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6" r:id="rId3"/>
    <p:sldId id="258" r:id="rId4"/>
    <p:sldId id="259" r:id="rId5"/>
    <p:sldId id="260" r:id="rId6"/>
    <p:sldId id="262" r:id="rId7"/>
    <p:sldId id="261" r:id="rId8"/>
    <p:sldId id="263" r:id="rId9"/>
    <p:sldId id="264" r:id="rId10"/>
    <p:sldId id="279" r:id="rId11"/>
    <p:sldId id="265" r:id="rId12"/>
    <p:sldId id="267" r:id="rId13"/>
    <p:sldId id="281" r:id="rId14"/>
    <p:sldId id="283" r:id="rId15"/>
    <p:sldId id="285" r:id="rId16"/>
    <p:sldId id="297" r:id="rId17"/>
    <p:sldId id="268" r:id="rId18"/>
    <p:sldId id="269" r:id="rId19"/>
    <p:sldId id="270" r:id="rId20"/>
    <p:sldId id="271" r:id="rId21"/>
    <p:sldId id="272" r:id="rId22"/>
    <p:sldId id="273" r:id="rId23"/>
    <p:sldId id="274" r:id="rId24"/>
    <p:sldId id="299" r:id="rId25"/>
    <p:sldId id="275" r:id="rId26"/>
    <p:sldId id="278" r:id="rId27"/>
    <p:sldId id="276" r:id="rId28"/>
    <p:sldId id="277" r:id="rId29"/>
    <p:sldId id="286" r:id="rId30"/>
    <p:sldId id="292" r:id="rId31"/>
    <p:sldId id="300" r:id="rId32"/>
    <p:sldId id="287" r:id="rId33"/>
    <p:sldId id="293" r:id="rId34"/>
    <p:sldId id="303" r:id="rId35"/>
    <p:sldId id="288" r:id="rId36"/>
    <p:sldId id="289" r:id="rId37"/>
    <p:sldId id="296" r:id="rId38"/>
    <p:sldId id="295" r:id="rId39"/>
    <p:sldId id="290" r:id="rId40"/>
    <p:sldId id="291" r:id="rId41"/>
    <p:sldId id="294" r:id="rId42"/>
    <p:sldId id="298" r:id="rId43"/>
    <p:sldId id="301" r:id="rId44"/>
    <p:sldId id="302" r:id="rId45"/>
    <p:sldId id="311" r:id="rId46"/>
    <p:sldId id="312" r:id="rId47"/>
    <p:sldId id="305" r:id="rId48"/>
    <p:sldId id="313" r:id="rId49"/>
    <p:sldId id="306" r:id="rId50"/>
    <p:sldId id="307" r:id="rId51"/>
    <p:sldId id="308" r:id="rId52"/>
    <p:sldId id="309" r:id="rId53"/>
    <p:sldId id="310" r:id="rId54"/>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F421-F9A6-690D-3C35-BA57D6F4F3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0732458C-BE81-E63D-E12E-D11C3A171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3DF9E0B9-6A0B-677A-27BB-75032954F9EC}"/>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5" name="Footer Placeholder 4">
            <a:extLst>
              <a:ext uri="{FF2B5EF4-FFF2-40B4-BE49-F238E27FC236}">
                <a16:creationId xmlns:a16="http://schemas.microsoft.com/office/drawing/2014/main" id="{E87CBFF3-279B-4509-3FC3-F3AF837BB28A}"/>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9DA0AD96-4E56-EE25-1EDC-A90660E60BFD}"/>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305716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6E193-148D-9839-1618-AD4C1A8D0D62}"/>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0745B033-A950-D597-228E-06509F41F0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3A2CCCD2-4277-3BAF-3E2C-EA9118B70941}"/>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5" name="Footer Placeholder 4">
            <a:extLst>
              <a:ext uri="{FF2B5EF4-FFF2-40B4-BE49-F238E27FC236}">
                <a16:creationId xmlns:a16="http://schemas.microsoft.com/office/drawing/2014/main" id="{F2A8605A-6F15-5164-74AA-ED9C007E4C0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E222E34-675B-52B9-E36A-E7D053C2C823}"/>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3160294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80441-3433-1C34-20B4-AA825154E1D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2D16497C-25C8-749D-974E-2FA92E0720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D5A0002-40EA-51E1-FB64-57E2EB203D62}"/>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5" name="Footer Placeholder 4">
            <a:extLst>
              <a:ext uri="{FF2B5EF4-FFF2-40B4-BE49-F238E27FC236}">
                <a16:creationId xmlns:a16="http://schemas.microsoft.com/office/drawing/2014/main" id="{24E4A107-F2E9-4353-B96F-549EB7BCC0C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2AF4DA2-FB72-220E-39B3-4CDAADFD7B5E}"/>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3008631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3C1C-099D-D465-B617-0F7BC7C0138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CB52F54-4873-EAEF-3D58-394C9DEC8D7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C022A496-24DA-4EC5-E4B3-7B4079F217E9}"/>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5" name="Footer Placeholder 4">
            <a:extLst>
              <a:ext uri="{FF2B5EF4-FFF2-40B4-BE49-F238E27FC236}">
                <a16:creationId xmlns:a16="http://schemas.microsoft.com/office/drawing/2014/main" id="{6BC59A36-1BA6-EA8F-1A5C-3F31BB25171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58B4185A-9C87-D639-1E39-1BD4E90C2E18}"/>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2097969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AD79-1BF4-AA02-D6EE-3FCDDCC788D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16FCA6D2-0F33-9320-FD66-73A93FAFED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E13B6E-9DDD-B6E1-E83F-27EB6A096B60}"/>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5" name="Footer Placeholder 4">
            <a:extLst>
              <a:ext uri="{FF2B5EF4-FFF2-40B4-BE49-F238E27FC236}">
                <a16:creationId xmlns:a16="http://schemas.microsoft.com/office/drawing/2014/main" id="{D79D6385-9BAF-0B46-E23C-A90E5491F78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BDB2746-1165-A607-330C-AC34635DF273}"/>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259954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3141-F72C-C0F8-6B33-F65C30104FB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22127C6-6D80-FA5B-0203-679696EDFE9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E4DD744C-97EB-C470-B71B-A9A2E04CB80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5E3030A8-CE5D-9763-6872-EFFA6B358032}"/>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6" name="Footer Placeholder 5">
            <a:extLst>
              <a:ext uri="{FF2B5EF4-FFF2-40B4-BE49-F238E27FC236}">
                <a16:creationId xmlns:a16="http://schemas.microsoft.com/office/drawing/2014/main" id="{7A46818E-274C-5232-3831-2410F69384B7}"/>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01033CB9-D55A-6FDA-5E80-7242B15A9C5B}"/>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3340255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BDFF-D288-9943-5CC7-4908B13324E6}"/>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58FF2C12-6CA8-B020-F556-8E27EBDC4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69A1C30-804A-114E-DF96-2632711F17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DDA88580-62F2-9B68-796D-C25FC47048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52DA0F-86AF-8A94-856C-137B1BA386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F6F0285B-1D4F-47E0-C6D9-8D14258DF15B}"/>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8" name="Footer Placeholder 7">
            <a:extLst>
              <a:ext uri="{FF2B5EF4-FFF2-40B4-BE49-F238E27FC236}">
                <a16:creationId xmlns:a16="http://schemas.microsoft.com/office/drawing/2014/main" id="{53E4047C-2227-421E-954C-0609D417DA77}"/>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D9717D25-D924-9985-F17B-9226F03765B1}"/>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2804550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55C1-CCDE-3228-1B1F-4148CE787DE7}"/>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E8CF8C58-34EF-2757-A312-6BA24CA9CC23}"/>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4" name="Footer Placeholder 3">
            <a:extLst>
              <a:ext uri="{FF2B5EF4-FFF2-40B4-BE49-F238E27FC236}">
                <a16:creationId xmlns:a16="http://schemas.microsoft.com/office/drawing/2014/main" id="{86858153-0A65-34BE-1A23-4573E29E9B20}"/>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EA66F5FF-5A7B-C529-4DA5-BF3721991BCE}"/>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2114432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01855-854A-2B8E-8FB7-E7AFF03BDA86}"/>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3" name="Footer Placeholder 2">
            <a:extLst>
              <a:ext uri="{FF2B5EF4-FFF2-40B4-BE49-F238E27FC236}">
                <a16:creationId xmlns:a16="http://schemas.microsoft.com/office/drawing/2014/main" id="{11A4854F-2280-3097-408B-A1D18A844B41}"/>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36974C85-A19D-777D-26A7-BA9A599B32C7}"/>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139195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E6F7-36F7-CB6C-F459-B2B1FE9057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D9515775-9F42-59AC-F02A-9355C49F3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D982D6A6-2069-4EFC-19F3-258E8C07F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CDBD53-B3C5-3B99-2111-F848F7DE4288}"/>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6" name="Footer Placeholder 5">
            <a:extLst>
              <a:ext uri="{FF2B5EF4-FFF2-40B4-BE49-F238E27FC236}">
                <a16:creationId xmlns:a16="http://schemas.microsoft.com/office/drawing/2014/main" id="{51E4C457-2E54-4CD8-253B-D7159DD3886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D3D402D-F3DC-CF90-FE3F-96FB3DAD1B7A}"/>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87562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EFE4-181A-9DDF-C7C6-E001E4BC4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B6C933C7-57B6-6AA6-555F-500D69B2A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6814555D-50B2-8EC3-902D-5453F0A13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A7CBDA-794C-7D59-872F-2E0FF9851AE6}"/>
              </a:ext>
            </a:extLst>
          </p:cNvPr>
          <p:cNvSpPr>
            <a:spLocks noGrp="1"/>
          </p:cNvSpPr>
          <p:nvPr>
            <p:ph type="dt" sz="half" idx="10"/>
          </p:nvPr>
        </p:nvSpPr>
        <p:spPr/>
        <p:txBody>
          <a:bodyPr/>
          <a:lstStyle/>
          <a:p>
            <a:fld id="{092F06C5-DD99-0247-BE80-275494A12438}" type="datetimeFigureOut">
              <a:rPr lang="en-FI" smtClean="0"/>
              <a:t>29.11.2022</a:t>
            </a:fld>
            <a:endParaRPr lang="en-FI"/>
          </a:p>
        </p:txBody>
      </p:sp>
      <p:sp>
        <p:nvSpPr>
          <p:cNvPr id="6" name="Footer Placeholder 5">
            <a:extLst>
              <a:ext uri="{FF2B5EF4-FFF2-40B4-BE49-F238E27FC236}">
                <a16:creationId xmlns:a16="http://schemas.microsoft.com/office/drawing/2014/main" id="{7EB718F4-586B-F261-183A-5C533E58F4CB}"/>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4657BB42-EDC4-F924-3048-B77CC63D3A88}"/>
              </a:ext>
            </a:extLst>
          </p:cNvPr>
          <p:cNvSpPr>
            <a:spLocks noGrp="1"/>
          </p:cNvSpPr>
          <p:nvPr>
            <p:ph type="sldNum" sz="quarter" idx="12"/>
          </p:nvPr>
        </p:nvSpPr>
        <p:spPr/>
        <p:txBody>
          <a:bodyPr/>
          <a:lstStyle/>
          <a:p>
            <a:fld id="{BD0F81CE-C81B-D54E-89AF-B63D35A04521}" type="slidenum">
              <a:rPr lang="en-FI" smtClean="0"/>
              <a:t>‹#›</a:t>
            </a:fld>
            <a:endParaRPr lang="en-FI"/>
          </a:p>
        </p:txBody>
      </p:sp>
    </p:spTree>
    <p:extLst>
      <p:ext uri="{BB962C8B-B14F-4D97-AF65-F5344CB8AC3E}">
        <p14:creationId xmlns:p14="http://schemas.microsoft.com/office/powerpoint/2010/main" val="269430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6D880-1B74-F314-19BA-F3CE86D6C4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6ACE327B-6694-74CB-F120-B09808CE4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D128A4BD-C64E-ED17-CAEE-193EF7DD73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F06C5-DD99-0247-BE80-275494A12438}" type="datetimeFigureOut">
              <a:rPr lang="en-FI" smtClean="0"/>
              <a:t>29.11.2022</a:t>
            </a:fld>
            <a:endParaRPr lang="en-FI"/>
          </a:p>
        </p:txBody>
      </p:sp>
      <p:sp>
        <p:nvSpPr>
          <p:cNvPr id="5" name="Footer Placeholder 4">
            <a:extLst>
              <a:ext uri="{FF2B5EF4-FFF2-40B4-BE49-F238E27FC236}">
                <a16:creationId xmlns:a16="http://schemas.microsoft.com/office/drawing/2014/main" id="{94577E4F-4042-1DB4-8061-1799ABE10A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C84318A7-C40B-D6F2-EFBE-D5AD0C475A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0F81CE-C81B-D54E-89AF-B63D35A04521}" type="slidenum">
              <a:rPr lang="en-FI" smtClean="0"/>
              <a:t>‹#›</a:t>
            </a:fld>
            <a:endParaRPr lang="en-FI"/>
          </a:p>
        </p:txBody>
      </p:sp>
    </p:spTree>
    <p:extLst>
      <p:ext uri="{BB962C8B-B14F-4D97-AF65-F5344CB8AC3E}">
        <p14:creationId xmlns:p14="http://schemas.microsoft.com/office/powerpoint/2010/main" val="41456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sChr6jm7Ntw"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1C51-24FB-D91E-14D5-4C89F94E47C1}"/>
              </a:ext>
            </a:extLst>
          </p:cNvPr>
          <p:cNvSpPr>
            <a:spLocks noGrp="1"/>
          </p:cNvSpPr>
          <p:nvPr>
            <p:ph type="title"/>
          </p:nvPr>
        </p:nvSpPr>
        <p:spPr>
          <a:xfrm>
            <a:off x="839788" y="457200"/>
            <a:ext cx="3932237" cy="367748"/>
          </a:xfrm>
        </p:spPr>
        <p:txBody>
          <a:bodyPr>
            <a:normAutofit/>
          </a:bodyPr>
          <a:lstStyle/>
          <a:p>
            <a:r>
              <a:rPr lang="en-FI" sz="1800" b="1" dirty="0"/>
              <a:t>David Salle: </a:t>
            </a:r>
            <a:r>
              <a:rPr lang="en-FI" sz="1800" b="1" i="1" dirty="0"/>
              <a:t>Dual Aspect Picture  </a:t>
            </a:r>
            <a:r>
              <a:rPr lang="en-FI" sz="1800" b="1" dirty="0"/>
              <a:t>(1986)</a:t>
            </a:r>
          </a:p>
        </p:txBody>
      </p:sp>
      <p:pic>
        <p:nvPicPr>
          <p:cNvPr id="6" name="Content Placeholder 5" descr="A picture containing calendar&#10;&#10;Description automatically generated">
            <a:extLst>
              <a:ext uri="{FF2B5EF4-FFF2-40B4-BE49-F238E27FC236}">
                <a16:creationId xmlns:a16="http://schemas.microsoft.com/office/drawing/2014/main" id="{999DF0FE-E69C-7317-E7D9-C7AEA1582DAE}"/>
              </a:ext>
            </a:extLst>
          </p:cNvPr>
          <p:cNvPicPr>
            <a:picLocks noGrp="1" noChangeAspect="1"/>
          </p:cNvPicPr>
          <p:nvPr>
            <p:ph idx="1"/>
          </p:nvPr>
        </p:nvPicPr>
        <p:blipFill>
          <a:blip r:embed="rId2"/>
          <a:stretch>
            <a:fillRect/>
          </a:stretch>
        </p:blipFill>
        <p:spPr>
          <a:xfrm>
            <a:off x="6241854" y="37496"/>
            <a:ext cx="5110358" cy="6783007"/>
          </a:xfrm>
        </p:spPr>
      </p:pic>
      <p:sp>
        <p:nvSpPr>
          <p:cNvPr id="4" name="Text Placeholder 3">
            <a:extLst>
              <a:ext uri="{FF2B5EF4-FFF2-40B4-BE49-F238E27FC236}">
                <a16:creationId xmlns:a16="http://schemas.microsoft.com/office/drawing/2014/main" id="{C2C61A19-EDE2-8823-AFBB-1C34A0A4EDE2}"/>
              </a:ext>
            </a:extLst>
          </p:cNvPr>
          <p:cNvSpPr>
            <a:spLocks noGrp="1"/>
          </p:cNvSpPr>
          <p:nvPr>
            <p:ph type="body" sz="half" idx="2"/>
          </p:nvPr>
        </p:nvSpPr>
        <p:spPr/>
        <p:txBody>
          <a:bodyPr/>
          <a:lstStyle/>
          <a:p>
            <a:endParaRPr lang="en-FI"/>
          </a:p>
        </p:txBody>
      </p:sp>
    </p:spTree>
    <p:extLst>
      <p:ext uri="{BB962C8B-B14F-4D97-AF65-F5344CB8AC3E}">
        <p14:creationId xmlns:p14="http://schemas.microsoft.com/office/powerpoint/2010/main" val="43269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id="{CF7E0895-EDED-5BC1-83E1-F128F71BA012}"/>
              </a:ext>
            </a:extLst>
          </p:cNvPr>
          <p:cNvPicPr>
            <a:picLocks noChangeAspect="1"/>
          </p:cNvPicPr>
          <p:nvPr/>
        </p:nvPicPr>
        <p:blipFill rotWithShape="1">
          <a:blip r:embed="rId2"/>
          <a:srcRect r="-2" b="16186"/>
          <a:stretch/>
        </p:blipFill>
        <p:spPr>
          <a:xfrm>
            <a:off x="20" y="10"/>
            <a:ext cx="6095980" cy="6857990"/>
          </a:xfrm>
          <a:prstGeom prst="rect">
            <a:avLst/>
          </a:prstGeom>
        </p:spPr>
      </p:pic>
      <p:pic>
        <p:nvPicPr>
          <p:cNvPr id="3" name="Picture 2" descr="Text&#10;&#10;Description automatically generated">
            <a:extLst>
              <a:ext uri="{FF2B5EF4-FFF2-40B4-BE49-F238E27FC236}">
                <a16:creationId xmlns:a16="http://schemas.microsoft.com/office/drawing/2014/main" id="{A545B0A0-12C8-7881-9CDE-37EEAE73B7D4}"/>
              </a:ext>
            </a:extLst>
          </p:cNvPr>
          <p:cNvPicPr>
            <a:picLocks noChangeAspect="1"/>
          </p:cNvPicPr>
          <p:nvPr/>
        </p:nvPicPr>
        <p:blipFill rotWithShape="1">
          <a:blip r:embed="rId3"/>
          <a:srcRect b="20969"/>
          <a:stretch/>
        </p:blipFill>
        <p:spPr>
          <a:xfrm>
            <a:off x="6096000" y="10"/>
            <a:ext cx="6096000" cy="6857990"/>
          </a:xfrm>
          <a:prstGeom prst="rect">
            <a:avLst/>
          </a:prstGeom>
        </p:spPr>
      </p:pic>
    </p:spTree>
    <p:extLst>
      <p:ext uri="{BB962C8B-B14F-4D97-AF65-F5344CB8AC3E}">
        <p14:creationId xmlns:p14="http://schemas.microsoft.com/office/powerpoint/2010/main" val="3551941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28B24FB4-F8F1-6D3B-8185-8E01ED349F4A}"/>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452706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2D64-B0A7-820B-9633-88E500F00552}"/>
              </a:ext>
            </a:extLst>
          </p:cNvPr>
          <p:cNvSpPr>
            <a:spLocks noGrp="1"/>
          </p:cNvSpPr>
          <p:nvPr>
            <p:ph type="title"/>
          </p:nvPr>
        </p:nvSpPr>
        <p:spPr/>
        <p:txBody>
          <a:bodyPr/>
          <a:lstStyle/>
          <a:p>
            <a:endParaRPr lang="en-FI"/>
          </a:p>
        </p:txBody>
      </p:sp>
      <p:pic>
        <p:nvPicPr>
          <p:cNvPr id="5" name="Content Placeholder 4">
            <a:extLst>
              <a:ext uri="{FF2B5EF4-FFF2-40B4-BE49-F238E27FC236}">
                <a16:creationId xmlns:a16="http://schemas.microsoft.com/office/drawing/2014/main" id="{94E862D7-C05B-9C75-D956-825C96AD471C}"/>
              </a:ext>
            </a:extLst>
          </p:cNvPr>
          <p:cNvPicPr>
            <a:picLocks noGrp="1" noChangeAspect="1"/>
          </p:cNvPicPr>
          <p:nvPr>
            <p:ph sz="half" idx="1"/>
          </p:nvPr>
        </p:nvPicPr>
        <p:blipFill>
          <a:blip r:embed="rId2"/>
          <a:stretch>
            <a:fillRect/>
          </a:stretch>
        </p:blipFill>
        <p:spPr>
          <a:xfrm>
            <a:off x="1024556" y="302446"/>
            <a:ext cx="4684266" cy="6134159"/>
          </a:xfrm>
          <a:prstGeom prst="rect">
            <a:avLst/>
          </a:prstGeom>
        </p:spPr>
      </p:pic>
      <p:pic>
        <p:nvPicPr>
          <p:cNvPr id="6" name="Content Placeholder 5">
            <a:extLst>
              <a:ext uri="{FF2B5EF4-FFF2-40B4-BE49-F238E27FC236}">
                <a16:creationId xmlns:a16="http://schemas.microsoft.com/office/drawing/2014/main" id="{8115A26A-1184-58B5-6784-4DA633251D5B}"/>
              </a:ext>
            </a:extLst>
          </p:cNvPr>
          <p:cNvPicPr>
            <a:picLocks noGrp="1" noChangeAspect="1"/>
          </p:cNvPicPr>
          <p:nvPr>
            <p:ph sz="half" idx="2"/>
          </p:nvPr>
        </p:nvPicPr>
        <p:blipFill>
          <a:blip r:embed="rId3"/>
          <a:stretch>
            <a:fillRect/>
          </a:stretch>
        </p:blipFill>
        <p:spPr>
          <a:xfrm>
            <a:off x="6820929" y="365125"/>
            <a:ext cx="4851005" cy="6063757"/>
          </a:xfrm>
          <a:prstGeom prst="rect">
            <a:avLst/>
          </a:prstGeom>
        </p:spPr>
      </p:pic>
    </p:spTree>
    <p:extLst>
      <p:ext uri="{BB962C8B-B14F-4D97-AF65-F5344CB8AC3E}">
        <p14:creationId xmlns:p14="http://schemas.microsoft.com/office/powerpoint/2010/main" val="149925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CD541B-86EB-BC48-B389-C3EFC201CEED}"/>
              </a:ext>
            </a:extLst>
          </p:cNvPr>
          <p:cNvSpPr>
            <a:spLocks noGrp="1"/>
          </p:cNvSpPr>
          <p:nvPr>
            <p:ph type="title"/>
          </p:nvPr>
        </p:nvSpPr>
        <p:spPr>
          <a:xfrm>
            <a:off x="630936" y="39466"/>
            <a:ext cx="4818888" cy="2220784"/>
          </a:xfrm>
        </p:spPr>
        <p:txBody>
          <a:bodyPr vert="horz" lIns="91440" tIns="45720" rIns="91440" bIns="45720" rtlCol="0" anchor="b">
            <a:normAutofit/>
          </a:bodyPr>
          <a:lstStyle/>
          <a:p>
            <a:r>
              <a:rPr lang="en-US" sz="2000" dirty="0" err="1"/>
              <a:t>Akseli</a:t>
            </a:r>
            <a:r>
              <a:rPr lang="en-US" sz="2000" dirty="0"/>
              <a:t> Gallen-</a:t>
            </a:r>
            <a:r>
              <a:rPr lang="en-US" sz="2000" dirty="0" err="1"/>
              <a:t>Kallela</a:t>
            </a:r>
            <a:r>
              <a:rPr lang="en-US" sz="2000" dirty="0"/>
              <a:t>, </a:t>
            </a:r>
            <a:r>
              <a:rPr lang="en-US" sz="2000" i="1" dirty="0"/>
              <a:t>Shepherd Boy from </a:t>
            </a:r>
            <a:r>
              <a:rPr lang="en-US" sz="2000" i="1" dirty="0" err="1"/>
              <a:t>Paanajärvi</a:t>
            </a:r>
            <a:r>
              <a:rPr lang="en-US" sz="2000" dirty="0"/>
              <a:t>, 1917. </a:t>
            </a:r>
            <a:br>
              <a:rPr lang="en-US" sz="2000" dirty="0"/>
            </a:br>
            <a:r>
              <a:rPr lang="en-US" sz="2000" dirty="0"/>
              <a:t>Oil on canvas. Private collection. </a:t>
            </a:r>
            <a:br>
              <a:rPr lang="en-US" sz="2000" dirty="0"/>
            </a:br>
            <a:br>
              <a:rPr lang="en-US" sz="2000" dirty="0"/>
            </a:br>
            <a:r>
              <a:rPr lang="en-US" sz="2000" b="1" dirty="0"/>
              <a:t>The meme text: ‘That feeling when you go trekking and forget your phone at home’. </a:t>
            </a:r>
            <a:br>
              <a:rPr lang="en-US" sz="2000" b="1" dirty="0"/>
            </a:br>
            <a:r>
              <a:rPr lang="en-US" sz="2000" b="1" dirty="0"/>
              <a:t>© Anonymous student</a:t>
            </a:r>
            <a:r>
              <a:rPr lang="en-FI" sz="2000" b="1" dirty="0">
                <a:effectLst/>
              </a:rPr>
              <a:t> </a:t>
            </a:r>
            <a:endParaRPr lang="en-US" sz="2000" b="1"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Website&#10;&#10;Description automatically generated with medium confidence">
            <a:extLst>
              <a:ext uri="{FF2B5EF4-FFF2-40B4-BE49-F238E27FC236}">
                <a16:creationId xmlns:a16="http://schemas.microsoft.com/office/drawing/2014/main" id="{6FDD4C75-8296-604D-8389-7814A693EEB7}"/>
              </a:ext>
            </a:extLst>
          </p:cNvPr>
          <p:cNvPicPr>
            <a:picLocks noGrp="1" noChangeAspect="1"/>
          </p:cNvPicPr>
          <p:nvPr>
            <p:ph sz="half" idx="2"/>
          </p:nvPr>
        </p:nvPicPr>
        <p:blipFill>
          <a:blip r:embed="rId2"/>
          <a:stretch>
            <a:fillRect/>
          </a:stretch>
        </p:blipFill>
        <p:spPr>
          <a:xfrm>
            <a:off x="154412" y="3429000"/>
            <a:ext cx="4519379" cy="3389534"/>
          </a:xfrm>
        </p:spPr>
      </p:pic>
      <p:pic>
        <p:nvPicPr>
          <p:cNvPr id="6" name="Content Placeholder 5" descr="A picture containing text&#10;&#10;Description automatically generated">
            <a:extLst>
              <a:ext uri="{FF2B5EF4-FFF2-40B4-BE49-F238E27FC236}">
                <a16:creationId xmlns:a16="http://schemas.microsoft.com/office/drawing/2014/main" id="{37BEBCB6-C8E1-7B4A-BE00-9410E499B45D}"/>
              </a:ext>
            </a:extLst>
          </p:cNvPr>
          <p:cNvPicPr>
            <a:picLocks noGrp="1" noChangeAspect="1"/>
          </p:cNvPicPr>
          <p:nvPr>
            <p:ph sz="half" idx="1"/>
          </p:nvPr>
        </p:nvPicPr>
        <p:blipFill>
          <a:blip r:embed="rId3"/>
          <a:stretch>
            <a:fillRect/>
          </a:stretch>
        </p:blipFill>
        <p:spPr>
          <a:xfrm>
            <a:off x="6742179" y="380171"/>
            <a:ext cx="4806544" cy="6142549"/>
          </a:xfrm>
          <a:prstGeom prst="rect">
            <a:avLst/>
          </a:prstGeom>
        </p:spPr>
      </p:pic>
    </p:spTree>
    <p:extLst>
      <p:ext uri="{BB962C8B-B14F-4D97-AF65-F5344CB8AC3E}">
        <p14:creationId xmlns:p14="http://schemas.microsoft.com/office/powerpoint/2010/main" val="2226235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C70133D-3761-2444-BE7E-48810676A625}"/>
              </a:ext>
            </a:extLst>
          </p:cNvPr>
          <p:cNvPicPr>
            <a:picLocks noGrp="1" noChangeAspect="1"/>
          </p:cNvPicPr>
          <p:nvPr>
            <p:ph idx="1"/>
          </p:nvPr>
        </p:nvPicPr>
        <p:blipFill>
          <a:blip r:embed="rId2"/>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177228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D7C1-2052-B742-831A-3FFF61664CE0}"/>
              </a:ext>
            </a:extLst>
          </p:cNvPr>
          <p:cNvSpPr>
            <a:spLocks noGrp="1"/>
          </p:cNvSpPr>
          <p:nvPr>
            <p:ph type="title"/>
          </p:nvPr>
        </p:nvSpPr>
        <p:spPr>
          <a:xfrm>
            <a:off x="5462016" y="225614"/>
            <a:ext cx="5818632" cy="1999527"/>
          </a:xfrm>
        </p:spPr>
        <p:txBody>
          <a:bodyPr>
            <a:noAutofit/>
          </a:bodyPr>
          <a:lstStyle/>
          <a:p>
            <a:r>
              <a:rPr lang="en-FI" sz="1400" dirty="0"/>
              <a:t>Left: </a:t>
            </a:r>
            <a:r>
              <a:rPr lang="en-US" sz="1400" dirty="0"/>
              <a:t>Albert </a:t>
            </a:r>
            <a:r>
              <a:rPr lang="en-US" sz="1400" dirty="0" err="1"/>
              <a:t>Edelfelt</a:t>
            </a:r>
            <a:r>
              <a:rPr lang="en-US" sz="1400" dirty="0"/>
              <a:t>, </a:t>
            </a:r>
            <a:r>
              <a:rPr lang="en-US" sz="1400" i="1" dirty="0"/>
              <a:t>Good Friends</a:t>
            </a:r>
            <a:r>
              <a:rPr lang="en-US" sz="1400" dirty="0"/>
              <a:t>, 1881. Oil on panel. Gothenburg Museum of Art. </a:t>
            </a:r>
            <a:br>
              <a:rPr lang="en-US" sz="1400" dirty="0"/>
            </a:br>
            <a:r>
              <a:rPr lang="en-US" sz="1400" dirty="0"/>
              <a:t>The meme text: ‘When you have been at home for two weeks … And start to teach your dog to read’. </a:t>
            </a:r>
            <a:br>
              <a:rPr lang="en-US" sz="1400" dirty="0"/>
            </a:br>
            <a:r>
              <a:rPr lang="en-US" sz="1400" dirty="0"/>
              <a:t>© Anonymous student</a:t>
            </a:r>
            <a:r>
              <a:rPr lang="en-FI" sz="1400" dirty="0">
                <a:effectLst/>
              </a:rPr>
              <a:t> </a:t>
            </a:r>
            <a:br>
              <a:rPr lang="en-FI" sz="1400" dirty="0">
                <a:effectLst/>
              </a:rPr>
            </a:br>
            <a:br>
              <a:rPr lang="en-FI" sz="1400" dirty="0">
                <a:effectLst/>
              </a:rPr>
            </a:br>
            <a:r>
              <a:rPr lang="en-FI" sz="1400" dirty="0">
                <a:effectLst/>
              </a:rPr>
              <a:t>Down right: Albert Edelfelt, </a:t>
            </a:r>
            <a:r>
              <a:rPr lang="en-FI" sz="1400" i="1" dirty="0">
                <a:effectLst/>
              </a:rPr>
              <a:t>The Parisienne (Virginie)</a:t>
            </a:r>
            <a:r>
              <a:rPr lang="en-FI" sz="1400" dirty="0">
                <a:effectLst/>
              </a:rPr>
              <a:t>, 1883. Oil on canvas. Joensuu Art Museum.</a:t>
            </a:r>
            <a:br>
              <a:rPr lang="en-FI" sz="1400" dirty="0">
                <a:effectLst/>
              </a:rPr>
            </a:br>
            <a:r>
              <a:rPr lang="en-FI" sz="1400" dirty="0">
                <a:effectLst/>
              </a:rPr>
              <a:t>The meme text: ’That feeling when there’s corona … and you do not see friends’ © Anonymous student</a:t>
            </a:r>
            <a:endParaRPr lang="en-FI" sz="1400" dirty="0"/>
          </a:p>
        </p:txBody>
      </p:sp>
      <p:pic>
        <p:nvPicPr>
          <p:cNvPr id="6" name="Content Placeholder 5" descr="A person sitting on a couch reading a book&#10;&#10;Description automatically generated">
            <a:extLst>
              <a:ext uri="{FF2B5EF4-FFF2-40B4-BE49-F238E27FC236}">
                <a16:creationId xmlns:a16="http://schemas.microsoft.com/office/drawing/2014/main" id="{3825B96B-E42F-2247-A0B7-740AA4563C53}"/>
              </a:ext>
            </a:extLst>
          </p:cNvPr>
          <p:cNvPicPr>
            <a:picLocks noGrp="1" noChangeAspect="1"/>
          </p:cNvPicPr>
          <p:nvPr>
            <p:ph sz="half" idx="1"/>
          </p:nvPr>
        </p:nvPicPr>
        <p:blipFill>
          <a:blip r:embed="rId2"/>
          <a:stretch>
            <a:fillRect/>
          </a:stretch>
        </p:blipFill>
        <p:spPr>
          <a:xfrm>
            <a:off x="268210" y="262190"/>
            <a:ext cx="4986542" cy="6390261"/>
          </a:xfrm>
        </p:spPr>
      </p:pic>
      <p:pic>
        <p:nvPicPr>
          <p:cNvPr id="8" name="Content Placeholder 7" descr="A person lying in a chair&#10;&#10;Description automatically generated with low confidence">
            <a:extLst>
              <a:ext uri="{FF2B5EF4-FFF2-40B4-BE49-F238E27FC236}">
                <a16:creationId xmlns:a16="http://schemas.microsoft.com/office/drawing/2014/main" id="{DCCE79E1-A08A-F849-A030-1C0A11F467B1}"/>
              </a:ext>
            </a:extLst>
          </p:cNvPr>
          <p:cNvPicPr>
            <a:picLocks noGrp="1" noChangeAspect="1"/>
          </p:cNvPicPr>
          <p:nvPr>
            <p:ph sz="half" idx="2"/>
          </p:nvPr>
        </p:nvPicPr>
        <p:blipFill>
          <a:blip r:embed="rId3"/>
          <a:stretch>
            <a:fillRect/>
          </a:stretch>
        </p:blipFill>
        <p:spPr>
          <a:xfrm>
            <a:off x="8023606" y="2946400"/>
            <a:ext cx="4279900" cy="3911600"/>
          </a:xfrm>
        </p:spPr>
      </p:pic>
      <p:pic>
        <p:nvPicPr>
          <p:cNvPr id="10" name="Picture 9" descr="A person with his hands on his face&#10;&#10;Description automatically generated with medium confidence">
            <a:extLst>
              <a:ext uri="{FF2B5EF4-FFF2-40B4-BE49-F238E27FC236}">
                <a16:creationId xmlns:a16="http://schemas.microsoft.com/office/drawing/2014/main" id="{3CC9A1CF-1EB7-6A43-A927-AA5B197F8BF0}"/>
              </a:ext>
            </a:extLst>
          </p:cNvPr>
          <p:cNvPicPr>
            <a:picLocks noChangeAspect="1"/>
          </p:cNvPicPr>
          <p:nvPr/>
        </p:nvPicPr>
        <p:blipFill>
          <a:blip r:embed="rId4"/>
          <a:stretch>
            <a:fillRect/>
          </a:stretch>
        </p:blipFill>
        <p:spPr>
          <a:xfrm>
            <a:off x="5302250" y="2412999"/>
            <a:ext cx="2488438" cy="3185201"/>
          </a:xfrm>
          <a:prstGeom prst="rect">
            <a:avLst/>
          </a:prstGeom>
        </p:spPr>
      </p:pic>
    </p:spTree>
    <p:extLst>
      <p:ext uri="{BB962C8B-B14F-4D97-AF65-F5344CB8AC3E}">
        <p14:creationId xmlns:p14="http://schemas.microsoft.com/office/powerpoint/2010/main" val="281165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8B5D55-E0F4-3A1E-6C15-D22E47BB8430}"/>
              </a:ext>
            </a:extLst>
          </p:cNvPr>
          <p:cNvPicPr>
            <a:picLocks noChangeAspect="1"/>
          </p:cNvPicPr>
          <p:nvPr/>
        </p:nvPicPr>
        <p:blipFill>
          <a:blip r:embed="rId2"/>
          <a:stretch>
            <a:fillRect/>
          </a:stretch>
        </p:blipFill>
        <p:spPr>
          <a:xfrm>
            <a:off x="3461657" y="-298927"/>
            <a:ext cx="5426683" cy="7679441"/>
          </a:xfrm>
          <a:prstGeom prst="rect">
            <a:avLst/>
          </a:prstGeom>
        </p:spPr>
      </p:pic>
    </p:spTree>
    <p:extLst>
      <p:ext uri="{BB962C8B-B14F-4D97-AF65-F5344CB8AC3E}">
        <p14:creationId xmlns:p14="http://schemas.microsoft.com/office/powerpoint/2010/main" val="92699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ogo&#10;&#10;Description automatically generated">
            <a:extLst>
              <a:ext uri="{FF2B5EF4-FFF2-40B4-BE49-F238E27FC236}">
                <a16:creationId xmlns:a16="http://schemas.microsoft.com/office/drawing/2014/main" id="{4B881D41-110F-DE86-1304-F80AD1B57964}"/>
              </a:ext>
            </a:extLst>
          </p:cNvPr>
          <p:cNvPicPr>
            <a:picLocks noChangeAspect="1"/>
          </p:cNvPicPr>
          <p:nvPr/>
        </p:nvPicPr>
        <p:blipFill>
          <a:blip r:embed="rId2"/>
          <a:stretch>
            <a:fillRect/>
          </a:stretch>
        </p:blipFill>
        <p:spPr>
          <a:xfrm>
            <a:off x="1401367" y="280033"/>
            <a:ext cx="9200729" cy="6429686"/>
          </a:xfrm>
          <a:prstGeom prst="rect">
            <a:avLst/>
          </a:prstGeom>
        </p:spPr>
      </p:pic>
    </p:spTree>
    <p:extLst>
      <p:ext uri="{BB962C8B-B14F-4D97-AF65-F5344CB8AC3E}">
        <p14:creationId xmlns:p14="http://schemas.microsoft.com/office/powerpoint/2010/main" val="4130310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45C8C9-4D1E-BF46-321B-529A7FDBBBB4}"/>
              </a:ext>
            </a:extLst>
          </p:cNvPr>
          <p:cNvSpPr>
            <a:spLocks noGrp="1"/>
          </p:cNvSpPr>
          <p:nvPr>
            <p:ph type="title"/>
          </p:nvPr>
        </p:nvSpPr>
        <p:spPr>
          <a:xfrm>
            <a:off x="838201" y="643467"/>
            <a:ext cx="3888526" cy="1800526"/>
          </a:xfrm>
        </p:spPr>
        <p:txBody>
          <a:bodyPr vert="horz" lIns="91440" tIns="45720" rIns="91440" bIns="45720" rtlCol="0" anchor="ctr">
            <a:normAutofit/>
          </a:bodyPr>
          <a:lstStyle/>
          <a:p>
            <a:endParaRPr lang="en-US" sz="4400" kern="1200" dirty="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6F43C3F7-BE9F-5508-6E8B-0334ACD1CE2E}"/>
              </a:ext>
            </a:extLst>
          </p:cNvPr>
          <p:cNvSpPr>
            <a:spLocks noGrp="1"/>
          </p:cNvSpPr>
          <p:nvPr>
            <p:ph type="body" sz="half" idx="2"/>
          </p:nvPr>
        </p:nvSpPr>
        <p:spPr>
          <a:xfrm>
            <a:off x="838201" y="5820032"/>
            <a:ext cx="3888528" cy="356930"/>
          </a:xfrm>
        </p:spPr>
        <p:txBody>
          <a:bodyPr vert="horz" lIns="91440" tIns="45720" rIns="91440" bIns="45720" rtlCol="0">
            <a:normAutofit/>
          </a:bodyPr>
          <a:lstStyle/>
          <a:p>
            <a:r>
              <a:rPr lang="en-US" b="1" dirty="0"/>
              <a:t>Jamie Reid</a:t>
            </a:r>
          </a:p>
        </p:txBody>
      </p:sp>
      <p:pic>
        <p:nvPicPr>
          <p:cNvPr id="6" name="Content Placeholder 5" descr="A close-up of a person&#10;&#10;Description automatically generated with medium confidence">
            <a:extLst>
              <a:ext uri="{FF2B5EF4-FFF2-40B4-BE49-F238E27FC236}">
                <a16:creationId xmlns:a16="http://schemas.microsoft.com/office/drawing/2014/main" id="{1DB24492-24FF-4C80-0279-D7007CF27760}"/>
              </a:ext>
            </a:extLst>
          </p:cNvPr>
          <p:cNvPicPr>
            <a:picLocks noGrp="1" noChangeAspect="1"/>
          </p:cNvPicPr>
          <p:nvPr>
            <p:ph idx="1"/>
          </p:nvPr>
        </p:nvPicPr>
        <p:blipFill>
          <a:blip r:embed="rId2"/>
          <a:stretch>
            <a:fillRect/>
          </a:stretch>
        </p:blipFill>
        <p:spPr>
          <a:xfrm>
            <a:off x="7185330" y="643234"/>
            <a:ext cx="3978859" cy="5599876"/>
          </a:xfrm>
          <a:prstGeom prst="rect">
            <a:avLst/>
          </a:prstGeom>
        </p:spPr>
      </p:pic>
    </p:spTree>
    <p:extLst>
      <p:ext uri="{BB962C8B-B14F-4D97-AF65-F5344CB8AC3E}">
        <p14:creationId xmlns:p14="http://schemas.microsoft.com/office/powerpoint/2010/main" val="996379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CFB0-8940-6420-CC8F-1263E98C2E54}"/>
              </a:ext>
            </a:extLst>
          </p:cNvPr>
          <p:cNvSpPr>
            <a:spLocks noGrp="1"/>
          </p:cNvSpPr>
          <p:nvPr>
            <p:ph type="title"/>
          </p:nvPr>
        </p:nvSpPr>
        <p:spPr>
          <a:xfrm>
            <a:off x="838200" y="234779"/>
            <a:ext cx="10515600" cy="617837"/>
          </a:xfrm>
        </p:spPr>
        <p:txBody>
          <a:bodyPr>
            <a:normAutofit/>
          </a:bodyPr>
          <a:lstStyle/>
          <a:p>
            <a:r>
              <a:rPr lang="en-FI" sz="1600" b="1" dirty="0"/>
              <a:t>Atelier populairen juliste Pariisin keväässä 1968</a:t>
            </a:r>
            <a:br>
              <a:rPr lang="en-FI" sz="1600" dirty="0"/>
            </a:br>
            <a:r>
              <a:rPr lang="en-FI" sz="1600" dirty="0"/>
              <a:t>Teksti: “nuori, jota tulevaisuus häiritsee liian usein”</a:t>
            </a:r>
          </a:p>
        </p:txBody>
      </p:sp>
      <p:pic>
        <p:nvPicPr>
          <p:cNvPr id="5" name="Content Placeholder 4" descr="A person's face with glasses&#10;&#10;Description automatically generated with low confidence">
            <a:extLst>
              <a:ext uri="{FF2B5EF4-FFF2-40B4-BE49-F238E27FC236}">
                <a16:creationId xmlns:a16="http://schemas.microsoft.com/office/drawing/2014/main" id="{12BDBACC-A5F5-B51A-2AD8-1391FC2F2FA1}"/>
              </a:ext>
            </a:extLst>
          </p:cNvPr>
          <p:cNvPicPr>
            <a:picLocks noGrp="1" noChangeAspect="1"/>
          </p:cNvPicPr>
          <p:nvPr>
            <p:ph idx="1"/>
          </p:nvPr>
        </p:nvPicPr>
        <p:blipFill>
          <a:blip r:embed="rId2"/>
          <a:stretch>
            <a:fillRect/>
          </a:stretch>
        </p:blipFill>
        <p:spPr>
          <a:xfrm>
            <a:off x="3842951" y="1140279"/>
            <a:ext cx="4201298" cy="5334982"/>
          </a:xfrm>
        </p:spPr>
      </p:pic>
    </p:spTree>
    <p:extLst>
      <p:ext uri="{BB962C8B-B14F-4D97-AF65-F5344CB8AC3E}">
        <p14:creationId xmlns:p14="http://schemas.microsoft.com/office/powerpoint/2010/main" val="2851947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6A811-64D5-D0F3-7C0F-5F7E501B11C4}"/>
              </a:ext>
            </a:extLst>
          </p:cNvPr>
          <p:cNvSpPr>
            <a:spLocks noGrp="1"/>
          </p:cNvSpPr>
          <p:nvPr>
            <p:ph type="ctrTitle"/>
          </p:nvPr>
        </p:nvSpPr>
        <p:spPr/>
        <p:txBody>
          <a:bodyPr>
            <a:normAutofit/>
          </a:bodyPr>
          <a:lstStyle/>
          <a:p>
            <a:r>
              <a:rPr lang="en-FI" sz="2000" dirty="0"/>
              <a:t>Kollaasi, kokeellisuus ja avantgarden kuolema</a:t>
            </a:r>
          </a:p>
        </p:txBody>
      </p:sp>
      <p:sp>
        <p:nvSpPr>
          <p:cNvPr id="3" name="Subtitle 2">
            <a:extLst>
              <a:ext uri="{FF2B5EF4-FFF2-40B4-BE49-F238E27FC236}">
                <a16:creationId xmlns:a16="http://schemas.microsoft.com/office/drawing/2014/main" id="{A86BC15E-52B4-B439-B79D-157CD3055343}"/>
              </a:ext>
            </a:extLst>
          </p:cNvPr>
          <p:cNvSpPr>
            <a:spLocks noGrp="1"/>
          </p:cNvSpPr>
          <p:nvPr>
            <p:ph type="subTitle" idx="1"/>
          </p:nvPr>
        </p:nvSpPr>
        <p:spPr/>
        <p:txBody>
          <a:bodyPr/>
          <a:lstStyle/>
          <a:p>
            <a:r>
              <a:rPr lang="en-FI" dirty="0"/>
              <a:t>Sergei Eisenstein: montaasi </a:t>
            </a:r>
            <a:r>
              <a:rPr lang="en-GB" dirty="0">
                <a:hlinkClick r:id="rId2"/>
              </a:rPr>
              <a:t>https://www.youtube.com/watch?v=sChr6jm7Ntw</a:t>
            </a:r>
            <a:endParaRPr lang="en-GB" dirty="0"/>
          </a:p>
          <a:p>
            <a:endParaRPr lang="en-FI" dirty="0"/>
          </a:p>
        </p:txBody>
      </p:sp>
    </p:spTree>
    <p:extLst>
      <p:ext uri="{BB962C8B-B14F-4D97-AF65-F5344CB8AC3E}">
        <p14:creationId xmlns:p14="http://schemas.microsoft.com/office/powerpoint/2010/main" val="2335961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91C87-12B9-87A4-D89C-49203489D6D8}"/>
              </a:ext>
            </a:extLst>
          </p:cNvPr>
          <p:cNvSpPr>
            <a:spLocks noGrp="1"/>
          </p:cNvSpPr>
          <p:nvPr>
            <p:ph type="title"/>
          </p:nvPr>
        </p:nvSpPr>
        <p:spPr/>
        <p:txBody>
          <a:bodyPr/>
          <a:lstStyle/>
          <a:p>
            <a:endParaRPr lang="en-FI"/>
          </a:p>
        </p:txBody>
      </p:sp>
      <p:pic>
        <p:nvPicPr>
          <p:cNvPr id="5" name="Content Placeholder 4" descr="A picture containing qr code&#10;&#10;Description automatically generated">
            <a:extLst>
              <a:ext uri="{FF2B5EF4-FFF2-40B4-BE49-F238E27FC236}">
                <a16:creationId xmlns:a16="http://schemas.microsoft.com/office/drawing/2014/main" id="{45D3E0B9-325A-AB15-CEB9-D759C9999A86}"/>
              </a:ext>
            </a:extLst>
          </p:cNvPr>
          <p:cNvPicPr>
            <a:picLocks noGrp="1" noChangeAspect="1"/>
          </p:cNvPicPr>
          <p:nvPr>
            <p:ph idx="1"/>
          </p:nvPr>
        </p:nvPicPr>
        <p:blipFill>
          <a:blip r:embed="rId2"/>
          <a:stretch>
            <a:fillRect/>
          </a:stretch>
        </p:blipFill>
        <p:spPr>
          <a:xfrm>
            <a:off x="3225114" y="320180"/>
            <a:ext cx="4944627" cy="6340111"/>
          </a:xfrm>
        </p:spPr>
      </p:pic>
    </p:spTree>
    <p:extLst>
      <p:ext uri="{BB962C8B-B14F-4D97-AF65-F5344CB8AC3E}">
        <p14:creationId xmlns:p14="http://schemas.microsoft.com/office/powerpoint/2010/main" val="196399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F025-2132-F6D7-F8BF-B7734AF3317D}"/>
              </a:ext>
            </a:extLst>
          </p:cNvPr>
          <p:cNvSpPr>
            <a:spLocks noGrp="1"/>
          </p:cNvSpPr>
          <p:nvPr>
            <p:ph type="title"/>
          </p:nvPr>
        </p:nvSpPr>
        <p:spPr>
          <a:xfrm>
            <a:off x="4965430" y="629268"/>
            <a:ext cx="6586491" cy="421046"/>
          </a:xfrm>
        </p:spPr>
        <p:txBody>
          <a:bodyPr vert="horz" lIns="91440" tIns="45720" rIns="91440" bIns="45720" rtlCol="0" anchor="b">
            <a:normAutofit/>
          </a:bodyPr>
          <a:lstStyle/>
          <a:p>
            <a:r>
              <a:rPr lang="en-US" sz="1600" b="1" dirty="0">
                <a:latin typeface="+mn-lt"/>
              </a:rPr>
              <a:t>Eduardo </a:t>
            </a:r>
            <a:r>
              <a:rPr lang="en-US" sz="1600" b="1" dirty="0" err="1">
                <a:latin typeface="+mn-lt"/>
              </a:rPr>
              <a:t>Paolozzi</a:t>
            </a:r>
            <a:r>
              <a:rPr lang="en-US" sz="1600" b="1" dirty="0">
                <a:latin typeface="+mn-lt"/>
              </a:rPr>
              <a:t>: I Was a Rich Man’s Plaything (1947)</a:t>
            </a:r>
          </a:p>
        </p:txBody>
      </p:sp>
      <p:sp>
        <p:nvSpPr>
          <p:cNvPr id="4" name="Text Placeholder 3">
            <a:extLst>
              <a:ext uri="{FF2B5EF4-FFF2-40B4-BE49-F238E27FC236}">
                <a16:creationId xmlns:a16="http://schemas.microsoft.com/office/drawing/2014/main" id="{A22F0663-2A7E-C508-515A-7A8A6CBFAF42}"/>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endParaRPr lang="en-US" sz="2000" dirty="0"/>
          </a:p>
        </p:txBody>
      </p:sp>
      <p:pic>
        <p:nvPicPr>
          <p:cNvPr id="6" name="Content Placeholder 5" descr="A picture containing text, book&#10;&#10;Description automatically generated">
            <a:extLst>
              <a:ext uri="{FF2B5EF4-FFF2-40B4-BE49-F238E27FC236}">
                <a16:creationId xmlns:a16="http://schemas.microsoft.com/office/drawing/2014/main" id="{0B3E7EBD-1119-3FC4-966C-4536379C0777}"/>
              </a:ext>
            </a:extLst>
          </p:cNvPr>
          <p:cNvPicPr>
            <a:picLocks noGrp="1" noChangeAspect="1"/>
          </p:cNvPicPr>
          <p:nvPr>
            <p:ph idx="1"/>
          </p:nvPr>
        </p:nvPicPr>
        <p:blipFill rotWithShape="1">
          <a:blip r:embed="rId2"/>
          <a:srcRect t="4553" r="1"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EE14"/>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book&#10;&#10;Description automatically generated">
            <a:extLst>
              <a:ext uri="{FF2B5EF4-FFF2-40B4-BE49-F238E27FC236}">
                <a16:creationId xmlns:a16="http://schemas.microsoft.com/office/drawing/2014/main" id="{0733E77E-0AAE-3D43-9F37-4391FF692CFD}"/>
              </a:ext>
            </a:extLst>
          </p:cNvPr>
          <p:cNvPicPr>
            <a:picLocks noChangeAspect="1"/>
          </p:cNvPicPr>
          <p:nvPr/>
        </p:nvPicPr>
        <p:blipFill>
          <a:blip r:embed="rId3"/>
          <a:stretch>
            <a:fillRect/>
          </a:stretch>
        </p:blipFill>
        <p:spPr>
          <a:xfrm>
            <a:off x="7031059" y="2686245"/>
            <a:ext cx="4520861" cy="3537574"/>
          </a:xfrm>
          <a:prstGeom prst="rect">
            <a:avLst/>
          </a:prstGeom>
        </p:spPr>
      </p:pic>
    </p:spTree>
    <p:extLst>
      <p:ext uri="{BB962C8B-B14F-4D97-AF65-F5344CB8AC3E}">
        <p14:creationId xmlns:p14="http://schemas.microsoft.com/office/powerpoint/2010/main" val="209739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0013-5F0A-5F13-00BF-FB42A037C126}"/>
              </a:ext>
            </a:extLst>
          </p:cNvPr>
          <p:cNvSpPr>
            <a:spLocks noGrp="1"/>
          </p:cNvSpPr>
          <p:nvPr>
            <p:ph type="title"/>
          </p:nvPr>
        </p:nvSpPr>
        <p:spPr>
          <a:xfrm>
            <a:off x="839788" y="457200"/>
            <a:ext cx="3932237" cy="444843"/>
          </a:xfrm>
        </p:spPr>
        <p:txBody>
          <a:bodyPr>
            <a:normAutofit/>
          </a:bodyPr>
          <a:lstStyle/>
          <a:p>
            <a:r>
              <a:rPr lang="en-FI" sz="1600" b="1" dirty="0">
                <a:latin typeface="+mn-lt"/>
              </a:rPr>
              <a:t>Andy Warhol: Dick Tracy (1960)</a:t>
            </a:r>
          </a:p>
        </p:txBody>
      </p:sp>
      <p:pic>
        <p:nvPicPr>
          <p:cNvPr id="6" name="Content Placeholder 5" descr="A picture containing text&#10;&#10;Description automatically generated">
            <a:extLst>
              <a:ext uri="{FF2B5EF4-FFF2-40B4-BE49-F238E27FC236}">
                <a16:creationId xmlns:a16="http://schemas.microsoft.com/office/drawing/2014/main" id="{D676B784-5F3C-B49F-9DCF-8408921C5F0B}"/>
              </a:ext>
            </a:extLst>
          </p:cNvPr>
          <p:cNvPicPr>
            <a:picLocks noGrp="1" noChangeAspect="1"/>
          </p:cNvPicPr>
          <p:nvPr>
            <p:ph idx="1"/>
          </p:nvPr>
        </p:nvPicPr>
        <p:blipFill>
          <a:blip r:embed="rId2"/>
          <a:stretch>
            <a:fillRect/>
          </a:stretch>
        </p:blipFill>
        <p:spPr>
          <a:xfrm>
            <a:off x="6976056" y="208485"/>
            <a:ext cx="4837344" cy="6441029"/>
          </a:xfrm>
        </p:spPr>
      </p:pic>
      <p:sp>
        <p:nvSpPr>
          <p:cNvPr id="4" name="Text Placeholder 3">
            <a:extLst>
              <a:ext uri="{FF2B5EF4-FFF2-40B4-BE49-F238E27FC236}">
                <a16:creationId xmlns:a16="http://schemas.microsoft.com/office/drawing/2014/main" id="{B7AFD2A5-2ED2-CFE6-83A2-A329586841ED}"/>
              </a:ext>
            </a:extLst>
          </p:cNvPr>
          <p:cNvSpPr>
            <a:spLocks noGrp="1"/>
          </p:cNvSpPr>
          <p:nvPr>
            <p:ph type="body" sz="half" idx="2"/>
          </p:nvPr>
        </p:nvSpPr>
        <p:spPr/>
        <p:txBody>
          <a:bodyPr/>
          <a:lstStyle/>
          <a:p>
            <a:endParaRPr lang="en-FI"/>
          </a:p>
        </p:txBody>
      </p:sp>
    </p:spTree>
    <p:extLst>
      <p:ext uri="{BB962C8B-B14F-4D97-AF65-F5344CB8AC3E}">
        <p14:creationId xmlns:p14="http://schemas.microsoft.com/office/powerpoint/2010/main" val="1639478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EF68-C31B-E65F-F67D-9359019DE3D5}"/>
              </a:ext>
            </a:extLst>
          </p:cNvPr>
          <p:cNvSpPr>
            <a:spLocks noGrp="1"/>
          </p:cNvSpPr>
          <p:nvPr>
            <p:ph type="title"/>
          </p:nvPr>
        </p:nvSpPr>
        <p:spPr/>
        <p:txBody>
          <a:bodyPr/>
          <a:lstStyle/>
          <a:p>
            <a:endParaRPr lang="en-FI"/>
          </a:p>
        </p:txBody>
      </p:sp>
      <p:pic>
        <p:nvPicPr>
          <p:cNvPr id="6" name="Content Placeholder 5" descr="A picture containing text&#10;&#10;Description automatically generated">
            <a:extLst>
              <a:ext uri="{FF2B5EF4-FFF2-40B4-BE49-F238E27FC236}">
                <a16:creationId xmlns:a16="http://schemas.microsoft.com/office/drawing/2014/main" id="{DBC5AE15-B518-46D1-1BD4-1BD2CD230266}"/>
              </a:ext>
            </a:extLst>
          </p:cNvPr>
          <p:cNvPicPr>
            <a:picLocks noGrp="1" noChangeAspect="1"/>
          </p:cNvPicPr>
          <p:nvPr>
            <p:ph sz="half" idx="1"/>
          </p:nvPr>
        </p:nvPicPr>
        <p:blipFill>
          <a:blip r:embed="rId2"/>
          <a:stretch>
            <a:fillRect/>
          </a:stretch>
        </p:blipFill>
        <p:spPr>
          <a:xfrm>
            <a:off x="667265" y="140228"/>
            <a:ext cx="4707849" cy="6581848"/>
          </a:xfrm>
        </p:spPr>
      </p:pic>
      <p:sp>
        <p:nvSpPr>
          <p:cNvPr id="4" name="Content Placeholder 3">
            <a:extLst>
              <a:ext uri="{FF2B5EF4-FFF2-40B4-BE49-F238E27FC236}">
                <a16:creationId xmlns:a16="http://schemas.microsoft.com/office/drawing/2014/main" id="{7E7E2254-E984-2B48-4A3F-8CFC5F860F01}"/>
              </a:ext>
            </a:extLst>
          </p:cNvPr>
          <p:cNvSpPr>
            <a:spLocks noGrp="1"/>
          </p:cNvSpPr>
          <p:nvPr>
            <p:ph sz="half" idx="2"/>
          </p:nvPr>
        </p:nvSpPr>
        <p:spPr>
          <a:xfrm>
            <a:off x="7018638" y="6301946"/>
            <a:ext cx="4335162" cy="333632"/>
          </a:xfrm>
        </p:spPr>
        <p:txBody>
          <a:bodyPr>
            <a:normAutofit/>
          </a:bodyPr>
          <a:lstStyle/>
          <a:p>
            <a:pPr marL="0" indent="0">
              <a:buNone/>
            </a:pPr>
            <a:r>
              <a:rPr lang="en-FI" sz="1600" b="1" dirty="0"/>
              <a:t>Roy Lichtenstein: Sweet Dreams Baby! (1964)</a:t>
            </a:r>
          </a:p>
        </p:txBody>
      </p:sp>
    </p:spTree>
    <p:extLst>
      <p:ext uri="{BB962C8B-B14F-4D97-AF65-F5344CB8AC3E}">
        <p14:creationId xmlns:p14="http://schemas.microsoft.com/office/powerpoint/2010/main" val="1162780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C691-B1DA-8324-E666-0F560F969003}"/>
              </a:ext>
            </a:extLst>
          </p:cNvPr>
          <p:cNvSpPr>
            <a:spLocks noGrp="1"/>
          </p:cNvSpPr>
          <p:nvPr>
            <p:ph type="title"/>
          </p:nvPr>
        </p:nvSpPr>
        <p:spPr/>
        <p:txBody>
          <a:bodyPr/>
          <a:lstStyle/>
          <a:p>
            <a:endParaRPr lang="en-FI" dirty="0"/>
          </a:p>
        </p:txBody>
      </p:sp>
      <p:pic>
        <p:nvPicPr>
          <p:cNvPr id="6" name="Content Placeholder 5" descr="A picture containing text, person, military uniform, black&#10;&#10;Description automatically generated">
            <a:extLst>
              <a:ext uri="{FF2B5EF4-FFF2-40B4-BE49-F238E27FC236}">
                <a16:creationId xmlns:a16="http://schemas.microsoft.com/office/drawing/2014/main" id="{81467A79-58E6-D89D-8EAA-56DF7F59F16D}"/>
              </a:ext>
            </a:extLst>
          </p:cNvPr>
          <p:cNvPicPr>
            <a:picLocks noGrp="1" noChangeAspect="1"/>
          </p:cNvPicPr>
          <p:nvPr>
            <p:ph idx="1"/>
          </p:nvPr>
        </p:nvPicPr>
        <p:blipFill>
          <a:blip r:embed="rId2"/>
          <a:stretch>
            <a:fillRect/>
          </a:stretch>
        </p:blipFill>
        <p:spPr>
          <a:xfrm>
            <a:off x="6004844" y="-31693"/>
            <a:ext cx="4354286" cy="6889693"/>
          </a:xfrm>
        </p:spPr>
      </p:pic>
      <p:sp>
        <p:nvSpPr>
          <p:cNvPr id="4" name="Text Placeholder 3">
            <a:extLst>
              <a:ext uri="{FF2B5EF4-FFF2-40B4-BE49-F238E27FC236}">
                <a16:creationId xmlns:a16="http://schemas.microsoft.com/office/drawing/2014/main" id="{9D145885-505B-F7CE-A144-16096409BA15}"/>
              </a:ext>
            </a:extLst>
          </p:cNvPr>
          <p:cNvSpPr>
            <a:spLocks noGrp="1"/>
          </p:cNvSpPr>
          <p:nvPr>
            <p:ph type="body" sz="half" idx="2"/>
          </p:nvPr>
        </p:nvSpPr>
        <p:spPr>
          <a:xfrm>
            <a:off x="839788" y="6257109"/>
            <a:ext cx="3932237" cy="365759"/>
          </a:xfrm>
        </p:spPr>
        <p:txBody>
          <a:bodyPr/>
          <a:lstStyle/>
          <a:p>
            <a:r>
              <a:rPr lang="en-FI" b="1" dirty="0"/>
              <a:t>Andy Warhol: Double Elvis (1963)</a:t>
            </a:r>
          </a:p>
        </p:txBody>
      </p:sp>
    </p:spTree>
    <p:extLst>
      <p:ext uri="{BB962C8B-B14F-4D97-AF65-F5344CB8AC3E}">
        <p14:creationId xmlns:p14="http://schemas.microsoft.com/office/powerpoint/2010/main" val="1720981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uple of people sitting on a bench in front of a large statue&#10;&#10;Description automatically generated with medium confidence">
            <a:extLst>
              <a:ext uri="{FF2B5EF4-FFF2-40B4-BE49-F238E27FC236}">
                <a16:creationId xmlns:a16="http://schemas.microsoft.com/office/drawing/2014/main" id="{263DFADD-4805-D39D-30BF-B40433A3F904}"/>
              </a:ext>
            </a:extLst>
          </p:cNvPr>
          <p:cNvPicPr>
            <a:picLocks noChangeAspect="1"/>
          </p:cNvPicPr>
          <p:nvPr/>
        </p:nvPicPr>
        <p:blipFill>
          <a:blip r:embed="rId2"/>
          <a:stretch>
            <a:fillRect/>
          </a:stretch>
        </p:blipFill>
        <p:spPr>
          <a:xfrm>
            <a:off x="1861530" y="650497"/>
            <a:ext cx="3969383" cy="5571066"/>
          </a:xfrm>
          <a:prstGeom prst="rect">
            <a:avLst/>
          </a:prstGeom>
        </p:spPr>
      </p:pic>
      <p:sp>
        <p:nvSpPr>
          <p:cNvPr id="16" name="Rectangle 1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ountain with a sign on it&#10;&#10;Description automatically generated with low confidence">
            <a:extLst>
              <a:ext uri="{FF2B5EF4-FFF2-40B4-BE49-F238E27FC236}">
                <a16:creationId xmlns:a16="http://schemas.microsoft.com/office/drawing/2014/main" id="{47639827-5927-1720-8CF1-42F4E89794F6}"/>
              </a:ext>
            </a:extLst>
          </p:cNvPr>
          <p:cNvPicPr>
            <a:picLocks noChangeAspect="1"/>
          </p:cNvPicPr>
          <p:nvPr/>
        </p:nvPicPr>
        <p:blipFill>
          <a:blip r:embed="rId3"/>
          <a:stretch>
            <a:fillRect/>
          </a:stretch>
        </p:blipFill>
        <p:spPr>
          <a:xfrm>
            <a:off x="7898152" y="643467"/>
            <a:ext cx="3450387" cy="2475653"/>
          </a:xfrm>
          <a:prstGeom prst="rect">
            <a:avLst/>
          </a:prstGeom>
        </p:spPr>
      </p:pic>
      <p:sp>
        <p:nvSpPr>
          <p:cNvPr id="18" name="Rectangle 1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outdoor, white, old&#10;&#10;Description automatically generated">
            <a:extLst>
              <a:ext uri="{FF2B5EF4-FFF2-40B4-BE49-F238E27FC236}">
                <a16:creationId xmlns:a16="http://schemas.microsoft.com/office/drawing/2014/main" id="{3536D214-9E75-7C0C-2449-AD8A01E142DD}"/>
              </a:ext>
            </a:extLst>
          </p:cNvPr>
          <p:cNvPicPr>
            <a:picLocks noChangeAspect="1"/>
          </p:cNvPicPr>
          <p:nvPr/>
        </p:nvPicPr>
        <p:blipFill>
          <a:blip r:embed="rId4"/>
          <a:stretch>
            <a:fillRect/>
          </a:stretch>
        </p:blipFill>
        <p:spPr>
          <a:xfrm>
            <a:off x="7857895" y="3748194"/>
            <a:ext cx="3530901" cy="2471631"/>
          </a:xfrm>
          <a:prstGeom prst="rect">
            <a:avLst/>
          </a:prstGeom>
        </p:spPr>
      </p:pic>
    </p:spTree>
    <p:extLst>
      <p:ext uri="{BB962C8B-B14F-4D97-AF65-F5344CB8AC3E}">
        <p14:creationId xmlns:p14="http://schemas.microsoft.com/office/powerpoint/2010/main" val="1027777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E3D3-B57E-31FF-6FC8-AA65BCFA7D02}"/>
              </a:ext>
            </a:extLst>
          </p:cNvPr>
          <p:cNvSpPr>
            <a:spLocks noGrp="1"/>
          </p:cNvSpPr>
          <p:nvPr>
            <p:ph type="title"/>
          </p:nvPr>
        </p:nvSpPr>
        <p:spPr>
          <a:xfrm>
            <a:off x="838200" y="365126"/>
            <a:ext cx="10515600" cy="315912"/>
          </a:xfrm>
        </p:spPr>
        <p:txBody>
          <a:bodyPr>
            <a:normAutofit/>
          </a:bodyPr>
          <a:lstStyle/>
          <a:p>
            <a:r>
              <a:rPr lang="en-FI" sz="1600" b="1" dirty="0">
                <a:latin typeface="+mn-lt"/>
              </a:rPr>
              <a:t>Öyvind Fahlström: Kylmä sota (1965)</a:t>
            </a:r>
          </a:p>
        </p:txBody>
      </p:sp>
      <p:pic>
        <p:nvPicPr>
          <p:cNvPr id="5" name="Content Placeholder 4" descr="A picture containing text, items, different, several&#10;&#10;Description automatically generated">
            <a:extLst>
              <a:ext uri="{FF2B5EF4-FFF2-40B4-BE49-F238E27FC236}">
                <a16:creationId xmlns:a16="http://schemas.microsoft.com/office/drawing/2014/main" id="{3AEDB59D-DBE5-0AE2-4167-F9A713B0A2A6}"/>
              </a:ext>
            </a:extLst>
          </p:cNvPr>
          <p:cNvPicPr>
            <a:picLocks noGrp="1" noChangeAspect="1"/>
          </p:cNvPicPr>
          <p:nvPr>
            <p:ph idx="1"/>
          </p:nvPr>
        </p:nvPicPr>
        <p:blipFill>
          <a:blip r:embed="rId2"/>
          <a:stretch>
            <a:fillRect/>
          </a:stretch>
        </p:blipFill>
        <p:spPr>
          <a:xfrm>
            <a:off x="3237471" y="778043"/>
            <a:ext cx="7142205" cy="5820898"/>
          </a:xfrm>
        </p:spPr>
      </p:pic>
    </p:spTree>
    <p:extLst>
      <p:ext uri="{BB962C8B-B14F-4D97-AF65-F5344CB8AC3E}">
        <p14:creationId xmlns:p14="http://schemas.microsoft.com/office/powerpoint/2010/main" val="420183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9812-4F46-6FF4-1234-736A4FC892AC}"/>
              </a:ext>
            </a:extLst>
          </p:cNvPr>
          <p:cNvSpPr>
            <a:spLocks noGrp="1"/>
          </p:cNvSpPr>
          <p:nvPr>
            <p:ph type="title"/>
          </p:nvPr>
        </p:nvSpPr>
        <p:spPr>
          <a:xfrm>
            <a:off x="838200" y="365125"/>
            <a:ext cx="10515600" cy="425707"/>
          </a:xfrm>
        </p:spPr>
        <p:txBody>
          <a:bodyPr>
            <a:normAutofit/>
          </a:bodyPr>
          <a:lstStyle/>
          <a:p>
            <a:r>
              <a:rPr lang="en-FI" sz="1600" b="1" dirty="0">
                <a:latin typeface="+mn-lt"/>
              </a:rPr>
              <a:t>Asger Jorn: Hämmennystä herättävä ankka (1959)</a:t>
            </a:r>
          </a:p>
        </p:txBody>
      </p:sp>
      <p:pic>
        <p:nvPicPr>
          <p:cNvPr id="4" name="Content Placeholder 3">
            <a:extLst>
              <a:ext uri="{FF2B5EF4-FFF2-40B4-BE49-F238E27FC236}">
                <a16:creationId xmlns:a16="http://schemas.microsoft.com/office/drawing/2014/main" id="{EAB919F6-7231-BC8C-9DCE-8780E792FE4E}"/>
              </a:ext>
            </a:extLst>
          </p:cNvPr>
          <p:cNvPicPr>
            <a:picLocks noGrp="1" noChangeAspect="1"/>
          </p:cNvPicPr>
          <p:nvPr>
            <p:ph idx="1"/>
          </p:nvPr>
        </p:nvPicPr>
        <p:blipFill>
          <a:blip r:embed="rId2"/>
          <a:stretch>
            <a:fillRect/>
          </a:stretch>
        </p:blipFill>
        <p:spPr>
          <a:xfrm>
            <a:off x="4250724" y="790832"/>
            <a:ext cx="6178378" cy="5894566"/>
          </a:xfrm>
          <a:prstGeom prst="rect">
            <a:avLst/>
          </a:prstGeom>
        </p:spPr>
      </p:pic>
    </p:spTree>
    <p:extLst>
      <p:ext uri="{BB962C8B-B14F-4D97-AF65-F5344CB8AC3E}">
        <p14:creationId xmlns:p14="http://schemas.microsoft.com/office/powerpoint/2010/main" val="2454669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B7D2-4471-A613-B97B-2FF0253BC15D}"/>
              </a:ext>
            </a:extLst>
          </p:cNvPr>
          <p:cNvSpPr>
            <a:spLocks noGrp="1"/>
          </p:cNvSpPr>
          <p:nvPr>
            <p:ph type="title"/>
          </p:nvPr>
        </p:nvSpPr>
        <p:spPr>
          <a:xfrm>
            <a:off x="7599404" y="365125"/>
            <a:ext cx="3754395" cy="1325563"/>
          </a:xfrm>
        </p:spPr>
        <p:txBody>
          <a:bodyPr>
            <a:normAutofit/>
          </a:bodyPr>
          <a:lstStyle/>
          <a:p>
            <a:r>
              <a:rPr lang="en-FI" sz="1600" b="1" dirty="0">
                <a:latin typeface="+mn-lt"/>
              </a:rPr>
              <a:t>Asger Jorn: Avantgarde ei anna periksi (1962)</a:t>
            </a:r>
          </a:p>
        </p:txBody>
      </p:sp>
      <p:pic>
        <p:nvPicPr>
          <p:cNvPr id="5" name="Content Placeholder 4" descr="A picture containing text, person&#10;&#10;Description automatically generated">
            <a:extLst>
              <a:ext uri="{FF2B5EF4-FFF2-40B4-BE49-F238E27FC236}">
                <a16:creationId xmlns:a16="http://schemas.microsoft.com/office/drawing/2014/main" id="{01DB89BF-E1CA-AB7E-23DC-D86FB048CB5B}"/>
              </a:ext>
            </a:extLst>
          </p:cNvPr>
          <p:cNvPicPr>
            <a:picLocks noGrp="1" noChangeAspect="1"/>
          </p:cNvPicPr>
          <p:nvPr>
            <p:ph idx="1"/>
          </p:nvPr>
        </p:nvPicPr>
        <p:blipFill>
          <a:blip r:embed="rId2"/>
          <a:stretch>
            <a:fillRect/>
          </a:stretch>
        </p:blipFill>
        <p:spPr>
          <a:xfrm>
            <a:off x="1309817" y="181470"/>
            <a:ext cx="5255240" cy="6528249"/>
          </a:xfrm>
        </p:spPr>
      </p:pic>
    </p:spTree>
    <p:extLst>
      <p:ext uri="{BB962C8B-B14F-4D97-AF65-F5344CB8AC3E}">
        <p14:creationId xmlns:p14="http://schemas.microsoft.com/office/powerpoint/2010/main" val="744297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F44C-CBA8-5A2E-7386-821B06F6F4A4}"/>
              </a:ext>
            </a:extLst>
          </p:cNvPr>
          <p:cNvSpPr>
            <a:spLocks noGrp="1"/>
          </p:cNvSpPr>
          <p:nvPr>
            <p:ph type="title"/>
          </p:nvPr>
        </p:nvSpPr>
        <p:spPr>
          <a:xfrm>
            <a:off x="198783" y="365126"/>
            <a:ext cx="11155017" cy="458176"/>
          </a:xfrm>
        </p:spPr>
        <p:txBody>
          <a:bodyPr>
            <a:normAutofit/>
          </a:bodyPr>
          <a:lstStyle/>
          <a:p>
            <a:r>
              <a:rPr lang="en-FI" sz="2000" dirty="0">
                <a:latin typeface="+mn-lt"/>
              </a:rPr>
              <a:t>Allan Kaprow: Yard (1961)</a:t>
            </a:r>
          </a:p>
        </p:txBody>
      </p:sp>
      <p:pic>
        <p:nvPicPr>
          <p:cNvPr id="5" name="Content Placeholder 4" descr="A picture containing echinoderm, basket star, invertebrate, decorated&#10;&#10;Description automatically generated">
            <a:extLst>
              <a:ext uri="{FF2B5EF4-FFF2-40B4-BE49-F238E27FC236}">
                <a16:creationId xmlns:a16="http://schemas.microsoft.com/office/drawing/2014/main" id="{047AA99A-F6B4-3D79-B1B4-1FC47FA63832}"/>
              </a:ext>
            </a:extLst>
          </p:cNvPr>
          <p:cNvPicPr>
            <a:picLocks noGrp="1" noChangeAspect="1"/>
          </p:cNvPicPr>
          <p:nvPr>
            <p:ph idx="1"/>
          </p:nvPr>
        </p:nvPicPr>
        <p:blipFill>
          <a:blip r:embed="rId2"/>
          <a:stretch>
            <a:fillRect/>
          </a:stretch>
        </p:blipFill>
        <p:spPr>
          <a:xfrm>
            <a:off x="125938" y="2500710"/>
            <a:ext cx="6185410" cy="4120390"/>
          </a:xfrm>
        </p:spPr>
      </p:pic>
      <p:pic>
        <p:nvPicPr>
          <p:cNvPr id="9" name="Picture 8" descr="A picture containing white, black, projector&#10;&#10;Description automatically generated">
            <a:extLst>
              <a:ext uri="{FF2B5EF4-FFF2-40B4-BE49-F238E27FC236}">
                <a16:creationId xmlns:a16="http://schemas.microsoft.com/office/drawing/2014/main" id="{B0694268-54BF-FA62-B70D-15AF33988EBE}"/>
              </a:ext>
            </a:extLst>
          </p:cNvPr>
          <p:cNvPicPr>
            <a:picLocks noChangeAspect="1"/>
          </p:cNvPicPr>
          <p:nvPr/>
        </p:nvPicPr>
        <p:blipFill>
          <a:blip r:embed="rId3"/>
          <a:stretch>
            <a:fillRect/>
          </a:stretch>
        </p:blipFill>
        <p:spPr>
          <a:xfrm>
            <a:off x="6880344" y="0"/>
            <a:ext cx="5311656" cy="6858000"/>
          </a:xfrm>
          <a:prstGeom prst="rect">
            <a:avLst/>
          </a:prstGeom>
        </p:spPr>
      </p:pic>
      <p:pic>
        <p:nvPicPr>
          <p:cNvPr id="11" name="Picture 10" descr="A person standing on a pile of tires&#10;&#10;Description automatically generated with low confidence">
            <a:extLst>
              <a:ext uri="{FF2B5EF4-FFF2-40B4-BE49-F238E27FC236}">
                <a16:creationId xmlns:a16="http://schemas.microsoft.com/office/drawing/2014/main" id="{E8B1C1D0-4C24-A22A-A333-31FBC2DDDCF6}"/>
              </a:ext>
            </a:extLst>
          </p:cNvPr>
          <p:cNvPicPr>
            <a:picLocks noChangeAspect="1"/>
          </p:cNvPicPr>
          <p:nvPr/>
        </p:nvPicPr>
        <p:blipFill>
          <a:blip r:embed="rId4"/>
          <a:stretch>
            <a:fillRect/>
          </a:stretch>
        </p:blipFill>
        <p:spPr>
          <a:xfrm>
            <a:off x="4281997" y="0"/>
            <a:ext cx="2313849" cy="2313849"/>
          </a:xfrm>
          <a:prstGeom prst="rect">
            <a:avLst/>
          </a:prstGeom>
        </p:spPr>
      </p:pic>
    </p:spTree>
    <p:extLst>
      <p:ext uri="{BB962C8B-B14F-4D97-AF65-F5344CB8AC3E}">
        <p14:creationId xmlns:p14="http://schemas.microsoft.com/office/powerpoint/2010/main" val="826869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306B0-E55D-55A5-9DF2-EF3B086B95F3}"/>
              </a:ext>
            </a:extLst>
          </p:cNvPr>
          <p:cNvSpPr>
            <a:spLocks noGrp="1"/>
          </p:cNvSpPr>
          <p:nvPr>
            <p:ph type="title"/>
          </p:nvPr>
        </p:nvSpPr>
        <p:spPr>
          <a:xfrm>
            <a:off x="640080" y="325369"/>
            <a:ext cx="4368602" cy="2043325"/>
          </a:xfrm>
        </p:spPr>
        <p:txBody>
          <a:bodyPr vert="horz" lIns="91440" tIns="45720" rIns="91440" bIns="45720" rtlCol="0" anchor="b">
            <a:normAutofit/>
          </a:bodyPr>
          <a:lstStyle/>
          <a:p>
            <a:r>
              <a:rPr lang="en-US" sz="2000" b="1" dirty="0"/>
              <a:t>Georges Braque: </a:t>
            </a:r>
            <a:r>
              <a:rPr lang="en-US" sz="2000" b="1" dirty="0" err="1"/>
              <a:t>Hedelmävati</a:t>
            </a:r>
            <a:r>
              <a:rPr lang="en-US" sz="2000" b="1" dirty="0"/>
              <a:t> ja </a:t>
            </a:r>
            <a:r>
              <a:rPr lang="en-US" sz="2000" b="1" dirty="0" err="1"/>
              <a:t>lasi</a:t>
            </a:r>
            <a:r>
              <a:rPr lang="en-US" sz="2000" b="1" dirty="0"/>
              <a:t> (1912)</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CFB7896-C429-0B36-7F6C-88F4ACAECA74}"/>
              </a:ext>
            </a:extLst>
          </p:cNvPr>
          <p:cNvSpPr>
            <a:spLocks noGrp="1"/>
          </p:cNvSpPr>
          <p:nvPr>
            <p:ph type="body" sz="half" idx="2"/>
          </p:nvPr>
        </p:nvSpPr>
        <p:spPr>
          <a:xfrm>
            <a:off x="640080" y="2872899"/>
            <a:ext cx="4243589" cy="3320668"/>
          </a:xfrm>
        </p:spPr>
        <p:txBody>
          <a:bodyPr vert="horz" lIns="91440" tIns="45720" rIns="91440" bIns="45720" rtlCol="0">
            <a:normAutofit/>
          </a:bodyPr>
          <a:lstStyle/>
          <a:p>
            <a:r>
              <a:rPr lang="en-US" sz="2200" dirty="0"/>
              <a:t>papier </a:t>
            </a:r>
            <a:r>
              <a:rPr lang="en-US" sz="2200" dirty="0" err="1"/>
              <a:t>collé</a:t>
            </a:r>
            <a:endParaRPr lang="en-US" sz="2200" dirty="0"/>
          </a:p>
        </p:txBody>
      </p:sp>
      <p:pic>
        <p:nvPicPr>
          <p:cNvPr id="6" name="Content Placeholder 5" descr="A picture containing text&#10;&#10;Description automatically generated">
            <a:extLst>
              <a:ext uri="{FF2B5EF4-FFF2-40B4-BE49-F238E27FC236}">
                <a16:creationId xmlns:a16="http://schemas.microsoft.com/office/drawing/2014/main" id="{8E5E8818-D43F-CA31-EA3C-F1B5F10C7701}"/>
              </a:ext>
            </a:extLst>
          </p:cNvPr>
          <p:cNvPicPr>
            <a:picLocks noGrp="1" noChangeAspect="1"/>
          </p:cNvPicPr>
          <p:nvPr>
            <p:ph idx="1"/>
          </p:nvPr>
        </p:nvPicPr>
        <p:blipFill rotWithShape="1">
          <a:blip r:embed="rId2"/>
          <a:srcRect l="15866" r="1718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56910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6EB28-45EE-44E3-5865-EC87E55466E9}"/>
              </a:ext>
            </a:extLst>
          </p:cNvPr>
          <p:cNvSpPr>
            <a:spLocks noGrp="1"/>
          </p:cNvSpPr>
          <p:nvPr>
            <p:ph type="title"/>
          </p:nvPr>
        </p:nvSpPr>
        <p:spPr/>
        <p:txBody>
          <a:bodyPr>
            <a:normAutofit/>
          </a:bodyPr>
          <a:lstStyle/>
          <a:p>
            <a:r>
              <a:rPr lang="en-FI" sz="2800" dirty="0">
                <a:latin typeface="+mn-lt"/>
              </a:rPr>
              <a:t>OuLiPo – </a:t>
            </a:r>
            <a:r>
              <a:rPr lang="en-FI" sz="2800" i="1" dirty="0">
                <a:latin typeface="+mn-lt"/>
              </a:rPr>
              <a:t>Ouvroir de littérature potentielle </a:t>
            </a:r>
            <a:br>
              <a:rPr lang="en-FI" sz="2800" i="1" dirty="0">
                <a:latin typeface="+mn-lt"/>
              </a:rPr>
            </a:br>
            <a:r>
              <a:rPr lang="en-FI" sz="2000" dirty="0">
                <a:latin typeface="+mn-lt"/>
              </a:rPr>
              <a:t>eli kokeellisen/potentiaalisen kirjallisuuden työpaja</a:t>
            </a:r>
          </a:p>
        </p:txBody>
      </p:sp>
      <p:sp>
        <p:nvSpPr>
          <p:cNvPr id="3" name="Content Placeholder 2">
            <a:extLst>
              <a:ext uri="{FF2B5EF4-FFF2-40B4-BE49-F238E27FC236}">
                <a16:creationId xmlns:a16="http://schemas.microsoft.com/office/drawing/2014/main" id="{A46B01A0-6B43-E28C-0E72-91F131F78811}"/>
              </a:ext>
            </a:extLst>
          </p:cNvPr>
          <p:cNvSpPr>
            <a:spLocks noGrp="1"/>
          </p:cNvSpPr>
          <p:nvPr>
            <p:ph idx="1"/>
          </p:nvPr>
        </p:nvSpPr>
        <p:spPr>
          <a:xfrm>
            <a:off x="838200" y="2305877"/>
            <a:ext cx="10515600" cy="3871085"/>
          </a:xfrm>
        </p:spPr>
        <p:txBody>
          <a:bodyPr/>
          <a:lstStyle/>
          <a:p>
            <a:pPr>
              <a:buFont typeface="Arial" panose="020B0604020202020204" pitchFamily="34" charset="0"/>
              <a:buChar char="•"/>
            </a:pPr>
            <a:r>
              <a:rPr lang="en-GB" dirty="0" err="1"/>
              <a:t>OuPeinPo</a:t>
            </a:r>
            <a:r>
              <a:rPr lang="en-GB" dirty="0"/>
              <a:t> (Pein </a:t>
            </a:r>
            <a:r>
              <a:rPr lang="en-GB" dirty="0" err="1"/>
              <a:t>tulee</a:t>
            </a:r>
            <a:r>
              <a:rPr lang="en-GB" dirty="0"/>
              <a:t> </a:t>
            </a:r>
            <a:r>
              <a:rPr lang="en-GB" dirty="0" err="1"/>
              <a:t>sanasta</a:t>
            </a:r>
            <a:r>
              <a:rPr lang="en-GB" dirty="0"/>
              <a:t> "</a:t>
            </a:r>
            <a:r>
              <a:rPr lang="en-GB" dirty="0" err="1"/>
              <a:t>peinture</a:t>
            </a:r>
            <a:r>
              <a:rPr lang="en-GB" dirty="0"/>
              <a:t>" </a:t>
            </a:r>
            <a:r>
              <a:rPr lang="en-GB" dirty="0" err="1"/>
              <a:t>eli</a:t>
            </a:r>
            <a:r>
              <a:rPr lang="en-GB" dirty="0"/>
              <a:t> </a:t>
            </a:r>
            <a:r>
              <a:rPr lang="en-GB" dirty="0" err="1"/>
              <a:t>maalaustaide</a:t>
            </a:r>
            <a:r>
              <a:rPr lang="en-GB" dirty="0"/>
              <a:t>),</a:t>
            </a:r>
          </a:p>
          <a:p>
            <a:pPr>
              <a:buFont typeface="Arial" panose="020B0604020202020204" pitchFamily="34" charset="0"/>
              <a:buChar char="•"/>
            </a:pPr>
            <a:r>
              <a:rPr lang="en-GB" dirty="0" err="1"/>
              <a:t>OuCuiPo</a:t>
            </a:r>
            <a:r>
              <a:rPr lang="en-GB" dirty="0"/>
              <a:t> (Cui </a:t>
            </a:r>
            <a:r>
              <a:rPr lang="en-GB" dirty="0" err="1"/>
              <a:t>tulee</a:t>
            </a:r>
            <a:r>
              <a:rPr lang="en-GB" dirty="0"/>
              <a:t> </a:t>
            </a:r>
            <a:r>
              <a:rPr lang="en-GB" dirty="0" err="1"/>
              <a:t>sanasta</a:t>
            </a:r>
            <a:r>
              <a:rPr lang="en-GB" dirty="0"/>
              <a:t> "cuisine" </a:t>
            </a:r>
            <a:r>
              <a:rPr lang="en-GB" dirty="0" err="1"/>
              <a:t>eli</a:t>
            </a:r>
            <a:r>
              <a:rPr lang="en-GB" dirty="0"/>
              <a:t> </a:t>
            </a:r>
            <a:r>
              <a:rPr lang="en-GB" dirty="0" err="1"/>
              <a:t>keittiö</a:t>
            </a:r>
            <a:r>
              <a:rPr lang="en-GB" dirty="0"/>
              <a:t>),</a:t>
            </a:r>
          </a:p>
          <a:p>
            <a:pPr>
              <a:buFont typeface="Arial" panose="020B0604020202020204" pitchFamily="34" charset="0"/>
              <a:buChar char="•"/>
            </a:pPr>
            <a:r>
              <a:rPr lang="en-GB" dirty="0" err="1"/>
              <a:t>OuBaPo</a:t>
            </a:r>
            <a:r>
              <a:rPr lang="en-GB" dirty="0"/>
              <a:t> (Ba </a:t>
            </a:r>
            <a:r>
              <a:rPr lang="en-GB" dirty="0" err="1"/>
              <a:t>tulee</a:t>
            </a:r>
            <a:r>
              <a:rPr lang="en-GB" dirty="0"/>
              <a:t> </a:t>
            </a:r>
            <a:r>
              <a:rPr lang="en-GB" dirty="0" err="1"/>
              <a:t>sanasta</a:t>
            </a:r>
            <a:r>
              <a:rPr lang="en-GB" dirty="0"/>
              <a:t> Bande </a:t>
            </a:r>
            <a:r>
              <a:rPr lang="en-GB" dirty="0" err="1"/>
              <a:t>dessinée</a:t>
            </a:r>
            <a:r>
              <a:rPr lang="en-GB" dirty="0"/>
              <a:t> </a:t>
            </a:r>
            <a:r>
              <a:rPr lang="en-GB" dirty="0" err="1"/>
              <a:t>eli</a:t>
            </a:r>
            <a:r>
              <a:rPr lang="en-GB" dirty="0"/>
              <a:t> </a:t>
            </a:r>
            <a:r>
              <a:rPr lang="en-GB" dirty="0" err="1"/>
              <a:t>sarjakuva</a:t>
            </a:r>
            <a:r>
              <a:rPr lang="en-GB" dirty="0"/>
              <a:t>),</a:t>
            </a:r>
          </a:p>
          <a:p>
            <a:pPr>
              <a:buFont typeface="Arial" panose="020B0604020202020204" pitchFamily="34" charset="0"/>
              <a:buChar char="•"/>
            </a:pPr>
            <a:r>
              <a:rPr lang="en-GB" dirty="0" err="1"/>
              <a:t>OuMuPo</a:t>
            </a:r>
            <a:r>
              <a:rPr lang="en-GB" dirty="0"/>
              <a:t> (Mu </a:t>
            </a:r>
            <a:r>
              <a:rPr lang="en-GB" dirty="0" err="1"/>
              <a:t>tulee</a:t>
            </a:r>
            <a:r>
              <a:rPr lang="en-GB" dirty="0"/>
              <a:t> </a:t>
            </a:r>
            <a:r>
              <a:rPr lang="en-GB" dirty="0" err="1"/>
              <a:t>sanasta</a:t>
            </a:r>
            <a:r>
              <a:rPr lang="en-GB" dirty="0"/>
              <a:t> "musique" </a:t>
            </a:r>
            <a:r>
              <a:rPr lang="en-GB" dirty="0" err="1"/>
              <a:t>eli</a:t>
            </a:r>
            <a:r>
              <a:rPr lang="en-GB" dirty="0"/>
              <a:t> </a:t>
            </a:r>
            <a:r>
              <a:rPr lang="en-GB" dirty="0" err="1"/>
              <a:t>musiikki</a:t>
            </a:r>
            <a:r>
              <a:rPr lang="en-GB" dirty="0"/>
              <a:t>) </a:t>
            </a:r>
            <a:r>
              <a:rPr lang="en-GB" dirty="0" err="1"/>
              <a:t>ja</a:t>
            </a:r>
            <a:endParaRPr lang="en-GB" dirty="0"/>
          </a:p>
          <a:p>
            <a:pPr>
              <a:buFont typeface="Arial" panose="020B0604020202020204" pitchFamily="34" charset="0"/>
              <a:buChar char="•"/>
            </a:pPr>
            <a:r>
              <a:rPr lang="en-GB" dirty="0" err="1"/>
              <a:t>OuPhoPo</a:t>
            </a:r>
            <a:r>
              <a:rPr lang="en-GB" dirty="0"/>
              <a:t> (Pho </a:t>
            </a:r>
            <a:r>
              <a:rPr lang="en-GB" dirty="0" err="1"/>
              <a:t>tulee</a:t>
            </a:r>
            <a:r>
              <a:rPr lang="en-GB" dirty="0"/>
              <a:t> </a:t>
            </a:r>
            <a:r>
              <a:rPr lang="en-GB" dirty="0" err="1"/>
              <a:t>sanasta</a:t>
            </a:r>
            <a:r>
              <a:rPr lang="en-GB" dirty="0"/>
              <a:t> "</a:t>
            </a:r>
            <a:r>
              <a:rPr lang="en-GB" dirty="0" err="1"/>
              <a:t>photographie</a:t>
            </a:r>
            <a:r>
              <a:rPr lang="en-GB" dirty="0"/>
              <a:t>" </a:t>
            </a:r>
            <a:r>
              <a:rPr lang="en-GB" dirty="0" err="1"/>
              <a:t>eli</a:t>
            </a:r>
            <a:r>
              <a:rPr lang="en-GB" dirty="0"/>
              <a:t> </a:t>
            </a:r>
            <a:r>
              <a:rPr lang="en-GB" dirty="0" err="1"/>
              <a:t>valokuvaus</a:t>
            </a:r>
            <a:r>
              <a:rPr lang="en-GB" dirty="0"/>
              <a:t>).</a:t>
            </a:r>
          </a:p>
          <a:p>
            <a:pPr>
              <a:buFont typeface="Arial" panose="020B0604020202020204" pitchFamily="34" charset="0"/>
              <a:buChar char="•"/>
            </a:pPr>
            <a:r>
              <a:rPr lang="en-GB" dirty="0" err="1"/>
              <a:t>Infolipo</a:t>
            </a:r>
            <a:r>
              <a:rPr lang="en-GB" dirty="0"/>
              <a:t> </a:t>
            </a:r>
            <a:r>
              <a:rPr lang="en-GB" dirty="0" err="1"/>
              <a:t>puolestaan</a:t>
            </a:r>
            <a:r>
              <a:rPr lang="en-GB" dirty="0"/>
              <a:t> on </a:t>
            </a:r>
            <a:r>
              <a:rPr lang="en-GB" dirty="0" err="1"/>
              <a:t>digitaalisen</a:t>
            </a:r>
            <a:r>
              <a:rPr lang="en-GB" dirty="0"/>
              <a:t> </a:t>
            </a:r>
            <a:r>
              <a:rPr lang="en-GB" dirty="0" err="1"/>
              <a:t>taiteen</a:t>
            </a:r>
            <a:r>
              <a:rPr lang="en-GB" dirty="0"/>
              <a:t> </a:t>
            </a:r>
            <a:r>
              <a:rPr lang="en-GB" dirty="0" err="1"/>
              <a:t>ja</a:t>
            </a:r>
            <a:r>
              <a:rPr lang="en-GB" dirty="0"/>
              <a:t> </a:t>
            </a:r>
            <a:r>
              <a:rPr lang="en-GB" dirty="0" err="1"/>
              <a:t>kirjallisuuden</a:t>
            </a:r>
            <a:r>
              <a:rPr lang="en-GB" dirty="0"/>
              <a:t> </a:t>
            </a:r>
            <a:r>
              <a:rPr lang="en-GB" dirty="0" err="1"/>
              <a:t>työpaja</a:t>
            </a:r>
            <a:r>
              <a:rPr lang="en-GB" dirty="0"/>
              <a:t>.</a:t>
            </a:r>
          </a:p>
          <a:p>
            <a:endParaRPr lang="en-FI" dirty="0"/>
          </a:p>
        </p:txBody>
      </p:sp>
    </p:spTree>
    <p:extLst>
      <p:ext uri="{BB962C8B-B14F-4D97-AF65-F5344CB8AC3E}">
        <p14:creationId xmlns:p14="http://schemas.microsoft.com/office/powerpoint/2010/main" val="2661970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54ED1-FFB1-D8B2-9A78-2FB188BE3001}"/>
              </a:ext>
            </a:extLst>
          </p:cNvPr>
          <p:cNvSpPr>
            <a:spLocks noGrp="1"/>
          </p:cNvSpPr>
          <p:nvPr>
            <p:ph type="title"/>
          </p:nvPr>
        </p:nvSpPr>
        <p:spPr/>
        <p:txBody>
          <a:bodyPr/>
          <a:lstStyle/>
          <a:p>
            <a:endParaRPr lang="en-FI"/>
          </a:p>
        </p:txBody>
      </p:sp>
      <p:sp>
        <p:nvSpPr>
          <p:cNvPr id="3" name="Content Placeholder 2">
            <a:extLst>
              <a:ext uri="{FF2B5EF4-FFF2-40B4-BE49-F238E27FC236}">
                <a16:creationId xmlns:a16="http://schemas.microsoft.com/office/drawing/2014/main" id="{F4144CF6-2F11-2BA3-D756-82D54567644C}"/>
              </a:ext>
            </a:extLst>
          </p:cNvPr>
          <p:cNvSpPr>
            <a:spLocks noGrp="1"/>
          </p:cNvSpPr>
          <p:nvPr>
            <p:ph idx="1"/>
          </p:nvPr>
        </p:nvSpPr>
        <p:spPr>
          <a:xfrm>
            <a:off x="659296" y="265180"/>
            <a:ext cx="10515600" cy="6483489"/>
          </a:xfrm>
        </p:spPr>
        <p:txBody>
          <a:bodyPr>
            <a:normAutofit fontScale="25000" lnSpcReduction="20000"/>
          </a:bodyPr>
          <a:lstStyle/>
          <a:p>
            <a:pPr marL="0" indent="0">
              <a:buNone/>
            </a:pPr>
            <a:r>
              <a:rPr lang="en-GB" sz="7200" b="1" dirty="0"/>
              <a:t>Make Your Own Chance Music</a:t>
            </a:r>
          </a:p>
          <a:p>
            <a:pPr marL="0" indent="0">
              <a:buNone/>
            </a:pPr>
            <a:r>
              <a:rPr lang="en-GB" sz="7200" dirty="0"/>
              <a:t>Let's play a short music game of our own. We will create a found instrument out of what is around us and using chance methods to create music with our instrument. You will need one dice and something to write your score on. This could be a computer, smartphone, or pad and pen.</a:t>
            </a:r>
            <a:br>
              <a:rPr lang="en-GB" sz="7200" dirty="0"/>
            </a:br>
            <a:endParaRPr lang="en-GB" sz="7200" dirty="0"/>
          </a:p>
          <a:p>
            <a:pPr marL="0" indent="0">
              <a:buNone/>
            </a:pPr>
            <a:r>
              <a:rPr lang="en-GB" sz="7200" dirty="0"/>
              <a:t>1. Look around the room you are in. What do you see? Is there a table or desk in front of you. If how, is there a tree or wall? Tap on the surface you choose in different places and listen for three different sounds, a low bass sound, a middle sound, and a high sound that you like.</a:t>
            </a:r>
          </a:p>
          <a:p>
            <a:pPr marL="0" indent="0">
              <a:buNone/>
            </a:pPr>
            <a:br>
              <a:rPr lang="en-GB" sz="7200" dirty="0"/>
            </a:br>
            <a:r>
              <a:rPr lang="en-GB" sz="7200" dirty="0"/>
              <a:t>2. Once you have chosen your sounds, roll the dice 24 times. Write down the numbers you roll.</a:t>
            </a:r>
          </a:p>
          <a:p>
            <a:pPr marL="0" indent="0">
              <a:buNone/>
            </a:pPr>
            <a:br>
              <a:rPr lang="en-GB" sz="7200" dirty="0"/>
            </a:br>
            <a:r>
              <a:rPr lang="en-GB" sz="7200" dirty="0"/>
              <a:t>3. Each number you roll will have a pattern assigned to it. You can play the patterns at any tempo you like.. This exercise is non-metric; you decide how long each sound lasts. Here are the rolls:</a:t>
            </a:r>
            <a:br>
              <a:rPr lang="en-GB" sz="7200" dirty="0"/>
            </a:br>
            <a:endParaRPr lang="en-GB" sz="7200" dirty="0"/>
          </a:p>
          <a:p>
            <a:r>
              <a:rPr lang="en-GB" sz="7200" dirty="0"/>
              <a:t>Roll a 1: Low sound</a:t>
            </a:r>
          </a:p>
          <a:p>
            <a:r>
              <a:rPr lang="en-GB" sz="7200" dirty="0"/>
              <a:t>Roll a 2: Medium sound</a:t>
            </a:r>
          </a:p>
          <a:p>
            <a:r>
              <a:rPr lang="en-GB" sz="7200" dirty="0"/>
              <a:t>Roll a 3: High sound</a:t>
            </a:r>
          </a:p>
          <a:p>
            <a:r>
              <a:rPr lang="en-GB" sz="7200" dirty="0"/>
              <a:t>Roll a 4: Low and medium sound</a:t>
            </a:r>
          </a:p>
          <a:p>
            <a:r>
              <a:rPr lang="en-GB" sz="7200" dirty="0"/>
              <a:t>Roll a 5: Medium and high sound</a:t>
            </a:r>
          </a:p>
          <a:p>
            <a:r>
              <a:rPr lang="en-GB" sz="7200" dirty="0"/>
              <a:t>Roll a 6: Low and High sound</a:t>
            </a:r>
          </a:p>
          <a:p>
            <a:pPr marL="0" indent="0">
              <a:buNone/>
            </a:pPr>
            <a:br>
              <a:rPr lang="en-GB" sz="7200" dirty="0"/>
            </a:br>
            <a:r>
              <a:rPr lang="en-GB" sz="7200" dirty="0"/>
              <a:t>4. Play your piece</a:t>
            </a:r>
            <a:r>
              <a:rPr lang="en-GB" sz="7200"/>
              <a:t>. </a:t>
            </a:r>
          </a:p>
          <a:p>
            <a:pPr marL="0" indent="0">
              <a:buNone/>
            </a:pPr>
            <a:endParaRPr lang="en-GB" sz="7200" dirty="0"/>
          </a:p>
          <a:p>
            <a:pPr marL="0" indent="0">
              <a:buNone/>
            </a:pPr>
            <a:r>
              <a:rPr lang="en-GB" sz="7200" dirty="0"/>
              <a:t>5. You can roll and again and see how your piece changes with each performance. You can assign your own rules to the dice rolls and play your piece again. </a:t>
            </a:r>
          </a:p>
          <a:p>
            <a:endParaRPr lang="en-FI" dirty="0"/>
          </a:p>
        </p:txBody>
      </p:sp>
    </p:spTree>
    <p:extLst>
      <p:ext uri="{BB962C8B-B14F-4D97-AF65-F5344CB8AC3E}">
        <p14:creationId xmlns:p14="http://schemas.microsoft.com/office/powerpoint/2010/main" val="369524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outdoor, black&#10;&#10;Description automatically generated">
            <a:extLst>
              <a:ext uri="{FF2B5EF4-FFF2-40B4-BE49-F238E27FC236}">
                <a16:creationId xmlns:a16="http://schemas.microsoft.com/office/drawing/2014/main" id="{D1E1AA7E-7F9E-650B-59EE-DA7252A11786}"/>
              </a:ext>
            </a:extLst>
          </p:cNvPr>
          <p:cNvPicPr>
            <a:picLocks noChangeAspect="1"/>
          </p:cNvPicPr>
          <p:nvPr/>
        </p:nvPicPr>
        <p:blipFill rotWithShape="1">
          <a:blip r:embed="rId2"/>
          <a:srcRect t="16682"/>
          <a:stretch/>
        </p:blipFill>
        <p:spPr>
          <a:xfrm>
            <a:off x="20" y="1282"/>
            <a:ext cx="12191980" cy="6856718"/>
          </a:xfrm>
          <a:prstGeom prst="rect">
            <a:avLst/>
          </a:prstGeom>
        </p:spPr>
      </p:pic>
    </p:spTree>
    <p:extLst>
      <p:ext uri="{BB962C8B-B14F-4D97-AF65-F5344CB8AC3E}">
        <p14:creationId xmlns:p14="http://schemas.microsoft.com/office/powerpoint/2010/main" val="695815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B3524-51D7-30CF-38BE-B81AB1150EA0}"/>
              </a:ext>
            </a:extLst>
          </p:cNvPr>
          <p:cNvPicPr>
            <a:picLocks noChangeAspect="1"/>
          </p:cNvPicPr>
          <p:nvPr/>
        </p:nvPicPr>
        <p:blipFill>
          <a:blip r:embed="rId2"/>
          <a:stretch>
            <a:fillRect/>
          </a:stretch>
        </p:blipFill>
        <p:spPr>
          <a:xfrm>
            <a:off x="2873829" y="-802787"/>
            <a:ext cx="7085093" cy="10026300"/>
          </a:xfrm>
          <a:prstGeom prst="rect">
            <a:avLst/>
          </a:prstGeom>
        </p:spPr>
      </p:pic>
    </p:spTree>
    <p:extLst>
      <p:ext uri="{BB962C8B-B14F-4D97-AF65-F5344CB8AC3E}">
        <p14:creationId xmlns:p14="http://schemas.microsoft.com/office/powerpoint/2010/main" val="671305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46D802B3-AA1E-B95F-CFCA-7D80ADC35F14}"/>
              </a:ext>
            </a:extLst>
          </p:cNvPr>
          <p:cNvPicPr>
            <a:picLocks noGrp="1" noChangeAspect="1"/>
          </p:cNvPicPr>
          <p:nvPr>
            <p:ph idx="1"/>
          </p:nvPr>
        </p:nvPicPr>
        <p:blipFill>
          <a:blip r:embed="rId2"/>
          <a:stretch>
            <a:fillRect/>
          </a:stretch>
        </p:blipFill>
        <p:spPr>
          <a:xfrm>
            <a:off x="3082834" y="99534"/>
            <a:ext cx="6033657" cy="6667026"/>
          </a:xfrm>
          <a:prstGeom prst="rect">
            <a:avLst/>
          </a:prstGeom>
        </p:spPr>
      </p:pic>
    </p:spTree>
    <p:extLst>
      <p:ext uri="{BB962C8B-B14F-4D97-AF65-F5344CB8AC3E}">
        <p14:creationId xmlns:p14="http://schemas.microsoft.com/office/powerpoint/2010/main" val="2811758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FB0D-25D5-2EF9-878D-90C5724051BD}"/>
              </a:ext>
            </a:extLst>
          </p:cNvPr>
          <p:cNvSpPr>
            <a:spLocks noGrp="1"/>
          </p:cNvSpPr>
          <p:nvPr>
            <p:ph type="title"/>
          </p:nvPr>
        </p:nvSpPr>
        <p:spPr/>
        <p:txBody>
          <a:bodyPr>
            <a:normAutofit/>
          </a:bodyPr>
          <a:lstStyle/>
          <a:p>
            <a:endParaRPr lang="en-FI" sz="1600" b="1" dirty="0">
              <a:latin typeface="+mn-lt"/>
            </a:endParaRPr>
          </a:p>
        </p:txBody>
      </p:sp>
      <p:pic>
        <p:nvPicPr>
          <p:cNvPr id="6" name="Content Placeholder 5" descr="A picture containing text, wall, indoor&#10;&#10;Description automatically generated">
            <a:extLst>
              <a:ext uri="{FF2B5EF4-FFF2-40B4-BE49-F238E27FC236}">
                <a16:creationId xmlns:a16="http://schemas.microsoft.com/office/drawing/2014/main" id="{69506B8E-48D4-BF68-7DC2-7F9828FD5FA8}"/>
              </a:ext>
            </a:extLst>
          </p:cNvPr>
          <p:cNvPicPr>
            <a:picLocks noGrp="1" noChangeAspect="1"/>
          </p:cNvPicPr>
          <p:nvPr>
            <p:ph idx="1"/>
          </p:nvPr>
        </p:nvPicPr>
        <p:blipFill>
          <a:blip r:embed="rId2"/>
          <a:stretch>
            <a:fillRect/>
          </a:stretch>
        </p:blipFill>
        <p:spPr>
          <a:xfrm>
            <a:off x="3359201" y="1083365"/>
            <a:ext cx="8121551" cy="5317435"/>
          </a:xfrm>
        </p:spPr>
      </p:pic>
      <p:sp>
        <p:nvSpPr>
          <p:cNvPr id="4" name="Text Placeholder 3">
            <a:extLst>
              <a:ext uri="{FF2B5EF4-FFF2-40B4-BE49-F238E27FC236}">
                <a16:creationId xmlns:a16="http://schemas.microsoft.com/office/drawing/2014/main" id="{7B3317C8-A140-EA0B-CB10-E3C0D1DE6FB7}"/>
              </a:ext>
            </a:extLst>
          </p:cNvPr>
          <p:cNvSpPr>
            <a:spLocks noGrp="1"/>
          </p:cNvSpPr>
          <p:nvPr>
            <p:ph type="body" sz="half" idx="2"/>
          </p:nvPr>
        </p:nvSpPr>
        <p:spPr>
          <a:xfrm>
            <a:off x="168965" y="6172199"/>
            <a:ext cx="4603060" cy="954158"/>
          </a:xfrm>
        </p:spPr>
        <p:txBody>
          <a:bodyPr/>
          <a:lstStyle/>
          <a:p>
            <a:r>
              <a:rPr lang="en-FI" sz="1600" b="1" dirty="0">
                <a:latin typeface="+mn-lt"/>
              </a:rPr>
              <a:t>Tony Smith: Die (1962)</a:t>
            </a:r>
            <a:endParaRPr lang="en-FI" dirty="0"/>
          </a:p>
        </p:txBody>
      </p:sp>
    </p:spTree>
    <p:extLst>
      <p:ext uri="{BB962C8B-B14F-4D97-AF65-F5344CB8AC3E}">
        <p14:creationId xmlns:p14="http://schemas.microsoft.com/office/powerpoint/2010/main" val="4158965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poster&#10;&#10;Description automatically generated with low confidence">
            <a:extLst>
              <a:ext uri="{FF2B5EF4-FFF2-40B4-BE49-F238E27FC236}">
                <a16:creationId xmlns:a16="http://schemas.microsoft.com/office/drawing/2014/main" id="{E10F1CE5-49F9-873D-CBCB-FA611BA2CC46}"/>
              </a:ext>
            </a:extLst>
          </p:cNvPr>
          <p:cNvPicPr>
            <a:picLocks noChangeAspect="1"/>
          </p:cNvPicPr>
          <p:nvPr/>
        </p:nvPicPr>
        <p:blipFill>
          <a:blip r:embed="rId2"/>
          <a:stretch>
            <a:fillRect/>
          </a:stretch>
        </p:blipFill>
        <p:spPr>
          <a:xfrm>
            <a:off x="3572180" y="263762"/>
            <a:ext cx="4204914" cy="6330475"/>
          </a:xfrm>
          <a:prstGeom prst="rect">
            <a:avLst/>
          </a:prstGeom>
        </p:spPr>
      </p:pic>
    </p:spTree>
    <p:extLst>
      <p:ext uri="{BB962C8B-B14F-4D97-AF65-F5344CB8AC3E}">
        <p14:creationId xmlns:p14="http://schemas.microsoft.com/office/powerpoint/2010/main" val="85964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436D4A-3CB0-EA9F-2676-AAF6A2DFDE68}"/>
              </a:ext>
            </a:extLst>
          </p:cNvPr>
          <p:cNvPicPr>
            <a:picLocks noChangeAspect="1"/>
          </p:cNvPicPr>
          <p:nvPr/>
        </p:nvPicPr>
        <p:blipFill>
          <a:blip r:embed="rId2"/>
          <a:stretch>
            <a:fillRect/>
          </a:stretch>
        </p:blipFill>
        <p:spPr>
          <a:xfrm>
            <a:off x="3344092" y="-465299"/>
            <a:ext cx="5701174" cy="8067881"/>
          </a:xfrm>
          <a:prstGeom prst="rect">
            <a:avLst/>
          </a:prstGeom>
        </p:spPr>
      </p:pic>
    </p:spTree>
    <p:extLst>
      <p:ext uri="{BB962C8B-B14F-4D97-AF65-F5344CB8AC3E}">
        <p14:creationId xmlns:p14="http://schemas.microsoft.com/office/powerpoint/2010/main" val="36029616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67F66-A84E-DB32-7AC8-612A24755AEA}"/>
              </a:ext>
            </a:extLst>
          </p:cNvPr>
          <p:cNvSpPr txBox="1"/>
          <p:nvPr/>
        </p:nvSpPr>
        <p:spPr>
          <a:xfrm>
            <a:off x="3050177" y="3244334"/>
            <a:ext cx="6100354" cy="369332"/>
          </a:xfrm>
          <a:prstGeom prst="rect">
            <a:avLst/>
          </a:prstGeom>
          <a:noFill/>
        </p:spPr>
        <p:txBody>
          <a:bodyPr wrap="square">
            <a:spAutoFit/>
          </a:bodyPr>
          <a:lstStyle/>
          <a:p>
            <a:endParaRPr lang="en-FI" dirty="0"/>
          </a:p>
        </p:txBody>
      </p:sp>
      <p:sp>
        <p:nvSpPr>
          <p:cNvPr id="5" name="TextBox 4">
            <a:extLst>
              <a:ext uri="{FF2B5EF4-FFF2-40B4-BE49-F238E27FC236}">
                <a16:creationId xmlns:a16="http://schemas.microsoft.com/office/drawing/2014/main" id="{73552EA9-A0C7-6A94-5F05-2EEEA9492DB3}"/>
              </a:ext>
            </a:extLst>
          </p:cNvPr>
          <p:cNvSpPr txBox="1"/>
          <p:nvPr/>
        </p:nvSpPr>
        <p:spPr>
          <a:xfrm>
            <a:off x="3050177" y="3244334"/>
            <a:ext cx="6100354" cy="369332"/>
          </a:xfrm>
          <a:prstGeom prst="rect">
            <a:avLst/>
          </a:prstGeom>
          <a:noFill/>
        </p:spPr>
        <p:txBody>
          <a:bodyPr wrap="square">
            <a:spAutoFit/>
          </a:bodyPr>
          <a:lstStyle/>
          <a:p>
            <a:endParaRPr lang="en-FI" dirty="0"/>
          </a:p>
        </p:txBody>
      </p:sp>
      <p:pic>
        <p:nvPicPr>
          <p:cNvPr id="7" name="Picture 6">
            <a:extLst>
              <a:ext uri="{FF2B5EF4-FFF2-40B4-BE49-F238E27FC236}">
                <a16:creationId xmlns:a16="http://schemas.microsoft.com/office/drawing/2014/main" id="{AD182334-7D91-B52A-B19D-202257B9C1C4}"/>
              </a:ext>
            </a:extLst>
          </p:cNvPr>
          <p:cNvPicPr>
            <a:picLocks noChangeAspect="1"/>
          </p:cNvPicPr>
          <p:nvPr/>
        </p:nvPicPr>
        <p:blipFill>
          <a:blip r:embed="rId2"/>
          <a:stretch>
            <a:fillRect/>
          </a:stretch>
        </p:blipFill>
        <p:spPr>
          <a:xfrm>
            <a:off x="3161212" y="-724097"/>
            <a:ext cx="5708668" cy="8078485"/>
          </a:xfrm>
          <a:prstGeom prst="rect">
            <a:avLst/>
          </a:prstGeom>
        </p:spPr>
      </p:pic>
    </p:spTree>
    <p:extLst>
      <p:ext uri="{BB962C8B-B14F-4D97-AF65-F5344CB8AC3E}">
        <p14:creationId xmlns:p14="http://schemas.microsoft.com/office/powerpoint/2010/main" val="3897651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38832-C375-8D28-EC21-6976E3368D16}"/>
              </a:ext>
            </a:extLst>
          </p:cNvPr>
          <p:cNvSpPr>
            <a:spLocks noGrp="1"/>
          </p:cNvSpPr>
          <p:nvPr>
            <p:ph type="title"/>
          </p:nvPr>
        </p:nvSpPr>
        <p:spPr>
          <a:xfrm>
            <a:off x="640080" y="325369"/>
            <a:ext cx="4368602" cy="1956841"/>
          </a:xfrm>
        </p:spPr>
        <p:txBody>
          <a:bodyPr vert="horz" lIns="91440" tIns="45720" rIns="91440" bIns="45720" rtlCol="0" anchor="b">
            <a:normAutofit/>
          </a:bodyPr>
          <a:lstStyle/>
          <a:p>
            <a:endParaRPr lang="en-US" sz="540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6C8788D-7D41-AF04-9830-D7489FE028A3}"/>
              </a:ext>
            </a:extLst>
          </p:cNvPr>
          <p:cNvSpPr>
            <a:spLocks noGrp="1"/>
          </p:cNvSpPr>
          <p:nvPr>
            <p:ph type="body" sz="half" idx="2"/>
          </p:nvPr>
        </p:nvSpPr>
        <p:spPr>
          <a:xfrm>
            <a:off x="640080" y="3071307"/>
            <a:ext cx="4243589" cy="3320668"/>
          </a:xfrm>
        </p:spPr>
        <p:txBody>
          <a:bodyPr vert="horz" lIns="91440" tIns="45720" rIns="91440" bIns="45720" rtlCol="0">
            <a:normAutofit/>
          </a:bodyPr>
          <a:lstStyle/>
          <a:p>
            <a:r>
              <a:rPr lang="en-US" b="1" dirty="0"/>
              <a:t>Gilbert &amp; George: Singing Sculpture (1971)</a:t>
            </a:r>
          </a:p>
        </p:txBody>
      </p:sp>
      <p:pic>
        <p:nvPicPr>
          <p:cNvPr id="6" name="Content Placeholder 5" descr="A picture containing floor, wall, person, person&#10;&#10;Description automatically generated">
            <a:extLst>
              <a:ext uri="{FF2B5EF4-FFF2-40B4-BE49-F238E27FC236}">
                <a16:creationId xmlns:a16="http://schemas.microsoft.com/office/drawing/2014/main" id="{EA042298-97C0-4E19-C009-3835B3D2F7D0}"/>
              </a:ext>
            </a:extLst>
          </p:cNvPr>
          <p:cNvPicPr>
            <a:picLocks noGrp="1" noChangeAspect="1"/>
          </p:cNvPicPr>
          <p:nvPr>
            <p:ph idx="1"/>
          </p:nvPr>
        </p:nvPicPr>
        <p:blipFill rotWithShape="1">
          <a:blip r:embed="rId2"/>
          <a:srcRect t="6454" r="1" b="1279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4407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4A30BB-A187-BCCA-413E-DAF289DC3D3F}"/>
              </a:ext>
            </a:extLst>
          </p:cNvPr>
          <p:cNvSpPr>
            <a:spLocks noGrp="1"/>
          </p:cNvSpPr>
          <p:nvPr>
            <p:ph type="title"/>
          </p:nvPr>
        </p:nvSpPr>
        <p:spPr>
          <a:xfrm>
            <a:off x="839788" y="365126"/>
            <a:ext cx="10515600" cy="200024"/>
          </a:xfrm>
        </p:spPr>
        <p:txBody>
          <a:bodyPr>
            <a:normAutofit fontScale="90000"/>
          </a:bodyPr>
          <a:lstStyle/>
          <a:p>
            <a:endParaRPr lang="en-FI" dirty="0"/>
          </a:p>
        </p:txBody>
      </p:sp>
      <p:sp>
        <p:nvSpPr>
          <p:cNvPr id="6" name="Text Placeholder 5">
            <a:extLst>
              <a:ext uri="{FF2B5EF4-FFF2-40B4-BE49-F238E27FC236}">
                <a16:creationId xmlns:a16="http://schemas.microsoft.com/office/drawing/2014/main" id="{2F9BACB6-3745-93DF-0A7E-CA9DEAC5C4F1}"/>
              </a:ext>
            </a:extLst>
          </p:cNvPr>
          <p:cNvSpPr>
            <a:spLocks noGrp="1"/>
          </p:cNvSpPr>
          <p:nvPr>
            <p:ph type="body" idx="1"/>
          </p:nvPr>
        </p:nvSpPr>
        <p:spPr>
          <a:xfrm>
            <a:off x="839788" y="711200"/>
            <a:ext cx="5157787" cy="823912"/>
          </a:xfrm>
        </p:spPr>
        <p:txBody>
          <a:bodyPr>
            <a:normAutofit/>
          </a:bodyPr>
          <a:lstStyle/>
          <a:p>
            <a:r>
              <a:rPr lang="en-FI" sz="1600" dirty="0"/>
              <a:t>Juan Gris: Pöytä (1914)</a:t>
            </a:r>
          </a:p>
        </p:txBody>
      </p:sp>
      <p:pic>
        <p:nvPicPr>
          <p:cNvPr id="11" name="Content Placeholder 10" descr="A close-up of a coin&#10;&#10;Description automatically generated with medium confidence">
            <a:extLst>
              <a:ext uri="{FF2B5EF4-FFF2-40B4-BE49-F238E27FC236}">
                <a16:creationId xmlns:a16="http://schemas.microsoft.com/office/drawing/2014/main" id="{30774738-7E7E-2E59-73F0-66A67D3B12EF}"/>
              </a:ext>
            </a:extLst>
          </p:cNvPr>
          <p:cNvPicPr>
            <a:picLocks noGrp="1" noChangeAspect="1"/>
          </p:cNvPicPr>
          <p:nvPr>
            <p:ph sz="half" idx="2"/>
          </p:nvPr>
        </p:nvPicPr>
        <p:blipFill>
          <a:blip r:embed="rId2"/>
          <a:stretch>
            <a:fillRect/>
          </a:stretch>
        </p:blipFill>
        <p:spPr>
          <a:xfrm>
            <a:off x="5774635" y="2281388"/>
            <a:ext cx="5580753" cy="4263695"/>
          </a:xfrm>
        </p:spPr>
      </p:pic>
      <p:sp>
        <p:nvSpPr>
          <p:cNvPr id="8" name="Text Placeholder 7">
            <a:extLst>
              <a:ext uri="{FF2B5EF4-FFF2-40B4-BE49-F238E27FC236}">
                <a16:creationId xmlns:a16="http://schemas.microsoft.com/office/drawing/2014/main" id="{D1945E2E-A3CF-AE49-8093-7597B5347345}"/>
              </a:ext>
            </a:extLst>
          </p:cNvPr>
          <p:cNvSpPr>
            <a:spLocks noGrp="1"/>
          </p:cNvSpPr>
          <p:nvPr>
            <p:ph type="body" sz="quarter" idx="3"/>
          </p:nvPr>
        </p:nvSpPr>
        <p:spPr>
          <a:xfrm>
            <a:off x="6202482" y="1164138"/>
            <a:ext cx="5149730" cy="370974"/>
          </a:xfrm>
        </p:spPr>
        <p:txBody>
          <a:bodyPr>
            <a:normAutofit/>
          </a:bodyPr>
          <a:lstStyle/>
          <a:p>
            <a:r>
              <a:rPr lang="en-FI" sz="1600" dirty="0"/>
              <a:t>Pablo Picasso: Asetelma tuolipunoksen kanssa (1912)</a:t>
            </a:r>
          </a:p>
        </p:txBody>
      </p:sp>
      <p:pic>
        <p:nvPicPr>
          <p:cNvPr id="13" name="Content Placeholder 12">
            <a:extLst>
              <a:ext uri="{FF2B5EF4-FFF2-40B4-BE49-F238E27FC236}">
                <a16:creationId xmlns:a16="http://schemas.microsoft.com/office/drawing/2014/main" id="{E911E7B0-08E6-49E1-0DFD-914B75D2A51D}"/>
              </a:ext>
            </a:extLst>
          </p:cNvPr>
          <p:cNvPicPr>
            <a:picLocks noGrp="1" noChangeAspect="1"/>
          </p:cNvPicPr>
          <p:nvPr>
            <p:ph sz="quarter" idx="4"/>
          </p:nvPr>
        </p:nvPicPr>
        <p:blipFill>
          <a:blip r:embed="rId3"/>
          <a:stretch>
            <a:fillRect/>
          </a:stretch>
        </p:blipFill>
        <p:spPr>
          <a:xfrm>
            <a:off x="1133061" y="1690744"/>
            <a:ext cx="3826565" cy="5102087"/>
          </a:xfrm>
        </p:spPr>
      </p:pic>
    </p:spTree>
    <p:extLst>
      <p:ext uri="{BB962C8B-B14F-4D97-AF65-F5344CB8AC3E}">
        <p14:creationId xmlns:p14="http://schemas.microsoft.com/office/powerpoint/2010/main" val="35265257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F94DF8-53E8-AF8A-4B9D-68359C6228EF}"/>
              </a:ext>
            </a:extLst>
          </p:cNvPr>
          <p:cNvSpPr>
            <a:spLocks noGrp="1"/>
          </p:cNvSpPr>
          <p:nvPr>
            <p:ph type="body" idx="4294967295"/>
          </p:nvPr>
        </p:nvSpPr>
        <p:spPr>
          <a:xfrm>
            <a:off x="0" y="814388"/>
            <a:ext cx="5157788" cy="447675"/>
          </a:xfrm>
        </p:spPr>
        <p:txBody>
          <a:bodyPr>
            <a:normAutofit/>
          </a:bodyPr>
          <a:lstStyle/>
          <a:p>
            <a:pPr marL="0" indent="0">
              <a:buNone/>
            </a:pPr>
            <a:r>
              <a:rPr lang="en-FI" sz="2000" b="1" dirty="0"/>
              <a:t>Andy Warhol</a:t>
            </a:r>
          </a:p>
        </p:txBody>
      </p:sp>
      <p:sp>
        <p:nvSpPr>
          <p:cNvPr id="5" name="Text Placeholder 4">
            <a:extLst>
              <a:ext uri="{FF2B5EF4-FFF2-40B4-BE49-F238E27FC236}">
                <a16:creationId xmlns:a16="http://schemas.microsoft.com/office/drawing/2014/main" id="{4FEC963F-8781-73F2-C36A-DCF239DD4377}"/>
              </a:ext>
            </a:extLst>
          </p:cNvPr>
          <p:cNvSpPr>
            <a:spLocks noGrp="1"/>
          </p:cNvSpPr>
          <p:nvPr>
            <p:ph type="body" sz="quarter" idx="4294967295"/>
          </p:nvPr>
        </p:nvSpPr>
        <p:spPr>
          <a:xfrm>
            <a:off x="5665305" y="893763"/>
            <a:ext cx="6526696" cy="447675"/>
          </a:xfrm>
        </p:spPr>
        <p:txBody>
          <a:bodyPr>
            <a:normAutofit/>
          </a:bodyPr>
          <a:lstStyle/>
          <a:p>
            <a:pPr marL="0" indent="0">
              <a:buNone/>
            </a:pPr>
            <a:r>
              <a:rPr lang="en-FI" sz="2000" b="1" dirty="0"/>
              <a:t>Mike Bidlo: Not Warhol</a:t>
            </a:r>
          </a:p>
        </p:txBody>
      </p:sp>
      <p:pic>
        <p:nvPicPr>
          <p:cNvPr id="16" name="Picture 15" descr="A body of water with trees around it&#10;&#10;Description automatically generated with medium confidence">
            <a:extLst>
              <a:ext uri="{FF2B5EF4-FFF2-40B4-BE49-F238E27FC236}">
                <a16:creationId xmlns:a16="http://schemas.microsoft.com/office/drawing/2014/main" id="{52EA3767-E67C-0B2E-CBF0-F0BEA72BE37A}"/>
              </a:ext>
            </a:extLst>
          </p:cNvPr>
          <p:cNvPicPr>
            <a:picLocks noChangeAspect="1"/>
          </p:cNvPicPr>
          <p:nvPr/>
        </p:nvPicPr>
        <p:blipFill>
          <a:blip r:embed="rId2"/>
          <a:stretch>
            <a:fillRect/>
          </a:stretch>
        </p:blipFill>
        <p:spPr>
          <a:xfrm>
            <a:off x="0" y="3558209"/>
            <a:ext cx="2653032" cy="3299791"/>
          </a:xfrm>
          <a:prstGeom prst="rect">
            <a:avLst/>
          </a:prstGeom>
        </p:spPr>
      </p:pic>
      <p:pic>
        <p:nvPicPr>
          <p:cNvPr id="18" name="Picture 17" descr="A can of beer&#10;&#10;Description automatically generated with low confidence">
            <a:extLst>
              <a:ext uri="{FF2B5EF4-FFF2-40B4-BE49-F238E27FC236}">
                <a16:creationId xmlns:a16="http://schemas.microsoft.com/office/drawing/2014/main" id="{B1611ABD-C19A-D3A2-4DC9-080049EF5592}"/>
              </a:ext>
            </a:extLst>
          </p:cNvPr>
          <p:cNvPicPr>
            <a:picLocks noChangeAspect="1"/>
          </p:cNvPicPr>
          <p:nvPr/>
        </p:nvPicPr>
        <p:blipFill>
          <a:blip r:embed="rId3"/>
          <a:stretch>
            <a:fillRect/>
          </a:stretch>
        </p:blipFill>
        <p:spPr>
          <a:xfrm>
            <a:off x="2910624" y="2415209"/>
            <a:ext cx="2634678" cy="4442791"/>
          </a:xfrm>
          <a:prstGeom prst="rect">
            <a:avLst/>
          </a:prstGeom>
        </p:spPr>
      </p:pic>
      <p:pic>
        <p:nvPicPr>
          <p:cNvPr id="20" name="Picture 19" descr="A black and white image of a person's face&#10;&#10;Description automatically generated with medium confidence">
            <a:extLst>
              <a:ext uri="{FF2B5EF4-FFF2-40B4-BE49-F238E27FC236}">
                <a16:creationId xmlns:a16="http://schemas.microsoft.com/office/drawing/2014/main" id="{7F666654-86CE-9CAF-86A0-E41D9C1729C9}"/>
              </a:ext>
            </a:extLst>
          </p:cNvPr>
          <p:cNvPicPr>
            <a:picLocks noChangeAspect="1"/>
          </p:cNvPicPr>
          <p:nvPr/>
        </p:nvPicPr>
        <p:blipFill>
          <a:blip r:embed="rId4"/>
          <a:stretch>
            <a:fillRect/>
          </a:stretch>
        </p:blipFill>
        <p:spPr>
          <a:xfrm>
            <a:off x="1894603" y="0"/>
            <a:ext cx="2333360" cy="2335696"/>
          </a:xfrm>
          <a:prstGeom prst="rect">
            <a:avLst/>
          </a:prstGeom>
        </p:spPr>
      </p:pic>
      <p:pic>
        <p:nvPicPr>
          <p:cNvPr id="22" name="Picture 21" descr="A black and white photo of a person's face&#10;&#10;Description automatically generated with medium confidence">
            <a:extLst>
              <a:ext uri="{FF2B5EF4-FFF2-40B4-BE49-F238E27FC236}">
                <a16:creationId xmlns:a16="http://schemas.microsoft.com/office/drawing/2014/main" id="{35B4A67A-57C4-99BE-731E-08D5B0101546}"/>
              </a:ext>
            </a:extLst>
          </p:cNvPr>
          <p:cNvPicPr>
            <a:picLocks noChangeAspect="1"/>
          </p:cNvPicPr>
          <p:nvPr/>
        </p:nvPicPr>
        <p:blipFill>
          <a:blip r:embed="rId5"/>
          <a:stretch>
            <a:fillRect/>
          </a:stretch>
        </p:blipFill>
        <p:spPr>
          <a:xfrm>
            <a:off x="6154955" y="3558209"/>
            <a:ext cx="2611110" cy="3862589"/>
          </a:xfrm>
          <a:prstGeom prst="rect">
            <a:avLst/>
          </a:prstGeom>
        </p:spPr>
      </p:pic>
      <p:pic>
        <p:nvPicPr>
          <p:cNvPr id="24" name="Picture 23" descr="Logo, company name&#10;&#10;Description automatically generated">
            <a:extLst>
              <a:ext uri="{FF2B5EF4-FFF2-40B4-BE49-F238E27FC236}">
                <a16:creationId xmlns:a16="http://schemas.microsoft.com/office/drawing/2014/main" id="{8310B408-CD86-A1FF-4529-BFE26DB34B30}"/>
              </a:ext>
            </a:extLst>
          </p:cNvPr>
          <p:cNvPicPr>
            <a:picLocks noChangeAspect="1"/>
          </p:cNvPicPr>
          <p:nvPr/>
        </p:nvPicPr>
        <p:blipFill>
          <a:blip r:embed="rId6"/>
          <a:stretch>
            <a:fillRect/>
          </a:stretch>
        </p:blipFill>
        <p:spPr>
          <a:xfrm>
            <a:off x="9375719" y="3329609"/>
            <a:ext cx="2816281" cy="3528391"/>
          </a:xfrm>
          <a:prstGeom prst="rect">
            <a:avLst/>
          </a:prstGeom>
        </p:spPr>
      </p:pic>
      <p:pic>
        <p:nvPicPr>
          <p:cNvPr id="26" name="Picture 25" descr="A picture containing text, display, picture frame&#10;&#10;Description automatically generated">
            <a:extLst>
              <a:ext uri="{FF2B5EF4-FFF2-40B4-BE49-F238E27FC236}">
                <a16:creationId xmlns:a16="http://schemas.microsoft.com/office/drawing/2014/main" id="{3243B974-ABD9-47AF-32A1-B47022969D0E}"/>
              </a:ext>
            </a:extLst>
          </p:cNvPr>
          <p:cNvPicPr>
            <a:picLocks noChangeAspect="1"/>
          </p:cNvPicPr>
          <p:nvPr/>
        </p:nvPicPr>
        <p:blipFill>
          <a:blip r:embed="rId7"/>
          <a:stretch>
            <a:fillRect/>
          </a:stretch>
        </p:blipFill>
        <p:spPr>
          <a:xfrm>
            <a:off x="9044609" y="1"/>
            <a:ext cx="2484903" cy="3172744"/>
          </a:xfrm>
          <a:prstGeom prst="rect">
            <a:avLst/>
          </a:prstGeom>
        </p:spPr>
      </p:pic>
    </p:spTree>
    <p:extLst>
      <p:ext uri="{BB962C8B-B14F-4D97-AF65-F5344CB8AC3E}">
        <p14:creationId xmlns:p14="http://schemas.microsoft.com/office/powerpoint/2010/main" val="2518551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CC4C-744B-022E-4AEF-FC41B9C2669F}"/>
              </a:ext>
            </a:extLst>
          </p:cNvPr>
          <p:cNvSpPr>
            <a:spLocks noGrp="1"/>
          </p:cNvSpPr>
          <p:nvPr>
            <p:ph type="title"/>
          </p:nvPr>
        </p:nvSpPr>
        <p:spPr>
          <a:xfrm>
            <a:off x="838200" y="681037"/>
            <a:ext cx="10515600" cy="1009651"/>
          </a:xfrm>
        </p:spPr>
        <p:txBody>
          <a:bodyPr>
            <a:noAutofit/>
          </a:bodyPr>
          <a:lstStyle/>
          <a:p>
            <a:r>
              <a:rPr lang="nl-NL" sz="3200" b="1" dirty="0" err="1">
                <a:effectLst/>
                <a:latin typeface="Times" pitchFamily="2" charset="0"/>
                <a:ea typeface="Times" pitchFamily="2" charset="0"/>
                <a:cs typeface="Times New Roman" panose="02020603050405020304" pitchFamily="18" charset="0"/>
              </a:rPr>
              <a:t>Avantgardelle</a:t>
            </a:r>
            <a:r>
              <a:rPr lang="nl-NL" sz="3200" b="1" dirty="0">
                <a:effectLst/>
                <a:latin typeface="Times" pitchFamily="2" charset="0"/>
                <a:ea typeface="Times" pitchFamily="2" charset="0"/>
                <a:cs typeface="Times New Roman" panose="02020603050405020304" pitchFamily="18" charset="0"/>
              </a:rPr>
              <a:t> </a:t>
            </a:r>
            <a:r>
              <a:rPr lang="nl-NL" sz="3200" b="1" dirty="0" err="1">
                <a:effectLst/>
                <a:latin typeface="Times" pitchFamily="2" charset="0"/>
                <a:ea typeface="Times" pitchFamily="2" charset="0"/>
                <a:cs typeface="Times New Roman" panose="02020603050405020304" pitchFamily="18" charset="0"/>
              </a:rPr>
              <a:t>tyypillisiä</a:t>
            </a:r>
            <a:r>
              <a:rPr lang="nl-NL" sz="3200" b="1" dirty="0">
                <a:effectLst/>
                <a:latin typeface="Times" pitchFamily="2" charset="0"/>
                <a:ea typeface="Times" pitchFamily="2" charset="0"/>
                <a:cs typeface="Times New Roman" panose="02020603050405020304" pitchFamily="18" charset="0"/>
              </a:rPr>
              <a:t> </a:t>
            </a:r>
            <a:r>
              <a:rPr lang="nl-NL" sz="3200" dirty="0">
                <a:effectLst/>
                <a:latin typeface="Times" pitchFamily="2" charset="0"/>
                <a:ea typeface="Times" pitchFamily="2" charset="0"/>
                <a:cs typeface="Times New Roman" panose="02020603050405020304" pitchFamily="18" charset="0"/>
              </a:rPr>
              <a:t>– </a:t>
            </a:r>
            <a:r>
              <a:rPr lang="nl-NL" sz="3200" dirty="0" err="1">
                <a:effectLst/>
                <a:latin typeface="Times" pitchFamily="2" charset="0"/>
                <a:ea typeface="Times" pitchFamily="2" charset="0"/>
                <a:cs typeface="Times New Roman" panose="02020603050405020304" pitchFamily="18" charset="0"/>
              </a:rPr>
              <a:t>mutta</a:t>
            </a:r>
            <a:r>
              <a:rPr lang="nl-NL" sz="3200" dirty="0">
                <a:effectLst/>
                <a:latin typeface="Times" pitchFamily="2" charset="0"/>
                <a:ea typeface="Times" pitchFamily="2" charset="0"/>
                <a:cs typeface="Times New Roman" panose="02020603050405020304" pitchFamily="18" charset="0"/>
              </a:rPr>
              <a:t> ei </a:t>
            </a:r>
            <a:r>
              <a:rPr lang="nl-NL" sz="3200" dirty="0" err="1">
                <a:effectLst/>
                <a:latin typeface="Times" pitchFamily="2" charset="0"/>
                <a:ea typeface="Times" pitchFamily="2" charset="0"/>
                <a:cs typeface="Times New Roman" panose="02020603050405020304" pitchFamily="18" charset="0"/>
              </a:rPr>
              <a:t>välttämättömiä</a:t>
            </a:r>
            <a:r>
              <a:rPr lang="nl-NL" sz="3200" dirty="0">
                <a:effectLst/>
                <a:latin typeface="Times" pitchFamily="2" charset="0"/>
                <a:ea typeface="Times" pitchFamily="2" charset="0"/>
                <a:cs typeface="Times New Roman" panose="02020603050405020304" pitchFamily="18" charset="0"/>
              </a:rPr>
              <a:t> – </a:t>
            </a:r>
            <a:r>
              <a:rPr lang="nl-NL" sz="3200" b="1" dirty="0" err="1">
                <a:effectLst/>
                <a:latin typeface="Times" pitchFamily="2" charset="0"/>
                <a:ea typeface="Times" pitchFamily="2" charset="0"/>
                <a:cs typeface="Times New Roman" panose="02020603050405020304" pitchFamily="18" charset="0"/>
              </a:rPr>
              <a:t>piirteitä</a:t>
            </a:r>
            <a:r>
              <a:rPr lang="nl-NL" sz="3200" dirty="0">
                <a:effectLst/>
                <a:latin typeface="Times" pitchFamily="2" charset="0"/>
                <a:ea typeface="Times" pitchFamily="2" charset="0"/>
                <a:cs typeface="Times New Roman" panose="02020603050405020304" pitchFamily="18" charset="0"/>
              </a:rPr>
              <a:t> </a:t>
            </a:r>
            <a:r>
              <a:rPr lang="nl-NL" sz="3200" dirty="0" err="1">
                <a:effectLst/>
                <a:latin typeface="Times" pitchFamily="2" charset="0"/>
                <a:ea typeface="Times" pitchFamily="2" charset="0"/>
                <a:cs typeface="Times New Roman" panose="02020603050405020304" pitchFamily="18" charset="0"/>
              </a:rPr>
              <a:t>ovat</a:t>
            </a:r>
            <a:r>
              <a:rPr lang="nl-NL" sz="3200" dirty="0">
                <a:effectLst/>
                <a:latin typeface="Times" pitchFamily="2" charset="0"/>
                <a:ea typeface="Times" pitchFamily="2" charset="0"/>
                <a:cs typeface="Times New Roman" panose="02020603050405020304" pitchFamily="18" charset="0"/>
              </a:rPr>
              <a:t> mm.</a:t>
            </a:r>
            <a:br>
              <a:rPr lang="en-FI" sz="3200" dirty="0">
                <a:effectLst/>
                <a:latin typeface="Times" pitchFamily="2" charset="0"/>
                <a:ea typeface="Times" pitchFamily="2" charset="0"/>
                <a:cs typeface="Times New Roman" panose="02020603050405020304" pitchFamily="18" charset="0"/>
              </a:rPr>
            </a:br>
            <a:endParaRPr lang="en-FI" sz="3200" dirty="0"/>
          </a:p>
        </p:txBody>
      </p:sp>
      <p:sp>
        <p:nvSpPr>
          <p:cNvPr id="3" name="Content Placeholder 2">
            <a:extLst>
              <a:ext uri="{FF2B5EF4-FFF2-40B4-BE49-F238E27FC236}">
                <a16:creationId xmlns:a16="http://schemas.microsoft.com/office/drawing/2014/main" id="{8651AA18-9D7F-A125-CDA0-394BB61F3613}"/>
              </a:ext>
            </a:extLst>
          </p:cNvPr>
          <p:cNvSpPr>
            <a:spLocks noGrp="1"/>
          </p:cNvSpPr>
          <p:nvPr>
            <p:ph idx="1"/>
          </p:nvPr>
        </p:nvSpPr>
        <p:spPr/>
        <p:txBody>
          <a:bodyPr/>
          <a:lstStyle/>
          <a:p>
            <a:pPr marL="0" indent="0">
              <a:lnSpc>
                <a:spcPct val="130000"/>
              </a:lnSpc>
              <a:buNone/>
            </a:pPr>
            <a:endParaRPr lang="en-FI" sz="18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älyllinen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leikittely</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mihin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liittyy</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harkitusti</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typerä</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huumori</a:t>
            </a:r>
            <a:r>
              <a:rPr lang="nl-NL" sz="2400" dirty="0">
                <a:solidFill>
                  <a:srgbClr val="000000"/>
                </a:solidFill>
                <a:effectLst/>
                <a:latin typeface="Times" pitchFamily="2" charset="0"/>
                <a:ea typeface="Times" pitchFamily="2" charset="0"/>
                <a:cs typeface="Times New Roman" panose="02020603050405020304" pitchFamily="18" charset="0"/>
              </a:rPr>
              <a:t> ja </a:t>
            </a:r>
            <a:r>
              <a:rPr lang="nl-NL" sz="2400" dirty="0" err="1">
                <a:solidFill>
                  <a:srgbClr val="000000"/>
                </a:solidFill>
                <a:effectLst/>
                <a:latin typeface="Times" pitchFamily="2" charset="0"/>
                <a:ea typeface="Times" pitchFamily="2" charset="0"/>
                <a:cs typeface="Times New Roman" panose="02020603050405020304" pitchFamily="18" charset="0"/>
              </a:rPr>
              <a:t>häpeämättömät</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käytännön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pilat</a:t>
            </a:r>
            <a:endParaRPr lang="en-FI" sz="24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ikonoklasmi</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eli</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kuvainkieltäminen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joka</a:t>
            </a:r>
            <a:r>
              <a:rPr lang="nl-NL" sz="2400" dirty="0">
                <a:solidFill>
                  <a:srgbClr val="000000"/>
                </a:solidFill>
                <a:effectLst/>
                <a:latin typeface="Times" pitchFamily="2" charset="0"/>
                <a:ea typeface="Times" pitchFamily="2" charset="0"/>
                <a:cs typeface="Times New Roman" panose="02020603050405020304" pitchFamily="18" charset="0"/>
              </a:rPr>
              <a:t> on </a:t>
            </a:r>
            <a:r>
              <a:rPr lang="nl-NL" sz="2400" dirty="0" err="1">
                <a:solidFill>
                  <a:srgbClr val="000000"/>
                </a:solidFill>
                <a:effectLst/>
                <a:latin typeface="Times" pitchFamily="2" charset="0"/>
                <a:ea typeface="Times" pitchFamily="2" charset="0"/>
                <a:cs typeface="Times New Roman" panose="02020603050405020304" pitchFamily="18" charset="0"/>
              </a:rPr>
              <a:t>pikemminkin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välinpitämättömyyttä</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kuin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vihamielisyyttä</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kuvia</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kohtaan</a:t>
            </a:r>
            <a:r>
              <a:rPr lang="nl-NL" sz="2400" dirty="0">
                <a:solidFill>
                  <a:srgbClr val="000000"/>
                </a:solidFill>
                <a:effectLst/>
                <a:latin typeface="Times" pitchFamily="2" charset="0"/>
                <a:ea typeface="Times" pitchFamily="2" charset="0"/>
                <a:cs typeface="Times New Roman" panose="02020603050405020304" pitchFamily="18" charset="0"/>
              </a:rPr>
              <a:t>) </a:t>
            </a:r>
            <a:endParaRPr lang="en-FI" sz="24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negaatio</a:t>
            </a:r>
            <a:endParaRPr lang="en-FI" sz="24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kärjistäminen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shokki</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skandaalit</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ironia</a:t>
            </a:r>
            <a:r>
              <a:rPr lang="nl-NL" sz="2400" dirty="0">
                <a:solidFill>
                  <a:srgbClr val="000000"/>
                </a:solidFill>
                <a:effectLst/>
                <a:latin typeface="Times" pitchFamily="2" charset="0"/>
                <a:ea typeface="Times" pitchFamily="2" charset="0"/>
                <a:cs typeface="Times New Roman" panose="02020603050405020304" pitchFamily="18" charset="0"/>
              </a:rPr>
              <a:t>)</a:t>
            </a:r>
            <a:endParaRPr lang="en-FI" sz="24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vieraannuttaminen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hämmentäminen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asioiden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mystifiointi</a:t>
            </a:r>
            <a:endParaRPr lang="en-FI" sz="24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etsitään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uusia</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tapoja</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aistia</a:t>
            </a:r>
            <a:r>
              <a:rPr lang="nl-NL" sz="2400" dirty="0">
                <a:solidFill>
                  <a:srgbClr val="000000"/>
                </a:solidFill>
                <a:effectLst/>
                <a:latin typeface="Times" pitchFamily="2" charset="0"/>
                <a:ea typeface="Times" pitchFamily="2" charset="0"/>
                <a:cs typeface="Times New Roman" panose="02020603050405020304" pitchFamily="18" charset="0"/>
              </a:rPr>
              <a:t> </a:t>
            </a:r>
            <a:endParaRPr lang="en-FI" sz="2400" dirty="0">
              <a:effectLst/>
              <a:latin typeface="Times" pitchFamily="2" charset="0"/>
              <a:ea typeface="Times" pitchFamily="2" charset="0"/>
              <a:cs typeface="Times New Roman" panose="02020603050405020304" pitchFamily="18" charset="0"/>
            </a:endParaRPr>
          </a:p>
          <a:p>
            <a:pPr marL="342900" lvl="0" indent="-342900">
              <a:buFont typeface="Symbol" pitchFamily="2" charset="2"/>
              <a:buChar char=""/>
              <a:tabLst>
                <a:tab pos="228600" algn="l"/>
              </a:tabLst>
            </a:pPr>
            <a:r>
              <a:rPr lang="nl-NL" sz="2400" dirty="0" err="1">
                <a:solidFill>
                  <a:srgbClr val="000000"/>
                </a:solidFill>
                <a:effectLst/>
                <a:latin typeface="Times" pitchFamily="2" charset="0"/>
                <a:ea typeface="Times" pitchFamily="2" charset="0"/>
                <a:cs typeface="Times New Roman" panose="02020603050405020304" pitchFamily="18" charset="0"/>
              </a:rPr>
              <a:t>taiteen</a:t>
            </a:r>
            <a:r>
              <a:rPr lang="nl-NL" sz="2400" dirty="0">
                <a:solidFill>
                  <a:srgbClr val="000000"/>
                </a:solidFill>
                <a:effectLst/>
                <a:latin typeface="Times" pitchFamily="2" charset="0"/>
                <a:ea typeface="Times" pitchFamily="2" charset="0"/>
                <a:cs typeface="Times New Roman" panose="02020603050405020304" pitchFamily="18" charset="0"/>
              </a:rPr>
              <a:t> ja </a:t>
            </a:r>
            <a:r>
              <a:rPr lang="nl-NL" sz="2400" dirty="0" err="1">
                <a:solidFill>
                  <a:srgbClr val="000000"/>
                </a:solidFill>
                <a:effectLst/>
                <a:latin typeface="Times" pitchFamily="2" charset="0"/>
                <a:ea typeface="Times" pitchFamily="2" charset="0"/>
                <a:cs typeface="Times New Roman" panose="02020603050405020304" pitchFamily="18" charset="0"/>
              </a:rPr>
              <a:t>elämän</a:t>
            </a:r>
            <a:r>
              <a:rPr lang="nl-NL" sz="2400" dirty="0">
                <a:solidFill>
                  <a:srgbClr val="000000"/>
                </a:solidFill>
                <a:effectLst/>
                <a:latin typeface="Times" pitchFamily="2" charset="0"/>
                <a:ea typeface="Times" pitchFamily="2" charset="0"/>
                <a:cs typeface="Times New Roman" panose="02020603050405020304" pitchFamily="18" charset="0"/>
              </a:rPr>
              <a:t> </a:t>
            </a:r>
            <a:r>
              <a:rPr lang="nl-NL" sz="2400" dirty="0" err="1">
                <a:solidFill>
                  <a:srgbClr val="000000"/>
                </a:solidFill>
                <a:effectLst/>
                <a:latin typeface="Times" pitchFamily="2" charset="0"/>
                <a:ea typeface="Times" pitchFamily="2" charset="0"/>
                <a:cs typeface="Times New Roman" panose="02020603050405020304" pitchFamily="18" charset="0"/>
              </a:rPr>
              <a:t>yhdistämispyrkimys</a:t>
            </a:r>
            <a:endParaRPr lang="en-FI" sz="2400" dirty="0">
              <a:effectLst/>
              <a:latin typeface="Times" pitchFamily="2" charset="0"/>
              <a:ea typeface="Times" pitchFamily="2" charset="0"/>
              <a:cs typeface="Times New Roman" panose="02020603050405020304" pitchFamily="18" charset="0"/>
            </a:endParaRPr>
          </a:p>
          <a:p>
            <a:endParaRPr lang="en-FI" dirty="0"/>
          </a:p>
        </p:txBody>
      </p:sp>
    </p:spTree>
    <p:extLst>
      <p:ext uri="{BB962C8B-B14F-4D97-AF65-F5344CB8AC3E}">
        <p14:creationId xmlns:p14="http://schemas.microsoft.com/office/powerpoint/2010/main" val="1465507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9A365-80DF-0588-9F88-7DC3BCFE558D}"/>
              </a:ext>
            </a:extLst>
          </p:cNvPr>
          <p:cNvPicPr>
            <a:picLocks noChangeAspect="1"/>
          </p:cNvPicPr>
          <p:nvPr/>
        </p:nvPicPr>
        <p:blipFill>
          <a:blip r:embed="rId2"/>
          <a:stretch>
            <a:fillRect/>
          </a:stretch>
        </p:blipFill>
        <p:spPr>
          <a:xfrm>
            <a:off x="2926080" y="-1056837"/>
            <a:ext cx="7106194" cy="10056161"/>
          </a:xfrm>
          <a:prstGeom prst="rect">
            <a:avLst/>
          </a:prstGeom>
        </p:spPr>
      </p:pic>
    </p:spTree>
    <p:extLst>
      <p:ext uri="{BB962C8B-B14F-4D97-AF65-F5344CB8AC3E}">
        <p14:creationId xmlns:p14="http://schemas.microsoft.com/office/powerpoint/2010/main" val="3292413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99FF0-CCF6-3DA9-FEC4-6D4B73A2DCF3}"/>
              </a:ext>
            </a:extLst>
          </p:cNvPr>
          <p:cNvPicPr>
            <a:picLocks noChangeAspect="1"/>
          </p:cNvPicPr>
          <p:nvPr/>
        </p:nvPicPr>
        <p:blipFill>
          <a:blip r:embed="rId2"/>
          <a:stretch>
            <a:fillRect/>
          </a:stretch>
        </p:blipFill>
        <p:spPr>
          <a:xfrm>
            <a:off x="2011680" y="-1567055"/>
            <a:ext cx="8482833" cy="12004278"/>
          </a:xfrm>
          <a:prstGeom prst="rect">
            <a:avLst/>
          </a:prstGeom>
        </p:spPr>
      </p:pic>
    </p:spTree>
    <p:extLst>
      <p:ext uri="{BB962C8B-B14F-4D97-AF65-F5344CB8AC3E}">
        <p14:creationId xmlns:p14="http://schemas.microsoft.com/office/powerpoint/2010/main" val="158934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F48881-C322-A6BB-A400-F5E7AD57FA78}"/>
              </a:ext>
            </a:extLst>
          </p:cNvPr>
          <p:cNvPicPr>
            <a:picLocks noChangeAspect="1"/>
          </p:cNvPicPr>
          <p:nvPr/>
        </p:nvPicPr>
        <p:blipFill>
          <a:blip r:embed="rId2"/>
          <a:stretch>
            <a:fillRect/>
          </a:stretch>
        </p:blipFill>
        <p:spPr>
          <a:xfrm>
            <a:off x="2821010" y="-880908"/>
            <a:ext cx="6221422" cy="8804098"/>
          </a:xfrm>
          <a:prstGeom prst="rect">
            <a:avLst/>
          </a:prstGeom>
        </p:spPr>
      </p:pic>
    </p:spTree>
    <p:extLst>
      <p:ext uri="{BB962C8B-B14F-4D97-AF65-F5344CB8AC3E}">
        <p14:creationId xmlns:p14="http://schemas.microsoft.com/office/powerpoint/2010/main" val="2009616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5540-CB42-9042-7869-CCA5C55C1E3C}"/>
              </a:ext>
            </a:extLst>
          </p:cNvPr>
          <p:cNvSpPr>
            <a:spLocks noGrp="1"/>
          </p:cNvSpPr>
          <p:nvPr>
            <p:ph type="title"/>
          </p:nvPr>
        </p:nvSpPr>
        <p:spPr>
          <a:xfrm>
            <a:off x="838200" y="365126"/>
            <a:ext cx="10515600" cy="462778"/>
          </a:xfrm>
        </p:spPr>
        <p:txBody>
          <a:bodyPr>
            <a:normAutofit/>
          </a:bodyPr>
          <a:lstStyle/>
          <a:p>
            <a:r>
              <a:rPr lang="en-FI" sz="1600" b="1" dirty="0">
                <a:latin typeface="+mn-lt"/>
              </a:rPr>
              <a:t>Helen &amp; Newton Harrison: Portable Fish Farm (1971)</a:t>
            </a:r>
          </a:p>
        </p:txBody>
      </p:sp>
      <p:pic>
        <p:nvPicPr>
          <p:cNvPr id="6" name="Content Placeholder 5" descr="A picture containing indoor, boat&#10;&#10;Description automatically generated">
            <a:extLst>
              <a:ext uri="{FF2B5EF4-FFF2-40B4-BE49-F238E27FC236}">
                <a16:creationId xmlns:a16="http://schemas.microsoft.com/office/drawing/2014/main" id="{8F34353F-7D5F-BEB5-F6A6-88CAEF934CF1}"/>
              </a:ext>
            </a:extLst>
          </p:cNvPr>
          <p:cNvPicPr>
            <a:picLocks noGrp="1" noChangeAspect="1"/>
          </p:cNvPicPr>
          <p:nvPr>
            <p:ph sz="half" idx="1"/>
          </p:nvPr>
        </p:nvPicPr>
        <p:blipFill>
          <a:blip r:embed="rId2"/>
          <a:stretch>
            <a:fillRect/>
          </a:stretch>
        </p:blipFill>
        <p:spPr>
          <a:xfrm>
            <a:off x="481226" y="1308046"/>
            <a:ext cx="6787053" cy="4241908"/>
          </a:xfrm>
        </p:spPr>
      </p:pic>
      <p:pic>
        <p:nvPicPr>
          <p:cNvPr id="8" name="Content Placeholder 7" descr="A picture containing floor, indoor&#10;&#10;Description automatically generated">
            <a:extLst>
              <a:ext uri="{FF2B5EF4-FFF2-40B4-BE49-F238E27FC236}">
                <a16:creationId xmlns:a16="http://schemas.microsoft.com/office/drawing/2014/main" id="{1BA5291A-9082-EFE2-D66A-0B7E77243F8F}"/>
              </a:ext>
            </a:extLst>
          </p:cNvPr>
          <p:cNvPicPr>
            <a:picLocks noGrp="1" noChangeAspect="1"/>
          </p:cNvPicPr>
          <p:nvPr>
            <p:ph sz="half" idx="2"/>
          </p:nvPr>
        </p:nvPicPr>
        <p:blipFill>
          <a:blip r:embed="rId3"/>
          <a:stretch>
            <a:fillRect/>
          </a:stretch>
        </p:blipFill>
        <p:spPr>
          <a:xfrm>
            <a:off x="7951917" y="3429000"/>
            <a:ext cx="3758857" cy="2896531"/>
          </a:xfrm>
        </p:spPr>
      </p:pic>
    </p:spTree>
    <p:extLst>
      <p:ext uri="{BB962C8B-B14F-4D97-AF65-F5344CB8AC3E}">
        <p14:creationId xmlns:p14="http://schemas.microsoft.com/office/powerpoint/2010/main" val="3275624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46CE-7ED1-E30D-9577-219CBBC6289E}"/>
              </a:ext>
            </a:extLst>
          </p:cNvPr>
          <p:cNvSpPr>
            <a:spLocks noGrp="1"/>
          </p:cNvSpPr>
          <p:nvPr>
            <p:ph type="title"/>
          </p:nvPr>
        </p:nvSpPr>
        <p:spPr>
          <a:xfrm>
            <a:off x="838200" y="365125"/>
            <a:ext cx="10515600" cy="549275"/>
          </a:xfrm>
        </p:spPr>
        <p:txBody>
          <a:bodyPr>
            <a:normAutofit/>
          </a:bodyPr>
          <a:lstStyle/>
          <a:p>
            <a:r>
              <a:rPr lang="en-FI" sz="1600" b="1" dirty="0">
                <a:latin typeface="+mn-lt"/>
              </a:rPr>
              <a:t>Minna Heikinaho: Ilmainen aamiainen (1994)</a:t>
            </a:r>
          </a:p>
        </p:txBody>
      </p:sp>
      <p:pic>
        <p:nvPicPr>
          <p:cNvPr id="5" name="Content Placeholder 4" descr="A group of people sitting at a table&#10;&#10;Description automatically generated with medium confidence">
            <a:extLst>
              <a:ext uri="{FF2B5EF4-FFF2-40B4-BE49-F238E27FC236}">
                <a16:creationId xmlns:a16="http://schemas.microsoft.com/office/drawing/2014/main" id="{EB19710A-4D8C-E7A4-8960-36CD04ABD0DE}"/>
              </a:ext>
            </a:extLst>
          </p:cNvPr>
          <p:cNvPicPr>
            <a:picLocks noGrp="1" noChangeAspect="1"/>
          </p:cNvPicPr>
          <p:nvPr>
            <p:ph idx="1"/>
          </p:nvPr>
        </p:nvPicPr>
        <p:blipFill>
          <a:blip r:embed="rId2"/>
          <a:stretch>
            <a:fillRect/>
          </a:stretch>
        </p:blipFill>
        <p:spPr>
          <a:xfrm>
            <a:off x="522949" y="1878227"/>
            <a:ext cx="10830851" cy="4126038"/>
          </a:xfrm>
        </p:spPr>
      </p:pic>
    </p:spTree>
    <p:extLst>
      <p:ext uri="{BB962C8B-B14F-4D97-AF65-F5344CB8AC3E}">
        <p14:creationId xmlns:p14="http://schemas.microsoft.com/office/powerpoint/2010/main" val="3736670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D8418A-B9B3-D758-2053-F0760278ED96}"/>
              </a:ext>
            </a:extLst>
          </p:cNvPr>
          <p:cNvSpPr>
            <a:spLocks noGrp="1"/>
          </p:cNvSpPr>
          <p:nvPr>
            <p:ph type="title"/>
          </p:nvPr>
        </p:nvSpPr>
        <p:spPr/>
        <p:txBody>
          <a:bodyPr/>
          <a:lstStyle/>
          <a:p>
            <a:endParaRPr lang="en-FI"/>
          </a:p>
        </p:txBody>
      </p:sp>
      <p:pic>
        <p:nvPicPr>
          <p:cNvPr id="6" name="Content Placeholder 5" descr="A picture containing text, wall, indoor&#10;&#10;Description automatically generated">
            <a:extLst>
              <a:ext uri="{FF2B5EF4-FFF2-40B4-BE49-F238E27FC236}">
                <a16:creationId xmlns:a16="http://schemas.microsoft.com/office/drawing/2014/main" id="{69506B8E-48D4-BF68-7DC2-7F9828FD5FA8}"/>
              </a:ext>
            </a:extLst>
          </p:cNvPr>
          <p:cNvPicPr>
            <a:picLocks noGrp="1" noChangeAspect="1"/>
          </p:cNvPicPr>
          <p:nvPr>
            <p:ph sz="half" idx="1"/>
          </p:nvPr>
        </p:nvPicPr>
        <p:blipFill>
          <a:blip r:embed="rId2"/>
          <a:stretch>
            <a:fillRect/>
          </a:stretch>
        </p:blipFill>
        <p:spPr>
          <a:xfrm>
            <a:off x="106005" y="2375693"/>
            <a:ext cx="6190291" cy="4052979"/>
          </a:xfrm>
        </p:spPr>
      </p:pic>
      <p:pic>
        <p:nvPicPr>
          <p:cNvPr id="7" name="Content Placeholder 6" descr="A picture containing wall, indoor&#10;&#10;Description automatically generated">
            <a:extLst>
              <a:ext uri="{FF2B5EF4-FFF2-40B4-BE49-F238E27FC236}">
                <a16:creationId xmlns:a16="http://schemas.microsoft.com/office/drawing/2014/main" id="{C8FF0BBA-16BB-1113-E13F-2975E7171570}"/>
              </a:ext>
            </a:extLst>
          </p:cNvPr>
          <p:cNvPicPr>
            <a:picLocks noGrp="1" noChangeAspect="1"/>
          </p:cNvPicPr>
          <p:nvPr>
            <p:ph sz="half" idx="2"/>
          </p:nvPr>
        </p:nvPicPr>
        <p:blipFill>
          <a:blip r:embed="rId3"/>
          <a:stretch>
            <a:fillRect/>
          </a:stretch>
        </p:blipFill>
        <p:spPr>
          <a:xfrm>
            <a:off x="7077584" y="365126"/>
            <a:ext cx="4210138" cy="6063546"/>
          </a:xfrm>
        </p:spPr>
      </p:pic>
    </p:spTree>
    <p:extLst>
      <p:ext uri="{BB962C8B-B14F-4D97-AF65-F5344CB8AC3E}">
        <p14:creationId xmlns:p14="http://schemas.microsoft.com/office/powerpoint/2010/main" val="309877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86000">
              <a:schemeClr val="accent1">
                <a:lumMod val="45000"/>
                <a:lumOff val="55000"/>
              </a:schemeClr>
            </a:gs>
            <a:gs pos="9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06436-50CB-3D63-DD0B-9B1DB9B9D95A}"/>
              </a:ext>
            </a:extLst>
          </p:cNvPr>
          <p:cNvPicPr>
            <a:picLocks noChangeAspect="1"/>
          </p:cNvPicPr>
          <p:nvPr/>
        </p:nvPicPr>
        <p:blipFill>
          <a:blip r:embed="rId2"/>
          <a:stretch>
            <a:fillRect/>
          </a:stretch>
        </p:blipFill>
        <p:spPr>
          <a:xfrm>
            <a:off x="-563353" y="-111211"/>
            <a:ext cx="5299364" cy="6969211"/>
          </a:xfrm>
          <a:prstGeom prst="rect">
            <a:avLst/>
          </a:prstGeom>
        </p:spPr>
      </p:pic>
      <p:pic>
        <p:nvPicPr>
          <p:cNvPr id="5" name="Picture 4">
            <a:extLst>
              <a:ext uri="{FF2B5EF4-FFF2-40B4-BE49-F238E27FC236}">
                <a16:creationId xmlns:a16="http://schemas.microsoft.com/office/drawing/2014/main" id="{773E92C9-1C34-51D5-EF4C-D3A1D02F91B3}"/>
              </a:ext>
            </a:extLst>
          </p:cNvPr>
          <p:cNvPicPr>
            <a:picLocks noChangeAspect="1"/>
          </p:cNvPicPr>
          <p:nvPr/>
        </p:nvPicPr>
        <p:blipFill>
          <a:blip r:embed="rId3"/>
          <a:stretch>
            <a:fillRect/>
          </a:stretch>
        </p:blipFill>
        <p:spPr>
          <a:xfrm>
            <a:off x="4671977" y="-37072"/>
            <a:ext cx="3742974" cy="4843849"/>
          </a:xfrm>
          <a:prstGeom prst="rect">
            <a:avLst/>
          </a:prstGeom>
        </p:spPr>
      </p:pic>
      <p:pic>
        <p:nvPicPr>
          <p:cNvPr id="7" name="Picture 6">
            <a:extLst>
              <a:ext uri="{FF2B5EF4-FFF2-40B4-BE49-F238E27FC236}">
                <a16:creationId xmlns:a16="http://schemas.microsoft.com/office/drawing/2014/main" id="{E3BA4EB8-12FE-7A6B-8B42-7A87C93112F7}"/>
              </a:ext>
            </a:extLst>
          </p:cNvPr>
          <p:cNvPicPr>
            <a:picLocks noChangeAspect="1"/>
          </p:cNvPicPr>
          <p:nvPr/>
        </p:nvPicPr>
        <p:blipFill>
          <a:blip r:embed="rId4"/>
          <a:stretch>
            <a:fillRect/>
          </a:stretch>
        </p:blipFill>
        <p:spPr>
          <a:xfrm>
            <a:off x="8908004" y="98852"/>
            <a:ext cx="3283996" cy="4249877"/>
          </a:xfrm>
          <a:prstGeom prst="rect">
            <a:avLst/>
          </a:prstGeom>
        </p:spPr>
      </p:pic>
      <p:pic>
        <p:nvPicPr>
          <p:cNvPr id="9" name="Picture 8">
            <a:extLst>
              <a:ext uri="{FF2B5EF4-FFF2-40B4-BE49-F238E27FC236}">
                <a16:creationId xmlns:a16="http://schemas.microsoft.com/office/drawing/2014/main" id="{D5FFFF02-36A7-8CDC-6682-5A4EE274E404}"/>
              </a:ext>
            </a:extLst>
          </p:cNvPr>
          <p:cNvPicPr>
            <a:picLocks noChangeAspect="1"/>
          </p:cNvPicPr>
          <p:nvPr/>
        </p:nvPicPr>
        <p:blipFill>
          <a:blip r:embed="rId5"/>
          <a:stretch>
            <a:fillRect/>
          </a:stretch>
        </p:blipFill>
        <p:spPr>
          <a:xfrm>
            <a:off x="6598507" y="2608123"/>
            <a:ext cx="3283996" cy="4249877"/>
          </a:xfrm>
          <a:prstGeom prst="rect">
            <a:avLst/>
          </a:prstGeom>
        </p:spPr>
      </p:pic>
    </p:spTree>
    <p:extLst>
      <p:ext uri="{BB962C8B-B14F-4D97-AF65-F5344CB8AC3E}">
        <p14:creationId xmlns:p14="http://schemas.microsoft.com/office/powerpoint/2010/main" val="1752987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569A-E7DC-CA86-D6F8-4F500ADBABC6}"/>
              </a:ext>
            </a:extLst>
          </p:cNvPr>
          <p:cNvSpPr>
            <a:spLocks noGrp="1"/>
          </p:cNvSpPr>
          <p:nvPr>
            <p:ph type="title"/>
          </p:nvPr>
        </p:nvSpPr>
        <p:spPr/>
        <p:txBody>
          <a:bodyPr/>
          <a:lstStyle/>
          <a:p>
            <a:endParaRPr lang="en-FI"/>
          </a:p>
        </p:txBody>
      </p:sp>
      <p:pic>
        <p:nvPicPr>
          <p:cNvPr id="6" name="Content Placeholder 5" descr="A picture containing outdoor, stone&#10;&#10;Description automatically generated">
            <a:extLst>
              <a:ext uri="{FF2B5EF4-FFF2-40B4-BE49-F238E27FC236}">
                <a16:creationId xmlns:a16="http://schemas.microsoft.com/office/drawing/2014/main" id="{BF981EC1-A6F3-9BF8-B1EF-A9E65879BAD6}"/>
              </a:ext>
            </a:extLst>
          </p:cNvPr>
          <p:cNvPicPr>
            <a:picLocks noGrp="1" noChangeAspect="1"/>
          </p:cNvPicPr>
          <p:nvPr>
            <p:ph idx="1"/>
          </p:nvPr>
        </p:nvPicPr>
        <p:blipFill>
          <a:blip r:embed="rId2"/>
          <a:stretch>
            <a:fillRect/>
          </a:stretch>
        </p:blipFill>
        <p:spPr>
          <a:xfrm>
            <a:off x="5852160" y="7802"/>
            <a:ext cx="4846513" cy="6850197"/>
          </a:xfrm>
        </p:spPr>
      </p:pic>
      <p:sp>
        <p:nvSpPr>
          <p:cNvPr id="4" name="Text Placeholder 3">
            <a:extLst>
              <a:ext uri="{FF2B5EF4-FFF2-40B4-BE49-F238E27FC236}">
                <a16:creationId xmlns:a16="http://schemas.microsoft.com/office/drawing/2014/main" id="{FC89F887-1DB9-370E-7700-14F935C0C633}"/>
              </a:ext>
            </a:extLst>
          </p:cNvPr>
          <p:cNvSpPr>
            <a:spLocks noGrp="1"/>
          </p:cNvSpPr>
          <p:nvPr>
            <p:ph type="body" sz="half" idx="2"/>
          </p:nvPr>
        </p:nvSpPr>
        <p:spPr>
          <a:xfrm>
            <a:off x="839788" y="6061166"/>
            <a:ext cx="3932237" cy="339634"/>
          </a:xfrm>
        </p:spPr>
        <p:txBody>
          <a:bodyPr>
            <a:normAutofit/>
          </a:bodyPr>
          <a:lstStyle/>
          <a:p>
            <a:r>
              <a:rPr lang="en-FI" b="1" dirty="0"/>
              <a:t>Kaarina Kaikkonen: Tie (2000)</a:t>
            </a:r>
          </a:p>
        </p:txBody>
      </p:sp>
    </p:spTree>
    <p:extLst>
      <p:ext uri="{BB962C8B-B14F-4D97-AF65-F5344CB8AC3E}">
        <p14:creationId xmlns:p14="http://schemas.microsoft.com/office/powerpoint/2010/main" val="113565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0F7A3E3-2656-FC88-5F20-1B20D8B37867}"/>
              </a:ext>
            </a:extLst>
          </p:cNvPr>
          <p:cNvPicPr>
            <a:picLocks noChangeAspect="1"/>
          </p:cNvPicPr>
          <p:nvPr/>
        </p:nvPicPr>
        <p:blipFill>
          <a:blip r:embed="rId2"/>
          <a:stretch>
            <a:fillRect/>
          </a:stretch>
        </p:blipFill>
        <p:spPr>
          <a:xfrm>
            <a:off x="7556938" y="0"/>
            <a:ext cx="4635062" cy="6858000"/>
          </a:xfrm>
          <a:prstGeom prst="rect">
            <a:avLst/>
          </a:prstGeom>
        </p:spPr>
      </p:pic>
      <p:pic>
        <p:nvPicPr>
          <p:cNvPr id="5" name="Picture 4" descr="A picture containing text, old, several&#10;&#10;Description automatically generated">
            <a:extLst>
              <a:ext uri="{FF2B5EF4-FFF2-40B4-BE49-F238E27FC236}">
                <a16:creationId xmlns:a16="http://schemas.microsoft.com/office/drawing/2014/main" id="{F10F5C22-DA4C-5A8B-DF6D-ED6190E73CB1}"/>
              </a:ext>
            </a:extLst>
          </p:cNvPr>
          <p:cNvPicPr>
            <a:picLocks noChangeAspect="1"/>
          </p:cNvPicPr>
          <p:nvPr/>
        </p:nvPicPr>
        <p:blipFill>
          <a:blip r:embed="rId3"/>
          <a:stretch>
            <a:fillRect/>
          </a:stretch>
        </p:blipFill>
        <p:spPr>
          <a:xfrm>
            <a:off x="5548184" y="0"/>
            <a:ext cx="2719405" cy="3778066"/>
          </a:xfrm>
          <a:prstGeom prst="rect">
            <a:avLst/>
          </a:prstGeom>
        </p:spPr>
      </p:pic>
      <p:pic>
        <p:nvPicPr>
          <p:cNvPr id="9" name="Picture 8" descr="A picture containing text, book, person&#10;&#10;Description automatically generated">
            <a:extLst>
              <a:ext uri="{FF2B5EF4-FFF2-40B4-BE49-F238E27FC236}">
                <a16:creationId xmlns:a16="http://schemas.microsoft.com/office/drawing/2014/main" id="{C7B8D22C-9CD9-8875-ECC2-9FF1907C1030}"/>
              </a:ext>
            </a:extLst>
          </p:cNvPr>
          <p:cNvPicPr>
            <a:picLocks noChangeAspect="1"/>
          </p:cNvPicPr>
          <p:nvPr/>
        </p:nvPicPr>
        <p:blipFill>
          <a:blip r:embed="rId4"/>
          <a:stretch>
            <a:fillRect/>
          </a:stretch>
        </p:blipFill>
        <p:spPr>
          <a:xfrm>
            <a:off x="235177" y="0"/>
            <a:ext cx="5023226" cy="6599583"/>
          </a:xfrm>
          <a:prstGeom prst="rect">
            <a:avLst/>
          </a:prstGeom>
        </p:spPr>
      </p:pic>
      <p:pic>
        <p:nvPicPr>
          <p:cNvPr id="11" name="Picture 10" descr="A picture containing text, wooden&#10;&#10;Description automatically generated">
            <a:extLst>
              <a:ext uri="{FF2B5EF4-FFF2-40B4-BE49-F238E27FC236}">
                <a16:creationId xmlns:a16="http://schemas.microsoft.com/office/drawing/2014/main" id="{BF15F781-1128-7637-A5AE-AF2796ACB67E}"/>
              </a:ext>
            </a:extLst>
          </p:cNvPr>
          <p:cNvPicPr>
            <a:picLocks noChangeAspect="1"/>
          </p:cNvPicPr>
          <p:nvPr/>
        </p:nvPicPr>
        <p:blipFill>
          <a:blip r:embed="rId5"/>
          <a:stretch>
            <a:fillRect/>
          </a:stretch>
        </p:blipFill>
        <p:spPr>
          <a:xfrm>
            <a:off x="5296888" y="3778066"/>
            <a:ext cx="2183080" cy="3106007"/>
          </a:xfrm>
          <a:prstGeom prst="rect">
            <a:avLst/>
          </a:prstGeom>
        </p:spPr>
      </p:pic>
    </p:spTree>
    <p:extLst>
      <p:ext uri="{BB962C8B-B14F-4D97-AF65-F5344CB8AC3E}">
        <p14:creationId xmlns:p14="http://schemas.microsoft.com/office/powerpoint/2010/main" val="1530413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7EC7-695F-A776-16D0-34D084DC7C0A}"/>
              </a:ext>
            </a:extLst>
          </p:cNvPr>
          <p:cNvSpPr>
            <a:spLocks noGrp="1"/>
          </p:cNvSpPr>
          <p:nvPr>
            <p:ph type="title"/>
          </p:nvPr>
        </p:nvSpPr>
        <p:spPr>
          <a:xfrm>
            <a:off x="838200" y="365126"/>
            <a:ext cx="10515600" cy="315912"/>
          </a:xfrm>
        </p:spPr>
        <p:txBody>
          <a:bodyPr>
            <a:normAutofit/>
          </a:bodyPr>
          <a:lstStyle/>
          <a:p>
            <a:r>
              <a:rPr lang="en-FI" sz="1600" b="1" dirty="0">
                <a:latin typeface="+mn-lt"/>
              </a:rPr>
              <a:t>Pasi Karjula &amp; Marko Vuokola: OLO n:o 22</a:t>
            </a:r>
          </a:p>
        </p:txBody>
      </p:sp>
      <p:pic>
        <p:nvPicPr>
          <p:cNvPr id="5" name="Content Placeholder 4" descr="Boats in the water&#10;&#10;Description automatically generated with low confidence">
            <a:extLst>
              <a:ext uri="{FF2B5EF4-FFF2-40B4-BE49-F238E27FC236}">
                <a16:creationId xmlns:a16="http://schemas.microsoft.com/office/drawing/2014/main" id="{E0DD13E9-BA37-9938-D647-9865BECC6C0C}"/>
              </a:ext>
            </a:extLst>
          </p:cNvPr>
          <p:cNvPicPr>
            <a:picLocks noGrp="1" noChangeAspect="1"/>
          </p:cNvPicPr>
          <p:nvPr>
            <p:ph idx="1"/>
          </p:nvPr>
        </p:nvPicPr>
        <p:blipFill>
          <a:blip r:embed="rId2"/>
          <a:stretch>
            <a:fillRect/>
          </a:stretch>
        </p:blipFill>
        <p:spPr>
          <a:xfrm>
            <a:off x="2146852" y="1039433"/>
            <a:ext cx="7315200" cy="5486400"/>
          </a:xfrm>
        </p:spPr>
      </p:pic>
    </p:spTree>
    <p:extLst>
      <p:ext uri="{BB962C8B-B14F-4D97-AF65-F5344CB8AC3E}">
        <p14:creationId xmlns:p14="http://schemas.microsoft.com/office/powerpoint/2010/main" val="1830486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437C-27BE-6A34-4E93-AB45206F5463}"/>
              </a:ext>
            </a:extLst>
          </p:cNvPr>
          <p:cNvSpPr>
            <a:spLocks noGrp="1"/>
          </p:cNvSpPr>
          <p:nvPr>
            <p:ph type="title"/>
          </p:nvPr>
        </p:nvSpPr>
        <p:spPr>
          <a:xfrm>
            <a:off x="838200" y="365125"/>
            <a:ext cx="10515600" cy="430005"/>
          </a:xfrm>
        </p:spPr>
        <p:txBody>
          <a:bodyPr>
            <a:normAutofit/>
          </a:bodyPr>
          <a:lstStyle/>
          <a:p>
            <a:r>
              <a:rPr lang="en-FI" sz="1600" b="1" dirty="0">
                <a:latin typeface="+mn-lt"/>
              </a:rPr>
              <a:t>Richard Serra: Tilted Arch (1981–1989)</a:t>
            </a:r>
          </a:p>
        </p:txBody>
      </p:sp>
      <p:pic>
        <p:nvPicPr>
          <p:cNvPr id="5" name="Content Placeholder 4" descr="A picture containing outdoor, sky, road, city&#10;&#10;Description automatically generated">
            <a:extLst>
              <a:ext uri="{FF2B5EF4-FFF2-40B4-BE49-F238E27FC236}">
                <a16:creationId xmlns:a16="http://schemas.microsoft.com/office/drawing/2014/main" id="{15C8F23C-64CD-D0C8-B52D-9F8CB673572C}"/>
              </a:ext>
            </a:extLst>
          </p:cNvPr>
          <p:cNvPicPr>
            <a:picLocks noGrp="1" noChangeAspect="1"/>
          </p:cNvPicPr>
          <p:nvPr>
            <p:ph idx="1"/>
          </p:nvPr>
        </p:nvPicPr>
        <p:blipFill>
          <a:blip r:embed="rId2"/>
          <a:stretch>
            <a:fillRect/>
          </a:stretch>
        </p:blipFill>
        <p:spPr>
          <a:xfrm>
            <a:off x="1560444" y="977590"/>
            <a:ext cx="8289234" cy="5526156"/>
          </a:xfrm>
        </p:spPr>
      </p:pic>
    </p:spTree>
    <p:extLst>
      <p:ext uri="{BB962C8B-B14F-4D97-AF65-F5344CB8AC3E}">
        <p14:creationId xmlns:p14="http://schemas.microsoft.com/office/powerpoint/2010/main" val="2850214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5B9F-3B5E-E534-BAD4-0C4051639302}"/>
              </a:ext>
            </a:extLst>
          </p:cNvPr>
          <p:cNvSpPr>
            <a:spLocks noGrp="1"/>
          </p:cNvSpPr>
          <p:nvPr>
            <p:ph type="title"/>
          </p:nvPr>
        </p:nvSpPr>
        <p:spPr>
          <a:xfrm>
            <a:off x="838200" y="365126"/>
            <a:ext cx="10515600" cy="315912"/>
          </a:xfrm>
        </p:spPr>
        <p:txBody>
          <a:bodyPr>
            <a:normAutofit/>
          </a:bodyPr>
          <a:lstStyle/>
          <a:p>
            <a:r>
              <a:rPr lang="en-FI" sz="1600" b="1" dirty="0">
                <a:latin typeface="+mn-lt"/>
              </a:rPr>
              <a:t>Mona Hatoum: Light Sentence (1992)</a:t>
            </a:r>
          </a:p>
        </p:txBody>
      </p:sp>
      <p:pic>
        <p:nvPicPr>
          <p:cNvPr id="5" name="Content Placeholder 4" descr="A picture containing building, cage&#10;&#10;Description automatically generated">
            <a:extLst>
              <a:ext uri="{FF2B5EF4-FFF2-40B4-BE49-F238E27FC236}">
                <a16:creationId xmlns:a16="http://schemas.microsoft.com/office/drawing/2014/main" id="{837ACF86-280F-FD69-1604-4A339FA612B7}"/>
              </a:ext>
            </a:extLst>
          </p:cNvPr>
          <p:cNvPicPr>
            <a:picLocks noGrp="1" noChangeAspect="1"/>
          </p:cNvPicPr>
          <p:nvPr>
            <p:ph idx="1"/>
          </p:nvPr>
        </p:nvPicPr>
        <p:blipFill>
          <a:blip r:embed="rId2"/>
          <a:stretch>
            <a:fillRect/>
          </a:stretch>
        </p:blipFill>
        <p:spPr>
          <a:xfrm>
            <a:off x="1120606" y="1202634"/>
            <a:ext cx="9742864" cy="5480361"/>
          </a:xfrm>
        </p:spPr>
      </p:pic>
    </p:spTree>
    <p:extLst>
      <p:ext uri="{BB962C8B-B14F-4D97-AF65-F5344CB8AC3E}">
        <p14:creationId xmlns:p14="http://schemas.microsoft.com/office/powerpoint/2010/main" val="1881381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611F0-13AF-F053-F19B-37CA914D6E23}"/>
              </a:ext>
            </a:extLst>
          </p:cNvPr>
          <p:cNvSpPr>
            <a:spLocks noGrp="1"/>
          </p:cNvSpPr>
          <p:nvPr>
            <p:ph type="title"/>
          </p:nvPr>
        </p:nvSpPr>
        <p:spPr>
          <a:xfrm>
            <a:off x="838200" y="365125"/>
            <a:ext cx="10515600" cy="499579"/>
          </a:xfrm>
        </p:spPr>
        <p:txBody>
          <a:bodyPr>
            <a:normAutofit/>
          </a:bodyPr>
          <a:lstStyle/>
          <a:p>
            <a:r>
              <a:rPr lang="en-FI" sz="1600" b="1" dirty="0">
                <a:latin typeface="+mn-lt"/>
              </a:rPr>
              <a:t>Henrik Plenge Jakobsen: Valkea rakkaus (1994–95, ARS95)</a:t>
            </a:r>
          </a:p>
        </p:txBody>
      </p:sp>
      <p:pic>
        <p:nvPicPr>
          <p:cNvPr id="6" name="Content Placeholder 5" descr="A picture containing wall, indoor&#10;&#10;Description automatically generated">
            <a:extLst>
              <a:ext uri="{FF2B5EF4-FFF2-40B4-BE49-F238E27FC236}">
                <a16:creationId xmlns:a16="http://schemas.microsoft.com/office/drawing/2014/main" id="{6B091C63-FA6D-8A31-F101-0F42EB9875CB}"/>
              </a:ext>
            </a:extLst>
          </p:cNvPr>
          <p:cNvPicPr>
            <a:picLocks noGrp="1" noChangeAspect="1"/>
          </p:cNvPicPr>
          <p:nvPr>
            <p:ph sz="half" idx="1"/>
          </p:nvPr>
        </p:nvPicPr>
        <p:blipFill>
          <a:blip r:embed="rId2"/>
          <a:stretch>
            <a:fillRect/>
          </a:stretch>
        </p:blipFill>
        <p:spPr>
          <a:xfrm>
            <a:off x="892441" y="864704"/>
            <a:ext cx="4289161" cy="5531815"/>
          </a:xfrm>
        </p:spPr>
      </p:pic>
      <p:pic>
        <p:nvPicPr>
          <p:cNvPr id="8" name="Content Placeholder 7" descr="A bed in a room&#10;&#10;Description automatically generated with low confidence">
            <a:extLst>
              <a:ext uri="{FF2B5EF4-FFF2-40B4-BE49-F238E27FC236}">
                <a16:creationId xmlns:a16="http://schemas.microsoft.com/office/drawing/2014/main" id="{405D2B56-699A-4CDB-D13E-148628536F55}"/>
              </a:ext>
            </a:extLst>
          </p:cNvPr>
          <p:cNvPicPr>
            <a:picLocks noGrp="1" noChangeAspect="1"/>
          </p:cNvPicPr>
          <p:nvPr>
            <p:ph sz="half" idx="2"/>
          </p:nvPr>
        </p:nvPicPr>
        <p:blipFill>
          <a:blip r:embed="rId3"/>
          <a:stretch>
            <a:fillRect/>
          </a:stretch>
        </p:blipFill>
        <p:spPr>
          <a:xfrm>
            <a:off x="7010399" y="1361661"/>
            <a:ext cx="5109921" cy="4017583"/>
          </a:xfrm>
        </p:spPr>
      </p:pic>
    </p:spTree>
    <p:extLst>
      <p:ext uri="{BB962C8B-B14F-4D97-AF65-F5344CB8AC3E}">
        <p14:creationId xmlns:p14="http://schemas.microsoft.com/office/powerpoint/2010/main" val="83964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7839A-B7D0-4C79-E0C8-175516C1258D}"/>
              </a:ext>
            </a:extLst>
          </p:cNvPr>
          <p:cNvSpPr>
            <a:spLocks noGrp="1"/>
          </p:cNvSpPr>
          <p:nvPr>
            <p:ph type="title"/>
          </p:nvPr>
        </p:nvSpPr>
        <p:spPr/>
        <p:txBody>
          <a:bodyPr>
            <a:normAutofit/>
          </a:bodyPr>
          <a:lstStyle/>
          <a:p>
            <a:endParaRPr lang="en-FI" sz="1600" b="1" dirty="0">
              <a:latin typeface="+mn-lt"/>
            </a:endParaRPr>
          </a:p>
        </p:txBody>
      </p:sp>
      <p:pic>
        <p:nvPicPr>
          <p:cNvPr id="5" name="Content Placeholder 4">
            <a:extLst>
              <a:ext uri="{FF2B5EF4-FFF2-40B4-BE49-F238E27FC236}">
                <a16:creationId xmlns:a16="http://schemas.microsoft.com/office/drawing/2014/main" id="{560C6595-D8AD-2AB2-C64D-1C1B0FBFC64F}"/>
              </a:ext>
            </a:extLst>
          </p:cNvPr>
          <p:cNvPicPr>
            <a:picLocks noGrp="1" noChangeAspect="1"/>
          </p:cNvPicPr>
          <p:nvPr>
            <p:ph idx="1"/>
          </p:nvPr>
        </p:nvPicPr>
        <p:blipFill>
          <a:blip r:embed="rId2"/>
          <a:stretch>
            <a:fillRect/>
          </a:stretch>
        </p:blipFill>
        <p:spPr>
          <a:xfrm>
            <a:off x="5424616" y="371859"/>
            <a:ext cx="5708822" cy="6125656"/>
          </a:xfrm>
          <a:prstGeom prst="rect">
            <a:avLst/>
          </a:prstGeom>
        </p:spPr>
      </p:pic>
      <p:sp>
        <p:nvSpPr>
          <p:cNvPr id="4" name="Text Placeholder 3">
            <a:extLst>
              <a:ext uri="{FF2B5EF4-FFF2-40B4-BE49-F238E27FC236}">
                <a16:creationId xmlns:a16="http://schemas.microsoft.com/office/drawing/2014/main" id="{63AF8D57-CB4C-D65C-CDA9-5C0384019F2A}"/>
              </a:ext>
            </a:extLst>
          </p:cNvPr>
          <p:cNvSpPr>
            <a:spLocks noGrp="1"/>
          </p:cNvSpPr>
          <p:nvPr>
            <p:ph type="body" sz="half" idx="2"/>
          </p:nvPr>
        </p:nvSpPr>
        <p:spPr>
          <a:xfrm>
            <a:off x="839788" y="6182139"/>
            <a:ext cx="3932237" cy="315375"/>
          </a:xfrm>
        </p:spPr>
        <p:txBody>
          <a:bodyPr/>
          <a:lstStyle/>
          <a:p>
            <a:r>
              <a:rPr lang="en-FI" sz="1600" b="1" dirty="0">
                <a:latin typeface="+mn-lt"/>
              </a:rPr>
              <a:t>Raymond Hains: Décollage (1949)</a:t>
            </a:r>
            <a:endParaRPr lang="en-FI" dirty="0"/>
          </a:p>
        </p:txBody>
      </p:sp>
    </p:spTree>
    <p:extLst>
      <p:ext uri="{BB962C8B-B14F-4D97-AF65-F5344CB8AC3E}">
        <p14:creationId xmlns:p14="http://schemas.microsoft.com/office/powerpoint/2010/main" val="302330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8004015-7411-E539-89E3-13776D8CFDAF}"/>
              </a:ext>
            </a:extLst>
          </p:cNvPr>
          <p:cNvSpPr>
            <a:spLocks noGrp="1"/>
          </p:cNvSpPr>
          <p:nvPr>
            <p:ph type="title"/>
          </p:nvPr>
        </p:nvSpPr>
        <p:spPr>
          <a:xfrm>
            <a:off x="838200" y="365126"/>
            <a:ext cx="10515600" cy="539750"/>
          </a:xfrm>
        </p:spPr>
        <p:txBody>
          <a:bodyPr>
            <a:normAutofit/>
          </a:bodyPr>
          <a:lstStyle/>
          <a:p>
            <a:r>
              <a:rPr lang="en-FI" sz="1600" b="1" dirty="0">
                <a:latin typeface="+mn-lt"/>
              </a:rPr>
              <a:t>Wolf Vostell: Coca-Cola (1961)</a:t>
            </a:r>
            <a:br>
              <a:rPr lang="en-FI" sz="1600" b="1" dirty="0">
                <a:latin typeface="+mn-lt"/>
              </a:rPr>
            </a:br>
            <a:endParaRPr lang="en-FI" sz="1600" b="1" dirty="0">
              <a:latin typeface="+mn-lt"/>
            </a:endParaRPr>
          </a:p>
        </p:txBody>
      </p:sp>
      <p:pic>
        <p:nvPicPr>
          <p:cNvPr id="13" name="Content Placeholder 12" descr="A picture containing text&#10;&#10;Description automatically generated">
            <a:extLst>
              <a:ext uri="{FF2B5EF4-FFF2-40B4-BE49-F238E27FC236}">
                <a16:creationId xmlns:a16="http://schemas.microsoft.com/office/drawing/2014/main" id="{DC09AB6E-53BC-03E2-9A34-D29300CA221A}"/>
              </a:ext>
            </a:extLst>
          </p:cNvPr>
          <p:cNvPicPr>
            <a:picLocks noGrp="1" noChangeAspect="1"/>
          </p:cNvPicPr>
          <p:nvPr>
            <p:ph idx="1"/>
          </p:nvPr>
        </p:nvPicPr>
        <p:blipFill>
          <a:blip r:embed="rId2"/>
          <a:stretch>
            <a:fillRect/>
          </a:stretch>
        </p:blipFill>
        <p:spPr>
          <a:xfrm>
            <a:off x="2587488" y="801245"/>
            <a:ext cx="8564216" cy="5903369"/>
          </a:xfrm>
        </p:spPr>
      </p:pic>
      <p:sp>
        <p:nvSpPr>
          <p:cNvPr id="8" name="Text Placeholder 7">
            <a:extLst>
              <a:ext uri="{FF2B5EF4-FFF2-40B4-BE49-F238E27FC236}">
                <a16:creationId xmlns:a16="http://schemas.microsoft.com/office/drawing/2014/main" id="{6281D70F-BF76-7F43-D6E0-711C5E24E3F5}"/>
              </a:ext>
            </a:extLst>
          </p:cNvPr>
          <p:cNvSpPr>
            <a:spLocks noGrp="1"/>
          </p:cNvSpPr>
          <p:nvPr>
            <p:ph type="body" sz="quarter" idx="4294967295"/>
          </p:nvPr>
        </p:nvSpPr>
        <p:spPr>
          <a:xfrm>
            <a:off x="7008813" y="904875"/>
            <a:ext cx="5183187" cy="527050"/>
          </a:xfrm>
        </p:spPr>
        <p:txBody>
          <a:bodyPr>
            <a:normAutofit/>
          </a:bodyPr>
          <a:lstStyle/>
          <a:p>
            <a:pPr marL="0" indent="0">
              <a:buNone/>
            </a:pPr>
            <a:endParaRPr lang="en-FI" sz="1600" dirty="0"/>
          </a:p>
        </p:txBody>
      </p:sp>
    </p:spTree>
    <p:extLst>
      <p:ext uri="{BB962C8B-B14F-4D97-AF65-F5344CB8AC3E}">
        <p14:creationId xmlns:p14="http://schemas.microsoft.com/office/powerpoint/2010/main" val="48624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97BEA4-15C5-6905-ACD1-DE607BDF1016}"/>
              </a:ext>
            </a:extLst>
          </p:cNvPr>
          <p:cNvSpPr>
            <a:spLocks noGrp="1"/>
          </p:cNvSpPr>
          <p:nvPr>
            <p:ph type="title"/>
          </p:nvPr>
        </p:nvSpPr>
        <p:spPr>
          <a:xfrm>
            <a:off x="839788" y="365126"/>
            <a:ext cx="10515600" cy="221284"/>
          </a:xfrm>
        </p:spPr>
        <p:txBody>
          <a:bodyPr>
            <a:normAutofit fontScale="90000"/>
          </a:bodyPr>
          <a:lstStyle/>
          <a:p>
            <a:endParaRPr lang="en-FI" dirty="0"/>
          </a:p>
        </p:txBody>
      </p:sp>
      <p:sp>
        <p:nvSpPr>
          <p:cNvPr id="6" name="Text Placeholder 5">
            <a:extLst>
              <a:ext uri="{FF2B5EF4-FFF2-40B4-BE49-F238E27FC236}">
                <a16:creationId xmlns:a16="http://schemas.microsoft.com/office/drawing/2014/main" id="{A88B02DA-328A-3903-E7CE-D0EAC946DEF2}"/>
              </a:ext>
            </a:extLst>
          </p:cNvPr>
          <p:cNvSpPr>
            <a:spLocks noGrp="1"/>
          </p:cNvSpPr>
          <p:nvPr>
            <p:ph type="body" idx="1"/>
          </p:nvPr>
        </p:nvSpPr>
        <p:spPr>
          <a:xfrm>
            <a:off x="839788" y="457201"/>
            <a:ext cx="5157787" cy="526774"/>
          </a:xfrm>
        </p:spPr>
        <p:txBody>
          <a:bodyPr>
            <a:normAutofit/>
          </a:bodyPr>
          <a:lstStyle/>
          <a:p>
            <a:r>
              <a:rPr lang="en-FI" sz="1600" dirty="0"/>
              <a:t>Kurt Schwitters: Merzbau</a:t>
            </a:r>
          </a:p>
        </p:txBody>
      </p:sp>
      <p:pic>
        <p:nvPicPr>
          <p:cNvPr id="11" name="Content Placeholder 10" descr="A picture containing text, indoor, items, cluttered&#10;&#10;Description automatically generated">
            <a:extLst>
              <a:ext uri="{FF2B5EF4-FFF2-40B4-BE49-F238E27FC236}">
                <a16:creationId xmlns:a16="http://schemas.microsoft.com/office/drawing/2014/main" id="{32175BFC-654B-88DB-5EA3-703A4ED1970E}"/>
              </a:ext>
            </a:extLst>
          </p:cNvPr>
          <p:cNvPicPr>
            <a:picLocks noGrp="1" noChangeAspect="1"/>
          </p:cNvPicPr>
          <p:nvPr>
            <p:ph sz="half" idx="2"/>
          </p:nvPr>
        </p:nvPicPr>
        <p:blipFill>
          <a:blip r:embed="rId2"/>
          <a:stretch>
            <a:fillRect/>
          </a:stretch>
        </p:blipFill>
        <p:spPr>
          <a:xfrm>
            <a:off x="6936546" y="1157395"/>
            <a:ext cx="3509480" cy="5621118"/>
          </a:xfrm>
        </p:spPr>
      </p:pic>
      <p:sp>
        <p:nvSpPr>
          <p:cNvPr id="8" name="Text Placeholder 7">
            <a:extLst>
              <a:ext uri="{FF2B5EF4-FFF2-40B4-BE49-F238E27FC236}">
                <a16:creationId xmlns:a16="http://schemas.microsoft.com/office/drawing/2014/main" id="{575623C3-E900-305B-EE20-8CD6090B8AE7}"/>
              </a:ext>
            </a:extLst>
          </p:cNvPr>
          <p:cNvSpPr>
            <a:spLocks noGrp="1"/>
          </p:cNvSpPr>
          <p:nvPr>
            <p:ph type="body" sz="quarter" idx="3"/>
          </p:nvPr>
        </p:nvSpPr>
        <p:spPr>
          <a:xfrm>
            <a:off x="6172200" y="586410"/>
            <a:ext cx="5183188" cy="397565"/>
          </a:xfrm>
        </p:spPr>
        <p:txBody>
          <a:bodyPr>
            <a:normAutofit/>
          </a:bodyPr>
          <a:lstStyle/>
          <a:p>
            <a:r>
              <a:rPr lang="en-FI" sz="1600" dirty="0"/>
              <a:t>Fernandez Arman: Roskia (1959)</a:t>
            </a:r>
          </a:p>
        </p:txBody>
      </p:sp>
      <p:pic>
        <p:nvPicPr>
          <p:cNvPr id="13" name="Content Placeholder 12" descr="A picture containing indoor&#10;&#10;Description automatically generated">
            <a:extLst>
              <a:ext uri="{FF2B5EF4-FFF2-40B4-BE49-F238E27FC236}">
                <a16:creationId xmlns:a16="http://schemas.microsoft.com/office/drawing/2014/main" id="{41FD71FC-490A-7FF3-E0E5-0C0C2D0004D2}"/>
              </a:ext>
            </a:extLst>
          </p:cNvPr>
          <p:cNvPicPr>
            <a:picLocks noGrp="1" noChangeAspect="1"/>
          </p:cNvPicPr>
          <p:nvPr>
            <p:ph sz="quarter" idx="4"/>
          </p:nvPr>
        </p:nvPicPr>
        <p:blipFill>
          <a:blip r:embed="rId3"/>
          <a:stretch>
            <a:fillRect/>
          </a:stretch>
        </p:blipFill>
        <p:spPr>
          <a:xfrm>
            <a:off x="1252330" y="1323925"/>
            <a:ext cx="3801466" cy="5305474"/>
          </a:xfrm>
        </p:spPr>
      </p:pic>
    </p:spTree>
    <p:extLst>
      <p:ext uri="{BB962C8B-B14F-4D97-AF65-F5344CB8AC3E}">
        <p14:creationId xmlns:p14="http://schemas.microsoft.com/office/powerpoint/2010/main" val="304914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CC4A8-B5F4-F9E1-BD5E-515D2C05CC17}"/>
              </a:ext>
            </a:extLst>
          </p:cNvPr>
          <p:cNvSpPr>
            <a:spLocks noGrp="1"/>
          </p:cNvSpPr>
          <p:nvPr>
            <p:ph type="title"/>
          </p:nvPr>
        </p:nvSpPr>
        <p:spPr/>
        <p:txBody>
          <a:bodyPr>
            <a:normAutofit/>
          </a:bodyPr>
          <a:lstStyle/>
          <a:p>
            <a:endParaRPr lang="en-FI" sz="1600" b="1" dirty="0">
              <a:latin typeface="+mn-lt"/>
            </a:endParaRPr>
          </a:p>
        </p:txBody>
      </p:sp>
      <p:pic>
        <p:nvPicPr>
          <p:cNvPr id="6" name="Content Placeholder 5" descr="A picture containing text, indoor, decorated, colorful&#10;&#10;Description automatically generated">
            <a:extLst>
              <a:ext uri="{FF2B5EF4-FFF2-40B4-BE49-F238E27FC236}">
                <a16:creationId xmlns:a16="http://schemas.microsoft.com/office/drawing/2014/main" id="{A3C31023-C81B-A494-C266-CD44607AF464}"/>
              </a:ext>
            </a:extLst>
          </p:cNvPr>
          <p:cNvPicPr>
            <a:picLocks noGrp="1" noChangeAspect="1"/>
          </p:cNvPicPr>
          <p:nvPr>
            <p:ph idx="1"/>
          </p:nvPr>
        </p:nvPicPr>
        <p:blipFill>
          <a:blip r:embed="rId2"/>
          <a:stretch>
            <a:fillRect/>
          </a:stretch>
        </p:blipFill>
        <p:spPr>
          <a:xfrm>
            <a:off x="5655365" y="57580"/>
            <a:ext cx="5206224" cy="6714324"/>
          </a:xfrm>
        </p:spPr>
      </p:pic>
      <p:sp>
        <p:nvSpPr>
          <p:cNvPr id="4" name="Text Placeholder 3">
            <a:extLst>
              <a:ext uri="{FF2B5EF4-FFF2-40B4-BE49-F238E27FC236}">
                <a16:creationId xmlns:a16="http://schemas.microsoft.com/office/drawing/2014/main" id="{33C92B77-0278-609F-98B6-24CC3670F1EE}"/>
              </a:ext>
            </a:extLst>
          </p:cNvPr>
          <p:cNvSpPr>
            <a:spLocks noGrp="1"/>
          </p:cNvSpPr>
          <p:nvPr>
            <p:ph type="body" sz="half" idx="2"/>
          </p:nvPr>
        </p:nvSpPr>
        <p:spPr>
          <a:xfrm>
            <a:off x="839788" y="6331226"/>
            <a:ext cx="3932237" cy="347868"/>
          </a:xfrm>
        </p:spPr>
        <p:txBody>
          <a:bodyPr/>
          <a:lstStyle/>
          <a:p>
            <a:r>
              <a:rPr lang="en-FI" b="1" dirty="0"/>
              <a:t>Erró: Background of Pollock (1967)</a:t>
            </a:r>
          </a:p>
        </p:txBody>
      </p:sp>
    </p:spTree>
    <p:extLst>
      <p:ext uri="{BB962C8B-B14F-4D97-AF65-F5344CB8AC3E}">
        <p14:creationId xmlns:p14="http://schemas.microsoft.com/office/powerpoint/2010/main" val="2552890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827</Words>
  <Application>Microsoft Macintosh PowerPoint</Application>
  <PresentationFormat>Widescreen</PresentationFormat>
  <Paragraphs>65</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Calibri</vt:lpstr>
      <vt:lpstr>Calibri Light</vt:lpstr>
      <vt:lpstr>Symbol</vt:lpstr>
      <vt:lpstr>Times</vt:lpstr>
      <vt:lpstr>Office Theme</vt:lpstr>
      <vt:lpstr>David Salle: Dual Aspect Picture  (1986)</vt:lpstr>
      <vt:lpstr>Kollaasi, kokeellisuus ja avantgarden kuolema</vt:lpstr>
      <vt:lpstr>Georges Braque: Hedelmävati ja lasi (1912)</vt:lpstr>
      <vt:lpstr>PowerPoint Presentation</vt:lpstr>
      <vt:lpstr>PowerPoint Presentation</vt:lpstr>
      <vt:lpstr>PowerPoint Presentation</vt:lpstr>
      <vt:lpstr>Wolf Vostell: Coca-Cola (1961) </vt:lpstr>
      <vt:lpstr>PowerPoint Presentation</vt:lpstr>
      <vt:lpstr>PowerPoint Presentation</vt:lpstr>
      <vt:lpstr>PowerPoint Presentation</vt:lpstr>
      <vt:lpstr>PowerPoint Presentation</vt:lpstr>
      <vt:lpstr>PowerPoint Presentation</vt:lpstr>
      <vt:lpstr>Akseli Gallen-Kallela, Shepherd Boy from Paanajärvi, 1917.  Oil on canvas. Private collection.   The meme text: ‘That feeling when you go trekking and forget your phone at home’.  © Anonymous student </vt:lpstr>
      <vt:lpstr>PowerPoint Presentation</vt:lpstr>
      <vt:lpstr>Left: Albert Edelfelt, Good Friends, 1881. Oil on panel. Gothenburg Museum of Art.  The meme text: ‘When you have been at home for two weeks … And start to teach your dog to read’.  © Anonymous student   Down right: Albert Edelfelt, The Parisienne (Virginie), 1883. Oil on canvas. Joensuu Art Museum. The meme text: ’That feeling when there’s corona … and you do not see friends’ © Anonymous student</vt:lpstr>
      <vt:lpstr>PowerPoint Presentation</vt:lpstr>
      <vt:lpstr>PowerPoint Presentation</vt:lpstr>
      <vt:lpstr>PowerPoint Presentation</vt:lpstr>
      <vt:lpstr>Atelier populairen juliste Pariisin keväässä 1968 Teksti: “nuori, jota tulevaisuus häiritsee liian usein”</vt:lpstr>
      <vt:lpstr>PowerPoint Presentation</vt:lpstr>
      <vt:lpstr>Eduardo Paolozzi: I Was a Rich Man’s Plaything (1947)</vt:lpstr>
      <vt:lpstr>Andy Warhol: Dick Tracy (1960)</vt:lpstr>
      <vt:lpstr>PowerPoint Presentation</vt:lpstr>
      <vt:lpstr>PowerPoint Presentation</vt:lpstr>
      <vt:lpstr>PowerPoint Presentation</vt:lpstr>
      <vt:lpstr>Öyvind Fahlström: Kylmä sota (1965)</vt:lpstr>
      <vt:lpstr>Asger Jorn: Hämmennystä herättävä ankka (1959)</vt:lpstr>
      <vt:lpstr>Asger Jorn: Avantgarde ei anna periksi (1962)</vt:lpstr>
      <vt:lpstr>Allan Kaprow: Yard (1961)</vt:lpstr>
      <vt:lpstr>OuLiPo – Ouvroir de littérature potentielle  eli kokeellisen/potentiaalisen kirjallisuuden työpaja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Avantgardelle tyypillisiä – mutta ei välttämättömiä – piirteitä ovat mm. </vt:lpstr>
      <vt:lpstr>PowerPoint Presentation</vt:lpstr>
      <vt:lpstr>PowerPoint Presentation</vt:lpstr>
      <vt:lpstr>PowerPoint Presentation</vt:lpstr>
      <vt:lpstr>Helen &amp; Newton Harrison: Portable Fish Farm (1971)</vt:lpstr>
      <vt:lpstr>Minna Heikinaho: Ilmainen aamiainen (1994)</vt:lpstr>
      <vt:lpstr>PowerPoint Presentation</vt:lpstr>
      <vt:lpstr>PowerPoint Presentation</vt:lpstr>
      <vt:lpstr>PowerPoint Presentation</vt:lpstr>
      <vt:lpstr>Pasi Karjula &amp; Marko Vuokola: OLO n:o 22</vt:lpstr>
      <vt:lpstr>Richard Serra: Tilted Arch (1981–1989)</vt:lpstr>
      <vt:lpstr>Mona Hatoum: Light Sentence (1992)</vt:lpstr>
      <vt:lpstr>Henrik Plenge Jakobsen: Valkea rakkaus (1994–95, ARS95)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Kollaasi, kokeellisuus ja avantgarden kuolema</dc:title>
  <dc:creator>Anonymous</dc:creator>
  <cp:lastModifiedBy>Anonymous</cp:lastModifiedBy>
  <cp:revision>46</cp:revision>
  <dcterms:created xsi:type="dcterms:W3CDTF">2022-11-08T15:01:02Z</dcterms:created>
  <dcterms:modified xsi:type="dcterms:W3CDTF">2022-11-29T13:07:23Z</dcterms:modified>
</cp:coreProperties>
</file>