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8"/>
  </p:notesMasterIdLst>
  <p:handoutMasterIdLst>
    <p:handoutMasterId r:id="rId9"/>
  </p:handoutMasterIdLst>
  <p:sldIdLst>
    <p:sldId id="257" r:id="rId2"/>
    <p:sldId id="269" r:id="rId3"/>
    <p:sldId id="270" r:id="rId4"/>
    <p:sldId id="273" r:id="rId5"/>
    <p:sldId id="274" r:id="rId6"/>
    <p:sldId id="272" r:id="rId7"/>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340"/>
    <a:srgbClr val="FFCD00"/>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Objects="1">
      <p:cViewPr varScale="1">
        <p:scale>
          <a:sx n="105" d="100"/>
          <a:sy n="105" d="100"/>
        </p:scale>
        <p:origin x="691" y="62"/>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2/11/2019</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11.2.2019</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0711065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9350459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41884583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3" y="1633364"/>
            <a:ext cx="3319477" cy="2694083"/>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468313" y="4507364"/>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9165627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468314" y="1273324"/>
            <a:ext cx="8207374" cy="332437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11.2.2019</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t>11.2.2019</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cxnSp>
        <p:nvCxnSpPr>
          <p:cNvPr id="34"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t>11.2.2019</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cxnSp>
        <p:nvCxnSpPr>
          <p:cNvPr id="10"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11.2.2019</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27193993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468313" y="1261611"/>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87609" y="1261049"/>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t>11.2.2019</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3"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t>11.2.2019</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414197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7432187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8658278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8822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5953056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292770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379423"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186464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760461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11.2.2019</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creativecommons.org/licenses/by/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justice/policies/privacy/docs/wpdocs/2010/wp169_en.pdf" TargetMode="Externa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hyperlink" Target="https://tietosuoja.fi/arvioi-riskit" TargetMode="Externa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Tuotesuunnittelu  </a:t>
            </a:r>
            <a:r>
              <a:rPr lang="fi-FI" sz="5400" dirty="0"/>
              <a:t>ja </a:t>
            </a:r>
            <a:r>
              <a:rPr lang="fi-FI" sz="5400" dirty="0" smtClean="0"/>
              <a:t>tietosuoja-asetus</a:t>
            </a:r>
            <a:br>
              <a:rPr lang="fi-FI" sz="5400" dirty="0" smtClean="0"/>
            </a:br>
            <a:r>
              <a:rPr lang="fi-FI" sz="2800" dirty="0" smtClean="0"/>
              <a:t>OTK Maria Rehbinder</a:t>
            </a:r>
            <a:endParaRPr lang="en-US" sz="2800" dirty="0"/>
          </a:p>
        </p:txBody>
      </p:sp>
      <p:pic>
        <p:nvPicPr>
          <p:cNvPr id="9217" name="Picture 1" descr="Creative Commons -lisenss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9447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621670"/>
            <a:ext cx="21993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fi-FI"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Subtitle 7"/>
          <p:cNvSpPr>
            <a:spLocks noGrp="1"/>
          </p:cNvSpPr>
          <p:nvPr>
            <p:ph type="subTitle" idx="1"/>
          </p:nvPr>
        </p:nvSpPr>
        <p:spPr/>
        <p:txBody>
          <a:bodyPr>
            <a:normAutofit fontScale="92500" lnSpcReduction="10000"/>
          </a:bodyPr>
          <a:lstStyle/>
          <a:p>
            <a:pPr defTabSz="914400" eaLnBrk="0" hangingPunct="0">
              <a:spcBef>
                <a:spcPct val="0"/>
              </a:spcBef>
            </a:pPr>
            <a:r>
              <a:rPr lang="fi-FI" altLang="en-US" i="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2018 Maria Rehbinder</a:t>
            </a:r>
            <a:endParaRPr lang="fi-FI" dirty="0" smtClean="0"/>
          </a:p>
          <a:p>
            <a:pPr lvl="0" defTabSz="914400" eaLnBrk="0" hangingPunct="0">
              <a:spcBef>
                <a:spcPct val="0"/>
              </a:spcBef>
            </a:pPr>
            <a:r>
              <a:rPr lang="fi-FI" dirty="0" smtClean="0"/>
              <a:t>Tämä </a:t>
            </a:r>
            <a:r>
              <a:rPr lang="fi-FI" dirty="0"/>
              <a:t>teos on lisensoitu </a:t>
            </a:r>
            <a:r>
              <a:rPr lang="fi-FI" u="sng" dirty="0">
                <a:hlinkClick r:id="rId2"/>
              </a:rPr>
              <a:t>Creative </a:t>
            </a:r>
            <a:r>
              <a:rPr lang="fi-FI" u="sng" dirty="0" err="1">
                <a:hlinkClick r:id="rId2"/>
              </a:rPr>
              <a:t>Commons</a:t>
            </a:r>
            <a:r>
              <a:rPr lang="fi-FI" u="sng" dirty="0">
                <a:hlinkClick r:id="rId2"/>
              </a:rPr>
              <a:t> Nimeä 4.0 Kansainvälinen -lisenssillä</a:t>
            </a:r>
            <a:endParaRPr lang="fi-FI" altLang="en-US" i="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defTabSz="914400" eaLnBrk="0" hangingPunct="0">
              <a:spcBef>
                <a:spcPct val="0"/>
              </a:spcBef>
            </a:pPr>
            <a:endParaRPr lang="en-US" altLang="en-US" sz="800" i="0" dirty="0">
              <a:solidFill>
                <a:schemeClr val="tx1"/>
              </a:solidFill>
            </a:endParaRPr>
          </a:p>
          <a:p>
            <a:pPr lvl="0" defTabSz="914400" eaLnBrk="0" hangingPunct="0">
              <a:spcBef>
                <a:spcPct val="0"/>
              </a:spcBef>
            </a:pPr>
            <a:endParaRPr lang="en-US" altLang="en-US" sz="2800" i="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397762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dirty="0" err="1" smtClean="0"/>
              <a:t>Henkilötiedoilla</a:t>
            </a:r>
            <a:r>
              <a:rPr lang="en-US" dirty="0" smtClean="0"/>
              <a:t> </a:t>
            </a:r>
            <a:br>
              <a:rPr lang="en-US" dirty="0" smtClean="0"/>
            </a:br>
            <a:r>
              <a:rPr lang="en-US" dirty="0" smtClean="0"/>
              <a:t> </a:t>
            </a:r>
            <a:r>
              <a:rPr lang="en-US" dirty="0" err="1" smtClean="0"/>
              <a:t>tarkoitetaan</a:t>
            </a:r>
            <a:r>
              <a:rPr lang="en-US" dirty="0" smtClean="0"/>
              <a:t>:</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11.2.2019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a:p>
        </p:txBody>
      </p:sp>
      <p:sp>
        <p:nvSpPr>
          <p:cNvPr id="7" name="Content Placeholder 6"/>
          <p:cNvSpPr>
            <a:spLocks noGrp="1"/>
          </p:cNvSpPr>
          <p:nvPr>
            <p:ph sz="quarter" idx="14"/>
          </p:nvPr>
        </p:nvSpPr>
        <p:spPr/>
        <p:txBody>
          <a:bodyPr/>
          <a:lstStyle/>
          <a:p>
            <a:r>
              <a:rPr lang="fi-FI" dirty="0" smtClean="0"/>
              <a:t>”Henkilötiedoilla” </a:t>
            </a:r>
            <a:r>
              <a:rPr lang="fi-FI" dirty="0"/>
              <a:t>kaikkia tunnistettuun tai tunnistettavissa olevaan luonnolliseen henkilöön, jäljempänä ’rekisteröity’, liittyviä tietoja; tunnistettavissa olevana pidetään luonnollista henkilöä, joka voidaan suoraan tai epäsuorasti tunnistaa erityisesti tunnistetietojen, kuten nimen, henkilötunnuksen, sijaintitiedon, verkkotunnistetietojen taikka yhden tai useamman hänelle tunnusomaisen fyysisen, fysiologisen, geneettisen, psyykkisen, taloudellisen, kulttuurillisen tai sosiaalisen tekijän perusteella</a:t>
            </a:r>
            <a:endParaRPr lang="en-US" dirty="0"/>
          </a:p>
        </p:txBody>
      </p:sp>
    </p:spTree>
    <p:extLst>
      <p:ext uri="{BB962C8B-B14F-4D97-AF65-F5344CB8AC3E}">
        <p14:creationId xmlns:p14="http://schemas.microsoft.com/office/powerpoint/2010/main" val="3443616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Rekisterinpitäjä</a:t>
            </a:r>
            <a:r>
              <a:rPr lang="en-US" dirty="0" smtClean="0"/>
              <a:t> </a:t>
            </a:r>
            <a:endParaRPr lang="en-US" dirty="0"/>
          </a:p>
        </p:txBody>
      </p:sp>
      <p:sp>
        <p:nvSpPr>
          <p:cNvPr id="3" name="Content Placeholder 2"/>
          <p:cNvSpPr>
            <a:spLocks noGrp="1"/>
          </p:cNvSpPr>
          <p:nvPr>
            <p:ph sz="quarter" idx="14"/>
          </p:nvPr>
        </p:nvSpPr>
        <p:spPr/>
        <p:txBody>
          <a:bodyPr/>
          <a:lstStyle/>
          <a:p>
            <a:r>
              <a:rPr lang="fi-FI" dirty="0" smtClean="0"/>
              <a:t>”Rekisterinpitäjällä</a:t>
            </a:r>
            <a:r>
              <a:rPr lang="fi-FI" dirty="0"/>
              <a:t>” luonnollista henkilöä tai oikeushenkilöä, viranomaista, virastoa tai muuta elintä, joka </a:t>
            </a:r>
            <a:r>
              <a:rPr lang="fi-FI" i="1" dirty="0"/>
              <a:t>yksin tai yhdessä </a:t>
            </a:r>
            <a:r>
              <a:rPr lang="fi-FI" dirty="0"/>
              <a:t>toisten kanssa määrittelee henkilötietojen käsittelyn tarkoitukset ja keinot</a:t>
            </a:r>
            <a:r>
              <a:rPr lang="fi-FI" dirty="0" smtClean="0"/>
              <a:t>; </a:t>
            </a:r>
            <a:r>
              <a:rPr lang="fi-FI" dirty="0" err="1" smtClean="0"/>
              <a:t>ks</a:t>
            </a:r>
            <a:r>
              <a:rPr lang="fi-FI" dirty="0" smtClean="0"/>
              <a:t> . </a:t>
            </a:r>
            <a:r>
              <a:rPr lang="fi-FI" dirty="0"/>
              <a:t>Tarkemmin WP 29 </a:t>
            </a:r>
            <a:r>
              <a:rPr lang="fi-FI" sz="1200" dirty="0">
                <a:hlinkClick r:id="rId2"/>
              </a:rPr>
              <a:t>http://</a:t>
            </a:r>
            <a:r>
              <a:rPr lang="fi-FI" sz="1200" dirty="0" smtClean="0">
                <a:hlinkClick r:id="rId2"/>
              </a:rPr>
              <a:t>ec.europa.eu/justice/policies/privacy/docs/wpdocs/2010/wp169_en.pdf</a:t>
            </a:r>
            <a:endParaRPr lang="fi-FI" sz="1200" dirty="0" smtClean="0"/>
          </a:p>
          <a:p>
            <a:endParaRPr lang="fi-FI" sz="1200" dirty="0"/>
          </a:p>
          <a:p>
            <a:r>
              <a:rPr lang="fi-FI" sz="1200" dirty="0" smtClean="0"/>
              <a:t>Yritys joka kerää henkilötietoja ja määrittelee tarkoitukset ja keinot on rekisterinpitäjä, työntekijä joka suunnittelee henkilötietoja käsittelevän  laitteen  työnantajalleen toimii rekisterinpitäjän lukuun. </a:t>
            </a:r>
          </a:p>
          <a:p>
            <a:endParaRPr lang="fi-FI" sz="14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11.2.2019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spTree>
    <p:extLst>
      <p:ext uri="{BB962C8B-B14F-4D97-AF65-F5344CB8AC3E}">
        <p14:creationId xmlns:p14="http://schemas.microsoft.com/office/powerpoint/2010/main" val="1552113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a:t>
            </a:r>
            <a:r>
              <a:rPr lang="en-US" dirty="0" err="1" smtClean="0"/>
              <a:t>artikla</a:t>
            </a:r>
            <a:r>
              <a:rPr lang="en-US" dirty="0" smtClean="0"/>
              <a:t>, </a:t>
            </a:r>
            <a:r>
              <a:rPr lang="en-US" dirty="0" err="1" smtClean="0"/>
              <a:t>Osoitusvelvollisuus</a:t>
            </a:r>
            <a:r>
              <a:rPr lang="en-US" dirty="0" smtClean="0"/>
              <a:t> </a:t>
            </a:r>
            <a:endParaRPr lang="en-US" dirty="0"/>
          </a:p>
        </p:txBody>
      </p:sp>
      <p:sp>
        <p:nvSpPr>
          <p:cNvPr id="3" name="Content Placeholder 2"/>
          <p:cNvSpPr>
            <a:spLocks noGrp="1"/>
          </p:cNvSpPr>
          <p:nvPr>
            <p:ph sz="quarter" idx="14"/>
          </p:nvPr>
        </p:nvSpPr>
        <p:spPr/>
        <p:txBody>
          <a:bodyPr/>
          <a:lstStyle/>
          <a:p>
            <a:r>
              <a:rPr lang="fi-FI" dirty="0"/>
              <a:t>H</a:t>
            </a:r>
            <a:r>
              <a:rPr lang="fi-FI" dirty="0" smtClean="0"/>
              <a:t>enkilötietojen </a:t>
            </a:r>
            <a:r>
              <a:rPr lang="fi-FI" dirty="0"/>
              <a:t>käsittelyä koskevat periaatteet, joita rekisterinpitäjän on noudatettava:</a:t>
            </a:r>
            <a:endParaRPr lang="en-US" dirty="0"/>
          </a:p>
          <a:p>
            <a:pPr lvl="0"/>
            <a:r>
              <a:rPr lang="en-US" dirty="0" err="1"/>
              <a:t>lainmukaisuus</a:t>
            </a:r>
            <a:r>
              <a:rPr lang="en-US" dirty="0"/>
              <a:t>, </a:t>
            </a:r>
            <a:r>
              <a:rPr lang="en-US" dirty="0" err="1"/>
              <a:t>kohtuullisuus</a:t>
            </a:r>
            <a:r>
              <a:rPr lang="en-US" dirty="0"/>
              <a:t> ja </a:t>
            </a:r>
            <a:r>
              <a:rPr lang="en-US" dirty="0" err="1"/>
              <a:t>läpinäkyvyys</a:t>
            </a:r>
            <a:r>
              <a:rPr lang="en-US" dirty="0"/>
              <a:t>;</a:t>
            </a:r>
          </a:p>
          <a:p>
            <a:pPr lvl="0"/>
            <a:r>
              <a:rPr lang="en-US" dirty="0" err="1"/>
              <a:t>käyttötarkoitussidonnaisuus</a:t>
            </a:r>
            <a:r>
              <a:rPr lang="en-US" dirty="0"/>
              <a:t>;</a:t>
            </a:r>
          </a:p>
          <a:p>
            <a:pPr lvl="0"/>
            <a:r>
              <a:rPr lang="en-US" dirty="0" err="1"/>
              <a:t>tietojen</a:t>
            </a:r>
            <a:r>
              <a:rPr lang="en-US" dirty="0"/>
              <a:t> </a:t>
            </a:r>
            <a:r>
              <a:rPr lang="en-US" dirty="0" err="1"/>
              <a:t>minimointi</a:t>
            </a:r>
            <a:r>
              <a:rPr lang="en-US" dirty="0"/>
              <a:t>;</a:t>
            </a:r>
          </a:p>
          <a:p>
            <a:pPr lvl="0"/>
            <a:r>
              <a:rPr lang="en-US" dirty="0" err="1"/>
              <a:t>täsmällisyys</a:t>
            </a:r>
            <a:r>
              <a:rPr lang="en-US" dirty="0"/>
              <a:t>;</a:t>
            </a:r>
          </a:p>
          <a:p>
            <a:pPr lvl="0"/>
            <a:r>
              <a:rPr lang="en-US" dirty="0" err="1"/>
              <a:t>säilytyksen</a:t>
            </a:r>
            <a:r>
              <a:rPr lang="en-US" dirty="0"/>
              <a:t> </a:t>
            </a:r>
            <a:r>
              <a:rPr lang="en-US" dirty="0" err="1"/>
              <a:t>rajoittaminen</a:t>
            </a:r>
            <a:r>
              <a:rPr lang="en-US" dirty="0"/>
              <a:t>; ja</a:t>
            </a:r>
          </a:p>
          <a:p>
            <a:pPr lvl="0"/>
            <a:r>
              <a:rPr lang="en-US" dirty="0" err="1"/>
              <a:t>eheys</a:t>
            </a:r>
            <a:r>
              <a:rPr lang="en-US" dirty="0"/>
              <a:t> ja </a:t>
            </a:r>
            <a:r>
              <a:rPr lang="en-US" dirty="0" err="1" smtClean="0"/>
              <a:t>luottamuksellisuus</a:t>
            </a:r>
            <a:endParaRPr lang="en-US" dirty="0" smtClean="0"/>
          </a:p>
          <a:p>
            <a:r>
              <a:rPr lang="fi-FI" dirty="0"/>
              <a:t>rekisterinpitäjän tulee pystyä osoittamaan, että näitä kohtia on </a:t>
            </a:r>
            <a:r>
              <a:rPr lang="fi-FI" dirty="0" smtClean="0"/>
              <a:t>noudatettu</a:t>
            </a:r>
            <a:r>
              <a:rPr lang="fi-FI" dirty="0"/>
              <a:t> </a:t>
            </a:r>
            <a:r>
              <a:rPr lang="fi-FI" dirty="0" smtClean="0"/>
              <a:t>esim. käytännesääntöjen, </a:t>
            </a:r>
            <a:r>
              <a:rPr lang="fi-FI" dirty="0"/>
              <a:t>s</a:t>
            </a:r>
            <a:r>
              <a:rPr lang="fi-FI" dirty="0" smtClean="0"/>
              <a:t>ertifioinnin avulla </a:t>
            </a:r>
            <a:endParaRPr lang="en-US" dirty="0"/>
          </a:p>
          <a:p>
            <a:pPr lvl="0"/>
            <a:endParaRPr lang="en-US" dirty="0"/>
          </a:p>
          <a:p>
            <a:pPr lvl="0"/>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11.2.2019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spTree>
    <p:extLst>
      <p:ext uri="{BB962C8B-B14F-4D97-AF65-F5344CB8AC3E}">
        <p14:creationId xmlns:p14="http://schemas.microsoft.com/office/powerpoint/2010/main" val="655490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Osoitusvelvollisuus</a:t>
            </a:r>
            <a:endParaRPr lang="en-US" dirty="0"/>
          </a:p>
        </p:txBody>
      </p:sp>
      <p:sp>
        <p:nvSpPr>
          <p:cNvPr id="3" name="Content Placeholder 2"/>
          <p:cNvSpPr>
            <a:spLocks noGrp="1"/>
          </p:cNvSpPr>
          <p:nvPr>
            <p:ph sz="quarter" idx="14"/>
          </p:nvPr>
        </p:nvSpPr>
        <p:spPr/>
        <p:txBody>
          <a:bodyPr/>
          <a:lstStyle/>
          <a:p>
            <a:r>
              <a:rPr lang="fi-FI" dirty="0" smtClean="0"/>
              <a:t>(”</a:t>
            </a:r>
            <a:r>
              <a:rPr lang="fi-FI" dirty="0" err="1"/>
              <a:t>accountability</a:t>
            </a:r>
            <a:r>
              <a:rPr lang="fi-FI" dirty="0"/>
              <a:t>”) </a:t>
            </a:r>
            <a:r>
              <a:rPr lang="fi-FI" dirty="0" smtClean="0"/>
              <a:t>eli  </a:t>
            </a:r>
            <a:r>
              <a:rPr lang="fi-FI" dirty="0"/>
              <a:t>”</a:t>
            </a:r>
            <a:r>
              <a:rPr lang="fi-FI" dirty="0" smtClean="0"/>
              <a:t>osoitusvelvollisuus ” on asetuksen tuoma muutos. Asetuksen  </a:t>
            </a:r>
            <a:r>
              <a:rPr lang="fi-FI" dirty="0"/>
              <a:t>noudattaminen ei </a:t>
            </a:r>
            <a:r>
              <a:rPr lang="fi-FI" dirty="0" smtClean="0"/>
              <a:t> </a:t>
            </a:r>
            <a:r>
              <a:rPr lang="fi-FI" dirty="0"/>
              <a:t>riitä. </a:t>
            </a:r>
            <a:r>
              <a:rPr lang="en-US" dirty="0" err="1"/>
              <a:t>Asetuksen</a:t>
            </a:r>
            <a:r>
              <a:rPr lang="en-US" dirty="0"/>
              <a:t> </a:t>
            </a:r>
            <a:r>
              <a:rPr lang="en-US" dirty="0" err="1"/>
              <a:t>noudattaminen</a:t>
            </a:r>
            <a:r>
              <a:rPr lang="en-US" dirty="0"/>
              <a:t> </a:t>
            </a:r>
            <a:r>
              <a:rPr lang="en-US" dirty="0" err="1"/>
              <a:t>tulee</a:t>
            </a:r>
            <a:r>
              <a:rPr lang="en-US" dirty="0"/>
              <a:t> </a:t>
            </a:r>
            <a:r>
              <a:rPr lang="en-US" dirty="0" err="1"/>
              <a:t>pystyä</a:t>
            </a:r>
            <a:r>
              <a:rPr lang="en-US" dirty="0"/>
              <a:t> </a:t>
            </a:r>
            <a:r>
              <a:rPr lang="en-US" dirty="0" err="1"/>
              <a:t>osoittamaan</a:t>
            </a:r>
            <a:r>
              <a:rPr lang="en-US" dirty="0"/>
              <a:t> </a:t>
            </a:r>
            <a:r>
              <a:rPr lang="en-US" dirty="0" err="1"/>
              <a:t>yrityksen</a:t>
            </a:r>
            <a:r>
              <a:rPr lang="en-US" dirty="0"/>
              <a:t> </a:t>
            </a:r>
            <a:r>
              <a:rPr lang="en-US" dirty="0" err="1"/>
              <a:t>omien</a:t>
            </a:r>
            <a:r>
              <a:rPr lang="en-US" dirty="0"/>
              <a:t> </a:t>
            </a:r>
            <a:r>
              <a:rPr lang="en-US" dirty="0" err="1" smtClean="0"/>
              <a:t>dokumentoitujen</a:t>
            </a:r>
            <a:r>
              <a:rPr lang="en-US" dirty="0" smtClean="0"/>
              <a:t> </a:t>
            </a:r>
            <a:r>
              <a:rPr lang="en-US" dirty="0" err="1" smtClean="0"/>
              <a:t>prosessien</a:t>
            </a:r>
            <a:r>
              <a:rPr lang="en-US" dirty="0" smtClean="0"/>
              <a:t> ja </a:t>
            </a:r>
            <a:r>
              <a:rPr lang="en-US" dirty="0" err="1" smtClean="0"/>
              <a:t>dokumenttien</a:t>
            </a:r>
            <a:r>
              <a:rPr lang="en-US" dirty="0" smtClean="0"/>
              <a:t> </a:t>
            </a:r>
            <a:r>
              <a:rPr lang="en-US" dirty="0" err="1" smtClean="0"/>
              <a:t>avulla</a:t>
            </a:r>
            <a:r>
              <a:rPr lang="en-US" dirty="0"/>
              <a:t>. </a:t>
            </a:r>
            <a:endParaRPr lang="en-US" dirty="0" smtClean="0"/>
          </a:p>
          <a:p>
            <a:r>
              <a:rPr lang="en-US" dirty="0" err="1" smtClean="0"/>
              <a:t>Valmisteilla</a:t>
            </a:r>
            <a:r>
              <a:rPr lang="en-US" dirty="0" smtClean="0"/>
              <a:t> </a:t>
            </a:r>
            <a:r>
              <a:rPr lang="en-US" dirty="0" err="1" smtClean="0"/>
              <a:t>olevia</a:t>
            </a:r>
            <a:r>
              <a:rPr lang="en-US" dirty="0" smtClean="0"/>
              <a:t> </a:t>
            </a:r>
            <a:r>
              <a:rPr lang="en-US" dirty="0" err="1" smtClean="0"/>
              <a:t>dokumentteja</a:t>
            </a:r>
            <a:r>
              <a:rPr lang="en-US" dirty="0" smtClean="0"/>
              <a:t>  : </a:t>
            </a:r>
            <a:r>
              <a:rPr lang="en-US" dirty="0" err="1" smtClean="0"/>
              <a:t>tutkimuksen</a:t>
            </a:r>
            <a:r>
              <a:rPr lang="en-US" dirty="0" smtClean="0"/>
              <a:t> </a:t>
            </a:r>
            <a:r>
              <a:rPr lang="en-US" dirty="0" err="1" smtClean="0"/>
              <a:t>käytännesäännöt</a:t>
            </a:r>
            <a:r>
              <a:rPr lang="en-US" dirty="0" smtClean="0"/>
              <a:t> </a:t>
            </a:r>
            <a:r>
              <a:rPr lang="en-US" dirty="0" err="1" smtClean="0"/>
              <a:t>luonnos</a:t>
            </a:r>
            <a:r>
              <a:rPr lang="en-US" dirty="0" smtClean="0"/>
              <a:t> (</a:t>
            </a:r>
            <a:r>
              <a:rPr lang="en-US" dirty="0" err="1" smtClean="0"/>
              <a:t>liitteenä</a:t>
            </a:r>
            <a:r>
              <a:rPr lang="en-US" dirty="0" smtClean="0"/>
              <a:t> )</a:t>
            </a:r>
          </a:p>
          <a:p>
            <a:r>
              <a:rPr lang="en-US" dirty="0" err="1" smtClean="0"/>
              <a:t>Tietosuojapolitiikka</a:t>
            </a:r>
            <a:r>
              <a:rPr lang="en-US" dirty="0" smtClean="0"/>
              <a:t> </a:t>
            </a:r>
            <a:r>
              <a:rPr lang="en-US" dirty="0" err="1" smtClean="0"/>
              <a:t>luonnos</a:t>
            </a:r>
            <a:r>
              <a:rPr lang="en-US" dirty="0" smtClean="0"/>
              <a:t> (</a:t>
            </a:r>
            <a:r>
              <a:rPr lang="en-US" dirty="0" err="1" smtClean="0"/>
              <a:t>liitteenä</a:t>
            </a:r>
            <a:r>
              <a:rPr lang="en-US" dirty="0" smtClean="0"/>
              <a:t> )</a:t>
            </a:r>
          </a:p>
          <a:p>
            <a:endParaRPr lang="en-US" dirty="0"/>
          </a:p>
          <a:p>
            <a:endParaRPr lang="fi-FI" u="sng" dirty="0" smtClean="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11.2.2019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Tree>
    <p:extLst>
      <p:ext uri="{BB962C8B-B14F-4D97-AF65-F5344CB8AC3E}">
        <p14:creationId xmlns:p14="http://schemas.microsoft.com/office/powerpoint/2010/main" val="114996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Riskien</a:t>
            </a:r>
            <a:r>
              <a:rPr lang="en-US" dirty="0" smtClean="0"/>
              <a:t> </a:t>
            </a:r>
            <a:r>
              <a:rPr lang="en-US" dirty="0" err="1" smtClean="0"/>
              <a:t>arviointi</a:t>
            </a:r>
            <a:r>
              <a:rPr lang="en-US" dirty="0" smtClean="0"/>
              <a:t>, </a:t>
            </a:r>
            <a:r>
              <a:rPr lang="en-US" dirty="0" err="1" smtClean="0"/>
              <a:t>suunnittelu</a:t>
            </a:r>
            <a:r>
              <a:rPr lang="en-US"/>
              <a:t> </a:t>
            </a:r>
            <a:r>
              <a:rPr lang="en-US" smtClean="0"/>
              <a:t>ja  </a:t>
            </a:r>
            <a:r>
              <a:rPr lang="en-US" dirty="0" err="1" smtClean="0"/>
              <a:t>informointivelvollisuus</a:t>
            </a:r>
            <a:r>
              <a:rPr lang="en-US" dirty="0" smtClean="0"/>
              <a:t>   </a:t>
            </a:r>
            <a:endParaRPr lang="en-US" dirty="0"/>
          </a:p>
        </p:txBody>
      </p:sp>
      <p:sp>
        <p:nvSpPr>
          <p:cNvPr id="3" name="Content Placeholder 2"/>
          <p:cNvSpPr>
            <a:spLocks noGrp="1"/>
          </p:cNvSpPr>
          <p:nvPr>
            <p:ph sz="quarter" idx="14"/>
          </p:nvPr>
        </p:nvSpPr>
        <p:spPr/>
        <p:txBody>
          <a:bodyPr/>
          <a:lstStyle/>
          <a:p>
            <a:r>
              <a:rPr lang="fi-FI" dirty="0" smtClean="0"/>
              <a:t>Käsittelyn riskit </a:t>
            </a:r>
            <a:r>
              <a:rPr lang="fi-FI" dirty="0"/>
              <a:t>tulee arvioida </a:t>
            </a:r>
            <a:r>
              <a:rPr lang="fi-FI" dirty="0">
                <a:hlinkClick r:id="rId2"/>
              </a:rPr>
              <a:t>https://</a:t>
            </a:r>
            <a:r>
              <a:rPr lang="fi-FI" dirty="0" smtClean="0">
                <a:hlinkClick r:id="rId2"/>
              </a:rPr>
              <a:t>tietosuoja.fi/arvioi-riskit</a:t>
            </a:r>
            <a:endParaRPr lang="fi-FI" dirty="0" smtClean="0"/>
          </a:p>
          <a:p>
            <a:r>
              <a:rPr lang="fi-FI" dirty="0" smtClean="0"/>
              <a:t> ja käsittely suunnitella.</a:t>
            </a:r>
          </a:p>
          <a:p>
            <a:r>
              <a:rPr lang="fi-FI" dirty="0" smtClean="0"/>
              <a:t> Käsittelyperuste, esimerkiksi suostumus, sopimus tai yrityksen oikeutettu etu, tulee määritellä.</a:t>
            </a:r>
          </a:p>
          <a:p>
            <a:r>
              <a:rPr lang="fi-FI" dirty="0" smtClean="0"/>
              <a:t>Henkilöä jonka tietoja käsitellään tulee informoida henkilötietojen käsittelystä, informaatiota  voi olla tuotteen ohjeistuksessa, kotisivulla, tuotteeseen kiinnitettävässä tarrassa</a:t>
            </a:r>
          </a:p>
          <a:p>
            <a:r>
              <a:rPr lang="fi-FI" dirty="0" smtClean="0"/>
              <a:t>Informaation pitää sisältää tietosuoja-asetuksen 13 artiklan </a:t>
            </a:r>
            <a:r>
              <a:rPr lang="fi-FI" dirty="0"/>
              <a:t>mukaiset tiedot </a:t>
            </a:r>
            <a:r>
              <a:rPr lang="fi-FI" dirty="0" smtClean="0"/>
              <a:t> </a:t>
            </a:r>
            <a:r>
              <a:rPr lang="fi-FI" dirty="0" err="1" smtClean="0"/>
              <a:t>ks</a:t>
            </a:r>
            <a:r>
              <a:rPr lang="fi-FI" dirty="0" smtClean="0"/>
              <a:t> tarkemmin: </a:t>
            </a:r>
            <a:r>
              <a:rPr lang="fi-FI" sz="1200" dirty="0" smtClean="0"/>
              <a:t>http</a:t>
            </a:r>
            <a:r>
              <a:rPr lang="fi-FI" sz="1200" dirty="0"/>
              <a:t>://eur-lex.europa.eu/legal-content/FI/TXT/HTML/?uri=OJ:L:2016:119:FULL&amp;from=FI</a:t>
            </a:r>
            <a:endParaRPr lang="fi-FI" sz="1200"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11.2.2019</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Tree>
    <p:extLst>
      <p:ext uri="{BB962C8B-B14F-4D97-AF65-F5344CB8AC3E}">
        <p14:creationId xmlns:p14="http://schemas.microsoft.com/office/powerpoint/2010/main" val="2378962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AALTO_EN</Template>
  <TotalTime>0</TotalTime>
  <Words>317</Words>
  <Application>Microsoft Office PowerPoint</Application>
  <PresentationFormat>On-screen Show (16:10)</PresentationFormat>
  <Paragraphs>42</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MS PGothic</vt:lpstr>
      <vt:lpstr>MS PGothic</vt:lpstr>
      <vt:lpstr>Arial</vt:lpstr>
      <vt:lpstr>Calibri</vt:lpstr>
      <vt:lpstr>Courier New</vt:lpstr>
      <vt:lpstr>Georgia</vt:lpstr>
      <vt:lpstr>Lucida Grande</vt:lpstr>
      <vt:lpstr>Times New Roman</vt:lpstr>
      <vt:lpstr>ヒラギノ角ゴ Pro W3</vt:lpstr>
      <vt:lpstr>Aalto University</vt:lpstr>
      <vt:lpstr>Tuotesuunnittelu  ja tietosuoja-asetus OTK Maria Rehbinder</vt:lpstr>
      <vt:lpstr> Henkilötiedoilla   tarkoitetaan:</vt:lpstr>
      <vt:lpstr>Rekisterinpitäjä </vt:lpstr>
      <vt:lpstr>5 artikla, Osoitusvelvollisuus </vt:lpstr>
      <vt:lpstr>Osoitusvelvollisuus</vt:lpstr>
      <vt:lpstr>Riskien arviointi, suunnittelu ja  informointivelvollisuus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2017-04-01T06:01:46Z</dcterms:created>
  <dcterms:modified xsi:type="dcterms:W3CDTF">2019-02-11T13:12:01Z</dcterms:modified>
</cp:coreProperties>
</file>