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04" r:id="rId34"/>
    <p:sldId id="305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718"/>
  </p:normalViewPr>
  <p:slideViewPr>
    <p:cSldViewPr snapToGrid="0" snapToObjects="1">
      <p:cViewPr>
        <p:scale>
          <a:sx n="81" d="100"/>
          <a:sy n="81" d="100"/>
        </p:scale>
        <p:origin x="1024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lahdelma\Lahdelma\Documents\27C02000\CASE%20AUDR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lahdelma\Lahdelma\Documents\27C02000\CASE%20AUDR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'Desirability for money'!$A$1</c:f>
          <c:strCache>
            <c:ptCount val="1"/>
            <c:pt idx="0">
              <c:v>Audrey's desirability for money</c:v>
            </c:pt>
          </c:strCache>
        </c:strRef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'Desirability for money'!$B$2</c:f>
              <c:strCache>
                <c:ptCount val="1"/>
                <c:pt idx="0">
                  <c:v>Desirability</c:v>
                </c:pt>
              </c:strCache>
            </c:strRef>
          </c:tx>
          <c:xVal>
            <c:numRef>
              <c:f>'Desirability for money'!$A$3:$A$7</c:f>
              <c:numCache>
                <c:formatCode>General</c:formatCode>
                <c:ptCount val="5"/>
                <c:pt idx="0">
                  <c:v>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</c:numCache>
            </c:numRef>
          </c:xVal>
          <c:yVal>
            <c:numRef>
              <c:f>'Desirability for money'!$B$3:$B$7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86-814F-8E7B-1DD12B61D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4214440"/>
        <c:axId val="-1981827432"/>
      </c:scatterChart>
      <c:valAx>
        <c:axId val="-2104214440"/>
        <c:scaling>
          <c:orientation val="minMax"/>
          <c:max val="2000"/>
        </c:scaling>
        <c:delete val="0"/>
        <c:axPos val="b"/>
        <c:majorGridlines/>
        <c:title>
          <c:tx>
            <c:strRef>
              <c:f>'Desirability for money'!$A$2</c:f>
              <c:strCache>
                <c:ptCount val="1"/>
                <c:pt idx="0">
                  <c:v>Money ($000s)</c:v>
                </c:pt>
              </c:strCache>
            </c:strRef>
          </c:tx>
          <c:overlay val="0"/>
        </c:title>
        <c:numFmt formatCode="General" sourceLinked="1"/>
        <c:majorTickMark val="none"/>
        <c:minorTickMark val="none"/>
        <c:tickLblPos val="nextTo"/>
        <c:crossAx val="-1981827432"/>
        <c:crosses val="autoZero"/>
        <c:crossBetween val="midCat"/>
      </c:valAx>
      <c:valAx>
        <c:axId val="-1981827432"/>
        <c:scaling>
          <c:orientation val="minMax"/>
          <c:max val="100"/>
        </c:scaling>
        <c:delete val="0"/>
        <c:axPos val="l"/>
        <c:majorGridlines/>
        <c:title>
          <c:tx>
            <c:strRef>
              <c:f>'Desirability for money'!$B$2</c:f>
              <c:strCache>
                <c:ptCount val="1"/>
                <c:pt idx="0">
                  <c:v>Desirability</c:v>
                </c:pt>
              </c:strCache>
            </c:strRef>
          </c:tx>
          <c:overlay val="0"/>
        </c:title>
        <c:numFmt formatCode="General" sourceLinked="1"/>
        <c:majorTickMark val="none"/>
        <c:minorTickMark val="none"/>
        <c:tickLblPos val="nextTo"/>
        <c:crossAx val="-2104214440"/>
        <c:crosses val="autoZero"/>
        <c:crossBetween val="midCat"/>
        <c:majorUnit val="25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'Utility for money'!$A$1</c:f>
          <c:strCache>
            <c:ptCount val="1"/>
            <c:pt idx="0">
              <c:v>Audrey's utility for money</c:v>
            </c:pt>
          </c:strCache>
        </c:strRef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'Utility for money'!$B$2</c:f>
              <c:strCache>
                <c:ptCount val="1"/>
                <c:pt idx="0">
                  <c:v>Utility</c:v>
                </c:pt>
              </c:strCache>
            </c:strRef>
          </c:tx>
          <c:xVal>
            <c:numRef>
              <c:f>'Utility for money'!$A$3:$A$7</c:f>
              <c:numCache>
                <c:formatCode>General</c:formatCode>
                <c:ptCount val="5"/>
                <c:pt idx="0">
                  <c:v>0</c:v>
                </c:pt>
                <c:pt idx="1">
                  <c:v>150</c:v>
                </c:pt>
                <c:pt idx="2">
                  <c:v>400</c:v>
                </c:pt>
                <c:pt idx="3">
                  <c:v>800</c:v>
                </c:pt>
                <c:pt idx="4">
                  <c:v>2000</c:v>
                </c:pt>
              </c:numCache>
            </c:numRef>
          </c:xVal>
          <c:yVal>
            <c:numRef>
              <c:f>'Utility for money'!$B$3:$B$7</c:f>
              <c:numCache>
                <c:formatCode>0.00</c:formatCode>
                <c:ptCount val="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0.750000000000003</c:v>
                </c:pt>
                <c:pt idx="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121-284F-BE10-B3DCFFD5C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82130536"/>
        <c:axId val="-1982141416"/>
      </c:scatterChart>
      <c:valAx>
        <c:axId val="-1982130536"/>
        <c:scaling>
          <c:orientation val="minMax"/>
          <c:max val="2000"/>
        </c:scaling>
        <c:delete val="0"/>
        <c:axPos val="b"/>
        <c:minorGridlines/>
        <c:title>
          <c:tx>
            <c:strRef>
              <c:f>'Utility for money'!$A$2</c:f>
              <c:strCache>
                <c:ptCount val="1"/>
                <c:pt idx="0">
                  <c:v>Money ($000s)</c:v>
                </c:pt>
              </c:strCache>
            </c:strRef>
          </c:tx>
          <c:overlay val="0"/>
        </c:title>
        <c:numFmt formatCode="General" sourceLinked="1"/>
        <c:majorTickMark val="none"/>
        <c:minorTickMark val="none"/>
        <c:tickLblPos val="nextTo"/>
        <c:crossAx val="-1982141416"/>
        <c:crosses val="autoZero"/>
        <c:crossBetween val="midCat"/>
      </c:valAx>
      <c:valAx>
        <c:axId val="-1982141416"/>
        <c:scaling>
          <c:orientation val="minMax"/>
          <c:max val="1"/>
        </c:scaling>
        <c:delete val="0"/>
        <c:axPos val="l"/>
        <c:majorGridlines/>
        <c:title>
          <c:tx>
            <c:strRef>
              <c:f>'Utility for money'!$B$2</c:f>
              <c:strCache>
                <c:ptCount val="1"/>
                <c:pt idx="0">
                  <c:v>Utility</c:v>
                </c:pt>
              </c:strCache>
            </c:strRef>
          </c:tx>
          <c:overlay val="0"/>
        </c:title>
        <c:numFmt formatCode="0.00" sourceLinked="1"/>
        <c:majorTickMark val="none"/>
        <c:minorTickMark val="none"/>
        <c:tickLblPos val="nextTo"/>
        <c:crossAx val="-19821305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8CBF4-0752-4B42-80E6-76CA1BBFF63B}" type="doc">
      <dgm:prSet loTypeId="urn:microsoft.com/office/officeart/2005/8/layout/orgChart1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C1E1082-7463-46FD-B500-11C920AF735F}">
      <dgm:prSet phldrT="[Text]" custT="1"/>
      <dgm:spPr/>
      <dgm:t>
        <a:bodyPr/>
        <a:lstStyle/>
        <a:p>
          <a:r>
            <a:rPr lang="en-US" sz="2000" dirty="0"/>
            <a:t>Negotiation</a:t>
          </a:r>
        </a:p>
      </dgm:t>
    </dgm:pt>
    <dgm:pt modelId="{4EB2A088-DBE2-4DBF-AE10-5E4AF10EF8D0}" type="parTrans" cxnId="{F34D09B1-2C3B-4103-9A71-8BA90FCAC97D}">
      <dgm:prSet/>
      <dgm:spPr/>
      <dgm:t>
        <a:bodyPr/>
        <a:lstStyle/>
        <a:p>
          <a:endParaRPr lang="en-US" sz="2000"/>
        </a:p>
      </dgm:t>
    </dgm:pt>
    <dgm:pt modelId="{801F1F60-F99D-484D-B1F5-A344848F00A6}" type="sibTrans" cxnId="{F34D09B1-2C3B-4103-9A71-8BA90FCAC97D}">
      <dgm:prSet/>
      <dgm:spPr/>
      <dgm:t>
        <a:bodyPr/>
        <a:lstStyle/>
        <a:p>
          <a:endParaRPr lang="en-US" sz="2000"/>
        </a:p>
      </dgm:t>
    </dgm:pt>
    <dgm:pt modelId="{E5C4AFE8-CA3D-4FEF-B4FF-53C044DF7CD2}">
      <dgm:prSet phldrT="[Text]" custT="1"/>
      <dgm:spPr/>
      <dgm:t>
        <a:bodyPr/>
        <a:lstStyle/>
        <a:p>
          <a:r>
            <a:rPr lang="en-US" sz="2000" b="0" dirty="0"/>
            <a:t>2. </a:t>
          </a:r>
          <a:br>
            <a:rPr lang="en-US" sz="2000" b="0" dirty="0"/>
          </a:br>
          <a:r>
            <a:rPr lang="en-US" sz="2000" b="0" dirty="0"/>
            <a:t>Distributive </a:t>
          </a:r>
          <a:br>
            <a:rPr lang="en-US" sz="2000" b="0" dirty="0"/>
          </a:br>
          <a:r>
            <a:rPr lang="en-US" sz="2000" b="0" dirty="0"/>
            <a:t>(Win-Lose)</a:t>
          </a:r>
        </a:p>
      </dgm:t>
    </dgm:pt>
    <dgm:pt modelId="{64541CA9-CF2D-4F2C-8518-F6F1AC1DC90A}" type="parTrans" cxnId="{20988C6C-304F-410B-ABF5-EC8224B33D6D}">
      <dgm:prSet/>
      <dgm:spPr/>
      <dgm:t>
        <a:bodyPr/>
        <a:lstStyle/>
        <a:p>
          <a:endParaRPr lang="en-US" sz="2000"/>
        </a:p>
      </dgm:t>
    </dgm:pt>
    <dgm:pt modelId="{93631115-0EF0-43BE-8130-9A72D93BAD96}" type="sibTrans" cxnId="{20988C6C-304F-410B-ABF5-EC8224B33D6D}">
      <dgm:prSet/>
      <dgm:spPr/>
      <dgm:t>
        <a:bodyPr/>
        <a:lstStyle/>
        <a:p>
          <a:endParaRPr lang="en-US" sz="2000"/>
        </a:p>
      </dgm:t>
    </dgm:pt>
    <dgm:pt modelId="{E16F1DE8-3147-4DE6-BA13-539225BF9BCB}">
      <dgm:prSet phldrT="[Text]" custT="1"/>
      <dgm:spPr/>
      <dgm:t>
        <a:bodyPr/>
        <a:lstStyle/>
        <a:p>
          <a:r>
            <a:rPr lang="en-US" sz="2000" dirty="0"/>
            <a:t>3. </a:t>
          </a:r>
          <a:br>
            <a:rPr lang="en-US" sz="2000" dirty="0"/>
          </a:br>
          <a:r>
            <a:rPr lang="en-US" sz="2000" dirty="0"/>
            <a:t>Integrative </a:t>
          </a:r>
          <a:br>
            <a:rPr lang="en-US" sz="2000" dirty="0"/>
          </a:br>
          <a:r>
            <a:rPr lang="en-US" sz="2000" dirty="0"/>
            <a:t>(Win-Win)</a:t>
          </a:r>
        </a:p>
      </dgm:t>
    </dgm:pt>
    <dgm:pt modelId="{9427F843-C57D-41BD-ADA8-156C9B693381}" type="parTrans" cxnId="{A25D4387-BD6B-4D57-B5BB-A5AE6EC4C2B1}">
      <dgm:prSet/>
      <dgm:spPr/>
      <dgm:t>
        <a:bodyPr/>
        <a:lstStyle/>
        <a:p>
          <a:endParaRPr lang="en-US" sz="2000"/>
        </a:p>
      </dgm:t>
    </dgm:pt>
    <dgm:pt modelId="{F2FDD996-69E6-469D-AC59-5F585E13D54D}" type="sibTrans" cxnId="{A25D4387-BD6B-4D57-B5BB-A5AE6EC4C2B1}">
      <dgm:prSet/>
      <dgm:spPr/>
      <dgm:t>
        <a:bodyPr/>
        <a:lstStyle/>
        <a:p>
          <a:endParaRPr lang="en-US" sz="2000"/>
        </a:p>
      </dgm:t>
    </dgm:pt>
    <dgm:pt modelId="{D6000190-737D-4B66-9DC2-E830B8B53927}">
      <dgm:prSet phldrT="[Text]" custT="1"/>
      <dgm:spPr/>
      <dgm:t>
        <a:bodyPr/>
        <a:lstStyle/>
        <a:p>
          <a:r>
            <a:rPr lang="en-US" sz="2000" dirty="0"/>
            <a:t>4. </a:t>
          </a:r>
          <a:br>
            <a:rPr lang="en-US" sz="2000" dirty="0"/>
          </a:br>
          <a:r>
            <a:rPr lang="en-US" sz="2000" dirty="0"/>
            <a:t>Many parties</a:t>
          </a:r>
        </a:p>
      </dgm:t>
    </dgm:pt>
    <dgm:pt modelId="{22093F7B-2FED-4CE3-852E-B3CE7A1EE458}" type="parTrans" cxnId="{551B7368-59EA-4709-8B29-17940DC609E3}">
      <dgm:prSet/>
      <dgm:spPr/>
      <dgm:t>
        <a:bodyPr/>
        <a:lstStyle/>
        <a:p>
          <a:endParaRPr lang="en-US" sz="2000"/>
        </a:p>
      </dgm:t>
    </dgm:pt>
    <dgm:pt modelId="{10ACCEA4-EE0E-4218-ACFA-CDC631AF4E4D}" type="sibTrans" cxnId="{551B7368-59EA-4709-8B29-17940DC609E3}">
      <dgm:prSet/>
      <dgm:spPr/>
      <dgm:t>
        <a:bodyPr/>
        <a:lstStyle/>
        <a:p>
          <a:endParaRPr lang="en-US" sz="2000"/>
        </a:p>
      </dgm:t>
    </dgm:pt>
    <dgm:pt modelId="{A8BCCE81-92BD-4C83-871F-42DA4A87D3D9}" type="asst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i-FI" sz="2000" b="1">
              <a:solidFill>
                <a:schemeClr val="bg1"/>
              </a:solidFill>
            </a:rPr>
            <a:t>1. </a:t>
          </a:r>
          <a:br>
            <a:rPr lang="fi-FI" sz="2000" b="1">
              <a:solidFill>
                <a:schemeClr val="bg1"/>
              </a:solidFill>
            </a:rPr>
          </a:br>
          <a:r>
            <a:rPr lang="fi-FI" sz="2000" b="1">
              <a:solidFill>
                <a:schemeClr val="bg1"/>
              </a:solidFill>
            </a:rPr>
            <a:t>Fundamentals</a:t>
          </a:r>
          <a:endParaRPr lang="fi-FI" sz="2000" b="1" dirty="0">
            <a:solidFill>
              <a:schemeClr val="bg1"/>
            </a:solidFill>
          </a:endParaRPr>
        </a:p>
      </dgm:t>
    </dgm:pt>
    <dgm:pt modelId="{AD772874-00B3-4FAE-B450-24C130884DF5}" type="parTrans" cxnId="{AAA0A37A-35A9-46C9-825C-9B4AC4EFCEE1}">
      <dgm:prSet/>
      <dgm:spPr/>
      <dgm:t>
        <a:bodyPr/>
        <a:lstStyle/>
        <a:p>
          <a:endParaRPr lang="fi-FI" sz="2000"/>
        </a:p>
      </dgm:t>
    </dgm:pt>
    <dgm:pt modelId="{590C65CE-B6E8-413A-8429-6605A79442A8}" type="sibTrans" cxnId="{AAA0A37A-35A9-46C9-825C-9B4AC4EFCEE1}">
      <dgm:prSet/>
      <dgm:spPr/>
      <dgm:t>
        <a:bodyPr/>
        <a:lstStyle/>
        <a:p>
          <a:endParaRPr lang="fi-FI" sz="2000"/>
        </a:p>
      </dgm:t>
    </dgm:pt>
    <dgm:pt modelId="{3E91E7FC-D09A-42C6-A848-AF8FBAC5EB9A}" type="pres">
      <dgm:prSet presAssocID="{5638CBF4-0752-4B42-80E6-76CA1BBFF6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1D5FBB-463F-49A2-A43F-260CA72F66DE}" type="pres">
      <dgm:prSet presAssocID="{AC1E1082-7463-46FD-B500-11C920AF735F}" presName="hierRoot1" presStyleCnt="0">
        <dgm:presLayoutVars>
          <dgm:hierBranch val="init"/>
        </dgm:presLayoutVars>
      </dgm:prSet>
      <dgm:spPr/>
    </dgm:pt>
    <dgm:pt modelId="{C7B11A7C-B07F-4E62-B142-0B04F55F24DD}" type="pres">
      <dgm:prSet presAssocID="{AC1E1082-7463-46FD-B500-11C920AF735F}" presName="rootComposite1" presStyleCnt="0"/>
      <dgm:spPr/>
    </dgm:pt>
    <dgm:pt modelId="{3860DC64-A9D0-4258-8478-B6A840533A9B}" type="pres">
      <dgm:prSet presAssocID="{AC1E1082-7463-46FD-B500-11C920AF735F}" presName="rootText1" presStyleLbl="node0" presStyleIdx="0" presStyleCnt="1">
        <dgm:presLayoutVars>
          <dgm:chPref val="3"/>
        </dgm:presLayoutVars>
      </dgm:prSet>
      <dgm:spPr/>
    </dgm:pt>
    <dgm:pt modelId="{CF85DDC0-5BEC-4A80-89F2-E2A8E9E7B387}" type="pres">
      <dgm:prSet presAssocID="{AC1E1082-7463-46FD-B500-11C920AF735F}" presName="rootConnector1" presStyleLbl="node1" presStyleIdx="0" presStyleCnt="0"/>
      <dgm:spPr/>
    </dgm:pt>
    <dgm:pt modelId="{90AED92D-B7E3-4C88-AA02-DE88B53BE20D}" type="pres">
      <dgm:prSet presAssocID="{AC1E1082-7463-46FD-B500-11C920AF735F}" presName="hierChild2" presStyleCnt="0"/>
      <dgm:spPr/>
    </dgm:pt>
    <dgm:pt modelId="{DD04B7E1-E04C-4205-812B-37EE05D99B80}" type="pres">
      <dgm:prSet presAssocID="{64541CA9-CF2D-4F2C-8518-F6F1AC1DC90A}" presName="Name37" presStyleLbl="parChTrans1D2" presStyleIdx="0" presStyleCnt="4"/>
      <dgm:spPr/>
    </dgm:pt>
    <dgm:pt modelId="{4BE33A8A-DE4A-4ECB-AB24-CAE4F1AFDDBA}" type="pres">
      <dgm:prSet presAssocID="{E5C4AFE8-CA3D-4FEF-B4FF-53C044DF7CD2}" presName="hierRoot2" presStyleCnt="0">
        <dgm:presLayoutVars>
          <dgm:hierBranch val="init"/>
        </dgm:presLayoutVars>
      </dgm:prSet>
      <dgm:spPr/>
    </dgm:pt>
    <dgm:pt modelId="{7608BFBE-FE6D-4B39-906F-14304E7A108E}" type="pres">
      <dgm:prSet presAssocID="{E5C4AFE8-CA3D-4FEF-B4FF-53C044DF7CD2}" presName="rootComposite" presStyleCnt="0"/>
      <dgm:spPr/>
    </dgm:pt>
    <dgm:pt modelId="{7D7E9121-B2C7-4BFE-A0F6-98F83E027A73}" type="pres">
      <dgm:prSet presAssocID="{E5C4AFE8-CA3D-4FEF-B4FF-53C044DF7CD2}" presName="rootText" presStyleLbl="node2" presStyleIdx="0" presStyleCnt="3">
        <dgm:presLayoutVars>
          <dgm:chPref val="3"/>
        </dgm:presLayoutVars>
      </dgm:prSet>
      <dgm:spPr/>
    </dgm:pt>
    <dgm:pt modelId="{CEE34C69-3C45-4502-974D-AB073D88EF74}" type="pres">
      <dgm:prSet presAssocID="{E5C4AFE8-CA3D-4FEF-B4FF-53C044DF7CD2}" presName="rootConnector" presStyleLbl="node2" presStyleIdx="0" presStyleCnt="3"/>
      <dgm:spPr/>
    </dgm:pt>
    <dgm:pt modelId="{189CDE3D-887A-49CB-8155-C77160C3E1FA}" type="pres">
      <dgm:prSet presAssocID="{E5C4AFE8-CA3D-4FEF-B4FF-53C044DF7CD2}" presName="hierChild4" presStyleCnt="0"/>
      <dgm:spPr/>
    </dgm:pt>
    <dgm:pt modelId="{ED6BE14B-6B24-4F3E-8744-D11972BB7135}" type="pres">
      <dgm:prSet presAssocID="{E5C4AFE8-CA3D-4FEF-B4FF-53C044DF7CD2}" presName="hierChild5" presStyleCnt="0"/>
      <dgm:spPr/>
    </dgm:pt>
    <dgm:pt modelId="{C05276E7-611D-4564-BC1E-597DD272B979}" type="pres">
      <dgm:prSet presAssocID="{9427F843-C57D-41BD-ADA8-156C9B693381}" presName="Name37" presStyleLbl="parChTrans1D2" presStyleIdx="1" presStyleCnt="4"/>
      <dgm:spPr/>
    </dgm:pt>
    <dgm:pt modelId="{2D1FF824-A519-47D4-BC2F-D11D24631D8A}" type="pres">
      <dgm:prSet presAssocID="{E16F1DE8-3147-4DE6-BA13-539225BF9BCB}" presName="hierRoot2" presStyleCnt="0">
        <dgm:presLayoutVars>
          <dgm:hierBranch val="init"/>
        </dgm:presLayoutVars>
      </dgm:prSet>
      <dgm:spPr/>
    </dgm:pt>
    <dgm:pt modelId="{F3B07214-0014-4A0D-A38C-AB9F9BF3A6C4}" type="pres">
      <dgm:prSet presAssocID="{E16F1DE8-3147-4DE6-BA13-539225BF9BCB}" presName="rootComposite" presStyleCnt="0"/>
      <dgm:spPr/>
    </dgm:pt>
    <dgm:pt modelId="{7DEF9160-9FDA-46CB-B4D7-B4180A5FD0CD}" type="pres">
      <dgm:prSet presAssocID="{E16F1DE8-3147-4DE6-BA13-539225BF9BCB}" presName="rootText" presStyleLbl="node2" presStyleIdx="1" presStyleCnt="3">
        <dgm:presLayoutVars>
          <dgm:chPref val="3"/>
        </dgm:presLayoutVars>
      </dgm:prSet>
      <dgm:spPr/>
    </dgm:pt>
    <dgm:pt modelId="{97C40233-EF2C-48A5-B5D1-06DB278D2DA2}" type="pres">
      <dgm:prSet presAssocID="{E16F1DE8-3147-4DE6-BA13-539225BF9BCB}" presName="rootConnector" presStyleLbl="node2" presStyleIdx="1" presStyleCnt="3"/>
      <dgm:spPr/>
    </dgm:pt>
    <dgm:pt modelId="{459DE162-40C3-454D-B8A2-7DBB02EA5E24}" type="pres">
      <dgm:prSet presAssocID="{E16F1DE8-3147-4DE6-BA13-539225BF9BCB}" presName="hierChild4" presStyleCnt="0"/>
      <dgm:spPr/>
    </dgm:pt>
    <dgm:pt modelId="{143A35B0-3FD4-4510-9CD4-673B484BD17D}" type="pres">
      <dgm:prSet presAssocID="{E16F1DE8-3147-4DE6-BA13-539225BF9BCB}" presName="hierChild5" presStyleCnt="0"/>
      <dgm:spPr/>
    </dgm:pt>
    <dgm:pt modelId="{BE540647-6E49-4AAF-8415-3051DA2C7098}" type="pres">
      <dgm:prSet presAssocID="{22093F7B-2FED-4CE3-852E-B3CE7A1EE458}" presName="Name37" presStyleLbl="parChTrans1D2" presStyleIdx="2" presStyleCnt="4"/>
      <dgm:spPr/>
    </dgm:pt>
    <dgm:pt modelId="{08F46751-148C-4FC3-A4AD-E3FB25D19C66}" type="pres">
      <dgm:prSet presAssocID="{D6000190-737D-4B66-9DC2-E830B8B53927}" presName="hierRoot2" presStyleCnt="0">
        <dgm:presLayoutVars>
          <dgm:hierBranch val="init"/>
        </dgm:presLayoutVars>
      </dgm:prSet>
      <dgm:spPr/>
    </dgm:pt>
    <dgm:pt modelId="{C02FF087-5644-4DCC-81AB-EDCFE70A0E8F}" type="pres">
      <dgm:prSet presAssocID="{D6000190-737D-4B66-9DC2-E830B8B53927}" presName="rootComposite" presStyleCnt="0"/>
      <dgm:spPr/>
    </dgm:pt>
    <dgm:pt modelId="{0B186C9E-E0F5-4AA3-AC38-F168E8A6BEE8}" type="pres">
      <dgm:prSet presAssocID="{D6000190-737D-4B66-9DC2-E830B8B53927}" presName="rootText" presStyleLbl="node2" presStyleIdx="2" presStyleCnt="3">
        <dgm:presLayoutVars>
          <dgm:chPref val="3"/>
        </dgm:presLayoutVars>
      </dgm:prSet>
      <dgm:spPr/>
    </dgm:pt>
    <dgm:pt modelId="{A829D1F6-D5B5-4803-8D80-A80335217A8B}" type="pres">
      <dgm:prSet presAssocID="{D6000190-737D-4B66-9DC2-E830B8B53927}" presName="rootConnector" presStyleLbl="node2" presStyleIdx="2" presStyleCnt="3"/>
      <dgm:spPr/>
    </dgm:pt>
    <dgm:pt modelId="{B1A56E79-6D00-4E9B-98CC-818DFBFA5A94}" type="pres">
      <dgm:prSet presAssocID="{D6000190-737D-4B66-9DC2-E830B8B53927}" presName="hierChild4" presStyleCnt="0"/>
      <dgm:spPr/>
    </dgm:pt>
    <dgm:pt modelId="{00EE1700-B066-4749-B0D9-72CF496DD572}" type="pres">
      <dgm:prSet presAssocID="{D6000190-737D-4B66-9DC2-E830B8B53927}" presName="hierChild5" presStyleCnt="0"/>
      <dgm:spPr/>
    </dgm:pt>
    <dgm:pt modelId="{4E80C411-0779-4B0F-A8E5-7C4055FBAABE}" type="pres">
      <dgm:prSet presAssocID="{AC1E1082-7463-46FD-B500-11C920AF735F}" presName="hierChild3" presStyleCnt="0"/>
      <dgm:spPr/>
    </dgm:pt>
    <dgm:pt modelId="{942880B1-CDFC-4419-95A0-5F0C03932343}" type="pres">
      <dgm:prSet presAssocID="{AD772874-00B3-4FAE-B450-24C130884DF5}" presName="Name111" presStyleLbl="parChTrans1D2" presStyleIdx="3" presStyleCnt="4"/>
      <dgm:spPr/>
    </dgm:pt>
    <dgm:pt modelId="{5F37C0A2-007B-4D60-98E2-830191DABD0E}" type="pres">
      <dgm:prSet presAssocID="{A8BCCE81-92BD-4C83-871F-42DA4A87D3D9}" presName="hierRoot3" presStyleCnt="0">
        <dgm:presLayoutVars>
          <dgm:hierBranch val="init"/>
        </dgm:presLayoutVars>
      </dgm:prSet>
      <dgm:spPr/>
    </dgm:pt>
    <dgm:pt modelId="{DD37A8F0-B257-46F7-B902-2A97C5047C47}" type="pres">
      <dgm:prSet presAssocID="{A8BCCE81-92BD-4C83-871F-42DA4A87D3D9}" presName="rootComposite3" presStyleCnt="0"/>
      <dgm:spPr/>
    </dgm:pt>
    <dgm:pt modelId="{A19F4DF5-FA02-42B9-BAE9-72644947F1A2}" type="pres">
      <dgm:prSet presAssocID="{A8BCCE81-92BD-4C83-871F-42DA4A87D3D9}" presName="rootText3" presStyleLbl="asst1" presStyleIdx="0" presStyleCnt="1">
        <dgm:presLayoutVars>
          <dgm:chPref val="3"/>
        </dgm:presLayoutVars>
      </dgm:prSet>
      <dgm:spPr/>
    </dgm:pt>
    <dgm:pt modelId="{D5902661-EE7C-4A58-98D2-6F75444B02B7}" type="pres">
      <dgm:prSet presAssocID="{A8BCCE81-92BD-4C83-871F-42DA4A87D3D9}" presName="rootConnector3" presStyleLbl="asst1" presStyleIdx="0" presStyleCnt="1"/>
      <dgm:spPr/>
    </dgm:pt>
    <dgm:pt modelId="{6B1A7C4F-7DD6-4B30-B0A0-A0A49DD669A8}" type="pres">
      <dgm:prSet presAssocID="{A8BCCE81-92BD-4C83-871F-42DA4A87D3D9}" presName="hierChild6" presStyleCnt="0"/>
      <dgm:spPr/>
    </dgm:pt>
    <dgm:pt modelId="{27BB27FC-CC27-43F3-8B56-15F38E04FA0D}" type="pres">
      <dgm:prSet presAssocID="{A8BCCE81-92BD-4C83-871F-42DA4A87D3D9}" presName="hierChild7" presStyleCnt="0"/>
      <dgm:spPr/>
    </dgm:pt>
  </dgm:ptLst>
  <dgm:cxnLst>
    <dgm:cxn modelId="{EEDF7A04-9D76-0C4B-ADB3-6D826CBDF859}" type="presOf" srcId="{E5C4AFE8-CA3D-4FEF-B4FF-53C044DF7CD2}" destId="{7D7E9121-B2C7-4BFE-A0F6-98F83E027A73}" srcOrd="0" destOrd="0" presId="urn:microsoft.com/office/officeart/2005/8/layout/orgChart1"/>
    <dgm:cxn modelId="{0A09651F-2CBC-8B4D-AD42-09192805FDBC}" type="presOf" srcId="{A8BCCE81-92BD-4C83-871F-42DA4A87D3D9}" destId="{D5902661-EE7C-4A58-98D2-6F75444B02B7}" srcOrd="1" destOrd="0" presId="urn:microsoft.com/office/officeart/2005/8/layout/orgChart1"/>
    <dgm:cxn modelId="{EE302C21-7F92-E144-8264-67CF71552F92}" type="presOf" srcId="{AC1E1082-7463-46FD-B500-11C920AF735F}" destId="{3860DC64-A9D0-4258-8478-B6A840533A9B}" srcOrd="0" destOrd="0" presId="urn:microsoft.com/office/officeart/2005/8/layout/orgChart1"/>
    <dgm:cxn modelId="{6061A626-33AD-0B40-B0BD-F735917B0599}" type="presOf" srcId="{A8BCCE81-92BD-4C83-871F-42DA4A87D3D9}" destId="{A19F4DF5-FA02-42B9-BAE9-72644947F1A2}" srcOrd="0" destOrd="0" presId="urn:microsoft.com/office/officeart/2005/8/layout/orgChart1"/>
    <dgm:cxn modelId="{0C61BA2E-7094-6A4A-AE04-6F4106F37FB5}" type="presOf" srcId="{22093F7B-2FED-4CE3-852E-B3CE7A1EE458}" destId="{BE540647-6E49-4AAF-8415-3051DA2C7098}" srcOrd="0" destOrd="0" presId="urn:microsoft.com/office/officeart/2005/8/layout/orgChart1"/>
    <dgm:cxn modelId="{F103B23D-B299-BF40-AA96-EDCC800B1BCB}" type="presOf" srcId="{E5C4AFE8-CA3D-4FEF-B4FF-53C044DF7CD2}" destId="{CEE34C69-3C45-4502-974D-AB073D88EF74}" srcOrd="1" destOrd="0" presId="urn:microsoft.com/office/officeart/2005/8/layout/orgChart1"/>
    <dgm:cxn modelId="{4D8C3A58-AE71-9F4C-9071-B1871C725F28}" type="presOf" srcId="{D6000190-737D-4B66-9DC2-E830B8B53927}" destId="{0B186C9E-E0F5-4AA3-AC38-F168E8A6BEE8}" srcOrd="0" destOrd="0" presId="urn:microsoft.com/office/officeart/2005/8/layout/orgChart1"/>
    <dgm:cxn modelId="{551B7368-59EA-4709-8B29-17940DC609E3}" srcId="{AC1E1082-7463-46FD-B500-11C920AF735F}" destId="{D6000190-737D-4B66-9DC2-E830B8B53927}" srcOrd="2" destOrd="0" parTransId="{22093F7B-2FED-4CE3-852E-B3CE7A1EE458}" sibTransId="{10ACCEA4-EE0E-4218-ACFA-CDC631AF4E4D}"/>
    <dgm:cxn modelId="{20988C6C-304F-410B-ABF5-EC8224B33D6D}" srcId="{AC1E1082-7463-46FD-B500-11C920AF735F}" destId="{E5C4AFE8-CA3D-4FEF-B4FF-53C044DF7CD2}" srcOrd="0" destOrd="0" parTransId="{64541CA9-CF2D-4F2C-8518-F6F1AC1DC90A}" sibTransId="{93631115-0EF0-43BE-8130-9A72D93BAD96}"/>
    <dgm:cxn modelId="{A2876772-A0E7-DA40-8DC1-6E4BA558029B}" type="presOf" srcId="{E16F1DE8-3147-4DE6-BA13-539225BF9BCB}" destId="{7DEF9160-9FDA-46CB-B4D7-B4180A5FD0CD}" srcOrd="0" destOrd="0" presId="urn:microsoft.com/office/officeart/2005/8/layout/orgChart1"/>
    <dgm:cxn modelId="{AAA0A37A-35A9-46C9-825C-9B4AC4EFCEE1}" srcId="{AC1E1082-7463-46FD-B500-11C920AF735F}" destId="{A8BCCE81-92BD-4C83-871F-42DA4A87D3D9}" srcOrd="3" destOrd="0" parTransId="{AD772874-00B3-4FAE-B450-24C130884DF5}" sibTransId="{590C65CE-B6E8-413A-8429-6605A79442A8}"/>
    <dgm:cxn modelId="{A25D4387-BD6B-4D57-B5BB-A5AE6EC4C2B1}" srcId="{AC1E1082-7463-46FD-B500-11C920AF735F}" destId="{E16F1DE8-3147-4DE6-BA13-539225BF9BCB}" srcOrd="1" destOrd="0" parTransId="{9427F843-C57D-41BD-ADA8-156C9B693381}" sibTransId="{F2FDD996-69E6-469D-AC59-5F585E13D54D}"/>
    <dgm:cxn modelId="{3C3E5787-3977-6D48-9B6F-5A616B4BDBF4}" type="presOf" srcId="{5638CBF4-0752-4B42-80E6-76CA1BBFF63B}" destId="{3E91E7FC-D09A-42C6-A848-AF8FBAC5EB9A}" srcOrd="0" destOrd="0" presId="urn:microsoft.com/office/officeart/2005/8/layout/orgChart1"/>
    <dgm:cxn modelId="{EFF97199-EA6A-C045-93B9-FEA5F633C2AA}" type="presOf" srcId="{E16F1DE8-3147-4DE6-BA13-539225BF9BCB}" destId="{97C40233-EF2C-48A5-B5D1-06DB278D2DA2}" srcOrd="1" destOrd="0" presId="urn:microsoft.com/office/officeart/2005/8/layout/orgChart1"/>
    <dgm:cxn modelId="{F34D09B1-2C3B-4103-9A71-8BA90FCAC97D}" srcId="{5638CBF4-0752-4B42-80E6-76CA1BBFF63B}" destId="{AC1E1082-7463-46FD-B500-11C920AF735F}" srcOrd="0" destOrd="0" parTransId="{4EB2A088-DBE2-4DBF-AE10-5E4AF10EF8D0}" sibTransId="{801F1F60-F99D-484D-B1F5-A344848F00A6}"/>
    <dgm:cxn modelId="{090BE6B6-24AB-1B46-AC28-142D31F007BB}" type="presOf" srcId="{AD772874-00B3-4FAE-B450-24C130884DF5}" destId="{942880B1-CDFC-4419-95A0-5F0C03932343}" srcOrd="0" destOrd="0" presId="urn:microsoft.com/office/officeart/2005/8/layout/orgChart1"/>
    <dgm:cxn modelId="{FD0AB0B9-73C3-5C45-9DFD-4CC086B4F9ED}" type="presOf" srcId="{D6000190-737D-4B66-9DC2-E830B8B53927}" destId="{A829D1F6-D5B5-4803-8D80-A80335217A8B}" srcOrd="1" destOrd="0" presId="urn:microsoft.com/office/officeart/2005/8/layout/orgChart1"/>
    <dgm:cxn modelId="{26F433D0-3CF9-D046-A344-5833ABC7CBF2}" type="presOf" srcId="{64541CA9-CF2D-4F2C-8518-F6F1AC1DC90A}" destId="{DD04B7E1-E04C-4205-812B-37EE05D99B80}" srcOrd="0" destOrd="0" presId="urn:microsoft.com/office/officeart/2005/8/layout/orgChart1"/>
    <dgm:cxn modelId="{F28DCDE8-6AB2-FD47-909D-E9CD95E90451}" type="presOf" srcId="{9427F843-C57D-41BD-ADA8-156C9B693381}" destId="{C05276E7-611D-4564-BC1E-597DD272B979}" srcOrd="0" destOrd="0" presId="urn:microsoft.com/office/officeart/2005/8/layout/orgChart1"/>
    <dgm:cxn modelId="{D8B408F2-103B-DB43-A9F8-BD1B42A376DC}" type="presOf" srcId="{AC1E1082-7463-46FD-B500-11C920AF735F}" destId="{CF85DDC0-5BEC-4A80-89F2-E2A8E9E7B387}" srcOrd="1" destOrd="0" presId="urn:microsoft.com/office/officeart/2005/8/layout/orgChart1"/>
    <dgm:cxn modelId="{0B9CB96E-4D1C-C548-9E24-EF4E9F11F2F7}" type="presParOf" srcId="{3E91E7FC-D09A-42C6-A848-AF8FBAC5EB9A}" destId="{E51D5FBB-463F-49A2-A43F-260CA72F66DE}" srcOrd="0" destOrd="0" presId="urn:microsoft.com/office/officeart/2005/8/layout/orgChart1"/>
    <dgm:cxn modelId="{647210F5-8DAF-9F44-B0E8-7FF2194442D9}" type="presParOf" srcId="{E51D5FBB-463F-49A2-A43F-260CA72F66DE}" destId="{C7B11A7C-B07F-4E62-B142-0B04F55F24DD}" srcOrd="0" destOrd="0" presId="urn:microsoft.com/office/officeart/2005/8/layout/orgChart1"/>
    <dgm:cxn modelId="{1B8EF90E-B400-4840-B9ED-6DB5D9CC8E08}" type="presParOf" srcId="{C7B11A7C-B07F-4E62-B142-0B04F55F24DD}" destId="{3860DC64-A9D0-4258-8478-B6A840533A9B}" srcOrd="0" destOrd="0" presId="urn:microsoft.com/office/officeart/2005/8/layout/orgChart1"/>
    <dgm:cxn modelId="{D5F465EF-95D2-594D-B16E-250D7E108782}" type="presParOf" srcId="{C7B11A7C-B07F-4E62-B142-0B04F55F24DD}" destId="{CF85DDC0-5BEC-4A80-89F2-E2A8E9E7B387}" srcOrd="1" destOrd="0" presId="urn:microsoft.com/office/officeart/2005/8/layout/orgChart1"/>
    <dgm:cxn modelId="{EF9847C0-5E71-174D-B70D-C0AD3C846B9F}" type="presParOf" srcId="{E51D5FBB-463F-49A2-A43F-260CA72F66DE}" destId="{90AED92D-B7E3-4C88-AA02-DE88B53BE20D}" srcOrd="1" destOrd="0" presId="urn:microsoft.com/office/officeart/2005/8/layout/orgChart1"/>
    <dgm:cxn modelId="{C637B865-34BB-A341-8848-F463EEC560A1}" type="presParOf" srcId="{90AED92D-B7E3-4C88-AA02-DE88B53BE20D}" destId="{DD04B7E1-E04C-4205-812B-37EE05D99B80}" srcOrd="0" destOrd="0" presId="urn:microsoft.com/office/officeart/2005/8/layout/orgChart1"/>
    <dgm:cxn modelId="{6DF6D090-0BE8-4344-88C6-68408119A94D}" type="presParOf" srcId="{90AED92D-B7E3-4C88-AA02-DE88B53BE20D}" destId="{4BE33A8A-DE4A-4ECB-AB24-CAE4F1AFDDBA}" srcOrd="1" destOrd="0" presId="urn:microsoft.com/office/officeart/2005/8/layout/orgChart1"/>
    <dgm:cxn modelId="{CA7C3CF0-110D-564F-A435-98448DA4C611}" type="presParOf" srcId="{4BE33A8A-DE4A-4ECB-AB24-CAE4F1AFDDBA}" destId="{7608BFBE-FE6D-4B39-906F-14304E7A108E}" srcOrd="0" destOrd="0" presId="urn:microsoft.com/office/officeart/2005/8/layout/orgChart1"/>
    <dgm:cxn modelId="{88FCDE9F-28E2-364E-8FAC-DD6AD9AE2A7F}" type="presParOf" srcId="{7608BFBE-FE6D-4B39-906F-14304E7A108E}" destId="{7D7E9121-B2C7-4BFE-A0F6-98F83E027A73}" srcOrd="0" destOrd="0" presId="urn:microsoft.com/office/officeart/2005/8/layout/orgChart1"/>
    <dgm:cxn modelId="{E95D457E-D226-934D-85CB-729EAF7B84B9}" type="presParOf" srcId="{7608BFBE-FE6D-4B39-906F-14304E7A108E}" destId="{CEE34C69-3C45-4502-974D-AB073D88EF74}" srcOrd="1" destOrd="0" presId="urn:microsoft.com/office/officeart/2005/8/layout/orgChart1"/>
    <dgm:cxn modelId="{F0773778-4725-D545-BC84-9BFA319BEF00}" type="presParOf" srcId="{4BE33A8A-DE4A-4ECB-AB24-CAE4F1AFDDBA}" destId="{189CDE3D-887A-49CB-8155-C77160C3E1FA}" srcOrd="1" destOrd="0" presId="urn:microsoft.com/office/officeart/2005/8/layout/orgChart1"/>
    <dgm:cxn modelId="{FCD03626-9D56-C643-8749-A239557C5E69}" type="presParOf" srcId="{4BE33A8A-DE4A-4ECB-AB24-CAE4F1AFDDBA}" destId="{ED6BE14B-6B24-4F3E-8744-D11972BB7135}" srcOrd="2" destOrd="0" presId="urn:microsoft.com/office/officeart/2005/8/layout/orgChart1"/>
    <dgm:cxn modelId="{EDE79D9C-2794-6043-B807-29F2E024E4B2}" type="presParOf" srcId="{90AED92D-B7E3-4C88-AA02-DE88B53BE20D}" destId="{C05276E7-611D-4564-BC1E-597DD272B979}" srcOrd="2" destOrd="0" presId="urn:microsoft.com/office/officeart/2005/8/layout/orgChart1"/>
    <dgm:cxn modelId="{09688950-9F11-4D47-A5AA-892F1DFFE3BA}" type="presParOf" srcId="{90AED92D-B7E3-4C88-AA02-DE88B53BE20D}" destId="{2D1FF824-A519-47D4-BC2F-D11D24631D8A}" srcOrd="3" destOrd="0" presId="urn:microsoft.com/office/officeart/2005/8/layout/orgChart1"/>
    <dgm:cxn modelId="{176CD290-C255-1742-B2BA-0E36D8D30288}" type="presParOf" srcId="{2D1FF824-A519-47D4-BC2F-D11D24631D8A}" destId="{F3B07214-0014-4A0D-A38C-AB9F9BF3A6C4}" srcOrd="0" destOrd="0" presId="urn:microsoft.com/office/officeart/2005/8/layout/orgChart1"/>
    <dgm:cxn modelId="{845C9BD9-7D1D-3742-A424-47298DDC8A4F}" type="presParOf" srcId="{F3B07214-0014-4A0D-A38C-AB9F9BF3A6C4}" destId="{7DEF9160-9FDA-46CB-B4D7-B4180A5FD0CD}" srcOrd="0" destOrd="0" presId="urn:microsoft.com/office/officeart/2005/8/layout/orgChart1"/>
    <dgm:cxn modelId="{280D4A02-6371-9B42-B144-AB1CD6D4F55C}" type="presParOf" srcId="{F3B07214-0014-4A0D-A38C-AB9F9BF3A6C4}" destId="{97C40233-EF2C-48A5-B5D1-06DB278D2DA2}" srcOrd="1" destOrd="0" presId="urn:microsoft.com/office/officeart/2005/8/layout/orgChart1"/>
    <dgm:cxn modelId="{3CBF810E-D297-A04C-AF46-E657375A9DD3}" type="presParOf" srcId="{2D1FF824-A519-47D4-BC2F-D11D24631D8A}" destId="{459DE162-40C3-454D-B8A2-7DBB02EA5E24}" srcOrd="1" destOrd="0" presId="urn:microsoft.com/office/officeart/2005/8/layout/orgChart1"/>
    <dgm:cxn modelId="{C2886266-EC2E-2648-91A4-95F78584405B}" type="presParOf" srcId="{2D1FF824-A519-47D4-BC2F-D11D24631D8A}" destId="{143A35B0-3FD4-4510-9CD4-673B484BD17D}" srcOrd="2" destOrd="0" presId="urn:microsoft.com/office/officeart/2005/8/layout/orgChart1"/>
    <dgm:cxn modelId="{086A0843-C338-C849-AE78-77D21DAAB071}" type="presParOf" srcId="{90AED92D-B7E3-4C88-AA02-DE88B53BE20D}" destId="{BE540647-6E49-4AAF-8415-3051DA2C7098}" srcOrd="4" destOrd="0" presId="urn:microsoft.com/office/officeart/2005/8/layout/orgChart1"/>
    <dgm:cxn modelId="{6FC28CBF-B866-8E41-979F-44859453BCC3}" type="presParOf" srcId="{90AED92D-B7E3-4C88-AA02-DE88B53BE20D}" destId="{08F46751-148C-4FC3-A4AD-E3FB25D19C66}" srcOrd="5" destOrd="0" presId="urn:microsoft.com/office/officeart/2005/8/layout/orgChart1"/>
    <dgm:cxn modelId="{311CE7DA-1673-B04B-B641-1F81300ED889}" type="presParOf" srcId="{08F46751-148C-4FC3-A4AD-E3FB25D19C66}" destId="{C02FF087-5644-4DCC-81AB-EDCFE70A0E8F}" srcOrd="0" destOrd="0" presId="urn:microsoft.com/office/officeart/2005/8/layout/orgChart1"/>
    <dgm:cxn modelId="{2E2DC572-EE37-334C-BF50-ACBC57D9E9C1}" type="presParOf" srcId="{C02FF087-5644-4DCC-81AB-EDCFE70A0E8F}" destId="{0B186C9E-E0F5-4AA3-AC38-F168E8A6BEE8}" srcOrd="0" destOrd="0" presId="urn:microsoft.com/office/officeart/2005/8/layout/orgChart1"/>
    <dgm:cxn modelId="{82AFCB4B-713B-3C4C-9157-9863BF4AE4B1}" type="presParOf" srcId="{C02FF087-5644-4DCC-81AB-EDCFE70A0E8F}" destId="{A829D1F6-D5B5-4803-8D80-A80335217A8B}" srcOrd="1" destOrd="0" presId="urn:microsoft.com/office/officeart/2005/8/layout/orgChart1"/>
    <dgm:cxn modelId="{545E85E5-E5B8-464A-A0D7-CD8692D42CBB}" type="presParOf" srcId="{08F46751-148C-4FC3-A4AD-E3FB25D19C66}" destId="{B1A56E79-6D00-4E9B-98CC-818DFBFA5A94}" srcOrd="1" destOrd="0" presId="urn:microsoft.com/office/officeart/2005/8/layout/orgChart1"/>
    <dgm:cxn modelId="{2A313C49-C1B3-FF44-B29B-053732A7F01A}" type="presParOf" srcId="{08F46751-148C-4FC3-A4AD-E3FB25D19C66}" destId="{00EE1700-B066-4749-B0D9-72CF496DD572}" srcOrd="2" destOrd="0" presId="urn:microsoft.com/office/officeart/2005/8/layout/orgChart1"/>
    <dgm:cxn modelId="{50C8E411-CDA9-6241-8E19-D07C0E1B41C2}" type="presParOf" srcId="{E51D5FBB-463F-49A2-A43F-260CA72F66DE}" destId="{4E80C411-0779-4B0F-A8E5-7C4055FBAABE}" srcOrd="2" destOrd="0" presId="urn:microsoft.com/office/officeart/2005/8/layout/orgChart1"/>
    <dgm:cxn modelId="{05743F2D-FAB2-DA44-A394-3B83DC5C06A5}" type="presParOf" srcId="{4E80C411-0779-4B0F-A8E5-7C4055FBAABE}" destId="{942880B1-CDFC-4419-95A0-5F0C03932343}" srcOrd="0" destOrd="0" presId="urn:microsoft.com/office/officeart/2005/8/layout/orgChart1"/>
    <dgm:cxn modelId="{F832ECF9-86B0-B749-822C-ADF88281FC8D}" type="presParOf" srcId="{4E80C411-0779-4B0F-A8E5-7C4055FBAABE}" destId="{5F37C0A2-007B-4D60-98E2-830191DABD0E}" srcOrd="1" destOrd="0" presId="urn:microsoft.com/office/officeart/2005/8/layout/orgChart1"/>
    <dgm:cxn modelId="{D64274B2-0AFC-8D4B-AAE1-46B2007F14EB}" type="presParOf" srcId="{5F37C0A2-007B-4D60-98E2-830191DABD0E}" destId="{DD37A8F0-B257-46F7-B902-2A97C5047C47}" srcOrd="0" destOrd="0" presId="urn:microsoft.com/office/officeart/2005/8/layout/orgChart1"/>
    <dgm:cxn modelId="{E393EF66-C15A-1B4A-8B0E-9D1B45796562}" type="presParOf" srcId="{DD37A8F0-B257-46F7-B902-2A97C5047C47}" destId="{A19F4DF5-FA02-42B9-BAE9-72644947F1A2}" srcOrd="0" destOrd="0" presId="urn:microsoft.com/office/officeart/2005/8/layout/orgChart1"/>
    <dgm:cxn modelId="{34A13ACF-0197-6E4D-961B-A3CAB24BFC42}" type="presParOf" srcId="{DD37A8F0-B257-46F7-B902-2A97C5047C47}" destId="{D5902661-EE7C-4A58-98D2-6F75444B02B7}" srcOrd="1" destOrd="0" presId="urn:microsoft.com/office/officeart/2005/8/layout/orgChart1"/>
    <dgm:cxn modelId="{135798D9-D3E5-7246-A3D4-3E7774024B59}" type="presParOf" srcId="{5F37C0A2-007B-4D60-98E2-830191DABD0E}" destId="{6B1A7C4F-7DD6-4B30-B0A0-A0A49DD669A8}" srcOrd="1" destOrd="0" presId="urn:microsoft.com/office/officeart/2005/8/layout/orgChart1"/>
    <dgm:cxn modelId="{D0CBBE89-5243-3042-B78A-BDAD0A247DA7}" type="presParOf" srcId="{5F37C0A2-007B-4D60-98E2-830191DABD0E}" destId="{27BB27FC-CC27-43F3-8B56-15F38E04FA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D1CFC-79EE-4A38-A2F4-7912F937722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723A3B5C-9634-41B8-9434-53E0F6F9D662}">
      <dgm:prSet phldrT="[Text]" custT="1"/>
      <dgm:spPr/>
      <dgm:t>
        <a:bodyPr/>
        <a:lstStyle/>
        <a:p>
          <a:r>
            <a:rPr lang="en-US" sz="1400"/>
            <a:t>Decision making</a:t>
          </a:r>
          <a:endParaRPr lang="en-US" sz="1400" dirty="0"/>
        </a:p>
      </dgm:t>
    </dgm:pt>
    <dgm:pt modelId="{27BAB208-AC95-4AC9-919A-E3C4F842E8E4}" type="parTrans" cxnId="{8AE9A593-131A-4203-92F6-940D277CBA93}">
      <dgm:prSet/>
      <dgm:spPr/>
      <dgm:t>
        <a:bodyPr/>
        <a:lstStyle/>
        <a:p>
          <a:endParaRPr lang="fi-FI" sz="2000"/>
        </a:p>
      </dgm:t>
    </dgm:pt>
    <dgm:pt modelId="{0C125957-008C-4C55-B1CC-3637C73248D8}" type="sibTrans" cxnId="{8AE9A593-131A-4203-92F6-940D277CBA93}">
      <dgm:prSet/>
      <dgm:spPr/>
      <dgm:t>
        <a:bodyPr/>
        <a:lstStyle/>
        <a:p>
          <a:endParaRPr lang="fi-FI" sz="2000"/>
        </a:p>
      </dgm:t>
    </dgm:pt>
    <dgm:pt modelId="{1DED7DCC-6BBF-4755-8417-26DE71A1B9C3}">
      <dgm:prSet phldrT="[Text]" custT="1"/>
      <dgm:spPr/>
      <dgm:t>
        <a:bodyPr/>
        <a:lstStyle/>
        <a:p>
          <a:r>
            <a:rPr lang="en-US" sz="1400"/>
            <a:t>Individual</a:t>
          </a:r>
          <a:endParaRPr lang="en-US" sz="1400" dirty="0"/>
        </a:p>
      </dgm:t>
    </dgm:pt>
    <dgm:pt modelId="{E7012396-5CD0-4481-AAF6-A0FA17CC864A}" type="parTrans" cxnId="{694C9BD3-B158-45FD-B435-6111671E5CE4}">
      <dgm:prSet/>
      <dgm:spPr/>
      <dgm:t>
        <a:bodyPr/>
        <a:lstStyle/>
        <a:p>
          <a:endParaRPr lang="fi-FI" sz="2000"/>
        </a:p>
      </dgm:t>
    </dgm:pt>
    <dgm:pt modelId="{A22561F2-3844-4DA4-B470-9023214D4817}" type="sibTrans" cxnId="{694C9BD3-B158-45FD-B435-6111671E5CE4}">
      <dgm:prSet/>
      <dgm:spPr/>
      <dgm:t>
        <a:bodyPr/>
        <a:lstStyle/>
        <a:p>
          <a:endParaRPr lang="fi-FI" sz="2000"/>
        </a:p>
      </dgm:t>
    </dgm:pt>
    <dgm:pt modelId="{93EA596F-7FB1-4F0C-96D7-4FB48487CEFE}">
      <dgm:prSet phldrT="[Text]" custT="1"/>
      <dgm:spPr/>
      <dgm:t>
        <a:bodyPr/>
        <a:lstStyle/>
        <a:p>
          <a:r>
            <a:rPr lang="en-US" sz="1400" noProof="0" dirty="0"/>
            <a:t>Descriptive</a:t>
          </a:r>
        </a:p>
        <a:p>
          <a:r>
            <a:rPr lang="en-US" sz="1400" dirty="0"/>
            <a:t>(Behavioral)</a:t>
          </a:r>
        </a:p>
      </dgm:t>
    </dgm:pt>
    <dgm:pt modelId="{E2AF284B-A811-43C6-B4DB-51D9021AB0DD}" type="parTrans" cxnId="{7F2CA9C2-05DC-43A8-82CA-A3B2DA28F61B}">
      <dgm:prSet/>
      <dgm:spPr/>
      <dgm:t>
        <a:bodyPr/>
        <a:lstStyle/>
        <a:p>
          <a:endParaRPr lang="fi-FI" sz="2000"/>
        </a:p>
      </dgm:t>
    </dgm:pt>
    <dgm:pt modelId="{0FAA8AF8-338D-485C-9843-3143DB33C728}" type="sibTrans" cxnId="{7F2CA9C2-05DC-43A8-82CA-A3B2DA28F61B}">
      <dgm:prSet/>
      <dgm:spPr/>
      <dgm:t>
        <a:bodyPr/>
        <a:lstStyle/>
        <a:p>
          <a:endParaRPr lang="fi-FI" sz="2000"/>
        </a:p>
      </dgm:t>
    </dgm:pt>
    <dgm:pt modelId="{E2CDD8EB-B74C-4096-B12C-455F0A6367C8}">
      <dgm:prSet phldrT="[Tex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/>
            <a:t>Prescriptive</a:t>
          </a:r>
        </a:p>
        <a:p>
          <a:r>
            <a:rPr lang="en-US" sz="1400"/>
            <a:t>(Decision Analysis)</a:t>
          </a:r>
          <a:endParaRPr lang="en-US" sz="1400" dirty="0"/>
        </a:p>
      </dgm:t>
    </dgm:pt>
    <dgm:pt modelId="{2B1CFE71-5770-4820-9F05-4322F86C2022}" type="parTrans" cxnId="{5802D275-CFA8-4181-BF5E-953CF3B9C5FA}">
      <dgm:prSet/>
      <dgm:spPr/>
      <dgm:t>
        <a:bodyPr/>
        <a:lstStyle/>
        <a:p>
          <a:endParaRPr lang="fi-FI" sz="2000"/>
        </a:p>
      </dgm:t>
    </dgm:pt>
    <dgm:pt modelId="{75413DC1-8BC1-4676-9EDD-469B91C1D557}" type="sibTrans" cxnId="{5802D275-CFA8-4181-BF5E-953CF3B9C5FA}">
      <dgm:prSet/>
      <dgm:spPr/>
      <dgm:t>
        <a:bodyPr/>
        <a:lstStyle/>
        <a:p>
          <a:endParaRPr lang="fi-FI" sz="2000"/>
        </a:p>
      </dgm:t>
    </dgm:pt>
    <dgm:pt modelId="{A803894A-3280-4A68-B369-0C87B577A82E}">
      <dgm:prSet phldrT="[Tex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/>
            <a:t>Plural</a:t>
          </a:r>
          <a:endParaRPr lang="en-US" sz="1400" dirty="0"/>
        </a:p>
      </dgm:t>
    </dgm:pt>
    <dgm:pt modelId="{3112ADD1-EEDF-4077-9F58-54E61D4CC263}" type="parTrans" cxnId="{22165869-A397-4BA3-A63C-60E954317C6E}">
      <dgm:prSet/>
      <dgm:spPr/>
      <dgm:t>
        <a:bodyPr/>
        <a:lstStyle/>
        <a:p>
          <a:endParaRPr lang="fi-FI" sz="2000"/>
        </a:p>
      </dgm:t>
    </dgm:pt>
    <dgm:pt modelId="{5BDDFA12-15CB-4A9B-A2D5-960ADFC3C1C9}" type="sibTrans" cxnId="{22165869-A397-4BA3-A63C-60E954317C6E}">
      <dgm:prSet/>
      <dgm:spPr/>
      <dgm:t>
        <a:bodyPr/>
        <a:lstStyle/>
        <a:p>
          <a:endParaRPr lang="fi-FI" sz="2000"/>
        </a:p>
      </dgm:t>
    </dgm:pt>
    <dgm:pt modelId="{9FE2A8D9-84F7-433A-8D01-CC54C6584FD3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/>
            <a:t>Separate and interactive</a:t>
          </a:r>
        </a:p>
        <a:p>
          <a:r>
            <a:rPr lang="en-US" sz="1400"/>
            <a:t>(Game theory)</a:t>
          </a:r>
          <a:endParaRPr lang="en-US" sz="1400" dirty="0"/>
        </a:p>
      </dgm:t>
    </dgm:pt>
    <dgm:pt modelId="{CF1417B2-EDBC-44BA-8789-CFA13774B556}" type="parTrans" cxnId="{E90ED260-92FB-432F-B8EA-BADFB79669CD}">
      <dgm:prSet/>
      <dgm:spPr/>
      <dgm:t>
        <a:bodyPr/>
        <a:lstStyle/>
        <a:p>
          <a:endParaRPr lang="fi-FI" sz="2000"/>
        </a:p>
      </dgm:t>
    </dgm:pt>
    <dgm:pt modelId="{767D6F2D-FAAF-4BBB-B751-A1FA1E6FB36F}" type="sibTrans" cxnId="{E90ED260-92FB-432F-B8EA-BADFB79669CD}">
      <dgm:prSet/>
      <dgm:spPr/>
      <dgm:t>
        <a:bodyPr/>
        <a:lstStyle/>
        <a:p>
          <a:endParaRPr lang="fi-FI" sz="2000"/>
        </a:p>
      </dgm:t>
    </dgm:pt>
    <dgm:pt modelId="{7BA0633A-0C9D-49CF-8B34-658855C47797}">
      <dgm:prSet custT="1"/>
      <dgm:spPr/>
      <dgm:t>
        <a:bodyPr/>
        <a:lstStyle/>
        <a:p>
          <a:r>
            <a:rPr lang="en-US" sz="1400"/>
            <a:t>Normative</a:t>
          </a:r>
        </a:p>
        <a:p>
          <a:r>
            <a:rPr lang="en-US" sz="1400"/>
            <a:t>(Decision Analysis)</a:t>
          </a:r>
          <a:endParaRPr lang="en-US" sz="1400" dirty="0"/>
        </a:p>
      </dgm:t>
    </dgm:pt>
    <dgm:pt modelId="{FA966580-DCEF-4A9F-A90A-9A2EA92EA78F}" type="parTrans" cxnId="{DC9DA49D-5D25-4FD9-8D28-9CB497223E5B}">
      <dgm:prSet/>
      <dgm:spPr/>
      <dgm:t>
        <a:bodyPr/>
        <a:lstStyle/>
        <a:p>
          <a:endParaRPr lang="fi-FI" sz="2000"/>
        </a:p>
      </dgm:t>
    </dgm:pt>
    <dgm:pt modelId="{06A35845-7FFB-46AA-9FA0-F60354ACA8F1}" type="sibTrans" cxnId="{DC9DA49D-5D25-4FD9-8D28-9CB497223E5B}">
      <dgm:prSet/>
      <dgm:spPr/>
      <dgm:t>
        <a:bodyPr/>
        <a:lstStyle/>
        <a:p>
          <a:endParaRPr lang="fi-FI" sz="2000"/>
        </a:p>
      </dgm:t>
    </dgm:pt>
    <dgm:pt modelId="{8E4EA9EF-EF61-4252-9F3F-3D5EB3ED5227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/>
            <a:t>Joint</a:t>
          </a:r>
        </a:p>
        <a:p>
          <a:r>
            <a:rPr lang="en-US" sz="1400"/>
            <a:t>(Negotiation theory)</a:t>
          </a:r>
          <a:endParaRPr lang="en-US" sz="1400" dirty="0"/>
        </a:p>
      </dgm:t>
    </dgm:pt>
    <dgm:pt modelId="{8A341BBD-BF58-4AE6-8528-E6D98CA82B3F}" type="parTrans" cxnId="{F41C0FD9-979E-4079-A5B8-24512104F634}">
      <dgm:prSet/>
      <dgm:spPr/>
      <dgm:t>
        <a:bodyPr/>
        <a:lstStyle/>
        <a:p>
          <a:endParaRPr lang="fi-FI" sz="2000"/>
        </a:p>
      </dgm:t>
    </dgm:pt>
    <dgm:pt modelId="{4D3394E3-9CE3-4504-92A7-8C68429EA443}" type="sibTrans" cxnId="{F41C0FD9-979E-4079-A5B8-24512104F634}">
      <dgm:prSet/>
      <dgm:spPr/>
      <dgm:t>
        <a:bodyPr/>
        <a:lstStyle/>
        <a:p>
          <a:endParaRPr lang="fi-FI" sz="2000"/>
        </a:p>
      </dgm:t>
    </dgm:pt>
    <dgm:pt modelId="{4BF03627-EA85-47F4-BD91-26491344E70C}">
      <dgm:prSet custT="1"/>
      <dgm:spPr/>
      <dgm:t>
        <a:bodyPr/>
        <a:lstStyle/>
        <a:p>
          <a:r>
            <a:rPr lang="en-US" sz="1400"/>
            <a:t>Asymmetrically prescriptive /descriptive</a:t>
          </a:r>
          <a:endParaRPr lang="en-US" sz="1400" dirty="0"/>
        </a:p>
      </dgm:t>
    </dgm:pt>
    <dgm:pt modelId="{90700E7B-EC6B-44CC-8578-4E06B07D3655}" type="parTrans" cxnId="{73A4E2E8-9745-4A2C-98E6-783FB84D1AE9}">
      <dgm:prSet/>
      <dgm:spPr/>
      <dgm:t>
        <a:bodyPr/>
        <a:lstStyle/>
        <a:p>
          <a:endParaRPr lang="fi-FI" sz="2000"/>
        </a:p>
      </dgm:t>
    </dgm:pt>
    <dgm:pt modelId="{702C9533-D2B1-49B6-A3D4-0B35F19DC5CA}" type="sibTrans" cxnId="{73A4E2E8-9745-4A2C-98E6-783FB84D1AE9}">
      <dgm:prSet/>
      <dgm:spPr/>
      <dgm:t>
        <a:bodyPr/>
        <a:lstStyle/>
        <a:p>
          <a:endParaRPr lang="fi-FI" sz="2000"/>
        </a:p>
      </dgm:t>
    </dgm:pt>
    <dgm:pt modelId="{0191D408-4869-4CFB-9162-8DF58A1B8538}">
      <dgm:prSet custT="1"/>
      <dgm:spPr/>
      <dgm:t>
        <a:bodyPr/>
        <a:lstStyle/>
        <a:p>
          <a:r>
            <a:rPr lang="en-US" sz="1400"/>
            <a:t>Symmetrically descriptive</a:t>
          </a:r>
          <a:endParaRPr lang="en-US" sz="1400" dirty="0"/>
        </a:p>
      </dgm:t>
    </dgm:pt>
    <dgm:pt modelId="{40F95FB2-5700-42D0-BD8B-0A6A85914C95}" type="parTrans" cxnId="{AE7265C5-2AA6-44FB-A187-BE12238AC7AD}">
      <dgm:prSet/>
      <dgm:spPr/>
      <dgm:t>
        <a:bodyPr/>
        <a:lstStyle/>
        <a:p>
          <a:endParaRPr lang="fi-FI" sz="2000"/>
        </a:p>
      </dgm:t>
    </dgm:pt>
    <dgm:pt modelId="{DE8D5518-002E-4A5F-8A83-0CB758635F21}" type="sibTrans" cxnId="{AE7265C5-2AA6-44FB-A187-BE12238AC7AD}">
      <dgm:prSet/>
      <dgm:spPr/>
      <dgm:t>
        <a:bodyPr/>
        <a:lstStyle/>
        <a:p>
          <a:endParaRPr lang="fi-FI" sz="2000"/>
        </a:p>
      </dgm:t>
    </dgm:pt>
    <dgm:pt modelId="{89228557-7863-47E9-A84B-A6C50D039D8F}">
      <dgm:prSet custT="1"/>
      <dgm:spPr/>
      <dgm:t>
        <a:bodyPr/>
        <a:lstStyle/>
        <a:p>
          <a:r>
            <a:rPr lang="en-US" sz="1400" dirty="0"/>
            <a:t>Symmetrically normative</a:t>
          </a:r>
        </a:p>
      </dgm:t>
    </dgm:pt>
    <dgm:pt modelId="{208D7E24-5053-409D-8E3F-999B6855B538}" type="parTrans" cxnId="{765ECCE4-A5DC-4C92-9E24-222F0D5A0399}">
      <dgm:prSet/>
      <dgm:spPr/>
      <dgm:t>
        <a:bodyPr/>
        <a:lstStyle/>
        <a:p>
          <a:endParaRPr lang="fi-FI" sz="2000"/>
        </a:p>
      </dgm:t>
    </dgm:pt>
    <dgm:pt modelId="{3308C110-C5A9-41FE-B965-5FF4A2289114}" type="sibTrans" cxnId="{765ECCE4-A5DC-4C92-9E24-222F0D5A0399}">
      <dgm:prSet/>
      <dgm:spPr/>
      <dgm:t>
        <a:bodyPr/>
        <a:lstStyle/>
        <a:p>
          <a:endParaRPr lang="fi-FI" sz="2000"/>
        </a:p>
      </dgm:t>
    </dgm:pt>
    <dgm:pt modelId="{0073A9CF-BF7E-4A4D-B4C4-E576A4AC408C}" type="pres">
      <dgm:prSet presAssocID="{1B6D1CFC-79EE-4A38-A2F4-7912F93772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28962D-654A-46BB-BEBB-BFF33FBD95F2}" type="pres">
      <dgm:prSet presAssocID="{723A3B5C-9634-41B8-9434-53E0F6F9D662}" presName="hierRoot1" presStyleCnt="0"/>
      <dgm:spPr/>
    </dgm:pt>
    <dgm:pt modelId="{F945A8E3-A2F5-493D-9FA8-3D7BD63B1607}" type="pres">
      <dgm:prSet presAssocID="{723A3B5C-9634-41B8-9434-53E0F6F9D662}" presName="composite" presStyleCnt="0"/>
      <dgm:spPr/>
    </dgm:pt>
    <dgm:pt modelId="{DA97B3EF-B9A6-4B33-A3D8-A303F98FE2F5}" type="pres">
      <dgm:prSet presAssocID="{723A3B5C-9634-41B8-9434-53E0F6F9D662}" presName="background" presStyleLbl="node0" presStyleIdx="0" presStyleCnt="1"/>
      <dgm:spPr/>
    </dgm:pt>
    <dgm:pt modelId="{388D236F-AE3E-4D0D-9F07-557F8416083A}" type="pres">
      <dgm:prSet presAssocID="{723A3B5C-9634-41B8-9434-53E0F6F9D662}" presName="text" presStyleLbl="fgAcc0" presStyleIdx="0" presStyleCnt="1">
        <dgm:presLayoutVars>
          <dgm:chPref val="3"/>
        </dgm:presLayoutVars>
      </dgm:prSet>
      <dgm:spPr/>
    </dgm:pt>
    <dgm:pt modelId="{A9C22763-5C51-4AFA-9616-70AE691F75C7}" type="pres">
      <dgm:prSet presAssocID="{723A3B5C-9634-41B8-9434-53E0F6F9D662}" presName="hierChild2" presStyleCnt="0"/>
      <dgm:spPr/>
    </dgm:pt>
    <dgm:pt modelId="{09F4DE31-8F88-46A5-B4E6-2977A74F20D4}" type="pres">
      <dgm:prSet presAssocID="{E7012396-5CD0-4481-AAF6-A0FA17CC864A}" presName="Name10" presStyleLbl="parChTrans1D2" presStyleIdx="0" presStyleCnt="2"/>
      <dgm:spPr/>
    </dgm:pt>
    <dgm:pt modelId="{50AFF51D-7111-4A96-A93D-D494BE763E35}" type="pres">
      <dgm:prSet presAssocID="{1DED7DCC-6BBF-4755-8417-26DE71A1B9C3}" presName="hierRoot2" presStyleCnt="0"/>
      <dgm:spPr/>
    </dgm:pt>
    <dgm:pt modelId="{82A2AFE0-0BE0-4CFB-846F-9B5AA0A539A1}" type="pres">
      <dgm:prSet presAssocID="{1DED7DCC-6BBF-4755-8417-26DE71A1B9C3}" presName="composite2" presStyleCnt="0"/>
      <dgm:spPr/>
    </dgm:pt>
    <dgm:pt modelId="{2CCBEBBB-0722-4044-95AD-7171F72A8E98}" type="pres">
      <dgm:prSet presAssocID="{1DED7DCC-6BBF-4755-8417-26DE71A1B9C3}" presName="background2" presStyleLbl="node2" presStyleIdx="0" presStyleCnt="2"/>
      <dgm:spPr/>
    </dgm:pt>
    <dgm:pt modelId="{3922A0F2-CBB7-481A-B0C5-DA0174441F44}" type="pres">
      <dgm:prSet presAssocID="{1DED7DCC-6BBF-4755-8417-26DE71A1B9C3}" presName="text2" presStyleLbl="fgAcc2" presStyleIdx="0" presStyleCnt="2" custLinFactNeighborX="-51995" custLinFactNeighborY="882">
        <dgm:presLayoutVars>
          <dgm:chPref val="3"/>
        </dgm:presLayoutVars>
      </dgm:prSet>
      <dgm:spPr/>
    </dgm:pt>
    <dgm:pt modelId="{8E2C364C-C66E-4F0D-853B-E37A6FA5A642}" type="pres">
      <dgm:prSet presAssocID="{1DED7DCC-6BBF-4755-8417-26DE71A1B9C3}" presName="hierChild3" presStyleCnt="0"/>
      <dgm:spPr/>
    </dgm:pt>
    <dgm:pt modelId="{AAD8FAEE-F162-4227-AA2C-9A2FC9738D36}" type="pres">
      <dgm:prSet presAssocID="{E2AF284B-A811-43C6-B4DB-51D9021AB0DD}" presName="Name17" presStyleLbl="parChTrans1D3" presStyleIdx="0" presStyleCnt="5"/>
      <dgm:spPr/>
    </dgm:pt>
    <dgm:pt modelId="{D052A9CE-BBAB-410C-A9C7-F7B79B2F40C9}" type="pres">
      <dgm:prSet presAssocID="{93EA596F-7FB1-4F0C-96D7-4FB48487CEFE}" presName="hierRoot3" presStyleCnt="0"/>
      <dgm:spPr/>
    </dgm:pt>
    <dgm:pt modelId="{54353618-B465-4A9C-AEFF-23776051C5C4}" type="pres">
      <dgm:prSet presAssocID="{93EA596F-7FB1-4F0C-96D7-4FB48487CEFE}" presName="composite3" presStyleCnt="0"/>
      <dgm:spPr/>
    </dgm:pt>
    <dgm:pt modelId="{0B6F3D5D-5374-40B2-A746-EC2481D76045}" type="pres">
      <dgm:prSet presAssocID="{93EA596F-7FB1-4F0C-96D7-4FB48487CEFE}" presName="background3" presStyleLbl="node3" presStyleIdx="0" presStyleCnt="5"/>
      <dgm:spPr/>
    </dgm:pt>
    <dgm:pt modelId="{6F568578-A8C1-4EA1-926E-3FC910B92B01}" type="pres">
      <dgm:prSet presAssocID="{93EA596F-7FB1-4F0C-96D7-4FB48487CEFE}" presName="text3" presStyleLbl="fgAcc3" presStyleIdx="0" presStyleCnt="5">
        <dgm:presLayoutVars>
          <dgm:chPref val="3"/>
        </dgm:presLayoutVars>
      </dgm:prSet>
      <dgm:spPr/>
    </dgm:pt>
    <dgm:pt modelId="{AB847C12-FAD2-48A9-88F0-97541E317539}" type="pres">
      <dgm:prSet presAssocID="{93EA596F-7FB1-4F0C-96D7-4FB48487CEFE}" presName="hierChild4" presStyleCnt="0"/>
      <dgm:spPr/>
    </dgm:pt>
    <dgm:pt modelId="{4E7F80A6-EE99-4F1E-B931-3B8FD707636B}" type="pres">
      <dgm:prSet presAssocID="{FA966580-DCEF-4A9F-A90A-9A2EA92EA78F}" presName="Name17" presStyleLbl="parChTrans1D3" presStyleIdx="1" presStyleCnt="5"/>
      <dgm:spPr/>
    </dgm:pt>
    <dgm:pt modelId="{658435AA-0ABA-4301-B717-1FE331AD6076}" type="pres">
      <dgm:prSet presAssocID="{7BA0633A-0C9D-49CF-8B34-658855C47797}" presName="hierRoot3" presStyleCnt="0"/>
      <dgm:spPr/>
    </dgm:pt>
    <dgm:pt modelId="{34F4FD80-DD2F-419D-89FF-0711A25D793E}" type="pres">
      <dgm:prSet presAssocID="{7BA0633A-0C9D-49CF-8B34-658855C47797}" presName="composite3" presStyleCnt="0"/>
      <dgm:spPr/>
    </dgm:pt>
    <dgm:pt modelId="{0D62702B-8D1C-4FCF-AEA2-5E26D70D951C}" type="pres">
      <dgm:prSet presAssocID="{7BA0633A-0C9D-49CF-8B34-658855C47797}" presName="background3" presStyleLbl="node3" presStyleIdx="1" presStyleCnt="5"/>
      <dgm:spPr/>
    </dgm:pt>
    <dgm:pt modelId="{695D67C3-288F-45B3-9E6E-74EBC2220A41}" type="pres">
      <dgm:prSet presAssocID="{7BA0633A-0C9D-49CF-8B34-658855C47797}" presName="text3" presStyleLbl="fgAcc3" presStyleIdx="1" presStyleCnt="5">
        <dgm:presLayoutVars>
          <dgm:chPref val="3"/>
        </dgm:presLayoutVars>
      </dgm:prSet>
      <dgm:spPr/>
    </dgm:pt>
    <dgm:pt modelId="{7D21B946-BBC1-4180-AEE1-8819F3C38CC9}" type="pres">
      <dgm:prSet presAssocID="{7BA0633A-0C9D-49CF-8B34-658855C47797}" presName="hierChild4" presStyleCnt="0"/>
      <dgm:spPr/>
    </dgm:pt>
    <dgm:pt modelId="{6FD9B019-430C-45B8-BF80-05B315CDF4A4}" type="pres">
      <dgm:prSet presAssocID="{2B1CFE71-5770-4820-9F05-4322F86C2022}" presName="Name17" presStyleLbl="parChTrans1D3" presStyleIdx="2" presStyleCnt="5"/>
      <dgm:spPr/>
    </dgm:pt>
    <dgm:pt modelId="{6D743B12-C7D2-4F59-907D-1982BA4E6282}" type="pres">
      <dgm:prSet presAssocID="{E2CDD8EB-B74C-4096-B12C-455F0A6367C8}" presName="hierRoot3" presStyleCnt="0"/>
      <dgm:spPr/>
    </dgm:pt>
    <dgm:pt modelId="{FF8F822E-54CB-4454-AE22-0DB11B119222}" type="pres">
      <dgm:prSet presAssocID="{E2CDD8EB-B74C-4096-B12C-455F0A6367C8}" presName="composite3" presStyleCnt="0"/>
      <dgm:spPr/>
    </dgm:pt>
    <dgm:pt modelId="{D643A685-8DE2-4951-ADAC-7F765B1CD195}" type="pres">
      <dgm:prSet presAssocID="{E2CDD8EB-B74C-4096-B12C-455F0A6367C8}" presName="background3" presStyleLbl="node3" presStyleIdx="2" presStyleCnt="5"/>
      <dgm:spPr/>
    </dgm:pt>
    <dgm:pt modelId="{B7E270C3-34D9-4F28-A588-A70AA42E8A88}" type="pres">
      <dgm:prSet presAssocID="{E2CDD8EB-B74C-4096-B12C-455F0A6367C8}" presName="text3" presStyleLbl="fgAcc3" presStyleIdx="2" presStyleCnt="5">
        <dgm:presLayoutVars>
          <dgm:chPref val="3"/>
        </dgm:presLayoutVars>
      </dgm:prSet>
      <dgm:spPr/>
    </dgm:pt>
    <dgm:pt modelId="{E636D903-E3A5-4A6C-94C7-13B228862181}" type="pres">
      <dgm:prSet presAssocID="{E2CDD8EB-B74C-4096-B12C-455F0A6367C8}" presName="hierChild4" presStyleCnt="0"/>
      <dgm:spPr/>
    </dgm:pt>
    <dgm:pt modelId="{F930EA47-75D5-4252-9DF6-414557765F3C}" type="pres">
      <dgm:prSet presAssocID="{3112ADD1-EEDF-4077-9F58-54E61D4CC263}" presName="Name10" presStyleLbl="parChTrans1D2" presStyleIdx="1" presStyleCnt="2"/>
      <dgm:spPr/>
    </dgm:pt>
    <dgm:pt modelId="{99FBF5DF-34BF-45E3-8E29-4E68A554DF88}" type="pres">
      <dgm:prSet presAssocID="{A803894A-3280-4A68-B369-0C87B577A82E}" presName="hierRoot2" presStyleCnt="0"/>
      <dgm:spPr/>
    </dgm:pt>
    <dgm:pt modelId="{F63A8311-E5A6-48F5-A68F-89F4EECCA060}" type="pres">
      <dgm:prSet presAssocID="{A803894A-3280-4A68-B369-0C87B577A82E}" presName="composite2" presStyleCnt="0"/>
      <dgm:spPr/>
    </dgm:pt>
    <dgm:pt modelId="{213E224F-A197-49CE-8D1C-7C656E202350}" type="pres">
      <dgm:prSet presAssocID="{A803894A-3280-4A68-B369-0C87B577A82E}" presName="background2" presStyleLbl="node2" presStyleIdx="1" presStyleCnt="2"/>
      <dgm:spPr/>
    </dgm:pt>
    <dgm:pt modelId="{7B7B92A7-14C8-473D-95CB-C18411FC372D}" type="pres">
      <dgm:prSet presAssocID="{A803894A-3280-4A68-B369-0C87B577A82E}" presName="text2" presStyleLbl="fgAcc2" presStyleIdx="1" presStyleCnt="2">
        <dgm:presLayoutVars>
          <dgm:chPref val="3"/>
        </dgm:presLayoutVars>
      </dgm:prSet>
      <dgm:spPr/>
    </dgm:pt>
    <dgm:pt modelId="{01C8BE75-B4F4-431A-B33B-CAE29364BCE5}" type="pres">
      <dgm:prSet presAssocID="{A803894A-3280-4A68-B369-0C87B577A82E}" presName="hierChild3" presStyleCnt="0"/>
      <dgm:spPr/>
    </dgm:pt>
    <dgm:pt modelId="{4760B67E-8D65-4C68-9691-2B51EE4CAF1B}" type="pres">
      <dgm:prSet presAssocID="{CF1417B2-EDBC-44BA-8789-CFA13774B556}" presName="Name17" presStyleLbl="parChTrans1D3" presStyleIdx="3" presStyleCnt="5"/>
      <dgm:spPr/>
    </dgm:pt>
    <dgm:pt modelId="{0B432FC3-F011-426B-AD86-88FEE4CB68F0}" type="pres">
      <dgm:prSet presAssocID="{9FE2A8D9-84F7-433A-8D01-CC54C6584FD3}" presName="hierRoot3" presStyleCnt="0"/>
      <dgm:spPr/>
    </dgm:pt>
    <dgm:pt modelId="{C57940AB-6C8F-4F85-A3B1-C67D1A160D21}" type="pres">
      <dgm:prSet presAssocID="{9FE2A8D9-84F7-433A-8D01-CC54C6584FD3}" presName="composite3" presStyleCnt="0"/>
      <dgm:spPr/>
    </dgm:pt>
    <dgm:pt modelId="{F987B473-81F2-4767-9907-E680B43990A2}" type="pres">
      <dgm:prSet presAssocID="{9FE2A8D9-84F7-433A-8D01-CC54C6584FD3}" presName="background3" presStyleLbl="node3" presStyleIdx="3" presStyleCnt="5"/>
      <dgm:spPr/>
    </dgm:pt>
    <dgm:pt modelId="{5322FDCC-FBD6-4983-BE63-860129F73C61}" type="pres">
      <dgm:prSet presAssocID="{9FE2A8D9-84F7-433A-8D01-CC54C6584FD3}" presName="text3" presStyleLbl="fgAcc3" presStyleIdx="3" presStyleCnt="5">
        <dgm:presLayoutVars>
          <dgm:chPref val="3"/>
        </dgm:presLayoutVars>
      </dgm:prSet>
      <dgm:spPr/>
    </dgm:pt>
    <dgm:pt modelId="{03A96C4E-1728-4AB5-9849-9296C0A250F4}" type="pres">
      <dgm:prSet presAssocID="{9FE2A8D9-84F7-433A-8D01-CC54C6584FD3}" presName="hierChild4" presStyleCnt="0"/>
      <dgm:spPr/>
    </dgm:pt>
    <dgm:pt modelId="{A88EC53B-CCC9-4884-8726-BE18AF517D46}" type="pres">
      <dgm:prSet presAssocID="{8A341BBD-BF58-4AE6-8528-E6D98CA82B3F}" presName="Name17" presStyleLbl="parChTrans1D3" presStyleIdx="4" presStyleCnt="5"/>
      <dgm:spPr/>
    </dgm:pt>
    <dgm:pt modelId="{6048066E-F33D-4B25-A882-3EF383D50E43}" type="pres">
      <dgm:prSet presAssocID="{8E4EA9EF-EF61-4252-9F3F-3D5EB3ED5227}" presName="hierRoot3" presStyleCnt="0"/>
      <dgm:spPr/>
    </dgm:pt>
    <dgm:pt modelId="{E58D3498-1BB9-442E-AB1D-8D1D5B595EAB}" type="pres">
      <dgm:prSet presAssocID="{8E4EA9EF-EF61-4252-9F3F-3D5EB3ED5227}" presName="composite3" presStyleCnt="0"/>
      <dgm:spPr/>
    </dgm:pt>
    <dgm:pt modelId="{8EDB3DE4-46CC-46EA-ABE2-0DA0D74EF93F}" type="pres">
      <dgm:prSet presAssocID="{8E4EA9EF-EF61-4252-9F3F-3D5EB3ED5227}" presName="background3" presStyleLbl="node3" presStyleIdx="4" presStyleCnt="5"/>
      <dgm:spPr/>
    </dgm:pt>
    <dgm:pt modelId="{2BC30430-B2C5-4BD6-A388-9C83A0482752}" type="pres">
      <dgm:prSet presAssocID="{8E4EA9EF-EF61-4252-9F3F-3D5EB3ED5227}" presName="text3" presStyleLbl="fgAcc3" presStyleIdx="4" presStyleCnt="5">
        <dgm:presLayoutVars>
          <dgm:chPref val="3"/>
        </dgm:presLayoutVars>
      </dgm:prSet>
      <dgm:spPr/>
    </dgm:pt>
    <dgm:pt modelId="{1C1671BF-6AF2-4071-B0F7-7F835EBD3E96}" type="pres">
      <dgm:prSet presAssocID="{8E4EA9EF-EF61-4252-9F3F-3D5EB3ED5227}" presName="hierChild4" presStyleCnt="0"/>
      <dgm:spPr/>
    </dgm:pt>
    <dgm:pt modelId="{802E6C7D-EF55-42E8-96B3-064D63A6AA89}" type="pres">
      <dgm:prSet presAssocID="{90700E7B-EC6B-44CC-8578-4E06B07D3655}" presName="Name23" presStyleLbl="parChTrans1D4" presStyleIdx="0" presStyleCnt="3"/>
      <dgm:spPr/>
    </dgm:pt>
    <dgm:pt modelId="{7D3ADAF9-524D-48B9-AAB6-BF62E1020388}" type="pres">
      <dgm:prSet presAssocID="{4BF03627-EA85-47F4-BD91-26491344E70C}" presName="hierRoot4" presStyleCnt="0"/>
      <dgm:spPr/>
    </dgm:pt>
    <dgm:pt modelId="{C82C1788-088F-4789-BF30-ED99EB45C31F}" type="pres">
      <dgm:prSet presAssocID="{4BF03627-EA85-47F4-BD91-26491344E70C}" presName="composite4" presStyleCnt="0"/>
      <dgm:spPr/>
    </dgm:pt>
    <dgm:pt modelId="{A6BFB72D-F7A6-4C0F-9527-0B15BF309186}" type="pres">
      <dgm:prSet presAssocID="{4BF03627-EA85-47F4-BD91-26491344E70C}" presName="background4" presStyleLbl="node4" presStyleIdx="0" presStyleCnt="3"/>
      <dgm:spPr/>
    </dgm:pt>
    <dgm:pt modelId="{180E6BFA-86C5-4888-BBFB-3F0E6A261A83}" type="pres">
      <dgm:prSet presAssocID="{4BF03627-EA85-47F4-BD91-26491344E70C}" presName="text4" presStyleLbl="fgAcc4" presStyleIdx="0" presStyleCnt="3" custLinFactX="-50900" custLinFactNeighborX="-100000" custLinFactNeighborY="1600">
        <dgm:presLayoutVars>
          <dgm:chPref val="3"/>
        </dgm:presLayoutVars>
      </dgm:prSet>
      <dgm:spPr/>
    </dgm:pt>
    <dgm:pt modelId="{CFC96A91-9DB0-435F-85EA-316BFF87EF71}" type="pres">
      <dgm:prSet presAssocID="{4BF03627-EA85-47F4-BD91-26491344E70C}" presName="hierChild5" presStyleCnt="0"/>
      <dgm:spPr/>
    </dgm:pt>
    <dgm:pt modelId="{3ED99FD9-92D3-4EE5-9EBA-939FECCAB89C}" type="pres">
      <dgm:prSet presAssocID="{40F95FB2-5700-42D0-BD8B-0A6A85914C95}" presName="Name23" presStyleLbl="parChTrans1D4" presStyleIdx="1" presStyleCnt="3"/>
      <dgm:spPr/>
    </dgm:pt>
    <dgm:pt modelId="{B9A16DB0-95A4-466C-8AE8-22A853973A3C}" type="pres">
      <dgm:prSet presAssocID="{0191D408-4869-4CFB-9162-8DF58A1B8538}" presName="hierRoot4" presStyleCnt="0"/>
      <dgm:spPr/>
    </dgm:pt>
    <dgm:pt modelId="{6A5BF432-A81F-49D5-BD59-4BD4DFCA99D7}" type="pres">
      <dgm:prSet presAssocID="{0191D408-4869-4CFB-9162-8DF58A1B8538}" presName="composite4" presStyleCnt="0"/>
      <dgm:spPr/>
    </dgm:pt>
    <dgm:pt modelId="{DF871B25-966F-4ABE-8253-D6064ED771E4}" type="pres">
      <dgm:prSet presAssocID="{0191D408-4869-4CFB-9162-8DF58A1B8538}" presName="background4" presStyleLbl="node4" presStyleIdx="1" presStyleCnt="3"/>
      <dgm:spPr/>
    </dgm:pt>
    <dgm:pt modelId="{42B6FF3D-AD28-4F58-B503-93EECCECC401}" type="pres">
      <dgm:prSet presAssocID="{0191D408-4869-4CFB-9162-8DF58A1B8538}" presName="text4" presStyleLbl="fgAcc4" presStyleIdx="1" presStyleCnt="3" custLinFactX="-46487" custLinFactNeighborX="-100000" custLinFactNeighborY="1600">
        <dgm:presLayoutVars>
          <dgm:chPref val="3"/>
        </dgm:presLayoutVars>
      </dgm:prSet>
      <dgm:spPr/>
    </dgm:pt>
    <dgm:pt modelId="{C8215BBD-1C23-4942-A946-762B4C3A99A5}" type="pres">
      <dgm:prSet presAssocID="{0191D408-4869-4CFB-9162-8DF58A1B8538}" presName="hierChild5" presStyleCnt="0"/>
      <dgm:spPr/>
    </dgm:pt>
    <dgm:pt modelId="{A9DE3066-C4C1-4C20-B8B9-EE0D68AA2271}" type="pres">
      <dgm:prSet presAssocID="{208D7E24-5053-409D-8E3F-999B6855B538}" presName="Name23" presStyleLbl="parChTrans1D4" presStyleIdx="2" presStyleCnt="3"/>
      <dgm:spPr/>
    </dgm:pt>
    <dgm:pt modelId="{326CD2F0-B18D-485E-ADCA-FF62C0D0995F}" type="pres">
      <dgm:prSet presAssocID="{89228557-7863-47E9-A84B-A6C50D039D8F}" presName="hierRoot4" presStyleCnt="0"/>
      <dgm:spPr/>
    </dgm:pt>
    <dgm:pt modelId="{35A15936-E583-4606-99DF-59F8DC9DDB70}" type="pres">
      <dgm:prSet presAssocID="{89228557-7863-47E9-A84B-A6C50D039D8F}" presName="composite4" presStyleCnt="0"/>
      <dgm:spPr/>
    </dgm:pt>
    <dgm:pt modelId="{025C1BDE-B7EB-4470-822C-03B7CCD3BB76}" type="pres">
      <dgm:prSet presAssocID="{89228557-7863-47E9-A84B-A6C50D039D8F}" presName="background4" presStyleLbl="node4" presStyleIdx="2" presStyleCnt="3"/>
      <dgm:spPr/>
    </dgm:pt>
    <dgm:pt modelId="{C76E4D08-D97D-4E80-8C1A-531BFCF6D547}" type="pres">
      <dgm:prSet presAssocID="{89228557-7863-47E9-A84B-A6C50D039D8F}" presName="text4" presStyleLbl="fgAcc4" presStyleIdx="2" presStyleCnt="3" custLinFactX="-37007" custLinFactNeighborX="-100000" custLinFactNeighborY="1600">
        <dgm:presLayoutVars>
          <dgm:chPref val="3"/>
        </dgm:presLayoutVars>
      </dgm:prSet>
      <dgm:spPr/>
    </dgm:pt>
    <dgm:pt modelId="{5CAB4317-043A-4879-8FEB-892461AF8089}" type="pres">
      <dgm:prSet presAssocID="{89228557-7863-47E9-A84B-A6C50D039D8F}" presName="hierChild5" presStyleCnt="0"/>
      <dgm:spPr/>
    </dgm:pt>
  </dgm:ptLst>
  <dgm:cxnLst>
    <dgm:cxn modelId="{0BDB8003-0E6B-F64E-BD20-693B16D6B934}" type="presOf" srcId="{4BF03627-EA85-47F4-BD91-26491344E70C}" destId="{180E6BFA-86C5-4888-BBFB-3F0E6A261A83}" srcOrd="0" destOrd="0" presId="urn:microsoft.com/office/officeart/2005/8/layout/hierarchy1"/>
    <dgm:cxn modelId="{D0DF8D17-3B6E-734D-881C-597C59A8556D}" type="presOf" srcId="{90700E7B-EC6B-44CC-8578-4E06B07D3655}" destId="{802E6C7D-EF55-42E8-96B3-064D63A6AA89}" srcOrd="0" destOrd="0" presId="urn:microsoft.com/office/officeart/2005/8/layout/hierarchy1"/>
    <dgm:cxn modelId="{72FCAB4C-A241-274A-9D8B-895E07D3DD1D}" type="presOf" srcId="{FA966580-DCEF-4A9F-A90A-9A2EA92EA78F}" destId="{4E7F80A6-EE99-4F1E-B931-3B8FD707636B}" srcOrd="0" destOrd="0" presId="urn:microsoft.com/office/officeart/2005/8/layout/hierarchy1"/>
    <dgm:cxn modelId="{66F0BC51-B49B-8D4C-A2BD-A02603BBD643}" type="presOf" srcId="{E7012396-5CD0-4481-AAF6-A0FA17CC864A}" destId="{09F4DE31-8F88-46A5-B4E6-2977A74F20D4}" srcOrd="0" destOrd="0" presId="urn:microsoft.com/office/officeart/2005/8/layout/hierarchy1"/>
    <dgm:cxn modelId="{E90ED260-92FB-432F-B8EA-BADFB79669CD}" srcId="{A803894A-3280-4A68-B369-0C87B577A82E}" destId="{9FE2A8D9-84F7-433A-8D01-CC54C6584FD3}" srcOrd="0" destOrd="0" parTransId="{CF1417B2-EDBC-44BA-8789-CFA13774B556}" sibTransId="{767D6F2D-FAAF-4BBB-B751-A1FA1E6FB36F}"/>
    <dgm:cxn modelId="{22165869-A397-4BA3-A63C-60E954317C6E}" srcId="{723A3B5C-9634-41B8-9434-53E0F6F9D662}" destId="{A803894A-3280-4A68-B369-0C87B577A82E}" srcOrd="1" destOrd="0" parTransId="{3112ADD1-EEDF-4077-9F58-54E61D4CC263}" sibTransId="{5BDDFA12-15CB-4A9B-A2D5-960ADFC3C1C9}"/>
    <dgm:cxn modelId="{266C6B69-CBAA-8F46-A78A-9E6810D3ADF1}" type="presOf" srcId="{7BA0633A-0C9D-49CF-8B34-658855C47797}" destId="{695D67C3-288F-45B3-9E6E-74EBC2220A41}" srcOrd="0" destOrd="0" presId="urn:microsoft.com/office/officeart/2005/8/layout/hierarchy1"/>
    <dgm:cxn modelId="{1FB3A16F-D8C6-564A-9AA7-C580FCDAA20D}" type="presOf" srcId="{723A3B5C-9634-41B8-9434-53E0F6F9D662}" destId="{388D236F-AE3E-4D0D-9F07-557F8416083A}" srcOrd="0" destOrd="0" presId="urn:microsoft.com/office/officeart/2005/8/layout/hierarchy1"/>
    <dgm:cxn modelId="{5802D275-CFA8-4181-BF5E-953CF3B9C5FA}" srcId="{1DED7DCC-6BBF-4755-8417-26DE71A1B9C3}" destId="{E2CDD8EB-B74C-4096-B12C-455F0A6367C8}" srcOrd="2" destOrd="0" parTransId="{2B1CFE71-5770-4820-9F05-4322F86C2022}" sibTransId="{75413DC1-8BC1-4676-9EDD-469B91C1D557}"/>
    <dgm:cxn modelId="{4D4FBD7F-4305-3144-B4F4-CE57E01F8035}" type="presOf" srcId="{89228557-7863-47E9-A84B-A6C50D039D8F}" destId="{C76E4D08-D97D-4E80-8C1A-531BFCF6D547}" srcOrd="0" destOrd="0" presId="urn:microsoft.com/office/officeart/2005/8/layout/hierarchy1"/>
    <dgm:cxn modelId="{F1F6C083-3E61-FA42-933E-A71FCB834FDC}" type="presOf" srcId="{1B6D1CFC-79EE-4A38-A2F4-7912F9377223}" destId="{0073A9CF-BF7E-4A4D-B4C4-E576A4AC408C}" srcOrd="0" destOrd="0" presId="urn:microsoft.com/office/officeart/2005/8/layout/hierarchy1"/>
    <dgm:cxn modelId="{B46EAA88-7B96-B340-B909-057CC73F8B42}" type="presOf" srcId="{2B1CFE71-5770-4820-9F05-4322F86C2022}" destId="{6FD9B019-430C-45B8-BF80-05B315CDF4A4}" srcOrd="0" destOrd="0" presId="urn:microsoft.com/office/officeart/2005/8/layout/hierarchy1"/>
    <dgm:cxn modelId="{47C69A8A-7F9B-D74E-B6D0-B3D352825D12}" type="presOf" srcId="{93EA596F-7FB1-4F0C-96D7-4FB48487CEFE}" destId="{6F568578-A8C1-4EA1-926E-3FC910B92B01}" srcOrd="0" destOrd="0" presId="urn:microsoft.com/office/officeart/2005/8/layout/hierarchy1"/>
    <dgm:cxn modelId="{8AE9A593-131A-4203-92F6-940D277CBA93}" srcId="{1B6D1CFC-79EE-4A38-A2F4-7912F9377223}" destId="{723A3B5C-9634-41B8-9434-53E0F6F9D662}" srcOrd="0" destOrd="0" parTransId="{27BAB208-AC95-4AC9-919A-E3C4F842E8E4}" sibTransId="{0C125957-008C-4C55-B1CC-3637C73248D8}"/>
    <dgm:cxn modelId="{DA97CC97-BA6D-3E4E-99D3-7475C5857C2C}" type="presOf" srcId="{40F95FB2-5700-42D0-BD8B-0A6A85914C95}" destId="{3ED99FD9-92D3-4EE5-9EBA-939FECCAB89C}" srcOrd="0" destOrd="0" presId="urn:microsoft.com/office/officeart/2005/8/layout/hierarchy1"/>
    <dgm:cxn modelId="{DC9DA49D-5D25-4FD9-8D28-9CB497223E5B}" srcId="{1DED7DCC-6BBF-4755-8417-26DE71A1B9C3}" destId="{7BA0633A-0C9D-49CF-8B34-658855C47797}" srcOrd="1" destOrd="0" parTransId="{FA966580-DCEF-4A9F-A90A-9A2EA92EA78F}" sibTransId="{06A35845-7FFB-46AA-9FA0-F60354ACA8F1}"/>
    <dgm:cxn modelId="{B460ADA9-9071-4A4C-8593-3FD35208CF89}" type="presOf" srcId="{E2AF284B-A811-43C6-B4DB-51D9021AB0DD}" destId="{AAD8FAEE-F162-4227-AA2C-9A2FC9738D36}" srcOrd="0" destOrd="0" presId="urn:microsoft.com/office/officeart/2005/8/layout/hierarchy1"/>
    <dgm:cxn modelId="{2C2FFEAD-044E-8147-AA44-55B1B8FBB1A2}" type="presOf" srcId="{3112ADD1-EEDF-4077-9F58-54E61D4CC263}" destId="{F930EA47-75D5-4252-9DF6-414557765F3C}" srcOrd="0" destOrd="0" presId="urn:microsoft.com/office/officeart/2005/8/layout/hierarchy1"/>
    <dgm:cxn modelId="{7F2CA9C2-05DC-43A8-82CA-A3B2DA28F61B}" srcId="{1DED7DCC-6BBF-4755-8417-26DE71A1B9C3}" destId="{93EA596F-7FB1-4F0C-96D7-4FB48487CEFE}" srcOrd="0" destOrd="0" parTransId="{E2AF284B-A811-43C6-B4DB-51D9021AB0DD}" sibTransId="{0FAA8AF8-338D-485C-9843-3143DB33C728}"/>
    <dgm:cxn modelId="{AE7265C5-2AA6-44FB-A187-BE12238AC7AD}" srcId="{8E4EA9EF-EF61-4252-9F3F-3D5EB3ED5227}" destId="{0191D408-4869-4CFB-9162-8DF58A1B8538}" srcOrd="1" destOrd="0" parTransId="{40F95FB2-5700-42D0-BD8B-0A6A85914C95}" sibTransId="{DE8D5518-002E-4A5F-8A83-0CB758635F21}"/>
    <dgm:cxn modelId="{E47E01C7-90C9-1D45-8EBD-AB02F46D1D14}" type="presOf" srcId="{9FE2A8D9-84F7-433A-8D01-CC54C6584FD3}" destId="{5322FDCC-FBD6-4983-BE63-860129F73C61}" srcOrd="0" destOrd="0" presId="urn:microsoft.com/office/officeart/2005/8/layout/hierarchy1"/>
    <dgm:cxn modelId="{8A7B2FC8-4D6A-824E-BCA3-FAF8184B9B72}" type="presOf" srcId="{0191D408-4869-4CFB-9162-8DF58A1B8538}" destId="{42B6FF3D-AD28-4F58-B503-93EECCECC401}" srcOrd="0" destOrd="0" presId="urn:microsoft.com/office/officeart/2005/8/layout/hierarchy1"/>
    <dgm:cxn modelId="{3C2D38C9-C3C6-8E45-A6DC-718545A59BD0}" type="presOf" srcId="{208D7E24-5053-409D-8E3F-999B6855B538}" destId="{A9DE3066-C4C1-4C20-B8B9-EE0D68AA2271}" srcOrd="0" destOrd="0" presId="urn:microsoft.com/office/officeart/2005/8/layout/hierarchy1"/>
    <dgm:cxn modelId="{694C9BD3-B158-45FD-B435-6111671E5CE4}" srcId="{723A3B5C-9634-41B8-9434-53E0F6F9D662}" destId="{1DED7DCC-6BBF-4755-8417-26DE71A1B9C3}" srcOrd="0" destOrd="0" parTransId="{E7012396-5CD0-4481-AAF6-A0FA17CC864A}" sibTransId="{A22561F2-3844-4DA4-B470-9023214D4817}"/>
    <dgm:cxn modelId="{F41C0FD9-979E-4079-A5B8-24512104F634}" srcId="{A803894A-3280-4A68-B369-0C87B577A82E}" destId="{8E4EA9EF-EF61-4252-9F3F-3D5EB3ED5227}" srcOrd="1" destOrd="0" parTransId="{8A341BBD-BF58-4AE6-8528-E6D98CA82B3F}" sibTransId="{4D3394E3-9CE3-4504-92A7-8C68429EA443}"/>
    <dgm:cxn modelId="{5059E7DA-38D4-3944-94B7-EA59F618073B}" type="presOf" srcId="{8E4EA9EF-EF61-4252-9F3F-3D5EB3ED5227}" destId="{2BC30430-B2C5-4BD6-A388-9C83A0482752}" srcOrd="0" destOrd="0" presId="urn:microsoft.com/office/officeart/2005/8/layout/hierarchy1"/>
    <dgm:cxn modelId="{49F5DBE0-F982-634E-8E9D-E1C6ADC8E705}" type="presOf" srcId="{CF1417B2-EDBC-44BA-8789-CFA13774B556}" destId="{4760B67E-8D65-4C68-9691-2B51EE4CAF1B}" srcOrd="0" destOrd="0" presId="urn:microsoft.com/office/officeart/2005/8/layout/hierarchy1"/>
    <dgm:cxn modelId="{4DF1DBE2-0502-514F-A32B-01D9C6559BB6}" type="presOf" srcId="{8A341BBD-BF58-4AE6-8528-E6D98CA82B3F}" destId="{A88EC53B-CCC9-4884-8726-BE18AF517D46}" srcOrd="0" destOrd="0" presId="urn:microsoft.com/office/officeart/2005/8/layout/hierarchy1"/>
    <dgm:cxn modelId="{765ECCE4-A5DC-4C92-9E24-222F0D5A0399}" srcId="{8E4EA9EF-EF61-4252-9F3F-3D5EB3ED5227}" destId="{89228557-7863-47E9-A84B-A6C50D039D8F}" srcOrd="2" destOrd="0" parTransId="{208D7E24-5053-409D-8E3F-999B6855B538}" sibTransId="{3308C110-C5A9-41FE-B965-5FF4A2289114}"/>
    <dgm:cxn modelId="{73A4E2E8-9745-4A2C-98E6-783FB84D1AE9}" srcId="{8E4EA9EF-EF61-4252-9F3F-3D5EB3ED5227}" destId="{4BF03627-EA85-47F4-BD91-26491344E70C}" srcOrd="0" destOrd="0" parTransId="{90700E7B-EC6B-44CC-8578-4E06B07D3655}" sibTransId="{702C9533-D2B1-49B6-A3D4-0B35F19DC5CA}"/>
    <dgm:cxn modelId="{87AEEAEA-64DA-614A-A2A9-344C3762D207}" type="presOf" srcId="{E2CDD8EB-B74C-4096-B12C-455F0A6367C8}" destId="{B7E270C3-34D9-4F28-A588-A70AA42E8A88}" srcOrd="0" destOrd="0" presId="urn:microsoft.com/office/officeart/2005/8/layout/hierarchy1"/>
    <dgm:cxn modelId="{CDE9F7F3-BC8E-4F4D-8A18-E6B831C62B99}" type="presOf" srcId="{1DED7DCC-6BBF-4755-8417-26DE71A1B9C3}" destId="{3922A0F2-CBB7-481A-B0C5-DA0174441F44}" srcOrd="0" destOrd="0" presId="urn:microsoft.com/office/officeart/2005/8/layout/hierarchy1"/>
    <dgm:cxn modelId="{C57105FB-A588-F842-960F-12383153B11A}" type="presOf" srcId="{A803894A-3280-4A68-B369-0C87B577A82E}" destId="{7B7B92A7-14C8-473D-95CB-C18411FC372D}" srcOrd="0" destOrd="0" presId="urn:microsoft.com/office/officeart/2005/8/layout/hierarchy1"/>
    <dgm:cxn modelId="{CA022CB1-8444-AC4F-8527-D7C3C47C64AF}" type="presParOf" srcId="{0073A9CF-BF7E-4A4D-B4C4-E576A4AC408C}" destId="{F228962D-654A-46BB-BEBB-BFF33FBD95F2}" srcOrd="0" destOrd="0" presId="urn:microsoft.com/office/officeart/2005/8/layout/hierarchy1"/>
    <dgm:cxn modelId="{0B29952C-AE05-F449-A138-D2A12D871F08}" type="presParOf" srcId="{F228962D-654A-46BB-BEBB-BFF33FBD95F2}" destId="{F945A8E3-A2F5-493D-9FA8-3D7BD63B1607}" srcOrd="0" destOrd="0" presId="urn:microsoft.com/office/officeart/2005/8/layout/hierarchy1"/>
    <dgm:cxn modelId="{6923E344-6A76-E744-B896-BBE6E5ED8506}" type="presParOf" srcId="{F945A8E3-A2F5-493D-9FA8-3D7BD63B1607}" destId="{DA97B3EF-B9A6-4B33-A3D8-A303F98FE2F5}" srcOrd="0" destOrd="0" presId="urn:microsoft.com/office/officeart/2005/8/layout/hierarchy1"/>
    <dgm:cxn modelId="{EA1CD991-9EA2-4546-9333-375462D4ACA5}" type="presParOf" srcId="{F945A8E3-A2F5-493D-9FA8-3D7BD63B1607}" destId="{388D236F-AE3E-4D0D-9F07-557F8416083A}" srcOrd="1" destOrd="0" presId="urn:microsoft.com/office/officeart/2005/8/layout/hierarchy1"/>
    <dgm:cxn modelId="{AF4705E6-2B45-5948-B9B9-F336265843E9}" type="presParOf" srcId="{F228962D-654A-46BB-BEBB-BFF33FBD95F2}" destId="{A9C22763-5C51-4AFA-9616-70AE691F75C7}" srcOrd="1" destOrd="0" presId="urn:microsoft.com/office/officeart/2005/8/layout/hierarchy1"/>
    <dgm:cxn modelId="{B072122B-703A-7E4C-94A8-DD2CD4ADC8F4}" type="presParOf" srcId="{A9C22763-5C51-4AFA-9616-70AE691F75C7}" destId="{09F4DE31-8F88-46A5-B4E6-2977A74F20D4}" srcOrd="0" destOrd="0" presId="urn:microsoft.com/office/officeart/2005/8/layout/hierarchy1"/>
    <dgm:cxn modelId="{A1A95F66-E9D7-1044-BB0C-0358583F0899}" type="presParOf" srcId="{A9C22763-5C51-4AFA-9616-70AE691F75C7}" destId="{50AFF51D-7111-4A96-A93D-D494BE763E35}" srcOrd="1" destOrd="0" presId="urn:microsoft.com/office/officeart/2005/8/layout/hierarchy1"/>
    <dgm:cxn modelId="{8E0C8DBF-6227-A743-9A10-942833CCFBA5}" type="presParOf" srcId="{50AFF51D-7111-4A96-A93D-D494BE763E35}" destId="{82A2AFE0-0BE0-4CFB-846F-9B5AA0A539A1}" srcOrd="0" destOrd="0" presId="urn:microsoft.com/office/officeart/2005/8/layout/hierarchy1"/>
    <dgm:cxn modelId="{7E340544-3765-FE47-A9E5-DE0817E9D40C}" type="presParOf" srcId="{82A2AFE0-0BE0-4CFB-846F-9B5AA0A539A1}" destId="{2CCBEBBB-0722-4044-95AD-7171F72A8E98}" srcOrd="0" destOrd="0" presId="urn:microsoft.com/office/officeart/2005/8/layout/hierarchy1"/>
    <dgm:cxn modelId="{88A3F93F-60B0-0D40-BCC5-3D9734C63D69}" type="presParOf" srcId="{82A2AFE0-0BE0-4CFB-846F-9B5AA0A539A1}" destId="{3922A0F2-CBB7-481A-B0C5-DA0174441F44}" srcOrd="1" destOrd="0" presId="urn:microsoft.com/office/officeart/2005/8/layout/hierarchy1"/>
    <dgm:cxn modelId="{0A98307F-35F2-6944-8102-52DE181386EE}" type="presParOf" srcId="{50AFF51D-7111-4A96-A93D-D494BE763E35}" destId="{8E2C364C-C66E-4F0D-853B-E37A6FA5A642}" srcOrd="1" destOrd="0" presId="urn:microsoft.com/office/officeart/2005/8/layout/hierarchy1"/>
    <dgm:cxn modelId="{C2502E49-F470-0D46-98FB-99804714B2E6}" type="presParOf" srcId="{8E2C364C-C66E-4F0D-853B-E37A6FA5A642}" destId="{AAD8FAEE-F162-4227-AA2C-9A2FC9738D36}" srcOrd="0" destOrd="0" presId="urn:microsoft.com/office/officeart/2005/8/layout/hierarchy1"/>
    <dgm:cxn modelId="{34CBA88C-1485-1A45-BF3A-21B8F3B69AA1}" type="presParOf" srcId="{8E2C364C-C66E-4F0D-853B-E37A6FA5A642}" destId="{D052A9CE-BBAB-410C-A9C7-F7B79B2F40C9}" srcOrd="1" destOrd="0" presId="urn:microsoft.com/office/officeart/2005/8/layout/hierarchy1"/>
    <dgm:cxn modelId="{848A742B-1545-F746-976F-AF5B76A3937B}" type="presParOf" srcId="{D052A9CE-BBAB-410C-A9C7-F7B79B2F40C9}" destId="{54353618-B465-4A9C-AEFF-23776051C5C4}" srcOrd="0" destOrd="0" presId="urn:microsoft.com/office/officeart/2005/8/layout/hierarchy1"/>
    <dgm:cxn modelId="{35CDFACB-F18F-614B-8C66-3986189E5DDD}" type="presParOf" srcId="{54353618-B465-4A9C-AEFF-23776051C5C4}" destId="{0B6F3D5D-5374-40B2-A746-EC2481D76045}" srcOrd="0" destOrd="0" presId="urn:microsoft.com/office/officeart/2005/8/layout/hierarchy1"/>
    <dgm:cxn modelId="{0FF55C37-827F-A241-95B9-B8EF1CFD2C8E}" type="presParOf" srcId="{54353618-B465-4A9C-AEFF-23776051C5C4}" destId="{6F568578-A8C1-4EA1-926E-3FC910B92B01}" srcOrd="1" destOrd="0" presId="urn:microsoft.com/office/officeart/2005/8/layout/hierarchy1"/>
    <dgm:cxn modelId="{308120EE-B977-6C43-B73B-DAA64B1BF989}" type="presParOf" srcId="{D052A9CE-BBAB-410C-A9C7-F7B79B2F40C9}" destId="{AB847C12-FAD2-48A9-88F0-97541E317539}" srcOrd="1" destOrd="0" presId="urn:microsoft.com/office/officeart/2005/8/layout/hierarchy1"/>
    <dgm:cxn modelId="{6D9C11F1-5D96-0948-B274-B2D4F72D5831}" type="presParOf" srcId="{8E2C364C-C66E-4F0D-853B-E37A6FA5A642}" destId="{4E7F80A6-EE99-4F1E-B931-3B8FD707636B}" srcOrd="2" destOrd="0" presId="urn:microsoft.com/office/officeart/2005/8/layout/hierarchy1"/>
    <dgm:cxn modelId="{F04387CE-B02F-354F-BD9B-475DAA7225DE}" type="presParOf" srcId="{8E2C364C-C66E-4F0D-853B-E37A6FA5A642}" destId="{658435AA-0ABA-4301-B717-1FE331AD6076}" srcOrd="3" destOrd="0" presId="urn:microsoft.com/office/officeart/2005/8/layout/hierarchy1"/>
    <dgm:cxn modelId="{75AC3727-620E-304F-8685-7CD753C740C1}" type="presParOf" srcId="{658435AA-0ABA-4301-B717-1FE331AD6076}" destId="{34F4FD80-DD2F-419D-89FF-0711A25D793E}" srcOrd="0" destOrd="0" presId="urn:microsoft.com/office/officeart/2005/8/layout/hierarchy1"/>
    <dgm:cxn modelId="{77A101DC-E0F7-3E42-A877-F3D295343231}" type="presParOf" srcId="{34F4FD80-DD2F-419D-89FF-0711A25D793E}" destId="{0D62702B-8D1C-4FCF-AEA2-5E26D70D951C}" srcOrd="0" destOrd="0" presId="urn:microsoft.com/office/officeart/2005/8/layout/hierarchy1"/>
    <dgm:cxn modelId="{5F35909E-83ED-F742-9012-427516CFBC8A}" type="presParOf" srcId="{34F4FD80-DD2F-419D-89FF-0711A25D793E}" destId="{695D67C3-288F-45B3-9E6E-74EBC2220A41}" srcOrd="1" destOrd="0" presId="urn:microsoft.com/office/officeart/2005/8/layout/hierarchy1"/>
    <dgm:cxn modelId="{EB039642-D833-CF48-8641-2B0850BC341C}" type="presParOf" srcId="{658435AA-0ABA-4301-B717-1FE331AD6076}" destId="{7D21B946-BBC1-4180-AEE1-8819F3C38CC9}" srcOrd="1" destOrd="0" presId="urn:microsoft.com/office/officeart/2005/8/layout/hierarchy1"/>
    <dgm:cxn modelId="{82988B72-2D4F-E445-9D8E-CC69F8836080}" type="presParOf" srcId="{8E2C364C-C66E-4F0D-853B-E37A6FA5A642}" destId="{6FD9B019-430C-45B8-BF80-05B315CDF4A4}" srcOrd="4" destOrd="0" presId="urn:microsoft.com/office/officeart/2005/8/layout/hierarchy1"/>
    <dgm:cxn modelId="{C04349B8-2AA0-284B-9643-F25C76E09865}" type="presParOf" srcId="{8E2C364C-C66E-4F0D-853B-E37A6FA5A642}" destId="{6D743B12-C7D2-4F59-907D-1982BA4E6282}" srcOrd="5" destOrd="0" presId="urn:microsoft.com/office/officeart/2005/8/layout/hierarchy1"/>
    <dgm:cxn modelId="{4B14DEAA-7F2E-5F40-BC70-EED62FC6AA5C}" type="presParOf" srcId="{6D743B12-C7D2-4F59-907D-1982BA4E6282}" destId="{FF8F822E-54CB-4454-AE22-0DB11B119222}" srcOrd="0" destOrd="0" presId="urn:microsoft.com/office/officeart/2005/8/layout/hierarchy1"/>
    <dgm:cxn modelId="{E6CF1A88-1367-AB42-924D-7369D17E45CD}" type="presParOf" srcId="{FF8F822E-54CB-4454-AE22-0DB11B119222}" destId="{D643A685-8DE2-4951-ADAC-7F765B1CD195}" srcOrd="0" destOrd="0" presId="urn:microsoft.com/office/officeart/2005/8/layout/hierarchy1"/>
    <dgm:cxn modelId="{BFABB57C-36A7-0047-8DD1-157FC958FF52}" type="presParOf" srcId="{FF8F822E-54CB-4454-AE22-0DB11B119222}" destId="{B7E270C3-34D9-4F28-A588-A70AA42E8A88}" srcOrd="1" destOrd="0" presId="urn:microsoft.com/office/officeart/2005/8/layout/hierarchy1"/>
    <dgm:cxn modelId="{3DE8BDB9-16C6-BD40-953D-F3F7FF1333C5}" type="presParOf" srcId="{6D743B12-C7D2-4F59-907D-1982BA4E6282}" destId="{E636D903-E3A5-4A6C-94C7-13B228862181}" srcOrd="1" destOrd="0" presId="urn:microsoft.com/office/officeart/2005/8/layout/hierarchy1"/>
    <dgm:cxn modelId="{93D8C01C-B1CF-934C-ADE1-EAC379293CAF}" type="presParOf" srcId="{A9C22763-5C51-4AFA-9616-70AE691F75C7}" destId="{F930EA47-75D5-4252-9DF6-414557765F3C}" srcOrd="2" destOrd="0" presId="urn:microsoft.com/office/officeart/2005/8/layout/hierarchy1"/>
    <dgm:cxn modelId="{280CB1BD-09BD-A94A-AFEA-B1E5A1DF1694}" type="presParOf" srcId="{A9C22763-5C51-4AFA-9616-70AE691F75C7}" destId="{99FBF5DF-34BF-45E3-8E29-4E68A554DF88}" srcOrd="3" destOrd="0" presId="urn:microsoft.com/office/officeart/2005/8/layout/hierarchy1"/>
    <dgm:cxn modelId="{773696F3-5132-D844-9CFC-3F05AE0F08BD}" type="presParOf" srcId="{99FBF5DF-34BF-45E3-8E29-4E68A554DF88}" destId="{F63A8311-E5A6-48F5-A68F-89F4EECCA060}" srcOrd="0" destOrd="0" presId="urn:microsoft.com/office/officeart/2005/8/layout/hierarchy1"/>
    <dgm:cxn modelId="{08088D67-9B89-BF41-9AA4-A475C1632303}" type="presParOf" srcId="{F63A8311-E5A6-48F5-A68F-89F4EECCA060}" destId="{213E224F-A197-49CE-8D1C-7C656E202350}" srcOrd="0" destOrd="0" presId="urn:microsoft.com/office/officeart/2005/8/layout/hierarchy1"/>
    <dgm:cxn modelId="{6DD02593-C38C-B849-A3D3-4333ACC82328}" type="presParOf" srcId="{F63A8311-E5A6-48F5-A68F-89F4EECCA060}" destId="{7B7B92A7-14C8-473D-95CB-C18411FC372D}" srcOrd="1" destOrd="0" presId="urn:microsoft.com/office/officeart/2005/8/layout/hierarchy1"/>
    <dgm:cxn modelId="{BCF8CB0B-88DF-C24A-AC40-ECB82320BF92}" type="presParOf" srcId="{99FBF5DF-34BF-45E3-8E29-4E68A554DF88}" destId="{01C8BE75-B4F4-431A-B33B-CAE29364BCE5}" srcOrd="1" destOrd="0" presId="urn:microsoft.com/office/officeart/2005/8/layout/hierarchy1"/>
    <dgm:cxn modelId="{DC0E82B9-1899-2C43-B911-B41D05AF2A85}" type="presParOf" srcId="{01C8BE75-B4F4-431A-B33B-CAE29364BCE5}" destId="{4760B67E-8D65-4C68-9691-2B51EE4CAF1B}" srcOrd="0" destOrd="0" presId="urn:microsoft.com/office/officeart/2005/8/layout/hierarchy1"/>
    <dgm:cxn modelId="{F04706A0-94A4-1542-B4AD-0D249107DE9C}" type="presParOf" srcId="{01C8BE75-B4F4-431A-B33B-CAE29364BCE5}" destId="{0B432FC3-F011-426B-AD86-88FEE4CB68F0}" srcOrd="1" destOrd="0" presId="urn:microsoft.com/office/officeart/2005/8/layout/hierarchy1"/>
    <dgm:cxn modelId="{6A01B5EB-9E21-C747-BB7A-9242B844FDC3}" type="presParOf" srcId="{0B432FC3-F011-426B-AD86-88FEE4CB68F0}" destId="{C57940AB-6C8F-4F85-A3B1-C67D1A160D21}" srcOrd="0" destOrd="0" presId="urn:microsoft.com/office/officeart/2005/8/layout/hierarchy1"/>
    <dgm:cxn modelId="{87995E3A-4AB9-D644-8A02-4D47D4EF33E2}" type="presParOf" srcId="{C57940AB-6C8F-4F85-A3B1-C67D1A160D21}" destId="{F987B473-81F2-4767-9907-E680B43990A2}" srcOrd="0" destOrd="0" presId="urn:microsoft.com/office/officeart/2005/8/layout/hierarchy1"/>
    <dgm:cxn modelId="{1622AB49-50E8-4144-80E2-987470DE3108}" type="presParOf" srcId="{C57940AB-6C8F-4F85-A3B1-C67D1A160D21}" destId="{5322FDCC-FBD6-4983-BE63-860129F73C61}" srcOrd="1" destOrd="0" presId="urn:microsoft.com/office/officeart/2005/8/layout/hierarchy1"/>
    <dgm:cxn modelId="{F3CE028E-F643-9C49-8B6B-6C4A2833CAD7}" type="presParOf" srcId="{0B432FC3-F011-426B-AD86-88FEE4CB68F0}" destId="{03A96C4E-1728-4AB5-9849-9296C0A250F4}" srcOrd="1" destOrd="0" presId="urn:microsoft.com/office/officeart/2005/8/layout/hierarchy1"/>
    <dgm:cxn modelId="{854B1F97-920F-BC45-B360-55B41D3170BB}" type="presParOf" srcId="{01C8BE75-B4F4-431A-B33B-CAE29364BCE5}" destId="{A88EC53B-CCC9-4884-8726-BE18AF517D46}" srcOrd="2" destOrd="0" presId="urn:microsoft.com/office/officeart/2005/8/layout/hierarchy1"/>
    <dgm:cxn modelId="{EAEE9DAA-EB10-7144-A1B2-5F5E0833817F}" type="presParOf" srcId="{01C8BE75-B4F4-431A-B33B-CAE29364BCE5}" destId="{6048066E-F33D-4B25-A882-3EF383D50E43}" srcOrd="3" destOrd="0" presId="urn:microsoft.com/office/officeart/2005/8/layout/hierarchy1"/>
    <dgm:cxn modelId="{20DBC8BB-1159-6A47-9427-35647D7091E2}" type="presParOf" srcId="{6048066E-F33D-4B25-A882-3EF383D50E43}" destId="{E58D3498-1BB9-442E-AB1D-8D1D5B595EAB}" srcOrd="0" destOrd="0" presId="urn:microsoft.com/office/officeart/2005/8/layout/hierarchy1"/>
    <dgm:cxn modelId="{7BFC9B61-7507-DE4D-94F8-8C02D829650D}" type="presParOf" srcId="{E58D3498-1BB9-442E-AB1D-8D1D5B595EAB}" destId="{8EDB3DE4-46CC-46EA-ABE2-0DA0D74EF93F}" srcOrd="0" destOrd="0" presId="urn:microsoft.com/office/officeart/2005/8/layout/hierarchy1"/>
    <dgm:cxn modelId="{7BC8C8DC-281B-E34E-9E88-6E915C3657B0}" type="presParOf" srcId="{E58D3498-1BB9-442E-AB1D-8D1D5B595EAB}" destId="{2BC30430-B2C5-4BD6-A388-9C83A0482752}" srcOrd="1" destOrd="0" presId="urn:microsoft.com/office/officeart/2005/8/layout/hierarchy1"/>
    <dgm:cxn modelId="{A7AC986B-9039-084E-A995-D9CFEDA1C120}" type="presParOf" srcId="{6048066E-F33D-4B25-A882-3EF383D50E43}" destId="{1C1671BF-6AF2-4071-B0F7-7F835EBD3E96}" srcOrd="1" destOrd="0" presId="urn:microsoft.com/office/officeart/2005/8/layout/hierarchy1"/>
    <dgm:cxn modelId="{9B2378D2-CAC6-E148-8387-2618E7451E84}" type="presParOf" srcId="{1C1671BF-6AF2-4071-B0F7-7F835EBD3E96}" destId="{802E6C7D-EF55-42E8-96B3-064D63A6AA89}" srcOrd="0" destOrd="0" presId="urn:microsoft.com/office/officeart/2005/8/layout/hierarchy1"/>
    <dgm:cxn modelId="{6B672C79-82F5-0F45-9C81-DF7C2071F6A6}" type="presParOf" srcId="{1C1671BF-6AF2-4071-B0F7-7F835EBD3E96}" destId="{7D3ADAF9-524D-48B9-AAB6-BF62E1020388}" srcOrd="1" destOrd="0" presId="urn:microsoft.com/office/officeart/2005/8/layout/hierarchy1"/>
    <dgm:cxn modelId="{2A9EE157-C12E-C54C-B51C-517CB5A1387E}" type="presParOf" srcId="{7D3ADAF9-524D-48B9-AAB6-BF62E1020388}" destId="{C82C1788-088F-4789-BF30-ED99EB45C31F}" srcOrd="0" destOrd="0" presId="urn:microsoft.com/office/officeart/2005/8/layout/hierarchy1"/>
    <dgm:cxn modelId="{D3BAB8F8-5CC3-CD4E-8547-8C8EEDAE4F47}" type="presParOf" srcId="{C82C1788-088F-4789-BF30-ED99EB45C31F}" destId="{A6BFB72D-F7A6-4C0F-9527-0B15BF309186}" srcOrd="0" destOrd="0" presId="urn:microsoft.com/office/officeart/2005/8/layout/hierarchy1"/>
    <dgm:cxn modelId="{9922CCCC-AD53-E046-8E4B-96BCF4823D71}" type="presParOf" srcId="{C82C1788-088F-4789-BF30-ED99EB45C31F}" destId="{180E6BFA-86C5-4888-BBFB-3F0E6A261A83}" srcOrd="1" destOrd="0" presId="urn:microsoft.com/office/officeart/2005/8/layout/hierarchy1"/>
    <dgm:cxn modelId="{D07865D9-691A-F948-87F4-7A8AADA93646}" type="presParOf" srcId="{7D3ADAF9-524D-48B9-AAB6-BF62E1020388}" destId="{CFC96A91-9DB0-435F-85EA-316BFF87EF71}" srcOrd="1" destOrd="0" presId="urn:microsoft.com/office/officeart/2005/8/layout/hierarchy1"/>
    <dgm:cxn modelId="{CBBE3854-3BFF-7A4D-9F66-DC265783BBAB}" type="presParOf" srcId="{1C1671BF-6AF2-4071-B0F7-7F835EBD3E96}" destId="{3ED99FD9-92D3-4EE5-9EBA-939FECCAB89C}" srcOrd="2" destOrd="0" presId="urn:microsoft.com/office/officeart/2005/8/layout/hierarchy1"/>
    <dgm:cxn modelId="{7769024F-897E-3640-90BD-3F2E9D69A97D}" type="presParOf" srcId="{1C1671BF-6AF2-4071-B0F7-7F835EBD3E96}" destId="{B9A16DB0-95A4-466C-8AE8-22A853973A3C}" srcOrd="3" destOrd="0" presId="urn:microsoft.com/office/officeart/2005/8/layout/hierarchy1"/>
    <dgm:cxn modelId="{7C8D001B-F835-084D-8182-4D44CA419996}" type="presParOf" srcId="{B9A16DB0-95A4-466C-8AE8-22A853973A3C}" destId="{6A5BF432-A81F-49D5-BD59-4BD4DFCA99D7}" srcOrd="0" destOrd="0" presId="urn:microsoft.com/office/officeart/2005/8/layout/hierarchy1"/>
    <dgm:cxn modelId="{73C38898-D745-8749-8D76-873DCB0D495E}" type="presParOf" srcId="{6A5BF432-A81F-49D5-BD59-4BD4DFCA99D7}" destId="{DF871B25-966F-4ABE-8253-D6064ED771E4}" srcOrd="0" destOrd="0" presId="urn:microsoft.com/office/officeart/2005/8/layout/hierarchy1"/>
    <dgm:cxn modelId="{627F1928-604A-154C-BD94-7938DD65F02A}" type="presParOf" srcId="{6A5BF432-A81F-49D5-BD59-4BD4DFCA99D7}" destId="{42B6FF3D-AD28-4F58-B503-93EECCECC401}" srcOrd="1" destOrd="0" presId="urn:microsoft.com/office/officeart/2005/8/layout/hierarchy1"/>
    <dgm:cxn modelId="{27A5093C-0F20-6249-A73B-E47A92E5EF8B}" type="presParOf" srcId="{B9A16DB0-95A4-466C-8AE8-22A853973A3C}" destId="{C8215BBD-1C23-4942-A946-762B4C3A99A5}" srcOrd="1" destOrd="0" presId="urn:microsoft.com/office/officeart/2005/8/layout/hierarchy1"/>
    <dgm:cxn modelId="{F410594E-4184-6D4C-87F3-9F30C4407224}" type="presParOf" srcId="{1C1671BF-6AF2-4071-B0F7-7F835EBD3E96}" destId="{A9DE3066-C4C1-4C20-B8B9-EE0D68AA2271}" srcOrd="4" destOrd="0" presId="urn:microsoft.com/office/officeart/2005/8/layout/hierarchy1"/>
    <dgm:cxn modelId="{85D6AA1E-960E-E443-BD23-8ED9289398E3}" type="presParOf" srcId="{1C1671BF-6AF2-4071-B0F7-7F835EBD3E96}" destId="{326CD2F0-B18D-485E-ADCA-FF62C0D0995F}" srcOrd="5" destOrd="0" presId="urn:microsoft.com/office/officeart/2005/8/layout/hierarchy1"/>
    <dgm:cxn modelId="{4716804B-6034-2848-9467-5ED5C8BF2923}" type="presParOf" srcId="{326CD2F0-B18D-485E-ADCA-FF62C0D0995F}" destId="{35A15936-E583-4606-99DF-59F8DC9DDB70}" srcOrd="0" destOrd="0" presId="urn:microsoft.com/office/officeart/2005/8/layout/hierarchy1"/>
    <dgm:cxn modelId="{B9E42707-9C2E-1647-BABC-B208ABA6DE04}" type="presParOf" srcId="{35A15936-E583-4606-99DF-59F8DC9DDB70}" destId="{025C1BDE-B7EB-4470-822C-03B7CCD3BB76}" srcOrd="0" destOrd="0" presId="urn:microsoft.com/office/officeart/2005/8/layout/hierarchy1"/>
    <dgm:cxn modelId="{A396DFB7-8EB1-314E-B6B9-3A4BF82925A4}" type="presParOf" srcId="{35A15936-E583-4606-99DF-59F8DC9DDB70}" destId="{C76E4D08-D97D-4E80-8C1A-531BFCF6D547}" srcOrd="1" destOrd="0" presId="urn:microsoft.com/office/officeart/2005/8/layout/hierarchy1"/>
    <dgm:cxn modelId="{529BADF1-2D1A-2049-B381-7E438D2173B6}" type="presParOf" srcId="{326CD2F0-B18D-485E-ADCA-FF62C0D0995F}" destId="{5CAB4317-043A-4879-8FEB-892461AF80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880B1-CDFC-4419-95A0-5F0C03932343}">
      <dsp:nvSpPr>
        <dsp:cNvPr id="0" name=""/>
        <dsp:cNvSpPr/>
      </dsp:nvSpPr>
      <dsp:spPr>
        <a:xfrm>
          <a:off x="3426538" y="1262515"/>
          <a:ext cx="224134" cy="981920"/>
        </a:xfrm>
        <a:custGeom>
          <a:avLst/>
          <a:gdLst/>
          <a:ahLst/>
          <a:cxnLst/>
          <a:rect l="0" t="0" r="0" b="0"/>
          <a:pathLst>
            <a:path>
              <a:moveTo>
                <a:pt x="224134" y="0"/>
              </a:moveTo>
              <a:lnTo>
                <a:pt x="224134" y="981920"/>
              </a:lnTo>
              <a:lnTo>
                <a:pt x="0" y="981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40647-6E49-4AAF-8415-3051DA2C7098}">
      <dsp:nvSpPr>
        <dsp:cNvPr id="0" name=""/>
        <dsp:cNvSpPr/>
      </dsp:nvSpPr>
      <dsp:spPr>
        <a:xfrm>
          <a:off x="3650672" y="1262515"/>
          <a:ext cx="2582877" cy="1963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07"/>
              </a:lnTo>
              <a:lnTo>
                <a:pt x="2582877" y="1739707"/>
              </a:lnTo>
              <a:lnTo>
                <a:pt x="2582877" y="19638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276E7-611D-4564-BC1E-597DD272B979}">
      <dsp:nvSpPr>
        <dsp:cNvPr id="0" name=""/>
        <dsp:cNvSpPr/>
      </dsp:nvSpPr>
      <dsp:spPr>
        <a:xfrm>
          <a:off x="3604953" y="1262515"/>
          <a:ext cx="91440" cy="1963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38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4B7E1-E04C-4205-812B-37EE05D99B80}">
      <dsp:nvSpPr>
        <dsp:cNvPr id="0" name=""/>
        <dsp:cNvSpPr/>
      </dsp:nvSpPr>
      <dsp:spPr>
        <a:xfrm>
          <a:off x="1067795" y="1262515"/>
          <a:ext cx="2582877" cy="1963841"/>
        </a:xfrm>
        <a:custGeom>
          <a:avLst/>
          <a:gdLst/>
          <a:ahLst/>
          <a:cxnLst/>
          <a:rect l="0" t="0" r="0" b="0"/>
          <a:pathLst>
            <a:path>
              <a:moveTo>
                <a:pt x="2582877" y="0"/>
              </a:moveTo>
              <a:lnTo>
                <a:pt x="2582877" y="1739707"/>
              </a:lnTo>
              <a:lnTo>
                <a:pt x="0" y="1739707"/>
              </a:lnTo>
              <a:lnTo>
                <a:pt x="0" y="19638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0DC64-A9D0-4258-8478-B6A840533A9B}">
      <dsp:nvSpPr>
        <dsp:cNvPr id="0" name=""/>
        <dsp:cNvSpPr/>
      </dsp:nvSpPr>
      <dsp:spPr>
        <a:xfrm>
          <a:off x="2583368" y="195210"/>
          <a:ext cx="2134609" cy="1067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Negotiation</a:t>
          </a:r>
        </a:p>
      </dsp:txBody>
      <dsp:txXfrm>
        <a:off x="2583368" y="195210"/>
        <a:ext cx="2134609" cy="1067304"/>
      </dsp:txXfrm>
    </dsp:sp>
    <dsp:sp modelId="{7D7E9121-B2C7-4BFE-A0F6-98F83E027A73}">
      <dsp:nvSpPr>
        <dsp:cNvPr id="0" name=""/>
        <dsp:cNvSpPr/>
      </dsp:nvSpPr>
      <dsp:spPr>
        <a:xfrm>
          <a:off x="490" y="3226356"/>
          <a:ext cx="2134609" cy="1067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2. </a:t>
          </a:r>
          <a:br>
            <a:rPr lang="en-US" sz="2000" b="0" kern="1200" dirty="0"/>
          </a:br>
          <a:r>
            <a:rPr lang="en-US" sz="2000" b="0" kern="1200" dirty="0"/>
            <a:t>Distributive </a:t>
          </a:r>
          <a:br>
            <a:rPr lang="en-US" sz="2000" b="0" kern="1200" dirty="0"/>
          </a:br>
          <a:r>
            <a:rPr lang="en-US" sz="2000" b="0" kern="1200" dirty="0"/>
            <a:t>(Win-Lose)</a:t>
          </a:r>
        </a:p>
      </dsp:txBody>
      <dsp:txXfrm>
        <a:off x="490" y="3226356"/>
        <a:ext cx="2134609" cy="1067304"/>
      </dsp:txXfrm>
    </dsp:sp>
    <dsp:sp modelId="{7DEF9160-9FDA-46CB-B4D7-B4180A5FD0CD}">
      <dsp:nvSpPr>
        <dsp:cNvPr id="0" name=""/>
        <dsp:cNvSpPr/>
      </dsp:nvSpPr>
      <dsp:spPr>
        <a:xfrm>
          <a:off x="2583368" y="3226356"/>
          <a:ext cx="2134609" cy="1067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</a:t>
          </a:r>
          <a:br>
            <a:rPr lang="en-US" sz="2000" kern="1200" dirty="0"/>
          </a:br>
          <a:r>
            <a:rPr lang="en-US" sz="2000" kern="1200" dirty="0"/>
            <a:t>Integrative </a:t>
          </a:r>
          <a:br>
            <a:rPr lang="en-US" sz="2000" kern="1200" dirty="0"/>
          </a:br>
          <a:r>
            <a:rPr lang="en-US" sz="2000" kern="1200" dirty="0"/>
            <a:t>(Win-Win)</a:t>
          </a:r>
        </a:p>
      </dsp:txBody>
      <dsp:txXfrm>
        <a:off x="2583368" y="3226356"/>
        <a:ext cx="2134609" cy="1067304"/>
      </dsp:txXfrm>
    </dsp:sp>
    <dsp:sp modelId="{0B186C9E-E0F5-4AA3-AC38-F168E8A6BEE8}">
      <dsp:nvSpPr>
        <dsp:cNvPr id="0" name=""/>
        <dsp:cNvSpPr/>
      </dsp:nvSpPr>
      <dsp:spPr>
        <a:xfrm>
          <a:off x="5166245" y="3226356"/>
          <a:ext cx="2134609" cy="1067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</a:t>
          </a:r>
          <a:br>
            <a:rPr lang="en-US" sz="2000" kern="1200" dirty="0"/>
          </a:br>
          <a:r>
            <a:rPr lang="en-US" sz="2000" kern="1200" dirty="0"/>
            <a:t>Many parties</a:t>
          </a:r>
        </a:p>
      </dsp:txBody>
      <dsp:txXfrm>
        <a:off x="5166245" y="3226356"/>
        <a:ext cx="2134609" cy="1067304"/>
      </dsp:txXfrm>
    </dsp:sp>
    <dsp:sp modelId="{A19F4DF5-FA02-42B9-BAE9-72644947F1A2}">
      <dsp:nvSpPr>
        <dsp:cNvPr id="0" name=""/>
        <dsp:cNvSpPr/>
      </dsp:nvSpPr>
      <dsp:spPr>
        <a:xfrm>
          <a:off x="1291929" y="1710783"/>
          <a:ext cx="2134609" cy="1067304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>
              <a:solidFill>
                <a:schemeClr val="bg1"/>
              </a:solidFill>
            </a:rPr>
            <a:t>1. </a:t>
          </a:r>
          <a:br>
            <a:rPr lang="fi-FI" sz="2000" b="1" kern="1200">
              <a:solidFill>
                <a:schemeClr val="bg1"/>
              </a:solidFill>
            </a:rPr>
          </a:br>
          <a:r>
            <a:rPr lang="fi-FI" sz="2000" b="1" kern="1200">
              <a:solidFill>
                <a:schemeClr val="bg1"/>
              </a:solidFill>
            </a:rPr>
            <a:t>Fundamentals</a:t>
          </a:r>
          <a:endParaRPr lang="fi-FI" sz="2000" b="1" kern="1200" dirty="0">
            <a:solidFill>
              <a:schemeClr val="bg1"/>
            </a:solidFill>
          </a:endParaRPr>
        </a:p>
      </dsp:txBody>
      <dsp:txXfrm>
        <a:off x="1291929" y="1710783"/>
        <a:ext cx="2134609" cy="1067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E3066-C4C1-4C20-B8B9-EE0D68AA2271}">
      <dsp:nvSpPr>
        <dsp:cNvPr id="0" name=""/>
        <dsp:cNvSpPr/>
      </dsp:nvSpPr>
      <dsp:spPr>
        <a:xfrm>
          <a:off x="7392693" y="3834190"/>
          <a:ext cx="208509" cy="424491"/>
        </a:xfrm>
        <a:custGeom>
          <a:avLst/>
          <a:gdLst/>
          <a:ahLst/>
          <a:cxnLst/>
          <a:rect l="0" t="0" r="0" b="0"/>
          <a:pathLst>
            <a:path>
              <a:moveTo>
                <a:pt x="208509" y="0"/>
              </a:moveTo>
              <a:lnTo>
                <a:pt x="208509" y="293842"/>
              </a:lnTo>
              <a:lnTo>
                <a:pt x="0" y="293842"/>
              </a:lnTo>
              <a:lnTo>
                <a:pt x="0" y="424491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99FD9-92D3-4EE5-9EBA-939FECCAB89C}">
      <dsp:nvSpPr>
        <dsp:cNvPr id="0" name=""/>
        <dsp:cNvSpPr/>
      </dsp:nvSpPr>
      <dsp:spPr>
        <a:xfrm>
          <a:off x="5535294" y="3834190"/>
          <a:ext cx="2065908" cy="424491"/>
        </a:xfrm>
        <a:custGeom>
          <a:avLst/>
          <a:gdLst/>
          <a:ahLst/>
          <a:cxnLst/>
          <a:rect l="0" t="0" r="0" b="0"/>
          <a:pathLst>
            <a:path>
              <a:moveTo>
                <a:pt x="2065908" y="0"/>
              </a:moveTo>
              <a:lnTo>
                <a:pt x="2065908" y="293842"/>
              </a:lnTo>
              <a:lnTo>
                <a:pt x="0" y="293842"/>
              </a:lnTo>
              <a:lnTo>
                <a:pt x="0" y="424491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E6C7D-EF55-42E8-96B3-064D63A6AA89}">
      <dsp:nvSpPr>
        <dsp:cNvPr id="0" name=""/>
        <dsp:cNvSpPr/>
      </dsp:nvSpPr>
      <dsp:spPr>
        <a:xfrm>
          <a:off x="3749355" y="3834190"/>
          <a:ext cx="3851847" cy="424491"/>
        </a:xfrm>
        <a:custGeom>
          <a:avLst/>
          <a:gdLst/>
          <a:ahLst/>
          <a:cxnLst/>
          <a:rect l="0" t="0" r="0" b="0"/>
          <a:pathLst>
            <a:path>
              <a:moveTo>
                <a:pt x="3851847" y="0"/>
              </a:moveTo>
              <a:lnTo>
                <a:pt x="3851847" y="293842"/>
              </a:lnTo>
              <a:lnTo>
                <a:pt x="0" y="293842"/>
              </a:lnTo>
              <a:lnTo>
                <a:pt x="0" y="424491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EC53B-CCC9-4884-8726-BE18AF517D46}">
      <dsp:nvSpPr>
        <dsp:cNvPr id="0" name=""/>
        <dsp:cNvSpPr/>
      </dsp:nvSpPr>
      <dsp:spPr>
        <a:xfrm>
          <a:off x="6739352" y="2528486"/>
          <a:ext cx="861851" cy="410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13"/>
              </a:lnTo>
              <a:lnTo>
                <a:pt x="861851" y="279513"/>
              </a:lnTo>
              <a:lnTo>
                <a:pt x="861851" y="41016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0B67E-8D65-4C68-9691-2B51EE4CAF1B}">
      <dsp:nvSpPr>
        <dsp:cNvPr id="0" name=""/>
        <dsp:cNvSpPr/>
      </dsp:nvSpPr>
      <dsp:spPr>
        <a:xfrm>
          <a:off x="5877500" y="2528486"/>
          <a:ext cx="861851" cy="410162"/>
        </a:xfrm>
        <a:custGeom>
          <a:avLst/>
          <a:gdLst/>
          <a:ahLst/>
          <a:cxnLst/>
          <a:rect l="0" t="0" r="0" b="0"/>
          <a:pathLst>
            <a:path>
              <a:moveTo>
                <a:pt x="861851" y="0"/>
              </a:moveTo>
              <a:lnTo>
                <a:pt x="861851" y="279513"/>
              </a:lnTo>
              <a:lnTo>
                <a:pt x="0" y="279513"/>
              </a:lnTo>
              <a:lnTo>
                <a:pt x="0" y="41016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0EA47-75D5-4252-9DF6-414557765F3C}">
      <dsp:nvSpPr>
        <dsp:cNvPr id="0" name=""/>
        <dsp:cNvSpPr/>
      </dsp:nvSpPr>
      <dsp:spPr>
        <a:xfrm>
          <a:off x="4584724" y="1222781"/>
          <a:ext cx="2154627" cy="410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13"/>
              </a:lnTo>
              <a:lnTo>
                <a:pt x="2154627" y="279513"/>
              </a:lnTo>
              <a:lnTo>
                <a:pt x="2154627" y="41016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9B019-430C-45B8-BF80-05B315CDF4A4}">
      <dsp:nvSpPr>
        <dsp:cNvPr id="0" name=""/>
        <dsp:cNvSpPr/>
      </dsp:nvSpPr>
      <dsp:spPr>
        <a:xfrm>
          <a:off x="1696810" y="2536384"/>
          <a:ext cx="2456988" cy="402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15"/>
              </a:lnTo>
              <a:lnTo>
                <a:pt x="2456988" y="271615"/>
              </a:lnTo>
              <a:lnTo>
                <a:pt x="2456988" y="40226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F80A6-EE99-4F1E-B931-3B8FD707636B}">
      <dsp:nvSpPr>
        <dsp:cNvPr id="0" name=""/>
        <dsp:cNvSpPr/>
      </dsp:nvSpPr>
      <dsp:spPr>
        <a:xfrm>
          <a:off x="1696810" y="2536384"/>
          <a:ext cx="733286" cy="402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15"/>
              </a:lnTo>
              <a:lnTo>
                <a:pt x="733286" y="271615"/>
              </a:lnTo>
              <a:lnTo>
                <a:pt x="733286" y="40226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8FAEE-F162-4227-AA2C-9A2FC9738D36}">
      <dsp:nvSpPr>
        <dsp:cNvPr id="0" name=""/>
        <dsp:cNvSpPr/>
      </dsp:nvSpPr>
      <dsp:spPr>
        <a:xfrm>
          <a:off x="706394" y="2536384"/>
          <a:ext cx="990415" cy="402264"/>
        </a:xfrm>
        <a:custGeom>
          <a:avLst/>
          <a:gdLst/>
          <a:ahLst/>
          <a:cxnLst/>
          <a:rect l="0" t="0" r="0" b="0"/>
          <a:pathLst>
            <a:path>
              <a:moveTo>
                <a:pt x="990415" y="0"/>
              </a:moveTo>
              <a:lnTo>
                <a:pt x="990415" y="271615"/>
              </a:lnTo>
              <a:lnTo>
                <a:pt x="0" y="271615"/>
              </a:lnTo>
              <a:lnTo>
                <a:pt x="0" y="40226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4DE31-8F88-46A5-B4E6-2977A74F20D4}">
      <dsp:nvSpPr>
        <dsp:cNvPr id="0" name=""/>
        <dsp:cNvSpPr/>
      </dsp:nvSpPr>
      <dsp:spPr>
        <a:xfrm>
          <a:off x="1696810" y="1222781"/>
          <a:ext cx="2887914" cy="418061"/>
        </a:xfrm>
        <a:custGeom>
          <a:avLst/>
          <a:gdLst/>
          <a:ahLst/>
          <a:cxnLst/>
          <a:rect l="0" t="0" r="0" b="0"/>
          <a:pathLst>
            <a:path>
              <a:moveTo>
                <a:pt x="2887914" y="0"/>
              </a:moveTo>
              <a:lnTo>
                <a:pt x="2887914" y="287412"/>
              </a:lnTo>
              <a:lnTo>
                <a:pt x="0" y="287412"/>
              </a:lnTo>
              <a:lnTo>
                <a:pt x="0" y="41806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7B3EF-B9A6-4B33-A3D8-A303F98FE2F5}">
      <dsp:nvSpPr>
        <dsp:cNvPr id="0" name=""/>
        <dsp:cNvSpPr/>
      </dsp:nvSpPr>
      <dsp:spPr>
        <a:xfrm>
          <a:off x="3879573" y="327240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D236F-AE3E-4D0D-9F07-557F8416083A}">
      <dsp:nvSpPr>
        <dsp:cNvPr id="0" name=""/>
        <dsp:cNvSpPr/>
      </dsp:nvSpPr>
      <dsp:spPr>
        <a:xfrm>
          <a:off x="4036273" y="476105"/>
          <a:ext cx="1410301" cy="895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Decision making</a:t>
          </a:r>
          <a:endParaRPr lang="en-US" sz="1400" kern="1200" dirty="0"/>
        </a:p>
      </dsp:txBody>
      <dsp:txXfrm>
        <a:off x="4062503" y="502335"/>
        <a:ext cx="1357841" cy="843081"/>
      </dsp:txXfrm>
    </dsp:sp>
    <dsp:sp modelId="{2CCBEBBB-0722-4044-95AD-7171F72A8E98}">
      <dsp:nvSpPr>
        <dsp:cNvPr id="0" name=""/>
        <dsp:cNvSpPr/>
      </dsp:nvSpPr>
      <dsp:spPr>
        <a:xfrm>
          <a:off x="991659" y="1640843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2A0F2-CBB7-481A-B0C5-DA0174441F44}">
      <dsp:nvSpPr>
        <dsp:cNvPr id="0" name=""/>
        <dsp:cNvSpPr/>
      </dsp:nvSpPr>
      <dsp:spPr>
        <a:xfrm>
          <a:off x="1148359" y="1789708"/>
          <a:ext cx="1410301" cy="895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Individual</a:t>
          </a:r>
          <a:endParaRPr lang="en-US" sz="1400" kern="1200" dirty="0"/>
        </a:p>
      </dsp:txBody>
      <dsp:txXfrm>
        <a:off x="1174589" y="1815938"/>
        <a:ext cx="1357841" cy="843081"/>
      </dsp:txXfrm>
    </dsp:sp>
    <dsp:sp modelId="{0B6F3D5D-5374-40B2-A746-EC2481D76045}">
      <dsp:nvSpPr>
        <dsp:cNvPr id="0" name=""/>
        <dsp:cNvSpPr/>
      </dsp:nvSpPr>
      <dsp:spPr>
        <a:xfrm>
          <a:off x="1243" y="2938648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68578-A8C1-4EA1-926E-3FC910B92B01}">
      <dsp:nvSpPr>
        <dsp:cNvPr id="0" name=""/>
        <dsp:cNvSpPr/>
      </dsp:nvSpPr>
      <dsp:spPr>
        <a:xfrm>
          <a:off x="157943" y="3087513"/>
          <a:ext cx="1410301" cy="895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Descriptive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(Behavioral)</a:t>
          </a:r>
        </a:p>
      </dsp:txBody>
      <dsp:txXfrm>
        <a:off x="184173" y="3113743"/>
        <a:ext cx="1357841" cy="843081"/>
      </dsp:txXfrm>
    </dsp:sp>
    <dsp:sp modelId="{0D62702B-8D1C-4FCF-AEA2-5E26D70D951C}">
      <dsp:nvSpPr>
        <dsp:cNvPr id="0" name=""/>
        <dsp:cNvSpPr/>
      </dsp:nvSpPr>
      <dsp:spPr>
        <a:xfrm>
          <a:off x="1724945" y="2938648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D67C3-288F-45B3-9E6E-74EBC2220A41}">
      <dsp:nvSpPr>
        <dsp:cNvPr id="0" name=""/>
        <dsp:cNvSpPr/>
      </dsp:nvSpPr>
      <dsp:spPr>
        <a:xfrm>
          <a:off x="1881645" y="3087513"/>
          <a:ext cx="1410301" cy="895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Normative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(Decision Analysis)</a:t>
          </a:r>
          <a:endParaRPr lang="en-US" sz="1400" kern="1200" dirty="0"/>
        </a:p>
      </dsp:txBody>
      <dsp:txXfrm>
        <a:off x="1907875" y="3113743"/>
        <a:ext cx="1357841" cy="843081"/>
      </dsp:txXfrm>
    </dsp:sp>
    <dsp:sp modelId="{D643A685-8DE2-4951-ADAC-7F765B1CD195}">
      <dsp:nvSpPr>
        <dsp:cNvPr id="0" name=""/>
        <dsp:cNvSpPr/>
      </dsp:nvSpPr>
      <dsp:spPr>
        <a:xfrm>
          <a:off x="3448647" y="2938648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270C3-34D9-4F28-A588-A70AA42E8A88}">
      <dsp:nvSpPr>
        <dsp:cNvPr id="0" name=""/>
        <dsp:cNvSpPr/>
      </dsp:nvSpPr>
      <dsp:spPr>
        <a:xfrm>
          <a:off x="3605348" y="3087513"/>
          <a:ext cx="1410301" cy="8955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Prescriptive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(Decision Analysis)</a:t>
          </a:r>
          <a:endParaRPr lang="en-US" sz="1400" kern="1200" dirty="0"/>
        </a:p>
      </dsp:txBody>
      <dsp:txXfrm>
        <a:off x="3631578" y="3113743"/>
        <a:ext cx="1357841" cy="843081"/>
      </dsp:txXfrm>
    </dsp:sp>
    <dsp:sp modelId="{213E224F-A197-49CE-8D1C-7C656E202350}">
      <dsp:nvSpPr>
        <dsp:cNvPr id="0" name=""/>
        <dsp:cNvSpPr/>
      </dsp:nvSpPr>
      <dsp:spPr>
        <a:xfrm>
          <a:off x="6034201" y="1632944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B92A7-14C8-473D-95CB-C18411FC372D}">
      <dsp:nvSpPr>
        <dsp:cNvPr id="0" name=""/>
        <dsp:cNvSpPr/>
      </dsp:nvSpPr>
      <dsp:spPr>
        <a:xfrm>
          <a:off x="6190901" y="1781809"/>
          <a:ext cx="1410301" cy="8955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Plural</a:t>
          </a:r>
          <a:endParaRPr lang="en-US" sz="1400" kern="1200" dirty="0"/>
        </a:p>
      </dsp:txBody>
      <dsp:txXfrm>
        <a:off x="6217131" y="1808039"/>
        <a:ext cx="1357841" cy="843081"/>
      </dsp:txXfrm>
    </dsp:sp>
    <dsp:sp modelId="{F987B473-81F2-4767-9907-E680B43990A2}">
      <dsp:nvSpPr>
        <dsp:cNvPr id="0" name=""/>
        <dsp:cNvSpPr/>
      </dsp:nvSpPr>
      <dsp:spPr>
        <a:xfrm>
          <a:off x="5172350" y="2938648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2FDCC-FBD6-4983-BE63-860129F73C61}">
      <dsp:nvSpPr>
        <dsp:cNvPr id="0" name=""/>
        <dsp:cNvSpPr/>
      </dsp:nvSpPr>
      <dsp:spPr>
        <a:xfrm>
          <a:off x="5329050" y="3087513"/>
          <a:ext cx="1410301" cy="89554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Separate and interactive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(Game theory)</a:t>
          </a:r>
          <a:endParaRPr lang="en-US" sz="1400" kern="1200" dirty="0"/>
        </a:p>
      </dsp:txBody>
      <dsp:txXfrm>
        <a:off x="5355280" y="3113743"/>
        <a:ext cx="1357841" cy="843081"/>
      </dsp:txXfrm>
    </dsp:sp>
    <dsp:sp modelId="{8EDB3DE4-46CC-46EA-ABE2-0DA0D74EF93F}">
      <dsp:nvSpPr>
        <dsp:cNvPr id="0" name=""/>
        <dsp:cNvSpPr/>
      </dsp:nvSpPr>
      <dsp:spPr>
        <a:xfrm>
          <a:off x="6896052" y="2938648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30430-B2C5-4BD6-A388-9C83A0482752}">
      <dsp:nvSpPr>
        <dsp:cNvPr id="0" name=""/>
        <dsp:cNvSpPr/>
      </dsp:nvSpPr>
      <dsp:spPr>
        <a:xfrm>
          <a:off x="7052752" y="3087513"/>
          <a:ext cx="1410301" cy="8955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Joint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(Negotiation theory)</a:t>
          </a:r>
          <a:endParaRPr lang="en-US" sz="1400" kern="1200" dirty="0"/>
        </a:p>
      </dsp:txBody>
      <dsp:txXfrm>
        <a:off x="7078982" y="3113743"/>
        <a:ext cx="1357841" cy="843081"/>
      </dsp:txXfrm>
    </dsp:sp>
    <dsp:sp modelId="{A6BFB72D-F7A6-4C0F-9527-0B15BF309186}">
      <dsp:nvSpPr>
        <dsp:cNvPr id="0" name=""/>
        <dsp:cNvSpPr/>
      </dsp:nvSpPr>
      <dsp:spPr>
        <a:xfrm>
          <a:off x="3044204" y="4258681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E6BFA-86C5-4888-BBFB-3F0E6A261A83}">
      <dsp:nvSpPr>
        <dsp:cNvPr id="0" name=""/>
        <dsp:cNvSpPr/>
      </dsp:nvSpPr>
      <dsp:spPr>
        <a:xfrm>
          <a:off x="3200904" y="4407547"/>
          <a:ext cx="1410301" cy="895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Asymmetrically prescriptive /descriptive</a:t>
          </a:r>
          <a:endParaRPr lang="en-US" sz="1400" kern="1200" dirty="0"/>
        </a:p>
      </dsp:txBody>
      <dsp:txXfrm>
        <a:off x="3227134" y="4433777"/>
        <a:ext cx="1357841" cy="843081"/>
      </dsp:txXfrm>
    </dsp:sp>
    <dsp:sp modelId="{DF871B25-966F-4ABE-8253-D6064ED771E4}">
      <dsp:nvSpPr>
        <dsp:cNvPr id="0" name=""/>
        <dsp:cNvSpPr/>
      </dsp:nvSpPr>
      <dsp:spPr>
        <a:xfrm>
          <a:off x="4830143" y="4258681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6FF3D-AD28-4F58-B503-93EECCECC401}">
      <dsp:nvSpPr>
        <dsp:cNvPr id="0" name=""/>
        <dsp:cNvSpPr/>
      </dsp:nvSpPr>
      <dsp:spPr>
        <a:xfrm>
          <a:off x="4986843" y="4407547"/>
          <a:ext cx="1410301" cy="895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Symmetrically descriptive</a:t>
          </a:r>
          <a:endParaRPr lang="en-US" sz="1400" kern="1200" dirty="0"/>
        </a:p>
      </dsp:txBody>
      <dsp:txXfrm>
        <a:off x="5013073" y="4433777"/>
        <a:ext cx="1357841" cy="843081"/>
      </dsp:txXfrm>
    </dsp:sp>
    <dsp:sp modelId="{025C1BDE-B7EB-4470-822C-03B7CCD3BB76}">
      <dsp:nvSpPr>
        <dsp:cNvPr id="0" name=""/>
        <dsp:cNvSpPr/>
      </dsp:nvSpPr>
      <dsp:spPr>
        <a:xfrm>
          <a:off x="6687542" y="4258681"/>
          <a:ext cx="1410301" cy="895541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E4D08-D97D-4E80-8C1A-531BFCF6D547}">
      <dsp:nvSpPr>
        <dsp:cNvPr id="0" name=""/>
        <dsp:cNvSpPr/>
      </dsp:nvSpPr>
      <dsp:spPr>
        <a:xfrm>
          <a:off x="6844242" y="4407547"/>
          <a:ext cx="1410301" cy="895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Symmetrically normative</a:t>
          </a:r>
        </a:p>
      </dsp:txBody>
      <dsp:txXfrm>
        <a:off x="6870472" y="4433777"/>
        <a:ext cx="1357841" cy="843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9987-4105-044B-B6E7-49EC078BC544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DBFFB-A160-2549-9FCD-87E3578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265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170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7199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5466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179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366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1173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444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100" dirty="0"/>
              <a:t>Pp. 81 – 96</a:t>
            </a:r>
          </a:p>
          <a:p>
            <a:pPr lvl="1"/>
            <a:r>
              <a:rPr lang="en-US" sz="1100" dirty="0"/>
              <a:t>To negotiate or not?</a:t>
            </a:r>
          </a:p>
          <a:p>
            <a:pPr lvl="1"/>
            <a:r>
              <a:rPr lang="en-US" sz="1100" dirty="0"/>
              <a:t>	That was discussed earlier</a:t>
            </a:r>
          </a:p>
          <a:p>
            <a:pPr lvl="1"/>
            <a:r>
              <a:rPr lang="en-US" sz="1100" dirty="0"/>
              <a:t>What to do if negotiations fail?</a:t>
            </a:r>
          </a:p>
          <a:p>
            <a:pPr lvl="2"/>
            <a:r>
              <a:rPr lang="en-US" sz="1100" dirty="0"/>
              <a:t>What are you alternatives</a:t>
            </a:r>
          </a:p>
          <a:p>
            <a:pPr lvl="1"/>
            <a:r>
              <a:rPr lang="en-US" sz="1100" dirty="0"/>
              <a:t>With whom to negotiate?</a:t>
            </a:r>
          </a:p>
          <a:p>
            <a:pPr lvl="1"/>
            <a:r>
              <a:rPr lang="en-US" sz="1100" dirty="0"/>
              <a:t>	Sometimes you can select, approach; sometimes professional </a:t>
            </a:r>
            <a:r>
              <a:rPr lang="en-US" sz="1100" dirty="0" err="1"/>
              <a:t>negitatiotiors</a:t>
            </a:r>
            <a:endParaRPr lang="en-US" sz="1100" dirty="0"/>
          </a:p>
          <a:p>
            <a:pPr lvl="1"/>
            <a:r>
              <a:rPr lang="en-US" sz="1100" dirty="0"/>
              <a:t>Two or more than two parties?</a:t>
            </a:r>
          </a:p>
          <a:p>
            <a:pPr lvl="2"/>
            <a:r>
              <a:rPr lang="en-US" sz="1100" dirty="0"/>
              <a:t>The more parties, more </a:t>
            </a:r>
            <a:r>
              <a:rPr lang="en-US" sz="1100" dirty="0" err="1"/>
              <a:t>compiex</a:t>
            </a:r>
            <a:r>
              <a:rPr lang="en-US" sz="1100" dirty="0"/>
              <a:t> the </a:t>
            </a:r>
            <a:r>
              <a:rPr lang="en-US" sz="1100" dirty="0" err="1"/>
              <a:t>negotations</a:t>
            </a:r>
            <a:r>
              <a:rPr lang="en-US" sz="1100" dirty="0"/>
              <a:t> will become. Coalitions</a:t>
            </a:r>
          </a:p>
          <a:p>
            <a:pPr lvl="1"/>
            <a:r>
              <a:rPr lang="en-US" sz="1100" dirty="0"/>
              <a:t>Are the parties monolithic?</a:t>
            </a:r>
          </a:p>
          <a:p>
            <a:pPr lvl="2"/>
            <a:r>
              <a:rPr lang="en-US" sz="1100" dirty="0"/>
              <a:t>Often they are not. Think about Finland negotiating in EU. </a:t>
            </a:r>
            <a:r>
              <a:rPr lang="en-US" sz="1100" dirty="0" err="1"/>
              <a:t>Barganing</a:t>
            </a:r>
            <a:r>
              <a:rPr lang="en-US" sz="1100" dirty="0"/>
              <a:t> and concessions internally.</a:t>
            </a:r>
          </a:p>
          <a:p>
            <a:pPr lvl="1"/>
            <a:r>
              <a:rPr lang="en-US" sz="1100" dirty="0"/>
              <a:t>Is the game repetitive?</a:t>
            </a:r>
          </a:p>
          <a:p>
            <a:pPr lvl="2"/>
            <a:r>
              <a:rPr lang="en-US" sz="1100" dirty="0"/>
              <a:t>They often are. How you behave will have an impact in your future negations. Reputations.</a:t>
            </a:r>
          </a:p>
          <a:p>
            <a:pPr lvl="1"/>
            <a:r>
              <a:rPr lang="en-US" sz="1100" dirty="0"/>
              <a:t>Are there linkage effects?</a:t>
            </a:r>
          </a:p>
          <a:p>
            <a:pPr lvl="2"/>
            <a:r>
              <a:rPr lang="en-US" sz="1100" dirty="0"/>
              <a:t>How the outcome will affect other </a:t>
            </a:r>
            <a:r>
              <a:rPr lang="en-US" sz="1100" dirty="0" err="1"/>
              <a:t>negotitions</a:t>
            </a:r>
            <a:r>
              <a:rPr lang="en-US" sz="1100" dirty="0"/>
              <a:t> with other parties. Labor management: Unions even Employees. Customers</a:t>
            </a:r>
          </a:p>
          <a:p>
            <a:pPr lvl="1"/>
            <a:r>
              <a:rPr lang="en-US" sz="1100" dirty="0"/>
              <a:t>Is there more than one issue?</a:t>
            </a:r>
          </a:p>
          <a:p>
            <a:pPr lvl="2"/>
            <a:r>
              <a:rPr lang="en-US" sz="1100" dirty="0"/>
              <a:t>Sometimes it is only price. Often there are more. Again labor-management. </a:t>
            </a:r>
            <a:r>
              <a:rPr lang="en-US" sz="1100" dirty="0" err="1"/>
              <a:t>Collabiartion</a:t>
            </a:r>
            <a:r>
              <a:rPr lang="en-US" sz="1100" dirty="0"/>
              <a:t> between two companies.</a:t>
            </a:r>
          </a:p>
          <a:p>
            <a:pPr lvl="1"/>
            <a:r>
              <a:rPr lang="en-US" sz="1100" dirty="0"/>
              <a:t>Is an agreement required?</a:t>
            </a:r>
          </a:p>
          <a:p>
            <a:r>
              <a:rPr lang="en-US" sz="1100" dirty="0"/>
              <a:t>		Often you can walk away. But for example </a:t>
            </a:r>
            <a:r>
              <a:rPr lang="en-US" sz="1100" dirty="0" err="1"/>
              <a:t>labour</a:t>
            </a:r>
            <a:r>
              <a:rPr lang="en-US" sz="1100" dirty="0"/>
              <a:t> management agreement is required in practice or even by law.</a:t>
            </a:r>
          </a:p>
          <a:p>
            <a:pPr lvl="1"/>
            <a:r>
              <a:rPr lang="en-US" sz="1100" dirty="0"/>
              <a:t>Is ratification required?</a:t>
            </a:r>
          </a:p>
          <a:p>
            <a:pPr lvl="1"/>
            <a:r>
              <a:rPr lang="en-US" sz="1100" dirty="0"/>
              <a:t>	Sometimes it is. National agreements in parliament. Board in companies</a:t>
            </a:r>
          </a:p>
          <a:p>
            <a:pPr lvl="1"/>
            <a:r>
              <a:rPr lang="en-US" sz="1100" dirty="0"/>
              <a:t>Are threats possible?</a:t>
            </a:r>
          </a:p>
          <a:p>
            <a:pPr lvl="2"/>
            <a:r>
              <a:rPr lang="en-US" sz="1100" dirty="0"/>
              <a:t>Not only walk away. But I will hurt you. </a:t>
            </a:r>
            <a:r>
              <a:rPr lang="en-US" sz="1100" dirty="0" err="1"/>
              <a:t>Emprically</a:t>
            </a:r>
            <a:r>
              <a:rPr lang="en-US" sz="1100" dirty="0"/>
              <a:t> using power this way will cause poorer results. Kill co-operation.</a:t>
            </a:r>
          </a:p>
          <a:p>
            <a:pPr lvl="1"/>
            <a:r>
              <a:rPr lang="en-US" sz="1100" dirty="0"/>
              <a:t>Are there time constraints or time–related costs?</a:t>
            </a:r>
          </a:p>
          <a:p>
            <a:pPr lvl="1"/>
            <a:r>
              <a:rPr lang="en-US" sz="1100" dirty="0"/>
              <a:t>	The party that negotiates in </a:t>
            </a:r>
            <a:r>
              <a:rPr lang="en-US" sz="1100" dirty="0" err="1"/>
              <a:t>hase</a:t>
            </a:r>
            <a:r>
              <a:rPr lang="en-US" sz="1100" dirty="0"/>
              <a:t> has typically disadvantage.</a:t>
            </a:r>
          </a:p>
          <a:p>
            <a:pPr lvl="1"/>
            <a:r>
              <a:rPr lang="en-US" sz="1100" dirty="0"/>
              <a:t>Are the contracts binding?</a:t>
            </a:r>
          </a:p>
          <a:p>
            <a:pPr lvl="1"/>
            <a:r>
              <a:rPr lang="en-US" sz="1100" dirty="0"/>
              <a:t>	There are courts for within country. But how about when a multinational company makes an investment I a country. Can it be safe. Not </a:t>
            </a:r>
            <a:r>
              <a:rPr lang="en-US" sz="1100" dirty="0" err="1"/>
              <a:t>necessarely</a:t>
            </a:r>
            <a:r>
              <a:rPr lang="en-US" sz="1100" dirty="0"/>
              <a:t>.</a:t>
            </a:r>
          </a:p>
          <a:p>
            <a:pPr lvl="1"/>
            <a:r>
              <a:rPr lang="en-US" sz="1100" dirty="0"/>
              <a:t>Are the negotiations private or public?</a:t>
            </a:r>
          </a:p>
          <a:p>
            <a:pPr lvl="1"/>
            <a:r>
              <a:rPr lang="en-US" sz="1100" dirty="0"/>
              <a:t>	It will have an impact what </a:t>
            </a:r>
            <a:r>
              <a:rPr lang="en-US" sz="1100" dirty="0" err="1"/>
              <a:t>concencession</a:t>
            </a:r>
            <a:r>
              <a:rPr lang="en-US" sz="1100" dirty="0"/>
              <a:t> you make. Think about leader of a country.</a:t>
            </a:r>
          </a:p>
          <a:p>
            <a:pPr lvl="1"/>
            <a:r>
              <a:rPr lang="en-US" sz="1100" dirty="0"/>
              <a:t>What are the group norms?</a:t>
            </a:r>
          </a:p>
          <a:p>
            <a:pPr lvl="2"/>
            <a:r>
              <a:rPr lang="en-US" sz="1100" dirty="0"/>
              <a:t>How open you are, how truthful you are.</a:t>
            </a:r>
          </a:p>
          <a:p>
            <a:pPr lvl="1"/>
            <a:r>
              <a:rPr lang="en-US" sz="1100" dirty="0"/>
              <a:t>Is a third-party intervention possible?</a:t>
            </a:r>
          </a:p>
          <a:p>
            <a:pPr lvl="2"/>
            <a:r>
              <a:rPr lang="en-US" sz="1100" dirty="0"/>
              <a:t>It can help in conflicts but also situations where full open and truthful exchange between parties are not possible, there is no trust yet.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1425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err="1"/>
              <a:t>Lewicki</a:t>
            </a:r>
            <a:r>
              <a:rPr lang="en-US" sz="1000" dirty="0"/>
              <a:t> (p. 7):</a:t>
            </a:r>
          </a:p>
          <a:p>
            <a:pPr marL="219184" indent="-219184">
              <a:buFont typeface="+mj-lt"/>
              <a:buAutoNum type="arabicPeriod"/>
            </a:pPr>
            <a:r>
              <a:rPr lang="en-US" sz="1000" dirty="0"/>
              <a:t>You’d lose the farm: you could lose everything.</a:t>
            </a:r>
          </a:p>
          <a:p>
            <a:pPr marL="219184" indent="-219184">
              <a:buFont typeface="+mj-lt"/>
              <a:buAutoNum type="arabicPeriod"/>
            </a:pPr>
            <a:r>
              <a:rPr lang="en-US" sz="1000" dirty="0"/>
              <a:t>You’re sold out: you are running at capacity – raise your prices instead</a:t>
            </a:r>
          </a:p>
          <a:p>
            <a:pPr marL="219184" indent="-219184">
              <a:buFont typeface="+mj-lt"/>
              <a:buAutoNum type="arabicPeriod"/>
            </a:pPr>
            <a:r>
              <a:rPr lang="en-US" sz="1000" dirty="0"/>
              <a:t>Unethical: illegal, unethical, or morally inappropriate  - do not compromise your reputation</a:t>
            </a:r>
          </a:p>
          <a:p>
            <a:pPr marL="219184" indent="-219184">
              <a:buFont typeface="+mj-lt"/>
              <a:buAutoNum type="arabicPeriod"/>
            </a:pPr>
            <a:r>
              <a:rPr lang="en-US" sz="1000" dirty="0"/>
              <a:t>You don’t care: why should you bother? You could lose and there is nothing to gain.</a:t>
            </a:r>
          </a:p>
          <a:p>
            <a:pPr marL="219184" indent="-219184">
              <a:buFont typeface="+mj-lt"/>
              <a:buAutoNum type="arabicPeriod"/>
            </a:pPr>
            <a:r>
              <a:rPr lang="en-US" sz="1000" dirty="0"/>
              <a:t>You don’t have time: if the time pressure works against you, you will make mistakes when failing to think of consequences</a:t>
            </a:r>
          </a:p>
          <a:p>
            <a:pPr marL="219184" indent="-219184">
              <a:buFont typeface="+mj-lt"/>
              <a:buAutoNum type="arabicPeriod"/>
            </a:pPr>
            <a:r>
              <a:rPr lang="en-US" sz="1000" dirty="0"/>
              <a:t>Bad faith: if you can’t trust their negotiations , you can’t trust the agreement</a:t>
            </a:r>
          </a:p>
          <a:p>
            <a:pPr marL="219184" indent="-219184">
              <a:buFont typeface="+mj-lt"/>
              <a:buAutoNum type="arabicPeriod"/>
            </a:pPr>
            <a:r>
              <a:rPr lang="en-US" sz="1000" dirty="0"/>
              <a:t>Waiting: if you are about to have a better financial situation soon, so don’t start negotiations now </a:t>
            </a:r>
          </a:p>
          <a:p>
            <a:pPr marL="219184" indent="-219184">
              <a:buFont typeface="+mj-lt"/>
              <a:buAutoNum type="arabicPeriod"/>
            </a:pPr>
            <a:r>
              <a:rPr lang="en-US" sz="1000" dirty="0"/>
              <a:t>Not prepared: if you are not ready, just say ‘no’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9614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963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366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84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000" dirty="0">
              <a:solidFill>
                <a:srgbClr val="00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9318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fi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654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5000"/>
              </a:lnSpc>
              <a:spcBef>
                <a:spcPct val="15000"/>
              </a:spcBef>
            </a:pPr>
            <a:endParaRPr lang="en-US" sz="1000" dirty="0"/>
          </a:p>
          <a:p>
            <a:pPr lvl="0">
              <a:lnSpc>
                <a:spcPct val="85000"/>
              </a:lnSpc>
              <a:spcBef>
                <a:spcPct val="15000"/>
              </a:spcBef>
            </a:pPr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B9DB-1D44-4611-B50F-54D046F981C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631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11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7718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3582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404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095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693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3440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Pp</a:t>
            </a:r>
            <a:r>
              <a:rPr lang="fi-FI" dirty="0"/>
              <a:t>. 3 – 13</a:t>
            </a:r>
          </a:p>
          <a:p>
            <a:endParaRPr lang="fi-FI" dirty="0"/>
          </a:p>
          <a:p>
            <a:r>
              <a:rPr lang="fi-FI" dirty="0" err="1"/>
              <a:t>Indivual</a:t>
            </a:r>
            <a:r>
              <a:rPr lang="fi-FI" baseline="0" dirty="0"/>
              <a:t> </a:t>
            </a:r>
            <a:r>
              <a:rPr lang="fi-FI" baseline="0" dirty="0" err="1"/>
              <a:t>means</a:t>
            </a:r>
            <a:r>
              <a:rPr lang="fi-FI" baseline="0" dirty="0"/>
              <a:t> a person, </a:t>
            </a:r>
            <a:r>
              <a:rPr lang="fi-FI" baseline="0" dirty="0" err="1"/>
              <a:t>company</a:t>
            </a:r>
            <a:r>
              <a:rPr lang="fi-FI" baseline="0" dirty="0"/>
              <a:t> etc. </a:t>
            </a:r>
            <a:r>
              <a:rPr lang="fi-FI" baseline="0" dirty="0" err="1"/>
              <a:t>Unitary</a:t>
            </a:r>
            <a:r>
              <a:rPr lang="fi-FI" baseline="0" dirty="0"/>
              <a:t>. </a:t>
            </a:r>
            <a:r>
              <a:rPr lang="fi-FI" baseline="0" dirty="0" err="1"/>
              <a:t>Make</a:t>
            </a:r>
            <a:r>
              <a:rPr lang="fi-FI" baseline="0" dirty="0"/>
              <a:t> a </a:t>
            </a:r>
            <a:r>
              <a:rPr lang="fi-FI" baseline="0" dirty="0" err="1"/>
              <a:t>decision</a:t>
            </a:r>
            <a:r>
              <a:rPr lang="fi-FI" baseline="0" dirty="0"/>
              <a:t> to </a:t>
            </a:r>
            <a:r>
              <a:rPr lang="fi-FI" baseline="0" dirty="0" err="1"/>
              <a:t>buy</a:t>
            </a:r>
            <a:r>
              <a:rPr lang="fi-FI" baseline="0" dirty="0"/>
              <a:t>, </a:t>
            </a:r>
            <a:r>
              <a:rPr lang="fi-FI" baseline="0" dirty="0" err="1"/>
              <a:t>invest</a:t>
            </a:r>
            <a:r>
              <a:rPr lang="fi-FI" baseline="0" dirty="0"/>
              <a:t>, </a:t>
            </a:r>
            <a:r>
              <a:rPr lang="fi-FI" baseline="0" dirty="0" err="1"/>
              <a:t>surgery</a:t>
            </a:r>
            <a:endParaRPr lang="fi-FI" baseline="0" dirty="0"/>
          </a:p>
          <a:p>
            <a:endParaRPr lang="fi-FI" baseline="0" dirty="0"/>
          </a:p>
          <a:p>
            <a:r>
              <a:rPr lang="fi-FI" baseline="0" dirty="0" err="1"/>
              <a:t>Plular</a:t>
            </a:r>
            <a:r>
              <a:rPr lang="fi-FI" baseline="0" dirty="0"/>
              <a:t> </a:t>
            </a:r>
            <a:r>
              <a:rPr lang="fi-FI" baseline="0" dirty="0" err="1"/>
              <a:t>means</a:t>
            </a:r>
            <a:r>
              <a:rPr lang="fi-FI" baseline="0" dirty="0"/>
              <a:t> </a:t>
            </a:r>
            <a:r>
              <a:rPr lang="fi-FI" baseline="0" dirty="0" err="1"/>
              <a:t>that</a:t>
            </a:r>
            <a:r>
              <a:rPr lang="fi-FI" baseline="0" dirty="0"/>
              <a:t> </a:t>
            </a:r>
            <a:r>
              <a:rPr lang="fi-FI" baseline="0" dirty="0" err="1"/>
              <a:t>there</a:t>
            </a:r>
            <a:r>
              <a:rPr lang="fi-FI" baseline="0" dirty="0"/>
              <a:t> </a:t>
            </a:r>
            <a:r>
              <a:rPr lang="fi-FI" baseline="0" dirty="0" err="1"/>
              <a:t>are</a:t>
            </a:r>
            <a:r>
              <a:rPr lang="fi-FI" baseline="0" dirty="0"/>
              <a:t> </a:t>
            </a:r>
            <a:r>
              <a:rPr lang="fi-FI" baseline="0" dirty="0" err="1"/>
              <a:t>two</a:t>
            </a:r>
            <a:r>
              <a:rPr lang="fi-FI" baseline="0" dirty="0"/>
              <a:t> </a:t>
            </a:r>
            <a:r>
              <a:rPr lang="fi-FI" baseline="0" dirty="0" err="1"/>
              <a:t>or</a:t>
            </a:r>
            <a:r>
              <a:rPr lang="fi-FI" baseline="0" dirty="0"/>
              <a:t> </a:t>
            </a:r>
            <a:r>
              <a:rPr lang="fi-FI" baseline="0" dirty="0" err="1"/>
              <a:t>more</a:t>
            </a:r>
            <a:r>
              <a:rPr lang="fi-FI" baseline="0" dirty="0"/>
              <a:t> </a:t>
            </a:r>
            <a:r>
              <a:rPr lang="fi-FI" baseline="0" dirty="0" err="1"/>
              <a:t>parties</a:t>
            </a:r>
            <a:r>
              <a:rPr lang="fi-FI" baseline="0" dirty="0"/>
              <a:t>.</a:t>
            </a:r>
          </a:p>
          <a:p>
            <a:endParaRPr lang="fi-FI" baseline="0" dirty="0"/>
          </a:p>
          <a:p>
            <a:r>
              <a:rPr lang="fi-FI" baseline="0" dirty="0" err="1"/>
              <a:t>Separte</a:t>
            </a:r>
            <a:r>
              <a:rPr lang="fi-FI" baseline="0" dirty="0"/>
              <a:t> and </a:t>
            </a:r>
            <a:r>
              <a:rPr lang="fi-FI" baseline="0" dirty="0" err="1"/>
              <a:t>interactive</a:t>
            </a:r>
            <a:r>
              <a:rPr lang="fi-FI" baseline="0" dirty="0"/>
              <a:t>: </a:t>
            </a:r>
            <a:r>
              <a:rPr lang="fi-FI" baseline="0" dirty="0" err="1"/>
              <a:t>Separate</a:t>
            </a:r>
            <a:r>
              <a:rPr lang="fi-FI" baseline="0" dirty="0"/>
              <a:t> </a:t>
            </a:r>
            <a:r>
              <a:rPr lang="fi-FI" baseline="0" dirty="0" err="1"/>
              <a:t>decisons</a:t>
            </a:r>
            <a:r>
              <a:rPr lang="fi-FI" baseline="0" dirty="0"/>
              <a:t>. The </a:t>
            </a:r>
            <a:r>
              <a:rPr lang="fi-FI" baseline="0" dirty="0" err="1"/>
              <a:t>payoff</a:t>
            </a:r>
            <a:r>
              <a:rPr lang="fi-FI" baseline="0" dirty="0"/>
              <a:t> </a:t>
            </a:r>
            <a:r>
              <a:rPr lang="fi-FI" baseline="0" dirty="0" err="1"/>
              <a:t>will</a:t>
            </a:r>
            <a:r>
              <a:rPr lang="fi-FI" baseline="0" dirty="0"/>
              <a:t> </a:t>
            </a:r>
            <a:r>
              <a:rPr lang="fi-FI" baseline="0" dirty="0" err="1"/>
              <a:t>depend</a:t>
            </a:r>
            <a:r>
              <a:rPr lang="fi-FI" baseline="0" dirty="0"/>
              <a:t> on the </a:t>
            </a:r>
            <a:r>
              <a:rPr lang="fi-FI" baseline="0" dirty="0" err="1"/>
              <a:t>decsion</a:t>
            </a:r>
            <a:r>
              <a:rPr lang="fi-FI" baseline="0" dirty="0"/>
              <a:t> of the </a:t>
            </a:r>
            <a:r>
              <a:rPr lang="fi-FI" baseline="0" dirty="0" err="1"/>
              <a:t>other</a:t>
            </a:r>
            <a:r>
              <a:rPr lang="fi-FI" baseline="0" dirty="0"/>
              <a:t> party.</a:t>
            </a:r>
          </a:p>
          <a:p>
            <a:endParaRPr lang="fi-FI" baseline="0" dirty="0"/>
          </a:p>
          <a:p>
            <a:r>
              <a:rPr lang="fi-FI" baseline="0" dirty="0" err="1"/>
              <a:t>Joint</a:t>
            </a:r>
            <a:r>
              <a:rPr lang="fi-FI" baseline="0" dirty="0"/>
              <a:t> </a:t>
            </a:r>
            <a:r>
              <a:rPr lang="fi-FI" baseline="0" dirty="0" err="1"/>
              <a:t>negotiation</a:t>
            </a:r>
            <a:r>
              <a:rPr lang="fi-FI" baseline="0" dirty="0"/>
              <a:t>. </a:t>
            </a:r>
            <a:r>
              <a:rPr lang="fi-FI" baseline="0" dirty="0" err="1"/>
              <a:t>Joint</a:t>
            </a:r>
            <a:r>
              <a:rPr lang="fi-FI" baseline="0" dirty="0"/>
              <a:t> </a:t>
            </a:r>
            <a:r>
              <a:rPr lang="fi-FI" baseline="0" dirty="0" err="1"/>
              <a:t>agreement</a:t>
            </a:r>
            <a:r>
              <a:rPr lang="fi-FI" baseline="0" dirty="0"/>
              <a:t>. </a:t>
            </a:r>
            <a:r>
              <a:rPr lang="fi-FI" baseline="0" dirty="0" err="1"/>
              <a:t>Joint</a:t>
            </a:r>
            <a:r>
              <a:rPr lang="fi-FI" baseline="0" dirty="0"/>
              <a:t> </a:t>
            </a:r>
            <a:r>
              <a:rPr lang="fi-FI" baseline="0" dirty="0" err="1"/>
              <a:t>consequence</a:t>
            </a:r>
            <a:r>
              <a:rPr lang="fi-FI" baseline="0" dirty="0"/>
              <a:t> and </a:t>
            </a:r>
            <a:r>
              <a:rPr lang="fi-FI" baseline="0" dirty="0" err="1"/>
              <a:t>payoffs</a:t>
            </a:r>
            <a:r>
              <a:rPr lang="fi-FI" baseline="0" dirty="0"/>
              <a:t>.</a:t>
            </a:r>
          </a:p>
          <a:p>
            <a:endParaRPr lang="fi-FI" baseline="0" dirty="0"/>
          </a:p>
          <a:p>
            <a:endParaRPr lang="fi-F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3010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71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9216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000" dirty="0" err="1"/>
              <a:t>Pp</a:t>
            </a:r>
            <a:r>
              <a:rPr lang="fi-FI" sz="1000" dirty="0"/>
              <a:t>. 33 – 37</a:t>
            </a:r>
          </a:p>
          <a:p>
            <a:r>
              <a:rPr lang="fi-FI" sz="1000" dirty="0" err="1"/>
              <a:t>Anchoring</a:t>
            </a:r>
            <a:r>
              <a:rPr lang="fi-FI" sz="1000" dirty="0"/>
              <a:t> trap </a:t>
            </a:r>
            <a:r>
              <a:rPr lang="fi-FI" sz="1000" dirty="0" err="1"/>
              <a:t>high</a:t>
            </a:r>
            <a:r>
              <a:rPr lang="fi-FI" sz="1000" dirty="0"/>
              <a:t> </a:t>
            </a:r>
            <a:r>
              <a:rPr lang="fi-FI" sz="1000" dirty="0" err="1"/>
              <a:t>price</a:t>
            </a:r>
            <a:r>
              <a:rPr lang="fi-FI" sz="1000" dirty="0"/>
              <a:t>. </a:t>
            </a:r>
            <a:r>
              <a:rPr lang="fi-FI" sz="1000" dirty="0" err="1"/>
              <a:t>Example</a:t>
            </a:r>
            <a:r>
              <a:rPr lang="fi-FI" sz="1000" dirty="0"/>
              <a:t> </a:t>
            </a:r>
            <a:r>
              <a:rPr lang="fi-FI" sz="1000" dirty="0" err="1"/>
              <a:t>population</a:t>
            </a:r>
            <a:r>
              <a:rPr lang="fi-FI" sz="1000" dirty="0"/>
              <a:t> of </a:t>
            </a:r>
            <a:r>
              <a:rPr lang="fi-FI" sz="1000" dirty="0" err="1"/>
              <a:t>Turkey</a:t>
            </a:r>
            <a:r>
              <a:rPr lang="fi-FI" sz="1000" dirty="0"/>
              <a:t> </a:t>
            </a:r>
            <a:r>
              <a:rPr lang="fi-FI" sz="1000" dirty="0" err="1"/>
              <a:t>more</a:t>
            </a:r>
            <a:r>
              <a:rPr lang="fi-FI" sz="1000" dirty="0"/>
              <a:t> </a:t>
            </a:r>
            <a:r>
              <a:rPr lang="fi-FI" sz="1000" dirty="0" err="1"/>
              <a:t>or</a:t>
            </a:r>
            <a:r>
              <a:rPr lang="fi-FI" sz="1000" dirty="0"/>
              <a:t> </a:t>
            </a:r>
            <a:r>
              <a:rPr lang="fi-FI" sz="1000" dirty="0" err="1"/>
              <a:t>less</a:t>
            </a:r>
            <a:r>
              <a:rPr lang="fi-FI" sz="1000" dirty="0"/>
              <a:t> </a:t>
            </a:r>
            <a:r>
              <a:rPr lang="fi-FI" sz="1000" dirty="0" err="1"/>
              <a:t>than</a:t>
            </a:r>
            <a:r>
              <a:rPr lang="fi-FI" sz="1000" dirty="0"/>
              <a:t> 30 </a:t>
            </a:r>
            <a:r>
              <a:rPr lang="fi-FI" sz="1000" dirty="0" err="1"/>
              <a:t>million</a:t>
            </a:r>
            <a:r>
              <a:rPr lang="fi-FI" sz="1000" dirty="0"/>
              <a:t>.</a:t>
            </a:r>
          </a:p>
          <a:p>
            <a:endParaRPr lang="fi-FI" sz="1000" dirty="0"/>
          </a:p>
          <a:p>
            <a:r>
              <a:rPr lang="fi-FI" sz="1000" dirty="0"/>
              <a:t>Status </a:t>
            </a:r>
            <a:r>
              <a:rPr lang="fi-FI" sz="1000" dirty="0" err="1"/>
              <a:t>quo</a:t>
            </a:r>
            <a:endParaRPr lang="fi-FI" sz="1000" dirty="0"/>
          </a:p>
          <a:p>
            <a:r>
              <a:rPr lang="en-US" dirty="0"/>
              <a:t>We hate deciding:</a:t>
            </a:r>
          </a:p>
          <a:p>
            <a:pPr lvl="3"/>
            <a:r>
              <a:rPr lang="en-US" sz="1600" dirty="0"/>
              <a:t>We don’t want to give anything up</a:t>
            </a:r>
          </a:p>
          <a:p>
            <a:pPr lvl="3"/>
            <a:r>
              <a:rPr lang="en-US" sz="1600" dirty="0"/>
              <a:t>We don’t want to make a mistake</a:t>
            </a:r>
          </a:p>
          <a:p>
            <a:pPr lvl="3"/>
            <a:r>
              <a:rPr lang="en-US" sz="1600" dirty="0"/>
              <a:t>We look for quick and partial solutions</a:t>
            </a:r>
          </a:p>
          <a:p>
            <a:pPr lvl="3"/>
            <a:endParaRPr lang="en-US" sz="1600" dirty="0"/>
          </a:p>
          <a:p>
            <a:r>
              <a:rPr lang="fi-FI" sz="1000" dirty="0" err="1"/>
              <a:t>Sunk-cost</a:t>
            </a:r>
            <a:endParaRPr lang="fi-FI" sz="1000" dirty="0"/>
          </a:p>
          <a:p>
            <a:pPr marL="171879" indent="-171879">
              <a:buFontTx/>
              <a:buChar char="-"/>
            </a:pPr>
            <a:r>
              <a:rPr lang="fi-FI" sz="1000" dirty="0" err="1"/>
              <a:t>We</a:t>
            </a:r>
            <a:r>
              <a:rPr lang="fi-FI" sz="1000" dirty="0"/>
              <a:t> </a:t>
            </a:r>
            <a:r>
              <a:rPr lang="fi-FI" sz="1000" dirty="0" err="1"/>
              <a:t>have</a:t>
            </a:r>
            <a:r>
              <a:rPr lang="fi-FI" sz="1000" dirty="0"/>
              <a:t> </a:t>
            </a:r>
            <a:r>
              <a:rPr lang="fi-FI" sz="1000" dirty="0" err="1"/>
              <a:t>spend</a:t>
            </a:r>
            <a:r>
              <a:rPr lang="fi-FI" sz="1000" dirty="0"/>
              <a:t> </a:t>
            </a:r>
            <a:r>
              <a:rPr lang="fi-FI" sz="1000" dirty="0" err="1"/>
              <a:t>so</a:t>
            </a:r>
            <a:r>
              <a:rPr lang="fi-FI" sz="1000" dirty="0"/>
              <a:t> </a:t>
            </a:r>
            <a:r>
              <a:rPr lang="fi-FI" sz="1000" dirty="0" err="1"/>
              <a:t>much</a:t>
            </a:r>
            <a:r>
              <a:rPr lang="fi-FI" sz="1000" dirty="0"/>
              <a:t> </a:t>
            </a:r>
            <a:r>
              <a:rPr lang="fi-FI" sz="1000" dirty="0" err="1"/>
              <a:t>already</a:t>
            </a:r>
            <a:r>
              <a:rPr lang="fi-FI" sz="1000" dirty="0"/>
              <a:t>. </a:t>
            </a:r>
            <a:r>
              <a:rPr lang="fi-FI" sz="1000" dirty="0" err="1"/>
              <a:t>We</a:t>
            </a:r>
            <a:r>
              <a:rPr lang="fi-FI" sz="1000" dirty="0"/>
              <a:t> </a:t>
            </a:r>
            <a:r>
              <a:rPr lang="fi-FI" sz="1000" dirty="0" err="1"/>
              <a:t>hate</a:t>
            </a:r>
            <a:r>
              <a:rPr lang="fi-FI" sz="1000" dirty="0"/>
              <a:t> </a:t>
            </a:r>
            <a:r>
              <a:rPr lang="fi-FI" sz="1000" dirty="0" err="1"/>
              <a:t>losing</a:t>
            </a:r>
            <a:r>
              <a:rPr lang="fi-FI" sz="1000" dirty="0"/>
              <a:t>! </a:t>
            </a:r>
            <a:r>
              <a:rPr lang="fi-FI" sz="1000" dirty="0" err="1"/>
              <a:t>We</a:t>
            </a:r>
            <a:r>
              <a:rPr lang="fi-FI" sz="1000" dirty="0"/>
              <a:t> </a:t>
            </a:r>
            <a:r>
              <a:rPr lang="fi-FI" sz="1000" dirty="0" err="1"/>
              <a:t>may</a:t>
            </a:r>
            <a:r>
              <a:rPr lang="fi-FI" sz="1000" dirty="0"/>
              <a:t> </a:t>
            </a:r>
            <a:r>
              <a:rPr lang="fi-FI" sz="1000" dirty="0" err="1"/>
              <a:t>take</a:t>
            </a:r>
            <a:r>
              <a:rPr lang="fi-FI" sz="1000" dirty="0"/>
              <a:t> </a:t>
            </a:r>
            <a:r>
              <a:rPr lang="fi-FI" sz="1000" dirty="0" err="1"/>
              <a:t>high</a:t>
            </a:r>
            <a:r>
              <a:rPr lang="fi-FI" sz="1000" dirty="0"/>
              <a:t> </a:t>
            </a:r>
            <a:r>
              <a:rPr lang="fi-FI" sz="1000" dirty="0" err="1"/>
              <a:t>risks</a:t>
            </a:r>
            <a:r>
              <a:rPr lang="fi-FI" sz="1000" dirty="0"/>
              <a:t>.</a:t>
            </a:r>
          </a:p>
          <a:p>
            <a:pPr marL="171879" indent="-171879">
              <a:buFontTx/>
              <a:buChar char="-"/>
            </a:pPr>
            <a:endParaRPr lang="fi-FI" sz="1000" dirty="0"/>
          </a:p>
          <a:p>
            <a:r>
              <a:rPr lang="en-US" sz="2400" dirty="0"/>
              <a:t>The confirming evidence trap</a:t>
            </a:r>
          </a:p>
          <a:p>
            <a:pPr lvl="2"/>
            <a:r>
              <a:rPr lang="en-US" sz="1800" dirty="0"/>
              <a:t>We see what we want to see.</a:t>
            </a:r>
          </a:p>
          <a:p>
            <a:pPr lvl="0"/>
            <a:endParaRPr lang="en-US" sz="1000" dirty="0"/>
          </a:p>
          <a:p>
            <a:pPr lvl="0"/>
            <a:r>
              <a:rPr lang="en-US" sz="1000" dirty="0"/>
              <a:t>Different frame, how questions area asked.</a:t>
            </a:r>
          </a:p>
          <a:p>
            <a:pPr lvl="0"/>
            <a:endParaRPr lang="fi-FI" sz="1000" dirty="0"/>
          </a:p>
          <a:p>
            <a:pPr marL="171879" indent="-171879">
              <a:buFontTx/>
              <a:buChar char="-"/>
            </a:pPr>
            <a:endParaRPr lang="fi-FI" sz="1000" dirty="0"/>
          </a:p>
          <a:p>
            <a:endParaRPr lang="fi-FI" sz="1000" dirty="0"/>
          </a:p>
          <a:p>
            <a:pPr marL="171879" indent="-171879">
              <a:buFontTx/>
              <a:buChar char="-"/>
            </a:pPr>
            <a:endParaRPr lang="fi-FI" sz="1000" dirty="0"/>
          </a:p>
          <a:p>
            <a:endParaRPr lang="fi-FI" sz="1000" dirty="0"/>
          </a:p>
          <a:p>
            <a:endParaRPr lang="fi-FI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6162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9159" y="4211853"/>
            <a:ext cx="5931849" cy="4114800"/>
          </a:xfrm>
        </p:spPr>
        <p:txBody>
          <a:bodyPr>
            <a:noAutofit/>
          </a:bodyPr>
          <a:lstStyle/>
          <a:p>
            <a:r>
              <a:rPr lang="en-US" sz="700" dirty="0"/>
              <a:t>Pp. 37 – 44</a:t>
            </a:r>
          </a:p>
          <a:p>
            <a:pPr marL="0" lvl="1" defTabSz="458343">
              <a:defRPr/>
            </a:pPr>
            <a:r>
              <a:rPr lang="en-US" sz="2800" dirty="0"/>
              <a:t>Conditional ambiguities</a:t>
            </a:r>
          </a:p>
          <a:p>
            <a:pPr marL="171879" indent="-171879">
              <a:buFontTx/>
              <a:buChar char="-"/>
            </a:pPr>
            <a:r>
              <a:rPr lang="en-US" sz="700" dirty="0"/>
              <a:t>Mixing conditional probabilities. For example patient having certain fatal disease have typically certain symptoms. Now if I have certain symptoms how likely is it that have I have the disease. Very often very low.</a:t>
            </a:r>
          </a:p>
          <a:p>
            <a:pPr marL="0" lvl="1" defTabSz="458343">
              <a:defRPr/>
            </a:pPr>
            <a:r>
              <a:rPr lang="en-US" sz="2800" dirty="0"/>
              <a:t>The overconfidence trap</a:t>
            </a:r>
          </a:p>
          <a:p>
            <a:pPr marL="171879" indent="-171879">
              <a:buFontTx/>
              <a:buChar char="-"/>
            </a:pPr>
            <a:r>
              <a:rPr lang="en-US" sz="700" dirty="0"/>
              <a:t>We do not calibrate well. We are over confident. For example how may </a:t>
            </a:r>
            <a:r>
              <a:rPr lang="en-US" sz="700" dirty="0" err="1"/>
              <a:t>phycisians</a:t>
            </a:r>
            <a:r>
              <a:rPr lang="en-US" sz="700" dirty="0"/>
              <a:t> Low Up</a:t>
            </a:r>
          </a:p>
          <a:p>
            <a:r>
              <a:rPr lang="en-US" sz="700" dirty="0"/>
              <a:t>The conjunction fallacy</a:t>
            </a:r>
          </a:p>
          <a:p>
            <a:pPr marL="171879" indent="-171879">
              <a:buFontTx/>
              <a:buChar char="-"/>
            </a:pPr>
            <a:r>
              <a:rPr lang="en-US" sz="700" dirty="0"/>
              <a:t>A joint even is consider more likely than a single event.</a:t>
            </a:r>
          </a:p>
          <a:p>
            <a:r>
              <a:rPr lang="en-US" sz="700" dirty="0"/>
              <a:t>Underestimating the value of sample evidence</a:t>
            </a:r>
          </a:p>
          <a:p>
            <a:r>
              <a:rPr lang="en-US" sz="700" dirty="0"/>
              <a:t>- Small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3041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23297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Audrey as an example of </a:t>
            </a:r>
            <a:r>
              <a:rPr lang="en-US" dirty="0" err="1"/>
              <a:t>PrOACT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013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Identify the problem</a:t>
            </a:r>
          </a:p>
          <a:p>
            <a:r>
              <a:rPr lang="en-US" b="1" dirty="0"/>
              <a:t>Clarity the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4331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0F78-BE10-4F6B-8600-88B98368A29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Evaluate the consequences</a:t>
            </a:r>
          </a:p>
          <a:p>
            <a:pPr eaLnBrk="1" hangingPunct="1"/>
            <a:r>
              <a:rPr lang="en-US" b="1" dirty="0"/>
              <a:t>Make tradeoffs. </a:t>
            </a:r>
          </a:p>
        </p:txBody>
      </p:sp>
    </p:spTree>
    <p:extLst>
      <p:ext uri="{BB962C8B-B14F-4D97-AF65-F5344CB8AC3E}">
        <p14:creationId xmlns:p14="http://schemas.microsoft.com/office/powerpoint/2010/main" val="1926530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Pp. 21 – 32</a:t>
            </a:r>
          </a:p>
          <a:p>
            <a:endParaRPr lang="en-US" dirty="0"/>
          </a:p>
          <a:p>
            <a:r>
              <a:rPr lang="en-US" dirty="0" err="1"/>
              <a:t>Adrey</a:t>
            </a:r>
            <a:r>
              <a:rPr lang="en-US" dirty="0"/>
              <a:t> is</a:t>
            </a:r>
            <a:r>
              <a:rPr lang="en-US" baseline="0" dirty="0"/>
              <a:t> able to convert to money.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Works when the </a:t>
            </a:r>
            <a:r>
              <a:rPr lang="en-US" dirty="0" err="1"/>
              <a:t>payofss</a:t>
            </a:r>
            <a:r>
              <a:rPr lang="en-US" dirty="0"/>
              <a:t> are small compared</a:t>
            </a:r>
            <a:r>
              <a:rPr lang="en-US" baseline="0" dirty="0"/>
              <a:t> to assets. Typical for “standard decisions” in companies. Or out lives with small amounts.</a:t>
            </a:r>
            <a:endParaRPr lang="en-US" dirty="0"/>
          </a:p>
          <a:p>
            <a:r>
              <a:rPr lang="en-US" dirty="0"/>
              <a:t>Problem: ignore the</a:t>
            </a:r>
            <a:r>
              <a:rPr lang="en-US" baseline="0" dirty="0"/>
              <a:t> value to the </a:t>
            </a:r>
            <a:r>
              <a:rPr lang="en-US" baseline="0" dirty="0" err="1"/>
              <a:t>indivual</a:t>
            </a:r>
            <a:r>
              <a:rPr lang="en-US" baseline="0" dirty="0"/>
              <a:t>. Especially if the difference between high and low is big. For example here 0 and 2 </a:t>
            </a:r>
            <a:r>
              <a:rPr lang="en-US" baseline="0" dirty="0" err="1"/>
              <a:t>millinon</a:t>
            </a:r>
            <a:r>
              <a:rPr lang="en-US" baseline="0" dirty="0"/>
              <a:t>.</a:t>
            </a:r>
          </a:p>
          <a:p>
            <a:r>
              <a:rPr lang="en-US" baseline="0" dirty="0"/>
              <a:t>Does not take into account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611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387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Incenty</a:t>
            </a:r>
            <a:r>
              <a:rPr lang="en-US" baseline="0" dirty="0"/>
              <a:t> of feelings. Here is money.</a:t>
            </a:r>
          </a:p>
          <a:p>
            <a:endParaRPr lang="en-US" baseline="0" dirty="0"/>
          </a:p>
          <a:p>
            <a:r>
              <a:rPr lang="en-US" baseline="0" dirty="0"/>
              <a:t>Desirability can be used also for non-money. </a:t>
            </a:r>
          </a:p>
          <a:p>
            <a:r>
              <a:rPr lang="en-US" baseline="0" dirty="0"/>
              <a:t>Scoring system to individual objectives and consequences. We will come to that later during the course.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40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7421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8343">
              <a:defRPr/>
            </a:pPr>
            <a:r>
              <a:rPr lang="en-US" baseline="0" dirty="0"/>
              <a:t>Does not take into account attitude to risk.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41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0929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42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94228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43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91273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 35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44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42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00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028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806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176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344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7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9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77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6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B0EB-5304-467E-8FB0-364624B1F0B7}" type="datetime1">
              <a:rPr lang="fi-FI" smtClean="0"/>
              <a:t>30.4.2019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27147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1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F151-037A-4391-92F2-01B3ECADB83A}" type="datetime1">
              <a:rPr lang="fi-FI" smtClean="0"/>
              <a:t>30.4.2019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27147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1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5654880"/>
            <a:ext cx="2227145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4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7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1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3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8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0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6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4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AF3C-9268-054E-BA0D-3F6D3F407250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990A-CB49-C049-BC97-5BEA5459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1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jyrki.wallenius@aalto.fi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mailto:jukka.koskenkanto@clouddriven.fi" TargetMode="External"/><Relationship Id="rId4" Type="http://schemas.openxmlformats.org/officeDocument/2006/relationships/hyperlink" Target="mailto:johanna.bragge@aalto.f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989288"/>
            <a:ext cx="5867092" cy="3232900"/>
          </a:xfrm>
        </p:spPr>
        <p:txBody>
          <a:bodyPr/>
          <a:lstStyle/>
          <a:p>
            <a:r>
              <a:rPr lang="en-US" sz="4800" dirty="0"/>
              <a:t>Negotiation Analytics</a:t>
            </a:r>
            <a:br>
              <a:rPr lang="en-US" sz="4000" dirty="0"/>
            </a:br>
            <a:r>
              <a:rPr lang="en-US" sz="3200" dirty="0"/>
              <a:t>30C02000</a:t>
            </a:r>
            <a:br>
              <a:rPr lang="en-US" sz="4000" dirty="0"/>
            </a:br>
            <a:r>
              <a:rPr lang="en-US" sz="3600" i="1" dirty="0"/>
              <a:t>Jyrki Wallenius</a:t>
            </a:r>
            <a:br>
              <a:rPr lang="en-US" sz="3600" i="1" dirty="0"/>
            </a:br>
            <a:br>
              <a:rPr lang="en-US" sz="2800" i="1" dirty="0"/>
            </a:b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915619"/>
            <a:ext cx="3319477" cy="1164101"/>
          </a:xfrm>
        </p:spPr>
        <p:txBody>
          <a:bodyPr>
            <a:noAutofit/>
          </a:bodyPr>
          <a:lstStyle/>
          <a:p>
            <a:r>
              <a:rPr lang="en-US" sz="3200" dirty="0"/>
              <a:t>Lecture 1: Fundamentals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60040" y="6137910"/>
            <a:ext cx="3347864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https://</a:t>
            </a:r>
            <a:r>
              <a:rPr lang="en-US" sz="1800" dirty="0" err="1"/>
              <a:t>mycourses.aalto.fi</a:t>
            </a:r>
            <a:endParaRPr lang="en-US" sz="1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5932" y="5438904"/>
            <a:ext cx="3319477" cy="583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i="1" kern="1200">
                <a:solidFill>
                  <a:srgbClr val="928B81"/>
                </a:solidFill>
                <a:latin typeface="Georgia"/>
                <a:ea typeface="ＭＳ Ｐゴシック" charset="0"/>
                <a:cs typeface="Georgia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Original lecture slides: </a:t>
            </a:r>
            <a:r>
              <a:rPr lang="en-US" sz="2400" dirty="0" err="1"/>
              <a:t>Pirkko</a:t>
            </a:r>
            <a:r>
              <a:rPr lang="en-US" sz="2400" dirty="0"/>
              <a:t> </a:t>
            </a:r>
            <a:r>
              <a:rPr lang="en-US" sz="2400" dirty="0" err="1"/>
              <a:t>Lahdelma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76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literature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468314" y="980728"/>
            <a:ext cx="5508538" cy="4896544"/>
          </a:xfrm>
        </p:spPr>
        <p:txBody>
          <a:bodyPr/>
          <a:lstStyle/>
          <a:p>
            <a:r>
              <a:rPr lang="en-US" dirty="0"/>
              <a:t>Howard </a:t>
            </a:r>
            <a:r>
              <a:rPr lang="en-US" dirty="0" err="1"/>
              <a:t>Raiffa</a:t>
            </a:r>
            <a:r>
              <a:rPr lang="en-US" dirty="0"/>
              <a:t> </a:t>
            </a:r>
            <a:r>
              <a:rPr lang="en-US" sz="1600" dirty="0"/>
              <a:t>with John Richardson and David Metcalfe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Negotiation Analysis: The Science and Art of Collaborative Decision Making, </a:t>
            </a:r>
            <a:br>
              <a:rPr lang="en-US" dirty="0"/>
            </a:br>
            <a:r>
              <a:rPr lang="en-US" i="1" dirty="0"/>
              <a:t>The Belknap Press of Harvard University Press, Cambridge Massachusetts and London England, 2002. </a:t>
            </a:r>
          </a:p>
          <a:p>
            <a:r>
              <a:rPr lang="en-US" dirty="0"/>
              <a:t>PP-slides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r>
              <a:rPr lang="en-US" sz="2000" dirty="0"/>
              <a:t>R Fisher, W </a:t>
            </a:r>
            <a:r>
              <a:rPr lang="en-US" sz="2000" dirty="0" err="1"/>
              <a:t>Ury</a:t>
            </a:r>
            <a:r>
              <a:rPr lang="en-US" sz="2000" dirty="0"/>
              <a:t> &amp; B Patton  (optional)</a:t>
            </a:r>
          </a:p>
          <a:p>
            <a:pPr lvl="1"/>
            <a:r>
              <a:rPr lang="en-US" sz="1800" dirty="0"/>
              <a:t>Getting To Yes. Negotiating Agreement Without Giving In.  Second Edition. Penguin Books, 1991 </a:t>
            </a:r>
          </a:p>
          <a:p>
            <a:r>
              <a:rPr lang="en-US" sz="2000" dirty="0"/>
              <a:t>R </a:t>
            </a:r>
            <a:r>
              <a:rPr lang="en-US" sz="2000" dirty="0" err="1"/>
              <a:t>Lewicki</a:t>
            </a:r>
            <a:r>
              <a:rPr lang="en-US" sz="2000" dirty="0"/>
              <a:t>, D M Saunders, and B Barry (optional)</a:t>
            </a:r>
          </a:p>
          <a:p>
            <a:pPr lvl="1"/>
            <a:r>
              <a:rPr lang="en-US" sz="1800" dirty="0"/>
              <a:t>Negotiation. McGraw-Hill, 2006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83011" name="Picture 3"/>
          <p:cNvPicPr>
            <a:picLocks noChangeAspect="1" noChangeArrowheads="1"/>
          </p:cNvPicPr>
          <p:nvPr/>
        </p:nvPicPr>
        <p:blipFill>
          <a:blip r:embed="rId3" cstate="print"/>
          <a:srcRect l="13841" r="14740"/>
          <a:stretch>
            <a:fillRect/>
          </a:stretch>
        </p:blipFill>
        <p:spPr bwMode="auto">
          <a:xfrm>
            <a:off x="5976852" y="1579419"/>
            <a:ext cx="2568632" cy="359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83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Structure of this course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70269243"/>
              </p:ext>
            </p:extLst>
          </p:nvPr>
        </p:nvGraphicFramePr>
        <p:xfrm>
          <a:off x="1177636" y="1274619"/>
          <a:ext cx="7301346" cy="448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5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8314" y="396699"/>
            <a:ext cx="8207375" cy="1195798"/>
          </a:xfrm>
        </p:spPr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sz="2800" dirty="0"/>
              <a:t>To learn about negotiations</a:t>
            </a:r>
          </a:p>
          <a:p>
            <a:pPr lvl="1"/>
            <a:r>
              <a:rPr lang="en-US" sz="2800" dirty="0"/>
              <a:t>To learn about conflicts</a:t>
            </a:r>
          </a:p>
          <a:p>
            <a:pPr lvl="1"/>
            <a:r>
              <a:rPr lang="en-US" sz="2800" dirty="0"/>
              <a:t>To learn how to structure a negotiation process </a:t>
            </a:r>
          </a:p>
          <a:p>
            <a:pPr lvl="1"/>
            <a:r>
              <a:rPr lang="en-US" sz="2800" dirty="0"/>
              <a:t>To learn a bit of decision analysis (one of the fundamentals)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20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What is a negotiation situation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805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There are two or more parties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There is a conflict of needs and desires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Parties think that they can get a better deal by negotiating </a:t>
            </a:r>
          </a:p>
          <a:p>
            <a:pPr lvl="1" indent="0">
              <a:buNone/>
            </a:pP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21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do we negotiate?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052736"/>
            <a:ext cx="5255814" cy="468052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To agree on how to share or divide a limited resource</a:t>
            </a:r>
          </a:p>
          <a:p>
            <a:pPr lvl="1"/>
            <a:r>
              <a:rPr lang="en-US" sz="2400" dirty="0"/>
              <a:t>To create something new that neither party could attain on his or her own</a:t>
            </a:r>
          </a:p>
          <a:p>
            <a:pPr lvl="1"/>
            <a:r>
              <a:rPr lang="en-US" sz="2400" dirty="0"/>
              <a:t>To resolve a dispute or conflict between the parties, for example</a:t>
            </a:r>
            <a:r>
              <a:rPr lang="en-US" dirty="0"/>
              <a:t>:</a:t>
            </a:r>
          </a:p>
          <a:p>
            <a:pPr lvl="2"/>
            <a:r>
              <a:rPr lang="en-US" sz="2000" dirty="0"/>
              <a:t>Between a husband and a wife</a:t>
            </a:r>
          </a:p>
          <a:p>
            <a:pPr lvl="2"/>
            <a:r>
              <a:rPr lang="en-US" sz="2000" dirty="0"/>
              <a:t>Between parents and children</a:t>
            </a:r>
          </a:p>
          <a:p>
            <a:pPr lvl="2"/>
            <a:r>
              <a:rPr lang="en-US" sz="2000" dirty="0"/>
              <a:t>Between teachers and students</a:t>
            </a:r>
          </a:p>
          <a:p>
            <a:pPr lvl="2"/>
            <a:r>
              <a:rPr lang="en-US" sz="2000" dirty="0"/>
              <a:t>Between employers and employees</a:t>
            </a:r>
          </a:p>
          <a:p>
            <a:pPr lvl="2"/>
            <a:r>
              <a:rPr lang="en-US" sz="2000" dirty="0"/>
              <a:t>Between companies, between governments</a:t>
            </a:r>
          </a:p>
          <a:p>
            <a:pPr marL="230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49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are negotiation skills so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en-US" dirty="0"/>
          </a:p>
          <a:p>
            <a:pPr>
              <a:buNone/>
            </a:pPr>
            <a:r>
              <a:rPr lang="en-US" sz="2400" b="0" dirty="0"/>
              <a:t>They can make a big difference</a:t>
            </a:r>
          </a:p>
          <a:p>
            <a:pPr>
              <a:buNone/>
            </a:pPr>
            <a:r>
              <a:rPr lang="en-US" sz="2400" b="0" dirty="0">
                <a:solidFill>
                  <a:schemeClr val="bg1"/>
                </a:solidFill>
              </a:rPr>
              <a:t>all parties better! </a:t>
            </a:r>
            <a:endParaRPr lang="en-US" sz="2400" b="0" dirty="0"/>
          </a:p>
          <a:p>
            <a:pPr>
              <a:buNone/>
            </a:pPr>
            <a:r>
              <a:rPr lang="en-US" sz="2400" b="0" dirty="0"/>
              <a:t>Look for efficient solutions, where all benefit (if you can)</a:t>
            </a:r>
          </a:p>
          <a:p>
            <a:pPr>
              <a:buNone/>
            </a:pPr>
            <a:endParaRPr lang="en-US" sz="2400" b="0" dirty="0"/>
          </a:p>
          <a:p>
            <a:pPr>
              <a:buNone/>
            </a:pPr>
            <a:r>
              <a:rPr lang="en-US" sz="2400" b="0" dirty="0"/>
              <a:t>Negotiation is a fact of life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b="0" dirty="0"/>
              <a:t>Socially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b="0" dirty="0"/>
              <a:t>Professionally</a:t>
            </a:r>
          </a:p>
          <a:p>
            <a:endParaRPr lang="en-US" sz="2400" b="0" dirty="0"/>
          </a:p>
          <a:p>
            <a:r>
              <a:rPr lang="en-US" sz="2400" b="0" dirty="0"/>
              <a:t>Way of conflict resolution</a:t>
            </a:r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31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 reach good solutions, you need negotiation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Soft skills</a:t>
            </a:r>
          </a:p>
          <a:p>
            <a:pPr lvl="1"/>
            <a:r>
              <a:rPr lang="en-US" dirty="0"/>
              <a:t>How to influence others?</a:t>
            </a:r>
          </a:p>
          <a:p>
            <a:pPr lvl="1"/>
            <a:r>
              <a:rPr lang="en-US" dirty="0"/>
              <a:t>How to apply negotiation tactics?</a:t>
            </a:r>
          </a:p>
          <a:p>
            <a:pPr lvl="1"/>
            <a:r>
              <a:rPr lang="en-US" dirty="0"/>
              <a:t>Human psychology</a:t>
            </a:r>
          </a:p>
          <a:p>
            <a:r>
              <a:rPr lang="en-US" dirty="0"/>
              <a:t>Hard skills</a:t>
            </a:r>
          </a:p>
          <a:p>
            <a:pPr lvl="1"/>
            <a:r>
              <a:rPr lang="en-US" dirty="0"/>
              <a:t>How to analyze the situation?</a:t>
            </a:r>
          </a:p>
          <a:p>
            <a:pPr lvl="1"/>
            <a:r>
              <a:rPr lang="en-US" dirty="0"/>
              <a:t>How to resolve the problem?</a:t>
            </a:r>
          </a:p>
          <a:p>
            <a:pPr lvl="2">
              <a:buFont typeface="Wingdings" charset="2"/>
              <a:buChar char="ü"/>
            </a:pPr>
            <a:r>
              <a:rPr lang="en-US" sz="2000" dirty="0"/>
              <a:t>With the help of decision analysis</a:t>
            </a:r>
          </a:p>
          <a:p>
            <a:pPr lvl="2">
              <a:buFont typeface="Wingdings" charset="2"/>
              <a:buChar char="ü"/>
            </a:pPr>
            <a:r>
              <a:rPr lang="en-US" sz="2000" dirty="0"/>
              <a:t>With the help of game theory</a:t>
            </a:r>
          </a:p>
          <a:p>
            <a:pPr marL="25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43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issues to consider </a:t>
            </a:r>
            <a:br>
              <a:rPr lang="en-US" dirty="0"/>
            </a:br>
            <a:r>
              <a:rPr lang="en-US" dirty="0"/>
              <a:t>before negotiations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3309" y="1608881"/>
            <a:ext cx="3988079" cy="419638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1"/>
            <a:r>
              <a:rPr lang="en-US" dirty="0"/>
              <a:t>To negotiate or not?</a:t>
            </a:r>
          </a:p>
          <a:p>
            <a:pPr lvl="1"/>
            <a:r>
              <a:rPr lang="en-US" dirty="0"/>
              <a:t>What to do if negotiations fail?</a:t>
            </a:r>
          </a:p>
          <a:p>
            <a:pPr lvl="1"/>
            <a:r>
              <a:rPr lang="en-US" dirty="0"/>
              <a:t>With whom to negotiate?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	Two or more than two parties?</a:t>
            </a:r>
          </a:p>
          <a:p>
            <a:pPr lvl="1"/>
            <a:r>
              <a:rPr lang="en-US" dirty="0"/>
              <a:t>Are the parties monolithic?</a:t>
            </a:r>
          </a:p>
          <a:p>
            <a:pPr lvl="1"/>
            <a:r>
              <a:rPr lang="en-US" dirty="0"/>
              <a:t>Is the situation repetitive or one-time?</a:t>
            </a:r>
          </a:p>
          <a:p>
            <a:pPr lvl="1"/>
            <a:r>
              <a:rPr lang="en-US" dirty="0"/>
              <a:t>Are there linkage effects (to other issues)?</a:t>
            </a:r>
          </a:p>
          <a:p>
            <a:pPr lvl="1"/>
            <a:r>
              <a:rPr lang="en-US" dirty="0"/>
              <a:t>Is there more than one issue?</a:t>
            </a:r>
          </a:p>
          <a:p>
            <a:pPr lvl="1"/>
            <a:r>
              <a:rPr lang="en-US" dirty="0"/>
              <a:t>Is an agreement required</a:t>
            </a:r>
            <a:r>
              <a:rPr lang="en-US" sz="1900" dirty="0"/>
              <a:t>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3"/>
            <a:ext cx="3988079" cy="4291331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1900" dirty="0"/>
          </a:p>
          <a:p>
            <a:pPr lvl="1">
              <a:lnSpc>
                <a:spcPct val="110000"/>
              </a:lnSpc>
            </a:pPr>
            <a:r>
              <a:rPr lang="en-US" sz="2200" dirty="0"/>
              <a:t>Is ratification required?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Are threats possible or workable?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Are there time constraints or time–related costs?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Are the contracts binding?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Are the negotiations private or public?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What are the group norms? Will they tell the truth? Will they threaten? Will they break the law?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Is third-party intervention possible?</a:t>
            </a:r>
          </a:p>
          <a:p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8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 should also know, when not to negotiate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sz="2400" dirty="0"/>
              <a:t>You would lose a lot by negotiating, </a:t>
            </a:r>
          </a:p>
          <a:p>
            <a:pPr marL="25200" lvl="1" indent="0">
              <a:buNone/>
            </a:pPr>
            <a:r>
              <a:rPr lang="en-US" sz="2400" dirty="0"/>
              <a:t>	take your chances in court of law</a:t>
            </a:r>
          </a:p>
          <a:p>
            <a:pPr lvl="1"/>
            <a:r>
              <a:rPr lang="en-US" sz="2400" dirty="0"/>
              <a:t>Nothing in stock to sell</a:t>
            </a:r>
          </a:p>
          <a:p>
            <a:pPr lvl="1"/>
            <a:r>
              <a:rPr lang="en-US" sz="2400" dirty="0"/>
              <a:t>The demands are unethical</a:t>
            </a:r>
          </a:p>
          <a:p>
            <a:pPr lvl="1"/>
            <a:r>
              <a:rPr lang="en-US" sz="2400" dirty="0"/>
              <a:t>You don’t care</a:t>
            </a:r>
          </a:p>
          <a:p>
            <a:pPr lvl="1"/>
            <a:r>
              <a:rPr lang="en-US" sz="2400" dirty="0"/>
              <a:t>You don’t have time</a:t>
            </a:r>
          </a:p>
          <a:p>
            <a:pPr lvl="1"/>
            <a:r>
              <a:rPr lang="en-US" sz="2400" dirty="0"/>
              <a:t>They act in bad faith</a:t>
            </a:r>
          </a:p>
          <a:p>
            <a:pPr lvl="1"/>
            <a:r>
              <a:rPr lang="en-US" sz="2400" dirty="0"/>
              <a:t>Waiting would improve your position</a:t>
            </a:r>
          </a:p>
          <a:p>
            <a:pPr lvl="1"/>
            <a:r>
              <a:rPr lang="en-US" sz="2400" dirty="0"/>
              <a:t>You are not prepared</a:t>
            </a:r>
          </a:p>
        </p:txBody>
      </p:sp>
      <p:pic>
        <p:nvPicPr>
          <p:cNvPr id="462849" name="Picture 1" descr="C:\Users\lahdelma\AppData\Local\Microsoft\Windows\Temporary Internet Files\Content.IE5\RKHQVK5X\MP9003859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698" y="1302326"/>
            <a:ext cx="2613559" cy="435725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40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Conflicts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221" y="1556792"/>
            <a:ext cx="7988400" cy="4136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03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449075"/>
            <a:ext cx="8207375" cy="1195798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91335"/>
            <a:ext cx="6084886" cy="436333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Negotiations play a significant role both in our personal and professional lives. We keep on running into situations where negotiation skills are needed.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We are here to help you improve your negotiation skills and your understanding of negotiation theory.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230400" lvl="2" indent="0">
              <a:buNone/>
            </a:pPr>
            <a:r>
              <a:rPr lang="en-US" dirty="0"/>
              <a:t>Jyrki Wallenius, Aalto BIZ  </a:t>
            </a:r>
            <a:r>
              <a:rPr lang="en-US" dirty="0">
                <a:hlinkClick r:id="rId3"/>
              </a:rPr>
              <a:t>jyrki.wallenius@aalto.fi</a:t>
            </a:r>
            <a:endParaRPr lang="en-US" dirty="0"/>
          </a:p>
          <a:p>
            <a:pPr marL="230400" lvl="2" indent="0">
              <a:buNone/>
            </a:pPr>
            <a:r>
              <a:rPr lang="en-US" dirty="0"/>
              <a:t>Johanna Bragge, Aalto BIZ  (guest lecture) </a:t>
            </a:r>
            <a:r>
              <a:rPr lang="en-US" dirty="0">
                <a:hlinkClick r:id="rId4"/>
              </a:rPr>
              <a:t>johanna.bragge@aalto.fi</a:t>
            </a:r>
            <a:r>
              <a:rPr lang="en-US" dirty="0"/>
              <a:t> </a:t>
            </a:r>
          </a:p>
          <a:p>
            <a:pPr marL="230400" lvl="2" indent="0">
              <a:buNone/>
            </a:pPr>
            <a:r>
              <a:rPr lang="en-US" dirty="0"/>
              <a:t>Jukka </a:t>
            </a:r>
            <a:r>
              <a:rPr lang="en-US" dirty="0" err="1"/>
              <a:t>Koskenkanto</a:t>
            </a:r>
            <a:r>
              <a:rPr lang="en-US" dirty="0"/>
              <a:t>, CEO of </a:t>
            </a:r>
            <a:r>
              <a:rPr lang="en-US" dirty="0" err="1"/>
              <a:t>Cloudriven</a:t>
            </a:r>
            <a:r>
              <a:rPr lang="en-US" dirty="0"/>
              <a:t> Oy   </a:t>
            </a:r>
          </a:p>
          <a:p>
            <a:pPr marL="230400" lvl="2" indent="0">
              <a:buNone/>
            </a:pPr>
            <a:r>
              <a:rPr lang="en-US" dirty="0">
                <a:hlinkClick r:id="rId5"/>
              </a:rPr>
              <a:t>jukka.koskenkanto@clouddriven.fi</a:t>
            </a:r>
            <a:endParaRPr lang="en-US" dirty="0"/>
          </a:p>
          <a:p>
            <a:pPr marL="230400" lvl="2" indent="0">
              <a:buNone/>
            </a:pPr>
            <a:r>
              <a:rPr lang="en-US" dirty="0"/>
              <a:t>Aku-Ville Lehtimäki, course assistant:</a:t>
            </a:r>
          </a:p>
          <a:p>
            <a:pPr marL="230400" lvl="2" indent="0">
              <a:buNone/>
            </a:pPr>
            <a:r>
              <a:rPr lang="en-US" dirty="0"/>
              <a:t>aku-ville.lehtimaki@aalto.fi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 l="6398" t="7036" r="20024" b="6724"/>
          <a:stretch>
            <a:fillRect/>
          </a:stretch>
        </p:blipFill>
        <p:spPr bwMode="auto">
          <a:xfrm>
            <a:off x="7478435" y="4111797"/>
            <a:ext cx="1141437" cy="169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 t="2604" r="23701"/>
          <a:stretch>
            <a:fillRect/>
          </a:stretch>
        </p:blipFill>
        <p:spPr bwMode="auto">
          <a:xfrm>
            <a:off x="7478435" y="2431570"/>
            <a:ext cx="1154096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6" y="722811"/>
            <a:ext cx="1154096" cy="16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734601"/>
          </a:xfrm>
        </p:spPr>
        <p:txBody>
          <a:bodyPr/>
          <a:lstStyle/>
          <a:p>
            <a:r>
              <a:rPr lang="en-US" dirty="0"/>
              <a:t>Conflicts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8314" y="1052736"/>
            <a:ext cx="8207374" cy="468052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Result from </a:t>
            </a:r>
          </a:p>
          <a:p>
            <a:pPr lvl="2"/>
            <a:r>
              <a:rPr lang="en-US" sz="2000" dirty="0"/>
              <a:t>strongly divergent needs of the two parties</a:t>
            </a:r>
          </a:p>
          <a:p>
            <a:pPr lvl="2"/>
            <a:r>
              <a:rPr lang="en-US" sz="2000" dirty="0"/>
              <a:t>misperceptions and misunderstandings </a:t>
            </a:r>
          </a:p>
          <a:p>
            <a:pPr lvl="1"/>
            <a:r>
              <a:rPr lang="en-US" sz="2400" dirty="0"/>
              <a:t>Not always a bad thing; instead, a conflict</a:t>
            </a:r>
          </a:p>
          <a:p>
            <a:pPr lvl="2"/>
            <a:r>
              <a:rPr lang="en-US" sz="2000" dirty="0"/>
              <a:t>creates discussion, which makes organizational members more aware and able to cope with problems</a:t>
            </a:r>
          </a:p>
          <a:p>
            <a:pPr lvl="2"/>
            <a:r>
              <a:rPr lang="en-US" sz="2000" dirty="0"/>
              <a:t>promises organizational change (by drawing attention to serious issues)</a:t>
            </a:r>
          </a:p>
          <a:p>
            <a:pPr lvl="2"/>
            <a:r>
              <a:rPr lang="en-US" sz="2000" dirty="0"/>
              <a:t>strengthens relationships and heightens morale (at best)</a:t>
            </a:r>
          </a:p>
          <a:p>
            <a:pPr lvl="2"/>
            <a:r>
              <a:rPr lang="en-US" sz="2000" dirty="0"/>
              <a:t>promotes awareness of self and others</a:t>
            </a:r>
          </a:p>
          <a:p>
            <a:pPr lvl="2"/>
            <a:r>
              <a:rPr lang="en-US" sz="2000" dirty="0"/>
              <a:t>enhances personal development (at best)</a:t>
            </a:r>
          </a:p>
          <a:p>
            <a:pPr lvl="2"/>
            <a:r>
              <a:rPr lang="en-US" sz="2000" dirty="0"/>
              <a:t>can be stimulating and fun</a:t>
            </a:r>
          </a:p>
          <a:p>
            <a:pPr lvl="1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300192" y="5976938"/>
            <a:ext cx="2627784" cy="381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000" dirty="0" err="1"/>
              <a:t>Source</a:t>
            </a:r>
            <a:r>
              <a:rPr lang="fi-FI" sz="1000" dirty="0"/>
              <a:t>: </a:t>
            </a:r>
            <a:r>
              <a:rPr lang="fi-FI" sz="1000" dirty="0" err="1"/>
              <a:t>Lewicki</a:t>
            </a:r>
            <a:r>
              <a:rPr lang="fi-FI" sz="1000" dirty="0"/>
              <a:t>, Barry, </a:t>
            </a:r>
            <a:r>
              <a:rPr lang="fi-FI" sz="1000" dirty="0" err="1"/>
              <a:t>Saunders</a:t>
            </a:r>
            <a:r>
              <a:rPr lang="fi-FI" sz="1000" dirty="0"/>
              <a:t>: </a:t>
            </a:r>
            <a:r>
              <a:rPr lang="fi-FI" sz="1000" dirty="0" err="1"/>
              <a:t>Negotiation</a:t>
            </a:r>
            <a:r>
              <a:rPr lang="fi-FI" sz="1000" dirty="0"/>
              <a:t>. 2010 </a:t>
            </a:r>
            <a:r>
              <a:rPr lang="fi-FI" sz="1000" dirty="0" err="1"/>
              <a:t>quoting</a:t>
            </a:r>
            <a:r>
              <a:rPr lang="fi-FI" sz="1000" dirty="0"/>
              <a:t>  </a:t>
            </a:r>
            <a:r>
              <a:rPr lang="fi-FI" sz="1000" dirty="0" err="1"/>
              <a:t>Tjosvold</a:t>
            </a:r>
            <a:r>
              <a:rPr lang="fi-FI" sz="1000" dirty="0"/>
              <a:t> 1986</a:t>
            </a:r>
          </a:p>
        </p:txBody>
      </p:sp>
    </p:spTree>
    <p:extLst>
      <p:ext uri="{BB962C8B-B14F-4D97-AF65-F5344CB8AC3E}">
        <p14:creationId xmlns:p14="http://schemas.microsoft.com/office/powerpoint/2010/main" val="349340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Different types of conflicts </a:t>
            </a:r>
            <a:br>
              <a:rPr lang="en-US"/>
            </a:br>
            <a:r>
              <a:rPr lang="en-US"/>
              <a:t>…</a:t>
            </a:r>
            <a:r>
              <a:rPr lang="en-US" sz="2800"/>
              <a:t>and how to resolve them</a:t>
            </a:r>
          </a:p>
        </p:txBody>
      </p:sp>
      <p:sp>
        <p:nvSpPr>
          <p:cNvPr id="10" name="Freeform 9"/>
          <p:cNvSpPr/>
          <p:nvPr/>
        </p:nvSpPr>
        <p:spPr>
          <a:xfrm>
            <a:off x="6670757" y="1727615"/>
            <a:ext cx="761989" cy="4277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0303"/>
                </a:lnTo>
                <a:lnTo>
                  <a:pt x="761989" y="300303"/>
                </a:lnTo>
                <a:lnTo>
                  <a:pt x="761989" y="427716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5751733" y="1727615"/>
            <a:ext cx="919023" cy="4277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9023" y="0"/>
                </a:moveTo>
                <a:lnTo>
                  <a:pt x="919023" y="300303"/>
                </a:lnTo>
                <a:lnTo>
                  <a:pt x="0" y="300303"/>
                </a:lnTo>
                <a:lnTo>
                  <a:pt x="0" y="427716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4070719" y="1727615"/>
            <a:ext cx="2600037" cy="4277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00037" y="0"/>
                </a:moveTo>
                <a:lnTo>
                  <a:pt x="2600037" y="300303"/>
                </a:lnTo>
                <a:lnTo>
                  <a:pt x="0" y="300303"/>
                </a:lnTo>
                <a:lnTo>
                  <a:pt x="0" y="427716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2389706" y="1727615"/>
            <a:ext cx="4281051" cy="4277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281051" y="0"/>
                </a:moveTo>
                <a:lnTo>
                  <a:pt x="4281051" y="300303"/>
                </a:lnTo>
                <a:lnTo>
                  <a:pt x="0" y="300303"/>
                </a:lnTo>
                <a:lnTo>
                  <a:pt x="0" y="427716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ounded Rectangle 19"/>
          <p:cNvSpPr/>
          <p:nvPr/>
        </p:nvSpPr>
        <p:spPr>
          <a:xfrm>
            <a:off x="5983070" y="854253"/>
            <a:ext cx="1375374" cy="87336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6135889" y="999431"/>
            <a:ext cx="1375374" cy="873362"/>
          </a:xfrm>
          <a:custGeom>
            <a:avLst/>
            <a:gdLst>
              <a:gd name="connsiteX0" fmla="*/ 0 w 1375374"/>
              <a:gd name="connsiteY0" fmla="*/ 87336 h 873362"/>
              <a:gd name="connsiteX1" fmla="*/ 25580 w 1375374"/>
              <a:gd name="connsiteY1" fmla="*/ 25580 h 873362"/>
              <a:gd name="connsiteX2" fmla="*/ 87336 w 1375374"/>
              <a:gd name="connsiteY2" fmla="*/ 0 h 873362"/>
              <a:gd name="connsiteX3" fmla="*/ 1288038 w 1375374"/>
              <a:gd name="connsiteY3" fmla="*/ 0 h 873362"/>
              <a:gd name="connsiteX4" fmla="*/ 1349794 w 1375374"/>
              <a:gd name="connsiteY4" fmla="*/ 25580 h 873362"/>
              <a:gd name="connsiteX5" fmla="*/ 1375374 w 1375374"/>
              <a:gd name="connsiteY5" fmla="*/ 87336 h 873362"/>
              <a:gd name="connsiteX6" fmla="*/ 1375374 w 1375374"/>
              <a:gd name="connsiteY6" fmla="*/ 786026 h 873362"/>
              <a:gd name="connsiteX7" fmla="*/ 1349794 w 1375374"/>
              <a:gd name="connsiteY7" fmla="*/ 847782 h 873362"/>
              <a:gd name="connsiteX8" fmla="*/ 1288038 w 1375374"/>
              <a:gd name="connsiteY8" fmla="*/ 873362 h 873362"/>
              <a:gd name="connsiteX9" fmla="*/ 87336 w 1375374"/>
              <a:gd name="connsiteY9" fmla="*/ 873362 h 873362"/>
              <a:gd name="connsiteX10" fmla="*/ 25580 w 1375374"/>
              <a:gd name="connsiteY10" fmla="*/ 847782 h 873362"/>
              <a:gd name="connsiteX11" fmla="*/ 0 w 1375374"/>
              <a:gd name="connsiteY11" fmla="*/ 786026 h 873362"/>
              <a:gd name="connsiteX12" fmla="*/ 0 w 1375374"/>
              <a:gd name="connsiteY12" fmla="*/ 87336 h 8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374" h="873362">
                <a:moveTo>
                  <a:pt x="0" y="87336"/>
                </a:moveTo>
                <a:cubicBezTo>
                  <a:pt x="0" y="64173"/>
                  <a:pt x="9202" y="41959"/>
                  <a:pt x="25580" y="25580"/>
                </a:cubicBezTo>
                <a:cubicBezTo>
                  <a:pt x="41959" y="9201"/>
                  <a:pt x="64173" y="0"/>
                  <a:pt x="87336" y="0"/>
                </a:cubicBezTo>
                <a:lnTo>
                  <a:pt x="1288038" y="0"/>
                </a:lnTo>
                <a:cubicBezTo>
                  <a:pt x="1311201" y="0"/>
                  <a:pt x="1333415" y="9202"/>
                  <a:pt x="1349794" y="25580"/>
                </a:cubicBezTo>
                <a:cubicBezTo>
                  <a:pt x="1366173" y="41959"/>
                  <a:pt x="1375374" y="64173"/>
                  <a:pt x="1375374" y="87336"/>
                </a:cubicBezTo>
                <a:lnTo>
                  <a:pt x="1375374" y="786026"/>
                </a:lnTo>
                <a:cubicBezTo>
                  <a:pt x="1375374" y="809189"/>
                  <a:pt x="1366173" y="831403"/>
                  <a:pt x="1349794" y="847782"/>
                </a:cubicBezTo>
                <a:cubicBezTo>
                  <a:pt x="1333415" y="864161"/>
                  <a:pt x="1311201" y="873362"/>
                  <a:pt x="1288038" y="873362"/>
                </a:cubicBezTo>
                <a:lnTo>
                  <a:pt x="87336" y="873362"/>
                </a:lnTo>
                <a:cubicBezTo>
                  <a:pt x="64173" y="873362"/>
                  <a:pt x="41959" y="864161"/>
                  <a:pt x="25580" y="847782"/>
                </a:cubicBezTo>
                <a:cubicBezTo>
                  <a:pt x="9201" y="831403"/>
                  <a:pt x="0" y="809189"/>
                  <a:pt x="0" y="786026"/>
                </a:cubicBezTo>
                <a:lnTo>
                  <a:pt x="0" y="87336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0" tIns="86540" rIns="86540" bIns="865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Conflict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702018" y="2155332"/>
            <a:ext cx="1375374" cy="87336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1854838" y="2300510"/>
            <a:ext cx="1375374" cy="873362"/>
          </a:xfrm>
          <a:custGeom>
            <a:avLst/>
            <a:gdLst>
              <a:gd name="connsiteX0" fmla="*/ 0 w 1375374"/>
              <a:gd name="connsiteY0" fmla="*/ 87336 h 873362"/>
              <a:gd name="connsiteX1" fmla="*/ 25580 w 1375374"/>
              <a:gd name="connsiteY1" fmla="*/ 25580 h 873362"/>
              <a:gd name="connsiteX2" fmla="*/ 87336 w 1375374"/>
              <a:gd name="connsiteY2" fmla="*/ 0 h 873362"/>
              <a:gd name="connsiteX3" fmla="*/ 1288038 w 1375374"/>
              <a:gd name="connsiteY3" fmla="*/ 0 h 873362"/>
              <a:gd name="connsiteX4" fmla="*/ 1349794 w 1375374"/>
              <a:gd name="connsiteY4" fmla="*/ 25580 h 873362"/>
              <a:gd name="connsiteX5" fmla="*/ 1375374 w 1375374"/>
              <a:gd name="connsiteY5" fmla="*/ 87336 h 873362"/>
              <a:gd name="connsiteX6" fmla="*/ 1375374 w 1375374"/>
              <a:gd name="connsiteY6" fmla="*/ 786026 h 873362"/>
              <a:gd name="connsiteX7" fmla="*/ 1349794 w 1375374"/>
              <a:gd name="connsiteY7" fmla="*/ 847782 h 873362"/>
              <a:gd name="connsiteX8" fmla="*/ 1288038 w 1375374"/>
              <a:gd name="connsiteY8" fmla="*/ 873362 h 873362"/>
              <a:gd name="connsiteX9" fmla="*/ 87336 w 1375374"/>
              <a:gd name="connsiteY9" fmla="*/ 873362 h 873362"/>
              <a:gd name="connsiteX10" fmla="*/ 25580 w 1375374"/>
              <a:gd name="connsiteY10" fmla="*/ 847782 h 873362"/>
              <a:gd name="connsiteX11" fmla="*/ 0 w 1375374"/>
              <a:gd name="connsiteY11" fmla="*/ 786026 h 873362"/>
              <a:gd name="connsiteX12" fmla="*/ 0 w 1375374"/>
              <a:gd name="connsiteY12" fmla="*/ 87336 h 8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374" h="873362">
                <a:moveTo>
                  <a:pt x="0" y="87336"/>
                </a:moveTo>
                <a:cubicBezTo>
                  <a:pt x="0" y="64173"/>
                  <a:pt x="9202" y="41959"/>
                  <a:pt x="25580" y="25580"/>
                </a:cubicBezTo>
                <a:cubicBezTo>
                  <a:pt x="41959" y="9201"/>
                  <a:pt x="64173" y="0"/>
                  <a:pt x="87336" y="0"/>
                </a:cubicBezTo>
                <a:lnTo>
                  <a:pt x="1288038" y="0"/>
                </a:lnTo>
                <a:cubicBezTo>
                  <a:pt x="1311201" y="0"/>
                  <a:pt x="1333415" y="9202"/>
                  <a:pt x="1349794" y="25580"/>
                </a:cubicBezTo>
                <a:cubicBezTo>
                  <a:pt x="1366173" y="41959"/>
                  <a:pt x="1375374" y="64173"/>
                  <a:pt x="1375374" y="87336"/>
                </a:cubicBezTo>
                <a:lnTo>
                  <a:pt x="1375374" y="786026"/>
                </a:lnTo>
                <a:cubicBezTo>
                  <a:pt x="1375374" y="809189"/>
                  <a:pt x="1366173" y="831403"/>
                  <a:pt x="1349794" y="847782"/>
                </a:cubicBezTo>
                <a:cubicBezTo>
                  <a:pt x="1333415" y="864161"/>
                  <a:pt x="1311201" y="873362"/>
                  <a:pt x="1288038" y="873362"/>
                </a:cubicBezTo>
                <a:lnTo>
                  <a:pt x="87336" y="873362"/>
                </a:lnTo>
                <a:cubicBezTo>
                  <a:pt x="64173" y="873362"/>
                  <a:pt x="41959" y="864161"/>
                  <a:pt x="25580" y="847782"/>
                </a:cubicBezTo>
                <a:cubicBezTo>
                  <a:pt x="9201" y="831403"/>
                  <a:pt x="0" y="809189"/>
                  <a:pt x="0" y="786026"/>
                </a:cubicBezTo>
                <a:lnTo>
                  <a:pt x="0" y="87336"/>
                </a:lnTo>
                <a:close/>
              </a:path>
            </a:pathLst>
          </a:custGeom>
          <a:ln>
            <a:solidFill>
              <a:schemeClr val="tx2"/>
            </a:solidFill>
            <a:prstDash val="sysDash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0" tIns="86540" rIns="86540" bIns="865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noProof="0" dirty="0"/>
              <a:t>Intra-personal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383032" y="2155332"/>
            <a:ext cx="1375374" cy="87336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24"/>
          <p:cNvSpPr/>
          <p:nvPr/>
        </p:nvSpPr>
        <p:spPr>
          <a:xfrm>
            <a:off x="3535852" y="2300510"/>
            <a:ext cx="1375374" cy="873362"/>
          </a:xfrm>
          <a:custGeom>
            <a:avLst/>
            <a:gdLst>
              <a:gd name="connsiteX0" fmla="*/ 0 w 1375374"/>
              <a:gd name="connsiteY0" fmla="*/ 87336 h 873362"/>
              <a:gd name="connsiteX1" fmla="*/ 25580 w 1375374"/>
              <a:gd name="connsiteY1" fmla="*/ 25580 h 873362"/>
              <a:gd name="connsiteX2" fmla="*/ 87336 w 1375374"/>
              <a:gd name="connsiteY2" fmla="*/ 0 h 873362"/>
              <a:gd name="connsiteX3" fmla="*/ 1288038 w 1375374"/>
              <a:gd name="connsiteY3" fmla="*/ 0 h 873362"/>
              <a:gd name="connsiteX4" fmla="*/ 1349794 w 1375374"/>
              <a:gd name="connsiteY4" fmla="*/ 25580 h 873362"/>
              <a:gd name="connsiteX5" fmla="*/ 1375374 w 1375374"/>
              <a:gd name="connsiteY5" fmla="*/ 87336 h 873362"/>
              <a:gd name="connsiteX6" fmla="*/ 1375374 w 1375374"/>
              <a:gd name="connsiteY6" fmla="*/ 786026 h 873362"/>
              <a:gd name="connsiteX7" fmla="*/ 1349794 w 1375374"/>
              <a:gd name="connsiteY7" fmla="*/ 847782 h 873362"/>
              <a:gd name="connsiteX8" fmla="*/ 1288038 w 1375374"/>
              <a:gd name="connsiteY8" fmla="*/ 873362 h 873362"/>
              <a:gd name="connsiteX9" fmla="*/ 87336 w 1375374"/>
              <a:gd name="connsiteY9" fmla="*/ 873362 h 873362"/>
              <a:gd name="connsiteX10" fmla="*/ 25580 w 1375374"/>
              <a:gd name="connsiteY10" fmla="*/ 847782 h 873362"/>
              <a:gd name="connsiteX11" fmla="*/ 0 w 1375374"/>
              <a:gd name="connsiteY11" fmla="*/ 786026 h 873362"/>
              <a:gd name="connsiteX12" fmla="*/ 0 w 1375374"/>
              <a:gd name="connsiteY12" fmla="*/ 87336 h 8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374" h="873362">
                <a:moveTo>
                  <a:pt x="0" y="87336"/>
                </a:moveTo>
                <a:cubicBezTo>
                  <a:pt x="0" y="64173"/>
                  <a:pt x="9202" y="41959"/>
                  <a:pt x="25580" y="25580"/>
                </a:cubicBezTo>
                <a:cubicBezTo>
                  <a:pt x="41959" y="9201"/>
                  <a:pt x="64173" y="0"/>
                  <a:pt x="87336" y="0"/>
                </a:cubicBezTo>
                <a:lnTo>
                  <a:pt x="1288038" y="0"/>
                </a:lnTo>
                <a:cubicBezTo>
                  <a:pt x="1311201" y="0"/>
                  <a:pt x="1333415" y="9202"/>
                  <a:pt x="1349794" y="25580"/>
                </a:cubicBezTo>
                <a:cubicBezTo>
                  <a:pt x="1366173" y="41959"/>
                  <a:pt x="1375374" y="64173"/>
                  <a:pt x="1375374" y="87336"/>
                </a:cubicBezTo>
                <a:lnTo>
                  <a:pt x="1375374" y="786026"/>
                </a:lnTo>
                <a:cubicBezTo>
                  <a:pt x="1375374" y="809189"/>
                  <a:pt x="1366173" y="831403"/>
                  <a:pt x="1349794" y="847782"/>
                </a:cubicBezTo>
                <a:cubicBezTo>
                  <a:pt x="1333415" y="864161"/>
                  <a:pt x="1311201" y="873362"/>
                  <a:pt x="1288038" y="873362"/>
                </a:cubicBezTo>
                <a:lnTo>
                  <a:pt x="87336" y="873362"/>
                </a:lnTo>
                <a:cubicBezTo>
                  <a:pt x="64173" y="873362"/>
                  <a:pt x="41959" y="864161"/>
                  <a:pt x="25580" y="847782"/>
                </a:cubicBezTo>
                <a:cubicBezTo>
                  <a:pt x="9201" y="831403"/>
                  <a:pt x="0" y="809189"/>
                  <a:pt x="0" y="786026"/>
                </a:cubicBezTo>
                <a:lnTo>
                  <a:pt x="0" y="8733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0" tIns="86540" rIns="86540" bIns="865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Inter-personal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064046" y="2155332"/>
            <a:ext cx="1375374" cy="87336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reeform 38"/>
          <p:cNvSpPr/>
          <p:nvPr/>
        </p:nvSpPr>
        <p:spPr>
          <a:xfrm>
            <a:off x="5216865" y="2300510"/>
            <a:ext cx="1375374" cy="873362"/>
          </a:xfrm>
          <a:custGeom>
            <a:avLst/>
            <a:gdLst>
              <a:gd name="connsiteX0" fmla="*/ 0 w 1375374"/>
              <a:gd name="connsiteY0" fmla="*/ 87336 h 873362"/>
              <a:gd name="connsiteX1" fmla="*/ 25580 w 1375374"/>
              <a:gd name="connsiteY1" fmla="*/ 25580 h 873362"/>
              <a:gd name="connsiteX2" fmla="*/ 87336 w 1375374"/>
              <a:gd name="connsiteY2" fmla="*/ 0 h 873362"/>
              <a:gd name="connsiteX3" fmla="*/ 1288038 w 1375374"/>
              <a:gd name="connsiteY3" fmla="*/ 0 h 873362"/>
              <a:gd name="connsiteX4" fmla="*/ 1349794 w 1375374"/>
              <a:gd name="connsiteY4" fmla="*/ 25580 h 873362"/>
              <a:gd name="connsiteX5" fmla="*/ 1375374 w 1375374"/>
              <a:gd name="connsiteY5" fmla="*/ 87336 h 873362"/>
              <a:gd name="connsiteX6" fmla="*/ 1375374 w 1375374"/>
              <a:gd name="connsiteY6" fmla="*/ 786026 h 873362"/>
              <a:gd name="connsiteX7" fmla="*/ 1349794 w 1375374"/>
              <a:gd name="connsiteY7" fmla="*/ 847782 h 873362"/>
              <a:gd name="connsiteX8" fmla="*/ 1288038 w 1375374"/>
              <a:gd name="connsiteY8" fmla="*/ 873362 h 873362"/>
              <a:gd name="connsiteX9" fmla="*/ 87336 w 1375374"/>
              <a:gd name="connsiteY9" fmla="*/ 873362 h 873362"/>
              <a:gd name="connsiteX10" fmla="*/ 25580 w 1375374"/>
              <a:gd name="connsiteY10" fmla="*/ 847782 h 873362"/>
              <a:gd name="connsiteX11" fmla="*/ 0 w 1375374"/>
              <a:gd name="connsiteY11" fmla="*/ 786026 h 873362"/>
              <a:gd name="connsiteX12" fmla="*/ 0 w 1375374"/>
              <a:gd name="connsiteY12" fmla="*/ 87336 h 8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374" h="873362">
                <a:moveTo>
                  <a:pt x="0" y="87336"/>
                </a:moveTo>
                <a:cubicBezTo>
                  <a:pt x="0" y="64173"/>
                  <a:pt x="9202" y="41959"/>
                  <a:pt x="25580" y="25580"/>
                </a:cubicBezTo>
                <a:cubicBezTo>
                  <a:pt x="41959" y="9201"/>
                  <a:pt x="64173" y="0"/>
                  <a:pt x="87336" y="0"/>
                </a:cubicBezTo>
                <a:lnTo>
                  <a:pt x="1288038" y="0"/>
                </a:lnTo>
                <a:cubicBezTo>
                  <a:pt x="1311201" y="0"/>
                  <a:pt x="1333415" y="9202"/>
                  <a:pt x="1349794" y="25580"/>
                </a:cubicBezTo>
                <a:cubicBezTo>
                  <a:pt x="1366173" y="41959"/>
                  <a:pt x="1375374" y="64173"/>
                  <a:pt x="1375374" y="87336"/>
                </a:cubicBezTo>
                <a:lnTo>
                  <a:pt x="1375374" y="786026"/>
                </a:lnTo>
                <a:cubicBezTo>
                  <a:pt x="1375374" y="809189"/>
                  <a:pt x="1366173" y="831403"/>
                  <a:pt x="1349794" y="847782"/>
                </a:cubicBezTo>
                <a:cubicBezTo>
                  <a:pt x="1333415" y="864161"/>
                  <a:pt x="1311201" y="873362"/>
                  <a:pt x="1288038" y="873362"/>
                </a:cubicBezTo>
                <a:lnTo>
                  <a:pt x="87336" y="873362"/>
                </a:lnTo>
                <a:cubicBezTo>
                  <a:pt x="64173" y="873362"/>
                  <a:pt x="41959" y="864161"/>
                  <a:pt x="25580" y="847782"/>
                </a:cubicBezTo>
                <a:cubicBezTo>
                  <a:pt x="9201" y="831403"/>
                  <a:pt x="0" y="809189"/>
                  <a:pt x="0" y="786026"/>
                </a:cubicBezTo>
                <a:lnTo>
                  <a:pt x="0" y="8733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0" tIns="86540" rIns="86540" bIns="865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Intra-</a:t>
            </a:r>
            <a:br>
              <a:rPr lang="en-US" sz="1600" b="1" kern="1200" noProof="0" dirty="0"/>
            </a:br>
            <a:r>
              <a:rPr lang="en-US" sz="1600" b="1" kern="1200" noProof="0" dirty="0"/>
              <a:t>group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45059" y="2155332"/>
            <a:ext cx="1375374" cy="87336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 40"/>
          <p:cNvSpPr/>
          <p:nvPr/>
        </p:nvSpPr>
        <p:spPr>
          <a:xfrm>
            <a:off x="6897879" y="2300510"/>
            <a:ext cx="1375374" cy="873362"/>
          </a:xfrm>
          <a:custGeom>
            <a:avLst/>
            <a:gdLst>
              <a:gd name="connsiteX0" fmla="*/ 0 w 1375374"/>
              <a:gd name="connsiteY0" fmla="*/ 87336 h 873362"/>
              <a:gd name="connsiteX1" fmla="*/ 25580 w 1375374"/>
              <a:gd name="connsiteY1" fmla="*/ 25580 h 873362"/>
              <a:gd name="connsiteX2" fmla="*/ 87336 w 1375374"/>
              <a:gd name="connsiteY2" fmla="*/ 0 h 873362"/>
              <a:gd name="connsiteX3" fmla="*/ 1288038 w 1375374"/>
              <a:gd name="connsiteY3" fmla="*/ 0 h 873362"/>
              <a:gd name="connsiteX4" fmla="*/ 1349794 w 1375374"/>
              <a:gd name="connsiteY4" fmla="*/ 25580 h 873362"/>
              <a:gd name="connsiteX5" fmla="*/ 1375374 w 1375374"/>
              <a:gd name="connsiteY5" fmla="*/ 87336 h 873362"/>
              <a:gd name="connsiteX6" fmla="*/ 1375374 w 1375374"/>
              <a:gd name="connsiteY6" fmla="*/ 786026 h 873362"/>
              <a:gd name="connsiteX7" fmla="*/ 1349794 w 1375374"/>
              <a:gd name="connsiteY7" fmla="*/ 847782 h 873362"/>
              <a:gd name="connsiteX8" fmla="*/ 1288038 w 1375374"/>
              <a:gd name="connsiteY8" fmla="*/ 873362 h 873362"/>
              <a:gd name="connsiteX9" fmla="*/ 87336 w 1375374"/>
              <a:gd name="connsiteY9" fmla="*/ 873362 h 873362"/>
              <a:gd name="connsiteX10" fmla="*/ 25580 w 1375374"/>
              <a:gd name="connsiteY10" fmla="*/ 847782 h 873362"/>
              <a:gd name="connsiteX11" fmla="*/ 0 w 1375374"/>
              <a:gd name="connsiteY11" fmla="*/ 786026 h 873362"/>
              <a:gd name="connsiteX12" fmla="*/ 0 w 1375374"/>
              <a:gd name="connsiteY12" fmla="*/ 87336 h 8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374" h="873362">
                <a:moveTo>
                  <a:pt x="0" y="87336"/>
                </a:moveTo>
                <a:cubicBezTo>
                  <a:pt x="0" y="64173"/>
                  <a:pt x="9202" y="41959"/>
                  <a:pt x="25580" y="25580"/>
                </a:cubicBezTo>
                <a:cubicBezTo>
                  <a:pt x="41959" y="9201"/>
                  <a:pt x="64173" y="0"/>
                  <a:pt x="87336" y="0"/>
                </a:cubicBezTo>
                <a:lnTo>
                  <a:pt x="1288038" y="0"/>
                </a:lnTo>
                <a:cubicBezTo>
                  <a:pt x="1311201" y="0"/>
                  <a:pt x="1333415" y="9202"/>
                  <a:pt x="1349794" y="25580"/>
                </a:cubicBezTo>
                <a:cubicBezTo>
                  <a:pt x="1366173" y="41959"/>
                  <a:pt x="1375374" y="64173"/>
                  <a:pt x="1375374" y="87336"/>
                </a:cubicBezTo>
                <a:lnTo>
                  <a:pt x="1375374" y="786026"/>
                </a:lnTo>
                <a:cubicBezTo>
                  <a:pt x="1375374" y="809189"/>
                  <a:pt x="1366173" y="831403"/>
                  <a:pt x="1349794" y="847782"/>
                </a:cubicBezTo>
                <a:cubicBezTo>
                  <a:pt x="1333415" y="864161"/>
                  <a:pt x="1311201" y="873362"/>
                  <a:pt x="1288038" y="873362"/>
                </a:cubicBezTo>
                <a:lnTo>
                  <a:pt x="87336" y="873362"/>
                </a:lnTo>
                <a:cubicBezTo>
                  <a:pt x="64173" y="873362"/>
                  <a:pt x="41959" y="864161"/>
                  <a:pt x="25580" y="847782"/>
                </a:cubicBezTo>
                <a:cubicBezTo>
                  <a:pt x="9201" y="831403"/>
                  <a:pt x="0" y="809189"/>
                  <a:pt x="0" y="786026"/>
                </a:cubicBezTo>
                <a:lnTo>
                  <a:pt x="0" y="8733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0" tIns="86540" rIns="86540" bIns="865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Inter-</a:t>
            </a:r>
            <a:br>
              <a:rPr lang="en-US" sz="1600" b="1" kern="1200" noProof="0" dirty="0"/>
            </a:br>
            <a:r>
              <a:rPr lang="en-US" sz="1600" b="1" kern="1200" noProof="0" dirty="0"/>
              <a:t>group</a:t>
            </a:r>
          </a:p>
        </p:txBody>
      </p:sp>
      <p:sp>
        <p:nvSpPr>
          <p:cNvPr id="46" name="Freeform 45"/>
          <p:cNvSpPr/>
          <p:nvPr/>
        </p:nvSpPr>
        <p:spPr>
          <a:xfrm>
            <a:off x="6803965" y="4155691"/>
            <a:ext cx="761989" cy="4277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0303"/>
                </a:lnTo>
                <a:lnTo>
                  <a:pt x="761989" y="300303"/>
                </a:lnTo>
                <a:lnTo>
                  <a:pt x="761989" y="427716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Freeform 46"/>
          <p:cNvSpPr/>
          <p:nvPr/>
        </p:nvSpPr>
        <p:spPr>
          <a:xfrm>
            <a:off x="5884941" y="4155691"/>
            <a:ext cx="919023" cy="4277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9023" y="0"/>
                </a:moveTo>
                <a:lnTo>
                  <a:pt x="919023" y="300303"/>
                </a:lnTo>
                <a:lnTo>
                  <a:pt x="0" y="300303"/>
                </a:lnTo>
                <a:lnTo>
                  <a:pt x="0" y="427716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reeform 47"/>
          <p:cNvSpPr/>
          <p:nvPr/>
        </p:nvSpPr>
        <p:spPr>
          <a:xfrm>
            <a:off x="4203927" y="4155691"/>
            <a:ext cx="2600037" cy="4277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00037" y="0"/>
                </a:moveTo>
                <a:lnTo>
                  <a:pt x="2600037" y="300303"/>
                </a:lnTo>
                <a:lnTo>
                  <a:pt x="0" y="300303"/>
                </a:lnTo>
                <a:lnTo>
                  <a:pt x="0" y="427716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Freeform 48"/>
          <p:cNvSpPr/>
          <p:nvPr/>
        </p:nvSpPr>
        <p:spPr>
          <a:xfrm>
            <a:off x="2522914" y="4155691"/>
            <a:ext cx="4281051" cy="4277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281051" y="0"/>
                </a:moveTo>
                <a:lnTo>
                  <a:pt x="4281051" y="300303"/>
                </a:lnTo>
                <a:lnTo>
                  <a:pt x="0" y="300303"/>
                </a:lnTo>
                <a:lnTo>
                  <a:pt x="0" y="427716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Rounded Rectangle 49"/>
          <p:cNvSpPr/>
          <p:nvPr/>
        </p:nvSpPr>
        <p:spPr>
          <a:xfrm>
            <a:off x="6116278" y="3282329"/>
            <a:ext cx="1375374" cy="87336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Freeform 50"/>
          <p:cNvSpPr/>
          <p:nvPr/>
        </p:nvSpPr>
        <p:spPr>
          <a:xfrm>
            <a:off x="6269097" y="3427507"/>
            <a:ext cx="1375374" cy="873362"/>
          </a:xfrm>
          <a:custGeom>
            <a:avLst/>
            <a:gdLst>
              <a:gd name="connsiteX0" fmla="*/ 0 w 1375374"/>
              <a:gd name="connsiteY0" fmla="*/ 87336 h 873362"/>
              <a:gd name="connsiteX1" fmla="*/ 25580 w 1375374"/>
              <a:gd name="connsiteY1" fmla="*/ 25580 h 873362"/>
              <a:gd name="connsiteX2" fmla="*/ 87336 w 1375374"/>
              <a:gd name="connsiteY2" fmla="*/ 0 h 873362"/>
              <a:gd name="connsiteX3" fmla="*/ 1288038 w 1375374"/>
              <a:gd name="connsiteY3" fmla="*/ 0 h 873362"/>
              <a:gd name="connsiteX4" fmla="*/ 1349794 w 1375374"/>
              <a:gd name="connsiteY4" fmla="*/ 25580 h 873362"/>
              <a:gd name="connsiteX5" fmla="*/ 1375374 w 1375374"/>
              <a:gd name="connsiteY5" fmla="*/ 87336 h 873362"/>
              <a:gd name="connsiteX6" fmla="*/ 1375374 w 1375374"/>
              <a:gd name="connsiteY6" fmla="*/ 786026 h 873362"/>
              <a:gd name="connsiteX7" fmla="*/ 1349794 w 1375374"/>
              <a:gd name="connsiteY7" fmla="*/ 847782 h 873362"/>
              <a:gd name="connsiteX8" fmla="*/ 1288038 w 1375374"/>
              <a:gd name="connsiteY8" fmla="*/ 873362 h 873362"/>
              <a:gd name="connsiteX9" fmla="*/ 87336 w 1375374"/>
              <a:gd name="connsiteY9" fmla="*/ 873362 h 873362"/>
              <a:gd name="connsiteX10" fmla="*/ 25580 w 1375374"/>
              <a:gd name="connsiteY10" fmla="*/ 847782 h 873362"/>
              <a:gd name="connsiteX11" fmla="*/ 0 w 1375374"/>
              <a:gd name="connsiteY11" fmla="*/ 786026 h 873362"/>
              <a:gd name="connsiteX12" fmla="*/ 0 w 1375374"/>
              <a:gd name="connsiteY12" fmla="*/ 87336 h 8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374" h="873362">
                <a:moveTo>
                  <a:pt x="0" y="87336"/>
                </a:moveTo>
                <a:cubicBezTo>
                  <a:pt x="0" y="64173"/>
                  <a:pt x="9202" y="41959"/>
                  <a:pt x="25580" y="25580"/>
                </a:cubicBezTo>
                <a:cubicBezTo>
                  <a:pt x="41959" y="9201"/>
                  <a:pt x="64173" y="0"/>
                  <a:pt x="87336" y="0"/>
                </a:cubicBezTo>
                <a:lnTo>
                  <a:pt x="1288038" y="0"/>
                </a:lnTo>
                <a:cubicBezTo>
                  <a:pt x="1311201" y="0"/>
                  <a:pt x="1333415" y="9202"/>
                  <a:pt x="1349794" y="25580"/>
                </a:cubicBezTo>
                <a:cubicBezTo>
                  <a:pt x="1366173" y="41959"/>
                  <a:pt x="1375374" y="64173"/>
                  <a:pt x="1375374" y="87336"/>
                </a:cubicBezTo>
                <a:lnTo>
                  <a:pt x="1375374" y="786026"/>
                </a:lnTo>
                <a:cubicBezTo>
                  <a:pt x="1375374" y="809189"/>
                  <a:pt x="1366173" y="831403"/>
                  <a:pt x="1349794" y="847782"/>
                </a:cubicBezTo>
                <a:cubicBezTo>
                  <a:pt x="1333415" y="864161"/>
                  <a:pt x="1311201" y="873362"/>
                  <a:pt x="1288038" y="873362"/>
                </a:cubicBezTo>
                <a:lnTo>
                  <a:pt x="87336" y="873362"/>
                </a:lnTo>
                <a:cubicBezTo>
                  <a:pt x="64173" y="873362"/>
                  <a:pt x="41959" y="864161"/>
                  <a:pt x="25580" y="847782"/>
                </a:cubicBezTo>
                <a:cubicBezTo>
                  <a:pt x="9201" y="831403"/>
                  <a:pt x="0" y="809189"/>
                  <a:pt x="0" y="786026"/>
                </a:cubicBezTo>
                <a:lnTo>
                  <a:pt x="0" y="87336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0" tIns="86540" rIns="86540" bIns="865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Conflict Resolution</a:t>
            </a:r>
            <a:endParaRPr lang="en-US" sz="1600" kern="1200" dirty="0"/>
          </a:p>
        </p:txBody>
      </p:sp>
      <p:sp>
        <p:nvSpPr>
          <p:cNvPr id="52" name="Rounded Rectangle 51"/>
          <p:cNvSpPr/>
          <p:nvPr/>
        </p:nvSpPr>
        <p:spPr>
          <a:xfrm>
            <a:off x="1835226" y="4583408"/>
            <a:ext cx="1375374" cy="87336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Freeform 52"/>
          <p:cNvSpPr/>
          <p:nvPr/>
        </p:nvSpPr>
        <p:spPr>
          <a:xfrm>
            <a:off x="1988046" y="4728586"/>
            <a:ext cx="1375374" cy="873362"/>
          </a:xfrm>
          <a:custGeom>
            <a:avLst/>
            <a:gdLst>
              <a:gd name="connsiteX0" fmla="*/ 0 w 1375374"/>
              <a:gd name="connsiteY0" fmla="*/ 87336 h 873362"/>
              <a:gd name="connsiteX1" fmla="*/ 25580 w 1375374"/>
              <a:gd name="connsiteY1" fmla="*/ 25580 h 873362"/>
              <a:gd name="connsiteX2" fmla="*/ 87336 w 1375374"/>
              <a:gd name="connsiteY2" fmla="*/ 0 h 873362"/>
              <a:gd name="connsiteX3" fmla="*/ 1288038 w 1375374"/>
              <a:gd name="connsiteY3" fmla="*/ 0 h 873362"/>
              <a:gd name="connsiteX4" fmla="*/ 1349794 w 1375374"/>
              <a:gd name="connsiteY4" fmla="*/ 25580 h 873362"/>
              <a:gd name="connsiteX5" fmla="*/ 1375374 w 1375374"/>
              <a:gd name="connsiteY5" fmla="*/ 87336 h 873362"/>
              <a:gd name="connsiteX6" fmla="*/ 1375374 w 1375374"/>
              <a:gd name="connsiteY6" fmla="*/ 786026 h 873362"/>
              <a:gd name="connsiteX7" fmla="*/ 1349794 w 1375374"/>
              <a:gd name="connsiteY7" fmla="*/ 847782 h 873362"/>
              <a:gd name="connsiteX8" fmla="*/ 1288038 w 1375374"/>
              <a:gd name="connsiteY8" fmla="*/ 873362 h 873362"/>
              <a:gd name="connsiteX9" fmla="*/ 87336 w 1375374"/>
              <a:gd name="connsiteY9" fmla="*/ 873362 h 873362"/>
              <a:gd name="connsiteX10" fmla="*/ 25580 w 1375374"/>
              <a:gd name="connsiteY10" fmla="*/ 847782 h 873362"/>
              <a:gd name="connsiteX11" fmla="*/ 0 w 1375374"/>
              <a:gd name="connsiteY11" fmla="*/ 786026 h 873362"/>
              <a:gd name="connsiteX12" fmla="*/ 0 w 1375374"/>
              <a:gd name="connsiteY12" fmla="*/ 87336 h 8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374" h="873362">
                <a:moveTo>
                  <a:pt x="0" y="87336"/>
                </a:moveTo>
                <a:cubicBezTo>
                  <a:pt x="0" y="64173"/>
                  <a:pt x="9202" y="41959"/>
                  <a:pt x="25580" y="25580"/>
                </a:cubicBezTo>
                <a:cubicBezTo>
                  <a:pt x="41959" y="9201"/>
                  <a:pt x="64173" y="0"/>
                  <a:pt x="87336" y="0"/>
                </a:cubicBezTo>
                <a:lnTo>
                  <a:pt x="1288038" y="0"/>
                </a:lnTo>
                <a:cubicBezTo>
                  <a:pt x="1311201" y="0"/>
                  <a:pt x="1333415" y="9202"/>
                  <a:pt x="1349794" y="25580"/>
                </a:cubicBezTo>
                <a:cubicBezTo>
                  <a:pt x="1366173" y="41959"/>
                  <a:pt x="1375374" y="64173"/>
                  <a:pt x="1375374" y="87336"/>
                </a:cubicBezTo>
                <a:lnTo>
                  <a:pt x="1375374" y="786026"/>
                </a:lnTo>
                <a:cubicBezTo>
                  <a:pt x="1375374" y="809189"/>
                  <a:pt x="1366173" y="831403"/>
                  <a:pt x="1349794" y="847782"/>
                </a:cubicBezTo>
                <a:cubicBezTo>
                  <a:pt x="1333415" y="864161"/>
                  <a:pt x="1311201" y="873362"/>
                  <a:pt x="1288038" y="873362"/>
                </a:cubicBezTo>
                <a:lnTo>
                  <a:pt x="87336" y="873362"/>
                </a:lnTo>
                <a:cubicBezTo>
                  <a:pt x="64173" y="873362"/>
                  <a:pt x="41959" y="864161"/>
                  <a:pt x="25580" y="847782"/>
                </a:cubicBezTo>
                <a:cubicBezTo>
                  <a:pt x="9201" y="831403"/>
                  <a:pt x="0" y="809189"/>
                  <a:pt x="0" y="786026"/>
                </a:cubicBezTo>
                <a:lnTo>
                  <a:pt x="0" y="87336"/>
                </a:lnTo>
                <a:close/>
              </a:path>
            </a:pathLst>
          </a:custGeom>
          <a:ln>
            <a:solidFill>
              <a:schemeClr val="tx2"/>
            </a:solidFill>
            <a:prstDash val="sysDash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0" tIns="86540" rIns="86540" bIns="865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Policies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6240" y="4583408"/>
            <a:ext cx="1375374" cy="87336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Freeform 54"/>
          <p:cNvSpPr/>
          <p:nvPr/>
        </p:nvSpPr>
        <p:spPr>
          <a:xfrm>
            <a:off x="3669060" y="4728586"/>
            <a:ext cx="1375374" cy="873362"/>
          </a:xfrm>
          <a:custGeom>
            <a:avLst/>
            <a:gdLst>
              <a:gd name="connsiteX0" fmla="*/ 0 w 1375374"/>
              <a:gd name="connsiteY0" fmla="*/ 87336 h 873362"/>
              <a:gd name="connsiteX1" fmla="*/ 25580 w 1375374"/>
              <a:gd name="connsiteY1" fmla="*/ 25580 h 873362"/>
              <a:gd name="connsiteX2" fmla="*/ 87336 w 1375374"/>
              <a:gd name="connsiteY2" fmla="*/ 0 h 873362"/>
              <a:gd name="connsiteX3" fmla="*/ 1288038 w 1375374"/>
              <a:gd name="connsiteY3" fmla="*/ 0 h 873362"/>
              <a:gd name="connsiteX4" fmla="*/ 1349794 w 1375374"/>
              <a:gd name="connsiteY4" fmla="*/ 25580 h 873362"/>
              <a:gd name="connsiteX5" fmla="*/ 1375374 w 1375374"/>
              <a:gd name="connsiteY5" fmla="*/ 87336 h 873362"/>
              <a:gd name="connsiteX6" fmla="*/ 1375374 w 1375374"/>
              <a:gd name="connsiteY6" fmla="*/ 786026 h 873362"/>
              <a:gd name="connsiteX7" fmla="*/ 1349794 w 1375374"/>
              <a:gd name="connsiteY7" fmla="*/ 847782 h 873362"/>
              <a:gd name="connsiteX8" fmla="*/ 1288038 w 1375374"/>
              <a:gd name="connsiteY8" fmla="*/ 873362 h 873362"/>
              <a:gd name="connsiteX9" fmla="*/ 87336 w 1375374"/>
              <a:gd name="connsiteY9" fmla="*/ 873362 h 873362"/>
              <a:gd name="connsiteX10" fmla="*/ 25580 w 1375374"/>
              <a:gd name="connsiteY10" fmla="*/ 847782 h 873362"/>
              <a:gd name="connsiteX11" fmla="*/ 0 w 1375374"/>
              <a:gd name="connsiteY11" fmla="*/ 786026 h 873362"/>
              <a:gd name="connsiteX12" fmla="*/ 0 w 1375374"/>
              <a:gd name="connsiteY12" fmla="*/ 87336 h 8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374" h="873362">
                <a:moveTo>
                  <a:pt x="0" y="87336"/>
                </a:moveTo>
                <a:cubicBezTo>
                  <a:pt x="0" y="64173"/>
                  <a:pt x="9202" y="41959"/>
                  <a:pt x="25580" y="25580"/>
                </a:cubicBezTo>
                <a:cubicBezTo>
                  <a:pt x="41959" y="9201"/>
                  <a:pt x="64173" y="0"/>
                  <a:pt x="87336" y="0"/>
                </a:cubicBezTo>
                <a:lnTo>
                  <a:pt x="1288038" y="0"/>
                </a:lnTo>
                <a:cubicBezTo>
                  <a:pt x="1311201" y="0"/>
                  <a:pt x="1333415" y="9202"/>
                  <a:pt x="1349794" y="25580"/>
                </a:cubicBezTo>
                <a:cubicBezTo>
                  <a:pt x="1366173" y="41959"/>
                  <a:pt x="1375374" y="64173"/>
                  <a:pt x="1375374" y="87336"/>
                </a:cubicBezTo>
                <a:lnTo>
                  <a:pt x="1375374" y="786026"/>
                </a:lnTo>
                <a:cubicBezTo>
                  <a:pt x="1375374" y="809189"/>
                  <a:pt x="1366173" y="831403"/>
                  <a:pt x="1349794" y="847782"/>
                </a:cubicBezTo>
                <a:cubicBezTo>
                  <a:pt x="1333415" y="864161"/>
                  <a:pt x="1311201" y="873362"/>
                  <a:pt x="1288038" y="873362"/>
                </a:cubicBezTo>
                <a:lnTo>
                  <a:pt x="87336" y="873362"/>
                </a:lnTo>
                <a:cubicBezTo>
                  <a:pt x="64173" y="873362"/>
                  <a:pt x="41959" y="864161"/>
                  <a:pt x="25580" y="847782"/>
                </a:cubicBezTo>
                <a:cubicBezTo>
                  <a:pt x="9201" y="831403"/>
                  <a:pt x="0" y="809189"/>
                  <a:pt x="0" y="786026"/>
                </a:cubicBezTo>
                <a:lnTo>
                  <a:pt x="0" y="87336"/>
                </a:lnTo>
                <a:close/>
              </a:path>
            </a:pathLst>
          </a:custGeom>
          <a:ln>
            <a:solidFill>
              <a:schemeClr val="tx2"/>
            </a:solidFill>
            <a:prstDash val="sysDash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0" tIns="86540" rIns="86540" bIns="865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Simple Choice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197254" y="4583408"/>
            <a:ext cx="1375374" cy="87336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Freeform 56"/>
          <p:cNvSpPr/>
          <p:nvPr/>
        </p:nvSpPr>
        <p:spPr>
          <a:xfrm>
            <a:off x="5350073" y="4728586"/>
            <a:ext cx="1375374" cy="873362"/>
          </a:xfrm>
          <a:custGeom>
            <a:avLst/>
            <a:gdLst>
              <a:gd name="connsiteX0" fmla="*/ 0 w 1375374"/>
              <a:gd name="connsiteY0" fmla="*/ 87336 h 873362"/>
              <a:gd name="connsiteX1" fmla="*/ 25580 w 1375374"/>
              <a:gd name="connsiteY1" fmla="*/ 25580 h 873362"/>
              <a:gd name="connsiteX2" fmla="*/ 87336 w 1375374"/>
              <a:gd name="connsiteY2" fmla="*/ 0 h 873362"/>
              <a:gd name="connsiteX3" fmla="*/ 1288038 w 1375374"/>
              <a:gd name="connsiteY3" fmla="*/ 0 h 873362"/>
              <a:gd name="connsiteX4" fmla="*/ 1349794 w 1375374"/>
              <a:gd name="connsiteY4" fmla="*/ 25580 h 873362"/>
              <a:gd name="connsiteX5" fmla="*/ 1375374 w 1375374"/>
              <a:gd name="connsiteY5" fmla="*/ 87336 h 873362"/>
              <a:gd name="connsiteX6" fmla="*/ 1375374 w 1375374"/>
              <a:gd name="connsiteY6" fmla="*/ 786026 h 873362"/>
              <a:gd name="connsiteX7" fmla="*/ 1349794 w 1375374"/>
              <a:gd name="connsiteY7" fmla="*/ 847782 h 873362"/>
              <a:gd name="connsiteX8" fmla="*/ 1288038 w 1375374"/>
              <a:gd name="connsiteY8" fmla="*/ 873362 h 873362"/>
              <a:gd name="connsiteX9" fmla="*/ 87336 w 1375374"/>
              <a:gd name="connsiteY9" fmla="*/ 873362 h 873362"/>
              <a:gd name="connsiteX10" fmla="*/ 25580 w 1375374"/>
              <a:gd name="connsiteY10" fmla="*/ 847782 h 873362"/>
              <a:gd name="connsiteX11" fmla="*/ 0 w 1375374"/>
              <a:gd name="connsiteY11" fmla="*/ 786026 h 873362"/>
              <a:gd name="connsiteX12" fmla="*/ 0 w 1375374"/>
              <a:gd name="connsiteY12" fmla="*/ 87336 h 8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374" h="873362">
                <a:moveTo>
                  <a:pt x="0" y="87336"/>
                </a:moveTo>
                <a:cubicBezTo>
                  <a:pt x="0" y="64173"/>
                  <a:pt x="9202" y="41959"/>
                  <a:pt x="25580" y="25580"/>
                </a:cubicBezTo>
                <a:cubicBezTo>
                  <a:pt x="41959" y="9201"/>
                  <a:pt x="64173" y="0"/>
                  <a:pt x="87336" y="0"/>
                </a:cubicBezTo>
                <a:lnTo>
                  <a:pt x="1288038" y="0"/>
                </a:lnTo>
                <a:cubicBezTo>
                  <a:pt x="1311201" y="0"/>
                  <a:pt x="1333415" y="9202"/>
                  <a:pt x="1349794" y="25580"/>
                </a:cubicBezTo>
                <a:cubicBezTo>
                  <a:pt x="1366173" y="41959"/>
                  <a:pt x="1375374" y="64173"/>
                  <a:pt x="1375374" y="87336"/>
                </a:cubicBezTo>
                <a:lnTo>
                  <a:pt x="1375374" y="786026"/>
                </a:lnTo>
                <a:cubicBezTo>
                  <a:pt x="1375374" y="809189"/>
                  <a:pt x="1366173" y="831403"/>
                  <a:pt x="1349794" y="847782"/>
                </a:cubicBezTo>
                <a:cubicBezTo>
                  <a:pt x="1333415" y="864161"/>
                  <a:pt x="1311201" y="873362"/>
                  <a:pt x="1288038" y="873362"/>
                </a:cubicBezTo>
                <a:lnTo>
                  <a:pt x="87336" y="873362"/>
                </a:lnTo>
                <a:cubicBezTo>
                  <a:pt x="64173" y="873362"/>
                  <a:pt x="41959" y="864161"/>
                  <a:pt x="25580" y="847782"/>
                </a:cubicBezTo>
                <a:cubicBezTo>
                  <a:pt x="9201" y="831403"/>
                  <a:pt x="0" y="809189"/>
                  <a:pt x="0" y="786026"/>
                </a:cubicBezTo>
                <a:lnTo>
                  <a:pt x="0" y="8733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0" tIns="86540" rIns="86540" bIns="865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Negotiation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878267" y="4583408"/>
            <a:ext cx="1375374" cy="87336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Freeform 58"/>
          <p:cNvSpPr/>
          <p:nvPr/>
        </p:nvSpPr>
        <p:spPr>
          <a:xfrm>
            <a:off x="7031087" y="4728586"/>
            <a:ext cx="1375374" cy="873362"/>
          </a:xfrm>
          <a:custGeom>
            <a:avLst/>
            <a:gdLst>
              <a:gd name="connsiteX0" fmla="*/ 0 w 1375374"/>
              <a:gd name="connsiteY0" fmla="*/ 87336 h 873362"/>
              <a:gd name="connsiteX1" fmla="*/ 25580 w 1375374"/>
              <a:gd name="connsiteY1" fmla="*/ 25580 h 873362"/>
              <a:gd name="connsiteX2" fmla="*/ 87336 w 1375374"/>
              <a:gd name="connsiteY2" fmla="*/ 0 h 873362"/>
              <a:gd name="connsiteX3" fmla="*/ 1288038 w 1375374"/>
              <a:gd name="connsiteY3" fmla="*/ 0 h 873362"/>
              <a:gd name="connsiteX4" fmla="*/ 1349794 w 1375374"/>
              <a:gd name="connsiteY4" fmla="*/ 25580 h 873362"/>
              <a:gd name="connsiteX5" fmla="*/ 1375374 w 1375374"/>
              <a:gd name="connsiteY5" fmla="*/ 87336 h 873362"/>
              <a:gd name="connsiteX6" fmla="*/ 1375374 w 1375374"/>
              <a:gd name="connsiteY6" fmla="*/ 786026 h 873362"/>
              <a:gd name="connsiteX7" fmla="*/ 1349794 w 1375374"/>
              <a:gd name="connsiteY7" fmla="*/ 847782 h 873362"/>
              <a:gd name="connsiteX8" fmla="*/ 1288038 w 1375374"/>
              <a:gd name="connsiteY8" fmla="*/ 873362 h 873362"/>
              <a:gd name="connsiteX9" fmla="*/ 87336 w 1375374"/>
              <a:gd name="connsiteY9" fmla="*/ 873362 h 873362"/>
              <a:gd name="connsiteX10" fmla="*/ 25580 w 1375374"/>
              <a:gd name="connsiteY10" fmla="*/ 847782 h 873362"/>
              <a:gd name="connsiteX11" fmla="*/ 0 w 1375374"/>
              <a:gd name="connsiteY11" fmla="*/ 786026 h 873362"/>
              <a:gd name="connsiteX12" fmla="*/ 0 w 1375374"/>
              <a:gd name="connsiteY12" fmla="*/ 87336 h 8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374" h="873362">
                <a:moveTo>
                  <a:pt x="0" y="87336"/>
                </a:moveTo>
                <a:cubicBezTo>
                  <a:pt x="0" y="64173"/>
                  <a:pt x="9202" y="41959"/>
                  <a:pt x="25580" y="25580"/>
                </a:cubicBezTo>
                <a:cubicBezTo>
                  <a:pt x="41959" y="9201"/>
                  <a:pt x="64173" y="0"/>
                  <a:pt x="87336" y="0"/>
                </a:cubicBezTo>
                <a:lnTo>
                  <a:pt x="1288038" y="0"/>
                </a:lnTo>
                <a:cubicBezTo>
                  <a:pt x="1311201" y="0"/>
                  <a:pt x="1333415" y="9202"/>
                  <a:pt x="1349794" y="25580"/>
                </a:cubicBezTo>
                <a:cubicBezTo>
                  <a:pt x="1366173" y="41959"/>
                  <a:pt x="1375374" y="64173"/>
                  <a:pt x="1375374" y="87336"/>
                </a:cubicBezTo>
                <a:lnTo>
                  <a:pt x="1375374" y="786026"/>
                </a:lnTo>
                <a:cubicBezTo>
                  <a:pt x="1375374" y="809189"/>
                  <a:pt x="1366173" y="831403"/>
                  <a:pt x="1349794" y="847782"/>
                </a:cubicBezTo>
                <a:cubicBezTo>
                  <a:pt x="1333415" y="864161"/>
                  <a:pt x="1311201" y="873362"/>
                  <a:pt x="1288038" y="873362"/>
                </a:cubicBezTo>
                <a:lnTo>
                  <a:pt x="87336" y="873362"/>
                </a:lnTo>
                <a:cubicBezTo>
                  <a:pt x="64173" y="873362"/>
                  <a:pt x="41959" y="864161"/>
                  <a:pt x="25580" y="847782"/>
                </a:cubicBezTo>
                <a:cubicBezTo>
                  <a:pt x="9201" y="831403"/>
                  <a:pt x="0" y="809189"/>
                  <a:pt x="0" y="786026"/>
                </a:cubicBezTo>
                <a:lnTo>
                  <a:pt x="0" y="8733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0" tIns="86540" rIns="86540" bIns="865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Third-Party Intervention</a:t>
            </a:r>
          </a:p>
        </p:txBody>
      </p:sp>
    </p:spTree>
    <p:extLst>
      <p:ext uri="{BB962C8B-B14F-4D97-AF65-F5344CB8AC3E}">
        <p14:creationId xmlns:p14="http://schemas.microsoft.com/office/powerpoint/2010/main" val="2998827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32569" y="191233"/>
            <a:ext cx="8207375" cy="1195798"/>
          </a:xfrm>
        </p:spPr>
        <p:txBody>
          <a:bodyPr/>
          <a:lstStyle/>
          <a:p>
            <a:r>
              <a:rPr lang="en-US" dirty="0"/>
              <a:t>Conflict diagnostic model </a:t>
            </a:r>
            <a:r>
              <a:rPr lang="en-US" sz="3200" dirty="0"/>
              <a:t>(offers useful dimensions for analysis and suggests how easy or difficult the dispute is to resolve)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40780776"/>
              </p:ext>
            </p:extLst>
          </p:nvPr>
        </p:nvGraphicFramePr>
        <p:xfrm>
          <a:off x="323528" y="1772816"/>
          <a:ext cx="8207376" cy="494324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37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899"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4178" marR="84178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Viewpoint</a:t>
                      </a:r>
                      <a:r>
                        <a:rPr lang="en-US" baseline="0" noProof="0" dirty="0">
                          <a:solidFill>
                            <a:schemeClr val="bg1"/>
                          </a:solidFill>
                        </a:rPr>
                        <a:t> continuum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4178" marR="84178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Dimension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4178" marR="84178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Difficult to resolve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4178" marR="84178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Easy</a:t>
                      </a:r>
                      <a:r>
                        <a:rPr lang="en-US" baseline="0" noProof="0" dirty="0">
                          <a:solidFill>
                            <a:schemeClr val="bg1"/>
                          </a:solidFill>
                        </a:rPr>
                        <a:t> to resolve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4178" marR="84178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069">
                <a:tc>
                  <a:txBody>
                    <a:bodyPr/>
                    <a:lstStyle/>
                    <a:p>
                      <a:r>
                        <a:rPr lang="en-US" noProof="0" dirty="0"/>
                        <a:t>Issue</a:t>
                      </a:r>
                      <a:r>
                        <a:rPr lang="en-US" baseline="0" noProof="0" dirty="0"/>
                        <a:t> in question</a:t>
                      </a:r>
                      <a:endParaRPr lang="en-US" noProof="0" dirty="0"/>
                    </a:p>
                  </a:txBody>
                  <a:tcPr marL="84178" marR="84178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Matter of ”principle” – values, ethics,</a:t>
                      </a:r>
                      <a:r>
                        <a:rPr lang="en-US" baseline="0" noProof="0" dirty="0"/>
                        <a:t> etc.</a:t>
                      </a:r>
                      <a:endParaRPr lang="en-US" noProof="0" dirty="0"/>
                    </a:p>
                  </a:txBody>
                  <a:tcPr marL="84178" marR="84178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Divisible</a:t>
                      </a:r>
                      <a:r>
                        <a:rPr lang="en-US" baseline="0" noProof="0" dirty="0"/>
                        <a:t> issue</a:t>
                      </a:r>
                      <a:endParaRPr lang="en-US" noProof="0" dirty="0"/>
                    </a:p>
                  </a:txBody>
                  <a:tcPr marL="84178" marR="8417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69">
                <a:tc>
                  <a:txBody>
                    <a:bodyPr/>
                    <a:lstStyle/>
                    <a:p>
                      <a:r>
                        <a:rPr lang="en-US" noProof="0" dirty="0"/>
                        <a:t>Size</a:t>
                      </a:r>
                      <a:r>
                        <a:rPr lang="en-US" baseline="0" noProof="0" dirty="0"/>
                        <a:t> of stakes </a:t>
                      </a:r>
                      <a:endParaRPr lang="en-US" noProof="0" dirty="0"/>
                    </a:p>
                  </a:txBody>
                  <a:tcPr marL="84178" marR="841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Large</a:t>
                      </a:r>
                      <a:r>
                        <a:rPr lang="en-US" baseline="0" noProof="0" dirty="0"/>
                        <a:t> – big consequences</a:t>
                      </a:r>
                      <a:endParaRPr lang="en-US" noProof="0" dirty="0"/>
                    </a:p>
                  </a:txBody>
                  <a:tcPr marL="84178" marR="841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Small –</a:t>
                      </a:r>
                      <a:r>
                        <a:rPr lang="en-US" baseline="0" noProof="0" dirty="0"/>
                        <a:t> little consequences</a:t>
                      </a:r>
                      <a:endParaRPr lang="en-US" noProof="0" dirty="0"/>
                    </a:p>
                  </a:txBody>
                  <a:tcPr marL="84178" marR="841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97">
                <a:tc>
                  <a:txBody>
                    <a:bodyPr/>
                    <a:lstStyle/>
                    <a:p>
                      <a:r>
                        <a:rPr lang="en-US" noProof="0" dirty="0"/>
                        <a:t>Interdependence</a:t>
                      </a:r>
                      <a:r>
                        <a:rPr lang="en-US" baseline="0" noProof="0" dirty="0"/>
                        <a:t> of the parties</a:t>
                      </a:r>
                      <a:endParaRPr lang="en-US" noProof="0" dirty="0"/>
                    </a:p>
                  </a:txBody>
                  <a:tcPr marL="84178" marR="84178"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Zero sum</a:t>
                      </a:r>
                    </a:p>
                  </a:txBody>
                  <a:tcPr marL="84178" marR="84178"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Positive</a:t>
                      </a:r>
                      <a:r>
                        <a:rPr lang="en-US" baseline="0" noProof="0"/>
                        <a:t> sum</a:t>
                      </a:r>
                      <a:endParaRPr lang="en-US" noProof="0"/>
                    </a:p>
                  </a:txBody>
                  <a:tcPr marL="84178" marR="8417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069">
                <a:tc>
                  <a:txBody>
                    <a:bodyPr/>
                    <a:lstStyle/>
                    <a:p>
                      <a:r>
                        <a:rPr lang="en-US" noProof="0" dirty="0"/>
                        <a:t>Continuity</a:t>
                      </a:r>
                      <a:r>
                        <a:rPr lang="en-US" baseline="0" noProof="0" dirty="0"/>
                        <a:t> of interaction</a:t>
                      </a:r>
                      <a:endParaRPr lang="en-US" noProof="0" dirty="0"/>
                    </a:p>
                  </a:txBody>
                  <a:tcPr marL="84178" marR="841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Single interaction – no past or</a:t>
                      </a:r>
                      <a:r>
                        <a:rPr lang="en-US" baseline="0" noProof="0" dirty="0"/>
                        <a:t> future</a:t>
                      </a:r>
                      <a:endParaRPr lang="en-US" noProof="0" dirty="0"/>
                    </a:p>
                  </a:txBody>
                  <a:tcPr marL="84178" marR="841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Long-term relationship</a:t>
                      </a:r>
                    </a:p>
                  </a:txBody>
                  <a:tcPr marL="84178" marR="841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897">
                <a:tc>
                  <a:txBody>
                    <a:bodyPr/>
                    <a:lstStyle/>
                    <a:p>
                      <a:r>
                        <a:rPr lang="en-US" noProof="0"/>
                        <a:t>Structure of the parties</a:t>
                      </a:r>
                    </a:p>
                  </a:txBody>
                  <a:tcPr marL="84178" marR="84178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Disorganized </a:t>
                      </a:r>
                    </a:p>
                  </a:txBody>
                  <a:tcPr marL="84178" marR="84178"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Organized</a:t>
                      </a:r>
                    </a:p>
                  </a:txBody>
                  <a:tcPr marL="84178" marR="8417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069">
                <a:tc>
                  <a:txBody>
                    <a:bodyPr/>
                    <a:lstStyle/>
                    <a:p>
                      <a:r>
                        <a:rPr lang="en-US" noProof="0" dirty="0"/>
                        <a:t>Involvement</a:t>
                      </a:r>
                      <a:r>
                        <a:rPr lang="en-US" baseline="0" noProof="0" dirty="0"/>
                        <a:t> of third parties</a:t>
                      </a:r>
                      <a:endParaRPr lang="en-US" noProof="0" dirty="0"/>
                    </a:p>
                  </a:txBody>
                  <a:tcPr marL="84178" marR="841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No neutral</a:t>
                      </a:r>
                      <a:r>
                        <a:rPr lang="en-US" baseline="0" noProof="0" dirty="0"/>
                        <a:t> third party available</a:t>
                      </a:r>
                      <a:endParaRPr lang="en-US" noProof="0" dirty="0"/>
                    </a:p>
                  </a:txBody>
                  <a:tcPr marL="84178" marR="841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Trusted,</a:t>
                      </a:r>
                      <a:r>
                        <a:rPr lang="en-US" baseline="0" noProof="0" dirty="0"/>
                        <a:t> powerful third party available</a:t>
                      </a:r>
                      <a:endParaRPr lang="en-US" noProof="0" dirty="0"/>
                    </a:p>
                  </a:txBody>
                  <a:tcPr marL="84178" marR="841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5611">
                <a:tc>
                  <a:txBody>
                    <a:bodyPr/>
                    <a:lstStyle/>
                    <a:p>
                      <a:r>
                        <a:rPr lang="en-US" noProof="0" dirty="0"/>
                        <a:t>Perceived</a:t>
                      </a:r>
                      <a:r>
                        <a:rPr lang="en-US" baseline="0" noProof="0" dirty="0"/>
                        <a:t> result of the conflict</a:t>
                      </a:r>
                      <a:endParaRPr lang="en-US" noProof="0" dirty="0"/>
                    </a:p>
                  </a:txBody>
                  <a:tcPr marL="84178" marR="84178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Unbalanced </a:t>
                      </a:r>
                    </a:p>
                  </a:txBody>
                  <a:tcPr marL="84178" marR="84178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Balanced</a:t>
                      </a:r>
                    </a:p>
                  </a:txBody>
                  <a:tcPr marL="84178" marR="8417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Placeholder 10"/>
          <p:cNvSpPr txBox="1">
            <a:spLocks/>
          </p:cNvSpPr>
          <p:nvPr/>
        </p:nvSpPr>
        <p:spPr>
          <a:xfrm>
            <a:off x="3131840" y="6280686"/>
            <a:ext cx="3384376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Lewicki</a:t>
            </a:r>
            <a:r>
              <a:rPr lang="fi-FI" sz="1200" dirty="0"/>
              <a:t>, Barry, </a:t>
            </a:r>
            <a:r>
              <a:rPr lang="fi-FI" sz="1200" dirty="0" err="1"/>
              <a:t>Saunders</a:t>
            </a:r>
            <a:r>
              <a:rPr lang="fi-FI" sz="1200" dirty="0"/>
              <a:t>: </a:t>
            </a:r>
            <a:r>
              <a:rPr lang="fi-FI" sz="1200" dirty="0" err="1"/>
              <a:t>Negotiation</a:t>
            </a:r>
            <a:r>
              <a:rPr lang="fi-FI" sz="1200" dirty="0"/>
              <a:t>. 2010 (p.21) </a:t>
            </a:r>
            <a:r>
              <a:rPr lang="fi-FI" sz="1200" dirty="0" err="1"/>
              <a:t>quoting</a:t>
            </a:r>
            <a:r>
              <a:rPr lang="fi-FI" sz="1200" dirty="0"/>
              <a:t>  </a:t>
            </a:r>
            <a:r>
              <a:rPr lang="fi-FI" sz="1200" dirty="0" err="1"/>
              <a:t>Greenhalgh</a:t>
            </a:r>
            <a:r>
              <a:rPr lang="fi-FI" sz="1200" dirty="0"/>
              <a:t> 1986</a:t>
            </a:r>
          </a:p>
        </p:txBody>
      </p:sp>
    </p:spTree>
    <p:extLst>
      <p:ext uri="{BB962C8B-B14F-4D97-AF65-F5344CB8AC3E}">
        <p14:creationId xmlns:p14="http://schemas.microsoft.com/office/powerpoint/2010/main" val="3348003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Conflict management strategies</a:t>
            </a:r>
            <a:br>
              <a:rPr lang="en-US" dirty="0"/>
            </a:br>
            <a:r>
              <a:rPr lang="en-US" dirty="0"/>
              <a:t>The dual-concern model</a:t>
            </a:r>
          </a:p>
        </p:txBody>
      </p:sp>
      <p:graphicFrame>
        <p:nvGraphicFramePr>
          <p:cNvPr id="146436" name="Object 4"/>
          <p:cNvGraphicFramePr>
            <a:graphicFrameLocks noGrp="1" noChangeAspect="1"/>
          </p:cNvGraphicFramePr>
          <p:nvPr>
            <p:ph sz="quarter" idx="14"/>
          </p:nvPr>
        </p:nvGraphicFramePr>
        <p:xfrm>
          <a:off x="1720850" y="1514475"/>
          <a:ext cx="57023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hoto Editor Photo" r:id="rId4" imgW="10000000" imgH="7020905" progId="">
                  <p:embed/>
                </p:oleObj>
              </mc:Choice>
              <mc:Fallback>
                <p:oleObj name="Photo Editor Photo" r:id="rId4" imgW="10000000" imgH="702090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514475"/>
                        <a:ext cx="5702300" cy="400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5652120" y="5949280"/>
            <a:ext cx="2987824" cy="381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Source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Lewicki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, Barry,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Saunders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Negotiation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. 2010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quoting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. –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quoting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Pruitt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, Rubin  &amp; Kim, 1994.</a:t>
            </a:r>
          </a:p>
        </p:txBody>
      </p:sp>
    </p:spTree>
    <p:extLst>
      <p:ext uri="{BB962C8B-B14F-4D97-AF65-F5344CB8AC3E}">
        <p14:creationId xmlns:p14="http://schemas.microsoft.com/office/powerpoint/2010/main" val="823582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56461"/>
              </p:ext>
            </p:extLst>
          </p:nvPr>
        </p:nvGraphicFramePr>
        <p:xfrm>
          <a:off x="501442" y="1701800"/>
          <a:ext cx="7993628" cy="39124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9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495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Situations</a:t>
                      </a:r>
                      <a:r>
                        <a:rPr lang="en-US" sz="2000" baseline="0" noProof="0" dirty="0"/>
                        <a:t> where appropriate</a:t>
                      </a:r>
                      <a:endParaRPr lang="en-US" sz="2000" noProof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Situations</a:t>
                      </a:r>
                      <a:r>
                        <a:rPr lang="en-US" sz="2000" baseline="0" noProof="0" dirty="0"/>
                        <a:t> where inappropriate</a:t>
                      </a:r>
                      <a:endParaRPr lang="en-US" sz="2000" noProof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924">
                <a:tc>
                  <a:txBody>
                    <a:bodyPr/>
                    <a:lstStyle/>
                    <a:p>
                      <a:pPr marL="354013" indent="-354013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noProof="0" dirty="0"/>
                        <a:t>Issues are complex</a:t>
                      </a:r>
                      <a:endParaRPr lang="en-US" sz="2000" baseline="0" noProof="0" dirty="0"/>
                    </a:p>
                    <a:p>
                      <a:pPr marL="354013" indent="-354013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baseline="0" noProof="0" dirty="0"/>
                        <a:t>Synthesis of ideas needed to come up with better solutions</a:t>
                      </a:r>
                    </a:p>
                    <a:p>
                      <a:pPr marL="354013" indent="-354013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baseline="0" noProof="0" dirty="0"/>
                        <a:t>Commitment and resources are needed from all parties for successful implementation</a:t>
                      </a:r>
                    </a:p>
                    <a:p>
                      <a:pPr marL="354013" indent="-354013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baseline="0" noProof="0" dirty="0"/>
                        <a:t>One party alone cannot resolve the problem</a:t>
                      </a:r>
                    </a:p>
                    <a:p>
                      <a:pPr marL="354013" marR="0" lvl="0" indent="-3540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aseline="0" noProof="0" dirty="0"/>
                        <a:t>Time is available</a:t>
                      </a:r>
                    </a:p>
                    <a:p>
                      <a:pPr marL="354013" indent="-354013">
                        <a:buFont typeface="Arial" pitchFamily="34" charset="0"/>
                        <a:buChar char="•"/>
                        <a:tabLst/>
                      </a:pPr>
                      <a:endParaRPr lang="en-US" sz="2000" baseline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Task or problem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s</a:t>
                      </a: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Immediate decision is required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parties are not concerned about outcome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parties have no problem-solving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  <a:br>
              <a:rPr lang="en-US" dirty="0"/>
            </a:br>
            <a:r>
              <a:rPr lang="en-US" sz="2400" dirty="0"/>
              <a:t>(collaborating or integrating)</a:t>
            </a:r>
            <a:endParaRPr lang="en-US" dirty="0"/>
          </a:p>
        </p:txBody>
      </p:sp>
      <p:graphicFrame>
        <p:nvGraphicFramePr>
          <p:cNvPr id="829442" name="Object 2"/>
          <p:cNvGraphicFramePr>
            <a:graphicFrameLocks noChangeAspect="1"/>
          </p:cNvGraphicFramePr>
          <p:nvPr/>
        </p:nvGraphicFramePr>
        <p:xfrm>
          <a:off x="6904195" y="0"/>
          <a:ext cx="223980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Photo Editor Photo" r:id="rId4" imgW="10000000" imgH="7020905" progId="">
                  <p:embed/>
                </p:oleObj>
              </mc:Choice>
              <mc:Fallback>
                <p:oleObj name="Photo Editor Photo" r:id="rId4" imgW="10000000" imgH="7020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195" y="0"/>
                        <a:ext cx="223980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8397240" y="0"/>
            <a:ext cx="563880" cy="609600"/>
          </a:xfrm>
          <a:prstGeom prst="ellipse">
            <a:avLst/>
          </a:prstGeom>
          <a:noFill/>
          <a:ln>
            <a:solidFill>
              <a:srgbClr val="ED2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5652120" y="5949280"/>
            <a:ext cx="2987824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Source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Lewicki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, Barry,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Saunders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Negotiation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. 2010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quoting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. –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quoting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Rahim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, 199o.</a:t>
            </a:r>
          </a:p>
          <a:p>
            <a:pPr marL="0" indent="0">
              <a:buFont typeface="Arial" charset="0"/>
              <a:buNone/>
            </a:pPr>
            <a:r>
              <a:rPr lang="fi-FI" sz="1200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4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8086"/>
              </p:ext>
            </p:extLst>
          </p:nvPr>
        </p:nvGraphicFramePr>
        <p:xfrm>
          <a:off x="501442" y="1686560"/>
          <a:ext cx="7993628" cy="404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9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495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Situations</a:t>
                      </a:r>
                      <a:r>
                        <a:rPr lang="en-US" sz="2000" baseline="0" noProof="0" dirty="0"/>
                        <a:t> where appropriate</a:t>
                      </a:r>
                      <a:endParaRPr lang="en-US" sz="2000" noProof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Situations</a:t>
                      </a:r>
                      <a:r>
                        <a:rPr lang="en-US" sz="2000" baseline="0" noProof="0" dirty="0"/>
                        <a:t> where inappropriate</a:t>
                      </a:r>
                      <a:endParaRPr lang="en-US" sz="2000" noProof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924">
                <a:tc>
                  <a:txBody>
                    <a:bodyPr/>
                    <a:lstStyle/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 believe you may be wrong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 is more important to the other party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 are willing to give up something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exchange for something from the other party in the future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 are dealing from a position of weakness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Preserving relationship is important</a:t>
                      </a: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 is important to you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believe you are right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other party is wrong or unethical </a:t>
                      </a: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Yielding</a:t>
            </a:r>
            <a:br>
              <a:rPr lang="en-US" dirty="0"/>
            </a:br>
            <a:r>
              <a:rPr lang="en-US" sz="2400" dirty="0"/>
              <a:t>(accommodating or obliging)</a:t>
            </a: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904195" y="0"/>
          <a:ext cx="223980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Photo Editor Photo" r:id="rId4" imgW="10000000" imgH="7020905" progId="">
                  <p:embed/>
                </p:oleObj>
              </mc:Choice>
              <mc:Fallback>
                <p:oleObj name="Photo Editor Photo" r:id="rId4" imgW="10000000" imgH="7020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195" y="0"/>
                        <a:ext cx="223980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101840" y="0"/>
            <a:ext cx="563880" cy="609600"/>
          </a:xfrm>
          <a:prstGeom prst="ellipse">
            <a:avLst/>
          </a:prstGeom>
          <a:noFill/>
          <a:ln>
            <a:solidFill>
              <a:srgbClr val="ED2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5652120" y="5949280"/>
            <a:ext cx="2987824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Source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Lewicki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, Barry,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Saunders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Negotiation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. 2010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quoting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. –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quoting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Pruitt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, Rubin  &amp; Kim, 1994.</a:t>
            </a:r>
          </a:p>
          <a:p>
            <a:pPr marL="0" indent="0">
              <a:buFont typeface="Arial" charset="0"/>
              <a:buNone/>
            </a:pPr>
            <a:r>
              <a:rPr lang="fi-FI" sz="1200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42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Contending</a:t>
            </a:r>
            <a:br>
              <a:rPr lang="en-US" dirty="0"/>
            </a:br>
            <a:r>
              <a:rPr lang="en-US" sz="2400" dirty="0"/>
              <a:t>(dominating or competing)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39877"/>
              </p:ext>
            </p:extLst>
          </p:nvPr>
        </p:nvGraphicFramePr>
        <p:xfrm>
          <a:off x="501442" y="1722119"/>
          <a:ext cx="7993628" cy="399288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9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623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Situations</a:t>
                      </a:r>
                      <a:r>
                        <a:rPr lang="en-US" sz="2000" baseline="0" noProof="0" dirty="0"/>
                        <a:t> where appropriate</a:t>
                      </a:r>
                      <a:endParaRPr lang="en-US" sz="2000" noProof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Situations</a:t>
                      </a:r>
                      <a:r>
                        <a:rPr lang="en-US" sz="2000" baseline="0" noProof="0" dirty="0"/>
                        <a:t> where inappropriate</a:t>
                      </a:r>
                      <a:endParaRPr lang="en-US" sz="2000" noProof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258">
                <a:tc>
                  <a:txBody>
                    <a:bodyPr/>
                    <a:lstStyle/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 is trivial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Speedy decision is needed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Necessary to overcom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assertive subordinates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Unfavorable decision by the other party may be costly to you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Subordinates lack expertise to make technical decisions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 is important to you</a:t>
                      </a: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 is complex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not important to you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Both parties are equally powerful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does not have to be made quickly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Subordinates possess high degree of competence</a:t>
                      </a: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904195" y="0"/>
          <a:ext cx="223980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Photo Editor Photo" r:id="rId4" imgW="10000000" imgH="7020905" progId="">
                  <p:embed/>
                </p:oleObj>
              </mc:Choice>
              <mc:Fallback>
                <p:oleObj name="Photo Editor Photo" r:id="rId4" imgW="10000000" imgH="7020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195" y="0"/>
                        <a:ext cx="223980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8336280" y="792480"/>
            <a:ext cx="563880" cy="609600"/>
          </a:xfrm>
          <a:prstGeom prst="ellipse">
            <a:avLst/>
          </a:prstGeom>
          <a:noFill/>
          <a:ln>
            <a:solidFill>
              <a:srgbClr val="ED2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099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Inaction </a:t>
            </a:r>
            <a:br>
              <a:rPr lang="en-US" dirty="0"/>
            </a:br>
            <a:r>
              <a:rPr lang="en-US" sz="2400" dirty="0"/>
              <a:t>(avoiding)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47696"/>
              </p:ext>
            </p:extLst>
          </p:nvPr>
        </p:nvGraphicFramePr>
        <p:xfrm>
          <a:off x="501442" y="1793240"/>
          <a:ext cx="7993628" cy="39124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9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495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Situations</a:t>
                      </a:r>
                      <a:r>
                        <a:rPr lang="en-US" sz="2000" baseline="0" noProof="0" dirty="0"/>
                        <a:t> where appropriate</a:t>
                      </a:r>
                      <a:endParaRPr lang="en-US" sz="2000" noProof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Situations</a:t>
                      </a:r>
                      <a:r>
                        <a:rPr lang="en-US" sz="2000" baseline="0" noProof="0" dirty="0"/>
                        <a:t> where inappropriate</a:t>
                      </a:r>
                      <a:endParaRPr lang="en-US" sz="2000" noProof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924">
                <a:tc>
                  <a:txBody>
                    <a:bodyPr/>
                    <a:lstStyle/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 is trivial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dysfunctional effect of confronting the other party outweighs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benefits of resolution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Cooling off period is needed</a:t>
                      </a: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 is important to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you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your responsibility to make a decision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 must be resolved (soon)</a:t>
                      </a: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904195" y="0"/>
          <a:ext cx="223980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Photo Editor Photo" r:id="rId4" imgW="10000000" imgH="7020905" progId="">
                  <p:embed/>
                </p:oleObj>
              </mc:Choice>
              <mc:Fallback>
                <p:oleObj name="Photo Editor Photo" r:id="rId4" imgW="10000000" imgH="7020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195" y="0"/>
                        <a:ext cx="223980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117080" y="777240"/>
            <a:ext cx="563880" cy="609600"/>
          </a:xfrm>
          <a:prstGeom prst="ellipse">
            <a:avLst/>
          </a:prstGeom>
          <a:noFill/>
          <a:ln>
            <a:solidFill>
              <a:srgbClr val="ED2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5652120" y="5949280"/>
            <a:ext cx="2987824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Source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Lewicki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, Barry,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Saunders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Negotiation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. 2010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quoting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. –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quoting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Pruitt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, Rubin  &amp; Kim, 1994.</a:t>
            </a:r>
          </a:p>
        </p:txBody>
      </p:sp>
    </p:spTree>
    <p:extLst>
      <p:ext uri="{BB962C8B-B14F-4D97-AF65-F5344CB8AC3E}">
        <p14:creationId xmlns:p14="http://schemas.microsoft.com/office/powerpoint/2010/main" val="3523621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Compromising </a:t>
            </a:r>
            <a:br>
              <a:rPr lang="en-US" dirty="0"/>
            </a:b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37447"/>
              </p:ext>
            </p:extLst>
          </p:nvPr>
        </p:nvGraphicFramePr>
        <p:xfrm>
          <a:off x="501442" y="1808480"/>
          <a:ext cx="7993628" cy="39124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9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495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Situations</a:t>
                      </a:r>
                      <a:r>
                        <a:rPr lang="en-US" sz="2000" baseline="0" noProof="0" dirty="0"/>
                        <a:t> where appropriate</a:t>
                      </a:r>
                      <a:endParaRPr lang="en-US" sz="2000" noProof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Situations</a:t>
                      </a:r>
                      <a:r>
                        <a:rPr lang="en-US" sz="2000" baseline="0" noProof="0" dirty="0"/>
                        <a:t> where inappropriate</a:t>
                      </a:r>
                      <a:endParaRPr lang="en-US" sz="2000" noProof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924">
                <a:tc>
                  <a:txBody>
                    <a:bodyPr/>
                    <a:lstStyle/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Goals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parties are conflicting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Parties are ‘equally' powerful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Consensus cannot be reached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Dominating style is not successful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Temporary solution to a complex problem is needed</a:t>
                      </a: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 party is more powerful</a:t>
                      </a:r>
                    </a:p>
                    <a:p>
                      <a:pPr marL="354013" indent="-354013" algn="l" defTabSz="914400" rtl="0" eaLnBrk="1" latinLnBrk="0" hangingPunct="1"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Problem is complex enough</a:t>
                      </a:r>
                      <a:r>
                        <a:rPr lang="en-US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need a problem-solving approach</a:t>
                      </a: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904195" y="0"/>
          <a:ext cx="223980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Photo Editor Photo" r:id="rId4" imgW="10000000" imgH="7020905" progId="">
                  <p:embed/>
                </p:oleObj>
              </mc:Choice>
              <mc:Fallback>
                <p:oleObj name="Photo Editor Photo" r:id="rId4" imgW="10000000" imgH="7020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195" y="0"/>
                        <a:ext cx="223980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726680" y="441960"/>
            <a:ext cx="563880" cy="609600"/>
          </a:xfrm>
          <a:prstGeom prst="ellipse">
            <a:avLst/>
          </a:prstGeom>
          <a:noFill/>
          <a:ln>
            <a:solidFill>
              <a:srgbClr val="ED2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5652120" y="5949280"/>
            <a:ext cx="2987824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Source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Lewicki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, Barry,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Saunders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Negotiation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. 2010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quoting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. –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quoting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Pruitt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, Rubin  &amp; Kim, 1994.</a:t>
            </a:r>
          </a:p>
        </p:txBody>
      </p:sp>
    </p:spTree>
    <p:extLst>
      <p:ext uri="{BB962C8B-B14F-4D97-AF65-F5344CB8AC3E}">
        <p14:creationId xmlns:p14="http://schemas.microsoft.com/office/powerpoint/2010/main" val="230980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Fundamentals</a:t>
            </a:r>
          </a:p>
        </p:txBody>
      </p:sp>
    </p:spTree>
    <p:extLst>
      <p:ext uri="{BB962C8B-B14F-4D97-AF65-F5344CB8AC3E}">
        <p14:creationId xmlns:p14="http://schemas.microsoft.com/office/powerpoint/2010/main" val="194814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Objectives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6223432" cy="4003300"/>
          </a:xfrm>
        </p:spPr>
        <p:txBody>
          <a:bodyPr>
            <a:normAutofit/>
          </a:bodyPr>
          <a:lstStyle/>
          <a:p>
            <a:r>
              <a:rPr lang="en-US" dirty="0"/>
              <a:t>To learn  </a:t>
            </a:r>
          </a:p>
          <a:p>
            <a:pPr lvl="1"/>
            <a:r>
              <a:rPr lang="en-US" dirty="0"/>
              <a:t>to understand the negotiation problems you face</a:t>
            </a:r>
          </a:p>
          <a:p>
            <a:pPr lvl="1"/>
            <a:r>
              <a:rPr lang="en-US" dirty="0"/>
              <a:t>to make decisions confidently in complexity</a:t>
            </a:r>
          </a:p>
          <a:p>
            <a:pPr lvl="1"/>
            <a:r>
              <a:rPr lang="en-US" dirty="0"/>
              <a:t>to be able to justify your decisions convincingly to yourself and to others</a:t>
            </a:r>
          </a:p>
          <a:p>
            <a:pPr lvl="1"/>
            <a:r>
              <a:rPr lang="en-US" dirty="0"/>
              <a:t>to conduct negotiations satisfyingly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725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6901689"/>
              </p:ext>
            </p:extLst>
          </p:nvPr>
        </p:nvGraphicFramePr>
        <p:xfrm>
          <a:off x="313354" y="476672"/>
          <a:ext cx="10188000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Perspectives on decision making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9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7B3EF-B9A6-4B33-A3D8-A303F98FE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8D236F-AE3E-4D0D-9F07-557F84160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F4DE31-8F88-46A5-B4E6-2977A74F2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CBEBBB-0722-4044-95AD-7171F72A8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22A0F2-CBB7-481A-B0C5-DA0174441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D8FAEE-F162-4227-AA2C-9A2FC9738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F3D5D-5374-40B2-A746-EC2481D76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568578-A8C1-4EA1-926E-3FC910B92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7F80A6-EE99-4F1E-B931-3B8FD7076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62702B-8D1C-4FCF-AEA2-5E26D70D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5D67C3-288F-45B3-9E6E-74EBC2220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D9B019-430C-45B8-BF80-05B315CDF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43A685-8DE2-4951-ADAC-7F765B1CD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E270C3-34D9-4F28-A588-A70AA42E8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30EA47-75D5-4252-9DF6-41455776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3E224F-A197-49CE-8D1C-7C656E20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7B92A7-14C8-473D-95CB-C18411FC3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0B67E-8D65-4C68-9691-2B51EE4CA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87B473-81F2-4767-9907-E680B4399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2FDCC-FBD6-4983-BE63-860129F73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8EC53B-CCC9-4884-8726-BE18AF517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DB3DE4-46CC-46EA-ABE2-0DA0D74EF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C30430-B2C5-4BD6-A388-9C83A0482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2E6C7D-EF55-42E8-96B3-064D63A6A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BFB72D-F7A6-4C0F-9527-0B15BF309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0E6BFA-86C5-4888-BBFB-3F0E6A26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D99FD9-92D3-4EE5-9EBA-939FECCAB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871B25-966F-4ABE-8253-D6064ED77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B6FF3D-AD28-4F58-B503-93EECCECC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DE3066-C4C1-4C20-B8B9-EE0D68AA2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5C1BDE-B7EB-4470-822C-03B7CCD3B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E4D08-D97D-4E80-8C1A-531BFCF6D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901065"/>
          </a:xfrm>
        </p:spPr>
        <p:txBody>
          <a:bodyPr/>
          <a:lstStyle/>
          <a:p>
            <a:r>
              <a:rPr lang="en-US" dirty="0"/>
              <a:t>Different orientations – some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Descriptive perspective on decision making</a:t>
            </a:r>
          </a:p>
          <a:p>
            <a:pPr lvl="2"/>
            <a:r>
              <a:rPr lang="en-US" sz="1800" dirty="0"/>
              <a:t>How decisions are made?</a:t>
            </a:r>
          </a:p>
          <a:p>
            <a:pPr lvl="1"/>
            <a:r>
              <a:rPr lang="en-US" sz="2400" dirty="0"/>
              <a:t>Normative perspective on decision making</a:t>
            </a:r>
          </a:p>
          <a:p>
            <a:pPr lvl="2"/>
            <a:r>
              <a:rPr lang="en-US" sz="1800" dirty="0"/>
              <a:t>How decisions should be made by super rational people?</a:t>
            </a:r>
          </a:p>
          <a:p>
            <a:pPr lvl="1"/>
            <a:r>
              <a:rPr lang="en-US" sz="2400" dirty="0"/>
              <a:t>Prescriptive perspective on decision making</a:t>
            </a:r>
          </a:p>
          <a:p>
            <a:pPr lvl="2"/>
            <a:r>
              <a:rPr lang="en-US" sz="1800" dirty="0"/>
              <a:t>How decisions could be made better?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lvl="1"/>
            <a:r>
              <a:rPr lang="en-US" sz="2400" dirty="0"/>
              <a:t>Symmetrical approach</a:t>
            </a:r>
          </a:p>
          <a:p>
            <a:pPr lvl="2"/>
            <a:r>
              <a:rPr lang="en-US" sz="1800" dirty="0"/>
              <a:t>All the negotiators are equal from the analyst’s point of view</a:t>
            </a:r>
          </a:p>
          <a:p>
            <a:pPr lvl="1"/>
            <a:r>
              <a:rPr lang="en-US" sz="2400" dirty="0"/>
              <a:t>Asymmetrical approach</a:t>
            </a:r>
          </a:p>
          <a:p>
            <a:pPr lvl="2"/>
            <a:r>
              <a:rPr lang="en-US" sz="1800" dirty="0"/>
              <a:t>Aiding one party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601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690050"/>
          </a:xfrm>
        </p:spPr>
        <p:txBody>
          <a:bodyPr>
            <a:normAutofit/>
          </a:bodyPr>
          <a:lstStyle/>
          <a:p>
            <a:r>
              <a:rPr lang="en-US" dirty="0"/>
              <a:t>Descriptive approach: Behavioral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3309" y="1331090"/>
            <a:ext cx="3988079" cy="4537276"/>
          </a:xfrm>
        </p:spPr>
        <p:txBody>
          <a:bodyPr>
            <a:noAutofit/>
          </a:bodyPr>
          <a:lstStyle/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How do people actually think and behave?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How do they perceive uncertainties? How do they learn?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What are their biases, or internal conflicts? 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Beware of the biases and decision traps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Do people really act as they say?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8"/>
          </p:nvPr>
        </p:nvSpPr>
        <p:spPr>
          <a:xfrm>
            <a:off x="4687610" y="1331090"/>
            <a:ext cx="3988079" cy="4537276"/>
          </a:xfrm>
        </p:spPr>
        <p:txBody>
          <a:bodyPr>
            <a:normAutofit/>
          </a:bodyPr>
          <a:lstStyle/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Can they articulate reasons for their actions?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How do they resolve their internal conflicts or avoid resolving them?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Do they decompose complex problems? Or do they think more holistically and intuitively?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What is the role of different cultures, subcultures, gender, experience, etc.?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What is the role of tradition?</a:t>
            </a:r>
            <a:endParaRPr lang="fi-FI" sz="1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Behavioral Decision Theory: Decision Traps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045029"/>
            <a:ext cx="8207374" cy="4781005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The anchoring trap</a:t>
            </a:r>
          </a:p>
          <a:p>
            <a:pPr lvl="2"/>
            <a:r>
              <a:rPr lang="en-US" sz="1800" dirty="0"/>
              <a:t>We stick with the first impression</a:t>
            </a:r>
          </a:p>
          <a:p>
            <a:pPr lvl="1"/>
            <a:r>
              <a:rPr lang="en-US" sz="2400" dirty="0"/>
              <a:t>The status quo trap</a:t>
            </a:r>
          </a:p>
          <a:p>
            <a:pPr lvl="2"/>
            <a:r>
              <a:rPr lang="en-US" sz="1800" dirty="0"/>
              <a:t>We stick with the past</a:t>
            </a:r>
          </a:p>
          <a:p>
            <a:pPr lvl="1"/>
            <a:r>
              <a:rPr lang="en-US" sz="2400" dirty="0"/>
              <a:t>The sunk-cost trap (trying desperately to recover losses)</a:t>
            </a:r>
          </a:p>
          <a:p>
            <a:pPr lvl="2"/>
            <a:r>
              <a:rPr lang="fi-FI" sz="1800" dirty="0"/>
              <a:t>Look into the </a:t>
            </a:r>
            <a:r>
              <a:rPr lang="fi-FI" sz="1800" dirty="0" err="1"/>
              <a:t>future</a:t>
            </a:r>
            <a:r>
              <a:rPr lang="fi-FI" sz="1800" dirty="0"/>
              <a:t>!</a:t>
            </a:r>
            <a:endParaRPr lang="en-US" sz="1800" dirty="0"/>
          </a:p>
          <a:p>
            <a:pPr lvl="1"/>
            <a:r>
              <a:rPr lang="en-US" sz="2400" dirty="0"/>
              <a:t>The confirming evidence trap</a:t>
            </a:r>
          </a:p>
          <a:p>
            <a:pPr lvl="2"/>
            <a:r>
              <a:rPr lang="en-US" sz="1800" dirty="0"/>
              <a:t>We see what we want to see</a:t>
            </a:r>
          </a:p>
          <a:p>
            <a:pPr lvl="1"/>
            <a:r>
              <a:rPr lang="en-US" sz="2400" dirty="0"/>
              <a:t>The framing trap</a:t>
            </a:r>
          </a:p>
          <a:p>
            <a:pPr lvl="2"/>
            <a:r>
              <a:rPr lang="en-US" sz="1800" dirty="0"/>
              <a:t>How questions are framed impacts your choices</a:t>
            </a:r>
          </a:p>
          <a:p>
            <a:pPr marL="230400" lvl="2" indent="0">
              <a:buNone/>
            </a:pPr>
            <a:endParaRPr lang="fi-FI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199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94460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Prediction Anomalies (Probability Traps)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13933"/>
            <a:ext cx="8207374" cy="4360773"/>
          </a:xfrm>
        </p:spPr>
        <p:txBody>
          <a:bodyPr>
            <a:noAutofit/>
          </a:bodyPr>
          <a:lstStyle/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Conditional ambiguities: P(A/B) different from P(B/A) – eye defect/German measles …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overconfidence trap (hubris)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conjunction fallacy (the joint event cannot have a higher probability than one of the events)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base-rate fallacy: example librarian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When is sample large enough?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Getting mystical about coincidences (gambler’s fallacy)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018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and prescriptive approaches:</a:t>
            </a:r>
            <a:br>
              <a:rPr lang="en-US" dirty="0"/>
            </a:br>
            <a:r>
              <a:rPr lang="en-US" dirty="0"/>
              <a:t>Decision analysis for a single person or party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3309" y="1242646"/>
            <a:ext cx="3988079" cy="4274588"/>
          </a:xfrm>
        </p:spPr>
        <p:txBody>
          <a:bodyPr/>
          <a:lstStyle/>
          <a:p>
            <a:endParaRPr lang="en-US" sz="1700" dirty="0"/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US" dirty="0"/>
              <a:t>We must decide whether or not to go to court or negotiate (settle)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US" dirty="0"/>
              <a:t>We must decide whether or not to use a third party (mediator, arbitrator)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decide</a:t>
            </a:r>
            <a:r>
              <a:rPr lang="fi-FI" dirty="0"/>
              <a:t>, </a:t>
            </a:r>
            <a:r>
              <a:rPr lang="fi-FI" dirty="0" err="1"/>
              <a:t>with</a:t>
            </a:r>
            <a:r>
              <a:rPr lang="fi-FI" dirty="0"/>
              <a:t> whom to </a:t>
            </a:r>
            <a:r>
              <a:rPr lang="fi-FI" dirty="0" err="1"/>
              <a:t>negotiate</a:t>
            </a:r>
            <a:endParaRPr lang="en-US" sz="17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US" dirty="0"/>
              <a:t>If we can, develop your </a:t>
            </a:r>
            <a:r>
              <a:rPr lang="en-US" b="1" dirty="0"/>
              <a:t>BATNA</a:t>
            </a:r>
            <a:r>
              <a:rPr lang="en-US" dirty="0"/>
              <a:t> (=Best  Alternative to Negotiated Agreement)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US" dirty="0"/>
              <a:t>Be aware that payoffs are determined also by actions of the other side(s) (payoff is a function of all the player´s choices!)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Audrey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 successful author of mystery novels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Searching for a new publisher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143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Audrey’s problem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124744"/>
            <a:ext cx="8207374" cy="47525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Narrow focus: Which publisher should publish her next book?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Broader focus: What is the best way to communicate this story to her audience? Movie, magazine articles, Internet?</a:t>
            </a:r>
          </a:p>
          <a:p>
            <a:r>
              <a:rPr lang="en-US" dirty="0"/>
              <a:t>Audrey wants</a:t>
            </a:r>
          </a:p>
          <a:p>
            <a:pPr lvl="1"/>
            <a:r>
              <a:rPr lang="en-US" dirty="0"/>
              <a:t>Money</a:t>
            </a:r>
          </a:p>
          <a:p>
            <a:pPr lvl="1"/>
            <a:r>
              <a:rPr lang="en-US" dirty="0"/>
              <a:t>A publisher with a strong distribution </a:t>
            </a:r>
            <a:br>
              <a:rPr lang="en-US" dirty="0"/>
            </a:br>
            <a:r>
              <a:rPr lang="en-US" dirty="0"/>
              <a:t>network (narrower focus)</a:t>
            </a:r>
          </a:p>
          <a:p>
            <a:pPr lvl="1"/>
            <a:r>
              <a:rPr lang="en-US" dirty="0"/>
              <a:t>Good editors</a:t>
            </a:r>
          </a:p>
          <a:p>
            <a:pPr lvl="1"/>
            <a:r>
              <a:rPr lang="en-US" dirty="0"/>
              <a:t>Fame and recognition</a:t>
            </a:r>
          </a:p>
          <a:p>
            <a:r>
              <a:rPr lang="en-US" dirty="0"/>
              <a:t>She recognizes three alternatives:</a:t>
            </a:r>
          </a:p>
          <a:p>
            <a:pPr lvl="2"/>
            <a:r>
              <a:rPr lang="en-US" sz="1800" dirty="0"/>
              <a:t>PPP</a:t>
            </a:r>
          </a:p>
          <a:p>
            <a:pPr lvl="2"/>
            <a:r>
              <a:rPr lang="en-US" sz="1800" dirty="0"/>
              <a:t>QQQ</a:t>
            </a:r>
          </a:p>
          <a:p>
            <a:pPr lvl="2"/>
            <a:r>
              <a:rPr lang="en-US" sz="1800" dirty="0"/>
              <a:t>RRR</a:t>
            </a:r>
          </a:p>
          <a:p>
            <a:pPr marL="25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024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4" y="318135"/>
            <a:ext cx="8207375" cy="82268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Evaluation of alternatives: multiple criteria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71532"/>
              </p:ext>
            </p:extLst>
          </p:nvPr>
        </p:nvGraphicFramePr>
        <p:xfrm>
          <a:off x="595747" y="1620983"/>
          <a:ext cx="6387523" cy="2885212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199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190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/>
                        <a:t>Audrey's alternatives</a:t>
                      </a:r>
                      <a:endParaRPr lang="fi-FI" sz="28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90">
                <a:tc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 dirty="0" err="1">
                          <a:solidFill>
                            <a:schemeClr val="bg1"/>
                          </a:solidFill>
                        </a:rPr>
                        <a:t>Criteria</a:t>
                      </a:r>
                      <a:endParaRPr lang="fi-FI" sz="2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1" u="none" strike="noStrike" dirty="0"/>
                        <a:t>PPP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1" u="none" strike="noStrike" dirty="0"/>
                        <a:t>QQQ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1" u="none" strike="noStrike" dirty="0"/>
                        <a:t>RRR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08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dirty="0" err="1"/>
                        <a:t>Prestige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/>
                        <a:t>Good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/>
                        <a:t>Ok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dirty="0"/>
                        <a:t>Great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08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dirty="0"/>
                        <a:t>Editing help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/>
                        <a:t>Fair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/>
                        <a:t>Fair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/>
                        <a:t>Great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08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dirty="0" err="1"/>
                        <a:t>Distribution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/>
                        <a:t>Good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/>
                        <a:t>Fair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/>
                        <a:t>Good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08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dirty="0" err="1"/>
                        <a:t>Advance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/>
                        <a:t>$600K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/>
                        <a:t>$550K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dirty="0"/>
                        <a:t>$400K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2645363" y="4814937"/>
            <a:ext cx="427219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PPP </a:t>
            </a:r>
            <a:r>
              <a:rPr lang="en-US" sz="2000" b="1" u="sng" dirty="0"/>
              <a:t>dominates</a:t>
            </a:r>
            <a:r>
              <a:rPr lang="en-US" sz="2000" b="1" dirty="0"/>
              <a:t> QQQ </a:t>
            </a:r>
            <a:r>
              <a:rPr lang="en-US" sz="2000" b="1" dirty="0">
                <a:sym typeface="Wingdings" panose="05000000000000000000" pitchFamily="2" charset="2"/>
              </a:rPr>
              <a:t> QQQ is out</a:t>
            </a:r>
          </a:p>
          <a:p>
            <a:r>
              <a:rPr lang="en-US" sz="2000" b="1" dirty="0">
                <a:sym typeface="Wingdings" panose="05000000000000000000" pitchFamily="2" charset="2"/>
              </a:rPr>
              <a:t>Trade-offs between PPP and RRR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465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7818"/>
              </p:ext>
            </p:extLst>
          </p:nvPr>
        </p:nvGraphicFramePr>
        <p:xfrm>
          <a:off x="540331" y="1468585"/>
          <a:ext cx="8229598" cy="4185308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93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4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0838">
                <a:tc>
                  <a:txBody>
                    <a:bodyPr/>
                    <a:lstStyle/>
                    <a:p>
                      <a:pPr algn="l" fontAlgn="b"/>
                      <a:endParaRPr lang="fi-FI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2400" b="0" u="none" strike="noStrike" dirty="0">
                          <a:solidFill>
                            <a:schemeClr val="bg1"/>
                          </a:solidFill>
                        </a:rPr>
                        <a:t>Standard </a:t>
                      </a:r>
                      <a:r>
                        <a:rPr lang="fi-FI" sz="2400" b="0" u="none" strike="noStrike" dirty="0" err="1">
                          <a:solidFill>
                            <a:schemeClr val="bg1"/>
                          </a:solidFill>
                        </a:rPr>
                        <a:t>publisher</a:t>
                      </a:r>
                      <a:endParaRPr lang="fi-FI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2400" b="0" u="none" strike="noStrike" dirty="0" err="1">
                          <a:solidFill>
                            <a:schemeClr val="bg1"/>
                          </a:solidFill>
                        </a:rPr>
                        <a:t>Aggressive</a:t>
                      </a:r>
                      <a:r>
                        <a:rPr lang="fi-FI" sz="2400" b="0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i-FI" sz="2400" b="0" u="none" strike="noStrike" dirty="0" err="1">
                          <a:solidFill>
                            <a:schemeClr val="bg1"/>
                          </a:solidFill>
                        </a:rPr>
                        <a:t>publisher</a:t>
                      </a:r>
                      <a:endParaRPr lang="fi-FI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2400" b="0" u="none" strike="noStrike" dirty="0">
                          <a:solidFill>
                            <a:schemeClr val="bg1"/>
                          </a:solidFill>
                        </a:rPr>
                        <a:t>Internet </a:t>
                      </a:r>
                      <a:r>
                        <a:rPr lang="fi-FI" sz="2400" b="0" u="none" strike="noStrike" dirty="0" err="1">
                          <a:solidFill>
                            <a:schemeClr val="bg1"/>
                          </a:solidFill>
                        </a:rPr>
                        <a:t>publisher</a:t>
                      </a:r>
                      <a:endParaRPr lang="fi-FI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282">
                <a:tc>
                  <a:txBody>
                    <a:bodyPr/>
                    <a:lstStyle/>
                    <a:p>
                      <a:pPr algn="l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u="none" strike="noStrike" dirty="0" err="1"/>
                        <a:t>Prob</a:t>
                      </a:r>
                      <a:r>
                        <a:rPr lang="fi-FI" sz="2000" u="none" strike="noStrike" dirty="0"/>
                        <a:t>.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u="none" strike="noStrike" dirty="0" err="1"/>
                        <a:t>Monetary</a:t>
                      </a:r>
                      <a:r>
                        <a:rPr lang="fi-FI" sz="2000" u="none" strike="noStrike" dirty="0"/>
                        <a:t> </a:t>
                      </a:r>
                      <a:r>
                        <a:rPr lang="fi-FI" sz="2000" u="none" strike="noStrike" dirty="0" err="1"/>
                        <a:t>value</a:t>
                      </a:r>
                      <a:r>
                        <a:rPr lang="fi-FI" sz="2000" u="none" strike="noStrike" dirty="0"/>
                        <a:t> ($000s)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u="none" strike="noStrike" dirty="0" err="1"/>
                        <a:t>Prob</a:t>
                      </a:r>
                      <a:r>
                        <a:rPr lang="fi-FI" sz="2000" u="none" strike="noStrike" dirty="0"/>
                        <a:t>.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u="none" strike="noStrike" dirty="0" err="1"/>
                        <a:t>Monetary</a:t>
                      </a:r>
                      <a:r>
                        <a:rPr lang="fi-FI" sz="2000" u="none" strike="noStrike" dirty="0"/>
                        <a:t> </a:t>
                      </a:r>
                      <a:r>
                        <a:rPr lang="fi-FI" sz="2000" u="none" strike="noStrike" dirty="0" err="1"/>
                        <a:t>value</a:t>
                      </a:r>
                      <a:r>
                        <a:rPr lang="fi-FI" sz="2000" u="none" strike="noStrike" dirty="0"/>
                        <a:t> ($000s)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u="none" strike="noStrike" dirty="0" err="1"/>
                        <a:t>Prob</a:t>
                      </a:r>
                      <a:r>
                        <a:rPr lang="fi-FI" sz="2000" u="none" strike="noStrike" dirty="0"/>
                        <a:t>.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u="none" strike="noStrike" dirty="0" err="1"/>
                        <a:t>Monetary</a:t>
                      </a:r>
                      <a:r>
                        <a:rPr lang="fi-FI" sz="2000" u="none" strike="noStrike" dirty="0"/>
                        <a:t> </a:t>
                      </a:r>
                      <a:r>
                        <a:rPr lang="fi-FI" sz="2000" u="none" strike="noStrike" dirty="0" err="1"/>
                        <a:t>value</a:t>
                      </a:r>
                      <a:r>
                        <a:rPr lang="fi-FI" sz="2000" u="none" strike="noStrike" dirty="0"/>
                        <a:t> ($000s)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84">
                <a:tc>
                  <a:txBody>
                    <a:bodyPr/>
                    <a:lstStyle/>
                    <a:p>
                      <a:pPr algn="l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0.2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300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0.2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100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0.5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84">
                <a:tc>
                  <a:txBody>
                    <a:bodyPr/>
                    <a:lstStyle/>
                    <a:p>
                      <a:pPr algn="l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0.6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500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0.5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500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0.2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500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52">
                <a:tc>
                  <a:txBody>
                    <a:bodyPr/>
                    <a:lstStyle/>
                    <a:p>
                      <a:pPr algn="l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0.2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700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0.3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1000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0.3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2000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84">
                <a:tc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 dirty="0"/>
                        <a:t> 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1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 dirty="0"/>
                        <a:t> 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1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 dirty="0"/>
                        <a:t> 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1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 dirty="0"/>
                        <a:t> 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384">
                <a:tc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 dirty="0"/>
                        <a:t>EMV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 dirty="0"/>
                        <a:t> 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500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 dirty="0"/>
                        <a:t> 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570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 dirty="0"/>
                        <a:t> 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u="none" strike="noStrike" dirty="0"/>
                        <a:t>700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Expected monetary value: just money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594" y="5912511"/>
          <a:ext cx="6012873" cy="333376"/>
        </p:xfrm>
        <a:graphic>
          <a:graphicData uri="http://schemas.openxmlformats.org/drawingml/2006/table">
            <a:tbl>
              <a:tblPr/>
              <a:tblGrid>
                <a:gridCol w="6012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Expected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monetary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value = EMV = p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 … +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 … +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3846757" y="980728"/>
            <a:ext cx="20213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/>
              <a:t>New </a:t>
            </a:r>
            <a:r>
              <a:rPr lang="fi-FI" sz="2000" b="1" dirty="0" err="1"/>
              <a:t>alternatives</a:t>
            </a:r>
            <a:endParaRPr lang="fi-FI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58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468314" y="1052736"/>
            <a:ext cx="8207374" cy="4896544"/>
          </a:xfrm>
        </p:spPr>
        <p:txBody>
          <a:bodyPr>
            <a:normAutofit/>
          </a:bodyPr>
          <a:lstStyle/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This course provides a general approach to negotiations, drawing on examples from a variety of industries and contexts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We incorporate ideas from a range of fields and disciplines: economics and decision theory, psychology, organizational behavior, and law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It is meant to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000" dirty="0"/>
              <a:t>develop your awareness of negotiation, and of yourself as a negotiator;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000" dirty="0"/>
              <a:t>give you some tools and concepts for analyzing and preparing for negotiations;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000" dirty="0"/>
              <a:t>enhance your negotiating skills through cases, and feedback; and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000" dirty="0"/>
              <a:t>teach you how to keep learning from your own negotiation experience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2641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Audrey’s desirability for money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" y="1700214"/>
          <a:ext cx="3124200" cy="3762384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Audrey's desirability for money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Money ($000s)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Desirability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6"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Intensity of feeling!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"The first $100.000 will be much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sweeter than the 20th such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7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increment!"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981450" y="1775979"/>
          <a:ext cx="516255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653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18220"/>
              </p:ext>
            </p:extLst>
          </p:nvPr>
        </p:nvGraphicFramePr>
        <p:xfrm>
          <a:off x="96976" y="1413162"/>
          <a:ext cx="8880765" cy="3976253"/>
        </p:xfrm>
        <a:graphic>
          <a:graphicData uri="http://schemas.openxmlformats.org/drawingml/2006/table">
            <a:tbl>
              <a:tblPr/>
              <a:tblGrid>
                <a:gridCol w="72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4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2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44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792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Standard </a:t>
                      </a:r>
                      <a:r>
                        <a:rPr lang="fi-FI" sz="24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publisher</a:t>
                      </a:r>
                      <a:endParaRPr lang="fi-FI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Aggressive</a:t>
                      </a:r>
                      <a:r>
                        <a:rPr lang="fi-FI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fi-FI" sz="24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publisher</a:t>
                      </a:r>
                      <a:endParaRPr lang="fi-FI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Internet </a:t>
                      </a:r>
                      <a:r>
                        <a:rPr lang="fi-FI" sz="24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publisher</a:t>
                      </a:r>
                      <a:endParaRPr lang="fi-FI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549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Monetary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($000s)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Desirability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Monetary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($000s)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Desirability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Monetary value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($000s)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Desirability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92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792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872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62,5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792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792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EMV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872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EDV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49,5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50,5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Expected desirability value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06436" y="5843268"/>
          <a:ext cx="5929745" cy="333376"/>
        </p:xfrm>
        <a:graphic>
          <a:graphicData uri="http://schemas.openxmlformats.org/drawingml/2006/table">
            <a:tbl>
              <a:tblPr/>
              <a:tblGrid>
                <a:gridCol w="592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Expected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desirability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value = EDV = p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 … +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 … +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620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Audrey’s utility for money: A way to incorporate risk attitudes into the analysis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81451"/>
              </p:ext>
            </p:extLst>
          </p:nvPr>
        </p:nvGraphicFramePr>
        <p:xfrm>
          <a:off x="834736" y="2050473"/>
          <a:ext cx="3124200" cy="2286004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Audrey's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utility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for money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Money ($000s)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</a:t>
                      </a:r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Utility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668116" y="1791133"/>
          <a:ext cx="4019550" cy="385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725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Expected utility value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40208"/>
              </p:ext>
            </p:extLst>
          </p:nvPr>
        </p:nvGraphicFramePr>
        <p:xfrm>
          <a:off x="581891" y="1537857"/>
          <a:ext cx="8049494" cy="3840284"/>
        </p:xfrm>
        <a:graphic>
          <a:graphicData uri="http://schemas.openxmlformats.org/drawingml/2006/table">
            <a:tbl>
              <a:tblPr/>
              <a:tblGrid>
                <a:gridCol w="66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6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6583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Standard </a:t>
                      </a:r>
                      <a:r>
                        <a:rPr lang="en-US" sz="2400" b="0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publisher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Aggressive</a:t>
                      </a:r>
                      <a:r>
                        <a:rPr lang="fi-FI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fi-FI" sz="24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publisher</a:t>
                      </a:r>
                      <a:endParaRPr lang="fi-FI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Internet </a:t>
                      </a:r>
                      <a:r>
                        <a:rPr lang="fi-FI" sz="24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publisher</a:t>
                      </a:r>
                      <a:endParaRPr lang="fi-FI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583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Monetary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($000s)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Utility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Monetary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($000s)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Utility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Monetary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($000s)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Utility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63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EMV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63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EUV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0.582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0.576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5063" marR="5063" marT="5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57056" y="5841857"/>
          <a:ext cx="5985163" cy="333376"/>
        </p:xfrm>
        <a:graphic>
          <a:graphicData uri="http://schemas.openxmlformats.org/drawingml/2006/table">
            <a:tbl>
              <a:tblPr/>
              <a:tblGrid>
                <a:gridCol w="598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Expected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utility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value = EUV = p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 … +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 … +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8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088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927191"/>
          </a:xfrm>
        </p:spPr>
        <p:txBody>
          <a:bodyPr/>
          <a:lstStyle/>
          <a:p>
            <a:r>
              <a:rPr lang="en-US" dirty="0"/>
              <a:t>In Conclusion: It is not uncommon that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We have no structure for thinking about deciding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We are reactive, not proactive</a:t>
            </a:r>
          </a:p>
          <a:p>
            <a:pPr marL="580500" lvl="1" indent="-342900"/>
            <a:r>
              <a:rPr lang="en-US" dirty="0"/>
              <a:t>We don’t clarify our objectives, fears, or interests </a:t>
            </a:r>
          </a:p>
          <a:p>
            <a:pPr marL="580500" lvl="1" indent="-342900"/>
            <a:r>
              <a:rPr lang="en-US" dirty="0"/>
              <a:t>We don’t generate creative alternatives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 vert="horz" lIns="0" tIns="0" rIns="0" bIns="0" rtlCol="0">
            <a:noAutofit/>
          </a:bodyPr>
          <a:lstStyle/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We include only what we can handle formally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Quantitative data is privileged over qualitative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We are erratic about discounting the future: we’re more worried about the near future than the far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08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arrangements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600" dirty="0"/>
              <a:t>Six lectures mainly based on </a:t>
            </a:r>
            <a:r>
              <a:rPr lang="en-US" sz="1600" dirty="0" err="1"/>
              <a:t>Raiffa’s</a:t>
            </a:r>
            <a:r>
              <a:rPr lang="en-US" sz="1600" dirty="0"/>
              <a:t> book</a:t>
            </a:r>
          </a:p>
          <a:p>
            <a:pPr lvl="1"/>
            <a:r>
              <a:rPr lang="en-US" sz="1600" dirty="0"/>
              <a:t>To assist you to adopt the contents </a:t>
            </a:r>
            <a:br>
              <a:rPr lang="en-US" sz="1600" dirty="0"/>
            </a:br>
            <a:r>
              <a:rPr lang="en-US" sz="1600" dirty="0"/>
              <a:t>of the text book</a:t>
            </a:r>
          </a:p>
          <a:p>
            <a:r>
              <a:rPr lang="en-US" sz="1600" dirty="0"/>
              <a:t>Guest lecture(s)</a:t>
            </a:r>
          </a:p>
          <a:p>
            <a:pPr lvl="1"/>
            <a:r>
              <a:rPr lang="en-US" sz="1600" dirty="0"/>
              <a:t>Bragge: pseudo mock negotiations (part of my sixth lecture)</a:t>
            </a:r>
          </a:p>
          <a:p>
            <a:r>
              <a:rPr lang="en-US" sz="1600" dirty="0"/>
              <a:t>Exam May 27th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Georgia" panose="02040502050405020303" pitchFamily="18" charset="0"/>
              </a:rPr>
              <a:t>Counts for 50 % of the grade</a:t>
            </a:r>
          </a:p>
          <a:p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8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600" dirty="0"/>
              <a:t>Team case exercises</a:t>
            </a:r>
          </a:p>
          <a:p>
            <a:pPr lvl="1"/>
            <a:r>
              <a:rPr lang="en-US" sz="1600" dirty="0"/>
              <a:t>Three team exercises (Harvard cases)</a:t>
            </a:r>
          </a:p>
          <a:p>
            <a:pPr lvl="1"/>
            <a:r>
              <a:rPr lang="en-US" sz="1600" dirty="0"/>
              <a:t>Three assignments based on team exercises </a:t>
            </a:r>
          </a:p>
          <a:p>
            <a:pPr lvl="1"/>
            <a:r>
              <a:rPr lang="en-US" sz="1600" dirty="0"/>
              <a:t>You can be absent maximum one time </a:t>
            </a:r>
          </a:p>
          <a:p>
            <a:pPr lvl="1"/>
            <a:r>
              <a:rPr lang="en-US" sz="1600" dirty="0"/>
              <a:t>However, the absence should be compensated by an extra task  (literature review)</a:t>
            </a:r>
          </a:p>
          <a:p>
            <a:pPr lvl="1"/>
            <a:r>
              <a:rPr lang="en-US" sz="1600" dirty="0"/>
              <a:t>Count for 50% of the grade</a:t>
            </a:r>
          </a:p>
          <a:p>
            <a:pPr marL="25200" lvl="1" indent="0">
              <a:buNone/>
            </a:pPr>
            <a:endParaRPr lang="en-US" sz="1600" dirty="0"/>
          </a:p>
          <a:p>
            <a:endParaRPr lang="fi-FI" sz="20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47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255415"/>
            <a:ext cx="8207375" cy="119579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5967BC-DD79-B741-8917-13A9F8490A0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fi-FI" sz="3200" dirty="0"/>
          </a:p>
          <a:p>
            <a:r>
              <a:rPr lang="fi-FI" sz="3200" dirty="0" err="1"/>
              <a:t>See</a:t>
            </a:r>
            <a:r>
              <a:rPr lang="fi-FI" sz="3200" dirty="0"/>
              <a:t> the </a:t>
            </a:r>
            <a:r>
              <a:rPr lang="fi-FI" sz="3200" dirty="0" err="1"/>
              <a:t>syllabus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77020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grading the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124744"/>
            <a:ext cx="8207374" cy="468052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600" dirty="0"/>
              <a:t>The grading of each case assignment is based on </a:t>
            </a:r>
          </a:p>
          <a:p>
            <a:pPr lvl="3">
              <a:lnSpc>
                <a:spcPct val="90000"/>
              </a:lnSpc>
            </a:pPr>
            <a:r>
              <a:rPr lang="en-US" sz="2400" dirty="0"/>
              <a:t>the quality of the analyses </a:t>
            </a:r>
          </a:p>
          <a:p>
            <a:pPr lvl="3">
              <a:lnSpc>
                <a:spcPct val="90000"/>
              </a:lnSpc>
            </a:pPr>
            <a:r>
              <a:rPr lang="en-US" sz="2400" dirty="0"/>
              <a:t>the quality and completeness of the written report </a:t>
            </a:r>
          </a:p>
          <a:p>
            <a:pPr lvl="1"/>
            <a:r>
              <a:rPr lang="en-US" sz="2600" dirty="0"/>
              <a:t>Note! If there is a template for the report of an assignment, you should use it! </a:t>
            </a:r>
          </a:p>
          <a:p>
            <a:pPr lvl="1"/>
            <a:endParaRPr lang="en-US" dirty="0"/>
          </a:p>
          <a:p>
            <a:r>
              <a:rPr lang="en-US" dirty="0"/>
              <a:t>Assignments are </a:t>
            </a:r>
          </a:p>
          <a:p>
            <a:pPr marL="580500" lvl="1" indent="-342900">
              <a:lnSpc>
                <a:spcPct val="90000"/>
              </a:lnSpc>
            </a:pPr>
            <a:r>
              <a:rPr lang="en-US" sz="2400" b="0" dirty="0"/>
              <a:t>team reports (one report per team of three, four or five people)</a:t>
            </a:r>
          </a:p>
          <a:p>
            <a:pPr marL="580500" lvl="1" indent="-342900">
              <a:lnSpc>
                <a:spcPct val="90000"/>
              </a:lnSpc>
            </a:pPr>
            <a:r>
              <a:rPr lang="en-US" sz="2400" b="0" dirty="0"/>
              <a:t>everyone in the same team will get the same grade </a:t>
            </a:r>
          </a:p>
          <a:p>
            <a:pPr marL="580500" lvl="1" indent="-342900">
              <a:lnSpc>
                <a:spcPct val="90000"/>
              </a:lnSpc>
            </a:pPr>
            <a:r>
              <a:rPr lang="en-US" sz="2400" b="0" dirty="0"/>
              <a:t>however, the team should assess the input of each member and state if there are clear deviations from the norm</a:t>
            </a:r>
          </a:p>
          <a:p>
            <a:pPr marL="580500" lvl="1" indent="-342900">
              <a:lnSpc>
                <a:spcPct val="90000"/>
              </a:lnSpc>
            </a:pPr>
            <a:r>
              <a:rPr lang="en-US" sz="2400" b="0" dirty="0"/>
              <a:t>deviations will be examined and taken into account in the grading if considered </a:t>
            </a:r>
            <a:r>
              <a:rPr lang="en-US" sz="2400" dirty="0"/>
              <a:t>important</a:t>
            </a:r>
            <a:endParaRPr lang="en-US" sz="2400" b="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81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124744"/>
            <a:ext cx="8207374" cy="4392490"/>
          </a:xfrm>
        </p:spPr>
        <p:txBody>
          <a:bodyPr>
            <a:normAutofit/>
          </a:bodyPr>
          <a:lstStyle/>
          <a:p>
            <a:pPr marL="25200" lvl="1" indent="0">
              <a:buNone/>
            </a:pPr>
            <a:r>
              <a:rPr lang="en-US" b="1" dirty="0"/>
              <a:t>May 27</a:t>
            </a:r>
            <a:r>
              <a:rPr lang="en-US" b="1" baseline="30000" dirty="0"/>
              <a:t>th</a:t>
            </a:r>
            <a:r>
              <a:rPr lang="en-US" b="1" dirty="0"/>
              <a:t>, 2019</a:t>
            </a:r>
          </a:p>
          <a:p>
            <a:pPr lvl="1"/>
            <a:r>
              <a:rPr lang="en-US" dirty="0"/>
              <a:t>Covers:</a:t>
            </a:r>
          </a:p>
          <a:p>
            <a:pPr lvl="2"/>
            <a:r>
              <a:rPr lang="en-US" sz="1800" dirty="0" err="1"/>
              <a:t>Raiffa’s</a:t>
            </a:r>
            <a:r>
              <a:rPr lang="en-US" sz="1800" dirty="0"/>
              <a:t> book (good parts of it)</a:t>
            </a:r>
          </a:p>
          <a:p>
            <a:pPr lvl="2"/>
            <a:r>
              <a:rPr lang="en-US" sz="1800" dirty="0"/>
              <a:t>Lecture slides</a:t>
            </a:r>
          </a:p>
          <a:p>
            <a:pPr lvl="1"/>
            <a:r>
              <a:rPr lang="en-US" dirty="0"/>
              <a:t>Question format can vary but they might include:</a:t>
            </a:r>
          </a:p>
          <a:p>
            <a:pPr lvl="2"/>
            <a:r>
              <a:rPr lang="en-US" sz="1800" dirty="0"/>
              <a:t>Definitions for concepts</a:t>
            </a:r>
          </a:p>
          <a:p>
            <a:pPr lvl="2"/>
            <a:r>
              <a:rPr lang="en-US" sz="1800" dirty="0"/>
              <a:t>Multiple choice or True/False statements</a:t>
            </a:r>
          </a:p>
          <a:p>
            <a:pPr lvl="2"/>
            <a:r>
              <a:rPr lang="en-US" sz="1800" dirty="0"/>
              <a:t>Short questions (possibly requiring small mathematical calculations or graphical presentations)</a:t>
            </a:r>
          </a:p>
          <a:p>
            <a:pPr lvl="2"/>
            <a:r>
              <a:rPr lang="en-US" sz="1800" dirty="0"/>
              <a:t>Essays</a:t>
            </a:r>
          </a:p>
          <a:p>
            <a:pPr lvl="1"/>
            <a:r>
              <a:rPr lang="en-US" dirty="0"/>
              <a:t>What if you fail in the exam? What if you pass the exam but are not satisfied with the grade?</a:t>
            </a:r>
          </a:p>
          <a:p>
            <a:pPr lvl="2"/>
            <a:r>
              <a:rPr lang="en-US" sz="1800" dirty="0"/>
              <a:t>You can retake the exam in Autumn 2019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17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662593"/>
          </a:xfrm>
        </p:spPr>
        <p:txBody>
          <a:bodyPr/>
          <a:lstStyle/>
          <a:p>
            <a:r>
              <a:rPr lang="en-US" dirty="0"/>
              <a:t>Final grades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0728"/>
            <a:ext cx="8207374" cy="4536506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To pass the course</a:t>
            </a:r>
          </a:p>
          <a:p>
            <a:pPr lvl="1"/>
            <a:r>
              <a:rPr lang="en-US" sz="1900" dirty="0"/>
              <a:t>You need to participate in the mandatory team exercises (and compensate a possible absence) and receive a passing grade (sum of case exercise scores, minimum 40%)</a:t>
            </a:r>
          </a:p>
          <a:p>
            <a:pPr lvl="1"/>
            <a:r>
              <a:rPr lang="en-US" sz="1900" dirty="0"/>
              <a:t>You need a passing grade from the exam (minimum 50%)</a:t>
            </a:r>
          </a:p>
          <a:p>
            <a:r>
              <a:rPr lang="en-US" sz="1900" dirty="0"/>
              <a:t>The grading of the course is the weighted average of the following components: </a:t>
            </a:r>
            <a:r>
              <a:rPr lang="en-US" sz="2200" dirty="0"/>
              <a:t> 					</a:t>
            </a:r>
          </a:p>
          <a:p>
            <a:pPr lvl="1"/>
            <a:r>
              <a:rPr lang="en-US" sz="1900" dirty="0"/>
              <a:t>Exam: 			50%		</a:t>
            </a:r>
          </a:p>
          <a:p>
            <a:pPr lvl="1"/>
            <a:r>
              <a:rPr lang="en-US" sz="1900" dirty="0"/>
              <a:t>Assignment #1: 	16.67%		</a:t>
            </a:r>
          </a:p>
          <a:p>
            <a:pPr lvl="1"/>
            <a:r>
              <a:rPr lang="en-US" sz="1900" dirty="0"/>
              <a:t>Assignment #2: 	16.67%		</a:t>
            </a:r>
          </a:p>
          <a:p>
            <a:pPr lvl="1"/>
            <a:r>
              <a:rPr lang="en-US" sz="1900" dirty="0"/>
              <a:t>Assignment #3: 	16.67%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News and general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the </a:t>
            </a:r>
            <a:r>
              <a:rPr lang="fi-FI" dirty="0" err="1"/>
              <a:t>course</a:t>
            </a:r>
            <a:r>
              <a:rPr lang="fi-FI" dirty="0"/>
              <a:t> in </a:t>
            </a:r>
            <a:r>
              <a:rPr lang="fi-FI" dirty="0" err="1">
                <a:solidFill>
                  <a:srgbClr val="FF0000"/>
                </a:solidFill>
              </a:rPr>
              <a:t>mycourses.aalto.fi</a:t>
            </a:r>
            <a:r>
              <a:rPr lang="fi-FI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Case </a:t>
            </a:r>
            <a:r>
              <a:rPr lang="fi-FI" dirty="0" err="1"/>
              <a:t>materials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posted</a:t>
            </a:r>
            <a:r>
              <a:rPr lang="fi-FI" dirty="0"/>
              <a:t> in </a:t>
            </a:r>
            <a:r>
              <a:rPr lang="fi-FI" dirty="0" err="1"/>
              <a:t>mycourses.aalto.fi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distributed</a:t>
            </a:r>
            <a:r>
              <a:rPr lang="fi-FI" dirty="0"/>
              <a:t> in </a:t>
            </a:r>
            <a:r>
              <a:rPr lang="fi-FI" dirty="0" err="1"/>
              <a:t>class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Case </a:t>
            </a:r>
            <a:r>
              <a:rPr lang="fi-FI" dirty="0" err="1"/>
              <a:t>assignments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returned</a:t>
            </a:r>
            <a:r>
              <a:rPr lang="fi-FI" dirty="0"/>
              <a:t> via </a:t>
            </a:r>
            <a:r>
              <a:rPr lang="fi-FI" dirty="0" err="1"/>
              <a:t>email</a:t>
            </a:r>
            <a:r>
              <a:rPr lang="fi-FI" dirty="0"/>
              <a:t>: </a:t>
            </a:r>
            <a:r>
              <a:rPr lang="fi-FI" dirty="0" err="1"/>
              <a:t>aku-ville.lehtimaki@aalto.fi</a:t>
            </a:r>
            <a:endParaRPr lang="fi-FI" dirty="0"/>
          </a:p>
          <a:p>
            <a:pPr marL="25200" lvl="1" indent="0">
              <a:buNone/>
            </a:pPr>
            <a:r>
              <a:rPr lang="en-US" sz="1900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736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30789</TotalTime>
  <Words>3087</Words>
  <Application>Microsoft Macintosh PowerPoint</Application>
  <PresentationFormat>On-screen Show (4:3)</PresentationFormat>
  <Paragraphs>792</Paragraphs>
  <Slides>44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ＭＳ Ｐゴシック</vt:lpstr>
      <vt:lpstr>ＭＳ Ｐゴシック</vt:lpstr>
      <vt:lpstr>Arial</vt:lpstr>
      <vt:lpstr>Calibri</vt:lpstr>
      <vt:lpstr>Courier New</vt:lpstr>
      <vt:lpstr>Georgia</vt:lpstr>
      <vt:lpstr>Lucida Grande</vt:lpstr>
      <vt:lpstr>Wingdings</vt:lpstr>
      <vt:lpstr>Office Theme</vt:lpstr>
      <vt:lpstr>Photo Editor Photo</vt:lpstr>
      <vt:lpstr>Negotiation Analytics 30C02000 Jyrki Wallenius  </vt:lpstr>
      <vt:lpstr>Welcome!</vt:lpstr>
      <vt:lpstr>Objectives of this course</vt:lpstr>
      <vt:lpstr>Content</vt:lpstr>
      <vt:lpstr>Practical arrangements</vt:lpstr>
      <vt:lpstr> Schedule</vt:lpstr>
      <vt:lpstr>About grading the cases</vt:lpstr>
      <vt:lpstr>Exam</vt:lpstr>
      <vt:lpstr>Final grades </vt:lpstr>
      <vt:lpstr>Course literature</vt:lpstr>
      <vt:lpstr>Structure of this course</vt:lpstr>
      <vt:lpstr>Today’s objectives</vt:lpstr>
      <vt:lpstr>What is a negotiation situation like?</vt:lpstr>
      <vt:lpstr>Why do we negotiate?</vt:lpstr>
      <vt:lpstr>Why are negotiation skills so important?</vt:lpstr>
      <vt:lpstr>To reach good solutions, you need negotiation skills</vt:lpstr>
      <vt:lpstr>Some issues to consider  before negotiations</vt:lpstr>
      <vt:lpstr>You should also know, when not to negotiate</vt:lpstr>
      <vt:lpstr>Conflicts</vt:lpstr>
      <vt:lpstr>Conflicts </vt:lpstr>
      <vt:lpstr>Different types of conflicts  …and how to resolve them</vt:lpstr>
      <vt:lpstr>Conflict diagnostic model (offers useful dimensions for analysis and suggests how easy or difficult the dispute is to resolve)</vt:lpstr>
      <vt:lpstr>Conflict management strategies The dual-concern model</vt:lpstr>
      <vt:lpstr>Problem solving (collaborating or integrating)</vt:lpstr>
      <vt:lpstr>Yielding (accommodating or obliging)</vt:lpstr>
      <vt:lpstr>Contending (dominating or competing)</vt:lpstr>
      <vt:lpstr>Inaction  (avoiding)</vt:lpstr>
      <vt:lpstr>Compromising  </vt:lpstr>
      <vt:lpstr>Fundamentals</vt:lpstr>
      <vt:lpstr>Perspectives on decision making</vt:lpstr>
      <vt:lpstr>Different orientations – some terminology</vt:lpstr>
      <vt:lpstr>Descriptive approach: Behavioral perspective</vt:lpstr>
      <vt:lpstr>Behavioral Decision Theory: Decision Traps</vt:lpstr>
      <vt:lpstr> Prediction Anomalies (Probability Traps)</vt:lpstr>
      <vt:lpstr>Normative and prescriptive approaches: Decision analysis for a single person or party</vt:lpstr>
      <vt:lpstr>Case Audrey</vt:lpstr>
      <vt:lpstr>Audrey’s problem and objectives</vt:lpstr>
      <vt:lpstr>Evaluation of alternatives: multiple criteria</vt:lpstr>
      <vt:lpstr>Expected monetary value: just money</vt:lpstr>
      <vt:lpstr>Audrey’s desirability for money</vt:lpstr>
      <vt:lpstr>Expected desirability value</vt:lpstr>
      <vt:lpstr>Audrey’s utility for money: A way to incorporate risk attitudes into the analysis</vt:lpstr>
      <vt:lpstr>Expected utility value </vt:lpstr>
      <vt:lpstr>In Conclusion: It is not uncommon that</vt:lpstr>
    </vt:vector>
  </TitlesOfParts>
  <Company>Aalto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 Analytics 30C02000</dc:title>
  <dc:creator>Wallenius Jyrki</dc:creator>
  <cp:lastModifiedBy>Microsoft Office User</cp:lastModifiedBy>
  <cp:revision>48</cp:revision>
  <dcterms:created xsi:type="dcterms:W3CDTF">2016-03-20T13:00:03Z</dcterms:created>
  <dcterms:modified xsi:type="dcterms:W3CDTF">2019-04-30T13:06:38Z</dcterms:modified>
</cp:coreProperties>
</file>