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60" r:id="rId1"/>
    <p:sldMasterId id="2147484773" r:id="rId2"/>
  </p:sldMasterIdLst>
  <p:notesMasterIdLst>
    <p:notesMasterId r:id="rId28"/>
  </p:notesMasterIdLst>
  <p:handoutMasterIdLst>
    <p:handoutMasterId r:id="rId29"/>
  </p:handoutMasterIdLst>
  <p:sldIdLst>
    <p:sldId id="289" r:id="rId3"/>
    <p:sldId id="282" r:id="rId4"/>
    <p:sldId id="299" r:id="rId5"/>
    <p:sldId id="293" r:id="rId6"/>
    <p:sldId id="300" r:id="rId7"/>
    <p:sldId id="295" r:id="rId8"/>
    <p:sldId id="298" r:id="rId9"/>
    <p:sldId id="294" r:id="rId10"/>
    <p:sldId id="292" r:id="rId11"/>
    <p:sldId id="284" r:id="rId12"/>
    <p:sldId id="285" r:id="rId13"/>
    <p:sldId id="286" r:id="rId14"/>
    <p:sldId id="287" r:id="rId15"/>
    <p:sldId id="288" r:id="rId16"/>
    <p:sldId id="260" r:id="rId17"/>
    <p:sldId id="261" r:id="rId18"/>
    <p:sldId id="262" r:id="rId19"/>
    <p:sldId id="263" r:id="rId20"/>
    <p:sldId id="264" r:id="rId21"/>
    <p:sldId id="291" r:id="rId22"/>
    <p:sldId id="279" r:id="rId23"/>
    <p:sldId id="280" r:id="rId24"/>
    <p:sldId id="281" r:id="rId25"/>
    <p:sldId id="290" r:id="rId26"/>
    <p:sldId id="297" r:id="rId27"/>
  </p:sldIdLst>
  <p:sldSz cx="9144000" cy="5715000" type="screen16x10"/>
  <p:notesSz cx="6794500" cy="9931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7">
          <p15:clr>
            <a:srgbClr val="A4A3A4"/>
          </p15:clr>
        </p15:guide>
        <p15:guide id="2" orient="horz" pos="3070">
          <p15:clr>
            <a:srgbClr val="A4A3A4"/>
          </p15:clr>
        </p15:guide>
        <p15:guide id="3" pos="295">
          <p15:clr>
            <a:srgbClr val="A4A3A4"/>
          </p15:clr>
        </p15:guide>
        <p15:guide id="4"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clrMru>
    <a:srgbClr val="EFC002"/>
    <a:srgbClr val="F8C704"/>
    <a:srgbClr val="005EB8"/>
    <a:srgbClr val="BB16A3"/>
    <a:srgbClr val="EF3340"/>
    <a:srgbClr val="FFCD00"/>
    <a:srgbClr val="FFCDB8"/>
    <a:srgbClr val="FFCF06"/>
    <a:srgbClr val="00A8B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89" autoAdjust="0"/>
    <p:restoredTop sz="96837" autoAdjust="0"/>
  </p:normalViewPr>
  <p:slideViewPr>
    <p:cSldViewPr snapToObjects="1">
      <p:cViewPr varScale="1">
        <p:scale>
          <a:sx n="184" d="100"/>
          <a:sy n="184" d="100"/>
        </p:scale>
        <p:origin x="978" y="162"/>
      </p:cViewPr>
      <p:guideLst>
        <p:guide orient="horz" pos="167"/>
        <p:guide orient="horz" pos="3070"/>
        <p:guide pos="295"/>
        <p:guide pos="5465"/>
      </p:guideLst>
    </p:cSldViewPr>
  </p:slideViewPr>
  <p:outlineViewPr>
    <p:cViewPr>
      <p:scale>
        <a:sx n="33" d="100"/>
        <a:sy n="33" d="100"/>
      </p:scale>
      <p:origin x="0" y="-6546"/>
    </p:cViewPr>
  </p:outlineViewPr>
  <p:notesTextViewPr>
    <p:cViewPr>
      <p:scale>
        <a:sx n="100" d="100"/>
        <a:sy n="100" d="100"/>
      </p:scale>
      <p:origin x="0" y="0"/>
    </p:cViewPr>
  </p:notesTextViewPr>
  <p:sorterViewPr>
    <p:cViewPr>
      <p:scale>
        <a:sx n="184" d="100"/>
        <a:sy n="184"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4283" cy="496570"/>
          </a:xfrm>
          <a:prstGeom prst="rect">
            <a:avLst/>
          </a:prstGeom>
        </p:spPr>
        <p:txBody>
          <a:bodyPr vert="horz" lIns="91440" tIns="45720" rIns="91440" bIns="45720" rtlCol="0"/>
          <a:lstStyle>
            <a:lvl1pPr algn="l">
              <a:defRPr sz="1200"/>
            </a:lvl1pPr>
          </a:lstStyle>
          <a:p>
            <a:pPr>
              <a:defRPr/>
            </a:pPr>
            <a:endParaRPr lang="fi-FI"/>
          </a:p>
        </p:txBody>
      </p:sp>
      <p:sp>
        <p:nvSpPr>
          <p:cNvPr id="3" name="Date Placeholder 2"/>
          <p:cNvSpPr>
            <a:spLocks noGrp="1"/>
          </p:cNvSpPr>
          <p:nvPr>
            <p:ph type="dt" sz="quarter" idx="1"/>
          </p:nvPr>
        </p:nvSpPr>
        <p:spPr>
          <a:xfrm>
            <a:off x="3848646" y="1"/>
            <a:ext cx="2944283" cy="496570"/>
          </a:xfrm>
          <a:prstGeom prst="rect">
            <a:avLst/>
          </a:prstGeom>
        </p:spPr>
        <p:txBody>
          <a:bodyPr vert="horz" lIns="91440" tIns="45720" rIns="91440" bIns="45720" rtlCol="0"/>
          <a:lstStyle>
            <a:lvl1pPr algn="r">
              <a:defRPr sz="1200"/>
            </a:lvl1pPr>
          </a:lstStyle>
          <a:p>
            <a:pPr>
              <a:defRPr/>
            </a:pPr>
            <a:fld id="{939D04D9-2D90-E741-8C77-A958108973E5}" type="datetimeFigureOut">
              <a:rPr lang="en-US"/>
              <a:pPr>
                <a:defRPr/>
              </a:pPr>
              <a:t>2/13/2018</a:t>
            </a:fld>
            <a:endParaRPr lang="fi-FI"/>
          </a:p>
        </p:txBody>
      </p:sp>
      <p:sp>
        <p:nvSpPr>
          <p:cNvPr id="4" name="Footer Placeholder 3"/>
          <p:cNvSpPr>
            <a:spLocks noGrp="1"/>
          </p:cNvSpPr>
          <p:nvPr>
            <p:ph type="ftr" sz="quarter" idx="2"/>
          </p:nvPr>
        </p:nvSpPr>
        <p:spPr>
          <a:xfrm>
            <a:off x="1" y="9433107"/>
            <a:ext cx="2944283" cy="496570"/>
          </a:xfrm>
          <a:prstGeom prst="rect">
            <a:avLst/>
          </a:prstGeom>
        </p:spPr>
        <p:txBody>
          <a:bodyPr vert="horz" lIns="91440" tIns="45720" rIns="91440" bIns="45720" rtlCol="0" anchor="b"/>
          <a:lstStyle>
            <a:lvl1pPr algn="l">
              <a:defRPr sz="1200"/>
            </a:lvl1pPr>
          </a:lstStyle>
          <a:p>
            <a:pPr>
              <a:defRPr/>
            </a:pPr>
            <a:endParaRPr lang="fi-FI"/>
          </a:p>
        </p:txBody>
      </p:sp>
      <p:sp>
        <p:nvSpPr>
          <p:cNvPr id="5" name="Slide Number Placeholder 4"/>
          <p:cNvSpPr>
            <a:spLocks noGrp="1"/>
          </p:cNvSpPr>
          <p:nvPr>
            <p:ph type="sldNum" sz="quarter" idx="3"/>
          </p:nvPr>
        </p:nvSpPr>
        <p:spPr>
          <a:xfrm>
            <a:off x="3848646" y="9433107"/>
            <a:ext cx="2944283" cy="496570"/>
          </a:xfrm>
          <a:prstGeom prst="rect">
            <a:avLst/>
          </a:prstGeom>
        </p:spPr>
        <p:txBody>
          <a:bodyPr vert="horz" lIns="91440" tIns="45720" rIns="91440" bIns="45720" rtlCol="0" anchor="b"/>
          <a:lstStyle>
            <a:lvl1pPr algn="r">
              <a:defRPr sz="1200"/>
            </a:lvl1pPr>
          </a:lstStyle>
          <a:p>
            <a:pPr>
              <a:defRPr/>
            </a:pPr>
            <a:fld id="{381337A6-C487-9645-B543-6BBD05A1D191}" type="slidenum">
              <a:rPr lang="fi-FI"/>
              <a:pPr>
                <a:defRPr/>
              </a:pPr>
              <a:t>‹#›</a:t>
            </a:fld>
            <a:endParaRPr lang="fi-FI"/>
          </a:p>
        </p:txBody>
      </p:sp>
    </p:spTree>
    <p:extLst>
      <p:ext uri="{BB962C8B-B14F-4D97-AF65-F5344CB8AC3E}">
        <p14:creationId xmlns:p14="http://schemas.microsoft.com/office/powerpoint/2010/main" val="38245393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4283" cy="496570"/>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fi-FI"/>
          </a:p>
        </p:txBody>
      </p:sp>
      <p:sp>
        <p:nvSpPr>
          <p:cNvPr id="3" name="Date Placeholder 2"/>
          <p:cNvSpPr>
            <a:spLocks noGrp="1"/>
          </p:cNvSpPr>
          <p:nvPr>
            <p:ph type="dt" idx="1"/>
          </p:nvPr>
        </p:nvSpPr>
        <p:spPr>
          <a:xfrm>
            <a:off x="3848646" y="1"/>
            <a:ext cx="2944283" cy="49657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1FE7B0BA-8FA8-3A4A-9820-CF1299A8B616}" type="datetime1">
              <a:rPr lang="fi-FI"/>
              <a:pPr>
                <a:defRPr/>
              </a:pPr>
              <a:t>13.2.2018</a:t>
            </a:fld>
            <a:endParaRPr lang="fi-FI"/>
          </a:p>
        </p:txBody>
      </p:sp>
      <p:sp>
        <p:nvSpPr>
          <p:cNvPr id="4" name="Slide Image Placeholder 3"/>
          <p:cNvSpPr>
            <a:spLocks noGrp="1" noRot="1" noChangeAspect="1"/>
          </p:cNvSpPr>
          <p:nvPr>
            <p:ph type="sldImg" idx="2"/>
          </p:nvPr>
        </p:nvSpPr>
        <p:spPr>
          <a:xfrm>
            <a:off x="419100" y="744538"/>
            <a:ext cx="5956300" cy="3724275"/>
          </a:xfrm>
          <a:prstGeom prst="rect">
            <a:avLst/>
          </a:prstGeom>
          <a:noFill/>
          <a:ln w="12700">
            <a:solidFill>
              <a:prstClr val="black"/>
            </a:solidFill>
          </a:ln>
        </p:spPr>
        <p:txBody>
          <a:bodyPr vert="horz" lIns="91440" tIns="45720" rIns="91440" bIns="45720" rtlCol="0" anchor="ctr"/>
          <a:lstStyle/>
          <a:p>
            <a:pPr lvl="0"/>
            <a:endParaRPr lang="fi-FI" noProof="0" smtClean="0"/>
          </a:p>
        </p:txBody>
      </p:sp>
      <p:sp>
        <p:nvSpPr>
          <p:cNvPr id="5" name="Notes Placeholder 4"/>
          <p:cNvSpPr>
            <a:spLocks noGrp="1"/>
          </p:cNvSpPr>
          <p:nvPr>
            <p:ph type="body" sz="quarter" idx="3"/>
          </p:nvPr>
        </p:nvSpPr>
        <p:spPr>
          <a:xfrm>
            <a:off x="679450" y="4717416"/>
            <a:ext cx="5435600" cy="4469130"/>
          </a:xfrm>
          <a:prstGeom prst="rect">
            <a:avLst/>
          </a:prstGeom>
        </p:spPr>
        <p:txBody>
          <a:bodyPr vert="horz" lIns="91440" tIns="45720" rIns="91440" bIns="45720" rtlCol="0">
            <a:normAutofit/>
          </a:bodyPr>
          <a:lstStyle/>
          <a:p>
            <a:pPr lvl="0"/>
            <a:r>
              <a:rPr lang="fi-FI" noProof="0" smtClean="0"/>
              <a:t>Click to edit Master text styles</a:t>
            </a:r>
          </a:p>
          <a:p>
            <a:pPr lvl="1"/>
            <a:r>
              <a:rPr lang="fi-FI" noProof="0" smtClean="0"/>
              <a:t>Second level</a:t>
            </a:r>
          </a:p>
          <a:p>
            <a:pPr lvl="2"/>
            <a:r>
              <a:rPr lang="fi-FI" noProof="0" smtClean="0"/>
              <a:t>Third level</a:t>
            </a:r>
          </a:p>
          <a:p>
            <a:pPr lvl="3"/>
            <a:r>
              <a:rPr lang="fi-FI" noProof="0" smtClean="0"/>
              <a:t>Fourth level</a:t>
            </a:r>
          </a:p>
          <a:p>
            <a:pPr lvl="4"/>
            <a:r>
              <a:rPr lang="fi-FI" noProof="0" smtClean="0"/>
              <a:t>Fifth level</a:t>
            </a:r>
          </a:p>
        </p:txBody>
      </p:sp>
      <p:sp>
        <p:nvSpPr>
          <p:cNvPr id="6" name="Footer Placeholder 5"/>
          <p:cNvSpPr>
            <a:spLocks noGrp="1"/>
          </p:cNvSpPr>
          <p:nvPr>
            <p:ph type="ftr" sz="quarter" idx="4"/>
          </p:nvPr>
        </p:nvSpPr>
        <p:spPr>
          <a:xfrm>
            <a:off x="1" y="9433107"/>
            <a:ext cx="2944283" cy="496570"/>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fi-FI"/>
          </a:p>
        </p:txBody>
      </p:sp>
      <p:sp>
        <p:nvSpPr>
          <p:cNvPr id="7" name="Slide Number Placeholder 6"/>
          <p:cNvSpPr>
            <a:spLocks noGrp="1"/>
          </p:cNvSpPr>
          <p:nvPr>
            <p:ph type="sldNum" sz="quarter" idx="5"/>
          </p:nvPr>
        </p:nvSpPr>
        <p:spPr>
          <a:xfrm>
            <a:off x="3848646" y="9433107"/>
            <a:ext cx="2944283" cy="49657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D66A5FF2-0573-2649-A39A-26FA52E05379}" type="slidenum">
              <a:rPr lang="fi-FI"/>
              <a:pPr>
                <a:defRPr/>
              </a:pPr>
              <a:t>‹#›</a:t>
            </a:fld>
            <a:endParaRPr lang="fi-FI"/>
          </a:p>
        </p:txBody>
      </p:sp>
    </p:spTree>
    <p:extLst>
      <p:ext uri="{BB962C8B-B14F-4D97-AF65-F5344CB8AC3E}">
        <p14:creationId xmlns:p14="http://schemas.microsoft.com/office/powerpoint/2010/main" val="309729138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err="1" smtClean="0"/>
              <a:t>Coctail</a:t>
            </a:r>
            <a:r>
              <a:rPr lang="fi-FI" dirty="0" smtClean="0"/>
              <a:t> party ottaisitko Kirsti tämän ?</a:t>
            </a:r>
          </a:p>
          <a:p>
            <a:pPr marL="163210" indent="-163210">
              <a:buFontTx/>
              <a:buChar char="-"/>
            </a:pPr>
            <a:r>
              <a:rPr lang="fi-FI" dirty="0" smtClean="0"/>
              <a:t>Lappuun kirjoitetaan nimi, mistä tulee,</a:t>
            </a:r>
            <a:r>
              <a:rPr lang="fi-FI" baseline="0" dirty="0" smtClean="0"/>
              <a:t> mitä odottaa kurssilta</a:t>
            </a:r>
          </a:p>
          <a:p>
            <a:pPr marL="163210" indent="-163210">
              <a:buFontTx/>
              <a:buChar char="-"/>
            </a:pPr>
            <a:r>
              <a:rPr lang="fi-FI" baseline="0" dirty="0" smtClean="0"/>
              <a:t>2-3 hengen ryhmissä keskustellaan ja vaihto muutaman kerran. Ohjaajat osoittavat milloin vaihdetaan.</a:t>
            </a:r>
          </a:p>
          <a:p>
            <a:pPr marL="163210" indent="-163210">
              <a:buFontTx/>
              <a:buChar char="-"/>
            </a:pPr>
            <a:endParaRPr lang="fi-FI" baseline="0" dirty="0" smtClean="0"/>
          </a:p>
          <a:p>
            <a:r>
              <a:rPr lang="fi-FI" baseline="0" dirty="0" smtClean="0"/>
              <a:t>Nimikierros</a:t>
            </a:r>
            <a:endParaRPr lang="fi-FI" dirty="0" smtClean="0"/>
          </a:p>
          <a:p>
            <a:endParaRPr lang="fi-FI" baseline="0" dirty="0" smtClean="0"/>
          </a:p>
          <a:p>
            <a:r>
              <a:rPr lang="fi-FI" baseline="0" dirty="0" smtClean="0"/>
              <a:t>Perustelu, miksi </a:t>
            </a:r>
            <a:r>
              <a:rPr lang="fi-FI" baseline="0" dirty="0" err="1" smtClean="0"/>
              <a:t>lämppäri</a:t>
            </a:r>
            <a:r>
              <a:rPr lang="fi-FI" baseline="0" dirty="0" smtClean="0"/>
              <a:t> </a:t>
            </a:r>
          </a:p>
          <a:p>
            <a:endParaRPr lang="fi-FI" baseline="0" dirty="0" smtClean="0"/>
          </a:p>
          <a:p>
            <a:r>
              <a:rPr lang="fi-FI" baseline="0" dirty="0" smtClean="0"/>
              <a:t>15 min</a:t>
            </a:r>
          </a:p>
        </p:txBody>
      </p:sp>
      <p:sp>
        <p:nvSpPr>
          <p:cNvPr id="4" name="Slide Number Placeholder 3"/>
          <p:cNvSpPr>
            <a:spLocks noGrp="1"/>
          </p:cNvSpPr>
          <p:nvPr>
            <p:ph type="sldNum" sz="quarter" idx="10"/>
          </p:nvPr>
        </p:nvSpPr>
        <p:spPr/>
        <p:txBody>
          <a:bodyPr/>
          <a:lstStyle/>
          <a:p>
            <a:pPr>
              <a:defRPr/>
            </a:pPr>
            <a:fld id="{D66A5FF2-0573-2649-A39A-26FA52E05379}" type="slidenum">
              <a:rPr lang="fi-FI" smtClean="0"/>
              <a:pPr>
                <a:defRPr/>
              </a:pPr>
              <a:t>3</a:t>
            </a:fld>
            <a:endParaRPr lang="fi-FI"/>
          </a:p>
        </p:txBody>
      </p:sp>
    </p:spTree>
    <p:extLst>
      <p:ext uri="{BB962C8B-B14F-4D97-AF65-F5344CB8AC3E}">
        <p14:creationId xmlns:p14="http://schemas.microsoft.com/office/powerpoint/2010/main" val="1773762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66A5FF2-0573-2649-A39A-26FA52E05379}" type="slidenum">
              <a:rPr lang="fi-FI" smtClean="0"/>
              <a:pPr>
                <a:defRPr/>
              </a:pPr>
              <a:t>13</a:t>
            </a:fld>
            <a:endParaRPr lang="fi-FI"/>
          </a:p>
        </p:txBody>
      </p:sp>
    </p:spTree>
    <p:extLst>
      <p:ext uri="{BB962C8B-B14F-4D97-AF65-F5344CB8AC3E}">
        <p14:creationId xmlns:p14="http://schemas.microsoft.com/office/powerpoint/2010/main" val="4003049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ian kuvan paikkamerkki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Huomautusten paikkamerkki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i-FI" dirty="0" err="1" smtClean="0"/>
              <a:t>come</a:t>
            </a:r>
            <a:r>
              <a:rPr lang="fi-FI" dirty="0" smtClean="0"/>
              <a:t> out of </a:t>
            </a:r>
            <a:r>
              <a:rPr lang="fi-FI" dirty="0" err="1" smtClean="0"/>
              <a:t>requirements</a:t>
            </a:r>
            <a:r>
              <a:rPr lang="fi-FI" baseline="0" dirty="0" smtClean="0"/>
              <a:t> </a:t>
            </a:r>
            <a:endParaRPr lang="fi-FI" dirty="0" smtClean="0"/>
          </a:p>
          <a:p>
            <a:endParaRPr lang="fi-FI" dirty="0" smtClean="0"/>
          </a:p>
          <a:p>
            <a:r>
              <a:rPr lang="fi-FI" dirty="0" smtClean="0"/>
              <a:t>Strategiat ovat </a:t>
            </a:r>
            <a:r>
              <a:rPr lang="fi-FI" b="1" dirty="0" smtClean="0"/>
              <a:t>tilanne- ja tehtäväkohtaisia</a:t>
            </a:r>
            <a:r>
              <a:rPr lang="fi-FI" dirty="0" smtClean="0"/>
              <a:t>, joten taitava oppija voi vaihdella niiden käyttöä, mikäli tunnistaa omat strategiansa. </a:t>
            </a:r>
            <a:br>
              <a:rPr lang="fi-FI" dirty="0" smtClean="0"/>
            </a:br>
            <a:r>
              <a:rPr lang="fi-FI" dirty="0" smtClean="0"/>
              <a:t/>
            </a:r>
            <a:br>
              <a:rPr lang="fi-FI" dirty="0" smtClean="0"/>
            </a:br>
            <a:r>
              <a:rPr lang="fi-FI" dirty="0" smtClean="0"/>
              <a:t>Oman ja tehtävän tai tilanteen kannalta oikean oppimisstrategian löytäminen parantaa suoritusta, säästää aikaa, vähentää epäonnistumisten määrää, lisää motivaatiota ja nostaa itsetuntoa. On osattava harkita, millä tasolla tietty asia tulisi oppia (pintataso, yleinen taso vai syvätaso).</a:t>
            </a:r>
          </a:p>
        </p:txBody>
      </p:sp>
      <p:sp>
        <p:nvSpPr>
          <p:cNvPr id="35844" name="Dian numeron paikkamerkki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MS PGothic" pitchFamily="34" charset="-128"/>
              </a:defRPr>
            </a:lvl1pPr>
            <a:lvl2pPr marL="742640" indent="-285630" eaLnBrk="0" hangingPunct="0">
              <a:defRPr sz="2400">
                <a:solidFill>
                  <a:schemeClr val="tx1"/>
                </a:solidFill>
                <a:latin typeface="Arial" pitchFamily="34" charset="0"/>
                <a:ea typeface="MS PGothic" pitchFamily="34" charset="-128"/>
              </a:defRPr>
            </a:lvl2pPr>
            <a:lvl3pPr marL="1142521" indent="-228505" eaLnBrk="0" hangingPunct="0">
              <a:defRPr sz="2400">
                <a:solidFill>
                  <a:schemeClr val="tx1"/>
                </a:solidFill>
                <a:latin typeface="Arial" pitchFamily="34" charset="0"/>
                <a:ea typeface="MS PGothic" pitchFamily="34" charset="-128"/>
              </a:defRPr>
            </a:lvl3pPr>
            <a:lvl4pPr marL="1599529" indent="-228505" eaLnBrk="0" hangingPunct="0">
              <a:defRPr sz="2400">
                <a:solidFill>
                  <a:schemeClr val="tx1"/>
                </a:solidFill>
                <a:latin typeface="Arial" pitchFamily="34" charset="0"/>
                <a:ea typeface="MS PGothic" pitchFamily="34" charset="-128"/>
              </a:defRPr>
            </a:lvl4pPr>
            <a:lvl5pPr marL="2056537" indent="-228505" eaLnBrk="0" hangingPunct="0">
              <a:defRPr sz="2400">
                <a:solidFill>
                  <a:schemeClr val="tx1"/>
                </a:solidFill>
                <a:latin typeface="Arial" pitchFamily="34" charset="0"/>
                <a:ea typeface="MS PGothic" pitchFamily="34" charset="-128"/>
              </a:defRPr>
            </a:lvl5pPr>
            <a:lvl6pPr marL="2513546" indent="-228505" defTabSz="457008" eaLnBrk="0" fontAlgn="base" hangingPunct="0">
              <a:spcBef>
                <a:spcPct val="0"/>
              </a:spcBef>
              <a:spcAft>
                <a:spcPct val="0"/>
              </a:spcAft>
              <a:defRPr sz="2400">
                <a:solidFill>
                  <a:schemeClr val="tx1"/>
                </a:solidFill>
                <a:latin typeface="Arial" pitchFamily="34" charset="0"/>
                <a:ea typeface="MS PGothic" pitchFamily="34" charset="-128"/>
              </a:defRPr>
            </a:lvl6pPr>
            <a:lvl7pPr marL="2970553" indent="-228505" defTabSz="457008" eaLnBrk="0" fontAlgn="base" hangingPunct="0">
              <a:spcBef>
                <a:spcPct val="0"/>
              </a:spcBef>
              <a:spcAft>
                <a:spcPct val="0"/>
              </a:spcAft>
              <a:defRPr sz="2400">
                <a:solidFill>
                  <a:schemeClr val="tx1"/>
                </a:solidFill>
                <a:latin typeface="Arial" pitchFamily="34" charset="0"/>
                <a:ea typeface="MS PGothic" pitchFamily="34" charset="-128"/>
              </a:defRPr>
            </a:lvl7pPr>
            <a:lvl8pPr marL="3427563" indent="-228505" defTabSz="457008" eaLnBrk="0" fontAlgn="base" hangingPunct="0">
              <a:spcBef>
                <a:spcPct val="0"/>
              </a:spcBef>
              <a:spcAft>
                <a:spcPct val="0"/>
              </a:spcAft>
              <a:defRPr sz="2400">
                <a:solidFill>
                  <a:schemeClr val="tx1"/>
                </a:solidFill>
                <a:latin typeface="Arial" pitchFamily="34" charset="0"/>
                <a:ea typeface="MS PGothic" pitchFamily="34" charset="-128"/>
              </a:defRPr>
            </a:lvl8pPr>
            <a:lvl9pPr marL="3884570" indent="-228505" defTabSz="457008"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fld id="{F43B8CB5-4DEB-4CC3-9CE0-3F42E015AD60}" type="slidenum">
              <a:rPr lang="en-US" sz="1200">
                <a:solidFill>
                  <a:prstClr val="black"/>
                </a:solidFill>
              </a:rPr>
              <a:pPr eaLnBrk="1" hangingPunct="1"/>
              <a:t>14</a:t>
            </a:fld>
            <a:endParaRPr lang="en-US" sz="1200">
              <a:solidFill>
                <a:prstClr val="black"/>
              </a:solidFill>
            </a:endParaRPr>
          </a:p>
        </p:txBody>
      </p:sp>
    </p:spTree>
    <p:extLst>
      <p:ext uri="{BB962C8B-B14F-4D97-AF65-F5344CB8AC3E}">
        <p14:creationId xmlns:p14="http://schemas.microsoft.com/office/powerpoint/2010/main" val="31182700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bg>
      <p:bgPr>
        <a:solidFill>
          <a:schemeClr val="tx2"/>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68313" y="1417341"/>
            <a:ext cx="8207375" cy="2952327"/>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6"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831975" cy="1711325"/>
          </a:xfrm>
          <a:prstGeom prst="rect">
            <a:avLst/>
          </a:prstGeom>
        </p:spPr>
      </p:pic>
    </p:spTree>
    <p:extLst>
      <p:ext uri="{BB962C8B-B14F-4D97-AF65-F5344CB8AC3E}">
        <p14:creationId xmlns:p14="http://schemas.microsoft.com/office/powerpoint/2010/main" val="4071106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ent Red">
    <p:spTree>
      <p:nvGrpSpPr>
        <p:cNvPr id="1" name=""/>
        <p:cNvGrpSpPr/>
        <p:nvPr/>
      </p:nvGrpSpPr>
      <p:grpSpPr>
        <a:xfrm>
          <a:off x="0" y="0"/>
          <a:ext cx="0" cy="0"/>
          <a:chOff x="0" y="0"/>
          <a:chExt cx="0" cy="0"/>
        </a:xfrm>
      </p:grpSpPr>
      <p:cxnSp>
        <p:nvCxnSpPr>
          <p:cNvPr id="5" name="Straight Connector 4"/>
          <p:cNvCxnSpPr/>
          <p:nvPr userDrawn="1"/>
        </p:nvCxnSpPr>
        <p:spPr>
          <a:xfrm>
            <a:off x="539750" y="4804833"/>
            <a:ext cx="8085138" cy="0"/>
          </a:xfrm>
          <a:prstGeom prst="line">
            <a:avLst/>
          </a:prstGeom>
          <a:ln w="12700" cmpd="sng">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2" y="317500"/>
            <a:ext cx="8085599" cy="996498"/>
          </a:xfrm>
          <a:prstGeom prst="rect">
            <a:avLst/>
          </a:prstGeom>
        </p:spPr>
        <p:txBody>
          <a:bodyPr lIns="0" tIns="0" rIns="0" bIns="0" anchor="t" anchorCtr="0">
            <a:noAutofit/>
          </a:bodyPr>
          <a:lstStyle>
            <a:lvl1pPr algn="l">
              <a:lnSpc>
                <a:spcPct val="85000"/>
              </a:lnSpc>
              <a:defRPr sz="3000" b="1" spc="-83">
                <a:solidFill>
                  <a:srgbClr val="0065BD"/>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540002" y="1404730"/>
            <a:ext cx="8085599" cy="3192964"/>
          </a:xfrm>
          <a:prstGeom prst="rect">
            <a:avLst/>
          </a:prstGeom>
        </p:spPr>
        <p:txBody>
          <a:bodyPr vert="horz" lIns="0" tIns="0" rIns="0" bIns="0"/>
          <a:lstStyle>
            <a:lvl1pPr marL="0" indent="0">
              <a:buNone/>
              <a:defRPr sz="1750" b="1">
                <a:latin typeface="+mj-lt"/>
              </a:defRPr>
            </a:lvl1pPr>
            <a:lvl2pPr marL="197992" indent="-176993">
              <a:buFont typeface="Arial"/>
              <a:buChar char="•"/>
              <a:defRPr sz="1667">
                <a:latin typeface="Georgia"/>
              </a:defRPr>
            </a:lvl2pPr>
            <a:lvl3pPr marL="383985" indent="-191992">
              <a:buFont typeface="Lucida Grande"/>
              <a:buChar char="-"/>
              <a:defRPr sz="1333" i="1">
                <a:latin typeface="Georgia"/>
                <a:cs typeface="Georgia"/>
              </a:defRPr>
            </a:lvl3pPr>
            <a:lvl4pPr marL="659974" indent="-161994">
              <a:buFont typeface="Arial"/>
              <a:buChar char="•"/>
              <a:defRPr sz="1167" baseline="0">
                <a:latin typeface="Georgia"/>
              </a:defRPr>
            </a:lvl4pPr>
            <a:lvl5pPr marL="905964" indent="-190492">
              <a:buFont typeface="Courier New"/>
              <a:buChar char="o"/>
              <a:defRPr sz="1083"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Date Placeholder 7"/>
          <p:cNvSpPr>
            <a:spLocks noGrp="1"/>
          </p:cNvSpPr>
          <p:nvPr>
            <p:ph type="dt" sz="half" idx="15"/>
          </p:nvPr>
        </p:nvSpPr>
        <p:spPr/>
        <p:txBody>
          <a:bodyPr/>
          <a:lstStyle>
            <a:lvl1pPr>
              <a:defRPr/>
            </a:lvl1pPr>
          </a:lstStyle>
          <a:p>
            <a:pPr>
              <a:defRPr/>
            </a:pPr>
            <a:r>
              <a:rPr lang="fi-FI" smtClean="0"/>
              <a:t>24.3.2017</a:t>
            </a:r>
            <a:endParaRPr lang="fi-FI"/>
          </a:p>
        </p:txBody>
      </p:sp>
      <p:sp>
        <p:nvSpPr>
          <p:cNvPr id="7" name="Footer Placeholder 8"/>
          <p:cNvSpPr>
            <a:spLocks noGrp="1"/>
          </p:cNvSpPr>
          <p:nvPr>
            <p:ph type="ftr" sz="quarter" idx="16"/>
          </p:nvPr>
        </p:nvSpPr>
        <p:spPr/>
        <p:txBody>
          <a:bodyPr/>
          <a:lstStyle>
            <a:lvl1pPr>
              <a:defRPr/>
            </a:lvl1pPr>
          </a:lstStyle>
          <a:p>
            <a:pPr>
              <a:defRPr/>
            </a:pPr>
            <a:r>
              <a:rPr lang="fi-FI" smtClean="0"/>
              <a:t>Day 2</a:t>
            </a:r>
            <a:endParaRPr lang="fi-FI"/>
          </a:p>
        </p:txBody>
      </p:sp>
      <p:sp>
        <p:nvSpPr>
          <p:cNvPr id="8" name="Slide Number Placeholder 9"/>
          <p:cNvSpPr>
            <a:spLocks noGrp="1"/>
          </p:cNvSpPr>
          <p:nvPr>
            <p:ph type="sldNum" sz="quarter" idx="17"/>
          </p:nvPr>
        </p:nvSpPr>
        <p:spPr/>
        <p:txBody>
          <a:bodyPr/>
          <a:lstStyle>
            <a:lvl1pPr>
              <a:defRPr/>
            </a:lvl1pPr>
          </a:lstStyle>
          <a:p>
            <a:pPr>
              <a:defRPr/>
            </a:pPr>
            <a:fld id="{93342AF8-94BF-6340-B60E-A8C5E9F87F01}" type="slidenum">
              <a:rPr lang="fi-FI"/>
              <a:pPr>
                <a:defRPr/>
              </a:pPr>
              <a:t>‹#›</a:t>
            </a:fld>
            <a:endParaRPr lang="fi-FI"/>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298" y="4695532"/>
            <a:ext cx="2382106" cy="929636"/>
          </a:xfrm>
          <a:prstGeom prst="rect">
            <a:avLst/>
          </a:prstGeom>
        </p:spPr>
      </p:pic>
    </p:spTree>
    <p:extLst>
      <p:ext uri="{BB962C8B-B14F-4D97-AF65-F5344CB8AC3E}">
        <p14:creationId xmlns:p14="http://schemas.microsoft.com/office/powerpoint/2010/main" val="3839761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ver Red">
    <p:bg>
      <p:bgPr>
        <a:solidFill>
          <a:schemeClr val="accent5"/>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84309" y="1593555"/>
            <a:ext cx="7975385" cy="2196667"/>
          </a:xfrm>
          <a:prstGeom prst="rect">
            <a:avLst/>
          </a:prstGeom>
        </p:spPr>
        <p:txBody>
          <a:bodyPr lIns="0" tIns="0" rIns="0" bIns="0" anchor="t">
            <a:noAutofit/>
          </a:bodyPr>
          <a:lstStyle>
            <a:lvl1pPr algn="l">
              <a:lnSpc>
                <a:spcPct val="80000"/>
              </a:lnSpc>
              <a:defRPr sz="6000" b="1" spc="-167">
                <a:solidFill>
                  <a:schemeClr val="bg1"/>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584310" y="4545167"/>
            <a:ext cx="5379423" cy="660000"/>
          </a:xfrm>
          <a:prstGeom prst="rect">
            <a:avLst/>
          </a:prstGeom>
        </p:spPr>
        <p:txBody>
          <a:bodyPr lIns="0" tIns="0" rIns="0" bIns="0" anchor="t">
            <a:normAutofit/>
          </a:bodyPr>
          <a:lstStyle>
            <a:lvl1pPr marL="0" indent="0" algn="l">
              <a:spcBef>
                <a:spcPts val="0"/>
              </a:spcBef>
              <a:buNone/>
              <a:defRPr sz="1333" i="1">
                <a:solidFill>
                  <a:schemeClr val="bg1"/>
                </a:solidFill>
                <a:latin typeface="Georgia"/>
                <a:cs typeface="Georgia"/>
              </a:defRPr>
            </a:lvl1pPr>
            <a:lvl2pPr marL="380985" indent="0" algn="ctr">
              <a:buNone/>
              <a:defRPr>
                <a:solidFill>
                  <a:schemeClr val="tx1">
                    <a:tint val="75000"/>
                  </a:schemeClr>
                </a:solidFill>
              </a:defRPr>
            </a:lvl2pPr>
            <a:lvl3pPr marL="761970" indent="0" algn="ctr">
              <a:buNone/>
              <a:defRPr>
                <a:solidFill>
                  <a:schemeClr val="tx1">
                    <a:tint val="75000"/>
                  </a:schemeClr>
                </a:solidFill>
              </a:defRPr>
            </a:lvl3pPr>
            <a:lvl4pPr marL="1142954" indent="0" algn="ctr">
              <a:buNone/>
              <a:defRPr>
                <a:solidFill>
                  <a:schemeClr val="tx1">
                    <a:tint val="75000"/>
                  </a:schemeClr>
                </a:solidFill>
              </a:defRPr>
            </a:lvl4pPr>
            <a:lvl5pPr marL="1523939" indent="0" algn="ctr">
              <a:buNone/>
              <a:defRPr>
                <a:solidFill>
                  <a:schemeClr val="tx1">
                    <a:tint val="75000"/>
                  </a:schemeClr>
                </a:solidFill>
              </a:defRPr>
            </a:lvl5pPr>
            <a:lvl6pPr marL="1904924" indent="0" algn="ctr">
              <a:buNone/>
              <a:defRPr>
                <a:solidFill>
                  <a:schemeClr val="tx1">
                    <a:tint val="75000"/>
                  </a:schemeClr>
                </a:solidFill>
              </a:defRPr>
            </a:lvl6pPr>
            <a:lvl7pPr marL="2285909" indent="0" algn="ctr">
              <a:buNone/>
              <a:defRPr>
                <a:solidFill>
                  <a:schemeClr val="tx1">
                    <a:tint val="75000"/>
                  </a:schemeClr>
                </a:solidFill>
              </a:defRPr>
            </a:lvl7pPr>
            <a:lvl8pPr marL="2666893" indent="0" algn="ctr">
              <a:buNone/>
              <a:defRPr>
                <a:solidFill>
                  <a:schemeClr val="tx1">
                    <a:tint val="75000"/>
                  </a:schemeClr>
                </a:solidFill>
              </a:defRPr>
            </a:lvl8pPr>
            <a:lvl9pPr marL="3047878"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8" y="30503"/>
            <a:ext cx="2238479" cy="1708163"/>
          </a:xfrm>
          <a:prstGeom prst="rect">
            <a:avLst/>
          </a:prstGeom>
        </p:spPr>
      </p:pic>
    </p:spTree>
    <p:extLst>
      <p:ext uri="{BB962C8B-B14F-4D97-AF65-F5344CB8AC3E}">
        <p14:creationId xmlns:p14="http://schemas.microsoft.com/office/powerpoint/2010/main" val="424779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Yellow">
    <p:spTree>
      <p:nvGrpSpPr>
        <p:cNvPr id="1" name=""/>
        <p:cNvGrpSpPr/>
        <p:nvPr/>
      </p:nvGrpSpPr>
      <p:grpSpPr>
        <a:xfrm>
          <a:off x="0" y="0"/>
          <a:ext cx="0" cy="0"/>
          <a:chOff x="0" y="0"/>
          <a:chExt cx="0" cy="0"/>
        </a:xfrm>
      </p:grpSpPr>
      <p:cxnSp>
        <p:nvCxnSpPr>
          <p:cNvPr id="5" name="Straight Connector 4"/>
          <p:cNvCxnSpPr/>
          <p:nvPr userDrawn="1"/>
        </p:nvCxnSpPr>
        <p:spPr>
          <a:xfrm>
            <a:off x="539750" y="4804833"/>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40002" y="317500"/>
            <a:ext cx="8085599" cy="996498"/>
          </a:xfrm>
          <a:prstGeom prst="rect">
            <a:avLst/>
          </a:prstGeom>
        </p:spPr>
        <p:txBody>
          <a:bodyPr lIns="0" tIns="0" rIns="0" bIns="0" anchor="t" anchorCtr="0">
            <a:noAutofit/>
          </a:bodyPr>
          <a:lstStyle>
            <a:lvl1pPr algn="l">
              <a:lnSpc>
                <a:spcPct val="85000"/>
              </a:lnSpc>
              <a:defRPr sz="3000" b="1" spc="-83">
                <a:solidFill>
                  <a:srgbClr val="0065BD"/>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540002" y="1404730"/>
            <a:ext cx="8085599" cy="3192964"/>
          </a:xfrm>
          <a:prstGeom prst="rect">
            <a:avLst/>
          </a:prstGeom>
        </p:spPr>
        <p:txBody>
          <a:bodyPr vert="horz" lIns="0" tIns="0" rIns="0" bIns="0"/>
          <a:lstStyle>
            <a:lvl1pPr marL="0" indent="0">
              <a:buNone/>
              <a:defRPr sz="1750" b="1">
                <a:latin typeface="+mj-lt"/>
              </a:defRPr>
            </a:lvl1pPr>
            <a:lvl2pPr marL="197992" indent="-176993">
              <a:buFont typeface="Arial"/>
              <a:buChar char="•"/>
              <a:defRPr sz="1667">
                <a:latin typeface="Georgia"/>
              </a:defRPr>
            </a:lvl2pPr>
            <a:lvl3pPr marL="383985" indent="-191992">
              <a:buFont typeface="Lucida Grande"/>
              <a:buChar char="-"/>
              <a:defRPr sz="1333" i="1">
                <a:latin typeface="Georgia"/>
                <a:cs typeface="Georgia"/>
              </a:defRPr>
            </a:lvl3pPr>
            <a:lvl4pPr marL="659974" indent="-161994">
              <a:buFont typeface="Arial"/>
              <a:buChar char="•"/>
              <a:defRPr sz="1167" baseline="0">
                <a:latin typeface="Georgia"/>
              </a:defRPr>
            </a:lvl4pPr>
            <a:lvl5pPr marL="905964" indent="-190492">
              <a:buFont typeface="Courier New"/>
              <a:buChar char="o"/>
              <a:defRPr sz="1083"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Date Placeholder 7"/>
          <p:cNvSpPr>
            <a:spLocks noGrp="1"/>
          </p:cNvSpPr>
          <p:nvPr>
            <p:ph type="dt" sz="half" idx="15"/>
          </p:nvPr>
        </p:nvSpPr>
        <p:spPr/>
        <p:txBody>
          <a:bodyPr/>
          <a:lstStyle>
            <a:lvl1pPr>
              <a:defRPr/>
            </a:lvl1pPr>
          </a:lstStyle>
          <a:p>
            <a:pPr>
              <a:defRPr/>
            </a:pPr>
            <a:r>
              <a:rPr lang="fi-FI" smtClean="0"/>
              <a:t>24.3.2017</a:t>
            </a:r>
            <a:endParaRPr lang="fi-FI"/>
          </a:p>
        </p:txBody>
      </p:sp>
      <p:sp>
        <p:nvSpPr>
          <p:cNvPr id="7" name="Footer Placeholder 8"/>
          <p:cNvSpPr>
            <a:spLocks noGrp="1"/>
          </p:cNvSpPr>
          <p:nvPr>
            <p:ph type="ftr" sz="quarter" idx="16"/>
          </p:nvPr>
        </p:nvSpPr>
        <p:spPr/>
        <p:txBody>
          <a:bodyPr/>
          <a:lstStyle>
            <a:lvl1pPr>
              <a:defRPr/>
            </a:lvl1pPr>
          </a:lstStyle>
          <a:p>
            <a:pPr>
              <a:defRPr/>
            </a:pPr>
            <a:r>
              <a:rPr lang="fi-FI" smtClean="0"/>
              <a:t>Day 2</a:t>
            </a:r>
            <a:endParaRPr lang="fi-FI"/>
          </a:p>
        </p:txBody>
      </p:sp>
      <p:sp>
        <p:nvSpPr>
          <p:cNvPr id="8" name="Slide Number Placeholder 9"/>
          <p:cNvSpPr>
            <a:spLocks noGrp="1"/>
          </p:cNvSpPr>
          <p:nvPr>
            <p:ph type="sldNum" sz="quarter" idx="17"/>
          </p:nvPr>
        </p:nvSpPr>
        <p:spPr/>
        <p:txBody>
          <a:bodyPr/>
          <a:lstStyle>
            <a:lvl1pPr>
              <a:defRPr/>
            </a:lvl1pPr>
          </a:lstStyle>
          <a:p>
            <a:pPr>
              <a:defRPr/>
            </a:pPr>
            <a:fld id="{F6C4BE77-5FCA-3844-8BD6-7ECE8B5BEE8D}" type="slidenum">
              <a:rPr lang="fi-FI"/>
              <a:pPr>
                <a:defRPr/>
              </a:pPr>
              <a:t>‹#›</a:t>
            </a:fld>
            <a:endParaRPr lang="fi-FI"/>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2766" y="4715878"/>
            <a:ext cx="2382105" cy="888945"/>
          </a:xfrm>
          <a:prstGeom prst="rect">
            <a:avLst/>
          </a:prstGeom>
        </p:spPr>
      </p:pic>
    </p:spTree>
    <p:extLst>
      <p:ext uri="{BB962C8B-B14F-4D97-AF65-F5344CB8AC3E}">
        <p14:creationId xmlns:p14="http://schemas.microsoft.com/office/powerpoint/2010/main" val="2081844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vider Blue">
    <p:bg>
      <p:bgPr>
        <a:solidFill>
          <a:schemeClr val="accent3"/>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539750" y="4804833"/>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84309" y="1593555"/>
            <a:ext cx="7975385" cy="2196667"/>
          </a:xfrm>
          <a:prstGeom prst="rect">
            <a:avLst/>
          </a:prstGeom>
        </p:spPr>
        <p:txBody>
          <a:bodyPr lIns="0" tIns="0" rIns="0" bIns="0" anchor="t">
            <a:noAutofit/>
          </a:bodyPr>
          <a:lstStyle>
            <a:lvl1pPr algn="l">
              <a:lnSpc>
                <a:spcPct val="80000"/>
              </a:lnSpc>
              <a:defRPr sz="6000" b="1" spc="-167">
                <a:solidFill>
                  <a:schemeClr val="bg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813731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ver">
    <p:bg>
      <p:bgPr>
        <a:solidFill>
          <a:schemeClr val="tx2"/>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68313" y="1417341"/>
            <a:ext cx="8207375" cy="2952327"/>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6"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9"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2341"/>
            <a:ext cx="1600200" cy="1711325"/>
          </a:xfrm>
          <a:prstGeom prst="rect">
            <a:avLst/>
          </a:prstGeom>
        </p:spPr>
      </p:pic>
    </p:spTree>
    <p:extLst>
      <p:ext uri="{BB962C8B-B14F-4D97-AF65-F5344CB8AC3E}">
        <p14:creationId xmlns:p14="http://schemas.microsoft.com/office/powerpoint/2010/main" val="1412139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ver with BG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3" y="1417636"/>
            <a:ext cx="8207375" cy="2952032"/>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2341"/>
            <a:ext cx="1600200" cy="1711325"/>
          </a:xfrm>
          <a:prstGeom prst="rect">
            <a:avLst/>
          </a:prstGeom>
        </p:spPr>
      </p:pic>
    </p:spTree>
    <p:extLst>
      <p:ext uri="{BB962C8B-B14F-4D97-AF65-F5344CB8AC3E}">
        <p14:creationId xmlns:p14="http://schemas.microsoft.com/office/powerpoint/2010/main" val="24285740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ver Text">
    <p:spTree>
      <p:nvGrpSpPr>
        <p:cNvPr id="1" name=""/>
        <p:cNvGrpSpPr/>
        <p:nvPr/>
      </p:nvGrpSpPr>
      <p:grpSpPr>
        <a:xfrm>
          <a:off x="0" y="0"/>
          <a:ext cx="0" cy="0"/>
          <a:chOff x="0" y="0"/>
          <a:chExt cx="0" cy="0"/>
        </a:xfrm>
      </p:grpSpPr>
      <p:sp>
        <p:nvSpPr>
          <p:cNvPr id="16" name="Title 1"/>
          <p:cNvSpPr>
            <a:spLocks noGrp="1"/>
          </p:cNvSpPr>
          <p:nvPr>
            <p:ph type="ctrTitle"/>
          </p:nvPr>
        </p:nvSpPr>
        <p:spPr>
          <a:xfrm>
            <a:off x="468312" y="1418400"/>
            <a:ext cx="8208000" cy="2952000"/>
          </a:xfrm>
          <a:prstGeom prst="rect">
            <a:avLst/>
          </a:prstGeom>
        </p:spPr>
        <p:txBody>
          <a:bodyPr lIns="0" tIns="0" rIns="0" bIns="0" anchor="b">
            <a:noAutofit/>
          </a:bodyPr>
          <a:lstStyle>
            <a:lvl1pPr algn="l">
              <a:lnSpc>
                <a:spcPct val="80000"/>
              </a:lnSpc>
              <a:defRPr sz="7200" b="1" spc="-200">
                <a:solidFill>
                  <a:schemeClr val="tx2"/>
                </a:solidFill>
              </a:defRPr>
            </a:lvl1pPr>
          </a:lstStyle>
          <a:p>
            <a:r>
              <a:rPr lang="en-US" smtClean="0"/>
              <a:t>Click to edit Master title style</a:t>
            </a:r>
            <a:endParaRPr lang="en-US" dirty="0"/>
          </a:p>
        </p:txBody>
      </p:sp>
      <p:sp>
        <p:nvSpPr>
          <p:cNvPr id="17" name="Subtitle 2"/>
          <p:cNvSpPr>
            <a:spLocks noGrp="1"/>
          </p:cNvSpPr>
          <p:nvPr>
            <p:ph type="subTitle" idx="1"/>
          </p:nvPr>
        </p:nvSpPr>
        <p:spPr>
          <a:xfrm>
            <a:off x="468314" y="4429748"/>
            <a:ext cx="5388448" cy="660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1261"/>
            <a:ext cx="1600200" cy="1711325"/>
          </a:xfrm>
          <a:prstGeom prst="rect">
            <a:avLst/>
          </a:prstGeom>
        </p:spPr>
      </p:pic>
    </p:spTree>
    <p:extLst>
      <p:ext uri="{BB962C8B-B14F-4D97-AF65-F5344CB8AC3E}">
        <p14:creationId xmlns:p14="http://schemas.microsoft.com/office/powerpoint/2010/main" val="33711452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ver Image">
    <p:spTree>
      <p:nvGrpSpPr>
        <p:cNvPr id="1" name=""/>
        <p:cNvGrpSpPr/>
        <p:nvPr/>
      </p:nvGrpSpPr>
      <p:grpSpPr>
        <a:xfrm>
          <a:off x="0" y="0"/>
          <a:ext cx="0" cy="0"/>
          <a:chOff x="0" y="0"/>
          <a:chExt cx="0" cy="0"/>
        </a:xfrm>
      </p:grpSpPr>
      <p:sp>
        <p:nvSpPr>
          <p:cNvPr id="16" name="Title 1"/>
          <p:cNvSpPr>
            <a:spLocks noGrp="1"/>
          </p:cNvSpPr>
          <p:nvPr>
            <p:ph type="ctrTitle"/>
          </p:nvPr>
        </p:nvSpPr>
        <p:spPr>
          <a:xfrm>
            <a:off x="468313" y="1657740"/>
            <a:ext cx="3319477" cy="2694083"/>
          </a:xfrm>
          <a:prstGeom prst="rect">
            <a:avLst/>
          </a:prstGeom>
        </p:spPr>
        <p:txBody>
          <a:bodyPr lIns="0" tIns="0" rIns="0" bIns="0" anchor="t">
            <a:noAutofit/>
          </a:bodyPr>
          <a:lstStyle>
            <a:lvl1pPr algn="l">
              <a:lnSpc>
                <a:spcPct val="80000"/>
              </a:lnSpc>
              <a:defRPr sz="6000" b="1" spc="-200">
                <a:solidFill>
                  <a:schemeClr val="tx2"/>
                </a:solidFill>
              </a:defRPr>
            </a:lvl1pPr>
          </a:lstStyle>
          <a:p>
            <a:r>
              <a:rPr lang="en-US" smtClean="0"/>
              <a:t>Click to edit Master title style</a:t>
            </a:r>
            <a:endParaRPr lang="en-US" dirty="0"/>
          </a:p>
        </p:txBody>
      </p:sp>
      <p:sp>
        <p:nvSpPr>
          <p:cNvPr id="17" name="Subtitle 2"/>
          <p:cNvSpPr>
            <a:spLocks noGrp="1"/>
          </p:cNvSpPr>
          <p:nvPr>
            <p:ph type="subTitle" idx="1"/>
          </p:nvPr>
        </p:nvSpPr>
        <p:spPr>
          <a:xfrm>
            <a:off x="468313" y="4531740"/>
            <a:ext cx="3319477" cy="486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Picture Placeholder 3"/>
          <p:cNvSpPr>
            <a:spLocks noGrp="1"/>
          </p:cNvSpPr>
          <p:nvPr>
            <p:ph type="pic" sz="quarter" idx="10"/>
          </p:nvPr>
        </p:nvSpPr>
        <p:spPr>
          <a:xfrm>
            <a:off x="4349262" y="150000"/>
            <a:ext cx="4629692" cy="5415000"/>
          </a:xfrm>
          <a:prstGeom prst="rect">
            <a:avLst/>
          </a:prstGeom>
        </p:spPr>
        <p:txBody>
          <a:bodyPr vert="horz"/>
          <a:lstStyle/>
          <a:p>
            <a:pPr lvl="0"/>
            <a:r>
              <a:rPr lang="en-US" noProof="0" smtClean="0"/>
              <a:t>Click icon to add picture</a:t>
            </a:r>
            <a:endParaRPr lang="fi-FI" noProof="0"/>
          </a:p>
        </p:txBody>
      </p:sp>
      <p:pic>
        <p:nvPicPr>
          <p:cNvPr id="6"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1261"/>
            <a:ext cx="1600200" cy="1711325"/>
          </a:xfrm>
          <a:prstGeom prst="rect">
            <a:avLst/>
          </a:prstGeom>
        </p:spPr>
      </p:pic>
    </p:spTree>
    <p:extLst>
      <p:ext uri="{BB962C8B-B14F-4D97-AF65-F5344CB8AC3E}">
        <p14:creationId xmlns:p14="http://schemas.microsoft.com/office/powerpoint/2010/main" val="15438660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tx2"/>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68313" y="1593555"/>
            <a:ext cx="8207375" cy="2196667"/>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cxnSp>
        <p:nvCxnSpPr>
          <p:cNvPr id="7" name="Straight Connector 4"/>
          <p:cNvCxnSpPr/>
          <p:nvPr userDrawn="1"/>
        </p:nvCxnSpPr>
        <p:spPr>
          <a:xfrm>
            <a:off x="468313" y="4873625"/>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3894" y="4711762"/>
            <a:ext cx="2060291" cy="957600"/>
          </a:xfrm>
          <a:prstGeom prst="rect">
            <a:avLst/>
          </a:prstGeom>
        </p:spPr>
      </p:pic>
    </p:spTree>
    <p:extLst>
      <p:ext uri="{BB962C8B-B14F-4D97-AF65-F5344CB8AC3E}">
        <p14:creationId xmlns:p14="http://schemas.microsoft.com/office/powerpoint/2010/main" val="28609165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468313" y="265113"/>
            <a:ext cx="8207375" cy="9964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en-US" smtClean="0"/>
              <a:t>Click to edit Master title style</a:t>
            </a:r>
            <a:endParaRPr lang="en-US" dirty="0"/>
          </a:p>
        </p:txBody>
      </p:sp>
      <p:sp>
        <p:nvSpPr>
          <p:cNvPr id="10" name="Content Placeholder 10"/>
          <p:cNvSpPr>
            <a:spLocks noGrp="1"/>
          </p:cNvSpPr>
          <p:nvPr>
            <p:ph sz="quarter" idx="14"/>
          </p:nvPr>
        </p:nvSpPr>
        <p:spPr>
          <a:xfrm>
            <a:off x="468314" y="1261611"/>
            <a:ext cx="8207374"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6" name="Date Placeholder 12"/>
          <p:cNvSpPr>
            <a:spLocks noGrp="1"/>
          </p:cNvSpPr>
          <p:nvPr>
            <p:ph type="dt" sz="half" idx="15"/>
          </p:nvPr>
        </p:nvSpPr>
        <p:spPr/>
        <p:txBody>
          <a:bodyPr/>
          <a:lstStyle>
            <a:lvl1pPr>
              <a:defRPr/>
            </a:lvl1pPr>
          </a:lstStyle>
          <a:p>
            <a:pPr>
              <a:defRPr/>
            </a:pPr>
            <a:fld id="{24CBB682-87B2-4236-AF78-B49807E7713E}" type="datetime1">
              <a:rPr lang="fi-FI" smtClean="0"/>
              <a:t>13.2.2018</a:t>
            </a:fld>
            <a:endParaRPr lang="fi-FI"/>
          </a:p>
        </p:txBody>
      </p:sp>
      <p:sp>
        <p:nvSpPr>
          <p:cNvPr id="7" name="Footer Placeholder 13"/>
          <p:cNvSpPr>
            <a:spLocks noGrp="1"/>
          </p:cNvSpPr>
          <p:nvPr>
            <p:ph type="ftr" sz="quarter" idx="16"/>
          </p:nvPr>
        </p:nvSpPr>
        <p:spPr/>
        <p:txBody>
          <a:bodyPr/>
          <a:lstStyle>
            <a:lvl1pPr>
              <a:defRPr/>
            </a:lvl1pPr>
          </a:lstStyle>
          <a:p>
            <a:pPr>
              <a:defRPr/>
            </a:pPr>
            <a:endParaRPr lang="fi-FI"/>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pPr>
                <a:defRPr/>
              </a:pPr>
              <a:t>‹#›</a:t>
            </a:fld>
            <a:endParaRPr lang="fi-FI"/>
          </a:p>
        </p:txBody>
      </p:sp>
      <p:cxnSp>
        <p:nvCxnSpPr>
          <p:cNvPr id="12" name="Straight Connector 4"/>
          <p:cNvCxnSpPr/>
          <p:nvPr userDrawn="1"/>
        </p:nvCxnSpPr>
        <p:spPr>
          <a:xfrm>
            <a:off x="468313" y="4873007"/>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1"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0507" y="4729394"/>
            <a:ext cx="2060290" cy="957600"/>
          </a:xfrm>
          <a:prstGeom prst="rect">
            <a:avLst/>
          </a:prstGeom>
        </p:spPr>
      </p:pic>
    </p:spTree>
    <p:extLst>
      <p:ext uri="{BB962C8B-B14F-4D97-AF65-F5344CB8AC3E}">
        <p14:creationId xmlns:p14="http://schemas.microsoft.com/office/powerpoint/2010/main" val="4129967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with BG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3" y="1417636"/>
            <a:ext cx="8207375" cy="2952032"/>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831975" cy="1711325"/>
          </a:xfrm>
          <a:prstGeom prst="rect">
            <a:avLst/>
          </a:prstGeom>
        </p:spPr>
      </p:pic>
    </p:spTree>
    <p:extLst>
      <p:ext uri="{BB962C8B-B14F-4D97-AF65-F5344CB8AC3E}">
        <p14:creationId xmlns:p14="http://schemas.microsoft.com/office/powerpoint/2010/main" val="1188227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
    <p:spTree>
      <p:nvGrpSpPr>
        <p:cNvPr id="1" name=""/>
        <p:cNvGrpSpPr/>
        <p:nvPr/>
      </p:nvGrpSpPr>
      <p:grpSpPr>
        <a:xfrm>
          <a:off x="0" y="0"/>
          <a:ext cx="0" cy="0"/>
          <a:chOff x="0" y="0"/>
          <a:chExt cx="0" cy="0"/>
        </a:xfrm>
      </p:grpSpPr>
      <p:pic>
        <p:nvPicPr>
          <p:cNvPr id="14"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0507" y="4729394"/>
            <a:ext cx="2060290" cy="957600"/>
          </a:xfrm>
          <a:prstGeom prst="rect">
            <a:avLst/>
          </a:prstGeom>
        </p:spPr>
      </p:pic>
      <p:sp>
        <p:nvSpPr>
          <p:cNvPr id="10" name="Title 1"/>
          <p:cNvSpPr>
            <a:spLocks noGrp="1"/>
          </p:cNvSpPr>
          <p:nvPr>
            <p:ph type="ctrTitle"/>
          </p:nvPr>
        </p:nvSpPr>
        <p:spPr>
          <a:xfrm>
            <a:off x="463308" y="265113"/>
            <a:ext cx="8212380" cy="9964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463308" y="1261611"/>
            <a:ext cx="3988079"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0" name="Content Placeholder 10"/>
          <p:cNvSpPr>
            <a:spLocks noGrp="1"/>
          </p:cNvSpPr>
          <p:nvPr>
            <p:ph sz="quarter" idx="18"/>
          </p:nvPr>
        </p:nvSpPr>
        <p:spPr>
          <a:xfrm>
            <a:off x="4687609" y="1261611"/>
            <a:ext cx="3988079"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10"/>
          <p:cNvSpPr>
            <a:spLocks noGrp="1"/>
          </p:cNvSpPr>
          <p:nvPr>
            <p:ph type="dt" sz="half" idx="19"/>
          </p:nvPr>
        </p:nvSpPr>
        <p:spPr/>
        <p:txBody>
          <a:bodyPr/>
          <a:lstStyle>
            <a:lvl1pPr>
              <a:defRPr/>
            </a:lvl1pPr>
          </a:lstStyle>
          <a:p>
            <a:pPr>
              <a:defRPr/>
            </a:pPr>
            <a:fld id="{686F12C3-4421-43A0-8844-8188FCFDF52F}" type="datetime1">
              <a:rPr lang="fi-FI" smtClean="0"/>
              <a:t>13.2.2018</a:t>
            </a:fld>
            <a:endParaRPr lang="fi-FI"/>
          </a:p>
        </p:txBody>
      </p:sp>
      <p:sp>
        <p:nvSpPr>
          <p:cNvPr id="8" name="Footer Placeholder 11"/>
          <p:cNvSpPr>
            <a:spLocks noGrp="1"/>
          </p:cNvSpPr>
          <p:nvPr>
            <p:ph type="ftr" sz="quarter" idx="20"/>
          </p:nvPr>
        </p:nvSpPr>
        <p:spPr/>
        <p:txBody>
          <a:bodyPr/>
          <a:lstStyle>
            <a:lvl1pPr>
              <a:defRPr/>
            </a:lvl1pPr>
          </a:lstStyle>
          <a:p>
            <a:pPr>
              <a:defRPr/>
            </a:pPr>
            <a:endParaRPr lang="fi-FI"/>
          </a:p>
        </p:txBody>
      </p:sp>
      <p:sp>
        <p:nvSpPr>
          <p:cNvPr id="9" name="Slide Number Placeholder 12"/>
          <p:cNvSpPr>
            <a:spLocks noGrp="1"/>
          </p:cNvSpPr>
          <p:nvPr>
            <p:ph type="sldNum" sz="quarter" idx="21"/>
          </p:nvPr>
        </p:nvSpPr>
        <p:spPr/>
        <p:txBody>
          <a:bodyPr/>
          <a:lstStyle>
            <a:lvl1pPr>
              <a:defRPr/>
            </a:lvl1pPr>
          </a:lstStyle>
          <a:p>
            <a:pPr>
              <a:defRPr/>
            </a:pPr>
            <a:fld id="{7D79A8AE-7274-0C4A-AB42-92022833E6E2}" type="slidenum">
              <a:rPr lang="fi-FI"/>
              <a:pPr>
                <a:defRPr/>
              </a:pPr>
              <a:t>‹#›</a:t>
            </a:fld>
            <a:endParaRPr lang="fi-FI"/>
          </a:p>
        </p:txBody>
      </p:sp>
      <p:cxnSp>
        <p:nvCxnSpPr>
          <p:cNvPr id="13" name="Straight Connector 4"/>
          <p:cNvCxnSpPr/>
          <p:nvPr userDrawn="1"/>
        </p:nvCxnSpPr>
        <p:spPr>
          <a:xfrm>
            <a:off x="468313" y="4873007"/>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630237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001698"/>
            <a:ext cx="6858000" cy="137980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21684B-4C50-44A7-9B61-FC5C35FE51CA}" type="datetimeFigureOut">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63E74-902F-483A-8CE1-0E3AC913D07A}" type="slidenum">
              <a:rPr lang="en-US" smtClean="0"/>
              <a:t>‹#›</a:t>
            </a:fld>
            <a:endParaRPr lang="en-US"/>
          </a:p>
        </p:txBody>
      </p:sp>
    </p:spTree>
    <p:extLst>
      <p:ext uri="{BB962C8B-B14F-4D97-AF65-F5344CB8AC3E}">
        <p14:creationId xmlns:p14="http://schemas.microsoft.com/office/powerpoint/2010/main" val="20465728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Content Blue">
    <p:spTree>
      <p:nvGrpSpPr>
        <p:cNvPr id="1" name=""/>
        <p:cNvGrpSpPr/>
        <p:nvPr/>
      </p:nvGrpSpPr>
      <p:grpSpPr>
        <a:xfrm>
          <a:off x="0" y="0"/>
          <a:ext cx="0" cy="0"/>
          <a:chOff x="0" y="0"/>
          <a:chExt cx="0" cy="0"/>
        </a:xfrm>
      </p:grpSpPr>
      <p:pic>
        <p:nvPicPr>
          <p:cNvPr id="4"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254642" y="4664605"/>
            <a:ext cx="2473630" cy="998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539750" y="4804833"/>
            <a:ext cx="8085138" cy="0"/>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540002" y="317500"/>
            <a:ext cx="8085599" cy="996498"/>
          </a:xfrm>
          <a:prstGeom prst="rect">
            <a:avLst/>
          </a:prstGeom>
        </p:spPr>
        <p:txBody>
          <a:bodyPr lIns="0" tIns="0" rIns="0" bIns="0" anchor="t" anchorCtr="0">
            <a:noAutofit/>
          </a:bodyPr>
          <a:lstStyle>
            <a:lvl1pPr algn="l">
              <a:lnSpc>
                <a:spcPct val="85000"/>
              </a:lnSpc>
              <a:defRPr sz="2700" b="1" spc="-75">
                <a:solidFill>
                  <a:srgbClr val="0065BD"/>
                </a:solidFill>
              </a:defRPr>
            </a:lvl1pPr>
          </a:lstStyle>
          <a:p>
            <a:r>
              <a:rPr lang="en-US" smtClean="0"/>
              <a:t>Click to edit Master title style</a:t>
            </a:r>
            <a:endParaRPr lang="en-US" dirty="0"/>
          </a:p>
        </p:txBody>
      </p:sp>
      <p:sp>
        <p:nvSpPr>
          <p:cNvPr id="10" name="Content Placeholder 10"/>
          <p:cNvSpPr>
            <a:spLocks noGrp="1"/>
          </p:cNvSpPr>
          <p:nvPr>
            <p:ph sz="quarter" idx="14"/>
          </p:nvPr>
        </p:nvSpPr>
        <p:spPr>
          <a:xfrm>
            <a:off x="540002" y="1404731"/>
            <a:ext cx="8085599" cy="3192964"/>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Date Placeholder 12"/>
          <p:cNvSpPr>
            <a:spLocks noGrp="1"/>
          </p:cNvSpPr>
          <p:nvPr>
            <p:ph type="dt" sz="half" idx="15"/>
          </p:nvPr>
        </p:nvSpPr>
        <p:spPr/>
        <p:txBody>
          <a:bodyPr/>
          <a:lstStyle>
            <a:lvl1pPr>
              <a:defRPr/>
            </a:lvl1pPr>
          </a:lstStyle>
          <a:p>
            <a:pPr>
              <a:defRPr/>
            </a:pPr>
            <a:fld id="{E0A7D511-EF24-F248-BEA4-1AD370F38D7A}" type="datetime1">
              <a:rPr lang="fi-FI">
                <a:solidFill>
                  <a:prstClr val="black">
                    <a:tint val="75000"/>
                  </a:prstClr>
                </a:solidFill>
              </a:rPr>
              <a:pPr>
                <a:defRPr/>
              </a:pPr>
              <a:t>13.2.2018</a:t>
            </a:fld>
            <a:endParaRPr lang="fi-FI">
              <a:solidFill>
                <a:prstClr val="black">
                  <a:tint val="75000"/>
                </a:prstClr>
              </a:solidFill>
            </a:endParaRPr>
          </a:p>
        </p:txBody>
      </p:sp>
      <p:sp>
        <p:nvSpPr>
          <p:cNvPr id="7" name="Footer Placeholder 13"/>
          <p:cNvSpPr>
            <a:spLocks noGrp="1"/>
          </p:cNvSpPr>
          <p:nvPr>
            <p:ph type="ftr" sz="quarter" idx="16"/>
          </p:nvPr>
        </p:nvSpPr>
        <p:spPr/>
        <p:txBody>
          <a:bodyPr/>
          <a:lstStyle>
            <a:lvl1pPr>
              <a:defRPr/>
            </a:lvl1pPr>
          </a:lstStyle>
          <a:p>
            <a:pPr>
              <a:defRPr/>
            </a:pPr>
            <a:endParaRPr lang="fi-FI">
              <a:solidFill>
                <a:prstClr val="black">
                  <a:tint val="75000"/>
                </a:prstClr>
              </a:solidFill>
            </a:endParaRPr>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solidFill>
                  <a:prstClr val="black">
                    <a:tint val="75000"/>
                  </a:prstClr>
                </a:solidFill>
              </a:rPr>
              <a:pPr>
                <a:defRPr/>
              </a:pPr>
              <a:t>‹#›</a:t>
            </a:fld>
            <a:endParaRPr lang="fi-FI">
              <a:solidFill>
                <a:prstClr val="black">
                  <a:tint val="75000"/>
                </a:prstClr>
              </a:solidFill>
            </a:endParaRPr>
          </a:p>
        </p:txBody>
      </p:sp>
    </p:spTree>
    <p:extLst>
      <p:ext uri="{BB962C8B-B14F-4D97-AF65-F5344CB8AC3E}">
        <p14:creationId xmlns:p14="http://schemas.microsoft.com/office/powerpoint/2010/main" val="1402501718"/>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Title and One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1" y="407459"/>
            <a:ext cx="7985125" cy="899583"/>
          </a:xfrm>
          <a:prstGeom prst="rect">
            <a:avLst/>
          </a:prstGeom>
        </p:spPr>
        <p:txBody>
          <a:bodyPr/>
          <a:lstStyle/>
          <a:p>
            <a:r>
              <a:rPr lang="fi-FI" noProof="0" smtClean="0"/>
              <a:t>Muokkaa perustyyl. napsautt.</a:t>
            </a:r>
            <a:endParaRPr lang="fi-FI" noProof="0"/>
          </a:p>
        </p:txBody>
      </p:sp>
      <p:sp>
        <p:nvSpPr>
          <p:cNvPr id="3" name="Content Placeholder 2"/>
          <p:cNvSpPr>
            <a:spLocks noGrp="1"/>
          </p:cNvSpPr>
          <p:nvPr>
            <p:ph idx="1"/>
          </p:nvPr>
        </p:nvSpPr>
        <p:spPr>
          <a:xfrm>
            <a:off x="571501" y="1318949"/>
            <a:ext cx="7985125" cy="3446198"/>
          </a:xfrm>
          <a:prstGeom prst="rect">
            <a:avLst/>
          </a:prstGeom>
        </p:spPr>
        <p:txBody>
          <a:bodyPr/>
          <a:lstStyle/>
          <a:p>
            <a:pPr lvl="0"/>
            <a:r>
              <a:rPr lang="fi-FI" noProof="0" smtClean="0"/>
              <a:t>Muokkaa tekstin perustyylejä napsauttamalla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endParaRPr lang="fi-FI" noProof="0"/>
          </a:p>
        </p:txBody>
      </p:sp>
      <p:sp>
        <p:nvSpPr>
          <p:cNvPr id="11" name="Text Placeholder 9"/>
          <p:cNvSpPr>
            <a:spLocks noGrp="1"/>
          </p:cNvSpPr>
          <p:nvPr>
            <p:ph type="body" sz="quarter" idx="13"/>
          </p:nvPr>
        </p:nvSpPr>
        <p:spPr>
          <a:xfrm>
            <a:off x="5144400" y="5121000"/>
            <a:ext cx="1537200" cy="318000"/>
          </a:xfrm>
          <a:prstGeom prst="rect">
            <a:avLst/>
          </a:prstGeom>
        </p:spPr>
        <p:txBody>
          <a:bodyPr>
            <a:noAutofit/>
          </a:bodyPr>
          <a:lstStyle>
            <a:lvl1pPr marL="0" indent="0">
              <a:lnSpc>
                <a:spcPts val="792"/>
              </a:lnSpc>
              <a:spcBef>
                <a:spcPts val="0"/>
              </a:spcBef>
              <a:buNone/>
              <a:defRPr sz="792" b="1">
                <a:solidFill>
                  <a:schemeClr val="bg2"/>
                </a:solidFill>
              </a:defRPr>
            </a:lvl1pPr>
            <a:lvl2pPr marL="227533" indent="-85987">
              <a:defRPr lang="en-US" sz="792" kern="1200" dirty="0" smtClean="0">
                <a:solidFill>
                  <a:schemeClr val="tx1"/>
                </a:solidFill>
                <a:latin typeface="+mn-lt"/>
                <a:ea typeface="+mn-ea"/>
                <a:cs typeface="+mn-cs"/>
              </a:defRPr>
            </a:lvl2pPr>
            <a:lvl3pPr marL="227533" indent="-78049">
              <a:buFont typeface="Symbol" pitchFamily="18" charset="2"/>
              <a:buNone/>
              <a:defRPr sz="750"/>
            </a:lvl3pPr>
            <a:lvl4pPr marL="227533" indent="-78049">
              <a:defRPr sz="750"/>
            </a:lvl4pPr>
            <a:lvl5pPr marL="227533" indent="-78049">
              <a:buFont typeface="Symbol" pitchFamily="18" charset="2"/>
              <a:buChar char="-"/>
              <a:defRPr sz="750"/>
            </a:lvl5pPr>
            <a:lvl6pPr marL="227991" indent="-77997">
              <a:spcBef>
                <a:spcPts val="250"/>
              </a:spcBef>
              <a:buFont typeface="Symbol" pitchFamily="18" charset="2"/>
              <a:buChar char="-"/>
              <a:defRPr sz="750"/>
            </a:lvl6pPr>
            <a:lvl7pPr marL="227991" indent="-77997">
              <a:spcBef>
                <a:spcPts val="250"/>
              </a:spcBef>
              <a:buFont typeface="Symbol" pitchFamily="18" charset="2"/>
              <a:buChar char="-"/>
              <a:defRPr sz="750"/>
            </a:lvl7pPr>
            <a:lvl8pPr marL="227991" indent="-77997">
              <a:spcBef>
                <a:spcPts val="250"/>
              </a:spcBef>
              <a:buFont typeface="Symbol" pitchFamily="18" charset="2"/>
              <a:buChar char="-"/>
              <a:defRPr sz="750"/>
            </a:lvl8pPr>
            <a:lvl9pPr marL="227991" indent="-77997">
              <a:spcBef>
                <a:spcPts val="250"/>
              </a:spcBef>
              <a:buFont typeface="Symbol" pitchFamily="18" charset="2"/>
              <a:buChar char="-"/>
              <a:defRPr sz="750"/>
            </a:lvl9pPr>
          </a:lstStyle>
          <a:p>
            <a:pPr lvl="0"/>
            <a:r>
              <a:rPr lang="fi-FI" noProof="0" smtClean="0"/>
              <a:t>Muokkaa tekstin perustyylejä napsauttamalla</a:t>
            </a:r>
          </a:p>
        </p:txBody>
      </p:sp>
      <p:sp>
        <p:nvSpPr>
          <p:cNvPr id="12" name="Text Placeholder 9"/>
          <p:cNvSpPr>
            <a:spLocks noGrp="1"/>
          </p:cNvSpPr>
          <p:nvPr>
            <p:ph type="body" sz="quarter" idx="14"/>
          </p:nvPr>
        </p:nvSpPr>
        <p:spPr>
          <a:xfrm>
            <a:off x="6858000" y="5121000"/>
            <a:ext cx="1702800" cy="318000"/>
          </a:xfrm>
          <a:prstGeom prst="rect">
            <a:avLst/>
          </a:prstGeom>
        </p:spPr>
        <p:txBody>
          <a:bodyPr>
            <a:noAutofit/>
          </a:bodyPr>
          <a:lstStyle>
            <a:lvl1pPr marL="0" indent="0">
              <a:lnSpc>
                <a:spcPts val="792"/>
              </a:lnSpc>
              <a:spcBef>
                <a:spcPts val="0"/>
              </a:spcBef>
              <a:buNone/>
              <a:defRPr sz="792" b="1">
                <a:solidFill>
                  <a:schemeClr val="bg2"/>
                </a:solidFill>
              </a:defRPr>
            </a:lvl1pPr>
            <a:lvl2pPr marL="227533" indent="-85987">
              <a:defRPr lang="en-US" sz="792" kern="1200" dirty="0" smtClean="0">
                <a:solidFill>
                  <a:schemeClr val="tx1"/>
                </a:solidFill>
                <a:latin typeface="+mn-lt"/>
                <a:ea typeface="+mn-ea"/>
                <a:cs typeface="+mn-cs"/>
              </a:defRPr>
            </a:lvl2pPr>
            <a:lvl3pPr marL="227533" indent="-78049">
              <a:buFont typeface="Symbol" pitchFamily="18" charset="2"/>
              <a:buNone/>
              <a:defRPr sz="750"/>
            </a:lvl3pPr>
            <a:lvl4pPr marL="227533" indent="-78049">
              <a:defRPr sz="750"/>
            </a:lvl4pPr>
            <a:lvl5pPr marL="227533" indent="-78049">
              <a:buFont typeface="Symbol" pitchFamily="18" charset="2"/>
              <a:buChar char="-"/>
              <a:defRPr sz="750"/>
            </a:lvl5pPr>
            <a:lvl6pPr marL="227991" indent="-77997">
              <a:spcBef>
                <a:spcPts val="250"/>
              </a:spcBef>
              <a:buFont typeface="Symbol" pitchFamily="18" charset="2"/>
              <a:buChar char="-"/>
              <a:defRPr sz="750"/>
            </a:lvl6pPr>
            <a:lvl7pPr marL="227991" indent="-77997">
              <a:spcBef>
                <a:spcPts val="250"/>
              </a:spcBef>
              <a:buFont typeface="Symbol" pitchFamily="18" charset="2"/>
              <a:buChar char="-"/>
              <a:defRPr sz="750"/>
            </a:lvl7pPr>
            <a:lvl8pPr marL="227991" indent="-77997">
              <a:spcBef>
                <a:spcPts val="250"/>
              </a:spcBef>
              <a:buFont typeface="Symbol" pitchFamily="18" charset="2"/>
              <a:buChar char="-"/>
              <a:defRPr sz="750"/>
            </a:lvl8pPr>
            <a:lvl9pPr marL="227991" indent="-77997">
              <a:spcBef>
                <a:spcPts val="250"/>
              </a:spcBef>
              <a:buFont typeface="Symbol" pitchFamily="18" charset="2"/>
              <a:buChar char="-"/>
              <a:defRPr sz="750"/>
            </a:lvl9pPr>
          </a:lstStyle>
          <a:p>
            <a:pPr lvl="0"/>
            <a:r>
              <a:rPr lang="fi-FI" noProof="0" smtClean="0"/>
              <a:t>Muokkaa tekstin perustyylejä napsauttamalla</a:t>
            </a:r>
          </a:p>
        </p:txBody>
      </p:sp>
    </p:spTree>
    <p:extLst>
      <p:ext uri="{BB962C8B-B14F-4D97-AF65-F5344CB8AC3E}">
        <p14:creationId xmlns:p14="http://schemas.microsoft.com/office/powerpoint/2010/main" val="30867172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539750" y="4804833"/>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40002" y="317500"/>
            <a:ext cx="8085599" cy="996498"/>
          </a:xfrm>
          <a:prstGeom prst="rect">
            <a:avLst/>
          </a:prstGeom>
        </p:spPr>
        <p:txBody>
          <a:bodyPr lIns="0" tIns="0" rIns="0" bIns="0" anchor="t" anchorCtr="0">
            <a:noAutofit/>
          </a:bodyPr>
          <a:lstStyle>
            <a:lvl1pPr algn="l">
              <a:lnSpc>
                <a:spcPct val="85000"/>
              </a:lnSpc>
              <a:defRPr sz="3600" b="1" spc="-100">
                <a:solidFill>
                  <a:schemeClr val="accent1"/>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540002" y="1404730"/>
            <a:ext cx="8085599" cy="3192964"/>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Date Placeholder 7"/>
          <p:cNvSpPr>
            <a:spLocks noGrp="1"/>
          </p:cNvSpPr>
          <p:nvPr>
            <p:ph type="dt" sz="half" idx="15"/>
          </p:nvPr>
        </p:nvSpPr>
        <p:spPr/>
        <p:txBody>
          <a:bodyPr/>
          <a:lstStyle>
            <a:lvl1pPr>
              <a:defRPr/>
            </a:lvl1pPr>
          </a:lstStyle>
          <a:p>
            <a:pPr>
              <a:defRPr/>
            </a:pPr>
            <a:r>
              <a:rPr lang="en-US" smtClean="0"/>
              <a:t>3.9.2014</a:t>
            </a:r>
            <a:endParaRPr lang="fi-FI" dirty="0"/>
          </a:p>
        </p:txBody>
      </p:sp>
      <p:sp>
        <p:nvSpPr>
          <p:cNvPr id="7" name="Footer Placeholder 8"/>
          <p:cNvSpPr>
            <a:spLocks noGrp="1"/>
          </p:cNvSpPr>
          <p:nvPr>
            <p:ph type="ftr" sz="quarter" idx="16"/>
          </p:nvPr>
        </p:nvSpPr>
        <p:spPr/>
        <p:txBody>
          <a:bodyPr/>
          <a:lstStyle>
            <a:lvl1pPr>
              <a:defRPr/>
            </a:lvl1pPr>
          </a:lstStyle>
          <a:p>
            <a:pPr>
              <a:defRPr/>
            </a:pPr>
            <a:endParaRPr lang="fi-FI" dirty="0"/>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pPr>
                <a:defRPr/>
              </a:pPr>
              <a:t>‹#›</a:t>
            </a:fld>
            <a:endParaRPr lang="fi-FI"/>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394" y="4709820"/>
            <a:ext cx="2558314" cy="907789"/>
          </a:xfrm>
          <a:prstGeom prst="rect">
            <a:avLst/>
          </a:prstGeom>
        </p:spPr>
      </p:pic>
    </p:spTree>
    <p:extLst>
      <p:ext uri="{BB962C8B-B14F-4D97-AF65-F5344CB8AC3E}">
        <p14:creationId xmlns:p14="http://schemas.microsoft.com/office/powerpoint/2010/main" val="3390312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Text">
    <p:spTree>
      <p:nvGrpSpPr>
        <p:cNvPr id="1" name=""/>
        <p:cNvGrpSpPr/>
        <p:nvPr/>
      </p:nvGrpSpPr>
      <p:grpSpPr>
        <a:xfrm>
          <a:off x="0" y="0"/>
          <a:ext cx="0" cy="0"/>
          <a:chOff x="0" y="0"/>
          <a:chExt cx="0" cy="0"/>
        </a:xfrm>
      </p:grpSpPr>
      <p:sp>
        <p:nvSpPr>
          <p:cNvPr id="16" name="Title 1"/>
          <p:cNvSpPr>
            <a:spLocks noGrp="1"/>
          </p:cNvSpPr>
          <p:nvPr>
            <p:ph type="ctrTitle"/>
          </p:nvPr>
        </p:nvSpPr>
        <p:spPr>
          <a:xfrm>
            <a:off x="468312" y="1418400"/>
            <a:ext cx="8208000" cy="2952000"/>
          </a:xfrm>
          <a:prstGeom prst="rect">
            <a:avLst/>
          </a:prstGeom>
        </p:spPr>
        <p:txBody>
          <a:bodyPr lIns="0" tIns="0" rIns="0" bIns="0" anchor="b">
            <a:noAutofit/>
          </a:bodyPr>
          <a:lstStyle>
            <a:lvl1pPr algn="l">
              <a:lnSpc>
                <a:spcPct val="80000"/>
              </a:lnSpc>
              <a:defRPr sz="7200" b="1" spc="-200">
                <a:solidFill>
                  <a:schemeClr val="tx2"/>
                </a:solidFill>
              </a:defRPr>
            </a:lvl1pPr>
          </a:lstStyle>
          <a:p>
            <a:r>
              <a:rPr lang="en-US" smtClean="0"/>
              <a:t>Click to edit Master title style</a:t>
            </a:r>
            <a:endParaRPr lang="en-US" dirty="0"/>
          </a:p>
        </p:txBody>
      </p:sp>
      <p:sp>
        <p:nvSpPr>
          <p:cNvPr id="17" name="Subtitle 2"/>
          <p:cNvSpPr>
            <a:spLocks noGrp="1"/>
          </p:cNvSpPr>
          <p:nvPr>
            <p:ph type="subTitle" idx="1"/>
          </p:nvPr>
        </p:nvSpPr>
        <p:spPr>
          <a:xfrm>
            <a:off x="468314" y="4429748"/>
            <a:ext cx="5388448" cy="660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831975" cy="1711325"/>
          </a:xfrm>
          <a:prstGeom prst="rect">
            <a:avLst/>
          </a:prstGeom>
        </p:spPr>
      </p:pic>
    </p:spTree>
    <p:extLst>
      <p:ext uri="{BB962C8B-B14F-4D97-AF65-F5344CB8AC3E}">
        <p14:creationId xmlns:p14="http://schemas.microsoft.com/office/powerpoint/2010/main" val="1129277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Image">
    <p:spTree>
      <p:nvGrpSpPr>
        <p:cNvPr id="1" name=""/>
        <p:cNvGrpSpPr/>
        <p:nvPr/>
      </p:nvGrpSpPr>
      <p:grpSpPr>
        <a:xfrm>
          <a:off x="0" y="0"/>
          <a:ext cx="0" cy="0"/>
          <a:chOff x="0" y="0"/>
          <a:chExt cx="0" cy="0"/>
        </a:xfrm>
      </p:grpSpPr>
      <p:sp>
        <p:nvSpPr>
          <p:cNvPr id="16" name="Title 1"/>
          <p:cNvSpPr>
            <a:spLocks noGrp="1"/>
          </p:cNvSpPr>
          <p:nvPr>
            <p:ph type="ctrTitle"/>
          </p:nvPr>
        </p:nvSpPr>
        <p:spPr>
          <a:xfrm>
            <a:off x="468313" y="1657740"/>
            <a:ext cx="3319477" cy="2694083"/>
          </a:xfrm>
          <a:prstGeom prst="rect">
            <a:avLst/>
          </a:prstGeom>
        </p:spPr>
        <p:txBody>
          <a:bodyPr lIns="0" tIns="0" rIns="0" bIns="0" anchor="t">
            <a:noAutofit/>
          </a:bodyPr>
          <a:lstStyle>
            <a:lvl1pPr algn="l">
              <a:lnSpc>
                <a:spcPct val="80000"/>
              </a:lnSpc>
              <a:defRPr sz="6000" b="1" spc="-200">
                <a:solidFill>
                  <a:schemeClr val="tx2"/>
                </a:solidFill>
              </a:defRPr>
            </a:lvl1pPr>
          </a:lstStyle>
          <a:p>
            <a:r>
              <a:rPr lang="en-US" smtClean="0"/>
              <a:t>Click to edit Master title style</a:t>
            </a:r>
            <a:endParaRPr lang="en-US" dirty="0"/>
          </a:p>
        </p:txBody>
      </p:sp>
      <p:sp>
        <p:nvSpPr>
          <p:cNvPr id="17" name="Subtitle 2"/>
          <p:cNvSpPr>
            <a:spLocks noGrp="1"/>
          </p:cNvSpPr>
          <p:nvPr>
            <p:ph type="subTitle" idx="1"/>
          </p:nvPr>
        </p:nvSpPr>
        <p:spPr>
          <a:xfrm>
            <a:off x="468313" y="4531740"/>
            <a:ext cx="3319477" cy="486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Picture Placeholder 3"/>
          <p:cNvSpPr>
            <a:spLocks noGrp="1"/>
          </p:cNvSpPr>
          <p:nvPr>
            <p:ph type="pic" sz="quarter" idx="10"/>
          </p:nvPr>
        </p:nvSpPr>
        <p:spPr>
          <a:xfrm>
            <a:off x="4349262" y="150000"/>
            <a:ext cx="4629692" cy="5415000"/>
          </a:xfrm>
          <a:prstGeom prst="rect">
            <a:avLst/>
          </a:prstGeom>
        </p:spPr>
        <p:txBody>
          <a:bodyPr vert="horz"/>
          <a:lstStyle/>
          <a:p>
            <a:pPr lvl="0"/>
            <a:r>
              <a:rPr lang="en-US" noProof="0" smtClean="0"/>
              <a:t>Click icon to add picture</a:t>
            </a:r>
            <a:endParaRPr lang="fi-FI" noProof="0"/>
          </a:p>
        </p:txBody>
      </p:sp>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831975" cy="1711325"/>
          </a:xfrm>
          <a:prstGeom prst="rect">
            <a:avLst/>
          </a:prstGeom>
        </p:spPr>
      </p:pic>
    </p:spTree>
    <p:extLst>
      <p:ext uri="{BB962C8B-B14F-4D97-AF65-F5344CB8AC3E}">
        <p14:creationId xmlns:p14="http://schemas.microsoft.com/office/powerpoint/2010/main" val="3935045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tx2"/>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68313" y="1593555"/>
            <a:ext cx="8207375" cy="2196667"/>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cxnSp>
        <p:nvCxnSpPr>
          <p:cNvPr id="7" name="Straight Connector 4"/>
          <p:cNvCxnSpPr/>
          <p:nvPr userDrawn="1"/>
        </p:nvCxnSpPr>
        <p:spPr>
          <a:xfrm>
            <a:off x="468313" y="4873625"/>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3687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468313" y="265113"/>
            <a:ext cx="8207375" cy="9964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en-US" smtClean="0"/>
              <a:t>Click to edit Master title style</a:t>
            </a:r>
            <a:endParaRPr lang="en-US" dirty="0"/>
          </a:p>
        </p:txBody>
      </p:sp>
      <p:sp>
        <p:nvSpPr>
          <p:cNvPr id="10" name="Content Placeholder 10"/>
          <p:cNvSpPr>
            <a:spLocks noGrp="1"/>
          </p:cNvSpPr>
          <p:nvPr>
            <p:ph sz="quarter" idx="14"/>
          </p:nvPr>
        </p:nvSpPr>
        <p:spPr>
          <a:xfrm>
            <a:off x="468314" y="1261611"/>
            <a:ext cx="8207374"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6" name="Date Placeholder 12"/>
          <p:cNvSpPr>
            <a:spLocks noGrp="1"/>
          </p:cNvSpPr>
          <p:nvPr>
            <p:ph type="dt" sz="half" idx="15"/>
          </p:nvPr>
        </p:nvSpPr>
        <p:spPr/>
        <p:txBody>
          <a:bodyPr/>
          <a:lstStyle>
            <a:lvl1pPr>
              <a:defRPr/>
            </a:lvl1pPr>
          </a:lstStyle>
          <a:p>
            <a:pPr>
              <a:defRPr/>
            </a:pPr>
            <a:r>
              <a:rPr lang="fi-FI" dirty="0" smtClean="0"/>
              <a:t>9.10.2017</a:t>
            </a:r>
            <a:endParaRPr lang="fi-FI" dirty="0"/>
          </a:p>
        </p:txBody>
      </p:sp>
      <p:sp>
        <p:nvSpPr>
          <p:cNvPr id="7" name="Footer Placeholder 13"/>
          <p:cNvSpPr>
            <a:spLocks noGrp="1"/>
          </p:cNvSpPr>
          <p:nvPr>
            <p:ph type="ftr" sz="quarter" idx="16"/>
          </p:nvPr>
        </p:nvSpPr>
        <p:spPr/>
        <p:txBody>
          <a:bodyPr/>
          <a:lstStyle>
            <a:lvl1pPr>
              <a:defRPr/>
            </a:lvl1pPr>
          </a:lstStyle>
          <a:p>
            <a:pPr>
              <a:defRPr/>
            </a:pPr>
            <a:r>
              <a:rPr lang="fi-FI" smtClean="0"/>
              <a:t>Day 2</a:t>
            </a:r>
            <a:endParaRPr lang="fi-FI"/>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pPr>
                <a:defRPr/>
              </a:pPr>
              <a:t>‹#›</a:t>
            </a:fld>
            <a:endParaRPr lang="fi-FI"/>
          </a:p>
        </p:txBody>
      </p:sp>
      <p:cxnSp>
        <p:nvCxnSpPr>
          <p:cNvPr id="12" name="Straight Connector 4"/>
          <p:cNvCxnSpPr/>
          <p:nvPr userDrawn="1"/>
        </p:nvCxnSpPr>
        <p:spPr>
          <a:xfrm>
            <a:off x="468313" y="4873007"/>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1"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528" y="4671232"/>
            <a:ext cx="2060290" cy="957600"/>
          </a:xfrm>
          <a:prstGeom prst="rect">
            <a:avLst/>
          </a:prstGeom>
        </p:spPr>
      </p:pic>
    </p:spTree>
    <p:extLst>
      <p:ext uri="{BB962C8B-B14F-4D97-AF65-F5344CB8AC3E}">
        <p14:creationId xmlns:p14="http://schemas.microsoft.com/office/powerpoint/2010/main" val="3810708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
    <p:spTree>
      <p:nvGrpSpPr>
        <p:cNvPr id="1" name=""/>
        <p:cNvGrpSpPr/>
        <p:nvPr/>
      </p:nvGrpSpPr>
      <p:grpSpPr>
        <a:xfrm>
          <a:off x="0" y="0"/>
          <a:ext cx="0" cy="0"/>
          <a:chOff x="0" y="0"/>
          <a:chExt cx="0" cy="0"/>
        </a:xfrm>
      </p:grpSpPr>
      <p:sp>
        <p:nvSpPr>
          <p:cNvPr id="10" name="Title 1"/>
          <p:cNvSpPr>
            <a:spLocks noGrp="1"/>
          </p:cNvSpPr>
          <p:nvPr>
            <p:ph type="ctrTitle"/>
          </p:nvPr>
        </p:nvSpPr>
        <p:spPr>
          <a:xfrm>
            <a:off x="463308" y="265113"/>
            <a:ext cx="8212380" cy="9964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463308" y="1261611"/>
            <a:ext cx="3988079"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0" name="Content Placeholder 10"/>
          <p:cNvSpPr>
            <a:spLocks noGrp="1"/>
          </p:cNvSpPr>
          <p:nvPr>
            <p:ph sz="quarter" idx="18"/>
          </p:nvPr>
        </p:nvSpPr>
        <p:spPr>
          <a:xfrm>
            <a:off x="4687609" y="1261611"/>
            <a:ext cx="3988079"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10"/>
          <p:cNvSpPr>
            <a:spLocks noGrp="1"/>
          </p:cNvSpPr>
          <p:nvPr>
            <p:ph type="dt" sz="half" idx="19"/>
          </p:nvPr>
        </p:nvSpPr>
        <p:spPr/>
        <p:txBody>
          <a:bodyPr/>
          <a:lstStyle>
            <a:lvl1pPr>
              <a:defRPr/>
            </a:lvl1pPr>
          </a:lstStyle>
          <a:p>
            <a:pPr>
              <a:defRPr/>
            </a:pPr>
            <a:r>
              <a:rPr lang="fi-FI" smtClean="0"/>
              <a:t>24.3.2017</a:t>
            </a:r>
            <a:endParaRPr lang="fi-FI"/>
          </a:p>
        </p:txBody>
      </p:sp>
      <p:sp>
        <p:nvSpPr>
          <p:cNvPr id="8" name="Footer Placeholder 11"/>
          <p:cNvSpPr>
            <a:spLocks noGrp="1"/>
          </p:cNvSpPr>
          <p:nvPr>
            <p:ph type="ftr" sz="quarter" idx="20"/>
          </p:nvPr>
        </p:nvSpPr>
        <p:spPr/>
        <p:txBody>
          <a:bodyPr/>
          <a:lstStyle>
            <a:lvl1pPr>
              <a:defRPr/>
            </a:lvl1pPr>
          </a:lstStyle>
          <a:p>
            <a:pPr>
              <a:defRPr/>
            </a:pPr>
            <a:r>
              <a:rPr lang="fi-FI" smtClean="0"/>
              <a:t>Day 2</a:t>
            </a:r>
            <a:endParaRPr lang="fi-FI"/>
          </a:p>
        </p:txBody>
      </p:sp>
      <p:sp>
        <p:nvSpPr>
          <p:cNvPr id="9" name="Slide Number Placeholder 12"/>
          <p:cNvSpPr>
            <a:spLocks noGrp="1"/>
          </p:cNvSpPr>
          <p:nvPr>
            <p:ph type="sldNum" sz="quarter" idx="21"/>
          </p:nvPr>
        </p:nvSpPr>
        <p:spPr/>
        <p:txBody>
          <a:bodyPr/>
          <a:lstStyle>
            <a:lvl1pPr>
              <a:defRPr/>
            </a:lvl1pPr>
          </a:lstStyle>
          <a:p>
            <a:pPr>
              <a:defRPr/>
            </a:pPr>
            <a:fld id="{7D79A8AE-7274-0C4A-AB42-92022833E6E2}" type="slidenum">
              <a:rPr lang="fi-FI"/>
              <a:pPr>
                <a:defRPr/>
              </a:pPr>
              <a:t>‹#›</a:t>
            </a:fld>
            <a:endParaRPr lang="fi-FI"/>
          </a:p>
        </p:txBody>
      </p:sp>
      <p:cxnSp>
        <p:nvCxnSpPr>
          <p:cNvPr id="13" name="Straight Connector 4"/>
          <p:cNvCxnSpPr/>
          <p:nvPr userDrawn="1"/>
        </p:nvCxnSpPr>
        <p:spPr>
          <a:xfrm>
            <a:off x="468313" y="4873007"/>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2"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357727" cy="957600"/>
          </a:xfrm>
          <a:prstGeom prst="rect">
            <a:avLst/>
          </a:prstGeom>
        </p:spPr>
      </p:pic>
    </p:spTree>
    <p:extLst>
      <p:ext uri="{BB962C8B-B14F-4D97-AF65-F5344CB8AC3E}">
        <p14:creationId xmlns:p14="http://schemas.microsoft.com/office/powerpoint/2010/main" val="2820082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ontent Blue">
    <p:spTree>
      <p:nvGrpSpPr>
        <p:cNvPr id="1" name=""/>
        <p:cNvGrpSpPr/>
        <p:nvPr/>
      </p:nvGrpSpPr>
      <p:grpSpPr>
        <a:xfrm>
          <a:off x="0" y="0"/>
          <a:ext cx="0" cy="0"/>
          <a:chOff x="0" y="0"/>
          <a:chExt cx="0" cy="0"/>
        </a:xfrm>
      </p:grpSpPr>
      <p:cxnSp>
        <p:nvCxnSpPr>
          <p:cNvPr id="5" name="Straight Connector 4"/>
          <p:cNvCxnSpPr/>
          <p:nvPr userDrawn="1"/>
        </p:nvCxnSpPr>
        <p:spPr>
          <a:xfrm>
            <a:off x="539750" y="4804833"/>
            <a:ext cx="8085138" cy="0"/>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540002" y="317500"/>
            <a:ext cx="8085599" cy="996498"/>
          </a:xfrm>
          <a:prstGeom prst="rect">
            <a:avLst/>
          </a:prstGeom>
        </p:spPr>
        <p:txBody>
          <a:bodyPr lIns="0" tIns="0" rIns="0" bIns="0" anchor="t" anchorCtr="0">
            <a:noAutofit/>
          </a:bodyPr>
          <a:lstStyle>
            <a:lvl1pPr algn="l">
              <a:lnSpc>
                <a:spcPct val="85000"/>
              </a:lnSpc>
              <a:defRPr sz="3000" b="1" spc="-83">
                <a:solidFill>
                  <a:srgbClr val="0065BD"/>
                </a:solidFill>
              </a:defRPr>
            </a:lvl1pPr>
          </a:lstStyle>
          <a:p>
            <a:r>
              <a:rPr lang="en-US" smtClean="0"/>
              <a:t>Click to edit Master title style</a:t>
            </a:r>
            <a:endParaRPr lang="en-US" dirty="0"/>
          </a:p>
        </p:txBody>
      </p:sp>
      <p:sp>
        <p:nvSpPr>
          <p:cNvPr id="10" name="Content Placeholder 10"/>
          <p:cNvSpPr>
            <a:spLocks noGrp="1"/>
          </p:cNvSpPr>
          <p:nvPr>
            <p:ph sz="quarter" idx="14"/>
          </p:nvPr>
        </p:nvSpPr>
        <p:spPr>
          <a:xfrm>
            <a:off x="540002" y="1404730"/>
            <a:ext cx="8085599" cy="3192964"/>
          </a:xfrm>
          <a:prstGeom prst="rect">
            <a:avLst/>
          </a:prstGeom>
        </p:spPr>
        <p:txBody>
          <a:bodyPr vert="horz" lIns="0" tIns="0" rIns="0" bIns="0"/>
          <a:lstStyle>
            <a:lvl1pPr marL="0" indent="0">
              <a:buNone/>
              <a:defRPr sz="1750" b="1">
                <a:latin typeface="+mj-lt"/>
              </a:defRPr>
            </a:lvl1pPr>
            <a:lvl2pPr marL="197992" indent="-176993">
              <a:buFont typeface="Arial"/>
              <a:buChar char="•"/>
              <a:defRPr sz="1667">
                <a:latin typeface="Georgia"/>
              </a:defRPr>
            </a:lvl2pPr>
            <a:lvl3pPr marL="383985" indent="-191992">
              <a:buFont typeface="Lucida Grande"/>
              <a:buChar char="-"/>
              <a:defRPr sz="1333" i="1">
                <a:latin typeface="Georgia"/>
                <a:cs typeface="Georgia"/>
              </a:defRPr>
            </a:lvl3pPr>
            <a:lvl4pPr marL="659974" indent="-161994">
              <a:buFont typeface="Arial"/>
              <a:buChar char="•"/>
              <a:defRPr sz="1167" baseline="0">
                <a:latin typeface="Georgia"/>
              </a:defRPr>
            </a:lvl4pPr>
            <a:lvl5pPr marL="905964" indent="-190492">
              <a:buFont typeface="Courier New"/>
              <a:buChar char="o"/>
              <a:defRPr sz="1083"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Date Placeholder 12"/>
          <p:cNvSpPr>
            <a:spLocks noGrp="1"/>
          </p:cNvSpPr>
          <p:nvPr>
            <p:ph type="dt" sz="half" idx="15"/>
          </p:nvPr>
        </p:nvSpPr>
        <p:spPr/>
        <p:txBody>
          <a:bodyPr/>
          <a:lstStyle>
            <a:lvl1pPr>
              <a:defRPr/>
            </a:lvl1pPr>
          </a:lstStyle>
          <a:p>
            <a:pPr>
              <a:defRPr/>
            </a:pPr>
            <a:r>
              <a:rPr lang="fi-FI" smtClean="0"/>
              <a:t>24.3.2017</a:t>
            </a:r>
            <a:endParaRPr lang="fi-FI"/>
          </a:p>
        </p:txBody>
      </p:sp>
      <p:sp>
        <p:nvSpPr>
          <p:cNvPr id="7" name="Footer Placeholder 13"/>
          <p:cNvSpPr>
            <a:spLocks noGrp="1"/>
          </p:cNvSpPr>
          <p:nvPr>
            <p:ph type="ftr" sz="quarter" idx="16"/>
          </p:nvPr>
        </p:nvSpPr>
        <p:spPr/>
        <p:txBody>
          <a:bodyPr/>
          <a:lstStyle>
            <a:lvl1pPr>
              <a:defRPr/>
            </a:lvl1pPr>
          </a:lstStyle>
          <a:p>
            <a:pPr>
              <a:defRPr/>
            </a:pPr>
            <a:r>
              <a:rPr lang="fi-FI" smtClean="0"/>
              <a:t>Day 2</a:t>
            </a:r>
            <a:endParaRPr lang="fi-FI"/>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pPr>
                <a:defRPr/>
              </a:pPr>
              <a:t>‹#›</a:t>
            </a:fld>
            <a:endParaRPr lang="fi-FI"/>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615" y="4695532"/>
            <a:ext cx="2449208" cy="929637"/>
          </a:xfrm>
          <a:prstGeom prst="rect">
            <a:avLst/>
          </a:prstGeom>
        </p:spPr>
      </p:pic>
    </p:spTree>
    <p:extLst>
      <p:ext uri="{BB962C8B-B14F-4D97-AF65-F5344CB8AC3E}">
        <p14:creationId xmlns:p14="http://schemas.microsoft.com/office/powerpoint/2010/main" val="601059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Divider Yellow">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539750" y="4804833"/>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584309" y="1593555"/>
            <a:ext cx="7975385" cy="2196667"/>
          </a:xfrm>
          <a:prstGeom prst="rect">
            <a:avLst/>
          </a:prstGeom>
        </p:spPr>
        <p:txBody>
          <a:bodyPr lIns="0" tIns="0" rIns="0" bIns="0" anchor="t">
            <a:noAutofit/>
          </a:bodyPr>
          <a:lstStyle>
            <a:lvl1pPr algn="l">
              <a:lnSpc>
                <a:spcPct val="80000"/>
              </a:lnSpc>
              <a:defRPr sz="6000" b="1" spc="-167">
                <a:solidFill>
                  <a:schemeClr val="bg1"/>
                </a:solidFill>
              </a:defRPr>
            </a:lvl1pPr>
          </a:lstStyle>
          <a:p>
            <a:r>
              <a:rPr lang="en-US" smtClean="0"/>
              <a:t>Click to edit Master title style</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1232" y="4715878"/>
            <a:ext cx="2382106" cy="888945"/>
          </a:xfrm>
          <a:prstGeom prst="rect">
            <a:avLst/>
          </a:prstGeom>
        </p:spPr>
      </p:pic>
    </p:spTree>
    <p:extLst>
      <p:ext uri="{BB962C8B-B14F-4D97-AF65-F5344CB8AC3E}">
        <p14:creationId xmlns:p14="http://schemas.microsoft.com/office/powerpoint/2010/main" val="1056041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5056956" y="5017740"/>
            <a:ext cx="3619500" cy="132292"/>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r>
              <a:rPr lang="fi-FI" smtClean="0"/>
              <a:t>Day 2</a:t>
            </a:r>
            <a:endParaRPr lang="fi-FI"/>
          </a:p>
        </p:txBody>
      </p:sp>
      <p:sp>
        <p:nvSpPr>
          <p:cNvPr id="8" name="Date Placeholder 7"/>
          <p:cNvSpPr>
            <a:spLocks noGrp="1"/>
          </p:cNvSpPr>
          <p:nvPr>
            <p:ph type="dt" sz="half" idx="2"/>
          </p:nvPr>
        </p:nvSpPr>
        <p:spPr>
          <a:xfrm>
            <a:off x="5056956" y="5150032"/>
            <a:ext cx="3619500" cy="154782"/>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r>
              <a:rPr lang="fi-FI" smtClean="0"/>
              <a:t>24.3.2017</a:t>
            </a:r>
            <a:endParaRPr lang="fi-FI"/>
          </a:p>
        </p:txBody>
      </p:sp>
      <p:sp>
        <p:nvSpPr>
          <p:cNvPr id="9" name="Slide Number Placeholder 8"/>
          <p:cNvSpPr>
            <a:spLocks noGrp="1"/>
          </p:cNvSpPr>
          <p:nvPr>
            <p:ph type="sldNum" sz="quarter" idx="4"/>
          </p:nvPr>
        </p:nvSpPr>
        <p:spPr>
          <a:xfrm>
            <a:off x="5056956" y="5304814"/>
            <a:ext cx="3619500" cy="134938"/>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805BCDE0-955E-2A43-932A-046BF80DB991}" type="slidenum">
              <a:rPr lang="fi-FI"/>
              <a:pPr>
                <a:defRPr/>
              </a:pPr>
              <a:t>‹#›</a:t>
            </a:fld>
            <a:endParaRPr lang="fi-FI"/>
          </a:p>
        </p:txBody>
      </p:sp>
    </p:spTree>
  </p:cSld>
  <p:clrMap bg1="lt1" tx1="dk1" bg2="lt2" tx2="dk2" accent1="accent1" accent2="accent2" accent3="accent3" accent4="accent4" accent5="accent5" accent6="accent6" hlink="hlink" folHlink="folHlink"/>
  <p:sldLayoutIdLst>
    <p:sldLayoutId id="2147484747" r:id="rId1"/>
    <p:sldLayoutId id="2147484751" r:id="rId2"/>
    <p:sldLayoutId id="2147484753" r:id="rId3"/>
    <p:sldLayoutId id="2147484756" r:id="rId4"/>
    <p:sldLayoutId id="2147484759" r:id="rId5"/>
    <p:sldLayoutId id="2147484762" r:id="rId6"/>
    <p:sldLayoutId id="2147484765" r:id="rId7"/>
    <p:sldLayoutId id="2147484767" r:id="rId8"/>
    <p:sldLayoutId id="2147484768" r:id="rId9"/>
    <p:sldLayoutId id="2147484770" r:id="rId10"/>
    <p:sldLayoutId id="2147484771" r:id="rId11"/>
    <p:sldLayoutId id="2147484772" r:id="rId12"/>
    <p:sldLayoutId id="2147484785" r:id="rId13"/>
  </p:sldLayoutIdLst>
  <p:timing>
    <p:tnLst>
      <p:par>
        <p:cTn id="1" dur="indefinite" restart="never" nodeType="tmRoot"/>
      </p:par>
    </p:tnLst>
  </p:timing>
  <p:hf hd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5056956" y="5017740"/>
            <a:ext cx="3619500" cy="132292"/>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endParaRPr lang="fi-FI"/>
          </a:p>
        </p:txBody>
      </p:sp>
      <p:sp>
        <p:nvSpPr>
          <p:cNvPr id="8" name="Date Placeholder 7"/>
          <p:cNvSpPr>
            <a:spLocks noGrp="1"/>
          </p:cNvSpPr>
          <p:nvPr>
            <p:ph type="dt" sz="half" idx="2"/>
          </p:nvPr>
        </p:nvSpPr>
        <p:spPr>
          <a:xfrm>
            <a:off x="5056956" y="5150032"/>
            <a:ext cx="3619500" cy="154782"/>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ED520173-7D7F-4FBC-A781-33E654CAA422}" type="datetime1">
              <a:rPr lang="fi-FI" smtClean="0"/>
              <a:t>13.2.2018</a:t>
            </a:fld>
            <a:endParaRPr lang="fi-FI"/>
          </a:p>
        </p:txBody>
      </p:sp>
      <p:sp>
        <p:nvSpPr>
          <p:cNvPr id="9" name="Slide Number Placeholder 8"/>
          <p:cNvSpPr>
            <a:spLocks noGrp="1"/>
          </p:cNvSpPr>
          <p:nvPr>
            <p:ph type="sldNum" sz="quarter" idx="4"/>
          </p:nvPr>
        </p:nvSpPr>
        <p:spPr>
          <a:xfrm>
            <a:off x="5056956" y="5304814"/>
            <a:ext cx="3619500" cy="134938"/>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805BCDE0-955E-2A43-932A-046BF80DB991}" type="slidenum">
              <a:rPr lang="fi-FI"/>
              <a:pPr>
                <a:defRPr/>
              </a:pPr>
              <a:t>‹#›</a:t>
            </a:fld>
            <a:endParaRPr lang="fi-FI"/>
          </a:p>
        </p:txBody>
      </p:sp>
    </p:spTree>
    <p:extLst>
      <p:ext uri="{BB962C8B-B14F-4D97-AF65-F5344CB8AC3E}">
        <p14:creationId xmlns:p14="http://schemas.microsoft.com/office/powerpoint/2010/main" val="2474613368"/>
      </p:ext>
    </p:extLst>
  </p:cSld>
  <p:clrMap bg1="lt1" tx1="dk1" bg2="lt2" tx2="dk2" accent1="accent1" accent2="accent2" accent3="accent3" accent4="accent4" accent5="accent5" accent6="accent6" hlink="hlink" folHlink="folHlink"/>
  <p:sldLayoutIdLst>
    <p:sldLayoutId id="2147484774" r:id="rId1"/>
    <p:sldLayoutId id="2147484775" r:id="rId2"/>
    <p:sldLayoutId id="2147484776" r:id="rId3"/>
    <p:sldLayoutId id="2147484777" r:id="rId4"/>
    <p:sldLayoutId id="2147484778" r:id="rId5"/>
    <p:sldLayoutId id="2147484779" r:id="rId6"/>
    <p:sldLayoutId id="2147484780" r:id="rId7"/>
    <p:sldLayoutId id="2147484781" r:id="rId8"/>
    <p:sldLayoutId id="2147484782" r:id="rId9"/>
    <p:sldLayoutId id="2147484783" r:id="rId10"/>
    <p:sldLayoutId id="2147484784" r:id="rId11"/>
  </p:sldLayoutIdLst>
  <p:timing>
    <p:tnLst>
      <p:par>
        <p:cTn id="1" dur="indefinite" restart="never" nodeType="tmRoot"/>
      </p:par>
    </p:tnLst>
  </p:timing>
  <p:hf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hyperlink" Target="https://mycourses.aalto.fi/mod/url/view.php?id=191257" TargetMode="Externa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hyperlink" Target="http://opit.aalto.fi/"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hyperlink" Target="http://presemo.aalto.fi/scita" TargetMode="Externa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hyperlink" Target="http://presemo.aalto.fi/new" TargetMode="External"/><Relationship Id="rId2" Type="http://schemas.openxmlformats.org/officeDocument/2006/relationships/hyperlink" Target="http://opit.aalto.fi/" TargetMode="Externa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8313" y="1561356"/>
            <a:ext cx="8207375" cy="2376264"/>
          </a:xfrm>
        </p:spPr>
        <p:txBody>
          <a:bodyPr/>
          <a:lstStyle/>
          <a:p>
            <a:r>
              <a:rPr lang="fi-FI" sz="3600" dirty="0" smtClean="0">
                <a:latin typeface="Calibri" panose="020F0502020204030204" pitchFamily="34" charset="0"/>
              </a:rPr>
              <a:t>PED-131.9000</a:t>
            </a:r>
            <a:br>
              <a:rPr lang="fi-FI" sz="3600" dirty="0" smtClean="0">
                <a:latin typeface="Calibri" panose="020F0502020204030204" pitchFamily="34" charset="0"/>
              </a:rPr>
            </a:br>
            <a:r>
              <a:rPr lang="fi-FI" sz="3600" dirty="0" err="1" smtClean="0">
                <a:latin typeface="Calibri" panose="020F0502020204030204" pitchFamily="34" charset="0"/>
              </a:rPr>
              <a:t>Teaching</a:t>
            </a:r>
            <a:r>
              <a:rPr lang="fi-FI" sz="3600" dirty="0" smtClean="0">
                <a:latin typeface="Calibri" panose="020F0502020204030204" pitchFamily="34" charset="0"/>
              </a:rPr>
              <a:t> </a:t>
            </a:r>
            <a:r>
              <a:rPr lang="fi-FI" sz="3600" dirty="0" err="1" smtClean="0">
                <a:latin typeface="Calibri" panose="020F0502020204030204" pitchFamily="34" charset="0"/>
              </a:rPr>
              <a:t>assistant</a:t>
            </a:r>
            <a:r>
              <a:rPr lang="fi-FI" sz="3600" dirty="0" smtClean="0">
                <a:latin typeface="Calibri" panose="020F0502020204030204" pitchFamily="34" charset="0"/>
              </a:rPr>
              <a:t> as a </a:t>
            </a:r>
            <a:r>
              <a:rPr lang="fi-FI" sz="3600" dirty="0" err="1" smtClean="0">
                <a:latin typeface="Calibri" panose="020F0502020204030204" pitchFamily="34" charset="0"/>
              </a:rPr>
              <a:t>learning</a:t>
            </a:r>
            <a:r>
              <a:rPr lang="fi-FI" sz="3600" dirty="0" smtClean="0">
                <a:latin typeface="Calibri" panose="020F0502020204030204" pitchFamily="34" charset="0"/>
              </a:rPr>
              <a:t> </a:t>
            </a:r>
            <a:r>
              <a:rPr lang="fi-FI" sz="3600" dirty="0" err="1" smtClean="0">
                <a:latin typeface="Calibri" panose="020F0502020204030204" pitchFamily="34" charset="0"/>
              </a:rPr>
              <a:t>instructor</a:t>
            </a:r>
            <a:r>
              <a:rPr lang="fi-FI" sz="3600" dirty="0" smtClean="0">
                <a:latin typeface="Calibri" panose="020F0502020204030204" pitchFamily="34" charset="0"/>
              </a:rPr>
              <a:t/>
            </a:r>
            <a:br>
              <a:rPr lang="fi-FI" sz="3600" dirty="0" smtClean="0">
                <a:latin typeface="Calibri" panose="020F0502020204030204" pitchFamily="34" charset="0"/>
              </a:rPr>
            </a:br>
            <a:r>
              <a:rPr lang="fi-FI" sz="3600" dirty="0" smtClean="0">
                <a:latin typeface="Calibri" panose="020F0502020204030204" pitchFamily="34" charset="0"/>
              </a:rPr>
              <a:t>Day 2</a:t>
            </a:r>
            <a:endParaRPr lang="en-US" sz="3600" dirty="0">
              <a:latin typeface="Calibri" panose="020F0502020204030204" pitchFamily="34" charset="0"/>
            </a:endParaRPr>
          </a:p>
        </p:txBody>
      </p:sp>
      <p:sp>
        <p:nvSpPr>
          <p:cNvPr id="3" name="Subtitle 2"/>
          <p:cNvSpPr>
            <a:spLocks noGrp="1"/>
          </p:cNvSpPr>
          <p:nvPr>
            <p:ph type="subTitle" idx="1"/>
          </p:nvPr>
        </p:nvSpPr>
        <p:spPr>
          <a:xfrm>
            <a:off x="468314" y="4443795"/>
            <a:ext cx="8207374" cy="660000"/>
          </a:xfrm>
        </p:spPr>
        <p:txBody>
          <a:bodyPr>
            <a:normAutofit fontScale="92500" lnSpcReduction="10000"/>
          </a:bodyPr>
          <a:lstStyle/>
          <a:p>
            <a:r>
              <a:rPr lang="fi-FI" dirty="0" err="1" smtClean="0"/>
              <a:t>Pedagogical</a:t>
            </a:r>
            <a:r>
              <a:rPr lang="fi-FI" dirty="0" smtClean="0"/>
              <a:t> </a:t>
            </a:r>
            <a:r>
              <a:rPr lang="fi-FI" dirty="0" err="1" smtClean="0"/>
              <a:t>training</a:t>
            </a:r>
            <a:r>
              <a:rPr lang="fi-FI" dirty="0" smtClean="0"/>
              <a:t> for SCI </a:t>
            </a:r>
            <a:r>
              <a:rPr lang="fi-FI" dirty="0" err="1" smtClean="0"/>
              <a:t>course</a:t>
            </a:r>
            <a:r>
              <a:rPr lang="fi-FI" dirty="0" smtClean="0"/>
              <a:t> </a:t>
            </a:r>
            <a:r>
              <a:rPr lang="fi-FI" dirty="0" err="1" smtClean="0"/>
              <a:t>assistants</a:t>
            </a:r>
            <a:r>
              <a:rPr lang="fi-FI" dirty="0" smtClean="0"/>
              <a:t>, </a:t>
            </a:r>
            <a:r>
              <a:rPr lang="fi-FI" dirty="0" err="1" smtClean="0"/>
              <a:t>Tuesday</a:t>
            </a:r>
            <a:r>
              <a:rPr lang="fi-FI" dirty="0" smtClean="0"/>
              <a:t> 13.2.2018</a:t>
            </a:r>
          </a:p>
          <a:p>
            <a:r>
              <a:rPr lang="fi-FI" dirty="0" smtClean="0"/>
              <a:t>SCI Learning </a:t>
            </a:r>
            <a:r>
              <a:rPr lang="fi-FI" dirty="0" err="1" smtClean="0"/>
              <a:t>services</a:t>
            </a:r>
            <a:r>
              <a:rPr lang="fi-FI" dirty="0" smtClean="0"/>
              <a:t> (LES)</a:t>
            </a:r>
          </a:p>
          <a:p>
            <a:r>
              <a:rPr lang="fi-FI" dirty="0" smtClean="0"/>
              <a:t>Kirsti Keltikangas and Jukka Parviainen</a:t>
            </a:r>
            <a:endParaRPr lang="en-US" dirty="0"/>
          </a:p>
        </p:txBody>
      </p:sp>
    </p:spTree>
    <p:extLst>
      <p:ext uri="{BB962C8B-B14F-4D97-AF65-F5344CB8AC3E}">
        <p14:creationId xmlns:p14="http://schemas.microsoft.com/office/powerpoint/2010/main" val="1108859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noProof="0" dirty="0" smtClean="0">
                <a:solidFill>
                  <a:srgbClr val="FFC000"/>
                </a:solidFill>
                <a:latin typeface="Calibri" panose="020F0502020204030204" pitchFamily="34" charset="0"/>
              </a:rPr>
              <a:t>Background</a:t>
            </a:r>
            <a:endParaRPr lang="en-GB" noProof="0" dirty="0">
              <a:solidFill>
                <a:srgbClr val="FFC000"/>
              </a:solidFill>
              <a:latin typeface="Calibri" panose="020F0502020204030204" pitchFamily="34" charset="0"/>
            </a:endParaRPr>
          </a:p>
        </p:txBody>
      </p:sp>
      <p:sp>
        <p:nvSpPr>
          <p:cNvPr id="5" name="Content Placeholder 4"/>
          <p:cNvSpPr>
            <a:spLocks noGrp="1"/>
          </p:cNvSpPr>
          <p:nvPr>
            <p:ph sz="quarter" idx="14"/>
          </p:nvPr>
        </p:nvSpPr>
        <p:spPr/>
        <p:txBody>
          <a:bodyPr/>
          <a:lstStyle/>
          <a:p>
            <a:pPr marL="285750" indent="-285750">
              <a:spcBef>
                <a:spcPts val="1000"/>
              </a:spcBef>
              <a:buFont typeface="Wingdings" panose="05000000000000000000" pitchFamily="2" charset="2"/>
              <a:buChar char="§"/>
            </a:pPr>
            <a:r>
              <a:rPr lang="en-GB" sz="1800" noProof="0" dirty="0" smtClean="0">
                <a:latin typeface="Calibri" panose="020F0502020204030204" pitchFamily="34" charset="0"/>
              </a:rPr>
              <a:t>Lot of research on learning approaches has been done in universities worldwide since the ’70s</a:t>
            </a:r>
          </a:p>
          <a:p>
            <a:pPr marL="285750" indent="-285750">
              <a:spcBef>
                <a:spcPts val="1000"/>
              </a:spcBef>
              <a:buFont typeface="Wingdings" panose="05000000000000000000" pitchFamily="2" charset="2"/>
              <a:buChar char="§"/>
            </a:pPr>
            <a:r>
              <a:rPr lang="en-GB" sz="1800" noProof="0" dirty="0" smtClean="0">
                <a:latin typeface="Calibri" panose="020F0502020204030204" pitchFamily="34" charset="0"/>
              </a:rPr>
              <a:t>Approaches to learning were developed when trying to understand and explain </a:t>
            </a:r>
            <a:r>
              <a:rPr lang="en-GB" sz="1800" i="1" noProof="0" dirty="0" smtClean="0">
                <a:latin typeface="Calibri" panose="020F0502020204030204" pitchFamily="34" charset="0"/>
              </a:rPr>
              <a:t>why</a:t>
            </a:r>
            <a:r>
              <a:rPr lang="en-GB" sz="1800" noProof="0" dirty="0" smtClean="0">
                <a:latin typeface="Calibri" panose="020F0502020204030204" pitchFamily="34" charset="0"/>
              </a:rPr>
              <a:t> students’ </a:t>
            </a:r>
            <a:r>
              <a:rPr lang="en-GB" sz="1800" i="1" noProof="0" dirty="0" smtClean="0">
                <a:latin typeface="Calibri" panose="020F0502020204030204" pitchFamily="34" charset="0"/>
              </a:rPr>
              <a:t>learning outcomes</a:t>
            </a:r>
            <a:r>
              <a:rPr lang="en-GB" sz="1800" noProof="0" dirty="0" smtClean="0">
                <a:solidFill>
                  <a:schemeClr val="accent5"/>
                </a:solidFill>
                <a:latin typeface="Calibri" panose="020F0502020204030204" pitchFamily="34" charset="0"/>
              </a:rPr>
              <a:t> </a:t>
            </a:r>
            <a:r>
              <a:rPr lang="en-GB" sz="1800" noProof="0" dirty="0" smtClean="0">
                <a:latin typeface="Calibri" panose="020F0502020204030204" pitchFamily="34" charset="0"/>
              </a:rPr>
              <a:t>differed so much</a:t>
            </a:r>
          </a:p>
          <a:p>
            <a:pPr marL="285750" indent="-285750">
              <a:spcBef>
                <a:spcPts val="1000"/>
              </a:spcBef>
              <a:buFont typeface="Wingdings" panose="05000000000000000000" pitchFamily="2" charset="2"/>
              <a:buChar char="§"/>
            </a:pPr>
            <a:r>
              <a:rPr lang="en-GB" sz="1800" noProof="0" dirty="0" smtClean="0">
                <a:latin typeface="Calibri" panose="020F0502020204030204" pitchFamily="34" charset="0"/>
              </a:rPr>
              <a:t>The approaches were initially considered to be stable and immune to differences. Today they are understood to be situational: changeable and influenced by the learning situation (teacher, subject, group, requirements,...)</a:t>
            </a:r>
          </a:p>
          <a:p>
            <a:pPr marL="483742" lvl="1" indent="-285750">
              <a:spcBef>
                <a:spcPts val="1000"/>
              </a:spcBef>
              <a:buFont typeface="Arial" panose="020B0604020202020204" pitchFamily="34" charset="0"/>
              <a:buChar char="•"/>
            </a:pPr>
            <a:r>
              <a:rPr lang="en-GB" sz="1600" noProof="0" dirty="0" smtClean="0">
                <a:latin typeface="Calibri" panose="020F0502020204030204" pitchFamily="34" charset="0"/>
              </a:rPr>
              <a:t>This means that we approach a learning situation in certain way (depending on our previous experience, self-image, interest, motivation,…) BUT we also react to the situation and behave (consciously or unconsciously) in a certain way</a:t>
            </a:r>
            <a:endParaRPr lang="en-GB" sz="1600" noProof="0" dirty="0">
              <a:latin typeface="Calibri" panose="020F0502020204030204" pitchFamily="34" charset="0"/>
            </a:endParaRPr>
          </a:p>
        </p:txBody>
      </p:sp>
    </p:spTree>
    <p:extLst>
      <p:ext uri="{BB962C8B-B14F-4D97-AF65-F5344CB8AC3E}">
        <p14:creationId xmlns:p14="http://schemas.microsoft.com/office/powerpoint/2010/main" val="63733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3600" noProof="0" dirty="0" smtClean="0">
                <a:solidFill>
                  <a:srgbClr val="7030A0"/>
                </a:solidFill>
                <a:latin typeface="Calibri" panose="020F0502020204030204" pitchFamily="34" charset="0"/>
              </a:rPr>
              <a:t>Deep learning</a:t>
            </a:r>
            <a:endParaRPr lang="en-GB" sz="3600" noProof="0" dirty="0">
              <a:solidFill>
                <a:srgbClr val="7030A0"/>
              </a:solidFill>
              <a:latin typeface="Calibri" panose="020F0502020204030204" pitchFamily="34" charset="0"/>
            </a:endParaRPr>
          </a:p>
        </p:txBody>
      </p:sp>
      <p:graphicFrame>
        <p:nvGraphicFramePr>
          <p:cNvPr id="6" name="Table 5"/>
          <p:cNvGraphicFramePr>
            <a:graphicFrameLocks noGrp="1"/>
          </p:cNvGraphicFramePr>
          <p:nvPr>
            <p:extLst/>
          </p:nvPr>
        </p:nvGraphicFramePr>
        <p:xfrm>
          <a:off x="971600" y="841276"/>
          <a:ext cx="7200800" cy="3804958"/>
        </p:xfrm>
        <a:graphic>
          <a:graphicData uri="http://schemas.openxmlformats.org/drawingml/2006/table">
            <a:tbl>
              <a:tblPr firstRow="1" bandRow="1">
                <a:tableStyleId>{B301B821-A1FF-4177-AEE7-76D212191A09}</a:tableStyleId>
              </a:tblPr>
              <a:tblGrid>
                <a:gridCol w="2225905">
                  <a:extLst>
                    <a:ext uri="{9D8B030D-6E8A-4147-A177-3AD203B41FA5}">
                      <a16:colId xmlns:a16="http://schemas.microsoft.com/office/drawing/2014/main" val="20000"/>
                    </a:ext>
                  </a:extLst>
                </a:gridCol>
                <a:gridCol w="4974895">
                  <a:extLst>
                    <a:ext uri="{9D8B030D-6E8A-4147-A177-3AD203B41FA5}">
                      <a16:colId xmlns:a16="http://schemas.microsoft.com/office/drawing/2014/main" val="20001"/>
                    </a:ext>
                  </a:extLst>
                </a:gridCol>
              </a:tblGrid>
              <a:tr h="425164">
                <a:tc>
                  <a:txBody>
                    <a:bodyPr/>
                    <a:lstStyle/>
                    <a:p>
                      <a:endParaRPr lang="en-US" sz="1500" b="1" kern="1200" dirty="0">
                        <a:solidFill>
                          <a:schemeClr val="lt1"/>
                        </a:solidFill>
                        <a:latin typeface="Calibri" panose="020F0502020204030204" pitchFamily="34" charset="0"/>
                        <a:ea typeface="+mn-ea"/>
                        <a:cs typeface="+mn-cs"/>
                      </a:endParaRPr>
                    </a:p>
                  </a:txBody>
                  <a:tcPr marL="76200" marR="76200" marT="38100" marB="38100"/>
                </a:tc>
                <a:tc>
                  <a:txBody>
                    <a:bodyPr/>
                    <a:lstStyle/>
                    <a:p>
                      <a:endParaRPr lang="en-US" sz="1500" dirty="0">
                        <a:latin typeface="Calibri" panose="020F0502020204030204" pitchFamily="34" charset="0"/>
                      </a:endParaRPr>
                    </a:p>
                  </a:txBody>
                  <a:tcPr marL="76200" marR="76200" marT="38100" marB="38100"/>
                </a:tc>
                <a:extLst>
                  <a:ext uri="{0D108BD9-81ED-4DB2-BD59-A6C34878D82A}">
                    <a16:rowId xmlns:a16="http://schemas.microsoft.com/office/drawing/2014/main" val="10000"/>
                  </a:ext>
                </a:extLst>
              </a:tr>
              <a:tr h="366924">
                <a:tc>
                  <a:txBody>
                    <a:bodyPr/>
                    <a:lstStyle/>
                    <a:p>
                      <a:r>
                        <a:rPr lang="en-GB" sz="1500" b="1" noProof="0" dirty="0" smtClean="0"/>
                        <a:t>Typical motivation</a:t>
                      </a:r>
                      <a:endParaRPr lang="en-GB" sz="1500" b="1" noProof="0" dirty="0">
                        <a:latin typeface="Calibri" panose="020F0502020204030204" pitchFamily="34" charset="0"/>
                      </a:endParaRPr>
                    </a:p>
                  </a:txBody>
                  <a:tcPr marL="76200" marR="76200" marT="38100" marB="38100"/>
                </a:tc>
                <a:tc>
                  <a:txBody>
                    <a:bodyPr/>
                    <a:lstStyle/>
                    <a:p>
                      <a:r>
                        <a:rPr lang="en-GB" sz="1500" noProof="0" dirty="0" smtClean="0"/>
                        <a:t>To</a:t>
                      </a:r>
                      <a:r>
                        <a:rPr lang="en-GB" sz="1500" baseline="0" noProof="0" dirty="0" smtClean="0"/>
                        <a:t> u</a:t>
                      </a:r>
                      <a:r>
                        <a:rPr lang="en-GB" sz="1500" noProof="0" dirty="0" smtClean="0"/>
                        <a:t>nderstand and follow one’s own interest</a:t>
                      </a:r>
                      <a:endParaRPr lang="en-GB" sz="1500" noProof="0" dirty="0">
                        <a:latin typeface="Calibri" panose="020F0502020204030204" pitchFamily="34" charset="0"/>
                      </a:endParaRPr>
                    </a:p>
                  </a:txBody>
                  <a:tcPr marL="76200" marR="76200" marT="38100" marB="38100"/>
                </a:tc>
                <a:extLst>
                  <a:ext uri="{0D108BD9-81ED-4DB2-BD59-A6C34878D82A}">
                    <a16:rowId xmlns:a16="http://schemas.microsoft.com/office/drawing/2014/main" val="10001"/>
                  </a:ext>
                </a:extLst>
              </a:tr>
              <a:tr h="803070">
                <a:tc>
                  <a:txBody>
                    <a:bodyPr/>
                    <a:lstStyle/>
                    <a:p>
                      <a:r>
                        <a:rPr lang="en-GB" sz="1500" b="1" noProof="0" dirty="0" smtClean="0"/>
                        <a:t>Learning strategies</a:t>
                      </a:r>
                      <a:endParaRPr lang="en-GB" sz="1500" b="1" noProof="0" dirty="0">
                        <a:latin typeface="Calibri" panose="020F0502020204030204" pitchFamily="34" charset="0"/>
                      </a:endParaRPr>
                    </a:p>
                  </a:txBody>
                  <a:tcPr marL="76200" marR="76200" marT="38100" marB="38100"/>
                </a:tc>
                <a:tc>
                  <a:txBody>
                    <a:bodyPr/>
                    <a:lstStyle/>
                    <a:p>
                      <a:r>
                        <a:rPr lang="en-GB" sz="1500" noProof="0" dirty="0" smtClean="0"/>
                        <a:t>Knowledge building</a:t>
                      </a:r>
                      <a:r>
                        <a:rPr lang="en-GB" sz="1500" baseline="0" noProof="0" dirty="0" smtClean="0"/>
                        <a:t>; finding similarities and differences between theories and concepts; understanding the bigger picture (not forgetting the details)</a:t>
                      </a:r>
                      <a:endParaRPr lang="en-GB" sz="1500" noProof="0" dirty="0">
                        <a:latin typeface="Calibri" panose="020F0502020204030204" pitchFamily="34" charset="0"/>
                      </a:endParaRPr>
                    </a:p>
                  </a:txBody>
                  <a:tcPr marL="76200" marR="76200" marT="38100" marB="38100"/>
                </a:tc>
                <a:extLst>
                  <a:ext uri="{0D108BD9-81ED-4DB2-BD59-A6C34878D82A}">
                    <a16:rowId xmlns:a16="http://schemas.microsoft.com/office/drawing/2014/main" val="10002"/>
                  </a:ext>
                </a:extLst>
              </a:tr>
              <a:tr h="1190058">
                <a:tc>
                  <a:txBody>
                    <a:bodyPr/>
                    <a:lstStyle/>
                    <a:p>
                      <a:r>
                        <a:rPr lang="en-GB" sz="1500" b="1" noProof="0" dirty="0" smtClean="0"/>
                        <a:t>Difficulties</a:t>
                      </a:r>
                      <a:endParaRPr lang="en-GB" sz="1500" b="1" noProof="0" dirty="0">
                        <a:latin typeface="Calibri" panose="020F0502020204030204" pitchFamily="34" charset="0"/>
                      </a:endParaRPr>
                    </a:p>
                  </a:txBody>
                  <a:tcPr marL="76200" marR="76200" marT="38100" marB="38100"/>
                </a:tc>
                <a:tc>
                  <a:txBody>
                    <a:bodyPr/>
                    <a:lstStyle/>
                    <a:p>
                      <a:r>
                        <a:rPr lang="en-GB" sz="1500" noProof="0" dirty="0" smtClean="0"/>
                        <a:t>Knowing</a:t>
                      </a:r>
                      <a:r>
                        <a:rPr lang="en-GB" sz="1500" baseline="0" noProof="0" dirty="0" smtClean="0"/>
                        <a:t> one’s own limits and what is enough; getting things done ”well enough” and proceeding to other tasks; getting stuck with (or finding and answering) questions that are too difficult (might get frustrated or dissatisfied with one’s own behaviour)</a:t>
                      </a:r>
                      <a:endParaRPr lang="en-GB" sz="1500" noProof="0" dirty="0">
                        <a:latin typeface="Calibri" panose="020F0502020204030204" pitchFamily="34" charset="0"/>
                      </a:endParaRPr>
                    </a:p>
                  </a:txBody>
                  <a:tcPr marL="76200" marR="76200" marT="38100" marB="38100"/>
                </a:tc>
                <a:extLst>
                  <a:ext uri="{0D108BD9-81ED-4DB2-BD59-A6C34878D82A}">
                    <a16:rowId xmlns:a16="http://schemas.microsoft.com/office/drawing/2014/main" val="10003"/>
                  </a:ext>
                </a:extLst>
              </a:tr>
              <a:tr h="966922">
                <a:tc>
                  <a:txBody>
                    <a:bodyPr/>
                    <a:lstStyle/>
                    <a:p>
                      <a:r>
                        <a:rPr lang="en-GB" sz="1500" b="1" noProof="0" dirty="0" smtClean="0"/>
                        <a:t>Support provided</a:t>
                      </a:r>
                      <a:endParaRPr lang="en-GB" sz="1500" b="1" noProof="0" dirty="0">
                        <a:latin typeface="Calibri" panose="020F0502020204030204" pitchFamily="34" charset="0"/>
                      </a:endParaRPr>
                    </a:p>
                  </a:txBody>
                  <a:tcPr marL="76200" marR="76200" marT="38100" marB="38100"/>
                </a:tc>
                <a:tc>
                  <a:txBody>
                    <a:bodyPr/>
                    <a:lstStyle/>
                    <a:p>
                      <a:r>
                        <a:rPr lang="en-GB" sz="1500" noProof="0" dirty="0" smtClean="0"/>
                        <a:t>Find</a:t>
                      </a:r>
                      <a:r>
                        <a:rPr lang="en-GB" sz="1500" baseline="0" noProof="0" dirty="0" smtClean="0"/>
                        <a:t> relevant extra information; encourage to share interest with other students</a:t>
                      </a:r>
                      <a:r>
                        <a:rPr lang="en-GB" sz="1500" u="none" baseline="0" noProof="0" dirty="0" smtClean="0"/>
                        <a:t>; set the ”well enough” </a:t>
                      </a:r>
                      <a:r>
                        <a:rPr lang="en-GB" sz="1500" baseline="0" noProof="0" dirty="0" smtClean="0"/>
                        <a:t>goals; explicate the allocated workload; give positive feedback on what’s sufficient for learning efforts </a:t>
                      </a:r>
                      <a:endParaRPr lang="en-GB" sz="1500" noProof="0" dirty="0">
                        <a:latin typeface="Calibri" panose="020F0502020204030204" pitchFamily="34" charset="0"/>
                      </a:endParaRPr>
                    </a:p>
                  </a:txBody>
                  <a:tcPr marL="76200" marR="76200" marT="38100" marB="3810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162403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3600" noProof="0" dirty="0" smtClean="0">
                <a:solidFill>
                  <a:srgbClr val="C00000"/>
                </a:solidFill>
                <a:latin typeface="Calibri" panose="020F0502020204030204" pitchFamily="34" charset="0"/>
              </a:rPr>
              <a:t>Surface learning</a:t>
            </a:r>
            <a:endParaRPr lang="en-GB" sz="3600" noProof="0" dirty="0">
              <a:solidFill>
                <a:srgbClr val="C00000"/>
              </a:solidFill>
              <a:latin typeface="Calibri" panose="020F0502020204030204" pitchFamily="34" charset="0"/>
            </a:endParaRPr>
          </a:p>
        </p:txBody>
      </p:sp>
      <p:sp>
        <p:nvSpPr>
          <p:cNvPr id="6" name="Rectangle 5"/>
          <p:cNvSpPr/>
          <p:nvPr/>
        </p:nvSpPr>
        <p:spPr>
          <a:xfrm>
            <a:off x="2771800" y="4441676"/>
            <a:ext cx="5460607" cy="374590"/>
          </a:xfrm>
          <a:prstGeom prst="rect">
            <a:avLst/>
          </a:prstGeom>
        </p:spPr>
        <p:txBody>
          <a:bodyPr wrap="square">
            <a:spAutoFit/>
          </a:bodyPr>
          <a:lstStyle/>
          <a:p>
            <a:pPr algn="l"/>
            <a:r>
              <a:rPr lang="en-GB" sz="917" dirty="0" smtClean="0"/>
              <a:t>Compiled from Biggs (1999), </a:t>
            </a:r>
            <a:r>
              <a:rPr lang="en-GB" sz="917" dirty="0" err="1" smtClean="0"/>
              <a:t>Entwistle</a:t>
            </a:r>
            <a:r>
              <a:rPr lang="en-GB" sz="917" dirty="0" smtClean="0"/>
              <a:t> (1988) and </a:t>
            </a:r>
            <a:r>
              <a:rPr lang="en-GB" sz="917" dirty="0" err="1" smtClean="0"/>
              <a:t>Ramsden</a:t>
            </a:r>
            <a:r>
              <a:rPr lang="en-GB" sz="917" dirty="0" smtClean="0"/>
              <a:t> (1992))</a:t>
            </a:r>
          </a:p>
          <a:p>
            <a:pPr algn="l"/>
            <a:r>
              <a:rPr lang="en-GB" sz="917" dirty="0" smtClean="0"/>
              <a:t>http://exchange.ac.uk/learning-and-teaching-theory-guide/deep-and-surface-approaches-learning.html</a:t>
            </a:r>
            <a:endParaRPr lang="en-GB" sz="917" dirty="0"/>
          </a:p>
        </p:txBody>
      </p:sp>
      <p:graphicFrame>
        <p:nvGraphicFramePr>
          <p:cNvPr id="2" name="Table 1"/>
          <p:cNvGraphicFramePr>
            <a:graphicFrameLocks noGrp="1"/>
          </p:cNvGraphicFramePr>
          <p:nvPr>
            <p:extLst/>
          </p:nvPr>
        </p:nvGraphicFramePr>
        <p:xfrm>
          <a:off x="719572" y="884247"/>
          <a:ext cx="7704856" cy="3485421"/>
        </p:xfrm>
        <a:graphic>
          <a:graphicData uri="http://schemas.openxmlformats.org/drawingml/2006/table">
            <a:tbl>
              <a:tblPr firstRow="1" bandRow="1">
                <a:tableStyleId>{1FECB4D8-DB02-4DC6-A0A2-4F2EBAE1DC90}</a:tableStyleId>
              </a:tblPr>
              <a:tblGrid>
                <a:gridCol w="2054628">
                  <a:extLst>
                    <a:ext uri="{9D8B030D-6E8A-4147-A177-3AD203B41FA5}">
                      <a16:colId xmlns:a16="http://schemas.microsoft.com/office/drawing/2014/main" val="20000"/>
                    </a:ext>
                  </a:extLst>
                </a:gridCol>
                <a:gridCol w="5650228">
                  <a:extLst>
                    <a:ext uri="{9D8B030D-6E8A-4147-A177-3AD203B41FA5}">
                      <a16:colId xmlns:a16="http://schemas.microsoft.com/office/drawing/2014/main" val="20001"/>
                    </a:ext>
                  </a:extLst>
                </a:gridCol>
              </a:tblGrid>
              <a:tr h="435575">
                <a:tc>
                  <a:txBody>
                    <a:bodyPr/>
                    <a:lstStyle/>
                    <a:p>
                      <a:endParaRPr lang="en-US" sz="1300" b="1" dirty="0"/>
                    </a:p>
                  </a:txBody>
                  <a:tcPr marL="76200" marR="76200" marT="38100" marB="38100"/>
                </a:tc>
                <a:tc>
                  <a:txBody>
                    <a:bodyPr/>
                    <a:lstStyle/>
                    <a:p>
                      <a:endParaRPr lang="en-US" sz="1300" dirty="0"/>
                    </a:p>
                  </a:txBody>
                  <a:tcPr marL="76200" marR="76200" marT="38100" marB="38100"/>
                </a:tc>
                <a:extLst>
                  <a:ext uri="{0D108BD9-81ED-4DB2-BD59-A6C34878D82A}">
                    <a16:rowId xmlns:a16="http://schemas.microsoft.com/office/drawing/2014/main" val="10000"/>
                  </a:ext>
                </a:extLst>
              </a:tr>
              <a:tr h="598064">
                <a:tc>
                  <a:txBody>
                    <a:bodyPr/>
                    <a:lstStyle/>
                    <a:p>
                      <a:r>
                        <a:rPr lang="en-GB" sz="1500" noProof="0" dirty="0" smtClean="0"/>
                        <a:t>Typical motivation</a:t>
                      </a:r>
                      <a:endParaRPr lang="en-GB" sz="1500" b="1" noProof="0" dirty="0">
                        <a:latin typeface="+mn-lt"/>
                      </a:endParaRPr>
                    </a:p>
                  </a:txBody>
                  <a:tcPr marL="76200" marR="76200" marT="38100" marB="38100"/>
                </a:tc>
                <a:tc>
                  <a:txBody>
                    <a:bodyPr/>
                    <a:lstStyle/>
                    <a:p>
                      <a:r>
                        <a:rPr lang="en-GB" sz="1500" noProof="0" dirty="0" smtClean="0"/>
                        <a:t>To</a:t>
                      </a:r>
                      <a:r>
                        <a:rPr lang="en-GB" sz="1500" baseline="0" noProof="0" dirty="0" smtClean="0"/>
                        <a:t> p</a:t>
                      </a:r>
                      <a:r>
                        <a:rPr lang="en-GB" sz="1500" noProof="0" dirty="0" smtClean="0"/>
                        <a:t>ass the course (reasons</a:t>
                      </a:r>
                      <a:r>
                        <a:rPr lang="en-GB" sz="1500" baseline="0" noProof="0" dirty="0" smtClean="0"/>
                        <a:t> for not setting higher objectives can vary from not-interested to no-chance-to-succeed)</a:t>
                      </a:r>
                      <a:endParaRPr lang="en-GB" sz="1500" noProof="0" dirty="0">
                        <a:latin typeface="+mn-lt"/>
                      </a:endParaRPr>
                    </a:p>
                  </a:txBody>
                  <a:tcPr marL="76200" marR="76200" marT="38100" marB="38100"/>
                </a:tc>
                <a:extLst>
                  <a:ext uri="{0D108BD9-81ED-4DB2-BD59-A6C34878D82A}">
                    <a16:rowId xmlns:a16="http://schemas.microsoft.com/office/drawing/2014/main" val="10001"/>
                  </a:ext>
                </a:extLst>
              </a:tr>
              <a:tr h="375070">
                <a:tc>
                  <a:txBody>
                    <a:bodyPr/>
                    <a:lstStyle/>
                    <a:p>
                      <a:r>
                        <a:rPr lang="en-GB" sz="1500" noProof="0" dirty="0" smtClean="0"/>
                        <a:t>Learning strategies</a:t>
                      </a:r>
                      <a:endParaRPr lang="en-GB" sz="1500" b="1" noProof="0" dirty="0">
                        <a:latin typeface="+mn-lt"/>
                      </a:endParaRPr>
                    </a:p>
                  </a:txBody>
                  <a:tcPr marL="76200" marR="76200" marT="38100" marB="38100"/>
                </a:tc>
                <a:tc>
                  <a:txBody>
                    <a:bodyPr/>
                    <a:lstStyle/>
                    <a:p>
                      <a:r>
                        <a:rPr lang="en-GB" sz="1500" noProof="0" dirty="0" smtClean="0"/>
                        <a:t>Rote</a:t>
                      </a:r>
                      <a:r>
                        <a:rPr lang="en-GB" sz="1500" baseline="0" noProof="0" dirty="0" smtClean="0"/>
                        <a:t> learning, seeking hints, passive receiving</a:t>
                      </a:r>
                      <a:endParaRPr lang="en-GB" sz="1500" b="1" noProof="0" dirty="0">
                        <a:latin typeface="+mn-lt"/>
                      </a:endParaRPr>
                    </a:p>
                  </a:txBody>
                  <a:tcPr marL="76200" marR="76200" marT="38100" marB="38100"/>
                </a:tc>
                <a:extLst>
                  <a:ext uri="{0D108BD9-81ED-4DB2-BD59-A6C34878D82A}">
                    <a16:rowId xmlns:a16="http://schemas.microsoft.com/office/drawing/2014/main" val="10002"/>
                  </a:ext>
                </a:extLst>
              </a:tr>
              <a:tr h="1219200">
                <a:tc>
                  <a:txBody>
                    <a:bodyPr/>
                    <a:lstStyle/>
                    <a:p>
                      <a:r>
                        <a:rPr lang="en-GB" sz="1500" noProof="0" dirty="0" smtClean="0"/>
                        <a:t>Difficulties</a:t>
                      </a:r>
                      <a:endParaRPr lang="en-GB" sz="1500" b="1" noProof="0" dirty="0">
                        <a:latin typeface="+mn-lt"/>
                      </a:endParaRPr>
                    </a:p>
                  </a:txBody>
                  <a:tcPr marL="76200" marR="76200" marT="38100" marB="381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500" noProof="0" dirty="0" smtClean="0"/>
                        <a:t>Concentrating on what is important</a:t>
                      </a:r>
                      <a:r>
                        <a:rPr lang="en-GB" sz="1500" baseline="0" noProof="0" dirty="0" smtClean="0"/>
                        <a:t> to learn; to start doing things and trust one’s possibilities to succeed; finding one’s own interests; proactively creating links between course contents so that knowledge does not seem to be fragmented and full of irrelevant details</a:t>
                      </a:r>
                      <a:endParaRPr lang="en-GB" sz="1500" b="1" noProof="0" dirty="0" smtClean="0">
                        <a:latin typeface="+mn-lt"/>
                      </a:endParaRPr>
                    </a:p>
                  </a:txBody>
                  <a:tcPr marL="76200" marR="76200" marT="38100" marB="38100"/>
                </a:tc>
                <a:extLst>
                  <a:ext uri="{0D108BD9-81ED-4DB2-BD59-A6C34878D82A}">
                    <a16:rowId xmlns:a16="http://schemas.microsoft.com/office/drawing/2014/main" val="10003"/>
                  </a:ext>
                </a:extLst>
              </a:tr>
              <a:tr h="857512">
                <a:tc>
                  <a:txBody>
                    <a:bodyPr/>
                    <a:lstStyle/>
                    <a:p>
                      <a:r>
                        <a:rPr lang="en-GB" sz="1500" noProof="0" dirty="0" smtClean="0"/>
                        <a:t>Support provided</a:t>
                      </a:r>
                      <a:endParaRPr lang="en-GB" sz="1500" b="1" noProof="0" dirty="0">
                        <a:latin typeface="+mn-lt"/>
                      </a:endParaRPr>
                    </a:p>
                  </a:txBody>
                  <a:tcPr marL="76200" marR="76200" marT="38100" marB="38100"/>
                </a:tc>
                <a:tc>
                  <a:txBody>
                    <a:bodyPr/>
                    <a:lstStyle/>
                    <a:p>
                      <a:r>
                        <a:rPr lang="en-GB" sz="1500" noProof="0" dirty="0" smtClean="0"/>
                        <a:t>Help believe</a:t>
                      </a:r>
                      <a:r>
                        <a:rPr lang="en-GB" sz="1500" baseline="0" noProof="0" dirty="0" smtClean="0"/>
                        <a:t> in one’s own skills; positive feedback on things already done; help build bridges between the contents; set goals; find appropriate (basic enough) exercises; help </a:t>
                      </a:r>
                      <a:r>
                        <a:rPr lang="en-GB" sz="1500" u="none" baseline="0" noProof="0" dirty="0" smtClean="0"/>
                        <a:t>to start working </a:t>
                      </a:r>
                      <a:endParaRPr lang="en-GB" sz="1500" b="1" u="none" noProof="0" dirty="0">
                        <a:latin typeface="+mn-lt"/>
                      </a:endParaRPr>
                    </a:p>
                  </a:txBody>
                  <a:tcPr marL="76200" marR="76200" marT="38100" marB="3810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18815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3600" noProof="0" dirty="0" smtClean="0">
                <a:solidFill>
                  <a:schemeClr val="accent6">
                    <a:lumMod val="75000"/>
                  </a:schemeClr>
                </a:solidFill>
                <a:latin typeface="Calibri" panose="020F0502020204030204" pitchFamily="34" charset="0"/>
              </a:rPr>
              <a:t>Organised learning</a:t>
            </a:r>
            <a:endParaRPr lang="en-GB" sz="3600" noProof="0" dirty="0">
              <a:solidFill>
                <a:schemeClr val="accent6">
                  <a:lumMod val="75000"/>
                </a:schemeClr>
              </a:solidFill>
              <a:latin typeface="Calibri" panose="020F0502020204030204" pitchFamily="34" charset="0"/>
            </a:endParaRPr>
          </a:p>
        </p:txBody>
      </p:sp>
      <p:graphicFrame>
        <p:nvGraphicFramePr>
          <p:cNvPr id="6" name="Table 5"/>
          <p:cNvGraphicFramePr>
            <a:graphicFrameLocks noGrp="1"/>
          </p:cNvGraphicFramePr>
          <p:nvPr>
            <p:extLst/>
          </p:nvPr>
        </p:nvGraphicFramePr>
        <p:xfrm>
          <a:off x="971591" y="1022466"/>
          <a:ext cx="7200809" cy="3131178"/>
        </p:xfrm>
        <a:graphic>
          <a:graphicData uri="http://schemas.openxmlformats.org/drawingml/2006/table">
            <a:tbl>
              <a:tblPr firstRow="1" bandRow="1">
                <a:tableStyleId>{10A1B5D5-9B99-4C35-A422-299274C87663}</a:tableStyleId>
              </a:tblPr>
              <a:tblGrid>
                <a:gridCol w="2242037">
                  <a:extLst>
                    <a:ext uri="{9D8B030D-6E8A-4147-A177-3AD203B41FA5}">
                      <a16:colId xmlns:a16="http://schemas.microsoft.com/office/drawing/2014/main" val="20000"/>
                    </a:ext>
                  </a:extLst>
                </a:gridCol>
                <a:gridCol w="4958772">
                  <a:extLst>
                    <a:ext uri="{9D8B030D-6E8A-4147-A177-3AD203B41FA5}">
                      <a16:colId xmlns:a16="http://schemas.microsoft.com/office/drawing/2014/main" val="20001"/>
                    </a:ext>
                  </a:extLst>
                </a:gridCol>
              </a:tblGrid>
              <a:tr h="378278">
                <a:tc>
                  <a:txBody>
                    <a:bodyPr/>
                    <a:lstStyle/>
                    <a:p>
                      <a:endParaRPr lang="en-US" sz="1500" b="1" dirty="0"/>
                    </a:p>
                  </a:txBody>
                  <a:tcPr marL="76200" marR="76200" marT="38100" marB="38100"/>
                </a:tc>
                <a:tc>
                  <a:txBody>
                    <a:bodyPr/>
                    <a:lstStyle/>
                    <a:p>
                      <a:endParaRPr lang="en-US" sz="1500" dirty="0"/>
                    </a:p>
                  </a:txBody>
                  <a:tcPr marL="76200" marR="76200" marT="38100" marB="38100"/>
                </a:tc>
                <a:extLst>
                  <a:ext uri="{0D108BD9-81ED-4DB2-BD59-A6C34878D82A}">
                    <a16:rowId xmlns:a16="http://schemas.microsoft.com/office/drawing/2014/main" val="10000"/>
                  </a:ext>
                </a:extLst>
              </a:tr>
              <a:tr h="800049">
                <a:tc>
                  <a:txBody>
                    <a:bodyPr/>
                    <a:lstStyle/>
                    <a:p>
                      <a:r>
                        <a:rPr lang="en-GB" sz="1500" dirty="0" smtClean="0"/>
                        <a:t>Typical motivation</a:t>
                      </a:r>
                      <a:endParaRPr lang="en-GB" sz="1500" b="1" dirty="0">
                        <a:latin typeface="+mn-lt"/>
                      </a:endParaRPr>
                    </a:p>
                  </a:txBody>
                  <a:tcPr marL="76200" marR="76200" marT="38100" marB="38100"/>
                </a:tc>
                <a:tc>
                  <a:txBody>
                    <a:bodyPr/>
                    <a:lstStyle/>
                    <a:p>
                      <a:r>
                        <a:rPr lang="en-GB" sz="1500" dirty="0" smtClean="0"/>
                        <a:t>To optimise and</a:t>
                      </a:r>
                      <a:r>
                        <a:rPr lang="en-GB" sz="1500" baseline="0" dirty="0" smtClean="0"/>
                        <a:t> get ”good results” (grades); interest in practical matters: skills and knowledge that can be used in the future (in work)</a:t>
                      </a:r>
                      <a:endParaRPr lang="en-GB" sz="1500" dirty="0">
                        <a:latin typeface="+mn-lt"/>
                      </a:endParaRPr>
                    </a:p>
                  </a:txBody>
                  <a:tcPr marL="76200" marR="76200" marT="38100" marB="38100"/>
                </a:tc>
                <a:extLst>
                  <a:ext uri="{0D108BD9-81ED-4DB2-BD59-A6C34878D82A}">
                    <a16:rowId xmlns:a16="http://schemas.microsoft.com/office/drawing/2014/main" val="10001"/>
                  </a:ext>
                </a:extLst>
              </a:tr>
              <a:tr h="792088">
                <a:tc>
                  <a:txBody>
                    <a:bodyPr/>
                    <a:lstStyle/>
                    <a:p>
                      <a:r>
                        <a:rPr lang="en-GB" sz="1500" dirty="0" smtClean="0"/>
                        <a:t>Learning strategies</a:t>
                      </a:r>
                      <a:endParaRPr lang="en-GB" sz="1500" b="1" dirty="0">
                        <a:latin typeface="+mn-lt"/>
                      </a:endParaRPr>
                    </a:p>
                  </a:txBody>
                  <a:tcPr marL="76200" marR="76200" marT="38100" marB="38100"/>
                </a:tc>
                <a:tc>
                  <a:txBody>
                    <a:bodyPr/>
                    <a:lstStyle/>
                    <a:p>
                      <a:r>
                        <a:rPr lang="en-GB" sz="1500" dirty="0" smtClean="0"/>
                        <a:t>Being aware of course requirements and</a:t>
                      </a:r>
                      <a:r>
                        <a:rPr lang="en-GB" sz="1500" baseline="0" dirty="0" smtClean="0"/>
                        <a:t> assessment criteria; monitoring and planning one’s studies, but being dependent on the teacher’s goals</a:t>
                      </a:r>
                      <a:endParaRPr lang="en-GB" sz="1500" dirty="0">
                        <a:latin typeface="+mn-lt"/>
                      </a:endParaRPr>
                    </a:p>
                  </a:txBody>
                  <a:tcPr marL="76200" marR="76200" marT="38100" marB="38100"/>
                </a:tc>
                <a:extLst>
                  <a:ext uri="{0D108BD9-81ED-4DB2-BD59-A6C34878D82A}">
                    <a16:rowId xmlns:a16="http://schemas.microsoft.com/office/drawing/2014/main" val="10002"/>
                  </a:ext>
                </a:extLst>
              </a:tr>
              <a:tr h="576064">
                <a:tc>
                  <a:txBody>
                    <a:bodyPr/>
                    <a:lstStyle/>
                    <a:p>
                      <a:r>
                        <a:rPr lang="en-GB" sz="1500" dirty="0" smtClean="0"/>
                        <a:t>Difficulties</a:t>
                      </a:r>
                      <a:endParaRPr lang="en-GB" sz="1500" b="1" dirty="0">
                        <a:latin typeface="+mn-lt"/>
                      </a:endParaRPr>
                    </a:p>
                  </a:txBody>
                  <a:tcPr marL="76200" marR="76200" marT="38100" marB="38100"/>
                </a:tc>
                <a:tc>
                  <a:txBody>
                    <a:bodyPr/>
                    <a:lstStyle/>
                    <a:p>
                      <a:r>
                        <a:rPr lang="en-GB" sz="1500" noProof="0" dirty="0" smtClean="0"/>
                        <a:t>Optimising</a:t>
                      </a:r>
                      <a:r>
                        <a:rPr lang="en-GB" sz="1500" dirty="0" smtClean="0"/>
                        <a:t> grades,</a:t>
                      </a:r>
                      <a:r>
                        <a:rPr lang="en-GB" sz="1500" baseline="0" dirty="0" smtClean="0"/>
                        <a:t> but forgetting one’s own interests and learning; sometimes overestimating one’s own skills</a:t>
                      </a:r>
                      <a:endParaRPr lang="en-GB" sz="1500" dirty="0">
                        <a:latin typeface="+mn-lt"/>
                      </a:endParaRPr>
                    </a:p>
                  </a:txBody>
                  <a:tcPr marL="76200" marR="76200" marT="38100" marB="38100"/>
                </a:tc>
                <a:extLst>
                  <a:ext uri="{0D108BD9-81ED-4DB2-BD59-A6C34878D82A}">
                    <a16:rowId xmlns:a16="http://schemas.microsoft.com/office/drawing/2014/main" val="10003"/>
                  </a:ext>
                </a:extLst>
              </a:tr>
              <a:tr h="584699">
                <a:tc>
                  <a:txBody>
                    <a:bodyPr/>
                    <a:lstStyle/>
                    <a:p>
                      <a:r>
                        <a:rPr lang="en-GB" sz="1500" dirty="0" smtClean="0"/>
                        <a:t>Support</a:t>
                      </a:r>
                      <a:endParaRPr lang="en-GB" sz="1500" b="1" dirty="0">
                        <a:latin typeface="+mn-lt"/>
                      </a:endParaRPr>
                    </a:p>
                  </a:txBody>
                  <a:tcPr marL="76200" marR="76200" marT="38100" marB="38100"/>
                </a:tc>
                <a:tc>
                  <a:txBody>
                    <a:bodyPr/>
                    <a:lstStyle/>
                    <a:p>
                      <a:r>
                        <a:rPr lang="en-GB" sz="1500" u="none" dirty="0" smtClean="0"/>
                        <a:t>Help</a:t>
                      </a:r>
                      <a:r>
                        <a:rPr lang="en-GB" sz="1500" u="none" baseline="0" dirty="0" smtClean="0"/>
                        <a:t> t</a:t>
                      </a:r>
                      <a:r>
                        <a:rPr lang="en-GB" sz="1500" u="none" dirty="0" smtClean="0"/>
                        <a:t>o concentrate on learning </a:t>
                      </a:r>
                      <a:r>
                        <a:rPr lang="en-GB" sz="1500" dirty="0" smtClean="0"/>
                        <a:t>and to find</a:t>
                      </a:r>
                      <a:r>
                        <a:rPr lang="en-GB" sz="1500" baseline="0" dirty="0" smtClean="0"/>
                        <a:t> meaning; challenge to set ”deeper” goals</a:t>
                      </a:r>
                      <a:endParaRPr lang="en-GB" sz="1500" dirty="0">
                        <a:latin typeface="+mn-lt"/>
                      </a:endParaRPr>
                    </a:p>
                  </a:txBody>
                  <a:tcPr marL="76200" marR="76200" marT="38100" marB="38100"/>
                </a:tc>
                <a:extLst>
                  <a:ext uri="{0D108BD9-81ED-4DB2-BD59-A6C34878D82A}">
                    <a16:rowId xmlns:a16="http://schemas.microsoft.com/office/drawing/2014/main" val="10004"/>
                  </a:ext>
                </a:extLst>
              </a:tr>
            </a:tbl>
          </a:graphicData>
        </a:graphic>
      </p:graphicFrame>
      <p:sp>
        <p:nvSpPr>
          <p:cNvPr id="2" name="Rectangle 1"/>
          <p:cNvSpPr/>
          <p:nvPr/>
        </p:nvSpPr>
        <p:spPr>
          <a:xfrm>
            <a:off x="5436096" y="4441676"/>
            <a:ext cx="2863284" cy="276999"/>
          </a:xfrm>
          <a:prstGeom prst="rect">
            <a:avLst/>
          </a:prstGeom>
        </p:spPr>
        <p:txBody>
          <a:bodyPr wrap="none">
            <a:spAutoFit/>
          </a:bodyPr>
          <a:lstStyle/>
          <a:p>
            <a:r>
              <a:rPr lang="en-GB" sz="1200" dirty="0" err="1"/>
              <a:t>Entwistle</a:t>
            </a:r>
            <a:r>
              <a:rPr lang="en-GB" sz="1200" dirty="0"/>
              <a:t> (1988); </a:t>
            </a:r>
            <a:r>
              <a:rPr lang="en-GB" sz="1200" dirty="0" err="1"/>
              <a:t>Marton</a:t>
            </a:r>
            <a:r>
              <a:rPr lang="en-GB" sz="1200" dirty="0"/>
              <a:t> &amp; </a:t>
            </a:r>
            <a:r>
              <a:rPr lang="en-GB" sz="1200" dirty="0" err="1"/>
              <a:t>Säljö</a:t>
            </a:r>
            <a:r>
              <a:rPr lang="en-GB" sz="1200" dirty="0"/>
              <a:t> (1976)</a:t>
            </a:r>
            <a:endParaRPr lang="en-US" sz="1200" dirty="0"/>
          </a:p>
        </p:txBody>
      </p:sp>
    </p:spTree>
    <p:extLst>
      <p:ext uri="{BB962C8B-B14F-4D97-AF65-F5344CB8AC3E}">
        <p14:creationId xmlns:p14="http://schemas.microsoft.com/office/powerpoint/2010/main" val="541981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ulukko 5"/>
          <p:cNvGraphicFramePr>
            <a:graphicFrameLocks noGrp="1"/>
          </p:cNvGraphicFramePr>
          <p:nvPr>
            <p:extLst>
              <p:ext uri="{D42A27DB-BD31-4B8C-83A1-F6EECF244321}">
                <p14:modId xmlns:p14="http://schemas.microsoft.com/office/powerpoint/2010/main" val="805717685"/>
              </p:ext>
            </p:extLst>
          </p:nvPr>
        </p:nvGraphicFramePr>
        <p:xfrm>
          <a:off x="468315" y="1633364"/>
          <a:ext cx="7848101" cy="2227672"/>
        </p:xfrm>
        <a:graphic>
          <a:graphicData uri="http://schemas.openxmlformats.org/drawingml/2006/table">
            <a:tbl>
              <a:tblPr>
                <a:tableStyleId>{69C7853C-536D-4A76-A0AE-DD22124D55A5}</a:tableStyleId>
              </a:tblPr>
              <a:tblGrid>
                <a:gridCol w="1334176">
                  <a:extLst>
                    <a:ext uri="{9D8B030D-6E8A-4147-A177-3AD203B41FA5}">
                      <a16:colId xmlns:a16="http://schemas.microsoft.com/office/drawing/2014/main" val="20000"/>
                    </a:ext>
                  </a:extLst>
                </a:gridCol>
                <a:gridCol w="1805063">
                  <a:extLst>
                    <a:ext uri="{9D8B030D-6E8A-4147-A177-3AD203B41FA5}">
                      <a16:colId xmlns:a16="http://schemas.microsoft.com/office/drawing/2014/main" val="20001"/>
                    </a:ext>
                  </a:extLst>
                </a:gridCol>
                <a:gridCol w="2354431">
                  <a:extLst>
                    <a:ext uri="{9D8B030D-6E8A-4147-A177-3AD203B41FA5}">
                      <a16:colId xmlns:a16="http://schemas.microsoft.com/office/drawing/2014/main" val="20002"/>
                    </a:ext>
                  </a:extLst>
                </a:gridCol>
                <a:gridCol w="2354431">
                  <a:extLst>
                    <a:ext uri="{9D8B030D-6E8A-4147-A177-3AD203B41FA5}">
                      <a16:colId xmlns:a16="http://schemas.microsoft.com/office/drawing/2014/main" val="20003"/>
                    </a:ext>
                  </a:extLst>
                </a:gridCol>
              </a:tblGrid>
              <a:tr h="291289">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b="1" u="none" strike="noStrike" cap="none" normalizeH="0" baseline="0" noProof="0" dirty="0" smtClean="0">
                          <a:ln>
                            <a:noFill/>
                          </a:ln>
                          <a:effectLst/>
                        </a:rPr>
                        <a:t>Orientation</a:t>
                      </a:r>
                      <a:endParaRPr kumimoji="0" lang="en-GB" sz="1500" b="1" i="0"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b="1" u="none" strike="noStrike" cap="none" normalizeH="0" baseline="0" noProof="0" dirty="0" smtClean="0">
                          <a:ln>
                            <a:noFill/>
                          </a:ln>
                          <a:effectLst/>
                        </a:rPr>
                        <a:t>Objective</a:t>
                      </a:r>
                      <a:r>
                        <a:rPr kumimoji="0" lang="en-GB" sz="1500" u="none" strike="noStrike" cap="none" normalizeH="0" baseline="0" noProof="0" dirty="0" smtClean="0">
                          <a:ln>
                            <a:noFill/>
                          </a:ln>
                          <a:effectLst/>
                        </a:rPr>
                        <a:t> </a:t>
                      </a:r>
                      <a:endParaRPr kumimoji="0" lang="en-GB" sz="1500" b="1" i="0"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b="1" u="none" strike="noStrike" cap="none" normalizeH="0" baseline="0" noProof="0" dirty="0" smtClean="0">
                          <a:ln>
                            <a:noFill/>
                          </a:ln>
                          <a:effectLst/>
                        </a:rPr>
                        <a:t>Action</a:t>
                      </a:r>
                      <a:r>
                        <a:rPr kumimoji="0" lang="en-GB" sz="1500" u="none" strike="noStrike" cap="none" normalizeH="0" baseline="0" noProof="0" dirty="0" smtClean="0">
                          <a:ln>
                            <a:noFill/>
                          </a:ln>
                          <a:effectLst/>
                        </a:rPr>
                        <a:t> </a:t>
                      </a:r>
                      <a:endParaRPr kumimoji="0" lang="en-GB" sz="1500" b="1" i="0"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b="1" u="none" strike="noStrike" cap="none" normalizeH="0" baseline="0" noProof="0" dirty="0" smtClean="0">
                          <a:ln>
                            <a:noFill/>
                          </a:ln>
                          <a:effectLst/>
                        </a:rPr>
                        <a:t>Consequence</a:t>
                      </a:r>
                      <a:r>
                        <a:rPr kumimoji="0" lang="en-GB" sz="1500" u="none" strike="noStrike" cap="none" normalizeH="0" baseline="0" noProof="0" dirty="0" smtClean="0">
                          <a:ln>
                            <a:noFill/>
                          </a:ln>
                          <a:effectLst/>
                        </a:rPr>
                        <a:t> </a:t>
                      </a:r>
                      <a:endParaRPr kumimoji="0" lang="en-GB" sz="1500" b="1" i="0"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extLst>
                  <a:ext uri="{0D108BD9-81ED-4DB2-BD59-A6C34878D82A}">
                    <a16:rowId xmlns:a16="http://schemas.microsoft.com/office/drawing/2014/main" val="10000"/>
                  </a:ext>
                </a:extLst>
              </a:tr>
              <a:tr h="58480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u="none" strike="noStrike" cap="none" normalizeH="0" baseline="0" noProof="0" dirty="0" smtClean="0">
                          <a:ln>
                            <a:noFill/>
                          </a:ln>
                          <a:effectLst/>
                        </a:rPr>
                        <a:t>Deep </a:t>
                      </a:r>
                      <a:endParaRPr kumimoji="0" lang="en-GB" sz="1500" b="1" i="1"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u="none" strike="noStrike" cap="none" normalizeH="0" baseline="0" noProof="0" dirty="0" smtClean="0">
                          <a:ln>
                            <a:noFill/>
                          </a:ln>
                          <a:effectLst/>
                        </a:rPr>
                        <a:t>To understand for oneself </a:t>
                      </a:r>
                      <a:endParaRPr kumimoji="0" lang="en-GB" sz="1500" b="0" i="0"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u="none" strike="noStrike" cap="none" normalizeH="0" baseline="0" noProof="0" dirty="0" smtClean="0">
                          <a:ln>
                            <a:noFill/>
                          </a:ln>
                          <a:effectLst/>
                        </a:rPr>
                        <a:t>Active processing </a:t>
                      </a:r>
                      <a:endParaRPr kumimoji="0" lang="en-GB" sz="1500" b="0" i="0"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u="none" strike="noStrike" cap="none" normalizeH="0" baseline="0" noProof="0" dirty="0" smtClean="0">
                          <a:ln>
                            <a:noFill/>
                          </a:ln>
                          <a:effectLst/>
                        </a:rPr>
                        <a:t>Actively interested (gets deeply engrossed)</a:t>
                      </a:r>
                      <a:endParaRPr kumimoji="0" lang="en-GB" sz="1500" b="0" i="0"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extLst>
                  <a:ext uri="{0D108BD9-81ED-4DB2-BD59-A6C34878D82A}">
                    <a16:rowId xmlns:a16="http://schemas.microsoft.com/office/drawing/2014/main" val="10001"/>
                  </a:ext>
                </a:extLst>
              </a:tr>
              <a:tr h="57606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u="none" strike="noStrike" cap="none" normalizeH="0" baseline="0" noProof="0" dirty="0" smtClean="0">
                          <a:ln>
                            <a:noFill/>
                          </a:ln>
                          <a:effectLst/>
                        </a:rPr>
                        <a:t>Surface </a:t>
                      </a:r>
                      <a:endParaRPr kumimoji="0" lang="en-GB" sz="1500" b="1" i="1"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u="none" strike="noStrike" cap="none" normalizeH="0" baseline="0" noProof="0" dirty="0" smtClean="0">
                          <a:ln>
                            <a:noFill/>
                          </a:ln>
                          <a:effectLst/>
                        </a:rPr>
                        <a:t>To achieve the pass criteria</a:t>
                      </a:r>
                      <a:endParaRPr kumimoji="0" lang="en-GB" sz="1500" b="0" i="0"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u="none" strike="noStrike" cap="none" normalizeH="0" baseline="0" noProof="0" dirty="0" smtClean="0">
                          <a:ln>
                            <a:noFill/>
                          </a:ln>
                          <a:effectLst/>
                        </a:rPr>
                        <a:t>Simply reproducing content to pass the course</a:t>
                      </a:r>
                      <a:endParaRPr kumimoji="0" lang="en-GB" sz="1500" b="0" i="0"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u="none" strike="noStrike" cap="none" normalizeH="0" baseline="0" noProof="0" dirty="0" smtClean="0">
                          <a:ln>
                            <a:noFill/>
                          </a:ln>
                          <a:effectLst/>
                        </a:rPr>
                        <a:t>Difficulties in understanding and anxiety </a:t>
                      </a:r>
                      <a:endParaRPr kumimoji="0" lang="en-GB" sz="1500" b="0" i="0"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extLst>
                  <a:ext uri="{0D108BD9-81ED-4DB2-BD59-A6C34878D82A}">
                    <a16:rowId xmlns:a16="http://schemas.microsoft.com/office/drawing/2014/main" val="10002"/>
                  </a:ext>
                </a:extLst>
              </a:tr>
              <a:tr h="57606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u="none" strike="noStrike" cap="none" normalizeH="0" baseline="0" noProof="0" dirty="0" smtClean="0">
                          <a:ln>
                            <a:noFill/>
                          </a:ln>
                          <a:effectLst/>
                        </a:rPr>
                        <a:t>Strategic </a:t>
                      </a:r>
                      <a:endParaRPr kumimoji="0" lang="en-GB" sz="1500" b="1" i="1"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u="none" strike="noStrike" cap="none" normalizeH="0" baseline="0" noProof="0" dirty="0" smtClean="0">
                          <a:ln>
                            <a:noFill/>
                          </a:ln>
                          <a:effectLst/>
                        </a:rPr>
                        <a:t>To obtain good grades </a:t>
                      </a:r>
                      <a:endParaRPr kumimoji="0" lang="en-GB" sz="1500" b="0" i="0"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u="none" strike="noStrike" cap="none" normalizeH="0" baseline="0" noProof="0" dirty="0" smtClean="0">
                          <a:ln>
                            <a:noFill/>
                          </a:ln>
                          <a:effectLst/>
                        </a:rPr>
                        <a:t>Systematic planning of  activities</a:t>
                      </a:r>
                      <a:endParaRPr kumimoji="0" lang="en-GB" sz="1500" b="0" i="0"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500" u="none" strike="noStrike" cap="none" normalizeH="0" baseline="0" noProof="0" dirty="0" smtClean="0">
                          <a:ln>
                            <a:noFill/>
                          </a:ln>
                          <a:effectLst/>
                        </a:rPr>
                        <a:t>Aware of performance criteria</a:t>
                      </a:r>
                      <a:endParaRPr kumimoji="0" lang="en-GB" sz="1500" b="0" i="0" u="none" strike="noStrike" cap="none" normalizeH="0" baseline="0" noProof="0" dirty="0" smtClean="0">
                        <a:ln>
                          <a:noFill/>
                        </a:ln>
                        <a:solidFill>
                          <a:schemeClr val="tx1"/>
                        </a:solidFill>
                        <a:effectLst/>
                        <a:latin typeface="Calibri" panose="020F0502020204030204" pitchFamily="34" charset="0"/>
                        <a:ea typeface="MS PGothic" pitchFamily="34" charset="-128"/>
                      </a:endParaRPr>
                    </a:p>
                  </a:txBody>
                  <a:tcPr marL="76200" marR="76200" marT="38100" marB="38100" horzOverflow="overflow">
                    <a:solidFill>
                      <a:schemeClr val="accent4">
                        <a:lumMod val="20000"/>
                        <a:lumOff val="80000"/>
                      </a:schemeClr>
                    </a:solidFill>
                  </a:tcPr>
                </a:tc>
                <a:extLst>
                  <a:ext uri="{0D108BD9-81ED-4DB2-BD59-A6C34878D82A}">
                    <a16:rowId xmlns:a16="http://schemas.microsoft.com/office/drawing/2014/main" val="10003"/>
                  </a:ext>
                </a:extLst>
              </a:tr>
            </a:tbl>
          </a:graphicData>
        </a:graphic>
      </p:graphicFrame>
      <p:sp>
        <p:nvSpPr>
          <p:cNvPr id="2" name="Title 1"/>
          <p:cNvSpPr>
            <a:spLocks noGrp="1"/>
          </p:cNvSpPr>
          <p:nvPr>
            <p:ph type="ctrTitle"/>
          </p:nvPr>
        </p:nvSpPr>
        <p:spPr/>
        <p:txBody>
          <a:bodyPr/>
          <a:lstStyle/>
          <a:p>
            <a:r>
              <a:rPr lang="en-GB" dirty="0" smtClean="0">
                <a:solidFill>
                  <a:schemeClr val="tx1"/>
                </a:solidFill>
                <a:latin typeface="Calibri" panose="020F0502020204030204" pitchFamily="34" charset="0"/>
              </a:rPr>
              <a:t>Approaches to learning </a:t>
            </a:r>
            <a:r>
              <a:rPr lang="en-GB" dirty="0" smtClean="0">
                <a:solidFill>
                  <a:schemeClr val="tx1"/>
                </a:solidFill>
              </a:rPr>
              <a:t/>
            </a:r>
            <a:br>
              <a:rPr lang="en-GB" dirty="0" smtClean="0">
                <a:solidFill>
                  <a:schemeClr val="tx1"/>
                </a:solidFill>
              </a:rPr>
            </a:br>
            <a:r>
              <a:rPr lang="en-GB" sz="2000" dirty="0" smtClean="0">
                <a:solidFill>
                  <a:schemeClr val="tx1"/>
                </a:solidFill>
              </a:rPr>
              <a:t/>
            </a:r>
            <a:br>
              <a:rPr lang="en-GB" sz="2000" dirty="0" smtClean="0">
                <a:solidFill>
                  <a:schemeClr val="tx1"/>
                </a:solidFill>
              </a:rPr>
            </a:br>
            <a:r>
              <a:rPr lang="en-GB" sz="2000" dirty="0" err="1" smtClean="0">
                <a:solidFill>
                  <a:schemeClr val="tx1"/>
                </a:solidFill>
              </a:rPr>
              <a:t>Entwistle</a:t>
            </a:r>
            <a:r>
              <a:rPr lang="en-GB" sz="2000" dirty="0" smtClean="0">
                <a:solidFill>
                  <a:schemeClr val="tx1"/>
                </a:solidFill>
              </a:rPr>
              <a:t> (1988); </a:t>
            </a:r>
            <a:r>
              <a:rPr lang="en-GB" sz="2000" dirty="0" err="1" smtClean="0">
                <a:solidFill>
                  <a:schemeClr val="tx1"/>
                </a:solidFill>
              </a:rPr>
              <a:t>Marton</a:t>
            </a:r>
            <a:r>
              <a:rPr lang="en-GB" sz="2000" dirty="0" smtClean="0">
                <a:solidFill>
                  <a:schemeClr val="tx1"/>
                </a:solidFill>
              </a:rPr>
              <a:t> &amp; </a:t>
            </a:r>
            <a:r>
              <a:rPr lang="en-GB" sz="2000" dirty="0" err="1" smtClean="0">
                <a:solidFill>
                  <a:schemeClr val="tx1"/>
                </a:solidFill>
              </a:rPr>
              <a:t>Säljö</a:t>
            </a:r>
            <a:r>
              <a:rPr lang="en-GB" sz="2000" dirty="0" smtClean="0">
                <a:solidFill>
                  <a:schemeClr val="tx1"/>
                </a:solidFill>
              </a:rPr>
              <a:t> (1976)</a:t>
            </a:r>
            <a:r>
              <a:rPr lang="en-GB" dirty="0" smtClean="0">
                <a:solidFill>
                  <a:schemeClr val="tx1"/>
                </a:solidFill>
              </a:rPr>
              <a:t/>
            </a:r>
            <a:br>
              <a:rPr lang="en-GB" dirty="0" smtClean="0">
                <a:solidFill>
                  <a:schemeClr val="tx1"/>
                </a:solidFill>
              </a:rPr>
            </a:br>
            <a:endParaRPr lang="en-GB" dirty="0">
              <a:solidFill>
                <a:schemeClr val="tx1"/>
              </a:solidFill>
            </a:endParaRPr>
          </a:p>
        </p:txBody>
      </p:sp>
      <p:sp>
        <p:nvSpPr>
          <p:cNvPr id="3" name="TextBox 2"/>
          <p:cNvSpPr txBox="1"/>
          <p:nvPr/>
        </p:nvSpPr>
        <p:spPr>
          <a:xfrm>
            <a:off x="611560" y="4297660"/>
            <a:ext cx="7848872" cy="276999"/>
          </a:xfrm>
          <a:prstGeom prst="rect">
            <a:avLst/>
          </a:prstGeom>
          <a:noFill/>
        </p:spPr>
        <p:txBody>
          <a:bodyPr wrap="square" lIns="0" tIns="0" rIns="0" bIns="0" rtlCol="0">
            <a:spAutoFit/>
          </a:bodyPr>
          <a:lstStyle/>
          <a:p>
            <a:r>
              <a:rPr lang="fi-FI" b="1" dirty="0" err="1" smtClean="0">
                <a:latin typeface="Calibri" panose="020F0502020204030204" pitchFamily="34" charset="0"/>
              </a:rPr>
              <a:t>See</a:t>
            </a:r>
            <a:r>
              <a:rPr lang="fi-FI" b="1" dirty="0" smtClean="0">
                <a:latin typeface="Calibri" panose="020F0502020204030204" pitchFamily="34" charset="0"/>
              </a:rPr>
              <a:t> </a:t>
            </a:r>
            <a:r>
              <a:rPr lang="fi-FI" b="1" dirty="0" err="1" smtClean="0">
                <a:latin typeface="Calibri" panose="020F0502020204030204" pitchFamily="34" charset="0"/>
              </a:rPr>
              <a:t>also</a:t>
            </a:r>
            <a:r>
              <a:rPr lang="fi-FI" b="1" dirty="0" smtClean="0">
                <a:latin typeface="Calibri" panose="020F0502020204030204" pitchFamily="34" charset="0"/>
              </a:rPr>
              <a:t> </a:t>
            </a:r>
            <a:r>
              <a:rPr lang="fi-FI" b="1" dirty="0" err="1" smtClean="0">
                <a:latin typeface="Calibri" panose="020F0502020204030204" pitchFamily="34" charset="0"/>
              </a:rPr>
              <a:t>Chapter</a:t>
            </a:r>
            <a:r>
              <a:rPr lang="fi-FI" b="1" dirty="0" smtClean="0">
                <a:latin typeface="Calibri" panose="020F0502020204030204" pitchFamily="34" charset="0"/>
              </a:rPr>
              <a:t> 2 in ”</a:t>
            </a:r>
            <a:r>
              <a:rPr lang="fi-FI" b="1" dirty="0" err="1" smtClean="0">
                <a:latin typeface="Calibri" panose="020F0502020204030204" pitchFamily="34" charset="0"/>
              </a:rPr>
              <a:t>Get</a:t>
            </a:r>
            <a:r>
              <a:rPr lang="fi-FI" b="1" dirty="0" smtClean="0">
                <a:latin typeface="Calibri" panose="020F0502020204030204" pitchFamily="34" charset="0"/>
              </a:rPr>
              <a:t> </a:t>
            </a:r>
            <a:r>
              <a:rPr lang="fi-FI" b="1" dirty="0" err="1" smtClean="0">
                <a:latin typeface="Calibri" panose="020F0502020204030204" pitchFamily="34" charset="0"/>
              </a:rPr>
              <a:t>inspired</a:t>
            </a:r>
            <a:r>
              <a:rPr lang="fi-FI" b="1" dirty="0" smtClean="0">
                <a:latin typeface="Calibri" panose="020F0502020204030204" pitchFamily="34" charset="0"/>
              </a:rPr>
              <a:t>!” / ”Innostu ja onnistu opetuksessa</a:t>
            </a:r>
            <a:r>
              <a:rPr lang="fi-FI" b="1" dirty="0" smtClean="0"/>
              <a:t>”</a:t>
            </a:r>
            <a:endParaRPr lang="fi-FI" b="1" dirty="0"/>
          </a:p>
        </p:txBody>
      </p:sp>
    </p:spTree>
    <p:extLst>
      <p:ext uri="{BB962C8B-B14F-4D97-AF65-F5344CB8AC3E}">
        <p14:creationId xmlns:p14="http://schemas.microsoft.com/office/powerpoint/2010/main" val="204592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68313" y="553244"/>
            <a:ext cx="8207375" cy="543865"/>
          </a:xfrm>
        </p:spPr>
        <p:txBody>
          <a:bodyPr/>
          <a:lstStyle/>
          <a:p>
            <a:r>
              <a:rPr lang="en-GB" sz="3600" dirty="0" smtClean="0"/>
              <a:t>Different student profiles</a:t>
            </a:r>
            <a:endParaRPr lang="en-GB" sz="3600" dirty="0"/>
          </a:p>
        </p:txBody>
      </p:sp>
      <p:sp>
        <p:nvSpPr>
          <p:cNvPr id="3" name="TextBox 2"/>
          <p:cNvSpPr txBox="1"/>
          <p:nvPr/>
        </p:nvSpPr>
        <p:spPr>
          <a:xfrm flipH="1">
            <a:off x="468311" y="1345332"/>
            <a:ext cx="8207376" cy="3293209"/>
          </a:xfrm>
          <a:prstGeom prst="rect">
            <a:avLst/>
          </a:prstGeom>
          <a:noFill/>
        </p:spPr>
        <p:txBody>
          <a:bodyPr wrap="square" lIns="0" tIns="0" rIns="0" bIns="0" rtlCol="0">
            <a:spAutoFit/>
          </a:bodyPr>
          <a:lstStyle/>
          <a:p>
            <a:r>
              <a:rPr lang="en-GB" sz="2000" b="1" dirty="0" smtClean="0">
                <a:solidFill>
                  <a:schemeClr val="bg1"/>
                </a:solidFill>
                <a:latin typeface="Calibri" panose="020F0502020204030204" pitchFamily="34" charset="0"/>
              </a:rPr>
              <a:t>Read through the four student profiles and note down their most important aspects. Think about the learning approaches (from your reading assignment) as well. </a:t>
            </a:r>
          </a:p>
          <a:p>
            <a:endParaRPr lang="en-GB" sz="1400" dirty="0" smtClean="0">
              <a:solidFill>
                <a:schemeClr val="bg1"/>
              </a:solidFill>
              <a:latin typeface="Calibri" panose="020F0502020204030204" pitchFamily="34" charset="0"/>
            </a:endParaRPr>
          </a:p>
          <a:p>
            <a:r>
              <a:rPr lang="en-GB" b="1" dirty="0" smtClean="0">
                <a:solidFill>
                  <a:schemeClr val="bg1"/>
                </a:solidFill>
                <a:latin typeface="Calibri" panose="020F0502020204030204" pitchFamily="34" charset="0"/>
              </a:rPr>
              <a:t>For the profile assigned to your group, think about the following: </a:t>
            </a:r>
          </a:p>
          <a:p>
            <a:pPr marL="285750" indent="-285750">
              <a:buFont typeface="Wingdings" panose="05000000000000000000" pitchFamily="2" charset="2"/>
              <a:buChar char="§"/>
            </a:pPr>
            <a:r>
              <a:rPr lang="en-GB" dirty="0" smtClean="0">
                <a:solidFill>
                  <a:schemeClr val="bg1"/>
                </a:solidFill>
                <a:latin typeface="Calibri" panose="020F0502020204030204" pitchFamily="34" charset="0"/>
              </a:rPr>
              <a:t>Have you met students who might be similar in any way? </a:t>
            </a:r>
            <a:br>
              <a:rPr lang="en-GB" dirty="0" smtClean="0">
                <a:solidFill>
                  <a:schemeClr val="bg1"/>
                </a:solidFill>
                <a:latin typeface="Calibri" panose="020F0502020204030204" pitchFamily="34" charset="0"/>
              </a:rPr>
            </a:br>
            <a:r>
              <a:rPr lang="en-GB" dirty="0" smtClean="0">
                <a:solidFill>
                  <a:schemeClr val="bg1"/>
                </a:solidFill>
                <a:latin typeface="Calibri" panose="020F0502020204030204" pitchFamily="34" charset="0"/>
              </a:rPr>
              <a:t>Don’t take the types too literally and don’t go into details</a:t>
            </a:r>
          </a:p>
          <a:p>
            <a:pPr marL="285750" indent="-285750">
              <a:buFont typeface="Wingdings" panose="05000000000000000000" pitchFamily="2" charset="2"/>
              <a:buChar char="§"/>
            </a:pPr>
            <a:r>
              <a:rPr lang="en-GB" dirty="0" smtClean="0">
                <a:solidFill>
                  <a:schemeClr val="bg1"/>
                </a:solidFill>
                <a:latin typeface="Calibri" panose="020F0502020204030204" pitchFamily="34" charset="0"/>
              </a:rPr>
              <a:t>How might they act and succeed in your course(s)?</a:t>
            </a:r>
          </a:p>
          <a:p>
            <a:pPr marL="285750" indent="-285750">
              <a:buFont typeface="Wingdings" panose="05000000000000000000" pitchFamily="2" charset="2"/>
              <a:buChar char="§"/>
            </a:pPr>
            <a:r>
              <a:rPr lang="en-GB" dirty="0" smtClean="0">
                <a:solidFill>
                  <a:schemeClr val="bg1"/>
                </a:solidFill>
                <a:latin typeface="Calibri" panose="020F0502020204030204" pitchFamily="34" charset="0"/>
              </a:rPr>
              <a:t>How can you support their learning or help them solve exercise problems?</a:t>
            </a:r>
          </a:p>
          <a:p>
            <a:pPr marL="285750" indent="-285750">
              <a:buFont typeface="Wingdings" panose="05000000000000000000" pitchFamily="2" charset="2"/>
              <a:buChar char="§"/>
            </a:pPr>
            <a:r>
              <a:rPr lang="en-GB" dirty="0" smtClean="0">
                <a:solidFill>
                  <a:schemeClr val="bg1"/>
                </a:solidFill>
                <a:latin typeface="Calibri" panose="020F0502020204030204" pitchFamily="34" charset="0"/>
              </a:rPr>
              <a:t>How can you support their motivation?</a:t>
            </a:r>
          </a:p>
          <a:p>
            <a:pPr marL="20999" lvl="1" indent="0">
              <a:buNone/>
            </a:pPr>
            <a:endParaRPr lang="en-GB" sz="1400" dirty="0" smtClean="0">
              <a:solidFill>
                <a:schemeClr val="bg1"/>
              </a:solidFill>
              <a:latin typeface="Calibri" panose="020F0502020204030204" pitchFamily="34" charset="0"/>
            </a:endParaRPr>
          </a:p>
          <a:p>
            <a:r>
              <a:rPr lang="en-GB" dirty="0" smtClean="0">
                <a:solidFill>
                  <a:schemeClr val="bg1"/>
                </a:solidFill>
                <a:latin typeface="Calibri" panose="020F0502020204030204" pitchFamily="34" charset="0"/>
              </a:rPr>
              <a:t>Prepare to present your case to the others depicting the student profiles</a:t>
            </a:r>
            <a:endParaRPr lang="en-GB" dirty="0">
              <a:solidFill>
                <a:schemeClr val="bg1"/>
              </a:solidFill>
              <a:latin typeface="Calibri" panose="020F0502020204030204" pitchFamily="34" charset="0"/>
            </a:endParaRPr>
          </a:p>
        </p:txBody>
      </p:sp>
    </p:spTree>
    <p:extLst>
      <p:ext uri="{BB962C8B-B14F-4D97-AF65-F5344CB8AC3E}">
        <p14:creationId xmlns:p14="http://schemas.microsoft.com/office/powerpoint/2010/main" val="16849248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noProof="0" dirty="0" smtClean="0">
                <a:solidFill>
                  <a:srgbClr val="FF0000"/>
                </a:solidFill>
                <a:latin typeface="Calibri" panose="020F0502020204030204" pitchFamily="34" charset="0"/>
              </a:rPr>
              <a:t>Tim</a:t>
            </a:r>
            <a:endParaRPr lang="en-GB" noProof="0" dirty="0">
              <a:solidFill>
                <a:srgbClr val="FF0000"/>
              </a:solidFill>
              <a:latin typeface="Calibri" panose="020F0502020204030204" pitchFamily="34" charset="0"/>
            </a:endParaRPr>
          </a:p>
        </p:txBody>
      </p:sp>
      <p:sp>
        <p:nvSpPr>
          <p:cNvPr id="3" name="Content Placeholder 2"/>
          <p:cNvSpPr>
            <a:spLocks noGrp="1"/>
          </p:cNvSpPr>
          <p:nvPr>
            <p:ph sz="quarter" idx="14"/>
          </p:nvPr>
        </p:nvSpPr>
        <p:spPr/>
        <p:txBody>
          <a:bodyPr/>
          <a:lstStyle/>
          <a:p>
            <a:pPr>
              <a:lnSpc>
                <a:spcPct val="150000"/>
              </a:lnSpc>
            </a:pPr>
            <a:r>
              <a:rPr lang="en-GB" sz="1400" b="0" noProof="0" dirty="0" smtClean="0">
                <a:latin typeface="+mn-lt"/>
              </a:rPr>
              <a:t>Tim noticed in the morning that he should do his course assignments. Feeling somehow anxious and restless, he decided to do his laundry first, and, while waiting for the washing in the machine to be done, he checked if there was anything interesting in Netflix. After four hours, he felt even more anxious, but nonetheless he picked up the course material. The first assignment was difficult, and he tried to look for an example similar to the assignment in the materials. He did not really understand the idea of the assignment, and wondered why he had to study such demotivating material.</a:t>
            </a:r>
          </a:p>
          <a:p>
            <a:pPr>
              <a:lnSpc>
                <a:spcPct val="150000"/>
              </a:lnSpc>
            </a:pPr>
            <a:r>
              <a:rPr lang="en-GB" sz="1400" b="0" noProof="0" dirty="0" smtClean="0">
                <a:latin typeface="+mn-lt"/>
              </a:rPr>
              <a:t>The next day he went to the exercises (</a:t>
            </a:r>
            <a:r>
              <a:rPr lang="en-GB" sz="1400" b="0" noProof="0" dirty="0" err="1" smtClean="0">
                <a:latin typeface="+mn-lt"/>
              </a:rPr>
              <a:t>laskarit</a:t>
            </a:r>
            <a:r>
              <a:rPr lang="en-GB" sz="1400" b="0" noProof="0" dirty="0" smtClean="0">
                <a:latin typeface="+mn-lt"/>
              </a:rPr>
              <a:t>) and noticed that he didn’t really understand what the assistant was talking about. For a moment he thought that it would be a great idea to ask if the assistant could explain the main idea more clearly. Then he noticed that everyone else was taking notes. He was glad that he didn’t ask anything so that the others didn’t notice how stupid he was.</a:t>
            </a:r>
            <a:endParaRPr lang="en-GB" sz="1400" b="0" noProof="0" dirty="0">
              <a:latin typeface="+mn-lt"/>
            </a:endParaRPr>
          </a:p>
        </p:txBody>
      </p:sp>
      <p:sp>
        <p:nvSpPr>
          <p:cNvPr id="4" name="Date Placeholder 3"/>
          <p:cNvSpPr>
            <a:spLocks noGrp="1"/>
          </p:cNvSpPr>
          <p:nvPr>
            <p:ph type="dt" sz="half" idx="15"/>
          </p:nvPr>
        </p:nvSpPr>
        <p:spPr/>
        <p:txBody>
          <a:bodyPr/>
          <a:lstStyle/>
          <a:p>
            <a:pPr>
              <a:defRPr/>
            </a:pPr>
            <a:r>
              <a:rPr lang="fi-FI" dirty="0" smtClean="0"/>
              <a:t>13.2.2018</a:t>
            </a:r>
            <a:endParaRPr lang="fi-FI" dirty="0"/>
          </a:p>
        </p:txBody>
      </p:sp>
      <p:sp>
        <p:nvSpPr>
          <p:cNvPr id="5" name="Footer Placeholder 4"/>
          <p:cNvSpPr>
            <a:spLocks noGrp="1"/>
          </p:cNvSpPr>
          <p:nvPr>
            <p:ph type="ftr" sz="quarter" idx="16"/>
          </p:nvPr>
        </p:nvSpPr>
        <p:spPr/>
        <p:txBody>
          <a:bodyPr/>
          <a:lstStyle/>
          <a:p>
            <a:pPr>
              <a:defRPr/>
            </a:pPr>
            <a:r>
              <a:rPr lang="fi-FI" smtClean="0"/>
              <a:t>Day 2</a:t>
            </a:r>
            <a:endParaRPr lang="fi-FI"/>
          </a:p>
        </p:txBody>
      </p:sp>
      <p:sp>
        <p:nvSpPr>
          <p:cNvPr id="6" name="Slide Number Placeholder 5"/>
          <p:cNvSpPr>
            <a:spLocks noGrp="1"/>
          </p:cNvSpPr>
          <p:nvPr>
            <p:ph type="sldNum" sz="quarter" idx="17"/>
          </p:nvPr>
        </p:nvSpPr>
        <p:spPr/>
        <p:txBody>
          <a:bodyPr/>
          <a:lstStyle/>
          <a:p>
            <a:pPr>
              <a:defRPr/>
            </a:pPr>
            <a:fld id="{49EFD4B7-1CC6-864B-A72A-C978B70BBA9B}" type="slidenum">
              <a:rPr lang="fi-FI" smtClean="0"/>
              <a:pPr>
                <a:defRPr/>
              </a:pPr>
              <a:t>16</a:t>
            </a:fld>
            <a:endParaRPr lang="fi-FI"/>
          </a:p>
        </p:txBody>
      </p:sp>
    </p:spTree>
    <p:extLst>
      <p:ext uri="{BB962C8B-B14F-4D97-AF65-F5344CB8AC3E}">
        <p14:creationId xmlns:p14="http://schemas.microsoft.com/office/powerpoint/2010/main" val="19649137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noProof="0" dirty="0" smtClean="0">
                <a:solidFill>
                  <a:srgbClr val="0070C0"/>
                </a:solidFill>
                <a:latin typeface="Calibri" panose="020F0502020204030204" pitchFamily="34" charset="0"/>
              </a:rPr>
              <a:t>Lisa</a:t>
            </a:r>
            <a:endParaRPr lang="en-GB" noProof="0" dirty="0">
              <a:solidFill>
                <a:srgbClr val="0070C0"/>
              </a:solidFill>
              <a:latin typeface="Calibri" panose="020F0502020204030204" pitchFamily="34" charset="0"/>
            </a:endParaRPr>
          </a:p>
        </p:txBody>
      </p:sp>
      <p:sp>
        <p:nvSpPr>
          <p:cNvPr id="3" name="Content Placeholder 2"/>
          <p:cNvSpPr>
            <a:spLocks noGrp="1"/>
          </p:cNvSpPr>
          <p:nvPr>
            <p:ph sz="quarter" idx="14"/>
          </p:nvPr>
        </p:nvSpPr>
        <p:spPr>
          <a:xfrm>
            <a:off x="468313" y="913284"/>
            <a:ext cx="8207374" cy="3828137"/>
          </a:xfrm>
        </p:spPr>
        <p:txBody>
          <a:bodyPr/>
          <a:lstStyle/>
          <a:p>
            <a:pPr>
              <a:lnSpc>
                <a:spcPct val="150000"/>
              </a:lnSpc>
            </a:pPr>
            <a:r>
              <a:rPr lang="en-GB" sz="1400" b="0" noProof="0" dirty="0" smtClean="0">
                <a:latin typeface="+mn-lt"/>
              </a:rPr>
              <a:t>Lisa woke up early in the morning because she had a very busy day ahead. She was worried about her math assignments. She had allocated two hours for the assignments and knew that it was too little for such complicated assignments, but she also had to prepare for two oncoming exams, attend an important board meeting of her guild , take her dog to the vet, and write some summer job applications. </a:t>
            </a:r>
          </a:p>
          <a:p>
            <a:pPr>
              <a:lnSpc>
                <a:spcPct val="150000"/>
              </a:lnSpc>
            </a:pPr>
            <a:r>
              <a:rPr lang="en-GB" sz="1400" b="0" noProof="0" dirty="0" smtClean="0">
                <a:latin typeface="+mn-lt"/>
              </a:rPr>
              <a:t>She ended up spending one hour with the math assignments, having tried in vain to look for something helpful in the course materials to do the assignments as quickly as possible. She felt bad about herself because she really would like to do well in her studies. Math is important in her field, and she knows that. She blamed herself for bad time management.</a:t>
            </a:r>
          </a:p>
          <a:p>
            <a:pPr>
              <a:lnSpc>
                <a:spcPct val="150000"/>
              </a:lnSpc>
            </a:pPr>
            <a:r>
              <a:rPr lang="en-GB" sz="1400" b="0" noProof="0" dirty="0" smtClean="0">
                <a:latin typeface="+mn-lt"/>
              </a:rPr>
              <a:t>The next day she went to the exercises (</a:t>
            </a:r>
            <a:r>
              <a:rPr lang="en-GB" sz="1400" b="0" noProof="0" dirty="0" err="1" smtClean="0">
                <a:latin typeface="+mn-lt"/>
              </a:rPr>
              <a:t>laskarit</a:t>
            </a:r>
            <a:r>
              <a:rPr lang="en-GB" sz="1400" b="0" noProof="0" dirty="0" smtClean="0">
                <a:latin typeface="+mn-lt"/>
              </a:rPr>
              <a:t>) and asked for some help. She didn’t understand what the assistant said because she couldn’t remember what some of the key concepts meant. ”Too much information,” she thought but didn’t say anything.</a:t>
            </a:r>
            <a:endParaRPr lang="en-GB" sz="1400" b="0" noProof="0" dirty="0">
              <a:latin typeface="+mn-lt"/>
            </a:endParaRPr>
          </a:p>
        </p:txBody>
      </p:sp>
      <p:sp>
        <p:nvSpPr>
          <p:cNvPr id="4" name="Date Placeholder 3"/>
          <p:cNvSpPr>
            <a:spLocks noGrp="1"/>
          </p:cNvSpPr>
          <p:nvPr>
            <p:ph type="dt" sz="half" idx="15"/>
          </p:nvPr>
        </p:nvSpPr>
        <p:spPr/>
        <p:txBody>
          <a:bodyPr/>
          <a:lstStyle/>
          <a:p>
            <a:pPr>
              <a:defRPr/>
            </a:pPr>
            <a:r>
              <a:rPr lang="fi-FI" dirty="0" smtClean="0"/>
              <a:t>9.10.2017</a:t>
            </a:r>
            <a:endParaRPr lang="fi-FI" dirty="0"/>
          </a:p>
        </p:txBody>
      </p:sp>
      <p:sp>
        <p:nvSpPr>
          <p:cNvPr id="5" name="Footer Placeholder 4"/>
          <p:cNvSpPr>
            <a:spLocks noGrp="1"/>
          </p:cNvSpPr>
          <p:nvPr>
            <p:ph type="ftr" sz="quarter" idx="16"/>
          </p:nvPr>
        </p:nvSpPr>
        <p:spPr/>
        <p:txBody>
          <a:bodyPr/>
          <a:lstStyle/>
          <a:p>
            <a:pPr>
              <a:defRPr/>
            </a:pPr>
            <a:r>
              <a:rPr lang="fi-FI" dirty="0" smtClean="0"/>
              <a:t>Day 2</a:t>
            </a:r>
            <a:endParaRPr lang="fi-FI" dirty="0"/>
          </a:p>
        </p:txBody>
      </p:sp>
      <p:sp>
        <p:nvSpPr>
          <p:cNvPr id="6" name="Slide Number Placeholder 5"/>
          <p:cNvSpPr>
            <a:spLocks noGrp="1"/>
          </p:cNvSpPr>
          <p:nvPr>
            <p:ph type="sldNum" sz="quarter" idx="17"/>
          </p:nvPr>
        </p:nvSpPr>
        <p:spPr/>
        <p:txBody>
          <a:bodyPr/>
          <a:lstStyle/>
          <a:p>
            <a:pPr>
              <a:defRPr/>
            </a:pPr>
            <a:fld id="{49EFD4B7-1CC6-864B-A72A-C978B70BBA9B}" type="slidenum">
              <a:rPr lang="fi-FI" smtClean="0"/>
              <a:pPr>
                <a:defRPr/>
              </a:pPr>
              <a:t>17</a:t>
            </a:fld>
            <a:endParaRPr lang="fi-FI"/>
          </a:p>
        </p:txBody>
      </p:sp>
    </p:spTree>
    <p:extLst>
      <p:ext uri="{BB962C8B-B14F-4D97-AF65-F5344CB8AC3E}">
        <p14:creationId xmlns:p14="http://schemas.microsoft.com/office/powerpoint/2010/main" val="1105938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noProof="0" dirty="0" smtClean="0">
                <a:solidFill>
                  <a:srgbClr val="FFC000"/>
                </a:solidFill>
                <a:latin typeface="Calibri" panose="020F0502020204030204" pitchFamily="34" charset="0"/>
              </a:rPr>
              <a:t>Anna</a:t>
            </a:r>
            <a:endParaRPr lang="en-GB" noProof="0" dirty="0">
              <a:solidFill>
                <a:srgbClr val="FFC000"/>
              </a:solidFill>
              <a:latin typeface="Calibri" panose="020F0502020204030204" pitchFamily="34" charset="0"/>
            </a:endParaRPr>
          </a:p>
        </p:txBody>
      </p:sp>
      <p:sp>
        <p:nvSpPr>
          <p:cNvPr id="3" name="Content Placeholder 2"/>
          <p:cNvSpPr>
            <a:spLocks noGrp="1"/>
          </p:cNvSpPr>
          <p:nvPr>
            <p:ph sz="quarter" idx="14"/>
          </p:nvPr>
        </p:nvSpPr>
        <p:spPr>
          <a:xfrm>
            <a:off x="468314" y="913285"/>
            <a:ext cx="8207374" cy="3684410"/>
          </a:xfrm>
        </p:spPr>
        <p:txBody>
          <a:bodyPr>
            <a:normAutofit/>
          </a:bodyPr>
          <a:lstStyle/>
          <a:p>
            <a:pPr>
              <a:lnSpc>
                <a:spcPct val="150000"/>
              </a:lnSpc>
            </a:pPr>
            <a:r>
              <a:rPr lang="en-GB" sz="1400" b="0" noProof="0" dirty="0" smtClean="0">
                <a:latin typeface="+mn-lt"/>
              </a:rPr>
              <a:t>Anna found math assignments very interesting. She had attended all the lectures and even read some extra material she found on the Internet while she looking for material on a related topic. She had a good routine for doing calculations, but one of the assignments was particularly difficult. She had some ideas on how to solve this difficult assignment, but she didn’t know how to proceed.</a:t>
            </a:r>
          </a:p>
          <a:p>
            <a:pPr>
              <a:lnSpc>
                <a:spcPct val="150000"/>
              </a:lnSpc>
            </a:pPr>
            <a:endParaRPr lang="en-GB" sz="1400" b="0" noProof="0" dirty="0" smtClean="0">
              <a:latin typeface="+mn-lt"/>
            </a:endParaRPr>
          </a:p>
          <a:p>
            <a:pPr>
              <a:lnSpc>
                <a:spcPct val="150000"/>
              </a:lnSpc>
            </a:pPr>
            <a:r>
              <a:rPr lang="en-GB" sz="1400" b="0" noProof="0" dirty="0" smtClean="0">
                <a:latin typeface="+mn-lt"/>
              </a:rPr>
              <a:t>Anna went to the exercises (</a:t>
            </a:r>
            <a:r>
              <a:rPr lang="en-GB" sz="1400" b="0" noProof="0" dirty="0" err="1" smtClean="0">
                <a:latin typeface="+mn-lt"/>
              </a:rPr>
              <a:t>laskarit</a:t>
            </a:r>
            <a:r>
              <a:rPr lang="en-GB" sz="1400" b="0" noProof="0" dirty="0" smtClean="0">
                <a:latin typeface="+mn-lt"/>
              </a:rPr>
              <a:t>) and took a seat in the back row. She had always been shy and was a bit worried about whether the course assistant was paying attention on her. She didn’t really know other students in the classroom because she preferred to study on her own. She was hoping that someone else would ask the same questions she had in mind. </a:t>
            </a:r>
            <a:endParaRPr lang="en-GB" sz="1400" b="0" noProof="0" dirty="0">
              <a:latin typeface="+mn-lt"/>
            </a:endParaRPr>
          </a:p>
        </p:txBody>
      </p:sp>
      <p:sp>
        <p:nvSpPr>
          <p:cNvPr id="4" name="Date Placeholder 3"/>
          <p:cNvSpPr>
            <a:spLocks noGrp="1"/>
          </p:cNvSpPr>
          <p:nvPr>
            <p:ph type="dt" sz="half" idx="15"/>
          </p:nvPr>
        </p:nvSpPr>
        <p:spPr/>
        <p:txBody>
          <a:bodyPr/>
          <a:lstStyle/>
          <a:p>
            <a:pPr>
              <a:defRPr/>
            </a:pPr>
            <a:r>
              <a:rPr lang="fi-FI" dirty="0" smtClean="0"/>
              <a:t>9.10.2017</a:t>
            </a:r>
            <a:endParaRPr lang="fi-FI" dirty="0"/>
          </a:p>
        </p:txBody>
      </p:sp>
      <p:sp>
        <p:nvSpPr>
          <p:cNvPr id="5" name="Footer Placeholder 4"/>
          <p:cNvSpPr>
            <a:spLocks noGrp="1"/>
          </p:cNvSpPr>
          <p:nvPr>
            <p:ph type="ftr" sz="quarter" idx="16"/>
          </p:nvPr>
        </p:nvSpPr>
        <p:spPr/>
        <p:txBody>
          <a:bodyPr/>
          <a:lstStyle/>
          <a:p>
            <a:pPr>
              <a:defRPr/>
            </a:pPr>
            <a:r>
              <a:rPr lang="fi-FI" smtClean="0"/>
              <a:t>Day 2</a:t>
            </a:r>
            <a:endParaRPr lang="fi-FI"/>
          </a:p>
        </p:txBody>
      </p:sp>
      <p:sp>
        <p:nvSpPr>
          <p:cNvPr id="6" name="Slide Number Placeholder 5"/>
          <p:cNvSpPr>
            <a:spLocks noGrp="1"/>
          </p:cNvSpPr>
          <p:nvPr>
            <p:ph type="sldNum" sz="quarter" idx="17"/>
          </p:nvPr>
        </p:nvSpPr>
        <p:spPr/>
        <p:txBody>
          <a:bodyPr/>
          <a:lstStyle/>
          <a:p>
            <a:pPr>
              <a:defRPr/>
            </a:pPr>
            <a:fld id="{49EFD4B7-1CC6-864B-A72A-C978B70BBA9B}" type="slidenum">
              <a:rPr lang="fi-FI" smtClean="0"/>
              <a:pPr>
                <a:defRPr/>
              </a:pPr>
              <a:t>18</a:t>
            </a:fld>
            <a:endParaRPr lang="fi-FI"/>
          </a:p>
        </p:txBody>
      </p:sp>
    </p:spTree>
    <p:extLst>
      <p:ext uri="{BB962C8B-B14F-4D97-AF65-F5344CB8AC3E}">
        <p14:creationId xmlns:p14="http://schemas.microsoft.com/office/powerpoint/2010/main" val="41971770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noProof="0" dirty="0" smtClean="0">
                <a:solidFill>
                  <a:srgbClr val="00B050"/>
                </a:solidFill>
                <a:latin typeface="Calibri" panose="020F0502020204030204" pitchFamily="34" charset="0"/>
              </a:rPr>
              <a:t>Ted</a:t>
            </a:r>
            <a:endParaRPr lang="en-GB" noProof="0" dirty="0">
              <a:solidFill>
                <a:srgbClr val="00B050"/>
              </a:solidFill>
              <a:latin typeface="Calibri" panose="020F0502020204030204" pitchFamily="34" charset="0"/>
            </a:endParaRPr>
          </a:p>
        </p:txBody>
      </p:sp>
      <p:sp>
        <p:nvSpPr>
          <p:cNvPr id="3" name="Content Placeholder 2"/>
          <p:cNvSpPr>
            <a:spLocks noGrp="1"/>
          </p:cNvSpPr>
          <p:nvPr>
            <p:ph sz="quarter" idx="14"/>
          </p:nvPr>
        </p:nvSpPr>
        <p:spPr/>
        <p:txBody>
          <a:bodyPr>
            <a:normAutofit/>
          </a:bodyPr>
          <a:lstStyle/>
          <a:p>
            <a:pPr>
              <a:lnSpc>
                <a:spcPct val="150000"/>
              </a:lnSpc>
            </a:pPr>
            <a:r>
              <a:rPr lang="en-GB" sz="1400" b="0" noProof="0" dirty="0" smtClean="0">
                <a:latin typeface="+mn-lt"/>
              </a:rPr>
              <a:t>Ted had always been interested in natural sciences and thought that the assignments on the course were quite easy. He spent some time calculating the assignments but skipped the last one because he thought it was a kind of stupid. “Why should I know this type of detail anyway? And there are so many other interesting things to do…”</a:t>
            </a:r>
          </a:p>
          <a:p>
            <a:pPr>
              <a:lnSpc>
                <a:spcPct val="150000"/>
              </a:lnSpc>
            </a:pPr>
            <a:r>
              <a:rPr lang="en-GB" sz="1400" b="0" noProof="0" dirty="0" smtClean="0">
                <a:latin typeface="+mn-lt"/>
              </a:rPr>
              <a:t>The next day Ted came to the exercises (</a:t>
            </a:r>
            <a:r>
              <a:rPr lang="en-GB" sz="1400" b="0" noProof="0" dirty="0" err="1" smtClean="0">
                <a:latin typeface="+mn-lt"/>
              </a:rPr>
              <a:t>laskarit</a:t>
            </a:r>
            <a:r>
              <a:rPr lang="en-GB" sz="1400" b="0" noProof="0" dirty="0" smtClean="0">
                <a:latin typeface="+mn-lt"/>
              </a:rPr>
              <a:t>) and noticed that the course assistant was one minute late. Ted talked with some friends or browsed Facebook most of the time. The assistant asked Ted to write one solution on the blackboard, and Ted asked if it really was necessary because the assignment was so simple. When explaining some details of the last assignment, Ted interrupted the assistant and asked if they really understood what they were talking about. </a:t>
            </a:r>
            <a:endParaRPr lang="en-GB" sz="1400" b="0" noProof="0" dirty="0">
              <a:latin typeface="+mn-lt"/>
            </a:endParaRPr>
          </a:p>
        </p:txBody>
      </p:sp>
      <p:sp>
        <p:nvSpPr>
          <p:cNvPr id="4" name="Date Placeholder 3"/>
          <p:cNvSpPr>
            <a:spLocks noGrp="1"/>
          </p:cNvSpPr>
          <p:nvPr>
            <p:ph type="dt" sz="half" idx="15"/>
          </p:nvPr>
        </p:nvSpPr>
        <p:spPr/>
        <p:txBody>
          <a:bodyPr/>
          <a:lstStyle/>
          <a:p>
            <a:pPr>
              <a:defRPr/>
            </a:pPr>
            <a:r>
              <a:rPr lang="fi-FI" dirty="0" smtClean="0"/>
              <a:t>9.10.2017</a:t>
            </a:r>
            <a:endParaRPr lang="fi-FI" dirty="0"/>
          </a:p>
        </p:txBody>
      </p:sp>
      <p:sp>
        <p:nvSpPr>
          <p:cNvPr id="5" name="Footer Placeholder 4"/>
          <p:cNvSpPr>
            <a:spLocks noGrp="1"/>
          </p:cNvSpPr>
          <p:nvPr>
            <p:ph type="ftr" sz="quarter" idx="16"/>
          </p:nvPr>
        </p:nvSpPr>
        <p:spPr/>
        <p:txBody>
          <a:bodyPr/>
          <a:lstStyle/>
          <a:p>
            <a:pPr>
              <a:defRPr/>
            </a:pPr>
            <a:r>
              <a:rPr lang="fi-FI" smtClean="0"/>
              <a:t>Day 2</a:t>
            </a:r>
            <a:endParaRPr lang="fi-FI"/>
          </a:p>
        </p:txBody>
      </p:sp>
      <p:sp>
        <p:nvSpPr>
          <p:cNvPr id="6" name="Slide Number Placeholder 5"/>
          <p:cNvSpPr>
            <a:spLocks noGrp="1"/>
          </p:cNvSpPr>
          <p:nvPr>
            <p:ph type="sldNum" sz="quarter" idx="17"/>
          </p:nvPr>
        </p:nvSpPr>
        <p:spPr/>
        <p:txBody>
          <a:bodyPr/>
          <a:lstStyle/>
          <a:p>
            <a:pPr>
              <a:defRPr/>
            </a:pPr>
            <a:fld id="{49EFD4B7-1CC6-864B-A72A-C978B70BBA9B}" type="slidenum">
              <a:rPr lang="fi-FI" smtClean="0"/>
              <a:pPr>
                <a:defRPr/>
              </a:pPr>
              <a:t>19</a:t>
            </a:fld>
            <a:endParaRPr lang="fi-FI"/>
          </a:p>
        </p:txBody>
      </p:sp>
    </p:spTree>
    <p:extLst>
      <p:ext uri="{BB962C8B-B14F-4D97-AF65-F5344CB8AC3E}">
        <p14:creationId xmlns:p14="http://schemas.microsoft.com/office/powerpoint/2010/main" val="1364965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solidFill>
                  <a:srgbClr val="FFC000"/>
                </a:solidFill>
                <a:latin typeface="Calibri" panose="020F0502020204030204" pitchFamily="34" charset="0"/>
              </a:rPr>
              <a:t>Today’s s</a:t>
            </a:r>
            <a:r>
              <a:rPr lang="en-GB" noProof="0" dirty="0" err="1" smtClean="0">
                <a:solidFill>
                  <a:srgbClr val="FFC000"/>
                </a:solidFill>
                <a:latin typeface="Calibri" panose="020F0502020204030204" pitchFamily="34" charset="0"/>
              </a:rPr>
              <a:t>chedule</a:t>
            </a:r>
            <a:endParaRPr lang="en-GB" noProof="0" dirty="0">
              <a:solidFill>
                <a:srgbClr val="FFC000"/>
              </a:solidFill>
              <a:latin typeface="Calibri" panose="020F0502020204030204" pitchFamily="34" charset="0"/>
            </a:endParaRPr>
          </a:p>
        </p:txBody>
      </p:sp>
      <p:sp>
        <p:nvSpPr>
          <p:cNvPr id="3" name="Content Placeholder 2"/>
          <p:cNvSpPr>
            <a:spLocks noGrp="1"/>
          </p:cNvSpPr>
          <p:nvPr>
            <p:ph sz="quarter" idx="14"/>
          </p:nvPr>
        </p:nvSpPr>
        <p:spPr>
          <a:xfrm>
            <a:off x="458578" y="3793604"/>
            <a:ext cx="8207374" cy="936103"/>
          </a:xfrm>
        </p:spPr>
        <p:txBody>
          <a:bodyPr/>
          <a:lstStyle/>
          <a:p>
            <a:r>
              <a:rPr lang="en-GB" sz="1800" noProof="0" dirty="0" smtClean="0">
                <a:latin typeface="Calibri" panose="020F0502020204030204" pitchFamily="34" charset="0"/>
              </a:rPr>
              <a:t>Breaks included in the programme</a:t>
            </a:r>
            <a:br>
              <a:rPr lang="en-GB" sz="1800" noProof="0" dirty="0" smtClean="0">
                <a:latin typeface="Calibri" panose="020F0502020204030204" pitchFamily="34" charset="0"/>
              </a:rPr>
            </a:br>
            <a:r>
              <a:rPr lang="en-GB" sz="1800" noProof="0" dirty="0" smtClean="0">
                <a:latin typeface="Calibri" panose="020F0502020204030204" pitchFamily="34" charset="0"/>
              </a:rPr>
              <a:t>Lecturer Emppu Salonen (TFY) with us today!</a:t>
            </a:r>
            <a:br>
              <a:rPr lang="en-GB" sz="1800" noProof="0" dirty="0" smtClean="0">
                <a:latin typeface="Calibri" panose="020F0502020204030204" pitchFamily="34" charset="0"/>
              </a:rPr>
            </a:br>
            <a:r>
              <a:rPr lang="en-GB" sz="1800" noProof="0" dirty="0" smtClean="0">
                <a:latin typeface="Calibri" panose="020F0502020204030204" pitchFamily="34" charset="0"/>
              </a:rPr>
              <a:t>Plus as well as co-assistants Emma Honkamaa and Nicholas </a:t>
            </a:r>
            <a:r>
              <a:rPr lang="en-GB" sz="1800" noProof="0" dirty="0" err="1" smtClean="0">
                <a:latin typeface="Calibri" panose="020F0502020204030204" pitchFamily="34" charset="0"/>
              </a:rPr>
              <a:t>Mylläri</a:t>
            </a:r>
            <a:endParaRPr lang="en-GB" sz="1800" noProof="0" dirty="0" smtClean="0">
              <a:latin typeface="Calibri" panose="020F0502020204030204" pitchFamily="34" charset="0"/>
            </a:endParaRPr>
          </a:p>
          <a:p>
            <a:endParaRPr lang="en-GB" sz="1800" noProof="0" dirty="0">
              <a:latin typeface="+mn-lt"/>
            </a:endParaRPr>
          </a:p>
        </p:txBody>
      </p:sp>
      <p:graphicFrame>
        <p:nvGraphicFramePr>
          <p:cNvPr id="5" name="Table 4"/>
          <p:cNvGraphicFramePr>
            <a:graphicFrameLocks noGrp="1"/>
          </p:cNvGraphicFramePr>
          <p:nvPr>
            <p:extLst>
              <p:ext uri="{D42A27DB-BD31-4B8C-83A1-F6EECF244321}">
                <p14:modId xmlns:p14="http://schemas.microsoft.com/office/powerpoint/2010/main" val="1987125858"/>
              </p:ext>
            </p:extLst>
          </p:nvPr>
        </p:nvGraphicFramePr>
        <p:xfrm>
          <a:off x="539552" y="1345332"/>
          <a:ext cx="8207373" cy="2021840"/>
        </p:xfrm>
        <a:graphic>
          <a:graphicData uri="http://schemas.openxmlformats.org/drawingml/2006/table">
            <a:tbl>
              <a:tblPr firstRow="1" bandRow="1">
                <a:tableStyleId>{5C22544A-7EE6-4342-B048-85BDC9FD1C3A}</a:tableStyleId>
              </a:tblPr>
              <a:tblGrid>
                <a:gridCol w="648072">
                  <a:extLst>
                    <a:ext uri="{9D8B030D-6E8A-4147-A177-3AD203B41FA5}">
                      <a16:colId xmlns:a16="http://schemas.microsoft.com/office/drawing/2014/main" val="3079015978"/>
                    </a:ext>
                  </a:extLst>
                </a:gridCol>
                <a:gridCol w="144016">
                  <a:extLst>
                    <a:ext uri="{9D8B030D-6E8A-4147-A177-3AD203B41FA5}">
                      <a16:colId xmlns:a16="http://schemas.microsoft.com/office/drawing/2014/main" val="2510450649"/>
                    </a:ext>
                  </a:extLst>
                </a:gridCol>
                <a:gridCol w="720080">
                  <a:extLst>
                    <a:ext uri="{9D8B030D-6E8A-4147-A177-3AD203B41FA5}">
                      <a16:colId xmlns:a16="http://schemas.microsoft.com/office/drawing/2014/main" val="1771874492"/>
                    </a:ext>
                  </a:extLst>
                </a:gridCol>
                <a:gridCol w="6695205">
                  <a:extLst>
                    <a:ext uri="{9D8B030D-6E8A-4147-A177-3AD203B41FA5}">
                      <a16:colId xmlns:a16="http://schemas.microsoft.com/office/drawing/2014/main" val="887894808"/>
                    </a:ext>
                  </a:extLst>
                </a:gridCol>
              </a:tblGrid>
              <a:tr h="370840">
                <a:tc>
                  <a:txBody>
                    <a:bodyPr/>
                    <a:lstStyle/>
                    <a:p>
                      <a:pPr algn="r"/>
                      <a:r>
                        <a:rPr lang="en-GB" sz="1800" noProof="0" dirty="0" smtClean="0">
                          <a:solidFill>
                            <a:schemeClr val="tx1"/>
                          </a:solidFill>
                          <a:latin typeface="Calibri" panose="020F0502020204030204" pitchFamily="34" charset="0"/>
                        </a:rPr>
                        <a:t>12:00</a:t>
                      </a:r>
                      <a:endParaRPr lang="en-GB" dirty="0">
                        <a:solidFill>
                          <a:schemeClr val="tx1"/>
                        </a:solidFill>
                        <a:latin typeface="Calibri" panose="020F0502020204030204" pitchFamily="34" charset="0"/>
                      </a:endParaRP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noProof="0" dirty="0" smtClean="0">
                          <a:solidFill>
                            <a:schemeClr val="tx1"/>
                          </a:solidFill>
                          <a:latin typeface="Calibri" panose="020F0502020204030204" pitchFamily="34" charset="0"/>
                        </a:rPr>
                        <a:t>–</a:t>
                      </a:r>
                      <a:endParaRPr lang="en-GB" dirty="0">
                        <a:solidFill>
                          <a:schemeClr val="tx1"/>
                        </a:solidFill>
                        <a:latin typeface="Calibri" panose="020F0502020204030204" pitchFamily="34" charset="0"/>
                      </a:endParaRP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800" noProof="0" dirty="0" smtClean="0">
                          <a:solidFill>
                            <a:schemeClr val="tx1"/>
                          </a:solidFill>
                          <a:latin typeface="Calibri" panose="020F0502020204030204" pitchFamily="34" charset="0"/>
                        </a:rPr>
                        <a:t>12:50</a:t>
                      </a:r>
                      <a:endParaRPr lang="en-GB" dirty="0">
                        <a:solidFill>
                          <a:schemeClr val="tx1"/>
                        </a:solidFill>
                        <a:latin typeface="Calibri" panose="020F0502020204030204" pitchFamily="34" charset="0"/>
                      </a:endParaRPr>
                    </a:p>
                  </a:txBody>
                  <a:tcPr marL="0" marR="10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noProof="0" dirty="0" smtClean="0">
                          <a:solidFill>
                            <a:schemeClr val="tx1"/>
                          </a:solidFill>
                          <a:latin typeface="Calibri" panose="020F0502020204030204" pitchFamily="34" charset="0"/>
                        </a:rPr>
                        <a:t>Coffee, cocktail party, learning</a:t>
                      </a:r>
                      <a:r>
                        <a:rPr lang="en-GB" sz="1800" baseline="0" noProof="0" dirty="0" smtClean="0">
                          <a:solidFill>
                            <a:schemeClr val="tx1"/>
                          </a:solidFill>
                          <a:latin typeface="Calibri" panose="020F0502020204030204" pitchFamily="34" charset="0"/>
                        </a:rPr>
                        <a:t> approaches, </a:t>
                      </a:r>
                      <a:r>
                        <a:rPr lang="en-GB" sz="1800" noProof="0" dirty="0" smtClean="0">
                          <a:solidFill>
                            <a:schemeClr val="tx1"/>
                          </a:solidFill>
                          <a:latin typeface="Calibri" panose="020F0502020204030204" pitchFamily="34" charset="0"/>
                        </a:rPr>
                        <a:t>summary of observations</a:t>
                      </a:r>
                      <a:r>
                        <a:rPr lang="en-GB" sz="1800" baseline="0" noProof="0" dirty="0" smtClean="0">
                          <a:solidFill>
                            <a:schemeClr val="tx1"/>
                          </a:solidFill>
                          <a:latin typeface="Calibri" panose="020F0502020204030204" pitchFamily="34" charset="0"/>
                        </a:rPr>
                        <a:t> </a:t>
                      </a:r>
                      <a:endParaRPr lang="en-GB" sz="1800" noProof="0" dirty="0" smtClean="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974768"/>
                  </a:ext>
                </a:extLst>
              </a:tr>
              <a:tr h="370840">
                <a:tc>
                  <a:txBody>
                    <a:bodyPr/>
                    <a:lstStyle/>
                    <a:p>
                      <a:pPr algn="r"/>
                      <a:r>
                        <a:rPr lang="en-GB" sz="1800" b="1" noProof="0" dirty="0" smtClean="0">
                          <a:latin typeface="Calibri" panose="020F0502020204030204" pitchFamily="34" charset="0"/>
                        </a:rPr>
                        <a:t>12:50</a:t>
                      </a:r>
                      <a:endParaRPr lang="en-GB" b="1" dirty="0">
                        <a:latin typeface="Calibri" panose="020F0502020204030204" pitchFamily="34" charset="0"/>
                      </a:endParaRP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1" noProof="0" dirty="0" smtClean="0">
                          <a:latin typeface="Calibri" panose="020F0502020204030204" pitchFamily="34" charset="0"/>
                        </a:rPr>
                        <a:t>–</a:t>
                      </a:r>
                      <a:endParaRPr lang="en-GB" b="1" dirty="0">
                        <a:latin typeface="Calibri" panose="020F0502020204030204" pitchFamily="34" charset="0"/>
                      </a:endParaRP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800" b="1" noProof="0" dirty="0" smtClean="0">
                          <a:latin typeface="Calibri" panose="020F0502020204030204" pitchFamily="34" charset="0"/>
                        </a:rPr>
                        <a:t>13:30</a:t>
                      </a:r>
                      <a:endParaRPr lang="en-GB" b="1" dirty="0">
                        <a:latin typeface="Calibri" panose="020F0502020204030204" pitchFamily="34" charset="0"/>
                      </a:endParaRPr>
                    </a:p>
                  </a:txBody>
                  <a:tcPr marL="0" marR="10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b="1" noProof="0" dirty="0" smtClean="0">
                          <a:latin typeface="Calibri" panose="020F0502020204030204" pitchFamily="34" charset="0"/>
                        </a:rPr>
                        <a:t>Group work: Different student profiles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8122536"/>
                  </a:ext>
                </a:extLst>
              </a:tr>
              <a:tr h="370840">
                <a:tc>
                  <a:txBody>
                    <a:bodyPr/>
                    <a:lstStyle/>
                    <a:p>
                      <a:pPr algn="r"/>
                      <a:r>
                        <a:rPr lang="en-GB" sz="1800" b="1" noProof="0" dirty="0" smtClean="0">
                          <a:latin typeface="Calibri" panose="020F0502020204030204" pitchFamily="34" charset="0"/>
                        </a:rPr>
                        <a:t>13:30</a:t>
                      </a:r>
                      <a:endParaRPr lang="en-GB" b="1" dirty="0">
                        <a:latin typeface="Calibri" panose="020F0502020204030204" pitchFamily="34" charset="0"/>
                      </a:endParaRP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1" noProof="0" dirty="0" smtClean="0">
                          <a:latin typeface="Calibri" panose="020F0502020204030204" pitchFamily="34" charset="0"/>
                        </a:rPr>
                        <a:t>–</a:t>
                      </a:r>
                      <a:endParaRPr lang="en-GB" b="1" dirty="0">
                        <a:latin typeface="Calibri" panose="020F0502020204030204" pitchFamily="34" charset="0"/>
                      </a:endParaRP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b="1" noProof="0" dirty="0" smtClean="0">
                          <a:latin typeface="Calibri" panose="020F0502020204030204" pitchFamily="34" charset="0"/>
                        </a:rPr>
                        <a:t>14:45</a:t>
                      </a:r>
                      <a:endParaRPr lang="en-GB" b="1" dirty="0" smtClean="0">
                        <a:latin typeface="Calibri" panose="020F0502020204030204" pitchFamily="34" charset="0"/>
                      </a:endParaRPr>
                    </a:p>
                    <a:p>
                      <a:pPr algn="l"/>
                      <a:endParaRPr lang="en-GB" b="1" dirty="0">
                        <a:latin typeface="Calibri" panose="020F0502020204030204" pitchFamily="34" charset="0"/>
                      </a:endParaRPr>
                    </a:p>
                  </a:txBody>
                  <a:tcPr marL="0" marR="10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b="1" noProof="0" dirty="0" smtClean="0">
                          <a:latin typeface="Calibri" panose="020F0502020204030204" pitchFamily="34" charset="0"/>
                        </a:rPr>
                        <a:t>Wrapping up the group work (acting out the profiles), summary of approaches to learning and studying</a:t>
                      </a:r>
                      <a:endParaRPr lang="en-GB" b="1"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245625"/>
                  </a:ext>
                </a:extLst>
              </a:tr>
              <a:tr h="370840">
                <a:tc>
                  <a:txBody>
                    <a:bodyPr/>
                    <a:lstStyle/>
                    <a:p>
                      <a:pPr algn="r"/>
                      <a:r>
                        <a:rPr lang="en-GB" sz="1800" b="1" noProof="0" dirty="0" smtClean="0">
                          <a:latin typeface="Calibri" panose="020F0502020204030204" pitchFamily="34" charset="0"/>
                        </a:rPr>
                        <a:t>14:45</a:t>
                      </a:r>
                      <a:endParaRPr lang="en-GB" b="1" dirty="0">
                        <a:latin typeface="Calibri" panose="020F0502020204030204" pitchFamily="34" charset="0"/>
                      </a:endParaRP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1" noProof="0" dirty="0" smtClean="0">
                          <a:latin typeface="Calibri" panose="020F0502020204030204" pitchFamily="34" charset="0"/>
                        </a:rPr>
                        <a:t>–</a:t>
                      </a:r>
                      <a:endParaRPr lang="en-GB" b="1" dirty="0">
                        <a:latin typeface="Calibri" panose="020F0502020204030204" pitchFamily="34" charset="0"/>
                      </a:endParaRP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800" b="1" noProof="0" dirty="0" smtClean="0">
                          <a:latin typeface="Calibri" panose="020F0502020204030204" pitchFamily="34" charset="0"/>
                        </a:rPr>
                        <a:t>15:00</a:t>
                      </a:r>
                      <a:endParaRPr lang="en-GB" b="1" dirty="0">
                        <a:latin typeface="Calibri" panose="020F0502020204030204" pitchFamily="34" charset="0"/>
                      </a:endParaRPr>
                    </a:p>
                  </a:txBody>
                  <a:tcPr marL="0" marR="10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b="1" noProof="0" dirty="0" smtClean="0">
                          <a:latin typeface="Calibri" panose="020F0502020204030204" pitchFamily="34" charset="0"/>
                        </a:rPr>
                        <a:t>Learning assignments and feedback</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1745734"/>
                  </a:ext>
                </a:extLst>
              </a:tr>
            </a:tbl>
          </a:graphicData>
        </a:graphic>
      </p:graphicFrame>
      <p:sp>
        <p:nvSpPr>
          <p:cNvPr id="4" name="Date Placeholder 3"/>
          <p:cNvSpPr>
            <a:spLocks noGrp="1"/>
          </p:cNvSpPr>
          <p:nvPr>
            <p:ph type="dt" sz="half" idx="15"/>
          </p:nvPr>
        </p:nvSpPr>
        <p:spPr/>
        <p:txBody>
          <a:bodyPr/>
          <a:lstStyle/>
          <a:p>
            <a:pPr>
              <a:defRPr/>
            </a:pPr>
            <a:r>
              <a:rPr lang="fi-FI" dirty="0" smtClean="0"/>
              <a:t>9.10.2017</a:t>
            </a:r>
            <a:endParaRPr lang="fi-FI" dirty="0"/>
          </a:p>
        </p:txBody>
      </p:sp>
      <p:sp>
        <p:nvSpPr>
          <p:cNvPr id="6" name="Footer Placeholder 5"/>
          <p:cNvSpPr>
            <a:spLocks noGrp="1"/>
          </p:cNvSpPr>
          <p:nvPr>
            <p:ph type="ftr" sz="quarter" idx="16"/>
          </p:nvPr>
        </p:nvSpPr>
        <p:spPr/>
        <p:txBody>
          <a:bodyPr/>
          <a:lstStyle/>
          <a:p>
            <a:pPr>
              <a:defRPr/>
            </a:pPr>
            <a:r>
              <a:rPr lang="fi-FI" smtClean="0"/>
              <a:t>Day 2</a:t>
            </a:r>
            <a:endParaRPr lang="fi-FI"/>
          </a:p>
        </p:txBody>
      </p:sp>
      <p:sp>
        <p:nvSpPr>
          <p:cNvPr id="7" name="Slide Number Placeholder 6"/>
          <p:cNvSpPr>
            <a:spLocks noGrp="1"/>
          </p:cNvSpPr>
          <p:nvPr>
            <p:ph type="sldNum" sz="quarter" idx="17"/>
          </p:nvPr>
        </p:nvSpPr>
        <p:spPr/>
        <p:txBody>
          <a:bodyPr/>
          <a:lstStyle/>
          <a:p>
            <a:pPr>
              <a:defRPr/>
            </a:pPr>
            <a:fld id="{49EFD4B7-1CC6-864B-A72A-C978B70BBA9B}" type="slidenum">
              <a:rPr lang="fi-FI" smtClean="0"/>
              <a:pPr>
                <a:defRPr/>
              </a:pPr>
              <a:t>2</a:t>
            </a:fld>
            <a:endParaRPr lang="fi-FI"/>
          </a:p>
        </p:txBody>
      </p:sp>
    </p:spTree>
    <p:extLst>
      <p:ext uri="{BB962C8B-B14F-4D97-AF65-F5344CB8AC3E}">
        <p14:creationId xmlns:p14="http://schemas.microsoft.com/office/powerpoint/2010/main" val="3567436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4400" noProof="0" dirty="0" smtClean="0">
                <a:latin typeface="Calibri" panose="020F0502020204030204" pitchFamily="34" charset="0"/>
              </a:rPr>
              <a:t>Learning assignment #2</a:t>
            </a:r>
            <a:endParaRPr lang="en-GB" sz="4400" noProof="0" dirty="0">
              <a:latin typeface="Calibri" panose="020F0502020204030204" pitchFamily="34" charset="0"/>
            </a:endParaRPr>
          </a:p>
        </p:txBody>
      </p:sp>
    </p:spTree>
    <p:extLst>
      <p:ext uri="{BB962C8B-B14F-4D97-AF65-F5344CB8AC3E}">
        <p14:creationId xmlns:p14="http://schemas.microsoft.com/office/powerpoint/2010/main" val="40261497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solidFill>
                  <a:srgbClr val="FFC000"/>
                </a:solidFill>
                <a:latin typeface="Calibri" panose="020F0502020204030204" pitchFamily="34" charset="0"/>
              </a:rPr>
              <a:t>Learning assignment #2</a:t>
            </a:r>
            <a:endParaRPr lang="en-GB" dirty="0">
              <a:solidFill>
                <a:srgbClr val="FFC000"/>
              </a:solidFill>
              <a:latin typeface="Calibri" panose="020F0502020204030204" pitchFamily="34" charset="0"/>
            </a:endParaRPr>
          </a:p>
        </p:txBody>
      </p:sp>
      <p:sp>
        <p:nvSpPr>
          <p:cNvPr id="3" name="Content Placeholder 2"/>
          <p:cNvSpPr>
            <a:spLocks noGrp="1"/>
          </p:cNvSpPr>
          <p:nvPr>
            <p:ph sz="quarter" idx="14"/>
          </p:nvPr>
        </p:nvSpPr>
        <p:spPr/>
        <p:txBody>
          <a:bodyPr>
            <a:normAutofit/>
          </a:bodyPr>
          <a:lstStyle/>
          <a:p>
            <a:pPr marL="457200" indent="-457200">
              <a:buFont typeface="+mj-lt"/>
              <a:buAutoNum type="arabicPeriod"/>
            </a:pPr>
            <a:r>
              <a:rPr lang="en-GB" dirty="0" smtClean="0">
                <a:latin typeface="Calibri" panose="020F0502020204030204" pitchFamily="34" charset="0"/>
              </a:rPr>
              <a:t>Reading assignment</a:t>
            </a:r>
          </a:p>
          <a:p>
            <a:pPr marL="457200" indent="-457200">
              <a:buFont typeface="+mj-lt"/>
              <a:buAutoNum type="arabicPeriod"/>
            </a:pPr>
            <a:r>
              <a:rPr lang="en-GB" dirty="0" smtClean="0">
                <a:latin typeface="Calibri" panose="020F0502020204030204" pitchFamily="34" charset="0"/>
              </a:rPr>
              <a:t>Teaching observation</a:t>
            </a:r>
          </a:p>
          <a:p>
            <a:pPr marL="457200" indent="-457200">
              <a:buFont typeface="+mj-lt"/>
              <a:buAutoNum type="arabicPeriod"/>
            </a:pPr>
            <a:r>
              <a:rPr lang="en-GB" dirty="0" smtClean="0">
                <a:latin typeface="Calibri" panose="020F0502020204030204" pitchFamily="34" charset="0"/>
              </a:rPr>
              <a:t>Group meeting</a:t>
            </a:r>
          </a:p>
          <a:p>
            <a:endParaRPr lang="en-GB" sz="1800" b="0" dirty="0" smtClean="0">
              <a:latin typeface="Calibri" panose="020F0502020204030204" pitchFamily="34" charset="0"/>
            </a:endParaRPr>
          </a:p>
          <a:p>
            <a:pPr marL="457200" indent="-457200">
              <a:buFont typeface="+mj-lt"/>
              <a:buAutoNum type="arabicPeriod"/>
            </a:pPr>
            <a:r>
              <a:rPr lang="en-GB" sz="2000" dirty="0" smtClean="0">
                <a:latin typeface="Calibri" panose="020F0502020204030204" pitchFamily="34" charset="0"/>
              </a:rPr>
              <a:t>Reading assignment: DL 1.3.2018</a:t>
            </a:r>
          </a:p>
          <a:p>
            <a:r>
              <a:rPr lang="en-GB" altLang="fi-FI" sz="1800" b="0" dirty="0" smtClean="0">
                <a:latin typeface="Calibri" panose="020F0502020204030204" pitchFamily="34" charset="0"/>
              </a:rPr>
              <a:t>Go to MyCourses → Learning Assignments → LA #2, and find the link for the book (available both in English and Finnish):</a:t>
            </a:r>
            <a:r>
              <a:rPr lang="en-GB" altLang="fi-FI" sz="1600" b="0" dirty="0" smtClean="0">
                <a:latin typeface="Calibri" panose="020F0502020204030204" pitchFamily="34" charset="0"/>
              </a:rPr>
              <a:t> </a:t>
            </a:r>
            <a:r>
              <a:rPr lang="en-GB" altLang="fi-FI" sz="1200" b="0" dirty="0" smtClean="0">
                <a:latin typeface="Calibri" panose="020F0502020204030204" pitchFamily="34" charset="0"/>
              </a:rPr>
              <a:t>	</a:t>
            </a:r>
          </a:p>
          <a:p>
            <a:r>
              <a:rPr lang="en-GB" sz="1600" dirty="0" err="1" smtClean="0">
                <a:latin typeface="Calibri" panose="020F0502020204030204" pitchFamily="34" charset="0"/>
              </a:rPr>
              <a:t>Hemminki</a:t>
            </a:r>
            <a:r>
              <a:rPr lang="en-GB" sz="1600" dirty="0" smtClean="0">
                <a:latin typeface="Calibri" panose="020F0502020204030204" pitchFamily="34" charset="0"/>
              </a:rPr>
              <a:t>, M. </a:t>
            </a:r>
            <a:r>
              <a:rPr lang="en-GB" sz="1600" dirty="0" err="1" smtClean="0">
                <a:latin typeface="Calibri" panose="020F0502020204030204" pitchFamily="34" charset="0"/>
              </a:rPr>
              <a:t>Leppänen</a:t>
            </a:r>
            <a:r>
              <a:rPr lang="en-GB" sz="1600" dirty="0" smtClean="0">
                <a:latin typeface="Calibri" panose="020F0502020204030204" pitchFamily="34" charset="0"/>
              </a:rPr>
              <a:t>, M. &amp; </a:t>
            </a:r>
            <a:r>
              <a:rPr lang="en-GB" sz="1600" dirty="0" err="1" smtClean="0">
                <a:latin typeface="Calibri" panose="020F0502020204030204" pitchFamily="34" charset="0"/>
              </a:rPr>
              <a:t>Valovirta</a:t>
            </a:r>
            <a:r>
              <a:rPr lang="en-GB" sz="1600" dirty="0" smtClean="0">
                <a:latin typeface="Calibri" panose="020F0502020204030204" pitchFamily="34" charset="0"/>
              </a:rPr>
              <a:t> T.</a:t>
            </a:r>
            <a:r>
              <a:rPr lang="en-GB" altLang="fi-FI" sz="1600" dirty="0" smtClean="0">
                <a:latin typeface="Calibri" panose="020F0502020204030204" pitchFamily="34" charset="0"/>
              </a:rPr>
              <a:t> 2013: </a:t>
            </a:r>
            <a:r>
              <a:rPr lang="en-GB" altLang="fi-FI" sz="1600" i="1" dirty="0" smtClean="0">
                <a:latin typeface="Calibri" panose="020F0502020204030204" pitchFamily="34" charset="0"/>
              </a:rPr>
              <a:t>Get inspired! A guide for successful teaching</a:t>
            </a:r>
            <a:r>
              <a:rPr lang="en-GB" altLang="fi-FI" sz="1600" dirty="0" smtClean="0">
                <a:latin typeface="Calibri" panose="020F0502020204030204" pitchFamily="34" charset="0"/>
              </a:rPr>
              <a:t>.</a:t>
            </a:r>
          </a:p>
          <a:p>
            <a:r>
              <a:rPr lang="en-GB" altLang="fi-FI" sz="1600" b="0" dirty="0" smtClean="0">
                <a:latin typeface="Calibri" panose="020F0502020204030204" pitchFamily="34" charset="0"/>
              </a:rPr>
              <a:t>Read </a:t>
            </a:r>
            <a:r>
              <a:rPr lang="en-GB" altLang="fi-FI" sz="1600" dirty="0" smtClean="0">
                <a:latin typeface="Calibri" panose="020F0502020204030204" pitchFamily="34" charset="0"/>
              </a:rPr>
              <a:t>Chapter 5, “How do I teach?”, pp. 39–49.</a:t>
            </a:r>
          </a:p>
          <a:p>
            <a:r>
              <a:rPr lang="en-GB" sz="1800" b="0" dirty="0" smtClean="0">
                <a:latin typeface="Calibri" panose="020F0502020204030204" pitchFamily="34" charset="0"/>
              </a:rPr>
              <a:t>Read the text so that you can discuss it with your peers in your group and in 	class. </a:t>
            </a:r>
          </a:p>
        </p:txBody>
      </p:sp>
      <p:sp>
        <p:nvSpPr>
          <p:cNvPr id="4" name="Date Placeholder 3"/>
          <p:cNvSpPr>
            <a:spLocks noGrp="1"/>
          </p:cNvSpPr>
          <p:nvPr>
            <p:ph type="dt" sz="half" idx="15"/>
          </p:nvPr>
        </p:nvSpPr>
        <p:spPr/>
        <p:txBody>
          <a:bodyPr/>
          <a:lstStyle/>
          <a:p>
            <a:pPr>
              <a:defRPr/>
            </a:pPr>
            <a:r>
              <a:rPr lang="fi-FI" dirty="0" smtClean="0"/>
              <a:t>9.10.2017</a:t>
            </a:r>
            <a:endParaRPr lang="fi-FI" dirty="0"/>
          </a:p>
        </p:txBody>
      </p:sp>
      <p:sp>
        <p:nvSpPr>
          <p:cNvPr id="5" name="Footer Placeholder 4"/>
          <p:cNvSpPr>
            <a:spLocks noGrp="1"/>
          </p:cNvSpPr>
          <p:nvPr>
            <p:ph type="ftr" sz="quarter" idx="16"/>
          </p:nvPr>
        </p:nvSpPr>
        <p:spPr/>
        <p:txBody>
          <a:bodyPr/>
          <a:lstStyle/>
          <a:p>
            <a:pPr>
              <a:defRPr/>
            </a:pPr>
            <a:r>
              <a:rPr lang="fi-FI" smtClean="0"/>
              <a:t>Day 2</a:t>
            </a:r>
            <a:endParaRPr lang="fi-FI"/>
          </a:p>
        </p:txBody>
      </p:sp>
      <p:sp>
        <p:nvSpPr>
          <p:cNvPr id="6" name="Slide Number Placeholder 5"/>
          <p:cNvSpPr>
            <a:spLocks noGrp="1"/>
          </p:cNvSpPr>
          <p:nvPr>
            <p:ph type="sldNum" sz="quarter" idx="17"/>
          </p:nvPr>
        </p:nvSpPr>
        <p:spPr/>
        <p:txBody>
          <a:bodyPr/>
          <a:lstStyle/>
          <a:p>
            <a:pPr>
              <a:defRPr/>
            </a:pPr>
            <a:fld id="{49EFD4B7-1CC6-864B-A72A-C978B70BBA9B}" type="slidenum">
              <a:rPr lang="fi-FI" smtClean="0"/>
              <a:pPr>
                <a:defRPr/>
              </a:pPr>
              <a:t>21</a:t>
            </a:fld>
            <a:endParaRPr lang="fi-FI"/>
          </a:p>
        </p:txBody>
      </p:sp>
      <p:sp>
        <p:nvSpPr>
          <p:cNvPr id="7" name="AutoShape 2" descr=" ">
            <a:hlinkClick r:id="rId2"/>
          </p:cNvPr>
          <p:cNvSpPr>
            <a:spLocks noChangeAspect="1" noChangeArrowheads="1"/>
          </p:cNvSpPr>
          <p:nvPr/>
        </p:nvSpPr>
        <p:spPr bwMode="auto">
          <a:xfrm>
            <a:off x="155575" y="-5556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550147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noProof="0" dirty="0" smtClean="0">
                <a:solidFill>
                  <a:srgbClr val="FFC000"/>
                </a:solidFill>
                <a:latin typeface="Calibri" panose="020F0502020204030204" pitchFamily="34" charset="0"/>
              </a:rPr>
              <a:t>Learning assignments</a:t>
            </a:r>
            <a:endParaRPr lang="en-GB" noProof="0" dirty="0">
              <a:solidFill>
                <a:srgbClr val="FFC000"/>
              </a:solidFill>
              <a:latin typeface="Calibri" panose="020F0502020204030204" pitchFamily="34" charset="0"/>
            </a:endParaRPr>
          </a:p>
        </p:txBody>
      </p:sp>
      <p:sp>
        <p:nvSpPr>
          <p:cNvPr id="6" name="Content Placeholder 5"/>
          <p:cNvSpPr>
            <a:spLocks noGrp="1"/>
          </p:cNvSpPr>
          <p:nvPr>
            <p:ph sz="quarter" idx="14"/>
          </p:nvPr>
        </p:nvSpPr>
        <p:spPr/>
        <p:txBody>
          <a:bodyPr lIns="0"/>
          <a:lstStyle/>
          <a:p>
            <a:pPr marL="457200" indent="-457200">
              <a:buFont typeface="+mj-lt"/>
              <a:buAutoNum type="arabicPeriod" startAt="2"/>
            </a:pPr>
            <a:r>
              <a:rPr lang="en-GB" sz="2000" dirty="0" smtClean="0">
                <a:latin typeface="Calibri" panose="020F0502020204030204" pitchFamily="34" charset="0"/>
              </a:rPr>
              <a:t>Teaching observation. DL 1.3.2018</a:t>
            </a:r>
            <a:endParaRPr lang="en-GB" b="0" noProof="0" dirty="0" smtClean="0">
              <a:latin typeface="Calibri" panose="020F0502020204030204" pitchFamily="34" charset="0"/>
            </a:endParaRPr>
          </a:p>
          <a:p>
            <a:pPr marL="523350" lvl="1" indent="-285750">
              <a:buFont typeface="Wingdings" panose="05000000000000000000" pitchFamily="2" charset="2"/>
              <a:buChar char="§"/>
            </a:pPr>
            <a:r>
              <a:rPr lang="en-GB" sz="1700" b="0" dirty="0" smtClean="0">
                <a:latin typeface="Calibri" panose="020F0502020204030204" pitchFamily="34" charset="0"/>
              </a:rPr>
              <a:t>Observe</a:t>
            </a:r>
            <a:r>
              <a:rPr lang="en-GB" sz="1700" b="0" noProof="0" dirty="0" smtClean="0">
                <a:latin typeface="Calibri" panose="020F0502020204030204" pitchFamily="34" charset="0"/>
              </a:rPr>
              <a:t> an exercise class. If possible, visit a class of your group members or your course mates. </a:t>
            </a:r>
          </a:p>
          <a:p>
            <a:pPr marL="523350" lvl="1" indent="-285750">
              <a:buFont typeface="Wingdings" panose="05000000000000000000" pitchFamily="2" charset="2"/>
              <a:buChar char="§"/>
            </a:pPr>
            <a:r>
              <a:rPr lang="en-GB" sz="1700" dirty="0" smtClean="0">
                <a:latin typeface="Calibri" panose="020F0502020204030204" pitchFamily="34" charset="0"/>
              </a:rPr>
              <a:t>Use the feedback form from MyCourses (LA #2)</a:t>
            </a:r>
            <a:endParaRPr lang="en-GB" sz="1700" b="0" noProof="0" dirty="0" smtClean="0">
              <a:latin typeface="Calibri" panose="020F0502020204030204" pitchFamily="34" charset="0"/>
            </a:endParaRPr>
          </a:p>
          <a:p>
            <a:pPr marL="523350" lvl="1" indent="-285750">
              <a:buFont typeface="Wingdings" panose="05000000000000000000" pitchFamily="2" charset="2"/>
              <a:buChar char="§"/>
            </a:pPr>
            <a:r>
              <a:rPr lang="en-GB" sz="1700" b="0" noProof="0" dirty="0" smtClean="0">
                <a:latin typeface="Calibri" panose="020F0502020204030204" pitchFamily="34" charset="0"/>
              </a:rPr>
              <a:t>Focus now on </a:t>
            </a:r>
            <a:r>
              <a:rPr lang="en-GB" sz="1700" b="1" noProof="0" dirty="0" smtClean="0">
                <a:latin typeface="Calibri" panose="020F0502020204030204" pitchFamily="34" charset="0"/>
              </a:rPr>
              <a:t>the students</a:t>
            </a:r>
            <a:r>
              <a:rPr lang="en-GB" sz="1700" b="0" noProof="0" dirty="0" smtClean="0">
                <a:latin typeface="Calibri" panose="020F0502020204030204" pitchFamily="34" charset="0"/>
              </a:rPr>
              <a:t> and note down at least the following: What do the students </a:t>
            </a:r>
            <a:r>
              <a:rPr lang="en-GB" sz="1700" b="0" i="1" noProof="0" dirty="0" smtClean="0">
                <a:latin typeface="Calibri" panose="020F0502020204030204" pitchFamily="34" charset="0"/>
              </a:rPr>
              <a:t>do</a:t>
            </a:r>
            <a:r>
              <a:rPr lang="en-GB" sz="1700" b="0" noProof="0" dirty="0" smtClean="0">
                <a:latin typeface="Calibri" panose="020F0502020204030204" pitchFamily="34" charset="0"/>
              </a:rPr>
              <a:t>? How does the teacher </a:t>
            </a:r>
            <a:r>
              <a:rPr lang="en-GB" sz="1700" b="0" i="1" noProof="0" dirty="0" smtClean="0">
                <a:latin typeface="Calibri" panose="020F0502020204030204" pitchFamily="34" charset="0"/>
              </a:rPr>
              <a:t>motivate</a:t>
            </a:r>
            <a:r>
              <a:rPr lang="en-GB" sz="1700" b="0" noProof="0" dirty="0" smtClean="0">
                <a:latin typeface="Calibri" panose="020F0502020204030204" pitchFamily="34" charset="0"/>
              </a:rPr>
              <a:t> them? Add reflections and insights of your own. Write your notes on page #1 of the feedback form</a:t>
            </a:r>
          </a:p>
          <a:p>
            <a:pPr marL="523350" lvl="1" indent="-285750">
              <a:buFont typeface="Wingdings" panose="05000000000000000000" pitchFamily="2" charset="2"/>
              <a:buChar char="§"/>
            </a:pPr>
            <a:r>
              <a:rPr lang="en-GB" sz="1700" b="0" noProof="0" dirty="0" smtClean="0">
                <a:latin typeface="Calibri" panose="020F0502020204030204" pitchFamily="34" charset="0"/>
              </a:rPr>
              <a:t>You may, if you want, give constructive feedback to the teacher (ask first). Be specific, be positive and give constructive feedback. Use page #2.</a:t>
            </a:r>
          </a:p>
          <a:p>
            <a:pPr marL="523350" lvl="1" indent="-285750">
              <a:buFont typeface="Wingdings" panose="05000000000000000000" pitchFamily="2" charset="2"/>
              <a:buChar char="§"/>
            </a:pPr>
            <a:r>
              <a:rPr lang="en-GB" sz="1700" dirty="0" smtClean="0">
                <a:latin typeface="Calibri" panose="020F0502020204030204" pitchFamily="34" charset="0"/>
              </a:rPr>
              <a:t>Submit your feedback form, </a:t>
            </a:r>
            <a:r>
              <a:rPr lang="en-GB" sz="1700" b="1" dirty="0" smtClean="0">
                <a:latin typeface="Calibri" panose="020F0502020204030204" pitchFamily="34" charset="0"/>
              </a:rPr>
              <a:t>at least page #1</a:t>
            </a:r>
            <a:r>
              <a:rPr lang="en-GB" sz="1700" dirty="0" smtClean="0">
                <a:latin typeface="Calibri" panose="020F0502020204030204" pitchFamily="34" charset="0"/>
              </a:rPr>
              <a:t>, to MyCourses (LA#2)</a:t>
            </a:r>
            <a:endParaRPr lang="en-GB" sz="1700" b="0" dirty="0">
              <a:latin typeface="Calibri" panose="020F0502020204030204" pitchFamily="34" charset="0"/>
            </a:endParaRPr>
          </a:p>
        </p:txBody>
      </p:sp>
      <p:sp>
        <p:nvSpPr>
          <p:cNvPr id="3" name="Date Placeholder 2"/>
          <p:cNvSpPr>
            <a:spLocks noGrp="1"/>
          </p:cNvSpPr>
          <p:nvPr>
            <p:ph type="dt" sz="half" idx="15"/>
          </p:nvPr>
        </p:nvSpPr>
        <p:spPr/>
        <p:txBody>
          <a:bodyPr/>
          <a:lstStyle/>
          <a:p>
            <a:pPr>
              <a:defRPr/>
            </a:pPr>
            <a:r>
              <a:rPr lang="fi-FI" dirty="0" smtClean="0"/>
              <a:t>9.10.2017</a:t>
            </a:r>
            <a:endParaRPr lang="fi-FI" dirty="0"/>
          </a:p>
        </p:txBody>
      </p:sp>
      <p:sp>
        <p:nvSpPr>
          <p:cNvPr id="4" name="Footer Placeholder 3"/>
          <p:cNvSpPr>
            <a:spLocks noGrp="1"/>
          </p:cNvSpPr>
          <p:nvPr>
            <p:ph type="ftr" sz="quarter" idx="16"/>
          </p:nvPr>
        </p:nvSpPr>
        <p:spPr/>
        <p:txBody>
          <a:bodyPr/>
          <a:lstStyle/>
          <a:p>
            <a:pPr>
              <a:defRPr/>
            </a:pPr>
            <a:r>
              <a:rPr lang="fi-FI" smtClean="0"/>
              <a:t>Day 2</a:t>
            </a:r>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22</a:t>
            </a:fld>
            <a:endParaRPr lang="fi-FI"/>
          </a:p>
        </p:txBody>
      </p:sp>
    </p:spTree>
    <p:extLst>
      <p:ext uri="{BB962C8B-B14F-4D97-AF65-F5344CB8AC3E}">
        <p14:creationId xmlns:p14="http://schemas.microsoft.com/office/powerpoint/2010/main" val="18355061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noProof="0" dirty="0" smtClean="0">
                <a:solidFill>
                  <a:srgbClr val="FFC000"/>
                </a:solidFill>
                <a:latin typeface="Calibri" panose="020F0502020204030204" pitchFamily="34" charset="0"/>
              </a:rPr>
              <a:t>Learning assignments</a:t>
            </a:r>
            <a:endParaRPr lang="en-GB" noProof="0" dirty="0">
              <a:solidFill>
                <a:srgbClr val="FFC000"/>
              </a:solidFill>
              <a:latin typeface="Calibri" panose="020F0502020204030204" pitchFamily="34" charset="0"/>
            </a:endParaRPr>
          </a:p>
        </p:txBody>
      </p:sp>
      <p:sp>
        <p:nvSpPr>
          <p:cNvPr id="6" name="Content Placeholder 5"/>
          <p:cNvSpPr>
            <a:spLocks noGrp="1"/>
          </p:cNvSpPr>
          <p:nvPr>
            <p:ph sz="quarter" idx="14"/>
          </p:nvPr>
        </p:nvSpPr>
        <p:spPr/>
        <p:txBody>
          <a:bodyPr/>
          <a:lstStyle/>
          <a:p>
            <a:pPr marL="457200" indent="-457200">
              <a:buFont typeface="+mj-lt"/>
              <a:buAutoNum type="arabicPeriod" startAt="3"/>
            </a:pPr>
            <a:r>
              <a:rPr lang="fi-FI" sz="2000" dirty="0">
                <a:latin typeface="Calibri" panose="020F0502020204030204" pitchFamily="34" charset="0"/>
              </a:rPr>
              <a:t>Group </a:t>
            </a:r>
            <a:r>
              <a:rPr lang="fi-FI" sz="2000" dirty="0" err="1">
                <a:latin typeface="Calibri" panose="020F0502020204030204" pitchFamily="34" charset="0"/>
              </a:rPr>
              <a:t>work</a:t>
            </a:r>
            <a:r>
              <a:rPr lang="fi-FI" sz="2000" dirty="0">
                <a:latin typeface="Calibri" panose="020F0502020204030204" pitchFamily="34" charset="0"/>
              </a:rPr>
              <a:t>: </a:t>
            </a:r>
            <a:r>
              <a:rPr lang="fi-FI" sz="2000" dirty="0" err="1">
                <a:latin typeface="Calibri" panose="020F0502020204030204" pitchFamily="34" charset="0"/>
              </a:rPr>
              <a:t>reflect</a:t>
            </a:r>
            <a:r>
              <a:rPr lang="fi-FI" sz="2000" dirty="0">
                <a:latin typeface="Calibri" panose="020F0502020204030204" pitchFamily="34" charset="0"/>
              </a:rPr>
              <a:t> on </a:t>
            </a:r>
            <a:r>
              <a:rPr lang="fi-FI" sz="2000" dirty="0" err="1">
                <a:latin typeface="Calibri" panose="020F0502020204030204" pitchFamily="34" charset="0"/>
              </a:rPr>
              <a:t>the</a:t>
            </a:r>
            <a:r>
              <a:rPr lang="fi-FI" sz="2000" dirty="0">
                <a:latin typeface="Calibri" panose="020F0502020204030204" pitchFamily="34" charset="0"/>
              </a:rPr>
              <a:t> </a:t>
            </a:r>
            <a:r>
              <a:rPr lang="fi-FI" sz="2000" dirty="0" err="1">
                <a:latin typeface="Calibri" panose="020F0502020204030204" pitchFamily="34" charset="0"/>
              </a:rPr>
              <a:t>teaching</a:t>
            </a:r>
            <a:r>
              <a:rPr lang="fi-FI" sz="2000" dirty="0">
                <a:latin typeface="Calibri" panose="020F0502020204030204" pitchFamily="34" charset="0"/>
              </a:rPr>
              <a:t> session and </a:t>
            </a:r>
            <a:r>
              <a:rPr lang="fi-FI" sz="2000" dirty="0" err="1">
                <a:latin typeface="Calibri" panose="020F0502020204030204" pitchFamily="34" charset="0"/>
              </a:rPr>
              <a:t>the</a:t>
            </a:r>
            <a:r>
              <a:rPr lang="fi-FI" sz="2000" dirty="0">
                <a:latin typeface="Calibri" panose="020F0502020204030204" pitchFamily="34" charset="0"/>
              </a:rPr>
              <a:t> </a:t>
            </a:r>
            <a:r>
              <a:rPr lang="fi-FI" sz="2000" dirty="0" err="1">
                <a:latin typeface="Calibri" panose="020F0502020204030204" pitchFamily="34" charset="0"/>
              </a:rPr>
              <a:t>reading</a:t>
            </a:r>
            <a:r>
              <a:rPr lang="fi-FI" sz="2000" dirty="0">
                <a:latin typeface="Calibri" panose="020F0502020204030204" pitchFamily="34" charset="0"/>
              </a:rPr>
              <a:t> </a:t>
            </a:r>
            <a:r>
              <a:rPr lang="fi-FI" sz="2000" dirty="0" err="1" smtClean="0">
                <a:latin typeface="Calibri" panose="020F0502020204030204" pitchFamily="34" charset="0"/>
              </a:rPr>
              <a:t>assignment</a:t>
            </a:r>
            <a:r>
              <a:rPr lang="fi-FI" sz="2000" dirty="0" smtClean="0">
                <a:latin typeface="Calibri" panose="020F0502020204030204" pitchFamily="34" charset="0"/>
              </a:rPr>
              <a:t>. DL 1.3.2018</a:t>
            </a:r>
          </a:p>
          <a:p>
            <a:pPr marL="523350" lvl="1" indent="-285750">
              <a:buFont typeface="Wingdings" panose="05000000000000000000" pitchFamily="2" charset="2"/>
              <a:buChar char="§"/>
            </a:pPr>
            <a:r>
              <a:rPr lang="fi-FI" sz="1800" dirty="0" err="1">
                <a:latin typeface="Calibri" panose="020F0502020204030204" pitchFamily="34" charset="0"/>
              </a:rPr>
              <a:t>Arrange</a:t>
            </a:r>
            <a:r>
              <a:rPr lang="fi-FI" sz="1800" dirty="0">
                <a:latin typeface="Calibri" panose="020F0502020204030204" pitchFamily="34" charset="0"/>
              </a:rPr>
              <a:t> a </a:t>
            </a:r>
            <a:r>
              <a:rPr lang="fi-FI" sz="1800" dirty="0" err="1">
                <a:latin typeface="Calibri" panose="020F0502020204030204" pitchFamily="34" charset="0"/>
              </a:rPr>
              <a:t>meeting</a:t>
            </a:r>
            <a:r>
              <a:rPr lang="fi-FI" sz="1800" dirty="0">
                <a:latin typeface="Calibri" panose="020F0502020204030204" pitchFamily="34" charset="0"/>
              </a:rPr>
              <a:t> </a:t>
            </a:r>
            <a:r>
              <a:rPr lang="fi-FI" sz="1800" dirty="0" err="1">
                <a:latin typeface="Calibri" panose="020F0502020204030204" pitchFamily="34" charset="0"/>
              </a:rPr>
              <a:t>with</a:t>
            </a:r>
            <a:r>
              <a:rPr lang="fi-FI" sz="1800" dirty="0">
                <a:latin typeface="Calibri" panose="020F0502020204030204" pitchFamily="34" charset="0"/>
              </a:rPr>
              <a:t> </a:t>
            </a:r>
            <a:r>
              <a:rPr lang="fi-FI" sz="1800" dirty="0" err="1">
                <a:latin typeface="Calibri" panose="020F0502020204030204" pitchFamily="34" charset="0"/>
              </a:rPr>
              <a:t>your</a:t>
            </a:r>
            <a:r>
              <a:rPr lang="fi-FI" sz="1800" dirty="0">
                <a:latin typeface="Calibri" panose="020F0502020204030204" pitchFamily="34" charset="0"/>
              </a:rPr>
              <a:t> </a:t>
            </a:r>
            <a:r>
              <a:rPr lang="fi-FI" sz="1800" dirty="0" err="1">
                <a:latin typeface="Calibri" panose="020F0502020204030204" pitchFamily="34" charset="0"/>
              </a:rPr>
              <a:t>small</a:t>
            </a:r>
            <a:r>
              <a:rPr lang="fi-FI" sz="1800" dirty="0">
                <a:latin typeface="Calibri" panose="020F0502020204030204" pitchFamily="34" charset="0"/>
              </a:rPr>
              <a:t> </a:t>
            </a:r>
            <a:r>
              <a:rPr lang="fi-FI" sz="1800" dirty="0" err="1">
                <a:latin typeface="Calibri" panose="020F0502020204030204" pitchFamily="34" charset="0"/>
              </a:rPr>
              <a:t>group</a:t>
            </a:r>
            <a:r>
              <a:rPr lang="fi-FI" sz="1800" dirty="0">
                <a:latin typeface="Calibri" panose="020F0502020204030204" pitchFamily="34" charset="0"/>
              </a:rPr>
              <a:t> (</a:t>
            </a:r>
            <a:r>
              <a:rPr lang="fi-FI" sz="1800" dirty="0" err="1">
                <a:latin typeface="Calibri" panose="020F0502020204030204" pitchFamily="34" charset="0"/>
              </a:rPr>
              <a:t>do</a:t>
            </a:r>
            <a:r>
              <a:rPr lang="fi-FI" sz="1800" dirty="0">
                <a:latin typeface="Calibri" panose="020F0502020204030204" pitchFamily="34" charset="0"/>
              </a:rPr>
              <a:t> it </a:t>
            </a:r>
            <a:r>
              <a:rPr lang="fi-FI" sz="1800" dirty="0" err="1">
                <a:latin typeface="Calibri" panose="020F0502020204030204" pitchFamily="34" charset="0"/>
              </a:rPr>
              <a:t>now</a:t>
            </a:r>
            <a:r>
              <a:rPr lang="fi-FI" sz="1800" dirty="0">
                <a:latin typeface="Calibri" panose="020F0502020204030204" pitchFamily="34" charset="0"/>
              </a:rPr>
              <a:t>). </a:t>
            </a:r>
          </a:p>
          <a:p>
            <a:pPr marL="523350" lvl="1" indent="-285750">
              <a:buFont typeface="Wingdings" panose="05000000000000000000" pitchFamily="2" charset="2"/>
              <a:buChar char="§"/>
            </a:pPr>
            <a:r>
              <a:rPr lang="fi-FI" sz="1800" dirty="0">
                <a:latin typeface="Calibri" panose="020F0502020204030204" pitchFamily="34" charset="0"/>
              </a:rPr>
              <a:t>In </a:t>
            </a:r>
            <a:r>
              <a:rPr lang="fi-FI" sz="1800" dirty="0" err="1">
                <a:latin typeface="Calibri" panose="020F0502020204030204" pitchFamily="34" charset="0"/>
              </a:rPr>
              <a:t>the</a:t>
            </a:r>
            <a:r>
              <a:rPr lang="fi-FI" sz="1800" dirty="0">
                <a:latin typeface="Calibri" panose="020F0502020204030204" pitchFamily="34" charset="0"/>
              </a:rPr>
              <a:t> </a:t>
            </a:r>
            <a:r>
              <a:rPr lang="fi-FI" sz="1800" dirty="0" err="1">
                <a:latin typeface="Calibri" panose="020F0502020204030204" pitchFamily="34" charset="0"/>
              </a:rPr>
              <a:t>meeting</a:t>
            </a:r>
            <a:r>
              <a:rPr lang="fi-FI" sz="1800" dirty="0">
                <a:latin typeface="Calibri" panose="020F0502020204030204" pitchFamily="34" charset="0"/>
              </a:rPr>
              <a:t>, </a:t>
            </a:r>
            <a:r>
              <a:rPr lang="fi-FI" sz="1800" dirty="0" err="1" smtClean="0">
                <a:latin typeface="Calibri" panose="020F0502020204030204" pitchFamily="34" charset="0"/>
              </a:rPr>
              <a:t>describe</a:t>
            </a:r>
            <a:r>
              <a:rPr lang="fi-FI" sz="1800" dirty="0" smtClean="0">
                <a:latin typeface="Calibri" panose="020F0502020204030204" pitchFamily="34" charset="0"/>
              </a:rPr>
              <a:t> </a:t>
            </a:r>
            <a:r>
              <a:rPr lang="fi-FI" sz="1800" dirty="0" err="1">
                <a:latin typeface="Calibri" panose="020F0502020204030204" pitchFamily="34" charset="0"/>
              </a:rPr>
              <a:t>your</a:t>
            </a:r>
            <a:r>
              <a:rPr lang="fi-FI" sz="1800" dirty="0">
                <a:latin typeface="Calibri" panose="020F0502020204030204" pitchFamily="34" charset="0"/>
              </a:rPr>
              <a:t> </a:t>
            </a:r>
            <a:r>
              <a:rPr lang="fi-FI" sz="1800" dirty="0" err="1">
                <a:latin typeface="Calibri" panose="020F0502020204030204" pitchFamily="34" charset="0"/>
              </a:rPr>
              <a:t>teaching</a:t>
            </a:r>
            <a:r>
              <a:rPr lang="fi-FI" sz="1800" dirty="0">
                <a:latin typeface="Calibri" panose="020F0502020204030204" pitchFamily="34" charset="0"/>
              </a:rPr>
              <a:t> </a:t>
            </a:r>
            <a:r>
              <a:rPr lang="fi-FI" sz="1800" dirty="0" err="1">
                <a:latin typeface="Calibri" panose="020F0502020204030204" pitchFamily="34" charset="0"/>
              </a:rPr>
              <a:t>observation</a:t>
            </a:r>
            <a:r>
              <a:rPr lang="fi-FI" sz="1800" dirty="0">
                <a:latin typeface="Calibri" panose="020F0502020204030204" pitchFamily="34" charset="0"/>
              </a:rPr>
              <a:t> and </a:t>
            </a:r>
            <a:r>
              <a:rPr lang="fi-FI" sz="1800" dirty="0" err="1">
                <a:latin typeface="Calibri" panose="020F0502020204030204" pitchFamily="34" charset="0"/>
              </a:rPr>
              <a:t>discuss</a:t>
            </a:r>
            <a:r>
              <a:rPr lang="fi-FI" sz="1800" dirty="0">
                <a:latin typeface="Calibri" panose="020F0502020204030204" pitchFamily="34" charset="0"/>
              </a:rPr>
              <a:t> </a:t>
            </a:r>
            <a:r>
              <a:rPr lang="fi-FI" sz="1800" dirty="0" err="1">
                <a:latin typeface="Calibri" panose="020F0502020204030204" pitchFamily="34" charset="0"/>
              </a:rPr>
              <a:t>the</a:t>
            </a:r>
            <a:r>
              <a:rPr lang="fi-FI" sz="1800" dirty="0">
                <a:latin typeface="Calibri" panose="020F0502020204030204" pitchFamily="34" charset="0"/>
              </a:rPr>
              <a:t> </a:t>
            </a:r>
            <a:r>
              <a:rPr lang="fi-FI" sz="1800" dirty="0" err="1">
                <a:latin typeface="Calibri" panose="020F0502020204030204" pitchFamily="34" charset="0"/>
              </a:rPr>
              <a:t>article</a:t>
            </a:r>
            <a:r>
              <a:rPr lang="fi-FI" sz="1800" dirty="0">
                <a:latin typeface="Calibri" panose="020F0502020204030204" pitchFamily="34" charset="0"/>
              </a:rPr>
              <a:t>.</a:t>
            </a:r>
          </a:p>
          <a:p>
            <a:pPr marL="523350" lvl="1" indent="-285750">
              <a:buFont typeface="Wingdings" panose="05000000000000000000" pitchFamily="2" charset="2"/>
              <a:buChar char="§"/>
            </a:pPr>
            <a:r>
              <a:rPr lang="fi-FI" sz="1800" dirty="0" err="1">
                <a:latin typeface="Calibri" panose="020F0502020204030204" pitchFamily="34" charset="0"/>
              </a:rPr>
              <a:t>Submit</a:t>
            </a:r>
            <a:r>
              <a:rPr lang="fi-FI" sz="1800" dirty="0">
                <a:latin typeface="Calibri" panose="020F0502020204030204" pitchFamily="34" charset="0"/>
              </a:rPr>
              <a:t> </a:t>
            </a:r>
            <a:r>
              <a:rPr lang="fi-FI" sz="1800" dirty="0" smtClean="0">
                <a:latin typeface="Calibri" panose="020F0502020204030204" pitchFamily="34" charset="0"/>
              </a:rPr>
              <a:t>a </a:t>
            </a:r>
            <a:r>
              <a:rPr lang="fi-FI" sz="1800" dirty="0" err="1" smtClean="0">
                <a:latin typeface="Calibri" panose="020F0502020204030204" pitchFamily="34" charset="0"/>
              </a:rPr>
              <a:t>group</a:t>
            </a:r>
            <a:r>
              <a:rPr lang="fi-FI" sz="1800" dirty="0" smtClean="0">
                <a:latin typeface="Calibri" panose="020F0502020204030204" pitchFamily="34" charset="0"/>
              </a:rPr>
              <a:t> </a:t>
            </a:r>
            <a:r>
              <a:rPr lang="fi-FI" sz="1800" dirty="0" err="1" smtClean="0">
                <a:latin typeface="Calibri" panose="020F0502020204030204" pitchFamily="34" charset="0"/>
              </a:rPr>
              <a:t>summary</a:t>
            </a:r>
            <a:r>
              <a:rPr lang="fi-FI" sz="1800" dirty="0" smtClean="0">
                <a:latin typeface="Calibri" panose="020F0502020204030204" pitchFamily="34" charset="0"/>
              </a:rPr>
              <a:t> of </a:t>
            </a:r>
            <a:r>
              <a:rPr lang="fi-FI" sz="1800" dirty="0" err="1" smtClean="0">
                <a:latin typeface="Calibri" panose="020F0502020204030204" pitchFamily="34" charset="0"/>
              </a:rPr>
              <a:t>your</a:t>
            </a:r>
            <a:r>
              <a:rPr lang="fi-FI" sz="1800" dirty="0" smtClean="0">
                <a:latin typeface="Calibri" panose="020F0502020204030204" pitchFamily="34" charset="0"/>
              </a:rPr>
              <a:t> </a:t>
            </a:r>
            <a:r>
              <a:rPr lang="fi-FI" sz="1800" dirty="0" err="1" smtClean="0">
                <a:latin typeface="Calibri" panose="020F0502020204030204" pitchFamily="34" charset="0"/>
              </a:rPr>
              <a:t>reflective</a:t>
            </a:r>
            <a:r>
              <a:rPr lang="fi-FI" sz="1800" dirty="0" smtClean="0">
                <a:latin typeface="Calibri" panose="020F0502020204030204" pitchFamily="34" charset="0"/>
              </a:rPr>
              <a:t> </a:t>
            </a:r>
            <a:r>
              <a:rPr lang="fi-FI" sz="1800" dirty="0" err="1" smtClean="0">
                <a:latin typeface="Calibri" panose="020F0502020204030204" pitchFamily="34" charset="0"/>
              </a:rPr>
              <a:t>discussion</a:t>
            </a:r>
            <a:r>
              <a:rPr lang="fi-FI" sz="1800" dirty="0" smtClean="0">
                <a:latin typeface="Calibri" panose="020F0502020204030204" pitchFamily="34" charset="0"/>
              </a:rPr>
              <a:t> in </a:t>
            </a:r>
            <a:r>
              <a:rPr lang="fi-FI" sz="1800" dirty="0" err="1">
                <a:latin typeface="Calibri" panose="020F0502020204030204" pitchFamily="34" charset="0"/>
              </a:rPr>
              <a:t>MyCourses</a:t>
            </a:r>
            <a:r>
              <a:rPr lang="fi-FI" sz="1800" dirty="0">
                <a:latin typeface="Calibri" panose="020F0502020204030204" pitchFamily="34" charset="0"/>
              </a:rPr>
              <a:t> </a:t>
            </a:r>
            <a:r>
              <a:rPr lang="fi-FI" sz="1800" dirty="0" smtClean="0">
                <a:latin typeface="Calibri" panose="020F0502020204030204" pitchFamily="34" charset="0"/>
              </a:rPr>
              <a:t>(LA #2): </a:t>
            </a:r>
          </a:p>
          <a:p>
            <a:pPr marL="746550" lvl="2" indent="-285750">
              <a:buFont typeface="Arial" panose="020B0604020202020204" pitchFamily="34" charset="0"/>
              <a:buChar char="•"/>
            </a:pPr>
            <a:r>
              <a:rPr lang="fi-FI" sz="1400" dirty="0" err="1" smtClean="0">
                <a:latin typeface="Calibri" panose="020F0502020204030204" pitchFamily="34" charset="0"/>
              </a:rPr>
              <a:t>What</a:t>
            </a:r>
            <a:r>
              <a:rPr lang="fi-FI" sz="1400" dirty="0" smtClean="0">
                <a:latin typeface="Calibri" panose="020F0502020204030204" pitchFamily="34" charset="0"/>
              </a:rPr>
              <a:t> </a:t>
            </a:r>
            <a:r>
              <a:rPr lang="fi-FI" sz="1400" dirty="0" err="1">
                <a:latin typeface="Calibri" panose="020F0502020204030204" pitchFamily="34" charset="0"/>
              </a:rPr>
              <a:t>did</a:t>
            </a:r>
            <a:r>
              <a:rPr lang="fi-FI" sz="1400" dirty="0">
                <a:latin typeface="Calibri" panose="020F0502020204030204" pitchFamily="34" charset="0"/>
              </a:rPr>
              <a:t> </a:t>
            </a:r>
            <a:r>
              <a:rPr lang="fi-FI" sz="1400" dirty="0" err="1">
                <a:latin typeface="Calibri" panose="020F0502020204030204" pitchFamily="34" charset="0"/>
              </a:rPr>
              <a:t>you</a:t>
            </a:r>
            <a:r>
              <a:rPr lang="fi-FI" sz="1400" dirty="0">
                <a:latin typeface="Calibri" panose="020F0502020204030204" pitchFamily="34" charset="0"/>
              </a:rPr>
              <a:t> </a:t>
            </a:r>
            <a:r>
              <a:rPr lang="en-GB" sz="1400" dirty="0" smtClean="0">
                <a:latin typeface="Calibri" panose="020F0502020204030204" pitchFamily="34" charset="0"/>
              </a:rPr>
              <a:t>discuss</a:t>
            </a:r>
            <a:r>
              <a:rPr lang="fi-FI" sz="1400" dirty="0" smtClean="0">
                <a:latin typeface="Calibri" panose="020F0502020204030204" pitchFamily="34" charset="0"/>
              </a:rPr>
              <a:t>?</a:t>
            </a:r>
          </a:p>
          <a:p>
            <a:pPr marL="746550" lvl="2" indent="-285750">
              <a:buFont typeface="Arial" panose="020B0604020202020204" pitchFamily="34" charset="0"/>
              <a:buChar char="•"/>
            </a:pPr>
            <a:r>
              <a:rPr lang="fi-FI" sz="1400" dirty="0" err="1" smtClean="0">
                <a:latin typeface="Calibri" panose="020F0502020204030204" pitchFamily="34" charset="0"/>
              </a:rPr>
              <a:t>What</a:t>
            </a:r>
            <a:r>
              <a:rPr lang="fi-FI" sz="1400" dirty="0" smtClean="0">
                <a:latin typeface="Calibri" panose="020F0502020204030204" pitchFamily="34" charset="0"/>
              </a:rPr>
              <a:t> </a:t>
            </a:r>
            <a:r>
              <a:rPr lang="fi-FI" sz="1400" dirty="0" err="1">
                <a:latin typeface="Calibri" panose="020F0502020204030204" pitchFamily="34" charset="0"/>
              </a:rPr>
              <a:t>did</a:t>
            </a:r>
            <a:r>
              <a:rPr lang="fi-FI" sz="1400" dirty="0">
                <a:latin typeface="Calibri" panose="020F0502020204030204" pitchFamily="34" charset="0"/>
              </a:rPr>
              <a:t> </a:t>
            </a:r>
            <a:r>
              <a:rPr lang="fi-FI" sz="1400" dirty="0" err="1">
                <a:latin typeface="Calibri" panose="020F0502020204030204" pitchFamily="34" charset="0"/>
              </a:rPr>
              <a:t>you</a:t>
            </a:r>
            <a:r>
              <a:rPr lang="fi-FI" sz="1400" dirty="0">
                <a:latin typeface="Calibri" panose="020F0502020204030204" pitchFamily="34" charset="0"/>
              </a:rPr>
              <a:t> </a:t>
            </a:r>
            <a:r>
              <a:rPr lang="fi-FI" sz="1400" dirty="0" err="1" smtClean="0">
                <a:latin typeface="Calibri" panose="020F0502020204030204" pitchFamily="34" charset="0"/>
              </a:rPr>
              <a:t>observe</a:t>
            </a:r>
            <a:r>
              <a:rPr lang="fi-FI" sz="1400" dirty="0" smtClean="0">
                <a:latin typeface="Calibri" panose="020F0502020204030204" pitchFamily="34" charset="0"/>
              </a:rPr>
              <a:t>?</a:t>
            </a:r>
          </a:p>
          <a:p>
            <a:pPr marL="746550" lvl="2" indent="-285750">
              <a:buFont typeface="Arial" panose="020B0604020202020204" pitchFamily="34" charset="0"/>
              <a:buChar char="•"/>
            </a:pPr>
            <a:r>
              <a:rPr lang="fi-FI" sz="1400" dirty="0" err="1" smtClean="0">
                <a:latin typeface="Calibri" panose="020F0502020204030204" pitchFamily="34" charset="0"/>
              </a:rPr>
              <a:t>What</a:t>
            </a:r>
            <a:r>
              <a:rPr lang="fi-FI" sz="1400" dirty="0" smtClean="0">
                <a:latin typeface="Calibri" panose="020F0502020204030204" pitchFamily="34" charset="0"/>
              </a:rPr>
              <a:t> </a:t>
            </a:r>
            <a:r>
              <a:rPr lang="fi-FI" sz="1400" dirty="0" err="1">
                <a:latin typeface="Calibri" panose="020F0502020204030204" pitchFamily="34" charset="0"/>
              </a:rPr>
              <a:t>did</a:t>
            </a:r>
            <a:r>
              <a:rPr lang="fi-FI" sz="1400" dirty="0">
                <a:latin typeface="Calibri" panose="020F0502020204030204" pitchFamily="34" charset="0"/>
              </a:rPr>
              <a:t> </a:t>
            </a:r>
            <a:r>
              <a:rPr lang="fi-FI" sz="1400" dirty="0" err="1">
                <a:latin typeface="Calibri" panose="020F0502020204030204" pitchFamily="34" charset="0"/>
              </a:rPr>
              <a:t>you</a:t>
            </a:r>
            <a:r>
              <a:rPr lang="fi-FI" sz="1400" dirty="0">
                <a:latin typeface="Calibri" panose="020F0502020204030204" pitchFamily="34" charset="0"/>
              </a:rPr>
              <a:t> </a:t>
            </a:r>
            <a:r>
              <a:rPr lang="fi-FI" sz="1400" dirty="0" err="1">
                <a:latin typeface="Calibri" panose="020F0502020204030204" pitchFamily="34" charset="0"/>
              </a:rPr>
              <a:t>think</a:t>
            </a:r>
            <a:r>
              <a:rPr lang="fi-FI" sz="1400" dirty="0">
                <a:latin typeface="Calibri" panose="020F0502020204030204" pitchFamily="34" charset="0"/>
              </a:rPr>
              <a:t> </a:t>
            </a:r>
            <a:r>
              <a:rPr lang="fi-FI" sz="1400" dirty="0" err="1">
                <a:latin typeface="Calibri" panose="020F0502020204030204" pitchFamily="34" charset="0"/>
              </a:rPr>
              <a:t>about</a:t>
            </a:r>
            <a:r>
              <a:rPr lang="fi-FI" sz="1400" dirty="0">
                <a:latin typeface="Calibri" panose="020F0502020204030204" pitchFamily="34" charset="0"/>
              </a:rPr>
              <a:t> </a:t>
            </a:r>
            <a:r>
              <a:rPr lang="fi-FI" sz="1400" dirty="0" err="1">
                <a:latin typeface="Calibri" panose="020F0502020204030204" pitchFamily="34" charset="0"/>
              </a:rPr>
              <a:t>the</a:t>
            </a:r>
            <a:r>
              <a:rPr lang="fi-FI" sz="1400" dirty="0">
                <a:latin typeface="Calibri" panose="020F0502020204030204" pitchFamily="34" charset="0"/>
              </a:rPr>
              <a:t> </a:t>
            </a:r>
            <a:r>
              <a:rPr lang="fi-FI" sz="1400" dirty="0" err="1">
                <a:latin typeface="Calibri" panose="020F0502020204030204" pitchFamily="34" charset="0"/>
              </a:rPr>
              <a:t>article</a:t>
            </a:r>
            <a:r>
              <a:rPr lang="fi-FI" sz="1400" dirty="0" smtClean="0">
                <a:latin typeface="Calibri" panose="020F0502020204030204" pitchFamily="34" charset="0"/>
              </a:rPr>
              <a:t>?</a:t>
            </a:r>
            <a:endParaRPr lang="fi-FI" sz="1400" dirty="0">
              <a:latin typeface="Calibri" panose="020F0502020204030204" pitchFamily="34" charset="0"/>
            </a:endParaRPr>
          </a:p>
        </p:txBody>
      </p:sp>
      <p:sp>
        <p:nvSpPr>
          <p:cNvPr id="3" name="Date Placeholder 2"/>
          <p:cNvSpPr>
            <a:spLocks noGrp="1"/>
          </p:cNvSpPr>
          <p:nvPr>
            <p:ph type="dt" sz="half" idx="15"/>
          </p:nvPr>
        </p:nvSpPr>
        <p:spPr/>
        <p:txBody>
          <a:bodyPr/>
          <a:lstStyle/>
          <a:p>
            <a:pPr>
              <a:defRPr/>
            </a:pPr>
            <a:r>
              <a:rPr lang="fi-FI" dirty="0" smtClean="0"/>
              <a:t>9.10.2017</a:t>
            </a:r>
            <a:endParaRPr lang="fi-FI" dirty="0"/>
          </a:p>
        </p:txBody>
      </p:sp>
      <p:sp>
        <p:nvSpPr>
          <p:cNvPr id="4" name="Footer Placeholder 3"/>
          <p:cNvSpPr>
            <a:spLocks noGrp="1"/>
          </p:cNvSpPr>
          <p:nvPr>
            <p:ph type="ftr" sz="quarter" idx="16"/>
          </p:nvPr>
        </p:nvSpPr>
        <p:spPr/>
        <p:txBody>
          <a:bodyPr/>
          <a:lstStyle/>
          <a:p>
            <a:pPr>
              <a:defRPr/>
            </a:pPr>
            <a:r>
              <a:rPr lang="fi-FI" smtClean="0"/>
              <a:t>Day 2</a:t>
            </a:r>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23</a:t>
            </a:fld>
            <a:endParaRPr lang="fi-FI"/>
          </a:p>
        </p:txBody>
      </p:sp>
    </p:spTree>
    <p:extLst>
      <p:ext uri="{BB962C8B-B14F-4D97-AF65-F5344CB8AC3E}">
        <p14:creationId xmlns:p14="http://schemas.microsoft.com/office/powerpoint/2010/main" val="12524341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solidFill>
                  <a:schemeClr val="accent2"/>
                </a:solidFill>
                <a:latin typeface="Calibri" panose="020F0502020204030204" pitchFamily="34" charset="0"/>
              </a:rPr>
              <a:t>Feedback from LA#1 and this session</a:t>
            </a:r>
            <a:endParaRPr lang="en-GB" dirty="0">
              <a:solidFill>
                <a:schemeClr val="accent2"/>
              </a:solidFill>
              <a:latin typeface="Calibri" panose="020F0502020204030204" pitchFamily="34" charset="0"/>
            </a:endParaRPr>
          </a:p>
        </p:txBody>
      </p:sp>
      <p:sp>
        <p:nvSpPr>
          <p:cNvPr id="3" name="Content Placeholder 2"/>
          <p:cNvSpPr>
            <a:spLocks noGrp="1"/>
          </p:cNvSpPr>
          <p:nvPr>
            <p:ph sz="quarter" idx="14"/>
          </p:nvPr>
        </p:nvSpPr>
        <p:spPr/>
        <p:txBody>
          <a:bodyPr/>
          <a:lstStyle/>
          <a:p>
            <a:r>
              <a:rPr lang="en-GB" dirty="0" smtClean="0"/>
              <a:t>Please, give feedback in MyCourses -&gt; Contact sessions and materials -&gt; Feedback from 13.2.2018</a:t>
            </a:r>
          </a:p>
        </p:txBody>
      </p:sp>
      <p:sp>
        <p:nvSpPr>
          <p:cNvPr id="4" name="Date Placeholder 3"/>
          <p:cNvSpPr>
            <a:spLocks noGrp="1"/>
          </p:cNvSpPr>
          <p:nvPr>
            <p:ph type="dt" sz="half" idx="15"/>
          </p:nvPr>
        </p:nvSpPr>
        <p:spPr/>
        <p:txBody>
          <a:bodyPr/>
          <a:lstStyle/>
          <a:p>
            <a:pPr>
              <a:defRPr/>
            </a:pPr>
            <a:r>
              <a:rPr lang="fi-FI" smtClean="0"/>
              <a:t>9.10.2017</a:t>
            </a:r>
            <a:endParaRPr lang="fi-FI" dirty="0"/>
          </a:p>
        </p:txBody>
      </p:sp>
      <p:sp>
        <p:nvSpPr>
          <p:cNvPr id="5" name="Footer Placeholder 4"/>
          <p:cNvSpPr>
            <a:spLocks noGrp="1"/>
          </p:cNvSpPr>
          <p:nvPr>
            <p:ph type="ftr" sz="quarter" idx="16"/>
          </p:nvPr>
        </p:nvSpPr>
        <p:spPr/>
        <p:txBody>
          <a:bodyPr/>
          <a:lstStyle/>
          <a:p>
            <a:pPr>
              <a:defRPr/>
            </a:pPr>
            <a:r>
              <a:rPr lang="fi-FI" smtClean="0"/>
              <a:t>Day 2</a:t>
            </a:r>
            <a:endParaRPr lang="fi-FI"/>
          </a:p>
        </p:txBody>
      </p:sp>
      <p:sp>
        <p:nvSpPr>
          <p:cNvPr id="6" name="Slide Number Placeholder 5"/>
          <p:cNvSpPr>
            <a:spLocks noGrp="1"/>
          </p:cNvSpPr>
          <p:nvPr>
            <p:ph type="sldNum" sz="quarter" idx="17"/>
          </p:nvPr>
        </p:nvSpPr>
        <p:spPr/>
        <p:txBody>
          <a:bodyPr/>
          <a:lstStyle/>
          <a:p>
            <a:pPr>
              <a:defRPr/>
            </a:pPr>
            <a:fld id="{49EFD4B7-1CC6-864B-A72A-C978B70BBA9B}" type="slidenum">
              <a:rPr lang="fi-FI" smtClean="0"/>
              <a:pPr>
                <a:defRPr/>
              </a:pPr>
              <a:t>24</a:t>
            </a:fld>
            <a:endParaRPr lang="fi-FI"/>
          </a:p>
        </p:txBody>
      </p:sp>
    </p:spTree>
    <p:extLst>
      <p:ext uri="{BB962C8B-B14F-4D97-AF65-F5344CB8AC3E}">
        <p14:creationId xmlns:p14="http://schemas.microsoft.com/office/powerpoint/2010/main" val="38945054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solidFill>
                  <a:schemeClr val="accent2"/>
                </a:solidFill>
                <a:latin typeface="Calibri" panose="020F0502020204030204" pitchFamily="34" charset="0"/>
              </a:rPr>
              <a:t>Using MyCourses (Moodle)</a:t>
            </a:r>
            <a:endParaRPr lang="en-GB" dirty="0">
              <a:solidFill>
                <a:schemeClr val="accent2"/>
              </a:solidFill>
              <a:latin typeface="Calibri" panose="020F0502020204030204" pitchFamily="34" charset="0"/>
            </a:endParaRPr>
          </a:p>
        </p:txBody>
      </p:sp>
      <p:sp>
        <p:nvSpPr>
          <p:cNvPr id="3" name="Content Placeholder 2"/>
          <p:cNvSpPr>
            <a:spLocks noGrp="1"/>
          </p:cNvSpPr>
          <p:nvPr>
            <p:ph sz="quarter" idx="14"/>
          </p:nvPr>
        </p:nvSpPr>
        <p:spPr/>
        <p:txBody>
          <a:bodyPr/>
          <a:lstStyle/>
          <a:p>
            <a:pPr marL="342900" indent="-342900">
              <a:buFont typeface="Arial" panose="020B0604020202020204" pitchFamily="34" charset="0"/>
              <a:buChar char="•"/>
            </a:pPr>
            <a:r>
              <a:rPr lang="en-GB" dirty="0" smtClean="0">
                <a:latin typeface="Calibri" panose="020F0502020204030204" pitchFamily="34" charset="0"/>
              </a:rPr>
              <a:t>MyCourses is a tailored Moodle ver. 3.2</a:t>
            </a:r>
          </a:p>
          <a:p>
            <a:pPr marL="580500" lvl="1" indent="-342900">
              <a:buFont typeface="Arial" panose="020B0604020202020204" pitchFamily="34" charset="0"/>
              <a:buChar char="•"/>
            </a:pPr>
            <a:r>
              <a:rPr lang="en-GB" dirty="0" smtClean="0">
                <a:latin typeface="Calibri" panose="020F0502020204030204" pitchFamily="34" charset="0"/>
              </a:rPr>
              <a:t>Instructions </a:t>
            </a:r>
            <a:r>
              <a:rPr lang="en-GB" dirty="0" smtClean="0">
                <a:latin typeface="Calibri" panose="020F0502020204030204" pitchFamily="34" charset="0"/>
                <a:hlinkClick r:id="rId2"/>
              </a:rPr>
              <a:t>http://opit.aalto.fi/</a:t>
            </a:r>
            <a:r>
              <a:rPr lang="en-GB" dirty="0" smtClean="0">
                <a:latin typeface="Calibri" panose="020F0502020204030204" pitchFamily="34" charset="0"/>
              </a:rPr>
              <a:t> =&gt; MyCourses</a:t>
            </a:r>
          </a:p>
          <a:p>
            <a:pPr marL="580500" lvl="1" indent="-342900">
              <a:buFont typeface="Arial" panose="020B0604020202020204" pitchFamily="34" charset="0"/>
              <a:buChar char="•"/>
            </a:pPr>
            <a:r>
              <a:rPr lang="en-GB" dirty="0" smtClean="0">
                <a:latin typeface="Calibri" panose="020F0502020204030204" pitchFamily="34" charset="0"/>
              </a:rPr>
              <a:t>Google “Moodle 3.2 &lt;keywords&gt;”</a:t>
            </a:r>
          </a:p>
          <a:p>
            <a:pPr marL="342900" indent="-342900">
              <a:buFont typeface="Arial" panose="020B0604020202020204" pitchFamily="34" charset="0"/>
              <a:buChar char="•"/>
            </a:pPr>
            <a:r>
              <a:rPr lang="en-GB" dirty="0" smtClean="0">
                <a:latin typeface="Calibri" panose="020F0502020204030204" pitchFamily="34" charset="0"/>
              </a:rPr>
              <a:t>There are “activities” (student does something) and “resources” (teacher adds stuff)</a:t>
            </a:r>
          </a:p>
          <a:p>
            <a:pPr marL="342900" indent="-342900">
              <a:buFont typeface="Arial" panose="020B0604020202020204" pitchFamily="34" charset="0"/>
              <a:buChar char="•"/>
            </a:pPr>
            <a:r>
              <a:rPr lang="en-GB" dirty="0" smtClean="0">
                <a:latin typeface="Calibri" panose="020F0502020204030204" pitchFamily="34" charset="0"/>
              </a:rPr>
              <a:t>An activity Feedback used here to collect anonymous feedback from the session</a:t>
            </a:r>
          </a:p>
          <a:p>
            <a:pPr marL="580500" lvl="1" indent="-342900">
              <a:buFont typeface="Arial" panose="020B0604020202020204" pitchFamily="34" charset="0"/>
              <a:buChar char="•"/>
            </a:pPr>
            <a:r>
              <a:rPr lang="en-GB" dirty="0">
                <a:latin typeface="Calibri" panose="020F0502020204030204" pitchFamily="34" charset="0"/>
              </a:rPr>
              <a:t>Note: increasing the response rate =&gt; reserve time in the end of the session</a:t>
            </a:r>
          </a:p>
          <a:p>
            <a:pPr marL="342900" indent="-342900">
              <a:buFont typeface="Arial" panose="020B0604020202020204" pitchFamily="34" charset="0"/>
              <a:buChar char="•"/>
            </a:pPr>
            <a:endParaRPr lang="en-GB" dirty="0" smtClean="0"/>
          </a:p>
        </p:txBody>
      </p:sp>
      <p:sp>
        <p:nvSpPr>
          <p:cNvPr id="4" name="Date Placeholder 3"/>
          <p:cNvSpPr>
            <a:spLocks noGrp="1"/>
          </p:cNvSpPr>
          <p:nvPr>
            <p:ph type="dt" sz="half" idx="15"/>
          </p:nvPr>
        </p:nvSpPr>
        <p:spPr/>
        <p:txBody>
          <a:bodyPr/>
          <a:lstStyle/>
          <a:p>
            <a:pPr>
              <a:defRPr/>
            </a:pPr>
            <a:r>
              <a:rPr lang="fi-FI" smtClean="0"/>
              <a:t>9.10.2017</a:t>
            </a:r>
            <a:endParaRPr lang="fi-FI" dirty="0"/>
          </a:p>
        </p:txBody>
      </p:sp>
      <p:sp>
        <p:nvSpPr>
          <p:cNvPr id="5" name="Footer Placeholder 4"/>
          <p:cNvSpPr>
            <a:spLocks noGrp="1"/>
          </p:cNvSpPr>
          <p:nvPr>
            <p:ph type="ftr" sz="quarter" idx="16"/>
          </p:nvPr>
        </p:nvSpPr>
        <p:spPr/>
        <p:txBody>
          <a:bodyPr/>
          <a:lstStyle/>
          <a:p>
            <a:pPr>
              <a:defRPr/>
            </a:pPr>
            <a:r>
              <a:rPr lang="fi-FI" smtClean="0"/>
              <a:t>Day 2</a:t>
            </a:r>
            <a:endParaRPr lang="fi-FI"/>
          </a:p>
        </p:txBody>
      </p:sp>
      <p:sp>
        <p:nvSpPr>
          <p:cNvPr id="6" name="Slide Number Placeholder 5"/>
          <p:cNvSpPr>
            <a:spLocks noGrp="1"/>
          </p:cNvSpPr>
          <p:nvPr>
            <p:ph type="sldNum" sz="quarter" idx="17"/>
          </p:nvPr>
        </p:nvSpPr>
        <p:spPr/>
        <p:txBody>
          <a:bodyPr/>
          <a:lstStyle/>
          <a:p>
            <a:pPr>
              <a:defRPr/>
            </a:pPr>
            <a:fld id="{49EFD4B7-1CC6-864B-A72A-C978B70BBA9B}" type="slidenum">
              <a:rPr lang="fi-FI" smtClean="0"/>
              <a:pPr>
                <a:defRPr/>
              </a:pPr>
              <a:t>25</a:t>
            </a:fld>
            <a:endParaRPr lang="fi-FI"/>
          </a:p>
        </p:txBody>
      </p:sp>
    </p:spTree>
    <p:extLst>
      <p:ext uri="{BB962C8B-B14F-4D97-AF65-F5344CB8AC3E}">
        <p14:creationId xmlns:p14="http://schemas.microsoft.com/office/powerpoint/2010/main" val="4161802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FC002"/>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467544" y="909676"/>
            <a:ext cx="6873688" cy="894538"/>
          </a:xfrm>
        </p:spPr>
        <p:txBody>
          <a:bodyPr/>
          <a:lstStyle/>
          <a:p>
            <a:r>
              <a:rPr lang="fi-FI" dirty="0" smtClean="0">
                <a:latin typeface="Calibri" panose="020F0502020204030204" pitchFamily="34" charset="0"/>
              </a:rPr>
              <a:t>Cocktail-party</a:t>
            </a:r>
            <a:endParaRPr lang="en-US" dirty="0">
              <a:latin typeface="Calibri" panose="020F0502020204030204" pitchFamily="34" charset="0"/>
            </a:endParaRPr>
          </a:p>
        </p:txBody>
      </p:sp>
      <p:sp>
        <p:nvSpPr>
          <p:cNvPr id="4" name="Date Placeholder 3"/>
          <p:cNvSpPr>
            <a:spLocks noGrp="1"/>
          </p:cNvSpPr>
          <p:nvPr>
            <p:ph type="dt" sz="half" idx="4294967295"/>
          </p:nvPr>
        </p:nvSpPr>
        <p:spPr>
          <a:xfrm>
            <a:off x="5298156" y="5389154"/>
            <a:ext cx="2513542" cy="128985"/>
          </a:xfrm>
        </p:spPr>
        <p:txBody>
          <a:bodyPr/>
          <a:lstStyle/>
          <a:p>
            <a:pPr>
              <a:defRPr/>
            </a:pPr>
            <a:endParaRPr lang="fi-FI" dirty="0"/>
          </a:p>
        </p:txBody>
      </p:sp>
      <p:sp>
        <p:nvSpPr>
          <p:cNvPr id="5" name="Slide Number Placeholder 4"/>
          <p:cNvSpPr>
            <a:spLocks noGrp="1"/>
          </p:cNvSpPr>
          <p:nvPr>
            <p:ph type="sldNum" sz="quarter" idx="4294967295"/>
          </p:nvPr>
        </p:nvSpPr>
        <p:spPr>
          <a:xfrm>
            <a:off x="5233458" y="5060429"/>
            <a:ext cx="2513542" cy="112448"/>
          </a:xfrm>
        </p:spPr>
        <p:txBody>
          <a:bodyPr/>
          <a:lstStyle/>
          <a:p>
            <a:pPr>
              <a:defRPr/>
            </a:pPr>
            <a:fld id="{49EFD4B7-1CC6-864B-A72A-C978B70BBA9B}" type="slidenum">
              <a:rPr lang="fi-FI" smtClean="0"/>
              <a:pPr>
                <a:defRPr/>
              </a:pPr>
              <a:t>3</a:t>
            </a:fld>
            <a:endParaRPr lang="fi-FI"/>
          </a:p>
        </p:txBody>
      </p:sp>
      <p:sp>
        <p:nvSpPr>
          <p:cNvPr id="2" name="TextBox 1"/>
          <p:cNvSpPr txBox="1"/>
          <p:nvPr/>
        </p:nvSpPr>
        <p:spPr>
          <a:xfrm>
            <a:off x="539552" y="1865633"/>
            <a:ext cx="5479657" cy="1539396"/>
          </a:xfrm>
          <a:prstGeom prst="rect">
            <a:avLst/>
          </a:prstGeom>
          <a:noFill/>
        </p:spPr>
        <p:txBody>
          <a:bodyPr wrap="square" lIns="0" tIns="0" rIns="0" bIns="0" rtlCol="0">
            <a:spAutoFit/>
          </a:bodyPr>
          <a:lstStyle/>
          <a:p>
            <a:pPr marL="238106" indent="-238106">
              <a:lnSpc>
                <a:spcPct val="150000"/>
              </a:lnSpc>
              <a:buAutoNum type="arabicPeriod"/>
            </a:pPr>
            <a:r>
              <a:rPr lang="fi-FI" sz="1667" dirty="0" err="1">
                <a:solidFill>
                  <a:schemeClr val="bg1"/>
                </a:solidFill>
                <a:latin typeface="Calibri" panose="020F0502020204030204" pitchFamily="34" charset="0"/>
              </a:rPr>
              <a:t>Name</a:t>
            </a:r>
            <a:r>
              <a:rPr lang="fi-FI" sz="1667" dirty="0">
                <a:solidFill>
                  <a:schemeClr val="bg1"/>
                </a:solidFill>
                <a:latin typeface="Calibri" panose="020F0502020204030204" pitchFamily="34" charset="0"/>
              </a:rPr>
              <a:t>: </a:t>
            </a:r>
          </a:p>
          <a:p>
            <a:pPr marL="238106" indent="-238106">
              <a:lnSpc>
                <a:spcPct val="150000"/>
              </a:lnSpc>
              <a:buAutoNum type="arabicPeriod"/>
            </a:pPr>
            <a:r>
              <a:rPr lang="fi-FI" sz="1667" dirty="0" smtClean="0">
                <a:solidFill>
                  <a:schemeClr val="bg1"/>
                </a:solidFill>
                <a:latin typeface="Calibri" panose="020F0502020204030204" pitchFamily="34" charset="0"/>
              </a:rPr>
              <a:t>My </a:t>
            </a:r>
            <a:r>
              <a:rPr lang="fi-FI" sz="1667" dirty="0" err="1" smtClean="0">
                <a:solidFill>
                  <a:schemeClr val="bg1"/>
                </a:solidFill>
                <a:latin typeface="Calibri" panose="020F0502020204030204" pitchFamily="34" charset="0"/>
              </a:rPr>
              <a:t>hobbies</a:t>
            </a:r>
            <a:r>
              <a:rPr lang="fi-FI" sz="1667" dirty="0" smtClean="0">
                <a:solidFill>
                  <a:schemeClr val="bg1"/>
                </a:solidFill>
                <a:latin typeface="Calibri" panose="020F0502020204030204" pitchFamily="34" charset="0"/>
              </a:rPr>
              <a:t> (</a:t>
            </a:r>
            <a:r>
              <a:rPr lang="fi-FI" sz="1667" dirty="0" err="1" smtClean="0">
                <a:solidFill>
                  <a:schemeClr val="bg1"/>
                </a:solidFill>
                <a:latin typeface="Calibri" panose="020F0502020204030204" pitchFamily="34" charset="0"/>
              </a:rPr>
              <a:t>mention</a:t>
            </a:r>
            <a:r>
              <a:rPr lang="fi-FI" sz="1667" dirty="0" smtClean="0">
                <a:solidFill>
                  <a:schemeClr val="bg1"/>
                </a:solidFill>
                <a:latin typeface="Calibri" panose="020F0502020204030204" pitchFamily="34" charset="0"/>
              </a:rPr>
              <a:t> </a:t>
            </a:r>
            <a:r>
              <a:rPr lang="fi-FI" sz="1667" dirty="0" err="1" smtClean="0">
                <a:solidFill>
                  <a:schemeClr val="bg1"/>
                </a:solidFill>
                <a:latin typeface="Calibri" panose="020F0502020204030204" pitchFamily="34" charset="0"/>
              </a:rPr>
              <a:t>some</a:t>
            </a:r>
            <a:r>
              <a:rPr lang="fi-FI" sz="1667" dirty="0" smtClean="0">
                <a:solidFill>
                  <a:schemeClr val="bg1"/>
                </a:solidFill>
                <a:latin typeface="Calibri" panose="020F0502020204030204" pitchFamily="34" charset="0"/>
              </a:rPr>
              <a:t>): </a:t>
            </a:r>
            <a:endParaRPr lang="fi-FI" sz="1667" dirty="0">
              <a:solidFill>
                <a:schemeClr val="bg1"/>
              </a:solidFill>
              <a:latin typeface="Calibri" panose="020F0502020204030204" pitchFamily="34" charset="0"/>
            </a:endParaRPr>
          </a:p>
          <a:p>
            <a:pPr marL="238106" indent="-238106">
              <a:lnSpc>
                <a:spcPct val="150000"/>
              </a:lnSpc>
              <a:buAutoNum type="arabicPeriod"/>
            </a:pPr>
            <a:r>
              <a:rPr lang="fi-FI" sz="1667" dirty="0">
                <a:solidFill>
                  <a:schemeClr val="bg1"/>
                </a:solidFill>
                <a:latin typeface="Calibri" panose="020F0502020204030204" pitchFamily="34" charset="0"/>
              </a:rPr>
              <a:t>I am </a:t>
            </a:r>
            <a:r>
              <a:rPr lang="fi-FI" sz="1667" dirty="0" err="1">
                <a:solidFill>
                  <a:schemeClr val="bg1"/>
                </a:solidFill>
                <a:latin typeface="Calibri" panose="020F0502020204030204" pitchFamily="34" charset="0"/>
              </a:rPr>
              <a:t>interested</a:t>
            </a:r>
            <a:r>
              <a:rPr lang="fi-FI" sz="1667" dirty="0">
                <a:solidFill>
                  <a:schemeClr val="bg1"/>
                </a:solidFill>
                <a:latin typeface="Calibri" panose="020F0502020204030204" pitchFamily="34" charset="0"/>
              </a:rPr>
              <a:t> in </a:t>
            </a:r>
            <a:r>
              <a:rPr lang="fi-FI" sz="1667" dirty="0" err="1">
                <a:solidFill>
                  <a:schemeClr val="bg1"/>
                </a:solidFill>
                <a:latin typeface="Calibri" panose="020F0502020204030204" pitchFamily="34" charset="0"/>
              </a:rPr>
              <a:t>teaching</a:t>
            </a:r>
            <a:r>
              <a:rPr lang="fi-FI" sz="1667" dirty="0">
                <a:solidFill>
                  <a:schemeClr val="bg1"/>
                </a:solidFill>
                <a:latin typeface="Calibri" panose="020F0502020204030204" pitchFamily="34" charset="0"/>
              </a:rPr>
              <a:t> </a:t>
            </a:r>
            <a:r>
              <a:rPr lang="fi-FI" sz="1667" dirty="0" err="1">
                <a:solidFill>
                  <a:schemeClr val="bg1"/>
                </a:solidFill>
                <a:latin typeface="Calibri" panose="020F0502020204030204" pitchFamily="34" charset="0"/>
              </a:rPr>
              <a:t>because</a:t>
            </a:r>
            <a:r>
              <a:rPr lang="fi-FI" sz="1667" dirty="0">
                <a:solidFill>
                  <a:schemeClr val="bg1"/>
                </a:solidFill>
                <a:latin typeface="Calibri" panose="020F0502020204030204" pitchFamily="34" charset="0"/>
              </a:rPr>
              <a:t>…</a:t>
            </a:r>
          </a:p>
          <a:p>
            <a:pPr marL="238106" indent="-238106">
              <a:lnSpc>
                <a:spcPct val="150000"/>
              </a:lnSpc>
              <a:buAutoNum type="arabicPeriod"/>
            </a:pPr>
            <a:r>
              <a:rPr lang="fi-FI" sz="1667" dirty="0" err="1">
                <a:solidFill>
                  <a:schemeClr val="bg1"/>
                </a:solidFill>
                <a:latin typeface="Calibri" panose="020F0502020204030204" pitchFamily="34" charset="0"/>
              </a:rPr>
              <a:t>What</a:t>
            </a:r>
            <a:r>
              <a:rPr lang="fi-FI" sz="1667" dirty="0">
                <a:solidFill>
                  <a:schemeClr val="bg1"/>
                </a:solidFill>
                <a:latin typeface="Calibri" panose="020F0502020204030204" pitchFamily="34" charset="0"/>
              </a:rPr>
              <a:t> </a:t>
            </a:r>
            <a:r>
              <a:rPr lang="fi-FI" sz="1667" dirty="0" err="1">
                <a:solidFill>
                  <a:schemeClr val="bg1"/>
                </a:solidFill>
                <a:latin typeface="Calibri" panose="020F0502020204030204" pitchFamily="34" charset="0"/>
              </a:rPr>
              <a:t>are</a:t>
            </a:r>
            <a:r>
              <a:rPr lang="fi-FI" sz="1667" dirty="0">
                <a:solidFill>
                  <a:schemeClr val="bg1"/>
                </a:solidFill>
                <a:latin typeface="Calibri" panose="020F0502020204030204" pitchFamily="34" charset="0"/>
              </a:rPr>
              <a:t> my </a:t>
            </a:r>
            <a:r>
              <a:rPr lang="fi-FI" sz="1667" dirty="0" err="1">
                <a:solidFill>
                  <a:schemeClr val="bg1"/>
                </a:solidFill>
                <a:latin typeface="Calibri" panose="020F0502020204030204" pitchFamily="34" charset="0"/>
              </a:rPr>
              <a:t>strenghts</a:t>
            </a:r>
            <a:r>
              <a:rPr lang="fi-FI" sz="1667" dirty="0">
                <a:solidFill>
                  <a:schemeClr val="bg1"/>
                </a:solidFill>
                <a:latin typeface="Calibri" panose="020F0502020204030204" pitchFamily="34" charset="0"/>
              </a:rPr>
              <a:t> as </a:t>
            </a:r>
            <a:r>
              <a:rPr lang="fi-FI" sz="1667" dirty="0" smtClean="0">
                <a:solidFill>
                  <a:schemeClr val="bg1"/>
                </a:solidFill>
                <a:latin typeface="Calibri" panose="020F0502020204030204" pitchFamily="34" charset="0"/>
              </a:rPr>
              <a:t>an </a:t>
            </a:r>
            <a:r>
              <a:rPr lang="fi-FI" sz="1667" dirty="0" err="1" smtClean="0">
                <a:solidFill>
                  <a:schemeClr val="bg1"/>
                </a:solidFill>
                <a:latin typeface="Calibri" panose="020F0502020204030204" pitchFamily="34" charset="0"/>
              </a:rPr>
              <a:t>assistant</a:t>
            </a:r>
            <a:r>
              <a:rPr lang="fi-FI" sz="1667" dirty="0" smtClean="0">
                <a:solidFill>
                  <a:schemeClr val="bg1"/>
                </a:solidFill>
                <a:latin typeface="Calibri" panose="020F0502020204030204" pitchFamily="34" charset="0"/>
              </a:rPr>
              <a:t>?</a:t>
            </a:r>
            <a:endParaRPr lang="fi-FI" sz="1667" i="1" dirty="0">
              <a:solidFill>
                <a:schemeClr val="bg1"/>
              </a:solidFill>
              <a:latin typeface="Calibri" panose="020F0502020204030204"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210" y="1804214"/>
            <a:ext cx="1575721" cy="236416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18216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4400" dirty="0" smtClean="0">
                <a:latin typeface="Calibri" panose="020F0502020204030204" pitchFamily="34" charset="0"/>
              </a:rPr>
              <a:t>Class discussion on </a:t>
            </a:r>
            <a:br>
              <a:rPr lang="en-GB" sz="4400" dirty="0" smtClean="0">
                <a:latin typeface="Calibri" panose="020F0502020204030204" pitchFamily="34" charset="0"/>
              </a:rPr>
            </a:br>
            <a:r>
              <a:rPr lang="en-GB" sz="4400" dirty="0" smtClean="0">
                <a:latin typeface="Calibri" panose="020F0502020204030204" pitchFamily="34" charset="0"/>
              </a:rPr>
              <a:t>Learning Assignment #1: results</a:t>
            </a:r>
            <a:endParaRPr lang="en-GB" sz="4400" noProof="0" dirty="0">
              <a:latin typeface="Calibri" panose="020F0502020204030204" pitchFamily="34" charset="0"/>
            </a:endParaRPr>
          </a:p>
        </p:txBody>
      </p:sp>
    </p:spTree>
    <p:extLst>
      <p:ext uri="{BB962C8B-B14F-4D97-AF65-F5344CB8AC3E}">
        <p14:creationId xmlns:p14="http://schemas.microsoft.com/office/powerpoint/2010/main" val="1706946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LA#1: </a:t>
            </a:r>
            <a:r>
              <a:rPr lang="en-US" dirty="0" err="1" smtClean="0"/>
              <a:t>Teacing</a:t>
            </a:r>
            <a:r>
              <a:rPr lang="en-US" dirty="0" smtClean="0"/>
              <a:t> observation “interaction” </a:t>
            </a:r>
            <a:br>
              <a:rPr lang="en-US" dirty="0" smtClean="0"/>
            </a:br>
            <a:endParaRPr lang="fi-FI" dirty="0"/>
          </a:p>
        </p:txBody>
      </p:sp>
      <p:sp>
        <p:nvSpPr>
          <p:cNvPr id="3" name="Content Placeholder 2"/>
          <p:cNvSpPr>
            <a:spLocks noGrp="1"/>
          </p:cNvSpPr>
          <p:nvPr>
            <p:ph sz="quarter" idx="14"/>
          </p:nvPr>
        </p:nvSpPr>
        <p:spPr/>
        <p:txBody>
          <a:bodyPr/>
          <a:lstStyle/>
          <a:p>
            <a:pPr marL="342900" indent="-342900">
              <a:buFont typeface="Arial" panose="020B0604020202020204" pitchFamily="34" charset="0"/>
              <a:buChar char="•"/>
            </a:pPr>
            <a:r>
              <a:rPr lang="en-US" dirty="0" smtClean="0"/>
              <a:t>LA#1: book chapters 2-3, teaching observation and reflection, and a group discussion with a summary</a:t>
            </a:r>
          </a:p>
          <a:p>
            <a:pPr marL="342900" indent="-342900">
              <a:buFont typeface="Arial" panose="020B0604020202020204" pitchFamily="34" charset="0"/>
              <a:buChar char="•"/>
            </a:pPr>
            <a:r>
              <a:rPr lang="en-US" dirty="0" smtClean="0"/>
              <a:t>Teaching observation: Focus on interaction</a:t>
            </a:r>
          </a:p>
          <a:p>
            <a:pPr marL="580500" lvl="1" indent="-342900">
              <a:buFont typeface="Arial" panose="020B0604020202020204" pitchFamily="34" charset="0"/>
              <a:buChar char="•"/>
            </a:pPr>
            <a:r>
              <a:rPr lang="en-US" dirty="0" smtClean="0"/>
              <a:t>How was it created?</a:t>
            </a:r>
          </a:p>
          <a:p>
            <a:pPr marL="580500" lvl="1" indent="-342900">
              <a:buFont typeface="Arial" panose="020B0604020202020204" pitchFamily="34" charset="0"/>
              <a:buChar char="•"/>
            </a:pPr>
            <a:r>
              <a:rPr lang="en-US" dirty="0" smtClean="0"/>
              <a:t>What approaches were used?</a:t>
            </a:r>
          </a:p>
          <a:p>
            <a:pPr marL="580500" lvl="1" indent="-342900">
              <a:buFont typeface="Arial" panose="020B0604020202020204" pitchFamily="34" charset="0"/>
              <a:buChar char="•"/>
            </a:pPr>
            <a:r>
              <a:rPr lang="en-US" dirty="0" smtClean="0"/>
              <a:t>Which aspects did you find to support students’ learning process?</a:t>
            </a:r>
          </a:p>
          <a:p>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13.2.2018</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5</a:t>
            </a:fld>
            <a:endParaRPr lang="fi-FI"/>
          </a:p>
        </p:txBody>
      </p:sp>
    </p:spTree>
    <p:extLst>
      <p:ext uri="{BB962C8B-B14F-4D97-AF65-F5344CB8AC3E}">
        <p14:creationId xmlns:p14="http://schemas.microsoft.com/office/powerpoint/2010/main" val="29162099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Your best practical advice for a </a:t>
            </a:r>
            <a:r>
              <a:rPr lang="en-US" dirty="0" smtClean="0"/>
              <a:t>TA</a:t>
            </a:r>
            <a:r>
              <a:rPr lang="en-US" dirty="0"/>
              <a:t/>
            </a:r>
            <a:br>
              <a:rPr lang="en-US" dirty="0"/>
            </a:br>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13.2.2018</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6</a:t>
            </a:fld>
            <a:endParaRPr lang="fi-FI"/>
          </a:p>
        </p:txBody>
      </p:sp>
      <p:sp>
        <p:nvSpPr>
          <p:cNvPr id="3" name="Content Placeholder 2"/>
          <p:cNvSpPr>
            <a:spLocks noGrp="1"/>
          </p:cNvSpPr>
          <p:nvPr>
            <p:ph sz="quarter" idx="14"/>
          </p:nvPr>
        </p:nvSpPr>
        <p:spPr/>
        <p:txBody>
          <a:bodyPr/>
          <a:lstStyle/>
          <a:p>
            <a:pPr marL="342900" indent="-342900">
              <a:buFont typeface="Arial" panose="020B0604020202020204" pitchFamily="34" charset="0"/>
              <a:buChar char="•"/>
            </a:pPr>
            <a:r>
              <a:rPr lang="en-GB" dirty="0" smtClean="0"/>
              <a:t>1 min individually: new advice and/or voting existing ones: </a:t>
            </a:r>
            <a:r>
              <a:rPr lang="en-GB" dirty="0" smtClean="0">
                <a:hlinkClick r:id="rId2"/>
              </a:rPr>
              <a:t>http</a:t>
            </a:r>
            <a:r>
              <a:rPr lang="en-GB" dirty="0">
                <a:hlinkClick r:id="rId2"/>
              </a:rPr>
              <a:t>://</a:t>
            </a:r>
            <a:r>
              <a:rPr lang="en-GB" dirty="0" smtClean="0">
                <a:hlinkClick r:id="rId2"/>
              </a:rPr>
              <a:t>presemo.aalto.fi/scita</a:t>
            </a:r>
            <a:r>
              <a:rPr lang="en-GB" dirty="0" smtClean="0"/>
              <a:t> </a:t>
            </a:r>
          </a:p>
          <a:p>
            <a:pPr marL="342900" indent="-342900">
              <a:buFont typeface="Arial" panose="020B0604020202020204" pitchFamily="34" charset="0"/>
              <a:buChar char="•"/>
            </a:pPr>
            <a:r>
              <a:rPr lang="en-GB" dirty="0" smtClean="0"/>
              <a:t>Discussion together</a:t>
            </a:r>
            <a:endParaRPr lang="en-GB" dirty="0"/>
          </a:p>
          <a:p>
            <a:endParaRPr lang="en-GB" dirty="0"/>
          </a:p>
        </p:txBody>
      </p:sp>
    </p:spTree>
    <p:extLst>
      <p:ext uri="{BB962C8B-B14F-4D97-AF65-F5344CB8AC3E}">
        <p14:creationId xmlns:p14="http://schemas.microsoft.com/office/powerpoint/2010/main" val="4072361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alibri" panose="020F0502020204030204" pitchFamily="34" charset="0"/>
              </a:rPr>
              <a:t>The key findings</a:t>
            </a:r>
            <a:endParaRPr lang="fi-FI" dirty="0">
              <a:latin typeface="Calibri" panose="020F0502020204030204" pitchFamily="34" charset="0"/>
            </a:endParaRPr>
          </a:p>
        </p:txBody>
      </p:sp>
      <p:sp>
        <p:nvSpPr>
          <p:cNvPr id="4" name="Date Placeholder 3"/>
          <p:cNvSpPr>
            <a:spLocks noGrp="1"/>
          </p:cNvSpPr>
          <p:nvPr>
            <p:ph type="dt" sz="half" idx="15"/>
          </p:nvPr>
        </p:nvSpPr>
        <p:spPr/>
        <p:txBody>
          <a:bodyPr/>
          <a:lstStyle/>
          <a:p>
            <a:pPr>
              <a:defRPr/>
            </a:pPr>
            <a:fld id="{24CBB682-87B2-4236-AF78-B49807E7713E}" type="datetime1">
              <a:rPr lang="fi-FI" smtClean="0"/>
              <a:t>13.2.2018</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7</a:t>
            </a:fld>
            <a:endParaRPr lang="fi-FI"/>
          </a:p>
        </p:txBody>
      </p:sp>
      <p:sp>
        <p:nvSpPr>
          <p:cNvPr id="3" name="Content Placeholder 2"/>
          <p:cNvSpPr>
            <a:spLocks noGrp="1"/>
          </p:cNvSpPr>
          <p:nvPr>
            <p:ph sz="quarter" idx="14"/>
          </p:nvPr>
        </p:nvSpPr>
        <p:spPr/>
        <p:txBody>
          <a:bodyPr/>
          <a:lstStyle/>
          <a:p>
            <a:pPr marL="342900" indent="-342900">
              <a:buFont typeface="Arial" panose="020B0604020202020204" pitchFamily="34" charset="0"/>
              <a:buChar char="•"/>
            </a:pPr>
            <a:r>
              <a:rPr lang="en-US" dirty="0" smtClean="0">
                <a:latin typeface="Calibri" panose="020F0502020204030204" pitchFamily="34" charset="0"/>
              </a:rPr>
              <a:t>“TA </a:t>
            </a:r>
            <a:r>
              <a:rPr lang="en-US" dirty="0">
                <a:latin typeface="Calibri" panose="020F0502020204030204" pitchFamily="34" charset="0"/>
              </a:rPr>
              <a:t>should be active and not passive, and TAs </a:t>
            </a:r>
            <a:r>
              <a:rPr lang="en-US" dirty="0" smtClean="0">
                <a:latin typeface="Calibri" panose="020F0502020204030204" pitchFamily="34" charset="0"/>
              </a:rPr>
              <a:t>can </a:t>
            </a:r>
            <a:r>
              <a:rPr lang="en-US" dirty="0">
                <a:latin typeface="Calibri" panose="020F0502020204030204" pitchFamily="34" charset="0"/>
              </a:rPr>
              <a:t>give feedback of the students to the lecturer so he can adapt the </a:t>
            </a:r>
            <a:r>
              <a:rPr lang="en-US" dirty="0" smtClean="0">
                <a:latin typeface="Calibri" panose="020F0502020204030204" pitchFamily="34" charset="0"/>
              </a:rPr>
              <a:t>lectures”</a:t>
            </a:r>
          </a:p>
          <a:p>
            <a:pPr marL="342900" indent="-342900">
              <a:buFont typeface="Arial" panose="020B0604020202020204" pitchFamily="34" charset="0"/>
              <a:buChar char="•"/>
            </a:pPr>
            <a:r>
              <a:rPr lang="en-US" dirty="0" smtClean="0">
                <a:latin typeface="Calibri" panose="020F0502020204030204" pitchFamily="34" charset="0"/>
              </a:rPr>
              <a:t>“When </a:t>
            </a:r>
            <a:r>
              <a:rPr lang="en-US" dirty="0">
                <a:latin typeface="Calibri" panose="020F0502020204030204" pitchFamily="34" charset="0"/>
              </a:rPr>
              <a:t>teaching, it's important to actively evaluate if the student really understands what you're teaching</a:t>
            </a:r>
            <a:r>
              <a:rPr lang="en-US" dirty="0" smtClean="0">
                <a:latin typeface="Calibri" panose="020F0502020204030204" pitchFamily="34" charset="0"/>
              </a:rPr>
              <a:t>.”</a:t>
            </a:r>
            <a:endParaRPr lang="fi-FI" dirty="0">
              <a:latin typeface="Calibri" panose="020F0502020204030204" pitchFamily="34" charset="0"/>
            </a:endParaRPr>
          </a:p>
        </p:txBody>
      </p:sp>
    </p:spTree>
    <p:extLst>
      <p:ext uri="{BB962C8B-B14F-4D97-AF65-F5344CB8AC3E}">
        <p14:creationId xmlns:p14="http://schemas.microsoft.com/office/powerpoint/2010/main" val="698431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latin typeface="Calibri" panose="020F0502020204030204" pitchFamily="34" charset="0"/>
              </a:rPr>
              <a:t>Using Presemo</a:t>
            </a:r>
            <a:endParaRPr lang="fi-FI" dirty="0">
              <a:latin typeface="Calibri" panose="020F0502020204030204" pitchFamily="34" charset="0"/>
            </a:endParaRPr>
          </a:p>
        </p:txBody>
      </p:sp>
      <p:sp>
        <p:nvSpPr>
          <p:cNvPr id="3" name="Content Placeholder 2"/>
          <p:cNvSpPr>
            <a:spLocks noGrp="1"/>
          </p:cNvSpPr>
          <p:nvPr>
            <p:ph sz="quarter" idx="14"/>
          </p:nvPr>
        </p:nvSpPr>
        <p:spPr/>
        <p:txBody>
          <a:bodyPr>
            <a:normAutofit fontScale="92500"/>
          </a:bodyPr>
          <a:lstStyle/>
          <a:p>
            <a:pPr marL="342900" indent="-342900">
              <a:buFont typeface="Arial" panose="020B0604020202020204" pitchFamily="34" charset="0"/>
              <a:buChar char="•"/>
            </a:pPr>
            <a:r>
              <a:rPr lang="fi-FI" dirty="0" smtClean="0">
                <a:latin typeface="Calibri" panose="020F0502020204030204" pitchFamily="34" charset="0"/>
              </a:rPr>
              <a:t>Presemo is a </a:t>
            </a:r>
            <a:r>
              <a:rPr lang="fi-FI" dirty="0" err="1" smtClean="0">
                <a:latin typeface="Calibri" panose="020F0502020204030204" pitchFamily="34" charset="0"/>
              </a:rPr>
              <a:t>polling</a:t>
            </a:r>
            <a:r>
              <a:rPr lang="fi-FI" dirty="0" smtClean="0">
                <a:latin typeface="Calibri" panose="020F0502020204030204" pitchFamily="34" charset="0"/>
              </a:rPr>
              <a:t> </a:t>
            </a:r>
            <a:r>
              <a:rPr lang="fi-FI" dirty="0" err="1" smtClean="0">
                <a:latin typeface="Calibri" panose="020F0502020204030204" pitchFamily="34" charset="0"/>
              </a:rPr>
              <a:t>system</a:t>
            </a:r>
            <a:r>
              <a:rPr lang="fi-FI" dirty="0" smtClean="0">
                <a:latin typeface="Calibri" panose="020F0502020204030204" pitchFamily="34" charset="0"/>
              </a:rPr>
              <a:t> </a:t>
            </a:r>
            <a:r>
              <a:rPr lang="fi-FI" dirty="0" err="1" smtClean="0">
                <a:latin typeface="Calibri" panose="020F0502020204030204" pitchFamily="34" charset="0"/>
              </a:rPr>
              <a:t>used</a:t>
            </a:r>
            <a:r>
              <a:rPr lang="fi-FI" dirty="0" smtClean="0">
                <a:latin typeface="Calibri" panose="020F0502020204030204" pitchFamily="34" charset="0"/>
              </a:rPr>
              <a:t> </a:t>
            </a:r>
            <a:r>
              <a:rPr lang="fi-FI" dirty="0" err="1" smtClean="0">
                <a:latin typeface="Calibri" panose="020F0502020204030204" pitchFamily="34" charset="0"/>
              </a:rPr>
              <a:t>with</a:t>
            </a:r>
            <a:r>
              <a:rPr lang="fi-FI" dirty="0" smtClean="0">
                <a:latin typeface="Calibri" panose="020F0502020204030204" pitchFamily="34" charset="0"/>
              </a:rPr>
              <a:t> a </a:t>
            </a:r>
            <a:r>
              <a:rPr lang="fi-FI" dirty="0" err="1" smtClean="0">
                <a:latin typeface="Calibri" panose="020F0502020204030204" pitchFamily="34" charset="0"/>
              </a:rPr>
              <a:t>device</a:t>
            </a:r>
            <a:r>
              <a:rPr lang="fi-FI" dirty="0" smtClean="0">
                <a:latin typeface="Calibri" panose="020F0502020204030204" pitchFamily="34" charset="0"/>
              </a:rPr>
              <a:t> </a:t>
            </a:r>
            <a:r>
              <a:rPr lang="fi-FI" dirty="0" err="1" smtClean="0">
                <a:latin typeface="Calibri" panose="020F0502020204030204" pitchFamily="34" charset="0"/>
              </a:rPr>
              <a:t>with</a:t>
            </a:r>
            <a:r>
              <a:rPr lang="fi-FI" dirty="0" smtClean="0">
                <a:latin typeface="Calibri" panose="020F0502020204030204" pitchFamily="34" charset="0"/>
              </a:rPr>
              <a:t> Internet </a:t>
            </a:r>
            <a:r>
              <a:rPr lang="fi-FI" dirty="0" err="1" smtClean="0">
                <a:latin typeface="Calibri" panose="020F0502020204030204" pitchFamily="34" charset="0"/>
              </a:rPr>
              <a:t>connection</a:t>
            </a:r>
            <a:r>
              <a:rPr lang="fi-FI" dirty="0" smtClean="0">
                <a:latin typeface="Calibri" panose="020F0502020204030204" pitchFamily="34" charset="0"/>
              </a:rPr>
              <a:t> (</a:t>
            </a:r>
            <a:r>
              <a:rPr lang="fi-FI" dirty="0" err="1" smtClean="0">
                <a:latin typeface="Calibri" panose="020F0502020204030204" pitchFamily="34" charset="0"/>
              </a:rPr>
              <a:t>phone</a:t>
            </a:r>
            <a:r>
              <a:rPr lang="fi-FI" dirty="0" smtClean="0">
                <a:latin typeface="Calibri" panose="020F0502020204030204" pitchFamily="34" charset="0"/>
              </a:rPr>
              <a:t>, </a:t>
            </a:r>
            <a:r>
              <a:rPr lang="fi-FI" dirty="0" err="1" smtClean="0">
                <a:latin typeface="Calibri" panose="020F0502020204030204" pitchFamily="34" charset="0"/>
              </a:rPr>
              <a:t>tab</a:t>
            </a:r>
            <a:r>
              <a:rPr lang="fi-FI" dirty="0" smtClean="0">
                <a:latin typeface="Calibri" panose="020F0502020204030204" pitchFamily="34" charset="0"/>
              </a:rPr>
              <a:t>, </a:t>
            </a:r>
            <a:r>
              <a:rPr lang="fi-FI" dirty="0" err="1" smtClean="0">
                <a:latin typeface="Calibri" panose="020F0502020204030204" pitchFamily="34" charset="0"/>
              </a:rPr>
              <a:t>laptop</a:t>
            </a:r>
            <a:r>
              <a:rPr lang="fi-FI" dirty="0" smtClean="0">
                <a:latin typeface="Calibri" panose="020F0502020204030204" pitchFamily="34" charset="0"/>
              </a:rPr>
              <a:t>, desktop, …)</a:t>
            </a:r>
          </a:p>
          <a:p>
            <a:pPr marL="342900" indent="-342900">
              <a:buFont typeface="Arial" panose="020B0604020202020204" pitchFamily="34" charset="0"/>
              <a:buChar char="•"/>
            </a:pPr>
            <a:r>
              <a:rPr lang="fi-FI" dirty="0" err="1" smtClean="0">
                <a:latin typeface="Calibri" panose="020F0502020204030204" pitchFamily="34" charset="0"/>
              </a:rPr>
              <a:t>Fully</a:t>
            </a:r>
            <a:r>
              <a:rPr lang="fi-FI" dirty="0" smtClean="0">
                <a:latin typeface="Calibri" panose="020F0502020204030204" pitchFamily="34" charset="0"/>
              </a:rPr>
              <a:t> </a:t>
            </a:r>
            <a:r>
              <a:rPr lang="fi-FI" dirty="0" err="1" smtClean="0">
                <a:latin typeface="Calibri" panose="020F0502020204030204" pitchFamily="34" charset="0"/>
              </a:rPr>
              <a:t>anonymous</a:t>
            </a:r>
            <a:endParaRPr lang="fi-FI" dirty="0">
              <a:latin typeface="Calibri" panose="020F0502020204030204" pitchFamily="34" charset="0"/>
            </a:endParaRPr>
          </a:p>
          <a:p>
            <a:pPr marL="342900" indent="-342900">
              <a:buFont typeface="Arial" panose="020B0604020202020204" pitchFamily="34" charset="0"/>
              <a:buChar char="•"/>
            </a:pPr>
            <a:r>
              <a:rPr lang="fi-FI" dirty="0" err="1" smtClean="0">
                <a:latin typeface="Calibri" panose="020F0502020204030204" pitchFamily="34" charset="0"/>
              </a:rPr>
              <a:t>Instructions</a:t>
            </a:r>
            <a:r>
              <a:rPr lang="fi-FI" dirty="0" smtClean="0">
                <a:latin typeface="Calibri" panose="020F0502020204030204" pitchFamily="34" charset="0"/>
              </a:rPr>
              <a:t> in </a:t>
            </a:r>
            <a:r>
              <a:rPr lang="fi-FI" dirty="0" smtClean="0">
                <a:latin typeface="Calibri" panose="020F0502020204030204" pitchFamily="34" charset="0"/>
                <a:hlinkClick r:id="rId2"/>
              </a:rPr>
              <a:t>http://opit.aalto.fi</a:t>
            </a:r>
            <a:r>
              <a:rPr lang="fi-FI" dirty="0" smtClean="0">
                <a:latin typeface="Calibri" panose="020F0502020204030204" pitchFamily="34" charset="0"/>
              </a:rPr>
              <a:t> =&gt; Presemo</a:t>
            </a:r>
          </a:p>
          <a:p>
            <a:pPr marL="342900" indent="-342900">
              <a:buFont typeface="Arial" panose="020B0604020202020204" pitchFamily="34" charset="0"/>
              <a:buChar char="•"/>
            </a:pPr>
            <a:r>
              <a:rPr lang="fi-FI" dirty="0" err="1" smtClean="0">
                <a:latin typeface="Calibri" panose="020F0502020204030204" pitchFamily="34" charset="0"/>
              </a:rPr>
              <a:t>Create</a:t>
            </a:r>
            <a:r>
              <a:rPr lang="fi-FI" dirty="0" smtClean="0">
                <a:latin typeface="Calibri" panose="020F0502020204030204" pitchFamily="34" charset="0"/>
              </a:rPr>
              <a:t> a </a:t>
            </a:r>
            <a:r>
              <a:rPr lang="fi-FI" dirty="0" err="1" smtClean="0">
                <a:latin typeface="Calibri" panose="020F0502020204030204" pitchFamily="34" charset="0"/>
              </a:rPr>
              <a:t>poll</a:t>
            </a:r>
            <a:r>
              <a:rPr lang="fi-FI" dirty="0" smtClean="0">
                <a:latin typeface="Calibri" panose="020F0502020204030204" pitchFamily="34" charset="0"/>
              </a:rPr>
              <a:t> in a </a:t>
            </a:r>
            <a:r>
              <a:rPr lang="fi-FI" dirty="0" err="1" smtClean="0">
                <a:latin typeface="Calibri" panose="020F0502020204030204" pitchFamily="34" charset="0"/>
              </a:rPr>
              <a:t>few</a:t>
            </a:r>
            <a:r>
              <a:rPr lang="fi-FI" dirty="0" smtClean="0">
                <a:latin typeface="Calibri" panose="020F0502020204030204" pitchFamily="34" charset="0"/>
              </a:rPr>
              <a:t> </a:t>
            </a:r>
            <a:r>
              <a:rPr lang="fi-FI" dirty="0" err="1" smtClean="0">
                <a:latin typeface="Calibri" panose="020F0502020204030204" pitchFamily="34" charset="0"/>
              </a:rPr>
              <a:t>minutes</a:t>
            </a:r>
            <a:r>
              <a:rPr lang="fi-FI" dirty="0" smtClean="0">
                <a:latin typeface="Calibri" panose="020F0502020204030204" pitchFamily="34" charset="0"/>
              </a:rPr>
              <a:t>: </a:t>
            </a:r>
            <a:r>
              <a:rPr lang="fi-FI" dirty="0" smtClean="0">
                <a:latin typeface="Calibri" panose="020F0502020204030204" pitchFamily="34" charset="0"/>
                <a:hlinkClick r:id="rId3"/>
              </a:rPr>
              <a:t>http://presemo.aalto.fi/new</a:t>
            </a:r>
            <a:endParaRPr lang="fi-FI" dirty="0" smtClean="0">
              <a:latin typeface="Calibri" panose="020F0502020204030204" pitchFamily="34" charset="0"/>
            </a:endParaRPr>
          </a:p>
          <a:p>
            <a:pPr marL="342900" indent="-342900">
              <a:buFont typeface="Arial" panose="020B0604020202020204" pitchFamily="34" charset="0"/>
              <a:buChar char="•"/>
            </a:pPr>
            <a:r>
              <a:rPr lang="fi-FI" dirty="0" err="1" smtClean="0">
                <a:latin typeface="Calibri" panose="020F0502020204030204" pitchFamily="34" charset="0"/>
              </a:rPr>
              <a:t>Question</a:t>
            </a:r>
            <a:r>
              <a:rPr lang="fi-FI" dirty="0" smtClean="0">
                <a:latin typeface="Calibri" panose="020F0502020204030204" pitchFamily="34" charset="0"/>
              </a:rPr>
              <a:t> </a:t>
            </a:r>
            <a:r>
              <a:rPr lang="fi-FI" dirty="0" err="1" smtClean="0">
                <a:latin typeface="Calibri" panose="020F0502020204030204" pitchFamily="34" charset="0"/>
              </a:rPr>
              <a:t>types</a:t>
            </a:r>
            <a:r>
              <a:rPr lang="fi-FI" dirty="0" smtClean="0">
                <a:latin typeface="Calibri" panose="020F0502020204030204" pitchFamily="34" charset="0"/>
              </a:rPr>
              <a:t>: </a:t>
            </a:r>
            <a:r>
              <a:rPr lang="fi-FI" dirty="0" err="1" smtClean="0">
                <a:latin typeface="Calibri" panose="020F0502020204030204" pitchFamily="34" charset="0"/>
              </a:rPr>
              <a:t>poll</a:t>
            </a:r>
            <a:r>
              <a:rPr lang="fi-FI" dirty="0" smtClean="0">
                <a:latin typeface="Calibri" panose="020F0502020204030204" pitchFamily="34" charset="0"/>
              </a:rPr>
              <a:t> (</a:t>
            </a:r>
            <a:r>
              <a:rPr lang="fi-FI" dirty="0" err="1" smtClean="0">
                <a:latin typeface="Calibri" panose="020F0502020204030204" pitchFamily="34" charset="0"/>
              </a:rPr>
              <a:t>multichoice</a:t>
            </a:r>
            <a:r>
              <a:rPr lang="fi-FI" dirty="0" smtClean="0">
                <a:latin typeface="Calibri" panose="020F0502020204030204" pitchFamily="34" charset="0"/>
              </a:rPr>
              <a:t>), </a:t>
            </a:r>
            <a:r>
              <a:rPr lang="fi-FI" dirty="0" err="1" smtClean="0">
                <a:latin typeface="Calibri" panose="020F0502020204030204" pitchFamily="34" charset="0"/>
              </a:rPr>
              <a:t>voting</a:t>
            </a:r>
            <a:r>
              <a:rPr lang="fi-FI" dirty="0" smtClean="0">
                <a:latin typeface="Calibri" panose="020F0502020204030204" pitchFamily="34" charset="0"/>
              </a:rPr>
              <a:t> (</a:t>
            </a:r>
            <a:r>
              <a:rPr lang="fi-FI" dirty="0" err="1" smtClean="0">
                <a:latin typeface="Calibri" panose="020F0502020204030204" pitchFamily="34" charset="0"/>
              </a:rPr>
              <a:t>ask</a:t>
            </a:r>
            <a:r>
              <a:rPr lang="fi-FI" dirty="0" smtClean="0">
                <a:latin typeface="Calibri" panose="020F0502020204030204" pitchFamily="34" charset="0"/>
              </a:rPr>
              <a:t> for </a:t>
            </a:r>
            <a:r>
              <a:rPr lang="fi-FI" dirty="0" err="1" smtClean="0">
                <a:latin typeface="Calibri" panose="020F0502020204030204" pitchFamily="34" charset="0"/>
              </a:rPr>
              <a:t>free</a:t>
            </a:r>
            <a:r>
              <a:rPr lang="fi-FI" dirty="0" smtClean="0">
                <a:latin typeface="Calibri" panose="020F0502020204030204" pitchFamily="34" charset="0"/>
              </a:rPr>
              <a:t> </a:t>
            </a:r>
            <a:r>
              <a:rPr lang="fi-FI" dirty="0" err="1" smtClean="0">
                <a:latin typeface="Calibri" panose="020F0502020204030204" pitchFamily="34" charset="0"/>
              </a:rPr>
              <a:t>text</a:t>
            </a:r>
            <a:r>
              <a:rPr lang="fi-FI" dirty="0" smtClean="0">
                <a:latin typeface="Calibri" panose="020F0502020204030204" pitchFamily="34" charset="0"/>
              </a:rPr>
              <a:t>, </a:t>
            </a:r>
            <a:r>
              <a:rPr lang="fi-FI" dirty="0" err="1" smtClean="0">
                <a:latin typeface="Calibri" panose="020F0502020204030204" pitchFamily="34" charset="0"/>
              </a:rPr>
              <a:t>others</a:t>
            </a:r>
            <a:r>
              <a:rPr lang="fi-FI" dirty="0" smtClean="0">
                <a:latin typeface="Calibri" panose="020F0502020204030204" pitchFamily="34" charset="0"/>
              </a:rPr>
              <a:t> </a:t>
            </a:r>
            <a:r>
              <a:rPr lang="fi-FI" dirty="0" err="1" smtClean="0">
                <a:latin typeface="Calibri" panose="020F0502020204030204" pitchFamily="34" charset="0"/>
              </a:rPr>
              <a:t>can</a:t>
            </a:r>
            <a:r>
              <a:rPr lang="fi-FI" dirty="0" smtClean="0">
                <a:latin typeface="Calibri" panose="020F0502020204030204" pitchFamily="34" charset="0"/>
              </a:rPr>
              <a:t> </a:t>
            </a:r>
            <a:r>
              <a:rPr lang="fi-FI" dirty="0" err="1" smtClean="0">
                <a:latin typeface="Calibri" panose="020F0502020204030204" pitchFamily="34" charset="0"/>
              </a:rPr>
              <a:t>vote</a:t>
            </a:r>
            <a:r>
              <a:rPr lang="fi-FI" dirty="0" smtClean="0">
                <a:latin typeface="Calibri" panose="020F0502020204030204" pitchFamily="34" charset="0"/>
              </a:rPr>
              <a:t>), </a:t>
            </a:r>
            <a:r>
              <a:rPr lang="fi-FI" dirty="0" err="1" smtClean="0">
                <a:latin typeface="Calibri" panose="020F0502020204030204" pitchFamily="34" charset="0"/>
              </a:rPr>
              <a:t>chat</a:t>
            </a:r>
            <a:r>
              <a:rPr lang="fi-FI" dirty="0" smtClean="0">
                <a:latin typeface="Calibri" panose="020F0502020204030204" pitchFamily="34" charset="0"/>
              </a:rPr>
              <a:t> (</a:t>
            </a:r>
            <a:r>
              <a:rPr lang="fi-FI" dirty="0" err="1" smtClean="0">
                <a:latin typeface="Calibri" panose="020F0502020204030204" pitchFamily="34" charset="0"/>
              </a:rPr>
              <a:t>text</a:t>
            </a:r>
            <a:r>
              <a:rPr lang="fi-FI" dirty="0" smtClean="0">
                <a:latin typeface="Calibri" panose="020F0502020204030204" pitchFamily="34" charset="0"/>
              </a:rPr>
              <a:t> box)</a:t>
            </a:r>
          </a:p>
          <a:p>
            <a:pPr marL="342900" indent="-342900">
              <a:buFont typeface="Arial" panose="020B0604020202020204" pitchFamily="34" charset="0"/>
              <a:buChar char="•"/>
            </a:pPr>
            <a:r>
              <a:rPr lang="fi-FI" dirty="0" smtClean="0">
                <a:latin typeface="Calibri" panose="020F0502020204030204" pitchFamily="34" charset="0"/>
              </a:rPr>
              <a:t>In </a:t>
            </a:r>
            <a:r>
              <a:rPr lang="fi-FI" dirty="0" err="1" smtClean="0">
                <a:latin typeface="Calibri" panose="020F0502020204030204" pitchFamily="34" charset="0"/>
              </a:rPr>
              <a:t>teaching</a:t>
            </a:r>
            <a:r>
              <a:rPr lang="fi-FI" dirty="0" smtClean="0">
                <a:latin typeface="Calibri" panose="020F0502020204030204" pitchFamily="34" charset="0"/>
              </a:rPr>
              <a:t>: </a:t>
            </a:r>
            <a:r>
              <a:rPr lang="fi-FI" dirty="0" err="1" smtClean="0">
                <a:latin typeface="Calibri" panose="020F0502020204030204" pitchFamily="34" charset="0"/>
              </a:rPr>
              <a:t>supports</a:t>
            </a:r>
            <a:r>
              <a:rPr lang="fi-FI" dirty="0" smtClean="0">
                <a:latin typeface="Calibri" panose="020F0502020204030204" pitchFamily="34" charset="0"/>
              </a:rPr>
              <a:t> </a:t>
            </a:r>
            <a:r>
              <a:rPr lang="fi-FI" dirty="0" err="1" smtClean="0">
                <a:latin typeface="Calibri" panose="020F0502020204030204" pitchFamily="34" charset="0"/>
              </a:rPr>
              <a:t>anonymous</a:t>
            </a:r>
            <a:r>
              <a:rPr lang="fi-FI" dirty="0" smtClean="0">
                <a:latin typeface="Calibri" panose="020F0502020204030204" pitchFamily="34" charset="0"/>
              </a:rPr>
              <a:t> feedback; </a:t>
            </a:r>
            <a:r>
              <a:rPr lang="fi-FI" dirty="0" err="1" smtClean="0">
                <a:latin typeface="Calibri" panose="020F0502020204030204" pitchFamily="34" charset="0"/>
              </a:rPr>
              <a:t>supports</a:t>
            </a:r>
            <a:r>
              <a:rPr lang="fi-FI" dirty="0" smtClean="0">
                <a:latin typeface="Calibri" panose="020F0502020204030204" pitchFamily="34" charset="0"/>
              </a:rPr>
              <a:t> </a:t>
            </a:r>
            <a:r>
              <a:rPr lang="fi-FI" dirty="0" err="1" smtClean="0">
                <a:latin typeface="Calibri" panose="020F0502020204030204" pitchFamily="34" charset="0"/>
              </a:rPr>
              <a:t>checking</a:t>
            </a:r>
            <a:r>
              <a:rPr lang="fi-FI" dirty="0" smtClean="0">
                <a:latin typeface="Calibri" panose="020F0502020204030204" pitchFamily="34" charset="0"/>
              </a:rPr>
              <a:t> </a:t>
            </a:r>
            <a:r>
              <a:rPr lang="fi-FI" dirty="0" err="1" smtClean="0">
                <a:latin typeface="Calibri" panose="020F0502020204030204" pitchFamily="34" charset="0"/>
              </a:rPr>
              <a:t>learning</a:t>
            </a:r>
            <a:r>
              <a:rPr lang="fi-FI" dirty="0" smtClean="0">
                <a:latin typeface="Calibri" panose="020F0502020204030204" pitchFamily="34" charset="0"/>
              </a:rPr>
              <a:t> of a </a:t>
            </a:r>
            <a:r>
              <a:rPr lang="fi-FI" dirty="0" err="1" smtClean="0">
                <a:latin typeface="Calibri" panose="020F0502020204030204" pitchFamily="34" charset="0"/>
              </a:rPr>
              <a:t>certain</a:t>
            </a:r>
            <a:r>
              <a:rPr lang="fi-FI" dirty="0" smtClean="0">
                <a:latin typeface="Calibri" panose="020F0502020204030204" pitchFamily="34" charset="0"/>
              </a:rPr>
              <a:t> </a:t>
            </a:r>
            <a:r>
              <a:rPr lang="fi-FI" dirty="0" err="1" smtClean="0">
                <a:latin typeface="Calibri" panose="020F0502020204030204" pitchFamily="34" charset="0"/>
              </a:rPr>
              <a:t>issue</a:t>
            </a:r>
            <a:r>
              <a:rPr lang="fi-FI" dirty="0" smtClean="0">
                <a:latin typeface="Calibri" panose="020F0502020204030204" pitchFamily="34" charset="0"/>
              </a:rPr>
              <a:t> (</a:t>
            </a:r>
            <a:r>
              <a:rPr lang="fi-FI" dirty="0" err="1" smtClean="0">
                <a:latin typeface="Calibri" panose="020F0502020204030204" pitchFamily="34" charset="0"/>
              </a:rPr>
              <a:t>typically</a:t>
            </a:r>
            <a:r>
              <a:rPr lang="fi-FI" dirty="0" smtClean="0">
                <a:latin typeface="Calibri" panose="020F0502020204030204" pitchFamily="34" charset="0"/>
              </a:rPr>
              <a:t>, a </a:t>
            </a:r>
            <a:r>
              <a:rPr lang="fi-FI" dirty="0" err="1" smtClean="0">
                <a:latin typeface="Calibri" panose="020F0502020204030204" pitchFamily="34" charset="0"/>
              </a:rPr>
              <a:t>setting</a:t>
            </a:r>
            <a:r>
              <a:rPr lang="fi-FI" dirty="0" smtClean="0">
                <a:latin typeface="Calibri" panose="020F0502020204030204" pitchFamily="34" charset="0"/>
              </a:rPr>
              <a:t> ”</a:t>
            </a:r>
            <a:r>
              <a:rPr lang="fi-FI" dirty="0" err="1" smtClean="0">
                <a:latin typeface="Calibri" panose="020F0502020204030204" pitchFamily="34" charset="0"/>
              </a:rPr>
              <a:t>do</a:t>
            </a:r>
            <a:r>
              <a:rPr lang="fi-FI" dirty="0" smtClean="0">
                <a:latin typeface="Calibri" panose="020F0502020204030204" pitchFamily="34" charset="0"/>
              </a:rPr>
              <a:t> </a:t>
            </a:r>
            <a:r>
              <a:rPr lang="fi-FI" dirty="0" err="1" smtClean="0">
                <a:latin typeface="Calibri" panose="020F0502020204030204" pitchFamily="34" charset="0"/>
              </a:rPr>
              <a:t>not</a:t>
            </a:r>
            <a:r>
              <a:rPr lang="fi-FI" dirty="0" smtClean="0">
                <a:latin typeface="Calibri" panose="020F0502020204030204" pitchFamily="34" charset="0"/>
              </a:rPr>
              <a:t> show </a:t>
            </a:r>
            <a:r>
              <a:rPr lang="fi-FI" dirty="0" err="1" smtClean="0">
                <a:latin typeface="Calibri" panose="020F0502020204030204" pitchFamily="34" charset="0"/>
              </a:rPr>
              <a:t>answers</a:t>
            </a:r>
            <a:r>
              <a:rPr lang="fi-FI" dirty="0" smtClean="0">
                <a:latin typeface="Calibri" panose="020F0502020204030204" pitchFamily="34" charset="0"/>
              </a:rPr>
              <a:t> to </a:t>
            </a:r>
            <a:r>
              <a:rPr lang="fi-FI" dirty="0" err="1" smtClean="0">
                <a:latin typeface="Calibri" panose="020F0502020204030204" pitchFamily="34" charset="0"/>
              </a:rPr>
              <a:t>other</a:t>
            </a:r>
            <a:r>
              <a:rPr lang="fi-FI" dirty="0" smtClean="0">
                <a:latin typeface="Calibri" panose="020F0502020204030204" pitchFamily="34" charset="0"/>
              </a:rPr>
              <a:t> </a:t>
            </a:r>
            <a:r>
              <a:rPr lang="fi-FI" dirty="0" err="1" smtClean="0">
                <a:latin typeface="Calibri" panose="020F0502020204030204" pitchFamily="34" charset="0"/>
              </a:rPr>
              <a:t>students</a:t>
            </a:r>
            <a:r>
              <a:rPr lang="fi-FI" dirty="0" smtClean="0">
                <a:latin typeface="Calibri" panose="020F0502020204030204" pitchFamily="34" charset="0"/>
              </a:rPr>
              <a:t>”)</a:t>
            </a:r>
          </a:p>
          <a:p>
            <a:pPr marL="342900" indent="-342900">
              <a:buFont typeface="Arial" panose="020B0604020202020204" pitchFamily="34" charset="0"/>
              <a:buChar char="•"/>
            </a:pPr>
            <a:r>
              <a:rPr lang="fi-FI" dirty="0" err="1">
                <a:latin typeface="Calibri" panose="020F0502020204030204" pitchFamily="34" charset="0"/>
              </a:rPr>
              <a:t>Some</a:t>
            </a:r>
            <a:r>
              <a:rPr lang="fi-FI" dirty="0">
                <a:latin typeface="Calibri" panose="020F0502020204030204" pitchFamily="34" charset="0"/>
              </a:rPr>
              <a:t> </a:t>
            </a:r>
            <a:r>
              <a:rPr lang="fi-FI" dirty="0" err="1">
                <a:latin typeface="Calibri" panose="020F0502020204030204" pitchFamily="34" charset="0"/>
              </a:rPr>
              <a:t>settings</a:t>
            </a:r>
            <a:r>
              <a:rPr lang="fi-FI" dirty="0">
                <a:latin typeface="Calibri" panose="020F0502020204030204" pitchFamily="34" charset="0"/>
              </a:rPr>
              <a:t> and reports (</a:t>
            </a:r>
            <a:r>
              <a:rPr lang="fi-FI" dirty="0" err="1">
                <a:latin typeface="Calibri" panose="020F0502020204030204" pitchFamily="34" charset="0"/>
              </a:rPr>
              <a:t>Screen</a:t>
            </a:r>
            <a:r>
              <a:rPr lang="fi-FI" dirty="0">
                <a:latin typeface="Calibri" panose="020F0502020204030204" pitchFamily="34" charset="0"/>
              </a:rPr>
              <a:t>) </a:t>
            </a:r>
            <a:r>
              <a:rPr lang="fi-FI" dirty="0" err="1">
                <a:latin typeface="Calibri" panose="020F0502020204030204" pitchFamily="34" charset="0"/>
              </a:rPr>
              <a:t>may</a:t>
            </a:r>
            <a:r>
              <a:rPr lang="fi-FI" dirty="0">
                <a:latin typeface="Calibri" panose="020F0502020204030204" pitchFamily="34" charset="0"/>
              </a:rPr>
              <a:t> </a:t>
            </a:r>
            <a:r>
              <a:rPr lang="fi-FI" dirty="0" err="1">
                <a:latin typeface="Calibri" panose="020F0502020204030204" pitchFamily="34" charset="0"/>
              </a:rPr>
              <a:t>require</a:t>
            </a:r>
            <a:r>
              <a:rPr lang="fi-FI" dirty="0">
                <a:latin typeface="Calibri" panose="020F0502020204030204" pitchFamily="34" charset="0"/>
              </a:rPr>
              <a:t> </a:t>
            </a:r>
            <a:r>
              <a:rPr lang="fi-FI" dirty="0" err="1">
                <a:latin typeface="Calibri" panose="020F0502020204030204" pitchFamily="34" charset="0"/>
              </a:rPr>
              <a:t>attention</a:t>
            </a:r>
            <a:endParaRPr lang="fi-FI" dirty="0">
              <a:latin typeface="Calibri" panose="020F0502020204030204" pitchFamily="34" charset="0"/>
            </a:endParaRPr>
          </a:p>
          <a:p>
            <a:pPr marL="342900" indent="-342900">
              <a:buFont typeface="Arial" panose="020B0604020202020204" pitchFamily="34" charset="0"/>
              <a:buChar char="•"/>
            </a:pPr>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13.2.2018</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8</a:t>
            </a:fld>
            <a:endParaRPr lang="fi-FI"/>
          </a:p>
        </p:txBody>
      </p:sp>
    </p:spTree>
    <p:extLst>
      <p:ext uri="{BB962C8B-B14F-4D97-AF65-F5344CB8AC3E}">
        <p14:creationId xmlns:p14="http://schemas.microsoft.com/office/powerpoint/2010/main" val="3893342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4400" dirty="0">
                <a:latin typeface="Calibri" panose="020F0502020204030204" pitchFamily="34" charset="0"/>
              </a:rPr>
              <a:t>Approaches to learning: theoretical framework</a:t>
            </a:r>
            <a:endParaRPr lang="en-GB" sz="4400" noProof="0" dirty="0">
              <a:latin typeface="Calibri" panose="020F0502020204030204" pitchFamily="34" charset="0"/>
            </a:endParaRPr>
          </a:p>
        </p:txBody>
      </p:sp>
    </p:spTree>
    <p:extLst>
      <p:ext uri="{BB962C8B-B14F-4D97-AF65-F5344CB8AC3E}">
        <p14:creationId xmlns:p14="http://schemas.microsoft.com/office/powerpoint/2010/main" val="3165034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Aalto University">
  <a:themeElements>
    <a:clrScheme name="Aalto-sahko">
      <a:dk1>
        <a:sysClr val="windowText" lastClr="000000"/>
      </a:dk1>
      <a:lt1>
        <a:sysClr val="window" lastClr="FFFFFF"/>
      </a:lt1>
      <a:dk2>
        <a:srgbClr val="7D55C7"/>
      </a:dk2>
      <a:lt2>
        <a:srgbClr val="8C857B"/>
      </a:lt2>
      <a:accent1>
        <a:srgbClr val="7D37C7"/>
      </a:accent1>
      <a:accent2>
        <a:srgbClr val="FFCD00"/>
      </a:accent2>
      <a:accent3>
        <a:srgbClr val="EF3340"/>
      </a:accent3>
      <a:accent4>
        <a:srgbClr val="005EB8"/>
      </a:accent4>
      <a:accent5>
        <a:srgbClr val="8C857B"/>
      </a:accent5>
      <a:accent6>
        <a:srgbClr val="00965E"/>
      </a:accent6>
      <a:hlink>
        <a:srgbClr val="000000"/>
      </a:hlink>
      <a:folHlink>
        <a:srgbClr val="928B81"/>
      </a:folHlink>
    </a:clrScheme>
    <a:fontScheme name="Aalto-yliopist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name="Presentation14" id="{3A78CF08-27D2-474E-9F63-4260164F93C7}" vid="{95CC865B-8A1D-4D7F-AC6D-C2BF657DD63A}"/>
    </a:ext>
  </a:extLst>
</a:theme>
</file>

<file path=ppt/theme/theme2.xml><?xml version="1.0" encoding="utf-8"?>
<a:theme xmlns:a="http://schemas.openxmlformats.org/drawingml/2006/main" name="1_Aalto University">
  <a:themeElements>
    <a:clrScheme name="Aalto-perus">
      <a:dk1>
        <a:sysClr val="windowText" lastClr="000000"/>
      </a:dk1>
      <a:lt1>
        <a:sysClr val="window" lastClr="FFFFFF"/>
      </a:lt1>
      <a:dk2>
        <a:srgbClr val="FF671F"/>
      </a:dk2>
      <a:lt2>
        <a:srgbClr val="8C857B"/>
      </a:lt2>
      <a:accent1>
        <a:srgbClr val="FF671F"/>
      </a:accent1>
      <a:accent2>
        <a:srgbClr val="FFCD00"/>
      </a:accent2>
      <a:accent3>
        <a:srgbClr val="EF3340"/>
      </a:accent3>
      <a:accent4>
        <a:srgbClr val="005EB8"/>
      </a:accent4>
      <a:accent5>
        <a:srgbClr val="8C857B"/>
      </a:accent5>
      <a:accent6>
        <a:srgbClr val="00965E"/>
      </a:accent6>
      <a:hlink>
        <a:srgbClr val="000000"/>
      </a:hlink>
      <a:folHlink>
        <a:srgbClr val="928B81"/>
      </a:folHlink>
    </a:clrScheme>
    <a:fontScheme name="Aalto-yliopist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name="Presentation21" id="{4FCCA498-C8CE-4FEA-8830-D2950AC5B74A}" vid="{B4FBFBB8-3527-42E7-8FEE-0722BEBD50A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ELEC_EN</Template>
  <TotalTime>0</TotalTime>
  <Words>1957</Words>
  <Application>Microsoft Office PowerPoint</Application>
  <PresentationFormat>On-screen Show (16:10)</PresentationFormat>
  <Paragraphs>215</Paragraphs>
  <Slides>25</Slides>
  <Notes>3</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25</vt:i4>
      </vt:variant>
    </vt:vector>
  </HeadingPairs>
  <TitlesOfParts>
    <vt:vector size="37" baseType="lpstr">
      <vt:lpstr>MS PGothic</vt:lpstr>
      <vt:lpstr>MS PGothic</vt:lpstr>
      <vt:lpstr>Arial</vt:lpstr>
      <vt:lpstr>Calibri</vt:lpstr>
      <vt:lpstr>Courier New</vt:lpstr>
      <vt:lpstr>Georgia</vt:lpstr>
      <vt:lpstr>Lucida Grande</vt:lpstr>
      <vt:lpstr>Symbol</vt:lpstr>
      <vt:lpstr>Wingdings</vt:lpstr>
      <vt:lpstr>ヒラギノ角ゴ Pro W3</vt:lpstr>
      <vt:lpstr>Aalto University</vt:lpstr>
      <vt:lpstr>1_Aalto University</vt:lpstr>
      <vt:lpstr>PED-131.9000 Teaching assistant as a learning instructor Day 2</vt:lpstr>
      <vt:lpstr>Today’s schedule</vt:lpstr>
      <vt:lpstr>Cocktail-party</vt:lpstr>
      <vt:lpstr>Class discussion on  Learning Assignment #1: results</vt:lpstr>
      <vt:lpstr>LA#1: Teacing observation “interaction”  </vt:lpstr>
      <vt:lpstr>Your best practical advice for a TA </vt:lpstr>
      <vt:lpstr>The key findings</vt:lpstr>
      <vt:lpstr>Using Presemo</vt:lpstr>
      <vt:lpstr>Approaches to learning: theoretical framework</vt:lpstr>
      <vt:lpstr>Background</vt:lpstr>
      <vt:lpstr>Deep learning</vt:lpstr>
      <vt:lpstr>Surface learning</vt:lpstr>
      <vt:lpstr>Organised learning</vt:lpstr>
      <vt:lpstr>Approaches to learning   Entwistle (1988); Marton &amp; Säljö (1976) </vt:lpstr>
      <vt:lpstr>Different student profiles</vt:lpstr>
      <vt:lpstr>Tim</vt:lpstr>
      <vt:lpstr>Lisa</vt:lpstr>
      <vt:lpstr>Anna</vt:lpstr>
      <vt:lpstr>Ted</vt:lpstr>
      <vt:lpstr>Learning assignment #2</vt:lpstr>
      <vt:lpstr>Learning assignment #2</vt:lpstr>
      <vt:lpstr>Learning assignments</vt:lpstr>
      <vt:lpstr>Learning assignments</vt:lpstr>
      <vt:lpstr>Feedback from LA#1 and this session</vt:lpstr>
      <vt:lpstr>Using MyCourses (Moodle)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2017-02-27T12:14:58Z</dcterms:created>
  <dcterms:modified xsi:type="dcterms:W3CDTF">2018-02-13T09:46:33Z</dcterms:modified>
</cp:coreProperties>
</file>