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404" r:id="rId3"/>
    <p:sldId id="259" r:id="rId4"/>
    <p:sldId id="426" r:id="rId5"/>
    <p:sldId id="441" r:id="rId6"/>
    <p:sldId id="430" r:id="rId7"/>
    <p:sldId id="433" r:id="rId8"/>
    <p:sldId id="507" r:id="rId9"/>
    <p:sldId id="508" r:id="rId10"/>
    <p:sldId id="434" r:id="rId11"/>
    <p:sldId id="436" r:id="rId12"/>
    <p:sldId id="437" r:id="rId13"/>
    <p:sldId id="438" r:id="rId14"/>
    <p:sldId id="461" r:id="rId15"/>
    <p:sldId id="450" r:id="rId16"/>
    <p:sldId id="509" r:id="rId17"/>
    <p:sldId id="435" r:id="rId18"/>
    <p:sldId id="443" r:id="rId19"/>
    <p:sldId id="444" r:id="rId20"/>
    <p:sldId id="456" r:id="rId21"/>
    <p:sldId id="504" r:id="rId22"/>
    <p:sldId id="448" r:id="rId23"/>
    <p:sldId id="447" r:id="rId24"/>
    <p:sldId id="521" r:id="rId25"/>
    <p:sldId id="452" r:id="rId26"/>
    <p:sldId id="451" r:id="rId27"/>
    <p:sldId id="455" r:id="rId28"/>
    <p:sldId id="506" r:id="rId29"/>
    <p:sldId id="459" r:id="rId30"/>
    <p:sldId id="458" r:id="rId31"/>
    <p:sldId id="460" r:id="rId32"/>
    <p:sldId id="462" r:id="rId33"/>
    <p:sldId id="510" r:id="rId34"/>
    <p:sldId id="511" r:id="rId35"/>
    <p:sldId id="427" r:id="rId36"/>
    <p:sldId id="512" r:id="rId37"/>
    <p:sldId id="469" r:id="rId38"/>
    <p:sldId id="465" r:id="rId39"/>
    <p:sldId id="466" r:id="rId40"/>
    <p:sldId id="446" r:id="rId41"/>
    <p:sldId id="467" r:id="rId42"/>
    <p:sldId id="464" r:id="rId43"/>
    <p:sldId id="468" r:id="rId44"/>
    <p:sldId id="498" r:id="rId45"/>
    <p:sldId id="500" r:id="rId46"/>
    <p:sldId id="501" r:id="rId47"/>
    <p:sldId id="502" r:id="rId48"/>
    <p:sldId id="518" r:id="rId49"/>
    <p:sldId id="517" r:id="rId50"/>
    <p:sldId id="519" r:id="rId51"/>
    <p:sldId id="515" r:id="rId52"/>
    <p:sldId id="520" r:id="rId53"/>
    <p:sldId id="453" r:id="rId54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16A3"/>
    <a:srgbClr val="005EB8"/>
    <a:srgbClr val="EF3340"/>
    <a:srgbClr val="FFCD00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01" autoAdjust="0"/>
    <p:restoredTop sz="94660"/>
  </p:normalViewPr>
  <p:slideViewPr>
    <p:cSldViewPr snapToObjects="1">
      <p:cViewPr>
        <p:scale>
          <a:sx n="120" d="100"/>
          <a:sy n="120" d="100"/>
        </p:scale>
        <p:origin x="912" y="288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2/6/24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6.2.2024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8D08-1457-452A-ACDA-B7DEB0028635}" type="datetime1">
              <a:rPr lang="fi-FI" smtClean="0"/>
              <a:t>6.2.2024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12FD-3CEB-44A3-84AD-1E347B3B092D}" type="datetime1">
              <a:rPr lang="fi-FI" smtClean="0"/>
              <a:t>6.2.2024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C4005-B4B1-4460-8A93-34BB714725B6}" type="datetime1">
              <a:rPr lang="fi-FI" smtClean="0"/>
              <a:t>6.2.2024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lto-econ.fi/sarvimaki/forced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3600" dirty="0"/>
              <a:t>Principles of Empirical Analysis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Lecture 10: Regression discontinuity design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94803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Spring 2024</a:t>
            </a:r>
          </a:p>
          <a:p>
            <a:r>
              <a:rPr lang="en-US" dirty="0"/>
              <a:t>Miri Stryjan</a:t>
            </a:r>
          </a:p>
        </p:txBody>
      </p:sp>
    </p:spTree>
    <p:extLst>
      <p:ext uri="{BB962C8B-B14F-4D97-AF65-F5344CB8AC3E}">
        <p14:creationId xmlns:p14="http://schemas.microsoft.com/office/powerpoint/2010/main" val="30463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7EA36-2CAD-4305-8F9B-3552D104FA3B}"/>
              </a:ext>
            </a:extLst>
          </p:cNvPr>
          <p:cNvSpPr/>
          <p:nvPr/>
        </p:nvSpPr>
        <p:spPr>
          <a:xfrm>
            <a:off x="107504" y="537778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 for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figure</a:t>
            </a:r>
            <a:r>
              <a:rPr lang="fi-FI" sz="1200" dirty="0"/>
              <a:t>: </a:t>
            </a:r>
            <a:r>
              <a:rPr lang="fi-FI" sz="1200" dirty="0" err="1"/>
              <a:t>Angrist</a:t>
            </a:r>
            <a:r>
              <a:rPr lang="fi-FI" sz="1200" dirty="0"/>
              <a:t> &amp; </a:t>
            </a:r>
            <a:r>
              <a:rPr lang="fi-FI" sz="1200" dirty="0" err="1"/>
              <a:t>Pischke</a:t>
            </a:r>
            <a:r>
              <a:rPr lang="fi-FI" sz="1200" dirty="0"/>
              <a:t> (2015): </a:t>
            </a:r>
            <a:r>
              <a:rPr lang="fi-FI" sz="1200" dirty="0" err="1"/>
              <a:t>Mastering</a:t>
            </a:r>
            <a:r>
              <a:rPr lang="fi-FI" sz="1200" dirty="0"/>
              <a:t> </a:t>
            </a:r>
            <a:r>
              <a:rPr lang="fi-FI" sz="1200" dirty="0" err="1"/>
              <a:t>Metrics</a:t>
            </a:r>
            <a:r>
              <a:rPr lang="fi-FI" sz="1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7ADB3-4C45-438C-951D-B7A5AEF31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8" y="531182"/>
            <a:ext cx="9001276" cy="47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35AFB-087A-49A0-ADA6-8BAA22A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23" y="521004"/>
            <a:ext cx="5642389" cy="4084333"/>
          </a:xfrm>
          <a:prstGeom prst="rect">
            <a:avLst/>
          </a:prstGeom>
        </p:spPr>
      </p:pic>
      <p:cxnSp>
        <p:nvCxnSpPr>
          <p:cNvPr id="8" name="Suora nuoliyhdysviiva 52">
            <a:extLst>
              <a:ext uri="{FF2B5EF4-FFF2-40B4-BE49-F238E27FC236}">
                <a16:creationId xmlns:a16="http://schemas.microsoft.com/office/drawing/2014/main" id="{5F5AC88D-01C2-491D-B3DA-827145D6489E}"/>
              </a:ext>
            </a:extLst>
          </p:cNvPr>
          <p:cNvCxnSpPr>
            <a:cxnSpLocks/>
          </p:cNvCxnSpPr>
          <p:nvPr/>
        </p:nvCxnSpPr>
        <p:spPr>
          <a:xfrm flipH="1" flipV="1">
            <a:off x="7118045" y="4319574"/>
            <a:ext cx="288032" cy="548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52">
            <a:extLst>
              <a:ext uri="{FF2B5EF4-FFF2-40B4-BE49-F238E27FC236}">
                <a16:creationId xmlns:a16="http://schemas.microsoft.com/office/drawing/2014/main" id="{FAA998CE-0E36-4058-A390-85AC9E1CF77D}"/>
              </a:ext>
            </a:extLst>
          </p:cNvPr>
          <p:cNvCxnSpPr>
            <a:cxnSpLocks/>
          </p:cNvCxnSpPr>
          <p:nvPr/>
        </p:nvCxnSpPr>
        <p:spPr>
          <a:xfrm flipV="1">
            <a:off x="3682139" y="4285184"/>
            <a:ext cx="1033877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ikehys 42">
            <a:extLst>
              <a:ext uri="{FF2B5EF4-FFF2-40B4-BE49-F238E27FC236}">
                <a16:creationId xmlns:a16="http://schemas.microsoft.com/office/drawing/2014/main" id="{10B687B2-6112-49A9-BB4F-E7045BD418FB}"/>
              </a:ext>
            </a:extLst>
          </p:cNvPr>
          <p:cNvSpPr txBox="1"/>
          <p:nvPr/>
        </p:nvSpPr>
        <p:spPr>
          <a:xfrm>
            <a:off x="3150096" y="5130224"/>
            <a:ext cx="1565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Cutoff (sharp!)</a:t>
            </a:r>
            <a:endParaRPr lang="en-US" sz="1600" dirty="0"/>
          </a:p>
        </p:txBody>
      </p:sp>
      <p:sp>
        <p:nvSpPr>
          <p:cNvPr id="15" name="Tekstikehys 42">
            <a:extLst>
              <a:ext uri="{FF2B5EF4-FFF2-40B4-BE49-F238E27FC236}">
                <a16:creationId xmlns:a16="http://schemas.microsoft.com/office/drawing/2014/main" id="{C203F496-E602-4971-B2C7-0998562CDD78}"/>
              </a:ext>
            </a:extLst>
          </p:cNvPr>
          <p:cNvSpPr txBox="1"/>
          <p:nvPr/>
        </p:nvSpPr>
        <p:spPr>
          <a:xfrm>
            <a:off x="6712818" y="4966260"/>
            <a:ext cx="174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Running variable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200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35AFB-087A-49A0-ADA6-8BAA22A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23" y="521004"/>
            <a:ext cx="5642389" cy="4084333"/>
          </a:xfrm>
          <a:prstGeom prst="rect">
            <a:avLst/>
          </a:prstGeom>
        </p:spPr>
      </p:pic>
      <p:cxnSp>
        <p:nvCxnSpPr>
          <p:cNvPr id="7" name="Suora nuoliyhdysviiva 52">
            <a:extLst>
              <a:ext uri="{FF2B5EF4-FFF2-40B4-BE49-F238E27FC236}">
                <a16:creationId xmlns:a16="http://schemas.microsoft.com/office/drawing/2014/main" id="{84AFBBF0-24BD-463F-ABCF-0EDBA8440EDB}"/>
              </a:ext>
            </a:extLst>
          </p:cNvPr>
          <p:cNvCxnSpPr>
            <a:cxnSpLocks/>
          </p:cNvCxnSpPr>
          <p:nvPr/>
        </p:nvCxnSpPr>
        <p:spPr>
          <a:xfrm flipV="1">
            <a:off x="1737923" y="3433564"/>
            <a:ext cx="1033877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52">
            <a:extLst>
              <a:ext uri="{FF2B5EF4-FFF2-40B4-BE49-F238E27FC236}">
                <a16:creationId xmlns:a16="http://schemas.microsoft.com/office/drawing/2014/main" id="{5F5AC88D-01C2-491D-B3DA-827145D6489E}"/>
              </a:ext>
            </a:extLst>
          </p:cNvPr>
          <p:cNvCxnSpPr>
            <a:cxnSpLocks/>
          </p:cNvCxnSpPr>
          <p:nvPr/>
        </p:nvCxnSpPr>
        <p:spPr>
          <a:xfrm flipH="1" flipV="1">
            <a:off x="7118045" y="4319574"/>
            <a:ext cx="288032" cy="548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52">
            <a:extLst>
              <a:ext uri="{FF2B5EF4-FFF2-40B4-BE49-F238E27FC236}">
                <a16:creationId xmlns:a16="http://schemas.microsoft.com/office/drawing/2014/main" id="{FAA998CE-0E36-4058-A390-85AC9E1CF77D}"/>
              </a:ext>
            </a:extLst>
          </p:cNvPr>
          <p:cNvCxnSpPr>
            <a:cxnSpLocks/>
          </p:cNvCxnSpPr>
          <p:nvPr/>
        </p:nvCxnSpPr>
        <p:spPr>
          <a:xfrm flipV="1">
            <a:off x="3682139" y="4285184"/>
            <a:ext cx="1033877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ikehys 42">
            <a:extLst>
              <a:ext uri="{FF2B5EF4-FFF2-40B4-BE49-F238E27FC236}">
                <a16:creationId xmlns:a16="http://schemas.microsoft.com/office/drawing/2014/main" id="{10B687B2-6112-49A9-BB4F-E7045BD418FB}"/>
              </a:ext>
            </a:extLst>
          </p:cNvPr>
          <p:cNvSpPr txBox="1"/>
          <p:nvPr/>
        </p:nvSpPr>
        <p:spPr>
          <a:xfrm>
            <a:off x="3150096" y="5130224"/>
            <a:ext cx="156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Cutoff (sharp!)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5" name="Tekstikehys 42">
            <a:extLst>
              <a:ext uri="{FF2B5EF4-FFF2-40B4-BE49-F238E27FC236}">
                <a16:creationId xmlns:a16="http://schemas.microsoft.com/office/drawing/2014/main" id="{C203F496-E602-4971-B2C7-0998562CDD78}"/>
              </a:ext>
            </a:extLst>
          </p:cNvPr>
          <p:cNvSpPr txBox="1"/>
          <p:nvPr/>
        </p:nvSpPr>
        <p:spPr>
          <a:xfrm>
            <a:off x="6712818" y="4966260"/>
            <a:ext cx="174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Running variable</a:t>
            </a:r>
            <a:endParaRPr lang="en-US" sz="1600" dirty="0"/>
          </a:p>
        </p:txBody>
      </p:sp>
      <p:cxnSp>
        <p:nvCxnSpPr>
          <p:cNvPr id="16" name="Suora nuoliyhdysviiva 52">
            <a:extLst>
              <a:ext uri="{FF2B5EF4-FFF2-40B4-BE49-F238E27FC236}">
                <a16:creationId xmlns:a16="http://schemas.microsoft.com/office/drawing/2014/main" id="{0B8A4CAB-1D69-4F58-A235-A8ABC326A29D}"/>
              </a:ext>
            </a:extLst>
          </p:cNvPr>
          <p:cNvCxnSpPr>
            <a:cxnSpLocks/>
          </p:cNvCxnSpPr>
          <p:nvPr/>
        </p:nvCxnSpPr>
        <p:spPr>
          <a:xfrm flipH="1">
            <a:off x="6582741" y="1683886"/>
            <a:ext cx="941587" cy="40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kehys 42">
            <a:extLst>
              <a:ext uri="{FF2B5EF4-FFF2-40B4-BE49-F238E27FC236}">
                <a16:creationId xmlns:a16="http://schemas.microsoft.com/office/drawing/2014/main" id="{B1E6BBD4-3A7E-4BC6-8B9C-9678C9DDE28F}"/>
              </a:ext>
            </a:extLst>
          </p:cNvPr>
          <p:cNvSpPr txBox="1"/>
          <p:nvPr/>
        </p:nvSpPr>
        <p:spPr>
          <a:xfrm>
            <a:off x="7524328" y="1345332"/>
            <a:ext cx="102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Treated</a:t>
            </a:r>
            <a:endParaRPr lang="en-US" sz="1600" dirty="0"/>
          </a:p>
        </p:txBody>
      </p:sp>
      <p:sp>
        <p:nvSpPr>
          <p:cNvPr id="20" name="Tekstikehys 42">
            <a:extLst>
              <a:ext uri="{FF2B5EF4-FFF2-40B4-BE49-F238E27FC236}">
                <a16:creationId xmlns:a16="http://schemas.microsoft.com/office/drawing/2014/main" id="{5158D976-264C-42BB-AC8F-029C9ED0B216}"/>
              </a:ext>
            </a:extLst>
          </p:cNvPr>
          <p:cNvSpPr txBox="1"/>
          <p:nvPr/>
        </p:nvSpPr>
        <p:spPr>
          <a:xfrm>
            <a:off x="1080140" y="4277967"/>
            <a:ext cx="102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727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35AFB-087A-49A0-ADA6-8BAA22A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23" y="521004"/>
            <a:ext cx="5642389" cy="4084333"/>
          </a:xfrm>
          <a:prstGeom prst="rect">
            <a:avLst/>
          </a:prstGeom>
        </p:spPr>
      </p:pic>
      <p:cxnSp>
        <p:nvCxnSpPr>
          <p:cNvPr id="7" name="Suora nuoliyhdysviiva 52">
            <a:extLst>
              <a:ext uri="{FF2B5EF4-FFF2-40B4-BE49-F238E27FC236}">
                <a16:creationId xmlns:a16="http://schemas.microsoft.com/office/drawing/2014/main" id="{84AFBBF0-24BD-463F-ABCF-0EDBA8440EDB}"/>
              </a:ext>
            </a:extLst>
          </p:cNvPr>
          <p:cNvCxnSpPr>
            <a:cxnSpLocks/>
          </p:cNvCxnSpPr>
          <p:nvPr/>
        </p:nvCxnSpPr>
        <p:spPr>
          <a:xfrm flipV="1">
            <a:off x="1737923" y="3433564"/>
            <a:ext cx="1033877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52">
            <a:extLst>
              <a:ext uri="{FF2B5EF4-FFF2-40B4-BE49-F238E27FC236}">
                <a16:creationId xmlns:a16="http://schemas.microsoft.com/office/drawing/2014/main" id="{5F5AC88D-01C2-491D-B3DA-827145D6489E}"/>
              </a:ext>
            </a:extLst>
          </p:cNvPr>
          <p:cNvCxnSpPr>
            <a:cxnSpLocks/>
          </p:cNvCxnSpPr>
          <p:nvPr/>
        </p:nvCxnSpPr>
        <p:spPr>
          <a:xfrm flipH="1" flipV="1">
            <a:off x="7118045" y="4319574"/>
            <a:ext cx="288032" cy="548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ikea aaltosulje 16">
            <a:extLst>
              <a:ext uri="{FF2B5EF4-FFF2-40B4-BE49-F238E27FC236}">
                <a16:creationId xmlns:a16="http://schemas.microsoft.com/office/drawing/2014/main" id="{876F3DC4-D997-445F-9DAA-EA513C9BBA4B}"/>
              </a:ext>
            </a:extLst>
          </p:cNvPr>
          <p:cNvSpPr/>
          <p:nvPr/>
        </p:nvSpPr>
        <p:spPr>
          <a:xfrm flipH="1">
            <a:off x="4644008" y="2272724"/>
            <a:ext cx="144016" cy="6567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52">
            <a:extLst>
              <a:ext uri="{FF2B5EF4-FFF2-40B4-BE49-F238E27FC236}">
                <a16:creationId xmlns:a16="http://schemas.microsoft.com/office/drawing/2014/main" id="{FAA998CE-0E36-4058-A390-85AC9E1CF77D}"/>
              </a:ext>
            </a:extLst>
          </p:cNvPr>
          <p:cNvCxnSpPr>
            <a:cxnSpLocks/>
          </p:cNvCxnSpPr>
          <p:nvPr/>
        </p:nvCxnSpPr>
        <p:spPr>
          <a:xfrm flipV="1">
            <a:off x="3682139" y="4285184"/>
            <a:ext cx="1033877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ikehys 42">
            <a:extLst>
              <a:ext uri="{FF2B5EF4-FFF2-40B4-BE49-F238E27FC236}">
                <a16:creationId xmlns:a16="http://schemas.microsoft.com/office/drawing/2014/main" id="{10B687B2-6112-49A9-BB4F-E7045BD418FB}"/>
              </a:ext>
            </a:extLst>
          </p:cNvPr>
          <p:cNvSpPr txBox="1"/>
          <p:nvPr/>
        </p:nvSpPr>
        <p:spPr>
          <a:xfrm>
            <a:off x="3150096" y="5130224"/>
            <a:ext cx="156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Cutoff (sharp!)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5" name="Tekstikehys 42">
            <a:extLst>
              <a:ext uri="{FF2B5EF4-FFF2-40B4-BE49-F238E27FC236}">
                <a16:creationId xmlns:a16="http://schemas.microsoft.com/office/drawing/2014/main" id="{C203F496-E602-4971-B2C7-0998562CDD78}"/>
              </a:ext>
            </a:extLst>
          </p:cNvPr>
          <p:cNvSpPr txBox="1"/>
          <p:nvPr/>
        </p:nvSpPr>
        <p:spPr>
          <a:xfrm>
            <a:off x="6712818" y="4966260"/>
            <a:ext cx="174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Running variable</a:t>
            </a:r>
            <a:endParaRPr lang="en-US" sz="1600" dirty="0"/>
          </a:p>
        </p:txBody>
      </p:sp>
      <p:cxnSp>
        <p:nvCxnSpPr>
          <p:cNvPr id="16" name="Suora nuoliyhdysviiva 52">
            <a:extLst>
              <a:ext uri="{FF2B5EF4-FFF2-40B4-BE49-F238E27FC236}">
                <a16:creationId xmlns:a16="http://schemas.microsoft.com/office/drawing/2014/main" id="{0B8A4CAB-1D69-4F58-A235-A8ABC326A29D}"/>
              </a:ext>
            </a:extLst>
          </p:cNvPr>
          <p:cNvCxnSpPr>
            <a:cxnSpLocks/>
          </p:cNvCxnSpPr>
          <p:nvPr/>
        </p:nvCxnSpPr>
        <p:spPr>
          <a:xfrm flipH="1">
            <a:off x="6582741" y="1683886"/>
            <a:ext cx="941587" cy="40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kehys 42">
            <a:extLst>
              <a:ext uri="{FF2B5EF4-FFF2-40B4-BE49-F238E27FC236}">
                <a16:creationId xmlns:a16="http://schemas.microsoft.com/office/drawing/2014/main" id="{B1E6BBD4-3A7E-4BC6-8B9C-9678C9DDE28F}"/>
              </a:ext>
            </a:extLst>
          </p:cNvPr>
          <p:cNvSpPr txBox="1"/>
          <p:nvPr/>
        </p:nvSpPr>
        <p:spPr>
          <a:xfrm>
            <a:off x="7524328" y="1345332"/>
            <a:ext cx="102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Treated</a:t>
            </a:r>
            <a:endParaRPr lang="en-US" sz="1600" dirty="0"/>
          </a:p>
        </p:txBody>
      </p:sp>
      <p:sp>
        <p:nvSpPr>
          <p:cNvPr id="20" name="Tekstikehys 42">
            <a:extLst>
              <a:ext uri="{FF2B5EF4-FFF2-40B4-BE49-F238E27FC236}">
                <a16:creationId xmlns:a16="http://schemas.microsoft.com/office/drawing/2014/main" id="{5158D976-264C-42BB-AC8F-029C9ED0B216}"/>
              </a:ext>
            </a:extLst>
          </p:cNvPr>
          <p:cNvSpPr txBox="1"/>
          <p:nvPr/>
        </p:nvSpPr>
        <p:spPr>
          <a:xfrm>
            <a:off x="1080140" y="4277967"/>
            <a:ext cx="102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sz="1600" dirty="0"/>
          </a:p>
        </p:txBody>
      </p:sp>
      <p:cxnSp>
        <p:nvCxnSpPr>
          <p:cNvPr id="13" name="Suora nuoliyhdysviiva 52">
            <a:extLst>
              <a:ext uri="{FF2B5EF4-FFF2-40B4-BE49-F238E27FC236}">
                <a16:creationId xmlns:a16="http://schemas.microsoft.com/office/drawing/2014/main" id="{BB9DA0D0-24EA-4F0E-9EB1-B23BEDE83780}"/>
              </a:ext>
            </a:extLst>
          </p:cNvPr>
          <p:cNvCxnSpPr>
            <a:cxnSpLocks/>
          </p:cNvCxnSpPr>
          <p:nvPr/>
        </p:nvCxnSpPr>
        <p:spPr>
          <a:xfrm>
            <a:off x="3929412" y="1683886"/>
            <a:ext cx="498572" cy="741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kehys 42">
            <a:extLst>
              <a:ext uri="{FF2B5EF4-FFF2-40B4-BE49-F238E27FC236}">
                <a16:creationId xmlns:a16="http://schemas.microsoft.com/office/drawing/2014/main" id="{42188A1F-BB8D-4C17-BCD5-0C03780262E1}"/>
              </a:ext>
            </a:extLst>
          </p:cNvPr>
          <p:cNvSpPr txBox="1"/>
          <p:nvPr/>
        </p:nvSpPr>
        <p:spPr>
          <a:xfrm>
            <a:off x="2881240" y="1103094"/>
            <a:ext cx="1027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effect at the cutoff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188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35AFB-087A-49A0-ADA6-8BAA22A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23" y="521004"/>
            <a:ext cx="5642389" cy="4084333"/>
          </a:xfrm>
          <a:prstGeom prst="rect">
            <a:avLst/>
          </a:prstGeom>
        </p:spPr>
      </p:pic>
      <p:cxnSp>
        <p:nvCxnSpPr>
          <p:cNvPr id="7" name="Suora nuoliyhdysviiva 52">
            <a:extLst>
              <a:ext uri="{FF2B5EF4-FFF2-40B4-BE49-F238E27FC236}">
                <a16:creationId xmlns:a16="http://schemas.microsoft.com/office/drawing/2014/main" id="{84AFBBF0-24BD-463F-ABCF-0EDBA8440EDB}"/>
              </a:ext>
            </a:extLst>
          </p:cNvPr>
          <p:cNvCxnSpPr>
            <a:cxnSpLocks/>
          </p:cNvCxnSpPr>
          <p:nvPr/>
        </p:nvCxnSpPr>
        <p:spPr>
          <a:xfrm flipV="1">
            <a:off x="1737923" y="2857500"/>
            <a:ext cx="961869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ikea aaltosulje 16">
            <a:extLst>
              <a:ext uri="{FF2B5EF4-FFF2-40B4-BE49-F238E27FC236}">
                <a16:creationId xmlns:a16="http://schemas.microsoft.com/office/drawing/2014/main" id="{876F3DC4-D997-445F-9DAA-EA513C9BBA4B}"/>
              </a:ext>
            </a:extLst>
          </p:cNvPr>
          <p:cNvSpPr/>
          <p:nvPr/>
        </p:nvSpPr>
        <p:spPr>
          <a:xfrm flipH="1">
            <a:off x="4644008" y="2272724"/>
            <a:ext cx="144016" cy="6567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nuoliyhdysviiva 52">
            <a:extLst>
              <a:ext uri="{FF2B5EF4-FFF2-40B4-BE49-F238E27FC236}">
                <a16:creationId xmlns:a16="http://schemas.microsoft.com/office/drawing/2014/main" id="{0B8A4CAB-1D69-4F58-A235-A8ABC326A29D}"/>
              </a:ext>
            </a:extLst>
          </p:cNvPr>
          <p:cNvCxnSpPr>
            <a:cxnSpLocks/>
          </p:cNvCxnSpPr>
          <p:nvPr/>
        </p:nvCxnSpPr>
        <p:spPr>
          <a:xfrm flipV="1">
            <a:off x="6866706" y="2425452"/>
            <a:ext cx="153567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kehys 42">
            <a:extLst>
              <a:ext uri="{FF2B5EF4-FFF2-40B4-BE49-F238E27FC236}">
                <a16:creationId xmlns:a16="http://schemas.microsoft.com/office/drawing/2014/main" id="{B1E6BBD4-3A7E-4BC6-8B9C-9678C9DDE28F}"/>
              </a:ext>
            </a:extLst>
          </p:cNvPr>
          <p:cNvSpPr txBox="1"/>
          <p:nvPr/>
        </p:nvSpPr>
        <p:spPr>
          <a:xfrm>
            <a:off x="5426546" y="4297660"/>
            <a:ext cx="3495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Regression line from a regression of death rates on age: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death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rate|age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age ≥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21 &amp;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&lt; 23]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*age</a:t>
            </a:r>
            <a:endParaRPr lang="en-US" sz="1600" dirty="0"/>
          </a:p>
        </p:txBody>
      </p:sp>
      <p:cxnSp>
        <p:nvCxnSpPr>
          <p:cNvPr id="13" name="Suora nuoliyhdysviiva 52">
            <a:extLst>
              <a:ext uri="{FF2B5EF4-FFF2-40B4-BE49-F238E27FC236}">
                <a16:creationId xmlns:a16="http://schemas.microsoft.com/office/drawing/2014/main" id="{BB9DA0D0-24EA-4F0E-9EB1-B23BEDE83780}"/>
              </a:ext>
            </a:extLst>
          </p:cNvPr>
          <p:cNvCxnSpPr>
            <a:cxnSpLocks/>
          </p:cNvCxnSpPr>
          <p:nvPr/>
        </p:nvCxnSpPr>
        <p:spPr>
          <a:xfrm>
            <a:off x="3929412" y="1683886"/>
            <a:ext cx="498572" cy="741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kehys 42">
            <a:extLst>
              <a:ext uri="{FF2B5EF4-FFF2-40B4-BE49-F238E27FC236}">
                <a16:creationId xmlns:a16="http://schemas.microsoft.com/office/drawing/2014/main" id="{42188A1F-BB8D-4C17-BCD5-0C03780262E1}"/>
              </a:ext>
            </a:extLst>
          </p:cNvPr>
          <p:cNvSpPr txBox="1"/>
          <p:nvPr/>
        </p:nvSpPr>
        <p:spPr>
          <a:xfrm>
            <a:off x="2699792" y="110309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effect at the cutoff =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600" dirty="0"/>
          </a:p>
        </p:txBody>
      </p:sp>
      <p:sp>
        <p:nvSpPr>
          <p:cNvPr id="19" name="Tekstikehys 42">
            <a:extLst>
              <a:ext uri="{FF2B5EF4-FFF2-40B4-BE49-F238E27FC236}">
                <a16:creationId xmlns:a16="http://schemas.microsoft.com/office/drawing/2014/main" id="{B1E6BBD4-3A7E-4BC6-8B9C-9678C9DDE28F}"/>
              </a:ext>
            </a:extLst>
          </p:cNvPr>
          <p:cNvSpPr txBox="1"/>
          <p:nvPr/>
        </p:nvSpPr>
        <p:spPr>
          <a:xfrm>
            <a:off x="356756" y="4297660"/>
            <a:ext cx="3495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Regression line from a regression of death rates on age: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death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rate|age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age &gt;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age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&lt; 21 ]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*age,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2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35AFB-087A-49A0-ADA6-8BAA22A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23" y="521004"/>
            <a:ext cx="5642389" cy="4084333"/>
          </a:xfrm>
          <a:prstGeom prst="rect">
            <a:avLst/>
          </a:prstGeom>
        </p:spPr>
      </p:pic>
      <p:sp>
        <p:nvSpPr>
          <p:cNvPr id="9" name="Oikea aaltosulje 16">
            <a:extLst>
              <a:ext uri="{FF2B5EF4-FFF2-40B4-BE49-F238E27FC236}">
                <a16:creationId xmlns:a16="http://schemas.microsoft.com/office/drawing/2014/main" id="{876F3DC4-D997-445F-9DAA-EA513C9BBA4B}"/>
              </a:ext>
            </a:extLst>
          </p:cNvPr>
          <p:cNvSpPr/>
          <p:nvPr/>
        </p:nvSpPr>
        <p:spPr>
          <a:xfrm flipH="1">
            <a:off x="4644008" y="2272724"/>
            <a:ext cx="144016" cy="6567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nuoliyhdysviiva 52">
            <a:extLst>
              <a:ext uri="{FF2B5EF4-FFF2-40B4-BE49-F238E27FC236}">
                <a16:creationId xmlns:a16="http://schemas.microsoft.com/office/drawing/2014/main" id="{0B8A4CAB-1D69-4F58-A235-A8ABC326A29D}"/>
              </a:ext>
            </a:extLst>
          </p:cNvPr>
          <p:cNvCxnSpPr>
            <a:cxnSpLocks/>
          </p:cNvCxnSpPr>
          <p:nvPr/>
        </p:nvCxnSpPr>
        <p:spPr>
          <a:xfrm flipH="1" flipV="1">
            <a:off x="7092280" y="2768236"/>
            <a:ext cx="670553" cy="593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kehys 42">
            <a:extLst>
              <a:ext uri="{FF2B5EF4-FFF2-40B4-BE49-F238E27FC236}">
                <a16:creationId xmlns:a16="http://schemas.microsoft.com/office/drawing/2014/main" id="{B1E6BBD4-3A7E-4BC6-8B9C-9678C9DDE28F}"/>
              </a:ext>
            </a:extLst>
          </p:cNvPr>
          <p:cNvSpPr txBox="1"/>
          <p:nvPr/>
        </p:nvSpPr>
        <p:spPr>
          <a:xfrm>
            <a:off x="6516217" y="348138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Death rates within bins</a:t>
            </a:r>
            <a:endParaRPr lang="en-US" sz="1600" dirty="0"/>
          </a:p>
        </p:txBody>
      </p:sp>
      <p:cxnSp>
        <p:nvCxnSpPr>
          <p:cNvPr id="13" name="Suora nuoliyhdysviiva 52">
            <a:extLst>
              <a:ext uri="{FF2B5EF4-FFF2-40B4-BE49-F238E27FC236}">
                <a16:creationId xmlns:a16="http://schemas.microsoft.com/office/drawing/2014/main" id="{BB9DA0D0-24EA-4F0E-9EB1-B23BEDE83780}"/>
              </a:ext>
            </a:extLst>
          </p:cNvPr>
          <p:cNvCxnSpPr>
            <a:cxnSpLocks/>
          </p:cNvCxnSpPr>
          <p:nvPr/>
        </p:nvCxnSpPr>
        <p:spPr>
          <a:xfrm>
            <a:off x="3929412" y="1683886"/>
            <a:ext cx="498572" cy="741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kehys 42">
            <a:extLst>
              <a:ext uri="{FF2B5EF4-FFF2-40B4-BE49-F238E27FC236}">
                <a16:creationId xmlns:a16="http://schemas.microsoft.com/office/drawing/2014/main" id="{42188A1F-BB8D-4C17-BCD5-0C03780262E1}"/>
              </a:ext>
            </a:extLst>
          </p:cNvPr>
          <p:cNvSpPr txBox="1"/>
          <p:nvPr/>
        </p:nvSpPr>
        <p:spPr>
          <a:xfrm>
            <a:off x="2881240" y="1103094"/>
            <a:ext cx="1027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effect at the cutoff</a:t>
            </a:r>
            <a:endParaRPr lang="en-US" sz="1600" dirty="0"/>
          </a:p>
        </p:txBody>
      </p:sp>
      <p:sp>
        <p:nvSpPr>
          <p:cNvPr id="14" name="Tekstikehys 42">
            <a:extLst>
              <a:ext uri="{FF2B5EF4-FFF2-40B4-BE49-F238E27FC236}">
                <a16:creationId xmlns:a16="http://schemas.microsoft.com/office/drawing/2014/main" id="{B1E6BBD4-3A7E-4BC6-8B9C-9678C9DDE28F}"/>
              </a:ext>
            </a:extLst>
          </p:cNvPr>
          <p:cNvSpPr txBox="1"/>
          <p:nvPr/>
        </p:nvSpPr>
        <p:spPr>
          <a:xfrm>
            <a:off x="539552" y="4585692"/>
            <a:ext cx="81369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Instead of showing a scatter plot on individual level data, papers often show a scatter plot where the data is binned into smaller number of groups along the variable on the x axis.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regression lines are </a:t>
            </a:r>
            <a:r>
              <a:rPr lang="en-US" sz="1600" b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fitted separately for each side of the cutoff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using individual level micro data</a:t>
            </a:r>
          </a:p>
        </p:txBody>
      </p:sp>
    </p:spTree>
    <p:extLst>
      <p:ext uri="{BB962C8B-B14F-4D97-AF65-F5344CB8AC3E}">
        <p14:creationId xmlns:p14="http://schemas.microsoft.com/office/powerpoint/2010/main" val="395781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F942-D8B5-366B-B6FD-F404D6174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3C0-6E93-D453-9663-D4FE1D547F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FI" dirty="0"/>
              <a:t>There seems to be a jump in death rates after age 21 in the US data. But how do we know that this jump is due to alcohol access and consumption? </a:t>
            </a:r>
          </a:p>
          <a:p>
            <a:r>
              <a:rPr lang="en-FI" dirty="0"/>
              <a:t>We may need additional data. What data? </a:t>
            </a:r>
          </a:p>
          <a:p>
            <a:endParaRPr lang="en-FI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b="0" dirty="0"/>
              <a:t>Data on alcohol consumption by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b="0" dirty="0"/>
              <a:t>Data on the causes of death by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C6959-2475-6505-F379-1343EF4BAC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8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results – alcohol consumption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0FB88-0455-4BEF-916D-5EECD353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52686"/>
            <a:ext cx="6016408" cy="48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6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results – alcohol consumption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7D939-2CFA-417B-8198-BD9311BD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52271"/>
            <a:ext cx="6696744" cy="49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1E922-B966-45AC-8678-B01705A86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3231"/>
            <a:ext cx="6912768" cy="55573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EE344E-53A2-BE3A-66D9-C3379EE44CFA}"/>
              </a:ext>
            </a:extLst>
          </p:cNvPr>
          <p:cNvSpPr/>
          <p:nvPr/>
        </p:nvSpPr>
        <p:spPr>
          <a:xfrm>
            <a:off x="2051720" y="1777380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AB9DB-75C3-970D-D92B-279D865E6F4D}"/>
              </a:ext>
            </a:extLst>
          </p:cNvPr>
          <p:cNvSpPr/>
          <p:nvPr/>
        </p:nvSpPr>
        <p:spPr>
          <a:xfrm>
            <a:off x="3019078" y="1777380"/>
            <a:ext cx="760833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6694D-EF64-32B9-03D8-B92F48D454EA}"/>
              </a:ext>
            </a:extLst>
          </p:cNvPr>
          <p:cNvSpPr/>
          <p:nvPr/>
        </p:nvSpPr>
        <p:spPr>
          <a:xfrm>
            <a:off x="1115616" y="5304814"/>
            <a:ext cx="360040" cy="134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11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Observational alternatives to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3528" y="1261611"/>
            <a:ext cx="8640960" cy="433219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on observables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treatment and control groups differ from each other only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w.r.t.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800" lvl="1" indent="-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Lecture 8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on unobservables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treatment and control groups differ from each other in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unobservable characteristics</a:t>
            </a:r>
          </a:p>
          <a:p>
            <a:pPr marL="694800" lvl="1" indent="-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Exogenous variable induces variation in treatment –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variables (IV)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Lecture 9 </a:t>
            </a:r>
          </a:p>
          <a:p>
            <a:pPr marL="694800" lvl="1" indent="-457200"/>
            <a:r>
              <a:rPr lang="en-US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Selection mechanism is known – </a:t>
            </a:r>
            <a:r>
              <a:rPr lang="en-US" sz="1800" dirty="0">
                <a:solidFill>
                  <a:srgbClr val="BB16A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regression discontinuity designs (RDD)</a:t>
            </a:r>
          </a:p>
          <a:p>
            <a:pPr marL="694800" lvl="1" indent="-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Treatment and controls are observed before and after treatment –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difference-in-differences (DID)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65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600" dirty="0"/>
              <a:t>Testing for RDD assumptions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979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60EB-80CC-7064-B2BE-D93B7C0A7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Testing RDD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A5FD3-2410-0BFD-D3BA-C21D9D9E3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769268"/>
            <a:ext cx="8207374" cy="4464495"/>
          </a:xfrm>
        </p:spPr>
        <p:txBody>
          <a:bodyPr/>
          <a:lstStyle/>
          <a:p>
            <a:r>
              <a:rPr lang="en-FI" sz="5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underlying assumption in RDD is that units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have the ability to precisely manipulate their own value of the running variable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Ways to test if this assumption is fulfilled: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Testing for sorting around the threshold: Plotting the histogram of the running variable to see if observations are evenly distributed around the threshold.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Checking if observations just above and just below the threshold are indeed similar with respect to other observables.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Placebo tests using other cutoffs that are not actually affecting the treatment, such as other ages than 21 for the drinking age paper.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6D68B-17C2-3ADA-E303-48F2DD1E8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98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Sorting or “manipulation” of the running variable </a:t>
            </a:r>
            <a:r>
              <a:rPr lang="en-US" sz="2500" dirty="0"/>
              <a:t>– distribution of units around the threshold</a:t>
            </a:r>
            <a:endParaRPr lang="fi-FI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6"/>
            <a:ext cx="8207374" cy="396044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underlying assumption in RDD is that units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have the ability to precisely manipulate the value of the running variable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they could and the treatment is something beneficial, units would want to receive the treatment and sort on the right side of the cutoff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no precise manipulation, the number of treated observations just above the cutoff should be approximately the same as the number of control observations below it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plotting the histogram of the running variable and inspecting whether the number of observations are similar near the cutoff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Also, a formal statistical density test (McCrary test)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642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500" dirty="0"/>
              <a:t>Test for sorting or “manipulation” of the running variable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Which graph below shows signs of “sorting” </a:t>
            </a:r>
            <a:endParaRPr lang="fi-FI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5" y="1633364"/>
            <a:ext cx="8378571" cy="36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0B6B12-A2CA-4921-BF30-529AD88C8C2D}"/>
              </a:ext>
            </a:extLst>
          </p:cNvPr>
          <p:cNvSpPr/>
          <p:nvPr/>
        </p:nvSpPr>
        <p:spPr>
          <a:xfrm>
            <a:off x="107504" y="537778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Cattaneo</a:t>
            </a:r>
            <a:r>
              <a:rPr lang="fi-FI" sz="1200" dirty="0"/>
              <a:t> et al. (2019): </a:t>
            </a:r>
            <a:r>
              <a:rPr lang="en-US" sz="1200" dirty="0"/>
              <a:t>A Practical Introduction to Regression Discontinuity Designs: Foundations.</a:t>
            </a:r>
            <a:endParaRPr lang="fi-FI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D4C1A-8945-A6D8-4B3A-6106D38D248A}"/>
              </a:ext>
            </a:extLst>
          </p:cNvPr>
          <p:cNvSpPr/>
          <p:nvPr/>
        </p:nvSpPr>
        <p:spPr>
          <a:xfrm>
            <a:off x="1691680" y="4945732"/>
            <a:ext cx="1152128" cy="359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305BE-0903-50AC-E15F-44DB08E3C83B}"/>
              </a:ext>
            </a:extLst>
          </p:cNvPr>
          <p:cNvSpPr/>
          <p:nvPr/>
        </p:nvSpPr>
        <p:spPr>
          <a:xfrm>
            <a:off x="5796136" y="4945732"/>
            <a:ext cx="1152128" cy="359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1668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034D-88B5-4AC6-6938-3151F10C0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Thinking more about testing RDD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C964-38B8-BFEF-8DB1-6F62960BC4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Suppose you want to estimate the effect of a property tax increase on profits and survival of businesses in a municipality by comparing businesses near the border in bordering municipalities with different property tax rates.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running variable is distance to the municipal border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cutoff is the border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treatment is facing higher property taxes</a:t>
            </a:r>
          </a:p>
          <a:p>
            <a:pPr lvl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be worried that businesses manipulate their running variable? If yes, what would you be worried about? Explain! </a:t>
            </a:r>
            <a:endParaRPr lang="en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1D89E-21CC-4C60-3A3B-3032DBEB1D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288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of observable variables </a:t>
            </a:r>
            <a:r>
              <a:rPr lang="en-US" sz="2500" dirty="0"/>
              <a:t>– are units above and below threshold comparable? </a:t>
            </a:r>
            <a:endParaRPr lang="fi-FI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432048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of the most important RDD </a:t>
            </a:r>
            <a:r>
              <a:rPr lang="en-US" sz="20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falsification tests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involves examining whether, near the cutoff, treated units are similar to control units in terms of observable characteristics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if units lack the ability to precisely manipulate their value of the running variable, there should be no systematic differences between units with similar values of the running variable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Thus, except for their treatment status, units just above and just below the cutoff should be similar in all variables that could not have been affected by the treatment (“predetermined”)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 predetermined variables should be analyzed using RDD in the same way as the outcome of interest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78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of predetermined covariates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69" y="841276"/>
            <a:ext cx="7128023" cy="48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Placebo tests – </a:t>
            </a:r>
            <a:r>
              <a:rPr lang="en-US" sz="2500" dirty="0"/>
              <a:t>using “fake” cutoffs</a:t>
            </a:r>
            <a:endParaRPr lang="fi-FI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40324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 test 1: to replace the true cutoff value with a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 cutoff value in the running variable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value at which the treatment status does not really change and perform estimation and inference using this “fake” cutoff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significant treatment effect should occur only at the true cutoff value and not at other values where the treatment status is constant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jumps in death rates at 18, 19 or 25 etc.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Placebo test 2: run placebos at 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cutoff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replace the outcome Y with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outcomes that should not be affected by the treatment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197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600" dirty="0"/>
              <a:t>Limitations of RDD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671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Local randomization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13284"/>
            <a:ext cx="8207374" cy="417646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Given that units are unable to precisely manipulate the running variable, the RDD can be interpreted as a </a:t>
            </a:r>
            <a:r>
              <a:rPr lang="en-US" dirty="0">
                <a:solidFill>
                  <a:srgbClr val="BB16A3"/>
                </a:solidFill>
              </a:rPr>
              <a:t>randomized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inside a window around the cutoff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is, the treatment assignment is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 random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can be generalized to a narrow segment of the running variable: in the case of the MLDA study: young people near age 21.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“zoom in” on points close to the cut-off.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BUT: this requires a lot of data near the cutoff.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06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89348"/>
            <a:ext cx="8207374" cy="381642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Basic idea of regression discontinuity designs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Geographic boundary as regression discontinuity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25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issues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60851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principle, what we do in RDD is comparing means for those just above to those just below the cut-off.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Often, we do not have enough data to estimate the treatment effect simply by comparing means at the cutoff so we need to use data away from the cutoff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much data away from the cutoff should we use?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other words, how large a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should we use?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choice involves a </a:t>
            </a:r>
            <a:r>
              <a:rPr lang="en-US" sz="20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bias-variance trade-off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closer to the cutoff you are, more likely it is that you are able estimate an unbiased causal effect.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at the same time variance or the standard error of your estimate is larger as you are using fewer data points – more noise.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426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35AFB-087A-49A0-ADA6-8BAA22A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23" y="521004"/>
            <a:ext cx="5642389" cy="4084333"/>
          </a:xfrm>
          <a:prstGeom prst="rect">
            <a:avLst/>
          </a:prstGeom>
        </p:spPr>
      </p:pic>
      <p:sp>
        <p:nvSpPr>
          <p:cNvPr id="9" name="Oikea aaltosulje 16">
            <a:extLst>
              <a:ext uri="{FF2B5EF4-FFF2-40B4-BE49-F238E27FC236}">
                <a16:creationId xmlns:a16="http://schemas.microsoft.com/office/drawing/2014/main" id="{876F3DC4-D997-445F-9DAA-EA513C9BBA4B}"/>
              </a:ext>
            </a:extLst>
          </p:cNvPr>
          <p:cNvSpPr/>
          <p:nvPr/>
        </p:nvSpPr>
        <p:spPr>
          <a:xfrm flipH="1">
            <a:off x="4644008" y="2272724"/>
            <a:ext cx="144016" cy="6567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nuoliyhdysviiva 52">
            <a:extLst>
              <a:ext uri="{FF2B5EF4-FFF2-40B4-BE49-F238E27FC236}">
                <a16:creationId xmlns:a16="http://schemas.microsoft.com/office/drawing/2014/main" id="{BB9DA0D0-24EA-4F0E-9EB1-B23BEDE83780}"/>
              </a:ext>
            </a:extLst>
          </p:cNvPr>
          <p:cNvCxnSpPr>
            <a:cxnSpLocks/>
          </p:cNvCxnSpPr>
          <p:nvPr/>
        </p:nvCxnSpPr>
        <p:spPr>
          <a:xfrm>
            <a:off x="3929412" y="1683886"/>
            <a:ext cx="498572" cy="741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kehys 42">
            <a:extLst>
              <a:ext uri="{FF2B5EF4-FFF2-40B4-BE49-F238E27FC236}">
                <a16:creationId xmlns:a16="http://schemas.microsoft.com/office/drawing/2014/main" id="{42188A1F-BB8D-4C17-BCD5-0C03780262E1}"/>
              </a:ext>
            </a:extLst>
          </p:cNvPr>
          <p:cNvSpPr txBox="1"/>
          <p:nvPr/>
        </p:nvSpPr>
        <p:spPr>
          <a:xfrm>
            <a:off x="2881240" y="1103094"/>
            <a:ext cx="1027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effect at the cutoff</a:t>
            </a:r>
            <a:endParaRPr lang="en-US" sz="1600" dirty="0"/>
          </a:p>
        </p:txBody>
      </p:sp>
      <p:sp>
        <p:nvSpPr>
          <p:cNvPr id="14" name="Tekstikehys 42">
            <a:extLst>
              <a:ext uri="{FF2B5EF4-FFF2-40B4-BE49-F238E27FC236}">
                <a16:creationId xmlns:a16="http://schemas.microsoft.com/office/drawing/2014/main" id="{B1E6BBD4-3A7E-4BC6-8B9C-9678C9DDE28F}"/>
              </a:ext>
            </a:extLst>
          </p:cNvPr>
          <p:cNvSpPr txBox="1"/>
          <p:nvPr/>
        </p:nvSpPr>
        <p:spPr>
          <a:xfrm>
            <a:off x="899592" y="480171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solidFill>
                  <a:srgbClr val="BB16A3"/>
                </a:solidFill>
                <a:latin typeface="Times New Roman" pitchFamily="18" charset="0"/>
                <a:cs typeface="Times New Roman" pitchFamily="18" charset="0"/>
              </a:rPr>
              <a:t>bandwidth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the share of observations used in estimating the </a:t>
            </a:r>
            <a:r>
              <a:rPr lang="en-US" sz="1600" dirty="0">
                <a:solidFill>
                  <a:srgbClr val="BB16A3"/>
                </a:solidFill>
                <a:latin typeface="Times New Roman" pitchFamily="18" charset="0"/>
                <a:cs typeface="Times New Roman" pitchFamily="18" charset="0"/>
              </a:rPr>
              <a:t>local linear regression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death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rate|age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age &gt;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19 &amp;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age &lt;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21]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*age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3527884" y="3397559"/>
            <a:ext cx="216024" cy="244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6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35AFB-087A-49A0-ADA6-8BAA22A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23" y="521004"/>
            <a:ext cx="5642389" cy="4084333"/>
          </a:xfrm>
          <a:prstGeom prst="rect">
            <a:avLst/>
          </a:prstGeom>
        </p:spPr>
      </p:pic>
      <p:sp>
        <p:nvSpPr>
          <p:cNvPr id="9" name="Oikea aaltosulje 16">
            <a:extLst>
              <a:ext uri="{FF2B5EF4-FFF2-40B4-BE49-F238E27FC236}">
                <a16:creationId xmlns:a16="http://schemas.microsoft.com/office/drawing/2014/main" id="{876F3DC4-D997-445F-9DAA-EA513C9BBA4B}"/>
              </a:ext>
            </a:extLst>
          </p:cNvPr>
          <p:cNvSpPr/>
          <p:nvPr/>
        </p:nvSpPr>
        <p:spPr>
          <a:xfrm flipH="1">
            <a:off x="4644008" y="2272724"/>
            <a:ext cx="144016" cy="6567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nuoliyhdysviiva 52">
            <a:extLst>
              <a:ext uri="{FF2B5EF4-FFF2-40B4-BE49-F238E27FC236}">
                <a16:creationId xmlns:a16="http://schemas.microsoft.com/office/drawing/2014/main" id="{BB9DA0D0-24EA-4F0E-9EB1-B23BEDE83780}"/>
              </a:ext>
            </a:extLst>
          </p:cNvPr>
          <p:cNvCxnSpPr>
            <a:cxnSpLocks/>
          </p:cNvCxnSpPr>
          <p:nvPr/>
        </p:nvCxnSpPr>
        <p:spPr>
          <a:xfrm>
            <a:off x="3929412" y="1683886"/>
            <a:ext cx="498572" cy="741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kehys 42">
            <a:extLst>
              <a:ext uri="{FF2B5EF4-FFF2-40B4-BE49-F238E27FC236}">
                <a16:creationId xmlns:a16="http://schemas.microsoft.com/office/drawing/2014/main" id="{42188A1F-BB8D-4C17-BCD5-0C03780262E1}"/>
              </a:ext>
            </a:extLst>
          </p:cNvPr>
          <p:cNvSpPr txBox="1"/>
          <p:nvPr/>
        </p:nvSpPr>
        <p:spPr>
          <a:xfrm>
            <a:off x="2881240" y="1103094"/>
            <a:ext cx="1027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effect at the cutoff</a:t>
            </a:r>
            <a:endParaRPr lang="en-US" sz="1600" dirty="0"/>
          </a:p>
        </p:txBody>
      </p:sp>
      <p:sp>
        <p:nvSpPr>
          <p:cNvPr id="14" name="Tekstikehys 42">
            <a:extLst>
              <a:ext uri="{FF2B5EF4-FFF2-40B4-BE49-F238E27FC236}">
                <a16:creationId xmlns:a16="http://schemas.microsoft.com/office/drawing/2014/main" id="{B1E6BBD4-3A7E-4BC6-8B9C-9678C9DDE28F}"/>
              </a:ext>
            </a:extLst>
          </p:cNvPr>
          <p:cNvSpPr txBox="1"/>
          <p:nvPr/>
        </p:nvSpPr>
        <p:spPr>
          <a:xfrm>
            <a:off x="3851920" y="480171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solidFill>
                  <a:srgbClr val="BB16A3"/>
                </a:solidFill>
                <a:latin typeface="Times New Roman" pitchFamily="18" charset="0"/>
                <a:cs typeface="Times New Roman" pitchFamily="18" charset="0"/>
              </a:rPr>
              <a:t>bandwidth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the share of observations used in estimating the </a:t>
            </a:r>
            <a:r>
              <a:rPr lang="en-US" sz="1600" dirty="0">
                <a:solidFill>
                  <a:srgbClr val="BB16A3"/>
                </a:solidFill>
                <a:latin typeface="Times New Roman" pitchFamily="18" charset="0"/>
                <a:cs typeface="Times New Roman" pitchFamily="18" charset="0"/>
              </a:rPr>
              <a:t>local linear regression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death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rate|age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, age ≥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21 &amp;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&lt; 23]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*age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5976155" y="3397559"/>
            <a:ext cx="216024" cy="244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888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F04F-5BC2-A4CB-D52C-24934FD85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How to address limitations - </a:t>
            </a:r>
            <a:r>
              <a:rPr lang="en-FI" sz="2500" dirty="0"/>
              <a:t>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2C821-C1E4-4F2E-3F37-1614AE62F91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FI" dirty="0"/>
              <a:t>In an RDD paper, the authors need to show that their results are </a:t>
            </a:r>
            <a:r>
              <a:rPr lang="en-FI" dirty="0">
                <a:solidFill>
                  <a:srgbClr val="BB16A3"/>
                </a:solidFill>
              </a:rPr>
              <a:t>robust </a:t>
            </a:r>
            <a:r>
              <a:rPr lang="en-FI" dirty="0"/>
              <a:t>to different modelling and data choices, for example: </a:t>
            </a:r>
            <a:br>
              <a:rPr lang="en-FI" dirty="0"/>
            </a:br>
            <a:endParaRPr lang="en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b="0" dirty="0"/>
              <a:t>different choices of bandwith around the cutoff (within reasonable values)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b="0" dirty="0"/>
              <a:t>different specification of the relationship between the running variable and the outcome 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b="0" dirty="0"/>
          </a:p>
          <a:p>
            <a:endParaRPr lang="en-FI" b="0" dirty="0"/>
          </a:p>
          <a:p>
            <a:endParaRPr lang="en-FI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F0176-C377-CE25-01E9-5A22E1D661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052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C4A0-A018-4865-CE86-FDE30750E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Fuzzy 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30DD-C9F6-1E63-01CC-10BEAEE1A0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769269"/>
            <a:ext cx="8207374" cy="3828426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passing the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cutoff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creates a jump in </a:t>
            </a:r>
            <a:r>
              <a:rPr lang="en-GB" sz="180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probabilities 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treatment</a:t>
            </a:r>
            <a:r>
              <a:rPr lang="en-GB" sz="180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intensity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rather than switching the treatment on or off completely, the resulting RD design is said to be fuzzy. </a:t>
            </a:r>
          </a:p>
          <a:p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Example: “exam schools” in the US. Admission if you score high enough on 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Independent Schools Entrance Exam (ISEE). Different schools have different cut-offs. Suppose there are 3 schools, and school 1 has the highest cut-off for intake.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b="0" dirty="0">
                <a:latin typeface="Arial" panose="020B0604020202020204" pitchFamily="34" charset="0"/>
                <a:cs typeface="Arial" panose="020B0604020202020204" pitchFamily="34" charset="0"/>
              </a:rPr>
              <a:t>Scoring &gt; cut-off for school 1: increases your probability of attending an exam school, but not to p=1; some still choose to go elsewhere.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b="0" dirty="0">
                <a:latin typeface="Arial" panose="020B0604020202020204" pitchFamily="34" charset="0"/>
                <a:cs typeface="Arial" panose="020B0604020202020204" pitchFamily="34" charset="0"/>
              </a:rPr>
              <a:t>Scoring &lt; cut-off for school 1: decreases your probability of attending an exam school, but not to 0: you cannot go to </a:t>
            </a:r>
            <a:r>
              <a:rPr lang="en-FI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school 1 </a:t>
            </a:r>
            <a:r>
              <a:rPr lang="en-FI" sz="2000" b="0" dirty="0">
                <a:latin typeface="Arial" panose="020B0604020202020204" pitchFamily="34" charset="0"/>
                <a:cs typeface="Arial" panose="020B0604020202020204" pitchFamily="34" charset="0"/>
              </a:rPr>
              <a:t>but you can still apply to the two other exam schools!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3F96A-D96F-E2C2-FC7A-2FF8460781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380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Sharp and fuzzy RDD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B6B12-A2CA-4921-BF30-529AD88C8C2D}"/>
              </a:ext>
            </a:extLst>
          </p:cNvPr>
          <p:cNvSpPr/>
          <p:nvPr/>
        </p:nvSpPr>
        <p:spPr>
          <a:xfrm>
            <a:off x="179512" y="4945732"/>
            <a:ext cx="8640960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conditional probability of actually receiving treatment given the score changes discontinuously at the cut-off.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sz="1300" dirty="0" err="1">
                <a:latin typeface="Arial" panose="020B0604020202020204" pitchFamily="34" charset="0"/>
                <a:cs typeface="Arial" panose="020B0604020202020204" pitchFamily="34" charset="0"/>
              </a:rPr>
              <a:t>Cattaneo</a:t>
            </a:r>
            <a:r>
              <a:rPr lang="fi-FI" sz="1300" dirty="0">
                <a:latin typeface="Arial" panose="020B0604020202020204" pitchFamily="34" charset="0"/>
                <a:cs typeface="Arial" panose="020B0604020202020204" pitchFamily="34" charset="0"/>
              </a:rPr>
              <a:t> et al. (2019):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 Practical Introduction to Regression Discontinuity Designs: Extensions.</a:t>
            </a:r>
            <a:endParaRPr lang="fi-FI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EB5E9-797F-4DA3-9694-61500CE3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5293"/>
            <a:ext cx="7274912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9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C4A0-A018-4865-CE86-FDE30750E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Fuzzy 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30DD-C9F6-1E63-01CC-10BEAEE1A0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769269"/>
            <a:ext cx="8207374" cy="3828426"/>
          </a:xfrm>
        </p:spPr>
        <p:txBody>
          <a:bodyPr/>
          <a:lstStyle/>
          <a:p>
            <a:r>
              <a:rPr lang="en-FI" sz="2000" b="0" dirty="0">
                <a:latin typeface="Arial" panose="020B0604020202020204" pitchFamily="34" charset="0"/>
                <a:cs typeface="Arial" panose="020B0604020202020204" pitchFamily="34" charset="0"/>
              </a:rPr>
              <a:t>Situations where fuzzy RD can be used are situations with </a:t>
            </a:r>
            <a:r>
              <a:rPr lang="en-FI" sz="2000" i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imperfect </a:t>
            </a:r>
            <a:r>
              <a:rPr lang="en-FI" sz="20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n-FI" sz="20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Compliance is a</a:t>
            </a:r>
            <a:r>
              <a:rPr lang="en-FI" sz="1500" dirty="0">
                <a:latin typeface="Arial" panose="020B0604020202020204" pitchFamily="34" charset="0"/>
                <a:cs typeface="Arial" panose="020B0604020202020204" pitchFamily="34" charset="0"/>
              </a:rPr>
              <a:t> topic we will get back to next lecture. </a:t>
            </a:r>
            <a:endParaRPr lang="en-FI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non-compliance introduces complications and typically requires stronger assumptions to learn about treatment effects of interest. </a:t>
            </a:r>
          </a:p>
          <a:p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With fuzzy RDD, being above the </a:t>
            </a:r>
            <a:r>
              <a:rPr lang="en-GB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cutoff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GB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for being treated: it increases probability of treatment, but not to 1. We will discuss instrumental variables (IV) more next week. </a:t>
            </a:r>
          </a:p>
          <a:p>
            <a:endParaRPr lang="en-F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3F96A-D96F-E2C2-FC7A-2FF8460781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820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600" dirty="0"/>
              <a:t>Other applications of RDD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9887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Sarvimäki, Uusitalo &amp; </a:t>
            </a:r>
            <a:r>
              <a:rPr lang="en-US" dirty="0" err="1"/>
              <a:t>Jäntti</a:t>
            </a:r>
            <a:r>
              <a:rPr lang="en-US" dirty="0"/>
              <a:t> (2021)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3" y="697260"/>
            <a:ext cx="7513353" cy="4729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5388813"/>
            <a:ext cx="8305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http://www.aalto-econ.fi/sarvimaki/forced.pdf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681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Sarvimäki et al. (2021)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129308"/>
            <a:ext cx="8207374" cy="4464496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World war II,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11% of the population was forced to migrate and resettled into the remaining parts of Finland</a:t>
            </a:r>
          </a:p>
          <a:p>
            <a:pPr marL="5805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those working in agriculture – roughly one half of the population – the government attempted to reconstruct the pre-war conditions as closely as possible</a:t>
            </a:r>
          </a:p>
          <a:p>
            <a:pPr marL="5805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Displaced farmers were given land and assistance to establish new farms in areas that had similar soil and climate as the origin regions</a:t>
            </a:r>
          </a:p>
          <a:p>
            <a:pPr marL="5805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Former neighbors were resettled close to each other in order to preserve social networks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resettlement was completed in 1948, the displaced farmers were not subject to any special policies</a:t>
            </a:r>
          </a:p>
          <a:p>
            <a:pPr marL="5805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received no further subsidies and, like everyone else, were free to sell and buy land and to move across locations and sectors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22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RDD – the setup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68052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RDD has three fundamental components: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variable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cut-off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Individuals become treated after crossing some cutoff in the running (or forcing or score) variable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RDD: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 received with probability zero below the cut-off (or threshold) and probability one above cut-off</a:t>
            </a:r>
            <a:endParaRPr lang="en-US" dirty="0">
              <a:solidFill>
                <a:srgbClr val="BB16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RDD: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probability of receiving the treatment increases discontinuously at the threshold (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imperfect compliance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potential outcomes evolve smoothly across the cutoff.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 other words: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is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precise manipulation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running variable,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just below the threshold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very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those just above the threshold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therefore constitute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valid control group.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771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Sarvimäki et al.</a:t>
            </a:r>
            <a:br>
              <a:rPr lang="en-US" dirty="0"/>
            </a:br>
            <a:r>
              <a:rPr lang="en-US" dirty="0"/>
              <a:t>(2021)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38" y="177561"/>
            <a:ext cx="5031118" cy="512725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1302431"/>
            <a:ext cx="3888432" cy="39313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Arial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Idea of paper: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group: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those who were on the side of the border ceded to the Soviet Union (black area) and were moved into the white areas on the map. </a:t>
            </a:r>
          </a:p>
          <a:p>
            <a:pPr lvl="1" indent="0">
              <a:buFont typeface="Arial"/>
              <a:buNone/>
            </a:pPr>
            <a:r>
              <a:rPr lang="en-US" sz="1800" b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those who were on the Finnish side of the border and could stay on their farms. </a:t>
            </a:r>
          </a:p>
          <a:p>
            <a:pPr lvl="1" indent="0"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do you think is the:  </a:t>
            </a:r>
          </a:p>
          <a:p>
            <a:pPr lvl="1" indent="0">
              <a:buFont typeface="Arial"/>
              <a:buNone/>
            </a:pPr>
            <a:r>
              <a:rPr lang="en-US" sz="1800" b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variable? </a:t>
            </a:r>
          </a:p>
          <a:p>
            <a:pPr lvl="1" indent="0">
              <a:buFont typeface="Arial"/>
              <a:buNone/>
            </a:pPr>
            <a:r>
              <a:rPr lang="en-US" sz="1800" b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Cutoff? </a:t>
            </a:r>
          </a:p>
          <a:p>
            <a:pPr lvl="1" indent="0">
              <a:buFont typeface="Arial"/>
              <a:buNone/>
            </a:pPr>
            <a:r>
              <a:rPr lang="en-US" sz="1800" b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Treatment? </a:t>
            </a:r>
          </a:p>
          <a:p>
            <a:pPr lvl="1" indent="0">
              <a:buFont typeface="Arial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Sarvimäki et al. (2021) – main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8" y="1428588"/>
            <a:ext cx="8160988" cy="4021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77F460-C1C1-65CB-E18D-6E89D4D07052}"/>
              </a:ext>
            </a:extLst>
          </p:cNvPr>
          <p:cNvSpPr/>
          <p:nvPr/>
        </p:nvSpPr>
        <p:spPr>
          <a:xfrm>
            <a:off x="3707904" y="5161756"/>
            <a:ext cx="2448272" cy="27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36997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Sarvimäki et al. (2021) – main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30458"/>
            <a:ext cx="8280920" cy="4019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E27933-13BD-E73B-7B19-0941B812D1B9}"/>
              </a:ext>
            </a:extLst>
          </p:cNvPr>
          <p:cNvSpPr/>
          <p:nvPr/>
        </p:nvSpPr>
        <p:spPr>
          <a:xfrm>
            <a:off x="3707904" y="5233764"/>
            <a:ext cx="2520280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8136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 – Sarvimäki et al. (2021)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0"/>
            <a:ext cx="8207374" cy="433219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post war difference between displaced and non-displaced farmers suggests that forced migration increased long term income by 10–29% among men working in agriculture before the war</a:t>
            </a:r>
          </a:p>
          <a:p>
            <a:pPr marL="5805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Forced migration increased the likelihood of leaving agriculture between 1939 and 1970 by 10–16 %-points from a baseline of 28%</a:t>
            </a:r>
          </a:p>
          <a:p>
            <a:pPr marL="5805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the likelihood of moving to a city and to complete secondary education among the displaced farmers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results suggest that the positive impact of forced migration on the income of farmers can be attributed to an increased likelihood of leaving agriculture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428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599A-3F2F-A157-F612-92678FA4C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Huttunen et al. 2023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8C35C0-E86F-3986-22C9-507EAB3B06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8312" y="769268"/>
            <a:ext cx="7416056" cy="48094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45B13-101C-91F9-D966-D31EE5EC85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367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046-2AEE-6F02-43BD-2B2FB3694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Huttunen et al: the effect of secondary education on criminal behavior.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5D037-50AA-5FA3-0C40-B67B6842301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Eight cohorts of Finnish male students who graduated from compulsory schooling between 1996 and 2003 and apply to secondary education immediately upon graduation. </a:t>
            </a:r>
            <a:endParaRPr lang="en-GB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sz="600" dirty="0">
              <a:solidFill>
                <a:srgbClr val="BB16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FI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variable: </a:t>
            </a:r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Grade point average from compulsory school (grade 9)</a:t>
            </a:r>
          </a:p>
          <a:p>
            <a:r>
              <a:rPr lang="en-FI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Cutoff: </a:t>
            </a:r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minimum score for being accepted into sec education, depends on how many apply each year so not known ex ante</a:t>
            </a:r>
          </a:p>
          <a:p>
            <a:r>
              <a:rPr lang="en-FI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attending secondary education </a:t>
            </a:r>
          </a:p>
          <a:p>
            <a:r>
              <a:rPr lang="en-FI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Y: </a:t>
            </a:r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Criminal behavior</a:t>
            </a:r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7BA2-D299-B25F-EA52-78449991AD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96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0F40-0C16-E1CF-A30D-BADCC0FF4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Huttunen et al. </a:t>
            </a:r>
            <a:r>
              <a:rPr lang="en-FI" sz="2500" dirty="0"/>
              <a:t>explanation for how they measure “attending any secondary school”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A236-7559-70B7-4A37-717653E82F3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1900" b="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admission cut-offs that are critical in determining the access to any type of secondary education. For each applicant we pick the program that has the lowest cut-off of the programs the applicant listed in his application.</a:t>
            </a:r>
          </a:p>
          <a:p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applicants who are rejected at this margin have been rejected by all secondary schools that they applied to. </a:t>
            </a:r>
          </a:p>
          <a:p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may </a:t>
            </a:r>
            <a:r>
              <a:rPr lang="en-GB" sz="19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enroll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optional 10th grade of comprehensive school or in preparatory training, or they may opt out of education altogether. </a:t>
            </a:r>
          </a:p>
          <a:p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Rejected applicants can also apply again to secondary education in the following years.“</a:t>
            </a:r>
            <a:endParaRPr lang="en-GB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216DB-1FA2-4860-80C9-87E7C71FAD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59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EB86-D0C9-1A08-FF87-7074CAF44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grade score and secondary school admission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B352A4-B902-11AF-7706-C5D93C5152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94859" y="1262063"/>
            <a:ext cx="4754282" cy="3335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24268-D248-81D4-82E6-9D1ADB317F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879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BA5D-7602-3EBB-49A9-18F0A0F14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grade score and crime by year 5 after finishing 9th grade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EEFD4A-06CA-E673-A026-D530F30FA55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284668" y="1262063"/>
            <a:ext cx="4574665" cy="3335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07067-2B51-C882-877F-E97167C45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234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E34F-EF98-A2EB-81C9-C5DE11FDE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grade score and crime by year 10 after finishing 9th grade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FD3105-54CE-40A8-4079-5FA35269CFE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203219" y="1262063"/>
            <a:ext cx="4737563" cy="3335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BEE09-BACB-9BC0-BF99-FD8185B1AF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98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600" dirty="0"/>
              <a:t>Example: </a:t>
            </a:r>
            <a:br>
              <a:rPr lang="en-US" sz="3600" dirty="0"/>
            </a:br>
            <a:r>
              <a:rPr lang="en-US" sz="3600" dirty="0"/>
              <a:t>Minimum legal drinking age in the US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8383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79A3-73C2-45AE-31A6-97A1CA6C2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Huttunen et al.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7B70B-5DE0-3C49-5ADC-E16FB177C85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“Our results show that being successful in gaining access to secondary education decreases the likelihood of committing crimes among young men.”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 admitted to secondary schools are 52 % less likely to be convicted within 10 years after admission than men that were not admitted.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crime reducing effect of secondary education is restricted to the </a:t>
            </a:r>
            <a:r>
              <a:rPr lang="en-GB" sz="180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extensive margin</a:t>
            </a:r>
            <a:r>
              <a:rPr lang="en-GB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secondary school vs no secondary school) </a:t>
            </a:r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effect on crime when examining admission to the general track vs. vocational track, or to the more selective general secondary schools.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FI" sz="1800" dirty="0">
                <a:latin typeface="Arial" panose="020B0604020202020204" pitchFamily="34" charset="0"/>
                <a:cs typeface="Arial" panose="020B0604020202020204" pitchFamily="34" charset="0"/>
              </a:rPr>
              <a:t>Terms: extensive vs intensive margin </a:t>
            </a:r>
          </a:p>
          <a:p>
            <a:endParaRPr lang="en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59610-9204-AF08-6535-BC7A571254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99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61ED-0CF0-DDFC-ED66-66FC3AB83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Meyersson (2014)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411B-0E98-8528-BEB9-201F9640E6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544" y="1760108"/>
            <a:ext cx="8207374" cy="3756418"/>
          </a:xfrm>
        </p:spPr>
        <p:txBody>
          <a:bodyPr/>
          <a:lstStyle/>
          <a:p>
            <a:endParaRPr lang="en-GB" sz="1800" b="0" dirty="0">
              <a:latin typeface="CMR12"/>
            </a:endParaRPr>
          </a:p>
          <a:p>
            <a:endParaRPr lang="en-FI" sz="1800" b="0" dirty="0"/>
          </a:p>
          <a:p>
            <a:endParaRPr lang="en-FI" sz="1800" b="0" dirty="0"/>
          </a:p>
          <a:p>
            <a:endParaRPr lang="en-FI" sz="1800" b="0" dirty="0"/>
          </a:p>
          <a:p>
            <a:r>
              <a:rPr lang="en-GB" sz="1800" b="0" dirty="0">
                <a:solidFill>
                  <a:srgbClr val="BB16A3"/>
                </a:solidFill>
                <a:effectLst/>
                <a:latin typeface="CMR12"/>
              </a:rPr>
              <a:t>Units: </a:t>
            </a:r>
            <a:r>
              <a:rPr lang="en-GB" sz="1800" b="0" dirty="0">
                <a:effectLst/>
                <a:latin typeface="CMR12"/>
              </a:rPr>
              <a:t>Turkish municipalities </a:t>
            </a:r>
          </a:p>
          <a:p>
            <a:r>
              <a:rPr lang="en-GB" sz="1800" b="0" dirty="0">
                <a:solidFill>
                  <a:srgbClr val="BB16A3"/>
                </a:solidFill>
                <a:effectLst/>
                <a:latin typeface="CMR12"/>
              </a:rPr>
              <a:t>running variable: </a:t>
            </a:r>
            <a:r>
              <a:rPr lang="en-GB" sz="1800" b="0" dirty="0">
                <a:effectLst/>
                <a:latin typeface="CMR12"/>
              </a:rPr>
              <a:t>the margin of victory of the (largest) Islamic party in the 1994 Turkish mayoral elections. </a:t>
            </a:r>
          </a:p>
          <a:p>
            <a:r>
              <a:rPr lang="en-GB" sz="1800" b="0" dirty="0">
                <a:solidFill>
                  <a:srgbClr val="BB16A3"/>
                </a:solidFill>
                <a:effectLst/>
                <a:latin typeface="CMR12"/>
              </a:rPr>
              <a:t>Treatment: </a:t>
            </a:r>
            <a:r>
              <a:rPr lang="en-GB" sz="1800" b="0" dirty="0">
                <a:effectLst/>
                <a:latin typeface="CMR12"/>
              </a:rPr>
              <a:t>Islamic party’s electoral victory</a:t>
            </a:r>
          </a:p>
          <a:p>
            <a:r>
              <a:rPr lang="en-GB" sz="1800" b="0" dirty="0">
                <a:solidFill>
                  <a:srgbClr val="BB16A3"/>
                </a:solidFill>
                <a:effectLst/>
                <a:latin typeface="CMR12"/>
              </a:rPr>
              <a:t>Cut-off</a:t>
            </a:r>
            <a:r>
              <a:rPr lang="en-GB" sz="1800" b="0" dirty="0">
                <a:solidFill>
                  <a:srgbClr val="BB16A3"/>
                </a:solidFill>
                <a:latin typeface="CMR12"/>
              </a:rPr>
              <a:t>: </a:t>
            </a:r>
            <a:r>
              <a:rPr lang="en-GB" sz="1800" b="0" dirty="0">
                <a:effectLst/>
                <a:latin typeface="CMR12"/>
              </a:rPr>
              <a:t>zero</a:t>
            </a:r>
            <a:r>
              <a:rPr lang="en-GB" sz="1800" b="0" dirty="0">
                <a:latin typeface="CMR12"/>
              </a:rPr>
              <a:t>, since </a:t>
            </a:r>
            <a:r>
              <a:rPr lang="en-GB" sz="1800" b="0" dirty="0">
                <a:effectLst/>
                <a:latin typeface="CMR12"/>
              </a:rPr>
              <a:t> municipalities elect an Islamic mayor when the Islamic vote margin is above zero, and elect a secular mayor otherwise. </a:t>
            </a:r>
            <a:endParaRPr lang="en-GB" sz="1800" b="0" dirty="0"/>
          </a:p>
          <a:p>
            <a:endParaRPr lang="en-FI" sz="1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FA96E-7BD1-2AC5-D761-20C7C7C370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51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F334E-28FA-893E-842B-E1BF0CEC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02214"/>
            <a:ext cx="5112568" cy="1832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88330B-630C-556D-0362-D3075F69B539}"/>
              </a:ext>
            </a:extLst>
          </p:cNvPr>
          <p:cNvSpPr txBox="1"/>
          <p:nvPr/>
        </p:nvSpPr>
        <p:spPr>
          <a:xfrm>
            <a:off x="5363319" y="541226"/>
            <a:ext cx="3384376" cy="2354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700" b="0" dirty="0"/>
              <a:t>“</a:t>
            </a:r>
            <a:r>
              <a:rPr lang="en-GB" sz="1700" b="0" dirty="0"/>
              <a:t>Using a regression discontinuity design, I compare municipalities where this Islamic party barely won or [barely] lost elections. </a:t>
            </a:r>
            <a:r>
              <a:rPr lang="en-GB" sz="1700" b="1" dirty="0"/>
              <a:t>Despite negative raw correlations, the RD results reveal that, over a period of six years, Islamic rule increased female secular high school education</a:t>
            </a:r>
            <a:r>
              <a:rPr lang="en-FI" sz="17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5283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0706-25AD-F281-4A57-E54279648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Meyersson (2014)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80308C-8D02-6EC4-A9D7-5056FD6C480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9552" y="1166910"/>
            <a:ext cx="5016608" cy="38508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0445-E0C4-D4BE-C7C3-8098F503F2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52</a:t>
            </a:fld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26C7F-09B8-5AB8-9002-0BF42C185D33}"/>
              </a:ext>
            </a:extLst>
          </p:cNvPr>
          <p:cNvSpPr txBox="1"/>
          <p:nvPr/>
        </p:nvSpPr>
        <p:spPr>
          <a:xfrm>
            <a:off x="5555088" y="862755"/>
            <a:ext cx="3409097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dirty="0"/>
              <a:t>The figure shows that in the municipalities where the Isamic party won the election (win margin &gt;0) there is still a large variation in the Islamic vote share (x axis). </a:t>
            </a:r>
          </a:p>
          <a:p>
            <a:r>
              <a:rPr lang="en-FI" dirty="0"/>
              <a:t>This is interesting because we can then estimate the effect of I</a:t>
            </a:r>
            <a:r>
              <a:rPr lang="en-GB" dirty="0"/>
              <a:t>s</a:t>
            </a:r>
            <a:r>
              <a:rPr lang="en-FI" dirty="0"/>
              <a:t>lamic rule on municipalities in a range of “preferences” for the Islamic party. </a:t>
            </a:r>
          </a:p>
          <a:p>
            <a:r>
              <a:rPr lang="en-FI" dirty="0"/>
              <a:t>The black dots are the munici-palities close to the cutoff which are the focus of the RCC analsyis. </a:t>
            </a:r>
          </a:p>
        </p:txBody>
      </p:sp>
    </p:spTree>
    <p:extLst>
      <p:ext uri="{BB962C8B-B14F-4D97-AF65-F5344CB8AC3E}">
        <p14:creationId xmlns:p14="http://schemas.microsoft.com/office/powerpoint/2010/main" val="1397601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RDD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18" y="697260"/>
            <a:ext cx="8433662" cy="4248472"/>
          </a:xfrm>
        </p:spPr>
        <p:txBody>
          <a:bodyPr/>
          <a:lstStyle/>
          <a:p>
            <a:pPr marL="342900" indent="-342900">
              <a:lnSpc>
                <a:spcPts val="166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0500" lvl="1" indent="-342900">
              <a:lnSpc>
                <a:spcPts val="16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a rule determines treatment due to a hard to predict cut-off, we can use the rule to estimate a causal effect without an RCT</a:t>
            </a:r>
          </a:p>
          <a:p>
            <a:pPr marL="342900" indent="-342900">
              <a:lnSpc>
                <a:spcPts val="166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FI" altLang="en-FI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criteria for using RDD: </a:t>
            </a:r>
          </a:p>
          <a:p>
            <a:pPr marL="580500" lvl="1" indent="-34290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en-FI" altLang="en-FI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</a:t>
            </a:r>
            <a:r>
              <a:rPr lang="en-FI" altLang="en-FI" sz="1600" dirty="0">
                <a:latin typeface="Arial" panose="020B0604020202020204" pitchFamily="34" charset="0"/>
                <a:cs typeface="Arial" panose="020B0604020202020204" pitchFamily="34" charset="0"/>
              </a:rPr>
              <a:t>running variable, treatment, and cutoff must exist and the probability of treatment assignment as a function of the running variable changes discontinuously at the cut-off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166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0500" lvl="1" indent="-342900">
              <a:lnSpc>
                <a:spcPts val="16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Units just below and just above the cut-off are very similar and comparable (Potential outcomes develop smoothly across the cut-off)</a:t>
            </a:r>
          </a:p>
          <a:p>
            <a:pPr marL="342900" indent="-342900">
              <a:lnSpc>
                <a:spcPts val="166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for design validity:</a:t>
            </a:r>
          </a:p>
          <a:p>
            <a:pPr marL="580500" lvl="1" indent="-342900">
              <a:lnSpc>
                <a:spcPts val="16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Density tests, covariate balance test, placebo tests</a:t>
            </a:r>
          </a:p>
          <a:p>
            <a:pPr marL="342900" indent="-342900">
              <a:lnSpc>
                <a:spcPts val="166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0500" lvl="1" indent="-342900">
              <a:lnSpc>
                <a:spcPts val="16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Requires a lot of observations near the cut-off</a:t>
            </a:r>
          </a:p>
          <a:p>
            <a:pPr marL="580500" lvl="1" indent="-342900">
              <a:lnSpc>
                <a:spcPts val="16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cannot extrapolate results to units far from the cut-off (local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causal effects!)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86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57EF88-E5B9-4AD7-B9FC-05F75814E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1196"/>
            <a:ext cx="7776864" cy="55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9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84BF4-6733-48EB-83D4-52C01027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3204"/>
            <a:ext cx="6264696" cy="5134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F7EA36-2CAD-4305-8F9B-3552D104FA3B}"/>
              </a:ext>
            </a:extLst>
          </p:cNvPr>
          <p:cNvSpPr/>
          <p:nvPr/>
        </p:nvSpPr>
        <p:spPr>
          <a:xfrm>
            <a:off x="107504" y="537778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Angrist</a:t>
            </a:r>
            <a:r>
              <a:rPr lang="fi-FI" sz="1200" dirty="0"/>
              <a:t> &amp; </a:t>
            </a:r>
            <a:r>
              <a:rPr lang="fi-FI" sz="1200" dirty="0" err="1"/>
              <a:t>Pischke</a:t>
            </a:r>
            <a:r>
              <a:rPr lang="fi-FI" sz="1200" dirty="0"/>
              <a:t> (2015): </a:t>
            </a:r>
            <a:r>
              <a:rPr lang="fi-FI" sz="1200" dirty="0" err="1"/>
              <a:t>Mastering</a:t>
            </a:r>
            <a:r>
              <a:rPr lang="fi-FI" sz="1200" dirty="0"/>
              <a:t> </a:t>
            </a:r>
            <a:r>
              <a:rPr lang="fi-FI" sz="1200" dirty="0" err="1"/>
              <a:t>Metrics</a:t>
            </a:r>
            <a:r>
              <a:rPr lang="fi-FI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74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A832-197F-FF03-3014-18E64DEE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8171"/>
          </a:xfrm>
        </p:spPr>
        <p:txBody>
          <a:bodyPr/>
          <a:lstStyle/>
          <a:p>
            <a:r>
              <a:rPr lang="en-FI" dirty="0"/>
              <a:t>What happens at age 21?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AEBBE-400E-47A8-272E-4BEFBC81BE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913284"/>
            <a:ext cx="8207374" cy="3888432"/>
          </a:xfrm>
        </p:spPr>
        <p:txBody>
          <a:bodyPr/>
          <a:lstStyle/>
          <a:p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-&gt; Legal drinking age in the US </a:t>
            </a:r>
          </a:p>
          <a:p>
            <a:endParaRPr lang="en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T: legal access to alcohol </a:t>
            </a:r>
            <a:r>
              <a:rPr lang="en-FI" sz="1500" dirty="0">
                <a:latin typeface="Arial" panose="020B0604020202020204" pitchFamily="34" charset="0"/>
                <a:cs typeface="Arial" panose="020B0604020202020204" pitchFamily="34" charset="0"/>
              </a:rPr>
              <a:t>(here denoted by </a:t>
            </a:r>
            <a:r>
              <a:rPr lang="en-GB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FI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FI" sz="1500" dirty="0">
                <a:latin typeface="Arial" panose="020B0604020202020204" pitchFamily="34" charset="0"/>
                <a:cs typeface="Arial" panose="020B0604020202020204" pitchFamily="34" charset="0"/>
              </a:rPr>
              <a:t>using Mastering Metrics notation)</a:t>
            </a:r>
          </a:p>
          <a:p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Y: likelihood of dying (and specific cause of death) </a:t>
            </a:r>
          </a:p>
          <a:p>
            <a:endParaRPr lang="en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variable?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Cutoff?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Treatment?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E2635-8AB8-DC41-736F-DF23BEBD09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72BB8-9322-ADC8-FFE6-8BCA2799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569468"/>
            <a:ext cx="2406774" cy="9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Alcohol and deaths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960237"/>
            <a:ext cx="8207374" cy="3489650"/>
          </a:xfrm>
        </p:spPr>
        <p:txBody>
          <a:bodyPr/>
          <a:lstStyle/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Two important things to notice: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status is a </a:t>
            </a:r>
            <a:r>
              <a:rPr lang="en-GB" sz="200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deterministic function of a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so once we know a, we know D</a:t>
            </a:r>
            <a:r>
              <a:rPr lang="en-GB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(treatment status)</a:t>
            </a:r>
            <a:endParaRPr lang="en-F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status is a </a:t>
            </a:r>
            <a:r>
              <a:rPr lang="en-GB" sz="200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discontinuous function of a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because no matter how close a gets to the cut-off, D</a:t>
            </a:r>
            <a:r>
              <a:rPr lang="en-GB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remains unchanged until the cut-off is reached.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“Although treatment is not randomly assigned, we know where it comes from”!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BB16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FED25-2C8A-71FF-48C5-FC85B681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18456"/>
            <a:ext cx="2406774" cy="9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25549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2942</Words>
  <Application>Microsoft Macintosh PowerPoint</Application>
  <PresentationFormat>On-screen Show (16:10)</PresentationFormat>
  <Paragraphs>273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CMR12</vt:lpstr>
      <vt:lpstr>Courier New</vt:lpstr>
      <vt:lpstr>Georgia</vt:lpstr>
      <vt:lpstr>Lucida Grande</vt:lpstr>
      <vt:lpstr>Times New Roman</vt:lpstr>
      <vt:lpstr>Aalto University</vt:lpstr>
      <vt:lpstr> Principles of Empirical Analysis  Lecture 10: Regression discontinuity design </vt:lpstr>
      <vt:lpstr>Observational alternatives to experiments</vt:lpstr>
      <vt:lpstr>Outline</vt:lpstr>
      <vt:lpstr>RDD – the setup</vt:lpstr>
      <vt:lpstr>Example:  Minimum legal drinking age in the US </vt:lpstr>
      <vt:lpstr>PowerPoint Presentation</vt:lpstr>
      <vt:lpstr>PowerPoint Presentation</vt:lpstr>
      <vt:lpstr>What happens at age 21? </vt:lpstr>
      <vt:lpstr>Alcohol and deaths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</vt:lpstr>
      <vt:lpstr>More results – alcohol consumption</vt:lpstr>
      <vt:lpstr>More results – alcohol consumption</vt:lpstr>
      <vt:lpstr>PowerPoint Presentation</vt:lpstr>
      <vt:lpstr>Testing for RDD assumptions  </vt:lpstr>
      <vt:lpstr>Testing RDD assumptions</vt:lpstr>
      <vt:lpstr>Sorting or “manipulation” of the running variable – distribution of units around the threshold</vt:lpstr>
      <vt:lpstr>Test for sorting or “manipulation” of the running variable  Which graph below shows signs of “sorting” </vt:lpstr>
      <vt:lpstr>Thinking more about testing RDD assumptions</vt:lpstr>
      <vt:lpstr>Test of observable variables – are units above and below threshold comparable? </vt:lpstr>
      <vt:lpstr>Test of predetermined covariates</vt:lpstr>
      <vt:lpstr>Placebo tests – using “fake” cutoffs</vt:lpstr>
      <vt:lpstr>Limitations of RDD  </vt:lpstr>
      <vt:lpstr>Local randomization interpretation</vt:lpstr>
      <vt:lpstr>Technical issues</vt:lpstr>
      <vt:lpstr>PowerPoint Presentation</vt:lpstr>
      <vt:lpstr>PowerPoint Presentation</vt:lpstr>
      <vt:lpstr>How to address limitations - robustness</vt:lpstr>
      <vt:lpstr>Fuzzy RD</vt:lpstr>
      <vt:lpstr>Sharp and fuzzy RDD</vt:lpstr>
      <vt:lpstr>Fuzzy RD</vt:lpstr>
      <vt:lpstr>Other applications of RDD  </vt:lpstr>
      <vt:lpstr>Sarvimäki, Uusitalo &amp; Jäntti (2021)</vt:lpstr>
      <vt:lpstr>Sarvimäki et al. (2021)</vt:lpstr>
      <vt:lpstr>Sarvimäki et al. (2021)</vt:lpstr>
      <vt:lpstr>Sarvimäki et al. (2021) – main results</vt:lpstr>
      <vt:lpstr>Sarvimäki et al. (2021) – main results</vt:lpstr>
      <vt:lpstr>Conclusions – Sarvimäki et al. (2021)</vt:lpstr>
      <vt:lpstr>Huttunen et al. 2023</vt:lpstr>
      <vt:lpstr>Huttunen et al: the effect of secondary education on criminal behavior.</vt:lpstr>
      <vt:lpstr>Huttunen et al. explanation for how they measure “attending any secondary school”</vt:lpstr>
      <vt:lpstr>grade score and secondary school admission</vt:lpstr>
      <vt:lpstr>grade score and crime by year 5 after finishing 9th grade</vt:lpstr>
      <vt:lpstr>grade score and crime by year 10 after finishing 9th grade</vt:lpstr>
      <vt:lpstr>Huttunen et al. conclusion</vt:lpstr>
      <vt:lpstr>Meyersson (2014)</vt:lpstr>
      <vt:lpstr>Meyersson (2014)</vt:lpstr>
      <vt:lpstr>RDD recap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2018-09-19T13:51:52Z</dcterms:created>
  <dcterms:modified xsi:type="dcterms:W3CDTF">2024-02-06T16:19:48Z</dcterms:modified>
</cp:coreProperties>
</file>