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1"/>
    <p:sldMasterId id="2147484769" r:id="rId2"/>
    <p:sldMasterId id="2147484772" r:id="rId3"/>
  </p:sldMasterIdLst>
  <p:notesMasterIdLst>
    <p:notesMasterId r:id="rId24"/>
  </p:notesMasterIdLst>
  <p:handoutMasterIdLst>
    <p:handoutMasterId r:id="rId25"/>
  </p:handoutMasterIdLst>
  <p:sldIdLst>
    <p:sldId id="324" r:id="rId4"/>
    <p:sldId id="323" r:id="rId5"/>
    <p:sldId id="280" r:id="rId6"/>
    <p:sldId id="301" r:id="rId7"/>
    <p:sldId id="284" r:id="rId8"/>
    <p:sldId id="311" r:id="rId9"/>
    <p:sldId id="286" r:id="rId10"/>
    <p:sldId id="310" r:id="rId11"/>
    <p:sldId id="404" r:id="rId12"/>
    <p:sldId id="315" r:id="rId13"/>
    <p:sldId id="325" r:id="rId14"/>
    <p:sldId id="326" r:id="rId15"/>
    <p:sldId id="317" r:id="rId16"/>
    <p:sldId id="316" r:id="rId17"/>
    <p:sldId id="318" r:id="rId18"/>
    <p:sldId id="313" r:id="rId19"/>
    <p:sldId id="258" r:id="rId20"/>
    <p:sldId id="260" r:id="rId21"/>
    <p:sldId id="262" r:id="rId22"/>
    <p:sldId id="319" r:id="rId23"/>
  </p:sldIdLst>
  <p:sldSz cx="9144000" cy="5715000" type="screen16x10"/>
  <p:notesSz cx="6742113" cy="987425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7">
          <p15:clr>
            <a:srgbClr val="A4A3A4"/>
          </p15:clr>
        </p15:guide>
        <p15:guide id="2" orient="horz" pos="3070">
          <p15:clr>
            <a:srgbClr val="A4A3A4"/>
          </p15:clr>
        </p15:guide>
        <p15:guide id="3" pos="295">
          <p15:clr>
            <a:srgbClr val="A4A3A4"/>
          </p15:clr>
        </p15:guide>
        <p15:guide id="4"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55C7"/>
    <a:srgbClr val="BB16A3"/>
    <a:srgbClr val="EF3340"/>
    <a:srgbClr val="FFCD00"/>
    <a:srgbClr val="005EB8"/>
    <a:srgbClr val="FFCDB8"/>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0" autoAdjust="0"/>
    <p:restoredTop sz="94660"/>
  </p:normalViewPr>
  <p:slideViewPr>
    <p:cSldViewPr snapToObjects="1">
      <p:cViewPr varScale="1">
        <p:scale>
          <a:sx n="71" d="100"/>
          <a:sy n="71" d="100"/>
        </p:scale>
        <p:origin x="1020" y="44"/>
      </p:cViewPr>
      <p:guideLst>
        <p:guide orient="horz" pos="167"/>
        <p:guide orient="horz" pos="3070"/>
        <p:guide pos="295"/>
        <p:guide pos="5465"/>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5489DE-FF20-48E5-8C13-426DFFA26431}" type="doc">
      <dgm:prSet loTypeId="urn:microsoft.com/office/officeart/2005/8/layout/vList5" loCatId="list" qsTypeId="urn:microsoft.com/office/officeart/2005/8/quickstyle/3d3" qsCatId="3D" csTypeId="urn:microsoft.com/office/officeart/2005/8/colors/colorful5" csCatId="colorful" phldr="1"/>
      <dgm:spPr/>
      <dgm:t>
        <a:bodyPr/>
        <a:lstStyle/>
        <a:p>
          <a:endParaRPr lang="en-US"/>
        </a:p>
      </dgm:t>
    </dgm:pt>
    <dgm:pt modelId="{4714A5A9-46B8-4500-B893-604C5CAC49A3}">
      <dgm:prSet phldrT="[Text]"/>
      <dgm:spPr/>
      <dgm:t>
        <a:bodyPr/>
        <a:lstStyle/>
        <a:p>
          <a:r>
            <a:rPr lang="en-US" b="1" dirty="0">
              <a:latin typeface="Arial" panose="020B0604020202020204" pitchFamily="34" charset="0"/>
              <a:cs typeface="Arial" panose="020B0604020202020204" pitchFamily="34" charset="0"/>
            </a:rPr>
            <a:t>General foundations</a:t>
          </a:r>
        </a:p>
      </dgm:t>
    </dgm:pt>
    <dgm:pt modelId="{65BD2BBC-FA10-445E-8605-2C49F354EB1A}" type="parTrans" cxnId="{C4829658-65CA-45E0-8290-0D2946C17892}">
      <dgm:prSet/>
      <dgm:spPr/>
      <dgm:t>
        <a:bodyPr/>
        <a:lstStyle/>
        <a:p>
          <a:endParaRPr lang="en-US"/>
        </a:p>
      </dgm:t>
    </dgm:pt>
    <dgm:pt modelId="{CE5ED077-1C76-45B7-893A-668A8DF7988E}" type="sibTrans" cxnId="{C4829658-65CA-45E0-8290-0D2946C17892}">
      <dgm:prSet/>
      <dgm:spPr/>
      <dgm:t>
        <a:bodyPr/>
        <a:lstStyle/>
        <a:p>
          <a:endParaRPr lang="en-US"/>
        </a:p>
      </dgm:t>
    </dgm:pt>
    <dgm:pt modelId="{160037D6-A526-4095-B0F8-0B8727BA5E0F}">
      <dgm:prSet phldrT="[Text]"/>
      <dgm:spPr/>
      <dgm:t>
        <a:bodyPr/>
        <a:lstStyle/>
        <a:p>
          <a:r>
            <a:rPr lang="en-US" b="1" dirty="0">
              <a:latin typeface="Arial" panose="020B0604020202020204" pitchFamily="34" charset="0"/>
              <a:cs typeface="Arial" panose="020B0604020202020204" pitchFamily="34" charset="0"/>
            </a:rPr>
            <a:t>Sustainability in Business (mandatory except for BIZ)</a:t>
          </a:r>
          <a:endParaRPr lang="en-US" b="1" dirty="0">
            <a:solidFill>
              <a:srgbClr val="FF0000"/>
            </a:solidFill>
            <a:latin typeface="Arial" panose="020B0604020202020204" pitchFamily="34" charset="0"/>
            <a:cs typeface="Arial" panose="020B0604020202020204" pitchFamily="34" charset="0"/>
          </a:endParaRPr>
        </a:p>
      </dgm:t>
    </dgm:pt>
    <dgm:pt modelId="{CDD5A955-F11C-44BC-B03E-F4423A26175C}" type="parTrans" cxnId="{7F446862-D28C-49EC-BA14-DE13FD9B59A1}">
      <dgm:prSet/>
      <dgm:spPr/>
      <dgm:t>
        <a:bodyPr/>
        <a:lstStyle/>
        <a:p>
          <a:endParaRPr lang="en-US"/>
        </a:p>
      </dgm:t>
    </dgm:pt>
    <dgm:pt modelId="{D2719A33-2569-4B21-9D5E-803F56F939A4}" type="sibTrans" cxnId="{7F446862-D28C-49EC-BA14-DE13FD9B59A1}">
      <dgm:prSet/>
      <dgm:spPr/>
      <dgm:t>
        <a:bodyPr/>
        <a:lstStyle/>
        <a:p>
          <a:endParaRPr lang="en-US"/>
        </a:p>
      </dgm:t>
    </dgm:pt>
    <dgm:pt modelId="{ED3BB711-34DB-4274-9E2E-81BB38E53598}">
      <dgm:prSet phldrT="[Text]"/>
      <dgm:spPr/>
      <dgm:t>
        <a:bodyPr/>
        <a:lstStyle/>
        <a:p>
          <a:r>
            <a:rPr lang="en-US" b="1" dirty="0">
              <a:latin typeface="Arial" panose="020B0604020202020204" pitchFamily="34" charset="0"/>
              <a:cs typeface="Arial" panose="020B0604020202020204" pitchFamily="34" charset="0"/>
            </a:rPr>
            <a:t>Functional or sectoral</a:t>
          </a:r>
        </a:p>
      </dgm:t>
    </dgm:pt>
    <dgm:pt modelId="{80AA8B95-7F7A-45FF-970C-5C26CCC50263}" type="parTrans" cxnId="{82CB4D6C-F82B-4DFA-B969-71969DA4C78A}">
      <dgm:prSet/>
      <dgm:spPr/>
      <dgm:t>
        <a:bodyPr/>
        <a:lstStyle/>
        <a:p>
          <a:endParaRPr lang="en-US"/>
        </a:p>
      </dgm:t>
    </dgm:pt>
    <dgm:pt modelId="{C3EC06FC-2348-4FFF-A29F-DD08E54C5B14}" type="sibTrans" cxnId="{82CB4D6C-F82B-4DFA-B969-71969DA4C78A}">
      <dgm:prSet/>
      <dgm:spPr/>
      <dgm:t>
        <a:bodyPr/>
        <a:lstStyle/>
        <a:p>
          <a:endParaRPr lang="en-US"/>
        </a:p>
      </dgm:t>
    </dgm:pt>
    <dgm:pt modelId="{1473149D-45E1-4258-82CD-9648919DEE7B}">
      <dgm:prSet phldrT="[Text]"/>
      <dgm:spPr/>
      <dgm:t>
        <a:bodyPr/>
        <a:lstStyle/>
        <a:p>
          <a:r>
            <a:rPr lang="en-US" sz="2000" b="1" dirty="0">
              <a:latin typeface="Arial" panose="020B0604020202020204" pitchFamily="34" charset="0"/>
              <a:cs typeface="Arial" panose="020B0604020202020204" pitchFamily="34" charset="0"/>
            </a:rPr>
            <a:t>Accounting for Sustainability</a:t>
          </a:r>
          <a:endParaRPr lang="en-US" sz="2000" b="1" dirty="0">
            <a:solidFill>
              <a:schemeClr val="tx1"/>
            </a:solidFill>
            <a:latin typeface="Arial" panose="020B0604020202020204" pitchFamily="34" charset="0"/>
            <a:cs typeface="Arial" panose="020B0604020202020204" pitchFamily="34" charset="0"/>
          </a:endParaRPr>
        </a:p>
      </dgm:t>
    </dgm:pt>
    <dgm:pt modelId="{E6ECC295-5B0B-4930-A164-4562B4A43FA1}" type="parTrans" cxnId="{05F807FD-2B15-4650-99C1-6818538B5093}">
      <dgm:prSet/>
      <dgm:spPr/>
      <dgm:t>
        <a:bodyPr/>
        <a:lstStyle/>
        <a:p>
          <a:endParaRPr lang="en-US"/>
        </a:p>
      </dgm:t>
    </dgm:pt>
    <dgm:pt modelId="{BFFFC529-F7DC-470E-874E-EA6FFD3144E7}" type="sibTrans" cxnId="{05F807FD-2B15-4650-99C1-6818538B5093}">
      <dgm:prSet/>
      <dgm:spPr/>
      <dgm:t>
        <a:bodyPr/>
        <a:lstStyle/>
        <a:p>
          <a:endParaRPr lang="en-US"/>
        </a:p>
      </dgm:t>
    </dgm:pt>
    <dgm:pt modelId="{F58E73FF-F82F-420A-A5AE-39BC51E00695}">
      <dgm:prSet phldrT="[Text]"/>
      <dgm:spPr/>
      <dgm:t>
        <a:bodyPr/>
        <a:lstStyle/>
        <a:p>
          <a:r>
            <a:rPr lang="en-US" b="1" dirty="0">
              <a:solidFill>
                <a:schemeClr val="bg1"/>
              </a:solidFill>
              <a:latin typeface="Arial" panose="020B0604020202020204" pitchFamily="34" charset="0"/>
              <a:cs typeface="Arial" panose="020B0604020202020204" pitchFamily="34" charset="0"/>
            </a:rPr>
            <a:t>Capabilities</a:t>
          </a:r>
        </a:p>
      </dgm:t>
    </dgm:pt>
    <dgm:pt modelId="{DC00239B-5BF1-4145-BB15-58FC4FC6043F}" type="parTrans" cxnId="{3BDDFA2A-F357-466B-A6C2-FA0A157B9772}">
      <dgm:prSet/>
      <dgm:spPr/>
      <dgm:t>
        <a:bodyPr/>
        <a:lstStyle/>
        <a:p>
          <a:endParaRPr lang="en-US"/>
        </a:p>
      </dgm:t>
    </dgm:pt>
    <dgm:pt modelId="{D31A945C-0A83-44FD-895A-662F519FFACC}" type="sibTrans" cxnId="{3BDDFA2A-F357-466B-A6C2-FA0A157B9772}">
      <dgm:prSet/>
      <dgm:spPr/>
      <dgm:t>
        <a:bodyPr/>
        <a:lstStyle/>
        <a:p>
          <a:endParaRPr lang="en-US"/>
        </a:p>
      </dgm:t>
    </dgm:pt>
    <dgm:pt modelId="{C516C708-38A3-4AD0-AD33-292020550FDF}">
      <dgm:prSet phldrT="[Text]"/>
      <dgm:spPr/>
      <dgm:t>
        <a:bodyPr/>
        <a:lstStyle/>
        <a:p>
          <a:r>
            <a:rPr lang="en-US" b="1" dirty="0">
              <a:latin typeface="Arial" panose="020B0604020202020204" pitchFamily="34" charset="0"/>
              <a:cs typeface="Arial" panose="020B0604020202020204" pitchFamily="34" charset="0"/>
            </a:rPr>
            <a:t>How to Change the </a:t>
          </a:r>
          <a:r>
            <a:rPr lang="en-US" b="1" dirty="0">
              <a:solidFill>
                <a:schemeClr val="tx1"/>
              </a:solidFill>
              <a:latin typeface="Arial" panose="020B0604020202020204" pitchFamily="34" charset="0"/>
              <a:cs typeface="Arial" panose="020B0604020202020204" pitchFamily="34" charset="0"/>
            </a:rPr>
            <a:t>World: Innovating toward Sustainability</a:t>
          </a:r>
        </a:p>
      </dgm:t>
    </dgm:pt>
    <dgm:pt modelId="{D2BFF6DA-D625-40B4-A5BC-D191645061A1}" type="parTrans" cxnId="{07183F22-48F8-4FAC-A83F-BB913F84A97D}">
      <dgm:prSet/>
      <dgm:spPr/>
      <dgm:t>
        <a:bodyPr/>
        <a:lstStyle/>
        <a:p>
          <a:endParaRPr lang="en-US"/>
        </a:p>
      </dgm:t>
    </dgm:pt>
    <dgm:pt modelId="{ED8F98E4-0AC5-4351-85DA-43C239E32E0A}" type="sibTrans" cxnId="{07183F22-48F8-4FAC-A83F-BB913F84A97D}">
      <dgm:prSet/>
      <dgm:spPr/>
      <dgm:t>
        <a:bodyPr/>
        <a:lstStyle/>
        <a:p>
          <a:endParaRPr lang="en-US"/>
        </a:p>
      </dgm:t>
    </dgm:pt>
    <dgm:pt modelId="{7D891B4D-9465-460C-B9BF-45D9CA562663}">
      <dgm:prSet phldrT="[Text]"/>
      <dgm:spPr/>
      <dgm:t>
        <a:bodyPr/>
        <a:lstStyle/>
        <a:p>
          <a:r>
            <a:rPr lang="en-US" b="1" dirty="0">
              <a:latin typeface="Arial" panose="020B0604020202020204" pitchFamily="34" charset="0"/>
              <a:cs typeface="Arial" panose="020B0604020202020204" pitchFamily="34" charset="0"/>
            </a:rPr>
            <a:t>Capstone in Creative Sustainability (mandatory for all)</a:t>
          </a:r>
          <a:endParaRPr lang="en-US" b="1" dirty="0">
            <a:solidFill>
              <a:srgbClr val="FF0000"/>
            </a:solidFill>
            <a:latin typeface="Arial" panose="020B0604020202020204" pitchFamily="34" charset="0"/>
            <a:cs typeface="Arial" panose="020B0604020202020204" pitchFamily="34" charset="0"/>
          </a:endParaRPr>
        </a:p>
      </dgm:t>
    </dgm:pt>
    <dgm:pt modelId="{EB9B6388-2334-4432-82B3-F911B947844F}" type="parTrans" cxnId="{8C3A5F8C-E0BF-4198-9400-F1EDB46BAA12}">
      <dgm:prSet/>
      <dgm:spPr/>
      <dgm:t>
        <a:bodyPr/>
        <a:lstStyle/>
        <a:p>
          <a:endParaRPr lang="en-US"/>
        </a:p>
      </dgm:t>
    </dgm:pt>
    <dgm:pt modelId="{C1BF321D-AE2B-4FCD-A620-273CF644BFCB}" type="sibTrans" cxnId="{8C3A5F8C-E0BF-4198-9400-F1EDB46BAA12}">
      <dgm:prSet/>
      <dgm:spPr/>
      <dgm:t>
        <a:bodyPr/>
        <a:lstStyle/>
        <a:p>
          <a:endParaRPr lang="en-US"/>
        </a:p>
      </dgm:t>
    </dgm:pt>
    <dgm:pt modelId="{DE9D84DE-ED0B-4229-955C-BB862AA5145B}">
      <dgm:prSet phldrT="[Text]"/>
      <dgm:spPr/>
      <dgm:t>
        <a:bodyPr/>
        <a:lstStyle/>
        <a:p>
          <a:r>
            <a:rPr lang="en-US" b="1" dirty="0">
              <a:latin typeface="Arial" panose="020B0604020202020204" pitchFamily="34" charset="0"/>
              <a:cs typeface="Arial" panose="020B0604020202020204" pitchFamily="34" charset="0"/>
            </a:rPr>
            <a:t>Responsibility Management</a:t>
          </a:r>
        </a:p>
      </dgm:t>
    </dgm:pt>
    <dgm:pt modelId="{558DEF58-40D7-4CF6-8008-E811287F7662}" type="parTrans" cxnId="{858434B9-7CF0-46F8-8BDA-3595D37C00D6}">
      <dgm:prSet/>
      <dgm:spPr/>
      <dgm:t>
        <a:bodyPr/>
        <a:lstStyle/>
        <a:p>
          <a:endParaRPr lang="en-US"/>
        </a:p>
      </dgm:t>
    </dgm:pt>
    <dgm:pt modelId="{A820288C-0475-4203-8056-D520EE4D9254}" type="sibTrans" cxnId="{858434B9-7CF0-46F8-8BDA-3595D37C00D6}">
      <dgm:prSet/>
      <dgm:spPr/>
      <dgm:t>
        <a:bodyPr/>
        <a:lstStyle/>
        <a:p>
          <a:endParaRPr lang="en-US"/>
        </a:p>
      </dgm:t>
    </dgm:pt>
    <dgm:pt modelId="{FC1094D3-BFA4-43E4-AAB7-C050C84F183C}">
      <dgm:prSet phldrT="[Text]"/>
      <dgm:spPr/>
      <dgm:t>
        <a:bodyPr/>
        <a:lstStyle/>
        <a:p>
          <a:r>
            <a:rPr lang="en-US" sz="2000" b="1" dirty="0">
              <a:latin typeface="Arial" panose="020B0604020202020204" pitchFamily="34" charset="0"/>
              <a:cs typeface="Arial" panose="020B0604020202020204" pitchFamily="34" charset="0"/>
            </a:rPr>
            <a:t>Energy Business and Innovation</a:t>
          </a:r>
          <a:endParaRPr lang="en-US" sz="2000" b="1" dirty="0">
            <a:solidFill>
              <a:schemeClr val="tx1"/>
            </a:solidFill>
            <a:latin typeface="Arial" panose="020B0604020202020204" pitchFamily="34" charset="0"/>
            <a:cs typeface="Arial" panose="020B0604020202020204" pitchFamily="34" charset="0"/>
          </a:endParaRPr>
        </a:p>
      </dgm:t>
    </dgm:pt>
    <dgm:pt modelId="{EFB797DD-0162-476C-8E86-0211AE72361B}" type="parTrans" cxnId="{F000DD56-6C9F-4748-BE4F-FB5EFCD3EB4D}">
      <dgm:prSet/>
      <dgm:spPr/>
      <dgm:t>
        <a:bodyPr/>
        <a:lstStyle/>
        <a:p>
          <a:endParaRPr lang="en-US"/>
        </a:p>
      </dgm:t>
    </dgm:pt>
    <dgm:pt modelId="{FFB823B7-A3DD-4572-BD37-EBBB3DB21FBD}" type="sibTrans" cxnId="{F000DD56-6C9F-4748-BE4F-FB5EFCD3EB4D}">
      <dgm:prSet/>
      <dgm:spPr/>
      <dgm:t>
        <a:bodyPr/>
        <a:lstStyle/>
        <a:p>
          <a:endParaRPr lang="en-US"/>
        </a:p>
      </dgm:t>
    </dgm:pt>
    <dgm:pt modelId="{4136A058-0A6F-44C8-B99E-03F77381B4D1}">
      <dgm:prSet phldrT="[Text]"/>
      <dgm:spPr/>
      <dgm:t>
        <a:bodyPr/>
        <a:lstStyle/>
        <a:p>
          <a:pPr>
            <a:buNone/>
          </a:pPr>
          <a:r>
            <a:rPr lang="en-US" b="1" dirty="0">
              <a:solidFill>
                <a:schemeClr val="tx1"/>
              </a:solidFill>
              <a:latin typeface="Arial" panose="020B0604020202020204" pitchFamily="34" charset="0"/>
              <a:cs typeface="Arial" panose="020B0604020202020204" pitchFamily="34" charset="0"/>
            </a:rPr>
            <a:t>E.g.</a:t>
          </a:r>
        </a:p>
      </dgm:t>
    </dgm:pt>
    <dgm:pt modelId="{EE3A7D57-DA4B-4076-9A06-6A8A3E3A021E}" type="parTrans" cxnId="{B28AC94B-F59B-4218-8DCE-13A653B45BD4}">
      <dgm:prSet/>
      <dgm:spPr/>
      <dgm:t>
        <a:bodyPr/>
        <a:lstStyle/>
        <a:p>
          <a:endParaRPr lang="en-FI"/>
        </a:p>
      </dgm:t>
    </dgm:pt>
    <dgm:pt modelId="{6EC1D7FB-E185-4638-9EC1-921056B48888}" type="sibTrans" cxnId="{B28AC94B-F59B-4218-8DCE-13A653B45BD4}">
      <dgm:prSet/>
      <dgm:spPr/>
      <dgm:t>
        <a:bodyPr/>
        <a:lstStyle/>
        <a:p>
          <a:endParaRPr lang="en-FI"/>
        </a:p>
      </dgm:t>
    </dgm:pt>
    <dgm:pt modelId="{BA67796B-2B49-41CC-AE9D-7AC2CEA0D6FB}">
      <dgm:prSet phldrT="[Text]"/>
      <dgm:spPr/>
      <dgm:t>
        <a:bodyPr/>
        <a:lstStyle/>
        <a:p>
          <a:pPr>
            <a:buNone/>
          </a:pPr>
          <a:r>
            <a:rPr lang="en-US" sz="2000" b="1" dirty="0">
              <a:solidFill>
                <a:schemeClr val="tx1"/>
              </a:solidFill>
              <a:latin typeface="Arial" panose="020B0604020202020204" pitchFamily="34" charset="0"/>
              <a:cs typeface="Arial" panose="020B0604020202020204" pitchFamily="34" charset="0"/>
            </a:rPr>
            <a:t>E.g.</a:t>
          </a:r>
        </a:p>
      </dgm:t>
    </dgm:pt>
    <dgm:pt modelId="{D9F8F258-0D90-4DA0-B183-6B8591561880}" type="parTrans" cxnId="{C45C2E86-3B65-4C2F-B15F-8E4BD0E55838}">
      <dgm:prSet/>
      <dgm:spPr/>
      <dgm:t>
        <a:bodyPr/>
        <a:lstStyle/>
        <a:p>
          <a:endParaRPr lang="en-FI"/>
        </a:p>
      </dgm:t>
    </dgm:pt>
    <dgm:pt modelId="{155BD108-FEE6-406A-87FF-2F18CB5E6D6A}" type="sibTrans" cxnId="{C45C2E86-3B65-4C2F-B15F-8E4BD0E55838}">
      <dgm:prSet/>
      <dgm:spPr/>
      <dgm:t>
        <a:bodyPr/>
        <a:lstStyle/>
        <a:p>
          <a:endParaRPr lang="en-FI"/>
        </a:p>
      </dgm:t>
    </dgm:pt>
    <dgm:pt modelId="{F0442954-1FEC-4553-A73C-D5F02254952E}">
      <dgm:prSet phldrT="[Text]"/>
      <dgm:spPr/>
      <dgm:t>
        <a:bodyPr/>
        <a:lstStyle/>
        <a:p>
          <a:pPr>
            <a:buNone/>
          </a:pPr>
          <a:r>
            <a:rPr lang="en-US" b="1" dirty="0">
              <a:solidFill>
                <a:schemeClr val="tx1"/>
              </a:solidFill>
              <a:latin typeface="Arial" panose="020B0604020202020204" pitchFamily="34" charset="0"/>
              <a:cs typeface="Arial" panose="020B0604020202020204" pitchFamily="34" charset="0"/>
            </a:rPr>
            <a:t>E.g.</a:t>
          </a:r>
        </a:p>
      </dgm:t>
    </dgm:pt>
    <dgm:pt modelId="{608BBBCB-EAFB-4175-AD5F-FF3326892750}" type="parTrans" cxnId="{0E88552D-D368-4B4F-84F9-3D2ED03007D3}">
      <dgm:prSet/>
      <dgm:spPr/>
      <dgm:t>
        <a:bodyPr/>
        <a:lstStyle/>
        <a:p>
          <a:endParaRPr lang="en-FI"/>
        </a:p>
      </dgm:t>
    </dgm:pt>
    <dgm:pt modelId="{1A9B804C-46DA-4C3D-BCD7-8537B1CBCA3F}" type="sibTrans" cxnId="{0E88552D-D368-4B4F-84F9-3D2ED03007D3}">
      <dgm:prSet/>
      <dgm:spPr/>
      <dgm:t>
        <a:bodyPr/>
        <a:lstStyle/>
        <a:p>
          <a:endParaRPr lang="en-FI"/>
        </a:p>
      </dgm:t>
    </dgm:pt>
    <dgm:pt modelId="{B7407B92-7E8D-4211-B608-EF5B923CA4BB}" type="pres">
      <dgm:prSet presAssocID="{655489DE-FF20-48E5-8C13-426DFFA26431}" presName="Name0" presStyleCnt="0">
        <dgm:presLayoutVars>
          <dgm:dir/>
          <dgm:animLvl val="lvl"/>
          <dgm:resizeHandles val="exact"/>
        </dgm:presLayoutVars>
      </dgm:prSet>
      <dgm:spPr/>
    </dgm:pt>
    <dgm:pt modelId="{78FA31E7-6B4B-4612-8428-14E44750EEC9}" type="pres">
      <dgm:prSet presAssocID="{4714A5A9-46B8-4500-B893-604C5CAC49A3}" presName="linNode" presStyleCnt="0"/>
      <dgm:spPr/>
    </dgm:pt>
    <dgm:pt modelId="{A7C2E9D3-4849-4AE7-B93A-53796D7AAC21}" type="pres">
      <dgm:prSet presAssocID="{4714A5A9-46B8-4500-B893-604C5CAC49A3}" presName="parentText" presStyleLbl="node1" presStyleIdx="0" presStyleCnt="3" custScaleX="73732" custLinFactNeighborX="338">
        <dgm:presLayoutVars>
          <dgm:chMax val="1"/>
          <dgm:bulletEnabled val="1"/>
        </dgm:presLayoutVars>
      </dgm:prSet>
      <dgm:spPr/>
    </dgm:pt>
    <dgm:pt modelId="{A326DF75-1744-4EAC-9A8A-FD8949D1D4E6}" type="pres">
      <dgm:prSet presAssocID="{4714A5A9-46B8-4500-B893-604C5CAC49A3}" presName="descendantText" presStyleLbl="alignAccFollowNode1" presStyleIdx="0" presStyleCnt="3" custLinFactNeighborX="0">
        <dgm:presLayoutVars>
          <dgm:bulletEnabled val="1"/>
        </dgm:presLayoutVars>
      </dgm:prSet>
      <dgm:spPr/>
    </dgm:pt>
    <dgm:pt modelId="{C7A8A230-D74D-4F9D-8DB8-8FDC0E773B9B}" type="pres">
      <dgm:prSet presAssocID="{CE5ED077-1C76-45B7-893A-668A8DF7988E}" presName="sp" presStyleCnt="0"/>
      <dgm:spPr/>
    </dgm:pt>
    <dgm:pt modelId="{38A38D3F-75F5-45B3-9517-02666090FF4E}" type="pres">
      <dgm:prSet presAssocID="{ED3BB711-34DB-4274-9E2E-81BB38E53598}" presName="linNode" presStyleCnt="0"/>
      <dgm:spPr/>
    </dgm:pt>
    <dgm:pt modelId="{1FB8072D-6C2E-49FD-A34D-BECC73DF61CF}" type="pres">
      <dgm:prSet presAssocID="{ED3BB711-34DB-4274-9E2E-81BB38E53598}" presName="parentText" presStyleLbl="node1" presStyleIdx="1" presStyleCnt="3" custScaleX="73732">
        <dgm:presLayoutVars>
          <dgm:chMax val="1"/>
          <dgm:bulletEnabled val="1"/>
        </dgm:presLayoutVars>
      </dgm:prSet>
      <dgm:spPr/>
    </dgm:pt>
    <dgm:pt modelId="{C9CEFFCB-AF0A-4624-8DF7-02F76AB45472}" type="pres">
      <dgm:prSet presAssocID="{ED3BB711-34DB-4274-9E2E-81BB38E53598}" presName="descendantText" presStyleLbl="alignAccFollowNode1" presStyleIdx="1" presStyleCnt="3" custLinFactNeighborX="-128" custLinFactNeighborY="0">
        <dgm:presLayoutVars>
          <dgm:bulletEnabled val="1"/>
        </dgm:presLayoutVars>
      </dgm:prSet>
      <dgm:spPr/>
    </dgm:pt>
    <dgm:pt modelId="{6083AC4B-E278-47DB-958C-181E8DC4CEE0}" type="pres">
      <dgm:prSet presAssocID="{C3EC06FC-2348-4FFF-A29F-DD08E54C5B14}" presName="sp" presStyleCnt="0"/>
      <dgm:spPr/>
    </dgm:pt>
    <dgm:pt modelId="{8E58FF25-2A64-4FDA-BA6E-F2C9B26FC70C}" type="pres">
      <dgm:prSet presAssocID="{F58E73FF-F82F-420A-A5AE-39BC51E00695}" presName="linNode" presStyleCnt="0"/>
      <dgm:spPr/>
    </dgm:pt>
    <dgm:pt modelId="{40EA923F-FE9E-452B-AC0F-5CF82039BCBD}" type="pres">
      <dgm:prSet presAssocID="{F58E73FF-F82F-420A-A5AE-39BC51E00695}" presName="parentText" presStyleLbl="node1" presStyleIdx="2" presStyleCnt="3" custScaleX="73732" custLinFactNeighborX="-169" custLinFactNeighborY="-1510">
        <dgm:presLayoutVars>
          <dgm:chMax val="1"/>
          <dgm:bulletEnabled val="1"/>
        </dgm:presLayoutVars>
      </dgm:prSet>
      <dgm:spPr/>
    </dgm:pt>
    <dgm:pt modelId="{52A43FA5-2EF4-4A3C-BC8E-0DD2EFD3E550}" type="pres">
      <dgm:prSet presAssocID="{F58E73FF-F82F-420A-A5AE-39BC51E00695}" presName="descendantText" presStyleLbl="alignAccFollowNode1" presStyleIdx="2" presStyleCnt="3">
        <dgm:presLayoutVars>
          <dgm:bulletEnabled val="1"/>
        </dgm:presLayoutVars>
      </dgm:prSet>
      <dgm:spPr/>
    </dgm:pt>
  </dgm:ptLst>
  <dgm:cxnLst>
    <dgm:cxn modelId="{6B892A1B-0E72-4DC6-9C74-7F4B70A54B78}" type="presOf" srcId="{4714A5A9-46B8-4500-B893-604C5CAC49A3}" destId="{A7C2E9D3-4849-4AE7-B93A-53796D7AAC21}" srcOrd="0" destOrd="0" presId="urn:microsoft.com/office/officeart/2005/8/layout/vList5"/>
    <dgm:cxn modelId="{07183F22-48F8-4FAC-A83F-BB913F84A97D}" srcId="{F58E73FF-F82F-420A-A5AE-39BC51E00695}" destId="{C516C708-38A3-4AD0-AD33-292020550FDF}" srcOrd="1" destOrd="0" parTransId="{D2BFF6DA-D625-40B4-A5BC-D191645061A1}" sibTransId="{ED8F98E4-0AC5-4351-85DA-43C239E32E0A}"/>
    <dgm:cxn modelId="{3BDDFA2A-F357-466B-A6C2-FA0A157B9772}" srcId="{655489DE-FF20-48E5-8C13-426DFFA26431}" destId="{F58E73FF-F82F-420A-A5AE-39BC51E00695}" srcOrd="2" destOrd="0" parTransId="{DC00239B-5BF1-4145-BB15-58FC4FC6043F}" sibTransId="{D31A945C-0A83-44FD-895A-662F519FFACC}"/>
    <dgm:cxn modelId="{0E88552D-D368-4B4F-84F9-3D2ED03007D3}" srcId="{F58E73FF-F82F-420A-A5AE-39BC51E00695}" destId="{F0442954-1FEC-4553-A73C-D5F02254952E}" srcOrd="0" destOrd="0" parTransId="{608BBBCB-EAFB-4175-AD5F-FF3326892750}" sibTransId="{1A9B804C-46DA-4C3D-BCD7-8537B1CBCA3F}"/>
    <dgm:cxn modelId="{ECA36C2E-A5D2-4AF7-BACA-359FC9EDF178}" type="presOf" srcId="{655489DE-FF20-48E5-8C13-426DFFA26431}" destId="{B7407B92-7E8D-4211-B608-EF5B923CA4BB}" srcOrd="0" destOrd="0" presId="urn:microsoft.com/office/officeart/2005/8/layout/vList5"/>
    <dgm:cxn modelId="{0D609633-B9AB-4674-8804-19D019CD314E}" type="presOf" srcId="{F58E73FF-F82F-420A-A5AE-39BC51E00695}" destId="{40EA923F-FE9E-452B-AC0F-5CF82039BCBD}" srcOrd="0" destOrd="0" presId="urn:microsoft.com/office/officeart/2005/8/layout/vList5"/>
    <dgm:cxn modelId="{7F446862-D28C-49EC-BA14-DE13FD9B59A1}" srcId="{4714A5A9-46B8-4500-B893-604C5CAC49A3}" destId="{160037D6-A526-4095-B0F8-0B8727BA5E0F}" srcOrd="1" destOrd="0" parTransId="{CDD5A955-F11C-44BC-B03E-F4423A26175C}" sibTransId="{D2719A33-2569-4B21-9D5E-803F56F939A4}"/>
    <dgm:cxn modelId="{36D81068-A494-4045-B8EA-C37EAB90BA0F}" type="presOf" srcId="{ED3BB711-34DB-4274-9E2E-81BB38E53598}" destId="{1FB8072D-6C2E-49FD-A34D-BECC73DF61CF}" srcOrd="0" destOrd="0" presId="urn:microsoft.com/office/officeart/2005/8/layout/vList5"/>
    <dgm:cxn modelId="{80B4EB49-4974-428D-8B22-BF81C081CE17}" type="presOf" srcId="{DE9D84DE-ED0B-4229-955C-BB862AA5145B}" destId="{A326DF75-1744-4EAC-9A8A-FD8949D1D4E6}" srcOrd="0" destOrd="2" presId="urn:microsoft.com/office/officeart/2005/8/layout/vList5"/>
    <dgm:cxn modelId="{B28AC94B-F59B-4218-8DCE-13A653B45BD4}" srcId="{4714A5A9-46B8-4500-B893-604C5CAC49A3}" destId="{4136A058-0A6F-44C8-B99E-03F77381B4D1}" srcOrd="0" destOrd="0" parTransId="{EE3A7D57-DA4B-4076-9A06-6A8A3E3A021E}" sibTransId="{6EC1D7FB-E185-4638-9EC1-921056B48888}"/>
    <dgm:cxn modelId="{82CB4D6C-F82B-4DFA-B969-71969DA4C78A}" srcId="{655489DE-FF20-48E5-8C13-426DFFA26431}" destId="{ED3BB711-34DB-4274-9E2E-81BB38E53598}" srcOrd="1" destOrd="0" parTransId="{80AA8B95-7F7A-45FF-970C-5C26CCC50263}" sibTransId="{C3EC06FC-2348-4FFF-A29F-DD08E54C5B14}"/>
    <dgm:cxn modelId="{F000DD56-6C9F-4748-BE4F-FB5EFCD3EB4D}" srcId="{ED3BB711-34DB-4274-9E2E-81BB38E53598}" destId="{FC1094D3-BFA4-43E4-AAB7-C050C84F183C}" srcOrd="2" destOrd="0" parTransId="{EFB797DD-0162-476C-8E86-0211AE72361B}" sibTransId="{FFB823B7-A3DD-4572-BD37-EBBB3DB21FBD}"/>
    <dgm:cxn modelId="{C4829658-65CA-45E0-8290-0D2946C17892}" srcId="{655489DE-FF20-48E5-8C13-426DFFA26431}" destId="{4714A5A9-46B8-4500-B893-604C5CAC49A3}" srcOrd="0" destOrd="0" parTransId="{65BD2BBC-FA10-445E-8605-2C49F354EB1A}" sibTransId="{CE5ED077-1C76-45B7-893A-668A8DF7988E}"/>
    <dgm:cxn modelId="{7A5FD87A-2186-4647-8611-676A35197FE6}" type="presOf" srcId="{160037D6-A526-4095-B0F8-0B8727BA5E0F}" destId="{A326DF75-1744-4EAC-9A8A-FD8949D1D4E6}" srcOrd="0" destOrd="1" presId="urn:microsoft.com/office/officeart/2005/8/layout/vList5"/>
    <dgm:cxn modelId="{EB436C82-5E14-48B2-9FCD-64ADE515DFF4}" type="presOf" srcId="{FC1094D3-BFA4-43E4-AAB7-C050C84F183C}" destId="{C9CEFFCB-AF0A-4624-8DF7-02F76AB45472}" srcOrd="0" destOrd="2" presId="urn:microsoft.com/office/officeart/2005/8/layout/vList5"/>
    <dgm:cxn modelId="{C45C2E86-3B65-4C2F-B15F-8E4BD0E55838}" srcId="{ED3BB711-34DB-4274-9E2E-81BB38E53598}" destId="{BA67796B-2B49-41CC-AE9D-7AC2CEA0D6FB}" srcOrd="0" destOrd="0" parTransId="{D9F8F258-0D90-4DA0-B183-6B8591561880}" sibTransId="{155BD108-FEE6-406A-87FF-2F18CB5E6D6A}"/>
    <dgm:cxn modelId="{8C3A5F8C-E0BF-4198-9400-F1EDB46BAA12}" srcId="{F58E73FF-F82F-420A-A5AE-39BC51E00695}" destId="{7D891B4D-9465-460C-B9BF-45D9CA562663}" srcOrd="2" destOrd="0" parTransId="{EB9B6388-2334-4432-82B3-F911B947844F}" sibTransId="{C1BF321D-AE2B-4FCD-A620-273CF644BFCB}"/>
    <dgm:cxn modelId="{1BC810A0-8E61-4322-A4E9-8939993F2DCF}" type="presOf" srcId="{7D891B4D-9465-460C-B9BF-45D9CA562663}" destId="{52A43FA5-2EF4-4A3C-BC8E-0DD2EFD3E550}" srcOrd="0" destOrd="2" presId="urn:microsoft.com/office/officeart/2005/8/layout/vList5"/>
    <dgm:cxn modelId="{A393D9A4-0DA6-4A13-AB1E-A3ED828C8403}" type="presOf" srcId="{1473149D-45E1-4258-82CD-9648919DEE7B}" destId="{C9CEFFCB-AF0A-4624-8DF7-02F76AB45472}" srcOrd="0" destOrd="1" presId="urn:microsoft.com/office/officeart/2005/8/layout/vList5"/>
    <dgm:cxn modelId="{17A07AB5-C7E4-47C6-B604-CC79D3A14245}" type="presOf" srcId="{F0442954-1FEC-4553-A73C-D5F02254952E}" destId="{52A43FA5-2EF4-4A3C-BC8E-0DD2EFD3E550}" srcOrd="0" destOrd="0" presId="urn:microsoft.com/office/officeart/2005/8/layout/vList5"/>
    <dgm:cxn modelId="{858434B9-7CF0-46F8-8BDA-3595D37C00D6}" srcId="{4714A5A9-46B8-4500-B893-604C5CAC49A3}" destId="{DE9D84DE-ED0B-4229-955C-BB862AA5145B}" srcOrd="2" destOrd="0" parTransId="{558DEF58-40D7-4CF6-8008-E811287F7662}" sibTransId="{A820288C-0475-4203-8056-D520EE4D9254}"/>
    <dgm:cxn modelId="{3E82DCBE-1D24-45C9-9B9F-3610B4EFBFF8}" type="presOf" srcId="{4136A058-0A6F-44C8-B99E-03F77381B4D1}" destId="{A326DF75-1744-4EAC-9A8A-FD8949D1D4E6}" srcOrd="0" destOrd="0" presId="urn:microsoft.com/office/officeart/2005/8/layout/vList5"/>
    <dgm:cxn modelId="{F82EB9DE-85F6-42F3-A9DD-71D911936316}" type="presOf" srcId="{C516C708-38A3-4AD0-AD33-292020550FDF}" destId="{52A43FA5-2EF4-4A3C-BC8E-0DD2EFD3E550}" srcOrd="0" destOrd="1" presId="urn:microsoft.com/office/officeart/2005/8/layout/vList5"/>
    <dgm:cxn modelId="{9BE694EC-1B30-4C64-86AB-5873DAD7B421}" type="presOf" srcId="{BA67796B-2B49-41CC-AE9D-7AC2CEA0D6FB}" destId="{C9CEFFCB-AF0A-4624-8DF7-02F76AB45472}" srcOrd="0" destOrd="0" presId="urn:microsoft.com/office/officeart/2005/8/layout/vList5"/>
    <dgm:cxn modelId="{05F807FD-2B15-4650-99C1-6818538B5093}" srcId="{ED3BB711-34DB-4274-9E2E-81BB38E53598}" destId="{1473149D-45E1-4258-82CD-9648919DEE7B}" srcOrd="1" destOrd="0" parTransId="{E6ECC295-5B0B-4930-A164-4562B4A43FA1}" sibTransId="{BFFFC529-F7DC-470E-874E-EA6FFD3144E7}"/>
    <dgm:cxn modelId="{EF6DCFAE-3257-46ED-874F-7A4A2764C18F}" type="presParOf" srcId="{B7407B92-7E8D-4211-B608-EF5B923CA4BB}" destId="{78FA31E7-6B4B-4612-8428-14E44750EEC9}" srcOrd="0" destOrd="0" presId="urn:microsoft.com/office/officeart/2005/8/layout/vList5"/>
    <dgm:cxn modelId="{AAFB966A-EFBE-478E-8807-C1E1DA27051D}" type="presParOf" srcId="{78FA31E7-6B4B-4612-8428-14E44750EEC9}" destId="{A7C2E9D3-4849-4AE7-B93A-53796D7AAC21}" srcOrd="0" destOrd="0" presId="urn:microsoft.com/office/officeart/2005/8/layout/vList5"/>
    <dgm:cxn modelId="{2D1B9384-5721-4366-91FA-25463BACF9A1}" type="presParOf" srcId="{78FA31E7-6B4B-4612-8428-14E44750EEC9}" destId="{A326DF75-1744-4EAC-9A8A-FD8949D1D4E6}" srcOrd="1" destOrd="0" presId="urn:microsoft.com/office/officeart/2005/8/layout/vList5"/>
    <dgm:cxn modelId="{D045CD9E-BB04-4363-B541-57D8025296A6}" type="presParOf" srcId="{B7407B92-7E8D-4211-B608-EF5B923CA4BB}" destId="{C7A8A230-D74D-4F9D-8DB8-8FDC0E773B9B}" srcOrd="1" destOrd="0" presId="urn:microsoft.com/office/officeart/2005/8/layout/vList5"/>
    <dgm:cxn modelId="{64D275CB-D88F-4A7D-BA26-2F5281937EC2}" type="presParOf" srcId="{B7407B92-7E8D-4211-B608-EF5B923CA4BB}" destId="{38A38D3F-75F5-45B3-9517-02666090FF4E}" srcOrd="2" destOrd="0" presId="urn:microsoft.com/office/officeart/2005/8/layout/vList5"/>
    <dgm:cxn modelId="{547972B5-8B97-4F0A-9DAE-A14984769B91}" type="presParOf" srcId="{38A38D3F-75F5-45B3-9517-02666090FF4E}" destId="{1FB8072D-6C2E-49FD-A34D-BECC73DF61CF}" srcOrd="0" destOrd="0" presId="urn:microsoft.com/office/officeart/2005/8/layout/vList5"/>
    <dgm:cxn modelId="{F2524F83-DF64-4A05-A2A5-FF4D9AAB62DA}" type="presParOf" srcId="{38A38D3F-75F5-45B3-9517-02666090FF4E}" destId="{C9CEFFCB-AF0A-4624-8DF7-02F76AB45472}" srcOrd="1" destOrd="0" presId="urn:microsoft.com/office/officeart/2005/8/layout/vList5"/>
    <dgm:cxn modelId="{328F41C8-6AAC-4E24-BA5E-017FF5E4451E}" type="presParOf" srcId="{B7407B92-7E8D-4211-B608-EF5B923CA4BB}" destId="{6083AC4B-E278-47DB-958C-181E8DC4CEE0}" srcOrd="3" destOrd="0" presId="urn:microsoft.com/office/officeart/2005/8/layout/vList5"/>
    <dgm:cxn modelId="{0F4321AD-26DB-42BD-884A-906DE8737255}" type="presParOf" srcId="{B7407B92-7E8D-4211-B608-EF5B923CA4BB}" destId="{8E58FF25-2A64-4FDA-BA6E-F2C9B26FC70C}" srcOrd="4" destOrd="0" presId="urn:microsoft.com/office/officeart/2005/8/layout/vList5"/>
    <dgm:cxn modelId="{BB7B55EF-8C22-42D9-A26F-873DFC73883D}" type="presParOf" srcId="{8E58FF25-2A64-4FDA-BA6E-F2C9B26FC70C}" destId="{40EA923F-FE9E-452B-AC0F-5CF82039BCBD}" srcOrd="0" destOrd="0" presId="urn:microsoft.com/office/officeart/2005/8/layout/vList5"/>
    <dgm:cxn modelId="{F39C7CD1-EBA1-4137-8F2E-E614D8D0E97B}" type="presParOf" srcId="{8E58FF25-2A64-4FDA-BA6E-F2C9B26FC70C}" destId="{52A43FA5-2EF4-4A3C-BC8E-0DD2EFD3E55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6DF75-1744-4EAC-9A8A-FD8949D1D4E6}">
      <dsp:nvSpPr>
        <dsp:cNvPr id="0" name=""/>
        <dsp:cNvSpPr/>
      </dsp:nvSpPr>
      <dsp:spPr>
        <a:xfrm rot="5400000">
          <a:off x="5124062" y="-2199643"/>
          <a:ext cx="1047750" cy="5712943"/>
        </a:xfrm>
        <a:prstGeom prst="round2Same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r>
            <a:rPr lang="en-US" sz="1500" b="1" kern="1200" dirty="0">
              <a:solidFill>
                <a:schemeClr val="tx1"/>
              </a:solidFill>
              <a:latin typeface="Arial" panose="020B0604020202020204" pitchFamily="34" charset="0"/>
              <a:cs typeface="Arial" panose="020B0604020202020204" pitchFamily="34" charset="0"/>
            </a:rPr>
            <a:t>E.g.</a:t>
          </a:r>
        </a:p>
        <a:p>
          <a:pPr marL="114300" lvl="1" indent="-114300" algn="l" defTabSz="666750">
            <a:lnSpc>
              <a:spcPct val="90000"/>
            </a:lnSpc>
            <a:spcBef>
              <a:spcPct val="0"/>
            </a:spcBef>
            <a:spcAft>
              <a:spcPct val="15000"/>
            </a:spcAft>
            <a:buChar char="•"/>
          </a:pPr>
          <a:r>
            <a:rPr lang="en-US" sz="1500" b="1" kern="1200" dirty="0">
              <a:latin typeface="Arial" panose="020B0604020202020204" pitchFamily="34" charset="0"/>
              <a:cs typeface="Arial" panose="020B0604020202020204" pitchFamily="34" charset="0"/>
            </a:rPr>
            <a:t>Sustainability in Business (mandatory except for BIZ)</a:t>
          </a:r>
          <a:endParaRPr lang="en-US" sz="1500" b="1" kern="1200" dirty="0">
            <a:solidFill>
              <a:srgbClr val="FF0000"/>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US" sz="1500" b="1" kern="1200" dirty="0">
              <a:latin typeface="Arial" panose="020B0604020202020204" pitchFamily="34" charset="0"/>
              <a:cs typeface="Arial" panose="020B0604020202020204" pitchFamily="34" charset="0"/>
            </a:rPr>
            <a:t>Responsibility Management</a:t>
          </a:r>
        </a:p>
      </dsp:txBody>
      <dsp:txXfrm rot="-5400000">
        <a:off x="2791466" y="184100"/>
        <a:ext cx="5661796" cy="945456"/>
      </dsp:txXfrm>
    </dsp:sp>
    <dsp:sp modelId="{A7C2E9D3-4849-4AE7-B93A-53796D7AAC21}">
      <dsp:nvSpPr>
        <dsp:cNvPr id="0" name=""/>
        <dsp:cNvSpPr/>
      </dsp:nvSpPr>
      <dsp:spPr>
        <a:xfrm>
          <a:off x="441374" y="1984"/>
          <a:ext cx="2369400" cy="1309687"/>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General foundations</a:t>
          </a:r>
        </a:p>
      </dsp:txBody>
      <dsp:txXfrm>
        <a:off x="505308" y="65918"/>
        <a:ext cx="2241532" cy="1181819"/>
      </dsp:txXfrm>
    </dsp:sp>
    <dsp:sp modelId="{C9CEFFCB-AF0A-4624-8DF7-02F76AB45472}">
      <dsp:nvSpPr>
        <dsp:cNvPr id="0" name=""/>
        <dsp:cNvSpPr/>
      </dsp:nvSpPr>
      <dsp:spPr>
        <a:xfrm rot="5400000">
          <a:off x="5119948" y="-824471"/>
          <a:ext cx="1047750" cy="5712943"/>
        </a:xfrm>
        <a:prstGeom prst="round2SameRect">
          <a:avLst/>
        </a:prstGeom>
        <a:solidFill>
          <a:schemeClr val="accent5">
            <a:tint val="40000"/>
            <a:alpha val="90000"/>
            <a:hueOff val="3255551"/>
            <a:satOff val="7839"/>
            <a:lumOff val="-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r>
            <a:rPr lang="en-US" sz="1500" b="1" kern="1200" dirty="0">
              <a:solidFill>
                <a:schemeClr val="tx1"/>
              </a:solidFill>
              <a:latin typeface="Arial" panose="020B0604020202020204" pitchFamily="34" charset="0"/>
              <a:cs typeface="Arial" panose="020B0604020202020204" pitchFamily="34" charset="0"/>
            </a:rPr>
            <a:t>E.g.</a:t>
          </a:r>
        </a:p>
        <a:p>
          <a:pPr marL="114300" lvl="1" indent="-114300" algn="l" defTabSz="666750">
            <a:lnSpc>
              <a:spcPct val="90000"/>
            </a:lnSpc>
            <a:spcBef>
              <a:spcPct val="0"/>
            </a:spcBef>
            <a:spcAft>
              <a:spcPct val="15000"/>
            </a:spcAft>
            <a:buChar char="•"/>
          </a:pPr>
          <a:r>
            <a:rPr lang="en-US" sz="1500" b="1" kern="1200" dirty="0">
              <a:latin typeface="Arial" panose="020B0604020202020204" pitchFamily="34" charset="0"/>
              <a:cs typeface="Arial" panose="020B0604020202020204" pitchFamily="34" charset="0"/>
            </a:rPr>
            <a:t>Accounting for Sustainability</a:t>
          </a:r>
          <a:endParaRPr lang="en-US" sz="1500" b="1" kern="1200" dirty="0">
            <a:solidFill>
              <a:schemeClr val="tx1"/>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US" sz="1500" b="1" kern="1200" dirty="0">
              <a:latin typeface="Arial" panose="020B0604020202020204" pitchFamily="34" charset="0"/>
              <a:cs typeface="Arial" panose="020B0604020202020204" pitchFamily="34" charset="0"/>
            </a:rPr>
            <a:t>Energy Business and Innovation</a:t>
          </a:r>
          <a:endParaRPr lang="en-US" sz="1500" b="1" kern="1200" dirty="0">
            <a:solidFill>
              <a:schemeClr val="tx1"/>
            </a:solidFill>
            <a:latin typeface="Arial" panose="020B0604020202020204" pitchFamily="34" charset="0"/>
            <a:cs typeface="Arial" panose="020B0604020202020204" pitchFamily="34" charset="0"/>
          </a:endParaRPr>
        </a:p>
      </dsp:txBody>
      <dsp:txXfrm rot="-5400000">
        <a:off x="2787352" y="1559272"/>
        <a:ext cx="5661796" cy="945456"/>
      </dsp:txXfrm>
    </dsp:sp>
    <dsp:sp modelId="{1FB8072D-6C2E-49FD-A34D-BECC73DF61CF}">
      <dsp:nvSpPr>
        <dsp:cNvPr id="0" name=""/>
        <dsp:cNvSpPr/>
      </dsp:nvSpPr>
      <dsp:spPr>
        <a:xfrm>
          <a:off x="422065" y="1377156"/>
          <a:ext cx="2369400" cy="1309687"/>
        </a:xfrm>
        <a:prstGeom prst="roundRect">
          <a:avLst/>
        </a:prstGeom>
        <a:solidFill>
          <a:schemeClr val="accent5">
            <a:hueOff val="3669175"/>
            <a:satOff val="46559"/>
            <a:lumOff val="-1107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Functional or sectoral</a:t>
          </a:r>
        </a:p>
      </dsp:txBody>
      <dsp:txXfrm>
        <a:off x="485999" y="1441090"/>
        <a:ext cx="2241532" cy="1181819"/>
      </dsp:txXfrm>
    </dsp:sp>
    <dsp:sp modelId="{52A43FA5-2EF4-4A3C-BC8E-0DD2EFD3E550}">
      <dsp:nvSpPr>
        <dsp:cNvPr id="0" name=""/>
        <dsp:cNvSpPr/>
      </dsp:nvSpPr>
      <dsp:spPr>
        <a:xfrm rot="5400000">
          <a:off x="5124062" y="550700"/>
          <a:ext cx="1047750" cy="5712943"/>
        </a:xfrm>
        <a:prstGeom prst="round2SameRect">
          <a:avLst/>
        </a:prstGeom>
        <a:solidFill>
          <a:schemeClr val="accent5">
            <a:tint val="40000"/>
            <a:alpha val="90000"/>
            <a:hueOff val="6511101"/>
            <a:satOff val="15677"/>
            <a:lumOff val="-1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r>
            <a:rPr lang="en-US" sz="1500" b="1" kern="1200" dirty="0">
              <a:solidFill>
                <a:schemeClr val="tx1"/>
              </a:solidFill>
              <a:latin typeface="Arial" panose="020B0604020202020204" pitchFamily="34" charset="0"/>
              <a:cs typeface="Arial" panose="020B0604020202020204" pitchFamily="34" charset="0"/>
            </a:rPr>
            <a:t>E.g.</a:t>
          </a:r>
        </a:p>
        <a:p>
          <a:pPr marL="114300" lvl="1" indent="-114300" algn="l" defTabSz="666750">
            <a:lnSpc>
              <a:spcPct val="90000"/>
            </a:lnSpc>
            <a:spcBef>
              <a:spcPct val="0"/>
            </a:spcBef>
            <a:spcAft>
              <a:spcPct val="15000"/>
            </a:spcAft>
            <a:buChar char="•"/>
          </a:pPr>
          <a:r>
            <a:rPr lang="en-US" sz="1500" b="1" kern="1200" dirty="0">
              <a:latin typeface="Arial" panose="020B0604020202020204" pitchFamily="34" charset="0"/>
              <a:cs typeface="Arial" panose="020B0604020202020204" pitchFamily="34" charset="0"/>
            </a:rPr>
            <a:t>How to Change the </a:t>
          </a:r>
          <a:r>
            <a:rPr lang="en-US" sz="1500" b="1" kern="1200" dirty="0">
              <a:solidFill>
                <a:schemeClr val="tx1"/>
              </a:solidFill>
              <a:latin typeface="Arial" panose="020B0604020202020204" pitchFamily="34" charset="0"/>
              <a:cs typeface="Arial" panose="020B0604020202020204" pitchFamily="34" charset="0"/>
            </a:rPr>
            <a:t>World: Innovating toward Sustainability</a:t>
          </a:r>
        </a:p>
        <a:p>
          <a:pPr marL="114300" lvl="1" indent="-114300" algn="l" defTabSz="666750">
            <a:lnSpc>
              <a:spcPct val="90000"/>
            </a:lnSpc>
            <a:spcBef>
              <a:spcPct val="0"/>
            </a:spcBef>
            <a:spcAft>
              <a:spcPct val="15000"/>
            </a:spcAft>
            <a:buChar char="•"/>
          </a:pPr>
          <a:r>
            <a:rPr lang="en-US" sz="1500" b="1" kern="1200" dirty="0">
              <a:latin typeface="Arial" panose="020B0604020202020204" pitchFamily="34" charset="0"/>
              <a:cs typeface="Arial" panose="020B0604020202020204" pitchFamily="34" charset="0"/>
            </a:rPr>
            <a:t>Capstone in Creative Sustainability (mandatory for all)</a:t>
          </a:r>
          <a:endParaRPr lang="en-US" sz="1500" b="1" kern="1200" dirty="0">
            <a:solidFill>
              <a:srgbClr val="FF0000"/>
            </a:solidFill>
            <a:latin typeface="Arial" panose="020B0604020202020204" pitchFamily="34" charset="0"/>
            <a:cs typeface="Arial" panose="020B0604020202020204" pitchFamily="34" charset="0"/>
          </a:endParaRPr>
        </a:p>
      </dsp:txBody>
      <dsp:txXfrm rot="-5400000">
        <a:off x="2791466" y="2934444"/>
        <a:ext cx="5661796" cy="945456"/>
      </dsp:txXfrm>
    </dsp:sp>
    <dsp:sp modelId="{40EA923F-FE9E-452B-AC0F-5CF82039BCBD}">
      <dsp:nvSpPr>
        <dsp:cNvPr id="0" name=""/>
        <dsp:cNvSpPr/>
      </dsp:nvSpPr>
      <dsp:spPr>
        <a:xfrm>
          <a:off x="412410" y="2732551"/>
          <a:ext cx="2369400" cy="1309687"/>
        </a:xfrm>
        <a:prstGeom prst="roundRect">
          <a:avLst/>
        </a:prstGeom>
        <a:solidFill>
          <a:schemeClr val="accent5">
            <a:hueOff val="7338350"/>
            <a:satOff val="93118"/>
            <a:lumOff val="-2215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latin typeface="Arial" panose="020B0604020202020204" pitchFamily="34" charset="0"/>
              <a:cs typeface="Arial" panose="020B0604020202020204" pitchFamily="34" charset="0"/>
            </a:rPr>
            <a:t>Capabilities</a:t>
          </a:r>
        </a:p>
      </dsp:txBody>
      <dsp:txXfrm>
        <a:off x="476344" y="2796485"/>
        <a:ext cx="2241532" cy="118181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713"/>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18971" y="0"/>
            <a:ext cx="2921582" cy="493713"/>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9/14/2021</a:t>
            </a:fld>
            <a:endParaRPr lang="fi-FI"/>
          </a:p>
        </p:txBody>
      </p:sp>
      <p:sp>
        <p:nvSpPr>
          <p:cNvPr id="4" name="Footer Placeholder 3"/>
          <p:cNvSpPr>
            <a:spLocks noGrp="1"/>
          </p:cNvSpPr>
          <p:nvPr>
            <p:ph type="ftr" sz="quarter" idx="2"/>
          </p:nvPr>
        </p:nvSpPr>
        <p:spPr>
          <a:xfrm>
            <a:off x="0" y="9378824"/>
            <a:ext cx="2921582" cy="493713"/>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18971" y="9378824"/>
            <a:ext cx="2921582" cy="493713"/>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713"/>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18971" y="0"/>
            <a:ext cx="2921582"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14.9.2021</a:t>
            </a:fld>
            <a:endParaRPr lang="fi-FI"/>
          </a:p>
        </p:txBody>
      </p:sp>
      <p:sp>
        <p:nvSpPr>
          <p:cNvPr id="4" name="Slide Image Placeholder 3"/>
          <p:cNvSpPr>
            <a:spLocks noGrp="1" noRot="1" noChangeAspect="1"/>
          </p:cNvSpPr>
          <p:nvPr>
            <p:ph type="sldImg" idx="2"/>
          </p:nvPr>
        </p:nvSpPr>
        <p:spPr>
          <a:xfrm>
            <a:off x="409575" y="741363"/>
            <a:ext cx="5922963" cy="370205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74212" y="4690269"/>
            <a:ext cx="5393690" cy="4443413"/>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9378824"/>
            <a:ext cx="2921582" cy="493713"/>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18971" y="9378824"/>
            <a:ext cx="2921582"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a:t>
            </a:r>
            <a:r>
              <a:rPr lang="en-US" baseline="0" dirty="0"/>
              <a:t> book exam on single book, we can have few and read them in reading groups.</a:t>
            </a:r>
            <a:endParaRPr lang="fi-FI"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9</a:t>
            </a:fld>
            <a:endParaRPr lang="fi-FI"/>
          </a:p>
        </p:txBody>
      </p:sp>
    </p:spTree>
    <p:extLst>
      <p:ext uri="{BB962C8B-B14F-4D97-AF65-F5344CB8AC3E}">
        <p14:creationId xmlns:p14="http://schemas.microsoft.com/office/powerpoint/2010/main" val="10786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957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152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6003786-3C96-4038-AD0E-1A19088D1230}" type="slidenum">
              <a:rPr lang="en-FI" smtClean="0"/>
              <a:t>17</a:t>
            </a:fld>
            <a:endParaRPr lang="en-FI"/>
          </a:p>
        </p:txBody>
      </p:sp>
    </p:spTree>
    <p:extLst>
      <p:ext uri="{BB962C8B-B14F-4D97-AF65-F5344CB8AC3E}">
        <p14:creationId xmlns:p14="http://schemas.microsoft.com/office/powerpoint/2010/main" val="373668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6003786-3C96-4038-AD0E-1A19088D1230}" type="slidenum">
              <a:rPr lang="en-FI" smtClean="0"/>
              <a:t>18</a:t>
            </a:fld>
            <a:endParaRPr lang="en-FI"/>
          </a:p>
        </p:txBody>
      </p:sp>
    </p:spTree>
    <p:extLst>
      <p:ext uri="{BB962C8B-B14F-4D97-AF65-F5344CB8AC3E}">
        <p14:creationId xmlns:p14="http://schemas.microsoft.com/office/powerpoint/2010/main" val="322179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26003786-3C96-4038-AD0E-1A19088D1230}" type="slidenum">
              <a:rPr lang="en-FI" smtClean="0"/>
              <a:t>19</a:t>
            </a:fld>
            <a:endParaRPr lang="en-FI"/>
          </a:p>
        </p:txBody>
      </p:sp>
    </p:spTree>
    <p:extLst>
      <p:ext uri="{BB962C8B-B14F-4D97-AF65-F5344CB8AC3E}">
        <p14:creationId xmlns:p14="http://schemas.microsoft.com/office/powerpoint/2010/main" val="2436036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0" y="0"/>
            <a:ext cx="19542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3925474" y="-1042933"/>
            <a:ext cx="6045583" cy="5037986"/>
          </a:xfrm>
          <a:prstGeom prst="ellipse">
            <a:avLst/>
          </a:prstGeom>
        </p:spPr>
        <p:txBody>
          <a:bodyPr/>
          <a:lstStyle>
            <a:lvl1pPr marL="0" indent="0">
              <a:buNone/>
              <a:defRPr sz="1333"/>
            </a:lvl1pPr>
          </a:lstStyle>
          <a:p>
            <a:endParaRPr lang="en-GB" dirty="0"/>
          </a:p>
        </p:txBody>
      </p:sp>
      <p:sp>
        <p:nvSpPr>
          <p:cNvPr id="15" name="Donut 14"/>
          <p:cNvSpPr/>
          <p:nvPr userDrawn="1"/>
        </p:nvSpPr>
        <p:spPr>
          <a:xfrm>
            <a:off x="3491880" y="-1404261"/>
            <a:ext cx="6912768" cy="5760640"/>
          </a:xfrm>
          <a:prstGeom prst="donut">
            <a:avLst>
              <a:gd name="adj" fmla="val 3102"/>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 Placeholder 9"/>
          <p:cNvSpPr>
            <a:spLocks noGrp="1"/>
          </p:cNvSpPr>
          <p:nvPr>
            <p:ph type="body" sz="quarter" idx="11" hasCustomPrompt="1"/>
          </p:nvPr>
        </p:nvSpPr>
        <p:spPr>
          <a:xfrm>
            <a:off x="270000" y="3457567"/>
            <a:ext cx="3528392" cy="420047"/>
          </a:xfrm>
          <a:prstGeom prst="rect">
            <a:avLst/>
          </a:prstGeom>
        </p:spPr>
        <p:txBody>
          <a:bodyPr/>
          <a:lstStyle>
            <a:lvl1pPr marL="0" indent="0">
              <a:buNone/>
              <a:defRPr sz="2500" baseline="0">
                <a:solidFill>
                  <a:schemeClr val="bg1"/>
                </a:solidFill>
              </a:defRPr>
            </a:lvl1pPr>
          </a:lstStyle>
          <a:p>
            <a:pPr lvl="0"/>
            <a:r>
              <a:rPr lang="en-GB" dirty="0"/>
              <a:t>Presentation Title</a:t>
            </a:r>
          </a:p>
        </p:txBody>
      </p:sp>
      <p:sp>
        <p:nvSpPr>
          <p:cNvPr id="4" name="Text Placeholder 3"/>
          <p:cNvSpPr>
            <a:spLocks noGrp="1"/>
          </p:cNvSpPr>
          <p:nvPr>
            <p:ph type="body" sz="quarter" idx="13" hasCustomPrompt="1"/>
          </p:nvPr>
        </p:nvSpPr>
        <p:spPr>
          <a:xfrm>
            <a:off x="3851920" y="5109840"/>
            <a:ext cx="4824536" cy="300033"/>
          </a:xfrm>
          <a:prstGeom prst="rect">
            <a:avLst/>
          </a:prstGeom>
        </p:spPr>
        <p:txBody>
          <a:bodyPr/>
          <a:lstStyle>
            <a:lvl1pPr marL="0" indent="0" algn="r">
              <a:spcBef>
                <a:spcPts val="0"/>
              </a:spcBef>
              <a:buNone/>
              <a:defRPr sz="1000" baseline="0">
                <a:solidFill>
                  <a:schemeClr val="bg1"/>
                </a:solidFill>
                <a:latin typeface="Calibri" pitchFamily="34" charset="0"/>
              </a:defRPr>
            </a:lvl1pPr>
          </a:lstStyle>
          <a:p>
            <a:pPr lvl="0"/>
            <a:r>
              <a:rPr lang="en-GB" dirty="0"/>
              <a:t>Speaker | Location | Date</a:t>
            </a:r>
          </a:p>
        </p:txBody>
      </p:sp>
      <p:pic>
        <p:nvPicPr>
          <p:cNvPr id="2" name="Picture 1" descr="Climate_KIC_horizontal_special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01" y="330000"/>
            <a:ext cx="2431771" cy="630000"/>
          </a:xfrm>
          <a:prstGeom prst="rect">
            <a:avLst/>
          </a:prstGeom>
        </p:spPr>
      </p:pic>
      <p:pic>
        <p:nvPicPr>
          <p:cNvPr id="5" name="Picture 4" descr="EU flag left high r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000" y="5100000"/>
            <a:ext cx="1729288" cy="233955"/>
          </a:xfrm>
          <a:prstGeom prst="rect">
            <a:avLst/>
          </a:prstGeom>
        </p:spPr>
      </p:pic>
    </p:spTree>
    <p:extLst>
      <p:ext uri="{BB962C8B-B14F-4D97-AF65-F5344CB8AC3E}">
        <p14:creationId xmlns:p14="http://schemas.microsoft.com/office/powerpoint/2010/main" val="1464936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55E5A-EDE7-4A1C-9845-A79CD273A034}" type="datetimeFigureOut">
              <a:rPr lang="fr-FR" smtClean="0"/>
              <a:t>14/09/2021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8C8D75E-CA06-4A59-B792-42CDEA3E4A6A}" type="slidenum">
              <a:rPr lang="fr-FR" smtClean="0"/>
              <a:t>‹#›</a:t>
            </a:fld>
            <a:endParaRPr lang="fr-FR"/>
          </a:p>
        </p:txBody>
      </p:sp>
    </p:spTree>
    <p:extLst>
      <p:ext uri="{BB962C8B-B14F-4D97-AF65-F5344CB8AC3E}">
        <p14:creationId xmlns:p14="http://schemas.microsoft.com/office/powerpoint/2010/main" val="279867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375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41" indent="0" algn="ctr">
              <a:buNone/>
              <a:defRPr sz="1250"/>
            </a:lvl2pPr>
            <a:lvl3pPr marL="571481" indent="0" algn="ctr">
              <a:buNone/>
              <a:defRPr sz="1125"/>
            </a:lvl3pPr>
            <a:lvl4pPr marL="857222" indent="0" algn="ctr">
              <a:buNone/>
              <a:defRPr sz="1000"/>
            </a:lvl4pPr>
            <a:lvl5pPr marL="1142963" indent="0" algn="ctr">
              <a:buNone/>
              <a:defRPr sz="1000"/>
            </a:lvl5pPr>
            <a:lvl6pPr marL="1428703" indent="0" algn="ctr">
              <a:buNone/>
              <a:defRPr sz="1000"/>
            </a:lvl6pPr>
            <a:lvl7pPr marL="1714444" indent="0" algn="ctr">
              <a:buNone/>
              <a:defRPr sz="1000"/>
            </a:lvl7pPr>
            <a:lvl8pPr marL="2000185" indent="0" algn="ctr">
              <a:buNone/>
              <a:defRPr sz="1000"/>
            </a:lvl8pPr>
            <a:lvl9pPr marL="2285925" indent="0" algn="ctr">
              <a:buNone/>
              <a:defRPr sz="1000"/>
            </a:lvl9pPr>
          </a:lstStyle>
          <a:p>
            <a:r>
              <a:rPr lang="en-US"/>
              <a:t>Click to edit Master subtitle style</a:t>
            </a:r>
          </a:p>
        </p:txBody>
      </p:sp>
      <p:sp>
        <p:nvSpPr>
          <p:cNvPr id="4" name="Date Placeholder 3"/>
          <p:cNvSpPr>
            <a:spLocks noGrp="1"/>
          </p:cNvSpPr>
          <p:nvPr>
            <p:ph type="dt" sz="half" idx="10"/>
          </p:nvPr>
        </p:nvSpPr>
        <p:spPr/>
        <p:txBody>
          <a:bodyPr/>
          <a:lstStyle/>
          <a:p>
            <a:fld id="{04545288-1C24-C849-ADC8-6125BFC2CD39}"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610794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45288-1C24-C849-ADC8-6125BFC2CD39}"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860195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375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500">
                <a:solidFill>
                  <a:schemeClr val="tx1">
                    <a:tint val="75000"/>
                  </a:schemeClr>
                </a:solidFill>
              </a:defRPr>
            </a:lvl1pPr>
            <a:lvl2pPr marL="285741" indent="0">
              <a:buNone/>
              <a:defRPr sz="1250">
                <a:solidFill>
                  <a:schemeClr val="tx1">
                    <a:tint val="75000"/>
                  </a:schemeClr>
                </a:solidFill>
              </a:defRPr>
            </a:lvl2pPr>
            <a:lvl3pPr marL="571481" indent="0">
              <a:buNone/>
              <a:defRPr sz="1125">
                <a:solidFill>
                  <a:schemeClr val="tx1">
                    <a:tint val="75000"/>
                  </a:schemeClr>
                </a:solidFill>
              </a:defRPr>
            </a:lvl3pPr>
            <a:lvl4pPr marL="857222" indent="0">
              <a:buNone/>
              <a:defRPr sz="1000">
                <a:solidFill>
                  <a:schemeClr val="tx1">
                    <a:tint val="75000"/>
                  </a:schemeClr>
                </a:solidFill>
              </a:defRPr>
            </a:lvl4pPr>
            <a:lvl5pPr marL="1142963" indent="0">
              <a:buNone/>
              <a:defRPr sz="1000">
                <a:solidFill>
                  <a:schemeClr val="tx1">
                    <a:tint val="75000"/>
                  </a:schemeClr>
                </a:solidFill>
              </a:defRPr>
            </a:lvl5pPr>
            <a:lvl6pPr marL="1428703" indent="0">
              <a:buNone/>
              <a:defRPr sz="1000">
                <a:solidFill>
                  <a:schemeClr val="tx1">
                    <a:tint val="75000"/>
                  </a:schemeClr>
                </a:solidFill>
              </a:defRPr>
            </a:lvl6pPr>
            <a:lvl7pPr marL="1714444" indent="0">
              <a:buNone/>
              <a:defRPr sz="1000">
                <a:solidFill>
                  <a:schemeClr val="tx1">
                    <a:tint val="75000"/>
                  </a:schemeClr>
                </a:solidFill>
              </a:defRPr>
            </a:lvl7pPr>
            <a:lvl8pPr marL="2000185" indent="0">
              <a:buNone/>
              <a:defRPr sz="1000">
                <a:solidFill>
                  <a:schemeClr val="tx1">
                    <a:tint val="75000"/>
                  </a:schemeClr>
                </a:solidFill>
              </a:defRPr>
            </a:lvl8pPr>
            <a:lvl9pPr marL="2285925"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545288-1C24-C849-ADC8-6125BFC2CD39}"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96615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545288-1C24-C849-ADC8-6125BFC2CD39}"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0329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500" b="1"/>
            </a:lvl1pPr>
            <a:lvl2pPr marL="285741" indent="0">
              <a:buNone/>
              <a:defRPr sz="1250" b="1"/>
            </a:lvl2pPr>
            <a:lvl3pPr marL="571481" indent="0">
              <a:buNone/>
              <a:defRPr sz="1125" b="1"/>
            </a:lvl3pPr>
            <a:lvl4pPr marL="857222" indent="0">
              <a:buNone/>
              <a:defRPr sz="1000" b="1"/>
            </a:lvl4pPr>
            <a:lvl5pPr marL="1142963" indent="0">
              <a:buNone/>
              <a:defRPr sz="1000" b="1"/>
            </a:lvl5pPr>
            <a:lvl6pPr marL="1428703" indent="0">
              <a:buNone/>
              <a:defRPr sz="1000" b="1"/>
            </a:lvl6pPr>
            <a:lvl7pPr marL="1714444" indent="0">
              <a:buNone/>
              <a:defRPr sz="1000" b="1"/>
            </a:lvl7pPr>
            <a:lvl8pPr marL="2000185" indent="0">
              <a:buNone/>
              <a:defRPr sz="1000" b="1"/>
            </a:lvl8pPr>
            <a:lvl9pPr marL="2285925" indent="0">
              <a:buNone/>
              <a:defRPr sz="10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500" b="1"/>
            </a:lvl1pPr>
            <a:lvl2pPr marL="285741" indent="0">
              <a:buNone/>
              <a:defRPr sz="1250" b="1"/>
            </a:lvl2pPr>
            <a:lvl3pPr marL="571481" indent="0">
              <a:buNone/>
              <a:defRPr sz="1125" b="1"/>
            </a:lvl3pPr>
            <a:lvl4pPr marL="857222" indent="0">
              <a:buNone/>
              <a:defRPr sz="1000" b="1"/>
            </a:lvl4pPr>
            <a:lvl5pPr marL="1142963" indent="0">
              <a:buNone/>
              <a:defRPr sz="1000" b="1"/>
            </a:lvl5pPr>
            <a:lvl6pPr marL="1428703" indent="0">
              <a:buNone/>
              <a:defRPr sz="1000" b="1"/>
            </a:lvl6pPr>
            <a:lvl7pPr marL="1714444" indent="0">
              <a:buNone/>
              <a:defRPr sz="1000" b="1"/>
            </a:lvl7pPr>
            <a:lvl8pPr marL="2000185" indent="0">
              <a:buNone/>
              <a:defRPr sz="1000" b="1"/>
            </a:lvl8pPr>
            <a:lvl9pPr marL="2285925" indent="0">
              <a:buNone/>
              <a:defRPr sz="10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545288-1C24-C849-ADC8-6125BFC2CD39}" type="datetimeFigureOut">
              <a:rPr lang="en-US" smtClean="0"/>
              <a:t>9/14/2021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75697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545288-1C24-C849-ADC8-6125BFC2CD39}" type="datetimeFigureOut">
              <a:rPr lang="en-US" smtClean="0"/>
              <a:t>9/14/2021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411374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45288-1C24-C849-ADC8-6125BFC2CD39}" type="datetimeFigureOut">
              <a:rPr lang="en-US" smtClean="0"/>
              <a:t>9/14/2021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2397441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p>
        </p:txBody>
      </p:sp>
      <p:sp>
        <p:nvSpPr>
          <p:cNvPr id="3" name="Content Placeholder 2"/>
          <p:cNvSpPr>
            <a:spLocks noGrp="1"/>
          </p:cNvSpPr>
          <p:nvPr>
            <p:ph idx="1"/>
          </p:nvPr>
        </p:nvSpPr>
        <p:spPr>
          <a:xfrm>
            <a:off x="3887391" y="822854"/>
            <a:ext cx="4629150"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41" indent="0">
              <a:buNone/>
              <a:defRPr sz="875"/>
            </a:lvl2pPr>
            <a:lvl3pPr marL="571481" indent="0">
              <a:buNone/>
              <a:defRPr sz="750"/>
            </a:lvl3pPr>
            <a:lvl4pPr marL="857222" indent="0">
              <a:buNone/>
              <a:defRPr sz="625"/>
            </a:lvl4pPr>
            <a:lvl5pPr marL="1142963" indent="0">
              <a:buNone/>
              <a:defRPr sz="625"/>
            </a:lvl5pPr>
            <a:lvl6pPr marL="1428703" indent="0">
              <a:buNone/>
              <a:defRPr sz="625"/>
            </a:lvl6pPr>
            <a:lvl7pPr marL="1714444" indent="0">
              <a:buNone/>
              <a:defRPr sz="625"/>
            </a:lvl7pPr>
            <a:lvl8pPr marL="2000185" indent="0">
              <a:buNone/>
              <a:defRPr sz="625"/>
            </a:lvl8pPr>
            <a:lvl9pPr marL="2285925"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fld id="{04545288-1C24-C849-ADC8-6125BFC2CD39}"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1761266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3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0" y="0"/>
            <a:ext cx="19542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2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p>
        </p:txBody>
      </p:sp>
      <p:sp>
        <p:nvSpPr>
          <p:cNvPr id="3" name="Picture Placeholder 2"/>
          <p:cNvSpPr>
            <a:spLocks noGrp="1"/>
          </p:cNvSpPr>
          <p:nvPr>
            <p:ph type="pic" idx="1"/>
          </p:nvPr>
        </p:nvSpPr>
        <p:spPr>
          <a:xfrm>
            <a:off x="3887391" y="822854"/>
            <a:ext cx="4629150" cy="4061354"/>
          </a:xfrm>
        </p:spPr>
        <p:txBody>
          <a:bodyPr/>
          <a:lstStyle>
            <a:lvl1pPr marL="0" indent="0">
              <a:buNone/>
              <a:defRPr sz="2000"/>
            </a:lvl1pPr>
            <a:lvl2pPr marL="285741" indent="0">
              <a:buNone/>
              <a:defRPr sz="1750"/>
            </a:lvl2pPr>
            <a:lvl3pPr marL="571481" indent="0">
              <a:buNone/>
              <a:defRPr sz="1500"/>
            </a:lvl3pPr>
            <a:lvl4pPr marL="857222" indent="0">
              <a:buNone/>
              <a:defRPr sz="1250"/>
            </a:lvl4pPr>
            <a:lvl5pPr marL="1142963" indent="0">
              <a:buNone/>
              <a:defRPr sz="1250"/>
            </a:lvl5pPr>
            <a:lvl6pPr marL="1428703" indent="0">
              <a:buNone/>
              <a:defRPr sz="1250"/>
            </a:lvl6pPr>
            <a:lvl7pPr marL="1714444" indent="0">
              <a:buNone/>
              <a:defRPr sz="1250"/>
            </a:lvl7pPr>
            <a:lvl8pPr marL="2000185" indent="0">
              <a:buNone/>
              <a:defRPr sz="1250"/>
            </a:lvl8pPr>
            <a:lvl9pPr marL="2285925" indent="0">
              <a:buNone/>
              <a:defRPr sz="1250"/>
            </a:lvl9pPr>
          </a:lstStyle>
          <a:p>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41" indent="0">
              <a:buNone/>
              <a:defRPr sz="875"/>
            </a:lvl2pPr>
            <a:lvl3pPr marL="571481" indent="0">
              <a:buNone/>
              <a:defRPr sz="750"/>
            </a:lvl3pPr>
            <a:lvl4pPr marL="857222" indent="0">
              <a:buNone/>
              <a:defRPr sz="625"/>
            </a:lvl4pPr>
            <a:lvl5pPr marL="1142963" indent="0">
              <a:buNone/>
              <a:defRPr sz="625"/>
            </a:lvl5pPr>
            <a:lvl6pPr marL="1428703" indent="0">
              <a:buNone/>
              <a:defRPr sz="625"/>
            </a:lvl6pPr>
            <a:lvl7pPr marL="1714444" indent="0">
              <a:buNone/>
              <a:defRPr sz="625"/>
            </a:lvl7pPr>
            <a:lvl8pPr marL="2000185" indent="0">
              <a:buNone/>
              <a:defRPr sz="625"/>
            </a:lvl8pPr>
            <a:lvl9pPr marL="2285925"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fld id="{04545288-1C24-C849-ADC8-6125BFC2CD39}" type="datetimeFigureOut">
              <a:rPr lang="en-US" smtClean="0"/>
              <a:t>9/14/2021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3513132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45288-1C24-C849-ADC8-6125BFC2CD39}"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4031910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45288-1C24-C849-ADC8-6125BFC2CD39}" type="datetimeFigureOut">
              <a:rPr lang="en-US" smtClean="0"/>
              <a:t>9/14/2021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t>‹#›</a:t>
            </a:fld>
            <a:endParaRPr lang="uk-UA"/>
          </a:p>
        </p:txBody>
      </p:sp>
    </p:spTree>
    <p:extLst>
      <p:ext uri="{BB962C8B-B14F-4D97-AF65-F5344CB8AC3E}">
        <p14:creationId xmlns:p14="http://schemas.microsoft.com/office/powerpoint/2010/main" val="764038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6000" b="1" spc="-166">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334" i="1">
                <a:solidFill>
                  <a:srgbClr val="928B81"/>
                </a:solidFill>
                <a:latin typeface="Georgia"/>
                <a:cs typeface="Georgia"/>
              </a:defRPr>
            </a:lvl1pPr>
            <a:lvl2pPr marL="380970" indent="0" algn="ctr">
              <a:buNone/>
              <a:defRPr>
                <a:solidFill>
                  <a:schemeClr val="tx1">
                    <a:tint val="75000"/>
                  </a:schemeClr>
                </a:solidFill>
              </a:defRPr>
            </a:lvl2pPr>
            <a:lvl3pPr marL="761940" indent="0" algn="ctr">
              <a:buNone/>
              <a:defRPr>
                <a:solidFill>
                  <a:schemeClr val="tx1">
                    <a:tint val="75000"/>
                  </a:schemeClr>
                </a:solidFill>
              </a:defRPr>
            </a:lvl3pPr>
            <a:lvl4pPr marL="1142909" indent="0" algn="ctr">
              <a:buNone/>
              <a:defRPr>
                <a:solidFill>
                  <a:schemeClr val="tx1">
                    <a:tint val="75000"/>
                  </a:schemeClr>
                </a:solidFill>
              </a:defRPr>
            </a:lvl4pPr>
            <a:lvl5pPr marL="1523878" indent="0" algn="ctr">
              <a:buNone/>
              <a:defRPr>
                <a:solidFill>
                  <a:schemeClr val="tx1">
                    <a:tint val="75000"/>
                  </a:schemeClr>
                </a:solidFill>
              </a:defRPr>
            </a:lvl5pPr>
            <a:lvl6pPr marL="1904848" indent="0" algn="ctr">
              <a:buNone/>
              <a:defRPr>
                <a:solidFill>
                  <a:schemeClr val="tx1">
                    <a:tint val="75000"/>
                  </a:schemeClr>
                </a:solidFill>
              </a:defRPr>
            </a:lvl6pPr>
            <a:lvl7pPr marL="2285818" indent="0" algn="ctr">
              <a:buNone/>
              <a:defRPr>
                <a:solidFill>
                  <a:schemeClr val="tx1">
                    <a:tint val="75000"/>
                  </a:schemeClr>
                </a:solidFill>
              </a:defRPr>
            </a:lvl7pPr>
            <a:lvl8pPr marL="2666788" indent="0" algn="ctr">
              <a:buNone/>
              <a:defRPr>
                <a:solidFill>
                  <a:schemeClr val="tx1">
                    <a:tint val="75000"/>
                  </a:schemeClr>
                </a:solidFill>
              </a:defRPr>
            </a:lvl8pPr>
            <a:lvl9pPr marL="3047757"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1" y="1561"/>
            <a:ext cx="19542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5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0" y="1560"/>
            <a:ext cx="19542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277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endParaRPr lang="fi-FI" noProof="0"/>
          </a:p>
        </p:txBody>
      </p:sp>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8000" y="1560"/>
            <a:ext cx="19542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04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44000" y="4712400"/>
            <a:ext cx="2502818" cy="9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87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14.9.2021</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44000" y="4712400"/>
            <a:ext cx="2502818" cy="9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70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14.9.2021</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44000" y="4712400"/>
            <a:ext cx="2502818" cy="9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08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fi-FI"/>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F6120292-D5CE-42D2-8225-099B312762E2}" type="datetimeFigureOut">
              <a:rPr lang="fi-FI" smtClean="0"/>
              <a:t>14.9.2021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68931C9-066D-4743-A0F4-08522AE3423A}" type="slidenum">
              <a:rPr lang="fi-FI" smtClean="0"/>
              <a:t>‹#›</a:t>
            </a:fld>
            <a:endParaRPr lang="fi-FI"/>
          </a:p>
        </p:txBody>
      </p:sp>
    </p:spTree>
    <p:extLst>
      <p:ext uri="{BB962C8B-B14F-4D97-AF65-F5344CB8AC3E}">
        <p14:creationId xmlns:p14="http://schemas.microsoft.com/office/powerpoint/2010/main" val="83099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r>
              <a:rPr lang="en-US" noProof="0"/>
              <a:t>Oct 2, 2017</a:t>
            </a:r>
            <a:endParaRPr lang="fi-FI" noProof="0"/>
          </a:p>
        </p:txBody>
      </p:sp>
      <p:sp>
        <p:nvSpPr>
          <p:cNvPr id="5" name="Footer Placeholder 4"/>
          <p:cNvSpPr>
            <a:spLocks noGrp="1"/>
          </p:cNvSpPr>
          <p:nvPr>
            <p:ph type="ftr" sz="quarter" idx="11"/>
          </p:nvPr>
        </p:nvSpPr>
        <p:spPr/>
        <p:txBody>
          <a:bodyPr/>
          <a:lstStyle/>
          <a:p>
            <a:r>
              <a:rPr lang="fi-FI" noProof="0"/>
              <a:t>Lankoski &amp; Temmes</a:t>
            </a:r>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a:p>
        </p:txBody>
      </p:sp>
      <p:sp>
        <p:nvSpPr>
          <p:cNvPr id="11" name="Text Placeholder 9"/>
          <p:cNvSpPr>
            <a:spLocks noGrp="1"/>
          </p:cNvSpPr>
          <p:nvPr>
            <p:ph type="body" sz="quarter" idx="13"/>
          </p:nvPr>
        </p:nvSpPr>
        <p:spPr>
          <a:xfrm>
            <a:off x="5144400" y="5121000"/>
            <a:ext cx="1537200" cy="318000"/>
          </a:xfrm>
        </p:spPr>
        <p:txBody>
          <a:bodyPr lIns="0" tIns="0" rIns="0" bIns="0">
            <a:noAutofit/>
          </a:bodyPr>
          <a:lstStyle>
            <a:lvl1pPr marL="0" indent="0">
              <a:lnSpc>
                <a:spcPts val="713"/>
              </a:lnSpc>
              <a:spcBef>
                <a:spcPts val="0"/>
              </a:spcBef>
              <a:buNone/>
              <a:defRPr sz="713" b="1">
                <a:solidFill>
                  <a:schemeClr val="accent5"/>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dirty="0"/>
              <a:t>Click to edit Master text styles</a:t>
            </a:r>
          </a:p>
        </p:txBody>
      </p:sp>
      <p:sp>
        <p:nvSpPr>
          <p:cNvPr id="12" name="Text Placeholder 9"/>
          <p:cNvSpPr>
            <a:spLocks noGrp="1"/>
          </p:cNvSpPr>
          <p:nvPr>
            <p:ph type="body" sz="quarter" idx="14"/>
          </p:nvPr>
        </p:nvSpPr>
        <p:spPr>
          <a:xfrm>
            <a:off x="6858000" y="5121000"/>
            <a:ext cx="1702800" cy="318000"/>
          </a:xfrm>
        </p:spPr>
        <p:txBody>
          <a:bodyPr lIns="0" tIns="0" rIns="0" bIns="0">
            <a:noAutofit/>
          </a:bodyPr>
          <a:lstStyle>
            <a:lvl1pPr marL="0" indent="0">
              <a:lnSpc>
                <a:spcPts val="713"/>
              </a:lnSpc>
              <a:spcBef>
                <a:spcPts val="0"/>
              </a:spcBef>
              <a:buNone/>
              <a:defRPr sz="713" b="1">
                <a:solidFill>
                  <a:schemeClr val="accent5"/>
                </a:solidFill>
              </a:defRPr>
            </a:lvl1pPr>
            <a:lvl2pPr marL="204788" indent="-77391">
              <a:defRPr lang="en-US" sz="713" kern="1200" dirty="0" smtClean="0">
                <a:solidFill>
                  <a:schemeClr val="tx1"/>
                </a:solidFill>
                <a:latin typeface="+mn-lt"/>
                <a:ea typeface="+mn-ea"/>
                <a:cs typeface="+mn-cs"/>
              </a:defRPr>
            </a:lvl2pPr>
            <a:lvl3pPr marL="204788" indent="-70247">
              <a:buFont typeface="Symbol" pitchFamily="18" charset="2"/>
              <a:buNone/>
              <a:defRPr sz="675"/>
            </a:lvl3pPr>
            <a:lvl4pPr marL="204788" indent="-70247">
              <a:defRPr sz="675"/>
            </a:lvl4pPr>
            <a:lvl5pPr marL="204788" indent="-70247">
              <a:buFont typeface="Symbol" pitchFamily="18" charset="2"/>
              <a:buChar char="-"/>
              <a:defRPr sz="675"/>
            </a:lvl5pPr>
            <a:lvl6pPr marL="205200" indent="-70200">
              <a:spcBef>
                <a:spcPts val="225"/>
              </a:spcBef>
              <a:buFont typeface="Symbol" pitchFamily="18" charset="2"/>
              <a:buChar char="-"/>
              <a:defRPr sz="675"/>
            </a:lvl6pPr>
            <a:lvl7pPr marL="205200" indent="-70200">
              <a:spcBef>
                <a:spcPts val="225"/>
              </a:spcBef>
              <a:buFont typeface="Symbol" pitchFamily="18" charset="2"/>
              <a:buChar char="-"/>
              <a:defRPr sz="675"/>
            </a:lvl7pPr>
            <a:lvl8pPr marL="205200" indent="-70200">
              <a:spcBef>
                <a:spcPts val="225"/>
              </a:spcBef>
              <a:buFont typeface="Symbol" pitchFamily="18" charset="2"/>
              <a:buChar char="-"/>
              <a:defRPr sz="675"/>
            </a:lvl8pPr>
            <a:lvl9pPr marL="205200" indent="-70200">
              <a:spcBef>
                <a:spcPts val="225"/>
              </a:spcBef>
              <a:buFont typeface="Symbol" pitchFamily="18" charset="2"/>
              <a:buChar char="-"/>
              <a:defRPr sz="675"/>
            </a:lvl9pPr>
          </a:lstStyle>
          <a:p>
            <a:pPr lvl="0"/>
            <a:r>
              <a:rPr lang="en-US" noProof="0" dirty="0"/>
              <a:t>Click to edit Master text styles</a:t>
            </a:r>
          </a:p>
        </p:txBody>
      </p:sp>
      <p:sp>
        <p:nvSpPr>
          <p:cNvPr id="2" name="Title 1"/>
          <p:cNvSpPr>
            <a:spLocks noGrp="1"/>
          </p:cNvSpPr>
          <p:nvPr>
            <p:ph type="title"/>
          </p:nvPr>
        </p:nvSpPr>
        <p:spPr>
          <a:xfrm>
            <a:off x="654148" y="366527"/>
            <a:ext cx="7906652" cy="461665"/>
          </a:xfrm>
        </p:spPr>
        <p:txBody>
          <a:bodyPr/>
          <a:lstStyle/>
          <a:p>
            <a:r>
              <a:rPr lang="en-US" noProof="0" dirty="0"/>
              <a:t>Click to edit Master title style</a:t>
            </a:r>
            <a:endParaRPr lang="fi-FI" noProof="0" dirty="0"/>
          </a:p>
        </p:txBody>
      </p:sp>
    </p:spTree>
    <p:extLst>
      <p:ext uri="{BB962C8B-B14F-4D97-AF65-F5344CB8AC3E}">
        <p14:creationId xmlns:p14="http://schemas.microsoft.com/office/powerpoint/2010/main" val="299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14.9.2021</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51" r:id="rId2"/>
    <p:sldLayoutId id="2147484753" r:id="rId3"/>
    <p:sldLayoutId id="2147484756" r:id="rId4"/>
    <p:sldLayoutId id="2147484759" r:id="rId5"/>
    <p:sldLayoutId id="2147484762" r:id="rId6"/>
    <p:sldLayoutId id="2147484765" r:id="rId7"/>
    <p:sldLayoutId id="2147484785" r:id="rId8"/>
    <p:sldLayoutId id="2147484786" r:id="rId9"/>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1"/>
          <p:cNvSpPr txBox="1">
            <a:spLocks/>
          </p:cNvSpPr>
          <p:nvPr userDrawn="1"/>
        </p:nvSpPr>
        <p:spPr>
          <a:xfrm>
            <a:off x="539750" y="3937620"/>
            <a:ext cx="4032250" cy="66007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GB"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dirty="0">
                <a:solidFill>
                  <a:schemeClr val="bg1"/>
                </a:solidFill>
                <a:latin typeface="+mj-lt"/>
              </a:rPr>
              <a:t>t</a:t>
            </a:r>
            <a:endParaRPr lang="en-GB" sz="2000" dirty="0">
              <a:solidFill>
                <a:schemeClr val="bg1"/>
              </a:solidFill>
              <a:latin typeface="Titillium Lt" pitchFamily="50" charset="0"/>
            </a:endParaRPr>
          </a:p>
        </p:txBody>
      </p:sp>
      <p:sp>
        <p:nvSpPr>
          <p:cNvPr id="6" name="Rectangle 5"/>
          <p:cNvSpPr/>
          <p:nvPr userDrawn="1"/>
        </p:nvSpPr>
        <p:spPr>
          <a:xfrm>
            <a:off x="0" y="0"/>
            <a:ext cx="9144000" cy="5715000"/>
          </a:xfrm>
          <a:prstGeom prst="rect">
            <a:avLst/>
          </a:prstGeom>
          <a:solidFill>
            <a:srgbClr val="031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2876218"/>
      </p:ext>
    </p:extLst>
  </p:cSld>
  <p:clrMap bg1="lt1" tx1="dk1" bg2="lt2" tx2="dk2" accent1="accent1" accent2="accent2" accent3="accent3" accent4="accent4" accent5="accent5" accent6="accent6" hlink="hlink" folHlink="folHlink"/>
  <p:sldLayoutIdLst>
    <p:sldLayoutId id="2147484770" r:id="rId1"/>
    <p:sldLayoutId id="2147484771" r:id="rId2"/>
  </p:sldLayoutIdLst>
  <p:hf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750">
                <a:solidFill>
                  <a:schemeClr val="tx1">
                    <a:tint val="75000"/>
                  </a:schemeClr>
                </a:solidFill>
              </a:defRPr>
            </a:lvl1pPr>
          </a:lstStyle>
          <a:p>
            <a:fld id="{04545288-1C24-C849-ADC8-6125BFC2CD39}" type="datetimeFigureOut">
              <a:rPr lang="en-US" smtClean="0"/>
              <a:t>9/14/2021</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2676695783"/>
      </p:ext>
    </p:extLst>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 id="2147484784" r:id="rId12"/>
  </p:sldLayoutIdLst>
  <p:txStyles>
    <p:titleStyle>
      <a:lvl1pPr algn="l" defTabSz="571481"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71" indent="-142871" algn="l" defTabSz="571481" rtl="0" eaLnBrk="1" latinLnBrk="0" hangingPunct="1">
        <a:lnSpc>
          <a:spcPct val="90000"/>
        </a:lnSpc>
        <a:spcBef>
          <a:spcPts val="625"/>
        </a:spcBef>
        <a:buFont typeface="Arial"/>
        <a:buChar char="•"/>
        <a:defRPr sz="1750" kern="1200">
          <a:solidFill>
            <a:schemeClr val="tx1"/>
          </a:solidFill>
          <a:latin typeface="+mn-lt"/>
          <a:ea typeface="+mn-ea"/>
          <a:cs typeface="+mn-cs"/>
        </a:defRPr>
      </a:lvl1pPr>
      <a:lvl2pPr marL="428611" indent="-142871" algn="l" defTabSz="571481" rtl="0" eaLnBrk="1" latinLnBrk="0" hangingPunct="1">
        <a:lnSpc>
          <a:spcPct val="90000"/>
        </a:lnSpc>
        <a:spcBef>
          <a:spcPts val="312"/>
        </a:spcBef>
        <a:buFont typeface="Arial"/>
        <a:buChar char="•"/>
        <a:defRPr sz="1500" kern="1200">
          <a:solidFill>
            <a:schemeClr val="tx1"/>
          </a:solidFill>
          <a:latin typeface="+mn-lt"/>
          <a:ea typeface="+mn-ea"/>
          <a:cs typeface="+mn-cs"/>
        </a:defRPr>
      </a:lvl2pPr>
      <a:lvl3pPr marL="714352" indent="-142871" algn="l" defTabSz="571481" rtl="0" eaLnBrk="1" latinLnBrk="0" hangingPunct="1">
        <a:lnSpc>
          <a:spcPct val="90000"/>
        </a:lnSpc>
        <a:spcBef>
          <a:spcPts val="312"/>
        </a:spcBef>
        <a:buFont typeface="Arial"/>
        <a:buChar char="•"/>
        <a:defRPr sz="1250" kern="1200">
          <a:solidFill>
            <a:schemeClr val="tx1"/>
          </a:solidFill>
          <a:latin typeface="+mn-lt"/>
          <a:ea typeface="+mn-ea"/>
          <a:cs typeface="+mn-cs"/>
        </a:defRPr>
      </a:lvl3pPr>
      <a:lvl4pPr marL="1000092" indent="-142871" algn="l" defTabSz="571481" rtl="0" eaLnBrk="1" latinLnBrk="0" hangingPunct="1">
        <a:lnSpc>
          <a:spcPct val="90000"/>
        </a:lnSpc>
        <a:spcBef>
          <a:spcPts val="312"/>
        </a:spcBef>
        <a:buFont typeface="Arial"/>
        <a:buChar char="•"/>
        <a:defRPr sz="1125" kern="1200">
          <a:solidFill>
            <a:schemeClr val="tx1"/>
          </a:solidFill>
          <a:latin typeface="+mn-lt"/>
          <a:ea typeface="+mn-ea"/>
          <a:cs typeface="+mn-cs"/>
        </a:defRPr>
      </a:lvl4pPr>
      <a:lvl5pPr marL="1285833" indent="-142871" algn="l" defTabSz="571481" rtl="0" eaLnBrk="1" latinLnBrk="0" hangingPunct="1">
        <a:lnSpc>
          <a:spcPct val="90000"/>
        </a:lnSpc>
        <a:spcBef>
          <a:spcPts val="312"/>
        </a:spcBef>
        <a:buFont typeface="Arial"/>
        <a:buChar char="•"/>
        <a:defRPr sz="1125" kern="1200">
          <a:solidFill>
            <a:schemeClr val="tx1"/>
          </a:solidFill>
          <a:latin typeface="+mn-lt"/>
          <a:ea typeface="+mn-ea"/>
          <a:cs typeface="+mn-cs"/>
        </a:defRPr>
      </a:lvl5pPr>
      <a:lvl6pPr marL="1571574" indent="-142871" algn="l" defTabSz="571481" rtl="0" eaLnBrk="1" latinLnBrk="0" hangingPunct="1">
        <a:lnSpc>
          <a:spcPct val="90000"/>
        </a:lnSpc>
        <a:spcBef>
          <a:spcPts val="312"/>
        </a:spcBef>
        <a:buFont typeface="Arial"/>
        <a:buChar char="•"/>
        <a:defRPr sz="1125" kern="1200">
          <a:solidFill>
            <a:schemeClr val="tx1"/>
          </a:solidFill>
          <a:latin typeface="+mn-lt"/>
          <a:ea typeface="+mn-ea"/>
          <a:cs typeface="+mn-cs"/>
        </a:defRPr>
      </a:lvl6pPr>
      <a:lvl7pPr marL="1857314" indent="-142871" algn="l" defTabSz="571481" rtl="0" eaLnBrk="1" latinLnBrk="0" hangingPunct="1">
        <a:lnSpc>
          <a:spcPct val="90000"/>
        </a:lnSpc>
        <a:spcBef>
          <a:spcPts val="312"/>
        </a:spcBef>
        <a:buFont typeface="Arial"/>
        <a:buChar char="•"/>
        <a:defRPr sz="1125" kern="1200">
          <a:solidFill>
            <a:schemeClr val="tx1"/>
          </a:solidFill>
          <a:latin typeface="+mn-lt"/>
          <a:ea typeface="+mn-ea"/>
          <a:cs typeface="+mn-cs"/>
        </a:defRPr>
      </a:lvl7pPr>
      <a:lvl8pPr marL="2143055" indent="-142871" algn="l" defTabSz="571481" rtl="0" eaLnBrk="1" latinLnBrk="0" hangingPunct="1">
        <a:lnSpc>
          <a:spcPct val="90000"/>
        </a:lnSpc>
        <a:spcBef>
          <a:spcPts val="312"/>
        </a:spcBef>
        <a:buFont typeface="Arial"/>
        <a:buChar char="•"/>
        <a:defRPr sz="1125" kern="1200">
          <a:solidFill>
            <a:schemeClr val="tx1"/>
          </a:solidFill>
          <a:latin typeface="+mn-lt"/>
          <a:ea typeface="+mn-ea"/>
          <a:cs typeface="+mn-cs"/>
        </a:defRPr>
      </a:lvl8pPr>
      <a:lvl9pPr marL="2428796" indent="-142871" algn="l" defTabSz="571481" rtl="0" eaLnBrk="1" latinLnBrk="0" hangingPunct="1">
        <a:lnSpc>
          <a:spcPct val="90000"/>
        </a:lnSpc>
        <a:spcBef>
          <a:spcPts val="312"/>
        </a:spcBef>
        <a:buFont typeface="Arial"/>
        <a:buChar char="•"/>
        <a:defRPr sz="1125" kern="1200">
          <a:solidFill>
            <a:schemeClr val="tx1"/>
          </a:solidFill>
          <a:latin typeface="+mn-lt"/>
          <a:ea typeface="+mn-ea"/>
          <a:cs typeface="+mn-cs"/>
        </a:defRPr>
      </a:lvl9pPr>
    </p:bodyStyle>
    <p:otherStyle>
      <a:defPPr>
        <a:defRPr lang="en-US"/>
      </a:defPPr>
      <a:lvl1pPr marL="0" algn="l" defTabSz="571481" rtl="0" eaLnBrk="1" latinLnBrk="0" hangingPunct="1">
        <a:defRPr sz="1125" kern="1200">
          <a:solidFill>
            <a:schemeClr val="tx1"/>
          </a:solidFill>
          <a:latin typeface="+mn-lt"/>
          <a:ea typeface="+mn-ea"/>
          <a:cs typeface="+mn-cs"/>
        </a:defRPr>
      </a:lvl1pPr>
      <a:lvl2pPr marL="285741" algn="l" defTabSz="571481" rtl="0" eaLnBrk="1" latinLnBrk="0" hangingPunct="1">
        <a:defRPr sz="1125" kern="1200">
          <a:solidFill>
            <a:schemeClr val="tx1"/>
          </a:solidFill>
          <a:latin typeface="+mn-lt"/>
          <a:ea typeface="+mn-ea"/>
          <a:cs typeface="+mn-cs"/>
        </a:defRPr>
      </a:lvl2pPr>
      <a:lvl3pPr marL="571481" algn="l" defTabSz="571481" rtl="0" eaLnBrk="1" latinLnBrk="0" hangingPunct="1">
        <a:defRPr sz="1125" kern="1200">
          <a:solidFill>
            <a:schemeClr val="tx1"/>
          </a:solidFill>
          <a:latin typeface="+mn-lt"/>
          <a:ea typeface="+mn-ea"/>
          <a:cs typeface="+mn-cs"/>
        </a:defRPr>
      </a:lvl3pPr>
      <a:lvl4pPr marL="857222" algn="l" defTabSz="571481" rtl="0" eaLnBrk="1" latinLnBrk="0" hangingPunct="1">
        <a:defRPr sz="1125" kern="1200">
          <a:solidFill>
            <a:schemeClr val="tx1"/>
          </a:solidFill>
          <a:latin typeface="+mn-lt"/>
          <a:ea typeface="+mn-ea"/>
          <a:cs typeface="+mn-cs"/>
        </a:defRPr>
      </a:lvl4pPr>
      <a:lvl5pPr marL="1142963" algn="l" defTabSz="571481" rtl="0" eaLnBrk="1" latinLnBrk="0" hangingPunct="1">
        <a:defRPr sz="1125" kern="1200">
          <a:solidFill>
            <a:schemeClr val="tx1"/>
          </a:solidFill>
          <a:latin typeface="+mn-lt"/>
          <a:ea typeface="+mn-ea"/>
          <a:cs typeface="+mn-cs"/>
        </a:defRPr>
      </a:lvl5pPr>
      <a:lvl6pPr marL="1428703" algn="l" defTabSz="571481" rtl="0" eaLnBrk="1" latinLnBrk="0" hangingPunct="1">
        <a:defRPr sz="1125" kern="1200">
          <a:solidFill>
            <a:schemeClr val="tx1"/>
          </a:solidFill>
          <a:latin typeface="+mn-lt"/>
          <a:ea typeface="+mn-ea"/>
          <a:cs typeface="+mn-cs"/>
        </a:defRPr>
      </a:lvl6pPr>
      <a:lvl7pPr marL="1714444" algn="l" defTabSz="571481" rtl="0" eaLnBrk="1" latinLnBrk="0" hangingPunct="1">
        <a:defRPr sz="1125" kern="1200">
          <a:solidFill>
            <a:schemeClr val="tx1"/>
          </a:solidFill>
          <a:latin typeface="+mn-lt"/>
          <a:ea typeface="+mn-ea"/>
          <a:cs typeface="+mn-cs"/>
        </a:defRPr>
      </a:lvl7pPr>
      <a:lvl8pPr marL="2000185" algn="l" defTabSz="571481" rtl="0" eaLnBrk="1" latinLnBrk="0" hangingPunct="1">
        <a:defRPr sz="1125" kern="1200">
          <a:solidFill>
            <a:schemeClr val="tx1"/>
          </a:solidFill>
          <a:latin typeface="+mn-lt"/>
          <a:ea typeface="+mn-ea"/>
          <a:cs typeface="+mn-cs"/>
        </a:defRPr>
      </a:lvl8pPr>
      <a:lvl9pPr marL="2285925" algn="l" defTabSz="571481"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lnSpcReduction="10000"/>
          </a:bodyPr>
          <a:lstStyle/>
          <a:p>
            <a:r>
              <a:rPr lang="fi-FI" dirty="0"/>
              <a:t>Mikko Jalas</a:t>
            </a:r>
          </a:p>
          <a:p>
            <a:r>
              <a:rPr lang="fi-FI" dirty="0"/>
              <a:t>Aalto </a:t>
            </a:r>
            <a:r>
              <a:rPr lang="fi-FI" dirty="0" err="1"/>
              <a:t>University</a:t>
            </a:r>
            <a:r>
              <a:rPr lang="fi-FI" dirty="0"/>
              <a:t> School of </a:t>
            </a:r>
            <a:r>
              <a:rPr lang="fi-FI" dirty="0" err="1"/>
              <a:t>Arts</a:t>
            </a:r>
            <a:r>
              <a:rPr lang="fi-FI" dirty="0"/>
              <a:t>, design and Architecture</a:t>
            </a:r>
          </a:p>
          <a:p>
            <a:r>
              <a:rPr lang="fi-FI" dirty="0"/>
              <a:t>Department of Design</a:t>
            </a:r>
          </a:p>
        </p:txBody>
      </p:sp>
      <p:sp>
        <p:nvSpPr>
          <p:cNvPr id="6" name="Otsikko 1"/>
          <p:cNvSpPr>
            <a:spLocks noGrp="1"/>
          </p:cNvSpPr>
          <p:nvPr>
            <p:ph type="ctrTitle"/>
          </p:nvPr>
        </p:nvSpPr>
        <p:spPr>
          <a:xfrm>
            <a:off x="468313" y="1417341"/>
            <a:ext cx="8675687" cy="2952327"/>
          </a:xfrm>
        </p:spPr>
        <p:txBody>
          <a:bodyPr/>
          <a:lstStyle/>
          <a:p>
            <a:r>
              <a:rPr lang="en-US" sz="6600" dirty="0">
                <a:latin typeface="NimbusSan" panose="02020500000000000000" pitchFamily="18" charset="0"/>
              </a:rPr>
              <a:t>Creative </a:t>
            </a:r>
            <a:r>
              <a:rPr lang="en-US" sz="6600" dirty="0">
                <a:latin typeface="Sentinel Semibold" pitchFamily="50" charset="0"/>
              </a:rPr>
              <a:t>Sustainability </a:t>
            </a:r>
            <a:br>
              <a:rPr lang="en-US" sz="6600" dirty="0">
                <a:latin typeface="Sentinel Semibold" pitchFamily="50" charset="0"/>
              </a:rPr>
            </a:br>
            <a:r>
              <a:rPr lang="en-US" sz="6600" dirty="0">
                <a:latin typeface="Sentinel Semibold" pitchFamily="50" charset="0"/>
              </a:rPr>
              <a:t>Kick-off 2021 </a:t>
            </a:r>
            <a:endParaRPr lang="fi-FI" sz="6600" dirty="0">
              <a:latin typeface="Sentinel Semibold" pitchFamily="50" charset="0"/>
            </a:endParaRPr>
          </a:p>
        </p:txBody>
      </p:sp>
    </p:spTree>
    <p:extLst>
      <p:ext uri="{BB962C8B-B14F-4D97-AF65-F5344CB8AC3E}">
        <p14:creationId xmlns:p14="http://schemas.microsoft.com/office/powerpoint/2010/main" val="271612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ctrTitle"/>
          </p:nvPr>
        </p:nvSpPr>
        <p:spPr>
          <a:xfrm>
            <a:off x="1152260" y="1912970"/>
            <a:ext cx="6840000" cy="2952000"/>
          </a:xfrm>
        </p:spPr>
        <p:txBody>
          <a:bodyPr/>
          <a:lstStyle/>
          <a:p>
            <a:br>
              <a:rPr lang="en-US" sz="4687" dirty="0">
                <a:solidFill>
                  <a:srgbClr val="FFA300"/>
                </a:solidFill>
                <a:latin typeface="Arial" charset="0"/>
                <a:ea typeface="Arial" charset="0"/>
                <a:cs typeface="Arial" charset="0"/>
              </a:rPr>
            </a:br>
            <a:br>
              <a:rPr lang="en-US" sz="4687" dirty="0">
                <a:solidFill>
                  <a:srgbClr val="FFA300"/>
                </a:solidFill>
                <a:latin typeface="Arial" charset="0"/>
                <a:ea typeface="Arial" charset="0"/>
                <a:cs typeface="Arial" charset="0"/>
              </a:rPr>
            </a:br>
            <a:r>
              <a:rPr lang="en-US" sz="5156" dirty="0">
                <a:solidFill>
                  <a:schemeClr val="tx1"/>
                </a:solidFill>
                <a:latin typeface="Arial" charset="0"/>
                <a:ea typeface="Arial" charset="0"/>
                <a:cs typeface="Arial" charset="0"/>
              </a:rPr>
              <a:t>Sustainability Politics </a:t>
            </a:r>
            <a:br>
              <a:rPr lang="en-US" sz="4687" dirty="0">
                <a:solidFill>
                  <a:schemeClr val="accent1">
                    <a:lumMod val="75000"/>
                  </a:schemeClr>
                </a:solidFill>
                <a:latin typeface="Arial" charset="0"/>
                <a:ea typeface="Arial" charset="0"/>
                <a:cs typeface="Arial" charset="0"/>
              </a:rPr>
            </a:br>
            <a:br>
              <a:rPr lang="en-US" sz="4687" dirty="0">
                <a:solidFill>
                  <a:schemeClr val="accent1">
                    <a:lumMod val="75000"/>
                  </a:schemeClr>
                </a:solidFill>
                <a:latin typeface="Arial" charset="0"/>
                <a:ea typeface="Arial" charset="0"/>
                <a:cs typeface="Arial" charset="0"/>
              </a:rPr>
            </a:br>
            <a:r>
              <a:rPr lang="en-GB" sz="3164" dirty="0">
                <a:solidFill>
                  <a:schemeClr val="accent1">
                    <a:lumMod val="50000"/>
                  </a:schemeClr>
                </a:solidFill>
              </a:rPr>
              <a:t>Is </a:t>
            </a:r>
            <a:r>
              <a:rPr lang="en-GB" sz="3164" i="1" dirty="0">
                <a:solidFill>
                  <a:schemeClr val="accent1">
                    <a:lumMod val="50000"/>
                  </a:schemeClr>
                </a:solidFill>
              </a:rPr>
              <a:t>that </a:t>
            </a:r>
            <a:r>
              <a:rPr lang="en-GB" sz="3164" dirty="0">
                <a:solidFill>
                  <a:schemeClr val="accent1">
                    <a:lumMod val="50000"/>
                  </a:schemeClr>
                </a:solidFill>
              </a:rPr>
              <a:t>politics?!</a:t>
            </a:r>
            <a:br>
              <a:rPr lang="en-GB" sz="3164" dirty="0">
                <a:solidFill>
                  <a:schemeClr val="accent1">
                    <a:lumMod val="50000"/>
                  </a:schemeClr>
                </a:solidFill>
              </a:rPr>
            </a:br>
            <a:br>
              <a:rPr lang="en-GB" sz="3164" dirty="0">
                <a:solidFill>
                  <a:schemeClr val="accent1">
                    <a:lumMod val="50000"/>
                  </a:schemeClr>
                </a:solidFill>
              </a:rPr>
            </a:br>
            <a:r>
              <a:rPr lang="en-GB" sz="3164" dirty="0">
                <a:solidFill>
                  <a:schemeClr val="accent1">
                    <a:lumMod val="50000"/>
                  </a:schemeClr>
                </a:solidFill>
              </a:rPr>
              <a:t>Reading seminar posing critical questions about unsustainability and environmental governance. </a:t>
            </a:r>
            <a:br>
              <a:rPr lang="en-GB" sz="3164" dirty="0">
                <a:solidFill>
                  <a:schemeClr val="accent1">
                    <a:lumMod val="50000"/>
                  </a:schemeClr>
                </a:solidFill>
              </a:rPr>
            </a:br>
            <a:r>
              <a:rPr lang="en-GB" sz="3164" dirty="0">
                <a:solidFill>
                  <a:schemeClr val="accent1">
                    <a:lumMod val="50000"/>
                  </a:schemeClr>
                </a:solidFill>
              </a:rPr>
              <a:t>On institutions and instruments, sociotechnical change and the history and politics of ‘sustainability’.</a:t>
            </a:r>
            <a:endParaRPr lang="fi-FI" sz="3515" dirty="0">
              <a:solidFill>
                <a:schemeClr val="accent1">
                  <a:lumMod val="50000"/>
                </a:schemeClr>
              </a:solidFill>
              <a:latin typeface="Arial" charset="0"/>
              <a:ea typeface="Arial" charset="0"/>
              <a:cs typeface="Arial" charset="0"/>
            </a:endParaRPr>
          </a:p>
        </p:txBody>
      </p:sp>
      <p:sp>
        <p:nvSpPr>
          <p:cNvPr id="28674" name="Subtitle 2"/>
          <p:cNvSpPr>
            <a:spLocks noGrp="1"/>
          </p:cNvSpPr>
          <p:nvPr>
            <p:ph type="subTitle" idx="1"/>
          </p:nvPr>
        </p:nvSpPr>
        <p:spPr>
          <a:xfrm>
            <a:off x="1152261" y="5037654"/>
            <a:ext cx="7017497" cy="660000"/>
          </a:xfrm>
        </p:spPr>
        <p:txBody>
          <a:bodyPr/>
          <a:lstStyle/>
          <a:p>
            <a:r>
              <a:rPr lang="fi-FI" dirty="0" err="1">
                <a:solidFill>
                  <a:srgbClr val="002060"/>
                </a:solidFill>
              </a:rPr>
              <a:t>Period</a:t>
            </a:r>
            <a:r>
              <a:rPr lang="fi-FI" dirty="0">
                <a:solidFill>
                  <a:srgbClr val="002060"/>
                </a:solidFill>
              </a:rPr>
              <a:t> I, Eeva Berglund</a:t>
            </a:r>
          </a:p>
        </p:txBody>
      </p:sp>
    </p:spTree>
    <p:extLst>
      <p:ext uri="{BB962C8B-B14F-4D97-AF65-F5344CB8AC3E}">
        <p14:creationId xmlns:p14="http://schemas.microsoft.com/office/powerpoint/2010/main" val="29394710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ruoho, ulko, taivas, vesi&#10;&#10;Kuvaus luotu automaattisesti">
            <a:extLst>
              <a:ext uri="{FF2B5EF4-FFF2-40B4-BE49-F238E27FC236}">
                <a16:creationId xmlns:a16="http://schemas.microsoft.com/office/drawing/2014/main" id="{BF6F9B04-F7DD-4210-A4C4-8AA8321DD5E7}"/>
              </a:ext>
            </a:extLst>
          </p:cNvPr>
          <p:cNvPicPr>
            <a:picLocks noChangeAspect="1"/>
          </p:cNvPicPr>
          <p:nvPr/>
        </p:nvPicPr>
        <p:blipFill rotWithShape="1">
          <a:blip r:embed="rId2">
            <a:alphaModFix/>
          </a:blip>
          <a:srcRect t="16667"/>
          <a:stretch/>
        </p:blipFill>
        <p:spPr>
          <a:xfrm>
            <a:off x="-308851" y="-157624"/>
            <a:ext cx="9452851" cy="5908022"/>
          </a:xfrm>
          <a:prstGeom prst="rect">
            <a:avLst/>
          </a:prstGeom>
        </p:spPr>
      </p:pic>
      <p:sp>
        <p:nvSpPr>
          <p:cNvPr id="2" name="Otsikko 1">
            <a:extLst>
              <a:ext uri="{FF2B5EF4-FFF2-40B4-BE49-F238E27FC236}">
                <a16:creationId xmlns:a16="http://schemas.microsoft.com/office/drawing/2014/main" id="{3E117B7F-82FC-4244-A2B6-F08E88ADE64D}"/>
              </a:ext>
            </a:extLst>
          </p:cNvPr>
          <p:cNvSpPr>
            <a:spLocks noGrp="1"/>
          </p:cNvSpPr>
          <p:nvPr>
            <p:ph type="ctrTitle"/>
          </p:nvPr>
        </p:nvSpPr>
        <p:spPr>
          <a:xfrm>
            <a:off x="4223882" y="3469098"/>
            <a:ext cx="5328592" cy="680805"/>
          </a:xfrm>
          <a:noFill/>
          <a:effectLst>
            <a:outerShdw blurRad="50800" dist="38100" dir="2700000" algn="tl" rotWithShape="0">
              <a:prstClr val="black">
                <a:alpha val="40000"/>
              </a:prstClr>
            </a:outerShdw>
          </a:effectLst>
        </p:spPr>
        <p:txBody>
          <a:bodyPr vert="horz" lIns="91440" tIns="45720" rIns="91440" bIns="45720" rtlCol="0" anchor="b">
            <a:noAutofit/>
          </a:bodyPr>
          <a:lstStyle/>
          <a:p>
            <a:pPr algn="ctr" defTabSz="914400">
              <a:lnSpc>
                <a:spcPct val="90000"/>
              </a:lnSpc>
            </a:pPr>
            <a:r>
              <a:rPr lang="en-US" sz="3600" dirty="0">
                <a:solidFill>
                  <a:schemeClr val="bg1"/>
                </a:solidFill>
              </a:rPr>
              <a:t>Participatory Methods </a:t>
            </a:r>
            <a:br>
              <a:rPr lang="en-US" sz="3600" dirty="0">
                <a:solidFill>
                  <a:schemeClr val="bg1"/>
                </a:solidFill>
              </a:rPr>
            </a:br>
            <a:r>
              <a:rPr lang="en-US" sz="3600" dirty="0">
                <a:solidFill>
                  <a:schemeClr val="bg1"/>
                </a:solidFill>
              </a:rPr>
              <a:t>and Facilitation Skills</a:t>
            </a:r>
          </a:p>
        </p:txBody>
      </p:sp>
      <p:sp>
        <p:nvSpPr>
          <p:cNvPr id="3" name="Alaotsikko 2">
            <a:extLst>
              <a:ext uri="{FF2B5EF4-FFF2-40B4-BE49-F238E27FC236}">
                <a16:creationId xmlns:a16="http://schemas.microsoft.com/office/drawing/2014/main" id="{FD61778F-FFB1-4D4A-9F50-B927362CA625}"/>
              </a:ext>
            </a:extLst>
          </p:cNvPr>
          <p:cNvSpPr>
            <a:spLocks noGrp="1"/>
          </p:cNvSpPr>
          <p:nvPr>
            <p:ph type="subTitle" idx="1"/>
          </p:nvPr>
        </p:nvSpPr>
        <p:spPr>
          <a:xfrm>
            <a:off x="4928288" y="4229241"/>
            <a:ext cx="4188386" cy="672428"/>
          </a:xfrm>
          <a:effectLst>
            <a:outerShdw blurRad="50800" dist="38100" dir="2700000" algn="tl" rotWithShape="0">
              <a:prstClr val="black">
                <a:alpha val="40000"/>
              </a:prstClr>
            </a:outerShdw>
          </a:effectLst>
        </p:spPr>
        <p:txBody>
          <a:bodyPr vert="horz" lIns="91440" tIns="45720" rIns="91440" bIns="45720" rtlCol="0">
            <a:noAutofit/>
          </a:bodyPr>
          <a:lstStyle/>
          <a:p>
            <a:pPr algn="ctr" defTabSz="914400">
              <a:lnSpc>
                <a:spcPct val="100000"/>
              </a:lnSpc>
            </a:pPr>
            <a:r>
              <a:rPr lang="en-US" sz="2000" dirty="0">
                <a:solidFill>
                  <a:schemeClr val="bg1"/>
                </a:solidFill>
                <a:latin typeface="+mn-lt"/>
                <a:cs typeface="+mn-cs"/>
              </a:rPr>
              <a:t>Facilitation of creative cooperation </a:t>
            </a:r>
          </a:p>
          <a:p>
            <a:pPr marL="342900" indent="-342900" algn="ctr" defTabSz="914400">
              <a:lnSpc>
                <a:spcPct val="100000"/>
              </a:lnSpc>
              <a:buFontTx/>
              <a:buChar char="-"/>
            </a:pPr>
            <a:r>
              <a:rPr lang="en-US" sz="2000" dirty="0">
                <a:solidFill>
                  <a:schemeClr val="bg1"/>
                </a:solidFill>
                <a:latin typeface="+mn-lt"/>
                <a:cs typeface="+mn-cs"/>
              </a:rPr>
              <a:t>skills, methods and theories - </a:t>
            </a:r>
          </a:p>
          <a:p>
            <a:pPr algn="ctr" defTabSz="914400">
              <a:lnSpc>
                <a:spcPct val="100000"/>
              </a:lnSpc>
            </a:pPr>
            <a:r>
              <a:rPr lang="en-US" sz="2000" dirty="0">
                <a:solidFill>
                  <a:schemeClr val="bg1"/>
                </a:solidFill>
                <a:latin typeface="+mn-lt"/>
                <a:cs typeface="+mn-cs"/>
              </a:rPr>
              <a:t>on the island of </a:t>
            </a:r>
            <a:r>
              <a:rPr lang="en-US" sz="2000" dirty="0" err="1">
                <a:solidFill>
                  <a:schemeClr val="bg1"/>
                </a:solidFill>
                <a:latin typeface="+mn-lt"/>
                <a:cs typeface="+mn-cs"/>
              </a:rPr>
              <a:t>Särkkä</a:t>
            </a:r>
            <a:r>
              <a:rPr lang="en-US" sz="2000" dirty="0">
                <a:solidFill>
                  <a:schemeClr val="bg1"/>
                </a:solidFill>
                <a:latin typeface="+mn-lt"/>
                <a:cs typeface="+mn-cs"/>
              </a:rPr>
              <a:t>.</a:t>
            </a:r>
          </a:p>
        </p:txBody>
      </p:sp>
      <p:sp>
        <p:nvSpPr>
          <p:cNvPr id="46" name="Tekstiruutu 45">
            <a:extLst>
              <a:ext uri="{FF2B5EF4-FFF2-40B4-BE49-F238E27FC236}">
                <a16:creationId xmlns:a16="http://schemas.microsoft.com/office/drawing/2014/main" id="{BCB9B488-3F8A-44EE-8EB7-02F97DA1B765}"/>
              </a:ext>
            </a:extLst>
          </p:cNvPr>
          <p:cNvSpPr txBox="1"/>
          <p:nvPr/>
        </p:nvSpPr>
        <p:spPr>
          <a:xfrm>
            <a:off x="4696725" y="5227343"/>
            <a:ext cx="4651512" cy="369332"/>
          </a:xfrm>
          <a:prstGeom prst="rect">
            <a:avLst/>
          </a:prstGeom>
          <a:noFill/>
        </p:spPr>
        <p:txBody>
          <a:bodyPr wrap="square">
            <a:spAutoFit/>
          </a:bodyPr>
          <a:lstStyle/>
          <a:p>
            <a:pPr algn="ctr" defTabSz="914400">
              <a:spcBef>
                <a:spcPts val="1000"/>
              </a:spcBef>
            </a:pPr>
            <a:r>
              <a:rPr lang="en-US" sz="1800" dirty="0">
                <a:solidFill>
                  <a:srgbClr val="FFFFFF"/>
                </a:solidFill>
                <a:latin typeface="+mn-lt"/>
                <a:cs typeface="+mn-cs"/>
              </a:rPr>
              <a:t>Period I Dr. Paula Siitonen</a:t>
            </a:r>
          </a:p>
        </p:txBody>
      </p:sp>
    </p:spTree>
    <p:extLst>
      <p:ext uri="{BB962C8B-B14F-4D97-AF65-F5344CB8AC3E}">
        <p14:creationId xmlns:p14="http://schemas.microsoft.com/office/powerpoint/2010/main" val="389666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C7F9C8-25D9-447E-BC1B-F4D8075F2E5B}"/>
              </a:ext>
            </a:extLst>
          </p:cNvPr>
          <p:cNvSpPr>
            <a:spLocks noGrp="1"/>
          </p:cNvSpPr>
          <p:nvPr>
            <p:ph type="ctrTitle"/>
          </p:nvPr>
        </p:nvSpPr>
        <p:spPr>
          <a:xfrm>
            <a:off x="611560" y="727069"/>
            <a:ext cx="8207375" cy="996498"/>
          </a:xfrm>
        </p:spPr>
        <p:txBody>
          <a:bodyPr/>
          <a:lstStyle/>
          <a:p>
            <a:r>
              <a:rPr lang="en-US" dirty="0"/>
              <a:t>MUO-E8017 Eco-dauting (2 ECTS)</a:t>
            </a:r>
          </a:p>
        </p:txBody>
      </p:sp>
      <p:pic>
        <p:nvPicPr>
          <p:cNvPr id="8" name="Content Placeholder 7">
            <a:extLst>
              <a:ext uri="{FF2B5EF4-FFF2-40B4-BE49-F238E27FC236}">
                <a16:creationId xmlns:a16="http://schemas.microsoft.com/office/drawing/2014/main" id="{2C9A60CE-83F6-40DC-BA83-B2DA2E254399}"/>
              </a:ext>
            </a:extLst>
          </p:cNvPr>
          <p:cNvPicPr>
            <a:picLocks noGrp="1" noChangeAspect="1"/>
          </p:cNvPicPr>
          <p:nvPr>
            <p:ph sz="quarter" idx="14"/>
          </p:nvPr>
        </p:nvPicPr>
        <p:blipFill>
          <a:blip r:embed="rId2"/>
          <a:stretch>
            <a:fillRect/>
          </a:stretch>
        </p:blipFill>
        <p:spPr>
          <a:xfrm>
            <a:off x="1979712" y="1225318"/>
            <a:ext cx="5453831" cy="3635887"/>
          </a:xfrm>
          <a:prstGeom prst="rect">
            <a:avLst/>
          </a:prstGeom>
        </p:spPr>
      </p:pic>
    </p:spTree>
    <p:extLst>
      <p:ext uri="{BB962C8B-B14F-4D97-AF65-F5344CB8AC3E}">
        <p14:creationId xmlns:p14="http://schemas.microsoft.com/office/powerpoint/2010/main" val="826355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FI"/>
          </a:p>
        </p:txBody>
      </p:sp>
      <p:sp>
        <p:nvSpPr>
          <p:cNvPr id="3" name="Subtitle 2"/>
          <p:cNvSpPr>
            <a:spLocks noGrp="1"/>
          </p:cNvSpPr>
          <p:nvPr>
            <p:ph type="subTitle" idx="1"/>
          </p:nvPr>
        </p:nvSpPr>
        <p:spPr/>
        <p:txBody>
          <a:bodyPr/>
          <a:lstStyle/>
          <a:p>
            <a:endParaRPr lang="fi-FI"/>
          </a:p>
        </p:txBody>
      </p:sp>
      <p:pic>
        <p:nvPicPr>
          <p:cNvPr id="4" name="Picture 3"/>
          <p:cNvPicPr>
            <a:picLocks noChangeAspect="1"/>
          </p:cNvPicPr>
          <p:nvPr/>
        </p:nvPicPr>
        <p:blipFill rotWithShape="1">
          <a:blip r:embed="rId2"/>
          <a:srcRect l="16926" t="23400" r="17713" b="10801"/>
          <a:stretch/>
        </p:blipFill>
        <p:spPr>
          <a:xfrm>
            <a:off x="21704" y="8392"/>
            <a:ext cx="9122296" cy="5706607"/>
          </a:xfrm>
          <a:prstGeom prst="rect">
            <a:avLst/>
          </a:prstGeom>
        </p:spPr>
      </p:pic>
    </p:spTree>
    <p:extLst>
      <p:ext uri="{BB962C8B-B14F-4D97-AF65-F5344CB8AC3E}">
        <p14:creationId xmlns:p14="http://schemas.microsoft.com/office/powerpoint/2010/main" val="33933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p:cNvSpPr>
            <a:spLocks noGrp="1"/>
          </p:cNvSpPr>
          <p:nvPr>
            <p:ph type="ctrTitle"/>
          </p:nvPr>
        </p:nvSpPr>
        <p:spPr>
          <a:xfrm>
            <a:off x="1152260" y="1912970"/>
            <a:ext cx="6840000" cy="2952000"/>
          </a:xfrm>
        </p:spPr>
        <p:txBody>
          <a:bodyPr/>
          <a:lstStyle/>
          <a:p>
            <a:pPr>
              <a:spcBef>
                <a:spcPts val="703"/>
              </a:spcBef>
            </a:pPr>
            <a:br>
              <a:rPr lang="en-US" sz="2109" dirty="0">
                <a:solidFill>
                  <a:srgbClr val="002060"/>
                </a:solidFill>
                <a:latin typeface="Arial" charset="0"/>
                <a:ea typeface="Arial" charset="0"/>
                <a:cs typeface="Arial" charset="0"/>
              </a:rPr>
            </a:br>
            <a:br>
              <a:rPr lang="en-US" sz="2109" dirty="0">
                <a:solidFill>
                  <a:srgbClr val="002060"/>
                </a:solidFill>
                <a:latin typeface="Arial" charset="0"/>
                <a:ea typeface="Arial" charset="0"/>
                <a:cs typeface="Arial" charset="0"/>
              </a:rPr>
            </a:br>
            <a:r>
              <a:rPr lang="en-US" sz="4687" dirty="0">
                <a:solidFill>
                  <a:srgbClr val="C00000"/>
                </a:solidFill>
                <a:latin typeface="Arial" charset="0"/>
                <a:ea typeface="Arial" charset="0"/>
                <a:cs typeface="Arial" charset="0"/>
              </a:rPr>
              <a:t>Values in Design Futures</a:t>
            </a:r>
            <a:br>
              <a:rPr lang="en-US" sz="2109" dirty="0">
                <a:solidFill>
                  <a:srgbClr val="C00000"/>
                </a:solidFill>
                <a:latin typeface="Arial" charset="0"/>
                <a:ea typeface="Arial" charset="0"/>
                <a:cs typeface="Arial" charset="0"/>
              </a:rPr>
            </a:br>
            <a:br>
              <a:rPr lang="en-US" sz="2109" dirty="0">
                <a:solidFill>
                  <a:srgbClr val="C00000"/>
                </a:solidFill>
                <a:latin typeface="Arial" charset="0"/>
                <a:ea typeface="Arial" charset="0"/>
                <a:cs typeface="Arial" charset="0"/>
              </a:rPr>
            </a:br>
            <a:r>
              <a:rPr lang="en-US" sz="2109" dirty="0">
                <a:solidFill>
                  <a:srgbClr val="002060"/>
                </a:solidFill>
                <a:latin typeface="Arial" charset="0"/>
                <a:ea typeface="Arial" charset="0"/>
                <a:cs typeface="Arial" charset="0"/>
              </a:rPr>
              <a:t>I</a:t>
            </a:r>
            <a:r>
              <a:rPr lang="en-US" sz="2578" dirty="0">
                <a:solidFill>
                  <a:srgbClr val="002060"/>
                </a:solidFill>
              </a:rPr>
              <a:t>deas and visions of the future and how these have been and are used to imagine, explore, communicate and steer transitions towards desirable (and more sustainable) futures. </a:t>
            </a:r>
            <a:br>
              <a:rPr lang="en-US" sz="2578" dirty="0">
                <a:solidFill>
                  <a:srgbClr val="002060"/>
                </a:solidFill>
              </a:rPr>
            </a:br>
            <a:br>
              <a:rPr lang="en-US" sz="2578" dirty="0">
                <a:solidFill>
                  <a:srgbClr val="002060"/>
                </a:solidFill>
              </a:rPr>
            </a:br>
            <a:r>
              <a:rPr lang="en-US" sz="2578" dirty="0">
                <a:solidFill>
                  <a:srgbClr val="002060"/>
                </a:solidFill>
              </a:rPr>
              <a:t>What is new about today's debates? Where do they come from? What do the answers mean for public life? </a:t>
            </a:r>
            <a:br>
              <a:rPr lang="en-US" sz="2578" dirty="0">
                <a:solidFill>
                  <a:srgbClr val="002060"/>
                </a:solidFill>
              </a:rPr>
            </a:br>
            <a:r>
              <a:rPr lang="en-US" sz="2578" dirty="0">
                <a:solidFill>
                  <a:srgbClr val="002060"/>
                </a:solidFill>
              </a:rPr>
              <a:t>Involves lectures, reading, writing, watching films and group work.</a:t>
            </a:r>
            <a:br>
              <a:rPr lang="en-US" sz="2578" dirty="0">
                <a:solidFill>
                  <a:srgbClr val="002060"/>
                </a:solidFill>
              </a:rPr>
            </a:br>
            <a:endParaRPr lang="fi-FI" sz="1406" dirty="0">
              <a:solidFill>
                <a:srgbClr val="002060"/>
              </a:solidFill>
              <a:latin typeface="Arial" charset="0"/>
              <a:ea typeface="Arial" charset="0"/>
              <a:cs typeface="Arial" charset="0"/>
            </a:endParaRPr>
          </a:p>
        </p:txBody>
      </p:sp>
      <p:sp>
        <p:nvSpPr>
          <p:cNvPr id="28674" name="Subtitle 2"/>
          <p:cNvSpPr>
            <a:spLocks noGrp="1"/>
          </p:cNvSpPr>
          <p:nvPr>
            <p:ph type="subTitle" idx="1"/>
          </p:nvPr>
        </p:nvSpPr>
        <p:spPr>
          <a:xfrm>
            <a:off x="1152261" y="5037654"/>
            <a:ext cx="7017497" cy="660000"/>
          </a:xfrm>
        </p:spPr>
        <p:txBody>
          <a:bodyPr/>
          <a:lstStyle/>
          <a:p>
            <a:r>
              <a:rPr lang="fi-FI" dirty="0">
                <a:solidFill>
                  <a:schemeClr val="tx1">
                    <a:lumMod val="95000"/>
                    <a:lumOff val="5000"/>
                  </a:schemeClr>
                </a:solidFill>
              </a:rPr>
              <a:t>Eeva Berglund, İdil </a:t>
            </a:r>
            <a:r>
              <a:rPr lang="fi-FI" dirty="0" err="1">
                <a:solidFill>
                  <a:schemeClr val="tx1">
                    <a:lumMod val="95000"/>
                    <a:lumOff val="5000"/>
                  </a:schemeClr>
                </a:solidFill>
              </a:rPr>
              <a:t>Gaziuluzoy</a:t>
            </a:r>
            <a:r>
              <a:rPr lang="fi-FI" dirty="0">
                <a:solidFill>
                  <a:schemeClr val="tx1">
                    <a:lumMod val="95000"/>
                    <a:lumOff val="5000"/>
                  </a:schemeClr>
                </a:solidFill>
              </a:rPr>
              <a:t>, </a:t>
            </a:r>
            <a:r>
              <a:rPr lang="fi-FI" dirty="0" err="1">
                <a:solidFill>
                  <a:schemeClr val="tx1">
                    <a:lumMod val="95000"/>
                    <a:lumOff val="5000"/>
                  </a:schemeClr>
                </a:solidFill>
              </a:rPr>
              <a:t>Period</a:t>
            </a:r>
            <a:r>
              <a:rPr lang="fi-FI" dirty="0">
                <a:solidFill>
                  <a:schemeClr val="tx1">
                    <a:lumMod val="95000"/>
                    <a:lumOff val="5000"/>
                  </a:schemeClr>
                </a:solidFill>
              </a:rPr>
              <a:t> V</a:t>
            </a:r>
          </a:p>
        </p:txBody>
      </p:sp>
    </p:spTree>
    <p:extLst>
      <p:ext uri="{BB962C8B-B14F-4D97-AF65-F5344CB8AC3E}">
        <p14:creationId xmlns:p14="http://schemas.microsoft.com/office/powerpoint/2010/main" val="40843637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i-FI"/>
          </a:p>
        </p:txBody>
      </p:sp>
      <p:sp>
        <p:nvSpPr>
          <p:cNvPr id="3" name="Subtitle 2"/>
          <p:cNvSpPr>
            <a:spLocks noGrp="1"/>
          </p:cNvSpPr>
          <p:nvPr>
            <p:ph type="subTitle" idx="1"/>
          </p:nvPr>
        </p:nvSpPr>
        <p:spPr/>
        <p:txBody>
          <a:bodyPr/>
          <a:lstStyle/>
          <a:p>
            <a:endParaRPr lang="fi-FI"/>
          </a:p>
        </p:txBody>
      </p:sp>
      <p:pic>
        <p:nvPicPr>
          <p:cNvPr id="4" name="Picture 3"/>
          <p:cNvPicPr>
            <a:picLocks noChangeAspect="1"/>
          </p:cNvPicPr>
          <p:nvPr/>
        </p:nvPicPr>
        <p:blipFill>
          <a:blip r:embed="rId2"/>
          <a:stretch>
            <a:fillRect/>
          </a:stretch>
        </p:blipFill>
        <p:spPr>
          <a:xfrm>
            <a:off x="-1910183" y="-2007549"/>
            <a:ext cx="12964366" cy="9730098"/>
          </a:xfrm>
          <a:prstGeom prst="rect">
            <a:avLst/>
          </a:prstGeom>
        </p:spPr>
      </p:pic>
    </p:spTree>
    <p:extLst>
      <p:ext uri="{BB962C8B-B14F-4D97-AF65-F5344CB8AC3E}">
        <p14:creationId xmlns:p14="http://schemas.microsoft.com/office/powerpoint/2010/main" val="100430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CS courses at the department of design</a:t>
            </a:r>
            <a:endParaRPr lang="fi-FI" dirty="0"/>
          </a:p>
        </p:txBody>
      </p:sp>
      <p:sp>
        <p:nvSpPr>
          <p:cNvPr id="3" name="Content Placeholder 2"/>
          <p:cNvSpPr>
            <a:spLocks noGrp="1"/>
          </p:cNvSpPr>
          <p:nvPr>
            <p:ph sz="quarter" idx="14"/>
          </p:nvPr>
        </p:nvSpPr>
        <p:spPr>
          <a:xfrm>
            <a:off x="468314" y="1261611"/>
            <a:ext cx="7128022" cy="3336083"/>
          </a:xfrm>
        </p:spPr>
        <p:txBody>
          <a:bodyPr/>
          <a:lstStyle/>
          <a:p>
            <a:pPr marL="285750" indent="-285750">
              <a:buFont typeface="Arial" panose="020B0604020202020204" pitchFamily="34" charset="0"/>
              <a:buChar char="•"/>
            </a:pPr>
            <a:r>
              <a:rPr lang="fi-FI" sz="1800" dirty="0"/>
              <a:t>MUO-E8018 Sustainability </a:t>
            </a:r>
            <a:r>
              <a:rPr lang="fi-FI" sz="1800" dirty="0" err="1"/>
              <a:t>Politics</a:t>
            </a:r>
            <a:r>
              <a:rPr lang="fi-FI" sz="1800" dirty="0"/>
              <a:t> </a:t>
            </a:r>
            <a:r>
              <a:rPr lang="fi-FI" sz="1400" dirty="0"/>
              <a:t>p1, 5cr (Eeva Berglund)</a:t>
            </a:r>
          </a:p>
          <a:p>
            <a:pPr marL="285750" indent="-285750">
              <a:buFont typeface="Arial" panose="020B0604020202020204" pitchFamily="34" charset="0"/>
              <a:buChar char="•"/>
            </a:pPr>
            <a:r>
              <a:rPr lang="fi-FI" sz="1800" dirty="0"/>
              <a:t>MUO-E8021 </a:t>
            </a:r>
            <a:r>
              <a:rPr lang="fi-FI" sz="1800" dirty="0" err="1"/>
              <a:t>Participatory</a:t>
            </a:r>
            <a:r>
              <a:rPr lang="fi-FI" sz="1800" dirty="0"/>
              <a:t> </a:t>
            </a:r>
            <a:r>
              <a:rPr lang="fi-FI" sz="1800" dirty="0" err="1"/>
              <a:t>Methods</a:t>
            </a:r>
            <a:r>
              <a:rPr lang="fi-FI" sz="1800" dirty="0"/>
              <a:t> and </a:t>
            </a:r>
            <a:r>
              <a:rPr lang="fi-FI" sz="1800" dirty="0" err="1"/>
              <a:t>Facilitation</a:t>
            </a:r>
            <a:r>
              <a:rPr lang="fi-FI" sz="1800" dirty="0"/>
              <a:t> </a:t>
            </a:r>
            <a:r>
              <a:rPr lang="fi-FI" sz="1800" dirty="0" err="1"/>
              <a:t>Skills</a:t>
            </a:r>
            <a:r>
              <a:rPr lang="fi-FI" sz="1800" dirty="0"/>
              <a:t> </a:t>
            </a:r>
            <a:r>
              <a:rPr lang="fi-FI" sz="1400" dirty="0"/>
              <a:t>p1, 5cr (Paula Siitonen)</a:t>
            </a:r>
          </a:p>
          <a:p>
            <a:pPr marL="285750" indent="-285750">
              <a:buFont typeface="Arial" panose="020B0604020202020204" pitchFamily="34" charset="0"/>
              <a:buChar char="•"/>
            </a:pPr>
            <a:r>
              <a:rPr lang="fi-FI" sz="1800" dirty="0"/>
              <a:t>MUO-E8017 Eco-</a:t>
            </a:r>
            <a:r>
              <a:rPr lang="fi-FI" sz="1800" dirty="0" err="1"/>
              <a:t>auditing</a:t>
            </a:r>
            <a:r>
              <a:rPr lang="fi-FI" sz="1800" dirty="0"/>
              <a:t> </a:t>
            </a:r>
            <a:r>
              <a:rPr lang="fi-FI" sz="1400" dirty="0"/>
              <a:t>p2-3, 2cr, (Tatu Marttila)</a:t>
            </a:r>
          </a:p>
          <a:p>
            <a:pPr marL="285750" indent="-285750">
              <a:buFont typeface="Arial" panose="020B0604020202020204" pitchFamily="34" charset="0"/>
              <a:buChar char="•"/>
            </a:pPr>
            <a:r>
              <a:rPr lang="fi-FI" sz="1800" dirty="0"/>
              <a:t>MUO-E8026 </a:t>
            </a:r>
            <a:r>
              <a:rPr lang="fi-FI" sz="1800" dirty="0" err="1"/>
              <a:t>Designing</a:t>
            </a:r>
            <a:r>
              <a:rPr lang="fi-FI" sz="1800" dirty="0"/>
              <a:t> for </a:t>
            </a:r>
            <a:r>
              <a:rPr lang="fi-FI" sz="1800" dirty="0" err="1"/>
              <a:t>urban</a:t>
            </a:r>
            <a:r>
              <a:rPr lang="fi-FI" sz="1800" dirty="0"/>
              <a:t> </a:t>
            </a:r>
            <a:r>
              <a:rPr lang="fi-FI" sz="1800" dirty="0" err="1"/>
              <a:t>governance</a:t>
            </a:r>
            <a:r>
              <a:rPr lang="fi-FI" sz="1800" dirty="0"/>
              <a:t> and </a:t>
            </a:r>
            <a:r>
              <a:rPr lang="fi-FI" sz="1800" dirty="0" err="1"/>
              <a:t>services</a:t>
            </a:r>
            <a:r>
              <a:rPr lang="fi-FI" sz="1800" dirty="0"/>
              <a:t> </a:t>
            </a:r>
            <a:r>
              <a:rPr lang="fi-FI" sz="1400" dirty="0"/>
              <a:t>p4, 5cr (Antti Piirinen)</a:t>
            </a:r>
          </a:p>
          <a:p>
            <a:pPr marL="285750" indent="-285750">
              <a:buFont typeface="Arial" panose="020B0604020202020204" pitchFamily="34" charset="0"/>
              <a:buChar char="•"/>
            </a:pPr>
            <a:r>
              <a:rPr lang="fi-FI" sz="1800" dirty="0"/>
              <a:t>MUO-E8012 Design for </a:t>
            </a:r>
            <a:r>
              <a:rPr lang="fi-FI" sz="1800" dirty="0" err="1"/>
              <a:t>Government</a:t>
            </a:r>
            <a:r>
              <a:rPr lang="fi-FI" sz="1800" dirty="0"/>
              <a:t> </a:t>
            </a:r>
            <a:r>
              <a:rPr lang="fi-FI" sz="1400" dirty="0"/>
              <a:t>p4-5, 10cr  (Nuria Solsona)</a:t>
            </a:r>
          </a:p>
          <a:p>
            <a:pPr marL="285750" indent="-285750">
              <a:buFont typeface="Arial" panose="020B0604020202020204" pitchFamily="34" charset="0"/>
              <a:buChar char="•"/>
            </a:pPr>
            <a:r>
              <a:rPr lang="fi-FI" sz="1800" dirty="0"/>
              <a:t>MUO-E8023  </a:t>
            </a:r>
            <a:r>
              <a:rPr lang="fi-FI" sz="1800" dirty="0" err="1"/>
              <a:t>Values</a:t>
            </a:r>
            <a:r>
              <a:rPr lang="fi-FI" sz="1800" dirty="0"/>
              <a:t> in Design </a:t>
            </a:r>
            <a:r>
              <a:rPr lang="fi-FI" sz="1800" dirty="0" err="1"/>
              <a:t>Futures</a:t>
            </a:r>
            <a:r>
              <a:rPr lang="fi-FI" sz="1800" dirty="0"/>
              <a:t> </a:t>
            </a:r>
            <a:r>
              <a:rPr lang="fi-FI" sz="1400" dirty="0"/>
              <a:t>p5, 5cr (Eeva Berglund &amp; İdil Gaziulusoy)</a:t>
            </a:r>
          </a:p>
          <a:p>
            <a:pPr marL="285750" indent="-285750">
              <a:buFont typeface="Arial" panose="020B0604020202020204" pitchFamily="34" charset="0"/>
              <a:buChar char="•"/>
            </a:pPr>
            <a:r>
              <a:rPr lang="fi-FI" sz="1800" dirty="0"/>
              <a:t>MUO-E8027 Sustainability </a:t>
            </a:r>
            <a:r>
              <a:rPr lang="fi-FI" sz="1800" dirty="0" err="1"/>
              <a:t>transitions</a:t>
            </a:r>
            <a:r>
              <a:rPr lang="fi-FI" sz="1800" dirty="0"/>
              <a:t> and </a:t>
            </a:r>
            <a:r>
              <a:rPr lang="fi-FI" sz="1800" dirty="0" err="1"/>
              <a:t>futures</a:t>
            </a:r>
            <a:r>
              <a:rPr lang="fi-FI" sz="1800" dirty="0"/>
              <a:t> p1, </a:t>
            </a:r>
            <a:r>
              <a:rPr lang="fi-FI" sz="1400" dirty="0"/>
              <a:t>5cr (İdil Gaziulusoy)</a:t>
            </a:r>
          </a:p>
          <a:p>
            <a:endParaRPr lang="fi-FI" sz="1800" dirty="0"/>
          </a:p>
          <a:p>
            <a:endParaRPr lang="fi-FI" sz="1800"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14.9.2021</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16</a:t>
            </a:fld>
            <a:endParaRPr lang="fi-FI"/>
          </a:p>
        </p:txBody>
      </p:sp>
    </p:spTree>
    <p:extLst>
      <p:ext uri="{BB962C8B-B14F-4D97-AF65-F5344CB8AC3E}">
        <p14:creationId xmlns:p14="http://schemas.microsoft.com/office/powerpoint/2010/main" val="1812849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732168" y="3897457"/>
            <a:ext cx="7679666" cy="1380126"/>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ounded Rectangle 8"/>
          <p:cNvSpPr/>
          <p:nvPr/>
        </p:nvSpPr>
        <p:spPr>
          <a:xfrm>
            <a:off x="732168" y="2457097"/>
            <a:ext cx="7679666" cy="1244465"/>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ounded Rectangle 7"/>
          <p:cNvSpPr/>
          <p:nvPr/>
        </p:nvSpPr>
        <p:spPr>
          <a:xfrm>
            <a:off x="732168" y="1281479"/>
            <a:ext cx="7679666" cy="1008918"/>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p:cNvSpPr/>
          <p:nvPr/>
        </p:nvSpPr>
        <p:spPr>
          <a:xfrm>
            <a:off x="562226" y="1361585"/>
            <a:ext cx="8019550" cy="830997"/>
          </a:xfrm>
          <a:prstGeom prst="rect">
            <a:avLst/>
          </a:prstGeom>
        </p:spPr>
        <p:txBody>
          <a:bodyPr wrap="square">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“…to promote sustainable development through business…”</a:t>
            </a:r>
            <a:endParaRPr lang="fi-FI" sz="24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849557" y="2490707"/>
            <a:ext cx="7444887" cy="1200329"/>
          </a:xfrm>
          <a:prstGeom prst="rect">
            <a:avLst/>
          </a:prstGeom>
        </p:spPr>
        <p:txBody>
          <a:bodyPr wrap="square">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“…can leverage these competences to effectively address global and local sustainability challenges as they relate to business…”</a:t>
            </a:r>
            <a:endParaRPr lang="fi-FI" sz="2400" b="1" dirty="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732168" y="666309"/>
            <a:ext cx="7679666" cy="415499"/>
          </a:xfrm>
          <a:prstGeom prst="rect">
            <a:avLst/>
          </a:prstGeom>
        </p:spPr>
        <p:txBody>
          <a:bodyPr vert="horz" lIns="68580" tIns="34290" rIns="68580" bIns="3429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i-FI" sz="4500" b="1" dirty="0">
                <a:latin typeface="Arial" panose="020B0604020202020204" pitchFamily="34" charset="0"/>
                <a:cs typeface="Arial" panose="020B0604020202020204" pitchFamily="34" charset="0"/>
              </a:rPr>
              <a:t>CS-BIZ: </a:t>
            </a:r>
            <a:r>
              <a:rPr lang="fi-FI" sz="4500" b="1" dirty="0" err="1">
                <a:latin typeface="Arial" panose="020B0604020202020204" pitchFamily="34" charset="0"/>
                <a:cs typeface="Arial" panose="020B0604020202020204" pitchFamily="34" charset="0"/>
              </a:rPr>
              <a:t>Approach</a:t>
            </a:r>
            <a:endParaRPr lang="fi-FI" sz="4500" b="1" dirty="0">
              <a:latin typeface="Arial" panose="020B0604020202020204" pitchFamily="34" charset="0"/>
              <a:cs typeface="Arial" panose="020B0604020202020204" pitchFamily="34" charset="0"/>
            </a:endParaRPr>
          </a:p>
        </p:txBody>
      </p:sp>
      <p:sp>
        <p:nvSpPr>
          <p:cNvPr id="7" name="Rectangle 6"/>
          <p:cNvSpPr/>
          <p:nvPr/>
        </p:nvSpPr>
        <p:spPr>
          <a:xfrm>
            <a:off x="628650" y="4038800"/>
            <a:ext cx="7886700" cy="1200329"/>
          </a:xfrm>
          <a:prstGeom prst="rect">
            <a:avLst/>
          </a:prstGeom>
        </p:spPr>
        <p:txBody>
          <a:bodyPr wrap="square">
            <a:spAutoFit/>
          </a:bodyPr>
          <a:lstStyle/>
          <a:p>
            <a:pPr algn="ct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“…challenge-based learning, the integration of teaching and research, and a strong connection to practical outcomes…” </a:t>
            </a:r>
            <a:endParaRPr lang="fi-FI"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061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38122" y="666309"/>
            <a:ext cx="7679666" cy="415499"/>
          </a:xfrm>
          <a:prstGeom prst="rect">
            <a:avLst/>
          </a:prstGeom>
        </p:spPr>
        <p:txBody>
          <a:bodyPr vert="horz" lIns="68580" tIns="34290" rIns="68580" bIns="3429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i-FI" sz="4500" b="1" dirty="0">
                <a:latin typeface="Arial" panose="020B0604020202020204" pitchFamily="34" charset="0"/>
                <a:cs typeface="Arial" panose="020B0604020202020204" pitchFamily="34" charset="0"/>
              </a:rPr>
              <a:t>CS-BIZ: Courses</a:t>
            </a:r>
          </a:p>
        </p:txBody>
      </p:sp>
      <p:graphicFrame>
        <p:nvGraphicFramePr>
          <p:cNvPr id="3" name="Diagram 2"/>
          <p:cNvGraphicFramePr/>
          <p:nvPr/>
        </p:nvGraphicFramePr>
        <p:xfrm>
          <a:off x="73033" y="1186881"/>
          <a:ext cx="892647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753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28797" y="661401"/>
          <a:ext cx="8554285" cy="4559822"/>
        </p:xfrm>
        <a:graphic>
          <a:graphicData uri="http://schemas.openxmlformats.org/drawingml/2006/table">
            <a:tbl>
              <a:tblPr firstRow="1" bandRow="1"/>
              <a:tblGrid>
                <a:gridCol w="1710857">
                  <a:extLst>
                    <a:ext uri="{9D8B030D-6E8A-4147-A177-3AD203B41FA5}">
                      <a16:colId xmlns:a16="http://schemas.microsoft.com/office/drawing/2014/main" val="20000"/>
                    </a:ext>
                  </a:extLst>
                </a:gridCol>
                <a:gridCol w="1710857">
                  <a:extLst>
                    <a:ext uri="{9D8B030D-6E8A-4147-A177-3AD203B41FA5}">
                      <a16:colId xmlns:a16="http://schemas.microsoft.com/office/drawing/2014/main" val="20001"/>
                    </a:ext>
                  </a:extLst>
                </a:gridCol>
                <a:gridCol w="1710857">
                  <a:extLst>
                    <a:ext uri="{9D8B030D-6E8A-4147-A177-3AD203B41FA5}">
                      <a16:colId xmlns:a16="http://schemas.microsoft.com/office/drawing/2014/main" val="20002"/>
                    </a:ext>
                  </a:extLst>
                </a:gridCol>
                <a:gridCol w="1710857">
                  <a:extLst>
                    <a:ext uri="{9D8B030D-6E8A-4147-A177-3AD203B41FA5}">
                      <a16:colId xmlns:a16="http://schemas.microsoft.com/office/drawing/2014/main" val="20003"/>
                    </a:ext>
                  </a:extLst>
                </a:gridCol>
                <a:gridCol w="1710857">
                  <a:extLst>
                    <a:ext uri="{9D8B030D-6E8A-4147-A177-3AD203B41FA5}">
                      <a16:colId xmlns:a16="http://schemas.microsoft.com/office/drawing/2014/main" val="20004"/>
                    </a:ext>
                  </a:extLst>
                </a:gridCol>
              </a:tblGrid>
              <a:tr h="47246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i-FI" sz="1200" dirty="0" err="1">
                          <a:latin typeface="Arial" panose="020B0604020202020204" pitchFamily="34" charset="0"/>
                          <a:cs typeface="Arial" panose="020B0604020202020204" pitchFamily="34" charset="0"/>
                        </a:rPr>
                        <a:t>Period</a:t>
                      </a:r>
                      <a:r>
                        <a:rPr lang="fi-FI" sz="1200" dirty="0">
                          <a:latin typeface="Arial" panose="020B0604020202020204" pitchFamily="34" charset="0"/>
                          <a:cs typeface="Arial" panose="020B0604020202020204" pitchFamily="34" charset="0"/>
                        </a:rPr>
                        <a:t> I</a:t>
                      </a:r>
                    </a:p>
                  </a:txBody>
                  <a:tcPr marL="63233" marR="63233" marT="25712" marB="25712"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B3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fi-FI" sz="1200" dirty="0" err="1">
                          <a:latin typeface="Arial" panose="020B0604020202020204" pitchFamily="34" charset="0"/>
                          <a:cs typeface="Arial" panose="020B0604020202020204" pitchFamily="34" charset="0"/>
                        </a:rPr>
                        <a:t>Period</a:t>
                      </a:r>
                      <a:r>
                        <a:rPr lang="fi-FI" sz="1200" dirty="0">
                          <a:latin typeface="Arial" panose="020B0604020202020204" pitchFamily="34" charset="0"/>
                          <a:cs typeface="Arial" panose="020B0604020202020204" pitchFamily="34" charset="0"/>
                        </a:rPr>
                        <a:t> II</a:t>
                      </a:r>
                    </a:p>
                  </a:txBody>
                  <a:tcPr marL="63233" marR="63233" marT="25712" marB="25712"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B3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i-FI" sz="1200" dirty="0" err="1">
                          <a:latin typeface="Arial" panose="020B0604020202020204" pitchFamily="34" charset="0"/>
                          <a:cs typeface="Arial" panose="020B0604020202020204" pitchFamily="34" charset="0"/>
                        </a:rPr>
                        <a:t>Period</a:t>
                      </a:r>
                      <a:r>
                        <a:rPr lang="fi-FI" sz="1200" dirty="0">
                          <a:latin typeface="Arial" panose="020B0604020202020204" pitchFamily="34" charset="0"/>
                          <a:cs typeface="Arial" panose="020B0604020202020204" pitchFamily="34" charset="0"/>
                        </a:rPr>
                        <a:t> III</a:t>
                      </a:r>
                    </a:p>
                  </a:txBody>
                  <a:tcPr marL="63233" marR="63233" marT="25712" marB="25712"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B3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i-FI" sz="1200" dirty="0" err="1">
                          <a:latin typeface="Arial" panose="020B0604020202020204" pitchFamily="34" charset="0"/>
                          <a:cs typeface="Arial" panose="020B0604020202020204" pitchFamily="34" charset="0"/>
                        </a:rPr>
                        <a:t>Period</a:t>
                      </a:r>
                      <a:r>
                        <a:rPr lang="fi-FI" sz="1200" dirty="0">
                          <a:latin typeface="Arial" panose="020B0604020202020204" pitchFamily="34" charset="0"/>
                          <a:cs typeface="Arial" panose="020B0604020202020204" pitchFamily="34" charset="0"/>
                        </a:rPr>
                        <a:t> IV</a:t>
                      </a:r>
                    </a:p>
                  </a:txBody>
                  <a:tcPr marL="63233" marR="63233" marT="25712" marB="25712"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B3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i-FI" sz="1200" b="1" kern="1200" dirty="0" err="1">
                          <a:solidFill>
                            <a:schemeClr val="lt1"/>
                          </a:solidFill>
                          <a:latin typeface="Arial" panose="020B0604020202020204" pitchFamily="34" charset="0"/>
                          <a:ea typeface="+mn-ea"/>
                          <a:cs typeface="Arial" panose="020B0604020202020204" pitchFamily="34" charset="0"/>
                        </a:rPr>
                        <a:t>Period</a:t>
                      </a:r>
                      <a:r>
                        <a:rPr lang="fi-FI" sz="1200" b="1" kern="1200" dirty="0">
                          <a:solidFill>
                            <a:schemeClr val="lt1"/>
                          </a:solidFill>
                          <a:latin typeface="Arial" panose="020B0604020202020204" pitchFamily="34" charset="0"/>
                          <a:ea typeface="+mn-ea"/>
                          <a:cs typeface="Arial" panose="020B0604020202020204" pitchFamily="34" charset="0"/>
                        </a:rPr>
                        <a:t> V</a:t>
                      </a:r>
                    </a:p>
                  </a:txBody>
                  <a:tcPr marL="63233" marR="63233" marT="25712" marB="25712"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B3A"/>
                    </a:solidFill>
                  </a:tcPr>
                </a:tc>
                <a:extLst>
                  <a:ext uri="{0D108BD9-81ED-4DB2-BD59-A6C34878D82A}">
                    <a16:rowId xmlns:a16="http://schemas.microsoft.com/office/drawing/2014/main" val="10000"/>
                  </a:ext>
                </a:extLst>
              </a:tr>
              <a:tr h="408735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1200" b="1" dirty="0">
                        <a:solidFill>
                          <a:schemeClr val="tx1"/>
                        </a:solidFill>
                        <a:latin typeface="Arial" panose="020B0604020202020204" pitchFamily="34" charset="0"/>
                        <a:cs typeface="Arial" panose="020B0604020202020204" pitchFamily="34" charset="0"/>
                      </a:endParaRPr>
                    </a:p>
                    <a:p>
                      <a:pPr algn="ctr"/>
                      <a:endParaRPr lang="en-US" sz="1200" b="1" dirty="0">
                        <a:solidFill>
                          <a:schemeClr val="tx1"/>
                        </a:solidFill>
                        <a:latin typeface="Arial" panose="020B0604020202020204" pitchFamily="34" charset="0"/>
                        <a:cs typeface="Arial" panose="020B0604020202020204" pitchFamily="34" charset="0"/>
                      </a:endParaRPr>
                    </a:p>
                    <a:p>
                      <a:pPr algn="ctr"/>
                      <a:endParaRPr lang="en-US" sz="1200" b="1" dirty="0">
                        <a:solidFill>
                          <a:schemeClr val="tx1"/>
                        </a:solidFill>
                        <a:latin typeface="Arial" panose="020B0604020202020204" pitchFamily="34" charset="0"/>
                        <a:cs typeface="Arial" panose="020B0604020202020204" pitchFamily="34" charset="0"/>
                      </a:endParaRPr>
                    </a:p>
                    <a:p>
                      <a:pPr algn="ctr"/>
                      <a:endParaRPr lang="en-US" sz="1200" b="1" dirty="0">
                        <a:solidFill>
                          <a:schemeClr val="tx1"/>
                        </a:solidFill>
                        <a:latin typeface="Arial" panose="020B0604020202020204" pitchFamily="34" charset="0"/>
                        <a:cs typeface="Arial" panose="020B0604020202020204" pitchFamily="34" charset="0"/>
                      </a:endParaRPr>
                    </a:p>
                  </a:txBody>
                  <a:tcPr marL="63233" marR="63233" marT="25712" marB="2571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B3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latin typeface="Arial" panose="020B0604020202020204" pitchFamily="34" charset="0"/>
                        <a:cs typeface="Arial" panose="020B0604020202020204" pitchFamily="34" charset="0"/>
                      </a:endParaRPr>
                    </a:p>
                    <a:p>
                      <a:pPr algn="ctr" defTabSz="685800">
                        <a:defRPr/>
                      </a:pPr>
                      <a:endParaRPr lang="en-US" sz="1200" b="1" kern="0" dirty="0">
                        <a:solidFill>
                          <a:schemeClr val="tx1"/>
                        </a:solidFill>
                        <a:latin typeface="Arial" panose="020B0604020202020204" pitchFamily="34" charset="0"/>
                        <a:ea typeface="+mn-ea"/>
                        <a:cs typeface="Arial" panose="020B0604020202020204" pitchFamily="34" charset="0"/>
                      </a:endParaRPr>
                    </a:p>
                  </a:txBody>
                  <a:tcPr marL="63233" marR="63233" marT="25712" marB="2571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B3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fi-FI" sz="1200" b="1" dirty="0">
                        <a:solidFill>
                          <a:schemeClr val="tx1"/>
                        </a:solidFill>
                        <a:latin typeface="Arial" panose="020B0604020202020204" pitchFamily="34" charset="0"/>
                        <a:cs typeface="Arial" panose="020B0604020202020204" pitchFamily="34" charset="0"/>
                      </a:endParaRPr>
                    </a:p>
                  </a:txBody>
                  <a:tcPr marL="63233" marR="63233" marT="25712" marB="2571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B3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defTabSz="685800">
                        <a:defRPr/>
                      </a:pPr>
                      <a:endParaRPr lang="en-US" sz="1200" b="1" kern="0" dirty="0">
                        <a:solidFill>
                          <a:schemeClr val="tx1"/>
                        </a:solidFill>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kern="0" dirty="0">
                        <a:solidFill>
                          <a:schemeClr val="tx1"/>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kern="0" dirty="0">
                        <a:solidFill>
                          <a:schemeClr val="tx1"/>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1" kern="0" dirty="0">
                        <a:solidFill>
                          <a:schemeClr val="tx1"/>
                        </a:solidFill>
                        <a:latin typeface="Arial" panose="020B0604020202020204" pitchFamily="34" charset="0"/>
                        <a:cs typeface="Arial" panose="020B0604020202020204" pitchFamily="34" charset="0"/>
                      </a:endParaRPr>
                    </a:p>
                    <a:p>
                      <a:pPr algn="ctr" defTabSz="685800">
                        <a:defRPr/>
                      </a:pPr>
                      <a:endParaRPr lang="en-US" sz="1200" b="1" kern="0" dirty="0">
                        <a:solidFill>
                          <a:schemeClr val="tx1"/>
                        </a:solidFill>
                        <a:latin typeface="Arial" panose="020B0604020202020204" pitchFamily="34" charset="0"/>
                        <a:ea typeface="+mn-ea"/>
                        <a:cs typeface="Arial" panose="020B0604020202020204" pitchFamily="34" charset="0"/>
                      </a:endParaRPr>
                    </a:p>
                  </a:txBody>
                  <a:tcPr marL="63233" marR="63233" marT="25712" marB="25712">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B3A">
                        <a:tint val="4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3233" marR="63233" marT="25712" marB="25712">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9B3A">
                        <a:tint val="40000"/>
                      </a:srgbClr>
                    </a:solidFill>
                  </a:tcPr>
                </a:tc>
                <a:extLst>
                  <a:ext uri="{0D108BD9-81ED-4DB2-BD59-A6C34878D82A}">
                    <a16:rowId xmlns:a16="http://schemas.microsoft.com/office/drawing/2014/main" val="10001"/>
                  </a:ext>
                </a:extLst>
              </a:tr>
            </a:tbl>
          </a:graphicData>
        </a:graphic>
      </p:graphicFrame>
      <p:sp>
        <p:nvSpPr>
          <p:cNvPr id="6" name="Title 1"/>
          <p:cNvSpPr>
            <a:spLocks noGrp="1"/>
          </p:cNvSpPr>
          <p:nvPr>
            <p:ph type="title"/>
          </p:nvPr>
        </p:nvSpPr>
        <p:spPr>
          <a:xfrm>
            <a:off x="452908" y="272133"/>
            <a:ext cx="8691092" cy="415499"/>
          </a:xfrm>
        </p:spPr>
        <p:txBody>
          <a:bodyPr>
            <a:normAutofit fontScale="90000"/>
          </a:bodyPr>
          <a:lstStyle/>
          <a:p>
            <a:r>
              <a:rPr lang="fi-FI" sz="2400" b="1" dirty="0">
                <a:latin typeface="Arial" panose="020B0604020202020204" pitchFamily="34" charset="0"/>
                <a:cs typeface="Arial" panose="020B0604020202020204" pitchFamily="34" charset="0"/>
              </a:rPr>
              <a:t>BIZ - Courses </a:t>
            </a:r>
            <a:r>
              <a:rPr lang="fi-FI" sz="2400" b="1" dirty="0" err="1">
                <a:latin typeface="Arial" panose="020B0604020202020204" pitchFamily="34" charset="0"/>
                <a:cs typeface="Arial" panose="020B0604020202020204" pitchFamily="34" charset="0"/>
              </a:rPr>
              <a:t>offered</a:t>
            </a:r>
            <a:r>
              <a:rPr lang="fi-FI" sz="2400" b="1" dirty="0">
                <a:latin typeface="Arial" panose="020B0604020202020204" pitchFamily="34" charset="0"/>
                <a:cs typeface="Arial" panose="020B0604020202020204" pitchFamily="34" charset="0"/>
              </a:rPr>
              <a:t> in 2021-22 (6 </a:t>
            </a:r>
            <a:r>
              <a:rPr lang="fi-FI" sz="2400" b="1" dirty="0" err="1">
                <a:latin typeface="Arial" panose="020B0604020202020204" pitchFamily="34" charset="0"/>
                <a:cs typeface="Arial" panose="020B0604020202020204" pitchFamily="34" charset="0"/>
              </a:rPr>
              <a:t>cr</a:t>
            </a:r>
            <a:r>
              <a:rPr lang="fi-FI" sz="2400" b="1" dirty="0">
                <a:latin typeface="Arial" panose="020B0604020202020204" pitchFamily="34" charset="0"/>
                <a:cs typeface="Arial" panose="020B0604020202020204" pitchFamily="34" charset="0"/>
              </a:rPr>
              <a:t> </a:t>
            </a:r>
            <a:r>
              <a:rPr lang="fi-FI" sz="2400" b="1" dirty="0" err="1">
                <a:latin typeface="Arial" panose="020B0604020202020204" pitchFamily="34" charset="0"/>
                <a:cs typeface="Arial" panose="020B0604020202020204" pitchFamily="34" charset="0"/>
              </a:rPr>
              <a:t>unless</a:t>
            </a:r>
            <a:r>
              <a:rPr lang="fi-FI" sz="2400" b="1" dirty="0">
                <a:latin typeface="Arial" panose="020B0604020202020204" pitchFamily="34" charset="0"/>
                <a:cs typeface="Arial" panose="020B0604020202020204" pitchFamily="34" charset="0"/>
              </a:rPr>
              <a:t> </a:t>
            </a:r>
            <a:r>
              <a:rPr lang="fi-FI" sz="2400" b="1" dirty="0" err="1">
                <a:latin typeface="Arial" panose="020B0604020202020204" pitchFamily="34" charset="0"/>
                <a:cs typeface="Arial" panose="020B0604020202020204" pitchFamily="34" charset="0"/>
              </a:rPr>
              <a:t>marked</a:t>
            </a:r>
            <a:r>
              <a:rPr lang="fi-FI" sz="2400" b="1" dirty="0">
                <a:latin typeface="Arial" panose="020B0604020202020204" pitchFamily="34" charset="0"/>
                <a:cs typeface="Arial" panose="020B0604020202020204" pitchFamily="34" charset="0"/>
              </a:rPr>
              <a:t> </a:t>
            </a:r>
            <a:r>
              <a:rPr lang="fi-FI" sz="2400" b="1" dirty="0" err="1">
                <a:latin typeface="Arial" panose="020B0604020202020204" pitchFamily="34" charset="0"/>
                <a:cs typeface="Arial" panose="020B0604020202020204" pitchFamily="34" charset="0"/>
              </a:rPr>
              <a:t>otherwise</a:t>
            </a:r>
            <a:r>
              <a:rPr lang="fi-FI" sz="2400" b="1" dirty="0">
                <a:latin typeface="Arial" panose="020B0604020202020204" pitchFamily="34" charset="0"/>
                <a:cs typeface="Arial" panose="020B0604020202020204" pitchFamily="34" charset="0"/>
              </a:rPr>
              <a:t>)</a:t>
            </a:r>
          </a:p>
        </p:txBody>
      </p:sp>
      <p:sp>
        <p:nvSpPr>
          <p:cNvPr id="2" name="Rectangle 1"/>
          <p:cNvSpPr/>
          <p:nvPr/>
        </p:nvSpPr>
        <p:spPr>
          <a:xfrm>
            <a:off x="3878158" y="4703959"/>
            <a:ext cx="3428660" cy="507831"/>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a:cs typeface="Arial" charset="0"/>
              </a:rPr>
              <a:t>21E12002 </a:t>
            </a:r>
          </a:p>
          <a:p>
            <a:pPr algn="ctr" defTabSz="514350">
              <a:defRPr/>
            </a:pPr>
            <a:r>
              <a:rPr lang="en-US" sz="900" b="1" kern="0" dirty="0">
                <a:latin typeface="Arial"/>
                <a:cs typeface="Arial" charset="0"/>
              </a:rPr>
              <a:t>Capstone in Creative Sustainability</a:t>
            </a:r>
          </a:p>
          <a:p>
            <a:pPr algn="ctr" defTabSz="514350">
              <a:defRPr/>
            </a:pPr>
            <a:r>
              <a:rPr lang="en-US" sz="900" b="1" kern="0" dirty="0">
                <a:solidFill>
                  <a:srgbClr val="008000"/>
                </a:solidFill>
                <a:latin typeface="Arial"/>
                <a:cs typeface="Arial" charset="0"/>
              </a:rPr>
              <a:t>(Leena Lankoski)</a:t>
            </a:r>
          </a:p>
        </p:txBody>
      </p:sp>
      <p:sp>
        <p:nvSpPr>
          <p:cNvPr id="4" name="Rectangle 3"/>
          <p:cNvSpPr/>
          <p:nvPr/>
        </p:nvSpPr>
        <p:spPr>
          <a:xfrm>
            <a:off x="3904108" y="2569975"/>
            <a:ext cx="1518629" cy="784830"/>
          </a:xfrm>
          <a:prstGeom prst="rect">
            <a:avLst/>
          </a:prstGeom>
          <a:noFill/>
          <a:ln w="28575">
            <a:noFill/>
          </a:ln>
        </p:spPr>
        <p:txBody>
          <a:bodyPr wrap="square">
            <a:spAutoFit/>
          </a:bodyPr>
          <a:lstStyle/>
          <a:p>
            <a:pPr algn="ctr"/>
            <a:r>
              <a:rPr lang="fi-FI" sz="900" b="1" dirty="0">
                <a:solidFill>
                  <a:srgbClr val="008000"/>
                </a:solidFill>
                <a:latin typeface="Arial" panose="020B0604020202020204" pitchFamily="34" charset="0"/>
                <a:cs typeface="Arial" panose="020B0604020202020204" pitchFamily="34" charset="0"/>
              </a:rPr>
              <a:t>77E28000</a:t>
            </a:r>
          </a:p>
          <a:p>
            <a:pPr algn="ctr"/>
            <a:r>
              <a:rPr lang="en-US" sz="900" b="1" dirty="0">
                <a:latin typeface="Arial" panose="020B0604020202020204" pitchFamily="34" charset="0"/>
                <a:cs typeface="Arial" panose="020B0604020202020204" pitchFamily="34" charset="0"/>
              </a:rPr>
              <a:t>Corporate Responsibility Communication</a:t>
            </a:r>
          </a:p>
          <a:p>
            <a:pPr algn="ctr"/>
            <a:r>
              <a:rPr lang="en-US" sz="900" b="1" dirty="0">
                <a:solidFill>
                  <a:srgbClr val="008000"/>
                </a:solidFill>
                <a:latin typeface="Arial" panose="020B0604020202020204" pitchFamily="34" charset="0"/>
                <a:cs typeface="Arial" panose="020B0604020202020204" pitchFamily="34" charset="0"/>
              </a:rPr>
              <a:t>(Johanna Moisander)</a:t>
            </a:r>
          </a:p>
        </p:txBody>
      </p:sp>
      <p:sp>
        <p:nvSpPr>
          <p:cNvPr id="3" name="TextBox 2"/>
          <p:cNvSpPr txBox="1"/>
          <p:nvPr/>
        </p:nvSpPr>
        <p:spPr>
          <a:xfrm rot="16200000">
            <a:off x="-378831" y="1415995"/>
            <a:ext cx="1176674" cy="461665"/>
          </a:xfrm>
          <a:prstGeom prst="rect">
            <a:avLst/>
          </a:prstGeom>
          <a:noFill/>
        </p:spPr>
        <p:txBody>
          <a:bodyPr wrap="square" rtlCol="0">
            <a:spAutoFit/>
          </a:bodyPr>
          <a:lstStyle/>
          <a:p>
            <a:pPr algn="ctr"/>
            <a:r>
              <a:rPr lang="fi-FI" sz="1200" b="1" dirty="0">
                <a:latin typeface="Arial" panose="020B0604020202020204" pitchFamily="34" charset="0"/>
                <a:cs typeface="Arial" panose="020B0604020202020204" pitchFamily="34" charset="0"/>
              </a:rPr>
              <a:t>General </a:t>
            </a:r>
            <a:r>
              <a:rPr lang="fi-FI" sz="1200" b="1" dirty="0" err="1">
                <a:latin typeface="Arial" panose="020B0604020202020204" pitchFamily="34" charset="0"/>
                <a:cs typeface="Arial" panose="020B0604020202020204" pitchFamily="34" charset="0"/>
              </a:rPr>
              <a:t>foundations</a:t>
            </a:r>
            <a:endParaRPr lang="fi-FI" sz="1200" b="1" dirty="0">
              <a:latin typeface="Arial" panose="020B0604020202020204" pitchFamily="34" charset="0"/>
              <a:cs typeface="Arial" panose="020B0604020202020204" pitchFamily="34" charset="0"/>
            </a:endParaRPr>
          </a:p>
        </p:txBody>
      </p:sp>
      <p:sp>
        <p:nvSpPr>
          <p:cNvPr id="5" name="TextBox 4"/>
          <p:cNvSpPr txBox="1"/>
          <p:nvPr/>
        </p:nvSpPr>
        <p:spPr>
          <a:xfrm rot="16200000">
            <a:off x="-342097" y="2605358"/>
            <a:ext cx="1093397" cy="461665"/>
          </a:xfrm>
          <a:prstGeom prst="rect">
            <a:avLst/>
          </a:prstGeom>
          <a:noFill/>
        </p:spPr>
        <p:txBody>
          <a:bodyPr wrap="square" rtlCol="0">
            <a:spAutoFit/>
          </a:bodyPr>
          <a:lstStyle/>
          <a:p>
            <a:pPr algn="ctr"/>
            <a:r>
              <a:rPr lang="fi-FI" sz="1200" b="1" dirty="0" err="1">
                <a:latin typeface="Arial" panose="020B0604020202020204" pitchFamily="34" charset="0"/>
                <a:cs typeface="Arial" panose="020B0604020202020204" pitchFamily="34" charset="0"/>
              </a:rPr>
              <a:t>Functional</a:t>
            </a:r>
            <a:r>
              <a:rPr lang="fi-FI" sz="1200" b="1" dirty="0">
                <a:latin typeface="Arial" panose="020B0604020202020204" pitchFamily="34" charset="0"/>
                <a:cs typeface="Arial" panose="020B0604020202020204" pitchFamily="34" charset="0"/>
              </a:rPr>
              <a:t> </a:t>
            </a:r>
            <a:r>
              <a:rPr lang="fi-FI" sz="1200" b="1" dirty="0" err="1">
                <a:latin typeface="Arial" panose="020B0604020202020204" pitchFamily="34" charset="0"/>
                <a:cs typeface="Arial" panose="020B0604020202020204" pitchFamily="34" charset="0"/>
              </a:rPr>
              <a:t>or</a:t>
            </a:r>
            <a:r>
              <a:rPr lang="fi-FI" sz="1200" b="1" dirty="0">
                <a:latin typeface="Arial" panose="020B0604020202020204" pitchFamily="34" charset="0"/>
                <a:cs typeface="Arial" panose="020B0604020202020204" pitchFamily="34" charset="0"/>
              </a:rPr>
              <a:t> </a:t>
            </a:r>
            <a:r>
              <a:rPr lang="fi-FI" sz="1200" b="1" dirty="0" err="1">
                <a:latin typeface="Arial" panose="020B0604020202020204" pitchFamily="34" charset="0"/>
                <a:cs typeface="Arial" panose="020B0604020202020204" pitchFamily="34" charset="0"/>
              </a:rPr>
              <a:t>sectoral</a:t>
            </a:r>
            <a:endParaRPr lang="fi-FI" sz="1200" b="1" dirty="0">
              <a:latin typeface="Arial" panose="020B0604020202020204" pitchFamily="34" charset="0"/>
              <a:cs typeface="Arial" panose="020B0604020202020204" pitchFamily="34" charset="0"/>
            </a:endParaRPr>
          </a:p>
        </p:txBody>
      </p:sp>
      <p:sp>
        <p:nvSpPr>
          <p:cNvPr id="8" name="TextBox 7"/>
          <p:cNvSpPr txBox="1"/>
          <p:nvPr/>
        </p:nvSpPr>
        <p:spPr>
          <a:xfrm rot="16200000">
            <a:off x="-313354" y="4291162"/>
            <a:ext cx="1170204" cy="276999"/>
          </a:xfrm>
          <a:prstGeom prst="rect">
            <a:avLst/>
          </a:prstGeom>
          <a:noFill/>
        </p:spPr>
        <p:txBody>
          <a:bodyPr wrap="square" rtlCol="0">
            <a:spAutoFit/>
          </a:bodyPr>
          <a:lstStyle/>
          <a:p>
            <a:pPr algn="ctr"/>
            <a:r>
              <a:rPr lang="fi-FI" sz="1200" b="1" dirty="0" err="1">
                <a:latin typeface="Arial" panose="020B0604020202020204" pitchFamily="34" charset="0"/>
                <a:cs typeface="Arial" panose="020B0604020202020204" pitchFamily="34" charset="0"/>
              </a:rPr>
              <a:t>Capabilities</a:t>
            </a:r>
            <a:endParaRPr lang="fi-FI" sz="1200" b="1" dirty="0">
              <a:latin typeface="Arial" panose="020B0604020202020204" pitchFamily="34" charset="0"/>
              <a:cs typeface="Arial" panose="020B0604020202020204" pitchFamily="34" charset="0"/>
            </a:endParaRPr>
          </a:p>
        </p:txBody>
      </p:sp>
      <p:sp>
        <p:nvSpPr>
          <p:cNvPr id="12" name="TextBox 11"/>
          <p:cNvSpPr txBox="1"/>
          <p:nvPr/>
        </p:nvSpPr>
        <p:spPr>
          <a:xfrm>
            <a:off x="3310387" y="3335864"/>
            <a:ext cx="184731" cy="253916"/>
          </a:xfrm>
          <a:prstGeom prst="rect">
            <a:avLst/>
          </a:prstGeom>
          <a:noFill/>
        </p:spPr>
        <p:txBody>
          <a:bodyPr wrap="none" rtlCol="0">
            <a:spAutoFit/>
          </a:bodyPr>
          <a:lstStyle/>
          <a:p>
            <a:endParaRPr lang="fi-FI" sz="1050" dirty="0"/>
          </a:p>
        </p:txBody>
      </p:sp>
      <p:sp>
        <p:nvSpPr>
          <p:cNvPr id="11" name="TextBox 10"/>
          <p:cNvSpPr txBox="1"/>
          <p:nvPr/>
        </p:nvSpPr>
        <p:spPr>
          <a:xfrm>
            <a:off x="2042578" y="2480420"/>
            <a:ext cx="1917014" cy="507831"/>
          </a:xfrm>
          <a:prstGeom prst="rect">
            <a:avLst/>
          </a:prstGeom>
          <a:noFill/>
          <a:ln w="28575">
            <a:noFill/>
          </a:ln>
        </p:spPr>
        <p:txBody>
          <a:bodyPr wrap="square" rtlCol="0">
            <a:spAutoFit/>
          </a:bodyPr>
          <a:lstStyle/>
          <a:p>
            <a:pPr algn="ctr" defTabSz="514350">
              <a:defRPr/>
            </a:pPr>
            <a:r>
              <a:rPr lang="en-US" sz="900" b="1" dirty="0">
                <a:solidFill>
                  <a:srgbClr val="008000"/>
                </a:solidFill>
                <a:latin typeface="Arial" panose="020B0604020202020204" pitchFamily="34" charset="0"/>
                <a:cs typeface="Arial" panose="020B0604020202020204" pitchFamily="34" charset="0"/>
              </a:rPr>
              <a:t>22E29100</a:t>
            </a:r>
          </a:p>
          <a:p>
            <a:pPr algn="ctr" defTabSz="514350">
              <a:defRPr/>
            </a:pPr>
            <a:r>
              <a:rPr lang="en-US" sz="900" b="1" kern="0" dirty="0">
                <a:latin typeface="Arial" panose="020B0604020202020204" pitchFamily="34" charset="0"/>
                <a:cs typeface="Arial" panose="020B0604020202020204" pitchFamily="34" charset="0"/>
              </a:rPr>
              <a:t>Accounting for Sustainability* </a:t>
            </a:r>
          </a:p>
          <a:p>
            <a:pPr algn="ctr" defTabSz="514350">
              <a:defRPr/>
            </a:pPr>
            <a:r>
              <a:rPr lang="en-US" sz="900" b="1" kern="0" dirty="0">
                <a:solidFill>
                  <a:srgbClr val="008000"/>
                </a:solidFill>
                <a:latin typeface="Arial" panose="020B0604020202020204" pitchFamily="34" charset="0"/>
                <a:cs typeface="Arial" panose="020B0604020202020204" pitchFamily="34" charset="0"/>
              </a:rPr>
              <a:t>(Emma-Riikka </a:t>
            </a:r>
            <a:r>
              <a:rPr lang="en-US" sz="900" b="1" kern="0" dirty="0" err="1">
                <a:solidFill>
                  <a:srgbClr val="008000"/>
                </a:solidFill>
                <a:latin typeface="Arial" panose="020B0604020202020204" pitchFamily="34" charset="0"/>
                <a:cs typeface="Arial" panose="020B0604020202020204" pitchFamily="34" charset="0"/>
              </a:rPr>
              <a:t>Myllymäki</a:t>
            </a:r>
            <a:r>
              <a:rPr lang="en-US" sz="900" b="1" kern="0" dirty="0">
                <a:solidFill>
                  <a:srgbClr val="008000"/>
                </a:solidFill>
                <a:latin typeface="Arial" panose="020B0604020202020204" pitchFamily="34" charset="0"/>
                <a:cs typeface="Arial" panose="020B0604020202020204" pitchFamily="34" charset="0"/>
              </a:rPr>
              <a:t>)</a:t>
            </a:r>
          </a:p>
        </p:txBody>
      </p:sp>
      <p:sp>
        <p:nvSpPr>
          <p:cNvPr id="14" name="Rectangle 13"/>
          <p:cNvSpPr/>
          <p:nvPr/>
        </p:nvSpPr>
        <p:spPr>
          <a:xfrm>
            <a:off x="5654196" y="1725991"/>
            <a:ext cx="1527181" cy="507831"/>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panose="020B0604020202020204" pitchFamily="34" charset="0"/>
                <a:cs typeface="Arial" panose="020B0604020202020204" pitchFamily="34" charset="0"/>
              </a:rPr>
              <a:t>51E00100 </a:t>
            </a:r>
          </a:p>
          <a:p>
            <a:pPr algn="ctr" defTabSz="514350">
              <a:defRPr/>
            </a:pPr>
            <a:r>
              <a:rPr lang="en-US" sz="900" b="1" kern="0" dirty="0">
                <a:latin typeface="Arial" panose="020B0604020202020204" pitchFamily="34" charset="0"/>
                <a:cs typeface="Arial" panose="020B0604020202020204" pitchFamily="34" charset="0"/>
              </a:rPr>
              <a:t>Business Ethics</a:t>
            </a:r>
          </a:p>
          <a:p>
            <a:pPr algn="ctr" defTabSz="514350">
              <a:defRPr/>
            </a:pPr>
            <a:r>
              <a:rPr lang="en-US" sz="900" b="1" kern="0" dirty="0">
                <a:solidFill>
                  <a:srgbClr val="008000"/>
                </a:solidFill>
                <a:latin typeface="Arial" panose="020B0604020202020204" pitchFamily="34" charset="0"/>
                <a:cs typeface="Arial" panose="020B0604020202020204" pitchFamily="34" charset="0"/>
              </a:rPr>
              <a:t>(Matti Häyry)</a:t>
            </a:r>
          </a:p>
        </p:txBody>
      </p:sp>
      <p:sp>
        <p:nvSpPr>
          <p:cNvPr id="15" name="Rectangle 14"/>
          <p:cNvSpPr/>
          <p:nvPr/>
        </p:nvSpPr>
        <p:spPr>
          <a:xfrm>
            <a:off x="7341661" y="2487087"/>
            <a:ext cx="1554566" cy="646331"/>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panose="020B0604020202020204" pitchFamily="34" charset="0"/>
                <a:cs typeface="Arial" panose="020B0604020202020204" pitchFamily="34" charset="0"/>
              </a:rPr>
              <a:t>21E16100 </a:t>
            </a:r>
          </a:p>
          <a:p>
            <a:pPr algn="ctr" defTabSz="514350">
              <a:defRPr/>
            </a:pPr>
            <a:r>
              <a:rPr lang="en-US" sz="900" b="1" dirty="0">
                <a:latin typeface="Arial" panose="020B0604020202020204" pitchFamily="34" charset="0"/>
                <a:cs typeface="Arial" panose="020B0604020202020204" pitchFamily="34" charset="0"/>
              </a:rPr>
              <a:t>Energy Business and Innovation*</a:t>
            </a:r>
            <a:r>
              <a:rPr lang="en-US" sz="900" b="1" kern="0" dirty="0">
                <a:latin typeface="Arial" panose="020B0604020202020204" pitchFamily="34" charset="0"/>
                <a:cs typeface="Arial" panose="020B0604020202020204" pitchFamily="34" charset="0"/>
              </a:rPr>
              <a:t> </a:t>
            </a:r>
          </a:p>
          <a:p>
            <a:pPr algn="ctr" defTabSz="514350">
              <a:defRPr/>
            </a:pPr>
            <a:r>
              <a:rPr lang="en-US" sz="900" b="1" kern="0" dirty="0">
                <a:solidFill>
                  <a:srgbClr val="008000"/>
                </a:solidFill>
                <a:latin typeface="Arial" panose="020B0604020202020204" pitchFamily="34" charset="0"/>
                <a:cs typeface="Arial" panose="020B0604020202020204" pitchFamily="34" charset="0"/>
              </a:rPr>
              <a:t>(Samuli Patala)</a:t>
            </a:r>
          </a:p>
        </p:txBody>
      </p:sp>
      <p:sp>
        <p:nvSpPr>
          <p:cNvPr id="16" name="Rectangle 15"/>
          <p:cNvSpPr/>
          <p:nvPr/>
        </p:nvSpPr>
        <p:spPr>
          <a:xfrm>
            <a:off x="474701" y="1312947"/>
            <a:ext cx="1650140" cy="507831"/>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panose="020B0604020202020204" pitchFamily="34" charset="0"/>
                <a:cs typeface="Arial" panose="020B0604020202020204" pitchFamily="34" charset="0"/>
              </a:rPr>
              <a:t>21E16001</a:t>
            </a:r>
          </a:p>
          <a:p>
            <a:pPr algn="ctr" defTabSz="514350">
              <a:defRPr/>
            </a:pPr>
            <a:r>
              <a:rPr lang="en-US" sz="900" b="1" kern="0" dirty="0">
                <a:latin typeface="Arial" panose="020B0604020202020204" pitchFamily="34" charset="0"/>
                <a:cs typeface="Arial" panose="020B0604020202020204" pitchFamily="34" charset="0"/>
              </a:rPr>
              <a:t>Sustainability in Business*</a:t>
            </a:r>
          </a:p>
          <a:p>
            <a:pPr algn="ctr" defTabSz="514350">
              <a:defRPr/>
            </a:pPr>
            <a:r>
              <a:rPr lang="en-US" sz="900" b="1" kern="0" dirty="0">
                <a:solidFill>
                  <a:srgbClr val="008000"/>
                </a:solidFill>
                <a:latin typeface="Arial" panose="020B0604020202020204" pitchFamily="34" charset="0"/>
                <a:cs typeface="Arial" panose="020B0604020202020204" pitchFamily="34" charset="0"/>
              </a:rPr>
              <a:t>(Samuli Patala)</a:t>
            </a:r>
          </a:p>
        </p:txBody>
      </p:sp>
      <p:sp>
        <p:nvSpPr>
          <p:cNvPr id="17" name="Rectangle 16"/>
          <p:cNvSpPr/>
          <p:nvPr/>
        </p:nvSpPr>
        <p:spPr>
          <a:xfrm>
            <a:off x="5608293" y="1109174"/>
            <a:ext cx="1654531" cy="646331"/>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panose="020B0604020202020204" pitchFamily="34" charset="0"/>
                <a:cs typeface="Arial" panose="020B0604020202020204" pitchFamily="34" charset="0"/>
              </a:rPr>
              <a:t>21E06050 </a:t>
            </a:r>
          </a:p>
          <a:p>
            <a:pPr algn="ctr" defTabSz="514350">
              <a:defRPr/>
            </a:pPr>
            <a:r>
              <a:rPr lang="en-US" sz="900" b="1" kern="0" dirty="0">
                <a:latin typeface="Arial" panose="020B0604020202020204" pitchFamily="34" charset="0"/>
                <a:cs typeface="Arial" panose="020B0604020202020204" pitchFamily="34" charset="0"/>
              </a:rPr>
              <a:t>Responsibility Management, book exam* </a:t>
            </a:r>
          </a:p>
          <a:p>
            <a:pPr algn="ctr" defTabSz="514350">
              <a:defRPr/>
            </a:pPr>
            <a:r>
              <a:rPr lang="en-US" sz="900" b="1" kern="0" dirty="0">
                <a:solidFill>
                  <a:srgbClr val="008000"/>
                </a:solidFill>
                <a:latin typeface="Arial" panose="020B0604020202020204" pitchFamily="34" charset="0"/>
                <a:cs typeface="Arial" panose="020B0604020202020204" pitchFamily="34" charset="0"/>
              </a:rPr>
              <a:t>(Leena Lankoski) (also I, II)</a:t>
            </a:r>
          </a:p>
        </p:txBody>
      </p:sp>
      <p:sp>
        <p:nvSpPr>
          <p:cNvPr id="18" name="Rectangle 17"/>
          <p:cNvSpPr/>
          <p:nvPr/>
        </p:nvSpPr>
        <p:spPr>
          <a:xfrm>
            <a:off x="5507708" y="3814044"/>
            <a:ext cx="1799110" cy="784830"/>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panose="020B0604020202020204" pitchFamily="34" charset="0"/>
                <a:cs typeface="Arial" panose="020B0604020202020204" pitchFamily="34" charset="0"/>
              </a:rPr>
              <a:t>21E10000</a:t>
            </a:r>
          </a:p>
          <a:p>
            <a:pPr algn="ctr" defTabSz="514350">
              <a:defRPr/>
            </a:pPr>
            <a:r>
              <a:rPr lang="en-US" sz="900" b="1" kern="0" dirty="0">
                <a:latin typeface="Arial" panose="020B0604020202020204" pitchFamily="34" charset="0"/>
                <a:cs typeface="Arial" panose="020B0604020202020204" pitchFamily="34" charset="0"/>
              </a:rPr>
              <a:t>How to Change the World: Innovating toward Sustainability* </a:t>
            </a:r>
          </a:p>
          <a:p>
            <a:pPr algn="ctr" defTabSz="514350">
              <a:defRPr/>
            </a:pPr>
            <a:r>
              <a:rPr lang="en-US" sz="900" b="1" kern="0" dirty="0">
                <a:solidFill>
                  <a:srgbClr val="008000"/>
                </a:solidFill>
                <a:latin typeface="Arial" panose="020B0604020202020204" pitchFamily="34" charset="0"/>
                <a:cs typeface="Arial" panose="020B0604020202020204" pitchFamily="34" charset="0"/>
              </a:rPr>
              <a:t>(Minna Halme)</a:t>
            </a:r>
          </a:p>
        </p:txBody>
      </p:sp>
      <p:sp>
        <p:nvSpPr>
          <p:cNvPr id="19" name="Rectangle 18"/>
          <p:cNvSpPr/>
          <p:nvPr/>
        </p:nvSpPr>
        <p:spPr>
          <a:xfrm>
            <a:off x="2237335" y="3030607"/>
            <a:ext cx="1527500" cy="646331"/>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panose="020B0604020202020204" pitchFamily="34" charset="0"/>
                <a:cs typeface="Arial" panose="020B0604020202020204" pitchFamily="34" charset="0"/>
              </a:rPr>
              <a:t>25E18000 </a:t>
            </a:r>
          </a:p>
          <a:p>
            <a:pPr algn="ctr" defTabSz="514350">
              <a:defRPr/>
            </a:pPr>
            <a:r>
              <a:rPr lang="en-US" sz="900" b="1" kern="0" dirty="0">
                <a:latin typeface="Arial" panose="020B0604020202020204" pitchFamily="34" charset="0"/>
                <a:cs typeface="Arial" panose="020B0604020202020204" pitchFamily="34" charset="0"/>
              </a:rPr>
              <a:t>Sustainable Entrepreneurship* </a:t>
            </a:r>
          </a:p>
          <a:p>
            <a:pPr algn="ctr" defTabSz="514350">
              <a:defRPr/>
            </a:pPr>
            <a:r>
              <a:rPr lang="en-US" sz="900" b="1" kern="0" dirty="0">
                <a:solidFill>
                  <a:srgbClr val="008000"/>
                </a:solidFill>
                <a:latin typeface="Arial" panose="020B0604020202020204" pitchFamily="34" charset="0"/>
                <a:cs typeface="Arial" panose="020B0604020202020204" pitchFamily="34" charset="0"/>
              </a:rPr>
              <a:t>(Patrick Shulist)</a:t>
            </a:r>
          </a:p>
        </p:txBody>
      </p:sp>
      <p:cxnSp>
        <p:nvCxnSpPr>
          <p:cNvPr id="22" name="Straight Connector 21"/>
          <p:cNvCxnSpPr/>
          <p:nvPr/>
        </p:nvCxnSpPr>
        <p:spPr>
          <a:xfrm flipV="1">
            <a:off x="45721" y="2191914"/>
            <a:ext cx="8937362" cy="221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8886" y="3625515"/>
            <a:ext cx="8937362" cy="4153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5721" y="5198572"/>
            <a:ext cx="8937362" cy="2161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983114" y="1761770"/>
            <a:ext cx="1975039" cy="646331"/>
          </a:xfrm>
          <a:prstGeom prst="rect">
            <a:avLst/>
          </a:prstGeom>
          <a:noFill/>
          <a:ln w="28575">
            <a:noFill/>
          </a:ln>
        </p:spPr>
        <p:txBody>
          <a:bodyPr wrap="square">
            <a:spAutoFit/>
          </a:bodyPr>
          <a:lstStyle/>
          <a:p>
            <a:pPr algn="ctr" defTabSz="514350">
              <a:defRPr/>
            </a:pPr>
            <a:r>
              <a:rPr lang="fi-FI" sz="900" b="1" kern="0" dirty="0">
                <a:solidFill>
                  <a:srgbClr val="008000"/>
                </a:solidFill>
                <a:latin typeface="Arial" panose="020B0604020202020204" pitchFamily="34" charset="0"/>
                <a:cs typeface="Arial" panose="020B0604020202020204" pitchFamily="34" charset="0"/>
              </a:rPr>
              <a:t>MNGT-E2005</a:t>
            </a:r>
            <a:endParaRPr lang="en-US" sz="900" b="1" kern="0" dirty="0">
              <a:solidFill>
                <a:srgbClr val="008000"/>
              </a:solidFill>
              <a:latin typeface="Arial" panose="020B0604020202020204" pitchFamily="34" charset="0"/>
              <a:cs typeface="Arial" panose="020B0604020202020204" pitchFamily="34" charset="0"/>
            </a:endParaRPr>
          </a:p>
          <a:p>
            <a:pPr algn="ctr" defTabSz="514350">
              <a:defRPr/>
            </a:pPr>
            <a:r>
              <a:rPr lang="en-US" sz="900" b="1" kern="0" dirty="0">
                <a:latin typeface="Arial" panose="020B0604020202020204" pitchFamily="34" charset="0"/>
                <a:cs typeface="Arial" panose="020B0604020202020204" pitchFamily="34" charset="0"/>
              </a:rPr>
              <a:t>Sustainability and Global</a:t>
            </a:r>
          </a:p>
          <a:p>
            <a:pPr algn="ctr" defTabSz="514350">
              <a:defRPr/>
            </a:pPr>
            <a:r>
              <a:rPr lang="en-US" sz="900" b="1" kern="0" dirty="0">
                <a:latin typeface="Arial" panose="020B0604020202020204" pitchFamily="34" charset="0"/>
                <a:cs typeface="Arial" panose="020B0604020202020204" pitchFamily="34" charset="0"/>
              </a:rPr>
              <a:t>Value Chains</a:t>
            </a:r>
          </a:p>
          <a:p>
            <a:pPr algn="ctr" defTabSz="514350">
              <a:defRPr/>
            </a:pPr>
            <a:r>
              <a:rPr lang="en-US" sz="900" b="1" kern="0" dirty="0">
                <a:solidFill>
                  <a:srgbClr val="008000"/>
                </a:solidFill>
                <a:latin typeface="Arial" panose="020B0604020202020204" pitchFamily="34" charset="0"/>
                <a:cs typeface="Arial" panose="020B0604020202020204" pitchFamily="34" charset="0"/>
              </a:rPr>
              <a:t>(Tiina Ritvala)</a:t>
            </a:r>
          </a:p>
        </p:txBody>
      </p:sp>
      <p:sp>
        <p:nvSpPr>
          <p:cNvPr id="25" name="TextBox 24"/>
          <p:cNvSpPr txBox="1"/>
          <p:nvPr/>
        </p:nvSpPr>
        <p:spPr>
          <a:xfrm>
            <a:off x="474701" y="2207952"/>
            <a:ext cx="1626731" cy="646331"/>
          </a:xfrm>
          <a:prstGeom prst="rect">
            <a:avLst/>
          </a:prstGeom>
          <a:noFill/>
          <a:ln w="28575">
            <a:noFill/>
          </a:ln>
        </p:spPr>
        <p:txBody>
          <a:bodyPr wrap="square" rtlCol="0">
            <a:spAutoFit/>
          </a:bodyPr>
          <a:lstStyle/>
          <a:p>
            <a:pPr algn="ctr" defTabSz="514350">
              <a:defRPr/>
            </a:pPr>
            <a:r>
              <a:rPr lang="fi-FI" sz="900" b="1" dirty="0">
                <a:solidFill>
                  <a:srgbClr val="008000"/>
                </a:solidFill>
                <a:latin typeface="Arial" panose="020B0604020202020204" pitchFamily="34" charset="0"/>
                <a:cs typeface="Arial" panose="020B0604020202020204" pitchFamily="34" charset="0"/>
              </a:rPr>
              <a:t>35E03000</a:t>
            </a:r>
            <a:endParaRPr lang="en-US" sz="900" b="1" kern="0" dirty="0">
              <a:solidFill>
                <a:srgbClr val="008000"/>
              </a:solidFill>
              <a:latin typeface="Arial" panose="020B0604020202020204" pitchFamily="34" charset="0"/>
              <a:cs typeface="Arial" panose="020B0604020202020204" pitchFamily="34" charset="0"/>
            </a:endParaRPr>
          </a:p>
          <a:p>
            <a:pPr algn="ctr" defTabSz="514350">
              <a:defRPr/>
            </a:pPr>
            <a:r>
              <a:rPr lang="en-US" sz="900" b="1" kern="0" dirty="0">
                <a:latin typeface="Arial" panose="020B0604020202020204" pitchFamily="34" charset="0"/>
                <a:cs typeface="Arial" panose="020B0604020202020204" pitchFamily="34" charset="0"/>
              </a:rPr>
              <a:t>Sustainable Supply Chains </a:t>
            </a:r>
          </a:p>
          <a:p>
            <a:pPr algn="ctr" defTabSz="514350">
              <a:defRPr/>
            </a:pPr>
            <a:r>
              <a:rPr lang="en-US" sz="900" b="1" kern="0" dirty="0">
                <a:solidFill>
                  <a:srgbClr val="008000"/>
                </a:solidFill>
                <a:latin typeface="Arial" panose="020B0604020202020204" pitchFamily="34" charset="0"/>
                <a:cs typeface="Arial" panose="020B0604020202020204" pitchFamily="34" charset="0"/>
              </a:rPr>
              <a:t>(Katri Kauppi)</a:t>
            </a:r>
          </a:p>
        </p:txBody>
      </p:sp>
      <p:sp>
        <p:nvSpPr>
          <p:cNvPr id="26" name="Rectangle 25">
            <a:extLst>
              <a:ext uri="{FF2B5EF4-FFF2-40B4-BE49-F238E27FC236}">
                <a16:creationId xmlns:a16="http://schemas.microsoft.com/office/drawing/2014/main" id="{EF672B39-2794-4A32-99AF-302CC9865DB0}"/>
              </a:ext>
            </a:extLst>
          </p:cNvPr>
          <p:cNvSpPr/>
          <p:nvPr/>
        </p:nvSpPr>
        <p:spPr>
          <a:xfrm>
            <a:off x="5687016" y="3318579"/>
            <a:ext cx="3130061" cy="507831"/>
          </a:xfrm>
          <a:prstGeom prst="rect">
            <a:avLst/>
          </a:prstGeom>
          <a:noFill/>
          <a:ln w="28575">
            <a:noFill/>
          </a:ln>
        </p:spPr>
        <p:txBody>
          <a:bodyPr wrap="square">
            <a:spAutoFit/>
          </a:bodyPr>
          <a:lstStyle/>
          <a:p>
            <a:pPr algn="ctr" defTabSz="514350">
              <a:defRPr/>
            </a:pPr>
            <a:r>
              <a:rPr lang="fi-FI" sz="900" b="1" kern="0" dirty="0">
                <a:solidFill>
                  <a:srgbClr val="008000"/>
                </a:solidFill>
                <a:latin typeface="Arial" panose="020B0604020202020204" pitchFamily="34" charset="0"/>
                <a:cs typeface="Arial" panose="020B0604020202020204" pitchFamily="34" charset="0"/>
              </a:rPr>
              <a:t>MNGT-E2003</a:t>
            </a:r>
            <a:endParaRPr lang="en-US" sz="900" b="1" kern="0" dirty="0">
              <a:solidFill>
                <a:srgbClr val="008000"/>
              </a:solidFill>
              <a:latin typeface="Arial" panose="020B0604020202020204" pitchFamily="34" charset="0"/>
              <a:cs typeface="Arial" panose="020B0604020202020204" pitchFamily="34" charset="0"/>
            </a:endParaRPr>
          </a:p>
          <a:p>
            <a:pPr algn="ctr" defTabSz="514350">
              <a:defRPr/>
            </a:pPr>
            <a:r>
              <a:rPr lang="en-US" sz="900" b="1" kern="0" dirty="0">
                <a:latin typeface="Arial" panose="020B0604020202020204" pitchFamily="34" charset="0"/>
                <a:cs typeface="Arial" panose="020B0604020202020204" pitchFamily="34" charset="0"/>
              </a:rPr>
              <a:t>Climate Change Strategy and Negotiations*</a:t>
            </a:r>
          </a:p>
          <a:p>
            <a:pPr algn="ctr" defTabSz="514350">
              <a:defRPr/>
            </a:pPr>
            <a:r>
              <a:rPr lang="en-US" sz="900" b="1" kern="0" dirty="0">
                <a:solidFill>
                  <a:srgbClr val="008000"/>
                </a:solidFill>
                <a:latin typeface="Arial" panose="020B0604020202020204" pitchFamily="34" charset="0"/>
                <a:cs typeface="Arial" panose="020B0604020202020204" pitchFamily="34" charset="0"/>
              </a:rPr>
              <a:t>(Tiina Ritvala) (3 or 6 </a:t>
            </a:r>
            <a:r>
              <a:rPr lang="en-US" sz="900" b="1" kern="0" dirty="0" err="1">
                <a:solidFill>
                  <a:srgbClr val="008000"/>
                </a:solidFill>
                <a:latin typeface="Arial" panose="020B0604020202020204" pitchFamily="34" charset="0"/>
                <a:cs typeface="Arial" panose="020B0604020202020204" pitchFamily="34" charset="0"/>
              </a:rPr>
              <a:t>cr</a:t>
            </a:r>
            <a:r>
              <a:rPr lang="en-US" sz="900" b="1" kern="0" dirty="0">
                <a:solidFill>
                  <a:srgbClr val="008000"/>
                </a:solidFill>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2178CF37-1EAF-4E2D-AC14-43959FC4C4D0}"/>
              </a:ext>
            </a:extLst>
          </p:cNvPr>
          <p:cNvSpPr/>
          <p:nvPr/>
        </p:nvSpPr>
        <p:spPr>
          <a:xfrm>
            <a:off x="494890" y="2774286"/>
            <a:ext cx="1527500" cy="784830"/>
          </a:xfrm>
          <a:prstGeom prst="rect">
            <a:avLst/>
          </a:prstGeom>
          <a:noFill/>
          <a:ln w="28575">
            <a:noFill/>
          </a:ln>
        </p:spPr>
        <p:txBody>
          <a:bodyPr wrap="square">
            <a:spAutoFit/>
          </a:bodyPr>
          <a:lstStyle/>
          <a:p>
            <a:pPr algn="ctr" defTabSz="514350">
              <a:defRPr/>
            </a:pPr>
            <a:r>
              <a:rPr lang="en-US" sz="900" b="1" kern="0" dirty="0">
                <a:solidFill>
                  <a:srgbClr val="008000"/>
                </a:solidFill>
                <a:latin typeface="Arial" panose="020B0604020202020204" pitchFamily="34" charset="0"/>
                <a:cs typeface="Arial" panose="020B0604020202020204" pitchFamily="34" charset="0"/>
              </a:rPr>
              <a:t>MNGT-E1002</a:t>
            </a:r>
          </a:p>
          <a:p>
            <a:pPr algn="ctr" defTabSz="514350">
              <a:defRPr/>
            </a:pPr>
            <a:r>
              <a:rPr lang="en-US" sz="900" b="1" kern="0" dirty="0">
                <a:latin typeface="Arial" panose="020B0604020202020204" pitchFamily="34" charset="0"/>
                <a:cs typeface="Arial" panose="020B0604020202020204" pitchFamily="34" charset="0"/>
              </a:rPr>
              <a:t>Market-based Development in the Global South </a:t>
            </a:r>
          </a:p>
          <a:p>
            <a:pPr algn="ctr" defTabSz="514350">
              <a:defRPr/>
            </a:pPr>
            <a:r>
              <a:rPr lang="en-US" sz="900" b="1" kern="0" dirty="0">
                <a:solidFill>
                  <a:srgbClr val="008000"/>
                </a:solidFill>
                <a:latin typeface="Arial" panose="020B0604020202020204" pitchFamily="34" charset="0"/>
                <a:cs typeface="Arial" panose="020B0604020202020204" pitchFamily="34" charset="0"/>
              </a:rPr>
              <a:t>(Patrick Shulist)</a:t>
            </a:r>
          </a:p>
        </p:txBody>
      </p:sp>
      <p:sp>
        <p:nvSpPr>
          <p:cNvPr id="10" name="TextBox 9">
            <a:extLst>
              <a:ext uri="{FF2B5EF4-FFF2-40B4-BE49-F238E27FC236}">
                <a16:creationId xmlns:a16="http://schemas.microsoft.com/office/drawing/2014/main" id="{CC573EE4-DA05-4F98-82F4-AEDFE8F9B248}"/>
              </a:ext>
            </a:extLst>
          </p:cNvPr>
          <p:cNvSpPr txBox="1"/>
          <p:nvPr/>
        </p:nvSpPr>
        <p:spPr>
          <a:xfrm>
            <a:off x="398706" y="5219632"/>
            <a:ext cx="5048177" cy="230832"/>
          </a:xfrm>
          <a:prstGeom prst="rect">
            <a:avLst/>
          </a:prstGeom>
          <a:noFill/>
        </p:spPr>
        <p:txBody>
          <a:bodyPr wrap="none" rtlCol="0">
            <a:spAutoFit/>
          </a:bodyPr>
          <a:lstStyle/>
          <a:p>
            <a:r>
              <a:rPr lang="en-US" sz="900" b="1" dirty="0">
                <a:latin typeface="Arial" panose="020B0604020202020204" pitchFamily="34" charset="0"/>
                <a:cs typeface="Arial" panose="020B0604020202020204" pitchFamily="34" charset="0"/>
              </a:rPr>
              <a:t>* = the course is part of the list where you need to pick 18 </a:t>
            </a:r>
            <a:r>
              <a:rPr lang="en-US" sz="900" b="1" dirty="0" err="1">
                <a:latin typeface="Arial" panose="020B0604020202020204" pitchFamily="34" charset="0"/>
                <a:cs typeface="Arial" panose="020B0604020202020204" pitchFamily="34" charset="0"/>
              </a:rPr>
              <a:t>cr</a:t>
            </a:r>
            <a:r>
              <a:rPr lang="en-US" sz="900" b="1" dirty="0">
                <a:latin typeface="Arial" panose="020B0604020202020204" pitchFamily="34" charset="0"/>
                <a:cs typeface="Arial" panose="020B0604020202020204" pitchFamily="34" charset="0"/>
              </a:rPr>
              <a:t> (this applies to CS-BIZ only)</a:t>
            </a:r>
            <a:endParaRPr lang="en-FI"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379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2860-E139-49E5-8EC1-FBCD68054F0D}"/>
              </a:ext>
            </a:extLst>
          </p:cNvPr>
          <p:cNvSpPr>
            <a:spLocks noGrp="1"/>
          </p:cNvSpPr>
          <p:nvPr>
            <p:ph type="ctrTitle"/>
          </p:nvPr>
        </p:nvSpPr>
        <p:spPr/>
        <p:txBody>
          <a:bodyPr/>
          <a:lstStyle/>
          <a:p>
            <a:r>
              <a:rPr lang="en-US" dirty="0"/>
              <a:t>Creative Sustainability -kickoff</a:t>
            </a:r>
          </a:p>
        </p:txBody>
      </p:sp>
      <p:sp>
        <p:nvSpPr>
          <p:cNvPr id="3" name="Content Placeholder 2">
            <a:extLst>
              <a:ext uri="{FF2B5EF4-FFF2-40B4-BE49-F238E27FC236}">
                <a16:creationId xmlns:a16="http://schemas.microsoft.com/office/drawing/2014/main" id="{685F6302-AB13-41D1-886E-17373958DE7D}"/>
              </a:ext>
            </a:extLst>
          </p:cNvPr>
          <p:cNvSpPr>
            <a:spLocks noGrp="1"/>
          </p:cNvSpPr>
          <p:nvPr>
            <p:ph sz="quarter" idx="14"/>
          </p:nvPr>
        </p:nvSpPr>
        <p:spPr>
          <a:xfrm>
            <a:off x="448132" y="985292"/>
            <a:ext cx="8207374" cy="3336083"/>
          </a:xfrm>
        </p:spPr>
        <p:txBody>
          <a:bodyPr/>
          <a:lstStyle/>
          <a:p>
            <a:r>
              <a:rPr lang="en-US" sz="1600" b="1" dirty="0">
                <a:effectLst/>
                <a:latin typeface="Calibri" panose="020F0502020204030204" pitchFamily="34" charset="0"/>
                <a:ea typeface="Calibri" panose="020F0502020204030204" pitchFamily="34" charset="0"/>
              </a:rPr>
              <a:t>12.30-13.30 	Introduction (Mikko Jalas, Leena Lankoski, Mark Hughes)</a:t>
            </a:r>
            <a:r>
              <a:rPr lang="en-US" sz="1600" dirty="0">
                <a:effectLst/>
                <a:latin typeface="Calibri" panose="020F0502020204030204" pitchFamily="34" charset="0"/>
                <a:ea typeface="Calibri" panose="020F0502020204030204" pitchFamily="34" charset="0"/>
              </a:rPr>
              <a:t> </a:t>
            </a:r>
            <a:endParaRPr lang="en-US" sz="1600" b="1" dirty="0">
              <a:effectLst/>
              <a:latin typeface="Calibri" panose="020F0502020204030204" pitchFamily="34" charset="0"/>
              <a:ea typeface="Calibri" panose="020F0502020204030204" pitchFamily="34" charset="0"/>
            </a:endParaRPr>
          </a:p>
          <a:p>
            <a:r>
              <a:rPr lang="en-US" sz="1600" b="1" dirty="0">
                <a:effectLst/>
                <a:latin typeface="Calibri" panose="020F0502020204030204" pitchFamily="34" charset="0"/>
                <a:ea typeface="Calibri" panose="020F0502020204030204" pitchFamily="34" charset="0"/>
              </a:rPr>
              <a:t>13.45-15.10 	Small group sessions about studies (Check your seating from the map)</a:t>
            </a:r>
            <a:endParaRPr lang="en-US" sz="1600" dirty="0">
              <a:effectLst/>
              <a:latin typeface="Calibri" panose="020F0502020204030204" pitchFamily="34" charset="0"/>
              <a:ea typeface="Calibri" panose="020F0502020204030204" pitchFamily="34" charset="0"/>
            </a:endParaRPr>
          </a:p>
          <a:p>
            <a:r>
              <a:rPr lang="en-US" sz="1600" dirty="0">
                <a:effectLst/>
                <a:latin typeface="Calibri" panose="020F0502020204030204" pitchFamily="34" charset="0"/>
                <a:ea typeface="Calibri" panose="020F0502020204030204" pitchFamily="34" charset="0"/>
              </a:rPr>
              <a:t>			4 x20 min: </a:t>
            </a:r>
            <a:r>
              <a:rPr lang="fi-FI" sz="1600" dirty="0">
                <a:effectLst/>
                <a:latin typeface="Calibri" panose="020F0502020204030204" pitchFamily="34" charset="0"/>
                <a:ea typeface="Times New Roman" panose="02020603050405020304" pitchFamily="18" charset="0"/>
              </a:rPr>
              <a:t>CS BIZ, </a:t>
            </a:r>
            <a:r>
              <a:rPr lang="en-US" sz="1600" dirty="0">
                <a:effectLst/>
                <a:latin typeface="Calibri" panose="020F0502020204030204" pitchFamily="34" charset="0"/>
                <a:ea typeface="Times New Roman" panose="02020603050405020304" pitchFamily="18" charset="0"/>
              </a:rPr>
              <a:t>CS CHEM, CS ARTS</a:t>
            </a:r>
            <a:r>
              <a:rPr lang="en-US" sz="1600" dirty="0">
                <a:effectLst/>
                <a:latin typeface="Calibri" panose="020F0502020204030204" pitchFamily="34" charset="0"/>
                <a:ea typeface="Yu Gothic" panose="020B0400000000000000" pitchFamily="34" charset="-128"/>
              </a:rPr>
              <a:t>, </a:t>
            </a:r>
            <a:r>
              <a:rPr lang="fi-FI" sz="1600" dirty="0">
                <a:effectLst/>
                <a:latin typeface="Calibri" panose="020F0502020204030204" pitchFamily="34" charset="0"/>
                <a:ea typeface="Times New Roman" panose="02020603050405020304" pitchFamily="18" charset="0"/>
              </a:rPr>
              <a:t>Sustainable Global Technologies</a:t>
            </a:r>
            <a:endParaRPr lang="en-US" sz="1600" dirty="0">
              <a:effectLst/>
              <a:latin typeface="Calibri" panose="020F0502020204030204" pitchFamily="34" charset="0"/>
              <a:ea typeface="Yu Gothic" panose="020B0400000000000000" pitchFamily="34" charset="-128"/>
            </a:endParaRPr>
          </a:p>
          <a:p>
            <a:r>
              <a:rPr lang="fi-FI" sz="1600" dirty="0">
                <a:effectLst/>
                <a:latin typeface="Calibri" panose="020F0502020204030204" pitchFamily="34" charset="0"/>
                <a:ea typeface="Calibri" panose="020F0502020204030204" pitchFamily="34" charset="0"/>
              </a:rPr>
              <a:t> </a:t>
            </a:r>
            <a:r>
              <a:rPr lang="en-US" sz="1600" b="1" dirty="0">
                <a:effectLst/>
                <a:latin typeface="Calibri" panose="020F0502020204030204" pitchFamily="34" charset="0"/>
                <a:ea typeface="Calibri" panose="020F0502020204030204" pitchFamily="34" charset="0"/>
              </a:rPr>
              <a:t>15.20-15.45 	Summary together</a:t>
            </a:r>
            <a:endParaRPr lang="en-US" sz="1600" dirty="0">
              <a:effectLst/>
              <a:latin typeface="Calibri" panose="020F0502020204030204" pitchFamily="34" charset="0"/>
              <a:ea typeface="Calibri" panose="020F0502020204030204" pitchFamily="34" charset="0"/>
            </a:endParaRPr>
          </a:p>
          <a:p>
            <a:r>
              <a:rPr lang="en-US" sz="1600" dirty="0">
                <a:effectLst/>
                <a:latin typeface="Calibri" panose="020F0502020204030204" pitchFamily="34" charset="0"/>
                <a:ea typeface="Calibri" panose="020F0502020204030204" pitchFamily="34" charset="0"/>
              </a:rPr>
              <a:t> </a:t>
            </a:r>
            <a:r>
              <a:rPr lang="en-US" sz="1600" b="1" dirty="0">
                <a:effectLst/>
                <a:latin typeface="Calibri" panose="020F0502020204030204" pitchFamily="34" charset="0"/>
                <a:ea typeface="Calibri" panose="020F0502020204030204" pitchFamily="34" charset="0"/>
              </a:rPr>
              <a:t>16.00-16.30 	Introduction to the student community (Nicole Grekov)</a:t>
            </a:r>
            <a:endParaRPr lang="en-US" sz="1600" dirty="0">
              <a:effectLst/>
              <a:latin typeface="Calibri" panose="020F0502020204030204" pitchFamily="34" charset="0"/>
              <a:ea typeface="Calibri" panose="020F0502020204030204" pitchFamily="34" charset="0"/>
            </a:endParaRPr>
          </a:p>
          <a:p>
            <a:pPr marL="1792288"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CS </a:t>
            </a:r>
            <a:r>
              <a:rPr lang="en-US" sz="1600" dirty="0" err="1">
                <a:effectLst/>
                <a:latin typeface="Calibri" panose="020F0502020204030204" pitchFamily="34" charset="0"/>
                <a:ea typeface="Calibri" panose="020F0502020204030204" pitchFamily="34" charset="0"/>
              </a:rPr>
              <a:t>programme</a:t>
            </a:r>
            <a:r>
              <a:rPr lang="en-US" sz="1600" dirty="0">
                <a:effectLst/>
                <a:latin typeface="Calibri" panose="020F0502020204030204" pitchFamily="34" charset="0"/>
                <a:ea typeface="Calibri" panose="020F0502020204030204" pitchFamily="34" charset="0"/>
              </a:rPr>
              <a:t> student representatives (</a:t>
            </a:r>
            <a:r>
              <a:rPr lang="en-US" sz="1600" dirty="0" err="1">
                <a:effectLst/>
                <a:latin typeface="Calibri" panose="020F0502020204030204" pitchFamily="34" charset="0"/>
                <a:ea typeface="Calibri" panose="020F0502020204030204" pitchFamily="34" charset="0"/>
              </a:rPr>
              <a:t>Andre&amp;Kalle</a:t>
            </a:r>
            <a:r>
              <a:rPr lang="en-US" sz="1600" dirty="0">
                <a:effectLst/>
                <a:latin typeface="Calibri" panose="020F0502020204030204" pitchFamily="34" charset="0"/>
                <a:ea typeface="Calibri" panose="020F0502020204030204" pitchFamily="34" charset="0"/>
              </a:rPr>
              <a:t>)</a:t>
            </a:r>
          </a:p>
          <a:p>
            <a:pPr marL="1792288"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ASC </a:t>
            </a:r>
            <a:endParaRPr lang="en-US" sz="1600" dirty="0">
              <a:latin typeface="Calibri" panose="020F0502020204030204" pitchFamily="34" charset="0"/>
              <a:ea typeface="Calibri" panose="020F0502020204030204" pitchFamily="34" charset="0"/>
            </a:endParaRPr>
          </a:p>
          <a:p>
            <a:pPr marL="1792288" lvl="1" indent="-285750">
              <a:buFont typeface="Arial" panose="020B0604020202020204" pitchFamily="34" charset="0"/>
              <a:buChar char="•"/>
            </a:pPr>
            <a:r>
              <a:rPr lang="en-US" sz="1600" dirty="0" err="1">
                <a:effectLst/>
                <a:latin typeface="Calibri" panose="020F0502020204030204" pitchFamily="34" charset="0"/>
                <a:ea typeface="Calibri" panose="020F0502020204030204" pitchFamily="34" charset="0"/>
              </a:rPr>
              <a:t>TestSite</a:t>
            </a:r>
            <a:r>
              <a:rPr lang="en-US" sz="1600" dirty="0">
                <a:effectLst/>
                <a:latin typeface="Calibri" panose="020F0502020204030204" pitchFamily="34" charset="0"/>
                <a:ea typeface="Calibri" panose="020F0502020204030204" pitchFamily="34" charset="0"/>
              </a:rPr>
              <a:t> &amp; home-base space in </a:t>
            </a:r>
            <a:r>
              <a:rPr lang="en-US" sz="1600" dirty="0">
                <a:latin typeface="Calibri" panose="020F0502020204030204" pitchFamily="34" charset="0"/>
                <a:ea typeface="Calibri" panose="020F0502020204030204" pitchFamily="34" charset="0"/>
              </a:rPr>
              <a:t>Väre</a:t>
            </a:r>
          </a:p>
          <a:p>
            <a:pPr marL="1792288" lvl="1" indent="-285750">
              <a:buFont typeface="Arial" panose="020B0604020202020204" pitchFamily="34" charset="0"/>
              <a:buChar char="•"/>
            </a:pPr>
            <a:r>
              <a:rPr lang="en-US" sz="1600" dirty="0">
                <a:effectLst/>
                <a:latin typeface="Calibri" panose="020F0502020204030204" pitchFamily="34" charset="0"/>
                <a:ea typeface="Calibri" panose="020F0502020204030204" pitchFamily="34" charset="0"/>
              </a:rPr>
              <a:t>…</a:t>
            </a:r>
          </a:p>
          <a:p>
            <a:r>
              <a:rPr lang="en-US" sz="1600" b="1" dirty="0">
                <a:effectLst/>
                <a:latin typeface="Calibri" panose="020F0502020204030204" pitchFamily="34" charset="0"/>
                <a:ea typeface="Calibri" panose="020F0502020204030204" pitchFamily="34" charset="0"/>
              </a:rPr>
              <a:t>16.30-17.15 	Visit to Test Site</a:t>
            </a:r>
            <a:r>
              <a:rPr lang="en-US" sz="1600" dirty="0">
                <a:effectLst/>
                <a:latin typeface="Calibri" panose="020F0502020204030204" pitchFamily="34" charset="0"/>
                <a:ea typeface="Calibri" panose="020F0502020204030204" pitchFamily="34" charset="0"/>
              </a:rPr>
              <a:t> </a:t>
            </a:r>
          </a:p>
          <a:p>
            <a:r>
              <a:rPr lang="en-US" sz="1600" b="1" dirty="0">
                <a:effectLst/>
                <a:latin typeface="Calibri" panose="020F0502020204030204" pitchFamily="34" charset="0"/>
                <a:ea typeface="Calibri" panose="020F0502020204030204" pitchFamily="34" charset="0"/>
              </a:rPr>
              <a:t>17.15-18.00 	Snacks in Mordor hall</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623922A0-1D13-4BEA-A8CF-C67D2D638E71}"/>
              </a:ext>
            </a:extLst>
          </p:cNvPr>
          <p:cNvSpPr>
            <a:spLocks noGrp="1"/>
          </p:cNvSpPr>
          <p:nvPr>
            <p:ph type="dt" sz="half" idx="15"/>
          </p:nvPr>
        </p:nvSpPr>
        <p:spPr/>
        <p:txBody>
          <a:bodyPr/>
          <a:lstStyle/>
          <a:p>
            <a:pPr>
              <a:defRPr/>
            </a:pPr>
            <a:fld id="{24CBB682-87B2-4236-AF78-B49807E7713E}" type="datetime1">
              <a:rPr lang="fi-FI" smtClean="0"/>
              <a:t>14.9.2021</a:t>
            </a:fld>
            <a:endParaRPr lang="fi-FI"/>
          </a:p>
        </p:txBody>
      </p:sp>
      <p:sp>
        <p:nvSpPr>
          <p:cNvPr id="5" name="Slide Number Placeholder 4">
            <a:extLst>
              <a:ext uri="{FF2B5EF4-FFF2-40B4-BE49-F238E27FC236}">
                <a16:creationId xmlns:a16="http://schemas.microsoft.com/office/drawing/2014/main" id="{FF7DD2B8-4630-4639-8727-F47C09B8071F}"/>
              </a:ext>
            </a:extLst>
          </p:cNvPr>
          <p:cNvSpPr>
            <a:spLocks noGrp="1"/>
          </p:cNvSpPr>
          <p:nvPr>
            <p:ph type="sldNum" sz="quarter" idx="17"/>
          </p:nvPr>
        </p:nvSpPr>
        <p:spPr/>
        <p:txBody>
          <a:bodyPr/>
          <a:lstStyle/>
          <a:p>
            <a:pPr>
              <a:defRPr/>
            </a:pPr>
            <a:fld id="{49EFD4B7-1CC6-864B-A72A-C978B70BBA9B}" type="slidenum">
              <a:rPr lang="fi-FI" smtClean="0"/>
              <a:pPr>
                <a:defRPr/>
              </a:pPr>
              <a:t>2</a:t>
            </a:fld>
            <a:endParaRPr lang="fi-FI"/>
          </a:p>
        </p:txBody>
      </p:sp>
    </p:spTree>
    <p:extLst>
      <p:ext uri="{BB962C8B-B14F-4D97-AF65-F5344CB8AC3E}">
        <p14:creationId xmlns:p14="http://schemas.microsoft.com/office/powerpoint/2010/main" val="1117506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1807" y="2929508"/>
            <a:ext cx="5184576" cy="2298200"/>
          </a:xfrm>
        </p:spPr>
        <p:txBody>
          <a:bodyPr>
            <a:normAutofit/>
          </a:bodyPr>
          <a:lstStyle/>
          <a:p>
            <a:r>
              <a:rPr lang="en-US" sz="2000" b="1" i="0" dirty="0">
                <a:solidFill>
                  <a:schemeClr val="tx1"/>
                </a:solidFill>
              </a:rPr>
              <a:t>Creative Teamwork at </a:t>
            </a:r>
            <a:r>
              <a:rPr lang="en-US" sz="2000" b="1" i="0" dirty="0" err="1">
                <a:solidFill>
                  <a:schemeClr val="tx1"/>
                </a:solidFill>
              </a:rPr>
              <a:t>Särkkä</a:t>
            </a:r>
            <a:r>
              <a:rPr lang="en-US" sz="2000" b="1" i="0" dirty="0">
                <a:solidFill>
                  <a:schemeClr val="tx1"/>
                </a:solidFill>
              </a:rPr>
              <a:t> Island Friday 17.9.2021 9.30-17.00</a:t>
            </a:r>
          </a:p>
          <a:p>
            <a:endParaRPr lang="en-US" i="0" dirty="0">
              <a:solidFill>
                <a:schemeClr val="tx1"/>
              </a:solidFill>
            </a:endParaRPr>
          </a:p>
          <a:p>
            <a:r>
              <a:rPr lang="en-US" i="0" dirty="0">
                <a:solidFill>
                  <a:schemeClr val="tx1"/>
                </a:solidFill>
              </a:rPr>
              <a:t>Visit and follow the announcements at the MyCourses page</a:t>
            </a:r>
          </a:p>
          <a:p>
            <a:r>
              <a:rPr lang="en-US" i="0" dirty="0">
                <a:solidFill>
                  <a:schemeClr val="tx1"/>
                </a:solidFill>
              </a:rPr>
              <a:t>Be at the Café Ursula pier at 9.15, ferry leaves 9.30</a:t>
            </a:r>
          </a:p>
          <a:p>
            <a:r>
              <a:rPr lang="en-US" i="0" dirty="0">
                <a:solidFill>
                  <a:schemeClr val="tx1"/>
                </a:solidFill>
              </a:rPr>
              <a:t>Take WARM clothes with you, and bring your own lunch. Water, a kettle and a microwave oven will be available</a:t>
            </a:r>
          </a:p>
          <a:p>
            <a:pPr marL="285750" indent="-285750">
              <a:buFontTx/>
              <a:buChar char="-"/>
            </a:pPr>
            <a:endParaRPr lang="en-US" i="0" dirty="0">
              <a:solidFill>
                <a:schemeClr val="tx1"/>
              </a:solidFill>
            </a:endParaRPr>
          </a:p>
          <a:p>
            <a:r>
              <a:rPr lang="en-US" i="0" dirty="0">
                <a:solidFill>
                  <a:schemeClr val="tx1"/>
                </a:solidFill>
              </a:rPr>
              <a:t>If you cannot participate physically, attend the Zoom session.</a:t>
            </a:r>
          </a:p>
          <a:p>
            <a:endParaRPr lang="fi-FI" i="0" dirty="0">
              <a:solidFill>
                <a:schemeClr val="tx1"/>
              </a:solidFill>
            </a:endParaRPr>
          </a:p>
        </p:txBody>
      </p:sp>
      <p:pic>
        <p:nvPicPr>
          <p:cNvPr id="1026" name="Picture 2" descr="https://upload.wikimedia.org/wikipedia/commons/thumb/2/29/S%C3%A4rkk%C3%A4_panorama.jpg/1920px-S%C3%A4rkk%C3%A4_panor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6" y="0"/>
            <a:ext cx="9144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52756" t="14301" r="4325" b="6601"/>
          <a:stretch/>
        </p:blipFill>
        <p:spPr>
          <a:xfrm>
            <a:off x="6211524" y="2713484"/>
            <a:ext cx="2949142" cy="2986829"/>
          </a:xfrm>
          <a:prstGeom prst="rect">
            <a:avLst/>
          </a:prstGeom>
        </p:spPr>
      </p:pic>
      <p:sp>
        <p:nvSpPr>
          <p:cNvPr id="5" name="Oval 4"/>
          <p:cNvSpPr/>
          <p:nvPr/>
        </p:nvSpPr>
        <p:spPr>
          <a:xfrm>
            <a:off x="7452320" y="3327905"/>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0375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fi-FI" dirty="0" err="1"/>
              <a:t>Ready</a:t>
            </a:r>
            <a:r>
              <a:rPr lang="fi-FI" dirty="0"/>
              <a:t> to </a:t>
            </a:r>
            <a:r>
              <a:rPr lang="fi-FI" dirty="0" err="1"/>
              <a:t>study</a:t>
            </a:r>
            <a:r>
              <a:rPr lang="fi-FI" dirty="0"/>
              <a:t>?</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746" b="17756"/>
          <a:stretch/>
        </p:blipFill>
        <p:spPr>
          <a:xfrm>
            <a:off x="0" y="1129308"/>
            <a:ext cx="9144000" cy="3252073"/>
          </a:xfrm>
          <a:prstGeom prst="rect">
            <a:avLst/>
          </a:prstGeom>
        </p:spPr>
      </p:pic>
      <p:sp>
        <p:nvSpPr>
          <p:cNvPr id="5" name="Content Placeholder 4"/>
          <p:cNvSpPr>
            <a:spLocks noGrp="1"/>
          </p:cNvSpPr>
          <p:nvPr>
            <p:ph sz="quarter" idx="14"/>
          </p:nvPr>
        </p:nvSpPr>
        <p:spPr/>
        <p:txBody>
          <a:bodyPr/>
          <a:lstStyle/>
          <a:p>
            <a:endParaRPr lang="en-US"/>
          </a:p>
        </p:txBody>
      </p:sp>
    </p:spTree>
    <p:extLst>
      <p:ext uri="{BB962C8B-B14F-4D97-AF65-F5344CB8AC3E}">
        <p14:creationId xmlns:p14="http://schemas.microsoft.com/office/powerpoint/2010/main" val="839874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Ready</a:t>
            </a:r>
            <a:r>
              <a:rPr lang="fi-FI" dirty="0"/>
              <a:t> to </a:t>
            </a:r>
            <a:r>
              <a:rPr lang="fi-FI" dirty="0" err="1"/>
              <a:t>study</a:t>
            </a:r>
            <a:r>
              <a:rPr lang="fi-FI" dirty="0"/>
              <a:t>?</a:t>
            </a:r>
            <a:endParaRPr lang="en-US"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14.9.2021</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4</a:t>
            </a:fld>
            <a:endParaRPr lang="fi-FI"/>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2425452"/>
            <a:ext cx="3988414" cy="2277228"/>
          </a:xfrm>
          <a:prstGeom prst="rect">
            <a:avLst/>
          </a:prstGeom>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824110" y="992473"/>
            <a:ext cx="2782654" cy="3710207"/>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946" y="992764"/>
            <a:ext cx="2463723" cy="1432397"/>
          </a:xfrm>
          <a:prstGeom prst="rect">
            <a:avLst/>
          </a:prstGeom>
        </p:spPr>
      </p:pic>
    </p:spTree>
    <p:extLst>
      <p:ext uri="{BB962C8B-B14F-4D97-AF65-F5344CB8AC3E}">
        <p14:creationId xmlns:p14="http://schemas.microsoft.com/office/powerpoint/2010/main" val="1377780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Higher education</a:t>
            </a:r>
          </a:p>
        </p:txBody>
      </p:sp>
      <p:sp>
        <p:nvSpPr>
          <p:cNvPr id="5" name="Content Placeholder 4"/>
          <p:cNvSpPr>
            <a:spLocks noGrp="1"/>
          </p:cNvSpPr>
          <p:nvPr>
            <p:ph sz="quarter" idx="14"/>
          </p:nvPr>
        </p:nvSpPr>
        <p:spPr/>
        <p:txBody>
          <a:bodyPr/>
          <a:lstStyle/>
          <a:p>
            <a:r>
              <a:rPr lang="en-US" b="0" dirty="0"/>
              <a:t>What makes Higher Education different to vocational training is that one also </a:t>
            </a:r>
            <a:r>
              <a:rPr lang="en-US" b="0" dirty="0" err="1"/>
              <a:t>theorises</a:t>
            </a:r>
            <a:r>
              <a:rPr lang="en-US" b="0" dirty="0"/>
              <a:t> and reflects about … practical experience. </a:t>
            </a:r>
          </a:p>
          <a:p>
            <a:r>
              <a:rPr lang="en-US" b="0" dirty="0"/>
              <a:t>(</a:t>
            </a:r>
            <a:r>
              <a:rPr lang="en-US" b="0" i="1" dirty="0"/>
              <a:t>EIT Handbook for Master and Doctoral Programs)</a:t>
            </a:r>
          </a:p>
          <a:p>
            <a:endParaRPr lang="en-US" b="0" i="1" dirty="0"/>
          </a:p>
          <a:p>
            <a:r>
              <a:rPr lang="en-US" b="0" dirty="0"/>
              <a:t>Mikko: Higher education is about developing the professional practices. This includes understanding their history and possible futures, new areas of work, new tools and new vocabularies.</a:t>
            </a:r>
          </a:p>
          <a:p>
            <a:endParaRPr lang="en-US" b="0" dirty="0"/>
          </a:p>
          <a:p>
            <a:endParaRPr lang="en-US" dirty="0"/>
          </a:p>
        </p:txBody>
      </p:sp>
    </p:spTree>
    <p:extLst>
      <p:ext uri="{BB962C8B-B14F-4D97-AF65-F5344CB8AC3E}">
        <p14:creationId xmlns:p14="http://schemas.microsoft.com/office/powerpoint/2010/main" val="1232025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9185" y="409228"/>
            <a:ext cx="8207375" cy="996498"/>
          </a:xfrm>
        </p:spPr>
        <p:txBody>
          <a:bodyPr/>
          <a:lstStyle/>
          <a:p>
            <a:r>
              <a:rPr lang="fi-FI" dirty="0"/>
              <a:t>A </a:t>
            </a:r>
            <a:r>
              <a:rPr lang="fi-FI" dirty="0" err="1"/>
              <a:t>dive</a:t>
            </a:r>
            <a:r>
              <a:rPr lang="fi-FI" dirty="0"/>
              <a:t> into </a:t>
            </a:r>
            <a:r>
              <a:rPr lang="fi-FI" dirty="0" err="1"/>
              <a:t>Finnish</a:t>
            </a:r>
            <a:r>
              <a:rPr lang="fi-FI" dirty="0"/>
              <a:t> </a:t>
            </a:r>
            <a:r>
              <a:rPr lang="fi-FI" dirty="0" err="1"/>
              <a:t>language</a:t>
            </a:r>
            <a:endParaRPr lang="fi-FI" dirty="0"/>
          </a:p>
        </p:txBody>
      </p:sp>
      <p:sp>
        <p:nvSpPr>
          <p:cNvPr id="3" name="Content Placeholder 2"/>
          <p:cNvSpPr>
            <a:spLocks noGrp="1"/>
          </p:cNvSpPr>
          <p:nvPr>
            <p:ph sz="quarter" idx="14"/>
          </p:nvPr>
        </p:nvSpPr>
        <p:spPr>
          <a:xfrm>
            <a:off x="468314" y="1261611"/>
            <a:ext cx="8280150" cy="3336083"/>
          </a:xfrm>
        </p:spPr>
        <p:txBody>
          <a:bodyPr/>
          <a:lstStyle/>
          <a:p>
            <a:r>
              <a:rPr lang="fi-FI" sz="2000" b="0" dirty="0" err="1"/>
              <a:t>Verbs</a:t>
            </a:r>
            <a:r>
              <a:rPr lang="fi-FI" sz="2000" b="0" dirty="0"/>
              <a:t> in a </a:t>
            </a:r>
            <a:r>
              <a:rPr lang="fi-FI" sz="2000" b="0" dirty="0" err="1"/>
              <a:t>frequentative</a:t>
            </a:r>
            <a:r>
              <a:rPr lang="fi-FI" sz="2000" b="0" dirty="0"/>
              <a:t> </a:t>
            </a:r>
            <a:r>
              <a:rPr lang="fi-FI" sz="2000" b="0" dirty="0" err="1"/>
              <a:t>form</a:t>
            </a:r>
            <a:r>
              <a:rPr lang="fi-FI" sz="2000" b="0" dirty="0"/>
              <a:t> (</a:t>
            </a:r>
            <a:r>
              <a:rPr lang="fi-FI" sz="2000" b="0" dirty="0" err="1"/>
              <a:t>verbs</a:t>
            </a:r>
            <a:r>
              <a:rPr lang="fi-FI" sz="2000" b="0" dirty="0"/>
              <a:t> </a:t>
            </a:r>
            <a:r>
              <a:rPr lang="fi-FI" sz="2000" b="0" dirty="0" err="1"/>
              <a:t>ending</a:t>
            </a:r>
            <a:r>
              <a:rPr lang="fi-FI" sz="2000" b="0" dirty="0"/>
              <a:t> </a:t>
            </a:r>
            <a:r>
              <a:rPr lang="fi-FI" sz="2000" b="0" dirty="0" err="1"/>
              <a:t>with</a:t>
            </a:r>
            <a:r>
              <a:rPr lang="fi-FI" sz="2000" b="0" dirty="0"/>
              <a:t> -</a:t>
            </a:r>
            <a:r>
              <a:rPr lang="fi-FI" sz="2000" b="0" dirty="0" err="1"/>
              <a:t>lla</a:t>
            </a:r>
            <a:r>
              <a:rPr lang="fi-FI" sz="2000" b="0" dirty="0"/>
              <a:t>/</a:t>
            </a:r>
            <a:r>
              <a:rPr lang="fi-FI" sz="2000" b="0" dirty="0" err="1"/>
              <a:t>llä</a:t>
            </a:r>
            <a:r>
              <a:rPr lang="fi-FI" sz="2000" b="0" dirty="0"/>
              <a:t>)?</a:t>
            </a:r>
            <a:endParaRPr lang="fi-FI" sz="2000" dirty="0"/>
          </a:p>
          <a:p>
            <a:r>
              <a:rPr lang="fi-FI" sz="2000" i="1" dirty="0"/>
              <a:t>Ruokailla, Ajatella, Keskustella, Muotoilla, Suunnitella, Työskennellä</a:t>
            </a:r>
          </a:p>
          <a:p>
            <a:r>
              <a:rPr lang="fi-FI" sz="2000" b="0" dirty="0" err="1"/>
              <a:t>Verbs</a:t>
            </a:r>
            <a:r>
              <a:rPr lang="fi-FI" sz="2000" b="0" dirty="0"/>
              <a:t> </a:t>
            </a:r>
            <a:r>
              <a:rPr lang="fi-FI" sz="2000" b="0" dirty="0" err="1"/>
              <a:t>that</a:t>
            </a:r>
            <a:r>
              <a:rPr lang="fi-FI" sz="2000" b="0" dirty="0"/>
              <a:t> </a:t>
            </a:r>
            <a:r>
              <a:rPr lang="fi-FI" sz="2000" b="0" dirty="0" err="1"/>
              <a:t>are</a:t>
            </a:r>
            <a:r>
              <a:rPr lang="fi-FI" sz="2000" b="0" dirty="0"/>
              <a:t> </a:t>
            </a:r>
            <a:r>
              <a:rPr lang="fi-FI" sz="2000" b="0" dirty="0" err="1"/>
              <a:t>often</a:t>
            </a:r>
            <a:r>
              <a:rPr lang="fi-FI" sz="2000" b="0" dirty="0"/>
              <a:t> </a:t>
            </a:r>
            <a:r>
              <a:rPr lang="fi-FI" sz="2000" b="0" dirty="0" err="1"/>
              <a:t>used</a:t>
            </a:r>
            <a:r>
              <a:rPr lang="fi-FI" sz="2000" b="0" dirty="0"/>
              <a:t> in </a:t>
            </a:r>
            <a:r>
              <a:rPr lang="fi-FI" sz="2000" b="0" dirty="0" err="1"/>
              <a:t>multiple</a:t>
            </a:r>
            <a:r>
              <a:rPr lang="fi-FI" sz="2000" b="0" dirty="0"/>
              <a:t> </a:t>
            </a:r>
            <a:r>
              <a:rPr lang="fi-FI" sz="2000" b="0" dirty="0" err="1"/>
              <a:t>forms</a:t>
            </a:r>
            <a:r>
              <a:rPr lang="fi-FI" sz="2000" b="0" dirty="0"/>
              <a:t>?</a:t>
            </a:r>
            <a:endParaRPr lang="fi-FI" sz="2000" dirty="0"/>
          </a:p>
          <a:p>
            <a:r>
              <a:rPr lang="fi-FI" sz="2000" i="1" dirty="0"/>
              <a:t>Katsoa-Katsella</a:t>
            </a:r>
          </a:p>
          <a:p>
            <a:pPr marL="717550"/>
            <a:endParaRPr lang="fi-FI" sz="2000" b="0" i="1" dirty="0"/>
          </a:p>
          <a:p>
            <a:pPr marL="717550"/>
            <a:r>
              <a:rPr lang="fi-FI" sz="2000" b="0" i="1" dirty="0" err="1"/>
              <a:t>What</a:t>
            </a:r>
            <a:r>
              <a:rPr lang="fi-FI" sz="2000" b="0" i="1" dirty="0"/>
              <a:t> </a:t>
            </a:r>
            <a:r>
              <a:rPr lang="fi-FI" sz="2000" b="0" i="1" dirty="0" err="1"/>
              <a:t>kinds</a:t>
            </a:r>
            <a:r>
              <a:rPr lang="fi-FI" sz="2000" b="0" i="1" dirty="0"/>
              <a:t> of </a:t>
            </a:r>
            <a:r>
              <a:rPr lang="fi-FI" sz="2000" b="0" i="1" dirty="0" err="1"/>
              <a:t>things</a:t>
            </a:r>
            <a:r>
              <a:rPr lang="fi-FI" sz="2000" b="0" i="1" dirty="0"/>
              <a:t> </a:t>
            </a:r>
            <a:r>
              <a:rPr lang="fi-FI" sz="2000" b="0" i="1" dirty="0" err="1"/>
              <a:t>does</a:t>
            </a:r>
            <a:r>
              <a:rPr lang="fi-FI" sz="2000" b="0" i="1" dirty="0"/>
              <a:t> </a:t>
            </a:r>
            <a:r>
              <a:rPr lang="fi-FI" sz="2000" b="0" i="1" dirty="0" err="1"/>
              <a:t>the</a:t>
            </a:r>
            <a:r>
              <a:rPr lang="fi-FI" sz="2000" b="0" i="1" dirty="0"/>
              <a:t> </a:t>
            </a:r>
            <a:r>
              <a:rPr lang="fi-FI" sz="2000" b="0" i="1" dirty="0" err="1"/>
              <a:t>frequentative</a:t>
            </a:r>
            <a:r>
              <a:rPr lang="fi-FI" sz="2000" b="0" i="1" dirty="0"/>
              <a:t> </a:t>
            </a:r>
            <a:r>
              <a:rPr lang="fi-FI" sz="2000" b="0" i="1" dirty="0" err="1"/>
              <a:t>form</a:t>
            </a:r>
            <a:r>
              <a:rPr lang="fi-FI" sz="2000" b="0" i="1" dirty="0"/>
              <a:t> </a:t>
            </a:r>
            <a:r>
              <a:rPr lang="fi-FI" sz="2000" b="0" i="1" dirty="0" err="1"/>
              <a:t>imply</a:t>
            </a:r>
            <a:r>
              <a:rPr lang="fi-FI" sz="2000" b="0" i="1" dirty="0"/>
              <a:t>? </a:t>
            </a:r>
          </a:p>
          <a:p>
            <a:pPr marL="717550"/>
            <a:r>
              <a:rPr lang="fi-FI" sz="2000" b="0" i="1" dirty="0" err="1"/>
              <a:t>What</a:t>
            </a:r>
            <a:r>
              <a:rPr lang="fi-FI" sz="2000" b="0" i="1" dirty="0"/>
              <a:t> </a:t>
            </a:r>
            <a:r>
              <a:rPr lang="fi-FI" sz="2000" b="0" i="1" dirty="0" err="1"/>
              <a:t>does</a:t>
            </a:r>
            <a:r>
              <a:rPr lang="fi-FI" sz="2000" b="0" i="1" dirty="0"/>
              <a:t> </a:t>
            </a:r>
            <a:r>
              <a:rPr lang="fi-FI" sz="2000" b="0" i="1" dirty="0" err="1"/>
              <a:t>this</a:t>
            </a:r>
            <a:r>
              <a:rPr lang="fi-FI" sz="2000" b="0" i="1" dirty="0"/>
              <a:t> </a:t>
            </a:r>
            <a:r>
              <a:rPr lang="fi-FI" sz="2000" b="0" i="1" dirty="0" err="1"/>
              <a:t>tell</a:t>
            </a:r>
            <a:r>
              <a:rPr lang="fi-FI" sz="2000" b="0" i="1" dirty="0"/>
              <a:t> </a:t>
            </a:r>
            <a:r>
              <a:rPr lang="fi-FI" sz="2000" b="0" i="1" dirty="0" err="1"/>
              <a:t>about</a:t>
            </a:r>
            <a:r>
              <a:rPr lang="fi-FI" sz="2000" b="0" i="1" dirty="0"/>
              <a:t> </a:t>
            </a:r>
            <a:r>
              <a:rPr lang="fi-FI" sz="2000" b="0" i="1" dirty="0" err="1"/>
              <a:t>the</a:t>
            </a:r>
            <a:r>
              <a:rPr lang="fi-FI" sz="2000" b="0" i="1" dirty="0"/>
              <a:t> act of </a:t>
            </a:r>
            <a:r>
              <a:rPr lang="fi-FI" sz="2000" b="0" i="1" dirty="0" err="1"/>
              <a:t>studying</a:t>
            </a:r>
            <a:r>
              <a:rPr lang="fi-FI" sz="2000" b="0" i="1" dirty="0"/>
              <a:t>?</a:t>
            </a:r>
            <a:endParaRPr lang="fi-FI" sz="2000" i="1" dirty="0"/>
          </a:p>
          <a:p>
            <a:pPr marL="717550"/>
            <a:r>
              <a:rPr lang="fi-FI" sz="2000" i="1" dirty="0"/>
              <a:t>’Opiskella’, and </a:t>
            </a:r>
            <a:r>
              <a:rPr lang="fi-FI" sz="2000" i="1" dirty="0" err="1"/>
              <a:t>the</a:t>
            </a:r>
            <a:r>
              <a:rPr lang="fi-FI" sz="2000" i="1" dirty="0"/>
              <a:t> </a:t>
            </a:r>
            <a:r>
              <a:rPr lang="fi-FI" sz="2000" i="1" dirty="0" err="1"/>
              <a:t>subjects</a:t>
            </a:r>
            <a:r>
              <a:rPr lang="fi-FI" sz="2000" i="1" dirty="0"/>
              <a:t> ’Oppilas’ and ’Opiskelija’</a:t>
            </a:r>
          </a:p>
          <a:p>
            <a:endParaRPr lang="fi-FI" sz="2000" dirty="0"/>
          </a:p>
        </p:txBody>
      </p:sp>
    </p:spTree>
    <p:extLst>
      <p:ext uri="{BB962C8B-B14F-4D97-AF65-F5344CB8AC3E}">
        <p14:creationId xmlns:p14="http://schemas.microsoft.com/office/powerpoint/2010/main" val="74155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13" y="401217"/>
            <a:ext cx="8207375" cy="996498"/>
          </a:xfrm>
        </p:spPr>
        <p:txBody>
          <a:bodyPr/>
          <a:lstStyle/>
          <a:p>
            <a:r>
              <a:rPr lang="en-US" dirty="0"/>
              <a:t>Conducting your studies </a:t>
            </a:r>
          </a:p>
        </p:txBody>
      </p:sp>
      <p:sp>
        <p:nvSpPr>
          <p:cNvPr id="4" name="Date Placeholder 3"/>
          <p:cNvSpPr>
            <a:spLocks noGrp="1"/>
          </p:cNvSpPr>
          <p:nvPr>
            <p:ph type="dt" sz="half" idx="15"/>
          </p:nvPr>
        </p:nvSpPr>
        <p:spPr/>
        <p:txBody>
          <a:bodyPr/>
          <a:lstStyle/>
          <a:p>
            <a:pPr>
              <a:defRPr/>
            </a:pPr>
            <a:fld id="{24CBB682-87B2-4236-AF78-B49807E7713E}" type="datetime1">
              <a:rPr lang="fi-FI" smtClean="0"/>
              <a:t>14.9.2021</a:t>
            </a:fld>
            <a:endParaRPr lang="fi-FI" dirty="0"/>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7</a:t>
            </a:fld>
            <a:endParaRPr lang="fi-FI"/>
          </a:p>
        </p:txBody>
      </p:sp>
      <p:sp>
        <p:nvSpPr>
          <p:cNvPr id="9" name="Freeform 8"/>
          <p:cNvSpPr/>
          <p:nvPr/>
        </p:nvSpPr>
        <p:spPr>
          <a:xfrm>
            <a:off x="947931" y="2425935"/>
            <a:ext cx="7626364" cy="667657"/>
          </a:xfrm>
          <a:custGeom>
            <a:avLst/>
            <a:gdLst>
              <a:gd name="connsiteX0" fmla="*/ 0 w 6611257"/>
              <a:gd name="connsiteY0" fmla="*/ 246742 h 667657"/>
              <a:gd name="connsiteX1" fmla="*/ 72572 w 6611257"/>
              <a:gd name="connsiteY1" fmla="*/ 217714 h 667657"/>
              <a:gd name="connsiteX2" fmla="*/ 94343 w 6611257"/>
              <a:gd name="connsiteY2" fmla="*/ 203200 h 667657"/>
              <a:gd name="connsiteX3" fmla="*/ 123372 w 6611257"/>
              <a:gd name="connsiteY3" fmla="*/ 195942 h 667657"/>
              <a:gd name="connsiteX4" fmla="*/ 210457 w 6611257"/>
              <a:gd name="connsiteY4" fmla="*/ 181428 h 667657"/>
              <a:gd name="connsiteX5" fmla="*/ 377372 w 6611257"/>
              <a:gd name="connsiteY5" fmla="*/ 203200 h 667657"/>
              <a:gd name="connsiteX6" fmla="*/ 529772 w 6611257"/>
              <a:gd name="connsiteY6" fmla="*/ 275771 h 667657"/>
              <a:gd name="connsiteX7" fmla="*/ 645886 w 6611257"/>
              <a:gd name="connsiteY7" fmla="*/ 326571 h 667657"/>
              <a:gd name="connsiteX8" fmla="*/ 762000 w 6611257"/>
              <a:gd name="connsiteY8" fmla="*/ 391885 h 667657"/>
              <a:gd name="connsiteX9" fmla="*/ 870857 w 6611257"/>
              <a:gd name="connsiteY9" fmla="*/ 457200 h 667657"/>
              <a:gd name="connsiteX10" fmla="*/ 921657 w 6611257"/>
              <a:gd name="connsiteY10" fmla="*/ 486228 h 667657"/>
              <a:gd name="connsiteX11" fmla="*/ 957943 w 6611257"/>
              <a:gd name="connsiteY11" fmla="*/ 500742 h 667657"/>
              <a:gd name="connsiteX12" fmla="*/ 979715 w 6611257"/>
              <a:gd name="connsiteY12" fmla="*/ 522514 h 667657"/>
              <a:gd name="connsiteX13" fmla="*/ 1008743 w 6611257"/>
              <a:gd name="connsiteY13" fmla="*/ 544285 h 667657"/>
              <a:gd name="connsiteX14" fmla="*/ 1074057 w 6611257"/>
              <a:gd name="connsiteY14" fmla="*/ 609600 h 667657"/>
              <a:gd name="connsiteX15" fmla="*/ 1088572 w 6611257"/>
              <a:gd name="connsiteY15" fmla="*/ 638628 h 667657"/>
              <a:gd name="connsiteX16" fmla="*/ 1161143 w 6611257"/>
              <a:gd name="connsiteY16" fmla="*/ 667657 h 667657"/>
              <a:gd name="connsiteX17" fmla="*/ 1589315 w 6611257"/>
              <a:gd name="connsiteY17" fmla="*/ 653142 h 667657"/>
              <a:gd name="connsiteX18" fmla="*/ 1690915 w 6611257"/>
              <a:gd name="connsiteY18" fmla="*/ 645885 h 667657"/>
              <a:gd name="connsiteX19" fmla="*/ 1785257 w 6611257"/>
              <a:gd name="connsiteY19" fmla="*/ 616857 h 667657"/>
              <a:gd name="connsiteX20" fmla="*/ 1981200 w 6611257"/>
              <a:gd name="connsiteY20" fmla="*/ 587828 h 667657"/>
              <a:gd name="connsiteX21" fmla="*/ 2169886 w 6611257"/>
              <a:gd name="connsiteY21" fmla="*/ 537028 h 667657"/>
              <a:gd name="connsiteX22" fmla="*/ 2256972 w 6611257"/>
              <a:gd name="connsiteY22" fmla="*/ 529771 h 667657"/>
              <a:gd name="connsiteX23" fmla="*/ 2409372 w 6611257"/>
              <a:gd name="connsiteY23" fmla="*/ 508000 h 667657"/>
              <a:gd name="connsiteX24" fmla="*/ 2489200 w 6611257"/>
              <a:gd name="connsiteY24" fmla="*/ 493485 h 667657"/>
              <a:gd name="connsiteX25" fmla="*/ 2561772 w 6611257"/>
              <a:gd name="connsiteY25" fmla="*/ 486228 h 667657"/>
              <a:gd name="connsiteX26" fmla="*/ 2670629 w 6611257"/>
              <a:gd name="connsiteY26" fmla="*/ 471714 h 667657"/>
              <a:gd name="connsiteX27" fmla="*/ 2714172 w 6611257"/>
              <a:gd name="connsiteY27" fmla="*/ 457200 h 667657"/>
              <a:gd name="connsiteX28" fmla="*/ 2750457 w 6611257"/>
              <a:gd name="connsiteY28" fmla="*/ 435428 h 667657"/>
              <a:gd name="connsiteX29" fmla="*/ 2823029 w 6611257"/>
              <a:gd name="connsiteY29" fmla="*/ 370114 h 667657"/>
              <a:gd name="connsiteX30" fmla="*/ 2873829 w 6611257"/>
              <a:gd name="connsiteY30" fmla="*/ 304800 h 667657"/>
              <a:gd name="connsiteX31" fmla="*/ 2910115 w 6611257"/>
              <a:gd name="connsiteY31" fmla="*/ 268514 h 667657"/>
              <a:gd name="connsiteX32" fmla="*/ 3004457 w 6611257"/>
              <a:gd name="connsiteY32" fmla="*/ 217714 h 667657"/>
              <a:gd name="connsiteX33" fmla="*/ 3084286 w 6611257"/>
              <a:gd name="connsiteY33" fmla="*/ 166914 h 667657"/>
              <a:gd name="connsiteX34" fmla="*/ 3120572 w 6611257"/>
              <a:gd name="connsiteY34" fmla="*/ 152400 h 667657"/>
              <a:gd name="connsiteX35" fmla="*/ 3207657 w 6611257"/>
              <a:gd name="connsiteY35" fmla="*/ 87085 h 667657"/>
              <a:gd name="connsiteX36" fmla="*/ 3272972 w 6611257"/>
              <a:gd name="connsiteY36" fmla="*/ 50800 h 667657"/>
              <a:gd name="connsiteX37" fmla="*/ 3287486 w 6611257"/>
              <a:gd name="connsiteY37" fmla="*/ 36285 h 667657"/>
              <a:gd name="connsiteX38" fmla="*/ 3352800 w 6611257"/>
              <a:gd name="connsiteY38" fmla="*/ 0 h 667657"/>
              <a:gd name="connsiteX39" fmla="*/ 3410857 w 6611257"/>
              <a:gd name="connsiteY39" fmla="*/ 21771 h 667657"/>
              <a:gd name="connsiteX40" fmla="*/ 3432629 w 6611257"/>
              <a:gd name="connsiteY40" fmla="*/ 29028 h 667657"/>
              <a:gd name="connsiteX41" fmla="*/ 3468915 w 6611257"/>
              <a:gd name="connsiteY41" fmla="*/ 43542 h 667657"/>
              <a:gd name="connsiteX42" fmla="*/ 3497943 w 6611257"/>
              <a:gd name="connsiteY42" fmla="*/ 50800 h 667657"/>
              <a:gd name="connsiteX43" fmla="*/ 3541486 w 6611257"/>
              <a:gd name="connsiteY43" fmla="*/ 72571 h 667657"/>
              <a:gd name="connsiteX44" fmla="*/ 3773715 w 6611257"/>
              <a:gd name="connsiteY44" fmla="*/ 65314 h 667657"/>
              <a:gd name="connsiteX45" fmla="*/ 3882572 w 6611257"/>
              <a:gd name="connsiteY45" fmla="*/ 87085 h 667657"/>
              <a:gd name="connsiteX46" fmla="*/ 3904343 w 6611257"/>
              <a:gd name="connsiteY46" fmla="*/ 108857 h 667657"/>
              <a:gd name="connsiteX47" fmla="*/ 3918857 w 6611257"/>
              <a:gd name="connsiteY47" fmla="*/ 130628 h 667657"/>
              <a:gd name="connsiteX48" fmla="*/ 3955143 w 6611257"/>
              <a:gd name="connsiteY48" fmla="*/ 145142 h 667657"/>
              <a:gd name="connsiteX49" fmla="*/ 4005943 w 6611257"/>
              <a:gd name="connsiteY49" fmla="*/ 188685 h 667657"/>
              <a:gd name="connsiteX50" fmla="*/ 4020457 w 6611257"/>
              <a:gd name="connsiteY50" fmla="*/ 203200 h 667657"/>
              <a:gd name="connsiteX51" fmla="*/ 4093029 w 6611257"/>
              <a:gd name="connsiteY51" fmla="*/ 254000 h 667657"/>
              <a:gd name="connsiteX52" fmla="*/ 4114800 w 6611257"/>
              <a:gd name="connsiteY52" fmla="*/ 268514 h 667657"/>
              <a:gd name="connsiteX53" fmla="*/ 4158343 w 6611257"/>
              <a:gd name="connsiteY53" fmla="*/ 312057 h 667657"/>
              <a:gd name="connsiteX54" fmla="*/ 4172857 w 6611257"/>
              <a:gd name="connsiteY54" fmla="*/ 348342 h 667657"/>
              <a:gd name="connsiteX55" fmla="*/ 4187372 w 6611257"/>
              <a:gd name="connsiteY55" fmla="*/ 370114 h 667657"/>
              <a:gd name="connsiteX56" fmla="*/ 4209143 w 6611257"/>
              <a:gd name="connsiteY56" fmla="*/ 420914 h 667657"/>
              <a:gd name="connsiteX57" fmla="*/ 4230915 w 6611257"/>
              <a:gd name="connsiteY57" fmla="*/ 442685 h 667657"/>
              <a:gd name="connsiteX58" fmla="*/ 4245429 w 6611257"/>
              <a:gd name="connsiteY58" fmla="*/ 471714 h 667657"/>
              <a:gd name="connsiteX59" fmla="*/ 4318000 w 6611257"/>
              <a:gd name="connsiteY59" fmla="*/ 500742 h 667657"/>
              <a:gd name="connsiteX60" fmla="*/ 4405086 w 6611257"/>
              <a:gd name="connsiteY60" fmla="*/ 486228 h 667657"/>
              <a:gd name="connsiteX61" fmla="*/ 4448629 w 6611257"/>
              <a:gd name="connsiteY61" fmla="*/ 464457 h 667657"/>
              <a:gd name="connsiteX62" fmla="*/ 4484915 w 6611257"/>
              <a:gd name="connsiteY62" fmla="*/ 442685 h 667657"/>
              <a:gd name="connsiteX63" fmla="*/ 4535715 w 6611257"/>
              <a:gd name="connsiteY63" fmla="*/ 428171 h 667657"/>
              <a:gd name="connsiteX64" fmla="*/ 4586515 w 6611257"/>
              <a:gd name="connsiteY64" fmla="*/ 406400 h 667657"/>
              <a:gd name="connsiteX65" fmla="*/ 4622800 w 6611257"/>
              <a:gd name="connsiteY65" fmla="*/ 399142 h 667657"/>
              <a:gd name="connsiteX66" fmla="*/ 4659086 w 6611257"/>
              <a:gd name="connsiteY66" fmla="*/ 384628 h 667657"/>
              <a:gd name="connsiteX67" fmla="*/ 4775200 w 6611257"/>
              <a:gd name="connsiteY67" fmla="*/ 370114 h 667657"/>
              <a:gd name="connsiteX68" fmla="*/ 4811486 w 6611257"/>
              <a:gd name="connsiteY68" fmla="*/ 362857 h 667657"/>
              <a:gd name="connsiteX69" fmla="*/ 4949372 w 6611257"/>
              <a:gd name="connsiteY69" fmla="*/ 290285 h 667657"/>
              <a:gd name="connsiteX70" fmla="*/ 5029200 w 6611257"/>
              <a:gd name="connsiteY70" fmla="*/ 232228 h 667657"/>
              <a:gd name="connsiteX71" fmla="*/ 5145315 w 6611257"/>
              <a:gd name="connsiteY71" fmla="*/ 145142 h 667657"/>
              <a:gd name="connsiteX72" fmla="*/ 5196115 w 6611257"/>
              <a:gd name="connsiteY72" fmla="*/ 108857 h 667657"/>
              <a:gd name="connsiteX73" fmla="*/ 5210629 w 6611257"/>
              <a:gd name="connsiteY73" fmla="*/ 94342 h 667657"/>
              <a:gd name="connsiteX74" fmla="*/ 5239657 w 6611257"/>
              <a:gd name="connsiteY74" fmla="*/ 79828 h 667657"/>
              <a:gd name="connsiteX75" fmla="*/ 5283200 w 6611257"/>
              <a:gd name="connsiteY75" fmla="*/ 58057 h 667657"/>
              <a:gd name="connsiteX76" fmla="*/ 5312229 w 6611257"/>
              <a:gd name="connsiteY76" fmla="*/ 43542 h 667657"/>
              <a:gd name="connsiteX77" fmla="*/ 5334000 w 6611257"/>
              <a:gd name="connsiteY77" fmla="*/ 29028 h 667657"/>
              <a:gd name="connsiteX78" fmla="*/ 5363029 w 6611257"/>
              <a:gd name="connsiteY78" fmla="*/ 21771 h 667657"/>
              <a:gd name="connsiteX79" fmla="*/ 5464629 w 6611257"/>
              <a:gd name="connsiteY79" fmla="*/ 36285 h 667657"/>
              <a:gd name="connsiteX80" fmla="*/ 5515429 w 6611257"/>
              <a:gd name="connsiteY80" fmla="*/ 72571 h 667657"/>
              <a:gd name="connsiteX81" fmla="*/ 5558972 w 6611257"/>
              <a:gd name="connsiteY81" fmla="*/ 101600 h 667657"/>
              <a:gd name="connsiteX82" fmla="*/ 5588000 w 6611257"/>
              <a:gd name="connsiteY82" fmla="*/ 108857 h 667657"/>
              <a:gd name="connsiteX83" fmla="*/ 5653315 w 6611257"/>
              <a:gd name="connsiteY83" fmla="*/ 152400 h 667657"/>
              <a:gd name="connsiteX84" fmla="*/ 5689600 w 6611257"/>
              <a:gd name="connsiteY84" fmla="*/ 188685 h 667657"/>
              <a:gd name="connsiteX85" fmla="*/ 5718629 w 6611257"/>
              <a:gd name="connsiteY85" fmla="*/ 203200 h 667657"/>
              <a:gd name="connsiteX86" fmla="*/ 5762172 w 6611257"/>
              <a:gd name="connsiteY86" fmla="*/ 254000 h 667657"/>
              <a:gd name="connsiteX87" fmla="*/ 5812972 w 6611257"/>
              <a:gd name="connsiteY87" fmla="*/ 304800 h 667657"/>
              <a:gd name="connsiteX88" fmla="*/ 5863772 w 6611257"/>
              <a:gd name="connsiteY88" fmla="*/ 348342 h 667657"/>
              <a:gd name="connsiteX89" fmla="*/ 5885543 w 6611257"/>
              <a:gd name="connsiteY89" fmla="*/ 362857 h 667657"/>
              <a:gd name="connsiteX90" fmla="*/ 5929086 w 6611257"/>
              <a:gd name="connsiteY90" fmla="*/ 406400 h 667657"/>
              <a:gd name="connsiteX91" fmla="*/ 5979886 w 6611257"/>
              <a:gd name="connsiteY91" fmla="*/ 449942 h 667657"/>
              <a:gd name="connsiteX92" fmla="*/ 6001657 w 6611257"/>
              <a:gd name="connsiteY92" fmla="*/ 464457 h 667657"/>
              <a:gd name="connsiteX93" fmla="*/ 6066972 w 6611257"/>
              <a:gd name="connsiteY93" fmla="*/ 508000 h 667657"/>
              <a:gd name="connsiteX94" fmla="*/ 6088743 w 6611257"/>
              <a:gd name="connsiteY94" fmla="*/ 522514 h 667657"/>
              <a:gd name="connsiteX95" fmla="*/ 6117772 w 6611257"/>
              <a:gd name="connsiteY95" fmla="*/ 544285 h 667657"/>
              <a:gd name="connsiteX96" fmla="*/ 6183086 w 6611257"/>
              <a:gd name="connsiteY96" fmla="*/ 566057 h 667657"/>
              <a:gd name="connsiteX97" fmla="*/ 6233886 w 6611257"/>
              <a:gd name="connsiteY97" fmla="*/ 558800 h 667657"/>
              <a:gd name="connsiteX98" fmla="*/ 6262915 w 6611257"/>
              <a:gd name="connsiteY98" fmla="*/ 544285 h 667657"/>
              <a:gd name="connsiteX99" fmla="*/ 6291943 w 6611257"/>
              <a:gd name="connsiteY99" fmla="*/ 537028 h 667657"/>
              <a:gd name="connsiteX100" fmla="*/ 6306457 w 6611257"/>
              <a:gd name="connsiteY100" fmla="*/ 515257 h 667657"/>
              <a:gd name="connsiteX101" fmla="*/ 6342743 w 6611257"/>
              <a:gd name="connsiteY101" fmla="*/ 493485 h 667657"/>
              <a:gd name="connsiteX102" fmla="*/ 6364515 w 6611257"/>
              <a:gd name="connsiteY102" fmla="*/ 478971 h 667657"/>
              <a:gd name="connsiteX103" fmla="*/ 6386286 w 6611257"/>
              <a:gd name="connsiteY103" fmla="*/ 471714 h 667657"/>
              <a:gd name="connsiteX104" fmla="*/ 6408057 w 6611257"/>
              <a:gd name="connsiteY104" fmla="*/ 457200 h 667657"/>
              <a:gd name="connsiteX105" fmla="*/ 6437086 w 6611257"/>
              <a:gd name="connsiteY105" fmla="*/ 442685 h 667657"/>
              <a:gd name="connsiteX106" fmla="*/ 6473372 w 6611257"/>
              <a:gd name="connsiteY106" fmla="*/ 428171 h 667657"/>
              <a:gd name="connsiteX107" fmla="*/ 6495143 w 6611257"/>
              <a:gd name="connsiteY107" fmla="*/ 420914 h 667657"/>
              <a:gd name="connsiteX108" fmla="*/ 6545943 w 6611257"/>
              <a:gd name="connsiteY108" fmla="*/ 391885 h 667657"/>
              <a:gd name="connsiteX109" fmla="*/ 6582229 w 6611257"/>
              <a:gd name="connsiteY109" fmla="*/ 341085 h 667657"/>
              <a:gd name="connsiteX110" fmla="*/ 6589486 w 6611257"/>
              <a:gd name="connsiteY110" fmla="*/ 319314 h 667657"/>
              <a:gd name="connsiteX111" fmla="*/ 6611257 w 6611257"/>
              <a:gd name="connsiteY111" fmla="*/ 304800 h 66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611257" h="667657">
                <a:moveTo>
                  <a:pt x="0" y="246742"/>
                </a:moveTo>
                <a:cubicBezTo>
                  <a:pt x="24191" y="237066"/>
                  <a:pt x="50894" y="232166"/>
                  <a:pt x="72572" y="217714"/>
                </a:cubicBezTo>
                <a:cubicBezTo>
                  <a:pt x="79829" y="212876"/>
                  <a:pt x="86326" y="206636"/>
                  <a:pt x="94343" y="203200"/>
                </a:cubicBezTo>
                <a:cubicBezTo>
                  <a:pt x="103511" y="199271"/>
                  <a:pt x="113782" y="198682"/>
                  <a:pt x="123372" y="195942"/>
                </a:cubicBezTo>
                <a:cubicBezTo>
                  <a:pt x="177525" y="180469"/>
                  <a:pt x="104320" y="193221"/>
                  <a:pt x="210457" y="181428"/>
                </a:cubicBezTo>
                <a:cubicBezTo>
                  <a:pt x="266095" y="188685"/>
                  <a:pt x="322852" y="189938"/>
                  <a:pt x="377372" y="203200"/>
                </a:cubicBezTo>
                <a:cubicBezTo>
                  <a:pt x="464657" y="224431"/>
                  <a:pt x="464047" y="244337"/>
                  <a:pt x="529772" y="275771"/>
                </a:cubicBezTo>
                <a:cubicBezTo>
                  <a:pt x="567884" y="293999"/>
                  <a:pt x="611508" y="302015"/>
                  <a:pt x="645886" y="326571"/>
                </a:cubicBezTo>
                <a:cubicBezTo>
                  <a:pt x="757561" y="406340"/>
                  <a:pt x="630170" y="320477"/>
                  <a:pt x="762000" y="391885"/>
                </a:cubicBezTo>
                <a:cubicBezTo>
                  <a:pt x="799208" y="412040"/>
                  <a:pt x="834426" y="435673"/>
                  <a:pt x="870857" y="457200"/>
                </a:cubicBezTo>
                <a:cubicBezTo>
                  <a:pt x="887648" y="467122"/>
                  <a:pt x="903549" y="478985"/>
                  <a:pt x="921657" y="486228"/>
                </a:cubicBezTo>
                <a:lnTo>
                  <a:pt x="957943" y="500742"/>
                </a:lnTo>
                <a:cubicBezTo>
                  <a:pt x="965200" y="507999"/>
                  <a:pt x="971922" y="515835"/>
                  <a:pt x="979715" y="522514"/>
                </a:cubicBezTo>
                <a:cubicBezTo>
                  <a:pt x="988898" y="530385"/>
                  <a:pt x="1000708" y="535245"/>
                  <a:pt x="1008743" y="544285"/>
                </a:cubicBezTo>
                <a:cubicBezTo>
                  <a:pt x="1071920" y="615359"/>
                  <a:pt x="1001528" y="566081"/>
                  <a:pt x="1074057" y="609600"/>
                </a:cubicBezTo>
                <a:cubicBezTo>
                  <a:pt x="1078895" y="619276"/>
                  <a:pt x="1080922" y="630978"/>
                  <a:pt x="1088572" y="638628"/>
                </a:cubicBezTo>
                <a:cubicBezTo>
                  <a:pt x="1099250" y="649305"/>
                  <a:pt x="1152642" y="664823"/>
                  <a:pt x="1161143" y="667657"/>
                </a:cubicBezTo>
                <a:lnTo>
                  <a:pt x="1589315" y="653142"/>
                </a:lnTo>
                <a:cubicBezTo>
                  <a:pt x="1623239" y="651748"/>
                  <a:pt x="1657530" y="652067"/>
                  <a:pt x="1690915" y="645885"/>
                </a:cubicBezTo>
                <a:cubicBezTo>
                  <a:pt x="1723267" y="639894"/>
                  <a:pt x="1753337" y="624837"/>
                  <a:pt x="1785257" y="616857"/>
                </a:cubicBezTo>
                <a:cubicBezTo>
                  <a:pt x="1881455" y="592807"/>
                  <a:pt x="1889688" y="595454"/>
                  <a:pt x="1981200" y="587828"/>
                </a:cubicBezTo>
                <a:cubicBezTo>
                  <a:pt x="2044636" y="568310"/>
                  <a:pt x="2104058" y="547561"/>
                  <a:pt x="2169886" y="537028"/>
                </a:cubicBezTo>
                <a:cubicBezTo>
                  <a:pt x="2198649" y="532426"/>
                  <a:pt x="2227943" y="532190"/>
                  <a:pt x="2256972" y="529771"/>
                </a:cubicBezTo>
                <a:cubicBezTo>
                  <a:pt x="2482496" y="488767"/>
                  <a:pt x="2200423" y="537851"/>
                  <a:pt x="2409372" y="508000"/>
                </a:cubicBezTo>
                <a:cubicBezTo>
                  <a:pt x="2436146" y="504175"/>
                  <a:pt x="2462426" y="497310"/>
                  <a:pt x="2489200" y="493485"/>
                </a:cubicBezTo>
                <a:cubicBezTo>
                  <a:pt x="2513267" y="490047"/>
                  <a:pt x="2537634" y="489125"/>
                  <a:pt x="2561772" y="486228"/>
                </a:cubicBezTo>
                <a:cubicBezTo>
                  <a:pt x="2598118" y="481867"/>
                  <a:pt x="2634343" y="476552"/>
                  <a:pt x="2670629" y="471714"/>
                </a:cubicBezTo>
                <a:cubicBezTo>
                  <a:pt x="2685143" y="466876"/>
                  <a:pt x="2700244" y="463531"/>
                  <a:pt x="2714172" y="457200"/>
                </a:cubicBezTo>
                <a:cubicBezTo>
                  <a:pt x="2727013" y="451363"/>
                  <a:pt x="2738496" y="442904"/>
                  <a:pt x="2750457" y="435428"/>
                </a:cubicBezTo>
                <a:cubicBezTo>
                  <a:pt x="2776779" y="418977"/>
                  <a:pt x="2808277" y="395931"/>
                  <a:pt x="2823029" y="370114"/>
                </a:cubicBezTo>
                <a:cubicBezTo>
                  <a:pt x="2876615" y="276336"/>
                  <a:pt x="2826782" y="345966"/>
                  <a:pt x="2873829" y="304800"/>
                </a:cubicBezTo>
                <a:cubicBezTo>
                  <a:pt x="2886702" y="293536"/>
                  <a:pt x="2895610" y="277580"/>
                  <a:pt x="2910115" y="268514"/>
                </a:cubicBezTo>
                <a:cubicBezTo>
                  <a:pt x="3059775" y="174976"/>
                  <a:pt x="2901000" y="269443"/>
                  <a:pt x="3004457" y="217714"/>
                </a:cubicBezTo>
                <a:cubicBezTo>
                  <a:pt x="3062161" y="188861"/>
                  <a:pt x="3021017" y="201424"/>
                  <a:pt x="3084286" y="166914"/>
                </a:cubicBezTo>
                <a:cubicBezTo>
                  <a:pt x="3095722" y="160676"/>
                  <a:pt x="3109320" y="158964"/>
                  <a:pt x="3120572" y="152400"/>
                </a:cubicBezTo>
                <a:cubicBezTo>
                  <a:pt x="3197278" y="107655"/>
                  <a:pt x="3145221" y="128709"/>
                  <a:pt x="3207657" y="87085"/>
                </a:cubicBezTo>
                <a:cubicBezTo>
                  <a:pt x="3311195" y="18059"/>
                  <a:pt x="3146712" y="140986"/>
                  <a:pt x="3272972" y="50800"/>
                </a:cubicBezTo>
                <a:cubicBezTo>
                  <a:pt x="3278540" y="46823"/>
                  <a:pt x="3282012" y="40390"/>
                  <a:pt x="3287486" y="36285"/>
                </a:cubicBezTo>
                <a:cubicBezTo>
                  <a:pt x="3327410" y="6342"/>
                  <a:pt x="3318858" y="11314"/>
                  <a:pt x="3352800" y="0"/>
                </a:cubicBezTo>
                <a:lnTo>
                  <a:pt x="3410857" y="21771"/>
                </a:lnTo>
                <a:cubicBezTo>
                  <a:pt x="3418046" y="24385"/>
                  <a:pt x="3425466" y="26342"/>
                  <a:pt x="3432629" y="29028"/>
                </a:cubicBezTo>
                <a:cubicBezTo>
                  <a:pt x="3444827" y="33602"/>
                  <a:pt x="3456557" y="39422"/>
                  <a:pt x="3468915" y="43542"/>
                </a:cubicBezTo>
                <a:cubicBezTo>
                  <a:pt x="3478377" y="46696"/>
                  <a:pt x="3488683" y="47096"/>
                  <a:pt x="3497943" y="50800"/>
                </a:cubicBezTo>
                <a:cubicBezTo>
                  <a:pt x="3513010" y="56827"/>
                  <a:pt x="3526972" y="65314"/>
                  <a:pt x="3541486" y="72571"/>
                </a:cubicBezTo>
                <a:cubicBezTo>
                  <a:pt x="3618896" y="70152"/>
                  <a:pt x="3696288" y="63513"/>
                  <a:pt x="3773715" y="65314"/>
                </a:cubicBezTo>
                <a:cubicBezTo>
                  <a:pt x="3800669" y="65941"/>
                  <a:pt x="3850423" y="79048"/>
                  <a:pt x="3882572" y="87085"/>
                </a:cubicBezTo>
                <a:cubicBezTo>
                  <a:pt x="3889829" y="94342"/>
                  <a:pt x="3897773" y="100973"/>
                  <a:pt x="3904343" y="108857"/>
                </a:cubicBezTo>
                <a:cubicBezTo>
                  <a:pt x="3909927" y="115557"/>
                  <a:pt x="3911760" y="125559"/>
                  <a:pt x="3918857" y="130628"/>
                </a:cubicBezTo>
                <a:cubicBezTo>
                  <a:pt x="3929458" y="138200"/>
                  <a:pt x="3943048" y="140304"/>
                  <a:pt x="3955143" y="145142"/>
                </a:cubicBezTo>
                <a:cubicBezTo>
                  <a:pt x="4025033" y="215032"/>
                  <a:pt x="3950674" y="144468"/>
                  <a:pt x="4005943" y="188685"/>
                </a:cubicBezTo>
                <a:cubicBezTo>
                  <a:pt x="4011286" y="192959"/>
                  <a:pt x="4015201" y="198820"/>
                  <a:pt x="4020457" y="203200"/>
                </a:cubicBezTo>
                <a:cubicBezTo>
                  <a:pt x="4041941" y="221103"/>
                  <a:pt x="4070431" y="238935"/>
                  <a:pt x="4093029" y="254000"/>
                </a:cubicBezTo>
                <a:cubicBezTo>
                  <a:pt x="4100286" y="258838"/>
                  <a:pt x="4108633" y="262347"/>
                  <a:pt x="4114800" y="268514"/>
                </a:cubicBezTo>
                <a:lnTo>
                  <a:pt x="4158343" y="312057"/>
                </a:lnTo>
                <a:cubicBezTo>
                  <a:pt x="4163181" y="324152"/>
                  <a:pt x="4167031" y="336691"/>
                  <a:pt x="4172857" y="348342"/>
                </a:cubicBezTo>
                <a:cubicBezTo>
                  <a:pt x="4176758" y="356143"/>
                  <a:pt x="4183471" y="362313"/>
                  <a:pt x="4187372" y="370114"/>
                </a:cubicBezTo>
                <a:cubicBezTo>
                  <a:pt x="4203165" y="401699"/>
                  <a:pt x="4183975" y="385679"/>
                  <a:pt x="4209143" y="420914"/>
                </a:cubicBezTo>
                <a:cubicBezTo>
                  <a:pt x="4215108" y="429265"/>
                  <a:pt x="4223658" y="435428"/>
                  <a:pt x="4230915" y="442685"/>
                </a:cubicBezTo>
                <a:cubicBezTo>
                  <a:pt x="4235753" y="452361"/>
                  <a:pt x="4238503" y="463403"/>
                  <a:pt x="4245429" y="471714"/>
                </a:cubicBezTo>
                <a:cubicBezTo>
                  <a:pt x="4260605" y="489926"/>
                  <a:pt x="4301717" y="496090"/>
                  <a:pt x="4318000" y="500742"/>
                </a:cubicBezTo>
                <a:cubicBezTo>
                  <a:pt x="4334812" y="498641"/>
                  <a:pt x="4383291" y="494946"/>
                  <a:pt x="4405086" y="486228"/>
                </a:cubicBezTo>
                <a:cubicBezTo>
                  <a:pt x="4420153" y="480201"/>
                  <a:pt x="4434383" y="472228"/>
                  <a:pt x="4448629" y="464457"/>
                </a:cubicBezTo>
                <a:cubicBezTo>
                  <a:pt x="4461012" y="457703"/>
                  <a:pt x="4471895" y="448110"/>
                  <a:pt x="4484915" y="442685"/>
                </a:cubicBezTo>
                <a:cubicBezTo>
                  <a:pt x="4501171" y="435912"/>
                  <a:pt x="4519130" y="434094"/>
                  <a:pt x="4535715" y="428171"/>
                </a:cubicBezTo>
                <a:cubicBezTo>
                  <a:pt x="4553065" y="421975"/>
                  <a:pt x="4569038" y="412226"/>
                  <a:pt x="4586515" y="406400"/>
                </a:cubicBezTo>
                <a:cubicBezTo>
                  <a:pt x="4598217" y="402499"/>
                  <a:pt x="4610986" y="402686"/>
                  <a:pt x="4622800" y="399142"/>
                </a:cubicBezTo>
                <a:cubicBezTo>
                  <a:pt x="4635278" y="395399"/>
                  <a:pt x="4646518" y="388056"/>
                  <a:pt x="4659086" y="384628"/>
                </a:cubicBezTo>
                <a:cubicBezTo>
                  <a:pt x="4687856" y="376782"/>
                  <a:pt x="4752015" y="373205"/>
                  <a:pt x="4775200" y="370114"/>
                </a:cubicBezTo>
                <a:cubicBezTo>
                  <a:pt x="4787427" y="368484"/>
                  <a:pt x="4799391" y="365276"/>
                  <a:pt x="4811486" y="362857"/>
                </a:cubicBezTo>
                <a:cubicBezTo>
                  <a:pt x="4860237" y="341963"/>
                  <a:pt x="4906458" y="324616"/>
                  <a:pt x="4949372" y="290285"/>
                </a:cubicBezTo>
                <a:cubicBezTo>
                  <a:pt x="5041029" y="216959"/>
                  <a:pt x="4925749" y="307465"/>
                  <a:pt x="5029200" y="232228"/>
                </a:cubicBezTo>
                <a:cubicBezTo>
                  <a:pt x="5068328" y="203772"/>
                  <a:pt x="5106365" y="173842"/>
                  <a:pt x="5145315" y="145142"/>
                </a:cubicBezTo>
                <a:cubicBezTo>
                  <a:pt x="5177870" y="121154"/>
                  <a:pt x="5159109" y="139695"/>
                  <a:pt x="5196115" y="108857"/>
                </a:cubicBezTo>
                <a:cubicBezTo>
                  <a:pt x="5201371" y="104477"/>
                  <a:pt x="5204936" y="98137"/>
                  <a:pt x="5210629" y="94342"/>
                </a:cubicBezTo>
                <a:cubicBezTo>
                  <a:pt x="5219630" y="88341"/>
                  <a:pt x="5230656" y="85829"/>
                  <a:pt x="5239657" y="79828"/>
                </a:cubicBezTo>
                <a:cubicBezTo>
                  <a:pt x="5278477" y="53949"/>
                  <a:pt x="5222386" y="73261"/>
                  <a:pt x="5283200" y="58057"/>
                </a:cubicBezTo>
                <a:cubicBezTo>
                  <a:pt x="5292876" y="53219"/>
                  <a:pt x="5302836" y="48910"/>
                  <a:pt x="5312229" y="43542"/>
                </a:cubicBezTo>
                <a:cubicBezTo>
                  <a:pt x="5319802" y="39215"/>
                  <a:pt x="5325983" y="32464"/>
                  <a:pt x="5334000" y="29028"/>
                </a:cubicBezTo>
                <a:cubicBezTo>
                  <a:pt x="5343168" y="25099"/>
                  <a:pt x="5353353" y="24190"/>
                  <a:pt x="5363029" y="21771"/>
                </a:cubicBezTo>
                <a:cubicBezTo>
                  <a:pt x="5375823" y="23050"/>
                  <a:pt x="5440612" y="25992"/>
                  <a:pt x="5464629" y="36285"/>
                </a:cubicBezTo>
                <a:cubicBezTo>
                  <a:pt x="5473314" y="40007"/>
                  <a:pt x="5511525" y="69838"/>
                  <a:pt x="5515429" y="72571"/>
                </a:cubicBezTo>
                <a:cubicBezTo>
                  <a:pt x="5529720" y="82574"/>
                  <a:pt x="5542049" y="97369"/>
                  <a:pt x="5558972" y="101600"/>
                </a:cubicBezTo>
                <a:lnTo>
                  <a:pt x="5588000" y="108857"/>
                </a:lnTo>
                <a:cubicBezTo>
                  <a:pt x="5620691" y="157891"/>
                  <a:pt x="5577692" y="101984"/>
                  <a:pt x="5653315" y="152400"/>
                </a:cubicBezTo>
                <a:cubicBezTo>
                  <a:pt x="5667547" y="161888"/>
                  <a:pt x="5676098" y="178184"/>
                  <a:pt x="5689600" y="188685"/>
                </a:cubicBezTo>
                <a:cubicBezTo>
                  <a:pt x="5698140" y="195327"/>
                  <a:pt x="5709826" y="196912"/>
                  <a:pt x="5718629" y="203200"/>
                </a:cubicBezTo>
                <a:cubicBezTo>
                  <a:pt x="5740826" y="219055"/>
                  <a:pt x="5743820" y="233813"/>
                  <a:pt x="5762172" y="254000"/>
                </a:cubicBezTo>
                <a:cubicBezTo>
                  <a:pt x="5778281" y="271720"/>
                  <a:pt x="5793047" y="291516"/>
                  <a:pt x="5812972" y="304800"/>
                </a:cubicBezTo>
                <a:cubicBezTo>
                  <a:pt x="5862949" y="338118"/>
                  <a:pt x="5802186" y="295554"/>
                  <a:pt x="5863772" y="348342"/>
                </a:cubicBezTo>
                <a:cubicBezTo>
                  <a:pt x="5870394" y="354018"/>
                  <a:pt x="5879024" y="357062"/>
                  <a:pt x="5885543" y="362857"/>
                </a:cubicBezTo>
                <a:cubicBezTo>
                  <a:pt x="5900884" y="376494"/>
                  <a:pt x="5912007" y="395014"/>
                  <a:pt x="5929086" y="406400"/>
                </a:cubicBezTo>
                <a:cubicBezTo>
                  <a:pt x="5979063" y="439718"/>
                  <a:pt x="5918300" y="397154"/>
                  <a:pt x="5979886" y="449942"/>
                </a:cubicBezTo>
                <a:cubicBezTo>
                  <a:pt x="5986508" y="455618"/>
                  <a:pt x="5994560" y="459387"/>
                  <a:pt x="6001657" y="464457"/>
                </a:cubicBezTo>
                <a:cubicBezTo>
                  <a:pt x="6069282" y="512761"/>
                  <a:pt x="5988463" y="458932"/>
                  <a:pt x="6066972" y="508000"/>
                </a:cubicBezTo>
                <a:cubicBezTo>
                  <a:pt x="6074368" y="512623"/>
                  <a:pt x="6081646" y="517445"/>
                  <a:pt x="6088743" y="522514"/>
                </a:cubicBezTo>
                <a:cubicBezTo>
                  <a:pt x="6098585" y="529544"/>
                  <a:pt x="6106790" y="539216"/>
                  <a:pt x="6117772" y="544285"/>
                </a:cubicBezTo>
                <a:cubicBezTo>
                  <a:pt x="6138609" y="553902"/>
                  <a:pt x="6183086" y="566057"/>
                  <a:pt x="6183086" y="566057"/>
                </a:cubicBezTo>
                <a:cubicBezTo>
                  <a:pt x="6200019" y="563638"/>
                  <a:pt x="6217384" y="563301"/>
                  <a:pt x="6233886" y="558800"/>
                </a:cubicBezTo>
                <a:cubicBezTo>
                  <a:pt x="6244323" y="555953"/>
                  <a:pt x="6252785" y="548084"/>
                  <a:pt x="6262915" y="544285"/>
                </a:cubicBezTo>
                <a:cubicBezTo>
                  <a:pt x="6272254" y="540783"/>
                  <a:pt x="6282267" y="539447"/>
                  <a:pt x="6291943" y="537028"/>
                </a:cubicBezTo>
                <a:cubicBezTo>
                  <a:pt x="6296781" y="529771"/>
                  <a:pt x="6299835" y="520933"/>
                  <a:pt x="6306457" y="515257"/>
                </a:cubicBezTo>
                <a:cubicBezTo>
                  <a:pt x="6317167" y="506077"/>
                  <a:pt x="6330782" y="500961"/>
                  <a:pt x="6342743" y="493485"/>
                </a:cubicBezTo>
                <a:cubicBezTo>
                  <a:pt x="6350139" y="488862"/>
                  <a:pt x="6356714" y="482872"/>
                  <a:pt x="6364515" y="478971"/>
                </a:cubicBezTo>
                <a:cubicBezTo>
                  <a:pt x="6371357" y="475550"/>
                  <a:pt x="6379444" y="475135"/>
                  <a:pt x="6386286" y="471714"/>
                </a:cubicBezTo>
                <a:cubicBezTo>
                  <a:pt x="6394087" y="467813"/>
                  <a:pt x="6400484" y="461527"/>
                  <a:pt x="6408057" y="457200"/>
                </a:cubicBezTo>
                <a:cubicBezTo>
                  <a:pt x="6417450" y="451832"/>
                  <a:pt x="6427200" y="447079"/>
                  <a:pt x="6437086" y="442685"/>
                </a:cubicBezTo>
                <a:cubicBezTo>
                  <a:pt x="6448990" y="437394"/>
                  <a:pt x="6461174" y="432745"/>
                  <a:pt x="6473372" y="428171"/>
                </a:cubicBezTo>
                <a:cubicBezTo>
                  <a:pt x="6480535" y="425485"/>
                  <a:pt x="6488112" y="423927"/>
                  <a:pt x="6495143" y="420914"/>
                </a:cubicBezTo>
                <a:cubicBezTo>
                  <a:pt x="6520928" y="409863"/>
                  <a:pt x="6524076" y="406464"/>
                  <a:pt x="6545943" y="391885"/>
                </a:cubicBezTo>
                <a:cubicBezTo>
                  <a:pt x="6558038" y="374952"/>
                  <a:pt x="6571523" y="358929"/>
                  <a:pt x="6582229" y="341085"/>
                </a:cubicBezTo>
                <a:cubicBezTo>
                  <a:pt x="6586165" y="334526"/>
                  <a:pt x="6584707" y="325287"/>
                  <a:pt x="6589486" y="319314"/>
                </a:cubicBezTo>
                <a:cubicBezTo>
                  <a:pt x="6594934" y="312503"/>
                  <a:pt x="6611257" y="304800"/>
                  <a:pt x="6611257" y="304800"/>
                </a:cubicBezTo>
              </a:path>
            </a:pathLst>
          </a:cu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827583" y="2137420"/>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P1Y1</a:t>
            </a:r>
          </a:p>
        </p:txBody>
      </p:sp>
      <p:sp>
        <p:nvSpPr>
          <p:cNvPr id="11" name="TextBox 10"/>
          <p:cNvSpPr txBox="1"/>
          <p:nvPr/>
        </p:nvSpPr>
        <p:spPr>
          <a:xfrm>
            <a:off x="1548080" y="2140677"/>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P2Y1</a:t>
            </a:r>
          </a:p>
        </p:txBody>
      </p:sp>
      <p:sp>
        <p:nvSpPr>
          <p:cNvPr id="12" name="TextBox 11"/>
          <p:cNvSpPr txBox="1"/>
          <p:nvPr/>
        </p:nvSpPr>
        <p:spPr>
          <a:xfrm>
            <a:off x="2372510" y="2150601"/>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P3Y1</a:t>
            </a:r>
          </a:p>
        </p:txBody>
      </p:sp>
      <p:sp>
        <p:nvSpPr>
          <p:cNvPr id="13" name="TextBox 12"/>
          <p:cNvSpPr txBox="1"/>
          <p:nvPr/>
        </p:nvSpPr>
        <p:spPr>
          <a:xfrm>
            <a:off x="3114365" y="2155191"/>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P4Y1</a:t>
            </a:r>
          </a:p>
        </p:txBody>
      </p:sp>
      <p:sp>
        <p:nvSpPr>
          <p:cNvPr id="14" name="TextBox 13"/>
          <p:cNvSpPr txBox="1"/>
          <p:nvPr/>
        </p:nvSpPr>
        <p:spPr>
          <a:xfrm>
            <a:off x="3834862" y="2158448"/>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P5Y1</a:t>
            </a:r>
          </a:p>
        </p:txBody>
      </p:sp>
      <p:sp>
        <p:nvSpPr>
          <p:cNvPr id="16" name="TextBox 15"/>
          <p:cNvSpPr txBox="1"/>
          <p:nvPr/>
        </p:nvSpPr>
        <p:spPr>
          <a:xfrm>
            <a:off x="4705893" y="2164372"/>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P1Y2</a:t>
            </a:r>
          </a:p>
        </p:txBody>
      </p:sp>
      <p:sp>
        <p:nvSpPr>
          <p:cNvPr id="17" name="TextBox 16"/>
          <p:cNvSpPr txBox="1"/>
          <p:nvPr/>
        </p:nvSpPr>
        <p:spPr>
          <a:xfrm>
            <a:off x="5426390" y="2167629"/>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P2Y2</a:t>
            </a:r>
          </a:p>
        </p:txBody>
      </p:sp>
      <p:sp>
        <p:nvSpPr>
          <p:cNvPr id="18" name="TextBox 17"/>
          <p:cNvSpPr txBox="1"/>
          <p:nvPr/>
        </p:nvSpPr>
        <p:spPr>
          <a:xfrm>
            <a:off x="6019250" y="2177553"/>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P3Y2</a:t>
            </a:r>
          </a:p>
        </p:txBody>
      </p:sp>
      <p:sp>
        <p:nvSpPr>
          <p:cNvPr id="19" name="TextBox 18"/>
          <p:cNvSpPr txBox="1"/>
          <p:nvPr/>
        </p:nvSpPr>
        <p:spPr>
          <a:xfrm>
            <a:off x="6599876" y="2182143"/>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P4Y2</a:t>
            </a:r>
          </a:p>
        </p:txBody>
      </p:sp>
      <p:sp>
        <p:nvSpPr>
          <p:cNvPr id="20" name="TextBox 19"/>
          <p:cNvSpPr txBox="1"/>
          <p:nvPr/>
        </p:nvSpPr>
        <p:spPr>
          <a:xfrm>
            <a:off x="7320373" y="2185400"/>
            <a:ext cx="255273" cy="369332"/>
          </a:xfrm>
          <a:prstGeom prst="rect">
            <a:avLst/>
          </a:prstGeom>
          <a:noFill/>
        </p:spPr>
        <p:txBody>
          <a:bodyPr wrap="square" lIns="0" tIns="0" rIns="0" bIns="0" rtlCol="0">
            <a:spAutoFit/>
          </a:bodyPr>
          <a:lstStyle/>
          <a:p>
            <a:r>
              <a:rPr lang="en-US" sz="1200" b="1" dirty="0">
                <a:solidFill>
                  <a:schemeClr val="bg2">
                    <a:lumMod val="50000"/>
                  </a:schemeClr>
                </a:solidFill>
              </a:rPr>
              <a:t>P5Y2</a:t>
            </a:r>
          </a:p>
        </p:txBody>
      </p:sp>
      <p:sp>
        <p:nvSpPr>
          <p:cNvPr id="22" name="Oval 21"/>
          <p:cNvSpPr/>
          <p:nvPr/>
        </p:nvSpPr>
        <p:spPr>
          <a:xfrm>
            <a:off x="775537" y="2660886"/>
            <a:ext cx="1202778" cy="81394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Creative teamwork</a:t>
            </a:r>
          </a:p>
        </p:txBody>
      </p:sp>
      <p:sp>
        <p:nvSpPr>
          <p:cNvPr id="23" name="Oval 22"/>
          <p:cNvSpPr/>
          <p:nvPr/>
        </p:nvSpPr>
        <p:spPr>
          <a:xfrm>
            <a:off x="270613" y="3882373"/>
            <a:ext cx="1202778" cy="81394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State of the world</a:t>
            </a:r>
          </a:p>
        </p:txBody>
      </p:sp>
      <p:sp>
        <p:nvSpPr>
          <p:cNvPr id="24" name="Oval 23"/>
          <p:cNvSpPr/>
          <p:nvPr/>
        </p:nvSpPr>
        <p:spPr>
          <a:xfrm>
            <a:off x="251520" y="3220419"/>
            <a:ext cx="1526260" cy="81394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Sustainability in business</a:t>
            </a:r>
          </a:p>
        </p:txBody>
      </p:sp>
      <p:sp>
        <p:nvSpPr>
          <p:cNvPr id="25" name="Oval 24"/>
          <p:cNvSpPr/>
          <p:nvPr/>
        </p:nvSpPr>
        <p:spPr>
          <a:xfrm>
            <a:off x="2173423" y="3899510"/>
            <a:ext cx="1397966" cy="81394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Design approaches to </a:t>
            </a:r>
            <a:r>
              <a:rPr lang="en-US" sz="1100" dirty="0" err="1">
                <a:solidFill>
                  <a:schemeClr val="tx1"/>
                </a:solidFill>
              </a:rPr>
              <a:t>sust</a:t>
            </a:r>
            <a:r>
              <a:rPr lang="en-US" sz="1100" dirty="0">
                <a:solidFill>
                  <a:schemeClr val="tx1"/>
                </a:solidFill>
              </a:rPr>
              <a:t>. consumption</a:t>
            </a:r>
          </a:p>
        </p:txBody>
      </p:sp>
      <p:sp>
        <p:nvSpPr>
          <p:cNvPr id="26" name="Oval 25"/>
          <p:cNvSpPr/>
          <p:nvPr/>
        </p:nvSpPr>
        <p:spPr>
          <a:xfrm>
            <a:off x="1540053" y="3228530"/>
            <a:ext cx="1397966" cy="81394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Systems thinking</a:t>
            </a:r>
          </a:p>
        </p:txBody>
      </p:sp>
      <p:sp>
        <p:nvSpPr>
          <p:cNvPr id="27" name="Oval 26"/>
          <p:cNvSpPr/>
          <p:nvPr/>
        </p:nvSpPr>
        <p:spPr>
          <a:xfrm>
            <a:off x="3727610" y="3814106"/>
            <a:ext cx="2016572" cy="475238"/>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Thesis!!!</a:t>
            </a:r>
          </a:p>
        </p:txBody>
      </p:sp>
      <p:sp>
        <p:nvSpPr>
          <p:cNvPr id="28" name="Oval 27"/>
          <p:cNvSpPr/>
          <p:nvPr/>
        </p:nvSpPr>
        <p:spPr>
          <a:xfrm>
            <a:off x="4644008" y="4238214"/>
            <a:ext cx="3744416" cy="475238"/>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Thesis project</a:t>
            </a:r>
          </a:p>
        </p:txBody>
      </p:sp>
      <p:sp>
        <p:nvSpPr>
          <p:cNvPr id="29" name="Oval 28"/>
          <p:cNvSpPr/>
          <p:nvPr/>
        </p:nvSpPr>
        <p:spPr>
          <a:xfrm>
            <a:off x="5817233" y="3178317"/>
            <a:ext cx="1397966" cy="813942"/>
          </a:xfrm>
          <a:prstGeom prst="ellipse">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Capstone</a:t>
            </a:r>
          </a:p>
        </p:txBody>
      </p:sp>
    </p:spTree>
    <p:extLst>
      <p:ext uri="{BB962C8B-B14F-4D97-AF65-F5344CB8AC3E}">
        <p14:creationId xmlns:p14="http://schemas.microsoft.com/office/powerpoint/2010/main" val="3135538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Study-related</a:t>
            </a:r>
            <a:r>
              <a:rPr lang="fi-FI" dirty="0"/>
              <a:t> </a:t>
            </a:r>
            <a:r>
              <a:rPr lang="fi-FI" dirty="0" err="1"/>
              <a:t>practicalities</a:t>
            </a:r>
            <a:endParaRPr lang="fi-FI" dirty="0"/>
          </a:p>
        </p:txBody>
      </p:sp>
      <p:sp>
        <p:nvSpPr>
          <p:cNvPr id="3" name="Content Placeholder 2"/>
          <p:cNvSpPr>
            <a:spLocks noGrp="1"/>
          </p:cNvSpPr>
          <p:nvPr>
            <p:ph sz="quarter" idx="14"/>
          </p:nvPr>
        </p:nvSpPr>
        <p:spPr/>
        <p:txBody>
          <a:bodyPr/>
          <a:lstStyle/>
          <a:p>
            <a:pPr marL="342900" indent="-342900">
              <a:buFont typeface="Arial" panose="020B0604020202020204" pitchFamily="34" charset="0"/>
              <a:buChar char="•"/>
            </a:pPr>
            <a:r>
              <a:rPr lang="fi-FI" dirty="0"/>
              <a:t>HOPS and </a:t>
            </a:r>
            <a:r>
              <a:rPr lang="fi-FI" dirty="0" err="1"/>
              <a:t>tutoring</a:t>
            </a:r>
            <a:r>
              <a:rPr lang="fi-FI" dirty="0"/>
              <a:t>: </a:t>
            </a:r>
            <a:r>
              <a:rPr lang="fi-FI" dirty="0" err="1"/>
              <a:t>Important</a:t>
            </a:r>
            <a:r>
              <a:rPr lang="fi-FI" dirty="0"/>
              <a:t> - </a:t>
            </a:r>
            <a:r>
              <a:rPr lang="fi-FI" dirty="0" err="1"/>
              <a:t>prepare</a:t>
            </a:r>
            <a:endParaRPr lang="fi-FI" dirty="0"/>
          </a:p>
          <a:p>
            <a:pPr marL="342900" indent="-342900">
              <a:buFont typeface="Arial" panose="020B0604020202020204" pitchFamily="34" charset="0"/>
              <a:buChar char="•"/>
            </a:pPr>
            <a:r>
              <a:rPr lang="fi-FI" dirty="0" err="1"/>
              <a:t>Interships</a:t>
            </a:r>
            <a:r>
              <a:rPr lang="fi-FI" dirty="0"/>
              <a:t>: </a:t>
            </a:r>
            <a:r>
              <a:rPr lang="fi-FI" dirty="0" err="1"/>
              <a:t>self-initiative</a:t>
            </a:r>
            <a:r>
              <a:rPr lang="fi-FI" dirty="0"/>
              <a:t>, </a:t>
            </a:r>
            <a:r>
              <a:rPr lang="fi-FI" dirty="0" err="1"/>
              <a:t>check</a:t>
            </a:r>
            <a:r>
              <a:rPr lang="fi-FI" dirty="0"/>
              <a:t> </a:t>
            </a:r>
            <a:r>
              <a:rPr lang="fi-FI" dirty="0" err="1"/>
              <a:t>with</a:t>
            </a:r>
            <a:r>
              <a:rPr lang="fi-FI" dirty="0"/>
              <a:t> </a:t>
            </a:r>
            <a:r>
              <a:rPr lang="fi-FI" dirty="0" err="1"/>
              <a:t>your</a:t>
            </a:r>
            <a:r>
              <a:rPr lang="fi-FI" dirty="0"/>
              <a:t> </a:t>
            </a:r>
            <a:r>
              <a:rPr lang="fi-FI" dirty="0" err="1"/>
              <a:t>own</a:t>
            </a:r>
            <a:r>
              <a:rPr lang="fi-FI" dirty="0"/>
              <a:t> </a:t>
            </a:r>
            <a:r>
              <a:rPr lang="fi-FI" dirty="0" err="1"/>
              <a:t>department</a:t>
            </a:r>
            <a:endParaRPr lang="fi-FI" dirty="0"/>
          </a:p>
          <a:p>
            <a:pPr marL="342900" indent="-342900">
              <a:buFont typeface="Arial" panose="020B0604020202020204" pitchFamily="34" charset="0"/>
              <a:buChar char="•"/>
            </a:pPr>
            <a:r>
              <a:rPr lang="fi-FI" dirty="0"/>
              <a:t>Exchange: </a:t>
            </a:r>
            <a:r>
              <a:rPr lang="fi-FI" dirty="0" err="1"/>
              <a:t>check</a:t>
            </a:r>
            <a:r>
              <a:rPr lang="fi-FI" dirty="0"/>
              <a:t> </a:t>
            </a:r>
            <a:r>
              <a:rPr lang="fi-FI" dirty="0" err="1"/>
              <a:t>with</a:t>
            </a:r>
            <a:r>
              <a:rPr lang="fi-FI" dirty="0"/>
              <a:t> </a:t>
            </a:r>
            <a:r>
              <a:rPr lang="fi-FI" dirty="0" err="1"/>
              <a:t>your</a:t>
            </a:r>
            <a:r>
              <a:rPr lang="fi-FI" dirty="0"/>
              <a:t> </a:t>
            </a:r>
            <a:r>
              <a:rPr lang="fi-FI" dirty="0" err="1"/>
              <a:t>own</a:t>
            </a:r>
            <a:r>
              <a:rPr lang="fi-FI" dirty="0"/>
              <a:t> </a:t>
            </a:r>
            <a:r>
              <a:rPr lang="fi-FI" dirty="0" err="1"/>
              <a:t>department</a:t>
            </a:r>
            <a:endParaRPr lang="fi-FI" dirty="0"/>
          </a:p>
          <a:p>
            <a:pPr marL="342900" indent="-342900">
              <a:buFont typeface="Arial" panose="020B0604020202020204" pitchFamily="34" charset="0"/>
              <a:buChar char="•"/>
            </a:pPr>
            <a:r>
              <a:rPr lang="fi-FI" dirty="0" err="1"/>
              <a:t>Give</a:t>
            </a:r>
            <a:r>
              <a:rPr lang="fi-FI" dirty="0"/>
              <a:t> feedback: </a:t>
            </a:r>
          </a:p>
          <a:p>
            <a:pPr marL="580500" lvl="1" indent="-342900">
              <a:buFont typeface="Arial" panose="020B0604020202020204" pitchFamily="34" charset="0"/>
              <a:buChar char="•"/>
            </a:pPr>
            <a:r>
              <a:rPr lang="fi-FI" dirty="0"/>
              <a:t>On and </a:t>
            </a:r>
            <a:r>
              <a:rPr lang="fi-FI" dirty="0" err="1"/>
              <a:t>after</a:t>
            </a:r>
            <a:r>
              <a:rPr lang="fi-FI" dirty="0"/>
              <a:t> </a:t>
            </a:r>
            <a:r>
              <a:rPr lang="fi-FI" dirty="0" err="1"/>
              <a:t>the</a:t>
            </a:r>
            <a:r>
              <a:rPr lang="fi-FI" dirty="0"/>
              <a:t> </a:t>
            </a:r>
            <a:r>
              <a:rPr lang="fi-FI" dirty="0" err="1"/>
              <a:t>courses</a:t>
            </a:r>
            <a:r>
              <a:rPr lang="fi-FI" dirty="0"/>
              <a:t> </a:t>
            </a:r>
          </a:p>
          <a:p>
            <a:pPr marL="580500" lvl="1" indent="-342900">
              <a:buFont typeface="Arial" panose="020B0604020202020204" pitchFamily="34" charset="0"/>
              <a:buChar char="•"/>
            </a:pPr>
            <a:r>
              <a:rPr lang="fi-FI" dirty="0"/>
              <a:t>In AllWell</a:t>
            </a:r>
          </a:p>
          <a:p>
            <a:pPr marL="580500" lvl="1" indent="-342900">
              <a:buFont typeface="Arial" panose="020B0604020202020204" pitchFamily="34" charset="0"/>
              <a:buChar char="•"/>
            </a:pPr>
            <a:r>
              <a:rPr lang="fi-FI" dirty="0"/>
              <a:t>Student </a:t>
            </a:r>
            <a:r>
              <a:rPr lang="fi-FI" dirty="0" err="1"/>
              <a:t>representatives</a:t>
            </a:r>
            <a:r>
              <a:rPr lang="fi-FI" dirty="0"/>
              <a:t> (Kalle and Andre in </a:t>
            </a:r>
            <a:r>
              <a:rPr lang="fi-FI" dirty="0" err="1"/>
              <a:t>the</a:t>
            </a:r>
            <a:r>
              <a:rPr lang="fi-FI" dirty="0"/>
              <a:t> CS </a:t>
            </a:r>
            <a:r>
              <a:rPr lang="fi-FI" dirty="0" err="1"/>
              <a:t>programme</a:t>
            </a:r>
            <a:r>
              <a:rPr lang="fi-FI" dirty="0"/>
              <a:t> </a:t>
            </a:r>
            <a:r>
              <a:rPr lang="fi-FI" dirty="0" err="1"/>
              <a:t>committee</a:t>
            </a:r>
            <a:r>
              <a:rPr lang="fi-FI" dirty="0"/>
              <a:t>)</a:t>
            </a:r>
          </a:p>
          <a:p>
            <a:pPr marL="580500" lvl="1" indent="-342900">
              <a:buFont typeface="Arial" panose="020B0604020202020204" pitchFamily="34" charset="0"/>
              <a:buChar char="•"/>
            </a:pPr>
            <a:r>
              <a:rPr lang="en-US" dirty="0"/>
              <a:t>Feedback sessions in the beginning of p3 and end of p5</a:t>
            </a:r>
            <a:endParaRPr lang="fi-FI" dirty="0"/>
          </a:p>
          <a:p>
            <a:endParaRPr lang="fi-FI" dirty="0"/>
          </a:p>
        </p:txBody>
      </p:sp>
      <p:sp>
        <p:nvSpPr>
          <p:cNvPr id="4" name="Date Placeholder 3"/>
          <p:cNvSpPr>
            <a:spLocks noGrp="1"/>
          </p:cNvSpPr>
          <p:nvPr>
            <p:ph type="dt" sz="half" idx="15"/>
          </p:nvPr>
        </p:nvSpPr>
        <p:spPr/>
        <p:txBody>
          <a:bodyPr/>
          <a:lstStyle/>
          <a:p>
            <a:pPr>
              <a:defRPr/>
            </a:pPr>
            <a:fld id="{24CBB682-87B2-4236-AF78-B49807E7713E}" type="datetime1">
              <a:rPr lang="fi-FI" smtClean="0"/>
              <a:t>14.9.2021</a:t>
            </a:fld>
            <a:endParaRPr lang="fi-FI"/>
          </a:p>
        </p:txBody>
      </p:sp>
      <p:sp>
        <p:nvSpPr>
          <p:cNvPr id="5" name="Slide Number Placeholder 4"/>
          <p:cNvSpPr>
            <a:spLocks noGrp="1"/>
          </p:cNvSpPr>
          <p:nvPr>
            <p:ph type="sldNum" sz="quarter" idx="17"/>
          </p:nvPr>
        </p:nvSpPr>
        <p:spPr/>
        <p:txBody>
          <a:bodyPr/>
          <a:lstStyle/>
          <a:p>
            <a:pPr>
              <a:defRPr/>
            </a:pPr>
            <a:fld id="{49EFD4B7-1CC6-864B-A72A-C978B70BBA9B}" type="slidenum">
              <a:rPr lang="fi-FI" smtClean="0"/>
              <a:pPr>
                <a:defRPr/>
              </a:pPr>
              <a:t>8</a:t>
            </a:fld>
            <a:endParaRPr lang="fi-FI"/>
          </a:p>
        </p:txBody>
      </p:sp>
    </p:spTree>
    <p:extLst>
      <p:ext uri="{BB962C8B-B14F-4D97-AF65-F5344CB8AC3E}">
        <p14:creationId xmlns:p14="http://schemas.microsoft.com/office/powerpoint/2010/main" val="345260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8E7C1C-4305-4734-9674-2DDE269BBAC2}"/>
              </a:ext>
            </a:extLst>
          </p:cNvPr>
          <p:cNvSpPr/>
          <p:nvPr/>
        </p:nvSpPr>
        <p:spPr>
          <a:xfrm>
            <a:off x="0" y="3782589"/>
            <a:ext cx="9144000" cy="193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5171259" y="1998442"/>
            <a:ext cx="24220" cy="2567944"/>
          </a:xfrm>
          <a:prstGeom prst="line">
            <a:avLst/>
          </a:prstGeom>
          <a:ln w="28575">
            <a:solidFill>
              <a:schemeClr val="tx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084197" y="4691232"/>
            <a:ext cx="891591" cy="307777"/>
          </a:xfrm>
          <a:prstGeom prst="rect">
            <a:avLst/>
          </a:prstGeom>
          <a:noFill/>
          <a:ln w="9525">
            <a:noFill/>
          </a:ln>
        </p:spPr>
        <p:txBody>
          <a:bodyPr wrap="none" rtlCol="0">
            <a:spAutoFit/>
          </a:bodyPr>
          <a:lstStyle/>
          <a:p>
            <a:r>
              <a:rPr lang="fi-FI" sz="1400" b="1" dirty="0" err="1"/>
              <a:t>Period</a:t>
            </a:r>
            <a:r>
              <a:rPr lang="fi-FI" sz="1400" b="1" dirty="0"/>
              <a:t> 1</a:t>
            </a:r>
          </a:p>
        </p:txBody>
      </p:sp>
      <p:cxnSp>
        <p:nvCxnSpPr>
          <p:cNvPr id="23" name="Straight Connector 22"/>
          <p:cNvCxnSpPr>
            <a:cxnSpLocks/>
          </p:cNvCxnSpPr>
          <p:nvPr/>
        </p:nvCxnSpPr>
        <p:spPr>
          <a:xfrm flipH="1">
            <a:off x="2164452" y="450856"/>
            <a:ext cx="3884" cy="4115530"/>
          </a:xfrm>
          <a:prstGeom prst="line">
            <a:avLst/>
          </a:prstGeom>
          <a:ln w="28575">
            <a:solidFill>
              <a:schemeClr val="tx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cxnSpLocks/>
          </p:cNvCxnSpPr>
          <p:nvPr/>
        </p:nvCxnSpPr>
        <p:spPr>
          <a:xfrm>
            <a:off x="3637560" y="1288501"/>
            <a:ext cx="0" cy="3277885"/>
          </a:xfrm>
          <a:prstGeom prst="line">
            <a:avLst/>
          </a:prstGeom>
          <a:ln w="28575">
            <a:solidFill>
              <a:schemeClr val="tx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644367" y="1998442"/>
            <a:ext cx="8175" cy="2567944"/>
          </a:xfrm>
          <a:prstGeom prst="line">
            <a:avLst/>
          </a:prstGeom>
          <a:ln w="28575">
            <a:solidFill>
              <a:schemeClr val="tx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715564" y="409228"/>
            <a:ext cx="2580" cy="4157158"/>
          </a:xfrm>
          <a:prstGeom prst="line">
            <a:avLst/>
          </a:prstGeom>
          <a:ln w="28575">
            <a:solidFill>
              <a:schemeClr val="tx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8149870" y="1998442"/>
            <a:ext cx="353" cy="2567944"/>
          </a:xfrm>
          <a:prstGeom prst="line">
            <a:avLst/>
          </a:prstGeom>
          <a:ln w="28575">
            <a:solidFill>
              <a:schemeClr val="tx2">
                <a:lumMod val="60000"/>
                <a:lumOff val="4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596365" y="4691232"/>
            <a:ext cx="891591" cy="307777"/>
          </a:xfrm>
          <a:prstGeom prst="rect">
            <a:avLst/>
          </a:prstGeom>
          <a:noFill/>
          <a:ln w="9525">
            <a:noFill/>
          </a:ln>
        </p:spPr>
        <p:txBody>
          <a:bodyPr wrap="none" rtlCol="0">
            <a:spAutoFit/>
          </a:bodyPr>
          <a:lstStyle/>
          <a:p>
            <a:r>
              <a:rPr lang="fi-FI" sz="1400" b="1" dirty="0" err="1"/>
              <a:t>Period</a:t>
            </a:r>
            <a:r>
              <a:rPr lang="fi-FI" sz="1400" b="1" dirty="0"/>
              <a:t> 2</a:t>
            </a:r>
          </a:p>
        </p:txBody>
      </p:sp>
      <p:sp>
        <p:nvSpPr>
          <p:cNvPr id="31" name="TextBox 30"/>
          <p:cNvSpPr txBox="1"/>
          <p:nvPr/>
        </p:nvSpPr>
        <p:spPr>
          <a:xfrm>
            <a:off x="4108533" y="4691232"/>
            <a:ext cx="891591" cy="307777"/>
          </a:xfrm>
          <a:prstGeom prst="rect">
            <a:avLst/>
          </a:prstGeom>
          <a:noFill/>
          <a:ln w="9525">
            <a:noFill/>
          </a:ln>
        </p:spPr>
        <p:txBody>
          <a:bodyPr wrap="none" rtlCol="0">
            <a:spAutoFit/>
          </a:bodyPr>
          <a:lstStyle/>
          <a:p>
            <a:r>
              <a:rPr lang="fi-FI" sz="1400" b="1" dirty="0" err="1"/>
              <a:t>Period</a:t>
            </a:r>
            <a:r>
              <a:rPr lang="fi-FI" sz="1400" b="1" dirty="0"/>
              <a:t> 3</a:t>
            </a:r>
          </a:p>
        </p:txBody>
      </p:sp>
      <p:sp>
        <p:nvSpPr>
          <p:cNvPr id="32" name="TextBox 31"/>
          <p:cNvSpPr txBox="1"/>
          <p:nvPr/>
        </p:nvSpPr>
        <p:spPr>
          <a:xfrm>
            <a:off x="5580389" y="4699384"/>
            <a:ext cx="891591" cy="307777"/>
          </a:xfrm>
          <a:prstGeom prst="rect">
            <a:avLst/>
          </a:prstGeom>
          <a:noFill/>
          <a:ln w="9525">
            <a:noFill/>
          </a:ln>
        </p:spPr>
        <p:txBody>
          <a:bodyPr wrap="none" rtlCol="0">
            <a:spAutoFit/>
          </a:bodyPr>
          <a:lstStyle/>
          <a:p>
            <a:r>
              <a:rPr lang="fi-FI" sz="1400" b="1" dirty="0" err="1"/>
              <a:t>Period</a:t>
            </a:r>
            <a:r>
              <a:rPr lang="fi-FI" sz="1400" b="1" dirty="0"/>
              <a:t> 4</a:t>
            </a:r>
          </a:p>
        </p:txBody>
      </p:sp>
      <p:sp>
        <p:nvSpPr>
          <p:cNvPr id="33" name="TextBox 32"/>
          <p:cNvSpPr txBox="1"/>
          <p:nvPr/>
        </p:nvSpPr>
        <p:spPr>
          <a:xfrm>
            <a:off x="7092557" y="4691231"/>
            <a:ext cx="891591" cy="307777"/>
          </a:xfrm>
          <a:prstGeom prst="rect">
            <a:avLst/>
          </a:prstGeom>
          <a:noFill/>
          <a:ln w="9525">
            <a:noFill/>
          </a:ln>
        </p:spPr>
        <p:txBody>
          <a:bodyPr wrap="none" rtlCol="0">
            <a:spAutoFit/>
          </a:bodyPr>
          <a:lstStyle/>
          <a:p>
            <a:r>
              <a:rPr lang="fi-FI" sz="1400" b="1" dirty="0" err="1"/>
              <a:t>Period</a:t>
            </a:r>
            <a:r>
              <a:rPr lang="fi-FI" sz="1400" b="1" dirty="0"/>
              <a:t> 5</a:t>
            </a:r>
          </a:p>
        </p:txBody>
      </p:sp>
      <p:sp>
        <p:nvSpPr>
          <p:cNvPr id="40" name="TextBox 39"/>
          <p:cNvSpPr txBox="1"/>
          <p:nvPr/>
        </p:nvSpPr>
        <p:spPr>
          <a:xfrm rot="16200000">
            <a:off x="82598" y="2139030"/>
            <a:ext cx="872098" cy="307777"/>
          </a:xfrm>
          <a:prstGeom prst="rect">
            <a:avLst/>
          </a:prstGeom>
          <a:noFill/>
          <a:ln w="9525">
            <a:solidFill>
              <a:schemeClr val="tx1"/>
            </a:solidFill>
          </a:ln>
        </p:spPr>
        <p:txBody>
          <a:bodyPr wrap="none" rtlCol="0">
            <a:spAutoFit/>
          </a:bodyPr>
          <a:lstStyle/>
          <a:p>
            <a:r>
              <a:rPr lang="fi-FI" sz="1400" b="1" dirty="0" err="1"/>
              <a:t>Year</a:t>
            </a:r>
            <a:r>
              <a:rPr lang="fi-FI" sz="1400" b="1" dirty="0"/>
              <a:t> 1-2</a:t>
            </a:r>
          </a:p>
        </p:txBody>
      </p:sp>
      <p:sp>
        <p:nvSpPr>
          <p:cNvPr id="50" name="Title 49"/>
          <p:cNvSpPr>
            <a:spLocks noGrp="1"/>
          </p:cNvSpPr>
          <p:nvPr>
            <p:ph type="ctrTitle"/>
          </p:nvPr>
        </p:nvSpPr>
        <p:spPr>
          <a:xfrm>
            <a:off x="3593260" y="135286"/>
            <a:ext cx="5641446" cy="340247"/>
          </a:xfrm>
        </p:spPr>
        <p:txBody>
          <a:bodyPr/>
          <a:lstStyle/>
          <a:p>
            <a:r>
              <a:rPr lang="fi-FI" dirty="0"/>
              <a:t>CS  </a:t>
            </a:r>
            <a:r>
              <a:rPr lang="fi-FI" dirty="0" err="1"/>
              <a:t>Compulsory</a:t>
            </a:r>
            <a:r>
              <a:rPr lang="fi-FI" dirty="0"/>
              <a:t> &amp; Design </a:t>
            </a:r>
            <a:r>
              <a:rPr lang="fi-FI" dirty="0" err="1"/>
              <a:t>electives</a:t>
            </a:r>
            <a:r>
              <a:rPr lang="fi-FI" dirty="0"/>
              <a:t> &amp; SGT</a:t>
            </a:r>
          </a:p>
        </p:txBody>
      </p:sp>
      <p:sp>
        <p:nvSpPr>
          <p:cNvPr id="29" name="Rounded Rectangle 28"/>
          <p:cNvSpPr/>
          <p:nvPr/>
        </p:nvSpPr>
        <p:spPr>
          <a:xfrm>
            <a:off x="3732468" y="2857500"/>
            <a:ext cx="1379451" cy="735257"/>
          </a:xfrm>
          <a:prstGeom prst="roundRect">
            <a:avLst>
              <a:gd name="adj" fmla="val 0"/>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CHEM: Mat. for a World in Transition 5cr </a:t>
            </a:r>
          </a:p>
        </p:txBody>
      </p:sp>
      <p:sp>
        <p:nvSpPr>
          <p:cNvPr id="36" name="Rounded Rectangle 35"/>
          <p:cNvSpPr/>
          <p:nvPr/>
        </p:nvSpPr>
        <p:spPr>
          <a:xfrm>
            <a:off x="789978" y="3947800"/>
            <a:ext cx="1289663" cy="688576"/>
          </a:xfrm>
          <a:prstGeom prst="roundRect">
            <a:avLst>
              <a:gd name="adj" fmla="val 0"/>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ARTS: </a:t>
            </a:r>
            <a:r>
              <a:rPr lang="en-US" sz="1400" dirty="0" err="1">
                <a:solidFill>
                  <a:schemeClr val="tx1"/>
                </a:solidFill>
              </a:rPr>
              <a:t>Creativite</a:t>
            </a:r>
            <a:r>
              <a:rPr lang="en-US" sz="1400" dirty="0">
                <a:solidFill>
                  <a:schemeClr val="tx1"/>
                </a:solidFill>
              </a:rPr>
              <a:t> teamwork 1cr</a:t>
            </a:r>
          </a:p>
        </p:txBody>
      </p:sp>
      <p:sp>
        <p:nvSpPr>
          <p:cNvPr id="41" name="Rounded Rectangle 40"/>
          <p:cNvSpPr/>
          <p:nvPr/>
        </p:nvSpPr>
        <p:spPr>
          <a:xfrm>
            <a:off x="788157" y="3078862"/>
            <a:ext cx="1295735" cy="817502"/>
          </a:xfrm>
          <a:prstGeom prst="roundRect">
            <a:avLst>
              <a:gd name="adj" fmla="val 0"/>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BIZ: Sustainability in business 6cr</a:t>
            </a:r>
          </a:p>
        </p:txBody>
      </p:sp>
      <p:sp>
        <p:nvSpPr>
          <p:cNvPr id="42" name="Rounded Rectangle 41"/>
          <p:cNvSpPr/>
          <p:nvPr/>
        </p:nvSpPr>
        <p:spPr>
          <a:xfrm>
            <a:off x="3747984" y="3685214"/>
            <a:ext cx="1348556" cy="945181"/>
          </a:xfrm>
          <a:prstGeom prst="roundRect">
            <a:avLst>
              <a:gd name="adj" fmla="val 0"/>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ARTS: Design approaches to sustainability 5cr</a:t>
            </a:r>
          </a:p>
        </p:txBody>
      </p:sp>
      <p:sp>
        <p:nvSpPr>
          <p:cNvPr id="43" name="Rounded Rectangle 42"/>
          <p:cNvSpPr/>
          <p:nvPr/>
        </p:nvSpPr>
        <p:spPr>
          <a:xfrm>
            <a:off x="3729244" y="1129308"/>
            <a:ext cx="2908249" cy="727056"/>
          </a:xfrm>
          <a:prstGeom prst="roundRect">
            <a:avLst>
              <a:gd name="adj" fmla="val 0"/>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Y2 BIZ:</a:t>
            </a:r>
          </a:p>
          <a:p>
            <a:pPr algn="ctr"/>
            <a:r>
              <a:rPr lang="en-US" sz="1400" dirty="0">
                <a:solidFill>
                  <a:schemeClr val="tx1"/>
                </a:solidFill>
              </a:rPr>
              <a:t>Capstone in creative sustainability 6cr</a:t>
            </a:r>
          </a:p>
        </p:txBody>
      </p:sp>
      <p:sp>
        <p:nvSpPr>
          <p:cNvPr id="45" name="Rounded Rectangle 44"/>
          <p:cNvSpPr/>
          <p:nvPr/>
        </p:nvSpPr>
        <p:spPr>
          <a:xfrm>
            <a:off x="6748383" y="2332773"/>
            <a:ext cx="1311058" cy="805723"/>
          </a:xfrm>
          <a:prstGeom prst="roundRect">
            <a:avLst>
              <a:gd name="adj" fmla="val 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Non-Credit support for thesis planning</a:t>
            </a:r>
          </a:p>
        </p:txBody>
      </p:sp>
      <p:sp>
        <p:nvSpPr>
          <p:cNvPr id="52" name="Rounded Rectangle 51"/>
          <p:cNvSpPr/>
          <p:nvPr/>
        </p:nvSpPr>
        <p:spPr>
          <a:xfrm>
            <a:off x="788434" y="553244"/>
            <a:ext cx="1285503" cy="1308701"/>
          </a:xfrm>
          <a:prstGeom prst="roundRect">
            <a:avLst>
              <a:gd name="adj" fmla="val 0"/>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Y2 ARTS:  </a:t>
            </a:r>
            <a:r>
              <a:rPr lang="en-US" sz="1400" dirty="0" err="1">
                <a:solidFill>
                  <a:schemeClr val="tx1"/>
                </a:solidFill>
              </a:rPr>
              <a:t>Sust</a:t>
            </a:r>
            <a:r>
              <a:rPr lang="en-US" sz="1400" dirty="0">
                <a:solidFill>
                  <a:schemeClr val="tx1"/>
                </a:solidFill>
              </a:rPr>
              <a:t>. Transitions and futures 5cr</a:t>
            </a:r>
          </a:p>
        </p:txBody>
      </p:sp>
      <p:sp>
        <p:nvSpPr>
          <p:cNvPr id="54" name="Rounded Rectangle 53"/>
          <p:cNvSpPr/>
          <p:nvPr/>
        </p:nvSpPr>
        <p:spPr>
          <a:xfrm>
            <a:off x="2232654" y="2857501"/>
            <a:ext cx="1327906" cy="1038864"/>
          </a:xfrm>
          <a:prstGeom prst="roundRect">
            <a:avLst>
              <a:gd name="adj"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SGT/</a:t>
            </a:r>
          </a:p>
          <a:p>
            <a:pPr algn="ctr"/>
            <a:r>
              <a:rPr lang="en-US" sz="1400" dirty="0">
                <a:solidFill>
                  <a:schemeClr val="tx1"/>
                </a:solidFill>
              </a:rPr>
              <a:t>Sustainable Built Environment </a:t>
            </a:r>
          </a:p>
          <a:p>
            <a:pPr algn="ctr"/>
            <a:r>
              <a:rPr lang="en-US" sz="1400" dirty="0">
                <a:solidFill>
                  <a:schemeClr val="tx1"/>
                </a:solidFill>
              </a:rPr>
              <a:t>5 </a:t>
            </a:r>
            <a:r>
              <a:rPr lang="en-US" sz="1400" dirty="0" err="1">
                <a:solidFill>
                  <a:schemeClr val="tx1"/>
                </a:solidFill>
              </a:rPr>
              <a:t>cr</a:t>
            </a:r>
            <a:r>
              <a:rPr lang="en-US" sz="1400" dirty="0">
                <a:solidFill>
                  <a:schemeClr val="tx1"/>
                </a:solidFill>
              </a:rPr>
              <a:t> </a:t>
            </a:r>
          </a:p>
        </p:txBody>
      </p:sp>
      <p:sp>
        <p:nvSpPr>
          <p:cNvPr id="55" name="Rounded Rectangle 54"/>
          <p:cNvSpPr/>
          <p:nvPr/>
        </p:nvSpPr>
        <p:spPr>
          <a:xfrm>
            <a:off x="792863" y="2051777"/>
            <a:ext cx="1311411" cy="958578"/>
          </a:xfrm>
          <a:prstGeom prst="roundRect">
            <a:avLst>
              <a:gd name="adj" fmla="val 0"/>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ARTS: Sustainability Politics 5cr</a:t>
            </a:r>
          </a:p>
        </p:txBody>
      </p:sp>
      <p:sp>
        <p:nvSpPr>
          <p:cNvPr id="56" name="Rounded Rectangle 55"/>
          <p:cNvSpPr/>
          <p:nvPr/>
        </p:nvSpPr>
        <p:spPr>
          <a:xfrm>
            <a:off x="5262429" y="4334832"/>
            <a:ext cx="2805308" cy="304107"/>
          </a:xfrm>
          <a:prstGeom prst="roundRect">
            <a:avLst>
              <a:gd name="adj"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SGT Studio, 10cr </a:t>
            </a:r>
          </a:p>
        </p:txBody>
      </p:sp>
      <p:sp>
        <p:nvSpPr>
          <p:cNvPr id="58" name="Rounded Rectangle 57"/>
          <p:cNvSpPr/>
          <p:nvPr/>
        </p:nvSpPr>
        <p:spPr>
          <a:xfrm>
            <a:off x="5265048" y="3920689"/>
            <a:ext cx="2805308" cy="370004"/>
          </a:xfrm>
          <a:prstGeom prst="roundRect">
            <a:avLst>
              <a:gd name="adj" fmla="val 0"/>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Design for government 10cr</a:t>
            </a:r>
          </a:p>
        </p:txBody>
      </p:sp>
      <p:sp>
        <p:nvSpPr>
          <p:cNvPr id="59" name="Rounded Rectangle 58"/>
          <p:cNvSpPr/>
          <p:nvPr/>
        </p:nvSpPr>
        <p:spPr>
          <a:xfrm>
            <a:off x="5272846" y="2909986"/>
            <a:ext cx="1285503" cy="934626"/>
          </a:xfrm>
          <a:prstGeom prst="roundRect">
            <a:avLst>
              <a:gd name="adj"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USP/ Design f. urban governance </a:t>
            </a:r>
          </a:p>
          <a:p>
            <a:pPr algn="ctr"/>
            <a:r>
              <a:rPr lang="en-US" sz="1400" dirty="0">
                <a:solidFill>
                  <a:schemeClr val="tx1"/>
                </a:solidFill>
              </a:rPr>
              <a:t>5cr</a:t>
            </a:r>
          </a:p>
        </p:txBody>
      </p:sp>
      <p:sp>
        <p:nvSpPr>
          <p:cNvPr id="64" name="Rounded Rectangle 63"/>
          <p:cNvSpPr/>
          <p:nvPr/>
        </p:nvSpPr>
        <p:spPr>
          <a:xfrm>
            <a:off x="3923928" y="5100359"/>
            <a:ext cx="842651" cy="307778"/>
          </a:xfrm>
          <a:prstGeom prst="roundRect">
            <a:avLst>
              <a:gd name="adj" fmla="val 0"/>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ARTS</a:t>
            </a:r>
          </a:p>
        </p:txBody>
      </p:sp>
      <p:sp>
        <p:nvSpPr>
          <p:cNvPr id="67" name="Rounded Rectangle 66"/>
          <p:cNvSpPr/>
          <p:nvPr/>
        </p:nvSpPr>
        <p:spPr>
          <a:xfrm>
            <a:off x="2800967" y="5105400"/>
            <a:ext cx="686989" cy="307777"/>
          </a:xfrm>
          <a:prstGeom prst="roundRect">
            <a:avLst>
              <a:gd name="adj" fmla="val 0"/>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Joint</a:t>
            </a:r>
          </a:p>
        </p:txBody>
      </p:sp>
      <p:sp>
        <p:nvSpPr>
          <p:cNvPr id="47" name="Rounded Rectangle 54">
            <a:extLst>
              <a:ext uri="{FF2B5EF4-FFF2-40B4-BE49-F238E27FC236}">
                <a16:creationId xmlns:a16="http://schemas.microsoft.com/office/drawing/2014/main" id="{11C3745B-4D2C-4672-8705-830E43C20101}"/>
              </a:ext>
            </a:extLst>
          </p:cNvPr>
          <p:cNvSpPr/>
          <p:nvPr/>
        </p:nvSpPr>
        <p:spPr>
          <a:xfrm>
            <a:off x="6748382" y="3217541"/>
            <a:ext cx="1311411" cy="631428"/>
          </a:xfrm>
          <a:prstGeom prst="roundRect">
            <a:avLst>
              <a:gd name="adj" fmla="val 0"/>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Values D. Futures, 5 </a:t>
            </a:r>
            <a:r>
              <a:rPr lang="en-US" sz="1400" dirty="0" err="1">
                <a:solidFill>
                  <a:schemeClr val="tx1"/>
                </a:solidFill>
              </a:rPr>
              <a:t>cr</a:t>
            </a:r>
            <a:r>
              <a:rPr lang="en-US" sz="1400" dirty="0">
                <a:solidFill>
                  <a:schemeClr val="tx1"/>
                </a:solidFill>
              </a:rPr>
              <a:t>, </a:t>
            </a:r>
          </a:p>
        </p:txBody>
      </p:sp>
      <p:sp>
        <p:nvSpPr>
          <p:cNvPr id="48" name="Rounded Rectangle 68">
            <a:extLst>
              <a:ext uri="{FF2B5EF4-FFF2-40B4-BE49-F238E27FC236}">
                <a16:creationId xmlns:a16="http://schemas.microsoft.com/office/drawing/2014/main" id="{14241A75-751C-45D1-ADA0-E34B504B3C07}"/>
              </a:ext>
            </a:extLst>
          </p:cNvPr>
          <p:cNvSpPr/>
          <p:nvPr/>
        </p:nvSpPr>
        <p:spPr>
          <a:xfrm>
            <a:off x="4924127" y="5106468"/>
            <a:ext cx="1312524" cy="306709"/>
          </a:xfrm>
          <a:prstGeom prst="roundRect">
            <a:avLst>
              <a:gd name="adj" fmla="val 606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Outside of CS</a:t>
            </a:r>
          </a:p>
        </p:txBody>
      </p:sp>
      <p:sp>
        <p:nvSpPr>
          <p:cNvPr id="37" name="Rounded Rectangle 54">
            <a:extLst>
              <a:ext uri="{FF2B5EF4-FFF2-40B4-BE49-F238E27FC236}">
                <a16:creationId xmlns:a16="http://schemas.microsoft.com/office/drawing/2014/main" id="{561D2722-4AFE-468F-ADC1-E3532416749B}"/>
              </a:ext>
            </a:extLst>
          </p:cNvPr>
          <p:cNvSpPr/>
          <p:nvPr/>
        </p:nvSpPr>
        <p:spPr>
          <a:xfrm>
            <a:off x="3266772" y="2332772"/>
            <a:ext cx="1841263" cy="458671"/>
          </a:xfrm>
          <a:prstGeom prst="roundRect">
            <a:avLst>
              <a:gd name="adj" fmla="val 0"/>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1400" dirty="0">
                <a:solidFill>
                  <a:schemeClr val="tx1"/>
                </a:solidFill>
              </a:rPr>
              <a:t>ARTS: Eco-auditing 2 </a:t>
            </a:r>
            <a:r>
              <a:rPr lang="en-US" sz="1400" dirty="0" err="1">
                <a:solidFill>
                  <a:schemeClr val="tx1"/>
                </a:solidFill>
              </a:rPr>
              <a:t>cr</a:t>
            </a:r>
            <a:r>
              <a:rPr lang="en-US" sz="1400" dirty="0">
                <a:solidFill>
                  <a:schemeClr val="tx1"/>
                </a:solidFill>
              </a:rPr>
              <a:t>, </a:t>
            </a:r>
          </a:p>
        </p:txBody>
      </p:sp>
    </p:spTree>
    <p:extLst>
      <p:ext uri="{BB962C8B-B14F-4D97-AF65-F5344CB8AC3E}">
        <p14:creationId xmlns:p14="http://schemas.microsoft.com/office/powerpoint/2010/main" val="3809584116"/>
      </p:ext>
    </p:extLst>
  </p:cSld>
  <p:clrMapOvr>
    <a:masterClrMapping/>
  </p:clrMapOvr>
</p:sld>
</file>

<file path=ppt/theme/theme1.xml><?xml version="1.0" encoding="utf-8"?>
<a:theme xmlns:a="http://schemas.openxmlformats.org/drawingml/2006/main" name="Aalto University">
  <a:themeElements>
    <a:clrScheme name="Aalto-taide">
      <a:dk1>
        <a:sysClr val="windowText" lastClr="000000"/>
      </a:dk1>
      <a:lt1>
        <a:sysClr val="window" lastClr="FFFFFF"/>
      </a:lt1>
      <a:dk2>
        <a:srgbClr val="FFA300"/>
      </a:dk2>
      <a:lt2>
        <a:srgbClr val="8C857B"/>
      </a:lt2>
      <a:accent1>
        <a:srgbClr val="FFA30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Navy Cover ">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1115</Words>
  <Application>Microsoft Office PowerPoint</Application>
  <PresentationFormat>On-screen Show (16:10)</PresentationFormat>
  <Paragraphs>203</Paragraphs>
  <Slides>20</Slides>
  <Notes>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Arial</vt:lpstr>
      <vt:lpstr>Calibri</vt:lpstr>
      <vt:lpstr>Calibri Light</vt:lpstr>
      <vt:lpstr>Courier New</vt:lpstr>
      <vt:lpstr>Georgia</vt:lpstr>
      <vt:lpstr>Lucida Grande</vt:lpstr>
      <vt:lpstr>NimbusSan</vt:lpstr>
      <vt:lpstr>Sentinel Semibold</vt:lpstr>
      <vt:lpstr>Symbol</vt:lpstr>
      <vt:lpstr>Titillium Lt</vt:lpstr>
      <vt:lpstr>Aalto University</vt:lpstr>
      <vt:lpstr>Navy Cover </vt:lpstr>
      <vt:lpstr>Office Theme</vt:lpstr>
      <vt:lpstr>Creative Sustainability  Kick-off 2021 </vt:lpstr>
      <vt:lpstr>Creative Sustainability -kickoff</vt:lpstr>
      <vt:lpstr>Ready to study?</vt:lpstr>
      <vt:lpstr>Ready to study?</vt:lpstr>
      <vt:lpstr>Higher education</vt:lpstr>
      <vt:lpstr>A dive into Finnish language</vt:lpstr>
      <vt:lpstr>Conducting your studies </vt:lpstr>
      <vt:lpstr>Study-related practicalities</vt:lpstr>
      <vt:lpstr>CS  Compulsory &amp; Design electives &amp; SGT</vt:lpstr>
      <vt:lpstr>  Sustainability Politics   Is that politics?!  Reading seminar posing critical questions about unsustainability and environmental governance.  On institutions and instruments, sociotechnical change and the history and politics of ‘sustainability’.</vt:lpstr>
      <vt:lpstr>Participatory Methods  and Facilitation Skills</vt:lpstr>
      <vt:lpstr>MUO-E8017 Eco-dauting (2 ECTS)</vt:lpstr>
      <vt:lpstr>PowerPoint Presentation</vt:lpstr>
      <vt:lpstr>  Values in Design Futures  Ideas and visions of the future and how these have been and are used to imagine, explore, communicate and steer transitions towards desirable (and more sustainable) futures.   What is new about today's debates? Where do they come from? What do the answers mean for public life?  Involves lectures, reading, writing, watching films and group work. </vt:lpstr>
      <vt:lpstr>PowerPoint Presentation</vt:lpstr>
      <vt:lpstr>CS courses at the department of design</vt:lpstr>
      <vt:lpstr>PowerPoint Presentation</vt:lpstr>
      <vt:lpstr>PowerPoint Presentation</vt:lpstr>
      <vt:lpstr>BIZ - Courses offered in 2021-22 (6 cr unless marked otherwise)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2013-12-22T17:07:30Z</dcterms:created>
  <dcterms:modified xsi:type="dcterms:W3CDTF">2021-09-14T09:15:35Z</dcterms:modified>
</cp:coreProperties>
</file>