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57" r:id="rId4"/>
    <p:sldId id="262" r:id="rId5"/>
    <p:sldId id="258" r:id="rId6"/>
    <p:sldId id="259" r:id="rId7"/>
    <p:sldId id="260"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84"/>
  </p:normalViewPr>
  <p:slideViewPr>
    <p:cSldViewPr snapToGrid="0">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5F76ED9-5BEC-EE71-2F1F-A68B0CEB3E4A}"/>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31F21B6C-B68A-6697-6394-B7D94DD26F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B0E30195-EF79-66F0-B242-44A8EB4EDFC1}"/>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5" name="Alatunnisteen paikkamerkki 4">
            <a:extLst>
              <a:ext uri="{FF2B5EF4-FFF2-40B4-BE49-F238E27FC236}">
                <a16:creationId xmlns:a16="http://schemas.microsoft.com/office/drawing/2014/main" id="{980D1B92-6B5C-C9EF-B90B-B16D77D8AB5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B222321-6F32-FCEE-A016-AEB32D2D5DA8}"/>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4251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57CDA4-7FC1-7D50-C743-7F5B534AA814}"/>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0A79BFAE-4B31-85CC-BDD0-E161D981EC40}"/>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6ABF083-7976-43D1-694B-63345B6896C0}"/>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5" name="Alatunnisteen paikkamerkki 4">
            <a:extLst>
              <a:ext uri="{FF2B5EF4-FFF2-40B4-BE49-F238E27FC236}">
                <a16:creationId xmlns:a16="http://schemas.microsoft.com/office/drawing/2014/main" id="{D70F62AA-3B98-B05E-3EFF-0F5259BC692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64CBA60-C931-5855-D1DB-66AECD0BFFC6}"/>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3781899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7411AEE9-0BFB-37BD-48A3-118AF474DA73}"/>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E6DD2805-86FA-DB95-7AB3-9FDD1E462F71}"/>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4F48BDA-0EE0-D7A6-7559-563FC0E3B4C9}"/>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5" name="Alatunnisteen paikkamerkki 4">
            <a:extLst>
              <a:ext uri="{FF2B5EF4-FFF2-40B4-BE49-F238E27FC236}">
                <a16:creationId xmlns:a16="http://schemas.microsoft.com/office/drawing/2014/main" id="{959E86DB-D83D-8400-6338-B03E67EE76B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89E4B5EE-A178-404C-F726-CD8C11D27C41}"/>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292725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986CE4-7B3B-F2CF-34F5-759D10A4A6D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54B86F5-B6FB-ACFC-12D4-6847AF99346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A16EA0C-A1EF-578C-3D7D-16C6E05AE82B}"/>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5" name="Alatunnisteen paikkamerkki 4">
            <a:extLst>
              <a:ext uri="{FF2B5EF4-FFF2-40B4-BE49-F238E27FC236}">
                <a16:creationId xmlns:a16="http://schemas.microsoft.com/office/drawing/2014/main" id="{D2ABDA7C-ABF7-F1AE-2E64-7DF5D63ED2A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7FC62CE-B2D7-AA89-EF7F-B774456E9957}"/>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53986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8170230-9757-2587-2193-911EE17B6324}"/>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B10D2107-9141-6581-CCF0-AD27549060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C4AACA28-9EEA-15E7-CA09-219D80D830CD}"/>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5" name="Alatunnisteen paikkamerkki 4">
            <a:extLst>
              <a:ext uri="{FF2B5EF4-FFF2-40B4-BE49-F238E27FC236}">
                <a16:creationId xmlns:a16="http://schemas.microsoft.com/office/drawing/2014/main" id="{8154F78A-A603-8D16-783C-70777AB4EED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A29452B-F6FE-41E1-B15A-CC03D724D0D5}"/>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325400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190A57-1681-6FCB-AAFC-79D9E3AF556E}"/>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B341F78-08BA-E611-2938-DD63E22F1F0A}"/>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CD85DD9-AC24-ABBE-B6AD-00D484D67C86}"/>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24356750-22E1-2C5A-9744-426193917729}"/>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6" name="Alatunnisteen paikkamerkki 5">
            <a:extLst>
              <a:ext uri="{FF2B5EF4-FFF2-40B4-BE49-F238E27FC236}">
                <a16:creationId xmlns:a16="http://schemas.microsoft.com/office/drawing/2014/main" id="{815B0079-CA82-D13E-D701-947C14E1072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129976B-9A49-2923-E7BD-684084A67A09}"/>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277809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1C7F7E-13BE-7028-B815-45DE5A0ECD4B}"/>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AA553BB9-25B9-A6E1-02CF-F1261D26F3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D2ECE746-D08C-3126-C120-D51C565B4C11}"/>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DC1A9EAA-1B3A-DA0A-972A-4C34674DB4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CA6B79CE-73D3-1281-EF6F-73524430CAB7}"/>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F24E07D6-5FA9-7740-1DCE-CC7684F15AAE}"/>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8" name="Alatunnisteen paikkamerkki 7">
            <a:extLst>
              <a:ext uri="{FF2B5EF4-FFF2-40B4-BE49-F238E27FC236}">
                <a16:creationId xmlns:a16="http://schemas.microsoft.com/office/drawing/2014/main" id="{897F6708-AC3F-415E-8CD3-3F67B2886ED1}"/>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FE69597E-D7E8-959A-B3D2-D8C3D4F7A3DA}"/>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109702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867B9AD-70A3-3195-3ECA-C98860E88D3E}"/>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BA69719F-8F51-CFBC-04E4-A059F9D679E3}"/>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4" name="Alatunnisteen paikkamerkki 3">
            <a:extLst>
              <a:ext uri="{FF2B5EF4-FFF2-40B4-BE49-F238E27FC236}">
                <a16:creationId xmlns:a16="http://schemas.microsoft.com/office/drawing/2014/main" id="{1BE1E4F1-761B-C05A-BB72-A64B08815A66}"/>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65137DD5-5C43-C111-504F-23722951F8D2}"/>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64536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70A2CDF6-D448-5B16-456B-F7C80043D561}"/>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3" name="Alatunnisteen paikkamerkki 2">
            <a:extLst>
              <a:ext uri="{FF2B5EF4-FFF2-40B4-BE49-F238E27FC236}">
                <a16:creationId xmlns:a16="http://schemas.microsoft.com/office/drawing/2014/main" id="{76563D54-EAF8-CD2F-A62B-04B5AEB5D026}"/>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A9A588C7-9FF8-85CE-F42B-ECB101578445}"/>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102391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D74CB1-DBC6-7E75-D5FD-37458A61247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E2375EAC-6111-D392-2E67-BE3051932D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8961F786-9E2E-7022-9CF8-DD833988A7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527A205D-7CF7-5077-A89A-EC97B8518E10}"/>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6" name="Alatunnisteen paikkamerkki 5">
            <a:extLst>
              <a:ext uri="{FF2B5EF4-FFF2-40B4-BE49-F238E27FC236}">
                <a16:creationId xmlns:a16="http://schemas.microsoft.com/office/drawing/2014/main" id="{6C9E5FD1-5D98-87F1-63B9-809C21A9D3C6}"/>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969880E-9DEA-3FB3-9FCC-FAAFB7405CF7}"/>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336455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7C7A876-F290-19D4-5DB1-A26912D3EFCE}"/>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D48983D5-9885-FD84-ACF4-A5D54B4AB6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C79FD08E-AF40-2DB7-E99F-F439BEE77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E7DF24B8-98DE-252A-D752-9D9BB50E97BA}"/>
              </a:ext>
            </a:extLst>
          </p:cNvPr>
          <p:cNvSpPr>
            <a:spLocks noGrp="1"/>
          </p:cNvSpPr>
          <p:nvPr>
            <p:ph type="dt" sz="half" idx="10"/>
          </p:nvPr>
        </p:nvSpPr>
        <p:spPr/>
        <p:txBody>
          <a:bodyPr/>
          <a:lstStyle/>
          <a:p>
            <a:fld id="{94A0E59B-E859-484F-9A3E-35D85C813825}" type="datetimeFigureOut">
              <a:rPr lang="fi-FI" smtClean="0"/>
              <a:t>23.11.2023</a:t>
            </a:fld>
            <a:endParaRPr lang="fi-FI"/>
          </a:p>
        </p:txBody>
      </p:sp>
      <p:sp>
        <p:nvSpPr>
          <p:cNvPr id="6" name="Alatunnisteen paikkamerkki 5">
            <a:extLst>
              <a:ext uri="{FF2B5EF4-FFF2-40B4-BE49-F238E27FC236}">
                <a16:creationId xmlns:a16="http://schemas.microsoft.com/office/drawing/2014/main" id="{A0E11458-DA7D-606B-D9DB-15B193AD7B18}"/>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275B607-5B8C-0CD3-4F97-DB0593281F50}"/>
              </a:ext>
            </a:extLst>
          </p:cNvPr>
          <p:cNvSpPr>
            <a:spLocks noGrp="1"/>
          </p:cNvSpPr>
          <p:nvPr>
            <p:ph type="sldNum" sz="quarter" idx="12"/>
          </p:nvPr>
        </p:nvSpPr>
        <p:spPr/>
        <p:txBody>
          <a:bodyPr/>
          <a:lstStyle/>
          <a:p>
            <a:fld id="{8069DF3B-C002-2A49-9C3E-C7885B19E44F}" type="slidenum">
              <a:rPr lang="fi-FI" smtClean="0"/>
              <a:t>‹#›</a:t>
            </a:fld>
            <a:endParaRPr lang="fi-FI"/>
          </a:p>
        </p:txBody>
      </p:sp>
    </p:spTree>
    <p:extLst>
      <p:ext uri="{BB962C8B-B14F-4D97-AF65-F5344CB8AC3E}">
        <p14:creationId xmlns:p14="http://schemas.microsoft.com/office/powerpoint/2010/main" val="129110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3A66EAC-0D4E-6323-5E1D-D79D7F84B5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F5B0B9D8-02C1-D90A-7999-143AF9D9A5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B1301DA-D30E-F78E-B47E-DA27F0C21E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A0E59B-E859-484F-9A3E-35D85C813825}" type="datetimeFigureOut">
              <a:rPr lang="fi-FI" smtClean="0"/>
              <a:t>23.11.2023</a:t>
            </a:fld>
            <a:endParaRPr lang="fi-FI"/>
          </a:p>
        </p:txBody>
      </p:sp>
      <p:sp>
        <p:nvSpPr>
          <p:cNvPr id="5" name="Alatunnisteen paikkamerkki 4">
            <a:extLst>
              <a:ext uri="{FF2B5EF4-FFF2-40B4-BE49-F238E27FC236}">
                <a16:creationId xmlns:a16="http://schemas.microsoft.com/office/drawing/2014/main" id="{84462749-2482-FDF2-AFD3-DB2A90285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3D065142-8A87-BFE1-6231-3221B12270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9DF3B-C002-2A49-9C3E-C7885B19E44F}" type="slidenum">
              <a:rPr lang="fi-FI" smtClean="0"/>
              <a:t>‹#›</a:t>
            </a:fld>
            <a:endParaRPr lang="fi-FI"/>
          </a:p>
        </p:txBody>
      </p:sp>
    </p:spTree>
    <p:extLst>
      <p:ext uri="{BB962C8B-B14F-4D97-AF65-F5344CB8AC3E}">
        <p14:creationId xmlns:p14="http://schemas.microsoft.com/office/powerpoint/2010/main" val="3531582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file:///Users/malinep1/Downloads/Sivut%2038-61%20dokumentista%20LuontokuvausSoveltavanaTaiteena-5.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isco.teak.fi/taiteellinen-tutkimus/taiteellisen-tutkimuksen-tyokaluj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E70CD3-B37A-BB90-25F9-24B5EEAC430F}"/>
              </a:ext>
            </a:extLst>
          </p:cNvPr>
          <p:cNvSpPr>
            <a:spLocks noGrp="1"/>
          </p:cNvSpPr>
          <p:nvPr>
            <p:ph type="ctrTitle"/>
          </p:nvPr>
        </p:nvSpPr>
        <p:spPr/>
        <p:txBody>
          <a:bodyPr/>
          <a:lstStyle/>
          <a:p>
            <a:r>
              <a:rPr lang="fi-FI" dirty="0"/>
              <a:t>Kandiseminaari 21.11.2023</a:t>
            </a:r>
          </a:p>
        </p:txBody>
      </p:sp>
      <p:sp>
        <p:nvSpPr>
          <p:cNvPr id="7" name="Alaotsikko 6">
            <a:extLst>
              <a:ext uri="{FF2B5EF4-FFF2-40B4-BE49-F238E27FC236}">
                <a16:creationId xmlns:a16="http://schemas.microsoft.com/office/drawing/2014/main" id="{B74FCBD2-739A-9D80-2996-1D12C2A6D053}"/>
              </a:ext>
            </a:extLst>
          </p:cNvPr>
          <p:cNvSpPr>
            <a:spLocks noGrp="1"/>
          </p:cNvSpPr>
          <p:nvPr>
            <p:ph type="subTitle" idx="1"/>
          </p:nvPr>
        </p:nvSpPr>
        <p:spPr/>
        <p:txBody>
          <a:bodyPr/>
          <a:lstStyle/>
          <a:p>
            <a:r>
              <a:rPr lang="fi-FI" dirty="0"/>
              <a:t>Pirittan ryhmä</a:t>
            </a:r>
          </a:p>
        </p:txBody>
      </p:sp>
    </p:spTree>
    <p:extLst>
      <p:ext uri="{BB962C8B-B14F-4D97-AF65-F5344CB8AC3E}">
        <p14:creationId xmlns:p14="http://schemas.microsoft.com/office/powerpoint/2010/main" val="392125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2077217-3770-1A9F-FE59-65EC7EB4D765}"/>
              </a:ext>
            </a:extLst>
          </p:cNvPr>
          <p:cNvSpPr>
            <a:spLocks noGrp="1"/>
          </p:cNvSpPr>
          <p:nvPr>
            <p:ph type="title"/>
          </p:nvPr>
        </p:nvSpPr>
        <p:spPr>
          <a:xfrm>
            <a:off x="180622" y="1008592"/>
            <a:ext cx="11830756" cy="1325563"/>
          </a:xfrm>
        </p:spPr>
        <p:txBody>
          <a:bodyPr>
            <a:normAutofit fontScale="90000"/>
          </a:bodyPr>
          <a:lstStyle/>
          <a:p>
            <a:pPr algn="ctr"/>
            <a:r>
              <a:rPr lang="fi-FI" sz="3200" dirty="0"/>
              <a:t>Diojen pääasiallinen lähde on Timo Jokelan ja Maria Huhmarniemen artikkeli:</a:t>
            </a:r>
            <a:br>
              <a:rPr lang="fi-FI" sz="3200" dirty="0"/>
            </a:br>
            <a:br>
              <a:rPr lang="fi-FI" sz="3200" dirty="0"/>
            </a:br>
            <a:r>
              <a:rPr lang="fi-FI" sz="1800" b="1" dirty="0">
                <a:effectLst/>
                <a:latin typeface="Futura" panose="020B0602020204020303" pitchFamily="34" charset="-79"/>
                <a:cs typeface="Futura" panose="020B0602020204020303" pitchFamily="34" charset="-79"/>
              </a:rPr>
              <a:t>TAIDEPERUSTAINEN </a:t>
            </a:r>
            <a:br>
              <a:rPr lang="fi-FI" sz="1200" dirty="0"/>
            </a:br>
            <a:r>
              <a:rPr lang="fi-FI" sz="1800" b="1" dirty="0">
                <a:effectLst/>
                <a:latin typeface="Futura" panose="020B0602020204020303" pitchFamily="34" charset="-79"/>
                <a:cs typeface="Futura" panose="020B0602020204020303" pitchFamily="34" charset="-79"/>
              </a:rPr>
              <a:t>TOIMINTATUTKIMUS </a:t>
            </a:r>
            <a:br>
              <a:rPr lang="fi-FI" sz="1200" dirty="0"/>
            </a:br>
            <a:r>
              <a:rPr lang="fi-FI" sz="1800" b="1" dirty="0">
                <a:effectLst/>
                <a:latin typeface="Futura" panose="020B0602020204020303" pitchFamily="34" charset="-79"/>
                <a:cs typeface="Futura" panose="020B0602020204020303" pitchFamily="34" charset="-79"/>
              </a:rPr>
              <a:t>SOVELTAVAN TAITEEN </a:t>
            </a:r>
            <a:br>
              <a:rPr lang="fi-FI" sz="1200" dirty="0"/>
            </a:br>
            <a:r>
              <a:rPr lang="fi-FI" sz="1800" b="1" dirty="0">
                <a:effectLst/>
                <a:latin typeface="Futura" panose="020B0602020204020303" pitchFamily="34" charset="-79"/>
                <a:cs typeface="Futura" panose="020B0602020204020303" pitchFamily="34" charset="-79"/>
              </a:rPr>
              <a:t>KEHITTÄMISEN VÄLINEENÄ </a:t>
            </a:r>
            <a:br>
              <a:rPr lang="fi-FI" sz="1200" dirty="0"/>
            </a:br>
            <a:endParaRPr lang="fi-FI" sz="3200" dirty="0"/>
          </a:p>
        </p:txBody>
      </p:sp>
      <p:sp>
        <p:nvSpPr>
          <p:cNvPr id="3" name="Sisällön paikkamerkki 2">
            <a:extLst>
              <a:ext uri="{FF2B5EF4-FFF2-40B4-BE49-F238E27FC236}">
                <a16:creationId xmlns:a16="http://schemas.microsoft.com/office/drawing/2014/main" id="{921DF1E7-9F70-D691-0483-0B631F2BAFCD}"/>
              </a:ext>
            </a:extLst>
          </p:cNvPr>
          <p:cNvSpPr>
            <a:spLocks noGrp="1"/>
          </p:cNvSpPr>
          <p:nvPr>
            <p:ph idx="1"/>
          </p:nvPr>
        </p:nvSpPr>
        <p:spPr>
          <a:xfrm>
            <a:off x="838200" y="2856617"/>
            <a:ext cx="10515600" cy="4351338"/>
          </a:xfrm>
        </p:spPr>
        <p:txBody>
          <a:bodyPr/>
          <a:lstStyle/>
          <a:p>
            <a:r>
              <a:rPr lang="fi-FI" dirty="0">
                <a:hlinkClick r:id="rId2"/>
              </a:rPr>
              <a:t>Sivut 38-61 dokumentista LuontokuvausSoveltavanaTaiteena-5.pdf</a:t>
            </a:r>
            <a:endParaRPr lang="fi-FI" dirty="0"/>
          </a:p>
        </p:txBody>
      </p:sp>
    </p:spTree>
    <p:extLst>
      <p:ext uri="{BB962C8B-B14F-4D97-AF65-F5344CB8AC3E}">
        <p14:creationId xmlns:p14="http://schemas.microsoft.com/office/powerpoint/2010/main" val="71092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72F3E0E-12ED-5D85-02EB-7CEB8E2C36DD}"/>
              </a:ext>
            </a:extLst>
          </p:cNvPr>
          <p:cNvSpPr>
            <a:spLocks noGrp="1"/>
          </p:cNvSpPr>
          <p:nvPr>
            <p:ph type="title"/>
          </p:nvPr>
        </p:nvSpPr>
        <p:spPr/>
        <p:txBody>
          <a:bodyPr/>
          <a:lstStyle/>
          <a:p>
            <a:r>
              <a:rPr lang="fi-FI" dirty="0"/>
              <a:t>Taiteellinen tutkimus</a:t>
            </a:r>
          </a:p>
        </p:txBody>
      </p:sp>
      <p:sp>
        <p:nvSpPr>
          <p:cNvPr id="3" name="Sisällön paikkamerkki 2">
            <a:extLst>
              <a:ext uri="{FF2B5EF4-FFF2-40B4-BE49-F238E27FC236}">
                <a16:creationId xmlns:a16="http://schemas.microsoft.com/office/drawing/2014/main" id="{CB76E4B4-B30F-3ADE-452C-F9A924A209E6}"/>
              </a:ext>
            </a:extLst>
          </p:cNvPr>
          <p:cNvSpPr>
            <a:spLocks noGrp="1"/>
          </p:cNvSpPr>
          <p:nvPr>
            <p:ph idx="1"/>
          </p:nvPr>
        </p:nvSpPr>
        <p:spPr>
          <a:xfrm>
            <a:off x="838200" y="1349298"/>
            <a:ext cx="10515600" cy="4827665"/>
          </a:xfrm>
        </p:spPr>
        <p:txBody>
          <a:bodyPr>
            <a:normAutofit fontScale="92500" lnSpcReduction="10000"/>
          </a:bodyPr>
          <a:lstStyle/>
          <a:p>
            <a:r>
              <a:rPr lang="fi-FI" sz="1800" dirty="0">
                <a:effectLst/>
                <a:latin typeface="WarnockPro"/>
              </a:rPr>
              <a:t>Jokela: Taiteellisen tutkimuksen tavoitteena on tyypillisesti taiteellisen ilmaisun tai </a:t>
            </a:r>
            <a:r>
              <a:rPr lang="fi-FI" sz="1800" dirty="0" err="1">
                <a:effectLst/>
                <a:latin typeface="WarnockPro"/>
              </a:rPr>
              <a:t>menetelmän</a:t>
            </a:r>
            <a:r>
              <a:rPr lang="fi-FI" sz="1800" dirty="0">
                <a:effectLst/>
                <a:latin typeface="WarnockPro"/>
              </a:rPr>
              <a:t> tavoitteellinen </a:t>
            </a:r>
            <a:r>
              <a:rPr lang="fi-FI" sz="1800" dirty="0" err="1">
                <a:effectLst/>
                <a:latin typeface="WarnockPro"/>
              </a:rPr>
              <a:t>kehittäminen</a:t>
            </a:r>
            <a:r>
              <a:rPr lang="fi-FI" sz="1800" dirty="0">
                <a:effectLst/>
                <a:latin typeface="WarnockPro"/>
              </a:rPr>
              <a:t>: tutkimusaihe on usein taiteilija-tutkijan oma luova ja </a:t>
            </a:r>
            <a:r>
              <a:rPr lang="fi-FI" sz="1800" dirty="0" err="1">
                <a:effectLst/>
                <a:latin typeface="WarnockPro"/>
              </a:rPr>
              <a:t>käytännöllinen</a:t>
            </a:r>
            <a:r>
              <a:rPr lang="fi-FI" sz="1800" dirty="0">
                <a:effectLst/>
                <a:latin typeface="WarnockPro"/>
              </a:rPr>
              <a:t> prosessi, jolla on joko teknis-materiaalisia tai taiteelliseen ajatteluun </a:t>
            </a:r>
            <a:r>
              <a:rPr lang="fi-FI" sz="1800" dirty="0" err="1">
                <a:effectLst/>
                <a:latin typeface="WarnockPro"/>
              </a:rPr>
              <a:t>liittyvia</a:t>
            </a:r>
            <a:r>
              <a:rPr lang="fi-FI" sz="1800" dirty="0">
                <a:effectLst/>
                <a:latin typeface="WarnockPro"/>
              </a:rPr>
              <a:t>̈ ulottuvuuksia (</a:t>
            </a:r>
            <a:r>
              <a:rPr lang="fi-FI" sz="1800" dirty="0" err="1">
                <a:effectLst/>
                <a:latin typeface="WarnockPro"/>
              </a:rPr>
              <a:t>Borgdorff</a:t>
            </a:r>
            <a:r>
              <a:rPr lang="fi-FI" sz="1800" dirty="0">
                <a:effectLst/>
                <a:latin typeface="WarnockPro"/>
              </a:rPr>
              <a:t>, 2011)  </a:t>
            </a:r>
          </a:p>
          <a:p>
            <a:r>
              <a:rPr lang="fi-FI" sz="1800" dirty="0">
                <a:effectLst/>
                <a:latin typeface="WarnockPro"/>
              </a:rPr>
              <a:t>Rinnakkaisena </a:t>
            </a:r>
            <a:r>
              <a:rPr lang="fi-FI" sz="1800" dirty="0" err="1">
                <a:effectLst/>
                <a:latin typeface="WarnockPro"/>
              </a:rPr>
              <a:t>ilmiöna</a:t>
            </a:r>
            <a:r>
              <a:rPr lang="fi-FI" sz="1800" dirty="0">
                <a:effectLst/>
                <a:latin typeface="WarnockPro"/>
              </a:rPr>
              <a:t>̈ voidaan puhua niin sanotusta tutkimukseen perustuvasta taiteesta, jossa taiteilija-tutkijat tarkastelevat taideproduktioissaan ja niihin </a:t>
            </a:r>
            <a:r>
              <a:rPr lang="fi-FI" sz="1800" dirty="0" err="1">
                <a:effectLst/>
                <a:latin typeface="WarnockPro"/>
              </a:rPr>
              <a:t>liittyvissa</a:t>
            </a:r>
            <a:r>
              <a:rPr lang="fi-FI" sz="1800" dirty="0">
                <a:effectLst/>
                <a:latin typeface="WarnockPro"/>
              </a:rPr>
              <a:t>̈ </a:t>
            </a:r>
            <a:r>
              <a:rPr lang="fi-FI" sz="1800" dirty="0" err="1">
                <a:effectLst/>
                <a:latin typeface="WarnockPro"/>
              </a:rPr>
              <a:t>teksteissään</a:t>
            </a:r>
            <a:r>
              <a:rPr lang="fi-FI" sz="1800" dirty="0">
                <a:effectLst/>
                <a:latin typeface="WarnockPro"/>
              </a:rPr>
              <a:t> esimerkiksi yhteiskuntatieteellisen tutkimuksen alaan kuuluvia </a:t>
            </a:r>
          </a:p>
          <a:p>
            <a:endParaRPr lang="fi-FI" sz="1800" dirty="0">
              <a:effectLst/>
              <a:latin typeface="WarnockPro"/>
            </a:endParaRPr>
          </a:p>
          <a:p>
            <a:r>
              <a:rPr lang="fi-FI" sz="1800" dirty="0">
                <a:latin typeface="WarnockPro"/>
              </a:rPr>
              <a:t>FAST, diat 2023:</a:t>
            </a:r>
          </a:p>
          <a:p>
            <a:pPr marL="0" indent="0">
              <a:buNone/>
            </a:pPr>
            <a:r>
              <a:rPr lang="fi-FI" sz="1700" dirty="0"/>
              <a:t>Mitä on taiteellinen tutkimus? </a:t>
            </a:r>
          </a:p>
          <a:p>
            <a:pPr marL="0" indent="0">
              <a:buNone/>
            </a:pPr>
            <a:r>
              <a:rPr lang="fi-FI" sz="1700" dirty="0"/>
              <a:t>• Ei tutki taidetta – pyrkimys lisätä tietoa maailmasta menetelmillä, jotka ovat peräisin taiteellisesta toiminnasta </a:t>
            </a:r>
          </a:p>
          <a:p>
            <a:pPr marL="0" indent="0">
              <a:buNone/>
            </a:pPr>
            <a:r>
              <a:rPr lang="fi-FI" sz="1700" dirty="0"/>
              <a:t>• Edellyttää kokeilevan ja tutkivan asenteen lisäksi huomion kiinnittämistä tiedon kritiikkiin, tutkimusmenetelmien perusteisiin, tutkimuksesta käytävään keskusteluun sekä tutkimuksen arvoperustaan eli etiikkaan (</a:t>
            </a:r>
            <a:r>
              <a:rPr lang="fi-FI" sz="1700" dirty="0" err="1"/>
              <a:t>Varto</a:t>
            </a:r>
            <a:r>
              <a:rPr lang="fi-FI" sz="1700" dirty="0"/>
              <a:t>, 2017) </a:t>
            </a:r>
          </a:p>
          <a:p>
            <a:pPr marL="0" indent="0">
              <a:buNone/>
            </a:pPr>
            <a:r>
              <a:rPr lang="fi-FI" sz="1700" dirty="0"/>
              <a:t>• Syntyy suhteessa tekijän omaan taiteellisen praktiikkaan ja aiempaan taiteelliseen toimintaan </a:t>
            </a:r>
          </a:p>
          <a:p>
            <a:pPr marL="0" indent="0">
              <a:buNone/>
            </a:pPr>
            <a:r>
              <a:rPr lang="fi-FI" sz="1700" dirty="0"/>
              <a:t>• Keskiössä menetelmä – ei tekijä </a:t>
            </a:r>
          </a:p>
          <a:p>
            <a:pPr marL="0" indent="0">
              <a:buNone/>
            </a:pPr>
            <a:r>
              <a:rPr lang="fi-FI" sz="1700" dirty="0"/>
              <a:t>• Taiteilija-tutkija pyrkii tunnistamaan praktiikastaan menetelmiä, joiden avulla on mahdollista tutkia todellisuutta tavalla, joka on uusi</a:t>
            </a:r>
          </a:p>
          <a:p>
            <a:endParaRPr lang="fi-FI" dirty="0"/>
          </a:p>
          <a:p>
            <a:endParaRPr lang="fi-FI" dirty="0"/>
          </a:p>
        </p:txBody>
      </p:sp>
    </p:spTree>
    <p:extLst>
      <p:ext uri="{BB962C8B-B14F-4D97-AF65-F5344CB8AC3E}">
        <p14:creationId xmlns:p14="http://schemas.microsoft.com/office/powerpoint/2010/main" val="847660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B7CA70-5E5C-2AEE-BCAA-939D8B9490A0}"/>
              </a:ext>
            </a:extLst>
          </p:cNvPr>
          <p:cNvSpPr>
            <a:spLocks noGrp="1"/>
          </p:cNvSpPr>
          <p:nvPr>
            <p:ph type="title"/>
          </p:nvPr>
        </p:nvSpPr>
        <p:spPr/>
        <p:txBody>
          <a:bodyPr/>
          <a:lstStyle/>
          <a:p>
            <a:r>
              <a:rPr lang="fi-FI" dirty="0"/>
              <a:t>Taideyliopiston sivuilla kirjoitetaan taiteellisesta tutkimuksesta</a:t>
            </a:r>
          </a:p>
        </p:txBody>
      </p:sp>
      <p:sp>
        <p:nvSpPr>
          <p:cNvPr id="3" name="Sisällön paikkamerkki 2">
            <a:extLst>
              <a:ext uri="{FF2B5EF4-FFF2-40B4-BE49-F238E27FC236}">
                <a16:creationId xmlns:a16="http://schemas.microsoft.com/office/drawing/2014/main" id="{2687B1E2-6D35-845F-FDA8-593A1B7A96F3}"/>
              </a:ext>
            </a:extLst>
          </p:cNvPr>
          <p:cNvSpPr>
            <a:spLocks noGrp="1"/>
          </p:cNvSpPr>
          <p:nvPr>
            <p:ph idx="1"/>
          </p:nvPr>
        </p:nvSpPr>
        <p:spPr/>
        <p:txBody>
          <a:bodyPr>
            <a:normAutofit fontScale="92500" lnSpcReduction="10000"/>
          </a:bodyPr>
          <a:lstStyle/>
          <a:p>
            <a:r>
              <a:rPr lang="fi-FI" b="0" i="0" dirty="0">
                <a:solidFill>
                  <a:srgbClr val="353535"/>
                </a:solidFill>
                <a:effectLst/>
                <a:latin typeface="Benton Mod Text Rom"/>
              </a:rPr>
              <a:t>Taide voi kuitenkin myös tarjota tutkimuksen tekemiselle lähtökohdan ja päämäärän: motiivin, maaston, kontekstin ja kokonaisen metodien kirjon. Tällöin tutkimusta kuvataan usein nimikkeellä ”taiteellinen tutkimus”. Se ei ole ”tieteellisen tutkimuksen” vastakäsite, vaan pyrkii ennen kaikkea kuvaamaan tutkimusasetelmia, joissa taidetta ei typistetä pelkäksi tutkimuksen kohteeksi. </a:t>
            </a:r>
          </a:p>
          <a:p>
            <a:endParaRPr lang="fi-FI" dirty="0">
              <a:solidFill>
                <a:srgbClr val="353535"/>
              </a:solidFill>
              <a:latin typeface="Benton Mod Text Rom"/>
            </a:endParaRPr>
          </a:p>
          <a:p>
            <a:r>
              <a:rPr lang="fi-FI" dirty="0">
                <a:hlinkClick r:id="rId2"/>
              </a:rPr>
              <a:t>Taiteellisen tutkimuksen työkaluja – Taiteellinen tutkimus (teak.fi)</a:t>
            </a:r>
            <a:endParaRPr lang="fi-FI" dirty="0"/>
          </a:p>
          <a:p>
            <a:r>
              <a:rPr lang="fi-FI" b="0" i="0" dirty="0">
                <a:solidFill>
                  <a:srgbClr val="202020"/>
                </a:solidFill>
                <a:effectLst/>
                <a:latin typeface="benton-modern"/>
              </a:rPr>
              <a:t>”Tutkimusvälineenä taiteellinen prosessi avaa kysymyksiä, ehdottaa mahdollisia näkökulmia ja tuottaa keskustelua pikemmin kuin antaa selityksiä, määritelmiä tai vastauksia.” (Gröndahl, n. d. yllä olev</a:t>
            </a:r>
            <a:r>
              <a:rPr lang="fi-FI" dirty="0">
                <a:solidFill>
                  <a:srgbClr val="202020"/>
                </a:solidFill>
                <a:latin typeface="benton-modern"/>
              </a:rPr>
              <a:t>a linkki)</a:t>
            </a:r>
            <a:endParaRPr lang="fi-FI" b="0" i="0" dirty="0">
              <a:solidFill>
                <a:srgbClr val="202020"/>
              </a:solidFill>
              <a:effectLst/>
              <a:latin typeface="benton-modern"/>
            </a:endParaRPr>
          </a:p>
        </p:txBody>
      </p:sp>
    </p:spTree>
    <p:extLst>
      <p:ext uri="{BB962C8B-B14F-4D97-AF65-F5344CB8AC3E}">
        <p14:creationId xmlns:p14="http://schemas.microsoft.com/office/powerpoint/2010/main" val="530169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FFC167-263E-5618-31E2-0DA6971A3DA9}"/>
              </a:ext>
            </a:extLst>
          </p:cNvPr>
          <p:cNvSpPr>
            <a:spLocks noGrp="1"/>
          </p:cNvSpPr>
          <p:nvPr>
            <p:ph type="title"/>
          </p:nvPr>
        </p:nvSpPr>
        <p:spPr/>
        <p:txBody>
          <a:bodyPr/>
          <a:lstStyle/>
          <a:p>
            <a:r>
              <a:rPr lang="fi-FI" dirty="0"/>
              <a:t>Taideperustainen tutkimus</a:t>
            </a:r>
          </a:p>
        </p:txBody>
      </p:sp>
      <p:sp>
        <p:nvSpPr>
          <p:cNvPr id="3" name="Sisällön paikkamerkki 2">
            <a:extLst>
              <a:ext uri="{FF2B5EF4-FFF2-40B4-BE49-F238E27FC236}">
                <a16:creationId xmlns:a16="http://schemas.microsoft.com/office/drawing/2014/main" id="{D97005F8-9CE0-B261-1A4C-ADBB681059D8}"/>
              </a:ext>
            </a:extLst>
          </p:cNvPr>
          <p:cNvSpPr>
            <a:spLocks noGrp="1"/>
          </p:cNvSpPr>
          <p:nvPr>
            <p:ph idx="1"/>
          </p:nvPr>
        </p:nvSpPr>
        <p:spPr/>
        <p:txBody>
          <a:bodyPr/>
          <a:lstStyle/>
          <a:p>
            <a:r>
              <a:rPr lang="fi-FI" sz="1800" dirty="0">
                <a:effectLst/>
                <a:latin typeface="WarnockPro"/>
              </a:rPr>
              <a:t>Taideperustainen tutkimus tarkoittaa taiteellisen </a:t>
            </a:r>
            <a:r>
              <a:rPr lang="fi-FI" sz="1800" dirty="0" err="1">
                <a:effectLst/>
                <a:latin typeface="WarnockPro"/>
              </a:rPr>
              <a:t>työskentelyn</a:t>
            </a:r>
            <a:r>
              <a:rPr lang="fi-FI" sz="1800" dirty="0">
                <a:effectLst/>
                <a:latin typeface="WarnockPro"/>
              </a:rPr>
              <a:t> soveltamista tutkimusaineiston </a:t>
            </a:r>
            <a:r>
              <a:rPr lang="fi-FI" sz="1800" dirty="0" err="1">
                <a:effectLst/>
                <a:latin typeface="WarnockPro"/>
              </a:rPr>
              <a:t>keräämiseen</a:t>
            </a:r>
            <a:r>
              <a:rPr lang="fi-FI" sz="1800" dirty="0">
                <a:effectLst/>
                <a:latin typeface="WarnockPro"/>
              </a:rPr>
              <a:t> tai analysointiin usein siten, </a:t>
            </a:r>
            <a:r>
              <a:rPr lang="fi-FI" sz="1800" dirty="0" err="1">
                <a:effectLst/>
                <a:latin typeface="WarnockPro"/>
              </a:rPr>
              <a:t>etta</a:t>
            </a:r>
            <a:r>
              <a:rPr lang="fi-FI" sz="1800" dirty="0">
                <a:effectLst/>
                <a:latin typeface="WarnockPro"/>
              </a:rPr>
              <a:t>̈ </a:t>
            </a:r>
            <a:r>
              <a:rPr lang="fi-FI" sz="1800" dirty="0" err="1">
                <a:effectLst/>
                <a:latin typeface="WarnockPro"/>
              </a:rPr>
              <a:t>menetelma</a:t>
            </a:r>
            <a:r>
              <a:rPr lang="fi-FI" sz="1800" dirty="0">
                <a:effectLst/>
                <a:latin typeface="WarnockPro"/>
              </a:rPr>
              <a:t>̈ mahdollistaa </a:t>
            </a:r>
            <a:r>
              <a:rPr lang="fi-FI" sz="1800" dirty="0" err="1">
                <a:effectLst/>
                <a:latin typeface="WarnockPro"/>
              </a:rPr>
              <a:t>yhteisön</a:t>
            </a:r>
            <a:r>
              <a:rPr lang="fi-FI" sz="1800" dirty="0">
                <a:effectLst/>
                <a:latin typeface="WarnockPro"/>
              </a:rPr>
              <a:t> </a:t>
            </a:r>
            <a:r>
              <a:rPr lang="fi-FI" sz="1800" dirty="0" err="1">
                <a:effectLst/>
                <a:latin typeface="WarnockPro"/>
              </a:rPr>
              <a:t>jäsenten</a:t>
            </a:r>
            <a:r>
              <a:rPr lang="fi-FI" sz="1800" dirty="0">
                <a:effectLst/>
                <a:latin typeface="WarnockPro"/>
              </a:rPr>
              <a:t> aktiivisen osallistumisen tutkimusprosessiin. Taideperustaista tutkimusta </a:t>
            </a:r>
            <a:r>
              <a:rPr lang="fi-FI" sz="1800" dirty="0" err="1">
                <a:effectLst/>
                <a:latin typeface="WarnockPro"/>
              </a:rPr>
              <a:t>tehdään</a:t>
            </a:r>
            <a:r>
              <a:rPr lang="fi-FI" sz="1800" dirty="0">
                <a:effectLst/>
                <a:latin typeface="WarnockPro"/>
              </a:rPr>
              <a:t> monella alalla, kuten </a:t>
            </a:r>
            <a:r>
              <a:rPr lang="fi-FI" sz="1800" dirty="0" err="1">
                <a:effectLst/>
                <a:latin typeface="WarnockPro"/>
              </a:rPr>
              <a:t>kasvatustieteessa</a:t>
            </a:r>
            <a:r>
              <a:rPr lang="fi-FI" sz="1800" dirty="0">
                <a:effectLst/>
                <a:latin typeface="WarnockPro"/>
              </a:rPr>
              <a:t>̈ ja </a:t>
            </a:r>
            <a:r>
              <a:rPr lang="fi-FI" sz="1800" dirty="0" err="1">
                <a:effectLst/>
                <a:latin typeface="WarnockPro"/>
              </a:rPr>
              <a:t>yhteiskuntatieteellisessa</a:t>
            </a:r>
            <a:r>
              <a:rPr lang="fi-FI" sz="1800" dirty="0">
                <a:effectLst/>
                <a:latin typeface="WarnockPro"/>
              </a:rPr>
              <a:t>̈ tutkimuksessa. Huomioon on noussut taiteellisen toiminnan potentiaalinen vaikutus kasvatukseen ja oppimiseen (</a:t>
            </a:r>
            <a:r>
              <a:rPr lang="fi-FI" sz="1800" dirty="0" err="1">
                <a:effectLst/>
                <a:latin typeface="WarnockPro"/>
              </a:rPr>
              <a:t>Barone</a:t>
            </a:r>
            <a:r>
              <a:rPr lang="fi-FI" sz="1800" dirty="0">
                <a:effectLst/>
                <a:latin typeface="WarnockPro"/>
              </a:rPr>
              <a:t> &amp; </a:t>
            </a:r>
            <a:r>
              <a:rPr lang="fi-FI" sz="1800" dirty="0" err="1">
                <a:effectLst/>
                <a:latin typeface="WarnockPro"/>
              </a:rPr>
              <a:t>Eisner</a:t>
            </a:r>
            <a:r>
              <a:rPr lang="fi-FI" sz="1800" dirty="0">
                <a:effectLst/>
                <a:latin typeface="WarnockPro"/>
              </a:rPr>
              <a:t>, 2012), taidekasvatukseen ja opettajuuden </a:t>
            </a:r>
            <a:r>
              <a:rPr lang="fi-FI" sz="1800" dirty="0" err="1">
                <a:effectLst/>
                <a:latin typeface="WarnockPro"/>
              </a:rPr>
              <a:t>kehittämiseen</a:t>
            </a:r>
            <a:r>
              <a:rPr lang="fi-FI" sz="1800" dirty="0">
                <a:effectLst/>
                <a:latin typeface="WarnockPro"/>
              </a:rPr>
              <a:t> (Irwin &amp; </a:t>
            </a:r>
            <a:r>
              <a:rPr lang="fi-FI" sz="1800" dirty="0" err="1">
                <a:effectLst/>
                <a:latin typeface="WarnockPro"/>
              </a:rPr>
              <a:t>Springgay</a:t>
            </a:r>
            <a:r>
              <a:rPr lang="fi-FI" sz="1800" dirty="0">
                <a:effectLst/>
                <a:latin typeface="WarnockPro"/>
              </a:rPr>
              <a:t>, 2008) terveyden ja hyvinvoinnin </a:t>
            </a:r>
            <a:r>
              <a:rPr lang="fi-FI" sz="1800" dirty="0" err="1">
                <a:effectLst/>
                <a:latin typeface="WarnockPro"/>
              </a:rPr>
              <a:t>edistämiseen</a:t>
            </a:r>
            <a:r>
              <a:rPr lang="fi-FI" sz="1800" dirty="0">
                <a:effectLst/>
                <a:latin typeface="WarnockPro"/>
              </a:rPr>
              <a:t> (</a:t>
            </a:r>
            <a:r>
              <a:rPr lang="fi-FI" sz="1800" dirty="0" err="1">
                <a:effectLst/>
                <a:latin typeface="WarnockPro"/>
              </a:rPr>
              <a:t>McNiff</a:t>
            </a:r>
            <a:r>
              <a:rPr lang="fi-FI" sz="1800" dirty="0">
                <a:effectLst/>
                <a:latin typeface="WarnockPro"/>
              </a:rPr>
              <a:t>, 2013) </a:t>
            </a:r>
            <a:r>
              <a:rPr lang="fi-FI" sz="1800" dirty="0" err="1">
                <a:effectLst/>
                <a:latin typeface="WarnockPro"/>
              </a:rPr>
              <a:t>seka</a:t>
            </a:r>
            <a:r>
              <a:rPr lang="fi-FI" sz="1800" dirty="0">
                <a:effectLst/>
                <a:latin typeface="WarnockPro"/>
              </a:rPr>
              <a:t>̈ soveltavan taiteen </a:t>
            </a:r>
            <a:r>
              <a:rPr lang="fi-FI" sz="1800" dirty="0" err="1">
                <a:effectLst/>
                <a:latin typeface="WarnockPro"/>
              </a:rPr>
              <a:t>kehittämiseen</a:t>
            </a:r>
            <a:r>
              <a:rPr lang="fi-FI" sz="1800" dirty="0">
                <a:effectLst/>
                <a:latin typeface="WarnockPro"/>
              </a:rPr>
              <a:t> (Jokela, 2019; Jokela, Huhmarniemi &amp; Hiltunen, 2019). </a:t>
            </a:r>
          </a:p>
          <a:p>
            <a:r>
              <a:rPr lang="fi-FI" sz="1800" dirty="0">
                <a:effectLst/>
                <a:latin typeface="WarnockPro"/>
              </a:rPr>
              <a:t>Yksi paljon käytetty menetelmä: </a:t>
            </a:r>
            <a:r>
              <a:rPr lang="fi-FI" sz="1800" dirty="0" err="1">
                <a:effectLst/>
                <a:latin typeface="WarnockPro"/>
              </a:rPr>
              <a:t>photovoice-menetelma</a:t>
            </a:r>
            <a:r>
              <a:rPr lang="fi-FI" sz="1800" dirty="0">
                <a:effectLst/>
                <a:latin typeface="WarnockPro"/>
              </a:rPr>
              <a:t>̈ (Wang &amp; Burris,1997), jossa </a:t>
            </a:r>
            <a:r>
              <a:rPr lang="fi-FI" sz="1800" dirty="0" err="1">
                <a:effectLst/>
                <a:latin typeface="WarnockPro"/>
              </a:rPr>
              <a:t>yhteisön</a:t>
            </a:r>
            <a:r>
              <a:rPr lang="fi-FI" sz="1800" dirty="0">
                <a:effectLst/>
                <a:latin typeface="WarnockPro"/>
              </a:rPr>
              <a:t> </a:t>
            </a:r>
            <a:r>
              <a:rPr lang="fi-FI" sz="1800" dirty="0" err="1">
                <a:effectLst/>
                <a:latin typeface="WarnockPro"/>
              </a:rPr>
              <a:t>jäsenet</a:t>
            </a:r>
            <a:r>
              <a:rPr lang="fi-FI" sz="1800" dirty="0">
                <a:effectLst/>
                <a:latin typeface="WarnockPro"/>
              </a:rPr>
              <a:t> dokumentoivat </a:t>
            </a:r>
            <a:r>
              <a:rPr lang="fi-FI" sz="1800" dirty="0" err="1">
                <a:effectLst/>
                <a:latin typeface="WarnockPro"/>
              </a:rPr>
              <a:t>yhteisöään</a:t>
            </a:r>
            <a:r>
              <a:rPr lang="fi-FI" sz="1800" dirty="0">
                <a:effectLst/>
                <a:latin typeface="WarnockPro"/>
              </a:rPr>
              <a:t> valokuvaamalla tutkimusaineistoksi ja </a:t>
            </a:r>
            <a:r>
              <a:rPr lang="fi-FI" sz="1800" dirty="0" err="1">
                <a:effectLst/>
                <a:latin typeface="WarnockPro"/>
              </a:rPr>
              <a:t>vi-</a:t>
            </a:r>
            <a:r>
              <a:rPr lang="fi-FI" sz="1800" dirty="0">
                <a:effectLst/>
                <a:latin typeface="WarnockPro"/>
              </a:rPr>
              <a:t> </a:t>
            </a:r>
            <a:r>
              <a:rPr lang="fi-FI" sz="1800" dirty="0" err="1">
                <a:effectLst/>
                <a:latin typeface="WarnockPro"/>
              </a:rPr>
              <a:t>deografia</a:t>
            </a:r>
            <a:r>
              <a:rPr lang="fi-FI" sz="1800" dirty="0">
                <a:effectLst/>
                <a:latin typeface="WarnockPro"/>
              </a:rPr>
              <a:t> (Rokka &amp; Hietanen, 2018), jossa sovelletaan videodokumentointia ja -editointia. Taideperustaisten tutkimusmenetelmien vahvuutena </a:t>
            </a:r>
            <a:r>
              <a:rPr lang="fi-FI" sz="1800" dirty="0" err="1">
                <a:effectLst/>
                <a:latin typeface="WarnockPro"/>
              </a:rPr>
              <a:t>pidetään</a:t>
            </a:r>
            <a:r>
              <a:rPr lang="fi-FI" sz="1800" dirty="0">
                <a:effectLst/>
                <a:latin typeface="WarnockPro"/>
              </a:rPr>
              <a:t> keinoja tutkia ei-</a:t>
            </a:r>
            <a:r>
              <a:rPr lang="fi-FI" sz="1800" dirty="0" err="1">
                <a:effectLst/>
                <a:latin typeface="WarnockPro"/>
              </a:rPr>
              <a:t>kielellista</a:t>
            </a:r>
            <a:r>
              <a:rPr lang="fi-FI" sz="1800" dirty="0">
                <a:effectLst/>
                <a:latin typeface="WarnockPro"/>
              </a:rPr>
              <a:t>̈, hiljaista, aistillista ja ruumiillista tietoa ja kokemuksia. </a:t>
            </a:r>
            <a:endParaRPr lang="fi-FI" dirty="0"/>
          </a:p>
          <a:p>
            <a:r>
              <a:rPr lang="fi-FI" sz="1800" dirty="0">
                <a:effectLst/>
                <a:latin typeface="WarnockPro"/>
              </a:rPr>
              <a:t>Yksi taideperustaisen tutkimuksen laajasti sovellettu suuntaus on </a:t>
            </a:r>
            <a:r>
              <a:rPr lang="fi-FI" sz="1800" i="1" dirty="0">
                <a:effectLst/>
                <a:latin typeface="WarnockPro"/>
              </a:rPr>
              <a:t>a/r/</a:t>
            </a:r>
            <a:r>
              <a:rPr lang="fi-FI" sz="1800" i="1" dirty="0" err="1">
                <a:effectLst/>
                <a:latin typeface="WarnockPro"/>
              </a:rPr>
              <a:t>tography</a:t>
            </a:r>
            <a:r>
              <a:rPr lang="fi-FI" sz="1800" dirty="0">
                <a:effectLst/>
                <a:latin typeface="WarnockPro"/>
              </a:rPr>
              <a:t>. </a:t>
            </a:r>
            <a:endParaRPr lang="fi-FI" dirty="0"/>
          </a:p>
          <a:p>
            <a:endParaRPr lang="fi-FI" dirty="0"/>
          </a:p>
        </p:txBody>
      </p:sp>
    </p:spTree>
    <p:extLst>
      <p:ext uri="{BB962C8B-B14F-4D97-AF65-F5344CB8AC3E}">
        <p14:creationId xmlns:p14="http://schemas.microsoft.com/office/powerpoint/2010/main" val="3933345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2A1FC9-2FC8-6AB6-669C-5C5216D227F6}"/>
              </a:ext>
            </a:extLst>
          </p:cNvPr>
          <p:cNvSpPr>
            <a:spLocks noGrp="1"/>
          </p:cNvSpPr>
          <p:nvPr>
            <p:ph type="title"/>
          </p:nvPr>
        </p:nvSpPr>
        <p:spPr/>
        <p:txBody>
          <a:bodyPr/>
          <a:lstStyle/>
          <a:p>
            <a:r>
              <a:rPr lang="fi-FI" dirty="0"/>
              <a:t>Taideperustainen toimintatutkimus</a:t>
            </a:r>
          </a:p>
        </p:txBody>
      </p:sp>
      <p:sp>
        <p:nvSpPr>
          <p:cNvPr id="3" name="Sisällön paikkamerkki 2">
            <a:extLst>
              <a:ext uri="{FF2B5EF4-FFF2-40B4-BE49-F238E27FC236}">
                <a16:creationId xmlns:a16="http://schemas.microsoft.com/office/drawing/2014/main" id="{AA29A314-5347-6425-B68C-45FFF0BE391F}"/>
              </a:ext>
            </a:extLst>
          </p:cNvPr>
          <p:cNvSpPr>
            <a:spLocks noGrp="1"/>
          </p:cNvSpPr>
          <p:nvPr>
            <p:ph idx="1"/>
          </p:nvPr>
        </p:nvSpPr>
        <p:spPr/>
        <p:txBody>
          <a:bodyPr>
            <a:normAutofit fontScale="85000" lnSpcReduction="20000"/>
          </a:bodyPr>
          <a:lstStyle/>
          <a:p>
            <a:r>
              <a:rPr lang="fi-FI" sz="1800" dirty="0" err="1">
                <a:effectLst/>
                <a:latin typeface="WarnockPro"/>
              </a:rPr>
              <a:t>Kehittämistehtävia</a:t>
            </a:r>
            <a:r>
              <a:rPr lang="fi-FI" sz="1800" dirty="0">
                <a:effectLst/>
                <a:latin typeface="WarnockPro"/>
              </a:rPr>
              <a:t>̈ on </a:t>
            </a:r>
            <a:r>
              <a:rPr lang="fi-FI" sz="1800" dirty="0" err="1">
                <a:effectLst/>
                <a:latin typeface="WarnockPro"/>
              </a:rPr>
              <a:t>määritelty</a:t>
            </a:r>
            <a:r>
              <a:rPr lang="fi-FI" sz="1800" dirty="0">
                <a:effectLst/>
                <a:latin typeface="WarnockPro"/>
              </a:rPr>
              <a:t> </a:t>
            </a:r>
            <a:r>
              <a:rPr lang="fi-FI" sz="1800" dirty="0" err="1">
                <a:effectLst/>
                <a:latin typeface="WarnockPro"/>
              </a:rPr>
              <a:t>yhdessa</a:t>
            </a:r>
            <a:r>
              <a:rPr lang="fi-FI" sz="1800" dirty="0">
                <a:effectLst/>
                <a:latin typeface="WarnockPro"/>
              </a:rPr>
              <a:t>̈ </a:t>
            </a:r>
            <a:r>
              <a:rPr lang="fi-FI" sz="1800" dirty="0" err="1">
                <a:effectLst/>
                <a:latin typeface="WarnockPro"/>
              </a:rPr>
              <a:t>yhteisöjen</a:t>
            </a:r>
            <a:r>
              <a:rPr lang="fi-FI" sz="1800" dirty="0">
                <a:effectLst/>
                <a:latin typeface="WarnockPro"/>
              </a:rPr>
              <a:t> </a:t>
            </a:r>
            <a:r>
              <a:rPr lang="fi-FI" sz="1800" dirty="0" err="1">
                <a:effectLst/>
                <a:latin typeface="WarnockPro"/>
              </a:rPr>
              <a:t>jäsenten</a:t>
            </a:r>
            <a:r>
              <a:rPr lang="fi-FI" sz="1800" dirty="0">
                <a:effectLst/>
                <a:latin typeface="WarnockPro"/>
              </a:rPr>
              <a:t> kanssa. </a:t>
            </a:r>
            <a:r>
              <a:rPr lang="fi-FI" sz="1800" dirty="0" err="1">
                <a:effectLst/>
                <a:latin typeface="WarnockPro"/>
              </a:rPr>
              <a:t>Täma</a:t>
            </a:r>
            <a:r>
              <a:rPr lang="fi-FI" sz="1800" dirty="0">
                <a:effectLst/>
                <a:latin typeface="WarnockPro"/>
              </a:rPr>
              <a:t>̈ on yksi taideperustaisen toi- </a:t>
            </a:r>
            <a:r>
              <a:rPr lang="fi-FI" sz="1800" dirty="0" err="1">
                <a:effectLst/>
                <a:latin typeface="WarnockPro"/>
              </a:rPr>
              <a:t>mintatutkimuksen</a:t>
            </a:r>
            <a:r>
              <a:rPr lang="fi-FI" sz="1800" dirty="0">
                <a:effectLst/>
                <a:latin typeface="WarnockPro"/>
              </a:rPr>
              <a:t> </a:t>
            </a:r>
            <a:r>
              <a:rPr lang="fi-FI" sz="1800" dirty="0" err="1">
                <a:effectLst/>
                <a:latin typeface="WarnockPro"/>
              </a:rPr>
              <a:t>lähtökohdista</a:t>
            </a:r>
            <a:r>
              <a:rPr lang="fi-FI" sz="1800" dirty="0">
                <a:effectLst/>
                <a:latin typeface="WarnockPro"/>
              </a:rPr>
              <a:t>: </a:t>
            </a:r>
            <a:r>
              <a:rPr lang="fi-FI" sz="1800" dirty="0" err="1">
                <a:effectLst/>
                <a:latin typeface="WarnockPro"/>
              </a:rPr>
              <a:t>yhteisön</a:t>
            </a:r>
            <a:r>
              <a:rPr lang="fi-FI" sz="1800" dirty="0">
                <a:effectLst/>
                <a:latin typeface="WarnockPro"/>
              </a:rPr>
              <a:t> </a:t>
            </a:r>
            <a:r>
              <a:rPr lang="fi-FI" sz="1800" dirty="0" err="1">
                <a:effectLst/>
                <a:latin typeface="WarnockPro"/>
              </a:rPr>
              <a:t>jäsenet</a:t>
            </a:r>
            <a:r>
              <a:rPr lang="fi-FI" sz="1800" dirty="0">
                <a:effectLst/>
                <a:latin typeface="WarnockPro"/>
              </a:rPr>
              <a:t> ovat osallisia tutkimus- ja </a:t>
            </a:r>
            <a:r>
              <a:rPr lang="fi-FI" sz="1800" dirty="0" err="1">
                <a:effectLst/>
                <a:latin typeface="WarnockPro"/>
              </a:rPr>
              <a:t>kehitta</a:t>
            </a:r>
            <a:r>
              <a:rPr lang="fi-FI" sz="1800" dirty="0">
                <a:effectLst/>
                <a:latin typeface="WarnockPro"/>
              </a:rPr>
              <a:t>̈- </a:t>
            </a:r>
            <a:r>
              <a:rPr lang="fi-FI" sz="1800" dirty="0" err="1">
                <a:effectLst/>
                <a:latin typeface="WarnockPro"/>
              </a:rPr>
              <a:t>misprosessiin</a:t>
            </a:r>
            <a:r>
              <a:rPr lang="fi-FI" sz="1800" dirty="0">
                <a:effectLst/>
                <a:latin typeface="WarnockPro"/>
              </a:rPr>
              <a:t>. </a:t>
            </a:r>
            <a:endParaRPr lang="fi-FI" dirty="0"/>
          </a:p>
          <a:p>
            <a:r>
              <a:rPr lang="fi-FI" sz="1800" dirty="0">
                <a:effectLst/>
                <a:latin typeface="WarnockPro"/>
              </a:rPr>
              <a:t>tuottaa </a:t>
            </a:r>
            <a:r>
              <a:rPr lang="fi-FI" sz="1800" dirty="0" err="1">
                <a:effectLst/>
                <a:latin typeface="WarnockPro"/>
              </a:rPr>
              <a:t>käytännön</a:t>
            </a:r>
            <a:r>
              <a:rPr lang="fi-FI" sz="1800" dirty="0">
                <a:effectLst/>
                <a:latin typeface="WarnockPro"/>
              </a:rPr>
              <a:t> muutosta </a:t>
            </a:r>
            <a:r>
              <a:rPr lang="fi-FI" sz="1800" dirty="0" err="1">
                <a:effectLst/>
                <a:latin typeface="WarnockPro"/>
              </a:rPr>
              <a:t>seka</a:t>
            </a:r>
            <a:r>
              <a:rPr lang="fi-FI" sz="1800" dirty="0">
                <a:effectLst/>
                <a:latin typeface="WarnockPro"/>
              </a:rPr>
              <a:t>̈ </a:t>
            </a:r>
            <a:r>
              <a:rPr lang="fi-FI" sz="1800" dirty="0" err="1">
                <a:effectLst/>
                <a:latin typeface="WarnockPro"/>
              </a:rPr>
              <a:t>päteväa</a:t>
            </a:r>
            <a:r>
              <a:rPr lang="fi-FI" sz="1800" dirty="0">
                <a:effectLst/>
                <a:latin typeface="WarnockPro"/>
              </a:rPr>
              <a:t>̈ ja perusteltua tietoa, </a:t>
            </a:r>
            <a:r>
              <a:rPr lang="fi-FI" sz="1800" dirty="0" err="1">
                <a:effectLst/>
                <a:latin typeface="WarnockPro"/>
              </a:rPr>
              <a:t>ymmärrysta</a:t>
            </a:r>
            <a:r>
              <a:rPr lang="fi-FI" sz="1800" dirty="0">
                <a:effectLst/>
                <a:latin typeface="WarnockPro"/>
              </a:rPr>
              <a:t>̈ ja uutta osaamista, jota </a:t>
            </a:r>
            <a:r>
              <a:rPr lang="fi-FI" sz="1800" dirty="0" err="1">
                <a:effectLst/>
                <a:latin typeface="WarnockPro"/>
              </a:rPr>
              <a:t>tämän</a:t>
            </a:r>
            <a:r>
              <a:rPr lang="fi-FI" sz="1800" dirty="0">
                <a:effectLst/>
                <a:latin typeface="WarnockPro"/>
              </a:rPr>
              <a:t> muutoksen tuottamiseen liittyy</a:t>
            </a:r>
          </a:p>
          <a:p>
            <a:r>
              <a:rPr lang="fi-FI" sz="1800" dirty="0">
                <a:effectLst/>
                <a:latin typeface="WarnockPro"/>
              </a:rPr>
              <a:t>Taideperustaiselle toimintatutkimukselle ja a/r/ </a:t>
            </a:r>
            <a:r>
              <a:rPr lang="fi-FI" sz="1800" dirty="0" err="1">
                <a:effectLst/>
                <a:latin typeface="WarnockPro"/>
              </a:rPr>
              <a:t>tographylle</a:t>
            </a:r>
            <a:r>
              <a:rPr lang="fi-FI" sz="1800" dirty="0">
                <a:effectLst/>
                <a:latin typeface="WarnockPro"/>
              </a:rPr>
              <a:t> on </a:t>
            </a:r>
            <a:r>
              <a:rPr lang="fi-FI" sz="1800" dirty="0" err="1">
                <a:effectLst/>
                <a:latin typeface="WarnockPro"/>
              </a:rPr>
              <a:t>yhteista</a:t>
            </a:r>
            <a:r>
              <a:rPr lang="fi-FI" sz="1800" dirty="0">
                <a:effectLst/>
                <a:latin typeface="WarnockPro"/>
              </a:rPr>
              <a:t>̈, </a:t>
            </a:r>
            <a:r>
              <a:rPr lang="fi-FI" sz="1800" dirty="0" err="1">
                <a:effectLst/>
                <a:latin typeface="WarnockPro"/>
              </a:rPr>
              <a:t>etta</a:t>
            </a:r>
            <a:r>
              <a:rPr lang="fi-FI" sz="1800" dirty="0">
                <a:effectLst/>
                <a:latin typeface="WarnockPro"/>
              </a:rPr>
              <a:t>̈ </a:t>
            </a:r>
            <a:r>
              <a:rPr lang="fi-FI" sz="1800" dirty="0" err="1">
                <a:effectLst/>
                <a:latin typeface="WarnockPro"/>
              </a:rPr>
              <a:t>käytänto</a:t>
            </a:r>
            <a:r>
              <a:rPr lang="fi-FI" sz="1800" dirty="0">
                <a:effectLst/>
                <a:latin typeface="WarnockPro"/>
              </a:rPr>
              <a:t>̈ ja teoreettinen tutkimus ovat rinnakkaisia ja tutkimusaiheet sijoittuvat opettamisen, taiteen ja </a:t>
            </a:r>
            <a:r>
              <a:rPr lang="fi-FI" sz="1800" dirty="0" err="1">
                <a:effectLst/>
                <a:latin typeface="WarnockPro"/>
              </a:rPr>
              <a:t>yhteisöjen</a:t>
            </a:r>
            <a:r>
              <a:rPr lang="fi-FI" sz="1800" dirty="0">
                <a:effectLst/>
                <a:latin typeface="WarnockPro"/>
              </a:rPr>
              <a:t> </a:t>
            </a:r>
            <a:r>
              <a:rPr lang="fi-FI" sz="1800" dirty="0" err="1">
                <a:effectLst/>
                <a:latin typeface="WarnockPro"/>
              </a:rPr>
              <a:t>välimaastoon</a:t>
            </a:r>
            <a:r>
              <a:rPr lang="fi-FI" sz="1800" dirty="0">
                <a:effectLst/>
                <a:latin typeface="WarnockPro"/>
              </a:rPr>
              <a:t> </a:t>
            </a:r>
          </a:p>
          <a:p>
            <a:r>
              <a:rPr lang="fi-FI" sz="2000" dirty="0">
                <a:effectLst/>
                <a:latin typeface="WarnockPro"/>
              </a:rPr>
              <a:t>osallisuus, vuorovaikutteisuus ja </a:t>
            </a:r>
            <a:r>
              <a:rPr lang="fi-FI" sz="2000" dirty="0" err="1">
                <a:effectLst/>
                <a:latin typeface="WarnockPro"/>
              </a:rPr>
              <a:t>yhteisöllisyys</a:t>
            </a:r>
            <a:r>
              <a:rPr lang="fi-FI" sz="2000" dirty="0">
                <a:effectLst/>
                <a:latin typeface="WarnockPro"/>
              </a:rPr>
              <a:t> painottuvat taideperustaisessa toimintatutkimuksessa.</a:t>
            </a:r>
            <a:endParaRPr lang="fi-FI" sz="2000" dirty="0"/>
          </a:p>
          <a:p>
            <a:endParaRPr lang="fi-FI" dirty="0"/>
          </a:p>
          <a:p>
            <a:r>
              <a:rPr lang="fi-FI" sz="1800" dirty="0">
                <a:effectLst/>
                <a:latin typeface="WarnockPro"/>
              </a:rPr>
              <a:t>Toim</a:t>
            </a:r>
            <a:r>
              <a:rPr lang="fi-FI" sz="1800" dirty="0">
                <a:latin typeface="WarnockPro"/>
              </a:rPr>
              <a:t>intatutkimus </a:t>
            </a:r>
            <a:r>
              <a:rPr lang="fi-FI" sz="1800" dirty="0">
                <a:effectLst/>
                <a:latin typeface="WarnockPro"/>
              </a:rPr>
              <a:t>antaa ammatinharjoittajille mahdollisuuden tutkia ja ratkaista </a:t>
            </a:r>
            <a:r>
              <a:rPr lang="fi-FI" sz="1800" dirty="0" err="1">
                <a:effectLst/>
                <a:latin typeface="WarnockPro"/>
              </a:rPr>
              <a:t>käytännössa</a:t>
            </a:r>
            <a:r>
              <a:rPr lang="fi-FI" sz="1800" dirty="0">
                <a:effectLst/>
                <a:latin typeface="WarnockPro"/>
              </a:rPr>
              <a:t>̈ </a:t>
            </a:r>
            <a:r>
              <a:rPr lang="fi-FI" sz="1800" dirty="0" err="1">
                <a:effectLst/>
                <a:latin typeface="WarnockPro"/>
              </a:rPr>
              <a:t>esiintyvia</a:t>
            </a:r>
            <a:r>
              <a:rPr lang="fi-FI" sz="1800" dirty="0">
                <a:effectLst/>
                <a:latin typeface="WarnockPro"/>
              </a:rPr>
              <a:t>̈ ongelmia (Cole &amp; Knowles, 2008). Kaikissa toimintatutkimuksen muodoissa korostetaan toiminnan ja reflektioiden </a:t>
            </a:r>
            <a:r>
              <a:rPr lang="fi-FI" sz="1800" dirty="0" err="1">
                <a:effectLst/>
                <a:latin typeface="WarnockPro"/>
              </a:rPr>
              <a:t>käyttöa</a:t>
            </a:r>
            <a:r>
              <a:rPr lang="fi-FI" sz="1800" dirty="0">
                <a:effectLst/>
                <a:latin typeface="WarnockPro"/>
              </a:rPr>
              <a:t>̈ </a:t>
            </a:r>
            <a:r>
              <a:rPr lang="fi-FI" sz="1800" dirty="0" err="1">
                <a:effectLst/>
                <a:latin typeface="WarnockPro"/>
              </a:rPr>
              <a:t>tosielämän</a:t>
            </a:r>
            <a:r>
              <a:rPr lang="fi-FI" sz="1800" dirty="0">
                <a:effectLst/>
                <a:latin typeface="WarnockPro"/>
              </a:rPr>
              <a:t> ongelmien ratkaisemiseksi (</a:t>
            </a:r>
            <a:r>
              <a:rPr lang="fi-FI" sz="1800" dirty="0" err="1">
                <a:effectLst/>
                <a:latin typeface="WarnockPro"/>
              </a:rPr>
              <a:t>Greenwood</a:t>
            </a:r>
            <a:r>
              <a:rPr lang="fi-FI" sz="1800" dirty="0">
                <a:effectLst/>
                <a:latin typeface="WarnockPro"/>
              </a:rPr>
              <a:t> &amp; Levin 2007; Johansson, 2012; </a:t>
            </a:r>
            <a:r>
              <a:rPr lang="fi-FI" sz="1800" dirty="0" err="1">
                <a:effectLst/>
                <a:latin typeface="WarnockPro"/>
              </a:rPr>
              <a:t>Whitehead</a:t>
            </a:r>
            <a:r>
              <a:rPr lang="fi-FI" sz="1800" dirty="0">
                <a:effectLst/>
                <a:latin typeface="WarnockPro"/>
              </a:rPr>
              <a:t> &amp; </a:t>
            </a:r>
            <a:r>
              <a:rPr lang="fi-FI" sz="1800" dirty="0" err="1">
                <a:effectLst/>
                <a:latin typeface="WarnockPro"/>
              </a:rPr>
              <a:t>McNiff</a:t>
            </a:r>
            <a:r>
              <a:rPr lang="fi-FI" sz="1800" dirty="0">
                <a:effectLst/>
                <a:latin typeface="WarnockPro"/>
              </a:rPr>
              <a:t>, 2006). Perinteisesti toimintatutkimusta kuvataan suunnittelun, toiminnan, ha- </a:t>
            </a:r>
            <a:r>
              <a:rPr lang="fi-FI" sz="1800" dirty="0" err="1">
                <a:effectLst/>
                <a:latin typeface="WarnockPro"/>
              </a:rPr>
              <a:t>vainnoinnin</a:t>
            </a:r>
            <a:r>
              <a:rPr lang="fi-FI" sz="1800" dirty="0">
                <a:effectLst/>
                <a:latin typeface="WarnockPro"/>
              </a:rPr>
              <a:t> ja pohdinnan jaksona, joka johtaa parannettuun </a:t>
            </a:r>
            <a:r>
              <a:rPr lang="fi-FI" sz="1800" dirty="0" err="1">
                <a:effectLst/>
                <a:latin typeface="WarnockPro"/>
              </a:rPr>
              <a:t>käytäntöön</a:t>
            </a:r>
            <a:r>
              <a:rPr lang="fi-FI" sz="1800" dirty="0">
                <a:effectLst/>
                <a:latin typeface="WarnockPro"/>
              </a:rPr>
              <a:t> (</a:t>
            </a:r>
            <a:r>
              <a:rPr lang="fi-FI" sz="1800" dirty="0" err="1">
                <a:effectLst/>
                <a:latin typeface="WarnockPro"/>
              </a:rPr>
              <a:t>Kemmis</a:t>
            </a:r>
            <a:r>
              <a:rPr lang="fi-FI" sz="1800" dirty="0">
                <a:effectLst/>
                <a:latin typeface="WarnockPro"/>
              </a:rPr>
              <a:t> &amp; </a:t>
            </a:r>
            <a:r>
              <a:rPr lang="fi-FI" sz="1800" dirty="0" err="1">
                <a:effectLst/>
                <a:latin typeface="WarnockPro"/>
              </a:rPr>
              <a:t>McTaggard</a:t>
            </a:r>
            <a:r>
              <a:rPr lang="fi-FI" sz="1800" dirty="0">
                <a:effectLst/>
                <a:latin typeface="WarnockPro"/>
              </a:rPr>
              <a:t>, 2004). Kaikki </a:t>
            </a:r>
            <a:r>
              <a:rPr lang="fi-FI" sz="1800" dirty="0" err="1">
                <a:effectLst/>
                <a:latin typeface="WarnockPro"/>
              </a:rPr>
              <a:t>näma</a:t>
            </a:r>
            <a:r>
              <a:rPr lang="fi-FI" sz="1800" dirty="0">
                <a:effectLst/>
                <a:latin typeface="WarnockPro"/>
              </a:rPr>
              <a:t>̈ ominaisuudet ovat </a:t>
            </a:r>
            <a:r>
              <a:rPr lang="fi-FI" sz="1800" dirty="0" err="1">
                <a:effectLst/>
                <a:latin typeface="WarnockPro"/>
              </a:rPr>
              <a:t>välttämättömia</a:t>
            </a:r>
            <a:r>
              <a:rPr lang="fi-FI" sz="1800" dirty="0">
                <a:effectLst/>
                <a:latin typeface="WarnockPro"/>
              </a:rPr>
              <a:t>̈ </a:t>
            </a:r>
            <a:r>
              <a:rPr lang="fi-FI" sz="1800" dirty="0" err="1">
                <a:effectLst/>
                <a:latin typeface="WarnockPro"/>
              </a:rPr>
              <a:t>myös</a:t>
            </a:r>
            <a:r>
              <a:rPr lang="fi-FI" sz="1800" dirty="0">
                <a:effectLst/>
                <a:latin typeface="WarnockPro"/>
              </a:rPr>
              <a:t> </a:t>
            </a:r>
            <a:r>
              <a:rPr lang="fi-FI" sz="1800" dirty="0" err="1">
                <a:effectLst/>
                <a:latin typeface="WarnockPro"/>
              </a:rPr>
              <a:t>taideperustai</a:t>
            </a:r>
            <a:r>
              <a:rPr lang="fi-FI" sz="1800" dirty="0">
                <a:effectLst/>
                <a:latin typeface="WarnockPro"/>
              </a:rPr>
              <a:t>- </a:t>
            </a:r>
            <a:r>
              <a:rPr lang="fi-FI" sz="1800" dirty="0" err="1">
                <a:effectLst/>
                <a:latin typeface="WarnockPro"/>
              </a:rPr>
              <a:t>selle</a:t>
            </a:r>
            <a:r>
              <a:rPr lang="fi-FI" sz="1800" dirty="0">
                <a:effectLst/>
                <a:latin typeface="WarnockPro"/>
              </a:rPr>
              <a:t> toimintatutkimukselle – mutta </a:t>
            </a:r>
            <a:r>
              <a:rPr lang="fi-FI" sz="1800" dirty="0" err="1">
                <a:effectLst/>
                <a:latin typeface="WarnockPro"/>
              </a:rPr>
              <a:t>lisäksi</a:t>
            </a:r>
            <a:r>
              <a:rPr lang="fi-FI" sz="1800" dirty="0">
                <a:effectLst/>
                <a:latin typeface="WarnockPro"/>
              </a:rPr>
              <a:t> siihen </a:t>
            </a:r>
            <a:r>
              <a:rPr lang="fi-FI" sz="1800" dirty="0" err="1">
                <a:effectLst/>
                <a:latin typeface="WarnockPro"/>
              </a:rPr>
              <a:t>sisältyy</a:t>
            </a:r>
            <a:r>
              <a:rPr lang="fi-FI" sz="1800" dirty="0">
                <a:effectLst/>
                <a:latin typeface="WarnockPro"/>
              </a:rPr>
              <a:t> taiteen toimintatavat, intentiot ja </a:t>
            </a:r>
            <a:r>
              <a:rPr lang="fi-FI" sz="1800" dirty="0" err="1">
                <a:effectLst/>
                <a:latin typeface="WarnockPro"/>
              </a:rPr>
              <a:t>käytännöt</a:t>
            </a:r>
            <a:r>
              <a:rPr lang="fi-FI" sz="1800" dirty="0">
                <a:effectLst/>
                <a:latin typeface="WarnockPro"/>
              </a:rPr>
              <a:t>. </a:t>
            </a:r>
            <a:endParaRPr lang="fi-FI" dirty="0"/>
          </a:p>
          <a:p>
            <a:r>
              <a:rPr lang="fi-FI" sz="2800" dirty="0">
                <a:effectLst/>
                <a:latin typeface="WarnockPro"/>
              </a:rPr>
              <a:t>Tutkija on aina keskeinen osallistuja tutkimusprosessissaan. Taideperustaisessa toimintatutkimuksessa ei </a:t>
            </a:r>
            <a:r>
              <a:rPr lang="fi-FI" sz="2800" dirty="0" err="1">
                <a:effectLst/>
                <a:latin typeface="WarnockPro"/>
              </a:rPr>
              <a:t>pyrita</a:t>
            </a:r>
            <a:r>
              <a:rPr lang="fi-FI" sz="2800" dirty="0">
                <a:effectLst/>
                <a:latin typeface="WarnockPro"/>
              </a:rPr>
              <a:t>̈ tutkimaan </a:t>
            </a:r>
            <a:r>
              <a:rPr lang="fi-FI" sz="2800" dirty="0" err="1">
                <a:effectLst/>
                <a:latin typeface="WarnockPro"/>
              </a:rPr>
              <a:t>yhteisön</a:t>
            </a:r>
            <a:r>
              <a:rPr lang="fi-FI" sz="2800" dirty="0">
                <a:effectLst/>
                <a:latin typeface="WarnockPro"/>
              </a:rPr>
              <a:t> tai tutkimuskohteen kokemuksia ulkopuolisesta </a:t>
            </a:r>
            <a:r>
              <a:rPr lang="fi-FI" sz="2800" dirty="0" err="1">
                <a:effectLst/>
                <a:latin typeface="WarnockPro"/>
              </a:rPr>
              <a:t>näkökulmasta</a:t>
            </a:r>
            <a:r>
              <a:rPr lang="fi-FI" sz="2800" dirty="0">
                <a:effectLst/>
                <a:latin typeface="WarnockPro"/>
              </a:rPr>
              <a:t> </a:t>
            </a:r>
            <a:endParaRPr lang="fi-FI" dirty="0"/>
          </a:p>
          <a:p>
            <a:endParaRPr lang="fi-FI" dirty="0"/>
          </a:p>
        </p:txBody>
      </p:sp>
    </p:spTree>
    <p:extLst>
      <p:ext uri="{BB962C8B-B14F-4D97-AF65-F5344CB8AC3E}">
        <p14:creationId xmlns:p14="http://schemas.microsoft.com/office/powerpoint/2010/main" val="58160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E97D698-B199-B1F4-E7BC-70FC4F14A17B}"/>
              </a:ext>
            </a:extLst>
          </p:cNvPr>
          <p:cNvSpPr>
            <a:spLocks noGrp="1"/>
          </p:cNvSpPr>
          <p:nvPr>
            <p:ph type="title"/>
          </p:nvPr>
        </p:nvSpPr>
        <p:spPr/>
        <p:txBody>
          <a:bodyPr/>
          <a:lstStyle/>
          <a:p>
            <a:r>
              <a:rPr lang="fi-FI" dirty="0"/>
              <a:t>A/R/</a:t>
            </a:r>
            <a:r>
              <a:rPr lang="fi-FI" dirty="0" err="1"/>
              <a:t>tografia</a:t>
            </a:r>
            <a:endParaRPr lang="fi-FI" dirty="0"/>
          </a:p>
        </p:txBody>
      </p:sp>
      <p:sp>
        <p:nvSpPr>
          <p:cNvPr id="3" name="Sisällön paikkamerkki 2">
            <a:extLst>
              <a:ext uri="{FF2B5EF4-FFF2-40B4-BE49-F238E27FC236}">
                <a16:creationId xmlns:a16="http://schemas.microsoft.com/office/drawing/2014/main" id="{5AD5A145-216C-68A5-9E23-82729F894654}"/>
              </a:ext>
            </a:extLst>
          </p:cNvPr>
          <p:cNvSpPr>
            <a:spLocks noGrp="1"/>
          </p:cNvSpPr>
          <p:nvPr>
            <p:ph idx="1"/>
          </p:nvPr>
        </p:nvSpPr>
        <p:spPr/>
        <p:txBody>
          <a:bodyPr/>
          <a:lstStyle/>
          <a:p>
            <a:r>
              <a:rPr lang="fi-FI" sz="1800" dirty="0">
                <a:effectLst/>
                <a:latin typeface="WarnockPro"/>
              </a:rPr>
              <a:t>Tutkijan </a:t>
            </a:r>
            <a:r>
              <a:rPr lang="fi-FI" sz="1800" dirty="0" err="1">
                <a:effectLst/>
                <a:latin typeface="WarnockPro"/>
              </a:rPr>
              <a:t>omaelämänkerrallisuus</a:t>
            </a:r>
            <a:r>
              <a:rPr lang="fi-FI" sz="1800" dirty="0">
                <a:effectLst/>
                <a:latin typeface="WarnockPro"/>
              </a:rPr>
              <a:t>, itsereflektio korostuu </a:t>
            </a:r>
            <a:r>
              <a:rPr lang="fi-FI" sz="1800" dirty="0" err="1">
                <a:effectLst/>
                <a:latin typeface="WarnockPro"/>
              </a:rPr>
              <a:t>yleensa</a:t>
            </a:r>
            <a:r>
              <a:rPr lang="fi-FI" sz="1800" dirty="0">
                <a:effectLst/>
                <a:latin typeface="WarnockPro"/>
              </a:rPr>
              <a:t>̈ </a:t>
            </a:r>
            <a:r>
              <a:rPr lang="fi-FI" sz="1800" dirty="0" err="1">
                <a:effectLst/>
                <a:latin typeface="WarnockPro"/>
              </a:rPr>
              <a:t>enemmän</a:t>
            </a:r>
            <a:r>
              <a:rPr lang="fi-FI" sz="1800" dirty="0">
                <a:effectLst/>
                <a:latin typeface="WarnockPro"/>
              </a:rPr>
              <a:t> a/r/</a:t>
            </a:r>
            <a:r>
              <a:rPr lang="fi-FI" sz="1800" dirty="0" err="1">
                <a:effectLst/>
                <a:latin typeface="WarnockPro"/>
              </a:rPr>
              <a:t>tographyssa</a:t>
            </a:r>
            <a:r>
              <a:rPr lang="fi-FI" sz="1800" dirty="0">
                <a:effectLst/>
                <a:latin typeface="WarnockPro"/>
              </a:rPr>
              <a:t>̈ kuin taideperustaisessa toimintatutkimuksessa, jossa analyyttisen reflektion kohteena on </a:t>
            </a:r>
            <a:r>
              <a:rPr lang="fi-FI" sz="1800" dirty="0" err="1">
                <a:effectLst/>
                <a:latin typeface="WarnockPro"/>
              </a:rPr>
              <a:t>enemmän</a:t>
            </a:r>
            <a:r>
              <a:rPr lang="fi-FI" sz="1800" dirty="0">
                <a:effectLst/>
                <a:latin typeface="WarnockPro"/>
              </a:rPr>
              <a:t> toiminnasta </a:t>
            </a:r>
            <a:r>
              <a:rPr lang="fi-FI" sz="1800" dirty="0" err="1">
                <a:effectLst/>
                <a:latin typeface="WarnockPro"/>
              </a:rPr>
              <a:t>kerätyt</a:t>
            </a:r>
            <a:r>
              <a:rPr lang="fi-FI" sz="1800" dirty="0">
                <a:effectLst/>
                <a:latin typeface="WarnockPro"/>
              </a:rPr>
              <a:t> aineistot kuin omat kokemukset. </a:t>
            </a:r>
          </a:p>
          <a:p>
            <a:r>
              <a:rPr lang="fi-FI" sz="1800" dirty="0">
                <a:effectLst/>
                <a:latin typeface="MyriadPro"/>
              </a:rPr>
              <a:t>A/r/</a:t>
            </a:r>
            <a:r>
              <a:rPr lang="fi-FI" sz="1800" dirty="0" err="1">
                <a:effectLst/>
                <a:latin typeface="MyriadPro"/>
              </a:rPr>
              <a:t>tography</a:t>
            </a:r>
            <a:r>
              <a:rPr lang="fi-FI" sz="1800" dirty="0">
                <a:effectLst/>
                <a:latin typeface="MyriadPro"/>
              </a:rPr>
              <a:t> is a </a:t>
            </a:r>
            <a:r>
              <a:rPr lang="fi-FI" sz="1800" dirty="0" err="1">
                <a:effectLst/>
                <a:latin typeface="MyriadPro"/>
              </a:rPr>
              <a:t>research</a:t>
            </a:r>
            <a:r>
              <a:rPr lang="fi-FI" sz="1800" dirty="0">
                <a:effectLst/>
                <a:latin typeface="MyriadPro"/>
              </a:rPr>
              <a:t> </a:t>
            </a:r>
            <a:r>
              <a:rPr lang="fi-FI" sz="1800" dirty="0" err="1">
                <a:effectLst/>
                <a:latin typeface="MyriadPro"/>
              </a:rPr>
              <a:t>methodology</a:t>
            </a:r>
            <a:r>
              <a:rPr lang="fi-FI" sz="1800" dirty="0">
                <a:effectLst/>
                <a:latin typeface="MyriadPro"/>
              </a:rPr>
              <a:t>, a </a:t>
            </a:r>
            <a:r>
              <a:rPr lang="fi-FI" sz="1800" dirty="0" err="1">
                <a:effectLst/>
                <a:latin typeface="MyriadPro"/>
              </a:rPr>
              <a:t>creative</a:t>
            </a:r>
            <a:r>
              <a:rPr lang="fi-FI" sz="1800" dirty="0">
                <a:effectLst/>
                <a:latin typeface="MyriadPro"/>
              </a:rPr>
              <a:t> </a:t>
            </a:r>
            <a:r>
              <a:rPr lang="fi-FI" sz="1800" dirty="0" err="1">
                <a:effectLst/>
                <a:latin typeface="MyriadPro"/>
              </a:rPr>
              <a:t>practice</a:t>
            </a:r>
            <a:r>
              <a:rPr lang="fi-FI" sz="1800" dirty="0">
                <a:effectLst/>
                <a:latin typeface="MyriadPro"/>
              </a:rPr>
              <a:t>, and a </a:t>
            </a:r>
            <a:r>
              <a:rPr lang="fi-FI" sz="1800" dirty="0" err="1">
                <a:effectLst/>
                <a:latin typeface="MyriadPro"/>
              </a:rPr>
              <a:t>performative</a:t>
            </a:r>
            <a:r>
              <a:rPr lang="fi-FI" sz="1800" dirty="0">
                <a:effectLst/>
                <a:latin typeface="MyriadPro"/>
              </a:rPr>
              <a:t> </a:t>
            </a:r>
            <a:r>
              <a:rPr lang="fi-FI" sz="1800" dirty="0" err="1">
                <a:effectLst/>
                <a:latin typeface="MyriadPro"/>
              </a:rPr>
              <a:t>pedagogy</a:t>
            </a:r>
            <a:r>
              <a:rPr lang="fi-FI" sz="1800" dirty="0">
                <a:effectLst/>
                <a:latin typeface="MyriadPro"/>
              </a:rPr>
              <a:t> </a:t>
            </a:r>
            <a:r>
              <a:rPr lang="fi-FI" sz="1800" dirty="0" err="1">
                <a:effectLst/>
                <a:latin typeface="MyriadPro"/>
              </a:rPr>
              <a:t>that</a:t>
            </a:r>
            <a:r>
              <a:rPr lang="fi-FI" sz="1800" dirty="0">
                <a:effectLst/>
                <a:latin typeface="MyriadPro"/>
              </a:rPr>
              <a:t> </a:t>
            </a:r>
            <a:r>
              <a:rPr lang="fi-FI" sz="1800" dirty="0" err="1">
                <a:effectLst/>
                <a:latin typeface="MyriadPro"/>
              </a:rPr>
              <a:t>lives</a:t>
            </a:r>
            <a:r>
              <a:rPr lang="fi-FI" sz="1800" dirty="0">
                <a:effectLst/>
                <a:latin typeface="MyriadPro"/>
              </a:rPr>
              <a:t> in </a:t>
            </a:r>
            <a:r>
              <a:rPr lang="fi-FI" sz="1800" dirty="0" err="1">
                <a:effectLst/>
                <a:latin typeface="MyriadPro"/>
              </a:rPr>
              <a:t>the</a:t>
            </a:r>
            <a:r>
              <a:rPr lang="fi-FI" sz="1800" dirty="0">
                <a:effectLst/>
                <a:latin typeface="MyriadPro"/>
              </a:rPr>
              <a:t> </a:t>
            </a:r>
            <a:r>
              <a:rPr lang="fi-FI" sz="1800" dirty="0" err="1">
                <a:effectLst/>
                <a:latin typeface="MyriadPro"/>
              </a:rPr>
              <a:t>rhizomatic</a:t>
            </a:r>
            <a:r>
              <a:rPr lang="fi-FI" sz="1800" dirty="0">
                <a:effectLst/>
                <a:latin typeface="MyriadPro"/>
              </a:rPr>
              <a:t> </a:t>
            </a:r>
            <a:r>
              <a:rPr lang="fi-FI" sz="1800" dirty="0" err="1">
                <a:effectLst/>
                <a:latin typeface="MyriadPro"/>
              </a:rPr>
              <a:t>practices</a:t>
            </a:r>
            <a:r>
              <a:rPr lang="fi-FI" sz="1800" dirty="0">
                <a:effectLst/>
                <a:latin typeface="MyriadPro"/>
              </a:rPr>
              <a:t> of </a:t>
            </a:r>
            <a:r>
              <a:rPr lang="fi-FI" sz="1800" dirty="0" err="1">
                <a:effectLst/>
                <a:latin typeface="MyriadPro"/>
              </a:rPr>
              <a:t>the</a:t>
            </a:r>
            <a:r>
              <a:rPr lang="fi-FI" sz="1800" dirty="0">
                <a:effectLst/>
                <a:latin typeface="MyriadPro"/>
              </a:rPr>
              <a:t> in-</a:t>
            </a:r>
            <a:r>
              <a:rPr lang="fi-FI" sz="1800" dirty="0" err="1">
                <a:effectLst/>
                <a:latin typeface="MyriadPro"/>
              </a:rPr>
              <a:t>between</a:t>
            </a:r>
            <a:r>
              <a:rPr lang="fi-FI" sz="1800" dirty="0">
                <a:effectLst/>
                <a:latin typeface="MyriadPro"/>
              </a:rPr>
              <a:t>. </a:t>
            </a:r>
            <a:r>
              <a:rPr lang="fi-FI" sz="1800" dirty="0" err="1">
                <a:effectLst/>
                <a:latin typeface="MyriadPro"/>
              </a:rPr>
              <a:t>Resisting</a:t>
            </a:r>
            <a:r>
              <a:rPr lang="fi-FI" sz="1800" dirty="0">
                <a:effectLst/>
                <a:latin typeface="MyriadPro"/>
              </a:rPr>
              <a:t> </a:t>
            </a:r>
            <a:r>
              <a:rPr lang="fi-FI" sz="1800" dirty="0" err="1">
                <a:effectLst/>
                <a:latin typeface="MyriadPro"/>
              </a:rPr>
              <a:t>the</a:t>
            </a:r>
            <a:r>
              <a:rPr lang="fi-FI" sz="1800" dirty="0">
                <a:effectLst/>
                <a:latin typeface="MyriadPro"/>
              </a:rPr>
              <a:t> </a:t>
            </a:r>
            <a:r>
              <a:rPr lang="fi-FI" sz="1800" dirty="0" err="1">
                <a:effectLst/>
                <a:latin typeface="MyriadPro"/>
              </a:rPr>
              <a:t>tendency</a:t>
            </a:r>
            <a:r>
              <a:rPr lang="fi-FI" sz="1800" dirty="0">
                <a:effectLst/>
                <a:latin typeface="MyriadPro"/>
              </a:rPr>
              <a:t> for </a:t>
            </a:r>
            <a:r>
              <a:rPr lang="fi-FI" sz="1800" dirty="0" err="1">
                <a:effectLst/>
                <a:latin typeface="MyriadPro"/>
              </a:rPr>
              <a:t>endless</a:t>
            </a:r>
            <a:r>
              <a:rPr lang="fi-FI" sz="1800" dirty="0">
                <a:effectLst/>
                <a:latin typeface="MyriadPro"/>
              </a:rPr>
              <a:t> </a:t>
            </a:r>
            <a:r>
              <a:rPr lang="fi-FI" sz="1800" dirty="0" err="1">
                <a:effectLst/>
                <a:latin typeface="MyriadPro"/>
              </a:rPr>
              <a:t>critique</a:t>
            </a:r>
            <a:r>
              <a:rPr lang="fi-FI" sz="1800" dirty="0">
                <a:effectLst/>
                <a:latin typeface="MyriadPro"/>
              </a:rPr>
              <a:t> of </a:t>
            </a:r>
            <a:r>
              <a:rPr lang="fi-FI" sz="1800" dirty="0" err="1">
                <a:effectLst/>
                <a:latin typeface="MyriadPro"/>
              </a:rPr>
              <a:t>past</a:t>
            </a:r>
            <a:r>
              <a:rPr lang="fi-FI" sz="1800" dirty="0">
                <a:effectLst/>
                <a:latin typeface="MyriadPro"/>
              </a:rPr>
              <a:t> </a:t>
            </a:r>
            <a:r>
              <a:rPr lang="fi-FI" sz="1800" dirty="0" err="1">
                <a:effectLst/>
                <a:latin typeface="MyriadPro"/>
              </a:rPr>
              <a:t>experience</a:t>
            </a:r>
            <a:r>
              <a:rPr lang="fi-FI" sz="1800" dirty="0">
                <a:effectLst/>
                <a:latin typeface="MyriadPro"/>
              </a:rPr>
              <a:t> and </a:t>
            </a:r>
            <a:r>
              <a:rPr lang="fi-FI" sz="1800" dirty="0" err="1">
                <a:effectLst/>
                <a:latin typeface="MyriadPro"/>
              </a:rPr>
              <a:t>bodies</a:t>
            </a:r>
            <a:r>
              <a:rPr lang="fi-FI" sz="1800" dirty="0">
                <a:effectLst/>
                <a:latin typeface="MyriadPro"/>
              </a:rPr>
              <a:t> of </a:t>
            </a:r>
            <a:r>
              <a:rPr lang="fi-FI" sz="1800" dirty="0" err="1">
                <a:effectLst/>
                <a:latin typeface="MyriadPro"/>
              </a:rPr>
              <a:t>knowledge</a:t>
            </a:r>
            <a:r>
              <a:rPr lang="fi-FI" sz="1800" dirty="0">
                <a:effectLst/>
                <a:latin typeface="MyriadPro"/>
              </a:rPr>
              <a:t>, a/r/</a:t>
            </a:r>
            <a:r>
              <a:rPr lang="fi-FI" sz="1800" dirty="0" err="1">
                <a:effectLst/>
                <a:latin typeface="MyriadPro"/>
              </a:rPr>
              <a:t>tography</a:t>
            </a:r>
            <a:r>
              <a:rPr lang="fi-FI" sz="1800" dirty="0">
                <a:effectLst/>
                <a:latin typeface="MyriadPro"/>
              </a:rPr>
              <a:t> is </a:t>
            </a:r>
            <a:r>
              <a:rPr lang="fi-FI" sz="1800" dirty="0" err="1">
                <a:effectLst/>
                <a:latin typeface="MyriadPro"/>
              </a:rPr>
              <a:t>concerned</a:t>
            </a:r>
            <a:r>
              <a:rPr lang="fi-FI" sz="1800" dirty="0">
                <a:effectLst/>
                <a:latin typeface="MyriadPro"/>
              </a:rPr>
              <a:t> </a:t>
            </a:r>
            <a:r>
              <a:rPr lang="fi-FI" sz="1800" dirty="0" err="1">
                <a:effectLst/>
                <a:latin typeface="MyriadPro"/>
              </a:rPr>
              <a:t>with</a:t>
            </a:r>
            <a:r>
              <a:rPr lang="fi-FI" sz="1800" dirty="0">
                <a:effectLst/>
                <a:latin typeface="MyriadPro"/>
              </a:rPr>
              <a:t> </a:t>
            </a:r>
            <a:r>
              <a:rPr lang="fi-FI" sz="1800" dirty="0" err="1">
                <a:effectLst/>
                <a:latin typeface="MyriadPro"/>
              </a:rPr>
              <a:t>the</a:t>
            </a:r>
            <a:r>
              <a:rPr lang="fi-FI" sz="1800" dirty="0">
                <a:effectLst/>
                <a:latin typeface="MyriadPro"/>
              </a:rPr>
              <a:t> </a:t>
            </a:r>
            <a:r>
              <a:rPr lang="fi-FI" sz="1800" dirty="0" err="1">
                <a:effectLst/>
                <a:latin typeface="MyriadPro"/>
              </a:rPr>
              <a:t>creative</a:t>
            </a:r>
            <a:r>
              <a:rPr lang="fi-FI" sz="1800" dirty="0">
                <a:effectLst/>
                <a:latin typeface="MyriadPro"/>
              </a:rPr>
              <a:t> invention of </a:t>
            </a:r>
            <a:r>
              <a:rPr lang="fi-FI" sz="1800" dirty="0" err="1">
                <a:effectLst/>
                <a:latin typeface="MyriadPro"/>
              </a:rPr>
              <a:t>concepts</a:t>
            </a:r>
            <a:r>
              <a:rPr lang="fi-FI" sz="1800" dirty="0">
                <a:effectLst/>
                <a:latin typeface="MyriadPro"/>
              </a:rPr>
              <a:t> and </a:t>
            </a:r>
            <a:r>
              <a:rPr lang="fi-FI" sz="1800" dirty="0" err="1">
                <a:effectLst/>
                <a:latin typeface="MyriadPro"/>
              </a:rPr>
              <a:t>mapping</a:t>
            </a:r>
            <a:r>
              <a:rPr lang="fi-FI" sz="1800" dirty="0">
                <a:effectLst/>
                <a:latin typeface="MyriadPro"/>
              </a:rPr>
              <a:t> </a:t>
            </a:r>
            <a:r>
              <a:rPr lang="fi-FI" sz="1800" dirty="0" err="1">
                <a:effectLst/>
                <a:latin typeface="MyriadPro"/>
              </a:rPr>
              <a:t>the</a:t>
            </a:r>
            <a:r>
              <a:rPr lang="fi-FI" sz="1800" dirty="0">
                <a:effectLst/>
                <a:latin typeface="MyriadPro"/>
              </a:rPr>
              <a:t> </a:t>
            </a:r>
            <a:r>
              <a:rPr lang="fi-FI" sz="1800" dirty="0" err="1">
                <a:effectLst/>
                <a:latin typeface="MyriadPro"/>
              </a:rPr>
              <a:t>intensities</a:t>
            </a:r>
            <a:r>
              <a:rPr lang="fi-FI" sz="1800" dirty="0">
                <a:effectLst/>
                <a:latin typeface="MyriadPro"/>
              </a:rPr>
              <a:t> </a:t>
            </a:r>
            <a:r>
              <a:rPr lang="fi-FI" sz="1800" dirty="0" err="1">
                <a:effectLst/>
                <a:latin typeface="MyriadPro"/>
              </a:rPr>
              <a:t>experienced</a:t>
            </a:r>
            <a:r>
              <a:rPr lang="fi-FI" sz="1800" dirty="0">
                <a:effectLst/>
                <a:latin typeface="MyriadPro"/>
              </a:rPr>
              <a:t> in </a:t>
            </a:r>
            <a:r>
              <a:rPr lang="fi-FI" sz="1800" dirty="0" err="1">
                <a:effectLst/>
                <a:latin typeface="MyriadPro"/>
              </a:rPr>
              <a:t>relational</a:t>
            </a:r>
            <a:r>
              <a:rPr lang="fi-FI" sz="1800" dirty="0">
                <a:effectLst/>
                <a:latin typeface="MyriadPro"/>
              </a:rPr>
              <a:t>, </a:t>
            </a:r>
            <a:r>
              <a:rPr lang="fi-FI" sz="1800" dirty="0" err="1">
                <a:effectLst/>
                <a:latin typeface="MyriadPro"/>
              </a:rPr>
              <a:t>rhizomatic</a:t>
            </a:r>
            <a:r>
              <a:rPr lang="fi-FI" sz="1800" dirty="0">
                <a:effectLst/>
                <a:latin typeface="MyriadPro"/>
              </a:rPr>
              <a:t>, </a:t>
            </a:r>
            <a:r>
              <a:rPr lang="fi-FI" sz="1800" dirty="0" err="1">
                <a:effectLst/>
                <a:latin typeface="MyriadPro"/>
              </a:rPr>
              <a:t>yet</a:t>
            </a:r>
            <a:r>
              <a:rPr lang="fi-FI" sz="1800" dirty="0">
                <a:effectLst/>
                <a:latin typeface="MyriadPro"/>
              </a:rPr>
              <a:t> </a:t>
            </a:r>
            <a:r>
              <a:rPr lang="fi-FI" sz="1800" dirty="0" err="1">
                <a:effectLst/>
                <a:latin typeface="MyriadPro"/>
              </a:rPr>
              <a:t>singular</a:t>
            </a:r>
            <a:r>
              <a:rPr lang="fi-FI" sz="1800" dirty="0">
                <a:effectLst/>
                <a:latin typeface="MyriadPro"/>
              </a:rPr>
              <a:t>, </a:t>
            </a:r>
            <a:r>
              <a:rPr lang="fi-FI" sz="1800" dirty="0" err="1">
                <a:effectLst/>
                <a:latin typeface="MyriadPro"/>
              </a:rPr>
              <a:t>events</a:t>
            </a:r>
            <a:r>
              <a:rPr lang="fi-FI" sz="1800" dirty="0">
                <a:effectLst/>
                <a:latin typeface="MyriadPro"/>
              </a:rPr>
              <a:t>. </a:t>
            </a:r>
            <a:endParaRPr lang="fi-FI" dirty="0"/>
          </a:p>
          <a:p>
            <a:r>
              <a:rPr lang="fi-FI" sz="1800" dirty="0">
                <a:effectLst/>
                <a:latin typeface="MyriadPro"/>
              </a:rPr>
              <a:t>A/r/</a:t>
            </a:r>
            <a:r>
              <a:rPr lang="fi-FI" sz="1800" dirty="0" err="1">
                <a:effectLst/>
                <a:latin typeface="MyriadPro"/>
              </a:rPr>
              <a:t>tography</a:t>
            </a:r>
            <a:r>
              <a:rPr lang="fi-FI" sz="1800" dirty="0">
                <a:effectLst/>
                <a:latin typeface="MyriadPro"/>
              </a:rPr>
              <a:t> is a </a:t>
            </a:r>
            <a:r>
              <a:rPr lang="fi-FI" sz="1800" dirty="0" err="1">
                <a:effectLst/>
                <a:latin typeface="MyriadPro"/>
              </a:rPr>
              <a:t>form</a:t>
            </a:r>
            <a:r>
              <a:rPr lang="fi-FI" sz="1800" dirty="0">
                <a:effectLst/>
                <a:latin typeface="MyriadPro"/>
              </a:rPr>
              <a:t> of </a:t>
            </a:r>
            <a:r>
              <a:rPr lang="fi-FI" sz="1800" dirty="0" err="1">
                <a:effectLst/>
                <a:latin typeface="MyriadPro"/>
              </a:rPr>
              <a:t>practice-based</a:t>
            </a:r>
            <a:r>
              <a:rPr lang="fi-FI" sz="1800" dirty="0">
                <a:effectLst/>
                <a:latin typeface="MyriadPro"/>
              </a:rPr>
              <a:t> </a:t>
            </a:r>
            <a:r>
              <a:rPr lang="fi-FI" sz="1800" dirty="0" err="1">
                <a:effectLst/>
                <a:latin typeface="MyriadPro"/>
              </a:rPr>
              <a:t>research</a:t>
            </a:r>
            <a:r>
              <a:rPr lang="fi-FI" sz="1800" dirty="0">
                <a:effectLst/>
                <a:latin typeface="MyriadPro"/>
              </a:rPr>
              <a:t> </a:t>
            </a:r>
            <a:r>
              <a:rPr lang="fi-FI" sz="1800" dirty="0" err="1">
                <a:effectLst/>
                <a:latin typeface="MyriadPro"/>
              </a:rPr>
              <a:t>within</a:t>
            </a:r>
            <a:r>
              <a:rPr lang="fi-FI" sz="1800" dirty="0">
                <a:effectLst/>
                <a:latin typeface="MyriadPro"/>
              </a:rPr>
              <a:t> </a:t>
            </a:r>
            <a:r>
              <a:rPr lang="fi-FI" sz="1800" dirty="0" err="1">
                <a:effectLst/>
                <a:latin typeface="MyriadPro"/>
              </a:rPr>
              <a:t>the</a:t>
            </a:r>
            <a:r>
              <a:rPr lang="fi-FI" sz="1800" dirty="0">
                <a:effectLst/>
                <a:latin typeface="MyriadPro"/>
              </a:rPr>
              <a:t> </a:t>
            </a:r>
            <a:r>
              <a:rPr lang="fi-FI" sz="1800" dirty="0" err="1">
                <a:effectLst/>
                <a:latin typeface="MyriadPro"/>
              </a:rPr>
              <a:t>arts</a:t>
            </a:r>
            <a:r>
              <a:rPr lang="fi-FI" sz="1800" dirty="0">
                <a:effectLst/>
                <a:latin typeface="MyriadPro"/>
              </a:rPr>
              <a:t> and </a:t>
            </a:r>
            <a:r>
              <a:rPr lang="fi-FI" sz="1800" dirty="0" err="1">
                <a:effectLst/>
                <a:latin typeface="MyriadPro"/>
              </a:rPr>
              <a:t>education</a:t>
            </a:r>
            <a:r>
              <a:rPr lang="fi-FI" sz="1800" dirty="0">
                <a:effectLst/>
                <a:latin typeface="MyriadPro"/>
              </a:rPr>
              <a:t> </a:t>
            </a:r>
            <a:endParaRPr lang="fi-FI" dirty="0"/>
          </a:p>
          <a:p>
            <a:r>
              <a:rPr lang="fi-FI" sz="1800" dirty="0">
                <a:effectLst/>
                <a:latin typeface="MyriadPro"/>
              </a:rPr>
              <a:t>A/r/</a:t>
            </a:r>
            <a:r>
              <a:rPr lang="fi-FI" sz="1800" dirty="0" err="1">
                <a:effectLst/>
                <a:latin typeface="MyriadPro"/>
              </a:rPr>
              <a:t>tography</a:t>
            </a:r>
            <a:r>
              <a:rPr lang="fi-FI" sz="1800" dirty="0">
                <a:effectLst/>
                <a:latin typeface="MyriadPro"/>
              </a:rPr>
              <a:t> </a:t>
            </a:r>
            <a:r>
              <a:rPr lang="fi-FI" sz="1800" dirty="0" err="1">
                <a:effectLst/>
                <a:latin typeface="MyriadPro"/>
              </a:rPr>
              <a:t>transforms</a:t>
            </a:r>
            <a:r>
              <a:rPr lang="fi-FI" sz="1800" dirty="0">
                <a:effectLst/>
                <a:latin typeface="MyriadPro"/>
              </a:rPr>
              <a:t> </a:t>
            </a:r>
            <a:r>
              <a:rPr lang="fi-FI" sz="1800" dirty="0" err="1">
                <a:effectLst/>
                <a:latin typeface="MyriadPro"/>
              </a:rPr>
              <a:t>the</a:t>
            </a:r>
            <a:r>
              <a:rPr lang="fi-FI" sz="1800" dirty="0">
                <a:effectLst/>
                <a:latin typeface="MyriadPro"/>
              </a:rPr>
              <a:t> </a:t>
            </a:r>
            <a:r>
              <a:rPr lang="fi-FI" sz="1800" dirty="0" err="1">
                <a:effectLst/>
                <a:latin typeface="MyriadPro"/>
              </a:rPr>
              <a:t>traditional</a:t>
            </a:r>
            <a:r>
              <a:rPr lang="fi-FI" sz="1800" dirty="0">
                <a:effectLst/>
                <a:latin typeface="MyriadPro"/>
              </a:rPr>
              <a:t> </a:t>
            </a:r>
            <a:r>
              <a:rPr lang="fi-FI" sz="1800" dirty="0" err="1">
                <a:effectLst/>
                <a:latin typeface="MyriadPro"/>
              </a:rPr>
              <a:t>relationship</a:t>
            </a:r>
            <a:r>
              <a:rPr lang="fi-FI" sz="1800" dirty="0">
                <a:effectLst/>
                <a:latin typeface="MyriadPro"/>
              </a:rPr>
              <a:t> </a:t>
            </a:r>
            <a:r>
              <a:rPr lang="fi-FI" sz="1800" dirty="0" err="1">
                <a:effectLst/>
                <a:latin typeface="MyriadPro"/>
              </a:rPr>
              <a:t>between</a:t>
            </a:r>
            <a:r>
              <a:rPr lang="fi-FI" sz="1800" dirty="0">
                <a:effectLst/>
                <a:latin typeface="MyriadPro"/>
              </a:rPr>
              <a:t> </a:t>
            </a:r>
            <a:r>
              <a:rPr lang="fi-FI" sz="1800" dirty="0" err="1">
                <a:effectLst/>
                <a:latin typeface="MyriadPro"/>
              </a:rPr>
              <a:t>theory</a:t>
            </a:r>
            <a:r>
              <a:rPr lang="fi-FI" sz="1800" dirty="0">
                <a:effectLst/>
                <a:latin typeface="MyriadPro"/>
              </a:rPr>
              <a:t> and </a:t>
            </a:r>
            <a:r>
              <a:rPr lang="fi-FI" sz="1800" dirty="0" err="1">
                <a:effectLst/>
                <a:latin typeface="MyriadPro"/>
              </a:rPr>
              <a:t>practice</a:t>
            </a:r>
            <a:r>
              <a:rPr lang="fi-FI" sz="1800" dirty="0">
                <a:effectLst/>
                <a:latin typeface="MyriadPro"/>
              </a:rPr>
              <a:t> </a:t>
            </a:r>
            <a:r>
              <a:rPr lang="fi-FI" sz="1800" dirty="0" err="1">
                <a:effectLst/>
                <a:latin typeface="MyriadPro"/>
              </a:rPr>
              <a:t>by</a:t>
            </a:r>
            <a:r>
              <a:rPr lang="fi-FI" sz="1800" dirty="0">
                <a:effectLst/>
                <a:latin typeface="MyriadPro"/>
              </a:rPr>
              <a:t> </a:t>
            </a:r>
            <a:r>
              <a:rPr lang="fi-FI" sz="1800" dirty="0" err="1">
                <a:effectLst/>
                <a:latin typeface="MyriadPro"/>
              </a:rPr>
              <a:t>recognizing</a:t>
            </a:r>
            <a:r>
              <a:rPr lang="fi-FI" sz="1800" dirty="0">
                <a:effectLst/>
                <a:latin typeface="MyriadPro"/>
              </a:rPr>
              <a:t> </a:t>
            </a:r>
            <a:r>
              <a:rPr lang="fi-FI" sz="1800" dirty="0" err="1">
                <a:effectLst/>
                <a:latin typeface="MyriadPro"/>
              </a:rPr>
              <a:t>the</a:t>
            </a:r>
            <a:r>
              <a:rPr lang="fi-FI" sz="1800" dirty="0">
                <a:effectLst/>
                <a:latin typeface="MyriadPro"/>
              </a:rPr>
              <a:t> </a:t>
            </a:r>
            <a:r>
              <a:rPr lang="fi-FI" sz="1800" dirty="0" err="1">
                <a:effectLst/>
                <a:latin typeface="MyriadPro"/>
              </a:rPr>
              <a:t>movement</a:t>
            </a:r>
            <a:r>
              <a:rPr lang="fi-FI" sz="1800" dirty="0">
                <a:effectLst/>
                <a:latin typeface="MyriadPro"/>
              </a:rPr>
              <a:t> </a:t>
            </a:r>
            <a:r>
              <a:rPr lang="fi-FI" sz="1800" dirty="0" err="1">
                <a:effectLst/>
                <a:latin typeface="MyriadPro"/>
              </a:rPr>
              <a:t>found</a:t>
            </a:r>
            <a:r>
              <a:rPr lang="fi-FI" sz="1800" dirty="0">
                <a:effectLst/>
                <a:latin typeface="MyriadPro"/>
              </a:rPr>
              <a:t> </a:t>
            </a:r>
            <a:r>
              <a:rPr lang="fi-FI" sz="1800" dirty="0" err="1">
                <a:effectLst/>
                <a:latin typeface="MyriadPro"/>
              </a:rPr>
              <a:t>within</a:t>
            </a:r>
            <a:r>
              <a:rPr lang="fi-FI" sz="1800" dirty="0">
                <a:effectLst/>
                <a:latin typeface="MyriadPro"/>
              </a:rPr>
              <a:t> a </a:t>
            </a:r>
            <a:r>
              <a:rPr lang="fi-FI" sz="1800" dirty="0" err="1">
                <a:effectLst/>
                <a:latin typeface="MyriadPro"/>
              </a:rPr>
              <a:t>rhizome</a:t>
            </a:r>
            <a:r>
              <a:rPr lang="fi-FI" sz="1800">
                <a:effectLst/>
                <a:latin typeface="MyriadPro"/>
              </a:rPr>
              <a:t> </a:t>
            </a:r>
            <a:endParaRPr lang="fi-FI"/>
          </a:p>
          <a:p>
            <a:endParaRPr lang="fi-FI" dirty="0"/>
          </a:p>
          <a:p>
            <a:endParaRPr lang="fi-FI" dirty="0"/>
          </a:p>
        </p:txBody>
      </p:sp>
    </p:spTree>
    <p:extLst>
      <p:ext uri="{BB962C8B-B14F-4D97-AF65-F5344CB8AC3E}">
        <p14:creationId xmlns:p14="http://schemas.microsoft.com/office/powerpoint/2010/main" val="109323435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967</Words>
  <Application>Microsoft Macintosh PowerPoint</Application>
  <PresentationFormat>Laajakuva</PresentationFormat>
  <Paragraphs>37</Paragraphs>
  <Slides>7</Slides>
  <Notes>0</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7</vt:i4>
      </vt:variant>
    </vt:vector>
  </HeadingPairs>
  <TitlesOfParts>
    <vt:vector size="16" baseType="lpstr">
      <vt:lpstr>Arial</vt:lpstr>
      <vt:lpstr>Benton Mod Text Rom</vt:lpstr>
      <vt:lpstr>benton-modern</vt:lpstr>
      <vt:lpstr>Calibri</vt:lpstr>
      <vt:lpstr>Calibri Light</vt:lpstr>
      <vt:lpstr>Futura</vt:lpstr>
      <vt:lpstr>MyriadPro</vt:lpstr>
      <vt:lpstr>WarnockPro</vt:lpstr>
      <vt:lpstr>Office-teema</vt:lpstr>
      <vt:lpstr>Kandiseminaari 21.11.2023</vt:lpstr>
      <vt:lpstr>Diojen pääasiallinen lähde on Timo Jokelan ja Maria Huhmarniemen artikkeli:  TAIDEPERUSTAINEN  TOIMINTATUTKIMUS  SOVELTAVAN TAITEEN  KEHITTÄMISEN VÄLINEENÄ  </vt:lpstr>
      <vt:lpstr>Taiteellinen tutkimus</vt:lpstr>
      <vt:lpstr>Taideyliopiston sivuilla kirjoitetaan taiteellisesta tutkimuksesta</vt:lpstr>
      <vt:lpstr>Taideperustainen tutkimus</vt:lpstr>
      <vt:lpstr>Taideperustainen toimintatutkimus</vt:lpstr>
      <vt:lpstr>A/R/tografia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Malinen Piritta</dc:creator>
  <cp:lastModifiedBy>Malinen Piritta</cp:lastModifiedBy>
  <cp:revision>5</cp:revision>
  <dcterms:created xsi:type="dcterms:W3CDTF">2023-11-21T05:14:45Z</dcterms:created>
  <dcterms:modified xsi:type="dcterms:W3CDTF">2023-11-23T10:56:42Z</dcterms:modified>
</cp:coreProperties>
</file>