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2" r:id="rId15"/>
    <p:sldId id="293" r:id="rId16"/>
    <p:sldId id="294" r:id="rId17"/>
    <p:sldId id="296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" b="500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chemeClr val="bg1"/>
                </a:solidFill>
              </a:rPr>
              <a:t>Theodor </a:t>
            </a:r>
            <a:r>
              <a:rPr lang="en-US" sz="4100" dirty="0" err="1">
                <a:solidFill>
                  <a:schemeClr val="bg1"/>
                </a:solidFill>
              </a:rPr>
              <a:t>adorno</a:t>
            </a:r>
            <a:r>
              <a:rPr lang="en-US" sz="4100" dirty="0">
                <a:solidFill>
                  <a:schemeClr val="bg1"/>
                </a:solidFill>
              </a:rPr>
              <a:t> (1903-1969) and The Frankfurt school (i.e. the birth of critical theory)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Philosophy and theory of art, lecture 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F5AE9-19C1-437C-B540-472ACBFF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Negative dialectics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14886-71B4-4CFC-851E-B4F5B6FD5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2177142"/>
            <a:ext cx="3409782" cy="38236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No synthesis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Development of the spirit stays in the anti-thesis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Marx’s theory was not wrong – but the world changed: the biggest change was the “culture industry”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Key figures: Max Horkheimer, Theodor W. Adorno, Herbert Marcuse, Leo Lowenthal, Friedrich Pollock – and later Albrecht </a:t>
            </a:r>
            <a:r>
              <a:rPr lang="en-US" dirty="0" err="1"/>
              <a:t>Wellmer</a:t>
            </a:r>
            <a:r>
              <a:rPr lang="en-US" dirty="0"/>
              <a:t> and Jurgen Habermas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/>
          </a:p>
        </p:txBody>
      </p:sp>
      <p:pic>
        <p:nvPicPr>
          <p:cNvPr id="6" name="Content Placeholder 5" descr="A person shaking another person's hand&#10;&#10;Description automatically generated with medium confidence">
            <a:extLst>
              <a:ext uri="{FF2B5EF4-FFF2-40B4-BE49-F238E27FC236}">
                <a16:creationId xmlns:a16="http://schemas.microsoft.com/office/drawing/2014/main" id="{26C4AED0-5B02-4216-906A-1578E672F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231" y="1190567"/>
            <a:ext cx="6831503" cy="44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8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81E86-58F1-40D4-AB53-2B8795D9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Theodor W. Adorno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201F5131-E6CB-45A9-9FFC-C54BDF0A5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21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4D1E1-D598-4821-8EAD-C353E1A6A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2726" y="1896533"/>
            <a:ext cx="6878108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Siegfried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Kracauer’s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pupil (and Berg’s, see below)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Schoenberg, Berg and the rest of the second Viennese school (of music)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 Industry, with Max Horkheimer (1946)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Standards, mechanical repetition, non-identity (the individual is fantasy)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“aesthetics”, no a priori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Boundaries (LP), ”spare parts of cars”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 negative reality, art cannot be hedonistic (pleasure)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e.g. Sabine Wilke’s (laughter and the relationship to Walter Benjamin), Mike Watson’s (memes), Stefano Marino’s, Douglas Kellner’s, Ilona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Reiners’s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Martin Jay’s commentaries on Adorno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5390E-C847-4857-8CD0-3C9E0FEA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Schoenberg vs. </a:t>
            </a:r>
            <a:r>
              <a:rPr lang="en-US" sz="2800" b="0" kern="12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wagner</a:t>
            </a:r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Sibelius	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31F4C-6120-43C2-A8A5-68777B2AB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2"/>
                </a:solidFill>
              </a:rPr>
              <a:t>Truthful vs. non-truthful to the context (society, culture)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Content Placeholder 5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81BECCD4-9CBA-4381-8F94-BC4DF6037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" r="303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9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23F2F-103F-4A61-950F-0CD0F74A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Adorno’s philosophy of mass culture / culture industry</a:t>
            </a:r>
            <a:endParaRPr lang="fi-FI" sz="400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C437-4DB1-4198-8AB3-4C572378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High and lo are t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wo sides of the same coin (discussion 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with 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Benjamin)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The p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hone is interactive, radio negatively democratic (masses)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Tolstoy films nail the problem of the film industry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Electricity (films, records) 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Television attempts to create a synthesis of radio and film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Special are effects more important than the whole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>
              <a:lnSpc>
                <a:spcPct val="100000"/>
              </a:lnSpc>
            </a:pPr>
            <a:r>
              <a:rPr lang="fi-FI"/>
              <a:t>Matrix</a:t>
            </a:r>
          </a:p>
          <a:p>
            <a:pPr>
              <a:lnSpc>
                <a:spcPct val="100000"/>
              </a:lnSpc>
            </a:pPr>
            <a:r>
              <a:rPr lang="fi-FI"/>
              <a:t>Only</a:t>
            </a:r>
            <a:r>
              <a:rPr lang="fi-FI" dirty="0"/>
              <a:t> </a:t>
            </a:r>
            <a:r>
              <a:rPr lang="fi-FI"/>
              <a:t>style</a:t>
            </a:r>
          </a:p>
          <a:p>
            <a:pPr>
              <a:lnSpc>
                <a:spcPct val="100000"/>
              </a:lnSpc>
            </a:pPr>
            <a:r>
              <a:rPr lang="fi-FI" dirty="0"/>
              <a:t>Odysseus</a:t>
            </a:r>
            <a:endParaRPr lang="fi-FI"/>
          </a:p>
          <a:p>
            <a:pPr>
              <a:lnSpc>
                <a:spcPct val="100000"/>
              </a:lnSpc>
            </a:pPr>
            <a:r>
              <a:rPr lang="fi-FI"/>
              <a:t>Later</a:t>
            </a:r>
            <a:r>
              <a:rPr lang="fi-FI" dirty="0"/>
              <a:t> ”</a:t>
            </a:r>
            <a:r>
              <a:rPr lang="fi-FI"/>
              <a:t>negativists</a:t>
            </a:r>
            <a:r>
              <a:rPr lang="fi-FI" dirty="0"/>
              <a:t>”: </a:t>
            </a:r>
            <a:r>
              <a:rPr lang="fi-FI"/>
              <a:t>the</a:t>
            </a:r>
            <a:r>
              <a:rPr lang="fi-FI" dirty="0"/>
              <a:t> </a:t>
            </a:r>
            <a:r>
              <a:rPr lang="fi-FI"/>
              <a:t>situationists</a:t>
            </a:r>
            <a:r>
              <a:rPr lang="fi-FI" dirty="0"/>
              <a:t>, </a:t>
            </a:r>
            <a:r>
              <a:rPr lang="fi-FI"/>
              <a:t>Chantal</a:t>
            </a:r>
            <a:r>
              <a:rPr lang="fi-FI" dirty="0"/>
              <a:t> </a:t>
            </a:r>
            <a:r>
              <a:rPr lang="fi-FI"/>
              <a:t>Mouffe</a:t>
            </a:r>
          </a:p>
        </p:txBody>
      </p:sp>
    </p:spTree>
    <p:extLst>
      <p:ext uri="{BB962C8B-B14F-4D97-AF65-F5344CB8AC3E}">
        <p14:creationId xmlns:p14="http://schemas.microsoft.com/office/powerpoint/2010/main" val="16949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B9DE-7673-4237-82AC-B8473DD8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Epilogue 1 </a:t>
            </a:r>
            <a:br>
              <a:rPr lang="en-US" dirty="0"/>
            </a:br>
            <a:r>
              <a:rPr lang="en-US" sz="1100" dirty="0"/>
              <a:t>Angela Davis with her teacher Herbert Marcuse</a:t>
            </a:r>
            <a:endParaRPr lang="fi-FI" dirty="0"/>
          </a:p>
        </p:txBody>
      </p:sp>
      <p:pic>
        <p:nvPicPr>
          <p:cNvPr id="5" name="Content Placeholder 4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0728C0E4-707E-4154-8709-B9737BFEA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513" y="2341563"/>
            <a:ext cx="6690973" cy="3633787"/>
          </a:xfrm>
        </p:spPr>
      </p:pic>
    </p:spTree>
    <p:extLst>
      <p:ext uri="{BB962C8B-B14F-4D97-AF65-F5344CB8AC3E}">
        <p14:creationId xmlns:p14="http://schemas.microsoft.com/office/powerpoint/2010/main" val="140880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Two people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26E7AB8E-C639-496B-A138-910F89158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451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45B69-A95D-4238-8215-29881749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Epilogue	2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Luce </a:t>
            </a:r>
            <a:r>
              <a:rPr lang="en-US" sz="1800" dirty="0" err="1">
                <a:solidFill>
                  <a:schemeClr val="bg1"/>
                </a:solidFill>
              </a:rPr>
              <a:t>Irigaray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7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E036E452-1897-4EC3-82CD-5A1B7829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B0C910-A982-433E-AD14-2515636C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i="0">
                <a:solidFill>
                  <a:schemeClr val="tx1"/>
                </a:solidFill>
                <a:effectLst/>
              </a:rPr>
              <a:t>The word dialectic is derived from a Greek prefix </a:t>
            </a:r>
            <a:r>
              <a:rPr lang="en-US" sz="1300" i="1">
                <a:solidFill>
                  <a:schemeClr val="tx1"/>
                </a:solidFill>
                <a:effectLst/>
              </a:rPr>
              <a:t>dia</a:t>
            </a:r>
            <a:r>
              <a:rPr lang="en-US" sz="1300" i="0">
                <a:solidFill>
                  <a:schemeClr val="tx1"/>
                </a:solidFill>
                <a:effectLst/>
              </a:rPr>
              <a:t>-and the Greek verb </a:t>
            </a:r>
            <a:r>
              <a:rPr lang="en-US" sz="1300" i="1">
                <a:solidFill>
                  <a:schemeClr val="tx1"/>
                </a:solidFill>
                <a:effectLst/>
              </a:rPr>
              <a:t>lego</a:t>
            </a:r>
            <a:r>
              <a:rPr lang="en-US" sz="1300" i="0">
                <a:solidFill>
                  <a:schemeClr val="tx1"/>
                </a:solidFill>
                <a:effectLst/>
              </a:rPr>
              <a:t>, whose verbal noun is the famous word </a:t>
            </a:r>
            <a:r>
              <a:rPr lang="en-US" sz="1300" i="1">
                <a:solidFill>
                  <a:schemeClr val="tx1"/>
                </a:solidFill>
                <a:effectLst/>
              </a:rPr>
              <a:t>logos </a:t>
            </a:r>
            <a:r>
              <a:rPr lang="en-US" sz="1300">
                <a:solidFill>
                  <a:schemeClr val="tx1"/>
                </a:solidFill>
                <a:effectLst/>
              </a:rPr>
              <a:t>(discourse, ground, speech)</a:t>
            </a:r>
            <a:r>
              <a:rPr lang="en-US" sz="1300" i="0">
                <a:solidFill>
                  <a:schemeClr val="tx1"/>
                </a:solidFill>
                <a:effectLst/>
              </a:rPr>
              <a:t>. </a:t>
            </a:r>
            <a:r>
              <a:rPr lang="en-US" sz="1300" i="1">
                <a:solidFill>
                  <a:schemeClr val="tx1"/>
                </a:solidFill>
                <a:effectLst/>
              </a:rPr>
              <a:t>Dia-</a:t>
            </a:r>
            <a:r>
              <a:rPr lang="en-US" sz="1300" i="0">
                <a:solidFill>
                  <a:schemeClr val="tx1"/>
                </a:solidFill>
                <a:effectLst/>
              </a:rPr>
              <a:t> means across, apart, or thoroughly and is found in such words as diagnosis, a thorough knowledge or a knowledge through and through.</a:t>
            </a:r>
            <a:br>
              <a:rPr lang="en-US" sz="1300" i="0">
                <a:solidFill>
                  <a:schemeClr val="tx1"/>
                </a:solidFill>
                <a:effectLst/>
              </a:rPr>
            </a:br>
            <a:br>
              <a:rPr lang="en-US" sz="1300" i="0">
                <a:solidFill>
                  <a:schemeClr val="tx1"/>
                </a:solidFill>
                <a:effectLst/>
              </a:rPr>
            </a:b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324FF3C-C8A9-47B7-BEBE-59D35F99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r>
              <a:rPr lang="en-US"/>
              <a:t>Socratic method: given hypothesis leads to contradiction</a:t>
            </a:r>
          </a:p>
          <a:p>
            <a:r>
              <a:rPr lang="en-US"/>
              <a:t>Heraclitus (of Ephesus, today’s Turkey, 500 BC): all things are in process, </a:t>
            </a:r>
            <a:r>
              <a:rPr lang="en-US" b="0" i="0">
                <a:effectLst/>
                <a:latin typeface="Times New Roman" panose="02020603050405020304" pitchFamily="18" charset="0"/>
              </a:rPr>
              <a:t>Fragment DK22b8:  What opposes unites, and the finest attunement stems from things bearing in opposite directions, and all things come about by strife.</a:t>
            </a:r>
            <a:endParaRPr lang="en-US"/>
          </a:p>
          <a:p>
            <a:r>
              <a:rPr lang="fi-FI" b="0" i="0" err="1">
                <a:effectLst/>
                <a:latin typeface="Times New Roman" panose="02020603050405020304" pitchFamily="18" charset="0"/>
              </a:rPr>
              <a:t>Middle</a:t>
            </a:r>
            <a:r>
              <a:rPr lang="fi-FI" b="0" i="0">
                <a:effectLst/>
                <a:latin typeface="Times New Roman" panose="02020603050405020304" pitchFamily="18" charset="0"/>
              </a:rPr>
              <a:t> English </a:t>
            </a:r>
            <a:r>
              <a:rPr lang="fi-FI" b="0" i="1" err="1">
                <a:effectLst/>
                <a:latin typeface="Times New Roman" panose="02020603050405020304" pitchFamily="18" charset="0"/>
              </a:rPr>
              <a:t>dialetik</a:t>
            </a:r>
            <a:r>
              <a:rPr lang="fi-FI" b="0" i="1">
                <a:effectLst/>
                <a:latin typeface="Times New Roman" panose="02020603050405020304" pitchFamily="18" charset="0"/>
              </a:rPr>
              <a:t>,</a:t>
            </a:r>
            <a:r>
              <a:rPr lang="fi-FI" b="0" i="0">
                <a:effectLst/>
                <a:latin typeface="Times New Roman" panose="02020603050405020304" pitchFamily="18" charset="0"/>
              </a:rPr>
              <a:t> </a:t>
            </a:r>
            <a:r>
              <a:rPr lang="fi-FI" b="0" i="0" err="1">
                <a:effectLst/>
                <a:latin typeface="Times New Roman" panose="02020603050405020304" pitchFamily="18" charset="0"/>
              </a:rPr>
              <a:t>from</a:t>
            </a:r>
            <a:r>
              <a:rPr lang="fi-FI" b="0" i="0">
                <a:effectLst/>
                <a:latin typeface="Times New Roman" panose="02020603050405020304" pitchFamily="18" charset="0"/>
              </a:rPr>
              <a:t> Anglo-</a:t>
            </a:r>
            <a:r>
              <a:rPr lang="fi-FI" b="0" i="0" err="1">
                <a:effectLst/>
                <a:latin typeface="Times New Roman" panose="02020603050405020304" pitchFamily="18" charset="0"/>
              </a:rPr>
              <a:t>French</a:t>
            </a:r>
            <a:r>
              <a:rPr lang="fi-FI" b="0" i="0">
                <a:effectLst/>
                <a:latin typeface="Times New Roman" panose="02020603050405020304" pitchFamily="18" charset="0"/>
              </a:rPr>
              <a:t> </a:t>
            </a:r>
            <a:r>
              <a:rPr lang="fi-FI" b="0" i="1" err="1">
                <a:effectLst/>
                <a:latin typeface="Times New Roman" panose="02020603050405020304" pitchFamily="18" charset="0"/>
              </a:rPr>
              <a:t>dialetiqe</a:t>
            </a:r>
            <a:r>
              <a:rPr lang="fi-FI" b="0" i="1">
                <a:effectLst/>
                <a:latin typeface="Times New Roman" panose="02020603050405020304" pitchFamily="18" charset="0"/>
              </a:rPr>
              <a:t>,</a:t>
            </a:r>
            <a:r>
              <a:rPr lang="fi-FI" b="0" i="0">
                <a:effectLst/>
                <a:latin typeface="Times New Roman" panose="02020603050405020304" pitchFamily="18" charset="0"/>
              </a:rPr>
              <a:t> </a:t>
            </a:r>
            <a:r>
              <a:rPr lang="fi-FI" b="0" i="0" err="1">
                <a:effectLst/>
                <a:latin typeface="Times New Roman" panose="02020603050405020304" pitchFamily="18" charset="0"/>
              </a:rPr>
              <a:t>from</a:t>
            </a:r>
            <a:r>
              <a:rPr lang="fi-FI" b="0" i="0">
                <a:effectLst/>
                <a:latin typeface="Times New Roman" panose="02020603050405020304" pitchFamily="18" charset="0"/>
              </a:rPr>
              <a:t> </a:t>
            </a:r>
            <a:r>
              <a:rPr lang="fi-FI" b="0" i="0" err="1">
                <a:effectLst/>
                <a:latin typeface="Times New Roman" panose="02020603050405020304" pitchFamily="18" charset="0"/>
              </a:rPr>
              <a:t>Latin</a:t>
            </a:r>
            <a:r>
              <a:rPr lang="fi-FI" b="0" i="0">
                <a:effectLst/>
                <a:latin typeface="Times New Roman" panose="02020603050405020304" pitchFamily="18" charset="0"/>
              </a:rPr>
              <a:t> </a:t>
            </a:r>
            <a:r>
              <a:rPr lang="fi-FI" b="0" i="1" err="1">
                <a:effectLst/>
                <a:latin typeface="Times New Roman" panose="02020603050405020304" pitchFamily="18" charset="0"/>
              </a:rPr>
              <a:t>dialectica</a:t>
            </a:r>
            <a:r>
              <a:rPr lang="fi-FI" b="0" i="1">
                <a:effectLst/>
                <a:latin typeface="Times New Roman" panose="02020603050405020304" pitchFamily="18" charset="0"/>
              </a:rPr>
              <a:t>,</a:t>
            </a:r>
            <a:r>
              <a:rPr lang="fi-FI" b="0" i="0">
                <a:effectLst/>
                <a:latin typeface="Times New Roman" panose="02020603050405020304" pitchFamily="18" charset="0"/>
              </a:rPr>
              <a:t> </a:t>
            </a:r>
            <a:r>
              <a:rPr lang="fi-FI" b="0" i="0" err="1">
                <a:effectLst/>
                <a:latin typeface="Times New Roman" panose="02020603050405020304" pitchFamily="18" charset="0"/>
              </a:rPr>
              <a:t>from</a:t>
            </a:r>
            <a:r>
              <a:rPr lang="fi-FI" b="0" i="0">
                <a:effectLst/>
                <a:latin typeface="Times New Roman" panose="02020603050405020304" pitchFamily="18" charset="0"/>
              </a:rPr>
              <a:t> </a:t>
            </a:r>
            <a:r>
              <a:rPr lang="fi-FI" b="0" i="0" err="1">
                <a:effectLst/>
                <a:latin typeface="Times New Roman" panose="02020603050405020304" pitchFamily="18" charset="0"/>
              </a:rPr>
              <a:t>Greek</a:t>
            </a:r>
            <a:r>
              <a:rPr lang="fi-FI" b="0" i="0">
                <a:effectLst/>
                <a:latin typeface="Times New Roman" panose="02020603050405020304" pitchFamily="18" charset="0"/>
              </a:rPr>
              <a:t> </a:t>
            </a:r>
            <a:r>
              <a:rPr lang="fi-FI" b="0" i="1" err="1">
                <a:effectLst/>
                <a:latin typeface="Times New Roman" panose="02020603050405020304" pitchFamily="18" charset="0"/>
              </a:rPr>
              <a:t>dialektikE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9D2C9-A75B-4416-BB73-E9E6C693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Basic principles of dialectics (early forms and later)</a:t>
            </a:r>
            <a:endParaRPr lang="fi-FI" sz="400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498A-2E96-4C51-9FCD-D23DE769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n-US" sz="2000"/>
              <a:t>Opposites do not necessarily exclude each other, but complement each other</a:t>
            </a:r>
          </a:p>
          <a:p>
            <a:r>
              <a:rPr lang="fi-FI" sz="2000"/>
              <a:t>The dialogue of affirmation and negation can lead to unification</a:t>
            </a:r>
          </a:p>
          <a:p>
            <a:r>
              <a:rPr lang="fi-FI" sz="2000"/>
              <a:t>Development often happens through uniting opposites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604950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35160-F2EE-455C-8D0A-6140788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forms of dialectical thinking in </a:t>
            </a:r>
            <a:r>
              <a:rPr lang="en-US" dirty="0" err="1"/>
              <a:t>asia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200C3-B905-4635-83FA-D8F9297CC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Krishna tells Gita to Arjuna (Mahabharata, author unknown)</a:t>
            </a:r>
            <a:endParaRPr lang="fi-FI" dirty="0"/>
          </a:p>
        </p:txBody>
      </p:sp>
      <p:pic>
        <p:nvPicPr>
          <p:cNvPr id="10" name="Content Placeholder 9" descr="A picture containing text, book, orange, painting&#10;&#10;Description automatically generated">
            <a:extLst>
              <a:ext uri="{FF2B5EF4-FFF2-40B4-BE49-F238E27FC236}">
                <a16:creationId xmlns:a16="http://schemas.microsoft.com/office/drawing/2014/main" id="{A0FCC277-50F4-42C1-A73F-4CFBB0969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0348" y="2925763"/>
            <a:ext cx="4075654" cy="293528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918F62-EBF1-44B8-9743-969CA27BF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Ancient statue of Lao-Tzu</a:t>
            </a:r>
            <a:endParaRPr lang="fi-FI" dirty="0"/>
          </a:p>
        </p:txBody>
      </p:sp>
      <p:pic>
        <p:nvPicPr>
          <p:cNvPr id="12" name="Content Placeholder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34CCCB56-BA34-4308-AF64-8216400B84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6675" y="2954022"/>
            <a:ext cx="5194300" cy="2878768"/>
          </a:xfrm>
        </p:spPr>
      </p:pic>
    </p:spTree>
    <p:extLst>
      <p:ext uri="{BB962C8B-B14F-4D97-AF65-F5344CB8AC3E}">
        <p14:creationId xmlns:p14="http://schemas.microsoft.com/office/powerpoint/2010/main" val="19363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6FB61F-DABF-4670-ABA4-F989F4FB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Lao-Tzu</a:t>
            </a:r>
            <a:endParaRPr lang="fi-FI" sz="400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35586-DBAD-4BFB-9E2B-B953C8CB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  <a:latin typeface="Times New Roman" panose="02020603050405020304" pitchFamily="18" charset="0"/>
              </a:rPr>
              <a:t>When the people of the world all know beauty as beauty, there arises the recognition of ugliness.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When they all know the good as good, there arises the recognition of evil.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Therefore: Being and non-being produce each other;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Difficult and easy complete each other;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Long and short contrast each other;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High and low distinguish each other;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Sound and voice harmonize each other;</a:t>
            </a:r>
            <a:br>
              <a:rPr lang="en-US" sz="2000"/>
            </a:br>
            <a:r>
              <a:rPr lang="en-US" sz="2000" b="0" i="0">
                <a:effectLst/>
                <a:latin typeface="Times New Roman" panose="02020603050405020304" pitchFamily="18" charset="0"/>
              </a:rPr>
              <a:t>Front and behind accompany each other. (Chan translation)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68194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FB6F00-20CD-42B0-B45E-6ABA97AA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kern="1200" cap="all">
                <a:latin typeface="+mj-lt"/>
                <a:ea typeface="+mj-ea"/>
                <a:cs typeface="+mj-cs"/>
              </a:rPr>
              <a:t>The hegel – marx (engels) development of dialectics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B3767E-6DE3-477F-B945-D0C1254C3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Thesis – Anti-thesis – Synthesis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endParaRPr lang="en-US"/>
          </a:p>
        </p:txBody>
      </p:sp>
      <p:pic>
        <p:nvPicPr>
          <p:cNvPr id="11" name="Content Placeholder 10" descr="A picture containing person, clothing, person, posing&#10;&#10;Description automatically generated">
            <a:extLst>
              <a:ext uri="{FF2B5EF4-FFF2-40B4-BE49-F238E27FC236}">
                <a16:creationId xmlns:a16="http://schemas.microsoft.com/office/drawing/2014/main" id="{29B1C8CA-98F6-4937-9F66-422607EBA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6" r="12109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795BAE-7018-41B8-9107-A9A2BA0EA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36" y="735164"/>
            <a:ext cx="5476375" cy="5588137"/>
          </a:xfrm>
          <a:prstGeom prst="rect">
            <a:avLst/>
          </a:prstGeom>
        </p:spPr>
      </p:pic>
      <p:sp>
        <p:nvSpPr>
          <p:cNvPr id="47" name="Rectangle 3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C9AAF-0B26-4D0D-8D95-0E3B1640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	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9BBFB-A15E-431E-A9B6-A2310FED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And Marx’s way of turning it upside down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Development of consciousness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Master and slave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Marx and the role of the proletarians</a:t>
            </a:r>
          </a:p>
        </p:txBody>
      </p:sp>
    </p:spTree>
    <p:extLst>
      <p:ext uri="{BB962C8B-B14F-4D97-AF65-F5344CB8AC3E}">
        <p14:creationId xmlns:p14="http://schemas.microsoft.com/office/powerpoint/2010/main" val="3706783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E959-7B05-4CE0-A015-B5A8B1CA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HEGEL’S IMPACT ON ART</a:t>
            </a:r>
            <a:endParaRPr lang="fi-FI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21ABC055-E732-4335-A6FA-F482D8B96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0075" y="2613819"/>
            <a:ext cx="2552700" cy="1790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D3122-760E-419C-AFE6-9B50D5F31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923158"/>
            <a:ext cx="3031852" cy="300139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The Treachery of Images</a:t>
            </a:r>
            <a:r>
              <a:rPr lang="en-US" dirty="0"/>
              <a:t> (</a:t>
            </a:r>
            <a:r>
              <a:rPr lang="en-US" i="1" dirty="0"/>
              <a:t>La </a:t>
            </a:r>
            <a:r>
              <a:rPr lang="en-US" i="1" dirty="0" err="1"/>
              <a:t>trahison</a:t>
            </a:r>
            <a:r>
              <a:rPr lang="en-US" i="1" dirty="0"/>
              <a:t> des images</a:t>
            </a:r>
            <a:r>
              <a:rPr lang="en-US" dirty="0"/>
              <a:t>, 1929) and </a:t>
            </a:r>
            <a:r>
              <a:rPr lang="en-US" i="1" dirty="0"/>
              <a:t>Les </a:t>
            </a:r>
            <a:r>
              <a:rPr lang="en-US" i="1" dirty="0" err="1"/>
              <a:t>vacances</a:t>
            </a:r>
            <a:r>
              <a:rPr lang="en-US" i="1" dirty="0"/>
              <a:t> de Hegel </a:t>
            </a:r>
            <a:r>
              <a:rPr lang="en-US" dirty="0"/>
              <a:t>(1958) are classics in Hegelian painting</a:t>
            </a:r>
          </a:p>
          <a:p>
            <a:endParaRPr lang="en-US" dirty="0"/>
          </a:p>
          <a:p>
            <a:r>
              <a:rPr lang="fi-FI" dirty="0" err="1"/>
              <a:t>Sensuous</a:t>
            </a:r>
            <a:r>
              <a:rPr lang="fi-FI" dirty="0"/>
              <a:t> </a:t>
            </a:r>
            <a:r>
              <a:rPr lang="fi-FI" dirty="0" err="1"/>
              <a:t>expression</a:t>
            </a:r>
            <a:r>
              <a:rPr lang="fi-FI" dirty="0"/>
              <a:t> of </a:t>
            </a:r>
            <a:r>
              <a:rPr lang="fi-FI" dirty="0" err="1"/>
              <a:t>free</a:t>
            </a:r>
            <a:r>
              <a:rPr lang="fi-FI" dirty="0"/>
              <a:t> </a:t>
            </a:r>
            <a:r>
              <a:rPr lang="fi-FI" dirty="0" err="1"/>
              <a:t>spirit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Religion</a:t>
            </a:r>
            <a:r>
              <a:rPr lang="fi-FI" dirty="0"/>
              <a:t>, </a:t>
            </a:r>
            <a:r>
              <a:rPr lang="fi-FI" dirty="0" err="1"/>
              <a:t>art</a:t>
            </a:r>
            <a:r>
              <a:rPr lang="fi-FI" dirty="0"/>
              <a:t>, </a:t>
            </a:r>
            <a:r>
              <a:rPr lang="fi-FI" dirty="0" err="1"/>
              <a:t>philosophy</a:t>
            </a:r>
            <a:r>
              <a:rPr lang="fi-FI" dirty="0"/>
              <a:t> – (in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order</a:t>
            </a:r>
            <a:r>
              <a:rPr lang="fi-FI" dirty="0"/>
              <a:t>)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of </a:t>
            </a:r>
            <a:r>
              <a:rPr lang="fi-FI" dirty="0" err="1"/>
              <a:t>self-reflective</a:t>
            </a:r>
            <a:r>
              <a:rPr lang="fi-FI" dirty="0"/>
              <a:t> </a:t>
            </a:r>
            <a:r>
              <a:rPr lang="fi-FI" dirty="0" err="1"/>
              <a:t>reason</a:t>
            </a:r>
            <a:r>
              <a:rPr lang="fi-FI" dirty="0"/>
              <a:t> and </a:t>
            </a:r>
            <a:r>
              <a:rPr lang="fi-FI" dirty="0" err="1"/>
              <a:t>consciousness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165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A3BCC-B5C3-46FA-B02F-5265922D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chemeClr val="tx1"/>
                </a:solidFill>
              </a:rPr>
              <a:t>Why did the revolution that marx predicted not happen (except for in some countries, and in ways that did not satisfy the European intellectual)?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E3FD6-59BA-42D3-8574-75349E23D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cap="all">
                <a:solidFill>
                  <a:schemeClr val="accent1"/>
                </a:solidFill>
              </a:rPr>
              <a:t>(Image: Paris Commune, photo, 1871)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text, outdoor, old, people&#10;&#10;Description automatically generated">
            <a:extLst>
              <a:ext uri="{FF2B5EF4-FFF2-40B4-BE49-F238E27FC236}">
                <a16:creationId xmlns:a16="http://schemas.microsoft.com/office/drawing/2014/main" id="{13ADE3C2-C072-4422-9294-8A7F5EA7A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4" r="14542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{7C7939AE-00AB-4027-98B0-BC44628F98BA}tf11964407_win32</Template>
  <TotalTime>16412</TotalTime>
  <Words>722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Theodor adorno (1903-1969) and The Frankfurt school (i.e. the birth of critical theory)</vt:lpstr>
      <vt:lpstr>The word dialectic is derived from a Greek prefix dia-and the Greek verb lego, whose verbal noun is the famous word logos (discourse, ground, speech). Dia- means across, apart, or thoroughly and is found in such words as diagnosis, a thorough knowledge or a knowledge through and through.  </vt:lpstr>
      <vt:lpstr>Basic principles of dialectics (early forms and later)</vt:lpstr>
      <vt:lpstr>Early forms of dialectical thinking in asia</vt:lpstr>
      <vt:lpstr>Lao-Tzu</vt:lpstr>
      <vt:lpstr>The hegel – marx (engels) development of dialectics</vt:lpstr>
      <vt:lpstr> </vt:lpstr>
      <vt:lpstr>HEGEL’S IMPACT ON ART</vt:lpstr>
      <vt:lpstr>Why did the revolution that marx predicted not happen (except for in some countries, and in ways that did not satisfy the European intellectual)?</vt:lpstr>
      <vt:lpstr>Negative dialectics</vt:lpstr>
      <vt:lpstr>Theodor W. Adorno</vt:lpstr>
      <vt:lpstr>Schoenberg vs. wagner and Sibelius  </vt:lpstr>
      <vt:lpstr>Adorno’s philosophy of mass culture / culture industry</vt:lpstr>
      <vt:lpstr>Epilogue 1  Angela Davis with her teacher Herbert Marcuse</vt:lpstr>
      <vt:lpstr>Epilogue 2 Luce Irigaray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Theodor adorno (1903-1969) and The Frankfurt school (i.e. the birth of critical theory)</dc:title>
  <dc:creator>Ryynänen Max</dc:creator>
  <cp:lastModifiedBy>Ryynänen Max</cp:lastModifiedBy>
  <cp:revision>10</cp:revision>
  <dcterms:created xsi:type="dcterms:W3CDTF">2021-09-30T04:33:53Z</dcterms:created>
  <dcterms:modified xsi:type="dcterms:W3CDTF">2021-10-11T14:06:40Z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