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698" r:id="rId2"/>
    <p:sldId id="563" r:id="rId3"/>
    <p:sldId id="315" r:id="rId4"/>
    <p:sldId id="314" r:id="rId5"/>
    <p:sldId id="529" r:id="rId6"/>
    <p:sldId id="549" r:id="rId7"/>
    <p:sldId id="528" r:id="rId8"/>
    <p:sldId id="685" r:id="rId9"/>
    <p:sldId id="570" r:id="rId10"/>
    <p:sldId id="525" r:id="rId11"/>
    <p:sldId id="527" r:id="rId12"/>
    <p:sldId id="278" r:id="rId13"/>
    <p:sldId id="260" r:id="rId14"/>
    <p:sldId id="266" r:id="rId15"/>
    <p:sldId id="263" r:id="rId16"/>
    <p:sldId id="264" r:id="rId17"/>
    <p:sldId id="468" r:id="rId18"/>
    <p:sldId id="484" r:id="rId19"/>
    <p:sldId id="470" r:id="rId20"/>
    <p:sldId id="483" r:id="rId21"/>
    <p:sldId id="256" r:id="rId22"/>
    <p:sldId id="659" r:id="rId23"/>
    <p:sldId id="267" r:id="rId24"/>
    <p:sldId id="307" r:id="rId25"/>
    <p:sldId id="542" r:id="rId26"/>
    <p:sldId id="258" r:id="rId27"/>
    <p:sldId id="696" r:id="rId28"/>
    <p:sldId id="661" r:id="rId29"/>
    <p:sldId id="662" r:id="rId30"/>
    <p:sldId id="534" r:id="rId31"/>
    <p:sldId id="544" r:id="rId32"/>
    <p:sldId id="272" r:id="rId33"/>
    <p:sldId id="634" r:id="rId34"/>
    <p:sldId id="541" r:id="rId35"/>
    <p:sldId id="566" r:id="rId36"/>
    <p:sldId id="259" r:id="rId37"/>
    <p:sldId id="540" r:id="rId38"/>
    <p:sldId id="559" r:id="rId39"/>
    <p:sldId id="537" r:id="rId40"/>
    <p:sldId id="531" r:id="rId41"/>
    <p:sldId id="530" r:id="rId42"/>
    <p:sldId id="535" r:id="rId43"/>
    <p:sldId id="536" r:id="rId44"/>
    <p:sldId id="539" r:id="rId45"/>
    <p:sldId id="565" r:id="rId46"/>
    <p:sldId id="548" r:id="rId47"/>
    <p:sldId id="538" r:id="rId48"/>
    <p:sldId id="521" r:id="rId49"/>
    <p:sldId id="515" r:id="rId50"/>
    <p:sldId id="579" r:id="rId51"/>
    <p:sldId id="426" r:id="rId52"/>
    <p:sldId id="705" r:id="rId53"/>
    <p:sldId id="704" r:id="rId54"/>
    <p:sldId id="703" r:id="rId55"/>
    <p:sldId id="706" r:id="rId56"/>
    <p:sldId id="701" r:id="rId57"/>
    <p:sldId id="702" r:id="rId58"/>
    <p:sldId id="699" r:id="rId59"/>
    <p:sldId id="700" r:id="rId60"/>
    <p:sldId id="466" r:id="rId61"/>
    <p:sldId id="657" r:id="rId62"/>
    <p:sldId id="560" r:id="rId63"/>
    <p:sldId id="573" r:id="rId64"/>
    <p:sldId id="572" r:id="rId65"/>
    <p:sldId id="688" r:id="rId66"/>
    <p:sldId id="571" r:id="rId67"/>
    <p:sldId id="567" r:id="rId68"/>
    <p:sldId id="574" r:id="rId69"/>
    <p:sldId id="694" r:id="rId70"/>
    <p:sldId id="575" r:id="rId71"/>
    <p:sldId id="546" r:id="rId72"/>
    <p:sldId id="695" r:id="rId73"/>
    <p:sldId id="578" r:id="rId74"/>
    <p:sldId id="689" r:id="rId75"/>
    <p:sldId id="687" r:id="rId76"/>
    <p:sldId id="693" r:id="rId77"/>
    <p:sldId id="556" r:id="rId78"/>
    <p:sldId id="557" r:id="rId79"/>
    <p:sldId id="413" r:id="rId80"/>
    <p:sldId id="558" r:id="rId81"/>
    <p:sldId id="686" r:id="rId82"/>
    <p:sldId id="576" r:id="rId83"/>
    <p:sldId id="577" r:id="rId84"/>
    <p:sldId id="449" r:id="rId85"/>
    <p:sldId id="561" r:id="rId86"/>
    <p:sldId id="569" r:id="rId87"/>
    <p:sldId id="691" r:id="rId88"/>
    <p:sldId id="692" r:id="rId89"/>
    <p:sldId id="690" r:id="rId90"/>
    <p:sldId id="707" r:id="rId9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2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16"/>
    <p:restoredTop sz="86443"/>
  </p:normalViewPr>
  <p:slideViewPr>
    <p:cSldViewPr snapToGrid="0" snapToObjects="1">
      <p:cViewPr>
        <p:scale>
          <a:sx n="140" d="100"/>
          <a:sy n="140" d="100"/>
        </p:scale>
        <p:origin x="352" y="1744"/>
      </p:cViewPr>
      <p:guideLst/>
    </p:cSldViewPr>
  </p:slideViewPr>
  <p:outlineViewPr>
    <p:cViewPr>
      <p:scale>
        <a:sx n="33" d="100"/>
        <a:sy n="33" d="100"/>
      </p:scale>
      <p:origin x="0" y="-7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834CF6-841D-0341-889B-1BFFB62566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83033-3B7F-F34A-B444-C4A69E7EC6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14A98-2730-1740-BC48-66236FEE1882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8E1185-1C7B-064B-BA6A-D7B2518F79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1868E-CD11-0549-9BCF-506E5DD853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F138E9-416B-0B43-B26B-9707C66B5D8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38380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5EDC79-8009-7240-89C8-8536F66A3D45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12EDF-2B2F-EA48-BBA4-E61732BF32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7153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7314E-03FD-5A4E-BEC0-B8857ADDC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6452E-CB5B-544C-B3BE-20FAD305BA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54F71-B781-D248-981F-C204E782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D0EF8-4CC1-8947-B8A8-DCCAF270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270E5-9F69-7C42-AB07-9E9ACA59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73254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1FD8-4AC4-FC48-A1FD-D1E51ED3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88880-B61E-8F47-A991-E09197B7C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27F98-6169-A148-821F-2582F567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F25A-8909-BA44-A3DB-88FDA984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247DD-50AA-5E46-BBC8-788BB44F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132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4F65FF-CA92-7949-A61E-3525CE04E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BA2A0-5C99-FB4B-831C-74BC8EAE7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2BC17-B747-5145-AB35-D3E5438F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B110F-DA9B-494A-B7B5-C58B43A6B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B09B-D4F4-7C41-B6E1-E5536D31B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3382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7FFB4-F961-724A-87FC-775F157C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FE8B9-8D3A-264E-9548-4EE22E6C4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EC5EF-A799-9C45-B125-EFBA8A24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53C13-FB6B-B846-A2D8-845BEE59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42C30-75F0-DA42-BCA3-057E6F17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2506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58225-EE02-294E-A91C-80BA8E47F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EE453-932F-404C-967D-FA7E2C003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93851-8FD7-3947-B6EE-E4685B9DA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C24F9-FF90-3E41-883A-8D591BFA8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D6957-79C9-4941-955C-450C0206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146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047C3-0353-9243-8C5D-13B1C2422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BD6C-EDD4-7343-8EB3-A2412FD6A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6D0BA-5954-AC40-8BFF-C212D589B4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56135-2ECE-DC44-9DF8-970B83222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F2680-FE07-5E47-BC32-747F18DE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477C3-7D31-2043-858E-BBD64E7CA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760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F3157-7C4E-D649-91CB-98E11DEB3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44EC7-1354-7943-9CA6-1EDD6C18E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8F168-ED43-E34A-8572-16283D347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459E4-F23E-D64F-AB9B-5EEC14A07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9DBCC-1CDA-4542-B99F-C36C2ACBD5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1C62D-861F-314C-8E02-8D9A8396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EAC481-D023-1246-9422-891E6FC3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98F0D1-EE79-8C43-9CFF-4BB31E150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787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9645-8703-4644-BFF3-0851BD26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74E05-05F6-BF49-8C8D-0D8D4254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5D257F-E3FE-8C4B-90A5-E75E3615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2C823E-3713-7444-80E3-C7E74769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24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C9CF59-E5D7-604E-883A-0A4681C1F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D72759-5030-AF46-82AA-A2A24FCF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127A5-E011-3D40-906F-DB65051A6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3523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10B0F-5CAC-8747-9D4E-36A24D0DE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C915A-B211-2544-988E-F3A48111A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0AAB3-D4F6-E143-B227-F124D8C81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83ECD-57ED-734A-B93E-A7176692B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83FC-4511-D540-B48B-5E2F3F64B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21737-5DCC-2148-BE3C-5AE2C5CF5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435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E7475-4B2A-994E-97AF-3735CE090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38D7C-BEEE-2943-AD6C-7237ABFF8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A3F45-4F90-754D-AF71-F770465C6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8DB46-27C9-3747-90A5-8B53D2D8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EFAEF-B03D-D94E-BA84-890E4479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7E560-319D-1541-B126-758F1CE1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6377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C7BF77-86F5-3B46-AC89-EF1AE9E0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D50EB-FB36-A645-9084-2E20E2CF4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67A-497A-8745-A3C8-E1D6F24B9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E8CE-D4D0-2842-83E6-73362C82F4AD}" type="datetimeFigureOut">
              <a:rPr lang="fi-FI" smtClean="0"/>
              <a:t>11.4.2023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5C22B-951B-FC46-AA8D-42540D1C5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04B25-6749-6A4C-86A1-CC3FCA925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1923A-EFB8-594D-8304-A1D131F8CEA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939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google.com/url?sa=i&amp;rct=j&amp;q=&amp;esrc=s&amp;source=images&amp;cd=&amp;ved=2ahUKEwjSiZj8v9beAhWNOSwKHamdB_cQjRx6BAgBEAU&amp;url=https://www.goodreads.com/book/show/781178.Flesh_and_Stone&amp;psig=AOvVaw3kcmp3yrQ3B-8t7VB85-A3&amp;ust=1542374771108078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hyperlink" Target="https://www.google.com/url?sa=i&amp;rct=j&amp;q=&amp;esrc=s&amp;source=images&amp;cd=&amp;ved=2ahUKEwjDwcqVoODeAhUBxYsKHak6DFsQjRx6BAgBEAU&amp;url=http://www.terry-posters.com/poster/33334-koyaanisqatsi-life-out-of-balance&amp;psig=AOvVaw3qN4xC2LgM3yA3Kb0zQDbz&amp;ust=154270978795410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s://www.google.com/url?sa=i&amp;rct=j&amp;q=&amp;esrc=s&amp;source=images&amp;cd=&amp;ved=2ahUKEwjI4v79kIbfAhVF_CoKHccrBtcQjRx6BAgBEAU&amp;url=http%3A%2F%2Fcinecinephile.com%2Fpepite-n1-a-desert-road-from-vegas-to-nowhere%2Faffiche-bagdad-cafe%2F&amp;psig=AOvVaw2L5eeqENQGOXcnpoIdDzdk&amp;ust=1544011427331961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5AA41-8A75-AC41-B31C-21B7B70C6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2050" name="Picture 2" descr="A series about fashion guru Karl Lagerfeld is coming | City Magazine">
            <a:extLst>
              <a:ext uri="{FF2B5EF4-FFF2-40B4-BE49-F238E27FC236}">
                <a16:creationId xmlns:a16="http://schemas.microsoft.com/office/drawing/2014/main" id="{4A4C9919-2AF4-C64C-994B-6F960D0398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" b="10590"/>
          <a:stretch/>
        </p:blipFill>
        <p:spPr bwMode="auto">
          <a:xfrm>
            <a:off x="352926" y="0"/>
            <a:ext cx="114519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970A8C-E937-DA4E-BC26-4E94BEF27DF7}"/>
              </a:ext>
            </a:extLst>
          </p:cNvPr>
          <p:cNvSpPr txBox="1"/>
          <p:nvPr/>
        </p:nvSpPr>
        <p:spPr>
          <a:xfrm>
            <a:off x="0" y="2567606"/>
            <a:ext cx="1205179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I" sz="36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SISUSTUSARKKITEHTUURIN KULTTUURI JA KÄYTÄNTÖ 2023</a:t>
            </a: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LUETTAVAA / MARTIN RELANDER</a:t>
            </a:r>
            <a:endParaRPr lang="en-FI" sz="3200" dirty="0"/>
          </a:p>
        </p:txBody>
      </p:sp>
    </p:spTree>
    <p:extLst>
      <p:ext uri="{BB962C8B-B14F-4D97-AF65-F5344CB8AC3E}">
        <p14:creationId xmlns:p14="http://schemas.microsoft.com/office/powerpoint/2010/main" val="955214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B8D54-D3AF-A348-88D6-601ACECC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8" name="Picture 4" descr="L'art décoratif d'aujourd'hui: Le Corbusier: Amazon.com: Books">
            <a:extLst>
              <a:ext uri="{FF2B5EF4-FFF2-40B4-BE49-F238E27FC236}">
                <a16:creationId xmlns:a16="http://schemas.microsoft.com/office/drawing/2014/main" id="{E0D097AB-0724-FE4C-977D-92BC342055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491" y="0"/>
            <a:ext cx="4669109" cy="688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decorative art of today, Le Corbusier | Large/Kiosk">
            <a:extLst>
              <a:ext uri="{FF2B5EF4-FFF2-40B4-BE49-F238E27FC236}">
                <a16:creationId xmlns:a16="http://schemas.microsoft.com/office/drawing/2014/main" id="{C38CE88E-D5EA-BD48-813D-EC74850B5B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7261" r="20387" b="7390"/>
          <a:stretch/>
        </p:blipFill>
        <p:spPr bwMode="auto">
          <a:xfrm>
            <a:off x="6207881" y="0"/>
            <a:ext cx="4669109" cy="685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592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e Corbusier: Toward an Architecture – Uro Publications">
            <a:extLst>
              <a:ext uri="{FF2B5EF4-FFF2-40B4-BE49-F238E27FC236}">
                <a16:creationId xmlns:a16="http://schemas.microsoft.com/office/drawing/2014/main" id="{7BBE1035-5300-844C-9FCD-C71476D9C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8333" r="29241" b="7167"/>
          <a:stretch/>
        </p:blipFill>
        <p:spPr bwMode="auto">
          <a:xfrm>
            <a:off x="6122148" y="-1550"/>
            <a:ext cx="4830097" cy="685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Vers une Architecture by Le Corbusier: Fair (1928) New reviewed and  expanded. | BOOKSTALLblog">
            <a:extLst>
              <a:ext uri="{FF2B5EF4-FFF2-40B4-BE49-F238E27FC236}">
                <a16:creationId xmlns:a16="http://schemas.microsoft.com/office/drawing/2014/main" id="{1FE2DAC5-BD19-B84E-B747-B2866ABC7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" r="2513" b="4400"/>
          <a:stretch/>
        </p:blipFill>
        <p:spPr bwMode="auto">
          <a:xfrm>
            <a:off x="599650" y="1"/>
            <a:ext cx="5204844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453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E1FDC-5AEB-134C-9EED-FE3AA1F1C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8916" y="2135342"/>
            <a:ext cx="3261276" cy="4351338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Eileen Gray, Intimate Architecture</a:t>
            </a:r>
          </a:p>
          <a:p>
            <a:pPr marL="0" indent="0">
              <a:buNone/>
            </a:pPr>
            <a:r>
              <a:rPr lang="en-GB" sz="1600" dirty="0"/>
              <a:t>Ed Cloe </a:t>
            </a:r>
            <a:r>
              <a:rPr lang="en-GB" sz="1600" dirty="0" err="1"/>
              <a:t>Pitiot</a:t>
            </a:r>
            <a:endParaRPr lang="en-GB" sz="1600" dirty="0"/>
          </a:p>
          <a:p>
            <a:pPr marL="0" indent="0">
              <a:buNone/>
            </a:pPr>
            <a:r>
              <a:rPr lang="en-GB" sz="1600" dirty="0"/>
              <a:t>Publisher </a:t>
            </a:r>
            <a:r>
              <a:rPr lang="en-GB" sz="1600" dirty="0" err="1"/>
              <a:t>Hyx</a:t>
            </a:r>
            <a:r>
              <a:rPr lang="en-GB" sz="1600" dirty="0"/>
              <a:t> Editions</a:t>
            </a:r>
          </a:p>
          <a:p>
            <a:pPr marL="0" indent="0">
              <a:buNone/>
            </a:pPr>
            <a:r>
              <a:rPr lang="en-GB" sz="1600" dirty="0"/>
              <a:t>ISBN 9782373820072</a:t>
            </a:r>
          </a:p>
          <a:p>
            <a:pPr marL="0" indent="0">
              <a:buNone/>
            </a:pPr>
            <a:r>
              <a:rPr lang="en-GB" sz="1600" dirty="0"/>
              <a:t>Idea Code 17357</a:t>
            </a:r>
          </a:p>
          <a:p>
            <a:endParaRPr lang="en-FI" dirty="0"/>
          </a:p>
        </p:txBody>
      </p:sp>
      <p:pic>
        <p:nvPicPr>
          <p:cNvPr id="11266" name="Picture 2" descr="Eileen Gray Intimate Architecture | Hyx Editions | 9782373820072">
            <a:extLst>
              <a:ext uri="{FF2B5EF4-FFF2-40B4-BE49-F238E27FC236}">
                <a16:creationId xmlns:a16="http://schemas.microsoft.com/office/drawing/2014/main" id="{D6D8D0CB-777C-0541-B929-6804E0C68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232" y="49115"/>
            <a:ext cx="4542503" cy="675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415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AA7552A-EE74-BE47-800B-DE953D38EA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3" y="0"/>
            <a:ext cx="558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CF9657-DF89-CF4C-86C7-D70AE32CCFEC}"/>
              </a:ext>
            </a:extLst>
          </p:cNvPr>
          <p:cNvSpPr/>
          <p:nvPr/>
        </p:nvSpPr>
        <p:spPr>
          <a:xfrm>
            <a:off x="5939817" y="41687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i="0" u="none" strike="noStrike" dirty="0" err="1">
                <a:effectLst/>
                <a:latin typeface="Source Sans Pro" panose="020B0503030403020204" pitchFamily="34" charset="0"/>
              </a:rPr>
              <a:t>Cloé</a:t>
            </a:r>
            <a:r>
              <a:rPr lang="en-GB" i="0" u="none" strike="noStrike" dirty="0">
                <a:effectLst/>
                <a:latin typeface="Source Sans Pro" panose="020B0503030403020204" pitchFamily="34" charset="0"/>
              </a:rPr>
              <a:t> </a:t>
            </a:r>
            <a:r>
              <a:rPr lang="en-GB" i="0" u="none" strike="noStrike" dirty="0" err="1">
                <a:effectLst/>
                <a:latin typeface="Source Sans Pro" panose="020B0503030403020204" pitchFamily="34" charset="0"/>
              </a:rPr>
              <a:t>Pitiot</a:t>
            </a:r>
            <a:r>
              <a:rPr lang="en-GB" i="0" u="none" strike="noStrike" dirty="0">
                <a:effectLst/>
                <a:latin typeface="Source Sans Pro" panose="020B0503030403020204" pitchFamily="34" charset="0"/>
              </a:rPr>
              <a:t> is curator of Art Nouveau, Art Deco, and contemporary design at the </a:t>
            </a:r>
            <a:r>
              <a:rPr lang="en-GB" i="0" u="none" strike="noStrike" dirty="0" err="1">
                <a:effectLst/>
                <a:latin typeface="Source Sans Pro" panose="020B0503030403020204" pitchFamily="34" charset="0"/>
              </a:rPr>
              <a:t>Musée</a:t>
            </a:r>
            <a:r>
              <a:rPr lang="en-GB" i="0" u="none" strike="noStrike" dirty="0">
                <a:effectLst/>
                <a:latin typeface="Source Sans Pro" panose="020B0503030403020204" pitchFamily="34" charset="0"/>
              </a:rPr>
              <a:t> des Arts </a:t>
            </a:r>
            <a:r>
              <a:rPr lang="en-GB" i="0" u="none" strike="noStrike" dirty="0" err="1">
                <a:effectLst/>
                <a:latin typeface="Source Sans Pro" panose="020B0503030403020204" pitchFamily="34" charset="0"/>
              </a:rPr>
              <a:t>Décoratifs</a:t>
            </a:r>
            <a:r>
              <a:rPr lang="en-GB" i="0" u="none" strike="noStrike" dirty="0">
                <a:effectLst/>
                <a:latin typeface="Source Sans Pro" panose="020B0503030403020204" pitchFamily="34" charset="0"/>
              </a:rPr>
              <a:t>, Paris. </a:t>
            </a:r>
          </a:p>
          <a:p>
            <a:endParaRPr lang="en-GB" dirty="0">
              <a:latin typeface="Source Sans Pro" panose="020B0503030403020204" pitchFamily="34" charset="0"/>
            </a:endParaRPr>
          </a:p>
          <a:p>
            <a:r>
              <a:rPr lang="en-GB" i="0" u="none" strike="noStrike" dirty="0">
                <a:effectLst/>
                <a:latin typeface="Source Sans Pro" panose="020B0503030403020204" pitchFamily="34" charset="0"/>
              </a:rPr>
              <a:t>Nina </a:t>
            </a:r>
            <a:r>
              <a:rPr lang="en-GB" i="0" u="none" strike="noStrike" dirty="0" err="1">
                <a:effectLst/>
                <a:latin typeface="Source Sans Pro" panose="020B0503030403020204" pitchFamily="34" charset="0"/>
              </a:rPr>
              <a:t>Stritzler</a:t>
            </a:r>
            <a:r>
              <a:rPr lang="en-GB" i="0" u="none" strike="noStrike" dirty="0">
                <a:effectLst/>
                <a:latin typeface="Source Sans Pro" panose="020B0503030403020204" pitchFamily="34" charset="0"/>
              </a:rPr>
              <a:t>-Levine is director of the gallery and curatorial affairs at the Bard Graduate </a:t>
            </a:r>
            <a:r>
              <a:rPr lang="en-GB" i="0" u="none" strike="noStrike" dirty="0" err="1">
                <a:effectLst/>
                <a:latin typeface="Source Sans Pro" panose="020B0503030403020204" pitchFamily="34" charset="0"/>
              </a:rPr>
              <a:t>Center</a:t>
            </a:r>
            <a:r>
              <a:rPr lang="en-GB" i="0" u="none" strike="noStrike" dirty="0">
                <a:effectLst/>
                <a:latin typeface="Source Sans Pro" panose="020B0503030403020204" pitchFamily="34" charset="0"/>
              </a:rPr>
              <a:t>, New York.</a:t>
            </a:r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C4F845-7E5B-4D47-B9BD-24FC16865B38}"/>
              </a:ext>
            </a:extLst>
          </p:cNvPr>
          <p:cNvSpPr/>
          <p:nvPr/>
        </p:nvSpPr>
        <p:spPr>
          <a:xfrm>
            <a:off x="5939817" y="251523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GB" i="0" u="none" strike="noStrike" dirty="0">
                <a:effectLst/>
                <a:latin typeface="inherit"/>
              </a:rPr>
              <a:t>EILEEN GRAY </a:t>
            </a:r>
          </a:p>
          <a:p>
            <a:pPr fontAlgn="base"/>
            <a:r>
              <a:rPr lang="en-GB" i="0" u="none" strike="noStrike" dirty="0">
                <a:effectLst/>
                <a:latin typeface="inherit"/>
              </a:rPr>
              <a:t>designer and architect</a:t>
            </a:r>
          </a:p>
          <a:p>
            <a:pPr fontAlgn="base"/>
            <a:r>
              <a:rPr lang="en-GB" i="0" u="none" strike="noStrike" dirty="0">
                <a:effectLst/>
                <a:latin typeface="inherit"/>
              </a:rPr>
              <a:t>Author: Cloe </a:t>
            </a:r>
            <a:r>
              <a:rPr lang="en-GB" i="0" u="none" strike="noStrike" dirty="0" err="1">
                <a:effectLst/>
                <a:latin typeface="inherit"/>
              </a:rPr>
              <a:t>Pitiot</a:t>
            </a:r>
            <a:r>
              <a:rPr lang="en-GB" i="0" u="none" strike="noStrike" dirty="0">
                <a:effectLst/>
                <a:latin typeface="inherit"/>
              </a:rPr>
              <a:t>, Nina </a:t>
            </a:r>
            <a:r>
              <a:rPr lang="en-GB" i="0" u="none" strike="noStrike" dirty="0" err="1">
                <a:effectLst/>
                <a:latin typeface="inherit"/>
              </a:rPr>
              <a:t>Stritzler</a:t>
            </a:r>
            <a:r>
              <a:rPr lang="en-GB" i="0" u="none" strike="noStrike" dirty="0">
                <a:effectLst/>
                <a:latin typeface="inherit"/>
              </a:rPr>
              <a:t>-Levine</a:t>
            </a:r>
          </a:p>
          <a:p>
            <a:pPr fontAlgn="base"/>
            <a:r>
              <a:rPr lang="en-GB" i="0" u="none" strike="noStrike" dirty="0" err="1">
                <a:effectLst/>
                <a:latin typeface="inherit"/>
              </a:rPr>
              <a:t>Publisher:Yale</a:t>
            </a:r>
            <a:r>
              <a:rPr lang="en-GB" i="0" u="none" strike="noStrike" dirty="0">
                <a:effectLst/>
                <a:latin typeface="inherit"/>
              </a:rPr>
              <a:t> University Press</a:t>
            </a:r>
          </a:p>
          <a:p>
            <a:pPr fontAlgn="base"/>
            <a:r>
              <a:rPr lang="en-GB" i="0" u="none" strike="noStrike" dirty="0">
                <a:effectLst/>
                <a:latin typeface="inherit"/>
              </a:rPr>
              <a:t>ISBN:978-0-300-25106-7</a:t>
            </a:r>
          </a:p>
        </p:txBody>
      </p:sp>
    </p:spTree>
    <p:extLst>
      <p:ext uri="{BB962C8B-B14F-4D97-AF65-F5344CB8AC3E}">
        <p14:creationId xmlns:p14="http://schemas.microsoft.com/office/powerpoint/2010/main" val="3023152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27D38-5E74-624A-8A70-1F58B6550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0602" y="1424323"/>
            <a:ext cx="3740410" cy="4171705"/>
          </a:xfrm>
        </p:spPr>
        <p:txBody>
          <a:bodyPr>
            <a:normAutofit/>
          </a:bodyPr>
          <a:lstStyle/>
          <a:p>
            <a:pPr fontAlgn="base"/>
            <a:r>
              <a:rPr lang="en-GB" sz="2000" dirty="0"/>
              <a:t>Charlotte </a:t>
            </a:r>
            <a:r>
              <a:rPr lang="en-GB" sz="2000" dirty="0" err="1"/>
              <a:t>Perriand</a:t>
            </a:r>
            <a:r>
              <a:rPr lang="en-GB" sz="2000" dirty="0"/>
              <a:t> Livre de Bord</a:t>
            </a:r>
            <a:br>
              <a:rPr lang="en-GB" sz="2000" dirty="0"/>
            </a:br>
            <a:r>
              <a:rPr lang="en-GB" sz="2000" dirty="0"/>
              <a:t>1928 - 1933</a:t>
            </a:r>
            <a:br>
              <a:rPr lang="en-GB" sz="2000" dirty="0"/>
            </a:br>
            <a:r>
              <a:rPr lang="en-GB" sz="2000" dirty="0" err="1"/>
              <a:t>Author:Arthur</a:t>
            </a:r>
            <a:r>
              <a:rPr lang="en-GB" sz="2000" dirty="0"/>
              <a:t> </a:t>
            </a:r>
            <a:r>
              <a:rPr lang="en-GB" sz="2000" dirty="0" err="1"/>
              <a:t>Rüeg</a:t>
            </a:r>
            <a:br>
              <a:rPr lang="en-GB" sz="2000" dirty="0"/>
            </a:br>
            <a:r>
              <a:rPr lang="en-GB" sz="2000" dirty="0" err="1"/>
              <a:t>Publisher:Birkhäuser</a:t>
            </a:r>
            <a:br>
              <a:rPr lang="en-GB" sz="2000" dirty="0"/>
            </a:br>
            <a:r>
              <a:rPr lang="en-GB" sz="2000" dirty="0"/>
              <a:t>ISBN:978-3-7643-7037-4</a:t>
            </a:r>
            <a:br>
              <a:rPr lang="en-GB" sz="1400" b="1" dirty="0"/>
            </a:br>
            <a:endParaRPr lang="en-FI" sz="1400" dirty="0"/>
          </a:p>
        </p:txBody>
      </p:sp>
      <p:pic>
        <p:nvPicPr>
          <p:cNvPr id="11266" name="Picture 2" descr="Charlotte perriand - livre de bord 1928-1933 - 9782884745277 - Livres d'Art  - Art - Culture - Société - Livre">
            <a:extLst>
              <a:ext uri="{FF2B5EF4-FFF2-40B4-BE49-F238E27FC236}">
                <a16:creationId xmlns:a16="http://schemas.microsoft.com/office/drawing/2014/main" id="{A28C246D-BB3D-3E41-AF74-7F0D9E7ADF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8"/>
          <a:stretch/>
        </p:blipFill>
        <p:spPr bwMode="auto">
          <a:xfrm>
            <a:off x="-377420" y="0"/>
            <a:ext cx="63115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58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arlotte Perriand : Inventing a New World - The Album | Librairie Boutique  de la Fondation Louis Vuitton">
            <a:extLst>
              <a:ext uri="{FF2B5EF4-FFF2-40B4-BE49-F238E27FC236}">
                <a16:creationId xmlns:a16="http://schemas.microsoft.com/office/drawing/2014/main" id="{C428725F-EF5D-C742-A50A-A3E329FE85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12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292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1C65A-4550-1D40-9351-892FBFEFE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429" y="202705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1600" dirty="0"/>
              <a:t>Charlotte </a:t>
            </a:r>
            <a:r>
              <a:rPr lang="en-GB" sz="1600" dirty="0" err="1"/>
              <a:t>Perriand</a:t>
            </a:r>
            <a:r>
              <a:rPr lang="en-GB" sz="1600" dirty="0"/>
              <a:t> : Inventing a New World</a:t>
            </a:r>
            <a:endParaRPr lang="en-FI" sz="1600" dirty="0"/>
          </a:p>
          <a:p>
            <a:pPr marL="0" indent="0">
              <a:buNone/>
            </a:pPr>
            <a:r>
              <a:rPr lang="en-GB" sz="1600" dirty="0"/>
              <a:t>Auteur </a:t>
            </a:r>
            <a:r>
              <a:rPr lang="en-GB" sz="1600" dirty="0">
                <a:effectLst/>
              </a:rPr>
              <a:t>Laure Adler 2019</a:t>
            </a:r>
          </a:p>
          <a:p>
            <a:pPr marL="0" indent="0">
              <a:buNone/>
            </a:pPr>
            <a:r>
              <a:rPr lang="en-GB" sz="1600" dirty="0" err="1"/>
              <a:t>Editeur</a:t>
            </a:r>
            <a:r>
              <a:rPr lang="en-GB" sz="1600" dirty="0"/>
              <a:t> Gallimard</a:t>
            </a:r>
          </a:p>
          <a:p>
            <a:pPr marL="0" indent="0">
              <a:buNone/>
            </a:pPr>
            <a:endParaRPr lang="en-GB" sz="1600" dirty="0"/>
          </a:p>
        </p:txBody>
      </p:sp>
      <p:pic>
        <p:nvPicPr>
          <p:cNvPr id="5" name="Picture 2" descr="Amazon.fr - Charlotte Perriand - Adler, Laure - Livres">
            <a:extLst>
              <a:ext uri="{FF2B5EF4-FFF2-40B4-BE49-F238E27FC236}">
                <a16:creationId xmlns:a16="http://schemas.microsoft.com/office/drawing/2014/main" id="{A2386508-EE2B-164C-AE28-EEEAF930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7" y="0"/>
            <a:ext cx="48845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61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A9FD7-9737-9341-AD8A-077FA7157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1A43-166E-FC47-A027-59488196F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6" name="Picture 2" descr="HAHL, NILS GUSTAV: Om konst och konstindustri | Kampintorin antikvaarinen  kirjakauppa Oy - laaja valikoima kirjoja eri aloilta, myös sarjakuvat">
            <a:extLst>
              <a:ext uri="{FF2B5EF4-FFF2-40B4-BE49-F238E27FC236}">
                <a16:creationId xmlns:a16="http://schemas.microsoft.com/office/drawing/2014/main" id="{159D9DDB-9B0C-D644-A5BE-10B76F290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0"/>
            <a:ext cx="4827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00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illiam K Howard – agoraspeaks">
            <a:extLst>
              <a:ext uri="{FF2B5EF4-FFF2-40B4-BE49-F238E27FC236}">
                <a16:creationId xmlns:a16="http://schemas.microsoft.com/office/drawing/2014/main" id="{FA588AB3-9290-3348-B8B1-E52D617056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25" y="0"/>
            <a:ext cx="5210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Arkitaide - Maailmantaide - Euroopan taiteen tyylinkehitys - kirjapino.fi">
            <a:extLst>
              <a:ext uri="{FF2B5EF4-FFF2-40B4-BE49-F238E27FC236}">
                <a16:creationId xmlns:a16="http://schemas.microsoft.com/office/drawing/2014/main" id="{B750CF67-710A-F14E-ADE0-9B74A3B8C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76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374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chitecture without Architects: Rudofsky, Bernard: 9780902620735:  Amazon.com: Books">
            <a:extLst>
              <a:ext uri="{FF2B5EF4-FFF2-40B4-BE49-F238E27FC236}">
                <a16:creationId xmlns:a16="http://schemas.microsoft.com/office/drawing/2014/main" id="{CED9A7DE-ECC1-764E-8815-DC173A1BC5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35" y="0"/>
            <a:ext cx="5781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60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tikka.net - Uuden ajan kulttuurihistoria 1-3 (Laatukirjat) - Friedell Egon">
            <a:extLst>
              <a:ext uri="{FF2B5EF4-FFF2-40B4-BE49-F238E27FC236}">
                <a16:creationId xmlns:a16="http://schemas.microsoft.com/office/drawing/2014/main" id="{AF512817-C61A-EB45-9318-9E769785D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53" y="-52039"/>
            <a:ext cx="4525826" cy="691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ulturgeschichte der Neuzeit.: Friedell, Egon: 9783406409882: Amazon.com:  Books">
            <a:extLst>
              <a:ext uri="{FF2B5EF4-FFF2-40B4-BE49-F238E27FC236}">
                <a16:creationId xmlns:a16="http://schemas.microsoft.com/office/drawing/2014/main" id="{965328B8-95B8-5F44-A0F3-82F24275FB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25826" cy="683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1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ow I Lay Me Down to Eat: Notes and... book by Bernard Rudofsky">
            <a:extLst>
              <a:ext uri="{FF2B5EF4-FFF2-40B4-BE49-F238E27FC236}">
                <a16:creationId xmlns:a16="http://schemas.microsoft.com/office/drawing/2014/main" id="{134D4D10-B528-AE4C-B5E3-3B5B4425FF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49" y="78377"/>
            <a:ext cx="5824541" cy="666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17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72A1D7-9D30-0543-AAEC-82F449D55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057988" cy="6858000"/>
          </a:xfrm>
          <a:prstGeom prst="rect">
            <a:avLst/>
          </a:prstGeom>
        </p:spPr>
      </p:pic>
      <p:pic>
        <p:nvPicPr>
          <p:cNvPr id="29698" name="Picture 2" descr="PAPANEK, VICTOR: Turhaa vai tarpeellista? | Kampintorin antikvaarinen  kirjakauppa Oy - laaja valikoima kirjoja eri aloilta, myös sarjakuvat">
            <a:extLst>
              <a:ext uri="{FF2B5EF4-FFF2-40B4-BE49-F238E27FC236}">
                <a16:creationId xmlns:a16="http://schemas.microsoft.com/office/drawing/2014/main" id="{3AC5D949-70DC-B14E-BCB8-22CC687BC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33" y="3176"/>
            <a:ext cx="4752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766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1DD6F-ED05-7F45-8062-D2739C20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42" name="Picture 2" descr="Book Review: Two Books on Aldo van Eyck">
            <a:extLst>
              <a:ext uri="{FF2B5EF4-FFF2-40B4-BE49-F238E27FC236}">
                <a16:creationId xmlns:a16="http://schemas.microsoft.com/office/drawing/2014/main" id="{5D1D2766-7CA5-0443-AEEF-5AD3BB87F7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60" y="0"/>
            <a:ext cx="110998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2032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ldo Van Eyck: Writings: Eyck, A van: 9789085062622: Amazon.com: Books">
            <a:extLst>
              <a:ext uri="{FF2B5EF4-FFF2-40B4-BE49-F238E27FC236}">
                <a16:creationId xmlns:a16="http://schemas.microsoft.com/office/drawing/2014/main" id="{01E4A56A-D9BB-3F43-8E40-AF57552EDC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41" y="-1"/>
            <a:ext cx="4935767" cy="689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ldo Van Eyck: Designing For Children, Playgrounds: Novak, Anja, Wilken,  Debbie, Lefaivre, Liane, de Roode, Ingeborg, van Eyck, Aldo: 9789056622497:  Amazon.com: Books">
            <a:extLst>
              <a:ext uri="{FF2B5EF4-FFF2-40B4-BE49-F238E27FC236}">
                <a16:creationId xmlns:a16="http://schemas.microsoft.com/office/drawing/2014/main" id="{E8E64BBD-445E-8042-BBAF-F4E3AA3C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384" y="-122797"/>
            <a:ext cx="6804101" cy="70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229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otes on the Synthesis of Form - Alexander Christopher | Antikvaari -  kirjakauppa verkossa">
            <a:extLst>
              <a:ext uri="{FF2B5EF4-FFF2-40B4-BE49-F238E27FC236}">
                <a16:creationId xmlns:a16="http://schemas.microsoft.com/office/drawing/2014/main" id="{35C215AC-80F2-E54F-ACB8-6D43FD7623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09" y="-33470"/>
            <a:ext cx="4586631" cy="689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214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ading Analogically: Two Ideas From Christopher Alexander's “A Pattern  Language” (1977) – brettworks">
            <a:extLst>
              <a:ext uri="{FF2B5EF4-FFF2-40B4-BE49-F238E27FC236}">
                <a16:creationId xmlns:a16="http://schemas.microsoft.com/office/drawing/2014/main" id="{B14AC0B0-134E-3945-8AB9-1B352751F2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24" y="18288"/>
            <a:ext cx="4746683" cy="685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he Timeless Way of Building: Alexander, Christopher: 9780195024029:  Amazon.com: Books">
            <a:extLst>
              <a:ext uri="{FF2B5EF4-FFF2-40B4-BE49-F238E27FC236}">
                <a16:creationId xmlns:a16="http://schemas.microsoft.com/office/drawing/2014/main" id="{EDE9E594-91BB-BB45-865B-538B1815E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95" y="18288"/>
            <a:ext cx="4563801" cy="685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70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chitecture and Utopia by Manfredo Tafuri - Penguin Books New Zealand">
            <a:extLst>
              <a:ext uri="{FF2B5EF4-FFF2-40B4-BE49-F238E27FC236}">
                <a16:creationId xmlns:a16="http://schemas.microsoft.com/office/drawing/2014/main" id="{95A59C9F-5231-C548-8E90-35EB357EB7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58" y="33865"/>
            <a:ext cx="4094480" cy="682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he Sphere and the Labyrinth: Avant-Gardes and Architecture from Piranesi  to the 1970s: Tafuri, Manfredo, d'Acierno, Pellegrino, Connolly, Robert:  9780262700399: Amazon.com: Books">
            <a:extLst>
              <a:ext uri="{FF2B5EF4-FFF2-40B4-BE49-F238E27FC236}">
                <a16:creationId xmlns:a16="http://schemas.microsoft.com/office/drawing/2014/main" id="{8DB1CE40-5EFA-1D42-9A20-0BCC5710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809" y="-22782"/>
            <a:ext cx="4736123" cy="688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886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he Architecture of the City Aldo Rossi · Divisare">
            <a:extLst>
              <a:ext uri="{FF2B5EF4-FFF2-40B4-BE49-F238E27FC236}">
                <a16:creationId xmlns:a16="http://schemas.microsoft.com/office/drawing/2014/main" id="{CCC194E6-808B-934D-AC05-11F3EE7F4F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017" y="4916"/>
            <a:ext cx="5797685" cy="685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50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18F82-1233-1343-B5CF-2E6E476D2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9218" name="Picture 2" descr="In memoriam Enzo Mari | Large/Kiosk">
            <a:extLst>
              <a:ext uri="{FF2B5EF4-FFF2-40B4-BE49-F238E27FC236}">
                <a16:creationId xmlns:a16="http://schemas.microsoft.com/office/drawing/2014/main" id="{B74E7818-1F83-A649-91CD-BB515D786A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4" b="19346"/>
          <a:stretch/>
        </p:blipFill>
        <p:spPr bwMode="auto">
          <a:xfrm>
            <a:off x="681924" y="103011"/>
            <a:ext cx="10879812" cy="676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747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F583-CBBA-D445-845C-E83ECE93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10242" name="Picture 2" descr="Enzo Mari curated by Hans Hulrich Obrist. Catalogo della mostra (Milano, 17  ottobre 2020-18 aprile 2021). Ediz. italiana: 9788891890085: Amazon.com:  Books">
            <a:extLst>
              <a:ext uri="{FF2B5EF4-FFF2-40B4-BE49-F238E27FC236}">
                <a16:creationId xmlns:a16="http://schemas.microsoft.com/office/drawing/2014/main" id="{00438E27-470C-FB48-A7BF-1409EDFEBA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51" y="-56679"/>
            <a:ext cx="6896746" cy="68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58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er Untergang des Abendlandes: Umrisse einer Morphologie der  Weltgeschichte: Spengler, Oswald: 9783730604533: Amazon.com: Books">
            <a:extLst>
              <a:ext uri="{FF2B5EF4-FFF2-40B4-BE49-F238E27FC236}">
                <a16:creationId xmlns:a16="http://schemas.microsoft.com/office/drawing/2014/main" id="{98835B93-10E2-EF4F-868A-425657AF7D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957" y="-49636"/>
            <a:ext cx="4313717" cy="696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PENGLER, OSWALD: Länsimaiden perikato | Kampintorin antikvaarinen  kirjakauppa Oy - laaja valikoima kirjoja eri aloilta, myös sarjakuvat">
            <a:extLst>
              <a:ext uri="{FF2B5EF4-FFF2-40B4-BE49-F238E27FC236}">
                <a16:creationId xmlns:a16="http://schemas.microsoft.com/office/drawing/2014/main" id="{CB028807-9F65-484A-B17A-9C909CCB3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9" y="-17463"/>
            <a:ext cx="5260048" cy="687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66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uy Collapsibles: A Design Album of Space-Saving Objects Book Online at Low  Prices in India | Collapsibles: A Design Album of Space-Saving Objects  Reviews &amp; Ratings - Amazon.in">
            <a:extLst>
              <a:ext uri="{FF2B5EF4-FFF2-40B4-BE49-F238E27FC236}">
                <a16:creationId xmlns:a16="http://schemas.microsoft.com/office/drawing/2014/main" id="{B6ABF5E5-BD71-3B4E-8BBD-A610655BD4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756" y="0"/>
            <a:ext cx="65836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69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esign As Art (Penguin Modern Classics) by Munari, Bruno (2009) Paperback:  8601400941812: Amazon.com: Books">
            <a:extLst>
              <a:ext uri="{FF2B5EF4-FFF2-40B4-BE49-F238E27FC236}">
                <a16:creationId xmlns:a16="http://schemas.microsoft.com/office/drawing/2014/main" id="{3F3E3AF0-B1EC-F747-ABD2-E45A5A21A8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073" y="-1"/>
            <a:ext cx="4248223" cy="6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uy Munari&amp;#39;s Machines/Le Macchine Di Munari Book Online at Low Prices in  India | Munari&amp;#39;s Machines/Le Macchine Di Munari Reviews &amp;amp; Ratings -  Amazon.in">
            <a:extLst>
              <a:ext uri="{FF2B5EF4-FFF2-40B4-BE49-F238E27FC236}">
                <a16:creationId xmlns:a16="http://schemas.microsoft.com/office/drawing/2014/main" id="{58B647F4-8FC9-CC45-A48F-C0E5B663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34" y="-11136"/>
            <a:ext cx="4792494" cy="686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08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obert Venturi and Denise Scott Brown: Learning from Las Vegas: SuperC">
            <a:extLst>
              <a:ext uri="{FF2B5EF4-FFF2-40B4-BE49-F238E27FC236}">
                <a16:creationId xmlns:a16="http://schemas.microsoft.com/office/drawing/2014/main" id="{4A35E5F3-6222-4E48-8AB0-E0EA540500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152" y="-9228"/>
            <a:ext cx="4843848" cy="686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8FCA099-D65C-314D-B8BF-8BB6A88B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774" y="-1"/>
            <a:ext cx="4560844" cy="687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42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ostmodernism, or, The Cultural Logic of Late Capitalism (Post-Contemporary  Interventions): Jameson, Fredric: 9780822310907: Amazon.com: Books">
            <a:extLst>
              <a:ext uri="{FF2B5EF4-FFF2-40B4-BE49-F238E27FC236}">
                <a16:creationId xmlns:a16="http://schemas.microsoft.com/office/drawing/2014/main" id="{1299B0C6-4B81-F54A-8E49-2779C87829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4" y="365125"/>
            <a:ext cx="3889343" cy="585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Buy The Condition of Postmodernity: An Enquiry into the Origins of Cultural  Change Book Online at Low Prices in India | The Condition of Postmodernity:  An Enquiry into the Origins of Cultural">
            <a:extLst>
              <a:ext uri="{FF2B5EF4-FFF2-40B4-BE49-F238E27FC236}">
                <a16:creationId xmlns:a16="http://schemas.microsoft.com/office/drawing/2014/main" id="{951160B0-9F65-BA4E-8E84-A390AF66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93" y="365125"/>
            <a:ext cx="3861922" cy="585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DF) Berman marshall all that is solid melts into air the experience of  modernity | Zarena Syrgak - Academia.edu">
            <a:extLst>
              <a:ext uri="{FF2B5EF4-FFF2-40B4-BE49-F238E27FC236}">
                <a16:creationId xmlns:a16="http://schemas.microsoft.com/office/drawing/2014/main" id="{2DEB4362-5215-6A4F-8E85-A1A640906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2" y="365125"/>
            <a:ext cx="3810076" cy="585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580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ll That is Solid Melts Into Air: The Experience of Modernity:  Amazon.co.uk: Marshall Berman: 8601404917578: Books">
            <a:extLst>
              <a:ext uri="{FF2B5EF4-FFF2-40B4-BE49-F238E27FC236}">
                <a16:creationId xmlns:a16="http://schemas.microsoft.com/office/drawing/2014/main" id="{AEBA1A1E-A043-9D41-AEDE-E7EEC92627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569" y="-11404"/>
            <a:ext cx="4561283" cy="686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92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akennustieto Alvar Aalto Homes | Finnish Design Shop">
            <a:extLst>
              <a:ext uri="{FF2B5EF4-FFF2-40B4-BE49-F238E27FC236}">
                <a16:creationId xmlns:a16="http://schemas.microsoft.com/office/drawing/2014/main" id="{D72FE4DF-8CA0-ED43-BAF6-4CCBBD797B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06" y="0"/>
            <a:ext cx="6837421" cy="683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377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3994-B8A1-774F-A2B6-0203C3FF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762" y="2909713"/>
            <a:ext cx="6392694" cy="1325563"/>
          </a:xfrm>
        </p:spPr>
        <p:txBody>
          <a:bodyPr>
            <a:noAutofit/>
          </a:bodyPr>
          <a:lstStyle/>
          <a:p>
            <a:r>
              <a:rPr lang="en-GB" sz="2000" dirty="0" err="1"/>
              <a:t>Artek</a:t>
            </a:r>
            <a:r>
              <a:rPr lang="en-GB" sz="2000" dirty="0"/>
              <a:t> and the </a:t>
            </a:r>
            <a:r>
              <a:rPr lang="en-GB" sz="2000" dirty="0" err="1"/>
              <a:t>Aaltos</a:t>
            </a:r>
            <a:r>
              <a:rPr lang="en-GB" sz="2000" dirty="0"/>
              <a:t>: Creating a Modern World</a:t>
            </a:r>
            <a:br>
              <a:rPr lang="en-GB" sz="2000" i="1" dirty="0"/>
            </a:br>
            <a:r>
              <a:rPr lang="en-GB" sz="2000" dirty="0"/>
              <a:t>Nina </a:t>
            </a:r>
            <a:r>
              <a:rPr lang="en-GB" sz="2000" dirty="0" err="1"/>
              <a:t>Stritzler</a:t>
            </a:r>
            <a:r>
              <a:rPr lang="en-GB" sz="2000" dirty="0"/>
              <a:t>-Levine</a:t>
            </a:r>
            <a:br>
              <a:rPr lang="en-GB" sz="2000" dirty="0"/>
            </a:br>
            <a:r>
              <a:rPr lang="en-GB" sz="2000" dirty="0"/>
              <a:t>The Bard Graduate </a:t>
            </a:r>
            <a:r>
              <a:rPr lang="en-GB" sz="2000" dirty="0" err="1"/>
              <a:t>Center</a:t>
            </a:r>
            <a:r>
              <a:rPr lang="en-GB" sz="2000" dirty="0"/>
              <a:t> &amp; the Alvar Aalto Foundation, 2016</a:t>
            </a:r>
            <a:br>
              <a:rPr lang="en-GB" sz="2000" dirty="0"/>
            </a:br>
            <a:endParaRPr lang="en-FI" sz="2000" dirty="0"/>
          </a:p>
        </p:txBody>
      </p:sp>
      <p:pic>
        <p:nvPicPr>
          <p:cNvPr id="4098" name="Picture 2" descr="Artek and the Aaltos: Creating a Modern World: Stritzler-Levine, Nina:  9780300209679: Amazon.com: Books">
            <a:extLst>
              <a:ext uri="{FF2B5EF4-FFF2-40B4-BE49-F238E27FC236}">
                <a16:creationId xmlns:a16="http://schemas.microsoft.com/office/drawing/2014/main" id="{5E289DA0-CA33-8E47-873D-046668A04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5" y="-12259"/>
            <a:ext cx="4816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733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Alvar Aalto Furniture 'Book' at 1stDibs">
            <a:extLst>
              <a:ext uri="{FF2B5EF4-FFF2-40B4-BE49-F238E27FC236}">
                <a16:creationId xmlns:a16="http://schemas.microsoft.com/office/drawing/2014/main" id="{7C7E4594-6FBB-0C44-B129-8C797ADFB6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9" t="1147" r="7423" b="4530"/>
          <a:stretch/>
        </p:blipFill>
        <p:spPr bwMode="auto">
          <a:xfrm>
            <a:off x="2640457" y="0"/>
            <a:ext cx="6085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7045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LMARI TAPIOVAARA (CAST/ING) (KORVENMAA PEKKA) kirja">
            <a:extLst>
              <a:ext uri="{FF2B5EF4-FFF2-40B4-BE49-F238E27FC236}">
                <a16:creationId xmlns:a16="http://schemas.microsoft.com/office/drawing/2014/main" id="{937E74D2-B25C-4641-82BF-59F7AAAAF8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9232"/>
            <a:ext cx="5741006" cy="686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76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E7A729-7479-6245-B92C-2D7C83BD1B80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3314" name="Picture 2" descr="Hai, Fang: Yrjö Kukkapuro furniture designer">
            <a:extLst>
              <a:ext uri="{FF2B5EF4-FFF2-40B4-BE49-F238E27FC236}">
                <a16:creationId xmlns:a16="http://schemas.microsoft.com/office/drawing/2014/main" id="{65EBEDD0-0AAC-1049-B250-E0E5DF46DE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3" t="3395" r="24629" b="3696"/>
          <a:stretch/>
        </p:blipFill>
        <p:spPr bwMode="auto">
          <a:xfrm>
            <a:off x="2994660" y="80010"/>
            <a:ext cx="472059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062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>
            <a:extLst>
              <a:ext uri="{FF2B5EF4-FFF2-40B4-BE49-F238E27FC236}">
                <a16:creationId xmlns:a16="http://schemas.microsoft.com/office/drawing/2014/main" id="{AFF9F4CC-768B-A641-8258-71F58ED120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19" y="0"/>
            <a:ext cx="4957137" cy="69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8" name="Picture 6" descr="Oswald Spengler | SARASTUS | Sivu 4">
            <a:extLst>
              <a:ext uri="{FF2B5EF4-FFF2-40B4-BE49-F238E27FC236}">
                <a16:creationId xmlns:a16="http://schemas.microsoft.com/office/drawing/2014/main" id="{524062BE-DC7D-C14E-9EE3-C60617F4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6" y="0"/>
            <a:ext cx="4441595" cy="693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1406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61261-1042-3340-9B01-27EB8708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F6CD77-A9CF-D647-9C4A-1BE938D6E30C}"/>
              </a:ext>
            </a:extLst>
          </p:cNvPr>
          <p:cNvSpPr/>
          <p:nvPr/>
        </p:nvSpPr>
        <p:spPr>
          <a:xfrm>
            <a:off x="0" y="-194309"/>
            <a:ext cx="12192000" cy="705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7170" name="Picture 2" descr="Kaj Franck - Muotoilija Formgivare Designer | C. Hagelstam Antikvariat">
            <a:extLst>
              <a:ext uri="{FF2B5EF4-FFF2-40B4-BE49-F238E27FC236}">
                <a16:creationId xmlns:a16="http://schemas.microsoft.com/office/drawing/2014/main" id="{42EC4DD8-F4DF-3A42-8582-ED197D741F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12" y="-194308"/>
            <a:ext cx="7240871" cy="705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24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aj Franck : Muotoilijan tunnustuksia – Form och miljö | bookm-ark.fi">
            <a:extLst>
              <a:ext uri="{FF2B5EF4-FFF2-40B4-BE49-F238E27FC236}">
                <a16:creationId xmlns:a16="http://schemas.microsoft.com/office/drawing/2014/main" id="{054ADC62-018F-5047-8239-03015D5C05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10837" r="24397" b="10232"/>
          <a:stretch/>
        </p:blipFill>
        <p:spPr bwMode="auto">
          <a:xfrm>
            <a:off x="2877015" y="-57195"/>
            <a:ext cx="5575609" cy="692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805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imo Heikkilä &amp; Yrjö Wiherheimo - Martin Relander - Pääkaupunkiseudun  Kierrätyskeskus verkkokauppa">
            <a:extLst>
              <a:ext uri="{FF2B5EF4-FFF2-40B4-BE49-F238E27FC236}">
                <a16:creationId xmlns:a16="http://schemas.microsoft.com/office/drawing/2014/main" id="{A18DDB2F-6D60-8249-A751-AC6DB6A589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0" b="5602"/>
          <a:stretch/>
        </p:blipFill>
        <p:spPr bwMode="auto">
          <a:xfrm>
            <a:off x="2843784" y="0"/>
            <a:ext cx="54772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66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nnish wood furniture design: Simo Heikkilä Works | bookm-ark.fi">
            <a:extLst>
              <a:ext uri="{FF2B5EF4-FFF2-40B4-BE49-F238E27FC236}">
                <a16:creationId xmlns:a16="http://schemas.microsoft.com/office/drawing/2014/main" id="{781B8118-208A-8746-9460-17BAD3D1B4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1" t="12452" r="29295" b="17151"/>
          <a:stretch/>
        </p:blipFill>
        <p:spPr bwMode="auto">
          <a:xfrm>
            <a:off x="2697480" y="-1"/>
            <a:ext cx="587502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384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ALLASMAA, JUHANI (toim.): Puun kieli | Kampintorin antikvaarinen  kirjakauppa Oy - laaja valikoima kirjoja eri aloilta, myös sarjakuvat">
            <a:extLst>
              <a:ext uri="{FF2B5EF4-FFF2-40B4-BE49-F238E27FC236}">
                <a16:creationId xmlns:a16="http://schemas.microsoft.com/office/drawing/2014/main" id="{7B7BC102-40D5-EE43-A7F1-37815196D0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9" y="0"/>
            <a:ext cx="7378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FE9ECB-66C3-284E-8AA7-15E3486BA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2198" y="2328451"/>
            <a:ext cx="3637051" cy="95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522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1400" b="0" i="0" u="none" strike="noStrike" cap="none" normalizeH="0" baseline="0" dirty="0">
                <a:ln>
                  <a:noFill/>
                </a:ln>
                <a:effectLst/>
                <a:latin typeface="Montserrat Alternates"/>
              </a:rPr>
              <a:t>PALLASMAA, JUHANI (toim.): Puun kieli,</a:t>
            </a:r>
            <a:r>
              <a:rPr kumimoji="0" lang="en-FI" altLang="en-FI" sz="1400" b="0" i="0" u="none" strike="noStrike" cap="none" normalizeH="0" baseline="0" dirty="0">
                <a:ln>
                  <a:noFill/>
                </a:ln>
                <a:effectLst/>
                <a:latin typeface="PT Sans" panose="020B0503020203020204" pitchFamily="34" charset="77"/>
              </a:rPr>
              <a:t>  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FI" altLang="en-FI" sz="1400" b="0" i="0" u="none" strike="noStrike" cap="none" normalizeH="0" baseline="0" dirty="0">
                <a:ln>
                  <a:noFill/>
                </a:ln>
                <a:effectLst/>
                <a:latin typeface="PT Sans" panose="020B0503020203020204" pitchFamily="34" charset="77"/>
              </a:rPr>
              <a:t>Puu Suomen veistotaiteessa, muotoilussa ja arkkitehtuurissa. Suomen rakennustaiteen museo 1987</a:t>
            </a:r>
            <a:endParaRPr kumimoji="0" lang="en-FI" altLang="en-FI" sz="1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9169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TAIDE &amp;amp; TEOLLISUUS – Aalto University Shop">
            <a:extLst>
              <a:ext uri="{FF2B5EF4-FFF2-40B4-BE49-F238E27FC236}">
                <a16:creationId xmlns:a16="http://schemas.microsoft.com/office/drawing/2014/main" id="{9BDCDB54-2125-0E48-9AB4-60396618C8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04" y="115764"/>
            <a:ext cx="5505408" cy="66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teneum maskerad - taideteollisuuden muotoja ja murroksia -  Pääkaupunkiseudun Kierrätyskeskus verkkokauppa">
            <a:extLst>
              <a:ext uri="{FF2B5EF4-FFF2-40B4-BE49-F238E27FC236}">
                <a16:creationId xmlns:a16="http://schemas.microsoft.com/office/drawing/2014/main" id="{8035D823-B8B3-2244-BD9B-1AB7CC5976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1" b="5610"/>
          <a:stretch/>
        </p:blipFill>
        <p:spPr bwMode="auto">
          <a:xfrm>
            <a:off x="562714" y="0"/>
            <a:ext cx="5109828" cy="687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008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an matter metamorphosis – Suomalainen.com">
            <a:extLst>
              <a:ext uri="{FF2B5EF4-FFF2-40B4-BE49-F238E27FC236}">
                <a16:creationId xmlns:a16="http://schemas.microsoft.com/office/drawing/2014/main" id="{0427C8DC-7DC0-564D-AB9C-7AA57E240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30" y="-16925"/>
            <a:ext cx="4937760" cy="687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025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aarten van Severen, Lieven Daenens - Maarten van Severen: - Catawiki">
            <a:extLst>
              <a:ext uri="{FF2B5EF4-FFF2-40B4-BE49-F238E27FC236}">
                <a16:creationId xmlns:a16="http://schemas.microsoft.com/office/drawing/2014/main" id="{0BD4F3EF-3B2A-BA41-9BCB-8A69900285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64" y="48965"/>
            <a:ext cx="3860586" cy="473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aarten Van Severen Work - album.  ミッドセンチュリーのデザインを中心に生活が楽しくなるテーブルウェアやインテリア雑貨を扱うセレクトショップ">
            <a:extLst>
              <a:ext uri="{FF2B5EF4-FFF2-40B4-BE49-F238E27FC236}">
                <a16:creationId xmlns:a16="http://schemas.microsoft.com/office/drawing/2014/main" id="{6C0684AE-B5DE-F64B-B22D-9D0F79A17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6326"/>
            <a:ext cx="10370031" cy="691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060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515C1-DD6A-774F-AA85-5CF5083FC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32770" name="Picture 2" descr="Foucault on Heterotopias and the Body | Progressive Geographies">
            <a:extLst>
              <a:ext uri="{FF2B5EF4-FFF2-40B4-BE49-F238E27FC236}">
                <a16:creationId xmlns:a16="http://schemas.microsoft.com/office/drawing/2014/main" id="{0DF4E70D-9F07-DB49-B8F1-E6665D4D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0"/>
            <a:ext cx="6800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Other Spaces Affair of Heterotopia (HdA Dokumente zur Architektur) (German  Edition): Knaller-Vlay, Bernd, Ritter, Roland: 9783901174292: Amazon.com:  Books">
            <a:extLst>
              <a:ext uri="{FF2B5EF4-FFF2-40B4-BE49-F238E27FC236}">
                <a16:creationId xmlns:a16="http://schemas.microsoft.com/office/drawing/2014/main" id="{F31F2F5B-A95A-3B41-A2BB-B0B095DFD3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200" y="0"/>
            <a:ext cx="53085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755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F2B6-FB39-974B-8C2B-23FA47D95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28FA6-9307-2B4F-831B-7CC5FC691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35842" name="Picture 2" descr="Kuvahaun tulos haulle flesh and stone richard sennett">
            <a:hlinkClick r:id="rId2"/>
            <a:extLst>
              <a:ext uri="{FF2B5EF4-FFF2-40B4-BE49-F238E27FC236}">
                <a16:creationId xmlns:a16="http://schemas.microsoft.com/office/drawing/2014/main" id="{BBC54A5C-3C84-7F42-BB17-88D55EB25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958" y="0"/>
            <a:ext cx="13073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854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chanization Takes Command by Siegfried Giedion - something about books  and covers">
            <a:extLst>
              <a:ext uri="{FF2B5EF4-FFF2-40B4-BE49-F238E27FC236}">
                <a16:creationId xmlns:a16="http://schemas.microsoft.com/office/drawing/2014/main" id="{22875B5B-816A-D848-9FD0-812C3115F7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340" y="0"/>
            <a:ext cx="4463106" cy="684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ace Time &amp; Architecture: The Growth of a New Tradition, 3rd Edition:  Giedion, Sigfried.: Amazon.com: Books">
            <a:extLst>
              <a:ext uri="{FF2B5EF4-FFF2-40B4-BE49-F238E27FC236}">
                <a16:creationId xmlns:a16="http://schemas.microsoft.com/office/drawing/2014/main" id="{9C2A149A-500C-9249-92C0-80BFC84D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27" y="0"/>
            <a:ext cx="5048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3740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uuttuva suomalainen yhteiskunta - Waris, Heikki | Antikvaari - kirjakauppa  verkossa">
            <a:extLst>
              <a:ext uri="{FF2B5EF4-FFF2-40B4-BE49-F238E27FC236}">
                <a16:creationId xmlns:a16="http://schemas.microsoft.com/office/drawing/2014/main" id="{DC41E6FD-A789-6B40-8DC7-8B83AB9398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3478"/>
            <a:ext cx="6894575" cy="670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6761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eis propostas para o próximo milênio&quot;, Ítalo Calvino | Memo, Thoughts,  Millennium">
            <a:extLst>
              <a:ext uri="{FF2B5EF4-FFF2-40B4-BE49-F238E27FC236}">
                <a16:creationId xmlns:a16="http://schemas.microsoft.com/office/drawing/2014/main" id="{A77CB90E-3A73-8E4B-890B-F59CA1EC8F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979" y="150830"/>
            <a:ext cx="4928781" cy="655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ix Memos for the Next Millennium by Italo Calvino - Penguin Books Australia">
            <a:extLst>
              <a:ext uri="{FF2B5EF4-FFF2-40B4-BE49-F238E27FC236}">
                <a16:creationId xmlns:a16="http://schemas.microsoft.com/office/drawing/2014/main" id="{4D2A2D76-A28B-7C4F-B95B-3269889B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9" b="3341"/>
          <a:stretch/>
        </p:blipFill>
        <p:spPr bwMode="auto">
          <a:xfrm>
            <a:off x="1362839" y="151615"/>
            <a:ext cx="4559183" cy="655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5449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52E8099-76E1-C144-BF5A-70B7E5B72BBE}"/>
              </a:ext>
            </a:extLst>
          </p:cNvPr>
          <p:cNvSpPr/>
          <p:nvPr/>
        </p:nvSpPr>
        <p:spPr>
          <a:xfrm>
            <a:off x="26316" y="-22302"/>
            <a:ext cx="12147395" cy="688871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CFEEF-B39C-184B-9E27-971EB233C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1165"/>
          <a:stretch/>
        </p:blipFill>
        <p:spPr>
          <a:xfrm>
            <a:off x="935649" y="-22302"/>
            <a:ext cx="10184571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CB34E99-7D80-684D-A6DB-5A5FD2667330}"/>
              </a:ext>
            </a:extLst>
          </p:cNvPr>
          <p:cNvSpPr txBox="1">
            <a:spLocks/>
          </p:cNvSpPr>
          <p:nvPr/>
        </p:nvSpPr>
        <p:spPr>
          <a:xfrm>
            <a:off x="-109815" y="3278396"/>
            <a:ext cx="12275497" cy="3428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4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SISUSTUSARKKITEHTUURIN KULTTUURI JAKÄYTÄNTÖ</a:t>
            </a:r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endParaRPr lang="fi-FI" sz="3600" dirty="0">
              <a:solidFill>
                <a:schemeClr val="bg1">
                  <a:lumMod val="95000"/>
                </a:schemeClr>
              </a:solidFill>
              <a:latin typeface="Times" pitchFamily="2" charset="0"/>
            </a:endParaRPr>
          </a:p>
          <a:p>
            <a:endParaRPr lang="fi-FI" sz="3600" dirty="0">
              <a:solidFill>
                <a:schemeClr val="bg1">
                  <a:lumMod val="95000"/>
                </a:schemeClr>
              </a:solidFill>
              <a:latin typeface="Times" pitchFamily="2" charset="0"/>
            </a:endParaRPr>
          </a:p>
          <a:p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r>
              <a:rPr lang="fi-FI" sz="31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WORLD WIDE WEB / MARTIN RELANDER 2023 </a:t>
            </a:r>
            <a:br>
              <a:rPr lang="fi-FI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endParaRPr lang="fi-FI" dirty="0">
              <a:solidFill>
                <a:schemeClr val="bg1">
                  <a:lumMod val="95000"/>
                </a:schemeClr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82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EC910-E5B1-EC40-970F-B6B208381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5"/>
          <a:stretch/>
        </p:blipFill>
        <p:spPr>
          <a:xfrm>
            <a:off x="2761488" y="66610"/>
            <a:ext cx="5178796" cy="6791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F5DDB-322E-DE46-8955-C48AB12BB464}"/>
              </a:ext>
            </a:extLst>
          </p:cNvPr>
          <p:cNvSpPr txBox="1"/>
          <p:nvPr/>
        </p:nvSpPr>
        <p:spPr>
          <a:xfrm>
            <a:off x="8385048" y="6153912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Thomas 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Paturet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34A5E-972E-C748-A3BC-96E812B4EA25}"/>
              </a:ext>
            </a:extLst>
          </p:cNvPr>
          <p:cNvSpPr txBox="1"/>
          <p:nvPr/>
        </p:nvSpPr>
        <p:spPr>
          <a:xfrm>
            <a:off x="8308848" y="435864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www.atlasofplaces.com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07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EBDEE4-1D0B-1943-9758-61E31E756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3552" y="27420"/>
            <a:ext cx="4855464" cy="68362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0A2BC7-8591-9A4F-99D0-EEA403F201C6}"/>
              </a:ext>
            </a:extLst>
          </p:cNvPr>
          <p:cNvSpPr txBox="1"/>
          <p:nvPr/>
        </p:nvSpPr>
        <p:spPr>
          <a:xfrm>
            <a:off x="8129016" y="182880"/>
            <a:ext cx="3813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misfitsarchitecture.com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7307EF-71C9-6341-9C51-03B801410989}"/>
              </a:ext>
            </a:extLst>
          </p:cNvPr>
          <p:cNvSpPr txBox="1"/>
          <p:nvPr/>
        </p:nvSpPr>
        <p:spPr>
          <a:xfrm>
            <a:off x="8230036" y="6116030"/>
            <a:ext cx="406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Graham McKey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2735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75374-7B3C-EB41-8D8E-45D7E3A0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960" y="48070"/>
            <a:ext cx="3496056" cy="1325563"/>
          </a:xfrm>
        </p:spPr>
        <p:txBody>
          <a:bodyPr>
            <a:norm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https://socks-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studio.com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C1BFD-66E8-B346-9580-7A4DE421B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656" y="6175819"/>
            <a:ext cx="5257800" cy="634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i="0" u="none" strike="noStrike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Mariabruna</a:t>
            </a:r>
            <a:r>
              <a:rPr lang="en-GB" sz="200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GB" sz="2000" i="0" u="none" strike="noStrike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Fabrizi</a:t>
            </a:r>
            <a:r>
              <a:rPr lang="en-GB" sz="200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and </a:t>
            </a:r>
            <a:r>
              <a:rPr lang="en-GB" sz="2000" i="0" u="none" strike="noStrike" dirty="0" err="1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Fosco</a:t>
            </a:r>
            <a:r>
              <a:rPr lang="en-GB" sz="2000" i="0" u="none" strike="noStrike" dirty="0"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Lucarelli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91542-DC26-864C-9EC4-BF59EE97E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70" y="0"/>
            <a:ext cx="55047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606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FD23CF-C6D8-2A45-A9E8-89EAA5F6B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6"/>
          <a:stretch/>
        </p:blipFill>
        <p:spPr>
          <a:xfrm>
            <a:off x="1165691" y="754490"/>
            <a:ext cx="10041466" cy="5790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AEC207-D1DD-574D-9E83-C9FDEB87B923}"/>
              </a:ext>
            </a:extLst>
          </p:cNvPr>
          <p:cNvSpPr txBox="1"/>
          <p:nvPr/>
        </p:nvSpPr>
        <p:spPr>
          <a:xfrm>
            <a:off x="4639733" y="237067"/>
            <a:ext cx="463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thecharnelhouse.org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9250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85D4AB-9E3B-EB40-8508-74957319D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425"/>
          <a:stretch/>
        </p:blipFill>
        <p:spPr>
          <a:xfrm>
            <a:off x="4427195" y="0"/>
            <a:ext cx="2918532" cy="4229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8AB91-BA3C-C34B-9BF3-F21D75CFA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195" y="4172380"/>
            <a:ext cx="2918532" cy="26856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66D0CC-41D0-AD41-AAE7-284644DCFE03}"/>
              </a:ext>
            </a:extLst>
          </p:cNvPr>
          <p:cNvSpPr txBox="1"/>
          <p:nvPr/>
        </p:nvSpPr>
        <p:spPr>
          <a:xfrm>
            <a:off x="7684685" y="255355"/>
            <a:ext cx="463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thecharnelhouse.org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149A2-AB3A-AF4E-ACB1-43B32BFAE3E6}"/>
              </a:ext>
            </a:extLst>
          </p:cNvPr>
          <p:cNvSpPr txBox="1"/>
          <p:nvPr/>
        </p:nvSpPr>
        <p:spPr>
          <a:xfrm>
            <a:off x="7684685" y="6202535"/>
            <a:ext cx="463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Ross Wolf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5D38CE-7E1F-C344-B82C-71100F730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192"/>
          <a:stretch/>
        </p:blipFill>
        <p:spPr>
          <a:xfrm>
            <a:off x="0" y="0"/>
            <a:ext cx="438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18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C6597A-D760-DE4D-A744-5A7998624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822"/>
          <a:stretch/>
        </p:blipFill>
        <p:spPr>
          <a:xfrm>
            <a:off x="-940" y="528068"/>
            <a:ext cx="12192940" cy="58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84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3E1455-B100-0B4C-90A5-1FEFABEDC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42"/>
          <a:stretch/>
        </p:blipFill>
        <p:spPr>
          <a:xfrm>
            <a:off x="82002" y="1269124"/>
            <a:ext cx="4053182" cy="4051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69ECC-6A38-4949-954A-9D6BD193A4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4" b="1324"/>
          <a:stretch/>
        </p:blipFill>
        <p:spPr>
          <a:xfrm>
            <a:off x="4088663" y="1269124"/>
            <a:ext cx="4057487" cy="4051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5C34AD-8AC9-124D-A515-28737A325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0"/>
          <a:stretch/>
        </p:blipFill>
        <p:spPr>
          <a:xfrm>
            <a:off x="8133087" y="1269123"/>
            <a:ext cx="4006661" cy="40517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735475-5CE6-134B-8D4D-D30C5DB9551F}"/>
              </a:ext>
            </a:extLst>
          </p:cNvPr>
          <p:cNvSpPr txBox="1"/>
          <p:nvPr/>
        </p:nvSpPr>
        <p:spPr>
          <a:xfrm>
            <a:off x="4336869" y="300446"/>
            <a:ext cx="406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https://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www.auvinenwiherheimo.fi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889CA8-A681-264F-AF84-BE2F4A1B93EF}"/>
              </a:ext>
            </a:extLst>
          </p:cNvPr>
          <p:cNvSpPr txBox="1"/>
          <p:nvPr/>
        </p:nvSpPr>
        <p:spPr>
          <a:xfrm>
            <a:off x="4608141" y="6273477"/>
            <a:ext cx="406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Martin </a:t>
            </a:r>
            <a:r>
              <a:rPr lang="en-GB" sz="2000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Relander</a:t>
            </a:r>
            <a:endParaRPr lang="en-FI" sz="20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432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u style et de l'architecture : Ecrits, 1834-1869 : Semper, Gottfried,  Soulillou, Jacques, Neumann, Nathalie: Amazon.fr: Livres">
            <a:extLst>
              <a:ext uri="{FF2B5EF4-FFF2-40B4-BE49-F238E27FC236}">
                <a16:creationId xmlns:a16="http://schemas.microsoft.com/office/drawing/2014/main" id="{209A1161-1BF2-FD49-A7D1-1E35434B7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96" y="0"/>
            <a:ext cx="446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Four Elements of Architecture and Other Writings (Res Monographs in  Anthropology and Aesthetics): Amazon.co.uk: Semper, Gottfried:  9780521180863: Books">
            <a:extLst>
              <a:ext uri="{FF2B5EF4-FFF2-40B4-BE49-F238E27FC236}">
                <a16:creationId xmlns:a16="http://schemas.microsoft.com/office/drawing/2014/main" id="{D93FD7F6-D9D9-1144-8C84-84C1EE2C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759" y="0"/>
            <a:ext cx="4800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195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5EDCD6-CDBA-A443-8556-859A6F1478B4}"/>
              </a:ext>
            </a:extLst>
          </p:cNvPr>
          <p:cNvSpPr/>
          <p:nvPr/>
        </p:nvSpPr>
        <p:spPr>
          <a:xfrm>
            <a:off x="44604" y="-22302"/>
            <a:ext cx="12147395" cy="68887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6" name="Picture 2" descr="Jean Gabin Net Worth">
            <a:extLst>
              <a:ext uri="{FF2B5EF4-FFF2-40B4-BE49-F238E27FC236}">
                <a16:creationId xmlns:a16="http://schemas.microsoft.com/office/drawing/2014/main" id="{C54E2884-48C1-B14F-8C42-502AAFBC6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1" r="12798"/>
          <a:stretch/>
        </p:blipFill>
        <p:spPr bwMode="auto">
          <a:xfrm>
            <a:off x="3468029" y="0"/>
            <a:ext cx="5163016" cy="686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F3EF4E-517E-5E4C-93EA-DC050A5C3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17742"/>
            <a:ext cx="9144000" cy="2387600"/>
          </a:xfrm>
        </p:spPr>
        <p:txBody>
          <a:bodyPr>
            <a:normAutofit/>
          </a:bodyPr>
          <a:lstStyle/>
          <a:p>
            <a:br>
              <a:rPr lang="fi-FI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endParaRPr lang="fi-FI" dirty="0">
              <a:solidFill>
                <a:schemeClr val="bg1">
                  <a:lumMod val="95000"/>
                </a:schemeClr>
              </a:solidFill>
              <a:latin typeface="Times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D4ACEA-E103-AB4D-973D-9ABFADE2AEF0}"/>
              </a:ext>
            </a:extLst>
          </p:cNvPr>
          <p:cNvSpPr txBox="1">
            <a:spLocks/>
          </p:cNvSpPr>
          <p:nvPr/>
        </p:nvSpPr>
        <p:spPr>
          <a:xfrm>
            <a:off x="-183438" y="3422056"/>
            <a:ext cx="12603478" cy="3428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9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SISUSTUSARKKITEHTUURIN KULTTUURI JA KÄYTÄNTÖ</a:t>
            </a:r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br>
              <a:rPr lang="fi-FI" sz="36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r>
              <a:rPr lang="fi-FI" sz="2700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  <a:t>KATSOTTAVAA / MARTIN RELANDER 2023 </a:t>
            </a:r>
            <a:br>
              <a:rPr lang="fi-FI" dirty="0">
                <a:solidFill>
                  <a:schemeClr val="bg1">
                    <a:lumMod val="95000"/>
                  </a:schemeClr>
                </a:solidFill>
                <a:latin typeface="Times" pitchFamily="2" charset="0"/>
              </a:rPr>
            </a:br>
            <a:endParaRPr lang="fi-FI" dirty="0">
              <a:solidFill>
                <a:schemeClr val="bg1">
                  <a:lumMod val="95000"/>
                </a:schemeClr>
              </a:solidFill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1129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Aya Seyahat - film 1902 - Beyazperde.com">
            <a:extLst>
              <a:ext uri="{FF2B5EF4-FFF2-40B4-BE49-F238E27FC236}">
                <a16:creationId xmlns:a16="http://schemas.microsoft.com/office/drawing/2014/main" id="{94D622E2-4553-104C-B48B-81409993CD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670" y="30186"/>
            <a:ext cx="5111930" cy="681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2580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mazon.com: Art Wall Metropolis Movie Poster Rolled Canvas Art, 14 by  18-Inch: Unframed Prints: Posters &amp; Prints">
            <a:extLst>
              <a:ext uri="{FF2B5EF4-FFF2-40B4-BE49-F238E27FC236}">
                <a16:creationId xmlns:a16="http://schemas.microsoft.com/office/drawing/2014/main" id="{4E68B4D9-61E4-FA46-B7E3-E1AB708870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30" y="-52163"/>
            <a:ext cx="3954780" cy="693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51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Cabinet of Dr. Caligari - Wikipedia">
            <a:extLst>
              <a:ext uri="{FF2B5EF4-FFF2-40B4-BE49-F238E27FC236}">
                <a16:creationId xmlns:a16="http://schemas.microsoft.com/office/drawing/2014/main" id="{31D9E4F2-8FAD-3B42-AD26-736ADD5EB8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52" y="-4972"/>
            <a:ext cx="5093434" cy="685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4283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&amp;amp;#39;Atalante (1934) - IMDb">
            <a:extLst>
              <a:ext uri="{FF2B5EF4-FFF2-40B4-BE49-F238E27FC236}">
                <a16:creationId xmlns:a16="http://schemas.microsoft.com/office/drawing/2014/main" id="{3631829B-26A2-1043-AB93-2A5808BCD7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38" y="-27608"/>
            <a:ext cx="4753368" cy="69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Zero for Conduct (Zero de Conduite) Movie Poster | French 1 panel (47x63)  Original Vintage Movie Poster | 5419">
            <a:extLst>
              <a:ext uri="{FF2B5EF4-FFF2-40B4-BE49-F238E27FC236}">
                <a16:creationId xmlns:a16="http://schemas.microsoft.com/office/drawing/2014/main" id="{B3216DDC-8BF6-104C-983A-C1686061A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323" y="-910"/>
            <a:ext cx="5200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05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National Circus Festival: Late Night Film Screening - Kerry Museum">
            <a:extLst>
              <a:ext uri="{FF2B5EF4-FFF2-40B4-BE49-F238E27FC236}">
                <a16:creationId xmlns:a16="http://schemas.microsoft.com/office/drawing/2014/main" id="{A421F09B-0979-FD43-A6C8-9164DF61E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58" y="0"/>
            <a:ext cx="4564042" cy="679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Movie Poster of the Week: Buster Keaton and the Poster Art of Dylan Haley  on Notebook | MUBI">
            <a:extLst>
              <a:ext uri="{FF2B5EF4-FFF2-40B4-BE49-F238E27FC236}">
                <a16:creationId xmlns:a16="http://schemas.microsoft.com/office/drawing/2014/main" id="{3F90034E-C6B1-304D-AF45-E313C0945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mazon.com: Posterazzi The Cameraman Top Bottom Third From Right: Buster  Keaton 1928. Movie Masterprint Poster Print, (11 x 17): Posters &amp; Prints">
            <a:extLst>
              <a:ext uri="{FF2B5EF4-FFF2-40B4-BE49-F238E27FC236}">
                <a16:creationId xmlns:a16="http://schemas.microsoft.com/office/drawing/2014/main" id="{D2FF5737-C812-9D4A-8D81-D2D3303F4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0"/>
            <a:ext cx="2684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504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AI DES BRUMES, LE&amp;amp;quot; MOVIE POSTER - &amp;amp;quot;QUAI DES BRUMES&amp;amp;quot; MOVIE POSTER">
            <a:extLst>
              <a:ext uri="{FF2B5EF4-FFF2-40B4-BE49-F238E27FC236}">
                <a16:creationId xmlns:a16="http://schemas.microsoft.com/office/drawing/2014/main" id="{D929B730-5C8D-BA4F-9157-B6C2098469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" b="2287"/>
          <a:stretch/>
        </p:blipFill>
        <p:spPr bwMode="auto">
          <a:xfrm>
            <a:off x="899287" y="-11539"/>
            <a:ext cx="5002750" cy="686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ôtel du Nord de Marcel Carné (1938) - UniFrance">
            <a:extLst>
              <a:ext uri="{FF2B5EF4-FFF2-40B4-BE49-F238E27FC236}">
                <a16:creationId xmlns:a16="http://schemas.microsoft.com/office/drawing/2014/main" id="{FDC04138-05B9-FB46-BAC7-4F23E6DE6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544" y="-20608"/>
            <a:ext cx="5199982" cy="694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459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Zack Snyder Hopes to Film Ayn Rand&amp;#39;s The Fountainhead">
            <a:extLst>
              <a:ext uri="{FF2B5EF4-FFF2-40B4-BE49-F238E27FC236}">
                <a16:creationId xmlns:a16="http://schemas.microsoft.com/office/drawing/2014/main" id="{E9E2A5A0-ECB8-784E-BCA7-69003F25C3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5324" r="4449" b="5324"/>
          <a:stretch/>
        </p:blipFill>
        <p:spPr bwMode="auto">
          <a:xfrm>
            <a:off x="1617203" y="0"/>
            <a:ext cx="8902176" cy="683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831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ar Window - Wikipedia">
            <a:extLst>
              <a:ext uri="{FF2B5EF4-FFF2-40B4-BE49-F238E27FC236}">
                <a16:creationId xmlns:a16="http://schemas.microsoft.com/office/drawing/2014/main" id="{35A4FC6D-3FD2-2E42-8A1C-D6432A7CEC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18" y="-16941"/>
            <a:ext cx="4602227" cy="688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222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oshen Theater on Twitter: &quot;TOMORROW, January 11 is our FREE screening of  one of the greatest films of all time. Casablanca! We invite you to join us  at the Goshen Theater as">
            <a:extLst>
              <a:ext uri="{FF2B5EF4-FFF2-40B4-BE49-F238E27FC236}">
                <a16:creationId xmlns:a16="http://schemas.microsoft.com/office/drawing/2014/main" id="{200835EA-E55B-D343-A0D8-07F4CB91BC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515" y="3515"/>
            <a:ext cx="5196254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90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poken into the Void: Collected Essays 1897-1900 by Adolf Loos - Vignelli,  Massimo and Vignelli Associates — Google Arts &amp; Culture">
            <a:extLst>
              <a:ext uri="{FF2B5EF4-FFF2-40B4-BE49-F238E27FC236}">
                <a16:creationId xmlns:a16="http://schemas.microsoft.com/office/drawing/2014/main" id="{E6426FAE-65B2-084F-8D3D-1A33461814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0"/>
            <a:ext cx="5976243" cy="684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etteratura artistica: Adolf Loos. [Spoken into the void]. Part Two">
            <a:extLst>
              <a:ext uri="{FF2B5EF4-FFF2-40B4-BE49-F238E27FC236}">
                <a16:creationId xmlns:a16="http://schemas.microsoft.com/office/drawing/2014/main" id="{9841711B-A243-C74D-9112-61C63F08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05" y="-14972"/>
            <a:ext cx="4430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23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gallery for Hiroshima mon amour - FilmAffinity">
            <a:extLst>
              <a:ext uri="{FF2B5EF4-FFF2-40B4-BE49-F238E27FC236}">
                <a16:creationId xmlns:a16="http://schemas.microsoft.com/office/drawing/2014/main" id="{9A382194-4E0C-084C-B7A5-E7F5E9BD2B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59" y="-18032"/>
            <a:ext cx="4339539" cy="687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384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Playtime Film – Bethlehem Area Public Library">
            <a:extLst>
              <a:ext uri="{FF2B5EF4-FFF2-40B4-BE49-F238E27FC236}">
                <a16:creationId xmlns:a16="http://schemas.microsoft.com/office/drawing/2014/main" id="{119EEBC0-721A-364D-9AD0-1B0F0D955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191" y="155165"/>
            <a:ext cx="4690180" cy="660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rbé ™ Cinema Mon Oncle Jacques TATI R8-Poster HQ 60x80cm d&amp;#39;une Affiche  Ancienne : Amazon.fr: Cuisine et Maison">
            <a:extLst>
              <a:ext uri="{FF2B5EF4-FFF2-40B4-BE49-F238E27FC236}">
                <a16:creationId xmlns:a16="http://schemas.microsoft.com/office/drawing/2014/main" id="{CE439039-8EA9-9843-8941-779B59FDC6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48" y="155165"/>
            <a:ext cx="4883252" cy="664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810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La dolce vita - what does that actually mean? - This is Italy">
            <a:extLst>
              <a:ext uri="{FF2B5EF4-FFF2-40B4-BE49-F238E27FC236}">
                <a16:creationId xmlns:a16="http://schemas.microsoft.com/office/drawing/2014/main" id="{59D1FE98-BC25-1047-937A-88B736BA45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907" y="-25568"/>
            <a:ext cx="4774223" cy="689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1674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marcord | Italian 4-Folio | Movie Posters | Limited Runs">
            <a:extLst>
              <a:ext uri="{FF2B5EF4-FFF2-40B4-BE49-F238E27FC236}">
                <a16:creationId xmlns:a16="http://schemas.microsoft.com/office/drawing/2014/main" id="{D8400FDF-C64A-B64A-AC77-C3EBA4125B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4" y="365125"/>
            <a:ext cx="4027866" cy="55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8½ (Otto e mezzo) | The Museum of Fine Arts, Houston">
            <a:extLst>
              <a:ext uri="{FF2B5EF4-FFF2-40B4-BE49-F238E27FC236}">
                <a16:creationId xmlns:a16="http://schemas.microsoft.com/office/drawing/2014/main" id="{49BFA4D4-41E6-2F41-9124-1ED682A4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40" y="365125"/>
            <a:ext cx="3991346" cy="554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harlie&amp;amp;#39;s Posters — Roma (1972) - Argentinian One Sheet Anna Magnani...">
            <a:extLst>
              <a:ext uri="{FF2B5EF4-FFF2-40B4-BE49-F238E27FC236}">
                <a16:creationId xmlns:a16="http://schemas.microsoft.com/office/drawing/2014/main" id="{795825F0-0DAB-9C41-A089-5A4B82B22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841" y="365124"/>
            <a:ext cx="3796145" cy="554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407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400 Blows 1959 French Double Grande Poster - Posteritati Movie Poster  Gallery">
            <a:extLst>
              <a:ext uri="{FF2B5EF4-FFF2-40B4-BE49-F238E27FC236}">
                <a16:creationId xmlns:a16="http://schemas.microsoft.com/office/drawing/2014/main" id="{EEC95029-C1D8-844B-9957-DD7DE2042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3" y="0"/>
            <a:ext cx="4513933" cy="692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580 Entertainment Posters ideas | movie posters, movie posters vintage,  vintage movies">
            <a:extLst>
              <a:ext uri="{FF2B5EF4-FFF2-40B4-BE49-F238E27FC236}">
                <a16:creationId xmlns:a16="http://schemas.microsoft.com/office/drawing/2014/main" id="{12014DF3-7AE2-B041-8151-C6D76671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458" y="-22163"/>
            <a:ext cx="5161084" cy="684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3855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Jean-Luc Godard Movie Posters | Original Vintage Movie Posters | FilmArt  Gallery">
            <a:extLst>
              <a:ext uri="{FF2B5EF4-FFF2-40B4-BE49-F238E27FC236}">
                <a16:creationId xmlns:a16="http://schemas.microsoft.com/office/drawing/2014/main" id="{5B21B5D4-1943-ED4D-A76B-DF722616C1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4" y="0"/>
            <a:ext cx="5372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IERROT LE FOU French Movie Poster">
            <a:extLst>
              <a:ext uri="{FF2B5EF4-FFF2-40B4-BE49-F238E27FC236}">
                <a16:creationId xmlns:a16="http://schemas.microsoft.com/office/drawing/2014/main" id="{0316A4E1-01F9-FD4D-9755-0D273CDF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5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014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léo de 5 à 7 (Agnès Varda, 1962) | Agnes varda, French movies, Film poster  design">
            <a:extLst>
              <a:ext uri="{FF2B5EF4-FFF2-40B4-BE49-F238E27FC236}">
                <a16:creationId xmlns:a16="http://schemas.microsoft.com/office/drawing/2014/main" id="{7DCB6624-F36B-E140-B098-148CFBD11B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31" y="-119296"/>
            <a:ext cx="4985238" cy="700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8214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Elokuvan taikaa: Arvostelu: 2001: Avaruusseikkailu (2001: A Space Odyssey -  1968)">
            <a:extLst>
              <a:ext uri="{FF2B5EF4-FFF2-40B4-BE49-F238E27FC236}">
                <a16:creationId xmlns:a16="http://schemas.microsoft.com/office/drawing/2014/main" id="{4B72CE47-C45D-294D-BB4D-9187582053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409" y="-26305"/>
            <a:ext cx="4812639" cy="68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000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lade Runner - Affiche de Film Originale (Ressortie 92) - 40x53 cm - Pliée:  Amazon.fr: Cuisine &amp; Maison">
            <a:extLst>
              <a:ext uri="{FF2B5EF4-FFF2-40B4-BE49-F238E27FC236}">
                <a16:creationId xmlns:a16="http://schemas.microsoft.com/office/drawing/2014/main" id="{842CCDE2-B09E-024D-9278-8C2744C11C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-57330"/>
            <a:ext cx="5132070" cy="697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4033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Kuvahaun tulos haulle Koyaanisqatsi">
            <a:hlinkClick r:id="rId2"/>
            <a:extLst>
              <a:ext uri="{FF2B5EF4-FFF2-40B4-BE49-F238E27FC236}">
                <a16:creationId xmlns:a16="http://schemas.microsoft.com/office/drawing/2014/main" id="{17DC3B1A-E1E9-8644-9295-B7DB882EB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-1"/>
            <a:ext cx="4891087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546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rnament and Crime: Adolf Loos: Amazon.co.uk: Loos, Adolf: 9780141392974:  Books">
            <a:extLst>
              <a:ext uri="{FF2B5EF4-FFF2-40B4-BE49-F238E27FC236}">
                <a16:creationId xmlns:a16="http://schemas.microsoft.com/office/drawing/2014/main" id="{8C2E2571-EEAF-3F49-95CA-073D7835A2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65" y="0"/>
            <a:ext cx="4184635" cy="68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39715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lamari Union (1985) - “Cast” credits - IMDb">
            <a:extLst>
              <a:ext uri="{FF2B5EF4-FFF2-40B4-BE49-F238E27FC236}">
                <a16:creationId xmlns:a16="http://schemas.microsoft.com/office/drawing/2014/main" id="{32847FF2-9E49-CA43-9061-49A70272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730" y="0"/>
            <a:ext cx="36004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rifting Clouds (1996) - IMDb">
            <a:extLst>
              <a:ext uri="{FF2B5EF4-FFF2-40B4-BE49-F238E27FC236}">
                <a16:creationId xmlns:a16="http://schemas.microsoft.com/office/drawing/2014/main" id="{6D58EFD4-9C48-6C4D-8AF7-4A3C3D1B7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49" y="0"/>
            <a:ext cx="4829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2940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vottomat (1982) - IMDb">
            <a:extLst>
              <a:ext uri="{FF2B5EF4-FFF2-40B4-BE49-F238E27FC236}">
                <a16:creationId xmlns:a16="http://schemas.microsoft.com/office/drawing/2014/main" id="{692779F3-11DE-694E-A9DB-BA3BDE5FC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536" y="0"/>
            <a:ext cx="4926330" cy="685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969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oy Andersson Film Production">
            <a:extLst>
              <a:ext uri="{FF2B5EF4-FFF2-40B4-BE49-F238E27FC236}">
                <a16:creationId xmlns:a16="http://schemas.microsoft.com/office/drawing/2014/main" id="{DB9C5499-ECFA-A04C-B794-E75325E446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81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oy Andersson Film Production">
            <a:extLst>
              <a:ext uri="{FF2B5EF4-FFF2-40B4-BE49-F238E27FC236}">
                <a16:creationId xmlns:a16="http://schemas.microsoft.com/office/drawing/2014/main" id="{97AA3061-CD18-4747-8F9B-35B68EC1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" y="0"/>
            <a:ext cx="5046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1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ånger från andra våningen | TV | Arenan | svenska.yle.fi">
            <a:extLst>
              <a:ext uri="{FF2B5EF4-FFF2-40B4-BE49-F238E27FC236}">
                <a16:creationId xmlns:a16="http://schemas.microsoft.com/office/drawing/2014/main" id="{7D0D3D64-A509-F842-BE5A-8FEB26C6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22" y="0"/>
            <a:ext cx="4748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 Pigeon Sat on a Branch Reflecting on Existence (2014) - IMDb">
            <a:extLst>
              <a:ext uri="{FF2B5EF4-FFF2-40B4-BE49-F238E27FC236}">
                <a16:creationId xmlns:a16="http://schemas.microsoft.com/office/drawing/2014/main" id="{2A150BBF-18D8-4D4F-A6FC-BD7B31D5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400" y="0"/>
            <a:ext cx="4851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8379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iheeseen liittyvä kuva">
            <a:hlinkClick r:id="rId2"/>
            <a:extLst>
              <a:ext uri="{FF2B5EF4-FFF2-40B4-BE49-F238E27FC236}">
                <a16:creationId xmlns:a16="http://schemas.microsoft.com/office/drawing/2014/main" id="{3F2C2BA1-90FB-0047-953B-EB830D8594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5" y="-125800"/>
            <a:ext cx="5245768" cy="701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9018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Alice in The cities, Win Wenders | Cinema movies, Film books, Cinema posters">
            <a:extLst>
              <a:ext uri="{FF2B5EF4-FFF2-40B4-BE49-F238E27FC236}">
                <a16:creationId xmlns:a16="http://schemas.microsoft.com/office/drawing/2014/main" id="{755F5547-B7B9-FD41-A4AC-290724BB8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15" y="-10321"/>
            <a:ext cx="5223608" cy="68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5447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tebook on Cities and Clothes de Wim Wenders (1989) - UniFrance">
            <a:extLst>
              <a:ext uri="{FF2B5EF4-FFF2-40B4-BE49-F238E27FC236}">
                <a16:creationId xmlns:a16="http://schemas.microsoft.com/office/drawing/2014/main" id="{A9E4D817-1EF0-4647-9EC4-189F6234D8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02" y="4346"/>
            <a:ext cx="5113467" cy="68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9005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im Wenders Movie Posters | Original Vintage Movie Posters | FilmArt Gallery">
            <a:extLst>
              <a:ext uri="{FF2B5EF4-FFF2-40B4-BE49-F238E27FC236}">
                <a16:creationId xmlns:a16="http://schemas.microsoft.com/office/drawing/2014/main" id="{5648D5E7-17FA-1546-9720-8375BE0498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499" y="0"/>
            <a:ext cx="4508685" cy="688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Wings of Desire Movie Poster | 1 Sheet (27x41) Original Vintage Movie Poster">
            <a:extLst>
              <a:ext uri="{FF2B5EF4-FFF2-40B4-BE49-F238E27FC236}">
                <a16:creationId xmlns:a16="http://schemas.microsoft.com/office/drawing/2014/main" id="{952FF166-28D0-BD4F-A971-CC988FB4B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735" y="0"/>
            <a:ext cx="4541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469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IGHT ON EARTH - 27&quot;x41&quot; Original Movie Poster One Sheet Jim Jarmusch 1992  at Amazon's Entertainment Collectibles Store">
            <a:extLst>
              <a:ext uri="{FF2B5EF4-FFF2-40B4-BE49-F238E27FC236}">
                <a16:creationId xmlns:a16="http://schemas.microsoft.com/office/drawing/2014/main" id="{85EC4323-09D0-CF42-B6FE-CF4064788F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5" y="-24061"/>
            <a:ext cx="4563207" cy="693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4934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in on S'afficher">
            <a:extLst>
              <a:ext uri="{FF2B5EF4-FFF2-40B4-BE49-F238E27FC236}">
                <a16:creationId xmlns:a16="http://schemas.microsoft.com/office/drawing/2014/main" id="{7816526B-81ED-CC49-807E-E918607472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0"/>
            <a:ext cx="4760907" cy="687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OFFEE AND CIGARETTES French Movie Poster - 47x63 in. - 2003">
            <a:extLst>
              <a:ext uri="{FF2B5EF4-FFF2-40B4-BE49-F238E27FC236}">
                <a16:creationId xmlns:a16="http://schemas.microsoft.com/office/drawing/2014/main" id="{CEBCD2C6-ADA9-0543-9D4C-EF7C4C186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12735"/>
          <a:stretch/>
        </p:blipFill>
        <p:spPr bwMode="auto">
          <a:xfrm>
            <a:off x="5460024" y="0"/>
            <a:ext cx="5117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80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yle and Epoch: Issues in Modern Architecture: Ginzburg, Moisei:  9781906257293: Amazon.com: Books">
            <a:extLst>
              <a:ext uri="{FF2B5EF4-FFF2-40B4-BE49-F238E27FC236}">
                <a16:creationId xmlns:a16="http://schemas.microsoft.com/office/drawing/2014/main" id="{24DF6D04-BECA-EE44-ACF5-758A40BFC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516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NE OF THE MOST IMPORTANT BOOKS ON CONSTRUCTIVIST ARCHITECTURE Stil' i  epokha: Problemy sovremennoi arkhitektury i.e. Style and Epoch: Problems of  Contemporary Architecture | M. Y. Ginzburg">
            <a:extLst>
              <a:ext uri="{FF2B5EF4-FFF2-40B4-BE49-F238E27FC236}">
                <a16:creationId xmlns:a16="http://schemas.microsoft.com/office/drawing/2014/main" id="{2FD3AA6F-CC8A-0048-ABC0-2F29B2C007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98" y="-1"/>
            <a:ext cx="534300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4248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A7B9A9-7378-604B-8E17-B878590539F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363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SISUSTUSARKKITEHTUURIN KULTTUURI JA KÄYTÄNTÖ 2023</a:t>
            </a: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FI" sz="32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LOPPU / MR</a:t>
            </a:r>
            <a:endParaRPr lang="en-FI" sz="3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F970E03-1F6F-A845-9C8F-0FB7CA5EF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286CA7-FC11-2D42-A708-86E47F1348F5}"/>
              </a:ext>
            </a:extLst>
          </p:cNvPr>
          <p:cNvSpPr txBox="1"/>
          <p:nvPr/>
        </p:nvSpPr>
        <p:spPr>
          <a:xfrm>
            <a:off x="182880" y="2626882"/>
            <a:ext cx="11658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FI" sz="36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SISUSTUSARKKITEHTUURIN KULTTUURI JA KÄYTÄNTÖ 2023</a:t>
            </a:r>
            <a:br>
              <a:rPr lang="en-FI" sz="28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28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28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28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28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br>
              <a:rPr lang="en-FI" sz="28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FI" sz="2800" dirty="0">
                <a:solidFill>
                  <a:srgbClr val="FF0000"/>
                </a:solidFill>
                <a:latin typeface="Bodoni 72 Book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LOPPU-SLUT L / MARTIN REALNDER 2023</a:t>
            </a:r>
            <a:endParaRPr lang="en-FI" sz="2800" dirty="0"/>
          </a:p>
        </p:txBody>
      </p:sp>
    </p:spTree>
    <p:extLst>
      <p:ext uri="{BB962C8B-B14F-4D97-AF65-F5344CB8AC3E}">
        <p14:creationId xmlns:p14="http://schemas.microsoft.com/office/powerpoint/2010/main" val="3818188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56719</TotalTime>
  <Words>286</Words>
  <Application>Microsoft Macintosh PowerPoint</Application>
  <PresentationFormat>Widescreen</PresentationFormat>
  <Paragraphs>39</Paragraphs>
  <Slides>90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1" baseType="lpstr">
      <vt:lpstr>Arial</vt:lpstr>
      <vt:lpstr>Bodoni 72 Book</vt:lpstr>
      <vt:lpstr>Calibri</vt:lpstr>
      <vt:lpstr>Calibri Light</vt:lpstr>
      <vt:lpstr>Helvetica Neue</vt:lpstr>
      <vt:lpstr>inherit</vt:lpstr>
      <vt:lpstr>Montserrat Alternates</vt:lpstr>
      <vt:lpstr>PT Sans</vt:lpstr>
      <vt:lpstr>Source Sans Pro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Charlotte Perriand Livre de Bord 1928 - 1933 Author:Arthur Rüeg Publisher:Birkhäuser ISBN:978-3-7643-7037-4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Artek and the Aaltos: Creating a Modern World Nina Stritzler-Levine The Bard Graduate Center &amp; the Alvar Aalto Foundation, 2016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https://socks-studio.com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CULTURE CORPUS HABITUS  HOMO FABER</dc:title>
  <dc:creator>Microsoft Office User</dc:creator>
  <cp:lastModifiedBy>Microsoft Office User</cp:lastModifiedBy>
  <cp:revision>108</cp:revision>
  <cp:lastPrinted>2022-03-15T16:22:50Z</cp:lastPrinted>
  <dcterms:created xsi:type="dcterms:W3CDTF">2018-11-01T09:42:32Z</dcterms:created>
  <dcterms:modified xsi:type="dcterms:W3CDTF">2023-04-11T09:00:10Z</dcterms:modified>
</cp:coreProperties>
</file>