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055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094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505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859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23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740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466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152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114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572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76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9DAD5-ACE1-DE41-88C9-B9C4335E8AD5}" type="datetimeFigureOut">
              <a:rPr lang="fi-FI" smtClean="0"/>
              <a:t>5.3.2021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530A1-BD2B-3848-AB8F-0CAA36927C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896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Verbityypit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5482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Verbityyppi 5	</a:t>
            </a:r>
            <a:br>
              <a:rPr lang="fi-FI" dirty="0"/>
            </a:br>
            <a:r>
              <a:rPr lang="fi-FI" dirty="0">
                <a:solidFill>
                  <a:srgbClr val="3366FF"/>
                </a:solidFill>
              </a:rPr>
              <a:t>tse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73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i-FI" dirty="0"/>
              <a:t>(</a:t>
            </a:r>
            <a:r>
              <a:rPr lang="fi-FI" b="1" dirty="0" err="1">
                <a:solidFill>
                  <a:srgbClr val="FF0000"/>
                </a:solidFill>
              </a:rPr>
              <a:t>i</a:t>
            </a:r>
            <a:r>
              <a:rPr lang="fi-FI" dirty="0" err="1"/>
              <a:t>)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infinitiivi</a:t>
            </a:r>
            <a:r>
              <a:rPr lang="fi-FI" dirty="0"/>
              <a:t>:		</a:t>
            </a:r>
            <a:r>
              <a:rPr lang="fi-FI" dirty="0" err="1">
                <a:solidFill>
                  <a:srgbClr val="FF0000"/>
                </a:solidFill>
              </a:rPr>
              <a:t>tarv</a:t>
            </a:r>
            <a:r>
              <a:rPr lang="fi-FI" b="1" dirty="0" err="1">
                <a:solidFill>
                  <a:srgbClr val="FF0000"/>
                </a:solidFill>
              </a:rPr>
              <a:t>i</a:t>
            </a:r>
            <a:r>
              <a:rPr lang="fi-FI" dirty="0" err="1">
                <a:solidFill>
                  <a:srgbClr val="000000"/>
                </a:solidFill>
              </a:rPr>
              <a:t>/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/>
              <a:t>						</a:t>
            </a:r>
            <a:r>
              <a:rPr lang="fi-FI" dirty="0" err="1">
                <a:solidFill>
                  <a:srgbClr val="FF0000"/>
                </a:solidFill>
              </a:rPr>
              <a:t>häir</a:t>
            </a:r>
            <a:r>
              <a:rPr lang="fi-FI" b="1" dirty="0" err="1">
                <a:solidFill>
                  <a:srgbClr val="FF0000"/>
                </a:solidFill>
              </a:rPr>
              <a:t>i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008000"/>
                </a:solidFill>
              </a:rPr>
              <a:t>vartalo</a:t>
            </a:r>
            <a:r>
              <a:rPr lang="fi-FI" dirty="0"/>
              <a:t>:		</a:t>
            </a:r>
            <a:r>
              <a:rPr lang="fi-FI" dirty="0" err="1">
                <a:solidFill>
                  <a:srgbClr val="008000"/>
                </a:solidFill>
              </a:rPr>
              <a:t>tarvi</a:t>
            </a:r>
            <a:r>
              <a:rPr lang="fi-FI" dirty="0" err="1">
                <a:solidFill>
                  <a:srgbClr val="3366FF"/>
                </a:solidFill>
              </a:rPr>
              <a:t>tse</a:t>
            </a:r>
            <a:r>
              <a:rPr lang="fi-FI" dirty="0" err="1"/>
              <a:t>-</a:t>
            </a:r>
            <a:r>
              <a:rPr lang="fi-FI" dirty="0"/>
              <a:t>						</a:t>
            </a:r>
            <a:r>
              <a:rPr lang="fi-FI" dirty="0" err="1">
                <a:solidFill>
                  <a:srgbClr val="008000"/>
                </a:solidFill>
              </a:rPr>
              <a:t>häiri</a:t>
            </a:r>
            <a:r>
              <a:rPr lang="fi-FI" dirty="0" err="1">
                <a:solidFill>
                  <a:srgbClr val="3366FF"/>
                </a:solidFill>
              </a:rPr>
              <a:t>tse</a:t>
            </a:r>
            <a:r>
              <a:rPr lang="fi-FI" dirty="0" err="1"/>
              <a:t>-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tarvi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n						</a:t>
            </a:r>
            <a:r>
              <a:rPr lang="fi-FI" dirty="0">
                <a:solidFill>
                  <a:srgbClr val="008000"/>
                </a:solidFill>
              </a:rPr>
              <a:t>häiri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n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tarvi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t						</a:t>
            </a:r>
            <a:r>
              <a:rPr lang="fi-FI" dirty="0">
                <a:solidFill>
                  <a:srgbClr val="008000"/>
                </a:solidFill>
              </a:rPr>
              <a:t>häiri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t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tarvi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e		</a:t>
            </a:r>
            <a:r>
              <a:rPr lang="fi-FI" sz="2400" dirty="0"/>
              <a:t>pitkä vokaali	</a:t>
            </a: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häiri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>
                <a:solidFill>
                  <a:srgbClr val="000000"/>
                </a:solidFill>
              </a:rPr>
              <a:t>e</a:t>
            </a:r>
            <a:r>
              <a:rPr lang="fi-FI" dirty="0"/>
              <a:t>			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tarvi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mme					</a:t>
            </a:r>
            <a:r>
              <a:rPr lang="fi-FI" dirty="0">
                <a:solidFill>
                  <a:srgbClr val="008000"/>
                </a:solidFill>
              </a:rPr>
              <a:t>häiri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mme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tarvi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tte					</a:t>
            </a:r>
            <a:r>
              <a:rPr lang="fi-FI" dirty="0">
                <a:solidFill>
                  <a:srgbClr val="008000"/>
                </a:solidFill>
              </a:rPr>
              <a:t>häiri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tte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tarvi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vat					</a:t>
            </a:r>
            <a:r>
              <a:rPr lang="fi-FI" dirty="0">
                <a:solidFill>
                  <a:srgbClr val="008000"/>
                </a:solidFill>
              </a:rPr>
              <a:t>häiri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vät</a:t>
            </a: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4" name="Suora nuoliyhdysviiva 3"/>
          <p:cNvCxnSpPr/>
          <p:nvPr/>
        </p:nvCxnSpPr>
        <p:spPr>
          <a:xfrm>
            <a:off x="3851574" y="4675513"/>
            <a:ext cx="195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uora nuoliyhdysviiva 5"/>
          <p:cNvCxnSpPr/>
          <p:nvPr/>
        </p:nvCxnSpPr>
        <p:spPr>
          <a:xfrm flipH="1">
            <a:off x="5568036" y="4675513"/>
            <a:ext cx="25119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318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Negatiivinen lause: </a:t>
            </a:r>
            <a:r>
              <a:rPr lang="fi-FI"/>
              <a:t>kaikki verbityypit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vartalo	</a:t>
            </a:r>
            <a:r>
              <a:rPr lang="fi-FI" sz="2400" dirty="0"/>
              <a:t>(&lt; minä </a:t>
            </a:r>
            <a:r>
              <a:rPr lang="fi-FI" sz="2400" dirty="0" err="1">
                <a:solidFill>
                  <a:srgbClr val="008000"/>
                </a:solidFill>
              </a:rPr>
              <a:t>puhu</a:t>
            </a:r>
            <a:r>
              <a:rPr lang="fi-FI" sz="2400" dirty="0" err="1"/>
              <a:t>-n</a:t>
            </a:r>
            <a:r>
              <a:rPr lang="fi-FI" sz="2400" dirty="0"/>
              <a:t>, </a:t>
            </a:r>
            <a:r>
              <a:rPr lang="fi-FI" sz="2400" dirty="0" err="1">
                <a:solidFill>
                  <a:srgbClr val="008000"/>
                </a:solidFill>
              </a:rPr>
              <a:t>syö</a:t>
            </a:r>
            <a:r>
              <a:rPr lang="fi-FI" sz="2400" dirty="0" err="1"/>
              <a:t>-n</a:t>
            </a:r>
            <a:r>
              <a:rPr lang="fi-FI" sz="2400" dirty="0"/>
              <a:t>, </a:t>
            </a:r>
            <a:r>
              <a:rPr lang="fi-FI" sz="2400" dirty="0" err="1">
                <a:solidFill>
                  <a:srgbClr val="008000"/>
                </a:solidFill>
              </a:rPr>
              <a:t>tule</a:t>
            </a:r>
            <a:r>
              <a:rPr lang="fi-FI" sz="2400" dirty="0" err="1"/>
              <a:t>-n</a:t>
            </a:r>
            <a:r>
              <a:rPr lang="fi-FI" sz="2400" dirty="0"/>
              <a:t>…)</a:t>
            </a:r>
            <a:endParaRPr lang="fi-FI" sz="2400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fi-FI" dirty="0"/>
              <a:t>en				</a:t>
            </a:r>
            <a:r>
              <a:rPr lang="fi-FI" dirty="0">
                <a:solidFill>
                  <a:srgbClr val="008000"/>
                </a:solidFill>
              </a:rPr>
              <a:t>puhu</a:t>
            </a:r>
            <a:r>
              <a:rPr lang="fi-FI" dirty="0"/>
              <a:t> (1)		</a:t>
            </a:r>
            <a:r>
              <a:rPr lang="fi-FI" b="1" dirty="0"/>
              <a:t>En puhu </a:t>
            </a:r>
            <a:r>
              <a:rPr lang="fi-FI" dirty="0"/>
              <a:t>ruotsia.</a:t>
            </a:r>
          </a:p>
          <a:p>
            <a:pPr marL="0" indent="0">
              <a:buNone/>
            </a:pPr>
            <a:r>
              <a:rPr lang="fi-FI" dirty="0"/>
              <a:t>et				</a:t>
            </a:r>
            <a:r>
              <a:rPr lang="fi-FI" dirty="0">
                <a:solidFill>
                  <a:srgbClr val="008000"/>
                </a:solidFill>
              </a:rPr>
              <a:t>syö</a:t>
            </a:r>
            <a:r>
              <a:rPr lang="fi-FI" dirty="0"/>
              <a:t> (2)			</a:t>
            </a:r>
            <a:r>
              <a:rPr lang="fi-FI" b="1" dirty="0"/>
              <a:t>Et syö</a:t>
            </a:r>
            <a:r>
              <a:rPr lang="fi-FI" dirty="0"/>
              <a:t> spagettia.</a:t>
            </a:r>
          </a:p>
          <a:p>
            <a:pPr marL="0" indent="0">
              <a:buNone/>
            </a:pPr>
            <a:r>
              <a:rPr lang="fi-FI" dirty="0"/>
              <a:t>ei				</a:t>
            </a:r>
            <a:r>
              <a:rPr lang="fi-FI" dirty="0">
                <a:solidFill>
                  <a:srgbClr val="008000"/>
                </a:solidFill>
              </a:rPr>
              <a:t>tule</a:t>
            </a:r>
            <a:r>
              <a:rPr lang="fi-FI" dirty="0"/>
              <a:t> (3)			Hän </a:t>
            </a:r>
            <a:r>
              <a:rPr lang="fi-FI" b="1" dirty="0"/>
              <a:t>ei tule </a:t>
            </a:r>
            <a:r>
              <a:rPr lang="fi-FI" dirty="0"/>
              <a:t>mukaan.</a:t>
            </a:r>
          </a:p>
          <a:p>
            <a:pPr marL="0" indent="0">
              <a:buNone/>
            </a:pPr>
            <a:r>
              <a:rPr lang="fi-FI" dirty="0"/>
              <a:t>emme		</a:t>
            </a:r>
            <a:r>
              <a:rPr lang="fi-FI" dirty="0">
                <a:solidFill>
                  <a:srgbClr val="008000"/>
                </a:solidFill>
              </a:rPr>
              <a:t>halua</a:t>
            </a:r>
            <a:r>
              <a:rPr lang="fi-FI" dirty="0"/>
              <a:t> (4)		</a:t>
            </a:r>
            <a:r>
              <a:rPr lang="fi-FI" b="1" dirty="0"/>
              <a:t>Emme halua </a:t>
            </a:r>
            <a:r>
              <a:rPr lang="fi-FI" dirty="0"/>
              <a:t>teetä.</a:t>
            </a:r>
          </a:p>
          <a:p>
            <a:pPr marL="0" indent="0">
              <a:buNone/>
            </a:pPr>
            <a:r>
              <a:rPr lang="fi-FI" dirty="0"/>
              <a:t>ette			</a:t>
            </a:r>
            <a:r>
              <a:rPr lang="fi-FI" dirty="0">
                <a:solidFill>
                  <a:srgbClr val="008000"/>
                </a:solidFill>
              </a:rPr>
              <a:t>tarvitse</a:t>
            </a:r>
            <a:r>
              <a:rPr lang="fi-FI" dirty="0"/>
              <a:t> (5)		</a:t>
            </a:r>
            <a:r>
              <a:rPr lang="fi-FI" b="1" dirty="0"/>
              <a:t>Ette tarvitse </a:t>
            </a:r>
            <a:r>
              <a:rPr lang="fi-FI" dirty="0"/>
              <a:t>kirjaa.</a:t>
            </a:r>
          </a:p>
          <a:p>
            <a:pPr marL="0" indent="0">
              <a:buNone/>
            </a:pPr>
            <a:r>
              <a:rPr lang="fi-FI" dirty="0"/>
              <a:t>eivät			</a:t>
            </a:r>
            <a:r>
              <a:rPr lang="fi-FI" dirty="0">
                <a:solidFill>
                  <a:srgbClr val="008000"/>
                </a:solidFill>
              </a:rPr>
              <a:t>ole</a:t>
            </a:r>
            <a:r>
              <a:rPr lang="fi-FI" dirty="0"/>
              <a:t> (3)			He </a:t>
            </a:r>
            <a:r>
              <a:rPr lang="fi-FI" b="1" dirty="0"/>
              <a:t>eivät ole </a:t>
            </a:r>
            <a:r>
              <a:rPr lang="fi-FI" dirty="0"/>
              <a:t>täällä.</a:t>
            </a:r>
          </a:p>
        </p:txBody>
      </p:sp>
    </p:spTree>
    <p:extLst>
      <p:ext uri="{BB962C8B-B14F-4D97-AF65-F5344CB8AC3E}">
        <p14:creationId xmlns:p14="http://schemas.microsoft.com/office/powerpoint/2010/main" val="1895409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Verbin taivutus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FF0000"/>
                </a:solidFill>
              </a:rPr>
              <a:t>puhu</a:t>
            </a:r>
            <a:r>
              <a:rPr lang="fi-FI" dirty="0"/>
              <a:t>/</a:t>
            </a:r>
            <a:r>
              <a:rPr lang="fi-FI" dirty="0">
                <a:solidFill>
                  <a:srgbClr val="FF0000"/>
                </a:solidFill>
              </a:rPr>
              <a:t>a	</a:t>
            </a:r>
            <a:r>
              <a:rPr lang="fi-FI" dirty="0"/>
              <a:t>	</a:t>
            </a:r>
            <a:r>
              <a:rPr lang="fi-FI" sz="2400" dirty="0">
                <a:solidFill>
                  <a:srgbClr val="FF0000"/>
                </a:solidFill>
              </a:rPr>
              <a:t>infinitiivi</a:t>
            </a:r>
            <a:r>
              <a:rPr lang="fi-FI" dirty="0"/>
              <a:t>		</a:t>
            </a:r>
            <a:r>
              <a:rPr lang="fi-FI" dirty="0">
                <a:solidFill>
                  <a:srgbClr val="008000"/>
                </a:solidFill>
              </a:rPr>
              <a:t>puhu</a:t>
            </a:r>
            <a:r>
              <a:rPr lang="fi-FI" dirty="0"/>
              <a:t>/n	</a:t>
            </a:r>
            <a:r>
              <a:rPr lang="fi-FI" sz="2400" dirty="0"/>
              <a:t>pääte</a:t>
            </a:r>
          </a:p>
          <a:p>
            <a:pPr marL="0" indent="0">
              <a:buNone/>
            </a:pPr>
            <a:r>
              <a:rPr lang="fi-FI" sz="2400" dirty="0"/>
              <a:t>									</a:t>
            </a:r>
            <a:r>
              <a:rPr lang="fi-FI" sz="2400" dirty="0">
                <a:solidFill>
                  <a:srgbClr val="00B050"/>
                </a:solidFill>
              </a:rPr>
              <a:t>taivutus</a:t>
            </a:r>
            <a:r>
              <a:rPr lang="fi-FI" sz="2400" dirty="0">
                <a:solidFill>
                  <a:srgbClr val="008000"/>
                </a:solidFill>
              </a:rPr>
              <a:t>vartalo</a:t>
            </a:r>
            <a:r>
              <a:rPr lang="fi-FI" sz="2400" dirty="0"/>
              <a:t>	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puhu</a:t>
            </a:r>
            <a:r>
              <a:rPr lang="fi-FI" dirty="0">
                <a:solidFill>
                  <a:srgbClr val="000000"/>
                </a:solidFill>
              </a:rPr>
              <a:t>n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puhu</a:t>
            </a:r>
            <a:r>
              <a:rPr lang="fi-FI" dirty="0">
                <a:solidFill>
                  <a:srgbClr val="000000"/>
                </a:solidFill>
              </a:rPr>
              <a:t>t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puhu</a:t>
            </a:r>
            <a:r>
              <a:rPr lang="fi-FI" dirty="0">
                <a:solidFill>
                  <a:srgbClr val="000000"/>
                </a:solidFill>
              </a:rPr>
              <a:t>u</a:t>
            </a:r>
            <a:r>
              <a:rPr lang="fi-FI" dirty="0"/>
              <a:t>			</a:t>
            </a:r>
            <a:r>
              <a:rPr lang="fi-FI" sz="2400" dirty="0">
                <a:solidFill>
                  <a:srgbClr val="000000"/>
                </a:solidFill>
              </a:rPr>
              <a:t>persoonataivutus</a:t>
            </a:r>
            <a:endParaRPr lang="fi-FI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puhu</a:t>
            </a:r>
            <a:r>
              <a:rPr lang="fi-FI" dirty="0">
                <a:solidFill>
                  <a:srgbClr val="000000"/>
                </a:solidFill>
              </a:rPr>
              <a:t>mme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puhu</a:t>
            </a:r>
            <a:r>
              <a:rPr lang="fi-FI" dirty="0">
                <a:solidFill>
                  <a:srgbClr val="000000"/>
                </a:solidFill>
              </a:rPr>
              <a:t>tte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puhu</a:t>
            </a:r>
            <a:r>
              <a:rPr lang="fi-FI" dirty="0">
                <a:solidFill>
                  <a:srgbClr val="000000"/>
                </a:solidFill>
              </a:rPr>
              <a:t>vat</a:t>
            </a:r>
          </a:p>
        </p:txBody>
      </p:sp>
      <p:sp>
        <p:nvSpPr>
          <p:cNvPr id="4" name="Oikea aaltosulje 3"/>
          <p:cNvSpPr/>
          <p:nvPr/>
        </p:nvSpPr>
        <p:spPr>
          <a:xfrm>
            <a:off x="2874727" y="2819264"/>
            <a:ext cx="320964" cy="283322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89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6 verbityyppiä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5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Tyyppi 1: </a:t>
            </a:r>
            <a:r>
              <a:rPr lang="fi-FI" dirty="0">
                <a:solidFill>
                  <a:srgbClr val="FF0000"/>
                </a:solidFill>
              </a:rPr>
              <a:t>a</a:t>
            </a:r>
            <a:r>
              <a:rPr lang="fi-FI" dirty="0"/>
              <a:t>/</a:t>
            </a:r>
            <a:r>
              <a:rPr lang="fi-FI" dirty="0">
                <a:solidFill>
                  <a:srgbClr val="FF0000"/>
                </a:solidFill>
              </a:rPr>
              <a:t>ä</a:t>
            </a:r>
            <a:r>
              <a:rPr lang="fi-FI" dirty="0"/>
              <a:t>		</a:t>
            </a:r>
          </a:p>
          <a:p>
            <a:pPr marL="0" indent="0">
              <a:buNone/>
            </a:pPr>
            <a:r>
              <a:rPr lang="fi-FI" dirty="0"/>
              <a:t>			puhu/</a:t>
            </a:r>
            <a:r>
              <a:rPr lang="fi-FI" dirty="0">
                <a:solidFill>
                  <a:srgbClr val="FF0000"/>
                </a:solidFill>
              </a:rPr>
              <a:t>a</a:t>
            </a:r>
            <a:r>
              <a:rPr lang="fi-FI" dirty="0"/>
              <a:t>		kysy/</a:t>
            </a:r>
            <a:r>
              <a:rPr lang="fi-FI" dirty="0">
                <a:solidFill>
                  <a:srgbClr val="FF0000"/>
                </a:solidFill>
              </a:rPr>
              <a:t>ä</a:t>
            </a: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Tyyppi 2: </a:t>
            </a:r>
            <a:r>
              <a:rPr lang="fi-FI" dirty="0" err="1">
                <a:solidFill>
                  <a:srgbClr val="FF0000"/>
                </a:solidFill>
              </a:rPr>
              <a:t>da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dä</a:t>
            </a:r>
            <a:r>
              <a:rPr lang="fi-FI" dirty="0"/>
              <a:t>	</a:t>
            </a:r>
          </a:p>
          <a:p>
            <a:pPr marL="0" indent="0">
              <a:buNone/>
            </a:pPr>
            <a:r>
              <a:rPr lang="fi-FI" dirty="0"/>
              <a:t>			juo/</a:t>
            </a:r>
            <a:r>
              <a:rPr lang="fi-FI" dirty="0">
                <a:solidFill>
                  <a:srgbClr val="FF0000"/>
                </a:solidFill>
              </a:rPr>
              <a:t>da</a:t>
            </a:r>
            <a:r>
              <a:rPr lang="fi-FI" dirty="0"/>
              <a:t>		</a:t>
            </a:r>
            <a:r>
              <a:rPr lang="fi-FI" dirty="0" err="1"/>
              <a:t>syö/</a:t>
            </a:r>
            <a:r>
              <a:rPr lang="fi-FI" dirty="0" err="1">
                <a:solidFill>
                  <a:srgbClr val="FF0000"/>
                </a:solidFill>
              </a:rPr>
              <a:t>dä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Tyyppi 3: </a:t>
            </a:r>
            <a:r>
              <a:rPr lang="fi-FI" dirty="0" err="1">
                <a:solidFill>
                  <a:srgbClr val="FF0000"/>
                </a:solidFill>
              </a:rPr>
              <a:t>la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lä</a:t>
            </a:r>
            <a:r>
              <a:rPr lang="fi-FI" dirty="0"/>
              <a:t>, (</a:t>
            </a:r>
            <a:r>
              <a:rPr lang="fi-FI" b="1" dirty="0" err="1">
                <a:solidFill>
                  <a:srgbClr val="000000"/>
                </a:solidFill>
              </a:rPr>
              <a:t>s</a:t>
            </a:r>
            <a:r>
              <a:rPr lang="fi-FI" dirty="0" err="1"/>
              <a:t>)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r>
              <a:rPr lang="fi-FI" dirty="0"/>
              <a:t>, </a:t>
            </a:r>
            <a:r>
              <a:rPr lang="fi-FI" dirty="0" err="1">
                <a:solidFill>
                  <a:srgbClr val="FF0000"/>
                </a:solidFill>
              </a:rPr>
              <a:t>na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nä</a:t>
            </a:r>
            <a:r>
              <a:rPr lang="fi-FI" dirty="0"/>
              <a:t>, </a:t>
            </a:r>
            <a:r>
              <a:rPr lang="fi-FI" dirty="0" err="1">
                <a:solidFill>
                  <a:srgbClr val="FF0000"/>
                </a:solidFill>
              </a:rPr>
              <a:t>ra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rä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		</a:t>
            </a:r>
            <a:r>
              <a:rPr lang="fi-FI" dirty="0" err="1"/>
              <a:t>tul/</a:t>
            </a:r>
            <a:r>
              <a:rPr lang="fi-FI" dirty="0" err="1">
                <a:solidFill>
                  <a:srgbClr val="FF0000"/>
                </a:solidFill>
              </a:rPr>
              <a:t>la</a:t>
            </a:r>
            <a:r>
              <a:rPr lang="fi-FI" dirty="0"/>
              <a:t>		</a:t>
            </a:r>
            <a:r>
              <a:rPr lang="fi-FI" dirty="0" err="1"/>
              <a:t>nou</a:t>
            </a:r>
            <a:r>
              <a:rPr lang="fi-FI" b="1" dirty="0" err="1">
                <a:solidFill>
                  <a:srgbClr val="000000"/>
                </a:solidFill>
              </a:rPr>
              <a:t>s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/>
              <a:t>		</a:t>
            </a:r>
            <a:r>
              <a:rPr lang="fi-FI" dirty="0" err="1"/>
              <a:t>men/</a:t>
            </a:r>
            <a:r>
              <a:rPr lang="fi-FI" dirty="0" err="1">
                <a:solidFill>
                  <a:srgbClr val="FF0000"/>
                </a:solidFill>
              </a:rPr>
              <a:t>nä</a:t>
            </a:r>
            <a:r>
              <a:rPr lang="fi-FI" dirty="0"/>
              <a:t>		</a:t>
            </a:r>
            <a:r>
              <a:rPr lang="fi-FI" dirty="0" err="1"/>
              <a:t>pur/</a:t>
            </a:r>
            <a:r>
              <a:rPr lang="fi-FI" dirty="0" err="1">
                <a:solidFill>
                  <a:srgbClr val="FF0000"/>
                </a:solidFill>
              </a:rPr>
              <a:t>ra</a:t>
            </a: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18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6 verbityyppiä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Tyyppi 4: (</a:t>
            </a:r>
            <a:r>
              <a:rPr lang="fi-FI" b="1" dirty="0" err="1"/>
              <a:t>vokaali</a:t>
            </a:r>
            <a:r>
              <a:rPr lang="fi-FI" dirty="0" err="1"/>
              <a:t>+)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3366FF"/>
                </a:solidFill>
              </a:rPr>
              <a:t>a</a:t>
            </a:r>
            <a:r>
              <a:rPr lang="fi-FI" dirty="0"/>
              <a:t>		</a:t>
            </a:r>
            <a:r>
              <a:rPr lang="fi-FI" dirty="0" err="1"/>
              <a:t>hal</a:t>
            </a:r>
            <a:r>
              <a:rPr lang="fi-FI" b="1" dirty="0" err="1">
                <a:solidFill>
                  <a:srgbClr val="000000"/>
                </a:solidFill>
              </a:rPr>
              <a:t>u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/>
              <a:t>		</a:t>
            </a:r>
            <a:r>
              <a:rPr lang="fi-FI" dirty="0" err="1"/>
              <a:t>her</a:t>
            </a:r>
            <a:r>
              <a:rPr lang="fi-FI" b="1" dirty="0" err="1">
                <a:solidFill>
                  <a:srgbClr val="000000"/>
                </a:solidFill>
              </a:rPr>
              <a:t>ä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Tyyppi 5: (</a:t>
            </a:r>
            <a:r>
              <a:rPr lang="fi-FI" b="1" dirty="0" err="1"/>
              <a:t>i</a:t>
            </a:r>
            <a:r>
              <a:rPr lang="fi-FI" dirty="0" err="1"/>
              <a:t>)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3366FF"/>
                </a:solidFill>
              </a:rPr>
              <a:t>tse</a:t>
            </a:r>
            <a:r>
              <a:rPr lang="fi-FI" dirty="0"/>
              <a:t>	</a:t>
            </a:r>
            <a:r>
              <a:rPr lang="fi-FI" dirty="0" err="1"/>
              <a:t>tarv</a:t>
            </a:r>
            <a:r>
              <a:rPr lang="fi-FI" b="1" dirty="0" err="1">
                <a:solidFill>
                  <a:srgbClr val="000000"/>
                </a:solidFill>
              </a:rPr>
              <a:t>i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>
                <a:solidFill>
                  <a:srgbClr val="FF0000"/>
                </a:solidFill>
              </a:rPr>
              <a:t>		</a:t>
            </a:r>
            <a:r>
              <a:rPr lang="fi-FI" dirty="0" err="1"/>
              <a:t>häir</a:t>
            </a:r>
            <a:r>
              <a:rPr lang="fi-FI" b="1" dirty="0" err="1">
                <a:solidFill>
                  <a:srgbClr val="000000"/>
                </a:solidFill>
              </a:rPr>
              <a:t>i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Tyyppi 6: (</a:t>
            </a:r>
            <a:r>
              <a:rPr lang="fi-FI" b="1" dirty="0" err="1">
                <a:solidFill>
                  <a:srgbClr val="000000"/>
                </a:solidFill>
              </a:rPr>
              <a:t>e</a:t>
            </a:r>
            <a:r>
              <a:rPr lang="fi-FI" dirty="0" err="1"/>
              <a:t>)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>
                <a:solidFill>
                  <a:srgbClr val="3366FF"/>
                </a:solidFill>
              </a:rPr>
              <a:t>ne</a:t>
            </a:r>
            <a:r>
              <a:rPr lang="fi-FI" dirty="0"/>
              <a:t>		</a:t>
            </a:r>
            <a:r>
              <a:rPr lang="fi-FI" dirty="0" err="1"/>
              <a:t>vanh</a:t>
            </a:r>
            <a:r>
              <a:rPr lang="fi-FI" b="1" dirty="0" err="1">
                <a:solidFill>
                  <a:srgbClr val="000000"/>
                </a:solidFill>
              </a:rPr>
              <a:t>e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>
                <a:solidFill>
                  <a:srgbClr val="FF0000"/>
                </a:solidFill>
              </a:rPr>
              <a:t>	</a:t>
            </a:r>
            <a:r>
              <a:rPr lang="fi-FI" dirty="0" err="1"/>
              <a:t>pim</a:t>
            </a:r>
            <a:r>
              <a:rPr lang="fi-FI" b="1" dirty="0" err="1">
                <a:solidFill>
                  <a:srgbClr val="000000"/>
                </a:solidFill>
              </a:rPr>
              <a:t>e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13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1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73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i-FI" dirty="0">
                <a:solidFill>
                  <a:srgbClr val="FF0000"/>
                </a:solidFill>
              </a:rPr>
              <a:t>a</a:t>
            </a:r>
            <a:r>
              <a:rPr lang="fi-FI" dirty="0"/>
              <a:t>/</a:t>
            </a:r>
            <a:r>
              <a:rPr lang="fi-FI" dirty="0">
                <a:solidFill>
                  <a:srgbClr val="FF0000"/>
                </a:solidFill>
              </a:rPr>
              <a:t>ä</a:t>
            </a:r>
          </a:p>
          <a:p>
            <a:pPr marL="0" indent="0">
              <a:buNone/>
            </a:pPr>
            <a:r>
              <a:rPr lang="fi-FI" dirty="0"/>
              <a:t>											</a:t>
            </a:r>
            <a:r>
              <a:rPr lang="fi-FI" b="1" dirty="0" err="1"/>
              <a:t>k</a:t>
            </a:r>
            <a:r>
              <a:rPr lang="fi-FI" dirty="0" err="1"/>
              <a:t>-</a:t>
            </a:r>
            <a:r>
              <a:rPr lang="fi-FI" b="1" dirty="0" err="1"/>
              <a:t>p</a:t>
            </a:r>
            <a:r>
              <a:rPr lang="fi-FI" dirty="0" err="1"/>
              <a:t>-</a:t>
            </a:r>
            <a:r>
              <a:rPr lang="fi-FI" b="1" dirty="0" err="1"/>
              <a:t>t</a:t>
            </a:r>
            <a:r>
              <a:rPr lang="fi-FI" dirty="0" err="1"/>
              <a:t>-vaihtelu</a:t>
            </a:r>
            <a:r>
              <a:rPr lang="fi-FI" dirty="0"/>
              <a:t>!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infinitiivi</a:t>
            </a:r>
            <a:r>
              <a:rPr lang="fi-FI" dirty="0"/>
              <a:t>:		</a:t>
            </a:r>
            <a:r>
              <a:rPr lang="fi-FI" dirty="0">
                <a:solidFill>
                  <a:srgbClr val="FF0000"/>
                </a:solidFill>
              </a:rPr>
              <a:t>maksa</a:t>
            </a:r>
            <a:r>
              <a:rPr lang="fi-FI" dirty="0"/>
              <a:t>/</a:t>
            </a:r>
            <a:r>
              <a:rPr lang="fi-FI" dirty="0">
                <a:solidFill>
                  <a:srgbClr val="FF0000"/>
                </a:solidFill>
              </a:rPr>
              <a:t>a</a:t>
            </a:r>
            <a:r>
              <a:rPr lang="fi-FI" dirty="0"/>
              <a:t>					</a:t>
            </a:r>
            <a:r>
              <a:rPr lang="fi-FI" dirty="0" err="1">
                <a:solidFill>
                  <a:srgbClr val="FF0000"/>
                </a:solidFill>
              </a:rPr>
              <a:t>nu</a:t>
            </a:r>
            <a:r>
              <a:rPr lang="fi-FI" b="1" dirty="0" err="1">
                <a:solidFill>
                  <a:srgbClr val="FF0000"/>
                </a:solidFill>
              </a:rPr>
              <a:t>kk</a:t>
            </a:r>
            <a:r>
              <a:rPr lang="fi-FI" dirty="0" err="1">
                <a:solidFill>
                  <a:srgbClr val="FF0000"/>
                </a:solidFill>
              </a:rPr>
              <a:t>u</a:t>
            </a:r>
            <a:r>
              <a:rPr lang="fi-FI" dirty="0" err="1">
                <a:solidFill>
                  <a:srgbClr val="000000"/>
                </a:solidFill>
              </a:rPr>
              <a:t>/</a:t>
            </a:r>
            <a:r>
              <a:rPr lang="fi-FI" dirty="0" err="1">
                <a:solidFill>
                  <a:srgbClr val="FF0000"/>
                </a:solidFill>
              </a:rPr>
              <a:t>a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008000"/>
                </a:solidFill>
              </a:rPr>
              <a:t>vartalo</a:t>
            </a:r>
            <a:r>
              <a:rPr lang="fi-FI" dirty="0"/>
              <a:t>:		</a:t>
            </a:r>
            <a:r>
              <a:rPr lang="fi-FI" dirty="0">
                <a:solidFill>
                  <a:srgbClr val="008000"/>
                </a:solidFill>
              </a:rPr>
              <a:t>maksa</a:t>
            </a:r>
            <a:r>
              <a:rPr lang="fi-FI" dirty="0"/>
              <a:t>-					</a:t>
            </a:r>
            <a:r>
              <a:rPr lang="fi-FI" dirty="0" err="1">
                <a:solidFill>
                  <a:srgbClr val="008000"/>
                </a:solidFill>
              </a:rPr>
              <a:t>nu</a:t>
            </a:r>
            <a:r>
              <a:rPr lang="fi-FI" b="1" dirty="0" err="1">
                <a:solidFill>
                  <a:srgbClr val="008000"/>
                </a:solidFill>
              </a:rPr>
              <a:t>k</a:t>
            </a:r>
            <a:r>
              <a:rPr lang="fi-FI" dirty="0" err="1">
                <a:solidFill>
                  <a:srgbClr val="008000"/>
                </a:solidFill>
              </a:rPr>
              <a:t>u</a:t>
            </a:r>
            <a:r>
              <a:rPr lang="fi-FI" dirty="0" err="1"/>
              <a:t>-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maksa</a:t>
            </a:r>
            <a:r>
              <a:rPr lang="fi-FI" dirty="0"/>
              <a:t>n					</a:t>
            </a:r>
            <a:r>
              <a:rPr lang="fi-FI" dirty="0">
                <a:solidFill>
                  <a:srgbClr val="008000"/>
                </a:solidFill>
              </a:rPr>
              <a:t>nu</a:t>
            </a:r>
            <a:r>
              <a:rPr lang="fi-FI" b="1" dirty="0">
                <a:solidFill>
                  <a:srgbClr val="008000"/>
                </a:solidFill>
              </a:rPr>
              <a:t>k</a:t>
            </a:r>
            <a:r>
              <a:rPr lang="fi-FI" dirty="0">
                <a:solidFill>
                  <a:srgbClr val="008000"/>
                </a:solidFill>
              </a:rPr>
              <a:t>u</a:t>
            </a:r>
            <a:r>
              <a:rPr lang="fi-FI" dirty="0"/>
              <a:t>n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maksa</a:t>
            </a:r>
            <a:r>
              <a:rPr lang="fi-FI" dirty="0"/>
              <a:t>t					</a:t>
            </a:r>
            <a:r>
              <a:rPr lang="fi-FI" dirty="0">
                <a:solidFill>
                  <a:srgbClr val="008000"/>
                </a:solidFill>
              </a:rPr>
              <a:t>nu</a:t>
            </a:r>
            <a:r>
              <a:rPr lang="fi-FI" b="1" dirty="0">
                <a:solidFill>
                  <a:srgbClr val="008000"/>
                </a:solidFill>
              </a:rPr>
              <a:t>k</a:t>
            </a:r>
            <a:r>
              <a:rPr lang="fi-FI" dirty="0">
                <a:solidFill>
                  <a:srgbClr val="008000"/>
                </a:solidFill>
              </a:rPr>
              <a:t>u</a:t>
            </a:r>
            <a:r>
              <a:rPr lang="fi-FI" dirty="0"/>
              <a:t>t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maksa</a:t>
            </a:r>
            <a:r>
              <a:rPr lang="fi-FI" dirty="0"/>
              <a:t>a	</a:t>
            </a:r>
            <a:r>
              <a:rPr lang="fi-FI" sz="2400" dirty="0"/>
              <a:t>pitkä vokaali	</a:t>
            </a: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nu</a:t>
            </a:r>
            <a:r>
              <a:rPr lang="fi-FI" b="1" dirty="0">
                <a:solidFill>
                  <a:srgbClr val="008000"/>
                </a:solidFill>
              </a:rPr>
              <a:t>kk</a:t>
            </a:r>
            <a:r>
              <a:rPr lang="fi-FI" dirty="0">
                <a:solidFill>
                  <a:srgbClr val="008000"/>
                </a:solidFill>
              </a:rPr>
              <a:t>u</a:t>
            </a:r>
            <a:r>
              <a:rPr lang="fi-FI" dirty="0"/>
              <a:t>u		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maksa</a:t>
            </a:r>
            <a:r>
              <a:rPr lang="fi-FI" dirty="0"/>
              <a:t>mme				</a:t>
            </a:r>
            <a:r>
              <a:rPr lang="fi-FI" dirty="0">
                <a:solidFill>
                  <a:srgbClr val="008000"/>
                </a:solidFill>
              </a:rPr>
              <a:t>nu</a:t>
            </a:r>
            <a:r>
              <a:rPr lang="fi-FI" b="1" dirty="0">
                <a:solidFill>
                  <a:srgbClr val="008000"/>
                </a:solidFill>
              </a:rPr>
              <a:t>k</a:t>
            </a:r>
            <a:r>
              <a:rPr lang="fi-FI" dirty="0">
                <a:solidFill>
                  <a:srgbClr val="008000"/>
                </a:solidFill>
              </a:rPr>
              <a:t>u</a:t>
            </a:r>
            <a:r>
              <a:rPr lang="fi-FI" dirty="0"/>
              <a:t>mme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maksa</a:t>
            </a:r>
            <a:r>
              <a:rPr lang="fi-FI" dirty="0"/>
              <a:t>tte					</a:t>
            </a:r>
            <a:r>
              <a:rPr lang="fi-FI" dirty="0">
                <a:solidFill>
                  <a:srgbClr val="008000"/>
                </a:solidFill>
              </a:rPr>
              <a:t>nu</a:t>
            </a:r>
            <a:r>
              <a:rPr lang="fi-FI" b="1" dirty="0">
                <a:solidFill>
                  <a:srgbClr val="008000"/>
                </a:solidFill>
              </a:rPr>
              <a:t>k</a:t>
            </a:r>
            <a:r>
              <a:rPr lang="fi-FI" dirty="0">
                <a:solidFill>
                  <a:srgbClr val="008000"/>
                </a:solidFill>
              </a:rPr>
              <a:t>u</a:t>
            </a:r>
            <a:r>
              <a:rPr lang="fi-FI" dirty="0"/>
              <a:t>tte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maksa</a:t>
            </a:r>
            <a:r>
              <a:rPr lang="fi-FI" dirty="0"/>
              <a:t>vat					</a:t>
            </a:r>
            <a:r>
              <a:rPr lang="fi-FI" dirty="0">
                <a:solidFill>
                  <a:srgbClr val="008000"/>
                </a:solidFill>
              </a:rPr>
              <a:t>nu</a:t>
            </a:r>
            <a:r>
              <a:rPr lang="fi-FI" b="1" dirty="0">
                <a:solidFill>
                  <a:srgbClr val="008000"/>
                </a:solidFill>
              </a:rPr>
              <a:t>kk</a:t>
            </a:r>
            <a:r>
              <a:rPr lang="fi-FI" dirty="0">
                <a:solidFill>
                  <a:srgbClr val="008000"/>
                </a:solidFill>
              </a:rPr>
              <a:t>u</a:t>
            </a:r>
            <a:r>
              <a:rPr lang="fi-FI" dirty="0"/>
              <a:t>vat</a:t>
            </a: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4" name="Suora nuoliyhdysviiva 3"/>
          <p:cNvCxnSpPr/>
          <p:nvPr/>
        </p:nvCxnSpPr>
        <p:spPr>
          <a:xfrm>
            <a:off x="3516655" y="4675513"/>
            <a:ext cx="195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uora nuoliyhdysviiva 5"/>
          <p:cNvCxnSpPr/>
          <p:nvPr/>
        </p:nvCxnSpPr>
        <p:spPr>
          <a:xfrm flipH="1">
            <a:off x="5163342" y="4675513"/>
            <a:ext cx="25119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136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Verbityyppi 2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199" y="1600200"/>
            <a:ext cx="8390257" cy="49873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i-FI" dirty="0" err="1">
                <a:solidFill>
                  <a:srgbClr val="FF0000"/>
                </a:solidFill>
              </a:rPr>
              <a:t>da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dä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/>
              <a:t>											</a:t>
            </a:r>
            <a:r>
              <a:rPr lang="fi-FI" dirty="0" err="1"/>
              <a:t>Huom</a:t>
            </a:r>
            <a:r>
              <a:rPr lang="fi-FI" dirty="0"/>
              <a:t>!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infinitiivi</a:t>
            </a:r>
            <a:r>
              <a:rPr lang="fi-FI" dirty="0"/>
              <a:t>:		</a:t>
            </a:r>
            <a:r>
              <a:rPr lang="fi-FI" dirty="0">
                <a:solidFill>
                  <a:srgbClr val="FF0000"/>
                </a:solidFill>
              </a:rPr>
              <a:t>juo</a:t>
            </a:r>
            <a:r>
              <a:rPr lang="fi-FI" dirty="0"/>
              <a:t>/</a:t>
            </a:r>
            <a:r>
              <a:rPr lang="fi-FI" dirty="0">
                <a:solidFill>
                  <a:srgbClr val="FF0000"/>
                </a:solidFill>
              </a:rPr>
              <a:t>da</a:t>
            </a:r>
            <a:r>
              <a:rPr lang="fi-FI" dirty="0"/>
              <a:t>					</a:t>
            </a:r>
            <a:r>
              <a:rPr lang="fi-FI" dirty="0" err="1">
                <a:solidFill>
                  <a:srgbClr val="FF0000"/>
                </a:solidFill>
              </a:rPr>
              <a:t>teh</a:t>
            </a:r>
            <a:r>
              <a:rPr lang="fi-FI" dirty="0" err="1">
                <a:solidFill>
                  <a:srgbClr val="000000"/>
                </a:solidFill>
              </a:rPr>
              <a:t>/</a:t>
            </a:r>
            <a:r>
              <a:rPr lang="fi-FI" dirty="0" err="1">
                <a:solidFill>
                  <a:srgbClr val="FF0000"/>
                </a:solidFill>
              </a:rPr>
              <a:t>dä</a:t>
            </a:r>
            <a:r>
              <a:rPr lang="fi-FI" dirty="0"/>
              <a:t>		</a:t>
            </a:r>
            <a:r>
              <a:rPr lang="fi-FI" dirty="0" err="1">
                <a:solidFill>
                  <a:srgbClr val="FF0000"/>
                </a:solidFill>
              </a:rPr>
              <a:t>näh</a:t>
            </a:r>
            <a:r>
              <a:rPr lang="fi-FI" dirty="0" err="1">
                <a:solidFill>
                  <a:srgbClr val="000000"/>
                </a:solidFill>
              </a:rPr>
              <a:t>/</a:t>
            </a:r>
            <a:r>
              <a:rPr lang="fi-FI" dirty="0" err="1">
                <a:solidFill>
                  <a:srgbClr val="FF0000"/>
                </a:solidFill>
              </a:rPr>
              <a:t>dä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008000"/>
                </a:solidFill>
              </a:rPr>
              <a:t>vartalo</a:t>
            </a:r>
            <a:r>
              <a:rPr lang="fi-FI" dirty="0"/>
              <a:t>:		</a:t>
            </a:r>
            <a:r>
              <a:rPr lang="fi-FI" dirty="0" err="1">
                <a:solidFill>
                  <a:srgbClr val="008000"/>
                </a:solidFill>
              </a:rPr>
              <a:t>juo</a:t>
            </a:r>
            <a:r>
              <a:rPr lang="fi-FI" dirty="0" err="1"/>
              <a:t>-</a:t>
            </a:r>
            <a:r>
              <a:rPr lang="fi-FI" dirty="0"/>
              <a:t>						</a:t>
            </a:r>
            <a:r>
              <a:rPr lang="fi-FI" dirty="0">
                <a:solidFill>
                  <a:srgbClr val="008000"/>
                </a:solidFill>
              </a:rPr>
              <a:t>tee</a:t>
            </a:r>
            <a:r>
              <a:rPr lang="fi-FI" dirty="0"/>
              <a:t>-			</a:t>
            </a:r>
            <a:r>
              <a:rPr lang="fi-FI" dirty="0" err="1">
                <a:solidFill>
                  <a:srgbClr val="008000"/>
                </a:solidFill>
              </a:rPr>
              <a:t>näe</a:t>
            </a:r>
            <a:r>
              <a:rPr lang="fi-FI" dirty="0" err="1"/>
              <a:t>-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juo</a:t>
            </a:r>
            <a:r>
              <a:rPr lang="fi-FI" dirty="0"/>
              <a:t>n						</a:t>
            </a:r>
            <a:r>
              <a:rPr lang="fi-FI" dirty="0">
                <a:solidFill>
                  <a:srgbClr val="008000"/>
                </a:solidFill>
              </a:rPr>
              <a:t>tee</a:t>
            </a:r>
            <a:r>
              <a:rPr lang="fi-FI" dirty="0"/>
              <a:t>n			</a:t>
            </a:r>
            <a:r>
              <a:rPr lang="fi-FI" dirty="0">
                <a:solidFill>
                  <a:srgbClr val="008000"/>
                </a:solidFill>
              </a:rPr>
              <a:t>näe</a:t>
            </a:r>
            <a:r>
              <a:rPr lang="fi-FI" dirty="0"/>
              <a:t>n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juo</a:t>
            </a:r>
            <a:r>
              <a:rPr lang="fi-FI" dirty="0"/>
              <a:t>t						</a:t>
            </a:r>
            <a:r>
              <a:rPr lang="fi-FI" dirty="0">
                <a:solidFill>
                  <a:srgbClr val="008000"/>
                </a:solidFill>
              </a:rPr>
              <a:t>tee</a:t>
            </a:r>
            <a:r>
              <a:rPr lang="fi-FI" dirty="0"/>
              <a:t>t			</a:t>
            </a:r>
            <a:r>
              <a:rPr lang="fi-FI" dirty="0">
                <a:solidFill>
                  <a:srgbClr val="008000"/>
                </a:solidFill>
              </a:rPr>
              <a:t>näe</a:t>
            </a:r>
            <a:r>
              <a:rPr lang="fi-FI" dirty="0"/>
              <a:t>t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juo</a:t>
            </a:r>
            <a:r>
              <a:rPr lang="fi-FI" dirty="0"/>
              <a:t>		</a:t>
            </a:r>
            <a:r>
              <a:rPr lang="fi-FI" sz="2400" dirty="0"/>
              <a:t>ei pitkää vokaalia	</a:t>
            </a: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te</a:t>
            </a:r>
            <a:r>
              <a:rPr lang="fi-FI" b="1" dirty="0">
                <a:solidFill>
                  <a:srgbClr val="008000"/>
                </a:solidFill>
              </a:rPr>
              <a:t>k</a:t>
            </a:r>
            <a:r>
              <a:rPr lang="fi-FI" dirty="0">
                <a:solidFill>
                  <a:srgbClr val="008000"/>
                </a:solidFill>
              </a:rPr>
              <a:t>e</a:t>
            </a:r>
            <a:r>
              <a:rPr lang="fi-FI" dirty="0"/>
              <a:t>e			</a:t>
            </a:r>
            <a:r>
              <a:rPr lang="fi-FI" dirty="0">
                <a:solidFill>
                  <a:srgbClr val="008000"/>
                </a:solidFill>
              </a:rPr>
              <a:t>nä</a:t>
            </a:r>
            <a:r>
              <a:rPr lang="fi-FI" b="1" dirty="0">
                <a:solidFill>
                  <a:srgbClr val="008000"/>
                </a:solidFill>
              </a:rPr>
              <a:t>k</a:t>
            </a:r>
            <a:r>
              <a:rPr lang="fi-FI" dirty="0">
                <a:solidFill>
                  <a:srgbClr val="008000"/>
                </a:solidFill>
              </a:rPr>
              <a:t>e</a:t>
            </a:r>
            <a:r>
              <a:rPr lang="fi-FI" dirty="0"/>
              <a:t>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juo</a:t>
            </a:r>
            <a:r>
              <a:rPr lang="fi-FI" dirty="0"/>
              <a:t>mme					</a:t>
            </a:r>
            <a:r>
              <a:rPr lang="fi-FI" dirty="0">
                <a:solidFill>
                  <a:srgbClr val="008000"/>
                </a:solidFill>
              </a:rPr>
              <a:t>tee</a:t>
            </a:r>
            <a:r>
              <a:rPr lang="fi-FI" dirty="0"/>
              <a:t>mme		</a:t>
            </a:r>
            <a:r>
              <a:rPr lang="fi-FI" dirty="0">
                <a:solidFill>
                  <a:srgbClr val="008000"/>
                </a:solidFill>
              </a:rPr>
              <a:t>näe</a:t>
            </a:r>
            <a:r>
              <a:rPr lang="fi-FI" dirty="0"/>
              <a:t>mme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juo</a:t>
            </a:r>
            <a:r>
              <a:rPr lang="fi-FI" dirty="0"/>
              <a:t>tte						</a:t>
            </a:r>
            <a:r>
              <a:rPr lang="fi-FI" dirty="0">
                <a:solidFill>
                  <a:srgbClr val="008000"/>
                </a:solidFill>
              </a:rPr>
              <a:t>tee</a:t>
            </a:r>
            <a:r>
              <a:rPr lang="fi-FI" dirty="0"/>
              <a:t>tte			</a:t>
            </a:r>
            <a:r>
              <a:rPr lang="fi-FI" dirty="0">
                <a:solidFill>
                  <a:srgbClr val="008000"/>
                </a:solidFill>
              </a:rPr>
              <a:t>näe</a:t>
            </a:r>
            <a:r>
              <a:rPr lang="fi-FI" dirty="0"/>
              <a:t>tte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juo</a:t>
            </a:r>
            <a:r>
              <a:rPr lang="fi-FI" dirty="0"/>
              <a:t>vat						</a:t>
            </a:r>
            <a:r>
              <a:rPr lang="fi-FI" dirty="0">
                <a:solidFill>
                  <a:srgbClr val="008000"/>
                </a:solidFill>
              </a:rPr>
              <a:t>te</a:t>
            </a:r>
            <a:r>
              <a:rPr lang="fi-FI" b="1" dirty="0">
                <a:solidFill>
                  <a:srgbClr val="008000"/>
                </a:solidFill>
              </a:rPr>
              <a:t>k</a:t>
            </a:r>
            <a:r>
              <a:rPr lang="fi-FI" dirty="0">
                <a:solidFill>
                  <a:srgbClr val="008000"/>
                </a:solidFill>
              </a:rPr>
              <a:t>e</a:t>
            </a:r>
            <a:r>
              <a:rPr lang="fi-FI" dirty="0"/>
              <a:t>vät		</a:t>
            </a:r>
            <a:r>
              <a:rPr lang="fi-FI" dirty="0">
                <a:solidFill>
                  <a:srgbClr val="008000"/>
                </a:solidFill>
              </a:rPr>
              <a:t>nä</a:t>
            </a:r>
            <a:r>
              <a:rPr lang="fi-FI" b="1" dirty="0">
                <a:solidFill>
                  <a:srgbClr val="008000"/>
                </a:solidFill>
              </a:rPr>
              <a:t>k</a:t>
            </a:r>
            <a:r>
              <a:rPr lang="fi-FI" dirty="0">
                <a:solidFill>
                  <a:srgbClr val="008000"/>
                </a:solidFill>
              </a:rPr>
              <a:t>e</a:t>
            </a:r>
            <a:r>
              <a:rPr lang="fi-FI" dirty="0"/>
              <a:t>vät</a:t>
            </a:r>
          </a:p>
        </p:txBody>
      </p:sp>
      <p:cxnSp>
        <p:nvCxnSpPr>
          <p:cNvPr id="5" name="Suora nuoliyhdysviiva 4"/>
          <p:cNvCxnSpPr/>
          <p:nvPr/>
        </p:nvCxnSpPr>
        <p:spPr>
          <a:xfrm>
            <a:off x="3028230" y="4675513"/>
            <a:ext cx="195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794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Verbityyppi 3	</a:t>
            </a:r>
            <a:br>
              <a:rPr lang="fi-FI" dirty="0"/>
            </a:br>
            <a:r>
              <a:rPr lang="fi-FI" dirty="0">
                <a:solidFill>
                  <a:srgbClr val="3366FF"/>
                </a:solidFill>
              </a:rPr>
              <a:t>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73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i-FI" dirty="0" err="1">
                <a:solidFill>
                  <a:srgbClr val="FF0000"/>
                </a:solidFill>
              </a:rPr>
              <a:t>la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lä</a:t>
            </a:r>
            <a:r>
              <a:rPr lang="fi-FI" dirty="0"/>
              <a:t>, (</a:t>
            </a:r>
            <a:r>
              <a:rPr lang="fi-FI" b="1" dirty="0" err="1">
                <a:solidFill>
                  <a:srgbClr val="FF0000"/>
                </a:solidFill>
              </a:rPr>
              <a:t>s</a:t>
            </a:r>
            <a:r>
              <a:rPr lang="fi-FI" dirty="0" err="1"/>
              <a:t>)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r>
              <a:rPr lang="fi-FI" dirty="0"/>
              <a:t>, </a:t>
            </a:r>
            <a:r>
              <a:rPr lang="fi-FI" dirty="0" err="1">
                <a:solidFill>
                  <a:srgbClr val="FF0000"/>
                </a:solidFill>
              </a:rPr>
              <a:t>na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nä</a:t>
            </a:r>
            <a:r>
              <a:rPr lang="fi-FI" dirty="0"/>
              <a:t>, </a:t>
            </a:r>
            <a:r>
              <a:rPr lang="fi-FI" dirty="0" err="1">
                <a:solidFill>
                  <a:srgbClr val="FF0000"/>
                </a:solidFill>
              </a:rPr>
              <a:t>ra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rä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infinitiivi</a:t>
            </a:r>
            <a:r>
              <a:rPr lang="fi-FI" dirty="0"/>
              <a:t>:		</a:t>
            </a:r>
            <a:r>
              <a:rPr lang="fi-FI" dirty="0" err="1">
                <a:solidFill>
                  <a:srgbClr val="FF0000"/>
                </a:solidFill>
              </a:rPr>
              <a:t>tul</a:t>
            </a:r>
            <a:r>
              <a:rPr lang="fi-FI" dirty="0" err="1">
                <a:solidFill>
                  <a:srgbClr val="000000"/>
                </a:solidFill>
              </a:rPr>
              <a:t>/</a:t>
            </a:r>
            <a:r>
              <a:rPr lang="fi-FI" dirty="0" err="1">
                <a:solidFill>
                  <a:srgbClr val="FF0000"/>
                </a:solidFill>
              </a:rPr>
              <a:t>la</a:t>
            </a:r>
            <a:r>
              <a:rPr lang="fi-FI" dirty="0"/>
              <a:t>						</a:t>
            </a:r>
            <a:r>
              <a:rPr lang="fi-FI" dirty="0" err="1">
                <a:solidFill>
                  <a:srgbClr val="FF0000"/>
                </a:solidFill>
              </a:rPr>
              <a:t>nou</a:t>
            </a:r>
            <a:r>
              <a:rPr lang="fi-FI" b="1" dirty="0" err="1">
                <a:solidFill>
                  <a:srgbClr val="FF0000"/>
                </a:solidFill>
              </a:rPr>
              <a:t>s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008000"/>
                </a:solidFill>
              </a:rPr>
              <a:t>vartalo</a:t>
            </a:r>
            <a:r>
              <a:rPr lang="fi-FI" dirty="0"/>
              <a:t>:		</a:t>
            </a:r>
            <a:r>
              <a:rPr lang="fi-FI" dirty="0" err="1">
                <a:solidFill>
                  <a:srgbClr val="008000"/>
                </a:solidFill>
              </a:rPr>
              <a:t>tul</a:t>
            </a:r>
            <a:r>
              <a:rPr lang="fi-FI" dirty="0" err="1">
                <a:solidFill>
                  <a:srgbClr val="3366FF"/>
                </a:solidFill>
              </a:rPr>
              <a:t>e</a:t>
            </a:r>
            <a:r>
              <a:rPr lang="fi-FI" dirty="0" err="1"/>
              <a:t>-</a:t>
            </a:r>
            <a:r>
              <a:rPr lang="fi-FI" dirty="0"/>
              <a:t>						</a:t>
            </a:r>
            <a:r>
              <a:rPr lang="fi-FI" dirty="0" err="1">
                <a:solidFill>
                  <a:srgbClr val="008000"/>
                </a:solidFill>
              </a:rPr>
              <a:t>nous</a:t>
            </a:r>
            <a:r>
              <a:rPr lang="fi-FI" dirty="0" err="1">
                <a:solidFill>
                  <a:srgbClr val="3366FF"/>
                </a:solidFill>
              </a:rPr>
              <a:t>e</a:t>
            </a:r>
            <a:r>
              <a:rPr lang="fi-FI" dirty="0" err="1"/>
              <a:t>-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tul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n						</a:t>
            </a:r>
            <a:r>
              <a:rPr lang="fi-FI" dirty="0">
                <a:solidFill>
                  <a:srgbClr val="008000"/>
                </a:solidFill>
              </a:rPr>
              <a:t>nous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n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tul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t						</a:t>
            </a:r>
            <a:r>
              <a:rPr lang="fi-FI" dirty="0">
                <a:solidFill>
                  <a:srgbClr val="008000"/>
                </a:solidFill>
              </a:rPr>
              <a:t>nous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t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tul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e		</a:t>
            </a:r>
            <a:r>
              <a:rPr lang="fi-FI" sz="2400" dirty="0"/>
              <a:t>pitkä vokaali	</a:t>
            </a: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nous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e		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tul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mme					</a:t>
            </a:r>
            <a:r>
              <a:rPr lang="fi-FI" dirty="0">
                <a:solidFill>
                  <a:srgbClr val="008000"/>
                </a:solidFill>
              </a:rPr>
              <a:t>nous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mme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tul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tte					</a:t>
            </a:r>
            <a:r>
              <a:rPr lang="fi-FI" dirty="0">
                <a:solidFill>
                  <a:srgbClr val="008000"/>
                </a:solidFill>
              </a:rPr>
              <a:t>nous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tte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tul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vat					</a:t>
            </a:r>
            <a:r>
              <a:rPr lang="fi-FI" dirty="0">
                <a:solidFill>
                  <a:srgbClr val="008000"/>
                </a:solidFill>
              </a:rPr>
              <a:t>nous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vat</a:t>
            </a: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4" name="Suora nuoliyhdysviiva 3"/>
          <p:cNvCxnSpPr/>
          <p:nvPr/>
        </p:nvCxnSpPr>
        <p:spPr>
          <a:xfrm>
            <a:off x="3516655" y="4675513"/>
            <a:ext cx="195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uora nuoliyhdysviiva 5"/>
          <p:cNvCxnSpPr/>
          <p:nvPr/>
        </p:nvCxnSpPr>
        <p:spPr>
          <a:xfrm flipH="1">
            <a:off x="5163342" y="4675513"/>
            <a:ext cx="25119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540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Verbityyppi 3	</a:t>
            </a:r>
            <a:br>
              <a:rPr lang="fi-FI" dirty="0"/>
            </a:br>
            <a:r>
              <a:rPr lang="fi-FI" dirty="0">
                <a:solidFill>
                  <a:srgbClr val="3366FF"/>
                </a:solidFill>
              </a:rPr>
              <a:t>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73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i-FI" dirty="0" err="1">
                <a:solidFill>
                  <a:srgbClr val="FF0000"/>
                </a:solidFill>
              </a:rPr>
              <a:t>la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lä</a:t>
            </a:r>
            <a:r>
              <a:rPr lang="fi-FI" dirty="0"/>
              <a:t>, (</a:t>
            </a:r>
            <a:r>
              <a:rPr lang="fi-FI" b="1" dirty="0" err="1">
                <a:solidFill>
                  <a:srgbClr val="FF0000"/>
                </a:solidFill>
              </a:rPr>
              <a:t>s</a:t>
            </a:r>
            <a:r>
              <a:rPr lang="fi-FI" dirty="0" err="1"/>
              <a:t>)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r>
              <a:rPr lang="fi-FI" dirty="0"/>
              <a:t>, </a:t>
            </a:r>
            <a:r>
              <a:rPr lang="fi-FI" dirty="0" err="1">
                <a:solidFill>
                  <a:srgbClr val="FF0000"/>
                </a:solidFill>
              </a:rPr>
              <a:t>na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nä</a:t>
            </a:r>
            <a:r>
              <a:rPr lang="fi-FI" dirty="0"/>
              <a:t>, </a:t>
            </a:r>
            <a:r>
              <a:rPr lang="fi-FI" dirty="0" err="1">
                <a:solidFill>
                  <a:srgbClr val="FF0000"/>
                </a:solidFill>
              </a:rPr>
              <a:t>ra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rä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infinitiivi</a:t>
            </a:r>
            <a:r>
              <a:rPr lang="fi-FI" dirty="0"/>
              <a:t>:		</a:t>
            </a:r>
            <a:r>
              <a:rPr lang="fi-FI" dirty="0" err="1">
                <a:solidFill>
                  <a:srgbClr val="FF0000"/>
                </a:solidFill>
              </a:rPr>
              <a:t>men</a:t>
            </a:r>
            <a:r>
              <a:rPr lang="fi-FI" dirty="0" err="1">
                <a:solidFill>
                  <a:srgbClr val="000000"/>
                </a:solidFill>
              </a:rPr>
              <a:t>/</a:t>
            </a:r>
            <a:r>
              <a:rPr lang="fi-FI" dirty="0" err="1">
                <a:solidFill>
                  <a:srgbClr val="FF0000"/>
                </a:solidFill>
              </a:rPr>
              <a:t>nä</a:t>
            </a:r>
            <a:r>
              <a:rPr lang="fi-FI" dirty="0"/>
              <a:t>					</a:t>
            </a:r>
            <a:r>
              <a:rPr lang="fi-FI" dirty="0" err="1">
                <a:solidFill>
                  <a:srgbClr val="FF0000"/>
                </a:solidFill>
              </a:rPr>
              <a:t>pur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ra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008000"/>
                </a:solidFill>
              </a:rPr>
              <a:t>vartalo</a:t>
            </a:r>
            <a:r>
              <a:rPr lang="fi-FI" dirty="0"/>
              <a:t>:		</a:t>
            </a:r>
            <a:r>
              <a:rPr lang="fi-FI" dirty="0" err="1">
                <a:solidFill>
                  <a:srgbClr val="008000"/>
                </a:solidFill>
              </a:rPr>
              <a:t>men</a:t>
            </a:r>
            <a:r>
              <a:rPr lang="fi-FI" dirty="0" err="1">
                <a:solidFill>
                  <a:srgbClr val="3366FF"/>
                </a:solidFill>
              </a:rPr>
              <a:t>e</a:t>
            </a:r>
            <a:r>
              <a:rPr lang="fi-FI" dirty="0" err="1"/>
              <a:t>-</a:t>
            </a:r>
            <a:r>
              <a:rPr lang="fi-FI" dirty="0"/>
              <a:t>						</a:t>
            </a:r>
            <a:r>
              <a:rPr lang="fi-FI" dirty="0" err="1">
                <a:solidFill>
                  <a:srgbClr val="008000"/>
                </a:solidFill>
              </a:rPr>
              <a:t>pur</a:t>
            </a:r>
            <a:r>
              <a:rPr lang="fi-FI" dirty="0" err="1">
                <a:solidFill>
                  <a:srgbClr val="3366FF"/>
                </a:solidFill>
              </a:rPr>
              <a:t>e</a:t>
            </a:r>
            <a:r>
              <a:rPr lang="fi-FI" dirty="0" err="1"/>
              <a:t>-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men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n					</a:t>
            </a:r>
            <a:r>
              <a:rPr lang="fi-FI" dirty="0">
                <a:solidFill>
                  <a:srgbClr val="008000"/>
                </a:solidFill>
              </a:rPr>
              <a:t>pur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n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men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t						</a:t>
            </a:r>
            <a:r>
              <a:rPr lang="fi-FI" dirty="0">
                <a:solidFill>
                  <a:srgbClr val="008000"/>
                </a:solidFill>
              </a:rPr>
              <a:t>pur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t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men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e	</a:t>
            </a:r>
            <a:r>
              <a:rPr lang="fi-FI" sz="2400" dirty="0"/>
              <a:t>pitkä vokaali	</a:t>
            </a: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pur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e		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men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mme				</a:t>
            </a:r>
            <a:r>
              <a:rPr lang="fi-FI" dirty="0">
                <a:solidFill>
                  <a:srgbClr val="008000"/>
                </a:solidFill>
              </a:rPr>
              <a:t>pur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mme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men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tte					</a:t>
            </a:r>
            <a:r>
              <a:rPr lang="fi-FI" dirty="0">
                <a:solidFill>
                  <a:srgbClr val="008000"/>
                </a:solidFill>
              </a:rPr>
              <a:t>pur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tte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men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vät					</a:t>
            </a:r>
            <a:r>
              <a:rPr lang="fi-FI" dirty="0">
                <a:solidFill>
                  <a:srgbClr val="008000"/>
                </a:solidFill>
              </a:rPr>
              <a:t>pur</a:t>
            </a:r>
            <a:r>
              <a:rPr lang="fi-FI" dirty="0">
                <a:solidFill>
                  <a:srgbClr val="3366FF"/>
                </a:solidFill>
              </a:rPr>
              <a:t>e</a:t>
            </a:r>
            <a:r>
              <a:rPr lang="fi-FI" dirty="0"/>
              <a:t>vat</a:t>
            </a: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4" name="Suora nuoliyhdysviiva 3"/>
          <p:cNvCxnSpPr/>
          <p:nvPr/>
        </p:nvCxnSpPr>
        <p:spPr>
          <a:xfrm>
            <a:off x="3516655" y="4675513"/>
            <a:ext cx="195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uora nuoliyhdysviiva 5"/>
          <p:cNvCxnSpPr/>
          <p:nvPr/>
        </p:nvCxnSpPr>
        <p:spPr>
          <a:xfrm flipH="1">
            <a:off x="5163342" y="4675513"/>
            <a:ext cx="25119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017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Verbityyppi 4	</a:t>
            </a:r>
            <a:br>
              <a:rPr lang="fi-FI" dirty="0"/>
            </a:br>
            <a:r>
              <a:rPr lang="fi-FI" dirty="0">
                <a:solidFill>
                  <a:srgbClr val="3366FF"/>
                </a:solidFill>
              </a:rPr>
              <a:t>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73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i-FI" dirty="0"/>
              <a:t>(</a:t>
            </a:r>
            <a:r>
              <a:rPr lang="fi-FI" b="1" dirty="0" err="1">
                <a:solidFill>
                  <a:srgbClr val="FF0000"/>
                </a:solidFill>
              </a:rPr>
              <a:t>vokaali</a:t>
            </a:r>
            <a:r>
              <a:rPr lang="fi-FI" dirty="0" err="1">
                <a:solidFill>
                  <a:srgbClr val="FF0000"/>
                </a:solidFill>
              </a:rPr>
              <a:t>+</a:t>
            </a:r>
            <a:r>
              <a:rPr lang="fi-FI" dirty="0" err="1"/>
              <a:t>)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infinitiivi</a:t>
            </a:r>
            <a:r>
              <a:rPr lang="fi-FI" dirty="0"/>
              <a:t>:		</a:t>
            </a:r>
            <a:r>
              <a:rPr lang="fi-FI" dirty="0" err="1">
                <a:solidFill>
                  <a:srgbClr val="FF0000"/>
                </a:solidFill>
              </a:rPr>
              <a:t>hal</a:t>
            </a:r>
            <a:r>
              <a:rPr lang="fi-FI" b="1" dirty="0" err="1">
                <a:solidFill>
                  <a:srgbClr val="FF0000"/>
                </a:solidFill>
              </a:rPr>
              <a:t>u</a:t>
            </a:r>
            <a:r>
              <a:rPr lang="fi-FI" dirty="0" err="1">
                <a:solidFill>
                  <a:srgbClr val="000000"/>
                </a:solidFill>
              </a:rPr>
              <a:t>/</a:t>
            </a:r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/>
              <a:t>					</a:t>
            </a:r>
            <a:r>
              <a:rPr lang="fi-FI" dirty="0" err="1">
                <a:solidFill>
                  <a:srgbClr val="FF0000"/>
                </a:solidFill>
              </a:rPr>
              <a:t>her</a:t>
            </a:r>
            <a:r>
              <a:rPr lang="fi-FI" b="1" dirty="0" err="1">
                <a:solidFill>
                  <a:srgbClr val="FF0000"/>
                </a:solidFill>
              </a:rPr>
              <a:t>ä</a:t>
            </a:r>
            <a:r>
              <a:rPr lang="fi-FI" dirty="0" err="1"/>
              <a:t>/</a:t>
            </a:r>
            <a:r>
              <a:rPr lang="fi-FI" dirty="0" err="1">
                <a:solidFill>
                  <a:srgbClr val="FF0000"/>
                </a:solidFill>
              </a:rPr>
              <a:t>tä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008000"/>
                </a:solidFill>
              </a:rPr>
              <a:t>vartalo</a:t>
            </a:r>
            <a:r>
              <a:rPr lang="fi-FI" dirty="0"/>
              <a:t>:		</a:t>
            </a:r>
            <a:r>
              <a:rPr lang="fi-FI" dirty="0" err="1">
                <a:solidFill>
                  <a:srgbClr val="008000"/>
                </a:solidFill>
              </a:rPr>
              <a:t>halu</a:t>
            </a:r>
            <a:r>
              <a:rPr lang="fi-FI" dirty="0" err="1">
                <a:solidFill>
                  <a:srgbClr val="3366FF"/>
                </a:solidFill>
              </a:rPr>
              <a:t>a</a:t>
            </a:r>
            <a:r>
              <a:rPr lang="fi-FI" dirty="0" err="1"/>
              <a:t>-</a:t>
            </a:r>
            <a:r>
              <a:rPr lang="fi-FI" dirty="0"/>
              <a:t>						</a:t>
            </a:r>
            <a:r>
              <a:rPr lang="fi-FI" dirty="0" err="1">
                <a:solidFill>
                  <a:srgbClr val="008000"/>
                </a:solidFill>
              </a:rPr>
              <a:t>herä</a:t>
            </a:r>
            <a:r>
              <a:rPr lang="fi-FI" dirty="0" err="1">
                <a:solidFill>
                  <a:srgbClr val="3366FF"/>
                </a:solidFill>
              </a:rPr>
              <a:t>ä</a:t>
            </a:r>
            <a:r>
              <a:rPr lang="fi-FI" dirty="0" err="1"/>
              <a:t>-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halu</a:t>
            </a:r>
            <a:r>
              <a:rPr lang="fi-FI" dirty="0">
                <a:solidFill>
                  <a:srgbClr val="3366FF"/>
                </a:solidFill>
              </a:rPr>
              <a:t>a</a:t>
            </a:r>
            <a:r>
              <a:rPr lang="fi-FI" dirty="0"/>
              <a:t>n					</a:t>
            </a:r>
            <a:r>
              <a:rPr lang="fi-FI" dirty="0">
                <a:solidFill>
                  <a:srgbClr val="008000"/>
                </a:solidFill>
              </a:rPr>
              <a:t>herä</a:t>
            </a:r>
            <a:r>
              <a:rPr lang="fi-FI" dirty="0">
                <a:solidFill>
                  <a:srgbClr val="3366FF"/>
                </a:solidFill>
              </a:rPr>
              <a:t>ä</a:t>
            </a:r>
            <a:r>
              <a:rPr lang="fi-FI" dirty="0"/>
              <a:t>n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halu</a:t>
            </a:r>
            <a:r>
              <a:rPr lang="fi-FI" dirty="0">
                <a:solidFill>
                  <a:srgbClr val="3366FF"/>
                </a:solidFill>
              </a:rPr>
              <a:t>a</a:t>
            </a:r>
            <a:r>
              <a:rPr lang="fi-FI" dirty="0"/>
              <a:t>t						</a:t>
            </a:r>
            <a:r>
              <a:rPr lang="fi-FI" dirty="0">
                <a:solidFill>
                  <a:srgbClr val="008000"/>
                </a:solidFill>
              </a:rPr>
              <a:t>herä</a:t>
            </a:r>
            <a:r>
              <a:rPr lang="fi-FI" dirty="0">
                <a:solidFill>
                  <a:srgbClr val="3366FF"/>
                </a:solidFill>
              </a:rPr>
              <a:t>ä</a:t>
            </a:r>
            <a:r>
              <a:rPr lang="fi-FI" dirty="0"/>
              <a:t>t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halu</a:t>
            </a:r>
            <a:r>
              <a:rPr lang="fi-FI" dirty="0">
                <a:solidFill>
                  <a:srgbClr val="3366FF"/>
                </a:solidFill>
              </a:rPr>
              <a:t>a</a:t>
            </a:r>
            <a:r>
              <a:rPr lang="fi-FI" dirty="0"/>
              <a:t>a	</a:t>
            </a:r>
            <a:r>
              <a:rPr lang="fi-FI" sz="2400" dirty="0"/>
              <a:t>pitkä vokaali	</a:t>
            </a:r>
            <a:r>
              <a:rPr lang="fi-FI" dirty="0"/>
              <a:t>	</a:t>
            </a:r>
            <a:r>
              <a:rPr lang="fi-FI" dirty="0">
                <a:solidFill>
                  <a:srgbClr val="008000"/>
                </a:solidFill>
              </a:rPr>
              <a:t>herä</a:t>
            </a:r>
            <a:r>
              <a:rPr lang="fi-FI" dirty="0">
                <a:solidFill>
                  <a:srgbClr val="3366FF"/>
                </a:solidFill>
              </a:rPr>
              <a:t>ä</a:t>
            </a:r>
            <a:r>
              <a:rPr lang="fi-FI" dirty="0"/>
              <a:t>		</a:t>
            </a:r>
            <a:r>
              <a:rPr lang="fi-FI" sz="2400" dirty="0"/>
              <a:t>ei 3 samaa 															vokaalia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halu</a:t>
            </a:r>
            <a:r>
              <a:rPr lang="fi-FI" dirty="0">
                <a:solidFill>
                  <a:srgbClr val="3366FF"/>
                </a:solidFill>
              </a:rPr>
              <a:t>a</a:t>
            </a:r>
            <a:r>
              <a:rPr lang="fi-FI" dirty="0"/>
              <a:t>mme				</a:t>
            </a:r>
            <a:r>
              <a:rPr lang="fi-FI" dirty="0">
                <a:solidFill>
                  <a:srgbClr val="008000"/>
                </a:solidFill>
              </a:rPr>
              <a:t>herä</a:t>
            </a:r>
            <a:r>
              <a:rPr lang="fi-FI" dirty="0">
                <a:solidFill>
                  <a:srgbClr val="3366FF"/>
                </a:solidFill>
              </a:rPr>
              <a:t>ä</a:t>
            </a:r>
            <a:r>
              <a:rPr lang="fi-FI" dirty="0"/>
              <a:t>mme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halu</a:t>
            </a:r>
            <a:r>
              <a:rPr lang="fi-FI" dirty="0">
                <a:solidFill>
                  <a:srgbClr val="3366FF"/>
                </a:solidFill>
              </a:rPr>
              <a:t>a</a:t>
            </a:r>
            <a:r>
              <a:rPr lang="fi-FI" dirty="0"/>
              <a:t>tte					</a:t>
            </a:r>
            <a:r>
              <a:rPr lang="fi-FI" dirty="0">
                <a:solidFill>
                  <a:srgbClr val="008000"/>
                </a:solidFill>
              </a:rPr>
              <a:t>herä</a:t>
            </a:r>
            <a:r>
              <a:rPr lang="fi-FI" dirty="0">
                <a:solidFill>
                  <a:srgbClr val="3366FF"/>
                </a:solidFill>
              </a:rPr>
              <a:t>ä</a:t>
            </a:r>
            <a:r>
              <a:rPr lang="fi-FI" dirty="0"/>
              <a:t>tte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>
                <a:solidFill>
                  <a:srgbClr val="008000"/>
                </a:solidFill>
              </a:rPr>
              <a:t>halu</a:t>
            </a:r>
            <a:r>
              <a:rPr lang="fi-FI" dirty="0">
                <a:solidFill>
                  <a:srgbClr val="3366FF"/>
                </a:solidFill>
              </a:rPr>
              <a:t>a</a:t>
            </a:r>
            <a:r>
              <a:rPr lang="fi-FI" dirty="0"/>
              <a:t>vat					</a:t>
            </a:r>
            <a:r>
              <a:rPr lang="fi-FI" dirty="0">
                <a:solidFill>
                  <a:srgbClr val="008000"/>
                </a:solidFill>
              </a:rPr>
              <a:t>herä</a:t>
            </a:r>
            <a:r>
              <a:rPr lang="fi-FI" dirty="0">
                <a:solidFill>
                  <a:srgbClr val="3366FF"/>
                </a:solidFill>
              </a:rPr>
              <a:t>ä</a:t>
            </a:r>
            <a:r>
              <a:rPr lang="fi-FI" dirty="0"/>
              <a:t>vät</a:t>
            </a: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4" name="Suora nuoliyhdysviiva 3"/>
          <p:cNvCxnSpPr/>
          <p:nvPr/>
        </p:nvCxnSpPr>
        <p:spPr>
          <a:xfrm>
            <a:off x="3516655" y="4675513"/>
            <a:ext cx="195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uora nuoliyhdysviiva 6"/>
          <p:cNvCxnSpPr/>
          <p:nvPr/>
        </p:nvCxnSpPr>
        <p:spPr>
          <a:xfrm>
            <a:off x="6529826" y="4675513"/>
            <a:ext cx="1953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08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1034</Words>
  <Application>Microsoft Office PowerPoint</Application>
  <PresentationFormat>Näytössä katseltava diaesitys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Office-teema</vt:lpstr>
      <vt:lpstr>Verbityypit</vt:lpstr>
      <vt:lpstr>Verbin taivutus</vt:lpstr>
      <vt:lpstr>6 verbityyppiä</vt:lpstr>
      <vt:lpstr>6 verbityyppiä</vt:lpstr>
      <vt:lpstr>Verbityyppi 1</vt:lpstr>
      <vt:lpstr>Verbityyppi 2</vt:lpstr>
      <vt:lpstr>Verbityyppi 3  e</vt:lpstr>
      <vt:lpstr>Verbityyppi 3  e</vt:lpstr>
      <vt:lpstr>Verbityyppi 4  a</vt:lpstr>
      <vt:lpstr>Verbityyppi 5  tse</vt:lpstr>
      <vt:lpstr>Negatiivinen lause: kaikki verbityypit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Verbityypit</dc:title>
  <dc:creator>Maija Lepola</dc:creator>
  <cp:lastModifiedBy>Lepola Maija</cp:lastModifiedBy>
  <cp:revision>13</cp:revision>
  <dcterms:created xsi:type="dcterms:W3CDTF">2015-11-03T06:46:55Z</dcterms:created>
  <dcterms:modified xsi:type="dcterms:W3CDTF">2021-03-05T10:03:14Z</dcterms:modified>
</cp:coreProperties>
</file>