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3" r:id="rId2"/>
    <p:sldId id="261" r:id="rId3"/>
    <p:sldId id="259" r:id="rId4"/>
    <p:sldId id="264" r:id="rId5"/>
    <p:sldId id="267" r:id="rId6"/>
    <p:sldId id="268" r:id="rId7"/>
    <p:sldId id="265" r:id="rId8"/>
    <p:sldId id="266" r:id="rId9"/>
    <p:sldId id="269" r:id="rId10"/>
  </p:sldIdLst>
  <p:sldSz cx="9144000" cy="5715000" type="screen16x10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htinen Eeva" initials="LE" lastIdx="5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6E6E6"/>
    <a:srgbClr val="005EB8"/>
    <a:srgbClr val="FFFFFF"/>
    <a:srgbClr val="EF363B"/>
    <a:srgbClr val="00965E"/>
    <a:srgbClr val="EE353B"/>
    <a:srgbClr val="FF0000"/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925357-C0BA-4F1A-B8BC-690A2C0606A5}" v="4" dt="2023-08-21T08:49:44.474"/>
    <p1510:client id="{D9046DE9-1A6D-B1FA-F5BD-C881F9E82BE0}" v="39" dt="2023-08-21T09:23:50.306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90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CC29D-C729-694F-A788-B5007BCA57F6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0BB66-2831-4C42-9675-9DAB39629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43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AFD53-F29D-C94E-BF8B-0D8B7431C954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64E42-DED0-9246-9B1B-B67105F62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9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avutettavasti.fi/saavutettavat-asiakirjat/powerpoint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avutettavasti.fi/saavutettavat-asiakirjat/powerpoint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avutettavasti.fi/saavutettavat-asiakirjat/powerpoin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avutettavasti.fi/saavutettavat-asiakirjat/powerpoint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avutettavasti.fi/saavutettavat-asiakirjat/powerpoint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avutettavasti.fi/saavutettavat-asiakirjat/powerpoint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900" b="1"/>
              <a:t>Esityksen saavutettavuus</a:t>
            </a:r>
            <a:endParaRPr lang="fi-FI"/>
          </a:p>
          <a:p>
            <a:r>
              <a:rPr lang="fi-FI"/>
              <a:t>Powerpoint-pohjan ulkoasussa on pyritty huomioimaan saavutettavuusvaatimukset, mutta jos jaat PowerPoint-esityksesi verkossa, on syytä tarkistaa seuraavat asiat</a:t>
            </a:r>
          </a:p>
          <a:p>
            <a:pPr marL="457200"/>
            <a:r>
              <a:rPr lang="fi-FI"/>
              <a:t> </a:t>
            </a:r>
            <a:endParaRPr lang="fi-FI" b="0"/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Nimeä tiedosto selkeästi; tiedostonimi kertoo ytimekkäästi, mistä esityksessä on kysymys,  lisäksi otsikoi esitys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Otsikoi jokainen dia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Lisää kuviin vaihtoehtoinen teksti (alt-teksti)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Anna linkeille kuvaava, näkyvä teksti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Tarkista lukemisjärjestys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Tarkista helppokäyttöisyys (saavutettavuus)</a:t>
            </a:r>
          </a:p>
          <a:p>
            <a:pPr marL="180000" lvl="0" indent="-180000">
              <a:lnSpc>
                <a:spcPts val="15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fi-FI" b="1"/>
          </a:p>
          <a:p>
            <a:r>
              <a:rPr lang="fi-FI"/>
              <a:t>Käytännön ohjeita toteutukseen löydät osoitteesta </a:t>
            </a:r>
            <a:r>
              <a:rPr lang="fi-FI" sz="1800" u="sng" kern="1200">
                <a:solidFill>
                  <a:srgbClr val="005EB8"/>
                </a:solidFill>
                <a:effectLst/>
                <a:latin typeface="Arial" panose="020B0604020202020204" pitchFamily="34" charset="0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https://www.saavutettavasti.fi/saavutettavat-asiakirjat/powerpoint/</a:t>
            </a:r>
            <a:endParaRPr lang="fi-FI" sz="1800" u="sng" kern="1200">
              <a:solidFill>
                <a:srgbClr val="005EB8"/>
              </a:solidFill>
              <a:effectLst/>
              <a:latin typeface="Arial" panose="020B0604020202020204" pitchFamily="34" charset="0"/>
              <a:cs typeface="+mn-cs"/>
            </a:endParaRPr>
          </a:p>
          <a:p>
            <a:r>
              <a:rPr lang="fi-FI"/>
              <a:t> </a:t>
            </a:r>
          </a:p>
          <a:p>
            <a:r>
              <a:rPr lang="fi-FI"/>
              <a:t>ja (eri ohjelmaversioille ja käyttöjärjestelmille) </a:t>
            </a:r>
            <a:r>
              <a:rPr lang="fi-FI" u="sng">
                <a:solidFill>
                  <a:srgbClr val="0070C0"/>
                </a:solidFill>
              </a:rPr>
              <a:t>https://support.microsoft.com/fi-fi/office/tee-powerpoint-esityksist%C3%A4-helppok%C3%A4ytt%C3%B6isi%C3%A4-toimintarajoitteisille-k%C3%A4ytt%C3%A4jille-6f7772b2-2f33-4bd2-8ca7-dae3b2b3ef25</a:t>
            </a:r>
            <a:endParaRPr lang="fi-FI" b="1" u="sng">
              <a:solidFill>
                <a:srgbClr val="0070C0"/>
              </a:solidFill>
            </a:endParaRPr>
          </a:p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164E42-DED0-9246-9B1B-B67105F62D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315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900" b="1"/>
              <a:t>Esityksen saavutettavuus</a:t>
            </a:r>
            <a:endParaRPr lang="fi-FI"/>
          </a:p>
          <a:p>
            <a:r>
              <a:rPr lang="fi-FI"/>
              <a:t>Powerpoint-pohjan ulkoasussa on pyritty huomioimaan saavutettavuusvaatimukset, mutta jos jaat PowerPoint-esityksesi verkossa, on syytä tarkistaa seuraavat asiat</a:t>
            </a:r>
          </a:p>
          <a:p>
            <a:pPr marL="457200"/>
            <a:r>
              <a:rPr lang="fi-FI"/>
              <a:t> </a:t>
            </a:r>
            <a:endParaRPr lang="fi-FI" b="0"/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Nimeä tiedosto selkeästi; tiedostonimi kertoo ytimekkäästi, mistä esityksessä on kysymys,  lisäksi otsikoi esitys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Otsikoi jokainen dia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Lisää kuviin vaihtoehtoinen teksti (alt-teksti)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Anna linkeille kuvaava, näkyvä teksti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Tarkista lukemisjärjestys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Tarkista helppokäyttöisyys (saavutettavuus)</a:t>
            </a:r>
          </a:p>
          <a:p>
            <a:pPr marL="180000" lvl="0" indent="-180000">
              <a:lnSpc>
                <a:spcPts val="15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fi-FI" b="1"/>
          </a:p>
          <a:p>
            <a:r>
              <a:rPr lang="fi-FI"/>
              <a:t>Käytännön ohjeita toteutukseen löydät osoitteesta </a:t>
            </a:r>
            <a:r>
              <a:rPr lang="fi-FI" sz="1800" u="sng" kern="1200">
                <a:solidFill>
                  <a:srgbClr val="005EB8"/>
                </a:solidFill>
                <a:effectLst/>
                <a:latin typeface="Arial" panose="020B0604020202020204" pitchFamily="34" charset="0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https://www.saavutettavasti.fi/saavutettavat-asiakirjat/powerpoint/</a:t>
            </a:r>
            <a:endParaRPr lang="fi-FI" sz="1800" u="sng" kern="1200">
              <a:solidFill>
                <a:srgbClr val="005EB8"/>
              </a:solidFill>
              <a:effectLst/>
              <a:latin typeface="Arial" panose="020B0604020202020204" pitchFamily="34" charset="0"/>
              <a:cs typeface="+mn-cs"/>
            </a:endParaRPr>
          </a:p>
          <a:p>
            <a:r>
              <a:rPr lang="fi-FI"/>
              <a:t> </a:t>
            </a:r>
          </a:p>
          <a:p>
            <a:r>
              <a:rPr lang="fi-FI"/>
              <a:t>ja (eri ohjelmaversioille ja käyttöjärjestelmille) </a:t>
            </a:r>
            <a:r>
              <a:rPr lang="fi-FI" u="sng">
                <a:solidFill>
                  <a:srgbClr val="0070C0"/>
                </a:solidFill>
              </a:rPr>
              <a:t>https://support.microsoft.com/fi-fi/office/tee-powerpoint-esityksist%C3%A4-helppok%C3%A4ytt%C3%B6isi%C3%A4-toimintarajoitteisille-k%C3%A4ytt%C3%A4jille-6f7772b2-2f33-4bd2-8ca7-dae3b2b3ef25</a:t>
            </a:r>
            <a:endParaRPr lang="fi-FI" b="1" u="sng">
              <a:solidFill>
                <a:srgbClr val="0070C0"/>
              </a:solidFill>
            </a:endParaRPr>
          </a:p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164E42-DED0-9246-9B1B-B67105F62D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900" b="1"/>
              <a:t>Esityksen saavutettavuus</a:t>
            </a:r>
            <a:endParaRPr lang="fi-FI"/>
          </a:p>
          <a:p>
            <a:r>
              <a:rPr lang="fi-FI"/>
              <a:t>Powerpoint-pohjan ulkoasussa on pyritty huomioimaan saavutettavuusvaatimukset, mutta jos jaat PowerPoint-esityksesi verkossa, on syytä tarkistaa seuraavat asiat</a:t>
            </a:r>
          </a:p>
          <a:p>
            <a:pPr marL="457200"/>
            <a:r>
              <a:rPr lang="fi-FI"/>
              <a:t> </a:t>
            </a:r>
            <a:endParaRPr lang="fi-FI" b="0"/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Nimeä tiedosto selkeästi; tiedostonimi kertoo ytimekkäästi, mistä esityksessä on kysymys,  lisäksi otsikoi esitys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Otsikoi jokainen dia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Lisää kuviin vaihtoehtoinen teksti (alt-teksti)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Anna linkeille kuvaava, näkyvä teksti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Tarkista lukemisjärjestys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Tarkista helppokäyttöisyys (saavutettavuus)</a:t>
            </a:r>
          </a:p>
          <a:p>
            <a:pPr marL="180000" lvl="0" indent="-180000">
              <a:lnSpc>
                <a:spcPts val="15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fi-FI" b="1"/>
          </a:p>
          <a:p>
            <a:r>
              <a:rPr lang="fi-FI"/>
              <a:t>Käytännön ohjeita toteutukseen löydät osoitteesta </a:t>
            </a:r>
            <a:r>
              <a:rPr lang="fi-FI" sz="1800" u="sng" kern="1200">
                <a:solidFill>
                  <a:srgbClr val="005EB8"/>
                </a:solidFill>
                <a:effectLst/>
                <a:latin typeface="Arial" panose="020B0604020202020204" pitchFamily="34" charset="0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https://www.saavutettavasti.fi/saavutettavat-asiakirjat/powerpoint/</a:t>
            </a:r>
            <a:endParaRPr lang="fi-FI" sz="1800" u="sng" kern="1200">
              <a:solidFill>
                <a:srgbClr val="005EB8"/>
              </a:solidFill>
              <a:effectLst/>
              <a:latin typeface="Arial" panose="020B0604020202020204" pitchFamily="34" charset="0"/>
              <a:cs typeface="+mn-cs"/>
            </a:endParaRPr>
          </a:p>
          <a:p>
            <a:r>
              <a:rPr lang="fi-FI"/>
              <a:t> </a:t>
            </a:r>
          </a:p>
          <a:p>
            <a:r>
              <a:rPr lang="fi-FI"/>
              <a:t>ja (eri ohjelmaversioille ja käyttöjärjestelmille) </a:t>
            </a:r>
            <a:r>
              <a:rPr lang="fi-FI" u="sng">
                <a:solidFill>
                  <a:srgbClr val="0070C0"/>
                </a:solidFill>
              </a:rPr>
              <a:t>https://support.microsoft.com/fi-fi/office/tee-powerpoint-esityksist%C3%A4-helppok%C3%A4ytt%C3%B6isi%C3%A4-toimintarajoitteisille-k%C3%A4ytt%C3%A4jille-6f7772b2-2f33-4bd2-8ca7-dae3b2b3ef25</a:t>
            </a:r>
            <a:endParaRPr lang="fi-FI" b="1" u="sng">
              <a:solidFill>
                <a:srgbClr val="0070C0"/>
              </a:solidFill>
            </a:endParaRPr>
          </a:p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164E42-DED0-9246-9B1B-B67105F62D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73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900" b="1"/>
              <a:t>Esityksen saavutettavuus</a:t>
            </a:r>
            <a:endParaRPr lang="fi-FI"/>
          </a:p>
          <a:p>
            <a:r>
              <a:rPr lang="fi-FI"/>
              <a:t>Powerpoint-pohjan ulkoasussa on pyritty huomioimaan saavutettavuusvaatimukset, mutta jos jaat PowerPoint-esityksesi verkossa, on syytä tarkistaa seuraavat asiat</a:t>
            </a:r>
          </a:p>
          <a:p>
            <a:pPr marL="457200"/>
            <a:r>
              <a:rPr lang="fi-FI"/>
              <a:t> </a:t>
            </a:r>
            <a:endParaRPr lang="fi-FI" b="0"/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Nimeä tiedosto selkeästi; tiedostonimi kertoo ytimekkäästi, mistä esityksessä on kysymys,  lisäksi otsikoi esitys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Otsikoi jokainen dia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Lisää kuviin vaihtoehtoinen teksti (alt-teksti)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Anna linkeille kuvaava, näkyvä teksti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Tarkista lukemisjärjestys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Tarkista helppokäyttöisyys (saavutettavuus)</a:t>
            </a:r>
          </a:p>
          <a:p>
            <a:pPr marL="180000" lvl="0" indent="-180000">
              <a:lnSpc>
                <a:spcPts val="15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fi-FI" b="1"/>
          </a:p>
          <a:p>
            <a:r>
              <a:rPr lang="fi-FI"/>
              <a:t>Käytännön ohjeita toteutukseen löydät osoitteesta </a:t>
            </a:r>
            <a:r>
              <a:rPr lang="fi-FI" sz="1800" u="sng" kern="1200">
                <a:solidFill>
                  <a:srgbClr val="005EB8"/>
                </a:solidFill>
                <a:effectLst/>
                <a:latin typeface="Arial" panose="020B0604020202020204" pitchFamily="34" charset="0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https://www.saavutettavasti.fi/saavutettavat-asiakirjat/powerpoint/</a:t>
            </a:r>
            <a:endParaRPr lang="fi-FI" sz="1800" u="sng" kern="1200">
              <a:solidFill>
                <a:srgbClr val="005EB8"/>
              </a:solidFill>
              <a:effectLst/>
              <a:latin typeface="Arial" panose="020B0604020202020204" pitchFamily="34" charset="0"/>
              <a:cs typeface="+mn-cs"/>
            </a:endParaRPr>
          </a:p>
          <a:p>
            <a:r>
              <a:rPr lang="fi-FI"/>
              <a:t> </a:t>
            </a:r>
          </a:p>
          <a:p>
            <a:r>
              <a:rPr lang="fi-FI"/>
              <a:t>ja (eri ohjelmaversioille ja käyttöjärjestelmille) </a:t>
            </a:r>
            <a:r>
              <a:rPr lang="fi-FI" u="sng">
                <a:solidFill>
                  <a:srgbClr val="0070C0"/>
                </a:solidFill>
              </a:rPr>
              <a:t>https://support.microsoft.com/fi-fi/office/tee-powerpoint-esityksist%C3%A4-helppok%C3%A4ytt%C3%B6isi%C3%A4-toimintarajoitteisille-k%C3%A4ytt%C3%A4jille-6f7772b2-2f33-4bd2-8ca7-dae3b2b3ef25</a:t>
            </a:r>
            <a:endParaRPr lang="fi-FI" b="1" u="sng">
              <a:solidFill>
                <a:srgbClr val="0070C0"/>
              </a:solidFill>
            </a:endParaRPr>
          </a:p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164E42-DED0-9246-9B1B-B67105F62D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440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900" b="1"/>
              <a:t>Esityksen saavutettavuus</a:t>
            </a:r>
            <a:endParaRPr lang="fi-FI"/>
          </a:p>
          <a:p>
            <a:r>
              <a:rPr lang="fi-FI"/>
              <a:t>Powerpoint-pohjan ulkoasussa on pyritty huomioimaan saavutettavuusvaatimukset, mutta jos jaat PowerPoint-esityksesi verkossa, on syytä tarkistaa seuraavat asiat</a:t>
            </a:r>
          </a:p>
          <a:p>
            <a:pPr marL="457200"/>
            <a:r>
              <a:rPr lang="fi-FI"/>
              <a:t> </a:t>
            </a:r>
            <a:endParaRPr lang="fi-FI" b="0"/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Nimeä tiedosto selkeästi; tiedostonimi kertoo ytimekkäästi, mistä esityksessä on kysymys,  lisäksi otsikoi esitys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Otsikoi jokainen dia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Lisää kuviin vaihtoehtoinen teksti (alt-teksti)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Anna linkeille kuvaava, näkyvä teksti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Tarkista lukemisjärjestys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Tarkista helppokäyttöisyys (saavutettavuus)</a:t>
            </a:r>
          </a:p>
          <a:p>
            <a:pPr marL="180000" lvl="0" indent="-180000">
              <a:lnSpc>
                <a:spcPts val="15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fi-FI" b="1"/>
          </a:p>
          <a:p>
            <a:r>
              <a:rPr lang="fi-FI"/>
              <a:t>Käytännön ohjeita toteutukseen löydät osoitteesta </a:t>
            </a:r>
            <a:r>
              <a:rPr lang="fi-FI" sz="1800" u="sng" kern="1200">
                <a:solidFill>
                  <a:srgbClr val="005EB8"/>
                </a:solidFill>
                <a:effectLst/>
                <a:latin typeface="Arial" panose="020B0604020202020204" pitchFamily="34" charset="0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https://www.saavutettavasti.fi/saavutettavat-asiakirjat/powerpoint/</a:t>
            </a:r>
            <a:endParaRPr lang="fi-FI" sz="1800" u="sng" kern="1200">
              <a:solidFill>
                <a:srgbClr val="005EB8"/>
              </a:solidFill>
              <a:effectLst/>
              <a:latin typeface="Arial" panose="020B0604020202020204" pitchFamily="34" charset="0"/>
              <a:cs typeface="+mn-cs"/>
            </a:endParaRPr>
          </a:p>
          <a:p>
            <a:r>
              <a:rPr lang="fi-FI"/>
              <a:t> </a:t>
            </a:r>
          </a:p>
          <a:p>
            <a:r>
              <a:rPr lang="fi-FI"/>
              <a:t>ja (eri ohjelmaversioille ja käyttöjärjestelmille) </a:t>
            </a:r>
            <a:r>
              <a:rPr lang="fi-FI" u="sng">
                <a:solidFill>
                  <a:srgbClr val="0070C0"/>
                </a:solidFill>
              </a:rPr>
              <a:t>https://support.microsoft.com/fi-fi/office/tee-powerpoint-esityksist%C3%A4-helppok%C3%A4ytt%C3%B6isi%C3%A4-toimintarajoitteisille-k%C3%A4ytt%C3%A4jille-6f7772b2-2f33-4bd2-8ca7-dae3b2b3ef25</a:t>
            </a:r>
            <a:endParaRPr lang="fi-FI" b="1" u="sng">
              <a:solidFill>
                <a:srgbClr val="0070C0"/>
              </a:solidFill>
            </a:endParaRPr>
          </a:p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164E42-DED0-9246-9B1B-B67105F62D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26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900" b="1"/>
              <a:t>Esityksen saavutettavuus</a:t>
            </a:r>
            <a:endParaRPr lang="fi-FI"/>
          </a:p>
          <a:p>
            <a:r>
              <a:rPr lang="fi-FI"/>
              <a:t>Powerpoint-pohjan ulkoasussa on pyritty huomioimaan saavutettavuusvaatimukset, mutta jos jaat PowerPoint-esityksesi verkossa, on syytä tarkistaa seuraavat asiat</a:t>
            </a:r>
          </a:p>
          <a:p>
            <a:pPr marL="457200"/>
            <a:r>
              <a:rPr lang="fi-FI"/>
              <a:t> </a:t>
            </a:r>
            <a:endParaRPr lang="fi-FI" b="0"/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Nimeä tiedosto selkeästi; tiedostonimi kertoo ytimekkäästi, mistä esityksessä on kysymys,  lisäksi otsikoi esitys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Otsikoi jokainen dia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Lisää kuviin vaihtoehtoinen teksti (alt-teksti)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Anna linkeille kuvaava, näkyvä teksti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Tarkista lukemisjärjestys</a:t>
            </a:r>
          </a:p>
          <a:p>
            <a:pPr marL="171450" lvl="0" indent="-17145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b="0"/>
              <a:t>Tarkista helppokäyttöisyys (saavutettavuus)</a:t>
            </a:r>
          </a:p>
          <a:p>
            <a:pPr marL="180000" lvl="0" indent="-180000">
              <a:lnSpc>
                <a:spcPts val="15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fi-FI" b="1"/>
          </a:p>
          <a:p>
            <a:r>
              <a:rPr lang="fi-FI"/>
              <a:t>Käytännön ohjeita toteutukseen löydät osoitteesta </a:t>
            </a:r>
            <a:r>
              <a:rPr lang="fi-FI" sz="1800" u="sng" kern="1200">
                <a:solidFill>
                  <a:srgbClr val="005EB8"/>
                </a:solidFill>
                <a:effectLst/>
                <a:latin typeface="Arial" panose="020B0604020202020204" pitchFamily="34" charset="0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https://www.saavutettavasti.fi/saavutettavat-asiakirjat/powerpoint/</a:t>
            </a:r>
            <a:endParaRPr lang="fi-FI" sz="1800" u="sng" kern="1200">
              <a:solidFill>
                <a:srgbClr val="005EB8"/>
              </a:solidFill>
              <a:effectLst/>
              <a:latin typeface="Arial" panose="020B0604020202020204" pitchFamily="34" charset="0"/>
              <a:cs typeface="+mn-cs"/>
            </a:endParaRPr>
          </a:p>
          <a:p>
            <a:r>
              <a:rPr lang="fi-FI"/>
              <a:t> </a:t>
            </a:r>
          </a:p>
          <a:p>
            <a:r>
              <a:rPr lang="fi-FI"/>
              <a:t>ja (eri ohjelmaversioille ja käyttöjärjestelmille) </a:t>
            </a:r>
            <a:r>
              <a:rPr lang="fi-FI" u="sng">
                <a:solidFill>
                  <a:srgbClr val="0070C0"/>
                </a:solidFill>
              </a:rPr>
              <a:t>https://support.microsoft.com/fi-fi/office/tee-powerpoint-esityksist%C3%A4-helppok%C3%A4ytt%C3%B6isi%C3%A4-toimintarajoitteisille-k%C3%A4ytt%C3%A4jille-6f7772b2-2f33-4bd2-8ca7-dae3b2b3ef25</a:t>
            </a:r>
            <a:endParaRPr lang="fi-FI" b="1" u="sng">
              <a:solidFill>
                <a:srgbClr val="0070C0"/>
              </a:solidFill>
            </a:endParaRPr>
          </a:p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164E42-DED0-9246-9B1B-B67105F62D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87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://www.aalto.fi/snapchat/" TargetMode="External"/><Relationship Id="rId3" Type="http://schemas.openxmlformats.org/officeDocument/2006/relationships/hyperlink" Target="https://www.linkedin.com/school/aalto-university/" TargetMode="External"/><Relationship Id="rId7" Type="http://schemas.openxmlformats.org/officeDocument/2006/relationships/hyperlink" Target="https://www.youtube.com/user/aaltouniversity" TargetMode="External"/><Relationship Id="rId12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hyperlink" Target="http://www.facebook.com/aaltouniversity" TargetMode="External"/><Relationship Id="rId5" Type="http://schemas.openxmlformats.org/officeDocument/2006/relationships/hyperlink" Target="https://twitter.com/aaltouniversity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hyperlink" Target="http://instagram.com/aaltouniversity" TargetMode="External"/><Relationship Id="rId1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noProof="1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31800" y="1820150"/>
            <a:ext cx="7948556" cy="736960"/>
          </a:xfrm>
          <a:prstGeom prst="rect">
            <a:avLst/>
          </a:prstGeom>
        </p:spPr>
        <p:txBody>
          <a:bodyPr lIns="0" rIns="0" anchor="b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Headline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31801" y="2857500"/>
            <a:ext cx="7998597" cy="557098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buNone/>
              <a:defRPr sz="280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No Image - Sub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5966373" y="4683765"/>
            <a:ext cx="2464025" cy="3271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Name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5966373" y="5010897"/>
            <a:ext cx="2464025" cy="3271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Date</a:t>
            </a:r>
          </a:p>
        </p:txBody>
      </p:sp>
      <p:pic>
        <p:nvPicPr>
          <p:cNvPr id="2" name="Kuva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967520"/>
            <a:ext cx="1750409" cy="1690668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87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. Process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4503" y="155976"/>
            <a:ext cx="8489928" cy="11065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836A9AB-7FD4-4A4D-8EF5-3255560CFBF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0831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indent="-81000" algn="l" defTabSz="514436" rtl="0" eaLnBrk="1" latinLnBrk="0" hangingPunct="1">
              <a:lnSpc>
                <a:spcPct val="100000"/>
              </a:lnSpc>
              <a:buFont typeface="Arial" charset="0"/>
              <a:buChar char="•"/>
              <a:defRPr sz="1400" b="1">
                <a:solidFill>
                  <a:schemeClr val="bg1"/>
                </a:solidFill>
              </a:defRPr>
            </a:lvl1pPr>
            <a:lvl2pPr marL="0" indent="0">
              <a:lnSpc>
                <a:spcPts val="1500"/>
              </a:lnSpc>
              <a:buNone/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  <a:lvl3pPr>
              <a:buClr>
                <a:schemeClr val="bg1"/>
              </a:buClr>
              <a:defRPr sz="788">
                <a:solidFill>
                  <a:schemeClr val="bg1"/>
                </a:solidFill>
              </a:defRPr>
            </a:lvl3pPr>
          </a:lstStyle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r>
              <a:rPr lang="fi-FI" noProof="1"/>
              <a:t>Add text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89987C57-966C-4855-9310-5E356BB3CB9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30003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EAC2BD28-BA40-4C62-9684-204677B491A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331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2014</a:t>
            </a:r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0E8425B5-2F4C-4E05-8123-3A8B01FC870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41503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2015</a:t>
            </a:r>
          </a:p>
        </p:txBody>
      </p:sp>
      <p:sp>
        <p:nvSpPr>
          <p:cNvPr id="27" name="Text Placeholder 23">
            <a:extLst>
              <a:ext uri="{FF2B5EF4-FFF2-40B4-BE49-F238E27FC236}">
                <a16:creationId xmlns:a16="http://schemas.microsoft.com/office/drawing/2014/main" id="{DC20D224-7563-4C76-AD81-513A7C8829B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80675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2016</a:t>
            </a:r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E06BCED4-D727-4040-AD5B-6450A58ED4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9847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2017</a:t>
            </a:r>
          </a:p>
        </p:txBody>
      </p:sp>
      <p:sp>
        <p:nvSpPr>
          <p:cNvPr id="29" name="Text Placeholder 23">
            <a:extLst>
              <a:ext uri="{FF2B5EF4-FFF2-40B4-BE49-F238E27FC236}">
                <a16:creationId xmlns:a16="http://schemas.microsoft.com/office/drawing/2014/main" id="{294EAA4E-E8D4-4CC5-BDD1-70053B25FE6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9018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2018</a:t>
            </a:r>
          </a:p>
        </p:txBody>
      </p:sp>
      <p:pic>
        <p:nvPicPr>
          <p:cNvPr id="16" name="Kuva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2838"/>
            <a:ext cx="1969868" cy="862738"/>
          </a:xfrm>
          <a:prstGeom prst="rect">
            <a:avLst/>
          </a:prstGeom>
        </p:spPr>
      </p:pic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A827BBD5-9E69-4D6A-ACDE-EC26CFE2F6D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69175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1BA48B8B-BD2C-4A39-82AF-63EB5DF45DE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508347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  <p:sp>
        <p:nvSpPr>
          <p:cNvPr id="23" name="Text Placeholder 5">
            <a:extLst>
              <a:ext uri="{FF2B5EF4-FFF2-40B4-BE49-F238E27FC236}">
                <a16:creationId xmlns:a16="http://schemas.microsoft.com/office/drawing/2014/main" id="{FDACDC4A-3163-4169-8C73-15CC127E50C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247518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7A6B884-331F-40FA-8908-119224136FDB}"/>
              </a:ext>
            </a:extLst>
          </p:cNvPr>
          <p:cNvSpPr>
            <a:spLocks noGrp="1"/>
          </p:cNvSpPr>
          <p:nvPr>
            <p:ph type="dt" sz="half" idx="26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749CABA-9FF3-45EA-9953-7B719CB699D9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F271C0B-E7D3-474B-A483-3CBA7656076F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. Process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Kuva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9334"/>
            <a:ext cx="2052735" cy="84582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9F47391-4AC0-4F7E-BFA1-6D69FD784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6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FEF0705C-E100-4768-B5FA-237B27E15CFD}"/>
              </a:ext>
            </a:extLst>
          </p:cNvPr>
          <p:cNvSpPr>
            <a:spLocks noGrp="1"/>
          </p:cNvSpPr>
          <p:nvPr>
            <p:ph type="dt" sz="half" idx="25"/>
          </p:nvPr>
        </p:nvSpPr>
        <p:spPr>
          <a:xfrm>
            <a:off x="6678800" y="5191934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17" name="Alatunnisteen paikkamerkki 1">
            <a:extLst>
              <a:ext uri="{FF2B5EF4-FFF2-40B4-BE49-F238E27FC236}">
                <a16:creationId xmlns:a16="http://schemas.microsoft.com/office/drawing/2014/main" id="{84C2D171-9BD9-4BE0-A001-56E727390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9" y="156594"/>
            <a:ext cx="8497093" cy="126297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EAC2BD28-BA40-4C62-9684-204677B491A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5754" y="1472400"/>
            <a:ext cx="1116000" cy="1116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1</a:t>
            </a:r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0E8425B5-2F4C-4E05-8123-3A8B01FC870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43548" y="1472400"/>
            <a:ext cx="1116000" cy="1116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</a:t>
            </a:r>
          </a:p>
        </p:txBody>
      </p:sp>
      <p:sp>
        <p:nvSpPr>
          <p:cNvPr id="27" name="Text Placeholder 23">
            <a:extLst>
              <a:ext uri="{FF2B5EF4-FFF2-40B4-BE49-F238E27FC236}">
                <a16:creationId xmlns:a16="http://schemas.microsoft.com/office/drawing/2014/main" id="{DC20D224-7563-4C76-AD81-513A7C8829B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81342" y="1472400"/>
            <a:ext cx="1116000" cy="1116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3</a:t>
            </a:r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E06BCED4-D727-4040-AD5B-6450A58ED4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9136" y="1472400"/>
            <a:ext cx="1116000" cy="1116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4</a:t>
            </a:r>
          </a:p>
        </p:txBody>
      </p:sp>
      <p:sp>
        <p:nvSpPr>
          <p:cNvPr id="29" name="Text Placeholder 23">
            <a:extLst>
              <a:ext uri="{FF2B5EF4-FFF2-40B4-BE49-F238E27FC236}">
                <a16:creationId xmlns:a16="http://schemas.microsoft.com/office/drawing/2014/main" id="{294EAA4E-E8D4-4CC5-BDD1-70053B25FE6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6931" y="1472400"/>
            <a:ext cx="1116000" cy="1116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5</a:t>
            </a:r>
          </a:p>
        </p:txBody>
      </p:sp>
      <p:sp>
        <p:nvSpPr>
          <p:cNvPr id="33" name="Text Placeholder 3">
            <a:extLst>
              <a:ext uri="{FF2B5EF4-FFF2-40B4-BE49-F238E27FC236}">
                <a16:creationId xmlns:a16="http://schemas.microsoft.com/office/drawing/2014/main" id="{8B20109F-4A5D-AF40-A937-1636D1D64A3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94254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1</a:t>
            </a:r>
          </a:p>
        </p:txBody>
      </p:sp>
      <p:sp>
        <p:nvSpPr>
          <p:cNvPr id="34" name="Text Placeholder 3">
            <a:extLst>
              <a:ext uri="{FF2B5EF4-FFF2-40B4-BE49-F238E27FC236}">
                <a16:creationId xmlns:a16="http://schemas.microsoft.com/office/drawing/2014/main" id="{B1A38691-037D-394F-800A-B98CC5204D3A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2032048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2</a:t>
            </a: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591022EE-194A-0147-A4C1-5527DCEE10B9}"/>
              </a:ext>
            </a:extLst>
          </p:cNvPr>
          <p:cNvSpPr>
            <a:spLocks noGrp="1"/>
          </p:cNvSpPr>
          <p:nvPr>
            <p:ph type="body" sz="half" idx="22" hasCustomPrompt="1"/>
          </p:nvPr>
        </p:nvSpPr>
        <p:spPr>
          <a:xfrm>
            <a:off x="3769842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3</a:t>
            </a:r>
          </a:p>
        </p:txBody>
      </p:sp>
      <p:sp>
        <p:nvSpPr>
          <p:cNvPr id="36" name="Text Placeholder 3">
            <a:extLst>
              <a:ext uri="{FF2B5EF4-FFF2-40B4-BE49-F238E27FC236}">
                <a16:creationId xmlns:a16="http://schemas.microsoft.com/office/drawing/2014/main" id="{59974140-1C49-A14E-96F4-B74CDFC7AA87}"/>
              </a:ext>
            </a:extLst>
          </p:cNvPr>
          <p:cNvSpPr>
            <a:spLocks noGrp="1"/>
          </p:cNvSpPr>
          <p:nvPr>
            <p:ph type="body" sz="half" idx="23" hasCustomPrompt="1"/>
          </p:nvPr>
        </p:nvSpPr>
        <p:spPr>
          <a:xfrm>
            <a:off x="5507636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4</a:t>
            </a:r>
          </a:p>
        </p:txBody>
      </p:sp>
      <p:sp>
        <p:nvSpPr>
          <p:cNvPr id="37" name="Text Placeholder 3">
            <a:extLst>
              <a:ext uri="{FF2B5EF4-FFF2-40B4-BE49-F238E27FC236}">
                <a16:creationId xmlns:a16="http://schemas.microsoft.com/office/drawing/2014/main" id="{5A54D1A0-56C3-904B-A447-7E1980F40DB9}"/>
              </a:ext>
            </a:extLst>
          </p:cNvPr>
          <p:cNvSpPr>
            <a:spLocks noGrp="1"/>
          </p:cNvSpPr>
          <p:nvPr>
            <p:ph type="body" sz="half" idx="24" hasCustomPrompt="1"/>
          </p:nvPr>
        </p:nvSpPr>
        <p:spPr>
          <a:xfrm>
            <a:off x="7245431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4</a:t>
            </a:r>
          </a:p>
        </p:txBody>
      </p:sp>
    </p:spTree>
    <p:extLst>
      <p:ext uri="{BB962C8B-B14F-4D97-AF65-F5344CB8AC3E}">
        <p14:creationId xmlns:p14="http://schemas.microsoft.com/office/powerpoint/2010/main" val="40120487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. Closing slide - Social media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6450" y="0"/>
            <a:ext cx="9160449" cy="5715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20" noProof="1"/>
          </a:p>
        </p:txBody>
      </p:sp>
      <p:sp>
        <p:nvSpPr>
          <p:cNvPr id="12" name="Otsikko 1"/>
          <p:cNvSpPr txBox="1">
            <a:spLocks/>
          </p:cNvSpPr>
          <p:nvPr userDrawn="1"/>
        </p:nvSpPr>
        <p:spPr>
          <a:xfrm>
            <a:off x="3717366" y="3964834"/>
            <a:ext cx="1709289" cy="40483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 defTabSz="457200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 kern="1200" spc="-100">
                <a:solidFill>
                  <a:srgbClr val="FFFFFF"/>
                </a:solidFill>
                <a:latin typeface="+mj-lt"/>
                <a:ea typeface="ＭＳ Ｐゴシック" charset="0"/>
                <a:cs typeface="MS PGothic" pitchFamily="34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pPr algn="ctr"/>
            <a:r>
              <a:rPr lang="fi-FI" sz="1800" spc="0" baseline="0" noProof="1">
                <a:latin typeface="Arial"/>
                <a:cs typeface="Arial"/>
              </a:rPr>
              <a:t>aalto.fi</a:t>
            </a:r>
          </a:p>
        </p:txBody>
      </p:sp>
      <p:sp>
        <p:nvSpPr>
          <p:cNvPr id="16" name="Tekstin paikkamerkki 2">
            <a:extLst>
              <a:ext uri="{FF2B5EF4-FFF2-40B4-BE49-F238E27FC236}">
                <a16:creationId xmlns:a16="http://schemas.microsoft.com/office/drawing/2014/main" id="{B67CF44B-9D5D-46DC-B676-986416FB83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76389" y="1516268"/>
            <a:ext cx="5995987" cy="1451219"/>
          </a:xfrm>
          <a:prstGeom prst="rect">
            <a:avLst/>
          </a:prstGeom>
        </p:spPr>
        <p:txBody>
          <a:bodyPr anchor="b" anchorCtr="0"/>
          <a:lstStyle>
            <a:lvl1pPr marL="0" indent="0" algn="ctr">
              <a:lnSpc>
                <a:spcPct val="100000"/>
              </a:lnSpc>
              <a:buNone/>
              <a:defRPr sz="4000" b="1">
                <a:solidFill>
                  <a:srgbClr val="FFFFFF"/>
                </a:solidFill>
                <a:latin typeface="+mj-lt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fi-FI" noProof="1"/>
              <a:t>Add text</a:t>
            </a:r>
          </a:p>
        </p:txBody>
      </p:sp>
      <p:pic>
        <p:nvPicPr>
          <p:cNvPr id="13" name="Kuva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019264"/>
            <a:ext cx="1734813" cy="1690668"/>
          </a:xfrm>
          <a:prstGeom prst="rect">
            <a:avLst/>
          </a:prstGeom>
        </p:spPr>
      </p:pic>
      <p:grpSp>
        <p:nvGrpSpPr>
          <p:cNvPr id="14" name="Group 14">
            <a:extLst>
              <a:ext uri="{FF2B5EF4-FFF2-40B4-BE49-F238E27FC236}">
                <a16:creationId xmlns:a16="http://schemas.microsoft.com/office/drawing/2014/main" id="{C3C2FFE7-F397-4068-859E-37030C16D3FD}"/>
              </a:ext>
            </a:extLst>
          </p:cNvPr>
          <p:cNvGrpSpPr/>
          <p:nvPr userDrawn="1"/>
        </p:nvGrpSpPr>
        <p:grpSpPr>
          <a:xfrm>
            <a:off x="3080871" y="3200262"/>
            <a:ext cx="2982257" cy="419100"/>
            <a:chOff x="3079396" y="2265361"/>
            <a:chExt cx="2982257" cy="419100"/>
          </a:xfrm>
        </p:grpSpPr>
        <p:pic>
          <p:nvPicPr>
            <p:cNvPr id="15" name="Picture 5">
              <a:hlinkClick r:id="rId3"/>
              <a:extLst>
                <a:ext uri="{FF2B5EF4-FFF2-40B4-BE49-F238E27FC236}">
                  <a16:creationId xmlns:a16="http://schemas.microsoft.com/office/drawing/2014/main" id="{4104E665-0439-486D-B1FE-9B01F7A8886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42553" y="2265361"/>
              <a:ext cx="419100" cy="419100"/>
            </a:xfrm>
            <a:prstGeom prst="rect">
              <a:avLst/>
            </a:prstGeom>
          </p:spPr>
        </p:pic>
        <p:pic>
          <p:nvPicPr>
            <p:cNvPr id="17" name="Picture 6">
              <a:hlinkClick r:id="rId5"/>
              <a:extLst>
                <a:ext uri="{FF2B5EF4-FFF2-40B4-BE49-F238E27FC236}">
                  <a16:creationId xmlns:a16="http://schemas.microsoft.com/office/drawing/2014/main" id="{EDEED239-19B9-47E9-A6E0-DA7576334A8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119898" y="2265361"/>
              <a:ext cx="419100" cy="419100"/>
            </a:xfrm>
            <a:prstGeom prst="rect">
              <a:avLst/>
            </a:prstGeom>
          </p:spPr>
        </p:pic>
        <p:pic>
          <p:nvPicPr>
            <p:cNvPr id="18" name="Picture 7">
              <a:hlinkClick r:id="rId7"/>
              <a:extLst>
                <a:ext uri="{FF2B5EF4-FFF2-40B4-BE49-F238E27FC236}">
                  <a16:creationId xmlns:a16="http://schemas.microsoft.com/office/drawing/2014/main" id="{66BB3137-EDF0-451A-BDD6-385C2EBBE6B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627449" y="2265361"/>
              <a:ext cx="419100" cy="419100"/>
            </a:xfrm>
            <a:prstGeom prst="rect">
              <a:avLst/>
            </a:prstGeom>
          </p:spPr>
        </p:pic>
        <p:pic>
          <p:nvPicPr>
            <p:cNvPr id="19" name="Picture 8">
              <a:hlinkClick r:id="rId9"/>
              <a:extLst>
                <a:ext uri="{FF2B5EF4-FFF2-40B4-BE49-F238E27FC236}">
                  <a16:creationId xmlns:a16="http://schemas.microsoft.com/office/drawing/2014/main" id="{8D4AF5BD-AA2C-476B-96B5-36AAF20866A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612347" y="2265361"/>
              <a:ext cx="419100" cy="419100"/>
            </a:xfrm>
            <a:prstGeom prst="rect">
              <a:avLst/>
            </a:prstGeom>
          </p:spPr>
        </p:pic>
        <p:pic>
          <p:nvPicPr>
            <p:cNvPr id="20" name="Picture 9">
              <a:hlinkClick r:id="rId11"/>
              <a:extLst>
                <a:ext uri="{FF2B5EF4-FFF2-40B4-BE49-F238E27FC236}">
                  <a16:creationId xmlns:a16="http://schemas.microsoft.com/office/drawing/2014/main" id="{3142E873-538D-4C8D-B6B1-432763293D4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079396" y="2265361"/>
              <a:ext cx="444500" cy="419100"/>
            </a:xfrm>
            <a:prstGeom prst="rect">
              <a:avLst/>
            </a:prstGeom>
          </p:spPr>
        </p:pic>
        <p:pic>
          <p:nvPicPr>
            <p:cNvPr id="21" name="Picture 11">
              <a:hlinkClick r:id="rId13"/>
              <a:extLst>
                <a:ext uri="{FF2B5EF4-FFF2-40B4-BE49-F238E27FC236}">
                  <a16:creationId xmlns:a16="http://schemas.microsoft.com/office/drawing/2014/main" id="{277E616D-4DA1-40C2-B1A8-AB030F799B8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5135000" y="2265361"/>
              <a:ext cx="419100" cy="419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74277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Header Slide -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i-FI" sz="1013" noProof="1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442399" y="996333"/>
            <a:ext cx="3869137" cy="634192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fi-FI" noProof="1"/>
              <a:t>Headline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42399" y="1979220"/>
            <a:ext cx="3869137" cy="390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Sub Headline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42399" y="3104592"/>
            <a:ext cx="3869137" cy="32713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Name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42399" y="3431723"/>
            <a:ext cx="3869137" cy="3600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Date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564419" y="0"/>
            <a:ext cx="4579582" cy="57150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 i="0" baseline="0">
                <a:solidFill>
                  <a:schemeClr val="bg1"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 noProof="1"/>
              <a:t>Click icon to add image.</a:t>
            </a:r>
          </a:p>
          <a:p>
            <a:r>
              <a:rPr lang="fi-FI" noProof="1"/>
              <a:t>Fit the image to frame </a:t>
            </a:r>
            <a:br>
              <a:rPr lang="fi-FI" noProof="1"/>
            </a:br>
            <a:r>
              <a:rPr lang="fi-FI" noProof="1"/>
              <a:t>by choosing: </a:t>
            </a:r>
            <a:br>
              <a:rPr lang="fi-FI" noProof="1"/>
            </a:br>
            <a:r>
              <a:rPr lang="fi-FI" noProof="1"/>
              <a:t>crop&gt;fit / rajaa&gt;sovita</a:t>
            </a:r>
          </a:p>
        </p:txBody>
      </p:sp>
      <p:pic>
        <p:nvPicPr>
          <p:cNvPr id="10" name="Kuva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967520"/>
            <a:ext cx="1750409" cy="1690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286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Body slide - 1 wid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74303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329" y="156787"/>
            <a:ext cx="8492897" cy="11106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 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92329" y="1504597"/>
            <a:ext cx="8492897" cy="338828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71463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  <a:p>
            <a:pPr lvl="1"/>
            <a:r>
              <a:rPr lang="fi-FI" noProof="1"/>
              <a:t>Second level</a:t>
            </a:r>
          </a:p>
          <a:p>
            <a:pPr lvl="2"/>
            <a:r>
              <a:rPr lang="fi-FI" noProof="1"/>
              <a:t>Third level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C366827-B13F-41D2-9BB1-86D6952FE74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fi-FI" noProof="1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081CECA-2419-49BC-A865-E26F838DFBF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 noProof="1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5CA6814-F1E3-4289-929D-E2AEACCAF6C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  <p:extLst>
      <p:ext uri="{BB962C8B-B14F-4D97-AF65-F5344CB8AC3E}">
        <p14:creationId xmlns:p14="http://schemas.microsoft.com/office/powerpoint/2010/main" val="1497419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orient="horz" pos="943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Body slide - 2 text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8860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881" y="155139"/>
            <a:ext cx="8497093" cy="1129216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87339" y="1622732"/>
            <a:ext cx="4150122" cy="3262458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85750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  <a:p>
            <a:pPr lvl="1"/>
            <a:r>
              <a:rPr lang="fi-FI" noProof="1"/>
              <a:t>Second level</a:t>
            </a:r>
          </a:p>
          <a:p>
            <a:pPr lvl="2"/>
            <a:r>
              <a:rPr lang="fi-FI" noProof="1"/>
              <a:t>Third level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706541" y="1622732"/>
            <a:ext cx="4078684" cy="3262458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85750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  <a:p>
            <a:pPr lvl="1"/>
            <a:r>
              <a:rPr lang="fi-FI" noProof="1"/>
              <a:t>Second level</a:t>
            </a:r>
          </a:p>
          <a:p>
            <a:pPr lvl="2"/>
            <a:r>
              <a:rPr lang="fi-FI" noProof="1"/>
              <a:t>Third level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ACE9B33-D0C7-4AF1-A02A-1559773A78AC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i-FI" noProof="1"/>
              <a:t>dd.mm.yyyy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F7430A1-7AEB-4722-97B3-51719F60574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noProof="1"/>
              <a:t>Your text here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5B56DD1-CE07-4F8B-9EEB-5CFC86C5CCF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pos="181" userDrawn="1">
          <p15:clr>
            <a:srgbClr val="FBAE40"/>
          </p15:clr>
        </p15:guide>
        <p15:guide id="9" orient="horz" pos="94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 Body slide - Black text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6740"/>
            <a:ext cx="2025396" cy="845820"/>
          </a:xfrm>
          <a:prstGeom prst="rect">
            <a:avLst/>
          </a:prstGeom>
        </p:spPr>
      </p:pic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794" y="0"/>
            <a:ext cx="4433207" cy="5715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bg1">
                    <a:lumMod val="85000"/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 noProof="1"/>
              <a:t>Click icon to add image</a:t>
            </a:r>
            <a:br>
              <a:rPr lang="fi-FI" noProof="1"/>
            </a:br>
            <a:br>
              <a:rPr lang="fi-FI" noProof="1"/>
            </a:br>
            <a:r>
              <a:rPr lang="fi-FI" noProof="1"/>
              <a:t>Fit the image to frame </a:t>
            </a:r>
            <a:br>
              <a:rPr lang="fi-FI" noProof="1"/>
            </a:br>
            <a:r>
              <a:rPr lang="fi-FI" noProof="1"/>
              <a:t>by choosing: </a:t>
            </a:r>
            <a:br>
              <a:rPr lang="fi-FI" noProof="1"/>
            </a:br>
            <a:r>
              <a:rPr lang="fi-FI" noProof="1"/>
              <a:t>crop&gt;fit / rajaa&gt;sovita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87339" y="1634675"/>
            <a:ext cx="4052221" cy="3250514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2100" b="1" smtClean="0"/>
            </a:lvl1pPr>
            <a:lvl2pPr marL="342900" indent="0">
              <a:buFontTx/>
              <a:buNone/>
              <a:defRPr sz="2100"/>
            </a:lvl2pPr>
            <a:lvl3pPr marL="628650" indent="0">
              <a:buFontTx/>
              <a:buNone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9" y="163856"/>
            <a:ext cx="4052221" cy="115719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fi-FI" noProof="1"/>
              <a:t>dd.mm.yyyy</a:t>
            </a:r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 noProof="1"/>
              <a:t>Your text here</a:t>
            </a:r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  <p:extLst>
      <p:ext uri="{BB962C8B-B14F-4D97-AF65-F5344CB8AC3E}">
        <p14:creationId xmlns:p14="http://schemas.microsoft.com/office/powerpoint/2010/main" val="41065155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 Divider -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i-FI" sz="1013" noProof="1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794" y="0"/>
            <a:ext cx="4433207" cy="57150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 baseline="0">
                <a:solidFill>
                  <a:schemeClr val="bg1"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 noProof="1"/>
              <a:t>Click icon to add image.</a:t>
            </a:r>
            <a:br>
              <a:rPr lang="fi-FI" noProof="1"/>
            </a:br>
            <a:br>
              <a:rPr lang="fi-FI" noProof="1"/>
            </a:br>
            <a:r>
              <a:rPr lang="fi-FI" noProof="1"/>
              <a:t>Fit the image to frame </a:t>
            </a:r>
            <a:br>
              <a:rPr lang="fi-FI" noProof="1"/>
            </a:br>
            <a:r>
              <a:rPr lang="fi-FI" noProof="1"/>
              <a:t>by choosing: </a:t>
            </a:r>
            <a:br>
              <a:rPr lang="fi-FI" noProof="1"/>
            </a:br>
            <a:r>
              <a:rPr lang="fi-FI" noProof="1"/>
              <a:t>crop&gt;fit / rajaa&gt;sovita</a:t>
            </a:r>
          </a:p>
        </p:txBody>
      </p:sp>
      <p:pic>
        <p:nvPicPr>
          <p:cNvPr id="2" name="Kuva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2262"/>
            <a:ext cx="1983521" cy="862738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E326D0-D397-4DCF-88BA-ADD90C3D5C3E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124AD7-04E5-4E26-A7E3-6E499B81497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39BEBFE-6A3C-4862-B3C0-DF2EC5E8C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CC9C0A2-E518-4F61-BACC-25E3255118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87338" y="576793"/>
            <a:ext cx="4218160" cy="41862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3300" b="1">
                <a:solidFill>
                  <a:schemeClr val="bg1"/>
                </a:solidFill>
              </a:defRPr>
            </a:lvl1pPr>
          </a:lstStyle>
          <a:p>
            <a:r>
              <a:rPr lang="fi-FI" noProof="1"/>
              <a:t>Lorem ipsum dolor sit amet, consectetur adipiscing elit. Maecenas velit velit, consequat eget ullamcorper a, maximus ac ex.</a:t>
            </a:r>
          </a:p>
        </p:txBody>
      </p:sp>
    </p:spTree>
    <p:extLst>
      <p:ext uri="{BB962C8B-B14F-4D97-AF65-F5344CB8AC3E}">
        <p14:creationId xmlns:p14="http://schemas.microsoft.com/office/powerpoint/2010/main" val="3624160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.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066" y="0"/>
            <a:ext cx="9144000" cy="5715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013" noProof="1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755651" y="1954917"/>
            <a:ext cx="7669159" cy="1502517"/>
          </a:xfrm>
          <a:prstGeom prst="rect">
            <a:avLst/>
          </a:prstGeom>
        </p:spPr>
        <p:txBody>
          <a:bodyPr lIns="0" r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000" b="1" baseline="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Divider – Headline</a:t>
            </a:r>
          </a:p>
        </p:txBody>
      </p:sp>
      <p:pic>
        <p:nvPicPr>
          <p:cNvPr id="8" name="Kuva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2262"/>
            <a:ext cx="1983521" cy="862738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7C6C481-D72C-4B89-AA19-AC91EB21FEF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A81A4FB-6563-4C02-8A9B-51D830F1EAB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F6A7C93-158F-48BA-8E95-EC2109A4B4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  <p:extLst>
      <p:ext uri="{BB962C8B-B14F-4D97-AF65-F5344CB8AC3E}">
        <p14:creationId xmlns:p14="http://schemas.microsoft.com/office/powerpoint/2010/main" val="38035495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. Body slide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9180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9" y="156784"/>
            <a:ext cx="8497093" cy="11189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 </a:t>
            </a:r>
          </a:p>
        </p:txBody>
      </p:sp>
      <p:sp>
        <p:nvSpPr>
          <p:cNvPr id="6" name="Table Placeholder 12">
            <a:extLst>
              <a:ext uri="{FF2B5EF4-FFF2-40B4-BE49-F238E27FC236}">
                <a16:creationId xmlns:a16="http://schemas.microsoft.com/office/drawing/2014/main" id="{D90CC8CD-0F46-F240-AF4E-99DE2A9ECF91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287339" y="1467760"/>
            <a:ext cx="8497093" cy="34174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fi-FI" noProof="1"/>
              <a:t>Click icon to add table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6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5191934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920564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44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. Body slide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9180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9" y="156784"/>
            <a:ext cx="8497093" cy="11189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6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5191934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10" name="Chart Placeholder 2">
            <a:extLst>
              <a:ext uri="{FF2B5EF4-FFF2-40B4-BE49-F238E27FC236}">
                <a16:creationId xmlns:a16="http://schemas.microsoft.com/office/drawing/2014/main" id="{2A2EF145-DF11-405B-B009-81042886D67A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287339" y="1467760"/>
            <a:ext cx="8497094" cy="3417430"/>
          </a:xfrm>
          <a:prstGeom prst="rect">
            <a:avLst/>
          </a:prstGeom>
        </p:spPr>
        <p:txBody>
          <a:bodyPr/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>
                <a:solidFill>
                  <a:schemeClr val="tx1">
                    <a:alpha val="17000"/>
                  </a:schemeClr>
                </a:solidFill>
              </a:defRPr>
            </a:lvl1pPr>
          </a:lstStyle>
          <a:p>
            <a:r>
              <a:rPr lang="fi-FI" noProof="1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098432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44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78800" y="5387366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8800" y="5191934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 err="1"/>
              <a:t>dd.mm.yyyy</a:t>
            </a:r>
            <a:endParaRPr lang="en-US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1C150BC1-EEBC-48B9-AEAE-962A54F46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err="1"/>
              <a:t>Your</a:t>
            </a:r>
            <a:r>
              <a:rPr lang="fi-FI"/>
              <a:t> text </a:t>
            </a:r>
            <a:r>
              <a:rPr lang="fi-FI" err="1"/>
              <a:t>here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375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50" r:id="rId2"/>
    <p:sldLayoutId id="2147483704" r:id="rId3"/>
    <p:sldLayoutId id="2147483707" r:id="rId4"/>
    <p:sldLayoutId id="2147483694" r:id="rId5"/>
    <p:sldLayoutId id="2147483695" r:id="rId6"/>
    <p:sldLayoutId id="2147483702" r:id="rId7"/>
    <p:sldLayoutId id="2147483701" r:id="rId8"/>
    <p:sldLayoutId id="2147483715" r:id="rId9"/>
    <p:sldLayoutId id="2147483691" r:id="rId10"/>
    <p:sldLayoutId id="2147483699" r:id="rId11"/>
    <p:sldLayoutId id="2147483679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1" userDrawn="1">
          <p15:clr>
            <a:srgbClr val="F26B43"/>
          </p15:clr>
        </p15:guide>
        <p15:guide id="3" orient="horz" pos="3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ipunen.fi/fi-fi/yliopisto/Sivut/Opiskelijapalaute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eduuni.fi/display/CscArvo/Tietosuojailmoitus+Kandipalaute" TargetMode="External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hyperlink" Target="https://wiki.eduuni.fi/display/CscArvo/Arvo+saavutettavuusseloste" TargetMode="External"/><Relationship Id="rId4" Type="http://schemas.openxmlformats.org/officeDocument/2006/relationships/hyperlink" Target="https://wiki.eduuni.fi/pages/viewpage.action?pageId=115052122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ipunen.fi/sv-fi/universitet/Sidor/Opiskelijapalaute.asp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png"/><Relationship Id="rId4" Type="http://schemas.openxmlformats.org/officeDocument/2006/relationships/hyperlink" Target="mailto:kandipalaute@aalto.fi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hyperlink" Target="https://wiki.eduuni.fi/pages/viewpage.action?pageId=303291918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iki.eduuni.fi/pages/viewpage.action?pageId=115052122" TargetMode="External"/><Relationship Id="rId5" Type="http://schemas.openxmlformats.org/officeDocument/2006/relationships/hyperlink" Target="https://wiki.eduuni.fi/display/CscArvo/Tietosuojailmoitus+Kandipalaute" TargetMode="Externa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vipunen.fi/en-gb/university/Pages/Opiskelijapalaute.asp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png"/><Relationship Id="rId4" Type="http://schemas.openxmlformats.org/officeDocument/2006/relationships/hyperlink" Target="mailto:kandipalaute@aalto.fi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iki.eduuni.fi/display/CscArvo/Arvo+Accessibility+Statement" TargetMode="External"/><Relationship Id="rId5" Type="http://schemas.openxmlformats.org/officeDocument/2006/relationships/hyperlink" Target="https://wiki.eduuni.fi/pages/viewpage.action?pageId=115052122" TargetMode="External"/><Relationship Id="rId4" Type="http://schemas.openxmlformats.org/officeDocument/2006/relationships/hyperlink" Target="https://wiki.eduuni.fi/display/CscArvo/Tietosuojailmoitus+Kandipalaut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F9F44-4498-5922-F81E-4A459A342F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87338" y="576793"/>
            <a:ext cx="8399462" cy="3875286"/>
          </a:xfrm>
        </p:spPr>
        <p:txBody>
          <a:bodyPr/>
          <a:lstStyle/>
          <a:p>
            <a:r>
              <a:rPr lang="fi-FI" sz="2400">
                <a:ea typeface="Calibri" panose="020F0502020204030204" pitchFamily="34" charset="0"/>
              </a:rPr>
              <a:t>Tehtävä: vastaa kandipalautteeseen</a:t>
            </a:r>
            <a:r>
              <a:rPr lang="fi-FI" sz="2400" b="1">
                <a:ea typeface="Calibri" panose="020F0502020204030204" pitchFamily="34" charset="0"/>
              </a:rPr>
              <a:t> </a:t>
            </a:r>
          </a:p>
          <a:p>
            <a:endParaRPr lang="fi-FI" sz="2400" b="1"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600">
                <a:ea typeface="Calibri" panose="020F0502020204030204" pitchFamily="34" charset="0"/>
              </a:rPr>
              <a:t>Mene osoitteeseen </a:t>
            </a:r>
            <a:r>
              <a:rPr lang="fi-FI" sz="1600" u="sng">
                <a:ea typeface="Calibri" panose="020F0502020204030204" pitchFamily="34" charset="0"/>
              </a:rPr>
              <a:t>https://kandipalaute.fi/</a:t>
            </a:r>
            <a:endParaRPr lang="fi-FI" sz="1600">
              <a:effectLst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600">
                <a:ea typeface="Calibri" panose="020F0502020204030204" pitchFamily="34" charset="0"/>
              </a:rPr>
              <a:t>K</a:t>
            </a:r>
            <a:r>
              <a:rPr lang="fi-FI" sz="1600">
                <a:effectLst/>
                <a:ea typeface="Calibri" panose="020F0502020204030204" pitchFamily="34" charset="0"/>
              </a:rPr>
              <a:t>irjaudu kyselyyn Aalto-tunnuksilla Haka-kirjautumisen kautta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600">
                <a:effectLst/>
                <a:ea typeface="Calibri" panose="020F0502020204030204" pitchFamily="34" charset="0"/>
              </a:rPr>
              <a:t>Pyri ottamaan kantaa kaikkiin kysymyksiin.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1600">
              <a:effectLst/>
              <a:ea typeface="Calibri" panose="020F0502020204030204" pitchFamily="34" charset="0"/>
            </a:endParaRPr>
          </a:p>
          <a:p>
            <a:r>
              <a:rPr lang="fi-FI" sz="1600">
                <a:effectLst/>
                <a:ea typeface="Calibri" panose="020F0502020204030204" pitchFamily="34" charset="0"/>
              </a:rPr>
              <a:t>Kaikkien yhteisten kysymysten vastausasteikko on viisiportainen seuraavasti: 1 = Täysin eri mieltä; 2 = Eri mieltä; 3 = Ei samaa eikä eri mieltä; 4 = Samaa mieltä; 5 = Täysin samaa mieltä. </a:t>
            </a:r>
          </a:p>
          <a:p>
            <a:endParaRPr lang="fi-FI" sz="1600">
              <a:ea typeface="Calibri" panose="020F0502020204030204" pitchFamily="34" charset="0"/>
            </a:endParaRPr>
          </a:p>
          <a:p>
            <a:r>
              <a:rPr lang="fi-FI" sz="1600">
                <a:ea typeface="Calibri" panose="020F0502020204030204" pitchFamily="34" charset="0"/>
              </a:rPr>
              <a:t>Vastaamiseen menee noin 15-20 min</a:t>
            </a:r>
            <a:endParaRPr lang="en-US" sz="1600">
              <a:effectLst/>
              <a:ea typeface="Calibri" panose="020F0502020204030204" pitchFamily="34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40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in paikkamerkki 15">
            <a:extLst>
              <a:ext uri="{FF2B5EF4-FFF2-40B4-BE49-F238E27FC236}">
                <a16:creationId xmlns:a16="http://schemas.microsoft.com/office/drawing/2014/main" id="{5F4D62AF-B71E-4B86-9991-6F2ED0653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2367" y="1180155"/>
            <a:ext cx="8836701" cy="1045883"/>
          </a:xfrm>
        </p:spPr>
        <p:txBody>
          <a:bodyPr lIns="0" tIns="0" rIns="0" bIns="0" anchor="t">
            <a:noAutofit/>
          </a:bodyPr>
          <a:lstStyle/>
          <a:p>
            <a:r>
              <a:rPr lang="fi-FI" sz="2000">
                <a:latin typeface="Arial"/>
                <a:ea typeface="Calibri"/>
                <a:cs typeface="Arial"/>
              </a:rPr>
              <a:t>V</a:t>
            </a:r>
            <a:r>
              <a:rPr lang="fi-FI" sz="2000">
                <a:effectLst/>
                <a:latin typeface="Arial"/>
                <a:ea typeface="Calibri"/>
                <a:cs typeface="Arial"/>
              </a:rPr>
              <a:t>altakunnallinen opiskelijapalautekysely, jolla selvitetään kandidaatin tutkinnon suorittaneiden opiskelijoiden tyytyväisyyttä yliopistoonsa ja kokemuksia opintojen sujumisesta.</a:t>
            </a:r>
            <a:r>
              <a:rPr lang="fi-FI" sz="2000">
                <a:latin typeface="Arial"/>
                <a:ea typeface="Calibri"/>
                <a:cs typeface="Arial"/>
              </a:rPr>
              <a:t> </a:t>
            </a:r>
            <a:endParaRPr lang="en-US" sz="2000">
              <a:effectLst/>
              <a:latin typeface="Arial"/>
              <a:ea typeface="Calibri" panose="020F0502020204030204" pitchFamily="34" charset="0"/>
              <a:cs typeface="Arial"/>
            </a:endParaRPr>
          </a:p>
          <a:p>
            <a:pPr algn="l" rtl="0"/>
            <a:endParaRPr lang="en" b="0" i="0" u="none" baseline="0"/>
          </a:p>
        </p:txBody>
      </p:sp>
      <p:sp>
        <p:nvSpPr>
          <p:cNvPr id="10" name="Tekstin paikkamerkki 16">
            <a:extLst>
              <a:ext uri="{FF2B5EF4-FFF2-40B4-BE49-F238E27FC236}">
                <a16:creationId xmlns:a16="http://schemas.microsoft.com/office/drawing/2014/main" id="{79A1ED25-6737-4DBE-B604-BB6E49738B7E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287339" y="78355"/>
            <a:ext cx="7793980" cy="569258"/>
          </a:xfrm>
        </p:spPr>
        <p:txBody>
          <a:bodyPr/>
          <a:lstStyle/>
          <a:p>
            <a:pPr algn="l" rtl="0"/>
            <a:r>
              <a:rPr lang="en" sz="4000" b="1" i="0" u="none" baseline="0"/>
              <a:t>Kandipalaute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2C376E6E-71B5-4BAF-BF70-FC011D24F405}"/>
              </a:ext>
            </a:extLst>
          </p:cNvPr>
          <p:cNvSpPr txBox="1"/>
          <p:nvPr/>
        </p:nvSpPr>
        <p:spPr>
          <a:xfrm>
            <a:off x="287339" y="2319627"/>
            <a:ext cx="8232008" cy="1400383"/>
          </a:xfrm>
          <a:prstGeom prst="rect">
            <a:avLst/>
          </a:prstGeom>
          <a:noFill/>
        </p:spPr>
        <p:txBody>
          <a:bodyPr wrap="square" lIns="91440" tIns="45720" rIns="91440" bIns="45720" numCol="2" rtlCol="0" anchor="t">
            <a:spAutoFit/>
          </a:bodyPr>
          <a:lstStyle/>
          <a:p>
            <a:pPr marL="215900" indent="-21590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sz="1400" dirty="0">
                <a:ea typeface="Calibri"/>
              </a:rPr>
              <a:t>K</a:t>
            </a:r>
            <a:r>
              <a:rPr lang="fi-FI" sz="1400" dirty="0">
                <a:effectLst/>
                <a:ea typeface="Calibri"/>
              </a:rPr>
              <a:t>andipalaute auttaa meitä kehittämään opetus- ja ohjaustyötä sekä arvioimaan tuloksellisuutta.</a:t>
            </a:r>
            <a:r>
              <a:rPr lang="fi-FI" sz="1400" dirty="0">
                <a:ea typeface="Calibri"/>
              </a:rPr>
              <a:t> </a:t>
            </a:r>
            <a:endParaRPr lang="en-US" dirty="0"/>
          </a:p>
          <a:p>
            <a:pPr marL="215900" indent="-21590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sz="1400" dirty="0">
                <a:effectLst/>
                <a:ea typeface="Calibri"/>
              </a:rPr>
              <a:t>Palaute tuottaa myös vertailevaa tietoa Suomen yliopistojen kesken: tulokset avoimesti saatavilla</a:t>
            </a:r>
            <a:r>
              <a:rPr lang="fi-FI" sz="1400" u="sng" dirty="0">
                <a:solidFill>
                  <a:srgbClr val="0563C1"/>
                </a:solidFill>
                <a:effectLst/>
                <a:ea typeface="Calibri"/>
                <a:hlinkClick r:id="rId3"/>
              </a:rPr>
              <a:t> opetushallinnon tilastopalvelu Vipusessa.</a:t>
            </a:r>
            <a:endParaRPr lang="fi-FI" sz="1400" dirty="0">
              <a:effectLst/>
              <a:ea typeface="Calibri"/>
              <a:cs typeface="Arial" panose="020B0604020202020204"/>
            </a:endParaRPr>
          </a:p>
          <a:p>
            <a:pPr marL="215900" indent="-21590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sz="1400" dirty="0">
                <a:effectLst/>
                <a:ea typeface="Calibri"/>
              </a:rPr>
              <a:t>Antamallasi palautteella on suuri merkitys myös siksi, että sen perusteella saamme Opetus- ja kulttuuriministeriöltä</a:t>
            </a:r>
            <a:r>
              <a:rPr lang="fi-FI" sz="1400" dirty="0">
                <a:ea typeface="Calibri"/>
              </a:rPr>
              <a:t> </a:t>
            </a:r>
            <a:r>
              <a:rPr lang="fi-FI" sz="1400" dirty="0">
                <a:effectLst/>
                <a:ea typeface="Calibri"/>
              </a:rPr>
              <a:t> 3 % perusrahoituksestamme</a:t>
            </a:r>
            <a:r>
              <a:rPr lang="fi-FI" sz="1400" dirty="0">
                <a:ea typeface="Calibri"/>
              </a:rPr>
              <a:t> </a:t>
            </a:r>
            <a:r>
              <a:rPr lang="fi-FI" sz="1000" i="1" dirty="0">
                <a:ea typeface="Calibri"/>
              </a:rPr>
              <a:t>(3% vuoden 2022 rahoituksessa tarkoitti n. 52 miljoonaa 13 yliopistolle, joista Aalto sai n. 4,9 miljoonaa euroa (keskimäärin noin 3800 €/vastaaja))</a:t>
            </a:r>
            <a:endParaRPr lang="fi-FI" sz="1000" i="1" dirty="0">
              <a:effectLst/>
              <a:ea typeface="Calibri" panose="020F0502020204030204" pitchFamily="34" charset="0"/>
              <a:cs typeface="Arial" panose="020B0604020202020204"/>
            </a:endParaRP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FA7F9696-F844-4477-82D3-7FD1D6DA5C26}"/>
              </a:ext>
            </a:extLst>
          </p:cNvPr>
          <p:cNvSpPr txBox="1"/>
          <p:nvPr/>
        </p:nvSpPr>
        <p:spPr>
          <a:xfrm>
            <a:off x="100305" y="3740047"/>
            <a:ext cx="6540339" cy="96180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600" b="1" u="sng">
              <a:solidFill>
                <a:srgbClr val="0563C1"/>
              </a:solidFill>
              <a:effectLst/>
              <a:ea typeface="Calibri" panose="020F0502020204030204" pitchFamily="34" charset="0"/>
              <a:cs typeface="Arial"/>
            </a:endParaRPr>
          </a:p>
          <a:p>
            <a:pPr algn="l" rtl="0"/>
            <a:r>
              <a:rPr lang="en-US" b="0" i="0" u="none" baseline="0"/>
              <a:t>L</a:t>
            </a:r>
            <a:r>
              <a:rPr lang="en" b="0" i="0" u="none" baseline="0"/>
              <a:t>isätietoja kandipalaute@aalto.fi</a:t>
            </a:r>
          </a:p>
          <a:p>
            <a:pPr algn="l" rtl="0"/>
            <a:endParaRPr lang="en" b="0" i="0" u="none" baseline="0"/>
          </a:p>
          <a:p>
            <a:pPr algn="l" rtl="0"/>
            <a:endParaRPr lang="en" b="1" u="sng">
              <a:solidFill>
                <a:srgbClr val="0070C0"/>
              </a:solidFill>
            </a:endParaRPr>
          </a:p>
        </p:txBody>
      </p:sp>
      <p:sp>
        <p:nvSpPr>
          <p:cNvPr id="6" name="Ellipsi 5">
            <a:extLst>
              <a:ext uri="{FF2B5EF4-FFF2-40B4-BE49-F238E27FC236}">
                <a16:creationId xmlns:a16="http://schemas.microsoft.com/office/drawing/2014/main" id="{1D65319D-05C1-4D78-BB72-23E34D1EA558}"/>
              </a:ext>
            </a:extLst>
          </p:cNvPr>
          <p:cNvSpPr/>
          <p:nvPr/>
        </p:nvSpPr>
        <p:spPr>
          <a:xfrm>
            <a:off x="6702190" y="3464389"/>
            <a:ext cx="2216018" cy="216903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i-FI" sz="1600" b="1">
                <a:solidFill>
                  <a:schemeClr val="bg1"/>
                </a:solidFill>
              </a:rPr>
              <a:t>Kiitos vastauksestasi!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24FA18-FE0A-D119-1517-E275FA6EB9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2981"/>
            <a:ext cx="9144000" cy="1126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728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in paikkamerkki 15">
            <a:extLst>
              <a:ext uri="{FF2B5EF4-FFF2-40B4-BE49-F238E27FC236}">
                <a16:creationId xmlns:a16="http://schemas.microsoft.com/office/drawing/2014/main" id="{5F4D62AF-B71E-4B86-9991-6F2ED0653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2367" y="1180155"/>
            <a:ext cx="8836701" cy="1045883"/>
          </a:xfrm>
        </p:spPr>
        <p:txBody>
          <a:bodyPr>
            <a:noAutofit/>
          </a:bodyPr>
          <a:lstStyle/>
          <a:p>
            <a:r>
              <a:rPr lang="fi-FI" sz="2400"/>
              <a:t>Kandipalaute-kyselystä ja sen kehittämisestä vastaavat Suomen yliopistot.</a:t>
            </a:r>
          </a:p>
          <a:p>
            <a:pPr algn="l" rtl="0"/>
            <a:r>
              <a:rPr lang="en" b="0" i="0" u="none" baseline="0"/>
              <a:t> </a:t>
            </a:r>
          </a:p>
        </p:txBody>
      </p:sp>
      <p:sp>
        <p:nvSpPr>
          <p:cNvPr id="10" name="Tekstin paikkamerkki 16">
            <a:extLst>
              <a:ext uri="{FF2B5EF4-FFF2-40B4-BE49-F238E27FC236}">
                <a16:creationId xmlns:a16="http://schemas.microsoft.com/office/drawing/2014/main" id="{79A1ED25-6737-4DBE-B604-BB6E49738B7E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287339" y="78355"/>
            <a:ext cx="7793980" cy="569258"/>
          </a:xfrm>
        </p:spPr>
        <p:txBody>
          <a:bodyPr/>
          <a:lstStyle/>
          <a:p>
            <a:pPr algn="l" rtl="0"/>
            <a:r>
              <a:rPr lang="en" sz="4000" b="1" i="0" u="none" baseline="0"/>
              <a:t>Kandipalaute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2C376E6E-71B5-4BAF-BF70-FC011D24F405}"/>
              </a:ext>
            </a:extLst>
          </p:cNvPr>
          <p:cNvSpPr txBox="1"/>
          <p:nvPr/>
        </p:nvSpPr>
        <p:spPr>
          <a:xfrm>
            <a:off x="602133" y="2122525"/>
            <a:ext cx="8232008" cy="132343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>
                <a:hlinkClick r:id="rId3"/>
              </a:rPr>
              <a:t>tietosuojailmoitus</a:t>
            </a:r>
            <a:endParaRPr lang="fi-FI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>
                <a:hlinkClick r:id="rId4"/>
              </a:rPr>
              <a:t>kyselyn eettiset periaatteet</a:t>
            </a:r>
            <a:r>
              <a:rPr lang="fi-FI" sz="200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>
                <a:hlinkClick r:id="rId5"/>
              </a:rPr>
              <a:t>saavutettavuusseloste</a:t>
            </a:r>
            <a:endParaRPr lang="fi-FI" sz="2000"/>
          </a:p>
          <a:p>
            <a:pPr marL="216000" indent="-21600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400">
              <a:effectLst/>
              <a:ea typeface="Calibri" panose="020F0502020204030204" pitchFamily="34" charset="0"/>
            </a:endParaRP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FA7F9696-F844-4477-82D3-7FD1D6DA5C26}"/>
              </a:ext>
            </a:extLst>
          </p:cNvPr>
          <p:cNvSpPr txBox="1"/>
          <p:nvPr/>
        </p:nvSpPr>
        <p:spPr>
          <a:xfrm>
            <a:off x="202367" y="3740047"/>
            <a:ext cx="65403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" b="0" i="0" u="none" baseline="0"/>
              <a:t> </a:t>
            </a:r>
          </a:p>
          <a:p>
            <a:pPr algn="l" rtl="0"/>
            <a:endParaRPr lang="en" b="1" u="sng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24FA18-FE0A-D119-1517-E275FA6EB9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22981"/>
            <a:ext cx="9144000" cy="112621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6FC3491-F261-6F7C-1435-F977FEDDB2C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4597" y="3686203"/>
            <a:ext cx="7534884" cy="1443845"/>
          </a:xfrm>
          <a:prstGeom prst="rect">
            <a:avLst/>
          </a:prstGeom>
        </p:spPr>
      </p:pic>
      <p:sp>
        <p:nvSpPr>
          <p:cNvPr id="13" name="Tekstiruutu 10">
            <a:extLst>
              <a:ext uri="{FF2B5EF4-FFF2-40B4-BE49-F238E27FC236}">
                <a16:creationId xmlns:a16="http://schemas.microsoft.com/office/drawing/2014/main" id="{C966BC10-1AD9-2900-6A90-585C382B5A4F}"/>
              </a:ext>
            </a:extLst>
          </p:cNvPr>
          <p:cNvSpPr txBox="1"/>
          <p:nvPr/>
        </p:nvSpPr>
        <p:spPr>
          <a:xfrm>
            <a:off x="504713" y="3480431"/>
            <a:ext cx="8037154" cy="30777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fi-FI" sz="1400"/>
              <a:t>Yhteistyössä:</a:t>
            </a:r>
          </a:p>
        </p:txBody>
      </p:sp>
    </p:spTree>
    <p:extLst>
      <p:ext uri="{BB962C8B-B14F-4D97-AF65-F5344CB8AC3E}">
        <p14:creationId xmlns:p14="http://schemas.microsoft.com/office/powerpoint/2010/main" val="663040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F9F44-4498-5922-F81E-4A459A342F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87338" y="576793"/>
            <a:ext cx="8399462" cy="3875286"/>
          </a:xfrm>
        </p:spPr>
        <p:txBody>
          <a:bodyPr lIns="0" tIns="0" rIns="0" bIns="0" anchor="t"/>
          <a:lstStyle/>
          <a:p>
            <a:r>
              <a:rPr lang="fi-FI" sz="2400" err="1">
                <a:ea typeface="Calibri"/>
              </a:rPr>
              <a:t>Uppgift</a:t>
            </a:r>
            <a:r>
              <a:rPr lang="fi-FI" sz="2400">
                <a:ea typeface="Calibri"/>
              </a:rPr>
              <a:t>: </a:t>
            </a:r>
            <a:r>
              <a:rPr lang="fi-FI" sz="2400" err="1">
                <a:ea typeface="Calibri"/>
              </a:rPr>
              <a:t>svara</a:t>
            </a:r>
            <a:r>
              <a:rPr lang="fi-FI" sz="2400">
                <a:ea typeface="Calibri"/>
              </a:rPr>
              <a:t> </a:t>
            </a:r>
            <a:r>
              <a:rPr lang="fi-FI" sz="2400" err="1">
                <a:ea typeface="Calibri"/>
              </a:rPr>
              <a:t>på</a:t>
            </a:r>
            <a:r>
              <a:rPr lang="fi-FI" sz="2400">
                <a:ea typeface="Calibri"/>
              </a:rPr>
              <a:t> </a:t>
            </a:r>
            <a:r>
              <a:rPr lang="fi-FI" sz="2400" err="1">
                <a:ea typeface="Calibri"/>
              </a:rPr>
              <a:t>kandidatsresponsen</a:t>
            </a:r>
            <a:endParaRPr lang="fi-FI" sz="2400" b="1" err="1">
              <a:ea typeface="Calibri"/>
              <a:cs typeface="Arial"/>
            </a:endParaRPr>
          </a:p>
          <a:p>
            <a:endParaRPr lang="fi-FI" sz="2400" b="1"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600" err="1">
                <a:ea typeface="Calibri"/>
              </a:rPr>
              <a:t>Gå</a:t>
            </a:r>
            <a:r>
              <a:rPr lang="fi-FI" sz="1600">
                <a:ea typeface="Calibri"/>
              </a:rPr>
              <a:t> </a:t>
            </a:r>
            <a:r>
              <a:rPr lang="fi-FI" sz="1600" err="1">
                <a:ea typeface="Calibri"/>
              </a:rPr>
              <a:t>till</a:t>
            </a:r>
            <a:r>
              <a:rPr lang="fi-FI" sz="1600">
                <a:ea typeface="Calibri"/>
              </a:rPr>
              <a:t> </a:t>
            </a:r>
            <a:r>
              <a:rPr lang="fi-FI" sz="1600">
                <a:ea typeface="Calibri"/>
                <a:cs typeface="+mn-lt"/>
              </a:rPr>
              <a:t>https://kandipalaute.fi/sv</a:t>
            </a:r>
            <a:endParaRPr lang="fi-FI" sz="1600" u="sng">
              <a:effectLst/>
              <a:ea typeface="Calibri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600" err="1">
                <a:ea typeface="Calibri"/>
                <a:cs typeface="+mn-lt"/>
              </a:rPr>
              <a:t>Logga</a:t>
            </a:r>
            <a:r>
              <a:rPr lang="fi-FI" sz="1600">
                <a:ea typeface="Calibri"/>
                <a:cs typeface="+mn-lt"/>
              </a:rPr>
              <a:t> in via HAKA </a:t>
            </a:r>
            <a:r>
              <a:rPr lang="fi-FI" sz="1600" err="1">
                <a:ea typeface="Calibri"/>
                <a:cs typeface="+mn-lt"/>
              </a:rPr>
              <a:t>med</a:t>
            </a:r>
            <a:r>
              <a:rPr lang="fi-FI" sz="1600">
                <a:ea typeface="Calibri"/>
                <a:cs typeface="+mn-lt"/>
              </a:rPr>
              <a:t> </a:t>
            </a:r>
            <a:r>
              <a:rPr lang="fi-FI" sz="1600" err="1">
                <a:ea typeface="Calibri"/>
                <a:cs typeface="+mn-lt"/>
              </a:rPr>
              <a:t>ditt</a:t>
            </a:r>
            <a:r>
              <a:rPr lang="fi-FI" sz="1600">
                <a:ea typeface="Calibri"/>
                <a:cs typeface="+mn-lt"/>
              </a:rPr>
              <a:t> Aalto-</a:t>
            </a:r>
            <a:r>
              <a:rPr lang="fi-FI" sz="1600" err="1">
                <a:ea typeface="Calibri"/>
                <a:cs typeface="+mn-lt"/>
              </a:rPr>
              <a:t>användarkonto</a:t>
            </a:r>
            <a:r>
              <a:rPr lang="fi-FI" sz="1600">
                <a:ea typeface="Calibri"/>
                <a:cs typeface="+mn-lt"/>
              </a:rPr>
              <a:t>.</a:t>
            </a:r>
            <a:endParaRPr lang="fi-FI" sz="1600">
              <a:ea typeface="Calibri" panose="020F0502020204030204" pitchFamily="34" charset="0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600" err="1">
                <a:ea typeface="Calibri"/>
              </a:rPr>
              <a:t>Sträva</a:t>
            </a:r>
            <a:r>
              <a:rPr lang="fi-FI" sz="1600">
                <a:ea typeface="Calibri"/>
              </a:rPr>
              <a:t> </a:t>
            </a:r>
            <a:r>
              <a:rPr lang="fi-FI" sz="1600" err="1">
                <a:ea typeface="Calibri"/>
              </a:rPr>
              <a:t>efter</a:t>
            </a:r>
            <a:r>
              <a:rPr lang="fi-FI" sz="1600">
                <a:ea typeface="Calibri"/>
              </a:rPr>
              <a:t> </a:t>
            </a:r>
            <a:r>
              <a:rPr lang="fi-FI" sz="1600" err="1">
                <a:ea typeface="Calibri"/>
              </a:rPr>
              <a:t>att</a:t>
            </a:r>
            <a:r>
              <a:rPr lang="fi-FI" sz="1600">
                <a:ea typeface="Calibri"/>
              </a:rPr>
              <a:t> </a:t>
            </a:r>
            <a:r>
              <a:rPr lang="fi-FI" sz="1600" err="1">
                <a:ea typeface="Calibri"/>
              </a:rPr>
              <a:t>ta</a:t>
            </a:r>
            <a:r>
              <a:rPr lang="fi-FI" sz="1600">
                <a:ea typeface="Calibri"/>
              </a:rPr>
              <a:t> </a:t>
            </a:r>
            <a:r>
              <a:rPr lang="fi-FI" sz="1600" err="1">
                <a:ea typeface="Calibri"/>
              </a:rPr>
              <a:t>ställning</a:t>
            </a:r>
            <a:r>
              <a:rPr lang="fi-FI" sz="1600">
                <a:ea typeface="Calibri"/>
              </a:rPr>
              <a:t> </a:t>
            </a:r>
            <a:r>
              <a:rPr lang="fi-FI" sz="1600" err="1">
                <a:ea typeface="Calibri"/>
              </a:rPr>
              <a:t>till</a:t>
            </a:r>
            <a:r>
              <a:rPr lang="fi-FI" sz="1600">
                <a:ea typeface="Calibri"/>
              </a:rPr>
              <a:t> alla </a:t>
            </a:r>
            <a:r>
              <a:rPr lang="fi-FI" sz="1600" err="1">
                <a:ea typeface="Calibri"/>
              </a:rPr>
              <a:t>frågor</a:t>
            </a:r>
            <a:r>
              <a:rPr lang="fi-FI" sz="1600">
                <a:ea typeface="Calibri"/>
              </a:rPr>
              <a:t>.</a:t>
            </a:r>
            <a:endParaRPr lang="fi-FI" sz="1600">
              <a:effectLst/>
              <a:ea typeface="Calibri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1600">
              <a:effectLst/>
              <a:ea typeface="Calibri" panose="020F0502020204030204" pitchFamily="34" charset="0"/>
            </a:endParaRPr>
          </a:p>
          <a:p>
            <a:r>
              <a:rPr lang="fi-FI" sz="1600">
                <a:ea typeface="Calibri"/>
              </a:rPr>
              <a:t>De </a:t>
            </a:r>
            <a:r>
              <a:rPr lang="fi-FI" sz="1600" err="1">
                <a:ea typeface="Calibri"/>
              </a:rPr>
              <a:t>gemensamma</a:t>
            </a:r>
            <a:r>
              <a:rPr lang="fi-FI" sz="1600">
                <a:ea typeface="Calibri"/>
                <a:cs typeface="+mn-lt"/>
              </a:rPr>
              <a:t> </a:t>
            </a:r>
            <a:r>
              <a:rPr lang="fi-FI" sz="1600" err="1">
                <a:ea typeface="Calibri"/>
                <a:cs typeface="+mn-lt"/>
              </a:rPr>
              <a:t>frågorna</a:t>
            </a:r>
            <a:r>
              <a:rPr lang="fi-FI" sz="1600">
                <a:ea typeface="Calibri"/>
                <a:cs typeface="+mn-lt"/>
              </a:rPr>
              <a:t> </a:t>
            </a:r>
            <a:r>
              <a:rPr lang="fi-FI" sz="1600" err="1">
                <a:ea typeface="Calibri"/>
                <a:cs typeface="+mn-lt"/>
              </a:rPr>
              <a:t>besvaras</a:t>
            </a:r>
            <a:r>
              <a:rPr lang="fi-FI" sz="1600">
                <a:ea typeface="Calibri"/>
                <a:cs typeface="+mn-lt"/>
              </a:rPr>
              <a:t> </a:t>
            </a:r>
            <a:r>
              <a:rPr lang="fi-FI" sz="1600" err="1">
                <a:ea typeface="Calibri"/>
                <a:cs typeface="+mn-lt"/>
              </a:rPr>
              <a:t>enligt</a:t>
            </a:r>
            <a:r>
              <a:rPr lang="fi-FI" sz="1600">
                <a:ea typeface="Calibri"/>
                <a:cs typeface="+mn-lt"/>
              </a:rPr>
              <a:t> </a:t>
            </a:r>
            <a:r>
              <a:rPr lang="fi-FI" sz="1600" err="1">
                <a:ea typeface="Calibri"/>
                <a:cs typeface="+mn-lt"/>
              </a:rPr>
              <a:t>följande</a:t>
            </a:r>
            <a:r>
              <a:rPr lang="fi-FI" sz="1600">
                <a:ea typeface="Calibri"/>
                <a:cs typeface="+mn-lt"/>
              </a:rPr>
              <a:t> </a:t>
            </a:r>
            <a:r>
              <a:rPr lang="fi-FI" sz="1600" err="1">
                <a:ea typeface="Calibri"/>
                <a:cs typeface="+mn-lt"/>
              </a:rPr>
              <a:t>skala</a:t>
            </a:r>
            <a:r>
              <a:rPr lang="fi-FI" sz="1600">
                <a:ea typeface="Calibri"/>
                <a:cs typeface="+mn-lt"/>
              </a:rPr>
              <a:t>: 1 = </a:t>
            </a:r>
            <a:r>
              <a:rPr lang="fi-FI" sz="1600" err="1">
                <a:ea typeface="Calibri"/>
                <a:cs typeface="+mn-lt"/>
              </a:rPr>
              <a:t>Helt</a:t>
            </a:r>
            <a:r>
              <a:rPr lang="fi-FI" sz="1600">
                <a:ea typeface="Calibri"/>
                <a:cs typeface="+mn-lt"/>
              </a:rPr>
              <a:t> av annan </a:t>
            </a:r>
            <a:r>
              <a:rPr lang="fi-FI" sz="1600" err="1">
                <a:ea typeface="Calibri"/>
                <a:cs typeface="+mn-lt"/>
              </a:rPr>
              <a:t>åsikt</a:t>
            </a:r>
            <a:r>
              <a:rPr lang="fi-FI" sz="1600">
                <a:ea typeface="Calibri"/>
                <a:cs typeface="+mn-lt"/>
              </a:rPr>
              <a:t>; 2 = Av annan </a:t>
            </a:r>
            <a:r>
              <a:rPr lang="fi-FI" sz="1600" err="1">
                <a:ea typeface="Calibri"/>
                <a:cs typeface="+mn-lt"/>
              </a:rPr>
              <a:t>åsikt</a:t>
            </a:r>
            <a:r>
              <a:rPr lang="fi-FI" sz="1600">
                <a:ea typeface="Calibri"/>
                <a:cs typeface="+mn-lt"/>
              </a:rPr>
              <a:t>; 3 = </a:t>
            </a:r>
            <a:r>
              <a:rPr lang="fi-FI" sz="1600" err="1">
                <a:ea typeface="Calibri"/>
                <a:cs typeface="+mn-lt"/>
              </a:rPr>
              <a:t>Varken</a:t>
            </a:r>
            <a:r>
              <a:rPr lang="fi-FI" sz="1600">
                <a:ea typeface="Calibri"/>
                <a:cs typeface="+mn-lt"/>
              </a:rPr>
              <a:t> av </a:t>
            </a:r>
            <a:r>
              <a:rPr lang="fi-FI" sz="1600" err="1">
                <a:ea typeface="Calibri"/>
                <a:cs typeface="+mn-lt"/>
              </a:rPr>
              <a:t>samma</a:t>
            </a:r>
            <a:r>
              <a:rPr lang="fi-FI" sz="1600">
                <a:ea typeface="Calibri"/>
                <a:cs typeface="+mn-lt"/>
              </a:rPr>
              <a:t> </a:t>
            </a:r>
            <a:r>
              <a:rPr lang="fi-FI" sz="1600" err="1">
                <a:ea typeface="Calibri"/>
                <a:cs typeface="+mn-lt"/>
              </a:rPr>
              <a:t>eller</a:t>
            </a:r>
            <a:r>
              <a:rPr lang="fi-FI" sz="1600">
                <a:ea typeface="Calibri"/>
                <a:cs typeface="+mn-lt"/>
              </a:rPr>
              <a:t> annan </a:t>
            </a:r>
            <a:r>
              <a:rPr lang="fi-FI" sz="1600" err="1">
                <a:ea typeface="Calibri"/>
                <a:cs typeface="+mn-lt"/>
              </a:rPr>
              <a:t>åsikt</a:t>
            </a:r>
            <a:r>
              <a:rPr lang="fi-FI" sz="1600">
                <a:ea typeface="Calibri"/>
                <a:cs typeface="+mn-lt"/>
              </a:rPr>
              <a:t>; 4 = Av </a:t>
            </a:r>
            <a:r>
              <a:rPr lang="fi-FI" sz="1600" err="1">
                <a:ea typeface="Calibri"/>
                <a:cs typeface="+mn-lt"/>
              </a:rPr>
              <a:t>samma</a:t>
            </a:r>
            <a:r>
              <a:rPr lang="fi-FI" sz="1600">
                <a:ea typeface="Calibri"/>
                <a:cs typeface="+mn-lt"/>
              </a:rPr>
              <a:t> </a:t>
            </a:r>
            <a:r>
              <a:rPr lang="fi-FI" sz="1600" err="1">
                <a:ea typeface="Calibri"/>
                <a:cs typeface="+mn-lt"/>
              </a:rPr>
              <a:t>åsikt</a:t>
            </a:r>
            <a:r>
              <a:rPr lang="fi-FI" sz="1600">
                <a:ea typeface="Calibri"/>
                <a:cs typeface="+mn-lt"/>
              </a:rPr>
              <a:t>; 5 = </a:t>
            </a:r>
            <a:r>
              <a:rPr lang="fi-FI" sz="1600" err="1">
                <a:ea typeface="Calibri"/>
                <a:cs typeface="+mn-lt"/>
              </a:rPr>
              <a:t>Helt</a:t>
            </a:r>
            <a:r>
              <a:rPr lang="fi-FI" sz="1600">
                <a:ea typeface="Calibri"/>
                <a:cs typeface="+mn-lt"/>
              </a:rPr>
              <a:t> av </a:t>
            </a:r>
            <a:r>
              <a:rPr lang="fi-FI" sz="1600" err="1">
                <a:ea typeface="Calibri"/>
                <a:cs typeface="+mn-lt"/>
              </a:rPr>
              <a:t>samma</a:t>
            </a:r>
            <a:r>
              <a:rPr lang="fi-FI" sz="1600">
                <a:ea typeface="Calibri"/>
                <a:cs typeface="+mn-lt"/>
              </a:rPr>
              <a:t> </a:t>
            </a:r>
            <a:r>
              <a:rPr lang="fi-FI" sz="1600" err="1">
                <a:ea typeface="Calibri"/>
                <a:cs typeface="+mn-lt"/>
              </a:rPr>
              <a:t>åsikt</a:t>
            </a:r>
            <a:r>
              <a:rPr lang="fi-FI" sz="1600">
                <a:ea typeface="Calibri"/>
                <a:cs typeface="+mn-lt"/>
              </a:rPr>
              <a:t>. </a:t>
            </a:r>
            <a:r>
              <a:rPr lang="fi-FI" sz="1600" err="1">
                <a:ea typeface="Calibri"/>
                <a:cs typeface="+mn-lt"/>
              </a:rPr>
              <a:t>Sträva</a:t>
            </a:r>
            <a:r>
              <a:rPr lang="fi-FI" sz="1600">
                <a:ea typeface="Calibri"/>
                <a:cs typeface="+mn-lt"/>
              </a:rPr>
              <a:t> </a:t>
            </a:r>
            <a:r>
              <a:rPr lang="fi-FI" sz="1600" err="1">
                <a:ea typeface="Calibri"/>
                <a:cs typeface="+mn-lt"/>
              </a:rPr>
              <a:t>till</a:t>
            </a:r>
            <a:r>
              <a:rPr lang="fi-FI" sz="1600">
                <a:ea typeface="Calibri"/>
                <a:cs typeface="+mn-lt"/>
              </a:rPr>
              <a:t> </a:t>
            </a:r>
            <a:r>
              <a:rPr lang="fi-FI" sz="1600" err="1">
                <a:ea typeface="Calibri"/>
                <a:cs typeface="+mn-lt"/>
              </a:rPr>
              <a:t>att</a:t>
            </a:r>
            <a:r>
              <a:rPr lang="fi-FI" sz="1600">
                <a:ea typeface="Calibri"/>
                <a:cs typeface="+mn-lt"/>
              </a:rPr>
              <a:t> </a:t>
            </a:r>
            <a:r>
              <a:rPr lang="fi-FI" sz="1600" err="1">
                <a:ea typeface="Calibri"/>
                <a:cs typeface="+mn-lt"/>
              </a:rPr>
              <a:t>ta</a:t>
            </a:r>
            <a:r>
              <a:rPr lang="fi-FI" sz="1600">
                <a:ea typeface="Calibri"/>
                <a:cs typeface="+mn-lt"/>
              </a:rPr>
              <a:t> </a:t>
            </a:r>
            <a:r>
              <a:rPr lang="fi-FI" sz="1600" err="1">
                <a:ea typeface="Calibri"/>
                <a:cs typeface="+mn-lt"/>
              </a:rPr>
              <a:t>ståndpunkt</a:t>
            </a:r>
            <a:r>
              <a:rPr lang="fi-FI" sz="1600">
                <a:ea typeface="Calibri"/>
                <a:cs typeface="+mn-lt"/>
              </a:rPr>
              <a:t> </a:t>
            </a:r>
            <a:r>
              <a:rPr lang="fi-FI" sz="1600" err="1">
                <a:ea typeface="Calibri"/>
                <a:cs typeface="+mn-lt"/>
              </a:rPr>
              <a:t>till</a:t>
            </a:r>
            <a:r>
              <a:rPr lang="fi-FI" sz="1600">
                <a:ea typeface="Calibri"/>
                <a:cs typeface="+mn-lt"/>
              </a:rPr>
              <a:t> alla </a:t>
            </a:r>
            <a:r>
              <a:rPr lang="fi-FI" sz="1600" err="1">
                <a:ea typeface="Calibri"/>
                <a:cs typeface="+mn-lt"/>
              </a:rPr>
              <a:t>frågor</a:t>
            </a:r>
            <a:r>
              <a:rPr lang="fi-FI" sz="1600">
                <a:ea typeface="Calibri"/>
                <a:cs typeface="+mn-lt"/>
              </a:rPr>
              <a:t>.</a:t>
            </a:r>
          </a:p>
          <a:p>
            <a:endParaRPr lang="fi-FI" sz="1600">
              <a:ea typeface="Calibri"/>
              <a:cs typeface="+mn-lt"/>
            </a:endParaRPr>
          </a:p>
          <a:p>
            <a:r>
              <a:rPr lang="fi-FI" sz="1600" err="1">
                <a:ea typeface="+mn-lt"/>
                <a:cs typeface="+mn-lt"/>
              </a:rPr>
              <a:t>Det</a:t>
            </a:r>
            <a:r>
              <a:rPr lang="fi-FI" sz="1600">
                <a:ea typeface="+mn-lt"/>
                <a:cs typeface="+mn-lt"/>
              </a:rPr>
              <a:t> </a:t>
            </a:r>
            <a:r>
              <a:rPr lang="fi-FI" sz="1600" err="1">
                <a:ea typeface="+mn-lt"/>
                <a:cs typeface="+mn-lt"/>
              </a:rPr>
              <a:t>tar</a:t>
            </a:r>
            <a:r>
              <a:rPr lang="fi-FI" sz="1600">
                <a:ea typeface="+mn-lt"/>
                <a:cs typeface="+mn-lt"/>
              </a:rPr>
              <a:t> 15-20 </a:t>
            </a:r>
            <a:r>
              <a:rPr lang="fi-FI" sz="1600" err="1">
                <a:ea typeface="+mn-lt"/>
                <a:cs typeface="+mn-lt"/>
              </a:rPr>
              <a:t>minuter</a:t>
            </a:r>
            <a:r>
              <a:rPr lang="fi-FI" sz="1600">
                <a:ea typeface="+mn-lt"/>
                <a:cs typeface="+mn-lt"/>
              </a:rPr>
              <a:t> </a:t>
            </a:r>
            <a:r>
              <a:rPr lang="fi-FI" sz="1600" err="1">
                <a:ea typeface="+mn-lt"/>
                <a:cs typeface="+mn-lt"/>
              </a:rPr>
              <a:t>att</a:t>
            </a:r>
            <a:r>
              <a:rPr lang="fi-FI" sz="1600">
                <a:ea typeface="+mn-lt"/>
                <a:cs typeface="+mn-lt"/>
              </a:rPr>
              <a:t> </a:t>
            </a:r>
            <a:r>
              <a:rPr lang="fi-FI" sz="1600" err="1">
                <a:ea typeface="+mn-lt"/>
                <a:cs typeface="+mn-lt"/>
              </a:rPr>
              <a:t>svara</a:t>
            </a:r>
            <a:r>
              <a:rPr lang="fi-FI" sz="1600">
                <a:ea typeface="+mn-lt"/>
                <a:cs typeface="+mn-lt"/>
              </a:rPr>
              <a:t> </a:t>
            </a:r>
            <a:r>
              <a:rPr lang="fi-FI" sz="1600" err="1">
                <a:ea typeface="+mn-lt"/>
                <a:cs typeface="+mn-lt"/>
              </a:rPr>
              <a:t>på</a:t>
            </a:r>
            <a:r>
              <a:rPr lang="fi-FI" sz="1600">
                <a:ea typeface="+mn-lt"/>
                <a:cs typeface="+mn-lt"/>
              </a:rPr>
              <a:t> </a:t>
            </a:r>
            <a:r>
              <a:rPr lang="fi-FI" sz="1600" err="1">
                <a:ea typeface="+mn-lt"/>
                <a:cs typeface="+mn-lt"/>
              </a:rPr>
              <a:t>enkäten</a:t>
            </a:r>
            <a:r>
              <a:rPr lang="fi-FI" sz="1600">
                <a:ea typeface="+mn-lt"/>
                <a:cs typeface="+mn-lt"/>
              </a:rPr>
              <a:t>.</a:t>
            </a:r>
            <a:endParaRPr lang="fi-FI"/>
          </a:p>
          <a:p>
            <a:endParaRPr lang="fi-FI" sz="1600">
              <a:effectLst/>
              <a:ea typeface="Calibri" panose="020F0502020204030204" pitchFamily="34" charset="0"/>
              <a:cs typeface="Arial"/>
            </a:endParaRPr>
          </a:p>
          <a:p>
            <a:endParaRPr lang="fi-FI" sz="1600">
              <a:ea typeface="Calibri" panose="020F0502020204030204" pitchFamily="34" charset="0"/>
            </a:endParaRPr>
          </a:p>
          <a:p>
            <a:endParaRPr lang="fi-FI" sz="1600">
              <a:effectLst/>
              <a:ea typeface="Calibri" panose="020F0502020204030204" pitchFamily="34" charset="0"/>
              <a:cs typeface="Arial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96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in paikkamerkki 15">
            <a:extLst>
              <a:ext uri="{FF2B5EF4-FFF2-40B4-BE49-F238E27FC236}">
                <a16:creationId xmlns:a16="http://schemas.microsoft.com/office/drawing/2014/main" id="{5F4D62AF-B71E-4B86-9991-6F2ED0653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2367" y="1180155"/>
            <a:ext cx="8836701" cy="1045883"/>
          </a:xfrm>
        </p:spPr>
        <p:txBody>
          <a:bodyPr lIns="0" tIns="0" rIns="0" bIns="0" anchor="t">
            <a:noAutofit/>
          </a:bodyPr>
          <a:lstStyle/>
          <a:p>
            <a:r>
              <a:rPr lang="sv" sz="2000">
                <a:ea typeface="+mn-lt"/>
                <a:cs typeface="+mn-lt"/>
              </a:rPr>
              <a:t>Kandidatrespons är universitetens riksomfattande undersökning, som utvärderar erfarenheter av hur studierna förlöpt och hur nöjda de studerande är med sina universitet.</a:t>
            </a:r>
            <a:r>
              <a:rPr lang="sv" sz="2000" b="0">
                <a:ea typeface="+mn-lt"/>
                <a:cs typeface="+mn-lt"/>
              </a:rPr>
              <a:t> </a:t>
            </a:r>
            <a:r>
              <a:rPr lang="fi-FI" sz="2000">
                <a:latin typeface="Arial"/>
                <a:ea typeface="Calibri"/>
                <a:cs typeface="Calibri"/>
              </a:rPr>
              <a:t> </a:t>
            </a:r>
            <a:endParaRPr lang="en-US" sz="2000">
              <a:effectLst/>
              <a:latin typeface="Arial"/>
              <a:ea typeface="Calibri" panose="020F0502020204030204" pitchFamily="34" charset="0"/>
              <a:cs typeface="Arial"/>
            </a:endParaRPr>
          </a:p>
          <a:p>
            <a:pPr algn="l" rtl="0"/>
            <a:endParaRPr lang="en" b="0" i="0" u="none" baseline="0"/>
          </a:p>
        </p:txBody>
      </p:sp>
      <p:sp>
        <p:nvSpPr>
          <p:cNvPr id="10" name="Tekstin paikkamerkki 16">
            <a:extLst>
              <a:ext uri="{FF2B5EF4-FFF2-40B4-BE49-F238E27FC236}">
                <a16:creationId xmlns:a16="http://schemas.microsoft.com/office/drawing/2014/main" id="{79A1ED25-6737-4DBE-B604-BB6E49738B7E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287339" y="78355"/>
            <a:ext cx="7793980" cy="569258"/>
          </a:xfrm>
        </p:spPr>
        <p:txBody>
          <a:bodyPr lIns="0" tIns="0" rIns="0" bIns="0" anchor="t"/>
          <a:lstStyle/>
          <a:p>
            <a:pPr algn="l" rtl="0"/>
            <a:endParaRPr lang="en" sz="4000" b="1" i="0" u="none" baseline="0">
              <a:cs typeface="Arial"/>
            </a:endParaRP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2C376E6E-71B5-4BAF-BF70-FC011D24F405}"/>
              </a:ext>
            </a:extLst>
          </p:cNvPr>
          <p:cNvSpPr txBox="1"/>
          <p:nvPr/>
        </p:nvSpPr>
        <p:spPr>
          <a:xfrm>
            <a:off x="386255" y="2270400"/>
            <a:ext cx="8053657" cy="1785104"/>
          </a:xfrm>
          <a:prstGeom prst="rect">
            <a:avLst/>
          </a:prstGeom>
          <a:noFill/>
        </p:spPr>
        <p:txBody>
          <a:bodyPr wrap="square" lIns="91440" tIns="45720" rIns="91440" bIns="45720" numCol="2" rtlCol="0" anchor="t">
            <a:spAutoFit/>
          </a:bodyPr>
          <a:lstStyle/>
          <a:p>
            <a:pPr marL="215900" indent="-21590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sz="1400" dirty="0">
                <a:latin typeface="Arial"/>
                <a:ea typeface="Calibri"/>
                <a:cs typeface="Arial"/>
              </a:rPr>
              <a:t>Aalto-</a:t>
            </a:r>
            <a:r>
              <a:rPr lang="fi-FI" sz="1400" dirty="0" err="1">
                <a:latin typeface="Arial"/>
                <a:ea typeface="Calibri"/>
                <a:cs typeface="Arial"/>
              </a:rPr>
              <a:t>universitetet</a:t>
            </a:r>
            <a:r>
              <a:rPr lang="fi-FI" sz="1400" dirty="0">
                <a:latin typeface="Arial"/>
                <a:ea typeface="Calibri"/>
                <a:cs typeface="Arial"/>
              </a:rPr>
              <a:t> </a:t>
            </a:r>
            <a:r>
              <a:rPr lang="fi-FI" sz="1400" dirty="0" err="1">
                <a:latin typeface="Arial"/>
                <a:ea typeface="Calibri"/>
                <a:cs typeface="Arial"/>
              </a:rPr>
              <a:t>kommer</a:t>
            </a:r>
            <a:r>
              <a:rPr lang="fi-FI" sz="1400" dirty="0">
                <a:latin typeface="Arial"/>
                <a:ea typeface="Calibri"/>
                <a:cs typeface="Arial"/>
              </a:rPr>
              <a:t> </a:t>
            </a:r>
            <a:r>
              <a:rPr lang="fi-FI" sz="1400" dirty="0" err="1">
                <a:latin typeface="Arial"/>
                <a:ea typeface="Calibri"/>
                <a:cs typeface="Arial"/>
              </a:rPr>
              <a:t>att</a:t>
            </a:r>
            <a:r>
              <a:rPr lang="fi-FI" sz="1400" dirty="0">
                <a:latin typeface="Arial"/>
                <a:ea typeface="Calibri"/>
                <a:cs typeface="Arial"/>
              </a:rPr>
              <a:t> </a:t>
            </a:r>
            <a:r>
              <a:rPr lang="fi-FI" sz="1400" dirty="0" err="1">
                <a:latin typeface="Arial"/>
                <a:ea typeface="Calibri"/>
                <a:cs typeface="Arial"/>
              </a:rPr>
              <a:t>använda</a:t>
            </a:r>
            <a:r>
              <a:rPr lang="fi-FI" sz="1400" dirty="0">
                <a:latin typeface="Arial"/>
                <a:ea typeface="Calibri"/>
                <a:cs typeface="Arial"/>
              </a:rPr>
              <a:t> </a:t>
            </a:r>
            <a:r>
              <a:rPr lang="fi-FI" sz="1400" dirty="0" err="1">
                <a:latin typeface="Arial"/>
                <a:ea typeface="Calibri"/>
                <a:cs typeface="Arial"/>
              </a:rPr>
              <a:t>resultaten</a:t>
            </a:r>
            <a:r>
              <a:rPr lang="fi-FI" sz="1400" dirty="0">
                <a:latin typeface="Arial"/>
                <a:ea typeface="Calibri"/>
                <a:cs typeface="Arial"/>
              </a:rPr>
              <a:t> av </a:t>
            </a:r>
            <a:r>
              <a:rPr lang="fi-FI" sz="1400" dirty="0" err="1">
                <a:latin typeface="Arial"/>
                <a:ea typeface="Calibri"/>
                <a:cs typeface="Arial"/>
              </a:rPr>
              <a:t>undersökningen</a:t>
            </a:r>
            <a:r>
              <a:rPr lang="fi-FI" sz="1400" dirty="0">
                <a:latin typeface="Arial"/>
                <a:ea typeface="Calibri"/>
                <a:cs typeface="Arial"/>
              </a:rPr>
              <a:t> för </a:t>
            </a:r>
            <a:r>
              <a:rPr lang="fi-FI" sz="1400" dirty="0" err="1">
                <a:latin typeface="Arial"/>
                <a:ea typeface="Calibri"/>
                <a:cs typeface="Arial"/>
              </a:rPr>
              <a:t>att</a:t>
            </a:r>
            <a:r>
              <a:rPr lang="fi-FI" sz="1400" dirty="0">
                <a:latin typeface="Arial"/>
                <a:ea typeface="Calibri"/>
                <a:cs typeface="Arial"/>
              </a:rPr>
              <a:t> </a:t>
            </a:r>
            <a:r>
              <a:rPr lang="fi-FI" sz="1400" dirty="0" err="1">
                <a:latin typeface="Arial"/>
                <a:ea typeface="Calibri"/>
                <a:cs typeface="Arial"/>
              </a:rPr>
              <a:t>utveckla</a:t>
            </a:r>
            <a:r>
              <a:rPr lang="fi-FI" sz="1400" dirty="0">
                <a:latin typeface="Arial"/>
                <a:ea typeface="Calibri"/>
                <a:cs typeface="Arial"/>
              </a:rPr>
              <a:t> </a:t>
            </a:r>
            <a:r>
              <a:rPr lang="fi-FI" sz="1400" dirty="0" err="1">
                <a:latin typeface="Arial"/>
                <a:ea typeface="Calibri"/>
                <a:cs typeface="Arial"/>
              </a:rPr>
              <a:t>sin</a:t>
            </a:r>
            <a:r>
              <a:rPr lang="fi-FI" sz="1400" dirty="0">
                <a:latin typeface="Arial"/>
                <a:ea typeface="Calibri"/>
                <a:cs typeface="Arial"/>
              </a:rPr>
              <a:t> </a:t>
            </a:r>
            <a:r>
              <a:rPr lang="fi-FI" sz="1400" dirty="0" err="1">
                <a:latin typeface="Arial"/>
                <a:ea typeface="Calibri"/>
                <a:cs typeface="Arial"/>
              </a:rPr>
              <a:t>verksamhet</a:t>
            </a:r>
            <a:r>
              <a:rPr lang="fi-FI" sz="1400" dirty="0">
                <a:latin typeface="Arial"/>
                <a:ea typeface="Calibri"/>
                <a:cs typeface="Arial"/>
              </a:rPr>
              <a:t>. </a:t>
            </a:r>
            <a:endParaRPr lang="fi-FI" sz="1400" u="sng">
              <a:solidFill>
                <a:srgbClr val="0563C1"/>
              </a:solidFill>
              <a:ea typeface="Calibri"/>
              <a:cs typeface="+mn-lt"/>
            </a:endParaRPr>
          </a:p>
          <a:p>
            <a:pPr marL="215900" indent="-21590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" sz="1400" dirty="0">
                <a:ea typeface="+mn-lt"/>
                <a:cs typeface="+mn-lt"/>
              </a:rPr>
              <a:t>Responsen ger också jämförande information mellan finländska universitet. Statistiska rapporter av enkätens resultat finns till allmänt påseende </a:t>
            </a:r>
            <a:r>
              <a:rPr lang="sv" sz="1400" dirty="0">
                <a:ea typeface="+mn-lt"/>
                <a:cs typeface="+mn-lt"/>
                <a:hlinkClick r:id="rId3"/>
              </a:rPr>
              <a:t>via utbildningsförvaltningens statistiktjänst Vipunen.</a:t>
            </a:r>
            <a:endParaRPr lang="sv" sz="1400">
              <a:solidFill>
                <a:srgbClr val="000000"/>
              </a:solidFill>
              <a:ea typeface="Calibri" panose="020F0502020204030204" pitchFamily="34" charset="0"/>
              <a:cs typeface="Arial" panose="020B0604020202020204"/>
            </a:endParaRPr>
          </a:p>
          <a:p>
            <a:pPr marL="215900" indent="-215900">
              <a:lnSpc>
                <a:spcPts val="1500"/>
              </a:lnSpc>
              <a:spcBef>
                <a:spcPts val="600"/>
              </a:spcBef>
              <a:buFont typeface="Arial,Sans-Serif" panose="020B0604020202020204" pitchFamily="34" charset="0"/>
              <a:buChar char="•"/>
            </a:pPr>
            <a:r>
              <a:rPr lang="sv" sz="1400" dirty="0">
                <a:solidFill>
                  <a:srgbClr val="000000"/>
                </a:solidFill>
                <a:ea typeface="Calibri"/>
                <a:cs typeface="Arial" panose="020B0604020202020204"/>
              </a:rPr>
              <a:t>Undervisnings- och kulturministeriet delar årligen ut 3 % av universitetets basfinansiering baserat på denna respons. </a:t>
            </a:r>
            <a:r>
              <a:rPr lang="fi-FI" sz="1000" i="1" dirty="0">
                <a:ea typeface="Calibri"/>
                <a:cs typeface="Arial" panose="020B0604020202020204"/>
              </a:rPr>
              <a:t>(</a:t>
            </a:r>
            <a:r>
              <a:rPr kumimoji="0" lang="sv-SE" altLang="en-US" sz="1000" b="0" i="0" u="none" strike="noStrike" cap="none" normalizeH="0" baseline="0" dirty="0">
                <a:ln>
                  <a:noFill/>
                </a:ln>
                <a:effectLst/>
                <a:latin typeface="Arial Unicode MS"/>
              </a:rPr>
              <a:t>2022 motsvarade 3 % 52 miljoner euro som </a:t>
            </a:r>
            <a:r>
              <a:rPr lang="sv-SE" altLang="en-US" sz="1000" dirty="0">
                <a:latin typeface="Arial Unicode MS"/>
              </a:rPr>
              <a:t>delades </a:t>
            </a:r>
            <a:r>
              <a:rPr kumimoji="0" lang="sv-SE" altLang="en-US" sz="1000" b="0" i="0" u="none" strike="noStrike" cap="none" normalizeH="0" baseline="0" dirty="0">
                <a:ln>
                  <a:noFill/>
                </a:ln>
                <a:effectLst/>
                <a:latin typeface="Arial Unicode MS"/>
              </a:rPr>
              <a:t>till 13 universitet. Aalto fick cirka 4,9 miljoner euro (ca 3 800 euro per svarande</a:t>
            </a:r>
            <a:r>
              <a:rPr lang="sv-SE" altLang="en-US" sz="1000" dirty="0">
                <a:latin typeface="Arial Unicode MS"/>
              </a:rPr>
              <a:t>)).</a:t>
            </a:r>
            <a:r>
              <a:rPr lang="sv-SE" altLang="en-US" sz="600" dirty="0"/>
              <a:t> </a:t>
            </a:r>
            <a:endParaRPr lang="sv" sz="1400" dirty="0">
              <a:solidFill>
                <a:srgbClr val="000000"/>
              </a:solidFill>
              <a:effectLst/>
              <a:ea typeface="Calibri" panose="020F0502020204030204" pitchFamily="34" charset="0"/>
              <a:cs typeface="Arial" panose="020B0604020202020204"/>
            </a:endParaRPr>
          </a:p>
          <a:p>
            <a:pPr marL="215900" indent="-21590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fi-FI" sz="1400" u="sng">
              <a:solidFill>
                <a:srgbClr val="0563C1"/>
              </a:solidFill>
              <a:ea typeface="Calibri" panose="020F0502020204030204" pitchFamily="34" charset="0"/>
            </a:endParaRPr>
          </a:p>
          <a:p>
            <a:pPr marL="215900" indent="-215900">
              <a:lnSpc>
                <a:spcPts val="15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fi-FI" sz="1400" u="sng">
              <a:solidFill>
                <a:srgbClr val="0563C1"/>
              </a:solidFill>
              <a:ea typeface="Calibri" panose="020F0502020204030204" pitchFamily="34" charset="0"/>
              <a:cs typeface="Arial"/>
            </a:endParaRP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FA7F9696-F844-4477-82D3-7FD1D6DA5C26}"/>
              </a:ext>
            </a:extLst>
          </p:cNvPr>
          <p:cNvSpPr txBox="1"/>
          <p:nvPr/>
        </p:nvSpPr>
        <p:spPr>
          <a:xfrm>
            <a:off x="100305" y="3740047"/>
            <a:ext cx="6540339" cy="7540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600" b="1" u="sng">
              <a:solidFill>
                <a:srgbClr val="0563C1"/>
              </a:solidFill>
              <a:effectLst/>
              <a:ea typeface="Calibri" panose="020F0502020204030204" pitchFamily="34" charset="0"/>
              <a:cs typeface="Arial"/>
            </a:endParaRPr>
          </a:p>
          <a:p>
            <a:pPr algn="l" rtl="0"/>
            <a:endParaRPr lang="en" b="0" i="0" u="none" baseline="0"/>
          </a:p>
          <a:p>
            <a:pPr algn="l" rtl="0"/>
            <a:endParaRPr lang="en" b="1" u="sng">
              <a:solidFill>
                <a:srgbClr val="0070C0"/>
              </a:solidFill>
            </a:endParaRPr>
          </a:p>
        </p:txBody>
      </p:sp>
      <p:sp>
        <p:nvSpPr>
          <p:cNvPr id="6" name="Ellipsi 5">
            <a:extLst>
              <a:ext uri="{FF2B5EF4-FFF2-40B4-BE49-F238E27FC236}">
                <a16:creationId xmlns:a16="http://schemas.microsoft.com/office/drawing/2014/main" id="{1D65319D-05C1-4D78-BB72-23E34D1EA558}"/>
              </a:ext>
            </a:extLst>
          </p:cNvPr>
          <p:cNvSpPr/>
          <p:nvPr/>
        </p:nvSpPr>
        <p:spPr>
          <a:xfrm>
            <a:off x="6640644" y="3481973"/>
            <a:ext cx="2216018" cy="216903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i-FI" sz="1600" b="1" err="1">
                <a:solidFill>
                  <a:schemeClr val="bg1"/>
                </a:solidFill>
              </a:rPr>
              <a:t>Tack</a:t>
            </a:r>
            <a:r>
              <a:rPr lang="fi-FI" sz="1600" b="1">
                <a:solidFill>
                  <a:schemeClr val="bg1"/>
                </a:solidFill>
              </a:rPr>
              <a:t> för </a:t>
            </a:r>
            <a:r>
              <a:rPr lang="fi-FI" sz="1600" b="1" err="1">
                <a:solidFill>
                  <a:schemeClr val="bg1"/>
                </a:solidFill>
              </a:rPr>
              <a:t>ditt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svar</a:t>
            </a:r>
            <a:r>
              <a:rPr lang="fi-FI" sz="1600" b="1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3" name="Tekstiruutu 11">
            <a:extLst>
              <a:ext uri="{FF2B5EF4-FFF2-40B4-BE49-F238E27FC236}">
                <a16:creationId xmlns:a16="http://schemas.microsoft.com/office/drawing/2014/main" id="{93660972-825E-A6B4-0188-520071BE045C}"/>
              </a:ext>
            </a:extLst>
          </p:cNvPr>
          <p:cNvSpPr txBox="1"/>
          <p:nvPr/>
        </p:nvSpPr>
        <p:spPr>
          <a:xfrm>
            <a:off x="100305" y="4162078"/>
            <a:ext cx="6540339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600" b="1" u="sng">
              <a:solidFill>
                <a:srgbClr val="0563C1"/>
              </a:solidFill>
              <a:effectLst/>
              <a:ea typeface="Calibri" panose="020F0502020204030204" pitchFamily="34" charset="0"/>
              <a:cs typeface="Arial"/>
            </a:endParaRPr>
          </a:p>
          <a:p>
            <a:r>
              <a:rPr lang="sv" b="1">
                <a:ea typeface="+mn-lt"/>
                <a:cs typeface="+mn-lt"/>
              </a:rPr>
              <a:t>Om du har några frågor, vänligen kontakta </a:t>
            </a:r>
            <a:r>
              <a:rPr lang="sv" b="1">
                <a:ea typeface="+mn-lt"/>
                <a:cs typeface="+mn-lt"/>
                <a:hlinkClick r:id="rId4"/>
              </a:rPr>
              <a:t>kandipalaute@aalto.fi</a:t>
            </a:r>
            <a:endParaRPr lang="en-US" b="1"/>
          </a:p>
          <a:p>
            <a:pPr algn="l"/>
            <a:endParaRPr lang="en-US" b="0" i="0" u="none" baseline="0">
              <a:cs typeface="Arial"/>
            </a:endParaRPr>
          </a:p>
          <a:p>
            <a:pPr algn="l" rtl="0"/>
            <a:endParaRPr lang="en" b="0" i="0" u="none" baseline="0"/>
          </a:p>
          <a:p>
            <a:pPr algn="l" rtl="0"/>
            <a:endParaRPr lang="en" b="1" u="sng">
              <a:solidFill>
                <a:srgbClr val="0070C0"/>
              </a:solidFill>
            </a:endParaRPr>
          </a:p>
        </p:txBody>
      </p:sp>
      <p:pic>
        <p:nvPicPr>
          <p:cNvPr id="4" name="Picture 6" descr="A picture containing text, person, clipart&#10;&#10;Description automatically generated">
            <a:extLst>
              <a:ext uri="{FF2B5EF4-FFF2-40B4-BE49-F238E27FC236}">
                <a16:creationId xmlns:a16="http://schemas.microsoft.com/office/drawing/2014/main" id="{6D7D941D-48FF-65AC-8D6F-8457BC5C8E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62" y="33584"/>
            <a:ext cx="9064869" cy="110220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9AA8B2B-D003-5055-71C2-2DC9881CB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(År 2022 motsvarade 3 % 52 miljoner euro som tilldelats sammanlagt 13 universitet. Aalto fick cirka 4,9 miljoner euro (ca 3 800 euro per respondent).</a:t>
            </a:r>
            <a:r>
              <a:rPr kumimoji="0" lang="sv-SE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sv-SE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238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in paikkamerkki 15">
            <a:extLst>
              <a:ext uri="{FF2B5EF4-FFF2-40B4-BE49-F238E27FC236}">
                <a16:creationId xmlns:a16="http://schemas.microsoft.com/office/drawing/2014/main" id="{5F4D62AF-B71E-4B86-9991-6F2ED0653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3575" y="1180155"/>
            <a:ext cx="8845493" cy="3534106"/>
          </a:xfrm>
        </p:spPr>
        <p:txBody>
          <a:bodyPr lIns="0" tIns="0" rIns="0" bIns="0" anchor="t">
            <a:noAutofit/>
          </a:bodyPr>
          <a:lstStyle/>
          <a:p>
            <a:endParaRPr lang="fi-FI" sz="2000">
              <a:effectLst/>
              <a:latin typeface="Arial"/>
              <a:ea typeface="Calibri" panose="020F0502020204030204" pitchFamily="34" charset="0"/>
              <a:cs typeface="Calibri"/>
            </a:endParaRPr>
          </a:p>
          <a:p>
            <a:pPr algn="l" rtl="0"/>
            <a:endParaRPr lang="en" b="0" i="0" u="none" baseline="0"/>
          </a:p>
        </p:txBody>
      </p:sp>
      <p:sp>
        <p:nvSpPr>
          <p:cNvPr id="10" name="Tekstin paikkamerkki 16">
            <a:extLst>
              <a:ext uri="{FF2B5EF4-FFF2-40B4-BE49-F238E27FC236}">
                <a16:creationId xmlns:a16="http://schemas.microsoft.com/office/drawing/2014/main" id="{79A1ED25-6737-4DBE-B604-BB6E49738B7E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287339" y="78355"/>
            <a:ext cx="7793980" cy="569258"/>
          </a:xfrm>
        </p:spPr>
        <p:txBody>
          <a:bodyPr lIns="0" tIns="0" rIns="0" bIns="0" anchor="t"/>
          <a:lstStyle/>
          <a:p>
            <a:pPr algn="l" rtl="0"/>
            <a:endParaRPr lang="en" sz="4000" b="1" i="0" u="none" baseline="0">
              <a:cs typeface="Arial"/>
            </a:endParaRP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FA7F9696-F844-4477-82D3-7FD1D6DA5C26}"/>
              </a:ext>
            </a:extLst>
          </p:cNvPr>
          <p:cNvSpPr txBox="1"/>
          <p:nvPr/>
        </p:nvSpPr>
        <p:spPr>
          <a:xfrm>
            <a:off x="328905" y="3256469"/>
            <a:ext cx="5590770" cy="96180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600" b="1" u="sng">
              <a:solidFill>
                <a:srgbClr val="0563C1"/>
              </a:solidFill>
              <a:effectLst/>
              <a:ea typeface="Calibri" panose="020F0502020204030204" pitchFamily="34" charset="0"/>
              <a:cs typeface="Arial"/>
            </a:endParaRPr>
          </a:p>
          <a:p>
            <a:r>
              <a:rPr lang="en"/>
              <a:t>I </a:t>
            </a:r>
            <a:r>
              <a:rPr lang="en" err="1"/>
              <a:t>samarbete</a:t>
            </a:r>
            <a:r>
              <a:rPr lang="en"/>
              <a:t> med:</a:t>
            </a:r>
            <a:endParaRPr lang="en">
              <a:cs typeface="Arial"/>
            </a:endParaRPr>
          </a:p>
          <a:p>
            <a:pPr algn="l"/>
            <a:endParaRPr lang="en" b="0" i="0" u="none" baseline="0">
              <a:cs typeface="Arial"/>
            </a:endParaRPr>
          </a:p>
          <a:p>
            <a:pPr algn="l" rtl="0"/>
            <a:endParaRPr lang="en" b="1" u="sng">
              <a:solidFill>
                <a:srgbClr val="0070C0"/>
              </a:solidFill>
            </a:endParaRPr>
          </a:p>
        </p:txBody>
      </p:sp>
      <p:pic>
        <p:nvPicPr>
          <p:cNvPr id="4" name="Picture 6" descr="A picture containing text, person, clipart&#10;&#10;Description automatically generated">
            <a:extLst>
              <a:ext uri="{FF2B5EF4-FFF2-40B4-BE49-F238E27FC236}">
                <a16:creationId xmlns:a16="http://schemas.microsoft.com/office/drawing/2014/main" id="{6D7D941D-48FF-65AC-8D6F-8457BC5C8E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62" y="33584"/>
            <a:ext cx="9064869" cy="1102209"/>
          </a:xfrm>
          <a:prstGeom prst="rect">
            <a:avLst/>
          </a:prstGeom>
        </p:spPr>
      </p:pic>
      <p:pic>
        <p:nvPicPr>
          <p:cNvPr id="5" name="Picture 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093E8E11-0BD2-A766-10C6-79DB926F6B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3531" y="3772845"/>
            <a:ext cx="7614138" cy="136091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8805AFE-046F-4266-A084-1F49BB13C090}"/>
              </a:ext>
            </a:extLst>
          </p:cNvPr>
          <p:cNvSpPr txBox="1"/>
          <p:nvPr/>
        </p:nvSpPr>
        <p:spPr>
          <a:xfrm>
            <a:off x="290147" y="1301262"/>
            <a:ext cx="8423030" cy="21698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err="1"/>
              <a:t>Kandidatrespons-enkäten</a:t>
            </a:r>
            <a:r>
              <a:rPr lang="en-US" sz="2400" b="1"/>
              <a:t> </a:t>
            </a:r>
            <a:r>
              <a:rPr lang="en-US" sz="2400" b="1" err="1"/>
              <a:t>koordineras</a:t>
            </a:r>
            <a:r>
              <a:rPr lang="en-US" sz="2400" b="1"/>
              <a:t> </a:t>
            </a:r>
            <a:r>
              <a:rPr lang="en-US" sz="2400" b="1" err="1"/>
              <a:t>och</a:t>
            </a:r>
            <a:r>
              <a:rPr lang="en-US" sz="2400" b="1"/>
              <a:t> </a:t>
            </a:r>
            <a:r>
              <a:rPr lang="en-US" sz="2400" b="1" err="1"/>
              <a:t>utvecklas</a:t>
            </a:r>
            <a:r>
              <a:rPr lang="en-US" sz="2400" b="1"/>
              <a:t> av de </a:t>
            </a:r>
            <a:r>
              <a:rPr lang="en-US" sz="2400" b="1" err="1"/>
              <a:t>finländska</a:t>
            </a:r>
            <a:r>
              <a:rPr lang="en-US" sz="2400" b="1"/>
              <a:t> </a:t>
            </a:r>
            <a:r>
              <a:rPr lang="en-US" sz="2400" b="1" err="1"/>
              <a:t>universiteten</a:t>
            </a:r>
            <a:r>
              <a:rPr lang="en-US" sz="2400" b="1"/>
              <a:t>.</a:t>
            </a:r>
            <a:endParaRPr lang="en-US" sz="2400" b="1">
              <a:cs typeface="Arial"/>
            </a:endParaRPr>
          </a:p>
          <a:p>
            <a:endParaRPr lang="en-US"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2000">
                <a:hlinkClick r:id="rId5"/>
              </a:rPr>
              <a:t>dataskyddsbeskrivningen</a:t>
            </a:r>
            <a:endParaRPr lang="en-US" sz="2000">
              <a:cs typeface="Arial" panose="020B0604020202020204"/>
            </a:endParaRPr>
          </a:p>
          <a:p>
            <a:pPr marL="285750" indent="-285750">
              <a:buFont typeface="Arial"/>
              <a:buChar char="•"/>
            </a:pPr>
            <a:r>
              <a:rPr lang="en-US" sz="2000">
                <a:hlinkClick r:id="rId6"/>
              </a:rPr>
              <a:t>etiska principer</a:t>
            </a:r>
            <a:r>
              <a:rPr lang="en-US" sz="2000"/>
              <a:t> </a:t>
            </a:r>
            <a:endParaRPr lang="en-US" sz="2000">
              <a:cs typeface="Arial" panose="020B0604020202020204"/>
            </a:endParaRPr>
          </a:p>
          <a:p>
            <a:pPr marL="285750" indent="-285750">
              <a:buFont typeface="Arial"/>
              <a:buChar char="•"/>
            </a:pPr>
            <a:r>
              <a:rPr lang="en-US" sz="2000">
                <a:hlinkClick r:id="rId7"/>
              </a:rPr>
              <a:t>tillgänglighetsutlåtande</a:t>
            </a:r>
            <a:r>
              <a:rPr lang="en-US" sz="2000"/>
              <a:t>.</a:t>
            </a:r>
            <a:endParaRPr lang="en-US" sz="2000">
              <a:cs typeface="Arial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46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F9F44-4498-5922-F81E-4A459A342F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87338" y="576792"/>
            <a:ext cx="8643828" cy="3908497"/>
          </a:xfrm>
        </p:spPr>
        <p:txBody>
          <a:bodyPr lIns="0" tIns="0" rIns="0" bIns="0" anchor="t"/>
          <a:lstStyle/>
          <a:p>
            <a:r>
              <a:rPr lang="fi-FI" sz="2400" err="1">
                <a:ea typeface="Calibri"/>
              </a:rPr>
              <a:t>Task</a:t>
            </a:r>
            <a:r>
              <a:rPr lang="fi-FI" sz="2400">
                <a:ea typeface="Calibri"/>
              </a:rPr>
              <a:t>: </a:t>
            </a:r>
            <a:r>
              <a:rPr lang="fi-FI" sz="2400" b="0" err="1">
                <a:ea typeface="+mn-lt"/>
                <a:cs typeface="+mn-lt"/>
              </a:rPr>
              <a:t>Respond</a:t>
            </a:r>
            <a:r>
              <a:rPr lang="fi-FI" sz="2400" b="0">
                <a:ea typeface="+mn-lt"/>
                <a:cs typeface="+mn-lt"/>
              </a:rPr>
              <a:t> to </a:t>
            </a:r>
            <a:r>
              <a:rPr lang="fi-FI" sz="2400" b="0" err="1">
                <a:ea typeface="+mn-lt"/>
                <a:cs typeface="+mn-lt"/>
              </a:rPr>
              <a:t>the</a:t>
            </a:r>
            <a:r>
              <a:rPr lang="fi-FI" sz="2400" b="0">
                <a:ea typeface="+mn-lt"/>
                <a:cs typeface="+mn-lt"/>
              </a:rPr>
              <a:t> The </a:t>
            </a:r>
            <a:r>
              <a:rPr lang="fi-FI" sz="2400" b="0" err="1">
                <a:ea typeface="+mn-lt"/>
                <a:cs typeface="+mn-lt"/>
              </a:rPr>
              <a:t>Finnish</a:t>
            </a:r>
            <a:r>
              <a:rPr lang="fi-FI" sz="2400" b="0">
                <a:ea typeface="+mn-lt"/>
                <a:cs typeface="+mn-lt"/>
              </a:rPr>
              <a:t> </a:t>
            </a:r>
            <a:r>
              <a:rPr lang="fi-FI" sz="2400" b="0" err="1">
                <a:ea typeface="+mn-lt"/>
                <a:cs typeface="+mn-lt"/>
              </a:rPr>
              <a:t>Bachelor’s</a:t>
            </a:r>
            <a:r>
              <a:rPr lang="fi-FI" sz="2400" b="0">
                <a:ea typeface="+mn-lt"/>
                <a:cs typeface="+mn-lt"/>
              </a:rPr>
              <a:t> </a:t>
            </a:r>
            <a:r>
              <a:rPr lang="fi-FI" sz="2400" b="0" err="1">
                <a:ea typeface="+mn-lt"/>
                <a:cs typeface="+mn-lt"/>
              </a:rPr>
              <a:t>Graduate</a:t>
            </a:r>
            <a:r>
              <a:rPr lang="fi-FI" sz="2400" b="0">
                <a:ea typeface="+mn-lt"/>
                <a:cs typeface="+mn-lt"/>
              </a:rPr>
              <a:t> </a:t>
            </a:r>
            <a:r>
              <a:rPr lang="fi-FI" sz="2400" b="0" err="1">
                <a:ea typeface="+mn-lt"/>
                <a:cs typeface="+mn-lt"/>
              </a:rPr>
              <a:t>Survey</a:t>
            </a:r>
            <a:endParaRPr lang="fi-FI" sz="2400" b="0">
              <a:ea typeface="Calibri" panose="020F0502020204030204" pitchFamily="34" charset="0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600">
                <a:ea typeface="Calibri"/>
              </a:rPr>
              <a:t>Go to https</a:t>
            </a:r>
            <a:r>
              <a:rPr lang="fi-FI" sz="1600">
                <a:ea typeface="Calibri"/>
                <a:cs typeface="+mn-lt"/>
              </a:rPr>
              <a:t>://kandipalaute.fi/en</a:t>
            </a:r>
            <a:endParaRPr lang="fi-FI" sz="1600">
              <a:effectLst/>
              <a:ea typeface="Calibri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600" err="1">
                <a:latin typeface="Arial"/>
                <a:ea typeface="Calibri"/>
                <a:cs typeface="Arial"/>
              </a:rPr>
              <a:t>Log</a:t>
            </a:r>
            <a:r>
              <a:rPr lang="fi-FI" sz="1600">
                <a:latin typeface="Arial"/>
                <a:ea typeface="Calibri"/>
                <a:cs typeface="Arial"/>
              </a:rPr>
              <a:t> in via HAKA </a:t>
            </a:r>
            <a:r>
              <a:rPr lang="fi-FI" sz="1600" err="1">
                <a:latin typeface="Arial"/>
                <a:ea typeface="Calibri"/>
                <a:cs typeface="Arial"/>
              </a:rPr>
              <a:t>using</a:t>
            </a:r>
            <a:r>
              <a:rPr lang="fi-FI" sz="1600">
                <a:latin typeface="Arial"/>
                <a:ea typeface="Calibri"/>
                <a:cs typeface="Arial"/>
              </a:rPr>
              <a:t> </a:t>
            </a:r>
            <a:r>
              <a:rPr lang="fi-FI" sz="1600" err="1">
                <a:latin typeface="Arial"/>
                <a:ea typeface="Calibri"/>
                <a:cs typeface="Arial"/>
              </a:rPr>
              <a:t>your</a:t>
            </a:r>
            <a:r>
              <a:rPr lang="fi-FI" sz="1600">
                <a:latin typeface="Arial"/>
                <a:ea typeface="Calibri"/>
                <a:cs typeface="Arial"/>
              </a:rPr>
              <a:t> Aalto </a:t>
            </a:r>
            <a:r>
              <a:rPr lang="fi-FI" sz="1600" err="1">
                <a:latin typeface="Arial"/>
                <a:ea typeface="Calibri"/>
                <a:cs typeface="Arial"/>
              </a:rPr>
              <a:t>credentials</a:t>
            </a:r>
            <a:r>
              <a:rPr lang="fi-FI" sz="1600">
                <a:latin typeface="Arial"/>
                <a:ea typeface="Calibri"/>
                <a:cs typeface="Arial"/>
              </a:rPr>
              <a:t>.</a:t>
            </a:r>
            <a:endParaRPr lang="fi-FI" sz="1600">
              <a:latin typeface="Arial"/>
              <a:ea typeface="Calibri" panose="020F0502020204030204" pitchFamily="34" charset="0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600" err="1">
                <a:ea typeface="Calibri"/>
                <a:cs typeface="Arial"/>
              </a:rPr>
              <a:t>Please</a:t>
            </a:r>
            <a:r>
              <a:rPr lang="fi-FI" sz="1600">
                <a:ea typeface="Calibri"/>
                <a:cs typeface="Arial"/>
              </a:rPr>
              <a:t> </a:t>
            </a:r>
            <a:r>
              <a:rPr lang="fi-FI" sz="1600" err="1">
                <a:ea typeface="Calibri"/>
                <a:cs typeface="Arial"/>
              </a:rPr>
              <a:t>try</a:t>
            </a:r>
            <a:r>
              <a:rPr lang="fi-FI" sz="1600">
                <a:ea typeface="Calibri"/>
                <a:cs typeface="Arial"/>
              </a:rPr>
              <a:t> to </a:t>
            </a:r>
            <a:r>
              <a:rPr lang="fi-FI" sz="1600" err="1">
                <a:ea typeface="Calibri"/>
                <a:cs typeface="Arial"/>
              </a:rPr>
              <a:t>answer</a:t>
            </a:r>
            <a:r>
              <a:rPr lang="fi-FI" sz="1600">
                <a:ea typeface="Calibri"/>
                <a:cs typeface="Arial"/>
              </a:rPr>
              <a:t> </a:t>
            </a:r>
            <a:r>
              <a:rPr lang="fi-FI" sz="1600" err="1">
                <a:ea typeface="Calibri"/>
                <a:cs typeface="Arial"/>
              </a:rPr>
              <a:t>all</a:t>
            </a:r>
            <a:r>
              <a:rPr lang="fi-FI" sz="1600">
                <a:ea typeface="Calibri"/>
                <a:cs typeface="Arial"/>
              </a:rPr>
              <a:t> of </a:t>
            </a:r>
            <a:r>
              <a:rPr lang="fi-FI" sz="1600" err="1">
                <a:ea typeface="Calibri"/>
                <a:cs typeface="Arial"/>
              </a:rPr>
              <a:t>the</a:t>
            </a:r>
            <a:r>
              <a:rPr lang="fi-FI" sz="1600">
                <a:ea typeface="Calibri"/>
                <a:cs typeface="Arial"/>
              </a:rPr>
              <a:t> </a:t>
            </a:r>
            <a:r>
              <a:rPr lang="fi-FI" sz="1600" err="1">
                <a:ea typeface="Calibri"/>
                <a:cs typeface="Arial"/>
              </a:rPr>
              <a:t>questions</a:t>
            </a:r>
            <a:r>
              <a:rPr lang="fi-FI" sz="1600">
                <a:ea typeface="Calibri"/>
                <a:cs typeface="Arial"/>
              </a:rPr>
              <a:t> to </a:t>
            </a:r>
            <a:r>
              <a:rPr lang="fi-FI" sz="1600" err="1">
                <a:ea typeface="Calibri"/>
                <a:cs typeface="Arial"/>
              </a:rPr>
              <a:t>the</a:t>
            </a:r>
            <a:r>
              <a:rPr lang="fi-FI" sz="1600">
                <a:ea typeface="Calibri"/>
                <a:cs typeface="Arial"/>
              </a:rPr>
              <a:t> </a:t>
            </a:r>
            <a:r>
              <a:rPr lang="fi-FI" sz="1600" err="1">
                <a:ea typeface="Calibri"/>
                <a:cs typeface="Arial"/>
              </a:rPr>
              <a:t>best</a:t>
            </a:r>
            <a:r>
              <a:rPr lang="fi-FI" sz="1600">
                <a:ea typeface="Calibri"/>
                <a:cs typeface="Arial"/>
              </a:rPr>
              <a:t> of </a:t>
            </a:r>
            <a:r>
              <a:rPr lang="fi-FI" sz="1600" err="1">
                <a:ea typeface="Calibri"/>
                <a:cs typeface="Arial"/>
              </a:rPr>
              <a:t>your</a:t>
            </a:r>
            <a:r>
              <a:rPr lang="fi-FI" sz="1600">
                <a:ea typeface="Calibri"/>
                <a:cs typeface="Arial"/>
              </a:rPr>
              <a:t> </a:t>
            </a:r>
            <a:r>
              <a:rPr lang="fi-FI" sz="1600" err="1">
                <a:ea typeface="Calibri"/>
                <a:cs typeface="Arial"/>
              </a:rPr>
              <a:t>ability</a:t>
            </a:r>
            <a:r>
              <a:rPr lang="fi-FI" sz="1600">
                <a:ea typeface="Calibri"/>
                <a:cs typeface="Arial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1600">
              <a:ea typeface="Calibri"/>
              <a:cs typeface="+mn-lt"/>
            </a:endParaRPr>
          </a:p>
          <a:p>
            <a:r>
              <a:rPr lang="fi-FI" sz="1600">
                <a:ea typeface="Calibri"/>
                <a:cs typeface="+mn-lt"/>
              </a:rPr>
              <a:t>The rating </a:t>
            </a:r>
            <a:r>
              <a:rPr lang="fi-FI" sz="1600" err="1">
                <a:ea typeface="Calibri"/>
                <a:cs typeface="+mn-lt"/>
              </a:rPr>
              <a:t>scale</a:t>
            </a:r>
            <a:r>
              <a:rPr lang="fi-FI" sz="1600">
                <a:ea typeface="Calibri"/>
                <a:cs typeface="+mn-lt"/>
              </a:rPr>
              <a:t> for </a:t>
            </a:r>
            <a:r>
              <a:rPr lang="fi-FI" sz="1600" err="1">
                <a:ea typeface="Calibri"/>
                <a:cs typeface="+mn-lt"/>
              </a:rPr>
              <a:t>all</a:t>
            </a:r>
            <a:r>
              <a:rPr lang="fi-FI" sz="1600">
                <a:ea typeface="Calibri"/>
                <a:cs typeface="+mn-lt"/>
              </a:rPr>
              <a:t> </a:t>
            </a:r>
            <a:r>
              <a:rPr lang="fi-FI" sz="1600" err="1">
                <a:ea typeface="Calibri"/>
                <a:cs typeface="+mn-lt"/>
              </a:rPr>
              <a:t>the</a:t>
            </a:r>
            <a:r>
              <a:rPr lang="fi-FI" sz="1600">
                <a:ea typeface="Calibri"/>
                <a:cs typeface="+mn-lt"/>
              </a:rPr>
              <a:t> </a:t>
            </a:r>
            <a:r>
              <a:rPr lang="fi-FI" sz="1600" err="1">
                <a:ea typeface="Calibri"/>
                <a:cs typeface="+mn-lt"/>
              </a:rPr>
              <a:t>shared</a:t>
            </a:r>
            <a:r>
              <a:rPr lang="fi-FI" sz="1600">
                <a:ea typeface="Calibri"/>
                <a:cs typeface="+mn-lt"/>
              </a:rPr>
              <a:t> </a:t>
            </a:r>
            <a:r>
              <a:rPr lang="fi-FI" sz="1600" err="1">
                <a:ea typeface="Calibri"/>
                <a:cs typeface="+mn-lt"/>
              </a:rPr>
              <a:t>questions</a:t>
            </a:r>
            <a:r>
              <a:rPr lang="fi-FI" sz="1600">
                <a:ea typeface="Calibri"/>
                <a:cs typeface="+mn-lt"/>
              </a:rPr>
              <a:t>: 1 = I </a:t>
            </a:r>
            <a:r>
              <a:rPr lang="fi-FI" sz="1600" err="1">
                <a:ea typeface="Calibri"/>
                <a:cs typeface="+mn-lt"/>
              </a:rPr>
              <a:t>completely</a:t>
            </a:r>
            <a:r>
              <a:rPr lang="fi-FI" sz="1600">
                <a:ea typeface="Calibri"/>
                <a:cs typeface="+mn-lt"/>
              </a:rPr>
              <a:t> </a:t>
            </a:r>
            <a:r>
              <a:rPr lang="fi-FI" sz="1600" err="1">
                <a:ea typeface="Calibri"/>
                <a:cs typeface="+mn-lt"/>
              </a:rPr>
              <a:t>disagree</a:t>
            </a:r>
            <a:r>
              <a:rPr lang="fi-FI" sz="1600">
                <a:ea typeface="Calibri"/>
                <a:cs typeface="+mn-lt"/>
              </a:rPr>
              <a:t>; 2 = I </a:t>
            </a:r>
            <a:r>
              <a:rPr lang="fi-FI" sz="1600" err="1">
                <a:ea typeface="Calibri"/>
                <a:cs typeface="+mn-lt"/>
              </a:rPr>
              <a:t>disagree</a:t>
            </a:r>
            <a:r>
              <a:rPr lang="fi-FI" sz="1600">
                <a:ea typeface="Calibri"/>
                <a:cs typeface="+mn-lt"/>
              </a:rPr>
              <a:t>; 3 = I </a:t>
            </a:r>
            <a:r>
              <a:rPr lang="fi-FI" sz="1600" err="1">
                <a:ea typeface="Calibri"/>
                <a:cs typeface="+mn-lt"/>
              </a:rPr>
              <a:t>neither</a:t>
            </a:r>
            <a:r>
              <a:rPr lang="fi-FI" sz="1600">
                <a:ea typeface="Calibri"/>
                <a:cs typeface="+mn-lt"/>
              </a:rPr>
              <a:t> </a:t>
            </a:r>
            <a:r>
              <a:rPr lang="fi-FI" sz="1600" err="1">
                <a:ea typeface="Calibri"/>
                <a:cs typeface="+mn-lt"/>
              </a:rPr>
              <a:t>agree</a:t>
            </a:r>
            <a:r>
              <a:rPr lang="fi-FI" sz="1600">
                <a:ea typeface="Calibri"/>
                <a:cs typeface="+mn-lt"/>
              </a:rPr>
              <a:t> </a:t>
            </a:r>
            <a:r>
              <a:rPr lang="fi-FI" sz="1600" err="1">
                <a:ea typeface="Calibri"/>
                <a:cs typeface="+mn-lt"/>
              </a:rPr>
              <a:t>nor</a:t>
            </a:r>
            <a:r>
              <a:rPr lang="fi-FI" sz="1600">
                <a:ea typeface="Calibri"/>
                <a:cs typeface="+mn-lt"/>
              </a:rPr>
              <a:t> </a:t>
            </a:r>
            <a:r>
              <a:rPr lang="fi-FI" sz="1600" err="1">
                <a:ea typeface="Calibri"/>
                <a:cs typeface="+mn-lt"/>
              </a:rPr>
              <a:t>disagree</a:t>
            </a:r>
            <a:r>
              <a:rPr lang="fi-FI" sz="1600">
                <a:ea typeface="Calibri"/>
                <a:cs typeface="+mn-lt"/>
              </a:rPr>
              <a:t>; 4 = I </a:t>
            </a:r>
            <a:r>
              <a:rPr lang="fi-FI" sz="1600" err="1">
                <a:ea typeface="Calibri"/>
                <a:cs typeface="+mn-lt"/>
              </a:rPr>
              <a:t>agree</a:t>
            </a:r>
            <a:r>
              <a:rPr lang="fi-FI" sz="1600">
                <a:ea typeface="Calibri"/>
                <a:cs typeface="+mn-lt"/>
              </a:rPr>
              <a:t>; 5 = I </a:t>
            </a:r>
            <a:r>
              <a:rPr lang="fi-FI" sz="1600" err="1">
                <a:ea typeface="Calibri"/>
                <a:cs typeface="+mn-lt"/>
              </a:rPr>
              <a:t>completely</a:t>
            </a:r>
            <a:r>
              <a:rPr lang="fi-FI" sz="1600">
                <a:ea typeface="Calibri"/>
                <a:cs typeface="+mn-lt"/>
              </a:rPr>
              <a:t> </a:t>
            </a:r>
            <a:r>
              <a:rPr lang="fi-FI" sz="1600" err="1">
                <a:ea typeface="Calibri"/>
                <a:cs typeface="+mn-lt"/>
              </a:rPr>
              <a:t>agree</a:t>
            </a:r>
            <a:r>
              <a:rPr lang="fi-FI" sz="1600">
                <a:ea typeface="Calibri"/>
                <a:cs typeface="+mn-lt"/>
              </a:rPr>
              <a:t>. </a:t>
            </a:r>
            <a:endParaRPr lang="fi-FI">
              <a:ea typeface="+mn-lt"/>
              <a:cs typeface="+mn-lt"/>
            </a:endParaRPr>
          </a:p>
          <a:p>
            <a:endParaRPr lang="fi-FI" sz="1600">
              <a:ea typeface="+mn-lt"/>
              <a:cs typeface="+mn-lt"/>
            </a:endParaRPr>
          </a:p>
          <a:p>
            <a:r>
              <a:rPr lang="fi-FI" sz="1600" err="1">
                <a:ea typeface="+mn-lt"/>
                <a:cs typeface="+mn-lt"/>
              </a:rPr>
              <a:t>Completing</a:t>
            </a:r>
            <a:r>
              <a:rPr lang="fi-FI" sz="1600">
                <a:ea typeface="+mn-lt"/>
                <a:cs typeface="+mn-lt"/>
              </a:rPr>
              <a:t> </a:t>
            </a:r>
            <a:r>
              <a:rPr lang="fi-FI" sz="1600" err="1">
                <a:ea typeface="+mn-lt"/>
                <a:cs typeface="+mn-lt"/>
              </a:rPr>
              <a:t>the</a:t>
            </a:r>
            <a:r>
              <a:rPr lang="fi-FI" sz="1600">
                <a:ea typeface="+mn-lt"/>
                <a:cs typeface="+mn-lt"/>
              </a:rPr>
              <a:t> </a:t>
            </a:r>
            <a:r>
              <a:rPr lang="fi-FI" sz="1600" err="1">
                <a:ea typeface="+mn-lt"/>
                <a:cs typeface="+mn-lt"/>
              </a:rPr>
              <a:t>questionnaire</a:t>
            </a:r>
            <a:r>
              <a:rPr lang="fi-FI" sz="1600">
                <a:ea typeface="+mn-lt"/>
                <a:cs typeface="+mn-lt"/>
              </a:rPr>
              <a:t> </a:t>
            </a:r>
            <a:r>
              <a:rPr lang="fi-FI" sz="1600" err="1">
                <a:ea typeface="+mn-lt"/>
                <a:cs typeface="+mn-lt"/>
              </a:rPr>
              <a:t>will</a:t>
            </a:r>
            <a:r>
              <a:rPr lang="fi-FI" sz="1600">
                <a:ea typeface="+mn-lt"/>
                <a:cs typeface="+mn-lt"/>
              </a:rPr>
              <a:t> </a:t>
            </a:r>
            <a:r>
              <a:rPr lang="fi-FI" sz="1600" err="1">
                <a:ea typeface="+mn-lt"/>
                <a:cs typeface="+mn-lt"/>
              </a:rPr>
              <a:t>take</a:t>
            </a:r>
            <a:r>
              <a:rPr lang="fi-FI" sz="1600">
                <a:ea typeface="+mn-lt"/>
                <a:cs typeface="+mn-lt"/>
              </a:rPr>
              <a:t> 15 - 20 </a:t>
            </a:r>
            <a:r>
              <a:rPr lang="fi-FI" sz="1600" err="1">
                <a:ea typeface="+mn-lt"/>
                <a:cs typeface="+mn-lt"/>
              </a:rPr>
              <a:t>minutes</a:t>
            </a:r>
            <a:r>
              <a:rPr lang="fi-FI" sz="1600">
                <a:ea typeface="+mn-lt"/>
                <a:cs typeface="+mn-lt"/>
              </a:rPr>
              <a:t>.</a:t>
            </a:r>
            <a:endParaRPr lang="fi-FI">
              <a:cs typeface="Arial" panose="020B0604020202020204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1600">
              <a:effectLst/>
              <a:ea typeface="Calibri" panose="020F0502020204030204" pitchFamily="34" charset="0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1600">
              <a:ea typeface="Calibri" panose="020F0502020204030204" pitchFamily="34" charset="0"/>
              <a:cs typeface="Arial"/>
            </a:endParaRPr>
          </a:p>
          <a:p>
            <a:endParaRPr lang="fi-FI" sz="1600">
              <a:effectLst/>
              <a:ea typeface="Calibri" panose="020F0502020204030204" pitchFamily="34" charset="0"/>
              <a:cs typeface="Arial"/>
            </a:endParaRPr>
          </a:p>
          <a:p>
            <a:endParaRPr lang="fi-FI" sz="1600">
              <a:ea typeface="Calibri" panose="020F0502020204030204" pitchFamily="34" charset="0"/>
              <a:cs typeface="Arial"/>
            </a:endParaRPr>
          </a:p>
          <a:p>
            <a:endParaRPr lang="fi-FI" sz="1600">
              <a:ea typeface="Calibri" panose="020F0502020204030204" pitchFamily="34" charset="0"/>
              <a:cs typeface="Arial"/>
            </a:endParaRPr>
          </a:p>
          <a:p>
            <a:endParaRPr lang="en-US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736767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in paikkamerkki 15">
            <a:extLst>
              <a:ext uri="{FF2B5EF4-FFF2-40B4-BE49-F238E27FC236}">
                <a16:creationId xmlns:a16="http://schemas.microsoft.com/office/drawing/2014/main" id="{5F4D62AF-B71E-4B86-9991-6F2ED0653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2367" y="1180155"/>
            <a:ext cx="8836701" cy="1045883"/>
          </a:xfrm>
        </p:spPr>
        <p:txBody>
          <a:bodyPr lIns="0" tIns="0" rIns="0" bIns="0" anchor="t">
            <a:noAutofit/>
          </a:bodyPr>
          <a:lstStyle/>
          <a:p>
            <a:r>
              <a:rPr lang="fi-FI" sz="2000">
                <a:latin typeface="Calibri"/>
                <a:ea typeface="Calibri"/>
                <a:cs typeface="Calibri"/>
              </a:rPr>
              <a:t>The </a:t>
            </a:r>
            <a:r>
              <a:rPr lang="fi-FI" sz="2000" err="1">
                <a:latin typeface="Calibri"/>
                <a:ea typeface="Calibri"/>
                <a:cs typeface="Calibri"/>
              </a:rPr>
              <a:t>Finnish</a:t>
            </a:r>
            <a:r>
              <a:rPr lang="fi-FI" sz="2000">
                <a:latin typeface="Calibri"/>
                <a:ea typeface="Calibri"/>
                <a:cs typeface="Calibri"/>
              </a:rPr>
              <a:t> </a:t>
            </a:r>
            <a:r>
              <a:rPr lang="fi-FI" sz="2000" err="1">
                <a:latin typeface="Calibri"/>
                <a:ea typeface="Calibri"/>
                <a:cs typeface="Calibri"/>
              </a:rPr>
              <a:t>Bachelor’s</a:t>
            </a:r>
            <a:r>
              <a:rPr lang="fi-FI" sz="2000">
                <a:latin typeface="Calibri"/>
                <a:ea typeface="Calibri"/>
                <a:cs typeface="Calibri"/>
              </a:rPr>
              <a:t> </a:t>
            </a:r>
            <a:r>
              <a:rPr lang="fi-FI" sz="2000" err="1">
                <a:latin typeface="Calibri"/>
                <a:ea typeface="Calibri"/>
                <a:cs typeface="Calibri"/>
              </a:rPr>
              <a:t>Graduate</a:t>
            </a:r>
            <a:r>
              <a:rPr lang="fi-FI" sz="2000">
                <a:latin typeface="Calibri"/>
                <a:ea typeface="Calibri"/>
                <a:cs typeface="Calibri"/>
              </a:rPr>
              <a:t> </a:t>
            </a:r>
            <a:r>
              <a:rPr lang="fi-FI" sz="2000" err="1">
                <a:latin typeface="Calibri"/>
                <a:ea typeface="Calibri"/>
                <a:cs typeface="Calibri"/>
              </a:rPr>
              <a:t>Survey</a:t>
            </a:r>
            <a:r>
              <a:rPr lang="fi-FI" sz="2000">
                <a:latin typeface="Calibri"/>
                <a:ea typeface="Calibri"/>
                <a:cs typeface="Calibri"/>
              </a:rPr>
              <a:t> is a </a:t>
            </a:r>
            <a:r>
              <a:rPr lang="fi-FI" sz="2000" err="1">
                <a:latin typeface="Calibri"/>
                <a:ea typeface="Calibri"/>
                <a:cs typeface="Calibri"/>
              </a:rPr>
              <a:t>national</a:t>
            </a:r>
            <a:r>
              <a:rPr lang="fi-FI" sz="2000">
                <a:latin typeface="Calibri"/>
                <a:ea typeface="Calibri"/>
                <a:cs typeface="Calibri"/>
              </a:rPr>
              <a:t> </a:t>
            </a:r>
            <a:r>
              <a:rPr lang="fi-FI" sz="2000" err="1">
                <a:latin typeface="Calibri"/>
                <a:ea typeface="Calibri"/>
                <a:cs typeface="Calibri"/>
              </a:rPr>
              <a:t>student</a:t>
            </a:r>
            <a:r>
              <a:rPr lang="fi-FI" sz="2000">
                <a:latin typeface="Calibri"/>
                <a:ea typeface="Calibri"/>
                <a:cs typeface="Calibri"/>
              </a:rPr>
              <a:t> feedback </a:t>
            </a:r>
            <a:r>
              <a:rPr lang="fi-FI" sz="2000" err="1">
                <a:latin typeface="Calibri"/>
                <a:ea typeface="Calibri"/>
                <a:cs typeface="Calibri"/>
              </a:rPr>
              <a:t>survey</a:t>
            </a:r>
            <a:r>
              <a:rPr lang="fi-FI" sz="2000">
                <a:latin typeface="Calibri"/>
                <a:ea typeface="Calibri"/>
                <a:cs typeface="Calibri"/>
              </a:rPr>
              <a:t> on </a:t>
            </a:r>
            <a:r>
              <a:rPr lang="fi-FI" sz="2000" err="1">
                <a:latin typeface="Calibri"/>
                <a:ea typeface="Calibri"/>
                <a:cs typeface="Calibri"/>
              </a:rPr>
              <a:t>students</a:t>
            </a:r>
            <a:r>
              <a:rPr lang="fi-FI" sz="2000">
                <a:latin typeface="Calibri"/>
                <a:ea typeface="Calibri"/>
                <a:cs typeface="Calibri"/>
              </a:rPr>
              <a:t>’ </a:t>
            </a:r>
            <a:r>
              <a:rPr lang="fi-FI" sz="2000" err="1">
                <a:latin typeface="Calibri"/>
                <a:ea typeface="Calibri"/>
                <a:cs typeface="Calibri"/>
              </a:rPr>
              <a:t>satisfaction</a:t>
            </a:r>
            <a:r>
              <a:rPr lang="fi-FI" sz="2000">
                <a:latin typeface="Calibri"/>
                <a:ea typeface="Calibri"/>
                <a:cs typeface="Calibri"/>
              </a:rPr>
              <a:t> </a:t>
            </a:r>
            <a:r>
              <a:rPr lang="fi-FI" sz="2000" err="1">
                <a:latin typeface="Calibri"/>
                <a:ea typeface="Calibri"/>
                <a:cs typeface="Calibri"/>
              </a:rPr>
              <a:t>with</a:t>
            </a:r>
            <a:r>
              <a:rPr lang="fi-FI" sz="2000">
                <a:latin typeface="Calibri"/>
                <a:ea typeface="Calibri"/>
                <a:cs typeface="Calibri"/>
              </a:rPr>
              <a:t> </a:t>
            </a:r>
            <a:r>
              <a:rPr lang="fi-FI" sz="2000" err="1">
                <a:latin typeface="Calibri"/>
                <a:ea typeface="Calibri"/>
                <a:cs typeface="Calibri"/>
              </a:rPr>
              <a:t>their</a:t>
            </a:r>
            <a:r>
              <a:rPr lang="fi-FI" sz="2000">
                <a:latin typeface="Calibri"/>
                <a:ea typeface="Calibri"/>
                <a:cs typeface="Calibri"/>
              </a:rPr>
              <a:t> </a:t>
            </a:r>
            <a:r>
              <a:rPr lang="fi-FI" sz="2000" err="1">
                <a:latin typeface="Calibri"/>
                <a:ea typeface="Calibri"/>
                <a:cs typeface="Calibri"/>
              </a:rPr>
              <a:t>university</a:t>
            </a:r>
            <a:r>
              <a:rPr lang="fi-FI" sz="2000">
                <a:latin typeface="Calibri"/>
                <a:ea typeface="Calibri"/>
                <a:cs typeface="Calibri"/>
              </a:rPr>
              <a:t> and </a:t>
            </a:r>
            <a:r>
              <a:rPr lang="fi-FI" sz="2000" err="1">
                <a:latin typeface="Calibri"/>
                <a:ea typeface="Calibri"/>
                <a:cs typeface="Calibri"/>
              </a:rPr>
              <a:t>their</a:t>
            </a:r>
            <a:r>
              <a:rPr lang="fi-FI" sz="2000">
                <a:latin typeface="Calibri"/>
                <a:ea typeface="Calibri"/>
                <a:cs typeface="Calibri"/>
              </a:rPr>
              <a:t> </a:t>
            </a:r>
            <a:r>
              <a:rPr lang="fi-FI" sz="2000" err="1">
                <a:latin typeface="Calibri"/>
                <a:ea typeface="Calibri"/>
                <a:cs typeface="Calibri"/>
              </a:rPr>
              <a:t>study</a:t>
            </a:r>
            <a:r>
              <a:rPr lang="fi-FI" sz="2000">
                <a:latin typeface="Calibri"/>
                <a:ea typeface="Calibri"/>
                <a:cs typeface="Calibri"/>
              </a:rPr>
              <a:t> </a:t>
            </a:r>
            <a:r>
              <a:rPr lang="fi-FI" sz="2000" err="1">
                <a:latin typeface="Calibri"/>
                <a:ea typeface="Calibri"/>
                <a:cs typeface="Calibri"/>
              </a:rPr>
              <a:t>experience</a:t>
            </a:r>
            <a:r>
              <a:rPr lang="fi-FI" sz="2000">
                <a:latin typeface="Calibri"/>
                <a:ea typeface="Calibri"/>
                <a:cs typeface="Calibri"/>
              </a:rPr>
              <a:t>. </a:t>
            </a:r>
            <a:endParaRPr lang="en" b="0" i="0" u="none" baseline="0"/>
          </a:p>
        </p:txBody>
      </p:sp>
      <p:sp>
        <p:nvSpPr>
          <p:cNvPr id="10" name="Tekstin paikkamerkki 16">
            <a:extLst>
              <a:ext uri="{FF2B5EF4-FFF2-40B4-BE49-F238E27FC236}">
                <a16:creationId xmlns:a16="http://schemas.microsoft.com/office/drawing/2014/main" id="{79A1ED25-6737-4DBE-B604-BB6E49738B7E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287339" y="78355"/>
            <a:ext cx="7793980" cy="569258"/>
          </a:xfrm>
        </p:spPr>
        <p:txBody>
          <a:bodyPr lIns="0" tIns="0" rIns="0" bIns="0" anchor="t"/>
          <a:lstStyle/>
          <a:p>
            <a:pPr algn="l" rtl="0"/>
            <a:endParaRPr lang="en" sz="4000" b="1" i="0" u="none" baseline="0">
              <a:cs typeface="Arial"/>
            </a:endParaRP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2C376E6E-71B5-4BAF-BF70-FC011D24F405}"/>
              </a:ext>
            </a:extLst>
          </p:cNvPr>
          <p:cNvSpPr txBox="1"/>
          <p:nvPr/>
        </p:nvSpPr>
        <p:spPr>
          <a:xfrm>
            <a:off x="284943" y="2163753"/>
            <a:ext cx="8221717" cy="1831271"/>
          </a:xfrm>
          <a:prstGeom prst="rect">
            <a:avLst/>
          </a:prstGeom>
          <a:noFill/>
        </p:spPr>
        <p:txBody>
          <a:bodyPr wrap="square" lIns="91440" tIns="45720" rIns="91440" bIns="45720" numCol="2" rtlCol="0" anchor="t">
            <a:spAutoFit/>
          </a:bodyPr>
          <a:lstStyle/>
          <a:p>
            <a:pPr marL="215900" indent="-215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sz="1400" dirty="0">
                <a:ea typeface="Calibri"/>
                <a:cs typeface="+mn-lt"/>
              </a:rPr>
              <a:t>Aalto </a:t>
            </a:r>
            <a:r>
              <a:rPr lang="fi-FI" sz="1400" dirty="0" err="1">
                <a:ea typeface="Calibri"/>
                <a:cs typeface="+mn-lt"/>
              </a:rPr>
              <a:t>University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will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use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the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results</a:t>
            </a:r>
            <a:r>
              <a:rPr lang="fi-FI" sz="1400" dirty="0">
                <a:ea typeface="Calibri"/>
                <a:cs typeface="+mn-lt"/>
              </a:rPr>
              <a:t> of </a:t>
            </a:r>
            <a:r>
              <a:rPr lang="fi-FI" sz="1400" dirty="0" err="1">
                <a:ea typeface="Calibri"/>
                <a:cs typeface="+mn-lt"/>
              </a:rPr>
              <a:t>the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survey</a:t>
            </a:r>
            <a:r>
              <a:rPr lang="fi-FI" sz="1400" dirty="0">
                <a:ea typeface="Calibri"/>
                <a:cs typeface="+mn-lt"/>
              </a:rPr>
              <a:t> to </a:t>
            </a:r>
            <a:r>
              <a:rPr lang="fi-FI" sz="1400" dirty="0" err="1">
                <a:ea typeface="Calibri"/>
                <a:cs typeface="+mn-lt"/>
              </a:rPr>
              <a:t>develop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its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operations</a:t>
            </a:r>
            <a:r>
              <a:rPr lang="fi-FI" sz="1400" dirty="0">
                <a:ea typeface="Calibri"/>
                <a:cs typeface="+mn-lt"/>
              </a:rPr>
              <a:t>. </a:t>
            </a:r>
            <a:endParaRPr lang="en-US" dirty="0">
              <a:ea typeface="Calibri"/>
              <a:cs typeface="+mn-lt"/>
            </a:endParaRPr>
          </a:p>
          <a:p>
            <a:pPr marL="215900" indent="-215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i-FI" sz="1400" dirty="0" err="1">
                <a:ea typeface="Calibri"/>
                <a:cs typeface="+mn-lt"/>
              </a:rPr>
              <a:t>The</a:t>
            </a:r>
            <a:r>
              <a:rPr lang="fi-FI" sz="1400" dirty="0">
                <a:ea typeface="Calibri"/>
                <a:cs typeface="+mn-lt"/>
              </a:rPr>
              <a:t> feedback </a:t>
            </a:r>
            <a:r>
              <a:rPr lang="fi-FI" sz="1400" dirty="0" err="1">
                <a:ea typeface="Calibri"/>
                <a:cs typeface="+mn-lt"/>
              </a:rPr>
              <a:t>also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provides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comparative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information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between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Finnish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universities</a:t>
            </a:r>
            <a:r>
              <a:rPr lang="fi-FI" sz="1400" dirty="0">
                <a:ea typeface="Calibri"/>
                <a:cs typeface="+mn-lt"/>
              </a:rPr>
              <a:t>. </a:t>
            </a:r>
            <a:r>
              <a:rPr lang="fi-FI" sz="1400" dirty="0" err="1">
                <a:ea typeface="Calibri"/>
                <a:cs typeface="+mn-lt"/>
              </a:rPr>
              <a:t>The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statistics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are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freely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available</a:t>
            </a:r>
            <a:r>
              <a:rPr lang="fi-FI" sz="1400" dirty="0">
                <a:ea typeface="Calibri"/>
                <a:cs typeface="+mn-lt"/>
              </a:rPr>
              <a:t> at </a:t>
            </a:r>
            <a:r>
              <a:rPr lang="fi-FI" sz="1400" dirty="0" err="1">
                <a:ea typeface="Calibri"/>
                <a:cs typeface="+mn-lt"/>
              </a:rPr>
              <a:t>the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>
                <a:ea typeface="Calibri"/>
                <a:cs typeface="+mn-lt"/>
                <a:hlinkClick r:id="rId3"/>
              </a:rPr>
              <a:t>Vipunen statistics services of the educational administration.</a:t>
            </a:r>
            <a:endParaRPr lang="en-US" dirty="0">
              <a:ea typeface="Calibri"/>
              <a:cs typeface="+mn-lt"/>
            </a:endParaRPr>
          </a:p>
          <a:p>
            <a:pPr marL="215900" indent="-215900">
              <a:lnSpc>
                <a:spcPts val="1500"/>
              </a:lnSpc>
              <a:spcBef>
                <a:spcPts val="600"/>
              </a:spcBef>
              <a:buFont typeface="Arial,Sans-Serif" panose="020B0604020202020204" pitchFamily="34" charset="0"/>
              <a:buChar char="•"/>
            </a:pPr>
            <a:r>
              <a:rPr lang="fi-FI" sz="1400" dirty="0">
                <a:ea typeface="Calibri"/>
                <a:cs typeface="+mn-lt"/>
              </a:rPr>
              <a:t> </a:t>
            </a:r>
            <a:r>
              <a:rPr lang="fi-FI" sz="1400" dirty="0" err="1">
                <a:ea typeface="Calibri"/>
                <a:cs typeface="+mn-lt"/>
              </a:rPr>
              <a:t>Responding</a:t>
            </a:r>
            <a:r>
              <a:rPr lang="fi-FI" sz="1400" dirty="0">
                <a:ea typeface="Calibri"/>
                <a:cs typeface="+mn-lt"/>
              </a:rPr>
              <a:t> to </a:t>
            </a:r>
            <a:r>
              <a:rPr lang="fi-FI" sz="1400" dirty="0" err="1">
                <a:ea typeface="Calibri"/>
                <a:cs typeface="+mn-lt"/>
              </a:rPr>
              <a:t>this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survey</a:t>
            </a:r>
            <a:r>
              <a:rPr lang="fi-FI" sz="1400" dirty="0">
                <a:ea typeface="Calibri"/>
                <a:cs typeface="+mn-lt"/>
              </a:rPr>
              <a:t> is </a:t>
            </a:r>
            <a:r>
              <a:rPr lang="fi-FI" sz="1400" dirty="0" err="1">
                <a:ea typeface="Calibri"/>
                <a:cs typeface="+mn-lt"/>
              </a:rPr>
              <a:t>very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important</a:t>
            </a:r>
            <a:r>
              <a:rPr lang="fi-FI" sz="1400" dirty="0">
                <a:ea typeface="Calibri"/>
                <a:cs typeface="+mn-lt"/>
              </a:rPr>
              <a:t>: as of 2015, </a:t>
            </a:r>
            <a:r>
              <a:rPr lang="fi-FI" sz="1400" dirty="0" err="1">
                <a:ea typeface="Calibri"/>
                <a:cs typeface="+mn-lt"/>
              </a:rPr>
              <a:t>the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Ministry</a:t>
            </a:r>
            <a:r>
              <a:rPr lang="fi-FI" sz="1400" dirty="0">
                <a:ea typeface="Calibri"/>
                <a:cs typeface="+mn-lt"/>
              </a:rPr>
              <a:t> of </a:t>
            </a:r>
            <a:r>
              <a:rPr lang="fi-FI" sz="1400" dirty="0" err="1">
                <a:ea typeface="Calibri"/>
                <a:cs typeface="+mn-lt"/>
              </a:rPr>
              <a:t>Education</a:t>
            </a:r>
            <a:r>
              <a:rPr lang="fi-FI" sz="1400" dirty="0">
                <a:ea typeface="Calibri"/>
                <a:cs typeface="+mn-lt"/>
              </a:rPr>
              <a:t> and Culture </a:t>
            </a:r>
            <a:r>
              <a:rPr lang="fi-FI" sz="1400" dirty="0" err="1">
                <a:ea typeface="Calibri"/>
                <a:cs typeface="+mn-lt"/>
              </a:rPr>
              <a:t>distributes</a:t>
            </a:r>
            <a:r>
              <a:rPr lang="fi-FI" sz="1400" dirty="0">
                <a:ea typeface="Calibri"/>
                <a:cs typeface="+mn-lt"/>
              </a:rPr>
              <a:t> 3% of </a:t>
            </a:r>
            <a:r>
              <a:rPr lang="fi-FI" sz="1400" dirty="0" err="1">
                <a:ea typeface="Calibri"/>
                <a:cs typeface="+mn-lt"/>
              </a:rPr>
              <a:t>its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university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core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funding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annually</a:t>
            </a:r>
            <a:r>
              <a:rPr lang="fi-FI" sz="1400" dirty="0">
                <a:ea typeface="Calibri"/>
                <a:cs typeface="+mn-lt"/>
              </a:rPr>
              <a:t> on </a:t>
            </a:r>
            <a:r>
              <a:rPr lang="fi-FI" sz="1400" dirty="0" err="1">
                <a:ea typeface="Calibri"/>
                <a:cs typeface="+mn-lt"/>
              </a:rPr>
              <a:t>the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basis</a:t>
            </a:r>
            <a:r>
              <a:rPr lang="fi-FI" sz="1400" dirty="0">
                <a:ea typeface="Calibri"/>
                <a:cs typeface="+mn-lt"/>
              </a:rPr>
              <a:t> of </a:t>
            </a:r>
            <a:r>
              <a:rPr lang="fi-FI" sz="1400" dirty="0" err="1">
                <a:ea typeface="Calibri"/>
                <a:cs typeface="+mn-lt"/>
              </a:rPr>
              <a:t>this</a:t>
            </a:r>
            <a:r>
              <a:rPr lang="fi-FI" sz="1400" dirty="0">
                <a:ea typeface="Calibri"/>
                <a:cs typeface="+mn-lt"/>
              </a:rPr>
              <a:t> </a:t>
            </a:r>
            <a:r>
              <a:rPr lang="fi-FI" sz="1400" dirty="0" err="1">
                <a:ea typeface="Calibri"/>
                <a:cs typeface="+mn-lt"/>
              </a:rPr>
              <a:t>survey</a:t>
            </a:r>
            <a:r>
              <a:rPr lang="fi-FI" sz="1400" dirty="0">
                <a:ea typeface="Calibri"/>
                <a:cs typeface="+mn-lt"/>
              </a:rPr>
              <a:t>.  </a:t>
            </a:r>
            <a:r>
              <a:rPr lang="fi-FI" sz="1000" b="0" i="1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(In 2022, 3% </a:t>
            </a:r>
            <a:r>
              <a:rPr lang="fi-FI" sz="1000" i="1" dirty="0" err="1">
                <a:solidFill>
                  <a:srgbClr val="000000"/>
                </a:solidFill>
                <a:latin typeface="Arial"/>
                <a:cs typeface="Arial"/>
              </a:rPr>
              <a:t>equaled</a:t>
            </a:r>
            <a:r>
              <a:rPr lang="fi-FI" sz="1000" b="0" i="1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 52 </a:t>
            </a:r>
            <a:r>
              <a:rPr lang="fi-FI" sz="1000" b="0" i="1" u="none" strike="noStrike" dirty="0" err="1">
                <a:solidFill>
                  <a:srgbClr val="000000"/>
                </a:solidFill>
                <a:effectLst/>
                <a:latin typeface="Arial"/>
                <a:cs typeface="Arial"/>
              </a:rPr>
              <a:t>million</a:t>
            </a:r>
            <a:r>
              <a:rPr lang="fi-FI" sz="1000" b="0" i="1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fi-FI" sz="1000" b="0" i="1" u="none" strike="noStrike" dirty="0" err="1">
                <a:solidFill>
                  <a:srgbClr val="000000"/>
                </a:solidFill>
                <a:effectLst/>
                <a:latin typeface="Arial"/>
                <a:cs typeface="Arial"/>
              </a:rPr>
              <a:t>euros</a:t>
            </a:r>
            <a:r>
              <a:rPr lang="fi-FI" sz="1000" b="0" i="1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fi-FI" sz="1000" b="0" i="1" u="none" strike="noStrike" dirty="0" err="1">
                <a:solidFill>
                  <a:srgbClr val="000000"/>
                </a:solidFill>
                <a:effectLst/>
                <a:latin typeface="Arial"/>
                <a:cs typeface="Arial"/>
              </a:rPr>
              <a:t>allocated</a:t>
            </a:r>
            <a:r>
              <a:rPr lang="fi-FI" sz="1000" b="0" i="1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fi-FI" sz="1000" i="1" dirty="0" err="1">
                <a:solidFill>
                  <a:srgbClr val="000000"/>
                </a:solidFill>
                <a:latin typeface="Arial"/>
                <a:cs typeface="Arial"/>
              </a:rPr>
              <a:t>across</a:t>
            </a:r>
            <a:r>
              <a:rPr lang="fi-FI" sz="1000" b="0" i="1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 13 </a:t>
            </a:r>
            <a:r>
              <a:rPr lang="fi-FI" sz="1000" b="0" i="1" u="none" strike="noStrike" dirty="0" err="1">
                <a:solidFill>
                  <a:srgbClr val="000000"/>
                </a:solidFill>
                <a:effectLst/>
                <a:latin typeface="Arial"/>
                <a:cs typeface="Arial"/>
              </a:rPr>
              <a:t>universities</a:t>
            </a:r>
            <a:r>
              <a:rPr lang="fi-FI" sz="1000" b="0" i="1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. Aalto</a:t>
            </a:r>
            <a:r>
              <a:rPr lang="fi-FI" sz="10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fi-FI" sz="1000" i="1" dirty="0" err="1">
                <a:solidFill>
                  <a:srgbClr val="000000"/>
                </a:solidFill>
                <a:latin typeface="Arial"/>
                <a:cs typeface="Arial"/>
              </a:rPr>
              <a:t>received</a:t>
            </a:r>
            <a:r>
              <a:rPr lang="fi-FI" sz="1000" b="0" i="1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fi-FI" sz="1000" b="0" i="1" u="none" strike="noStrike" dirty="0" err="1">
                <a:solidFill>
                  <a:srgbClr val="000000"/>
                </a:solidFill>
                <a:effectLst/>
                <a:latin typeface="Arial"/>
                <a:cs typeface="Arial"/>
              </a:rPr>
              <a:t>about</a:t>
            </a:r>
            <a:r>
              <a:rPr lang="fi-FI" sz="1000" b="0" i="1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 4.9 </a:t>
            </a:r>
            <a:r>
              <a:rPr lang="fi-FI" sz="1000" b="0" i="1" u="none" strike="noStrike" dirty="0" err="1">
                <a:solidFill>
                  <a:srgbClr val="000000"/>
                </a:solidFill>
                <a:effectLst/>
                <a:latin typeface="Arial"/>
                <a:cs typeface="Arial"/>
              </a:rPr>
              <a:t>million</a:t>
            </a:r>
            <a:r>
              <a:rPr lang="fi-FI" sz="1000" b="0" i="1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fi-FI" sz="1000" b="0" i="1" u="none" strike="noStrike" dirty="0" err="1">
                <a:solidFill>
                  <a:srgbClr val="000000"/>
                </a:solidFill>
                <a:effectLst/>
                <a:latin typeface="Arial"/>
                <a:cs typeface="Arial"/>
              </a:rPr>
              <a:t>euros</a:t>
            </a:r>
            <a:r>
              <a:rPr lang="fi-FI" sz="1000" b="0" i="1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 (</a:t>
            </a:r>
            <a:r>
              <a:rPr lang="fi-FI" sz="1000" b="0" i="1" u="none" strike="noStrike" dirty="0" err="1">
                <a:solidFill>
                  <a:srgbClr val="000000"/>
                </a:solidFill>
                <a:effectLst/>
                <a:latin typeface="Arial"/>
                <a:cs typeface="Arial"/>
              </a:rPr>
              <a:t>ca</a:t>
            </a:r>
            <a:r>
              <a:rPr lang="fi-FI" sz="1000" b="0" i="1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. 3 800€ per </a:t>
            </a:r>
            <a:r>
              <a:rPr lang="fi-FI" sz="1000" b="0" i="1" u="none" strike="noStrike" dirty="0" err="1">
                <a:solidFill>
                  <a:srgbClr val="000000"/>
                </a:solidFill>
                <a:effectLst/>
                <a:latin typeface="Arial"/>
                <a:cs typeface="Arial"/>
              </a:rPr>
              <a:t>respondent</a:t>
            </a:r>
            <a:r>
              <a:rPr lang="fi-FI" sz="1000" i="1" dirty="0">
                <a:solidFill>
                  <a:srgbClr val="000000"/>
                </a:solidFill>
                <a:latin typeface="Arial"/>
                <a:cs typeface="Arial"/>
              </a:rPr>
              <a:t>)).</a:t>
            </a:r>
            <a:r>
              <a:rPr lang="fi-FI" sz="1000" b="0" i="1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 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  <a:endParaRPr lang="en-US" sz="1000" b="0" i="0" dirty="0">
              <a:effectLst/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endParaRPr lang="fi-FI" sz="1400">
              <a:ea typeface="Calibri"/>
              <a:cs typeface="Arial" panose="020B0604020202020204"/>
            </a:endParaRPr>
          </a:p>
          <a:p>
            <a:pPr>
              <a:spcBef>
                <a:spcPts val="600"/>
              </a:spcBef>
            </a:pPr>
            <a:endParaRPr lang="fi-FI" sz="1400">
              <a:cs typeface="Arial"/>
            </a:endParaRP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FA7F9696-F844-4477-82D3-7FD1D6DA5C26}"/>
              </a:ext>
            </a:extLst>
          </p:cNvPr>
          <p:cNvSpPr txBox="1"/>
          <p:nvPr/>
        </p:nvSpPr>
        <p:spPr>
          <a:xfrm>
            <a:off x="284943" y="3995024"/>
            <a:ext cx="6417247" cy="141577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600" b="1">
              <a:ea typeface="Calibri"/>
            </a:endParaRPr>
          </a:p>
          <a:p>
            <a:endParaRPr lang="en" sz="1600" b="0" i="0" u="none" baseline="0"/>
          </a:p>
          <a:p>
            <a:r>
              <a:rPr lang="en-US">
                <a:ea typeface="+mn-lt"/>
                <a:cs typeface="+mn-lt"/>
              </a:rPr>
              <a:t>If you have any questions, please contact </a:t>
            </a:r>
            <a:r>
              <a:rPr lang="en-US">
                <a:ea typeface="+mn-lt"/>
                <a:cs typeface="+mn-lt"/>
                <a:hlinkClick r:id="rId4"/>
              </a:rPr>
              <a:t>kandipalaute@aalto.fi</a:t>
            </a:r>
            <a:r>
              <a:rPr lang="en-US">
                <a:ea typeface="+mn-lt"/>
                <a:cs typeface="+mn-lt"/>
              </a:rPr>
              <a:t> </a:t>
            </a:r>
            <a:endParaRPr lang="en-US"/>
          </a:p>
          <a:p>
            <a:pPr algn="l"/>
            <a:endParaRPr lang="en-US" b="0" i="0" u="none" baseline="0">
              <a:cs typeface="Arial"/>
            </a:endParaRPr>
          </a:p>
          <a:p>
            <a:pPr algn="l" rtl="0"/>
            <a:endParaRPr lang="en" b="0" i="0" u="none" baseline="0"/>
          </a:p>
          <a:p>
            <a:pPr algn="l" rtl="0"/>
            <a:endParaRPr lang="en" b="1" u="sng">
              <a:solidFill>
                <a:srgbClr val="0070C0"/>
              </a:solidFill>
            </a:endParaRPr>
          </a:p>
        </p:txBody>
      </p:sp>
      <p:sp>
        <p:nvSpPr>
          <p:cNvPr id="6" name="Ellipsi 5">
            <a:extLst>
              <a:ext uri="{FF2B5EF4-FFF2-40B4-BE49-F238E27FC236}">
                <a16:creationId xmlns:a16="http://schemas.microsoft.com/office/drawing/2014/main" id="{1D65319D-05C1-4D78-BB72-23E34D1EA558}"/>
              </a:ext>
            </a:extLst>
          </p:cNvPr>
          <p:cNvSpPr/>
          <p:nvPr/>
        </p:nvSpPr>
        <p:spPr>
          <a:xfrm>
            <a:off x="6763736" y="3464389"/>
            <a:ext cx="2216018" cy="216903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i-FI" sz="1600" b="1" err="1">
                <a:solidFill>
                  <a:schemeClr val="bg1"/>
                </a:solidFill>
              </a:rPr>
              <a:t>Thank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you</a:t>
            </a:r>
            <a:r>
              <a:rPr lang="fi-FI" sz="1600" b="1">
                <a:solidFill>
                  <a:schemeClr val="bg1"/>
                </a:solidFill>
              </a:rPr>
              <a:t> for </a:t>
            </a:r>
            <a:r>
              <a:rPr lang="fi-FI" sz="1600" b="1" err="1">
                <a:solidFill>
                  <a:schemeClr val="bg1"/>
                </a:solidFill>
              </a:rPr>
              <a:t>your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response</a:t>
            </a:r>
            <a:r>
              <a:rPr lang="fi-FI" sz="1600" b="1">
                <a:solidFill>
                  <a:schemeClr val="bg1"/>
                </a:solidFill>
              </a:rPr>
              <a:t>!</a:t>
            </a:r>
          </a:p>
        </p:txBody>
      </p:sp>
      <p:pic>
        <p:nvPicPr>
          <p:cNvPr id="2" name="Picture 2" descr="A picture containing venn diagram">
            <a:extLst>
              <a:ext uri="{FF2B5EF4-FFF2-40B4-BE49-F238E27FC236}">
                <a16:creationId xmlns:a16="http://schemas.microsoft.com/office/drawing/2014/main" id="{5D529F12-2FDA-71B3-9974-7B3C6B97D3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85" y="-623"/>
            <a:ext cx="9108829" cy="1109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382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in paikkamerkki 16">
            <a:extLst>
              <a:ext uri="{FF2B5EF4-FFF2-40B4-BE49-F238E27FC236}">
                <a16:creationId xmlns:a16="http://schemas.microsoft.com/office/drawing/2014/main" id="{79A1ED25-6737-4DBE-B604-BB6E49738B7E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287339" y="78355"/>
            <a:ext cx="7793980" cy="569258"/>
          </a:xfrm>
        </p:spPr>
        <p:txBody>
          <a:bodyPr lIns="0" tIns="0" rIns="0" bIns="0" anchor="t"/>
          <a:lstStyle/>
          <a:p>
            <a:pPr algn="l" rtl="0"/>
            <a:endParaRPr lang="en" sz="4000" b="1" i="0" u="none" baseline="0">
              <a:cs typeface="Arial"/>
            </a:endParaRPr>
          </a:p>
        </p:txBody>
      </p:sp>
      <p:pic>
        <p:nvPicPr>
          <p:cNvPr id="2" name="Picture 2" descr="A picture containing venn diagram">
            <a:extLst>
              <a:ext uri="{FF2B5EF4-FFF2-40B4-BE49-F238E27FC236}">
                <a16:creationId xmlns:a16="http://schemas.microsoft.com/office/drawing/2014/main" id="{5D529F12-2FDA-71B3-9974-7B3C6B97D3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85" y="-623"/>
            <a:ext cx="9108829" cy="1109077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A2F24F-8FD7-EC0D-2597-9D81C72416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87339" y="1203852"/>
            <a:ext cx="8668182" cy="2204229"/>
          </a:xfrm>
        </p:spPr>
        <p:txBody>
          <a:bodyPr lIns="0" tIns="0" rIns="0" bIns="0" anchor="t"/>
          <a:lstStyle/>
          <a:p>
            <a:r>
              <a:rPr lang="en-US" sz="2400">
                <a:ea typeface="+mn-lt"/>
                <a:cs typeface="+mn-lt"/>
              </a:rPr>
              <a:t>The Finnish universities are responsible for the graduate feedback survey and its development.</a:t>
            </a:r>
            <a:endParaRPr lang="en-US" sz="2400"/>
          </a:p>
          <a:p>
            <a:pPr marL="342900" indent="-342900">
              <a:buFont typeface="Arial"/>
              <a:buChar char="•"/>
            </a:pPr>
            <a:r>
              <a:rPr lang="en-US" b="0">
                <a:ea typeface="+mn-lt"/>
                <a:cs typeface="+mn-lt"/>
                <a:hlinkClick r:id="rId4"/>
              </a:rPr>
              <a:t>Privacy notice</a:t>
            </a:r>
            <a:endParaRPr lang="en-US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n-US" b="0">
                <a:ea typeface="+mn-lt"/>
                <a:cs typeface="+mn-lt"/>
                <a:hlinkClick r:id="rId5"/>
              </a:rPr>
              <a:t>Ethical principles</a:t>
            </a:r>
            <a:endParaRPr lang="en-US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n-US" b="0">
                <a:ea typeface="+mn-lt"/>
                <a:cs typeface="+mn-lt"/>
                <a:hlinkClick r:id="rId6"/>
              </a:rPr>
              <a:t>Accessibility statement</a:t>
            </a:r>
            <a:endParaRPr lang="en-US" b="0">
              <a:cs typeface="Arial"/>
            </a:endParaRPr>
          </a:p>
          <a:p>
            <a:endParaRPr lang="en-US"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1FC196-E9A8-CCD7-88D2-609BCC280BD3}"/>
              </a:ext>
            </a:extLst>
          </p:cNvPr>
          <p:cNvSpPr txBox="1"/>
          <p:nvPr/>
        </p:nvSpPr>
        <p:spPr>
          <a:xfrm>
            <a:off x="105508" y="3455377"/>
            <a:ext cx="2743200" cy="3000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In cooperation:</a:t>
            </a:r>
          </a:p>
        </p:txBody>
      </p:sp>
      <p:pic>
        <p:nvPicPr>
          <p:cNvPr id="13" name="Picture 1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9518D132-A9E8-600C-2655-0046AA661FC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8892" y="3755087"/>
            <a:ext cx="7921869" cy="1422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952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Mukautettu 1">
      <a:dk1>
        <a:sysClr val="windowText" lastClr="000000"/>
      </a:dk1>
      <a:lt1>
        <a:sysClr val="window" lastClr="FFFFFF"/>
      </a:lt1>
      <a:dk2>
        <a:srgbClr val="005EB8"/>
      </a:dk2>
      <a:lt2>
        <a:srgbClr val="669ED4"/>
      </a:lt2>
      <a:accent1>
        <a:srgbClr val="0C0C0C"/>
      </a:accent1>
      <a:accent2>
        <a:srgbClr val="595959"/>
      </a:accent2>
      <a:accent3>
        <a:srgbClr val="A5A5A5"/>
      </a:accent3>
      <a:accent4>
        <a:srgbClr val="D8D8D8"/>
      </a:accent4>
      <a:accent5>
        <a:srgbClr val="F2F2F2"/>
      </a:accent5>
      <a:accent6>
        <a:srgbClr val="FFFFF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lto_1610_black.pptx" id="{5EC56BA3-E190-40EC-B2C9-9F18B2646A76}" vid="{254B8A3F-38A9-4EA3-879D-30B2B04A27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Aalto_1610_black</Template>
  <TotalTime>0</TotalTime>
  <Words>1446</Words>
  <Application>Microsoft Office PowerPoint</Application>
  <PresentationFormat>On-screen Show (16:10)</PresentationFormat>
  <Paragraphs>163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</vt:lpstr>
      <vt:lpstr>Arial Unicode MS</vt:lpstr>
      <vt:lpstr>Arial,Sans-Serif</vt:lpstr>
      <vt:lpstr>Calibri</vt:lpstr>
      <vt:lpstr>Wingdings</vt:lpstr>
      <vt:lpstr>Office-teema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Fomkin Anna</dc:creator>
  <cp:lastModifiedBy>Lahti Pia</cp:lastModifiedBy>
  <cp:revision>16</cp:revision>
  <dcterms:created xsi:type="dcterms:W3CDTF">2023-05-30T11:04:37Z</dcterms:created>
  <dcterms:modified xsi:type="dcterms:W3CDTF">2023-09-01T10:38:49Z</dcterms:modified>
</cp:coreProperties>
</file>