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6053-902B-4ECC-BB19-625CC9E3047E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44DC-3714-4F79-B80F-BADB1C2F4A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05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90FDA-ACE1-408C-B7EB-5E16575EF281}" type="slidenum">
              <a:rPr lang="fi-FI"/>
              <a:pPr/>
              <a:t>33</a:t>
            </a:fld>
            <a:endParaRPr lang="fi-FI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41988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88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03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34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3175"/>
            <a:ext cx="5595938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 r="-3281"/>
          <a:stretch>
            <a:fillRect/>
          </a:stretch>
        </p:blipFill>
        <p:spPr bwMode="auto">
          <a:xfrm>
            <a:off x="6718300" y="182563"/>
            <a:ext cx="24257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24" y="2636912"/>
            <a:ext cx="7802880" cy="618352"/>
          </a:xfrm>
          <a:prstGeom prst="rect">
            <a:avLst/>
          </a:prstGeom>
        </p:spPr>
        <p:txBody>
          <a:bodyPr/>
          <a:lstStyle>
            <a:lvl1pPr algn="ctr">
              <a:defRPr sz="3200" cap="all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24" y="3316224"/>
            <a:ext cx="7802880" cy="1255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 cap="none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10198F8-87A1-4AE0-8590-80D5030C47BD}" type="datetime1">
              <a:rPr lang="fi-FI"/>
              <a:pPr>
                <a:defRPr/>
              </a:pPr>
              <a:t>12.1.2022</a:t>
            </a:fld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7720-19C4-489B-9F2B-386357FE37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1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05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04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3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4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17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29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E0FD-D53D-4AE1-AB5D-9DD161A65548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A099-4040-4480-A15A-F8110423D9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43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edp.aalto.fi/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Ideat tuotteiksi markkinoille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Panu Kuosmanen</a:t>
            </a:r>
          </a:p>
          <a:p>
            <a:r>
              <a:rPr lang="fi-FI" dirty="0"/>
              <a:t>12.1.2022</a:t>
            </a:r>
          </a:p>
        </p:txBody>
      </p:sp>
      <p:pic>
        <p:nvPicPr>
          <p:cNvPr id="2050" name="Picture 2" descr="Aalto Yliopisto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42957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5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8"/>
          <p:cNvSpPr>
            <a:spLocks noChangeArrowheads="1"/>
          </p:cNvSpPr>
          <p:nvPr/>
        </p:nvSpPr>
        <p:spPr bwMode="auto">
          <a:xfrm>
            <a:off x="1274861" y="3391652"/>
            <a:ext cx="1063385" cy="132482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48"/>
          <p:cNvSpPr>
            <a:spLocks noChangeArrowheads="1"/>
          </p:cNvSpPr>
          <p:nvPr/>
        </p:nvSpPr>
        <p:spPr bwMode="auto">
          <a:xfrm>
            <a:off x="2716526" y="3626400"/>
            <a:ext cx="1063386" cy="82261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4" name="Rounded Rectangle 48"/>
          <p:cNvSpPr>
            <a:spLocks noChangeArrowheads="1"/>
          </p:cNvSpPr>
          <p:nvPr/>
        </p:nvSpPr>
        <p:spPr bwMode="auto">
          <a:xfrm>
            <a:off x="6154626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407538" y="4975097"/>
            <a:ext cx="1556949" cy="561856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endParaRPr lang="fi-FI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05367" y="3782318"/>
            <a:ext cx="106338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7407539" y="2270150"/>
            <a:ext cx="1547446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274886" y="2928948"/>
            <a:ext cx="5164016" cy="2071688"/>
            <a:chOff x="876" y="1760"/>
            <a:chExt cx="3524" cy="130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 rot="16200000">
              <a:off x="2313" y="2303"/>
              <a:ext cx="1305" cy="220"/>
            </a:xfrm>
            <a:prstGeom prst="rect">
              <a:avLst/>
            </a:prstGeom>
            <a:solidFill>
              <a:srgbClr val="50D9F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 rot="16200000">
              <a:off x="2335" y="2318"/>
              <a:ext cx="129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Mahdolliset lisäselvitykset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081" y="1850"/>
              <a:ext cx="131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i-FI" sz="1100" dirty="0"/>
                <a:t>Uutuusselvitys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Markkinaselvitys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Tekniikkaan ja </a:t>
              </a:r>
              <a:br>
                <a:rPr lang="fi-FI" sz="1100" dirty="0"/>
              </a:br>
              <a:r>
                <a:rPr lang="fi-FI" sz="1100" dirty="0"/>
                <a:t>valmistukseen </a:t>
              </a:r>
            </a:p>
            <a:p>
              <a:pPr algn="l"/>
              <a:r>
                <a:rPr lang="fi-FI" sz="1100" dirty="0"/>
                <a:t>liittyvät selvitykset </a:t>
              </a:r>
            </a:p>
            <a:p>
              <a:pPr algn="l"/>
              <a:endParaRPr lang="fi-FI" sz="1100" dirty="0"/>
            </a:p>
            <a:p>
              <a:pPr algn="l"/>
              <a:r>
                <a:rPr lang="fi-FI" sz="1100" dirty="0"/>
                <a:t>Muut selvitykset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876" y="2165"/>
              <a:ext cx="72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ehdottaja</a:t>
              </a:r>
              <a:br>
                <a:rPr lang="fi-FI" sz="1100" dirty="0"/>
              </a:br>
              <a:r>
                <a:rPr lang="fi-FI" sz="1100" dirty="0"/>
                <a:t>ottaa yhteyttä</a:t>
              </a:r>
              <a:br>
                <a:rPr lang="fi-FI" sz="1100" dirty="0"/>
              </a:br>
              <a:r>
                <a:rPr lang="fi-FI" sz="1100" dirty="0" err="1"/>
                <a:t>Pre-Start</a:t>
              </a:r>
              <a:r>
                <a:rPr lang="fi-FI" sz="1100" dirty="0"/>
                <a:t> -tiimiin</a:t>
              </a: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866" y="2210"/>
              <a:ext cx="72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100" dirty="0"/>
                <a:t>Idean arviointi </a:t>
              </a:r>
              <a:br>
                <a:rPr lang="fi-FI" sz="1100" dirty="0"/>
              </a:br>
              <a:r>
                <a:rPr lang="fi-FI" sz="1100" dirty="0" err="1"/>
                <a:t>Pre-Start</a:t>
              </a:r>
              <a:r>
                <a:rPr lang="fi-FI" sz="1100" dirty="0"/>
                <a:t> -tiimin </a:t>
              </a:r>
              <a:br>
                <a:rPr lang="fi-FI" sz="1100" dirty="0"/>
              </a:br>
              <a:r>
                <a:rPr lang="fi-FI" sz="1100" dirty="0"/>
                <a:t>kokouksessa</a:t>
              </a: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154626" y="3765029"/>
            <a:ext cx="105947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Uusi arviointi</a:t>
            </a:r>
          </a:p>
          <a:p>
            <a:r>
              <a:rPr lang="fi-FI" sz="1100" dirty="0" err="1"/>
              <a:t>Pre-Start</a:t>
            </a:r>
            <a:r>
              <a:rPr lang="fi-FI" sz="1100" dirty="0"/>
              <a:t> -tiimissä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605368" y="3786190"/>
            <a:ext cx="1055084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Suositus</a:t>
            </a:r>
            <a:br>
              <a:rPr lang="fi-FI" sz="1100" dirty="0"/>
            </a:br>
            <a:r>
              <a:rPr lang="fi-FI" sz="1100" dirty="0"/>
              <a:t>jatkosta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7407539" y="2285993"/>
            <a:ext cx="15166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Kasvuyritysaihio:</a:t>
            </a:r>
          </a:p>
          <a:p>
            <a:r>
              <a:rPr lang="fi-FI" sz="1100" dirty="0">
                <a:solidFill>
                  <a:srgbClr val="FF0000"/>
                </a:solidFill>
              </a:rPr>
              <a:t>Liiketoimintaosaajat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380312" y="4941168"/>
            <a:ext cx="15166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100" dirty="0"/>
              <a:t>Yritysaihio, </a:t>
            </a:r>
            <a:br>
              <a:rPr lang="fi-FI" sz="1100" dirty="0"/>
            </a:br>
            <a:r>
              <a:rPr lang="fi-FI" sz="1100" dirty="0"/>
              <a:t>kotimarkkinat:</a:t>
            </a:r>
            <a:br>
              <a:rPr lang="fi-FI" sz="1100" dirty="0"/>
            </a:br>
            <a:r>
              <a:rPr lang="fi-FI" sz="1100" dirty="0">
                <a:solidFill>
                  <a:srgbClr val="FF0000"/>
                </a:solidFill>
              </a:rPr>
              <a:t>Muut rahoittajat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rot="21005139" flipV="1">
            <a:off x="2397049" y="4031050"/>
            <a:ext cx="331177" cy="45719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21005139" flipV="1">
            <a:off x="3847815" y="4031047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 rot="21005139" flipV="1">
            <a:off x="582609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 rot="15612229" flipV="1">
            <a:off x="8018614" y="3289462"/>
            <a:ext cx="358775" cy="74926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 rot="4889745" flipV="1">
            <a:off x="7999024" y="4731580"/>
            <a:ext cx="358775" cy="4249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 rot="21005139" flipV="1">
            <a:off x="7276839" y="4031048"/>
            <a:ext cx="331177" cy="46037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24" name="Rectangle 24"/>
          <p:cNvSpPr txBox="1">
            <a:spLocks noChangeArrowheads="1"/>
          </p:cNvSpPr>
          <p:nvPr/>
        </p:nvSpPr>
        <p:spPr>
          <a:xfrm>
            <a:off x="1331640" y="908050"/>
            <a:ext cx="6198577" cy="9906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Mitä on Ensiarviointi?</a:t>
            </a:r>
            <a:br>
              <a:rPr lang="fi-FI" sz="2800" dirty="0"/>
            </a:br>
            <a:r>
              <a:rPr lang="fi-FI" sz="2800" dirty="0"/>
              <a:t>– Toiminta pähkinänkuoressa.</a:t>
            </a:r>
            <a:endParaRPr lang="fi-FI" sz="2800" dirty="0">
              <a:ea typeface="ＭＳ Ｐゴシック" pitchFamily="96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00063" y="2097087"/>
            <a:ext cx="8186737" cy="4379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Tuoteväylä siirtyi Keksintösäätiöstä ELY-keskuksiin ja sitten Business Finlandiin</a:t>
            </a:r>
          </a:p>
          <a:p>
            <a:r>
              <a:rPr lang="fi-FI" sz="2000" dirty="0"/>
              <a:t>Palvelut saatavissa koko ajan saumattomasti</a:t>
            </a:r>
          </a:p>
          <a:p>
            <a:r>
              <a:rPr lang="fi-FI" sz="2000" dirty="0"/>
              <a:t>Asiantuntemus ei katoa, asiantuntijat ovat edelleen mukana</a:t>
            </a:r>
            <a:endParaRPr lang="fi-FI" dirty="0"/>
          </a:p>
          <a:p>
            <a:r>
              <a:rPr lang="fi-FI" sz="2000" dirty="0"/>
              <a:t>Mahdollisuus suurempaan jatkorahoitukseen kehitystä varten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0063" y="1371600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400" dirty="0"/>
              <a:t>Muutoksia organisoinnissa 2014 -&gt;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9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647092" y="2276475"/>
            <a:ext cx="7033846" cy="36703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/>
              <a:t>Kasvupotentiaalia</a:t>
            </a:r>
            <a:r>
              <a:rPr lang="fi-FI" sz="1800" dirty="0"/>
              <a:t> omaavista ideoista ja keksinnöistä jalostetaan asiantuntijoiden ja kokeneiden liiketoimintaosaajien avustuksella yritysaihioita tai lisensointihankkeita.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b="1" dirty="0"/>
              <a:t>Vähäisempää kasvupotentiaalia</a:t>
            </a:r>
            <a:r>
              <a:rPr lang="fi-FI" sz="1800" dirty="0"/>
              <a:t> omaavat ideat ohjataan </a:t>
            </a:r>
            <a:r>
              <a:rPr lang="fi-FI" sz="1800" dirty="0" err="1"/>
              <a:t>Pre</a:t>
            </a:r>
            <a:r>
              <a:rPr lang="fi-FI" sz="1800" dirty="0"/>
              <a:t>-Startista muille sopiville kumppaneille, jotka auttavat liiketoiminnan käynnistämisessä ja rahoittamisessa.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Joskus </a:t>
            </a:r>
            <a:r>
              <a:rPr lang="fi-FI" sz="1800" dirty="0" err="1"/>
              <a:t>Pre-Startiin</a:t>
            </a:r>
            <a:r>
              <a:rPr lang="fi-FI" sz="1800" dirty="0"/>
              <a:t> arvioitavaksi tulleiden ideoiden tai keksintöjen ei nähdä olevan kannattavia. Tällöin niitä ei kannata lähteä jalostamaan liiketoiminnaksi.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1268760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/>
              <a:t>Miten eteenpäin?</a:t>
            </a:r>
            <a:br>
              <a:rPr lang="fi-FI" sz="2800" dirty="0"/>
            </a:br>
            <a:r>
              <a:rPr lang="fi-FI" sz="2800" dirty="0"/>
              <a:t> – Ensiarviointi ponnahduslautana.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9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47664" y="2060848"/>
            <a:ext cx="7033846" cy="3375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/>
              <a:t>Tuetaan lupaavia ideoita ja keksintöjä, joilla on myös kasvupotentiaalia.</a:t>
            </a:r>
          </a:p>
          <a:p>
            <a:pPr>
              <a:spcAft>
                <a:spcPct val="40000"/>
              </a:spcAft>
              <a:buFontTx/>
              <a:buChar char="•"/>
            </a:pPr>
            <a:r>
              <a:rPr lang="fi-FI" sz="2000" dirty="0"/>
              <a:t>Keksijän avuksi kootaan kehittämistiimi, jossa on mukana kokeneita liiketoimintaosaajia (LTO). Tiimi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arvioi ideaa tai keksintöä ensiarviointia syvällisemmin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auttaa liiketoiminnan suunnittelussa, teknisessä kehityksessä, markkinoinnin ja myynnin suunnittelussa sekä kaupallistamisen testaamisessa </a:t>
            </a:r>
          </a:p>
          <a:p>
            <a:pPr lvl="1">
              <a:spcAft>
                <a:spcPct val="45000"/>
              </a:spcAft>
            </a:pPr>
            <a:r>
              <a:rPr lang="fi-FI" sz="1400" dirty="0"/>
              <a:t>auttaa etsimään sopivia kumppaneita kaupallistamiseen, yrittäjätiimiin ja rahoitukseen heti kehittämisvaiheessa  </a:t>
            </a:r>
          </a:p>
          <a:p>
            <a:pPr lvl="1">
              <a:spcAft>
                <a:spcPct val="80000"/>
              </a:spcAft>
            </a:pPr>
            <a:r>
              <a:rPr lang="fi-FI" sz="1400" dirty="0"/>
              <a:t>auttaa juridisissa kysymyksissä, kuten suojaus- ja sopimusasioissa.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2000" dirty="0"/>
              <a:t>Kehitystyön tuloksena syntyy yritysaihio tai lisensointivalmis hanke.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560" y="764704"/>
            <a:ext cx="6198577" cy="12144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/>
              <a:t>Miten ideasta tai keksinnöstä syntyy liiketoimintaa?</a:t>
            </a:r>
            <a:br>
              <a:rPr lang="fi-FI" sz="2800"/>
            </a:br>
            <a:r>
              <a:rPr lang="fi-FI" sz="2800"/>
              <a:t> – Ideaa kehittämällä.</a:t>
            </a:r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0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7385538" y="35814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938954" y="2514600"/>
            <a:ext cx="2110154" cy="510778"/>
          </a:xfrm>
          <a:prstGeom prst="roundRect">
            <a:avLst>
              <a:gd name="adj" fmla="val 16667"/>
            </a:avLst>
          </a:prstGeom>
          <a:solidFill>
            <a:srgbClr val="DBF5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385538" y="4419600"/>
            <a:ext cx="1477108" cy="510778"/>
          </a:xfrm>
          <a:prstGeom prst="roundRect">
            <a:avLst>
              <a:gd name="adj" fmla="val 16667"/>
            </a:avLst>
          </a:prstGeom>
          <a:solidFill>
            <a:srgbClr val="A2A4A5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477108" y="35052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477108" y="2500314"/>
            <a:ext cx="7385538" cy="3671887"/>
            <a:chOff x="1008" y="1575"/>
            <a:chExt cx="5040" cy="2313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040" y="2304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Kasvuyritysaihio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040" y="2832"/>
              <a:ext cx="100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/>
                <a:t>Lisensointihanke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008" y="2205"/>
              <a:ext cx="76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300" dirty="0" err="1"/>
                <a:t>Pre-Start</a:t>
              </a:r>
              <a:r>
                <a:rPr lang="fi-FI" sz="1300" dirty="0"/>
                <a:t> -tiimi</a:t>
              </a: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4200" y="1575"/>
              <a:ext cx="909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8900" indent="-88900" algn="l"/>
              <a:r>
                <a:rPr lang="fi-FI" sz="1300" dirty="0">
                  <a:cs typeface="Arial" charset="0"/>
                </a:rPr>
                <a:t>• Liiketoiminta-</a:t>
              </a:r>
              <a:br>
                <a:rPr lang="fi-FI" sz="1300" dirty="0">
                  <a:cs typeface="Arial" charset="0"/>
                </a:rPr>
              </a:br>
              <a:r>
                <a:rPr lang="fi-FI" sz="1300" dirty="0">
                  <a:cs typeface="Arial" charset="0"/>
                </a:rPr>
                <a:t> suunnitelma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Rahoitus</a:t>
              </a:r>
            </a:p>
            <a:p>
              <a:pPr marL="88900" indent="-88900" algn="l"/>
              <a:endParaRPr lang="fi-FI" sz="300" dirty="0">
                <a:cs typeface="Arial" charset="0"/>
              </a:endParaRPr>
            </a:p>
            <a:p>
              <a:pPr marL="88900" indent="-88900" algn="l"/>
              <a:r>
                <a:rPr lang="fi-FI" sz="1300" dirty="0">
                  <a:cs typeface="Arial" charset="0"/>
                </a:rPr>
                <a:t>• Yrittäjätiimi</a:t>
              </a: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 rot="-5400000">
              <a:off x="1632" y="2640"/>
              <a:ext cx="2256" cy="240"/>
            </a:xfrm>
            <a:prstGeom prst="rect">
              <a:avLst/>
            </a:prstGeom>
            <a:solidFill>
              <a:srgbClr val="51CFF9"/>
            </a:solidFill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39999"/>
                </a:srgbClr>
              </a:outerShdw>
            </a:effec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72862" y="3470276"/>
            <a:ext cx="112541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ts val="1200"/>
              </a:spcBef>
            </a:pPr>
            <a:r>
              <a:rPr lang="fi-FI" sz="1300"/>
              <a:t>Liikeidea-</a:t>
            </a:r>
            <a:br>
              <a:rPr lang="fi-FI" sz="1300"/>
            </a:br>
            <a:r>
              <a:rPr lang="fi-FI" sz="1300"/>
              <a:t>ehdotus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-5400000">
            <a:off x="2477233" y="3930507"/>
            <a:ext cx="3124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/>
              <a:t>Kehittämistiimi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385031" y="2071678"/>
            <a:ext cx="1603131" cy="510778"/>
          </a:xfrm>
          <a:prstGeom prst="roundRect">
            <a:avLst>
              <a:gd name="adj" fmla="val 16667"/>
            </a:avLst>
          </a:prstGeom>
          <a:solidFill>
            <a:srgbClr val="3198DE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89602" y="2060848"/>
            <a:ext cx="1758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500" dirty="0"/>
              <a:t>Liiketoiminta-</a:t>
            </a:r>
            <a:br>
              <a:rPr lang="fi-FI" sz="1500" dirty="0"/>
            </a:br>
            <a:r>
              <a:rPr lang="fi-FI" sz="1500" dirty="0"/>
              <a:t>osaajien verkosto</a:t>
            </a: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rot="-1504666">
            <a:off x="6238143" y="3705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rot="-1504666">
            <a:off x="6238143" y="4467225"/>
            <a:ext cx="967154" cy="47783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rot="-1504666">
            <a:off x="2791558" y="3741739"/>
            <a:ext cx="967154" cy="477837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220308" y="3001302"/>
            <a:ext cx="2039815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l"/>
            <a:r>
              <a:rPr lang="fi-FI" sz="1300" dirty="0">
                <a:cs typeface="Arial" charset="0"/>
              </a:rPr>
              <a:t>  Prototyypit</a:t>
            </a: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Proof</a:t>
            </a:r>
            <a:r>
              <a:rPr lang="fi-FI" sz="1300" dirty="0">
                <a:cs typeface="Arial" charset="0"/>
              </a:rPr>
              <a:t> of </a:t>
            </a:r>
            <a:r>
              <a:rPr lang="fi-FI" sz="1300" dirty="0" err="1">
                <a:cs typeface="Arial" charset="0"/>
              </a:rPr>
              <a:t>concept-</a:t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kehitys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</a:t>
            </a:r>
            <a:r>
              <a:rPr lang="fi-FI" sz="1300" dirty="0" err="1">
                <a:cs typeface="Arial" charset="0"/>
              </a:rPr>
              <a:t>IPR-strategia</a:t>
            </a:r>
            <a:r>
              <a:rPr lang="fi-FI" sz="1300" dirty="0">
                <a:cs typeface="Arial" charset="0"/>
              </a:rPr>
              <a:t> ja</a:t>
            </a:r>
            <a:br>
              <a:rPr lang="fi-FI" sz="1300" dirty="0">
                <a:cs typeface="Arial" charset="0"/>
              </a:rPr>
            </a:br>
            <a:r>
              <a:rPr lang="fi-FI" sz="1300" dirty="0">
                <a:cs typeface="Arial" charset="0"/>
              </a:rPr>
              <a:t>suojaus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Palvelukonseptit</a:t>
            </a:r>
          </a:p>
          <a:p>
            <a:pPr marL="88900" indent="-88900" algn="l"/>
            <a:r>
              <a:rPr lang="fi-FI" sz="1300" dirty="0">
                <a:cs typeface="Arial" charset="0"/>
              </a:rPr>
              <a:t> 	Tiimien rakentaminen</a:t>
            </a:r>
            <a:endParaRPr lang="fi-FI" sz="500" dirty="0">
              <a:cs typeface="Arial" charset="0"/>
            </a:endParaRP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/>
            <a:r>
              <a:rPr lang="fi-FI" sz="1300" dirty="0">
                <a:cs typeface="Arial" charset="0"/>
              </a:rPr>
              <a:t> 	Yrittäjyysvalmennus</a:t>
            </a:r>
          </a:p>
          <a:p>
            <a:pPr marL="88900" indent="-88900" algn="l"/>
            <a:endParaRPr lang="fi-FI" sz="300" dirty="0">
              <a:cs typeface="Arial" charset="0"/>
            </a:endParaRP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Lisensointi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 Juridiset palvelu</a:t>
            </a:r>
          </a:p>
          <a:p>
            <a:pPr marL="88900" indent="-88900" algn="l">
              <a:spcBef>
                <a:spcPts val="200"/>
              </a:spcBef>
              <a:spcAft>
                <a:spcPts val="500"/>
              </a:spcAft>
            </a:pPr>
            <a:r>
              <a:rPr lang="fi-FI" sz="1300" dirty="0">
                <a:cs typeface="Arial" charset="0"/>
              </a:rPr>
              <a:t> 	Rahoitus</a:t>
            </a:r>
          </a:p>
          <a:p>
            <a:pPr marL="88900" indent="-88900" algn="l"/>
            <a:br>
              <a:rPr lang="fi-FI" sz="1800" b="0" dirty="0">
                <a:latin typeface="Futura Condensed" pitchFamily="96" charset="0"/>
              </a:rPr>
            </a:br>
            <a:endParaRPr lang="fi-FI" sz="1800" b="0" dirty="0">
              <a:latin typeface="Futura Condensed" pitchFamily="96" charset="0"/>
            </a:endParaRPr>
          </a:p>
        </p:txBody>
      </p: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611560" y="908050"/>
            <a:ext cx="61985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>
              <a:lnSpc>
                <a:spcPct val="90000"/>
              </a:lnSpc>
            </a:pPr>
            <a:r>
              <a:rPr lang="fi-FI" sz="2800" dirty="0">
                <a:solidFill>
                  <a:schemeClr val="tx2"/>
                </a:solidFill>
              </a:rPr>
              <a:t>Mikä on kehittämisvaihe?</a:t>
            </a:r>
            <a:br>
              <a:rPr lang="fi-FI" sz="2800" dirty="0">
                <a:solidFill>
                  <a:schemeClr val="tx2"/>
                </a:solidFill>
              </a:rPr>
            </a:br>
            <a:r>
              <a:rPr lang="fi-FI" sz="2800" dirty="0">
                <a:solidFill>
                  <a:schemeClr val="tx2"/>
                </a:solidFill>
              </a:rPr>
              <a:t> </a:t>
            </a:r>
            <a:r>
              <a:rPr lang="fi-FI" sz="2800" dirty="0"/>
              <a:t>–</a:t>
            </a:r>
            <a:r>
              <a:rPr lang="fi-FI" sz="2800" dirty="0">
                <a:solidFill>
                  <a:schemeClr val="tx2"/>
                </a:solidFill>
              </a:rPr>
              <a:t> Toiminta pähkinänkuoressa.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2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9"/>
          <p:cNvSpPr txBox="1"/>
          <p:nvPr/>
        </p:nvSpPr>
        <p:spPr>
          <a:xfrm>
            <a:off x="1403648" y="2733595"/>
            <a:ext cx="69127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WRITING A BUSINESS PLAN, </a:t>
            </a:r>
          </a:p>
          <a:p>
            <a:r>
              <a:rPr lang="en-GB" sz="1100" b="0" dirty="0"/>
              <a:t>source: </a:t>
            </a:r>
            <a:r>
              <a:rPr lang="en-GB" sz="1100" b="0" dirty="0" err="1"/>
              <a:t>Seqoiacap</a:t>
            </a:r>
            <a:r>
              <a:rPr lang="en-GB" sz="1100" b="0" dirty="0"/>
              <a:t> and Garage Technology Ventures Bill Reichert</a:t>
            </a:r>
            <a:endParaRPr lang="fi-FI" sz="1100" b="0" dirty="0"/>
          </a:p>
          <a:p>
            <a:r>
              <a:rPr lang="en-GB" sz="1400" b="0" dirty="0"/>
              <a:t>  </a:t>
            </a:r>
            <a:endParaRPr lang="fi-FI" sz="1400" b="0" dirty="0"/>
          </a:p>
          <a:p>
            <a:pPr algn="l"/>
            <a:r>
              <a:rPr lang="fi-FI" sz="1400" dirty="0"/>
              <a:t>COMPANY PURPOSE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	</a:t>
            </a:r>
            <a:r>
              <a:rPr lang="en-GB" sz="1400" b="0" dirty="0"/>
              <a:t>Define the company/business in as single declarative sentence.</a:t>
            </a:r>
            <a:endParaRPr lang="fi-FI" sz="1400" b="0" dirty="0"/>
          </a:p>
          <a:p>
            <a:r>
              <a:rPr lang="en-GB" sz="1400" b="0" dirty="0"/>
              <a:t> </a:t>
            </a:r>
            <a:endParaRPr lang="fi-FI" sz="1400" b="0" dirty="0"/>
          </a:p>
          <a:p>
            <a:pPr algn="l"/>
            <a:r>
              <a:rPr lang="en-GB" sz="1400" dirty="0"/>
              <a:t>PROBLEM</a:t>
            </a:r>
            <a:endParaRPr lang="fi-FI" sz="1400" dirty="0"/>
          </a:p>
          <a:p>
            <a:r>
              <a:rPr lang="en-GB" sz="1400" dirty="0"/>
              <a:t> </a:t>
            </a:r>
            <a:endParaRPr lang="fi-FI" sz="1400" dirty="0"/>
          </a:p>
          <a:p>
            <a:r>
              <a:rPr lang="en-GB" sz="1400" dirty="0"/>
              <a:t>	</a:t>
            </a:r>
            <a:r>
              <a:rPr lang="en-GB" sz="1400" b="0" dirty="0"/>
              <a:t>Describe the pain of the customer (or the customer’s customer).</a:t>
            </a:r>
            <a:endParaRPr lang="fi-FI" sz="1400" b="0" dirty="0"/>
          </a:p>
          <a:p>
            <a:r>
              <a:rPr lang="en-GB" sz="1400" b="0" dirty="0"/>
              <a:t>	Outline how the customer addresses the issue today.</a:t>
            </a:r>
            <a:endParaRPr lang="fi-FI" sz="1400" b="0" dirty="0"/>
          </a:p>
          <a:p>
            <a:r>
              <a:rPr lang="en-GB" sz="1400" b="0" dirty="0"/>
              <a:t>You need to make it clear that there is a big, important problem (current or emerging) that you are going to solve, or opportunity you are going to exploit.</a:t>
            </a:r>
            <a:endParaRPr lang="fi-FI" sz="1400" b="0" dirty="0"/>
          </a:p>
          <a:p>
            <a:r>
              <a:rPr lang="en-GB" sz="1400" b="0" dirty="0"/>
              <a:t>Don’t confuse your statement of the problem with the size of the opportunity.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3" name="Tekstikehys 8"/>
          <p:cNvSpPr txBox="1"/>
          <p:nvPr/>
        </p:nvSpPr>
        <p:spPr>
          <a:xfrm>
            <a:off x="539552" y="692696"/>
            <a:ext cx="69792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Voidaan ajatella myös niin että…</a:t>
            </a:r>
          </a:p>
          <a:p>
            <a:r>
              <a:rPr lang="fi-FI" sz="2800" dirty="0">
                <a:latin typeface="+mj-lt"/>
              </a:rPr>
              <a:t>kehittämisvaiheessa valmistellaan liiketoimintasuunnitelman</a:t>
            </a:r>
          </a:p>
          <a:p>
            <a:r>
              <a:rPr lang="fi-FI" sz="2800" dirty="0">
                <a:latin typeface="+mj-lt"/>
              </a:rPr>
              <a:t>eri kappaleet todeksi.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/>
          <p:cNvSpPr/>
          <p:nvPr/>
        </p:nvSpPr>
        <p:spPr>
          <a:xfrm>
            <a:off x="539552" y="1835527"/>
            <a:ext cx="83750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28675" algn="l" eaLnBrk="1" hangingPunct="1"/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SOLUTION</a:t>
            </a:r>
            <a:endParaRPr lang="fi-FI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endParaRPr lang="en-GB" sz="14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Demonstrate your company’s value proposition to make the customer’s life better.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Show where your product physically sits.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Pick the one thing that is of burning importance to the customer then delight them with a  	compelling solution.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What specifically are you offering to whom? 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Software, hardware,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service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combination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Provide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use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i-FI" sz="1400" b="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cases</a:t>
            </a:r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endParaRPr lang="fi-FI" sz="1400" b="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828675" algn="l"/>
            <a:r>
              <a:rPr lang="fi-FI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WHY NOW</a:t>
            </a:r>
            <a:endParaRPr lang="fi-FI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fi-FI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Set-up the historical evolution of your category.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Define recent trends that make your solution possible.</a:t>
            </a:r>
          </a:p>
          <a:p>
            <a:pPr lvl="0" indent="828675"/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 algn="l"/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MARKET SIZE</a:t>
            </a:r>
          </a:p>
          <a:p>
            <a:pPr lvl="0" indent="828675" algn="l"/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Identify/profile the customer you cater to.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Calculate the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otal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ddressable 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arket  (top down),  </a:t>
            </a:r>
            <a:r>
              <a:rPr lang="en-GB" sz="1400" dirty="0"/>
              <a:t>S</a:t>
            </a:r>
            <a:r>
              <a:rPr lang="en-GB" sz="1400" b="0" dirty="0"/>
              <a:t>erved </a:t>
            </a:r>
            <a:r>
              <a:rPr lang="en-GB" sz="1400" dirty="0"/>
              <a:t>A</a:t>
            </a:r>
            <a:r>
              <a:rPr lang="en-GB" sz="1400" b="0" dirty="0"/>
              <a:t>vailable </a:t>
            </a:r>
            <a:r>
              <a:rPr lang="en-GB" sz="1400" dirty="0"/>
              <a:t>M</a:t>
            </a:r>
            <a:r>
              <a:rPr lang="en-GB" sz="1400" b="0" dirty="0"/>
              <a:t>arket </a:t>
            </a:r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(bottoms up)</a:t>
            </a:r>
            <a:endParaRPr lang="fi-FI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828675"/>
            <a:r>
              <a:rPr lang="en-GB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Address existing markets poised for rapid growth or change.</a:t>
            </a:r>
            <a:endParaRPr lang="en-GB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1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866358" y="2400558"/>
            <a:ext cx="73780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COMPETITION</a:t>
            </a:r>
            <a:endParaRPr lang="fi-FI" sz="1400" dirty="0"/>
          </a:p>
          <a:p>
            <a:endParaRPr lang="en-GB" sz="1400" b="0" dirty="0"/>
          </a:p>
          <a:p>
            <a:r>
              <a:rPr lang="fi-FI" sz="1400" b="0" dirty="0" err="1"/>
              <a:t>List</a:t>
            </a:r>
            <a:r>
              <a:rPr lang="fi-FI" sz="1400" b="0" dirty="0"/>
              <a:t> </a:t>
            </a:r>
            <a:r>
              <a:rPr lang="fi-FI" sz="1400" b="0" dirty="0" err="1"/>
              <a:t>competitors</a:t>
            </a:r>
            <a:endParaRPr lang="fi-FI" sz="1400" b="0" dirty="0"/>
          </a:p>
          <a:p>
            <a:r>
              <a:rPr lang="fi-FI" sz="1400" b="0" dirty="0" err="1"/>
              <a:t>List</a:t>
            </a:r>
            <a:r>
              <a:rPr lang="fi-FI" sz="1400" b="0" dirty="0"/>
              <a:t> </a:t>
            </a:r>
            <a:r>
              <a:rPr lang="fi-FI" sz="1400" b="0" dirty="0" err="1"/>
              <a:t>competitive</a:t>
            </a:r>
            <a:r>
              <a:rPr lang="fi-FI" sz="1400" b="0" dirty="0"/>
              <a:t> </a:t>
            </a:r>
            <a:r>
              <a:rPr lang="fi-FI" sz="1400" b="0" dirty="0" err="1"/>
              <a:t>advantages</a:t>
            </a:r>
            <a:endParaRPr lang="fi-FI" sz="1400" b="0" dirty="0"/>
          </a:p>
          <a:p>
            <a:r>
              <a:rPr lang="en-GB" sz="1400" b="0" dirty="0"/>
              <a:t>No matter what you might think, you have competition. At a minimum, you compete with the current way of doing business.</a:t>
            </a:r>
            <a:endParaRPr lang="fi-FI" sz="1400" b="0" dirty="0"/>
          </a:p>
          <a:p>
            <a:r>
              <a:rPr lang="en-GB" sz="1400" b="0" dirty="0"/>
              <a:t>IPR Strategy. Patents? Trademarks? Domain? Design protection? When and where?</a:t>
            </a:r>
            <a:endParaRPr lang="fi-FI" sz="1400" b="0" dirty="0"/>
          </a:p>
          <a:p>
            <a:endParaRPr lang="en-GB" sz="1400" b="0" dirty="0"/>
          </a:p>
          <a:p>
            <a:r>
              <a:rPr lang="en-GB" sz="1400" b="0" dirty="0"/>
              <a:t> </a:t>
            </a:r>
            <a:endParaRPr lang="fi-FI" sz="1400" b="0" dirty="0"/>
          </a:p>
          <a:p>
            <a:pPr algn="l"/>
            <a:r>
              <a:rPr lang="en-US" sz="1400" dirty="0"/>
              <a:t>PRODUCT</a:t>
            </a:r>
            <a:endParaRPr lang="fi-FI" sz="1400" dirty="0"/>
          </a:p>
          <a:p>
            <a:r>
              <a:rPr lang="en-US" sz="1400" b="0" dirty="0"/>
              <a:t> </a:t>
            </a:r>
            <a:endParaRPr lang="fi-FI" sz="1400" b="0" dirty="0"/>
          </a:p>
          <a:p>
            <a:r>
              <a:rPr lang="en-US" sz="1400" b="0" dirty="0"/>
              <a:t>	</a:t>
            </a:r>
            <a:r>
              <a:rPr lang="en-GB" sz="1400" b="0" dirty="0"/>
              <a:t>Product line-up (form factor, functionality, features, architecture,).</a:t>
            </a:r>
            <a:endParaRPr lang="fi-FI" sz="1400" b="0" dirty="0"/>
          </a:p>
          <a:p>
            <a:r>
              <a:rPr lang="en-GB" sz="1400" b="0" dirty="0"/>
              <a:t>	</a:t>
            </a:r>
            <a:r>
              <a:rPr lang="en-US" sz="1400" b="0" dirty="0"/>
              <a:t>De</a:t>
            </a:r>
            <a:r>
              <a:rPr lang="fi-FI" sz="1400" b="0" dirty="0" err="1"/>
              <a:t>velopment</a:t>
            </a:r>
            <a:r>
              <a:rPr lang="fi-FI" sz="1400" b="0" dirty="0"/>
              <a:t> </a:t>
            </a:r>
            <a:r>
              <a:rPr lang="fi-FI" sz="1400" b="0" dirty="0" err="1"/>
              <a:t>roadmap</a:t>
            </a:r>
            <a:r>
              <a:rPr lang="fi-FI" sz="1400" b="0" dirty="0"/>
              <a:t>!</a:t>
            </a:r>
          </a:p>
          <a:p>
            <a:r>
              <a:rPr lang="fi-FI" sz="1400" b="0" dirty="0"/>
              <a:t> </a:t>
            </a:r>
          </a:p>
          <a:p>
            <a:r>
              <a:rPr lang="fi-FI" sz="1400" b="0" dirty="0"/>
              <a:t>	</a:t>
            </a:r>
            <a:r>
              <a:rPr lang="en-GB" sz="1400" b="0" dirty="0"/>
              <a:t>Customers will only buy a simple product with a singular value proposition.</a:t>
            </a:r>
          </a:p>
          <a:p>
            <a:r>
              <a:rPr lang="en-GB" sz="1400" b="0" dirty="0"/>
              <a:t>	(That’s why low-tech is often better for start-up companies)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42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4"/>
          <p:cNvSpPr txBox="1"/>
          <p:nvPr/>
        </p:nvSpPr>
        <p:spPr>
          <a:xfrm>
            <a:off x="1303945" y="1196752"/>
            <a:ext cx="74445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/>
              <a:t>BUSINESS MODEL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	</a:t>
            </a:r>
            <a:r>
              <a:rPr lang="fi-FI" sz="1400" b="0" dirty="0" err="1"/>
              <a:t>Revenue</a:t>
            </a:r>
            <a:r>
              <a:rPr lang="fi-FI" sz="1400" b="0" dirty="0"/>
              <a:t> </a:t>
            </a:r>
            <a:r>
              <a:rPr lang="fi-FI" sz="1400" b="0" dirty="0" err="1"/>
              <a:t>model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Pricing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en-GB" sz="1400" b="0" dirty="0"/>
              <a:t>Average account size and/or lifetime value</a:t>
            </a:r>
            <a:endParaRPr lang="fi-FI" sz="1400" b="0" dirty="0"/>
          </a:p>
          <a:p>
            <a:r>
              <a:rPr lang="en-GB" sz="1400" b="0" dirty="0"/>
              <a:t>	</a:t>
            </a:r>
            <a:r>
              <a:rPr lang="fi-FI" sz="1400" b="0" dirty="0" err="1"/>
              <a:t>Sales</a:t>
            </a:r>
            <a:r>
              <a:rPr lang="fi-FI" sz="1400" b="0" dirty="0"/>
              <a:t> &amp; </a:t>
            </a:r>
            <a:r>
              <a:rPr lang="fi-FI" sz="1400" b="0" dirty="0" err="1"/>
              <a:t>distribution</a:t>
            </a:r>
            <a:r>
              <a:rPr lang="fi-FI" sz="1400" b="0" dirty="0"/>
              <a:t> </a:t>
            </a:r>
            <a:r>
              <a:rPr lang="fi-FI" sz="1400" b="0" dirty="0" err="1"/>
              <a:t>model</a:t>
            </a:r>
            <a:endParaRPr lang="fi-FI" sz="1400" b="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Customer/pipeline</a:t>
            </a:r>
            <a:r>
              <a:rPr lang="fi-FI" sz="1400" b="0" dirty="0"/>
              <a:t> </a:t>
            </a:r>
            <a:r>
              <a:rPr lang="fi-FI" sz="1400" b="0" dirty="0" err="1"/>
              <a:t>list</a:t>
            </a:r>
            <a:endParaRPr lang="fi-FI" sz="1400" b="0" dirty="0"/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 </a:t>
            </a:r>
          </a:p>
          <a:p>
            <a:r>
              <a:rPr lang="fi-FI" sz="1400" dirty="0"/>
              <a:t> </a:t>
            </a:r>
          </a:p>
          <a:p>
            <a:pPr algn="l"/>
            <a:r>
              <a:rPr lang="fi-FI" sz="1400" dirty="0"/>
              <a:t>TEAM</a:t>
            </a:r>
          </a:p>
          <a:p>
            <a:r>
              <a:rPr lang="fi-FI" sz="1400" dirty="0"/>
              <a:t>	</a:t>
            </a:r>
            <a:r>
              <a:rPr lang="fi-FI" sz="1400" b="0" dirty="0" err="1"/>
              <a:t>Founders</a:t>
            </a:r>
            <a:r>
              <a:rPr lang="fi-FI" sz="1400" b="0" dirty="0"/>
              <a:t> &amp; Management</a:t>
            </a:r>
          </a:p>
          <a:p>
            <a:r>
              <a:rPr lang="fi-FI" sz="1400" b="0" dirty="0"/>
              <a:t>	</a:t>
            </a:r>
            <a:r>
              <a:rPr lang="en-GB" sz="1400" b="0" dirty="0"/>
              <a:t>Board of Directors/Board of Advisors</a:t>
            </a:r>
            <a:endParaRPr lang="fi-FI" sz="1400" b="0" dirty="0"/>
          </a:p>
          <a:p>
            <a:r>
              <a:rPr lang="en-GB" sz="1400" dirty="0"/>
              <a:t> </a:t>
            </a:r>
            <a:endParaRPr lang="fi-FI" sz="1400" dirty="0"/>
          </a:p>
          <a:p>
            <a:pPr algn="l"/>
            <a:r>
              <a:rPr lang="en-GB" sz="1400" dirty="0"/>
              <a:t>SWOT</a:t>
            </a:r>
            <a:endParaRPr lang="fi-FI" sz="1400" dirty="0"/>
          </a:p>
          <a:p>
            <a:r>
              <a:rPr lang="fi-FI" sz="1400" b="0" dirty="0"/>
              <a:t>	</a:t>
            </a:r>
            <a:r>
              <a:rPr lang="fi-FI" sz="1400" b="0" dirty="0" err="1"/>
              <a:t>Strengths</a:t>
            </a:r>
            <a:r>
              <a:rPr lang="fi-FI" sz="1400" b="0" dirty="0"/>
              <a:t>, </a:t>
            </a:r>
            <a:r>
              <a:rPr lang="fi-FI" sz="1400" b="0" dirty="0" err="1"/>
              <a:t>Weaknesses</a:t>
            </a:r>
            <a:r>
              <a:rPr lang="fi-FI" sz="1400" b="0" dirty="0"/>
              <a:t>, </a:t>
            </a:r>
            <a:r>
              <a:rPr lang="fi-FI" sz="1400" b="0" dirty="0" err="1"/>
              <a:t>Opportunities</a:t>
            </a:r>
            <a:r>
              <a:rPr lang="fi-FI" sz="1400" b="0" dirty="0"/>
              <a:t>, and </a:t>
            </a:r>
            <a:r>
              <a:rPr lang="fi-FI" sz="1400" b="0" dirty="0" err="1"/>
              <a:t>Threats</a:t>
            </a:r>
            <a:r>
              <a:rPr lang="en-GB" sz="1400" b="0" dirty="0"/>
              <a:t> </a:t>
            </a:r>
            <a:endParaRPr lang="fi-FI" sz="1400" b="0" dirty="0"/>
          </a:p>
          <a:p>
            <a:r>
              <a:rPr lang="en-GB" sz="1400" dirty="0"/>
              <a:t> </a:t>
            </a:r>
            <a:endParaRPr lang="fi-FI" sz="1400" dirty="0"/>
          </a:p>
          <a:p>
            <a:pPr algn="l"/>
            <a:r>
              <a:rPr lang="en-GB" sz="1400" dirty="0"/>
              <a:t>FINANCIALS</a:t>
            </a:r>
            <a:endParaRPr lang="fi-FI" sz="1400" dirty="0"/>
          </a:p>
          <a:p>
            <a:r>
              <a:rPr lang="en-GB" sz="1400" dirty="0"/>
              <a:t>	</a:t>
            </a:r>
            <a:endParaRPr lang="fi-FI" sz="1400" dirty="0"/>
          </a:p>
          <a:p>
            <a:r>
              <a:rPr lang="fi-FI" sz="1400" b="0" dirty="0"/>
              <a:t>P&amp;L</a:t>
            </a:r>
          </a:p>
          <a:p>
            <a:r>
              <a:rPr lang="fi-FI" sz="1400" b="0" dirty="0" err="1"/>
              <a:t>Balance</a:t>
            </a:r>
            <a:r>
              <a:rPr lang="fi-FI" sz="1400" b="0" dirty="0"/>
              <a:t> </a:t>
            </a:r>
            <a:r>
              <a:rPr lang="fi-FI" sz="1400" b="0" dirty="0" err="1"/>
              <a:t>sheet</a:t>
            </a:r>
            <a:endParaRPr lang="fi-FI" sz="1400" b="0" dirty="0"/>
          </a:p>
          <a:p>
            <a:r>
              <a:rPr lang="fi-FI" sz="1400" b="0" dirty="0"/>
              <a:t>Cash </a:t>
            </a:r>
            <a:r>
              <a:rPr lang="fi-FI" sz="1400" b="0" dirty="0" err="1"/>
              <a:t>flow</a:t>
            </a:r>
            <a:endParaRPr lang="fi-FI" sz="1400" b="0" dirty="0"/>
          </a:p>
          <a:p>
            <a:r>
              <a:rPr lang="fi-FI" sz="1400" b="0" dirty="0" err="1"/>
              <a:t>Cap</a:t>
            </a:r>
            <a:r>
              <a:rPr lang="fi-FI" sz="1400" b="0" dirty="0"/>
              <a:t> </a:t>
            </a:r>
            <a:r>
              <a:rPr lang="fi-FI" sz="1400" b="0" dirty="0" err="1"/>
              <a:t>table</a:t>
            </a:r>
            <a:endParaRPr lang="fi-FI" sz="1400" b="0" dirty="0"/>
          </a:p>
          <a:p>
            <a:r>
              <a:rPr lang="fi-FI" sz="1400" b="0" dirty="0"/>
              <a:t>The </a:t>
            </a:r>
            <a:r>
              <a:rPr lang="fi-FI" sz="1400" b="0" dirty="0" err="1"/>
              <a:t>deal</a:t>
            </a:r>
            <a:endParaRPr lang="fi-FI" sz="1400" b="0" dirty="0"/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81632147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779830" cy="5047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3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Mitä teen, kun saan idean tai teen keksinnön?</a:t>
            </a:r>
          </a:p>
          <a:p>
            <a:r>
              <a:rPr lang="fi-FI" sz="2800" dirty="0"/>
              <a:t>Mihin tai kehen otan yhteyttä?</a:t>
            </a:r>
          </a:p>
          <a:p>
            <a:r>
              <a:rPr lang="fi-FI" sz="2800" dirty="0"/>
              <a:t>Voisinko saada muutakin kiiltävää kuin vain housuntakamukset?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20110115175308054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980728"/>
            <a:ext cx="3549821" cy="5450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7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kehys 5"/>
          <p:cNvSpPr txBox="1"/>
          <p:nvPr/>
        </p:nvSpPr>
        <p:spPr>
          <a:xfrm>
            <a:off x="1481195" y="191683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dirty="0"/>
              <a:t>Myös </a:t>
            </a:r>
            <a:r>
              <a:rPr lang="fi-FI" sz="1800" b="0" dirty="0" err="1"/>
              <a:t>B-to</a:t>
            </a:r>
            <a:r>
              <a:rPr lang="fi-FI" dirty="0" err="1"/>
              <a:t>-</a:t>
            </a:r>
            <a:r>
              <a:rPr lang="fi-FI" sz="1800" b="0" dirty="0" err="1"/>
              <a:t>B</a:t>
            </a:r>
            <a:r>
              <a:rPr lang="fi-FI" sz="1800" b="0" dirty="0"/>
              <a:t> -liiketoiminnassa asiat tapahtuvat ihmisten välillä. Aina on ihminen ostamassa.</a:t>
            </a:r>
          </a:p>
          <a:p>
            <a:r>
              <a:rPr lang="fi-FI" sz="1800" b="0" dirty="0"/>
              <a:t>Aina on myös ihminen asioita tekemässä.</a:t>
            </a:r>
          </a:p>
        </p:txBody>
      </p:sp>
      <p:sp>
        <p:nvSpPr>
          <p:cNvPr id="3" name="Tekstikehys 6"/>
          <p:cNvSpPr txBox="1"/>
          <p:nvPr/>
        </p:nvSpPr>
        <p:spPr>
          <a:xfrm>
            <a:off x="1780305" y="3068960"/>
            <a:ext cx="6181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0" dirty="0"/>
              <a:t>Tärkein menestystekijä kasvuyritystoiminnassa on tiimi!</a:t>
            </a:r>
          </a:p>
        </p:txBody>
      </p:sp>
      <p:sp>
        <p:nvSpPr>
          <p:cNvPr id="4" name="Tekstikehys 7"/>
          <p:cNvSpPr txBox="1"/>
          <p:nvPr/>
        </p:nvSpPr>
        <p:spPr>
          <a:xfrm>
            <a:off x="1846774" y="3717032"/>
            <a:ext cx="6248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/>
              <a:t>Maailmassa miltei joka ihmisellä on mahdollisuus hankkia soittimet, mutta miksi The Beatles, U2, </a:t>
            </a:r>
            <a:r>
              <a:rPr lang="fi-FI" sz="1400" b="0" dirty="0" err="1"/>
              <a:t>Guns’n</a:t>
            </a:r>
            <a:r>
              <a:rPr lang="fi-FI" sz="1400" b="0" dirty="0"/>
              <a:t> </a:t>
            </a:r>
            <a:r>
              <a:rPr lang="fi-FI" sz="1400" b="0" dirty="0" err="1"/>
              <a:t>Roses</a:t>
            </a:r>
            <a:r>
              <a:rPr lang="fi-FI" sz="1400" b="0" dirty="0"/>
              <a:t>, Aerosmith, RUSH, Rammstein, Radiohead, Metallica,… </a:t>
            </a:r>
            <a:r>
              <a:rPr lang="fi-FI" sz="1400" b="0" dirty="0" err="1"/>
              <a:t>Sonata</a:t>
            </a:r>
            <a:r>
              <a:rPr lang="fi-FI" sz="1400" b="0" dirty="0"/>
              <a:t> </a:t>
            </a:r>
            <a:r>
              <a:rPr lang="fi-FI" sz="1400" b="0" dirty="0" err="1"/>
              <a:t>Arctica</a:t>
            </a:r>
            <a:r>
              <a:rPr lang="fi-FI" sz="1400" b="0" dirty="0"/>
              <a:t> tai Nightwish erottuvat muista?</a:t>
            </a:r>
          </a:p>
        </p:txBody>
      </p:sp>
      <p:sp>
        <p:nvSpPr>
          <p:cNvPr id="5" name="Tekstikehys 8"/>
          <p:cNvSpPr txBox="1"/>
          <p:nvPr/>
        </p:nvSpPr>
        <p:spPr>
          <a:xfrm>
            <a:off x="1713836" y="4653136"/>
            <a:ext cx="644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0" dirty="0"/>
              <a:t>Usein 4 jäsentä. Heidän roolit? Kunnianhimo, energia.</a:t>
            </a:r>
          </a:p>
          <a:p>
            <a:r>
              <a:rPr lang="fi-FI" sz="1400" b="0" dirty="0"/>
              <a:t>Biisit (teknologia). Tultava toimeen paineen alla. Managerin rooli?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679331" y="990600"/>
            <a:ext cx="6198577" cy="7102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/>
              <a:t>BÄNDI?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2636912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/>
              <a:t>Entä sen jälkeen?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Lahjakkaalla yrittäjätiimillä on työ, jonka</a:t>
            </a:r>
            <a:br>
              <a:rPr lang="fi-FI" sz="1800" dirty="0"/>
            </a:br>
            <a:r>
              <a:rPr lang="fi-FI" sz="1800" dirty="0"/>
              <a:t>intohimoisesta tekemisestä syntyy LISÄÄ työtä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8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47664" y="1844824"/>
            <a:ext cx="6400800" cy="198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dirty="0"/>
              <a:t>Kiitos!</a:t>
            </a:r>
            <a:r>
              <a:rPr lang="fi-FI" dirty="0"/>
              <a:t>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sz="1600" dirty="0"/>
              <a:t>Panu Kuosmanen</a:t>
            </a:r>
            <a:br>
              <a:rPr lang="fi-FI" sz="1600" dirty="0"/>
            </a:br>
            <a:r>
              <a:rPr lang="fi-FI" sz="1600" dirty="0" err="1"/>
              <a:t>panu.kuosmanen@aalto.fi</a:t>
            </a:r>
            <a:br>
              <a:rPr lang="fi-FI" sz="1600" dirty="0"/>
            </a:br>
            <a:r>
              <a:rPr lang="fi-FI" sz="1600" dirty="0"/>
              <a:t>050-3841600</a:t>
            </a:r>
            <a:br>
              <a:rPr lang="fi-FI" sz="1600" dirty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52129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Design </a:t>
            </a:r>
            <a:r>
              <a:rPr lang="fi-FI" dirty="0" err="1"/>
              <a:t>Story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4374171" y="1571613"/>
            <a:ext cx="44181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Keksijä: Mia </a:t>
            </a:r>
            <a:r>
              <a:rPr lang="fi-FI" sz="1400" b="0" dirty="0" err="1">
                <a:latin typeface="+mn-lt"/>
              </a:rPr>
              <a:t>Lewin</a:t>
            </a:r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USA:n markkinoille tarkoitettu designiin ja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lifestyleen</a:t>
            </a:r>
            <a:r>
              <a:rPr lang="fi-FI" sz="1400" b="0" dirty="0">
                <a:latin typeface="+mn-lt"/>
              </a:rPr>
              <a:t> perustuva verkkokauppapalvelu, joka </a:t>
            </a:r>
          </a:p>
          <a:p>
            <a:pPr algn="l"/>
            <a:r>
              <a:rPr lang="fi-FI" sz="1400" b="0" dirty="0">
                <a:latin typeface="+mn-lt"/>
              </a:rPr>
              <a:t>  tarjoaa skandinaavista designia amerikkalaisille </a:t>
            </a:r>
          </a:p>
          <a:p>
            <a:pPr algn="l"/>
            <a:r>
              <a:rPr lang="fi-FI" sz="1400" b="0" dirty="0">
                <a:latin typeface="+mn-lt"/>
              </a:rPr>
              <a:t>  kuluttajille ja rakentaa designerien ja designtalojen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brändiä</a:t>
            </a:r>
            <a:r>
              <a:rPr lang="fi-FI" sz="1400" b="0" dirty="0">
                <a:latin typeface="+mn-lt"/>
              </a:rPr>
              <a:t> USA:ssa.  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Liikeideaa, käyttöliittymää ja </a:t>
            </a:r>
            <a:r>
              <a:rPr lang="fi-FI" sz="1400" b="0" dirty="0" err="1">
                <a:latin typeface="+mn-lt"/>
              </a:rPr>
              <a:t>on-</a:t>
            </a:r>
            <a:endParaRPr lang="fi-FI" sz="1400" b="0" dirty="0">
              <a:latin typeface="+mn-lt"/>
            </a:endParaRP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demand</a:t>
            </a:r>
            <a:r>
              <a:rPr lang="fi-FI" sz="1400" b="0" dirty="0">
                <a:latin typeface="+mn-lt"/>
              </a:rPr>
              <a:t> -tuotantomallia kehitettiin 2009 aikana </a:t>
            </a:r>
          </a:p>
          <a:p>
            <a:pPr algn="l"/>
            <a:r>
              <a:rPr lang="fi-FI" sz="1400" b="0" dirty="0">
                <a:latin typeface="+mn-lt"/>
              </a:rPr>
              <a:t>  Keksintösäätiön ja </a:t>
            </a:r>
            <a:r>
              <a:rPr lang="fi-FI" sz="1400" b="0" dirty="0" err="1">
                <a:latin typeface="+mn-lt"/>
              </a:rPr>
              <a:t>KoppiCatch-yrityskiihdyttämön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tuella. Yhtiö perustettiin 2009 lopussa, ja se keräsi   </a:t>
            </a:r>
          </a:p>
          <a:p>
            <a:pPr algn="l"/>
            <a:r>
              <a:rPr lang="fi-FI" sz="1400" b="0" dirty="0">
                <a:latin typeface="+mn-lt"/>
              </a:rPr>
              <a:t>  ensimmäisen enkelirahoituskierroksensa ja aloitti </a:t>
            </a:r>
          </a:p>
          <a:p>
            <a:pPr algn="l"/>
            <a:r>
              <a:rPr lang="fi-FI" sz="1400" b="0" dirty="0">
                <a:latin typeface="+mn-lt"/>
              </a:rPr>
              <a:t>  yhteistyön Tekesin (Business Finland) kanssa. 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"</a:t>
            </a:r>
            <a:r>
              <a:rPr lang="fi-FI" sz="1400" b="0" dirty="0" err="1">
                <a:latin typeface="+mn-lt"/>
              </a:rPr>
              <a:t>proof-of-concept</a:t>
            </a:r>
            <a:r>
              <a:rPr lang="fi-FI" sz="1400" b="0" dirty="0">
                <a:latin typeface="+mn-lt"/>
              </a:rPr>
              <a:t>" -rahoitus </a:t>
            </a:r>
          </a:p>
          <a:p>
            <a:pPr algn="l"/>
            <a:r>
              <a:rPr lang="fi-FI" sz="1400" b="0" dirty="0">
                <a:latin typeface="+mn-lt"/>
              </a:rPr>
              <a:t>  idean todentamiseen / tuotantovaihtoehtojen ja </a:t>
            </a:r>
          </a:p>
          <a:p>
            <a:pPr algn="l"/>
            <a:r>
              <a:rPr lang="fi-FI" sz="1400" b="0" dirty="0">
                <a:latin typeface="+mn-lt"/>
              </a:rPr>
              <a:t>  hinnoittelumallin testaus / esirahoitus prototyyppien   </a:t>
            </a:r>
          </a:p>
          <a:p>
            <a:pPr algn="l"/>
            <a:r>
              <a:rPr lang="fi-FI" sz="1400" b="0" dirty="0">
                <a:latin typeface="+mn-lt"/>
              </a:rPr>
              <a:t>  kehittämiseen / liiketoimintaosaaminen / kontaktit</a:t>
            </a:r>
          </a:p>
          <a:p>
            <a:pPr algn="l">
              <a:buFontTx/>
              <a:buChar char="-"/>
            </a:pPr>
            <a:endParaRPr lang="fi-FI" sz="140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5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0" i="1" dirty="0">
                <a:latin typeface="+mn-lt"/>
              </a:rPr>
              <a:t>Muotoilija Eero Aarnion </a:t>
            </a:r>
            <a:r>
              <a:rPr lang="fi-FI" sz="1800" b="0" i="1" dirty="0" err="1">
                <a:latin typeface="+mn-lt"/>
              </a:rPr>
              <a:t>Doggy-hyllystö</a:t>
            </a:r>
            <a:r>
              <a:rPr lang="fi-FI" sz="1800" b="0" i="1" dirty="0">
                <a:latin typeface="+mn-lt"/>
              </a:rPr>
              <a:t> (Copyright Eero Aarnio).</a:t>
            </a:r>
            <a:endParaRPr lang="fi-FI" sz="18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1028" name="Picture 4" descr="http://www.keksintosaatio.fi/content/kuvat/Uudet_menestystarinat/DesignStory_DoggyGoodbyeJihaa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11928"/>
          </a:xfrm>
          <a:prstGeom prst="rect">
            <a:avLst/>
          </a:prstGeom>
          <a:noFill/>
        </p:spPr>
      </p:pic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569372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sz="2000" dirty="0" err="1"/>
              <a:t>HavainNe</a:t>
            </a:r>
            <a:r>
              <a:rPr lang="fi-FI" sz="2000" dirty="0"/>
              <a:t> Oy,</a:t>
            </a:r>
            <a:br>
              <a:rPr lang="fi-FI" sz="2000" dirty="0"/>
            </a:br>
            <a:r>
              <a:rPr lang="fi-FI" sz="2000" dirty="0"/>
              <a:t>NYK. INNOTRAFIK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440114" y="1428736"/>
            <a:ext cx="43522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Jouni Hänninen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>
                <a:latin typeface="+mn-lt"/>
              </a:rPr>
              <a:t>- Keksintö: Alussa oli idea tolpan juurisuojuksesta. </a:t>
            </a:r>
          </a:p>
          <a:p>
            <a:pPr algn="l"/>
            <a:r>
              <a:rPr lang="fi-FI" sz="1400" b="0" dirty="0">
                <a:latin typeface="+mn-lt"/>
              </a:rPr>
              <a:t>  Jatkokehittelyssä passiivisesta tehostemerkistä </a:t>
            </a:r>
          </a:p>
          <a:p>
            <a:pPr algn="l"/>
            <a:r>
              <a:rPr lang="fi-FI" sz="1400" b="0" dirty="0">
                <a:latin typeface="+mn-lt"/>
              </a:rPr>
              <a:t>  kehittyi aktiivinen, kun siihen lisättiin liiketunnistin ja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ledvalot</a:t>
            </a:r>
            <a:r>
              <a:rPr lang="fi-FI" sz="1400" b="0" dirty="0">
                <a:latin typeface="+mn-lt"/>
              </a:rPr>
              <a:t>. Välkky on aktiivinen ja älykäs tehoste-  </a:t>
            </a:r>
          </a:p>
          <a:p>
            <a:pPr algn="l"/>
            <a:r>
              <a:rPr lang="fi-FI" sz="1400" b="0" dirty="0">
                <a:latin typeface="+mn-lt"/>
              </a:rPr>
              <a:t>  merkki, joka parantaa suojateiden turvallisuutta. Se </a:t>
            </a:r>
          </a:p>
          <a:p>
            <a:pPr algn="l"/>
            <a:r>
              <a:rPr lang="fi-FI" sz="1400" b="0" dirty="0">
                <a:latin typeface="+mn-lt"/>
              </a:rPr>
              <a:t>  asennetaan suojatiestä ilmoittavaan liikenne-</a:t>
            </a:r>
          </a:p>
          <a:p>
            <a:pPr algn="l"/>
            <a:r>
              <a:rPr lang="fi-FI" sz="1400" b="0" dirty="0">
                <a:latin typeface="+mn-lt"/>
              </a:rPr>
              <a:t>  merkkiin tien molemmille puolille. Välkky varoittaa </a:t>
            </a:r>
          </a:p>
          <a:p>
            <a:pPr algn="l"/>
            <a:r>
              <a:rPr lang="fi-FI" sz="1400" b="0" dirty="0">
                <a:latin typeface="+mn-lt"/>
              </a:rPr>
              <a:t>  autoilijaa suojatietä lähestyvästä jalankulkijasta tai </a:t>
            </a:r>
          </a:p>
          <a:p>
            <a:pPr algn="l"/>
            <a:r>
              <a:rPr lang="fi-FI" sz="1400" b="0" dirty="0">
                <a:latin typeface="+mn-lt"/>
              </a:rPr>
              <a:t>  pyöräilijästä ja antaa hänelle aikaa reagoida. 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Havainne Oy on perustettu 2009. </a:t>
            </a:r>
          </a:p>
          <a:p>
            <a:pPr algn="l"/>
            <a:r>
              <a:rPr lang="fi-FI" sz="1400" b="0" dirty="0">
                <a:latin typeface="+mn-lt"/>
              </a:rPr>
              <a:t>  Asennettu koekäyttöön Seinäjoelle, Tampereelle,  </a:t>
            </a:r>
          </a:p>
          <a:p>
            <a:pPr algn="l"/>
            <a:r>
              <a:rPr lang="fi-FI" sz="1400" b="0" dirty="0">
                <a:latin typeface="+mn-lt"/>
              </a:rPr>
              <a:t>  Saloon ja Vantaalle. Tilattu ja asennettu myös Poriin, Espooseen ja Hyvinkäälle.  Myyty </a:t>
            </a:r>
          </a:p>
          <a:p>
            <a:pPr algn="l"/>
            <a:r>
              <a:rPr lang="fi-FI" sz="1400" b="0" dirty="0">
                <a:latin typeface="+mn-lt"/>
              </a:rPr>
              <a:t>  40 paria. </a:t>
            </a:r>
          </a:p>
          <a:p>
            <a:pPr algn="l"/>
            <a:r>
              <a:rPr lang="fi-FI" sz="1400" b="0" dirty="0">
                <a:latin typeface="+mn-lt"/>
              </a:rPr>
              <a:t> 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kotimainen patentointi / </a:t>
            </a:r>
          </a:p>
          <a:p>
            <a:pPr algn="l"/>
            <a:r>
              <a:rPr lang="fi-FI" sz="1400" b="0" dirty="0">
                <a:latin typeface="+mn-lt"/>
              </a:rPr>
              <a:t>  prototyyppi / markkinointi / </a:t>
            </a:r>
            <a:r>
              <a:rPr lang="fi-FI" sz="1400" b="0" dirty="0" err="1">
                <a:latin typeface="+mn-lt"/>
              </a:rPr>
              <a:t>LTO-tuki</a:t>
            </a:r>
            <a:r>
              <a:rPr lang="fi-FI" sz="1400" b="0" dirty="0">
                <a:latin typeface="+mn-lt"/>
              </a:rPr>
              <a:t> / keksijän </a:t>
            </a:r>
          </a:p>
          <a:p>
            <a:pPr algn="l"/>
            <a:r>
              <a:rPr lang="fi-FI" sz="1400" b="0" dirty="0">
                <a:latin typeface="+mn-lt"/>
              </a:rPr>
              <a:t>  ohjeistus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429132"/>
            <a:ext cx="309931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00" b="0" i="1" dirty="0">
                <a:latin typeface="+mn-lt"/>
              </a:rPr>
              <a:t>Kuva: Havainne Oy</a:t>
            </a:r>
            <a:r>
              <a:rPr lang="fi-FI" b="0" i="1" dirty="0">
                <a:latin typeface="+mn-lt"/>
              </a:rPr>
              <a:t>.</a:t>
            </a:r>
            <a:br>
              <a:rPr lang="fi-FI" b="0" i="1" dirty="0">
                <a:latin typeface="+mn-lt"/>
              </a:rPr>
            </a:br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www.havainne.com</a:t>
            </a:r>
            <a:endParaRPr lang="fi-FI" sz="1400" b="0" dirty="0">
              <a:latin typeface="+mn-lt"/>
            </a:endParaRPr>
          </a:p>
          <a:p>
            <a:pPr algn="l"/>
            <a:endParaRPr lang="fi-FI" b="0" dirty="0">
              <a:latin typeface="+mn-lt"/>
            </a:endParaRPr>
          </a:p>
        </p:txBody>
      </p:sp>
      <p:pic>
        <p:nvPicPr>
          <p:cNvPr id="6146" name="Picture 2" descr="http://www.keksintosaatio.fi/content/kuvat/Uudet_menestystarinat/Havainne_valkky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1"/>
            <a:ext cx="3099310" cy="2055665"/>
          </a:xfrm>
          <a:prstGeom prst="rect">
            <a:avLst/>
          </a:prstGeom>
          <a:noFill/>
        </p:spPr>
      </p:pic>
      <p:sp>
        <p:nvSpPr>
          <p:cNvPr id="6" name="Tekstikehys 5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216064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670518" y="1214422"/>
            <a:ext cx="2242054" cy="571504"/>
          </a:xfrm>
        </p:spPr>
        <p:txBody>
          <a:bodyPr/>
          <a:lstStyle/>
          <a:p>
            <a:pPr algn="l"/>
            <a:r>
              <a:rPr lang="fi-FI" sz="2400" dirty="0" err="1"/>
              <a:t>Magisso</a:t>
            </a:r>
            <a:r>
              <a:rPr lang="fi-FI" sz="24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440114" y="1785926"/>
            <a:ext cx="43522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Miika Mansikkamaa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Keittiöliinateline kiinnittyy tiskialtaaseen </a:t>
            </a:r>
          </a:p>
          <a:p>
            <a:pPr algn="l"/>
            <a:r>
              <a:rPr lang="fi-FI" sz="1400" b="0" dirty="0">
                <a:latin typeface="+mn-lt"/>
              </a:rPr>
              <a:t>  kahdella vastakappalemagneetilla. Keksinnön </a:t>
            </a:r>
          </a:p>
          <a:p>
            <a:pPr algn="l"/>
            <a:r>
              <a:rPr lang="fi-FI" sz="1400" b="0" dirty="0">
                <a:latin typeface="+mn-lt"/>
              </a:rPr>
              <a:t>  ansiosta rätti on piilossa katseilta.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Innovatiivisen ja patentoidun </a:t>
            </a:r>
          </a:p>
          <a:p>
            <a:pPr algn="l"/>
            <a:r>
              <a:rPr lang="fi-FI" sz="1400" b="0" dirty="0">
                <a:latin typeface="+mn-lt"/>
              </a:rPr>
              <a:t>  keittiöliinatelineen ympärille kasvanut design-</a:t>
            </a:r>
          </a:p>
          <a:p>
            <a:pPr algn="l"/>
            <a:r>
              <a:rPr lang="fi-FI" sz="1400" b="0" dirty="0">
                <a:latin typeface="+mn-lt"/>
              </a:rPr>
              <a:t>  tuotantoyhtiö </a:t>
            </a:r>
            <a:r>
              <a:rPr lang="fi-FI" sz="1400" b="0" dirty="0" err="1">
                <a:latin typeface="+mn-lt"/>
              </a:rPr>
              <a:t>Magisso</a:t>
            </a:r>
            <a:r>
              <a:rPr lang="fi-FI" sz="1400" b="0" dirty="0">
                <a:latin typeface="+mn-lt"/>
              </a:rPr>
              <a:t> Oy kansainvälistyy: vientiä    on jo yli 10 maahan. Tuoteperhe on laajentunut.      Muita rahoittajia ovat Pankki, pääomasijoittajat,        	</a:t>
            </a:r>
            <a:r>
              <a:rPr lang="fi-FI" sz="1400" b="0" dirty="0" err="1">
                <a:latin typeface="+mn-lt"/>
              </a:rPr>
              <a:t>VeraVenture</a:t>
            </a:r>
            <a:r>
              <a:rPr lang="fi-FI" sz="1400" b="0" dirty="0">
                <a:latin typeface="+mn-lt"/>
              </a:rPr>
              <a:t> ja Tekes (Business Finland).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avainrooli keksinnön ja    </a:t>
            </a:r>
          </a:p>
          <a:p>
            <a:pPr algn="l"/>
            <a:r>
              <a:rPr lang="fi-FI" sz="1400" b="0" dirty="0">
                <a:latin typeface="+mn-lt"/>
              </a:rPr>
              <a:t>  tuotteistamisprosessin alkuvaiheessa / tuki / </a:t>
            </a:r>
          </a:p>
          <a:p>
            <a:pPr algn="l"/>
            <a:r>
              <a:rPr lang="fi-FI" sz="1400" b="0" dirty="0">
                <a:latin typeface="+mn-lt"/>
              </a:rPr>
              <a:t>  neuvonta / patentointi / prototyypit</a:t>
            </a:r>
          </a:p>
          <a:p>
            <a:endParaRPr lang="fi-FI" sz="1200" dirty="0">
              <a:latin typeface="+mn-lt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1208919" y="4357694"/>
            <a:ext cx="309931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Magneettikiinnitteinen keittiöliinateline. </a:t>
            </a:r>
          </a:p>
          <a:p>
            <a:pPr algn="l"/>
            <a:r>
              <a:rPr lang="fi-FI" sz="1400" b="0" i="1" dirty="0">
                <a:latin typeface="+mn-lt"/>
              </a:rPr>
              <a:t>Kuva: </a:t>
            </a:r>
            <a:r>
              <a:rPr lang="fi-FI" sz="1400" b="0" i="1" dirty="0" err="1">
                <a:latin typeface="+mn-lt"/>
              </a:rPr>
              <a:t>Magisso</a:t>
            </a:r>
            <a:r>
              <a:rPr lang="fi-FI" sz="1400" b="0" i="1" dirty="0">
                <a:latin typeface="+mn-lt"/>
              </a:rPr>
              <a:t> Oy	</a:t>
            </a:r>
            <a:r>
              <a:rPr lang="fi-FI" b="0" i="1" dirty="0">
                <a:latin typeface="+mn-lt"/>
              </a:rPr>
              <a:t>		             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www.magisso.com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3074" name="Picture 2" descr="magisso240x300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285993"/>
            <a:ext cx="3099310" cy="20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1182085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1269712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000" dirty="0" err="1"/>
              <a:t>Relaxbirth</a:t>
            </a:r>
            <a:r>
              <a:rPr lang="fi-FI" sz="20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Eija Pessinen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</a:t>
            </a:r>
            <a:r>
              <a:rPr lang="fi-FI" sz="1400" b="0" dirty="0" err="1">
                <a:latin typeface="+mn-lt"/>
              </a:rPr>
              <a:t>Relaxbirth-synnytystuen</a:t>
            </a:r>
            <a:r>
              <a:rPr lang="fi-FI" sz="1400" b="0" dirty="0">
                <a:latin typeface="+mn-lt"/>
              </a:rPr>
              <a:t> avulla synnyttäjä   </a:t>
            </a:r>
          </a:p>
          <a:p>
            <a:pPr algn="l"/>
            <a:r>
              <a:rPr lang="fi-FI" sz="1400" b="0" dirty="0">
                <a:latin typeface="+mn-lt"/>
              </a:rPr>
              <a:t>  löytää keholleen hyviä ja synnytystä edistäviä </a:t>
            </a:r>
          </a:p>
          <a:p>
            <a:pPr algn="l"/>
            <a:r>
              <a:rPr lang="fi-FI" sz="1400" b="0" dirty="0">
                <a:latin typeface="+mn-lt"/>
              </a:rPr>
              <a:t>  asentoja synnytyksen eri vaiheissa. Kätilö hoitaa </a:t>
            </a:r>
          </a:p>
          <a:p>
            <a:pPr algn="l"/>
            <a:r>
              <a:rPr lang="fi-FI" sz="1400" b="0" dirty="0">
                <a:latin typeface="+mn-lt"/>
              </a:rPr>
              <a:t>  synnytystä sopivalla työskentelykorkeudella ja </a:t>
            </a:r>
          </a:p>
          <a:p>
            <a:pPr algn="l"/>
            <a:r>
              <a:rPr lang="fi-FI" sz="1400" b="0" dirty="0">
                <a:latin typeface="+mn-lt"/>
              </a:rPr>
              <a:t>  hyvässä asennossa. Lisäksi synnyttäjän ja kätilön </a:t>
            </a:r>
          </a:p>
          <a:p>
            <a:pPr algn="l"/>
            <a:r>
              <a:rPr lang="fi-FI" sz="1400" b="0" dirty="0">
                <a:latin typeface="+mn-lt"/>
              </a:rPr>
              <a:t>  välinen yhteistyö paranee.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alkanut varsinaisesti vuonna 2006. </a:t>
            </a:r>
          </a:p>
          <a:p>
            <a:pPr algn="l"/>
            <a:r>
              <a:rPr lang="fi-FI" sz="1400" b="0" dirty="0">
                <a:latin typeface="+mn-lt"/>
              </a:rPr>
              <a:t>  Myyty synnytyssairaaloihin. Suunnitelmissa on </a:t>
            </a:r>
          </a:p>
          <a:p>
            <a:pPr algn="l"/>
            <a:r>
              <a:rPr lang="fi-FI" sz="1400" b="0" dirty="0">
                <a:latin typeface="+mn-lt"/>
              </a:rPr>
              <a:t>  synnytysvalmennus. Vienti Ruotsiin aloitettu.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mm. Tekes (Business Finland), Finnvera, Sitra, </a:t>
            </a:r>
          </a:p>
          <a:p>
            <a:pPr algn="l"/>
            <a:r>
              <a:rPr lang="fi-FI" sz="1400" b="0" dirty="0">
                <a:latin typeface="+mn-lt"/>
              </a:rPr>
              <a:t>  Työsuojelurahasto ja Uudenmaan </a:t>
            </a:r>
            <a:r>
              <a:rPr lang="fi-FI" sz="1400" b="0" dirty="0" err="1">
                <a:latin typeface="+mn-lt"/>
              </a:rPr>
              <a:t>ELY-keskus</a:t>
            </a:r>
            <a:r>
              <a:rPr lang="fi-FI" sz="1400" b="0" dirty="0">
                <a:latin typeface="+mn-lt"/>
              </a:rPr>
              <a:t>.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ensimmäisten tuoteversioiden </a:t>
            </a:r>
          </a:p>
          <a:p>
            <a:pPr algn="l"/>
            <a:r>
              <a:rPr lang="fi-FI" sz="1400" b="0" dirty="0">
                <a:latin typeface="+mn-lt"/>
              </a:rPr>
              <a:t>  hahmottelu keväällä 2004 / prototyypit </a:t>
            </a:r>
            <a:r>
              <a:rPr lang="fi-FI" sz="1400" b="0" dirty="0" err="1">
                <a:latin typeface="+mn-lt"/>
              </a:rPr>
              <a:t>protopajassa</a:t>
            </a:r>
            <a:r>
              <a:rPr lang="fi-FI" sz="1400" b="0" dirty="0">
                <a:latin typeface="+mn-lt"/>
              </a:rPr>
              <a:t> / </a:t>
            </a:r>
          </a:p>
          <a:p>
            <a:pPr algn="l"/>
            <a:r>
              <a:rPr lang="fi-FI" sz="1400" b="0" dirty="0">
                <a:latin typeface="+mn-lt"/>
              </a:rPr>
              <a:t>  neuvonta /  rahoitus keksinnön suojaukseen / </a:t>
            </a:r>
          </a:p>
          <a:p>
            <a:pPr algn="l"/>
            <a:r>
              <a:rPr lang="fi-FI" sz="1400" b="0" dirty="0">
                <a:latin typeface="+mn-lt"/>
              </a:rPr>
              <a:t>  yhteistyökumppanien etsiminen / tuotteistaminen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429133"/>
            <a:ext cx="30333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Eija Pessinen. Kuva: Veijo Autio</a:t>
            </a: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www.relaxbirth.com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4098" name="Kuva 7" descr="http://www.keksintosaatio.fi/content/kuvat/Uudet_menestystarinat/Pessinen_Relaxbirth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357430"/>
            <a:ext cx="3033367" cy="20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049147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341655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/>
              <a:t>Safera</a:t>
            </a:r>
            <a:r>
              <a:rPr lang="fi-FI" sz="28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Henri Andell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Liesituulettimeen integroitu </a:t>
            </a:r>
          </a:p>
          <a:p>
            <a:pPr algn="l"/>
            <a:r>
              <a:rPr lang="fi-FI" sz="1400" b="0" dirty="0">
                <a:latin typeface="+mn-lt"/>
              </a:rPr>
              <a:t>  vaahtosammutusjärjestelmä: </a:t>
            </a:r>
            <a:r>
              <a:rPr lang="fi-FI" sz="1400" b="0" dirty="0" err="1">
                <a:latin typeface="+mn-lt"/>
              </a:rPr>
              <a:t>Saferan</a:t>
            </a:r>
            <a:r>
              <a:rPr lang="fi-FI" sz="1400" b="0" dirty="0">
                <a:latin typeface="+mn-lt"/>
              </a:rPr>
              <a:t> liesituuletin </a:t>
            </a:r>
          </a:p>
          <a:p>
            <a:pPr algn="l"/>
            <a:r>
              <a:rPr lang="fi-FI" sz="1400" b="0" dirty="0">
                <a:latin typeface="+mn-lt"/>
              </a:rPr>
              <a:t>  suojaa ja ennaltaehkäisee keittiöiden tyypillisiä </a:t>
            </a:r>
          </a:p>
          <a:p>
            <a:pPr algn="l"/>
            <a:r>
              <a:rPr lang="fi-FI" sz="1400" b="0" dirty="0">
                <a:latin typeface="+mn-lt"/>
              </a:rPr>
              <a:t>  vahinkoja huolehtimalla lieden turvallisesta käytöstä </a:t>
            </a:r>
          </a:p>
          <a:p>
            <a:pPr algn="l"/>
            <a:r>
              <a:rPr lang="fi-FI" sz="1400" b="0" dirty="0">
                <a:latin typeface="+mn-lt"/>
              </a:rPr>
              <a:t>  ja hälyttämällä alkavista vesivuodoista.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Idean hahmottuminen kaupalliseksi </a:t>
            </a:r>
          </a:p>
          <a:p>
            <a:pPr algn="l"/>
            <a:r>
              <a:rPr lang="fi-FI" sz="1400" b="0" dirty="0">
                <a:latin typeface="+mn-lt"/>
              </a:rPr>
              <a:t>  tuotteeksi </a:t>
            </a:r>
            <a:r>
              <a:rPr lang="fi-FI" sz="1400" b="0" dirty="0" err="1">
                <a:latin typeface="+mn-lt"/>
              </a:rPr>
              <a:t>Venture</a:t>
            </a:r>
            <a:r>
              <a:rPr lang="fi-FI" sz="1400" b="0" dirty="0">
                <a:latin typeface="+mn-lt"/>
              </a:rPr>
              <a:t> Cup -kilpailussa vuonna 2007. </a:t>
            </a:r>
          </a:p>
          <a:p>
            <a:pPr algn="l"/>
            <a:r>
              <a:rPr lang="fi-FI" sz="1400" b="0" dirty="0">
                <a:latin typeface="+mn-lt"/>
              </a:rPr>
              <a:t>  Yritys on perustettu vuonna 2007. Vientiä Ruotsiin. </a:t>
            </a:r>
          </a:p>
          <a:p>
            <a:pPr algn="l"/>
            <a:r>
              <a:rPr lang="fi-FI" sz="1400" b="0" dirty="0">
                <a:latin typeface="+mn-lt"/>
              </a:rPr>
              <a:t>  Muita rahoittajia ovat </a:t>
            </a:r>
            <a:r>
              <a:rPr lang="fi-FI" sz="1400" b="0" dirty="0" err="1">
                <a:latin typeface="+mn-lt"/>
              </a:rPr>
              <a:t>Avera</a:t>
            </a:r>
            <a:r>
              <a:rPr lang="fi-FI" sz="1400" b="0" dirty="0">
                <a:latin typeface="+mn-lt"/>
              </a:rPr>
              <a:t>, Tekes (Business Finland) ja Yrittäjäin </a:t>
            </a:r>
          </a:p>
          <a:p>
            <a:pPr algn="l"/>
            <a:r>
              <a:rPr lang="fi-FI" sz="1400" b="0" dirty="0">
                <a:latin typeface="+mn-lt"/>
              </a:rPr>
              <a:t>  Fennia. Mukana pääomasijoittajat </a:t>
            </a:r>
            <a:r>
              <a:rPr lang="fi-FI" sz="1400" b="0" dirty="0" err="1">
                <a:latin typeface="+mn-lt"/>
              </a:rPr>
              <a:t>Avera</a:t>
            </a:r>
            <a:r>
              <a:rPr lang="fi-FI" sz="1400" b="0" dirty="0">
                <a:latin typeface="+mn-lt"/>
              </a:rPr>
              <a:t> ja kumppani </a:t>
            </a:r>
          </a:p>
          <a:p>
            <a:pPr algn="l"/>
            <a:r>
              <a:rPr lang="fi-FI" sz="1400" b="0" dirty="0">
                <a:latin typeface="+mn-lt"/>
              </a:rPr>
              <a:t>  Savo </a:t>
            </a:r>
            <a:r>
              <a:rPr lang="fi-FI" sz="1400" b="0" dirty="0" err="1">
                <a:latin typeface="+mn-lt"/>
              </a:rPr>
              <a:t>Ventures</a:t>
            </a:r>
            <a:r>
              <a:rPr lang="fi-FI" sz="1400" b="0" dirty="0">
                <a:latin typeface="+mn-lt"/>
              </a:rPr>
              <a:t> Oy sekä kaksi enkelisijoittajaa.</a:t>
            </a:r>
            <a:endParaRPr lang="fi-FI" sz="1400" b="0" dirty="0">
              <a:solidFill>
                <a:srgbClr val="FF0000"/>
              </a:solidFill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prototyypit, pajatyö </a:t>
            </a:r>
          </a:p>
          <a:p>
            <a:pPr algn="l"/>
            <a:r>
              <a:rPr lang="fi-FI" sz="1400" b="0" dirty="0">
                <a:latin typeface="+mn-lt"/>
              </a:rPr>
              <a:t>  / rahoitus kokeiluvaiheen palvelujen ostamiseen /</a:t>
            </a:r>
          </a:p>
          <a:p>
            <a:pPr algn="l"/>
            <a:r>
              <a:rPr lang="fi-FI" sz="1400" b="0" dirty="0">
                <a:latin typeface="+mn-lt"/>
              </a:rPr>
              <a:t>  markkinointi</a:t>
            </a:r>
          </a:p>
          <a:p>
            <a:pPr algn="l">
              <a:buFontTx/>
              <a:buChar char="-"/>
            </a:pPr>
            <a:endParaRPr lang="fi-FI" sz="1200" b="0" dirty="0">
              <a:latin typeface="+mn-lt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0"/>
            <a:ext cx="30993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 err="1">
                <a:latin typeface="+mn-lt"/>
              </a:rPr>
              <a:t>Safera-turvatekniikka</a:t>
            </a:r>
            <a:r>
              <a:rPr lang="fi-FI" sz="1400" b="0" i="1" dirty="0">
                <a:latin typeface="+mn-lt"/>
              </a:rPr>
              <a:t> tekee kodista entistä turvallisemman. Älykäs järjestelmä ennaltaehkäisee lieden vaaratilanteita sekä sammuttaa alkavan palon tehokkaasti, nopeasti ja siististi. Kuva: </a:t>
            </a:r>
            <a:r>
              <a:rPr lang="fi-FI" sz="1400" b="0" i="1" dirty="0" err="1">
                <a:latin typeface="+mn-lt"/>
              </a:rPr>
              <a:t>Safera</a:t>
            </a:r>
            <a:r>
              <a:rPr lang="fi-FI" sz="1400" b="0" i="1" dirty="0">
                <a:latin typeface="+mn-lt"/>
              </a:rPr>
              <a:t> Oy.</a:t>
            </a:r>
            <a:r>
              <a:rPr lang="fi-FI" b="0" dirty="0">
                <a:latin typeface="+mn-lt"/>
              </a:rPr>
              <a:t> </a:t>
            </a:r>
            <a:endParaRPr lang="fi-FI" b="0" i="1" dirty="0">
              <a:latin typeface="+mn-lt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www.safera.fi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5122" name="Kuva 9" descr="http://www.keksintosaatio.fi/content/kuvat/Uudet_menestystarinat/Safera_liesisammutin_49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862" y="2428868"/>
            <a:ext cx="3033367" cy="200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315023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</a:p>
        </p:txBody>
      </p:sp>
    </p:spTree>
    <p:extLst>
      <p:ext uri="{BB962C8B-B14F-4D97-AF65-F5344CB8AC3E}">
        <p14:creationId xmlns:p14="http://schemas.microsoft.com/office/powerpoint/2010/main" val="4097659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/>
          <a:lstStyle/>
          <a:p>
            <a:pPr algn="l"/>
            <a:r>
              <a:rPr lang="fi-FI" sz="2800" dirty="0" err="1"/>
              <a:t>Onbone</a:t>
            </a:r>
            <a:r>
              <a:rPr lang="fi-FI" sz="2800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0"/>
            <a:ext cx="441816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5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Keksijät: </a:t>
            </a:r>
            <a:r>
              <a:rPr lang="fi-FI" sz="1400" b="0" dirty="0" err="1">
                <a:latin typeface="+mn-lt"/>
              </a:rPr>
              <a:t>Petro</a:t>
            </a:r>
            <a:r>
              <a:rPr lang="fi-FI" sz="1400" b="0" dirty="0">
                <a:latin typeface="+mn-lt"/>
              </a:rPr>
              <a:t> Lahtinen, Jari Salo, Antti Pärssinen, </a:t>
            </a:r>
          </a:p>
          <a:p>
            <a:pPr algn="l"/>
            <a:r>
              <a:rPr lang="fi-FI" sz="1400" b="0" dirty="0">
                <a:latin typeface="+mn-lt"/>
              </a:rPr>
              <a:t>  Markku Leskelä, Timo Repo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Puukomposiittimateriaali, jonka voi </a:t>
            </a:r>
          </a:p>
          <a:p>
            <a:pPr algn="l"/>
            <a:r>
              <a:rPr lang="fi-FI" sz="1400" b="0" dirty="0">
                <a:latin typeface="+mn-lt"/>
              </a:rPr>
              <a:t>  muokata lämmityslaitteen avulla kipsattavaan</a:t>
            </a:r>
          </a:p>
          <a:p>
            <a:pPr algn="l"/>
            <a:r>
              <a:rPr lang="fi-FI" sz="1400" b="0" dirty="0">
                <a:latin typeface="+mn-lt"/>
              </a:rPr>
              <a:t>  kohteeseen sopivaksi. </a:t>
            </a:r>
            <a:r>
              <a:rPr lang="fi-FI" sz="1400" b="0" dirty="0" err="1">
                <a:latin typeface="+mn-lt"/>
              </a:rPr>
              <a:t>Omnicast</a:t>
            </a:r>
            <a:r>
              <a:rPr lang="fi-FI" sz="1400" b="0" i="1" dirty="0">
                <a:latin typeface="+mn-lt"/>
                <a:cs typeface="Arial" pitchFamily="34" charset="0"/>
              </a:rPr>
              <a:t>® </a:t>
            </a:r>
            <a:r>
              <a:rPr lang="fi-FI" sz="1400" b="0" dirty="0">
                <a:latin typeface="+mn-lt"/>
                <a:cs typeface="Arial" pitchFamily="34" charset="0"/>
              </a:rPr>
              <a:t>-kipsi on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myrkytön ja biohajoava. Kipsi on lisäksi lähes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näkymätön, joten sitä ei tarvitse poistaa </a:t>
            </a:r>
          </a:p>
          <a:p>
            <a:pPr algn="l"/>
            <a:r>
              <a:rPr lang="fi-FI" sz="1400" b="0" dirty="0">
                <a:latin typeface="+mn-lt"/>
                <a:cs typeface="Arial" pitchFamily="34" charset="0"/>
              </a:rPr>
              <a:t>  röntgenkuvauksen ajaksi.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</a:t>
            </a:r>
            <a:r>
              <a:rPr lang="fi-FI" sz="1400" b="0" dirty="0" err="1">
                <a:latin typeface="+mn-lt"/>
              </a:rPr>
              <a:t>Onbone</a:t>
            </a:r>
            <a:r>
              <a:rPr lang="fi-FI" sz="1400" b="0" dirty="0">
                <a:latin typeface="+mn-lt"/>
              </a:rPr>
              <a:t> on aloittanut vuonna 2009. </a:t>
            </a:r>
          </a:p>
          <a:p>
            <a:pPr algn="l"/>
            <a:r>
              <a:rPr lang="fi-FI" sz="1400" b="0" dirty="0">
                <a:latin typeface="+mn-lt"/>
              </a:rPr>
              <a:t>  Mukana pääomasijoittaja </a:t>
            </a:r>
            <a:r>
              <a:rPr lang="fi-FI" sz="1400" b="0" dirty="0" err="1">
                <a:latin typeface="+mn-lt"/>
              </a:rPr>
              <a:t>Inveni</a:t>
            </a:r>
            <a:r>
              <a:rPr lang="fi-FI" sz="1400" b="0" dirty="0">
                <a:latin typeface="+mn-lt"/>
              </a:rPr>
              <a:t> Capital Oy.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Uudenmaan ELY-keskus ja Tekes (Business Finland).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markkinatutkimus /</a:t>
            </a:r>
          </a:p>
          <a:p>
            <a:pPr algn="l"/>
            <a:r>
              <a:rPr lang="fi-FI" sz="1400" b="0" dirty="0">
                <a:latin typeface="+mn-lt"/>
              </a:rPr>
              <a:t>  tuotekehitys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099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Arial" pitchFamily="34" charset="0"/>
                <a:cs typeface="Arial" pitchFamily="34" charset="0"/>
              </a:rPr>
              <a:t>OMNICAST® -kipsaustuotekonsepti koostuu valikoimasta puukomposiittikipsejä sekä lämmityslaitteesta, jota käytetään kipsien pehmentämiseen.(Kuvat: </a:t>
            </a:r>
            <a:r>
              <a:rPr lang="fi-FI" sz="1400" b="0" i="1" dirty="0" err="1">
                <a:latin typeface="Arial" pitchFamily="34" charset="0"/>
                <a:cs typeface="Arial" pitchFamily="34" charset="0"/>
              </a:rPr>
              <a:t>Onbone</a:t>
            </a:r>
            <a:r>
              <a:rPr lang="fi-FI" sz="1400" b="0" i="1" dirty="0">
                <a:latin typeface="Arial" pitchFamily="34" charset="0"/>
                <a:cs typeface="Arial" pitchFamily="34" charset="0"/>
              </a:rPr>
              <a:t> Oy)</a:t>
            </a:r>
            <a:r>
              <a:rPr lang="fi-FI" sz="1400" b="0" dirty="0">
                <a:latin typeface="Arial" pitchFamily="34" charset="0"/>
                <a:cs typeface="Arial" pitchFamily="34" charset="0"/>
              </a:rPr>
              <a:t> </a:t>
            </a:r>
            <a:endParaRPr lang="fi-FI" sz="1400" b="0" i="1" dirty="0">
              <a:latin typeface="Arial" pitchFamily="34" charset="0"/>
              <a:cs typeface="Arial" pitchFamily="34" charset="0"/>
            </a:endParaRPr>
          </a:p>
          <a:p>
            <a:pPr algn="l"/>
            <a:endParaRPr lang="fi-FI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www.onbone.fi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7" name="Kuva 6" descr="Onbon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9"/>
            <a:ext cx="3043215" cy="2018459"/>
          </a:xfrm>
          <a:prstGeom prst="rect">
            <a:avLst/>
          </a:prstGeom>
        </p:spPr>
      </p:pic>
      <p:sp>
        <p:nvSpPr>
          <p:cNvPr id="8" name="Tekstikehys 7"/>
          <p:cNvSpPr txBox="1"/>
          <p:nvPr/>
        </p:nvSpPr>
        <p:spPr>
          <a:xfrm>
            <a:off x="1182085" y="404664"/>
            <a:ext cx="392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7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Autofit/>
          </a:bodyPr>
          <a:lstStyle/>
          <a:p>
            <a:r>
              <a:rPr lang="fi-FI" sz="2800" dirty="0"/>
              <a:t>Älä esittele keksintöäsi julkisesti ennen suojaamista</a:t>
            </a:r>
          </a:p>
          <a:p>
            <a:r>
              <a:rPr lang="fi-FI" sz="2800" dirty="0"/>
              <a:t>Tutki ja arvioi itse uutuutta ja patentoitavuutta, </a:t>
            </a:r>
            <a:r>
              <a:rPr lang="fi-FI" sz="2800" dirty="0" err="1"/>
              <a:t>googlaa</a:t>
            </a:r>
            <a:r>
              <a:rPr lang="fi-FI" sz="2800" dirty="0"/>
              <a:t> ja käytä julkisia patenttitietokantoja (</a:t>
            </a:r>
            <a:r>
              <a:rPr lang="fi-FI" sz="2800" dirty="0" err="1"/>
              <a:t>espacenet</a:t>
            </a:r>
            <a:r>
              <a:rPr lang="fi-FI" sz="2800" dirty="0"/>
              <a:t>)</a:t>
            </a:r>
          </a:p>
          <a:p>
            <a:r>
              <a:rPr lang="fi-FI" sz="2800" dirty="0"/>
              <a:t>Olisiko keksinnöllesi kysyntää?</a:t>
            </a:r>
          </a:p>
          <a:p>
            <a:r>
              <a:rPr lang="fi-FI" sz="2800" dirty="0"/>
              <a:t>Missä tarvitset ulkopuolista apua tai rahoitusta?</a:t>
            </a:r>
          </a:p>
          <a:p>
            <a:endParaRPr lang="fi-FI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06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2505825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Flow</a:t>
            </a:r>
            <a:r>
              <a:rPr lang="fi-FI" dirty="0"/>
              <a:t> </a:t>
            </a:r>
            <a:r>
              <a:rPr lang="fi-FI" dirty="0" err="1"/>
              <a:t>Drinks</a:t>
            </a:r>
            <a:r>
              <a:rPr lang="fi-FI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4171" y="1643051"/>
            <a:ext cx="4418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Pertti Lähteenmäki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Luonnon omista ainesosista valmistettu </a:t>
            </a:r>
          </a:p>
          <a:p>
            <a:pPr algn="l"/>
            <a:r>
              <a:rPr lang="fi-FI" sz="1400" b="0" dirty="0">
                <a:latin typeface="+mn-lt"/>
              </a:rPr>
              <a:t>  urheilujuoma, joka parantaa suorituskykyä ja </a:t>
            </a:r>
          </a:p>
          <a:p>
            <a:pPr algn="l"/>
            <a:r>
              <a:rPr lang="fi-FI" sz="1400" b="0" dirty="0">
                <a:latin typeface="+mn-lt"/>
              </a:rPr>
              <a:t>  keskittymistä. Juoma auttaa urheilijaa </a:t>
            </a:r>
          </a:p>
          <a:p>
            <a:pPr algn="l"/>
            <a:r>
              <a:rPr lang="fi-FI" sz="1400" b="0" dirty="0">
                <a:latin typeface="+mn-lt"/>
              </a:rPr>
              <a:t>  tasapainoisempaan suoritukseen. Tuotteet </a:t>
            </a:r>
          </a:p>
          <a:p>
            <a:pPr algn="l"/>
            <a:r>
              <a:rPr lang="fi-FI" sz="1400" b="0" dirty="0">
                <a:latin typeface="+mn-lt"/>
              </a:rPr>
              <a:t>  golfjuoma </a:t>
            </a:r>
            <a:r>
              <a:rPr lang="fi-FI" sz="1400" b="0" dirty="0" err="1">
                <a:latin typeface="+mn-lt"/>
              </a:rPr>
              <a:t>Feather</a:t>
            </a:r>
            <a:r>
              <a:rPr lang="fi-FI" sz="1400" b="0" dirty="0">
                <a:latin typeface="+mn-lt"/>
              </a:rPr>
              <a:t> </a:t>
            </a:r>
            <a:r>
              <a:rPr lang="fi-FI" sz="1400" b="0" dirty="0" err="1">
                <a:latin typeface="+mn-lt"/>
              </a:rPr>
              <a:t>Flow</a:t>
            </a:r>
            <a:r>
              <a:rPr lang="fi-FI" sz="1400" b="0" dirty="0">
                <a:latin typeface="+mn-lt"/>
              </a:rPr>
              <a:t> ja fyysisemmän </a:t>
            </a:r>
          </a:p>
          <a:p>
            <a:pPr algn="l"/>
            <a:r>
              <a:rPr lang="fi-FI" sz="1400" b="0" dirty="0">
                <a:latin typeface="+mn-lt"/>
              </a:rPr>
              <a:t>  urheilusuorituksen vaatimuksiin vastaava </a:t>
            </a:r>
            <a:r>
              <a:rPr lang="fi-FI" sz="1400" b="0" dirty="0" err="1">
                <a:latin typeface="+mn-lt"/>
              </a:rPr>
              <a:t>Flow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</a:t>
            </a:r>
            <a:r>
              <a:rPr lang="fi-FI" sz="1400" b="0" dirty="0" err="1">
                <a:latin typeface="+mn-lt"/>
              </a:rPr>
              <a:t>Endurance</a:t>
            </a:r>
            <a:r>
              <a:rPr lang="fi-FI" sz="1400" b="0" dirty="0">
                <a:latin typeface="+mn-lt"/>
              </a:rPr>
              <a:t>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Tuote on ollut markkinoilla vuodesta </a:t>
            </a:r>
          </a:p>
          <a:p>
            <a:pPr algn="l"/>
            <a:r>
              <a:rPr lang="fi-FI" sz="1400" b="0" dirty="0">
                <a:latin typeface="+mn-lt"/>
              </a:rPr>
              <a:t>  2006. Saatavilla mm. golf-kentillä, urheiluliikkeissä, </a:t>
            </a:r>
          </a:p>
          <a:p>
            <a:pPr algn="l"/>
            <a:r>
              <a:rPr lang="fi-FI" sz="1400" b="0" dirty="0">
                <a:latin typeface="+mn-lt"/>
              </a:rPr>
              <a:t>  luontaistuotekaupoissa sekä kuntoklubeilla.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</a:t>
            </a:r>
            <a:r>
              <a:rPr lang="fi-FI" sz="1400" b="0" dirty="0" err="1">
                <a:latin typeface="+mn-lt"/>
              </a:rPr>
              <a:t>Licentia</a:t>
            </a:r>
            <a:r>
              <a:rPr lang="fi-FI" sz="1400" b="0" dirty="0">
                <a:latin typeface="+mn-lt"/>
              </a:rPr>
              <a:t> Oy, Uudenmaan </a:t>
            </a:r>
            <a:r>
              <a:rPr lang="fi-FI" sz="1400" b="0" dirty="0" err="1">
                <a:latin typeface="+mn-lt"/>
              </a:rPr>
              <a:t>ELY-keskus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r>
              <a:rPr lang="fi-FI" sz="1400" b="0" dirty="0">
                <a:latin typeface="+mn-lt"/>
              </a:rPr>
              <a:t>  ja </a:t>
            </a:r>
            <a:r>
              <a:rPr lang="fi-FI" sz="1400" b="0" dirty="0" err="1">
                <a:latin typeface="+mn-lt"/>
              </a:rPr>
              <a:t>Finnvera</a:t>
            </a:r>
            <a:r>
              <a:rPr lang="fi-FI" sz="1400" b="0" dirty="0">
                <a:latin typeface="+mn-lt"/>
              </a:rPr>
              <a:t> Oyj.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markkinointi /  </a:t>
            </a:r>
          </a:p>
          <a:p>
            <a:pPr algn="l"/>
            <a:r>
              <a:rPr lang="fi-FI" sz="1400" b="0" dirty="0">
                <a:latin typeface="+mn-lt"/>
              </a:rPr>
              <a:t>  neuvonta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Erityisesti </a:t>
            </a:r>
            <a:r>
              <a:rPr lang="fi-FI" sz="1400" b="0" i="1" dirty="0" err="1">
                <a:latin typeface="+mn-lt"/>
              </a:rPr>
              <a:t>golfareille</a:t>
            </a:r>
            <a:r>
              <a:rPr lang="fi-FI" sz="1400" b="0" i="1" dirty="0">
                <a:latin typeface="+mn-lt"/>
              </a:rPr>
              <a:t> räätälöity </a:t>
            </a:r>
            <a:r>
              <a:rPr lang="fi-FI" sz="1400" b="0" i="1" dirty="0" err="1">
                <a:latin typeface="+mn-lt"/>
              </a:rPr>
              <a:t>Feather</a:t>
            </a:r>
            <a:r>
              <a:rPr lang="fi-FI" sz="1400" b="0" i="1" dirty="0">
                <a:latin typeface="+mn-lt"/>
              </a:rPr>
              <a:t> FLOW</a:t>
            </a:r>
            <a:r>
              <a:rPr lang="fi-FI" sz="1400" b="0" i="1" baseline="30000" dirty="0">
                <a:latin typeface="+mn-lt"/>
              </a:rPr>
              <a:t>TM </a:t>
            </a:r>
            <a:r>
              <a:rPr lang="fi-FI" sz="1400" b="0" i="1" dirty="0">
                <a:latin typeface="+mn-lt"/>
              </a:rPr>
              <a:t>-juoma huomioi lajin vaatimukset, suorituksen keston ja keskittymiskyvyn. (Kuva: </a:t>
            </a:r>
            <a:r>
              <a:rPr lang="fi-FI" sz="1400" b="0" i="1" dirty="0" err="1">
                <a:latin typeface="+mn-lt"/>
              </a:rPr>
              <a:t>Flow</a:t>
            </a:r>
            <a:r>
              <a:rPr lang="fi-FI" sz="1400" b="0" i="1" dirty="0">
                <a:latin typeface="+mn-lt"/>
              </a:rPr>
              <a:t> </a:t>
            </a:r>
            <a:r>
              <a:rPr lang="fi-FI" sz="1400" b="0" i="1" dirty="0" err="1">
                <a:latin typeface="+mn-lt"/>
              </a:rPr>
              <a:t>Drinks</a:t>
            </a:r>
            <a:r>
              <a:rPr lang="fi-FI" sz="1400" b="0" i="1" dirty="0">
                <a:latin typeface="+mn-lt"/>
              </a:rPr>
              <a:t> Oy)</a:t>
            </a:r>
            <a:r>
              <a:rPr lang="fi-FI" sz="1400" b="0" dirty="0">
                <a:latin typeface="+mn-lt"/>
              </a:rPr>
              <a:t> </a:t>
            </a:r>
            <a:endParaRPr lang="fi-FI" sz="1400" b="0" i="1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www.flowdrinks.com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pic>
        <p:nvPicPr>
          <p:cNvPr id="8" name="Kuva 7" descr="Flow Drink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982678" y="404664"/>
            <a:ext cx="372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37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538633" y="1214422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Footbalance</a:t>
            </a:r>
            <a:r>
              <a:rPr lang="fi-FI" dirty="0"/>
              <a:t> System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9"/>
            <a:ext cx="44181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Erkki Hakkala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jalka-analyysin perusteella valmistettava </a:t>
            </a:r>
          </a:p>
          <a:p>
            <a:pPr algn="l"/>
            <a:r>
              <a:rPr lang="fi-FI" sz="1400" b="0" dirty="0">
                <a:latin typeface="+mn-lt"/>
              </a:rPr>
              <a:t>  yksilöllinen pohjallinen, joka tekee jalkineesta istuvan </a:t>
            </a:r>
          </a:p>
          <a:p>
            <a:pPr algn="l"/>
            <a:r>
              <a:rPr lang="fi-FI" sz="1400" b="0" dirty="0">
                <a:latin typeface="+mn-lt"/>
              </a:rPr>
              <a:t>  ja mukavan. Pohjallinen pitää jalan oikeassa </a:t>
            </a:r>
          </a:p>
          <a:p>
            <a:pPr algn="l"/>
            <a:r>
              <a:rPr lang="fi-FI" sz="1400" b="0" dirty="0">
                <a:latin typeface="+mn-lt"/>
              </a:rPr>
              <a:t>  asennossa ja ennaltaehkäisee ja korjaa jalan </a:t>
            </a:r>
          </a:p>
          <a:p>
            <a:pPr algn="l"/>
            <a:r>
              <a:rPr lang="fi-FI" sz="1400" b="0" dirty="0">
                <a:latin typeface="+mn-lt"/>
              </a:rPr>
              <a:t>  virheasentoja. Yksilölliset pohjalliset vähentävät </a:t>
            </a:r>
          </a:p>
          <a:p>
            <a:pPr algn="l"/>
            <a:r>
              <a:rPr lang="fi-FI" sz="1400" b="0" dirty="0">
                <a:latin typeface="+mn-lt"/>
              </a:rPr>
              <a:t>  myös rasitusvammojen syntymistä.</a:t>
            </a:r>
          </a:p>
          <a:p>
            <a:pPr algn="l">
              <a:buFontTx/>
              <a:buChar char="-"/>
            </a:pPr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Yritys on perustettu vuonna 2003. </a:t>
            </a:r>
          </a:p>
          <a:p>
            <a:pPr algn="l"/>
            <a:r>
              <a:rPr lang="fi-FI" sz="1400" b="0" dirty="0">
                <a:latin typeface="+mn-lt"/>
              </a:rPr>
              <a:t>  Myynti alkoi Suomessa 2006. Pohjallisia saa tällä </a:t>
            </a:r>
          </a:p>
          <a:p>
            <a:pPr algn="l"/>
            <a:r>
              <a:rPr lang="fi-FI" sz="1400" b="0" dirty="0">
                <a:latin typeface="+mn-lt"/>
              </a:rPr>
              <a:t>  hetkellä 250 urheiluliikkeessä ympäri maailman. </a:t>
            </a:r>
          </a:p>
          <a:p>
            <a:pPr algn="l"/>
            <a:r>
              <a:rPr lang="fi-FI" sz="1400" b="0" dirty="0">
                <a:latin typeface="+mn-lt"/>
              </a:rPr>
              <a:t>  Muita rahoittajia ovat Tekes ja </a:t>
            </a:r>
            <a:r>
              <a:rPr lang="fi-FI" sz="1400" b="0" dirty="0" err="1">
                <a:latin typeface="+mn-lt"/>
              </a:rPr>
              <a:t>Finnvera</a:t>
            </a:r>
            <a:r>
              <a:rPr lang="fi-FI" sz="1400" b="0" dirty="0">
                <a:latin typeface="+mn-lt"/>
              </a:rPr>
              <a:t> Oyj. </a:t>
            </a:r>
          </a:p>
          <a:p>
            <a:pPr algn="l"/>
            <a:r>
              <a:rPr lang="fi-FI" sz="1400" b="0" dirty="0">
                <a:latin typeface="+mn-lt"/>
              </a:rPr>
              <a:t>  Ruotsalainen pääomasijoitusyhtiö </a:t>
            </a:r>
            <a:r>
              <a:rPr lang="fi-FI" sz="1400" b="0" dirty="0" err="1">
                <a:latin typeface="+mn-lt"/>
              </a:rPr>
              <a:t>Scope</a:t>
            </a:r>
            <a:r>
              <a:rPr lang="fi-FI" sz="1400" b="0" dirty="0">
                <a:latin typeface="+mn-lt"/>
              </a:rPr>
              <a:t> on </a:t>
            </a:r>
          </a:p>
          <a:p>
            <a:pPr algn="l"/>
            <a:r>
              <a:rPr lang="fi-FI" sz="1400" b="0" dirty="0">
                <a:latin typeface="+mn-lt"/>
              </a:rPr>
              <a:t>  sijoittanut yhtiöön 7 miljoonaa euroa.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patentointi / prototyypit / </a:t>
            </a:r>
          </a:p>
          <a:p>
            <a:pPr algn="l"/>
            <a:r>
              <a:rPr lang="fi-FI" sz="1400" b="0" dirty="0">
                <a:latin typeface="+mn-lt"/>
              </a:rPr>
              <a:t>  markkinointi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Jalka-analyysiin ja yksilöllisesti muotoiltavan pohjallisparin valmistukseen kuluu aikaa vain kymmenisen minuuttia. (Kuvat: </a:t>
            </a:r>
            <a:r>
              <a:rPr lang="fi-FI" sz="1400" b="0" i="1" dirty="0" err="1">
                <a:latin typeface="+mn-lt"/>
              </a:rPr>
              <a:t>Footbalance</a:t>
            </a:r>
            <a:r>
              <a:rPr lang="fi-FI" sz="1400" b="0" i="1" dirty="0">
                <a:latin typeface="+mn-lt"/>
              </a:rPr>
              <a:t> System Oy)</a:t>
            </a:r>
            <a:r>
              <a:rPr lang="fi-FI" sz="1400" b="0" dirty="0">
                <a:latin typeface="+mn-lt"/>
              </a:rPr>
              <a:t>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www.footbalance.com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849740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9" name="Kuva 8" descr="Footbalance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92896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1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182085" y="1268760"/>
            <a:ext cx="3432181" cy="57150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err="1"/>
              <a:t>PowerKiss</a:t>
            </a:r>
            <a:r>
              <a:rPr lang="fi-FI" dirty="0"/>
              <a:t> Oy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72593" y="1700808"/>
            <a:ext cx="44181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Tx/>
              <a:buChar char="-"/>
            </a:pPr>
            <a:r>
              <a:rPr lang="fi-FI" sz="1400" i="1" dirty="0">
                <a:latin typeface="+mn-lt"/>
              </a:rPr>
              <a:t> </a:t>
            </a:r>
            <a:r>
              <a:rPr lang="fi-FI" sz="1400" b="0" dirty="0">
                <a:latin typeface="+mn-lt"/>
              </a:rPr>
              <a:t>Keksijä: Maija Itkonen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Keksintö: Lataava huonekalu, johon on integroitu </a:t>
            </a:r>
          </a:p>
          <a:p>
            <a:pPr algn="l"/>
            <a:r>
              <a:rPr lang="fi-FI" sz="1400" b="0" dirty="0">
                <a:latin typeface="+mn-lt"/>
              </a:rPr>
              <a:t>  sähkömagneettiseen induktioon perustuva yleislaturi. </a:t>
            </a:r>
          </a:p>
          <a:p>
            <a:pPr algn="l"/>
            <a:r>
              <a:rPr lang="fi-FI" sz="1400" b="0" dirty="0">
                <a:latin typeface="+mn-lt"/>
              </a:rPr>
              <a:t>  Se lataa tuotteen (esim. kännykkä, tietokone, </a:t>
            </a:r>
          </a:p>
          <a:p>
            <a:pPr algn="l"/>
            <a:r>
              <a:rPr lang="fi-FI" sz="1400" b="0" dirty="0">
                <a:latin typeface="+mn-lt"/>
              </a:rPr>
              <a:t>  kamera, mp3) akun automaattisesti, kun tuote </a:t>
            </a:r>
          </a:p>
          <a:p>
            <a:pPr algn="l"/>
            <a:r>
              <a:rPr lang="fi-FI" sz="1400" b="0" dirty="0">
                <a:latin typeface="+mn-lt"/>
              </a:rPr>
              <a:t>  asetetaan pöydälle. </a:t>
            </a:r>
          </a:p>
          <a:p>
            <a:pPr algn="l">
              <a:buFontTx/>
              <a:buChar char="-"/>
            </a:pPr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Liiketoiminta: Yritys on perustettu vuonna 2008.</a:t>
            </a:r>
          </a:p>
          <a:p>
            <a:pPr algn="l"/>
            <a:r>
              <a:rPr lang="fi-FI" sz="1400" b="0" dirty="0">
                <a:latin typeface="+mn-lt"/>
              </a:rPr>
              <a:t>  Itkonen voitti vuonna 2009 Euroopan Keksijänainen   </a:t>
            </a:r>
          </a:p>
          <a:p>
            <a:pPr algn="l"/>
            <a:r>
              <a:rPr lang="fi-FI" sz="1400" b="0" dirty="0">
                <a:latin typeface="+mn-lt"/>
              </a:rPr>
              <a:t>  -kilpailun Uudistaja-kategorian. Uusi tuoteperhe </a:t>
            </a:r>
          </a:p>
          <a:p>
            <a:pPr algn="l"/>
            <a:r>
              <a:rPr lang="fi-FI" sz="1400" b="0" dirty="0">
                <a:latin typeface="+mn-lt"/>
              </a:rPr>
              <a:t>  lanseerattiin 2010. Koekäytössä Helsinki-</a:t>
            </a:r>
          </a:p>
          <a:p>
            <a:pPr algn="l"/>
            <a:r>
              <a:rPr lang="fi-FI" sz="1400" b="0" dirty="0">
                <a:latin typeface="+mn-lt"/>
              </a:rPr>
              <a:t>  Vantaan lentoasemalla ja Café </a:t>
            </a:r>
            <a:r>
              <a:rPr lang="fi-FI" sz="1400" b="0" dirty="0" err="1">
                <a:latin typeface="+mn-lt"/>
              </a:rPr>
              <a:t>Carusellissa</a:t>
            </a:r>
            <a:r>
              <a:rPr lang="fi-FI" sz="1400" b="0" dirty="0">
                <a:latin typeface="+mn-lt"/>
              </a:rPr>
              <a:t>. Muita </a:t>
            </a:r>
          </a:p>
          <a:p>
            <a:pPr algn="l"/>
            <a:r>
              <a:rPr lang="fi-FI" sz="1400" b="0" dirty="0">
                <a:latin typeface="+mn-lt"/>
              </a:rPr>
              <a:t>  rahoittajia ovat Tekes (Business Finland) ja TKK:n tukisäätiö. </a:t>
            </a:r>
          </a:p>
          <a:p>
            <a:pPr algn="l"/>
            <a:endParaRPr lang="fi-FI" sz="1400" b="0" dirty="0">
              <a:latin typeface="+mn-lt"/>
            </a:endParaRPr>
          </a:p>
          <a:p>
            <a:pPr algn="l">
              <a:buFontTx/>
              <a:buChar char="-"/>
            </a:pPr>
            <a:r>
              <a:rPr lang="fi-FI" sz="1400" b="0" dirty="0">
                <a:latin typeface="+mn-lt"/>
              </a:rPr>
              <a:t> Keksintösäätiön tuki: tutkimukset / patentointi / </a:t>
            </a:r>
          </a:p>
          <a:p>
            <a:pPr algn="l"/>
            <a:r>
              <a:rPr lang="fi-FI" sz="1400" b="0" dirty="0">
                <a:latin typeface="+mn-lt"/>
              </a:rPr>
              <a:t>  prototyypit / markkinointi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208919" y="4500571"/>
            <a:ext cx="31636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0" i="1" dirty="0">
                <a:latin typeface="+mn-lt"/>
              </a:rPr>
              <a:t>Langaton </a:t>
            </a:r>
            <a:r>
              <a:rPr lang="fi-FI" sz="1400" b="0" i="1" dirty="0" err="1">
                <a:latin typeface="+mn-lt"/>
              </a:rPr>
              <a:t>PowerKiss-latausteknologia</a:t>
            </a:r>
            <a:r>
              <a:rPr lang="fi-FI" sz="1400" b="0" i="1" dirty="0">
                <a:latin typeface="+mn-lt"/>
              </a:rPr>
              <a:t> tekee perinteiset johdolliset laturit tarpeettomiksi. Ladattava laite, kuten kännykkä tai kannettava tietokone asetetaan pöydälle ja akku alkaa latautua. (Kuvat: </a:t>
            </a:r>
            <a:r>
              <a:rPr lang="fi-FI" sz="1400" b="0" i="1" dirty="0" err="1">
                <a:latin typeface="+mn-lt"/>
              </a:rPr>
              <a:t>PowerKiss</a:t>
            </a:r>
            <a:r>
              <a:rPr lang="fi-FI" sz="1400" b="0" i="1" dirty="0">
                <a:latin typeface="+mn-lt"/>
              </a:rPr>
              <a:t> Oy)</a:t>
            </a:r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endParaRPr lang="fi-FI" sz="1400" b="0" dirty="0">
              <a:latin typeface="+mn-lt"/>
            </a:endParaRPr>
          </a:p>
          <a:p>
            <a:pPr algn="l"/>
            <a:r>
              <a:rPr lang="fi-FI" sz="1400" b="0" dirty="0" err="1">
                <a:latin typeface="+mn-lt"/>
              </a:rPr>
              <a:t>www.powerkiss.fi</a:t>
            </a:r>
            <a:endParaRPr lang="fi-FI" sz="1400" b="0" dirty="0">
              <a:latin typeface="+mn-lt"/>
            </a:endParaRPr>
          </a:p>
          <a:p>
            <a:endParaRPr lang="fi-FI" sz="1200" dirty="0">
              <a:latin typeface="+mn-lt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1115616" y="404664"/>
            <a:ext cx="3788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Esimerkkihankkeita</a:t>
            </a:r>
            <a:endParaRPr lang="fi-FI" sz="2000" dirty="0">
              <a:solidFill>
                <a:srgbClr val="0070C0"/>
              </a:solidFill>
            </a:endParaRPr>
          </a:p>
        </p:txBody>
      </p:sp>
      <p:pic>
        <p:nvPicPr>
          <p:cNvPr id="8" name="Kuva 7" descr="Powerkiss_49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8554" y="2420888"/>
            <a:ext cx="3057570" cy="20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93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lanuoli 47"/>
          <p:cNvSpPr/>
          <p:nvPr/>
        </p:nvSpPr>
        <p:spPr bwMode="auto">
          <a:xfrm>
            <a:off x="2511464" y="2348880"/>
            <a:ext cx="598220" cy="295232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Alanuoli 49"/>
          <p:cNvSpPr/>
          <p:nvPr/>
        </p:nvSpPr>
        <p:spPr bwMode="auto">
          <a:xfrm rot="-1440000">
            <a:off x="3771553" y="2717503"/>
            <a:ext cx="255991" cy="1106157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Alanuoli 48"/>
          <p:cNvSpPr/>
          <p:nvPr/>
        </p:nvSpPr>
        <p:spPr bwMode="auto">
          <a:xfrm>
            <a:off x="3176152" y="2852936"/>
            <a:ext cx="265876" cy="93610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Nuoli oikealle 44"/>
          <p:cNvSpPr/>
          <p:nvPr/>
        </p:nvSpPr>
        <p:spPr bwMode="auto">
          <a:xfrm>
            <a:off x="1182085" y="2276872"/>
            <a:ext cx="3256977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Rounded Rectangle 44"/>
          <p:cNvSpPr>
            <a:spLocks noChangeArrowheads="1"/>
          </p:cNvSpPr>
          <p:nvPr/>
        </p:nvSpPr>
        <p:spPr bwMode="auto">
          <a:xfrm>
            <a:off x="291027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51" name="Alanuoli 50"/>
          <p:cNvSpPr/>
          <p:nvPr/>
        </p:nvSpPr>
        <p:spPr bwMode="auto">
          <a:xfrm rot="-1440000">
            <a:off x="2179312" y="2715410"/>
            <a:ext cx="249339" cy="112067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Viisikulmio 75"/>
          <p:cNvSpPr/>
          <p:nvPr/>
        </p:nvSpPr>
        <p:spPr bwMode="ltGray">
          <a:xfrm>
            <a:off x="1647368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Viisikulmio 76"/>
          <p:cNvSpPr/>
          <p:nvPr/>
        </p:nvSpPr>
        <p:spPr bwMode="ltGray">
          <a:xfrm>
            <a:off x="3043215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Nuoli oikealle 46"/>
          <p:cNvSpPr/>
          <p:nvPr/>
        </p:nvSpPr>
        <p:spPr bwMode="auto">
          <a:xfrm>
            <a:off x="4970813" y="2276872"/>
            <a:ext cx="279169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Viisikulmio 77"/>
          <p:cNvSpPr/>
          <p:nvPr/>
        </p:nvSpPr>
        <p:spPr bwMode="ltGray">
          <a:xfrm>
            <a:off x="4439062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608993" y="838200"/>
            <a:ext cx="61985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lnSpc>
                <a:spcPct val="90000"/>
              </a:lnSpc>
            </a:pPr>
            <a:endParaRPr lang="fi-FI" sz="20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 flipH="1">
            <a:off x="0" y="549275"/>
            <a:ext cx="7164266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8" name="Viisikulmio 7"/>
          <p:cNvSpPr/>
          <p:nvPr/>
        </p:nvSpPr>
        <p:spPr bwMode="ltGray">
          <a:xfrm>
            <a:off x="251520" y="1268760"/>
            <a:ext cx="1329378" cy="432048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583865" y="1340769"/>
            <a:ext cx="797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IDEOINTI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1727130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ENSIARVIOINTI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3122978" y="1340769"/>
            <a:ext cx="1169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KEHITTÄMINEN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4505531" y="1340769"/>
            <a:ext cx="1196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0" dirty="0">
                <a:latin typeface="+mn-lt"/>
              </a:rPr>
              <a:t>LIIKETOIMINTA</a:t>
            </a:r>
          </a:p>
        </p:txBody>
      </p:sp>
      <p:sp>
        <p:nvSpPr>
          <p:cNvPr id="16" name="Rounded Rectangle 40"/>
          <p:cNvSpPr>
            <a:spLocks noChangeArrowheads="1"/>
          </p:cNvSpPr>
          <p:nvPr/>
        </p:nvSpPr>
        <p:spPr bwMode="auto">
          <a:xfrm rot="10800000" flipV="1">
            <a:off x="251520" y="2204864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7" name="Rounded Rectangle 44"/>
          <p:cNvSpPr>
            <a:spLocks noChangeArrowheads="1"/>
          </p:cNvSpPr>
          <p:nvPr/>
        </p:nvSpPr>
        <p:spPr bwMode="auto">
          <a:xfrm>
            <a:off x="1647367" y="2204864"/>
            <a:ext cx="1063503" cy="936104"/>
          </a:xfrm>
          <a:prstGeom prst="roundRect">
            <a:avLst>
              <a:gd name="adj" fmla="val 16667"/>
            </a:avLst>
          </a:prstGeom>
          <a:solidFill>
            <a:srgbClr val="4ED8FC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 wrap="square" anchor="ctr">
            <a:noAutofit/>
          </a:bodyPr>
          <a:lstStyle/>
          <a:p>
            <a:endParaRPr lang="fi-FI"/>
          </a:p>
        </p:txBody>
      </p:sp>
      <p:sp>
        <p:nvSpPr>
          <p:cNvPr id="20" name="Rounded Rectangle 40"/>
          <p:cNvSpPr>
            <a:spLocks noChangeArrowheads="1"/>
          </p:cNvSpPr>
          <p:nvPr/>
        </p:nvSpPr>
        <p:spPr bwMode="auto">
          <a:xfrm rot="10800000" flipV="1">
            <a:off x="2378525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27" name="Rounded Rectangle 40"/>
          <p:cNvSpPr>
            <a:spLocks noChangeArrowheads="1"/>
          </p:cNvSpPr>
          <p:nvPr/>
        </p:nvSpPr>
        <p:spPr bwMode="auto">
          <a:xfrm rot="10800000" flipV="1">
            <a:off x="6366661" y="126876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2" name="Rounded Rectangle 40"/>
          <p:cNvSpPr>
            <a:spLocks noChangeArrowheads="1"/>
          </p:cNvSpPr>
          <p:nvPr/>
        </p:nvSpPr>
        <p:spPr bwMode="auto">
          <a:xfrm rot="10800000">
            <a:off x="251520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39" name="Tekstikehys 38"/>
          <p:cNvSpPr txBox="1"/>
          <p:nvPr/>
        </p:nvSpPr>
        <p:spPr>
          <a:xfrm>
            <a:off x="384458" y="2276872"/>
            <a:ext cx="797627" cy="40011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Ideat</a:t>
            </a:r>
          </a:p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Keksinnöt</a:t>
            </a:r>
          </a:p>
        </p:txBody>
      </p:sp>
      <p:sp>
        <p:nvSpPr>
          <p:cNvPr id="40" name="Rounded Rectangle 40"/>
          <p:cNvSpPr>
            <a:spLocks noChangeArrowheads="1"/>
          </p:cNvSpPr>
          <p:nvPr/>
        </p:nvSpPr>
        <p:spPr bwMode="auto">
          <a:xfrm rot="10800000" flipV="1">
            <a:off x="4439062" y="2204864"/>
            <a:ext cx="1129972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accent1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 wrap="square" anchor="ctr" anchorCtr="0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41" name="Tekstikehys 40"/>
          <p:cNvSpPr txBox="1"/>
          <p:nvPr/>
        </p:nvSpPr>
        <p:spPr>
          <a:xfrm>
            <a:off x="4572000" y="2204864"/>
            <a:ext cx="930565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00B0F0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>
                <a:latin typeface="+mn-lt"/>
              </a:rPr>
              <a:t>Kansainväliset markkinat</a:t>
            </a:r>
          </a:p>
        </p:txBody>
      </p:sp>
      <p:sp>
        <p:nvSpPr>
          <p:cNvPr id="42" name="Tekstikehys 41"/>
          <p:cNvSpPr txBox="1"/>
          <p:nvPr/>
        </p:nvSpPr>
        <p:spPr>
          <a:xfrm>
            <a:off x="1647367" y="2492896"/>
            <a:ext cx="1063503" cy="576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i-FI" sz="1000" b="1" kern="1800" dirty="0">
                <a:latin typeface="+mn-lt"/>
              </a:rPr>
              <a:t>Epäsuora tuki</a:t>
            </a:r>
          </a:p>
          <a:p>
            <a:r>
              <a:rPr lang="fi-FI" sz="900" b="1" dirty="0">
                <a:solidFill>
                  <a:schemeClr val="bg1"/>
                </a:solidFill>
                <a:latin typeface="+mn-lt"/>
              </a:rPr>
              <a:t>Selvitykset idean arvioinnin tueksi</a:t>
            </a:r>
          </a:p>
        </p:txBody>
      </p:sp>
      <p:sp>
        <p:nvSpPr>
          <p:cNvPr id="43" name="Tekstikehys 42"/>
          <p:cNvSpPr txBox="1"/>
          <p:nvPr/>
        </p:nvSpPr>
        <p:spPr>
          <a:xfrm>
            <a:off x="2910277" y="2420888"/>
            <a:ext cx="1063503" cy="504056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10000"/>
          </a:bodyPr>
          <a:lstStyle/>
          <a:p>
            <a:br>
              <a:rPr lang="fi-FI" sz="1000" b="1" dirty="0">
                <a:latin typeface="+mn-lt"/>
              </a:rPr>
            </a:br>
            <a:r>
              <a:rPr lang="fi-FI" sz="1100" b="1" dirty="0">
                <a:latin typeface="+mn-lt"/>
              </a:rPr>
              <a:t>Epäsuora tuki</a:t>
            </a:r>
          </a:p>
          <a:p>
            <a:r>
              <a:rPr lang="fi-FI" sz="1000" b="1" dirty="0">
                <a:solidFill>
                  <a:schemeClr val="bg1"/>
                </a:solidFill>
                <a:latin typeface="+mn-lt"/>
              </a:rPr>
              <a:t>Lisäselvitykset</a:t>
            </a:r>
          </a:p>
        </p:txBody>
      </p:sp>
      <p:sp>
        <p:nvSpPr>
          <p:cNvPr id="44" name="Tekstikehys 43"/>
          <p:cNvSpPr txBox="1"/>
          <p:nvPr/>
        </p:nvSpPr>
        <p:spPr>
          <a:xfrm>
            <a:off x="185051" y="620688"/>
            <a:ext cx="471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>
                <a:solidFill>
                  <a:srgbClr val="00B0F0"/>
                </a:solidFill>
                <a:latin typeface="+mn-lt"/>
              </a:rPr>
              <a:t>Keksinnön kehittämisen tukijat</a:t>
            </a:r>
          </a:p>
        </p:txBody>
      </p:sp>
      <p:sp>
        <p:nvSpPr>
          <p:cNvPr id="57" name="Rounded Rectangle 40"/>
          <p:cNvSpPr>
            <a:spLocks noChangeArrowheads="1"/>
          </p:cNvSpPr>
          <p:nvPr/>
        </p:nvSpPr>
        <p:spPr bwMode="auto">
          <a:xfrm rot="10800000" flipV="1">
            <a:off x="7706010" y="198884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8" name="Rounded Rectangle 40"/>
          <p:cNvSpPr>
            <a:spLocks noChangeArrowheads="1"/>
          </p:cNvSpPr>
          <p:nvPr/>
        </p:nvSpPr>
        <p:spPr bwMode="auto">
          <a:xfrm rot="10800000" flipV="1">
            <a:off x="7706010" y="342900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9" name="Rounded Rectangle 40"/>
          <p:cNvSpPr>
            <a:spLocks noChangeArrowheads="1"/>
          </p:cNvSpPr>
          <p:nvPr/>
        </p:nvSpPr>
        <p:spPr bwMode="auto">
          <a:xfrm rot="10800000" flipV="1">
            <a:off x="7706010" y="2708920"/>
            <a:ext cx="1242969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0" name="Rounded Rectangle 40"/>
          <p:cNvSpPr>
            <a:spLocks noChangeArrowheads="1"/>
          </p:cNvSpPr>
          <p:nvPr/>
        </p:nvSpPr>
        <p:spPr bwMode="auto">
          <a:xfrm rot="10800000">
            <a:off x="1248554" y="5301208"/>
            <a:ext cx="930565" cy="8484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1" name="Rounded Rectangle 40"/>
          <p:cNvSpPr>
            <a:spLocks noChangeArrowheads="1"/>
          </p:cNvSpPr>
          <p:nvPr/>
        </p:nvSpPr>
        <p:spPr bwMode="auto">
          <a:xfrm rot="10800000">
            <a:off x="2245588" y="5301208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4" name="Rounded Rectangle 40"/>
          <p:cNvSpPr>
            <a:spLocks noChangeArrowheads="1"/>
          </p:cNvSpPr>
          <p:nvPr/>
        </p:nvSpPr>
        <p:spPr bwMode="auto">
          <a:xfrm rot="10800000" flipV="1">
            <a:off x="3907311" y="37890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996633"/>
            </a:solidFill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65" name="Tekstikehys 64"/>
          <p:cNvSpPr txBox="1"/>
          <p:nvPr/>
        </p:nvSpPr>
        <p:spPr>
          <a:xfrm>
            <a:off x="2444994" y="3789040"/>
            <a:ext cx="997034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996633"/>
                </a:solidFill>
                <a:latin typeface="+mn-lt"/>
              </a:rPr>
              <a:t>Yritysaihio</a:t>
            </a:r>
          </a:p>
          <a:p>
            <a:pPr algn="l"/>
            <a:r>
              <a:rPr lang="fi-FI" sz="900" b="0" dirty="0">
                <a:latin typeface="+mn-lt"/>
              </a:rPr>
              <a:t>Kotimarkkinat</a:t>
            </a:r>
          </a:p>
        </p:txBody>
      </p:sp>
      <p:sp>
        <p:nvSpPr>
          <p:cNvPr id="66" name="Tekstikehys 65"/>
          <p:cNvSpPr txBox="1"/>
          <p:nvPr/>
        </p:nvSpPr>
        <p:spPr>
          <a:xfrm>
            <a:off x="3973780" y="3717032"/>
            <a:ext cx="864096" cy="57606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l"/>
            <a:r>
              <a:rPr lang="fi-FI" sz="1000" b="1" dirty="0">
                <a:solidFill>
                  <a:srgbClr val="996633"/>
                </a:solidFill>
                <a:latin typeface="+mn-lt"/>
              </a:rPr>
              <a:t>Lisensointi</a:t>
            </a:r>
          </a:p>
        </p:txBody>
      </p:sp>
      <p:sp>
        <p:nvSpPr>
          <p:cNvPr id="82" name="Tekstikehys 81"/>
          <p:cNvSpPr txBox="1"/>
          <p:nvPr/>
        </p:nvSpPr>
        <p:spPr>
          <a:xfrm>
            <a:off x="164736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+mn-lt"/>
              </a:rPr>
              <a:t>Pre</a:t>
            </a:r>
            <a:r>
              <a:rPr lang="fi-FI" sz="1000" b="1" dirty="0">
                <a:latin typeface="+mn-lt"/>
              </a:rPr>
              <a:t> </a:t>
            </a:r>
            <a:r>
              <a:rPr lang="fi-FI" sz="1000" b="1">
                <a:latin typeface="+mn-lt"/>
              </a:rPr>
              <a:t>Start</a:t>
            </a:r>
            <a:endParaRPr lang="fi-FI" sz="1000" b="1" dirty="0">
              <a:latin typeface="+mn-lt"/>
            </a:endParaRPr>
          </a:p>
        </p:txBody>
      </p:sp>
      <p:sp>
        <p:nvSpPr>
          <p:cNvPr id="83" name="Tekstikehys 82"/>
          <p:cNvSpPr txBox="1"/>
          <p:nvPr/>
        </p:nvSpPr>
        <p:spPr>
          <a:xfrm>
            <a:off x="2910277" y="2276873"/>
            <a:ext cx="10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84" name="Rounded Rectangle 40"/>
          <p:cNvSpPr>
            <a:spLocks noChangeArrowheads="1"/>
          </p:cNvSpPr>
          <p:nvPr/>
        </p:nvSpPr>
        <p:spPr bwMode="auto">
          <a:xfrm rot="10800000">
            <a:off x="3242622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5" name="Rounded Rectangle 40"/>
          <p:cNvSpPr>
            <a:spLocks noChangeArrowheads="1"/>
          </p:cNvSpPr>
          <p:nvPr/>
        </p:nvSpPr>
        <p:spPr bwMode="auto">
          <a:xfrm rot="10800000">
            <a:off x="4211961" y="5301209"/>
            <a:ext cx="1125984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6" name="Rounded Rectangle 40"/>
          <p:cNvSpPr>
            <a:spLocks noChangeArrowheads="1"/>
          </p:cNvSpPr>
          <p:nvPr/>
        </p:nvSpPr>
        <p:spPr bwMode="auto">
          <a:xfrm rot="10800000" flipV="1">
            <a:off x="6366661" y="198884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7" name="Rounded Rectangle 40"/>
          <p:cNvSpPr>
            <a:spLocks noChangeArrowheads="1"/>
          </p:cNvSpPr>
          <p:nvPr/>
        </p:nvSpPr>
        <p:spPr bwMode="auto">
          <a:xfrm rot="10800000" flipV="1">
            <a:off x="6366661" y="2708920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8" name="Rounded Rectangle 40"/>
          <p:cNvSpPr>
            <a:spLocks noChangeArrowheads="1"/>
          </p:cNvSpPr>
          <p:nvPr/>
        </p:nvSpPr>
        <p:spPr bwMode="auto">
          <a:xfrm rot="10800000" flipV="1">
            <a:off x="6366661" y="3429000"/>
            <a:ext cx="1063503" cy="792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89" name="Rounded Rectangle 40"/>
          <p:cNvSpPr>
            <a:spLocks noChangeArrowheads="1"/>
          </p:cNvSpPr>
          <p:nvPr/>
        </p:nvSpPr>
        <p:spPr bwMode="auto">
          <a:xfrm rot="10800000" flipV="1">
            <a:off x="6366661" y="4293096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90" name="Rounded Rectangle 40"/>
          <p:cNvSpPr>
            <a:spLocks noChangeArrowheads="1"/>
          </p:cNvSpPr>
          <p:nvPr/>
        </p:nvSpPr>
        <p:spPr bwMode="auto">
          <a:xfrm rot="10800000" flipV="1">
            <a:off x="6366661" y="5157191"/>
            <a:ext cx="1063503" cy="6480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3399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52" name="Tekstikehys 51"/>
          <p:cNvSpPr txBox="1"/>
          <p:nvPr/>
        </p:nvSpPr>
        <p:spPr>
          <a:xfrm>
            <a:off x="2910277" y="2780928"/>
            <a:ext cx="1063503" cy="360040"/>
          </a:xfrm>
          <a:prstGeom prst="rect">
            <a:avLst/>
          </a:prstGeom>
          <a:noFill/>
        </p:spPr>
        <p:txBody>
          <a:bodyPr wrap="square" rtlCol="0" anchor="ctr">
            <a:normAutofit fontScale="85000" lnSpcReduction="10000"/>
          </a:bodyPr>
          <a:lstStyle/>
          <a:p>
            <a:br>
              <a:rPr lang="fi-FI" sz="1000" b="1" dirty="0">
                <a:latin typeface="+mn-lt"/>
              </a:rPr>
            </a:br>
            <a:r>
              <a:rPr lang="fi-FI" sz="1100" b="1" dirty="0">
                <a:latin typeface="+mn-lt"/>
              </a:rPr>
              <a:t>Kehittämistuet</a:t>
            </a:r>
          </a:p>
          <a:p>
            <a:endParaRPr lang="fi-FI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kstikehys 53"/>
          <p:cNvSpPr txBox="1"/>
          <p:nvPr/>
        </p:nvSpPr>
        <p:spPr>
          <a:xfrm>
            <a:off x="6366661" y="198884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/>
              <a:t>Kiihdyttämöt</a:t>
            </a:r>
            <a:endParaRPr lang="fi-FI" sz="1000" b="1" dirty="0">
              <a:latin typeface="+mn-lt"/>
            </a:endParaRPr>
          </a:p>
        </p:txBody>
      </p:sp>
      <p:sp>
        <p:nvSpPr>
          <p:cNvPr id="55" name="Tekstikehys 54"/>
          <p:cNvSpPr txBox="1"/>
          <p:nvPr/>
        </p:nvSpPr>
        <p:spPr>
          <a:xfrm>
            <a:off x="6366661" y="270892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56" name="Tekstikehys 55"/>
          <p:cNvSpPr txBox="1"/>
          <p:nvPr/>
        </p:nvSpPr>
        <p:spPr>
          <a:xfrm>
            <a:off x="6316810" y="3429001"/>
            <a:ext cx="10967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Aloitusrahasto Vera   </a:t>
            </a:r>
            <a:endParaRPr lang="fi-FI" sz="200" b="1" dirty="0">
              <a:latin typeface="+mn-lt"/>
            </a:endParaRPr>
          </a:p>
          <a:p>
            <a:pPr algn="l"/>
            <a:endParaRPr lang="fi-FI" sz="200" b="1" dirty="0">
              <a:latin typeface="+mn-lt"/>
            </a:endParaRPr>
          </a:p>
          <a:p>
            <a:pPr algn="l"/>
            <a:r>
              <a:rPr lang="fi-FI" sz="800" b="0" dirty="0">
                <a:latin typeface="+mn-lt"/>
              </a:rPr>
              <a:t>Pääomasijoitukset aikaisen vaiheen yrityksiin</a:t>
            </a:r>
          </a:p>
        </p:txBody>
      </p:sp>
      <p:sp>
        <p:nvSpPr>
          <p:cNvPr id="62" name="Tekstikehys 61"/>
          <p:cNvSpPr txBox="1"/>
          <p:nvPr/>
        </p:nvSpPr>
        <p:spPr>
          <a:xfrm>
            <a:off x="6366661" y="4293097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63" name="Tekstikehys 62"/>
          <p:cNvSpPr txBox="1"/>
          <p:nvPr/>
        </p:nvSpPr>
        <p:spPr>
          <a:xfrm>
            <a:off x="6310163" y="5157192"/>
            <a:ext cx="124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Businessenkelit</a:t>
            </a:r>
          </a:p>
        </p:txBody>
      </p:sp>
      <p:sp>
        <p:nvSpPr>
          <p:cNvPr id="67" name="Tekstikehys 66"/>
          <p:cNvSpPr txBox="1"/>
          <p:nvPr/>
        </p:nvSpPr>
        <p:spPr>
          <a:xfrm>
            <a:off x="6313486" y="1484785"/>
            <a:ext cx="116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Tutkimus-, kehitys- ja innovaatiotoiminnan rahoitus</a:t>
            </a:r>
          </a:p>
        </p:txBody>
      </p:sp>
      <p:sp>
        <p:nvSpPr>
          <p:cNvPr id="68" name="Tekstikehys 67"/>
          <p:cNvSpPr txBox="1"/>
          <p:nvPr/>
        </p:nvSpPr>
        <p:spPr>
          <a:xfrm>
            <a:off x="6366661" y="2276872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(TEM, </a:t>
            </a:r>
            <a:r>
              <a:rPr lang="fi-FI" sz="800" dirty="0"/>
              <a:t>BF</a:t>
            </a:r>
            <a:r>
              <a:rPr lang="fi-FI" sz="800" b="0" dirty="0">
                <a:latin typeface="+mn-lt"/>
              </a:rPr>
              <a:t>)</a:t>
            </a:r>
            <a:br>
              <a:rPr lang="fi-FI" sz="800" b="0" dirty="0">
                <a:latin typeface="+mn-lt"/>
              </a:rPr>
            </a:br>
            <a:r>
              <a:rPr lang="fi-FI" sz="800" b="0" dirty="0" err="1">
                <a:latin typeface="+mn-lt"/>
              </a:rPr>
              <a:t>Yrityskiihdyttämöt</a:t>
            </a:r>
            <a:endParaRPr lang="fi-FI" sz="800" b="0" dirty="0">
              <a:latin typeface="+mn-lt"/>
            </a:endParaRPr>
          </a:p>
        </p:txBody>
      </p:sp>
      <p:sp>
        <p:nvSpPr>
          <p:cNvPr id="69" name="Tekstikehys 68"/>
          <p:cNvSpPr txBox="1"/>
          <p:nvPr/>
        </p:nvSpPr>
        <p:spPr>
          <a:xfrm>
            <a:off x="6316810" y="2996952"/>
            <a:ext cx="109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Lainoitus, takuut, pääomasijoitukset</a:t>
            </a:r>
          </a:p>
        </p:txBody>
      </p:sp>
      <p:sp>
        <p:nvSpPr>
          <p:cNvPr id="73" name="Tekstikehys 72"/>
          <p:cNvSpPr txBox="1"/>
          <p:nvPr/>
        </p:nvSpPr>
        <p:spPr>
          <a:xfrm>
            <a:off x="6366661" y="5301208"/>
            <a:ext cx="997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Rahoitus ja osaaminen</a:t>
            </a:r>
          </a:p>
        </p:txBody>
      </p:sp>
      <p:sp>
        <p:nvSpPr>
          <p:cNvPr id="75" name="Tekstikehys 74"/>
          <p:cNvSpPr txBox="1"/>
          <p:nvPr/>
        </p:nvSpPr>
        <p:spPr>
          <a:xfrm>
            <a:off x="6444208" y="1196752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Business Finland</a:t>
            </a:r>
          </a:p>
        </p:txBody>
      </p:sp>
      <p:sp>
        <p:nvSpPr>
          <p:cNvPr id="79" name="Tekstikehys 78"/>
          <p:cNvSpPr txBox="1"/>
          <p:nvPr/>
        </p:nvSpPr>
        <p:spPr>
          <a:xfrm>
            <a:off x="7762508" y="1988841"/>
            <a:ext cx="112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Pääomasijoitta-jat</a:t>
            </a:r>
            <a:endParaRPr lang="fi-FI" sz="1000" b="1" dirty="0">
              <a:latin typeface="+mn-lt"/>
            </a:endParaRPr>
          </a:p>
        </p:txBody>
      </p:sp>
      <p:sp>
        <p:nvSpPr>
          <p:cNvPr id="80" name="Tekstikehys 79"/>
          <p:cNvSpPr txBox="1"/>
          <p:nvPr/>
        </p:nvSpPr>
        <p:spPr>
          <a:xfrm>
            <a:off x="7702686" y="2708920"/>
            <a:ext cx="131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Suomen Teollisuussijoitus</a:t>
            </a:r>
          </a:p>
        </p:txBody>
      </p:sp>
      <p:sp>
        <p:nvSpPr>
          <p:cNvPr id="91" name="Tekstikehys 90"/>
          <p:cNvSpPr txBox="1"/>
          <p:nvPr/>
        </p:nvSpPr>
        <p:spPr>
          <a:xfrm>
            <a:off x="7762508" y="3429001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Pankit</a:t>
            </a:r>
          </a:p>
        </p:txBody>
      </p:sp>
      <p:sp>
        <p:nvSpPr>
          <p:cNvPr id="93" name="Tekstikehys 92"/>
          <p:cNvSpPr txBox="1"/>
          <p:nvPr/>
        </p:nvSpPr>
        <p:spPr>
          <a:xfrm>
            <a:off x="7762507" y="2204864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Koti- ja ulkomaiset sijoitukset</a:t>
            </a:r>
          </a:p>
        </p:txBody>
      </p:sp>
      <p:sp>
        <p:nvSpPr>
          <p:cNvPr id="94" name="Tekstikehys 93"/>
          <p:cNvSpPr txBox="1"/>
          <p:nvPr/>
        </p:nvSpPr>
        <p:spPr>
          <a:xfrm>
            <a:off x="7762507" y="3068960"/>
            <a:ext cx="1063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Pääomasijoitukset</a:t>
            </a:r>
          </a:p>
        </p:txBody>
      </p:sp>
      <p:sp>
        <p:nvSpPr>
          <p:cNvPr id="95" name="Tekstikehys 94"/>
          <p:cNvSpPr txBox="1"/>
          <p:nvPr/>
        </p:nvSpPr>
        <p:spPr>
          <a:xfrm>
            <a:off x="7762508" y="3717032"/>
            <a:ext cx="9970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Lainarahoitus</a:t>
            </a:r>
          </a:p>
        </p:txBody>
      </p:sp>
      <p:sp>
        <p:nvSpPr>
          <p:cNvPr id="96" name="Tekstikehys 95"/>
          <p:cNvSpPr txBox="1"/>
          <p:nvPr/>
        </p:nvSpPr>
        <p:spPr>
          <a:xfrm>
            <a:off x="251520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Alueelliset kehitysyhtiöt</a:t>
            </a:r>
          </a:p>
        </p:txBody>
      </p:sp>
      <p:sp>
        <p:nvSpPr>
          <p:cNvPr id="97" name="Tekstikehys 96"/>
          <p:cNvSpPr txBox="1"/>
          <p:nvPr/>
        </p:nvSpPr>
        <p:spPr>
          <a:xfrm>
            <a:off x="1248554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Finnvera</a:t>
            </a:r>
            <a:endParaRPr lang="fi-FI" sz="1000" b="1" dirty="0">
              <a:latin typeface="+mn-lt"/>
            </a:endParaRPr>
          </a:p>
        </p:txBody>
      </p:sp>
      <p:sp>
        <p:nvSpPr>
          <p:cNvPr id="99" name="Tekstikehys 98"/>
          <p:cNvSpPr txBox="1"/>
          <p:nvPr/>
        </p:nvSpPr>
        <p:spPr>
          <a:xfrm>
            <a:off x="2245588" y="5301209"/>
            <a:ext cx="997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 err="1">
                <a:latin typeface="+mn-lt"/>
              </a:rPr>
              <a:t>ELY-keskus</a:t>
            </a:r>
            <a:endParaRPr lang="fi-FI" sz="1000" b="1" dirty="0">
              <a:latin typeface="+mn-lt"/>
            </a:endParaRPr>
          </a:p>
        </p:txBody>
      </p:sp>
      <p:sp>
        <p:nvSpPr>
          <p:cNvPr id="100" name="Tekstikehys 99"/>
          <p:cNvSpPr txBox="1"/>
          <p:nvPr/>
        </p:nvSpPr>
        <p:spPr>
          <a:xfrm>
            <a:off x="3242621" y="5301208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Uusyritys-keskukset</a:t>
            </a:r>
          </a:p>
        </p:txBody>
      </p:sp>
      <p:sp>
        <p:nvSpPr>
          <p:cNvPr id="101" name="Tekstikehys 100"/>
          <p:cNvSpPr txBox="1"/>
          <p:nvPr/>
        </p:nvSpPr>
        <p:spPr>
          <a:xfrm>
            <a:off x="4186480" y="5301208"/>
            <a:ext cx="1169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000" b="1" dirty="0">
                <a:latin typeface="+mn-lt"/>
              </a:rPr>
              <a:t>Alueelliset yrityshautomot</a:t>
            </a:r>
          </a:p>
        </p:txBody>
      </p:sp>
      <p:sp>
        <p:nvSpPr>
          <p:cNvPr id="102" name="Tekstikehys 101"/>
          <p:cNvSpPr txBox="1"/>
          <p:nvPr/>
        </p:nvSpPr>
        <p:spPr>
          <a:xfrm>
            <a:off x="251520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Neuvonta ja seudulliset hankkeet</a:t>
            </a:r>
          </a:p>
        </p:txBody>
      </p:sp>
      <p:sp>
        <p:nvSpPr>
          <p:cNvPr id="103" name="Tekstikehys 102"/>
          <p:cNvSpPr txBox="1"/>
          <p:nvPr/>
        </p:nvSpPr>
        <p:spPr>
          <a:xfrm>
            <a:off x="1248554" y="5661249"/>
            <a:ext cx="93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Lainoitus, </a:t>
            </a:r>
          </a:p>
          <a:p>
            <a:pPr algn="l"/>
            <a:r>
              <a:rPr lang="fi-FI" sz="800" b="0" dirty="0">
                <a:latin typeface="+mn-lt"/>
              </a:rPr>
              <a:t>takuut, pääoma-</a:t>
            </a:r>
          </a:p>
          <a:p>
            <a:pPr algn="l"/>
            <a:r>
              <a:rPr lang="fi-FI" sz="800" b="0" dirty="0">
                <a:latin typeface="+mn-lt"/>
              </a:rPr>
              <a:t>sijoitukset</a:t>
            </a:r>
          </a:p>
        </p:txBody>
      </p:sp>
      <p:sp>
        <p:nvSpPr>
          <p:cNvPr id="104" name="Tekstikehys 103"/>
          <p:cNvSpPr txBox="1"/>
          <p:nvPr/>
        </p:nvSpPr>
        <p:spPr>
          <a:xfrm>
            <a:off x="2245588" y="5517233"/>
            <a:ext cx="930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Tuotteistetut palvelut, valmisteluraha, kehittämistuet </a:t>
            </a:r>
          </a:p>
        </p:txBody>
      </p:sp>
      <p:sp>
        <p:nvSpPr>
          <p:cNvPr id="105" name="Tekstikehys 104"/>
          <p:cNvSpPr txBox="1"/>
          <p:nvPr/>
        </p:nvSpPr>
        <p:spPr>
          <a:xfrm>
            <a:off x="3242621" y="5733256"/>
            <a:ext cx="106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Maksuton </a:t>
            </a:r>
          </a:p>
          <a:p>
            <a:pPr algn="l"/>
            <a:r>
              <a:rPr lang="fi-FI" sz="800" b="0" dirty="0">
                <a:latin typeface="+mn-lt"/>
              </a:rPr>
              <a:t>neuvonta</a:t>
            </a:r>
          </a:p>
        </p:txBody>
      </p:sp>
      <p:sp>
        <p:nvSpPr>
          <p:cNvPr id="106" name="Tekstikehys 105"/>
          <p:cNvSpPr txBox="1"/>
          <p:nvPr/>
        </p:nvSpPr>
        <p:spPr>
          <a:xfrm>
            <a:off x="4239655" y="5661249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Neuvonta ja seudulliset </a:t>
            </a:r>
          </a:p>
          <a:p>
            <a:pPr algn="l"/>
            <a:r>
              <a:rPr lang="fi-FI" sz="800" b="0" dirty="0">
                <a:latin typeface="+mn-lt"/>
              </a:rPr>
              <a:t>hankkeet</a:t>
            </a:r>
          </a:p>
        </p:txBody>
      </p:sp>
      <p:sp>
        <p:nvSpPr>
          <p:cNvPr id="98" name="Tekstikehys 97"/>
          <p:cNvSpPr txBox="1"/>
          <p:nvPr/>
        </p:nvSpPr>
        <p:spPr>
          <a:xfrm>
            <a:off x="6366661" y="4437112"/>
            <a:ext cx="1063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Tuotteistetut palvelut, valmisteluraha, kehittämistuet </a:t>
            </a:r>
          </a:p>
        </p:txBody>
      </p:sp>
      <p:sp>
        <p:nvSpPr>
          <p:cNvPr id="107" name="Rounded Rectangle 40"/>
          <p:cNvSpPr>
            <a:spLocks noChangeArrowheads="1"/>
          </p:cNvSpPr>
          <p:nvPr/>
        </p:nvSpPr>
        <p:spPr bwMode="auto">
          <a:xfrm rot="10800000">
            <a:off x="5375166" y="5301209"/>
            <a:ext cx="930565" cy="8484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99663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algn="l"/>
            <a:endParaRPr lang="fi-FI" sz="1000" dirty="0"/>
          </a:p>
        </p:txBody>
      </p:sp>
      <p:sp>
        <p:nvSpPr>
          <p:cNvPr id="108" name="Tekstikehys 107"/>
          <p:cNvSpPr txBox="1"/>
          <p:nvPr/>
        </p:nvSpPr>
        <p:spPr>
          <a:xfrm>
            <a:off x="5375166" y="5301209"/>
            <a:ext cx="99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/>
              <a:t>Business Finland</a:t>
            </a:r>
            <a:endParaRPr lang="fi-FI" sz="1000" b="1" dirty="0">
              <a:latin typeface="+mn-lt"/>
            </a:endParaRPr>
          </a:p>
        </p:txBody>
      </p:sp>
      <p:sp>
        <p:nvSpPr>
          <p:cNvPr id="109" name="Tekstikehys 108"/>
          <p:cNvSpPr txBox="1"/>
          <p:nvPr/>
        </p:nvSpPr>
        <p:spPr>
          <a:xfrm>
            <a:off x="5308697" y="5589241"/>
            <a:ext cx="106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b="0" dirty="0">
                <a:latin typeface="+mn-lt"/>
              </a:rPr>
              <a:t>Tutkimus-, kehitys-</a:t>
            </a:r>
          </a:p>
          <a:p>
            <a:pPr algn="l"/>
            <a:r>
              <a:rPr lang="fi-FI" sz="800" b="0" dirty="0">
                <a:latin typeface="+mn-lt"/>
              </a:rPr>
              <a:t>ja </a:t>
            </a:r>
            <a:r>
              <a:rPr lang="fi-FI" sz="800" b="0" dirty="0" err="1">
                <a:latin typeface="+mn-lt"/>
              </a:rPr>
              <a:t>innovaatiotoi-</a:t>
            </a:r>
            <a:endParaRPr lang="fi-FI" sz="800" b="0" dirty="0">
              <a:latin typeface="+mn-lt"/>
            </a:endParaRPr>
          </a:p>
          <a:p>
            <a:pPr algn="l"/>
            <a:r>
              <a:rPr lang="fi-FI" sz="800" b="0" dirty="0" err="1">
                <a:latin typeface="+mn-lt"/>
              </a:rPr>
              <a:t>minnan</a:t>
            </a:r>
            <a:r>
              <a:rPr lang="fi-FI" sz="800" b="0" dirty="0">
                <a:latin typeface="+mn-lt"/>
              </a:rPr>
              <a:t> rahoitus</a:t>
            </a:r>
          </a:p>
        </p:txBody>
      </p:sp>
      <p:sp>
        <p:nvSpPr>
          <p:cNvPr id="110" name="Line 11"/>
          <p:cNvSpPr>
            <a:spLocks noChangeShapeType="1"/>
          </p:cNvSpPr>
          <p:nvPr/>
        </p:nvSpPr>
        <p:spPr bwMode="auto">
          <a:xfrm flipH="1">
            <a:off x="0" y="6453336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i-FI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260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 err="1"/>
              <a:t>Pre-Start</a:t>
            </a:r>
            <a:r>
              <a:rPr lang="fi-FI" sz="2000" dirty="0"/>
              <a:t> etsii, arvioi ja auttaa kehittämään keksintöjä ja innovatiivisia ideoita.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Tarjoaa yksityishenkilöiden ja alkavien yrittäjien ideoille ja keksinnöille järjestelmällisen ja yhtenäisen arvioinnin.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Jalostaa lupaavat, kasvupotentiaalia omaavat ideat yritysaihioiksi tai lisensointihankkeiksi kokeneiden liiketoimintaosaajien kanssa. </a:t>
            </a:r>
          </a:p>
          <a:p>
            <a:pPr>
              <a:lnSpc>
                <a:spcPct val="90000"/>
              </a:lnSpc>
              <a:spcAft>
                <a:spcPct val="80000"/>
              </a:spcAft>
              <a:buFontTx/>
              <a:buChar char="•"/>
            </a:pPr>
            <a:r>
              <a:rPr lang="fi-FI" sz="2000" dirty="0"/>
              <a:t>Auttaa uusien ideoiden esittäjiä idean ja keksinnön kehittämisen alkutaipaleella ja on luomassa uusia yrityksiä ja menestystarinoita.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Millainen idean pitäisi olla?</a:t>
            </a:r>
          </a:p>
          <a:p>
            <a:pPr marL="0" indent="0">
              <a:buNone/>
            </a:pPr>
            <a:endParaRPr lang="fi-FI" sz="2000" dirty="0"/>
          </a:p>
          <a:p>
            <a:pPr>
              <a:buFontTx/>
              <a:buChar char="•"/>
            </a:pPr>
            <a:r>
              <a:rPr lang="fi-FI" sz="1800" dirty="0"/>
              <a:t>Kaupallistettavissa oleva innovatiivinen laite, menetelmä, palvelu tai niiden yhdistelmä.</a:t>
            </a:r>
          </a:p>
          <a:p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Idealla on kasvupotentiaalia markkinoilla. Kansainvälisen liiketoiminnan mahdollisuuksia painotetaan.</a:t>
            </a:r>
          </a:p>
          <a:p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Keksijä tai idean omistaja on sitoutunut idean kehittämiseen.</a:t>
            </a:r>
          </a:p>
          <a:p>
            <a:pPr lvl="1"/>
            <a:r>
              <a:rPr lang="fi-FI" sz="1800" dirty="0"/>
              <a:t>Omistajan ei ole pakko haluta itse yrittäjäksi.</a:t>
            </a:r>
          </a:p>
          <a:p>
            <a:pPr lvl="1">
              <a:buFontTx/>
              <a:buNone/>
            </a:pPr>
            <a:endParaRPr lang="fi-FI" sz="1800" dirty="0"/>
          </a:p>
          <a:p>
            <a:pPr>
              <a:buFontTx/>
              <a:buChar char="•"/>
            </a:pPr>
            <a:r>
              <a:rPr lang="fi-FI" sz="1800" dirty="0"/>
              <a:t>Idean omistaja on tarvittaessa valmis jakamaan omistajuutta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b="0" dirty="0"/>
              <a:t>Aina on kilpailua, missä kilpailuetu? Monistettavuus?</a:t>
            </a:r>
          </a:p>
          <a:p>
            <a:pPr lvl="1"/>
            <a:r>
              <a:rPr lang="fi-FI" sz="1800" b="0" dirty="0"/>
              <a:t>Maraton puukengillä?</a:t>
            </a:r>
            <a:endParaRPr lang="fi-FI" sz="1400" b="0" dirty="0"/>
          </a:p>
          <a:p>
            <a:endParaRPr lang="fi-FI" sz="1800" b="0" dirty="0"/>
          </a:p>
          <a:p>
            <a:r>
              <a:rPr lang="fi-FI" sz="1800" b="0" dirty="0"/>
              <a:t>Rahoituksen kokoaminen.</a:t>
            </a:r>
          </a:p>
          <a:p>
            <a:endParaRPr lang="fi-FI" sz="1800" b="0" dirty="0"/>
          </a:p>
          <a:p>
            <a:r>
              <a:rPr lang="fi-FI" sz="1800" b="0" dirty="0"/>
              <a:t>Pitkät päivät ja osakkuuden realisointi eri syistä. </a:t>
            </a:r>
          </a:p>
          <a:p>
            <a:endParaRPr lang="fi-FI" sz="1800" b="0" dirty="0"/>
          </a:p>
          <a:p>
            <a:r>
              <a:rPr lang="fi-FI" sz="1800" b="0" dirty="0"/>
              <a:t>Yhteiskunta toivoo että kertynyt kokemus jaetaan seuraaville yrittäjille.</a:t>
            </a:r>
          </a:p>
          <a:p>
            <a:endParaRPr lang="fi-FI" sz="1800" b="0" dirty="0"/>
          </a:p>
          <a:p>
            <a:r>
              <a:rPr lang="fi-FI" sz="1800" b="0" dirty="0"/>
              <a:t>Miten ”hypätä” riskiin?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95536" y="2636912"/>
            <a:ext cx="8461131" cy="2579688"/>
            <a:chOff x="826" y="1773"/>
            <a:chExt cx="5774" cy="162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532" y="2170"/>
              <a:ext cx="82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>
                  <a:solidFill>
                    <a:srgbClr val="000000"/>
                  </a:solidFill>
                </a:rPr>
                <a:t>Kasvuyritys-aihiot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48" y="3088"/>
              <a:ext cx="85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300" dirty="0">
                  <a:solidFill>
                    <a:srgbClr val="000000"/>
                  </a:solidFill>
                </a:rPr>
                <a:t>Lisensointi-hankkeet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584" y="2114"/>
              <a:ext cx="1894" cy="1078"/>
            </a:xfrm>
            <a:prstGeom prst="ellipse">
              <a:avLst/>
            </a:prstGeom>
            <a:solidFill>
              <a:srgbClr val="BFEFFD"/>
            </a:solidFill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88" y="2178"/>
              <a:ext cx="842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fi-FI" sz="1500" dirty="0"/>
                <a:t>Ensiarviointi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 rot="16200000">
              <a:off x="642" y="2464"/>
              <a:ext cx="768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00" dirty="0"/>
                <a:t>Ideat Keksinnöt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40" y="2594"/>
              <a:ext cx="7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589" y="2594"/>
              <a:ext cx="6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489" y="2511"/>
              <a:ext cx="85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281" y="2511"/>
              <a:ext cx="98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fi-FI" sz="2000" b="0">
                <a:solidFill>
                  <a:srgbClr val="000000"/>
                </a:solidFill>
                <a:latin typeface="Futura Condensed" pitchFamily="96" charset="0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 rot="19367595" flipV="1">
              <a:off x="1357" y="2389"/>
              <a:ext cx="166" cy="173"/>
            </a:xfrm>
            <a:custGeom>
              <a:avLst/>
              <a:gdLst>
                <a:gd name="T0" fmla="*/ 0 w 315"/>
                <a:gd name="T1" fmla="*/ 606531 h 7"/>
                <a:gd name="T2" fmla="*/ 34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 rot="21005139" flipV="1">
              <a:off x="1265" y="2639"/>
              <a:ext cx="251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3874" y="2186"/>
              <a:ext cx="89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/>
                <a:t>Kehittäminen</a:t>
              </a: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2268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>
                  <a:solidFill>
                    <a:srgbClr val="000000"/>
                  </a:solidFill>
                </a:rPr>
                <a:t>VAIHE 1</a:t>
              </a: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4023" y="1773"/>
              <a:ext cx="61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500" dirty="0">
                  <a:solidFill>
                    <a:srgbClr val="000000"/>
                  </a:solidFill>
                </a:rPr>
                <a:t>VAIHE 2</a:t>
              </a: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21005139" flipV="1">
              <a:off x="22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360" y="2114"/>
              <a:ext cx="1894" cy="1078"/>
            </a:xfrm>
            <a:prstGeom prst="ellipse">
              <a:avLst/>
            </a:prstGeom>
            <a:noFill/>
            <a:ln w="25400">
              <a:solidFill>
                <a:srgbClr val="50D9F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21005139" flipV="1">
              <a:off x="3277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r>
                <a:rPr lang="fi-FI"/>
                <a:t> </a:t>
              </a: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rot="21005139" flipV="1">
              <a:off x="4321" y="2664"/>
              <a:ext cx="226" cy="29"/>
            </a:xfrm>
            <a:custGeom>
              <a:avLst/>
              <a:gdLst>
                <a:gd name="T0" fmla="*/ 0 w 315"/>
                <a:gd name="T1" fmla="*/ 606531 h 7"/>
                <a:gd name="T2" fmla="*/ 22 w 315"/>
                <a:gd name="T3" fmla="*/ 0 h 7"/>
                <a:gd name="T4" fmla="*/ 0 60000 65536"/>
                <a:gd name="T5" fmla="*/ 0 60000 65536"/>
                <a:gd name="T6" fmla="*/ 0 w 315"/>
                <a:gd name="T7" fmla="*/ 0 h 7"/>
                <a:gd name="T8" fmla="*/ 315 w 315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5" h="7">
                  <a:moveTo>
                    <a:pt x="0" y="7"/>
                  </a:moveTo>
                  <a:lnTo>
                    <a:pt x="315" y="0"/>
                  </a:lnTo>
                </a:path>
              </a:pathLst>
            </a:cu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1969477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algn="br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1969477" y="4149080"/>
            <a:ext cx="112541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300" dirty="0"/>
              <a:t>Aktivoint</a:t>
            </a:r>
            <a:r>
              <a:rPr lang="fi-FI" sz="1500" dirty="0"/>
              <a:t>i</a:t>
            </a:r>
          </a:p>
        </p:txBody>
      </p:sp>
      <p:sp>
        <p:nvSpPr>
          <p:cNvPr id="26" name="Rectangle 42"/>
          <p:cNvSpPr>
            <a:spLocks noChangeArrowheads="1"/>
          </p:cNvSpPr>
          <p:nvPr/>
        </p:nvSpPr>
        <p:spPr bwMode="auto">
          <a:xfrm>
            <a:off x="3347864" y="3933056"/>
            <a:ext cx="1406769" cy="54483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Tunnistaminen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Ensiarviointi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064369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5064369" y="4149080"/>
            <a:ext cx="112541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Arviointi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611816" y="3962400"/>
            <a:ext cx="1125415" cy="51077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endParaRPr lang="fi-FI"/>
          </a:p>
        </p:txBody>
      </p:sp>
      <p:sp>
        <p:nvSpPr>
          <p:cNvPr id="31" name="Rectangle 47"/>
          <p:cNvSpPr>
            <a:spLocks noChangeArrowheads="1"/>
          </p:cNvSpPr>
          <p:nvPr/>
        </p:nvSpPr>
        <p:spPr bwMode="auto">
          <a:xfrm>
            <a:off x="6611815" y="4005064"/>
            <a:ext cx="1195754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300" dirty="0">
                <a:solidFill>
                  <a:srgbClr val="000000"/>
                </a:solidFill>
              </a:rPr>
              <a:t>Liikeidean</a:t>
            </a:r>
            <a:br>
              <a:rPr lang="fi-FI" sz="1300" dirty="0">
                <a:solidFill>
                  <a:srgbClr val="000000"/>
                </a:solidFill>
              </a:rPr>
            </a:br>
            <a:r>
              <a:rPr lang="fi-FI" sz="1300" dirty="0">
                <a:solidFill>
                  <a:srgbClr val="000000"/>
                </a:solidFill>
              </a:rPr>
              <a:t>kehittäminen</a:t>
            </a:r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 rot="19367595" flipV="1">
            <a:off x="7754546" y="388980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 rot="1264905" flipV="1">
            <a:off x="7736961" y="4416852"/>
            <a:ext cx="348762" cy="46038"/>
          </a:xfrm>
          <a:custGeom>
            <a:avLst/>
            <a:gdLst>
              <a:gd name="T0" fmla="*/ 0 w 315"/>
              <a:gd name="T1" fmla="*/ 2147483647 h 7"/>
              <a:gd name="T2" fmla="*/ 2147483647 w 315"/>
              <a:gd name="T3" fmla="*/ 0 h 7"/>
              <a:gd name="T4" fmla="*/ 0 60000 65536"/>
              <a:gd name="T5" fmla="*/ 0 60000 65536"/>
              <a:gd name="T6" fmla="*/ 0 w 315"/>
              <a:gd name="T7" fmla="*/ 0 h 7"/>
              <a:gd name="T8" fmla="*/ 315 w 315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7">
                <a:moveTo>
                  <a:pt x="0" y="7"/>
                </a:moveTo>
                <a:lnTo>
                  <a:pt x="315" y="0"/>
                </a:ln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/>
          </a:p>
        </p:txBody>
      </p:sp>
      <p:sp>
        <p:nvSpPr>
          <p:cNvPr id="34" name="Rectangle 33"/>
          <p:cNvSpPr/>
          <p:nvPr/>
        </p:nvSpPr>
        <p:spPr>
          <a:xfrm>
            <a:off x="2286000" y="1556792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Idea tuotteeksi markkinoille</a:t>
            </a:r>
            <a:b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</a:b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>
                <a:ea typeface="ＭＳ Ｐゴシック" pitchFamily="-32" charset="-128"/>
              </a:rPr>
              <a:t>–</a:t>
            </a: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</a:t>
            </a:r>
            <a:r>
              <a:rPr lang="fi-FI" sz="2400" b="1" dirty="0" err="1">
                <a:solidFill>
                  <a:schemeClr val="tx2"/>
                </a:solidFill>
                <a:ea typeface="ＭＳ Ｐゴシック" pitchFamily="-32" charset="-128"/>
              </a:rPr>
              <a:t>Pre-Start</a:t>
            </a:r>
            <a:r>
              <a:rPr lang="fi-FI" sz="2400" b="1" dirty="0">
                <a:solidFill>
                  <a:schemeClr val="tx2"/>
                </a:solidFill>
                <a:ea typeface="ＭＳ Ｐゴシック" pitchFamily="-32" charset="-128"/>
              </a:rPr>
              <a:t> -palvelut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4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976145"/>
            <a:ext cx="7632848" cy="426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80000"/>
              </a:spcAft>
              <a:buFontTx/>
              <a:buChar char="•"/>
            </a:pPr>
            <a:r>
              <a:rPr lang="fi-FI" dirty="0"/>
              <a:t> Alueellisesti toimivat </a:t>
            </a:r>
            <a:r>
              <a:rPr lang="fi-FI" dirty="0" err="1"/>
              <a:t>Pre-Start</a:t>
            </a:r>
            <a:r>
              <a:rPr lang="fi-FI" dirty="0"/>
              <a:t> -tiimit ovat idean kehittäjän ja keksijän ensimmäinen yhteistyötaho.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fi-FI" dirty="0"/>
              <a:t> </a:t>
            </a:r>
            <a:r>
              <a:rPr lang="fi-FI" dirty="0" err="1"/>
              <a:t>Pre-Start</a:t>
            </a:r>
            <a:r>
              <a:rPr lang="fi-FI" dirty="0"/>
              <a:t> -tiimien asiantuntijat tekevät idean ensiarvioinnin.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Onko idea tai keksintö uusi?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Tarjoaako idea ratkaisun johonkin olemassa olevaan ongelmaan?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Voisiko idean ympärille luoda kysyntää ja liiketoimintaa?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Miten valmis idea on kaupallistettavaksi?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Mitä lisäarvoa potentiaalinen asiakas saa ideasta?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Voidaanko ideaa monistaa?</a:t>
            </a:r>
          </a:p>
          <a:p>
            <a:pPr lvl="1">
              <a:spcAft>
                <a:spcPct val="25000"/>
              </a:spcAft>
            </a:pPr>
            <a:r>
              <a:rPr lang="fi-FI" dirty="0"/>
              <a:t>- Onko olemassa muita vastaavia tai valmisteilla olevia tuotteita ja palveluita?</a:t>
            </a:r>
          </a:p>
          <a:p>
            <a:pPr lvl="1">
              <a:spcAft>
                <a:spcPct val="50000"/>
              </a:spcAft>
            </a:pPr>
            <a:r>
              <a:rPr lang="fi-FI" dirty="0"/>
              <a:t>- Mikä on alan markkinatilanne?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87624" y="998240"/>
            <a:ext cx="6380285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Mistä aloitetaan?</a:t>
            </a:r>
            <a:br>
              <a:rPr lang="fi-FI" sz="2800" dirty="0"/>
            </a:br>
            <a:r>
              <a:rPr lang="fi-FI" sz="2800" dirty="0"/>
              <a:t> – Ensiarvioinnista.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1762472"/>
            <a:ext cx="7033846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 err="1"/>
              <a:t>Pre-Start</a:t>
            </a:r>
            <a:r>
              <a:rPr lang="fi-FI" sz="1800" dirty="0"/>
              <a:t> -tiimit toimivat alueellisesti ja niitä vetävät Business Finlandissa tai ELY-keskuksissa työskentelevät innovaatioasiantuntijat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Tiimi koostuu osaajista, joilla on asiantuntemusta ideoiden arvioinnista ja keksintöjen kehittämisestä. 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Asiantuntijat tulevat Business Finlandin kumppaniverkostosta (ammattikorkeakoulut, Finnvera, Business Finland, ELY-keskukset, uusyrityskeskukset, yliopistot, yritykset, yrityshautomot jne.). Mukana on myös yksityisiä asiantuntijoita.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Verkosto etsii aktiivisesti uusia, innovatiivisia ideoita ja keksintöjä omalta alueeltaan ja ohjaa lupaavat ideat arvioitaviksi </a:t>
            </a:r>
            <a:r>
              <a:rPr lang="fi-FI" sz="1800" dirty="0" err="1"/>
              <a:t>Pre-Start</a:t>
            </a:r>
            <a:r>
              <a:rPr lang="fi-FI" sz="1800" dirty="0"/>
              <a:t> -tiimiin.</a:t>
            </a:r>
          </a:p>
          <a:p>
            <a:pPr>
              <a:spcAft>
                <a:spcPct val="80000"/>
              </a:spcAft>
              <a:buFontTx/>
              <a:buChar char="•"/>
            </a:pPr>
            <a:r>
              <a:rPr lang="fi-FI" sz="1800" dirty="0"/>
              <a:t>Verkosto pyrkii luomaan omalle alueelleen mahdollisuuksia ja kannustimia uusien ideoiden kehittämiseen ja esille tuomiseen.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836712"/>
            <a:ext cx="7240587" cy="58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Mikä on </a:t>
            </a:r>
            <a:r>
              <a:rPr lang="fi-FI" sz="2800" dirty="0" err="1"/>
              <a:t>Pre-Start</a:t>
            </a:r>
            <a:r>
              <a:rPr lang="fi-FI" sz="2800" dirty="0"/>
              <a:t> -tiimi?</a:t>
            </a:r>
            <a:br>
              <a:rPr lang="fi-FI" sz="2800" dirty="0"/>
            </a:br>
            <a:r>
              <a:rPr lang="fi-FI" sz="2800" dirty="0"/>
              <a:t> – Asiantuntijoiden arviointiraati.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4288" y="476672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Business Finland</a:t>
            </a:r>
          </a:p>
          <a:p>
            <a:r>
              <a:rPr lang="fi-FI" dirty="0" err="1"/>
              <a:t>Pre-Start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8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2606</Words>
  <Application>Microsoft Office PowerPoint</Application>
  <PresentationFormat>On-screen Show (4:3)</PresentationFormat>
  <Paragraphs>533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Futura Condensed</vt:lpstr>
      <vt:lpstr>Times New Roman</vt:lpstr>
      <vt:lpstr>Office Theme</vt:lpstr>
      <vt:lpstr>Ideat tuotteiksi markkinoille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Story</vt:lpstr>
      <vt:lpstr>HavainNe Oy, NYK. INNOTRAFIK Oy</vt:lpstr>
      <vt:lpstr>Magisso Oy</vt:lpstr>
      <vt:lpstr>Relaxbirth Oy</vt:lpstr>
      <vt:lpstr>Safera Oy</vt:lpstr>
      <vt:lpstr>Onbone Oy</vt:lpstr>
      <vt:lpstr>Flow Drinks Oy</vt:lpstr>
      <vt:lpstr>Footbalance System Oy</vt:lpstr>
      <vt:lpstr>PowerKiss Oy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Ideat tuotteiksi markkinoille</dc:title>
  <dc:creator>Kuosmanen Panu</dc:creator>
  <cp:lastModifiedBy>Kuosmanen Panu</cp:lastModifiedBy>
  <cp:revision>40</cp:revision>
  <dcterms:created xsi:type="dcterms:W3CDTF">2014-01-14T18:57:12Z</dcterms:created>
  <dcterms:modified xsi:type="dcterms:W3CDTF">2022-01-12T13:17:29Z</dcterms:modified>
</cp:coreProperties>
</file>