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0" r:id="rId2"/>
  </p:sldMasterIdLst>
  <p:notesMasterIdLst>
    <p:notesMasterId r:id="rId26"/>
  </p:notesMasterIdLst>
  <p:handoutMasterIdLst>
    <p:handoutMasterId r:id="rId27"/>
  </p:handoutMasterIdLst>
  <p:sldIdLst>
    <p:sldId id="355" r:id="rId3"/>
    <p:sldId id="344" r:id="rId4"/>
    <p:sldId id="276" r:id="rId5"/>
    <p:sldId id="257" r:id="rId6"/>
    <p:sldId id="350" r:id="rId7"/>
    <p:sldId id="274" r:id="rId8"/>
    <p:sldId id="324" r:id="rId9"/>
    <p:sldId id="260" r:id="rId10"/>
    <p:sldId id="262" r:id="rId11"/>
    <p:sldId id="263" r:id="rId12"/>
    <p:sldId id="266" r:id="rId13"/>
    <p:sldId id="356" r:id="rId14"/>
    <p:sldId id="267" r:id="rId15"/>
    <p:sldId id="268" r:id="rId16"/>
    <p:sldId id="269" r:id="rId17"/>
    <p:sldId id="273" r:id="rId18"/>
    <p:sldId id="349" r:id="rId19"/>
    <p:sldId id="327" r:id="rId20"/>
    <p:sldId id="328" r:id="rId21"/>
    <p:sldId id="322" r:id="rId22"/>
    <p:sldId id="264" r:id="rId23"/>
    <p:sldId id="32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695"/>
    <a:srgbClr val="676B84"/>
    <a:srgbClr val="E8FF3D"/>
    <a:srgbClr val="DCF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3231" autoAdjust="0"/>
  </p:normalViewPr>
  <p:slideViewPr>
    <p:cSldViewPr snapToGrid="0" snapToObjects="1">
      <p:cViewPr varScale="1">
        <p:scale>
          <a:sx n="60" d="100"/>
          <a:sy n="60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-172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0E9D4-3211-43AB-BA9B-69BFE0758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F362D-2ED9-40F4-986C-429F94F480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CC24E-357B-4990-9120-B95B6C7CFDE2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0447A-510F-482F-BB33-C9A98188FA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85F45-EAF6-4AFD-891B-26D0B50D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4E8F-5B0E-426C-BDF7-DAB32224F6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115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EEA3-8050-E44A-8920-D95FB83ECDB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DD28D-B8B0-0148-BBF4-C6692150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03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8B1E-8334-4D5F-891E-3B58F056A3C4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29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8B1E-8334-4D5F-891E-3B58F056A3C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51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8B1E-8334-4D5F-891E-3B58F056A3C4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64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8B1E-8334-4D5F-891E-3B58F056A3C4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35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136572"/>
            <a:ext cx="9144000" cy="118581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4463"/>
            <a:ext cx="9144000" cy="52001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DF4-6A82-0747-AE30-8D464ACA19F6}" type="datetime1">
              <a:rPr lang="fi-FI" smtClean="0"/>
              <a:t>11.1.2022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839-3358-124C-9CE4-9D08E972C2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35A82-C6FA-1346-AF7D-DFEA476E9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354" y="2275867"/>
            <a:ext cx="6225292" cy="23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07EC2E-BED5-E442-8B1A-932462ADE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1EC55-06B7-5E45-B6CD-511B4C701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B1E669-C5EE-C541-825B-36A40EE2F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AA5F7-83A1-0444-882B-C63D540831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A4583B-9342-4A40-9288-522BFD7EA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4483B-9106-EA49-9B06-CBF436A900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C72423-76F8-604D-A7AA-246487AB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61020-0021-6F49-8CEC-BA960B2D0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C72423-76F8-604D-A7AA-246487AB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61020-0021-6F49-8CEC-BA960B2D0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5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083D3A-C014-1A44-B5D5-6C13A438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D64D7-9FDD-AC47-9D0E-355D12130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A3B2B-F74E-4545-A252-04548FBC0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5BF95-4365-FE44-9B1E-993389E50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A3B2B-F74E-4545-A252-04548FBC0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5BF95-4365-FE44-9B1E-993389E50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E2336-84B4-F34C-94F2-4C88D55A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B9574-E8E3-4E4B-9E7C-66EDDD393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2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C2748-5F68-BE48-A999-222DD5CAC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561CB-FBD4-484E-BC7D-47ACB54944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136572"/>
            <a:ext cx="9144000" cy="118581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4463"/>
            <a:ext cx="9144000" cy="5200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DF4-6A82-0747-AE30-8D464ACA19F6}" type="datetime1">
              <a:rPr lang="fi-FI" smtClean="0"/>
              <a:t>11.1.2022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839-3358-124C-9CE4-9D08E972C2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35A82-C6FA-1346-AF7D-DFEA476E9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354" y="2275867"/>
            <a:ext cx="6225292" cy="23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27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29A7E0-D35B-6645-9978-C68424C3C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482FA-D4DE-C54A-A231-D433F1DFD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77E172-3438-5242-B1D2-368038CD1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37A61-6D97-EC4B-A8D5-C3D238E16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0C863F-3AD9-DD46-81CE-2A6A040B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E273B-EE26-C24B-90BC-44AC7F17E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EB6908-71AA-774F-BD52-9ECE4C30D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48B28-CAAA-5B4E-8B1E-F0B3C4EF2E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026E5B-7BF2-9B4A-841C-F506164F4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8704C-1AA1-C843-85D0-FFE9B7AEF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87B7A4-EC93-C743-B56D-98BEA4376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DD97C-422B-894B-9500-AD14191D6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87B7A4-EC93-C743-B56D-98BEA4376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0BF24-CB48-344F-A006-84D204D6B7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87B7A4-EC93-C743-B56D-98BEA4376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883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DCF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B450-4F32-2349-9997-61E6A8639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4D39E-B216-4149-AD74-B3E660785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79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B450-4F32-2349-9997-61E6A8639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</p:spPr>
        <p:txBody>
          <a:bodyPr/>
          <a:lstStyle>
            <a:lvl1pPr algn="ctr">
              <a:defRPr>
                <a:solidFill>
                  <a:srgbClr val="E8FF3D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94659-8D44-F94C-A0C9-D6459A9C9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2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3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672007B7-B8F3-0949-8E8F-7A28BB02452C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9AAE3DB-DC95-E94D-9274-389D3EB260EE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E33E7DA-7BC2-9A4C-965D-858721E8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69C3C-626D-4D40-B16E-E726841E2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5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D7F2F206-E78A-2348-8369-A985AAAAB2C7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5337D1C-70F4-284B-8900-37A3792190B2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4438FB4-B9E5-3849-B352-43425648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E41F9-7756-7948-968F-A5D071969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8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396110A-2FC3-3A4C-A013-7C79BA075E15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9AD473-DD1A-6D40-9C7D-CB2C4E8B2552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44CDA66-B7B4-4542-9346-4605C40A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8A5A2-AAFB-154D-BC72-9ED287B8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4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29725"/>
          </a:xfrm>
        </p:spPr>
        <p:txBody>
          <a:bodyPr vert="eaVert"/>
          <a:lstStyle>
            <a:lvl1pPr>
              <a:buClr>
                <a:schemeClr val="tx2"/>
              </a:buClr>
              <a:defRPr sz="26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4C0DBD4-BAE9-FB48-A0CA-CF1A34E80F1C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1A4007F-5C47-9E4F-A585-6E99E04D44E2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9AA84CF-202C-CE4A-9AC8-84B62134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D84723-F588-8F4A-A109-19938ADD2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8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55934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9346"/>
          </a:xfrm>
        </p:spPr>
        <p:txBody>
          <a:bodyPr vert="eaVert"/>
          <a:lstStyle>
            <a:lvl1pPr>
              <a:buClr>
                <a:schemeClr val="tx2"/>
              </a:buClr>
              <a:defRPr sz="26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99FBE56-17C0-1242-9E8F-51314F2158E1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5304752-CFCE-4A40-B953-DC48F3BAABBC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7424B14-573C-6C44-A7FB-633AEDED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C4AAA9-3749-BD47-B2D0-5EEC6CB03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1157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744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39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571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539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7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FAE79DF-0282-E14D-A480-7FC61C1DE7CE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4F41033-6222-1742-9EC4-5885998C3BD0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39A055D-C2B2-D54E-9420-4F863F29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45D31-C6D5-BC4E-BE15-30916A9A8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017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64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270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686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9C417E-2786-44FA-851B-24753A55DD11}" type="datetimeFigureOut">
              <a:rPr lang="da-DK" smtClean="0"/>
              <a:t>11-01-2022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E341B-8DC4-4A53-80AA-70533CC7969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92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664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664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548E04F-47D2-7E44-BFA4-411DFD581924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6C487FF-544D-7040-A752-D5173CD55000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9DAF4C1-99B5-BC43-B561-2FD37DEF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B393A0-1B96-7D40-A408-B3D74B960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2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502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502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3EAEE4B-449A-7A4C-8C0F-BADA87D5353E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14F86AF-FE46-F54D-B07E-A479F1FB1EFC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08A65B9-6A15-5E4A-988A-B8778B61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D767-1AE0-9948-A241-552F26578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3072D3D-A2C6-B847-BBD8-976A67DD677F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01F95FB-6C54-A647-852C-A433B327C9AF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48E44F0-EC40-9543-B9EA-829D315E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3948B-8541-E34B-9E90-0C595B1B6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48419DE-A4B6-2542-A8CC-F140B7CE236D}"/>
              </a:ext>
            </a:extLst>
          </p:cNvPr>
          <p:cNvSpPr txBox="1">
            <a:spLocks/>
          </p:cNvSpPr>
          <p:nvPr userDrawn="1"/>
        </p:nvSpPr>
        <p:spPr>
          <a:xfrm>
            <a:off x="413433" y="6491729"/>
            <a:ext cx="2743200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D68FA-B0A9-2044-81A8-843EE0BD554E}" type="datetime1">
              <a:rPr lang="fi-FI" smtClean="0">
                <a:solidFill>
                  <a:schemeClr val="accent1"/>
                </a:solidFill>
              </a:rPr>
              <a:pPr/>
              <a:t>11.1.2022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FDF9ABF-B66F-964A-A935-13D9DD22906D}"/>
              </a:ext>
            </a:extLst>
          </p:cNvPr>
          <p:cNvSpPr txBox="1">
            <a:spLocks/>
          </p:cNvSpPr>
          <p:nvPr userDrawn="1"/>
        </p:nvSpPr>
        <p:spPr>
          <a:xfrm>
            <a:off x="9228822" y="6491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674D2DC-A631-DD43-AB74-9B626C06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C78DDB-5E85-3E45-8C23-D55BE918E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7" y="6146450"/>
            <a:ext cx="1383174" cy="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8AF8863-5F58-C340-9F26-DC528F6B6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518"/>
            <a:ext cx="10515600" cy="1325563"/>
          </a:xfrm>
          <a:effectLst>
            <a:outerShdw blurRad="50800" dist="25400" dir="18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rgbClr val="E8FF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61F7A-40EE-D54E-9AAA-8B9D00FF39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47" y="6146450"/>
            <a:ext cx="1383175" cy="527841"/>
          </a:xfrm>
          <a:prstGeom prst="rect">
            <a:avLst/>
          </a:prstGeo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7E2ADFF-1190-4D4B-B3A6-0FBABA50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433" y="6491729"/>
            <a:ext cx="2743200" cy="365125"/>
          </a:xfrm>
        </p:spPr>
        <p:txBody>
          <a:bodyPr lIns="0" rIns="72000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FA6D68FA-B0A9-2044-81A8-843EE0BD554E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6ABD766-570F-9E46-A4A1-46D34ACE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9"/>
            <a:ext cx="41148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E65CF69-E9EB-FB46-8EEB-A5369BD4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822" y="649172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65C1B1E-4E79-274E-9587-48AF99198931}" type="datetime1">
              <a:rPr lang="fi-FI" smtClean="0"/>
              <a:t>11.1.2022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8A052839-3358-124C-9CE4-9D08E972C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6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  <p:sldLayoutId id="2147483662" r:id="rId11"/>
    <p:sldLayoutId id="2147483681" r:id="rId12"/>
    <p:sldLayoutId id="2147483682" r:id="rId13"/>
    <p:sldLayoutId id="2147483699" r:id="rId14"/>
    <p:sldLayoutId id="2147483683" r:id="rId15"/>
    <p:sldLayoutId id="2147483684" r:id="rId16"/>
    <p:sldLayoutId id="2147483698" r:id="rId17"/>
    <p:sldLayoutId id="2147483685" r:id="rId18"/>
    <p:sldLayoutId id="2147483686" r:id="rId19"/>
    <p:sldLayoutId id="2147483689" r:id="rId20"/>
    <p:sldLayoutId id="2147483671" r:id="rId21"/>
    <p:sldLayoutId id="2147483673" r:id="rId22"/>
    <p:sldLayoutId id="2147483677" r:id="rId23"/>
    <p:sldLayoutId id="2147483678" r:id="rId24"/>
    <p:sldLayoutId id="2147483679" r:id="rId25"/>
    <p:sldLayoutId id="2147483690" r:id="rId26"/>
    <p:sldLayoutId id="2147483693" r:id="rId27"/>
    <p:sldLayoutId id="2147483680" r:id="rId28"/>
    <p:sldLayoutId id="2147483696" r:id="rId29"/>
    <p:sldLayoutId id="2147483656" r:id="rId30"/>
    <p:sldLayoutId id="2147483657" r:id="rId31"/>
    <p:sldLayoutId id="2147483658" r:id="rId32"/>
    <p:sldLayoutId id="2147483659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Rektangel 7"/>
          <p:cNvSpPr/>
          <p:nvPr/>
        </p:nvSpPr>
        <p:spPr>
          <a:xfrm>
            <a:off x="5135894" y="6309320"/>
            <a:ext cx="5135893" cy="288032"/>
          </a:xfrm>
          <a:prstGeom prst="rect">
            <a:avLst/>
          </a:prstGeom>
          <a:solidFill>
            <a:srgbClr val="004B72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/>
        </p:nvSpPr>
        <p:spPr>
          <a:xfrm>
            <a:off x="0" y="6309320"/>
            <a:ext cx="5135893" cy="288032"/>
          </a:xfrm>
          <a:prstGeom prst="rect">
            <a:avLst/>
          </a:prstGeom>
          <a:solidFill>
            <a:srgbClr val="96897A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08" y="6193330"/>
            <a:ext cx="1344149" cy="4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.dk/pdf/av-pricelist-gentv-fi.pdf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ikkiluvat.fi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v.fi@ncb.dk" TargetMode="External"/><Relationship Id="rId2" Type="http://schemas.openxmlformats.org/officeDocument/2006/relationships/hyperlink" Target="http://www.ncb.dk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.dk/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35DB79-06F6-4F67-8354-A2561D54C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Musiikin lisensointi kuvatallenteisiin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EBA673-18BC-4618-B8D1-3A74681FE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Ulla Herpman</a:t>
            </a:r>
          </a:p>
          <a:p>
            <a:r>
              <a:rPr lang="fi-FI" dirty="0"/>
              <a:t>NCB </a:t>
            </a:r>
            <a:r>
              <a:rPr lang="fi-FI" dirty="0" err="1"/>
              <a:t>Nordisk</a:t>
            </a:r>
            <a:r>
              <a:rPr lang="fi-FI" dirty="0"/>
              <a:t> Copyright Bureau</a:t>
            </a:r>
          </a:p>
        </p:txBody>
      </p:sp>
    </p:spTree>
    <p:extLst>
      <p:ext uri="{BB962C8B-B14F-4D97-AF65-F5344CB8AC3E}">
        <p14:creationId xmlns:p14="http://schemas.microsoft.com/office/powerpoint/2010/main" val="171825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Pitkä elokuva</a:t>
            </a:r>
            <a:br>
              <a:rPr lang="fi-FI" dirty="0"/>
            </a:br>
            <a:r>
              <a:rPr lang="fi-FI" dirty="0" err="1"/>
              <a:t>Scoremusiikki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Pitkään elokuvaan sävelletty musiikki</a:t>
            </a:r>
          </a:p>
          <a:p>
            <a:r>
              <a:rPr lang="fi-FI" dirty="0"/>
              <a:t>Säveltäjä voi sopia hinnasta itse tai pyytää </a:t>
            </a:r>
            <a:r>
              <a:rPr lang="fi-FI" dirty="0" err="1"/>
              <a:t>NCB:tä</a:t>
            </a:r>
            <a:r>
              <a:rPr lang="fi-FI" dirty="0"/>
              <a:t> laskuttamaan</a:t>
            </a:r>
          </a:p>
          <a:p>
            <a:r>
              <a:rPr lang="fi-FI" dirty="0"/>
              <a:t>Jos NCB laskuttaa synkronointikorvauksen, hinta on</a:t>
            </a:r>
          </a:p>
          <a:p>
            <a:pPr lvl="1"/>
            <a:r>
              <a:rPr lang="fi-FI" dirty="0"/>
              <a:t>2,50 eur / sekunti, Pohjoismaat ja Baltia</a:t>
            </a:r>
          </a:p>
          <a:p>
            <a:pPr lvl="1"/>
            <a:r>
              <a:rPr lang="fi-FI" dirty="0"/>
              <a:t>7,50 eur / sekunti Kaikki oikeudet koko maailma </a:t>
            </a:r>
          </a:p>
          <a:p>
            <a:pPr lvl="1"/>
            <a:r>
              <a:rPr lang="fi-FI" dirty="0"/>
              <a:t>Synkronointikorvaus ei ole työpalkka. Säveltäjä sopii tuotantoyhtiön kanssa palkkiosta (työtunnit, studiokulut, äänitys, miksaus, muusikot, nuottien kirjoitus ym.)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7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TV-tuotannot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289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TV-ohjelman tuotantoyhtiö saa musiikin käyttöluvan </a:t>
            </a:r>
            <a:r>
              <a:rPr lang="fi-FI" dirty="0" err="1"/>
              <a:t>NCB:ltä</a:t>
            </a:r>
            <a:endParaRPr lang="fi-FI" dirty="0"/>
          </a:p>
          <a:p>
            <a:r>
              <a:rPr lang="fi-FI" dirty="0"/>
              <a:t>Hintaesimerkkejä </a:t>
            </a:r>
          </a:p>
          <a:p>
            <a:pPr lvl="1"/>
            <a:r>
              <a:rPr lang="fi-FI" dirty="0"/>
              <a:t>Live-taltiointi, jossa mukana yleisö 0,90 eur /musiikkisekunti</a:t>
            </a:r>
          </a:p>
          <a:p>
            <a:pPr lvl="1"/>
            <a:r>
              <a:rPr lang="fi-FI" dirty="0"/>
              <a:t>Muut tv-ohjelmat 2,00 eur / musiikkisekunti</a:t>
            </a:r>
          </a:p>
          <a:p>
            <a:pPr lvl="1"/>
            <a:r>
              <a:rPr lang="fi-FI" dirty="0"/>
              <a:t>Konserttitaltiointi 0,70 eur/ musiikkisekunti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Hinnasto </a:t>
            </a:r>
            <a:r>
              <a:rPr lang="fi-FI" dirty="0">
                <a:hlinkClick r:id="rId2"/>
              </a:rPr>
              <a:t>http://www.ncb.dk/pdf/av-pricelist-gentv-fi.pdf</a:t>
            </a:r>
            <a:endParaRPr lang="fi-FI" dirty="0"/>
          </a:p>
          <a:p>
            <a:pPr lvl="1"/>
            <a:r>
              <a:rPr lang="fi-FI" dirty="0"/>
              <a:t>Hinta sisältää Pohjoismaat, </a:t>
            </a:r>
            <a:r>
              <a:rPr lang="fi-FI" dirty="0" err="1"/>
              <a:t>tv+netti-tv</a:t>
            </a:r>
            <a:r>
              <a:rPr lang="fi-FI" dirty="0"/>
              <a:t>, rajoittamattomat uusintaoikeudet</a:t>
            </a:r>
          </a:p>
          <a:p>
            <a:pPr lvl="1"/>
            <a:r>
              <a:rPr lang="fi-FI" dirty="0"/>
              <a:t>Lisäksi </a:t>
            </a:r>
            <a:r>
              <a:rPr lang="fi-FI" dirty="0" err="1"/>
              <a:t>Gramexin</a:t>
            </a:r>
            <a:r>
              <a:rPr lang="fi-FI" dirty="0"/>
              <a:t> lupa äänitemusiikin käyttöön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19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Teosoikeudet ja ääniteoikeudet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Musiikin käytössä on usein kyse kaksista oikeuksista, teoksesta ja äänitteestä</a:t>
            </a:r>
          </a:p>
          <a:p>
            <a:pPr marL="457200" lvl="1" indent="0">
              <a:buNone/>
            </a:pP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Teoksen oikeudenomistajia ovat säveltäjä, sanoittaja, sovittaja ja kustantaja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Teoksia koskee tekijänoikeuden suoja aika 70 vuotta tekijän kuolinvuoden 	päättymisestä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Teoksen käyttölupa Teostosta, </a:t>
            </a:r>
            <a:r>
              <a:rPr lang="fi-FI" dirty="0" err="1"/>
              <a:t>NCB:ltä</a:t>
            </a:r>
            <a:r>
              <a:rPr lang="fi-FI" dirty="0"/>
              <a:t> tai suoraan tekijältä tai kustantajalta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Ääniteoikeudet eli </a:t>
            </a:r>
            <a:r>
              <a:rPr lang="fi-FI" dirty="0" err="1"/>
              <a:t>masteroikeudet</a:t>
            </a:r>
            <a:r>
              <a:rPr lang="fi-FI" dirty="0"/>
              <a:t>: levy-yhtiö ja levyllä esiintyvät muusikot</a:t>
            </a:r>
          </a:p>
          <a:p>
            <a:pPr marL="457200" lvl="1" indent="0">
              <a:buNone/>
            </a:pPr>
            <a:r>
              <a:rPr lang="fi-FI" dirty="0"/>
              <a:t>	Äänitteen käyttölupa joko </a:t>
            </a:r>
            <a:r>
              <a:rPr lang="fi-FI" dirty="0" err="1"/>
              <a:t>Gramexista</a:t>
            </a:r>
            <a:r>
              <a:rPr lang="fi-FI" dirty="0"/>
              <a:t> tai suoraan levy-yhtiöltä</a:t>
            </a:r>
          </a:p>
          <a:p>
            <a:pPr marL="457200" lvl="1" indent="0">
              <a:buNone/>
            </a:pP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Ennen vuotta 1963 julkaistut äänitteet ovat ääniteoikeuksista vapaita (äänitteen suoja-aika). Levyllä oleva teos voi olla suojattu.</a:t>
            </a:r>
          </a:p>
          <a:p>
            <a:pPr marL="457200" lvl="1" indent="0">
              <a:buNone/>
            </a:pPr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79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Tekijänoikeussuojattu musiikki	</a:t>
            </a:r>
            <a:endParaRPr 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Suoja tulee tekijänoikeuslaista, ei tekijänoikeusjärjestöstä. </a:t>
            </a:r>
          </a:p>
          <a:p>
            <a:r>
              <a:rPr lang="fi-FI" dirty="0"/>
              <a:t>Suoja-aika 70 vuotta tekijän </a:t>
            </a:r>
            <a:r>
              <a:rPr lang="fi-FI" dirty="0" err="1"/>
              <a:t>kuolinvuoden</a:t>
            </a:r>
            <a:r>
              <a:rPr lang="fi-FI" dirty="0"/>
              <a:t> päättymisestä</a:t>
            </a:r>
          </a:p>
          <a:p>
            <a:r>
              <a:rPr lang="fi-FI" dirty="0"/>
              <a:t>NCB ja Teosto edustavat musiikkia, jonka tekijä kuuluu johonkin tekijänoikeusjärjestöön</a:t>
            </a:r>
          </a:p>
          <a:p>
            <a:r>
              <a:rPr lang="fi-FI" dirty="0"/>
              <a:t>Teoston asiakas on automaattisesti myös </a:t>
            </a:r>
            <a:r>
              <a:rPr lang="fi-FI" dirty="0" err="1"/>
              <a:t>NCB:n</a:t>
            </a:r>
            <a:r>
              <a:rPr lang="fi-FI" dirty="0"/>
              <a:t> asiakas</a:t>
            </a:r>
          </a:p>
          <a:p>
            <a:r>
              <a:rPr lang="fi-FI" dirty="0"/>
              <a:t>Järjestöön kuulumaton tekijä myöntää itse luvat musiikkinsa käyttöön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79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Tekijänoikeuksista vapaa musiikki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Vapaa teos = Kaikkien tekijöiden kuolinvuoden päättymisestä kulunut yli 70 vuotta</a:t>
            </a:r>
          </a:p>
          <a:p>
            <a:pPr lvl="1"/>
            <a:r>
              <a:rPr lang="fi-FI" dirty="0"/>
              <a:t>Tekijä kuollut 1951 tai aikaisemmin.</a:t>
            </a:r>
          </a:p>
          <a:p>
            <a:pPr lvl="1"/>
            <a:endParaRPr lang="fi-FI" dirty="0"/>
          </a:p>
          <a:p>
            <a:r>
              <a:rPr lang="fi-FI" dirty="0"/>
              <a:t>Kansansävelmät alkuperäisessä muodossa</a:t>
            </a:r>
          </a:p>
          <a:p>
            <a:pPr lvl="1"/>
            <a:r>
              <a:rPr lang="fi-FI" dirty="0"/>
              <a:t>Vapaan teoksen uusi sovitus tai sanoitus saa tekijänoikeussuojan.</a:t>
            </a:r>
          </a:p>
          <a:p>
            <a:pPr lvl="1"/>
            <a:endParaRPr lang="fi-FI" dirty="0"/>
          </a:p>
          <a:p>
            <a:r>
              <a:rPr lang="fi-FI" dirty="0"/>
              <a:t>Jos vapaa teos kopioidaan äänitteeltä, tarvitaan levyn kopiointilupa.</a:t>
            </a:r>
          </a:p>
          <a:p>
            <a:pPr lvl="1"/>
            <a:r>
              <a:rPr lang="fi-FI" dirty="0"/>
              <a:t>Vapaa on yli 70 vuotta sitten kuolleen tekijän sävellys ennen vuotta 1962 julkaistulla levyllä. Äänitteen suoja-aika piteni 70 vuoteen vuonna 2013, mutta ei taannehtivasti.</a:t>
            </a:r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69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Royalty </a:t>
            </a:r>
            <a:r>
              <a:rPr lang="fi-FI" dirty="0" err="1"/>
              <a:t>free</a:t>
            </a:r>
            <a:r>
              <a:rPr lang="fi-FI" dirty="0"/>
              <a:t>, katalogimusiikki, </a:t>
            </a:r>
            <a:r>
              <a:rPr lang="fi-FI" dirty="0" err="1"/>
              <a:t>tuotatomusiikki</a:t>
            </a:r>
            <a:endParaRPr 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Ammattikäyttöön tarkoitettua taustamusiikkia.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Käyttölisenssi ostetaan palveluntarjoajalta.</a:t>
            </a:r>
          </a:p>
          <a:p>
            <a:endParaRPr lang="fi-FI" dirty="0"/>
          </a:p>
          <a:p>
            <a:r>
              <a:rPr lang="fi-FI" dirty="0"/>
              <a:t>Palveluilla on erilaisia sopimusehtoja.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fi-FI" dirty="0"/>
              <a:t>Käyttäjän vastuulla selvittää lupaehdot ja hinnat.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SzPct val="75000"/>
            </a:pPr>
            <a:r>
              <a:rPr lang="fi-FI" dirty="0"/>
              <a:t>Kutsutaan usein ”</a:t>
            </a:r>
            <a:r>
              <a:rPr lang="fi-FI" dirty="0" err="1"/>
              <a:t>teostovapaaksi</a:t>
            </a:r>
            <a:r>
              <a:rPr lang="fi-FI" dirty="0"/>
              <a:t>” mutta voi olla esitysoikeuksien osalta järjestöjen edustamaa.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fi-FI" dirty="0"/>
              <a:t>Katalogimusiikin käyttö raportoidaan Teostolle.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fi-FI" dirty="0"/>
              <a:t>NCB ei edusta katalogimusiikin tallennusoikeuksia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50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5CBF-9E4A-465F-9516-1E6334C5DD79}" type="datetime1">
              <a:rPr lang="fi-FI" smtClean="0"/>
              <a:t>11.1.2022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839-3358-124C-9CE4-9D08E972C2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TEOSTO</a:t>
            </a:r>
            <a:br>
              <a:rPr lang="fi-FI" dirty="0"/>
            </a:br>
            <a:r>
              <a:rPr lang="fi-FI" sz="2000" dirty="0"/>
              <a:t>Säveltäjäin Tekijänoikeustoimisto Teosto ry</a:t>
            </a:r>
          </a:p>
        </p:txBody>
      </p:sp>
    </p:spTree>
    <p:extLst>
      <p:ext uri="{BB962C8B-B14F-4D97-AF65-F5344CB8AC3E}">
        <p14:creationId xmlns:p14="http://schemas.microsoft.com/office/powerpoint/2010/main" val="373865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TEOSTO 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Musiikintekijöiden järjestö</a:t>
            </a:r>
          </a:p>
          <a:p>
            <a:r>
              <a:rPr lang="fi-FI" dirty="0"/>
              <a:t>Aatteellinen voittoa tavoittelematon yhdistys, jonka säveltäjät ja musiikinkustantajat perustivat vuonna 1928 valvomaan etujaan</a:t>
            </a:r>
          </a:p>
          <a:p>
            <a:r>
              <a:rPr lang="fi-FI" dirty="0"/>
              <a:t>Edustaa 34 500:ta kotimaista ja lähes kolmea miljoonaa ulkomaista säveltäjää, sanoittajaa, sovittajaa ja musiikinkustantajaa</a:t>
            </a:r>
          </a:p>
          <a:p>
            <a:r>
              <a:rPr lang="fi-FI" dirty="0"/>
              <a:t>Esitysoikeusjärjestö</a:t>
            </a:r>
          </a:p>
        </p:txBody>
      </p:sp>
    </p:spTree>
    <p:extLst>
      <p:ext uri="{BB962C8B-B14F-4D97-AF65-F5344CB8AC3E}">
        <p14:creationId xmlns:p14="http://schemas.microsoft.com/office/powerpoint/2010/main" val="174937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b="7132"/>
          <a:stretch/>
        </p:blipFill>
        <p:spPr>
          <a:xfrm>
            <a:off x="1366933" y="164892"/>
            <a:ext cx="9731456" cy="61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TEOSTON ASIAKKAAT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Teosto toimii yhdyssiteenä musiikin tekijöiden ja musiikkia käyttävien yritysten ja yhteisöjen välillä.</a:t>
            </a:r>
          </a:p>
          <a:p>
            <a:r>
              <a:rPr lang="fi-FI" dirty="0"/>
              <a:t>Teoston suoria musiikin käyttäjäasiakkaita ovat mm. tv- ja radioyhtiöt, digitaalisten palveluiden tarjoajat sekä konserttien ja tapahtumien järjestäjät</a:t>
            </a:r>
          </a:p>
          <a:p>
            <a:pPr lvl="1"/>
            <a:r>
              <a:rPr lang="fi-FI" dirty="0"/>
              <a:t>Taustamusiikkia käyttäviä asiakkaita palvelee Teoston ja </a:t>
            </a:r>
            <a:r>
              <a:rPr lang="fi-FI" dirty="0" err="1"/>
              <a:t>Gramexin</a:t>
            </a:r>
            <a:r>
              <a:rPr lang="fi-FI" dirty="0"/>
              <a:t> yhteisyritys GT Musiikkiluvat Oy (GTM)</a:t>
            </a:r>
          </a:p>
          <a:p>
            <a:r>
              <a:rPr lang="fi-FI" dirty="0"/>
              <a:t>Musiikkia toiminnassaan hyödyntäviä asiakkaita on yhteensä noin 30 000</a:t>
            </a:r>
          </a:p>
          <a:p>
            <a:pPr lvl="1"/>
            <a:r>
              <a:rPr lang="fi-FI" dirty="0"/>
              <a:t>Teoston suoria asiakkaita n. 10 000 </a:t>
            </a:r>
          </a:p>
          <a:p>
            <a:pPr lvl="1"/>
            <a:r>
              <a:rPr lang="fi-FI" dirty="0" err="1"/>
              <a:t>GTM:n</a:t>
            </a:r>
            <a:r>
              <a:rPr lang="fi-FI" dirty="0"/>
              <a:t> asiakkaita n. 20 000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636" y="6032411"/>
            <a:ext cx="1295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5A285-DB8C-CA49-A8BD-81B53A94EEB6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/>
              <a:pPr/>
              <a:t>19</a:t>
            </a:fld>
            <a:endParaRPr lang="fi-FI" dirty="0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1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Tarkoittaa tekijän oikeutta määrätä teoksensa käytöstä sekä oikeutta tulla mainituksi sen tekijänä</a:t>
            </a:r>
          </a:p>
          <a:p>
            <a:r>
              <a:rPr lang="fi-FI" dirty="0"/>
              <a:t>Perustuu lakiin ja kansainvälisiin sopimuksiin</a:t>
            </a:r>
          </a:p>
          <a:p>
            <a:r>
              <a:rPr lang="fi-FI" dirty="0"/>
              <a:t>On voimassa tekijän elinajan ja 70 vuotta tekijän kuolinvuoden päättymisestä</a:t>
            </a:r>
          </a:p>
          <a:p>
            <a:r>
              <a:rPr lang="fi-FI" dirty="0"/>
              <a:t>Tekijänoikeus tulee suoraan laista ja on voimassa heti kun teos on luotu. Sitä ei tarvitse hakea mistään.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7636" y="6032411"/>
            <a:ext cx="1295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5A285-DB8C-CA49-A8BD-81B53A94EEB6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41940" y="6032411"/>
            <a:ext cx="91138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11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F354D1C3-CFBC-491F-8590-3835CA00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54"/>
            <a:ext cx="1219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Elokuvien ja mediateosten esittäminen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/>
              <a:t>Elokuvateatterit, tv-kanavat ja festivaalit maksavat esityskorvauksen</a:t>
            </a:r>
          </a:p>
          <a:p>
            <a:pPr lvl="1"/>
            <a:r>
              <a:rPr lang="fi-FI" dirty="0"/>
              <a:t>Elokuvateattereiden ja festivaalien esityskorvaus on 1,1% lipputuloista</a:t>
            </a:r>
          </a:p>
          <a:p>
            <a:pPr lvl="1"/>
            <a:r>
              <a:rPr lang="fi-FI" dirty="0"/>
              <a:t>Tv-kanavilla vuosisopimukset Teoston kanssa</a:t>
            </a:r>
          </a:p>
          <a:p>
            <a:pPr lvl="1"/>
            <a:r>
              <a:rPr lang="fi-FI" dirty="0"/>
              <a:t>Teosto tilittää esityskorvaukset elokuvan musiikin tekijöille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Museoilla ja gallerioilla esityskorvaus tilan pinta-alan ja näyttelyn keston mukaan.</a:t>
            </a:r>
          </a:p>
          <a:p>
            <a:pPr lvl="2"/>
            <a:r>
              <a:rPr lang="fi-FI" dirty="0"/>
              <a:t>Luvan myy GT Musiikkiluvat Oy </a:t>
            </a:r>
            <a:r>
              <a:rPr lang="fi-FI" dirty="0">
                <a:hlinkClick r:id="rId2"/>
              </a:rPr>
              <a:t>https://www.musiikkiluvat.fi/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2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Itsehallinnointi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4014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Teoston asiakassopimusuudistus maaliskuussa 2019.</a:t>
            </a:r>
          </a:p>
          <a:p>
            <a:r>
              <a:rPr lang="fi-FI" dirty="0"/>
              <a:t>Musiikin tekijät voivat entistä laajemmin sopia itse teostensa käyttöoikeuksista. </a:t>
            </a:r>
          </a:p>
          <a:p>
            <a:r>
              <a:rPr lang="fi-FI" dirty="0"/>
              <a:t>Itsehallinnointi on mahdollinen missä tahansa AV-tuotannossa.</a:t>
            </a:r>
          </a:p>
          <a:p>
            <a:r>
              <a:rPr lang="fi-FI" dirty="0"/>
              <a:t>Tekijän pitää ilmoittaa itsehallinnoinnista Teoston verkkopalvelussa 30 päivää ennen käyttöä. </a:t>
            </a:r>
          </a:p>
          <a:p>
            <a:r>
              <a:rPr lang="fi-FI" dirty="0"/>
              <a:t>Jos teoksella on useita tekijöitä, kaikkien suostumus tarvitaan.</a:t>
            </a:r>
          </a:p>
          <a:p>
            <a:r>
              <a:rPr lang="fi-FI" dirty="0"/>
              <a:t>Tuottajalta tarvitaan musiikkiraportti AV-tuotannosta. Siinä täytyy olla maininta itsehallinnoinnista.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636" y="6032411"/>
            <a:ext cx="1295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5A285-DB8C-CA49-A8BD-81B53A94EEB6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1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Yhteystiedot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Hinnastot ja ohjeet </a:t>
            </a:r>
            <a:r>
              <a:rPr lang="fi-FI" dirty="0" err="1">
                <a:hlinkClick r:id="rId2"/>
              </a:rPr>
              <a:t>www.ncb.dk</a:t>
            </a:r>
            <a:endParaRPr lang="fi-FI" dirty="0"/>
          </a:p>
          <a:p>
            <a:r>
              <a:rPr lang="fi-FI" dirty="0"/>
              <a:t>Asiakaspalvelu</a:t>
            </a:r>
          </a:p>
          <a:p>
            <a:pPr marL="457200" lvl="1" indent="0">
              <a:buNone/>
            </a:pPr>
            <a:r>
              <a:rPr lang="fi-FI" dirty="0"/>
              <a:t>Ulla Herpman uhe@ncb.dk</a:t>
            </a:r>
          </a:p>
          <a:p>
            <a:pPr marL="457200" lvl="1" indent="0">
              <a:buNone/>
            </a:pPr>
            <a:r>
              <a:rPr lang="fi-FI" dirty="0">
                <a:hlinkClick r:id="rId3"/>
              </a:rPr>
              <a:t>av.fi@ncb.dk</a:t>
            </a:r>
            <a:r>
              <a:rPr lang="fi-FI" dirty="0"/>
              <a:t>, audio.fi@ncb.dk</a:t>
            </a:r>
          </a:p>
          <a:p>
            <a:pPr marL="457200" lvl="1" indent="0">
              <a:buNone/>
            </a:pPr>
            <a:r>
              <a:rPr lang="fi-FI" dirty="0"/>
              <a:t>Puh.  050 4090310 klo 11-14</a:t>
            </a:r>
          </a:p>
          <a:p>
            <a:pPr marL="457200" lvl="1" indent="0">
              <a:buNone/>
            </a:pPr>
            <a:r>
              <a:rPr lang="fi-FI" dirty="0"/>
              <a:t>NCB/Teosto, Musiikin Satama, Keilasatama 2 A, 02150 Espoo</a:t>
            </a:r>
          </a:p>
          <a:p>
            <a:pPr marL="457200" lvl="1" indent="0">
              <a:buNone/>
            </a:pPr>
            <a:r>
              <a:rPr lang="fi-FI" dirty="0"/>
              <a:t>Tapaaminen ajanvarauksella.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56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Tekijällä on teokseensa taloudelliset ja moraaliset oikeudet</a:t>
            </a:r>
            <a:endParaRPr lang="en-US" noProof="0" dirty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fi-FI" sz="2400" b="1" dirty="0">
                <a:solidFill>
                  <a:srgbClr val="000000"/>
                </a:solidFill>
                <a:cs typeface="Arial" charset="0"/>
              </a:rPr>
              <a:t>Taloudelliset oikeudet</a:t>
            </a:r>
          </a:p>
          <a:p>
            <a:pPr>
              <a:buFontTx/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buClr>
                <a:srgbClr val="8C3589"/>
              </a:buClr>
              <a:buNone/>
              <a:defRPr/>
            </a:pPr>
            <a:r>
              <a:rPr lang="fi-FI" sz="2400" b="1" dirty="0">
                <a:solidFill>
                  <a:srgbClr val="000000"/>
                </a:solidFill>
              </a:rPr>
              <a:t>Kappaleiden valmistaminen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8C3589"/>
              </a:buClr>
              <a:defRPr/>
            </a:pPr>
            <a:r>
              <a:rPr lang="fi-FI" sz="2400" dirty="0">
                <a:solidFill>
                  <a:srgbClr val="000000"/>
                </a:solidFill>
              </a:rPr>
              <a:t>Painaminen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8C3589"/>
              </a:buClr>
              <a:defRPr/>
            </a:pPr>
            <a:r>
              <a:rPr lang="fi-FI" sz="2400" dirty="0">
                <a:solidFill>
                  <a:srgbClr val="000000"/>
                </a:solidFill>
              </a:rPr>
              <a:t>Monistaminen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8C3589"/>
              </a:buClr>
              <a:defRPr/>
            </a:pPr>
            <a:r>
              <a:rPr lang="fi-FI" sz="2400" dirty="0">
                <a:solidFill>
                  <a:srgbClr val="000000"/>
                </a:solidFill>
              </a:rPr>
              <a:t>Kopioiminen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8C3589"/>
              </a:buClr>
              <a:defRPr/>
            </a:pPr>
            <a:r>
              <a:rPr lang="fi-FI" sz="2400" dirty="0">
                <a:solidFill>
                  <a:srgbClr val="000000"/>
                </a:solidFill>
              </a:rPr>
              <a:t>Tallentaminen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C3589"/>
              </a:buClr>
              <a:defRPr/>
            </a:pPr>
            <a:r>
              <a:rPr lang="fi-FI" sz="2400" dirty="0">
                <a:solidFill>
                  <a:srgbClr val="000000"/>
                </a:solidFill>
              </a:rPr>
              <a:t>Muu analoginen tai</a:t>
            </a:r>
            <a:br>
              <a:rPr lang="fi-FI" sz="2400" dirty="0">
                <a:solidFill>
                  <a:srgbClr val="000000"/>
                </a:solidFill>
              </a:rPr>
            </a:br>
            <a:r>
              <a:rPr lang="fi-FI" sz="2400" dirty="0">
                <a:solidFill>
                  <a:srgbClr val="000000"/>
                </a:solidFill>
              </a:rPr>
              <a:t>digitaalinen menetelmä</a:t>
            </a:r>
          </a:p>
          <a:p>
            <a:pPr>
              <a:spcBef>
                <a:spcPts val="1693"/>
              </a:spcBef>
              <a:buNone/>
            </a:pPr>
            <a:endParaRPr lang="en-US" sz="2400" b="1" dirty="0"/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fi-FI" sz="2400" b="1" dirty="0">
                <a:solidFill>
                  <a:srgbClr val="000000"/>
                </a:solidFill>
                <a:cs typeface="Arial" charset="0"/>
              </a:rPr>
              <a:t>Saattaminen yleisön saataviin</a:t>
            </a:r>
          </a:p>
          <a:p>
            <a:pPr marL="253994" indent="-253994">
              <a:lnSpc>
                <a:spcPct val="170000"/>
              </a:lnSpc>
              <a:spcBef>
                <a:spcPct val="20000"/>
              </a:spcBef>
              <a:buClr>
                <a:srgbClr val="8C3589"/>
              </a:buClr>
            </a:pPr>
            <a:r>
              <a:rPr lang="fi-FI" sz="2400" dirty="0">
                <a:solidFill>
                  <a:srgbClr val="000000"/>
                </a:solidFill>
                <a:cs typeface="Arial" charset="0"/>
              </a:rPr>
              <a:t>Esittäminen/näyttäminen julkisesti</a:t>
            </a:r>
          </a:p>
          <a:p>
            <a:pPr marL="253994" indent="-253994">
              <a:lnSpc>
                <a:spcPct val="170000"/>
              </a:lnSpc>
              <a:spcBef>
                <a:spcPct val="20000"/>
              </a:spcBef>
              <a:buClr>
                <a:srgbClr val="8C3589"/>
              </a:buClr>
            </a:pPr>
            <a:r>
              <a:rPr lang="fi-FI" sz="2400" dirty="0">
                <a:solidFill>
                  <a:srgbClr val="000000"/>
                </a:solidFill>
                <a:cs typeface="Arial" charset="0"/>
              </a:rPr>
              <a:t>Levittäminen/välittäminen yleisölle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636" y="6032411"/>
            <a:ext cx="1295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5A285-DB8C-CA49-A8BD-81B53A94EEB6}" type="datetime1">
              <a:rPr lang="fi-FI" smtClean="0"/>
              <a:pPr/>
              <a:t>11.1.2022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940" y="6032411"/>
            <a:ext cx="91138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/>
              <a:pPr/>
              <a:t>3</a:t>
            </a:fld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583488" y="2060575"/>
            <a:ext cx="4608512" cy="410210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fi-FI" sz="1867" b="1" dirty="0">
                <a:solidFill>
                  <a:srgbClr val="000000"/>
                </a:solidFill>
                <a:cs typeface="Arial" charset="0"/>
              </a:rPr>
              <a:t>Moraaliset oikeudet</a:t>
            </a:r>
          </a:p>
          <a:p>
            <a:pPr marL="253994" indent="-253994">
              <a:spcBef>
                <a:spcPts val="1693"/>
              </a:spcBef>
              <a:buClr>
                <a:srgbClr val="8C3589"/>
              </a:buClr>
              <a:buNone/>
            </a:pPr>
            <a:endParaRPr lang="en-US" sz="1867" b="1" dirty="0">
              <a:solidFill>
                <a:srgbClr val="000000"/>
              </a:solidFill>
              <a:cs typeface="Arial" charset="0"/>
            </a:endParaRPr>
          </a:p>
          <a:p>
            <a:pPr marL="253994" indent="-253994">
              <a:spcBef>
                <a:spcPct val="20000"/>
              </a:spcBef>
              <a:buClrTx/>
              <a:buNone/>
            </a:pPr>
            <a:r>
              <a:rPr lang="fi-FI" sz="1867" b="1" dirty="0">
                <a:solidFill>
                  <a:srgbClr val="000000"/>
                </a:solidFill>
                <a:cs typeface="Arial" charset="0"/>
              </a:rPr>
              <a:t>Isyysoikeus</a:t>
            </a:r>
          </a:p>
          <a:p>
            <a:pPr marL="253994" indent="-253994">
              <a:spcBef>
                <a:spcPct val="20000"/>
              </a:spcBef>
              <a:buClr>
                <a:srgbClr val="8C3589"/>
              </a:buClr>
            </a:pPr>
            <a:r>
              <a:rPr lang="fi-FI" sz="1867" dirty="0">
                <a:solidFill>
                  <a:srgbClr val="000000"/>
                </a:solidFill>
                <a:cs typeface="Arial" charset="0"/>
              </a:rPr>
              <a:t>Tekijän nimi mainittava teoksen käyttämisen yhteydessä</a:t>
            </a:r>
          </a:p>
          <a:p>
            <a:pPr marL="253994" indent="-253994">
              <a:lnSpc>
                <a:spcPct val="150000"/>
              </a:lnSpc>
              <a:spcBef>
                <a:spcPct val="20000"/>
              </a:spcBef>
              <a:buClr>
                <a:srgbClr val="8C3589"/>
              </a:buClr>
            </a:pPr>
            <a:r>
              <a:rPr lang="fi-FI" sz="1867" dirty="0">
                <a:solidFill>
                  <a:srgbClr val="000000"/>
                </a:solidFill>
                <a:cs typeface="Arial" charset="0"/>
              </a:rPr>
              <a:t>Hyvän tavan mukaisesti</a:t>
            </a:r>
          </a:p>
          <a:p>
            <a:pPr marL="253994" indent="-253994">
              <a:spcBef>
                <a:spcPts val="1693"/>
              </a:spcBef>
              <a:buClr>
                <a:srgbClr val="8C3589"/>
              </a:buClr>
              <a:buNone/>
            </a:pPr>
            <a:endParaRPr lang="en-US" sz="1867" b="1" dirty="0">
              <a:solidFill>
                <a:srgbClr val="000000"/>
              </a:solidFill>
              <a:cs typeface="Arial" charset="0"/>
            </a:endParaRPr>
          </a:p>
          <a:p>
            <a:pPr marL="253994" indent="-253994">
              <a:spcBef>
                <a:spcPct val="20000"/>
              </a:spcBef>
              <a:buClrTx/>
              <a:buNone/>
            </a:pPr>
            <a:r>
              <a:rPr lang="fi-FI" sz="1867" b="1" dirty="0">
                <a:solidFill>
                  <a:srgbClr val="000000"/>
                </a:solidFill>
                <a:cs typeface="Arial" charset="0"/>
              </a:rPr>
              <a:t>Respektioikeus</a:t>
            </a:r>
          </a:p>
          <a:p>
            <a:pPr marL="253994" indent="-253994">
              <a:spcBef>
                <a:spcPct val="20000"/>
              </a:spcBef>
              <a:buClr>
                <a:srgbClr val="8C3589"/>
              </a:buClr>
            </a:pPr>
            <a:r>
              <a:rPr lang="fi-FI" sz="1867" dirty="0">
                <a:solidFill>
                  <a:srgbClr val="000000"/>
                </a:solidFill>
                <a:cs typeface="Arial" charset="0"/>
              </a:rPr>
              <a:t>Ei lupaa muuttaa teosta tekijän </a:t>
            </a:r>
            <a:r>
              <a:rPr lang="fi-FI" sz="1867" i="1" dirty="0">
                <a:solidFill>
                  <a:srgbClr val="000000"/>
                </a:solidFill>
                <a:cs typeface="Arial" charset="0"/>
              </a:rPr>
              <a:t>taiteellista</a:t>
            </a:r>
            <a:r>
              <a:rPr lang="fi-FI" sz="1867" dirty="0">
                <a:solidFill>
                  <a:srgbClr val="000000"/>
                </a:solidFill>
                <a:cs typeface="Arial" charset="0"/>
              </a:rPr>
              <a:t> arvoa loukkaavalla tavalla</a:t>
            </a:r>
            <a:endParaRPr lang="en-US" sz="1867" dirty="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27383" y="4509120"/>
            <a:ext cx="507609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3994" indent="-253994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6189785" y="472440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3994" indent="-253994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562710" y="1219200"/>
            <a:ext cx="5533292" cy="502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4610733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Nordisk</a:t>
            </a:r>
            <a:r>
              <a:rPr lang="fi-FI" dirty="0"/>
              <a:t> Copyright Bureau NCB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Yhteispohjoismainen musiikin tekijänoikeusjärjestö</a:t>
            </a:r>
          </a:p>
          <a:p>
            <a:r>
              <a:rPr lang="fi-FI" dirty="0"/>
              <a:t>Hallinnoi tallennus- ja synkronointioikeuksia</a:t>
            </a:r>
          </a:p>
          <a:p>
            <a:pPr lvl="1"/>
            <a:r>
              <a:rPr lang="fi-FI" dirty="0"/>
              <a:t>Synkronointi = äänen liittäminen liikkuvaan kuvaan</a:t>
            </a:r>
          </a:p>
          <a:p>
            <a:pPr lvl="1"/>
            <a:r>
              <a:rPr lang="fi-FI" dirty="0"/>
              <a:t>Tallentaminen = kopioiden valmistaminen</a:t>
            </a:r>
          </a:p>
          <a:p>
            <a:r>
              <a:rPr lang="fi-FI" dirty="0"/>
              <a:t>Jäsenmaat Suomi, Ruotsi, Norja, Tanska, Islanti</a:t>
            </a:r>
          </a:p>
          <a:p>
            <a:r>
              <a:rPr lang="fi-FI" dirty="0"/>
              <a:t>Toimisto Kööpenhaminassa, asiakaspalvelu Suomessa Teoston yhteydessä (Ulla Herpman) </a:t>
            </a:r>
          </a:p>
          <a:p>
            <a:r>
              <a:rPr lang="fi-FI" dirty="0"/>
              <a:t>Hinnastot, ohjeet ja hakemukset </a:t>
            </a:r>
            <a:r>
              <a:rPr lang="fi-FI" dirty="0" err="1">
                <a:hlinkClick r:id="rId2"/>
              </a:rPr>
              <a:t>www.ncb.dk</a:t>
            </a:r>
            <a:endParaRPr lang="fi-FI" dirty="0"/>
          </a:p>
          <a:p>
            <a:pPr lvl="1"/>
            <a:r>
              <a:rPr lang="fi-FI" dirty="0"/>
              <a:t>Teosto = esitysoikeusjärjestö</a:t>
            </a:r>
          </a:p>
          <a:p>
            <a:pPr lvl="1"/>
            <a:r>
              <a:rPr lang="fi-FI" dirty="0"/>
              <a:t>NCB = tallennusoikeusjärjestö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96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Tuotannot, joihin </a:t>
            </a:r>
            <a:r>
              <a:rPr lang="fi-FI" dirty="0" err="1"/>
              <a:t>NCB:ltä</a:t>
            </a:r>
            <a:r>
              <a:rPr lang="fi-FI" dirty="0"/>
              <a:t> saa synkronointiluvan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TV-ohjelmat</a:t>
            </a:r>
          </a:p>
          <a:p>
            <a:r>
              <a:rPr lang="fi-FI" dirty="0"/>
              <a:t>TV-draamasarjat (levitysalue Pohjoismaat)</a:t>
            </a:r>
          </a:p>
          <a:p>
            <a:r>
              <a:rPr lang="fi-FI" dirty="0"/>
              <a:t>TV-elokuvat</a:t>
            </a:r>
          </a:p>
          <a:p>
            <a:r>
              <a:rPr lang="fi-FI" dirty="0"/>
              <a:t>Lyhytelokuvat ja dokumentit televisioon ja elokuvafestivaalilevitykseen</a:t>
            </a:r>
          </a:p>
          <a:p>
            <a:r>
              <a:rPr lang="fi-FI" dirty="0"/>
              <a:t>Myyntitallenteet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04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Tuotannot, joihin </a:t>
            </a:r>
            <a:r>
              <a:rPr lang="fi-FI" dirty="0" err="1"/>
              <a:t>NCB:ltä</a:t>
            </a:r>
            <a:r>
              <a:rPr lang="fi-FI" dirty="0"/>
              <a:t> ei saa synkronointilupaa vaan oikeudenhaltijat sopivat itse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Mainokset</a:t>
            </a:r>
          </a:p>
          <a:p>
            <a:r>
              <a:rPr lang="fi-FI" dirty="0"/>
              <a:t>Yritysesittelyt</a:t>
            </a:r>
          </a:p>
          <a:p>
            <a:r>
              <a:rPr lang="fi-FI" dirty="0"/>
              <a:t>Trailerit</a:t>
            </a:r>
          </a:p>
          <a:p>
            <a:r>
              <a:rPr lang="fi-FI" dirty="0"/>
              <a:t>Pitkät elokuvat</a:t>
            </a:r>
          </a:p>
          <a:p>
            <a:r>
              <a:rPr lang="fi-FI" dirty="0"/>
              <a:t>Tv-draamat kansainväliseen levitykseen</a:t>
            </a:r>
          </a:p>
          <a:p>
            <a:r>
              <a:rPr lang="fi-FI" dirty="0"/>
              <a:t>Lyhytelokuvat ja dokumentit valtakunnalliseen elokuvateatterilevitykseen</a:t>
            </a:r>
          </a:p>
          <a:p>
            <a:r>
              <a:rPr lang="fi-FI" dirty="0"/>
              <a:t>Pelit (tietokone-, konsoli-, mobiilipelit)</a:t>
            </a:r>
          </a:p>
          <a:p>
            <a:endParaRPr lang="fi-FI" dirty="0"/>
          </a:p>
          <a:p>
            <a:r>
              <a:rPr lang="fi-FI" dirty="0"/>
              <a:t>Itsehallinnointi = musiikin oikeudenomistaja (tekijä tai kustantaja) sopii käyttöluvasta ja korvauksesta suoraan tilaajan kanssa</a:t>
            </a:r>
          </a:p>
          <a:p>
            <a:r>
              <a:rPr lang="fi-FI" dirty="0"/>
              <a:t>NCB voi hoitaa lisensoinnin ja laskutuksen oikeudenomistajan pyynnöstä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21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Lyhytelokuvat, dokumentit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Sävellyksen käyttöluvan saa </a:t>
            </a:r>
            <a:r>
              <a:rPr lang="fi-FI" dirty="0" err="1"/>
              <a:t>NCB:ltä</a:t>
            </a:r>
            <a:endParaRPr lang="fi-FI" dirty="0"/>
          </a:p>
          <a:p>
            <a:r>
              <a:rPr lang="fi-FI" dirty="0"/>
              <a:t>TV ja netti-tv, elokuvafestivaalit ja muu julkinen käyttö</a:t>
            </a:r>
          </a:p>
          <a:p>
            <a:endParaRPr lang="fi-FI" dirty="0"/>
          </a:p>
          <a:p>
            <a:r>
              <a:rPr lang="fi-FI" dirty="0"/>
              <a:t>Olemassa oleva musiikki, synkronointikorvaus </a:t>
            </a:r>
          </a:p>
          <a:p>
            <a:pPr lvl="1"/>
            <a:r>
              <a:rPr lang="fi-FI" dirty="0"/>
              <a:t>2,00 eur/sekunti Pohjoismaat (kotimainen ja ulkomainen musiikki)</a:t>
            </a:r>
          </a:p>
          <a:p>
            <a:pPr lvl="1"/>
            <a:r>
              <a:rPr lang="fi-FI" dirty="0"/>
              <a:t>4,00 eur/sekunti Eurooppa (Pohjoismainen musiikki)</a:t>
            </a:r>
          </a:p>
          <a:p>
            <a:pPr lvl="1"/>
            <a:r>
              <a:rPr lang="fi-FI" dirty="0"/>
              <a:t>6,00 eur/sekunti koko maailma (Pohjoismainen musiikki)</a:t>
            </a:r>
          </a:p>
          <a:p>
            <a:pPr lvl="1"/>
            <a:r>
              <a:rPr lang="fi-FI" dirty="0"/>
              <a:t>0,70 eur / sekunti dvd tai </a:t>
            </a:r>
            <a:r>
              <a:rPr lang="fi-FI" dirty="0" err="1"/>
              <a:t>vod</a:t>
            </a:r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/>
              <a:t>Rajoittamattomat uusintaoikeudet</a:t>
            </a:r>
          </a:p>
          <a:p>
            <a:pPr lvl="1"/>
            <a:r>
              <a:rPr lang="fi-FI" dirty="0"/>
              <a:t>Lupa voimassa rajoittamattoman ajan</a:t>
            </a:r>
          </a:p>
          <a:p>
            <a:pPr lvl="1"/>
            <a:endParaRPr lang="fi-FI" dirty="0"/>
          </a:p>
          <a:p>
            <a:r>
              <a:rPr lang="fi-FI" dirty="0"/>
              <a:t>Lisäksi </a:t>
            </a:r>
            <a:r>
              <a:rPr lang="fi-FI" dirty="0" err="1"/>
              <a:t>Gramexin</a:t>
            </a:r>
            <a:r>
              <a:rPr lang="fi-FI" dirty="0"/>
              <a:t> lupa, jos käytetään äänitettä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62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Lyhytelokuvat, dokumentit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Tilausmusiikki = elokuvaan sävelletty musiikki</a:t>
            </a:r>
          </a:p>
          <a:p>
            <a:r>
              <a:rPr lang="fi-FI" dirty="0"/>
              <a:t>TV ja netti-tv, elokuvafestivaalit ja muu julkinen käyttö</a:t>
            </a:r>
          </a:p>
          <a:p>
            <a:r>
              <a:rPr lang="fi-FI" dirty="0"/>
              <a:t>Synkronointikorvaus</a:t>
            </a:r>
          </a:p>
          <a:p>
            <a:pPr lvl="1"/>
            <a:r>
              <a:rPr lang="fi-FI" dirty="0"/>
              <a:t>1,55 eur / sekunti, Pohjoismaat</a:t>
            </a:r>
          </a:p>
          <a:p>
            <a:pPr lvl="1"/>
            <a:r>
              <a:rPr lang="fi-FI" dirty="0"/>
              <a:t>3,10 eur / sekunti Eurooppa</a:t>
            </a:r>
          </a:p>
          <a:p>
            <a:pPr lvl="1"/>
            <a:r>
              <a:rPr lang="fi-FI" dirty="0"/>
              <a:t>4,65 eur / sekunti, Koko maailma </a:t>
            </a:r>
          </a:p>
          <a:p>
            <a:pPr lvl="1"/>
            <a:r>
              <a:rPr lang="fi-FI" dirty="0"/>
              <a:t>0,70 eur / sekunti dvd ja </a:t>
            </a:r>
            <a:r>
              <a:rPr lang="fi-FI" dirty="0" err="1"/>
              <a:t>vod</a:t>
            </a:r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/>
              <a:t>Rajoittamattomat uusintaoikeudet</a:t>
            </a:r>
          </a:p>
          <a:p>
            <a:pPr lvl="1"/>
            <a:r>
              <a:rPr lang="fi-FI" dirty="0"/>
              <a:t>Lupa voimassa rajoittamattoman ajan</a:t>
            </a:r>
          </a:p>
          <a:p>
            <a:pPr lvl="1"/>
            <a:r>
              <a:rPr lang="fi-FI" dirty="0"/>
              <a:t>Opiskelijatuotannoissa yleensä itsehallinnointi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pPr>
              <a:buSzPct val="75000"/>
              <a:buFont typeface="Wingdings" pitchFamily="2" charset="2"/>
              <a:buChar char="l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9213" y="6032500"/>
            <a:ext cx="712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52839-3358-124C-9CE4-9D08E972C2FF}" type="slidenum">
              <a:rPr lang="en-US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40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Pitkä elokuva </a:t>
            </a:r>
            <a:br>
              <a:rPr lang="fi-FI" dirty="0"/>
            </a:br>
            <a:r>
              <a:rPr lang="fi-FI" dirty="0"/>
              <a:t>Olemassa oleva musiikki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Luvat ja hinnat neuvotellaan teoskohtaisesti</a:t>
            </a:r>
          </a:p>
          <a:p>
            <a:r>
              <a:rPr lang="fi-FI" dirty="0"/>
              <a:t>Oikeudenomistajat sopivat itse ja laskuttavat suoraan tuottajaa.</a:t>
            </a:r>
          </a:p>
          <a:p>
            <a:r>
              <a:rPr lang="fi-FI" dirty="0"/>
              <a:t>NCB tarjoaa palvelua jos oikeudenomistaja ei halua sopia itse.</a:t>
            </a:r>
          </a:p>
          <a:p>
            <a:r>
              <a:rPr lang="fi-FI" dirty="0"/>
              <a:t>Kaikki oikeudet ja jakelutavat: elokuvateatteri, TV, festivaalit, tallennelevitys (DVD, VOD, ym.)</a:t>
            </a:r>
          </a:p>
          <a:p>
            <a:r>
              <a:rPr lang="fi-FI" dirty="0"/>
              <a:t>Lisäksi levy-yhtiön lupa, jos käytetään äänitettä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32411"/>
            <a:ext cx="71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52839-3358-124C-9CE4-9D08E972C2FF}" type="slidenum">
              <a:rPr lang="en-US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00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osto-palette">
      <a:dk1>
        <a:srgbClr val="000000"/>
      </a:dk1>
      <a:lt1>
        <a:srgbClr val="FFFFFF"/>
      </a:lt1>
      <a:dk2>
        <a:srgbClr val="009CB6"/>
      </a:dk2>
      <a:lt2>
        <a:srgbClr val="D3E838"/>
      </a:lt2>
      <a:accent1>
        <a:srgbClr val="697171"/>
      </a:accent1>
      <a:accent2>
        <a:srgbClr val="CC8A00"/>
      </a:accent2>
      <a:accent3>
        <a:srgbClr val="505759"/>
      </a:accent3>
      <a:accent4>
        <a:srgbClr val="827904"/>
      </a:accent4>
      <a:accent5>
        <a:srgbClr val="8E9D93"/>
      </a:accent5>
      <a:accent6>
        <a:srgbClr val="E9F39B"/>
      </a:accent6>
      <a:hlink>
        <a:srgbClr val="7FCDDA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304E1D6-082A-416C-B6F7-58BBC7243FD5}" vid="{C6CEB6C3-EBF1-4FED-9FB8-226988D17BBA}"/>
    </a:ext>
  </a:extLst>
</a:theme>
</file>

<file path=ppt/theme/theme2.xml><?xml version="1.0" encoding="utf-8"?>
<a:theme xmlns:a="http://schemas.openxmlformats.org/drawingml/2006/main" name="NCB-0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14D3574-B74A-42BF-8847-E579DB9D151A}" vid="{9121C97F-5C8E-42D8-ADB3-28067948D8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Teosto_ppt_pohjat_2019_FI</Template>
  <TotalTime>401</TotalTime>
  <Words>1108</Words>
  <Application>Microsoft Office PowerPoint</Application>
  <PresentationFormat>Widescreen</PresentationFormat>
  <Paragraphs>235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Office Theme</vt:lpstr>
      <vt:lpstr>NCB-01</vt:lpstr>
      <vt:lpstr>Musiikin lisensointi kuvatallenteisiin</vt:lpstr>
      <vt:lpstr>TEKIJÄNOIKEUS</vt:lpstr>
      <vt:lpstr>Tekijällä on teokseensa taloudelliset ja moraaliset oikeudet</vt:lpstr>
      <vt:lpstr>Nordisk Copyright Bureau NCB</vt:lpstr>
      <vt:lpstr>Tuotannot, joihin NCB:ltä saa synkronointiluvan</vt:lpstr>
      <vt:lpstr>Tuotannot, joihin NCB:ltä ei saa synkronointilupaa vaan oikeudenhaltijat sopivat itse</vt:lpstr>
      <vt:lpstr>Lyhytelokuvat, dokumentit</vt:lpstr>
      <vt:lpstr>Lyhytelokuvat, dokumentit</vt:lpstr>
      <vt:lpstr>Pitkä elokuva  Olemassa oleva musiikki</vt:lpstr>
      <vt:lpstr>Pitkä elokuva Scoremusiikki </vt:lpstr>
      <vt:lpstr>TV-tuotannot </vt:lpstr>
      <vt:lpstr>Teosoikeudet ja ääniteoikeudet</vt:lpstr>
      <vt:lpstr>Tekijänoikeussuojattu musiikki </vt:lpstr>
      <vt:lpstr>Tekijänoikeuksista vapaa musiikki </vt:lpstr>
      <vt:lpstr>Royalty free, katalogimusiikki, tuotatomusiikki</vt:lpstr>
      <vt:lpstr>TEOSTO Säveltäjäin Tekijänoikeustoimisto Teosto ry</vt:lpstr>
      <vt:lpstr>MIKÄ TEOSTO ON?</vt:lpstr>
      <vt:lpstr>PowerPoint Presentation</vt:lpstr>
      <vt:lpstr>TEOSTON ASIAKKAAT</vt:lpstr>
      <vt:lpstr>PowerPoint Presentation</vt:lpstr>
      <vt:lpstr>Elokuvien ja mediateosten esittäminen</vt:lpstr>
      <vt:lpstr>Itsehallinnointi</vt:lpstr>
      <vt:lpstr>Yhteystiedot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NCB Nordisk Copyright Bureau</dc:title>
  <dc:subject/>
  <dc:creator>Susanna Perämaa</dc:creator>
  <cp:keywords/>
  <dc:description/>
  <cp:lastModifiedBy>Ulla Herpman</cp:lastModifiedBy>
  <cp:revision>28</cp:revision>
  <dcterms:created xsi:type="dcterms:W3CDTF">2019-11-28T09:01:03Z</dcterms:created>
  <dcterms:modified xsi:type="dcterms:W3CDTF">2022-01-11T11:11:22Z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c7e728-1487-40d9-9496-ef7c4b550073_Enabled">
    <vt:lpwstr>true</vt:lpwstr>
  </property>
  <property fmtid="{D5CDD505-2E9C-101B-9397-08002B2CF9AE}" pid="3" name="MSIP_Label_31c7e728-1487-40d9-9496-ef7c4b550073_SetDate">
    <vt:lpwstr>2020-11-17T10:57:13Z</vt:lpwstr>
  </property>
  <property fmtid="{D5CDD505-2E9C-101B-9397-08002B2CF9AE}" pid="4" name="MSIP_Label_31c7e728-1487-40d9-9496-ef7c4b550073_Method">
    <vt:lpwstr>Standard</vt:lpwstr>
  </property>
  <property fmtid="{D5CDD505-2E9C-101B-9397-08002B2CF9AE}" pid="5" name="MSIP_Label_31c7e728-1487-40d9-9496-ef7c4b550073_Name">
    <vt:lpwstr>31c7e728-1487-40d9-9496-ef7c4b550073</vt:lpwstr>
  </property>
  <property fmtid="{D5CDD505-2E9C-101B-9397-08002B2CF9AE}" pid="6" name="MSIP_Label_31c7e728-1487-40d9-9496-ef7c4b550073_SiteId">
    <vt:lpwstr>655536d8-29c4-4646-bb72-af2aaf106bab</vt:lpwstr>
  </property>
  <property fmtid="{D5CDD505-2E9C-101B-9397-08002B2CF9AE}" pid="7" name="MSIP_Label_31c7e728-1487-40d9-9496-ef7c4b550073_ActionId">
    <vt:lpwstr/>
  </property>
  <property fmtid="{D5CDD505-2E9C-101B-9397-08002B2CF9AE}" pid="8" name="MSIP_Label_31c7e728-1487-40d9-9496-ef7c4b550073_ContentBits">
    <vt:lpwstr>0</vt:lpwstr>
  </property>
</Properties>
</file>