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382" r:id="rId4"/>
    <p:sldId id="324" r:id="rId5"/>
    <p:sldId id="276" r:id="rId6"/>
    <p:sldId id="396" r:id="rId7"/>
    <p:sldId id="395" r:id="rId8"/>
    <p:sldId id="397" r:id="rId9"/>
    <p:sldId id="325" r:id="rId10"/>
    <p:sldId id="326" r:id="rId11"/>
    <p:sldId id="385" r:id="rId12"/>
    <p:sldId id="386" r:id="rId13"/>
    <p:sldId id="327" r:id="rId14"/>
    <p:sldId id="328" r:id="rId15"/>
    <p:sldId id="329" r:id="rId16"/>
    <p:sldId id="330" r:id="rId17"/>
    <p:sldId id="331" r:id="rId18"/>
    <p:sldId id="332" r:id="rId19"/>
    <p:sldId id="378" r:id="rId20"/>
    <p:sldId id="357" r:id="rId21"/>
    <p:sldId id="358" r:id="rId22"/>
    <p:sldId id="359" r:id="rId23"/>
    <p:sldId id="360" r:id="rId24"/>
    <p:sldId id="361" r:id="rId25"/>
    <p:sldId id="362" r:id="rId26"/>
    <p:sldId id="265" r:id="rId27"/>
    <p:sldId id="394" r:id="rId28"/>
    <p:sldId id="268" r:id="rId29"/>
    <p:sldId id="270" r:id="rId30"/>
    <p:sldId id="269" r:id="rId31"/>
    <p:sldId id="271" r:id="rId32"/>
    <p:sldId id="272" r:id="rId33"/>
    <p:sldId id="299" r:id="rId34"/>
    <p:sldId id="262" r:id="rId35"/>
    <p:sldId id="379" r:id="rId36"/>
    <p:sldId id="273" r:id="rId37"/>
    <p:sldId id="380" r:id="rId38"/>
    <p:sldId id="381" r:id="rId39"/>
    <p:sldId id="275" r:id="rId40"/>
    <p:sldId id="294" r:id="rId41"/>
    <p:sldId id="293" r:id="rId42"/>
    <p:sldId id="295" r:id="rId43"/>
    <p:sldId id="296" r:id="rId44"/>
    <p:sldId id="298" r:id="rId45"/>
    <p:sldId id="38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dyaes1\Google%20Drive\em.markets2019\lecture%207\fdi.in.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dyaes1\Google%20Drive\em.markets2019\lecture%207\fdi.in.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dyaes1\Google%20Drive\em.markets2019\lecture%207\fortune50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dyaes1\Google%20Drive\em.markets2019\lecture%207\fortune50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Sheet4!$A$2</c:f>
              <c:strCache>
                <c:ptCount val="1"/>
                <c:pt idx="0">
                  <c:v>Argentina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Sheet4!$B$2:$K$2</c:f>
              <c:numCache>
                <c:formatCode>General</c:formatCode>
                <c:ptCount val="10"/>
                <c:pt idx="0">
                  <c:v>405.33</c:v>
                </c:pt>
                <c:pt idx="1">
                  <c:v>900.27</c:v>
                </c:pt>
                <c:pt idx="2">
                  <c:v>2195</c:v>
                </c:pt>
                <c:pt idx="3">
                  <c:v>3649</c:v>
                </c:pt>
                <c:pt idx="4">
                  <c:v>15133.994811442759</c:v>
                </c:pt>
                <c:pt idx="5">
                  <c:v>52996.58566438088</c:v>
                </c:pt>
                <c:pt idx="6">
                  <c:v>20510.081168906789</c:v>
                </c:pt>
                <c:pt idx="7">
                  <c:v>31018.458924884075</c:v>
                </c:pt>
                <c:pt idx="8">
                  <c:v>52383.580888063698</c:v>
                </c:pt>
                <c:pt idx="9">
                  <c:v>26536.019815344429</c:v>
                </c:pt>
              </c:numCache>
            </c:numRef>
          </c:val>
          <c:smooth val="0"/>
          <c:extLst>
            <c:ext xmlns:c16="http://schemas.microsoft.com/office/drawing/2014/chart" uri="{C3380CC4-5D6E-409C-BE32-E72D297353CC}">
              <c16:uniqueId val="{00000000-645A-4F26-9D02-968E0925F267}"/>
            </c:ext>
          </c:extLst>
        </c:ser>
        <c:ser>
          <c:idx val="1"/>
          <c:order val="1"/>
          <c:tx>
            <c:strRef>
              <c:f>Sheet4!$A$3</c:f>
              <c:strCache>
                <c:ptCount val="1"/>
                <c:pt idx="0">
                  <c:v>Brazil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Sheet4!$B$3:$K$3</c:f>
              <c:numCache>
                <c:formatCode>General</c:formatCode>
                <c:ptCount val="10"/>
                <c:pt idx="1">
                  <c:v>9115</c:v>
                </c:pt>
                <c:pt idx="2">
                  <c:v>10544</c:v>
                </c:pt>
                <c:pt idx="3">
                  <c:v>6890</c:v>
                </c:pt>
                <c:pt idx="4">
                  <c:v>8517</c:v>
                </c:pt>
                <c:pt idx="5">
                  <c:v>96198</c:v>
                </c:pt>
                <c:pt idx="6">
                  <c:v>101111.3697913893</c:v>
                </c:pt>
                <c:pt idx="7">
                  <c:v>161614.90204750921</c:v>
                </c:pt>
                <c:pt idx="8">
                  <c:v>443082.07793864998</c:v>
                </c:pt>
                <c:pt idx="9">
                  <c:v>223197.55756886001</c:v>
                </c:pt>
              </c:numCache>
            </c:numRef>
          </c:val>
          <c:smooth val="0"/>
          <c:extLst>
            <c:ext xmlns:c16="http://schemas.microsoft.com/office/drawing/2014/chart" uri="{C3380CC4-5D6E-409C-BE32-E72D297353CC}">
              <c16:uniqueId val="{00000001-645A-4F26-9D02-968E0925F267}"/>
            </c:ext>
          </c:extLst>
        </c:ser>
        <c:ser>
          <c:idx val="2"/>
          <c:order val="2"/>
          <c:tx>
            <c:strRef>
              <c:f>Sheet4!$A$4</c:f>
              <c:strCache>
                <c:ptCount val="1"/>
                <c:pt idx="0">
                  <c:v>Canada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Sheet4!$B$4:$K$4</c:f>
              <c:numCache>
                <c:formatCode>General</c:formatCode>
                <c:ptCount val="10"/>
                <c:pt idx="0">
                  <c:v>13119.77687239696</c:v>
                </c:pt>
                <c:pt idx="1">
                  <c:v>18256.607821571371</c:v>
                </c:pt>
                <c:pt idx="2">
                  <c:v>13320.309092519397</c:v>
                </c:pt>
                <c:pt idx="3">
                  <c:v>24417.701485823043</c:v>
                </c:pt>
                <c:pt idx="4">
                  <c:v>28204.402908156859</c:v>
                </c:pt>
                <c:pt idx="5">
                  <c:v>78008.344567667635</c:v>
                </c:pt>
                <c:pt idx="6">
                  <c:v>129652.31775587956</c:v>
                </c:pt>
                <c:pt idx="7">
                  <c:v>301318.98041430209</c:v>
                </c:pt>
                <c:pt idx="8">
                  <c:v>248556.37814113181</c:v>
                </c:pt>
                <c:pt idx="9">
                  <c:v>123779.8590095399</c:v>
                </c:pt>
              </c:numCache>
            </c:numRef>
          </c:val>
          <c:smooth val="0"/>
          <c:extLst>
            <c:ext xmlns:c16="http://schemas.microsoft.com/office/drawing/2014/chart" uri="{C3380CC4-5D6E-409C-BE32-E72D297353CC}">
              <c16:uniqueId val="{00000002-645A-4F26-9D02-968E0925F267}"/>
            </c:ext>
          </c:extLst>
        </c:ser>
        <c:ser>
          <c:idx val="3"/>
          <c:order val="3"/>
          <c:tx>
            <c:strRef>
              <c:f>Sheet4!$A$5</c:f>
              <c:strCache>
                <c:ptCount val="1"/>
                <c:pt idx="0">
                  <c:v>Chile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Sheet4!$B$5:$K$5</c:f>
              <c:numCache>
                <c:formatCode>General</c:formatCode>
                <c:ptCount val="10"/>
                <c:pt idx="1">
                  <c:v>495</c:v>
                </c:pt>
                <c:pt idx="2">
                  <c:v>1210</c:v>
                </c:pt>
                <c:pt idx="3">
                  <c:v>3601.7</c:v>
                </c:pt>
                <c:pt idx="4">
                  <c:v>6036.4</c:v>
                </c:pt>
                <c:pt idx="5">
                  <c:v>26431.850195840001</c:v>
                </c:pt>
                <c:pt idx="6">
                  <c:v>22433.452333907662</c:v>
                </c:pt>
                <c:pt idx="7">
                  <c:v>60851.386719078517</c:v>
                </c:pt>
                <c:pt idx="8">
                  <c:v>115022.95477321421</c:v>
                </c:pt>
                <c:pt idx="9">
                  <c:v>39843.225314686111</c:v>
                </c:pt>
              </c:numCache>
            </c:numRef>
          </c:val>
          <c:smooth val="0"/>
          <c:extLst>
            <c:ext xmlns:c16="http://schemas.microsoft.com/office/drawing/2014/chart" uri="{C3380CC4-5D6E-409C-BE32-E72D297353CC}">
              <c16:uniqueId val="{00000003-645A-4F26-9D02-968E0925F267}"/>
            </c:ext>
          </c:extLst>
        </c:ser>
        <c:ser>
          <c:idx val="4"/>
          <c:order val="4"/>
          <c:tx>
            <c:strRef>
              <c:f>Sheet4!$A$6</c:f>
              <c:strCache>
                <c:ptCount val="1"/>
                <c:pt idx="0">
                  <c:v>China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Sheet4!$B$6:$K$6</c:f>
              <c:numCache>
                <c:formatCode>General</c:formatCode>
                <c:ptCount val="10"/>
                <c:pt idx="2">
                  <c:v>2324</c:v>
                </c:pt>
                <c:pt idx="3">
                  <c:v>12435</c:v>
                </c:pt>
                <c:pt idx="4">
                  <c:v>80311</c:v>
                </c:pt>
                <c:pt idx="5">
                  <c:v>202770.2</c:v>
                </c:pt>
                <c:pt idx="6">
                  <c:v>268240.12854600942</c:v>
                </c:pt>
                <c:pt idx="7">
                  <c:v>687031.76786986203</c:v>
                </c:pt>
                <c:pt idx="8">
                  <c:v>1324015.1344008709</c:v>
                </c:pt>
                <c:pt idx="9">
                  <c:v>585462.49994823895</c:v>
                </c:pt>
              </c:numCache>
            </c:numRef>
          </c:val>
          <c:smooth val="0"/>
          <c:extLst>
            <c:ext xmlns:c16="http://schemas.microsoft.com/office/drawing/2014/chart" uri="{C3380CC4-5D6E-409C-BE32-E72D297353CC}">
              <c16:uniqueId val="{00000004-645A-4F26-9D02-968E0925F267}"/>
            </c:ext>
          </c:extLst>
        </c:ser>
        <c:ser>
          <c:idx val="5"/>
          <c:order val="5"/>
          <c:tx>
            <c:strRef>
              <c:f>Sheet4!$A$7</c:f>
              <c:strCache>
                <c:ptCount val="1"/>
                <c:pt idx="0">
                  <c:v>Cote d'Ivoire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Sheet4!$B$7:$K$7</c:f>
              <c:numCache>
                <c:formatCode>General</c:formatCode>
                <c:ptCount val="10"/>
                <c:pt idx="1">
                  <c:v>286.54855331873711</c:v>
                </c:pt>
                <c:pt idx="2">
                  <c:v>234.15505777219911</c:v>
                </c:pt>
                <c:pt idx="3">
                  <c:v>257.61472441395489</c:v>
                </c:pt>
                <c:pt idx="4">
                  <c:v>-0.52441473993259535</c:v>
                </c:pt>
                <c:pt idx="5">
                  <c:v>1599.656479397295</c:v>
                </c:pt>
                <c:pt idx="6">
                  <c:v>1168.3382600194279</c:v>
                </c:pt>
                <c:pt idx="7">
                  <c:v>2005.3095212752019</c:v>
                </c:pt>
                <c:pt idx="8">
                  <c:v>1836.2194683474941</c:v>
                </c:pt>
                <c:pt idx="9">
                  <c:v>1746.3729678908267</c:v>
                </c:pt>
              </c:numCache>
            </c:numRef>
          </c:val>
          <c:smooth val="0"/>
          <c:extLst>
            <c:ext xmlns:c16="http://schemas.microsoft.com/office/drawing/2014/chart" uri="{C3380CC4-5D6E-409C-BE32-E72D297353CC}">
              <c16:uniqueId val="{00000005-645A-4F26-9D02-968E0925F267}"/>
            </c:ext>
          </c:extLst>
        </c:ser>
        <c:ser>
          <c:idx val="6"/>
          <c:order val="6"/>
          <c:tx>
            <c:strRef>
              <c:f>Sheet4!$A$8</c:f>
              <c:strCache>
                <c:ptCount val="1"/>
                <c:pt idx="0">
                  <c:v>Colombia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Sheet4!$B$8:$K$8</c:f>
              <c:numCache>
                <c:formatCode>General</c:formatCode>
                <c:ptCount val="10"/>
                <c:pt idx="0">
                  <c:v>169.31756999890138</c:v>
                </c:pt>
                <c:pt idx="1">
                  <c:v>361.06885</c:v>
                </c:pt>
                <c:pt idx="2">
                  <c:v>1990.137699999756</c:v>
                </c:pt>
                <c:pt idx="3">
                  <c:v>2795</c:v>
                </c:pt>
                <c:pt idx="4">
                  <c:v>4091.1972613358098</c:v>
                </c:pt>
                <c:pt idx="5">
                  <c:v>13978.994617140126</c:v>
                </c:pt>
                <c:pt idx="6">
                  <c:v>11948.229988804118</c:v>
                </c:pt>
                <c:pt idx="7">
                  <c:v>44470.52179076129</c:v>
                </c:pt>
                <c:pt idx="8">
                  <c:v>68492.296758798519</c:v>
                </c:pt>
                <c:pt idx="9">
                  <c:v>39586.658467671798</c:v>
                </c:pt>
              </c:numCache>
            </c:numRef>
          </c:val>
          <c:smooth val="0"/>
          <c:extLst>
            <c:ext xmlns:c16="http://schemas.microsoft.com/office/drawing/2014/chart" uri="{C3380CC4-5D6E-409C-BE32-E72D297353CC}">
              <c16:uniqueId val="{00000006-645A-4F26-9D02-968E0925F267}"/>
            </c:ext>
          </c:extLst>
        </c:ser>
        <c:ser>
          <c:idx val="7"/>
          <c:order val="7"/>
          <c:tx>
            <c:strRef>
              <c:f>Sheet4!$A$9</c:f>
              <c:strCache>
                <c:ptCount val="1"/>
                <c:pt idx="0">
                  <c:v>Costa Rica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Sheet4!$B$9:$K$9</c:f>
              <c:numCache>
                <c:formatCode>General</c:formatCode>
                <c:ptCount val="10"/>
                <c:pt idx="1">
                  <c:v>154.6</c:v>
                </c:pt>
                <c:pt idx="2">
                  <c:v>267.7</c:v>
                </c:pt>
                <c:pt idx="3">
                  <c:v>434.7</c:v>
                </c:pt>
                <c:pt idx="4">
                  <c:v>1111.1999999999998</c:v>
                </c:pt>
                <c:pt idx="5">
                  <c:v>2404.5692119999999</c:v>
                </c:pt>
                <c:pt idx="6">
                  <c:v>3926.5501794550028</c:v>
                </c:pt>
                <c:pt idx="7">
                  <c:v>9622.0087704475409</c:v>
                </c:pt>
                <c:pt idx="8">
                  <c:v>13784.0226178866</c:v>
                </c:pt>
                <c:pt idx="9">
                  <c:v>8431.9637688050007</c:v>
                </c:pt>
              </c:numCache>
            </c:numRef>
          </c:val>
          <c:smooth val="0"/>
          <c:extLst>
            <c:ext xmlns:c16="http://schemas.microsoft.com/office/drawing/2014/chart" uri="{C3380CC4-5D6E-409C-BE32-E72D297353CC}">
              <c16:uniqueId val="{00000007-645A-4F26-9D02-968E0925F267}"/>
            </c:ext>
          </c:extLst>
        </c:ser>
        <c:ser>
          <c:idx val="8"/>
          <c:order val="8"/>
          <c:tx>
            <c:strRef>
              <c:f>Sheet4!$A$10</c:f>
              <c:strCache>
                <c:ptCount val="1"/>
                <c:pt idx="0">
                  <c:v>Czech Republic</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Sheet4!$B$10:$K$10</c:f>
              <c:numCache>
                <c:formatCode>General</c:formatCode>
                <c:ptCount val="10"/>
                <c:pt idx="4">
                  <c:v>1532.510164407857</c:v>
                </c:pt>
                <c:pt idx="5">
                  <c:v>15302.102706515408</c:v>
                </c:pt>
                <c:pt idx="6">
                  <c:v>27569.136297626839</c:v>
                </c:pt>
                <c:pt idx="7">
                  <c:v>48764.829818769329</c:v>
                </c:pt>
                <c:pt idx="8">
                  <c:v>39236.011253339049</c:v>
                </c:pt>
                <c:pt idx="9">
                  <c:v>21760.606386662323</c:v>
                </c:pt>
              </c:numCache>
            </c:numRef>
          </c:val>
          <c:smooth val="0"/>
          <c:extLst>
            <c:ext xmlns:c16="http://schemas.microsoft.com/office/drawing/2014/chart" uri="{C3380CC4-5D6E-409C-BE32-E72D297353CC}">
              <c16:uniqueId val="{00000008-645A-4F26-9D02-968E0925F267}"/>
            </c:ext>
          </c:extLst>
        </c:ser>
        <c:ser>
          <c:idx val="9"/>
          <c:order val="9"/>
          <c:tx>
            <c:strRef>
              <c:f>Sheet4!$A$11</c:f>
              <c:strCache>
                <c:ptCount val="1"/>
                <c:pt idx="0">
                  <c:v>Germany</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Sheet4!$B$11:$K$11</c:f>
              <c:numCache>
                <c:formatCode>General</c:formatCode>
                <c:ptCount val="10"/>
                <c:pt idx="0">
                  <c:v>7279.9041382428195</c:v>
                </c:pt>
                <c:pt idx="1">
                  <c:v>6297.8618060445151</c:v>
                </c:pt>
                <c:pt idx="2">
                  <c:v>3677.0771059659082</c:v>
                </c:pt>
                <c:pt idx="3">
                  <c:v>13259.925044455378</c:v>
                </c:pt>
                <c:pt idx="4">
                  <c:v>13326.769010829521</c:v>
                </c:pt>
                <c:pt idx="5">
                  <c:v>110753.58653327249</c:v>
                </c:pt>
                <c:pt idx="6">
                  <c:v>401042.9057004085</c:v>
                </c:pt>
                <c:pt idx="7">
                  <c:v>285737.26752534718</c:v>
                </c:pt>
                <c:pt idx="8">
                  <c:v>336184.62297438306</c:v>
                </c:pt>
                <c:pt idx="9">
                  <c:v>190157.87749210018</c:v>
                </c:pt>
              </c:numCache>
            </c:numRef>
          </c:val>
          <c:smooth val="0"/>
          <c:extLst>
            <c:ext xmlns:c16="http://schemas.microsoft.com/office/drawing/2014/chart" uri="{C3380CC4-5D6E-409C-BE32-E72D297353CC}">
              <c16:uniqueId val="{00000009-645A-4F26-9D02-968E0925F267}"/>
            </c:ext>
          </c:extLst>
        </c:ser>
        <c:ser>
          <c:idx val="10"/>
          <c:order val="10"/>
          <c:tx>
            <c:strRef>
              <c:f>Sheet4!$A$12</c:f>
              <c:strCache>
                <c:ptCount val="1"/>
                <c:pt idx="0">
                  <c:v>Estonia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Sheet4!$B$12:$K$12</c:f>
              <c:numCache>
                <c:formatCode>General</c:formatCode>
                <c:ptCount val="10"/>
                <c:pt idx="4">
                  <c:v>458.92373071611507</c:v>
                </c:pt>
                <c:pt idx="5">
                  <c:v>1503.6432444836219</c:v>
                </c:pt>
                <c:pt idx="6">
                  <c:v>3471.5865632049331</c:v>
                </c:pt>
                <c:pt idx="7">
                  <c:v>12507.33402750797</c:v>
                </c:pt>
                <c:pt idx="8">
                  <c:v>8379.0365353290199</c:v>
                </c:pt>
                <c:pt idx="9">
                  <c:v>1780.0638039796929</c:v>
                </c:pt>
              </c:numCache>
            </c:numRef>
          </c:val>
          <c:smooth val="0"/>
          <c:extLst>
            <c:ext xmlns:c16="http://schemas.microsoft.com/office/drawing/2014/chart" uri="{C3380CC4-5D6E-409C-BE32-E72D297353CC}">
              <c16:uniqueId val="{0000000A-645A-4F26-9D02-968E0925F267}"/>
            </c:ext>
          </c:extLst>
        </c:ser>
        <c:ser>
          <c:idx val="11"/>
          <c:order val="11"/>
          <c:tx>
            <c:strRef>
              <c:f>Sheet4!$A$13</c:f>
              <c:strCache>
                <c:ptCount val="1"/>
                <c:pt idx="0">
                  <c:v>France</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Sheet4!$B$13:$K$13</c:f>
              <c:numCache>
                <c:formatCode>General</c:formatCode>
                <c:ptCount val="10"/>
                <c:pt idx="0">
                  <c:v>4775.6592967013003</c:v>
                </c:pt>
                <c:pt idx="1">
                  <c:v>9497.2099116242189</c:v>
                </c:pt>
                <c:pt idx="2">
                  <c:v>11461.363772462151</c:v>
                </c:pt>
                <c:pt idx="3">
                  <c:v>29784.911451022279</c:v>
                </c:pt>
                <c:pt idx="4">
                  <c:v>86726.698008392093</c:v>
                </c:pt>
                <c:pt idx="5">
                  <c:v>144261.4028514401</c:v>
                </c:pt>
                <c:pt idx="6">
                  <c:v>220908.2520066938</c:v>
                </c:pt>
                <c:pt idx="7">
                  <c:v>334285.21725445928</c:v>
                </c:pt>
                <c:pt idx="8">
                  <c:v>153440.96050258892</c:v>
                </c:pt>
                <c:pt idx="9">
                  <c:v>135488.55497323661</c:v>
                </c:pt>
              </c:numCache>
            </c:numRef>
          </c:val>
          <c:smooth val="0"/>
          <c:extLst>
            <c:ext xmlns:c16="http://schemas.microsoft.com/office/drawing/2014/chart" uri="{C3380CC4-5D6E-409C-BE32-E72D297353CC}">
              <c16:uniqueId val="{0000000B-645A-4F26-9D02-968E0925F267}"/>
            </c:ext>
          </c:extLst>
        </c:ser>
        <c:ser>
          <c:idx val="12"/>
          <c:order val="12"/>
          <c:tx>
            <c:strRef>
              <c:f>Sheet4!$A$14</c:f>
              <c:strCache>
                <c:ptCount val="1"/>
                <c:pt idx="0">
                  <c:v>Indonesia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Sheet4!$B$14:$K$14</c:f>
              <c:numCache>
                <c:formatCode>General</c:formatCode>
                <c:ptCount val="10"/>
                <c:pt idx="2">
                  <c:v>872</c:v>
                </c:pt>
                <c:pt idx="3">
                  <c:v>2211</c:v>
                </c:pt>
                <c:pt idx="4">
                  <c:v>8465</c:v>
                </c:pt>
                <c:pt idx="5">
                  <c:v>13110.579036509131</c:v>
                </c:pt>
                <c:pt idx="6">
                  <c:v>-6083.5026519211606</c:v>
                </c:pt>
                <c:pt idx="7">
                  <c:v>34374.761471306709</c:v>
                </c:pt>
                <c:pt idx="8">
                  <c:v>105460.20066614499</c:v>
                </c:pt>
                <c:pt idx="9">
                  <c:v>45785.395435545492</c:v>
                </c:pt>
              </c:numCache>
            </c:numRef>
          </c:val>
          <c:smooth val="0"/>
          <c:extLst>
            <c:ext xmlns:c16="http://schemas.microsoft.com/office/drawing/2014/chart" uri="{C3380CC4-5D6E-409C-BE32-E72D297353CC}">
              <c16:uniqueId val="{0000000C-645A-4F26-9D02-968E0925F267}"/>
            </c:ext>
          </c:extLst>
        </c:ser>
        <c:ser>
          <c:idx val="13"/>
          <c:order val="13"/>
          <c:tx>
            <c:strRef>
              <c:f>Sheet4!$A$15</c:f>
              <c:strCache>
                <c:ptCount val="1"/>
                <c:pt idx="0">
                  <c:v>India</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Sheet4!$B$15:$K$15</c:f>
              <c:numCache>
                <c:formatCode>General</c:formatCode>
                <c:ptCount val="10"/>
                <c:pt idx="1">
                  <c:v>12.567322752261866</c:v>
                </c:pt>
                <c:pt idx="2">
                  <c:v>268.03999999999996</c:v>
                </c:pt>
                <c:pt idx="3">
                  <c:v>779.49</c:v>
                </c:pt>
                <c:pt idx="4">
                  <c:v>2110.3815710146832</c:v>
                </c:pt>
                <c:pt idx="5">
                  <c:v>12950.257886691361</c:v>
                </c:pt>
                <c:pt idx="6">
                  <c:v>23032.51363638484</c:v>
                </c:pt>
                <c:pt idx="7">
                  <c:v>131513.91738491098</c:v>
                </c:pt>
                <c:pt idx="8">
                  <c:v>150620.89961031548</c:v>
                </c:pt>
                <c:pt idx="9">
                  <c:v>128434.1550340683</c:v>
                </c:pt>
              </c:numCache>
            </c:numRef>
          </c:val>
          <c:smooth val="0"/>
          <c:extLst>
            <c:ext xmlns:c16="http://schemas.microsoft.com/office/drawing/2014/chart" uri="{C3380CC4-5D6E-409C-BE32-E72D297353CC}">
              <c16:uniqueId val="{0000000D-645A-4F26-9D02-968E0925F267}"/>
            </c:ext>
          </c:extLst>
        </c:ser>
        <c:ser>
          <c:idx val="14"/>
          <c:order val="14"/>
          <c:tx>
            <c:strRef>
              <c:f>Sheet4!$A$16</c:f>
              <c:strCache>
                <c:ptCount val="1"/>
                <c:pt idx="0">
                  <c:v>Japan</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Sheet4!$B$16:$K$16</c:f>
              <c:numCache>
                <c:formatCode>General</c:formatCode>
                <c:ptCount val="10"/>
                <c:pt idx="1">
                  <c:v>270</c:v>
                </c:pt>
                <c:pt idx="2">
                  <c:v>1310</c:v>
                </c:pt>
                <c:pt idx="3">
                  <c:v>505.34092310277401</c:v>
                </c:pt>
                <c:pt idx="4">
                  <c:v>6853.447013905894</c:v>
                </c:pt>
                <c:pt idx="5">
                  <c:v>19023.549031277107</c:v>
                </c:pt>
                <c:pt idx="6">
                  <c:v>43471.059606273237</c:v>
                </c:pt>
                <c:pt idx="7">
                  <c:v>61545.229950629109</c:v>
                </c:pt>
                <c:pt idx="8">
                  <c:v>37537.91600157955</c:v>
                </c:pt>
                <c:pt idx="9">
                  <c:v>63413.107965423718</c:v>
                </c:pt>
              </c:numCache>
            </c:numRef>
          </c:val>
          <c:smooth val="0"/>
          <c:extLst>
            <c:ext xmlns:c16="http://schemas.microsoft.com/office/drawing/2014/chart" uri="{C3380CC4-5D6E-409C-BE32-E72D297353CC}">
              <c16:uniqueId val="{0000000E-645A-4F26-9D02-968E0925F267}"/>
            </c:ext>
          </c:extLst>
        </c:ser>
        <c:ser>
          <c:idx val="15"/>
          <c:order val="15"/>
          <c:tx>
            <c:strRef>
              <c:f>Sheet4!$A$17</c:f>
              <c:strCache>
                <c:ptCount val="1"/>
                <c:pt idx="0">
                  <c:v>Mexico</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Sheet4!$B$17:$K$17</c:f>
              <c:numCache>
                <c:formatCode>General</c:formatCode>
                <c:ptCount val="10"/>
                <c:pt idx="0">
                  <c:v>1763.248</c:v>
                </c:pt>
                <c:pt idx="1">
                  <c:v>3507.127</c:v>
                </c:pt>
                <c:pt idx="2">
                  <c:v>10803</c:v>
                </c:pt>
                <c:pt idx="3">
                  <c:v>10000</c:v>
                </c:pt>
                <c:pt idx="4">
                  <c:v>27045.5</c:v>
                </c:pt>
                <c:pt idx="5">
                  <c:v>58178.977247999996</c:v>
                </c:pt>
                <c:pt idx="6">
                  <c:v>115636.99875500001</c:v>
                </c:pt>
                <c:pt idx="7">
                  <c:v>131407.75457790439</c:v>
                </c:pt>
                <c:pt idx="8">
                  <c:v>141586.08586603741</c:v>
                </c:pt>
                <c:pt idx="9">
                  <c:v>104320.60519936511</c:v>
                </c:pt>
              </c:numCache>
            </c:numRef>
          </c:val>
          <c:smooth val="0"/>
          <c:extLst>
            <c:ext xmlns:c16="http://schemas.microsoft.com/office/drawing/2014/chart" uri="{C3380CC4-5D6E-409C-BE32-E72D297353CC}">
              <c16:uniqueId val="{0000000F-645A-4F26-9D02-968E0925F267}"/>
            </c:ext>
          </c:extLst>
        </c:ser>
        <c:ser>
          <c:idx val="16"/>
          <c:order val="16"/>
          <c:tx>
            <c:strRef>
              <c:f>Sheet4!$A$18</c:f>
              <c:strCache>
                <c:ptCount val="1"/>
                <c:pt idx="0">
                  <c:v>Peru</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Sheet4!$B$18:$K$18</c:f>
              <c:numCache>
                <c:formatCode>General</c:formatCode>
                <c:ptCount val="10"/>
                <c:pt idx="0">
                  <c:v>201.13499999999999</c:v>
                </c:pt>
                <c:pt idx="1">
                  <c:v>303.09399999999999</c:v>
                </c:pt>
                <c:pt idx="2">
                  <c:v>148.9</c:v>
                </c:pt>
                <c:pt idx="3">
                  <c:v>140</c:v>
                </c:pt>
                <c:pt idx="4">
                  <c:v>4004.7756824600001</c:v>
                </c:pt>
                <c:pt idx="5">
                  <c:v>11751.348419926469</c:v>
                </c:pt>
                <c:pt idx="6">
                  <c:v>7043.8390367716274</c:v>
                </c:pt>
                <c:pt idx="7">
                  <c:v>24890.515979010372</c:v>
                </c:pt>
                <c:pt idx="8">
                  <c:v>41824.656416721751</c:v>
                </c:pt>
                <c:pt idx="9">
                  <c:v>21904.02388733417</c:v>
                </c:pt>
              </c:numCache>
            </c:numRef>
          </c:val>
          <c:smooth val="0"/>
          <c:extLst>
            <c:ext xmlns:c16="http://schemas.microsoft.com/office/drawing/2014/chart" uri="{C3380CC4-5D6E-409C-BE32-E72D297353CC}">
              <c16:uniqueId val="{00000010-645A-4F26-9D02-968E0925F267}"/>
            </c:ext>
          </c:extLst>
        </c:ser>
        <c:ser>
          <c:idx val="17"/>
          <c:order val="17"/>
          <c:tx>
            <c:strRef>
              <c:f>Sheet4!$A$19</c:f>
              <c:strCache>
                <c:ptCount val="1"/>
                <c:pt idx="0">
                  <c:v>Poland</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Sheet4!$B$19:$K$19</c:f>
              <c:numCache>
                <c:formatCode>General</c:formatCode>
                <c:ptCount val="10"/>
                <c:pt idx="1">
                  <c:v>66</c:v>
                </c:pt>
                <c:pt idx="2">
                  <c:v>86</c:v>
                </c:pt>
                <c:pt idx="3">
                  <c:v>69</c:v>
                </c:pt>
                <c:pt idx="4">
                  <c:v>4648</c:v>
                </c:pt>
                <c:pt idx="5">
                  <c:v>26700</c:v>
                </c:pt>
                <c:pt idx="6">
                  <c:v>38342</c:v>
                </c:pt>
                <c:pt idx="7">
                  <c:v>86144</c:v>
                </c:pt>
                <c:pt idx="8">
                  <c:v>64809</c:v>
                </c:pt>
                <c:pt idx="9">
                  <c:v>39280</c:v>
                </c:pt>
              </c:numCache>
            </c:numRef>
          </c:val>
          <c:smooth val="0"/>
          <c:extLst>
            <c:ext xmlns:c16="http://schemas.microsoft.com/office/drawing/2014/chart" uri="{C3380CC4-5D6E-409C-BE32-E72D297353CC}">
              <c16:uniqueId val="{00000011-645A-4F26-9D02-968E0925F267}"/>
            </c:ext>
          </c:extLst>
        </c:ser>
        <c:ser>
          <c:idx val="18"/>
          <c:order val="18"/>
          <c:tx>
            <c:strRef>
              <c:f>Sheet4!$A$20</c:f>
              <c:strCache>
                <c:ptCount val="1"/>
                <c:pt idx="0">
                  <c:v>Russian Federation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Sheet4!$B$20:$K$20</c:f>
              <c:numCache>
                <c:formatCode>General</c:formatCode>
                <c:ptCount val="10"/>
                <c:pt idx="4">
                  <c:v>3062</c:v>
                </c:pt>
                <c:pt idx="5">
                  <c:v>15579.33327337943</c:v>
                </c:pt>
                <c:pt idx="6">
                  <c:v>32330.78</c:v>
                </c:pt>
                <c:pt idx="7">
                  <c:v>220342.51</c:v>
                </c:pt>
                <c:pt idx="8">
                  <c:v>240089.18</c:v>
                </c:pt>
                <c:pt idx="9">
                  <c:v>68075.820000000007</c:v>
                </c:pt>
              </c:numCache>
            </c:numRef>
          </c:val>
          <c:smooth val="0"/>
          <c:extLst>
            <c:ext xmlns:c16="http://schemas.microsoft.com/office/drawing/2014/chart" uri="{C3380CC4-5D6E-409C-BE32-E72D297353CC}">
              <c16:uniqueId val="{00000012-645A-4F26-9D02-968E0925F267}"/>
            </c:ext>
          </c:extLst>
        </c:ser>
        <c:ser>
          <c:idx val="19"/>
          <c:order val="19"/>
          <c:tx>
            <c:strRef>
              <c:f>Sheet4!$A$21</c:f>
              <c:strCache>
                <c:ptCount val="1"/>
                <c:pt idx="0">
                  <c:v>Slovak Republic</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Sheet4!$B$21:$K$21</c:f>
              <c:numCache>
                <c:formatCode>General</c:formatCode>
                <c:ptCount val="10"/>
                <c:pt idx="4">
                  <c:v>468.71202808520201</c:v>
                </c:pt>
                <c:pt idx="5">
                  <c:v>1677.1429872177271</c:v>
                </c:pt>
                <c:pt idx="6">
                  <c:v>12958.204855407632</c:v>
                </c:pt>
                <c:pt idx="7">
                  <c:v>20841.610247679488</c:v>
                </c:pt>
                <c:pt idx="8">
                  <c:v>9962.1988656076301</c:v>
                </c:pt>
                <c:pt idx="9">
                  <c:v>10989.910718659601</c:v>
                </c:pt>
              </c:numCache>
            </c:numRef>
          </c:val>
          <c:smooth val="0"/>
          <c:extLst>
            <c:ext xmlns:c16="http://schemas.microsoft.com/office/drawing/2014/chart" uri="{C3380CC4-5D6E-409C-BE32-E72D297353CC}">
              <c16:uniqueId val="{00000013-645A-4F26-9D02-968E0925F267}"/>
            </c:ext>
          </c:extLst>
        </c:ser>
        <c:ser>
          <c:idx val="20"/>
          <c:order val="20"/>
          <c:tx>
            <c:strRef>
              <c:f>Sheet4!$A$22</c:f>
              <c:strCache>
                <c:ptCount val="1"/>
                <c:pt idx="0">
                  <c:v>Slovenia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Sheet4!$B$22:$K$22</c:f>
              <c:numCache>
                <c:formatCode>General</c:formatCode>
                <c:ptCount val="10"/>
                <c:pt idx="4">
                  <c:v>340.5</c:v>
                </c:pt>
                <c:pt idx="5">
                  <c:v>980.50000000000011</c:v>
                </c:pt>
                <c:pt idx="6">
                  <c:v>3785.5</c:v>
                </c:pt>
                <c:pt idx="7">
                  <c:v>4282.1322924338401</c:v>
                </c:pt>
                <c:pt idx="8">
                  <c:v>2351.4165461066186</c:v>
                </c:pt>
                <c:pt idx="9">
                  <c:v>4257.3543357012295</c:v>
                </c:pt>
              </c:numCache>
            </c:numRef>
          </c:val>
          <c:smooth val="0"/>
          <c:extLst>
            <c:ext xmlns:c16="http://schemas.microsoft.com/office/drawing/2014/chart" uri="{C3380CC4-5D6E-409C-BE32-E72D297353CC}">
              <c16:uniqueId val="{00000014-645A-4F26-9D02-968E0925F267}"/>
            </c:ext>
          </c:extLst>
        </c:ser>
        <c:ser>
          <c:idx val="21"/>
          <c:order val="21"/>
          <c:tx>
            <c:strRef>
              <c:f>Sheet4!$A$23</c:f>
              <c:strCache>
                <c:ptCount val="1"/>
                <c:pt idx="0">
                  <c:v>Thailand</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Sheet4!$B$23:$K$23</c:f>
              <c:numCache>
                <c:formatCode>General</c:formatCode>
                <c:ptCount val="10"/>
                <c:pt idx="1">
                  <c:v>381.75544716582056</c:v>
                </c:pt>
                <c:pt idx="2">
                  <c:v>1421.909611590755</c:v>
                </c:pt>
                <c:pt idx="3">
                  <c:v>3658.4567639836032</c:v>
                </c:pt>
                <c:pt idx="4">
                  <c:v>9741.0393911380597</c:v>
                </c:pt>
                <c:pt idx="5">
                  <c:v>21716.011577782232</c:v>
                </c:pt>
                <c:pt idx="6">
                  <c:v>22867.296260705381</c:v>
                </c:pt>
                <c:pt idx="7">
                  <c:v>40740.027256300033</c:v>
                </c:pt>
                <c:pt idx="8">
                  <c:v>51030.8112998</c:v>
                </c:pt>
                <c:pt idx="9">
                  <c:v>19934.8996677</c:v>
                </c:pt>
              </c:numCache>
            </c:numRef>
          </c:val>
          <c:smooth val="0"/>
          <c:extLst>
            <c:ext xmlns:c16="http://schemas.microsoft.com/office/drawing/2014/chart" uri="{C3380CC4-5D6E-409C-BE32-E72D297353CC}">
              <c16:uniqueId val="{00000015-645A-4F26-9D02-968E0925F267}"/>
            </c:ext>
          </c:extLst>
        </c:ser>
        <c:ser>
          <c:idx val="22"/>
          <c:order val="22"/>
          <c:tx>
            <c:strRef>
              <c:f>Sheet4!$A$24</c:f>
              <c:strCache>
                <c:ptCount val="1"/>
                <c:pt idx="0">
                  <c:v>Turkey</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Sheet4!$B$24:$K$24</c:f>
              <c:numCache>
                <c:formatCode>General</c:formatCode>
                <c:ptCount val="10"/>
                <c:pt idx="0">
                  <c:v>64</c:v>
                </c:pt>
                <c:pt idx="1">
                  <c:v>260</c:v>
                </c:pt>
                <c:pt idx="2">
                  <c:v>327</c:v>
                </c:pt>
                <c:pt idx="3">
                  <c:v>1356</c:v>
                </c:pt>
                <c:pt idx="4">
                  <c:v>3582</c:v>
                </c:pt>
                <c:pt idx="5">
                  <c:v>4135</c:v>
                </c:pt>
                <c:pt idx="6">
                  <c:v>9903</c:v>
                </c:pt>
                <c:pt idx="7">
                  <c:v>80699</c:v>
                </c:pt>
                <c:pt idx="8">
                  <c:v>65707</c:v>
                </c:pt>
                <c:pt idx="9">
                  <c:v>42234</c:v>
                </c:pt>
              </c:numCache>
            </c:numRef>
          </c:val>
          <c:smooth val="0"/>
          <c:extLst>
            <c:ext xmlns:c16="http://schemas.microsoft.com/office/drawing/2014/chart" uri="{C3380CC4-5D6E-409C-BE32-E72D297353CC}">
              <c16:uniqueId val="{00000016-645A-4F26-9D02-968E0925F267}"/>
            </c:ext>
          </c:extLst>
        </c:ser>
        <c:ser>
          <c:idx val="23"/>
          <c:order val="23"/>
          <c:tx>
            <c:strRef>
              <c:f>Sheet4!$A$25</c:f>
              <c:strCache>
                <c:ptCount val="1"/>
                <c:pt idx="0">
                  <c:v>Uganda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Sheet4!$B$25:$K$25</c:f>
              <c:numCache>
                <c:formatCode>General</c:formatCode>
                <c:ptCount val="10"/>
                <c:pt idx="0">
                  <c:v>-2</c:v>
                </c:pt>
                <c:pt idx="1">
                  <c:v>8.92</c:v>
                </c:pt>
                <c:pt idx="2">
                  <c:v>6.02</c:v>
                </c:pt>
                <c:pt idx="3">
                  <c:v>-1.0599999999999998</c:v>
                </c:pt>
                <c:pt idx="4">
                  <c:v>140.88999999999999</c:v>
                </c:pt>
                <c:pt idx="5">
                  <c:v>767.40000000000009</c:v>
                </c:pt>
                <c:pt idx="6">
                  <c:v>994.45328326861909</c:v>
                </c:pt>
                <c:pt idx="7">
                  <c:v>3386.8083248107132</c:v>
                </c:pt>
                <c:pt idx="8">
                  <c:v>4798.1196134133179</c:v>
                </c:pt>
                <c:pt idx="9">
                  <c:v>2062.8556377428768</c:v>
                </c:pt>
              </c:numCache>
            </c:numRef>
          </c:val>
          <c:smooth val="0"/>
          <c:extLst>
            <c:ext xmlns:c16="http://schemas.microsoft.com/office/drawing/2014/chart" uri="{C3380CC4-5D6E-409C-BE32-E72D297353CC}">
              <c16:uniqueId val="{00000017-645A-4F26-9D02-968E0925F267}"/>
            </c:ext>
          </c:extLst>
        </c:ser>
        <c:ser>
          <c:idx val="24"/>
          <c:order val="24"/>
          <c:tx>
            <c:strRef>
              <c:f>Sheet4!$A$26</c:f>
              <c:strCache>
                <c:ptCount val="1"/>
                <c:pt idx="0">
                  <c:v>Vietnam</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Sheet4!$B$26:$K$26</c:f>
              <c:numCache>
                <c:formatCode>General</c:formatCode>
                <c:ptCount val="10"/>
                <c:pt idx="0">
                  <c:v>3.2800000000000002</c:v>
                </c:pt>
                <c:pt idx="1">
                  <c:v>4.1433333333000002</c:v>
                </c:pt>
                <c:pt idx="2">
                  <c:v>33.447777777799999</c:v>
                </c:pt>
                <c:pt idx="3">
                  <c:v>22.073703703700001</c:v>
                </c:pt>
                <c:pt idx="4">
                  <c:v>3899.9557850000001</c:v>
                </c:pt>
                <c:pt idx="5">
                  <c:v>9478.4</c:v>
                </c:pt>
                <c:pt idx="6">
                  <c:v>7058</c:v>
                </c:pt>
                <c:pt idx="7">
                  <c:v>28233</c:v>
                </c:pt>
                <c:pt idx="8">
                  <c:v>41898</c:v>
                </c:pt>
                <c:pt idx="9">
                  <c:v>38500</c:v>
                </c:pt>
              </c:numCache>
            </c:numRef>
          </c:val>
          <c:smooth val="0"/>
          <c:extLst>
            <c:ext xmlns:c16="http://schemas.microsoft.com/office/drawing/2014/chart" uri="{C3380CC4-5D6E-409C-BE32-E72D297353CC}">
              <c16:uniqueId val="{00000018-645A-4F26-9D02-968E0925F267}"/>
            </c:ext>
          </c:extLst>
        </c:ser>
        <c:dLbls>
          <c:showLegendKey val="0"/>
          <c:showVal val="0"/>
          <c:showCatName val="0"/>
          <c:showSerName val="0"/>
          <c:showPercent val="0"/>
          <c:showBubbleSize val="0"/>
        </c:dLbls>
        <c:marker val="1"/>
        <c:smooth val="0"/>
        <c:axId val="301621296"/>
        <c:axId val="301623376"/>
      </c:lineChart>
      <c:catAx>
        <c:axId val="30162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01623376"/>
        <c:crosses val="autoZero"/>
        <c:auto val="1"/>
        <c:lblAlgn val="ctr"/>
        <c:lblOffset val="100"/>
        <c:noMultiLvlLbl val="0"/>
      </c:catAx>
      <c:valAx>
        <c:axId val="301623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01621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Sheet4!$A$2</c:f>
              <c:strCache>
                <c:ptCount val="1"/>
                <c:pt idx="0">
                  <c:v>Argentina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Sheet4!$B$2:$K$2</c:f>
              <c:numCache>
                <c:formatCode>General</c:formatCode>
                <c:ptCount val="10"/>
                <c:pt idx="0">
                  <c:v>405.33</c:v>
                </c:pt>
                <c:pt idx="1">
                  <c:v>900.27</c:v>
                </c:pt>
                <c:pt idx="2">
                  <c:v>2195</c:v>
                </c:pt>
                <c:pt idx="3">
                  <c:v>3649</c:v>
                </c:pt>
                <c:pt idx="4">
                  <c:v>15133.994811442759</c:v>
                </c:pt>
                <c:pt idx="5">
                  <c:v>52996.58566438088</c:v>
                </c:pt>
                <c:pt idx="6">
                  <c:v>20510.081168906789</c:v>
                </c:pt>
                <c:pt idx="7">
                  <c:v>31018.458924884075</c:v>
                </c:pt>
                <c:pt idx="8">
                  <c:v>52383.580888063698</c:v>
                </c:pt>
                <c:pt idx="9">
                  <c:v>26536.019815344429</c:v>
                </c:pt>
              </c:numCache>
            </c:numRef>
          </c:val>
          <c:smooth val="0"/>
          <c:extLst>
            <c:ext xmlns:c16="http://schemas.microsoft.com/office/drawing/2014/chart" uri="{C3380CC4-5D6E-409C-BE32-E72D297353CC}">
              <c16:uniqueId val="{00000000-7C7F-454E-8B7E-13459FEC40AF}"/>
            </c:ext>
          </c:extLst>
        </c:ser>
        <c:ser>
          <c:idx val="3"/>
          <c:order val="1"/>
          <c:tx>
            <c:strRef>
              <c:f>Sheet4!$A$5</c:f>
              <c:strCache>
                <c:ptCount val="1"/>
                <c:pt idx="0">
                  <c:v>Chile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Sheet4!$B$5:$K$5</c:f>
              <c:numCache>
                <c:formatCode>General</c:formatCode>
                <c:ptCount val="10"/>
                <c:pt idx="1">
                  <c:v>495</c:v>
                </c:pt>
                <c:pt idx="2">
                  <c:v>1210</c:v>
                </c:pt>
                <c:pt idx="3">
                  <c:v>3601.7</c:v>
                </c:pt>
                <c:pt idx="4">
                  <c:v>6036.4</c:v>
                </c:pt>
                <c:pt idx="5">
                  <c:v>26431.850195840001</c:v>
                </c:pt>
                <c:pt idx="6">
                  <c:v>22433.452333907662</c:v>
                </c:pt>
                <c:pt idx="7">
                  <c:v>60851.386719078517</c:v>
                </c:pt>
                <c:pt idx="8">
                  <c:v>115022.95477321421</c:v>
                </c:pt>
                <c:pt idx="9">
                  <c:v>39843.225314686111</c:v>
                </c:pt>
              </c:numCache>
            </c:numRef>
          </c:val>
          <c:smooth val="0"/>
          <c:extLst>
            <c:ext xmlns:c16="http://schemas.microsoft.com/office/drawing/2014/chart" uri="{C3380CC4-5D6E-409C-BE32-E72D297353CC}">
              <c16:uniqueId val="{00000003-7C7F-454E-8B7E-13459FEC40AF}"/>
            </c:ext>
          </c:extLst>
        </c:ser>
        <c:ser>
          <c:idx val="5"/>
          <c:order val="2"/>
          <c:tx>
            <c:strRef>
              <c:f>Sheet4!$A$7</c:f>
              <c:strCache>
                <c:ptCount val="1"/>
                <c:pt idx="0">
                  <c:v>Cote d'Ivoire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Sheet4!$B$7:$K$7</c:f>
              <c:numCache>
                <c:formatCode>General</c:formatCode>
                <c:ptCount val="10"/>
                <c:pt idx="1">
                  <c:v>286.54855331873711</c:v>
                </c:pt>
                <c:pt idx="2">
                  <c:v>234.15505777219911</c:v>
                </c:pt>
                <c:pt idx="3">
                  <c:v>257.61472441395489</c:v>
                </c:pt>
                <c:pt idx="4">
                  <c:v>-0.52441473993259535</c:v>
                </c:pt>
                <c:pt idx="5">
                  <c:v>1599.656479397295</c:v>
                </c:pt>
                <c:pt idx="6">
                  <c:v>1168.3382600194279</c:v>
                </c:pt>
                <c:pt idx="7">
                  <c:v>2005.3095212752019</c:v>
                </c:pt>
                <c:pt idx="8">
                  <c:v>1836.2194683474941</c:v>
                </c:pt>
                <c:pt idx="9">
                  <c:v>1746.3729678908267</c:v>
                </c:pt>
              </c:numCache>
            </c:numRef>
          </c:val>
          <c:smooth val="0"/>
          <c:extLst>
            <c:ext xmlns:c16="http://schemas.microsoft.com/office/drawing/2014/chart" uri="{C3380CC4-5D6E-409C-BE32-E72D297353CC}">
              <c16:uniqueId val="{00000005-7C7F-454E-8B7E-13459FEC40AF}"/>
            </c:ext>
          </c:extLst>
        </c:ser>
        <c:ser>
          <c:idx val="6"/>
          <c:order val="3"/>
          <c:tx>
            <c:strRef>
              <c:f>Sheet4!$A$8</c:f>
              <c:strCache>
                <c:ptCount val="1"/>
                <c:pt idx="0">
                  <c:v>Colombia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Sheet4!$B$8:$K$8</c:f>
              <c:numCache>
                <c:formatCode>General</c:formatCode>
                <c:ptCount val="10"/>
                <c:pt idx="0">
                  <c:v>169.31756999890138</c:v>
                </c:pt>
                <c:pt idx="1">
                  <c:v>361.06885</c:v>
                </c:pt>
                <c:pt idx="2">
                  <c:v>1990.137699999756</c:v>
                </c:pt>
                <c:pt idx="3">
                  <c:v>2795</c:v>
                </c:pt>
                <c:pt idx="4">
                  <c:v>4091.1972613358098</c:v>
                </c:pt>
                <c:pt idx="5">
                  <c:v>13978.994617140126</c:v>
                </c:pt>
                <c:pt idx="6">
                  <c:v>11948.229988804118</c:v>
                </c:pt>
                <c:pt idx="7">
                  <c:v>44470.52179076129</c:v>
                </c:pt>
                <c:pt idx="8">
                  <c:v>68492.296758798519</c:v>
                </c:pt>
                <c:pt idx="9">
                  <c:v>39586.658467671798</c:v>
                </c:pt>
              </c:numCache>
            </c:numRef>
          </c:val>
          <c:smooth val="0"/>
          <c:extLst>
            <c:ext xmlns:c16="http://schemas.microsoft.com/office/drawing/2014/chart" uri="{C3380CC4-5D6E-409C-BE32-E72D297353CC}">
              <c16:uniqueId val="{00000006-7C7F-454E-8B7E-13459FEC40AF}"/>
            </c:ext>
          </c:extLst>
        </c:ser>
        <c:ser>
          <c:idx val="7"/>
          <c:order val="4"/>
          <c:tx>
            <c:strRef>
              <c:f>Sheet4!$A$9</c:f>
              <c:strCache>
                <c:ptCount val="1"/>
                <c:pt idx="0">
                  <c:v>Costa Rica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Sheet4!$B$9:$K$9</c:f>
              <c:numCache>
                <c:formatCode>General</c:formatCode>
                <c:ptCount val="10"/>
                <c:pt idx="1">
                  <c:v>154.6</c:v>
                </c:pt>
                <c:pt idx="2">
                  <c:v>267.7</c:v>
                </c:pt>
                <c:pt idx="3">
                  <c:v>434.7</c:v>
                </c:pt>
                <c:pt idx="4">
                  <c:v>1111.1999999999998</c:v>
                </c:pt>
                <c:pt idx="5">
                  <c:v>2404.5692119999999</c:v>
                </c:pt>
                <c:pt idx="6">
                  <c:v>3926.5501794550028</c:v>
                </c:pt>
                <c:pt idx="7">
                  <c:v>9622.0087704475409</c:v>
                </c:pt>
                <c:pt idx="8">
                  <c:v>13784.0226178866</c:v>
                </c:pt>
                <c:pt idx="9">
                  <c:v>8431.9637688050007</c:v>
                </c:pt>
              </c:numCache>
            </c:numRef>
          </c:val>
          <c:smooth val="0"/>
          <c:extLst>
            <c:ext xmlns:c16="http://schemas.microsoft.com/office/drawing/2014/chart" uri="{C3380CC4-5D6E-409C-BE32-E72D297353CC}">
              <c16:uniqueId val="{00000007-7C7F-454E-8B7E-13459FEC40AF}"/>
            </c:ext>
          </c:extLst>
        </c:ser>
        <c:ser>
          <c:idx val="8"/>
          <c:order val="5"/>
          <c:tx>
            <c:strRef>
              <c:f>Sheet4!$A$10</c:f>
              <c:strCache>
                <c:ptCount val="1"/>
                <c:pt idx="0">
                  <c:v>Czech Republic</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Sheet4!$B$10:$K$10</c:f>
              <c:numCache>
                <c:formatCode>General</c:formatCode>
                <c:ptCount val="10"/>
                <c:pt idx="4">
                  <c:v>1532.510164407857</c:v>
                </c:pt>
                <c:pt idx="5">
                  <c:v>15302.102706515408</c:v>
                </c:pt>
                <c:pt idx="6">
                  <c:v>27569.136297626839</c:v>
                </c:pt>
                <c:pt idx="7">
                  <c:v>48764.829818769329</c:v>
                </c:pt>
                <c:pt idx="8">
                  <c:v>39236.011253339049</c:v>
                </c:pt>
                <c:pt idx="9">
                  <c:v>21760.606386662323</c:v>
                </c:pt>
              </c:numCache>
            </c:numRef>
          </c:val>
          <c:smooth val="0"/>
          <c:extLst>
            <c:ext xmlns:c16="http://schemas.microsoft.com/office/drawing/2014/chart" uri="{C3380CC4-5D6E-409C-BE32-E72D297353CC}">
              <c16:uniqueId val="{00000008-7C7F-454E-8B7E-13459FEC40AF}"/>
            </c:ext>
          </c:extLst>
        </c:ser>
        <c:ser>
          <c:idx val="10"/>
          <c:order val="6"/>
          <c:tx>
            <c:strRef>
              <c:f>Sheet4!$A$12</c:f>
              <c:strCache>
                <c:ptCount val="1"/>
                <c:pt idx="0">
                  <c:v>Estonia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Sheet4!$B$12:$K$12</c:f>
              <c:numCache>
                <c:formatCode>General</c:formatCode>
                <c:ptCount val="10"/>
                <c:pt idx="4">
                  <c:v>458.92373071611507</c:v>
                </c:pt>
                <c:pt idx="5">
                  <c:v>1503.6432444836219</c:v>
                </c:pt>
                <c:pt idx="6">
                  <c:v>3471.5865632049331</c:v>
                </c:pt>
                <c:pt idx="7">
                  <c:v>12507.33402750797</c:v>
                </c:pt>
                <c:pt idx="8">
                  <c:v>8379.0365353290199</c:v>
                </c:pt>
                <c:pt idx="9">
                  <c:v>1780.0638039796929</c:v>
                </c:pt>
              </c:numCache>
            </c:numRef>
          </c:val>
          <c:smooth val="0"/>
          <c:extLst>
            <c:ext xmlns:c16="http://schemas.microsoft.com/office/drawing/2014/chart" uri="{C3380CC4-5D6E-409C-BE32-E72D297353CC}">
              <c16:uniqueId val="{0000000A-7C7F-454E-8B7E-13459FEC40AF}"/>
            </c:ext>
          </c:extLst>
        </c:ser>
        <c:ser>
          <c:idx val="12"/>
          <c:order val="7"/>
          <c:tx>
            <c:strRef>
              <c:f>Sheet4!$A$14</c:f>
              <c:strCache>
                <c:ptCount val="1"/>
                <c:pt idx="0">
                  <c:v>Indonesia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Sheet4!$B$14:$K$14</c:f>
              <c:numCache>
                <c:formatCode>General</c:formatCode>
                <c:ptCount val="10"/>
                <c:pt idx="2">
                  <c:v>872</c:v>
                </c:pt>
                <c:pt idx="3">
                  <c:v>2211</c:v>
                </c:pt>
                <c:pt idx="4">
                  <c:v>8465</c:v>
                </c:pt>
                <c:pt idx="5">
                  <c:v>13110.579036509131</c:v>
                </c:pt>
                <c:pt idx="6">
                  <c:v>-6083.5026519211606</c:v>
                </c:pt>
                <c:pt idx="7">
                  <c:v>34374.761471306709</c:v>
                </c:pt>
                <c:pt idx="8">
                  <c:v>105460.20066614499</c:v>
                </c:pt>
                <c:pt idx="9">
                  <c:v>45785.395435545492</c:v>
                </c:pt>
              </c:numCache>
            </c:numRef>
          </c:val>
          <c:smooth val="0"/>
          <c:extLst>
            <c:ext xmlns:c16="http://schemas.microsoft.com/office/drawing/2014/chart" uri="{C3380CC4-5D6E-409C-BE32-E72D297353CC}">
              <c16:uniqueId val="{0000000C-7C7F-454E-8B7E-13459FEC40AF}"/>
            </c:ext>
          </c:extLst>
        </c:ser>
        <c:ser>
          <c:idx val="13"/>
          <c:order val="8"/>
          <c:tx>
            <c:strRef>
              <c:f>Sheet4!$A$15</c:f>
              <c:strCache>
                <c:ptCount val="1"/>
                <c:pt idx="0">
                  <c:v>India</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Sheet4!$B$15:$K$15</c:f>
              <c:numCache>
                <c:formatCode>General</c:formatCode>
                <c:ptCount val="10"/>
                <c:pt idx="1">
                  <c:v>12.567322752261866</c:v>
                </c:pt>
                <c:pt idx="2">
                  <c:v>268.03999999999996</c:v>
                </c:pt>
                <c:pt idx="3">
                  <c:v>779.49</c:v>
                </c:pt>
                <c:pt idx="4">
                  <c:v>2110.3815710146832</c:v>
                </c:pt>
                <c:pt idx="5">
                  <c:v>12950.257886691361</c:v>
                </c:pt>
                <c:pt idx="6">
                  <c:v>23032.51363638484</c:v>
                </c:pt>
                <c:pt idx="7">
                  <c:v>131513.91738491098</c:v>
                </c:pt>
                <c:pt idx="8">
                  <c:v>150620.89961031548</c:v>
                </c:pt>
                <c:pt idx="9">
                  <c:v>128434.1550340683</c:v>
                </c:pt>
              </c:numCache>
            </c:numRef>
          </c:val>
          <c:smooth val="0"/>
          <c:extLst>
            <c:ext xmlns:c16="http://schemas.microsoft.com/office/drawing/2014/chart" uri="{C3380CC4-5D6E-409C-BE32-E72D297353CC}">
              <c16:uniqueId val="{0000000D-7C7F-454E-8B7E-13459FEC40AF}"/>
            </c:ext>
          </c:extLst>
        </c:ser>
        <c:ser>
          <c:idx val="14"/>
          <c:order val="9"/>
          <c:tx>
            <c:strRef>
              <c:f>Sheet4!$A$16</c:f>
              <c:strCache>
                <c:ptCount val="1"/>
                <c:pt idx="0">
                  <c:v>Japan</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Sheet4!$B$16:$K$16</c:f>
              <c:numCache>
                <c:formatCode>General</c:formatCode>
                <c:ptCount val="10"/>
                <c:pt idx="1">
                  <c:v>270</c:v>
                </c:pt>
                <c:pt idx="2">
                  <c:v>1310</c:v>
                </c:pt>
                <c:pt idx="3">
                  <c:v>505.34092310277401</c:v>
                </c:pt>
                <c:pt idx="4">
                  <c:v>6853.447013905894</c:v>
                </c:pt>
                <c:pt idx="5">
                  <c:v>19023.549031277107</c:v>
                </c:pt>
                <c:pt idx="6">
                  <c:v>43471.059606273237</c:v>
                </c:pt>
                <c:pt idx="7">
                  <c:v>61545.229950629109</c:v>
                </c:pt>
                <c:pt idx="8">
                  <c:v>37537.91600157955</c:v>
                </c:pt>
                <c:pt idx="9">
                  <c:v>63413.107965423718</c:v>
                </c:pt>
              </c:numCache>
            </c:numRef>
          </c:val>
          <c:smooth val="0"/>
          <c:extLst>
            <c:ext xmlns:c16="http://schemas.microsoft.com/office/drawing/2014/chart" uri="{C3380CC4-5D6E-409C-BE32-E72D297353CC}">
              <c16:uniqueId val="{0000000E-7C7F-454E-8B7E-13459FEC40AF}"/>
            </c:ext>
          </c:extLst>
        </c:ser>
        <c:ser>
          <c:idx val="15"/>
          <c:order val="10"/>
          <c:tx>
            <c:strRef>
              <c:f>Sheet4!$A$17</c:f>
              <c:strCache>
                <c:ptCount val="1"/>
                <c:pt idx="0">
                  <c:v>Mexico</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Sheet4!$B$17:$K$17</c:f>
              <c:numCache>
                <c:formatCode>General</c:formatCode>
                <c:ptCount val="10"/>
                <c:pt idx="0">
                  <c:v>1763.248</c:v>
                </c:pt>
                <c:pt idx="1">
                  <c:v>3507.127</c:v>
                </c:pt>
                <c:pt idx="2">
                  <c:v>10803</c:v>
                </c:pt>
                <c:pt idx="3">
                  <c:v>10000</c:v>
                </c:pt>
                <c:pt idx="4">
                  <c:v>27045.5</c:v>
                </c:pt>
                <c:pt idx="5">
                  <c:v>58178.977247999996</c:v>
                </c:pt>
                <c:pt idx="6">
                  <c:v>115636.99875500001</c:v>
                </c:pt>
                <c:pt idx="7">
                  <c:v>131407.75457790439</c:v>
                </c:pt>
                <c:pt idx="8">
                  <c:v>141586.08586603741</c:v>
                </c:pt>
                <c:pt idx="9">
                  <c:v>104320.60519936511</c:v>
                </c:pt>
              </c:numCache>
            </c:numRef>
          </c:val>
          <c:smooth val="0"/>
          <c:extLst>
            <c:ext xmlns:c16="http://schemas.microsoft.com/office/drawing/2014/chart" uri="{C3380CC4-5D6E-409C-BE32-E72D297353CC}">
              <c16:uniqueId val="{0000000F-7C7F-454E-8B7E-13459FEC40AF}"/>
            </c:ext>
          </c:extLst>
        </c:ser>
        <c:ser>
          <c:idx val="16"/>
          <c:order val="11"/>
          <c:tx>
            <c:strRef>
              <c:f>Sheet4!$A$18</c:f>
              <c:strCache>
                <c:ptCount val="1"/>
                <c:pt idx="0">
                  <c:v>Peru</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Sheet4!$B$18:$K$18</c:f>
              <c:numCache>
                <c:formatCode>General</c:formatCode>
                <c:ptCount val="10"/>
                <c:pt idx="0">
                  <c:v>201.13499999999999</c:v>
                </c:pt>
                <c:pt idx="1">
                  <c:v>303.09399999999999</c:v>
                </c:pt>
                <c:pt idx="2">
                  <c:v>148.9</c:v>
                </c:pt>
                <c:pt idx="3">
                  <c:v>140</c:v>
                </c:pt>
                <c:pt idx="4">
                  <c:v>4004.7756824600001</c:v>
                </c:pt>
                <c:pt idx="5">
                  <c:v>11751.348419926469</c:v>
                </c:pt>
                <c:pt idx="6">
                  <c:v>7043.8390367716274</c:v>
                </c:pt>
                <c:pt idx="7">
                  <c:v>24890.515979010372</c:v>
                </c:pt>
                <c:pt idx="8">
                  <c:v>41824.656416721751</c:v>
                </c:pt>
                <c:pt idx="9">
                  <c:v>21904.02388733417</c:v>
                </c:pt>
              </c:numCache>
            </c:numRef>
          </c:val>
          <c:smooth val="0"/>
          <c:extLst>
            <c:ext xmlns:c16="http://schemas.microsoft.com/office/drawing/2014/chart" uri="{C3380CC4-5D6E-409C-BE32-E72D297353CC}">
              <c16:uniqueId val="{00000010-7C7F-454E-8B7E-13459FEC40AF}"/>
            </c:ext>
          </c:extLst>
        </c:ser>
        <c:ser>
          <c:idx val="17"/>
          <c:order val="12"/>
          <c:tx>
            <c:strRef>
              <c:f>Sheet4!$A$19</c:f>
              <c:strCache>
                <c:ptCount val="1"/>
                <c:pt idx="0">
                  <c:v>Poland</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Sheet4!$B$19:$K$19</c:f>
              <c:numCache>
                <c:formatCode>General</c:formatCode>
                <c:ptCount val="10"/>
                <c:pt idx="1">
                  <c:v>66</c:v>
                </c:pt>
                <c:pt idx="2">
                  <c:v>86</c:v>
                </c:pt>
                <c:pt idx="3">
                  <c:v>69</c:v>
                </c:pt>
                <c:pt idx="4">
                  <c:v>4648</c:v>
                </c:pt>
                <c:pt idx="5">
                  <c:v>26700</c:v>
                </c:pt>
                <c:pt idx="6">
                  <c:v>38342</c:v>
                </c:pt>
                <c:pt idx="7">
                  <c:v>86144</c:v>
                </c:pt>
                <c:pt idx="8">
                  <c:v>64809</c:v>
                </c:pt>
                <c:pt idx="9">
                  <c:v>39280</c:v>
                </c:pt>
              </c:numCache>
            </c:numRef>
          </c:val>
          <c:smooth val="0"/>
          <c:extLst>
            <c:ext xmlns:c16="http://schemas.microsoft.com/office/drawing/2014/chart" uri="{C3380CC4-5D6E-409C-BE32-E72D297353CC}">
              <c16:uniqueId val="{00000011-7C7F-454E-8B7E-13459FEC40AF}"/>
            </c:ext>
          </c:extLst>
        </c:ser>
        <c:ser>
          <c:idx val="19"/>
          <c:order val="13"/>
          <c:tx>
            <c:strRef>
              <c:f>Sheet4!$A$21</c:f>
              <c:strCache>
                <c:ptCount val="1"/>
                <c:pt idx="0">
                  <c:v>Slovak Republic</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Sheet4!$B$21:$K$21</c:f>
              <c:numCache>
                <c:formatCode>General</c:formatCode>
                <c:ptCount val="10"/>
                <c:pt idx="4">
                  <c:v>468.71202808520201</c:v>
                </c:pt>
                <c:pt idx="5">
                  <c:v>1677.1429872177271</c:v>
                </c:pt>
                <c:pt idx="6">
                  <c:v>12958.204855407632</c:v>
                </c:pt>
                <c:pt idx="7">
                  <c:v>20841.610247679488</c:v>
                </c:pt>
                <c:pt idx="8">
                  <c:v>9962.1988656076301</c:v>
                </c:pt>
                <c:pt idx="9">
                  <c:v>10989.910718659601</c:v>
                </c:pt>
              </c:numCache>
            </c:numRef>
          </c:val>
          <c:smooth val="0"/>
          <c:extLst>
            <c:ext xmlns:c16="http://schemas.microsoft.com/office/drawing/2014/chart" uri="{C3380CC4-5D6E-409C-BE32-E72D297353CC}">
              <c16:uniqueId val="{00000013-7C7F-454E-8B7E-13459FEC40AF}"/>
            </c:ext>
          </c:extLst>
        </c:ser>
        <c:ser>
          <c:idx val="20"/>
          <c:order val="14"/>
          <c:tx>
            <c:strRef>
              <c:f>Sheet4!$A$22</c:f>
              <c:strCache>
                <c:ptCount val="1"/>
                <c:pt idx="0">
                  <c:v>Slovenia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Sheet4!$B$22:$K$22</c:f>
              <c:numCache>
                <c:formatCode>General</c:formatCode>
                <c:ptCount val="10"/>
                <c:pt idx="4">
                  <c:v>340.5</c:v>
                </c:pt>
                <c:pt idx="5">
                  <c:v>980.50000000000011</c:v>
                </c:pt>
                <c:pt idx="6">
                  <c:v>3785.5</c:v>
                </c:pt>
                <c:pt idx="7">
                  <c:v>4282.1322924338401</c:v>
                </c:pt>
                <c:pt idx="8">
                  <c:v>2351.4165461066186</c:v>
                </c:pt>
                <c:pt idx="9">
                  <c:v>4257.3543357012295</c:v>
                </c:pt>
              </c:numCache>
            </c:numRef>
          </c:val>
          <c:smooth val="0"/>
          <c:extLst>
            <c:ext xmlns:c16="http://schemas.microsoft.com/office/drawing/2014/chart" uri="{C3380CC4-5D6E-409C-BE32-E72D297353CC}">
              <c16:uniqueId val="{00000014-7C7F-454E-8B7E-13459FEC40AF}"/>
            </c:ext>
          </c:extLst>
        </c:ser>
        <c:ser>
          <c:idx val="21"/>
          <c:order val="15"/>
          <c:tx>
            <c:strRef>
              <c:f>Sheet4!$A$23</c:f>
              <c:strCache>
                <c:ptCount val="1"/>
                <c:pt idx="0">
                  <c:v>Thailand</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Sheet4!$B$23:$K$23</c:f>
              <c:numCache>
                <c:formatCode>General</c:formatCode>
                <c:ptCount val="10"/>
                <c:pt idx="1">
                  <c:v>381.75544716582056</c:v>
                </c:pt>
                <c:pt idx="2">
                  <c:v>1421.909611590755</c:v>
                </c:pt>
                <c:pt idx="3">
                  <c:v>3658.4567639836032</c:v>
                </c:pt>
                <c:pt idx="4">
                  <c:v>9741.0393911380597</c:v>
                </c:pt>
                <c:pt idx="5">
                  <c:v>21716.011577782232</c:v>
                </c:pt>
                <c:pt idx="6">
                  <c:v>22867.296260705381</c:v>
                </c:pt>
                <c:pt idx="7">
                  <c:v>40740.027256300033</c:v>
                </c:pt>
                <c:pt idx="8">
                  <c:v>51030.8112998</c:v>
                </c:pt>
                <c:pt idx="9">
                  <c:v>19934.8996677</c:v>
                </c:pt>
              </c:numCache>
            </c:numRef>
          </c:val>
          <c:smooth val="0"/>
          <c:extLst>
            <c:ext xmlns:c16="http://schemas.microsoft.com/office/drawing/2014/chart" uri="{C3380CC4-5D6E-409C-BE32-E72D297353CC}">
              <c16:uniqueId val="{00000015-7C7F-454E-8B7E-13459FEC40AF}"/>
            </c:ext>
          </c:extLst>
        </c:ser>
        <c:ser>
          <c:idx val="22"/>
          <c:order val="16"/>
          <c:tx>
            <c:strRef>
              <c:f>Sheet4!$A$24</c:f>
              <c:strCache>
                <c:ptCount val="1"/>
                <c:pt idx="0">
                  <c:v>Turkey</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Sheet4!$B$24:$K$24</c:f>
              <c:numCache>
                <c:formatCode>General</c:formatCode>
                <c:ptCount val="10"/>
                <c:pt idx="0">
                  <c:v>64</c:v>
                </c:pt>
                <c:pt idx="1">
                  <c:v>260</c:v>
                </c:pt>
                <c:pt idx="2">
                  <c:v>327</c:v>
                </c:pt>
                <c:pt idx="3">
                  <c:v>1356</c:v>
                </c:pt>
                <c:pt idx="4">
                  <c:v>3582</c:v>
                </c:pt>
                <c:pt idx="5">
                  <c:v>4135</c:v>
                </c:pt>
                <c:pt idx="6">
                  <c:v>9903</c:v>
                </c:pt>
                <c:pt idx="7">
                  <c:v>80699</c:v>
                </c:pt>
                <c:pt idx="8">
                  <c:v>65707</c:v>
                </c:pt>
                <c:pt idx="9">
                  <c:v>42234</c:v>
                </c:pt>
              </c:numCache>
            </c:numRef>
          </c:val>
          <c:smooth val="0"/>
          <c:extLst>
            <c:ext xmlns:c16="http://schemas.microsoft.com/office/drawing/2014/chart" uri="{C3380CC4-5D6E-409C-BE32-E72D297353CC}">
              <c16:uniqueId val="{00000016-7C7F-454E-8B7E-13459FEC40AF}"/>
            </c:ext>
          </c:extLst>
        </c:ser>
        <c:ser>
          <c:idx val="23"/>
          <c:order val="17"/>
          <c:tx>
            <c:strRef>
              <c:f>Sheet4!$A$25</c:f>
              <c:strCache>
                <c:ptCount val="1"/>
                <c:pt idx="0">
                  <c:v>Uganda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Sheet4!$B$25:$K$25</c:f>
              <c:numCache>
                <c:formatCode>General</c:formatCode>
                <c:ptCount val="10"/>
                <c:pt idx="0">
                  <c:v>-2</c:v>
                </c:pt>
                <c:pt idx="1">
                  <c:v>8.92</c:v>
                </c:pt>
                <c:pt idx="2">
                  <c:v>6.02</c:v>
                </c:pt>
                <c:pt idx="3">
                  <c:v>-1.0599999999999998</c:v>
                </c:pt>
                <c:pt idx="4">
                  <c:v>140.88999999999999</c:v>
                </c:pt>
                <c:pt idx="5">
                  <c:v>767.40000000000009</c:v>
                </c:pt>
                <c:pt idx="6">
                  <c:v>994.45328326861909</c:v>
                </c:pt>
                <c:pt idx="7">
                  <c:v>3386.8083248107132</c:v>
                </c:pt>
                <c:pt idx="8">
                  <c:v>4798.1196134133179</c:v>
                </c:pt>
                <c:pt idx="9">
                  <c:v>2062.8556377428768</c:v>
                </c:pt>
              </c:numCache>
            </c:numRef>
          </c:val>
          <c:smooth val="0"/>
          <c:extLst>
            <c:ext xmlns:c16="http://schemas.microsoft.com/office/drawing/2014/chart" uri="{C3380CC4-5D6E-409C-BE32-E72D297353CC}">
              <c16:uniqueId val="{00000017-7C7F-454E-8B7E-13459FEC40AF}"/>
            </c:ext>
          </c:extLst>
        </c:ser>
        <c:ser>
          <c:idx val="24"/>
          <c:order val="18"/>
          <c:tx>
            <c:strRef>
              <c:f>Sheet4!$A$26</c:f>
              <c:strCache>
                <c:ptCount val="1"/>
                <c:pt idx="0">
                  <c:v>Vietnam</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Sheet4!$B$1:$K$1</c:f>
              <c:strCache>
                <c:ptCount val="10"/>
                <c:pt idx="0">
                  <c:v>1970-1974</c:v>
                </c:pt>
                <c:pt idx="1">
                  <c:v>1975-1979</c:v>
                </c:pt>
                <c:pt idx="2">
                  <c:v>1980-1984</c:v>
                </c:pt>
                <c:pt idx="3">
                  <c:v>1985-1989</c:v>
                </c:pt>
                <c:pt idx="4">
                  <c:v>1990-1994</c:v>
                </c:pt>
                <c:pt idx="5">
                  <c:v>1995-1999</c:v>
                </c:pt>
                <c:pt idx="6">
                  <c:v>2000-2004</c:v>
                </c:pt>
                <c:pt idx="7">
                  <c:v>2005-2009</c:v>
                </c:pt>
                <c:pt idx="8">
                  <c:v>2010-2014</c:v>
                </c:pt>
                <c:pt idx="9">
                  <c:v>2015-2017</c:v>
                </c:pt>
              </c:strCache>
            </c:strRef>
          </c:cat>
          <c:val>
            <c:numRef>
              <c:f>Sheet4!$B$26:$K$26</c:f>
              <c:numCache>
                <c:formatCode>General</c:formatCode>
                <c:ptCount val="10"/>
                <c:pt idx="0">
                  <c:v>3.2800000000000002</c:v>
                </c:pt>
                <c:pt idx="1">
                  <c:v>4.1433333333000002</c:v>
                </c:pt>
                <c:pt idx="2">
                  <c:v>33.447777777799999</c:v>
                </c:pt>
                <c:pt idx="3">
                  <c:v>22.073703703700001</c:v>
                </c:pt>
                <c:pt idx="4">
                  <c:v>3899.9557850000001</c:v>
                </c:pt>
                <c:pt idx="5">
                  <c:v>9478.4</c:v>
                </c:pt>
                <c:pt idx="6">
                  <c:v>7058</c:v>
                </c:pt>
                <c:pt idx="7">
                  <c:v>28233</c:v>
                </c:pt>
                <c:pt idx="8">
                  <c:v>41898</c:v>
                </c:pt>
                <c:pt idx="9">
                  <c:v>38500</c:v>
                </c:pt>
              </c:numCache>
            </c:numRef>
          </c:val>
          <c:smooth val="0"/>
          <c:extLst>
            <c:ext xmlns:c16="http://schemas.microsoft.com/office/drawing/2014/chart" uri="{C3380CC4-5D6E-409C-BE32-E72D297353CC}">
              <c16:uniqueId val="{00000018-7C7F-454E-8B7E-13459FEC40AF}"/>
            </c:ext>
          </c:extLst>
        </c:ser>
        <c:dLbls>
          <c:showLegendKey val="0"/>
          <c:showVal val="0"/>
          <c:showCatName val="0"/>
          <c:showSerName val="0"/>
          <c:showPercent val="0"/>
          <c:showBubbleSize val="0"/>
        </c:dLbls>
        <c:marker val="1"/>
        <c:smooth val="0"/>
        <c:axId val="301621296"/>
        <c:axId val="301623376"/>
      </c:lineChart>
      <c:catAx>
        <c:axId val="30162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01623376"/>
        <c:crosses val="autoZero"/>
        <c:auto val="1"/>
        <c:lblAlgn val="ctr"/>
        <c:lblOffset val="100"/>
        <c:noMultiLvlLbl val="0"/>
      </c:catAx>
      <c:valAx>
        <c:axId val="301623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01621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Sheet3!$G$1</c:f>
              <c:strCache>
                <c:ptCount val="1"/>
                <c:pt idx="0">
                  <c:v>Number of companies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09-4E58-9967-636937475A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09-4E58-9967-636937475A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09-4E58-9967-636937475A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09-4E58-9967-636937475AC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109-4E58-9967-636937475AC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Sheet3!$F$2:$F$6</c:f>
              <c:strCache>
                <c:ptCount val="5"/>
                <c:pt idx="0">
                  <c:v>Brazil</c:v>
                </c:pt>
                <c:pt idx="1">
                  <c:v>China</c:v>
                </c:pt>
                <c:pt idx="2">
                  <c:v>Russia</c:v>
                </c:pt>
                <c:pt idx="3">
                  <c:v>South Korea</c:v>
                </c:pt>
                <c:pt idx="4">
                  <c:v>Taiwan</c:v>
                </c:pt>
              </c:strCache>
            </c:strRef>
          </c:cat>
          <c:val>
            <c:numRef>
              <c:f>Sheet3!$G$2:$G$6</c:f>
              <c:numCache>
                <c:formatCode>General</c:formatCode>
                <c:ptCount val="5"/>
                <c:pt idx="0">
                  <c:v>1</c:v>
                </c:pt>
                <c:pt idx="1">
                  <c:v>21</c:v>
                </c:pt>
                <c:pt idx="2">
                  <c:v>2</c:v>
                </c:pt>
                <c:pt idx="3">
                  <c:v>3</c:v>
                </c:pt>
                <c:pt idx="4">
                  <c:v>1</c:v>
                </c:pt>
              </c:numCache>
            </c:numRef>
          </c:val>
          <c:extLst>
            <c:ext xmlns:c16="http://schemas.microsoft.com/office/drawing/2014/chart" uri="{C3380CC4-5D6E-409C-BE32-E72D297353CC}">
              <c16:uniqueId val="{0000000A-5109-4E58-9967-636937475AC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Sheet5!$H$1</c:f>
              <c:strCache>
                <c:ptCount val="1"/>
                <c:pt idx="0">
                  <c:v>sector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8B-4300-9769-13DA3E8137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8B-4300-9769-13DA3E8137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8B-4300-9769-13DA3E81370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8B-4300-9769-13DA3E81370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8B-4300-9769-13DA3E81370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8B-4300-9769-13DA3E81370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8B-4300-9769-13DA3E81370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C8B-4300-9769-13DA3E81370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C8B-4300-9769-13DA3E81370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C8B-4300-9769-13DA3E81370C}"/>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C8B-4300-9769-13DA3E81370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Sheet5!$G$2:$G$12</c:f>
              <c:strCache>
                <c:ptCount val="11"/>
                <c:pt idx="0">
                  <c:v>Communications</c:v>
                </c:pt>
                <c:pt idx="1">
                  <c:v>Electronics</c:v>
                </c:pt>
                <c:pt idx="2">
                  <c:v>Energy</c:v>
                </c:pt>
                <c:pt idx="3">
                  <c:v>Engineering &amp; Construction</c:v>
                </c:pt>
                <c:pt idx="4">
                  <c:v>Financial</c:v>
                </c:pt>
                <c:pt idx="5">
                  <c:v>Health Care</c:v>
                </c:pt>
                <c:pt idx="6">
                  <c:v>Insuarance</c:v>
                </c:pt>
                <c:pt idx="7">
                  <c:v>Motor Vehicles &amp; Parts</c:v>
                </c:pt>
                <c:pt idx="8">
                  <c:v>Technology</c:v>
                </c:pt>
                <c:pt idx="9">
                  <c:v>Utility</c:v>
                </c:pt>
                <c:pt idx="10">
                  <c:v>Wholesalers</c:v>
                </c:pt>
              </c:strCache>
            </c:strRef>
          </c:cat>
          <c:val>
            <c:numRef>
              <c:f>Sheet5!$H$2:$H$12</c:f>
              <c:numCache>
                <c:formatCode>General</c:formatCode>
                <c:ptCount val="11"/>
                <c:pt idx="0">
                  <c:v>1</c:v>
                </c:pt>
                <c:pt idx="1">
                  <c:v>2</c:v>
                </c:pt>
                <c:pt idx="2">
                  <c:v>7</c:v>
                </c:pt>
                <c:pt idx="3">
                  <c:v>5</c:v>
                </c:pt>
                <c:pt idx="4">
                  <c:v>4</c:v>
                </c:pt>
                <c:pt idx="5">
                  <c:v>1</c:v>
                </c:pt>
                <c:pt idx="6">
                  <c:v>2</c:v>
                </c:pt>
                <c:pt idx="7">
                  <c:v>3</c:v>
                </c:pt>
                <c:pt idx="8">
                  <c:v>1</c:v>
                </c:pt>
                <c:pt idx="9">
                  <c:v>1</c:v>
                </c:pt>
                <c:pt idx="10">
                  <c:v>1</c:v>
                </c:pt>
              </c:numCache>
            </c:numRef>
          </c:val>
          <c:extLst>
            <c:ext xmlns:c16="http://schemas.microsoft.com/office/drawing/2014/chart" uri="{C3380CC4-5D6E-409C-BE32-E72D297353CC}">
              <c16:uniqueId val="{00000016-2C8B-4300-9769-13DA3E81370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7A200C-70CC-4EBA-8496-12736338036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70964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A200C-70CC-4EBA-8496-12736338036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302205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A200C-70CC-4EBA-8496-12736338036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120630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A200C-70CC-4EBA-8496-12736338036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251315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7A200C-70CC-4EBA-8496-127363380368}"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209103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A200C-70CC-4EBA-8496-127363380368}"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324700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7A200C-70CC-4EBA-8496-127363380368}"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346360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A200C-70CC-4EBA-8496-127363380368}"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227477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A200C-70CC-4EBA-8496-127363380368}"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263057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A200C-70CC-4EBA-8496-127363380368}"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215655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A200C-70CC-4EBA-8496-127363380368}"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10826-8628-48B3-94E0-D43F927780E9}" type="slidenum">
              <a:rPr lang="en-US" smtClean="0"/>
              <a:t>‹#›</a:t>
            </a:fld>
            <a:endParaRPr lang="en-US"/>
          </a:p>
        </p:txBody>
      </p:sp>
    </p:spTree>
    <p:extLst>
      <p:ext uri="{BB962C8B-B14F-4D97-AF65-F5344CB8AC3E}">
        <p14:creationId xmlns:p14="http://schemas.microsoft.com/office/powerpoint/2010/main" val="58221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A200C-70CC-4EBA-8496-127363380368}"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10826-8628-48B3-94E0-D43F927780E9}" type="slidenum">
              <a:rPr lang="en-US" smtClean="0"/>
              <a:t>‹#›</a:t>
            </a:fld>
            <a:endParaRPr lang="en-US"/>
          </a:p>
        </p:txBody>
      </p:sp>
    </p:spTree>
    <p:extLst>
      <p:ext uri="{BB962C8B-B14F-4D97-AF65-F5344CB8AC3E}">
        <p14:creationId xmlns:p14="http://schemas.microsoft.com/office/powerpoint/2010/main" val="429455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uLHwOsNLWK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V4D7dErKtY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FDI, multinationals and domestic companies in</a:t>
            </a:r>
            <a:r>
              <a:rPr lang="fi-FI"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a:t>
            </a:r>
            <a:r>
              <a:rPr lang="en-US" b="1" dirty="0" smtClean="0">
                <a:latin typeface="Times New Roman" panose="02020603050405020304" pitchFamily="18" charset="0"/>
                <a:cs typeface="Times New Roman" panose="02020603050405020304" pitchFamily="18" charset="0"/>
              </a:rPr>
              <a:t>merging </a:t>
            </a:r>
            <a:r>
              <a:rPr lang="en-US" b="1" dirty="0">
                <a:latin typeface="Times New Roman" panose="02020603050405020304" pitchFamily="18" charset="0"/>
                <a:cs typeface="Times New Roman" panose="02020603050405020304" pitchFamily="18" charset="0"/>
              </a:rPr>
              <a:t>m</a:t>
            </a:r>
            <a:r>
              <a:rPr lang="en-US" b="1" dirty="0" smtClean="0">
                <a:latin typeface="Times New Roman" panose="02020603050405020304" pitchFamily="18" charset="0"/>
                <a:cs typeface="Times New Roman" panose="02020603050405020304" pitchFamily="18" charset="0"/>
              </a:rPr>
              <a:t>arkets</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3607976"/>
            <a:ext cx="9144000" cy="1655762"/>
          </a:xfrm>
        </p:spPr>
        <p:txBody>
          <a:bodyPr/>
          <a:lstStyle/>
          <a:p>
            <a:r>
              <a:rPr lang="en-US" dirty="0" smtClean="0">
                <a:latin typeface="Times New Roman" panose="02020603050405020304" pitchFamily="18" charset="0"/>
                <a:cs typeface="Times New Roman" panose="02020603050405020304" pitchFamily="18" charset="0"/>
              </a:rPr>
              <a:t>Svetlana Ledyaeva</a:t>
            </a:r>
          </a:p>
          <a:p>
            <a:r>
              <a:rPr lang="en-US" dirty="0" smtClean="0">
                <a:latin typeface="Times New Roman" panose="02020603050405020304" pitchFamily="18" charset="0"/>
                <a:cs typeface="Times New Roman" panose="02020603050405020304" pitchFamily="18" charset="0"/>
              </a:rPr>
              <a:t>Aalto University School of Business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65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654"/>
          </a:xfrm>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base of the economic pyramid: </a:t>
            </a:r>
            <a:r>
              <a:rPr lang="en-US" sz="3200" b="1" dirty="0" smtClean="0">
                <a:latin typeface="Times New Roman" panose="02020603050405020304" pitchFamily="18" charset="0"/>
                <a:cs typeface="Times New Roman" panose="02020603050405020304" pitchFamily="18" charset="0"/>
              </a:rPr>
              <a:t>opportunities </a:t>
            </a:r>
            <a:br>
              <a:rPr lang="en-US" sz="3200" b="1" dirty="0" smtClean="0">
                <a:latin typeface="Times New Roman" panose="02020603050405020304" pitchFamily="18" charset="0"/>
                <a:cs typeface="Times New Roman" panose="02020603050405020304" pitchFamily="18" charset="0"/>
              </a:rPr>
            </a:br>
            <a:r>
              <a:rPr lang="fi-FI" sz="2200" dirty="0" smtClean="0">
                <a:latin typeface="Times New Roman" panose="02020603050405020304" pitchFamily="18" charset="0"/>
                <a:cs typeface="Times New Roman" panose="02020603050405020304" pitchFamily="18" charset="0"/>
              </a:rPr>
              <a:t>(</a:t>
            </a:r>
            <a:r>
              <a:rPr lang="fi-FI" sz="2200" dirty="0">
                <a:latin typeface="Times New Roman" panose="02020603050405020304" pitchFamily="18" charset="0"/>
                <a:cs typeface="Times New Roman" panose="02020603050405020304" pitchFamily="18" charset="0"/>
              </a:rPr>
              <a:t>London and Hart 2004)</a:t>
            </a:r>
            <a:r>
              <a:rPr lang="en-US" sz="2200" b="1" dirty="0">
                <a:latin typeface="Times New Roman" panose="02020603050405020304" pitchFamily="18" charset="0"/>
                <a:cs typeface="Times New Roman" panose="02020603050405020304" pitchFamily="18" charset="0"/>
              </a:rPr>
              <a:t/>
            </a:r>
            <a:br>
              <a:rPr lang="en-US" sz="2200" b="1" dirty="0">
                <a:latin typeface="Times New Roman" panose="02020603050405020304" pitchFamily="18" charset="0"/>
                <a:cs typeface="Times New Roman" panose="02020603050405020304" pitchFamily="18" charset="0"/>
              </a:rPr>
            </a:b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64722"/>
            <a:ext cx="10515600" cy="4912241"/>
          </a:xfrm>
        </p:spPr>
        <p:txBody>
          <a:bodyPr>
            <a:normAutofit fontScale="92500" lnSpcReduction="10000"/>
          </a:bodyPr>
          <a:lstStyle/>
          <a:p>
            <a:pPr marL="0" indent="0" algn="just">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vast majority of the populations </a:t>
            </a:r>
            <a:r>
              <a:rPr lang="en-US" sz="2000" dirty="0">
                <a:latin typeface="Times New Roman" panose="02020603050405020304" pitchFamily="18" charset="0"/>
                <a:cs typeface="Times New Roman" panose="02020603050405020304" pitchFamily="18" charset="0"/>
              </a:rPr>
              <a:t>operate primarily in the large, but hidden,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 economies </a:t>
            </a:r>
            <a:r>
              <a:rPr lang="en-US" sz="2000" dirty="0">
                <a:latin typeface="Times New Roman" panose="02020603050405020304" pitchFamily="18" charset="0"/>
                <a:cs typeface="Times New Roman" panose="02020603050405020304" pitchFamily="18" charset="0"/>
              </a:rPr>
              <a:t>that are not recorded in official gross national product (GNP) </a:t>
            </a:r>
            <a:r>
              <a:rPr lang="en-US" sz="2000" dirty="0" smtClean="0">
                <a:latin typeface="Times New Roman" panose="02020603050405020304" pitchFamily="18" charset="0"/>
                <a:cs typeface="Times New Roman" panose="02020603050405020304" pitchFamily="18" charset="0"/>
              </a:rPr>
              <a:t>statistics.</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Across the globe, it has been estimated that the informal sector includes more than $9 trillion in hidden (or unregistered) assets, an amount nearly equivalent to the total value of all companies listed on the 20 most developed countries' main stock exchanges (de Soto, 2000: 35).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In addition to assets, the value of economic transactions in these markets may match or even exceed what is recorded in the formal economic sectors in developing countries (Henderson, 1999</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Mexico</a:t>
            </a:r>
            <a:r>
              <a:rPr lang="en-US" sz="2000" dirty="0">
                <a:latin typeface="Times New Roman" panose="02020603050405020304" pitchFamily="18" charset="0"/>
                <a:cs typeface="Times New Roman" panose="02020603050405020304" pitchFamily="18" charset="0"/>
              </a:rPr>
              <a:t>, for example,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informal economy represented roughly 30–40% of the economic activity </a:t>
            </a:r>
            <a:r>
              <a:rPr lang="en-US" sz="2000" dirty="0">
                <a:latin typeface="Times New Roman" panose="02020603050405020304" pitchFamily="18" charset="0"/>
                <a:cs typeface="Times New Roman" panose="02020603050405020304" pitchFamily="18" charset="0"/>
              </a:rPr>
              <a:t>in the country in the late 1980s, and has continued to grow rapidly (de Soto, 2000: 78).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necessarily illegal activities! </a:t>
            </a:r>
            <a:r>
              <a:rPr lang="en-US" sz="2000" dirty="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t </a:t>
            </a:r>
            <a:r>
              <a:rPr lang="en-US" sz="2000" dirty="0">
                <a:latin typeface="Times New Roman" panose="02020603050405020304" pitchFamily="18" charset="0"/>
                <a:cs typeface="Times New Roman" panose="02020603050405020304" pitchFamily="18" charset="0"/>
              </a:rPr>
              <a:t>is simply too costly or complicated for many entrepreneurs to enter the formal economy. For example, de Soto (2000) found that it takes 289 days and $1231 to register a business in Peru. </a:t>
            </a:r>
            <a:endParaRPr lang="fi-FI" sz="20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9024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9399"/>
          </a:xfrm>
        </p:spPr>
        <p:txBody>
          <a:bodyPr>
            <a:normAutofit fontScale="90000"/>
          </a:bodyPr>
          <a:lstStyle/>
          <a:p>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 employment, % of non</a:t>
            </a:r>
            <a:r>
              <a:rPr lang="fi-FI"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agricultural employment; Emerging markets</a:t>
            </a:r>
            <a:endPar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3119037"/>
              </p:ext>
            </p:extLst>
          </p:nvPr>
        </p:nvGraphicFramePr>
        <p:xfrm>
          <a:off x="324197" y="1269519"/>
          <a:ext cx="11479877" cy="5502531"/>
        </p:xfrm>
        <a:graphic>
          <a:graphicData uri="http://schemas.openxmlformats.org/drawingml/2006/table">
            <a:tbl>
              <a:tblPr>
                <a:tableStyleId>{5C22544A-7EE6-4342-B048-85BDC9FD1C3A}</a:tableStyleId>
              </a:tblPr>
              <a:tblGrid>
                <a:gridCol w="4893812">
                  <a:extLst>
                    <a:ext uri="{9D8B030D-6E8A-4147-A177-3AD203B41FA5}">
                      <a16:colId xmlns:a16="http://schemas.microsoft.com/office/drawing/2014/main" val="2844624219"/>
                    </a:ext>
                  </a:extLst>
                </a:gridCol>
                <a:gridCol w="2195355">
                  <a:extLst>
                    <a:ext uri="{9D8B030D-6E8A-4147-A177-3AD203B41FA5}">
                      <a16:colId xmlns:a16="http://schemas.microsoft.com/office/drawing/2014/main" val="561627323"/>
                    </a:ext>
                  </a:extLst>
                </a:gridCol>
                <a:gridCol w="2195355">
                  <a:extLst>
                    <a:ext uri="{9D8B030D-6E8A-4147-A177-3AD203B41FA5}">
                      <a16:colId xmlns:a16="http://schemas.microsoft.com/office/drawing/2014/main" val="1732812590"/>
                    </a:ext>
                  </a:extLst>
                </a:gridCol>
                <a:gridCol w="2195355">
                  <a:extLst>
                    <a:ext uri="{9D8B030D-6E8A-4147-A177-3AD203B41FA5}">
                      <a16:colId xmlns:a16="http://schemas.microsoft.com/office/drawing/2014/main" val="3825466897"/>
                    </a:ext>
                  </a:extLst>
                </a:gridCol>
              </a:tblGrid>
              <a:tr h="353169">
                <a:tc>
                  <a:txBody>
                    <a:bodyPr/>
                    <a:lstStyle/>
                    <a:p>
                      <a:pPr algn="l" fontAlgn="b"/>
                      <a:r>
                        <a:rPr lang="fi-FI" sz="1800" b="1" u="none" strike="noStrike" dirty="0">
                          <a:effectLst/>
                          <a:latin typeface="Times New Roman" panose="02020603050405020304" pitchFamily="18" charset="0"/>
                          <a:cs typeface="Times New Roman" panose="02020603050405020304" pitchFamily="18" charset="0"/>
                        </a:rPr>
                        <a:t>Country</a:t>
                      </a:r>
                      <a:endParaRPr lang="fi-FI"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800" b="1" u="none" strike="noStrike" dirty="0" err="1">
                          <a:effectLst/>
                          <a:latin typeface="Times New Roman" panose="02020603050405020304" pitchFamily="18" charset="0"/>
                          <a:cs typeface="Times New Roman" panose="02020603050405020304" pitchFamily="18" charset="0"/>
                        </a:rPr>
                        <a:t>Informal</a:t>
                      </a:r>
                      <a:r>
                        <a:rPr lang="fi-FI" sz="1800" b="1" u="none" strike="noStrike" dirty="0">
                          <a:effectLst/>
                          <a:latin typeface="Times New Roman" panose="02020603050405020304" pitchFamily="18" charset="0"/>
                          <a:cs typeface="Times New Roman" panose="02020603050405020304" pitchFamily="18" charset="0"/>
                        </a:rPr>
                        <a:t> </a:t>
                      </a:r>
                      <a:r>
                        <a:rPr lang="fi-FI" sz="1800" b="1" u="none" strike="noStrike" dirty="0" err="1">
                          <a:effectLst/>
                          <a:latin typeface="Times New Roman" panose="02020603050405020304" pitchFamily="18" charset="0"/>
                          <a:cs typeface="Times New Roman" panose="02020603050405020304" pitchFamily="18" charset="0"/>
                        </a:rPr>
                        <a:t>employment</a:t>
                      </a:r>
                      <a:r>
                        <a:rPr lang="fi-FI" sz="1800" b="1" u="none" strike="noStrike" dirty="0">
                          <a:effectLst/>
                          <a:latin typeface="Times New Roman" panose="02020603050405020304" pitchFamily="18" charset="0"/>
                          <a:cs typeface="Times New Roman" panose="02020603050405020304" pitchFamily="18" charset="0"/>
                        </a:rPr>
                        <a:t>, %</a:t>
                      </a:r>
                      <a:endParaRPr lang="fi-FI"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800" b="1" u="none" strike="noStrike" dirty="0" err="1">
                          <a:effectLst/>
                          <a:latin typeface="Times New Roman" panose="02020603050405020304" pitchFamily="18" charset="0"/>
                          <a:cs typeface="Times New Roman" panose="02020603050405020304" pitchFamily="18" charset="0"/>
                        </a:rPr>
                        <a:t>Year</a:t>
                      </a:r>
                      <a:endParaRPr lang="fi-FI"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800" b="1" u="none" strike="noStrike" dirty="0" err="1">
                          <a:effectLst/>
                          <a:latin typeface="Times New Roman" panose="02020603050405020304" pitchFamily="18" charset="0"/>
                          <a:cs typeface="Times New Roman" panose="02020603050405020304" pitchFamily="18" charset="0"/>
                        </a:rPr>
                        <a:t>Type</a:t>
                      </a:r>
                      <a:r>
                        <a:rPr lang="fi-FI" sz="1800" b="1" u="none" strike="noStrike" dirty="0">
                          <a:effectLst/>
                          <a:latin typeface="Times New Roman" panose="02020603050405020304" pitchFamily="18" charset="0"/>
                          <a:cs typeface="Times New Roman" panose="02020603050405020304" pitchFamily="18" charset="0"/>
                        </a:rPr>
                        <a:t> of </a:t>
                      </a:r>
                      <a:r>
                        <a:rPr lang="fi-FI" sz="1800" b="1" u="none" strike="noStrike" dirty="0" smtClean="0">
                          <a:effectLst/>
                          <a:latin typeface="Times New Roman" panose="02020603050405020304" pitchFamily="18" charset="0"/>
                          <a:cs typeface="Times New Roman" panose="02020603050405020304" pitchFamily="18" charset="0"/>
                        </a:rPr>
                        <a:t>country (FTSE 2018)</a:t>
                      </a:r>
                      <a:endParaRPr lang="fi-FI"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166630112"/>
                  </a:ext>
                </a:extLst>
              </a:tr>
              <a:tr h="353169">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Bangladesh</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91,30</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2017</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Frontier</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57226182"/>
                  </a:ext>
                </a:extLst>
              </a:tr>
              <a:tr h="353169">
                <a:tc>
                  <a:txBody>
                    <a:bodyPr/>
                    <a:lstStyle/>
                    <a:p>
                      <a:pPr algn="l" fontAlgn="b"/>
                      <a:r>
                        <a:rPr lang="fi-FI" sz="1400" u="none" strike="noStrike" dirty="0" err="1">
                          <a:effectLst/>
                          <a:latin typeface="Times New Roman" panose="02020603050405020304" pitchFamily="18" charset="0"/>
                          <a:cs typeface="Times New Roman" panose="02020603050405020304" pitchFamily="18" charset="0"/>
                        </a:rPr>
                        <a:t>Cote</a:t>
                      </a:r>
                      <a:r>
                        <a:rPr lang="fi-FI" sz="1400" u="none" strike="noStrike" dirty="0">
                          <a:effectLst/>
                          <a:latin typeface="Times New Roman" panose="02020603050405020304" pitchFamily="18" charset="0"/>
                          <a:cs typeface="Times New Roman" panose="02020603050405020304" pitchFamily="18" charset="0"/>
                        </a:rPr>
                        <a:t> </a:t>
                      </a:r>
                      <a:r>
                        <a:rPr lang="fi-FI" sz="1400" u="none" strike="noStrike" dirty="0" err="1">
                          <a:effectLst/>
                          <a:latin typeface="Times New Roman" panose="02020603050405020304" pitchFamily="18" charset="0"/>
                          <a:cs typeface="Times New Roman" panose="02020603050405020304" pitchFamily="18" charset="0"/>
                        </a:rPr>
                        <a:t>d'Ivoire</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87,70</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2016</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Frontier</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452162239"/>
                  </a:ext>
                </a:extLst>
              </a:tr>
              <a:tr h="353169">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Ghana</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83,18</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2016</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Frontier</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151703708"/>
                  </a:ext>
                </a:extLst>
              </a:tr>
              <a:tr h="353169">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Indonesia</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78,55</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2017</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Secondary Emerging</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842393059"/>
                  </a:ext>
                </a:extLst>
              </a:tr>
              <a:tr h="353169">
                <a:tc>
                  <a:txBody>
                    <a:bodyPr/>
                    <a:lstStyle/>
                    <a:p>
                      <a:pPr algn="l" fontAlgn="b"/>
                      <a:r>
                        <a:rPr lang="fi-FI" sz="1400" u="none" strike="noStrike" dirty="0" err="1">
                          <a:effectLst/>
                          <a:latin typeface="Times New Roman" panose="02020603050405020304" pitchFamily="18" charset="0"/>
                          <a:cs typeface="Times New Roman" panose="02020603050405020304" pitchFamily="18" charset="0"/>
                        </a:rPr>
                        <a:t>India</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74,82</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2012</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Secondary Emerging</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809121444"/>
                  </a:ext>
                </a:extLst>
              </a:tr>
              <a:tr h="353169">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Pakistan</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71,23</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2015</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Secondary Emerging</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754874257"/>
                  </a:ext>
                </a:extLst>
              </a:tr>
              <a:tr h="353169">
                <a:tc>
                  <a:txBody>
                    <a:bodyPr/>
                    <a:lstStyle/>
                    <a:p>
                      <a:pPr algn="l" fontAlgn="b"/>
                      <a:r>
                        <a:rPr lang="fi-FI" sz="1400" u="none" strike="noStrike">
                          <a:effectLst/>
                          <a:latin typeface="Times New Roman" panose="02020603050405020304" pitchFamily="18" charset="0"/>
                          <a:cs typeface="Times New Roman" panose="02020603050405020304" pitchFamily="18" charset="0"/>
                        </a:rPr>
                        <a:t>Peru</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59,01</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2017</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Secondary Emerging</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707977730"/>
                  </a:ext>
                </a:extLst>
              </a:tr>
              <a:tr h="353169">
                <a:tc>
                  <a:txBody>
                    <a:bodyPr/>
                    <a:lstStyle/>
                    <a:p>
                      <a:pPr algn="l" fontAlgn="b"/>
                      <a:r>
                        <a:rPr lang="fi-FI" sz="1400" u="none" strike="noStrike">
                          <a:effectLst/>
                          <a:latin typeface="Times New Roman" panose="02020603050405020304" pitchFamily="18" charset="0"/>
                          <a:cs typeface="Times New Roman" panose="02020603050405020304" pitchFamily="18" charset="0"/>
                        </a:rPr>
                        <a:t>Vietnam</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56,06</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2017</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Frontier</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93222772"/>
                  </a:ext>
                </a:extLst>
              </a:tr>
              <a:tr h="353169">
                <a:tc>
                  <a:txBody>
                    <a:bodyPr/>
                    <a:lstStyle/>
                    <a:p>
                      <a:pPr algn="l" fontAlgn="b"/>
                      <a:r>
                        <a:rPr lang="fi-FI" sz="1400" u="none" strike="noStrike">
                          <a:effectLst/>
                          <a:latin typeface="Times New Roman" panose="02020603050405020304" pitchFamily="18" charset="0"/>
                          <a:cs typeface="Times New Roman" panose="02020603050405020304" pitchFamily="18" charset="0"/>
                        </a:rPr>
                        <a:t>Colombia</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55,78</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2017</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Secondary Emerging</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4315014"/>
                  </a:ext>
                </a:extLst>
              </a:tr>
              <a:tr h="353169">
                <a:tc>
                  <a:txBody>
                    <a:bodyPr/>
                    <a:lstStyle/>
                    <a:p>
                      <a:pPr algn="l" fontAlgn="b"/>
                      <a:r>
                        <a:rPr lang="fi-FI" sz="1400" u="none" strike="noStrike">
                          <a:effectLst/>
                          <a:latin typeface="Times New Roman" panose="02020603050405020304" pitchFamily="18" charset="0"/>
                          <a:cs typeface="Times New Roman" panose="02020603050405020304" pitchFamily="18" charset="0"/>
                        </a:rPr>
                        <a:t>Egypt, Arab Rep.</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50,57</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2016</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Secondary Emerging</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816414731"/>
                  </a:ext>
                </a:extLst>
              </a:tr>
              <a:tr h="353169">
                <a:tc>
                  <a:txBody>
                    <a:bodyPr/>
                    <a:lstStyle/>
                    <a:p>
                      <a:pPr algn="l" fontAlgn="b"/>
                      <a:r>
                        <a:rPr lang="fi-FI" sz="1400" u="none" strike="noStrike">
                          <a:effectLst/>
                          <a:latin typeface="Times New Roman" panose="02020603050405020304" pitchFamily="18" charset="0"/>
                          <a:cs typeface="Times New Roman" panose="02020603050405020304" pitchFamily="18" charset="0"/>
                        </a:rPr>
                        <a:t>Argentina</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47,93</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2017</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Frontier </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6060736"/>
                  </a:ext>
                </a:extLst>
              </a:tr>
              <a:tr h="353169">
                <a:tc>
                  <a:txBody>
                    <a:bodyPr/>
                    <a:lstStyle/>
                    <a:p>
                      <a:pPr algn="l" fontAlgn="b"/>
                      <a:r>
                        <a:rPr lang="fi-FI" sz="1400" u="none" strike="noStrike">
                          <a:effectLst/>
                          <a:latin typeface="Times New Roman" panose="02020603050405020304" pitchFamily="18" charset="0"/>
                          <a:cs typeface="Times New Roman" panose="02020603050405020304" pitchFamily="18" charset="0"/>
                        </a:rPr>
                        <a:t>Chile</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41,13</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2017</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err="1">
                          <a:effectLst/>
                          <a:latin typeface="Times New Roman" panose="02020603050405020304" pitchFamily="18" charset="0"/>
                          <a:cs typeface="Times New Roman" panose="02020603050405020304" pitchFamily="18" charset="0"/>
                        </a:rPr>
                        <a:t>Secondary</a:t>
                      </a:r>
                      <a:r>
                        <a:rPr lang="fi-FI" sz="1400" u="none" strike="noStrike" dirty="0">
                          <a:effectLst/>
                          <a:latin typeface="Times New Roman" panose="02020603050405020304" pitchFamily="18" charset="0"/>
                          <a:cs typeface="Times New Roman" panose="02020603050405020304" pitchFamily="18" charset="0"/>
                        </a:rPr>
                        <a:t> </a:t>
                      </a:r>
                      <a:r>
                        <a:rPr lang="fi-FI" sz="1400" u="none" strike="noStrike" dirty="0" err="1">
                          <a:effectLst/>
                          <a:latin typeface="Times New Roman" panose="02020603050405020304" pitchFamily="18" charset="0"/>
                          <a:cs typeface="Times New Roman" panose="02020603050405020304" pitchFamily="18" charset="0"/>
                        </a:rPr>
                        <a:t>Emerging</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915319165"/>
                  </a:ext>
                </a:extLst>
              </a:tr>
              <a:tr h="353169">
                <a:tc>
                  <a:txBody>
                    <a:bodyPr/>
                    <a:lstStyle/>
                    <a:p>
                      <a:pPr algn="l" fontAlgn="b"/>
                      <a:r>
                        <a:rPr lang="fi-FI" sz="1400" u="none" strike="noStrike">
                          <a:effectLst/>
                          <a:latin typeface="Times New Roman" panose="02020603050405020304" pitchFamily="18" charset="0"/>
                          <a:cs typeface="Times New Roman" panose="02020603050405020304" pitchFamily="18" charset="0"/>
                        </a:rPr>
                        <a:t>Brazil</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38,27</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2015</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Advanced </a:t>
                      </a:r>
                      <a:r>
                        <a:rPr lang="fi-FI" sz="1400" u="none" strike="noStrike" dirty="0" err="1">
                          <a:effectLst/>
                          <a:latin typeface="Times New Roman" panose="02020603050405020304" pitchFamily="18" charset="0"/>
                          <a:cs typeface="Times New Roman" panose="02020603050405020304" pitchFamily="18" charset="0"/>
                        </a:rPr>
                        <a:t>Emerging</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667114371"/>
                  </a:ext>
                </a:extLst>
              </a:tr>
              <a:tr h="353169">
                <a:tc>
                  <a:txBody>
                    <a:bodyPr/>
                    <a:lstStyle/>
                    <a:p>
                      <a:pPr algn="l" fontAlgn="b"/>
                      <a:r>
                        <a:rPr lang="fi-FI" sz="1400" u="none" strike="noStrike">
                          <a:effectLst/>
                          <a:latin typeface="Times New Roman" panose="02020603050405020304" pitchFamily="18" charset="0"/>
                          <a:cs typeface="Times New Roman" panose="02020603050405020304" pitchFamily="18" charset="0"/>
                        </a:rPr>
                        <a:t>South Africa</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34,47</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a:effectLst/>
                          <a:latin typeface="Times New Roman" panose="02020603050405020304" pitchFamily="18" charset="0"/>
                          <a:cs typeface="Times New Roman" panose="02020603050405020304" pitchFamily="18" charset="0"/>
                        </a:rPr>
                        <a:t>2017</a:t>
                      </a:r>
                      <a:endParaRPr lang="fi-FI"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fi-FI" sz="1400" u="none" strike="noStrike" dirty="0">
                          <a:effectLst/>
                          <a:latin typeface="Times New Roman" panose="02020603050405020304" pitchFamily="18" charset="0"/>
                          <a:cs typeface="Times New Roman" panose="02020603050405020304" pitchFamily="18" charset="0"/>
                        </a:rPr>
                        <a:t>Advanced </a:t>
                      </a:r>
                      <a:r>
                        <a:rPr lang="fi-FI" sz="1400" u="none" strike="noStrike" dirty="0" err="1">
                          <a:effectLst/>
                          <a:latin typeface="Times New Roman" panose="02020603050405020304" pitchFamily="18" charset="0"/>
                          <a:cs typeface="Times New Roman" panose="02020603050405020304" pitchFamily="18" charset="0"/>
                        </a:rPr>
                        <a:t>Emerging</a:t>
                      </a:r>
                      <a:endParaRPr lang="fi-FI"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8029077"/>
                  </a:ext>
                </a:extLst>
              </a:tr>
            </a:tbl>
          </a:graphicData>
        </a:graphic>
      </p:graphicFrame>
    </p:spTree>
    <p:extLst>
      <p:ext uri="{BB962C8B-B14F-4D97-AF65-F5344CB8AC3E}">
        <p14:creationId xmlns:p14="http://schemas.microsoft.com/office/powerpoint/2010/main" val="232577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128"/>
            <a:ext cx="10515600" cy="290946"/>
          </a:xfrm>
        </p:spPr>
        <p:txBody>
          <a:bodyPr>
            <a:noAutofit/>
          </a:bodyPr>
          <a:lstStyle/>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 employment, % of non</a:t>
            </a: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agricultural employment; </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countries</a:t>
            </a:r>
            <a:endParaRPr lang="fi-FI"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6183717"/>
              </p:ext>
            </p:extLst>
          </p:nvPr>
        </p:nvGraphicFramePr>
        <p:xfrm>
          <a:off x="0" y="457198"/>
          <a:ext cx="11995264" cy="6421324"/>
        </p:xfrm>
        <a:graphic>
          <a:graphicData uri="http://schemas.openxmlformats.org/drawingml/2006/table">
            <a:tbl>
              <a:tblPr>
                <a:tableStyleId>{5C22544A-7EE6-4342-B048-85BDC9FD1C3A}</a:tableStyleId>
              </a:tblPr>
              <a:tblGrid>
                <a:gridCol w="2998816">
                  <a:extLst>
                    <a:ext uri="{9D8B030D-6E8A-4147-A177-3AD203B41FA5}">
                      <a16:colId xmlns:a16="http://schemas.microsoft.com/office/drawing/2014/main" val="552516674"/>
                    </a:ext>
                  </a:extLst>
                </a:gridCol>
                <a:gridCol w="2998816">
                  <a:extLst>
                    <a:ext uri="{9D8B030D-6E8A-4147-A177-3AD203B41FA5}">
                      <a16:colId xmlns:a16="http://schemas.microsoft.com/office/drawing/2014/main" val="3230664322"/>
                    </a:ext>
                  </a:extLst>
                </a:gridCol>
                <a:gridCol w="2998816">
                  <a:extLst>
                    <a:ext uri="{9D8B030D-6E8A-4147-A177-3AD203B41FA5}">
                      <a16:colId xmlns:a16="http://schemas.microsoft.com/office/drawing/2014/main" val="3395504519"/>
                    </a:ext>
                  </a:extLst>
                </a:gridCol>
                <a:gridCol w="2998816">
                  <a:extLst>
                    <a:ext uri="{9D8B030D-6E8A-4147-A177-3AD203B41FA5}">
                      <a16:colId xmlns:a16="http://schemas.microsoft.com/office/drawing/2014/main" val="1266729534"/>
                    </a:ext>
                  </a:extLst>
                </a:gridCol>
              </a:tblGrid>
              <a:tr h="150744">
                <a:tc>
                  <a:txBody>
                    <a:bodyPr/>
                    <a:lstStyle/>
                    <a:p>
                      <a:pPr algn="l" fontAlgn="b"/>
                      <a:r>
                        <a:rPr lang="fi-FI" sz="1000" b="1" u="none" strike="noStrike" dirty="0">
                          <a:effectLst/>
                          <a:latin typeface="Times New Roman" panose="02020603050405020304" pitchFamily="18" charset="0"/>
                          <a:cs typeface="Times New Roman" panose="02020603050405020304" pitchFamily="18" charset="0"/>
                        </a:rPr>
                        <a:t>Country</a:t>
                      </a:r>
                      <a:endParaRPr lang="fi-FI"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40" marR="2240" marT="2240" marB="0" anchor="b"/>
                </a:tc>
                <a:tc>
                  <a:txBody>
                    <a:bodyPr/>
                    <a:lstStyle/>
                    <a:p>
                      <a:pPr algn="l" fontAlgn="b"/>
                      <a:r>
                        <a:rPr lang="fi-FI" sz="1000" b="1" u="none" strike="noStrike" dirty="0" err="1">
                          <a:effectLst/>
                          <a:latin typeface="Times New Roman" panose="02020603050405020304" pitchFamily="18" charset="0"/>
                          <a:cs typeface="Times New Roman" panose="02020603050405020304" pitchFamily="18" charset="0"/>
                        </a:rPr>
                        <a:t>Informal</a:t>
                      </a:r>
                      <a:r>
                        <a:rPr lang="fi-FI" sz="1000" b="1" u="none" strike="noStrike" dirty="0">
                          <a:effectLst/>
                          <a:latin typeface="Times New Roman" panose="02020603050405020304" pitchFamily="18" charset="0"/>
                          <a:cs typeface="Times New Roman" panose="02020603050405020304" pitchFamily="18" charset="0"/>
                        </a:rPr>
                        <a:t> </a:t>
                      </a:r>
                      <a:r>
                        <a:rPr lang="fi-FI" sz="1000" b="1" u="none" strike="noStrike" dirty="0" err="1">
                          <a:effectLst/>
                          <a:latin typeface="Times New Roman" panose="02020603050405020304" pitchFamily="18" charset="0"/>
                          <a:cs typeface="Times New Roman" panose="02020603050405020304" pitchFamily="18" charset="0"/>
                        </a:rPr>
                        <a:t>employment</a:t>
                      </a:r>
                      <a:r>
                        <a:rPr lang="fi-FI" sz="1000" b="1" u="none" strike="noStrike" dirty="0">
                          <a:effectLst/>
                          <a:latin typeface="Times New Roman" panose="02020603050405020304" pitchFamily="18" charset="0"/>
                          <a:cs typeface="Times New Roman" panose="02020603050405020304" pitchFamily="18" charset="0"/>
                        </a:rPr>
                        <a:t>, %</a:t>
                      </a:r>
                      <a:endParaRPr lang="fi-FI"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40" marR="2240" marT="2240" marB="0" anchor="b"/>
                </a:tc>
                <a:tc>
                  <a:txBody>
                    <a:bodyPr/>
                    <a:lstStyle/>
                    <a:p>
                      <a:pPr algn="l" fontAlgn="b"/>
                      <a:r>
                        <a:rPr lang="fi-FI" sz="1000" b="1" u="none" strike="noStrike" dirty="0" err="1">
                          <a:effectLst/>
                          <a:latin typeface="Times New Roman" panose="02020603050405020304" pitchFamily="18" charset="0"/>
                          <a:cs typeface="Times New Roman" panose="02020603050405020304" pitchFamily="18" charset="0"/>
                        </a:rPr>
                        <a:t>Year</a:t>
                      </a:r>
                      <a:endParaRPr lang="fi-FI"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40" marR="2240" marT="2240" marB="0" anchor="b"/>
                </a:tc>
                <a:tc>
                  <a:txBody>
                    <a:bodyPr/>
                    <a:lstStyle/>
                    <a:p>
                      <a:pPr algn="l" fontAlgn="b"/>
                      <a:r>
                        <a:rPr lang="fi-FI" sz="1000" b="1" u="none" strike="noStrike" dirty="0" err="1">
                          <a:effectLst/>
                          <a:latin typeface="Times New Roman" panose="02020603050405020304" pitchFamily="18" charset="0"/>
                          <a:cs typeface="Times New Roman" panose="02020603050405020304" pitchFamily="18" charset="0"/>
                        </a:rPr>
                        <a:t>Type</a:t>
                      </a:r>
                      <a:r>
                        <a:rPr lang="fi-FI" sz="1000" b="1" u="none" strike="noStrike" dirty="0">
                          <a:effectLst/>
                          <a:latin typeface="Times New Roman" panose="02020603050405020304" pitchFamily="18" charset="0"/>
                          <a:cs typeface="Times New Roman" panose="02020603050405020304" pitchFamily="18" charset="0"/>
                        </a:rPr>
                        <a:t> of country</a:t>
                      </a:r>
                      <a:endParaRPr lang="fi-FI"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40" marR="2240" marT="2240" marB="0" anchor="b"/>
                </a:tc>
                <a:extLst>
                  <a:ext uri="{0D108BD9-81ED-4DB2-BD59-A6C34878D82A}">
                    <a16:rowId xmlns:a16="http://schemas.microsoft.com/office/drawing/2014/main" val="2814577361"/>
                  </a:ext>
                </a:extLst>
              </a:tr>
              <a:tr h="150744">
                <a:tc>
                  <a:txBody>
                    <a:bodyPr/>
                    <a:lstStyle/>
                    <a:p>
                      <a:pPr algn="l" fontAlgn="b"/>
                      <a:r>
                        <a:rPr lang="fi-FI" sz="1000" u="none" strike="noStrike" dirty="0">
                          <a:effectLst/>
                        </a:rPr>
                        <a:t>Nepal</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99,01</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2008</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923835990"/>
                  </a:ext>
                </a:extLst>
              </a:tr>
              <a:tr h="200057">
                <a:tc>
                  <a:txBody>
                    <a:bodyPr/>
                    <a:lstStyle/>
                    <a:p>
                      <a:pPr algn="l" fontAlgn="b"/>
                      <a:r>
                        <a:rPr lang="fi-FI" sz="1000" u="none" strike="noStrike" dirty="0">
                          <a:effectLst/>
                        </a:rPr>
                        <a:t>Benin</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94,54</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2011</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36966421"/>
                  </a:ext>
                </a:extLst>
              </a:tr>
              <a:tr h="200057">
                <a:tc>
                  <a:txBody>
                    <a:bodyPr/>
                    <a:lstStyle/>
                    <a:p>
                      <a:pPr algn="l" fontAlgn="b"/>
                      <a:r>
                        <a:rPr lang="fi-FI" sz="1000" u="none" strike="noStrike" dirty="0">
                          <a:effectLst/>
                        </a:rPr>
                        <a:t>Mali</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92,09</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2015</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846781953"/>
                  </a:ext>
                </a:extLst>
              </a:tr>
              <a:tr h="150744">
                <a:tc>
                  <a:txBody>
                    <a:bodyPr/>
                    <a:lstStyle/>
                    <a:p>
                      <a:pPr algn="l" fontAlgn="b"/>
                      <a:r>
                        <a:rPr lang="fi-FI" sz="1000" u="none" strike="noStrike" dirty="0">
                          <a:effectLst/>
                        </a:rPr>
                        <a:t>Senegal</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90,44</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2015</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53853199"/>
                  </a:ext>
                </a:extLst>
              </a:tr>
              <a:tr h="150744">
                <a:tc>
                  <a:txBody>
                    <a:bodyPr/>
                    <a:lstStyle/>
                    <a:p>
                      <a:pPr algn="l" fontAlgn="b"/>
                      <a:r>
                        <a:rPr lang="fi-FI" sz="1000" u="none" strike="noStrike" dirty="0" err="1">
                          <a:effectLst/>
                        </a:rPr>
                        <a:t>Cambodia</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90,20</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2012</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585291962"/>
                  </a:ext>
                </a:extLst>
              </a:tr>
              <a:tr h="150744">
                <a:tc>
                  <a:txBody>
                    <a:bodyPr/>
                    <a:lstStyle/>
                    <a:p>
                      <a:pPr algn="l" fontAlgn="b"/>
                      <a:r>
                        <a:rPr lang="fi-FI" sz="1000" u="none" strike="noStrike" dirty="0" err="1">
                          <a:effectLst/>
                        </a:rPr>
                        <a:t>Mozambique</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86,71</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2015</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145251643"/>
                  </a:ext>
                </a:extLst>
              </a:tr>
              <a:tr h="150744">
                <a:tc>
                  <a:txBody>
                    <a:bodyPr/>
                    <a:lstStyle/>
                    <a:p>
                      <a:pPr algn="l" fontAlgn="b"/>
                      <a:r>
                        <a:rPr lang="fi-FI" sz="1000" u="none" strike="noStrike" dirty="0">
                          <a:effectLst/>
                        </a:rPr>
                        <a:t>Niger</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86,36</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2011</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670117622"/>
                  </a:ext>
                </a:extLst>
              </a:tr>
              <a:tr h="150744">
                <a:tc>
                  <a:txBody>
                    <a:bodyPr/>
                    <a:lstStyle/>
                    <a:p>
                      <a:pPr algn="l" fontAlgn="b"/>
                      <a:r>
                        <a:rPr lang="fi-FI" sz="1000" u="none" strike="noStrike" dirty="0">
                          <a:effectLst/>
                        </a:rPr>
                        <a:t>Uganda</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83,24</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2012</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331795732"/>
                  </a:ext>
                </a:extLst>
              </a:tr>
              <a:tr h="150744">
                <a:tc>
                  <a:txBody>
                    <a:bodyPr/>
                    <a:lstStyle/>
                    <a:p>
                      <a:pPr algn="l" fontAlgn="b"/>
                      <a:r>
                        <a:rPr lang="fi-FI" sz="1000" u="none" strike="noStrike" dirty="0">
                          <a:effectLst/>
                        </a:rPr>
                        <a:t>Bolivia</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78,72</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2017</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968191230"/>
                  </a:ext>
                </a:extLst>
              </a:tr>
              <a:tr h="150744">
                <a:tc>
                  <a:txBody>
                    <a:bodyPr/>
                    <a:lstStyle/>
                    <a:p>
                      <a:pPr algn="l" fontAlgn="b"/>
                      <a:r>
                        <a:rPr lang="fi-FI" sz="1000" u="none" strike="noStrike" dirty="0">
                          <a:effectLst/>
                        </a:rPr>
                        <a:t>Myanmar</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78,08</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2017</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921572035"/>
                  </a:ext>
                </a:extLst>
              </a:tr>
              <a:tr h="150744">
                <a:tc>
                  <a:txBody>
                    <a:bodyPr/>
                    <a:lstStyle/>
                    <a:p>
                      <a:pPr algn="l" fontAlgn="b"/>
                      <a:r>
                        <a:rPr lang="fi-FI" sz="1000" u="none" strike="noStrike" dirty="0">
                          <a:effectLst/>
                        </a:rPr>
                        <a:t>Liberia</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77,58</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2010</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943806409"/>
                  </a:ext>
                </a:extLst>
              </a:tr>
              <a:tr h="150744">
                <a:tc>
                  <a:txBody>
                    <a:bodyPr/>
                    <a:lstStyle/>
                    <a:p>
                      <a:pPr algn="l" fontAlgn="b"/>
                      <a:r>
                        <a:rPr lang="fi-FI" sz="1000" u="none" strike="noStrike">
                          <a:effectLst/>
                        </a:rPr>
                        <a:t>Nicaragua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74,91</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2012</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479961741"/>
                  </a:ext>
                </a:extLst>
              </a:tr>
              <a:tr h="150744">
                <a:tc>
                  <a:txBody>
                    <a:bodyPr/>
                    <a:lstStyle/>
                    <a:p>
                      <a:pPr algn="l" fontAlgn="b"/>
                      <a:r>
                        <a:rPr lang="fi-FI" sz="1000" u="none" strike="noStrike">
                          <a:effectLst/>
                        </a:rPr>
                        <a:t>Honduras</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73,84</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2016</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027809026"/>
                  </a:ext>
                </a:extLst>
              </a:tr>
              <a:tr h="150744">
                <a:tc>
                  <a:txBody>
                    <a:bodyPr/>
                    <a:lstStyle/>
                    <a:p>
                      <a:pPr algn="l" fontAlgn="b"/>
                      <a:r>
                        <a:rPr lang="fi-FI" sz="1000" u="none" strike="noStrike">
                          <a:effectLst/>
                        </a:rPr>
                        <a:t>Guatemala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73,50</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2016</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615761824"/>
                  </a:ext>
                </a:extLst>
              </a:tr>
              <a:tr h="150744">
                <a:tc>
                  <a:txBody>
                    <a:bodyPr/>
                    <a:lstStyle/>
                    <a:p>
                      <a:pPr algn="l" fontAlgn="b"/>
                      <a:r>
                        <a:rPr lang="fi-FI" sz="1000" u="none" strike="noStrike">
                          <a:effectLst/>
                        </a:rPr>
                        <a:t>Tanzania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71,79</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2014</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138848156"/>
                  </a:ext>
                </a:extLst>
              </a:tr>
              <a:tr h="150744">
                <a:tc>
                  <a:txBody>
                    <a:bodyPr/>
                    <a:lstStyle/>
                    <a:p>
                      <a:pPr algn="l" fontAlgn="b"/>
                      <a:r>
                        <a:rPr lang="fi-FI" sz="1000" u="none" strike="noStrike">
                          <a:effectLst/>
                        </a:rPr>
                        <a:t>Yemen, Rep.</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68,41</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2014</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4189966480"/>
                  </a:ext>
                </a:extLst>
              </a:tr>
              <a:tr h="150744">
                <a:tc>
                  <a:txBody>
                    <a:bodyPr/>
                    <a:lstStyle/>
                    <a:p>
                      <a:pPr algn="l" fontAlgn="b"/>
                      <a:r>
                        <a:rPr lang="fi-FI" sz="1000" u="none" strike="noStrike">
                          <a:effectLst/>
                        </a:rPr>
                        <a:t>Gambia, The</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68,19</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2012</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766297454"/>
                  </a:ext>
                </a:extLst>
              </a:tr>
              <a:tr h="150744">
                <a:tc>
                  <a:txBody>
                    <a:bodyPr/>
                    <a:lstStyle/>
                    <a:p>
                      <a:pPr algn="l" fontAlgn="b"/>
                      <a:r>
                        <a:rPr lang="fi-FI" sz="1000" u="none" strike="noStrike">
                          <a:effectLst/>
                        </a:rPr>
                        <a:t>Paraguay</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65,42</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2017</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107420913"/>
                  </a:ext>
                </a:extLst>
              </a:tr>
              <a:tr h="150744">
                <a:tc>
                  <a:txBody>
                    <a:bodyPr/>
                    <a:lstStyle/>
                    <a:p>
                      <a:pPr algn="l" fontAlgn="b"/>
                      <a:r>
                        <a:rPr lang="fi-FI" sz="1000" u="none" strike="noStrike">
                          <a:effectLst/>
                        </a:rPr>
                        <a:t>Ecuador</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64,85</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2017</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009302082"/>
                  </a:ext>
                </a:extLst>
              </a:tr>
              <a:tr h="200057">
                <a:tc>
                  <a:txBody>
                    <a:bodyPr/>
                    <a:lstStyle/>
                    <a:p>
                      <a:pPr algn="l" fontAlgn="b"/>
                      <a:r>
                        <a:rPr lang="fi-FI" sz="1000" u="none" strike="noStrike">
                          <a:effectLst/>
                        </a:rPr>
                        <a:t>El Salvador</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63,15</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2016</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916917998"/>
                  </a:ext>
                </a:extLst>
              </a:tr>
              <a:tr h="150744">
                <a:tc>
                  <a:txBody>
                    <a:bodyPr/>
                    <a:lstStyle/>
                    <a:p>
                      <a:pPr algn="l" fontAlgn="b"/>
                      <a:r>
                        <a:rPr lang="fi-FI" sz="1000" u="none" strike="noStrike">
                          <a:effectLst/>
                        </a:rPr>
                        <a:t>Zimbabwe</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62,50</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2011</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491656648"/>
                  </a:ext>
                </a:extLst>
              </a:tr>
              <a:tr h="150744">
                <a:tc>
                  <a:txBody>
                    <a:bodyPr/>
                    <a:lstStyle/>
                    <a:p>
                      <a:pPr algn="l" fontAlgn="b"/>
                      <a:r>
                        <a:rPr lang="fi-FI" sz="1000" u="none" strike="noStrike">
                          <a:effectLst/>
                        </a:rPr>
                        <a:t>Namibia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61,07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2016</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73227236"/>
                  </a:ext>
                </a:extLst>
              </a:tr>
              <a:tr h="200057">
                <a:tc>
                  <a:txBody>
                    <a:bodyPr/>
                    <a:lstStyle/>
                    <a:p>
                      <a:pPr algn="l" fontAlgn="b"/>
                      <a:r>
                        <a:rPr lang="fi-FI" sz="1000" u="none" strike="noStrike">
                          <a:effectLst/>
                        </a:rPr>
                        <a:t>Timor-Leste</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53,70</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2013</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829819059"/>
                  </a:ext>
                </a:extLst>
              </a:tr>
              <a:tr h="150744">
                <a:tc>
                  <a:txBody>
                    <a:bodyPr/>
                    <a:lstStyle/>
                    <a:p>
                      <a:pPr algn="l" fontAlgn="b"/>
                      <a:r>
                        <a:rPr lang="fi-FI" sz="1000" u="none" strike="noStrike">
                          <a:effectLst/>
                        </a:rPr>
                        <a:t>Eswatini</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53,40</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849879039"/>
                  </a:ext>
                </a:extLst>
              </a:tr>
              <a:tr h="200057">
                <a:tc>
                  <a:txBody>
                    <a:bodyPr/>
                    <a:lstStyle/>
                    <a:p>
                      <a:pPr algn="l" fontAlgn="b"/>
                      <a:r>
                        <a:rPr lang="fi-FI" sz="1000" u="none" strike="noStrike">
                          <a:effectLst/>
                        </a:rPr>
                        <a:t>Dominican Republic</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53,20</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1520780182"/>
                  </a:ext>
                </a:extLst>
              </a:tr>
              <a:tr h="200057">
                <a:tc>
                  <a:txBody>
                    <a:bodyPr/>
                    <a:lstStyle/>
                    <a:p>
                      <a:pPr algn="l" fontAlgn="b"/>
                      <a:r>
                        <a:rPr lang="fi-FI" sz="1000" u="none" strike="noStrike">
                          <a:effectLst/>
                        </a:rPr>
                        <a:t>Mauritius</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52,87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4173786905"/>
                  </a:ext>
                </a:extLst>
              </a:tr>
              <a:tr h="150744">
                <a:tc>
                  <a:txBody>
                    <a:bodyPr/>
                    <a:lstStyle/>
                    <a:p>
                      <a:pPr algn="l" fontAlgn="b"/>
                      <a:r>
                        <a:rPr lang="fi-FI" sz="1000" u="none" strike="noStrike">
                          <a:effectLst/>
                        </a:rPr>
                        <a:t>West Bank and Gaza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51,96</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547545918"/>
                  </a:ext>
                </a:extLst>
              </a:tr>
              <a:tr h="200057">
                <a:tc>
                  <a:txBody>
                    <a:bodyPr/>
                    <a:lstStyle/>
                    <a:p>
                      <a:pPr algn="l" fontAlgn="b"/>
                      <a:r>
                        <a:rPr lang="fi-FI" sz="1000" u="none" strike="noStrike">
                          <a:effectLst/>
                        </a:rPr>
                        <a:t>Samoa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50,22</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2012</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730660531"/>
                  </a:ext>
                </a:extLst>
              </a:tr>
              <a:tr h="200057">
                <a:tc>
                  <a:txBody>
                    <a:bodyPr/>
                    <a:lstStyle/>
                    <a:p>
                      <a:pPr algn="l" fontAlgn="b"/>
                      <a:r>
                        <a:rPr lang="fi-FI" sz="1000" u="none" strike="noStrike">
                          <a:effectLst/>
                        </a:rPr>
                        <a:t>Maldives</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47,03</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819962684"/>
                  </a:ext>
                </a:extLst>
              </a:tr>
              <a:tr h="200057">
                <a:tc>
                  <a:txBody>
                    <a:bodyPr/>
                    <a:lstStyle/>
                    <a:p>
                      <a:pPr algn="l" fontAlgn="b"/>
                      <a:r>
                        <a:rPr lang="fi-FI" sz="1000" u="none" strike="noStrike">
                          <a:effectLst/>
                        </a:rPr>
                        <a:t>Panama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41,21</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583743283"/>
                  </a:ext>
                </a:extLst>
              </a:tr>
              <a:tr h="200057">
                <a:tc>
                  <a:txBody>
                    <a:bodyPr/>
                    <a:lstStyle/>
                    <a:p>
                      <a:pPr algn="l" fontAlgn="b"/>
                      <a:r>
                        <a:rPr lang="fi-FI" sz="1000" u="none" strike="noStrike">
                          <a:effectLst/>
                        </a:rPr>
                        <a:t>Costa Rica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35,45</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49700543"/>
                  </a:ext>
                </a:extLst>
              </a:tr>
              <a:tr h="150744">
                <a:tc>
                  <a:txBody>
                    <a:bodyPr/>
                    <a:lstStyle/>
                    <a:p>
                      <a:pPr algn="l" fontAlgn="b"/>
                      <a:r>
                        <a:rPr lang="fi-FI" sz="1000" u="none" strike="noStrike">
                          <a:effectLst/>
                        </a:rPr>
                        <a:t>Albania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33,11</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2013</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2795137401"/>
                  </a:ext>
                </a:extLst>
              </a:tr>
              <a:tr h="200057">
                <a:tc>
                  <a:txBody>
                    <a:bodyPr/>
                    <a:lstStyle/>
                    <a:p>
                      <a:pPr algn="l" fontAlgn="b"/>
                      <a:r>
                        <a:rPr lang="fi-FI" sz="1000" u="none" strike="noStrike">
                          <a:effectLst/>
                        </a:rPr>
                        <a:t>Brunei Darussalam</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32,99</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2014</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offshore jurisdiction</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278958597"/>
                  </a:ext>
                </a:extLst>
              </a:tr>
              <a:tr h="150744">
                <a:tc>
                  <a:txBody>
                    <a:bodyPr/>
                    <a:lstStyle/>
                    <a:p>
                      <a:pPr algn="l" fontAlgn="b"/>
                      <a:r>
                        <a:rPr lang="fi-FI" sz="1000" u="none" strike="noStrike">
                          <a:effectLst/>
                        </a:rPr>
                        <a:t>Mongolia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30,08</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 - developing</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4151587407"/>
                  </a:ext>
                </a:extLst>
              </a:tr>
              <a:tr h="200057">
                <a:tc>
                  <a:txBody>
                    <a:bodyPr/>
                    <a:lstStyle/>
                    <a:p>
                      <a:pPr algn="l" fontAlgn="b"/>
                      <a:r>
                        <a:rPr lang="fi-FI" sz="1000" u="none" strike="noStrike">
                          <a:effectLst/>
                        </a:rPr>
                        <a:t>Armenia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24,88</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2016</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a:effectLst/>
                        </a:rPr>
                        <a:t>NC-Transition, Post-Soviet</a:t>
                      </a:r>
                      <a:endParaRPr lang="fi-FI" sz="1000" b="0" i="0" u="none" strike="noStrike">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93323298"/>
                  </a:ext>
                </a:extLst>
              </a:tr>
              <a:tr h="150744">
                <a:tc>
                  <a:txBody>
                    <a:bodyPr/>
                    <a:lstStyle/>
                    <a:p>
                      <a:pPr algn="l" fontAlgn="b"/>
                      <a:r>
                        <a:rPr lang="fi-FI" sz="1000" u="none" strike="noStrike">
                          <a:effectLst/>
                        </a:rPr>
                        <a:t>Uruguay</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23,64</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dirty="0">
                          <a:effectLst/>
                        </a:rPr>
                        <a:t>NC - </a:t>
                      </a:r>
                      <a:r>
                        <a:rPr lang="fi-FI" sz="1000" u="none" strike="noStrike" dirty="0" err="1">
                          <a:effectLst/>
                        </a:rPr>
                        <a:t>developing</a:t>
                      </a:r>
                      <a:endParaRPr lang="fi-FI" sz="1000" b="0" i="0" u="none" strike="noStrike" dirty="0">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3935845276"/>
                  </a:ext>
                </a:extLst>
              </a:tr>
              <a:tr h="142775">
                <a:tc>
                  <a:txBody>
                    <a:bodyPr/>
                    <a:lstStyle/>
                    <a:p>
                      <a:pPr algn="l" fontAlgn="b"/>
                      <a:r>
                        <a:rPr lang="fi-FI" sz="1000" u="none" strike="noStrike">
                          <a:effectLst/>
                        </a:rPr>
                        <a:t>Serbia</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a:effectLst/>
                        </a:rPr>
                        <a:t>16,11</a:t>
                      </a:r>
                      <a:endParaRPr lang="fi-FI" sz="1000" b="0" i="0" u="none" strike="noStrike">
                        <a:solidFill>
                          <a:srgbClr val="000000"/>
                        </a:solidFill>
                        <a:effectLst/>
                        <a:latin typeface="Calibri" panose="020F0502020204030204" pitchFamily="34" charset="0"/>
                      </a:endParaRPr>
                    </a:p>
                  </a:txBody>
                  <a:tcPr marL="2240" marR="2240" marT="2240" marB="0" anchor="b"/>
                </a:tc>
                <a:tc>
                  <a:txBody>
                    <a:bodyPr/>
                    <a:lstStyle/>
                    <a:p>
                      <a:pPr algn="r" fontAlgn="b"/>
                      <a:r>
                        <a:rPr lang="fi-FI" sz="1000" u="none" strike="noStrike" dirty="0">
                          <a:effectLst/>
                        </a:rPr>
                        <a:t>2017</a:t>
                      </a:r>
                      <a:endParaRPr lang="fi-FI" sz="1000" b="0" i="0" u="none" strike="noStrike" dirty="0">
                        <a:solidFill>
                          <a:srgbClr val="000000"/>
                        </a:solidFill>
                        <a:effectLst/>
                        <a:latin typeface="Calibri" panose="020F0502020204030204" pitchFamily="34" charset="0"/>
                      </a:endParaRPr>
                    </a:p>
                  </a:txBody>
                  <a:tcPr marL="2240" marR="2240" marT="2240" marB="0" anchor="b"/>
                </a:tc>
                <a:tc>
                  <a:txBody>
                    <a:bodyPr/>
                    <a:lstStyle/>
                    <a:p>
                      <a:pPr algn="l" fontAlgn="b"/>
                      <a:r>
                        <a:rPr lang="fi-FI" sz="1000" u="none" strike="noStrike" dirty="0">
                          <a:effectLst/>
                        </a:rPr>
                        <a:t>NC - </a:t>
                      </a:r>
                      <a:r>
                        <a:rPr lang="fi-FI" sz="1000" u="none" strike="noStrike" dirty="0" err="1">
                          <a:effectLst/>
                        </a:rPr>
                        <a:t>Transition</a:t>
                      </a:r>
                      <a:endParaRPr lang="fi-FI" sz="1000" b="0" i="0" u="none" strike="noStrike" dirty="0">
                        <a:solidFill>
                          <a:srgbClr val="000000"/>
                        </a:solidFill>
                        <a:effectLst/>
                        <a:latin typeface="Calibri" panose="020F0502020204030204" pitchFamily="34" charset="0"/>
                      </a:endParaRPr>
                    </a:p>
                  </a:txBody>
                  <a:tcPr marL="2240" marR="2240" marT="2240" marB="0" anchor="b"/>
                </a:tc>
                <a:extLst>
                  <a:ext uri="{0D108BD9-81ED-4DB2-BD59-A6C34878D82A}">
                    <a16:rowId xmlns:a16="http://schemas.microsoft.com/office/drawing/2014/main" val="635936562"/>
                  </a:ext>
                </a:extLst>
              </a:tr>
            </a:tbl>
          </a:graphicData>
        </a:graphic>
      </p:graphicFrame>
    </p:spTree>
    <p:extLst>
      <p:ext uri="{BB962C8B-B14F-4D97-AF65-F5344CB8AC3E}">
        <p14:creationId xmlns:p14="http://schemas.microsoft.com/office/powerpoint/2010/main" val="370763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3026"/>
          </a:xfrm>
        </p:spPr>
        <p:txBody>
          <a:bodyPr>
            <a:normAutofit fontScale="90000"/>
          </a:bodyPr>
          <a:lstStyle/>
          <a:p>
            <a:r>
              <a:rPr lang="en-US" sz="2900" b="1" dirty="0">
                <a:latin typeface="Times New Roman" panose="02020603050405020304" pitchFamily="18" charset="0"/>
                <a:cs typeface="Times New Roman" panose="02020603050405020304" pitchFamily="18" charset="0"/>
              </a:rPr>
              <a:t>The base of the economic pyramid: </a:t>
            </a:r>
            <a:r>
              <a:rPr lang="en-US" sz="2900" b="1" dirty="0" smtClean="0">
                <a:latin typeface="Times New Roman" panose="02020603050405020304" pitchFamily="18" charset="0"/>
                <a:cs typeface="Times New Roman" panose="02020603050405020304" pitchFamily="18" charset="0"/>
              </a:rPr>
              <a:t>challenges</a:t>
            </a:r>
            <a:br>
              <a:rPr lang="en-US" sz="2900" b="1" dirty="0" smtClean="0">
                <a:latin typeface="Times New Roman" panose="02020603050405020304" pitchFamily="18" charset="0"/>
                <a:cs typeface="Times New Roman" panose="02020603050405020304" pitchFamily="18" charset="0"/>
              </a:rPr>
            </a:br>
            <a:r>
              <a:rPr lang="fi-FI" sz="2200" dirty="0">
                <a:latin typeface="Times New Roman" panose="02020603050405020304" pitchFamily="18" charset="0"/>
                <a:cs typeface="Times New Roman" panose="02020603050405020304" pitchFamily="18" charset="0"/>
              </a:rPr>
              <a:t>(London and Hart 2004)</a:t>
            </a:r>
            <a:endParaRPr lang="en-US" sz="2200" dirty="0"/>
          </a:p>
        </p:txBody>
      </p:sp>
      <p:sp>
        <p:nvSpPr>
          <p:cNvPr id="3" name="Content Placeholder 2"/>
          <p:cNvSpPr>
            <a:spLocks noGrp="1"/>
          </p:cNvSpPr>
          <p:nvPr>
            <p:ph idx="1"/>
          </p:nvPr>
        </p:nvSpPr>
        <p:spPr>
          <a:xfrm>
            <a:off x="838200" y="1128156"/>
            <a:ext cx="10515600" cy="5048807"/>
          </a:xfrm>
        </p:spPr>
        <p:txBody>
          <a:bodyPr/>
          <a:lstStyle/>
          <a:p>
            <a:pPr marL="0" indent="0">
              <a:buNone/>
            </a:pPr>
            <a:r>
              <a:rPr lang="en-US" sz="2000" dirty="0">
                <a:latin typeface="Times New Roman" panose="02020603050405020304" pitchFamily="18" charset="0"/>
                <a:cs typeface="Times New Roman" panose="02020603050405020304" pitchFamily="18" charset="0"/>
              </a:rPr>
              <a:t>Entering low-income markets in emerging economies may require a different strategic approach</a:t>
            </a:r>
            <a:r>
              <a:rPr lang="en-US" sz="2000" dirty="0" smtClean="0">
                <a:latin typeface="Times New Roman" panose="02020603050405020304" pitchFamily="18" charset="0"/>
                <a:cs typeface="Times New Roman" panose="02020603050405020304" pitchFamily="18" charset="0"/>
              </a:rPr>
              <a:t>.</a:t>
            </a:r>
          </a:p>
          <a:p>
            <a:pPr marL="457200" lvl="1" indent="0">
              <a:buNone/>
            </a:pPr>
            <a:r>
              <a:rPr lang="en-US" sz="1600" dirty="0">
                <a:latin typeface="Times New Roman" panose="02020603050405020304" pitchFamily="18" charset="0"/>
                <a:cs typeface="Times New Roman" panose="02020603050405020304" pitchFamily="18" charset="0"/>
              </a:rPr>
              <a:t>bridging the formal and informal economies</a:t>
            </a:r>
            <a:r>
              <a:rPr lang="en-US" sz="1600" dirty="0" smtClean="0">
                <a:latin typeface="Times New Roman" panose="02020603050405020304" pitchFamily="18" charset="0"/>
                <a:cs typeface="Times New Roman" panose="02020603050405020304" pitchFamily="18" charset="0"/>
              </a:rPr>
              <a:t>.</a:t>
            </a:r>
          </a:p>
          <a:p>
            <a:pPr marL="457200" lvl="1" indent="0">
              <a:buNone/>
            </a:pPr>
            <a:r>
              <a:rPr lang="en-US" sz="1600" dirty="0">
                <a:latin typeface="Times New Roman" panose="02020603050405020304" pitchFamily="18" charset="0"/>
                <a:cs typeface="Times New Roman" panose="02020603050405020304" pitchFamily="18" charset="0"/>
              </a:rPr>
              <a:t>relationships are grounded primarily on social, not legal, </a:t>
            </a:r>
            <a:r>
              <a:rPr lang="en-US" sz="1600" dirty="0" smtClean="0">
                <a:latin typeface="Times New Roman" panose="02020603050405020304" pitchFamily="18" charset="0"/>
                <a:cs typeface="Times New Roman" panose="02020603050405020304" pitchFamily="18" charset="0"/>
              </a:rPr>
              <a:t>contracts.</a:t>
            </a:r>
          </a:p>
          <a:p>
            <a:pPr marL="457200" lvl="1" indent="0">
              <a:buNone/>
            </a:pPr>
            <a:r>
              <a:rPr lang="en-US" sz="1600" dirty="0">
                <a:latin typeface="Times New Roman" panose="02020603050405020304" pitchFamily="18" charset="0"/>
                <a:cs typeface="Times New Roman" panose="02020603050405020304" pitchFamily="18" charset="0"/>
              </a:rPr>
              <a:t>story about listening to the ‘barking dogs’ in low-income </a:t>
            </a:r>
            <a:r>
              <a:rPr lang="en-US" sz="1600" dirty="0" smtClean="0">
                <a:latin typeface="Times New Roman" panose="02020603050405020304" pitchFamily="18" charset="0"/>
                <a:cs typeface="Times New Roman" panose="02020603050405020304" pitchFamily="18" charset="0"/>
              </a:rPr>
              <a:t>markets. </a:t>
            </a:r>
          </a:p>
          <a:p>
            <a:pPr marL="457200" lvl="1" indent="0">
              <a:buNone/>
            </a:pPr>
            <a:endParaRPr lang="fi-FI" sz="16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MNCs have tended to partner with the minority of individuals and businesses in the developing world that participate in the formal </a:t>
            </a:r>
            <a:r>
              <a:rPr lang="en-US" sz="2000" dirty="0" smtClean="0">
                <a:latin typeface="Times New Roman" panose="02020603050405020304" pitchFamily="18" charset="0"/>
                <a:cs typeface="Times New Roman" panose="02020603050405020304" pitchFamily="18" charset="0"/>
              </a:rPr>
              <a:t>economy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local business elite.</a:t>
            </a:r>
          </a:p>
          <a:p>
            <a:pPr marL="457200" lvl="1" indent="0" algn="just">
              <a:buNone/>
            </a:pPr>
            <a:r>
              <a:rPr lang="en-US" sz="1600" b="1" dirty="0" smtClean="0">
                <a:solidFill>
                  <a:srgbClr val="FF0000"/>
                </a:solidFill>
                <a:latin typeface="Times New Roman" panose="02020603050405020304" pitchFamily="18" charset="0"/>
                <a:cs typeface="Times New Roman" panose="02020603050405020304" pitchFamily="18" charset="0"/>
              </a:rPr>
              <a:t>non-profit </a:t>
            </a:r>
            <a:r>
              <a:rPr lang="en-US" sz="1600" b="1" dirty="0">
                <a:solidFill>
                  <a:srgbClr val="FF0000"/>
                </a:solidFill>
                <a:latin typeface="Times New Roman" panose="02020603050405020304" pitchFamily="18" charset="0"/>
                <a:cs typeface="Times New Roman" panose="02020603050405020304" pitchFamily="18" charset="0"/>
              </a:rPr>
              <a:t>organizations and other socially oriented institutions </a:t>
            </a:r>
            <a:r>
              <a:rPr lang="en-US" sz="1600" dirty="0">
                <a:latin typeface="Times New Roman" panose="02020603050405020304" pitchFamily="18" charset="0"/>
                <a:cs typeface="Times New Roman" panose="02020603050405020304" pitchFamily="18" charset="0"/>
              </a:rPr>
              <a:t>can play an important role in business development </a:t>
            </a:r>
            <a:r>
              <a:rPr lang="en-US" sz="1600" dirty="0" smtClean="0">
                <a:latin typeface="Times New Roman" panose="02020603050405020304" pitchFamily="18" charset="0"/>
                <a:cs typeface="Times New Roman" panose="02020603050405020304" pitchFamily="18" charset="0"/>
              </a:rPr>
              <a:t>in </a:t>
            </a:r>
            <a:r>
              <a:rPr lang="en-US" sz="1600" dirty="0">
                <a:latin typeface="Times New Roman" panose="02020603050405020304" pitchFamily="18" charset="0"/>
                <a:cs typeface="Times New Roman" panose="02020603050405020304" pitchFamily="18" charset="0"/>
              </a:rPr>
              <a:t>developing </a:t>
            </a:r>
            <a:r>
              <a:rPr lang="en-US" sz="1600" dirty="0" smtClean="0">
                <a:latin typeface="Times New Roman" panose="02020603050405020304" pitchFamily="18" charset="0"/>
                <a:cs typeface="Times New Roman" panose="02020603050405020304" pitchFamily="18" charset="0"/>
              </a:rPr>
              <a:t>countries. </a:t>
            </a:r>
            <a:r>
              <a:rPr lang="en-US" sz="16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Grameen</a:t>
            </a:r>
            <a:r>
              <a:rPr lang="en-US" sz="16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Bank and </a:t>
            </a:r>
            <a:r>
              <a:rPr lang="en-US" sz="16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Grameen</a:t>
            </a:r>
            <a:r>
              <a:rPr lang="en-US" sz="16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Phone, for instance, have combined commercial and non-profit operations to successfully provide banking and cellular services to rural areas in </a:t>
            </a:r>
            <a:r>
              <a:rPr lang="en-US" sz="16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Bangladesh. </a:t>
            </a:r>
          </a:p>
          <a:p>
            <a:pPr marL="457200" lvl="1" indent="0">
              <a:buNone/>
            </a:pPr>
            <a:endParaRPr lang="en-US" sz="16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I</a:t>
            </a:r>
            <a:r>
              <a:rPr lang="en-US" sz="2000" dirty="0" smtClean="0">
                <a:latin typeface="Times New Roman" panose="02020603050405020304" pitchFamily="18" charset="0"/>
                <a:cs typeface="Times New Roman" panose="02020603050405020304" pitchFamily="18" charset="0"/>
              </a:rPr>
              <a:t>ncreasing </a:t>
            </a:r>
            <a:r>
              <a:rPr lang="en-US" sz="2000" dirty="0">
                <a:latin typeface="Times New Roman" panose="02020603050405020304" pitchFamily="18" charset="0"/>
                <a:cs typeface="Times New Roman" panose="02020603050405020304" pitchFamily="18" charset="0"/>
              </a:rPr>
              <a:t>pressure for corporations to take a greater role in addressing global societal issues such as eradicating poverty and environmental protection in developing countries.</a:t>
            </a:r>
            <a:endParaRPr lang="en-US" sz="2000" dirty="0" smtClean="0">
              <a:latin typeface="Times New Roman" panose="02020603050405020304" pitchFamily="18" charset="0"/>
              <a:cs typeface="Times New Roman" panose="02020603050405020304" pitchFamily="18" charset="0"/>
            </a:endParaRPr>
          </a:p>
          <a:p>
            <a:pPr marL="457200" lvl="1" indent="0">
              <a:buNone/>
            </a:pPr>
            <a:r>
              <a:rPr lang="en-US" sz="1600" dirty="0" smtClean="0">
                <a:latin typeface="Times New Roman" panose="02020603050405020304" pitchFamily="18" charset="0"/>
                <a:cs typeface="Times New Roman" panose="02020603050405020304" pitchFamily="18" charset="0"/>
              </a:rPr>
              <a:t>firms </a:t>
            </a:r>
            <a:r>
              <a:rPr lang="en-US" sz="1600" dirty="0">
                <a:latin typeface="Times New Roman" panose="02020603050405020304" pitchFamily="18" charset="0"/>
                <a:cs typeface="Times New Roman" panose="02020603050405020304" pitchFamily="18" charset="0"/>
              </a:rPr>
              <a:t>without a capacity to appreciate and create social value or to become locally embedded in the social infrastructure that dominates low-income markets may struggle to overcome their </a:t>
            </a:r>
            <a:r>
              <a:rPr lang="en-US" sz="1600" b="1" dirty="0">
                <a:solidFill>
                  <a:srgbClr val="FF0000"/>
                </a:solidFill>
                <a:latin typeface="Times New Roman" panose="02020603050405020304" pitchFamily="18" charset="0"/>
                <a:cs typeface="Times New Roman" panose="02020603050405020304" pitchFamily="18" charset="0"/>
              </a:rPr>
              <a:t>liability of foreignness</a:t>
            </a:r>
            <a:r>
              <a:rPr lang="en-US" sz="1600" dirty="0">
                <a:latin typeface="Times New Roman" panose="02020603050405020304" pitchFamily="18" charset="0"/>
                <a:cs typeface="Times New Roman" panose="02020603050405020304" pitchFamily="18" charset="0"/>
              </a:rPr>
              <a:t>.</a:t>
            </a:r>
            <a:endParaRPr lang="fi-FI" sz="1600" dirty="0" smtClean="0">
              <a:latin typeface="Times New Roman" panose="02020603050405020304" pitchFamily="18" charset="0"/>
              <a:cs typeface="Times New Roman" panose="02020603050405020304" pitchFamily="18" charset="0"/>
            </a:endParaRPr>
          </a:p>
          <a:p>
            <a:pPr marL="0" indent="0">
              <a:buNone/>
            </a:pPr>
            <a:endParaRPr lang="en-US" sz="2000" dirty="0" smtClean="0"/>
          </a:p>
          <a:p>
            <a:pPr marL="0" indent="0">
              <a:buNone/>
            </a:pPr>
            <a:endParaRPr lang="fi-FI" dirty="0"/>
          </a:p>
          <a:p>
            <a:pPr marL="0" indent="0">
              <a:buNone/>
            </a:pPr>
            <a:endParaRPr lang="en-US" dirty="0"/>
          </a:p>
        </p:txBody>
      </p:sp>
    </p:spTree>
    <p:extLst>
      <p:ext uri="{BB962C8B-B14F-4D97-AF65-F5344CB8AC3E}">
        <p14:creationId xmlns:p14="http://schemas.microsoft.com/office/powerpoint/2010/main" val="29004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Ordinary</a:t>
            </a:r>
            <a:r>
              <a:rPr lang="fi-FI" b="1" dirty="0" smtClean="0">
                <a:latin typeface="Times New Roman" panose="02020603050405020304" pitchFamily="18" charset="0"/>
                <a:cs typeface="Times New Roman" panose="02020603050405020304" pitchFamily="18" charset="0"/>
              </a:rPr>
              <a:t>/</a:t>
            </a:r>
            <a:r>
              <a:rPr lang="fi-FI" b="1" dirty="0" err="1" smtClean="0">
                <a:latin typeface="Times New Roman" panose="02020603050405020304" pitchFamily="18" charset="0"/>
                <a:cs typeface="Times New Roman" panose="02020603050405020304" pitchFamily="18" charset="0"/>
              </a:rPr>
              <a:t>previous</a:t>
            </a:r>
            <a:r>
              <a:rPr lang="fi-FI" b="1" dirty="0" smtClean="0">
                <a:latin typeface="Times New Roman" panose="02020603050405020304" pitchFamily="18" charset="0"/>
                <a:cs typeface="Times New Roman" panose="02020603050405020304" pitchFamily="18" charset="0"/>
              </a:rPr>
              <a:t> EM </a:t>
            </a:r>
            <a:r>
              <a:rPr lang="fi-FI" b="1" dirty="0" err="1" smtClean="0">
                <a:latin typeface="Times New Roman" panose="02020603050405020304" pitchFamily="18" charset="0"/>
                <a:cs typeface="Times New Roman" panose="02020603050405020304" pitchFamily="18" charset="0"/>
              </a:rPr>
              <a:t>strategy</a:t>
            </a:r>
            <a:r>
              <a:rPr lang="fi-FI" b="1" dirty="0" smtClean="0">
                <a:latin typeface="Times New Roman" panose="02020603050405020304" pitchFamily="18" charset="0"/>
                <a:cs typeface="Times New Roman" panose="02020603050405020304" pitchFamily="18" charset="0"/>
              </a:rPr>
              <a:t> </a:t>
            </a:r>
            <a:r>
              <a:rPr lang="fi-FI" sz="2000" dirty="0">
                <a:latin typeface="Times New Roman" panose="02020603050405020304" pitchFamily="18" charset="0"/>
                <a:cs typeface="Times New Roman" panose="02020603050405020304" pitchFamily="18" charset="0"/>
              </a:rPr>
              <a:t>(London and Hart 2004)</a:t>
            </a:r>
            <a:r>
              <a:rPr lang="fi-FI" sz="20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MNCs </a:t>
            </a:r>
            <a:r>
              <a:rPr lang="en-US" sz="2000" dirty="0" smtClean="0">
                <a:latin typeface="Times New Roman" panose="02020603050405020304" pitchFamily="18" charset="0"/>
                <a:cs typeface="Times New Roman" panose="02020603050405020304" pitchFamily="18" charset="0"/>
              </a:rPr>
              <a:t>look </a:t>
            </a:r>
            <a:r>
              <a:rPr lang="en-US" sz="2000" dirty="0">
                <a:latin typeface="Times New Roman" panose="02020603050405020304" pitchFamily="18" charset="0"/>
                <a:cs typeface="Times New Roman" panose="02020603050405020304" pitchFamily="18" charset="0"/>
              </a:rPr>
              <a:t>for ways to overcome limitations in the </a:t>
            </a:r>
            <a:r>
              <a:rPr lang="en-US" sz="2000" dirty="0" smtClean="0">
                <a:latin typeface="Times New Roman" panose="02020603050405020304" pitchFamily="18" charset="0"/>
                <a:cs typeface="Times New Roman" panose="02020603050405020304" pitchFamily="18" charset="0"/>
              </a:rPr>
              <a:t>business environment</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Firms design boundaries to protect internal resources and capabilities from unintended spillover, and look for partner organizations that </a:t>
            </a:r>
            <a:r>
              <a:rPr lang="en-US" sz="2000" dirty="0" smtClean="0">
                <a:latin typeface="Times New Roman" panose="02020603050405020304" pitchFamily="18" charset="0"/>
                <a:cs typeface="Times New Roman" panose="02020603050405020304" pitchFamily="18" charset="0"/>
              </a:rPr>
              <a:t>wield</a:t>
            </a:r>
            <a:r>
              <a:rPr lang="fi-FI"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have </a:t>
            </a:r>
            <a:r>
              <a:rPr lang="en-US" sz="2000" dirty="0">
                <a:latin typeface="Times New Roman" panose="02020603050405020304" pitchFamily="18" charset="0"/>
                <a:cs typeface="Times New Roman" panose="02020603050405020304" pitchFamily="18" charset="0"/>
              </a:rPr>
              <a:t>substantial capability to fill voids in the business </a:t>
            </a:r>
            <a:r>
              <a:rPr lang="en-US" sz="2000" dirty="0" smtClean="0">
                <a:latin typeface="Times New Roman" panose="02020603050405020304" pitchFamily="18" charset="0"/>
                <a:cs typeface="Times New Roman" panose="02020603050405020304" pitchFamily="18" charset="0"/>
              </a:rPr>
              <a:t>environment. </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Firms </a:t>
            </a:r>
            <a:r>
              <a:rPr lang="en-US" sz="2000" dirty="0">
                <a:latin typeface="Times New Roman" panose="02020603050405020304" pitchFamily="18" charset="0"/>
                <a:cs typeface="Times New Roman" panose="02020603050405020304" pitchFamily="18" charset="0"/>
              </a:rPr>
              <a:t>can address gaps in the business environment through forming </a:t>
            </a:r>
            <a:r>
              <a:rPr lang="en-US" sz="2000" dirty="0" smtClean="0">
                <a:latin typeface="Times New Roman" panose="02020603050405020304" pitchFamily="18" charset="0"/>
                <a:cs typeface="Times New Roman" panose="02020603050405020304" pitchFamily="18" charset="0"/>
              </a:rPr>
              <a:t>alliances, </a:t>
            </a:r>
            <a:r>
              <a:rPr lang="en-US" sz="2000" dirty="0">
                <a:latin typeface="Times New Roman" panose="02020603050405020304" pitchFamily="18" charset="0"/>
                <a:cs typeface="Times New Roman" panose="02020603050405020304" pitchFamily="18" charset="0"/>
              </a:rPr>
              <a:t>joining </a:t>
            </a:r>
            <a:r>
              <a:rPr lang="en-US" sz="2000" dirty="0" smtClean="0">
                <a:latin typeface="Times New Roman" panose="02020603050405020304" pitchFamily="18" charset="0"/>
                <a:cs typeface="Times New Roman" panose="02020603050405020304" pitchFamily="18" charset="0"/>
              </a:rPr>
              <a:t>network, </a:t>
            </a:r>
            <a:r>
              <a:rPr lang="en-US" sz="2000" dirty="0">
                <a:latin typeface="Times New Roman" panose="02020603050405020304" pitchFamily="18" charset="0"/>
                <a:cs typeface="Times New Roman" panose="02020603050405020304" pitchFamily="18" charset="0"/>
              </a:rPr>
              <a:t>using interpersonal </a:t>
            </a:r>
            <a:r>
              <a:rPr lang="en-US" sz="2000" dirty="0" smtClean="0">
                <a:latin typeface="Times New Roman" panose="02020603050405020304" pitchFamily="18" charset="0"/>
                <a:cs typeface="Times New Roman" panose="02020603050405020304" pitchFamily="18" charset="0"/>
              </a:rPr>
              <a:t>ties.</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Some prominent scholars emphasize </a:t>
            </a:r>
            <a:r>
              <a:rPr lang="en-US" sz="2000" dirty="0">
                <a:latin typeface="Times New Roman" panose="02020603050405020304" pitchFamily="18" charset="0"/>
                <a:cs typeface="Times New Roman" panose="02020603050405020304" pitchFamily="18" charset="0"/>
              </a:rPr>
              <a:t>that developing country adaptation to Western practices is crucial to attracting investment by MNCs from the developed world</a:t>
            </a:r>
            <a:r>
              <a:rPr lang="en-US" sz="2000" dirty="0" smtClean="0">
                <a:latin typeface="Times New Roman" panose="02020603050405020304" pitchFamily="18" charset="0"/>
                <a:cs typeface="Times New Roman" panose="02020603050405020304" pitchFamily="18" charset="0"/>
              </a:rPr>
              <a:t>.</a:t>
            </a:r>
          </a:p>
          <a:p>
            <a:pPr marL="457200" lvl="1" indent="0" algn="just">
              <a:buNone/>
            </a:pP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prominent scholars say that “MNC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managers and academics must move beyond the ‘imperialist mindset’ that everyone must want to look and act like </a:t>
            </a: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Westerners”.</a:t>
            </a:r>
            <a:endPar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80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Perspective</a:t>
            </a:r>
            <a:r>
              <a:rPr lang="fi-FI" b="1" dirty="0" smtClean="0">
                <a:latin typeface="Times New Roman" panose="02020603050405020304" pitchFamily="18" charset="0"/>
                <a:cs typeface="Times New Roman" panose="02020603050405020304" pitchFamily="18" charset="0"/>
              </a:rPr>
              <a:t> EM </a:t>
            </a:r>
            <a:r>
              <a:rPr lang="fi-FI" b="1" dirty="0" err="1">
                <a:latin typeface="Times New Roman" panose="02020603050405020304" pitchFamily="18" charset="0"/>
                <a:cs typeface="Times New Roman" panose="02020603050405020304" pitchFamily="18" charset="0"/>
              </a:rPr>
              <a:t>strategy</a:t>
            </a:r>
            <a:r>
              <a:rPr lang="fi-FI" b="1" dirty="0">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(London and Hart 2004)</a:t>
            </a:r>
            <a:r>
              <a:rPr lang="fi-FI" b="1" dirty="0">
                <a:latin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might be more appropriate to develop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separate strategies </a:t>
            </a:r>
            <a:r>
              <a:rPr lang="en-US" sz="2400" dirty="0">
                <a:latin typeface="Times New Roman" panose="02020603050405020304" pitchFamily="18" charset="0"/>
                <a:cs typeface="Times New Roman" panose="02020603050405020304" pitchFamily="18" charset="0"/>
              </a:rPr>
              <a:t>for wealthy, rising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middle class</a:t>
            </a:r>
            <a:r>
              <a:rPr lang="en-US" sz="2400" dirty="0">
                <a:latin typeface="Times New Roman" panose="02020603050405020304" pitchFamily="18" charset="0"/>
                <a:cs typeface="Times New Roman" panose="02020603050405020304" pitchFamily="18" charset="0"/>
              </a:rPr>
              <a:t>, and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poor </a:t>
            </a:r>
            <a:r>
              <a:rPr lang="en-US"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customers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across country </a:t>
            </a:r>
            <a:r>
              <a:rPr lang="en-US"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markets</a:t>
            </a:r>
            <a:r>
              <a:rPr lang="en-US" sz="2400" dirty="0" smtClean="0">
                <a:latin typeface="Times New Roman" panose="02020603050405020304" pitchFamily="18" charset="0"/>
                <a:cs typeface="Times New Roman" panose="02020603050405020304" pitchFamily="18" charset="0"/>
              </a:rPr>
              <a:t>. </a:t>
            </a:r>
          </a:p>
          <a:p>
            <a:pPr marL="0" indent="0" algn="just">
              <a:buNone/>
            </a:pPr>
            <a:endParaRPr lang="fi-FI" sz="2400" dirty="0" smtClean="0">
              <a:latin typeface="Times New Roman" panose="02020603050405020304" pitchFamily="18" charset="0"/>
              <a:cs typeface="Times New Roman" panose="02020603050405020304" pitchFamily="18" charset="0"/>
            </a:endParaRP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en-US"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Entry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into base-of-the-pyramid markets may </a:t>
            </a:r>
            <a:r>
              <a:rPr lang="en-US"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 </a:t>
            </a:r>
          </a:p>
          <a:p>
            <a:pPr marL="457200" lvl="1" indent="0" algn="just">
              <a:buNone/>
            </a:pPr>
            <a:endParaRPr lang="en-US" sz="2000" dirty="0" smtClean="0">
              <a:latin typeface="Times New Roman" panose="02020603050405020304" pitchFamily="18" charset="0"/>
              <a:cs typeface="Times New Roman" panose="02020603050405020304" pitchFamily="18" charset="0"/>
            </a:endParaRPr>
          </a:p>
          <a:p>
            <a:pPr marL="457200" lvl="1" indent="0" algn="just">
              <a:buNone/>
            </a:pPr>
            <a:r>
              <a:rPr lang="en-US" sz="2000" b="1" i="1" dirty="0" smtClean="0">
                <a:latin typeface="Times New Roman" panose="02020603050405020304" pitchFamily="18" charset="0"/>
                <a:cs typeface="Times New Roman" panose="02020603050405020304" pitchFamily="18" charset="0"/>
              </a:rPr>
              <a:t>a </a:t>
            </a:r>
            <a:r>
              <a:rPr lang="en-US" sz="2000" b="1" i="1" dirty="0">
                <a:latin typeface="Times New Roman" panose="02020603050405020304" pitchFamily="18" charset="0"/>
                <a:cs typeface="Times New Roman" panose="02020603050405020304" pitchFamily="18" charset="0"/>
              </a:rPr>
              <a:t>global capability beyond the adaptive skills</a:t>
            </a:r>
            <a:r>
              <a:rPr lang="en-US" sz="2000" dirty="0">
                <a:latin typeface="Times New Roman" panose="02020603050405020304" pitchFamily="18" charset="0"/>
                <a:cs typeface="Times New Roman" panose="02020603050405020304" pitchFamily="18" charset="0"/>
              </a:rPr>
              <a:t> of national responsiveness or the centralized control inherent in global </a:t>
            </a:r>
            <a:r>
              <a:rPr lang="en-US" sz="2000" dirty="0" smtClean="0">
                <a:latin typeface="Times New Roman" panose="02020603050405020304" pitchFamily="18" charset="0"/>
                <a:cs typeface="Times New Roman" panose="02020603050405020304" pitchFamily="18" charset="0"/>
              </a:rPr>
              <a:t>efficiency </a:t>
            </a:r>
          </a:p>
          <a:p>
            <a:pPr marL="457200" lvl="1" indent="0" algn="just">
              <a:buNone/>
            </a:pP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and</a:t>
            </a:r>
            <a:r>
              <a:rPr lang="en-US" sz="2000" dirty="0" smtClean="0">
                <a:latin typeface="Times New Roman" panose="02020603050405020304" pitchFamily="18" charset="0"/>
                <a:cs typeface="Times New Roman" panose="02020603050405020304" pitchFamily="18" charset="0"/>
              </a:rPr>
              <a:t> </a:t>
            </a:r>
          </a:p>
          <a:p>
            <a:pPr marL="457200" lvl="1" indent="0" algn="just">
              <a:buNone/>
            </a:pPr>
            <a:r>
              <a:rPr lang="en-US" sz="2000" b="1" i="1" dirty="0" smtClean="0">
                <a:latin typeface="Times New Roman" panose="02020603050405020304" pitchFamily="18" charset="0"/>
                <a:cs typeface="Times New Roman" panose="02020603050405020304" pitchFamily="18" charset="0"/>
              </a:rPr>
              <a:t>a </a:t>
            </a:r>
            <a:r>
              <a:rPr lang="en-US" sz="2000" b="1" i="1" dirty="0">
                <a:latin typeface="Times New Roman" panose="02020603050405020304" pitchFamily="18" charset="0"/>
                <a:cs typeface="Times New Roman" panose="02020603050405020304" pitchFamily="18" charset="0"/>
              </a:rPr>
              <a:t>market entry strategy that moves past a reliance on imported business </a:t>
            </a:r>
            <a:r>
              <a:rPr lang="en-US" sz="2000" b="1" i="1" dirty="0" smtClean="0">
                <a:latin typeface="Times New Roman" panose="02020603050405020304" pitchFamily="18" charset="0"/>
                <a:cs typeface="Times New Roman" panose="02020603050405020304" pitchFamily="18" charset="0"/>
              </a:rPr>
              <a:t>models</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29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91" y="365125"/>
            <a:ext cx="11525005" cy="786781"/>
          </a:xfrm>
        </p:spPr>
        <p:txBody>
          <a:bodyPr>
            <a:normAutofit/>
          </a:bodyPr>
          <a:lstStyle/>
          <a:p>
            <a:r>
              <a:rPr lang="en-US" sz="3000" b="1" dirty="0">
                <a:latin typeface="Times New Roman" panose="02020603050405020304" pitchFamily="18" charset="0"/>
                <a:cs typeface="Times New Roman" panose="02020603050405020304" pitchFamily="18" charset="0"/>
              </a:rPr>
              <a:t>Collaborating with non-traditional partners</a:t>
            </a:r>
          </a:p>
        </p:txBody>
      </p:sp>
      <p:graphicFrame>
        <p:nvGraphicFramePr>
          <p:cNvPr id="5" name="Content Placeholder 4"/>
          <p:cNvGraphicFramePr>
            <a:graphicFrameLocks noGrp="1"/>
          </p:cNvGraphicFramePr>
          <p:nvPr>
            <p:ph idx="1"/>
          </p:nvPr>
        </p:nvGraphicFramePr>
        <p:xfrm>
          <a:off x="267192" y="1377537"/>
          <a:ext cx="11643758" cy="5118268"/>
        </p:xfrm>
        <a:graphic>
          <a:graphicData uri="http://schemas.openxmlformats.org/drawingml/2006/table">
            <a:tbl>
              <a:tblPr firstRow="1" bandRow="1">
                <a:tableStyleId>{5C22544A-7EE6-4342-B048-85BDC9FD1C3A}</a:tableStyleId>
              </a:tblPr>
              <a:tblGrid>
                <a:gridCol w="5821879">
                  <a:extLst>
                    <a:ext uri="{9D8B030D-6E8A-4147-A177-3AD203B41FA5}">
                      <a16:colId xmlns:a16="http://schemas.microsoft.com/office/drawing/2014/main" val="20000"/>
                    </a:ext>
                  </a:extLst>
                </a:gridCol>
                <a:gridCol w="5821879">
                  <a:extLst>
                    <a:ext uri="{9D8B030D-6E8A-4147-A177-3AD203B41FA5}">
                      <a16:colId xmlns:a16="http://schemas.microsoft.com/office/drawing/2014/main" val="20001"/>
                    </a:ext>
                  </a:extLst>
                </a:gridCol>
              </a:tblGrid>
              <a:tr h="1279567">
                <a:tc>
                  <a:txBody>
                    <a:bodyPr/>
                    <a:lstStyle/>
                    <a:p>
                      <a:r>
                        <a:rPr lang="en-US" sz="2400" i="1" dirty="0">
                          <a:solidFill>
                            <a:srgbClr val="C00000"/>
                          </a:solidFill>
                          <a:latin typeface="Times New Roman" panose="02020603050405020304" pitchFamily="18" charset="0"/>
                          <a:cs typeface="Times New Roman" panose="02020603050405020304" pitchFamily="18" charset="0"/>
                        </a:rPr>
                        <a:t>Strategies of successful base-of-the-pyramid market entries</a:t>
                      </a:r>
                      <a:endParaRPr lang="en-US" sz="2400"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r>
                        <a:rPr lang="en-US" sz="2400" i="1" dirty="0">
                          <a:solidFill>
                            <a:srgbClr val="C00000"/>
                          </a:solidFill>
                          <a:latin typeface="Times New Roman" panose="02020603050405020304" pitchFamily="18" charset="0"/>
                          <a:cs typeface="Times New Roman" panose="02020603050405020304" pitchFamily="18" charset="0"/>
                        </a:rPr>
                        <a:t>Strategies of failed (or poorly performing) base-of-the-pyramid market entries</a:t>
                      </a:r>
                      <a:endParaRPr lang="en-US" sz="2400" dirty="0">
                        <a:solidFill>
                          <a:srgbClr val="C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1279567">
                <a:tc>
                  <a:txBody>
                    <a:bodyPr/>
                    <a:lstStyle/>
                    <a:p>
                      <a:r>
                        <a:rPr lang="en-US" sz="2400" dirty="0" smtClean="0">
                          <a:latin typeface="Times New Roman" panose="02020603050405020304" pitchFamily="18" charset="0"/>
                          <a:cs typeface="Times New Roman" panose="02020603050405020304" pitchFamily="18" charset="0"/>
                        </a:rPr>
                        <a:t>Recognized </a:t>
                      </a:r>
                      <a:r>
                        <a:rPr lang="en-US" sz="2400" dirty="0">
                          <a:latin typeface="Times New Roman" panose="02020603050405020304" pitchFamily="18" charset="0"/>
                          <a:cs typeface="Times New Roman" panose="02020603050405020304" pitchFamily="18" charset="0"/>
                        </a:rPr>
                        <a:t>the value of both corporate and non-corporate partners</a:t>
                      </a:r>
                    </a:p>
                  </a:txBody>
                  <a:tcPr anchor="ctr"/>
                </a:tc>
                <a:tc>
                  <a:txBody>
                    <a:bodyPr/>
                    <a:lstStyle/>
                    <a:p>
                      <a:r>
                        <a:rPr lang="en-US" sz="2400" dirty="0" smtClean="0">
                          <a:latin typeface="Times New Roman" panose="02020603050405020304" pitchFamily="18" charset="0"/>
                          <a:cs typeface="Times New Roman" panose="02020603050405020304" pitchFamily="18" charset="0"/>
                        </a:rPr>
                        <a:t>Heavy </a:t>
                      </a:r>
                      <a:r>
                        <a:rPr lang="en-US" sz="2400" dirty="0">
                          <a:latin typeface="Times New Roman" panose="02020603050405020304" pitchFamily="18" charset="0"/>
                          <a:cs typeface="Times New Roman" panose="02020603050405020304" pitchFamily="18" charset="0"/>
                        </a:rPr>
                        <a:t>reliance on expertise of local subsidiary or familiar partners</a:t>
                      </a:r>
                    </a:p>
                  </a:txBody>
                  <a:tcPr anchor="ctr"/>
                </a:tc>
                <a:extLst>
                  <a:ext uri="{0D108BD9-81ED-4DB2-BD59-A6C34878D82A}">
                    <a16:rowId xmlns:a16="http://schemas.microsoft.com/office/drawing/2014/main" val="10001"/>
                  </a:ext>
                </a:extLst>
              </a:tr>
              <a:tr h="1279567">
                <a:tc>
                  <a:txBody>
                    <a:bodyPr/>
                    <a:lstStyle/>
                    <a:p>
                      <a:r>
                        <a:rPr lang="en-US" sz="2400" dirty="0" smtClean="0">
                          <a:latin typeface="Times New Roman" panose="02020603050405020304" pitchFamily="18" charset="0"/>
                          <a:cs typeface="Times New Roman" panose="02020603050405020304" pitchFamily="18" charset="0"/>
                        </a:rPr>
                        <a:t>Proactively </a:t>
                      </a:r>
                      <a:r>
                        <a:rPr lang="en-US" sz="2400" dirty="0">
                          <a:latin typeface="Times New Roman" panose="02020603050405020304" pitchFamily="18" charset="0"/>
                          <a:cs typeface="Times New Roman" panose="02020603050405020304" pitchFamily="18" charset="0"/>
                        </a:rPr>
                        <a:t>established relationships with non-profit and other non-traditional partner organizations</a:t>
                      </a:r>
                    </a:p>
                  </a:txBody>
                  <a:tcPr anchor="ctr"/>
                </a:tc>
                <a:tc>
                  <a:txBody>
                    <a:bodyPr/>
                    <a:lstStyle/>
                    <a:p>
                      <a:r>
                        <a:rPr lang="en-US" sz="2400" dirty="0" smtClean="0">
                          <a:latin typeface="Times New Roman" panose="02020603050405020304" pitchFamily="18" charset="0"/>
                          <a:cs typeface="Times New Roman" panose="02020603050405020304" pitchFamily="18" charset="0"/>
                        </a:rPr>
                        <a:t>Limited </a:t>
                      </a:r>
                      <a:r>
                        <a:rPr lang="en-US" sz="2400" dirty="0">
                          <a:latin typeface="Times New Roman" panose="02020603050405020304" pitchFamily="18" charset="0"/>
                          <a:cs typeface="Times New Roman" panose="02020603050405020304" pitchFamily="18" charset="0"/>
                        </a:rPr>
                        <a:t>or no contact with non-profit and other non-traditional partner organizations</a:t>
                      </a:r>
                    </a:p>
                  </a:txBody>
                  <a:tcPr anchor="ctr"/>
                </a:tc>
                <a:extLst>
                  <a:ext uri="{0D108BD9-81ED-4DB2-BD59-A6C34878D82A}">
                    <a16:rowId xmlns:a16="http://schemas.microsoft.com/office/drawing/2014/main" val="10002"/>
                  </a:ext>
                </a:extLst>
              </a:tr>
              <a:tr h="1279567">
                <a:tc>
                  <a:txBody>
                    <a:bodyPr/>
                    <a:lstStyle/>
                    <a:p>
                      <a:r>
                        <a:rPr lang="en-US" sz="2400" dirty="0" smtClean="0">
                          <a:latin typeface="Times New Roman" panose="02020603050405020304" pitchFamily="18" charset="0"/>
                          <a:cs typeface="Times New Roman" panose="02020603050405020304" pitchFamily="18" charset="0"/>
                        </a:rPr>
                        <a:t>Relied </a:t>
                      </a:r>
                      <a:r>
                        <a:rPr lang="en-US" sz="2400" dirty="0">
                          <a:latin typeface="Times New Roman" panose="02020603050405020304" pitchFamily="18" charset="0"/>
                          <a:cs typeface="Times New Roman" panose="02020603050405020304" pitchFamily="18" charset="0"/>
                        </a:rPr>
                        <a:t>on non-corporate partners for expertise on social infrastructure and local legitimacy</a:t>
                      </a:r>
                    </a:p>
                  </a:txBody>
                  <a:tcPr anchor="ctr"/>
                </a:tc>
                <a:tc>
                  <a:txBody>
                    <a:bodyPr/>
                    <a:lstStyle/>
                    <a:p>
                      <a:r>
                        <a:rPr lang="en-US" sz="2400" dirty="0" smtClean="0">
                          <a:latin typeface="Times New Roman" panose="02020603050405020304" pitchFamily="18" charset="0"/>
                          <a:cs typeface="Times New Roman" panose="02020603050405020304" pitchFamily="18" charset="0"/>
                        </a:rPr>
                        <a:t>Tended </a:t>
                      </a:r>
                      <a:r>
                        <a:rPr lang="en-US" sz="2400" dirty="0">
                          <a:latin typeface="Times New Roman" panose="02020603050405020304" pitchFamily="18" charset="0"/>
                          <a:cs typeface="Times New Roman" panose="02020603050405020304" pitchFamily="18" charset="0"/>
                        </a:rPr>
                        <a:t>to rely on familiar or existing partners for information about new markets and the local context</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22839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8340"/>
          </a:xfrm>
        </p:spPr>
        <p:txBody>
          <a:bodyPr>
            <a:normAutofit fontScale="90000"/>
          </a:bodyPr>
          <a:lstStyle/>
          <a:p>
            <a:r>
              <a:rPr lang="en-US" b="1" dirty="0">
                <a:latin typeface="Times New Roman" panose="02020603050405020304" pitchFamily="18" charset="0"/>
                <a:cs typeface="Times New Roman" panose="02020603050405020304" pitchFamily="18" charset="0"/>
              </a:rPr>
              <a:t>Co-inventing custom solutions</a:t>
            </a:r>
          </a:p>
        </p:txBody>
      </p:sp>
      <p:graphicFrame>
        <p:nvGraphicFramePr>
          <p:cNvPr id="5" name="Content Placeholder 4"/>
          <p:cNvGraphicFramePr>
            <a:graphicFrameLocks noGrp="1"/>
          </p:cNvGraphicFramePr>
          <p:nvPr>
            <p:ph idx="1"/>
          </p:nvPr>
        </p:nvGraphicFramePr>
        <p:xfrm>
          <a:off x="838200" y="1176337"/>
          <a:ext cx="10515600" cy="547649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1033017">
                <a:tc>
                  <a:txBody>
                    <a:bodyPr/>
                    <a:lstStyle/>
                    <a:p>
                      <a:r>
                        <a:rPr lang="en-US" sz="2400" i="1" dirty="0">
                          <a:solidFill>
                            <a:srgbClr val="C00000"/>
                          </a:solidFill>
                          <a:latin typeface="Times New Roman" panose="02020603050405020304" pitchFamily="18" charset="0"/>
                          <a:cs typeface="Times New Roman" panose="02020603050405020304" pitchFamily="18" charset="0"/>
                        </a:rPr>
                        <a:t>Strategies of successful base-of-the-pyramid market entries</a:t>
                      </a:r>
                      <a:endParaRPr lang="en-US" sz="2400"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r>
                        <a:rPr lang="en-US" sz="2400" i="1" dirty="0">
                          <a:solidFill>
                            <a:srgbClr val="C00000"/>
                          </a:solidFill>
                          <a:latin typeface="Times New Roman" panose="02020603050405020304" pitchFamily="18" charset="0"/>
                          <a:cs typeface="Times New Roman" panose="02020603050405020304" pitchFamily="18" charset="0"/>
                        </a:rPr>
                        <a:t>Strategies of failed (or poorly performing) base-of-the-pyramid market entries</a:t>
                      </a:r>
                      <a:endParaRPr lang="en-US" sz="2400" dirty="0">
                        <a:solidFill>
                          <a:srgbClr val="C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1033017">
                <a:tc>
                  <a:txBody>
                    <a:bodyPr/>
                    <a:lstStyle/>
                    <a:p>
                      <a:r>
                        <a:rPr lang="en-US" sz="2400" dirty="0" smtClean="0">
                          <a:latin typeface="Times New Roman" panose="02020603050405020304" pitchFamily="18" charset="0"/>
                          <a:cs typeface="Times New Roman" panose="02020603050405020304" pitchFamily="18" charset="0"/>
                        </a:rPr>
                        <a:t>Often </a:t>
                      </a:r>
                      <a:r>
                        <a:rPr lang="en-US" sz="2400" dirty="0">
                          <a:latin typeface="Times New Roman" panose="02020603050405020304" pitchFamily="18" charset="0"/>
                          <a:cs typeface="Times New Roman" panose="02020603050405020304" pitchFamily="18" charset="0"/>
                        </a:rPr>
                        <a:t>linked with multiple distributors, who modified product differently before selling to final user</a:t>
                      </a:r>
                    </a:p>
                  </a:txBody>
                  <a:tcPr anchor="ctr"/>
                </a:tc>
                <a:tc>
                  <a:txBody>
                    <a:bodyPr/>
                    <a:lstStyle/>
                    <a:p>
                      <a:r>
                        <a:rPr lang="en-US" sz="2400" dirty="0" smtClean="0">
                          <a:latin typeface="Times New Roman" panose="02020603050405020304" pitchFamily="18" charset="0"/>
                          <a:cs typeface="Times New Roman" panose="02020603050405020304" pitchFamily="18" charset="0"/>
                        </a:rPr>
                        <a:t>Preferred </a:t>
                      </a:r>
                      <a:r>
                        <a:rPr lang="en-US" sz="2400" dirty="0">
                          <a:latin typeface="Times New Roman" panose="02020603050405020304" pitchFamily="18" charset="0"/>
                          <a:cs typeface="Times New Roman" panose="02020603050405020304" pitchFamily="18" charset="0"/>
                        </a:rPr>
                        <a:t>to sell the product as is and tried to limit modifications by distributors and users</a:t>
                      </a:r>
                    </a:p>
                  </a:txBody>
                  <a:tcPr anchor="ctr"/>
                </a:tc>
                <a:extLst>
                  <a:ext uri="{0D108BD9-81ED-4DB2-BD59-A6C34878D82A}">
                    <a16:rowId xmlns:a16="http://schemas.microsoft.com/office/drawing/2014/main" val="10001"/>
                  </a:ext>
                </a:extLst>
              </a:tr>
              <a:tr h="1033017">
                <a:tc>
                  <a:txBody>
                    <a:bodyPr/>
                    <a:lstStyle/>
                    <a:p>
                      <a:r>
                        <a:rPr lang="en-US" sz="2400" dirty="0" smtClean="0">
                          <a:latin typeface="Times New Roman" panose="02020603050405020304" pitchFamily="18" charset="0"/>
                          <a:cs typeface="Times New Roman" panose="02020603050405020304" pitchFamily="18" charset="0"/>
                        </a:rPr>
                        <a:t>Allowed </a:t>
                      </a:r>
                      <a:r>
                        <a:rPr lang="en-US" sz="2400" dirty="0">
                          <a:latin typeface="Times New Roman" panose="02020603050405020304" pitchFamily="18" charset="0"/>
                          <a:cs typeface="Times New Roman" panose="02020603050405020304" pitchFamily="18" charset="0"/>
                        </a:rPr>
                        <a:t>for user innovation and modification</a:t>
                      </a:r>
                    </a:p>
                  </a:txBody>
                  <a:tcPr anchor="ctr"/>
                </a:tc>
                <a:tc>
                  <a:txBody>
                    <a:bodyPr/>
                    <a:lstStyle/>
                    <a:p>
                      <a:r>
                        <a:rPr lang="en-US" sz="2400" dirty="0" smtClean="0">
                          <a:latin typeface="Times New Roman" panose="02020603050405020304" pitchFamily="18" charset="0"/>
                          <a:cs typeface="Times New Roman" panose="02020603050405020304" pitchFamily="18" charset="0"/>
                        </a:rPr>
                        <a:t>Substantial </a:t>
                      </a:r>
                      <a:r>
                        <a:rPr lang="en-US" sz="2400" dirty="0">
                          <a:latin typeface="Times New Roman" panose="02020603050405020304" pitchFamily="18" charset="0"/>
                          <a:cs typeface="Times New Roman" panose="02020603050405020304" pitchFamily="18" charset="0"/>
                        </a:rPr>
                        <a:t>effort to protect property rights (e.g., patents, brand names)</a:t>
                      </a:r>
                    </a:p>
                  </a:txBody>
                  <a:tcPr anchor="ctr"/>
                </a:tc>
                <a:extLst>
                  <a:ext uri="{0D108BD9-81ED-4DB2-BD59-A6C34878D82A}">
                    <a16:rowId xmlns:a16="http://schemas.microsoft.com/office/drawing/2014/main" val="10002"/>
                  </a:ext>
                </a:extLst>
              </a:tr>
              <a:tr h="1033017">
                <a:tc>
                  <a:txBody>
                    <a:bodyPr/>
                    <a:lstStyle/>
                    <a:p>
                      <a:r>
                        <a:rPr lang="en-US" sz="2400" dirty="0" smtClean="0">
                          <a:latin typeface="Times New Roman" panose="02020603050405020304" pitchFamily="18" charset="0"/>
                          <a:cs typeface="Times New Roman" panose="02020603050405020304" pitchFamily="18" charset="0"/>
                        </a:rPr>
                        <a:t>Product </a:t>
                      </a:r>
                      <a:r>
                        <a:rPr lang="en-US" sz="2400" dirty="0">
                          <a:latin typeface="Times New Roman" panose="02020603050405020304" pitchFamily="18" charset="0"/>
                          <a:cs typeface="Times New Roman" panose="02020603050405020304" pitchFamily="18" charset="0"/>
                        </a:rPr>
                        <a:t>and business model design co-evolved</a:t>
                      </a:r>
                    </a:p>
                  </a:txBody>
                  <a:tcPr anchor="ctr"/>
                </a:tc>
                <a:tc>
                  <a:txBody>
                    <a:bodyPr/>
                    <a:lstStyle/>
                    <a:p>
                      <a:r>
                        <a:rPr lang="en-US" sz="2400" dirty="0" smtClean="0">
                          <a:latin typeface="Times New Roman" panose="02020603050405020304" pitchFamily="18" charset="0"/>
                          <a:cs typeface="Times New Roman" panose="02020603050405020304" pitchFamily="18" charset="0"/>
                        </a:rPr>
                        <a:t>Product </a:t>
                      </a:r>
                      <a:r>
                        <a:rPr lang="en-US" sz="2400" dirty="0">
                          <a:latin typeface="Times New Roman" panose="02020603050405020304" pitchFamily="18" charset="0"/>
                          <a:cs typeface="Times New Roman" panose="02020603050405020304" pitchFamily="18" charset="0"/>
                        </a:rPr>
                        <a:t>was developed before business model was designed</a:t>
                      </a:r>
                    </a:p>
                  </a:txBody>
                  <a:tcPr anchor="ctr"/>
                </a:tc>
                <a:extLst>
                  <a:ext uri="{0D108BD9-81ED-4DB2-BD59-A6C34878D82A}">
                    <a16:rowId xmlns:a16="http://schemas.microsoft.com/office/drawing/2014/main" val="10003"/>
                  </a:ext>
                </a:extLst>
              </a:tr>
              <a:tr h="1033017">
                <a:tc>
                  <a:txBody>
                    <a:bodyPr/>
                    <a:lstStyle/>
                    <a:p>
                      <a:r>
                        <a:rPr lang="en-US" sz="2400" dirty="0" smtClean="0">
                          <a:latin typeface="Times New Roman" panose="02020603050405020304" pitchFamily="18" charset="0"/>
                          <a:cs typeface="Times New Roman" panose="02020603050405020304" pitchFamily="18" charset="0"/>
                        </a:rPr>
                        <a:t>Tended </a:t>
                      </a:r>
                      <a:r>
                        <a:rPr lang="en-US" sz="2400" dirty="0">
                          <a:latin typeface="Times New Roman" panose="02020603050405020304" pitchFamily="18" charset="0"/>
                          <a:cs typeface="Times New Roman" panose="02020603050405020304" pitchFamily="18" charset="0"/>
                        </a:rPr>
                        <a:t>to view product in terms of the functionality it provided</a:t>
                      </a:r>
                    </a:p>
                  </a:txBody>
                  <a:tcPr anchor="ctr"/>
                </a:tc>
                <a:tc>
                  <a:txBody>
                    <a:bodyPr/>
                    <a:lstStyle/>
                    <a:p>
                      <a:r>
                        <a:rPr lang="en-US" sz="2400" dirty="0" smtClean="0">
                          <a:latin typeface="Times New Roman" panose="02020603050405020304" pitchFamily="18" charset="0"/>
                          <a:cs typeface="Times New Roman" panose="02020603050405020304" pitchFamily="18" charset="0"/>
                        </a:rPr>
                        <a:t>Tended </a:t>
                      </a:r>
                      <a:r>
                        <a:rPr lang="en-US" sz="2400" dirty="0">
                          <a:latin typeface="Times New Roman" panose="02020603050405020304" pitchFamily="18" charset="0"/>
                          <a:cs typeface="Times New Roman" panose="02020603050405020304" pitchFamily="18" charset="0"/>
                        </a:rPr>
                        <a:t>to view value proposition in terms of product, not functionality</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0851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5218"/>
          </a:xfrm>
        </p:spPr>
        <p:txBody>
          <a:bodyPr/>
          <a:lstStyle/>
          <a:p>
            <a:r>
              <a:rPr lang="en-US" b="1" dirty="0">
                <a:latin typeface="Times New Roman" panose="02020603050405020304" pitchFamily="18" charset="0"/>
                <a:cs typeface="Times New Roman" panose="02020603050405020304" pitchFamily="18" charset="0"/>
              </a:rPr>
              <a:t>Building local capacity</a:t>
            </a:r>
          </a:p>
        </p:txBody>
      </p:sp>
      <p:graphicFrame>
        <p:nvGraphicFramePr>
          <p:cNvPr id="4" name="Content Placeholder 3"/>
          <p:cNvGraphicFramePr>
            <a:graphicFrameLocks noGrp="1"/>
          </p:cNvGraphicFramePr>
          <p:nvPr>
            <p:ph idx="1"/>
          </p:nvPr>
        </p:nvGraphicFramePr>
        <p:xfrm>
          <a:off x="838200" y="1163639"/>
          <a:ext cx="10515600" cy="523716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1348667">
                <a:tc>
                  <a:txBody>
                    <a:bodyPr/>
                    <a:lstStyle/>
                    <a:p>
                      <a:r>
                        <a:rPr lang="en-US" sz="2200" i="1" dirty="0">
                          <a:solidFill>
                            <a:srgbClr val="C00000"/>
                          </a:solidFill>
                          <a:latin typeface="Times New Roman" panose="02020603050405020304" pitchFamily="18" charset="0"/>
                          <a:cs typeface="Times New Roman" panose="02020603050405020304" pitchFamily="18" charset="0"/>
                        </a:rPr>
                        <a:t>Strategies of successful base-of-the-pyramid market entries</a:t>
                      </a:r>
                      <a:endParaRPr lang="en-US" sz="2200"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r>
                        <a:rPr lang="en-US" sz="2200" i="1" dirty="0">
                          <a:solidFill>
                            <a:srgbClr val="C00000"/>
                          </a:solidFill>
                          <a:latin typeface="Times New Roman" panose="02020603050405020304" pitchFamily="18" charset="0"/>
                          <a:cs typeface="Times New Roman" panose="02020603050405020304" pitchFamily="18" charset="0"/>
                        </a:rPr>
                        <a:t>Strategies of failed (or poorly performing) base-of-the-pyramid market entries</a:t>
                      </a:r>
                      <a:endParaRPr lang="en-US" sz="2200" dirty="0">
                        <a:solidFill>
                          <a:srgbClr val="C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1348667">
                <a:tc>
                  <a:txBody>
                    <a:bodyPr/>
                    <a:lstStyle/>
                    <a:p>
                      <a:r>
                        <a:rPr lang="en-US" sz="2200" dirty="0" smtClean="0">
                          <a:latin typeface="Times New Roman" panose="02020603050405020304" pitchFamily="18" charset="0"/>
                          <a:cs typeface="Times New Roman" panose="02020603050405020304" pitchFamily="18" charset="0"/>
                        </a:rPr>
                        <a:t>Recognized </a:t>
                      </a:r>
                      <a:r>
                        <a:rPr lang="en-US" sz="2200" dirty="0">
                          <a:latin typeface="Times New Roman" panose="02020603050405020304" pitchFamily="18" charset="0"/>
                          <a:cs typeface="Times New Roman" panose="02020603050405020304" pitchFamily="18" charset="0"/>
                        </a:rPr>
                        <a:t>the value of existing local institutions</a:t>
                      </a:r>
                    </a:p>
                  </a:txBody>
                  <a:tcPr anchor="ctr"/>
                </a:tc>
                <a:tc>
                  <a:txBody>
                    <a:bodyPr/>
                    <a:lstStyle/>
                    <a:p>
                      <a:r>
                        <a:rPr lang="en-US" sz="2200" dirty="0" smtClean="0">
                          <a:latin typeface="Times New Roman" panose="02020603050405020304" pitchFamily="18" charset="0"/>
                          <a:cs typeface="Times New Roman" panose="02020603050405020304" pitchFamily="18" charset="0"/>
                        </a:rPr>
                        <a:t>Tended </a:t>
                      </a:r>
                      <a:r>
                        <a:rPr lang="en-US" sz="2200" dirty="0">
                          <a:latin typeface="Times New Roman" panose="02020603050405020304" pitchFamily="18" charset="0"/>
                          <a:cs typeface="Times New Roman" panose="02020603050405020304" pitchFamily="18" charset="0"/>
                        </a:rPr>
                        <a:t>to view the environment in terms of the institutions that were missing</a:t>
                      </a:r>
                    </a:p>
                  </a:txBody>
                  <a:tcPr anchor="ctr"/>
                </a:tc>
                <a:extLst>
                  <a:ext uri="{0D108BD9-81ED-4DB2-BD59-A6C34878D82A}">
                    <a16:rowId xmlns:a16="http://schemas.microsoft.com/office/drawing/2014/main" val="10001"/>
                  </a:ext>
                </a:extLst>
              </a:tr>
              <a:tr h="1348667">
                <a:tc>
                  <a:txBody>
                    <a:bodyPr/>
                    <a:lstStyle/>
                    <a:p>
                      <a:r>
                        <a:rPr lang="en-US" sz="2200" dirty="0" smtClean="0">
                          <a:latin typeface="Times New Roman" panose="02020603050405020304" pitchFamily="18" charset="0"/>
                          <a:cs typeface="Times New Roman" panose="02020603050405020304" pitchFamily="18" charset="0"/>
                        </a:rPr>
                        <a:t>Provided </a:t>
                      </a:r>
                      <a:r>
                        <a:rPr lang="en-US" sz="2200" dirty="0">
                          <a:latin typeface="Times New Roman" panose="02020603050405020304" pitchFamily="18" charset="0"/>
                          <a:cs typeface="Times New Roman" panose="02020603050405020304" pitchFamily="18" charset="0"/>
                        </a:rPr>
                        <a:t>training to local entrepreneurs and other partners</a:t>
                      </a:r>
                    </a:p>
                  </a:txBody>
                  <a:tcPr anchor="ctr"/>
                </a:tc>
                <a:tc>
                  <a:txBody>
                    <a:bodyPr/>
                    <a:lstStyle/>
                    <a:p>
                      <a:r>
                        <a:rPr lang="en-US" sz="2200" dirty="0" smtClean="0">
                          <a:latin typeface="Times New Roman" panose="02020603050405020304" pitchFamily="18" charset="0"/>
                          <a:cs typeface="Times New Roman" panose="02020603050405020304" pitchFamily="18" charset="0"/>
                        </a:rPr>
                        <a:t>Limited </a:t>
                      </a:r>
                      <a:r>
                        <a:rPr lang="en-US" sz="2200" dirty="0">
                          <a:latin typeface="Times New Roman" panose="02020603050405020304" pitchFamily="18" charset="0"/>
                          <a:cs typeface="Times New Roman" panose="02020603050405020304" pitchFamily="18" charset="0"/>
                        </a:rPr>
                        <a:t>contact with local entrepreneurs and local institutions</a:t>
                      </a:r>
                    </a:p>
                  </a:txBody>
                  <a:tcPr anchor="ctr"/>
                </a:tc>
                <a:extLst>
                  <a:ext uri="{0D108BD9-81ED-4DB2-BD59-A6C34878D82A}">
                    <a16:rowId xmlns:a16="http://schemas.microsoft.com/office/drawing/2014/main" val="10002"/>
                  </a:ext>
                </a:extLst>
              </a:tr>
              <a:tr h="1191160">
                <a:tc>
                  <a:txBody>
                    <a:bodyPr/>
                    <a:lstStyle/>
                    <a:p>
                      <a:r>
                        <a:rPr lang="en-US" sz="2200" dirty="0" smtClean="0">
                          <a:latin typeface="Times New Roman" panose="02020603050405020304" pitchFamily="18" charset="0"/>
                          <a:cs typeface="Times New Roman" panose="02020603050405020304" pitchFamily="18" charset="0"/>
                        </a:rPr>
                        <a:t>Often </a:t>
                      </a:r>
                      <a:r>
                        <a:rPr lang="en-US" sz="2200" dirty="0">
                          <a:latin typeface="Times New Roman" panose="02020603050405020304" pitchFamily="18" charset="0"/>
                          <a:cs typeface="Times New Roman" panose="02020603050405020304" pitchFamily="18" charset="0"/>
                        </a:rPr>
                        <a:t>saw gaps in local infrastructure or missing services as potential opportunities</a:t>
                      </a:r>
                    </a:p>
                  </a:txBody>
                  <a:tcPr anchor="ctr"/>
                </a:tc>
                <a:tc>
                  <a:txBody>
                    <a:bodyPr/>
                    <a:lstStyle/>
                    <a:p>
                      <a:r>
                        <a:rPr lang="en-US" sz="2200" dirty="0" smtClean="0">
                          <a:latin typeface="Times New Roman" panose="02020603050405020304" pitchFamily="18" charset="0"/>
                          <a:cs typeface="Times New Roman" panose="02020603050405020304" pitchFamily="18" charset="0"/>
                        </a:rPr>
                        <a:t>Often </a:t>
                      </a:r>
                      <a:r>
                        <a:rPr lang="en-US" sz="2200" dirty="0">
                          <a:latin typeface="Times New Roman" panose="02020603050405020304" pitchFamily="18" charset="0"/>
                          <a:cs typeface="Times New Roman" panose="02020603050405020304" pitchFamily="18" charset="0"/>
                        </a:rPr>
                        <a:t>saw gaps in local infrastructure as challenges or problems that had to be overcome</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2092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4906"/>
          </a:xfrm>
        </p:spPr>
        <p:txBody>
          <a:bodyPr>
            <a:normAutofit fontScale="90000"/>
          </a:bodyPr>
          <a:lstStyle/>
          <a:p>
            <a:r>
              <a:rPr lang="fi-FI" dirty="0" smtClean="0"/>
              <a:t/>
            </a:r>
            <a:br>
              <a:rPr lang="fi-FI" dirty="0" smtClean="0"/>
            </a:br>
            <a:r>
              <a:rPr lang="fi-FI" b="1" dirty="0" smtClean="0">
                <a:latin typeface="Times New Roman" panose="02020603050405020304" pitchFamily="18" charset="0"/>
                <a:cs typeface="Times New Roman" panose="02020603050405020304" pitchFamily="18" charset="0"/>
              </a:rPr>
              <a:t>Video: </a:t>
            </a:r>
            <a:r>
              <a:rPr lang="en-US" b="1" dirty="0">
                <a:latin typeface="Times New Roman" panose="02020603050405020304" pitchFamily="18" charset="0"/>
                <a:cs typeface="Times New Roman" panose="02020603050405020304" pitchFamily="18" charset="0"/>
              </a:rPr>
              <a:t>A New Model for Emerging Markets</a:t>
            </a:r>
            <a:r>
              <a:rPr lang="en-US" b="1" dirty="0"/>
              <a:t/>
            </a:r>
            <a:br>
              <a:rPr lang="en-US" b="1" dirty="0"/>
            </a:br>
            <a:endParaRPr lang="fi-FI" dirty="0"/>
          </a:p>
        </p:txBody>
      </p:sp>
      <p:pic>
        <p:nvPicPr>
          <p:cNvPr id="4" name="uLHwOsNLWKY"/>
          <p:cNvPicPr>
            <a:picLocks noGrp="1" noRot="1" noChangeAspect="1"/>
          </p:cNvPicPr>
          <p:nvPr>
            <p:ph idx="1"/>
            <a:videoFile r:link="rId1"/>
          </p:nvPr>
        </p:nvPicPr>
        <p:blipFill>
          <a:blip r:embed="rId3"/>
          <a:stretch>
            <a:fillRect/>
          </a:stretch>
        </p:blipFill>
        <p:spPr>
          <a:xfrm>
            <a:off x="665018" y="1270660"/>
            <a:ext cx="10355283" cy="5284519"/>
          </a:xfrm>
          <a:prstGeom prst="rect">
            <a:avLst/>
          </a:prstGeom>
        </p:spPr>
      </p:pic>
    </p:spTree>
    <p:extLst>
      <p:ext uri="{BB962C8B-B14F-4D97-AF65-F5344CB8AC3E}">
        <p14:creationId xmlns:p14="http://schemas.microsoft.com/office/powerpoint/2010/main" val="309823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smtClean="0">
                <a:latin typeface="Times New Roman" panose="02020603050405020304" pitchFamily="18" charset="0"/>
                <a:cs typeface="Times New Roman" panose="02020603050405020304" pitchFamily="18" charset="0"/>
              </a:rPr>
              <a:t>Traditional view of multinational enterprise </a:t>
            </a:r>
            <a:r>
              <a:rPr lang="en-US" sz="2000" dirty="0" smtClean="0">
                <a:latin typeface="Times New Roman" panose="02020603050405020304" pitchFamily="18" charset="0"/>
                <a:cs typeface="Times New Roman" panose="02020603050405020304" pitchFamily="18" charset="0"/>
              </a:rPr>
              <a:t>(from </a:t>
            </a:r>
            <a:r>
              <a:rPr lang="en-US" sz="2000" dirty="0" err="1" smtClean="0">
                <a:latin typeface="Times New Roman" panose="02020603050405020304" pitchFamily="18" charset="0"/>
                <a:cs typeface="Times New Roman" panose="02020603050405020304" pitchFamily="18" charset="0"/>
              </a:rPr>
              <a:t>Avinash</a:t>
            </a:r>
            <a:r>
              <a:rPr lang="en-US" sz="2000" dirty="0" smtClean="0">
                <a:latin typeface="Times New Roman" panose="02020603050405020304" pitchFamily="18" charset="0"/>
                <a:cs typeface="Times New Roman" panose="02020603050405020304" pitchFamily="18" charset="0"/>
              </a:rPr>
              <a:t> Dixit public lecture at Oxford)</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MNE is from advanced country </a:t>
            </a:r>
            <a:r>
              <a:rPr lang="fi-FI"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North. Has advantage in R&amp;D, high-tech, management. Information makes it </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non-contractible</a:t>
            </a:r>
            <a:r>
              <a:rPr lang="en-US"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Southern </a:t>
            </a:r>
            <a:r>
              <a:rPr lang="fi-FI" dirty="0" err="1" smtClean="0">
                <a:latin typeface="Times New Roman" panose="02020603050405020304" pitchFamily="18" charset="0"/>
                <a:cs typeface="Times New Roman" panose="02020603050405020304" pitchFamily="18" charset="0"/>
              </a:rPr>
              <a:t>host</a:t>
            </a:r>
            <a:r>
              <a:rPr lang="fi-FI" dirty="0" smtClean="0">
                <a:latin typeface="Times New Roman" panose="02020603050405020304" pitchFamily="18" charset="0"/>
                <a:cs typeface="Times New Roman" panose="02020603050405020304" pitchFamily="18" charset="0"/>
              </a:rPr>
              <a:t> country </a:t>
            </a:r>
            <a:r>
              <a:rPr lang="fi-FI" dirty="0" err="1" smtClean="0">
                <a:latin typeface="Times New Roman" panose="02020603050405020304" pitchFamily="18" charset="0"/>
                <a:cs typeface="Times New Roman" panose="02020603050405020304" pitchFamily="18" charset="0"/>
              </a:rPr>
              <a:t>has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cost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advantage</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low-tech</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production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Also</a:t>
            </a:r>
            <a:r>
              <a:rPr lang="fi-FI" dirty="0" smtClean="0">
                <a:latin typeface="Times New Roman" panose="02020603050405020304" pitchFamily="18" charset="0"/>
                <a:cs typeface="Times New Roman" panose="02020603050405020304" pitchFamily="18" charset="0"/>
              </a:rPr>
              <a:t> </a:t>
            </a:r>
            <a:r>
              <a:rPr lang="fi-FI"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non-contractible</a:t>
            </a:r>
            <a:r>
              <a:rPr lang="fi-FI"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FDI </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reduce</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contracting</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costs</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FDI </a:t>
            </a:r>
            <a:r>
              <a:rPr lang="en-US" dirty="0">
                <a:latin typeface="Times New Roman" panose="02020603050405020304" pitchFamily="18" charset="0"/>
                <a:cs typeface="Times New Roman" panose="02020603050405020304" pitchFamily="18" charset="0"/>
              </a:rPr>
              <a:t>is a specific organizational choice made by investing firms to </a:t>
            </a:r>
            <a:r>
              <a:rPr lang="en-US" dirty="0" smtClean="0">
                <a:latin typeface="Times New Roman" panose="02020603050405020304" pitchFamily="18" charset="0"/>
                <a:cs typeface="Times New Roman" panose="02020603050405020304" pitchFamily="18" charset="0"/>
              </a:rPr>
              <a:t>take advantage </a:t>
            </a:r>
            <a:r>
              <a:rPr lang="en-US" dirty="0">
                <a:latin typeface="Times New Roman" panose="02020603050405020304" pitchFamily="18" charset="0"/>
                <a:cs typeface="Times New Roman" panose="02020603050405020304" pitchFamily="18" charset="0"/>
              </a:rPr>
              <a:t>of opportunities for earning profits in the host country and in response to </a:t>
            </a:r>
            <a:r>
              <a:rPr lang="en-US" dirty="0" smtClean="0">
                <a:latin typeface="Times New Roman" panose="02020603050405020304" pitchFamily="18" charset="0"/>
                <a:cs typeface="Times New Roman" panose="02020603050405020304" pitchFamily="18" charset="0"/>
              </a:rPr>
              <a:t>the challenges </a:t>
            </a:r>
            <a:r>
              <a:rPr lang="en-US" dirty="0">
                <a:latin typeface="Times New Roman" panose="02020603050405020304" pitchFamily="18" charset="0"/>
                <a:cs typeface="Times New Roman" panose="02020603050405020304" pitchFamily="18" charset="0"/>
              </a:rPr>
              <a:t>posed by the </a:t>
            </a:r>
            <a:r>
              <a:rPr lang="en-US" dirty="0" smtClean="0">
                <a:latin typeface="Times New Roman" panose="02020603050405020304" pitchFamily="18" charset="0"/>
                <a:cs typeface="Times New Roman" panose="02020603050405020304" pitchFamily="18" charset="0"/>
              </a:rPr>
              <a:t>contracting. </a:t>
            </a: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47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Emerging Giants</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Local</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companies</a:t>
            </a:r>
            <a:r>
              <a:rPr lang="fi-FI" sz="4000" b="1" dirty="0" smtClean="0">
                <a:latin typeface="Times New Roman" panose="02020603050405020304" pitchFamily="18" charset="0"/>
                <a:cs typeface="Times New Roman" panose="02020603050405020304" pitchFamily="18" charset="0"/>
              </a:rPr>
              <a:t> in </a:t>
            </a:r>
            <a:r>
              <a:rPr lang="fi-FI" sz="4000" b="1" dirty="0" err="1" smtClean="0">
                <a:latin typeface="Times New Roman" panose="02020603050405020304" pitchFamily="18" charset="0"/>
                <a:cs typeface="Times New Roman" panose="02020603050405020304" pitchFamily="18" charset="0"/>
              </a:rPr>
              <a:t>Emerging</a:t>
            </a:r>
            <a:r>
              <a:rPr lang="fi-FI" sz="4000" b="1" dirty="0" smtClean="0">
                <a:latin typeface="Times New Roman" panose="02020603050405020304" pitchFamily="18" charset="0"/>
                <a:cs typeface="Times New Roman" panose="02020603050405020304" pitchFamily="18" charset="0"/>
              </a:rPr>
              <a:t> Markets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fi-FI" sz="2000" dirty="0" err="1" smtClean="0">
                <a:latin typeface="Times New Roman" panose="02020603050405020304" pitchFamily="18" charset="0"/>
                <a:cs typeface="Times New Roman" panose="02020603050405020304" pitchFamily="18" charset="0"/>
              </a:rPr>
              <a:t>Entrepreneurs</a:t>
            </a:r>
            <a:r>
              <a:rPr lang="fi-FI" sz="2000" dirty="0" smtClean="0">
                <a:latin typeface="Times New Roman" panose="02020603050405020304" pitchFamily="18" charset="0"/>
                <a:cs typeface="Times New Roman" panose="02020603050405020304" pitchFamily="18" charset="0"/>
              </a:rPr>
              <a:t> and </a:t>
            </a:r>
            <a:r>
              <a:rPr lang="fi-FI" sz="2000" dirty="0" err="1" smtClean="0">
                <a:latin typeface="Times New Roman" panose="02020603050405020304" pitchFamily="18" charset="0"/>
                <a:cs typeface="Times New Roman" panose="02020603050405020304" pitchFamily="18" charset="0"/>
              </a:rPr>
              <a:t>domestic</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companies</a:t>
            </a:r>
            <a:r>
              <a:rPr lang="fi-FI" sz="2000" dirty="0" smtClean="0">
                <a:latin typeface="Times New Roman" panose="02020603050405020304" pitchFamily="18" charset="0"/>
                <a:cs typeface="Times New Roman" panose="02020603050405020304" pitchFamily="18" charset="0"/>
              </a:rPr>
              <a:t> in </a:t>
            </a:r>
            <a:r>
              <a:rPr lang="fi-FI" sz="2000" dirty="0" err="1" smtClean="0">
                <a:latin typeface="Times New Roman" panose="02020603050405020304" pitchFamily="18" charset="0"/>
                <a:cs typeface="Times New Roman" panose="02020603050405020304" pitchFamily="18" charset="0"/>
              </a:rPr>
              <a:t>EMs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are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aggressively</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pursuing</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growth</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opportunities</a:t>
            </a:r>
            <a:r>
              <a:rPr lang="fi-FI" sz="2000" dirty="0" smtClean="0">
                <a:latin typeface="Times New Roman" panose="02020603050405020304" pitchFamily="18" charset="0"/>
                <a:cs typeface="Times New Roman" panose="02020603050405020304" pitchFamily="18" charset="0"/>
              </a:rPr>
              <a:t> at home and </a:t>
            </a:r>
            <a:r>
              <a:rPr lang="fi-FI" sz="2000" dirty="0" err="1" smtClean="0">
                <a:latin typeface="Times New Roman" panose="02020603050405020304" pitchFamily="18" charset="0"/>
                <a:cs typeface="Times New Roman" panose="02020603050405020304" pitchFamily="18" charset="0"/>
              </a:rPr>
              <a:t>overseas</a:t>
            </a:r>
            <a:r>
              <a:rPr lang="fi-FI" sz="2000" dirty="0" smtClean="0">
                <a:latin typeface="Times New Roman" panose="02020603050405020304" pitchFamily="18" charset="0"/>
                <a:cs typeface="Times New Roman" panose="02020603050405020304" pitchFamily="18" charset="0"/>
              </a:rPr>
              <a:t>.</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fi-FI" sz="2000" dirty="0" err="1" smtClean="0">
                <a:latin typeface="Times New Roman" panose="02020603050405020304" pitchFamily="18" charset="0"/>
                <a:cs typeface="Times New Roman" panose="02020603050405020304" pitchFamily="18" charset="0"/>
              </a:rPr>
              <a:t>Successful</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emerging</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companies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are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flourishing</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regularly</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registering</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double</a:t>
            </a:r>
            <a:r>
              <a:rPr lang="fi-FI" sz="2000" dirty="0" smtClean="0">
                <a:latin typeface="Times New Roman" panose="02020603050405020304" pitchFamily="18" charset="0"/>
                <a:cs typeface="Times New Roman" panose="02020603050405020304" pitchFamily="18" charset="0"/>
              </a:rPr>
              <a:t>-digit </a:t>
            </a:r>
            <a:r>
              <a:rPr lang="fi-FI" sz="2000" dirty="0" err="1" smtClean="0">
                <a:latin typeface="Times New Roman" panose="02020603050405020304" pitchFamily="18" charset="0"/>
                <a:cs typeface="Times New Roman" panose="02020603050405020304" pitchFamily="18" charset="0"/>
              </a:rPr>
              <a:t>annual</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revenue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growth</a:t>
            </a:r>
            <a:r>
              <a:rPr lang="fi-FI" sz="2000" dirty="0" smtClean="0">
                <a:latin typeface="Times New Roman" panose="02020603050405020304" pitchFamily="18" charset="0"/>
                <a:cs typeface="Times New Roman" panose="02020603050405020304" pitchFamily="18" charset="0"/>
              </a:rPr>
              <a:t> and </a:t>
            </a:r>
            <a:r>
              <a:rPr lang="fi-FI" sz="2000" dirty="0" err="1" smtClean="0">
                <a:latin typeface="Times New Roman" panose="02020603050405020304" pitchFamily="18" charset="0"/>
                <a:cs typeface="Times New Roman" panose="02020603050405020304" pitchFamily="18" charset="0"/>
              </a:rPr>
              <a:t>figuring</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prominently</a:t>
            </a:r>
            <a:r>
              <a:rPr lang="fi-FI" sz="2000" dirty="0" smtClean="0">
                <a:latin typeface="Times New Roman" panose="02020603050405020304" pitchFamily="18" charset="0"/>
                <a:cs typeface="Times New Roman" panose="02020603050405020304" pitchFamily="18" charset="0"/>
              </a:rPr>
              <a:t> in </a:t>
            </a:r>
            <a:r>
              <a:rPr lang="fi-FI" sz="2000" dirty="0" err="1" smtClean="0">
                <a:latin typeface="Times New Roman" panose="02020603050405020304" pitchFamily="18" charset="0"/>
                <a:cs typeface="Times New Roman" panose="02020603050405020304" pitchFamily="18" charset="0"/>
              </a:rPr>
              <a:t>global</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deal</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making</a:t>
            </a:r>
            <a:r>
              <a:rPr lang="fi-FI" sz="2000" dirty="0" smtClean="0">
                <a:latin typeface="Times New Roman" panose="02020603050405020304" pitchFamily="18" charset="0"/>
                <a:cs typeface="Times New Roman" panose="02020603050405020304" pitchFamily="18" charset="0"/>
              </a:rPr>
              <a:t>. </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fi-FI" sz="2000" dirty="0" err="1" smtClean="0">
                <a:latin typeface="Times New Roman" panose="02020603050405020304" pitchFamily="18" charset="0"/>
                <a:cs typeface="Times New Roman" panose="02020603050405020304" pitchFamily="18" charset="0"/>
              </a:rPr>
              <a:t>Local</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emerging</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companies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face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competition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from</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foreign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multinationals</a:t>
            </a:r>
            <a:r>
              <a:rPr lang="fi-FI" sz="2000" dirty="0" smtClean="0">
                <a:latin typeface="Times New Roman" panose="02020603050405020304" pitchFamily="18" charset="0"/>
                <a:cs typeface="Times New Roman" panose="02020603050405020304" pitchFamily="18" charset="0"/>
              </a:rPr>
              <a:t> and </a:t>
            </a:r>
            <a:r>
              <a:rPr lang="fi-FI" sz="2000" dirty="0" err="1" smtClean="0">
                <a:latin typeface="Times New Roman" panose="02020603050405020304" pitchFamily="18" charset="0"/>
                <a:cs typeface="Times New Roman" panose="02020603050405020304" pitchFamily="18" charset="0"/>
              </a:rPr>
              <a:t>domestic</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companies</a:t>
            </a:r>
            <a:r>
              <a:rPr lang="fi-FI" sz="2000" dirty="0" smtClean="0">
                <a:latin typeface="Times New Roman" panose="02020603050405020304" pitchFamily="18" charset="0"/>
                <a:cs typeface="Times New Roman" panose="02020603050405020304" pitchFamily="18" charset="0"/>
              </a:rPr>
              <a:t>. </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fi-FI" sz="2000" dirty="0" err="1" smtClean="0">
                <a:latin typeface="Times New Roman" panose="02020603050405020304" pitchFamily="18" charset="0"/>
                <a:cs typeface="Times New Roman" panose="02020603050405020304" pitchFamily="18" charset="0"/>
              </a:rPr>
              <a:t>Some</a:t>
            </a:r>
            <a:r>
              <a:rPr lang="fi-FI" sz="2000" dirty="0" smtClean="0">
                <a:latin typeface="Times New Roman" panose="02020603050405020304" pitchFamily="18" charset="0"/>
                <a:cs typeface="Times New Roman" panose="02020603050405020304" pitchFamily="18" charset="0"/>
              </a:rPr>
              <a:t> of </a:t>
            </a:r>
            <a:r>
              <a:rPr lang="fi-FI" sz="2000" dirty="0" err="1" smtClean="0">
                <a:latin typeface="Times New Roman" panose="02020603050405020304" pitchFamily="18" charset="0"/>
                <a:cs typeface="Times New Roman" panose="02020603050405020304" pitchFamily="18" charset="0"/>
              </a:rPr>
              <a:t>these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local</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companies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went</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global</a:t>
            </a:r>
            <a:r>
              <a:rPr lang="fi-FI" sz="2000" dirty="0" smtClean="0">
                <a:latin typeface="Times New Roman" panose="02020603050405020304" pitchFamily="18" charset="0"/>
                <a:cs typeface="Times New Roman" panose="02020603050405020304" pitchFamily="18" charset="0"/>
              </a:rPr>
              <a:t>.</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fi-FI" sz="2000" dirty="0" smtClean="0">
                <a:latin typeface="Times New Roman" panose="02020603050405020304" pitchFamily="18" charset="0"/>
                <a:cs typeface="Times New Roman" panose="02020603050405020304" pitchFamily="18" charset="0"/>
              </a:rPr>
              <a:t>A </a:t>
            </a:r>
            <a:r>
              <a:rPr lang="fi-FI" sz="2000" dirty="0" err="1" smtClean="0">
                <a:latin typeface="Times New Roman" panose="02020603050405020304" pitchFamily="18" charset="0"/>
                <a:cs typeface="Times New Roman" panose="02020603050405020304" pitchFamily="18" charset="0"/>
              </a:rPr>
              <a:t>small</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but</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growing</a:t>
            </a:r>
            <a:r>
              <a:rPr lang="fi-FI" sz="2000" dirty="0" smtClean="0">
                <a:latin typeface="Times New Roman" panose="02020603050405020304" pitchFamily="18" charset="0"/>
                <a:cs typeface="Times New Roman" panose="02020603050405020304" pitchFamily="18" charset="0"/>
              </a:rPr>
              <a:t> set of </a:t>
            </a:r>
            <a:r>
              <a:rPr lang="fi-FI" sz="2000" dirty="0" err="1" smtClean="0">
                <a:latin typeface="Times New Roman" panose="02020603050405020304" pitchFamily="18" charset="0"/>
                <a:cs typeface="Times New Roman" panose="02020603050405020304" pitchFamily="18" charset="0"/>
              </a:rPr>
              <a:t>these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companies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has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built</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world-class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capabilities</a:t>
            </a:r>
            <a:r>
              <a:rPr lang="fi-FI" sz="2000" dirty="0" smtClean="0">
                <a:latin typeface="Times New Roman" panose="02020603050405020304" pitchFamily="18" charset="0"/>
                <a:cs typeface="Times New Roman" panose="02020603050405020304" pitchFamily="18" charset="0"/>
              </a:rPr>
              <a:t> to </a:t>
            </a:r>
            <a:r>
              <a:rPr lang="fi-FI" sz="2000" dirty="0" err="1" smtClean="0">
                <a:latin typeface="Times New Roman" panose="02020603050405020304" pitchFamily="18" charset="0"/>
                <a:cs typeface="Times New Roman" panose="02020603050405020304" pitchFamily="18" charset="0"/>
              </a:rPr>
              <a:t>challenge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global</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rivals</a:t>
            </a:r>
            <a:r>
              <a:rPr lang="fi-FI" sz="2000" dirty="0" smtClean="0">
                <a:latin typeface="Times New Roman" panose="02020603050405020304" pitchFamily="18" charset="0"/>
                <a:cs typeface="Times New Roman" panose="02020603050405020304" pitchFamily="18" charset="0"/>
              </a:rPr>
              <a:t> in </a:t>
            </a:r>
            <a:r>
              <a:rPr lang="fi-FI" sz="2000" dirty="0" err="1" smtClean="0">
                <a:latin typeface="Times New Roman" panose="02020603050405020304" pitchFamily="18" charset="0"/>
                <a:cs typeface="Times New Roman" panose="02020603050405020304" pitchFamily="18" charset="0"/>
              </a:rPr>
              <a:t>their</a:t>
            </a:r>
            <a:r>
              <a:rPr lang="fi-FI" sz="2000" dirty="0" smtClean="0">
                <a:latin typeface="Times New Roman" panose="02020603050405020304" pitchFamily="18" charset="0"/>
                <a:cs typeface="Times New Roman" panose="02020603050405020304" pitchFamily="18" charset="0"/>
              </a:rPr>
              <a:t> home </a:t>
            </a:r>
            <a:r>
              <a:rPr lang="fi-FI" sz="2000" dirty="0" err="1" smtClean="0">
                <a:latin typeface="Times New Roman" panose="02020603050405020304" pitchFamily="18" charset="0"/>
                <a:cs typeface="Times New Roman" panose="02020603050405020304" pitchFamily="18" charset="0"/>
              </a:rPr>
              <a:t>countries</a:t>
            </a:r>
            <a:r>
              <a:rPr lang="fi-FI" sz="2000" dirty="0" smtClean="0">
                <a:latin typeface="Times New Roman" panose="02020603050405020304" pitchFamily="18" charset="0"/>
                <a:cs typeface="Times New Roman" panose="02020603050405020304" pitchFamily="18" charset="0"/>
              </a:rPr>
              <a:t> and </a:t>
            </a:r>
            <a:r>
              <a:rPr lang="fi-FI" sz="2000" dirty="0" err="1" smtClean="0">
                <a:latin typeface="Times New Roman" panose="02020603050405020304" pitchFamily="18" charset="0"/>
                <a:cs typeface="Times New Roman" panose="02020603050405020304" pitchFamily="18" charset="0"/>
              </a:rPr>
              <a:t>even</a:t>
            </a:r>
            <a:r>
              <a:rPr lang="fi-FI" sz="2000" dirty="0" smtClean="0">
                <a:latin typeface="Times New Roman" panose="02020603050405020304" pitchFamily="18" charset="0"/>
                <a:cs typeface="Times New Roman" panose="02020603050405020304" pitchFamily="18" charset="0"/>
              </a:rPr>
              <a:t> in </a:t>
            </a:r>
            <a:r>
              <a:rPr lang="fi-FI" sz="2000" dirty="0" err="1" smtClean="0">
                <a:latin typeface="Times New Roman" panose="02020603050405020304" pitchFamily="18" charset="0"/>
                <a:cs typeface="Times New Roman" panose="02020603050405020304" pitchFamily="18" charset="0"/>
              </a:rPr>
              <a:t>developed</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markets</a:t>
            </a:r>
            <a:r>
              <a:rPr lang="fi-FI" sz="2000" dirty="0" smtClean="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985133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090"/>
          </a:xfrm>
        </p:spPr>
        <p:txBody>
          <a:bodyPr>
            <a:normAutofit/>
          </a:bodyPr>
          <a:lstStyle/>
          <a:p>
            <a:r>
              <a:rPr lang="en-US" sz="3000" b="1" dirty="0" smtClean="0">
                <a:latin typeface="Times New Roman" panose="02020603050405020304" pitchFamily="18" charset="0"/>
                <a:cs typeface="Times New Roman" panose="02020603050405020304" pitchFamily="18" charset="0"/>
              </a:rPr>
              <a:t>Fortune global 500, 2018, World</a:t>
            </a:r>
            <a:endParaRPr lang="en-US" sz="3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457201" y="1288472"/>
            <a:ext cx="11321934" cy="5436523"/>
          </a:xfrm>
          <a:prstGeom prst="rect">
            <a:avLst/>
          </a:prstGeom>
        </p:spPr>
      </p:pic>
      <p:cxnSp>
        <p:nvCxnSpPr>
          <p:cNvPr id="5" name="Straight Connector 4"/>
          <p:cNvCxnSpPr/>
          <p:nvPr/>
        </p:nvCxnSpPr>
        <p:spPr>
          <a:xfrm flipH="1">
            <a:off x="6475615" y="1288472"/>
            <a:ext cx="822960" cy="401504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492240" y="4372495"/>
            <a:ext cx="5070764" cy="980901"/>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321479" y="3803716"/>
            <a:ext cx="358218" cy="138574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29866" y="3439499"/>
            <a:ext cx="1282045" cy="86726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29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5524"/>
          </a:xfrm>
        </p:spPr>
        <p:txBody>
          <a:bodyPr>
            <a:normAutofit fontScale="90000"/>
          </a:bodyPr>
          <a:lstStyle/>
          <a:p>
            <a:r>
              <a:rPr lang="en-US" b="1" dirty="0">
                <a:latin typeface="Times New Roman" panose="02020603050405020304" pitchFamily="18" charset="0"/>
                <a:cs typeface="Times New Roman" panose="02020603050405020304" pitchFamily="18" charset="0"/>
              </a:rPr>
              <a:t>Fortune global 500, </a:t>
            </a:r>
            <a:r>
              <a:rPr lang="en-US" b="1" dirty="0" smtClean="0">
                <a:latin typeface="Times New Roman" panose="02020603050405020304" pitchFamily="18" charset="0"/>
                <a:cs typeface="Times New Roman" panose="02020603050405020304" pitchFamily="18" charset="0"/>
              </a:rPr>
              <a:t>2018, Asia, EM</a:t>
            </a:r>
            <a:endParaRPr lang="en-US" dirty="0"/>
          </a:p>
        </p:txBody>
      </p:sp>
      <p:pic>
        <p:nvPicPr>
          <p:cNvPr id="7" name="Content Placeholder 6"/>
          <p:cNvPicPr>
            <a:picLocks noGrp="1" noChangeAspect="1"/>
          </p:cNvPicPr>
          <p:nvPr>
            <p:ph idx="1"/>
          </p:nvPr>
        </p:nvPicPr>
        <p:blipFill>
          <a:blip r:embed="rId2"/>
          <a:stretch>
            <a:fillRect/>
          </a:stretch>
        </p:blipFill>
        <p:spPr>
          <a:xfrm>
            <a:off x="989215" y="890650"/>
            <a:ext cx="10490661" cy="5510150"/>
          </a:xfrm>
          <a:prstGeom prst="rect">
            <a:avLst/>
          </a:prstGeom>
        </p:spPr>
      </p:pic>
    </p:spTree>
    <p:extLst>
      <p:ext uri="{BB962C8B-B14F-4D97-AF65-F5344CB8AC3E}">
        <p14:creationId xmlns:p14="http://schemas.microsoft.com/office/powerpoint/2010/main" val="1040988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Fortune global 500, </a:t>
            </a:r>
            <a:r>
              <a:rPr lang="en-US" b="1" dirty="0" smtClean="0">
                <a:latin typeface="Times New Roman" panose="02020603050405020304" pitchFamily="18" charset="0"/>
                <a:cs typeface="Times New Roman" panose="02020603050405020304" pitchFamily="18" charset="0"/>
              </a:rPr>
              <a:t>2018, Latin America, </a:t>
            </a:r>
            <a:r>
              <a:rPr lang="en-US" b="1" dirty="0">
                <a:latin typeface="Times New Roman" panose="02020603050405020304" pitchFamily="18" charset="0"/>
                <a:cs typeface="Times New Roman" panose="02020603050405020304" pitchFamily="18" charset="0"/>
              </a:rPr>
              <a:t>EM</a:t>
            </a:r>
            <a:endParaRPr lang="en-US" dirty="0"/>
          </a:p>
        </p:txBody>
      </p:sp>
      <p:pic>
        <p:nvPicPr>
          <p:cNvPr id="6" name="Content Placeholder 5"/>
          <p:cNvPicPr>
            <a:picLocks noGrp="1" noChangeAspect="1"/>
          </p:cNvPicPr>
          <p:nvPr>
            <p:ph idx="1"/>
          </p:nvPr>
        </p:nvPicPr>
        <p:blipFill>
          <a:blip r:embed="rId2"/>
          <a:stretch>
            <a:fillRect/>
          </a:stretch>
        </p:blipFill>
        <p:spPr>
          <a:xfrm>
            <a:off x="573579" y="1546166"/>
            <a:ext cx="11022676" cy="5079077"/>
          </a:xfrm>
          <a:prstGeom prst="rect">
            <a:avLst/>
          </a:prstGeom>
        </p:spPr>
      </p:pic>
    </p:spTree>
    <p:extLst>
      <p:ext uri="{BB962C8B-B14F-4D97-AF65-F5344CB8AC3E}">
        <p14:creationId xmlns:p14="http://schemas.microsoft.com/office/powerpoint/2010/main" val="1774075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Examples</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companies</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Fortune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global</a:t>
            </a:r>
            <a:r>
              <a:rPr lang="fi-FI" b="1" dirty="0" smtClean="0">
                <a:latin typeface="Times New Roman" panose="02020603050405020304" pitchFamily="18" charset="0"/>
                <a:cs typeface="Times New Roman" panose="02020603050405020304" pitchFamily="18" charset="0"/>
              </a:rPr>
              <a:t> 500, 2018, top 10 – 3 </a:t>
            </a:r>
            <a:r>
              <a:rPr lang="fi-FI" b="1" dirty="0" err="1" smtClean="0">
                <a:latin typeface="Times New Roman" panose="02020603050405020304" pitchFamily="18" charset="0"/>
                <a:cs typeface="Times New Roman" panose="02020603050405020304" pitchFamily="18" charset="0"/>
              </a:rPr>
              <a:t>Chinese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companies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fi-FI" sz="16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fi-FI" sz="1800" b="1" dirty="0" smtClean="0">
                <a:solidFill>
                  <a:srgbClr val="FF0000"/>
                </a:solidFill>
                <a:latin typeface="Times New Roman" panose="02020603050405020304" pitchFamily="18" charset="0"/>
                <a:cs typeface="Times New Roman" panose="02020603050405020304" pitchFamily="18" charset="0"/>
              </a:rPr>
              <a:t>State </a:t>
            </a:r>
            <a:r>
              <a:rPr lang="fi-FI" sz="1800" b="1" dirty="0">
                <a:solidFill>
                  <a:srgbClr val="FF0000"/>
                </a:solidFill>
                <a:latin typeface="Times New Roman" panose="02020603050405020304" pitchFamily="18" charset="0"/>
                <a:cs typeface="Times New Roman" panose="02020603050405020304" pitchFamily="18" charset="0"/>
              </a:rPr>
              <a:t>Grid, </a:t>
            </a:r>
            <a:r>
              <a:rPr lang="fi-FI" sz="1800" b="1" dirty="0" smtClean="0">
                <a:solidFill>
                  <a:srgbClr val="FF0000"/>
                </a:solidFill>
                <a:latin typeface="Times New Roman" panose="02020603050405020304" pitchFamily="18" charset="0"/>
                <a:cs typeface="Times New Roman" panose="02020603050405020304" pitchFamily="18" charset="0"/>
              </a:rPr>
              <a:t>China – N2</a:t>
            </a:r>
            <a:endParaRPr lang="en-US" sz="1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The </a:t>
            </a:r>
            <a:r>
              <a:rPr lang="en-US" sz="1800" b="1" dirty="0">
                <a:solidFill>
                  <a:srgbClr val="FF0000"/>
                </a:solidFill>
                <a:latin typeface="Times New Roman" panose="02020603050405020304" pitchFamily="18" charset="0"/>
                <a:cs typeface="Times New Roman" panose="02020603050405020304" pitchFamily="18" charset="0"/>
              </a:rPr>
              <a:t>world’s largest utility </a:t>
            </a:r>
            <a:r>
              <a:rPr lang="en-US" sz="1800" b="1" dirty="0" smtClean="0">
                <a:solidFill>
                  <a:srgbClr val="FF0000"/>
                </a:solidFill>
                <a:latin typeface="Times New Roman" panose="02020603050405020304" pitchFamily="18" charset="0"/>
                <a:cs typeface="Times New Roman" panose="02020603050405020304" pitchFamily="18" charset="0"/>
              </a:rPr>
              <a:t>company</a:t>
            </a:r>
            <a:endParaRPr lang="fi-FI" sz="1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fi-FI" sz="1800" b="1" dirty="0" err="1" smtClean="0">
                <a:latin typeface="Times New Roman" panose="02020603050405020304" pitchFamily="18" charset="0"/>
                <a:cs typeface="Times New Roman" panose="02020603050405020304" pitchFamily="18" charset="0"/>
              </a:rPr>
              <a:t>Employees</a:t>
            </a:r>
            <a:r>
              <a:rPr lang="fi-FI" sz="1800" b="1"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913 546; </a:t>
            </a:r>
            <a:r>
              <a:rPr lang="fi-FI" sz="1800" b="1" dirty="0" err="1" smtClean="0">
                <a:latin typeface="Times New Roman" panose="02020603050405020304" pitchFamily="18" charset="0"/>
                <a:cs typeface="Times New Roman" panose="02020603050405020304" pitchFamily="18" charset="0"/>
              </a:rPr>
              <a:t>Revenue</a:t>
            </a:r>
            <a:r>
              <a:rPr lang="fi-FI" sz="1800" b="1" dirty="0" smtClean="0">
                <a:latin typeface="Times New Roman" panose="02020603050405020304" pitchFamily="18" charset="0"/>
                <a:cs typeface="Times New Roman" panose="02020603050405020304" pitchFamily="18" charset="0"/>
              </a:rPr>
              <a:t>:</a:t>
            </a:r>
            <a:r>
              <a:rPr lang="fi-FI"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348 903 Million USD; </a:t>
            </a:r>
            <a:r>
              <a:rPr lang="fi-FI" sz="1800" b="1" dirty="0" err="1" smtClean="0">
                <a:latin typeface="Times New Roman" panose="02020603050405020304" pitchFamily="18" charset="0"/>
                <a:cs typeface="Times New Roman" panose="02020603050405020304" pitchFamily="18" charset="0"/>
              </a:rPr>
              <a:t>Profit</a:t>
            </a:r>
            <a:r>
              <a:rPr lang="fi-FI" sz="1800" b="1" dirty="0" smtClean="0">
                <a:latin typeface="Times New Roman" panose="02020603050405020304" pitchFamily="18" charset="0"/>
                <a:cs typeface="Times New Roman" panose="02020603050405020304" pitchFamily="18" charset="0"/>
              </a:rPr>
              <a:t>:</a:t>
            </a:r>
            <a:r>
              <a:rPr lang="fi-FI"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9,533 Million USD</a:t>
            </a:r>
          </a:p>
          <a:p>
            <a:pPr marL="0" indent="0">
              <a:buNone/>
            </a:pPr>
            <a:endParaRPr lang="en-US" sz="1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Sinopec </a:t>
            </a:r>
            <a:r>
              <a:rPr lang="en-US" sz="1800" b="1" dirty="0">
                <a:solidFill>
                  <a:srgbClr val="FF0000"/>
                </a:solidFill>
                <a:latin typeface="Times New Roman" panose="02020603050405020304" pitchFamily="18" charset="0"/>
                <a:cs typeface="Times New Roman" panose="02020603050405020304" pitchFamily="18" charset="0"/>
              </a:rPr>
              <a:t>Group, China, Energy, petroleum refining – </a:t>
            </a:r>
            <a:r>
              <a:rPr lang="en-US" sz="1800" b="1" dirty="0" smtClean="0">
                <a:solidFill>
                  <a:srgbClr val="FF0000"/>
                </a:solidFill>
                <a:latin typeface="Times New Roman" panose="02020603050405020304" pitchFamily="18" charset="0"/>
                <a:cs typeface="Times New Roman" panose="02020603050405020304" pitchFamily="18" charset="0"/>
              </a:rPr>
              <a:t>N3</a:t>
            </a:r>
            <a:endParaRPr lang="en-US" sz="1800" b="1" dirty="0">
              <a:solidFill>
                <a:srgbClr val="FF0000"/>
              </a:solidFill>
              <a:latin typeface="Times New Roman" panose="02020603050405020304" pitchFamily="18" charset="0"/>
              <a:cs typeface="Times New Roman" panose="02020603050405020304" pitchFamily="18" charset="0"/>
            </a:endParaRPr>
          </a:p>
          <a:p>
            <a:pPr marL="0" indent="0">
              <a:buNone/>
            </a:pPr>
            <a:r>
              <a:rPr lang="fi-FI" sz="1800" b="1" dirty="0" err="1">
                <a:latin typeface="Times New Roman" panose="02020603050405020304" pitchFamily="18" charset="0"/>
                <a:cs typeface="Times New Roman" panose="02020603050405020304" pitchFamily="18" charset="0"/>
              </a:rPr>
              <a:t>Employees</a:t>
            </a:r>
            <a:r>
              <a:rPr lang="fi-FI" sz="1800" b="1" dirty="0">
                <a:latin typeface="Times New Roman" panose="02020603050405020304" pitchFamily="18" charset="0"/>
                <a:cs typeface="Times New Roman" panose="02020603050405020304" pitchFamily="18" charset="0"/>
              </a:rPr>
              <a:t>:</a:t>
            </a:r>
            <a:r>
              <a:rPr lang="fi-FI"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667 793 </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Revenues:</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326 953 </a:t>
            </a:r>
            <a:r>
              <a:rPr lang="en-US" sz="1800" dirty="0">
                <a:latin typeface="Times New Roman" panose="02020603050405020304" pitchFamily="18" charset="0"/>
                <a:cs typeface="Times New Roman" panose="02020603050405020304" pitchFamily="18" charset="0"/>
              </a:rPr>
              <a:t>Million USD; </a:t>
            </a:r>
            <a:r>
              <a:rPr lang="en-US" sz="1800" b="1" dirty="0">
                <a:latin typeface="Times New Roman" panose="02020603050405020304" pitchFamily="18" charset="0"/>
                <a:cs typeface="Times New Roman" panose="02020603050405020304" pitchFamily="18" charset="0"/>
              </a:rPr>
              <a:t>Profit:</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1 537,8 </a:t>
            </a:r>
            <a:r>
              <a:rPr lang="en-US" sz="1800" dirty="0">
                <a:latin typeface="Times New Roman" panose="02020603050405020304" pitchFamily="18" charset="0"/>
                <a:cs typeface="Times New Roman" panose="02020603050405020304" pitchFamily="18" charset="0"/>
              </a:rPr>
              <a:t>Million USD</a:t>
            </a:r>
            <a:endParaRPr lang="fi-FI" sz="1800" dirty="0">
              <a:latin typeface="Times New Roman" panose="02020603050405020304" pitchFamily="18" charset="0"/>
              <a:cs typeface="Times New Roman" panose="02020603050405020304" pitchFamily="18" charset="0"/>
            </a:endParaRPr>
          </a:p>
          <a:p>
            <a:pPr marL="0" indent="0">
              <a:buNone/>
            </a:pPr>
            <a:endParaRPr lang="fi-FI" sz="1800" dirty="0" smtClean="0">
              <a:latin typeface="Times New Roman" panose="02020603050405020304" pitchFamily="18" charset="0"/>
              <a:cs typeface="Times New Roman" panose="02020603050405020304" pitchFamily="18" charset="0"/>
            </a:endParaRPr>
          </a:p>
          <a:p>
            <a:pPr marL="0" indent="0">
              <a:buNone/>
            </a:pPr>
            <a:r>
              <a:rPr lang="fi-FI" sz="1800" b="1" dirty="0" smtClean="0">
                <a:solidFill>
                  <a:srgbClr val="FF0000"/>
                </a:solidFill>
                <a:latin typeface="Times New Roman" panose="02020603050405020304" pitchFamily="18" charset="0"/>
                <a:cs typeface="Times New Roman" panose="02020603050405020304" pitchFamily="18" charset="0"/>
              </a:rPr>
              <a:t>China </a:t>
            </a:r>
            <a:r>
              <a:rPr lang="fi-FI" sz="1800" b="1" dirty="0">
                <a:solidFill>
                  <a:srgbClr val="FF0000"/>
                </a:solidFill>
                <a:latin typeface="Times New Roman" panose="02020603050405020304" pitchFamily="18" charset="0"/>
                <a:cs typeface="Times New Roman" panose="02020603050405020304" pitchFamily="18" charset="0"/>
              </a:rPr>
              <a:t>N</a:t>
            </a:r>
            <a:r>
              <a:rPr lang="fi-FI" sz="1800" b="1" dirty="0" smtClean="0">
                <a:solidFill>
                  <a:srgbClr val="FF0000"/>
                </a:solidFill>
                <a:latin typeface="Times New Roman" panose="02020603050405020304" pitchFamily="18" charset="0"/>
                <a:cs typeface="Times New Roman" panose="02020603050405020304" pitchFamily="18" charset="0"/>
              </a:rPr>
              <a:t>ational </a:t>
            </a:r>
            <a:r>
              <a:rPr lang="fi-FI" sz="1800" b="1" dirty="0" err="1" smtClean="0">
                <a:solidFill>
                  <a:srgbClr val="FF0000"/>
                </a:solidFill>
                <a:latin typeface="Times New Roman" panose="02020603050405020304" pitchFamily="18" charset="0"/>
                <a:cs typeface="Times New Roman" panose="02020603050405020304" pitchFamily="18" charset="0"/>
              </a:rPr>
              <a:t>Petroleum</a:t>
            </a:r>
            <a:r>
              <a:rPr lang="fi-FI" sz="1800" b="1" dirty="0" smtClean="0">
                <a:solidFill>
                  <a:srgbClr val="FF0000"/>
                </a:solidFill>
                <a:latin typeface="Times New Roman" panose="02020603050405020304" pitchFamily="18" charset="0"/>
                <a:cs typeface="Times New Roman" panose="02020603050405020304" pitchFamily="18" charset="0"/>
              </a:rPr>
              <a:t> – N4</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Beijing’s never-ending global hunt for energy </a:t>
            </a:r>
            <a:r>
              <a:rPr lang="en-US" sz="1800" b="1" dirty="0" smtClean="0">
                <a:solidFill>
                  <a:srgbClr val="FF0000"/>
                </a:solidFill>
                <a:latin typeface="Times New Roman" panose="02020603050405020304" pitchFamily="18" charset="0"/>
                <a:cs typeface="Times New Roman" panose="02020603050405020304" pitchFamily="18" charset="0"/>
              </a:rPr>
              <a:t>resources</a:t>
            </a:r>
          </a:p>
          <a:p>
            <a:pPr marL="0" indent="0">
              <a:buNone/>
            </a:pPr>
            <a:r>
              <a:rPr lang="fi-FI" sz="1800" b="1" dirty="0" err="1" smtClean="0">
                <a:latin typeface="Times New Roman" panose="02020603050405020304" pitchFamily="18" charset="0"/>
                <a:cs typeface="Times New Roman" panose="02020603050405020304" pitchFamily="18" charset="0"/>
              </a:rPr>
              <a:t>Employees</a:t>
            </a:r>
            <a:r>
              <a:rPr lang="fi-FI" sz="1800" b="1"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1 470 193</a:t>
            </a:r>
            <a:r>
              <a:rPr lang="fi-FI" sz="1800" dirty="0" smtClean="0">
                <a:latin typeface="Times New Roman" panose="02020603050405020304" pitchFamily="18" charset="0"/>
                <a:cs typeface="Times New Roman" panose="02020603050405020304" pitchFamily="18" charset="0"/>
              </a:rPr>
              <a:t>  ; </a:t>
            </a:r>
            <a:r>
              <a:rPr lang="fi-FI" sz="1800" b="1" dirty="0" err="1" smtClean="0">
                <a:latin typeface="Times New Roman" panose="02020603050405020304" pitchFamily="18" charset="0"/>
                <a:cs typeface="Times New Roman" panose="02020603050405020304" pitchFamily="18" charset="0"/>
              </a:rPr>
              <a:t>Revenue</a:t>
            </a:r>
            <a:r>
              <a:rPr lang="fi-FI" sz="1800" b="1" dirty="0" smtClean="0">
                <a:latin typeface="Times New Roman" panose="02020603050405020304" pitchFamily="18" charset="0"/>
                <a:cs typeface="Times New Roman" panose="02020603050405020304" pitchFamily="18" charset="0"/>
              </a:rPr>
              <a:t>:</a:t>
            </a:r>
            <a:r>
              <a:rPr lang="fi-FI"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326 008 Million USD</a:t>
            </a:r>
            <a:r>
              <a:rPr lang="fi-FI" sz="1800" dirty="0" smtClean="0">
                <a:latin typeface="Times New Roman" panose="02020603050405020304" pitchFamily="18" charset="0"/>
                <a:cs typeface="Times New Roman" panose="02020603050405020304" pitchFamily="18" charset="0"/>
              </a:rPr>
              <a:t>; </a:t>
            </a:r>
            <a:r>
              <a:rPr lang="fi-FI" sz="1800" b="1" dirty="0" err="1">
                <a:latin typeface="Times New Roman" panose="02020603050405020304" pitchFamily="18" charset="0"/>
                <a:cs typeface="Times New Roman" panose="02020603050405020304" pitchFamily="18" charset="0"/>
              </a:rPr>
              <a:t>P</a:t>
            </a:r>
            <a:r>
              <a:rPr lang="fi-FI" sz="1800" b="1" dirty="0" err="1" smtClean="0">
                <a:latin typeface="Times New Roman" panose="02020603050405020304" pitchFamily="18" charset="0"/>
                <a:cs typeface="Times New Roman" panose="02020603050405020304" pitchFamily="18" charset="0"/>
              </a:rPr>
              <a:t>rofit</a:t>
            </a:r>
            <a:r>
              <a:rPr lang="fi-FI" sz="1800" b="1" dirty="0" smtClean="0">
                <a:latin typeface="Times New Roman" panose="02020603050405020304" pitchFamily="18" charset="0"/>
                <a:cs typeface="Times New Roman" panose="02020603050405020304" pitchFamily="18" charset="0"/>
              </a:rPr>
              <a:t>:</a:t>
            </a:r>
            <a:r>
              <a:rPr lang="fi-FI"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-690,5 Million USD</a:t>
            </a:r>
          </a:p>
          <a:p>
            <a:pPr marL="0" indent="0">
              <a:buNone/>
            </a:pPr>
            <a:endParaRPr lang="fi-FI" sz="1800" dirty="0">
              <a:latin typeface="Times New Roman" panose="02020603050405020304" pitchFamily="18" charset="0"/>
              <a:cs typeface="Times New Roman" panose="02020603050405020304" pitchFamily="18" charset="0"/>
            </a:endParaRPr>
          </a:p>
          <a:p>
            <a:pPr marL="0" indent="0">
              <a:buNone/>
            </a:pPr>
            <a:endParaRPr lang="en-US" sz="1600" dirty="0" smtClean="0">
              <a:latin typeface="Times New Roman" panose="02020603050405020304" pitchFamily="18" charset="0"/>
              <a:cs typeface="Times New Roman" panose="02020603050405020304" pitchFamily="18" charset="0"/>
            </a:endParaRP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789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2091"/>
          </a:xfrm>
        </p:spPr>
        <p:txBody>
          <a:bodyPr>
            <a:normAutofit fontScale="90000"/>
          </a:bodyPr>
          <a:lstStyle/>
          <a:p>
            <a:r>
              <a:rPr lang="fi-FI" sz="3500" b="1" dirty="0" err="1" smtClean="0">
                <a:latin typeface="Times New Roman" panose="02020603050405020304" pitchFamily="18" charset="0"/>
                <a:cs typeface="Times New Roman" panose="02020603050405020304" pitchFamily="18" charset="0"/>
              </a:rPr>
              <a:t>Fortune</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global</a:t>
            </a:r>
            <a:r>
              <a:rPr lang="fi-FI" sz="3500" b="1" dirty="0" smtClean="0">
                <a:latin typeface="Times New Roman" panose="02020603050405020304" pitchFamily="18" charset="0"/>
                <a:cs typeface="Times New Roman" panose="02020603050405020304" pitchFamily="18" charset="0"/>
              </a:rPr>
              <a:t> 100, 2018, </a:t>
            </a:r>
            <a:r>
              <a:rPr lang="fi-FI" sz="3500" b="1" dirty="0" err="1" smtClean="0">
                <a:latin typeface="Times New Roman" panose="02020603050405020304" pitchFamily="18" charset="0"/>
                <a:cs typeface="Times New Roman" panose="02020603050405020304" pitchFamily="18" charset="0"/>
              </a:rPr>
              <a:t>Emerging</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markets</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companies</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number</a:t>
            </a:r>
            <a:r>
              <a:rPr lang="fi-FI" sz="3500" b="1" dirty="0" smtClean="0">
                <a:latin typeface="Times New Roman" panose="02020603050405020304" pitchFamily="18" charset="0"/>
                <a:cs typeface="Times New Roman" panose="02020603050405020304" pitchFamily="18" charset="0"/>
              </a:rPr>
              <a:t> of </a:t>
            </a:r>
            <a:r>
              <a:rPr lang="fi-FI" sz="3500" b="1" dirty="0" err="1" smtClean="0">
                <a:latin typeface="Times New Roman" panose="02020603050405020304" pitchFamily="18" charset="0"/>
                <a:cs typeface="Times New Roman" panose="02020603050405020304" pitchFamily="18" charset="0"/>
              </a:rPr>
              <a:t>companies</a:t>
            </a:r>
            <a:endParaRPr lang="en-US" sz="3500" b="1"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18860366"/>
              </p:ext>
            </p:extLst>
          </p:nvPr>
        </p:nvGraphicFramePr>
        <p:xfrm>
          <a:off x="838200" y="1825625"/>
          <a:ext cx="5338156"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221747552"/>
              </p:ext>
            </p:extLst>
          </p:nvPr>
        </p:nvGraphicFramePr>
        <p:xfrm>
          <a:off x="6292735" y="1764895"/>
          <a:ext cx="5702530" cy="4412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8144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anose="02020603050405020304" pitchFamily="18" charset="0"/>
                <a:cs typeface="Times New Roman" panose="02020603050405020304" pitchFamily="18" charset="0"/>
              </a:rPr>
              <a:t>New development in MNEs over last four decades</a:t>
            </a:r>
            <a:r>
              <a:rPr lang="en-US" dirty="0" smtClean="0"/>
              <a:t> </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Avinash</a:t>
            </a:r>
            <a:r>
              <a:rPr lang="en-US" sz="2000" dirty="0">
                <a:latin typeface="Times New Roman" panose="02020603050405020304" pitchFamily="18" charset="0"/>
                <a:cs typeface="Times New Roman" panose="02020603050405020304" pitchFamily="18" charset="0"/>
              </a:rPr>
              <a:t> Dixit public lecture at Oxford)</a:t>
            </a:r>
            <a:endParaRPr lang="en-US" sz="20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Times New Roman" panose="02020603050405020304" pitchFamily="18" charset="0"/>
                <a:cs typeface="Times New Roman" panose="02020603050405020304" pitchFamily="18" charset="0"/>
              </a:rPr>
              <a:t>MNEs from Southern home countries investing in both Northern and Southern host countries.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i="1" dirty="0" smtClean="0">
                <a:latin typeface="Times New Roman" panose="02020603050405020304" pitchFamily="18" charset="0"/>
                <a:cs typeface="Times New Roman" panose="02020603050405020304" pitchFamily="18" charset="0"/>
              </a:rPr>
              <a:t>Prominent recent examples</a:t>
            </a:r>
            <a:r>
              <a:rPr lang="fi-FI" i="1"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 </a:t>
            </a:r>
          </a:p>
          <a:p>
            <a:pPr marL="0" indent="0">
              <a:buNone/>
            </a:pPr>
            <a:endParaRPr lang="en-US" i="1" dirty="0">
              <a:latin typeface="Times New Roman" panose="02020603050405020304" pitchFamily="18" charset="0"/>
              <a:cs typeface="Times New Roman" panose="02020603050405020304" pitchFamily="18" charset="0"/>
            </a:endParaRPr>
          </a:p>
          <a:p>
            <a:pPr marL="0" indent="0">
              <a:buNone/>
            </a:pPr>
            <a:r>
              <a:rPr lang="en-US" dirty="0" smtClean="0">
                <a:solidFill>
                  <a:srgbClr val="FF0000"/>
                </a:solidFill>
                <a:latin typeface="Times New Roman" panose="02020603050405020304" pitchFamily="18" charset="0"/>
                <a:cs typeface="Times New Roman" panose="02020603050405020304" pitchFamily="18" charset="0"/>
              </a:rPr>
              <a:t>Chinese Lenovo </a:t>
            </a:r>
            <a:r>
              <a:rPr lang="en-US" dirty="0" smtClean="0">
                <a:latin typeface="Times New Roman" panose="02020603050405020304" pitchFamily="18" charset="0"/>
                <a:cs typeface="Times New Roman" panose="02020603050405020304" pitchFamily="18" charset="0"/>
              </a:rPr>
              <a:t>buys IBM PC</a:t>
            </a:r>
            <a:r>
              <a:rPr lang="fi-FI" dirty="0" smtClean="0">
                <a:latin typeface="Times New Roman" panose="02020603050405020304" pitchFamily="18" charset="0"/>
                <a:cs typeface="Times New Roman" panose="02020603050405020304" pitchFamily="18" charset="0"/>
              </a:rPr>
              <a:t>.</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err="1" smtClean="0">
                <a:solidFill>
                  <a:srgbClr val="FF0000"/>
                </a:solidFill>
                <a:latin typeface="Times New Roman" panose="02020603050405020304" pitchFamily="18" charset="0"/>
                <a:cs typeface="Times New Roman" panose="02020603050405020304" pitchFamily="18" charset="0"/>
              </a:rPr>
              <a:t>Mittal</a:t>
            </a:r>
            <a:r>
              <a:rPr lang="fi-FI" dirty="0" smtClean="0">
                <a:solidFill>
                  <a:srgbClr val="FF0000"/>
                </a:solidFill>
                <a:latin typeface="Times New Roman" panose="02020603050405020304" pitchFamily="18" charset="0"/>
                <a:cs typeface="Times New Roman" panose="02020603050405020304" pitchFamily="18" charset="0"/>
              </a:rPr>
              <a:t>, Tata </a:t>
            </a:r>
            <a:r>
              <a:rPr lang="fi-FI" dirty="0" err="1" smtClean="0">
                <a:latin typeface="Times New Roman" panose="02020603050405020304" pitchFamily="18" charset="0"/>
                <a:cs typeface="Times New Roman" panose="02020603050405020304" pitchFamily="18" charset="0"/>
              </a:rPr>
              <a:t>invest</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steel</a:t>
            </a:r>
            <a:r>
              <a:rPr lang="fi-FI" dirty="0" smtClean="0">
                <a:latin typeface="Times New Roman" panose="02020603050405020304" pitchFamily="18" charset="0"/>
                <a:cs typeface="Times New Roman" panose="02020603050405020304" pitchFamily="18" charset="0"/>
              </a:rPr>
              <a:t>.</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smtClean="0">
                <a:solidFill>
                  <a:srgbClr val="FF0000"/>
                </a:solidFill>
                <a:latin typeface="Times New Roman" panose="02020603050405020304" pitchFamily="18" charset="0"/>
                <a:cs typeface="Times New Roman" panose="02020603050405020304" pitchFamily="18" charset="0"/>
              </a:rPr>
              <a:t>Tata, </a:t>
            </a:r>
            <a:r>
              <a:rPr lang="fi-FI" dirty="0" err="1">
                <a:solidFill>
                  <a:srgbClr val="FF0000"/>
                </a:solidFill>
                <a:latin typeface="Times New Roman" panose="02020603050405020304" pitchFamily="18" charset="0"/>
                <a:cs typeface="Times New Roman" panose="02020603050405020304" pitchFamily="18" charset="0"/>
              </a:rPr>
              <a:t>G</a:t>
            </a:r>
            <a:r>
              <a:rPr lang="fi-FI" dirty="0" err="1" smtClean="0">
                <a:solidFill>
                  <a:srgbClr val="FF0000"/>
                </a:solidFill>
                <a:latin typeface="Times New Roman" panose="02020603050405020304" pitchFamily="18" charset="0"/>
                <a:cs typeface="Times New Roman" panose="02020603050405020304" pitchFamily="18" charset="0"/>
              </a:rPr>
              <a:t>eely</a:t>
            </a:r>
            <a:r>
              <a:rPr lang="fi-FI" dirty="0" smtClean="0">
                <a:solidFill>
                  <a:srgbClr val="FF0000"/>
                </a:solidFill>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invest</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autos</a:t>
            </a:r>
            <a:r>
              <a:rPr lang="fi-FI" dirty="0" smtClean="0">
                <a:latin typeface="Times New Roman" panose="02020603050405020304" pitchFamily="18" charset="0"/>
                <a:cs typeface="Times New Roman" panose="02020603050405020304" pitchFamily="18" charset="0"/>
              </a:rPr>
              <a:t> in UK, </a:t>
            </a:r>
            <a:r>
              <a:rPr lang="fi-FI" dirty="0" err="1" smtClean="0">
                <a:latin typeface="Times New Roman" panose="02020603050405020304" pitchFamily="18" charset="0"/>
                <a:cs typeface="Times New Roman" panose="02020603050405020304" pitchFamily="18" charset="0"/>
              </a:rPr>
              <a:t>Sweden</a:t>
            </a:r>
            <a:r>
              <a:rPr lang="fi-FI" dirty="0" smtClean="0">
                <a:latin typeface="Times New Roman" panose="02020603050405020304" pitchFamily="18" charset="0"/>
                <a:cs typeface="Times New Roman" panose="02020603050405020304" pitchFamily="18" charset="0"/>
              </a:rPr>
              <a:t>.</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Chinese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resource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investments</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Africa</a:t>
            </a:r>
            <a:r>
              <a:rPr lang="fi-FI" dirty="0" smtClean="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2709677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1767" y="266007"/>
            <a:ext cx="10440786" cy="6301048"/>
          </a:xfrm>
          <a:prstGeom prst="rect">
            <a:avLst/>
          </a:prstGeom>
        </p:spPr>
      </p:pic>
    </p:spTree>
    <p:extLst>
      <p:ext uri="{BB962C8B-B14F-4D97-AF65-F5344CB8AC3E}">
        <p14:creationId xmlns:p14="http://schemas.microsoft.com/office/powerpoint/2010/main" val="1105009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Important</a:t>
            </a:r>
            <a:r>
              <a:rPr lang="fi-FI" b="1" dirty="0" smtClean="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q</a:t>
            </a:r>
            <a:r>
              <a:rPr lang="fi-FI" b="1" dirty="0" err="1" smtClean="0">
                <a:latin typeface="Times New Roman" panose="02020603050405020304" pitchFamily="18" charset="0"/>
                <a:cs typeface="Times New Roman" panose="02020603050405020304" pitchFamily="18" charset="0"/>
              </a:rPr>
              <a:t>uestion</a:t>
            </a:r>
            <a:r>
              <a:rPr lang="fi-FI" b="1" dirty="0" smtClean="0">
                <a:latin typeface="Times New Roman" panose="02020603050405020304" pitchFamily="18" charset="0"/>
                <a:cs typeface="Times New Roman" panose="02020603050405020304" pitchFamily="18" charset="0"/>
              </a:rPr>
              <a:t> </a:t>
            </a:r>
            <a:br>
              <a:rPr lang="fi-FI" b="1" dirty="0" smtClean="0">
                <a:latin typeface="Times New Roman" panose="02020603050405020304" pitchFamily="18" charset="0"/>
                <a:cs typeface="Times New Roman" panose="02020603050405020304" pitchFamily="18" charset="0"/>
              </a:rPr>
            </a:br>
            <a:r>
              <a:rPr lang="en-US" sz="2500" dirty="0" smtClean="0">
                <a:latin typeface="Times New Roman" panose="02020603050405020304" pitchFamily="18" charset="0"/>
                <a:cs typeface="Times New Roman" panose="02020603050405020304" pitchFamily="18" charset="0"/>
              </a:rPr>
              <a:t>(</a:t>
            </a:r>
            <a:r>
              <a:rPr lang="en-US" sz="2500" dirty="0">
                <a:latin typeface="Times New Roman" panose="02020603050405020304" pitchFamily="18" charset="0"/>
                <a:cs typeface="Times New Roman" panose="02020603050405020304" pitchFamily="18" charset="0"/>
              </a:rPr>
              <a:t>from </a:t>
            </a:r>
            <a:r>
              <a:rPr lang="en-US" sz="2500" dirty="0" err="1">
                <a:latin typeface="Times New Roman" panose="02020603050405020304" pitchFamily="18" charset="0"/>
                <a:cs typeface="Times New Roman" panose="02020603050405020304" pitchFamily="18" charset="0"/>
              </a:rPr>
              <a:t>Avinash</a:t>
            </a:r>
            <a:r>
              <a:rPr lang="en-US" sz="2500" dirty="0">
                <a:latin typeface="Times New Roman" panose="02020603050405020304" pitchFamily="18" charset="0"/>
                <a:cs typeface="Times New Roman" panose="02020603050405020304" pitchFamily="18" charset="0"/>
              </a:rPr>
              <a:t> Dixit public lecture at Oxford)</a:t>
            </a:r>
            <a:r>
              <a:rPr lang="fi-FI" sz="2500" dirty="0" smtClean="0"/>
              <a:t> </a:t>
            </a:r>
            <a:endParaRPr lang="en-US" sz="2500" dirty="0"/>
          </a:p>
        </p:txBody>
      </p:sp>
      <p:sp>
        <p:nvSpPr>
          <p:cNvPr id="3" name="Content Placeholder 2"/>
          <p:cNvSpPr>
            <a:spLocks noGrp="1"/>
          </p:cNvSpPr>
          <p:nvPr>
            <p:ph idx="1"/>
          </p:nvPr>
        </p:nvSpPr>
        <p:spPr/>
        <p:txBody>
          <a:bodyPr/>
          <a:lstStyle/>
          <a:p>
            <a:pPr marL="0" indent="0" algn="just">
              <a:buNone/>
            </a:pPr>
            <a:r>
              <a:rPr lang="fi-FI" sz="3500" dirty="0" err="1" smtClean="0">
                <a:latin typeface="Times New Roman" panose="02020603050405020304" pitchFamily="18" charset="0"/>
                <a:cs typeface="Times New Roman" panose="02020603050405020304" pitchFamily="18" charset="0"/>
              </a:rPr>
              <a:t>Outward</a:t>
            </a:r>
            <a:r>
              <a:rPr lang="fi-FI" sz="3500" dirty="0" smtClean="0">
                <a:latin typeface="Times New Roman" panose="02020603050405020304" pitchFamily="18" charset="0"/>
                <a:cs typeface="Times New Roman" panose="02020603050405020304" pitchFamily="18" charset="0"/>
              </a:rPr>
              <a:t> FDI </a:t>
            </a:r>
            <a:r>
              <a:rPr lang="fi-FI" sz="3500" dirty="0" err="1" smtClean="0">
                <a:latin typeface="Times New Roman" panose="02020603050405020304" pitchFamily="18" charset="0"/>
                <a:cs typeface="Times New Roman" panose="02020603050405020304" pitchFamily="18" charset="0"/>
              </a:rPr>
              <a:t>from</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EMs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growing</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fast</a:t>
            </a:r>
            <a:r>
              <a:rPr lang="fi-FI" sz="3500" dirty="0" smtClean="0">
                <a:latin typeface="Times New Roman" panose="02020603050405020304" pitchFamily="18" charset="0"/>
                <a:cs typeface="Times New Roman" panose="02020603050405020304" pitchFamily="18" charset="0"/>
              </a:rPr>
              <a:t> and </a:t>
            </a:r>
            <a:r>
              <a:rPr lang="fi-FI" sz="3500" dirty="0" err="1" smtClean="0">
                <a:latin typeface="Times New Roman" panose="02020603050405020304" pitchFamily="18" charset="0"/>
                <a:cs typeface="Times New Roman" panose="02020603050405020304" pitchFamily="18" charset="0"/>
              </a:rPr>
              <a:t>now</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important</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part</a:t>
            </a:r>
            <a:r>
              <a:rPr lang="fi-FI" sz="3500" dirty="0" smtClean="0">
                <a:latin typeface="Times New Roman" panose="02020603050405020304" pitchFamily="18" charset="0"/>
                <a:cs typeface="Times New Roman" panose="02020603050405020304" pitchFamily="18" charset="0"/>
              </a:rPr>
              <a:t> of </a:t>
            </a:r>
            <a:r>
              <a:rPr lang="fi-FI" sz="3500" dirty="0">
                <a:latin typeface="Times New Roman" panose="02020603050405020304" pitchFamily="18" charset="0"/>
                <a:cs typeface="Times New Roman" panose="02020603050405020304" pitchFamily="18" charset="0"/>
              </a:rPr>
              <a:t>W</a:t>
            </a:r>
            <a:r>
              <a:rPr lang="fi-FI" sz="3500" dirty="0" smtClean="0">
                <a:latin typeface="Times New Roman" panose="02020603050405020304" pitchFamily="18" charset="0"/>
                <a:cs typeface="Times New Roman" panose="02020603050405020304" pitchFamily="18" charset="0"/>
              </a:rPr>
              <a:t>orld FDI. It is </a:t>
            </a:r>
            <a:r>
              <a:rPr lang="fi-FI" sz="3500" dirty="0" err="1" smtClean="0">
                <a:latin typeface="Times New Roman" panose="02020603050405020304" pitchFamily="18" charset="0"/>
                <a:cs typeface="Times New Roman" panose="02020603050405020304" pitchFamily="18" charset="0"/>
              </a:rPr>
              <a:t>now</a:t>
            </a:r>
            <a:r>
              <a:rPr lang="fi-FI" sz="3500" dirty="0" smtClean="0">
                <a:latin typeface="Times New Roman" panose="02020603050405020304" pitchFamily="18" charset="0"/>
                <a:cs typeface="Times New Roman" panose="02020603050405020304" pitchFamily="18" charset="0"/>
              </a:rPr>
              <a:t> just </a:t>
            </a:r>
            <a:r>
              <a:rPr lang="fi-FI" sz="3500" dirty="0" err="1" smtClean="0">
                <a:latin typeface="Times New Roman" panose="02020603050405020304" pitchFamily="18" charset="0"/>
                <a:cs typeface="Times New Roman" panose="02020603050405020304" pitchFamily="18" charset="0"/>
              </a:rPr>
              <a:t>like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any</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other</a:t>
            </a:r>
            <a:r>
              <a:rPr lang="fi-FI" sz="3500" dirty="0" smtClean="0">
                <a:latin typeface="Times New Roman" panose="02020603050405020304" pitchFamily="18" charset="0"/>
                <a:cs typeface="Times New Roman" panose="02020603050405020304" pitchFamily="18" charset="0"/>
              </a:rPr>
              <a:t> FDI, </a:t>
            </a:r>
            <a:r>
              <a:rPr lang="fi-FI" sz="3500" dirty="0" err="1" smtClean="0">
                <a:latin typeface="Times New Roman" panose="02020603050405020304" pitchFamily="18" charset="0"/>
                <a:cs typeface="Times New Roman" panose="02020603050405020304" pitchFamily="18" charset="0"/>
              </a:rPr>
              <a:t>or</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does</a:t>
            </a:r>
            <a:r>
              <a:rPr lang="fi-FI" sz="3500" dirty="0" smtClean="0">
                <a:latin typeface="Times New Roman" panose="02020603050405020304" pitchFamily="18" charset="0"/>
                <a:cs typeface="Times New Roman" panose="02020603050405020304" pitchFamily="18" charset="0"/>
              </a:rPr>
              <a:t> it </a:t>
            </a:r>
            <a:r>
              <a:rPr lang="fi-FI" sz="3500" dirty="0" err="1" smtClean="0">
                <a:latin typeface="Times New Roman" panose="02020603050405020304" pitchFamily="18" charset="0"/>
                <a:cs typeface="Times New Roman" panose="02020603050405020304" pitchFamily="18" charset="0"/>
              </a:rPr>
              <a:t>still</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require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separate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analyses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explanation</a:t>
            </a:r>
            <a:r>
              <a:rPr lang="fi-FI" sz="3500" dirty="0" smtClean="0">
                <a:latin typeface="Times New Roman" panose="02020603050405020304" pitchFamily="18" charset="0"/>
                <a:cs typeface="Times New Roman" panose="02020603050405020304" pitchFamily="18" charset="0"/>
              </a:rPr>
              <a:t>?</a:t>
            </a:r>
          </a:p>
          <a:p>
            <a:pPr marL="0" indent="0" algn="just">
              <a:buNone/>
            </a:pPr>
            <a:endParaRPr lang="fi-FI" sz="3500" dirty="0" smtClean="0">
              <a:latin typeface="Times New Roman" panose="02020603050405020304" pitchFamily="18" charset="0"/>
              <a:cs typeface="Times New Roman" panose="02020603050405020304" pitchFamily="18" charset="0"/>
            </a:endParaRPr>
          </a:p>
          <a:p>
            <a:pPr marL="0" indent="0" algn="just">
              <a:buNone/>
            </a:pPr>
            <a:r>
              <a:rPr lang="fi-FI" sz="3500" dirty="0" err="1" smtClean="0">
                <a:latin typeface="Times New Roman" panose="02020603050405020304" pitchFamily="18" charset="0"/>
                <a:cs typeface="Times New Roman" panose="02020603050405020304" pitchFamily="18" charset="0"/>
              </a:rPr>
              <a:t>Special</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features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still</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important</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but</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may</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become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less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so</a:t>
            </a:r>
            <a:r>
              <a:rPr lang="fi-FI" sz="3500" dirty="0" smtClean="0">
                <a:latin typeface="Times New Roman" panose="02020603050405020304" pitchFamily="18" charset="0"/>
                <a:cs typeface="Times New Roman" panose="02020603050405020304" pitchFamily="18" charset="0"/>
              </a:rPr>
              <a:t> in </a:t>
            </a:r>
            <a:r>
              <a:rPr lang="fi-FI" sz="3500" dirty="0" err="1" smtClean="0">
                <a:latin typeface="Times New Roman" panose="02020603050405020304" pitchFamily="18" charset="0"/>
                <a:cs typeface="Times New Roman" panose="02020603050405020304" pitchFamily="18" charset="0"/>
              </a:rPr>
              <a:t>coming</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decades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if</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EMs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improve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their</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governance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integrate</a:t>
            </a:r>
            <a:r>
              <a:rPr lang="fi-FI" sz="3500" dirty="0" smtClean="0">
                <a:latin typeface="Times New Roman" panose="02020603050405020304" pitchFamily="18" charset="0"/>
                <a:cs typeface="Times New Roman" panose="02020603050405020304" pitchFamily="18" charset="0"/>
              </a:rPr>
              <a:t> into </a:t>
            </a:r>
            <a:r>
              <a:rPr lang="fi-FI" sz="3500" dirty="0" err="1" smtClean="0">
                <a:latin typeface="Times New Roman" panose="02020603050405020304" pitchFamily="18" charset="0"/>
                <a:cs typeface="Times New Roman" panose="02020603050405020304" pitchFamily="18" charset="0"/>
              </a:rPr>
              <a:t>world</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economy</a:t>
            </a:r>
            <a:r>
              <a:rPr lang="fi-FI" sz="3500" dirty="0" smtClean="0">
                <a:latin typeface="Times New Roman" panose="02020603050405020304" pitchFamily="18" charset="0"/>
                <a:cs typeface="Times New Roman" panose="02020603050405020304" pitchFamily="18" charset="0"/>
              </a:rPr>
              <a:t>. </a:t>
            </a: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905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normAutofit/>
          </a:bodyPr>
          <a:lstStyle/>
          <a:p>
            <a:r>
              <a:rPr lang="fi-FI" sz="3300" b="1" dirty="0" err="1" smtClean="0">
                <a:latin typeface="Times New Roman" panose="02020603050405020304" pitchFamily="18" charset="0"/>
                <a:cs typeface="Times New Roman" panose="02020603050405020304" pitchFamily="18" charset="0"/>
              </a:rPr>
              <a:t>Previous</a:t>
            </a:r>
            <a:r>
              <a:rPr lang="fi-FI" sz="3300" b="1" dirty="0" smtClean="0">
                <a:latin typeface="Times New Roman" panose="02020603050405020304" pitchFamily="18" charset="0"/>
                <a:cs typeface="Times New Roman" panose="02020603050405020304" pitchFamily="18" charset="0"/>
              </a:rPr>
              <a:t> </a:t>
            </a:r>
            <a:r>
              <a:rPr lang="fi-FI" sz="3300" b="1" dirty="0" err="1" smtClean="0">
                <a:latin typeface="Times New Roman" panose="02020603050405020304" pitchFamily="18" charset="0"/>
                <a:cs typeface="Times New Roman" panose="02020603050405020304" pitchFamily="18" charset="0"/>
              </a:rPr>
              <a:t>explanations</a:t>
            </a:r>
            <a:r>
              <a:rPr lang="fi-FI" sz="3300" b="1" dirty="0" smtClean="0">
                <a:latin typeface="Times New Roman" panose="02020603050405020304" pitchFamily="18" charset="0"/>
                <a:cs typeface="Times New Roman" panose="02020603050405020304" pitchFamily="18" charset="0"/>
              </a:rPr>
              <a:t> (</a:t>
            </a:r>
            <a:r>
              <a:rPr lang="fi-FI" sz="3300" b="1" dirty="0" err="1" smtClean="0">
                <a:latin typeface="Times New Roman" panose="02020603050405020304" pitchFamily="18" charset="0"/>
                <a:cs typeface="Times New Roman" panose="02020603050405020304" pitchFamily="18" charset="0"/>
              </a:rPr>
              <a:t>not</a:t>
            </a:r>
            <a:r>
              <a:rPr lang="fi-FI" sz="3300" b="1" dirty="0" smtClean="0">
                <a:latin typeface="Times New Roman" panose="02020603050405020304" pitchFamily="18" charset="0"/>
                <a:cs typeface="Times New Roman" panose="02020603050405020304" pitchFamily="18" charset="0"/>
              </a:rPr>
              <a:t> </a:t>
            </a:r>
            <a:r>
              <a:rPr lang="fi-FI" sz="3300" b="1" dirty="0" err="1" smtClean="0">
                <a:latin typeface="Times New Roman" panose="02020603050405020304" pitchFamily="18" charset="0"/>
                <a:cs typeface="Times New Roman" panose="02020603050405020304" pitchFamily="18" charset="0"/>
              </a:rPr>
              <a:t>mutually</a:t>
            </a:r>
            <a:r>
              <a:rPr lang="fi-FI" sz="3300" b="1" dirty="0" smtClean="0">
                <a:latin typeface="Times New Roman" panose="02020603050405020304" pitchFamily="18" charset="0"/>
                <a:cs typeface="Times New Roman" panose="02020603050405020304" pitchFamily="18" charset="0"/>
              </a:rPr>
              <a:t> </a:t>
            </a:r>
            <a:r>
              <a:rPr lang="fi-FI" sz="3300" b="1" dirty="0" err="1" smtClean="0">
                <a:latin typeface="Times New Roman" panose="02020603050405020304" pitchFamily="18" charset="0"/>
                <a:cs typeface="Times New Roman" panose="02020603050405020304" pitchFamily="18" charset="0"/>
              </a:rPr>
              <a:t>excluded</a:t>
            </a:r>
            <a:r>
              <a:rPr lang="fi-FI" sz="3300" b="1" dirty="0" smtClean="0">
                <a:latin typeface="Times New Roman" panose="02020603050405020304" pitchFamily="18" charset="0"/>
                <a:cs typeface="Times New Roman" panose="02020603050405020304" pitchFamily="18" charset="0"/>
              </a:rPr>
              <a:t>) </a:t>
            </a:r>
            <a:br>
              <a:rPr lang="fi-FI" sz="3300" b="1"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from </a:t>
            </a:r>
            <a:r>
              <a:rPr lang="en-US" sz="2200" dirty="0" err="1">
                <a:latin typeface="Times New Roman" panose="02020603050405020304" pitchFamily="18" charset="0"/>
                <a:cs typeface="Times New Roman" panose="02020603050405020304" pitchFamily="18" charset="0"/>
              </a:rPr>
              <a:t>Avinash</a:t>
            </a:r>
            <a:r>
              <a:rPr lang="en-US" sz="2200" dirty="0">
                <a:latin typeface="Times New Roman" panose="02020603050405020304" pitchFamily="18" charset="0"/>
                <a:cs typeface="Times New Roman" panose="02020603050405020304" pitchFamily="18" charset="0"/>
              </a:rPr>
              <a:t> Dixit public lecture at Oxford)</a:t>
            </a: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fi-FI" dirty="0" err="1" smtClean="0">
                <a:latin typeface="Times New Roman" panose="02020603050405020304" pitchFamily="18" charset="0"/>
                <a:cs typeface="Times New Roman" panose="02020603050405020304" pitchFamily="18" charset="0"/>
              </a:rPr>
              <a:t>Poor</a:t>
            </a:r>
            <a:r>
              <a:rPr lang="fi-FI" dirty="0" smtClean="0">
                <a:latin typeface="Times New Roman" panose="02020603050405020304" pitchFamily="18" charset="0"/>
                <a:cs typeface="Times New Roman" panose="02020603050405020304" pitchFamily="18" charset="0"/>
              </a:rPr>
              <a:t> home-country </a:t>
            </a:r>
            <a:r>
              <a:rPr lang="fi-FI" dirty="0" err="1" smtClean="0">
                <a:latin typeface="Times New Roman" panose="02020603050405020304" pitchFamily="18" charset="0"/>
                <a:cs typeface="Times New Roman" panose="02020603050405020304" pitchFamily="18" charset="0"/>
              </a:rPr>
              <a:t>governance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makes</a:t>
            </a:r>
            <a:r>
              <a:rPr lang="fi-FI" dirty="0" smtClean="0">
                <a:latin typeface="Times New Roman" panose="02020603050405020304" pitchFamily="18" charset="0"/>
                <a:cs typeface="Times New Roman" panose="02020603050405020304" pitchFamily="18" charset="0"/>
              </a:rPr>
              <a:t> FDI </a:t>
            </a:r>
            <a:r>
              <a:rPr lang="fi-FI" dirty="0" err="1" smtClean="0">
                <a:latin typeface="Times New Roman" panose="02020603050405020304" pitchFamily="18" charset="0"/>
                <a:cs typeface="Times New Roman" panose="02020603050405020304" pitchFamily="18" charset="0"/>
              </a:rPr>
              <a:t>more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attarctive</a:t>
            </a:r>
            <a:r>
              <a:rPr lang="fi-FI" dirty="0" smtClean="0">
                <a:latin typeface="Times New Roman" panose="02020603050405020304" pitchFamily="18" charset="0"/>
                <a:cs typeface="Times New Roman" panose="02020603050405020304" pitchFamily="18" charset="0"/>
              </a:rPr>
              <a:t> </a:t>
            </a:r>
          </a:p>
          <a:p>
            <a:pPr marL="0" indent="0">
              <a:buNone/>
            </a:pPr>
            <a:r>
              <a:rPr lang="fi-FI" dirty="0" smtClean="0">
                <a:latin typeface="Times New Roman" panose="02020603050405020304" pitchFamily="18" charset="0"/>
                <a:cs typeface="Times New Roman" panose="02020603050405020304" pitchFamily="18" charset="0"/>
              </a:rPr>
              <a:t>(</a:t>
            </a:r>
            <a:r>
              <a:rPr lang="fi-FI" dirty="0" err="1" smtClean="0">
                <a:latin typeface="Times New Roman" panose="02020603050405020304" pitchFamily="18" charset="0"/>
                <a:cs typeface="Times New Roman" panose="02020603050405020304" pitchFamily="18" charset="0"/>
              </a:rPr>
              <a:t>relevant</a:t>
            </a:r>
            <a:r>
              <a:rPr lang="fi-FI" dirty="0" smtClean="0">
                <a:latin typeface="Times New Roman" panose="02020603050405020304" pitchFamily="18" charset="0"/>
                <a:cs typeface="Times New Roman" panose="02020603050405020304" pitchFamily="18" charset="0"/>
              </a:rPr>
              <a:t> for </a:t>
            </a:r>
            <a:r>
              <a:rPr lang="fi-FI" dirty="0" err="1" smtClean="0">
                <a:latin typeface="Times New Roman" panose="02020603050405020304" pitchFamily="18" charset="0"/>
                <a:cs typeface="Times New Roman" panose="02020603050405020304" pitchFamily="18" charset="0"/>
              </a:rPr>
              <a:t>India</a:t>
            </a:r>
            <a:r>
              <a:rPr lang="fi-FI" dirty="0" smtClean="0">
                <a:latin typeface="Times New Roman" panose="02020603050405020304" pitchFamily="18" charset="0"/>
                <a:cs typeface="Times New Roman" panose="02020603050405020304" pitchFamily="18" charset="0"/>
              </a:rPr>
              <a:t> 1970s &amp; 80s)</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Southern </a:t>
            </a:r>
            <a:r>
              <a:rPr lang="fi-FI" dirty="0" err="1">
                <a:latin typeface="Times New Roman" panose="02020603050405020304" pitchFamily="18" charset="0"/>
                <a:cs typeface="Times New Roman" panose="02020603050405020304" pitchFamily="18" charset="0"/>
              </a:rPr>
              <a:t>h</a:t>
            </a:r>
            <a:r>
              <a:rPr lang="fi-FI" dirty="0" err="1" smtClean="0">
                <a:latin typeface="Times New Roman" panose="02020603050405020304" pitchFamily="18" charset="0"/>
                <a:cs typeface="Times New Roman" panose="02020603050405020304" pitchFamily="18" charset="0"/>
              </a:rPr>
              <a:t>ost</a:t>
            </a:r>
            <a:r>
              <a:rPr lang="fi-FI" dirty="0" smtClean="0">
                <a:latin typeface="Times New Roman" panose="02020603050405020304" pitchFamily="18" charset="0"/>
                <a:cs typeface="Times New Roman" panose="02020603050405020304" pitchFamily="18" charset="0"/>
              </a:rPr>
              <a:t> country </a:t>
            </a:r>
            <a:r>
              <a:rPr lang="fi-FI" dirty="0" err="1" smtClean="0">
                <a:latin typeface="Times New Roman" panose="02020603050405020304" pitchFamily="18" charset="0"/>
                <a:cs typeface="Times New Roman" panose="02020603050405020304" pitchFamily="18" charset="0"/>
              </a:rPr>
              <a:t>firms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or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governments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preferred</a:t>
            </a:r>
            <a:r>
              <a:rPr lang="fi-FI" dirty="0" smtClean="0">
                <a:latin typeface="Times New Roman" panose="02020603050405020304" pitchFamily="18" charset="0"/>
                <a:cs typeface="Times New Roman" panose="02020603050405020304" pitchFamily="18" charset="0"/>
              </a:rPr>
              <a:t> Southern </a:t>
            </a:r>
            <a:r>
              <a:rPr lang="fi-FI" dirty="0" err="1" smtClean="0">
                <a:latin typeface="Times New Roman" panose="02020603050405020304" pitchFamily="18" charset="0"/>
                <a:cs typeface="Times New Roman" panose="02020603050405020304" pitchFamily="18" charset="0"/>
              </a:rPr>
              <a:t>non-colonial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investors</a:t>
            </a:r>
            <a:endParaRPr lang="fi-FI" dirty="0" smtClean="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Use</a:t>
            </a:r>
            <a:r>
              <a:rPr lang="fi-FI" dirty="0" smtClean="0">
                <a:latin typeface="Times New Roman" panose="02020603050405020304" pitchFamily="18" charset="0"/>
                <a:cs typeface="Times New Roman" panose="02020603050405020304" pitchFamily="18" charset="0"/>
              </a:rPr>
              <a:t> FDI to </a:t>
            </a:r>
            <a:r>
              <a:rPr lang="fi-FI" dirty="0" err="1" smtClean="0">
                <a:latin typeface="Times New Roman" panose="02020603050405020304" pitchFamily="18" charset="0"/>
                <a:cs typeface="Times New Roman" panose="02020603050405020304" pitchFamily="18" charset="0"/>
              </a:rPr>
              <a:t>acquire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modern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technology</a:t>
            </a:r>
            <a:r>
              <a:rPr lang="fi-FI" dirty="0" smtClean="0">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M</a:t>
            </a:r>
            <a:r>
              <a:rPr lang="fi-FI" dirty="0" smtClean="0">
                <a:latin typeface="Times New Roman" panose="02020603050405020304" pitchFamily="18" charset="0"/>
                <a:cs typeface="Times New Roman" panose="02020603050405020304" pitchFamily="18" charset="0"/>
              </a:rPr>
              <a:t>ore </a:t>
            </a:r>
            <a:r>
              <a:rPr lang="fi-FI" dirty="0" err="1" smtClean="0">
                <a:latin typeface="Times New Roman" panose="02020603050405020304" pitchFamily="18" charset="0"/>
                <a:cs typeface="Times New Roman" panose="02020603050405020304" pitchFamily="18" charset="0"/>
              </a:rPr>
              <a:t>relevant</a:t>
            </a:r>
            <a:r>
              <a:rPr lang="fi-FI" dirty="0" smtClean="0">
                <a:latin typeface="Times New Roman" panose="02020603050405020304" pitchFamily="18" charset="0"/>
                <a:cs typeface="Times New Roman" panose="02020603050405020304" pitchFamily="18" charset="0"/>
              </a:rPr>
              <a:t> for Southern FDI into North</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To </a:t>
            </a:r>
            <a:r>
              <a:rPr lang="fi-FI" dirty="0" err="1" smtClean="0">
                <a:latin typeface="Times New Roman" panose="02020603050405020304" pitchFamily="18" charset="0"/>
                <a:cs typeface="Times New Roman" panose="02020603050405020304" pitchFamily="18" charset="0"/>
              </a:rPr>
              <a:t>acquire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natural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resources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or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land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rights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especially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relevant</a:t>
            </a:r>
            <a:r>
              <a:rPr lang="fi-FI" dirty="0" smtClean="0">
                <a:latin typeface="Times New Roman" panose="02020603050405020304" pitchFamily="18" charset="0"/>
                <a:cs typeface="Times New Roman" panose="02020603050405020304" pitchFamily="18" charset="0"/>
              </a:rPr>
              <a:t> for </a:t>
            </a:r>
            <a:r>
              <a:rPr lang="fi-FI" dirty="0" err="1" smtClean="0">
                <a:latin typeface="Times New Roman" panose="02020603050405020304" pitchFamily="18" charset="0"/>
                <a:cs typeface="Times New Roman" panose="02020603050405020304" pitchFamily="18" charset="0"/>
              </a:rPr>
              <a:t>Chinese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investments</a:t>
            </a:r>
            <a:r>
              <a:rPr lang="fi-FI" dirty="0" smtClean="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A</a:t>
            </a:r>
            <a:r>
              <a:rPr lang="fi-FI" dirty="0" err="1" smtClean="0">
                <a:latin typeface="Times New Roman" panose="02020603050405020304" pitchFamily="18" charset="0"/>
                <a:cs typeface="Times New Roman" panose="02020603050405020304" pitchFamily="18" charset="0"/>
              </a:rPr>
              <a:t>frica</a:t>
            </a:r>
            <a:r>
              <a:rPr lang="fi-FI" dirty="0" smtClean="0">
                <a:latin typeface="Times New Roman" panose="02020603050405020304" pitchFamily="18" charset="0"/>
                <a:cs typeface="Times New Roman" panose="02020603050405020304" pitchFamily="18" charset="0"/>
              </a:rPr>
              <a:t>, etc.)</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Home </a:t>
            </a:r>
            <a:r>
              <a:rPr lang="fi-FI" dirty="0" err="1" smtClean="0">
                <a:latin typeface="Times New Roman" panose="02020603050405020304" pitchFamily="18" charset="0"/>
                <a:cs typeface="Times New Roman" panose="02020603050405020304" pitchFamily="18" charset="0"/>
              </a:rPr>
              <a:t>governments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encourage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or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subsidize</a:t>
            </a:r>
            <a:r>
              <a:rPr lang="fi-FI" dirty="0" smtClean="0">
                <a:latin typeface="Times New Roman" panose="02020603050405020304" pitchFamily="18" charset="0"/>
                <a:cs typeface="Times New Roman" panose="02020603050405020304" pitchFamily="18" charset="0"/>
              </a:rPr>
              <a:t> FDI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69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a:latin typeface="Times New Roman" panose="02020603050405020304" pitchFamily="18" charset="0"/>
                <a:cs typeface="Times New Roman" panose="02020603050405020304" pitchFamily="18" charset="0"/>
              </a:rPr>
              <a:t>OLI </a:t>
            </a:r>
            <a:r>
              <a:rPr lang="fi-FI" sz="4000" b="1" dirty="0" err="1">
                <a:latin typeface="Times New Roman" panose="02020603050405020304" pitchFamily="18" charset="0"/>
                <a:cs typeface="Times New Roman" panose="02020603050405020304" pitchFamily="18" charset="0"/>
              </a:rPr>
              <a:t>theory</a:t>
            </a:r>
            <a:r>
              <a:rPr lang="fi-FI" sz="4000" b="1" dirty="0">
                <a:latin typeface="Times New Roman" panose="02020603050405020304" pitchFamily="18" charset="0"/>
                <a:cs typeface="Times New Roman" panose="02020603050405020304" pitchFamily="18" charset="0"/>
              </a:rPr>
              <a:t>: </a:t>
            </a:r>
            <a:r>
              <a:rPr lang="fi-FI" sz="4000" b="1" dirty="0" smtClean="0">
                <a:latin typeface="Times New Roman" panose="02020603050405020304" pitchFamily="18" charset="0"/>
                <a:cs typeface="Times New Roman" panose="02020603050405020304" pitchFamily="18" charset="0"/>
              </a:rPr>
              <a:t>(</a:t>
            </a:r>
            <a:r>
              <a:rPr lang="fi-FI" sz="4000" b="1" dirty="0">
                <a:latin typeface="Times New Roman" panose="02020603050405020304" pitchFamily="18" charset="0"/>
                <a:cs typeface="Times New Roman" panose="02020603050405020304" pitchFamily="18" charset="0"/>
              </a:rPr>
              <a:t>John </a:t>
            </a:r>
            <a:r>
              <a:rPr lang="fi-FI" sz="4000" b="1" dirty="0" err="1">
                <a:latin typeface="Times New Roman" panose="02020603050405020304" pitchFamily="18" charset="0"/>
                <a:cs typeface="Times New Roman" panose="02020603050405020304" pitchFamily="18" charset="0"/>
              </a:rPr>
              <a:t>Dunning</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paradigm</a:t>
            </a:r>
            <a:r>
              <a:rPr lang="fi-FI" sz="4000" b="1" dirty="0" smtClean="0">
                <a:latin typeface="Times New Roman" panose="02020603050405020304" pitchFamily="18" charset="0"/>
                <a:cs typeface="Times New Roman" panose="02020603050405020304" pitchFamily="18" charset="0"/>
              </a:rPr>
              <a:t>) 1</a:t>
            </a:r>
            <a:endParaRPr lang="fi-FI" sz="40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Ownership</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advantages</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refer to the competitive advantages of the enterprises seeking to engage in </a:t>
            </a:r>
            <a:r>
              <a:rPr lang="en-US" sz="2400" dirty="0" smtClean="0">
                <a:latin typeface="Times New Roman" panose="02020603050405020304" pitchFamily="18" charset="0"/>
                <a:cs typeface="Times New Roman" panose="02020603050405020304" pitchFamily="18" charset="0"/>
              </a:rPr>
              <a:t>FDI. </a:t>
            </a:r>
            <a:r>
              <a:rPr lang="en-US" sz="2400" dirty="0">
                <a:latin typeface="Times New Roman" panose="02020603050405020304" pitchFamily="18" charset="0"/>
                <a:cs typeface="Times New Roman" panose="02020603050405020304" pitchFamily="18" charset="0"/>
              </a:rPr>
              <a:t>The greater the competitive advantages of the investing firms, the more they are likely to engage in their foreign production.</a:t>
            </a:r>
            <a:endParaRPr lang="fi-FI" sz="2400" b="1" dirty="0" smtClean="0">
              <a:latin typeface="Times New Roman" panose="02020603050405020304" pitchFamily="18" charset="0"/>
              <a:cs typeface="Times New Roman" panose="02020603050405020304" pitchFamily="18" charset="0"/>
            </a:endParaRPr>
          </a:p>
          <a:p>
            <a:pPr marL="0" indent="0">
              <a:buNone/>
            </a:pPr>
            <a:endParaRPr lang="fi-FI" b="1" dirty="0" smtClean="0">
              <a:latin typeface="Times New Roman" panose="02020603050405020304" pitchFamily="18" charset="0"/>
              <a:cs typeface="Times New Roman" panose="02020603050405020304" pitchFamily="18" charset="0"/>
            </a:endParaRPr>
          </a:p>
          <a:p>
            <a:pPr marL="0" indent="0">
              <a:buNone/>
            </a:pPr>
            <a:endParaRPr lang="fi-FI" b="1" dirty="0">
              <a:latin typeface="Times New Roman" panose="02020603050405020304" pitchFamily="18" charset="0"/>
              <a:cs typeface="Times New Roman" panose="02020603050405020304" pitchFamily="18" charset="0"/>
            </a:endParaRPr>
          </a:p>
          <a:p>
            <a:pPr marL="0" indent="0" algn="just">
              <a:buNone/>
            </a:pP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Location</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advantages</a:t>
            </a:r>
            <a:r>
              <a:rPr lang="fi-FI"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refer </a:t>
            </a:r>
            <a:r>
              <a:rPr lang="en-US" sz="2400" dirty="0">
                <a:latin typeface="Times New Roman" panose="02020603050405020304" pitchFamily="18" charset="0"/>
                <a:cs typeface="Times New Roman" panose="02020603050405020304" pitchFamily="18" charset="0"/>
              </a:rPr>
              <a:t>to the alternative countries or regions, for undertaking the value adding activities of multinational enterprises (MNEs). </a:t>
            </a:r>
            <a:endParaRPr lang="fi-FI" sz="2400" b="1" dirty="0" smtClean="0">
              <a:latin typeface="Times New Roman" panose="02020603050405020304" pitchFamily="18" charset="0"/>
              <a:cs typeface="Times New Roman" panose="02020603050405020304" pitchFamily="18" charset="0"/>
            </a:endParaRPr>
          </a:p>
          <a:p>
            <a:pPr marL="0" indent="0">
              <a:buNone/>
            </a:pPr>
            <a:endParaRPr lang="fi-FI" b="1" dirty="0" smtClean="0">
              <a:latin typeface="Times New Roman" panose="02020603050405020304" pitchFamily="18" charset="0"/>
              <a:cs typeface="Times New Roman" panose="02020603050405020304" pitchFamily="18" charset="0"/>
            </a:endParaRPr>
          </a:p>
          <a:p>
            <a:pPr marL="0" indent="0" algn="just">
              <a:buNone/>
            </a:pP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Internationalization</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advantages</a:t>
            </a:r>
            <a:r>
              <a:rPr lang="fi-FI"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firm believes that its ownership advantages are best exploited internally rather than sold directly through spot markets or offered to other firms through some contractual arrangement such as licensing, the establishment of a joint venture or management contracting.</a:t>
            </a:r>
            <a:r>
              <a:rPr lang="fi-FI" sz="2400" dirty="0" smtClean="0">
                <a:latin typeface="Times New Roman" panose="02020603050405020304" pitchFamily="18" charset="0"/>
                <a:cs typeface="Times New Roman" panose="02020603050405020304" pitchFamily="18" charset="0"/>
              </a:rPr>
              <a:t> </a:t>
            </a:r>
            <a:endParaRPr lang="fi-FI"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115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New </a:t>
            </a:r>
            <a:r>
              <a:rPr lang="fi-FI" b="1" dirty="0" err="1" smtClean="0">
                <a:latin typeface="Times New Roman" panose="02020603050405020304" pitchFamily="18" charset="0"/>
                <a:cs typeface="Times New Roman" panose="02020603050405020304" pitchFamily="18" charset="0"/>
              </a:rPr>
              <a:t>features</a:t>
            </a:r>
            <a:r>
              <a:rPr lang="fi-FI" b="1" dirty="0" smtClean="0">
                <a:latin typeface="Times New Roman" panose="02020603050405020304" pitchFamily="18" charset="0"/>
                <a:cs typeface="Times New Roman" panose="02020603050405020304" pitchFamily="18" charset="0"/>
              </a:rPr>
              <a:t> of South to North FDI</a:t>
            </a:r>
            <a:br>
              <a:rPr lang="fi-FI" b="1"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Avinash</a:t>
            </a:r>
            <a:r>
              <a:rPr lang="en-US" sz="2000" dirty="0">
                <a:latin typeface="Times New Roman" panose="02020603050405020304" pitchFamily="18" charset="0"/>
                <a:cs typeface="Times New Roman" panose="02020603050405020304" pitchFamily="18" charset="0"/>
              </a:rPr>
              <a:t> Dixit public lecture at Oxford)</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fi-FI" sz="2000" dirty="0" err="1" smtClean="0">
                <a:latin typeface="Times New Roman" panose="02020603050405020304" pitchFamily="18" charset="0"/>
                <a:cs typeface="Times New Roman" panose="02020603050405020304" pitchFamily="18" charset="0"/>
              </a:rPr>
              <a:t>From</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Thite</a:t>
            </a:r>
            <a:r>
              <a:rPr lang="fi-FI" sz="2000" dirty="0" smtClean="0">
                <a:latin typeface="Times New Roman" panose="02020603050405020304" pitchFamily="18" charset="0"/>
                <a:cs typeface="Times New Roman" panose="02020603050405020304" pitchFamily="18" charset="0"/>
              </a:rPr>
              <a:t> et </a:t>
            </a:r>
            <a:r>
              <a:rPr lang="fi-FI" sz="2000" dirty="0" err="1" smtClean="0">
                <a:latin typeface="Times New Roman" panose="02020603050405020304" pitchFamily="18" charset="0"/>
                <a:cs typeface="Times New Roman" panose="02020603050405020304" pitchFamily="18" charset="0"/>
              </a:rPr>
              <a:t>al</a:t>
            </a:r>
            <a:r>
              <a:rPr lang="fi-FI" sz="2000" dirty="0" smtClean="0">
                <a:latin typeface="Times New Roman" panose="02020603050405020304" pitchFamily="18" charset="0"/>
                <a:cs typeface="Times New Roman" panose="02020603050405020304" pitchFamily="18" charset="0"/>
              </a:rPr>
              <a:t> (2016) </a:t>
            </a:r>
            <a:r>
              <a:rPr lang="fi-FI" sz="2000" dirty="0" err="1" smtClean="0">
                <a:latin typeface="Times New Roman" panose="02020603050405020304" pitchFamily="18" charset="0"/>
                <a:cs typeface="Times New Roman" panose="02020603050405020304" pitchFamily="18" charset="0"/>
              </a:rPr>
              <a:t>book</a:t>
            </a:r>
            <a:r>
              <a:rPr lang="fi-FI" sz="2000" dirty="0" smtClean="0">
                <a:latin typeface="Times New Roman" panose="02020603050405020304" pitchFamily="18" charset="0"/>
                <a:cs typeface="Times New Roman" panose="02020603050405020304" pitchFamily="18" charset="0"/>
              </a:rPr>
              <a:t> on </a:t>
            </a:r>
            <a:r>
              <a:rPr lang="fi-FI" sz="2000" dirty="0">
                <a:latin typeface="Times New Roman" panose="02020603050405020304" pitchFamily="18" charset="0"/>
                <a:cs typeface="Times New Roman" panose="02020603050405020304" pitchFamily="18" charset="0"/>
              </a:rPr>
              <a:t>I</a:t>
            </a:r>
            <a:r>
              <a:rPr lang="fi-FI" sz="2000" dirty="0" smtClean="0">
                <a:latin typeface="Times New Roman" panose="02020603050405020304" pitchFamily="18" charset="0"/>
                <a:cs typeface="Times New Roman" panose="02020603050405020304" pitchFamily="18" charset="0"/>
              </a:rPr>
              <a:t>ndian </a:t>
            </a:r>
            <a:r>
              <a:rPr lang="fi-FI" sz="2000" dirty="0" err="1" smtClean="0">
                <a:latin typeface="Times New Roman" panose="02020603050405020304" pitchFamily="18" charset="0"/>
                <a:cs typeface="Times New Roman" panose="02020603050405020304" pitchFamily="18" charset="0"/>
              </a:rPr>
              <a:t>MNEs</a:t>
            </a:r>
            <a:r>
              <a:rPr lang="fi-FI" sz="2000" dirty="0" smtClean="0">
                <a:latin typeface="Times New Roman" panose="02020603050405020304" pitchFamily="18" charset="0"/>
                <a:cs typeface="Times New Roman" panose="02020603050405020304" pitchFamily="18" charset="0"/>
              </a:rPr>
              <a:t>.</a:t>
            </a:r>
          </a:p>
          <a:p>
            <a:pPr marL="0" indent="0">
              <a:buNone/>
            </a:pPr>
            <a:endParaRPr lang="fi-FI" sz="2000" dirty="0" smtClean="0">
              <a:latin typeface="Times New Roman" panose="02020603050405020304" pitchFamily="18" charset="0"/>
              <a:cs typeface="Times New Roman" panose="02020603050405020304" pitchFamily="18" charset="0"/>
            </a:endParaRPr>
          </a:p>
          <a:p>
            <a:pPr marL="0" indent="0">
              <a:buNone/>
            </a:pPr>
            <a:r>
              <a:rPr lang="fi-FI"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Newer</a:t>
            </a:r>
            <a:r>
              <a:rPr lang="fi-FI"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Emerging</a:t>
            </a:r>
            <a:r>
              <a:rPr lang="fi-FI"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Markets </a:t>
            </a:r>
            <a:r>
              <a:rPr lang="fi-FI"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MNEs</a:t>
            </a:r>
            <a:r>
              <a:rPr lang="fi-FI"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Have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higher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ambitions</a:t>
            </a:r>
            <a:r>
              <a:rPr lang="fi-FI" dirty="0" smtClean="0">
                <a:latin typeface="Times New Roman" panose="02020603050405020304" pitchFamily="18" charset="0"/>
                <a:cs typeface="Times New Roman" panose="02020603050405020304" pitchFamily="18" charset="0"/>
              </a:rPr>
              <a:t> – </a:t>
            </a:r>
            <a:r>
              <a:rPr lang="fi-FI" dirty="0" err="1" smtClean="0">
                <a:latin typeface="Times New Roman" panose="02020603050405020304" pitchFamily="18" charset="0"/>
                <a:cs typeface="Times New Roman" panose="02020603050405020304" pitchFamily="18" charset="0"/>
              </a:rPr>
              <a:t>not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marginal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players</a:t>
            </a:r>
            <a:r>
              <a:rPr lang="fi-FI" dirty="0" smtClean="0">
                <a:latin typeface="Times New Roman" panose="02020603050405020304" pitchFamily="18" charset="0"/>
                <a:cs typeface="Times New Roman" panose="02020603050405020304" pitchFamily="18" charset="0"/>
              </a:rPr>
              <a:t>.</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Less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constrained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foreign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exchange</a:t>
            </a:r>
            <a:r>
              <a:rPr lang="fi-FI" dirty="0" smtClean="0">
                <a:latin typeface="Times New Roman" panose="02020603050405020304" pitchFamily="18" charset="0"/>
                <a:cs typeface="Times New Roman" panose="02020603050405020304" pitchFamily="18" charset="0"/>
              </a:rPr>
              <a:t>.</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Less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constrained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by</a:t>
            </a:r>
            <a:r>
              <a:rPr lang="fi-FI" dirty="0" smtClean="0">
                <a:latin typeface="Times New Roman" panose="02020603050405020304" pitchFamily="18" charset="0"/>
                <a:cs typeface="Times New Roman" panose="02020603050405020304" pitchFamily="18" charset="0"/>
              </a:rPr>
              <a:t> home </a:t>
            </a:r>
            <a:r>
              <a:rPr lang="fi-FI" dirty="0" err="1" smtClean="0">
                <a:latin typeface="Times New Roman" panose="02020603050405020304" pitchFamily="18" charset="0"/>
                <a:cs typeface="Times New Roman" panose="02020603050405020304" pitchFamily="18" charset="0"/>
              </a:rPr>
              <a:t>regulations</a:t>
            </a:r>
            <a:r>
              <a:rPr lang="fi-FI" dirty="0" smtClean="0">
                <a:latin typeface="Times New Roman" panose="02020603050405020304" pitchFamily="18" charset="0"/>
                <a:cs typeface="Times New Roman" panose="02020603050405020304" pitchFamily="18" charset="0"/>
              </a:rPr>
              <a:t>.</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More </a:t>
            </a:r>
            <a:r>
              <a:rPr lang="fi-FI" dirty="0" err="1" smtClean="0">
                <a:latin typeface="Times New Roman" panose="02020603050405020304" pitchFamily="18" charset="0"/>
                <a:cs typeface="Times New Roman" panose="02020603050405020304" pitchFamily="18" charset="0"/>
              </a:rPr>
              <a:t>adaptable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nimble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have</a:t>
            </a:r>
            <a:r>
              <a:rPr lang="fi-FI" dirty="0" smtClean="0">
                <a:latin typeface="Times New Roman" panose="02020603050405020304" pitchFamily="18" charset="0"/>
                <a:cs typeface="Times New Roman" panose="02020603050405020304" pitchFamily="18" charset="0"/>
              </a:rPr>
              <a:t> no </a:t>
            </a:r>
            <a:r>
              <a:rPr lang="fi-FI" dirty="0" err="1" smtClean="0">
                <a:latin typeface="Times New Roman" panose="02020603050405020304" pitchFamily="18" charset="0"/>
                <a:cs typeface="Times New Roman" panose="02020603050405020304" pitchFamily="18" charset="0"/>
              </a:rPr>
              <a:t>scared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cows</a:t>
            </a:r>
            <a:r>
              <a:rPr lang="fi-FI" dirty="0" smtClean="0">
                <a:latin typeface="Times New Roman" panose="02020603050405020304" pitchFamily="18" charset="0"/>
                <a:cs typeface="Times New Roman" panose="02020603050405020304" pitchFamily="18" charset="0"/>
              </a:rPr>
              <a:t>!</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Great </a:t>
            </a:r>
            <a:r>
              <a:rPr lang="fi-FI" dirty="0" err="1" smtClean="0">
                <a:latin typeface="Times New Roman" panose="02020603050405020304" pitchFamily="18" charset="0"/>
                <a:cs typeface="Times New Roman" panose="02020603050405020304" pitchFamily="18" charset="0"/>
              </a:rPr>
              <a:t>heterogeneity</a:t>
            </a:r>
            <a:r>
              <a:rPr lang="fi-FI" dirty="0" smtClean="0">
                <a:latin typeface="Times New Roman" panose="02020603050405020304" pitchFamily="18" charset="0"/>
                <a:cs typeface="Times New Roman" panose="02020603050405020304" pitchFamily="18" charset="0"/>
              </a:rPr>
              <a:t> of </a:t>
            </a:r>
            <a:r>
              <a:rPr lang="fi-FI" dirty="0" err="1" smtClean="0">
                <a:latin typeface="Times New Roman" panose="02020603050405020304" pitchFamily="18" charset="0"/>
                <a:cs typeface="Times New Roman" panose="02020603050405020304" pitchFamily="18" charset="0"/>
              </a:rPr>
              <a:t>firms</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EMs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Not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all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have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these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strengths</a:t>
            </a:r>
            <a:r>
              <a:rPr lang="fi-FI" dirty="0" smtClean="0">
                <a:latin typeface="Times New Roman" panose="02020603050405020304" pitchFamily="18" charset="0"/>
                <a:cs typeface="Times New Roman" panose="02020603050405020304" pitchFamily="18" charset="0"/>
              </a:rPr>
              <a:t>; FDI </a:t>
            </a:r>
            <a:r>
              <a:rPr lang="fi-FI" dirty="0" err="1" smtClean="0">
                <a:latin typeface="Times New Roman" panose="02020603050405020304" pitchFamily="18" charset="0"/>
                <a:cs typeface="Times New Roman" panose="02020603050405020304" pitchFamily="18" charset="0"/>
              </a:rPr>
              <a:t>from</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selected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subset</a:t>
            </a:r>
            <a:r>
              <a:rPr lang="fi-FI"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438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b="1" dirty="0" err="1" smtClean="0">
                <a:latin typeface="Times New Roman" panose="02020603050405020304" pitchFamily="18" charset="0"/>
                <a:cs typeface="Times New Roman" panose="02020603050405020304" pitchFamily="18" charset="0"/>
              </a:rPr>
              <a:t>Weak</a:t>
            </a:r>
            <a:r>
              <a:rPr lang="fi-FI" b="1" dirty="0" smtClean="0">
                <a:latin typeface="Times New Roman" panose="02020603050405020304" pitchFamily="18" charset="0"/>
                <a:cs typeface="Times New Roman" panose="02020603050405020304" pitchFamily="18" charset="0"/>
              </a:rPr>
              <a:t> home </a:t>
            </a:r>
            <a:r>
              <a:rPr lang="fi-FI" b="1" dirty="0" err="1" smtClean="0">
                <a:latin typeface="Times New Roman" panose="02020603050405020304" pitchFamily="18" charset="0"/>
                <a:cs typeface="Times New Roman" panose="02020603050405020304" pitchFamily="18" charset="0"/>
              </a:rPr>
              <a:t>environment</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turns</a:t>
            </a:r>
            <a:r>
              <a:rPr lang="fi-FI" b="1" dirty="0" smtClean="0">
                <a:latin typeface="Times New Roman" panose="02020603050405020304" pitchFamily="18" charset="0"/>
                <a:cs typeface="Times New Roman" panose="02020603050405020304" pitchFamily="18" charset="0"/>
              </a:rPr>
              <a:t> into </a:t>
            </a:r>
            <a:r>
              <a:rPr lang="fi-FI" b="1" dirty="0" err="1" smtClean="0">
                <a:latin typeface="Times New Roman" panose="02020603050405020304" pitchFamily="18" charset="0"/>
                <a:cs typeface="Times New Roman" panose="02020603050405020304" pitchFamily="18" charset="0"/>
              </a:rPr>
              <a:t>strength</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abroad</a:t>
            </a:r>
            <a:r>
              <a:rPr lang="fi-FI"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(from </a:t>
            </a:r>
            <a:r>
              <a:rPr lang="en-US" sz="2200" dirty="0" err="1" smtClean="0">
                <a:latin typeface="Times New Roman" panose="02020603050405020304" pitchFamily="18" charset="0"/>
                <a:cs typeface="Times New Roman" panose="02020603050405020304" pitchFamily="18" charset="0"/>
              </a:rPr>
              <a:t>Avinash</a:t>
            </a:r>
            <a:r>
              <a:rPr lang="en-US" sz="2200" dirty="0" smtClean="0">
                <a:latin typeface="Times New Roman" panose="02020603050405020304" pitchFamily="18" charset="0"/>
                <a:cs typeface="Times New Roman" panose="02020603050405020304" pitchFamily="18" charset="0"/>
              </a:rPr>
              <a:t> Dixit public lecture at Oxford)</a:t>
            </a: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fi-FI" dirty="0" smtClean="0">
                <a:latin typeface="Times New Roman" panose="02020603050405020304" pitchFamily="18" charset="0"/>
                <a:cs typeface="Times New Roman" panose="02020603050405020304" pitchFamily="18" charset="0"/>
              </a:rPr>
              <a:t>”One of </a:t>
            </a:r>
            <a:r>
              <a:rPr lang="fi-FI" dirty="0" err="1" smtClean="0">
                <a:latin typeface="Times New Roman" panose="02020603050405020304" pitchFamily="18" charset="0"/>
                <a:cs typeface="Times New Roman" panose="02020603050405020304" pitchFamily="18" charset="0"/>
              </a:rPr>
              <a:t>the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core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strengths</a:t>
            </a:r>
            <a:r>
              <a:rPr lang="fi-FI" dirty="0" smtClean="0">
                <a:latin typeface="Times New Roman" panose="02020603050405020304" pitchFamily="18" charset="0"/>
                <a:cs typeface="Times New Roman" panose="02020603050405020304" pitchFamily="18" charset="0"/>
              </a:rPr>
              <a:t> of Indian </a:t>
            </a:r>
            <a:r>
              <a:rPr lang="fi-FI" dirty="0" err="1" smtClean="0">
                <a:latin typeface="Times New Roman" panose="02020603050405020304" pitchFamily="18" charset="0"/>
                <a:cs typeface="Times New Roman" panose="02020603050405020304" pitchFamily="18" charset="0"/>
              </a:rPr>
              <a:t>firms</a:t>
            </a:r>
            <a:r>
              <a:rPr lang="fi-FI" dirty="0" smtClean="0">
                <a:latin typeface="Times New Roman" panose="02020603050405020304" pitchFamily="18" charset="0"/>
                <a:cs typeface="Times New Roman" panose="02020603050405020304" pitchFamily="18" charset="0"/>
              </a:rPr>
              <a:t> is to </a:t>
            </a:r>
            <a:r>
              <a:rPr lang="fi-FI" dirty="0" err="1" smtClean="0">
                <a:latin typeface="Times New Roman" panose="02020603050405020304" pitchFamily="18" charset="0"/>
                <a:cs typeface="Times New Roman" panose="02020603050405020304" pitchFamily="18" charset="0"/>
              </a:rPr>
              <a:t>extract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maximum</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value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from</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even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ailing</a:t>
            </a:r>
            <a:r>
              <a:rPr lang="fi-FI" dirty="0" smtClean="0">
                <a:latin typeface="Times New Roman" panose="02020603050405020304" pitchFamily="18" charset="0"/>
                <a:cs typeface="Times New Roman" panose="02020603050405020304" pitchFamily="18" charset="0"/>
              </a:rPr>
              <a:t> business </a:t>
            </a:r>
            <a:r>
              <a:rPr lang="fi-FI" dirty="0" err="1" smtClean="0">
                <a:latin typeface="Times New Roman" panose="02020603050405020304" pitchFamily="18" charset="0"/>
                <a:cs typeface="Times New Roman" panose="02020603050405020304" pitchFamily="18" charset="0"/>
              </a:rPr>
              <a:t>by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applying</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innovative</a:t>
            </a:r>
            <a:r>
              <a:rPr lang="fi-FI" dirty="0" smtClean="0">
                <a:latin typeface="Times New Roman" panose="02020603050405020304" pitchFamily="18" charset="0"/>
                <a:cs typeface="Times New Roman" panose="02020603050405020304" pitchFamily="18" charset="0"/>
              </a:rPr>
              <a:t> and </a:t>
            </a:r>
            <a:r>
              <a:rPr lang="fi-FI" dirty="0" err="1" smtClean="0">
                <a:latin typeface="Times New Roman" panose="02020603050405020304" pitchFamily="18" charset="0"/>
                <a:cs typeface="Times New Roman" panose="02020603050405020304" pitchFamily="18" charset="0"/>
              </a:rPr>
              <a:t>cost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effective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methods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that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they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have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developed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over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years</a:t>
            </a:r>
            <a:r>
              <a:rPr lang="fi-FI" dirty="0" smtClean="0">
                <a:latin typeface="Times New Roman" panose="02020603050405020304" pitchFamily="18" charset="0"/>
                <a:cs typeface="Times New Roman" panose="02020603050405020304" pitchFamily="18" charset="0"/>
              </a:rPr>
              <a:t> in an </a:t>
            </a:r>
            <a:r>
              <a:rPr lang="fi-FI" dirty="0" err="1" smtClean="0">
                <a:latin typeface="Times New Roman" panose="02020603050405020304" pitchFamily="18" charset="0"/>
                <a:cs typeface="Times New Roman" panose="02020603050405020304" pitchFamily="18" charset="0"/>
              </a:rPr>
              <a:t>extremely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resource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constrained</a:t>
            </a:r>
            <a:r>
              <a:rPr lang="fi-FI" dirty="0" smtClean="0">
                <a:latin typeface="Times New Roman" panose="02020603050405020304" pitchFamily="18" charset="0"/>
                <a:cs typeface="Times New Roman" panose="02020603050405020304" pitchFamily="18" charset="0"/>
              </a:rPr>
              <a:t> and </a:t>
            </a:r>
            <a:r>
              <a:rPr lang="fi-FI" dirty="0" err="1" smtClean="0">
                <a:latin typeface="Times New Roman" panose="02020603050405020304" pitchFamily="18" charset="0"/>
                <a:cs typeface="Times New Roman" panose="02020603050405020304" pitchFamily="18" charset="0"/>
              </a:rPr>
              <a:t>uncertain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domestic</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environment</a:t>
            </a:r>
            <a:r>
              <a:rPr lang="fi-FI" dirty="0" smtClean="0">
                <a:latin typeface="Times New Roman" panose="02020603050405020304" pitchFamily="18" charset="0"/>
                <a:cs typeface="Times New Roman" panose="02020603050405020304" pitchFamily="18" charset="0"/>
              </a:rPr>
              <a:t> … [to] </a:t>
            </a:r>
            <a:r>
              <a:rPr lang="fi-FI" dirty="0" err="1" smtClean="0">
                <a:latin typeface="Times New Roman" panose="02020603050405020304" pitchFamily="18" charset="0"/>
                <a:cs typeface="Times New Roman" panose="02020603050405020304" pitchFamily="18" charset="0"/>
              </a:rPr>
              <a:t>extract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value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from</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bottom</a:t>
            </a:r>
            <a:r>
              <a:rPr lang="fi-FI" dirty="0" smtClean="0">
                <a:latin typeface="Times New Roman" panose="02020603050405020304" pitchFamily="18" charset="0"/>
                <a:cs typeface="Times New Roman" panose="02020603050405020304" pitchFamily="18" charset="0"/>
              </a:rPr>
              <a:t> of </a:t>
            </a:r>
            <a:r>
              <a:rPr lang="fi-FI" dirty="0" err="1" smtClean="0">
                <a:latin typeface="Times New Roman" panose="02020603050405020304" pitchFamily="18" charset="0"/>
                <a:cs typeface="Times New Roman" panose="02020603050405020304" pitchFamily="18" charset="0"/>
              </a:rPr>
              <a:t>the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income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pyramid</a:t>
            </a:r>
            <a:r>
              <a:rPr lang="fi-FI" dirty="0" smtClean="0">
                <a:latin typeface="Times New Roman" panose="02020603050405020304" pitchFamily="18" charset="0"/>
                <a:cs typeface="Times New Roman" panose="02020603050405020304" pitchFamily="18" charset="0"/>
              </a:rPr>
              <a:t>” – </a:t>
            </a:r>
            <a:r>
              <a:rPr lang="fi-FI" dirty="0" err="1" smtClean="0">
                <a:latin typeface="Times New Roman" panose="02020603050405020304" pitchFamily="18" charset="0"/>
                <a:cs typeface="Times New Roman" panose="02020603050405020304" pitchFamily="18" charset="0"/>
              </a:rPr>
              <a:t>Thite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Wilkinson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Budhwar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eds</a:t>
            </a:r>
            <a:r>
              <a:rPr lang="fi-FI" dirty="0" smtClean="0">
                <a:latin typeface="Times New Roman" panose="02020603050405020304" pitchFamily="18" charset="0"/>
                <a:cs typeface="Times New Roman" panose="02020603050405020304" pitchFamily="18" charset="0"/>
              </a:rPr>
              <a:t>.) 2016</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smtClean="0">
                <a:latin typeface="Times New Roman" panose="02020603050405020304" pitchFamily="18" charset="0"/>
                <a:cs typeface="Times New Roman" panose="02020603050405020304" pitchFamily="18" charset="0"/>
              </a:rPr>
              <a:t>”If </a:t>
            </a:r>
            <a:r>
              <a:rPr lang="fi-FI" dirty="0" err="1" smtClean="0">
                <a:latin typeface="Times New Roman" panose="02020603050405020304" pitchFamily="18" charset="0"/>
                <a:cs typeface="Times New Roman" panose="02020603050405020304" pitchFamily="18" charset="0"/>
              </a:rPr>
              <a:t>you</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can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make</a:t>
            </a:r>
            <a:r>
              <a:rPr lang="fi-FI" dirty="0" smtClean="0">
                <a:latin typeface="Times New Roman" panose="02020603050405020304" pitchFamily="18" charset="0"/>
                <a:cs typeface="Times New Roman" panose="02020603050405020304" pitchFamily="18" charset="0"/>
              </a:rPr>
              <a:t> money in </a:t>
            </a:r>
            <a:r>
              <a:rPr lang="fi-FI" dirty="0" err="1" smtClean="0">
                <a:latin typeface="Times New Roman" panose="02020603050405020304" pitchFamily="18" charset="0"/>
                <a:cs typeface="Times New Roman" panose="02020603050405020304" pitchFamily="18" charset="0"/>
              </a:rPr>
              <a:t>India</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you</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can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make</a:t>
            </a:r>
            <a:r>
              <a:rPr lang="fi-FI" dirty="0" smtClean="0">
                <a:latin typeface="Times New Roman" panose="02020603050405020304" pitchFamily="18" charset="0"/>
                <a:cs typeface="Times New Roman" panose="02020603050405020304" pitchFamily="18" charset="0"/>
              </a:rPr>
              <a:t> it </a:t>
            </a:r>
            <a:r>
              <a:rPr lang="fi-FI" dirty="0" err="1" smtClean="0">
                <a:latin typeface="Times New Roman" panose="02020603050405020304" pitchFamily="18" charset="0"/>
                <a:cs typeface="Times New Roman" panose="02020603050405020304" pitchFamily="18" charset="0"/>
              </a:rPr>
              <a:t>anywhere</a:t>
            </a:r>
            <a:r>
              <a:rPr lang="fi-FI" dirty="0" smtClean="0">
                <a:latin typeface="Times New Roman" panose="02020603050405020304" pitchFamily="18" charset="0"/>
                <a:cs typeface="Times New Roman" panose="02020603050405020304" pitchFamily="18" charset="0"/>
              </a:rPr>
              <a:t>” – </a:t>
            </a:r>
            <a:r>
              <a:rPr lang="fi-FI" dirty="0" err="1" smtClean="0">
                <a:latin typeface="Times New Roman" panose="02020603050405020304" pitchFamily="18" charset="0"/>
                <a:cs typeface="Times New Roman" panose="02020603050405020304" pitchFamily="18" charset="0"/>
              </a:rPr>
              <a:t>The</a:t>
            </a:r>
            <a:r>
              <a:rPr lang="fi-FI" dirty="0" smtClean="0">
                <a:latin typeface="Times New Roman" panose="02020603050405020304" pitchFamily="18" charset="0"/>
                <a:cs typeface="Times New Roman" panose="02020603050405020304" pitchFamily="18" charset="0"/>
              </a:rPr>
              <a:t> Economist, 22 </a:t>
            </a:r>
            <a:r>
              <a:rPr lang="fi-FI" dirty="0" err="1" smtClean="0">
                <a:latin typeface="Times New Roman" panose="02020603050405020304" pitchFamily="18" charset="0"/>
                <a:cs typeface="Times New Roman" panose="02020603050405020304" pitchFamily="18" charset="0"/>
              </a:rPr>
              <a:t>Oct</a:t>
            </a:r>
            <a:r>
              <a:rPr lang="fi-FI" dirty="0" smtClean="0">
                <a:latin typeface="Times New Roman" panose="02020603050405020304" pitchFamily="18" charset="0"/>
                <a:cs typeface="Times New Roman" panose="02020603050405020304" pitchFamily="18" charset="0"/>
              </a:rPr>
              <a:t>. 2011</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369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Skills</a:t>
            </a:r>
            <a:r>
              <a:rPr lang="fi-FI" b="1" dirty="0" smtClean="0">
                <a:latin typeface="Times New Roman" panose="02020603050405020304" pitchFamily="18" charset="0"/>
                <a:cs typeface="Times New Roman" panose="02020603050405020304" pitchFamily="18" charset="0"/>
              </a:rPr>
              <a:t> for </a:t>
            </a:r>
            <a:r>
              <a:rPr lang="fi-FI" b="1" dirty="0" err="1" smtClean="0">
                <a:latin typeface="Times New Roman" panose="02020603050405020304" pitchFamily="18" charset="0"/>
                <a:cs typeface="Times New Roman" panose="02020603050405020304" pitchFamily="18" charset="0"/>
              </a:rPr>
              <a:t>coping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with</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bad</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governance</a:t>
            </a:r>
            <a:r>
              <a:rPr lang="fi-FI" b="1" dirty="0" smtClean="0">
                <a:latin typeface="Times New Roman" panose="02020603050405020304" pitchFamily="18" charset="0"/>
                <a:cs typeface="Times New Roman" panose="02020603050405020304" pitchFamily="18" charset="0"/>
              </a:rPr>
              <a:t> </a:t>
            </a:r>
            <a:br>
              <a:rPr lang="fi-FI" b="1"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Avinash</a:t>
            </a:r>
            <a:r>
              <a:rPr lang="en-US" sz="2000" dirty="0">
                <a:latin typeface="Times New Roman" panose="02020603050405020304" pitchFamily="18" charset="0"/>
                <a:cs typeface="Times New Roman" panose="02020603050405020304" pitchFamily="18" charset="0"/>
              </a:rPr>
              <a:t> Dixit public lecture at </a:t>
            </a:r>
            <a:r>
              <a:rPr lang="en-US" sz="2000" dirty="0" smtClean="0">
                <a:latin typeface="Times New Roman" panose="02020603050405020304" pitchFamily="18" charset="0"/>
                <a:cs typeface="Times New Roman" panose="02020603050405020304" pitchFamily="18" charset="0"/>
              </a:rPr>
              <a:t>Oxford)</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fi-FI" dirty="0" err="1" smtClean="0">
                <a:latin typeface="Times New Roman" panose="02020603050405020304" pitchFamily="18" charset="0"/>
                <a:cs typeface="Times New Roman" panose="02020603050405020304" pitchFamily="18" charset="0"/>
              </a:rPr>
              <a:t>Bad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governance</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host</a:t>
            </a:r>
            <a:r>
              <a:rPr lang="fi-FI" dirty="0" smtClean="0">
                <a:latin typeface="Times New Roman" panose="02020603050405020304" pitchFamily="18" charset="0"/>
                <a:cs typeface="Times New Roman" panose="02020603050405020304" pitchFamily="18" charset="0"/>
              </a:rPr>
              <a:t> country </a:t>
            </a:r>
            <a:r>
              <a:rPr lang="fi-FI" dirty="0" err="1" smtClean="0">
                <a:latin typeface="Times New Roman" panose="02020603050405020304" pitchFamily="18" charset="0"/>
                <a:cs typeface="Times New Roman" panose="02020603050405020304" pitchFamily="18" charset="0"/>
              </a:rPr>
              <a:t>creates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new</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kind</a:t>
            </a:r>
            <a:r>
              <a:rPr lang="fi-FI" dirty="0" smtClean="0">
                <a:latin typeface="Times New Roman" panose="02020603050405020304" pitchFamily="18" charset="0"/>
                <a:cs typeface="Times New Roman" panose="02020603050405020304" pitchFamily="18" charset="0"/>
              </a:rPr>
              <a:t> of </a:t>
            </a:r>
            <a:r>
              <a:rPr lang="fi-FI" dirty="0" err="1" smtClean="0">
                <a:latin typeface="Times New Roman" panose="02020603050405020304" pitchFamily="18" charset="0"/>
                <a:cs typeface="Times New Roman" panose="02020603050405020304" pitchFamily="18" charset="0"/>
              </a:rPr>
              <a:t>non-contractability</a:t>
            </a:r>
            <a:endParaRPr lang="fi-FI" dirty="0" smtClean="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Southern </a:t>
            </a:r>
            <a:r>
              <a:rPr lang="fi-FI" dirty="0" err="1" smtClean="0">
                <a:latin typeface="Times New Roman" panose="02020603050405020304" pitchFamily="18" charset="0"/>
                <a:cs typeface="Times New Roman" panose="02020603050405020304" pitchFamily="18" charset="0"/>
              </a:rPr>
              <a:t>MNEs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have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skill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experience</a:t>
            </a:r>
            <a:r>
              <a:rPr lang="fi-FI" dirty="0" smtClean="0">
                <a:latin typeface="Times New Roman" panose="02020603050405020304" pitchFamily="18" charset="0"/>
                <a:cs typeface="Times New Roman" panose="02020603050405020304" pitchFamily="18" charset="0"/>
              </a:rPr>
              <a:t> at home; </a:t>
            </a:r>
            <a:r>
              <a:rPr lang="fi-FI" dirty="0" err="1" smtClean="0">
                <a:latin typeface="Times New Roman" panose="02020603050405020304" pitchFamily="18" charset="0"/>
                <a:cs typeface="Times New Roman" panose="02020603050405020304" pitchFamily="18" charset="0"/>
              </a:rPr>
              <a:t>can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better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handle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similar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issues</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host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countries</a:t>
            </a:r>
            <a:r>
              <a:rPr lang="fi-FI" dirty="0" smtClean="0">
                <a:latin typeface="Times New Roman" panose="02020603050405020304" pitchFamily="18" charset="0"/>
                <a:cs typeface="Times New Roman" panose="02020603050405020304" pitchFamily="18" charset="0"/>
              </a:rPr>
              <a:t>:</a:t>
            </a:r>
          </a:p>
          <a:p>
            <a:r>
              <a:rPr lang="fi-FI" sz="2200" dirty="0" smtClean="0">
                <a:latin typeface="Times New Roman" panose="02020603050405020304" pitchFamily="18" charset="0"/>
                <a:cs typeface="Times New Roman" panose="02020603050405020304" pitchFamily="18" charset="0"/>
              </a:rPr>
              <a:t>	Technology, management </a:t>
            </a:r>
            <a:r>
              <a:rPr lang="fi-FI" sz="2200" dirty="0" err="1" smtClean="0">
                <a:latin typeface="Times New Roman" panose="02020603050405020304" pitchFamily="18" charset="0"/>
                <a:cs typeface="Times New Roman" panose="02020603050405020304" pitchFamily="18" charset="0"/>
              </a:rPr>
              <a:t>better</a:t>
            </a:r>
            <a:r>
              <a:rPr lang="fi-FI" sz="2200" dirty="0" smtClean="0">
                <a:latin typeface="Times New Roman" panose="02020603050405020304" pitchFamily="18" charset="0"/>
                <a:cs typeface="Times New Roman" panose="02020603050405020304" pitchFamily="18" charset="0"/>
              </a:rPr>
              <a:t> </a:t>
            </a:r>
            <a:r>
              <a:rPr lang="fi-FI" sz="2200" dirty="0" err="1" smtClean="0">
                <a:latin typeface="Times New Roman" panose="02020603050405020304" pitchFamily="18" charset="0"/>
                <a:cs typeface="Times New Roman" panose="02020603050405020304" pitchFamily="18" charset="0"/>
              </a:rPr>
              <a:t>adapted</a:t>
            </a:r>
            <a:r>
              <a:rPr lang="fi-FI" sz="2200" dirty="0" smtClean="0">
                <a:latin typeface="Times New Roman" panose="02020603050405020304" pitchFamily="18" charset="0"/>
                <a:cs typeface="Times New Roman" panose="02020603050405020304" pitchFamily="18" charset="0"/>
              </a:rPr>
              <a:t> to </a:t>
            </a:r>
            <a:r>
              <a:rPr lang="fi-FI" sz="2200" dirty="0" err="1" smtClean="0">
                <a:latin typeface="Times New Roman" panose="02020603050405020304" pitchFamily="18" charset="0"/>
                <a:cs typeface="Times New Roman" panose="02020603050405020304" pitchFamily="18" charset="0"/>
              </a:rPr>
              <a:t>cope</a:t>
            </a:r>
            <a:r>
              <a:rPr lang="fi-FI" sz="2200" dirty="0" smtClean="0">
                <a:latin typeface="Times New Roman" panose="02020603050405020304" pitchFamily="18" charset="0"/>
                <a:cs typeface="Times New Roman" panose="02020603050405020304" pitchFamily="18" charset="0"/>
              </a:rPr>
              <a:t>.</a:t>
            </a:r>
          </a:p>
          <a:p>
            <a:r>
              <a:rPr lang="fi-FI" sz="2200" dirty="0">
                <a:latin typeface="Times New Roman" panose="02020603050405020304" pitchFamily="18" charset="0"/>
                <a:cs typeface="Times New Roman" panose="02020603050405020304" pitchFamily="18" charset="0"/>
              </a:rPr>
              <a:t>	</a:t>
            </a:r>
            <a:r>
              <a:rPr lang="fi-FI" sz="2200" dirty="0" smtClean="0">
                <a:latin typeface="Times New Roman" panose="02020603050405020304" pitchFamily="18" charset="0"/>
                <a:cs typeface="Times New Roman" panose="02020603050405020304" pitchFamily="18" charset="0"/>
              </a:rPr>
              <a:t>Know</a:t>
            </a:r>
            <a:r>
              <a:rPr lang="fi-FI" sz="2200" dirty="0">
                <a:latin typeface="Times New Roman" panose="02020603050405020304" pitchFamily="18" charset="0"/>
                <a:cs typeface="Times New Roman" panose="02020603050405020304" pitchFamily="18" charset="0"/>
              </a:rPr>
              <a:t>-</a:t>
            </a:r>
            <a:r>
              <a:rPr lang="fi-FI" sz="2200" dirty="0" smtClean="0">
                <a:latin typeface="Times New Roman" panose="02020603050405020304" pitchFamily="18" charset="0"/>
                <a:cs typeface="Times New Roman" panose="02020603050405020304" pitchFamily="18" charset="0"/>
              </a:rPr>
              <a:t>how to </a:t>
            </a:r>
            <a:r>
              <a:rPr lang="fi-FI" sz="2200" dirty="0" err="1" smtClean="0">
                <a:latin typeface="Times New Roman" panose="02020603050405020304" pitchFamily="18" charset="0"/>
                <a:cs typeface="Times New Roman" panose="02020603050405020304" pitchFamily="18" charset="0"/>
              </a:rPr>
              <a:t>build</a:t>
            </a:r>
            <a:r>
              <a:rPr lang="fi-FI" sz="2200" dirty="0" smtClean="0">
                <a:latin typeface="Times New Roman" panose="02020603050405020304" pitchFamily="18" charset="0"/>
                <a:cs typeface="Times New Roman" panose="02020603050405020304" pitchFamily="18" charset="0"/>
              </a:rPr>
              <a:t> and </a:t>
            </a:r>
            <a:r>
              <a:rPr lang="fi-FI" sz="2200" dirty="0" err="1" smtClean="0">
                <a:latin typeface="Times New Roman" panose="02020603050405020304" pitchFamily="18" charset="0"/>
                <a:cs typeface="Times New Roman" panose="02020603050405020304" pitchFamily="18" charset="0"/>
              </a:rPr>
              <a:t>use</a:t>
            </a:r>
            <a:r>
              <a:rPr lang="fi-FI" sz="2200" dirty="0" smtClean="0">
                <a:latin typeface="Times New Roman" panose="02020603050405020304" pitchFamily="18" charset="0"/>
                <a:cs typeface="Times New Roman" panose="02020603050405020304" pitchFamily="18" charset="0"/>
              </a:rPr>
              <a:t> </a:t>
            </a:r>
            <a:r>
              <a:rPr lang="fi-FI" sz="2200" dirty="0" err="1" smtClean="0">
                <a:latin typeface="Times New Roman" panose="02020603050405020304" pitchFamily="18" charset="0"/>
                <a:cs typeface="Times New Roman" panose="02020603050405020304" pitchFamily="18" charset="0"/>
              </a:rPr>
              <a:t>relationships</a:t>
            </a:r>
            <a:r>
              <a:rPr lang="fi-FI" sz="2200" dirty="0" smtClean="0">
                <a:latin typeface="Times New Roman" panose="02020603050405020304" pitchFamily="18" charset="0"/>
                <a:cs typeface="Times New Roman" panose="02020603050405020304" pitchFamily="18" charset="0"/>
              </a:rPr>
              <a:t>.</a:t>
            </a:r>
          </a:p>
          <a:p>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H</a:t>
            </a:r>
            <a:r>
              <a:rPr lang="fi-FI" sz="2200" dirty="0" err="1" smtClean="0">
                <a:latin typeface="Times New Roman" panose="02020603050405020304" pitchFamily="18" charset="0"/>
                <a:cs typeface="Times New Roman" panose="02020603050405020304" pitchFamily="18" charset="0"/>
              </a:rPr>
              <a:t>ave</a:t>
            </a:r>
            <a:r>
              <a:rPr lang="fi-FI" sz="2200" dirty="0" smtClean="0">
                <a:latin typeface="Times New Roman" panose="02020603050405020304" pitchFamily="18" charset="0"/>
                <a:cs typeface="Times New Roman" panose="02020603050405020304" pitchFamily="18" charset="0"/>
              </a:rPr>
              <a:t> </a:t>
            </a:r>
            <a:r>
              <a:rPr lang="fi-FI" sz="2200" dirty="0" err="1" smtClean="0">
                <a:latin typeface="Times New Roman" panose="02020603050405020304" pitchFamily="18" charset="0"/>
                <a:cs typeface="Times New Roman" panose="02020603050405020304" pitchFamily="18" charset="0"/>
              </a:rPr>
              <a:t>better</a:t>
            </a:r>
            <a:r>
              <a:rPr lang="fi-FI" sz="2200" dirty="0" smtClean="0">
                <a:latin typeface="Times New Roman" panose="02020603050405020304" pitchFamily="18" charset="0"/>
                <a:cs typeface="Times New Roman" panose="02020603050405020304" pitchFamily="18" charset="0"/>
              </a:rPr>
              <a:t> </a:t>
            </a:r>
            <a:r>
              <a:rPr lang="fi-FI" sz="2200" dirty="0" err="1" smtClean="0">
                <a:latin typeface="Times New Roman" panose="02020603050405020304" pitchFamily="18" charset="0"/>
                <a:cs typeface="Times New Roman" panose="02020603050405020304" pitchFamily="18" charset="0"/>
              </a:rPr>
              <a:t>ethnic</a:t>
            </a:r>
            <a:r>
              <a:rPr lang="fi-FI" sz="2200" dirty="0" smtClean="0">
                <a:latin typeface="Times New Roman" panose="02020603050405020304" pitchFamily="18" charset="0"/>
                <a:cs typeface="Times New Roman" panose="02020603050405020304" pitchFamily="18" charset="0"/>
              </a:rPr>
              <a:t>, </a:t>
            </a:r>
            <a:r>
              <a:rPr lang="fi-FI" sz="2200" dirty="0" err="1" smtClean="0">
                <a:latin typeface="Times New Roman" panose="02020603050405020304" pitchFamily="18" charset="0"/>
                <a:cs typeface="Times New Roman" panose="02020603050405020304" pitchFamily="18" charset="0"/>
              </a:rPr>
              <a:t>linguistic</a:t>
            </a:r>
            <a:r>
              <a:rPr lang="fi-FI" sz="2200" dirty="0" smtClean="0">
                <a:latin typeface="Times New Roman" panose="02020603050405020304" pitchFamily="18" charset="0"/>
                <a:cs typeface="Times New Roman" panose="02020603050405020304" pitchFamily="18" charset="0"/>
              </a:rPr>
              <a:t> </a:t>
            </a:r>
            <a:r>
              <a:rPr lang="fi-FI" sz="2200" dirty="0" err="1" smtClean="0">
                <a:latin typeface="Times New Roman" panose="02020603050405020304" pitchFamily="18" charset="0"/>
                <a:cs typeface="Times New Roman" panose="02020603050405020304" pitchFamily="18" charset="0"/>
              </a:rPr>
              <a:t>networks</a:t>
            </a:r>
            <a:r>
              <a:rPr lang="fi-FI" sz="2200" dirty="0" smtClean="0">
                <a:latin typeface="Times New Roman" panose="02020603050405020304" pitchFamily="18" charset="0"/>
                <a:cs typeface="Times New Roman" panose="02020603050405020304" pitchFamily="18" charset="0"/>
              </a:rPr>
              <a:t>.</a:t>
            </a:r>
          </a:p>
          <a:p>
            <a:r>
              <a:rPr lang="fi-FI" sz="2200" dirty="0" smtClean="0">
                <a:latin typeface="Times New Roman" panose="02020603050405020304" pitchFamily="18" charset="0"/>
                <a:cs typeface="Times New Roman" panose="02020603050405020304" pitchFamily="18" charset="0"/>
              </a:rPr>
              <a:t>	More </a:t>
            </a:r>
            <a:r>
              <a:rPr lang="fi-FI" sz="2200" dirty="0" err="1" smtClean="0">
                <a:latin typeface="Times New Roman" panose="02020603050405020304" pitchFamily="18" charset="0"/>
                <a:cs typeface="Times New Roman" panose="02020603050405020304" pitchFamily="18" charset="0"/>
              </a:rPr>
              <a:t>willing</a:t>
            </a:r>
            <a:r>
              <a:rPr lang="fi-FI" sz="2200" dirty="0" smtClean="0">
                <a:latin typeface="Times New Roman" panose="02020603050405020304" pitchFamily="18" charset="0"/>
                <a:cs typeface="Times New Roman" panose="02020603050405020304" pitchFamily="18" charset="0"/>
              </a:rPr>
              <a:t> and </a:t>
            </a:r>
            <a:r>
              <a:rPr lang="fi-FI" sz="2200" dirty="0" err="1" smtClean="0">
                <a:latin typeface="Times New Roman" panose="02020603050405020304" pitchFamily="18" charset="0"/>
                <a:cs typeface="Times New Roman" panose="02020603050405020304" pitchFamily="18" charset="0"/>
              </a:rPr>
              <a:t>able</a:t>
            </a:r>
            <a:r>
              <a:rPr lang="fi-FI" sz="2200" dirty="0" smtClean="0">
                <a:latin typeface="Times New Roman" panose="02020603050405020304" pitchFamily="18" charset="0"/>
                <a:cs typeface="Times New Roman" panose="02020603050405020304" pitchFamily="18" charset="0"/>
              </a:rPr>
              <a:t> to </a:t>
            </a:r>
            <a:r>
              <a:rPr lang="fi-FI" sz="2200" dirty="0" err="1" smtClean="0">
                <a:latin typeface="Times New Roman" panose="02020603050405020304" pitchFamily="18" charset="0"/>
                <a:cs typeface="Times New Roman" panose="02020603050405020304" pitchFamily="18" charset="0"/>
              </a:rPr>
              <a:t>bribe</a:t>
            </a:r>
            <a:r>
              <a:rPr lang="fi-FI" sz="2200" dirty="0" smtClean="0">
                <a:latin typeface="Times New Roman" panose="02020603050405020304" pitchFamily="18" charset="0"/>
                <a:cs typeface="Times New Roman" panose="02020603050405020304" pitchFamily="18" charset="0"/>
              </a:rPr>
              <a:t>.</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Asymmetric</a:t>
            </a:r>
            <a:r>
              <a:rPr lang="fi-FI" dirty="0" smtClean="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a:t>
            </a:r>
            <a:r>
              <a:rPr lang="fi-FI" dirty="0" err="1" smtClean="0">
                <a:latin typeface="Times New Roman" panose="02020603050405020304" pitchFamily="18" charset="0"/>
                <a:cs typeface="Times New Roman" panose="02020603050405020304" pitchFamily="18" charset="0"/>
              </a:rPr>
              <a:t>asier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if</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host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governance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better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than</a:t>
            </a:r>
            <a:r>
              <a:rPr lang="fi-FI" dirty="0" smtClean="0">
                <a:latin typeface="Times New Roman" panose="02020603050405020304" pitchFamily="18" charset="0"/>
                <a:cs typeface="Times New Roman" panose="02020603050405020304" pitchFamily="18" charset="0"/>
              </a:rPr>
              <a:t> home.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1181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err="1" smtClean="0">
                <a:latin typeface="Times New Roman" panose="02020603050405020304" pitchFamily="18" charset="0"/>
                <a:cs typeface="Times New Roman" panose="02020603050405020304" pitchFamily="18" charset="0"/>
              </a:rPr>
              <a:t>Institutional</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differences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are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barriers</a:t>
            </a:r>
            <a:r>
              <a:rPr lang="fi-FI" b="1" dirty="0" smtClean="0">
                <a:latin typeface="Times New Roman" panose="02020603050405020304" pitchFamily="18" charset="0"/>
                <a:cs typeface="Times New Roman" panose="02020603050405020304" pitchFamily="18" charset="0"/>
              </a:rPr>
              <a:t> to FDI</a:t>
            </a:r>
            <a:br>
              <a:rPr lang="fi-FI" b="1"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(from </a:t>
            </a:r>
            <a:r>
              <a:rPr lang="en-US" sz="2000" dirty="0" err="1">
                <a:latin typeface="Times New Roman" panose="02020603050405020304" pitchFamily="18" charset="0"/>
                <a:cs typeface="Times New Roman" panose="02020603050405020304" pitchFamily="18" charset="0"/>
              </a:rPr>
              <a:t>Avinash</a:t>
            </a:r>
            <a:r>
              <a:rPr lang="en-US" sz="2000" dirty="0">
                <a:latin typeface="Times New Roman" panose="02020603050405020304" pitchFamily="18" charset="0"/>
                <a:cs typeface="Times New Roman" panose="02020603050405020304" pitchFamily="18" charset="0"/>
              </a:rPr>
              <a:t> Dixit public lecture at Oxford)</a:t>
            </a:r>
            <a:r>
              <a:rPr lang="fi-FI"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fi-FI"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South </a:t>
            </a:r>
            <a:r>
              <a:rPr lang="fi-FI"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North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easier</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than</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NorthSouth</a:t>
            </a:r>
            <a:endParaRPr lang="fi-FI"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Easier</a:t>
            </a:r>
            <a:r>
              <a:rPr lang="fi-FI" dirty="0" smtClean="0">
                <a:latin typeface="Times New Roman" panose="02020603050405020304" pitchFamily="18" charset="0"/>
                <a:cs typeface="Times New Roman" panose="02020603050405020304" pitchFamily="18" charset="0"/>
              </a:rPr>
              <a:t> to </a:t>
            </a:r>
            <a:r>
              <a:rPr lang="fi-FI" dirty="0" err="1" smtClean="0">
                <a:latin typeface="Times New Roman" panose="02020603050405020304" pitchFamily="18" charset="0"/>
                <a:cs typeface="Times New Roman" panose="02020603050405020304" pitchFamily="18" charset="0"/>
              </a:rPr>
              <a:t>invest</a:t>
            </a:r>
            <a:r>
              <a:rPr lang="fi-FI" dirty="0" smtClean="0">
                <a:latin typeface="Times New Roman" panose="02020603050405020304" pitchFamily="18" charset="0"/>
                <a:cs typeface="Times New Roman" panose="02020603050405020304" pitchFamily="18" charset="0"/>
              </a:rPr>
              <a:t> in a country </a:t>
            </a:r>
            <a:r>
              <a:rPr lang="fi-FI" dirty="0" err="1" smtClean="0">
                <a:latin typeface="Times New Roman" panose="02020603050405020304" pitchFamily="18" charset="0"/>
                <a:cs typeface="Times New Roman" panose="02020603050405020304" pitchFamily="18" charset="0"/>
              </a:rPr>
              <a:t>with</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better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institutions</a:t>
            </a:r>
            <a:endParaRPr lang="fi-FI" dirty="0" smtClean="0">
              <a:latin typeface="Times New Roman" panose="02020603050405020304" pitchFamily="18" charset="0"/>
              <a:cs typeface="Times New Roman" panose="02020603050405020304" pitchFamily="18" charset="0"/>
            </a:endParaRP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Plus</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MNEs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from</a:t>
            </a:r>
            <a:r>
              <a:rPr lang="fi-FI" dirty="0" smtClean="0">
                <a:latin typeface="Times New Roman" panose="02020603050405020304" pitchFamily="18" charset="0"/>
                <a:cs typeface="Times New Roman" panose="02020603050405020304" pitchFamily="18" charset="0"/>
              </a:rPr>
              <a:t> South </a:t>
            </a:r>
            <a:r>
              <a:rPr lang="fi-FI" dirty="0" err="1" smtClean="0">
                <a:latin typeface="Times New Roman" panose="02020603050405020304" pitchFamily="18" charset="0"/>
                <a:cs typeface="Times New Roman" panose="02020603050405020304" pitchFamily="18" charset="0"/>
              </a:rPr>
              <a:t>have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advantages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investing</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other</a:t>
            </a:r>
            <a:r>
              <a:rPr lang="fi-FI" dirty="0" smtClean="0">
                <a:latin typeface="Times New Roman" panose="02020603050405020304" pitchFamily="18" charset="0"/>
                <a:cs typeface="Times New Roman" panose="02020603050405020304" pitchFamily="18" charset="0"/>
              </a:rPr>
              <a:t> Southern </a:t>
            </a:r>
            <a:r>
              <a:rPr lang="fi-FI" dirty="0">
                <a:latin typeface="Times New Roman" panose="02020603050405020304" pitchFamily="18" charset="0"/>
                <a:cs typeface="Times New Roman" panose="02020603050405020304" pitchFamily="18" charset="0"/>
              </a:rPr>
              <a:t>c</a:t>
            </a:r>
            <a:r>
              <a:rPr lang="fi-FI" dirty="0" smtClean="0">
                <a:latin typeface="Times New Roman" panose="02020603050405020304" pitchFamily="18" charset="0"/>
                <a:cs typeface="Times New Roman" panose="02020603050405020304" pitchFamily="18" charset="0"/>
              </a:rPr>
              <a:t>ountry, </a:t>
            </a:r>
            <a:r>
              <a:rPr lang="fi-FI" dirty="0" err="1" smtClean="0">
                <a:latin typeface="Times New Roman" panose="02020603050405020304" pitchFamily="18" charset="0"/>
                <a:cs typeface="Times New Roman" panose="02020603050405020304" pitchFamily="18" charset="0"/>
              </a:rPr>
              <a:t>even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with</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different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institutions</a:t>
            </a:r>
            <a:r>
              <a:rPr lang="fi-FI" dirty="0" smtClean="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But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success</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attracting</a:t>
            </a:r>
            <a:r>
              <a:rPr lang="fi-FI" dirty="0" smtClean="0">
                <a:latin typeface="Times New Roman" panose="02020603050405020304" pitchFamily="18" charset="0"/>
                <a:cs typeface="Times New Roman" panose="02020603050405020304" pitchFamily="18" charset="0"/>
              </a:rPr>
              <a:t> FDI </a:t>
            </a:r>
            <a:r>
              <a:rPr lang="fi-FI" dirty="0" err="1" smtClean="0">
                <a:latin typeface="Times New Roman" panose="02020603050405020304" pitchFamily="18" charset="0"/>
                <a:cs typeface="Times New Roman" panose="02020603050405020304" pitchFamily="18" charset="0"/>
              </a:rPr>
              <a:t>from</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other</a:t>
            </a:r>
            <a:r>
              <a:rPr lang="fi-FI" dirty="0" smtClean="0">
                <a:latin typeface="Times New Roman" panose="02020603050405020304" pitchFamily="18" charset="0"/>
                <a:cs typeface="Times New Roman" panose="02020603050405020304" pitchFamily="18" charset="0"/>
              </a:rPr>
              <a:t> Southern </a:t>
            </a:r>
            <a:r>
              <a:rPr lang="fi-FI" dirty="0" err="1" smtClean="0">
                <a:latin typeface="Times New Roman" panose="02020603050405020304" pitchFamily="18" charset="0"/>
                <a:cs typeface="Times New Roman" panose="02020603050405020304" pitchFamily="18" charset="0"/>
              </a:rPr>
              <a:t>countries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may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reduce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incentive</a:t>
            </a:r>
            <a:r>
              <a:rPr lang="fi-FI" dirty="0" smtClean="0">
                <a:latin typeface="Times New Roman" panose="02020603050405020304" pitchFamily="18" charset="0"/>
                <a:cs typeface="Times New Roman" panose="02020603050405020304" pitchFamily="18" charset="0"/>
              </a:rPr>
              <a:t> of </a:t>
            </a:r>
            <a:r>
              <a:rPr lang="fi-FI" dirty="0" err="1" smtClean="0">
                <a:latin typeface="Times New Roman" panose="02020603050405020304" pitchFamily="18" charset="0"/>
                <a:cs typeface="Times New Roman" panose="02020603050405020304" pitchFamily="18" charset="0"/>
              </a:rPr>
              <a:t>host</a:t>
            </a:r>
            <a:r>
              <a:rPr lang="fi-FI" dirty="0" smtClean="0">
                <a:latin typeface="Times New Roman" panose="02020603050405020304" pitchFamily="18" charset="0"/>
                <a:cs typeface="Times New Roman" panose="02020603050405020304" pitchFamily="18" charset="0"/>
              </a:rPr>
              <a:t> Southern country to </a:t>
            </a:r>
            <a:r>
              <a:rPr lang="fi-FI" dirty="0" err="1" smtClean="0">
                <a:latin typeface="Times New Roman" panose="02020603050405020304" pitchFamily="18" charset="0"/>
                <a:cs typeface="Times New Roman" panose="02020603050405020304" pitchFamily="18" charset="0"/>
              </a:rPr>
              <a:t>improve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their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own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institutions</a:t>
            </a:r>
            <a:r>
              <a:rPr lang="fi-FI" dirty="0" smtClean="0"/>
              <a:t>. </a:t>
            </a:r>
            <a:endParaRPr lang="fi-FI" dirty="0"/>
          </a:p>
        </p:txBody>
      </p:sp>
      <p:sp>
        <p:nvSpPr>
          <p:cNvPr id="4" name="Oval 3"/>
          <p:cNvSpPr/>
          <p:nvPr/>
        </p:nvSpPr>
        <p:spPr>
          <a:xfrm>
            <a:off x="7564582" y="1396538"/>
            <a:ext cx="3150523" cy="1429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Previous</a:t>
            </a:r>
            <a:r>
              <a:rPr lang="fi-FI" dirty="0" smtClean="0"/>
              <a:t> </a:t>
            </a:r>
            <a:r>
              <a:rPr lang="fi-FI" dirty="0" err="1" smtClean="0"/>
              <a:t>lecture</a:t>
            </a:r>
            <a:r>
              <a:rPr lang="fi-FI" dirty="0" smtClean="0"/>
              <a:t> – LOF – </a:t>
            </a:r>
            <a:r>
              <a:rPr lang="fi-FI" dirty="0" err="1" smtClean="0"/>
              <a:t>opposite</a:t>
            </a:r>
            <a:r>
              <a:rPr lang="fi-FI" dirty="0" smtClean="0"/>
              <a:t> </a:t>
            </a:r>
            <a:r>
              <a:rPr lang="fi-FI" dirty="0" err="1" smtClean="0"/>
              <a:t>conclusion</a:t>
            </a:r>
            <a:r>
              <a:rPr lang="fi-FI" dirty="0" smtClean="0"/>
              <a:t>!</a:t>
            </a:r>
            <a:endParaRPr lang="fi-FI" dirty="0"/>
          </a:p>
        </p:txBody>
      </p:sp>
      <p:cxnSp>
        <p:nvCxnSpPr>
          <p:cNvPr id="6" name="Straight Arrow Connector 5"/>
          <p:cNvCxnSpPr/>
          <p:nvPr/>
        </p:nvCxnSpPr>
        <p:spPr>
          <a:xfrm flipH="1" flipV="1">
            <a:off x="6508865" y="2019993"/>
            <a:ext cx="989215" cy="108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687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New </a:t>
            </a:r>
            <a:r>
              <a:rPr lang="fi-FI" b="1" dirty="0" err="1" smtClean="0">
                <a:latin typeface="Times New Roman" panose="02020603050405020304" pitchFamily="18" charset="0"/>
                <a:cs typeface="Times New Roman" panose="02020603050405020304" pitchFamily="18" charset="0"/>
              </a:rPr>
              <a:t>challengies</a:t>
            </a:r>
            <a:r>
              <a:rPr lang="fi-FI" b="1" dirty="0" smtClean="0">
                <a:latin typeface="Times New Roman" panose="02020603050405020304" pitchFamily="18" charset="0"/>
                <a:cs typeface="Times New Roman" panose="02020603050405020304" pitchFamily="18" charset="0"/>
              </a:rPr>
              <a:t> for </a:t>
            </a:r>
            <a:r>
              <a:rPr lang="fi-FI" b="1" dirty="0" err="1" smtClean="0">
                <a:latin typeface="Times New Roman" panose="02020603050405020304" pitchFamily="18" charset="0"/>
                <a:cs typeface="Times New Roman" panose="02020603050405020304" pitchFamily="18" charset="0"/>
              </a:rPr>
              <a:t>developed</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countries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MNCs</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Markets </a:t>
            </a:r>
            <a:r>
              <a:rPr lang="fi-FI" sz="2000" b="1"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Boston </a:t>
            </a:r>
            <a:r>
              <a:rPr lang="en-US" sz="2000" dirty="0">
                <a:latin typeface="Times New Roman" panose="02020603050405020304" pitchFamily="18" charset="0"/>
                <a:cs typeface="Times New Roman" panose="02020603050405020304" pitchFamily="18" charset="0"/>
              </a:rPr>
              <a:t>Consulting </a:t>
            </a:r>
            <a:r>
              <a:rPr lang="en-US" sz="2000" dirty="0" smtClean="0">
                <a:latin typeface="Times New Roman" panose="02020603050405020304" pitchFamily="18" charset="0"/>
                <a:cs typeface="Times New Roman" panose="02020603050405020304" pitchFamily="18" charset="0"/>
              </a:rPr>
              <a:t>Group)</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fi-FI" sz="3400" dirty="0" smtClean="0">
                <a:latin typeface="Times New Roman" panose="02020603050405020304" pitchFamily="18" charset="0"/>
                <a:cs typeface="Times New Roman" panose="02020603050405020304" pitchFamily="18" charset="0"/>
              </a:rPr>
              <a:t>Global </a:t>
            </a:r>
            <a:r>
              <a:rPr lang="fi-FI" sz="3400" dirty="0" err="1" smtClean="0">
                <a:latin typeface="Times New Roman" panose="02020603050405020304" pitchFamily="18" charset="0"/>
                <a:cs typeface="Times New Roman" panose="02020603050405020304" pitchFamily="18" charset="0"/>
              </a:rPr>
              <a:t>environment</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has</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changed</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with</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commodity</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prices</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dropping</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currencies</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flactuating</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equity</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markets</a:t>
            </a:r>
            <a:r>
              <a:rPr lang="fi-FI" sz="3400" dirty="0" smtClean="0">
                <a:latin typeface="Times New Roman" panose="02020603050405020304" pitchFamily="18" charset="0"/>
                <a:cs typeface="Times New Roman" panose="02020603050405020304" pitchFamily="18" charset="0"/>
              </a:rPr>
              <a:t> in </a:t>
            </a:r>
            <a:r>
              <a:rPr lang="fi-FI" sz="3400" dirty="0" err="1" smtClean="0">
                <a:latin typeface="Times New Roman" panose="02020603050405020304" pitchFamily="18" charset="0"/>
                <a:cs typeface="Times New Roman" panose="02020603050405020304" pitchFamily="18" charset="0"/>
              </a:rPr>
              <a:t>flux</a:t>
            </a:r>
            <a:r>
              <a:rPr lang="fi-FI" sz="3400" dirty="0" smtClean="0">
                <a:latin typeface="Times New Roman" panose="02020603050405020304" pitchFamily="18" charset="0"/>
                <a:cs typeface="Times New Roman" panose="02020603050405020304" pitchFamily="18" charset="0"/>
              </a:rPr>
              <a:t>. </a:t>
            </a:r>
          </a:p>
          <a:p>
            <a:pPr marL="0" indent="0">
              <a:buNone/>
            </a:pPr>
            <a:endParaRPr lang="fi-FI" sz="3400" dirty="0">
              <a:latin typeface="Times New Roman" panose="02020603050405020304" pitchFamily="18" charset="0"/>
              <a:cs typeface="Times New Roman" panose="02020603050405020304" pitchFamily="18" charset="0"/>
            </a:endParaRPr>
          </a:p>
          <a:p>
            <a:pPr marL="0" indent="0">
              <a:buNone/>
            </a:pPr>
            <a:r>
              <a:rPr lang="fi-FI" sz="3400" dirty="0" smtClean="0">
                <a:latin typeface="Times New Roman" panose="02020603050405020304" pitchFamily="18" charset="0"/>
                <a:cs typeface="Times New Roman" panose="02020603050405020304" pitchFamily="18" charset="0"/>
              </a:rPr>
              <a:t>How </a:t>
            </a:r>
            <a:r>
              <a:rPr lang="fi-FI" sz="3400" dirty="0" err="1" smtClean="0">
                <a:latin typeface="Times New Roman" panose="02020603050405020304" pitchFamily="18" charset="0"/>
                <a:cs typeface="Times New Roman" panose="02020603050405020304" pitchFamily="18" charset="0"/>
              </a:rPr>
              <a:t>MNCs</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that</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already</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were</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successful</a:t>
            </a:r>
            <a:r>
              <a:rPr lang="fi-FI" sz="3400" dirty="0" smtClean="0">
                <a:latin typeface="Times New Roman" panose="02020603050405020304" pitchFamily="18" charset="0"/>
                <a:cs typeface="Times New Roman" panose="02020603050405020304" pitchFamily="18" charset="0"/>
              </a:rPr>
              <a:t> in </a:t>
            </a:r>
            <a:r>
              <a:rPr lang="fi-FI" sz="3400" dirty="0" err="1" smtClean="0">
                <a:latin typeface="Times New Roman" panose="02020603050405020304" pitchFamily="18" charset="0"/>
                <a:cs typeface="Times New Roman" panose="02020603050405020304" pitchFamily="18" charset="0"/>
              </a:rPr>
              <a:t>EMs</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can</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adapt</a:t>
            </a:r>
            <a:r>
              <a:rPr lang="fi-FI" sz="3400" dirty="0" smtClean="0">
                <a:latin typeface="Times New Roman" panose="02020603050405020304" pitchFamily="18" charset="0"/>
                <a:cs typeface="Times New Roman" panose="02020603050405020304" pitchFamily="18" charset="0"/>
              </a:rPr>
              <a:t> and </a:t>
            </a:r>
            <a:r>
              <a:rPr lang="fi-FI" sz="3400" dirty="0" err="1" smtClean="0">
                <a:latin typeface="Times New Roman" panose="02020603050405020304" pitchFamily="18" charset="0"/>
                <a:cs typeface="Times New Roman" panose="02020603050405020304" pitchFamily="18" charset="0"/>
              </a:rPr>
              <a:t>re-engage</a:t>
            </a:r>
            <a:r>
              <a:rPr lang="fi-FI" sz="3400" dirty="0">
                <a:latin typeface="Times New Roman" panose="02020603050405020304" pitchFamily="18" charset="0"/>
                <a:cs typeface="Times New Roman" panose="02020603050405020304" pitchFamily="18" charset="0"/>
              </a:rPr>
              <a:t>?</a:t>
            </a:r>
            <a:endParaRPr lang="fi-FI" sz="3400" dirty="0" smtClean="0">
              <a:latin typeface="Times New Roman" panose="02020603050405020304" pitchFamily="18" charset="0"/>
              <a:cs typeface="Times New Roman" panose="02020603050405020304" pitchFamily="18" charset="0"/>
            </a:endParaRPr>
          </a:p>
          <a:p>
            <a:pPr marL="0" indent="0">
              <a:buNone/>
            </a:pPr>
            <a:endParaRPr lang="fi-FI" sz="3400" dirty="0">
              <a:latin typeface="Times New Roman" panose="02020603050405020304" pitchFamily="18" charset="0"/>
              <a:cs typeface="Times New Roman" panose="02020603050405020304" pitchFamily="18" charset="0"/>
            </a:endParaRPr>
          </a:p>
          <a:p>
            <a:pPr marL="0" indent="0">
              <a:buNone/>
            </a:pPr>
            <a:r>
              <a:rPr lang="fi-FI" sz="3400" dirty="0" err="1" smtClean="0">
                <a:latin typeface="Times New Roman" panose="02020603050405020304" pitchFamily="18" charset="0"/>
                <a:cs typeface="Times New Roman" panose="02020603050405020304" pitchFamily="18" charset="0"/>
              </a:rPr>
              <a:t>Do</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drivers</a:t>
            </a:r>
            <a:r>
              <a:rPr lang="fi-FI" sz="3400" dirty="0" smtClean="0">
                <a:latin typeface="Times New Roman" panose="02020603050405020304" pitchFamily="18" charset="0"/>
                <a:cs typeface="Times New Roman" panose="02020603050405020304" pitchFamily="18" charset="0"/>
              </a:rPr>
              <a:t> for </a:t>
            </a:r>
            <a:r>
              <a:rPr lang="fi-FI" sz="3400" dirty="0" err="1" smtClean="0">
                <a:latin typeface="Times New Roman" panose="02020603050405020304" pitchFamily="18" charset="0"/>
                <a:cs typeface="Times New Roman" panose="02020603050405020304" pitchFamily="18" charset="0"/>
              </a:rPr>
              <a:t>growth</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still</a:t>
            </a:r>
            <a:r>
              <a:rPr lang="fi-FI" sz="3400" dirty="0" smtClean="0">
                <a:latin typeface="Times New Roman" panose="02020603050405020304" pitchFamily="18" charset="0"/>
                <a:cs typeface="Times New Roman" panose="02020603050405020304" pitchFamily="18" charset="0"/>
              </a:rPr>
              <a:t> </a:t>
            </a:r>
            <a:r>
              <a:rPr lang="fi-FI" sz="3400" dirty="0" err="1" smtClean="0">
                <a:latin typeface="Times New Roman" panose="02020603050405020304" pitchFamily="18" charset="0"/>
                <a:cs typeface="Times New Roman" panose="02020603050405020304" pitchFamily="18" charset="0"/>
              </a:rPr>
              <a:t>exist</a:t>
            </a:r>
            <a:r>
              <a:rPr lang="fi-FI" sz="3400" dirty="0" smtClean="0">
                <a:latin typeface="Times New Roman" panose="02020603050405020304" pitchFamily="18" charset="0"/>
                <a:cs typeface="Times New Roman" panose="02020603050405020304" pitchFamily="18" charset="0"/>
              </a:rPr>
              <a:t> in </a:t>
            </a:r>
            <a:r>
              <a:rPr lang="fi-FI" sz="3400" dirty="0" err="1" smtClean="0">
                <a:latin typeface="Times New Roman" panose="02020603050405020304" pitchFamily="18" charset="0"/>
                <a:cs typeface="Times New Roman" panose="02020603050405020304" pitchFamily="18" charset="0"/>
              </a:rPr>
              <a:t>EMs</a:t>
            </a:r>
            <a:r>
              <a:rPr lang="fi-FI" sz="3400" dirty="0" smtClean="0">
                <a:latin typeface="Times New Roman" panose="02020603050405020304" pitchFamily="18" charset="0"/>
                <a:cs typeface="Times New Roman" panose="02020603050405020304" pitchFamily="18" charset="0"/>
              </a:rPr>
              <a:t> for </a:t>
            </a:r>
            <a:r>
              <a:rPr lang="fi-FI" sz="3400" dirty="0" err="1" smtClean="0">
                <a:latin typeface="Times New Roman" panose="02020603050405020304" pitchFamily="18" charset="0"/>
                <a:cs typeface="Times New Roman" panose="02020603050405020304" pitchFamily="18" charset="0"/>
              </a:rPr>
              <a:t>multinationals</a:t>
            </a:r>
            <a:r>
              <a:rPr lang="fi-FI" sz="3400" dirty="0">
                <a:latin typeface="Times New Roman" panose="02020603050405020304" pitchFamily="18" charset="0"/>
                <a:cs typeface="Times New Roman" panose="02020603050405020304" pitchFamily="18" charset="0"/>
              </a:rPr>
              <a:t>?</a:t>
            </a:r>
            <a:r>
              <a:rPr lang="fi-FI" sz="3400" dirty="0" smtClean="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763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Recent</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trends</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fi-FI" dirty="0" err="1">
                <a:latin typeface="Times New Roman" panose="02020603050405020304" pitchFamily="18" charset="0"/>
                <a:cs typeface="Times New Roman" panose="02020603050405020304" pitchFamily="18" charset="0"/>
              </a:rPr>
              <a:t>Corporate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concensus</a:t>
            </a:r>
            <a:r>
              <a:rPr lang="fi-FI" dirty="0">
                <a:latin typeface="Times New Roman" panose="02020603050405020304" pitchFamily="18" charset="0"/>
                <a:cs typeface="Times New Roman" panose="02020603050405020304" pitchFamily="18" charset="0"/>
              </a:rPr>
              <a:t> – </a:t>
            </a:r>
            <a:r>
              <a:rPr lang="fi-FI" dirty="0" err="1">
                <a:latin typeface="Times New Roman" panose="02020603050405020304" pitchFamily="18" charset="0"/>
                <a:cs typeface="Times New Roman" panose="02020603050405020304" pitchFamily="18" charset="0"/>
              </a:rPr>
              <a:t>where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growth</a:t>
            </a:r>
            <a:r>
              <a:rPr lang="fi-FI" dirty="0">
                <a:latin typeface="Times New Roman" panose="02020603050405020304" pitchFamily="18" charset="0"/>
                <a:cs typeface="Times New Roman" panose="02020603050405020304" pitchFamily="18" charset="0"/>
              </a:rPr>
              <a:t> of </a:t>
            </a:r>
            <a:r>
              <a:rPr lang="fi-FI" dirty="0" err="1">
                <a:latin typeface="Times New Roman" panose="02020603050405020304" pitchFamily="18" charset="0"/>
                <a:cs typeface="Times New Roman" panose="02020603050405020304" pitchFamily="18" charset="0"/>
              </a:rPr>
              <a:t>sales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will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be</a:t>
            </a:r>
            <a:r>
              <a:rPr lang="fi-FI" dirty="0">
                <a:latin typeface="Times New Roman" panose="02020603050405020304" pitchFamily="18" charset="0"/>
                <a:cs typeface="Times New Roman" panose="02020603050405020304" pitchFamily="18" charset="0"/>
              </a:rPr>
              <a:t> – </a:t>
            </a:r>
            <a:r>
              <a:rPr lang="fi-FI" dirty="0" err="1">
                <a:latin typeface="Times New Roman" panose="02020603050405020304" pitchFamily="18" charset="0"/>
                <a:cs typeface="Times New Roman" panose="02020603050405020304" pitchFamily="18" charset="0"/>
              </a:rPr>
              <a:t>EMs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not</a:t>
            </a:r>
            <a:r>
              <a:rPr lang="fi-FI" dirty="0">
                <a:latin typeface="Times New Roman" panose="02020603050405020304" pitchFamily="18" charset="0"/>
                <a:cs typeface="Times New Roman" panose="02020603050405020304" pitchFamily="18" charset="0"/>
              </a:rPr>
              <a:t> in USA, Western Europe, Japan.</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a:latin typeface="Times New Roman" panose="02020603050405020304" pitchFamily="18" charset="0"/>
                <a:cs typeface="Times New Roman" panose="02020603050405020304" pitchFamily="18" charset="0"/>
              </a:rPr>
              <a:t>Sales</a:t>
            </a:r>
            <a:r>
              <a:rPr lang="fi-FI" dirty="0">
                <a:latin typeface="Times New Roman" panose="02020603050405020304" pitchFamily="18" charset="0"/>
                <a:cs typeface="Times New Roman" panose="02020603050405020304" pitchFamily="18" charset="0"/>
              </a:rPr>
              <a:t> and </a:t>
            </a:r>
            <a:r>
              <a:rPr lang="fi-FI" dirty="0" err="1">
                <a:latin typeface="Times New Roman" panose="02020603050405020304" pitchFamily="18" charset="0"/>
                <a:cs typeface="Times New Roman" panose="02020603050405020304" pitchFamily="18" charset="0"/>
              </a:rPr>
              <a:t>profits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growth</a:t>
            </a:r>
            <a:r>
              <a:rPr lang="fi-FI" dirty="0">
                <a:latin typeface="Times New Roman" panose="02020603050405020304" pitchFamily="18" charset="0"/>
                <a:cs typeface="Times New Roman" panose="02020603050405020304" pitchFamily="18" charset="0"/>
              </a:rPr>
              <a:t> – </a:t>
            </a:r>
            <a:r>
              <a:rPr lang="fi-FI" dirty="0" err="1">
                <a:latin typeface="Times New Roman" panose="02020603050405020304" pitchFamily="18" charset="0"/>
                <a:cs typeface="Times New Roman" panose="02020603050405020304" pitchFamily="18" charset="0"/>
              </a:rPr>
              <a:t>will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coming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from</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EMs</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near</a:t>
            </a:r>
            <a:r>
              <a:rPr lang="fi-FI" dirty="0">
                <a:latin typeface="Times New Roman" panose="02020603050405020304" pitchFamily="18" charset="0"/>
                <a:cs typeface="Times New Roman" panose="02020603050405020304" pitchFamily="18" charset="0"/>
              </a:rPr>
              <a:t> 10 </a:t>
            </a:r>
            <a:r>
              <a:rPr lang="fi-FI" dirty="0" err="1">
                <a:latin typeface="Times New Roman" panose="02020603050405020304" pitchFamily="18" charset="0"/>
                <a:cs typeface="Times New Roman" panose="02020603050405020304" pitchFamily="18" charset="0"/>
              </a:rPr>
              <a:t>years</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In </a:t>
            </a:r>
            <a:r>
              <a:rPr lang="fi-FI" dirty="0" err="1">
                <a:latin typeface="Times New Roman" panose="02020603050405020304" pitchFamily="18" charset="0"/>
                <a:cs typeface="Times New Roman" panose="02020603050405020304" pitchFamily="18" charset="0"/>
              </a:rPr>
              <a:t>advanced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economies</a:t>
            </a:r>
            <a:r>
              <a:rPr lang="fi-FI" dirty="0">
                <a:latin typeface="Times New Roman" panose="02020603050405020304" pitchFamily="18" charset="0"/>
                <a:cs typeface="Times New Roman" panose="02020603050405020304" pitchFamily="18" charset="0"/>
              </a:rPr>
              <a:t> – </a:t>
            </a:r>
            <a:r>
              <a:rPr lang="fi-FI" dirty="0" err="1">
                <a:latin typeface="Times New Roman" panose="02020603050405020304" pitchFamily="18" charset="0"/>
                <a:cs typeface="Times New Roman" panose="02020603050405020304" pitchFamily="18" charset="0"/>
              </a:rPr>
              <a:t>very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high</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debt</a:t>
            </a:r>
            <a:r>
              <a:rPr lang="fi-FI" dirty="0">
                <a:latin typeface="Times New Roman" panose="02020603050405020304" pitchFamily="18" charset="0"/>
                <a:cs typeface="Times New Roman" panose="02020603050405020304" pitchFamily="18" charset="0"/>
              </a:rPr>
              <a:t> (60% is </a:t>
            </a:r>
            <a:r>
              <a:rPr lang="fi-FI" dirty="0" err="1">
                <a:latin typeface="Times New Roman" panose="02020603050405020304" pitchFamily="18" charset="0"/>
                <a:cs typeface="Times New Roman" panose="02020603050405020304" pitchFamily="18" charset="0"/>
              </a:rPr>
              <a:t>threshold</a:t>
            </a:r>
            <a:r>
              <a:rPr lang="fi-FI" dirty="0">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increasing</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taxes</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sifting</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spending</a:t>
            </a:r>
            <a:r>
              <a:rPr lang="fi-FI" dirty="0">
                <a:latin typeface="Times New Roman" panose="02020603050405020304" pitchFamily="18" charset="0"/>
                <a:cs typeface="Times New Roman" panose="02020603050405020304" pitchFamily="18" charset="0"/>
                <a:sym typeface="Wingdings" panose="05000000000000000000" pitchFamily="2" charset="2"/>
              </a:rPr>
              <a:t>. </a:t>
            </a:r>
          </a:p>
          <a:p>
            <a:pPr marL="0" indent="0">
              <a:buNone/>
            </a:pPr>
            <a:endParaRPr lang="fi-FI"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dirty="0" err="1">
                <a:latin typeface="Times New Roman" panose="02020603050405020304" pitchFamily="18" charset="0"/>
                <a:cs typeface="Times New Roman" panose="02020603050405020304" pitchFamily="18" charset="0"/>
                <a:sym typeface="Wingdings" panose="05000000000000000000" pitchFamily="2" charset="2"/>
              </a:rPr>
              <a:t>Low</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corporate</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sales</a:t>
            </a:r>
            <a:r>
              <a:rPr lang="fi-FI" dirty="0">
                <a:latin typeface="Times New Roman" panose="02020603050405020304" pitchFamily="18" charset="0"/>
                <a:cs typeface="Times New Roman" panose="02020603050405020304" pitchFamily="18" charset="0"/>
                <a:sym typeface="Wingdings" panose="05000000000000000000" pitchFamily="2" charset="2"/>
              </a:rPr>
              <a:t> in WEU  </a:t>
            </a:r>
            <a:r>
              <a:rPr lang="fi-FI" dirty="0" err="1">
                <a:latin typeface="Times New Roman" panose="02020603050405020304" pitchFamily="18" charset="0"/>
                <a:cs typeface="Times New Roman" panose="02020603050405020304" pitchFamily="18" charset="0"/>
                <a:sym typeface="Wingdings" panose="05000000000000000000" pitchFamily="2" charset="2"/>
              </a:rPr>
              <a:t>increasingly</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looking</a:t>
            </a:r>
            <a:r>
              <a:rPr lang="fi-FI" dirty="0">
                <a:latin typeface="Times New Roman" panose="02020603050405020304" pitchFamily="18" charset="0"/>
                <a:cs typeface="Times New Roman" panose="02020603050405020304" pitchFamily="18" charset="0"/>
                <a:sym typeface="Wingdings" panose="05000000000000000000" pitchFamily="2" charset="2"/>
              </a:rPr>
              <a:t> to </a:t>
            </a:r>
            <a:r>
              <a:rPr lang="fi-FI" dirty="0" err="1">
                <a:latin typeface="Times New Roman" panose="02020603050405020304" pitchFamily="18" charset="0"/>
                <a:cs typeface="Times New Roman" panose="02020603050405020304" pitchFamily="18" charset="0"/>
                <a:sym typeface="Wingdings" panose="05000000000000000000" pitchFamily="2" charset="2"/>
              </a:rPr>
              <a:t>EMs</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where</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there</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will</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be</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growth</a:t>
            </a:r>
            <a:r>
              <a:rPr lang="fi-FI" dirty="0">
                <a:latin typeface="Times New Roman" panose="02020603050405020304" pitchFamily="18" charset="0"/>
                <a:cs typeface="Times New Roman" panose="02020603050405020304" pitchFamily="18" charset="0"/>
                <a:sym typeface="Wingdings" panose="05000000000000000000" pitchFamily="2" charset="2"/>
              </a:rPr>
              <a:t>. </a:t>
            </a:r>
          </a:p>
          <a:p>
            <a:pPr marL="0" indent="0">
              <a:buNone/>
            </a:pPr>
            <a:endParaRPr lang="fi-FI"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dirty="0" err="1">
                <a:latin typeface="Times New Roman" panose="02020603050405020304" pitchFamily="18" charset="0"/>
                <a:cs typeface="Times New Roman" panose="02020603050405020304" pitchFamily="18" charset="0"/>
                <a:sym typeface="Wingdings" panose="05000000000000000000" pitchFamily="2" charset="2"/>
              </a:rPr>
              <a:t>Population</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rises</a:t>
            </a:r>
            <a:r>
              <a:rPr lang="fi-FI" dirty="0">
                <a:latin typeface="Times New Roman" panose="02020603050405020304" pitchFamily="18" charset="0"/>
                <a:cs typeface="Times New Roman" panose="02020603050405020304" pitchFamily="18" charset="0"/>
                <a:sym typeface="Wingdings" panose="05000000000000000000" pitchFamily="2" charset="2"/>
              </a:rPr>
              <a:t> in </a:t>
            </a:r>
            <a:r>
              <a:rPr lang="fi-FI" dirty="0" err="1">
                <a:latin typeface="Times New Roman" panose="02020603050405020304" pitchFamily="18" charset="0"/>
                <a:cs typeface="Times New Roman" panose="02020603050405020304" pitchFamily="18" charset="0"/>
                <a:sym typeface="Wingdings" panose="05000000000000000000" pitchFamily="2" charset="2"/>
              </a:rPr>
              <a:t>EMs</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but</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not</a:t>
            </a:r>
            <a:r>
              <a:rPr lang="fi-FI" dirty="0">
                <a:latin typeface="Times New Roman" panose="02020603050405020304" pitchFamily="18" charset="0"/>
                <a:cs typeface="Times New Roman" panose="02020603050405020304" pitchFamily="18" charset="0"/>
                <a:sym typeface="Wingdings" panose="05000000000000000000" pitchFamily="2" charset="2"/>
              </a:rPr>
              <a:t> in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AEs</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b="1" dirty="0" err="1">
                <a:solidFill>
                  <a:srgbClr val="00B050"/>
                </a:solidFill>
                <a:latin typeface="Times New Roman" panose="02020603050405020304" pitchFamily="18" charset="0"/>
                <a:cs typeface="Times New Roman" panose="02020603050405020304" pitchFamily="18" charset="0"/>
              </a:rPr>
              <a:t>EMs</a:t>
            </a:r>
            <a:r>
              <a:rPr lang="fi-FI" b="1" dirty="0">
                <a:solidFill>
                  <a:srgbClr val="00B050"/>
                </a:solidFill>
                <a:latin typeface="Times New Roman" panose="02020603050405020304" pitchFamily="18" charset="0"/>
                <a:cs typeface="Times New Roman" panose="02020603050405020304" pitchFamily="18" charset="0"/>
              </a:rPr>
              <a:t> </a:t>
            </a:r>
            <a:r>
              <a:rPr lang="fi-FI" b="1" dirty="0" err="1">
                <a:solidFill>
                  <a:srgbClr val="00B050"/>
                </a:solidFill>
                <a:latin typeface="Times New Roman" panose="02020603050405020304" pitchFamily="18" charset="0"/>
                <a:cs typeface="Times New Roman" panose="02020603050405020304" pitchFamily="18" charset="0"/>
              </a:rPr>
              <a:t>populations</a:t>
            </a:r>
            <a:r>
              <a:rPr lang="fi-FI" b="1" dirty="0">
                <a:solidFill>
                  <a:srgbClr val="00B050"/>
                </a:solidFill>
                <a:latin typeface="Times New Roman" panose="02020603050405020304" pitchFamily="18" charset="0"/>
                <a:cs typeface="Times New Roman" panose="02020603050405020304" pitchFamily="18" charset="0"/>
              </a:rPr>
              <a:t> </a:t>
            </a:r>
            <a:r>
              <a:rPr lang="fi-FI" b="1" dirty="0" err="1">
                <a:solidFill>
                  <a:srgbClr val="00B050"/>
                </a:solidFill>
                <a:latin typeface="Times New Roman" panose="02020603050405020304" pitchFamily="18" charset="0"/>
                <a:cs typeface="Times New Roman" panose="02020603050405020304" pitchFamily="18" charset="0"/>
              </a:rPr>
              <a:t>will</a:t>
            </a:r>
            <a:r>
              <a:rPr lang="fi-FI" b="1" dirty="0">
                <a:solidFill>
                  <a:srgbClr val="00B050"/>
                </a:solidFill>
                <a:latin typeface="Times New Roman" panose="02020603050405020304" pitchFamily="18" charset="0"/>
                <a:cs typeface="Times New Roman" panose="02020603050405020304" pitchFamily="18" charset="0"/>
              </a:rPr>
              <a:t> </a:t>
            </a:r>
            <a:r>
              <a:rPr lang="fi-FI" b="1" dirty="0" err="1">
                <a:solidFill>
                  <a:srgbClr val="00B050"/>
                </a:solidFill>
                <a:latin typeface="Times New Roman" panose="02020603050405020304" pitchFamily="18" charset="0"/>
                <a:cs typeface="Times New Roman" panose="02020603050405020304" pitchFamily="18" charset="0"/>
              </a:rPr>
              <a:t>grow</a:t>
            </a:r>
            <a:r>
              <a:rPr lang="fi-FI" b="1" dirty="0">
                <a:solidFill>
                  <a:srgbClr val="00B050"/>
                </a:solidFill>
                <a:latin typeface="Times New Roman" panose="02020603050405020304" pitchFamily="18" charset="0"/>
                <a:cs typeface="Times New Roman" panose="02020603050405020304" pitchFamily="18" charset="0"/>
              </a:rPr>
              <a:t> 4 </a:t>
            </a:r>
            <a:r>
              <a:rPr lang="fi-FI" b="1" dirty="0" err="1">
                <a:solidFill>
                  <a:srgbClr val="00B050"/>
                </a:solidFill>
                <a:latin typeface="Times New Roman" panose="02020603050405020304" pitchFamily="18" charset="0"/>
                <a:cs typeface="Times New Roman" panose="02020603050405020304" pitchFamily="18" charset="0"/>
              </a:rPr>
              <a:t>times</a:t>
            </a:r>
            <a:r>
              <a:rPr lang="fi-FI" b="1" dirty="0">
                <a:solidFill>
                  <a:srgbClr val="00B050"/>
                </a:solidFill>
                <a:latin typeface="Times New Roman" panose="02020603050405020304" pitchFamily="18" charset="0"/>
                <a:cs typeface="Times New Roman" panose="02020603050405020304" pitchFamily="18" charset="0"/>
              </a:rPr>
              <a:t> </a:t>
            </a:r>
            <a:r>
              <a:rPr lang="fi-FI" b="1" dirty="0" err="1">
                <a:solidFill>
                  <a:srgbClr val="00B050"/>
                </a:solidFill>
                <a:latin typeface="Times New Roman" panose="02020603050405020304" pitchFamily="18" charset="0"/>
                <a:cs typeface="Times New Roman" panose="02020603050405020304" pitchFamily="18" charset="0"/>
              </a:rPr>
              <a:t>higher</a:t>
            </a:r>
            <a:r>
              <a:rPr lang="fi-FI" b="1" dirty="0">
                <a:solidFill>
                  <a:srgbClr val="00B050"/>
                </a:solidFill>
                <a:latin typeface="Times New Roman" panose="02020603050405020304" pitchFamily="18" charset="0"/>
                <a:cs typeface="Times New Roman" panose="02020603050405020304" pitchFamily="18" charset="0"/>
              </a:rPr>
              <a:t> </a:t>
            </a:r>
            <a:r>
              <a:rPr lang="fi-FI" b="1" dirty="0" err="1">
                <a:solidFill>
                  <a:srgbClr val="00B050"/>
                </a:solidFill>
                <a:latin typeface="Times New Roman" panose="02020603050405020304" pitchFamily="18" charset="0"/>
                <a:cs typeface="Times New Roman" panose="02020603050405020304" pitchFamily="18" charset="0"/>
              </a:rPr>
              <a:t>than</a:t>
            </a:r>
            <a:r>
              <a:rPr lang="fi-FI" b="1" dirty="0">
                <a:solidFill>
                  <a:srgbClr val="00B050"/>
                </a:solidFill>
                <a:latin typeface="Times New Roman" panose="02020603050405020304" pitchFamily="18" charset="0"/>
                <a:cs typeface="Times New Roman" panose="02020603050405020304" pitchFamily="18" charset="0"/>
              </a:rPr>
              <a:t> in </a:t>
            </a:r>
            <a:r>
              <a:rPr lang="fi-FI" b="1" dirty="0" err="1">
                <a:solidFill>
                  <a:srgbClr val="00B050"/>
                </a:solidFill>
                <a:latin typeface="Times New Roman" panose="02020603050405020304" pitchFamily="18" charset="0"/>
                <a:cs typeface="Times New Roman" panose="02020603050405020304" pitchFamily="18" charset="0"/>
              </a:rPr>
              <a:t>developed</a:t>
            </a:r>
            <a:r>
              <a:rPr lang="fi-FI" b="1" dirty="0">
                <a:solidFill>
                  <a:srgbClr val="00B050"/>
                </a:solidFill>
                <a:latin typeface="Times New Roman" panose="02020603050405020304" pitchFamily="18" charset="0"/>
                <a:cs typeface="Times New Roman" panose="02020603050405020304" pitchFamily="18" charset="0"/>
              </a:rPr>
              <a:t> </a:t>
            </a:r>
            <a:r>
              <a:rPr lang="fi-FI" b="1" dirty="0" err="1">
                <a:solidFill>
                  <a:srgbClr val="00B050"/>
                </a:solidFill>
                <a:latin typeface="Times New Roman" panose="02020603050405020304" pitchFamily="18" charset="0"/>
                <a:cs typeface="Times New Roman" panose="02020603050405020304" pitchFamily="18" charset="0"/>
              </a:rPr>
              <a:t>countries</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2788629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Increasing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competition</a:t>
            </a:r>
            <a:r>
              <a:rPr lang="fi-FI" b="1" dirty="0">
                <a:latin typeface="Times New Roman" panose="02020603050405020304" pitchFamily="18" charset="0"/>
                <a:cs typeface="Times New Roman" panose="02020603050405020304" pitchFamily="18" charset="0"/>
              </a:rPr>
              <a:t> on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basis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fi-FI" dirty="0" smtClean="0">
                <a:latin typeface="Times New Roman" panose="02020603050405020304" pitchFamily="18" charset="0"/>
                <a:cs typeface="Times New Roman" panose="02020603050405020304" pitchFamily="18" charset="0"/>
              </a:rPr>
              <a:t>2003-2014: In Asia 6 </a:t>
            </a:r>
            <a:r>
              <a:rPr lang="fi-FI" dirty="0" err="1" smtClean="0">
                <a:latin typeface="Times New Roman" panose="02020603050405020304" pitchFamily="18" charset="0"/>
                <a:cs typeface="Times New Roman" panose="02020603050405020304" pitchFamily="18" charset="0"/>
              </a:rPr>
              <a:t>fold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increase</a:t>
            </a:r>
            <a:r>
              <a:rPr lang="fi-FI" dirty="0" smtClean="0">
                <a:latin typeface="Times New Roman" panose="02020603050405020304" pitchFamily="18" charset="0"/>
                <a:cs typeface="Times New Roman" panose="02020603050405020304" pitchFamily="18" charset="0"/>
              </a:rPr>
              <a:t> of </a:t>
            </a:r>
            <a:r>
              <a:rPr lang="fi-FI" dirty="0" err="1" smtClean="0">
                <a:latin typeface="Times New Roman" panose="02020603050405020304" pitchFamily="18" charset="0"/>
                <a:cs typeface="Times New Roman" panose="02020603050405020304" pitchFamily="18" charset="0"/>
              </a:rPr>
              <a:t>large</a:t>
            </a:r>
            <a:r>
              <a:rPr lang="fi-FI" dirty="0" smtClean="0">
                <a:latin typeface="Times New Roman" panose="02020603050405020304" pitchFamily="18" charset="0"/>
                <a:cs typeface="Times New Roman" panose="02020603050405020304" pitchFamily="18" charset="0"/>
              </a:rPr>
              <a:t> (1 </a:t>
            </a:r>
            <a:r>
              <a:rPr lang="fi-FI" dirty="0" err="1" smtClean="0">
                <a:latin typeface="Times New Roman" panose="02020603050405020304" pitchFamily="18" charset="0"/>
                <a:cs typeface="Times New Roman" panose="02020603050405020304" pitchFamily="18" charset="0"/>
              </a:rPr>
              <a:t>billion</a:t>
            </a:r>
            <a:r>
              <a:rPr lang="fi-FI" dirty="0" smtClean="0">
                <a:latin typeface="Times New Roman" panose="02020603050405020304" pitchFamily="18" charset="0"/>
                <a:cs typeface="Times New Roman" panose="02020603050405020304" pitchFamily="18" charset="0"/>
              </a:rPr>
              <a:t> plus) and medium </a:t>
            </a:r>
            <a:r>
              <a:rPr lang="fi-FI" dirty="0" err="1" smtClean="0">
                <a:latin typeface="Times New Roman" panose="02020603050405020304" pitchFamily="18" charset="0"/>
                <a:cs typeface="Times New Roman" panose="02020603050405020304" pitchFamily="18" charset="0"/>
              </a:rPr>
              <a:t>companies</a:t>
            </a:r>
            <a:r>
              <a:rPr lang="fi-FI" dirty="0" smtClean="0">
                <a:latin typeface="Times New Roman" panose="02020603050405020304" pitchFamily="18" charset="0"/>
                <a:cs typeface="Times New Roman" panose="02020603050405020304" pitchFamily="18" charset="0"/>
              </a:rPr>
              <a:t>.</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In </a:t>
            </a:r>
            <a:r>
              <a:rPr lang="fi-FI" dirty="0" err="1" smtClean="0">
                <a:latin typeface="Times New Roman" panose="02020603050405020304" pitchFamily="18" charset="0"/>
                <a:cs typeface="Times New Roman" panose="02020603050405020304" pitchFamily="18" charset="0"/>
              </a:rPr>
              <a:t>Africa</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Middle</a:t>
            </a:r>
            <a:r>
              <a:rPr lang="fi-FI" dirty="0" smtClean="0">
                <a:latin typeface="Times New Roman" panose="02020603050405020304" pitchFamily="18" charset="0"/>
                <a:cs typeface="Times New Roman" panose="02020603050405020304" pitchFamily="18" charset="0"/>
              </a:rPr>
              <a:t> East, </a:t>
            </a:r>
            <a:r>
              <a:rPr lang="fi-FI" dirty="0" err="1" smtClean="0">
                <a:latin typeface="Times New Roman" panose="02020603050405020304" pitchFamily="18" charset="0"/>
                <a:cs typeface="Times New Roman" panose="02020603050405020304" pitchFamily="18" charset="0"/>
              </a:rPr>
              <a:t>Latin</a:t>
            </a:r>
            <a:r>
              <a:rPr lang="fi-FI" dirty="0" smtClean="0">
                <a:latin typeface="Times New Roman" panose="02020603050405020304" pitchFamily="18" charset="0"/>
                <a:cs typeface="Times New Roman" panose="02020603050405020304" pitchFamily="18" charset="0"/>
              </a:rPr>
              <a:t> America – </a:t>
            </a:r>
            <a:r>
              <a:rPr lang="fi-FI" dirty="0" err="1" smtClean="0">
                <a:latin typeface="Times New Roman" panose="02020603050405020304" pitchFamily="18" charset="0"/>
                <a:cs typeface="Times New Roman" panose="02020603050405020304" pitchFamily="18" charset="0"/>
              </a:rPr>
              <a:t>doubled</a:t>
            </a:r>
            <a:r>
              <a:rPr lang="fi-FI" dirty="0" smtClean="0">
                <a:latin typeface="Times New Roman" panose="02020603050405020304" pitchFamily="18" charset="0"/>
                <a:cs typeface="Times New Roman" panose="02020603050405020304" pitchFamily="18" charset="0"/>
              </a:rPr>
              <a:t> to </a:t>
            </a:r>
            <a:r>
              <a:rPr lang="fi-FI" dirty="0" err="1" smtClean="0">
                <a:latin typeface="Times New Roman" panose="02020603050405020304" pitchFamily="18" charset="0"/>
                <a:cs typeface="Times New Roman" panose="02020603050405020304" pitchFamily="18" charset="0"/>
              </a:rPr>
              <a:t>almost</a:t>
            </a:r>
            <a:r>
              <a:rPr lang="fi-FI" dirty="0" smtClean="0">
                <a:latin typeface="Times New Roman" panose="02020603050405020304" pitchFamily="18" charset="0"/>
                <a:cs typeface="Times New Roman" panose="02020603050405020304" pitchFamily="18" charset="0"/>
              </a:rPr>
              <a:t> 700.</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Local</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companies</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r>
              <a:rPr lang="fi-FI" dirty="0" err="1" smtClean="0">
                <a:latin typeface="Times New Roman" panose="02020603050405020304" pitchFamily="18" charset="0"/>
                <a:cs typeface="Times New Roman" panose="02020603050405020304" pitchFamily="18" charset="0"/>
              </a:rPr>
              <a:t>Cost</a:t>
            </a:r>
            <a:r>
              <a:rPr lang="fi-FI" dirty="0" smtClean="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advantage</a:t>
            </a:r>
            <a:r>
              <a:rPr lang="fi-FI" dirty="0">
                <a:latin typeface="Times New Roman" panose="02020603050405020304" pitchFamily="18" charset="0"/>
                <a:cs typeface="Times New Roman" panose="02020603050405020304" pitchFamily="18" charset="0"/>
              </a:rPr>
              <a:t>.</a:t>
            </a:r>
          </a:p>
          <a:p>
            <a:endParaRPr lang="fi-FI" dirty="0">
              <a:latin typeface="Times New Roman" panose="02020603050405020304" pitchFamily="18" charset="0"/>
              <a:cs typeface="Times New Roman" panose="02020603050405020304" pitchFamily="18" charset="0"/>
            </a:endParaRPr>
          </a:p>
          <a:p>
            <a:r>
              <a:rPr lang="fi-FI" dirty="0" err="1">
                <a:latin typeface="Times New Roman" panose="02020603050405020304" pitchFamily="18" charset="0"/>
                <a:cs typeface="Times New Roman" panose="02020603050405020304" pitchFamily="18" charset="0"/>
              </a:rPr>
              <a:t>Nimble</a:t>
            </a: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tactical</a:t>
            </a: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clever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players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which</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understand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local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markets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deeply</a:t>
            </a:r>
            <a:r>
              <a:rPr lang="fi-FI" dirty="0">
                <a:latin typeface="Times New Roman" panose="02020603050405020304" pitchFamily="18" charset="0"/>
                <a:cs typeface="Times New Roman" panose="02020603050405020304" pitchFamily="18" charset="0"/>
              </a:rPr>
              <a:t>.</a:t>
            </a:r>
          </a:p>
          <a:p>
            <a:endParaRPr lang="fi-FI" dirty="0">
              <a:latin typeface="Times New Roman" panose="02020603050405020304" pitchFamily="18" charset="0"/>
              <a:cs typeface="Times New Roman" panose="02020603050405020304" pitchFamily="18" charset="0"/>
            </a:endParaRPr>
          </a:p>
          <a:p>
            <a:r>
              <a:rPr lang="fi-FI" dirty="0" err="1">
                <a:latin typeface="Times New Roman" panose="02020603050405020304" pitchFamily="18" charset="0"/>
                <a:cs typeface="Times New Roman" panose="02020603050405020304" pitchFamily="18" charset="0"/>
              </a:rPr>
              <a:t>Very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good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understanding</a:t>
            </a:r>
            <a:r>
              <a:rPr lang="fi-FI" dirty="0">
                <a:latin typeface="Times New Roman" panose="02020603050405020304" pitchFamily="18" charset="0"/>
                <a:cs typeface="Times New Roman" panose="02020603050405020304" pitchFamily="18" charset="0"/>
              </a:rPr>
              <a:t> and </a:t>
            </a:r>
            <a:r>
              <a:rPr lang="fi-FI" dirty="0" err="1">
                <a:latin typeface="Times New Roman" panose="02020603050405020304" pitchFamily="18" charset="0"/>
                <a:cs typeface="Times New Roman" panose="02020603050405020304" pitchFamily="18" charset="0"/>
              </a:rPr>
              <a:t>relationships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with</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suppliers</a:t>
            </a:r>
            <a:r>
              <a:rPr lang="fi-FI"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933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Times New Roman" panose="02020603050405020304" pitchFamily="18" charset="0"/>
                <a:cs typeface="Times New Roman" panose="02020603050405020304" pitchFamily="18" charset="0"/>
              </a:rPr>
              <a:t>Expert opinion</a:t>
            </a:r>
            <a:r>
              <a:rPr lang="fi-FI" sz="3000" b="1" dirty="0">
                <a:latin typeface="Times New Roman" panose="02020603050405020304" pitchFamily="18" charset="0"/>
                <a:cs typeface="Times New Roman" panose="02020603050405020304" pitchFamily="18" charset="0"/>
              </a:rPr>
              <a: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Nenad</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Pacek</a:t>
            </a:r>
            <a:r>
              <a:rPr lang="en-US" sz="3000" b="1" dirty="0">
                <a:latin typeface="Times New Roman" panose="02020603050405020304" pitchFamily="18" charset="0"/>
                <a:cs typeface="Times New Roman" panose="02020603050405020304" pitchFamily="18" charset="0"/>
              </a:rPr>
              <a:t>, President, Global Success Advisors GmbH; Co-Founder, CEEMEA Business Group</a:t>
            </a:r>
            <a:endParaRPr lang="en-US" sz="3000" dirty="0"/>
          </a:p>
        </p:txBody>
      </p:sp>
      <p:sp>
        <p:nvSpPr>
          <p:cNvPr id="3" name="Content Placeholder 2"/>
          <p:cNvSpPr>
            <a:spLocks noGrp="1"/>
          </p:cNvSpPr>
          <p:nvPr>
            <p:ph idx="1"/>
          </p:nvPr>
        </p:nvSpPr>
        <p:spPr/>
        <p:txBody>
          <a:bodyPr>
            <a:normAutofit fontScale="25000" lnSpcReduction="20000"/>
          </a:bodyPr>
          <a:lstStyle/>
          <a:p>
            <a:pPr marL="0" indent="0">
              <a:buNone/>
            </a:pPr>
            <a:r>
              <a:rPr lang="fi-FI" sz="9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a:t>
            </a:r>
            <a:r>
              <a:rPr lang="fi-FI" sz="92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a:t>
            </a:r>
            <a:r>
              <a:rPr lang="fi-FI" sz="9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easy</a:t>
            </a:r>
            <a:r>
              <a:rPr lang="fi-FI" sz="9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a:t>
            </a:r>
            <a:r>
              <a:rPr lang="fi-FI" sz="92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compete</a:t>
            </a:r>
            <a:r>
              <a:rPr lang="fi-FI" sz="9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against</a:t>
            </a:r>
            <a:r>
              <a:rPr lang="fi-FI" sz="9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local</a:t>
            </a:r>
            <a:r>
              <a:rPr lang="fi-FI" sz="9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companies</a:t>
            </a:r>
            <a:r>
              <a:rPr lang="fi-FI" sz="9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a:t>
            </a:r>
            <a:r>
              <a:rPr lang="fi-FI" sz="92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EMs</a:t>
            </a:r>
            <a:r>
              <a:rPr lang="fi-FI" sz="9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p>
          <a:p>
            <a:pPr marL="0" indent="0">
              <a:buNone/>
            </a:pPr>
            <a:endParaRPr lang="fi-FI" sz="92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Accelerate</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unbeleivable</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speed</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they</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have</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lot</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of money to go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abroad</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even</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p>
          <a:p>
            <a:pPr marL="0" indent="0">
              <a:buNone/>
            </a:pPr>
            <a:endParaRPr lang="fi-FI" sz="92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They</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sell</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same</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quality</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almost</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but</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cheaper</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p>
          <a:p>
            <a:pPr marL="0" indent="0">
              <a:buNone/>
            </a:pPr>
            <a:endParaRPr lang="fi-FI" sz="92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They</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close</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tech</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talent</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gap</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they</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pay</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bribes</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to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win</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business 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foreign</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companies</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cannot</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p>
          <a:p>
            <a:pPr marL="0" indent="0">
              <a:buNone/>
            </a:pPr>
            <a:endParaRPr lang="fi-FI" sz="92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Some</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local</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companies</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are</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very</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cash</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rich</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&amp;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they</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can</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buy</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western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knowledge</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extremely</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high</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9200" dirty="0" err="1" smtClean="0">
                <a:latin typeface="Times New Roman" panose="02020603050405020304" pitchFamily="18" charset="0"/>
                <a:cs typeface="Times New Roman" panose="02020603050405020304" pitchFamily="18" charset="0"/>
                <a:sym typeface="Wingdings" panose="05000000000000000000" pitchFamily="2" charset="2"/>
              </a:rPr>
              <a:t>prices</a:t>
            </a:r>
            <a:r>
              <a:rPr lang="fi-FI" sz="9200" dirty="0" smtClean="0">
                <a:latin typeface="Times New Roman" panose="02020603050405020304" pitchFamily="18" charset="0"/>
                <a:cs typeface="Times New Roman" panose="02020603050405020304" pitchFamily="18" charset="0"/>
                <a:sym typeface="Wingdings" panose="05000000000000000000" pitchFamily="2" charset="2"/>
              </a:rPr>
              <a:t>. </a:t>
            </a:r>
            <a:endParaRPr lang="fi-FI" sz="9200" dirty="0" smtClean="0">
              <a:latin typeface="Times New Roman" panose="02020603050405020304" pitchFamily="18" charset="0"/>
              <a:cs typeface="Times New Roman" panose="02020603050405020304" pitchFamily="18" charset="0"/>
            </a:endParaRPr>
          </a:p>
          <a:p>
            <a:pPr marL="0" indent="0">
              <a:buNone/>
            </a:pPr>
            <a:endParaRPr lang="fi-FI" dirty="0"/>
          </a:p>
          <a:p>
            <a:pPr marL="0" indent="0">
              <a:buNone/>
            </a:pPr>
            <a:r>
              <a:rPr lang="fi-FI" dirty="0" smtClean="0"/>
              <a:t>  </a:t>
            </a:r>
            <a:endParaRPr lang="en-US" dirty="0"/>
          </a:p>
        </p:txBody>
      </p:sp>
    </p:spTree>
    <p:extLst>
      <p:ext uri="{BB962C8B-B14F-4D97-AF65-F5344CB8AC3E}">
        <p14:creationId xmlns:p14="http://schemas.microsoft.com/office/powerpoint/2010/main" val="1030015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Professor</a:t>
            </a:r>
            <a:r>
              <a:rPr lang="fi-FI" b="1" dirty="0" smtClean="0">
                <a:latin typeface="Times New Roman" panose="02020603050405020304" pitchFamily="18" charset="0"/>
                <a:cs typeface="Times New Roman" panose="02020603050405020304" pitchFamily="18" charset="0"/>
              </a:rPr>
              <a:t> Ravi </a:t>
            </a:r>
            <a:r>
              <a:rPr lang="fi-FI" b="1" dirty="0" err="1" smtClean="0">
                <a:latin typeface="Times New Roman" panose="02020603050405020304" pitchFamily="18" charset="0"/>
                <a:cs typeface="Times New Roman" panose="02020603050405020304" pitchFamily="18" charset="0"/>
              </a:rPr>
              <a:t>Ramamurti</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Northeastern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University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dirty="0" err="1" smtClean="0">
                <a:latin typeface="Times New Roman" panose="02020603050405020304" pitchFamily="18" charset="0"/>
                <a:cs typeface="Times New Roman" panose="02020603050405020304" pitchFamily="18" charset="0"/>
              </a:rPr>
              <a:t>Local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competitors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are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very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tough</a:t>
            </a:r>
            <a:r>
              <a:rPr lang="fi-FI"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Their</a:t>
            </a:r>
            <a:r>
              <a:rPr lang="fi-FI" dirty="0" smtClean="0">
                <a:latin typeface="Times New Roman" panose="02020603050405020304" pitchFamily="18" charset="0"/>
                <a:cs typeface="Times New Roman" panose="02020603050405020304" pitchFamily="18" charset="0"/>
              </a:rPr>
              <a:t> products </a:t>
            </a:r>
            <a:r>
              <a:rPr lang="fi-FI" dirty="0" err="1" smtClean="0">
                <a:latin typeface="Times New Roman" panose="02020603050405020304" pitchFamily="18" charset="0"/>
                <a:cs typeface="Times New Roman" panose="02020603050405020304" pitchFamily="18" charset="0"/>
              </a:rPr>
              <a:t>better</a:t>
            </a:r>
            <a:r>
              <a:rPr lang="fi-FI" dirty="0" smtClean="0">
                <a:latin typeface="Times New Roman" panose="02020603050405020304" pitchFamily="18" charset="0"/>
                <a:cs typeface="Times New Roman" panose="02020603050405020304" pitchFamily="18" charset="0"/>
              </a:rPr>
              <a:t> suit </a:t>
            </a:r>
            <a:r>
              <a:rPr lang="fi-FI" dirty="0" err="1" smtClean="0">
                <a:latin typeface="Times New Roman" panose="02020603050405020304" pitchFamily="18" charset="0"/>
                <a:cs typeface="Times New Roman" panose="02020603050405020304" pitchFamily="18" charset="0"/>
              </a:rPr>
              <a:t>their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customers</a:t>
            </a:r>
            <a:r>
              <a:rPr lang="fi-FI"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They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know</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that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workforce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can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have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not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appropriate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education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they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are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ready</a:t>
            </a:r>
            <a:r>
              <a:rPr lang="fi-FI" dirty="0" smtClean="0">
                <a:latin typeface="Times New Roman" panose="02020603050405020304" pitchFamily="18" charset="0"/>
                <a:cs typeface="Times New Roman" panose="02020603050405020304" pitchFamily="18" charset="0"/>
              </a:rPr>
              <a:t> to </a:t>
            </a:r>
            <a:r>
              <a:rPr lang="fi-FI" dirty="0" err="1" smtClean="0">
                <a:latin typeface="Times New Roman" panose="02020603050405020304" pitchFamily="18" charset="0"/>
                <a:cs typeface="Times New Roman" panose="02020603050405020304" pitchFamily="18" charset="0"/>
              </a:rPr>
              <a:t>educate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them</a:t>
            </a:r>
            <a:r>
              <a:rPr lang="fi-FI" dirty="0" smtClean="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They</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better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deal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with</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bad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infrastructure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week</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isntitutions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opportunistic</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governments</a:t>
            </a:r>
            <a:r>
              <a:rPr lang="fi-FI"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792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Developed</a:t>
            </a:r>
            <a:r>
              <a:rPr lang="fi-FI" b="1" dirty="0" smtClean="0">
                <a:latin typeface="Times New Roman" panose="02020603050405020304" pitchFamily="18" charset="0"/>
                <a:cs typeface="Times New Roman" panose="02020603050405020304" pitchFamily="18" charset="0"/>
              </a:rPr>
              <a:t> country </a:t>
            </a:r>
            <a:r>
              <a:rPr lang="fi-FI" b="1" dirty="0" err="1" smtClean="0">
                <a:latin typeface="Times New Roman" panose="02020603050405020304" pitchFamily="18" charset="0"/>
                <a:cs typeface="Times New Roman" panose="02020603050405020304" pitchFamily="18" charset="0"/>
              </a:rPr>
              <a:t>MNCs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new</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strategy</a:t>
            </a:r>
            <a:endParaRPr lang="en-US" sz="2000" dirty="0"/>
          </a:p>
        </p:txBody>
      </p:sp>
      <p:sp>
        <p:nvSpPr>
          <p:cNvPr id="3" name="Content Placeholder 2"/>
          <p:cNvSpPr>
            <a:spLocks noGrp="1"/>
          </p:cNvSpPr>
          <p:nvPr>
            <p:ph idx="1"/>
          </p:nvPr>
        </p:nvSpPr>
        <p:spPr/>
        <p:txBody>
          <a:bodyPr/>
          <a:lstStyle/>
          <a:p>
            <a:pPr marL="0" indent="0">
              <a:buNone/>
            </a:pPr>
            <a:r>
              <a:rPr lang="fi-FI" sz="3500" dirty="0" err="1" smtClean="0">
                <a:latin typeface="Times New Roman" panose="02020603050405020304" pitchFamily="18" charset="0"/>
                <a:cs typeface="Times New Roman" panose="02020603050405020304" pitchFamily="18" charset="0"/>
              </a:rPr>
              <a:t>Not</a:t>
            </a:r>
            <a:r>
              <a:rPr lang="fi-FI" sz="3500" dirty="0" smtClean="0">
                <a:latin typeface="Times New Roman" panose="02020603050405020304" pitchFamily="18" charset="0"/>
                <a:cs typeface="Times New Roman" panose="02020603050405020304" pitchFamily="18" charset="0"/>
              </a:rPr>
              <a:t> just </a:t>
            </a:r>
            <a:r>
              <a:rPr lang="fi-FI" sz="3500" dirty="0" err="1" smtClean="0">
                <a:latin typeface="Times New Roman" panose="02020603050405020304" pitchFamily="18" charset="0"/>
                <a:cs typeface="Times New Roman" panose="02020603050405020304" pitchFamily="18" charset="0"/>
              </a:rPr>
              <a:t>growth</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strategy</a:t>
            </a:r>
            <a:endParaRPr lang="fi-FI" sz="3500" dirty="0" smtClean="0">
              <a:latin typeface="Times New Roman" panose="02020603050405020304" pitchFamily="18" charset="0"/>
              <a:cs typeface="Times New Roman" panose="02020603050405020304" pitchFamily="18" charset="0"/>
            </a:endParaRP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dirty="0" err="1" smtClean="0">
                <a:latin typeface="Times New Roman" panose="02020603050405020304" pitchFamily="18" charset="0"/>
                <a:cs typeface="Times New Roman" panose="02020603050405020304" pitchFamily="18" charset="0"/>
              </a:rPr>
              <a:t>But</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competition</a:t>
            </a:r>
            <a:r>
              <a:rPr lang="fi-FI" sz="3500" dirty="0" smtClean="0">
                <a:latin typeface="Times New Roman" panose="02020603050405020304" pitchFamily="18" charset="0"/>
                <a:cs typeface="Times New Roman" panose="02020603050405020304" pitchFamily="18" charset="0"/>
              </a:rPr>
              <a:t> and </a:t>
            </a:r>
            <a:r>
              <a:rPr lang="fi-FI" sz="3500" dirty="0" err="1" smtClean="0">
                <a:latin typeface="Times New Roman" panose="02020603050405020304" pitchFamily="18" charset="0"/>
                <a:cs typeface="Times New Roman" panose="02020603050405020304" pitchFamily="18" charset="0"/>
              </a:rPr>
              <a:t>productivity</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strategy</a:t>
            </a:r>
            <a:endParaRPr lang="fi-FI" sz="3500" dirty="0" smtClean="0">
              <a:latin typeface="Times New Roman" panose="02020603050405020304" pitchFamily="18" charset="0"/>
              <a:cs typeface="Times New Roman" panose="02020603050405020304" pitchFamily="18" charset="0"/>
            </a:endParaRPr>
          </a:p>
          <a:p>
            <a:pPr marL="0" indent="0">
              <a:buNone/>
            </a:pPr>
            <a:r>
              <a:rPr lang="fi-FI" sz="3500" dirty="0" smtClean="0">
                <a:latin typeface="Times New Roman" panose="02020603050405020304" pitchFamily="18" charset="0"/>
                <a:cs typeface="Times New Roman" panose="02020603050405020304" pitchFamily="18" charset="0"/>
              </a:rPr>
              <a:t>How </a:t>
            </a:r>
            <a:r>
              <a:rPr lang="fi-FI" sz="3500" dirty="0" err="1" smtClean="0">
                <a:latin typeface="Times New Roman" panose="02020603050405020304" pitchFamily="18" charset="0"/>
                <a:cs typeface="Times New Roman" panose="02020603050405020304" pitchFamily="18" charset="0"/>
              </a:rPr>
              <a:t>you</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would</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do</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more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with</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less</a:t>
            </a:r>
            <a:endParaRPr lang="fi-FI" sz="3500" dirty="0" smtClean="0">
              <a:latin typeface="Times New Roman" panose="02020603050405020304" pitchFamily="18" charset="0"/>
              <a:cs typeface="Times New Roman" panose="02020603050405020304" pitchFamily="18" charset="0"/>
            </a:endParaRP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dirty="0" err="1" smtClean="0">
                <a:latin typeface="Times New Roman" panose="02020603050405020304" pitchFamily="18" charset="0"/>
                <a:cs typeface="Times New Roman" panose="02020603050405020304" pitchFamily="18" charset="0"/>
              </a:rPr>
              <a:t>Employment</a:t>
            </a:r>
            <a:r>
              <a:rPr lang="fi-FI" sz="3500" dirty="0" smtClean="0">
                <a:latin typeface="Times New Roman" panose="02020603050405020304" pitchFamily="18" charset="0"/>
                <a:cs typeface="Times New Roman" panose="02020603050405020304" pitchFamily="18" charset="0"/>
              </a:rPr>
              <a:t> of </a:t>
            </a:r>
            <a:r>
              <a:rPr lang="fi-FI" sz="3500" dirty="0" err="1" smtClean="0">
                <a:latin typeface="Times New Roman" panose="02020603050405020304" pitchFamily="18" charset="0"/>
                <a:cs typeface="Times New Roman" panose="02020603050405020304" pitchFamily="18" charset="0"/>
              </a:rPr>
              <a:t>local</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teams</a:t>
            </a:r>
            <a:r>
              <a:rPr lang="fi-FI" sz="3500" dirty="0" smtClean="0">
                <a:latin typeface="Times New Roman" panose="02020603050405020304" pitchFamily="18" charset="0"/>
                <a:cs typeface="Times New Roman" panose="02020603050405020304" pitchFamily="18" charset="0"/>
              </a:rPr>
              <a:t> to </a:t>
            </a:r>
            <a:r>
              <a:rPr lang="fi-FI" sz="3500" dirty="0" err="1" smtClean="0">
                <a:latin typeface="Times New Roman" panose="02020603050405020304" pitchFamily="18" charset="0"/>
                <a:cs typeface="Times New Roman" panose="02020603050405020304" pitchFamily="18" charset="0"/>
              </a:rPr>
              <a:t>make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decisions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quicker</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smoother</a:t>
            </a:r>
            <a:r>
              <a:rPr lang="fi-FI" sz="3500" dirty="0" smtClean="0">
                <a:latin typeface="Times New Roman" panose="02020603050405020304" pitchFamily="18" charset="0"/>
                <a:cs typeface="Times New Roman" panose="02020603050405020304" pitchFamily="18" charset="0"/>
              </a:rPr>
              <a:t> and </a:t>
            </a:r>
            <a:r>
              <a:rPr lang="fi-FI" sz="3500" dirty="0" err="1" smtClean="0">
                <a:latin typeface="Times New Roman" panose="02020603050405020304" pitchFamily="18" charset="0"/>
                <a:cs typeface="Times New Roman" panose="02020603050405020304" pitchFamily="18" charset="0"/>
              </a:rPr>
              <a:t>very</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much</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focused</a:t>
            </a:r>
            <a:r>
              <a:rPr lang="fi-FI" sz="3500" dirty="0" smtClean="0">
                <a:latin typeface="Times New Roman" panose="02020603050405020304" pitchFamily="18" charset="0"/>
                <a:cs typeface="Times New Roman" panose="02020603050405020304" pitchFamily="18" charset="0"/>
              </a:rPr>
              <a:t> on </a:t>
            </a:r>
            <a:r>
              <a:rPr lang="fi-FI" sz="3500" dirty="0" err="1" smtClean="0">
                <a:latin typeface="Times New Roman" panose="02020603050405020304" pitchFamily="18" charset="0"/>
                <a:cs typeface="Times New Roman" panose="02020603050405020304" pitchFamily="18" charset="0"/>
              </a:rPr>
              <a:t>the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customer</a:t>
            </a:r>
            <a:r>
              <a:rPr lang="fi-FI" sz="3500" dirty="0" smtClean="0">
                <a:latin typeface="Times New Roman" panose="02020603050405020304" pitchFamily="18" charset="0"/>
                <a:cs typeface="Times New Roman" panose="02020603050405020304" pitchFamily="18" charset="0"/>
              </a:rPr>
              <a:t>. </a:t>
            </a:r>
          </a:p>
          <a:p>
            <a:pPr marL="0" indent="0">
              <a:buNone/>
            </a:pPr>
            <a:endParaRPr lang="fi-FI" dirty="0"/>
          </a:p>
          <a:p>
            <a:pPr marL="0" indent="0">
              <a:buNone/>
            </a:pPr>
            <a:endParaRPr lang="en-US" dirty="0"/>
          </a:p>
        </p:txBody>
      </p:sp>
    </p:spTree>
    <p:extLst>
      <p:ext uri="{BB962C8B-B14F-4D97-AF65-F5344CB8AC3E}">
        <p14:creationId xmlns:p14="http://schemas.microsoft.com/office/powerpoint/2010/main" val="288247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uvahaun tulos haulle John Dunning paradi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329" y="0"/>
            <a:ext cx="6169231" cy="33547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uvahaun tulos haulle John Dunning paradi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053" y="3354779"/>
            <a:ext cx="8896350" cy="350322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7971906" y="0"/>
            <a:ext cx="4114800" cy="1124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latin typeface="Times New Roman" panose="02020603050405020304" pitchFamily="18" charset="0"/>
                <a:cs typeface="Times New Roman" panose="02020603050405020304" pitchFamily="18" charset="0"/>
              </a:rPr>
              <a:t>patent</a:t>
            </a:r>
            <a:r>
              <a:rPr lang="fi-FI" dirty="0">
                <a:latin typeface="Times New Roman" panose="02020603050405020304" pitchFamily="18" charset="0"/>
                <a:cs typeface="Times New Roman" panose="02020603050405020304" pitchFamily="18" charset="0"/>
              </a:rPr>
              <a:t>, copyright, </a:t>
            </a:r>
            <a:r>
              <a:rPr lang="fi-FI" dirty="0" err="1">
                <a:latin typeface="Times New Roman" panose="02020603050405020304" pitchFamily="18" charset="0"/>
                <a:cs typeface="Times New Roman" panose="02020603050405020304" pitchFamily="18" charset="0"/>
              </a:rPr>
              <a:t>blueprint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managerial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talent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brand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reputation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intangible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assets</a:t>
            </a:r>
            <a:r>
              <a:rPr lang="fi-FI" dirty="0">
                <a:latin typeface="Times New Roman" panose="02020603050405020304" pitchFamily="18" charset="0"/>
                <a:cs typeface="Times New Roman" panose="02020603050405020304" pitchFamily="18" charset="0"/>
              </a:rPr>
              <a:t>.</a:t>
            </a:r>
          </a:p>
          <a:p>
            <a:pPr algn="ctr"/>
            <a:endParaRPr lang="fi-FI" dirty="0"/>
          </a:p>
        </p:txBody>
      </p:sp>
      <p:cxnSp>
        <p:nvCxnSpPr>
          <p:cNvPr id="4" name="Straight Arrow Connector 3"/>
          <p:cNvCxnSpPr/>
          <p:nvPr/>
        </p:nvCxnSpPr>
        <p:spPr>
          <a:xfrm flipH="1">
            <a:off x="7198822" y="698269"/>
            <a:ext cx="831273" cy="191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257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Times New Roman" panose="02020603050405020304" pitchFamily="18" charset="0"/>
                <a:cs typeface="Times New Roman" panose="02020603050405020304" pitchFamily="18" charset="0"/>
              </a:rPr>
              <a:t>Expert opinion</a:t>
            </a:r>
            <a:r>
              <a:rPr lang="fi-FI" sz="3000" b="1" dirty="0">
                <a:latin typeface="Times New Roman" panose="02020603050405020304" pitchFamily="18" charset="0"/>
                <a:cs typeface="Times New Roman" panose="02020603050405020304" pitchFamily="18" charset="0"/>
              </a:rPr>
              <a: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Nenad</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Pacek</a:t>
            </a:r>
            <a:r>
              <a:rPr lang="en-US" sz="3000" b="1" dirty="0">
                <a:latin typeface="Times New Roman" panose="02020603050405020304" pitchFamily="18" charset="0"/>
                <a:cs typeface="Times New Roman" panose="02020603050405020304" pitchFamily="18" charset="0"/>
              </a:rPr>
              <a:t>, President, Global Success Advisors GmbH; Co-Founder, CEEMEA Business Group</a:t>
            </a:r>
            <a:endParaRPr lang="en-US" sz="3000" dirty="0"/>
          </a:p>
        </p:txBody>
      </p:sp>
      <p:sp>
        <p:nvSpPr>
          <p:cNvPr id="3" name="Content Placeholder 2"/>
          <p:cNvSpPr>
            <a:spLocks noGrp="1"/>
          </p:cNvSpPr>
          <p:nvPr>
            <p:ph idx="1"/>
          </p:nvPr>
        </p:nvSpPr>
        <p:spPr/>
        <p:txBody>
          <a:bodyPr>
            <a:normAutofit/>
          </a:bodyPr>
          <a:lstStyle/>
          <a:p>
            <a:pPr marL="0" indent="0">
              <a:buNone/>
            </a:pPr>
            <a:r>
              <a:rPr lang="fi-FI" sz="35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to </a:t>
            </a:r>
            <a:r>
              <a:rPr lang="fi-FI" sz="35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outperform</a:t>
            </a:r>
            <a:r>
              <a:rPr lang="fi-FI" sz="35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5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competition</a:t>
            </a:r>
            <a:r>
              <a:rPr lang="fi-FI" sz="35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long </a:t>
            </a:r>
            <a:r>
              <a:rPr lang="fi-FI" sz="35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a:t>
            </a:r>
            <a:r>
              <a:rPr lang="fi-FI" sz="35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dirty="0" err="1" smtClean="0">
                <a:latin typeface="Times New Roman" panose="02020603050405020304" pitchFamily="18" charset="0"/>
                <a:cs typeface="Times New Roman" panose="02020603050405020304" pitchFamily="18" charset="0"/>
              </a:rPr>
              <a:t>Sustaining</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growth</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initiatives</a:t>
            </a:r>
            <a:r>
              <a:rPr lang="fi-FI" sz="3500" dirty="0" smtClean="0">
                <a:latin typeface="Times New Roman" panose="02020603050405020304" pitchFamily="18" charset="0"/>
                <a:cs typeface="Times New Roman" panose="02020603050405020304" pitchFamily="18" charset="0"/>
              </a:rPr>
              <a:t>.</a:t>
            </a: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dirty="0" err="1" smtClean="0">
                <a:latin typeface="Times New Roman" panose="02020603050405020304" pitchFamily="18" charset="0"/>
                <a:cs typeface="Times New Roman" panose="02020603050405020304" pitchFamily="18" charset="0"/>
              </a:rPr>
              <a:t>Do</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not</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postpone</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investments</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if</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something</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happends</a:t>
            </a:r>
            <a:r>
              <a:rPr lang="fi-FI" sz="3500" dirty="0" smtClean="0">
                <a:latin typeface="Times New Roman" panose="02020603050405020304" pitchFamily="18" charset="0"/>
                <a:cs typeface="Times New Roman" panose="02020603050405020304" pitchFamily="18" charset="0"/>
              </a:rPr>
              <a:t> in a market </a:t>
            </a:r>
            <a:r>
              <a:rPr lang="fi-FI" sz="3500" dirty="0" err="1" smtClean="0">
                <a:latin typeface="Times New Roman" panose="02020603050405020304" pitchFamily="18" charset="0"/>
                <a:cs typeface="Times New Roman" panose="02020603050405020304" pitchFamily="18" charset="0"/>
              </a:rPr>
              <a:t>or</a:t>
            </a:r>
            <a:r>
              <a:rPr lang="fi-FI" sz="3500" dirty="0" smtClean="0">
                <a:latin typeface="Times New Roman" panose="02020603050405020304" pitchFamily="18" charset="0"/>
                <a:cs typeface="Times New Roman" panose="02020603050405020304" pitchFamily="18" charset="0"/>
              </a:rPr>
              <a:t> </a:t>
            </a:r>
            <a:r>
              <a:rPr lang="fi-FI" sz="3500" dirty="0" err="1" smtClean="0">
                <a:latin typeface="Times New Roman" panose="02020603050405020304" pitchFamily="18" charset="0"/>
                <a:cs typeface="Times New Roman" panose="02020603050405020304" pitchFamily="18" charset="0"/>
              </a:rPr>
              <a:t>internally</a:t>
            </a:r>
            <a:r>
              <a:rPr lang="fi-FI" sz="3500" dirty="0" smtClean="0">
                <a:latin typeface="Times New Roman" panose="02020603050405020304" pitchFamily="18" charset="0"/>
                <a:cs typeface="Times New Roman" panose="02020603050405020304" pitchFamily="18" charset="0"/>
              </a:rPr>
              <a:t>. </a:t>
            </a:r>
            <a:r>
              <a:rPr lang="fi-FI" sz="35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3500" dirty="0" err="1" smtClean="0">
                <a:latin typeface="Times New Roman" panose="02020603050405020304" pitchFamily="18" charset="0"/>
                <a:cs typeface="Times New Roman" panose="02020603050405020304" pitchFamily="18" charset="0"/>
                <a:sym typeface="Wingdings" panose="05000000000000000000" pitchFamily="2" charset="2"/>
              </a:rPr>
              <a:t>This</a:t>
            </a:r>
            <a:r>
              <a:rPr lang="fi-FI" sz="35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3500" dirty="0" err="1" smtClean="0">
                <a:latin typeface="Times New Roman" panose="02020603050405020304" pitchFamily="18" charset="0"/>
                <a:cs typeface="Times New Roman" panose="02020603050405020304" pitchFamily="18" charset="0"/>
                <a:sym typeface="Wingdings" panose="05000000000000000000" pitchFamily="2" charset="2"/>
              </a:rPr>
              <a:t>opens</a:t>
            </a:r>
            <a:r>
              <a:rPr lang="fi-FI" sz="3500" dirty="0" smtClean="0">
                <a:latin typeface="Times New Roman" panose="02020603050405020304" pitchFamily="18" charset="0"/>
                <a:cs typeface="Times New Roman" panose="02020603050405020304" pitchFamily="18" charset="0"/>
                <a:sym typeface="Wingdings" panose="05000000000000000000" pitchFamily="2" charset="2"/>
              </a:rPr>
              <a:t> a </a:t>
            </a:r>
            <a:r>
              <a:rPr lang="fi-FI" sz="3500" dirty="0" err="1" smtClean="0">
                <a:latin typeface="Times New Roman" panose="02020603050405020304" pitchFamily="18" charset="0"/>
                <a:cs typeface="Times New Roman" panose="02020603050405020304" pitchFamily="18" charset="0"/>
                <a:sym typeface="Wingdings" panose="05000000000000000000" pitchFamily="2" charset="2"/>
              </a:rPr>
              <a:t>window</a:t>
            </a:r>
            <a:r>
              <a:rPr lang="fi-FI" sz="3500" dirty="0" smtClean="0">
                <a:latin typeface="Times New Roman" panose="02020603050405020304" pitchFamily="18" charset="0"/>
                <a:cs typeface="Times New Roman" panose="02020603050405020304" pitchFamily="18" charset="0"/>
                <a:sym typeface="Wingdings" panose="05000000000000000000" pitchFamily="2" charset="2"/>
              </a:rPr>
              <a:t> for </a:t>
            </a:r>
            <a:r>
              <a:rPr lang="fi-FI" sz="3500" dirty="0" err="1" smtClean="0">
                <a:latin typeface="Times New Roman" panose="02020603050405020304" pitchFamily="18" charset="0"/>
                <a:cs typeface="Times New Roman" panose="02020603050405020304" pitchFamily="18" charset="0"/>
                <a:sym typeface="Wingdings" panose="05000000000000000000" pitchFamily="2" charset="2"/>
              </a:rPr>
              <a:t>others</a:t>
            </a:r>
            <a:r>
              <a:rPr lang="fi-FI" sz="3500" dirty="0" smtClean="0">
                <a:latin typeface="Times New Roman" panose="02020603050405020304" pitchFamily="18" charset="0"/>
                <a:cs typeface="Times New Roman" panose="02020603050405020304" pitchFamily="18" charset="0"/>
                <a:sym typeface="Wingdings" panose="05000000000000000000" pitchFamily="2" charset="2"/>
              </a:rPr>
              <a:t> to </a:t>
            </a:r>
            <a:r>
              <a:rPr lang="fi-FI" sz="3500" dirty="0" err="1" smtClean="0">
                <a:latin typeface="Times New Roman" panose="02020603050405020304" pitchFamily="18" charset="0"/>
                <a:cs typeface="Times New Roman" panose="02020603050405020304" pitchFamily="18" charset="0"/>
                <a:sym typeface="Wingdings" panose="05000000000000000000" pitchFamily="2" charset="2"/>
              </a:rPr>
              <a:t>step</a:t>
            </a:r>
            <a:r>
              <a:rPr lang="fi-FI" sz="3500" dirty="0" smtClean="0">
                <a:latin typeface="Times New Roman" panose="02020603050405020304" pitchFamily="18" charset="0"/>
                <a:cs typeface="Times New Roman" panose="02020603050405020304" pitchFamily="18" charset="0"/>
                <a:sym typeface="Wingdings" panose="05000000000000000000" pitchFamily="2" charset="2"/>
              </a:rPr>
              <a:t> in. </a:t>
            </a:r>
            <a:endParaRPr lang="fi-FI" sz="3500" dirty="0" smtClean="0">
              <a:latin typeface="Times New Roman" panose="02020603050405020304" pitchFamily="18" charset="0"/>
              <a:cs typeface="Times New Roman" panose="02020603050405020304" pitchFamily="18" charset="0"/>
            </a:endParaRPr>
          </a:p>
          <a:p>
            <a:pPr marL="0" indent="0">
              <a:buNone/>
            </a:pP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489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Times New Roman" panose="02020603050405020304" pitchFamily="18" charset="0"/>
                <a:cs typeface="Times New Roman" panose="02020603050405020304" pitchFamily="18" charset="0"/>
              </a:rPr>
              <a:t>Expert opinion</a:t>
            </a:r>
            <a:r>
              <a:rPr lang="fi-FI" sz="3000" b="1" dirty="0">
                <a:latin typeface="Times New Roman" panose="02020603050405020304" pitchFamily="18" charset="0"/>
                <a:cs typeface="Times New Roman" panose="02020603050405020304" pitchFamily="18" charset="0"/>
              </a:rPr>
              <a: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Nenad</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Pacek</a:t>
            </a:r>
            <a:r>
              <a:rPr lang="en-US" sz="3000" b="1" dirty="0">
                <a:latin typeface="Times New Roman" panose="02020603050405020304" pitchFamily="18" charset="0"/>
                <a:cs typeface="Times New Roman" panose="02020603050405020304" pitchFamily="18" charset="0"/>
              </a:rPr>
              <a:t>, President, Global Success Advisors GmbH; Co-Founder, CEEMEA Business Group</a:t>
            </a:r>
            <a:endParaRPr lang="en-US" sz="3000" dirty="0"/>
          </a:p>
        </p:txBody>
      </p:sp>
      <p:sp>
        <p:nvSpPr>
          <p:cNvPr id="3" name="Content Placeholder 2"/>
          <p:cNvSpPr>
            <a:spLocks noGrp="1"/>
          </p:cNvSpPr>
          <p:nvPr>
            <p:ph idx="1"/>
          </p:nvPr>
        </p:nvSpPr>
        <p:spPr/>
        <p:txBody>
          <a:bodyPr>
            <a:normAutofit fontScale="77500" lnSpcReduction="20000"/>
          </a:bodyPr>
          <a:lstStyle/>
          <a:p>
            <a:pPr marL="0" indent="0">
              <a:buNone/>
            </a:pPr>
            <a:r>
              <a:rPr lang="fi-FI"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Sustainable</a:t>
            </a:r>
            <a:r>
              <a:rPr lang="fi-FI"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approach</a:t>
            </a:r>
            <a:r>
              <a:rPr lang="fi-FI"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t>
            </a:r>
            <a:r>
              <a:rPr lang="fi-FI"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doing</a:t>
            </a:r>
            <a:r>
              <a:rPr lang="fi-FI"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business in </a:t>
            </a:r>
            <a:r>
              <a:rPr lang="fi-FI"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EMs</a:t>
            </a:r>
            <a:endParaRPr lang="fi-FI"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a:t>
            </a:r>
            <a:r>
              <a:rPr lang="fi-FI" dirty="0" err="1" smtClean="0">
                <a:latin typeface="Times New Roman" panose="02020603050405020304" pitchFamily="18" charset="0"/>
                <a:cs typeface="Times New Roman" panose="02020603050405020304" pitchFamily="18" charset="0"/>
              </a:rPr>
              <a:t>You</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should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have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two</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brains</a:t>
            </a:r>
            <a:r>
              <a:rPr lang="fi-FI"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One </a:t>
            </a:r>
            <a:r>
              <a:rPr lang="fi-FI" dirty="0" err="1" smtClean="0">
                <a:latin typeface="Times New Roman" panose="02020603050405020304" pitchFamily="18" charset="0"/>
                <a:cs typeface="Times New Roman" panose="02020603050405020304" pitchFamily="18" charset="0"/>
              </a:rPr>
              <a:t>head</a:t>
            </a:r>
            <a:r>
              <a:rPr lang="fi-FI" dirty="0" smtClean="0">
                <a:latin typeface="Times New Roman" panose="02020603050405020304" pitchFamily="18" charset="0"/>
                <a:cs typeface="Times New Roman" panose="02020603050405020304" pitchFamily="18" charset="0"/>
              </a:rPr>
              <a:t> – </a:t>
            </a:r>
            <a:r>
              <a:rPr lang="fi-FI"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I </a:t>
            </a:r>
            <a:r>
              <a:rPr lang="fi-FI"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protect</a:t>
            </a:r>
            <a:r>
              <a:rPr lang="fi-FI"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my </a:t>
            </a:r>
            <a:r>
              <a:rPr lang="fi-FI"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profitability</a:t>
            </a:r>
            <a:r>
              <a:rPr lang="fi-FI"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a:t>
            </a:r>
            <a:r>
              <a:rPr lang="fi-FI"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advanced</a:t>
            </a:r>
            <a:r>
              <a:rPr lang="fi-FI"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countries</a:t>
            </a:r>
            <a:r>
              <a:rPr lang="fi-FI"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Other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head</a:t>
            </a:r>
            <a:r>
              <a:rPr lang="fi-FI" dirty="0" smtClean="0">
                <a:latin typeface="Times New Roman" panose="02020603050405020304" pitchFamily="18" charset="0"/>
                <a:cs typeface="Times New Roman" panose="02020603050405020304" pitchFamily="18" charset="0"/>
              </a:rPr>
              <a:t> – </a:t>
            </a:r>
            <a:r>
              <a:rPr lang="fi-FI"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fi-FI"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ow to </a:t>
            </a:r>
            <a:r>
              <a:rPr lang="fi-FI"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invest</a:t>
            </a:r>
            <a:r>
              <a:rPr lang="fi-FI"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a:t>
            </a:r>
            <a:r>
              <a:rPr lang="fi-FI"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EMs</a:t>
            </a:r>
            <a:r>
              <a:rPr lang="fi-FI"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strategy</a:t>
            </a:r>
            <a:r>
              <a:rPr lang="fi-FI"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completely</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different</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approaches</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Do</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not</a:t>
            </a:r>
            <a:r>
              <a:rPr lang="fi-FI" dirty="0" smtClean="0">
                <a:latin typeface="Times New Roman" panose="02020603050405020304" pitchFamily="18" charset="0"/>
                <a:cs typeface="Times New Roman" panose="02020603050405020304" pitchFamily="18" charset="0"/>
              </a:rPr>
              <a:t> mix </a:t>
            </a:r>
            <a:r>
              <a:rPr lang="fi-FI" dirty="0" err="1" smtClean="0">
                <a:latin typeface="Times New Roman" panose="02020603050405020304" pitchFamily="18" charset="0"/>
                <a:cs typeface="Times New Roman" panose="02020603050405020304" pitchFamily="18" charset="0"/>
              </a:rPr>
              <a:t>people</a:t>
            </a:r>
            <a:r>
              <a:rPr lang="fi-FI" dirty="0" smtClean="0">
                <a:latin typeface="Times New Roman" panose="02020603050405020304" pitchFamily="18" charset="0"/>
                <a:cs typeface="Times New Roman" panose="02020603050405020304" pitchFamily="18" charset="0"/>
              </a:rPr>
              <a:t> and </a:t>
            </a:r>
            <a:r>
              <a:rPr lang="fi-FI" dirty="0" err="1" smtClean="0">
                <a:latin typeface="Times New Roman" panose="02020603050405020304" pitchFamily="18" charset="0"/>
                <a:cs typeface="Times New Roman" panose="02020603050405020304" pitchFamily="18" charset="0"/>
              </a:rPr>
              <a:t>units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Separate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unit</a:t>
            </a:r>
            <a:r>
              <a:rPr lang="fi-FI" dirty="0" smtClean="0">
                <a:latin typeface="Times New Roman" panose="02020603050405020304" pitchFamily="18" charset="0"/>
                <a:cs typeface="Times New Roman" panose="02020603050405020304" pitchFamily="18" charset="0"/>
              </a:rPr>
              <a:t> for </a:t>
            </a:r>
            <a:r>
              <a:rPr lang="fi-FI" dirty="0" err="1" smtClean="0">
                <a:latin typeface="Times New Roman" panose="02020603050405020304" pitchFamily="18" charset="0"/>
                <a:cs typeface="Times New Roman" panose="02020603050405020304" pitchFamily="18" charset="0"/>
              </a:rPr>
              <a:t>EMs</a:t>
            </a:r>
            <a:r>
              <a:rPr lang="fi-FI" dirty="0" smtClean="0">
                <a:latin typeface="Times New Roman" panose="02020603050405020304" pitchFamily="18" charset="0"/>
                <a:cs typeface="Times New Roman" panose="02020603050405020304" pitchFamily="18" charset="0"/>
              </a:rPr>
              <a:t> and </a:t>
            </a:r>
            <a:r>
              <a:rPr lang="fi-FI" dirty="0" err="1" smtClean="0">
                <a:latin typeface="Times New Roman" panose="02020603050405020304" pitchFamily="18" charset="0"/>
                <a:cs typeface="Times New Roman" panose="02020603050405020304" pitchFamily="18" charset="0"/>
              </a:rPr>
              <a:t>separate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unit</a:t>
            </a:r>
            <a:r>
              <a:rPr lang="fi-FI" dirty="0" smtClean="0">
                <a:latin typeface="Times New Roman" panose="02020603050405020304" pitchFamily="18" charset="0"/>
                <a:cs typeface="Times New Roman" panose="02020603050405020304" pitchFamily="18" charset="0"/>
              </a:rPr>
              <a:t> for </a:t>
            </a:r>
            <a:r>
              <a:rPr lang="fi-FI" dirty="0" err="1" smtClean="0">
                <a:latin typeface="Times New Roman" panose="02020603050405020304" pitchFamily="18" charset="0"/>
                <a:cs typeface="Times New Roman" panose="02020603050405020304" pitchFamily="18" charset="0"/>
              </a:rPr>
              <a:t>advanced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countries</a:t>
            </a:r>
            <a:r>
              <a:rPr lang="fi-FI" dirty="0" smtClean="0">
                <a:latin typeface="Times New Roman" panose="02020603050405020304" pitchFamily="18" charset="0"/>
                <a:cs typeface="Times New Roman" panose="02020603050405020304" pitchFamily="18" charset="0"/>
              </a:rPr>
              <a:t>! </a:t>
            </a:r>
          </a:p>
          <a:p>
            <a:pPr marL="0" indent="0">
              <a:buNone/>
            </a:pPr>
            <a:r>
              <a:rPr lang="fi-FI" dirty="0" smtClean="0"/>
              <a:t> </a:t>
            </a:r>
            <a:endParaRPr lang="fi-FI" dirty="0"/>
          </a:p>
          <a:p>
            <a:pPr marL="0" indent="0">
              <a:buNone/>
            </a:pPr>
            <a:endParaRPr lang="fi-FI" dirty="0" smtClean="0"/>
          </a:p>
          <a:p>
            <a:pPr marL="0" indent="0">
              <a:buNone/>
            </a:pPr>
            <a:endParaRPr lang="en-US" dirty="0"/>
          </a:p>
        </p:txBody>
      </p:sp>
    </p:spTree>
    <p:extLst>
      <p:ext uri="{BB962C8B-B14F-4D97-AF65-F5344CB8AC3E}">
        <p14:creationId xmlns:p14="http://schemas.microsoft.com/office/powerpoint/2010/main" val="4017219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Times New Roman" panose="02020603050405020304" pitchFamily="18" charset="0"/>
                <a:cs typeface="Times New Roman" panose="02020603050405020304" pitchFamily="18" charset="0"/>
              </a:rPr>
              <a:t>Expert opinion</a:t>
            </a:r>
            <a:r>
              <a:rPr lang="fi-FI" sz="3000" b="1" dirty="0">
                <a:latin typeface="Times New Roman" panose="02020603050405020304" pitchFamily="18" charset="0"/>
                <a:cs typeface="Times New Roman" panose="02020603050405020304" pitchFamily="18" charset="0"/>
              </a:rPr>
              <a: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Nenad</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Pacek</a:t>
            </a:r>
            <a:r>
              <a:rPr lang="en-US" sz="3000" b="1" dirty="0">
                <a:latin typeface="Times New Roman" panose="02020603050405020304" pitchFamily="18" charset="0"/>
                <a:cs typeface="Times New Roman" panose="02020603050405020304" pitchFamily="18" charset="0"/>
              </a:rPr>
              <a:t>, President, Global Success Advisors GmbH; Co-Founder, CEEMEA Business Group</a:t>
            </a:r>
            <a:endParaRPr lang="en-US" sz="3000" dirty="0"/>
          </a:p>
        </p:txBody>
      </p:sp>
      <p:sp>
        <p:nvSpPr>
          <p:cNvPr id="3" name="Content Placeholder 2"/>
          <p:cNvSpPr>
            <a:spLocks noGrp="1"/>
          </p:cNvSpPr>
          <p:nvPr>
            <p:ph idx="1"/>
          </p:nvPr>
        </p:nvSpPr>
        <p:spPr/>
        <p:txBody>
          <a:bodyPr>
            <a:normAutofit lnSpcReduction="10000"/>
          </a:bodyPr>
          <a:lstStyle/>
          <a:p>
            <a:pPr marL="0" indent="0">
              <a:buNone/>
            </a:pPr>
            <a:r>
              <a:rPr lang="fi-FI" dirty="0" err="1" smtClean="0">
                <a:solidFill>
                  <a:srgbClr val="FF0000"/>
                </a:solidFill>
                <a:latin typeface="Times New Roman" panose="02020603050405020304" pitchFamily="18" charset="0"/>
                <a:cs typeface="Times New Roman" panose="02020603050405020304" pitchFamily="18" charset="0"/>
              </a:rPr>
              <a:t>Flexible</a:t>
            </a:r>
            <a:r>
              <a:rPr lang="fi-FI" dirty="0" smtClean="0">
                <a:solidFill>
                  <a:srgbClr val="FF0000"/>
                </a:solidFill>
                <a:latin typeface="Times New Roman" panose="02020603050405020304" pitchFamily="18" charset="0"/>
                <a:cs typeface="Times New Roman" panose="02020603050405020304" pitchFamily="18" charset="0"/>
              </a:rPr>
              <a:t> </a:t>
            </a:r>
            <a:r>
              <a:rPr lang="fi-FI" dirty="0" err="1" smtClean="0">
                <a:solidFill>
                  <a:srgbClr val="FF0000"/>
                </a:solidFill>
                <a:latin typeface="Times New Roman" panose="02020603050405020304" pitchFamily="18" charset="0"/>
                <a:cs typeface="Times New Roman" panose="02020603050405020304" pitchFamily="18" charset="0"/>
              </a:rPr>
              <a:t>structures</a:t>
            </a:r>
            <a:r>
              <a:rPr lang="fi-FI"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Middle</a:t>
            </a:r>
            <a:r>
              <a:rPr lang="fi-FI" dirty="0" smtClean="0">
                <a:latin typeface="Times New Roman" panose="02020603050405020304" pitchFamily="18" charset="0"/>
                <a:cs typeface="Times New Roman" panose="02020603050405020304" pitchFamily="18" charset="0"/>
              </a:rPr>
              <a:t> East – </a:t>
            </a:r>
            <a:r>
              <a:rPr lang="fi-FI" dirty="0" err="1" smtClean="0">
                <a:latin typeface="Times New Roman" panose="02020603050405020304" pitchFamily="18" charset="0"/>
                <a:cs typeface="Times New Roman" panose="02020603050405020304" pitchFamily="18" charset="0"/>
              </a:rPr>
              <a:t>huge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difficulties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with</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governments</a:t>
            </a:r>
            <a:r>
              <a:rPr lang="fi-FI" dirty="0" smtClean="0">
                <a:latin typeface="Times New Roman" panose="02020603050405020304" pitchFamily="18" charset="0"/>
                <a:cs typeface="Times New Roman" panose="02020603050405020304" pitchFamily="18" charset="0"/>
              </a:rPr>
              <a:t> </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government</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relation</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manager</a:t>
            </a:r>
            <a:r>
              <a:rPr lang="fi-FI" dirty="0" smtClean="0">
                <a:latin typeface="Times New Roman" panose="02020603050405020304" pitchFamily="18" charset="0"/>
                <a:cs typeface="Times New Roman" panose="02020603050405020304" pitchFamily="18" charset="0"/>
                <a:sym typeface="Wingdings" panose="05000000000000000000" pitchFamily="2" charset="2"/>
              </a:rPr>
              <a:t> is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needed</a:t>
            </a:r>
            <a:r>
              <a:rPr lang="fi-FI" dirty="0" smtClean="0">
                <a:latin typeface="Times New Roman" panose="02020603050405020304" pitchFamily="18" charset="0"/>
                <a:cs typeface="Times New Roman" panose="02020603050405020304" pitchFamily="18" charset="0"/>
                <a:sym typeface="Wingdings" panose="05000000000000000000" pitchFamily="2" charset="2"/>
              </a:rPr>
              <a:t>. Even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if</a:t>
            </a:r>
            <a:r>
              <a:rPr lang="fi-FI" dirty="0" smtClean="0">
                <a:latin typeface="Times New Roman" panose="02020603050405020304" pitchFamily="18" charset="0"/>
                <a:cs typeface="Times New Roman" panose="02020603050405020304" pitchFamily="18" charset="0"/>
                <a:sym typeface="Wingdings" panose="05000000000000000000" pitchFamily="2" charset="2"/>
              </a:rPr>
              <a:t> it is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not</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common</a:t>
            </a:r>
            <a:r>
              <a:rPr lang="fi-FI" dirty="0" smtClean="0">
                <a:latin typeface="Times New Roman" panose="02020603050405020304" pitchFamily="18" charset="0"/>
                <a:cs typeface="Times New Roman" panose="02020603050405020304" pitchFamily="18" charset="0"/>
                <a:sym typeface="Wingdings" panose="05000000000000000000" pitchFamily="2" charset="2"/>
              </a:rPr>
              <a:t> in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other</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markets</a:t>
            </a:r>
            <a:r>
              <a:rPr lang="fi-FI" dirty="0" smtClean="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fi-FI"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dirty="0" smtClean="0">
                <a:latin typeface="Times New Roman" panose="02020603050405020304" pitchFamily="18" charset="0"/>
                <a:cs typeface="Times New Roman" panose="02020603050405020304" pitchFamily="18" charset="0"/>
                <a:sym typeface="Wingdings" panose="05000000000000000000" pitchFamily="2" charset="2"/>
              </a:rPr>
              <a:t>Market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share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games</a:t>
            </a:r>
            <a:r>
              <a:rPr lang="fi-FI" dirty="0" smtClean="0">
                <a:latin typeface="Times New Roman" panose="02020603050405020304" pitchFamily="18" charset="0"/>
                <a:cs typeface="Times New Roman" panose="02020603050405020304" pitchFamily="18" charset="0"/>
                <a:sym typeface="Wingdings" panose="05000000000000000000" pitchFamily="2" charset="2"/>
              </a:rPr>
              <a:t>  market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research</a:t>
            </a:r>
            <a:r>
              <a:rPr lang="fi-FI" dirty="0" smtClean="0">
                <a:latin typeface="Times New Roman" panose="02020603050405020304" pitchFamily="18" charset="0"/>
                <a:cs typeface="Times New Roman" panose="02020603050405020304" pitchFamily="18" charset="0"/>
                <a:sym typeface="Wingdings" panose="05000000000000000000" pitchFamily="2" charset="2"/>
              </a:rPr>
              <a:t> is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needed</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p>
          <a:p>
            <a:pPr marL="0" indent="0">
              <a:buNone/>
            </a:pPr>
            <a:endParaRPr lang="fi-FI"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dirty="0" err="1" smtClean="0">
                <a:latin typeface="Times New Roman" panose="02020603050405020304" pitchFamily="18" charset="0"/>
                <a:cs typeface="Times New Roman" panose="02020603050405020304" pitchFamily="18" charset="0"/>
                <a:sym typeface="Wingdings" panose="05000000000000000000" pitchFamily="2" charset="2"/>
              </a:rPr>
              <a:t>Do</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not</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underestimate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the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value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of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personal</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relationships</a:t>
            </a:r>
            <a:r>
              <a:rPr lang="fi-FI" dirty="0" smtClean="0">
                <a:latin typeface="Times New Roman" panose="02020603050405020304" pitchFamily="18" charset="0"/>
                <a:cs typeface="Times New Roman" panose="02020603050405020304" pitchFamily="18" charset="0"/>
                <a:sym typeface="Wingdings" panose="05000000000000000000" pitchFamily="2" charset="2"/>
              </a:rPr>
              <a:t> –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Middle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East,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Russia</a:t>
            </a:r>
            <a:r>
              <a:rPr lang="fi-FI" dirty="0" smtClean="0">
                <a:latin typeface="Times New Roman" panose="02020603050405020304" pitchFamily="18" charset="0"/>
                <a:cs typeface="Times New Roman" panose="02020603050405020304" pitchFamily="18" charset="0"/>
                <a:sym typeface="Wingdings" panose="05000000000000000000" pitchFamily="2" charset="2"/>
              </a:rPr>
              <a:t> –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freidnship</a:t>
            </a:r>
            <a:r>
              <a:rPr lang="fi-FI" dirty="0" smtClean="0">
                <a:latin typeface="Times New Roman" panose="02020603050405020304" pitchFamily="18" charset="0"/>
                <a:cs typeface="Times New Roman" panose="02020603050405020304" pitchFamily="18" charset="0"/>
                <a:sym typeface="Wingdings" panose="05000000000000000000" pitchFamily="2" charset="2"/>
              </a:rPr>
              <a:t> is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necessary</a:t>
            </a:r>
            <a:r>
              <a:rPr lang="fi-FI" dirty="0" smtClean="0">
                <a:latin typeface="Times New Roman" panose="02020603050405020304" pitchFamily="18" charset="0"/>
                <a:cs typeface="Times New Roman" panose="02020603050405020304" pitchFamily="18" charset="0"/>
                <a:sym typeface="Wingdings" panose="05000000000000000000" pitchFamily="2" charset="2"/>
              </a:rPr>
              <a:t> for business 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you</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have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to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be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on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the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ground</a:t>
            </a:r>
            <a:r>
              <a:rPr lang="fi-FI" dirty="0" smtClean="0">
                <a:latin typeface="Times New Roman" panose="02020603050405020304" pitchFamily="18" charset="0"/>
                <a:cs typeface="Times New Roman" panose="02020603050405020304" pitchFamily="18" charset="0"/>
                <a:sym typeface="Wingdings" panose="05000000000000000000" pitchFamily="2" charset="2"/>
              </a:rPr>
              <a:t>  </a:t>
            </a:r>
            <a:r>
              <a:rPr lang="fi-FI"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local</a:t>
            </a:r>
            <a:r>
              <a:rPr lang="fi-FI"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execution</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196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Times New Roman" panose="02020603050405020304" pitchFamily="18" charset="0"/>
                <a:cs typeface="Times New Roman" panose="02020603050405020304" pitchFamily="18" charset="0"/>
              </a:rPr>
              <a:t>Expert opinion</a:t>
            </a:r>
            <a:r>
              <a:rPr lang="fi-FI" sz="3000" b="1" dirty="0">
                <a:latin typeface="Times New Roman" panose="02020603050405020304" pitchFamily="18" charset="0"/>
                <a:cs typeface="Times New Roman" panose="02020603050405020304" pitchFamily="18" charset="0"/>
              </a:rPr>
              <a: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Nenad</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Pacek</a:t>
            </a:r>
            <a:r>
              <a:rPr lang="en-US" sz="3000" b="1" dirty="0">
                <a:latin typeface="Times New Roman" panose="02020603050405020304" pitchFamily="18" charset="0"/>
                <a:cs typeface="Times New Roman" panose="02020603050405020304" pitchFamily="18" charset="0"/>
              </a:rPr>
              <a:t>, President, Global Success Advisors GmbH; Co-Founder, CEEMEA Business Group</a:t>
            </a:r>
            <a:endParaRPr lang="en-US" sz="3000" dirty="0"/>
          </a:p>
        </p:txBody>
      </p:sp>
      <p:sp>
        <p:nvSpPr>
          <p:cNvPr id="3" name="Content Placeholder 2"/>
          <p:cNvSpPr>
            <a:spLocks noGrp="1"/>
          </p:cNvSpPr>
          <p:nvPr>
            <p:ph idx="1"/>
          </p:nvPr>
        </p:nvSpPr>
        <p:spPr/>
        <p:txBody>
          <a:bodyPr/>
          <a:lstStyle/>
          <a:p>
            <a:pPr marL="0" indent="0">
              <a:buNone/>
            </a:pPr>
            <a:r>
              <a:rPr lang="fi-FI" dirty="0" err="1" smtClean="0">
                <a:solidFill>
                  <a:srgbClr val="FF0000"/>
                </a:solidFill>
                <a:latin typeface="Times New Roman" panose="02020603050405020304" pitchFamily="18" charset="0"/>
                <a:cs typeface="Times New Roman" panose="02020603050405020304" pitchFamily="18" charset="0"/>
              </a:rPr>
              <a:t>Upfront</a:t>
            </a:r>
            <a:r>
              <a:rPr lang="fi-FI" dirty="0" smtClean="0">
                <a:solidFill>
                  <a:srgbClr val="FF0000"/>
                </a:solidFill>
                <a:latin typeface="Times New Roman" panose="02020603050405020304" pitchFamily="18" charset="0"/>
                <a:cs typeface="Times New Roman" panose="02020603050405020304" pitchFamily="18" charset="0"/>
              </a:rPr>
              <a:t> </a:t>
            </a:r>
            <a:r>
              <a:rPr lang="fi-FI" dirty="0" err="1" smtClean="0">
                <a:solidFill>
                  <a:srgbClr val="FF0000"/>
                </a:solidFill>
                <a:latin typeface="Times New Roman" panose="02020603050405020304" pitchFamily="18" charset="0"/>
                <a:cs typeface="Times New Roman" panose="02020603050405020304" pitchFamily="18" charset="0"/>
              </a:rPr>
              <a:t>investment</a:t>
            </a:r>
            <a:r>
              <a:rPr lang="fi-FI" dirty="0" smtClean="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Without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upfront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investment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success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might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not</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happend</a:t>
            </a:r>
            <a:r>
              <a:rPr lang="fi-FI" dirty="0" smtClean="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strike="sngStrike" dirty="0"/>
              <a:t>Corporate </a:t>
            </a:r>
            <a:r>
              <a:rPr lang="fi-FI" strike="sngStrike" dirty="0" err="1" smtClean="0"/>
              <a:t>arrogance</a:t>
            </a:r>
            <a:r>
              <a:rPr lang="en-US" dirty="0"/>
              <a:t> </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are</a:t>
            </a:r>
            <a:r>
              <a:rPr lang="fi-FI" dirty="0" smtClean="0">
                <a:latin typeface="Times New Roman" panose="02020603050405020304" pitchFamily="18" charset="0"/>
                <a:cs typeface="Times New Roman" panose="02020603050405020304" pitchFamily="18" charset="0"/>
              </a:rPr>
              <a:t> market </a:t>
            </a:r>
            <a:r>
              <a:rPr lang="fi-FI" dirty="0" err="1" smtClean="0">
                <a:latin typeface="Times New Roman" panose="02020603050405020304" pitchFamily="18" charset="0"/>
                <a:cs typeface="Times New Roman" panose="02020603050405020304" pitchFamily="18" charset="0"/>
              </a:rPr>
              <a:t>leaders</a:t>
            </a:r>
            <a:r>
              <a:rPr lang="fi-FI" dirty="0" smtClean="0">
                <a:latin typeface="Times New Roman" panose="02020603050405020304" pitchFamily="18" charset="0"/>
                <a:cs typeface="Times New Roman" panose="02020603050405020304" pitchFamily="18" charset="0"/>
              </a:rPr>
              <a:t> in USA </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So</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we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will</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be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market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leaders</a:t>
            </a:r>
            <a:r>
              <a:rPr lang="fi-FI" dirty="0" smtClean="0">
                <a:latin typeface="Times New Roman" panose="02020603050405020304" pitchFamily="18" charset="0"/>
                <a:cs typeface="Times New Roman" panose="02020603050405020304" pitchFamily="18" charset="0"/>
                <a:sym typeface="Wingdings" panose="05000000000000000000" pitchFamily="2" charset="2"/>
              </a:rPr>
              <a:t> in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Turkey</a:t>
            </a:r>
            <a:r>
              <a:rPr lang="fi-FI" dirty="0" smtClean="0">
                <a:latin typeface="Times New Roman" panose="02020603050405020304" pitchFamily="18" charset="0"/>
                <a:cs typeface="Times New Roman" panose="02020603050405020304" pitchFamily="18" charset="0"/>
                <a:sym typeface="Wingdings" panose="05000000000000000000" pitchFamily="2" charset="2"/>
              </a:rPr>
              <a:t> – </a:t>
            </a:r>
            <a:r>
              <a:rPr lang="fi-FI"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DOES NOT WORK!!!!!!</a:t>
            </a:r>
          </a:p>
          <a:p>
            <a:pPr marL="0" indent="0">
              <a:buNone/>
            </a:pPr>
            <a:endPar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679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err="1" smtClean="0">
                <a:latin typeface="Times New Roman" panose="02020603050405020304" pitchFamily="18" charset="0"/>
                <a:cs typeface="Times New Roman" panose="02020603050405020304" pitchFamily="18" charset="0"/>
              </a:rPr>
              <a:t>Professor</a:t>
            </a:r>
            <a:r>
              <a:rPr lang="fi-FI" sz="3500" b="1" dirty="0" smtClean="0">
                <a:latin typeface="Times New Roman" panose="02020603050405020304" pitchFamily="18" charset="0"/>
                <a:cs typeface="Times New Roman" panose="02020603050405020304" pitchFamily="18" charset="0"/>
              </a:rPr>
              <a:t> Paul Marsh, </a:t>
            </a:r>
            <a:br>
              <a:rPr lang="fi-FI" sz="3500" b="1" dirty="0" smtClean="0">
                <a:latin typeface="Times New Roman" panose="02020603050405020304" pitchFamily="18" charset="0"/>
                <a:cs typeface="Times New Roman" panose="02020603050405020304" pitchFamily="18" charset="0"/>
              </a:rPr>
            </a:br>
            <a:r>
              <a:rPr lang="fi-FI" sz="3500" b="1" dirty="0" smtClean="0">
                <a:latin typeface="Times New Roman" panose="02020603050405020304" pitchFamily="18" charset="0"/>
                <a:cs typeface="Times New Roman" panose="02020603050405020304" pitchFamily="18" charset="0"/>
              </a:rPr>
              <a:t>London Business School</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dirty="0" smtClean="0"/>
          </a:p>
          <a:p>
            <a:pPr marL="0" indent="0">
              <a:buNone/>
            </a:pPr>
            <a:r>
              <a:rPr lang="fi-FI" dirty="0" smtClean="0">
                <a:latin typeface="Times New Roman" panose="02020603050405020304" pitchFamily="18" charset="0"/>
                <a:cs typeface="Times New Roman" panose="02020603050405020304" pitchFamily="18" charset="0"/>
              </a:rPr>
              <a:t>Small </a:t>
            </a:r>
            <a:r>
              <a:rPr lang="fi-FI" dirty="0" err="1" smtClean="0">
                <a:latin typeface="Times New Roman" panose="02020603050405020304" pitchFamily="18" charset="0"/>
                <a:cs typeface="Times New Roman" panose="02020603050405020304" pitchFamily="18" charset="0"/>
              </a:rPr>
              <a:t>companies</a:t>
            </a:r>
            <a:r>
              <a:rPr lang="fi-FI" dirty="0" smtClean="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a:t>
            </a:r>
            <a:r>
              <a:rPr lang="fi-FI" dirty="0" err="1" smtClean="0">
                <a:latin typeface="Times New Roman" panose="02020603050405020304" pitchFamily="18" charset="0"/>
                <a:cs typeface="Times New Roman" panose="02020603050405020304" pitchFamily="18" charset="0"/>
              </a:rPr>
              <a:t>o</a:t>
            </a:r>
            <a:r>
              <a:rPr lang="fi-FI" dirty="0" smtClean="0">
                <a:latin typeface="Times New Roman" panose="02020603050405020304" pitchFamily="18" charset="0"/>
                <a:cs typeface="Times New Roman" panose="02020603050405020304" pitchFamily="18" charset="0"/>
              </a:rPr>
              <a:t> a </a:t>
            </a:r>
            <a:r>
              <a:rPr lang="fi-FI" dirty="0" err="1" smtClean="0">
                <a:latin typeface="Times New Roman" panose="02020603050405020304" pitchFamily="18" charset="0"/>
                <a:cs typeface="Times New Roman" panose="02020603050405020304" pitchFamily="18" charset="0"/>
              </a:rPr>
              <a:t>little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better</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EMs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than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larger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companies</a:t>
            </a:r>
            <a:r>
              <a:rPr lang="fi-FI" dirty="0" smtClean="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smtClean="0">
                <a:latin typeface="Times New Roman" panose="02020603050405020304" pitchFamily="18" charset="0"/>
                <a:cs typeface="Times New Roman" panose="02020603050405020304" pitchFamily="18" charset="0"/>
              </a:rPr>
              <a:t>Much</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less</a:t>
            </a:r>
            <a:r>
              <a:rPr lang="fi-FI" dirty="0" smtClean="0">
                <a:latin typeface="Times New Roman" panose="02020603050405020304" pitchFamily="18" charset="0"/>
                <a:cs typeface="Times New Roman" panose="02020603050405020304" pitchFamily="18" charset="0"/>
              </a:rPr>
              <a:t> of a </a:t>
            </a:r>
            <a:r>
              <a:rPr lang="fi-FI" dirty="0" err="1" smtClean="0">
                <a:latin typeface="Times New Roman" panose="02020603050405020304" pitchFamily="18" charset="0"/>
                <a:cs typeface="Times New Roman" panose="02020603050405020304" pitchFamily="18" charset="0"/>
              </a:rPr>
              <a:t>premium</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smaller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companies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than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you</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find</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developed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countries</a:t>
            </a:r>
            <a:r>
              <a:rPr lang="fi-FI"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632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V4D7dErKtYM"/>
          <p:cNvPicPr>
            <a:picLocks noGrp="1" noRot="1" noChangeAspect="1"/>
          </p:cNvPicPr>
          <p:nvPr>
            <p:ph idx="1"/>
            <a:videoFile r:link="rId1"/>
          </p:nvPr>
        </p:nvPicPr>
        <p:blipFill>
          <a:blip r:embed="rId3"/>
          <a:stretch>
            <a:fillRect/>
          </a:stretch>
        </p:blipFill>
        <p:spPr>
          <a:xfrm>
            <a:off x="641268" y="365125"/>
            <a:ext cx="11174680" cy="5910984"/>
          </a:xfrm>
          <a:prstGeom prst="rect">
            <a:avLst/>
          </a:prstGeom>
        </p:spPr>
      </p:pic>
    </p:spTree>
    <p:extLst>
      <p:ext uri="{BB962C8B-B14F-4D97-AF65-F5344CB8AC3E}">
        <p14:creationId xmlns:p14="http://schemas.microsoft.com/office/powerpoint/2010/main" val="166882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smtClean="0">
                <a:latin typeface="Times New Roman" panose="02020603050405020304" pitchFamily="18" charset="0"/>
                <a:cs typeface="Times New Roman" panose="02020603050405020304" pitchFamily="18" charset="0"/>
              </a:rPr>
              <a:t>Developed</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countries</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MNEs</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investing</a:t>
            </a:r>
            <a:r>
              <a:rPr lang="fi-FI" sz="4000" b="1" dirty="0" smtClean="0">
                <a:latin typeface="Times New Roman" panose="02020603050405020304" pitchFamily="18" charset="0"/>
                <a:cs typeface="Times New Roman" panose="02020603050405020304" pitchFamily="18" charset="0"/>
              </a:rPr>
              <a:t> in </a:t>
            </a:r>
            <a:r>
              <a:rPr lang="fi-FI" sz="4000" b="1" dirty="0" err="1" smtClean="0">
                <a:latin typeface="Times New Roman" panose="02020603050405020304" pitchFamily="18" charset="0"/>
                <a:cs typeface="Times New Roman" panose="02020603050405020304" pitchFamily="18" charset="0"/>
              </a:rPr>
              <a:t>EMs</a:t>
            </a:r>
            <a:r>
              <a:rPr lang="fi-FI" sz="4000" b="1" dirty="0" smtClean="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For years, economists have been talking about a structural shift in the global economy</a:t>
            </a:r>
            <a:r>
              <a:rPr lang="en-US" dirty="0" smtClean="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b="1" dirty="0">
                <a:solidFill>
                  <a:srgbClr val="C00000"/>
                </a:solidFill>
                <a:latin typeface="Times New Roman" panose="02020603050405020304" pitchFamily="18" charset="0"/>
                <a:cs typeface="Times New Roman" panose="02020603050405020304" pitchFamily="18" charset="0"/>
              </a:rPr>
              <a:t>Do you increase spending in the United States, or do you open a new factory and service center in Asia</a:t>
            </a:r>
            <a:r>
              <a:rPr lang="en-US" b="1" dirty="0" smtClean="0">
                <a:solidFill>
                  <a:srgbClr val="C00000"/>
                </a:solidFill>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question was answered in </a:t>
            </a: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2013: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the first time ever, global corporations invested more in emerging markets than the core economies of U.S., Europe and Japan, according to </a:t>
            </a:r>
            <a:r>
              <a:rPr lang="en-US" dirty="0" smtClean="0">
                <a:latin typeface="Times New Roman" panose="02020603050405020304" pitchFamily="18" charset="0"/>
                <a:cs typeface="Times New Roman" panose="02020603050405020304" pitchFamily="18" charset="0"/>
              </a:rPr>
              <a:t>UNCTAD </a:t>
            </a:r>
            <a:r>
              <a:rPr lang="en-US" dirty="0">
                <a:latin typeface="Times New Roman" panose="02020603050405020304" pitchFamily="18" charset="0"/>
                <a:cs typeface="Times New Roman" panose="02020603050405020304" pitchFamily="18" charset="0"/>
              </a:rPr>
              <a:t>in their 2013 World Investment </a:t>
            </a:r>
            <a:r>
              <a:rPr lang="en-US" dirty="0" smtClean="0">
                <a:latin typeface="Times New Roman" panose="02020603050405020304" pitchFamily="18" charset="0"/>
                <a:cs typeface="Times New Roman" panose="02020603050405020304" pitchFamily="18" charset="0"/>
              </a:rPr>
              <a:t>Report.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05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5337" y="176212"/>
            <a:ext cx="10601325" cy="6505575"/>
          </a:xfrm>
          <a:prstGeom prst="rect">
            <a:avLst/>
          </a:prstGeom>
        </p:spPr>
      </p:pic>
    </p:spTree>
    <p:extLst>
      <p:ext uri="{BB962C8B-B14F-4D97-AF65-F5344CB8AC3E}">
        <p14:creationId xmlns:p14="http://schemas.microsoft.com/office/powerpoint/2010/main" val="267080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274320"/>
            <a:ext cx="10831484" cy="6583680"/>
          </a:xfrm>
          <a:prstGeom prst="rect">
            <a:avLst/>
          </a:prstGeom>
        </p:spPr>
      </p:pic>
    </p:spTree>
    <p:extLst>
      <p:ext uri="{BB962C8B-B14F-4D97-AF65-F5344CB8AC3E}">
        <p14:creationId xmlns:p14="http://schemas.microsoft.com/office/powerpoint/2010/main" val="353095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4"/>
          </a:xfrm>
        </p:spPr>
        <p:txBody>
          <a:bodyPr>
            <a:normAutofit fontScale="90000"/>
          </a:bodyPr>
          <a:lstStyle/>
          <a:p>
            <a:r>
              <a:rPr lang="fi-FI" sz="3000" b="1" dirty="0" smtClean="0">
                <a:latin typeface="Times New Roman" panose="02020603050405020304" pitchFamily="18" charset="0"/>
                <a:cs typeface="Times New Roman" panose="02020603050405020304" pitchFamily="18" charset="0"/>
              </a:rPr>
              <a:t>Net </a:t>
            </a:r>
            <a:r>
              <a:rPr lang="fi-FI" sz="3000" b="1" dirty="0" err="1">
                <a:latin typeface="Times New Roman" panose="02020603050405020304" pitchFamily="18" charset="0"/>
                <a:cs typeface="Times New Roman" panose="02020603050405020304" pitchFamily="18" charset="0"/>
              </a:rPr>
              <a:t>i</a:t>
            </a:r>
            <a:r>
              <a:rPr lang="fi-FI" sz="3000" b="1" dirty="0" err="1" smtClean="0">
                <a:latin typeface="Times New Roman" panose="02020603050405020304" pitchFamily="18" charset="0"/>
                <a:cs typeface="Times New Roman" panose="02020603050405020304" pitchFamily="18" charset="0"/>
              </a:rPr>
              <a:t>nward</a:t>
            </a:r>
            <a:r>
              <a:rPr lang="fi-FI" sz="3000" b="1" dirty="0" smtClean="0">
                <a:latin typeface="Times New Roman" panose="02020603050405020304" pitchFamily="18" charset="0"/>
                <a:cs typeface="Times New Roman" panose="02020603050405020304" pitchFamily="18" charset="0"/>
              </a:rPr>
              <a:t> </a:t>
            </a:r>
            <a:r>
              <a:rPr lang="fi-FI" sz="3000" b="1" dirty="0">
                <a:latin typeface="Times New Roman" panose="02020603050405020304" pitchFamily="18" charset="0"/>
                <a:cs typeface="Times New Roman" panose="02020603050405020304" pitchFamily="18" charset="0"/>
              </a:rPr>
              <a:t>FDI, </a:t>
            </a:r>
            <a:r>
              <a:rPr lang="fi-FI" sz="3000" b="1" dirty="0" err="1">
                <a:latin typeface="Times New Roman" panose="02020603050405020304" pitchFamily="18" charset="0"/>
                <a:cs typeface="Times New Roman" panose="02020603050405020304" pitchFamily="18" charset="0"/>
              </a:rPr>
              <a:t>million</a:t>
            </a:r>
            <a:r>
              <a:rPr lang="fi-FI" sz="3000" b="1" dirty="0">
                <a:latin typeface="Times New Roman" panose="02020603050405020304" pitchFamily="18" charset="0"/>
                <a:cs typeface="Times New Roman" panose="02020603050405020304" pitchFamily="18" charset="0"/>
              </a:rPr>
              <a:t> USD</a:t>
            </a:r>
            <a:endParaRPr lang="fi-FI" sz="3000" dirty="0"/>
          </a:p>
        </p:txBody>
      </p:sp>
      <p:graphicFrame>
        <p:nvGraphicFramePr>
          <p:cNvPr id="4" name="Content Placeholder 3"/>
          <p:cNvGraphicFramePr>
            <a:graphicFrameLocks noGrp="1"/>
          </p:cNvGraphicFramePr>
          <p:nvPr>
            <p:ph idx="1"/>
            <p:extLst/>
          </p:nvPr>
        </p:nvGraphicFramePr>
        <p:xfrm>
          <a:off x="257696" y="922712"/>
          <a:ext cx="5760720" cy="56194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extLst/>
          </p:nvPr>
        </p:nvGraphicFramePr>
        <p:xfrm>
          <a:off x="5938060" y="922711"/>
          <a:ext cx="5760720" cy="5619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437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sz="3500" b="1" dirty="0" smtClean="0">
                <a:latin typeface="Times New Roman" panose="02020603050405020304" pitchFamily="18" charset="0"/>
                <a:cs typeface="Times New Roman" panose="02020603050405020304" pitchFamily="18" charset="0"/>
              </a:rPr>
              <a:t>Business/</a:t>
            </a:r>
            <a:r>
              <a:rPr lang="fi-FI" sz="3500" b="1" dirty="0" err="1" smtClean="0">
                <a:latin typeface="Times New Roman" panose="02020603050405020304" pitchFamily="18" charset="0"/>
                <a:cs typeface="Times New Roman" panose="02020603050405020304" pitchFamily="18" charset="0"/>
              </a:rPr>
              <a:t>investment</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strategies</a:t>
            </a:r>
            <a:r>
              <a:rPr lang="fi-FI" sz="3500" b="1" dirty="0" smtClean="0">
                <a:latin typeface="Times New Roman" panose="02020603050405020304" pitchFamily="18" charset="0"/>
                <a:cs typeface="Times New Roman" panose="02020603050405020304" pitchFamily="18" charset="0"/>
              </a:rPr>
              <a:t> of </a:t>
            </a:r>
            <a:r>
              <a:rPr lang="fi-FI" sz="3500" b="1" dirty="0" err="1" smtClean="0">
                <a:latin typeface="Times New Roman" panose="02020603050405020304" pitchFamily="18" charset="0"/>
                <a:cs typeface="Times New Roman" panose="02020603050405020304" pitchFamily="18" charset="0"/>
              </a:rPr>
              <a:t>MNCs</a:t>
            </a:r>
            <a:r>
              <a:rPr lang="fi-FI" sz="3500" b="1" dirty="0" smtClean="0">
                <a:latin typeface="Times New Roman" panose="02020603050405020304" pitchFamily="18" charset="0"/>
                <a:cs typeface="Times New Roman" panose="02020603050405020304" pitchFamily="18" charset="0"/>
              </a:rPr>
              <a:t>/</a:t>
            </a:r>
            <a:r>
              <a:rPr lang="fi-FI" sz="3500" b="1" dirty="0" err="1" smtClean="0">
                <a:latin typeface="Times New Roman" panose="02020603050405020304" pitchFamily="18" charset="0"/>
                <a:cs typeface="Times New Roman" panose="02020603050405020304" pitchFamily="18" charset="0"/>
              </a:rPr>
              <a:t>investors</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from</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advanced</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markets</a:t>
            </a:r>
            <a:r>
              <a:rPr lang="fi-FI" sz="3500" b="1" dirty="0" smtClean="0">
                <a:latin typeface="Times New Roman" panose="02020603050405020304" pitchFamily="18" charset="0"/>
                <a:cs typeface="Times New Roman" panose="02020603050405020304" pitchFamily="18" charset="0"/>
              </a:rPr>
              <a:t> in </a:t>
            </a:r>
            <a:r>
              <a:rPr lang="fi-FI" sz="3500" b="1" dirty="0" err="1" smtClean="0">
                <a:latin typeface="Times New Roman" panose="02020603050405020304" pitchFamily="18" charset="0"/>
                <a:cs typeface="Times New Roman" panose="02020603050405020304" pitchFamily="18" charset="0"/>
              </a:rPr>
              <a:t>emerging</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markets</a:t>
            </a:r>
            <a:r>
              <a:rPr lang="fi-FI" sz="3500" b="1" dirty="0" smtClean="0">
                <a:latin typeface="Times New Roman" panose="02020603050405020304" pitchFamily="18" charset="0"/>
                <a:cs typeface="Times New Roman" panose="02020603050405020304" pitchFamily="18" charset="0"/>
              </a:rPr>
              <a:t> </a:t>
            </a:r>
            <a:r>
              <a:rPr lang="fi-FI" sz="2000" dirty="0" smtClean="0">
                <a:latin typeface="Times New Roman" panose="02020603050405020304" pitchFamily="18" charset="0"/>
                <a:cs typeface="Times New Roman" panose="02020603050405020304" pitchFamily="18" charset="0"/>
              </a:rPr>
              <a:t>(London and Hart 2004)</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200" dirty="0" smtClean="0">
                <a:latin typeface="Times New Roman" panose="02020603050405020304" pitchFamily="18" charset="0"/>
                <a:cs typeface="Times New Roman" panose="02020603050405020304" pitchFamily="18" charset="0"/>
              </a:rPr>
              <a:t>Most </a:t>
            </a:r>
            <a:r>
              <a:rPr lang="en-US" sz="2200" dirty="0">
                <a:latin typeface="Times New Roman" panose="02020603050405020304" pitchFamily="18" charset="0"/>
                <a:cs typeface="Times New Roman" panose="02020603050405020304" pitchFamily="18" charset="0"/>
              </a:rPr>
              <a:t>MNCs have focused on the wealthy elite at the top of the economic pyramid, with products and business models similar to those used in the developed </a:t>
            </a:r>
            <a:r>
              <a:rPr lang="en-US" sz="2200" dirty="0" smtClean="0">
                <a:latin typeface="Times New Roman" panose="02020603050405020304" pitchFamily="18" charset="0"/>
                <a:cs typeface="Times New Roman" panose="02020603050405020304" pitchFamily="18" charset="0"/>
              </a:rPr>
              <a:t>world.</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Almost completely ignored until recently is a huge base of potential customers whose annual purchasing power parity (PPP) is less than $1500 per </a:t>
            </a:r>
            <a:r>
              <a:rPr lang="en-US" sz="2200" dirty="0" smtClean="0">
                <a:latin typeface="Times New Roman" panose="02020603050405020304" pitchFamily="18" charset="0"/>
                <a:cs typeface="Times New Roman" panose="02020603050405020304" pitchFamily="18" charset="0"/>
              </a:rPr>
              <a:t>year.</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Low-income markets in emerging economies present both tremendous opportunities and unique challenges. </a:t>
            </a:r>
            <a:endParaRPr lang="en-US" sz="2200" dirty="0" smtClean="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four billion customers in these base-of-the-pyramid markets represent a vast </a:t>
            </a:r>
            <a:r>
              <a:rPr lang="en-US" sz="2200" dirty="0" smtClean="0">
                <a:latin typeface="Times New Roman" panose="02020603050405020304" pitchFamily="18" charset="0"/>
                <a:cs typeface="Times New Roman" panose="02020603050405020304" pitchFamily="18" charset="0"/>
              </a:rPr>
              <a:t>potential. </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growing number of MNCs </a:t>
            </a:r>
            <a:r>
              <a:rPr lang="en-US"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start to explore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enormous business opportunity at the base of the economic pyramid</a:t>
            </a:r>
            <a:r>
              <a:rPr lang="en-US" sz="22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320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2477</TotalTime>
  <Words>3022</Words>
  <Application>Microsoft Office PowerPoint</Application>
  <PresentationFormat>Widescreen</PresentationFormat>
  <Paragraphs>510</Paragraphs>
  <Slides>45</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Wingdings</vt:lpstr>
      <vt:lpstr>Office Theme</vt:lpstr>
      <vt:lpstr>FDI, multinationals and domestic companies in emerging markets</vt:lpstr>
      <vt:lpstr>Traditional view of multinational enterprise (from Avinash Dixit public lecture at Oxford)</vt:lpstr>
      <vt:lpstr>OLI theory: (John Dunning paradigm) 1</vt:lpstr>
      <vt:lpstr>PowerPoint Presentation</vt:lpstr>
      <vt:lpstr>Developed countries MNEs investing in EMs </vt:lpstr>
      <vt:lpstr>PowerPoint Presentation</vt:lpstr>
      <vt:lpstr>PowerPoint Presentation</vt:lpstr>
      <vt:lpstr>Net inward FDI, million USD</vt:lpstr>
      <vt:lpstr>Business/investment strategies of MNCs/investors from advanced markets in emerging markets (London and Hart 2004)</vt:lpstr>
      <vt:lpstr> The base of the economic pyramid: opportunities  (London and Hart 2004) </vt:lpstr>
      <vt:lpstr>Informal employment, % of non-agricultural employment; Emerging markets</vt:lpstr>
      <vt:lpstr>Informal employment, % of non-agricultural employment; other countries</vt:lpstr>
      <vt:lpstr>The base of the economic pyramid: challenges (London and Hart 2004)</vt:lpstr>
      <vt:lpstr>Ordinary/previous EM strategy (London and Hart 2004) </vt:lpstr>
      <vt:lpstr>Perspective EM strategy (London and Hart 2004) </vt:lpstr>
      <vt:lpstr>Collaborating with non-traditional partners</vt:lpstr>
      <vt:lpstr>Co-inventing custom solutions</vt:lpstr>
      <vt:lpstr>Building local capacity</vt:lpstr>
      <vt:lpstr> Video: A New Model for Emerging Markets </vt:lpstr>
      <vt:lpstr>Emerging Giants: Local companies in Emerging Markets</vt:lpstr>
      <vt:lpstr>Fortune global 500, 2018, World</vt:lpstr>
      <vt:lpstr>Fortune global 500, 2018, Asia, EM</vt:lpstr>
      <vt:lpstr>Fortune global 500, 2018, Latin America, EM</vt:lpstr>
      <vt:lpstr>Examples of companies in Fortune global 500, 2018, top 10 – 3 Chinese companies</vt:lpstr>
      <vt:lpstr>Fortune global 100, 2018, Emerging markets companies; number of companies</vt:lpstr>
      <vt:lpstr>New development in MNEs over last four decades (from Avinash Dixit public lecture at Oxford)</vt:lpstr>
      <vt:lpstr>PowerPoint Presentation</vt:lpstr>
      <vt:lpstr>Important question  (from Avinash Dixit public lecture at Oxford) </vt:lpstr>
      <vt:lpstr>Previous explanations (not mutually excluded)  (from Avinash Dixit public lecture at Oxford)</vt:lpstr>
      <vt:lpstr>New features of South to North FDI (from Avinash Dixit public lecture at Oxford)</vt:lpstr>
      <vt:lpstr>Weak home environment turns into strength abroad (from Avinash Dixit public lecture at Oxford)</vt:lpstr>
      <vt:lpstr>Skills for coping with bad governance  (from Avinash Dixit public lecture at Oxford)</vt:lpstr>
      <vt:lpstr>Institutional differences are barriers to FDI (from Avinash Dixit public lecture at Oxford) </vt:lpstr>
      <vt:lpstr>New challengies for developed countries MNCs in Emerging Markets (Boston Consulting Group)</vt:lpstr>
      <vt:lpstr>Recent trends in emerging markets</vt:lpstr>
      <vt:lpstr>Increasing competition on the local basis </vt:lpstr>
      <vt:lpstr>Expert opinion: Nenad Pacek, President, Global Success Advisors GmbH; Co-Founder, CEEMEA Business Group</vt:lpstr>
      <vt:lpstr>Professor Ravi Ramamurti, Northeastern University</vt:lpstr>
      <vt:lpstr>Developed country MNCs new strategy</vt:lpstr>
      <vt:lpstr>Expert opinion: Nenad Pacek, President, Global Success Advisors GmbH; Co-Founder, CEEMEA Business Group</vt:lpstr>
      <vt:lpstr>Expert opinion: Nenad Pacek, President, Global Success Advisors GmbH; Co-Founder, CEEMEA Business Group</vt:lpstr>
      <vt:lpstr>Expert opinion: Nenad Pacek, President, Global Success Advisors GmbH; Co-Founder, CEEMEA Business Group</vt:lpstr>
      <vt:lpstr>Expert opinion: Nenad Pacek, President, Global Success Advisors GmbH; Co-Founder, CEEMEA Business Group</vt:lpstr>
      <vt:lpstr>Professor Paul Marsh,  London Business School</vt:lpstr>
      <vt:lpstr>PowerPoint Presentation</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Multinationals in EM</dc:title>
  <dc:creator>Ledyaeva Svetlana</dc:creator>
  <cp:lastModifiedBy>Ledyaeva Svetlana</cp:lastModifiedBy>
  <cp:revision>333</cp:revision>
  <dcterms:created xsi:type="dcterms:W3CDTF">2017-03-01T15:43:10Z</dcterms:created>
  <dcterms:modified xsi:type="dcterms:W3CDTF">2019-01-28T07:47:09Z</dcterms:modified>
</cp:coreProperties>
</file>