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5" r:id="rId11"/>
    <p:sldId id="266" r:id="rId12"/>
    <p:sldId id="270" r:id="rId13"/>
    <p:sldId id="268" r:id="rId1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D7D879-A4B1-409A-9FF8-43197D531904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148C47-FF3B-44C2-B559-C70B78BDB4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47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48C47-FF3B-44C2-B559-C70B78BDB4C7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0519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A47866A-C492-4F88-BE2B-C7672FD3F11B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F570A3-0814-4490-9DD8-EAAFA723C35B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7866A-C492-4F88-BE2B-C7672FD3F11B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70A3-0814-4490-9DD8-EAAFA723C35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7866A-C492-4F88-BE2B-C7672FD3F11B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70A3-0814-4490-9DD8-EAAFA723C35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47866A-C492-4F88-BE2B-C7672FD3F11B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70A3-0814-4490-9DD8-EAAFA723C35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A47866A-C492-4F88-BE2B-C7672FD3F11B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F570A3-0814-4490-9DD8-EAAFA723C35B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7866A-C492-4F88-BE2B-C7672FD3F11B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70A3-0814-4490-9DD8-EAAFA723C35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7866A-C492-4F88-BE2B-C7672FD3F11B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70A3-0814-4490-9DD8-EAAFA723C35B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47866A-C492-4F88-BE2B-C7672FD3F11B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70A3-0814-4490-9DD8-EAAFA723C35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7866A-C492-4F88-BE2B-C7672FD3F11B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70A3-0814-4490-9DD8-EAAFA723C35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47866A-C492-4F88-BE2B-C7672FD3F11B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70A3-0814-4490-9DD8-EAAFA723C35B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47866A-C492-4F88-BE2B-C7672FD3F11B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70A3-0814-4490-9DD8-EAAFA723C35B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47866A-C492-4F88-BE2B-C7672FD3F11B}" type="datetimeFigureOut">
              <a:rPr lang="fi-FI" smtClean="0"/>
              <a:t>12.1.2019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F570A3-0814-4490-9DD8-EAAFA723C35B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Substantiivin taivutus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70849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143000"/>
          </a:xfrm>
        </p:spPr>
        <p:txBody>
          <a:bodyPr>
            <a:normAutofit/>
          </a:bodyPr>
          <a:lstStyle/>
          <a:p>
            <a:r>
              <a:rPr lang="fi-FI" b="1" dirty="0"/>
              <a:t>Substantiivin Epämääräinen muoto ilman artikkelia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Käytetään, </a:t>
            </a:r>
          </a:p>
          <a:p>
            <a:r>
              <a:rPr lang="fi-FI" dirty="0"/>
              <a:t>kun substantiivi on ainesana</a:t>
            </a:r>
          </a:p>
          <a:p>
            <a:pPr lvl="1"/>
            <a:r>
              <a:rPr lang="fi-FI" dirty="0" err="1"/>
              <a:t>Dricker</a:t>
            </a:r>
            <a:r>
              <a:rPr lang="fi-FI" dirty="0"/>
              <a:t> du </a:t>
            </a:r>
            <a:r>
              <a:rPr lang="fi-FI" dirty="0" err="1"/>
              <a:t>kaffe</a:t>
            </a:r>
            <a:r>
              <a:rPr lang="fi-FI" dirty="0"/>
              <a:t>? (Juotko kahvia).</a:t>
            </a:r>
          </a:p>
          <a:p>
            <a:pPr lvl="1"/>
            <a:r>
              <a:rPr lang="fi-FI" dirty="0" err="1"/>
              <a:t>Produkten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av </a:t>
            </a:r>
            <a:r>
              <a:rPr lang="fi-FI" dirty="0" err="1"/>
              <a:t>metall</a:t>
            </a:r>
            <a:r>
              <a:rPr lang="fi-FI" dirty="0"/>
              <a:t>. (Tuote on metallista.)</a:t>
            </a:r>
          </a:p>
          <a:p>
            <a:pPr marL="365760" lvl="1" indent="0">
              <a:buNone/>
            </a:pPr>
            <a:endParaRPr lang="fi-FI" dirty="0"/>
          </a:p>
          <a:p>
            <a:pPr lvl="0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Kun substantiivi on abstrakti sana (ei voida laskea)</a:t>
            </a:r>
          </a:p>
          <a:p>
            <a:pPr lvl="1">
              <a:buClr>
                <a:srgbClr val="0F6FC6"/>
              </a:buClr>
            </a:pPr>
            <a:r>
              <a:rPr lang="fi-FI" dirty="0" err="1">
                <a:solidFill>
                  <a:prstClr val="black"/>
                </a:solidFill>
              </a:rPr>
              <a:t>Hon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studerar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företagsekonomi</a:t>
            </a:r>
            <a:r>
              <a:rPr lang="fi-FI" dirty="0">
                <a:solidFill>
                  <a:prstClr val="black"/>
                </a:solidFill>
              </a:rPr>
              <a:t>. (Hän opiskelee yritystaloutta.)</a:t>
            </a:r>
          </a:p>
          <a:p>
            <a:pPr marL="36576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5397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Substantiivin epämääräinen muoto ilman artikkelia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fi-FI" dirty="0"/>
              <a:t>Substantiivi ilmaisee ammattia, kansalaisuutta, uskontoa, ideologiaa tms.</a:t>
            </a:r>
          </a:p>
          <a:p>
            <a:pPr lvl="1"/>
            <a:r>
              <a:rPr lang="fi-FI" dirty="0"/>
              <a:t>Kalle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assistent</a:t>
            </a:r>
            <a:r>
              <a:rPr lang="fi-FI" dirty="0"/>
              <a:t>. (Kalle on assistentti.)</a:t>
            </a:r>
          </a:p>
          <a:p>
            <a:pPr lvl="1"/>
            <a:r>
              <a:rPr lang="fi-FI" dirty="0" err="1"/>
              <a:t>Han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svensk. (Hän on ruotsalainen.)</a:t>
            </a:r>
          </a:p>
          <a:p>
            <a:pPr lvl="1"/>
            <a:r>
              <a:rPr lang="fi-FI" dirty="0" err="1"/>
              <a:t>Han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katolik</a:t>
            </a:r>
            <a:r>
              <a:rPr lang="fi-FI" dirty="0"/>
              <a:t>. (Hän on katolilainen.)</a:t>
            </a:r>
          </a:p>
          <a:p>
            <a:pPr lvl="1"/>
            <a:r>
              <a:rPr lang="fi-FI" dirty="0" err="1"/>
              <a:t>Han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vegetarian</a:t>
            </a:r>
            <a:r>
              <a:rPr lang="fi-FI" dirty="0"/>
              <a:t>. (Hän on kasvissyöjä.)</a:t>
            </a:r>
          </a:p>
          <a:p>
            <a:pPr marL="365760" lvl="1" indent="0">
              <a:buNone/>
            </a:pPr>
            <a:endParaRPr lang="fi-FI" dirty="0"/>
          </a:p>
          <a:p>
            <a:pPr lvl="0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Kyseessä on sanonta, joka muodostuu kiinteästi verbistä ja substantiivista</a:t>
            </a:r>
          </a:p>
          <a:p>
            <a:pPr lvl="1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Vi </a:t>
            </a:r>
            <a:r>
              <a:rPr lang="fi-FI" dirty="0" err="1">
                <a:solidFill>
                  <a:prstClr val="black"/>
                </a:solidFill>
              </a:rPr>
              <a:t>åker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buss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till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Åbo.(Me</a:t>
            </a:r>
            <a:r>
              <a:rPr lang="fi-FI" dirty="0">
                <a:solidFill>
                  <a:prstClr val="black"/>
                </a:solidFill>
              </a:rPr>
              <a:t> matkustamme bussilla T:uun)</a:t>
            </a:r>
          </a:p>
          <a:p>
            <a:pPr lvl="1">
              <a:buClr>
                <a:srgbClr val="0F6FC6"/>
              </a:buClr>
            </a:pPr>
            <a:r>
              <a:rPr lang="fi-FI" dirty="0" err="1">
                <a:solidFill>
                  <a:prstClr val="black"/>
                </a:solidFill>
              </a:rPr>
              <a:t>Ska</a:t>
            </a:r>
            <a:r>
              <a:rPr lang="fi-FI" dirty="0">
                <a:solidFill>
                  <a:prstClr val="black"/>
                </a:solidFill>
              </a:rPr>
              <a:t> vi </a:t>
            </a:r>
            <a:r>
              <a:rPr lang="fi-FI" dirty="0" err="1">
                <a:solidFill>
                  <a:prstClr val="black"/>
                </a:solidFill>
              </a:rPr>
              <a:t>spela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fotboll</a:t>
            </a:r>
            <a:r>
              <a:rPr lang="fi-FI" dirty="0">
                <a:solidFill>
                  <a:prstClr val="black"/>
                </a:solidFill>
              </a:rPr>
              <a:t>? (Pelaammeko jalkapalloa?)</a:t>
            </a:r>
          </a:p>
          <a:p>
            <a:pPr marL="365760" lvl="1" indent="0">
              <a:buNone/>
            </a:pPr>
            <a:endParaRPr lang="fi-FI" dirty="0"/>
          </a:p>
          <a:p>
            <a:pPr marL="36576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701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Substantiivin epämääräinen muoto ilman artikkelia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Substantiivi ilmaisee sellaista, mitä on vain yksi tiettyinä aikoina tai tietyissä tilanteissa</a:t>
            </a:r>
          </a:p>
          <a:p>
            <a:pPr lvl="1"/>
            <a:r>
              <a:rPr lang="fi-FI" dirty="0"/>
              <a:t>De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dirty="0" err="1"/>
              <a:t>stor</a:t>
            </a:r>
            <a:r>
              <a:rPr lang="fi-FI" dirty="0"/>
              <a:t> </a:t>
            </a:r>
            <a:r>
              <a:rPr lang="fi-FI" dirty="0" err="1"/>
              <a:t>familj</a:t>
            </a:r>
            <a:r>
              <a:rPr lang="fi-FI" dirty="0"/>
              <a:t>. (Heillä on suuri perhe.)</a:t>
            </a:r>
          </a:p>
          <a:p>
            <a:pPr lvl="1"/>
            <a:r>
              <a:rPr lang="fi-FI" dirty="0" err="1"/>
              <a:t>Hon</a:t>
            </a:r>
            <a:r>
              <a:rPr lang="fi-FI" dirty="0"/>
              <a:t> </a:t>
            </a:r>
            <a:r>
              <a:rPr lang="fi-FI" dirty="0" err="1"/>
              <a:t>har</a:t>
            </a:r>
            <a:r>
              <a:rPr lang="fi-FI" dirty="0"/>
              <a:t> ny </a:t>
            </a:r>
            <a:r>
              <a:rPr lang="fi-FI" dirty="0" err="1"/>
              <a:t>bil</a:t>
            </a:r>
            <a:r>
              <a:rPr lang="fi-FI" dirty="0"/>
              <a:t>. (Hänellä on uusi auto.)</a:t>
            </a:r>
          </a:p>
          <a:p>
            <a:pPr lvl="1"/>
            <a:r>
              <a:rPr lang="fi-FI" dirty="0"/>
              <a:t>Kalle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dirty="0" err="1"/>
              <a:t>huvudvärk</a:t>
            </a:r>
            <a:r>
              <a:rPr lang="fi-FI" dirty="0"/>
              <a:t>. (Kallella on päänsärkyä.)</a:t>
            </a:r>
          </a:p>
          <a:p>
            <a:pPr lvl="1"/>
            <a:endParaRPr lang="fi-FI" dirty="0"/>
          </a:p>
          <a:p>
            <a:pPr lvl="0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Kun on kyse luettelosta tai rinnastuksesta</a:t>
            </a:r>
          </a:p>
          <a:p>
            <a:pPr lvl="1">
              <a:buClr>
                <a:srgbClr val="0F6FC6"/>
              </a:buClr>
            </a:pPr>
            <a:r>
              <a:rPr lang="fi-FI" dirty="0" err="1">
                <a:solidFill>
                  <a:prstClr val="black"/>
                </a:solidFill>
              </a:rPr>
              <a:t>Ni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ska</a:t>
            </a:r>
            <a:r>
              <a:rPr lang="fi-FI" dirty="0">
                <a:solidFill>
                  <a:prstClr val="black"/>
                </a:solidFill>
              </a:rPr>
              <a:t> ha </a:t>
            </a:r>
            <a:r>
              <a:rPr lang="fi-FI" dirty="0" err="1">
                <a:solidFill>
                  <a:prstClr val="black"/>
                </a:solidFill>
              </a:rPr>
              <a:t>med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papper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och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penna</a:t>
            </a:r>
            <a:r>
              <a:rPr lang="fi-FI" dirty="0">
                <a:solidFill>
                  <a:prstClr val="black"/>
                </a:solidFill>
              </a:rPr>
              <a:t>.</a:t>
            </a:r>
          </a:p>
          <a:p>
            <a:pPr marL="365760" lvl="1" indent="0">
              <a:buClr>
                <a:srgbClr val="0F6FC6"/>
              </a:buClr>
              <a:buNone/>
            </a:pPr>
            <a:r>
              <a:rPr lang="fi-FI" dirty="0">
                <a:solidFill>
                  <a:prstClr val="black"/>
                </a:solidFill>
              </a:rPr>
              <a:t>    (teillä pitää olla mukana kynä ja paperia.)</a:t>
            </a:r>
          </a:p>
          <a:p>
            <a:pPr marL="36576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731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Substantiivin epämääräinen muoto ilman artikkelia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Kun on kyse puhuttelusta</a:t>
            </a:r>
          </a:p>
          <a:p>
            <a:pPr lvl="1"/>
            <a:r>
              <a:rPr lang="fi-FI" dirty="0" err="1"/>
              <a:t>Bästa</a:t>
            </a:r>
            <a:r>
              <a:rPr lang="fi-FI" dirty="0"/>
              <a:t> </a:t>
            </a:r>
            <a:r>
              <a:rPr lang="fi-FI" dirty="0" err="1"/>
              <a:t>kund</a:t>
            </a:r>
            <a:r>
              <a:rPr lang="fi-FI" dirty="0"/>
              <a:t> (hyvä asiakas)</a:t>
            </a:r>
          </a:p>
          <a:p>
            <a:pPr marL="365760" lvl="1" indent="0">
              <a:buNone/>
            </a:pPr>
            <a:endParaRPr lang="fi-FI" dirty="0"/>
          </a:p>
          <a:p>
            <a:pPr lvl="0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Kun on kyse sanonnasta</a:t>
            </a:r>
          </a:p>
          <a:p>
            <a:pPr lvl="1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Svenska </a:t>
            </a:r>
            <a:r>
              <a:rPr lang="fi-FI" dirty="0" err="1">
                <a:solidFill>
                  <a:prstClr val="black"/>
                </a:solidFill>
              </a:rPr>
              <a:t>språket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behövs</a:t>
            </a:r>
            <a:r>
              <a:rPr lang="fi-FI" dirty="0">
                <a:solidFill>
                  <a:prstClr val="black"/>
                </a:solidFill>
              </a:rPr>
              <a:t> i Norden.</a:t>
            </a:r>
          </a:p>
          <a:p>
            <a:pPr marL="365760" lvl="1" indent="0">
              <a:buClr>
                <a:srgbClr val="0F6FC6"/>
              </a:buClr>
              <a:buNone/>
            </a:pPr>
            <a:r>
              <a:rPr lang="fi-FI" dirty="0">
                <a:solidFill>
                  <a:prstClr val="black"/>
                </a:solidFill>
              </a:rPr>
              <a:t>    (Ruotsin kieltä tarvitaan Pohjoismaissa.)</a:t>
            </a:r>
          </a:p>
          <a:p>
            <a:pPr lvl="1">
              <a:buClr>
                <a:srgbClr val="0F6FC6"/>
              </a:buClr>
            </a:pPr>
            <a:r>
              <a:rPr lang="fi-FI" dirty="0" err="1">
                <a:solidFill>
                  <a:prstClr val="black"/>
                </a:solidFill>
              </a:rPr>
              <a:t>Nästa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veckoslut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ska</a:t>
            </a:r>
            <a:r>
              <a:rPr lang="fi-FI" dirty="0">
                <a:solidFill>
                  <a:prstClr val="black"/>
                </a:solidFill>
              </a:rPr>
              <a:t> vi </a:t>
            </a:r>
            <a:r>
              <a:rPr lang="fi-FI" dirty="0" err="1">
                <a:solidFill>
                  <a:prstClr val="black"/>
                </a:solidFill>
              </a:rPr>
              <a:t>resa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till</a:t>
            </a:r>
            <a:r>
              <a:rPr lang="fi-FI" dirty="0">
                <a:solidFill>
                  <a:prstClr val="black"/>
                </a:solidFill>
              </a:rPr>
              <a:t> Göteborg. </a:t>
            </a:r>
          </a:p>
          <a:p>
            <a:pPr marL="365760" lvl="1" indent="0">
              <a:buClr>
                <a:srgbClr val="0F6FC6"/>
              </a:buClr>
              <a:buNone/>
            </a:pPr>
            <a:r>
              <a:rPr lang="fi-FI" dirty="0">
                <a:solidFill>
                  <a:prstClr val="black"/>
                </a:solidFill>
              </a:rPr>
              <a:t>    (Ensi viikonloppuna matkustamme Göteborgiin.)</a:t>
            </a:r>
          </a:p>
          <a:p>
            <a:pPr marL="36576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836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/>
          <a:lstStyle/>
          <a:p>
            <a:r>
              <a:rPr lang="fi-FI" dirty="0"/>
              <a:t>substantiivit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72067" y="1700808"/>
            <a:ext cx="7408333" cy="4425355"/>
          </a:xfrm>
        </p:spPr>
        <p:txBody>
          <a:bodyPr/>
          <a:lstStyle/>
          <a:p>
            <a:r>
              <a:rPr lang="fi-FI" dirty="0"/>
              <a:t>Ovat asioita, esineitä, ihmisiä, eläimiä, abstrakteja asioita, ilmiöitä</a:t>
            </a:r>
            <a:r>
              <a:rPr lang="fi-FI"/>
              <a:t>, käsitteitä</a:t>
            </a:r>
          </a:p>
          <a:p>
            <a:endParaRPr lang="fi-FI" dirty="0"/>
          </a:p>
          <a:p>
            <a:r>
              <a:rPr lang="fi-FI" dirty="0"/>
              <a:t>Jaetaan </a:t>
            </a:r>
            <a:r>
              <a:rPr lang="fi-FI" dirty="0" err="1"/>
              <a:t>en-</a:t>
            </a:r>
            <a:r>
              <a:rPr lang="fi-FI" dirty="0"/>
              <a:t> ja </a:t>
            </a:r>
            <a:r>
              <a:rPr lang="fi-FI" dirty="0" err="1"/>
              <a:t>ett-sukuisiin</a:t>
            </a:r>
            <a:endParaRPr lang="fi-FI" dirty="0"/>
          </a:p>
          <a:p>
            <a:r>
              <a:rPr lang="fi-FI" dirty="0"/>
              <a:t>Ei voida merkityksen perusteella päätellä, kumpi suku</a:t>
            </a:r>
          </a:p>
          <a:p>
            <a:r>
              <a:rPr lang="fi-FI" dirty="0"/>
              <a:t>Tiettyjen loppuliitteiden perusteella voidaan jakaa </a:t>
            </a:r>
            <a:r>
              <a:rPr lang="fi-FI" dirty="0" err="1"/>
              <a:t>en-</a:t>
            </a:r>
            <a:r>
              <a:rPr lang="fi-FI" dirty="0"/>
              <a:t> ja ett –sukuihin</a:t>
            </a:r>
          </a:p>
          <a:p>
            <a:pPr lvl="1"/>
            <a:r>
              <a:rPr lang="fi-FI" dirty="0" err="1"/>
              <a:t>Vrt</a:t>
            </a:r>
            <a:r>
              <a:rPr lang="fi-FI" dirty="0"/>
              <a:t> </a:t>
            </a:r>
            <a:r>
              <a:rPr lang="fi-FI" dirty="0" err="1"/>
              <a:t>Promentor</a:t>
            </a:r>
            <a:r>
              <a:rPr lang="fi-FI" dirty="0"/>
              <a:t>, </a:t>
            </a:r>
            <a:r>
              <a:rPr lang="fi-FI" dirty="0" err="1"/>
              <a:t>Bud</a:t>
            </a:r>
            <a:endParaRPr lang="fi-FI" dirty="0"/>
          </a:p>
          <a:p>
            <a:pPr lvl="0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Varmin tapa on opetella ulkoa suvut</a:t>
            </a:r>
          </a:p>
          <a:p>
            <a:pPr marL="36576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620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Substantiivin taivutusluokat eli deklinaatiot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571184" cy="4873752"/>
          </a:xfrm>
        </p:spPr>
        <p:txBody>
          <a:bodyPr>
            <a:normAutofit/>
          </a:bodyPr>
          <a:lstStyle/>
          <a:p>
            <a:r>
              <a:rPr lang="fi-FI" dirty="0"/>
              <a:t>Substantiivit voidaan jakaa 5 eri taivutusluokkaan</a:t>
            </a:r>
          </a:p>
          <a:p>
            <a:pPr lvl="1"/>
            <a:r>
              <a:rPr lang="fi-FI" dirty="0"/>
              <a:t>1. – 3. taivutusluokat ovat </a:t>
            </a:r>
            <a:r>
              <a:rPr lang="fi-FI" dirty="0" err="1"/>
              <a:t>en-sukuisille</a:t>
            </a:r>
            <a:r>
              <a:rPr lang="fi-FI" dirty="0"/>
              <a:t> sanoille</a:t>
            </a:r>
          </a:p>
          <a:p>
            <a:pPr lvl="1"/>
            <a:r>
              <a:rPr lang="fi-FI" dirty="0"/>
              <a:t>4. – 5. taivutusluokat ovat </a:t>
            </a:r>
            <a:r>
              <a:rPr lang="fi-FI" dirty="0" err="1"/>
              <a:t>ett-sukuisille</a:t>
            </a:r>
            <a:r>
              <a:rPr lang="fi-FI" dirty="0"/>
              <a:t> sanoille</a:t>
            </a:r>
          </a:p>
          <a:p>
            <a:pPr lvl="1"/>
            <a:r>
              <a:rPr lang="fi-FI" dirty="0"/>
              <a:t>(3. ja 5. taivutusluokkiin voi kuulua molempia)</a:t>
            </a:r>
          </a:p>
          <a:p>
            <a:pPr marL="365760" lvl="1" indent="0">
              <a:buNone/>
            </a:pPr>
            <a:endParaRPr lang="fi-FI" dirty="0"/>
          </a:p>
          <a:p>
            <a:pPr lvl="0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Jokaisella substantiivilla on neljä eri muotoa eli </a:t>
            </a:r>
          </a:p>
          <a:p>
            <a:pPr lvl="1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Yksikön epämääräinen (en </a:t>
            </a:r>
            <a:r>
              <a:rPr lang="fi-FI" dirty="0" err="1">
                <a:solidFill>
                  <a:prstClr val="black"/>
                </a:solidFill>
              </a:rPr>
              <a:t>skola</a:t>
            </a:r>
            <a:r>
              <a:rPr lang="fi-FI" dirty="0">
                <a:solidFill>
                  <a:prstClr val="black"/>
                </a:solidFill>
              </a:rPr>
              <a:t> – a </a:t>
            </a:r>
            <a:r>
              <a:rPr lang="fi-FI" dirty="0" err="1">
                <a:solidFill>
                  <a:prstClr val="black"/>
                </a:solidFill>
              </a:rPr>
              <a:t>school</a:t>
            </a:r>
            <a:r>
              <a:rPr lang="fi-FI" dirty="0">
                <a:solidFill>
                  <a:prstClr val="black"/>
                </a:solidFill>
              </a:rPr>
              <a:t>)</a:t>
            </a:r>
          </a:p>
          <a:p>
            <a:pPr lvl="1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Yksikön määräinen (</a:t>
            </a:r>
            <a:r>
              <a:rPr lang="fi-FI" dirty="0" err="1">
                <a:solidFill>
                  <a:prstClr val="black"/>
                </a:solidFill>
              </a:rPr>
              <a:t>skolan</a:t>
            </a:r>
            <a:r>
              <a:rPr lang="fi-FI" dirty="0">
                <a:solidFill>
                  <a:prstClr val="black"/>
                </a:solidFill>
              </a:rPr>
              <a:t> – the </a:t>
            </a:r>
            <a:r>
              <a:rPr lang="fi-FI" dirty="0" err="1">
                <a:solidFill>
                  <a:prstClr val="black"/>
                </a:solidFill>
              </a:rPr>
              <a:t>school</a:t>
            </a:r>
            <a:r>
              <a:rPr lang="fi-FI" dirty="0">
                <a:solidFill>
                  <a:prstClr val="black"/>
                </a:solidFill>
              </a:rPr>
              <a:t>)</a:t>
            </a:r>
          </a:p>
          <a:p>
            <a:pPr lvl="1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Monikon epämääräinen (</a:t>
            </a:r>
            <a:r>
              <a:rPr lang="fi-FI" dirty="0" err="1">
                <a:solidFill>
                  <a:prstClr val="black"/>
                </a:solidFill>
              </a:rPr>
              <a:t>skolor</a:t>
            </a:r>
            <a:r>
              <a:rPr lang="fi-FI" dirty="0">
                <a:solidFill>
                  <a:prstClr val="black"/>
                </a:solidFill>
              </a:rPr>
              <a:t> – </a:t>
            </a:r>
            <a:r>
              <a:rPr lang="fi-FI" dirty="0" err="1">
                <a:solidFill>
                  <a:prstClr val="black"/>
                </a:solidFill>
              </a:rPr>
              <a:t>schools</a:t>
            </a:r>
            <a:r>
              <a:rPr lang="fi-FI" dirty="0">
                <a:solidFill>
                  <a:prstClr val="black"/>
                </a:solidFill>
              </a:rPr>
              <a:t>)</a:t>
            </a:r>
          </a:p>
          <a:p>
            <a:pPr lvl="1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Monikon määräinen (</a:t>
            </a:r>
            <a:r>
              <a:rPr lang="fi-FI" dirty="0" err="1">
                <a:solidFill>
                  <a:prstClr val="black"/>
                </a:solidFill>
              </a:rPr>
              <a:t>skolorna</a:t>
            </a:r>
            <a:r>
              <a:rPr lang="fi-FI" dirty="0">
                <a:solidFill>
                  <a:prstClr val="black"/>
                </a:solidFill>
              </a:rPr>
              <a:t> – the </a:t>
            </a:r>
            <a:r>
              <a:rPr lang="fi-FI" dirty="0" err="1">
                <a:solidFill>
                  <a:prstClr val="black"/>
                </a:solidFill>
              </a:rPr>
              <a:t>schools</a:t>
            </a:r>
            <a:r>
              <a:rPr lang="fi-FI" dirty="0">
                <a:solidFill>
                  <a:prstClr val="black"/>
                </a:solidFill>
              </a:rPr>
              <a:t>)</a:t>
            </a:r>
          </a:p>
          <a:p>
            <a:pPr marL="365760" lvl="1" indent="0">
              <a:buNone/>
            </a:pPr>
            <a:endParaRPr lang="fi-FI" dirty="0"/>
          </a:p>
          <a:p>
            <a:pPr lvl="1"/>
            <a:endParaRPr lang="fi-FI" dirty="0"/>
          </a:p>
          <a:p>
            <a:pPr marL="36576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4711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1143000"/>
          </a:xfrm>
        </p:spPr>
        <p:txBody>
          <a:bodyPr/>
          <a:lstStyle/>
          <a:p>
            <a:r>
              <a:rPr lang="fi-FI" b="1" dirty="0"/>
              <a:t>Substantiivien taivutusluokat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69335023"/>
              </p:ext>
            </p:extLst>
          </p:nvPr>
        </p:nvGraphicFramePr>
        <p:xfrm>
          <a:off x="457200" y="1600200"/>
          <a:ext cx="7467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Yksikön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epämääräi-nen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Yksikön määräinen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Monikon </a:t>
                      </a:r>
                      <a:r>
                        <a:rPr lang="fi-FI" dirty="0" err="1"/>
                        <a:t>epämääräi-nen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Monikon määräinen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fi-FI" dirty="0"/>
                        <a:t>en firm</a:t>
                      </a:r>
                      <a:r>
                        <a:rPr lang="fi-FI" u="sng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  <a:p>
                      <a:pPr marL="0" indent="0">
                        <a:buNone/>
                      </a:pPr>
                      <a:r>
                        <a:rPr lang="fi-FI" dirty="0"/>
                        <a:t>(firma,</a:t>
                      </a:r>
                      <a:r>
                        <a:rPr lang="fi-FI" baseline="0" dirty="0"/>
                        <a:t> yritys)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firma</a:t>
                      </a:r>
                      <a:r>
                        <a:rPr lang="fi-FI" dirty="0">
                          <a:solidFill>
                            <a:srgbClr val="FF0000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firm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or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firmor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na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 startAt="2"/>
                      </a:pPr>
                      <a:r>
                        <a:rPr lang="fi-FI" dirty="0"/>
                        <a:t>en</a:t>
                      </a:r>
                      <a:r>
                        <a:rPr lang="fi-FI" baseline="0" dirty="0"/>
                        <a:t> </a:t>
                      </a:r>
                      <a:r>
                        <a:rPr lang="fi-FI" baseline="0" dirty="0" err="1"/>
                        <a:t>avdelning</a:t>
                      </a:r>
                      <a:endParaRPr lang="fi-FI" baseline="0" dirty="0"/>
                    </a:p>
                    <a:p>
                      <a:pPr marL="0" indent="0">
                        <a:buNone/>
                      </a:pPr>
                      <a:r>
                        <a:rPr lang="fi-FI" baseline="0" dirty="0"/>
                        <a:t>(osasto)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avdelning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avdelning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avdelningar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na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3.</a:t>
                      </a:r>
                      <a:r>
                        <a:rPr lang="fi-FI" baseline="0" dirty="0"/>
                        <a:t> en </a:t>
                      </a:r>
                      <a:r>
                        <a:rPr lang="fi-FI" baseline="0" dirty="0" err="1"/>
                        <a:t>produkt</a:t>
                      </a:r>
                      <a:endParaRPr lang="fi-FI" baseline="0" dirty="0"/>
                    </a:p>
                    <a:p>
                      <a:r>
                        <a:rPr lang="fi-FI" baseline="0" dirty="0"/>
                        <a:t>(tuote)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produkt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produkt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er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produkter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na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4. ett </a:t>
                      </a:r>
                      <a:r>
                        <a:rPr lang="fi-FI" dirty="0" err="1"/>
                        <a:t>yrke</a:t>
                      </a:r>
                      <a:endParaRPr lang="fi-FI" dirty="0"/>
                    </a:p>
                    <a:p>
                      <a:r>
                        <a:rPr lang="fi-FI" dirty="0"/>
                        <a:t>(ammatti)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yrke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yrke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n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>
                          <a:solidFill>
                            <a:schemeClr val="tx1"/>
                          </a:solidFill>
                        </a:rPr>
                        <a:t>yrken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a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5. ett </a:t>
                      </a:r>
                      <a:r>
                        <a:rPr lang="fi-FI" dirty="0" err="1"/>
                        <a:t>jobb</a:t>
                      </a:r>
                      <a:endParaRPr lang="fi-FI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(työ)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dirty="0"/>
                    </a:p>
                    <a:p>
                      <a:r>
                        <a:rPr lang="fi-FI" dirty="0"/>
                        <a:t>en </a:t>
                      </a:r>
                      <a:r>
                        <a:rPr lang="fi-FI" dirty="0" err="1"/>
                        <a:t>köp</a:t>
                      </a:r>
                      <a:r>
                        <a:rPr lang="fi-FI" u="sng" dirty="0" err="1"/>
                        <a:t>are</a:t>
                      </a:r>
                      <a:endParaRPr lang="fi-FI" u="sng" dirty="0"/>
                    </a:p>
                    <a:p>
                      <a:r>
                        <a:rPr lang="fi-FI" dirty="0"/>
                        <a:t>(ostaja)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/>
                        <a:t>jobb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et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r>
                        <a:rPr lang="fi-FI" dirty="0" err="1"/>
                        <a:t>köpare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n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/>
                        <a:t>jobb</a:t>
                      </a:r>
                      <a:endParaRPr lang="fi-FI" dirty="0"/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r>
                        <a:rPr lang="fi-FI" dirty="0" err="1"/>
                        <a:t>köpare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 err="1"/>
                        <a:t>jobb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en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  <a:p>
                      <a:endParaRPr lang="fi-FI" dirty="0"/>
                    </a:p>
                    <a:p>
                      <a:endParaRPr lang="fi-FI" dirty="0"/>
                    </a:p>
                    <a:p>
                      <a:r>
                        <a:rPr lang="fi-FI" dirty="0" err="1"/>
                        <a:t>köpar</a:t>
                      </a:r>
                      <a:r>
                        <a:rPr lang="fi-FI" dirty="0" err="1">
                          <a:solidFill>
                            <a:srgbClr val="FF0000"/>
                          </a:solidFill>
                        </a:rPr>
                        <a:t>na</a:t>
                      </a:r>
                      <a:endParaRPr lang="fi-FI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27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Substantiivin epämääräinen muoto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Käytetään, kun asia, esine, käsite </a:t>
            </a:r>
            <a:r>
              <a:rPr lang="fi-FI" dirty="0" err="1"/>
              <a:t>jne</a:t>
            </a:r>
            <a:r>
              <a:rPr lang="fi-FI" dirty="0"/>
              <a:t> mainitaan ensimmäisen kerran: </a:t>
            </a:r>
          </a:p>
          <a:p>
            <a:pPr marL="0" indent="0">
              <a:buNone/>
            </a:pPr>
            <a:r>
              <a:rPr lang="fi-FI" dirty="0"/>
              <a:t>    asia on uusi kuulijalle/lukijalle</a:t>
            </a:r>
          </a:p>
          <a:p>
            <a:pPr marL="0" indent="0">
              <a:buNone/>
            </a:pPr>
            <a:r>
              <a:rPr lang="fi-FI" dirty="0"/>
              <a:t>	Kalle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dirty="0" err="1"/>
              <a:t>grundat</a:t>
            </a:r>
            <a:r>
              <a:rPr lang="fi-FI" dirty="0"/>
              <a:t> en </a:t>
            </a:r>
            <a:r>
              <a:rPr lang="fi-FI" dirty="0" err="1"/>
              <a:t>firma/firmor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           (Kalle on perustanut firman/firmoja.)</a:t>
            </a:r>
          </a:p>
          <a:p>
            <a:endParaRPr lang="fi-FI" dirty="0"/>
          </a:p>
          <a:p>
            <a:r>
              <a:rPr lang="fi-FI" dirty="0"/>
              <a:t>Kun voidaan suomeksi ajatella: eräs, </a:t>
            </a:r>
            <a:r>
              <a:rPr lang="fi-FI" dirty="0" err="1"/>
              <a:t>yksi,joku</a:t>
            </a:r>
            <a:r>
              <a:rPr lang="fi-FI" dirty="0"/>
              <a:t> , tai joitakin, muutamia, eräitä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7869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Substantiivin epämääräinen muoto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Substantiivi edustaa koko ryhmää, koko lajia</a:t>
            </a:r>
          </a:p>
          <a:p>
            <a:pPr marL="0" indent="0">
              <a:buNone/>
            </a:pPr>
            <a:r>
              <a:rPr lang="fi-FI" dirty="0"/>
              <a:t>  (kuka tahansa tai voidaan lisätä sana yleensä </a:t>
            </a:r>
            <a:r>
              <a:rPr lang="fi-FI" dirty="0" err="1"/>
              <a:t>ko</a:t>
            </a:r>
            <a:r>
              <a:rPr lang="fi-FI" dirty="0"/>
              <a:t> sananvalintoja)</a:t>
            </a:r>
          </a:p>
          <a:p>
            <a:endParaRPr lang="fi-FI" dirty="0"/>
          </a:p>
          <a:p>
            <a:r>
              <a:rPr lang="fi-FI" dirty="0"/>
              <a:t>En </a:t>
            </a:r>
            <a:r>
              <a:rPr lang="fi-FI" dirty="0" err="1"/>
              <a:t>praktikant</a:t>
            </a:r>
            <a:r>
              <a:rPr lang="fi-FI" dirty="0"/>
              <a:t> </a:t>
            </a:r>
            <a:r>
              <a:rPr lang="fi-FI" dirty="0" err="1"/>
              <a:t>måste</a:t>
            </a:r>
            <a:r>
              <a:rPr lang="fi-FI" dirty="0"/>
              <a:t> </a:t>
            </a:r>
            <a:r>
              <a:rPr lang="fi-FI" dirty="0" err="1"/>
              <a:t>ibland</a:t>
            </a:r>
            <a:r>
              <a:rPr lang="fi-FI" dirty="0"/>
              <a:t> </a:t>
            </a:r>
            <a:r>
              <a:rPr lang="fi-FI" dirty="0" err="1"/>
              <a:t>jobba</a:t>
            </a:r>
            <a:r>
              <a:rPr lang="fi-FI" dirty="0"/>
              <a:t> </a:t>
            </a:r>
            <a:r>
              <a:rPr lang="fi-FI" dirty="0" err="1"/>
              <a:t>hårt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   (harjoittelijan, kuka tahansa harjoittelija, täytyy välillä tehdä 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6144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Substantiivin epämääräinen muoto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Käytetään vertauskuvissa, kuin –vertauksissa</a:t>
            </a:r>
          </a:p>
          <a:p>
            <a:pPr marL="0" indent="0">
              <a:buNone/>
            </a:pPr>
            <a:endParaRPr lang="fi-FI" dirty="0"/>
          </a:p>
          <a:p>
            <a:pPr lvl="1"/>
            <a:r>
              <a:rPr lang="fi-FI" dirty="0" err="1"/>
              <a:t>Hon</a:t>
            </a:r>
            <a:r>
              <a:rPr lang="fi-FI" dirty="0"/>
              <a:t> </a:t>
            </a:r>
            <a:r>
              <a:rPr lang="fi-FI" dirty="0" err="1"/>
              <a:t>jobbar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en </a:t>
            </a:r>
            <a:r>
              <a:rPr lang="fi-FI" dirty="0" err="1"/>
              <a:t>slav</a:t>
            </a:r>
            <a:r>
              <a:rPr lang="fi-FI" dirty="0"/>
              <a:t>. – Hän tekee töitä kuin orja.</a:t>
            </a:r>
          </a:p>
          <a:p>
            <a:pPr lvl="1"/>
            <a:r>
              <a:rPr lang="fi-FI" dirty="0" err="1"/>
              <a:t>Han</a:t>
            </a:r>
            <a:r>
              <a:rPr lang="fi-FI" dirty="0"/>
              <a:t> </a:t>
            </a:r>
            <a:r>
              <a:rPr lang="fi-FI" dirty="0" err="1"/>
              <a:t>jobbar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slav</a:t>
            </a:r>
            <a:r>
              <a:rPr lang="fi-FI" dirty="0"/>
              <a:t>. – Hän tekee työtä orjana.</a:t>
            </a:r>
          </a:p>
          <a:p>
            <a:pPr lvl="1"/>
            <a:endParaRPr lang="fi-FI" dirty="0"/>
          </a:p>
          <a:p>
            <a:pPr marL="36576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420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Substantiivin määräinen muoto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Käytetään, kun asia, esine, käsite </a:t>
            </a:r>
            <a:r>
              <a:rPr lang="fi-FI" dirty="0" err="1"/>
              <a:t>jne</a:t>
            </a:r>
            <a:r>
              <a:rPr lang="fi-FI" dirty="0"/>
              <a:t> mainitaan toisen kerran. </a:t>
            </a:r>
          </a:p>
          <a:p>
            <a:pPr lvl="1"/>
            <a:r>
              <a:rPr lang="fi-FI" dirty="0"/>
              <a:t>Kalle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dirty="0" err="1"/>
              <a:t>grundat</a:t>
            </a:r>
            <a:r>
              <a:rPr lang="fi-FI" dirty="0"/>
              <a:t> en </a:t>
            </a:r>
            <a:r>
              <a:rPr lang="fi-FI" dirty="0" err="1"/>
              <a:t>firma/firmor</a:t>
            </a:r>
            <a:r>
              <a:rPr lang="fi-FI" dirty="0"/>
              <a:t>.</a:t>
            </a:r>
          </a:p>
          <a:p>
            <a:pPr lvl="1"/>
            <a:r>
              <a:rPr lang="fi-FI" dirty="0" err="1"/>
              <a:t>Firman/firmorna</a:t>
            </a:r>
            <a:r>
              <a:rPr lang="fi-FI" dirty="0"/>
              <a:t> </a:t>
            </a:r>
            <a:r>
              <a:rPr lang="fi-FI" dirty="0" err="1"/>
              <a:t>ligger</a:t>
            </a:r>
            <a:r>
              <a:rPr lang="fi-FI" dirty="0"/>
              <a:t> i </a:t>
            </a:r>
            <a:r>
              <a:rPr lang="fi-FI" dirty="0" err="1"/>
              <a:t>Kervo</a:t>
            </a:r>
            <a:r>
              <a:rPr lang="fi-FI" dirty="0"/>
              <a:t>.</a:t>
            </a:r>
          </a:p>
          <a:p>
            <a:pPr marL="365760" lvl="1" indent="0">
              <a:buNone/>
            </a:pPr>
            <a:endParaRPr lang="fi-FI" dirty="0"/>
          </a:p>
          <a:p>
            <a:pPr lvl="0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Asia, esine, käsite on asiayhteydestä tuttu, vaikka mainitaan ensimmäisen kerran.</a:t>
            </a:r>
          </a:p>
          <a:p>
            <a:pPr lvl="1">
              <a:buClr>
                <a:srgbClr val="0F6FC6"/>
              </a:buClr>
            </a:pPr>
            <a:r>
              <a:rPr lang="fi-FI" dirty="0" err="1">
                <a:solidFill>
                  <a:prstClr val="black"/>
                </a:solidFill>
              </a:rPr>
              <a:t>Jag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sätter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boken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här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på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bordet</a:t>
            </a:r>
            <a:r>
              <a:rPr lang="fi-FI" dirty="0">
                <a:solidFill>
                  <a:prstClr val="black"/>
                </a:solidFill>
              </a:rPr>
              <a:t>. </a:t>
            </a:r>
          </a:p>
          <a:p>
            <a:pPr lvl="1">
              <a:buClr>
                <a:srgbClr val="0F6FC6"/>
              </a:buClr>
            </a:pPr>
            <a:r>
              <a:rPr lang="fi-FI" dirty="0" err="1">
                <a:solidFill>
                  <a:prstClr val="black"/>
                </a:solidFill>
              </a:rPr>
              <a:t>Jag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har</a:t>
            </a:r>
            <a:r>
              <a:rPr lang="fi-FI" dirty="0">
                <a:solidFill>
                  <a:prstClr val="black"/>
                </a:solidFill>
              </a:rPr>
              <a:t> </a:t>
            </a:r>
            <a:r>
              <a:rPr lang="fi-FI" dirty="0" err="1">
                <a:solidFill>
                  <a:prstClr val="black"/>
                </a:solidFill>
              </a:rPr>
              <a:t>ont</a:t>
            </a:r>
            <a:r>
              <a:rPr lang="fi-FI" dirty="0">
                <a:solidFill>
                  <a:prstClr val="black"/>
                </a:solidFill>
              </a:rPr>
              <a:t> i </a:t>
            </a:r>
            <a:r>
              <a:rPr lang="fi-FI" dirty="0" err="1">
                <a:solidFill>
                  <a:prstClr val="black"/>
                </a:solidFill>
              </a:rPr>
              <a:t>magen</a:t>
            </a:r>
            <a:r>
              <a:rPr lang="fi-FI" dirty="0">
                <a:solidFill>
                  <a:prstClr val="black"/>
                </a:solidFill>
              </a:rPr>
              <a:t>.</a:t>
            </a:r>
          </a:p>
          <a:p>
            <a:pPr marL="365760" lvl="1" indent="0">
              <a:buNone/>
            </a:pPr>
            <a:endParaRPr lang="fi-FI" dirty="0"/>
          </a:p>
          <a:p>
            <a:pPr lvl="0">
              <a:buClr>
                <a:srgbClr val="0F6FC6"/>
              </a:buClr>
            </a:pPr>
            <a:r>
              <a:rPr lang="fi-FI" dirty="0">
                <a:solidFill>
                  <a:prstClr val="black"/>
                </a:solidFill>
              </a:rPr>
              <a:t>Asia on yleisesti tunnettu. </a:t>
            </a:r>
          </a:p>
          <a:p>
            <a:pPr lvl="1"/>
            <a:r>
              <a:rPr lang="fi-FI" dirty="0"/>
              <a:t>Solen </a:t>
            </a:r>
            <a:r>
              <a:rPr lang="fi-FI" dirty="0" err="1"/>
              <a:t>skiner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0612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Substantiivin määräinen muoto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Käytetään, kun toimii kokonaisen luokan tai yhteenkuuluvan ryhmän edustajana</a:t>
            </a:r>
          </a:p>
          <a:p>
            <a:pPr marL="0" indent="0">
              <a:buNone/>
            </a:pPr>
            <a:endParaRPr lang="fi-FI" dirty="0"/>
          </a:p>
          <a:p>
            <a:pPr lvl="1"/>
            <a:r>
              <a:rPr lang="fi-FI" dirty="0" err="1"/>
              <a:t>Japanerna</a:t>
            </a:r>
            <a:r>
              <a:rPr lang="fi-FI" dirty="0"/>
              <a:t> </a:t>
            </a:r>
            <a:r>
              <a:rPr lang="fi-FI" dirty="0" err="1"/>
              <a:t>tycker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ris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fisk</a:t>
            </a:r>
            <a:r>
              <a:rPr lang="fi-FI" dirty="0"/>
              <a:t>. </a:t>
            </a:r>
          </a:p>
          <a:p>
            <a:pPr marL="365760" lvl="1" indent="0">
              <a:buNone/>
            </a:pPr>
            <a:r>
              <a:rPr lang="fi-FI" dirty="0"/>
              <a:t>    (japanilaiset pitävät riisistä ja kalasta)</a:t>
            </a:r>
          </a:p>
        </p:txBody>
      </p:sp>
    </p:spTree>
    <p:extLst>
      <p:ext uri="{BB962C8B-B14F-4D97-AF65-F5344CB8AC3E}">
        <p14:creationId xmlns:p14="http://schemas.microsoft.com/office/powerpoint/2010/main" val="306020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256</TotalTime>
  <Words>637</Words>
  <Application>Microsoft Office PowerPoint</Application>
  <PresentationFormat>Bildspel på skärmen (4:3)</PresentationFormat>
  <Paragraphs>135</Paragraphs>
  <Slides>13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8" baseType="lpstr">
      <vt:lpstr>Calibri</vt:lpstr>
      <vt:lpstr>Century Schoolbook</vt:lpstr>
      <vt:lpstr>Wingdings</vt:lpstr>
      <vt:lpstr>Wingdings 2</vt:lpstr>
      <vt:lpstr>Oriel</vt:lpstr>
      <vt:lpstr>Substantiivin taivutus</vt:lpstr>
      <vt:lpstr>substantiivit</vt:lpstr>
      <vt:lpstr>Substantiivin taivutusluokat eli deklinaatiot</vt:lpstr>
      <vt:lpstr>Substantiivien taivutusluokat</vt:lpstr>
      <vt:lpstr>Substantiivin epämääräinen muoto</vt:lpstr>
      <vt:lpstr>Substantiivin epämääräinen muoto</vt:lpstr>
      <vt:lpstr>Substantiivin epämääräinen muoto</vt:lpstr>
      <vt:lpstr>Substantiivin määräinen muoto</vt:lpstr>
      <vt:lpstr>Substantiivin määräinen muoto</vt:lpstr>
      <vt:lpstr>Substantiivin Epämääräinen muoto ilman artikkelia</vt:lpstr>
      <vt:lpstr>Substantiivin epämääräinen muoto ilman artikkelia</vt:lpstr>
      <vt:lpstr>Substantiivin epämääräinen muoto ilman artikkelia</vt:lpstr>
      <vt:lpstr>Substantiivin epämääräinen muoto ilman artikkelia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Substantiivin taivutus</dc:title>
  <dc:creator>Camilla Kåla</dc:creator>
  <cp:lastModifiedBy>Isabella Fröjdman</cp:lastModifiedBy>
  <cp:revision>18</cp:revision>
  <dcterms:created xsi:type="dcterms:W3CDTF">2014-10-27T19:32:04Z</dcterms:created>
  <dcterms:modified xsi:type="dcterms:W3CDTF">2019-01-12T10:53:40Z</dcterms:modified>
</cp:coreProperties>
</file>