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281" r:id="rId3"/>
    <p:sldId id="397" r:id="rId4"/>
    <p:sldId id="280" r:id="rId5"/>
    <p:sldId id="309" r:id="rId6"/>
    <p:sldId id="275" r:id="rId7"/>
    <p:sldId id="277" r:id="rId8"/>
    <p:sldId id="278" r:id="rId9"/>
    <p:sldId id="364" r:id="rId10"/>
    <p:sldId id="258" r:id="rId11"/>
    <p:sldId id="259" r:id="rId12"/>
    <p:sldId id="310" r:id="rId13"/>
    <p:sldId id="398" r:id="rId14"/>
    <p:sldId id="372" r:id="rId15"/>
    <p:sldId id="389" r:id="rId16"/>
    <p:sldId id="296" r:id="rId17"/>
    <p:sldId id="297" r:id="rId18"/>
    <p:sldId id="393" r:id="rId19"/>
    <p:sldId id="399" r:id="rId20"/>
    <p:sldId id="311" r:id="rId21"/>
    <p:sldId id="396" r:id="rId22"/>
    <p:sldId id="394" r:id="rId23"/>
    <p:sldId id="352" r:id="rId24"/>
    <p:sldId id="390" r:id="rId25"/>
    <p:sldId id="391" r:id="rId26"/>
    <p:sldId id="408" r:id="rId27"/>
    <p:sldId id="365" r:id="rId28"/>
    <p:sldId id="366" r:id="rId29"/>
    <p:sldId id="385" r:id="rId30"/>
    <p:sldId id="409" r:id="rId31"/>
    <p:sldId id="410" r:id="rId32"/>
    <p:sldId id="342" r:id="rId33"/>
    <p:sldId id="400" r:id="rId34"/>
    <p:sldId id="401" r:id="rId35"/>
    <p:sldId id="360" r:id="rId36"/>
    <p:sldId id="358" r:id="rId37"/>
    <p:sldId id="403" r:id="rId38"/>
    <p:sldId id="402" r:id="rId39"/>
    <p:sldId id="367" r:id="rId40"/>
    <p:sldId id="361" r:id="rId41"/>
    <p:sldId id="392" r:id="rId42"/>
    <p:sldId id="377" r:id="rId43"/>
    <p:sldId id="378" r:id="rId44"/>
    <p:sldId id="379" r:id="rId45"/>
    <p:sldId id="356" r:id="rId46"/>
    <p:sldId id="369" r:id="rId47"/>
    <p:sldId id="404" r:id="rId48"/>
    <p:sldId id="313" r:id="rId49"/>
    <p:sldId id="315" r:id="rId50"/>
    <p:sldId id="407" r:id="rId51"/>
    <p:sldId id="320" r:id="rId52"/>
    <p:sldId id="322" r:id="rId53"/>
    <p:sldId id="370" r:id="rId54"/>
    <p:sldId id="321" r:id="rId55"/>
    <p:sldId id="405" r:id="rId56"/>
    <p:sldId id="324" r:id="rId57"/>
    <p:sldId id="329" r:id="rId58"/>
    <p:sldId id="287" r:id="rId59"/>
    <p:sldId id="336" r:id="rId60"/>
    <p:sldId id="288" r:id="rId61"/>
    <p:sldId id="343" r:id="rId62"/>
    <p:sldId id="406" r:id="rId63"/>
    <p:sldId id="289" r:id="rId64"/>
    <p:sldId id="388"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60930" autoAdjust="0"/>
  </p:normalViewPr>
  <p:slideViewPr>
    <p:cSldViewPr>
      <p:cViewPr varScale="1">
        <p:scale>
          <a:sx n="86" d="100"/>
          <a:sy n="86" d="100"/>
        </p:scale>
        <p:origin x="1354"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55ECF8-3482-43A7-B871-85433A916537}" type="datetimeFigureOut">
              <a:rPr lang="en-US" smtClean="0"/>
              <a:t>11/10/2021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F41A3B-B6DE-47C5-8137-EC9371E6CF86}" type="slidenum">
              <a:rPr lang="en-US" smtClean="0"/>
              <a:t>‹#›</a:t>
            </a:fld>
            <a:endParaRPr lang="en-US"/>
          </a:p>
        </p:txBody>
      </p:sp>
    </p:spTree>
    <p:extLst>
      <p:ext uri="{BB962C8B-B14F-4D97-AF65-F5344CB8AC3E}">
        <p14:creationId xmlns:p14="http://schemas.microsoft.com/office/powerpoint/2010/main" val="3566586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88F41A3B-B6DE-47C5-8137-EC9371E6CF86}" type="slidenum">
              <a:rPr lang="en-US" smtClean="0"/>
              <a:t>1</a:t>
            </a:fld>
            <a:endParaRPr lang="en-US"/>
          </a:p>
        </p:txBody>
      </p:sp>
    </p:spTree>
    <p:extLst>
      <p:ext uri="{BB962C8B-B14F-4D97-AF65-F5344CB8AC3E}">
        <p14:creationId xmlns:p14="http://schemas.microsoft.com/office/powerpoint/2010/main" val="599957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88F41A3B-B6DE-47C5-8137-EC9371E6CF86}" type="slidenum">
              <a:rPr lang="en-US" smtClean="0"/>
              <a:t>29</a:t>
            </a:fld>
            <a:endParaRPr lang="en-US"/>
          </a:p>
        </p:txBody>
      </p:sp>
    </p:spTree>
    <p:extLst>
      <p:ext uri="{BB962C8B-B14F-4D97-AF65-F5344CB8AC3E}">
        <p14:creationId xmlns:p14="http://schemas.microsoft.com/office/powerpoint/2010/main" val="3125065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827F15A-840F-499A-9FF7-60B1C721D94B}" type="datetimeFigureOut">
              <a:rPr lang="en-GB" smtClean="0"/>
              <a:t>10/11/2021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4495E3-B43C-45FB-9855-C587E823645D}" type="slidenum">
              <a:rPr lang="en-GB" smtClean="0"/>
              <a:t>‹#›</a:t>
            </a:fld>
            <a:endParaRPr lang="en-GB"/>
          </a:p>
        </p:txBody>
      </p:sp>
    </p:spTree>
    <p:extLst>
      <p:ext uri="{BB962C8B-B14F-4D97-AF65-F5344CB8AC3E}">
        <p14:creationId xmlns:p14="http://schemas.microsoft.com/office/powerpoint/2010/main" val="3519606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827F15A-840F-499A-9FF7-60B1C721D94B}" type="datetimeFigureOut">
              <a:rPr lang="en-GB" smtClean="0"/>
              <a:t>10/11/2021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4495E3-B43C-45FB-9855-C587E823645D}" type="slidenum">
              <a:rPr lang="en-GB" smtClean="0"/>
              <a:t>‹#›</a:t>
            </a:fld>
            <a:endParaRPr lang="en-GB"/>
          </a:p>
        </p:txBody>
      </p:sp>
    </p:spTree>
    <p:extLst>
      <p:ext uri="{BB962C8B-B14F-4D97-AF65-F5344CB8AC3E}">
        <p14:creationId xmlns:p14="http://schemas.microsoft.com/office/powerpoint/2010/main" val="3409539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827F15A-840F-499A-9FF7-60B1C721D94B}" type="datetimeFigureOut">
              <a:rPr lang="en-GB" smtClean="0"/>
              <a:t>10/11/2021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4495E3-B43C-45FB-9855-C587E823645D}" type="slidenum">
              <a:rPr lang="en-GB" smtClean="0"/>
              <a:t>‹#›</a:t>
            </a:fld>
            <a:endParaRPr lang="en-GB"/>
          </a:p>
        </p:txBody>
      </p:sp>
    </p:spTree>
    <p:extLst>
      <p:ext uri="{BB962C8B-B14F-4D97-AF65-F5344CB8AC3E}">
        <p14:creationId xmlns:p14="http://schemas.microsoft.com/office/powerpoint/2010/main" val="469322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Текст 2"/>
          <p:cNvSpPr>
            <a:spLocks noGrp="1"/>
          </p:cNvSpPr>
          <p:nvPr>
            <p:ph type="body" sz="half" idx="1"/>
          </p:nvPr>
        </p:nvSpPr>
        <p:spPr>
          <a:xfrm>
            <a:off x="457200" y="1600200"/>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648200" y="1600200"/>
            <a:ext cx="40386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4648200" y="3938588"/>
            <a:ext cx="40386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pPr>
              <a:defRPr/>
            </a:pPr>
            <a:endParaRPr lang="en-GB"/>
          </a:p>
        </p:txBody>
      </p:sp>
      <p:sp>
        <p:nvSpPr>
          <p:cNvPr id="7" name="Rectangle 5"/>
          <p:cNvSpPr>
            <a:spLocks noGrp="1" noChangeArrowheads="1"/>
          </p:cNvSpPr>
          <p:nvPr>
            <p:ph type="ftr" sz="quarter" idx="11"/>
          </p:nvPr>
        </p:nvSpPr>
        <p:spPr/>
        <p:txBody>
          <a:bodyPr/>
          <a:lstStyle>
            <a:lvl1pPr>
              <a:defRPr/>
            </a:lvl1pPr>
          </a:lstStyle>
          <a:p>
            <a:pPr>
              <a:defRPr/>
            </a:pPr>
            <a:endParaRPr lang="en-GB"/>
          </a:p>
        </p:txBody>
      </p:sp>
      <p:sp>
        <p:nvSpPr>
          <p:cNvPr id="8" name="Rectangle 6"/>
          <p:cNvSpPr>
            <a:spLocks noGrp="1" noChangeArrowheads="1"/>
          </p:cNvSpPr>
          <p:nvPr>
            <p:ph type="sldNum" sz="quarter" idx="12"/>
          </p:nvPr>
        </p:nvSpPr>
        <p:spPr/>
        <p:txBody>
          <a:bodyPr/>
          <a:lstStyle>
            <a:lvl1pPr>
              <a:defRPr/>
            </a:lvl1pPr>
          </a:lstStyle>
          <a:p>
            <a:pPr>
              <a:defRPr/>
            </a:pPr>
            <a:fld id="{81BE24FB-4415-49BA-8635-A8E448E933CE}" type="slidenum">
              <a:rPr lang="en-GB"/>
              <a:pPr>
                <a:defRPr/>
              </a:pPr>
              <a:t>‹#›</a:t>
            </a:fld>
            <a:endParaRPr lang="en-GB"/>
          </a:p>
        </p:txBody>
      </p:sp>
    </p:spTree>
    <p:extLst>
      <p:ext uri="{BB962C8B-B14F-4D97-AF65-F5344CB8AC3E}">
        <p14:creationId xmlns:p14="http://schemas.microsoft.com/office/powerpoint/2010/main" val="681541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827F15A-840F-499A-9FF7-60B1C721D94B}" type="datetimeFigureOut">
              <a:rPr lang="en-GB" smtClean="0"/>
              <a:t>10/11/2021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4495E3-B43C-45FB-9855-C587E823645D}" type="slidenum">
              <a:rPr lang="en-GB" smtClean="0"/>
              <a:t>‹#›</a:t>
            </a:fld>
            <a:endParaRPr lang="en-GB"/>
          </a:p>
        </p:txBody>
      </p:sp>
    </p:spTree>
    <p:extLst>
      <p:ext uri="{BB962C8B-B14F-4D97-AF65-F5344CB8AC3E}">
        <p14:creationId xmlns:p14="http://schemas.microsoft.com/office/powerpoint/2010/main" val="14388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27F15A-840F-499A-9FF7-60B1C721D94B}" type="datetimeFigureOut">
              <a:rPr lang="en-GB" smtClean="0"/>
              <a:t>10/11/2021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4495E3-B43C-45FB-9855-C587E823645D}" type="slidenum">
              <a:rPr lang="en-GB" smtClean="0"/>
              <a:t>‹#›</a:t>
            </a:fld>
            <a:endParaRPr lang="en-GB"/>
          </a:p>
        </p:txBody>
      </p:sp>
    </p:spTree>
    <p:extLst>
      <p:ext uri="{BB962C8B-B14F-4D97-AF65-F5344CB8AC3E}">
        <p14:creationId xmlns:p14="http://schemas.microsoft.com/office/powerpoint/2010/main" val="1523401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827F15A-840F-499A-9FF7-60B1C721D94B}" type="datetimeFigureOut">
              <a:rPr lang="en-GB" smtClean="0"/>
              <a:t>10/11/2021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4495E3-B43C-45FB-9855-C587E823645D}" type="slidenum">
              <a:rPr lang="en-GB" smtClean="0"/>
              <a:t>‹#›</a:t>
            </a:fld>
            <a:endParaRPr lang="en-GB"/>
          </a:p>
        </p:txBody>
      </p:sp>
    </p:spTree>
    <p:extLst>
      <p:ext uri="{BB962C8B-B14F-4D97-AF65-F5344CB8AC3E}">
        <p14:creationId xmlns:p14="http://schemas.microsoft.com/office/powerpoint/2010/main" val="1245694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827F15A-840F-499A-9FF7-60B1C721D94B}" type="datetimeFigureOut">
              <a:rPr lang="en-GB" smtClean="0"/>
              <a:t>10/11/2021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D4495E3-B43C-45FB-9855-C587E823645D}" type="slidenum">
              <a:rPr lang="en-GB" smtClean="0"/>
              <a:t>‹#›</a:t>
            </a:fld>
            <a:endParaRPr lang="en-GB"/>
          </a:p>
        </p:txBody>
      </p:sp>
    </p:spTree>
    <p:extLst>
      <p:ext uri="{BB962C8B-B14F-4D97-AF65-F5344CB8AC3E}">
        <p14:creationId xmlns:p14="http://schemas.microsoft.com/office/powerpoint/2010/main" val="1980785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827F15A-840F-499A-9FF7-60B1C721D94B}" type="datetimeFigureOut">
              <a:rPr lang="en-GB" smtClean="0"/>
              <a:t>10/11/2021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D4495E3-B43C-45FB-9855-C587E823645D}" type="slidenum">
              <a:rPr lang="en-GB" smtClean="0"/>
              <a:t>‹#›</a:t>
            </a:fld>
            <a:endParaRPr lang="en-GB"/>
          </a:p>
        </p:txBody>
      </p:sp>
    </p:spTree>
    <p:extLst>
      <p:ext uri="{BB962C8B-B14F-4D97-AF65-F5344CB8AC3E}">
        <p14:creationId xmlns:p14="http://schemas.microsoft.com/office/powerpoint/2010/main" val="1584722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27F15A-840F-499A-9FF7-60B1C721D94B}" type="datetimeFigureOut">
              <a:rPr lang="en-GB" smtClean="0"/>
              <a:t>10/11/2021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D4495E3-B43C-45FB-9855-C587E823645D}" type="slidenum">
              <a:rPr lang="en-GB" smtClean="0"/>
              <a:t>‹#›</a:t>
            </a:fld>
            <a:endParaRPr lang="en-GB"/>
          </a:p>
        </p:txBody>
      </p:sp>
    </p:spTree>
    <p:extLst>
      <p:ext uri="{BB962C8B-B14F-4D97-AF65-F5344CB8AC3E}">
        <p14:creationId xmlns:p14="http://schemas.microsoft.com/office/powerpoint/2010/main" val="2549538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27F15A-840F-499A-9FF7-60B1C721D94B}" type="datetimeFigureOut">
              <a:rPr lang="en-GB" smtClean="0"/>
              <a:t>10/11/2021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4495E3-B43C-45FB-9855-C587E823645D}" type="slidenum">
              <a:rPr lang="en-GB" smtClean="0"/>
              <a:t>‹#›</a:t>
            </a:fld>
            <a:endParaRPr lang="en-GB"/>
          </a:p>
        </p:txBody>
      </p:sp>
    </p:spTree>
    <p:extLst>
      <p:ext uri="{BB962C8B-B14F-4D97-AF65-F5344CB8AC3E}">
        <p14:creationId xmlns:p14="http://schemas.microsoft.com/office/powerpoint/2010/main" val="1958976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27F15A-840F-499A-9FF7-60B1C721D94B}" type="datetimeFigureOut">
              <a:rPr lang="en-GB" smtClean="0"/>
              <a:t>10/11/2021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4495E3-B43C-45FB-9855-C587E823645D}" type="slidenum">
              <a:rPr lang="en-GB" smtClean="0"/>
              <a:t>‹#›</a:t>
            </a:fld>
            <a:endParaRPr lang="en-GB"/>
          </a:p>
        </p:txBody>
      </p:sp>
    </p:spTree>
    <p:extLst>
      <p:ext uri="{BB962C8B-B14F-4D97-AF65-F5344CB8AC3E}">
        <p14:creationId xmlns:p14="http://schemas.microsoft.com/office/powerpoint/2010/main" val="3501528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27F15A-840F-499A-9FF7-60B1C721D94B}" type="datetimeFigureOut">
              <a:rPr lang="en-GB" smtClean="0"/>
              <a:t>10/11/2021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4495E3-B43C-45FB-9855-C587E823645D}" type="slidenum">
              <a:rPr lang="en-GB" smtClean="0"/>
              <a:t>‹#›</a:t>
            </a:fld>
            <a:endParaRPr lang="en-GB"/>
          </a:p>
        </p:txBody>
      </p:sp>
    </p:spTree>
    <p:extLst>
      <p:ext uri="{BB962C8B-B14F-4D97-AF65-F5344CB8AC3E}">
        <p14:creationId xmlns:p14="http://schemas.microsoft.com/office/powerpoint/2010/main" val="40662884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6.xml"/><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6.xml"/><Relationship Id="rId4" Type="http://schemas.openxmlformats.org/officeDocument/2006/relationships/image" Target="../media/image32.jpg"/></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urbanica.spb.ru/?p=1321&amp;lang=en" TargetMode="External"/><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urbanica.spb.ru/?p=1321&amp;lang=en"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3524446"/>
            <a:ext cx="7772400" cy="1251570"/>
          </a:xfrm>
        </p:spPr>
        <p:txBody>
          <a:bodyPr>
            <a:normAutofit fontScale="90000"/>
          </a:bodyPr>
          <a:lstStyle/>
          <a:p>
            <a:br>
              <a:rPr lang="fi-FI" b="1" i="1" dirty="0">
                <a:solidFill>
                  <a:schemeClr val="tx2"/>
                </a:solidFill>
                <a:effectLst>
                  <a:outerShdw blurRad="38100" dist="38100" dir="2700000" algn="tl">
                    <a:srgbClr val="000000">
                      <a:alpha val="43137"/>
                    </a:srgbClr>
                  </a:outerShdw>
                </a:effectLst>
              </a:rPr>
            </a:br>
            <a:r>
              <a:rPr lang="fi-FI" b="1" i="1" dirty="0" err="1">
                <a:solidFill>
                  <a:schemeClr val="tx2"/>
                </a:solidFill>
                <a:effectLst>
                  <a:outerShdw blurRad="38100" dist="38100" dir="2700000" algn="tl">
                    <a:srgbClr val="000000">
                      <a:alpha val="43137"/>
                    </a:srgbClr>
                  </a:outerShdw>
                </a:effectLst>
              </a:rPr>
              <a:t>Economic</a:t>
            </a:r>
            <a:r>
              <a:rPr lang="fi-FI" b="1" i="1" dirty="0">
                <a:solidFill>
                  <a:schemeClr val="tx2"/>
                </a:solidFill>
                <a:effectLst>
                  <a:outerShdw blurRad="38100" dist="38100" dir="2700000" algn="tl">
                    <a:srgbClr val="000000">
                      <a:alpha val="43137"/>
                    </a:srgbClr>
                  </a:outerShdw>
                </a:effectLst>
              </a:rPr>
              <a:t> geography of Russia</a:t>
            </a:r>
            <a:endParaRPr lang="en-GB" b="1" i="1" dirty="0">
              <a:solidFill>
                <a:schemeClr val="tx2"/>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403648" y="5157192"/>
            <a:ext cx="6400800" cy="1129680"/>
          </a:xfrm>
        </p:spPr>
        <p:txBody>
          <a:bodyPr>
            <a:normAutofit lnSpcReduction="10000"/>
          </a:bodyPr>
          <a:lstStyle/>
          <a:p>
            <a:r>
              <a:rPr lang="fi-FI" dirty="0">
                <a:solidFill>
                  <a:schemeClr val="tx1"/>
                </a:solidFill>
              </a:rPr>
              <a:t>Svetlana Ledyaeva</a:t>
            </a:r>
          </a:p>
          <a:p>
            <a:r>
              <a:rPr lang="fi-FI" dirty="0">
                <a:solidFill>
                  <a:schemeClr val="tx1"/>
                </a:solidFill>
              </a:rPr>
              <a:t>Aalto </a:t>
            </a:r>
            <a:r>
              <a:rPr lang="fi-FI" dirty="0" err="1">
                <a:solidFill>
                  <a:schemeClr val="tx1"/>
                </a:solidFill>
              </a:rPr>
              <a:t>University</a:t>
            </a:r>
            <a:r>
              <a:rPr lang="fi-FI" dirty="0">
                <a:solidFill>
                  <a:schemeClr val="tx1"/>
                </a:solidFill>
              </a:rPr>
              <a:t> School of Business</a:t>
            </a:r>
            <a:endParaRPr lang="en-GB" dirty="0">
              <a:solidFill>
                <a:schemeClr val="tx1"/>
              </a:solidFill>
            </a:endParaRPr>
          </a:p>
        </p:txBody>
      </p:sp>
      <p:sp>
        <p:nvSpPr>
          <p:cNvPr id="4" name="AutoShape 2" descr="data:image/jpeg;base64,/9j/4AAQSkZJRgABAQAAAQABAAD/2wCEAAkGBxQTEhUUExQVFBQXGBgYFxYXFxcYFxwaFxwaGhoYHRgYHCggGBolGxwYITEhJSkrLi4uFx8zODMsNygtLisBCgoKDg0OGxAQGywkICQvLC0sLCwsLCwsLCwsLCwsLDQsLCwsLCwsLCwsLCwsLCwsLCwsLCwsLCwsLCwsLCwsLP/AABEIAMoA+QMBEQACEQEDEQH/xAAcAAACAwEBAQEAAAAAAAAAAAAEBQIDBgABBwj/xAA9EAABAwIEAwQHBgYDAQEBAAABAAIRAyEEEjFBBVFhEyJxgQYykaGx0fAUFUJTksEWI1Ji4fFygpMzsgf/xAAbAQACAwEBAQAAAAAAAAAAAAAAAQIDBAUGB//EADURAAICAQMCAwYFBAMAAwAAAAABAhEDBBIhMUEFUWETIjJxgaGRsdHh8BQjwfEVM0IGUlP/2gAMAwEAAhEDEQA/APuKAOQByAOQByAOQByAOQByAOQByAOQByAM3xf0wp0MW3Cupvc5womWlk/z3upthhcHPgsJdAMC6ALK3pTTa9zcjyW4ungzp69VjHh+vqgPA52KAL+H+kDKuJr4drHB1D1i4sBMhpBFPNnyHNZ0QS0+YAFhfTGm/CVsWKbslKZZmZ2ljBDmhx7N4OrXQQgAzHekTKWKoYYseTWBJeIyMkOyB9575a4CBqEAOkAcgDkAcgDkAcgDkAcgDkAcgDkAcgDkAcgAP72ofnUv/RnzQB33tQ/Opf8Aoz5oA771ofnUv/RvzQBIcRo/m0/1t+adCtHfeNH82n+tvzRTC0d940fzaf62/NFMLR33jR/Np/rb80UwtHfeVH82n+tvzRTC0d940fzaf62/NFMLR33jR/Np/rb80UwtHv3hS/Np/rb80UwtHfeFL82n+tvzRTC0d94Uvzaf62/NFMLQox/CcHWqms97e0PY94VAI+zvdUZF7d5zp5gwkOzyrwfBur9uXjN2jaxb2v8ALNVjOzbULJjMGADlYGJEoAup4LDDEHEmtmq5XMbmqyGNeWlwa2YAJa32WQAK3gWDyV2GoX/acoqvdWzPcGCGjNNgB8UAe4/gOCrVu3qFprTRLamduZnYOLmBh/CCSZG+YygB59up/mM/U35oA77dT/MZ+pvzQB326n+Yz9TfmgDvt1L8xn6m/NAHfb6X5lP9bfmgDw8Rpfm0/wBbfmnTFaPPvKj+bT/W35pDO+8qP5tP9bfmgD37wpfm0/1t+adMVo77xpfm0/1t+aKYWiP3nR/Opfrb80qGefetD86l/wCjfmgDvvWh+dS/9G/NAHfetD86l/6M+aAPxbTpymkJsb4DhgdEhXwx2UzyUbr0T9BxiHxAaxsGo6NByH9x2C07FFGTJmN8/wBGKDAGsbDRYD63U4Yb5ZmeZmexmCpioWNYDBgnw16BQckp7Ui5K4bmyynwrDvcQwh0awdFph7ObqLsy5HkhG5Ki3+HafT2K32CM71DPf4dpclL2CIf1DJt9HKXJJ4UP+oZa30apclB4kP+okTHoxSUXjQf1EiVP0VpRPNR2IP6hnp9FaSexEf6iRdg+BUmOkiRuFXk06mvUuwa+WOXPK8g3DejIcTltewcDp4ws84YopXz8joYXqsjk17vzX7DTDeg1LV9zz/boss5LsdKMdvXl+YX/BlFVkjv4NooA7+DaKAO/g2igDv4NooAhU9CqCAAcR6GUUEhHxj0KpOb3R3gtOmyqEqn8L6mTV4JZIXD4l0PneP4E1j3sMZmkj2f4WZtKTS6Fyulu6g1DAsBuLRCkmRs0HDuHUrNPrQD49RzC3aaUGtsjHqYz+KI1bwSlykbjYjktrwoxrMzOekHohTZ3mXpu9U7g/0nry5qieBGnHnZiuI8JDZge5Yp46NkMliarRhUNF6ZXkSCxlgcOSrYRK5SN16M8GdUcxjGy5xt+5PQC5W2EVFWzFlmfWMEGUKXZU/UZ6zzq927vBOHvPczNki1x3FfGOLGnGUSXCb7aRb2p5s3s0q7jxYfaXfYXhj8QAX9xkGzfWcTueTURhPOrlwvuyM5wwOo8v16Iuo4RtNoa2xiM1pO91sxYFCNL8TFl1Eskm5fgEZlooy2etQxWXsaq2xhDAFW7Cyb3CPd7bKNOx7kS7QJUR3Espyl0HKPxGw8JOp6JOUU9t8lixZJQc0uPMnwyoDWYDBk+N9ks8WsbaJ6GUXqIKXmbZoXDPWkkAcgDkAcUAeAoA9QB4gCmvTQMU4qkgZ8p9K+HuZXdUOjj5dI+tVozYF7NZcbtd/R/ozDDPL20sWRU/8Az5NfqjPVmXssqZoaJ4XElpuA4DY+3xCtUqI0aHBcUDgB5RMnx6rqYtTupHNy6fbbQaaoILH3Y7X9iOoWooRkOOcNIJGpG/MbFZcuM145mJ4lhYJXPnE3QkL8n1Cross1XBcDN1sxQMmSZ9c4BgPsuH7RwirVG/4aew8XWJ6QpZJW67FWOHO5lHFOJyA1k5dzpO/ko5MvG2PQcMLtyl1J0sM2o8VpzCLNI0i1+uq0wxRyS9o3foYcmaWOLxLj1L8ZiG02F7jDWiStUpKEXJ9EYlFzkorqzJYr0hdUIyuFJs6RL4te9p6Ll5fEZv4eDrYvDsa+N2XcK48BLKztDaoZv0MaHqtOk1ycayP6mTWaFqV4l9DQUMSxxhr2k8gQSt++L4TOZKEoq2n+BdTxDTMEGNRuPEbJKn0IO11LBWT2kNxGrWtry+KaiLeTo4wNMlof0dMX8CoTxblV18iWHUKErcU/n0DsFxCmxwY5rQ0Elz2gvOmgkm07jr4rH/SScd6u+yf+f0Ot/wAljUljlW3u4ptdO3X6v/YNTxlNmIDxPZh8iLHL0H7LW8U5Ydr6tfc5kc2KGpU18Kf2N/hsU17Q5pkOEjwXnpwlBuMuqPZ45xyQU49HyXqJM5AHIA5AHIA8IQB4GxoiwJIApq0AUDsxnpjwaq+OzY1zBJN+91EHULqeHZcGO1kfXjpwcjxXDqMqi8S+Hm75PnZwbc07ch9aLc/CoLNvXw+Xr+hzI+LTeDZ/68/T9QNuHBzAiDq03t06rmQ01yyY2qkuV/PkdaWoqOPIpWnw+n86lOFfDgOvWf8AazYX76VGnL8DY4NaLHyPP/K7KtcM5fD5RCuc4j8QnL15t80NXwTi65MnxrB7/XwWHLA2Y5ma+yrLtNO4+r+gPARVqjMP5VMB9Tr/AEs/7H3ArY3sjx1Zibu2+iNJ6T4t2cg6c9tP2CpmtpdjkpR4MnicR8dVnkyxFnB8cabn5W5yW84Ag3JKt02VwbpWZtXiU0rdchtfGvaDTrhlV9SzaQjTqTYNjzWxZJx93LTcui/nYwvHCT3Yrio9X/ObMPVMOOlj4+Urk5Fy0jrQd02ejEeHsso8Ily2GYfGgaiQb2kXEwbb396FUeUw5lxJB2Bx2V2ZjnAbt1J213tzWjBrJQny+O5mz6LHlhVfI1mFxYe2R7F6HFkjkjuieV1GGeGW2RKoZCuSM9sgH2ToTPC9NIjZ1Fpe4NkCTEkwESajGx44vJNRvqMcDxSvQOUAPY3Xdo3s8W/2smXS4M/vPhv+dDp6bX6vS/20lKK/Dz6m39HuMjEsLgC0tMEH5ri6rTPBPa3Z6bQ62Orx74qq4aGyymwi10z0RQFTHwYU2r5EXqAzwFAHqAK6tUNF00h0SY+RKQgTG4iHMp5XfzMwDwAQ0hsiZ53ix0QpJNWDVowfFfQw02lxrsjm5pb8CV3V43CK9+NfU84/AZP4Zr8DLYvDRoDYX8efgoaHxaObJKGWk2/d9V2V9L+oavw2WGCnitpLn9aFbmCc0XWyenhL+5tSkVw1Eo/291xJVKqWSJPHIq7eLqhmmJLiVAPbmGjr+DhqPPX2qGSNqyeOVOhB9lWXaadx9s9HuH/ZsIxptUqfzH8xNmN8m+8lOPvzb8uP1Kc3uwUfPkzPpO57q2UAHKzNd7GANGri55DdTzVWodSLdLG4cGZfTeTlDZJbngOZdpf2YcDMHvmPOdLrI2atrGHB8G+azHtaCGtJl1MtElwa/OXZIkOESZII2WjTbalufX6mTVRlcdq6c9aFjuB4marnADJmaczml5gZrDUjKQZFgN4UVjk31X6/oNySXwv19P1DOD8Kp0s5xYph4PqF7H5R1yOIzTtrZadJixqLllr69jHrsmXcoYr+ncornA1X6OogH1mgNa7xEGPcoSlossv/AK/ZP+fQUY67DHtL0u2v59RdxfD0mVIouzNgHWYPKfBZdVixRnWJ2q+f84Neky5p492VU7+3+z3h2Ec/TT3Ty9nxWGeXHD4r6dv8+hse7ivPubTC0A1gAmb5iTvOwFgvR+Exn7HdJ2nTVdvP62eX8Xywnm2pU1d+vl9i5dQ5JS90efxU0rE3wUPqKxIpbKy9SoFYxpcYOQMexr263LgZ5yDrtPILLLSrdui2n9DfHXvZsnFNfX9eox4N6QtpU8pa7MMxkEQ43N5P1Cx6rw+eXJvUuOPodTw7xfFhw+zlF3y+O76jnCemrHC7KgNpgBwk6C17+Cy5PCskekl+RvxeOYZ9YyX3HOG4mHtBabEAjz0XOlDZLbLqjsQkpxU49Hyg+lTJ11UXLyGWudCiAtfxek0m7RGu3+1PYxluH4kKglke/wCSThXUAmkfEnmVFsBR6S8cGHAaHfzHCQIsGjc+Oi1abSTzcrojDqtfi07Sk+Xf8/HgwFHi1YGW1agJ5OMSemi9FPT4dvvRVL0PJYtVnv3JO369xlj8S7EXqPOYC39M2BAGxK+f5MvtZN9uy9Ox7+EHGKT69xBxIOjWRbTw0K7XgS07y+/8XZV5eT/Y4/jMs8cfufD3+v8APMT1QvVyPN42CvKzSN0HyCPeskuDbBjLhzs7Szncf8hp7dE488EnxyD5f7XKr2cvIs3LzPrfGcUSXOmG3lw1AFgB1WfGtsAzPfkf4IwPFcc6nV7V1zUpluVryxzWuywc0GDAHvWXNbdvuasDSVLsKft0R/L/AJgAZnNQn+WK3bhpbHr5gAX8tpWZsv3BVDiralas6uBlqtpZgHEd6iX5XNMEMs9wLYglxNldppxUvelRRqW3GlGwo8X7WnWDGllNuUm8NyNa2m2nN3GGtBvrutmGWOe6aTe3u+nr/ow5p5I7YNpbuiXy/nIp9IK3b1WV4dkeCO8/PDpJLRYZb/hWeeNOUJrmL/Py+Zes7anB8SX148xe7DQLCb+0fWyMmFRjdd/sKGZt1fb7hmE4bAzP11y+cgf4XMeRS3RXSu3Xt0/nZ8miUpcUP8NSvBGhvtCxarHHDOWK3a+/+iWnl7WKn2YwJiy95oYyWnxqXXavyPGa2UXqJ7elsg6otiRlcgao+VYkV7uSeCwdSq7LTY551sNup0ChlzY8Subo0YdLlzuscbDcR6OYlgBdRdf+mHf/AJJVMNdp5OlJfl+Zfk8L1UFbg/pz+QFXwzqbi17S1w1B1vf4K+GSM47ou0YsuKeOWyaplL1NEU+w09GMY2lXa45eQc7Rs6n2W81j8QxzyYWo/h5nT8Kz48WdOfHa+yL+MYWrTJq0nPdRmzwQAC+HEd3S7gPJU6WeHIlGcUpeTXlx3+Rr10dThbnim9i7p+fPbtbNx6P8UbVotcCSQA103OYayuJqsEsWRxf0+R6XR6iGowxnF+j87CsdUcWw2BP9UgqiPU1UZ9vBBOarUtqctj7Srnk8hbSvjvpOMK3sqLBniW5h3R1MEF3NXafTRzXKcqrsuX+Bh1mrlhajCFt9+kfxPMLxIU2/bK1aq572AdgCBTaTls1sakiZJJElUYcEs01jh9y/NmjgxvLPov5wY/jHEziKzqhETYDWANB9c16rTadYMagjw+t1L1GZ5H9F6A+EaXOAAn61VHiWWOLTTlJ9vx9Pr0LfDcUsmphGK/b1+n7DMNAkFxPLnPl0Xz7LOM5uUY7U+3ke+xRcIKMpbmu/mA4ps29sdLyo48soSUoumu5DIoyTjJWn2FeNgGANl7LwfU5c+GUskraZ5nxLBjw5IqEaTQurCy6DZnh1FtY3WWZtgF8PqQQki1M0H2/orN8hbEbDibg/KybHvO/4t+Zj2FYmk6j/ACkSi2nKff8AyzCY/EmpUc8+XQDQLnZZuTs344KCoVB03PVZ5E0UVH3+tlBhRPDYZ9UkAwwGTe3s3cqsmdY0oybp9iLSvdXI/wAPhgWCkIAzSJ9YbyDzWjSa6Wpa00VtV2nfKrl/X5fkc7PD2V55cuqa7P8AYqfhm5yRLg0wCTNh7v8ASjqck8uSUU3KEeG75pdeenn9ETwSUcatJSfav4xjgmiRImXZRyFpmNld4Xi06ksjW65bY+lLddP5cdSnxDLm2uEXSSt/jVX+YQIDiQQb7H2pajwqWq1cpY5RcW+afK8+PMMPiMdPpUskZJpeTp+XPkev0nqvTYdbgyZvYQlbSt10446+Z57LpM0MXtpqk33689yp8jUQtsJxmri7+RjnCcHUlXzGmBoUWU+1rBz5kNpiwPIzy+S42XV6nPqpabDSS6v9fr5fqehwaPSafSx1We5N9F6+n08zq3pPWgNpRRYNAwX6S43K2YvC8Uecjcn6mbN41marElBegJS4xiG6Vqn6zK1PS4XxsX4GJa/Uf/o/xKn1S8lznFzjqSZPmpqKiqSpGacpTk5Tdt9yqoFNMhVFuFwxe7KIFpJPQXUJ5NitlmLE8stsfuPeEUKtSgWF5aweqwBuVxnMXOkd4Lia3W4cGpXu231d8rtx68Ho9BpM+fStOVRXCVKn3t2uUwSnTxOEGcSxrtRIPhLZkLZKek1ktidyX8+phxrXeHL2lVF9n0/YYj0od2OZ3/0zRAO0TOlljfhr9tsT4q7OvDxyP9L7aUfeuqT9Lv5fiZrE8Squ9Z7j0ldaGiwRXEUcOXimqm7c3V/Iu4bippilVDXNBcWudGZoMd0OO0yVyMugnpU8uNuTT4pc0d3TeJ4tS1jypJNc30b4qvv8gWphnPdDZc0WBOluui3PxLTafCp5fdk+dv8A6/D1OZk0OfPmcMb3RXCk+nHr3roRwGHJd3mmL+5c/XeP4pad/wBO2pvhWunm/I06PwWcc6eZJx68Pr5eQTVGV/cjcEdF5fLrs+XCsWSVpO1fX8T0ENJixZXkxxptV/EeNmY05lZrNKbKqsB1yiS7kJdRVxYhp1+ivQeA5tmVwf8A6X3X7WcrxXA5YlJdn9mK31F6eaOJjAMQ5Ypm/GE4QoROw/OpDs2vG6vZ0nkkZ3AMbHL/AFc+KxZXti/PoW4vfkq6XbMU+sAI9q5rN4CfVk73VTGUuM6a81AB3w9hZTuDJM+R0tsuTqJKeTggwwAm/wCypk7YkjwuIbAteSea2+3nDD7GqXV+tpV6cLt9TN7OLye06vovTk9B+MdVkjOUZboumvI1fEqZNrYgg3U8GfJhnvxun5lk8UMsNk1a8n04DaAB1J8Autg8fy4IxxqEaiq72/qcvUeE4s05Tc5W3fal9CGLqw4TnO2bKco2ALtrru+E+K4clYtihd9Gqv5deTmeI+GZUnm3uVV1XNfP0J1KjiwAmQDAG4t8F1sePHj1MnFczVvy4dfjyc6eXJk0sVJ8QdLz5X5cFVKkTZoJ8BK1ZMkMa3TaS9eDJDHPI6gm36Kw+vw8sYC6MxgRe0+GpXGweLx1Gq9ljXuq+fOvyXl5+h2s/gzwaT2uT4nXF9Lf3fmDU6RcYAk6fR+tF056iEIe0k6XX6HLhpsssns4K30+vPH2DcNw92aKofGW02FtpHmuPr/GIY8W7Tyi238/rR29B4PLLkrVRkklx2+n+jT4KiGU5DW0r2eNTaIjU+a81l1uozL35Ntfzsepw6LT4eMcUr6nDiGUyGy+0GIF7EnbTboqEre+TVlzaXuxQm45xPMMtQtzu0JtMbch0G8Lp+FW9TGb7OuO9r8l3fY5fi/OlnBLqr/Dn8fJdzOkczqvbqcbq+TwbjJR3bePP+cEX03NEloiJlpBsuT/AM3hjm9lJNO69Dsf8JmliWWMk7V/Yi6F1p5YY4uU3SXc5OPHPJJRim30G+FxBextg0i0edivmesnF5pSi7TbdvufRNOpLHFSVUkSq4gtDmxroesf6WZc8l6dCqmzvB2n7qcn2K+5bUn2pJkrB8cbHcnlyC0Y4qckm0r4vsQyS2puugp4nU0PP/P+F0/CcD/qtuRNOP2f8v5mHXZf7G6Pf8hVVevXTZwIIX1al1in1N0OgfhCkiTD5UxD/wBI8QXvLvw+q0+GvvlcrUSuR0MEdsK7mfxVKXReDEnoFkbLyuqzZVMAjhOBa6SXCWFpjmP3WLVZnDhLrfIMfPADX1Hw1rW5iSYsOniubhwSyOoiSbBMbhHP71Oo0MLQ0lpnWXSI3nIPBzlpg44bjkjz2/n4h0Kq4qkvIIE+qJbAuLXbIESCTOsjkjfidX/PuR90qxQq5bESHmD3Ii+XVpMaSDfkeZB4r+hJNUWspuDzLgW3ygC9zNzy+ShOUHHhcjsLY9Zx2M8PXJ8E4lkXZbhqLQ1zdZ3PNdJeI51OE93wdPl3+dlMtHhcZwr4uvz8/Q84UQwkkkEGD4eC63j2peaWNL4WlJfXzOb4JplhjNv4lLa/p5fiXPq9o97otGVhPMTmcB7BPRYFN6bFCN8ydyS4e3ik368uvU6clHPkbq1HhXyr7tfZWW0qTWBha0MIdEGSSHT3b6xseilg1U8kZ4sjbTTd+TXN89uOV9iOXBGE4ZYJJxf4p8V8+eH8/MYGsNrrlSZ0t3keGt/UfAKSYbvMjiuJggA3Ogtf/Sk2xe0SKKOCyAvdMvgOL9b6ADYaolkcqS7dBJVy+5HEEWDgCG27wFvNEcs8b3RbT80yGSMJKpK16ospOZBcS0ASIi8c55KKm2+RxoXNwrGyW+rAIaRPTdb9Z4hPU4YQkuY8X5r1X0MOn0MNPknOD4lzXk/mWYWq0d1og3E+Hjv0XON0UgTGXdYg+NkUJ9Sk5ukeCbTRBplDwZ+vahEUwXiGIylhi5kH2eK6Wg0b1c9l1xf8+pTrNSsEN9d6E1Z3cH9p+K71Swa6O5K5wS+q6/jX5HJtZdO6fEXf0f8AsWV3LqyZjhEAc66yvlmtcIY4RykhDDMgdmw47hW5GMaAXg7awZHxIWDUQ92MV1NOCdylN9P0F9TgrxAluhm56Rso/wDH5H3QPxHGuzENRkEztK51U3ZufKTQ99HcKMmctEuPjYW8ryuRrJNy2+QEvSXgzMTQ7N1ocHd0DPFwWtJ0m062Cr0uo9jJ30GnQPwbAmhQFOIDRAIAE3mTH4jIlGoyrNOxTd8ljmzfpMLMiplZ5bKVitnheAirJXwTDrwPPw6oSJh1EMEHM4/9fmU6XmWRrzL2cTb+Frp56/sFck0Wxknye1K7Y2JdeAbmVs0mny6yaiuka5fSMV5+noZtRmx6eDlXXsurf6l1F2TKJnu6REdFfr8mLPKeaCp7q63uXPRdqSXTzI6KGTCoY5O/dvpVPj8bt/gWYh47rv6bxPLdczdRrydmTp19JcGzpzP+E0m+hKEuzKn0jms+Z5iEWOUHfUObhuxy1HEOdsOR5pDUK5JYt5N58kyx8ip7idZkpdTPJOynEOIBA5JLhiuieGr3uLltovpt7PgpLlNE4M4kyYsZUQLHVg5sOjNsYM+asVPqNclFCqIIDAQJvv4zqlVdBqgTFVQbCAJE+3xUfkVSrsLuMP7rALkmRfaF1fB8qw6iMpOk7X2/Uya7Fv07S5fYWUDcjYj6K7Hj1LHjyLqn9mr/AMHM8Nb3yi+lci3iAIvEeBm+h00vKq8M1DnjeOcrrovT/JfqcO2SlFC0G66RSMMK5TQg7OpBRssVjS2tnMZZymdAA4X9oXM9tWa306GyWC8FLr1+wdxGrkpucLwJtfz8F08s3DE5R54ORigp5VGXCMfj2FsZmxNx4FcDPjnjrcuvKO9iyQyW4vpwxx6Numk4Xs74j/a4msXvp+hcNQ07GB7T71iaInPoNIy6FxsRG0nb6uorryIFFMBjS7uuHdPIj9x1Q+oq4sEr0YdEdf8AKEyNUwR4jwVi5HZ5Sabydfr3JyaXA11LS+xaL7T+6aq9zJ8hmGIEGbDf3JK+hdHyLcNTY0l2Vsk8tBH+/atctXnlj9m5cd/X5+f1Iw0+NT3tc9n5fLy+hdUeO88eAvqNxdZ9zraTl8VojWxIykKLKpTPSS5ol4MfhG0dRv4rSp406inXr+n7ihupNv6BDah8TqoNo2b7RGtiXG06qFpEN3J7TJ3PzTA8e0c0MGUVBsotlLBydRuL8vNSumSvawzM0gO9W29tEV5E+OpTUxbGmB3vnyTarqDkke0yx5kODRaZtr8U9rfKHSYt4hiWAnIM1tTYTMed7puNEJtCXFVnFxJN4gRsvQ+GeGRy41mn58L5fnZydZrnCXs4+QEKsOHJdbxTA8+nlFdeq+hg0c9mRNgnEt40zE67GP8AK874bPbmVrqqOxqE3AXBeiOeH4YqxCDZSA32JwcisHAEc/8Alf23XH1Eds2jqaeW7GmVcCcTRyn8JLfLUfFdTQT3YqfY4viMFHLa78kXYRr4BAIbIAieh1+gvO+I67JKbw1Si3X+DoaTCor2ifMkg/AYJrQGtAHxJG55rkycpe9I6EaZe/DkbePRVbW+QcWDBuUgDU3G2nKVL2agm5L5L1+hU+WkjqjMwAOg+rwqJctsdcANWmfViLHX6sncI0+voQfSha4bJ7rdkE66E2RfpyRGG50WQXmRziR1Hw0T2NcMlXKAzi4dDu71bp5rd/TPZuhyvUt3q6DDXgDdp3G3SNgqKsscqL21SQGi3PyVUqTsplLk6sRooQbuytq1yGUgQNtPii6JrhFrX36KW9ssjIkBKfAbiTXj/alaJKR1R4hDaBtAlSpyVcmVNlVQaaTtB+KkpJrkmmn1K60n1o5ap730IOT6FQEaC6jubI2yD6msb6BWwZZGXAtxTzMTuSuz4RoY6vI3P4Y1fqYNfqnhj7vVgFZy9m0kqRwFbdsXYios05GqEQZtWbFcbU6T31lxdb5XmdLFm93ZIpbquijOw3DqQIOUgPo/EqrmRYEPcAfGIHlGy5esxP42a9Hlj/1r+fxi7hb8tSpTJuSHD2AH9lf4ZkXMPqZfFcb4n9AjhhJc/wD5u+K8z4lcdZNebNul/wCqFeQ8dhHNbIsbSd7bW2KyqMkdCOIX4jjvZySzugCAPWJMXmYAAmy0vTya68jcq6EsHjm1wSyzhsdfG22yyZcModSpuzys3L4dVRJEJKhVVxGYOMiNAP3VVFLdlDaJIB96bFRT2ZgqSlTHEFqMLiCYWn2iqkWt2yL6IPOef1upw1M4R29h8dWWMoxvaRaFGU9/REk2WjEjNVZlB7KCTJHrZImRFw52hPqGdVYtMnFSvqPbyW4wFrnWGVj8rnEmGjI12YgAmO9E6DUohgjTvyINFzXnMWkAHOxrRJktc8MzgxlI6AyDYwoPTquAorw+MD3VAwg5HRqDLZIzebmu9gO6ry4XjSYVQXTqbyqLCzwvTsVnhraiCp7Xt3dg3q6B3uuqyNHs2gKadFqdIhUd7UrI2VPNpQl3I1fJRUqeHRWRBC/H1R2hA2aPaZXr/wD47H+3OXm19jleLNNwXzFld67s2c+ERbXesk2bIIpVbVosRzdU4gw7DhTQBsJ8gfVK/DHVG5nRIkBo25+ei4ufNLI+eh08GCOJcdWZDFPe1xIOV40Ph8QVTDJLHJSiSyY45IuMuh76KcQLaxbUN3OzT1MA+Gy5+tblJZH9fqPGlCkuiN7jONUqcNDTUiC6ARGhtPrKzFoNRkxrLCNp+q/IeXxHT4p+zk+e/wDsznEaXaZnAQDJFud/JWShKD2yVMsjOORbou0AcI/lVWl2kkHwIj/Pkqssd0Ggqh7xDCmsQGOBaZOYGRA8FyMkXuqhTi5MAxeFpUcuaLuADjzufIdUo45yb2diEsaR1Rkt7sOHPZU7XF+8QcQapheug0/yjc0iLQFiKMbKyMiUZLuDBp2U7Q+C43F9dCkSjVURc8Se424IMtFw6AQecho9gViyTrqNXZ49jcoGRkNOZoyizt3Cd0LLO+pXy+hwdBLg1suILiGiSRoT1BR7WXSxKTCqVecogWGVughtu6OQsLdFVKUn1ZJOy4FQoKOLrFND4K6lUXUk3VCT7lHbzZOrC7I50mgZzuiBpFNR+gJ12HIalWRjY9pU73DmpKIOIpxNQF74vLoHkIXs/BqxaVbu9v6KjjeILfm47JIAru1G/JW5tfiTi4u0+OOwYtLOnaqhe4q1jRFRGSYmgGGGCsQBsJgfbW6eK89M7SMfx/Bhla4s8HL46x8faoJ8NUKStp2IWUmsxBJI7rrk2HeB0J00HtWbUxvG6FXJoaVI1HwPWMx1sSAvX41DS6dJLiKX7/qeSkpanO13k3+wZS4c9lXKYIiTrlIPlrK5Ov1WDPijJXu/Lzv/AAdfw7SajT55Rdba/Hyr/IBj8AZtfWf9rkWdto84Jiuxcc4JY6B0BnWFVmxb1x1CPAt4uwue45i9uxO4GnsvdTxwUYriiLFgqFhlri2OR18t05wjL4kQYXhOJVXVGg9+TEQBrvYLJm0uPY2uBNWP3Ydcra+pBxFuJwJbcf4TU+zBV0YKfgphymVkXUrJb/Mi4WKL5IznZGk8tMFElfJFMmwoaAl2yjtBMmHyOmoRQ+oNUqTZTig7UE0njKAIB3PTzUi5VRa+m0CSdATPTQHzQsYbEUOMCR79UqGqXQX4ivEidtBr9aq2ImwDF13OAbljMbDptJ8fgrYpRE3SBqmVroH4d+ZtJ9srZDW54w27uKr5Ln9Sh4IN7mueoHitA7l3f3VmixxyT9nJ9V+XQllk4x3IDqFdfR5Mji4ZFzHizHmhFNSj3IFbWUotohSiJjLDNUxB2VMZ9tyhcCSOymZ7j5DuzPJ8aeX14Ku9srQ6uNMz9eg01C1zJB7zotyj239is0+lnnlUfqZ9VqYYI3Lv0GvCaobWY4loAN8xgRob87r0Gur+mkpeXbzPO6Hc9VFx8+/kbf7ECSb8hv4FeTZ64U8QwAHKTz1jexN0KMn0QnJLhsVu4XoQNdEdHTBU+UK8Vhrn3/WydgJMdhLTHRMi0BUWEG5IIiEnz1EkPKPFw1oa5rnEbyP9rDk0e+VrhCaGxIc1pG4nWRfyXPyQ28Fc0LcVhBMiwnSb+1QTaQrdFFam1p7w9YQDsOQvyCfLIsHqYNwBJMiNp8iCpJkaKgwnIDEumPgFJKug0iNSnlEWshO2BWw2Mbq2KjVyI2+x0wCFUTRaxoa0F2sT/dB2A16KxRsujFVyXV9LAAWJm58AB03U0lVonXAPXrHvRubmNYsLHQDVG5MNwLWcNDcn29fBV83ZVYISTo0Rrc/JXQlt5IvkorSXSXaGekDYJrpQxfUcTDjGgAHQm37n2K5ccIkDYl23ir8DcZprzRGaTTTBl6L4MtJfFz9Vx+hzusOexFXMggnDtVkSLGmFapgHZUAfZaLYAXDmuTsroJ+OUoEj8Lp/VefaqGuSSEWNbFUPmzxlI6gS39x5rd4Zl2Zdr6P8+3+TneK4d+Leuq/LuMeEYJtXOHCwykGJIM2PzBWzxXI4KFPzMfg+NSlNteRu24sNDRcknLYSBDSZPIWXBjG035HelKml5/75M3VYcTWNRkFrXXv6wbIaByBuSOqn7VuKhdKymWH+5vXUZ0sIcpaBbMY5gagHrqs85OTtmiMVFUhBxXDFry3fnz6pWMT4ujIiNE7E0IcTQg7qRBosDQ5vVAzQcIe00YJgtcWwd5uI3Oq52ritwpRTRViKWQzMBxiIGp5LE0VNAOOOVhYb3Dmnpe3kl3IMlgm5qJAGh1MECeh6K/Glzf8APyJU3HgVUKzqZLLTe+3wRL33uIRtcHUmuB72n17lCS8h7WidekQLCythmkoPGuj5+xB41e4pps3VLZYmSoVDBggZiJMj1GR8SPeuvqMfstJii+ruXrzSX2VlWDJvzTfZJR9O7f5k397XTU9T1+S5Tk7NLk7B69UmAOt/FNLuxXwZ/imJcHEaCPM+a36bHFx3dxIBwuNLXTJI3C0ZMSlGiVDHE1AWCD6w+KxqDTEL3vAuZtAHMlWxi5OkNIorOl0q/Sq8sV6leR+62UVXGLL0GeUowcl2MOGKcqZ1C4kqOmcpR3SfUlnUYval0GGHathmG+EpqQDDs0xn2Ko0wJ1+S4k0deLtCzioaYa4es0wf2UPZScHJdhPLGM1B9xPSw7atMsf+IWduCPoKh8covpNUy7hT6tBppWqA3NSQ1wjZzdxYac0Zc08rubvsV4sMMSagq7j/AYzMyTv9EKhl6LOEg0y8ANykywjWD+E+BlRsKLeJOzAR3XNMtcNiNiNxsfFNMTQNUYyt3m+Gl+og8jKQxHjsHlJ9/JAhNiMHNwFKxUCMw+Q30TEefanUTLbjNJad7Ea7KvJiU1TFJ8EMHxw1i4EBpE8jI228ly8+nlip3ZQ0U1gaj4LgNtNPJRjFVyCx2yx+ErhkMcQ2+wAJ8Tr71bGFdfzLHjaXUpxHD3taHu0Op1BPI9eqhTRFwaVkqbhH81zQTZoNvfyUoxcui6E48/EePPZOIBDmnYGSPGPgouLXPQhOO3koqvB7o0PiCegC34dJ7D+9qI8LpHo5f5SXd16GOWX2j9nhfPd9Uv39DssHvWgaDpoOip1WpnqcjyZHz5dkuyRfgwQwQ2xO9fujdURgmWpWW4rCloAFxz6q2WJt12LHjZjeMsOZxm3ToNV0MUNsUiNULKZsrQKarjYbIAsBc6Bcx9So0opsC+rqVb4bDdk3eS/MzaiVQrzKamnguxl+G30RlxdaXUsomVZjkpJOPQhOLi6YzwzFaQHWBpTCkA8+wO5J0K0fQ/R3HDE4ZlSe8O6/o5ov7RB81ycsdsqOlhl7oPxtkBjuTvdr+yt0vO6HminWcbZ+TFlARI5GW/W2y5rVdTop2Hv7zbi/PT3yq2iRXhKsF3dMSJ/cxtqq2MPGNblBAJnSFCh2UYjHgjcHqL+BHNSUb6C3IEdxAMINw13jzsbjmT5FRAm6uHAbgyJ28/mmMroUMxe10NIDSx1jmB1meRGg5hT3R44KtsueRdjsLEtPt26FS2R27k/p3/cN73bWn8+37CHENBJa4wdJJsT4qFjA2cOqSDSbL2B0jUgDqbOB6J5IxyR2y6FWx9UN+DcRbGR9EF49aQGQ60EQPG0LLLSpv8AYvjJd0EGk55aZHqmckWI2jXS604sWKM03FP5/r2IZdzi9rp+aV0e45lMsy9nUabGDZpFrHaY5BZcult1HglUZRMrxDDhzgW7Ag5jvewjYKzT4pQi0yNVwA4fEvpucTJadgRA5QrdVF525PhlcIbIqK7BOG4oRmf2YtzmQOkWB8lQtMkuvJNcFLuLNfJMjpBJ+oVD0s7IVZLDYhxsAQT8OX1yWrHgUeWWRQXXxLiBLnQCNyZjbwV6iiZmuOVpMCblMrl1BBQsJsI1Uh0BVoCQmTwNbKT4RKPYyytRiQnJRVsm91119Lp1hhXfuc/Jk3srqGxVmevZu/IMSe9BOEbonpv+tBn+NjjCU1pRQaLhzA0F50aJ8TsPMwpLzYmUfeNX+v3Kv28i32UR3/8AzPjnZ1ezce5V7vg8eqfO49ix5I74WuqL4y2S9D6LxGgXNc0WJB1VGOSjJSL8kXKDiu5ms0AgiHNsecf4UtZh59pHoyvR5ePZy6olhsRmB3gwfP696wNG9BdIiM030Pl8VVJEi2jcxInUcp1H+1XQCX0ixJpuADHugHNbSb3PLkU0hMz+KxOdo7JxcQfVc6CLaf3RyTruxFNPiNVrspNzykAjwOiOBWM2cec1veEAXBke6T7lKOKUuUnS6kZZUuG1z0KMVUq1IqMBexwkBhGYdb6zy2UeCXXkFwYeQ4lgqDNsLmZkGYuFZKXuqPlfJCMOXLnmvsOeB8Cc45xU7KfVFiY5FVssSCuO+jrRTDgcr2kkO38J5I3WwUaQHgalxMteDMX8HGd9BHnzR3GOeJ1mVmHK4ZnCQIBNrxPMqK4GzE4zBVBMgz8I5bqdkaAcDQDyWkx4j990xUGu4a3KQNPHU8/3QOgFvB2sIJPPW5J6DomFFpo6kAgD26oGBVMTqBsNdgfqUwEWKEuga7pkCOJqQ0x0HigbFNVyCJZQ0XS0UKi5UYtTLlIsW0zEdTCxZ5PJP2UTViioR3sZ4SmtuOChFRRmnJydjzAUbq1FbGPFqwYwMG13f8joPIfFRyypUSxq3ZnPtXj7Qse41bSjgeO6/so4pkssD7n6M8aGJw4LiO0ZDX+P4XeDh7wVHJjp0iOLJXDO4xQOQmBmEX3jxUcM3GaTfHcsz41ODaXvdvMV0GtgkWvfbeQbct/JU5sTxycWXYcsckFJDCjTY5hG5kSs0kXIWVnOpiC0jk6QR425qtoZ2I4q0tDKl5uDoSRtG+/RRoZm24Vva5mAFpJn8J6gRumvUjQV9hGbtGBzXi2UkgA6HawRwFdyNHDv77+ykGLZ7EjW0TKcJuDuLr5CljjNVJX8wdvDHuMCie0JLgKdTIWjYQ5t73myOA2gWLo1KfednDgS0mQ4gjZxB19iVeQNMYYT0jFJ+fOMsetM38BAf5QR1RtGOm+kIxDi0l7HtY57pBjK3UxHUWiUlBkrBGYuoW0srqNVtSezz2c6CZdLY7ogj2cwpbRHUsc9zKYNmvDsryLPcwwYy+oATF5RtAt+005GcQbgDNmLjraLjzhKhlR4fTc4OayqJ0luVsxz2AQB7XwwaPWa2Bt80DBaVMOPcb3G61HTHWNyUCBMTcENAa2YBGp3t80wM/j3hjSJj6+JUkJiKnjAAYF+uqZGwPE1XO1U3imqtdehX7SLvnoDuponjljdSQozUlcS2m8FdTBmjNUlVdjDlxyi7ZzjsnlyuL2x6jx47959C/DsUsONxTvlsWSSk+Og5wVFaEUs0WEaKbc52s0c3beQ1KnwlbIdXRm+OYzW99+ZO6w5p2bMUDO/aQsu807QfhuKgjVRhIlOJ9C9E+Omi9r23Hqub/U06t+XVbYtSVMw5YH1anjmmmCO/SeJad43B8NISlh39OosWo28SEmIcGu7pJadRoR/lXRwPJj2T6royqWojjyb8fR9UX0H2s7wP7ELlZsUsb2yR1cWWOSO6LLsfiGCnNQjYXt8Df2rNtLbEfFW5sraVP1oBJkkg7TMgGNRolQzKcSwtSge0GbKTEPdmy+BbyRZFuhrwjFmvTLS4HMCBEmbjfn0toiiRsuCdnrUOaplAyvvGUQ4iecSd1W1Qx7/ACyGnK0x6pge5IZBlJgJIaATqRZAqF2J4QwuLg1mckmXNESddBbyUlLsKl1KcRhqgIytyulpLjlLTlMwA4kxN9BoOSmmMW0MBTaMo7FmR+exMZgHgaugENcRIvAbMwnuFRQX0mtFNtYOa3JlgN7vZjLAIBLpBvM67ItgePa9ri5jsmYQHFjQQNyEhgdfDVDGZ76rWiw7o8ylaADpcON3Yh3Y0mXiZdfQCN/G6L8gBeIcYYWw2nUDB6uaRbwGvNCQWKcZxh7gMrS1twNj7FJIVmcx1WTE333TIsFDFs02n3e9Lp5GXNla91EitsZY5TtcsyyjNRp9CLlHPGOxuuR4ZPckQpti5VWDE8UXN9fItyzWR7USphWYeVvfUjk4e1dBng6C0xRSzR8Mwk62AuTyA1Ktiipsr4xxARawAho6bk9T8lTmyLoi7FAw3E8VMrnTkboRFvaqmy2iqjUhJMbQ+4VjS0i60450UZIWfSPRH0jDO5UM0n6/2n+sdOa2RlfK6mDLj7o1eMoweYIkEaEcwtmOVoxyiL3EtNk8mOOSNSFjyTxS3RLKYzEVBllkkBwmCbT4QVwtTgeGVdmdvTahZoX3JYqi8lrg3SbNiLiCQZkWJtG6yM08irjnfkOZ2YiMu3RRoTM5wh+SoWE6+odO8NBA1J0CEKLNj94C3aGIGv8Ada5Ox8EyyxxR4yBAMuGk3B91vOFFxQJhZ4wwfhdEc4/ZRoZH77YI/lzOkST5yVICR4q8gdyiOeZxB8LNuUcAiivjLtb2VJw/HBe46agAaSkAn4pxelcCnRMSCGk7aCw9qEmAlpcboGrDpa82JJGUA/0mYF4sQmKyeI4hLjkOYjV0Ax4beaKHYC7HxG78xifVY0CS4ges46XQAoxeMmZcdeakkISY2uZiYjlqZumRYvlIie5uqsg+etWKXTpZ7K7GKMYxSj0ObNtybkcpsijgotkkgrC0ZTihtmg4ZgySAArYoqkw7iGMaxuRptuf6iNv+ISyT2qh44bnZjeLY+SufknZuxwozmIqyVlkzTFA+bw9iiM5qQxhg9R9clbErkaThTjOq14zLM+pejbycG2STD3ATsJ08Ftx9foYMvVntZaDOyinqfBYfEfgXzNnh/xy+QypONrnQLis6yKeMf8AzPgkSZ8+4oYJja48ijuVdx7wR5NFskm536pPqXIZ4zUpdh9wtjjAE2t8AogU4mwEJgRcdPEJsEW8aMQRYloki3JJAZdjQ5zswmx1up9gM1jBc+anFLa/oVSfJ3BsQ8F4DnAEAESeqgTQ5xR7v/UJDM9iT3m+SkIhWHd83IBlEJEDxwTAmAulo29hj1HxHQtTKUTaEiQ1wIU4kGaGhahUIscuqs7P5Mg+qM1xM6/W6w5DXAy2ONz5LJM1QFz1UWEEhn//2Q=="/>
          <p:cNvSpPr>
            <a:spLocks noChangeAspect="1" noChangeArrowheads="1"/>
          </p:cNvSpPr>
          <p:nvPr/>
        </p:nvSpPr>
        <p:spPr bwMode="auto">
          <a:xfrm>
            <a:off x="155575" y="-1485900"/>
            <a:ext cx="3810000" cy="3095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xQTEhUUExQVFBQXGBgYFxYXFxcYFxwaFxwaGhoYHRgYHCggGBolGxwYITEhJSkrLi4uFx8zODMsNygtLisBCgoKDg0OGxAQGywkICQvLC0sLCwsLCwsLCwsLCwsLDQsLCwsLCwsLCwsLCwsLCwsLCwsLCwsLCwsLCwsLCwsLP/AABEIAMoA+QMBEQACEQEDEQH/xAAcAAACAwEBAQEAAAAAAAAAAAAEBQIDBgABBwj/xAA9EAABAwIEAwQHBgYDAQEBAAABAAIRAyEEEjFBBVFhEyJxgQYykaGx0fAUFUJTksEWI1Ji4fFygpMzsgf/xAAbAQACAwEBAQAAAAAAAAAAAAAAAQIDBAUGB//EADURAAICAQMCAwYFBAMAAwAAAAABAhEDBBIhMUEFUWETIjJxgaGRsdHh8BQjwfEVM0IGUlP/2gAMAwEAAhEDEQA/APuKAOQByAOQByAOQByAOQByAOQByAOQByAM3xf0wp0MW3Cupvc5womWlk/z3upthhcHPgsJdAMC6ALK3pTTa9zcjyW4ungzp69VjHh+vqgPA52KAL+H+kDKuJr4drHB1D1i4sBMhpBFPNnyHNZ0QS0+YAFhfTGm/CVsWKbslKZZmZ2ljBDmhx7N4OrXQQgAzHekTKWKoYYseTWBJeIyMkOyB9575a4CBqEAOkAcgDkAcgDkAcgDkAcgDkAcgDkAcgDkAcgAP72ofnUv/RnzQB33tQ/Opf8Aoz5oA771ofnUv/RvzQBIcRo/m0/1t+adCtHfeNH82n+tvzRTC0d940fzaf62/NFMLR33jR/Np/rb80UwtHfeVH82n+tvzRTC0d940fzaf62/NFMLR33jR/Np/rb80UwtHv3hS/Np/rb80UwtHfeFL82n+tvzRTC0d94Uvzaf62/NFMLQox/CcHWqms97e0PY94VAI+zvdUZF7d5zp5gwkOzyrwfBur9uXjN2jaxb2v8ALNVjOzbULJjMGADlYGJEoAup4LDDEHEmtmq5XMbmqyGNeWlwa2YAJa32WQAK3gWDyV2GoX/acoqvdWzPcGCGjNNgB8UAe4/gOCrVu3qFprTRLamduZnYOLmBh/CCSZG+YygB59up/mM/U35oA77dT/MZ+pvzQB326n+Yz9TfmgDvt1L8xn6m/NAHfb6X5lP9bfmgDw8Rpfm0/wBbfmnTFaPPvKj+bT/W35pDO+8qP5tP9bfmgD37wpfm0/1t+adMVo77xpfm0/1t+aKYWiP3nR/Opfrb80qGefetD86l/wCjfmgDvvWh+dS/9G/NAHfetD86l/6M+aAPxbTpymkJsb4DhgdEhXwx2UzyUbr0T9BxiHxAaxsGo6NByH9x2C07FFGTJmN8/wBGKDAGsbDRYD63U4Yb5ZmeZmexmCpioWNYDBgnw16BQckp7Ui5K4bmyynwrDvcQwh0awdFph7ObqLsy5HkhG5Ki3+HafT2K32CM71DPf4dpclL2CIf1DJt9HKXJJ4UP+oZa30apclB4kP+okTHoxSUXjQf1EiVP0VpRPNR2IP6hnp9FaSexEf6iRdg+BUmOkiRuFXk06mvUuwa+WOXPK8g3DejIcTltewcDp4ws84YopXz8joYXqsjk17vzX7DTDeg1LV9zz/boss5LsdKMdvXl+YX/BlFVkjv4NooA7+DaKAO/g2igDv4NooAhU9CqCAAcR6GUUEhHxj0KpOb3R3gtOmyqEqn8L6mTV4JZIXD4l0PneP4E1j3sMZmkj2f4WZtKTS6Fyulu6g1DAsBuLRCkmRs0HDuHUrNPrQD49RzC3aaUGtsjHqYz+KI1bwSlykbjYjktrwoxrMzOekHohTZ3mXpu9U7g/0nry5qieBGnHnZiuI8JDZge5Yp46NkMliarRhUNF6ZXkSCxlgcOSrYRK5SN16M8GdUcxjGy5xt+5PQC5W2EVFWzFlmfWMEGUKXZU/UZ6zzq927vBOHvPczNki1x3FfGOLGnGUSXCb7aRb2p5s3s0q7jxYfaXfYXhj8QAX9xkGzfWcTueTURhPOrlwvuyM5wwOo8v16Iuo4RtNoa2xiM1pO91sxYFCNL8TFl1Eskm5fgEZlooy2etQxWXsaq2xhDAFW7Cyb3CPd7bKNOx7kS7QJUR3Espyl0HKPxGw8JOp6JOUU9t8lixZJQc0uPMnwyoDWYDBk+N9ks8WsbaJ6GUXqIKXmbZoXDPWkkAcgDkAcUAeAoA9QB4gCmvTQMU4qkgZ8p9K+HuZXdUOjj5dI+tVozYF7NZcbtd/R/ozDDPL20sWRU/8Az5NfqjPVmXssqZoaJ4XElpuA4DY+3xCtUqI0aHBcUDgB5RMnx6rqYtTupHNy6fbbQaaoILH3Y7X9iOoWooRkOOcNIJGpG/MbFZcuM145mJ4lhYJXPnE3QkL8n1Cross1XBcDN1sxQMmSZ9c4BgPsuH7RwirVG/4aew8XWJ6QpZJW67FWOHO5lHFOJyA1k5dzpO/ko5MvG2PQcMLtyl1J0sM2o8VpzCLNI0i1+uq0wxRyS9o3foYcmaWOLxLj1L8ZiG02F7jDWiStUpKEXJ9EYlFzkorqzJYr0hdUIyuFJs6RL4te9p6Ll5fEZv4eDrYvDsa+N2XcK48BLKztDaoZv0MaHqtOk1ycayP6mTWaFqV4l9DQUMSxxhr2k8gQSt++L4TOZKEoq2n+BdTxDTMEGNRuPEbJKn0IO11LBWT2kNxGrWtry+KaiLeTo4wNMlof0dMX8CoTxblV18iWHUKErcU/n0DsFxCmxwY5rQ0Elz2gvOmgkm07jr4rH/SScd6u+yf+f0Ot/wAljUljlW3u4ptdO3X6v/YNTxlNmIDxPZh8iLHL0H7LW8U5Ydr6tfc5kc2KGpU18Kf2N/hsU17Q5pkOEjwXnpwlBuMuqPZ45xyQU49HyXqJM5AHIA5AHIA8IQB4GxoiwJIApq0AUDsxnpjwaq+OzY1zBJN+91EHULqeHZcGO1kfXjpwcjxXDqMqi8S+Hm75PnZwbc07ch9aLc/CoLNvXw+Xr+hzI+LTeDZ/68/T9QNuHBzAiDq03t06rmQ01yyY2qkuV/PkdaWoqOPIpWnw+n86lOFfDgOvWf8AazYX76VGnL8DY4NaLHyPP/K7KtcM5fD5RCuc4j8QnL15t80NXwTi65MnxrB7/XwWHLA2Y5ma+yrLtNO4+r+gPARVqjMP5VMB9Tr/AEs/7H3ArY3sjx1Zibu2+iNJ6T4t2cg6c9tP2CpmtpdjkpR4MnicR8dVnkyxFnB8cabn5W5yW84Ag3JKt02VwbpWZtXiU0rdchtfGvaDTrhlV9SzaQjTqTYNjzWxZJx93LTcui/nYwvHCT3Yrio9X/ObMPVMOOlj4+Urk5Fy0jrQd02ejEeHsso8Ily2GYfGgaiQb2kXEwbb396FUeUw5lxJB2Bx2V2ZjnAbt1J213tzWjBrJQny+O5mz6LHlhVfI1mFxYe2R7F6HFkjkjuieV1GGeGW2RKoZCuSM9sgH2ToTPC9NIjZ1Fpe4NkCTEkwESajGx44vJNRvqMcDxSvQOUAPY3Xdo3s8W/2smXS4M/vPhv+dDp6bX6vS/20lKK/Dz6m39HuMjEsLgC0tMEH5ri6rTPBPa3Z6bQ62Orx74qq4aGyymwi10z0RQFTHwYU2r5EXqAzwFAHqAK6tUNF00h0SY+RKQgTG4iHMp5XfzMwDwAQ0hsiZ53ix0QpJNWDVowfFfQw02lxrsjm5pb8CV3V43CK9+NfU84/AZP4Zr8DLYvDRoDYX8efgoaHxaObJKGWk2/d9V2V9L+oavw2WGCnitpLn9aFbmCc0XWyenhL+5tSkVw1Eo/291xJVKqWSJPHIq7eLqhmmJLiVAPbmGjr+DhqPPX2qGSNqyeOVOhB9lWXaadx9s9HuH/ZsIxptUqfzH8xNmN8m+8lOPvzb8uP1Kc3uwUfPkzPpO57q2UAHKzNd7GANGri55DdTzVWodSLdLG4cGZfTeTlDZJbngOZdpf2YcDMHvmPOdLrI2atrGHB8G+azHtaCGtJl1MtElwa/OXZIkOESZII2WjTbalufX6mTVRlcdq6c9aFjuB4marnADJmaczml5gZrDUjKQZFgN4UVjk31X6/oNySXwv19P1DOD8Kp0s5xYph4PqF7H5R1yOIzTtrZadJixqLllr69jHrsmXcoYr+ncornA1X6OogH1mgNa7xEGPcoSlossv/AK/ZP+fQUY67DHtL0u2v59RdxfD0mVIouzNgHWYPKfBZdVixRnWJ2q+f84Neky5p492VU7+3+z3h2Ec/TT3Ty9nxWGeXHD4r6dv8+hse7ivPubTC0A1gAmb5iTvOwFgvR+Exn7HdJ2nTVdvP62eX8Xywnm2pU1d+vl9i5dQ5JS90efxU0rE3wUPqKxIpbKy9SoFYxpcYOQMexr263LgZ5yDrtPILLLSrdui2n9DfHXvZsnFNfX9eox4N6QtpU8pa7MMxkEQ43N5P1Cx6rw+eXJvUuOPodTw7xfFhw+zlF3y+O76jnCemrHC7KgNpgBwk6C17+Cy5PCskekl+RvxeOYZ9YyX3HOG4mHtBabEAjz0XOlDZLbLqjsQkpxU49Hyg+lTJ11UXLyGWudCiAtfxek0m7RGu3+1PYxluH4kKglke/wCSThXUAmkfEnmVFsBR6S8cGHAaHfzHCQIsGjc+Oi1abSTzcrojDqtfi07Sk+Xf8/HgwFHi1YGW1agJ5OMSemi9FPT4dvvRVL0PJYtVnv3JO369xlj8S7EXqPOYC39M2BAGxK+f5MvtZN9uy9Ox7+EHGKT69xBxIOjWRbTw0K7XgS07y+/8XZV5eT/Y4/jMs8cfufD3+v8APMT1QvVyPN42CvKzSN0HyCPeskuDbBjLhzs7Szncf8hp7dE488EnxyD5f7XKr2cvIs3LzPrfGcUSXOmG3lw1AFgB1WfGtsAzPfkf4IwPFcc6nV7V1zUpluVryxzWuywc0GDAHvWXNbdvuasDSVLsKft0R/L/AJgAZnNQn+WK3bhpbHr5gAX8tpWZsv3BVDiralas6uBlqtpZgHEd6iX5XNMEMs9wLYglxNldppxUvelRRqW3GlGwo8X7WnWDGllNuUm8NyNa2m2nN3GGtBvrutmGWOe6aTe3u+nr/ow5p5I7YNpbuiXy/nIp9IK3b1WV4dkeCO8/PDpJLRYZb/hWeeNOUJrmL/Py+Zes7anB8SX148xe7DQLCb+0fWyMmFRjdd/sKGZt1fb7hmE4bAzP11y+cgf4XMeRS3RXSu3Xt0/nZ8miUpcUP8NSvBGhvtCxarHHDOWK3a+/+iWnl7WKn2YwJiy95oYyWnxqXXavyPGa2UXqJ7elsg6otiRlcgao+VYkV7uSeCwdSq7LTY551sNup0ChlzY8Subo0YdLlzuscbDcR6OYlgBdRdf+mHf/AJJVMNdp5OlJfl+Zfk8L1UFbg/pz+QFXwzqbi17S1w1B1vf4K+GSM47ou0YsuKeOWyaplL1NEU+w09GMY2lXa45eQc7Rs6n2W81j8QxzyYWo/h5nT8Kz48WdOfHa+yL+MYWrTJq0nPdRmzwQAC+HEd3S7gPJU6WeHIlGcUpeTXlx3+Rr10dThbnim9i7p+fPbtbNx6P8UbVotcCSQA103OYayuJqsEsWRxf0+R6XR6iGowxnF+j87CsdUcWw2BP9UgqiPU1UZ9vBBOarUtqctj7Srnk8hbSvjvpOMK3sqLBniW5h3R1MEF3NXafTRzXKcqrsuX+Bh1mrlhajCFt9+kfxPMLxIU2/bK1aq572AdgCBTaTls1sakiZJJElUYcEs01jh9y/NmjgxvLPov5wY/jHEziKzqhETYDWANB9c16rTadYMagjw+t1L1GZ5H9F6A+EaXOAAn61VHiWWOLTTlJ9vx9Pr0LfDcUsmphGK/b1+n7DMNAkFxPLnPl0Xz7LOM5uUY7U+3ke+xRcIKMpbmu/mA4ps29sdLyo48soSUoumu5DIoyTjJWn2FeNgGANl7LwfU5c+GUskraZ5nxLBjw5IqEaTQurCy6DZnh1FtY3WWZtgF8PqQQki1M0H2/orN8hbEbDibg/KybHvO/4t+Zj2FYmk6j/ACkSi2nKff8AyzCY/EmpUc8+XQDQLnZZuTs344KCoVB03PVZ5E0UVH3+tlBhRPDYZ9UkAwwGTe3s3cqsmdY0oybp9iLSvdXI/wAPhgWCkIAzSJ9YbyDzWjSa6Wpa00VtV2nfKrl/X5fkc7PD2V55cuqa7P8AYqfhm5yRLg0wCTNh7v8ASjqck8uSUU3KEeG75pdeenn9ETwSUcatJSfav4xjgmiRImXZRyFpmNld4Xi06ksjW65bY+lLddP5cdSnxDLm2uEXSSt/jVX+YQIDiQQb7H2pajwqWq1cpY5RcW+afK8+PMMPiMdPpUskZJpeTp+XPkev0nqvTYdbgyZvYQlbSt10446+Z57LpM0MXtpqk33689yp8jUQtsJxmri7+RjnCcHUlXzGmBoUWU+1rBz5kNpiwPIzy+S42XV6nPqpabDSS6v9fr5fqehwaPSafSx1We5N9F6+n08zq3pPWgNpRRYNAwX6S43K2YvC8Uecjcn6mbN41marElBegJS4xiG6Vqn6zK1PS4XxsX4GJa/Uf/o/xKn1S8lznFzjqSZPmpqKiqSpGacpTk5Tdt9yqoFNMhVFuFwxe7KIFpJPQXUJ5NitlmLE8stsfuPeEUKtSgWF5aweqwBuVxnMXOkd4Lia3W4cGpXu231d8rtx68Ho9BpM+fStOVRXCVKn3t2uUwSnTxOEGcSxrtRIPhLZkLZKek1ktidyX8+phxrXeHL2lVF9n0/YYj0od2OZ3/0zRAO0TOlljfhr9tsT4q7OvDxyP9L7aUfeuqT9Lv5fiZrE8Squ9Z7j0ldaGiwRXEUcOXimqm7c3V/Iu4bippilVDXNBcWudGZoMd0OO0yVyMugnpU8uNuTT4pc0d3TeJ4tS1jypJNc30b4qvv8gWphnPdDZc0WBOluui3PxLTafCp5fdk+dv8A6/D1OZk0OfPmcMb3RXCk+nHr3roRwGHJd3mmL+5c/XeP4pad/wBO2pvhWunm/I06PwWcc6eZJx68Pr5eQTVGV/cjcEdF5fLrs+XCsWSVpO1fX8T0ENJixZXkxxptV/EeNmY05lZrNKbKqsB1yiS7kJdRVxYhp1+ivQeA5tmVwf8A6X3X7WcrxXA5YlJdn9mK31F6eaOJjAMQ5Ypm/GE4QoROw/OpDs2vG6vZ0nkkZ3AMbHL/AFc+KxZXti/PoW4vfkq6XbMU+sAI9q5rN4CfVk73VTGUuM6a81AB3w9hZTuDJM+R0tsuTqJKeTggwwAm/wCypk7YkjwuIbAteSea2+3nDD7GqXV+tpV6cLt9TN7OLye06vovTk9B+MdVkjOUZboumvI1fEqZNrYgg3U8GfJhnvxun5lk8UMsNk1a8n04DaAB1J8Autg8fy4IxxqEaiq72/qcvUeE4s05Tc5W3fal9CGLqw4TnO2bKco2ALtrru+E+K4clYtihd9Gqv5deTmeI+GZUnm3uVV1XNfP0J1KjiwAmQDAG4t8F1sePHj1MnFczVvy4dfjyc6eXJk0sVJ8QdLz5X5cFVKkTZoJ8BK1ZMkMa3TaS9eDJDHPI6gm36Kw+vw8sYC6MxgRe0+GpXGweLx1Gq9ljXuq+fOvyXl5+h2s/gzwaT2uT4nXF9Lf3fmDU6RcYAk6fR+tF056iEIe0k6XX6HLhpsssns4K30+vPH2DcNw92aKofGW02FtpHmuPr/GIY8W7Tyi238/rR29B4PLLkrVRkklx2+n+jT4KiGU5DW0r2eNTaIjU+a81l1uozL35Ntfzsepw6LT4eMcUr6nDiGUyGy+0GIF7EnbTboqEre+TVlzaXuxQm45xPMMtQtzu0JtMbch0G8Lp+FW9TGb7OuO9r8l3fY5fi/OlnBLqr/Dn8fJdzOkczqvbqcbq+TwbjJR3bePP+cEX03NEloiJlpBsuT/AM3hjm9lJNO69Dsf8JmliWWMk7V/Yi6F1p5YY4uU3SXc5OPHPJJRim30G+FxBextg0i0edivmesnF5pSi7TbdvufRNOpLHFSVUkSq4gtDmxroesf6WZc8l6dCqmzvB2n7qcn2K+5bUn2pJkrB8cbHcnlyC0Y4qckm0r4vsQyS2puugp4nU0PP/P+F0/CcD/qtuRNOP2f8v5mHXZf7G6Pf8hVVevXTZwIIX1al1in1N0OgfhCkiTD5UxD/wBI8QXvLvw+q0+GvvlcrUSuR0MEdsK7mfxVKXReDEnoFkbLyuqzZVMAjhOBa6SXCWFpjmP3WLVZnDhLrfIMfPADX1Hw1rW5iSYsOniubhwSyOoiSbBMbhHP71Oo0MLQ0lpnWXSI3nIPBzlpg44bjkjz2/n4h0Kq4qkvIIE+qJbAuLXbIESCTOsjkjfidX/PuR90qxQq5bESHmD3Ii+XVpMaSDfkeZB4r+hJNUWspuDzLgW3ygC9zNzy+ShOUHHhcjsLY9Zx2M8PXJ8E4lkXZbhqLQ1zdZ3PNdJeI51OE93wdPl3+dlMtHhcZwr4uvz8/Q84UQwkkkEGD4eC63j2peaWNL4WlJfXzOb4JplhjNv4lLa/p5fiXPq9o97otGVhPMTmcB7BPRYFN6bFCN8ydyS4e3ik368uvU6clHPkbq1HhXyr7tfZWW0qTWBha0MIdEGSSHT3b6xseilg1U8kZ4sjbTTd+TXN89uOV9iOXBGE4ZYJJxf4p8V8+eH8/MYGsNrrlSZ0t3keGt/UfAKSYbvMjiuJggA3Ogtf/Sk2xe0SKKOCyAvdMvgOL9b6ADYaolkcqS7dBJVy+5HEEWDgCG27wFvNEcs8b3RbT80yGSMJKpK16ospOZBcS0ASIi8c55KKm2+RxoXNwrGyW+rAIaRPTdb9Z4hPU4YQkuY8X5r1X0MOn0MNPknOD4lzXk/mWYWq0d1og3E+Hjv0XON0UgTGXdYg+NkUJ9Sk5ukeCbTRBplDwZ+vahEUwXiGIylhi5kH2eK6Wg0b1c9l1xf8+pTrNSsEN9d6E1Z3cH9p+K71Swa6O5K5wS+q6/jX5HJtZdO6fEXf0f8AsWV3LqyZjhEAc66yvlmtcIY4RykhDDMgdmw47hW5GMaAXg7awZHxIWDUQ92MV1NOCdylN9P0F9TgrxAluhm56Rso/wDH5H3QPxHGuzENRkEztK51U3ZufKTQ99HcKMmctEuPjYW8ryuRrJNy2+QEvSXgzMTQ7N1ocHd0DPFwWtJ0m062Cr0uo9jJ30GnQPwbAmhQFOIDRAIAE3mTH4jIlGoyrNOxTd8ljmzfpMLMiplZ5bKVitnheAirJXwTDrwPPw6oSJh1EMEHM4/9fmU6XmWRrzL2cTb+Frp56/sFck0Wxknye1K7Y2JdeAbmVs0mny6yaiuka5fSMV5+noZtRmx6eDlXXsurf6l1F2TKJnu6REdFfr8mLPKeaCp7q63uXPRdqSXTzI6KGTCoY5O/dvpVPj8bt/gWYh47rv6bxPLdczdRrydmTp19JcGzpzP+E0m+hKEuzKn0jms+Z5iEWOUHfUObhuxy1HEOdsOR5pDUK5JYt5N58kyx8ip7idZkpdTPJOynEOIBA5JLhiuieGr3uLltovpt7PgpLlNE4M4kyYsZUQLHVg5sOjNsYM+asVPqNclFCqIIDAQJvv4zqlVdBqgTFVQbCAJE+3xUfkVSrsLuMP7rALkmRfaF1fB8qw6iMpOk7X2/Uya7Fv07S5fYWUDcjYj6K7Hj1LHjyLqn9mr/AMHM8Nb3yi+lci3iAIvEeBm+h00vKq8M1DnjeOcrrovT/JfqcO2SlFC0G66RSMMK5TQg7OpBRssVjS2tnMZZymdAA4X9oXM9tWa306GyWC8FLr1+wdxGrkpucLwJtfz8F08s3DE5R54ORigp5VGXCMfj2FsZmxNx4FcDPjnjrcuvKO9iyQyW4vpwxx6Numk4Xs74j/a4msXvp+hcNQ07GB7T71iaInPoNIy6FxsRG0nb6uorryIFFMBjS7uuHdPIj9x1Q+oq4sEr0YdEdf8AKEyNUwR4jwVi5HZ5Sabydfr3JyaXA11LS+xaL7T+6aq9zJ8hmGIEGbDf3JK+hdHyLcNTY0l2Vsk8tBH+/atctXnlj9m5cd/X5+f1Iw0+NT3tc9n5fLy+hdUeO88eAvqNxdZ9zraTl8VojWxIykKLKpTPSS5ol4MfhG0dRv4rSp406inXr+n7ihupNv6BDah8TqoNo2b7RGtiXG06qFpEN3J7TJ3PzTA8e0c0MGUVBsotlLBydRuL8vNSumSvawzM0gO9W29tEV5E+OpTUxbGmB3vnyTarqDkke0yx5kODRaZtr8U9rfKHSYt4hiWAnIM1tTYTMed7puNEJtCXFVnFxJN4gRsvQ+GeGRy41mn58L5fnZydZrnCXs4+QEKsOHJdbxTA8+nlFdeq+hg0c9mRNgnEt40zE67GP8AK874bPbmVrqqOxqE3AXBeiOeH4YqxCDZSA32JwcisHAEc/8Alf23XH1Eds2jqaeW7GmVcCcTRyn8JLfLUfFdTQT3YqfY4viMFHLa78kXYRr4BAIbIAieh1+gvO+I67JKbw1Si3X+DoaTCor2ifMkg/AYJrQGtAHxJG55rkycpe9I6EaZe/DkbePRVbW+QcWDBuUgDU3G2nKVL2agm5L5L1+hU+WkjqjMwAOg+rwqJctsdcANWmfViLHX6sncI0+voQfSha4bJ7rdkE66E2RfpyRGG50WQXmRziR1Hw0T2NcMlXKAzi4dDu71bp5rd/TPZuhyvUt3q6DDXgDdp3G3SNgqKsscqL21SQGi3PyVUqTsplLk6sRooQbuytq1yGUgQNtPii6JrhFrX36KW9ssjIkBKfAbiTXj/alaJKR1R4hDaBtAlSpyVcmVNlVQaaTtB+KkpJrkmmn1K60n1o5ap730IOT6FQEaC6jubI2yD6msb6BWwZZGXAtxTzMTuSuz4RoY6vI3P4Y1fqYNfqnhj7vVgFZy9m0kqRwFbdsXYios05GqEQZtWbFcbU6T31lxdb5XmdLFm93ZIpbquijOw3DqQIOUgPo/EqrmRYEPcAfGIHlGy5esxP42a9Hlj/1r+fxi7hb8tSpTJuSHD2AH9lf4ZkXMPqZfFcb4n9AjhhJc/wD5u+K8z4lcdZNebNul/wCqFeQ8dhHNbIsbSd7bW2KyqMkdCOIX4jjvZySzugCAPWJMXmYAAmy0vTya68jcq6EsHjm1wSyzhsdfG22yyZcModSpuzys3L4dVRJEJKhVVxGYOMiNAP3VVFLdlDaJIB96bFRT2ZgqSlTHEFqMLiCYWn2iqkWt2yL6IPOef1upw1M4R29h8dWWMoxvaRaFGU9/REk2WjEjNVZlB7KCTJHrZImRFw52hPqGdVYtMnFSvqPbyW4wFrnWGVj8rnEmGjI12YgAmO9E6DUohgjTvyINFzXnMWkAHOxrRJktc8MzgxlI6AyDYwoPTquAorw+MD3VAwg5HRqDLZIzebmu9gO6ry4XjSYVQXTqbyqLCzwvTsVnhraiCp7Xt3dg3q6B3uuqyNHs2gKadFqdIhUd7UrI2VPNpQl3I1fJRUqeHRWRBC/H1R2hA2aPaZXr/wD47H+3OXm19jleLNNwXzFld67s2c+ERbXesk2bIIpVbVosRzdU4gw7DhTQBsJ8gfVK/DHVG5nRIkBo25+ei4ufNLI+eh08GCOJcdWZDFPe1xIOV40Ph8QVTDJLHJSiSyY45IuMuh76KcQLaxbUN3OzT1MA+Gy5+tblJZH9fqPGlCkuiN7jONUqcNDTUiC6ARGhtPrKzFoNRkxrLCNp+q/IeXxHT4p+zk+e/wDsznEaXaZnAQDJFud/JWShKD2yVMsjOORbou0AcI/lVWl2kkHwIj/Pkqssd0Ggqh7xDCmsQGOBaZOYGRA8FyMkXuqhTi5MAxeFpUcuaLuADjzufIdUo45yb2diEsaR1Rkt7sOHPZU7XF+8QcQapheug0/yjc0iLQFiKMbKyMiUZLuDBp2U7Q+C43F9dCkSjVURc8Se424IMtFw6AQecho9gViyTrqNXZ49jcoGRkNOZoyizt3Cd0LLO+pXy+hwdBLg1suILiGiSRoT1BR7WXSxKTCqVecogWGVughtu6OQsLdFVKUn1ZJOy4FQoKOLrFND4K6lUXUk3VCT7lHbzZOrC7I50mgZzuiBpFNR+gJ12HIalWRjY9pU73DmpKIOIpxNQF74vLoHkIXs/BqxaVbu9v6KjjeILfm47JIAru1G/JW5tfiTi4u0+OOwYtLOnaqhe4q1jRFRGSYmgGGGCsQBsJgfbW6eK89M7SMfx/Bhla4s8HL46x8faoJ8NUKStp2IWUmsxBJI7rrk2HeB0J00HtWbUxvG6FXJoaVI1HwPWMx1sSAvX41DS6dJLiKX7/qeSkpanO13k3+wZS4c9lXKYIiTrlIPlrK5Ov1WDPijJXu/Lzv/AAdfw7SajT55Rdba/Hyr/IBj8AZtfWf9rkWdto84Jiuxcc4JY6B0BnWFVmxb1x1CPAt4uwue45i9uxO4GnsvdTxwUYriiLFgqFhlri2OR18t05wjL4kQYXhOJVXVGg9+TEQBrvYLJm0uPY2uBNWP3Ydcra+pBxFuJwJbcf4TU+zBV0YKfgphymVkXUrJb/Mi4WKL5IznZGk8tMFElfJFMmwoaAl2yjtBMmHyOmoRQ+oNUqTZTig7UE0njKAIB3PTzUi5VRa+m0CSdATPTQHzQsYbEUOMCR79UqGqXQX4ivEidtBr9aq2ImwDF13OAbljMbDptJ8fgrYpRE3SBqmVroH4d+ZtJ9srZDW54w27uKr5Ln9Sh4IN7mueoHitA7l3f3VmixxyT9nJ9V+XQllk4x3IDqFdfR5Mji4ZFzHizHmhFNSj3IFbWUotohSiJjLDNUxB2VMZ9tyhcCSOymZ7j5DuzPJ8aeX14Ku9srQ6uNMz9eg01C1zJB7zotyj239is0+lnnlUfqZ9VqYYI3Lv0GvCaobWY4loAN8xgRob87r0Gur+mkpeXbzPO6Hc9VFx8+/kbf7ECSb8hv4FeTZ64U8QwAHKTz1jexN0KMn0QnJLhsVu4XoQNdEdHTBU+UK8Vhrn3/WydgJMdhLTHRMi0BUWEG5IIiEnz1EkPKPFw1oa5rnEbyP9rDk0e+VrhCaGxIc1pG4nWRfyXPyQ28Fc0LcVhBMiwnSb+1QTaQrdFFam1p7w9YQDsOQvyCfLIsHqYNwBJMiNp8iCpJkaKgwnIDEumPgFJKug0iNSnlEWshO2BWw2Mbq2KjVyI2+x0wCFUTRaxoa0F2sT/dB2A16KxRsujFVyXV9LAAWJm58AB03U0lVonXAPXrHvRubmNYsLHQDVG5MNwLWcNDcn29fBV83ZVYISTo0Rrc/JXQlt5IvkorSXSXaGekDYJrpQxfUcTDjGgAHQm37n2K5ccIkDYl23ir8DcZprzRGaTTTBl6L4MtJfFz9Vx+hzusOexFXMggnDtVkSLGmFapgHZUAfZaLYAXDmuTsroJ+OUoEj8Lp/VefaqGuSSEWNbFUPmzxlI6gS39x5rd4Zl2Zdr6P8+3+TneK4d+Leuq/LuMeEYJtXOHCwykGJIM2PzBWzxXI4KFPzMfg+NSlNteRu24sNDRcknLYSBDSZPIWXBjG035HelKml5/75M3VYcTWNRkFrXXv6wbIaByBuSOqn7VuKhdKymWH+5vXUZ0sIcpaBbMY5gagHrqs85OTtmiMVFUhBxXDFry3fnz6pWMT4ujIiNE7E0IcTQg7qRBosDQ5vVAzQcIe00YJgtcWwd5uI3Oq52ritwpRTRViKWQzMBxiIGp5LE0VNAOOOVhYb3Dmnpe3kl3IMlgm5qJAGh1MECeh6K/Glzf8APyJU3HgVUKzqZLLTe+3wRL33uIRtcHUmuB72n17lCS8h7WidekQLCythmkoPGuj5+xB41e4pps3VLZYmSoVDBggZiJMj1GR8SPeuvqMfstJii+ruXrzSX2VlWDJvzTfZJR9O7f5k397XTU9T1+S5Tk7NLk7B69UmAOt/FNLuxXwZ/imJcHEaCPM+a36bHFx3dxIBwuNLXTJI3C0ZMSlGiVDHE1AWCD6w+KxqDTEL3vAuZtAHMlWxi5OkNIorOl0q/Sq8sV6leR+62UVXGLL0GeUowcl2MOGKcqZ1C4kqOmcpR3SfUlnUYval0GGHathmG+EpqQDDs0xn2Ko0wJ1+S4k0deLtCzioaYa4es0wf2UPZScHJdhPLGM1B9xPSw7atMsf+IWduCPoKh8covpNUy7hT6tBppWqA3NSQ1wjZzdxYac0Zc08rubvsV4sMMSagq7j/AYzMyTv9EKhl6LOEg0y8ANykywjWD+E+BlRsKLeJOzAR3XNMtcNiNiNxsfFNMTQNUYyt3m+Gl+og8jKQxHjsHlJ9/JAhNiMHNwFKxUCMw+Q30TEefanUTLbjNJad7Ea7KvJiU1TFJ8EMHxw1i4EBpE8jI228ly8+nlip3ZQ0U1gaj4LgNtNPJRjFVyCx2yx+ErhkMcQ2+wAJ8Tr71bGFdfzLHjaXUpxHD3taHu0Op1BPI9eqhTRFwaVkqbhH81zQTZoNvfyUoxcui6E48/EePPZOIBDmnYGSPGPgouLXPQhOO3koqvB7o0PiCegC34dJ7D+9qI8LpHo5f5SXd16GOWX2j9nhfPd9Uv39DssHvWgaDpoOip1WpnqcjyZHz5dkuyRfgwQwQ2xO9fujdURgmWpWW4rCloAFxz6q2WJt12LHjZjeMsOZxm3ToNV0MUNsUiNULKZsrQKarjYbIAsBc6Bcx9So0opsC+rqVb4bDdk3eS/MzaiVQrzKamnguxl+G30RlxdaXUsomVZjkpJOPQhOLi6YzwzFaQHWBpTCkA8+wO5J0K0fQ/R3HDE4ZlSe8O6/o5ov7RB81ycsdsqOlhl7oPxtkBjuTvdr+yt0vO6HminWcbZ+TFlARI5GW/W2y5rVdTop2Hv7zbi/PT3yq2iRXhKsF3dMSJ/cxtqq2MPGNblBAJnSFCh2UYjHgjcHqL+BHNSUb6C3IEdxAMINw13jzsbjmT5FRAm6uHAbgyJ28/mmMroUMxe10NIDSx1jmB1meRGg5hT3R44KtsueRdjsLEtPt26FS2R27k/p3/cN73bWn8+37CHENBJa4wdJJsT4qFjA2cOqSDSbL2B0jUgDqbOB6J5IxyR2y6FWx9UN+DcRbGR9EF49aQGQ60EQPG0LLLSpv8AYvjJd0EGk55aZHqmckWI2jXS604sWKM03FP5/r2IZdzi9rp+aV0e45lMsy9nUabGDZpFrHaY5BZcult1HglUZRMrxDDhzgW7Ag5jvewjYKzT4pQi0yNVwA4fEvpucTJadgRA5QrdVF525PhlcIbIqK7BOG4oRmf2YtzmQOkWB8lQtMkuvJNcFLuLNfJMjpBJ+oVD0s7IVZLDYhxsAQT8OX1yWrHgUeWWRQXXxLiBLnQCNyZjbwV6iiZmuOVpMCblMrl1BBQsJsI1Uh0BVoCQmTwNbKT4RKPYyytRiQnJRVsm91119Lp1hhXfuc/Jk3srqGxVmevZu/IMSe9BOEbonpv+tBn+NjjCU1pRQaLhzA0F50aJ8TsPMwpLzYmUfeNX+v3Kv28i32UR3/8AzPjnZ1ezce5V7vg8eqfO49ix5I74WuqL4y2S9D6LxGgXNc0WJB1VGOSjJSL8kXKDiu5ms0AgiHNsecf4UtZh59pHoyvR5ePZy6olhsRmB3gwfP696wNG9BdIiM030Pl8VVJEi2jcxInUcp1H+1XQCX0ixJpuADHugHNbSb3PLkU0hMz+KxOdo7JxcQfVc6CLaf3RyTruxFNPiNVrspNzykAjwOiOBWM2cec1veEAXBke6T7lKOKUuUnS6kZZUuG1z0KMVUq1IqMBexwkBhGYdb6zy2UeCXXkFwYeQ4lgqDNsLmZkGYuFZKXuqPlfJCMOXLnmvsOeB8Cc45xU7KfVFiY5FVssSCuO+jrRTDgcr2kkO38J5I3WwUaQHgalxMteDMX8HGd9BHnzR3GOeJ1mVmHK4ZnCQIBNrxPMqK4GzE4zBVBMgz8I5bqdkaAcDQDyWkx4j990xUGu4a3KQNPHU8/3QOgFvB2sIJPPW5J6DomFFpo6kAgD26oGBVMTqBsNdgfqUwEWKEuga7pkCOJqQ0x0HigbFNVyCJZQ0XS0UKi5UYtTLlIsW0zEdTCxZ5PJP2UTViioR3sZ4SmtuOChFRRmnJydjzAUbq1FbGPFqwYwMG13f8joPIfFRyypUSxq3ZnPtXj7Qse41bSjgeO6/so4pkssD7n6M8aGJw4LiO0ZDX+P4XeDh7wVHJjp0iOLJXDO4xQOQmBmEX3jxUcM3GaTfHcsz41ODaXvdvMV0GtgkWvfbeQbct/JU5sTxycWXYcsckFJDCjTY5hG5kSs0kXIWVnOpiC0jk6QR425qtoZ2I4q0tDKl5uDoSRtG+/RRoZm24Vva5mAFpJn8J6gRumvUjQV9hGbtGBzXi2UkgA6HawRwFdyNHDv77+ykGLZ7EjW0TKcJuDuLr5CljjNVJX8wdvDHuMCie0JLgKdTIWjYQ5t73myOA2gWLo1KfednDgS0mQ4gjZxB19iVeQNMYYT0jFJ+fOMsetM38BAf5QR1RtGOm+kIxDi0l7HtY57pBjK3UxHUWiUlBkrBGYuoW0srqNVtSezz2c6CZdLY7ogj2cwpbRHUsc9zKYNmvDsryLPcwwYy+oATF5RtAt+005GcQbgDNmLjraLjzhKhlR4fTc4OayqJ0luVsxz2AQB7XwwaPWa2Bt80DBaVMOPcb3G61HTHWNyUCBMTcENAa2YBGp3t80wM/j3hjSJj6+JUkJiKnjAAYF+uqZGwPE1XO1U3imqtdehX7SLvnoDuponjljdSQozUlcS2m8FdTBmjNUlVdjDlxyi7ZzjsnlyuL2x6jx47959C/DsUsONxTvlsWSSk+Og5wVFaEUs0WEaKbc52s0c3beQ1KnwlbIdXRm+OYzW99+ZO6w5p2bMUDO/aQsu807QfhuKgjVRhIlOJ9C9E+Omi9r23Hqub/U06t+XVbYtSVMw5YH1anjmmmCO/SeJad43B8NISlh39OosWo28SEmIcGu7pJadRoR/lXRwPJj2T6royqWojjyb8fR9UX0H2s7wP7ELlZsUsb2yR1cWWOSO6LLsfiGCnNQjYXt8Df2rNtLbEfFW5sraVP1oBJkkg7TMgGNRolQzKcSwtSge0GbKTEPdmy+BbyRZFuhrwjFmvTLS4HMCBEmbjfn0toiiRsuCdnrUOaplAyvvGUQ4iecSd1W1Qx7/ACyGnK0x6pge5IZBlJgJIaATqRZAqF2J4QwuLg1mckmXNESddBbyUlLsKl1KcRhqgIytyulpLjlLTlMwA4kxN9BoOSmmMW0MBTaMo7FmR+exMZgHgaugENcRIvAbMwnuFRQX0mtFNtYOa3JlgN7vZjLAIBLpBvM67ItgePa9ri5jsmYQHFjQQNyEhgdfDVDGZ76rWiw7o8ylaADpcON3Yh3Y0mXiZdfQCN/G6L8gBeIcYYWw2nUDB6uaRbwGvNCQWKcZxh7gMrS1twNj7FJIVmcx1WTE333TIsFDFs02n3e9Lp5GXNla91EitsZY5TtcsyyjNRp9CLlHPGOxuuR4ZPckQpti5VWDE8UXN9fItyzWR7USphWYeVvfUjk4e1dBng6C0xRSzR8Mwk62AuTyA1Ktiipsr4xxARawAho6bk9T8lTmyLoi7FAw3E8VMrnTkboRFvaqmy2iqjUhJMbQ+4VjS0i60450UZIWfSPRH0jDO5UM0n6/2n+sdOa2RlfK6mDLj7o1eMoweYIkEaEcwtmOVoxyiL3EtNk8mOOSNSFjyTxS3RLKYzEVBllkkBwmCbT4QVwtTgeGVdmdvTahZoX3JYqi8lrg3SbNiLiCQZkWJtG6yM08irjnfkOZ2YiMu3RRoTM5wh+SoWE6+odO8NBA1J0CEKLNj94C3aGIGv8Ada5Ox8EyyxxR4yBAMuGk3B91vOFFxQJhZ4wwfhdEc4/ZRoZH77YI/lzOkST5yVICR4q8gdyiOeZxB8LNuUcAiivjLtb2VJw/HBe46agAaSkAn4pxelcCnRMSCGk7aCw9qEmAlpcboGrDpa82JJGUA/0mYF4sQmKyeI4hLjkOYjV0Ax4beaKHYC7HxG78xifVY0CS4ges46XQAoxeMmZcdeakkISY2uZiYjlqZumRYvlIie5uqsg+etWKXTpZ7K7GKMYxSj0ObNtybkcpsijgotkkgrC0ZTihtmg4ZgySAArYoqkw7iGMaxuRptuf6iNv+ISyT2qh44bnZjeLY+SufknZuxwozmIqyVlkzTFA+bw9iiM5qQxhg9R9clbErkaThTjOq14zLM+pejbycG2STD3ATsJ08Ftx9foYMvVntZaDOyinqfBYfEfgXzNnh/xy+QypONrnQLis6yKeMf8AzPgkSZ8+4oYJja48ijuVdx7wR5NFskm536pPqXIZ4zUpdh9wtjjAE2t8AogU4mwEJgRcdPEJsEW8aMQRYloki3JJAZdjQ5zswmx1up9gM1jBc+anFLa/oVSfJ3BsQ8F4DnAEAESeqgTQ5xR7v/UJDM9iT3m+SkIhWHd83IBlEJEDxwTAmAulo29hj1HxHQtTKUTaEiQ1wIU4kGaGhahUIscuqs7P5Mg+qM1xM6/W6w5DXAy2ONz5LJM1QFz1UWEEhn//2Q=="/>
          <p:cNvSpPr>
            <a:spLocks noChangeAspect="1" noChangeArrowheads="1"/>
          </p:cNvSpPr>
          <p:nvPr/>
        </p:nvSpPr>
        <p:spPr bwMode="auto">
          <a:xfrm>
            <a:off x="307975" y="-1333500"/>
            <a:ext cx="3810000" cy="3095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xQTEhUUExQVFBQXGBgYFxYXFxcYFxwaFxwaGhoYHRgYHCggGBolGxwYITEhJSkrLi4uFx8zODMsNygtLisBCgoKDg0OGxAQGywkICQvLC0sLCwsLCwsLCwsLCwsLDQsLCwsLCwsLCwsLCwsLCwsLCwsLCwsLCwsLCwsLCwsLP/AABEIAMoA+QMBEQACEQEDEQH/xAAcAAACAwEBAQEAAAAAAAAAAAAEBQIDBgABBwj/xAA9EAABAwIEAwQHBgYDAQEBAAABAAIRAyEEEjFBBVFhEyJxgQYykaGx0fAUFUJTksEWI1Ji4fFygpMzsgf/xAAbAQACAwEBAQAAAAAAAAAAAAAAAQIDBAUGB//EADURAAICAQMCAwYFBAMAAwAAAAABAhEDBBIhMUEFUWETIjJxgaGRsdHh8BQjwfEVM0IGUlP/2gAMAwEAAhEDEQA/APuKAOQByAOQByAOQByAOQByAOQByAOQByAM3xf0wp0MW3Cupvc5womWlk/z3upthhcHPgsJdAMC6ALK3pTTa9zcjyW4ungzp69VjHh+vqgPA52KAL+H+kDKuJr4drHB1D1i4sBMhpBFPNnyHNZ0QS0+YAFhfTGm/CVsWKbslKZZmZ2ljBDmhx7N4OrXQQgAzHekTKWKoYYseTWBJeIyMkOyB9575a4CBqEAOkAcgDkAcgDkAcgDkAcgDkAcgDkAcgDkAcgAP72ofnUv/RnzQB33tQ/Opf8Aoz5oA771ofnUv/RvzQBIcRo/m0/1t+adCtHfeNH82n+tvzRTC0d940fzaf62/NFMLR33jR/Np/rb80UwtHfeVH82n+tvzRTC0d940fzaf62/NFMLR33jR/Np/rb80UwtHv3hS/Np/rb80UwtHfeFL82n+tvzRTC0d94Uvzaf62/NFMLQox/CcHWqms97e0PY94VAI+zvdUZF7d5zp5gwkOzyrwfBur9uXjN2jaxb2v8ALNVjOzbULJjMGADlYGJEoAup4LDDEHEmtmq5XMbmqyGNeWlwa2YAJa32WQAK3gWDyV2GoX/acoqvdWzPcGCGjNNgB8UAe4/gOCrVu3qFprTRLamduZnYOLmBh/CCSZG+YygB59up/mM/U35oA77dT/MZ+pvzQB326n+Yz9TfmgDvt1L8xn6m/NAHfb6X5lP9bfmgDw8Rpfm0/wBbfmnTFaPPvKj+bT/W35pDO+8qP5tP9bfmgD37wpfm0/1t+adMVo77xpfm0/1t+aKYWiP3nR/Opfrb80qGefetD86l/wCjfmgDvvWh+dS/9G/NAHfetD86l/6M+aAPxbTpymkJsb4DhgdEhXwx2UzyUbr0T9BxiHxAaxsGo6NByH9x2C07FFGTJmN8/wBGKDAGsbDRYD63U4Yb5ZmeZmexmCpioWNYDBgnw16BQckp7Ui5K4bmyynwrDvcQwh0awdFph7ObqLsy5HkhG5Ki3+HafT2K32CM71DPf4dpclL2CIf1DJt9HKXJJ4UP+oZa30apclB4kP+okTHoxSUXjQf1EiVP0VpRPNR2IP6hnp9FaSexEf6iRdg+BUmOkiRuFXk06mvUuwa+WOXPK8g3DejIcTltewcDp4ws84YopXz8joYXqsjk17vzX7DTDeg1LV9zz/boss5LsdKMdvXl+YX/BlFVkjv4NooA7+DaKAO/g2igDv4NooAhU9CqCAAcR6GUUEhHxj0KpOb3R3gtOmyqEqn8L6mTV4JZIXD4l0PneP4E1j3sMZmkj2f4WZtKTS6Fyulu6g1DAsBuLRCkmRs0HDuHUrNPrQD49RzC3aaUGtsjHqYz+KI1bwSlykbjYjktrwoxrMzOekHohTZ3mXpu9U7g/0nry5qieBGnHnZiuI8JDZge5Yp46NkMliarRhUNF6ZXkSCxlgcOSrYRK5SN16M8GdUcxjGy5xt+5PQC5W2EVFWzFlmfWMEGUKXZU/UZ6zzq927vBOHvPczNki1x3FfGOLGnGUSXCb7aRb2p5s3s0q7jxYfaXfYXhj8QAX9xkGzfWcTueTURhPOrlwvuyM5wwOo8v16Iuo4RtNoa2xiM1pO91sxYFCNL8TFl1Eskm5fgEZlooy2etQxWXsaq2xhDAFW7Cyb3CPd7bKNOx7kS7QJUR3Espyl0HKPxGw8JOp6JOUU9t8lixZJQc0uPMnwyoDWYDBk+N9ks8WsbaJ6GUXqIKXmbZoXDPWkkAcgDkAcUAeAoA9QB4gCmvTQMU4qkgZ8p9K+HuZXdUOjj5dI+tVozYF7NZcbtd/R/ozDDPL20sWRU/8Az5NfqjPVmXssqZoaJ4XElpuA4DY+3xCtUqI0aHBcUDgB5RMnx6rqYtTupHNy6fbbQaaoILH3Y7X9iOoWooRkOOcNIJGpG/MbFZcuM145mJ4lhYJXPnE3QkL8n1Cross1XBcDN1sxQMmSZ9c4BgPsuH7RwirVG/4aew8XWJ6QpZJW67FWOHO5lHFOJyA1k5dzpO/ko5MvG2PQcMLtyl1J0sM2o8VpzCLNI0i1+uq0wxRyS9o3foYcmaWOLxLj1L8ZiG02F7jDWiStUpKEXJ9EYlFzkorqzJYr0hdUIyuFJs6RL4te9p6Ll5fEZv4eDrYvDsa+N2XcK48BLKztDaoZv0MaHqtOk1ycayP6mTWaFqV4l9DQUMSxxhr2k8gQSt++L4TOZKEoq2n+BdTxDTMEGNRuPEbJKn0IO11LBWT2kNxGrWtry+KaiLeTo4wNMlof0dMX8CoTxblV18iWHUKErcU/n0DsFxCmxwY5rQ0Elz2gvOmgkm07jr4rH/SScd6u+yf+f0Ot/wAljUljlW3u4ptdO3X6v/YNTxlNmIDxPZh8iLHL0H7LW8U5Ydr6tfc5kc2KGpU18Kf2N/hsU17Q5pkOEjwXnpwlBuMuqPZ45xyQU49HyXqJM5AHIA5AHIA8IQB4GxoiwJIApq0AUDsxnpjwaq+OzY1zBJN+91EHULqeHZcGO1kfXjpwcjxXDqMqi8S+Hm75PnZwbc07ch9aLc/CoLNvXw+Xr+hzI+LTeDZ/68/T9QNuHBzAiDq03t06rmQ01yyY2qkuV/PkdaWoqOPIpWnw+n86lOFfDgOvWf8AazYX76VGnL8DY4NaLHyPP/K7KtcM5fD5RCuc4j8QnL15t80NXwTi65MnxrB7/XwWHLA2Y5ma+yrLtNO4+r+gPARVqjMP5VMB9Tr/AEs/7H3ArY3sjx1Zibu2+iNJ6T4t2cg6c9tP2CpmtpdjkpR4MnicR8dVnkyxFnB8cabn5W5yW84Ag3JKt02VwbpWZtXiU0rdchtfGvaDTrhlV9SzaQjTqTYNjzWxZJx93LTcui/nYwvHCT3Yrio9X/ObMPVMOOlj4+Urk5Fy0jrQd02ejEeHsso8Ily2GYfGgaiQb2kXEwbb396FUeUw5lxJB2Bx2V2ZjnAbt1J213tzWjBrJQny+O5mz6LHlhVfI1mFxYe2R7F6HFkjkjuieV1GGeGW2RKoZCuSM9sgH2ToTPC9NIjZ1Fpe4NkCTEkwESajGx44vJNRvqMcDxSvQOUAPY3Xdo3s8W/2smXS4M/vPhv+dDp6bX6vS/20lKK/Dz6m39HuMjEsLgC0tMEH5ri6rTPBPa3Z6bQ62Orx74qq4aGyymwi10z0RQFTHwYU2r5EXqAzwFAHqAK6tUNF00h0SY+RKQgTG4iHMp5XfzMwDwAQ0hsiZ53ix0QpJNWDVowfFfQw02lxrsjm5pb8CV3V43CK9+NfU84/AZP4Zr8DLYvDRoDYX8efgoaHxaObJKGWk2/d9V2V9L+oavw2WGCnitpLn9aFbmCc0XWyenhL+5tSkVw1Eo/291xJVKqWSJPHIq7eLqhmmJLiVAPbmGjr+DhqPPX2qGSNqyeOVOhB9lWXaadx9s9HuH/ZsIxptUqfzH8xNmN8m+8lOPvzb8uP1Kc3uwUfPkzPpO57q2UAHKzNd7GANGri55DdTzVWodSLdLG4cGZfTeTlDZJbngOZdpf2YcDMHvmPOdLrI2atrGHB8G+azHtaCGtJl1MtElwa/OXZIkOESZII2WjTbalufX6mTVRlcdq6c9aFjuB4marnADJmaczml5gZrDUjKQZFgN4UVjk31X6/oNySXwv19P1DOD8Kp0s5xYph4PqF7H5R1yOIzTtrZadJixqLllr69jHrsmXcoYr+ncornA1X6OogH1mgNa7xEGPcoSlossv/AK/ZP+fQUY67DHtL0u2v59RdxfD0mVIouzNgHWYPKfBZdVixRnWJ2q+f84Neky5p492VU7+3+z3h2Ec/TT3Ty9nxWGeXHD4r6dv8+hse7ivPubTC0A1gAmb5iTvOwFgvR+Exn7HdJ2nTVdvP62eX8Xywnm2pU1d+vl9i5dQ5JS90efxU0rE3wUPqKxIpbKy9SoFYxpcYOQMexr263LgZ5yDrtPILLLSrdui2n9DfHXvZsnFNfX9eox4N6QtpU8pa7MMxkEQ43N5P1Cx6rw+eXJvUuOPodTw7xfFhw+zlF3y+O76jnCemrHC7KgNpgBwk6C17+Cy5PCskekl+RvxeOYZ9YyX3HOG4mHtBabEAjz0XOlDZLbLqjsQkpxU49Hyg+lTJ11UXLyGWudCiAtfxek0m7RGu3+1PYxluH4kKglke/wCSThXUAmkfEnmVFsBR6S8cGHAaHfzHCQIsGjc+Oi1abSTzcrojDqtfi07Sk+Xf8/HgwFHi1YGW1agJ5OMSemi9FPT4dvvRVL0PJYtVnv3JO369xlj8S7EXqPOYC39M2BAGxK+f5MvtZN9uy9Ox7+EHGKT69xBxIOjWRbTw0K7XgS07y+/8XZV5eT/Y4/jMs8cfufD3+v8APMT1QvVyPN42CvKzSN0HyCPeskuDbBjLhzs7Szncf8hp7dE488EnxyD5f7XKr2cvIs3LzPrfGcUSXOmG3lw1AFgB1WfGtsAzPfkf4IwPFcc6nV7V1zUpluVryxzWuywc0GDAHvWXNbdvuasDSVLsKft0R/L/AJgAZnNQn+WK3bhpbHr5gAX8tpWZsv3BVDiralas6uBlqtpZgHEd6iX5XNMEMs9wLYglxNldppxUvelRRqW3GlGwo8X7WnWDGllNuUm8NyNa2m2nN3GGtBvrutmGWOe6aTe3u+nr/ow5p5I7YNpbuiXy/nIp9IK3b1WV4dkeCO8/PDpJLRYZb/hWeeNOUJrmL/Py+Zes7anB8SX148xe7DQLCb+0fWyMmFRjdd/sKGZt1fb7hmE4bAzP11y+cgf4XMeRS3RXSu3Xt0/nZ8miUpcUP8NSvBGhvtCxarHHDOWK3a+/+iWnl7WKn2YwJiy95oYyWnxqXXavyPGa2UXqJ7elsg6otiRlcgao+VYkV7uSeCwdSq7LTY551sNup0ChlzY8Subo0YdLlzuscbDcR6OYlgBdRdf+mHf/AJJVMNdp5OlJfl+Zfk8L1UFbg/pz+QFXwzqbi17S1w1B1vf4K+GSM47ou0YsuKeOWyaplL1NEU+w09GMY2lXa45eQc7Rs6n2W81j8QxzyYWo/h5nT8Kz48WdOfHa+yL+MYWrTJq0nPdRmzwQAC+HEd3S7gPJU6WeHIlGcUpeTXlx3+Rr10dThbnim9i7p+fPbtbNx6P8UbVotcCSQA103OYayuJqsEsWRxf0+R6XR6iGowxnF+j87CsdUcWw2BP9UgqiPU1UZ9vBBOarUtqctj7Srnk8hbSvjvpOMK3sqLBniW5h3R1MEF3NXafTRzXKcqrsuX+Bh1mrlhajCFt9+kfxPMLxIU2/bK1aq572AdgCBTaTls1sakiZJJElUYcEs01jh9y/NmjgxvLPov5wY/jHEziKzqhETYDWANB9c16rTadYMagjw+t1L1GZ5H9F6A+EaXOAAn61VHiWWOLTTlJ9vx9Pr0LfDcUsmphGK/b1+n7DMNAkFxPLnPl0Xz7LOM5uUY7U+3ke+xRcIKMpbmu/mA4ps29sdLyo48soSUoumu5DIoyTjJWn2FeNgGANl7LwfU5c+GUskraZ5nxLBjw5IqEaTQurCy6DZnh1FtY3WWZtgF8PqQQki1M0H2/orN8hbEbDibg/KybHvO/4t+Zj2FYmk6j/ACkSi2nKff8AyzCY/EmpUc8+XQDQLnZZuTs344KCoVB03PVZ5E0UVH3+tlBhRPDYZ9UkAwwGTe3s3cqsmdY0oybp9iLSvdXI/wAPhgWCkIAzSJ9YbyDzWjSa6Wpa00VtV2nfKrl/X5fkc7PD2V55cuqa7P8AYqfhm5yRLg0wCTNh7v8ASjqck8uSUU3KEeG75pdeenn9ETwSUcatJSfav4xjgmiRImXZRyFpmNld4Xi06ksjW65bY+lLddP5cdSnxDLm2uEXSSt/jVX+YQIDiQQb7H2pajwqWq1cpY5RcW+afK8+PMMPiMdPpUskZJpeTp+XPkev0nqvTYdbgyZvYQlbSt10446+Z57LpM0MXtpqk33689yp8jUQtsJxmri7+RjnCcHUlXzGmBoUWU+1rBz5kNpiwPIzy+S42XV6nPqpabDSS6v9fr5fqehwaPSafSx1We5N9F6+n08zq3pPWgNpRRYNAwX6S43K2YvC8Uecjcn6mbN41marElBegJS4xiG6Vqn6zK1PS4XxsX4GJa/Uf/o/xKn1S8lznFzjqSZPmpqKiqSpGacpTk5Tdt9yqoFNMhVFuFwxe7KIFpJPQXUJ5NitlmLE8stsfuPeEUKtSgWF5aweqwBuVxnMXOkd4Lia3W4cGpXu231d8rtx68Ho9BpM+fStOVRXCVKn3t2uUwSnTxOEGcSxrtRIPhLZkLZKek1ktidyX8+phxrXeHL2lVF9n0/YYj0od2OZ3/0zRAO0TOlljfhr9tsT4q7OvDxyP9L7aUfeuqT9Lv5fiZrE8Squ9Z7j0ldaGiwRXEUcOXimqm7c3V/Iu4bippilVDXNBcWudGZoMd0OO0yVyMugnpU8uNuTT4pc0d3TeJ4tS1jypJNc30b4qvv8gWphnPdDZc0WBOluui3PxLTafCp5fdk+dv8A6/D1OZk0OfPmcMb3RXCk+nHr3roRwGHJd3mmL+5c/XeP4pad/wBO2pvhWunm/I06PwWcc6eZJx68Pr5eQTVGV/cjcEdF5fLrs+XCsWSVpO1fX8T0ENJixZXkxxptV/EeNmY05lZrNKbKqsB1yiS7kJdRVxYhp1+ivQeA5tmVwf8A6X3X7WcrxXA5YlJdn9mK31F6eaOJjAMQ5Ypm/GE4QoROw/OpDs2vG6vZ0nkkZ3AMbHL/AFc+KxZXti/PoW4vfkq6XbMU+sAI9q5rN4CfVk73VTGUuM6a81AB3w9hZTuDJM+R0tsuTqJKeTggwwAm/wCypk7YkjwuIbAteSea2+3nDD7GqXV+tpV6cLt9TN7OLye06vovTk9B+MdVkjOUZboumvI1fEqZNrYgg3U8GfJhnvxun5lk8UMsNk1a8n04DaAB1J8Autg8fy4IxxqEaiq72/qcvUeE4s05Tc5W3fal9CGLqw4TnO2bKco2ALtrru+E+K4clYtihd9Gqv5deTmeI+GZUnm3uVV1XNfP0J1KjiwAmQDAG4t8F1sePHj1MnFczVvy4dfjyc6eXJk0sVJ8QdLz5X5cFVKkTZoJ8BK1ZMkMa3TaS9eDJDHPI6gm36Kw+vw8sYC6MxgRe0+GpXGweLx1Gq9ljXuq+fOvyXl5+h2s/gzwaT2uT4nXF9Lf3fmDU6RcYAk6fR+tF056iEIe0k6XX6HLhpsssns4K30+vPH2DcNw92aKofGW02FtpHmuPr/GIY8W7Tyi238/rR29B4PLLkrVRkklx2+n+jT4KiGU5DW0r2eNTaIjU+a81l1uozL35Ntfzsepw6LT4eMcUr6nDiGUyGy+0GIF7EnbTboqEre+TVlzaXuxQm45xPMMtQtzu0JtMbch0G8Lp+FW9TGb7OuO9r8l3fY5fi/OlnBLqr/Dn8fJdzOkczqvbqcbq+TwbjJR3bePP+cEX03NEloiJlpBsuT/AM3hjm9lJNO69Dsf8JmliWWMk7V/Yi6F1p5YY4uU3SXc5OPHPJJRim30G+FxBextg0i0edivmesnF5pSi7TbdvufRNOpLHFSVUkSq4gtDmxroesf6WZc8l6dCqmzvB2n7qcn2K+5bUn2pJkrB8cbHcnlyC0Y4qckm0r4vsQyS2puugp4nU0PP/P+F0/CcD/qtuRNOP2f8v5mHXZf7G6Pf8hVVevXTZwIIX1al1in1N0OgfhCkiTD5UxD/wBI8QXvLvw+q0+GvvlcrUSuR0MEdsK7mfxVKXReDEnoFkbLyuqzZVMAjhOBa6SXCWFpjmP3WLVZnDhLrfIMfPADX1Hw1rW5iSYsOniubhwSyOoiSbBMbhHP71Oo0MLQ0lpnWXSI3nIPBzlpg44bjkjz2/n4h0Kq4qkvIIE+qJbAuLXbIESCTOsjkjfidX/PuR90qxQq5bESHmD3Ii+XVpMaSDfkeZB4r+hJNUWspuDzLgW3ygC9zNzy+ShOUHHhcjsLY9Zx2M8PXJ8E4lkXZbhqLQ1zdZ3PNdJeI51OE93wdPl3+dlMtHhcZwr4uvz8/Q84UQwkkkEGD4eC63j2peaWNL4WlJfXzOb4JplhjNv4lLa/p5fiXPq9o97otGVhPMTmcB7BPRYFN6bFCN8ydyS4e3ik368uvU6clHPkbq1HhXyr7tfZWW0qTWBha0MIdEGSSHT3b6xseilg1U8kZ4sjbTTd+TXN89uOV9iOXBGE4ZYJJxf4p8V8+eH8/MYGsNrrlSZ0t3keGt/UfAKSYbvMjiuJggA3Ogtf/Sk2xe0SKKOCyAvdMvgOL9b6ADYaolkcqS7dBJVy+5HEEWDgCG27wFvNEcs8b3RbT80yGSMJKpK16ospOZBcS0ASIi8c55KKm2+RxoXNwrGyW+rAIaRPTdb9Z4hPU4YQkuY8X5r1X0MOn0MNPknOD4lzXk/mWYWq0d1og3E+Hjv0XON0UgTGXdYg+NkUJ9Sk5ukeCbTRBplDwZ+vahEUwXiGIylhi5kH2eK6Wg0b1c9l1xf8+pTrNSsEN9d6E1Z3cH9p+K71Swa6O5K5wS+q6/jX5HJtZdO6fEXf0f8AsWV3LqyZjhEAc66yvlmtcIY4RykhDDMgdmw47hW5GMaAXg7awZHxIWDUQ92MV1NOCdylN9P0F9TgrxAluhm56Rso/wDH5H3QPxHGuzENRkEztK51U3ZufKTQ99HcKMmctEuPjYW8ryuRrJNy2+QEvSXgzMTQ7N1ocHd0DPFwWtJ0m062Cr0uo9jJ30GnQPwbAmhQFOIDRAIAE3mTH4jIlGoyrNOxTd8ljmzfpMLMiplZ5bKVitnheAirJXwTDrwPPw6oSJh1EMEHM4/9fmU6XmWRrzL2cTb+Frp56/sFck0Wxknye1K7Y2JdeAbmVs0mny6yaiuka5fSMV5+noZtRmx6eDlXXsurf6l1F2TKJnu6REdFfr8mLPKeaCp7q63uXPRdqSXTzI6KGTCoY5O/dvpVPj8bt/gWYh47rv6bxPLdczdRrydmTp19JcGzpzP+E0m+hKEuzKn0jms+Z5iEWOUHfUObhuxy1HEOdsOR5pDUK5JYt5N58kyx8ip7idZkpdTPJOynEOIBA5JLhiuieGr3uLltovpt7PgpLlNE4M4kyYsZUQLHVg5sOjNsYM+asVPqNclFCqIIDAQJvv4zqlVdBqgTFVQbCAJE+3xUfkVSrsLuMP7rALkmRfaF1fB8qw6iMpOk7X2/Uya7Fv07S5fYWUDcjYj6K7Hj1LHjyLqn9mr/AMHM8Nb3yi+lci3iAIvEeBm+h00vKq8M1DnjeOcrrovT/JfqcO2SlFC0G66RSMMK5TQg7OpBRssVjS2tnMZZymdAA4X9oXM9tWa306GyWC8FLr1+wdxGrkpucLwJtfz8F08s3DE5R54ORigp5VGXCMfj2FsZmxNx4FcDPjnjrcuvKO9iyQyW4vpwxx6Numk4Xs74j/a4msXvp+hcNQ07GB7T71iaInPoNIy6FxsRG0nb6uorryIFFMBjS7uuHdPIj9x1Q+oq4sEr0YdEdf8AKEyNUwR4jwVi5HZ5Sabydfr3JyaXA11LS+xaL7T+6aq9zJ8hmGIEGbDf3JK+hdHyLcNTY0l2Vsk8tBH+/atctXnlj9m5cd/X5+f1Iw0+NT3tc9n5fLy+hdUeO88eAvqNxdZ9zraTl8VojWxIykKLKpTPSS5ol4MfhG0dRv4rSp406inXr+n7ihupNv6BDah8TqoNo2b7RGtiXG06qFpEN3J7TJ3PzTA8e0c0MGUVBsotlLBydRuL8vNSumSvawzM0gO9W29tEV5E+OpTUxbGmB3vnyTarqDkke0yx5kODRaZtr8U9rfKHSYt4hiWAnIM1tTYTMed7puNEJtCXFVnFxJN4gRsvQ+GeGRy41mn58L5fnZydZrnCXs4+QEKsOHJdbxTA8+nlFdeq+hg0c9mRNgnEt40zE67GP8AK874bPbmVrqqOxqE3AXBeiOeH4YqxCDZSA32JwcisHAEc/8Alf23XH1Eds2jqaeW7GmVcCcTRyn8JLfLUfFdTQT3YqfY4viMFHLa78kXYRr4BAIbIAieh1+gvO+I67JKbw1Si3X+DoaTCor2ifMkg/AYJrQGtAHxJG55rkycpe9I6EaZe/DkbePRVbW+QcWDBuUgDU3G2nKVL2agm5L5L1+hU+WkjqjMwAOg+rwqJctsdcANWmfViLHX6sncI0+voQfSha4bJ7rdkE66E2RfpyRGG50WQXmRziR1Hw0T2NcMlXKAzi4dDu71bp5rd/TPZuhyvUt3q6DDXgDdp3G3SNgqKsscqL21SQGi3PyVUqTsplLk6sRooQbuytq1yGUgQNtPii6JrhFrX36KW9ssjIkBKfAbiTXj/alaJKR1R4hDaBtAlSpyVcmVNlVQaaTtB+KkpJrkmmn1K60n1o5ap730IOT6FQEaC6jubI2yD6msb6BWwZZGXAtxTzMTuSuz4RoY6vI3P4Y1fqYNfqnhj7vVgFZy9m0kqRwFbdsXYios05GqEQZtWbFcbU6T31lxdb5XmdLFm93ZIpbquijOw3DqQIOUgPo/EqrmRYEPcAfGIHlGy5esxP42a9Hlj/1r+fxi7hb8tSpTJuSHD2AH9lf4ZkXMPqZfFcb4n9AjhhJc/wD5u+K8z4lcdZNebNul/wCqFeQ8dhHNbIsbSd7bW2KyqMkdCOIX4jjvZySzugCAPWJMXmYAAmy0vTya68jcq6EsHjm1wSyzhsdfG22yyZcModSpuzys3L4dVRJEJKhVVxGYOMiNAP3VVFLdlDaJIB96bFRT2ZgqSlTHEFqMLiCYWn2iqkWt2yL6IPOef1upw1M4R29h8dWWMoxvaRaFGU9/REk2WjEjNVZlB7KCTJHrZImRFw52hPqGdVYtMnFSvqPbyW4wFrnWGVj8rnEmGjI12YgAmO9E6DUohgjTvyINFzXnMWkAHOxrRJktc8MzgxlI6AyDYwoPTquAorw+MD3VAwg5HRqDLZIzebmu9gO6ry4XjSYVQXTqbyqLCzwvTsVnhraiCp7Xt3dg3q6B3uuqyNHs2gKadFqdIhUd7UrI2VPNpQl3I1fJRUqeHRWRBC/H1R2hA2aPaZXr/wD47H+3OXm19jleLNNwXzFld67s2c+ERbXesk2bIIpVbVosRzdU4gw7DhTQBsJ8gfVK/DHVG5nRIkBo25+ei4ufNLI+eh08GCOJcdWZDFPe1xIOV40Ph8QVTDJLHJSiSyY45IuMuh76KcQLaxbUN3OzT1MA+Gy5+tblJZH9fqPGlCkuiN7jONUqcNDTUiC6ARGhtPrKzFoNRkxrLCNp+q/IeXxHT4p+zk+e/wDsznEaXaZnAQDJFud/JWShKD2yVMsjOORbou0AcI/lVWl2kkHwIj/Pkqssd0Ggqh7xDCmsQGOBaZOYGRA8FyMkXuqhTi5MAxeFpUcuaLuADjzufIdUo45yb2diEsaR1Rkt7sOHPZU7XF+8QcQapheug0/yjc0iLQFiKMbKyMiUZLuDBp2U7Q+C43F9dCkSjVURc8Se424IMtFw6AQecho9gViyTrqNXZ49jcoGRkNOZoyizt3Cd0LLO+pXy+hwdBLg1suILiGiSRoT1BR7WXSxKTCqVecogWGVughtu6OQsLdFVKUn1ZJOy4FQoKOLrFND4K6lUXUk3VCT7lHbzZOrC7I50mgZzuiBpFNR+gJ12HIalWRjY9pU73DmpKIOIpxNQF74vLoHkIXs/BqxaVbu9v6KjjeILfm47JIAru1G/JW5tfiTi4u0+OOwYtLOnaqhe4q1jRFRGSYmgGGGCsQBsJgfbW6eK89M7SMfx/Bhla4s8HL46x8faoJ8NUKStp2IWUmsxBJI7rrk2HeB0J00HtWbUxvG6FXJoaVI1HwPWMx1sSAvX41DS6dJLiKX7/qeSkpanO13k3+wZS4c9lXKYIiTrlIPlrK5Ov1WDPijJXu/Lzv/AAdfw7SajT55Rdba/Hyr/IBj8AZtfWf9rkWdto84Jiuxcc4JY6B0BnWFVmxb1x1CPAt4uwue45i9uxO4GnsvdTxwUYriiLFgqFhlri2OR18t05wjL4kQYXhOJVXVGg9+TEQBrvYLJm0uPY2uBNWP3Ydcra+pBxFuJwJbcf4TU+zBV0YKfgphymVkXUrJb/Mi4WKL5IznZGk8tMFElfJFMmwoaAl2yjtBMmHyOmoRQ+oNUqTZTig7UE0njKAIB3PTzUi5VRa+m0CSdATPTQHzQsYbEUOMCR79UqGqXQX4ivEidtBr9aq2ImwDF13OAbljMbDptJ8fgrYpRE3SBqmVroH4d+ZtJ9srZDW54w27uKr5Ln9Sh4IN7mueoHitA7l3f3VmixxyT9nJ9V+XQllk4x3IDqFdfR5Mji4ZFzHizHmhFNSj3IFbWUotohSiJjLDNUxB2VMZ9tyhcCSOymZ7j5DuzPJ8aeX14Ku9srQ6uNMz9eg01C1zJB7zotyj239is0+lnnlUfqZ9VqYYI3Lv0GvCaobWY4loAN8xgRob87r0Gur+mkpeXbzPO6Hc9VFx8+/kbf7ECSb8hv4FeTZ64U8QwAHKTz1jexN0KMn0QnJLhsVu4XoQNdEdHTBU+UK8Vhrn3/WydgJMdhLTHRMi0BUWEG5IIiEnz1EkPKPFw1oa5rnEbyP9rDk0e+VrhCaGxIc1pG4nWRfyXPyQ28Fc0LcVhBMiwnSb+1QTaQrdFFam1p7w9YQDsOQvyCfLIsHqYNwBJMiNp8iCpJkaKgwnIDEumPgFJKug0iNSnlEWshO2BWw2Mbq2KjVyI2+x0wCFUTRaxoa0F2sT/dB2A16KxRsujFVyXV9LAAWJm58AB03U0lVonXAPXrHvRubmNYsLHQDVG5MNwLWcNDcn29fBV83ZVYISTo0Rrc/JXQlt5IvkorSXSXaGekDYJrpQxfUcTDjGgAHQm37n2K5ccIkDYl23ir8DcZprzRGaTTTBl6L4MtJfFz9Vx+hzusOexFXMggnDtVkSLGmFapgHZUAfZaLYAXDmuTsroJ+OUoEj8Lp/VefaqGuSSEWNbFUPmzxlI6gS39x5rd4Zl2Zdr6P8+3+TneK4d+Leuq/LuMeEYJtXOHCwykGJIM2PzBWzxXI4KFPzMfg+NSlNteRu24sNDRcknLYSBDSZPIWXBjG035HelKml5/75M3VYcTWNRkFrXXv6wbIaByBuSOqn7VuKhdKymWH+5vXUZ0sIcpaBbMY5gagHrqs85OTtmiMVFUhBxXDFry3fnz6pWMT4ujIiNE7E0IcTQg7qRBosDQ5vVAzQcIe00YJgtcWwd5uI3Oq52ritwpRTRViKWQzMBxiIGp5LE0VNAOOOVhYb3Dmnpe3kl3IMlgm5qJAGh1MECeh6K/Glzf8APyJU3HgVUKzqZLLTe+3wRL33uIRtcHUmuB72n17lCS8h7WidekQLCythmkoPGuj5+xB41e4pps3VLZYmSoVDBggZiJMj1GR8SPeuvqMfstJii+ruXrzSX2VlWDJvzTfZJR9O7f5k397XTU9T1+S5Tk7NLk7B69UmAOt/FNLuxXwZ/imJcHEaCPM+a36bHFx3dxIBwuNLXTJI3C0ZMSlGiVDHE1AWCD6w+KxqDTEL3vAuZtAHMlWxi5OkNIorOl0q/Sq8sV6leR+62UVXGLL0GeUowcl2MOGKcqZ1C4kqOmcpR3SfUlnUYval0GGHathmG+EpqQDDs0xn2Ko0wJ1+S4k0deLtCzioaYa4es0wf2UPZScHJdhPLGM1B9xPSw7atMsf+IWduCPoKh8covpNUy7hT6tBppWqA3NSQ1wjZzdxYac0Zc08rubvsV4sMMSagq7j/AYzMyTv9EKhl6LOEg0y8ANykywjWD+E+BlRsKLeJOzAR3XNMtcNiNiNxsfFNMTQNUYyt3m+Gl+og8jKQxHjsHlJ9/JAhNiMHNwFKxUCMw+Q30TEefanUTLbjNJad7Ea7KvJiU1TFJ8EMHxw1i4EBpE8jI228ly8+nlip3ZQ0U1gaj4LgNtNPJRjFVyCx2yx+ErhkMcQ2+wAJ8Tr71bGFdfzLHjaXUpxHD3taHu0Op1BPI9eqhTRFwaVkqbhH81zQTZoNvfyUoxcui6E48/EePPZOIBDmnYGSPGPgouLXPQhOO3koqvB7o0PiCegC34dJ7D+9qI8LpHo5f5SXd16GOWX2j9nhfPd9Uv39DssHvWgaDpoOip1WpnqcjyZHz5dkuyRfgwQwQ2xO9fujdURgmWpWW4rCloAFxz6q2WJt12LHjZjeMsOZxm3ToNV0MUNsUiNULKZsrQKarjYbIAsBc6Bcx9So0opsC+rqVb4bDdk3eS/MzaiVQrzKamnguxl+G30RlxdaXUsomVZjkpJOPQhOLi6YzwzFaQHWBpTCkA8+wO5J0K0fQ/R3HDE4ZlSe8O6/o5ov7RB81ycsdsqOlhl7oPxtkBjuTvdr+yt0vO6HminWcbZ+TFlARI5GW/W2y5rVdTop2Hv7zbi/PT3yq2iRXhKsF3dMSJ/cxtqq2MPGNblBAJnSFCh2UYjHgjcHqL+BHNSUb6C3IEdxAMINw13jzsbjmT5FRAm6uHAbgyJ28/mmMroUMxe10NIDSx1jmB1meRGg5hT3R44KtsueRdjsLEtPt26FS2R27k/p3/cN73bWn8+37CHENBJa4wdJJsT4qFjA2cOqSDSbL2B0jUgDqbOB6J5IxyR2y6FWx9UN+DcRbGR9EF49aQGQ60EQPG0LLLSpv8AYvjJd0EGk55aZHqmckWI2jXS604sWKM03FP5/r2IZdzi9rp+aV0e45lMsy9nUabGDZpFrHaY5BZcult1HglUZRMrxDDhzgW7Ag5jvewjYKzT4pQi0yNVwA4fEvpucTJadgRA5QrdVF525PhlcIbIqK7BOG4oRmf2YtzmQOkWB8lQtMkuvJNcFLuLNfJMjpBJ+oVD0s7IVZLDYhxsAQT8OX1yWrHgUeWWRQXXxLiBLnQCNyZjbwV6iiZmuOVpMCblMrl1BBQsJsI1Uh0BVoCQmTwNbKT4RKPYyytRiQnJRVsm91119Lp1hhXfuc/Jk3srqGxVmevZu/IMSe9BOEbonpv+tBn+NjjCU1pRQaLhzA0F50aJ8TsPMwpLzYmUfeNX+v3Kv28i32UR3/8AzPjnZ1ezce5V7vg8eqfO49ix5I74WuqL4y2S9D6LxGgXNc0WJB1VGOSjJSL8kXKDiu5ms0AgiHNsecf4UtZh59pHoyvR5ePZy6olhsRmB3gwfP696wNG9BdIiM030Pl8VVJEi2jcxInUcp1H+1XQCX0ixJpuADHugHNbSb3PLkU0hMz+KxOdo7JxcQfVc6CLaf3RyTruxFNPiNVrspNzykAjwOiOBWM2cec1veEAXBke6T7lKOKUuUnS6kZZUuG1z0KMVUq1IqMBexwkBhGYdb6zy2UeCXXkFwYeQ4lgqDNsLmZkGYuFZKXuqPlfJCMOXLnmvsOeB8Cc45xU7KfVFiY5FVssSCuO+jrRTDgcr2kkO38J5I3WwUaQHgalxMteDMX8HGd9BHnzR3GOeJ1mVmHK4ZnCQIBNrxPMqK4GzE4zBVBMgz8I5bqdkaAcDQDyWkx4j990xUGu4a3KQNPHU8/3QOgFvB2sIJPPW5J6DomFFpo6kAgD26oGBVMTqBsNdgfqUwEWKEuga7pkCOJqQ0x0HigbFNVyCJZQ0XS0UKi5UYtTLlIsW0zEdTCxZ5PJP2UTViioR3sZ4SmtuOChFRRmnJydjzAUbq1FbGPFqwYwMG13f8joPIfFRyypUSxq3ZnPtXj7Qse41bSjgeO6/so4pkssD7n6M8aGJw4LiO0ZDX+P4XeDh7wVHJjp0iOLJXDO4xQOQmBmEX3jxUcM3GaTfHcsz41ODaXvdvMV0GtgkWvfbeQbct/JU5sTxycWXYcsckFJDCjTY5hG5kSs0kXIWVnOpiC0jk6QR425qtoZ2I4q0tDKl5uDoSRtG+/RRoZm24Vva5mAFpJn8J6gRumvUjQV9hGbtGBzXi2UkgA6HawRwFdyNHDv77+ykGLZ7EjW0TKcJuDuLr5CljjNVJX8wdvDHuMCie0JLgKdTIWjYQ5t73myOA2gWLo1KfednDgS0mQ4gjZxB19iVeQNMYYT0jFJ+fOMsetM38BAf5QR1RtGOm+kIxDi0l7HtY57pBjK3UxHUWiUlBkrBGYuoW0srqNVtSezz2c6CZdLY7ogj2cwpbRHUsc9zKYNmvDsryLPcwwYy+oATF5RtAt+005GcQbgDNmLjraLjzhKhlR4fTc4OayqJ0luVsxz2AQB7XwwaPWa2Bt80DBaVMOPcb3G61HTHWNyUCBMTcENAa2YBGp3t80wM/j3hjSJj6+JUkJiKnjAAYF+uqZGwPE1XO1U3imqtdehX7SLvnoDuponjljdSQozUlcS2m8FdTBmjNUlVdjDlxyi7ZzjsnlyuL2x6jx47959C/DsUsONxTvlsWSSk+Og5wVFaEUs0WEaKbc52s0c3beQ1KnwlbIdXRm+OYzW99+ZO6w5p2bMUDO/aQsu807QfhuKgjVRhIlOJ9C9E+Omi9r23Hqub/U06t+XVbYtSVMw5YH1anjmmmCO/SeJad43B8NISlh39OosWo28SEmIcGu7pJadRoR/lXRwPJj2T6royqWojjyb8fR9UX0H2s7wP7ELlZsUsb2yR1cWWOSO6LLsfiGCnNQjYXt8Df2rNtLbEfFW5sraVP1oBJkkg7TMgGNRolQzKcSwtSge0GbKTEPdmy+BbyRZFuhrwjFmvTLS4HMCBEmbjfn0toiiRsuCdnrUOaplAyvvGUQ4iecSd1W1Qx7/ACyGnK0x6pge5IZBlJgJIaATqRZAqF2J4QwuLg1mckmXNESddBbyUlLsKl1KcRhqgIytyulpLjlLTlMwA4kxN9BoOSmmMW0MBTaMo7FmR+exMZgHgaugENcRIvAbMwnuFRQX0mtFNtYOa3JlgN7vZjLAIBLpBvM67ItgePa9ri5jsmYQHFjQQNyEhgdfDVDGZ76rWiw7o8ylaADpcON3Yh3Y0mXiZdfQCN/G6L8gBeIcYYWw2nUDB6uaRbwGvNCQWKcZxh7gMrS1twNj7FJIVmcx1WTE333TIsFDFs02n3e9Lp5GXNla91EitsZY5TtcsyyjNRp9CLlHPGOxuuR4ZPckQpti5VWDE8UXN9fItyzWR7USphWYeVvfUjk4e1dBng6C0xRSzR8Mwk62AuTyA1Ktiipsr4xxARawAho6bk9T8lTmyLoi7FAw3E8VMrnTkboRFvaqmy2iqjUhJMbQ+4VjS0i60450UZIWfSPRH0jDO5UM0n6/2n+sdOa2RlfK6mDLj7o1eMoweYIkEaEcwtmOVoxyiL3EtNk8mOOSNSFjyTxS3RLKYzEVBllkkBwmCbT4QVwtTgeGVdmdvTahZoX3JYqi8lrg3SbNiLiCQZkWJtG6yM08irjnfkOZ2YiMu3RRoTM5wh+SoWE6+odO8NBA1J0CEKLNj94C3aGIGv8Ada5Ox8EyyxxR4yBAMuGk3B91vOFFxQJhZ4wwfhdEc4/ZRoZH77YI/lzOkST5yVICR4q8gdyiOeZxB8LNuUcAiivjLtb2VJw/HBe46agAaSkAn4pxelcCnRMSCGk7aCw9qEmAlpcboGrDpa82JJGUA/0mYF4sQmKyeI4hLjkOYjV0Ax4beaKHYC7HxG78xifVY0CS4ges46XQAoxeMmZcdeakkISY2uZiYjlqZumRYvlIie5uqsg+etWKXTpZ7K7GKMYxSj0ObNtybkcpsijgotkkgrC0ZTihtmg4ZgySAArYoqkw7iGMaxuRptuf6iNv+ISyT2qh44bnZjeLY+SufknZuxwozmIqyVlkzTFA+bw9iiM5qQxhg9R9clbErkaThTjOq14zLM+pejbycG2STD3ATsJ08Ftx9foYMvVntZaDOyinqfBYfEfgXzNnh/xy+QypONrnQLis6yKeMf8AzPgkSZ8+4oYJja48ijuVdx7wR5NFskm536pPqXIZ4zUpdh9wtjjAE2t8AogU4mwEJgRcdPEJsEW8aMQRYloki3JJAZdjQ5zswmx1up9gM1jBc+anFLa/oVSfJ3BsQ8F4DnAEAESeqgTQ5xR7v/UJDM9iT3m+SkIhWHd83IBlEJEDxwTAmAulo29hj1HxHQtTKUTaEiQ1wIU4kGaGhahUIscuqs7P5Mg+qM1xM6/W6w5DXAy2ONz5LJM1QFz1UWEEhn//2Q=="/>
          <p:cNvSpPr>
            <a:spLocks noChangeAspect="1" noChangeArrowheads="1"/>
          </p:cNvSpPr>
          <p:nvPr/>
        </p:nvSpPr>
        <p:spPr bwMode="auto">
          <a:xfrm>
            <a:off x="460375" y="-1181100"/>
            <a:ext cx="3810000" cy="3095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0649"/>
            <a:ext cx="6372200" cy="3672408"/>
          </a:xfrm>
          <a:prstGeom prst="rect">
            <a:avLst/>
          </a:prstGeom>
        </p:spPr>
      </p:pic>
    </p:spTree>
    <p:extLst>
      <p:ext uri="{BB962C8B-B14F-4D97-AF65-F5344CB8AC3E}">
        <p14:creationId xmlns:p14="http://schemas.microsoft.com/office/powerpoint/2010/main" val="1772413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i="1" dirty="0">
                <a:solidFill>
                  <a:schemeClr val="tx2">
                    <a:lumMod val="75000"/>
                  </a:schemeClr>
                </a:solidFill>
                <a:effectLst>
                  <a:outerShdw blurRad="38100" dist="38100" dir="2700000" algn="tl">
                    <a:srgbClr val="000000">
                      <a:alpha val="43137"/>
                    </a:srgbClr>
                  </a:outerShdw>
                </a:effectLst>
              </a:rPr>
              <a:t>Modern </a:t>
            </a:r>
            <a:r>
              <a:rPr lang="fi-FI" i="1" dirty="0" err="1">
                <a:solidFill>
                  <a:schemeClr val="tx2">
                    <a:lumMod val="75000"/>
                  </a:schemeClr>
                </a:solidFill>
                <a:effectLst>
                  <a:outerShdw blurRad="38100" dist="38100" dir="2700000" algn="tl">
                    <a:srgbClr val="000000">
                      <a:alpha val="43137"/>
                    </a:srgbClr>
                  </a:outerShdw>
                </a:effectLst>
              </a:rPr>
              <a:t>Map</a:t>
            </a:r>
            <a:r>
              <a:rPr lang="fi-FI" i="1" dirty="0">
                <a:solidFill>
                  <a:schemeClr val="tx2">
                    <a:lumMod val="75000"/>
                  </a:schemeClr>
                </a:solidFill>
                <a:effectLst>
                  <a:outerShdw blurRad="38100" dist="38100" dir="2700000" algn="tl">
                    <a:srgbClr val="000000">
                      <a:alpha val="43137"/>
                    </a:srgbClr>
                  </a:outerShdw>
                </a:effectLst>
              </a:rPr>
              <a:t> of Russian </a:t>
            </a:r>
            <a:r>
              <a:rPr lang="fi-FI" i="1" dirty="0" err="1">
                <a:solidFill>
                  <a:schemeClr val="tx2">
                    <a:lumMod val="75000"/>
                  </a:schemeClr>
                </a:solidFill>
                <a:effectLst>
                  <a:outerShdw blurRad="38100" dist="38100" dir="2700000" algn="tl">
                    <a:srgbClr val="000000">
                      <a:alpha val="43137"/>
                    </a:srgbClr>
                  </a:outerShdw>
                </a:effectLst>
              </a:rPr>
              <a:t>regions</a:t>
            </a:r>
            <a:endParaRPr lang="en-GB" i="1" dirty="0">
              <a:solidFill>
                <a:schemeClr val="tx2">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268760"/>
            <a:ext cx="8229600" cy="4857403"/>
          </a:xfrm>
        </p:spPr>
        <p:txBody>
          <a:bodyPr/>
          <a:lstStyle/>
          <a:p>
            <a:pPr marL="0" indent="0">
              <a:buNone/>
            </a:pPr>
            <a:r>
              <a:rPr lang="en-GB" dirty="0"/>
              <a:t>Map of Russian regions</a:t>
            </a:r>
          </a:p>
        </p:txBody>
      </p:sp>
      <p:pic>
        <p:nvPicPr>
          <p:cNvPr id="4098" name="Picture 2" descr="E:\guest_lecture_biz14\rus_reg_ma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96752"/>
            <a:ext cx="8712968" cy="532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336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i="1" dirty="0">
                <a:solidFill>
                  <a:schemeClr val="tx2">
                    <a:lumMod val="75000"/>
                  </a:schemeClr>
                </a:solidFill>
                <a:effectLst>
                  <a:outerShdw blurRad="38100" dist="38100" dir="2700000" algn="tl">
                    <a:srgbClr val="000000">
                      <a:alpha val="43137"/>
                    </a:srgbClr>
                  </a:outerShdw>
                </a:effectLst>
              </a:rPr>
              <a:t>Russian regions: Basic information </a:t>
            </a:r>
          </a:p>
        </p:txBody>
      </p:sp>
      <p:sp>
        <p:nvSpPr>
          <p:cNvPr id="3" name="Content Placeholder 2"/>
          <p:cNvSpPr>
            <a:spLocks noGrp="1"/>
          </p:cNvSpPr>
          <p:nvPr>
            <p:ph idx="1"/>
          </p:nvPr>
        </p:nvSpPr>
        <p:spPr>
          <a:xfrm>
            <a:off x="457200" y="1340768"/>
            <a:ext cx="8229600" cy="5112568"/>
          </a:xfrm>
        </p:spPr>
        <p:txBody>
          <a:bodyPr>
            <a:normAutofit fontScale="25000" lnSpcReduction="20000"/>
          </a:bodyPr>
          <a:lstStyle/>
          <a:p>
            <a:pPr marL="0" indent="0">
              <a:buNone/>
            </a:pPr>
            <a:r>
              <a:rPr lang="en-GB" sz="8800" dirty="0">
                <a:solidFill>
                  <a:srgbClr val="FF0000"/>
                </a:solidFill>
              </a:rPr>
              <a:t>83/85 (83 + 2 Crimea and Sevastopol)</a:t>
            </a:r>
            <a:r>
              <a:rPr lang="en-GB" sz="8800" dirty="0"/>
              <a:t> federal subjects (Russian regions) which possess varying levels of autonomy</a:t>
            </a:r>
            <a:r>
              <a:rPr lang="fi-FI" sz="8800" dirty="0"/>
              <a:t>:</a:t>
            </a:r>
            <a:endParaRPr lang="en-GB" sz="8800" dirty="0"/>
          </a:p>
          <a:p>
            <a:pPr marL="0" indent="0">
              <a:buNone/>
            </a:pPr>
            <a:endParaRPr lang="en-GB" sz="8800" dirty="0"/>
          </a:p>
          <a:p>
            <a:pPr marL="0" indent="0">
              <a:buNone/>
            </a:pPr>
            <a:r>
              <a:rPr lang="en-GB" sz="8800" dirty="0">
                <a:solidFill>
                  <a:srgbClr val="FF0000"/>
                </a:solidFill>
              </a:rPr>
              <a:t>14</a:t>
            </a:r>
            <a:r>
              <a:rPr lang="en-GB" sz="8800" dirty="0"/>
              <a:t> federal republics – more independence; </a:t>
            </a:r>
            <a:r>
              <a:rPr lang="en-GB" sz="8800" dirty="0">
                <a:solidFill>
                  <a:srgbClr val="FF0000"/>
                </a:solidFill>
              </a:rPr>
              <a:t>15</a:t>
            </a:r>
            <a:r>
              <a:rPr lang="en-GB" sz="8800" baseline="30000" dirty="0">
                <a:solidFill>
                  <a:srgbClr val="FF0000"/>
                </a:solidFill>
              </a:rPr>
              <a:t>th</a:t>
            </a:r>
            <a:r>
              <a:rPr lang="en-GB" sz="8800" dirty="0">
                <a:solidFill>
                  <a:srgbClr val="FF0000"/>
                </a:solidFill>
              </a:rPr>
              <a:t> </a:t>
            </a:r>
            <a:r>
              <a:rPr lang="en-GB" sz="8800" dirty="0"/>
              <a:t> – Republic of Crimea</a:t>
            </a:r>
          </a:p>
          <a:p>
            <a:pPr marL="0" indent="0">
              <a:buNone/>
            </a:pPr>
            <a:endParaRPr lang="en-GB" sz="8800" dirty="0"/>
          </a:p>
          <a:p>
            <a:pPr marL="0" indent="0">
              <a:buNone/>
            </a:pPr>
            <a:r>
              <a:rPr lang="en-GB" sz="8800" dirty="0">
                <a:solidFill>
                  <a:srgbClr val="FF0000"/>
                </a:solidFill>
              </a:rPr>
              <a:t>2</a:t>
            </a:r>
            <a:r>
              <a:rPr lang="en-GB" sz="8800" dirty="0"/>
              <a:t> federal cities – Moscow and Saint-Petersburg; </a:t>
            </a:r>
            <a:r>
              <a:rPr lang="en-GB" sz="8800" dirty="0">
                <a:solidFill>
                  <a:srgbClr val="FF0000"/>
                </a:solidFill>
              </a:rPr>
              <a:t>3</a:t>
            </a:r>
            <a:r>
              <a:rPr lang="en-GB" sz="8800" baseline="30000" dirty="0">
                <a:solidFill>
                  <a:srgbClr val="FF0000"/>
                </a:solidFill>
              </a:rPr>
              <a:t>rd</a:t>
            </a:r>
            <a:r>
              <a:rPr lang="en-GB" sz="8800" dirty="0">
                <a:solidFill>
                  <a:srgbClr val="FF0000"/>
                </a:solidFill>
              </a:rPr>
              <a:t> </a:t>
            </a:r>
            <a:r>
              <a:rPr lang="en-GB" sz="8800" dirty="0"/>
              <a:t> - Sevastopol</a:t>
            </a:r>
          </a:p>
          <a:p>
            <a:pPr marL="0" indent="0">
              <a:buNone/>
            </a:pPr>
            <a:endParaRPr lang="en-GB" sz="8800" dirty="0"/>
          </a:p>
          <a:p>
            <a:pPr marL="0" indent="0">
              <a:buNone/>
            </a:pPr>
            <a:r>
              <a:rPr lang="en-GB" sz="8800" dirty="0"/>
              <a:t>Max population  - 11, 503, 501 – </a:t>
            </a:r>
            <a:r>
              <a:rPr lang="en-GB" sz="8800" dirty="0">
                <a:solidFill>
                  <a:srgbClr val="FF0000"/>
                </a:solidFill>
              </a:rPr>
              <a:t>Moscow city</a:t>
            </a:r>
            <a:r>
              <a:rPr lang="en-GB" sz="8800" dirty="0"/>
              <a:t>;</a:t>
            </a:r>
          </a:p>
          <a:p>
            <a:pPr marL="0" indent="0">
              <a:buNone/>
            </a:pPr>
            <a:r>
              <a:rPr lang="en-GB" sz="8800" dirty="0"/>
              <a:t>Min population - 42, 090 - </a:t>
            </a:r>
            <a:r>
              <a:rPr lang="en-GB" sz="8800" dirty="0">
                <a:solidFill>
                  <a:srgbClr val="FF0000"/>
                </a:solidFill>
              </a:rPr>
              <a:t>Nenets Autonomous </a:t>
            </a:r>
            <a:r>
              <a:rPr lang="en-GB" sz="8800" dirty="0" err="1">
                <a:solidFill>
                  <a:srgbClr val="FF0000"/>
                </a:solidFill>
              </a:rPr>
              <a:t>Okrug</a:t>
            </a:r>
            <a:r>
              <a:rPr lang="en-GB" sz="8800" dirty="0"/>
              <a:t>.</a:t>
            </a:r>
          </a:p>
          <a:p>
            <a:pPr marL="0" indent="0">
              <a:buNone/>
            </a:pPr>
            <a:r>
              <a:rPr lang="en-GB" sz="8800" dirty="0"/>
              <a:t>Average population – 3, 389, 968. </a:t>
            </a:r>
          </a:p>
          <a:p>
            <a:pPr marL="0" indent="0">
              <a:buNone/>
            </a:pPr>
            <a:endParaRPr lang="en-GB" sz="8800" dirty="0"/>
          </a:p>
          <a:p>
            <a:pPr marL="0" indent="0">
              <a:buNone/>
            </a:pPr>
            <a:r>
              <a:rPr lang="en-GB" sz="8800" dirty="0"/>
              <a:t>Max area - 3,103,200 sq. km. – </a:t>
            </a:r>
            <a:r>
              <a:rPr lang="en-GB" sz="8800" dirty="0">
                <a:solidFill>
                  <a:srgbClr val="FF0000"/>
                </a:solidFill>
              </a:rPr>
              <a:t>Sakha Yakutia Republic</a:t>
            </a:r>
            <a:r>
              <a:rPr lang="en-GB" sz="8800" dirty="0"/>
              <a:t>;</a:t>
            </a:r>
          </a:p>
          <a:p>
            <a:pPr marL="0" indent="0">
              <a:buNone/>
            </a:pPr>
            <a:r>
              <a:rPr lang="en-GB" sz="8800" dirty="0"/>
              <a:t>Min area – 1,100 sq. km. - </a:t>
            </a:r>
            <a:r>
              <a:rPr lang="en-GB" sz="8800" dirty="0">
                <a:solidFill>
                  <a:srgbClr val="FF0000"/>
                </a:solidFill>
              </a:rPr>
              <a:t>Moscow city</a:t>
            </a:r>
            <a:r>
              <a:rPr lang="en-GB" sz="8800" dirty="0"/>
              <a:t>.</a:t>
            </a:r>
          </a:p>
          <a:p>
            <a:pPr marL="0" indent="0">
              <a:buNone/>
            </a:pPr>
            <a:r>
              <a:rPr lang="en-GB" sz="8800" dirty="0"/>
              <a:t>Average area – 84,244 sq. km. </a:t>
            </a:r>
          </a:p>
          <a:p>
            <a:pPr marL="0" indent="0">
              <a:buNone/>
            </a:pPr>
            <a:endParaRPr lang="en-GB" sz="7700" dirty="0"/>
          </a:p>
          <a:p>
            <a:pPr marL="0" indent="0">
              <a:buNone/>
            </a:pPr>
            <a:endParaRPr lang="en-GB" sz="7700" dirty="0"/>
          </a:p>
          <a:p>
            <a:pPr marL="0" indent="0">
              <a:buNone/>
            </a:pPr>
            <a:endParaRPr lang="en-GB" sz="7700" dirty="0"/>
          </a:p>
          <a:p>
            <a:pPr marL="0" indent="0">
              <a:buNone/>
            </a:pPr>
            <a:endParaRPr lang="en-GB" sz="2500" dirty="0"/>
          </a:p>
          <a:p>
            <a:pPr marL="0" indent="0">
              <a:buNone/>
            </a:pPr>
            <a:endParaRPr lang="en-GB" sz="2800" dirty="0"/>
          </a:p>
          <a:p>
            <a:pPr marL="0" indent="0">
              <a:buNone/>
            </a:pPr>
            <a:r>
              <a:rPr lang="en-GB" sz="2800" dirty="0"/>
              <a:t> </a:t>
            </a:r>
            <a:endParaRPr lang="en-GB" sz="2500" dirty="0"/>
          </a:p>
          <a:p>
            <a:pPr marL="0" indent="0">
              <a:buNone/>
            </a:pPr>
            <a:endParaRPr lang="en-GB" sz="2500" dirty="0"/>
          </a:p>
          <a:p>
            <a:pPr marL="0" indent="0">
              <a:buNone/>
            </a:pPr>
            <a:r>
              <a:rPr lang="en-GB" dirty="0"/>
              <a:t> </a:t>
            </a:r>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1598974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fontScale="90000"/>
          </a:bodyPr>
          <a:lstStyle/>
          <a:p>
            <a:pPr eaLnBrk="1" hangingPunct="1"/>
            <a:r>
              <a:rPr lang="en-US" altLang="en-US" sz="3300" i="1" dirty="0">
                <a:solidFill>
                  <a:schemeClr val="tx2"/>
                </a:solidFill>
                <a:effectLst>
                  <a:outerShdw blurRad="38100" dist="38100" dir="2700000" algn="tl">
                    <a:srgbClr val="000000">
                      <a:alpha val="43137"/>
                    </a:srgbClr>
                  </a:outerShdw>
                </a:effectLst>
              </a:rPr>
              <a:t>Geographical allocation of economic activity in Russia </a:t>
            </a:r>
            <a:br>
              <a:rPr lang="en-US" altLang="en-US" sz="4000" i="1" dirty="0">
                <a:solidFill>
                  <a:schemeClr val="tx2"/>
                </a:solidFill>
                <a:effectLst>
                  <a:outerShdw blurRad="38100" dist="38100" dir="2700000" algn="tl">
                    <a:srgbClr val="000000">
                      <a:alpha val="43137"/>
                    </a:srgbClr>
                  </a:outerShdw>
                </a:effectLst>
              </a:rPr>
            </a:br>
            <a:r>
              <a:rPr lang="en-US" altLang="en-US" sz="2200" i="1" dirty="0">
                <a:solidFill>
                  <a:schemeClr val="tx2"/>
                </a:solidFill>
                <a:effectLst>
                  <a:outerShdw blurRad="38100" dist="38100" dir="2700000" algn="tl">
                    <a:srgbClr val="000000">
                      <a:alpha val="43137"/>
                    </a:srgbClr>
                  </a:outerShdw>
                </a:effectLst>
              </a:rPr>
              <a:t>(slide adopted from </a:t>
            </a:r>
            <a:r>
              <a:rPr lang="en-US" altLang="en-US" sz="2200" i="1" dirty="0" err="1">
                <a:solidFill>
                  <a:schemeClr val="tx2"/>
                </a:solidFill>
                <a:effectLst>
                  <a:outerShdw blurRad="38100" dist="38100" dir="2700000" algn="tl">
                    <a:srgbClr val="000000">
                      <a:alpha val="43137"/>
                    </a:srgbClr>
                  </a:outerShdw>
                </a:effectLst>
              </a:rPr>
              <a:t>Markevich</a:t>
            </a:r>
            <a:r>
              <a:rPr lang="en-US" altLang="en-US" sz="2200" i="1" dirty="0">
                <a:solidFill>
                  <a:schemeClr val="tx2"/>
                </a:solidFill>
                <a:effectLst>
                  <a:outerShdw blurRad="38100" dist="38100" dir="2700000" algn="tl">
                    <a:srgbClr val="000000">
                      <a:alpha val="43137"/>
                    </a:srgbClr>
                  </a:outerShdw>
                </a:effectLst>
              </a:rPr>
              <a:t> and </a:t>
            </a:r>
            <a:r>
              <a:rPr lang="en-US" altLang="en-US" sz="2200" i="1" dirty="0" err="1">
                <a:solidFill>
                  <a:schemeClr val="tx2"/>
                </a:solidFill>
                <a:effectLst>
                  <a:outerShdw blurRad="38100" dist="38100" dir="2700000" algn="tl">
                    <a:srgbClr val="000000">
                      <a:alpha val="43137"/>
                    </a:srgbClr>
                  </a:outerShdw>
                </a:effectLst>
              </a:rPr>
              <a:t>Mihailova</a:t>
            </a:r>
            <a:r>
              <a:rPr lang="en-US" altLang="en-US" sz="2200" i="1" dirty="0">
                <a:solidFill>
                  <a:schemeClr val="tx2"/>
                </a:solidFill>
                <a:effectLst>
                  <a:outerShdw blurRad="38100" dist="38100" dir="2700000" algn="tl">
                    <a:srgbClr val="000000">
                      <a:alpha val="43137"/>
                    </a:srgbClr>
                  </a:outerShdw>
                </a:effectLst>
              </a:rPr>
              <a:t> lecture, 2011)</a:t>
            </a:r>
            <a:endParaRPr lang="ru-RU" altLang="en-US" sz="2200" i="1" dirty="0">
              <a:solidFill>
                <a:schemeClr val="tx2"/>
              </a:solidFill>
              <a:effectLst>
                <a:outerShdw blurRad="38100" dist="38100" dir="2700000" algn="tl">
                  <a:srgbClr val="000000">
                    <a:alpha val="43137"/>
                  </a:srgbClr>
                </a:outerShdw>
              </a:effectLst>
            </a:endParaRPr>
          </a:p>
        </p:txBody>
      </p:sp>
      <p:sp>
        <p:nvSpPr>
          <p:cNvPr id="5123" name="Rectangle 3"/>
          <p:cNvSpPr>
            <a:spLocks noGrp="1" noChangeArrowheads="1"/>
          </p:cNvSpPr>
          <p:nvPr>
            <p:ph type="body" idx="1"/>
          </p:nvPr>
        </p:nvSpPr>
        <p:spPr>
          <a:xfrm>
            <a:off x="457200" y="1600200"/>
            <a:ext cx="8229600" cy="5105400"/>
          </a:xfrm>
        </p:spPr>
        <p:txBody>
          <a:bodyPr/>
          <a:lstStyle/>
          <a:p>
            <a:pPr marL="609600" indent="-609600" eaLnBrk="1" hangingPunct="1">
              <a:lnSpc>
                <a:spcPct val="80000"/>
              </a:lnSpc>
              <a:buFontTx/>
              <a:buNone/>
            </a:pPr>
            <a:r>
              <a:rPr lang="en-US" altLang="en-US" sz="2800" dirty="0"/>
              <a:t>= Three standard forces at work:</a:t>
            </a:r>
          </a:p>
          <a:p>
            <a:pPr marL="609600" indent="-609600" eaLnBrk="1" hangingPunct="1">
              <a:lnSpc>
                <a:spcPct val="80000"/>
              </a:lnSpc>
              <a:buFontTx/>
              <a:buAutoNum type="arabicPeriod"/>
            </a:pPr>
            <a:r>
              <a:rPr lang="en-US" altLang="en-US" sz="2800" dirty="0"/>
              <a:t>First nature of geography (endowment)</a:t>
            </a:r>
          </a:p>
          <a:p>
            <a:pPr marL="990600" lvl="1" indent="-533400" eaLnBrk="1" hangingPunct="1">
              <a:lnSpc>
                <a:spcPct val="80000"/>
              </a:lnSpc>
              <a:buFontTx/>
              <a:buChar char="•"/>
            </a:pPr>
            <a:r>
              <a:rPr lang="en-US" altLang="en-US" sz="2400" dirty="0"/>
              <a:t>climate, terrain, natural resources</a:t>
            </a:r>
          </a:p>
          <a:p>
            <a:pPr marL="457200" lvl="1" indent="0" eaLnBrk="1" hangingPunct="1">
              <a:lnSpc>
                <a:spcPct val="80000"/>
              </a:lnSpc>
              <a:buNone/>
            </a:pPr>
            <a:endParaRPr lang="en-US" altLang="en-US" sz="2400" dirty="0"/>
          </a:p>
          <a:p>
            <a:pPr marL="609600" indent="-609600" eaLnBrk="1" hangingPunct="1">
              <a:lnSpc>
                <a:spcPct val="80000"/>
              </a:lnSpc>
              <a:buFontTx/>
              <a:buAutoNum type="arabicPeriod"/>
            </a:pPr>
            <a:r>
              <a:rPr lang="en-US" altLang="en-US" sz="2800" dirty="0"/>
              <a:t>Second nature of geography (man-made infrastructure)</a:t>
            </a:r>
          </a:p>
          <a:p>
            <a:pPr marL="990600" lvl="1" indent="-533400" eaLnBrk="1" hangingPunct="1">
              <a:lnSpc>
                <a:spcPct val="80000"/>
              </a:lnSpc>
              <a:buFontTx/>
              <a:buChar char="•"/>
            </a:pPr>
            <a:r>
              <a:rPr lang="en-US" altLang="en-US" sz="2400" dirty="0"/>
              <a:t>History</a:t>
            </a:r>
          </a:p>
          <a:p>
            <a:pPr marL="990600" lvl="1" indent="-533400" eaLnBrk="1" hangingPunct="1">
              <a:lnSpc>
                <a:spcPct val="80000"/>
              </a:lnSpc>
              <a:buFontTx/>
              <a:buChar char="•"/>
            </a:pPr>
            <a:r>
              <a:rPr lang="en-US" altLang="en-US" sz="2400" dirty="0"/>
              <a:t>Policy</a:t>
            </a:r>
          </a:p>
          <a:p>
            <a:pPr marL="609600" indent="-609600" eaLnBrk="1" hangingPunct="1">
              <a:lnSpc>
                <a:spcPct val="80000"/>
              </a:lnSpc>
              <a:buFontTx/>
              <a:buNone/>
            </a:pPr>
            <a:r>
              <a:rPr lang="en-US" altLang="en-US" sz="2800" i="1" dirty="0">
                <a:solidFill>
                  <a:srgbClr val="990000"/>
                </a:solidFill>
              </a:rPr>
              <a:t>These are the main factors explaining current location of productive resources</a:t>
            </a:r>
          </a:p>
          <a:p>
            <a:pPr marL="609600" indent="-609600" eaLnBrk="1" hangingPunct="1">
              <a:lnSpc>
                <a:spcPct val="80000"/>
              </a:lnSpc>
              <a:buFontTx/>
              <a:buNone/>
            </a:pPr>
            <a:r>
              <a:rPr lang="en-US" altLang="en-US" sz="2800" i="1" dirty="0">
                <a:solidFill>
                  <a:srgbClr val="990000"/>
                </a:solidFill>
              </a:rPr>
              <a:t> </a:t>
            </a:r>
          </a:p>
          <a:p>
            <a:pPr marL="609600" indent="-609600" eaLnBrk="1" hangingPunct="1">
              <a:lnSpc>
                <a:spcPct val="80000"/>
              </a:lnSpc>
              <a:buFontTx/>
              <a:buAutoNum type="arabicPeriod" startAt="3"/>
            </a:pPr>
            <a:r>
              <a:rPr lang="en-US" altLang="en-US" sz="2800" dirty="0"/>
              <a:t>Third nature of geography (interaction among economic agents)</a:t>
            </a:r>
          </a:p>
        </p:txBody>
      </p:sp>
    </p:spTree>
    <p:extLst>
      <p:ext uri="{BB962C8B-B14F-4D97-AF65-F5344CB8AC3E}">
        <p14:creationId xmlns:p14="http://schemas.microsoft.com/office/powerpoint/2010/main" val="24527175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blinds(vertical)">
                                      <p:cBhvr>
                                        <p:cTn id="7" dur="500"/>
                                        <p:tgtEl>
                                          <p:spTgt spid="51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5" fill="hold"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blinds(vertical)">
                                      <p:cBhvr>
                                        <p:cTn id="12" dur="500"/>
                                        <p:tgtEl>
                                          <p:spTgt spid="51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5" fill="hold"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blinds(vertical)">
                                      <p:cBhvr>
                                        <p:cTn id="17" dur="500"/>
                                        <p:tgtEl>
                                          <p:spTgt spid="512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5" fill="hold" nodeType="clickEffect">
                                  <p:stCondLst>
                                    <p:cond delay="0"/>
                                  </p:stCondLst>
                                  <p:childTnLst>
                                    <p:set>
                                      <p:cBhvr>
                                        <p:cTn id="21" dur="1" fill="hold">
                                          <p:stCondLst>
                                            <p:cond delay="0"/>
                                          </p:stCondLst>
                                        </p:cTn>
                                        <p:tgtEl>
                                          <p:spTgt spid="5123">
                                            <p:txEl>
                                              <p:pRg st="4" end="4"/>
                                            </p:txEl>
                                          </p:spTgt>
                                        </p:tgtEl>
                                        <p:attrNameLst>
                                          <p:attrName>style.visibility</p:attrName>
                                        </p:attrNameLst>
                                      </p:cBhvr>
                                      <p:to>
                                        <p:strVal val="visible"/>
                                      </p:to>
                                    </p:set>
                                    <p:animEffect transition="in" filter="blinds(vertical)">
                                      <p:cBhvr>
                                        <p:cTn id="22" dur="500"/>
                                        <p:tgtEl>
                                          <p:spTgt spid="512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5" fill="hold" nodeType="clickEffect">
                                  <p:stCondLst>
                                    <p:cond delay="0"/>
                                  </p:stCondLst>
                                  <p:childTnLst>
                                    <p:set>
                                      <p:cBhvr>
                                        <p:cTn id="26" dur="1" fill="hold">
                                          <p:stCondLst>
                                            <p:cond delay="0"/>
                                          </p:stCondLst>
                                        </p:cTn>
                                        <p:tgtEl>
                                          <p:spTgt spid="5123">
                                            <p:txEl>
                                              <p:pRg st="9" end="9"/>
                                            </p:txEl>
                                          </p:spTgt>
                                        </p:tgtEl>
                                        <p:attrNameLst>
                                          <p:attrName>style.visibility</p:attrName>
                                        </p:attrNameLst>
                                      </p:cBhvr>
                                      <p:to>
                                        <p:strVal val="visible"/>
                                      </p:to>
                                    </p:set>
                                    <p:animEffect transition="in" filter="blinds(vertical)">
                                      <p:cBhvr>
                                        <p:cTn id="27" dur="500"/>
                                        <p:tgtEl>
                                          <p:spTgt spid="5123">
                                            <p:txEl>
                                              <p:pRg st="9" end="9"/>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5" fill="hold" nodeType="clickEffect">
                                  <p:stCondLst>
                                    <p:cond delay="0"/>
                                  </p:stCondLst>
                                  <p:childTnLst>
                                    <p:set>
                                      <p:cBhvr>
                                        <p:cTn id="31" dur="1" fill="hold">
                                          <p:stCondLst>
                                            <p:cond delay="0"/>
                                          </p:stCondLst>
                                        </p:cTn>
                                        <p:tgtEl>
                                          <p:spTgt spid="5123">
                                            <p:txEl>
                                              <p:pRg st="5" end="5"/>
                                            </p:txEl>
                                          </p:spTgt>
                                        </p:tgtEl>
                                        <p:attrNameLst>
                                          <p:attrName>style.visibility</p:attrName>
                                        </p:attrNameLst>
                                      </p:cBhvr>
                                      <p:to>
                                        <p:strVal val="visible"/>
                                      </p:to>
                                    </p:set>
                                    <p:animEffect transition="in" filter="blinds(vertical)">
                                      <p:cBhvr>
                                        <p:cTn id="32" dur="500"/>
                                        <p:tgtEl>
                                          <p:spTgt spid="512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5" fill="hold" nodeType="clickEffect">
                                  <p:stCondLst>
                                    <p:cond delay="0"/>
                                  </p:stCondLst>
                                  <p:childTnLst>
                                    <p:set>
                                      <p:cBhvr>
                                        <p:cTn id="36" dur="1" fill="hold">
                                          <p:stCondLst>
                                            <p:cond delay="0"/>
                                          </p:stCondLst>
                                        </p:cTn>
                                        <p:tgtEl>
                                          <p:spTgt spid="5123">
                                            <p:txEl>
                                              <p:pRg st="6" end="6"/>
                                            </p:txEl>
                                          </p:spTgt>
                                        </p:tgtEl>
                                        <p:attrNameLst>
                                          <p:attrName>style.visibility</p:attrName>
                                        </p:attrNameLst>
                                      </p:cBhvr>
                                      <p:to>
                                        <p:strVal val="visible"/>
                                      </p:to>
                                    </p:set>
                                    <p:animEffect transition="in" filter="blinds(vertical)">
                                      <p:cBhvr>
                                        <p:cTn id="37" dur="500"/>
                                        <p:tgtEl>
                                          <p:spTgt spid="512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5" fill="hold" nodeType="clickEffect">
                                  <p:stCondLst>
                                    <p:cond delay="0"/>
                                  </p:stCondLst>
                                  <p:childTnLst>
                                    <p:set>
                                      <p:cBhvr>
                                        <p:cTn id="41" dur="1" fill="hold">
                                          <p:stCondLst>
                                            <p:cond delay="0"/>
                                          </p:stCondLst>
                                        </p:cTn>
                                        <p:tgtEl>
                                          <p:spTgt spid="5123">
                                            <p:txEl>
                                              <p:pRg st="7" end="7"/>
                                            </p:txEl>
                                          </p:spTgt>
                                        </p:tgtEl>
                                        <p:attrNameLst>
                                          <p:attrName>style.visibility</p:attrName>
                                        </p:attrNameLst>
                                      </p:cBhvr>
                                      <p:to>
                                        <p:strVal val="visible"/>
                                      </p:to>
                                    </p:set>
                                    <p:animEffect transition="in" filter="blinds(vertical)">
                                      <p:cBhvr>
                                        <p:cTn id="42" dur="500"/>
                                        <p:tgtEl>
                                          <p:spTgt spid="512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5" fill="hold" nodeType="clickEffect">
                                  <p:stCondLst>
                                    <p:cond delay="0"/>
                                  </p:stCondLst>
                                  <p:childTnLst>
                                    <p:set>
                                      <p:cBhvr>
                                        <p:cTn id="46" dur="1" fill="hold">
                                          <p:stCondLst>
                                            <p:cond delay="0"/>
                                          </p:stCondLst>
                                        </p:cTn>
                                        <p:tgtEl>
                                          <p:spTgt spid="5123">
                                            <p:txEl>
                                              <p:pRg st="8" end="8"/>
                                            </p:txEl>
                                          </p:spTgt>
                                        </p:tgtEl>
                                        <p:attrNameLst>
                                          <p:attrName>style.visibility</p:attrName>
                                        </p:attrNameLst>
                                      </p:cBhvr>
                                      <p:to>
                                        <p:strVal val="visible"/>
                                      </p:to>
                                    </p:set>
                                    <p:animEffect transition="in" filter="blinds(vertical)">
                                      <p:cBhvr>
                                        <p:cTn id="47" dur="500"/>
                                        <p:tgtEl>
                                          <p:spTgt spid="512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5">
            <a:extLst>
              <a:ext uri="{FF2B5EF4-FFF2-40B4-BE49-F238E27FC236}">
                <a16:creationId xmlns:a16="http://schemas.microsoft.com/office/drawing/2014/main" id="{A26C624C-963C-4795-B05B-6565DB5AB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rowded beach with people&#10;&#10;Description automatically generated with low confidence">
            <a:extLst>
              <a:ext uri="{FF2B5EF4-FFF2-40B4-BE49-F238E27FC236}">
                <a16:creationId xmlns:a16="http://schemas.microsoft.com/office/drawing/2014/main" id="{1AC02054-098B-4C23-A297-5C49C1A62C27}"/>
              </a:ext>
            </a:extLst>
          </p:cNvPr>
          <p:cNvPicPr>
            <a:picLocks noChangeAspect="1"/>
          </p:cNvPicPr>
          <p:nvPr/>
        </p:nvPicPr>
        <p:blipFill rotWithShape="1">
          <a:blip r:embed="rId2"/>
          <a:srcRect r="179" b="-4"/>
          <a:stretch/>
        </p:blipFill>
        <p:spPr>
          <a:xfrm>
            <a:off x="20" y="10"/>
            <a:ext cx="2796624" cy="4197358"/>
          </a:xfrm>
          <a:prstGeom prst="rect">
            <a:avLst/>
          </a:prstGeom>
        </p:spPr>
      </p:pic>
      <p:pic>
        <p:nvPicPr>
          <p:cNvPr id="5" name="Picture 4">
            <a:extLst>
              <a:ext uri="{FF2B5EF4-FFF2-40B4-BE49-F238E27FC236}">
                <a16:creationId xmlns:a16="http://schemas.microsoft.com/office/drawing/2014/main" id="{7CB00ED2-29CD-4A89-B74C-4962E073B6BF}"/>
              </a:ext>
            </a:extLst>
          </p:cNvPr>
          <p:cNvPicPr>
            <a:picLocks noChangeAspect="1"/>
          </p:cNvPicPr>
          <p:nvPr/>
        </p:nvPicPr>
        <p:blipFill rotWithShape="1">
          <a:blip r:embed="rId3"/>
          <a:srcRect l="39820" r="21970" b="-1"/>
          <a:stretch/>
        </p:blipFill>
        <p:spPr>
          <a:xfrm>
            <a:off x="2885816" y="5"/>
            <a:ext cx="2765165" cy="4197368"/>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p:spPr>
      </p:pic>
      <p:pic>
        <p:nvPicPr>
          <p:cNvPr id="11" name="Picture 10" descr="A body of water surrounded by trees&#10;&#10;Description automatically generated with medium confidence">
            <a:extLst>
              <a:ext uri="{FF2B5EF4-FFF2-40B4-BE49-F238E27FC236}">
                <a16:creationId xmlns:a16="http://schemas.microsoft.com/office/drawing/2014/main" id="{044F0AAE-0D98-47F0-A623-5BD6BE411A9B}"/>
              </a:ext>
            </a:extLst>
          </p:cNvPr>
          <p:cNvPicPr>
            <a:picLocks noChangeAspect="1"/>
          </p:cNvPicPr>
          <p:nvPr/>
        </p:nvPicPr>
        <p:blipFill rotWithShape="1">
          <a:blip r:embed="rId4"/>
          <a:srcRect l="14677" r="26725" b="3"/>
          <a:stretch/>
        </p:blipFill>
        <p:spPr>
          <a:xfrm>
            <a:off x="5740155" y="1"/>
            <a:ext cx="3403848"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9" name="Picture 8" descr="A snowy field with trees and mountains in the background&#10;&#10;Description automatically generated with medium confidence">
            <a:extLst>
              <a:ext uri="{FF2B5EF4-FFF2-40B4-BE49-F238E27FC236}">
                <a16:creationId xmlns:a16="http://schemas.microsoft.com/office/drawing/2014/main" id="{E3DF0FF4-BEE9-40E5-93C6-38247E5B116C}"/>
              </a:ext>
            </a:extLst>
          </p:cNvPr>
          <p:cNvPicPr>
            <a:picLocks noChangeAspect="1"/>
          </p:cNvPicPr>
          <p:nvPr/>
        </p:nvPicPr>
        <p:blipFill rotWithShape="1">
          <a:blip r:embed="rId5"/>
          <a:srcRect t="24631"/>
          <a:stretch/>
        </p:blipFill>
        <p:spPr>
          <a:xfrm>
            <a:off x="20" y="4297691"/>
            <a:ext cx="5127617" cy="2560309"/>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a:extLst>
              <a:ext uri="{FF2B5EF4-FFF2-40B4-BE49-F238E27FC236}">
                <a16:creationId xmlns:a16="http://schemas.microsoft.com/office/drawing/2014/main" id="{25A764BD-32D4-4E29-836D-1BE320E3893B}"/>
              </a:ext>
            </a:extLst>
          </p:cNvPr>
          <p:cNvSpPr>
            <a:spLocks noGrp="1"/>
          </p:cNvSpPr>
          <p:nvPr>
            <p:ph type="title"/>
          </p:nvPr>
        </p:nvSpPr>
        <p:spPr>
          <a:xfrm>
            <a:off x="4757737" y="4181474"/>
            <a:ext cx="4129361" cy="1471335"/>
          </a:xfrm>
        </p:spPr>
        <p:txBody>
          <a:bodyPr vert="horz" lIns="91440" tIns="45720" rIns="91440" bIns="45720" rtlCol="0" anchor="b">
            <a:normAutofit/>
          </a:bodyPr>
          <a:lstStyle/>
          <a:p>
            <a:pPr algn="l">
              <a:lnSpc>
                <a:spcPct val="90000"/>
              </a:lnSpc>
            </a:pPr>
            <a:r>
              <a:rPr lang="en-US" sz="3800" b="1" kern="1200">
                <a:solidFill>
                  <a:schemeClr val="tx1"/>
                </a:solidFill>
                <a:effectLst>
                  <a:outerShdw blurRad="38100" dist="38100" dir="2700000" algn="tl">
                    <a:srgbClr val="000000">
                      <a:alpha val="43137"/>
                    </a:srgbClr>
                  </a:outerShdw>
                </a:effectLst>
                <a:latin typeface="+mj-lt"/>
                <a:ea typeface="+mj-ea"/>
                <a:cs typeface="+mj-cs"/>
              </a:rPr>
              <a:t>Russia`s climate</a:t>
            </a:r>
          </a:p>
        </p:txBody>
      </p:sp>
    </p:spTree>
    <p:extLst>
      <p:ext uri="{BB962C8B-B14F-4D97-AF65-F5344CB8AC3E}">
        <p14:creationId xmlns:p14="http://schemas.microsoft.com/office/powerpoint/2010/main" val="76005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260648"/>
            <a:ext cx="8712968" cy="6336704"/>
          </a:xfrm>
          <a:prstGeom prst="rect">
            <a:avLst/>
          </a:prstGeom>
        </p:spPr>
      </p:pic>
    </p:spTree>
    <p:extLst>
      <p:ext uri="{BB962C8B-B14F-4D97-AF65-F5344CB8AC3E}">
        <p14:creationId xmlns:p14="http://schemas.microsoft.com/office/powerpoint/2010/main" val="3004786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07C69-605E-4E00-874D-ACD83D2F675A}"/>
              </a:ext>
            </a:extLst>
          </p:cNvPr>
          <p:cNvSpPr>
            <a:spLocks noGrp="1"/>
          </p:cNvSpPr>
          <p:nvPr>
            <p:ph type="title"/>
          </p:nvPr>
        </p:nvSpPr>
        <p:spPr/>
        <p:txBody>
          <a:bodyPr/>
          <a:lstStyle/>
          <a:p>
            <a:endParaRPr lang="LID4096"/>
          </a:p>
        </p:txBody>
      </p:sp>
      <p:pic>
        <p:nvPicPr>
          <p:cNvPr id="6" name="Content Placeholder 5" descr="Map&#10;&#10;Description automatically generated">
            <a:extLst>
              <a:ext uri="{FF2B5EF4-FFF2-40B4-BE49-F238E27FC236}">
                <a16:creationId xmlns:a16="http://schemas.microsoft.com/office/drawing/2014/main" id="{D7AA7AE8-6DCA-4483-95B9-EFF70016C2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74639"/>
            <a:ext cx="8363272" cy="6308724"/>
          </a:xfrm>
        </p:spPr>
      </p:pic>
    </p:spTree>
    <p:extLst>
      <p:ext uri="{BB962C8B-B14F-4D97-AF65-F5344CB8AC3E}">
        <p14:creationId xmlns:p14="http://schemas.microsoft.com/office/powerpoint/2010/main" val="711839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3300" i="1" dirty="0"/>
            </a:br>
            <a:r>
              <a:rPr lang="en-US" sz="3300" i="1" dirty="0">
                <a:solidFill>
                  <a:schemeClr val="tx2"/>
                </a:solidFill>
                <a:effectLst>
                  <a:outerShdw blurRad="38100" dist="38100" dir="2700000" algn="tl">
                    <a:srgbClr val="000000">
                      <a:alpha val="43137"/>
                    </a:srgbClr>
                  </a:outerShdw>
                </a:effectLst>
              </a:rPr>
              <a:t>Map of average annual precipitation (1998-2011) in Russia’s regions, millimeters </a:t>
            </a:r>
            <a:br>
              <a:rPr lang="en-US" dirty="0"/>
            </a:br>
            <a:endParaRPr lang="en-US" dirty="0"/>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1600200"/>
            <a:ext cx="8424935" cy="4853136"/>
          </a:xfrm>
          <a:prstGeom prst="rect">
            <a:avLst/>
          </a:prstGeom>
        </p:spPr>
      </p:pic>
    </p:spTree>
    <p:extLst>
      <p:ext uri="{BB962C8B-B14F-4D97-AF65-F5344CB8AC3E}">
        <p14:creationId xmlns:p14="http://schemas.microsoft.com/office/powerpoint/2010/main" val="3634795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500" dirty="0">
                <a:solidFill>
                  <a:schemeClr val="tx2"/>
                </a:solidFill>
                <a:effectLst>
                  <a:outerShdw blurRad="38100" dist="38100" dir="2700000" algn="tl">
                    <a:srgbClr val="000000">
                      <a:alpha val="43137"/>
                    </a:srgbClr>
                  </a:outerShdw>
                </a:effectLst>
              </a:rPr>
              <a:t>Average monthly temperature (⁰ C, left graph) and precipitation (mm, right graph) in 1960-90 </a:t>
            </a:r>
            <a:br>
              <a:rPr lang="en-US" sz="2500" dirty="0">
                <a:solidFill>
                  <a:schemeClr val="tx2"/>
                </a:solidFill>
                <a:effectLst>
                  <a:outerShdw blurRad="38100" dist="38100" dir="2700000" algn="tl">
                    <a:srgbClr val="000000">
                      <a:alpha val="43137"/>
                    </a:srgbClr>
                  </a:outerShdw>
                </a:effectLst>
              </a:rPr>
            </a:br>
            <a:endParaRPr lang="en-US" sz="2500" dirty="0">
              <a:solidFill>
                <a:schemeClr val="tx2"/>
              </a:solidFill>
              <a:effectLst>
                <a:outerShdw blurRad="38100" dist="38100" dir="2700000" algn="tl">
                  <a:srgbClr val="000000">
                    <a:alpha val="43137"/>
                  </a:srgbClr>
                </a:outerShdw>
              </a:effectLst>
            </a:endParaRP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412776"/>
            <a:ext cx="8352928" cy="4824536"/>
          </a:xfrm>
          <a:prstGeom prst="rect">
            <a:avLst/>
          </a:prstGeom>
          <a:noFill/>
        </p:spPr>
      </p:pic>
      <p:sp>
        <p:nvSpPr>
          <p:cNvPr id="3" name="Rectangle 2"/>
          <p:cNvSpPr/>
          <p:nvPr/>
        </p:nvSpPr>
        <p:spPr>
          <a:xfrm>
            <a:off x="755576" y="1196752"/>
            <a:ext cx="72008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T</a:t>
            </a:r>
          </a:p>
        </p:txBody>
      </p:sp>
      <p:sp>
        <p:nvSpPr>
          <p:cNvPr id="5" name="Rectangle 4"/>
          <p:cNvSpPr/>
          <p:nvPr/>
        </p:nvSpPr>
        <p:spPr>
          <a:xfrm>
            <a:off x="5004048" y="1196752"/>
            <a:ext cx="79208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P</a:t>
            </a:r>
          </a:p>
        </p:txBody>
      </p:sp>
    </p:spTree>
    <p:extLst>
      <p:ext uri="{BB962C8B-B14F-4D97-AF65-F5344CB8AC3E}">
        <p14:creationId xmlns:p14="http://schemas.microsoft.com/office/powerpoint/2010/main" val="688781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DC328F-E08C-42E6-8329-58D6D722E1E0}"/>
              </a:ext>
            </a:extLst>
          </p:cNvPr>
          <p:cNvPicPr>
            <a:picLocks noChangeAspect="1"/>
          </p:cNvPicPr>
          <p:nvPr/>
        </p:nvPicPr>
        <p:blipFill>
          <a:blip r:embed="rId2"/>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E84D1C83-8BE1-4DF6-A749-252713781CC1}"/>
              </a:ext>
            </a:extLst>
          </p:cNvPr>
          <p:cNvSpPr/>
          <p:nvPr/>
        </p:nvSpPr>
        <p:spPr>
          <a:xfrm>
            <a:off x="0" y="3573016"/>
            <a:ext cx="2051720" cy="3240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Global Climate Risk Index 2020 analyses to what extent countries and regions have been affected by impacts of weather-related loss events (storms, floods, heat waves etc.).</a:t>
            </a:r>
            <a:endParaRPr lang="LID4096" dirty="0"/>
          </a:p>
        </p:txBody>
      </p:sp>
      <p:sp>
        <p:nvSpPr>
          <p:cNvPr id="5" name="Rectangle 4">
            <a:extLst>
              <a:ext uri="{FF2B5EF4-FFF2-40B4-BE49-F238E27FC236}">
                <a16:creationId xmlns:a16="http://schemas.microsoft.com/office/drawing/2014/main" id="{BDEF7427-AB9D-472B-A297-485E565C363B}"/>
              </a:ext>
            </a:extLst>
          </p:cNvPr>
          <p:cNvSpPr/>
          <p:nvPr/>
        </p:nvSpPr>
        <p:spPr>
          <a:xfrm>
            <a:off x="2051719" y="5301208"/>
            <a:ext cx="1368151"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Worse situation</a:t>
            </a:r>
            <a:endParaRPr lang="LID4096" dirty="0"/>
          </a:p>
        </p:txBody>
      </p:sp>
      <p:cxnSp>
        <p:nvCxnSpPr>
          <p:cNvPr id="7" name="Straight Arrow Connector 6">
            <a:extLst>
              <a:ext uri="{FF2B5EF4-FFF2-40B4-BE49-F238E27FC236}">
                <a16:creationId xmlns:a16="http://schemas.microsoft.com/office/drawing/2014/main" id="{F45E3CE3-8AC5-4E90-9004-1986BD2558A1}"/>
              </a:ext>
            </a:extLst>
          </p:cNvPr>
          <p:cNvCxnSpPr/>
          <p:nvPr/>
        </p:nvCxnSpPr>
        <p:spPr>
          <a:xfrm>
            <a:off x="2411760" y="5949280"/>
            <a:ext cx="0" cy="2160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A8FF55AD-1EA7-4790-BA95-DC9776C0E6F3}"/>
              </a:ext>
            </a:extLst>
          </p:cNvPr>
          <p:cNvSpPr/>
          <p:nvPr/>
        </p:nvSpPr>
        <p:spPr>
          <a:xfrm>
            <a:off x="2267744" y="188640"/>
            <a:ext cx="3456384"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Computed </a:t>
            </a:r>
          </a:p>
          <a:p>
            <a:pPr algn="ctr"/>
            <a:r>
              <a:rPr lang="en-US" dirty="0"/>
              <a:t>for the period 1999-2018</a:t>
            </a:r>
            <a:endParaRPr lang="LID4096" dirty="0"/>
          </a:p>
        </p:txBody>
      </p:sp>
    </p:spTree>
    <p:extLst>
      <p:ext uri="{BB962C8B-B14F-4D97-AF65-F5344CB8AC3E}">
        <p14:creationId xmlns:p14="http://schemas.microsoft.com/office/powerpoint/2010/main" val="703424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night&#10;&#10;Description automatically generated">
            <a:extLst>
              <a:ext uri="{FF2B5EF4-FFF2-40B4-BE49-F238E27FC236}">
                <a16:creationId xmlns:a16="http://schemas.microsoft.com/office/drawing/2014/main" id="{C3770870-8224-443F-95D0-8C26913A660D}"/>
              </a:ext>
            </a:extLst>
          </p:cNvPr>
          <p:cNvPicPr>
            <a:picLocks noChangeAspect="1"/>
          </p:cNvPicPr>
          <p:nvPr/>
        </p:nvPicPr>
        <p:blipFill rotWithShape="1">
          <a:blip r:embed="rId2">
            <a:extLst>
              <a:ext uri="{28A0092B-C50C-407E-A947-70E740481C1C}">
                <a14:useLocalDpi xmlns:a14="http://schemas.microsoft.com/office/drawing/2010/main" val="0"/>
              </a:ext>
            </a:extLst>
          </a:blip>
          <a:srcRect r="10131" b="-3"/>
          <a:stretch/>
        </p:blipFill>
        <p:spPr>
          <a:xfrm>
            <a:off x="20" y="2"/>
            <a:ext cx="565096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4" name="Picture 3">
            <a:extLst>
              <a:ext uri="{FF2B5EF4-FFF2-40B4-BE49-F238E27FC236}">
                <a16:creationId xmlns:a16="http://schemas.microsoft.com/office/drawing/2014/main" id="{29C77A71-B531-4D23-80DC-9CC93C466266}"/>
              </a:ext>
            </a:extLst>
          </p:cNvPr>
          <p:cNvPicPr>
            <a:picLocks noChangeAspect="1"/>
          </p:cNvPicPr>
          <p:nvPr/>
        </p:nvPicPr>
        <p:blipFill rotWithShape="1">
          <a:blip r:embed="rId3"/>
          <a:srcRect l="29463" r="4473" b="-2"/>
          <a:stretch/>
        </p:blipFill>
        <p:spPr>
          <a:xfrm>
            <a:off x="5740152" y="1"/>
            <a:ext cx="3403847"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8" name="Picture 7" descr="A picture containing truck, outdoor, power shovel, transport&#10;&#10;Description automatically generated">
            <a:extLst>
              <a:ext uri="{FF2B5EF4-FFF2-40B4-BE49-F238E27FC236}">
                <a16:creationId xmlns:a16="http://schemas.microsoft.com/office/drawing/2014/main" id="{B956BCD3-F511-4D41-BD41-B9A82D3198EC}"/>
              </a:ext>
            </a:extLst>
          </p:cNvPr>
          <p:cNvPicPr>
            <a:picLocks noChangeAspect="1"/>
          </p:cNvPicPr>
          <p:nvPr/>
        </p:nvPicPr>
        <p:blipFill rotWithShape="1">
          <a:blip r:embed="rId4">
            <a:extLst>
              <a:ext uri="{28A0092B-C50C-407E-A947-70E740481C1C}">
                <a14:useLocalDpi xmlns:a14="http://schemas.microsoft.com/office/drawing/2010/main" val="0"/>
              </a:ext>
            </a:extLst>
          </a:blip>
          <a:srcRect l="16563" r="9300" b="2"/>
          <a:stretch/>
        </p:blipFill>
        <p:spPr>
          <a:xfrm>
            <a:off x="20" y="4316255"/>
            <a:ext cx="5127618"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a:extLst>
              <a:ext uri="{FF2B5EF4-FFF2-40B4-BE49-F238E27FC236}">
                <a16:creationId xmlns:a16="http://schemas.microsoft.com/office/drawing/2014/main" id="{F0C27208-371C-4650-A1D9-C9D430F51107}"/>
              </a:ext>
            </a:extLst>
          </p:cNvPr>
          <p:cNvSpPr>
            <a:spLocks noGrp="1"/>
          </p:cNvSpPr>
          <p:nvPr>
            <p:ph type="title"/>
          </p:nvPr>
        </p:nvSpPr>
        <p:spPr>
          <a:xfrm>
            <a:off x="4757737" y="3996130"/>
            <a:ext cx="4129361" cy="1576910"/>
          </a:xfrm>
        </p:spPr>
        <p:txBody>
          <a:bodyPr vert="horz" lIns="91440" tIns="45720" rIns="91440" bIns="45720" rtlCol="0" anchor="b">
            <a:normAutofit/>
          </a:bodyPr>
          <a:lstStyle/>
          <a:p>
            <a:pPr algn="l">
              <a:lnSpc>
                <a:spcPct val="90000"/>
              </a:lnSpc>
            </a:pPr>
            <a:r>
              <a:rPr lang="en-US" sz="3800" b="1" kern="1200" dirty="0">
                <a:solidFill>
                  <a:schemeClr val="tx1"/>
                </a:solidFill>
                <a:effectLst>
                  <a:outerShdw blurRad="38100" dist="38100" dir="2700000" algn="tl">
                    <a:srgbClr val="000000">
                      <a:alpha val="43137"/>
                    </a:srgbClr>
                  </a:outerShdw>
                </a:effectLst>
                <a:latin typeface="+mj-lt"/>
                <a:ea typeface="+mj-ea"/>
                <a:cs typeface="+mj-cs"/>
              </a:rPr>
              <a:t>Russian natural resources</a:t>
            </a:r>
          </a:p>
        </p:txBody>
      </p:sp>
    </p:spTree>
    <p:extLst>
      <p:ext uri="{BB962C8B-B14F-4D97-AF65-F5344CB8AC3E}">
        <p14:creationId xmlns:p14="http://schemas.microsoft.com/office/powerpoint/2010/main" val="72222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i="1" dirty="0">
                <a:solidFill>
                  <a:schemeClr val="tx2"/>
                </a:solidFill>
                <a:effectLst>
                  <a:outerShdw blurRad="38100" dist="38100" dir="2700000" algn="tl">
                    <a:srgbClr val="000000">
                      <a:alpha val="43137"/>
                    </a:srgbClr>
                  </a:outerShdw>
                </a:effectLst>
              </a:rPr>
              <a:t>Learning outcomes</a:t>
            </a:r>
            <a:endParaRPr lang="en-GB" i="1" dirty="0">
              <a:solidFill>
                <a:schemeClr val="tx2"/>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95536" y="1556792"/>
            <a:ext cx="8229600" cy="4525963"/>
          </a:xfrm>
        </p:spPr>
        <p:txBody>
          <a:bodyPr>
            <a:normAutofit fontScale="70000" lnSpcReduction="20000"/>
          </a:bodyPr>
          <a:lstStyle/>
          <a:p>
            <a:pPr marL="0" indent="0">
              <a:buNone/>
            </a:pPr>
            <a:r>
              <a:rPr lang="fi-FI" b="1" dirty="0">
                <a:effectLst>
                  <a:outerShdw blurRad="38100" dist="38100" dir="2700000" algn="tl">
                    <a:srgbClr val="000000">
                      <a:alpha val="43137"/>
                    </a:srgbClr>
                  </a:outerShdw>
                </a:effectLst>
              </a:rPr>
              <a:t>Regional geography of Russia</a:t>
            </a:r>
          </a:p>
          <a:p>
            <a:pPr marL="0" indent="0">
              <a:buNone/>
            </a:pPr>
            <a:endParaRPr lang="fi-FI" dirty="0"/>
          </a:p>
          <a:p>
            <a:pPr marL="0" indent="0">
              <a:buNone/>
            </a:pPr>
            <a:r>
              <a:rPr lang="fi-FI" b="1" dirty="0" err="1">
                <a:effectLst>
                  <a:outerShdw blurRad="38100" dist="38100" dir="2700000" algn="tl">
                    <a:srgbClr val="000000">
                      <a:alpha val="43137"/>
                    </a:srgbClr>
                  </a:outerShdw>
                </a:effectLst>
              </a:rPr>
              <a:t>Factors</a:t>
            </a:r>
            <a:r>
              <a:rPr lang="fi-FI" b="1" dirty="0">
                <a:effectLst>
                  <a:outerShdw blurRad="38100" dist="38100" dir="2700000" algn="tl">
                    <a:srgbClr val="000000">
                      <a:alpha val="43137"/>
                    </a:srgbClr>
                  </a:outerShdw>
                </a:effectLst>
              </a:rPr>
              <a:t> of </a:t>
            </a:r>
            <a:r>
              <a:rPr lang="fi-FI" b="1" dirty="0" err="1">
                <a:effectLst>
                  <a:outerShdw blurRad="38100" dist="38100" dir="2700000" algn="tl">
                    <a:srgbClr val="000000">
                      <a:alpha val="43137"/>
                    </a:srgbClr>
                  </a:outerShdw>
                </a:effectLst>
              </a:rPr>
              <a:t>geographical</a:t>
            </a:r>
            <a:r>
              <a:rPr lang="fi-FI" b="1" dirty="0">
                <a:effectLst>
                  <a:outerShdw blurRad="38100" dist="38100" dir="2700000" algn="tl">
                    <a:srgbClr val="000000">
                      <a:alpha val="43137"/>
                    </a:srgbClr>
                  </a:outerShdw>
                </a:effectLst>
              </a:rPr>
              <a:t> </a:t>
            </a:r>
            <a:r>
              <a:rPr lang="fi-FI" b="1" dirty="0" err="1">
                <a:effectLst>
                  <a:outerShdw blurRad="38100" dist="38100" dir="2700000" algn="tl">
                    <a:srgbClr val="000000">
                      <a:alpha val="43137"/>
                    </a:srgbClr>
                  </a:outerShdw>
                </a:effectLst>
              </a:rPr>
              <a:t>allocation</a:t>
            </a:r>
            <a:r>
              <a:rPr lang="fi-FI" b="1" dirty="0">
                <a:effectLst>
                  <a:outerShdw blurRad="38100" dist="38100" dir="2700000" algn="tl">
                    <a:srgbClr val="000000">
                      <a:alpha val="43137"/>
                    </a:srgbClr>
                  </a:outerShdw>
                </a:effectLst>
              </a:rPr>
              <a:t> of </a:t>
            </a:r>
            <a:r>
              <a:rPr lang="fi-FI" b="1" dirty="0" err="1">
                <a:effectLst>
                  <a:outerShdw blurRad="38100" dist="38100" dir="2700000" algn="tl">
                    <a:srgbClr val="000000">
                      <a:alpha val="43137"/>
                    </a:srgbClr>
                  </a:outerShdw>
                </a:effectLst>
              </a:rPr>
              <a:t>economic</a:t>
            </a:r>
            <a:r>
              <a:rPr lang="fi-FI" b="1" dirty="0">
                <a:effectLst>
                  <a:outerShdw blurRad="38100" dist="38100" dir="2700000" algn="tl">
                    <a:srgbClr val="000000">
                      <a:alpha val="43137"/>
                    </a:srgbClr>
                  </a:outerShdw>
                </a:effectLst>
              </a:rPr>
              <a:t> </a:t>
            </a:r>
            <a:r>
              <a:rPr lang="fi-FI" b="1" dirty="0" err="1">
                <a:effectLst>
                  <a:outerShdw blurRad="38100" dist="38100" dir="2700000" algn="tl">
                    <a:srgbClr val="000000">
                      <a:alpha val="43137"/>
                    </a:srgbClr>
                  </a:outerShdw>
                </a:effectLst>
              </a:rPr>
              <a:t>activities</a:t>
            </a:r>
            <a:r>
              <a:rPr lang="fi-FI" b="1" dirty="0">
                <a:effectLst>
                  <a:outerShdw blurRad="38100" dist="38100" dir="2700000" algn="tl">
                    <a:srgbClr val="000000">
                      <a:alpha val="43137"/>
                    </a:srgbClr>
                  </a:outerShdw>
                </a:effectLst>
              </a:rPr>
              <a:t> in </a:t>
            </a:r>
            <a:r>
              <a:rPr lang="fi-FI" b="1" dirty="0" err="1">
                <a:effectLst>
                  <a:outerShdw blurRad="38100" dist="38100" dir="2700000" algn="tl">
                    <a:srgbClr val="000000">
                      <a:alpha val="43137"/>
                    </a:srgbClr>
                  </a:outerShdw>
                </a:effectLst>
              </a:rPr>
              <a:t>Russia</a:t>
            </a:r>
            <a:r>
              <a:rPr lang="fi-FI" b="1" dirty="0">
                <a:effectLst>
                  <a:outerShdw blurRad="38100" dist="38100" dir="2700000" algn="tl">
                    <a:srgbClr val="000000">
                      <a:alpha val="43137"/>
                    </a:srgbClr>
                  </a:outerShdw>
                </a:effectLst>
              </a:rPr>
              <a:t>:</a:t>
            </a:r>
            <a:r>
              <a:rPr lang="fi-FI" dirty="0"/>
              <a:t> </a:t>
            </a:r>
          </a:p>
          <a:p>
            <a:pPr marL="0" indent="0">
              <a:buNone/>
            </a:pPr>
            <a:endParaRPr lang="fi-FI" dirty="0"/>
          </a:p>
          <a:p>
            <a:pPr marL="0" indent="0">
              <a:buNone/>
            </a:pPr>
            <a:r>
              <a:rPr lang="fi-FI" sz="2900" b="1" dirty="0" err="1">
                <a:latin typeface="Times New Roman" panose="02020603050405020304" pitchFamily="18" charset="0"/>
                <a:cs typeface="Times New Roman" panose="02020603050405020304" pitchFamily="18" charset="0"/>
              </a:rPr>
              <a:t>-climate</a:t>
            </a:r>
            <a:r>
              <a:rPr lang="fi-FI" sz="2900" b="1" dirty="0">
                <a:latin typeface="Times New Roman" panose="02020603050405020304" pitchFamily="18" charset="0"/>
                <a:cs typeface="Times New Roman" panose="02020603050405020304" pitchFamily="18" charset="0"/>
              </a:rPr>
              <a:t> and </a:t>
            </a:r>
            <a:r>
              <a:rPr lang="fi-FI" sz="2900" b="1" dirty="0" err="1">
                <a:latin typeface="Times New Roman" panose="02020603050405020304" pitchFamily="18" charset="0"/>
                <a:cs typeface="Times New Roman" panose="02020603050405020304" pitchFamily="18" charset="0"/>
              </a:rPr>
              <a:t>natural</a:t>
            </a:r>
            <a:r>
              <a:rPr lang="fi-FI" sz="2900" b="1" dirty="0">
                <a:latin typeface="Times New Roman" panose="02020603050405020304" pitchFamily="18" charset="0"/>
                <a:cs typeface="Times New Roman" panose="02020603050405020304" pitchFamily="18" charset="0"/>
              </a:rPr>
              <a:t> </a:t>
            </a:r>
            <a:r>
              <a:rPr lang="fi-FI" sz="2900" b="1" dirty="0" err="1">
                <a:latin typeface="Times New Roman" panose="02020603050405020304" pitchFamily="18" charset="0"/>
                <a:cs typeface="Times New Roman" panose="02020603050405020304" pitchFamily="18" charset="0"/>
              </a:rPr>
              <a:t>resources</a:t>
            </a:r>
            <a:r>
              <a:rPr lang="fi-FI" sz="2900" b="1" dirty="0">
                <a:latin typeface="Times New Roman" panose="02020603050405020304" pitchFamily="18" charset="0"/>
                <a:cs typeface="Times New Roman" panose="02020603050405020304" pitchFamily="18" charset="0"/>
              </a:rPr>
              <a:t>;</a:t>
            </a:r>
          </a:p>
          <a:p>
            <a:pPr marL="0" indent="0">
              <a:buNone/>
            </a:pPr>
            <a:r>
              <a:rPr lang="fi-FI" sz="2900" b="1" dirty="0" err="1">
                <a:latin typeface="Times New Roman" panose="02020603050405020304" pitchFamily="18" charset="0"/>
                <a:cs typeface="Times New Roman" panose="02020603050405020304" pitchFamily="18" charset="0"/>
              </a:rPr>
              <a:t>-history</a:t>
            </a:r>
            <a:r>
              <a:rPr lang="fi-FI" sz="2900" b="1" dirty="0">
                <a:latin typeface="Times New Roman" panose="02020603050405020304" pitchFamily="18" charset="0"/>
                <a:cs typeface="Times New Roman" panose="02020603050405020304" pitchFamily="18" charset="0"/>
              </a:rPr>
              <a:t> and </a:t>
            </a:r>
            <a:r>
              <a:rPr lang="fi-FI" sz="2900" b="1" dirty="0" err="1">
                <a:latin typeface="Times New Roman" panose="02020603050405020304" pitchFamily="18" charset="0"/>
                <a:cs typeface="Times New Roman" panose="02020603050405020304" pitchFamily="18" charset="0"/>
              </a:rPr>
              <a:t>policy</a:t>
            </a:r>
            <a:r>
              <a:rPr lang="fi-FI" sz="2900" b="1" dirty="0">
                <a:latin typeface="Times New Roman" panose="02020603050405020304" pitchFamily="18" charset="0"/>
                <a:cs typeface="Times New Roman" panose="02020603050405020304" pitchFamily="18" charset="0"/>
              </a:rPr>
              <a:t>.</a:t>
            </a:r>
          </a:p>
          <a:p>
            <a:pPr marL="0" indent="0">
              <a:buNone/>
            </a:pPr>
            <a:endParaRPr lang="fi-FI" dirty="0"/>
          </a:p>
          <a:p>
            <a:pPr marL="0" indent="0">
              <a:buNone/>
            </a:pPr>
            <a:r>
              <a:rPr lang="fi-FI" b="1" dirty="0" err="1">
                <a:effectLst>
                  <a:outerShdw blurRad="38100" dist="38100" dir="2700000" algn="tl">
                    <a:srgbClr val="000000">
                      <a:alpha val="43137"/>
                    </a:srgbClr>
                  </a:outerShdw>
                </a:effectLst>
              </a:rPr>
              <a:t>Population</a:t>
            </a:r>
            <a:r>
              <a:rPr lang="fi-FI" b="1" dirty="0">
                <a:effectLst>
                  <a:outerShdw blurRad="38100" dist="38100" dir="2700000" algn="tl">
                    <a:srgbClr val="000000">
                      <a:alpha val="43137"/>
                    </a:srgbClr>
                  </a:outerShdw>
                </a:effectLst>
              </a:rPr>
              <a:t> </a:t>
            </a:r>
            <a:r>
              <a:rPr lang="fi-FI" b="1" dirty="0" err="1">
                <a:effectLst>
                  <a:outerShdw blurRad="38100" dist="38100" dir="2700000" algn="tl">
                    <a:srgbClr val="000000">
                      <a:alpha val="43137"/>
                    </a:srgbClr>
                  </a:outerShdw>
                </a:effectLst>
              </a:rPr>
              <a:t>geography</a:t>
            </a:r>
            <a:r>
              <a:rPr lang="fi-FI" b="1" dirty="0">
                <a:effectLst>
                  <a:outerShdw blurRad="38100" dist="38100" dir="2700000" algn="tl">
                    <a:srgbClr val="000000">
                      <a:alpha val="43137"/>
                    </a:srgbClr>
                  </a:outerShdw>
                </a:effectLst>
              </a:rPr>
              <a:t> of </a:t>
            </a:r>
            <a:r>
              <a:rPr lang="fi-FI" b="1" dirty="0" err="1">
                <a:effectLst>
                  <a:outerShdw blurRad="38100" dist="38100" dir="2700000" algn="tl">
                    <a:srgbClr val="000000">
                      <a:alpha val="43137"/>
                    </a:srgbClr>
                  </a:outerShdw>
                </a:effectLst>
              </a:rPr>
              <a:t>Russia</a:t>
            </a:r>
            <a:endParaRPr lang="fi-FI" b="1" dirty="0">
              <a:effectLst>
                <a:outerShdw blurRad="38100" dist="38100" dir="2700000" algn="tl">
                  <a:srgbClr val="000000">
                    <a:alpha val="43137"/>
                  </a:srgbClr>
                </a:outerShdw>
              </a:effectLst>
            </a:endParaRPr>
          </a:p>
          <a:p>
            <a:pPr marL="0" indent="0">
              <a:buNone/>
            </a:pPr>
            <a:endParaRPr lang="fi-FI" dirty="0"/>
          </a:p>
          <a:p>
            <a:pPr marL="0" indent="0">
              <a:buNone/>
            </a:pPr>
            <a:r>
              <a:rPr lang="fi-FI" b="1" dirty="0" err="1">
                <a:effectLst>
                  <a:outerShdw blurRad="38100" dist="38100" dir="2700000" algn="tl">
                    <a:srgbClr val="000000">
                      <a:alpha val="43137"/>
                    </a:srgbClr>
                  </a:outerShdw>
                </a:effectLst>
              </a:rPr>
              <a:t>Allocation</a:t>
            </a:r>
            <a:r>
              <a:rPr lang="fi-FI" b="1" dirty="0">
                <a:effectLst>
                  <a:outerShdw blurRad="38100" dist="38100" dir="2700000" algn="tl">
                    <a:srgbClr val="000000">
                      <a:alpha val="43137"/>
                    </a:srgbClr>
                  </a:outerShdw>
                </a:effectLst>
              </a:rPr>
              <a:t> of </a:t>
            </a:r>
            <a:r>
              <a:rPr lang="fi-FI" b="1" dirty="0" err="1">
                <a:effectLst>
                  <a:outerShdw blurRad="38100" dist="38100" dir="2700000" algn="tl">
                    <a:srgbClr val="000000">
                      <a:alpha val="43137"/>
                    </a:srgbClr>
                  </a:outerShdw>
                </a:effectLst>
              </a:rPr>
              <a:t>industry</a:t>
            </a:r>
            <a:r>
              <a:rPr lang="fi-FI" b="1" dirty="0">
                <a:effectLst>
                  <a:outerShdw blurRad="38100" dist="38100" dir="2700000" algn="tl">
                    <a:srgbClr val="000000">
                      <a:alpha val="43137"/>
                    </a:srgbClr>
                  </a:outerShdw>
                </a:effectLst>
              </a:rPr>
              <a:t> </a:t>
            </a:r>
            <a:r>
              <a:rPr lang="fi-FI" b="1" dirty="0" err="1">
                <a:effectLst>
                  <a:outerShdw blurRad="38100" dist="38100" dir="2700000" algn="tl">
                    <a:srgbClr val="000000">
                      <a:alpha val="43137"/>
                    </a:srgbClr>
                  </a:outerShdw>
                </a:effectLst>
              </a:rPr>
              <a:t>across</a:t>
            </a:r>
            <a:r>
              <a:rPr lang="fi-FI" b="1" dirty="0">
                <a:effectLst>
                  <a:outerShdw blurRad="38100" dist="38100" dir="2700000" algn="tl">
                    <a:srgbClr val="000000">
                      <a:alpha val="43137"/>
                    </a:srgbClr>
                  </a:outerShdw>
                </a:effectLst>
              </a:rPr>
              <a:t> </a:t>
            </a:r>
            <a:r>
              <a:rPr lang="fi-FI" b="1" dirty="0" err="1">
                <a:effectLst>
                  <a:outerShdw blurRad="38100" dist="38100" dir="2700000" algn="tl">
                    <a:srgbClr val="000000">
                      <a:alpha val="43137"/>
                    </a:srgbClr>
                  </a:outerShdw>
                </a:effectLst>
              </a:rPr>
              <a:t>Russia</a:t>
            </a:r>
            <a:r>
              <a:rPr lang="fi-FI" b="1" dirty="0">
                <a:effectLst>
                  <a:outerShdw blurRad="38100" dist="38100" dir="2700000" algn="tl">
                    <a:srgbClr val="000000">
                      <a:alpha val="43137"/>
                    </a:srgbClr>
                  </a:outerShdw>
                </a:effectLst>
              </a:rPr>
              <a:t> </a:t>
            </a:r>
          </a:p>
          <a:p>
            <a:pPr marL="0" indent="0">
              <a:buNone/>
            </a:pPr>
            <a:endParaRPr lang="fi-FI" dirty="0"/>
          </a:p>
          <a:p>
            <a:pPr marL="0" indent="0">
              <a:buNone/>
            </a:pPr>
            <a:r>
              <a:rPr lang="fi-FI" b="1" dirty="0">
                <a:effectLst>
                  <a:outerShdw blurRad="38100" dist="38100" dir="2700000" algn="tl">
                    <a:srgbClr val="000000">
                      <a:alpha val="43137"/>
                    </a:srgbClr>
                  </a:outerShdw>
                </a:effectLst>
              </a:rPr>
              <a:t>Geography of Industrial clusters in Russia</a:t>
            </a:r>
          </a:p>
          <a:p>
            <a:pPr marL="0" indent="0">
              <a:buNone/>
            </a:pPr>
            <a:endParaRPr lang="fi-FI" dirty="0"/>
          </a:p>
          <a:p>
            <a:pPr marL="0" indent="0">
              <a:buNone/>
            </a:pPr>
            <a:endParaRPr lang="en-GB" dirty="0"/>
          </a:p>
        </p:txBody>
      </p:sp>
    </p:spTree>
    <p:extLst>
      <p:ext uri="{BB962C8B-B14F-4D97-AF65-F5344CB8AC3E}">
        <p14:creationId xmlns:p14="http://schemas.microsoft.com/office/powerpoint/2010/main" val="17022950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solidFill>
                  <a:schemeClr val="tx2"/>
                </a:solidFill>
                <a:effectLst>
                  <a:outerShdw blurRad="38100" dist="38100" dir="2700000" algn="tl">
                    <a:srgbClr val="000000">
                      <a:alpha val="43137"/>
                    </a:srgbClr>
                  </a:outerShdw>
                </a:effectLst>
              </a:rPr>
              <a:t>Natural resources (minerals) in Russia </a:t>
            </a:r>
            <a:br>
              <a:rPr lang="en-US" i="1" dirty="0">
                <a:solidFill>
                  <a:schemeClr val="tx2"/>
                </a:solidFill>
                <a:effectLst>
                  <a:outerShdw blurRad="38100" dist="38100" dir="2700000" algn="tl">
                    <a:srgbClr val="000000">
                      <a:alpha val="43137"/>
                    </a:srgbClr>
                  </a:outerShdw>
                </a:effectLst>
              </a:rPr>
            </a:br>
            <a:r>
              <a:rPr lang="en-US" sz="2200" i="1" dirty="0">
                <a:solidFill>
                  <a:schemeClr val="tx2"/>
                </a:solidFill>
                <a:effectLst>
                  <a:outerShdw blurRad="38100" dist="38100" dir="2700000" algn="tl">
                    <a:srgbClr val="000000">
                      <a:alpha val="43137"/>
                    </a:srgbClr>
                  </a:outerShdw>
                </a:effectLst>
              </a:rPr>
              <a:t>(</a:t>
            </a:r>
            <a:r>
              <a:rPr lang="en-US" altLang="en-US" sz="2200" i="1" dirty="0" err="1">
                <a:solidFill>
                  <a:schemeClr val="tx2"/>
                </a:solidFill>
                <a:effectLst>
                  <a:outerShdw blurRad="38100" dist="38100" dir="2700000" algn="tl">
                    <a:srgbClr val="000000">
                      <a:alpha val="43137"/>
                    </a:srgbClr>
                  </a:outerShdw>
                </a:effectLst>
              </a:rPr>
              <a:t>Markevich</a:t>
            </a:r>
            <a:r>
              <a:rPr lang="en-US" altLang="en-US" sz="2200" i="1" dirty="0">
                <a:solidFill>
                  <a:schemeClr val="tx2"/>
                </a:solidFill>
                <a:effectLst>
                  <a:outerShdw blurRad="38100" dist="38100" dir="2700000" algn="tl">
                    <a:srgbClr val="000000">
                      <a:alpha val="43137"/>
                    </a:srgbClr>
                  </a:outerShdw>
                </a:effectLst>
              </a:rPr>
              <a:t> and </a:t>
            </a:r>
            <a:r>
              <a:rPr lang="en-US" altLang="en-US" sz="2200" i="1" dirty="0" err="1">
                <a:solidFill>
                  <a:schemeClr val="tx2"/>
                </a:solidFill>
                <a:effectLst>
                  <a:outerShdw blurRad="38100" dist="38100" dir="2700000" algn="tl">
                    <a:srgbClr val="000000">
                      <a:alpha val="43137"/>
                    </a:srgbClr>
                  </a:outerShdw>
                </a:effectLst>
              </a:rPr>
              <a:t>Mihailova</a:t>
            </a:r>
            <a:r>
              <a:rPr lang="en-US" altLang="en-US" sz="2200" i="1" dirty="0">
                <a:solidFill>
                  <a:schemeClr val="tx2"/>
                </a:solidFill>
                <a:effectLst>
                  <a:outerShdw blurRad="38100" dist="38100" dir="2700000" algn="tl">
                    <a:srgbClr val="000000">
                      <a:alpha val="43137"/>
                    </a:srgbClr>
                  </a:outerShdw>
                </a:effectLst>
              </a:rPr>
              <a:t> lecture, 2011) </a:t>
            </a:r>
            <a:endParaRPr lang="en-US" sz="2200" i="1" dirty="0">
              <a:solidFill>
                <a:schemeClr val="tx2"/>
              </a:solidFill>
              <a:effectLst>
                <a:outerShdw blurRad="38100" dist="38100" dir="2700000" algn="tl">
                  <a:srgbClr val="000000">
                    <a:alpha val="43137"/>
                  </a:srgbClr>
                </a:outerShdw>
              </a:effectLst>
            </a:endParaRPr>
          </a:p>
        </p:txBody>
      </p:sp>
      <p:pic>
        <p:nvPicPr>
          <p:cNvPr id="4" name="Picture 8" descr="Resourc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417638"/>
            <a:ext cx="8280919" cy="5179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7623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B723EFB9-032D-4A57-8A91-D237ED8291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0"/>
            <a:ext cx="9000999" cy="6858000"/>
          </a:xfrm>
          <a:prstGeom prst="rect">
            <a:avLst/>
          </a:prstGeom>
        </p:spPr>
      </p:pic>
      <p:sp>
        <p:nvSpPr>
          <p:cNvPr id="6" name="Rectangle 5">
            <a:extLst>
              <a:ext uri="{FF2B5EF4-FFF2-40B4-BE49-F238E27FC236}">
                <a16:creationId xmlns:a16="http://schemas.microsoft.com/office/drawing/2014/main" id="{9A510FB3-682A-4C65-8EF7-AAA251DAD390}"/>
              </a:ext>
            </a:extLst>
          </p:cNvPr>
          <p:cNvSpPr/>
          <p:nvPr/>
        </p:nvSpPr>
        <p:spPr>
          <a:xfrm>
            <a:off x="35496" y="188640"/>
            <a:ext cx="4104456"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r>
              <a:rPr lang="en-US" sz="2200" dirty="0"/>
              <a:t>Russia`s production and resource map</a:t>
            </a:r>
            <a:endParaRPr lang="LID4096" sz="2200" dirty="0"/>
          </a:p>
        </p:txBody>
      </p:sp>
    </p:spTree>
    <p:extLst>
      <p:ext uri="{BB962C8B-B14F-4D97-AF65-F5344CB8AC3E}">
        <p14:creationId xmlns:p14="http://schemas.microsoft.com/office/powerpoint/2010/main" val="1645893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14A452BF-1D36-4EE9-829F-5CDE06017E02}"/>
              </a:ext>
            </a:extLst>
          </p:cNvPr>
          <p:cNvPicPr>
            <a:picLocks noChangeAspect="1"/>
          </p:cNvPicPr>
          <p:nvPr/>
        </p:nvPicPr>
        <p:blipFill>
          <a:blip r:embed="rId2"/>
          <a:stretch>
            <a:fillRect/>
          </a:stretch>
        </p:blipFill>
        <p:spPr>
          <a:xfrm>
            <a:off x="0" y="550692"/>
            <a:ext cx="9144000" cy="6118668"/>
          </a:xfrm>
          <a:prstGeom prst="rect">
            <a:avLst/>
          </a:prstGeom>
        </p:spPr>
      </p:pic>
      <p:sp>
        <p:nvSpPr>
          <p:cNvPr id="4" name="Rectangle 3">
            <a:extLst>
              <a:ext uri="{FF2B5EF4-FFF2-40B4-BE49-F238E27FC236}">
                <a16:creationId xmlns:a16="http://schemas.microsoft.com/office/drawing/2014/main" id="{A390AEF4-F868-494D-A133-1B7F11F7FEC1}"/>
              </a:ext>
            </a:extLst>
          </p:cNvPr>
          <p:cNvSpPr/>
          <p:nvPr/>
        </p:nvSpPr>
        <p:spPr>
          <a:xfrm>
            <a:off x="683567" y="0"/>
            <a:ext cx="7776864" cy="5506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t>Mineral map of the world</a:t>
            </a:r>
            <a:endParaRPr lang="LID4096" sz="3000" dirty="0"/>
          </a:p>
        </p:txBody>
      </p:sp>
    </p:spTree>
    <p:extLst>
      <p:ext uri="{BB962C8B-B14F-4D97-AF65-F5344CB8AC3E}">
        <p14:creationId xmlns:p14="http://schemas.microsoft.com/office/powerpoint/2010/main" val="2268103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00112" y="620688"/>
            <a:ext cx="7343775" cy="5328591"/>
          </a:xfrm>
          <a:prstGeom prst="rect">
            <a:avLst/>
          </a:prstGeom>
        </p:spPr>
      </p:pic>
    </p:spTree>
    <p:extLst>
      <p:ext uri="{BB962C8B-B14F-4D97-AF65-F5344CB8AC3E}">
        <p14:creationId xmlns:p14="http://schemas.microsoft.com/office/powerpoint/2010/main" val="3932196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F9301-D0CF-4614-8B33-D3B10DCDEA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450"/>
            <a:ext cx="9144000" cy="6515100"/>
          </a:xfrm>
          <a:prstGeom prst="rect">
            <a:avLst/>
          </a:prstGeom>
        </p:spPr>
      </p:pic>
    </p:spTree>
    <p:extLst>
      <p:ext uri="{BB962C8B-B14F-4D97-AF65-F5344CB8AC3E}">
        <p14:creationId xmlns:p14="http://schemas.microsoft.com/office/powerpoint/2010/main" val="3901323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B091BA1D-7BB3-48E8-B77E-6183796ABF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052736"/>
            <a:ext cx="8280920" cy="5400600"/>
          </a:xfrm>
          <a:prstGeom prst="rect">
            <a:avLst/>
          </a:prstGeom>
        </p:spPr>
      </p:pic>
      <p:sp>
        <p:nvSpPr>
          <p:cNvPr id="4" name="Rectangle 3">
            <a:extLst>
              <a:ext uri="{FF2B5EF4-FFF2-40B4-BE49-F238E27FC236}">
                <a16:creationId xmlns:a16="http://schemas.microsoft.com/office/drawing/2014/main" id="{4A467B08-3B51-47F7-AA6C-B40E5F6E1C76}"/>
              </a:ext>
            </a:extLst>
          </p:cNvPr>
          <p:cNvSpPr/>
          <p:nvPr/>
        </p:nvSpPr>
        <p:spPr>
          <a:xfrm>
            <a:off x="1691680" y="332656"/>
            <a:ext cx="5616624"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t>Russia oilfield map, 2017</a:t>
            </a:r>
            <a:endParaRPr lang="LID4096" sz="2500" dirty="0"/>
          </a:p>
        </p:txBody>
      </p:sp>
    </p:spTree>
    <p:extLst>
      <p:ext uri="{BB962C8B-B14F-4D97-AF65-F5344CB8AC3E}">
        <p14:creationId xmlns:p14="http://schemas.microsoft.com/office/powerpoint/2010/main" val="2338502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BA11-56B9-429A-8FB6-7ACBC26FBC35}"/>
              </a:ext>
            </a:extLst>
          </p:cNvPr>
          <p:cNvSpPr>
            <a:spLocks noGrp="1"/>
          </p:cNvSpPr>
          <p:nvPr>
            <p:ph type="title"/>
          </p:nvPr>
        </p:nvSpPr>
        <p:spPr/>
        <p:txBody>
          <a:bodyPr/>
          <a:lstStyle/>
          <a:p>
            <a:r>
              <a:rPr lang="en-US" dirty="0"/>
              <a:t>Russia`s pipelines</a:t>
            </a:r>
            <a:endParaRPr lang="LID4096" dirty="0"/>
          </a:p>
        </p:txBody>
      </p:sp>
      <p:sp>
        <p:nvSpPr>
          <p:cNvPr id="3" name="Content Placeholder 2">
            <a:extLst>
              <a:ext uri="{FF2B5EF4-FFF2-40B4-BE49-F238E27FC236}">
                <a16:creationId xmlns:a16="http://schemas.microsoft.com/office/drawing/2014/main" id="{00389CD9-C801-462A-8649-3F225C1920E1}"/>
              </a:ext>
            </a:extLst>
          </p:cNvPr>
          <p:cNvSpPr>
            <a:spLocks noGrp="1"/>
          </p:cNvSpPr>
          <p:nvPr>
            <p:ph idx="1"/>
          </p:nvPr>
        </p:nvSpPr>
        <p:spPr>
          <a:xfrm>
            <a:off x="457200" y="1417638"/>
            <a:ext cx="8229600" cy="5165724"/>
          </a:xfrm>
        </p:spPr>
        <p:txBody>
          <a:bodyPr>
            <a:normAutofit/>
          </a:bodyPr>
          <a:lstStyle/>
          <a:p>
            <a:pPr marL="0" indent="0" algn="just">
              <a:buNone/>
            </a:pPr>
            <a:r>
              <a:rPr lang="en-US" sz="2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Russia is second </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only to the United States </a:t>
            </a:r>
            <a:r>
              <a:rPr lang="en-US" sz="2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in the overall length of its oil pipelines</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but Russian pipes are on average much larger and move a lot more oil for longer distances.</a:t>
            </a:r>
          </a:p>
          <a:p>
            <a:pPr marL="0" indent="0" algn="just">
              <a:buNone/>
            </a:pP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r>
              <a:rPr lang="en-US" sz="2600" dirty="0">
                <a:latin typeface="Times New Roman" panose="02020603050405020304" pitchFamily="18" charset="0"/>
                <a:ea typeface="Calibri" panose="020F0502020204030204" pitchFamily="34" charset="0"/>
                <a:cs typeface="Times New Roman" panose="02020603050405020304" pitchFamily="18" charset="0"/>
              </a:rPr>
              <a:t>A</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ll pipelines belong to the </a:t>
            </a:r>
            <a:r>
              <a:rPr lang="en-US" sz="2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state-run monopoly </a:t>
            </a:r>
            <a:r>
              <a:rPr lang="en-US" sz="26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Transneft</a:t>
            </a:r>
            <a:r>
              <a:rPr lang="en-US" sz="2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and its cousin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Transneftproduct</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thus ensuring the Kremlin’s control over oil exports.</a:t>
            </a:r>
          </a:p>
          <a:p>
            <a:pPr marL="0" indent="0" algn="just">
              <a:buNone/>
            </a:pP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Most pipelines currently </a:t>
            </a:r>
            <a:r>
              <a:rPr lang="en-US" sz="2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run from western Siberia through the middle Volga petroleum basin west </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to the central part of Russia, and beyond into western and southern Europe.</a:t>
            </a:r>
          </a:p>
          <a:p>
            <a:pPr marL="0" inden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LID4096" dirty="0"/>
          </a:p>
        </p:txBody>
      </p:sp>
    </p:spTree>
    <p:extLst>
      <p:ext uri="{BB962C8B-B14F-4D97-AF65-F5344CB8AC3E}">
        <p14:creationId xmlns:p14="http://schemas.microsoft.com/office/powerpoint/2010/main" val="25249311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40" y="274638"/>
            <a:ext cx="8918648" cy="706090"/>
          </a:xfrm>
        </p:spPr>
        <p:txBody>
          <a:bodyPr>
            <a:normAutofit fontScale="90000"/>
          </a:bodyPr>
          <a:lstStyle/>
          <a:p>
            <a:r>
              <a:rPr lang="fi-FI" b="1" dirty="0">
                <a:effectLst>
                  <a:outerShdw blurRad="38100" dist="38100" dir="2700000" algn="tl">
                    <a:srgbClr val="000000">
                      <a:alpha val="43137"/>
                    </a:srgbClr>
                  </a:outerShdw>
                </a:effectLst>
              </a:rPr>
              <a:t>Russian </a:t>
            </a:r>
            <a:r>
              <a:rPr lang="fi-FI" b="1" dirty="0" err="1">
                <a:effectLst>
                  <a:outerShdw blurRad="38100" dist="38100" dir="2700000" algn="tl">
                    <a:srgbClr val="000000">
                      <a:alpha val="43137"/>
                    </a:srgbClr>
                  </a:outerShdw>
                </a:effectLst>
              </a:rPr>
              <a:t>oil</a:t>
            </a:r>
            <a:r>
              <a:rPr lang="fi-FI" b="1" dirty="0">
                <a:effectLst>
                  <a:outerShdw blurRad="38100" dist="38100" dir="2700000" algn="tl">
                    <a:srgbClr val="000000">
                      <a:alpha val="43137"/>
                    </a:srgbClr>
                  </a:outerShdw>
                </a:effectLst>
              </a:rPr>
              <a:t> </a:t>
            </a:r>
            <a:r>
              <a:rPr lang="fi-FI" b="1" dirty="0" err="1">
                <a:effectLst>
                  <a:outerShdw blurRad="38100" dist="38100" dir="2700000" algn="tl">
                    <a:srgbClr val="000000">
                      <a:alpha val="43137"/>
                    </a:srgbClr>
                  </a:outerShdw>
                </a:effectLst>
              </a:rPr>
              <a:t>operations</a:t>
            </a:r>
            <a:r>
              <a:rPr lang="fi-FI" b="1" dirty="0">
                <a:effectLst>
                  <a:outerShdw blurRad="38100" dist="38100" dir="2700000" algn="tl">
                    <a:srgbClr val="000000">
                      <a:alpha val="43137"/>
                    </a:srgbClr>
                  </a:outerShdw>
                </a:effectLst>
              </a:rPr>
              <a:t> in 2017</a:t>
            </a:r>
          </a:p>
        </p:txBody>
      </p:sp>
      <p:pic>
        <p:nvPicPr>
          <p:cNvPr id="4" name="Content Placeholder 3"/>
          <p:cNvPicPr>
            <a:picLocks noGrp="1" noChangeAspect="1"/>
          </p:cNvPicPr>
          <p:nvPr>
            <p:ph idx="1"/>
          </p:nvPr>
        </p:nvPicPr>
        <p:blipFill>
          <a:blip r:embed="rId2"/>
          <a:stretch>
            <a:fillRect/>
          </a:stretch>
        </p:blipFill>
        <p:spPr>
          <a:xfrm>
            <a:off x="323528" y="1124744"/>
            <a:ext cx="8640960" cy="5472608"/>
          </a:xfrm>
          <a:prstGeom prst="rect">
            <a:avLst/>
          </a:prstGeom>
        </p:spPr>
      </p:pic>
      <p:sp>
        <p:nvSpPr>
          <p:cNvPr id="3" name="Rectangle 2">
            <a:extLst>
              <a:ext uri="{FF2B5EF4-FFF2-40B4-BE49-F238E27FC236}">
                <a16:creationId xmlns:a16="http://schemas.microsoft.com/office/drawing/2014/main" id="{567CBCF6-9A4D-4556-997F-C2AF22DFD993}"/>
              </a:ext>
            </a:extLst>
          </p:cNvPr>
          <p:cNvSpPr/>
          <p:nvPr/>
        </p:nvSpPr>
        <p:spPr>
          <a:xfrm>
            <a:off x="3407048" y="2420888"/>
            <a:ext cx="1152128"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Western </a:t>
            </a:r>
          </a:p>
          <a:p>
            <a:pPr algn="ctr"/>
            <a:r>
              <a:rPr lang="en-US" dirty="0"/>
              <a:t>Siberia</a:t>
            </a:r>
            <a:endParaRPr lang="LID4096" dirty="0"/>
          </a:p>
        </p:txBody>
      </p:sp>
      <p:sp>
        <p:nvSpPr>
          <p:cNvPr id="5" name="Rectangle 4">
            <a:extLst>
              <a:ext uri="{FF2B5EF4-FFF2-40B4-BE49-F238E27FC236}">
                <a16:creationId xmlns:a16="http://schemas.microsoft.com/office/drawing/2014/main" id="{344C6904-21A5-4889-B035-77BA95D52155}"/>
              </a:ext>
            </a:extLst>
          </p:cNvPr>
          <p:cNvSpPr/>
          <p:nvPr/>
        </p:nvSpPr>
        <p:spPr>
          <a:xfrm>
            <a:off x="5148064" y="2348880"/>
            <a:ext cx="1152127"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Eastern Siberia</a:t>
            </a:r>
            <a:endParaRPr lang="LID4096" dirty="0"/>
          </a:p>
        </p:txBody>
      </p:sp>
    </p:spTree>
    <p:extLst>
      <p:ext uri="{BB962C8B-B14F-4D97-AF65-F5344CB8AC3E}">
        <p14:creationId xmlns:p14="http://schemas.microsoft.com/office/powerpoint/2010/main" val="1482280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2" y="188640"/>
            <a:ext cx="3816424" cy="6409581"/>
          </a:xfrm>
          <a:prstGeom prst="rect">
            <a:avLst/>
          </a:prstGeom>
        </p:spPr>
      </p:pic>
      <p:pic>
        <p:nvPicPr>
          <p:cNvPr id="3" name="Picture 2"/>
          <p:cNvPicPr>
            <a:picLocks noChangeAspect="1"/>
          </p:cNvPicPr>
          <p:nvPr/>
        </p:nvPicPr>
        <p:blipFill>
          <a:blip r:embed="rId3"/>
          <a:stretch>
            <a:fillRect/>
          </a:stretch>
        </p:blipFill>
        <p:spPr>
          <a:xfrm>
            <a:off x="5004048" y="117065"/>
            <a:ext cx="3273921" cy="6476256"/>
          </a:xfrm>
          <a:prstGeom prst="rect">
            <a:avLst/>
          </a:prstGeom>
        </p:spPr>
      </p:pic>
      <p:sp>
        <p:nvSpPr>
          <p:cNvPr id="4" name="Rectangle 3"/>
          <p:cNvSpPr/>
          <p:nvPr/>
        </p:nvSpPr>
        <p:spPr>
          <a:xfrm>
            <a:off x="4211960" y="189073"/>
            <a:ext cx="792088" cy="7916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600" dirty="0"/>
              <a:t>Oil</a:t>
            </a:r>
          </a:p>
        </p:txBody>
      </p:sp>
    </p:spTree>
    <p:extLst>
      <p:ext uri="{BB962C8B-B14F-4D97-AF65-F5344CB8AC3E}">
        <p14:creationId xmlns:p14="http://schemas.microsoft.com/office/powerpoint/2010/main" val="18117020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95312" y="188640"/>
            <a:ext cx="7953375" cy="6336704"/>
          </a:xfrm>
          <a:prstGeom prst="rect">
            <a:avLst/>
          </a:prstGeom>
        </p:spPr>
      </p:pic>
      <p:sp>
        <p:nvSpPr>
          <p:cNvPr id="3" name="Rectangle 2"/>
          <p:cNvSpPr/>
          <p:nvPr/>
        </p:nvSpPr>
        <p:spPr>
          <a:xfrm>
            <a:off x="7128284" y="4905912"/>
            <a:ext cx="1944216"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LNG - </a:t>
            </a:r>
            <a:r>
              <a:rPr lang="en-US" dirty="0"/>
              <a:t>liquified natural gas.</a:t>
            </a:r>
            <a:endParaRPr lang="fi-FI" dirty="0"/>
          </a:p>
        </p:txBody>
      </p:sp>
      <p:sp>
        <p:nvSpPr>
          <p:cNvPr id="4" name="Rectangle 3">
            <a:extLst>
              <a:ext uri="{FF2B5EF4-FFF2-40B4-BE49-F238E27FC236}">
                <a16:creationId xmlns:a16="http://schemas.microsoft.com/office/drawing/2014/main" id="{E9BE688B-A3FB-42F7-9936-0D6F7B2049E9}"/>
              </a:ext>
            </a:extLst>
          </p:cNvPr>
          <p:cNvSpPr/>
          <p:nvPr/>
        </p:nvSpPr>
        <p:spPr>
          <a:xfrm>
            <a:off x="251519" y="3717032"/>
            <a:ext cx="1152129"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It is built now</a:t>
            </a:r>
            <a:endParaRPr lang="LID4096" dirty="0"/>
          </a:p>
        </p:txBody>
      </p:sp>
      <p:cxnSp>
        <p:nvCxnSpPr>
          <p:cNvPr id="6" name="Straight Arrow Connector 5">
            <a:extLst>
              <a:ext uri="{FF2B5EF4-FFF2-40B4-BE49-F238E27FC236}">
                <a16:creationId xmlns:a16="http://schemas.microsoft.com/office/drawing/2014/main" id="{84654B51-FBEF-4E0F-BD8A-02226AE1214F}"/>
              </a:ext>
            </a:extLst>
          </p:cNvPr>
          <p:cNvCxnSpPr/>
          <p:nvPr/>
        </p:nvCxnSpPr>
        <p:spPr>
          <a:xfrm flipV="1">
            <a:off x="1331640" y="3573016"/>
            <a:ext cx="72008" cy="1440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247B402-E4EF-475D-9C3D-E72944525DB0}"/>
              </a:ext>
            </a:extLst>
          </p:cNvPr>
          <p:cNvSpPr/>
          <p:nvPr/>
        </p:nvSpPr>
        <p:spPr>
          <a:xfrm>
            <a:off x="0" y="2636912"/>
            <a:ext cx="133164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Will be ready in 2023-24.</a:t>
            </a:r>
            <a:endParaRPr lang="LID4096" dirty="0"/>
          </a:p>
        </p:txBody>
      </p:sp>
      <p:cxnSp>
        <p:nvCxnSpPr>
          <p:cNvPr id="9" name="Straight Arrow Connector 8">
            <a:extLst>
              <a:ext uri="{FF2B5EF4-FFF2-40B4-BE49-F238E27FC236}">
                <a16:creationId xmlns:a16="http://schemas.microsoft.com/office/drawing/2014/main" id="{9CE32973-4C32-42DF-912B-AFC01F771F0C}"/>
              </a:ext>
            </a:extLst>
          </p:cNvPr>
          <p:cNvCxnSpPr/>
          <p:nvPr/>
        </p:nvCxnSpPr>
        <p:spPr>
          <a:xfrm>
            <a:off x="1331640" y="2852936"/>
            <a:ext cx="360040" cy="2160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F438443-2916-49F4-B338-506611B44506}"/>
              </a:ext>
            </a:extLst>
          </p:cNvPr>
          <p:cNvCxnSpPr/>
          <p:nvPr/>
        </p:nvCxnSpPr>
        <p:spPr>
          <a:xfrm>
            <a:off x="1043608" y="4293096"/>
            <a:ext cx="1368152" cy="6480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B0BC511-78F8-4230-8E90-D15FF7810DD5}"/>
              </a:ext>
            </a:extLst>
          </p:cNvPr>
          <p:cNvSpPr/>
          <p:nvPr/>
        </p:nvSpPr>
        <p:spPr>
          <a:xfrm>
            <a:off x="6012160" y="2780928"/>
            <a:ext cx="115212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It is built now. </a:t>
            </a:r>
            <a:endParaRPr lang="LID4096" dirty="0"/>
          </a:p>
        </p:txBody>
      </p:sp>
      <p:cxnSp>
        <p:nvCxnSpPr>
          <p:cNvPr id="14" name="Straight Arrow Connector 13">
            <a:extLst>
              <a:ext uri="{FF2B5EF4-FFF2-40B4-BE49-F238E27FC236}">
                <a16:creationId xmlns:a16="http://schemas.microsoft.com/office/drawing/2014/main" id="{F5504B6C-010F-440A-81AA-3DF9D3C7D0E3}"/>
              </a:ext>
            </a:extLst>
          </p:cNvPr>
          <p:cNvCxnSpPr/>
          <p:nvPr/>
        </p:nvCxnSpPr>
        <p:spPr>
          <a:xfrm flipH="1">
            <a:off x="5796136" y="3429000"/>
            <a:ext cx="360040" cy="50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184F961-6B3D-4AA5-A0D3-6847F820C601}"/>
              </a:ext>
            </a:extLst>
          </p:cNvPr>
          <p:cNvSpPr/>
          <p:nvPr/>
        </p:nvSpPr>
        <p:spPr>
          <a:xfrm>
            <a:off x="2123728" y="116632"/>
            <a:ext cx="3888432"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GAS operations </a:t>
            </a:r>
            <a:endParaRPr lang="LID4096" dirty="0"/>
          </a:p>
        </p:txBody>
      </p:sp>
    </p:spTree>
    <p:extLst>
      <p:ext uri="{BB962C8B-B14F-4D97-AF65-F5344CB8AC3E}">
        <p14:creationId xmlns:p14="http://schemas.microsoft.com/office/powerpoint/2010/main" val="3677987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54DEE1C-7FD6-4FA0-A96A-BDF952F1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096A2CD-818D-45EB-86F0-70C643BF0732}"/>
              </a:ext>
            </a:extLst>
          </p:cNvPr>
          <p:cNvSpPr>
            <a:spLocks noGrp="1"/>
          </p:cNvSpPr>
          <p:nvPr>
            <p:ph type="title"/>
          </p:nvPr>
        </p:nvSpPr>
        <p:spPr>
          <a:xfrm>
            <a:off x="1143000" y="4370227"/>
            <a:ext cx="6858000" cy="1193138"/>
          </a:xfrm>
        </p:spPr>
        <p:txBody>
          <a:bodyPr vert="horz" lIns="91440" tIns="45720" rIns="91440" bIns="45720" rtlCol="0" anchor="b">
            <a:normAutofit/>
          </a:bodyPr>
          <a:lstStyle/>
          <a:p>
            <a:pPr algn="ctr">
              <a:lnSpc>
                <a:spcPct val="90000"/>
              </a:lnSpc>
            </a:pPr>
            <a:r>
              <a:rPr lang="en-US" sz="3800"/>
              <a:t>Regional geography of Russia</a:t>
            </a:r>
          </a:p>
        </p:txBody>
      </p:sp>
      <p:sp>
        <p:nvSpPr>
          <p:cNvPr id="3" name="Text Placeholder 2">
            <a:extLst>
              <a:ext uri="{FF2B5EF4-FFF2-40B4-BE49-F238E27FC236}">
                <a16:creationId xmlns:a16="http://schemas.microsoft.com/office/drawing/2014/main" id="{15D925C5-0466-414D-A625-36D0EA2FE74E}"/>
              </a:ext>
            </a:extLst>
          </p:cNvPr>
          <p:cNvSpPr>
            <a:spLocks noGrp="1"/>
          </p:cNvSpPr>
          <p:nvPr>
            <p:ph type="body" idx="1"/>
          </p:nvPr>
        </p:nvSpPr>
        <p:spPr>
          <a:xfrm>
            <a:off x="1143000" y="5636465"/>
            <a:ext cx="6858000" cy="646785"/>
          </a:xfrm>
        </p:spPr>
        <p:txBody>
          <a:bodyPr vert="horz" lIns="91440" tIns="45720" rIns="91440" bIns="45720" rtlCol="0">
            <a:normAutofit/>
          </a:bodyPr>
          <a:lstStyle/>
          <a:p>
            <a:pPr algn="ctr">
              <a:lnSpc>
                <a:spcPct val="90000"/>
              </a:lnSpc>
              <a:spcBef>
                <a:spcPts val="1000"/>
              </a:spcBef>
            </a:pPr>
            <a:r>
              <a:rPr lang="en-US" sz="2400" dirty="0">
                <a:solidFill>
                  <a:schemeClr val="tx1"/>
                </a:solidFill>
              </a:rPr>
              <a:t>Part 1</a:t>
            </a:r>
          </a:p>
        </p:txBody>
      </p:sp>
      <p:pic>
        <p:nvPicPr>
          <p:cNvPr id="1026" name="Picture 2" descr="Russia Maps &amp;amp; Facts - World Atlas">
            <a:extLst>
              <a:ext uri="{FF2B5EF4-FFF2-40B4-BE49-F238E27FC236}">
                <a16:creationId xmlns:a16="http://schemas.microsoft.com/office/drawing/2014/main" id="{AFB97FFB-A71D-408D-B707-CD52E90ABC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881"/>
          <a:stretch/>
        </p:blipFill>
        <p:spPr bwMode="auto">
          <a:xfrm>
            <a:off x="1267534" y="386205"/>
            <a:ext cx="6677581" cy="3766876"/>
          </a:xfrm>
          <a:custGeom>
            <a:avLst/>
            <a:gdLst/>
            <a:ahLst/>
            <a:cxnLst/>
            <a:rect l="l" t="t" r="r" b="b"/>
            <a:pathLst>
              <a:path w="8903441" h="3766876">
                <a:moveTo>
                  <a:pt x="8890380" y="1667288"/>
                </a:moveTo>
                <a:lnTo>
                  <a:pt x="8895460" y="1677046"/>
                </a:lnTo>
                <a:cubicBezTo>
                  <a:pt x="8905866" y="1703466"/>
                  <a:pt x="8906717" y="1724063"/>
                  <a:pt x="8894323" y="1729738"/>
                </a:cubicBezTo>
                <a:lnTo>
                  <a:pt x="8891365" y="1729349"/>
                </a:lnTo>
                <a:lnTo>
                  <a:pt x="8891421" y="1712412"/>
                </a:lnTo>
                <a:cubicBezTo>
                  <a:pt x="8891337" y="1700170"/>
                  <a:pt x="8891138" y="1688653"/>
                  <a:pt x="8890856" y="1678595"/>
                </a:cubicBezTo>
                <a:close/>
                <a:moveTo>
                  <a:pt x="8888451" y="1641624"/>
                </a:moveTo>
                <a:cubicBezTo>
                  <a:pt x="8888927" y="1642911"/>
                  <a:pt x="8889388" y="1647125"/>
                  <a:pt x="8889800" y="1653531"/>
                </a:cubicBezTo>
                <a:lnTo>
                  <a:pt x="8890380" y="1667288"/>
                </a:lnTo>
                <a:lnTo>
                  <a:pt x="8884645" y="1656272"/>
                </a:lnTo>
                <a:lnTo>
                  <a:pt x="8886368" y="1643902"/>
                </a:lnTo>
                <a:cubicBezTo>
                  <a:pt x="8887058" y="1640758"/>
                  <a:pt x="8887743" y="1639762"/>
                  <a:pt x="8888451" y="1641624"/>
                </a:cubicBezTo>
                <a:close/>
                <a:moveTo>
                  <a:pt x="999724" y="1241031"/>
                </a:moveTo>
                <a:cubicBezTo>
                  <a:pt x="998379" y="1242269"/>
                  <a:pt x="996554" y="1243547"/>
                  <a:pt x="995210" y="1244785"/>
                </a:cubicBezTo>
                <a:cubicBezTo>
                  <a:pt x="1005261" y="1248940"/>
                  <a:pt x="1015746" y="1252497"/>
                  <a:pt x="1025774" y="1256374"/>
                </a:cubicBezTo>
                <a:cubicBezTo>
                  <a:pt x="1037480" y="1257305"/>
                  <a:pt x="1049668" y="1258195"/>
                  <a:pt x="1060894" y="1259168"/>
                </a:cubicBezTo>
                <a:cubicBezTo>
                  <a:pt x="1040504" y="1253123"/>
                  <a:pt x="1020115" y="1247076"/>
                  <a:pt x="999724" y="1241031"/>
                </a:cubicBezTo>
                <a:close/>
                <a:moveTo>
                  <a:pt x="1319296" y="820371"/>
                </a:moveTo>
                <a:cubicBezTo>
                  <a:pt x="1421680" y="872109"/>
                  <a:pt x="1548101" y="905226"/>
                  <a:pt x="1681342" y="933268"/>
                </a:cubicBezTo>
                <a:cubicBezTo>
                  <a:pt x="1683167" y="931988"/>
                  <a:pt x="1684512" y="930751"/>
                  <a:pt x="1686338" y="929471"/>
                </a:cubicBezTo>
                <a:cubicBezTo>
                  <a:pt x="1563998" y="893197"/>
                  <a:pt x="1441635" y="856646"/>
                  <a:pt x="1319296" y="820371"/>
                </a:cubicBezTo>
                <a:close/>
                <a:moveTo>
                  <a:pt x="7894848" y="858"/>
                </a:moveTo>
                <a:cubicBezTo>
                  <a:pt x="7906700" y="3455"/>
                  <a:pt x="7910528" y="8436"/>
                  <a:pt x="7907341" y="16271"/>
                </a:cubicBezTo>
                <a:cubicBezTo>
                  <a:pt x="7902882" y="26177"/>
                  <a:pt x="7893520" y="35394"/>
                  <a:pt x="7882642" y="43904"/>
                </a:cubicBezTo>
                <a:cubicBezTo>
                  <a:pt x="7831903" y="83897"/>
                  <a:pt x="7856047" y="94090"/>
                  <a:pt x="7927648" y="93123"/>
                </a:cubicBezTo>
                <a:cubicBezTo>
                  <a:pt x="7991511" y="92274"/>
                  <a:pt x="8055318" y="85274"/>
                  <a:pt x="8119655" y="78787"/>
                </a:cubicBezTo>
                <a:cubicBezTo>
                  <a:pt x="8151329" y="75447"/>
                  <a:pt x="8152942" y="77265"/>
                  <a:pt x="8141786" y="93635"/>
                </a:cubicBezTo>
                <a:cubicBezTo>
                  <a:pt x="8123815" y="120677"/>
                  <a:pt x="8122595" y="145410"/>
                  <a:pt x="8151055" y="166138"/>
                </a:cubicBezTo>
                <a:cubicBezTo>
                  <a:pt x="8157767" y="170866"/>
                  <a:pt x="8162605" y="176318"/>
                  <a:pt x="8160811" y="183471"/>
                </a:cubicBezTo>
                <a:cubicBezTo>
                  <a:pt x="8152723" y="212724"/>
                  <a:pt x="8169841" y="236686"/>
                  <a:pt x="8187466" y="260884"/>
                </a:cubicBezTo>
                <a:cubicBezTo>
                  <a:pt x="8217175" y="301371"/>
                  <a:pt x="8254836" y="338641"/>
                  <a:pt x="8295790" y="374783"/>
                </a:cubicBezTo>
                <a:cubicBezTo>
                  <a:pt x="8324664" y="400232"/>
                  <a:pt x="8342922" y="431650"/>
                  <a:pt x="8406170" y="440370"/>
                </a:cubicBezTo>
                <a:cubicBezTo>
                  <a:pt x="8421364" y="442394"/>
                  <a:pt x="8426373" y="449790"/>
                  <a:pt x="8420903" y="459225"/>
                </a:cubicBezTo>
                <a:cubicBezTo>
                  <a:pt x="8402820" y="490474"/>
                  <a:pt x="8417534" y="514648"/>
                  <a:pt x="8450800" y="534955"/>
                </a:cubicBezTo>
                <a:cubicBezTo>
                  <a:pt x="8462563" y="542037"/>
                  <a:pt x="8458146" y="546902"/>
                  <a:pt x="8442097" y="551669"/>
                </a:cubicBezTo>
                <a:cubicBezTo>
                  <a:pt x="8423667" y="556925"/>
                  <a:pt x="8409328" y="564619"/>
                  <a:pt x="8398067" y="574282"/>
                </a:cubicBezTo>
                <a:cubicBezTo>
                  <a:pt x="8379577" y="589897"/>
                  <a:pt x="8370872" y="606612"/>
                  <a:pt x="8363634" y="623477"/>
                </a:cubicBezTo>
                <a:cubicBezTo>
                  <a:pt x="8352394" y="649929"/>
                  <a:pt x="8339133" y="675439"/>
                  <a:pt x="8295388" y="695789"/>
                </a:cubicBezTo>
                <a:cubicBezTo>
                  <a:pt x="8282368" y="701969"/>
                  <a:pt x="8271923" y="709882"/>
                  <a:pt x="8260972" y="717559"/>
                </a:cubicBezTo>
                <a:cubicBezTo>
                  <a:pt x="8264466" y="724248"/>
                  <a:pt x="8273101" y="728807"/>
                  <a:pt x="8289132" y="729358"/>
                </a:cubicBezTo>
                <a:cubicBezTo>
                  <a:pt x="8391169" y="732995"/>
                  <a:pt x="8386647" y="769770"/>
                  <a:pt x="8387346" y="810845"/>
                </a:cubicBezTo>
                <a:cubicBezTo>
                  <a:pt x="8388418" y="861681"/>
                  <a:pt x="8330862" y="890238"/>
                  <a:pt x="8259532" y="916368"/>
                </a:cubicBezTo>
                <a:cubicBezTo>
                  <a:pt x="8235122" y="925226"/>
                  <a:pt x="8199529" y="928071"/>
                  <a:pt x="8191769" y="950020"/>
                </a:cubicBezTo>
                <a:cubicBezTo>
                  <a:pt x="8234379" y="966427"/>
                  <a:pt x="8282955" y="945934"/>
                  <a:pt x="8327664" y="947606"/>
                </a:cubicBezTo>
                <a:cubicBezTo>
                  <a:pt x="8364609" y="949119"/>
                  <a:pt x="8424473" y="941347"/>
                  <a:pt x="8378206" y="982626"/>
                </a:cubicBezTo>
                <a:cubicBezTo>
                  <a:pt x="8364736" y="994722"/>
                  <a:pt x="8382242" y="1001021"/>
                  <a:pt x="8400605" y="1000529"/>
                </a:cubicBezTo>
                <a:cubicBezTo>
                  <a:pt x="8549357" y="995586"/>
                  <a:pt x="8487684" y="1076555"/>
                  <a:pt x="8538706" y="1111533"/>
                </a:cubicBezTo>
                <a:cubicBezTo>
                  <a:pt x="8553092" y="1120905"/>
                  <a:pt x="8540810" y="1141011"/>
                  <a:pt x="8520556" y="1147547"/>
                </a:cubicBezTo>
                <a:cubicBezTo>
                  <a:pt x="8392015" y="1189611"/>
                  <a:pt x="8380569" y="1263373"/>
                  <a:pt x="8322605" y="1331423"/>
                </a:cubicBezTo>
                <a:cubicBezTo>
                  <a:pt x="8393509" y="1350105"/>
                  <a:pt x="8476647" y="1348124"/>
                  <a:pt x="8552563" y="1357692"/>
                </a:cubicBezTo>
                <a:cubicBezTo>
                  <a:pt x="8631413" y="1367560"/>
                  <a:pt x="8632510" y="1380057"/>
                  <a:pt x="8572872" y="1434543"/>
                </a:cubicBezTo>
                <a:cubicBezTo>
                  <a:pt x="8740108" y="1430496"/>
                  <a:pt x="8740108" y="1430496"/>
                  <a:pt x="8695911" y="1511890"/>
                </a:cubicBezTo>
                <a:cubicBezTo>
                  <a:pt x="8766152" y="1509223"/>
                  <a:pt x="8835070" y="1574251"/>
                  <a:pt x="8873147" y="1634187"/>
                </a:cubicBezTo>
                <a:lnTo>
                  <a:pt x="8884645" y="1656272"/>
                </a:lnTo>
                <a:lnTo>
                  <a:pt x="8884254" y="1659075"/>
                </a:lnTo>
                <a:cubicBezTo>
                  <a:pt x="8882795" y="1672543"/>
                  <a:pt x="8881198" y="1691773"/>
                  <a:pt x="8879232" y="1711097"/>
                </a:cubicBezTo>
                <a:lnTo>
                  <a:pt x="8877347" y="1727504"/>
                </a:lnTo>
                <a:lnTo>
                  <a:pt x="8865337" y="1725923"/>
                </a:lnTo>
                <a:cubicBezTo>
                  <a:pt x="8855639" y="1721668"/>
                  <a:pt x="8848716" y="1720054"/>
                  <a:pt x="8843722" y="1720152"/>
                </a:cubicBezTo>
                <a:cubicBezTo>
                  <a:pt x="8828739" y="1720444"/>
                  <a:pt x="8831115" y="1736133"/>
                  <a:pt x="8828004" y="1742073"/>
                </a:cubicBezTo>
                <a:cubicBezTo>
                  <a:pt x="8817547" y="1760900"/>
                  <a:pt x="8843589" y="1770647"/>
                  <a:pt x="8861127" y="1782820"/>
                </a:cubicBezTo>
                <a:cubicBezTo>
                  <a:pt x="8867694" y="1787281"/>
                  <a:pt x="8872382" y="1766445"/>
                  <a:pt x="8875975" y="1739445"/>
                </a:cubicBezTo>
                <a:lnTo>
                  <a:pt x="8877347" y="1727504"/>
                </a:lnTo>
                <a:lnTo>
                  <a:pt x="8891365" y="1729349"/>
                </a:lnTo>
                <a:lnTo>
                  <a:pt x="8891294" y="1750579"/>
                </a:lnTo>
                <a:cubicBezTo>
                  <a:pt x="8890576" y="1802412"/>
                  <a:pt x="8887485" y="1854103"/>
                  <a:pt x="8879895" y="1858687"/>
                </a:cubicBezTo>
                <a:cubicBezTo>
                  <a:pt x="8799411" y="1907447"/>
                  <a:pt x="8858072" y="1996322"/>
                  <a:pt x="8700018" y="2022228"/>
                </a:cubicBezTo>
                <a:cubicBezTo>
                  <a:pt x="8628887" y="2034069"/>
                  <a:pt x="8597252" y="2070985"/>
                  <a:pt x="8546517" y="2094468"/>
                </a:cubicBezTo>
                <a:cubicBezTo>
                  <a:pt x="8369592" y="2175758"/>
                  <a:pt x="8254890" y="2270617"/>
                  <a:pt x="8208310" y="2391116"/>
                </a:cubicBezTo>
                <a:cubicBezTo>
                  <a:pt x="8195251" y="2424444"/>
                  <a:pt x="8137916" y="2455501"/>
                  <a:pt x="8101924" y="2486924"/>
                </a:cubicBezTo>
                <a:cubicBezTo>
                  <a:pt x="8122498" y="2506105"/>
                  <a:pt x="8219539" y="2452814"/>
                  <a:pt x="8188722" y="2510086"/>
                </a:cubicBezTo>
                <a:cubicBezTo>
                  <a:pt x="8165388" y="2553270"/>
                  <a:pt x="8098391" y="2584616"/>
                  <a:pt x="8035596" y="2614194"/>
                </a:cubicBezTo>
                <a:cubicBezTo>
                  <a:pt x="7963481" y="2647947"/>
                  <a:pt x="7883214" y="2677100"/>
                  <a:pt x="7854509" y="2730830"/>
                </a:cubicBezTo>
                <a:cubicBezTo>
                  <a:pt x="7848249" y="2742293"/>
                  <a:pt x="6341566" y="3671513"/>
                  <a:pt x="4141410" y="3763614"/>
                </a:cubicBezTo>
                <a:cubicBezTo>
                  <a:pt x="3781875" y="3778662"/>
                  <a:pt x="2353277" y="3737838"/>
                  <a:pt x="2161737" y="3718831"/>
                </a:cubicBezTo>
                <a:cubicBezTo>
                  <a:pt x="1964811" y="3699179"/>
                  <a:pt x="1793107" y="3646810"/>
                  <a:pt x="1591600" y="3635674"/>
                </a:cubicBezTo>
                <a:cubicBezTo>
                  <a:pt x="1485018" y="3629919"/>
                  <a:pt x="1381185" y="3611329"/>
                  <a:pt x="1390654" y="3531585"/>
                </a:cubicBezTo>
                <a:cubicBezTo>
                  <a:pt x="1393510" y="3508948"/>
                  <a:pt x="1364047" y="3493344"/>
                  <a:pt x="1320867" y="3503571"/>
                </a:cubicBezTo>
                <a:cubicBezTo>
                  <a:pt x="1239265" y="3523046"/>
                  <a:pt x="1198946" y="3494124"/>
                  <a:pt x="1150681" y="3474015"/>
                </a:cubicBezTo>
                <a:cubicBezTo>
                  <a:pt x="1065213" y="3438422"/>
                  <a:pt x="982868" y="3399757"/>
                  <a:pt x="851974" y="3403971"/>
                </a:cubicBezTo>
                <a:cubicBezTo>
                  <a:pt x="873994" y="3367898"/>
                  <a:pt x="917237" y="3369420"/>
                  <a:pt x="956780" y="3372944"/>
                </a:cubicBezTo>
                <a:cubicBezTo>
                  <a:pt x="1061276" y="3382521"/>
                  <a:pt x="1164043" y="3394488"/>
                  <a:pt x="1268515" y="3403788"/>
                </a:cubicBezTo>
                <a:cubicBezTo>
                  <a:pt x="1336376" y="3409863"/>
                  <a:pt x="1404651" y="3420660"/>
                  <a:pt x="1492884" y="3399484"/>
                </a:cubicBezTo>
                <a:cubicBezTo>
                  <a:pt x="1410006" y="3338199"/>
                  <a:pt x="1277736" y="3337777"/>
                  <a:pt x="1169657" y="3325996"/>
                </a:cubicBezTo>
                <a:cubicBezTo>
                  <a:pt x="1034677" y="3311259"/>
                  <a:pt x="951965" y="3268429"/>
                  <a:pt x="853866" y="3221353"/>
                </a:cubicBezTo>
                <a:cubicBezTo>
                  <a:pt x="950752" y="3199416"/>
                  <a:pt x="1014418" y="3234964"/>
                  <a:pt x="1090648" y="3226034"/>
                </a:cubicBezTo>
                <a:cubicBezTo>
                  <a:pt x="1094340" y="3218434"/>
                  <a:pt x="1100169" y="3207568"/>
                  <a:pt x="1099183" y="3207375"/>
                </a:cubicBezTo>
                <a:cubicBezTo>
                  <a:pt x="971072" y="3188118"/>
                  <a:pt x="907890" y="3136018"/>
                  <a:pt x="882137" y="3068880"/>
                </a:cubicBezTo>
                <a:cubicBezTo>
                  <a:pt x="868924" y="3034221"/>
                  <a:pt x="822286" y="3027121"/>
                  <a:pt x="776145" y="3014660"/>
                </a:cubicBezTo>
                <a:cubicBezTo>
                  <a:pt x="613874" y="2970419"/>
                  <a:pt x="443486" y="2933046"/>
                  <a:pt x="307191" y="2864697"/>
                </a:cubicBezTo>
                <a:cubicBezTo>
                  <a:pt x="457123" y="2862170"/>
                  <a:pt x="581367" y="2903594"/>
                  <a:pt x="743379" y="2911759"/>
                </a:cubicBezTo>
                <a:cubicBezTo>
                  <a:pt x="608349" y="2835743"/>
                  <a:pt x="439124" y="2806104"/>
                  <a:pt x="284020" y="2766269"/>
                </a:cubicBezTo>
                <a:cubicBezTo>
                  <a:pt x="213164" y="2748143"/>
                  <a:pt x="147010" y="2722889"/>
                  <a:pt x="63190" y="2717094"/>
                </a:cubicBezTo>
                <a:cubicBezTo>
                  <a:pt x="33455" y="2714947"/>
                  <a:pt x="-16425" y="2709531"/>
                  <a:pt x="5340" y="2681595"/>
                </a:cubicBezTo>
                <a:cubicBezTo>
                  <a:pt x="23652" y="2658441"/>
                  <a:pt x="63627" y="2661368"/>
                  <a:pt x="100237" y="2664591"/>
                </a:cubicBezTo>
                <a:cubicBezTo>
                  <a:pt x="188123" y="2672547"/>
                  <a:pt x="277551" y="2664977"/>
                  <a:pt x="394328" y="2654447"/>
                </a:cubicBezTo>
                <a:cubicBezTo>
                  <a:pt x="290057" y="2592242"/>
                  <a:pt x="112140" y="2629127"/>
                  <a:pt x="21491" y="2562088"/>
                </a:cubicBezTo>
                <a:cubicBezTo>
                  <a:pt x="125636" y="2540073"/>
                  <a:pt x="208727" y="2559644"/>
                  <a:pt x="294268" y="2557453"/>
                </a:cubicBezTo>
                <a:cubicBezTo>
                  <a:pt x="371589" y="2555423"/>
                  <a:pt x="389695" y="2540961"/>
                  <a:pt x="367847" y="2501743"/>
                </a:cubicBezTo>
                <a:cubicBezTo>
                  <a:pt x="333905" y="2440640"/>
                  <a:pt x="373328" y="2404160"/>
                  <a:pt x="486858" y="2411824"/>
                </a:cubicBezTo>
                <a:cubicBezTo>
                  <a:pt x="592120" y="2419095"/>
                  <a:pt x="600599" y="2394285"/>
                  <a:pt x="570008" y="2360312"/>
                </a:cubicBezTo>
                <a:cubicBezTo>
                  <a:pt x="525457" y="2310774"/>
                  <a:pt x="567057" y="2265987"/>
                  <a:pt x="594400" y="2218813"/>
                </a:cubicBezTo>
                <a:cubicBezTo>
                  <a:pt x="635581" y="2147198"/>
                  <a:pt x="612469" y="2115647"/>
                  <a:pt x="505675" y="2074370"/>
                </a:cubicBezTo>
                <a:cubicBezTo>
                  <a:pt x="445534" y="2051386"/>
                  <a:pt x="381431" y="2032947"/>
                  <a:pt x="295650" y="2015851"/>
                </a:cubicBezTo>
                <a:cubicBezTo>
                  <a:pt x="487251" y="1985881"/>
                  <a:pt x="281423" y="1958614"/>
                  <a:pt x="346760" y="1924896"/>
                </a:cubicBezTo>
                <a:cubicBezTo>
                  <a:pt x="481788" y="1901571"/>
                  <a:pt x="600623" y="1980687"/>
                  <a:pt x="783461" y="1939173"/>
                </a:cubicBezTo>
                <a:cubicBezTo>
                  <a:pt x="547912" y="1882335"/>
                  <a:pt x="287006" y="1807013"/>
                  <a:pt x="112183" y="1719100"/>
                </a:cubicBezTo>
                <a:cubicBezTo>
                  <a:pt x="148588" y="1692398"/>
                  <a:pt x="188462" y="1710725"/>
                  <a:pt x="219936" y="1699568"/>
                </a:cubicBezTo>
                <a:cubicBezTo>
                  <a:pt x="218006" y="1694140"/>
                  <a:pt x="220184" y="1685834"/>
                  <a:pt x="214196" y="1683841"/>
                </a:cubicBezTo>
                <a:cubicBezTo>
                  <a:pt x="85284" y="1638910"/>
                  <a:pt x="83720" y="1637648"/>
                  <a:pt x="212296" y="1584947"/>
                </a:cubicBezTo>
                <a:cubicBezTo>
                  <a:pt x="257172" y="1566456"/>
                  <a:pt x="252206" y="1554019"/>
                  <a:pt x="226108" y="1538121"/>
                </a:cubicBezTo>
                <a:cubicBezTo>
                  <a:pt x="207682" y="1526866"/>
                  <a:pt x="185078" y="1517656"/>
                  <a:pt x="192710" y="1488723"/>
                </a:cubicBezTo>
                <a:cubicBezTo>
                  <a:pt x="268435" y="1518175"/>
                  <a:pt x="624154" y="1547955"/>
                  <a:pt x="685843" y="1538903"/>
                </a:cubicBezTo>
                <a:cubicBezTo>
                  <a:pt x="755173" y="1528619"/>
                  <a:pt x="994201" y="1520231"/>
                  <a:pt x="1067153" y="1523622"/>
                </a:cubicBezTo>
                <a:cubicBezTo>
                  <a:pt x="1063138" y="1522015"/>
                  <a:pt x="1059122" y="1520410"/>
                  <a:pt x="1055106" y="1518803"/>
                </a:cubicBezTo>
                <a:cubicBezTo>
                  <a:pt x="983007" y="1486514"/>
                  <a:pt x="909946" y="1454310"/>
                  <a:pt x="864245" y="1408231"/>
                </a:cubicBezTo>
                <a:cubicBezTo>
                  <a:pt x="862153" y="1406456"/>
                  <a:pt x="861045" y="1404874"/>
                  <a:pt x="856768" y="1405809"/>
                </a:cubicBezTo>
                <a:cubicBezTo>
                  <a:pt x="819307" y="1414974"/>
                  <a:pt x="822846" y="1400112"/>
                  <a:pt x="821342" y="1388491"/>
                </a:cubicBezTo>
                <a:cubicBezTo>
                  <a:pt x="819813" y="1376592"/>
                  <a:pt x="812736" y="1367699"/>
                  <a:pt x="784954" y="1371257"/>
                </a:cubicBezTo>
                <a:cubicBezTo>
                  <a:pt x="783512" y="1371384"/>
                  <a:pt x="781566" y="1371274"/>
                  <a:pt x="779619" y="1371165"/>
                </a:cubicBezTo>
                <a:cubicBezTo>
                  <a:pt x="766469" y="1370361"/>
                  <a:pt x="722835" y="1342290"/>
                  <a:pt x="728571" y="1335910"/>
                </a:cubicBezTo>
                <a:cubicBezTo>
                  <a:pt x="741389" y="1321912"/>
                  <a:pt x="726409" y="1316791"/>
                  <a:pt x="713734" y="1310348"/>
                </a:cubicBezTo>
                <a:cubicBezTo>
                  <a:pt x="696009" y="1301550"/>
                  <a:pt x="678333" y="1293308"/>
                  <a:pt x="659695" y="1285149"/>
                </a:cubicBezTo>
                <a:cubicBezTo>
                  <a:pt x="641562" y="1277227"/>
                  <a:pt x="622997" y="1269901"/>
                  <a:pt x="604409" y="1262299"/>
                </a:cubicBezTo>
                <a:cubicBezTo>
                  <a:pt x="561305" y="1256847"/>
                  <a:pt x="517819" y="1252549"/>
                  <a:pt x="472556" y="1250086"/>
                </a:cubicBezTo>
                <a:cubicBezTo>
                  <a:pt x="438951" y="1247999"/>
                  <a:pt x="401379" y="1244860"/>
                  <a:pt x="382690" y="1214040"/>
                </a:cubicBezTo>
                <a:cubicBezTo>
                  <a:pt x="418096" y="1214570"/>
                  <a:pt x="453575" y="1215933"/>
                  <a:pt x="489053" y="1217296"/>
                </a:cubicBezTo>
                <a:cubicBezTo>
                  <a:pt x="454954" y="1204059"/>
                  <a:pt x="421816" y="1190737"/>
                  <a:pt x="390047" y="1176456"/>
                </a:cubicBezTo>
                <a:cubicBezTo>
                  <a:pt x="363810" y="1164487"/>
                  <a:pt x="342232" y="1150431"/>
                  <a:pt x="333292" y="1131347"/>
                </a:cubicBezTo>
                <a:cubicBezTo>
                  <a:pt x="330930" y="1126518"/>
                  <a:pt x="329025" y="1121368"/>
                  <a:pt x="337841" y="1116956"/>
                </a:cubicBezTo>
                <a:cubicBezTo>
                  <a:pt x="347569" y="1111905"/>
                  <a:pt x="355552" y="1114562"/>
                  <a:pt x="363031" y="1116984"/>
                </a:cubicBezTo>
                <a:cubicBezTo>
                  <a:pt x="393929" y="1126864"/>
                  <a:pt x="425283" y="1136425"/>
                  <a:pt x="455724" y="1146625"/>
                </a:cubicBezTo>
                <a:cubicBezTo>
                  <a:pt x="496146" y="1160147"/>
                  <a:pt x="536111" y="1173989"/>
                  <a:pt x="576050" y="1187553"/>
                </a:cubicBezTo>
                <a:cubicBezTo>
                  <a:pt x="519650" y="1157524"/>
                  <a:pt x="457798" y="1131612"/>
                  <a:pt x="391358" y="1108621"/>
                </a:cubicBezTo>
                <a:cubicBezTo>
                  <a:pt x="343386" y="1091844"/>
                  <a:pt x="295414" y="1075067"/>
                  <a:pt x="258466" y="1051446"/>
                </a:cubicBezTo>
                <a:cubicBezTo>
                  <a:pt x="239512" y="1039678"/>
                  <a:pt x="230024" y="1025400"/>
                  <a:pt x="227119" y="1008864"/>
                </a:cubicBezTo>
                <a:cubicBezTo>
                  <a:pt x="226729" y="1004421"/>
                  <a:pt x="227253" y="999338"/>
                  <a:pt x="237176" y="996508"/>
                </a:cubicBezTo>
                <a:cubicBezTo>
                  <a:pt x="247123" y="993956"/>
                  <a:pt x="253208" y="997060"/>
                  <a:pt x="257395" y="1000610"/>
                </a:cubicBezTo>
                <a:cubicBezTo>
                  <a:pt x="262111" y="1004674"/>
                  <a:pt x="267716" y="1007820"/>
                  <a:pt x="275649" y="1009921"/>
                </a:cubicBezTo>
                <a:cubicBezTo>
                  <a:pt x="345186" y="1029563"/>
                  <a:pt x="406508" y="1054962"/>
                  <a:pt x="469199" y="1079402"/>
                </a:cubicBezTo>
                <a:cubicBezTo>
                  <a:pt x="558968" y="1114336"/>
                  <a:pt x="647368" y="1150231"/>
                  <a:pt x="753033" y="1173138"/>
                </a:cubicBezTo>
                <a:cubicBezTo>
                  <a:pt x="793015" y="1181661"/>
                  <a:pt x="834292" y="1188391"/>
                  <a:pt x="865682" y="1187316"/>
                </a:cubicBezTo>
                <a:cubicBezTo>
                  <a:pt x="750261" y="1147076"/>
                  <a:pt x="641375" y="1104025"/>
                  <a:pt x="543487" y="1053852"/>
                </a:cubicBezTo>
                <a:cubicBezTo>
                  <a:pt x="444589" y="1003208"/>
                  <a:pt x="357848" y="947579"/>
                  <a:pt x="295297" y="880592"/>
                </a:cubicBezTo>
                <a:cubicBezTo>
                  <a:pt x="288871" y="873601"/>
                  <a:pt x="284873" y="866676"/>
                  <a:pt x="264758" y="869281"/>
                </a:cubicBezTo>
                <a:cubicBezTo>
                  <a:pt x="255650" y="870360"/>
                  <a:pt x="252375" y="866170"/>
                  <a:pt x="254388" y="861516"/>
                </a:cubicBezTo>
                <a:cubicBezTo>
                  <a:pt x="266992" y="828509"/>
                  <a:pt x="236853" y="810726"/>
                  <a:pt x="190786" y="799099"/>
                </a:cubicBezTo>
                <a:cubicBezTo>
                  <a:pt x="176408" y="795324"/>
                  <a:pt x="175031" y="790688"/>
                  <a:pt x="184973" y="782539"/>
                </a:cubicBezTo>
                <a:cubicBezTo>
                  <a:pt x="198516" y="771277"/>
                  <a:pt x="196123" y="760574"/>
                  <a:pt x="187530" y="750974"/>
                </a:cubicBezTo>
                <a:cubicBezTo>
                  <a:pt x="182644" y="744967"/>
                  <a:pt x="176339" y="739364"/>
                  <a:pt x="170996" y="733676"/>
                </a:cubicBezTo>
                <a:cubicBezTo>
                  <a:pt x="167290" y="730083"/>
                  <a:pt x="161157" y="726424"/>
                  <a:pt x="169444" y="721499"/>
                </a:cubicBezTo>
                <a:cubicBezTo>
                  <a:pt x="177298" y="717172"/>
                  <a:pt x="185665" y="718676"/>
                  <a:pt x="193501" y="719668"/>
                </a:cubicBezTo>
                <a:cubicBezTo>
                  <a:pt x="231170" y="723917"/>
                  <a:pt x="254043" y="736181"/>
                  <a:pt x="265436" y="755609"/>
                </a:cubicBezTo>
                <a:cubicBezTo>
                  <a:pt x="273963" y="769971"/>
                  <a:pt x="281726" y="770130"/>
                  <a:pt x="302333" y="756567"/>
                </a:cubicBezTo>
                <a:cubicBezTo>
                  <a:pt x="317894" y="746247"/>
                  <a:pt x="332387" y="745814"/>
                  <a:pt x="346481" y="751853"/>
                </a:cubicBezTo>
                <a:cubicBezTo>
                  <a:pt x="354007" y="754830"/>
                  <a:pt x="358771" y="759448"/>
                  <a:pt x="364449" y="763428"/>
                </a:cubicBezTo>
                <a:cubicBezTo>
                  <a:pt x="392910" y="784156"/>
                  <a:pt x="422762" y="804202"/>
                  <a:pt x="467363" y="815678"/>
                </a:cubicBezTo>
                <a:cubicBezTo>
                  <a:pt x="487199" y="820933"/>
                  <a:pt x="508355" y="824672"/>
                  <a:pt x="537693" y="816781"/>
                </a:cubicBezTo>
                <a:cubicBezTo>
                  <a:pt x="518386" y="812039"/>
                  <a:pt x="499567" y="812852"/>
                  <a:pt x="482019" y="811593"/>
                </a:cubicBezTo>
                <a:cubicBezTo>
                  <a:pt x="464472" y="810335"/>
                  <a:pt x="454949" y="806693"/>
                  <a:pt x="467050" y="795557"/>
                </a:cubicBezTo>
                <a:cubicBezTo>
                  <a:pt x="473772" y="789371"/>
                  <a:pt x="472878" y="784693"/>
                  <a:pt x="465734" y="780562"/>
                </a:cubicBezTo>
                <a:cubicBezTo>
                  <a:pt x="442763" y="767188"/>
                  <a:pt x="430336" y="747011"/>
                  <a:pt x="384526" y="749353"/>
                </a:cubicBezTo>
                <a:cubicBezTo>
                  <a:pt x="382123" y="749564"/>
                  <a:pt x="379622" y="748664"/>
                  <a:pt x="377146" y="748041"/>
                </a:cubicBezTo>
                <a:cubicBezTo>
                  <a:pt x="367744" y="745789"/>
                  <a:pt x="357358" y="743342"/>
                  <a:pt x="360089" y="735827"/>
                </a:cubicBezTo>
                <a:cubicBezTo>
                  <a:pt x="363301" y="728269"/>
                  <a:pt x="375652" y="725506"/>
                  <a:pt x="386634" y="723703"/>
                </a:cubicBezTo>
                <a:cubicBezTo>
                  <a:pt x="414823" y="719269"/>
                  <a:pt x="437543" y="724271"/>
                  <a:pt x="459375" y="730191"/>
                </a:cubicBezTo>
                <a:cubicBezTo>
                  <a:pt x="512487" y="744837"/>
                  <a:pt x="556932" y="765561"/>
                  <a:pt x="603200" y="785006"/>
                </a:cubicBezTo>
                <a:cubicBezTo>
                  <a:pt x="672604" y="814173"/>
                  <a:pt x="734250" y="848778"/>
                  <a:pt x="810521" y="873425"/>
                </a:cubicBezTo>
                <a:cubicBezTo>
                  <a:pt x="1037317" y="946423"/>
                  <a:pt x="1260943" y="1021938"/>
                  <a:pt x="1494102" y="1090180"/>
                </a:cubicBezTo>
                <a:cubicBezTo>
                  <a:pt x="1580109" y="1115371"/>
                  <a:pt x="1667892" y="1138728"/>
                  <a:pt x="1756565" y="1161167"/>
                </a:cubicBezTo>
                <a:cubicBezTo>
                  <a:pt x="1756899" y="1159458"/>
                  <a:pt x="1757282" y="1158305"/>
                  <a:pt x="1757592" y="1156319"/>
                </a:cubicBezTo>
                <a:cubicBezTo>
                  <a:pt x="1757470" y="1154931"/>
                  <a:pt x="1757324" y="1153264"/>
                  <a:pt x="1757202" y="1151876"/>
                </a:cubicBezTo>
                <a:cubicBezTo>
                  <a:pt x="1694452" y="1137796"/>
                  <a:pt x="1632540" y="1122242"/>
                  <a:pt x="1572453" y="1105409"/>
                </a:cubicBezTo>
                <a:cubicBezTo>
                  <a:pt x="1424942" y="1063789"/>
                  <a:pt x="1288864" y="1014450"/>
                  <a:pt x="1171972" y="951953"/>
                </a:cubicBezTo>
                <a:cubicBezTo>
                  <a:pt x="1162328" y="946924"/>
                  <a:pt x="1152112" y="946421"/>
                  <a:pt x="1137334" y="949118"/>
                </a:cubicBezTo>
                <a:cubicBezTo>
                  <a:pt x="1089682" y="958058"/>
                  <a:pt x="1074050" y="951035"/>
                  <a:pt x="1081493" y="925476"/>
                </a:cubicBezTo>
                <a:cubicBezTo>
                  <a:pt x="1083360" y="919155"/>
                  <a:pt x="1083403" y="914115"/>
                  <a:pt x="1074768" y="909555"/>
                </a:cubicBezTo>
                <a:cubicBezTo>
                  <a:pt x="1036165" y="889158"/>
                  <a:pt x="995714" y="869763"/>
                  <a:pt x="952019" y="852050"/>
                </a:cubicBezTo>
                <a:cubicBezTo>
                  <a:pt x="871170" y="819410"/>
                  <a:pt x="784821" y="790332"/>
                  <a:pt x="709017" y="754450"/>
                </a:cubicBezTo>
                <a:cubicBezTo>
                  <a:pt x="686747" y="743533"/>
                  <a:pt x="669617" y="730485"/>
                  <a:pt x="659046" y="714902"/>
                </a:cubicBezTo>
                <a:cubicBezTo>
                  <a:pt x="655674" y="709602"/>
                  <a:pt x="653624" y="702786"/>
                  <a:pt x="664793" y="697608"/>
                </a:cubicBezTo>
                <a:cubicBezTo>
                  <a:pt x="675483" y="692472"/>
                  <a:pt x="684069" y="696476"/>
                  <a:pt x="692052" y="699133"/>
                </a:cubicBezTo>
                <a:cubicBezTo>
                  <a:pt x="725451" y="709913"/>
                  <a:pt x="759355" y="720929"/>
                  <a:pt x="792779" y="731987"/>
                </a:cubicBezTo>
                <a:cubicBezTo>
                  <a:pt x="826682" y="743003"/>
                  <a:pt x="860155" y="754616"/>
                  <a:pt x="895574" y="766338"/>
                </a:cubicBezTo>
                <a:cubicBezTo>
                  <a:pt x="897416" y="759741"/>
                  <a:pt x="890085" y="758985"/>
                  <a:pt x="886044" y="757101"/>
                </a:cubicBezTo>
                <a:cubicBezTo>
                  <a:pt x="828975" y="730489"/>
                  <a:pt x="766861" y="707118"/>
                  <a:pt x="702924" y="685027"/>
                </a:cubicBezTo>
                <a:cubicBezTo>
                  <a:pt x="653460" y="667821"/>
                  <a:pt x="605342" y="649378"/>
                  <a:pt x="571540" y="622962"/>
                </a:cubicBezTo>
                <a:cubicBezTo>
                  <a:pt x="558524" y="612632"/>
                  <a:pt x="551227" y="601239"/>
                  <a:pt x="552940" y="587657"/>
                </a:cubicBezTo>
                <a:cubicBezTo>
                  <a:pt x="553537" y="583407"/>
                  <a:pt x="554132" y="579157"/>
                  <a:pt x="563623" y="576925"/>
                </a:cubicBezTo>
                <a:cubicBezTo>
                  <a:pt x="571217" y="575139"/>
                  <a:pt x="576243" y="577216"/>
                  <a:pt x="580332" y="579656"/>
                </a:cubicBezTo>
                <a:cubicBezTo>
                  <a:pt x="587500" y="584063"/>
                  <a:pt x="594668" y="588471"/>
                  <a:pt x="604623" y="591516"/>
                </a:cubicBezTo>
                <a:cubicBezTo>
                  <a:pt x="664350" y="609779"/>
                  <a:pt x="720426" y="630601"/>
                  <a:pt x="775136" y="652383"/>
                </a:cubicBezTo>
                <a:cubicBezTo>
                  <a:pt x="864952" y="687874"/>
                  <a:pt x="953882" y="724283"/>
                  <a:pt x="1057795" y="749301"/>
                </a:cubicBezTo>
                <a:cubicBezTo>
                  <a:pt x="1096889" y="758742"/>
                  <a:pt x="1137304" y="766668"/>
                  <a:pt x="1183454" y="768213"/>
                </a:cubicBezTo>
                <a:cubicBezTo>
                  <a:pt x="1181768" y="765563"/>
                  <a:pt x="1178737" y="764150"/>
                  <a:pt x="1175732" y="763015"/>
                </a:cubicBezTo>
                <a:cubicBezTo>
                  <a:pt x="1075170" y="726508"/>
                  <a:pt x="977850" y="688319"/>
                  <a:pt x="888743" y="644370"/>
                </a:cubicBezTo>
                <a:cubicBezTo>
                  <a:pt x="778881" y="590211"/>
                  <a:pt x="683912" y="529148"/>
                  <a:pt x="615490" y="455960"/>
                </a:cubicBezTo>
                <a:cubicBezTo>
                  <a:pt x="612312" y="452882"/>
                  <a:pt x="610122" y="449996"/>
                  <a:pt x="602432" y="450671"/>
                </a:cubicBezTo>
                <a:cubicBezTo>
                  <a:pt x="582748" y="452678"/>
                  <a:pt x="580338" y="447293"/>
                  <a:pt x="582418" y="437876"/>
                </a:cubicBezTo>
                <a:cubicBezTo>
                  <a:pt x="588134" y="414707"/>
                  <a:pt x="573498" y="396964"/>
                  <a:pt x="539211" y="387101"/>
                </a:cubicBezTo>
                <a:cubicBezTo>
                  <a:pt x="514350" y="379769"/>
                  <a:pt x="493430" y="373210"/>
                  <a:pt x="519748" y="352990"/>
                </a:cubicBezTo>
                <a:cubicBezTo>
                  <a:pt x="526113" y="348234"/>
                  <a:pt x="523173" y="342336"/>
                  <a:pt x="520282" y="336993"/>
                </a:cubicBezTo>
                <a:cubicBezTo>
                  <a:pt x="516186" y="328957"/>
                  <a:pt x="507910" y="322968"/>
                  <a:pt x="498650" y="316785"/>
                </a:cubicBezTo>
                <a:cubicBezTo>
                  <a:pt x="493501" y="313319"/>
                  <a:pt x="487271" y="308549"/>
                  <a:pt x="493610" y="303515"/>
                </a:cubicBezTo>
                <a:cubicBezTo>
                  <a:pt x="500838" y="297564"/>
                  <a:pt x="511247" y="300288"/>
                  <a:pt x="519565" y="301237"/>
                </a:cubicBezTo>
                <a:cubicBezTo>
                  <a:pt x="557715" y="305444"/>
                  <a:pt x="581118" y="318221"/>
                  <a:pt x="592560" y="338204"/>
                </a:cubicBezTo>
                <a:cubicBezTo>
                  <a:pt x="599979" y="350985"/>
                  <a:pt x="609184" y="351016"/>
                  <a:pt x="627076" y="339652"/>
                </a:cubicBezTo>
                <a:cubicBezTo>
                  <a:pt x="647275" y="326965"/>
                  <a:pt x="664147" y="326044"/>
                  <a:pt x="679640" y="336997"/>
                </a:cubicBezTo>
                <a:cubicBezTo>
                  <a:pt x="692054" y="345981"/>
                  <a:pt x="702112" y="355732"/>
                  <a:pt x="716352" y="363437"/>
                </a:cubicBezTo>
                <a:cubicBezTo>
                  <a:pt x="754546" y="384710"/>
                  <a:pt x="790508" y="408138"/>
                  <a:pt x="869745" y="400343"/>
                </a:cubicBezTo>
                <a:cubicBezTo>
                  <a:pt x="847718" y="392203"/>
                  <a:pt x="825656" y="394699"/>
                  <a:pt x="806641" y="393290"/>
                </a:cubicBezTo>
                <a:cubicBezTo>
                  <a:pt x="792988" y="392249"/>
                  <a:pt x="779165" y="389265"/>
                  <a:pt x="791435" y="380072"/>
                </a:cubicBezTo>
                <a:cubicBezTo>
                  <a:pt x="805532" y="369601"/>
                  <a:pt x="796441" y="365362"/>
                  <a:pt x="787709" y="359692"/>
                </a:cubicBezTo>
                <a:cubicBezTo>
                  <a:pt x="767647" y="346342"/>
                  <a:pt x="751260" y="330710"/>
                  <a:pt x="711071" y="330880"/>
                </a:cubicBezTo>
                <a:cubicBezTo>
                  <a:pt x="704773" y="330873"/>
                  <a:pt x="699699" y="328240"/>
                  <a:pt x="694722" y="326718"/>
                </a:cubicBezTo>
                <a:cubicBezTo>
                  <a:pt x="687749" y="324532"/>
                  <a:pt x="681713" y="321984"/>
                  <a:pt x="684613" y="316412"/>
                </a:cubicBezTo>
                <a:cubicBezTo>
                  <a:pt x="687565" y="311396"/>
                  <a:pt x="694531" y="307986"/>
                  <a:pt x="703615" y="306629"/>
                </a:cubicBezTo>
                <a:cubicBezTo>
                  <a:pt x="711738" y="305356"/>
                  <a:pt x="720365" y="304319"/>
                  <a:pt x="728585" y="304157"/>
                </a:cubicBezTo>
                <a:cubicBezTo>
                  <a:pt x="765287" y="302895"/>
                  <a:pt x="791378" y="313197"/>
                  <a:pt x="817397" y="322666"/>
                </a:cubicBezTo>
                <a:cubicBezTo>
                  <a:pt x="908436" y="355531"/>
                  <a:pt x="989341" y="394323"/>
                  <a:pt x="1073943" y="431110"/>
                </a:cubicBezTo>
                <a:cubicBezTo>
                  <a:pt x="1158521" y="467620"/>
                  <a:pt x="1256741" y="493978"/>
                  <a:pt x="1349484" y="524175"/>
                </a:cubicBezTo>
                <a:cubicBezTo>
                  <a:pt x="1563417" y="594105"/>
                  <a:pt x="1778287" y="663672"/>
                  <a:pt x="2004921" y="723811"/>
                </a:cubicBezTo>
                <a:cubicBezTo>
                  <a:pt x="2226580" y="782429"/>
                  <a:pt x="2967159" y="809769"/>
                  <a:pt x="3111348" y="808027"/>
                </a:cubicBezTo>
                <a:cubicBezTo>
                  <a:pt x="3295676" y="805559"/>
                  <a:pt x="3730204" y="773014"/>
                  <a:pt x="4173417" y="745585"/>
                </a:cubicBezTo>
                <a:cubicBezTo>
                  <a:pt x="4223504" y="742307"/>
                  <a:pt x="4272653" y="739393"/>
                  <a:pt x="4324760" y="737057"/>
                </a:cubicBezTo>
                <a:cubicBezTo>
                  <a:pt x="5801059" y="670156"/>
                  <a:pt x="6841344" y="326433"/>
                  <a:pt x="6893789" y="305879"/>
                </a:cubicBezTo>
                <a:cubicBezTo>
                  <a:pt x="6978091" y="273014"/>
                  <a:pt x="7258655" y="208091"/>
                  <a:pt x="7259184" y="208604"/>
                </a:cubicBezTo>
                <a:cubicBezTo>
                  <a:pt x="7265440" y="213652"/>
                  <a:pt x="7297274" y="217644"/>
                  <a:pt x="7323059" y="220312"/>
                </a:cubicBezTo>
                <a:lnTo>
                  <a:pt x="7347572" y="222730"/>
                </a:lnTo>
                <a:lnTo>
                  <a:pt x="7350636" y="224083"/>
                </a:lnTo>
                <a:cubicBezTo>
                  <a:pt x="7359607" y="224205"/>
                  <a:pt x="7359159" y="223929"/>
                  <a:pt x="7353245" y="223290"/>
                </a:cubicBezTo>
                <a:lnTo>
                  <a:pt x="7347572" y="222730"/>
                </a:lnTo>
                <a:lnTo>
                  <a:pt x="7342573" y="220523"/>
                </a:lnTo>
                <a:cubicBezTo>
                  <a:pt x="7341302" y="218466"/>
                  <a:pt x="7341191" y="215818"/>
                  <a:pt x="7341465" y="213415"/>
                </a:cubicBezTo>
                <a:cubicBezTo>
                  <a:pt x="7342771" y="200707"/>
                  <a:pt x="7352468" y="189782"/>
                  <a:pt x="7375606" y="182994"/>
                </a:cubicBezTo>
                <a:cubicBezTo>
                  <a:pt x="7397808" y="176568"/>
                  <a:pt x="7420538" y="170655"/>
                  <a:pt x="7443270" y="164742"/>
                </a:cubicBezTo>
                <a:cubicBezTo>
                  <a:pt x="7462204" y="159722"/>
                  <a:pt x="7475181" y="158583"/>
                  <a:pt x="7478299" y="172021"/>
                </a:cubicBezTo>
                <a:cubicBezTo>
                  <a:pt x="7481416" y="185460"/>
                  <a:pt x="7508389" y="189249"/>
                  <a:pt x="7524024" y="179761"/>
                </a:cubicBezTo>
                <a:cubicBezTo>
                  <a:pt x="7585174" y="142492"/>
                  <a:pt x="7658615" y="112820"/>
                  <a:pt x="7727944" y="80430"/>
                </a:cubicBezTo>
                <a:cubicBezTo>
                  <a:pt x="7776349" y="57992"/>
                  <a:pt x="7827303" y="37009"/>
                  <a:pt x="7867024" y="9456"/>
                </a:cubicBezTo>
                <a:cubicBezTo>
                  <a:pt x="7874326" y="4338"/>
                  <a:pt x="7880999" y="-2404"/>
                  <a:pt x="7894848" y="858"/>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473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D779D1-4AE8-4E5F-B26C-9EFD1D1F8FA0}"/>
              </a:ext>
            </a:extLst>
          </p:cNvPr>
          <p:cNvPicPr>
            <a:picLocks noChangeAspect="1"/>
          </p:cNvPicPr>
          <p:nvPr/>
        </p:nvPicPr>
        <p:blipFill>
          <a:blip r:embed="rId2"/>
          <a:stretch>
            <a:fillRect/>
          </a:stretch>
        </p:blipFill>
        <p:spPr>
          <a:xfrm>
            <a:off x="0" y="260648"/>
            <a:ext cx="9144000" cy="6408712"/>
          </a:xfrm>
          <a:prstGeom prst="rect">
            <a:avLst/>
          </a:prstGeom>
        </p:spPr>
      </p:pic>
      <p:sp>
        <p:nvSpPr>
          <p:cNvPr id="2" name="Rectangle 1">
            <a:extLst>
              <a:ext uri="{FF2B5EF4-FFF2-40B4-BE49-F238E27FC236}">
                <a16:creationId xmlns:a16="http://schemas.microsoft.com/office/drawing/2014/main" id="{E40E6801-77D6-49C1-A5FC-0B048BFB64B9}"/>
              </a:ext>
            </a:extLst>
          </p:cNvPr>
          <p:cNvSpPr/>
          <p:nvPr/>
        </p:nvSpPr>
        <p:spPr>
          <a:xfrm>
            <a:off x="4067944" y="188640"/>
            <a:ext cx="3888432"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Fully controlled by State corporation GAZPROM</a:t>
            </a:r>
            <a:endParaRPr lang="LID4096" dirty="0"/>
          </a:p>
        </p:txBody>
      </p:sp>
    </p:spTree>
    <p:extLst>
      <p:ext uri="{BB962C8B-B14F-4D97-AF65-F5344CB8AC3E}">
        <p14:creationId xmlns:p14="http://schemas.microsoft.com/office/powerpoint/2010/main" val="23676375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D2350-0828-4006-85A8-5C778C5E871C}"/>
              </a:ext>
            </a:extLst>
          </p:cNvPr>
          <p:cNvSpPr>
            <a:spLocks noGrp="1"/>
          </p:cNvSpPr>
          <p:nvPr>
            <p:ph type="title"/>
          </p:nvPr>
        </p:nvSpPr>
        <p:spPr/>
        <p:txBody>
          <a:bodyPr/>
          <a:lstStyle/>
          <a:p>
            <a:r>
              <a:rPr lang="en-US" dirty="0"/>
              <a:t>About GAZPROM</a:t>
            </a:r>
            <a:endParaRPr lang="LID4096" dirty="0"/>
          </a:p>
        </p:txBody>
      </p:sp>
      <p:sp>
        <p:nvSpPr>
          <p:cNvPr id="3" name="Content Placeholder 2">
            <a:extLst>
              <a:ext uri="{FF2B5EF4-FFF2-40B4-BE49-F238E27FC236}">
                <a16:creationId xmlns:a16="http://schemas.microsoft.com/office/drawing/2014/main" id="{733CB26B-4DAB-4217-829A-674175AAAE9D}"/>
              </a:ext>
            </a:extLst>
          </p:cNvPr>
          <p:cNvSpPr>
            <a:spLocks noGrp="1"/>
          </p:cNvSpPr>
          <p:nvPr>
            <p:ph idx="1"/>
          </p:nvPr>
        </p:nvSpPr>
        <p:spPr>
          <a:xfrm>
            <a:off x="457200" y="1268760"/>
            <a:ext cx="8229600" cy="5314602"/>
          </a:xfrm>
        </p:spPr>
        <p:txBody>
          <a:bodyPr>
            <a:normAutofit lnSpcReduction="10000"/>
          </a:bodyPr>
          <a:lstStyle/>
          <a:p>
            <a:pPr marL="0" indent="0">
              <a:buNone/>
            </a:pPr>
            <a:r>
              <a:rPr lang="en-US" sz="2500" dirty="0">
                <a:effectLst/>
                <a:latin typeface="Calibri" panose="020F0502020204030204" pitchFamily="34" charset="0"/>
                <a:ea typeface="Calibri" panose="020F0502020204030204" pitchFamily="34" charset="0"/>
                <a:cs typeface="Times New Roman" panose="02020603050405020304" pitchFamily="18" charset="0"/>
              </a:rPr>
              <a:t>Slightly over </a:t>
            </a:r>
            <a:r>
              <a:rPr lang="en-US" sz="2500"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50% of its stock </a:t>
            </a:r>
            <a:r>
              <a:rPr lang="en-US" sz="2500" dirty="0">
                <a:effectLst/>
                <a:latin typeface="Calibri" panose="020F0502020204030204" pitchFamily="34" charset="0"/>
                <a:ea typeface="Calibri" panose="020F0502020204030204" pitchFamily="34" charset="0"/>
                <a:cs typeface="Times New Roman" panose="02020603050405020304" pitchFamily="18" charset="0"/>
              </a:rPr>
              <a:t>is controlled by the </a:t>
            </a:r>
            <a:r>
              <a:rPr lang="en-US" sz="2500"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state</a:t>
            </a:r>
            <a:r>
              <a:rPr lang="en-US" sz="2500" dirty="0">
                <a:effectLst/>
                <a:latin typeface="Calibri" panose="020F0502020204030204" pitchFamily="34" charset="0"/>
                <a:ea typeface="Calibri" panose="020F0502020204030204" pitchFamily="34" charset="0"/>
                <a:cs typeface="Times New Roman" panose="02020603050405020304" pitchFamily="18" charset="0"/>
              </a:rPr>
              <a:t>, and much of the rest is publicly traded.</a:t>
            </a:r>
          </a:p>
          <a:p>
            <a:pPr marL="0" indent="0">
              <a:buNone/>
            </a:pPr>
            <a:endParaRPr lang="en-US" sz="2500" dirty="0">
              <a:latin typeface="Tiger"/>
            </a:endParaRPr>
          </a:p>
          <a:p>
            <a:pPr marL="0" indent="0">
              <a:buNone/>
            </a:pPr>
            <a:r>
              <a:rPr lang="en-US" sz="2500" dirty="0">
                <a:latin typeface="Tiger"/>
              </a:rPr>
              <a:t>GAZPROM holds </a:t>
            </a:r>
            <a:r>
              <a:rPr lang="en-US" sz="2500" b="1" dirty="0">
                <a:solidFill>
                  <a:srgbClr val="FF0000"/>
                </a:solidFill>
                <a:effectLst>
                  <a:outerShdw blurRad="38100" dist="38100" dir="2700000" algn="tl">
                    <a:srgbClr val="000000">
                      <a:alpha val="43137"/>
                    </a:srgbClr>
                  </a:outerShdw>
                </a:effectLst>
                <a:latin typeface="Tiger"/>
              </a:rPr>
              <a:t>the world’s largest natural gas reserves</a:t>
            </a:r>
            <a:r>
              <a:rPr lang="en-US" sz="2500" dirty="0">
                <a:latin typeface="Tiger"/>
              </a:rPr>
              <a:t>. The Company’s share in the global gas reserves amounts to 16%.</a:t>
            </a:r>
          </a:p>
          <a:p>
            <a:pPr marL="0" indent="0">
              <a:buNone/>
            </a:pPr>
            <a:endParaRPr lang="en-US" sz="2500" dirty="0">
              <a:latin typeface="Tiger"/>
            </a:endParaRPr>
          </a:p>
          <a:p>
            <a:pPr marL="0" indent="0" algn="just">
              <a:buNone/>
            </a:pPr>
            <a:r>
              <a:rPr lang="en-US" sz="2500" dirty="0"/>
              <a:t>GAZPROM accounts for 12 per cent of the global gas output and 68 per cent of domestic gas production. </a:t>
            </a:r>
          </a:p>
          <a:p>
            <a:pPr marL="0" indent="0" algn="just">
              <a:buNone/>
            </a:pPr>
            <a:endParaRPr lang="en-US" sz="2500" dirty="0"/>
          </a:p>
          <a:p>
            <a:pPr marL="0" indent="0" algn="just">
              <a:buNone/>
            </a:pPr>
            <a:r>
              <a:rPr lang="en-US" sz="2500" dirty="0"/>
              <a:t>GAZPROM is actively implementing </a:t>
            </a:r>
            <a:r>
              <a:rPr lang="en-US" sz="2500" b="1" dirty="0">
                <a:solidFill>
                  <a:srgbClr val="FF0000"/>
                </a:solidFill>
                <a:effectLst>
                  <a:outerShdw blurRad="38100" dist="38100" dir="2700000" algn="tl">
                    <a:srgbClr val="000000">
                      <a:alpha val="43137"/>
                    </a:srgbClr>
                  </a:outerShdw>
                </a:effectLst>
              </a:rPr>
              <a:t>large-scale gas development projects</a:t>
            </a:r>
            <a:r>
              <a:rPr lang="en-US" sz="2500" dirty="0"/>
              <a:t> in the Yamal Peninsula, the Arctic shelf, Eastern Siberia and the Russian Far East, as well as a number of hydrocarbon exploration and production projects abroad.</a:t>
            </a:r>
            <a:endParaRPr lang="LID4096" sz="2500" dirty="0">
              <a:latin typeface="Tiger"/>
            </a:endParaRPr>
          </a:p>
        </p:txBody>
      </p:sp>
    </p:spTree>
    <p:extLst>
      <p:ext uri="{BB962C8B-B14F-4D97-AF65-F5344CB8AC3E}">
        <p14:creationId xmlns:p14="http://schemas.microsoft.com/office/powerpoint/2010/main" val="31380582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a:solidFill>
                  <a:schemeClr val="tx2">
                    <a:lumMod val="75000"/>
                  </a:schemeClr>
                </a:solidFill>
                <a:effectLst>
                  <a:outerShdw blurRad="38100" dist="38100" dir="2700000" algn="tl">
                    <a:srgbClr val="000000">
                      <a:alpha val="43137"/>
                    </a:srgbClr>
                  </a:outerShdw>
                </a:effectLst>
              </a:rPr>
              <a:t>Russia`s coal reserves, 2012 </a:t>
            </a:r>
          </a:p>
        </p:txBody>
      </p:sp>
      <p:pic>
        <p:nvPicPr>
          <p:cNvPr id="4" name="Content Placeholder 3"/>
          <p:cNvPicPr>
            <a:picLocks noGrp="1" noChangeAspect="1"/>
          </p:cNvPicPr>
          <p:nvPr>
            <p:ph idx="1"/>
          </p:nvPr>
        </p:nvPicPr>
        <p:blipFill>
          <a:blip r:embed="rId2"/>
          <a:stretch>
            <a:fillRect/>
          </a:stretch>
        </p:blipFill>
        <p:spPr>
          <a:xfrm>
            <a:off x="457200" y="1268760"/>
            <a:ext cx="8507287" cy="5328591"/>
          </a:xfrm>
          <a:prstGeom prst="rect">
            <a:avLst/>
          </a:prstGeom>
        </p:spPr>
      </p:pic>
    </p:spTree>
    <p:extLst>
      <p:ext uri="{BB962C8B-B14F-4D97-AF65-F5344CB8AC3E}">
        <p14:creationId xmlns:p14="http://schemas.microsoft.com/office/powerpoint/2010/main" val="3045169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grass, sky, outdoor, farm machine&#10;&#10;Description automatically generated">
            <a:extLst>
              <a:ext uri="{FF2B5EF4-FFF2-40B4-BE49-F238E27FC236}">
                <a16:creationId xmlns:a16="http://schemas.microsoft.com/office/drawing/2014/main" id="{605CAE17-0ADB-42B2-B8DF-C3E0F6936C8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155" r="6116"/>
          <a:stretch/>
        </p:blipFill>
        <p:spPr>
          <a:xfrm>
            <a:off x="20" y="2"/>
            <a:ext cx="565096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6" name="Picture 5" descr="A picture containing tree, outdoor, pile, farm machine&#10;&#10;Description automatically generated">
            <a:extLst>
              <a:ext uri="{FF2B5EF4-FFF2-40B4-BE49-F238E27FC236}">
                <a16:creationId xmlns:a16="http://schemas.microsoft.com/office/drawing/2014/main" id="{76A16F6E-83BD-4FDD-971F-2242F2ACBA99}"/>
              </a:ext>
            </a:extLst>
          </p:cNvPr>
          <p:cNvPicPr>
            <a:picLocks noChangeAspect="1"/>
          </p:cNvPicPr>
          <p:nvPr/>
        </p:nvPicPr>
        <p:blipFill rotWithShape="1">
          <a:blip r:embed="rId3">
            <a:extLst>
              <a:ext uri="{28A0092B-C50C-407E-A947-70E740481C1C}">
                <a14:useLocalDpi xmlns:a14="http://schemas.microsoft.com/office/drawing/2010/main" val="0"/>
              </a:ext>
            </a:extLst>
          </a:blip>
          <a:srcRect l="34517" r="14346" b="3"/>
          <a:stretch/>
        </p:blipFill>
        <p:spPr>
          <a:xfrm>
            <a:off x="5740152" y="1"/>
            <a:ext cx="3403847"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10" name="Picture 9" descr="A field with trees and mountains in the background&#10;&#10;Description automatically generated with medium confidence">
            <a:extLst>
              <a:ext uri="{FF2B5EF4-FFF2-40B4-BE49-F238E27FC236}">
                <a16:creationId xmlns:a16="http://schemas.microsoft.com/office/drawing/2014/main" id="{A4B35B8C-CEB3-4C25-8568-94B6E03D0B26}"/>
              </a:ext>
            </a:extLst>
          </p:cNvPr>
          <p:cNvPicPr>
            <a:picLocks noChangeAspect="1"/>
          </p:cNvPicPr>
          <p:nvPr/>
        </p:nvPicPr>
        <p:blipFill rotWithShape="1">
          <a:blip r:embed="rId4">
            <a:extLst>
              <a:ext uri="{28A0092B-C50C-407E-A947-70E740481C1C}">
                <a14:useLocalDpi xmlns:a14="http://schemas.microsoft.com/office/drawing/2010/main" val="0"/>
              </a:ext>
            </a:extLst>
          </a:blip>
          <a:srcRect t="20184" b="5831"/>
          <a:stretch/>
        </p:blipFill>
        <p:spPr>
          <a:xfrm>
            <a:off x="20" y="4316255"/>
            <a:ext cx="5127618"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a:extLst>
              <a:ext uri="{FF2B5EF4-FFF2-40B4-BE49-F238E27FC236}">
                <a16:creationId xmlns:a16="http://schemas.microsoft.com/office/drawing/2014/main" id="{0555266A-2EC8-4D76-A219-4D27C79B2864}"/>
              </a:ext>
            </a:extLst>
          </p:cNvPr>
          <p:cNvSpPr>
            <a:spLocks noGrp="1"/>
          </p:cNvSpPr>
          <p:nvPr>
            <p:ph type="title"/>
          </p:nvPr>
        </p:nvSpPr>
        <p:spPr>
          <a:xfrm>
            <a:off x="4757737" y="3996130"/>
            <a:ext cx="4129361" cy="1576910"/>
          </a:xfrm>
        </p:spPr>
        <p:txBody>
          <a:bodyPr vert="horz" lIns="91440" tIns="45720" rIns="91440" bIns="45720" rtlCol="0" anchor="b">
            <a:normAutofit/>
          </a:bodyPr>
          <a:lstStyle/>
          <a:p>
            <a:pPr algn="l">
              <a:lnSpc>
                <a:spcPct val="90000"/>
              </a:lnSpc>
            </a:pPr>
            <a:r>
              <a:rPr lang="en-US" sz="3800" b="1" kern="1200" dirty="0">
                <a:solidFill>
                  <a:schemeClr val="tx1"/>
                </a:solidFill>
                <a:effectLst>
                  <a:outerShdw blurRad="38100" dist="38100" dir="2700000" algn="tl">
                    <a:srgbClr val="000000">
                      <a:alpha val="43137"/>
                    </a:srgbClr>
                  </a:outerShdw>
                </a:effectLst>
                <a:latin typeface="+mj-lt"/>
                <a:ea typeface="+mj-ea"/>
                <a:cs typeface="+mj-cs"/>
              </a:rPr>
              <a:t>Russian agriculture and forestry</a:t>
            </a:r>
          </a:p>
        </p:txBody>
      </p:sp>
    </p:spTree>
    <p:extLst>
      <p:ext uri="{BB962C8B-B14F-4D97-AF65-F5344CB8AC3E}">
        <p14:creationId xmlns:p14="http://schemas.microsoft.com/office/powerpoint/2010/main" val="22608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B4121-3D86-431A-89CD-58F83590EFC3}"/>
              </a:ext>
            </a:extLst>
          </p:cNvPr>
          <p:cNvSpPr>
            <a:spLocks noGrp="1"/>
          </p:cNvSpPr>
          <p:nvPr>
            <p:ph type="title"/>
          </p:nvPr>
        </p:nvSpPr>
        <p:spPr>
          <a:xfrm>
            <a:off x="457200" y="274638"/>
            <a:ext cx="8229600" cy="634082"/>
          </a:xfrm>
        </p:spPr>
        <p:txBody>
          <a:bodyPr>
            <a:normAutofit fontScale="90000"/>
          </a:bodyPr>
          <a:lstStyle/>
          <a:p>
            <a:r>
              <a:rPr lang="en-US" dirty="0"/>
              <a:t>Russian agriculture</a:t>
            </a:r>
            <a:endParaRPr lang="LID4096" dirty="0"/>
          </a:p>
        </p:txBody>
      </p:sp>
      <p:pic>
        <p:nvPicPr>
          <p:cNvPr id="5" name="Content Placeholder 4" descr="Map&#10;&#10;Description automatically generated">
            <a:extLst>
              <a:ext uri="{FF2B5EF4-FFF2-40B4-BE49-F238E27FC236}">
                <a16:creationId xmlns:a16="http://schemas.microsoft.com/office/drawing/2014/main" id="{8E60A4CA-F168-41B3-90DF-2471B8A9C8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959644"/>
            <a:ext cx="8712968" cy="5781724"/>
          </a:xfrm>
        </p:spPr>
      </p:pic>
    </p:spTree>
    <p:extLst>
      <p:ext uri="{BB962C8B-B14F-4D97-AF65-F5344CB8AC3E}">
        <p14:creationId xmlns:p14="http://schemas.microsoft.com/office/powerpoint/2010/main" val="7355718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2" y="476672"/>
            <a:ext cx="8136903" cy="5832648"/>
          </a:xfrm>
          <a:prstGeom prst="rect">
            <a:avLst/>
          </a:prstGeom>
        </p:spPr>
      </p:pic>
      <p:sp>
        <p:nvSpPr>
          <p:cNvPr id="3" name="Rectangle 2"/>
          <p:cNvSpPr/>
          <p:nvPr/>
        </p:nvSpPr>
        <p:spPr>
          <a:xfrm>
            <a:off x="1403648" y="4149080"/>
            <a:ext cx="648072"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800" dirty="0"/>
              <a:t>Dagestan</a:t>
            </a:r>
          </a:p>
        </p:txBody>
      </p:sp>
      <p:sp>
        <p:nvSpPr>
          <p:cNvPr id="4" name="Rectangle 3"/>
          <p:cNvSpPr/>
          <p:nvPr/>
        </p:nvSpPr>
        <p:spPr>
          <a:xfrm>
            <a:off x="2843808" y="3428505"/>
            <a:ext cx="86409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700" dirty="0"/>
              <a:t>Tatarstan&amp;</a:t>
            </a:r>
          </a:p>
          <a:p>
            <a:pPr algn="ctr"/>
            <a:r>
              <a:rPr lang="fi-FI" sz="700" dirty="0" err="1"/>
              <a:t>Bashkortastan</a:t>
            </a:r>
            <a:endParaRPr lang="fi-FI" sz="700" dirty="0"/>
          </a:p>
        </p:txBody>
      </p:sp>
      <p:cxnSp>
        <p:nvCxnSpPr>
          <p:cNvPr id="6" name="Straight Arrow Connector 5"/>
          <p:cNvCxnSpPr>
            <a:stCxn id="4" idx="1"/>
          </p:cNvCxnSpPr>
          <p:nvPr/>
        </p:nvCxnSpPr>
        <p:spPr>
          <a:xfrm flipH="1">
            <a:off x="2627784" y="3572521"/>
            <a:ext cx="2160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55576" y="2132856"/>
            <a:ext cx="792088"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800" dirty="0"/>
              <a:t>Krasnodar, </a:t>
            </a:r>
            <a:r>
              <a:rPr lang="fi-FI" sz="800" dirty="0" err="1"/>
              <a:t>Rostov</a:t>
            </a:r>
            <a:r>
              <a:rPr lang="fi-FI" sz="800" dirty="0"/>
              <a:t>, </a:t>
            </a:r>
            <a:r>
              <a:rPr lang="fi-FI" sz="800" dirty="0" err="1"/>
              <a:t>Voronezh</a:t>
            </a:r>
            <a:r>
              <a:rPr lang="fi-FI" sz="800" dirty="0"/>
              <a:t>,</a:t>
            </a:r>
          </a:p>
          <a:p>
            <a:pPr algn="ctr"/>
            <a:r>
              <a:rPr lang="fi-FI" sz="800" dirty="0"/>
              <a:t>Volgograd</a:t>
            </a:r>
          </a:p>
        </p:txBody>
      </p:sp>
      <p:cxnSp>
        <p:nvCxnSpPr>
          <p:cNvPr id="9" name="Straight Arrow Connector 8"/>
          <p:cNvCxnSpPr/>
          <p:nvPr/>
        </p:nvCxnSpPr>
        <p:spPr>
          <a:xfrm>
            <a:off x="1151620" y="2636912"/>
            <a:ext cx="396044" cy="576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592380" y="-66541"/>
            <a:ext cx="2448272"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3500" dirty="0"/>
              <a:t>2016</a:t>
            </a:r>
          </a:p>
        </p:txBody>
      </p:sp>
    </p:spTree>
    <p:extLst>
      <p:ext uri="{BB962C8B-B14F-4D97-AF65-F5344CB8AC3E}">
        <p14:creationId xmlns:p14="http://schemas.microsoft.com/office/powerpoint/2010/main" val="9305360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0"/>
            <a:ext cx="8964488" cy="6741368"/>
          </a:xfrm>
          <a:prstGeom prst="rect">
            <a:avLst/>
          </a:prstGeom>
        </p:spPr>
      </p:pic>
      <p:sp>
        <p:nvSpPr>
          <p:cNvPr id="3" name="Rectangle 2">
            <a:extLst>
              <a:ext uri="{FF2B5EF4-FFF2-40B4-BE49-F238E27FC236}">
                <a16:creationId xmlns:a16="http://schemas.microsoft.com/office/drawing/2014/main" id="{1C3FC73F-2C37-4598-9939-3D49058344AC}"/>
              </a:ext>
            </a:extLst>
          </p:cNvPr>
          <p:cNvSpPr/>
          <p:nvPr/>
        </p:nvSpPr>
        <p:spPr>
          <a:xfrm>
            <a:off x="4067944" y="4149080"/>
            <a:ext cx="1296144"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14660322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260649"/>
            <a:ext cx="8424936" cy="6264696"/>
          </a:xfrm>
          <a:prstGeom prst="rect">
            <a:avLst/>
          </a:prstGeom>
        </p:spPr>
      </p:pic>
    </p:spTree>
    <p:extLst>
      <p:ext uri="{BB962C8B-B14F-4D97-AF65-F5344CB8AC3E}">
        <p14:creationId xmlns:p14="http://schemas.microsoft.com/office/powerpoint/2010/main" val="19440992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1B402-824F-46FA-8DCD-40A41456D273}"/>
              </a:ext>
            </a:extLst>
          </p:cNvPr>
          <p:cNvSpPr>
            <a:spLocks noGrp="1"/>
          </p:cNvSpPr>
          <p:nvPr>
            <p:ph type="title"/>
          </p:nvPr>
        </p:nvSpPr>
        <p:spPr>
          <a:xfrm>
            <a:off x="457200" y="274638"/>
            <a:ext cx="8229600" cy="850106"/>
          </a:xfrm>
        </p:spPr>
        <p:txBody>
          <a:bodyPr>
            <a:noAutofit/>
          </a:bodyPr>
          <a:lstStyle/>
          <a:p>
            <a:r>
              <a:rPr lang="en-US" sz="3000" b="1" dirty="0">
                <a:effectLst>
                  <a:outerShdw blurRad="38100" dist="38100" dir="2700000" algn="tl">
                    <a:srgbClr val="000000">
                      <a:alpha val="43137"/>
                    </a:srgbClr>
                  </a:outerShdw>
                </a:effectLst>
              </a:rPr>
              <a:t>Top 10 </a:t>
            </a:r>
            <a:r>
              <a:rPr lang="en-US" sz="3000" b="1" dirty="0" err="1">
                <a:effectLst>
                  <a:outerShdw blurRad="38100" dist="38100" dir="2700000" algn="tl">
                    <a:srgbClr val="000000">
                      <a:alpha val="43137"/>
                    </a:srgbClr>
                  </a:outerShdw>
                </a:effectLst>
              </a:rPr>
              <a:t>wheet</a:t>
            </a:r>
            <a:r>
              <a:rPr lang="en-US" sz="3000" b="1" dirty="0">
                <a:effectLst>
                  <a:outerShdw blurRad="38100" dist="38100" dir="2700000" algn="tl">
                    <a:srgbClr val="000000">
                      <a:alpha val="43137"/>
                    </a:srgbClr>
                  </a:outerShdw>
                </a:effectLst>
              </a:rPr>
              <a:t> producers in the World, </a:t>
            </a:r>
            <a:br>
              <a:rPr lang="en-US" sz="3000" b="1" dirty="0">
                <a:effectLst>
                  <a:outerShdw blurRad="38100" dist="38100" dir="2700000" algn="tl">
                    <a:srgbClr val="000000">
                      <a:alpha val="43137"/>
                    </a:srgbClr>
                  </a:outerShdw>
                </a:effectLst>
              </a:rPr>
            </a:br>
            <a:r>
              <a:rPr lang="en-US" sz="3000" b="1" dirty="0">
                <a:effectLst>
                  <a:outerShdw blurRad="38100" dist="38100" dir="2700000" algn="tl">
                    <a:srgbClr val="000000">
                      <a:alpha val="43137"/>
                    </a:srgbClr>
                  </a:outerShdw>
                </a:effectLst>
              </a:rPr>
              <a:t>million metric tones</a:t>
            </a:r>
            <a:endParaRPr lang="LID4096" sz="3000" b="1" dirty="0">
              <a:effectLst>
                <a:outerShdw blurRad="38100" dist="38100" dir="2700000" algn="tl">
                  <a:srgbClr val="000000">
                    <a:alpha val="43137"/>
                  </a:srgbClr>
                </a:outerShdw>
              </a:effectLst>
            </a:endParaRPr>
          </a:p>
        </p:txBody>
      </p:sp>
      <p:pic>
        <p:nvPicPr>
          <p:cNvPr id="5" name="Content Placeholder 4">
            <a:extLst>
              <a:ext uri="{FF2B5EF4-FFF2-40B4-BE49-F238E27FC236}">
                <a16:creationId xmlns:a16="http://schemas.microsoft.com/office/drawing/2014/main" id="{943E8E1C-07C0-40B1-9C52-5E0876C5A8D7}"/>
              </a:ext>
            </a:extLst>
          </p:cNvPr>
          <p:cNvPicPr>
            <a:picLocks noGrp="1" noChangeAspect="1"/>
          </p:cNvPicPr>
          <p:nvPr>
            <p:ph idx="1"/>
          </p:nvPr>
        </p:nvPicPr>
        <p:blipFill>
          <a:blip r:embed="rId2"/>
          <a:stretch>
            <a:fillRect/>
          </a:stretch>
        </p:blipFill>
        <p:spPr>
          <a:xfrm>
            <a:off x="641350" y="1268413"/>
            <a:ext cx="7934325" cy="5172075"/>
          </a:xfrm>
        </p:spPr>
      </p:pic>
      <p:sp>
        <p:nvSpPr>
          <p:cNvPr id="6" name="Freeform: Shape 5">
            <a:extLst>
              <a:ext uri="{FF2B5EF4-FFF2-40B4-BE49-F238E27FC236}">
                <a16:creationId xmlns:a16="http://schemas.microsoft.com/office/drawing/2014/main" id="{DD1DD78C-C048-4523-9F9C-5467D59B4C72}"/>
              </a:ext>
            </a:extLst>
          </p:cNvPr>
          <p:cNvSpPr/>
          <p:nvPr/>
        </p:nvSpPr>
        <p:spPr>
          <a:xfrm>
            <a:off x="1100831" y="2627790"/>
            <a:ext cx="7421732" cy="306622"/>
          </a:xfrm>
          <a:custGeom>
            <a:avLst/>
            <a:gdLst>
              <a:gd name="connsiteX0" fmla="*/ 0 w 7421732"/>
              <a:gd name="connsiteY0" fmla="*/ 230820 h 306622"/>
              <a:gd name="connsiteX1" fmla="*/ 213064 w 7421732"/>
              <a:gd name="connsiteY1" fmla="*/ 239697 h 306622"/>
              <a:gd name="connsiteX2" fmla="*/ 230819 w 7421732"/>
              <a:gd name="connsiteY2" fmla="*/ 266330 h 306622"/>
              <a:gd name="connsiteX3" fmla="*/ 319596 w 7421732"/>
              <a:gd name="connsiteY3" fmla="*/ 284086 h 306622"/>
              <a:gd name="connsiteX4" fmla="*/ 985421 w 7421732"/>
              <a:gd name="connsiteY4" fmla="*/ 266330 h 306622"/>
              <a:gd name="connsiteX5" fmla="*/ 1029810 w 7421732"/>
              <a:gd name="connsiteY5" fmla="*/ 248575 h 306622"/>
              <a:gd name="connsiteX6" fmla="*/ 1065320 w 7421732"/>
              <a:gd name="connsiteY6" fmla="*/ 239697 h 306622"/>
              <a:gd name="connsiteX7" fmla="*/ 1083076 w 7421732"/>
              <a:gd name="connsiteY7" fmla="*/ 221942 h 306622"/>
              <a:gd name="connsiteX8" fmla="*/ 1145219 w 7421732"/>
              <a:gd name="connsiteY8" fmla="*/ 204187 h 306622"/>
              <a:gd name="connsiteX9" fmla="*/ 1162975 w 7421732"/>
              <a:gd name="connsiteY9" fmla="*/ 186431 h 306622"/>
              <a:gd name="connsiteX10" fmla="*/ 1384917 w 7421732"/>
              <a:gd name="connsiteY10" fmla="*/ 186431 h 306622"/>
              <a:gd name="connsiteX11" fmla="*/ 1455938 w 7421732"/>
              <a:gd name="connsiteY11" fmla="*/ 204187 h 306622"/>
              <a:gd name="connsiteX12" fmla="*/ 1491449 w 7421732"/>
              <a:gd name="connsiteY12" fmla="*/ 213064 h 306622"/>
              <a:gd name="connsiteX13" fmla="*/ 1624614 w 7421732"/>
              <a:gd name="connsiteY13" fmla="*/ 239697 h 306622"/>
              <a:gd name="connsiteX14" fmla="*/ 2059619 w 7421732"/>
              <a:gd name="connsiteY14" fmla="*/ 230820 h 306622"/>
              <a:gd name="connsiteX15" fmla="*/ 2086252 w 7421732"/>
              <a:gd name="connsiteY15" fmla="*/ 221942 h 306622"/>
              <a:gd name="connsiteX16" fmla="*/ 2281561 w 7421732"/>
              <a:gd name="connsiteY16" fmla="*/ 221942 h 306622"/>
              <a:gd name="connsiteX17" fmla="*/ 3231472 w 7421732"/>
              <a:gd name="connsiteY17" fmla="*/ 248575 h 306622"/>
              <a:gd name="connsiteX18" fmla="*/ 3453414 w 7421732"/>
              <a:gd name="connsiteY18" fmla="*/ 266330 h 306622"/>
              <a:gd name="connsiteX19" fmla="*/ 3781887 w 7421732"/>
              <a:gd name="connsiteY19" fmla="*/ 257453 h 306622"/>
              <a:gd name="connsiteX20" fmla="*/ 4154750 w 7421732"/>
              <a:gd name="connsiteY20" fmla="*/ 248575 h 306622"/>
              <a:gd name="connsiteX21" fmla="*/ 4438835 w 7421732"/>
              <a:gd name="connsiteY21" fmla="*/ 230820 h 306622"/>
              <a:gd name="connsiteX22" fmla="*/ 4767309 w 7421732"/>
              <a:gd name="connsiteY22" fmla="*/ 213064 h 306622"/>
              <a:gd name="connsiteX23" fmla="*/ 5069150 w 7421732"/>
              <a:gd name="connsiteY23" fmla="*/ 195309 h 306622"/>
              <a:gd name="connsiteX24" fmla="*/ 5273336 w 7421732"/>
              <a:gd name="connsiteY24" fmla="*/ 186431 h 306622"/>
              <a:gd name="connsiteX25" fmla="*/ 5894773 w 7421732"/>
              <a:gd name="connsiteY25" fmla="*/ 195309 h 306622"/>
              <a:gd name="connsiteX26" fmla="*/ 6134470 w 7421732"/>
              <a:gd name="connsiteY26" fmla="*/ 230820 h 306622"/>
              <a:gd name="connsiteX27" fmla="*/ 6320901 w 7421732"/>
              <a:gd name="connsiteY27" fmla="*/ 239697 h 306622"/>
              <a:gd name="connsiteX28" fmla="*/ 6436311 w 7421732"/>
              <a:gd name="connsiteY28" fmla="*/ 248575 h 306622"/>
              <a:gd name="connsiteX29" fmla="*/ 6489577 w 7421732"/>
              <a:gd name="connsiteY29" fmla="*/ 257453 h 306622"/>
              <a:gd name="connsiteX30" fmla="*/ 6533965 w 7421732"/>
              <a:gd name="connsiteY30" fmla="*/ 266330 h 306622"/>
              <a:gd name="connsiteX31" fmla="*/ 6622742 w 7421732"/>
              <a:gd name="connsiteY31" fmla="*/ 275208 h 306622"/>
              <a:gd name="connsiteX32" fmla="*/ 6693763 w 7421732"/>
              <a:gd name="connsiteY32" fmla="*/ 284086 h 306622"/>
              <a:gd name="connsiteX33" fmla="*/ 6880194 w 7421732"/>
              <a:gd name="connsiteY33" fmla="*/ 301841 h 306622"/>
              <a:gd name="connsiteX34" fmla="*/ 7235301 w 7421732"/>
              <a:gd name="connsiteY34" fmla="*/ 292963 h 306622"/>
              <a:gd name="connsiteX35" fmla="*/ 7288567 w 7421732"/>
              <a:gd name="connsiteY35" fmla="*/ 284086 h 306622"/>
              <a:gd name="connsiteX36" fmla="*/ 7306322 w 7421732"/>
              <a:gd name="connsiteY36" fmla="*/ 266330 h 306622"/>
              <a:gd name="connsiteX37" fmla="*/ 7341833 w 7421732"/>
              <a:gd name="connsiteY37" fmla="*/ 248575 h 306622"/>
              <a:gd name="connsiteX38" fmla="*/ 7359588 w 7421732"/>
              <a:gd name="connsiteY38" fmla="*/ 221942 h 306622"/>
              <a:gd name="connsiteX39" fmla="*/ 7386221 w 7421732"/>
              <a:gd name="connsiteY39" fmla="*/ 213064 h 306622"/>
              <a:gd name="connsiteX40" fmla="*/ 7421732 w 7421732"/>
              <a:gd name="connsiteY40" fmla="*/ 186431 h 306622"/>
              <a:gd name="connsiteX41" fmla="*/ 7412854 w 7421732"/>
              <a:gd name="connsiteY41" fmla="*/ 79899 h 306622"/>
              <a:gd name="connsiteX42" fmla="*/ 7403977 w 7421732"/>
              <a:gd name="connsiteY42" fmla="*/ 53266 h 306622"/>
              <a:gd name="connsiteX43" fmla="*/ 7395099 w 7421732"/>
              <a:gd name="connsiteY43" fmla="*/ 0 h 30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421732" h="306622">
                <a:moveTo>
                  <a:pt x="0" y="230820"/>
                </a:moveTo>
                <a:cubicBezTo>
                  <a:pt x="71021" y="233779"/>
                  <a:pt x="142808" y="228889"/>
                  <a:pt x="213064" y="239697"/>
                </a:cubicBezTo>
                <a:cubicBezTo>
                  <a:pt x="223610" y="241319"/>
                  <a:pt x="221941" y="260412"/>
                  <a:pt x="230819" y="266330"/>
                </a:cubicBezTo>
                <a:cubicBezTo>
                  <a:pt x="239648" y="272216"/>
                  <a:pt x="319420" y="284057"/>
                  <a:pt x="319596" y="284086"/>
                </a:cubicBezTo>
                <a:cubicBezTo>
                  <a:pt x="541538" y="278167"/>
                  <a:pt x="779279" y="348784"/>
                  <a:pt x="985421" y="266330"/>
                </a:cubicBezTo>
                <a:cubicBezTo>
                  <a:pt x="1000217" y="260412"/>
                  <a:pt x="1014692" y="253614"/>
                  <a:pt x="1029810" y="248575"/>
                </a:cubicBezTo>
                <a:cubicBezTo>
                  <a:pt x="1041385" y="244717"/>
                  <a:pt x="1053483" y="242656"/>
                  <a:pt x="1065320" y="239697"/>
                </a:cubicBezTo>
                <a:cubicBezTo>
                  <a:pt x="1071239" y="233779"/>
                  <a:pt x="1075899" y="226248"/>
                  <a:pt x="1083076" y="221942"/>
                </a:cubicBezTo>
                <a:cubicBezTo>
                  <a:pt x="1092176" y="216482"/>
                  <a:pt x="1138582" y="205846"/>
                  <a:pt x="1145219" y="204187"/>
                </a:cubicBezTo>
                <a:cubicBezTo>
                  <a:pt x="1151138" y="198268"/>
                  <a:pt x="1155282" y="189728"/>
                  <a:pt x="1162975" y="186431"/>
                </a:cubicBezTo>
                <a:cubicBezTo>
                  <a:pt x="1216515" y="163486"/>
                  <a:pt x="1384558" y="186413"/>
                  <a:pt x="1384917" y="186431"/>
                </a:cubicBezTo>
                <a:lnTo>
                  <a:pt x="1455938" y="204187"/>
                </a:lnTo>
                <a:lnTo>
                  <a:pt x="1491449" y="213064"/>
                </a:lnTo>
                <a:cubicBezTo>
                  <a:pt x="1534421" y="256039"/>
                  <a:pt x="1510377" y="239697"/>
                  <a:pt x="1624614" y="239697"/>
                </a:cubicBezTo>
                <a:cubicBezTo>
                  <a:pt x="1769646" y="239697"/>
                  <a:pt x="1914617" y="233779"/>
                  <a:pt x="2059619" y="230820"/>
                </a:cubicBezTo>
                <a:cubicBezTo>
                  <a:pt x="2068497" y="227861"/>
                  <a:pt x="2077117" y="223972"/>
                  <a:pt x="2086252" y="221942"/>
                </a:cubicBezTo>
                <a:cubicBezTo>
                  <a:pt x="2166789" y="204044"/>
                  <a:pt x="2173009" y="215157"/>
                  <a:pt x="2281561" y="221942"/>
                </a:cubicBezTo>
                <a:cubicBezTo>
                  <a:pt x="2590868" y="376591"/>
                  <a:pt x="2277115" y="226207"/>
                  <a:pt x="3231472" y="248575"/>
                </a:cubicBezTo>
                <a:cubicBezTo>
                  <a:pt x="3305669" y="250314"/>
                  <a:pt x="3379433" y="260412"/>
                  <a:pt x="3453414" y="266330"/>
                </a:cubicBezTo>
                <a:lnTo>
                  <a:pt x="3781887" y="257453"/>
                </a:lnTo>
                <a:lnTo>
                  <a:pt x="4154750" y="248575"/>
                </a:lnTo>
                <a:cubicBezTo>
                  <a:pt x="4249552" y="244732"/>
                  <a:pt x="4344140" y="236738"/>
                  <a:pt x="4438835" y="230820"/>
                </a:cubicBezTo>
                <a:cubicBezTo>
                  <a:pt x="4589265" y="205747"/>
                  <a:pt x="4440307" y="228156"/>
                  <a:pt x="4767309" y="213064"/>
                </a:cubicBezTo>
                <a:cubicBezTo>
                  <a:pt x="4867989" y="208417"/>
                  <a:pt x="4968502" y="200606"/>
                  <a:pt x="5069150" y="195309"/>
                </a:cubicBezTo>
                <a:lnTo>
                  <a:pt x="5273336" y="186431"/>
                </a:lnTo>
                <a:cubicBezTo>
                  <a:pt x="5480482" y="189390"/>
                  <a:pt x="5687815" y="186007"/>
                  <a:pt x="5894773" y="195309"/>
                </a:cubicBezTo>
                <a:cubicBezTo>
                  <a:pt x="5975463" y="198936"/>
                  <a:pt x="6053890" y="225263"/>
                  <a:pt x="6134470" y="230820"/>
                </a:cubicBezTo>
                <a:cubicBezTo>
                  <a:pt x="6196537" y="235100"/>
                  <a:pt x="6258794" y="236044"/>
                  <a:pt x="6320901" y="239697"/>
                </a:cubicBezTo>
                <a:cubicBezTo>
                  <a:pt x="6359418" y="241963"/>
                  <a:pt x="6397841" y="245616"/>
                  <a:pt x="6436311" y="248575"/>
                </a:cubicBezTo>
                <a:lnTo>
                  <a:pt x="6489577" y="257453"/>
                </a:lnTo>
                <a:cubicBezTo>
                  <a:pt x="6504423" y="260152"/>
                  <a:pt x="6519008" y="264336"/>
                  <a:pt x="6533965" y="266330"/>
                </a:cubicBezTo>
                <a:cubicBezTo>
                  <a:pt x="6563444" y="270260"/>
                  <a:pt x="6593184" y="271924"/>
                  <a:pt x="6622742" y="275208"/>
                </a:cubicBezTo>
                <a:cubicBezTo>
                  <a:pt x="6646454" y="277843"/>
                  <a:pt x="6670032" y="281631"/>
                  <a:pt x="6693763" y="284086"/>
                </a:cubicBezTo>
                <a:lnTo>
                  <a:pt x="6880194" y="301841"/>
                </a:lnTo>
                <a:lnTo>
                  <a:pt x="7235301" y="292963"/>
                </a:lnTo>
                <a:cubicBezTo>
                  <a:pt x="7253284" y="292181"/>
                  <a:pt x="7271713" y="290406"/>
                  <a:pt x="7288567" y="284086"/>
                </a:cubicBezTo>
                <a:cubicBezTo>
                  <a:pt x="7296404" y="281147"/>
                  <a:pt x="7299358" y="270973"/>
                  <a:pt x="7306322" y="266330"/>
                </a:cubicBezTo>
                <a:cubicBezTo>
                  <a:pt x="7317333" y="258989"/>
                  <a:pt x="7329996" y="254493"/>
                  <a:pt x="7341833" y="248575"/>
                </a:cubicBezTo>
                <a:cubicBezTo>
                  <a:pt x="7347751" y="239697"/>
                  <a:pt x="7351257" y="228607"/>
                  <a:pt x="7359588" y="221942"/>
                </a:cubicBezTo>
                <a:cubicBezTo>
                  <a:pt x="7366895" y="216096"/>
                  <a:pt x="7378096" y="217707"/>
                  <a:pt x="7386221" y="213064"/>
                </a:cubicBezTo>
                <a:cubicBezTo>
                  <a:pt x="7399068" y="205723"/>
                  <a:pt x="7409895" y="195309"/>
                  <a:pt x="7421732" y="186431"/>
                </a:cubicBezTo>
                <a:cubicBezTo>
                  <a:pt x="7418773" y="150920"/>
                  <a:pt x="7417563" y="115220"/>
                  <a:pt x="7412854" y="79899"/>
                </a:cubicBezTo>
                <a:cubicBezTo>
                  <a:pt x="7411617" y="70623"/>
                  <a:pt x="7406548" y="62264"/>
                  <a:pt x="7403977" y="53266"/>
                </a:cubicBezTo>
                <a:cubicBezTo>
                  <a:pt x="7393663" y="17168"/>
                  <a:pt x="7395099" y="27457"/>
                  <a:pt x="7395099" y="0"/>
                </a:cubicBezTo>
              </a:path>
            </a:pathLst>
          </a:custGeom>
          <a:ln w="34925"/>
        </p:spPr>
        <p:style>
          <a:lnRef idx="1">
            <a:schemeClr val="accent2"/>
          </a:lnRef>
          <a:fillRef idx="0">
            <a:schemeClr val="accent2"/>
          </a:fillRef>
          <a:effectRef idx="0">
            <a:schemeClr val="accent2"/>
          </a:effectRef>
          <a:fontRef idx="minor">
            <a:schemeClr val="tx1"/>
          </a:fontRef>
        </p:style>
        <p:txBody>
          <a:bodyPr rtlCol="0" anchor="ctr"/>
          <a:lstStyle/>
          <a:p>
            <a:pPr algn="ctr"/>
            <a:endParaRPr lang="LID4096"/>
          </a:p>
        </p:txBody>
      </p:sp>
    </p:spTree>
    <p:extLst>
      <p:ext uri="{BB962C8B-B14F-4D97-AF65-F5344CB8AC3E}">
        <p14:creationId xmlns:p14="http://schemas.microsoft.com/office/powerpoint/2010/main" val="27951921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i-FI" dirty="0" err="1">
                <a:solidFill>
                  <a:schemeClr val="tx1">
                    <a:lumMod val="95000"/>
                    <a:lumOff val="5000"/>
                  </a:schemeClr>
                </a:solidFill>
                <a:effectLst>
                  <a:outerShdw blurRad="38100" dist="38100" dir="2700000" algn="tl">
                    <a:srgbClr val="000000">
                      <a:alpha val="43137"/>
                    </a:srgbClr>
                  </a:outerShdw>
                </a:effectLst>
              </a:rPr>
              <a:t>Largest</a:t>
            </a:r>
            <a:r>
              <a:rPr lang="fi-FI" dirty="0">
                <a:solidFill>
                  <a:schemeClr val="tx1">
                    <a:lumMod val="95000"/>
                    <a:lumOff val="5000"/>
                  </a:schemeClr>
                </a:solidFill>
                <a:effectLst>
                  <a:outerShdw blurRad="38100" dist="38100" dir="2700000" algn="tl">
                    <a:srgbClr val="000000">
                      <a:alpha val="43137"/>
                    </a:srgbClr>
                  </a:outerShdw>
                </a:effectLst>
              </a:rPr>
              <a:t> </a:t>
            </a:r>
            <a:r>
              <a:rPr lang="fi-FI" dirty="0" err="1">
                <a:solidFill>
                  <a:schemeClr val="tx1">
                    <a:lumMod val="95000"/>
                    <a:lumOff val="5000"/>
                  </a:schemeClr>
                </a:solidFill>
                <a:effectLst>
                  <a:outerShdw blurRad="38100" dist="38100" dir="2700000" algn="tl">
                    <a:srgbClr val="000000">
                      <a:alpha val="43137"/>
                    </a:srgbClr>
                  </a:outerShdw>
                </a:effectLst>
              </a:rPr>
              <a:t>global</a:t>
            </a:r>
            <a:r>
              <a:rPr lang="fi-FI" dirty="0">
                <a:solidFill>
                  <a:schemeClr val="tx1">
                    <a:lumMod val="95000"/>
                    <a:lumOff val="5000"/>
                  </a:schemeClr>
                </a:solidFill>
                <a:effectLst>
                  <a:outerShdw blurRad="38100" dist="38100" dir="2700000" algn="tl">
                    <a:srgbClr val="000000">
                      <a:alpha val="43137"/>
                    </a:srgbClr>
                  </a:outerShdw>
                </a:effectLst>
              </a:rPr>
              <a:t> </a:t>
            </a:r>
            <a:r>
              <a:rPr lang="fi-FI" dirty="0" err="1">
                <a:solidFill>
                  <a:schemeClr val="tx1">
                    <a:lumMod val="95000"/>
                    <a:lumOff val="5000"/>
                  </a:schemeClr>
                </a:solidFill>
                <a:effectLst>
                  <a:outerShdw blurRad="38100" dist="38100" dir="2700000" algn="tl">
                    <a:srgbClr val="000000">
                      <a:alpha val="43137"/>
                    </a:srgbClr>
                  </a:outerShdw>
                </a:effectLst>
              </a:rPr>
              <a:t>wheat</a:t>
            </a:r>
            <a:r>
              <a:rPr lang="fi-FI" dirty="0">
                <a:solidFill>
                  <a:schemeClr val="tx1">
                    <a:lumMod val="95000"/>
                    <a:lumOff val="5000"/>
                  </a:schemeClr>
                </a:solidFill>
                <a:effectLst>
                  <a:outerShdw blurRad="38100" dist="38100" dir="2700000" algn="tl">
                    <a:srgbClr val="000000">
                      <a:alpha val="43137"/>
                    </a:srgbClr>
                  </a:outerShdw>
                </a:effectLst>
              </a:rPr>
              <a:t> </a:t>
            </a:r>
            <a:r>
              <a:rPr lang="fi-FI" dirty="0" err="1">
                <a:solidFill>
                  <a:schemeClr val="tx1">
                    <a:lumMod val="95000"/>
                    <a:lumOff val="5000"/>
                  </a:schemeClr>
                </a:solidFill>
                <a:effectLst>
                  <a:outerShdw blurRad="38100" dist="38100" dir="2700000" algn="tl">
                    <a:srgbClr val="000000">
                      <a:alpha val="43137"/>
                    </a:srgbClr>
                  </a:outerShdw>
                </a:effectLst>
              </a:rPr>
              <a:t>exporters</a:t>
            </a:r>
            <a:r>
              <a:rPr lang="fi-FI" dirty="0">
                <a:solidFill>
                  <a:schemeClr val="tx1">
                    <a:lumMod val="95000"/>
                    <a:lumOff val="5000"/>
                  </a:schemeClr>
                </a:solidFill>
                <a:effectLst>
                  <a:outerShdw blurRad="38100" dist="38100" dir="2700000" algn="tl">
                    <a:srgbClr val="000000">
                      <a:alpha val="43137"/>
                    </a:srgbClr>
                  </a:outerShdw>
                </a:effectLst>
              </a:rPr>
              <a:t>: 2020</a:t>
            </a:r>
          </a:p>
        </p:txBody>
      </p:sp>
      <p:pic>
        <p:nvPicPr>
          <p:cNvPr id="7" name="Content Placeholder 6">
            <a:extLst>
              <a:ext uri="{FF2B5EF4-FFF2-40B4-BE49-F238E27FC236}">
                <a16:creationId xmlns:a16="http://schemas.microsoft.com/office/drawing/2014/main" id="{AC51D584-58D3-4F40-BA81-A99BB8C383DD}"/>
              </a:ext>
            </a:extLst>
          </p:cNvPr>
          <p:cNvPicPr>
            <a:picLocks noGrp="1" noChangeAspect="1"/>
          </p:cNvPicPr>
          <p:nvPr>
            <p:ph idx="1"/>
          </p:nvPr>
        </p:nvPicPr>
        <p:blipFill>
          <a:blip r:embed="rId2"/>
          <a:stretch>
            <a:fillRect/>
          </a:stretch>
        </p:blipFill>
        <p:spPr>
          <a:xfrm>
            <a:off x="1259632" y="1268760"/>
            <a:ext cx="6264696" cy="5184576"/>
          </a:xfrm>
        </p:spPr>
      </p:pic>
      <p:sp>
        <p:nvSpPr>
          <p:cNvPr id="4" name="Freeform: Shape 3">
            <a:extLst>
              <a:ext uri="{FF2B5EF4-FFF2-40B4-BE49-F238E27FC236}">
                <a16:creationId xmlns:a16="http://schemas.microsoft.com/office/drawing/2014/main" id="{50958ECD-0A8E-4B7A-A7CB-4D1BD6D70BC1}"/>
              </a:ext>
            </a:extLst>
          </p:cNvPr>
          <p:cNvSpPr/>
          <p:nvPr/>
        </p:nvSpPr>
        <p:spPr>
          <a:xfrm>
            <a:off x="1740023" y="1597981"/>
            <a:ext cx="5291092" cy="53266"/>
          </a:xfrm>
          <a:custGeom>
            <a:avLst/>
            <a:gdLst>
              <a:gd name="connsiteX0" fmla="*/ 0 w 5291092"/>
              <a:gd name="connsiteY0" fmla="*/ 44388 h 53266"/>
              <a:gd name="connsiteX1" fmla="*/ 292963 w 5291092"/>
              <a:gd name="connsiteY1" fmla="*/ 26633 h 53266"/>
              <a:gd name="connsiteX2" fmla="*/ 470517 w 5291092"/>
              <a:gd name="connsiteY2" fmla="*/ 8877 h 53266"/>
              <a:gd name="connsiteX3" fmla="*/ 594804 w 5291092"/>
              <a:gd name="connsiteY3" fmla="*/ 0 h 53266"/>
              <a:gd name="connsiteX4" fmla="*/ 1038688 w 5291092"/>
              <a:gd name="connsiteY4" fmla="*/ 17755 h 53266"/>
              <a:gd name="connsiteX5" fmla="*/ 1189608 w 5291092"/>
              <a:gd name="connsiteY5" fmla="*/ 35510 h 53266"/>
              <a:gd name="connsiteX6" fmla="*/ 3506680 w 5291092"/>
              <a:gd name="connsiteY6" fmla="*/ 35510 h 53266"/>
              <a:gd name="connsiteX7" fmla="*/ 3923930 w 5291092"/>
              <a:gd name="connsiteY7" fmla="*/ 53266 h 53266"/>
              <a:gd name="connsiteX8" fmla="*/ 5291092 w 5291092"/>
              <a:gd name="connsiteY8" fmla="*/ 53266 h 5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092" h="53266">
                <a:moveTo>
                  <a:pt x="0" y="44388"/>
                </a:moveTo>
                <a:lnTo>
                  <a:pt x="292963" y="26633"/>
                </a:lnTo>
                <a:cubicBezTo>
                  <a:pt x="443174" y="16391"/>
                  <a:pt x="336924" y="20494"/>
                  <a:pt x="470517" y="8877"/>
                </a:cubicBezTo>
                <a:cubicBezTo>
                  <a:pt x="511895" y="5279"/>
                  <a:pt x="553375" y="2959"/>
                  <a:pt x="594804" y="0"/>
                </a:cubicBezTo>
                <a:lnTo>
                  <a:pt x="1038688" y="17755"/>
                </a:lnTo>
                <a:cubicBezTo>
                  <a:pt x="1058079" y="18741"/>
                  <a:pt x="1166980" y="32682"/>
                  <a:pt x="1189608" y="35510"/>
                </a:cubicBezTo>
                <a:cubicBezTo>
                  <a:pt x="2189649" y="22177"/>
                  <a:pt x="2169508" y="18293"/>
                  <a:pt x="3506680" y="35510"/>
                </a:cubicBezTo>
                <a:cubicBezTo>
                  <a:pt x="3645878" y="37302"/>
                  <a:pt x="3784728" y="51881"/>
                  <a:pt x="3923930" y="53266"/>
                </a:cubicBezTo>
                <a:lnTo>
                  <a:pt x="5291092" y="53266"/>
                </a:lnTo>
              </a:path>
            </a:pathLst>
          </a:custGeom>
          <a:ln w="34925"/>
        </p:spPr>
        <p:style>
          <a:lnRef idx="1">
            <a:schemeClr val="accent2"/>
          </a:lnRef>
          <a:fillRef idx="0">
            <a:schemeClr val="accent2"/>
          </a:fillRef>
          <a:effectRef idx="0">
            <a:schemeClr val="accent2"/>
          </a:effectRef>
          <a:fontRef idx="minor">
            <a:schemeClr val="tx1"/>
          </a:fontRef>
        </p:style>
        <p:txBody>
          <a:bodyPr rtlCol="0" anchor="ctr"/>
          <a:lstStyle/>
          <a:p>
            <a:pPr algn="ctr"/>
            <a:endParaRPr lang="LID4096"/>
          </a:p>
        </p:txBody>
      </p:sp>
    </p:spTree>
    <p:extLst>
      <p:ext uri="{BB962C8B-B14F-4D97-AF65-F5344CB8AC3E}">
        <p14:creationId xmlns:p14="http://schemas.microsoft.com/office/powerpoint/2010/main" val="219797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i-FI" i="1" dirty="0">
                <a:solidFill>
                  <a:schemeClr val="tx2"/>
                </a:solidFill>
                <a:effectLst>
                  <a:outerShdw blurRad="38100" dist="38100" dir="2700000" algn="tl">
                    <a:srgbClr val="000000">
                      <a:alpha val="43137"/>
                    </a:srgbClr>
                  </a:outerShdw>
                </a:effectLst>
              </a:rPr>
              <a:t>Basic </a:t>
            </a:r>
            <a:r>
              <a:rPr lang="fi-FI" i="1" dirty="0" err="1">
                <a:solidFill>
                  <a:schemeClr val="tx2"/>
                </a:solidFill>
                <a:effectLst>
                  <a:outerShdw blurRad="38100" dist="38100" dir="2700000" algn="tl">
                    <a:srgbClr val="000000">
                      <a:alpha val="43137"/>
                    </a:srgbClr>
                  </a:outerShdw>
                </a:effectLst>
              </a:rPr>
              <a:t>geographical</a:t>
            </a:r>
            <a:r>
              <a:rPr lang="fi-FI" i="1" dirty="0">
                <a:solidFill>
                  <a:schemeClr val="tx2"/>
                </a:solidFill>
                <a:effectLst>
                  <a:outerShdw blurRad="38100" dist="38100" dir="2700000" algn="tl">
                    <a:srgbClr val="000000">
                      <a:alpha val="43137"/>
                    </a:srgbClr>
                  </a:outerShdw>
                </a:effectLst>
              </a:rPr>
              <a:t> </a:t>
            </a:r>
            <a:r>
              <a:rPr lang="fi-FI" i="1" dirty="0" err="1">
                <a:solidFill>
                  <a:schemeClr val="tx2"/>
                </a:solidFill>
                <a:effectLst>
                  <a:outerShdw blurRad="38100" dist="38100" dir="2700000" algn="tl">
                    <a:srgbClr val="000000">
                      <a:alpha val="43137"/>
                    </a:srgbClr>
                  </a:outerShdw>
                </a:effectLst>
              </a:rPr>
              <a:t>facts</a:t>
            </a:r>
            <a:r>
              <a:rPr lang="fi-FI" i="1" dirty="0">
                <a:solidFill>
                  <a:schemeClr val="tx2"/>
                </a:solidFill>
                <a:effectLst>
                  <a:outerShdw blurRad="38100" dist="38100" dir="2700000" algn="tl">
                    <a:srgbClr val="000000">
                      <a:alpha val="43137"/>
                    </a:srgbClr>
                  </a:outerShdw>
                </a:effectLst>
              </a:rPr>
              <a:t> </a:t>
            </a:r>
            <a:r>
              <a:rPr lang="fi-FI" i="1" dirty="0" err="1">
                <a:solidFill>
                  <a:schemeClr val="tx2"/>
                </a:solidFill>
                <a:effectLst>
                  <a:outerShdw blurRad="38100" dist="38100" dir="2700000" algn="tl">
                    <a:srgbClr val="000000">
                      <a:alpha val="43137"/>
                    </a:srgbClr>
                  </a:outerShdw>
                </a:effectLst>
              </a:rPr>
              <a:t>about</a:t>
            </a:r>
            <a:r>
              <a:rPr lang="fi-FI" i="1" dirty="0">
                <a:solidFill>
                  <a:schemeClr val="tx2"/>
                </a:solidFill>
                <a:effectLst>
                  <a:outerShdw blurRad="38100" dist="38100" dir="2700000" algn="tl">
                    <a:srgbClr val="000000">
                      <a:alpha val="43137"/>
                    </a:srgbClr>
                  </a:outerShdw>
                </a:effectLst>
              </a:rPr>
              <a:t> </a:t>
            </a:r>
            <a:r>
              <a:rPr lang="fi-FI" i="1" dirty="0" err="1">
                <a:solidFill>
                  <a:schemeClr val="tx2"/>
                </a:solidFill>
                <a:effectLst>
                  <a:outerShdw blurRad="38100" dist="38100" dir="2700000" algn="tl">
                    <a:srgbClr val="000000">
                      <a:alpha val="43137"/>
                    </a:srgbClr>
                  </a:outerShdw>
                </a:effectLst>
              </a:rPr>
              <a:t>Russia</a:t>
            </a:r>
            <a:r>
              <a:rPr lang="fi-FI" i="1" dirty="0">
                <a:solidFill>
                  <a:schemeClr val="tx2"/>
                </a:solidFill>
                <a:effectLst>
                  <a:outerShdw blurRad="38100" dist="38100" dir="2700000" algn="tl">
                    <a:srgbClr val="000000">
                      <a:alpha val="43137"/>
                    </a:srgbClr>
                  </a:outerShdw>
                </a:effectLst>
              </a:rPr>
              <a:t> </a:t>
            </a:r>
            <a:endParaRPr lang="en-GB" i="1" dirty="0">
              <a:solidFill>
                <a:schemeClr val="tx2"/>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62880" y="1196752"/>
            <a:ext cx="7869560" cy="5472608"/>
          </a:xfrm>
        </p:spPr>
        <p:txBody>
          <a:bodyPr>
            <a:normAutofit/>
          </a:bodyPr>
          <a:lstStyle/>
          <a:p>
            <a:pPr marL="0" indent="0" algn="just">
              <a:buNone/>
            </a:pPr>
            <a:endParaRPr lang="en-GB" sz="2000" b="1" dirty="0">
              <a:solidFill>
                <a:srgbClr val="FF0000"/>
              </a:solidFill>
              <a:effectLst>
                <a:outerShdw blurRad="38100" dist="38100" dir="2700000" algn="tl">
                  <a:srgbClr val="000000">
                    <a:alpha val="43137"/>
                  </a:srgbClr>
                </a:outerShdw>
              </a:effectLst>
            </a:endParaRPr>
          </a:p>
          <a:p>
            <a:pPr marL="0" indent="0" algn="just">
              <a:buNone/>
            </a:pPr>
            <a:r>
              <a:rPr lang="en-GB" sz="2000" b="1" dirty="0">
                <a:solidFill>
                  <a:srgbClr val="FF0000"/>
                </a:solidFill>
                <a:effectLst>
                  <a:outerShdw blurRad="38100" dist="38100" dir="2700000" algn="tl">
                    <a:srgbClr val="000000">
                      <a:alpha val="43137"/>
                    </a:srgbClr>
                  </a:outerShdw>
                </a:effectLst>
              </a:rPr>
              <a:t>Territorially the world’s largest</a:t>
            </a:r>
            <a:r>
              <a:rPr lang="en-GB" sz="2000" b="1" dirty="0">
                <a:effectLst>
                  <a:outerShdw blurRad="38100" dist="38100" dir="2700000" algn="tl">
                    <a:srgbClr val="000000">
                      <a:alpha val="43137"/>
                    </a:srgbClr>
                  </a:outerShdw>
                </a:effectLst>
              </a:rPr>
              <a:t> </a:t>
            </a:r>
            <a:r>
              <a:rPr lang="en-GB" sz="2000" dirty="0"/>
              <a:t>country.</a:t>
            </a:r>
          </a:p>
          <a:p>
            <a:pPr marL="0" indent="0" algn="just">
              <a:buNone/>
            </a:pPr>
            <a:endParaRPr lang="fi-FI" sz="2000" dirty="0"/>
          </a:p>
          <a:p>
            <a:pPr marL="0" indent="0" algn="just">
              <a:buNone/>
            </a:pPr>
            <a:r>
              <a:rPr lang="en-GB" sz="2000" dirty="0"/>
              <a:t>It occupies most of Eastern Europe and North Asia, stretching from the Baltic Sea in the West to the Pacific Ocean in the East, and from the Arctic Ocean in the North to the Black Sea and the Caucasus in the South.</a:t>
            </a:r>
          </a:p>
          <a:p>
            <a:pPr marL="0" indent="0" algn="just">
              <a:buNone/>
            </a:pPr>
            <a:endParaRPr lang="fi-FI" sz="2000" dirty="0"/>
          </a:p>
          <a:p>
            <a:pPr marL="0" indent="0" algn="just">
              <a:buNone/>
            </a:pPr>
            <a:r>
              <a:rPr lang="en-GB" sz="2000" dirty="0"/>
              <a:t>It is bordered by </a:t>
            </a:r>
            <a:r>
              <a:rPr lang="en-GB" sz="2000" dirty="0">
                <a:solidFill>
                  <a:srgbClr val="FF0000"/>
                </a:solidFill>
              </a:rPr>
              <a:t>Norway</a:t>
            </a:r>
            <a:r>
              <a:rPr lang="en-GB" sz="2000" dirty="0"/>
              <a:t> and </a:t>
            </a:r>
            <a:r>
              <a:rPr lang="en-GB" sz="2000" dirty="0">
                <a:solidFill>
                  <a:srgbClr val="FF0000"/>
                </a:solidFill>
              </a:rPr>
              <a:t>Finland</a:t>
            </a:r>
            <a:r>
              <a:rPr lang="en-GB" sz="2000" dirty="0"/>
              <a:t> in the northwest; </a:t>
            </a:r>
          </a:p>
          <a:p>
            <a:pPr marL="0" indent="0" algn="just">
              <a:buNone/>
            </a:pPr>
            <a:r>
              <a:rPr lang="en-GB" sz="2000" dirty="0">
                <a:solidFill>
                  <a:srgbClr val="FF0000"/>
                </a:solidFill>
              </a:rPr>
              <a:t>Estonia, Latvia, Belarus, Ukraine, Poland</a:t>
            </a:r>
            <a:r>
              <a:rPr lang="en-GB" sz="2000" dirty="0"/>
              <a:t>, and </a:t>
            </a:r>
            <a:r>
              <a:rPr lang="en-GB" sz="2000" dirty="0">
                <a:solidFill>
                  <a:srgbClr val="FF0000"/>
                </a:solidFill>
              </a:rPr>
              <a:t>Lithuania</a:t>
            </a:r>
            <a:r>
              <a:rPr lang="en-GB" sz="2000" dirty="0"/>
              <a:t> in the West; </a:t>
            </a:r>
          </a:p>
          <a:p>
            <a:pPr marL="0" indent="0" algn="just">
              <a:buNone/>
            </a:pPr>
            <a:r>
              <a:rPr lang="en-GB" sz="2000" dirty="0">
                <a:solidFill>
                  <a:srgbClr val="FF0000"/>
                </a:solidFill>
              </a:rPr>
              <a:t>Georgia</a:t>
            </a:r>
            <a:r>
              <a:rPr lang="en-GB" sz="2000" dirty="0"/>
              <a:t> and </a:t>
            </a:r>
            <a:r>
              <a:rPr lang="en-GB" sz="2000" dirty="0">
                <a:solidFill>
                  <a:srgbClr val="FF0000"/>
                </a:solidFill>
              </a:rPr>
              <a:t>Azerbaijan</a:t>
            </a:r>
            <a:r>
              <a:rPr lang="en-GB" sz="2000" dirty="0"/>
              <a:t> in the southwest; and </a:t>
            </a:r>
          </a:p>
          <a:p>
            <a:pPr marL="0" indent="0" algn="just">
              <a:buNone/>
            </a:pPr>
            <a:r>
              <a:rPr lang="en-GB" sz="2000" dirty="0">
                <a:solidFill>
                  <a:srgbClr val="FF0000"/>
                </a:solidFill>
              </a:rPr>
              <a:t>Kazakhstan, Mongolia, China</a:t>
            </a:r>
            <a:r>
              <a:rPr lang="en-GB" sz="2000" dirty="0"/>
              <a:t>, and </a:t>
            </a:r>
            <a:r>
              <a:rPr lang="en-GB" sz="2000" dirty="0">
                <a:solidFill>
                  <a:srgbClr val="FF0000"/>
                </a:solidFill>
              </a:rPr>
              <a:t>North Korea </a:t>
            </a:r>
            <a:r>
              <a:rPr lang="en-GB" sz="2000" dirty="0"/>
              <a:t>along the southern border.</a:t>
            </a:r>
          </a:p>
          <a:p>
            <a:pPr marL="0" indent="0" algn="just">
              <a:buNone/>
            </a:pPr>
            <a:endParaRPr lang="fi-FI" sz="2000" dirty="0"/>
          </a:p>
          <a:p>
            <a:pPr marL="0" indent="0" algn="just">
              <a:buNone/>
            </a:pPr>
            <a:r>
              <a:rPr lang="fi-FI" sz="2000" dirty="0">
                <a:solidFill>
                  <a:srgbClr val="FF0000"/>
                </a:solidFill>
              </a:rPr>
              <a:t>9th country </a:t>
            </a:r>
            <a:r>
              <a:rPr lang="fi-FI" sz="2000" dirty="0"/>
              <a:t>in the World </a:t>
            </a:r>
            <a:r>
              <a:rPr lang="fi-FI" sz="2000" dirty="0" err="1">
                <a:solidFill>
                  <a:srgbClr val="FF0000"/>
                </a:solidFill>
              </a:rPr>
              <a:t>by</a:t>
            </a:r>
            <a:r>
              <a:rPr lang="fi-FI" sz="2000" dirty="0">
                <a:solidFill>
                  <a:srgbClr val="FF0000"/>
                </a:solidFill>
              </a:rPr>
              <a:t> </a:t>
            </a:r>
            <a:r>
              <a:rPr lang="fi-FI" sz="2000" dirty="0" err="1">
                <a:solidFill>
                  <a:srgbClr val="FF0000"/>
                </a:solidFill>
              </a:rPr>
              <a:t>population</a:t>
            </a:r>
            <a:r>
              <a:rPr lang="fi-FI" sz="2000" dirty="0">
                <a:solidFill>
                  <a:srgbClr val="FF0000"/>
                </a:solidFill>
              </a:rPr>
              <a:t> </a:t>
            </a:r>
          </a:p>
          <a:p>
            <a:pPr marL="0" indent="0" algn="just">
              <a:buNone/>
            </a:pPr>
            <a:r>
              <a:rPr lang="fi-FI" sz="2000" dirty="0"/>
              <a:t>(</a:t>
            </a:r>
            <a:r>
              <a:rPr lang="fi-FI" sz="2000" dirty="0" err="1"/>
              <a:t>after</a:t>
            </a:r>
            <a:r>
              <a:rPr lang="fi-FI" sz="2000" dirty="0"/>
              <a:t> China, </a:t>
            </a:r>
            <a:r>
              <a:rPr lang="fi-FI" sz="2000" dirty="0" err="1"/>
              <a:t>India</a:t>
            </a:r>
            <a:r>
              <a:rPr lang="fi-FI" sz="2000" dirty="0"/>
              <a:t>, USA, Indonesia, Brazil, Pakistan, Nigeria, Bangladesh).</a:t>
            </a:r>
          </a:p>
          <a:p>
            <a:pPr marL="0" indent="0" algn="just">
              <a:buNone/>
            </a:pPr>
            <a:endParaRPr lang="fi-FI" sz="2000" dirty="0"/>
          </a:p>
          <a:p>
            <a:pPr marL="0" indent="0" algn="just">
              <a:buNone/>
            </a:pPr>
            <a:endParaRPr lang="en-GB" sz="2000" dirty="0"/>
          </a:p>
          <a:p>
            <a:pPr marL="0" indent="0">
              <a:buNone/>
            </a:pPr>
            <a:endParaRPr lang="fi-FI" dirty="0"/>
          </a:p>
          <a:p>
            <a:pPr marL="0" indent="0">
              <a:buNone/>
            </a:pPr>
            <a:endParaRPr lang="en-GB" dirty="0"/>
          </a:p>
        </p:txBody>
      </p:sp>
    </p:spTree>
    <p:extLst>
      <p:ext uri="{BB962C8B-B14F-4D97-AF65-F5344CB8AC3E}">
        <p14:creationId xmlns:p14="http://schemas.microsoft.com/office/powerpoint/2010/main" val="19183030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500" b="1" dirty="0">
                <a:solidFill>
                  <a:srgbClr val="FF0000"/>
                </a:solidFill>
                <a:effectLst>
                  <a:outerShdw blurRad="38100" dist="38100" dir="2700000" algn="tl">
                    <a:srgbClr val="000000">
                      <a:alpha val="43137"/>
                    </a:srgbClr>
                  </a:outerShdw>
                </a:effectLst>
              </a:rPr>
              <a:t>BESIDES! </a:t>
            </a:r>
            <a:r>
              <a:rPr lang="en-US" sz="3500" dirty="0">
                <a:effectLst>
                  <a:outerShdw blurRad="38100" dist="38100" dir="2700000" algn="tl">
                    <a:srgbClr val="000000">
                      <a:alpha val="43137"/>
                    </a:srgbClr>
                  </a:outerShdw>
                </a:effectLst>
              </a:rPr>
              <a:t>Russia is one of the largest global producers of</a:t>
            </a:r>
            <a:br>
              <a:rPr lang="en-US" sz="3500" dirty="0"/>
            </a:br>
            <a:endParaRPr lang="fi-FI" sz="3500"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a:t>Barley </a:t>
            </a:r>
          </a:p>
          <a:p>
            <a:pPr marL="0" indent="0">
              <a:buNone/>
            </a:pPr>
            <a:endParaRPr lang="en-US" dirty="0"/>
          </a:p>
          <a:p>
            <a:pPr marL="0" indent="0">
              <a:buNone/>
            </a:pPr>
            <a:r>
              <a:rPr lang="en-US" dirty="0"/>
              <a:t>Oat  </a:t>
            </a:r>
          </a:p>
          <a:p>
            <a:pPr marL="0" indent="0">
              <a:buNone/>
            </a:pPr>
            <a:endParaRPr lang="en-US" dirty="0"/>
          </a:p>
          <a:p>
            <a:pPr marL="0" indent="0">
              <a:buNone/>
            </a:pPr>
            <a:r>
              <a:rPr lang="en-US" dirty="0"/>
              <a:t>Rye</a:t>
            </a:r>
          </a:p>
          <a:p>
            <a:pPr marL="0" indent="0">
              <a:buNone/>
            </a:pPr>
            <a:endParaRPr lang="en-US" dirty="0"/>
          </a:p>
          <a:p>
            <a:pPr marL="0" indent="0">
              <a:buNone/>
            </a:pPr>
            <a:r>
              <a:rPr lang="en-US" dirty="0"/>
              <a:t>Sunflower</a:t>
            </a:r>
          </a:p>
          <a:p>
            <a:pPr marL="0" indent="0">
              <a:buNone/>
            </a:pPr>
            <a:endParaRPr lang="en-US" dirty="0"/>
          </a:p>
          <a:p>
            <a:pPr marL="0" indent="0">
              <a:buNone/>
            </a:pPr>
            <a:r>
              <a:rPr lang="en-US" dirty="0"/>
              <a:t>Sugar beet</a:t>
            </a:r>
            <a:endParaRPr lang="fi-FI" dirty="0"/>
          </a:p>
        </p:txBody>
      </p:sp>
      <p:pic>
        <p:nvPicPr>
          <p:cNvPr id="5" name="Picture 4"/>
          <p:cNvPicPr>
            <a:picLocks noChangeAspect="1"/>
          </p:cNvPicPr>
          <p:nvPr/>
        </p:nvPicPr>
        <p:blipFill>
          <a:blip r:embed="rId2"/>
          <a:stretch>
            <a:fillRect/>
          </a:stretch>
        </p:blipFill>
        <p:spPr>
          <a:xfrm>
            <a:off x="1547664" y="2391472"/>
            <a:ext cx="1704975" cy="570359"/>
          </a:xfrm>
          <a:prstGeom prst="rect">
            <a:avLst/>
          </a:prstGeom>
        </p:spPr>
      </p:pic>
      <p:pic>
        <p:nvPicPr>
          <p:cNvPr id="6" name="Picture 5"/>
          <p:cNvPicPr>
            <a:picLocks noChangeAspect="1"/>
          </p:cNvPicPr>
          <p:nvPr/>
        </p:nvPicPr>
        <p:blipFill>
          <a:blip r:embed="rId3"/>
          <a:stretch>
            <a:fillRect/>
          </a:stretch>
        </p:blipFill>
        <p:spPr>
          <a:xfrm>
            <a:off x="4067944" y="1456679"/>
            <a:ext cx="1790700" cy="757609"/>
          </a:xfrm>
          <a:prstGeom prst="rect">
            <a:avLst/>
          </a:prstGeom>
        </p:spPr>
      </p:pic>
      <p:pic>
        <p:nvPicPr>
          <p:cNvPr id="7" name="Picture 6"/>
          <p:cNvPicPr>
            <a:picLocks noChangeAspect="1"/>
          </p:cNvPicPr>
          <p:nvPr/>
        </p:nvPicPr>
        <p:blipFill>
          <a:blip r:embed="rId4"/>
          <a:stretch>
            <a:fillRect/>
          </a:stretch>
        </p:blipFill>
        <p:spPr>
          <a:xfrm>
            <a:off x="3347864" y="3284911"/>
            <a:ext cx="1962150" cy="615594"/>
          </a:xfrm>
          <a:prstGeom prst="rect">
            <a:avLst/>
          </a:prstGeom>
        </p:spPr>
      </p:pic>
      <p:pic>
        <p:nvPicPr>
          <p:cNvPr id="8" name="Picture 7"/>
          <p:cNvPicPr>
            <a:picLocks noChangeAspect="1"/>
          </p:cNvPicPr>
          <p:nvPr/>
        </p:nvPicPr>
        <p:blipFill>
          <a:blip r:embed="rId5"/>
          <a:stretch>
            <a:fillRect/>
          </a:stretch>
        </p:blipFill>
        <p:spPr>
          <a:xfrm>
            <a:off x="2195736" y="4071161"/>
            <a:ext cx="666750" cy="1190625"/>
          </a:xfrm>
          <a:prstGeom prst="rect">
            <a:avLst/>
          </a:prstGeom>
        </p:spPr>
      </p:pic>
      <p:pic>
        <p:nvPicPr>
          <p:cNvPr id="9" name="Picture 8"/>
          <p:cNvPicPr>
            <a:picLocks noChangeAspect="1"/>
          </p:cNvPicPr>
          <p:nvPr/>
        </p:nvPicPr>
        <p:blipFill>
          <a:blip r:embed="rId6"/>
          <a:stretch>
            <a:fillRect/>
          </a:stretch>
        </p:blipFill>
        <p:spPr>
          <a:xfrm>
            <a:off x="3472308" y="4971128"/>
            <a:ext cx="1057275" cy="754459"/>
          </a:xfrm>
          <a:prstGeom prst="rect">
            <a:avLst/>
          </a:prstGeom>
        </p:spPr>
      </p:pic>
    </p:spTree>
    <p:extLst>
      <p:ext uri="{BB962C8B-B14F-4D97-AF65-F5344CB8AC3E}">
        <p14:creationId xmlns:p14="http://schemas.microsoft.com/office/powerpoint/2010/main" val="36392077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296BBC-C488-4930-AC79-B9061A076708}"/>
              </a:ext>
            </a:extLst>
          </p:cNvPr>
          <p:cNvPicPr>
            <a:picLocks noChangeAspect="1"/>
          </p:cNvPicPr>
          <p:nvPr/>
        </p:nvPicPr>
        <p:blipFill>
          <a:blip r:embed="rId2"/>
          <a:stretch>
            <a:fillRect/>
          </a:stretch>
        </p:blipFill>
        <p:spPr>
          <a:xfrm>
            <a:off x="-36512" y="116632"/>
            <a:ext cx="9144000" cy="5657316"/>
          </a:xfrm>
          <a:prstGeom prst="rect">
            <a:avLst/>
          </a:prstGeom>
        </p:spPr>
      </p:pic>
      <p:pic>
        <p:nvPicPr>
          <p:cNvPr id="3" name="Picture 2">
            <a:extLst>
              <a:ext uri="{FF2B5EF4-FFF2-40B4-BE49-F238E27FC236}">
                <a16:creationId xmlns:a16="http://schemas.microsoft.com/office/drawing/2014/main" id="{30DBFBD8-C43A-4D25-A8B3-7CEC7AC5015A}"/>
              </a:ext>
            </a:extLst>
          </p:cNvPr>
          <p:cNvPicPr>
            <a:picLocks noChangeAspect="1"/>
          </p:cNvPicPr>
          <p:nvPr/>
        </p:nvPicPr>
        <p:blipFill>
          <a:blip r:embed="rId3"/>
          <a:stretch>
            <a:fillRect/>
          </a:stretch>
        </p:blipFill>
        <p:spPr>
          <a:xfrm>
            <a:off x="1187624" y="5949280"/>
            <a:ext cx="6505575" cy="676275"/>
          </a:xfrm>
          <a:prstGeom prst="rect">
            <a:avLst/>
          </a:prstGeom>
        </p:spPr>
      </p:pic>
    </p:spTree>
    <p:extLst>
      <p:ext uri="{BB962C8B-B14F-4D97-AF65-F5344CB8AC3E}">
        <p14:creationId xmlns:p14="http://schemas.microsoft.com/office/powerpoint/2010/main" val="17543508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404664"/>
            <a:ext cx="8280920" cy="5832648"/>
          </a:xfrm>
          <a:prstGeom prst="rect">
            <a:avLst/>
          </a:prstGeom>
        </p:spPr>
      </p:pic>
      <p:sp>
        <p:nvSpPr>
          <p:cNvPr id="3" name="Rectangle 2"/>
          <p:cNvSpPr/>
          <p:nvPr/>
        </p:nvSpPr>
        <p:spPr>
          <a:xfrm>
            <a:off x="2051720" y="476672"/>
            <a:ext cx="4896544"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Production of meat of cattle</a:t>
            </a:r>
            <a:r>
              <a:rPr lang="fi-FI" dirty="0"/>
              <a:t>;</a:t>
            </a:r>
            <a:r>
              <a:rPr lang="en-US" dirty="0"/>
              <a:t> Regional distribution across Russia</a:t>
            </a:r>
            <a:endParaRPr lang="fi-FI" dirty="0"/>
          </a:p>
        </p:txBody>
      </p:sp>
      <p:cxnSp>
        <p:nvCxnSpPr>
          <p:cNvPr id="5" name="Straight Arrow Connector 4"/>
          <p:cNvCxnSpPr/>
          <p:nvPr/>
        </p:nvCxnSpPr>
        <p:spPr>
          <a:xfrm flipH="1" flipV="1">
            <a:off x="1907704" y="1556792"/>
            <a:ext cx="792088" cy="2160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1763688" y="1268760"/>
            <a:ext cx="1368152"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latin typeface="Tiger" panose="02070300020205020404" pitchFamily="18" charset="0"/>
              </a:rPr>
              <a:t>Tatarstan</a:t>
            </a:r>
          </a:p>
        </p:txBody>
      </p:sp>
      <p:cxnSp>
        <p:nvCxnSpPr>
          <p:cNvPr id="8" name="Straight Arrow Connector 7"/>
          <p:cNvCxnSpPr/>
          <p:nvPr/>
        </p:nvCxnSpPr>
        <p:spPr>
          <a:xfrm flipH="1" flipV="1">
            <a:off x="755576" y="1772816"/>
            <a:ext cx="936104" cy="14401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67544" y="1484784"/>
            <a:ext cx="86409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err="1"/>
              <a:t>Bryansk</a:t>
            </a:r>
            <a:r>
              <a:rPr lang="fi-FI" sz="1200" dirty="0"/>
              <a:t> R</a:t>
            </a:r>
          </a:p>
        </p:txBody>
      </p:sp>
      <p:cxnSp>
        <p:nvCxnSpPr>
          <p:cNvPr id="11" name="Straight Arrow Connector 10"/>
          <p:cNvCxnSpPr/>
          <p:nvPr/>
        </p:nvCxnSpPr>
        <p:spPr>
          <a:xfrm>
            <a:off x="1403648" y="4077072"/>
            <a:ext cx="792088" cy="14401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907704" y="5517232"/>
            <a:ext cx="108012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t>Krasnodar R</a:t>
            </a:r>
          </a:p>
        </p:txBody>
      </p:sp>
      <p:cxnSp>
        <p:nvCxnSpPr>
          <p:cNvPr id="15" name="Straight Arrow Connector 14"/>
          <p:cNvCxnSpPr/>
          <p:nvPr/>
        </p:nvCxnSpPr>
        <p:spPr>
          <a:xfrm>
            <a:off x="1907704" y="3717032"/>
            <a:ext cx="1800200" cy="16561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419872" y="5373216"/>
            <a:ext cx="136815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err="1"/>
              <a:t>Voronezh</a:t>
            </a:r>
            <a:r>
              <a:rPr lang="fi-FI" dirty="0"/>
              <a:t> R</a:t>
            </a:r>
          </a:p>
        </p:txBody>
      </p:sp>
    </p:spTree>
    <p:extLst>
      <p:ext uri="{BB962C8B-B14F-4D97-AF65-F5344CB8AC3E}">
        <p14:creationId xmlns:p14="http://schemas.microsoft.com/office/powerpoint/2010/main" val="25238238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69809"/>
            <a:ext cx="8856984" cy="6383527"/>
          </a:xfrm>
          <a:prstGeom prst="rect">
            <a:avLst/>
          </a:prstGeom>
        </p:spPr>
      </p:pic>
      <p:cxnSp>
        <p:nvCxnSpPr>
          <p:cNvPr id="4" name="Straight Arrow Connector 3"/>
          <p:cNvCxnSpPr/>
          <p:nvPr/>
        </p:nvCxnSpPr>
        <p:spPr>
          <a:xfrm flipH="1" flipV="1">
            <a:off x="395536" y="2420888"/>
            <a:ext cx="1152128" cy="1152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99003" y="2060848"/>
            <a:ext cx="864096"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err="1"/>
              <a:t>Belgorod</a:t>
            </a:r>
            <a:endParaRPr lang="fi-FI" sz="1200" dirty="0"/>
          </a:p>
        </p:txBody>
      </p:sp>
      <p:cxnSp>
        <p:nvCxnSpPr>
          <p:cNvPr id="7" name="Straight Arrow Connector 6"/>
          <p:cNvCxnSpPr/>
          <p:nvPr/>
        </p:nvCxnSpPr>
        <p:spPr>
          <a:xfrm flipV="1">
            <a:off x="1691680" y="1412776"/>
            <a:ext cx="144016" cy="12241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547664" y="1052736"/>
            <a:ext cx="79208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Penza</a:t>
            </a:r>
          </a:p>
        </p:txBody>
      </p:sp>
      <p:sp>
        <p:nvSpPr>
          <p:cNvPr id="9" name="Rectangle 8"/>
          <p:cNvSpPr/>
          <p:nvPr/>
        </p:nvSpPr>
        <p:spPr>
          <a:xfrm>
            <a:off x="2339752" y="260648"/>
            <a:ext cx="4536504"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err="1"/>
              <a:t>Production</a:t>
            </a:r>
            <a:r>
              <a:rPr lang="fi-FI" dirty="0"/>
              <a:t> of </a:t>
            </a:r>
            <a:r>
              <a:rPr lang="fi-FI" dirty="0" err="1"/>
              <a:t>poultry</a:t>
            </a:r>
            <a:r>
              <a:rPr lang="fi-FI" dirty="0"/>
              <a:t>; </a:t>
            </a:r>
            <a:r>
              <a:rPr lang="fi-FI" dirty="0" err="1"/>
              <a:t>Regional</a:t>
            </a:r>
            <a:r>
              <a:rPr lang="fi-FI" dirty="0"/>
              <a:t> </a:t>
            </a:r>
            <a:r>
              <a:rPr lang="fi-FI" dirty="0" err="1"/>
              <a:t>distribution</a:t>
            </a:r>
            <a:r>
              <a:rPr lang="fi-FI" dirty="0"/>
              <a:t> </a:t>
            </a:r>
            <a:r>
              <a:rPr lang="fi-FI" dirty="0" err="1"/>
              <a:t>across</a:t>
            </a:r>
            <a:r>
              <a:rPr lang="fi-FI" dirty="0"/>
              <a:t> </a:t>
            </a:r>
            <a:r>
              <a:rPr lang="fi-FI" dirty="0" err="1"/>
              <a:t>Russia</a:t>
            </a:r>
            <a:endParaRPr lang="fi-FI" dirty="0"/>
          </a:p>
        </p:txBody>
      </p:sp>
    </p:spTree>
    <p:extLst>
      <p:ext uri="{BB962C8B-B14F-4D97-AF65-F5344CB8AC3E}">
        <p14:creationId xmlns:p14="http://schemas.microsoft.com/office/powerpoint/2010/main" val="42266972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0"/>
            <a:ext cx="8640960" cy="6362675"/>
          </a:xfrm>
          <a:prstGeom prst="rect">
            <a:avLst/>
          </a:prstGeom>
        </p:spPr>
      </p:pic>
      <p:sp>
        <p:nvSpPr>
          <p:cNvPr id="3" name="Rectangle 2"/>
          <p:cNvSpPr/>
          <p:nvPr/>
        </p:nvSpPr>
        <p:spPr>
          <a:xfrm>
            <a:off x="2483768" y="188640"/>
            <a:ext cx="417646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err="1"/>
              <a:t>Pig</a:t>
            </a:r>
            <a:r>
              <a:rPr lang="fi-FI" dirty="0"/>
              <a:t> </a:t>
            </a:r>
            <a:r>
              <a:rPr lang="fi-FI" dirty="0" err="1"/>
              <a:t>meat</a:t>
            </a:r>
            <a:r>
              <a:rPr lang="fi-FI" dirty="0"/>
              <a:t> </a:t>
            </a:r>
            <a:r>
              <a:rPr lang="fi-FI" dirty="0" err="1"/>
              <a:t>production</a:t>
            </a:r>
            <a:r>
              <a:rPr lang="fi-FI" dirty="0"/>
              <a:t>; </a:t>
            </a:r>
            <a:r>
              <a:rPr lang="fi-FI" dirty="0" err="1"/>
              <a:t>Regonal</a:t>
            </a:r>
            <a:r>
              <a:rPr lang="fi-FI" dirty="0"/>
              <a:t> </a:t>
            </a:r>
            <a:r>
              <a:rPr lang="fi-FI" dirty="0" err="1"/>
              <a:t>distribution</a:t>
            </a:r>
            <a:r>
              <a:rPr lang="fi-FI" dirty="0"/>
              <a:t> </a:t>
            </a:r>
            <a:r>
              <a:rPr lang="fi-FI" dirty="0" err="1"/>
              <a:t>across</a:t>
            </a:r>
            <a:r>
              <a:rPr lang="fi-FI" dirty="0"/>
              <a:t> </a:t>
            </a:r>
            <a:r>
              <a:rPr lang="fi-FI" dirty="0" err="1"/>
              <a:t>Russia</a:t>
            </a:r>
            <a:endParaRPr lang="fi-FI" dirty="0"/>
          </a:p>
        </p:txBody>
      </p:sp>
      <p:cxnSp>
        <p:nvCxnSpPr>
          <p:cNvPr id="6" name="Straight Arrow Connector 5"/>
          <p:cNvCxnSpPr/>
          <p:nvPr/>
        </p:nvCxnSpPr>
        <p:spPr>
          <a:xfrm flipH="1" flipV="1">
            <a:off x="611560" y="2564904"/>
            <a:ext cx="1080120" cy="10081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51520" y="2276872"/>
            <a:ext cx="936104"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err="1"/>
              <a:t>Belgorod</a:t>
            </a:r>
            <a:endParaRPr lang="fi-FI" sz="1200" dirty="0"/>
          </a:p>
        </p:txBody>
      </p:sp>
      <p:cxnSp>
        <p:nvCxnSpPr>
          <p:cNvPr id="9" name="Straight Arrow Connector 8"/>
          <p:cNvCxnSpPr/>
          <p:nvPr/>
        </p:nvCxnSpPr>
        <p:spPr>
          <a:xfrm flipH="1" flipV="1">
            <a:off x="2051720" y="764704"/>
            <a:ext cx="144016" cy="16561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195736" y="764704"/>
            <a:ext cx="136815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Leningrad</a:t>
            </a:r>
          </a:p>
        </p:txBody>
      </p:sp>
      <p:cxnSp>
        <p:nvCxnSpPr>
          <p:cNvPr id="12" name="Straight Arrow Connector 11"/>
          <p:cNvCxnSpPr/>
          <p:nvPr/>
        </p:nvCxnSpPr>
        <p:spPr>
          <a:xfrm>
            <a:off x="3203848" y="4149080"/>
            <a:ext cx="360040" cy="1584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131840" y="5733256"/>
            <a:ext cx="187220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err="1"/>
              <a:t>Chelyabinsk</a:t>
            </a:r>
            <a:endParaRPr lang="fi-FI" dirty="0"/>
          </a:p>
        </p:txBody>
      </p:sp>
    </p:spTree>
    <p:extLst>
      <p:ext uri="{BB962C8B-B14F-4D97-AF65-F5344CB8AC3E}">
        <p14:creationId xmlns:p14="http://schemas.microsoft.com/office/powerpoint/2010/main" val="27039128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260648"/>
            <a:ext cx="8784976" cy="6408711"/>
          </a:xfrm>
          <a:prstGeom prst="rect">
            <a:avLst/>
          </a:prstGeom>
        </p:spPr>
      </p:pic>
      <p:sp>
        <p:nvSpPr>
          <p:cNvPr id="3" name="Rectangle 2">
            <a:extLst>
              <a:ext uri="{FF2B5EF4-FFF2-40B4-BE49-F238E27FC236}">
                <a16:creationId xmlns:a16="http://schemas.microsoft.com/office/drawing/2014/main" id="{6D1288FE-3290-4634-A636-3B1D24D22212}"/>
              </a:ext>
            </a:extLst>
          </p:cNvPr>
          <p:cNvSpPr/>
          <p:nvPr/>
        </p:nvSpPr>
        <p:spPr>
          <a:xfrm>
            <a:off x="1691680" y="188640"/>
            <a:ext cx="4536504"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Russia`s forest industry</a:t>
            </a:r>
            <a:endParaRPr lang="LID4096" sz="2400" dirty="0"/>
          </a:p>
        </p:txBody>
      </p:sp>
    </p:spTree>
    <p:extLst>
      <p:ext uri="{BB962C8B-B14F-4D97-AF65-F5344CB8AC3E}">
        <p14:creationId xmlns:p14="http://schemas.microsoft.com/office/powerpoint/2010/main" val="28102108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b="1" dirty="0" err="1">
                <a:solidFill>
                  <a:schemeClr val="tx2"/>
                </a:solidFill>
                <a:effectLst>
                  <a:outerShdw blurRad="38100" dist="38100" dir="2700000" algn="tl">
                    <a:srgbClr val="000000">
                      <a:alpha val="43137"/>
                    </a:srgbClr>
                  </a:outerShdw>
                </a:effectLst>
              </a:rPr>
              <a:t>Forest</a:t>
            </a:r>
            <a:r>
              <a:rPr lang="fi-FI" b="1" dirty="0">
                <a:solidFill>
                  <a:schemeClr val="tx2"/>
                </a:solidFill>
                <a:effectLst>
                  <a:outerShdw blurRad="38100" dist="38100" dir="2700000" algn="tl">
                    <a:srgbClr val="000000">
                      <a:alpha val="43137"/>
                    </a:srgbClr>
                  </a:outerShdw>
                </a:effectLst>
              </a:rPr>
              <a:t> </a:t>
            </a:r>
            <a:r>
              <a:rPr lang="fi-FI" b="1" dirty="0" err="1">
                <a:solidFill>
                  <a:schemeClr val="tx2"/>
                </a:solidFill>
                <a:effectLst>
                  <a:outerShdw blurRad="38100" dist="38100" dir="2700000" algn="tl">
                    <a:srgbClr val="000000">
                      <a:alpha val="43137"/>
                    </a:srgbClr>
                  </a:outerShdw>
                </a:effectLst>
              </a:rPr>
              <a:t>industry</a:t>
            </a:r>
            <a:r>
              <a:rPr lang="fi-FI" b="1" dirty="0">
                <a:solidFill>
                  <a:schemeClr val="tx2"/>
                </a:solidFill>
                <a:effectLst>
                  <a:outerShdw blurRad="38100" dist="38100" dir="2700000" algn="tl">
                    <a:srgbClr val="000000">
                      <a:alpha val="43137"/>
                    </a:srgbClr>
                  </a:outerShdw>
                </a:effectLst>
              </a:rPr>
              <a:t>: </a:t>
            </a:r>
            <a:r>
              <a:rPr lang="fi-FI" b="1" dirty="0" err="1">
                <a:solidFill>
                  <a:schemeClr val="tx2"/>
                </a:solidFill>
                <a:effectLst>
                  <a:outerShdw blurRad="38100" dist="38100" dir="2700000" algn="tl">
                    <a:srgbClr val="000000">
                      <a:alpha val="43137"/>
                    </a:srgbClr>
                  </a:outerShdw>
                </a:effectLst>
              </a:rPr>
              <a:t>some</a:t>
            </a:r>
            <a:r>
              <a:rPr lang="fi-FI" b="1" dirty="0">
                <a:solidFill>
                  <a:schemeClr val="tx2"/>
                </a:solidFill>
                <a:effectLst>
                  <a:outerShdw blurRad="38100" dist="38100" dir="2700000" algn="tl">
                    <a:srgbClr val="000000">
                      <a:alpha val="43137"/>
                    </a:srgbClr>
                  </a:outerShdw>
                </a:effectLst>
              </a:rPr>
              <a:t> </a:t>
            </a:r>
            <a:r>
              <a:rPr lang="fi-FI" b="1" dirty="0" err="1">
                <a:solidFill>
                  <a:schemeClr val="tx2"/>
                </a:solidFill>
                <a:effectLst>
                  <a:outerShdw blurRad="38100" dist="38100" dir="2700000" algn="tl">
                    <a:srgbClr val="000000">
                      <a:alpha val="43137"/>
                    </a:srgbClr>
                  </a:outerShdw>
                </a:effectLst>
              </a:rPr>
              <a:t>facts</a:t>
            </a:r>
            <a:endParaRPr lang="fi-FI" b="1" dirty="0">
              <a:solidFill>
                <a:schemeClr val="tx2"/>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Autofit/>
          </a:bodyPr>
          <a:lstStyle/>
          <a:p>
            <a:pPr marL="514350" indent="-514350">
              <a:buFont typeface="+mj-lt"/>
              <a:buAutoNum type="arabicPeriod"/>
            </a:pPr>
            <a:r>
              <a:rPr lang="fi-FI" sz="3000" dirty="0" err="1"/>
              <a:t>Most</a:t>
            </a:r>
            <a:r>
              <a:rPr lang="fi-FI" sz="3000" dirty="0"/>
              <a:t> </a:t>
            </a:r>
            <a:r>
              <a:rPr lang="fi-FI" sz="3000" dirty="0" err="1"/>
              <a:t>important</a:t>
            </a:r>
            <a:r>
              <a:rPr lang="fi-FI" sz="3000" dirty="0"/>
              <a:t> in European North of </a:t>
            </a:r>
            <a:r>
              <a:rPr lang="fi-FI" sz="3000" dirty="0" err="1"/>
              <a:t>Russia</a:t>
            </a:r>
            <a:r>
              <a:rPr lang="fi-FI" sz="3000" dirty="0"/>
              <a:t>; Eastern and Western </a:t>
            </a:r>
            <a:r>
              <a:rPr lang="fi-FI" sz="3000" dirty="0" err="1"/>
              <a:t>Siberia</a:t>
            </a:r>
            <a:r>
              <a:rPr lang="fi-FI" sz="3000" dirty="0"/>
              <a:t> and </a:t>
            </a:r>
            <a:r>
              <a:rPr lang="fi-FI" sz="3000" dirty="0" err="1"/>
              <a:t>Far</a:t>
            </a:r>
            <a:r>
              <a:rPr lang="fi-FI" sz="3000" dirty="0"/>
              <a:t> East.</a:t>
            </a:r>
          </a:p>
          <a:p>
            <a:pPr marL="514350" indent="-514350">
              <a:buFont typeface="+mj-lt"/>
              <a:buAutoNum type="arabicPeriod"/>
            </a:pPr>
            <a:endParaRPr lang="fi-FI" sz="3000" dirty="0"/>
          </a:p>
          <a:p>
            <a:pPr marL="514350" indent="-514350">
              <a:buFont typeface="+mj-lt"/>
              <a:buAutoNum type="arabicPeriod"/>
            </a:pPr>
            <a:r>
              <a:rPr lang="fi-FI" sz="3000" dirty="0"/>
              <a:t>Main </a:t>
            </a:r>
            <a:r>
              <a:rPr lang="fi-FI" sz="3000" dirty="0" err="1"/>
              <a:t>product</a:t>
            </a:r>
            <a:r>
              <a:rPr lang="fi-FI" sz="3000" dirty="0"/>
              <a:t> of </a:t>
            </a:r>
            <a:r>
              <a:rPr lang="fi-FI" sz="3000" dirty="0" err="1"/>
              <a:t>the</a:t>
            </a:r>
            <a:r>
              <a:rPr lang="fi-FI" sz="3000" dirty="0"/>
              <a:t> </a:t>
            </a:r>
            <a:r>
              <a:rPr lang="fi-FI" sz="3000" dirty="0" err="1"/>
              <a:t>industry</a:t>
            </a:r>
            <a:r>
              <a:rPr lang="fi-FI" sz="3000" dirty="0"/>
              <a:t> is </a:t>
            </a:r>
            <a:r>
              <a:rPr lang="fi-FI" sz="3000" dirty="0" err="1"/>
              <a:t>industrial</a:t>
            </a:r>
            <a:r>
              <a:rPr lang="fi-FI" sz="3000" dirty="0"/>
              <a:t> </a:t>
            </a:r>
            <a:r>
              <a:rPr lang="fi-FI" sz="3000" dirty="0" err="1"/>
              <a:t>wood</a:t>
            </a:r>
            <a:r>
              <a:rPr lang="fi-FI" sz="3000" dirty="0"/>
              <a:t> (75-80% of Russian </a:t>
            </a:r>
            <a:r>
              <a:rPr lang="fi-FI" sz="3000" dirty="0" err="1"/>
              <a:t>wood</a:t>
            </a:r>
            <a:r>
              <a:rPr lang="fi-FI" sz="3000" dirty="0"/>
              <a:t> </a:t>
            </a:r>
            <a:r>
              <a:rPr lang="fi-FI" sz="3000" dirty="0" err="1"/>
              <a:t>export</a:t>
            </a:r>
            <a:r>
              <a:rPr lang="fi-FI" sz="3000" dirty="0"/>
              <a:t>).</a:t>
            </a:r>
          </a:p>
          <a:p>
            <a:pPr marL="514350" indent="-514350">
              <a:buFont typeface="+mj-lt"/>
              <a:buAutoNum type="arabicPeriod"/>
            </a:pPr>
            <a:endParaRPr lang="fi-FI" sz="3000" dirty="0"/>
          </a:p>
          <a:p>
            <a:pPr marL="514350" indent="-514350">
              <a:buFont typeface="+mj-lt"/>
              <a:buAutoNum type="arabicPeriod"/>
            </a:pPr>
            <a:r>
              <a:rPr lang="fi-FI" sz="3000" dirty="0"/>
              <a:t>In </a:t>
            </a:r>
            <a:r>
              <a:rPr lang="fi-FI" sz="3000" dirty="0" err="1"/>
              <a:t>the</a:t>
            </a:r>
            <a:r>
              <a:rPr lang="fi-FI" sz="3000" dirty="0"/>
              <a:t> </a:t>
            </a:r>
            <a:r>
              <a:rPr lang="fi-FI" sz="3000" dirty="0" err="1"/>
              <a:t>end</a:t>
            </a:r>
            <a:r>
              <a:rPr lang="fi-FI" sz="3000" dirty="0"/>
              <a:t> of 80s USSR </a:t>
            </a:r>
            <a:r>
              <a:rPr lang="fi-FI" sz="3000" dirty="0" err="1"/>
              <a:t>was</a:t>
            </a:r>
            <a:r>
              <a:rPr lang="fi-FI" sz="3000" dirty="0"/>
              <a:t> </a:t>
            </a:r>
            <a:r>
              <a:rPr lang="fi-FI" sz="3000" dirty="0" err="1"/>
              <a:t>number</a:t>
            </a:r>
            <a:r>
              <a:rPr lang="fi-FI" sz="3000" dirty="0"/>
              <a:t> 2 </a:t>
            </a:r>
            <a:r>
              <a:rPr lang="fi-FI" sz="3000" dirty="0" err="1"/>
              <a:t>after</a:t>
            </a:r>
            <a:r>
              <a:rPr lang="fi-FI" sz="3000" dirty="0"/>
              <a:t> USA in </a:t>
            </a:r>
            <a:r>
              <a:rPr lang="fi-FI" sz="3000" dirty="0" err="1"/>
              <a:t>wood</a:t>
            </a:r>
            <a:r>
              <a:rPr lang="fi-FI" sz="3000" dirty="0"/>
              <a:t> </a:t>
            </a:r>
            <a:r>
              <a:rPr lang="fi-FI" sz="3000" dirty="0" err="1"/>
              <a:t>export</a:t>
            </a:r>
            <a:r>
              <a:rPr lang="fi-FI" sz="3000" dirty="0"/>
              <a:t>. At </a:t>
            </a:r>
            <a:r>
              <a:rPr lang="fi-FI" sz="3000" dirty="0" err="1"/>
              <a:t>present</a:t>
            </a:r>
            <a:r>
              <a:rPr lang="fi-FI" sz="3000" dirty="0"/>
              <a:t>, </a:t>
            </a:r>
            <a:r>
              <a:rPr lang="fi-FI" sz="3000" dirty="0" err="1"/>
              <a:t>moved</a:t>
            </a:r>
            <a:r>
              <a:rPr lang="fi-FI" sz="3000" dirty="0"/>
              <a:t> to 6-7 </a:t>
            </a:r>
            <a:r>
              <a:rPr lang="fi-FI" sz="3000" dirty="0" err="1"/>
              <a:t>place</a:t>
            </a:r>
            <a:r>
              <a:rPr lang="fi-FI" sz="3000" dirty="0"/>
              <a:t>.  </a:t>
            </a:r>
          </a:p>
        </p:txBody>
      </p:sp>
    </p:spTree>
    <p:extLst>
      <p:ext uri="{BB962C8B-B14F-4D97-AF65-F5344CB8AC3E}">
        <p14:creationId xmlns:p14="http://schemas.microsoft.com/office/powerpoint/2010/main" val="41274489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CFBC99-FB8F-41F7-A81D-A5288D688D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hape, arrow&#10;&#10;Description automatically generated">
            <a:extLst>
              <a:ext uri="{FF2B5EF4-FFF2-40B4-BE49-F238E27FC236}">
                <a16:creationId xmlns:a16="http://schemas.microsoft.com/office/drawing/2014/main" id="{8B9009AE-A3FA-4014-B4DC-931925E4A8EF}"/>
              </a:ext>
            </a:extLst>
          </p:cNvPr>
          <p:cNvPicPr>
            <a:picLocks noChangeAspect="1"/>
          </p:cNvPicPr>
          <p:nvPr/>
        </p:nvPicPr>
        <p:blipFill rotWithShape="1">
          <a:blip r:embed="rId2">
            <a:extLst>
              <a:ext uri="{28A0092B-C50C-407E-A947-70E740481C1C}">
                <a14:useLocalDpi xmlns:a14="http://schemas.microsoft.com/office/drawing/2010/main" val="0"/>
              </a:ext>
            </a:extLst>
          </a:blip>
          <a:srcRect t="25661" r="-1" b="15261"/>
          <a:stretch/>
        </p:blipFill>
        <p:spPr>
          <a:xfrm>
            <a:off x="20" y="10"/>
            <a:ext cx="9141694" cy="6857990"/>
          </a:xfrm>
          <a:prstGeom prst="rect">
            <a:avLst/>
          </a:prstGeom>
        </p:spPr>
      </p:pic>
      <p:sp>
        <p:nvSpPr>
          <p:cNvPr id="11" name="Freeform: Shape 10">
            <a:extLst>
              <a:ext uri="{FF2B5EF4-FFF2-40B4-BE49-F238E27FC236}">
                <a16:creationId xmlns:a16="http://schemas.microsoft.com/office/drawing/2014/main" id="{A435A76B-D478-4F38-9D76-040E49ADC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5103" y="2758601"/>
            <a:ext cx="5874575" cy="4099399"/>
          </a:xfrm>
          <a:custGeom>
            <a:avLst/>
            <a:gdLst>
              <a:gd name="connsiteX0" fmla="*/ 4436398 w 7832767"/>
              <a:gd name="connsiteY0" fmla="*/ 580 h 4099399"/>
              <a:gd name="connsiteX1" fmla="*/ 5062070 w 7832767"/>
              <a:gd name="connsiteY1" fmla="*/ 20166 h 4099399"/>
              <a:gd name="connsiteX2" fmla="*/ 6429770 w 7832767"/>
              <a:gd name="connsiteY2" fmla="*/ 44716 h 4099399"/>
              <a:gd name="connsiteX3" fmla="*/ 7261927 w 7832767"/>
              <a:gd name="connsiteY3" fmla="*/ 147922 h 4099399"/>
              <a:gd name="connsiteX4" fmla="*/ 7370574 w 7832767"/>
              <a:gd name="connsiteY4" fmla="*/ 185497 h 4099399"/>
              <a:gd name="connsiteX5" fmla="*/ 7342690 w 7832767"/>
              <a:gd name="connsiteY5" fmla="*/ 262652 h 4099399"/>
              <a:gd name="connsiteX6" fmla="*/ 7154722 w 7832767"/>
              <a:gd name="connsiteY6" fmla="*/ 283192 h 4099399"/>
              <a:gd name="connsiteX7" fmla="*/ 7257600 w 7832767"/>
              <a:gd name="connsiteY7" fmla="*/ 340809 h 4099399"/>
              <a:gd name="connsiteX8" fmla="*/ 7031654 w 7832767"/>
              <a:gd name="connsiteY8" fmla="*/ 384897 h 4099399"/>
              <a:gd name="connsiteX9" fmla="*/ 7061460 w 7832767"/>
              <a:gd name="connsiteY9" fmla="*/ 415459 h 4099399"/>
              <a:gd name="connsiteX10" fmla="*/ 7091746 w 7832767"/>
              <a:gd name="connsiteY10" fmla="*/ 444516 h 4099399"/>
              <a:gd name="connsiteX11" fmla="*/ 6661966 w 7832767"/>
              <a:gd name="connsiteY11" fmla="*/ 519166 h 4099399"/>
              <a:gd name="connsiteX12" fmla="*/ 7169625 w 7832767"/>
              <a:gd name="connsiteY12" fmla="*/ 655940 h 4099399"/>
              <a:gd name="connsiteX13" fmla="*/ 7077324 w 7832767"/>
              <a:gd name="connsiteY13" fmla="*/ 729587 h 4099399"/>
              <a:gd name="connsiteX14" fmla="*/ 7370574 w 7832767"/>
              <a:gd name="connsiteY14" fmla="*/ 845819 h 4099399"/>
              <a:gd name="connsiteX15" fmla="*/ 7608539 w 7832767"/>
              <a:gd name="connsiteY15" fmla="*/ 990610 h 4099399"/>
              <a:gd name="connsiteX16" fmla="*/ 7742185 w 7832767"/>
              <a:gd name="connsiteY16" fmla="*/ 1180991 h 4099399"/>
              <a:gd name="connsiteX17" fmla="*/ 7789296 w 7832767"/>
              <a:gd name="connsiteY17" fmla="*/ 1266161 h 4099399"/>
              <a:gd name="connsiteX18" fmla="*/ 7831602 w 7832767"/>
              <a:gd name="connsiteY18" fmla="*/ 1355841 h 4099399"/>
              <a:gd name="connsiteX19" fmla="*/ 7758529 w 7832767"/>
              <a:gd name="connsiteY19" fmla="*/ 1445019 h 4099399"/>
              <a:gd name="connsiteX20" fmla="*/ 7710936 w 7832767"/>
              <a:gd name="connsiteY20" fmla="*/ 1553237 h 4099399"/>
              <a:gd name="connsiteX21" fmla="*/ 7754684 w 7832767"/>
              <a:gd name="connsiteY21" fmla="*/ 1616863 h 4099399"/>
              <a:gd name="connsiteX22" fmla="*/ 7755645 w 7832767"/>
              <a:gd name="connsiteY22" fmla="*/ 1759148 h 4099399"/>
              <a:gd name="connsiteX23" fmla="*/ 7725360 w 7832767"/>
              <a:gd name="connsiteY23" fmla="*/ 1826283 h 4099399"/>
              <a:gd name="connsiteX24" fmla="*/ 7633056 w 7832767"/>
              <a:gd name="connsiteY24" fmla="*/ 1972074 h 4099399"/>
              <a:gd name="connsiteX25" fmla="*/ 7554696 w 7832767"/>
              <a:gd name="connsiteY25" fmla="*/ 2004640 h 4099399"/>
              <a:gd name="connsiteX26" fmla="*/ 7562870 w 7832767"/>
              <a:gd name="connsiteY26" fmla="*/ 2592817 h 4099399"/>
              <a:gd name="connsiteX27" fmla="*/ 7620078 w 7832767"/>
              <a:gd name="connsiteY27" fmla="*/ 2877387 h 4099399"/>
              <a:gd name="connsiteX28" fmla="*/ 7579695 w 7832767"/>
              <a:gd name="connsiteY28" fmla="*/ 3198029 h 4099399"/>
              <a:gd name="connsiteX29" fmla="*/ 7713340 w 7832767"/>
              <a:gd name="connsiteY29" fmla="*/ 3435003 h 4099399"/>
              <a:gd name="connsiteX30" fmla="*/ 7658054 w 7832767"/>
              <a:gd name="connsiteY30" fmla="*/ 3526187 h 4099399"/>
              <a:gd name="connsiteX31" fmla="*/ 7813815 w 7832767"/>
              <a:gd name="connsiteY31" fmla="*/ 3628391 h 4099399"/>
              <a:gd name="connsiteX32" fmla="*/ 7669112 w 7832767"/>
              <a:gd name="connsiteY32" fmla="*/ 3773681 h 4099399"/>
              <a:gd name="connsiteX33" fmla="*/ 7429704 w 7832767"/>
              <a:gd name="connsiteY33" fmla="*/ 4001137 h 4099399"/>
              <a:gd name="connsiteX34" fmla="*/ 7417475 w 7832767"/>
              <a:gd name="connsiteY34" fmla="*/ 4099399 h 4099399"/>
              <a:gd name="connsiteX35" fmla="*/ 180606 w 7832767"/>
              <a:gd name="connsiteY35" fmla="*/ 4099399 h 4099399"/>
              <a:gd name="connsiteX36" fmla="*/ 164649 w 7832767"/>
              <a:gd name="connsiteY36" fmla="*/ 4093760 h 4099399"/>
              <a:gd name="connsiteX37" fmla="*/ 160465 w 7832767"/>
              <a:gd name="connsiteY37" fmla="*/ 4076287 h 4099399"/>
              <a:gd name="connsiteX38" fmla="*/ 549383 w 7832767"/>
              <a:gd name="connsiteY38" fmla="*/ 3827790 h 4099399"/>
              <a:gd name="connsiteX39" fmla="*/ 756100 w 7832767"/>
              <a:gd name="connsiteY39" fmla="*/ 3722078 h 4099399"/>
              <a:gd name="connsiteX40" fmla="*/ 415738 w 7832767"/>
              <a:gd name="connsiteY40" fmla="*/ 3746126 h 4099399"/>
              <a:gd name="connsiteX41" fmla="*/ 671971 w 7832767"/>
              <a:gd name="connsiteY41" fmla="*/ 3563762 h 4099399"/>
              <a:gd name="connsiteX42" fmla="*/ 619570 w 7832767"/>
              <a:gd name="connsiteY42" fmla="*/ 3530194 h 4099399"/>
              <a:gd name="connsiteX43" fmla="*/ 523422 w 7832767"/>
              <a:gd name="connsiteY43" fmla="*/ 3507649 h 4099399"/>
              <a:gd name="connsiteX44" fmla="*/ 957048 w 7832767"/>
              <a:gd name="connsiteY44" fmla="*/ 3392918 h 4099399"/>
              <a:gd name="connsiteX45" fmla="*/ 835904 w 7832767"/>
              <a:gd name="connsiteY45" fmla="*/ 3231596 h 4099399"/>
              <a:gd name="connsiteX46" fmla="*/ 930608 w 7832767"/>
              <a:gd name="connsiteY46" fmla="*/ 3195022 h 4099399"/>
              <a:gd name="connsiteX47" fmla="*/ 817153 w 7832767"/>
              <a:gd name="connsiteY47" fmla="*/ 3190514 h 4099399"/>
              <a:gd name="connsiteX48" fmla="*/ 727736 w 7832767"/>
              <a:gd name="connsiteY48" fmla="*/ 3191015 h 4099399"/>
              <a:gd name="connsiteX49" fmla="*/ 567170 w 7832767"/>
              <a:gd name="connsiteY49" fmla="*/ 3150434 h 4099399"/>
              <a:gd name="connsiteX50" fmla="*/ 2784 w 7832767"/>
              <a:gd name="connsiteY50" fmla="*/ 3218569 h 4099399"/>
              <a:gd name="connsiteX51" fmla="*/ 122006 w 7832767"/>
              <a:gd name="connsiteY51" fmla="*/ 3122877 h 4099399"/>
              <a:gd name="connsiteX52" fmla="*/ 264786 w 7832767"/>
              <a:gd name="connsiteY52" fmla="*/ 3068269 h 4099399"/>
              <a:gd name="connsiteX53" fmla="*/ 72009 w 7832767"/>
              <a:gd name="connsiteY53" fmla="*/ 3039210 h 4099399"/>
              <a:gd name="connsiteX54" fmla="*/ 459485 w 7832767"/>
              <a:gd name="connsiteY54" fmla="*/ 2948028 h 4099399"/>
              <a:gd name="connsiteX55" fmla="*/ 365260 w 7832767"/>
              <a:gd name="connsiteY55" fmla="*/ 2866364 h 4099399"/>
              <a:gd name="connsiteX56" fmla="*/ 607071 w 7832767"/>
              <a:gd name="connsiteY56" fmla="*/ 2498127 h 4099399"/>
              <a:gd name="connsiteX57" fmla="*/ 1090213 w 7832767"/>
              <a:gd name="connsiteY57" fmla="*/ 2289209 h 4099399"/>
              <a:gd name="connsiteX58" fmla="*/ 1337313 w 7832767"/>
              <a:gd name="connsiteY58" fmla="*/ 2272676 h 4099399"/>
              <a:gd name="connsiteX59" fmla="*/ 1268086 w 7832767"/>
              <a:gd name="connsiteY59" fmla="*/ 2205541 h 4099399"/>
              <a:gd name="connsiteX60" fmla="*/ 1449324 w 7832767"/>
              <a:gd name="connsiteY60" fmla="*/ 1827285 h 4099399"/>
              <a:gd name="connsiteX61" fmla="*/ 1255107 w 7832767"/>
              <a:gd name="connsiteY61" fmla="*/ 1849829 h 4099399"/>
              <a:gd name="connsiteX62" fmla="*/ 259497 w 7832767"/>
              <a:gd name="connsiteY62" fmla="*/ 1865862 h 4099399"/>
              <a:gd name="connsiteX63" fmla="*/ 160947 w 7832767"/>
              <a:gd name="connsiteY63" fmla="*/ 1851332 h 4099399"/>
              <a:gd name="connsiteX64" fmla="*/ 845998 w 7832767"/>
              <a:gd name="connsiteY64" fmla="*/ 1661453 h 4099399"/>
              <a:gd name="connsiteX65" fmla="*/ 575343 w 7832767"/>
              <a:gd name="connsiteY65" fmla="*/ 1610350 h 4099399"/>
              <a:gd name="connsiteX66" fmla="*/ 512846 w 7832767"/>
              <a:gd name="connsiteY66" fmla="*/ 1589809 h 4099399"/>
              <a:gd name="connsiteX67" fmla="*/ 570054 w 7832767"/>
              <a:gd name="connsiteY67" fmla="*/ 1536702 h 4099399"/>
              <a:gd name="connsiteX68" fmla="*/ 714276 w 7832767"/>
              <a:gd name="connsiteY68" fmla="*/ 1483095 h 4099399"/>
              <a:gd name="connsiteX69" fmla="*/ 321033 w 7832767"/>
              <a:gd name="connsiteY69" fmla="*/ 1560250 h 4099399"/>
              <a:gd name="connsiteX70" fmla="*/ 348915 w 7832767"/>
              <a:gd name="connsiteY70" fmla="*/ 1478587 h 4099399"/>
              <a:gd name="connsiteX71" fmla="*/ 309975 w 7832767"/>
              <a:gd name="connsiteY71" fmla="*/ 1404938 h 4099399"/>
              <a:gd name="connsiteX72" fmla="*/ 531595 w 7832767"/>
              <a:gd name="connsiteY72" fmla="*/ 1310249 h 4099399"/>
              <a:gd name="connsiteX73" fmla="*/ 840230 w 7832767"/>
              <a:gd name="connsiteY73" fmla="*/ 1125380 h 4099399"/>
              <a:gd name="connsiteX74" fmla="*/ 1149825 w 7832767"/>
              <a:gd name="connsiteY74" fmla="*/ 1007142 h 4099399"/>
              <a:gd name="connsiteX75" fmla="*/ 1405096 w 7832767"/>
              <a:gd name="connsiteY75" fmla="*/ 901932 h 4099399"/>
              <a:gd name="connsiteX76" fmla="*/ 1167613 w 7832767"/>
              <a:gd name="connsiteY76" fmla="*/ 918465 h 4099399"/>
              <a:gd name="connsiteX77" fmla="*/ 1563740 w 7832767"/>
              <a:gd name="connsiteY77" fmla="*/ 752632 h 4099399"/>
              <a:gd name="connsiteX78" fmla="*/ 1623833 w 7832767"/>
              <a:gd name="connsiteY78" fmla="*/ 742112 h 4099399"/>
              <a:gd name="connsiteX79" fmla="*/ 2259848 w 7832767"/>
              <a:gd name="connsiteY79" fmla="*/ 624877 h 4099399"/>
              <a:gd name="connsiteX80" fmla="*/ 2382917 w 7832767"/>
              <a:gd name="connsiteY80" fmla="*/ 566761 h 4099399"/>
              <a:gd name="connsiteX81" fmla="*/ 2241099 w 7832767"/>
              <a:gd name="connsiteY81" fmla="*/ 554235 h 4099399"/>
              <a:gd name="connsiteX82" fmla="*/ 1768535 w 7832767"/>
              <a:gd name="connsiteY82" fmla="*/ 588806 h 4099399"/>
              <a:gd name="connsiteX83" fmla="*/ 2089668 w 7832767"/>
              <a:gd name="connsiteY83" fmla="*/ 516159 h 4099399"/>
              <a:gd name="connsiteX84" fmla="*/ 1739690 w 7832767"/>
              <a:gd name="connsiteY84" fmla="*/ 493614 h 4099399"/>
              <a:gd name="connsiteX85" fmla="*/ 1657003 w 7832767"/>
              <a:gd name="connsiteY85" fmla="*/ 436500 h 4099399"/>
              <a:gd name="connsiteX86" fmla="*/ 1716134 w 7832767"/>
              <a:gd name="connsiteY86" fmla="*/ 380889 h 4099399"/>
              <a:gd name="connsiteX87" fmla="*/ 1931986 w 7832767"/>
              <a:gd name="connsiteY87" fmla="*/ 319766 h 4099399"/>
              <a:gd name="connsiteX88" fmla="*/ 2152163 w 7832767"/>
              <a:gd name="connsiteY88" fmla="*/ 230087 h 4099399"/>
              <a:gd name="connsiteX89" fmla="*/ 2858367 w 7832767"/>
              <a:gd name="connsiteY89" fmla="*/ 102831 h 4099399"/>
              <a:gd name="connsiteX90" fmla="*/ 3327568 w 7832767"/>
              <a:gd name="connsiteY90" fmla="*/ 61248 h 4099399"/>
              <a:gd name="connsiteX91" fmla="*/ 4227028 w 7832767"/>
              <a:gd name="connsiteY91" fmla="*/ 1129 h 4099399"/>
              <a:gd name="connsiteX92" fmla="*/ 4436398 w 7832767"/>
              <a:gd name="connsiteY92" fmla="*/ 580 h 409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832767" h="4099399">
                <a:moveTo>
                  <a:pt x="4436398" y="580"/>
                </a:moveTo>
                <a:cubicBezTo>
                  <a:pt x="4645360" y="3164"/>
                  <a:pt x="4853309" y="13778"/>
                  <a:pt x="5062070" y="20166"/>
                </a:cubicBezTo>
                <a:cubicBezTo>
                  <a:pt x="5516848" y="34696"/>
                  <a:pt x="5974030" y="34194"/>
                  <a:pt x="6429770" y="44716"/>
                </a:cubicBezTo>
                <a:cubicBezTo>
                  <a:pt x="6713886" y="51228"/>
                  <a:pt x="6994637" y="74776"/>
                  <a:pt x="7261927" y="147922"/>
                </a:cubicBezTo>
                <a:cubicBezTo>
                  <a:pt x="7299424" y="158443"/>
                  <a:pt x="7341729" y="160448"/>
                  <a:pt x="7370574" y="185497"/>
                </a:cubicBezTo>
                <a:cubicBezTo>
                  <a:pt x="7402784" y="213553"/>
                  <a:pt x="7389804" y="254635"/>
                  <a:pt x="7342690" y="262652"/>
                </a:cubicBezTo>
                <a:cubicBezTo>
                  <a:pt x="7282599" y="273173"/>
                  <a:pt x="7221066" y="276179"/>
                  <a:pt x="7154722" y="283192"/>
                </a:cubicBezTo>
                <a:cubicBezTo>
                  <a:pt x="7180202" y="321770"/>
                  <a:pt x="7241736" y="292713"/>
                  <a:pt x="7257600" y="340809"/>
                </a:cubicBezTo>
                <a:cubicBezTo>
                  <a:pt x="7186452" y="373874"/>
                  <a:pt x="7100400" y="352331"/>
                  <a:pt x="7031654" y="384897"/>
                </a:cubicBezTo>
                <a:cubicBezTo>
                  <a:pt x="7033577" y="407441"/>
                  <a:pt x="7048960" y="409446"/>
                  <a:pt x="7061460" y="415459"/>
                </a:cubicBezTo>
                <a:cubicBezTo>
                  <a:pt x="7073960" y="420968"/>
                  <a:pt x="7105206" y="412953"/>
                  <a:pt x="7091746" y="444516"/>
                </a:cubicBezTo>
                <a:cubicBezTo>
                  <a:pt x="6948967" y="463553"/>
                  <a:pt x="6812438" y="528183"/>
                  <a:pt x="6661966" y="519166"/>
                </a:cubicBezTo>
                <a:cubicBezTo>
                  <a:pt x="6848013" y="536700"/>
                  <a:pt x="7005214" y="608344"/>
                  <a:pt x="7169625" y="655940"/>
                </a:cubicBezTo>
                <a:cubicBezTo>
                  <a:pt x="7162896" y="712052"/>
                  <a:pt x="7096554" y="689507"/>
                  <a:pt x="7077324" y="729587"/>
                </a:cubicBezTo>
                <a:cubicBezTo>
                  <a:pt x="7182606" y="757642"/>
                  <a:pt x="7283560" y="790709"/>
                  <a:pt x="7370574" y="845819"/>
                </a:cubicBezTo>
                <a:cubicBezTo>
                  <a:pt x="7448935" y="895418"/>
                  <a:pt x="7523448" y="950028"/>
                  <a:pt x="7608539" y="990610"/>
                </a:cubicBezTo>
                <a:cubicBezTo>
                  <a:pt x="7697957" y="1033195"/>
                  <a:pt x="7752280" y="1087804"/>
                  <a:pt x="7742185" y="1180991"/>
                </a:cubicBezTo>
                <a:cubicBezTo>
                  <a:pt x="7737858" y="1219067"/>
                  <a:pt x="7749396" y="1251131"/>
                  <a:pt x="7789296" y="1266161"/>
                </a:cubicBezTo>
                <a:cubicBezTo>
                  <a:pt x="7838813" y="1284698"/>
                  <a:pt x="7833526" y="1312754"/>
                  <a:pt x="7831602" y="1355841"/>
                </a:cubicBezTo>
                <a:cubicBezTo>
                  <a:pt x="7828717" y="1407443"/>
                  <a:pt x="7803238" y="1427485"/>
                  <a:pt x="7758529" y="1445019"/>
                </a:cubicBezTo>
                <a:cubicBezTo>
                  <a:pt x="7694591" y="1469568"/>
                  <a:pt x="7694110" y="1507644"/>
                  <a:pt x="7710936" y="1553237"/>
                </a:cubicBezTo>
                <a:cubicBezTo>
                  <a:pt x="7720072" y="1578286"/>
                  <a:pt x="7734012" y="1598327"/>
                  <a:pt x="7754684" y="1616863"/>
                </a:cubicBezTo>
                <a:cubicBezTo>
                  <a:pt x="7826314" y="1681493"/>
                  <a:pt x="7825833" y="1682494"/>
                  <a:pt x="7755645" y="1759148"/>
                </a:cubicBezTo>
                <a:cubicBezTo>
                  <a:pt x="7736896" y="1779688"/>
                  <a:pt x="7716704" y="1793216"/>
                  <a:pt x="7725360" y="1826283"/>
                </a:cubicBezTo>
                <a:cubicBezTo>
                  <a:pt x="7754684" y="1936002"/>
                  <a:pt x="7750838" y="1936002"/>
                  <a:pt x="7633056" y="1972074"/>
                </a:cubicBezTo>
                <a:cubicBezTo>
                  <a:pt x="7606135" y="1980591"/>
                  <a:pt x="7570080" y="1973076"/>
                  <a:pt x="7554696" y="2004640"/>
                </a:cubicBezTo>
                <a:cubicBezTo>
                  <a:pt x="7564311" y="2027686"/>
                  <a:pt x="7541716" y="2583799"/>
                  <a:pt x="7562870" y="2592817"/>
                </a:cubicBezTo>
                <a:cubicBezTo>
                  <a:pt x="7728244" y="2663458"/>
                  <a:pt x="7748914" y="2746625"/>
                  <a:pt x="7620078" y="2877387"/>
                </a:cubicBezTo>
                <a:cubicBezTo>
                  <a:pt x="7533544" y="2965063"/>
                  <a:pt x="7543639" y="3108349"/>
                  <a:pt x="7579695" y="3198029"/>
                </a:cubicBezTo>
                <a:cubicBezTo>
                  <a:pt x="7715743" y="3237608"/>
                  <a:pt x="7685939" y="3342818"/>
                  <a:pt x="7713340" y="3435003"/>
                </a:cubicBezTo>
                <a:cubicBezTo>
                  <a:pt x="7733531" y="3504142"/>
                  <a:pt x="7654210" y="3494623"/>
                  <a:pt x="7658054" y="3526187"/>
                </a:cubicBezTo>
                <a:cubicBezTo>
                  <a:pt x="7708052" y="3564262"/>
                  <a:pt x="7774874" y="3576287"/>
                  <a:pt x="7813815" y="3628391"/>
                </a:cubicBezTo>
                <a:cubicBezTo>
                  <a:pt x="7743627" y="3666467"/>
                  <a:pt x="7708052" y="3720074"/>
                  <a:pt x="7669112" y="3773681"/>
                </a:cubicBezTo>
                <a:cubicBezTo>
                  <a:pt x="7606135" y="3860855"/>
                  <a:pt x="7520564" y="3934503"/>
                  <a:pt x="7429704" y="4001137"/>
                </a:cubicBezTo>
                <a:lnTo>
                  <a:pt x="7417475" y="4099399"/>
                </a:lnTo>
                <a:lnTo>
                  <a:pt x="180606" y="4099399"/>
                </a:lnTo>
                <a:lnTo>
                  <a:pt x="164649" y="4093760"/>
                </a:lnTo>
                <a:cubicBezTo>
                  <a:pt x="148507" y="4086464"/>
                  <a:pt x="145082" y="4080295"/>
                  <a:pt x="160465" y="4076287"/>
                </a:cubicBezTo>
                <a:cubicBezTo>
                  <a:pt x="230173" y="4057751"/>
                  <a:pt x="478714" y="3837810"/>
                  <a:pt x="549383" y="3827790"/>
                </a:cubicBezTo>
                <a:cubicBezTo>
                  <a:pt x="631589" y="3816267"/>
                  <a:pt x="647934" y="3800736"/>
                  <a:pt x="756100" y="3722078"/>
                </a:cubicBezTo>
                <a:cubicBezTo>
                  <a:pt x="827251" y="3670474"/>
                  <a:pt x="531115" y="3782698"/>
                  <a:pt x="415738" y="3746126"/>
                </a:cubicBezTo>
                <a:cubicBezTo>
                  <a:pt x="373433" y="3732598"/>
                  <a:pt x="671971" y="3589813"/>
                  <a:pt x="671971" y="3563762"/>
                </a:cubicBezTo>
                <a:cubicBezTo>
                  <a:pt x="671971" y="3536206"/>
                  <a:pt x="645049" y="3530194"/>
                  <a:pt x="619570" y="3530194"/>
                </a:cubicBezTo>
                <a:cubicBezTo>
                  <a:pt x="562844" y="3530194"/>
                  <a:pt x="580151" y="3506145"/>
                  <a:pt x="523422" y="3507649"/>
                </a:cubicBezTo>
                <a:cubicBezTo>
                  <a:pt x="689758" y="3438010"/>
                  <a:pt x="792637" y="3456547"/>
                  <a:pt x="957048" y="3392918"/>
                </a:cubicBezTo>
                <a:cubicBezTo>
                  <a:pt x="1037333" y="3361856"/>
                  <a:pt x="753217" y="3258649"/>
                  <a:pt x="835904" y="3231596"/>
                </a:cubicBezTo>
                <a:cubicBezTo>
                  <a:pt x="867151" y="3221074"/>
                  <a:pt x="908974" y="3232097"/>
                  <a:pt x="930608" y="3195022"/>
                </a:cubicBezTo>
                <a:cubicBezTo>
                  <a:pt x="896476" y="3165464"/>
                  <a:pt x="851286" y="3178490"/>
                  <a:pt x="817153" y="3190514"/>
                </a:cubicBezTo>
                <a:cubicBezTo>
                  <a:pt x="730141" y="3221576"/>
                  <a:pt x="736391" y="3214062"/>
                  <a:pt x="727736" y="3191015"/>
                </a:cubicBezTo>
                <a:cubicBezTo>
                  <a:pt x="699374" y="3112357"/>
                  <a:pt x="629186" y="3137408"/>
                  <a:pt x="567170" y="3150434"/>
                </a:cubicBezTo>
                <a:cubicBezTo>
                  <a:pt x="379682" y="3189512"/>
                  <a:pt x="189791" y="3178490"/>
                  <a:pt x="2784" y="3218569"/>
                </a:cubicBezTo>
                <a:cubicBezTo>
                  <a:pt x="-17406" y="3223079"/>
                  <a:pt x="77299" y="3133400"/>
                  <a:pt x="122006" y="3122877"/>
                </a:cubicBezTo>
                <a:cubicBezTo>
                  <a:pt x="170561" y="3111856"/>
                  <a:pt x="230173" y="3119872"/>
                  <a:pt x="264786" y="3068269"/>
                </a:cubicBezTo>
                <a:cubicBezTo>
                  <a:pt x="203252" y="3055243"/>
                  <a:pt x="133065" y="3080292"/>
                  <a:pt x="72009" y="3039210"/>
                </a:cubicBezTo>
                <a:cubicBezTo>
                  <a:pt x="207578" y="2982597"/>
                  <a:pt x="342665" y="2984601"/>
                  <a:pt x="459485" y="2948028"/>
                </a:cubicBezTo>
                <a:cubicBezTo>
                  <a:pt x="470061" y="2880393"/>
                  <a:pt x="393143" y="2904941"/>
                  <a:pt x="365260" y="2866364"/>
                </a:cubicBezTo>
                <a:cubicBezTo>
                  <a:pt x="1245010" y="2800232"/>
                  <a:pt x="753697" y="2604840"/>
                  <a:pt x="607071" y="2498127"/>
                </a:cubicBezTo>
                <a:cubicBezTo>
                  <a:pt x="558036" y="2462556"/>
                  <a:pt x="1073387" y="2293717"/>
                  <a:pt x="1090213" y="2289209"/>
                </a:cubicBezTo>
                <a:cubicBezTo>
                  <a:pt x="1132999" y="2278688"/>
                  <a:pt x="1302700" y="2286203"/>
                  <a:pt x="1337313" y="2272676"/>
                </a:cubicBezTo>
                <a:cubicBezTo>
                  <a:pt x="1381541" y="2255643"/>
                  <a:pt x="1235395" y="2226083"/>
                  <a:pt x="1268086" y="2205541"/>
                </a:cubicBezTo>
                <a:cubicBezTo>
                  <a:pt x="1497398" y="2060752"/>
                  <a:pt x="1513743" y="1842815"/>
                  <a:pt x="1449324" y="1827285"/>
                </a:cubicBezTo>
                <a:cubicBezTo>
                  <a:pt x="1382502" y="1811252"/>
                  <a:pt x="1317121" y="1823778"/>
                  <a:pt x="1255107" y="1849829"/>
                </a:cubicBezTo>
                <a:cubicBezTo>
                  <a:pt x="1154152" y="1892415"/>
                  <a:pt x="455158" y="1831793"/>
                  <a:pt x="259497" y="1865862"/>
                </a:cubicBezTo>
                <a:cubicBezTo>
                  <a:pt x="229691" y="1870872"/>
                  <a:pt x="189311" y="1893417"/>
                  <a:pt x="160947" y="1851332"/>
                </a:cubicBezTo>
                <a:cubicBezTo>
                  <a:pt x="362377" y="1715060"/>
                  <a:pt x="621013" y="1754138"/>
                  <a:pt x="845998" y="1661453"/>
                </a:cubicBezTo>
                <a:cubicBezTo>
                  <a:pt x="757542" y="1597824"/>
                  <a:pt x="667645" y="1600832"/>
                  <a:pt x="575343" y="1610350"/>
                </a:cubicBezTo>
                <a:cubicBezTo>
                  <a:pt x="551306" y="1612855"/>
                  <a:pt x="518615" y="1616362"/>
                  <a:pt x="512846" y="1589809"/>
                </a:cubicBezTo>
                <a:cubicBezTo>
                  <a:pt x="505636" y="1556242"/>
                  <a:pt x="544576" y="1550229"/>
                  <a:pt x="570054" y="1536702"/>
                </a:cubicBezTo>
                <a:cubicBezTo>
                  <a:pt x="608994" y="1515660"/>
                  <a:pt x="666682" y="1540710"/>
                  <a:pt x="714276" y="1483095"/>
                </a:cubicBezTo>
                <a:cubicBezTo>
                  <a:pt x="570054" y="1496622"/>
                  <a:pt x="448428" y="1520170"/>
                  <a:pt x="321033" y="1560250"/>
                </a:cubicBezTo>
                <a:cubicBezTo>
                  <a:pt x="332089" y="1524679"/>
                  <a:pt x="370548" y="1508145"/>
                  <a:pt x="348915" y="1478587"/>
                </a:cubicBezTo>
                <a:cubicBezTo>
                  <a:pt x="332571" y="1456542"/>
                  <a:pt x="285939" y="1446021"/>
                  <a:pt x="309975" y="1404938"/>
                </a:cubicBezTo>
                <a:cubicBezTo>
                  <a:pt x="377759" y="1361351"/>
                  <a:pt x="473907" y="1372876"/>
                  <a:pt x="531595" y="1310249"/>
                </a:cubicBezTo>
                <a:cubicBezTo>
                  <a:pt x="613321" y="1221071"/>
                  <a:pt x="740236" y="1190509"/>
                  <a:pt x="840230" y="1125380"/>
                </a:cubicBezTo>
                <a:cubicBezTo>
                  <a:pt x="873400" y="1104337"/>
                  <a:pt x="1091175" y="1030690"/>
                  <a:pt x="1149825" y="1007142"/>
                </a:cubicBezTo>
                <a:cubicBezTo>
                  <a:pt x="1231551" y="974076"/>
                  <a:pt x="1324813" y="962553"/>
                  <a:pt x="1405096" y="901932"/>
                </a:cubicBezTo>
                <a:cubicBezTo>
                  <a:pt x="1326255" y="889406"/>
                  <a:pt x="1262318" y="946021"/>
                  <a:pt x="1167613" y="918465"/>
                </a:cubicBezTo>
                <a:cubicBezTo>
                  <a:pt x="1317602" y="859848"/>
                  <a:pt x="1455092" y="833294"/>
                  <a:pt x="1563740" y="752632"/>
                </a:cubicBezTo>
                <a:cubicBezTo>
                  <a:pt x="1577201" y="742613"/>
                  <a:pt x="1603642" y="745619"/>
                  <a:pt x="1623833" y="742112"/>
                </a:cubicBezTo>
                <a:cubicBezTo>
                  <a:pt x="1836317" y="706540"/>
                  <a:pt x="2049765" y="676480"/>
                  <a:pt x="2259848" y="624877"/>
                </a:cubicBezTo>
                <a:cubicBezTo>
                  <a:pt x="2307442" y="612853"/>
                  <a:pt x="2391570" y="609847"/>
                  <a:pt x="2382917" y="566761"/>
                </a:cubicBezTo>
                <a:cubicBezTo>
                  <a:pt x="2369937" y="502131"/>
                  <a:pt x="2291577" y="548223"/>
                  <a:pt x="2241099" y="554235"/>
                </a:cubicBezTo>
                <a:cubicBezTo>
                  <a:pt x="2084379" y="573775"/>
                  <a:pt x="1927659" y="607843"/>
                  <a:pt x="1768535" y="588806"/>
                </a:cubicBezTo>
                <a:cubicBezTo>
                  <a:pt x="1875738" y="564757"/>
                  <a:pt x="1982463" y="540207"/>
                  <a:pt x="2089668" y="516159"/>
                </a:cubicBezTo>
                <a:cubicBezTo>
                  <a:pt x="1966597" y="524676"/>
                  <a:pt x="1859394" y="468563"/>
                  <a:pt x="1739690" y="493614"/>
                </a:cubicBezTo>
                <a:cubicBezTo>
                  <a:pt x="1701230" y="501630"/>
                  <a:pt x="1660850" y="476079"/>
                  <a:pt x="1657003" y="436500"/>
                </a:cubicBezTo>
                <a:cubicBezTo>
                  <a:pt x="1652677" y="404937"/>
                  <a:pt x="1688732" y="390909"/>
                  <a:pt x="1716134" y="380889"/>
                </a:cubicBezTo>
                <a:cubicBezTo>
                  <a:pt x="1786322" y="355337"/>
                  <a:pt x="1842086" y="279687"/>
                  <a:pt x="1931986" y="319766"/>
                </a:cubicBezTo>
                <a:cubicBezTo>
                  <a:pt x="1988712" y="256640"/>
                  <a:pt x="2079091" y="246619"/>
                  <a:pt x="2152163" y="230087"/>
                </a:cubicBezTo>
                <a:cubicBezTo>
                  <a:pt x="2385321" y="177982"/>
                  <a:pt x="2621844" y="137401"/>
                  <a:pt x="2858367" y="102831"/>
                </a:cubicBezTo>
                <a:cubicBezTo>
                  <a:pt x="3013645" y="80286"/>
                  <a:pt x="3173731" y="89806"/>
                  <a:pt x="3327568" y="61248"/>
                </a:cubicBezTo>
                <a:cubicBezTo>
                  <a:pt x="3628510" y="5637"/>
                  <a:pt x="3927528" y="7141"/>
                  <a:pt x="4227028" y="1129"/>
                </a:cubicBezTo>
                <a:cubicBezTo>
                  <a:pt x="4296975" y="-249"/>
                  <a:pt x="4366742" y="-281"/>
                  <a:pt x="4436398" y="58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B771DD9-E5CC-4F3E-8439-CB2959C01013}"/>
              </a:ext>
            </a:extLst>
          </p:cNvPr>
          <p:cNvSpPr>
            <a:spLocks noGrp="1"/>
          </p:cNvSpPr>
          <p:nvPr>
            <p:ph type="title"/>
          </p:nvPr>
        </p:nvSpPr>
        <p:spPr>
          <a:xfrm>
            <a:off x="4572000" y="3657600"/>
            <a:ext cx="3943349" cy="1878144"/>
          </a:xfrm>
        </p:spPr>
        <p:txBody>
          <a:bodyPr vert="horz" lIns="91440" tIns="45720" rIns="91440" bIns="45720" rtlCol="0" anchor="b">
            <a:normAutofit/>
          </a:bodyPr>
          <a:lstStyle/>
          <a:p>
            <a:pPr algn="l">
              <a:lnSpc>
                <a:spcPct val="90000"/>
              </a:lnSpc>
            </a:pPr>
            <a:r>
              <a:rPr lang="en-US" sz="3800" b="1" dirty="0">
                <a:effectLst>
                  <a:outerShdw blurRad="38100" dist="38100" dir="2700000" algn="tl">
                    <a:srgbClr val="000000">
                      <a:alpha val="43137"/>
                    </a:srgbClr>
                  </a:outerShdw>
                </a:effectLst>
              </a:rPr>
              <a:t>Russia`s population geography</a:t>
            </a:r>
          </a:p>
        </p:txBody>
      </p:sp>
    </p:spTree>
    <p:extLst>
      <p:ext uri="{BB962C8B-B14F-4D97-AF65-F5344CB8AC3E}">
        <p14:creationId xmlns:p14="http://schemas.microsoft.com/office/powerpoint/2010/main" val="125072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rmAutofit/>
          </a:bodyPr>
          <a:lstStyle/>
          <a:p>
            <a:r>
              <a:rPr lang="en-US" altLang="en-US" i="1" dirty="0">
                <a:solidFill>
                  <a:schemeClr val="tx2"/>
                </a:solidFill>
                <a:effectLst>
                  <a:outerShdw blurRad="38100" dist="38100" dir="2700000" algn="tl">
                    <a:srgbClr val="000000">
                      <a:alpha val="43137"/>
                    </a:srgbClr>
                  </a:outerShdw>
                </a:effectLst>
              </a:rPr>
              <a:t>History of population dynamics </a:t>
            </a:r>
            <a:r>
              <a:rPr lang="en-US" sz="2200" i="1" dirty="0">
                <a:solidFill>
                  <a:schemeClr val="tx2"/>
                </a:solidFill>
                <a:effectLst>
                  <a:outerShdw blurRad="38100" dist="38100" dir="2700000" algn="tl">
                    <a:srgbClr val="000000">
                      <a:alpha val="43137"/>
                    </a:srgbClr>
                  </a:outerShdw>
                </a:effectLst>
              </a:rPr>
              <a:t>(</a:t>
            </a:r>
            <a:r>
              <a:rPr lang="en-US" altLang="en-US" sz="2200" i="1" dirty="0" err="1">
                <a:solidFill>
                  <a:schemeClr val="tx2"/>
                </a:solidFill>
                <a:effectLst>
                  <a:outerShdw blurRad="38100" dist="38100" dir="2700000" algn="tl">
                    <a:srgbClr val="000000">
                      <a:alpha val="43137"/>
                    </a:srgbClr>
                  </a:outerShdw>
                </a:effectLst>
              </a:rPr>
              <a:t>Markevich</a:t>
            </a:r>
            <a:r>
              <a:rPr lang="en-US" altLang="en-US" sz="2200" i="1" dirty="0">
                <a:solidFill>
                  <a:schemeClr val="tx2"/>
                </a:solidFill>
                <a:effectLst>
                  <a:outerShdw blurRad="38100" dist="38100" dir="2700000" algn="tl">
                    <a:srgbClr val="000000">
                      <a:alpha val="43137"/>
                    </a:srgbClr>
                  </a:outerShdw>
                </a:effectLst>
              </a:rPr>
              <a:t> and </a:t>
            </a:r>
            <a:r>
              <a:rPr lang="en-US" altLang="en-US" sz="2200" i="1" dirty="0" err="1">
                <a:solidFill>
                  <a:schemeClr val="tx2"/>
                </a:solidFill>
                <a:effectLst>
                  <a:outerShdw blurRad="38100" dist="38100" dir="2700000" algn="tl">
                    <a:srgbClr val="000000">
                      <a:alpha val="43137"/>
                    </a:srgbClr>
                  </a:outerShdw>
                </a:effectLst>
              </a:rPr>
              <a:t>Mihailova</a:t>
            </a:r>
            <a:r>
              <a:rPr lang="en-US" altLang="en-US" sz="2200" i="1" dirty="0">
                <a:solidFill>
                  <a:schemeClr val="tx2"/>
                </a:solidFill>
                <a:effectLst>
                  <a:outerShdw blurRad="38100" dist="38100" dir="2700000" algn="tl">
                    <a:srgbClr val="000000">
                      <a:alpha val="43137"/>
                    </a:srgbClr>
                  </a:outerShdw>
                </a:effectLst>
              </a:rPr>
              <a:t> lecture, 2011) </a:t>
            </a:r>
            <a:endParaRPr lang="ru-RU" altLang="en-US" sz="2200" i="1" dirty="0">
              <a:solidFill>
                <a:schemeClr val="tx2"/>
              </a:solidFill>
              <a:effectLst>
                <a:outerShdw blurRad="38100" dist="38100" dir="2700000" algn="tl">
                  <a:srgbClr val="000000">
                    <a:alpha val="43137"/>
                  </a:srgbClr>
                </a:outerShdw>
              </a:effectLst>
            </a:endParaRPr>
          </a:p>
        </p:txBody>
      </p:sp>
      <p:sp>
        <p:nvSpPr>
          <p:cNvPr id="8195" name="Rectangle 3"/>
          <p:cNvSpPr>
            <a:spLocks noGrp="1" noChangeArrowheads="1"/>
          </p:cNvSpPr>
          <p:nvPr>
            <p:ph type="body" idx="1"/>
          </p:nvPr>
        </p:nvSpPr>
        <p:spPr>
          <a:xfrm>
            <a:off x="457200" y="1066800"/>
            <a:ext cx="8229600" cy="5334000"/>
          </a:xfrm>
        </p:spPr>
        <p:txBody>
          <a:bodyPr/>
          <a:lstStyle/>
          <a:p>
            <a:pPr eaLnBrk="1" hangingPunct="1"/>
            <a:r>
              <a:rPr lang="en-US" altLang="en-US" dirty="0"/>
              <a:t>History of Russian Empire = territorial expansion</a:t>
            </a:r>
          </a:p>
          <a:p>
            <a:pPr lvl="1" eaLnBrk="1" hangingPunct="1"/>
            <a:r>
              <a:rPr lang="en-US" altLang="en-US" dirty="0"/>
              <a:t>Core regions (traditionally Russian): Moscow and North-West</a:t>
            </a:r>
          </a:p>
          <a:p>
            <a:pPr lvl="1" eaLnBrk="1" hangingPunct="1"/>
            <a:r>
              <a:rPr lang="en-US" altLang="en-US" dirty="0"/>
              <a:t>The rest of the country was a frontier at some point in history</a:t>
            </a:r>
          </a:p>
          <a:p>
            <a:pPr marL="457200" lvl="1" indent="0" eaLnBrk="1" hangingPunct="1">
              <a:buNone/>
            </a:pPr>
            <a:endParaRPr lang="en-US" altLang="en-US" dirty="0"/>
          </a:p>
          <a:p>
            <a:pPr eaLnBrk="1" hangingPunct="1">
              <a:buFont typeface="Wingdings" pitchFamily="2" charset="2"/>
              <a:buChar char="è"/>
            </a:pPr>
            <a:r>
              <a:rPr lang="en-US" altLang="en-US" dirty="0">
                <a:sym typeface="Wingdings" pitchFamily="2" charset="2"/>
              </a:rPr>
              <a:t> </a:t>
            </a:r>
            <a:r>
              <a:rPr lang="en-US" altLang="en-US" i="1" dirty="0">
                <a:sym typeface="Wingdings" pitchFamily="2" charset="2"/>
              </a:rPr>
              <a:t>Spatial </a:t>
            </a:r>
            <a:r>
              <a:rPr lang="en-US" altLang="en-US" i="1" dirty="0"/>
              <a:t>population dynamics</a:t>
            </a:r>
            <a:r>
              <a:rPr lang="en-US" altLang="en-US" dirty="0"/>
              <a:t> </a:t>
            </a:r>
          </a:p>
          <a:p>
            <a:pPr eaLnBrk="1" hangingPunct="1"/>
            <a:r>
              <a:rPr lang="en-US" altLang="en-US" dirty="0"/>
              <a:t>History of the USSR = regional industrial policy</a:t>
            </a:r>
            <a:endParaRPr lang="ru-RU" altLang="en-US" dirty="0"/>
          </a:p>
        </p:txBody>
      </p:sp>
    </p:spTree>
    <p:extLst>
      <p:ext uri="{BB962C8B-B14F-4D97-AF65-F5344CB8AC3E}">
        <p14:creationId xmlns:p14="http://schemas.microsoft.com/office/powerpoint/2010/main" val="41946623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p:txBody>
          <a:bodyPr>
            <a:normAutofit fontScale="90000"/>
          </a:bodyPr>
          <a:lstStyle/>
          <a:p>
            <a:r>
              <a:rPr lang="en-US" altLang="en-US" i="1" dirty="0">
                <a:solidFill>
                  <a:schemeClr val="tx2"/>
                </a:solidFill>
                <a:effectLst>
                  <a:outerShdw blurRad="38100" dist="38100" dir="2700000" algn="tl">
                    <a:srgbClr val="000000">
                      <a:alpha val="43137"/>
                    </a:srgbClr>
                  </a:outerShdw>
                </a:effectLst>
              </a:rPr>
              <a:t>Population diffusion </a:t>
            </a:r>
            <a:br>
              <a:rPr lang="en-US" altLang="en-US" i="1" dirty="0">
                <a:solidFill>
                  <a:schemeClr val="tx2"/>
                </a:solidFill>
                <a:effectLst>
                  <a:outerShdw blurRad="38100" dist="38100" dir="2700000" algn="tl">
                    <a:srgbClr val="000000">
                      <a:alpha val="43137"/>
                    </a:srgbClr>
                  </a:outerShdw>
                </a:effectLst>
              </a:rPr>
            </a:br>
            <a:r>
              <a:rPr lang="en-US" altLang="en-US" i="1" dirty="0">
                <a:solidFill>
                  <a:schemeClr val="tx2"/>
                </a:solidFill>
                <a:effectLst>
                  <a:outerShdw blurRad="38100" dist="38100" dir="2700000" algn="tl">
                    <a:srgbClr val="000000">
                      <a:alpha val="43137"/>
                    </a:srgbClr>
                  </a:outerShdw>
                </a:effectLst>
              </a:rPr>
              <a:t>in Russian Empire  </a:t>
            </a:r>
            <a:br>
              <a:rPr lang="en-US" altLang="en-US" i="1" dirty="0">
                <a:solidFill>
                  <a:schemeClr val="tx2"/>
                </a:solidFill>
                <a:effectLst>
                  <a:outerShdw blurRad="38100" dist="38100" dir="2700000" algn="tl">
                    <a:srgbClr val="000000">
                      <a:alpha val="43137"/>
                    </a:srgbClr>
                  </a:outerShdw>
                </a:effectLst>
              </a:rPr>
            </a:br>
            <a:r>
              <a:rPr lang="en-US" sz="1700" i="1" dirty="0">
                <a:solidFill>
                  <a:schemeClr val="tx2"/>
                </a:solidFill>
                <a:effectLst>
                  <a:outerShdw blurRad="38100" dist="38100" dir="2700000" algn="tl">
                    <a:srgbClr val="000000">
                      <a:alpha val="43137"/>
                    </a:srgbClr>
                  </a:outerShdw>
                </a:effectLst>
              </a:rPr>
              <a:t>(</a:t>
            </a:r>
            <a:r>
              <a:rPr lang="en-US" altLang="en-US" sz="1700" i="1" dirty="0" err="1">
                <a:solidFill>
                  <a:schemeClr val="tx2"/>
                </a:solidFill>
                <a:effectLst>
                  <a:outerShdw blurRad="38100" dist="38100" dir="2700000" algn="tl">
                    <a:srgbClr val="000000">
                      <a:alpha val="43137"/>
                    </a:srgbClr>
                  </a:outerShdw>
                </a:effectLst>
              </a:rPr>
              <a:t>Markevich</a:t>
            </a:r>
            <a:r>
              <a:rPr lang="en-US" altLang="en-US" sz="1700" i="1" dirty="0">
                <a:solidFill>
                  <a:schemeClr val="tx2"/>
                </a:solidFill>
                <a:effectLst>
                  <a:outerShdw blurRad="38100" dist="38100" dir="2700000" algn="tl">
                    <a:srgbClr val="000000">
                      <a:alpha val="43137"/>
                    </a:srgbClr>
                  </a:outerShdw>
                </a:effectLst>
              </a:rPr>
              <a:t> and </a:t>
            </a:r>
            <a:r>
              <a:rPr lang="en-US" altLang="en-US" sz="1700" i="1" dirty="0" err="1">
                <a:solidFill>
                  <a:schemeClr val="tx2"/>
                </a:solidFill>
                <a:effectLst>
                  <a:outerShdw blurRad="38100" dist="38100" dir="2700000" algn="tl">
                    <a:srgbClr val="000000">
                      <a:alpha val="43137"/>
                    </a:srgbClr>
                  </a:outerShdw>
                </a:effectLst>
              </a:rPr>
              <a:t>Mihailova</a:t>
            </a:r>
            <a:r>
              <a:rPr lang="en-US" altLang="en-US" sz="1700" i="1" dirty="0">
                <a:solidFill>
                  <a:schemeClr val="tx2"/>
                </a:solidFill>
                <a:effectLst>
                  <a:outerShdw blurRad="38100" dist="38100" dir="2700000" algn="tl">
                    <a:srgbClr val="000000">
                      <a:alpha val="43137"/>
                    </a:srgbClr>
                  </a:outerShdw>
                </a:effectLst>
              </a:rPr>
              <a:t> lecture, 2011)</a:t>
            </a:r>
            <a:endParaRPr lang="ru-RU" altLang="en-US" sz="1700" dirty="0">
              <a:solidFill>
                <a:schemeClr val="tx1"/>
              </a:solidFill>
            </a:endParaRPr>
          </a:p>
        </p:txBody>
      </p:sp>
      <p:sp>
        <p:nvSpPr>
          <p:cNvPr id="11267" name="Rectangle 3"/>
          <p:cNvSpPr>
            <a:spLocks noGrp="1" noChangeArrowheads="1"/>
          </p:cNvSpPr>
          <p:nvPr>
            <p:ph type="body" idx="4294967295"/>
          </p:nvPr>
        </p:nvSpPr>
        <p:spPr>
          <a:xfrm>
            <a:off x="304800" y="1676400"/>
            <a:ext cx="8686800" cy="5029200"/>
          </a:xfrm>
        </p:spPr>
        <p:txBody>
          <a:bodyPr/>
          <a:lstStyle/>
          <a:p>
            <a:pPr eaLnBrk="1" hangingPunct="1"/>
            <a:r>
              <a:rPr lang="en-US" altLang="en-US" sz="2400" dirty="0"/>
              <a:t>Migration to better lands: </a:t>
            </a:r>
            <a:r>
              <a:rPr lang="en-US" altLang="en-US" sz="2000" dirty="0"/>
              <a:t>shift to the south and eastward</a:t>
            </a:r>
          </a:p>
          <a:p>
            <a:pPr marL="0" indent="0" eaLnBrk="1" hangingPunct="1">
              <a:buNone/>
            </a:pPr>
            <a:endParaRPr lang="en-US" altLang="en-US" sz="2000" dirty="0"/>
          </a:p>
          <a:p>
            <a:pPr eaLnBrk="1" hangingPunct="1"/>
            <a:r>
              <a:rPr lang="en-US" altLang="en-US" sz="2400" dirty="0"/>
              <a:t>Low level of migration: </a:t>
            </a:r>
            <a:r>
              <a:rPr lang="en-US" altLang="en-US" sz="2000" dirty="0"/>
              <a:t>0.2 percent per year in the 17-19</a:t>
            </a:r>
            <a:r>
              <a:rPr lang="en-US" altLang="en-US" sz="2000" baseline="30000" dirty="0"/>
              <a:t>th</a:t>
            </a:r>
            <a:r>
              <a:rPr lang="en-US" altLang="en-US" sz="2000" dirty="0"/>
              <a:t>  Cc.</a:t>
            </a:r>
            <a:r>
              <a:rPr lang="ru-RU" altLang="en-US" sz="2000" dirty="0"/>
              <a:t> (</a:t>
            </a:r>
            <a:r>
              <a:rPr lang="en-US" altLang="en-US" sz="2000" dirty="0" err="1"/>
              <a:t>Mironov</a:t>
            </a:r>
            <a:r>
              <a:rPr lang="en-US" altLang="en-US" sz="2000" dirty="0"/>
              <a:t> 1999)</a:t>
            </a:r>
          </a:p>
          <a:p>
            <a:pPr lvl="1" eaLnBrk="1" hangingPunct="1"/>
            <a:r>
              <a:rPr lang="en-US" altLang="en-US" sz="2400" dirty="0"/>
              <a:t>State-controlled migration</a:t>
            </a:r>
          </a:p>
          <a:p>
            <a:pPr lvl="1"/>
            <a:r>
              <a:rPr lang="en-US" altLang="en-US" sz="2400" dirty="0"/>
              <a:t>Barriers to migration (elites demand cheap labor in ‘old’ regions)</a:t>
            </a:r>
          </a:p>
          <a:p>
            <a:pPr lvl="1" eaLnBrk="1" hangingPunct="1"/>
            <a:r>
              <a:rPr lang="en-US" altLang="en-US" sz="2400" dirty="0" err="1"/>
              <a:t>Domar</a:t>
            </a:r>
            <a:r>
              <a:rPr lang="en-US" altLang="en-US" sz="2400" dirty="0"/>
              <a:t> hypothesis (1970): </a:t>
            </a:r>
            <a:r>
              <a:rPr lang="en-US" altLang="en-US" sz="2400" b="1" dirty="0">
                <a:effectLst>
                  <a:outerShdw blurRad="38100" dist="38100" dir="2700000" algn="tl">
                    <a:srgbClr val="000000">
                      <a:alpha val="43137"/>
                    </a:srgbClr>
                  </a:outerShdw>
                </a:effectLst>
              </a:rPr>
              <a:t>transition to full serfdom </a:t>
            </a:r>
            <a:r>
              <a:rPr lang="en-US" altLang="en-US" sz="2400" dirty="0"/>
              <a:t>because of negative shock to </a:t>
            </a:r>
            <a:r>
              <a:rPr lang="en-US" altLang="en-US" sz="2400" b="1" dirty="0">
                <a:effectLst>
                  <a:outerShdw blurRad="38100" dist="38100" dir="2700000" algn="tl">
                    <a:srgbClr val="000000">
                      <a:alpha val="43137"/>
                    </a:srgbClr>
                  </a:outerShdw>
                </a:effectLst>
              </a:rPr>
              <a:t>labor to land ratio </a:t>
            </a:r>
            <a:r>
              <a:rPr lang="en-US" altLang="en-US" sz="2400" dirty="0"/>
              <a:t>in the 16th Century</a:t>
            </a:r>
          </a:p>
          <a:p>
            <a:pPr marL="457200" lvl="1" indent="0" eaLnBrk="1" hangingPunct="1">
              <a:buNone/>
            </a:pPr>
            <a:endParaRPr lang="en-US" altLang="en-US" dirty="0"/>
          </a:p>
          <a:p>
            <a:pPr eaLnBrk="1" hangingPunct="1">
              <a:buFont typeface="Wingdings" pitchFamily="2" charset="2"/>
              <a:buChar char="è"/>
            </a:pPr>
            <a:r>
              <a:rPr lang="en-US" altLang="en-US" sz="2400" dirty="0"/>
              <a:t>Overpopulation in the central and black earth region</a:t>
            </a:r>
          </a:p>
        </p:txBody>
      </p:sp>
    </p:spTree>
    <p:extLst>
      <p:ext uri="{BB962C8B-B14F-4D97-AF65-F5344CB8AC3E}">
        <p14:creationId xmlns:p14="http://schemas.microsoft.com/office/powerpoint/2010/main" val="3879356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blinds(vertical)">
                                      <p:cBhvr>
                                        <p:cTn id="7" dur="500"/>
                                        <p:tgtEl>
                                          <p:spTgt spid="11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5" fill="hold" nodeType="clickEffect">
                                  <p:stCondLst>
                                    <p:cond delay="0"/>
                                  </p:stCondLst>
                                  <p:childTnLst>
                                    <p:set>
                                      <p:cBhvr>
                                        <p:cTn id="11" dur="1" fill="hold">
                                          <p:stCondLst>
                                            <p:cond delay="0"/>
                                          </p:stCondLst>
                                        </p:cTn>
                                        <p:tgtEl>
                                          <p:spTgt spid="11267">
                                            <p:txEl>
                                              <p:pRg st="2" end="2"/>
                                            </p:txEl>
                                          </p:spTgt>
                                        </p:tgtEl>
                                        <p:attrNameLst>
                                          <p:attrName>style.visibility</p:attrName>
                                        </p:attrNameLst>
                                      </p:cBhvr>
                                      <p:to>
                                        <p:strVal val="visible"/>
                                      </p:to>
                                    </p:set>
                                    <p:animEffect transition="in" filter="blinds(vertical)">
                                      <p:cBhvr>
                                        <p:cTn id="12" dur="500"/>
                                        <p:tgtEl>
                                          <p:spTgt spid="1126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5" fill="hold" nodeType="clickEffect">
                                  <p:stCondLst>
                                    <p:cond delay="0"/>
                                  </p:stCondLst>
                                  <p:childTnLst>
                                    <p:set>
                                      <p:cBhvr>
                                        <p:cTn id="16" dur="1" fill="hold">
                                          <p:stCondLst>
                                            <p:cond delay="0"/>
                                          </p:stCondLst>
                                        </p:cTn>
                                        <p:tgtEl>
                                          <p:spTgt spid="11267">
                                            <p:txEl>
                                              <p:pRg st="3" end="3"/>
                                            </p:txEl>
                                          </p:spTgt>
                                        </p:tgtEl>
                                        <p:attrNameLst>
                                          <p:attrName>style.visibility</p:attrName>
                                        </p:attrNameLst>
                                      </p:cBhvr>
                                      <p:to>
                                        <p:strVal val="visible"/>
                                      </p:to>
                                    </p:set>
                                    <p:animEffect transition="in" filter="blinds(vertical)">
                                      <p:cBhvr>
                                        <p:cTn id="17" dur="500"/>
                                        <p:tgtEl>
                                          <p:spTgt spid="1126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5" fill="hold" nodeType="clickEffect">
                                  <p:stCondLst>
                                    <p:cond delay="0"/>
                                  </p:stCondLst>
                                  <p:childTnLst>
                                    <p:set>
                                      <p:cBhvr>
                                        <p:cTn id="21" dur="1" fill="hold">
                                          <p:stCondLst>
                                            <p:cond delay="0"/>
                                          </p:stCondLst>
                                        </p:cTn>
                                        <p:tgtEl>
                                          <p:spTgt spid="11267">
                                            <p:txEl>
                                              <p:pRg st="4" end="4"/>
                                            </p:txEl>
                                          </p:spTgt>
                                        </p:tgtEl>
                                        <p:attrNameLst>
                                          <p:attrName>style.visibility</p:attrName>
                                        </p:attrNameLst>
                                      </p:cBhvr>
                                      <p:to>
                                        <p:strVal val="visible"/>
                                      </p:to>
                                    </p:set>
                                    <p:animEffect transition="in" filter="blinds(vertical)">
                                      <p:cBhvr>
                                        <p:cTn id="22" dur="500"/>
                                        <p:tgtEl>
                                          <p:spTgt spid="11267">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5"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animEffect transition="in" filter="blinds(vertical)">
                                      <p:cBhvr>
                                        <p:cTn id="27" dur="500"/>
                                        <p:tgtEl>
                                          <p:spTgt spid="11267">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5" fill="hold" nodeType="clickEffect">
                                  <p:stCondLst>
                                    <p:cond delay="0"/>
                                  </p:stCondLst>
                                  <p:childTnLst>
                                    <p:set>
                                      <p:cBhvr>
                                        <p:cTn id="31" dur="1" fill="hold">
                                          <p:stCondLst>
                                            <p:cond delay="0"/>
                                          </p:stCondLst>
                                        </p:cTn>
                                        <p:tgtEl>
                                          <p:spTgt spid="11267">
                                            <p:txEl>
                                              <p:pRg st="7" end="7"/>
                                            </p:txEl>
                                          </p:spTgt>
                                        </p:tgtEl>
                                        <p:attrNameLst>
                                          <p:attrName>style.visibility</p:attrName>
                                        </p:attrNameLst>
                                      </p:cBhvr>
                                      <p:to>
                                        <p:strVal val="visible"/>
                                      </p:to>
                                    </p:set>
                                    <p:animEffect transition="in" filter="blinds(vertical)">
                                      <p:cBhvr>
                                        <p:cTn id="32" dur="500"/>
                                        <p:tgtEl>
                                          <p:spTgt spid="1126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novaonline.nvcc.edu/eli/evans/Photos/Russia/Maps/Map2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0"/>
            <a:ext cx="910850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5579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0522D-5C36-41B6-AC72-808DF6012151}"/>
              </a:ext>
            </a:extLst>
          </p:cNvPr>
          <p:cNvSpPr>
            <a:spLocks noGrp="1"/>
          </p:cNvSpPr>
          <p:nvPr>
            <p:ph type="title"/>
          </p:nvPr>
        </p:nvSpPr>
        <p:spPr/>
        <p:txBody>
          <a:bodyPr/>
          <a:lstStyle/>
          <a:p>
            <a:r>
              <a:rPr lang="en-US" b="1" dirty="0">
                <a:solidFill>
                  <a:srgbClr val="7030A0"/>
                </a:solidFill>
                <a:effectLst>
                  <a:outerShdw blurRad="38100" dist="38100" dir="2700000" algn="tl">
                    <a:srgbClr val="000000">
                      <a:alpha val="43137"/>
                    </a:srgbClr>
                  </a:outerShdw>
                </a:effectLst>
              </a:rPr>
              <a:t>Question for points</a:t>
            </a:r>
            <a:endParaRPr lang="LID4096" b="1" dirty="0">
              <a:solidFill>
                <a:srgbClr val="7030A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CEABED09-7FB3-424C-BF11-56C19F463CD4}"/>
              </a:ext>
            </a:extLst>
          </p:cNvPr>
          <p:cNvSpPr>
            <a:spLocks noGrp="1"/>
          </p:cNvSpPr>
          <p:nvPr>
            <p:ph idx="1"/>
          </p:nvPr>
        </p:nvSpPr>
        <p:spPr/>
        <p:txBody>
          <a:bodyPr/>
          <a:lstStyle/>
          <a:p>
            <a:pPr marL="0" indent="0">
              <a:buNone/>
            </a:pPr>
            <a:endParaRPr lang="en-US" dirty="0"/>
          </a:p>
          <a:p>
            <a:pPr marL="0" indent="0">
              <a:buNone/>
            </a:pPr>
            <a:r>
              <a:rPr lang="en-US" dirty="0"/>
              <a:t>What events in late 19 and 20 centuries could stimulate population migration to Siberia and East of Russia?</a:t>
            </a:r>
            <a:endParaRPr lang="LID4096" dirty="0"/>
          </a:p>
        </p:txBody>
      </p:sp>
    </p:spTree>
    <p:extLst>
      <p:ext uri="{BB962C8B-B14F-4D97-AF65-F5344CB8AC3E}">
        <p14:creationId xmlns:p14="http://schemas.microsoft.com/office/powerpoint/2010/main" val="4091210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fontScale="90000"/>
          </a:bodyPr>
          <a:lstStyle/>
          <a:p>
            <a:r>
              <a:rPr lang="en-US" altLang="en-US" i="1" dirty="0">
                <a:solidFill>
                  <a:schemeClr val="tx2"/>
                </a:solidFill>
                <a:effectLst>
                  <a:outerShdw blurRad="38100" dist="38100" dir="2700000" algn="tl">
                    <a:srgbClr val="000000">
                      <a:alpha val="43137"/>
                    </a:srgbClr>
                  </a:outerShdw>
                </a:effectLst>
              </a:rPr>
              <a:t>Population diffusion in the 20</a:t>
            </a:r>
            <a:r>
              <a:rPr lang="en-US" altLang="en-US" i="1" baseline="30000" dirty="0">
                <a:solidFill>
                  <a:schemeClr val="tx2"/>
                </a:solidFill>
                <a:effectLst>
                  <a:outerShdw blurRad="38100" dist="38100" dir="2700000" algn="tl">
                    <a:srgbClr val="000000">
                      <a:alpha val="43137"/>
                    </a:srgbClr>
                  </a:outerShdw>
                </a:effectLst>
              </a:rPr>
              <a:t>th</a:t>
            </a:r>
            <a:r>
              <a:rPr lang="en-US" altLang="en-US" i="1" dirty="0">
                <a:solidFill>
                  <a:schemeClr val="tx2"/>
                </a:solidFill>
                <a:effectLst>
                  <a:outerShdw blurRad="38100" dist="38100" dir="2700000" algn="tl">
                    <a:srgbClr val="000000">
                      <a:alpha val="43137"/>
                    </a:srgbClr>
                  </a:outerShdw>
                </a:effectLst>
              </a:rPr>
              <a:t> century  </a:t>
            </a:r>
            <a:br>
              <a:rPr lang="en-US" altLang="en-US" i="1" dirty="0">
                <a:solidFill>
                  <a:schemeClr val="tx2"/>
                </a:solidFill>
                <a:effectLst>
                  <a:outerShdw blurRad="38100" dist="38100" dir="2700000" algn="tl">
                    <a:srgbClr val="000000">
                      <a:alpha val="43137"/>
                    </a:srgbClr>
                  </a:outerShdw>
                </a:effectLst>
              </a:rPr>
            </a:br>
            <a:r>
              <a:rPr lang="en-US" sz="1700" i="1" dirty="0">
                <a:solidFill>
                  <a:schemeClr val="tx2"/>
                </a:solidFill>
                <a:effectLst>
                  <a:outerShdw blurRad="38100" dist="38100" dir="2700000" algn="tl">
                    <a:srgbClr val="000000">
                      <a:alpha val="43137"/>
                    </a:srgbClr>
                  </a:outerShdw>
                </a:effectLst>
              </a:rPr>
              <a:t>(</a:t>
            </a:r>
            <a:r>
              <a:rPr lang="en-US" altLang="en-US" sz="1700" i="1" dirty="0" err="1">
                <a:solidFill>
                  <a:schemeClr val="tx2"/>
                </a:solidFill>
                <a:effectLst>
                  <a:outerShdw blurRad="38100" dist="38100" dir="2700000" algn="tl">
                    <a:srgbClr val="000000">
                      <a:alpha val="43137"/>
                    </a:srgbClr>
                  </a:outerShdw>
                </a:effectLst>
              </a:rPr>
              <a:t>Markevich</a:t>
            </a:r>
            <a:r>
              <a:rPr lang="en-US" altLang="en-US" sz="1700" i="1" dirty="0">
                <a:solidFill>
                  <a:schemeClr val="tx2"/>
                </a:solidFill>
                <a:effectLst>
                  <a:outerShdw blurRad="38100" dist="38100" dir="2700000" algn="tl">
                    <a:srgbClr val="000000">
                      <a:alpha val="43137"/>
                    </a:srgbClr>
                  </a:outerShdw>
                </a:effectLst>
              </a:rPr>
              <a:t> and </a:t>
            </a:r>
            <a:r>
              <a:rPr lang="en-US" altLang="en-US" sz="1700" i="1" dirty="0" err="1">
                <a:solidFill>
                  <a:schemeClr val="tx2"/>
                </a:solidFill>
                <a:effectLst>
                  <a:outerShdw blurRad="38100" dist="38100" dir="2700000" algn="tl">
                    <a:srgbClr val="000000">
                      <a:alpha val="43137"/>
                    </a:srgbClr>
                  </a:outerShdw>
                </a:effectLst>
              </a:rPr>
              <a:t>Mihailova</a:t>
            </a:r>
            <a:r>
              <a:rPr lang="en-US" altLang="en-US" sz="1700" i="1" dirty="0">
                <a:solidFill>
                  <a:schemeClr val="tx2"/>
                </a:solidFill>
                <a:effectLst>
                  <a:outerShdw blurRad="38100" dist="38100" dir="2700000" algn="tl">
                    <a:srgbClr val="000000">
                      <a:alpha val="43137"/>
                    </a:srgbClr>
                  </a:outerShdw>
                </a:effectLst>
              </a:rPr>
              <a:t> lecture, 2011)</a:t>
            </a:r>
            <a:endParaRPr lang="ru-RU" altLang="en-US" sz="1700" i="1" dirty="0">
              <a:solidFill>
                <a:schemeClr val="tx2"/>
              </a:solidFill>
              <a:effectLst>
                <a:outerShdw blurRad="38100" dist="38100" dir="2700000" algn="tl">
                  <a:srgbClr val="000000">
                    <a:alpha val="43137"/>
                  </a:srgbClr>
                </a:outerShdw>
              </a:effectLst>
            </a:endParaRPr>
          </a:p>
        </p:txBody>
      </p:sp>
      <p:sp>
        <p:nvSpPr>
          <p:cNvPr id="14339" name="Rectangle 3"/>
          <p:cNvSpPr>
            <a:spLocks noGrp="1" noChangeArrowheads="1"/>
          </p:cNvSpPr>
          <p:nvPr>
            <p:ph type="body" idx="1"/>
          </p:nvPr>
        </p:nvSpPr>
        <p:spPr>
          <a:xfrm>
            <a:off x="304800" y="1676400"/>
            <a:ext cx="8686800" cy="5029200"/>
          </a:xfrm>
        </p:spPr>
        <p:txBody>
          <a:bodyPr>
            <a:normAutofit fontScale="92500" lnSpcReduction="10000"/>
          </a:bodyPr>
          <a:lstStyle/>
          <a:p>
            <a:pPr eaLnBrk="1" hangingPunct="1">
              <a:lnSpc>
                <a:spcPct val="90000"/>
              </a:lnSpc>
            </a:pPr>
            <a:r>
              <a:rPr lang="en-US" altLang="en-US" sz="2800" dirty="0"/>
              <a:t>Late 19 – early 20</a:t>
            </a:r>
            <a:r>
              <a:rPr lang="en-US" altLang="en-US" sz="2800" baseline="30000" dirty="0"/>
              <a:t>th</a:t>
            </a:r>
            <a:r>
              <a:rPr lang="en-US" altLang="en-US" sz="2800" dirty="0"/>
              <a:t> Cc. - relatively free migration </a:t>
            </a:r>
          </a:p>
          <a:p>
            <a:pPr lvl="1" eaLnBrk="1" hangingPunct="1">
              <a:lnSpc>
                <a:spcPct val="90000"/>
              </a:lnSpc>
            </a:pPr>
            <a:r>
              <a:rPr lang="en-US" altLang="en-US" sz="2400" dirty="0"/>
              <a:t>the only period in Russian history! </a:t>
            </a:r>
          </a:p>
          <a:p>
            <a:pPr marL="457200" lvl="1" indent="0" eaLnBrk="1" hangingPunct="1">
              <a:lnSpc>
                <a:spcPct val="90000"/>
              </a:lnSpc>
              <a:buNone/>
            </a:pPr>
            <a:endParaRPr lang="en-US" altLang="en-US" sz="2400" dirty="0"/>
          </a:p>
          <a:p>
            <a:pPr eaLnBrk="1" hangingPunct="1">
              <a:lnSpc>
                <a:spcPct val="90000"/>
              </a:lnSpc>
              <a:buFont typeface="Wingdings" pitchFamily="2" charset="2"/>
              <a:buChar char="è"/>
            </a:pPr>
            <a:r>
              <a:rPr lang="en-US" altLang="en-US" sz="2800" dirty="0"/>
              <a:t>Rapid growth of migration to South Siberia and redistribution of labor onto available land</a:t>
            </a:r>
          </a:p>
          <a:p>
            <a:pPr marL="0" indent="0" eaLnBrk="1" hangingPunct="1">
              <a:lnSpc>
                <a:spcPct val="90000"/>
              </a:lnSpc>
              <a:buNone/>
            </a:pPr>
            <a:r>
              <a:rPr lang="en-US" altLang="en-US" sz="2800" dirty="0"/>
              <a:t>      </a:t>
            </a:r>
            <a:r>
              <a:rPr lang="en-US" altLang="en-US" sz="2800" dirty="0">
                <a:solidFill>
                  <a:srgbClr val="FF0000"/>
                </a:solidFill>
              </a:rPr>
              <a:t>-- Serfdom abolishment.</a:t>
            </a:r>
          </a:p>
          <a:p>
            <a:pPr marL="0" indent="0" eaLnBrk="1" hangingPunct="1">
              <a:lnSpc>
                <a:spcPct val="90000"/>
              </a:lnSpc>
              <a:buNone/>
            </a:pPr>
            <a:r>
              <a:rPr lang="en-US" altLang="en-US" sz="2800" dirty="0">
                <a:solidFill>
                  <a:srgbClr val="FF0000"/>
                </a:solidFill>
              </a:rPr>
              <a:t>      -- Trans-Siberian railway road. </a:t>
            </a:r>
          </a:p>
          <a:p>
            <a:pPr lvl="1" eaLnBrk="1" hangingPunct="1">
              <a:lnSpc>
                <a:spcPct val="90000"/>
              </a:lnSpc>
            </a:pPr>
            <a:r>
              <a:rPr lang="en-US" altLang="en-US" sz="2400" dirty="0"/>
              <a:t>Constraints: transportation costs and poor access to credit.</a:t>
            </a:r>
          </a:p>
          <a:p>
            <a:pPr marL="457200" lvl="1" indent="0" eaLnBrk="1" hangingPunct="1">
              <a:lnSpc>
                <a:spcPct val="90000"/>
              </a:lnSpc>
              <a:buNone/>
            </a:pPr>
            <a:endParaRPr lang="ru-RU" altLang="en-US" sz="2400" dirty="0"/>
          </a:p>
          <a:p>
            <a:pPr eaLnBrk="1" hangingPunct="1">
              <a:lnSpc>
                <a:spcPct val="90000"/>
              </a:lnSpc>
            </a:pPr>
            <a:r>
              <a:rPr lang="en-US" altLang="en-US" sz="2800" dirty="0"/>
              <a:t>Back to state control during the Soviet times</a:t>
            </a:r>
          </a:p>
          <a:p>
            <a:pPr eaLnBrk="1" hangingPunct="1">
              <a:lnSpc>
                <a:spcPct val="90000"/>
              </a:lnSpc>
            </a:pPr>
            <a:r>
              <a:rPr lang="en-US" altLang="en-US" sz="2800" dirty="0"/>
              <a:t>Eastward (and to the north) shift of population because of industrial policy</a:t>
            </a:r>
          </a:p>
          <a:p>
            <a:pPr lvl="1" eaLnBrk="1" hangingPunct="1">
              <a:lnSpc>
                <a:spcPct val="90000"/>
              </a:lnSpc>
            </a:pPr>
            <a:r>
              <a:rPr lang="en-US" altLang="en-US" dirty="0"/>
              <a:t>The World War II shock</a:t>
            </a:r>
          </a:p>
        </p:txBody>
      </p:sp>
    </p:spTree>
    <p:extLst>
      <p:ext uri="{BB962C8B-B14F-4D97-AF65-F5344CB8AC3E}">
        <p14:creationId xmlns:p14="http://schemas.microsoft.com/office/powerpoint/2010/main" val="34048074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blinds(vertical)">
                                      <p:cBhvr>
                                        <p:cTn id="7" dur="500"/>
                                        <p:tgtEl>
                                          <p:spTgt spid="14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5" fill="hold" nodeType="clickEffect">
                                  <p:stCondLst>
                                    <p:cond delay="0"/>
                                  </p:stCondLst>
                                  <p:childTnLst>
                                    <p:set>
                                      <p:cBhvr>
                                        <p:cTn id="11" dur="1" fill="hold">
                                          <p:stCondLst>
                                            <p:cond delay="0"/>
                                          </p:stCondLst>
                                        </p:cTn>
                                        <p:tgtEl>
                                          <p:spTgt spid="14339">
                                            <p:txEl>
                                              <p:pRg st="1" end="1"/>
                                            </p:txEl>
                                          </p:spTgt>
                                        </p:tgtEl>
                                        <p:attrNameLst>
                                          <p:attrName>style.visibility</p:attrName>
                                        </p:attrNameLst>
                                      </p:cBhvr>
                                      <p:to>
                                        <p:strVal val="visible"/>
                                      </p:to>
                                    </p:set>
                                    <p:animEffect transition="in" filter="blinds(vertical)">
                                      <p:cBhvr>
                                        <p:cTn id="12" dur="500"/>
                                        <p:tgtEl>
                                          <p:spTgt spid="1433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5" fill="hold" nodeType="clickEffect">
                                  <p:stCondLst>
                                    <p:cond delay="0"/>
                                  </p:stCondLst>
                                  <p:childTnLst>
                                    <p:set>
                                      <p:cBhvr>
                                        <p:cTn id="16" dur="1" fill="hold">
                                          <p:stCondLst>
                                            <p:cond delay="0"/>
                                          </p:stCondLst>
                                        </p:cTn>
                                        <p:tgtEl>
                                          <p:spTgt spid="14339">
                                            <p:txEl>
                                              <p:pRg st="3" end="3"/>
                                            </p:txEl>
                                          </p:spTgt>
                                        </p:tgtEl>
                                        <p:attrNameLst>
                                          <p:attrName>style.visibility</p:attrName>
                                        </p:attrNameLst>
                                      </p:cBhvr>
                                      <p:to>
                                        <p:strVal val="visible"/>
                                      </p:to>
                                    </p:set>
                                    <p:animEffect transition="in" filter="blinds(vertical)">
                                      <p:cBhvr>
                                        <p:cTn id="17" dur="500"/>
                                        <p:tgtEl>
                                          <p:spTgt spid="1433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nodeType="clickEffect">
                                  <p:stCondLst>
                                    <p:cond delay="0"/>
                                  </p:stCondLst>
                                  <p:childTnLst>
                                    <p:set>
                                      <p:cBhvr>
                                        <p:cTn id="21" dur="1" fill="hold">
                                          <p:stCondLst>
                                            <p:cond delay="0"/>
                                          </p:stCondLst>
                                        </p:cTn>
                                        <p:tgtEl>
                                          <p:spTgt spid="14339">
                                            <p:txEl>
                                              <p:pRg st="4" end="4"/>
                                            </p:txEl>
                                          </p:spTgt>
                                        </p:tgtEl>
                                        <p:attrNameLst>
                                          <p:attrName>style.visibility</p:attrName>
                                        </p:attrNameLst>
                                      </p:cBhvr>
                                      <p:to>
                                        <p:strVal val="visible"/>
                                      </p:to>
                                    </p:set>
                                    <p:animEffect transition="in" filter="blinds(vertical)">
                                      <p:cBhvr>
                                        <p:cTn id="22" dur="500"/>
                                        <p:tgtEl>
                                          <p:spTgt spid="1433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5" fill="hold" nodeType="clickEffect">
                                  <p:stCondLst>
                                    <p:cond delay="0"/>
                                  </p:stCondLst>
                                  <p:childTnLst>
                                    <p:set>
                                      <p:cBhvr>
                                        <p:cTn id="26" dur="1" fill="hold">
                                          <p:stCondLst>
                                            <p:cond delay="0"/>
                                          </p:stCondLst>
                                        </p:cTn>
                                        <p:tgtEl>
                                          <p:spTgt spid="14339">
                                            <p:txEl>
                                              <p:pRg st="5" end="5"/>
                                            </p:txEl>
                                          </p:spTgt>
                                        </p:tgtEl>
                                        <p:attrNameLst>
                                          <p:attrName>style.visibility</p:attrName>
                                        </p:attrNameLst>
                                      </p:cBhvr>
                                      <p:to>
                                        <p:strVal val="visible"/>
                                      </p:to>
                                    </p:set>
                                    <p:animEffect transition="in" filter="blinds(vertical)">
                                      <p:cBhvr>
                                        <p:cTn id="27" dur="500"/>
                                        <p:tgtEl>
                                          <p:spTgt spid="14339">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5" fill="hold" nodeType="clickEffect">
                                  <p:stCondLst>
                                    <p:cond delay="0"/>
                                  </p:stCondLst>
                                  <p:childTnLst>
                                    <p:set>
                                      <p:cBhvr>
                                        <p:cTn id="31" dur="1" fill="hold">
                                          <p:stCondLst>
                                            <p:cond delay="0"/>
                                          </p:stCondLst>
                                        </p:cTn>
                                        <p:tgtEl>
                                          <p:spTgt spid="14339">
                                            <p:txEl>
                                              <p:pRg st="6" end="6"/>
                                            </p:txEl>
                                          </p:spTgt>
                                        </p:tgtEl>
                                        <p:attrNameLst>
                                          <p:attrName>style.visibility</p:attrName>
                                        </p:attrNameLst>
                                      </p:cBhvr>
                                      <p:to>
                                        <p:strVal val="visible"/>
                                      </p:to>
                                    </p:set>
                                    <p:animEffect transition="in" filter="blinds(vertical)">
                                      <p:cBhvr>
                                        <p:cTn id="32" dur="500"/>
                                        <p:tgtEl>
                                          <p:spTgt spid="14339">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5" fill="hold" nodeType="clickEffect">
                                  <p:stCondLst>
                                    <p:cond delay="0"/>
                                  </p:stCondLst>
                                  <p:childTnLst>
                                    <p:set>
                                      <p:cBhvr>
                                        <p:cTn id="36" dur="1" fill="hold">
                                          <p:stCondLst>
                                            <p:cond delay="0"/>
                                          </p:stCondLst>
                                        </p:cTn>
                                        <p:tgtEl>
                                          <p:spTgt spid="14339">
                                            <p:txEl>
                                              <p:pRg st="8" end="8"/>
                                            </p:txEl>
                                          </p:spTgt>
                                        </p:tgtEl>
                                        <p:attrNameLst>
                                          <p:attrName>style.visibility</p:attrName>
                                        </p:attrNameLst>
                                      </p:cBhvr>
                                      <p:to>
                                        <p:strVal val="visible"/>
                                      </p:to>
                                    </p:set>
                                    <p:animEffect transition="in" filter="blinds(vertical)">
                                      <p:cBhvr>
                                        <p:cTn id="37" dur="500"/>
                                        <p:tgtEl>
                                          <p:spTgt spid="14339">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5" fill="hold" nodeType="clickEffect">
                                  <p:stCondLst>
                                    <p:cond delay="0"/>
                                  </p:stCondLst>
                                  <p:childTnLst>
                                    <p:set>
                                      <p:cBhvr>
                                        <p:cTn id="41" dur="1" fill="hold">
                                          <p:stCondLst>
                                            <p:cond delay="0"/>
                                          </p:stCondLst>
                                        </p:cTn>
                                        <p:tgtEl>
                                          <p:spTgt spid="14339">
                                            <p:txEl>
                                              <p:pRg st="9" end="9"/>
                                            </p:txEl>
                                          </p:spTgt>
                                        </p:tgtEl>
                                        <p:attrNameLst>
                                          <p:attrName>style.visibility</p:attrName>
                                        </p:attrNameLst>
                                      </p:cBhvr>
                                      <p:to>
                                        <p:strVal val="visible"/>
                                      </p:to>
                                    </p:set>
                                    <p:animEffect transition="in" filter="blinds(vertical)">
                                      <p:cBhvr>
                                        <p:cTn id="42" dur="500"/>
                                        <p:tgtEl>
                                          <p:spTgt spid="14339">
                                            <p:txEl>
                                              <p:pRg st="9" end="9"/>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5" fill="hold" nodeType="clickEffect">
                                  <p:stCondLst>
                                    <p:cond delay="0"/>
                                  </p:stCondLst>
                                  <p:childTnLst>
                                    <p:set>
                                      <p:cBhvr>
                                        <p:cTn id="46" dur="1" fill="hold">
                                          <p:stCondLst>
                                            <p:cond delay="0"/>
                                          </p:stCondLst>
                                        </p:cTn>
                                        <p:tgtEl>
                                          <p:spTgt spid="14339">
                                            <p:txEl>
                                              <p:pRg st="10" end="10"/>
                                            </p:txEl>
                                          </p:spTgt>
                                        </p:tgtEl>
                                        <p:attrNameLst>
                                          <p:attrName>style.visibility</p:attrName>
                                        </p:attrNameLst>
                                      </p:cBhvr>
                                      <p:to>
                                        <p:strVal val="visible"/>
                                      </p:to>
                                    </p:set>
                                    <p:animEffect transition="in" filter="blinds(vertical)">
                                      <p:cBhvr>
                                        <p:cTn id="47" dur="500"/>
                                        <p:tgtEl>
                                          <p:spTgt spid="1433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solidFill>
                  <a:schemeClr val="tx2"/>
                </a:solidFill>
                <a:effectLst>
                  <a:outerShdw blurRad="38100" dist="38100" dir="2700000" algn="tl">
                    <a:srgbClr val="000000">
                      <a:alpha val="43137"/>
                    </a:srgbClr>
                  </a:outerShdw>
                </a:effectLst>
              </a:rPr>
              <a:t>Population trends after collapse of Soviet Union </a:t>
            </a:r>
            <a:br>
              <a:rPr lang="en-US" i="1" dirty="0">
                <a:solidFill>
                  <a:schemeClr val="tx2"/>
                </a:solidFill>
                <a:effectLst>
                  <a:outerShdw blurRad="38100" dist="38100" dir="2700000" algn="tl">
                    <a:srgbClr val="000000">
                      <a:alpha val="43137"/>
                    </a:srgbClr>
                  </a:outerShdw>
                </a:effectLst>
              </a:rPr>
            </a:br>
            <a:endParaRPr lang="en-US" sz="1700" i="1" dirty="0">
              <a:solidFill>
                <a:schemeClr val="tx2"/>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340768"/>
            <a:ext cx="8229600" cy="5400600"/>
          </a:xfrm>
        </p:spPr>
        <p:txBody>
          <a:bodyPr>
            <a:noAutofit/>
          </a:bodyPr>
          <a:lstStyle/>
          <a:p>
            <a:pPr marL="0" indent="0">
              <a:buNone/>
            </a:pPr>
            <a:r>
              <a:rPr lang="en-US" sz="3000" b="1" dirty="0"/>
              <a:t>Unfavorable demographic developments:</a:t>
            </a:r>
          </a:p>
          <a:p>
            <a:r>
              <a:rPr lang="en-US" sz="3000" b="1" dirty="0">
                <a:effectLst>
                  <a:outerShdw blurRad="38100" dist="38100" dir="2700000" algn="tl">
                    <a:srgbClr val="000000">
                      <a:alpha val="43137"/>
                    </a:srgbClr>
                  </a:outerShdw>
                </a:effectLst>
              </a:rPr>
              <a:t>Falling fertility. </a:t>
            </a:r>
            <a:r>
              <a:rPr lang="en-US" sz="3000" dirty="0"/>
              <a:t>The crude birth rate (births per 1000 population) declined from 12.1 in 1991 to 8.6 in 1997. But increase to 12.5 in 2010 and to 13.3 in 2014. In 2020 it was 12.2. </a:t>
            </a:r>
          </a:p>
          <a:p>
            <a:r>
              <a:rPr lang="en-US" sz="3000" b="1" dirty="0">
                <a:effectLst>
                  <a:outerShdw blurRad="38100" dist="38100" dir="2700000" algn="tl">
                    <a:srgbClr val="000000">
                      <a:alpha val="43137"/>
                    </a:srgbClr>
                  </a:outerShdw>
                </a:effectLst>
              </a:rPr>
              <a:t>Increasing mortality</a:t>
            </a:r>
            <a:r>
              <a:rPr lang="en-US" sz="3000" dirty="0"/>
              <a:t>:1990 – 11.2; 2000 – 15.4; 2010 –14.2; 2014 </a:t>
            </a:r>
            <a:r>
              <a:rPr lang="fi-FI" sz="3000" dirty="0"/>
              <a:t>-13.1; 2019 –12.3; </a:t>
            </a:r>
            <a:r>
              <a:rPr lang="fi-FI" sz="3000" dirty="0">
                <a:solidFill>
                  <a:srgbClr val="FF0000"/>
                </a:solidFill>
                <a:highlight>
                  <a:srgbClr val="FFFF00"/>
                </a:highlight>
              </a:rPr>
              <a:t>2020 –14.5</a:t>
            </a:r>
            <a:r>
              <a:rPr lang="fi-FI" sz="3000" dirty="0"/>
              <a:t>. </a:t>
            </a:r>
            <a:r>
              <a:rPr lang="en-US" sz="3000" dirty="0"/>
              <a:t> </a:t>
            </a:r>
          </a:p>
          <a:p>
            <a:r>
              <a:rPr lang="en-US" sz="3000" b="1" dirty="0">
                <a:effectLst>
                  <a:outerShdw blurRad="38100" dist="38100" dir="2700000" algn="tl">
                    <a:srgbClr val="000000">
                      <a:alpha val="43137"/>
                    </a:srgbClr>
                  </a:outerShdw>
                </a:effectLst>
              </a:rPr>
              <a:t>Natural drop in population</a:t>
            </a:r>
            <a:r>
              <a:rPr lang="en-US" sz="3000" dirty="0"/>
              <a:t>: From 1992 to 1998, Russia's population declined by approximately 1.4 million.</a:t>
            </a:r>
          </a:p>
        </p:txBody>
      </p:sp>
    </p:spTree>
    <p:extLst>
      <p:ext uri="{BB962C8B-B14F-4D97-AF65-F5344CB8AC3E}">
        <p14:creationId xmlns:p14="http://schemas.microsoft.com/office/powerpoint/2010/main" val="33614816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br>
            <a:r>
              <a:rPr lang="en-US" sz="3900" b="1" i="1" dirty="0">
                <a:solidFill>
                  <a:schemeClr val="tx2"/>
                </a:solidFill>
                <a:effectLst>
                  <a:outerShdw blurRad="38100" dist="38100" dir="2700000" algn="tl">
                    <a:srgbClr val="000000">
                      <a:alpha val="43137"/>
                    </a:srgbClr>
                  </a:outerShdw>
                </a:effectLst>
              </a:rPr>
              <a:t>Three distinct patterns have emerged since the collapse of the Soviet state</a:t>
            </a:r>
            <a:br>
              <a:rPr lang="en-US" b="1" dirty="0">
                <a:solidFill>
                  <a:schemeClr val="tx2"/>
                </a:solidFill>
                <a:effectLst>
                  <a:outerShdw blurRad="38100" dist="38100" dir="2700000" algn="tl">
                    <a:srgbClr val="000000">
                      <a:alpha val="43137"/>
                    </a:srgbClr>
                  </a:outerShdw>
                </a:effectLst>
              </a:rPr>
            </a:br>
            <a:endParaRPr lang="fi-FI" dirty="0">
              <a:solidFill>
                <a:schemeClr val="tx2"/>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lnSpcReduction="10000"/>
          </a:bodyPr>
          <a:lstStyle/>
          <a:p>
            <a:r>
              <a:rPr lang="en-US" sz="2800" dirty="0"/>
              <a:t>High levels of in-migration to the Russian Federation from other countries (particularly, former Soviet republics);</a:t>
            </a:r>
          </a:p>
          <a:p>
            <a:pPr marL="0" indent="0">
              <a:buNone/>
            </a:pPr>
            <a:endParaRPr lang="en-US" sz="2800" dirty="0"/>
          </a:p>
          <a:p>
            <a:r>
              <a:rPr lang="en-US" sz="2800" dirty="0"/>
              <a:t>Rapid out migration from Russia's northern and eastern regions to its western, southern, and central regions;</a:t>
            </a:r>
          </a:p>
          <a:p>
            <a:pPr marL="0" indent="0">
              <a:buNone/>
            </a:pPr>
            <a:endParaRPr lang="en-US" sz="2800" dirty="0"/>
          </a:p>
          <a:p>
            <a:r>
              <a:rPr lang="en-US" sz="2800" dirty="0"/>
              <a:t>The response of net regional migration rates to increasingly varied regional labor market conditions.</a:t>
            </a:r>
          </a:p>
          <a:p>
            <a:pPr marL="0" indent="0">
              <a:buNone/>
            </a:pPr>
            <a:endParaRPr lang="fi-FI" dirty="0"/>
          </a:p>
        </p:txBody>
      </p:sp>
    </p:spTree>
    <p:extLst>
      <p:ext uri="{BB962C8B-B14F-4D97-AF65-F5344CB8AC3E}">
        <p14:creationId xmlns:p14="http://schemas.microsoft.com/office/powerpoint/2010/main" val="7085834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fontScale="90000"/>
          </a:bodyPr>
          <a:lstStyle/>
          <a:p>
            <a:r>
              <a:rPr lang="en-US" altLang="en-US" sz="3200" i="1" dirty="0">
                <a:solidFill>
                  <a:schemeClr val="tx2"/>
                </a:solidFill>
                <a:effectLst>
                  <a:outerShdw blurRad="38100" dist="38100" dir="2700000" algn="tl">
                    <a:srgbClr val="000000">
                      <a:alpha val="43137"/>
                    </a:srgbClr>
                  </a:outerShdw>
                </a:effectLst>
              </a:rPr>
              <a:t>So, how does Russian population geography compare to other countries? </a:t>
            </a:r>
            <a:br>
              <a:rPr lang="en-US" altLang="en-US" sz="3200" i="1" dirty="0">
                <a:solidFill>
                  <a:schemeClr val="tx2"/>
                </a:solidFill>
                <a:effectLst>
                  <a:outerShdw blurRad="38100" dist="38100" dir="2700000" algn="tl">
                    <a:srgbClr val="000000">
                      <a:alpha val="43137"/>
                    </a:srgbClr>
                  </a:outerShdw>
                </a:effectLst>
              </a:rPr>
            </a:br>
            <a:r>
              <a:rPr lang="en-US" sz="1700" i="1" dirty="0">
                <a:solidFill>
                  <a:schemeClr val="tx2"/>
                </a:solidFill>
                <a:effectLst>
                  <a:outerShdw blurRad="38100" dist="38100" dir="2700000" algn="tl">
                    <a:srgbClr val="000000">
                      <a:alpha val="43137"/>
                    </a:srgbClr>
                  </a:outerShdw>
                </a:effectLst>
              </a:rPr>
              <a:t>(</a:t>
            </a:r>
            <a:r>
              <a:rPr lang="en-US" altLang="en-US" sz="1700" i="1" dirty="0" err="1">
                <a:solidFill>
                  <a:schemeClr val="tx2"/>
                </a:solidFill>
                <a:effectLst>
                  <a:outerShdw blurRad="38100" dist="38100" dir="2700000" algn="tl">
                    <a:srgbClr val="000000">
                      <a:alpha val="43137"/>
                    </a:srgbClr>
                  </a:outerShdw>
                </a:effectLst>
              </a:rPr>
              <a:t>Markevich</a:t>
            </a:r>
            <a:r>
              <a:rPr lang="en-US" altLang="en-US" sz="1700" i="1" dirty="0">
                <a:solidFill>
                  <a:schemeClr val="tx2"/>
                </a:solidFill>
                <a:effectLst>
                  <a:outerShdw blurRad="38100" dist="38100" dir="2700000" algn="tl">
                    <a:srgbClr val="000000">
                      <a:alpha val="43137"/>
                    </a:srgbClr>
                  </a:outerShdw>
                </a:effectLst>
              </a:rPr>
              <a:t> and </a:t>
            </a:r>
            <a:r>
              <a:rPr lang="en-US" altLang="en-US" sz="1700" i="1" dirty="0" err="1">
                <a:solidFill>
                  <a:schemeClr val="tx2"/>
                </a:solidFill>
                <a:effectLst>
                  <a:outerShdw blurRad="38100" dist="38100" dir="2700000" algn="tl">
                    <a:srgbClr val="000000">
                      <a:alpha val="43137"/>
                    </a:srgbClr>
                  </a:outerShdw>
                </a:effectLst>
              </a:rPr>
              <a:t>Mihailova</a:t>
            </a:r>
            <a:r>
              <a:rPr lang="en-US" altLang="en-US" sz="1700" i="1" dirty="0">
                <a:solidFill>
                  <a:schemeClr val="tx2"/>
                </a:solidFill>
                <a:effectLst>
                  <a:outerShdw blurRad="38100" dist="38100" dir="2700000" algn="tl">
                    <a:srgbClr val="000000">
                      <a:alpha val="43137"/>
                    </a:srgbClr>
                  </a:outerShdw>
                </a:effectLst>
              </a:rPr>
              <a:t> lecture, 2011)</a:t>
            </a:r>
            <a:br>
              <a:rPr lang="en-US" altLang="en-US" sz="1700" dirty="0"/>
            </a:br>
            <a:endParaRPr lang="ru-RU" altLang="en-US" sz="1700" dirty="0"/>
          </a:p>
        </p:txBody>
      </p:sp>
      <p:sp>
        <p:nvSpPr>
          <p:cNvPr id="15363" name="Rectangle 3"/>
          <p:cNvSpPr>
            <a:spLocks noGrp="1" noChangeArrowheads="1"/>
          </p:cNvSpPr>
          <p:nvPr>
            <p:ph type="body" idx="1"/>
          </p:nvPr>
        </p:nvSpPr>
        <p:spPr>
          <a:xfrm>
            <a:off x="457200" y="1484784"/>
            <a:ext cx="8229600" cy="5257800"/>
          </a:xfrm>
        </p:spPr>
        <p:txBody>
          <a:bodyPr>
            <a:normAutofit lnSpcReduction="10000"/>
          </a:bodyPr>
          <a:lstStyle/>
          <a:p>
            <a:pPr eaLnBrk="1" hangingPunct="1">
              <a:lnSpc>
                <a:spcPct val="80000"/>
              </a:lnSpc>
            </a:pPr>
            <a:r>
              <a:rPr lang="en-US" altLang="en-US" sz="2400" dirty="0"/>
              <a:t>Large share in cold climates. </a:t>
            </a:r>
          </a:p>
          <a:p>
            <a:pPr eaLnBrk="1" hangingPunct="1">
              <a:lnSpc>
                <a:spcPct val="80000"/>
              </a:lnSpc>
            </a:pPr>
            <a:r>
              <a:rPr lang="en-US" altLang="en-US" sz="2400" dirty="0"/>
              <a:t>Too spread out</a:t>
            </a:r>
          </a:p>
          <a:p>
            <a:pPr marL="0" indent="0" eaLnBrk="1" hangingPunct="1">
              <a:lnSpc>
                <a:spcPct val="80000"/>
              </a:lnSpc>
              <a:buNone/>
            </a:pPr>
            <a:endParaRPr lang="en-US" altLang="en-US" sz="2400" dirty="0"/>
          </a:p>
          <a:p>
            <a:pPr lvl="1" eaLnBrk="1" hangingPunct="1">
              <a:lnSpc>
                <a:spcPct val="80000"/>
              </a:lnSpc>
            </a:pPr>
            <a:r>
              <a:rPr lang="en-US" altLang="en-US" sz="2000" dirty="0"/>
              <a:t>Centered population concentration measures are among the lowest cross-country (</a:t>
            </a:r>
            <a:r>
              <a:rPr lang="en-US" altLang="en-US" sz="2000" dirty="0" err="1"/>
              <a:t>Campante&amp;Do</a:t>
            </a:r>
            <a:r>
              <a:rPr lang="en-US" altLang="en-US" sz="2000" dirty="0"/>
              <a:t>, 2009). </a:t>
            </a:r>
          </a:p>
          <a:p>
            <a:pPr lvl="1" eaLnBrk="1" hangingPunct="1">
              <a:lnSpc>
                <a:spcPct val="80000"/>
              </a:lnSpc>
            </a:pPr>
            <a:r>
              <a:rPr lang="en-US" altLang="en-US" sz="2000" dirty="0"/>
              <a:t>Why? Not only endowment, but also Soviet policy.</a:t>
            </a:r>
          </a:p>
          <a:p>
            <a:pPr marL="457200" lvl="1" indent="0" eaLnBrk="1" hangingPunct="1">
              <a:lnSpc>
                <a:spcPct val="80000"/>
              </a:lnSpc>
              <a:buNone/>
            </a:pPr>
            <a:endParaRPr lang="en-US" altLang="en-US" sz="2000" dirty="0"/>
          </a:p>
          <a:p>
            <a:pPr eaLnBrk="1" hangingPunct="1">
              <a:lnSpc>
                <a:spcPct val="80000"/>
              </a:lnSpc>
            </a:pPr>
            <a:r>
              <a:rPr lang="en-US" altLang="en-US" sz="2400" dirty="0"/>
              <a:t>Far from borders, ports, world markets</a:t>
            </a:r>
          </a:p>
          <a:p>
            <a:pPr marL="0" indent="0" eaLnBrk="1" hangingPunct="1">
              <a:lnSpc>
                <a:spcPct val="80000"/>
              </a:lnSpc>
              <a:buNone/>
            </a:pPr>
            <a:endParaRPr lang="en-US" altLang="en-US" sz="2400" dirty="0"/>
          </a:p>
          <a:p>
            <a:pPr lvl="1" eaLnBrk="1" hangingPunct="1">
              <a:lnSpc>
                <a:spcPct val="80000"/>
              </a:lnSpc>
            </a:pPr>
            <a:r>
              <a:rPr lang="en-US" altLang="en-US" sz="2000" dirty="0"/>
              <a:t>Soviet legacy</a:t>
            </a:r>
          </a:p>
          <a:p>
            <a:pPr marL="0" indent="0" eaLnBrk="1" hangingPunct="1">
              <a:lnSpc>
                <a:spcPct val="80000"/>
              </a:lnSpc>
              <a:buNone/>
            </a:pPr>
            <a:endParaRPr lang="ru-RU" altLang="en-US" sz="2400" dirty="0"/>
          </a:p>
          <a:p>
            <a:pPr eaLnBrk="1" hangingPunct="1">
              <a:lnSpc>
                <a:spcPct val="80000"/>
              </a:lnSpc>
            </a:pPr>
            <a:r>
              <a:rPr lang="en-US" altLang="en-US" sz="2400" dirty="0"/>
              <a:t>On the other hand, infrastructure, transport, political power are too centralized</a:t>
            </a:r>
          </a:p>
          <a:p>
            <a:pPr lvl="1" eaLnBrk="1" hangingPunct="1">
              <a:lnSpc>
                <a:spcPct val="80000"/>
              </a:lnSpc>
            </a:pPr>
            <a:r>
              <a:rPr lang="en-US" altLang="en-US" sz="2000" dirty="0"/>
              <a:t>connections center-periphery dominate</a:t>
            </a:r>
          </a:p>
          <a:p>
            <a:pPr lvl="1" eaLnBrk="1" hangingPunct="1">
              <a:lnSpc>
                <a:spcPct val="80000"/>
              </a:lnSpc>
            </a:pPr>
            <a:r>
              <a:rPr lang="en-US" altLang="en-US" sz="2000" dirty="0"/>
              <a:t>connections between peripheral regions are weak (L. </a:t>
            </a:r>
            <a:r>
              <a:rPr lang="en-US" altLang="en-US" sz="2000" dirty="0" err="1"/>
              <a:t>Dienes</a:t>
            </a:r>
            <a:r>
              <a:rPr lang="en-US" altLang="en-US" sz="2000" dirty="0"/>
              <a:t>: “Archipelago Russia”)</a:t>
            </a:r>
          </a:p>
          <a:p>
            <a:pPr lvl="1" eaLnBrk="1" hangingPunct="1">
              <a:lnSpc>
                <a:spcPct val="80000"/>
              </a:lnSpc>
            </a:pPr>
            <a:r>
              <a:rPr lang="en-US" altLang="en-US" sz="2000" dirty="0"/>
              <a:t>Why? Legacy of centralized state + territorial expansion</a:t>
            </a:r>
          </a:p>
        </p:txBody>
      </p:sp>
    </p:spTree>
    <p:extLst>
      <p:ext uri="{BB962C8B-B14F-4D97-AF65-F5344CB8AC3E}">
        <p14:creationId xmlns:p14="http://schemas.microsoft.com/office/powerpoint/2010/main" val="42296485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blinds(vertical)">
                                      <p:cBhvr>
                                        <p:cTn id="7" dur="5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5" fill="hold" nodeType="click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Effect transition="in" filter="blinds(vertical)">
                                      <p:cBhvr>
                                        <p:cTn id="12" dur="500"/>
                                        <p:tgtEl>
                                          <p:spTgt spid="153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5" fill="hold" nodeType="clickEffect">
                                  <p:stCondLst>
                                    <p:cond delay="0"/>
                                  </p:stCondLst>
                                  <p:childTnLst>
                                    <p:set>
                                      <p:cBhvr>
                                        <p:cTn id="16" dur="1" fill="hold">
                                          <p:stCondLst>
                                            <p:cond delay="0"/>
                                          </p:stCondLst>
                                        </p:cTn>
                                        <p:tgtEl>
                                          <p:spTgt spid="15363">
                                            <p:txEl>
                                              <p:pRg st="3" end="3"/>
                                            </p:txEl>
                                          </p:spTgt>
                                        </p:tgtEl>
                                        <p:attrNameLst>
                                          <p:attrName>style.visibility</p:attrName>
                                        </p:attrNameLst>
                                      </p:cBhvr>
                                      <p:to>
                                        <p:strVal val="visible"/>
                                      </p:to>
                                    </p:set>
                                    <p:animEffect transition="in" filter="blinds(vertical)">
                                      <p:cBhvr>
                                        <p:cTn id="17" dur="500"/>
                                        <p:tgtEl>
                                          <p:spTgt spid="1536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5" fill="hold" nodeType="clickEffect">
                                  <p:stCondLst>
                                    <p:cond delay="0"/>
                                  </p:stCondLst>
                                  <p:childTnLst>
                                    <p:set>
                                      <p:cBhvr>
                                        <p:cTn id="21" dur="1" fill="hold">
                                          <p:stCondLst>
                                            <p:cond delay="0"/>
                                          </p:stCondLst>
                                        </p:cTn>
                                        <p:tgtEl>
                                          <p:spTgt spid="15363">
                                            <p:txEl>
                                              <p:pRg st="4" end="4"/>
                                            </p:txEl>
                                          </p:spTgt>
                                        </p:tgtEl>
                                        <p:attrNameLst>
                                          <p:attrName>style.visibility</p:attrName>
                                        </p:attrNameLst>
                                      </p:cBhvr>
                                      <p:to>
                                        <p:strVal val="visible"/>
                                      </p:to>
                                    </p:set>
                                    <p:animEffect transition="in" filter="blinds(vertical)">
                                      <p:cBhvr>
                                        <p:cTn id="22" dur="500"/>
                                        <p:tgtEl>
                                          <p:spTgt spid="1536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5" fill="hold" nodeType="clickEffect">
                                  <p:stCondLst>
                                    <p:cond delay="0"/>
                                  </p:stCondLst>
                                  <p:childTnLst>
                                    <p:set>
                                      <p:cBhvr>
                                        <p:cTn id="26" dur="1" fill="hold">
                                          <p:stCondLst>
                                            <p:cond delay="0"/>
                                          </p:stCondLst>
                                        </p:cTn>
                                        <p:tgtEl>
                                          <p:spTgt spid="15363">
                                            <p:txEl>
                                              <p:pRg st="6" end="6"/>
                                            </p:txEl>
                                          </p:spTgt>
                                        </p:tgtEl>
                                        <p:attrNameLst>
                                          <p:attrName>style.visibility</p:attrName>
                                        </p:attrNameLst>
                                      </p:cBhvr>
                                      <p:to>
                                        <p:strVal val="visible"/>
                                      </p:to>
                                    </p:set>
                                    <p:animEffect transition="in" filter="blinds(vertical)">
                                      <p:cBhvr>
                                        <p:cTn id="27" dur="500"/>
                                        <p:tgtEl>
                                          <p:spTgt spid="15363">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5" fill="hold" nodeType="clickEffect">
                                  <p:stCondLst>
                                    <p:cond delay="0"/>
                                  </p:stCondLst>
                                  <p:childTnLst>
                                    <p:set>
                                      <p:cBhvr>
                                        <p:cTn id="31" dur="1" fill="hold">
                                          <p:stCondLst>
                                            <p:cond delay="0"/>
                                          </p:stCondLst>
                                        </p:cTn>
                                        <p:tgtEl>
                                          <p:spTgt spid="15363">
                                            <p:txEl>
                                              <p:pRg st="8" end="8"/>
                                            </p:txEl>
                                          </p:spTgt>
                                        </p:tgtEl>
                                        <p:attrNameLst>
                                          <p:attrName>style.visibility</p:attrName>
                                        </p:attrNameLst>
                                      </p:cBhvr>
                                      <p:to>
                                        <p:strVal val="visible"/>
                                      </p:to>
                                    </p:set>
                                    <p:animEffect transition="in" filter="blinds(vertical)">
                                      <p:cBhvr>
                                        <p:cTn id="32" dur="500"/>
                                        <p:tgtEl>
                                          <p:spTgt spid="15363">
                                            <p:txEl>
                                              <p:pRg st="8" end="8"/>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5" fill="hold" nodeType="clickEffect">
                                  <p:stCondLst>
                                    <p:cond delay="0"/>
                                  </p:stCondLst>
                                  <p:childTnLst>
                                    <p:set>
                                      <p:cBhvr>
                                        <p:cTn id="36" dur="1" fill="hold">
                                          <p:stCondLst>
                                            <p:cond delay="0"/>
                                          </p:stCondLst>
                                        </p:cTn>
                                        <p:tgtEl>
                                          <p:spTgt spid="15363">
                                            <p:txEl>
                                              <p:pRg st="10" end="10"/>
                                            </p:txEl>
                                          </p:spTgt>
                                        </p:tgtEl>
                                        <p:attrNameLst>
                                          <p:attrName>style.visibility</p:attrName>
                                        </p:attrNameLst>
                                      </p:cBhvr>
                                      <p:to>
                                        <p:strVal val="visible"/>
                                      </p:to>
                                    </p:set>
                                    <p:animEffect transition="in" filter="blinds(vertical)">
                                      <p:cBhvr>
                                        <p:cTn id="37" dur="500"/>
                                        <p:tgtEl>
                                          <p:spTgt spid="15363">
                                            <p:txEl>
                                              <p:pRg st="10" end="1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5" fill="hold" nodeType="clickEffect">
                                  <p:stCondLst>
                                    <p:cond delay="0"/>
                                  </p:stCondLst>
                                  <p:childTnLst>
                                    <p:set>
                                      <p:cBhvr>
                                        <p:cTn id="41" dur="1" fill="hold">
                                          <p:stCondLst>
                                            <p:cond delay="0"/>
                                          </p:stCondLst>
                                        </p:cTn>
                                        <p:tgtEl>
                                          <p:spTgt spid="15363">
                                            <p:txEl>
                                              <p:pRg st="11" end="11"/>
                                            </p:txEl>
                                          </p:spTgt>
                                        </p:tgtEl>
                                        <p:attrNameLst>
                                          <p:attrName>style.visibility</p:attrName>
                                        </p:attrNameLst>
                                      </p:cBhvr>
                                      <p:to>
                                        <p:strVal val="visible"/>
                                      </p:to>
                                    </p:set>
                                    <p:animEffect transition="in" filter="blinds(vertical)">
                                      <p:cBhvr>
                                        <p:cTn id="42" dur="500"/>
                                        <p:tgtEl>
                                          <p:spTgt spid="15363">
                                            <p:txEl>
                                              <p:pRg st="11" end="11"/>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5" fill="hold" nodeType="clickEffect">
                                  <p:stCondLst>
                                    <p:cond delay="0"/>
                                  </p:stCondLst>
                                  <p:childTnLst>
                                    <p:set>
                                      <p:cBhvr>
                                        <p:cTn id="46" dur="1" fill="hold">
                                          <p:stCondLst>
                                            <p:cond delay="0"/>
                                          </p:stCondLst>
                                        </p:cTn>
                                        <p:tgtEl>
                                          <p:spTgt spid="15363">
                                            <p:txEl>
                                              <p:pRg st="12" end="12"/>
                                            </p:txEl>
                                          </p:spTgt>
                                        </p:tgtEl>
                                        <p:attrNameLst>
                                          <p:attrName>style.visibility</p:attrName>
                                        </p:attrNameLst>
                                      </p:cBhvr>
                                      <p:to>
                                        <p:strVal val="visible"/>
                                      </p:to>
                                    </p:set>
                                    <p:animEffect transition="in" filter="blinds(vertical)">
                                      <p:cBhvr>
                                        <p:cTn id="47" dur="500"/>
                                        <p:tgtEl>
                                          <p:spTgt spid="15363">
                                            <p:txEl>
                                              <p:pRg st="12" end="12"/>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5" fill="hold" nodeType="clickEffect">
                                  <p:stCondLst>
                                    <p:cond delay="0"/>
                                  </p:stCondLst>
                                  <p:childTnLst>
                                    <p:set>
                                      <p:cBhvr>
                                        <p:cTn id="51" dur="1" fill="hold">
                                          <p:stCondLst>
                                            <p:cond delay="0"/>
                                          </p:stCondLst>
                                        </p:cTn>
                                        <p:tgtEl>
                                          <p:spTgt spid="15363">
                                            <p:txEl>
                                              <p:pRg st="13" end="13"/>
                                            </p:txEl>
                                          </p:spTgt>
                                        </p:tgtEl>
                                        <p:attrNameLst>
                                          <p:attrName>style.visibility</p:attrName>
                                        </p:attrNameLst>
                                      </p:cBhvr>
                                      <p:to>
                                        <p:strVal val="visible"/>
                                      </p:to>
                                    </p:set>
                                    <p:animEffect transition="in" filter="blinds(vertical)">
                                      <p:cBhvr>
                                        <p:cTn id="52" dur="500"/>
                                        <p:tgtEl>
                                          <p:spTgt spid="1536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CAECC0-D6D2-4840-9E22-C18571654F13}"/>
              </a:ext>
            </a:extLst>
          </p:cNvPr>
          <p:cNvPicPr>
            <a:picLocks noChangeAspect="1"/>
          </p:cNvPicPr>
          <p:nvPr/>
        </p:nvPicPr>
        <p:blipFill>
          <a:blip r:embed="rId2"/>
          <a:stretch>
            <a:fillRect/>
          </a:stretch>
        </p:blipFill>
        <p:spPr>
          <a:xfrm>
            <a:off x="0" y="44624"/>
            <a:ext cx="9144000" cy="6813375"/>
          </a:xfrm>
          <a:prstGeom prst="rect">
            <a:avLst/>
          </a:prstGeom>
        </p:spPr>
      </p:pic>
    </p:spTree>
    <p:extLst>
      <p:ext uri="{BB962C8B-B14F-4D97-AF65-F5344CB8AC3E}">
        <p14:creationId xmlns:p14="http://schemas.microsoft.com/office/powerpoint/2010/main" val="10587399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solidFill>
                  <a:schemeClr val="tx2"/>
                </a:solidFill>
                <a:effectLst>
                  <a:outerShdw blurRad="38100" dist="38100" dir="2700000" algn="tl">
                    <a:srgbClr val="000000">
                      <a:alpha val="43137"/>
                    </a:srgbClr>
                  </a:outerShdw>
                </a:effectLst>
              </a:rPr>
              <a:t>Geography of nationalities in Russia </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124744"/>
            <a:ext cx="8784976"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5722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152400"/>
            <a:ext cx="8229600" cy="1143000"/>
          </a:xfrm>
        </p:spPr>
        <p:txBody>
          <a:bodyPr>
            <a:normAutofit fontScale="90000"/>
          </a:bodyPr>
          <a:lstStyle/>
          <a:p>
            <a:r>
              <a:rPr lang="en-US" altLang="en-US" sz="4000" i="1" dirty="0">
                <a:solidFill>
                  <a:schemeClr val="tx2"/>
                </a:solidFill>
                <a:effectLst>
                  <a:outerShdw blurRad="38100" dist="38100" dir="2700000" algn="tl">
                    <a:srgbClr val="000000">
                      <a:alpha val="43137"/>
                    </a:srgbClr>
                  </a:outerShdw>
                </a:effectLst>
              </a:rPr>
              <a:t>What do we know about Russian cities? </a:t>
            </a:r>
            <a:r>
              <a:rPr lang="en-US" sz="1700" i="1" dirty="0">
                <a:solidFill>
                  <a:schemeClr val="tx2"/>
                </a:solidFill>
                <a:effectLst>
                  <a:outerShdw blurRad="38100" dist="38100" dir="2700000" algn="tl">
                    <a:srgbClr val="000000">
                      <a:alpha val="43137"/>
                    </a:srgbClr>
                  </a:outerShdw>
                </a:effectLst>
              </a:rPr>
              <a:t>(</a:t>
            </a:r>
            <a:r>
              <a:rPr lang="en-US" altLang="en-US" sz="1700" i="1" dirty="0" err="1">
                <a:solidFill>
                  <a:schemeClr val="tx2"/>
                </a:solidFill>
                <a:effectLst>
                  <a:outerShdw blurRad="38100" dist="38100" dir="2700000" algn="tl">
                    <a:srgbClr val="000000">
                      <a:alpha val="43137"/>
                    </a:srgbClr>
                  </a:outerShdw>
                </a:effectLst>
              </a:rPr>
              <a:t>Markevich</a:t>
            </a:r>
            <a:r>
              <a:rPr lang="en-US" altLang="en-US" sz="1700" i="1" dirty="0">
                <a:solidFill>
                  <a:schemeClr val="tx2"/>
                </a:solidFill>
                <a:effectLst>
                  <a:outerShdw blurRad="38100" dist="38100" dir="2700000" algn="tl">
                    <a:srgbClr val="000000">
                      <a:alpha val="43137"/>
                    </a:srgbClr>
                  </a:outerShdw>
                </a:effectLst>
              </a:rPr>
              <a:t> and </a:t>
            </a:r>
            <a:r>
              <a:rPr lang="en-US" altLang="en-US" sz="1700" i="1" dirty="0" err="1">
                <a:solidFill>
                  <a:schemeClr val="tx2"/>
                </a:solidFill>
                <a:effectLst>
                  <a:outerShdw blurRad="38100" dist="38100" dir="2700000" algn="tl">
                    <a:srgbClr val="000000">
                      <a:alpha val="43137"/>
                    </a:srgbClr>
                  </a:outerShdw>
                </a:effectLst>
              </a:rPr>
              <a:t>Mihailova</a:t>
            </a:r>
            <a:r>
              <a:rPr lang="en-US" altLang="en-US" sz="1700" i="1" dirty="0">
                <a:solidFill>
                  <a:schemeClr val="tx2"/>
                </a:solidFill>
                <a:effectLst>
                  <a:outerShdw blurRad="38100" dist="38100" dir="2700000" algn="tl">
                    <a:srgbClr val="000000">
                      <a:alpha val="43137"/>
                    </a:srgbClr>
                  </a:outerShdw>
                </a:effectLst>
              </a:rPr>
              <a:t> lecture, 2011) </a:t>
            </a:r>
            <a:br>
              <a:rPr lang="en-US" altLang="en-US" sz="1700" dirty="0"/>
            </a:br>
            <a:endParaRPr lang="ru-RU" altLang="en-US" sz="1700" i="1" dirty="0">
              <a:solidFill>
                <a:schemeClr val="tx2"/>
              </a:solidFill>
              <a:effectLst>
                <a:outerShdw blurRad="38100" dist="38100" dir="2700000" algn="tl">
                  <a:srgbClr val="000000">
                    <a:alpha val="43137"/>
                  </a:srgbClr>
                </a:outerShdw>
              </a:effectLst>
            </a:endParaRPr>
          </a:p>
        </p:txBody>
      </p:sp>
      <p:sp>
        <p:nvSpPr>
          <p:cNvPr id="18435" name="Rectangle 3"/>
          <p:cNvSpPr>
            <a:spLocks noGrp="1" noChangeArrowheads="1"/>
          </p:cNvSpPr>
          <p:nvPr>
            <p:ph type="body" idx="1"/>
          </p:nvPr>
        </p:nvSpPr>
        <p:spPr>
          <a:xfrm>
            <a:off x="457200" y="1371600"/>
            <a:ext cx="8229600" cy="4906963"/>
          </a:xfrm>
        </p:spPr>
        <p:txBody>
          <a:bodyPr>
            <a:normAutofit fontScale="85000" lnSpcReduction="20000"/>
          </a:bodyPr>
          <a:lstStyle/>
          <a:p>
            <a:pPr>
              <a:lnSpc>
                <a:spcPct val="80000"/>
              </a:lnSpc>
            </a:pPr>
            <a:r>
              <a:rPr lang="en-US" altLang="en-US" sz="2800" dirty="0"/>
              <a:t>Too many of them for the population size</a:t>
            </a:r>
          </a:p>
          <a:p>
            <a:pPr lvl="1" eaLnBrk="1" hangingPunct="1">
              <a:lnSpc>
                <a:spcPct val="80000"/>
              </a:lnSpc>
            </a:pPr>
            <a:r>
              <a:rPr lang="en-US" altLang="en-US" sz="2400" dirty="0"/>
              <a:t>meaning, they are too small on average</a:t>
            </a:r>
          </a:p>
          <a:p>
            <a:pPr marL="457200" lvl="1" indent="0" eaLnBrk="1" hangingPunct="1">
              <a:lnSpc>
                <a:spcPct val="80000"/>
              </a:lnSpc>
              <a:buNone/>
            </a:pPr>
            <a:endParaRPr lang="en-US" altLang="en-US" sz="2400" dirty="0"/>
          </a:p>
          <a:p>
            <a:pPr marL="457200" lvl="1" indent="-457200">
              <a:lnSpc>
                <a:spcPct val="80000"/>
              </a:lnSpc>
              <a:buFont typeface="Arial" panose="020B0604020202020204" pitchFamily="34" charset="0"/>
              <a:buChar char="•"/>
            </a:pPr>
            <a:r>
              <a:rPr lang="en-US" altLang="en-US" dirty="0"/>
              <a:t>T</a:t>
            </a:r>
            <a:r>
              <a:rPr lang="en-US" altLang="en-US" sz="2800" dirty="0"/>
              <a:t>oo few of them for the territory</a:t>
            </a:r>
          </a:p>
          <a:p>
            <a:pPr lvl="1" eaLnBrk="1" hangingPunct="1">
              <a:lnSpc>
                <a:spcPct val="80000"/>
              </a:lnSpc>
            </a:pPr>
            <a:r>
              <a:rPr lang="en-US" altLang="en-US" sz="2400" dirty="0"/>
              <a:t>meaning, they are too far away from each other (</a:t>
            </a:r>
            <a:r>
              <a:rPr lang="en-US" altLang="en-US" sz="2400" dirty="0" err="1"/>
              <a:t>Treivish</a:t>
            </a:r>
            <a:r>
              <a:rPr lang="en-US" altLang="en-US" sz="2400" dirty="0"/>
              <a:t>, 2007) </a:t>
            </a:r>
          </a:p>
          <a:p>
            <a:pPr eaLnBrk="1" hangingPunct="1">
              <a:lnSpc>
                <a:spcPct val="80000"/>
              </a:lnSpc>
              <a:buFontTx/>
              <a:buNone/>
            </a:pPr>
            <a:endParaRPr lang="en-US" altLang="en-US" sz="2800" dirty="0">
              <a:sym typeface="Wingdings" pitchFamily="2" charset="2"/>
            </a:endParaRPr>
          </a:p>
          <a:p>
            <a:pPr>
              <a:lnSpc>
                <a:spcPct val="80000"/>
              </a:lnSpc>
            </a:pPr>
            <a:r>
              <a:rPr lang="en-US" altLang="en-US" sz="2800" dirty="0">
                <a:sym typeface="Wingdings" pitchFamily="2" charset="2"/>
              </a:rPr>
              <a:t>Mono-cities – one dominant employer. </a:t>
            </a:r>
          </a:p>
          <a:p>
            <a:pPr eaLnBrk="1" hangingPunct="1">
              <a:lnSpc>
                <a:spcPct val="80000"/>
              </a:lnSpc>
              <a:buFontTx/>
              <a:buNone/>
            </a:pPr>
            <a:endParaRPr lang="en-US" altLang="en-US" sz="2800" dirty="0">
              <a:sym typeface="Wingdings" pitchFamily="2" charset="2"/>
            </a:endParaRPr>
          </a:p>
          <a:p>
            <a:pPr eaLnBrk="1" hangingPunct="1">
              <a:lnSpc>
                <a:spcPct val="80000"/>
              </a:lnSpc>
              <a:buFont typeface="Wingdings"/>
              <a:buChar char="è"/>
            </a:pPr>
            <a:r>
              <a:rPr lang="en-US" altLang="en-US" sz="2800" dirty="0"/>
              <a:t>Agglomeration externalities are weak </a:t>
            </a:r>
            <a:r>
              <a:rPr lang="en-US" altLang="en-US" sz="2400" dirty="0"/>
              <a:t>(exceptions are few: Moscow, Saint Petersburg, Ekaterinburg,…): </a:t>
            </a:r>
          </a:p>
          <a:p>
            <a:r>
              <a:rPr lang="en-US" altLang="en-US" sz="2400" dirty="0"/>
              <a:t>Agglomeration index: Russia – 65%, OECD – 78%. </a:t>
            </a:r>
          </a:p>
          <a:p>
            <a:pPr marL="0" indent="0">
              <a:buNone/>
            </a:pPr>
            <a:r>
              <a:rPr lang="fi-FI" sz="2800" i="1" dirty="0">
                <a:solidFill>
                  <a:srgbClr val="FF0000"/>
                </a:solidFill>
                <a:sym typeface="Wingdings" pitchFamily="2" charset="2"/>
              </a:rPr>
              <a:t>Agglomeration </a:t>
            </a:r>
            <a:r>
              <a:rPr lang="fi-FI" sz="2800" i="1" dirty="0" err="1">
                <a:solidFill>
                  <a:srgbClr val="FF0000"/>
                </a:solidFill>
                <a:sym typeface="Wingdings" pitchFamily="2" charset="2"/>
              </a:rPr>
              <a:t>index</a:t>
            </a:r>
            <a:r>
              <a:rPr lang="en-US" sz="2400" i="1" dirty="0">
                <a:solidFill>
                  <a:srgbClr val="FF0000"/>
                </a:solidFill>
              </a:rPr>
              <a:t> </a:t>
            </a:r>
            <a:r>
              <a:rPr lang="en-US" sz="2400" dirty="0"/>
              <a:t>is equal to the share of population that lives within 60 minutes of travel time to the major population center or in a city of at least 50 thousand people and at least as dense as 150 people per square km.</a:t>
            </a:r>
            <a:endParaRPr lang="en-US" altLang="en-US" sz="2800" dirty="0">
              <a:sym typeface="Wingdings" pitchFamily="2" charset="2"/>
            </a:endParaRPr>
          </a:p>
          <a:p>
            <a:pPr marL="0" indent="0" eaLnBrk="1" hangingPunct="1">
              <a:lnSpc>
                <a:spcPct val="80000"/>
              </a:lnSpc>
              <a:buNone/>
            </a:pPr>
            <a:endParaRPr lang="en-US" altLang="en-US" sz="2400" dirty="0"/>
          </a:p>
          <a:p>
            <a:pPr marL="0" indent="0" eaLnBrk="1" hangingPunct="1">
              <a:lnSpc>
                <a:spcPct val="80000"/>
              </a:lnSpc>
              <a:buNone/>
            </a:pPr>
            <a:endParaRPr lang="ru-RU" altLang="en-US" sz="2400" dirty="0"/>
          </a:p>
          <a:p>
            <a:pPr eaLnBrk="1" hangingPunct="1">
              <a:lnSpc>
                <a:spcPct val="80000"/>
              </a:lnSpc>
            </a:pPr>
            <a:r>
              <a:rPr lang="en-US" altLang="en-US" sz="2800" dirty="0"/>
              <a:t>Many are essentially rural population centers</a:t>
            </a:r>
          </a:p>
          <a:p>
            <a:pPr lvl="1" eaLnBrk="1" hangingPunct="1">
              <a:lnSpc>
                <a:spcPct val="80000"/>
              </a:lnSpc>
            </a:pPr>
            <a:r>
              <a:rPr lang="en-US" altLang="en-US" sz="2400" dirty="0"/>
              <a:t>was this way since imperial times</a:t>
            </a:r>
          </a:p>
          <a:p>
            <a:pPr lvl="1" eaLnBrk="1" hangingPunct="1">
              <a:lnSpc>
                <a:spcPct val="80000"/>
              </a:lnSpc>
            </a:pPr>
            <a:endParaRPr lang="en-US" altLang="en-US" sz="2400" dirty="0"/>
          </a:p>
          <a:p>
            <a:pPr marL="457200" lvl="1" indent="0" eaLnBrk="1" hangingPunct="1">
              <a:lnSpc>
                <a:spcPct val="80000"/>
              </a:lnSpc>
              <a:buNone/>
            </a:pPr>
            <a:endParaRPr lang="ru-RU" altLang="en-US" sz="2400" dirty="0"/>
          </a:p>
        </p:txBody>
      </p:sp>
    </p:spTree>
    <p:extLst>
      <p:ext uri="{BB962C8B-B14F-4D97-AF65-F5344CB8AC3E}">
        <p14:creationId xmlns:p14="http://schemas.microsoft.com/office/powerpoint/2010/main" val="934456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blinds(vertical)">
                                      <p:cBhvr>
                                        <p:cTn id="7" dur="500"/>
                                        <p:tgtEl>
                                          <p:spTgt spid="184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5" fill="hold" nodeType="clickEffect">
                                  <p:stCondLst>
                                    <p:cond delay="0"/>
                                  </p:stCondLst>
                                  <p:childTnLst>
                                    <p:set>
                                      <p:cBhvr>
                                        <p:cTn id="11" dur="1" fill="hold">
                                          <p:stCondLst>
                                            <p:cond delay="0"/>
                                          </p:stCondLst>
                                        </p:cTn>
                                        <p:tgtEl>
                                          <p:spTgt spid="18435">
                                            <p:txEl>
                                              <p:pRg st="1" end="1"/>
                                            </p:txEl>
                                          </p:spTgt>
                                        </p:tgtEl>
                                        <p:attrNameLst>
                                          <p:attrName>style.visibility</p:attrName>
                                        </p:attrNameLst>
                                      </p:cBhvr>
                                      <p:to>
                                        <p:strVal val="visible"/>
                                      </p:to>
                                    </p:set>
                                    <p:animEffect transition="in" filter="blinds(vertical)">
                                      <p:cBhvr>
                                        <p:cTn id="12" dur="500"/>
                                        <p:tgtEl>
                                          <p:spTgt spid="184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nodeType="clickEffect">
                                  <p:stCondLst>
                                    <p:cond delay="0"/>
                                  </p:stCondLst>
                                  <p:childTnLst>
                                    <p:set>
                                      <p:cBhvr>
                                        <p:cTn id="16" dur="1" fill="hold">
                                          <p:stCondLst>
                                            <p:cond delay="0"/>
                                          </p:stCondLst>
                                        </p:cTn>
                                        <p:tgtEl>
                                          <p:spTgt spid="18435">
                                            <p:txEl>
                                              <p:pRg st="3" end="3"/>
                                            </p:txEl>
                                          </p:spTgt>
                                        </p:tgtEl>
                                        <p:attrNameLst>
                                          <p:attrName>style.visibility</p:attrName>
                                        </p:attrNameLst>
                                      </p:cBhvr>
                                      <p:to>
                                        <p:strVal val="visible"/>
                                      </p:to>
                                    </p:set>
                                    <p:animEffect transition="in" filter="blinds(vertical)">
                                      <p:cBhvr>
                                        <p:cTn id="17" dur="500"/>
                                        <p:tgtEl>
                                          <p:spTgt spid="1843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5" fill="hold" nodeType="clickEffect">
                                  <p:stCondLst>
                                    <p:cond delay="0"/>
                                  </p:stCondLst>
                                  <p:childTnLst>
                                    <p:set>
                                      <p:cBhvr>
                                        <p:cTn id="21" dur="1" fill="hold">
                                          <p:stCondLst>
                                            <p:cond delay="0"/>
                                          </p:stCondLst>
                                        </p:cTn>
                                        <p:tgtEl>
                                          <p:spTgt spid="18435">
                                            <p:txEl>
                                              <p:pRg st="4" end="4"/>
                                            </p:txEl>
                                          </p:spTgt>
                                        </p:tgtEl>
                                        <p:attrNameLst>
                                          <p:attrName>style.visibility</p:attrName>
                                        </p:attrNameLst>
                                      </p:cBhvr>
                                      <p:to>
                                        <p:strVal val="visible"/>
                                      </p:to>
                                    </p:set>
                                    <p:animEffect transition="in" filter="blinds(vertical)">
                                      <p:cBhvr>
                                        <p:cTn id="22" dur="500"/>
                                        <p:tgtEl>
                                          <p:spTgt spid="1843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5" fill="hold" nodeType="clickEffect">
                                  <p:stCondLst>
                                    <p:cond delay="0"/>
                                  </p:stCondLst>
                                  <p:childTnLst>
                                    <p:set>
                                      <p:cBhvr>
                                        <p:cTn id="26" dur="1" fill="hold">
                                          <p:stCondLst>
                                            <p:cond delay="0"/>
                                          </p:stCondLst>
                                        </p:cTn>
                                        <p:tgtEl>
                                          <p:spTgt spid="18435">
                                            <p:txEl>
                                              <p:pRg st="6" end="6"/>
                                            </p:txEl>
                                          </p:spTgt>
                                        </p:tgtEl>
                                        <p:attrNameLst>
                                          <p:attrName>style.visibility</p:attrName>
                                        </p:attrNameLst>
                                      </p:cBhvr>
                                      <p:to>
                                        <p:strVal val="visible"/>
                                      </p:to>
                                    </p:set>
                                    <p:animEffect transition="in" filter="blinds(vertical)">
                                      <p:cBhvr>
                                        <p:cTn id="27" dur="500"/>
                                        <p:tgtEl>
                                          <p:spTgt spid="18435">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5" fill="hold" nodeType="clickEffect">
                                  <p:stCondLst>
                                    <p:cond delay="0"/>
                                  </p:stCondLst>
                                  <p:childTnLst>
                                    <p:set>
                                      <p:cBhvr>
                                        <p:cTn id="31" dur="1" fill="hold">
                                          <p:stCondLst>
                                            <p:cond delay="0"/>
                                          </p:stCondLst>
                                        </p:cTn>
                                        <p:tgtEl>
                                          <p:spTgt spid="18435">
                                            <p:txEl>
                                              <p:pRg st="8" end="8"/>
                                            </p:txEl>
                                          </p:spTgt>
                                        </p:tgtEl>
                                        <p:attrNameLst>
                                          <p:attrName>style.visibility</p:attrName>
                                        </p:attrNameLst>
                                      </p:cBhvr>
                                      <p:to>
                                        <p:strVal val="visible"/>
                                      </p:to>
                                    </p:set>
                                    <p:animEffect transition="in" filter="blinds(vertical)">
                                      <p:cBhvr>
                                        <p:cTn id="32" dur="500"/>
                                        <p:tgtEl>
                                          <p:spTgt spid="18435">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5" fill="hold" nodeType="clickEffect">
                                  <p:stCondLst>
                                    <p:cond delay="0"/>
                                  </p:stCondLst>
                                  <p:childTnLst>
                                    <p:set>
                                      <p:cBhvr>
                                        <p:cTn id="36" dur="1" fill="hold">
                                          <p:stCondLst>
                                            <p:cond delay="0"/>
                                          </p:stCondLst>
                                        </p:cTn>
                                        <p:tgtEl>
                                          <p:spTgt spid="18435">
                                            <p:txEl>
                                              <p:pRg st="9" end="9"/>
                                            </p:txEl>
                                          </p:spTgt>
                                        </p:tgtEl>
                                        <p:attrNameLst>
                                          <p:attrName>style.visibility</p:attrName>
                                        </p:attrNameLst>
                                      </p:cBhvr>
                                      <p:to>
                                        <p:strVal val="visible"/>
                                      </p:to>
                                    </p:set>
                                    <p:animEffect transition="in" filter="blinds(vertical)">
                                      <p:cBhvr>
                                        <p:cTn id="37" dur="500"/>
                                        <p:tgtEl>
                                          <p:spTgt spid="18435">
                                            <p:txEl>
                                              <p:pRg st="9" end="9"/>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5" fill="hold" nodeType="clickEffect">
                                  <p:stCondLst>
                                    <p:cond delay="0"/>
                                  </p:stCondLst>
                                  <p:childTnLst>
                                    <p:set>
                                      <p:cBhvr>
                                        <p:cTn id="41" dur="1" fill="hold">
                                          <p:stCondLst>
                                            <p:cond delay="0"/>
                                          </p:stCondLst>
                                        </p:cTn>
                                        <p:tgtEl>
                                          <p:spTgt spid="18435">
                                            <p:txEl>
                                              <p:pRg st="13" end="13"/>
                                            </p:txEl>
                                          </p:spTgt>
                                        </p:tgtEl>
                                        <p:attrNameLst>
                                          <p:attrName>style.visibility</p:attrName>
                                        </p:attrNameLst>
                                      </p:cBhvr>
                                      <p:to>
                                        <p:strVal val="visible"/>
                                      </p:to>
                                    </p:set>
                                    <p:animEffect transition="in" filter="blinds(vertical)">
                                      <p:cBhvr>
                                        <p:cTn id="42" dur="500"/>
                                        <p:tgtEl>
                                          <p:spTgt spid="18435">
                                            <p:txEl>
                                              <p:pRg st="13" end="13"/>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5" fill="hold" nodeType="clickEffect">
                                  <p:stCondLst>
                                    <p:cond delay="0"/>
                                  </p:stCondLst>
                                  <p:childTnLst>
                                    <p:set>
                                      <p:cBhvr>
                                        <p:cTn id="46" dur="1" fill="hold">
                                          <p:stCondLst>
                                            <p:cond delay="0"/>
                                          </p:stCondLst>
                                        </p:cTn>
                                        <p:tgtEl>
                                          <p:spTgt spid="18435">
                                            <p:txEl>
                                              <p:pRg st="14" end="14"/>
                                            </p:txEl>
                                          </p:spTgt>
                                        </p:tgtEl>
                                        <p:attrNameLst>
                                          <p:attrName>style.visibility</p:attrName>
                                        </p:attrNameLst>
                                      </p:cBhvr>
                                      <p:to>
                                        <p:strVal val="visible"/>
                                      </p:to>
                                    </p:set>
                                    <p:animEffect transition="in" filter="blinds(vertical)">
                                      <p:cBhvr>
                                        <p:cTn id="47" dur="500"/>
                                        <p:tgtEl>
                                          <p:spTgt spid="1843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fontScale="90000"/>
          </a:bodyPr>
          <a:lstStyle/>
          <a:p>
            <a:r>
              <a:rPr lang="fi-FI" i="1" dirty="0" err="1">
                <a:solidFill>
                  <a:schemeClr val="tx2"/>
                </a:solidFill>
                <a:effectLst>
                  <a:outerShdw blurRad="38100" dist="38100" dir="2700000" algn="tl">
                    <a:srgbClr val="000000">
                      <a:alpha val="43137"/>
                    </a:srgbClr>
                  </a:outerShdw>
                </a:effectLst>
              </a:rPr>
              <a:t>Large</a:t>
            </a:r>
            <a:r>
              <a:rPr lang="fi-FI" i="1" dirty="0">
                <a:solidFill>
                  <a:schemeClr val="tx2"/>
                </a:solidFill>
                <a:effectLst>
                  <a:outerShdw blurRad="38100" dist="38100" dir="2700000" algn="tl">
                    <a:srgbClr val="000000">
                      <a:alpha val="43137"/>
                    </a:srgbClr>
                  </a:outerShdw>
                </a:effectLst>
              </a:rPr>
              <a:t> cities of </a:t>
            </a:r>
            <a:r>
              <a:rPr lang="fi-FI" i="1" dirty="0" err="1">
                <a:solidFill>
                  <a:schemeClr val="tx2"/>
                </a:solidFill>
                <a:effectLst>
                  <a:outerShdw blurRad="38100" dist="38100" dir="2700000" algn="tl">
                    <a:srgbClr val="000000">
                      <a:alpha val="43137"/>
                    </a:srgbClr>
                  </a:outerShdw>
                </a:effectLst>
              </a:rPr>
              <a:t>Russia</a:t>
            </a:r>
            <a:r>
              <a:rPr lang="fi-FI" i="1" dirty="0">
                <a:solidFill>
                  <a:schemeClr val="tx2"/>
                </a:solidFill>
                <a:effectLst>
                  <a:outerShdw blurRad="38100" dist="38100" dir="2700000" algn="tl">
                    <a:srgbClr val="000000">
                      <a:alpha val="43137"/>
                    </a:srgbClr>
                  </a:outerShdw>
                </a:effectLst>
              </a:rPr>
              <a:t> </a:t>
            </a:r>
            <a:endParaRPr lang="en-GB" i="1" dirty="0">
              <a:solidFill>
                <a:schemeClr val="tx2"/>
              </a:solidFill>
              <a:effectLst>
                <a:outerShdw blurRad="38100" dist="38100" dir="2700000" algn="tl">
                  <a:srgbClr val="000000">
                    <a:alpha val="43137"/>
                  </a:srgbClr>
                </a:outerShdw>
              </a:effectLst>
            </a:endParaRPr>
          </a:p>
        </p:txBody>
      </p:sp>
      <p:pic>
        <p:nvPicPr>
          <p:cNvPr id="8" name="Content Placeholder 7"/>
          <p:cNvPicPr>
            <a:picLocks noGrp="1" noChangeAspect="1"/>
          </p:cNvPicPr>
          <p:nvPr>
            <p:ph idx="1"/>
          </p:nvPr>
        </p:nvPicPr>
        <p:blipFill>
          <a:blip r:embed="rId2"/>
          <a:stretch>
            <a:fillRect/>
          </a:stretch>
        </p:blipFill>
        <p:spPr>
          <a:xfrm>
            <a:off x="179512" y="836712"/>
            <a:ext cx="8784976" cy="5805264"/>
          </a:xfrm>
          <a:prstGeom prst="rect">
            <a:avLst/>
          </a:prstGeom>
        </p:spPr>
      </p:pic>
    </p:spTree>
    <p:extLst>
      <p:ext uri="{BB962C8B-B14F-4D97-AF65-F5344CB8AC3E}">
        <p14:creationId xmlns:p14="http://schemas.microsoft.com/office/powerpoint/2010/main" val="13618271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fontScale="90000"/>
          </a:bodyPr>
          <a:lstStyle/>
          <a:p>
            <a:br>
              <a:rPr lang="en-US" altLang="en-US" i="1" dirty="0">
                <a:solidFill>
                  <a:schemeClr val="tx2"/>
                </a:solidFill>
                <a:effectLst>
                  <a:outerShdw blurRad="38100" dist="38100" dir="2700000" algn="tl">
                    <a:srgbClr val="000000">
                      <a:alpha val="43137"/>
                    </a:srgbClr>
                  </a:outerShdw>
                </a:effectLst>
              </a:rPr>
            </a:br>
            <a:br>
              <a:rPr lang="en-US" altLang="en-US" i="1" dirty="0">
                <a:solidFill>
                  <a:schemeClr val="tx2"/>
                </a:solidFill>
                <a:effectLst>
                  <a:outerShdw blurRad="38100" dist="38100" dir="2700000" algn="tl">
                    <a:srgbClr val="000000">
                      <a:alpha val="43137"/>
                    </a:srgbClr>
                  </a:outerShdw>
                </a:effectLst>
              </a:rPr>
            </a:br>
            <a:r>
              <a:rPr lang="en-US" altLang="en-US" i="1" dirty="0">
                <a:solidFill>
                  <a:schemeClr val="tx2"/>
                </a:solidFill>
                <a:effectLst>
                  <a:outerShdw blurRad="38100" dist="38100" dir="2700000" algn="tl">
                    <a:srgbClr val="000000">
                      <a:alpha val="43137"/>
                    </a:srgbClr>
                  </a:outerShdw>
                </a:effectLst>
              </a:rPr>
              <a:t>Industrial and regional policy: Transition and present time </a:t>
            </a:r>
            <a:br>
              <a:rPr lang="en-US" altLang="en-US" i="1" dirty="0">
                <a:solidFill>
                  <a:schemeClr val="tx2"/>
                </a:solidFill>
                <a:effectLst>
                  <a:outerShdw blurRad="38100" dist="38100" dir="2700000" algn="tl">
                    <a:srgbClr val="000000">
                      <a:alpha val="43137"/>
                    </a:srgbClr>
                  </a:outerShdw>
                </a:effectLst>
              </a:rPr>
            </a:br>
            <a:r>
              <a:rPr lang="en-US" sz="1700" i="1" dirty="0">
                <a:solidFill>
                  <a:schemeClr val="tx2"/>
                </a:solidFill>
                <a:effectLst>
                  <a:outerShdw blurRad="38100" dist="38100" dir="2700000" algn="tl">
                    <a:srgbClr val="000000">
                      <a:alpha val="43137"/>
                    </a:srgbClr>
                  </a:outerShdw>
                </a:effectLst>
              </a:rPr>
              <a:t>(</a:t>
            </a:r>
            <a:r>
              <a:rPr lang="en-US" altLang="en-US" sz="1700" i="1" dirty="0" err="1">
                <a:solidFill>
                  <a:schemeClr val="tx2"/>
                </a:solidFill>
                <a:effectLst>
                  <a:outerShdw blurRad="38100" dist="38100" dir="2700000" algn="tl">
                    <a:srgbClr val="000000">
                      <a:alpha val="43137"/>
                    </a:srgbClr>
                  </a:outerShdw>
                </a:effectLst>
              </a:rPr>
              <a:t>Markevich</a:t>
            </a:r>
            <a:r>
              <a:rPr lang="en-US" altLang="en-US" sz="1700" i="1" dirty="0">
                <a:solidFill>
                  <a:schemeClr val="tx2"/>
                </a:solidFill>
                <a:effectLst>
                  <a:outerShdw blurRad="38100" dist="38100" dir="2700000" algn="tl">
                    <a:srgbClr val="000000">
                      <a:alpha val="43137"/>
                    </a:srgbClr>
                  </a:outerShdw>
                </a:effectLst>
              </a:rPr>
              <a:t> and </a:t>
            </a:r>
            <a:r>
              <a:rPr lang="en-US" altLang="en-US" sz="1700" i="1" dirty="0" err="1">
                <a:solidFill>
                  <a:schemeClr val="tx2"/>
                </a:solidFill>
                <a:effectLst>
                  <a:outerShdw blurRad="38100" dist="38100" dir="2700000" algn="tl">
                    <a:srgbClr val="000000">
                      <a:alpha val="43137"/>
                    </a:srgbClr>
                  </a:outerShdw>
                </a:effectLst>
              </a:rPr>
              <a:t>Mihailova</a:t>
            </a:r>
            <a:r>
              <a:rPr lang="en-US" altLang="en-US" sz="1700" i="1" dirty="0">
                <a:solidFill>
                  <a:schemeClr val="tx2"/>
                </a:solidFill>
                <a:effectLst>
                  <a:outerShdw blurRad="38100" dist="38100" dir="2700000" algn="tl">
                    <a:srgbClr val="000000">
                      <a:alpha val="43137"/>
                    </a:srgbClr>
                  </a:outerShdw>
                </a:effectLst>
              </a:rPr>
              <a:t> lecture, 2011)</a:t>
            </a:r>
            <a:br>
              <a:rPr lang="en-US" altLang="en-US" sz="1700" dirty="0"/>
            </a:br>
            <a:br>
              <a:rPr lang="en-US" altLang="en-US" i="1" dirty="0">
                <a:solidFill>
                  <a:schemeClr val="tx2"/>
                </a:solidFill>
                <a:effectLst>
                  <a:outerShdw blurRad="38100" dist="38100" dir="2700000" algn="tl">
                    <a:srgbClr val="000000">
                      <a:alpha val="43137"/>
                    </a:srgbClr>
                  </a:outerShdw>
                </a:effectLst>
              </a:rPr>
            </a:br>
            <a:endParaRPr lang="ru-RU" altLang="en-US" i="1" dirty="0">
              <a:solidFill>
                <a:schemeClr val="tx2"/>
              </a:solidFill>
              <a:effectLst>
                <a:outerShdw blurRad="38100" dist="38100" dir="2700000" algn="tl">
                  <a:srgbClr val="000000">
                    <a:alpha val="43137"/>
                  </a:srgbClr>
                </a:outerShdw>
              </a:effectLst>
            </a:endParaRPr>
          </a:p>
        </p:txBody>
      </p:sp>
      <p:sp>
        <p:nvSpPr>
          <p:cNvPr id="21507" name="Rectangle 3"/>
          <p:cNvSpPr>
            <a:spLocks noGrp="1" noChangeArrowheads="1"/>
          </p:cNvSpPr>
          <p:nvPr>
            <p:ph type="body" idx="1"/>
          </p:nvPr>
        </p:nvSpPr>
        <p:spPr>
          <a:xfrm>
            <a:off x="457200" y="1600200"/>
            <a:ext cx="8229600" cy="4876800"/>
          </a:xfrm>
        </p:spPr>
        <p:txBody>
          <a:bodyPr/>
          <a:lstStyle/>
          <a:p>
            <a:pPr eaLnBrk="1" hangingPunct="1">
              <a:lnSpc>
                <a:spcPct val="90000"/>
              </a:lnSpc>
            </a:pPr>
            <a:r>
              <a:rPr lang="en-US" altLang="en-US" sz="2400" dirty="0"/>
              <a:t>Population migration</a:t>
            </a:r>
          </a:p>
          <a:p>
            <a:pPr lvl="1" eaLnBrk="1" hangingPunct="1">
              <a:lnSpc>
                <a:spcPct val="90000"/>
              </a:lnSpc>
            </a:pPr>
            <a:r>
              <a:rPr lang="en-US" altLang="en-US" sz="2000" dirty="0"/>
              <a:t>General trend: from North and East to South and West (reversal of Soviet subsidized trend), concentration (</a:t>
            </a:r>
            <a:r>
              <a:rPr lang="en-US" altLang="en-US" sz="2000" dirty="0" err="1"/>
              <a:t>Heleniak</a:t>
            </a:r>
            <a:r>
              <a:rPr lang="en-US" altLang="en-US" sz="2000" dirty="0"/>
              <a:t>, 2002, Kim 2007, others)</a:t>
            </a:r>
            <a:endParaRPr lang="en-US" altLang="en-US" sz="1600" dirty="0"/>
          </a:p>
          <a:p>
            <a:pPr lvl="1" eaLnBrk="1" hangingPunct="1">
              <a:lnSpc>
                <a:spcPct val="90000"/>
              </a:lnSpc>
            </a:pPr>
            <a:r>
              <a:rPr lang="en-US" altLang="en-US" sz="2000" dirty="0"/>
              <a:t>Exceptions: oil regions </a:t>
            </a:r>
          </a:p>
          <a:p>
            <a:pPr eaLnBrk="1" hangingPunct="1">
              <a:lnSpc>
                <a:spcPct val="90000"/>
              </a:lnSpc>
            </a:pPr>
            <a:r>
              <a:rPr lang="en-US" altLang="en-US" sz="2400" dirty="0"/>
              <a:t>Regional investment</a:t>
            </a:r>
          </a:p>
          <a:p>
            <a:pPr lvl="1" eaLnBrk="1" hangingPunct="1">
              <a:lnSpc>
                <a:spcPct val="90000"/>
              </a:lnSpc>
            </a:pPr>
            <a:r>
              <a:rPr lang="en-US" altLang="en-US" sz="2000" dirty="0"/>
              <a:t>Market potential attracts, remoteness dampens investment, concentration (Brown at al, 2008, others)</a:t>
            </a:r>
          </a:p>
          <a:p>
            <a:pPr lvl="1" eaLnBrk="1" hangingPunct="1">
              <a:lnSpc>
                <a:spcPct val="90000"/>
              </a:lnSpc>
            </a:pPr>
            <a:r>
              <a:rPr lang="en-US" altLang="en-US" sz="2000" dirty="0"/>
              <a:t>Exceptions: oil regions</a:t>
            </a:r>
          </a:p>
          <a:p>
            <a:pPr eaLnBrk="1" hangingPunct="1">
              <a:lnSpc>
                <a:spcPct val="90000"/>
              </a:lnSpc>
            </a:pPr>
            <a:r>
              <a:rPr lang="en-US" altLang="en-US" sz="2400" dirty="0"/>
              <a:t>Divergence of regional incomes, productivity, quality of life (</a:t>
            </a:r>
            <a:r>
              <a:rPr lang="en-US" altLang="en-US" sz="2400" dirty="0" err="1"/>
              <a:t>Lugovoi</a:t>
            </a:r>
            <a:r>
              <a:rPr lang="en-US" altLang="en-US" sz="2400" dirty="0"/>
              <a:t> et al, 2007)</a:t>
            </a:r>
          </a:p>
          <a:p>
            <a:pPr lvl="1" eaLnBrk="1" hangingPunct="1">
              <a:lnSpc>
                <a:spcPct val="90000"/>
              </a:lnSpc>
            </a:pPr>
            <a:r>
              <a:rPr lang="en-US" altLang="en-US" sz="2000" dirty="0"/>
              <a:t>Mitigated partially through transfers</a:t>
            </a:r>
          </a:p>
          <a:p>
            <a:pPr lvl="1" eaLnBrk="1" hangingPunct="1">
              <a:lnSpc>
                <a:spcPct val="90000"/>
              </a:lnSpc>
            </a:pPr>
            <a:r>
              <a:rPr lang="en-US" altLang="en-US" sz="2000" dirty="0"/>
              <a:t>Exceptions: neighbors of rich become a bit richer (</a:t>
            </a:r>
            <a:r>
              <a:rPr lang="en-US" altLang="en-US" sz="2000" dirty="0" err="1"/>
              <a:t>Kholodilin</a:t>
            </a:r>
            <a:r>
              <a:rPr lang="en-US" altLang="en-US" sz="2000" dirty="0"/>
              <a:t> et al, 2008)</a:t>
            </a:r>
          </a:p>
        </p:txBody>
      </p:sp>
    </p:spTree>
    <p:extLst>
      <p:ext uri="{BB962C8B-B14F-4D97-AF65-F5344CB8AC3E}">
        <p14:creationId xmlns:p14="http://schemas.microsoft.com/office/powerpoint/2010/main" val="9147509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blinds(vertical)">
                                      <p:cBhvr>
                                        <p:cTn id="7" dur="500"/>
                                        <p:tgtEl>
                                          <p:spTgt spid="215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5" fill="hold"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blinds(vertical)">
                                      <p:cBhvr>
                                        <p:cTn id="12" dur="500"/>
                                        <p:tgtEl>
                                          <p:spTgt spid="215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5" fill="hold" nodeType="clickEffect">
                                  <p:stCondLst>
                                    <p:cond delay="0"/>
                                  </p:stCondLst>
                                  <p:childTnLst>
                                    <p:set>
                                      <p:cBhvr>
                                        <p:cTn id="16" dur="1" fill="hold">
                                          <p:stCondLst>
                                            <p:cond delay="0"/>
                                          </p:stCondLst>
                                        </p:cTn>
                                        <p:tgtEl>
                                          <p:spTgt spid="21507">
                                            <p:txEl>
                                              <p:pRg st="2" end="2"/>
                                            </p:txEl>
                                          </p:spTgt>
                                        </p:tgtEl>
                                        <p:attrNameLst>
                                          <p:attrName>style.visibility</p:attrName>
                                        </p:attrNameLst>
                                      </p:cBhvr>
                                      <p:to>
                                        <p:strVal val="visible"/>
                                      </p:to>
                                    </p:set>
                                    <p:animEffect transition="in" filter="blinds(vertical)">
                                      <p:cBhvr>
                                        <p:cTn id="17" dur="500"/>
                                        <p:tgtEl>
                                          <p:spTgt spid="2150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5" fill="hold" nodeType="clickEffect">
                                  <p:stCondLst>
                                    <p:cond delay="0"/>
                                  </p:stCondLst>
                                  <p:childTnLst>
                                    <p:set>
                                      <p:cBhvr>
                                        <p:cTn id="21" dur="1" fill="hold">
                                          <p:stCondLst>
                                            <p:cond delay="0"/>
                                          </p:stCondLst>
                                        </p:cTn>
                                        <p:tgtEl>
                                          <p:spTgt spid="21507">
                                            <p:txEl>
                                              <p:pRg st="3" end="3"/>
                                            </p:txEl>
                                          </p:spTgt>
                                        </p:tgtEl>
                                        <p:attrNameLst>
                                          <p:attrName>style.visibility</p:attrName>
                                        </p:attrNameLst>
                                      </p:cBhvr>
                                      <p:to>
                                        <p:strVal val="visible"/>
                                      </p:to>
                                    </p:set>
                                    <p:animEffect transition="in" filter="blinds(vertical)">
                                      <p:cBhvr>
                                        <p:cTn id="22" dur="500"/>
                                        <p:tgtEl>
                                          <p:spTgt spid="2150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5" fill="hold" nodeType="clickEffect">
                                  <p:stCondLst>
                                    <p:cond delay="0"/>
                                  </p:stCondLst>
                                  <p:childTnLst>
                                    <p:set>
                                      <p:cBhvr>
                                        <p:cTn id="26" dur="1" fill="hold">
                                          <p:stCondLst>
                                            <p:cond delay="0"/>
                                          </p:stCondLst>
                                        </p:cTn>
                                        <p:tgtEl>
                                          <p:spTgt spid="21507">
                                            <p:txEl>
                                              <p:pRg st="4" end="4"/>
                                            </p:txEl>
                                          </p:spTgt>
                                        </p:tgtEl>
                                        <p:attrNameLst>
                                          <p:attrName>style.visibility</p:attrName>
                                        </p:attrNameLst>
                                      </p:cBhvr>
                                      <p:to>
                                        <p:strVal val="visible"/>
                                      </p:to>
                                    </p:set>
                                    <p:animEffect transition="in" filter="blinds(vertical)">
                                      <p:cBhvr>
                                        <p:cTn id="27" dur="500"/>
                                        <p:tgtEl>
                                          <p:spTgt spid="2150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5" fill="hold" nodeType="clickEffect">
                                  <p:stCondLst>
                                    <p:cond delay="0"/>
                                  </p:stCondLst>
                                  <p:childTnLst>
                                    <p:set>
                                      <p:cBhvr>
                                        <p:cTn id="31" dur="1" fill="hold">
                                          <p:stCondLst>
                                            <p:cond delay="0"/>
                                          </p:stCondLst>
                                        </p:cTn>
                                        <p:tgtEl>
                                          <p:spTgt spid="21507">
                                            <p:txEl>
                                              <p:pRg st="5" end="5"/>
                                            </p:txEl>
                                          </p:spTgt>
                                        </p:tgtEl>
                                        <p:attrNameLst>
                                          <p:attrName>style.visibility</p:attrName>
                                        </p:attrNameLst>
                                      </p:cBhvr>
                                      <p:to>
                                        <p:strVal val="visible"/>
                                      </p:to>
                                    </p:set>
                                    <p:animEffect transition="in" filter="blinds(vertical)">
                                      <p:cBhvr>
                                        <p:cTn id="32" dur="500"/>
                                        <p:tgtEl>
                                          <p:spTgt spid="2150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5" fill="hold" nodeType="clickEffect">
                                  <p:stCondLst>
                                    <p:cond delay="0"/>
                                  </p:stCondLst>
                                  <p:childTnLst>
                                    <p:set>
                                      <p:cBhvr>
                                        <p:cTn id="36" dur="1" fill="hold">
                                          <p:stCondLst>
                                            <p:cond delay="0"/>
                                          </p:stCondLst>
                                        </p:cTn>
                                        <p:tgtEl>
                                          <p:spTgt spid="21507">
                                            <p:txEl>
                                              <p:pRg st="6" end="6"/>
                                            </p:txEl>
                                          </p:spTgt>
                                        </p:tgtEl>
                                        <p:attrNameLst>
                                          <p:attrName>style.visibility</p:attrName>
                                        </p:attrNameLst>
                                      </p:cBhvr>
                                      <p:to>
                                        <p:strVal val="visible"/>
                                      </p:to>
                                    </p:set>
                                    <p:animEffect transition="in" filter="blinds(vertical)">
                                      <p:cBhvr>
                                        <p:cTn id="37" dur="500"/>
                                        <p:tgtEl>
                                          <p:spTgt spid="21507">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5" fill="hold" nodeType="clickEffect">
                                  <p:stCondLst>
                                    <p:cond delay="0"/>
                                  </p:stCondLst>
                                  <p:childTnLst>
                                    <p:set>
                                      <p:cBhvr>
                                        <p:cTn id="41" dur="1" fill="hold">
                                          <p:stCondLst>
                                            <p:cond delay="0"/>
                                          </p:stCondLst>
                                        </p:cTn>
                                        <p:tgtEl>
                                          <p:spTgt spid="21507">
                                            <p:txEl>
                                              <p:pRg st="7" end="7"/>
                                            </p:txEl>
                                          </p:spTgt>
                                        </p:tgtEl>
                                        <p:attrNameLst>
                                          <p:attrName>style.visibility</p:attrName>
                                        </p:attrNameLst>
                                      </p:cBhvr>
                                      <p:to>
                                        <p:strVal val="visible"/>
                                      </p:to>
                                    </p:set>
                                    <p:animEffect transition="in" filter="blinds(vertical)">
                                      <p:cBhvr>
                                        <p:cTn id="42" dur="500"/>
                                        <p:tgtEl>
                                          <p:spTgt spid="21507">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5" fill="hold" nodeType="clickEffect">
                                  <p:stCondLst>
                                    <p:cond delay="0"/>
                                  </p:stCondLst>
                                  <p:childTnLst>
                                    <p:set>
                                      <p:cBhvr>
                                        <p:cTn id="46" dur="1" fill="hold">
                                          <p:stCondLst>
                                            <p:cond delay="0"/>
                                          </p:stCondLst>
                                        </p:cTn>
                                        <p:tgtEl>
                                          <p:spTgt spid="21507">
                                            <p:txEl>
                                              <p:pRg st="8" end="8"/>
                                            </p:txEl>
                                          </p:spTgt>
                                        </p:tgtEl>
                                        <p:attrNameLst>
                                          <p:attrName>style.visibility</p:attrName>
                                        </p:attrNameLst>
                                      </p:cBhvr>
                                      <p:to>
                                        <p:strVal val="visible"/>
                                      </p:to>
                                    </p:set>
                                    <p:animEffect transition="in" filter="blinds(vertical)">
                                      <p:cBhvr>
                                        <p:cTn id="47" dur="500"/>
                                        <p:tgtEl>
                                          <p:spTgt spid="2150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i="1" dirty="0">
                <a:solidFill>
                  <a:schemeClr val="tx2"/>
                </a:solidFill>
                <a:effectLst>
                  <a:outerShdw blurRad="38100" dist="38100" dir="2700000" algn="tl">
                    <a:srgbClr val="000000">
                      <a:alpha val="43137"/>
                    </a:srgbClr>
                  </a:outerShdw>
                </a:effectLst>
              </a:rPr>
              <a:t>Regional Geography of </a:t>
            </a:r>
            <a:r>
              <a:rPr lang="fi-FI" i="1" dirty="0" err="1">
                <a:solidFill>
                  <a:schemeClr val="tx2"/>
                </a:solidFill>
                <a:effectLst>
                  <a:outerShdw blurRad="38100" dist="38100" dir="2700000" algn="tl">
                    <a:srgbClr val="000000">
                      <a:alpha val="43137"/>
                    </a:srgbClr>
                  </a:outerShdw>
                </a:effectLst>
              </a:rPr>
              <a:t>Russia</a:t>
            </a:r>
            <a:r>
              <a:rPr lang="fi-FI" i="1" dirty="0">
                <a:solidFill>
                  <a:schemeClr val="tx2"/>
                </a:solidFill>
                <a:effectLst>
                  <a:outerShdw blurRad="38100" dist="38100" dir="2700000" algn="tl">
                    <a:srgbClr val="000000">
                      <a:alpha val="43137"/>
                    </a:srgbClr>
                  </a:outerShdw>
                </a:effectLst>
              </a:rPr>
              <a:t> </a:t>
            </a:r>
            <a:endParaRPr lang="en-GB" i="1" dirty="0">
              <a:solidFill>
                <a:schemeClr val="tx2"/>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8229600" cy="4853136"/>
          </a:xfrm>
        </p:spPr>
        <p:txBody>
          <a:bodyPr>
            <a:normAutofit fontScale="77500" lnSpcReduction="20000"/>
          </a:bodyPr>
          <a:lstStyle/>
          <a:p>
            <a:pPr marL="0" indent="0">
              <a:buNone/>
            </a:pPr>
            <a:r>
              <a:rPr lang="fi-FI" dirty="0"/>
              <a:t>Russia is divided into 8 </a:t>
            </a:r>
            <a:r>
              <a:rPr lang="fi-FI" dirty="0">
                <a:solidFill>
                  <a:srgbClr val="FF0000"/>
                </a:solidFill>
              </a:rPr>
              <a:t>Federal districts </a:t>
            </a:r>
            <a:r>
              <a:rPr lang="fi-FI" dirty="0"/>
              <a:t>and 83/85 </a:t>
            </a:r>
            <a:r>
              <a:rPr lang="fi-FI" dirty="0">
                <a:solidFill>
                  <a:srgbClr val="FF0000"/>
                </a:solidFill>
              </a:rPr>
              <a:t>Federal subjects</a:t>
            </a:r>
            <a:r>
              <a:rPr lang="fi-FI" dirty="0"/>
              <a:t>. </a:t>
            </a:r>
            <a:endParaRPr lang="en-GB" dirty="0"/>
          </a:p>
          <a:p>
            <a:pPr marL="0" indent="0">
              <a:buNone/>
            </a:pPr>
            <a:endParaRPr lang="en-GB" dirty="0"/>
          </a:p>
          <a:p>
            <a:pPr marL="0" indent="0">
              <a:buNone/>
            </a:pPr>
            <a:r>
              <a:rPr lang="en-GB" dirty="0">
                <a:solidFill>
                  <a:srgbClr val="FF0000"/>
                </a:solidFill>
              </a:rPr>
              <a:t>The Federal Districts are president's groupings of Federal subjects of Russia. </a:t>
            </a:r>
          </a:p>
          <a:p>
            <a:pPr marL="0" indent="0">
              <a:buNone/>
            </a:pPr>
            <a:endParaRPr lang="en-GB" dirty="0"/>
          </a:p>
          <a:p>
            <a:pPr marL="0" indent="0">
              <a:buNone/>
            </a:pPr>
            <a:r>
              <a:rPr lang="en-GB" dirty="0">
                <a:highlight>
                  <a:srgbClr val="FFFF00"/>
                </a:highlight>
              </a:rPr>
              <a:t>Federal districts </a:t>
            </a:r>
            <a:r>
              <a:rPr lang="en-GB" dirty="0"/>
              <a:t>are not created by the Russian constitution or any law and </a:t>
            </a:r>
            <a:r>
              <a:rPr lang="en-GB" dirty="0">
                <a:highlight>
                  <a:srgbClr val="FFFF00"/>
                </a:highlight>
              </a:rPr>
              <a:t>are not the constituent units of Russia</a:t>
            </a:r>
            <a:r>
              <a:rPr lang="en-GB" dirty="0"/>
              <a:t>. </a:t>
            </a:r>
          </a:p>
          <a:p>
            <a:pPr marL="0" indent="0">
              <a:buNone/>
            </a:pPr>
            <a:endParaRPr lang="en-GB" dirty="0"/>
          </a:p>
          <a:p>
            <a:pPr marL="0" indent="0">
              <a:buNone/>
            </a:pPr>
            <a:r>
              <a:rPr lang="en-GB" dirty="0"/>
              <a:t>Each district includes several Federal subjects (Russian regions) in such a way that every Russian region is included in one of the eight federal districts. </a:t>
            </a:r>
            <a:endParaRPr lang="fi-FI" dirty="0"/>
          </a:p>
          <a:p>
            <a:pPr marL="0" indent="0">
              <a:buNone/>
            </a:pPr>
            <a:endParaRPr lang="en-GB" dirty="0"/>
          </a:p>
        </p:txBody>
      </p:sp>
    </p:spTree>
    <p:extLst>
      <p:ext uri="{BB962C8B-B14F-4D97-AF65-F5344CB8AC3E}">
        <p14:creationId xmlns:p14="http://schemas.microsoft.com/office/powerpoint/2010/main" val="10215332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i="1" dirty="0">
                <a:solidFill>
                  <a:schemeClr val="tx2"/>
                </a:solidFill>
                <a:effectLst>
                  <a:outerShdw blurRad="38100" dist="38100" dir="2700000" algn="tl">
                    <a:srgbClr val="000000">
                      <a:alpha val="43137"/>
                    </a:srgbClr>
                  </a:outerShdw>
                </a:effectLst>
              </a:rPr>
              <a:t>Industrial </a:t>
            </a:r>
            <a:r>
              <a:rPr lang="fi-FI" i="1" dirty="0" err="1">
                <a:solidFill>
                  <a:schemeClr val="tx2"/>
                </a:solidFill>
                <a:effectLst>
                  <a:outerShdw blurRad="38100" dist="38100" dir="2700000" algn="tl">
                    <a:srgbClr val="000000">
                      <a:alpha val="43137"/>
                    </a:srgbClr>
                  </a:outerShdw>
                </a:effectLst>
              </a:rPr>
              <a:t>clusters</a:t>
            </a:r>
            <a:r>
              <a:rPr lang="fi-FI" i="1" dirty="0">
                <a:solidFill>
                  <a:schemeClr val="tx2"/>
                </a:solidFill>
                <a:effectLst>
                  <a:outerShdw blurRad="38100" dist="38100" dir="2700000" algn="tl">
                    <a:srgbClr val="000000">
                      <a:alpha val="43137"/>
                    </a:srgbClr>
                  </a:outerShdw>
                </a:effectLst>
              </a:rPr>
              <a:t> </a:t>
            </a:r>
            <a:endParaRPr lang="en-GB" i="1" dirty="0">
              <a:solidFill>
                <a:schemeClr val="tx2"/>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Autofit/>
          </a:bodyPr>
          <a:lstStyle/>
          <a:p>
            <a:pPr marL="0" indent="0">
              <a:buNone/>
            </a:pPr>
            <a:r>
              <a:rPr lang="en-GB" sz="1800" dirty="0">
                <a:solidFill>
                  <a:srgbClr val="FF0000"/>
                </a:solidFill>
              </a:rPr>
              <a:t>Cluster definition from Michael Porter: </a:t>
            </a:r>
          </a:p>
          <a:p>
            <a:pPr marL="0" indent="0">
              <a:buNone/>
            </a:pPr>
            <a:r>
              <a:rPr lang="en-GB" sz="1800" dirty="0"/>
              <a:t>“Geographic concentrations of interconnected companies, specialized suppliers, service providers, firms in related industries, and associated institutions that compete but also collaborate.”</a:t>
            </a:r>
          </a:p>
          <a:p>
            <a:pPr marL="0" indent="0">
              <a:buNone/>
            </a:pPr>
            <a:endParaRPr lang="fi-FI" sz="1800" dirty="0"/>
          </a:p>
          <a:p>
            <a:pPr marL="0" indent="0">
              <a:buNone/>
            </a:pPr>
            <a:r>
              <a:rPr lang="en-GB" sz="1800" dirty="0"/>
              <a:t>Orientation around focal points allows for precise targeting of benefits. </a:t>
            </a:r>
          </a:p>
          <a:p>
            <a:pPr marL="0" indent="0">
              <a:buNone/>
            </a:pPr>
            <a:endParaRPr lang="fi-FI" sz="1800" dirty="0"/>
          </a:p>
          <a:p>
            <a:pPr marL="0" indent="0">
              <a:buNone/>
            </a:pPr>
            <a:r>
              <a:rPr lang="en-GB" sz="1800" dirty="0"/>
              <a:t>Allows for creation of public policy to offset weaknesses in macroeconomic growth:</a:t>
            </a:r>
          </a:p>
          <a:p>
            <a:pPr marL="0" indent="0">
              <a:buNone/>
            </a:pPr>
            <a:r>
              <a:rPr lang="en-GB" sz="1800" dirty="0"/>
              <a:t>• Shrinking </a:t>
            </a:r>
            <a:r>
              <a:rPr lang="en-GB" sz="1800" dirty="0" err="1"/>
              <a:t>labor</a:t>
            </a:r>
            <a:r>
              <a:rPr lang="en-GB" sz="1800" dirty="0"/>
              <a:t> force</a:t>
            </a:r>
          </a:p>
          <a:p>
            <a:pPr marL="0" indent="0">
              <a:buNone/>
            </a:pPr>
            <a:r>
              <a:rPr lang="en-GB" sz="1800" dirty="0"/>
              <a:t>• Natural resource shortages </a:t>
            </a:r>
          </a:p>
          <a:p>
            <a:pPr marL="0" indent="0">
              <a:buNone/>
            </a:pPr>
            <a:r>
              <a:rPr lang="en-GB" sz="1800" dirty="0"/>
              <a:t>• Weakness in innovation-intensive areas (services sectors) </a:t>
            </a:r>
          </a:p>
          <a:p>
            <a:pPr marL="0" indent="0">
              <a:buNone/>
            </a:pPr>
            <a:r>
              <a:rPr lang="en-GB" sz="1800" dirty="0"/>
              <a:t>• Competing in global markets</a:t>
            </a:r>
          </a:p>
          <a:p>
            <a:pPr marL="0" indent="0">
              <a:buNone/>
            </a:pPr>
            <a:endParaRPr lang="fi-FI" sz="1800" dirty="0"/>
          </a:p>
          <a:p>
            <a:pPr marL="0" indent="0">
              <a:buNone/>
            </a:pPr>
            <a:r>
              <a:rPr lang="en-GB" sz="1800" dirty="0"/>
              <a:t>Spurs multi-factor productivity – a key source of economic growth in most developed countries.</a:t>
            </a:r>
          </a:p>
        </p:txBody>
      </p:sp>
    </p:spTree>
    <p:extLst>
      <p:ext uri="{BB962C8B-B14F-4D97-AF65-F5344CB8AC3E}">
        <p14:creationId xmlns:p14="http://schemas.microsoft.com/office/powerpoint/2010/main" val="27221556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a:solidFill>
                  <a:schemeClr val="tx2">
                    <a:lumMod val="75000"/>
                  </a:schemeClr>
                </a:solidFill>
                <a:effectLst>
                  <a:outerShdw blurRad="38100" dist="38100" dir="2700000" algn="tl">
                    <a:srgbClr val="000000">
                      <a:alpha val="43137"/>
                    </a:srgbClr>
                  </a:outerShdw>
                </a:effectLst>
              </a:rPr>
              <a:t>Industrial Centres of Russia </a:t>
            </a:r>
          </a:p>
        </p:txBody>
      </p:sp>
      <p:sp>
        <p:nvSpPr>
          <p:cNvPr id="3" name="Content Placeholder 2"/>
          <p:cNvSpPr>
            <a:spLocks noGrp="1"/>
          </p:cNvSpPr>
          <p:nvPr>
            <p:ph idx="1"/>
          </p:nvPr>
        </p:nvSpPr>
        <p:spPr/>
        <p:txBody>
          <a:bodyPr/>
          <a:lstStyle/>
          <a:p>
            <a:pPr marL="0" indent="0">
              <a:buNone/>
            </a:pPr>
            <a:endParaRPr lang="en-GB" dirty="0"/>
          </a:p>
        </p:txBody>
      </p:sp>
      <p:pic>
        <p:nvPicPr>
          <p:cNvPr id="11266" name="Picture 2" descr="E:\guest_lecture_biz14\250-rupneishih-promyshlennyh-centrov-Rossii_english-vers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21638"/>
            <a:ext cx="9144000" cy="530370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59632" y="6488668"/>
            <a:ext cx="4144789" cy="369332"/>
          </a:xfrm>
          <a:prstGeom prst="rect">
            <a:avLst/>
          </a:prstGeom>
        </p:spPr>
        <p:txBody>
          <a:bodyPr wrap="none">
            <a:spAutoFit/>
          </a:bodyPr>
          <a:lstStyle/>
          <a:p>
            <a:r>
              <a:rPr lang="en-GB" dirty="0">
                <a:hlinkClick r:id="rId3"/>
              </a:rPr>
              <a:t>http://urbanica.spb.ru/?p=1321&amp;lang=en</a:t>
            </a:r>
            <a:r>
              <a:rPr lang="en-GB" dirty="0"/>
              <a:t> </a:t>
            </a:r>
            <a:endParaRPr lang="en-US" dirty="0"/>
          </a:p>
        </p:txBody>
      </p:sp>
    </p:spTree>
    <p:extLst>
      <p:ext uri="{BB962C8B-B14F-4D97-AF65-F5344CB8AC3E}">
        <p14:creationId xmlns:p14="http://schemas.microsoft.com/office/powerpoint/2010/main" val="16103691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BC2A6-1B76-4245-8F94-EBFD0932FE2A}"/>
              </a:ext>
            </a:extLst>
          </p:cNvPr>
          <p:cNvSpPr>
            <a:spLocks noGrp="1"/>
          </p:cNvSpPr>
          <p:nvPr>
            <p:ph type="title"/>
          </p:nvPr>
        </p:nvSpPr>
        <p:spPr>
          <a:xfrm>
            <a:off x="457200" y="116632"/>
            <a:ext cx="8229600" cy="1080120"/>
          </a:xfrm>
        </p:spPr>
        <p:txBody>
          <a:bodyPr>
            <a:normAutofit fontScale="90000"/>
          </a:bodyPr>
          <a:lstStyle/>
          <a:p>
            <a:r>
              <a:rPr lang="en-GB" i="1" dirty="0">
                <a:solidFill>
                  <a:schemeClr val="tx2">
                    <a:lumMod val="75000"/>
                  </a:schemeClr>
                </a:solidFill>
                <a:effectLst>
                  <a:outerShdw blurRad="38100" dist="38100" dir="2700000" algn="tl">
                    <a:srgbClr val="000000">
                      <a:alpha val="43137"/>
                    </a:srgbClr>
                  </a:outerShdw>
                </a:effectLst>
              </a:rPr>
              <a:t>Top 5 Industrial Centres of Russia </a:t>
            </a:r>
            <a:br>
              <a:rPr lang="en-GB" i="1" dirty="0">
                <a:solidFill>
                  <a:schemeClr val="tx2">
                    <a:lumMod val="75000"/>
                  </a:schemeClr>
                </a:solidFill>
                <a:effectLst>
                  <a:outerShdw blurRad="38100" dist="38100" dir="2700000" algn="tl">
                    <a:srgbClr val="000000">
                      <a:alpha val="43137"/>
                    </a:srgbClr>
                  </a:outerShdw>
                </a:effectLst>
              </a:rPr>
            </a:br>
            <a:r>
              <a:rPr lang="en-GB" sz="1700" i="1" dirty="0">
                <a:solidFill>
                  <a:srgbClr val="C00000"/>
                </a:solidFill>
                <a:effectLst>
                  <a:outerShdw blurRad="38100" dist="38100" dir="2700000" algn="tl">
                    <a:srgbClr val="000000">
                      <a:alpha val="43137"/>
                    </a:srgbClr>
                  </a:outerShdw>
                </a:effectLst>
              </a:rPr>
              <a:t>Source:</a:t>
            </a:r>
            <a:r>
              <a:rPr lang="en-GB" sz="1700" dirty="0"/>
              <a:t> </a:t>
            </a:r>
            <a:r>
              <a:rPr lang="en-GB" sz="1700" dirty="0">
                <a:hlinkClick r:id="rId2"/>
              </a:rPr>
              <a:t>http://urbanica.spb.ru/?p=1321&amp;lang=en</a:t>
            </a:r>
            <a:r>
              <a:rPr lang="en-GB" sz="1700" dirty="0"/>
              <a:t> </a:t>
            </a:r>
            <a:br>
              <a:rPr lang="en-GB" sz="1700" dirty="0"/>
            </a:br>
            <a:endParaRPr lang="LID4096" sz="1700" dirty="0"/>
          </a:p>
        </p:txBody>
      </p:sp>
      <p:graphicFrame>
        <p:nvGraphicFramePr>
          <p:cNvPr id="4" name="Content Placeholder 3">
            <a:extLst>
              <a:ext uri="{FF2B5EF4-FFF2-40B4-BE49-F238E27FC236}">
                <a16:creationId xmlns:a16="http://schemas.microsoft.com/office/drawing/2014/main" id="{DCC7E55B-BB44-415A-B98F-B07BCD9A74CA}"/>
              </a:ext>
            </a:extLst>
          </p:cNvPr>
          <p:cNvGraphicFramePr>
            <a:graphicFrameLocks noGrp="1"/>
          </p:cNvGraphicFramePr>
          <p:nvPr>
            <p:ph idx="1"/>
            <p:extLst>
              <p:ext uri="{D42A27DB-BD31-4B8C-83A1-F6EECF244321}">
                <p14:modId xmlns:p14="http://schemas.microsoft.com/office/powerpoint/2010/main" val="195612208"/>
              </p:ext>
            </p:extLst>
          </p:nvPr>
        </p:nvGraphicFramePr>
        <p:xfrm>
          <a:off x="107504" y="1196752"/>
          <a:ext cx="8928992" cy="5369315"/>
        </p:xfrm>
        <a:graphic>
          <a:graphicData uri="http://schemas.openxmlformats.org/drawingml/2006/table">
            <a:tbl>
              <a:tblPr>
                <a:tableStyleId>{5C22544A-7EE6-4342-B048-85BDC9FD1C3A}</a:tableStyleId>
              </a:tblPr>
              <a:tblGrid>
                <a:gridCol w="3694183">
                  <a:extLst>
                    <a:ext uri="{9D8B030D-6E8A-4147-A177-3AD203B41FA5}">
                      <a16:colId xmlns:a16="http://schemas.microsoft.com/office/drawing/2014/main" val="1499003010"/>
                    </a:ext>
                  </a:extLst>
                </a:gridCol>
                <a:gridCol w="1540626">
                  <a:extLst>
                    <a:ext uri="{9D8B030D-6E8A-4147-A177-3AD203B41FA5}">
                      <a16:colId xmlns:a16="http://schemas.microsoft.com/office/drawing/2014/main" val="389433392"/>
                    </a:ext>
                  </a:extLst>
                </a:gridCol>
                <a:gridCol w="3694183">
                  <a:extLst>
                    <a:ext uri="{9D8B030D-6E8A-4147-A177-3AD203B41FA5}">
                      <a16:colId xmlns:a16="http://schemas.microsoft.com/office/drawing/2014/main" val="1437832699"/>
                    </a:ext>
                  </a:extLst>
                </a:gridCol>
              </a:tblGrid>
              <a:tr h="610105">
                <a:tc rowSpan="2">
                  <a:txBody>
                    <a:bodyPr/>
                    <a:lstStyle/>
                    <a:p>
                      <a:pPr algn="l" rtl="0" fontAlgn="ctr"/>
                      <a:r>
                        <a:rPr lang="fi-FI" sz="1600" u="none" strike="noStrike" dirty="0">
                          <a:effectLst>
                            <a:outerShdw blurRad="50800" dist="38100" algn="tr" rotWithShape="0">
                              <a:prstClr val="black">
                                <a:alpha val="40000"/>
                              </a:prstClr>
                            </a:outerShdw>
                          </a:effectLst>
                          <a:highlight>
                            <a:srgbClr val="FFFF00"/>
                          </a:highlight>
                        </a:rPr>
                        <a:t>City</a:t>
                      </a:r>
                      <a:endParaRPr lang="fi-FI" sz="1600" b="1" i="1" u="none" strike="noStrike" dirty="0">
                        <a:solidFill>
                          <a:srgbClr val="FF0000"/>
                        </a:solidFill>
                        <a:effectLst>
                          <a:outerShdw blurRad="50800" dist="38100" algn="tr" rotWithShape="0">
                            <a:prstClr val="black">
                              <a:alpha val="40000"/>
                            </a:prstClr>
                          </a:outerShdw>
                        </a:effectLst>
                        <a:highlight>
                          <a:srgbClr val="FFFF00"/>
                        </a:highlight>
                        <a:latin typeface="Calibri" panose="020F0502020204030204" pitchFamily="34" charset="0"/>
                      </a:endParaRPr>
                    </a:p>
                  </a:txBody>
                  <a:tcPr marL="2090" marR="2090" marT="2090" marB="0"/>
                </a:tc>
                <a:tc rowSpan="2">
                  <a:txBody>
                    <a:bodyPr/>
                    <a:lstStyle/>
                    <a:p>
                      <a:pPr algn="l" rtl="0" fontAlgn="ctr"/>
                      <a:r>
                        <a:rPr lang="fi-FI" sz="1600" u="none" strike="noStrike" dirty="0" err="1">
                          <a:effectLst>
                            <a:outerShdw blurRad="50800" dist="38100" algn="tr" rotWithShape="0">
                              <a:prstClr val="black">
                                <a:alpha val="40000"/>
                              </a:prstClr>
                            </a:outerShdw>
                          </a:effectLst>
                          <a:highlight>
                            <a:srgbClr val="FFFF00"/>
                          </a:highlight>
                        </a:rPr>
                        <a:t>Region</a:t>
                      </a:r>
                      <a:endParaRPr lang="fi-FI" sz="1600" b="1" i="1" u="none" strike="noStrike" dirty="0">
                        <a:solidFill>
                          <a:srgbClr val="FF0000"/>
                        </a:solidFill>
                        <a:effectLst>
                          <a:outerShdw blurRad="50800" dist="38100" algn="tr" rotWithShape="0">
                            <a:prstClr val="black">
                              <a:alpha val="40000"/>
                            </a:prstClr>
                          </a:outerShdw>
                        </a:effectLst>
                        <a:highlight>
                          <a:srgbClr val="FFFF00"/>
                        </a:highlight>
                        <a:latin typeface="Calibri" panose="020F0502020204030204" pitchFamily="34" charset="0"/>
                      </a:endParaRPr>
                    </a:p>
                  </a:txBody>
                  <a:tcPr marL="2090" marR="2090" marT="2090" marB="0"/>
                </a:tc>
                <a:tc>
                  <a:txBody>
                    <a:bodyPr/>
                    <a:lstStyle/>
                    <a:p>
                      <a:pPr algn="l" rtl="0" fontAlgn="ctr"/>
                      <a:r>
                        <a:rPr lang="en-US" sz="1600" u="none" strike="noStrike">
                          <a:effectLst>
                            <a:outerShdw blurRad="50800" dist="38100" algn="tr" rotWithShape="0">
                              <a:prstClr val="black">
                                <a:alpha val="40000"/>
                              </a:prstClr>
                            </a:outerShdw>
                          </a:effectLst>
                          <a:highlight>
                            <a:srgbClr val="FFFF00"/>
                          </a:highlight>
                        </a:rPr>
                        <a:t>Sectorial and corporate structure of industrial assets</a:t>
                      </a:r>
                      <a:endParaRPr lang="en-US" sz="1600" b="1" i="1" u="none" strike="noStrike">
                        <a:solidFill>
                          <a:srgbClr val="FF0000"/>
                        </a:solidFill>
                        <a:effectLst>
                          <a:outerShdw blurRad="50800" dist="38100" algn="tr" rotWithShape="0">
                            <a:prstClr val="black">
                              <a:alpha val="40000"/>
                            </a:prstClr>
                          </a:outerShdw>
                        </a:effectLst>
                        <a:highlight>
                          <a:srgbClr val="FFFF00"/>
                        </a:highlight>
                        <a:latin typeface="Calibri" panose="020F0502020204030204" pitchFamily="34" charset="0"/>
                      </a:endParaRPr>
                    </a:p>
                  </a:txBody>
                  <a:tcPr marL="2090" marR="2090" marT="2090" marB="0"/>
                </a:tc>
                <a:extLst>
                  <a:ext uri="{0D108BD9-81ED-4DB2-BD59-A6C34878D82A}">
                    <a16:rowId xmlns:a16="http://schemas.microsoft.com/office/drawing/2014/main" val="2329444301"/>
                  </a:ext>
                </a:extLst>
              </a:tr>
              <a:tr h="406737">
                <a:tc vMerge="1">
                  <a:txBody>
                    <a:bodyPr/>
                    <a:lstStyle/>
                    <a:p>
                      <a:endParaRPr lang="LID4096"/>
                    </a:p>
                  </a:txBody>
                  <a:tcPr/>
                </a:tc>
                <a:tc vMerge="1">
                  <a:txBody>
                    <a:bodyPr/>
                    <a:lstStyle/>
                    <a:p>
                      <a:endParaRPr lang="LID4096"/>
                    </a:p>
                  </a:txBody>
                  <a:tcPr/>
                </a:tc>
                <a:tc>
                  <a:txBody>
                    <a:bodyPr/>
                    <a:lstStyle/>
                    <a:p>
                      <a:pPr algn="l" rtl="0" fontAlgn="ctr"/>
                      <a:r>
                        <a:rPr lang="fi-FI" sz="1600" u="none" strike="noStrike" dirty="0">
                          <a:effectLst>
                            <a:outerShdw blurRad="50800" dist="38100" algn="tr" rotWithShape="0">
                              <a:prstClr val="black">
                                <a:alpha val="40000"/>
                              </a:prstClr>
                            </a:outerShdw>
                          </a:effectLst>
                          <a:highlight>
                            <a:srgbClr val="FFFF00"/>
                          </a:highlight>
                        </a:rPr>
                        <a:t>(</a:t>
                      </a:r>
                      <a:r>
                        <a:rPr lang="fi-FI" sz="1600" u="none" strike="noStrike" dirty="0" err="1">
                          <a:effectLst>
                            <a:outerShdw blurRad="50800" dist="38100" algn="tr" rotWithShape="0">
                              <a:prstClr val="black">
                                <a:alpha val="40000"/>
                              </a:prstClr>
                            </a:outerShdw>
                          </a:effectLst>
                          <a:highlight>
                            <a:srgbClr val="FFFF00"/>
                          </a:highlight>
                        </a:rPr>
                        <a:t>Russia’s</a:t>
                      </a:r>
                      <a:r>
                        <a:rPr lang="fi-FI" sz="1600" u="none" strike="noStrike" dirty="0">
                          <a:effectLst>
                            <a:outerShdw blurRad="50800" dist="38100" algn="tr" rotWithShape="0">
                              <a:prstClr val="black">
                                <a:alpha val="40000"/>
                              </a:prstClr>
                            </a:outerShdw>
                          </a:effectLst>
                          <a:highlight>
                            <a:srgbClr val="FFFF00"/>
                          </a:highlight>
                        </a:rPr>
                        <a:t> </a:t>
                      </a:r>
                      <a:r>
                        <a:rPr lang="fi-FI" sz="1600" u="none" strike="noStrike" dirty="0" err="1">
                          <a:effectLst>
                            <a:outerShdw blurRad="50800" dist="38100" algn="tr" rotWithShape="0">
                              <a:prstClr val="black">
                                <a:alpha val="40000"/>
                              </a:prstClr>
                            </a:outerShdw>
                          </a:effectLst>
                          <a:highlight>
                            <a:srgbClr val="FFFF00"/>
                          </a:highlight>
                        </a:rPr>
                        <a:t>leading</a:t>
                      </a:r>
                      <a:r>
                        <a:rPr lang="fi-FI" sz="1600" u="none" strike="noStrike" dirty="0">
                          <a:effectLst>
                            <a:outerShdw blurRad="50800" dist="38100" algn="tr" rotWithShape="0">
                              <a:prstClr val="black">
                                <a:alpha val="40000"/>
                              </a:prstClr>
                            </a:outerShdw>
                          </a:effectLst>
                          <a:highlight>
                            <a:srgbClr val="FFFF00"/>
                          </a:highlight>
                        </a:rPr>
                        <a:t> </a:t>
                      </a:r>
                      <a:r>
                        <a:rPr lang="fi-FI" sz="1600" u="none" strike="noStrike" dirty="0" err="1">
                          <a:effectLst>
                            <a:outerShdw blurRad="50800" dist="38100" algn="tr" rotWithShape="0">
                              <a:prstClr val="black">
                                <a:alpha val="40000"/>
                              </a:prstClr>
                            </a:outerShdw>
                          </a:effectLst>
                          <a:highlight>
                            <a:srgbClr val="FFFF00"/>
                          </a:highlight>
                        </a:rPr>
                        <a:t>companies</a:t>
                      </a:r>
                      <a:r>
                        <a:rPr lang="fi-FI" sz="1600" u="none" strike="noStrike" dirty="0">
                          <a:effectLst>
                            <a:outerShdw blurRad="50800" dist="38100" algn="tr" rotWithShape="0">
                              <a:prstClr val="black">
                                <a:alpha val="40000"/>
                              </a:prstClr>
                            </a:outerShdw>
                          </a:effectLst>
                          <a:highlight>
                            <a:srgbClr val="FFFF00"/>
                          </a:highlight>
                        </a:rPr>
                        <a:t>)</a:t>
                      </a:r>
                      <a:endParaRPr lang="fi-FI" sz="1600" b="1" i="1" u="none" strike="noStrike" dirty="0">
                        <a:solidFill>
                          <a:srgbClr val="FF0000"/>
                        </a:solidFill>
                        <a:effectLst>
                          <a:outerShdw blurRad="50800" dist="38100" algn="tr" rotWithShape="0">
                            <a:prstClr val="black">
                              <a:alpha val="40000"/>
                            </a:prstClr>
                          </a:outerShdw>
                        </a:effectLst>
                        <a:highlight>
                          <a:srgbClr val="FFFF00"/>
                        </a:highlight>
                        <a:latin typeface="Calibri" panose="020F0502020204030204" pitchFamily="34" charset="0"/>
                      </a:endParaRPr>
                    </a:p>
                  </a:txBody>
                  <a:tcPr marL="2090" marR="2090" marT="2090" marB="0"/>
                </a:tc>
                <a:extLst>
                  <a:ext uri="{0D108BD9-81ED-4DB2-BD59-A6C34878D82A}">
                    <a16:rowId xmlns:a16="http://schemas.microsoft.com/office/drawing/2014/main" val="1355939095"/>
                  </a:ext>
                </a:extLst>
              </a:tr>
              <a:tr h="822512">
                <a:tc>
                  <a:txBody>
                    <a:bodyPr/>
                    <a:lstStyle/>
                    <a:p>
                      <a:pPr algn="l" rtl="0" fontAlgn="ctr"/>
                      <a:r>
                        <a:rPr lang="fi-FI" sz="1600" u="none" strike="noStrike" dirty="0" err="1">
                          <a:effectLst/>
                        </a:rPr>
                        <a:t>Moscow</a:t>
                      </a:r>
                      <a:endParaRPr lang="fi-FI" sz="1600" b="1" i="0" u="none" strike="noStrike" dirty="0">
                        <a:solidFill>
                          <a:srgbClr val="000000"/>
                        </a:solidFill>
                        <a:effectLst/>
                        <a:latin typeface="Calibri" panose="020F0502020204030204" pitchFamily="34" charset="0"/>
                      </a:endParaRPr>
                    </a:p>
                  </a:txBody>
                  <a:tcPr marL="2090" marR="2090" marT="2090" marB="0"/>
                </a:tc>
                <a:tc>
                  <a:txBody>
                    <a:bodyPr/>
                    <a:lstStyle/>
                    <a:p>
                      <a:pPr algn="l" rtl="0" fontAlgn="ctr"/>
                      <a:r>
                        <a:rPr lang="fi-FI" sz="1600" u="none" strike="noStrike" dirty="0" err="1">
                          <a:effectLst/>
                        </a:rPr>
                        <a:t>Moscow</a:t>
                      </a:r>
                      <a:endParaRPr lang="fi-FI" sz="1600" b="0" i="0" u="none" strike="noStrike" dirty="0">
                        <a:solidFill>
                          <a:srgbClr val="000000"/>
                        </a:solidFill>
                        <a:effectLst/>
                        <a:latin typeface="Calibri" panose="020F0502020204030204" pitchFamily="34" charset="0"/>
                      </a:endParaRPr>
                    </a:p>
                  </a:txBody>
                  <a:tcPr marL="2090" marR="2090" marT="2090" marB="0"/>
                </a:tc>
                <a:tc>
                  <a:txBody>
                    <a:bodyPr/>
                    <a:lstStyle/>
                    <a:p>
                      <a:pPr algn="l" rtl="0" fontAlgn="ctr"/>
                      <a:r>
                        <a:rPr lang="en-US" sz="1600" u="none" strike="noStrike" dirty="0">
                          <a:effectLst/>
                        </a:rPr>
                        <a:t>Mechanical engineering; Food, drink, tobacco industry; Oil and gas refinery; R&amp;D; Pharmaceuticals</a:t>
                      </a:r>
                      <a:endParaRPr lang="en-US" sz="1600" b="1" i="0" u="none" strike="noStrike" dirty="0">
                        <a:solidFill>
                          <a:srgbClr val="000000"/>
                        </a:solidFill>
                        <a:effectLst/>
                        <a:latin typeface="Calibri" panose="020F0502020204030204" pitchFamily="34" charset="0"/>
                      </a:endParaRPr>
                    </a:p>
                  </a:txBody>
                  <a:tcPr marL="2090" marR="2090" marT="2090" marB="0"/>
                </a:tc>
                <a:extLst>
                  <a:ext uri="{0D108BD9-81ED-4DB2-BD59-A6C34878D82A}">
                    <a16:rowId xmlns:a16="http://schemas.microsoft.com/office/drawing/2014/main" val="2541752018"/>
                  </a:ext>
                </a:extLst>
              </a:tr>
              <a:tr h="1032857">
                <a:tc>
                  <a:txBody>
                    <a:bodyPr/>
                    <a:lstStyle/>
                    <a:p>
                      <a:pPr algn="l" rtl="0" fontAlgn="ctr"/>
                      <a:r>
                        <a:rPr lang="fi-FI" sz="1600" u="none" strike="noStrike">
                          <a:effectLst/>
                        </a:rPr>
                        <a:t>St.Petersburg</a:t>
                      </a:r>
                      <a:endParaRPr lang="fi-FI" sz="1600" b="1" i="0" u="none" strike="noStrike">
                        <a:solidFill>
                          <a:srgbClr val="000000"/>
                        </a:solidFill>
                        <a:effectLst/>
                        <a:latin typeface="Calibri" panose="020F0502020204030204" pitchFamily="34" charset="0"/>
                      </a:endParaRPr>
                    </a:p>
                  </a:txBody>
                  <a:tcPr marL="2090" marR="2090" marT="2090" marB="0"/>
                </a:tc>
                <a:tc>
                  <a:txBody>
                    <a:bodyPr/>
                    <a:lstStyle/>
                    <a:p>
                      <a:pPr algn="l" rtl="0" fontAlgn="ctr"/>
                      <a:r>
                        <a:rPr lang="fi-FI" sz="1600" u="none" strike="noStrike">
                          <a:effectLst/>
                        </a:rPr>
                        <a:t>St. Petersburg</a:t>
                      </a:r>
                      <a:endParaRPr lang="fi-FI" sz="1600" b="0" i="0" u="none" strike="noStrike">
                        <a:solidFill>
                          <a:srgbClr val="000000"/>
                        </a:solidFill>
                        <a:effectLst/>
                        <a:latin typeface="Calibri" panose="020F0502020204030204" pitchFamily="34" charset="0"/>
                      </a:endParaRPr>
                    </a:p>
                  </a:txBody>
                  <a:tcPr marL="2090" marR="2090" marT="2090" marB="0"/>
                </a:tc>
                <a:tc>
                  <a:txBody>
                    <a:bodyPr/>
                    <a:lstStyle/>
                    <a:p>
                      <a:pPr algn="l" rtl="0" fontAlgn="ctr"/>
                      <a:r>
                        <a:rPr lang="en-US" sz="1600" u="none" strike="noStrike" dirty="0">
                          <a:effectLst/>
                        </a:rPr>
                        <a:t>Food, drink, tobacco industry; Mechanical engineering; Ferrous metallurgy; Construction materials; Chemical industry; R&amp;D</a:t>
                      </a:r>
                      <a:endParaRPr lang="en-US" sz="1600" b="1" i="0" u="none" strike="noStrike" dirty="0">
                        <a:solidFill>
                          <a:srgbClr val="000000"/>
                        </a:solidFill>
                        <a:effectLst/>
                        <a:latin typeface="Calibri" panose="020F0502020204030204" pitchFamily="34" charset="0"/>
                      </a:endParaRPr>
                    </a:p>
                  </a:txBody>
                  <a:tcPr marL="2090" marR="2090" marT="2090" marB="0"/>
                </a:tc>
                <a:extLst>
                  <a:ext uri="{0D108BD9-81ED-4DB2-BD59-A6C34878D82A}">
                    <a16:rowId xmlns:a16="http://schemas.microsoft.com/office/drawing/2014/main" val="1391022888"/>
                  </a:ext>
                </a:extLst>
              </a:tr>
              <a:tr h="881263">
                <a:tc>
                  <a:txBody>
                    <a:bodyPr/>
                    <a:lstStyle/>
                    <a:p>
                      <a:pPr algn="l" rtl="0" fontAlgn="ctr"/>
                      <a:r>
                        <a:rPr lang="fi-FI" sz="1600" u="none" strike="noStrike">
                          <a:effectLst/>
                        </a:rPr>
                        <a:t>Surgut</a:t>
                      </a:r>
                      <a:endParaRPr lang="fi-FI" sz="1600" b="1" i="0" u="none" strike="noStrike">
                        <a:solidFill>
                          <a:srgbClr val="000000"/>
                        </a:solidFill>
                        <a:effectLst/>
                        <a:latin typeface="Calibri" panose="020F0502020204030204" pitchFamily="34" charset="0"/>
                      </a:endParaRPr>
                    </a:p>
                  </a:txBody>
                  <a:tcPr marL="2090" marR="2090" marT="2090" marB="0"/>
                </a:tc>
                <a:tc>
                  <a:txBody>
                    <a:bodyPr/>
                    <a:lstStyle/>
                    <a:p>
                      <a:pPr algn="l" rtl="0" fontAlgn="ctr"/>
                      <a:r>
                        <a:rPr lang="fi-FI" sz="1600" u="none" strike="noStrike">
                          <a:effectLst/>
                        </a:rPr>
                        <a:t>Khanty–Mansi Autonomous Okrug</a:t>
                      </a:r>
                      <a:endParaRPr lang="fi-FI" sz="1600" b="0" i="0" u="none" strike="noStrike">
                        <a:solidFill>
                          <a:srgbClr val="000000"/>
                        </a:solidFill>
                        <a:effectLst/>
                        <a:latin typeface="Calibri" panose="020F0502020204030204" pitchFamily="34" charset="0"/>
                      </a:endParaRPr>
                    </a:p>
                  </a:txBody>
                  <a:tcPr marL="2090" marR="2090" marT="2090" marB="0"/>
                </a:tc>
                <a:tc>
                  <a:txBody>
                    <a:bodyPr/>
                    <a:lstStyle/>
                    <a:p>
                      <a:pPr algn="l" rtl="0" fontAlgn="ctr"/>
                      <a:r>
                        <a:rPr lang="en-US" sz="1600" u="none" strike="noStrike" dirty="0">
                          <a:effectLst/>
                        </a:rPr>
                        <a:t>Oil and gas extraction; Electric power generation; Oil and gas refinery; Food, drink, tobacco industry; R&amp;D </a:t>
                      </a:r>
                      <a:endParaRPr lang="en-US" sz="1600" b="1" i="0" u="none" strike="noStrike" dirty="0">
                        <a:solidFill>
                          <a:srgbClr val="000000"/>
                        </a:solidFill>
                        <a:effectLst/>
                        <a:latin typeface="Calibri" panose="020F0502020204030204" pitchFamily="34" charset="0"/>
                      </a:endParaRPr>
                    </a:p>
                  </a:txBody>
                  <a:tcPr marL="2090" marR="2090" marT="2090" marB="0"/>
                </a:tc>
                <a:extLst>
                  <a:ext uri="{0D108BD9-81ED-4DB2-BD59-A6C34878D82A}">
                    <a16:rowId xmlns:a16="http://schemas.microsoft.com/office/drawing/2014/main" val="4261542064"/>
                  </a:ext>
                </a:extLst>
              </a:tr>
              <a:tr h="793329">
                <a:tc>
                  <a:txBody>
                    <a:bodyPr/>
                    <a:lstStyle/>
                    <a:p>
                      <a:pPr algn="l" rtl="0" fontAlgn="ctr"/>
                      <a:r>
                        <a:rPr lang="fi-FI" sz="1600" u="none" strike="noStrike">
                          <a:effectLst/>
                        </a:rPr>
                        <a:t>Nizhnevartovsk</a:t>
                      </a:r>
                      <a:endParaRPr lang="fi-FI" sz="1600" b="1" i="0" u="none" strike="noStrike">
                        <a:solidFill>
                          <a:srgbClr val="000000"/>
                        </a:solidFill>
                        <a:effectLst/>
                        <a:latin typeface="Calibri" panose="020F0502020204030204" pitchFamily="34" charset="0"/>
                      </a:endParaRPr>
                    </a:p>
                  </a:txBody>
                  <a:tcPr marL="2090" marR="2090" marT="2090" marB="0"/>
                </a:tc>
                <a:tc>
                  <a:txBody>
                    <a:bodyPr/>
                    <a:lstStyle/>
                    <a:p>
                      <a:pPr algn="l" rtl="0" fontAlgn="ctr"/>
                      <a:r>
                        <a:rPr lang="fi-FI" sz="1600" u="none" strike="noStrike">
                          <a:effectLst/>
                        </a:rPr>
                        <a:t>Khanty–Mansi Autonomous Okrug</a:t>
                      </a:r>
                      <a:endParaRPr lang="fi-FI" sz="1600" b="0" i="0" u="none" strike="noStrike">
                        <a:solidFill>
                          <a:srgbClr val="000000"/>
                        </a:solidFill>
                        <a:effectLst/>
                        <a:latin typeface="Calibri" panose="020F0502020204030204" pitchFamily="34" charset="0"/>
                      </a:endParaRPr>
                    </a:p>
                  </a:txBody>
                  <a:tcPr marL="2090" marR="2090" marT="2090" marB="0"/>
                </a:tc>
                <a:tc>
                  <a:txBody>
                    <a:bodyPr/>
                    <a:lstStyle/>
                    <a:p>
                      <a:pPr algn="l" rtl="0" fontAlgn="ctr"/>
                      <a:r>
                        <a:rPr lang="en-US" sz="1600" u="none" strike="noStrike" dirty="0">
                          <a:effectLst/>
                        </a:rPr>
                        <a:t>Oil and gas extraction; Oil and gas refinery</a:t>
                      </a:r>
                      <a:endParaRPr lang="en-US" sz="1600" b="1" i="0" u="none" strike="noStrike" dirty="0">
                        <a:solidFill>
                          <a:srgbClr val="000000"/>
                        </a:solidFill>
                        <a:effectLst/>
                        <a:latin typeface="Calibri" panose="020F0502020204030204" pitchFamily="34" charset="0"/>
                      </a:endParaRPr>
                    </a:p>
                  </a:txBody>
                  <a:tcPr marL="2090" marR="2090" marT="2090" marB="0"/>
                </a:tc>
                <a:extLst>
                  <a:ext uri="{0D108BD9-81ED-4DB2-BD59-A6C34878D82A}">
                    <a16:rowId xmlns:a16="http://schemas.microsoft.com/office/drawing/2014/main" val="718700960"/>
                  </a:ext>
                </a:extLst>
              </a:tr>
              <a:tr h="822512">
                <a:tc>
                  <a:txBody>
                    <a:bodyPr/>
                    <a:lstStyle/>
                    <a:p>
                      <a:pPr algn="l" rtl="0" fontAlgn="ctr"/>
                      <a:r>
                        <a:rPr lang="fi-FI" sz="1600" u="none" strike="noStrike">
                          <a:effectLst/>
                        </a:rPr>
                        <a:t>Omsk</a:t>
                      </a:r>
                      <a:endParaRPr lang="fi-FI" sz="1600" b="1" i="0" u="none" strike="noStrike">
                        <a:solidFill>
                          <a:srgbClr val="000000"/>
                        </a:solidFill>
                        <a:effectLst/>
                        <a:latin typeface="Calibri" panose="020F0502020204030204" pitchFamily="34" charset="0"/>
                      </a:endParaRPr>
                    </a:p>
                  </a:txBody>
                  <a:tcPr marL="2090" marR="2090" marT="2090" marB="0"/>
                </a:tc>
                <a:tc>
                  <a:txBody>
                    <a:bodyPr/>
                    <a:lstStyle/>
                    <a:p>
                      <a:pPr algn="l" rtl="0" fontAlgn="ctr"/>
                      <a:r>
                        <a:rPr lang="fi-FI" sz="1600" u="none" strike="noStrike">
                          <a:effectLst/>
                        </a:rPr>
                        <a:t>Omsk Oblast</a:t>
                      </a:r>
                      <a:endParaRPr lang="fi-FI" sz="1600" b="0" i="0" u="none" strike="noStrike">
                        <a:solidFill>
                          <a:srgbClr val="000000"/>
                        </a:solidFill>
                        <a:effectLst/>
                        <a:latin typeface="Calibri" panose="020F0502020204030204" pitchFamily="34" charset="0"/>
                      </a:endParaRPr>
                    </a:p>
                  </a:txBody>
                  <a:tcPr marL="2090" marR="2090" marT="2090" marB="0"/>
                </a:tc>
                <a:tc>
                  <a:txBody>
                    <a:bodyPr/>
                    <a:lstStyle/>
                    <a:p>
                      <a:pPr algn="l" rtl="0" fontAlgn="ctr"/>
                      <a:r>
                        <a:rPr lang="en-US" sz="1600" u="none" strike="noStrike" dirty="0">
                          <a:effectLst/>
                        </a:rPr>
                        <a:t>Oil and gas refinery; Chemical industry; Food, drink, tobacco industry; Mechanical engineering</a:t>
                      </a:r>
                      <a:endParaRPr lang="en-US" sz="1600" b="1" i="0" u="none" strike="noStrike" dirty="0">
                        <a:solidFill>
                          <a:srgbClr val="000000"/>
                        </a:solidFill>
                        <a:effectLst/>
                        <a:latin typeface="Calibri" panose="020F0502020204030204" pitchFamily="34" charset="0"/>
                      </a:endParaRPr>
                    </a:p>
                  </a:txBody>
                  <a:tcPr marL="2090" marR="2090" marT="2090" marB="0"/>
                </a:tc>
                <a:extLst>
                  <a:ext uri="{0D108BD9-81ED-4DB2-BD59-A6C34878D82A}">
                    <a16:rowId xmlns:a16="http://schemas.microsoft.com/office/drawing/2014/main" val="1638601590"/>
                  </a:ext>
                </a:extLst>
              </a:tr>
            </a:tbl>
          </a:graphicData>
        </a:graphic>
      </p:graphicFrame>
    </p:spTree>
    <p:extLst>
      <p:ext uri="{BB962C8B-B14F-4D97-AF65-F5344CB8AC3E}">
        <p14:creationId xmlns:p14="http://schemas.microsoft.com/office/powerpoint/2010/main" val="37246850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i="1" dirty="0">
                <a:solidFill>
                  <a:schemeClr val="tx2"/>
                </a:solidFill>
                <a:effectLst>
                  <a:outerShdw blurRad="38100" dist="38100" dir="2700000" algn="tl">
                    <a:srgbClr val="000000">
                      <a:alpha val="43137"/>
                    </a:srgbClr>
                  </a:outerShdw>
                </a:effectLst>
              </a:rPr>
              <a:t>Industrial clusters in </a:t>
            </a:r>
            <a:r>
              <a:rPr lang="fi-FI" i="1" dirty="0" err="1">
                <a:solidFill>
                  <a:schemeClr val="tx2"/>
                </a:solidFill>
                <a:effectLst>
                  <a:outerShdw blurRad="38100" dist="38100" dir="2700000" algn="tl">
                    <a:srgbClr val="000000">
                      <a:alpha val="43137"/>
                    </a:srgbClr>
                  </a:outerShdw>
                </a:effectLst>
              </a:rPr>
              <a:t>Russia</a:t>
            </a:r>
            <a:r>
              <a:rPr lang="fi-FI" i="1" dirty="0">
                <a:solidFill>
                  <a:schemeClr val="tx2"/>
                </a:solidFill>
                <a:effectLst>
                  <a:outerShdw blurRad="38100" dist="38100" dir="2700000" algn="tl">
                    <a:srgbClr val="000000">
                      <a:alpha val="43137"/>
                    </a:srgbClr>
                  </a:outerShdw>
                </a:effectLst>
              </a:rPr>
              <a:t> </a:t>
            </a:r>
            <a:endParaRPr lang="en-GB" i="1" dirty="0">
              <a:solidFill>
                <a:schemeClr val="tx2"/>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Autofit/>
          </a:bodyPr>
          <a:lstStyle/>
          <a:p>
            <a:pPr marL="0" indent="0">
              <a:buNone/>
            </a:pPr>
            <a:endParaRPr lang="en-GB" sz="2200" dirty="0"/>
          </a:p>
          <a:p>
            <a:pPr marL="0" indent="0">
              <a:buNone/>
            </a:pPr>
            <a:r>
              <a:rPr lang="en-GB" sz="2200" dirty="0"/>
              <a:t>Though the cluster strategy has been taken up only recently, there are success stories in Russia. </a:t>
            </a:r>
          </a:p>
          <a:p>
            <a:pPr marL="0" indent="0">
              <a:buNone/>
            </a:pPr>
            <a:endParaRPr lang="fi-FI" sz="2200" dirty="0"/>
          </a:p>
          <a:p>
            <a:pPr marL="0" indent="0">
              <a:buNone/>
            </a:pPr>
            <a:r>
              <a:rPr lang="fi-FI" sz="2200" dirty="0"/>
              <a:t>A huge </a:t>
            </a:r>
            <a:r>
              <a:rPr lang="fi-FI" sz="2200" dirty="0" err="1"/>
              <a:t>cluster</a:t>
            </a:r>
            <a:r>
              <a:rPr lang="fi-FI" sz="2200" dirty="0"/>
              <a:t> in </a:t>
            </a:r>
            <a:r>
              <a:rPr lang="fi-FI" sz="2200" dirty="0">
                <a:solidFill>
                  <a:srgbClr val="FF0000"/>
                </a:solidFill>
                <a:highlight>
                  <a:srgbClr val="FFFF00"/>
                </a:highlight>
              </a:rPr>
              <a:t>St Petersburg </a:t>
            </a:r>
            <a:r>
              <a:rPr lang="fi-FI" sz="2200" dirty="0"/>
              <a:t>for </a:t>
            </a:r>
            <a:r>
              <a:rPr lang="fi-FI" sz="2200" dirty="0" err="1"/>
              <a:t>light</a:t>
            </a:r>
            <a:r>
              <a:rPr lang="fi-FI" sz="2200" dirty="0"/>
              <a:t> </a:t>
            </a:r>
            <a:r>
              <a:rPr lang="fi-FI" sz="2200" dirty="0" err="1"/>
              <a:t>manufacturing</a:t>
            </a:r>
            <a:r>
              <a:rPr lang="fi-FI" sz="2200" dirty="0"/>
              <a:t>, </a:t>
            </a:r>
            <a:r>
              <a:rPr lang="fi-FI" sz="2200" dirty="0" err="1"/>
              <a:t>alcohol</a:t>
            </a:r>
            <a:r>
              <a:rPr lang="fi-FI" sz="2200" dirty="0"/>
              <a:t>, and </a:t>
            </a:r>
            <a:r>
              <a:rPr lang="fi-FI" sz="2200" dirty="0" err="1"/>
              <a:t>car</a:t>
            </a:r>
            <a:r>
              <a:rPr lang="fi-FI" sz="2200" dirty="0"/>
              <a:t> </a:t>
            </a:r>
            <a:r>
              <a:rPr lang="fi-FI" sz="2200" dirty="0" err="1"/>
              <a:t>manufacturing</a:t>
            </a:r>
            <a:r>
              <a:rPr lang="fi-FI" sz="2200" dirty="0"/>
              <a:t>. </a:t>
            </a:r>
          </a:p>
          <a:p>
            <a:pPr marL="0" indent="0" algn="just">
              <a:buNone/>
            </a:pPr>
            <a:r>
              <a:rPr lang="en-GB" sz="2200" dirty="0"/>
              <a:t> </a:t>
            </a:r>
            <a:br>
              <a:rPr lang="en-GB" sz="2200" dirty="0"/>
            </a:br>
            <a:r>
              <a:rPr lang="en-GB" sz="2200" dirty="0">
                <a:solidFill>
                  <a:srgbClr val="FF0000"/>
                </a:solidFill>
                <a:highlight>
                  <a:srgbClr val="FFFF00"/>
                </a:highlight>
              </a:rPr>
              <a:t>Kaluga</a:t>
            </a:r>
            <a:r>
              <a:rPr lang="en-GB" sz="2200" dirty="0"/>
              <a:t> – 200 km off Moscow - has been one of the pioneers, attracting car manufacturers to the region. </a:t>
            </a:r>
          </a:p>
          <a:p>
            <a:pPr marL="0" indent="0" algn="just">
              <a:buNone/>
            </a:pPr>
            <a:endParaRPr lang="fi-FI" sz="2200" dirty="0"/>
          </a:p>
          <a:p>
            <a:pPr marL="0" indent="0" algn="just">
              <a:buNone/>
            </a:pPr>
            <a:r>
              <a:rPr lang="fi-FI" sz="2200" dirty="0" err="1">
                <a:solidFill>
                  <a:srgbClr val="FF0000"/>
                </a:solidFill>
                <a:highlight>
                  <a:srgbClr val="FFFF00"/>
                </a:highlight>
              </a:rPr>
              <a:t>Mordovia</a:t>
            </a:r>
            <a:r>
              <a:rPr lang="fi-FI" sz="2200" dirty="0"/>
              <a:t> </a:t>
            </a:r>
            <a:r>
              <a:rPr lang="fi-FI" sz="2200" dirty="0" err="1"/>
              <a:t>has</a:t>
            </a:r>
            <a:r>
              <a:rPr lang="fi-FI" sz="2200" dirty="0"/>
              <a:t> </a:t>
            </a:r>
            <a:r>
              <a:rPr lang="fi-FI" sz="2200" dirty="0" err="1"/>
              <a:t>become</a:t>
            </a:r>
            <a:r>
              <a:rPr lang="fi-FI" sz="2200" dirty="0"/>
              <a:t> a </a:t>
            </a:r>
            <a:r>
              <a:rPr lang="fi-FI" sz="2200" dirty="0" err="1"/>
              <a:t>centre</a:t>
            </a:r>
            <a:r>
              <a:rPr lang="fi-FI" sz="2200" dirty="0"/>
              <a:t> of </a:t>
            </a:r>
            <a:r>
              <a:rPr lang="fi-FI" sz="2200" dirty="0" err="1"/>
              <a:t>Russia`s</a:t>
            </a:r>
            <a:r>
              <a:rPr lang="fi-FI" sz="2200" dirty="0"/>
              <a:t> </a:t>
            </a:r>
            <a:r>
              <a:rPr lang="fi-FI" sz="2200" dirty="0" err="1"/>
              <a:t>light</a:t>
            </a:r>
            <a:r>
              <a:rPr lang="fi-FI" sz="2200" dirty="0"/>
              <a:t> industry. </a:t>
            </a:r>
            <a:endParaRPr lang="en-GB" sz="2200" dirty="0"/>
          </a:p>
        </p:txBody>
      </p:sp>
    </p:spTree>
    <p:extLst>
      <p:ext uri="{BB962C8B-B14F-4D97-AF65-F5344CB8AC3E}">
        <p14:creationId xmlns:p14="http://schemas.microsoft.com/office/powerpoint/2010/main" val="39499543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4365"/>
            <a:ext cx="9144000" cy="6229269"/>
          </a:xfrm>
          <a:prstGeom prst="rect">
            <a:avLst/>
          </a:prstGeom>
        </p:spPr>
      </p:pic>
    </p:spTree>
    <p:extLst>
      <p:ext uri="{BB962C8B-B14F-4D97-AF65-F5344CB8AC3E}">
        <p14:creationId xmlns:p14="http://schemas.microsoft.com/office/powerpoint/2010/main" val="55614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a:solidFill>
                  <a:schemeClr val="tx2">
                    <a:lumMod val="75000"/>
                  </a:schemeClr>
                </a:solidFill>
                <a:effectLst>
                  <a:outerShdw blurRad="38100" dist="38100" dir="2700000" algn="tl">
                    <a:srgbClr val="000000">
                      <a:alpha val="43137"/>
                    </a:srgbClr>
                  </a:outerShdw>
                </a:effectLst>
              </a:rPr>
              <a:t>8 Federal districts</a:t>
            </a:r>
          </a:p>
        </p:txBody>
      </p:sp>
      <p:sp>
        <p:nvSpPr>
          <p:cNvPr id="3" name="Content Placeholder 2"/>
          <p:cNvSpPr>
            <a:spLocks noGrp="1"/>
          </p:cNvSpPr>
          <p:nvPr>
            <p:ph idx="1"/>
          </p:nvPr>
        </p:nvSpPr>
        <p:spPr/>
        <p:txBody>
          <a:bodyPr/>
          <a:lstStyle/>
          <a:p>
            <a:pPr marL="0" indent="0">
              <a:buNone/>
            </a:pPr>
            <a:endParaRPr lang="en-GB" dirty="0"/>
          </a:p>
        </p:txBody>
      </p:sp>
      <p:pic>
        <p:nvPicPr>
          <p:cNvPr id="6146" name="Picture 2" descr="E:\guest_lecture_biz14\rus_reg_fed_dist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96752"/>
            <a:ext cx="8712967"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058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8058"/>
          </a:xfrm>
        </p:spPr>
        <p:txBody>
          <a:bodyPr>
            <a:normAutofit fontScale="90000"/>
          </a:bodyPr>
          <a:lstStyle/>
          <a:p>
            <a:r>
              <a:rPr lang="fi-FI" sz="3000" i="1" dirty="0">
                <a:solidFill>
                  <a:schemeClr val="tx2"/>
                </a:solidFill>
                <a:effectLst>
                  <a:outerShdw blurRad="38100" dist="38100" dir="2700000" algn="tl">
                    <a:srgbClr val="000000">
                      <a:alpha val="43137"/>
                    </a:srgbClr>
                  </a:outerShdw>
                </a:effectLst>
              </a:rPr>
              <a:t>8 Federal distrcis: </a:t>
            </a:r>
            <a:r>
              <a:rPr lang="fi-FI" sz="3000" i="1" dirty="0" err="1">
                <a:solidFill>
                  <a:schemeClr val="tx2"/>
                </a:solidFill>
                <a:effectLst>
                  <a:outerShdw blurRad="38100" dist="38100" dir="2700000" algn="tl">
                    <a:srgbClr val="000000">
                      <a:alpha val="43137"/>
                    </a:srgbClr>
                  </a:outerShdw>
                </a:effectLst>
              </a:rPr>
              <a:t>comparative</a:t>
            </a:r>
            <a:r>
              <a:rPr lang="fi-FI" sz="3000" i="1" dirty="0">
                <a:solidFill>
                  <a:schemeClr val="tx2"/>
                </a:solidFill>
                <a:effectLst>
                  <a:outerShdw blurRad="38100" dist="38100" dir="2700000" algn="tl">
                    <a:srgbClr val="000000">
                      <a:alpha val="43137"/>
                    </a:srgbClr>
                  </a:outerShdw>
                </a:effectLst>
              </a:rPr>
              <a:t> </a:t>
            </a:r>
            <a:r>
              <a:rPr lang="fi-FI" sz="3000" i="1" dirty="0" err="1">
                <a:solidFill>
                  <a:schemeClr val="tx2"/>
                </a:solidFill>
                <a:effectLst>
                  <a:outerShdw blurRad="38100" dist="38100" dir="2700000" algn="tl">
                    <a:srgbClr val="000000">
                      <a:alpha val="43137"/>
                    </a:srgbClr>
                  </a:outerShdw>
                </a:effectLst>
              </a:rPr>
              <a:t>characteristics</a:t>
            </a:r>
            <a:r>
              <a:rPr lang="fi-FI" sz="3000" i="1" dirty="0">
                <a:solidFill>
                  <a:schemeClr val="tx2"/>
                </a:solidFill>
                <a:effectLst>
                  <a:outerShdw blurRad="38100" dist="38100" dir="2700000" algn="tl">
                    <a:srgbClr val="000000">
                      <a:alpha val="43137"/>
                    </a:srgbClr>
                  </a:outerShdw>
                </a:effectLst>
              </a:rPr>
              <a:t>, </a:t>
            </a:r>
            <a:r>
              <a:rPr lang="fi-FI" sz="3000" i="1" dirty="0" err="1">
                <a:solidFill>
                  <a:schemeClr val="tx2"/>
                </a:solidFill>
                <a:effectLst>
                  <a:outerShdw blurRad="38100" dist="38100" dir="2700000" algn="tl">
                    <a:srgbClr val="000000">
                      <a:alpha val="43137"/>
                    </a:srgbClr>
                  </a:outerShdw>
                </a:effectLst>
                <a:highlight>
                  <a:srgbClr val="00FF00"/>
                </a:highlight>
              </a:rPr>
              <a:t>geography</a:t>
            </a:r>
            <a:r>
              <a:rPr lang="fi-FI" sz="3000" i="1" dirty="0">
                <a:solidFill>
                  <a:schemeClr val="tx2"/>
                </a:solidFill>
                <a:effectLst>
                  <a:outerShdw blurRad="38100" dist="38100" dir="2700000" algn="tl">
                    <a:srgbClr val="000000">
                      <a:alpha val="43137"/>
                    </a:srgbClr>
                  </a:outerShdw>
                </a:effectLst>
              </a:rPr>
              <a:t> </a:t>
            </a:r>
            <a:endParaRPr lang="en-GB" sz="3000" i="1" dirty="0">
              <a:solidFill>
                <a:schemeClr val="tx2"/>
              </a:solidFill>
              <a:effectLst>
                <a:outerShdw blurRad="38100" dist="38100" dir="2700000" algn="tl">
                  <a:srgbClr val="000000">
                    <a:alpha val="43137"/>
                  </a:srgbClr>
                </a:outerShdw>
              </a:effectLst>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825237464"/>
              </p:ext>
            </p:extLst>
          </p:nvPr>
        </p:nvGraphicFramePr>
        <p:xfrm>
          <a:off x="251517" y="692695"/>
          <a:ext cx="8784978" cy="6056221"/>
        </p:xfrm>
        <a:graphic>
          <a:graphicData uri="http://schemas.openxmlformats.org/drawingml/2006/table">
            <a:tbl>
              <a:tblPr>
                <a:tableStyleId>{5C22544A-7EE6-4342-B048-85BDC9FD1C3A}</a:tableStyleId>
              </a:tblPr>
              <a:tblGrid>
                <a:gridCol w="1464163">
                  <a:extLst>
                    <a:ext uri="{9D8B030D-6E8A-4147-A177-3AD203B41FA5}">
                      <a16:colId xmlns:a16="http://schemas.microsoft.com/office/drawing/2014/main" val="2381544873"/>
                    </a:ext>
                  </a:extLst>
                </a:gridCol>
                <a:gridCol w="1464163">
                  <a:extLst>
                    <a:ext uri="{9D8B030D-6E8A-4147-A177-3AD203B41FA5}">
                      <a16:colId xmlns:a16="http://schemas.microsoft.com/office/drawing/2014/main" val="1086338905"/>
                    </a:ext>
                  </a:extLst>
                </a:gridCol>
                <a:gridCol w="1464163">
                  <a:extLst>
                    <a:ext uri="{9D8B030D-6E8A-4147-A177-3AD203B41FA5}">
                      <a16:colId xmlns:a16="http://schemas.microsoft.com/office/drawing/2014/main" val="1095733889"/>
                    </a:ext>
                  </a:extLst>
                </a:gridCol>
                <a:gridCol w="1464163">
                  <a:extLst>
                    <a:ext uri="{9D8B030D-6E8A-4147-A177-3AD203B41FA5}">
                      <a16:colId xmlns:a16="http://schemas.microsoft.com/office/drawing/2014/main" val="1011970664"/>
                    </a:ext>
                  </a:extLst>
                </a:gridCol>
                <a:gridCol w="1464163">
                  <a:extLst>
                    <a:ext uri="{9D8B030D-6E8A-4147-A177-3AD203B41FA5}">
                      <a16:colId xmlns:a16="http://schemas.microsoft.com/office/drawing/2014/main" val="1216926483"/>
                    </a:ext>
                  </a:extLst>
                </a:gridCol>
                <a:gridCol w="1464163">
                  <a:extLst>
                    <a:ext uri="{9D8B030D-6E8A-4147-A177-3AD203B41FA5}">
                      <a16:colId xmlns:a16="http://schemas.microsoft.com/office/drawing/2014/main" val="403147322"/>
                    </a:ext>
                  </a:extLst>
                </a:gridCol>
              </a:tblGrid>
              <a:tr h="941814">
                <a:tc>
                  <a:txBody>
                    <a:bodyPr/>
                    <a:lstStyle/>
                    <a:p>
                      <a:pPr algn="l" rtl="0" fontAlgn="b"/>
                      <a:r>
                        <a:rPr lang="fi-FI" sz="1500" b="1" u="none" strike="noStrike" dirty="0" err="1">
                          <a:solidFill>
                            <a:srgbClr val="FF0000"/>
                          </a:solidFill>
                          <a:effectLst>
                            <a:outerShdw blurRad="38100" dist="38100" dir="2700000" algn="tl">
                              <a:srgbClr val="000000">
                                <a:alpha val="43137"/>
                              </a:srgbClr>
                            </a:outerShdw>
                          </a:effectLst>
                        </a:rPr>
                        <a:t>Federal</a:t>
                      </a:r>
                      <a:r>
                        <a:rPr lang="fi-FI" sz="1500" b="1" u="none" strike="noStrike" dirty="0">
                          <a:solidFill>
                            <a:srgbClr val="FF0000"/>
                          </a:solidFill>
                          <a:effectLst>
                            <a:outerShdw blurRad="38100" dist="38100" dir="2700000" algn="tl">
                              <a:srgbClr val="000000">
                                <a:alpha val="43137"/>
                              </a:srgbClr>
                            </a:outerShdw>
                          </a:effectLst>
                        </a:rPr>
                        <a:t> </a:t>
                      </a:r>
                      <a:r>
                        <a:rPr lang="fi-FI" sz="1500" b="1" u="none" strike="noStrike" dirty="0" err="1">
                          <a:solidFill>
                            <a:srgbClr val="FF0000"/>
                          </a:solidFill>
                          <a:effectLst>
                            <a:outerShdw blurRad="38100" dist="38100" dir="2700000" algn="tl">
                              <a:srgbClr val="000000">
                                <a:alpha val="43137"/>
                              </a:srgbClr>
                            </a:outerShdw>
                          </a:effectLst>
                        </a:rPr>
                        <a:t>District</a:t>
                      </a:r>
                      <a:endParaRPr lang="fi-FI" sz="1500" b="1" i="0" u="none" strike="noStrike" dirty="0">
                        <a:solidFill>
                          <a:srgbClr val="FF0000"/>
                        </a:solidFill>
                        <a:effectLst>
                          <a:outerShdw blurRad="38100" dist="38100" dir="2700000" algn="tl">
                            <a:srgbClr val="000000">
                              <a:alpha val="43137"/>
                            </a:srgbClr>
                          </a:outerShdw>
                        </a:effectLst>
                        <a:latin typeface="Times New Roman" panose="02020603050405020304" pitchFamily="18" charset="0"/>
                      </a:endParaRPr>
                    </a:p>
                  </a:txBody>
                  <a:tcPr marL="5018" marR="5018" marT="5018" marB="0"/>
                </a:tc>
                <a:tc>
                  <a:txBody>
                    <a:bodyPr/>
                    <a:lstStyle/>
                    <a:p>
                      <a:pPr algn="l" rtl="0" fontAlgn="b"/>
                      <a:r>
                        <a:rPr lang="fi-FI" sz="1500" b="1" u="none" strike="noStrike" dirty="0" err="1">
                          <a:solidFill>
                            <a:srgbClr val="FF0000"/>
                          </a:solidFill>
                          <a:effectLst>
                            <a:outerShdw blurRad="38100" dist="38100" dir="2700000" algn="tl">
                              <a:srgbClr val="000000">
                                <a:alpha val="43137"/>
                              </a:srgbClr>
                            </a:outerShdw>
                          </a:effectLst>
                        </a:rPr>
                        <a:t>Territory</a:t>
                      </a:r>
                      <a:r>
                        <a:rPr lang="fi-FI" sz="1500" b="1" u="none" strike="noStrike" dirty="0">
                          <a:solidFill>
                            <a:srgbClr val="FF0000"/>
                          </a:solidFill>
                          <a:effectLst>
                            <a:outerShdw blurRad="38100" dist="38100" dir="2700000" algn="tl">
                              <a:srgbClr val="000000">
                                <a:alpha val="43137"/>
                              </a:srgbClr>
                            </a:outerShdw>
                          </a:effectLst>
                        </a:rPr>
                        <a:t>, </a:t>
                      </a:r>
                      <a:r>
                        <a:rPr lang="fi-FI" sz="1500" b="1" u="none" strike="noStrike" dirty="0" err="1">
                          <a:solidFill>
                            <a:srgbClr val="FF0000"/>
                          </a:solidFill>
                          <a:effectLst>
                            <a:outerShdw blurRad="38100" dist="38100" dir="2700000" algn="tl">
                              <a:srgbClr val="000000">
                                <a:alpha val="43137"/>
                              </a:srgbClr>
                            </a:outerShdw>
                          </a:effectLst>
                        </a:rPr>
                        <a:t>thousands</a:t>
                      </a:r>
                      <a:r>
                        <a:rPr lang="fi-FI" sz="1500" b="1" u="none" strike="noStrike" dirty="0">
                          <a:solidFill>
                            <a:srgbClr val="FF0000"/>
                          </a:solidFill>
                          <a:effectLst>
                            <a:outerShdw blurRad="38100" dist="38100" dir="2700000" algn="tl">
                              <a:srgbClr val="000000">
                                <a:alpha val="43137"/>
                              </a:srgbClr>
                            </a:outerShdw>
                          </a:effectLst>
                        </a:rPr>
                        <a:t> </a:t>
                      </a:r>
                      <a:r>
                        <a:rPr lang="fi-FI" sz="1500" b="1" u="none" strike="noStrike" dirty="0" err="1">
                          <a:solidFill>
                            <a:srgbClr val="FF0000"/>
                          </a:solidFill>
                          <a:effectLst>
                            <a:outerShdw blurRad="38100" dist="38100" dir="2700000" algn="tl">
                              <a:srgbClr val="000000">
                                <a:alpha val="43137"/>
                              </a:srgbClr>
                            </a:outerShdw>
                          </a:effectLst>
                        </a:rPr>
                        <a:t>sq</a:t>
                      </a:r>
                      <a:r>
                        <a:rPr lang="fi-FI" sz="1500" b="1" u="none" strike="noStrike" dirty="0">
                          <a:solidFill>
                            <a:srgbClr val="FF0000"/>
                          </a:solidFill>
                          <a:effectLst>
                            <a:outerShdw blurRad="38100" dist="38100" dir="2700000" algn="tl">
                              <a:srgbClr val="000000">
                                <a:alpha val="43137"/>
                              </a:srgbClr>
                            </a:outerShdw>
                          </a:effectLst>
                        </a:rPr>
                        <a:t>. km.</a:t>
                      </a:r>
                      <a:endParaRPr lang="fi-FI" sz="1500" b="1" i="0" u="none" strike="noStrike" dirty="0">
                        <a:solidFill>
                          <a:srgbClr val="FF0000"/>
                        </a:solidFill>
                        <a:effectLst>
                          <a:outerShdw blurRad="38100" dist="38100" dir="2700000" algn="tl">
                            <a:srgbClr val="000000">
                              <a:alpha val="43137"/>
                            </a:srgbClr>
                          </a:outerShdw>
                        </a:effectLst>
                        <a:latin typeface="Times New Roman" panose="02020603050405020304" pitchFamily="18" charset="0"/>
                      </a:endParaRPr>
                    </a:p>
                  </a:txBody>
                  <a:tcPr marL="5018" marR="5018" marT="5018" marB="0"/>
                </a:tc>
                <a:tc>
                  <a:txBody>
                    <a:bodyPr/>
                    <a:lstStyle/>
                    <a:p>
                      <a:pPr algn="l" rtl="0" fontAlgn="b"/>
                      <a:r>
                        <a:rPr lang="en-US" sz="1500" b="1" u="none" strike="noStrike" dirty="0">
                          <a:solidFill>
                            <a:srgbClr val="FF0000"/>
                          </a:solidFill>
                          <a:effectLst>
                            <a:outerShdw blurRad="38100" dist="38100" dir="2700000" algn="tl">
                              <a:srgbClr val="000000">
                                <a:alpha val="43137"/>
                              </a:srgbClr>
                            </a:outerShdw>
                          </a:effectLst>
                        </a:rPr>
                        <a:t>Population, thousands people, 1st Jan 2016</a:t>
                      </a:r>
                      <a:endParaRPr lang="en-US" sz="1500" b="1" i="0" u="none" strike="noStrike" dirty="0">
                        <a:solidFill>
                          <a:srgbClr val="FF0000"/>
                        </a:solidFill>
                        <a:effectLst>
                          <a:outerShdw blurRad="38100" dist="38100" dir="2700000" algn="tl">
                            <a:srgbClr val="000000">
                              <a:alpha val="43137"/>
                            </a:srgbClr>
                          </a:outerShdw>
                        </a:effectLst>
                        <a:latin typeface="Times New Roman" panose="02020603050405020304" pitchFamily="18" charset="0"/>
                      </a:endParaRPr>
                    </a:p>
                  </a:txBody>
                  <a:tcPr marL="5018" marR="5018" marT="5018" marB="0"/>
                </a:tc>
                <a:tc>
                  <a:txBody>
                    <a:bodyPr/>
                    <a:lstStyle/>
                    <a:p>
                      <a:pPr algn="l" rtl="0" fontAlgn="b"/>
                      <a:r>
                        <a:rPr lang="fi-FI" sz="1500" b="1" u="none" strike="noStrike" dirty="0" err="1">
                          <a:solidFill>
                            <a:srgbClr val="FF0000"/>
                          </a:solidFill>
                          <a:effectLst>
                            <a:outerShdw blurRad="38100" dist="38100" dir="2700000" algn="tl">
                              <a:srgbClr val="000000">
                                <a:alpha val="43137"/>
                              </a:srgbClr>
                            </a:outerShdw>
                          </a:effectLst>
                        </a:rPr>
                        <a:t>Density</a:t>
                      </a:r>
                      <a:r>
                        <a:rPr lang="fi-FI" sz="1500" b="1" u="none" strike="noStrike" dirty="0">
                          <a:solidFill>
                            <a:srgbClr val="FF0000"/>
                          </a:solidFill>
                          <a:effectLst>
                            <a:outerShdw blurRad="38100" dist="38100" dir="2700000" algn="tl">
                              <a:srgbClr val="000000">
                                <a:alpha val="43137"/>
                              </a:srgbClr>
                            </a:outerShdw>
                          </a:effectLst>
                        </a:rPr>
                        <a:t> (th./per sq.km)</a:t>
                      </a:r>
                      <a:endParaRPr lang="fi-FI" sz="1500" b="1" i="0" u="none" strike="noStrike" dirty="0">
                        <a:solidFill>
                          <a:srgbClr val="FF0000"/>
                        </a:solidFill>
                        <a:effectLst>
                          <a:outerShdw blurRad="38100" dist="38100" dir="2700000" algn="tl">
                            <a:srgbClr val="000000">
                              <a:alpha val="43137"/>
                            </a:srgbClr>
                          </a:outerShdw>
                        </a:effectLst>
                        <a:latin typeface="Times New Roman" panose="02020603050405020304" pitchFamily="18" charset="0"/>
                      </a:endParaRPr>
                    </a:p>
                  </a:txBody>
                  <a:tcPr marL="5018" marR="5018" marT="5018" marB="0"/>
                </a:tc>
                <a:tc>
                  <a:txBody>
                    <a:bodyPr/>
                    <a:lstStyle/>
                    <a:p>
                      <a:pPr algn="l" fontAlgn="b"/>
                      <a:r>
                        <a:rPr lang="en-US" sz="1400" b="1" i="0" u="none" strike="noStrike" dirty="0">
                          <a:solidFill>
                            <a:srgbClr val="FF0000"/>
                          </a:solidFill>
                          <a:effectLst>
                            <a:outerShdw blurRad="38100" dist="38100" dir="2700000" algn="tl">
                              <a:srgbClr val="000000">
                                <a:alpha val="43137"/>
                              </a:srgbClr>
                            </a:outerShdw>
                          </a:effectLst>
                          <a:latin typeface="Calibri" panose="020F0502020204030204" pitchFamily="34" charset="0"/>
                        </a:rPr>
                        <a:t>Large cities with population more than 100 000</a:t>
                      </a:r>
                      <a:r>
                        <a:rPr lang="en-US" sz="1400" b="1" i="0" u="none" strike="noStrike" baseline="0" dirty="0">
                          <a:solidFill>
                            <a:srgbClr val="FF0000"/>
                          </a:solidFill>
                          <a:effectLst>
                            <a:outerShdw blurRad="38100" dist="38100" dir="2700000" algn="tl">
                              <a:srgbClr val="000000">
                                <a:alpha val="43137"/>
                              </a:srgbClr>
                            </a:outerShdw>
                          </a:effectLst>
                          <a:latin typeface="Calibri" panose="020F0502020204030204" pitchFamily="34" charset="0"/>
                        </a:rPr>
                        <a:t> p. (01.01.2018</a:t>
                      </a:r>
                      <a:r>
                        <a:rPr lang="fi-FI" sz="1400" b="1" i="0" u="none" strike="noStrike" baseline="0" dirty="0">
                          <a:solidFill>
                            <a:srgbClr val="FF0000"/>
                          </a:solidFill>
                          <a:effectLst>
                            <a:outerShdw blurRad="38100" dist="38100" dir="2700000" algn="tl">
                              <a:srgbClr val="000000">
                                <a:alpha val="43137"/>
                              </a:srgbClr>
                            </a:outerShdw>
                          </a:effectLst>
                          <a:latin typeface="Calibri" panose="020F0502020204030204" pitchFamily="34" charset="0"/>
                        </a:rPr>
                        <a:t>)</a:t>
                      </a:r>
                      <a:endParaRPr lang="en-US" sz="1400" b="1" i="0" u="none" strike="noStrike" dirty="0">
                        <a:solidFill>
                          <a:srgbClr val="FF0000"/>
                        </a:solidFill>
                        <a:effectLst>
                          <a:outerShdw blurRad="38100" dist="38100" dir="2700000" algn="tl">
                            <a:srgbClr val="000000">
                              <a:alpha val="43137"/>
                            </a:srgbClr>
                          </a:outerShdw>
                        </a:effectLst>
                        <a:latin typeface="Calibri" panose="020F0502020204030204" pitchFamily="34" charset="0"/>
                      </a:endParaRPr>
                    </a:p>
                  </a:txBody>
                  <a:tcPr marL="9525" marR="9525" marT="9525" marB="0"/>
                </a:tc>
                <a:tc>
                  <a:txBody>
                    <a:bodyPr/>
                    <a:lstStyle/>
                    <a:p>
                      <a:pPr algn="l" fontAlgn="b"/>
                      <a:r>
                        <a:rPr lang="en-US" sz="1400" b="1" i="0" u="none" strike="noStrike" dirty="0">
                          <a:solidFill>
                            <a:srgbClr val="FF0000"/>
                          </a:solidFill>
                          <a:effectLst>
                            <a:outerShdw blurRad="38100" dist="38100" dir="2700000" algn="tl">
                              <a:srgbClr val="000000">
                                <a:alpha val="43137"/>
                              </a:srgbClr>
                            </a:outerShdw>
                          </a:effectLst>
                          <a:latin typeface="Calibri" panose="020F0502020204030204" pitchFamily="34" charset="0"/>
                        </a:rPr>
                        <a:t>Medium and small cities, pop. Less than 100 000</a:t>
                      </a:r>
                      <a:r>
                        <a:rPr lang="en-US" sz="1400" b="1" i="0" u="none" strike="noStrike" baseline="0" dirty="0">
                          <a:solidFill>
                            <a:srgbClr val="FF0000"/>
                          </a:solidFill>
                          <a:effectLst>
                            <a:outerShdw blurRad="38100" dist="38100" dir="2700000" algn="tl">
                              <a:srgbClr val="000000">
                                <a:alpha val="43137"/>
                              </a:srgbClr>
                            </a:outerShdw>
                          </a:effectLst>
                          <a:latin typeface="Calibri" panose="020F0502020204030204" pitchFamily="34" charset="0"/>
                        </a:rPr>
                        <a:t> p. (01.01.2018)</a:t>
                      </a:r>
                      <a:endParaRPr lang="en-US" sz="1400" b="1" i="0" u="none" strike="noStrike" dirty="0">
                        <a:solidFill>
                          <a:srgbClr val="FF0000"/>
                        </a:solidFill>
                        <a:effectLst>
                          <a:outerShdw blurRad="38100" dist="38100" dir="2700000" algn="tl">
                            <a:srgbClr val="000000">
                              <a:alpha val="43137"/>
                            </a:srgbClr>
                          </a:outerShdw>
                        </a:effectLst>
                        <a:latin typeface="Calibri" panose="020F0502020204030204" pitchFamily="34" charset="0"/>
                      </a:endParaRPr>
                    </a:p>
                  </a:txBody>
                  <a:tcPr marL="9525" marR="9525" marT="9525" marB="0"/>
                </a:tc>
                <a:extLst>
                  <a:ext uri="{0D108BD9-81ED-4DB2-BD59-A6C34878D82A}">
                    <a16:rowId xmlns:a16="http://schemas.microsoft.com/office/drawing/2014/main" val="1170875874"/>
                  </a:ext>
                </a:extLst>
              </a:tr>
              <a:tr h="239309">
                <a:tc>
                  <a:txBody>
                    <a:bodyPr/>
                    <a:lstStyle/>
                    <a:p>
                      <a:pPr algn="l" rtl="0" fontAlgn="b"/>
                      <a:r>
                        <a:rPr lang="fi-FI" sz="1500" b="1" u="none" strike="noStrike" dirty="0" err="1">
                          <a:solidFill>
                            <a:srgbClr val="C00000"/>
                          </a:solidFill>
                          <a:effectLst>
                            <a:outerShdw blurRad="38100" dist="38100" dir="2700000" algn="tl">
                              <a:srgbClr val="000000">
                                <a:alpha val="43137"/>
                              </a:srgbClr>
                            </a:outerShdw>
                          </a:effectLst>
                        </a:rPr>
                        <a:t>Russia</a:t>
                      </a:r>
                      <a:endParaRPr lang="fi-FI" sz="1500" b="1" i="0" u="none" strike="noStrike" dirty="0">
                        <a:solidFill>
                          <a:srgbClr val="C00000"/>
                        </a:solidFill>
                        <a:effectLst>
                          <a:outerShdw blurRad="38100" dist="38100" dir="2700000" algn="tl">
                            <a:srgbClr val="000000">
                              <a:alpha val="43137"/>
                            </a:srgbClr>
                          </a:outerShdw>
                        </a:effectLst>
                        <a:latin typeface="Times New Roman" panose="02020603050405020304" pitchFamily="18" charset="0"/>
                      </a:endParaRPr>
                    </a:p>
                  </a:txBody>
                  <a:tcPr marL="5018" marR="5018" marT="5018" marB="0"/>
                </a:tc>
                <a:tc>
                  <a:txBody>
                    <a:bodyPr/>
                    <a:lstStyle/>
                    <a:p>
                      <a:pPr algn="l" rtl="0" fontAlgn="b"/>
                      <a:r>
                        <a:rPr lang="fi-FI" sz="1500" u="none" strike="noStrike" dirty="0">
                          <a:solidFill>
                            <a:srgbClr val="C00000"/>
                          </a:solidFill>
                          <a:effectLst/>
                        </a:rPr>
                        <a:t>17 125 (100%)</a:t>
                      </a:r>
                      <a:endParaRPr lang="fi-FI" sz="1500" b="0" i="0" u="none" strike="noStrike" dirty="0">
                        <a:solidFill>
                          <a:srgbClr val="C00000"/>
                        </a:solidFill>
                        <a:effectLst/>
                        <a:latin typeface="Times New Roman" panose="02020603050405020304" pitchFamily="18" charset="0"/>
                      </a:endParaRPr>
                    </a:p>
                  </a:txBody>
                  <a:tcPr marL="5018" marR="5018" marT="5018" marB="0"/>
                </a:tc>
                <a:tc>
                  <a:txBody>
                    <a:bodyPr/>
                    <a:lstStyle/>
                    <a:p>
                      <a:pPr algn="l" rtl="0" fontAlgn="b"/>
                      <a:r>
                        <a:rPr lang="fi-FI" sz="1500" u="none" strike="noStrike" dirty="0">
                          <a:solidFill>
                            <a:srgbClr val="C00000"/>
                          </a:solidFill>
                          <a:effectLst/>
                        </a:rPr>
                        <a:t>146 545 (100%)</a:t>
                      </a:r>
                      <a:endParaRPr lang="fi-FI" sz="1500" b="0" i="0" u="none" strike="noStrike" dirty="0">
                        <a:solidFill>
                          <a:srgbClr val="C00000"/>
                        </a:solidFill>
                        <a:effectLst/>
                        <a:latin typeface="Times New Roman" panose="02020603050405020304" pitchFamily="18" charset="0"/>
                      </a:endParaRPr>
                    </a:p>
                  </a:txBody>
                  <a:tcPr marL="5018" marR="5018" marT="5018" marB="0"/>
                </a:tc>
                <a:tc>
                  <a:txBody>
                    <a:bodyPr/>
                    <a:lstStyle/>
                    <a:p>
                      <a:pPr algn="l" rtl="0" fontAlgn="b"/>
                      <a:r>
                        <a:rPr lang="fi-FI" sz="1500" u="none" strike="noStrike" dirty="0">
                          <a:solidFill>
                            <a:srgbClr val="C00000"/>
                          </a:solidFill>
                          <a:effectLst/>
                        </a:rPr>
                        <a:t>8,56</a:t>
                      </a:r>
                      <a:endParaRPr lang="fi-FI" sz="1500" b="0" i="0" u="none" strike="noStrike" dirty="0">
                        <a:solidFill>
                          <a:srgbClr val="C00000"/>
                        </a:solidFill>
                        <a:effectLst/>
                        <a:latin typeface="Times New Roman" panose="02020603050405020304" pitchFamily="18" charset="0"/>
                      </a:endParaRPr>
                    </a:p>
                  </a:txBody>
                  <a:tcPr marL="5018" marR="5018" marT="5018" marB="0"/>
                </a:tc>
                <a:tc>
                  <a:txBody>
                    <a:bodyPr/>
                    <a:lstStyle/>
                    <a:p>
                      <a:pPr algn="l" fontAlgn="b"/>
                      <a:r>
                        <a:rPr lang="fi-FI" sz="1500" b="0" i="0" u="none" strike="noStrike" dirty="0">
                          <a:solidFill>
                            <a:srgbClr val="C00000"/>
                          </a:solidFill>
                          <a:effectLst/>
                          <a:latin typeface="Times New Roman" panose="02020603050405020304" pitchFamily="18" charset="0"/>
                          <a:cs typeface="Times New Roman" panose="02020603050405020304" pitchFamily="18" charset="0"/>
                        </a:rPr>
                        <a:t>171</a:t>
                      </a:r>
                    </a:p>
                  </a:txBody>
                  <a:tcPr marL="9525" marR="9525" marT="9525" marB="0"/>
                </a:tc>
                <a:tc>
                  <a:txBody>
                    <a:bodyPr/>
                    <a:lstStyle/>
                    <a:p>
                      <a:pPr algn="l" fontAlgn="b"/>
                      <a:r>
                        <a:rPr lang="fi-FI" sz="1500" b="0" i="0" u="none" strike="noStrike" dirty="0">
                          <a:solidFill>
                            <a:srgbClr val="C00000"/>
                          </a:solidFill>
                          <a:effectLst/>
                          <a:latin typeface="Times New Roman" panose="02020603050405020304" pitchFamily="18" charset="0"/>
                          <a:cs typeface="Times New Roman" panose="02020603050405020304" pitchFamily="18" charset="0"/>
                        </a:rPr>
                        <a:t>942</a:t>
                      </a:r>
                    </a:p>
                  </a:txBody>
                  <a:tcPr marL="9525" marR="9525" marT="9525" marB="0"/>
                </a:tc>
                <a:extLst>
                  <a:ext uri="{0D108BD9-81ED-4DB2-BD59-A6C34878D82A}">
                    <a16:rowId xmlns:a16="http://schemas.microsoft.com/office/drawing/2014/main" val="737347223"/>
                  </a:ext>
                </a:extLst>
              </a:tr>
              <a:tr h="473477">
                <a:tc>
                  <a:txBody>
                    <a:bodyPr/>
                    <a:lstStyle/>
                    <a:p>
                      <a:pPr algn="l" rtl="0" fontAlgn="b"/>
                      <a:r>
                        <a:rPr lang="fi-FI" sz="1500" b="1" u="none" strike="noStrike" dirty="0">
                          <a:solidFill>
                            <a:srgbClr val="7030A0"/>
                          </a:solidFill>
                          <a:effectLst>
                            <a:outerShdw blurRad="38100" dist="38100" dir="2700000" algn="tl">
                              <a:srgbClr val="000000">
                                <a:alpha val="43137"/>
                              </a:srgbClr>
                            </a:outerShdw>
                          </a:effectLst>
                        </a:rPr>
                        <a:t>Central FD, </a:t>
                      </a:r>
                      <a:r>
                        <a:rPr lang="fi-FI" sz="1500" b="1" u="none" strike="noStrike" dirty="0" err="1">
                          <a:solidFill>
                            <a:srgbClr val="7030A0"/>
                          </a:solidFill>
                          <a:effectLst>
                            <a:outerShdw blurRad="38100" dist="38100" dir="2700000" algn="tl">
                              <a:srgbClr val="000000">
                                <a:alpha val="43137"/>
                              </a:srgbClr>
                            </a:outerShdw>
                          </a:effectLst>
                        </a:rPr>
                        <a:t>Moscow</a:t>
                      </a:r>
                      <a:endParaRPr lang="fi-FI" sz="1500" b="1" i="0" u="none" strike="noStrike" dirty="0">
                        <a:solidFill>
                          <a:srgbClr val="7030A0"/>
                        </a:solidFill>
                        <a:effectLst>
                          <a:outerShdw blurRad="38100" dist="38100" dir="2700000" algn="tl">
                            <a:srgbClr val="000000">
                              <a:alpha val="43137"/>
                            </a:srgbClr>
                          </a:outerShdw>
                        </a:effectLst>
                        <a:latin typeface="Times New Roman" panose="02020603050405020304" pitchFamily="18" charset="0"/>
                      </a:endParaRPr>
                    </a:p>
                  </a:txBody>
                  <a:tcPr marL="5018" marR="5018" marT="5018" marB="0">
                    <a:solidFill>
                      <a:srgbClr val="FFFF00"/>
                    </a:solidFill>
                  </a:tcPr>
                </a:tc>
                <a:tc>
                  <a:txBody>
                    <a:bodyPr/>
                    <a:lstStyle/>
                    <a:p>
                      <a:pPr algn="l" rtl="0" fontAlgn="b"/>
                      <a:r>
                        <a:rPr lang="fi-FI" sz="1500" u="none" strike="noStrike" dirty="0">
                          <a:effectLst/>
                        </a:rPr>
                        <a:t>3,80 %</a:t>
                      </a:r>
                      <a:endParaRPr lang="fi-FI" sz="1500" b="0" i="0" u="none" strike="noStrike" dirty="0">
                        <a:solidFill>
                          <a:srgbClr val="000000"/>
                        </a:solidFill>
                        <a:effectLst/>
                        <a:latin typeface="Times New Roman" panose="02020603050405020304" pitchFamily="18" charset="0"/>
                      </a:endParaRPr>
                    </a:p>
                  </a:txBody>
                  <a:tcPr marL="5018" marR="5018" marT="5018" marB="0">
                    <a:solidFill>
                      <a:srgbClr val="FFFF00"/>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i-FI" sz="1500" u="none" strike="noStrike" dirty="0">
                          <a:effectLst/>
                        </a:rPr>
                        <a:t>26,68%</a:t>
                      </a:r>
                      <a:endParaRPr lang="fi-FI" sz="1500" b="0" i="0" u="none" strike="noStrike" dirty="0">
                        <a:solidFill>
                          <a:srgbClr val="000000"/>
                        </a:solidFill>
                        <a:effectLst/>
                        <a:latin typeface="Times New Roman" panose="02020603050405020304" pitchFamily="18" charset="0"/>
                      </a:endParaRPr>
                    </a:p>
                    <a:p>
                      <a:pPr algn="l" rtl="0" fontAlgn="b"/>
                      <a:endParaRPr lang="fi-FI" sz="1500" b="0" i="0" u="none" strike="noStrike" dirty="0">
                        <a:solidFill>
                          <a:srgbClr val="000000"/>
                        </a:solidFill>
                        <a:effectLst/>
                        <a:latin typeface="Times New Roman" panose="02020603050405020304" pitchFamily="18" charset="0"/>
                      </a:endParaRPr>
                    </a:p>
                  </a:txBody>
                  <a:tcPr marL="5018" marR="5018" marT="5018" marB="0">
                    <a:solidFill>
                      <a:srgbClr val="FFFF00"/>
                    </a:solidFill>
                  </a:tcPr>
                </a:tc>
                <a:tc>
                  <a:txBody>
                    <a:bodyPr/>
                    <a:lstStyle/>
                    <a:p>
                      <a:pPr algn="l" rtl="0" fontAlgn="b"/>
                      <a:r>
                        <a:rPr lang="fi-FI" sz="1500" u="none" strike="noStrike" dirty="0">
                          <a:effectLst/>
                        </a:rPr>
                        <a:t>60,16</a:t>
                      </a:r>
                      <a:endParaRPr lang="fi-FI" sz="1500" b="0" i="0" u="none" strike="noStrike" dirty="0">
                        <a:solidFill>
                          <a:srgbClr val="000000"/>
                        </a:solidFill>
                        <a:effectLst/>
                        <a:latin typeface="Times New Roman" panose="02020603050405020304" pitchFamily="18" charset="0"/>
                      </a:endParaRPr>
                    </a:p>
                  </a:txBody>
                  <a:tcPr marL="5018" marR="5018" marT="5018" marB="0">
                    <a:solidFill>
                      <a:srgbClr val="FFFF00"/>
                    </a:solidFill>
                  </a:tcPr>
                </a:tc>
                <a:tc>
                  <a:txBody>
                    <a:bodyPr/>
                    <a:lstStyle/>
                    <a:p>
                      <a:pPr algn="l" fontAlgn="b"/>
                      <a:r>
                        <a:rPr lang="fi-FI" sz="1500" b="0" i="0" u="none" strike="noStrike" dirty="0">
                          <a:solidFill>
                            <a:srgbClr val="000000"/>
                          </a:solidFill>
                          <a:effectLst/>
                          <a:latin typeface="Times New Roman" panose="02020603050405020304" pitchFamily="18" charset="0"/>
                          <a:cs typeface="Times New Roman" panose="02020603050405020304" pitchFamily="18" charset="0"/>
                        </a:rPr>
                        <a:t>46 (27%)</a:t>
                      </a:r>
                    </a:p>
                  </a:txBody>
                  <a:tcPr marL="9525" marR="9525" marT="9525" marB="0">
                    <a:solidFill>
                      <a:srgbClr val="FFFF00"/>
                    </a:solidFill>
                  </a:tcPr>
                </a:tc>
                <a:tc>
                  <a:txBody>
                    <a:bodyPr/>
                    <a:lstStyle/>
                    <a:p>
                      <a:pPr algn="l" fontAlgn="b"/>
                      <a:r>
                        <a:rPr lang="fi-FI" sz="1500" b="0" i="0" u="none" strike="noStrike" dirty="0">
                          <a:solidFill>
                            <a:srgbClr val="000000"/>
                          </a:solidFill>
                          <a:effectLst/>
                          <a:latin typeface="Times New Roman" panose="02020603050405020304" pitchFamily="18" charset="0"/>
                          <a:cs typeface="Times New Roman" panose="02020603050405020304" pitchFamily="18" charset="0"/>
                        </a:rPr>
                        <a:t>257 (27.3%)</a:t>
                      </a:r>
                    </a:p>
                  </a:txBody>
                  <a:tcPr marL="9525" marR="9525" marT="9525" marB="0">
                    <a:solidFill>
                      <a:srgbClr val="FFFF00"/>
                    </a:solidFill>
                  </a:tcPr>
                </a:tc>
                <a:extLst>
                  <a:ext uri="{0D108BD9-81ED-4DB2-BD59-A6C34878D82A}">
                    <a16:rowId xmlns:a16="http://schemas.microsoft.com/office/drawing/2014/main" val="93879072"/>
                  </a:ext>
                </a:extLst>
              </a:tr>
              <a:tr h="533670">
                <a:tc>
                  <a:txBody>
                    <a:bodyPr/>
                    <a:lstStyle/>
                    <a:p>
                      <a:pPr algn="l" rtl="0" fontAlgn="b"/>
                      <a:r>
                        <a:rPr lang="fi-FI" sz="1500" b="1" u="none" strike="noStrike" dirty="0">
                          <a:solidFill>
                            <a:srgbClr val="7030A0"/>
                          </a:solidFill>
                          <a:effectLst>
                            <a:outerShdw blurRad="38100" dist="38100" dir="2700000" algn="tl">
                              <a:srgbClr val="000000">
                                <a:alpha val="43137"/>
                              </a:srgbClr>
                            </a:outerShdw>
                          </a:effectLst>
                        </a:rPr>
                        <a:t>North West FD, Saint-Petersburg</a:t>
                      </a:r>
                      <a:endParaRPr lang="fi-FI" sz="1500" b="1" i="0" u="none" strike="noStrike" dirty="0">
                        <a:solidFill>
                          <a:srgbClr val="7030A0"/>
                        </a:solidFill>
                        <a:effectLst>
                          <a:outerShdw blurRad="38100" dist="38100" dir="2700000" algn="tl">
                            <a:srgbClr val="000000">
                              <a:alpha val="43137"/>
                            </a:srgbClr>
                          </a:outerShdw>
                        </a:effectLst>
                        <a:latin typeface="Times New Roman" panose="02020603050405020304" pitchFamily="18" charset="0"/>
                      </a:endParaRPr>
                    </a:p>
                  </a:txBody>
                  <a:tcPr marL="5018" marR="5018" marT="5018" marB="0"/>
                </a:tc>
                <a:tc>
                  <a:txBody>
                    <a:bodyPr/>
                    <a:lstStyle/>
                    <a:p>
                      <a:pPr algn="l" rtl="0" fontAlgn="b"/>
                      <a:r>
                        <a:rPr lang="fi-FI" sz="1500" u="none" strike="noStrike" dirty="0">
                          <a:effectLst/>
                        </a:rPr>
                        <a:t>9,85%</a:t>
                      </a:r>
                      <a:endParaRPr lang="fi-FI" sz="1500" b="0" i="0" u="none" strike="noStrike" dirty="0">
                        <a:solidFill>
                          <a:srgbClr val="000000"/>
                        </a:solidFill>
                        <a:effectLst/>
                        <a:latin typeface="Times New Roman" panose="02020603050405020304" pitchFamily="18" charset="0"/>
                      </a:endParaRPr>
                    </a:p>
                  </a:txBody>
                  <a:tcPr marL="5018" marR="5018" marT="5018" marB="0"/>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i-FI" sz="1500" u="none" strike="noStrike" dirty="0">
                          <a:effectLst/>
                        </a:rPr>
                        <a:t>9,45%</a:t>
                      </a:r>
                      <a:endParaRPr lang="fi-FI" sz="1500" b="0" i="0" u="none" strike="noStrike" dirty="0">
                        <a:solidFill>
                          <a:srgbClr val="000000"/>
                        </a:solidFill>
                        <a:effectLst/>
                        <a:latin typeface="Times New Roman" panose="02020603050405020304" pitchFamily="18" charset="0"/>
                      </a:endParaRPr>
                    </a:p>
                    <a:p>
                      <a:pPr algn="l" rtl="0" fontAlgn="b"/>
                      <a:endParaRPr lang="fi-FI" sz="1500" b="0" i="0" u="none" strike="noStrike" dirty="0">
                        <a:solidFill>
                          <a:srgbClr val="000000"/>
                        </a:solidFill>
                        <a:effectLst/>
                        <a:latin typeface="Times New Roman" panose="02020603050405020304" pitchFamily="18" charset="0"/>
                      </a:endParaRPr>
                    </a:p>
                  </a:txBody>
                  <a:tcPr marL="5018" marR="5018" marT="5018" marB="0"/>
                </a:tc>
                <a:tc>
                  <a:txBody>
                    <a:bodyPr/>
                    <a:lstStyle/>
                    <a:p>
                      <a:pPr algn="l" rtl="0" fontAlgn="b"/>
                      <a:r>
                        <a:rPr lang="fi-FI" sz="1500" u="none" strike="noStrike">
                          <a:effectLst/>
                        </a:rPr>
                        <a:t>8,21</a:t>
                      </a:r>
                      <a:endParaRPr lang="fi-FI" sz="1500" b="0" i="0" u="none" strike="noStrike">
                        <a:solidFill>
                          <a:srgbClr val="000000"/>
                        </a:solidFill>
                        <a:effectLst/>
                        <a:latin typeface="Times New Roman" panose="02020603050405020304" pitchFamily="18" charset="0"/>
                      </a:endParaRPr>
                    </a:p>
                  </a:txBody>
                  <a:tcPr marL="5018" marR="5018" marT="5018" marB="0"/>
                </a:tc>
                <a:tc>
                  <a:txBody>
                    <a:bodyPr/>
                    <a:lstStyle/>
                    <a:p>
                      <a:pPr algn="l" fontAlgn="b"/>
                      <a:r>
                        <a:rPr lang="fi-FI" sz="1500" b="0" i="0" u="none" strike="noStrike" dirty="0">
                          <a:solidFill>
                            <a:srgbClr val="000000"/>
                          </a:solidFill>
                          <a:effectLst/>
                          <a:latin typeface="Times New Roman" panose="02020603050405020304" pitchFamily="18" charset="0"/>
                          <a:cs typeface="Times New Roman" panose="02020603050405020304" pitchFamily="18" charset="0"/>
                        </a:rPr>
                        <a:t>11 (6.4%)</a:t>
                      </a:r>
                    </a:p>
                  </a:txBody>
                  <a:tcPr marL="9525" marR="9525" marT="9525" marB="0"/>
                </a:tc>
                <a:tc>
                  <a:txBody>
                    <a:bodyPr/>
                    <a:lstStyle/>
                    <a:p>
                      <a:pPr algn="l" fontAlgn="b"/>
                      <a:r>
                        <a:rPr lang="fi-FI" sz="1500" b="0" i="0" u="none" strike="noStrike" dirty="0">
                          <a:solidFill>
                            <a:srgbClr val="000000"/>
                          </a:solidFill>
                          <a:effectLst/>
                          <a:latin typeface="Times New Roman" panose="02020603050405020304" pitchFamily="18" charset="0"/>
                          <a:cs typeface="Times New Roman" panose="02020603050405020304" pitchFamily="18" charset="0"/>
                        </a:rPr>
                        <a:t>135 (14.3%)</a:t>
                      </a:r>
                    </a:p>
                  </a:txBody>
                  <a:tcPr marL="9525" marR="9525" marT="9525" marB="0"/>
                </a:tc>
                <a:extLst>
                  <a:ext uri="{0D108BD9-81ED-4DB2-BD59-A6C34878D82A}">
                    <a16:rowId xmlns:a16="http://schemas.microsoft.com/office/drawing/2014/main" val="2416960379"/>
                  </a:ext>
                </a:extLst>
              </a:tr>
              <a:tr h="473477">
                <a:tc>
                  <a:txBody>
                    <a:bodyPr/>
                    <a:lstStyle/>
                    <a:p>
                      <a:pPr algn="l" rtl="0" fontAlgn="b"/>
                      <a:r>
                        <a:rPr lang="fi-FI" sz="1500" b="1" u="none" strike="noStrike" dirty="0">
                          <a:solidFill>
                            <a:srgbClr val="7030A0"/>
                          </a:solidFill>
                          <a:effectLst>
                            <a:outerShdw blurRad="38100" dist="38100" dir="2700000" algn="tl">
                              <a:srgbClr val="000000">
                                <a:alpha val="43137"/>
                              </a:srgbClr>
                            </a:outerShdw>
                          </a:effectLst>
                        </a:rPr>
                        <a:t>Southern FD, Rostov-na-Donu</a:t>
                      </a:r>
                      <a:endParaRPr lang="fi-FI" sz="1500" b="1" i="0" u="none" strike="noStrike" dirty="0">
                        <a:solidFill>
                          <a:srgbClr val="7030A0"/>
                        </a:solidFill>
                        <a:effectLst>
                          <a:outerShdw blurRad="38100" dist="38100" dir="2700000" algn="tl">
                            <a:srgbClr val="000000">
                              <a:alpha val="43137"/>
                            </a:srgbClr>
                          </a:outerShdw>
                        </a:effectLst>
                        <a:latin typeface="Times New Roman" panose="02020603050405020304" pitchFamily="18" charset="0"/>
                      </a:endParaRPr>
                    </a:p>
                  </a:txBody>
                  <a:tcPr marL="5018" marR="5018" marT="5018" marB="0">
                    <a:solidFill>
                      <a:srgbClr val="FFFF00"/>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i-FI" sz="1500" u="none" strike="noStrike" dirty="0">
                          <a:effectLst/>
                        </a:rPr>
                        <a:t>2,46%</a:t>
                      </a:r>
                      <a:endParaRPr lang="fi-FI" sz="1500" b="0" i="0" u="none" strike="noStrike" dirty="0">
                        <a:solidFill>
                          <a:srgbClr val="000000"/>
                        </a:solidFill>
                        <a:effectLst/>
                        <a:latin typeface="Times New Roman" panose="02020603050405020304" pitchFamily="18" charset="0"/>
                      </a:endParaRPr>
                    </a:p>
                    <a:p>
                      <a:pPr algn="l" rtl="0" fontAlgn="b"/>
                      <a:endParaRPr lang="fi-FI" sz="1500" b="0" i="0" u="none" strike="noStrike" dirty="0">
                        <a:solidFill>
                          <a:srgbClr val="000000"/>
                        </a:solidFill>
                        <a:effectLst/>
                        <a:latin typeface="Times New Roman" panose="02020603050405020304" pitchFamily="18" charset="0"/>
                      </a:endParaRPr>
                    </a:p>
                  </a:txBody>
                  <a:tcPr marL="5018" marR="5018" marT="5018" marB="0">
                    <a:solidFill>
                      <a:srgbClr val="FFFF00"/>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i-FI" sz="1500" u="none" strike="noStrike" dirty="0">
                          <a:effectLst/>
                        </a:rPr>
                        <a:t>9,58%</a:t>
                      </a:r>
                      <a:endParaRPr lang="fi-FI" sz="1500" b="0" i="0" u="none" strike="noStrike" dirty="0">
                        <a:solidFill>
                          <a:srgbClr val="000000"/>
                        </a:solidFill>
                        <a:effectLst/>
                        <a:latin typeface="Times New Roman" panose="02020603050405020304" pitchFamily="18" charset="0"/>
                      </a:endParaRPr>
                    </a:p>
                    <a:p>
                      <a:pPr algn="l" rtl="0" fontAlgn="b"/>
                      <a:endParaRPr lang="fi-FI" sz="1500" b="0" i="0" u="none" strike="noStrike" dirty="0">
                        <a:solidFill>
                          <a:srgbClr val="000000"/>
                        </a:solidFill>
                        <a:effectLst/>
                        <a:latin typeface="Times New Roman" panose="02020603050405020304" pitchFamily="18" charset="0"/>
                      </a:endParaRPr>
                    </a:p>
                  </a:txBody>
                  <a:tcPr marL="5018" marR="5018" marT="5018" marB="0">
                    <a:solidFill>
                      <a:srgbClr val="FFFF00"/>
                    </a:solidFill>
                  </a:tcPr>
                </a:tc>
                <a:tc>
                  <a:txBody>
                    <a:bodyPr/>
                    <a:lstStyle/>
                    <a:p>
                      <a:pPr algn="l" rtl="0" fontAlgn="b"/>
                      <a:r>
                        <a:rPr lang="fi-FI" sz="1500" u="none" strike="noStrike" dirty="0">
                          <a:effectLst/>
                        </a:rPr>
                        <a:t>33,36</a:t>
                      </a:r>
                      <a:endParaRPr lang="fi-FI" sz="1500" b="0" i="0" u="none" strike="noStrike" dirty="0">
                        <a:solidFill>
                          <a:srgbClr val="000000"/>
                        </a:solidFill>
                        <a:effectLst/>
                        <a:latin typeface="Times New Roman" panose="02020603050405020304" pitchFamily="18" charset="0"/>
                      </a:endParaRPr>
                    </a:p>
                  </a:txBody>
                  <a:tcPr marL="5018" marR="5018" marT="5018" marB="0">
                    <a:solidFill>
                      <a:srgbClr val="FFFF00"/>
                    </a:solidFill>
                  </a:tcPr>
                </a:tc>
                <a:tc>
                  <a:txBody>
                    <a:bodyPr/>
                    <a:lstStyle/>
                    <a:p>
                      <a:pPr algn="l" fontAlgn="b"/>
                      <a:r>
                        <a:rPr lang="fi-FI" sz="1500" b="0" i="0" u="none" strike="noStrike" dirty="0">
                          <a:solidFill>
                            <a:srgbClr val="000000"/>
                          </a:solidFill>
                          <a:effectLst/>
                          <a:latin typeface="Times New Roman" panose="02020603050405020304" pitchFamily="18" charset="0"/>
                          <a:cs typeface="Times New Roman" panose="02020603050405020304" pitchFamily="18" charset="0"/>
                        </a:rPr>
                        <a:t>21 (12.3%)</a:t>
                      </a:r>
                    </a:p>
                  </a:txBody>
                  <a:tcPr marL="9525" marR="9525" marT="9525" marB="0">
                    <a:solidFill>
                      <a:srgbClr val="FFFF00"/>
                    </a:solidFill>
                  </a:tcPr>
                </a:tc>
                <a:tc>
                  <a:txBody>
                    <a:bodyPr/>
                    <a:lstStyle/>
                    <a:p>
                      <a:pPr algn="l" fontAlgn="b"/>
                      <a:r>
                        <a:rPr lang="fi-FI" sz="1500" b="0" i="0" u="none" strike="noStrike" dirty="0">
                          <a:solidFill>
                            <a:srgbClr val="000000"/>
                          </a:solidFill>
                          <a:effectLst/>
                          <a:latin typeface="Times New Roman" panose="02020603050405020304" pitchFamily="18" charset="0"/>
                          <a:cs typeface="Times New Roman" panose="02020603050405020304" pitchFamily="18" charset="0"/>
                        </a:rPr>
                        <a:t>75 (8%)</a:t>
                      </a:r>
                    </a:p>
                  </a:txBody>
                  <a:tcPr marL="9525" marR="9525" marT="9525" marB="0">
                    <a:solidFill>
                      <a:srgbClr val="FFFF00"/>
                    </a:solidFill>
                  </a:tcPr>
                </a:tc>
                <a:extLst>
                  <a:ext uri="{0D108BD9-81ED-4DB2-BD59-A6C34878D82A}">
                    <a16:rowId xmlns:a16="http://schemas.microsoft.com/office/drawing/2014/main" val="3845189564"/>
                  </a:ext>
                </a:extLst>
              </a:tr>
              <a:tr h="637950">
                <a:tc>
                  <a:txBody>
                    <a:bodyPr/>
                    <a:lstStyle/>
                    <a:p>
                      <a:pPr algn="l" rtl="0" fontAlgn="b"/>
                      <a:r>
                        <a:rPr lang="fi-FI" sz="1500" b="1" u="none" strike="noStrike" dirty="0">
                          <a:solidFill>
                            <a:srgbClr val="7030A0"/>
                          </a:solidFill>
                          <a:effectLst>
                            <a:outerShdw blurRad="38100" dist="38100" dir="2700000" algn="tl">
                              <a:srgbClr val="000000">
                                <a:alpha val="43137"/>
                              </a:srgbClr>
                            </a:outerShdw>
                          </a:effectLst>
                        </a:rPr>
                        <a:t>North </a:t>
                      </a:r>
                      <a:r>
                        <a:rPr lang="fi-FI" sz="1500" b="1" u="none" strike="noStrike" dirty="0" err="1">
                          <a:solidFill>
                            <a:srgbClr val="7030A0"/>
                          </a:solidFill>
                          <a:effectLst>
                            <a:outerShdw blurRad="38100" dist="38100" dir="2700000" algn="tl">
                              <a:srgbClr val="000000">
                                <a:alpha val="43137"/>
                              </a:srgbClr>
                            </a:outerShdw>
                          </a:effectLst>
                        </a:rPr>
                        <a:t>Caucasus</a:t>
                      </a:r>
                      <a:r>
                        <a:rPr lang="fi-FI" sz="1500" b="1" u="none" strike="noStrike" dirty="0">
                          <a:solidFill>
                            <a:srgbClr val="7030A0"/>
                          </a:solidFill>
                          <a:effectLst>
                            <a:outerShdw blurRad="38100" dist="38100" dir="2700000" algn="tl">
                              <a:srgbClr val="000000">
                                <a:alpha val="43137"/>
                              </a:srgbClr>
                            </a:outerShdw>
                          </a:effectLst>
                        </a:rPr>
                        <a:t> FD, </a:t>
                      </a:r>
                      <a:r>
                        <a:rPr lang="fi-FI" sz="1500" b="1" u="none" strike="noStrike" dirty="0" err="1">
                          <a:solidFill>
                            <a:srgbClr val="7030A0"/>
                          </a:solidFill>
                          <a:effectLst>
                            <a:outerShdw blurRad="38100" dist="38100" dir="2700000" algn="tl">
                              <a:srgbClr val="000000">
                                <a:alpha val="43137"/>
                              </a:srgbClr>
                            </a:outerShdw>
                          </a:effectLst>
                        </a:rPr>
                        <a:t>Pyatigorsk</a:t>
                      </a:r>
                      <a:endParaRPr lang="fi-FI" sz="1500" b="1" i="0" u="none" strike="noStrike" dirty="0">
                        <a:solidFill>
                          <a:srgbClr val="7030A0"/>
                        </a:solidFill>
                        <a:effectLst>
                          <a:outerShdw blurRad="38100" dist="38100" dir="2700000" algn="tl">
                            <a:srgbClr val="000000">
                              <a:alpha val="43137"/>
                            </a:srgbClr>
                          </a:outerShdw>
                        </a:effectLst>
                        <a:latin typeface="Times New Roman" panose="02020603050405020304" pitchFamily="18" charset="0"/>
                      </a:endParaRPr>
                    </a:p>
                  </a:txBody>
                  <a:tcPr marL="5018" marR="5018" marT="5018" marB="0"/>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i-FI" sz="1500" u="none" strike="noStrike" dirty="0">
                          <a:effectLst/>
                        </a:rPr>
                        <a:t>0,99%</a:t>
                      </a:r>
                      <a:endParaRPr lang="fi-FI" sz="1500" b="0" i="0" u="none" strike="noStrike" dirty="0">
                        <a:solidFill>
                          <a:srgbClr val="000000"/>
                        </a:solidFill>
                        <a:effectLst/>
                        <a:latin typeface="Times New Roman" panose="02020603050405020304" pitchFamily="18" charset="0"/>
                      </a:endParaRPr>
                    </a:p>
                    <a:p>
                      <a:pPr algn="l" rtl="0" fontAlgn="b"/>
                      <a:endParaRPr lang="fi-FI" sz="1500" b="0" i="0" u="none" strike="noStrike" dirty="0">
                        <a:solidFill>
                          <a:srgbClr val="000000"/>
                        </a:solidFill>
                        <a:effectLst/>
                        <a:latin typeface="Times New Roman" panose="02020603050405020304" pitchFamily="18" charset="0"/>
                      </a:endParaRPr>
                    </a:p>
                  </a:txBody>
                  <a:tcPr marL="5018" marR="5018" marT="5018" marB="0"/>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i-FI" sz="1500" u="none" strike="noStrike" dirty="0">
                          <a:effectLst/>
                        </a:rPr>
                        <a:t>6,63%</a:t>
                      </a:r>
                      <a:endParaRPr lang="fi-FI" sz="1500" b="0" i="0" u="none" strike="noStrike" dirty="0">
                        <a:solidFill>
                          <a:srgbClr val="000000"/>
                        </a:solidFill>
                        <a:effectLst/>
                        <a:latin typeface="Times New Roman" panose="02020603050405020304" pitchFamily="18" charset="0"/>
                      </a:endParaRPr>
                    </a:p>
                    <a:p>
                      <a:pPr algn="l" rtl="0" fontAlgn="b"/>
                      <a:endParaRPr lang="fi-FI" sz="1500" b="0" i="0" u="none" strike="noStrike" dirty="0">
                        <a:solidFill>
                          <a:srgbClr val="000000"/>
                        </a:solidFill>
                        <a:effectLst/>
                        <a:latin typeface="Times New Roman" panose="02020603050405020304" pitchFamily="18" charset="0"/>
                      </a:endParaRPr>
                    </a:p>
                  </a:txBody>
                  <a:tcPr marL="5018" marR="5018" marT="5018" marB="0"/>
                </a:tc>
                <a:tc>
                  <a:txBody>
                    <a:bodyPr/>
                    <a:lstStyle/>
                    <a:p>
                      <a:pPr algn="l" rtl="0" fontAlgn="b"/>
                      <a:r>
                        <a:rPr lang="fi-FI" sz="1500" u="none" strike="noStrike" dirty="0">
                          <a:effectLst/>
                        </a:rPr>
                        <a:t>57,17</a:t>
                      </a:r>
                      <a:endParaRPr lang="fi-FI" sz="1500" b="0" i="0" u="none" strike="noStrike" dirty="0">
                        <a:solidFill>
                          <a:srgbClr val="000000"/>
                        </a:solidFill>
                        <a:effectLst/>
                        <a:latin typeface="Times New Roman" panose="02020603050405020304" pitchFamily="18" charset="0"/>
                      </a:endParaRPr>
                    </a:p>
                  </a:txBody>
                  <a:tcPr marL="5018" marR="5018" marT="5018" marB="0"/>
                </a:tc>
                <a:tc>
                  <a:txBody>
                    <a:bodyPr/>
                    <a:lstStyle/>
                    <a:p>
                      <a:pPr algn="l" fontAlgn="b"/>
                      <a:r>
                        <a:rPr lang="fi-FI" sz="1500" b="0" i="0" u="none" strike="noStrike" dirty="0">
                          <a:solidFill>
                            <a:srgbClr val="000000"/>
                          </a:solidFill>
                          <a:effectLst/>
                          <a:latin typeface="Times New Roman" panose="02020603050405020304" pitchFamily="18" charset="0"/>
                          <a:cs typeface="Times New Roman" panose="02020603050405020304" pitchFamily="18" charset="0"/>
                        </a:rPr>
                        <a:t>14 (8%)</a:t>
                      </a:r>
                    </a:p>
                  </a:txBody>
                  <a:tcPr marL="9525" marR="9525" marT="9525" marB="0"/>
                </a:tc>
                <a:tc>
                  <a:txBody>
                    <a:bodyPr/>
                    <a:lstStyle/>
                    <a:p>
                      <a:pPr algn="l" fontAlgn="b"/>
                      <a:r>
                        <a:rPr lang="fi-FI" sz="1500" b="0" i="0" u="none" strike="noStrike" dirty="0">
                          <a:solidFill>
                            <a:srgbClr val="000000"/>
                          </a:solidFill>
                          <a:effectLst/>
                          <a:latin typeface="Times New Roman" panose="02020603050405020304" pitchFamily="18" charset="0"/>
                          <a:cs typeface="Times New Roman" panose="02020603050405020304" pitchFamily="18" charset="0"/>
                        </a:rPr>
                        <a:t>43 (4.6%)</a:t>
                      </a:r>
                    </a:p>
                  </a:txBody>
                  <a:tcPr marL="9525" marR="9525" marT="9525" marB="0"/>
                </a:tc>
                <a:extLst>
                  <a:ext uri="{0D108BD9-81ED-4DB2-BD59-A6C34878D82A}">
                    <a16:rowId xmlns:a16="http://schemas.microsoft.com/office/drawing/2014/main" val="2603128357"/>
                  </a:ext>
                </a:extLst>
              </a:tr>
              <a:tr h="533670">
                <a:tc>
                  <a:txBody>
                    <a:bodyPr/>
                    <a:lstStyle/>
                    <a:p>
                      <a:pPr algn="l" rtl="0" fontAlgn="b"/>
                      <a:r>
                        <a:rPr lang="fi-FI" sz="1500" b="1" u="none" strike="noStrike" dirty="0">
                          <a:solidFill>
                            <a:srgbClr val="7030A0"/>
                          </a:solidFill>
                          <a:effectLst>
                            <a:outerShdw blurRad="38100" dist="38100" dir="2700000" algn="tl">
                              <a:srgbClr val="000000">
                                <a:alpha val="43137"/>
                              </a:srgbClr>
                            </a:outerShdw>
                          </a:effectLst>
                        </a:rPr>
                        <a:t>Volga FD, </a:t>
                      </a:r>
                      <a:r>
                        <a:rPr lang="fi-FI" sz="1500" b="1" u="none" strike="noStrike" dirty="0" err="1">
                          <a:solidFill>
                            <a:srgbClr val="7030A0"/>
                          </a:solidFill>
                          <a:effectLst>
                            <a:outerShdw blurRad="38100" dist="38100" dir="2700000" algn="tl">
                              <a:srgbClr val="000000">
                                <a:alpha val="43137"/>
                              </a:srgbClr>
                            </a:outerShdw>
                          </a:effectLst>
                        </a:rPr>
                        <a:t>Nizhnij</a:t>
                      </a:r>
                      <a:r>
                        <a:rPr lang="fi-FI" sz="1500" b="1" u="none" strike="noStrike" dirty="0">
                          <a:solidFill>
                            <a:srgbClr val="7030A0"/>
                          </a:solidFill>
                          <a:effectLst>
                            <a:outerShdw blurRad="38100" dist="38100" dir="2700000" algn="tl">
                              <a:srgbClr val="000000">
                                <a:alpha val="43137"/>
                              </a:srgbClr>
                            </a:outerShdw>
                          </a:effectLst>
                        </a:rPr>
                        <a:t> Novgorod</a:t>
                      </a:r>
                      <a:endParaRPr lang="fi-FI" sz="1500" b="1" i="0" u="none" strike="noStrike" dirty="0">
                        <a:solidFill>
                          <a:srgbClr val="7030A0"/>
                        </a:solidFill>
                        <a:effectLst>
                          <a:outerShdw blurRad="38100" dist="38100" dir="2700000" algn="tl">
                            <a:srgbClr val="000000">
                              <a:alpha val="43137"/>
                            </a:srgbClr>
                          </a:outerShdw>
                        </a:effectLst>
                        <a:latin typeface="Times New Roman" panose="02020603050405020304" pitchFamily="18" charset="0"/>
                      </a:endParaRPr>
                    </a:p>
                  </a:txBody>
                  <a:tcPr marL="5018" marR="5018" marT="5018" marB="0">
                    <a:solidFill>
                      <a:srgbClr val="FFFF00"/>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i-FI" sz="1500" u="none" strike="noStrike" dirty="0">
                          <a:effectLst/>
                        </a:rPr>
                        <a:t>6,06%</a:t>
                      </a:r>
                      <a:endParaRPr lang="fi-FI" sz="1500" b="0" i="0" u="none" strike="noStrike" dirty="0">
                        <a:solidFill>
                          <a:srgbClr val="000000"/>
                        </a:solidFill>
                        <a:effectLst/>
                        <a:latin typeface="Times New Roman" panose="02020603050405020304" pitchFamily="18" charset="0"/>
                      </a:endParaRPr>
                    </a:p>
                    <a:p>
                      <a:pPr algn="l" rtl="0" fontAlgn="b"/>
                      <a:endParaRPr lang="fi-FI" sz="1500" b="0" i="0" u="none" strike="noStrike" dirty="0">
                        <a:solidFill>
                          <a:srgbClr val="000000"/>
                        </a:solidFill>
                        <a:effectLst/>
                        <a:latin typeface="Times New Roman" panose="02020603050405020304" pitchFamily="18" charset="0"/>
                      </a:endParaRPr>
                    </a:p>
                  </a:txBody>
                  <a:tcPr marL="5018" marR="5018" marT="5018" marB="0">
                    <a:solidFill>
                      <a:srgbClr val="FFFF00"/>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i-FI" sz="1500" u="none" strike="noStrike" dirty="0">
                          <a:effectLst/>
                        </a:rPr>
                        <a:t>20,25%</a:t>
                      </a:r>
                      <a:endParaRPr lang="fi-FI" sz="1500" b="0" i="0" u="none" strike="noStrike" dirty="0">
                        <a:solidFill>
                          <a:srgbClr val="000000"/>
                        </a:solidFill>
                        <a:effectLst/>
                        <a:latin typeface="Times New Roman" panose="02020603050405020304" pitchFamily="18" charset="0"/>
                      </a:endParaRPr>
                    </a:p>
                    <a:p>
                      <a:pPr algn="l" rtl="0" fontAlgn="b"/>
                      <a:endParaRPr lang="fi-FI" sz="1500" b="0" i="0" u="none" strike="noStrike" dirty="0">
                        <a:solidFill>
                          <a:srgbClr val="000000"/>
                        </a:solidFill>
                        <a:effectLst/>
                        <a:latin typeface="Times New Roman" panose="02020603050405020304" pitchFamily="18" charset="0"/>
                      </a:endParaRPr>
                    </a:p>
                  </a:txBody>
                  <a:tcPr marL="5018" marR="5018" marT="5018" marB="0">
                    <a:solidFill>
                      <a:srgbClr val="FFFF00"/>
                    </a:solidFill>
                  </a:tcPr>
                </a:tc>
                <a:tc>
                  <a:txBody>
                    <a:bodyPr/>
                    <a:lstStyle/>
                    <a:p>
                      <a:pPr algn="l" rtl="0" fontAlgn="b"/>
                      <a:r>
                        <a:rPr lang="fi-FI" sz="1500" u="none" strike="noStrike" dirty="0">
                          <a:effectLst/>
                        </a:rPr>
                        <a:t>28,62</a:t>
                      </a:r>
                      <a:endParaRPr lang="fi-FI" sz="1500" b="0" i="0" u="none" strike="noStrike" dirty="0">
                        <a:solidFill>
                          <a:srgbClr val="000000"/>
                        </a:solidFill>
                        <a:effectLst/>
                        <a:latin typeface="Times New Roman" panose="02020603050405020304" pitchFamily="18" charset="0"/>
                      </a:endParaRPr>
                    </a:p>
                  </a:txBody>
                  <a:tcPr marL="5018" marR="5018" marT="5018" marB="0">
                    <a:solidFill>
                      <a:srgbClr val="FFFF00"/>
                    </a:solidFill>
                  </a:tcPr>
                </a:tc>
                <a:tc>
                  <a:txBody>
                    <a:bodyPr/>
                    <a:lstStyle/>
                    <a:p>
                      <a:pPr algn="l" fontAlgn="b"/>
                      <a:r>
                        <a:rPr lang="fi-FI" sz="1500" b="0" i="0" u="none" strike="noStrike" dirty="0">
                          <a:solidFill>
                            <a:srgbClr val="000000"/>
                          </a:solidFill>
                          <a:effectLst/>
                          <a:latin typeface="Times New Roman" panose="02020603050405020304" pitchFamily="18" charset="0"/>
                          <a:cs typeface="Times New Roman" panose="02020603050405020304" pitchFamily="18" charset="0"/>
                        </a:rPr>
                        <a:t>32 (19%)</a:t>
                      </a:r>
                    </a:p>
                  </a:txBody>
                  <a:tcPr marL="9525" marR="9525" marT="9525" marB="0">
                    <a:solidFill>
                      <a:srgbClr val="FFFF00"/>
                    </a:solidFill>
                  </a:tcPr>
                </a:tc>
                <a:tc>
                  <a:txBody>
                    <a:bodyPr/>
                    <a:lstStyle/>
                    <a:p>
                      <a:pPr algn="l" fontAlgn="b"/>
                      <a:r>
                        <a:rPr lang="fi-FI" sz="1500" b="0" i="0" u="none" strike="noStrike" dirty="0">
                          <a:solidFill>
                            <a:srgbClr val="000000"/>
                          </a:solidFill>
                          <a:effectLst/>
                          <a:latin typeface="Times New Roman" panose="02020603050405020304" pitchFamily="18" charset="0"/>
                          <a:cs typeface="Times New Roman" panose="02020603050405020304" pitchFamily="18" charset="0"/>
                        </a:rPr>
                        <a:t>168 (18%)</a:t>
                      </a:r>
                    </a:p>
                  </a:txBody>
                  <a:tcPr marL="9525" marR="9525" marT="9525" marB="0">
                    <a:solidFill>
                      <a:srgbClr val="FFFF00"/>
                    </a:solidFill>
                  </a:tcPr>
                </a:tc>
                <a:extLst>
                  <a:ext uri="{0D108BD9-81ED-4DB2-BD59-A6C34878D82A}">
                    <a16:rowId xmlns:a16="http://schemas.microsoft.com/office/drawing/2014/main" val="3086309923"/>
                  </a:ext>
                </a:extLst>
              </a:tr>
              <a:tr h="473477">
                <a:tc>
                  <a:txBody>
                    <a:bodyPr/>
                    <a:lstStyle/>
                    <a:p>
                      <a:pPr algn="l" rtl="0" fontAlgn="b"/>
                      <a:r>
                        <a:rPr lang="fi-FI" sz="1500" b="1" u="none" strike="noStrike" dirty="0">
                          <a:solidFill>
                            <a:srgbClr val="7030A0"/>
                          </a:solidFill>
                          <a:effectLst>
                            <a:outerShdw blurRad="38100" dist="38100" dir="2700000" algn="tl">
                              <a:srgbClr val="000000">
                                <a:alpha val="43137"/>
                              </a:srgbClr>
                            </a:outerShdw>
                          </a:effectLst>
                        </a:rPr>
                        <a:t>Ural FD, </a:t>
                      </a:r>
                      <a:r>
                        <a:rPr lang="fi-FI" sz="1500" b="1" u="none" strike="noStrike" dirty="0" err="1">
                          <a:solidFill>
                            <a:srgbClr val="7030A0"/>
                          </a:solidFill>
                          <a:effectLst>
                            <a:outerShdw blurRad="38100" dist="38100" dir="2700000" algn="tl">
                              <a:srgbClr val="000000">
                                <a:alpha val="43137"/>
                              </a:srgbClr>
                            </a:outerShdw>
                          </a:effectLst>
                        </a:rPr>
                        <a:t>Ekaterinburg</a:t>
                      </a:r>
                      <a:endParaRPr lang="fi-FI" sz="1500" b="1" i="0" u="none" strike="noStrike" dirty="0">
                        <a:solidFill>
                          <a:srgbClr val="7030A0"/>
                        </a:solidFill>
                        <a:effectLst>
                          <a:outerShdw blurRad="38100" dist="38100" dir="2700000" algn="tl">
                            <a:srgbClr val="000000">
                              <a:alpha val="43137"/>
                            </a:srgbClr>
                          </a:outerShdw>
                        </a:effectLst>
                        <a:latin typeface="Times New Roman" panose="02020603050405020304" pitchFamily="18" charset="0"/>
                      </a:endParaRPr>
                    </a:p>
                  </a:txBody>
                  <a:tcPr marL="5018" marR="5018" marT="5018" marB="0"/>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i-FI" sz="1500" u="none" strike="noStrike" dirty="0">
                          <a:effectLst/>
                        </a:rPr>
                        <a:t>10,62%</a:t>
                      </a:r>
                      <a:endParaRPr lang="fi-FI" sz="1500" b="0" i="0" u="none" strike="noStrike" dirty="0">
                        <a:solidFill>
                          <a:srgbClr val="000000"/>
                        </a:solidFill>
                        <a:effectLst/>
                        <a:latin typeface="Times New Roman" panose="02020603050405020304" pitchFamily="18" charset="0"/>
                      </a:endParaRPr>
                    </a:p>
                    <a:p>
                      <a:pPr algn="l" rtl="0" fontAlgn="b"/>
                      <a:endParaRPr lang="fi-FI" sz="1500" b="0" i="0" u="none" strike="noStrike" dirty="0">
                        <a:solidFill>
                          <a:srgbClr val="000000"/>
                        </a:solidFill>
                        <a:effectLst/>
                        <a:latin typeface="Times New Roman" panose="02020603050405020304" pitchFamily="18" charset="0"/>
                      </a:endParaRPr>
                    </a:p>
                  </a:txBody>
                  <a:tcPr marL="5018" marR="5018" marT="5018" marB="0"/>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i-FI" sz="1500" u="none" strike="noStrike" dirty="0">
                          <a:effectLst/>
                        </a:rPr>
                        <a:t>8,40%</a:t>
                      </a:r>
                      <a:endParaRPr lang="fi-FI" sz="1500" b="0" i="0" u="none" strike="noStrike" dirty="0">
                        <a:solidFill>
                          <a:srgbClr val="000000"/>
                        </a:solidFill>
                        <a:effectLst/>
                        <a:latin typeface="Times New Roman" panose="02020603050405020304" pitchFamily="18" charset="0"/>
                      </a:endParaRPr>
                    </a:p>
                    <a:p>
                      <a:pPr algn="l" rtl="0" fontAlgn="b"/>
                      <a:endParaRPr lang="fi-FI" sz="1500" b="0" i="0" u="none" strike="noStrike" dirty="0">
                        <a:solidFill>
                          <a:srgbClr val="000000"/>
                        </a:solidFill>
                        <a:effectLst/>
                        <a:latin typeface="Times New Roman" panose="02020603050405020304" pitchFamily="18" charset="0"/>
                      </a:endParaRPr>
                    </a:p>
                  </a:txBody>
                  <a:tcPr marL="5018" marR="5018" marT="5018" marB="0"/>
                </a:tc>
                <a:tc>
                  <a:txBody>
                    <a:bodyPr/>
                    <a:lstStyle/>
                    <a:p>
                      <a:pPr algn="l" rtl="0" fontAlgn="b"/>
                      <a:r>
                        <a:rPr lang="fi-FI" sz="1500" u="none" strike="noStrike">
                          <a:effectLst/>
                        </a:rPr>
                        <a:t>6,77</a:t>
                      </a:r>
                      <a:endParaRPr lang="fi-FI" sz="1500" b="0" i="0" u="none" strike="noStrike">
                        <a:solidFill>
                          <a:srgbClr val="000000"/>
                        </a:solidFill>
                        <a:effectLst/>
                        <a:latin typeface="Times New Roman" panose="02020603050405020304" pitchFamily="18" charset="0"/>
                      </a:endParaRPr>
                    </a:p>
                  </a:txBody>
                  <a:tcPr marL="5018" marR="5018" marT="5018" marB="0"/>
                </a:tc>
                <a:tc>
                  <a:txBody>
                    <a:bodyPr/>
                    <a:lstStyle/>
                    <a:p>
                      <a:pPr algn="l" fontAlgn="b"/>
                      <a:r>
                        <a:rPr lang="fi-FI" sz="1500" b="0" i="0" u="none" strike="noStrike" dirty="0">
                          <a:solidFill>
                            <a:srgbClr val="000000"/>
                          </a:solidFill>
                          <a:effectLst/>
                          <a:latin typeface="Times New Roman" panose="02020603050405020304" pitchFamily="18" charset="0"/>
                          <a:cs typeface="Times New Roman" panose="02020603050405020304" pitchFamily="18" charset="0"/>
                        </a:rPr>
                        <a:t>16 (9.4%)</a:t>
                      </a:r>
                    </a:p>
                  </a:txBody>
                  <a:tcPr marL="9525" marR="9525" marT="9525" marB="0"/>
                </a:tc>
                <a:tc>
                  <a:txBody>
                    <a:bodyPr/>
                    <a:lstStyle/>
                    <a:p>
                      <a:pPr algn="l" fontAlgn="b"/>
                      <a:r>
                        <a:rPr lang="fi-FI" sz="1500" b="0" i="0" u="none" strike="noStrike" dirty="0">
                          <a:solidFill>
                            <a:srgbClr val="000000"/>
                          </a:solidFill>
                          <a:effectLst/>
                          <a:latin typeface="Times New Roman" panose="02020603050405020304" pitchFamily="18" charset="0"/>
                          <a:cs typeface="Times New Roman" panose="02020603050405020304" pitchFamily="18" charset="0"/>
                        </a:rPr>
                        <a:t>99 (10.5%)</a:t>
                      </a:r>
                    </a:p>
                  </a:txBody>
                  <a:tcPr marL="9525" marR="9525" marT="9525" marB="0"/>
                </a:tc>
                <a:extLst>
                  <a:ext uri="{0D108BD9-81ED-4DB2-BD59-A6C34878D82A}">
                    <a16:rowId xmlns:a16="http://schemas.microsoft.com/office/drawing/2014/main" val="3839647542"/>
                  </a:ext>
                </a:extLst>
              </a:tr>
              <a:tr h="473477">
                <a:tc>
                  <a:txBody>
                    <a:bodyPr/>
                    <a:lstStyle/>
                    <a:p>
                      <a:pPr algn="l" rtl="0" fontAlgn="b"/>
                      <a:r>
                        <a:rPr lang="fi-FI" sz="1500" b="1" u="none" strike="noStrike" dirty="0" err="1">
                          <a:solidFill>
                            <a:srgbClr val="7030A0"/>
                          </a:solidFill>
                          <a:effectLst>
                            <a:outerShdw blurRad="38100" dist="38100" dir="2700000" algn="tl">
                              <a:srgbClr val="000000">
                                <a:alpha val="43137"/>
                              </a:srgbClr>
                            </a:outerShdw>
                          </a:effectLst>
                        </a:rPr>
                        <a:t>Siberia</a:t>
                      </a:r>
                      <a:r>
                        <a:rPr lang="fi-FI" sz="1500" b="1" u="none" strike="noStrike" dirty="0">
                          <a:solidFill>
                            <a:srgbClr val="7030A0"/>
                          </a:solidFill>
                          <a:effectLst>
                            <a:outerShdw blurRad="38100" dist="38100" dir="2700000" algn="tl">
                              <a:srgbClr val="000000">
                                <a:alpha val="43137"/>
                              </a:srgbClr>
                            </a:outerShdw>
                          </a:effectLst>
                        </a:rPr>
                        <a:t> FD, Novosibirsk</a:t>
                      </a:r>
                      <a:endParaRPr lang="fi-FI" sz="1500" b="1" i="0" u="none" strike="noStrike" dirty="0">
                        <a:solidFill>
                          <a:srgbClr val="7030A0"/>
                        </a:solidFill>
                        <a:effectLst>
                          <a:outerShdw blurRad="38100" dist="38100" dir="2700000" algn="tl">
                            <a:srgbClr val="000000">
                              <a:alpha val="43137"/>
                            </a:srgbClr>
                          </a:outerShdw>
                        </a:effectLst>
                        <a:latin typeface="Times New Roman" panose="02020603050405020304" pitchFamily="18" charset="0"/>
                      </a:endParaRPr>
                    </a:p>
                  </a:txBody>
                  <a:tcPr marL="5018" marR="5018" marT="5018" marB="0">
                    <a:solidFill>
                      <a:srgbClr val="FFFF00"/>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i-FI" sz="1500" u="none" strike="noStrike" dirty="0">
                          <a:effectLst/>
                        </a:rPr>
                        <a:t>30,04%</a:t>
                      </a:r>
                      <a:endParaRPr lang="fi-FI" sz="1500" b="0" i="0" u="none" strike="noStrike" dirty="0">
                        <a:solidFill>
                          <a:srgbClr val="000000"/>
                        </a:solidFill>
                        <a:effectLst/>
                        <a:latin typeface="Times New Roman" panose="02020603050405020304" pitchFamily="18" charset="0"/>
                      </a:endParaRPr>
                    </a:p>
                    <a:p>
                      <a:pPr algn="l" rtl="0" fontAlgn="b"/>
                      <a:endParaRPr lang="fi-FI" sz="1500" b="0" i="0" u="none" strike="noStrike" dirty="0">
                        <a:solidFill>
                          <a:srgbClr val="000000"/>
                        </a:solidFill>
                        <a:effectLst/>
                        <a:latin typeface="Times New Roman" panose="02020603050405020304" pitchFamily="18" charset="0"/>
                      </a:endParaRPr>
                    </a:p>
                  </a:txBody>
                  <a:tcPr marL="5018" marR="5018" marT="5018" marB="0">
                    <a:solidFill>
                      <a:srgbClr val="FFFF00"/>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i-FI" sz="1500" u="none" strike="noStrike" dirty="0">
                          <a:effectLst/>
                        </a:rPr>
                        <a:t>13,19%</a:t>
                      </a:r>
                      <a:endParaRPr lang="fi-FI" sz="1500" b="0" i="0" u="none" strike="noStrike" dirty="0">
                        <a:solidFill>
                          <a:srgbClr val="000000"/>
                        </a:solidFill>
                        <a:effectLst/>
                        <a:latin typeface="Times New Roman" panose="02020603050405020304" pitchFamily="18" charset="0"/>
                      </a:endParaRPr>
                    </a:p>
                    <a:p>
                      <a:pPr algn="l" rtl="0" fontAlgn="b"/>
                      <a:endParaRPr lang="fi-FI" sz="1500" b="0" i="0" u="none" strike="noStrike" dirty="0">
                        <a:solidFill>
                          <a:srgbClr val="000000"/>
                        </a:solidFill>
                        <a:effectLst/>
                        <a:latin typeface="Times New Roman" panose="02020603050405020304" pitchFamily="18" charset="0"/>
                      </a:endParaRPr>
                    </a:p>
                  </a:txBody>
                  <a:tcPr marL="5018" marR="5018" marT="5018" marB="0">
                    <a:solidFill>
                      <a:srgbClr val="FFFF00"/>
                    </a:solidFill>
                  </a:tcPr>
                </a:tc>
                <a:tc>
                  <a:txBody>
                    <a:bodyPr/>
                    <a:lstStyle/>
                    <a:p>
                      <a:pPr algn="l" rtl="0" fontAlgn="b"/>
                      <a:r>
                        <a:rPr lang="fi-FI" sz="1500" u="none" strike="noStrike" dirty="0">
                          <a:effectLst/>
                        </a:rPr>
                        <a:t>3,76</a:t>
                      </a:r>
                      <a:endParaRPr lang="fi-FI" sz="1500" b="0" i="0" u="none" strike="noStrike" dirty="0">
                        <a:solidFill>
                          <a:srgbClr val="000000"/>
                        </a:solidFill>
                        <a:effectLst/>
                        <a:latin typeface="Times New Roman" panose="02020603050405020304" pitchFamily="18" charset="0"/>
                      </a:endParaRPr>
                    </a:p>
                  </a:txBody>
                  <a:tcPr marL="5018" marR="5018" marT="5018" marB="0">
                    <a:solidFill>
                      <a:srgbClr val="FFFF00"/>
                    </a:solidFill>
                  </a:tcPr>
                </a:tc>
                <a:tc>
                  <a:txBody>
                    <a:bodyPr/>
                    <a:lstStyle/>
                    <a:p>
                      <a:pPr algn="l" fontAlgn="b"/>
                      <a:r>
                        <a:rPr lang="fi-FI" sz="1500" b="0" i="0" u="none" strike="noStrike" dirty="0">
                          <a:solidFill>
                            <a:srgbClr val="000000"/>
                          </a:solidFill>
                          <a:effectLst/>
                          <a:latin typeface="Times New Roman" panose="02020603050405020304" pitchFamily="18" charset="0"/>
                          <a:cs typeface="Times New Roman" panose="02020603050405020304" pitchFamily="18" charset="0"/>
                        </a:rPr>
                        <a:t>21 (12.3%)</a:t>
                      </a:r>
                    </a:p>
                  </a:txBody>
                  <a:tcPr marL="9525" marR="9525" marT="9525" marB="0">
                    <a:solidFill>
                      <a:srgbClr val="FFFF00"/>
                    </a:solidFill>
                  </a:tcPr>
                </a:tc>
                <a:tc>
                  <a:txBody>
                    <a:bodyPr/>
                    <a:lstStyle/>
                    <a:p>
                      <a:pPr algn="l" fontAlgn="b"/>
                      <a:r>
                        <a:rPr lang="fi-FI" sz="1500" b="0" i="0" u="none" strike="noStrike" dirty="0">
                          <a:solidFill>
                            <a:srgbClr val="000000"/>
                          </a:solidFill>
                          <a:effectLst/>
                          <a:latin typeface="Times New Roman" panose="02020603050405020304" pitchFamily="18" charset="0"/>
                          <a:cs typeface="Times New Roman" panose="02020603050405020304" pitchFamily="18" charset="0"/>
                        </a:rPr>
                        <a:t>109 (11.6%)</a:t>
                      </a:r>
                    </a:p>
                  </a:txBody>
                  <a:tcPr marL="9525" marR="9525" marT="9525" marB="0">
                    <a:solidFill>
                      <a:srgbClr val="FFFF00"/>
                    </a:solidFill>
                  </a:tcPr>
                </a:tc>
                <a:extLst>
                  <a:ext uri="{0D108BD9-81ED-4DB2-BD59-A6C34878D82A}">
                    <a16:rowId xmlns:a16="http://schemas.microsoft.com/office/drawing/2014/main" val="3632293074"/>
                  </a:ext>
                </a:extLst>
              </a:tr>
              <a:tr h="533670">
                <a:tc>
                  <a:txBody>
                    <a:bodyPr/>
                    <a:lstStyle/>
                    <a:p>
                      <a:pPr algn="l" rtl="0" fontAlgn="b"/>
                      <a:r>
                        <a:rPr lang="fi-FI" sz="1500" b="1" u="none" strike="noStrike" dirty="0" err="1">
                          <a:solidFill>
                            <a:srgbClr val="7030A0"/>
                          </a:solidFill>
                          <a:effectLst>
                            <a:outerShdw blurRad="38100" dist="38100" dir="2700000" algn="tl">
                              <a:srgbClr val="000000">
                                <a:alpha val="43137"/>
                              </a:srgbClr>
                            </a:outerShdw>
                          </a:effectLst>
                        </a:rPr>
                        <a:t>Far</a:t>
                      </a:r>
                      <a:r>
                        <a:rPr lang="fi-FI" sz="1500" b="1" u="none" strike="noStrike" dirty="0">
                          <a:solidFill>
                            <a:srgbClr val="7030A0"/>
                          </a:solidFill>
                          <a:effectLst>
                            <a:outerShdw blurRad="38100" dist="38100" dir="2700000" algn="tl">
                              <a:srgbClr val="000000">
                                <a:alpha val="43137"/>
                              </a:srgbClr>
                            </a:outerShdw>
                          </a:effectLst>
                        </a:rPr>
                        <a:t> Eastern FD, Vladivostok</a:t>
                      </a:r>
                      <a:endParaRPr lang="fi-FI" sz="1500" b="1" i="0" u="none" strike="noStrike" dirty="0">
                        <a:solidFill>
                          <a:srgbClr val="7030A0"/>
                        </a:solidFill>
                        <a:effectLst>
                          <a:outerShdw blurRad="38100" dist="38100" dir="2700000" algn="tl">
                            <a:srgbClr val="000000">
                              <a:alpha val="43137"/>
                            </a:srgbClr>
                          </a:outerShdw>
                        </a:effectLst>
                        <a:latin typeface="Times New Roman" panose="02020603050405020304" pitchFamily="18" charset="0"/>
                      </a:endParaRPr>
                    </a:p>
                  </a:txBody>
                  <a:tcPr marL="5018" marR="5018" marT="5018" marB="0"/>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i-FI" sz="1500" u="none" strike="noStrike" dirty="0">
                          <a:effectLst/>
                        </a:rPr>
                        <a:t>36,02%</a:t>
                      </a:r>
                      <a:endParaRPr lang="fi-FI" sz="1500" b="0" i="0" u="none" strike="noStrike" dirty="0">
                        <a:solidFill>
                          <a:srgbClr val="000000"/>
                        </a:solidFill>
                        <a:effectLst/>
                        <a:latin typeface="Times New Roman" panose="02020603050405020304" pitchFamily="18" charset="0"/>
                      </a:endParaRPr>
                    </a:p>
                    <a:p>
                      <a:pPr algn="l" rtl="0" fontAlgn="b"/>
                      <a:endParaRPr lang="fi-FI" sz="1500" b="0" i="0" u="none" strike="noStrike" dirty="0">
                        <a:solidFill>
                          <a:srgbClr val="000000"/>
                        </a:solidFill>
                        <a:effectLst/>
                        <a:latin typeface="Times New Roman" panose="02020603050405020304" pitchFamily="18" charset="0"/>
                      </a:endParaRPr>
                    </a:p>
                  </a:txBody>
                  <a:tcPr marL="5018" marR="5018" marT="5018" marB="0"/>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i-FI" sz="1500" u="none" strike="noStrike" dirty="0">
                          <a:effectLst/>
                        </a:rPr>
                        <a:t>4,23%</a:t>
                      </a:r>
                      <a:endParaRPr lang="fi-FI" sz="1500" b="0" i="0" u="none" strike="noStrike" dirty="0">
                        <a:solidFill>
                          <a:srgbClr val="000000"/>
                        </a:solidFill>
                        <a:effectLst/>
                        <a:latin typeface="Times New Roman" panose="02020603050405020304" pitchFamily="18" charset="0"/>
                      </a:endParaRPr>
                    </a:p>
                    <a:p>
                      <a:pPr algn="l" rtl="0" fontAlgn="b"/>
                      <a:endParaRPr lang="fi-FI" sz="1500" b="0" i="0" u="none" strike="noStrike" dirty="0">
                        <a:solidFill>
                          <a:srgbClr val="000000"/>
                        </a:solidFill>
                        <a:effectLst/>
                        <a:latin typeface="Times New Roman" panose="02020603050405020304" pitchFamily="18" charset="0"/>
                      </a:endParaRPr>
                    </a:p>
                  </a:txBody>
                  <a:tcPr marL="5018" marR="5018" marT="5018" marB="0"/>
                </a:tc>
                <a:tc>
                  <a:txBody>
                    <a:bodyPr/>
                    <a:lstStyle/>
                    <a:p>
                      <a:pPr algn="l" rtl="0" fontAlgn="b"/>
                      <a:r>
                        <a:rPr lang="fi-FI" sz="1500" u="none" strike="noStrike" dirty="0">
                          <a:effectLst/>
                        </a:rPr>
                        <a:t>1,00</a:t>
                      </a:r>
                      <a:endParaRPr lang="fi-FI" sz="1500" b="0" i="0" u="none" strike="noStrike" dirty="0">
                        <a:solidFill>
                          <a:srgbClr val="000000"/>
                        </a:solidFill>
                        <a:effectLst/>
                        <a:latin typeface="Times New Roman" panose="02020603050405020304" pitchFamily="18" charset="0"/>
                      </a:endParaRPr>
                    </a:p>
                  </a:txBody>
                  <a:tcPr marL="5018" marR="5018" marT="5018" marB="0"/>
                </a:tc>
                <a:tc>
                  <a:txBody>
                    <a:bodyPr/>
                    <a:lstStyle/>
                    <a:p>
                      <a:pPr algn="l" fontAlgn="b"/>
                      <a:r>
                        <a:rPr lang="fi-FI" sz="1500" b="0" i="0" u="none" strike="noStrike" dirty="0">
                          <a:solidFill>
                            <a:srgbClr val="000000"/>
                          </a:solidFill>
                          <a:effectLst/>
                          <a:latin typeface="Times New Roman" panose="02020603050405020304" pitchFamily="18" charset="0"/>
                          <a:cs typeface="Times New Roman" panose="02020603050405020304" pitchFamily="18" charset="0"/>
                        </a:rPr>
                        <a:t>10 (6%)</a:t>
                      </a:r>
                    </a:p>
                  </a:txBody>
                  <a:tcPr marL="9525" marR="9525" marT="9525" marB="0"/>
                </a:tc>
                <a:tc>
                  <a:txBody>
                    <a:bodyPr/>
                    <a:lstStyle/>
                    <a:p>
                      <a:pPr algn="l" fontAlgn="b"/>
                      <a:r>
                        <a:rPr lang="fi-FI" sz="1500" b="0" i="0" u="none" strike="noStrike" dirty="0">
                          <a:solidFill>
                            <a:srgbClr val="000000"/>
                          </a:solidFill>
                          <a:effectLst/>
                          <a:latin typeface="Times New Roman" panose="02020603050405020304" pitchFamily="18" charset="0"/>
                          <a:cs typeface="Times New Roman" panose="02020603050405020304" pitchFamily="18" charset="0"/>
                        </a:rPr>
                        <a:t>56 (6%)</a:t>
                      </a:r>
                    </a:p>
                  </a:txBody>
                  <a:tcPr marL="9525" marR="9525" marT="9525" marB="0"/>
                </a:tc>
                <a:extLst>
                  <a:ext uri="{0D108BD9-81ED-4DB2-BD59-A6C34878D82A}">
                    <a16:rowId xmlns:a16="http://schemas.microsoft.com/office/drawing/2014/main" val="2702573698"/>
                  </a:ext>
                </a:extLst>
              </a:tr>
              <a:tr h="742230">
                <a:tc>
                  <a:txBody>
                    <a:bodyPr/>
                    <a:lstStyle/>
                    <a:p>
                      <a:pPr algn="l" rtl="0" fontAlgn="b"/>
                      <a:r>
                        <a:rPr lang="fi-FI" sz="1500" b="1" u="none" strike="noStrike" dirty="0" err="1">
                          <a:solidFill>
                            <a:srgbClr val="00B050"/>
                          </a:solidFill>
                          <a:effectLst>
                            <a:outerShdw blurRad="38100" dist="38100" dir="2700000" algn="tl">
                              <a:srgbClr val="000000">
                                <a:alpha val="43137"/>
                              </a:srgbClr>
                            </a:outerShdw>
                          </a:effectLst>
                        </a:rPr>
                        <a:t>Crimean</a:t>
                      </a:r>
                      <a:r>
                        <a:rPr lang="fi-FI" sz="1500" b="1" u="none" strike="noStrike" dirty="0">
                          <a:solidFill>
                            <a:srgbClr val="00B050"/>
                          </a:solidFill>
                          <a:effectLst>
                            <a:outerShdw blurRad="38100" dist="38100" dir="2700000" algn="tl">
                              <a:srgbClr val="000000">
                                <a:alpha val="43137"/>
                              </a:srgbClr>
                            </a:outerShdw>
                          </a:effectLst>
                        </a:rPr>
                        <a:t> FD, </a:t>
                      </a:r>
                      <a:r>
                        <a:rPr lang="fi-FI" sz="1500" b="1" u="none" strike="noStrike" dirty="0" err="1">
                          <a:solidFill>
                            <a:srgbClr val="00B050"/>
                          </a:solidFill>
                          <a:effectLst>
                            <a:outerShdw blurRad="38100" dist="38100" dir="2700000" algn="tl">
                              <a:srgbClr val="000000">
                                <a:alpha val="43137"/>
                              </a:srgbClr>
                            </a:outerShdw>
                          </a:effectLst>
                        </a:rPr>
                        <a:t>Simferopol</a:t>
                      </a:r>
                      <a:endParaRPr lang="fi-FI" sz="1500" b="1" i="0" u="none" strike="noStrike" dirty="0">
                        <a:solidFill>
                          <a:srgbClr val="00B050"/>
                        </a:solidFill>
                        <a:effectLst>
                          <a:outerShdw blurRad="38100" dist="38100" dir="2700000" algn="tl">
                            <a:srgbClr val="000000">
                              <a:alpha val="43137"/>
                            </a:srgbClr>
                          </a:outerShdw>
                        </a:effectLst>
                        <a:latin typeface="Times New Roman" panose="02020603050405020304" pitchFamily="18" charset="0"/>
                      </a:endParaRPr>
                    </a:p>
                  </a:txBody>
                  <a:tcPr marL="5018" marR="5018" marT="5018" marB="0">
                    <a:solidFill>
                      <a:srgbClr val="FFFF00"/>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i-FI" sz="1500" u="none" strike="noStrike" dirty="0">
                          <a:solidFill>
                            <a:srgbClr val="00B050"/>
                          </a:solidFill>
                          <a:effectLst/>
                        </a:rPr>
                        <a:t>0,16%</a:t>
                      </a:r>
                      <a:endParaRPr lang="fi-FI" sz="1500" b="0" i="0" u="none" strike="noStrike" dirty="0">
                        <a:solidFill>
                          <a:srgbClr val="00B050"/>
                        </a:solidFill>
                        <a:effectLst/>
                        <a:latin typeface="Times New Roman" panose="02020603050405020304" pitchFamily="18" charset="0"/>
                      </a:endParaRPr>
                    </a:p>
                    <a:p>
                      <a:pPr algn="l" rtl="0" fontAlgn="b"/>
                      <a:endParaRPr lang="fi-FI" sz="1500" b="0" i="0" u="none" strike="noStrike" dirty="0">
                        <a:solidFill>
                          <a:srgbClr val="00B050"/>
                        </a:solidFill>
                        <a:effectLst/>
                        <a:latin typeface="Times New Roman" panose="02020603050405020304" pitchFamily="18" charset="0"/>
                      </a:endParaRPr>
                    </a:p>
                  </a:txBody>
                  <a:tcPr marL="5018" marR="5018" marT="5018" marB="0">
                    <a:solidFill>
                      <a:srgbClr val="FFFF00"/>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i-FI" sz="1500" u="none" strike="noStrike" dirty="0">
                          <a:solidFill>
                            <a:srgbClr val="00B050"/>
                          </a:solidFill>
                          <a:effectLst/>
                        </a:rPr>
                        <a:t>1,59%</a:t>
                      </a:r>
                      <a:endParaRPr lang="fi-FI" sz="1500" b="0" i="0" u="none" strike="noStrike" dirty="0">
                        <a:solidFill>
                          <a:srgbClr val="00B050"/>
                        </a:solidFill>
                        <a:effectLst/>
                        <a:latin typeface="Times New Roman" panose="02020603050405020304" pitchFamily="18" charset="0"/>
                      </a:endParaRPr>
                    </a:p>
                    <a:p>
                      <a:pPr algn="l" rtl="0" fontAlgn="b"/>
                      <a:endParaRPr lang="fi-FI" sz="1500" b="0" i="0" u="none" strike="noStrike" dirty="0">
                        <a:solidFill>
                          <a:srgbClr val="00B050"/>
                        </a:solidFill>
                        <a:effectLst/>
                        <a:latin typeface="Times New Roman" panose="02020603050405020304" pitchFamily="18" charset="0"/>
                      </a:endParaRPr>
                    </a:p>
                  </a:txBody>
                  <a:tcPr marL="5018" marR="5018" marT="5018" marB="0">
                    <a:solidFill>
                      <a:srgbClr val="FFFF00"/>
                    </a:solidFill>
                  </a:tcPr>
                </a:tc>
                <a:tc>
                  <a:txBody>
                    <a:bodyPr/>
                    <a:lstStyle/>
                    <a:p>
                      <a:pPr algn="l" rtl="0" fontAlgn="b"/>
                      <a:r>
                        <a:rPr lang="fi-FI" sz="1500" u="none" strike="noStrike" dirty="0">
                          <a:solidFill>
                            <a:srgbClr val="00B050"/>
                          </a:solidFill>
                          <a:effectLst/>
                        </a:rPr>
                        <a:t>86,05</a:t>
                      </a:r>
                      <a:endParaRPr lang="fi-FI" sz="1500" b="0" i="0" u="none" strike="noStrike" dirty="0">
                        <a:solidFill>
                          <a:srgbClr val="00B050"/>
                        </a:solidFill>
                        <a:effectLst/>
                        <a:latin typeface="Times New Roman" panose="02020603050405020304" pitchFamily="18" charset="0"/>
                      </a:endParaRPr>
                    </a:p>
                  </a:txBody>
                  <a:tcPr marL="5018" marR="5018" marT="5018" marB="0">
                    <a:solidFill>
                      <a:srgbClr val="FFFF00"/>
                    </a:solidFill>
                  </a:tcPr>
                </a:tc>
                <a:tc>
                  <a:txBody>
                    <a:bodyPr/>
                    <a:lstStyle/>
                    <a:p>
                      <a:pPr algn="l" rtl="0" fontAlgn="b"/>
                      <a:r>
                        <a:rPr lang="en-US" sz="1500" b="0" i="0" u="none" strike="noStrike" dirty="0">
                          <a:solidFill>
                            <a:srgbClr val="00B050"/>
                          </a:solidFill>
                          <a:effectLst/>
                          <a:latin typeface="Times New Roman" panose="02020603050405020304" pitchFamily="18" charset="0"/>
                          <a:cs typeface="Times New Roman" panose="02020603050405020304" pitchFamily="18" charset="0"/>
                        </a:rPr>
                        <a:t>Included in Southern district</a:t>
                      </a:r>
                      <a:endParaRPr lang="fi-FI" sz="1500" b="0" i="0" u="none" strike="noStrike" dirty="0">
                        <a:solidFill>
                          <a:srgbClr val="00B050"/>
                        </a:solidFill>
                        <a:effectLst/>
                        <a:latin typeface="Times New Roman" panose="02020603050405020304" pitchFamily="18" charset="0"/>
                        <a:cs typeface="Times New Roman" panose="02020603050405020304" pitchFamily="18" charset="0"/>
                      </a:endParaRPr>
                    </a:p>
                  </a:txBody>
                  <a:tcPr marL="5018" marR="5018" marT="5018" marB="0">
                    <a:solidFill>
                      <a:srgbClr val="FFFF00"/>
                    </a:solidFill>
                  </a:tcPr>
                </a:tc>
                <a:tc>
                  <a:txBody>
                    <a:bodyPr/>
                    <a:lstStyle/>
                    <a:p>
                      <a:pPr algn="l" rtl="0" fontAlgn="b"/>
                      <a:r>
                        <a:rPr lang="en-US" sz="1500" b="0" i="0" u="none" strike="noStrike" dirty="0">
                          <a:solidFill>
                            <a:srgbClr val="00B050"/>
                          </a:solidFill>
                          <a:effectLst/>
                          <a:latin typeface="Times New Roman" panose="02020603050405020304" pitchFamily="18" charset="0"/>
                          <a:cs typeface="Times New Roman" panose="02020603050405020304" pitchFamily="18" charset="0"/>
                        </a:rPr>
                        <a:t>Included in Southern district</a:t>
                      </a:r>
                      <a:endParaRPr lang="fi-FI" sz="1500" b="0" i="0" u="none" strike="noStrike" dirty="0">
                        <a:solidFill>
                          <a:srgbClr val="00B050"/>
                        </a:solidFill>
                        <a:effectLst/>
                        <a:latin typeface="Times New Roman" panose="02020603050405020304" pitchFamily="18" charset="0"/>
                        <a:cs typeface="Times New Roman" panose="02020603050405020304" pitchFamily="18" charset="0"/>
                      </a:endParaRPr>
                    </a:p>
                  </a:txBody>
                  <a:tcPr marL="5018" marR="5018" marT="5018" marB="0">
                    <a:solidFill>
                      <a:srgbClr val="FFFF00"/>
                    </a:solidFill>
                  </a:tcPr>
                </a:tc>
                <a:extLst>
                  <a:ext uri="{0D108BD9-81ED-4DB2-BD59-A6C34878D82A}">
                    <a16:rowId xmlns:a16="http://schemas.microsoft.com/office/drawing/2014/main" val="1740028323"/>
                  </a:ext>
                </a:extLst>
              </a:tr>
            </a:tbl>
          </a:graphicData>
        </a:graphic>
      </p:graphicFrame>
    </p:spTree>
    <p:extLst>
      <p:ext uri="{BB962C8B-B14F-4D97-AF65-F5344CB8AC3E}">
        <p14:creationId xmlns:p14="http://schemas.microsoft.com/office/powerpoint/2010/main" val="367422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Autofit/>
          </a:bodyPr>
          <a:lstStyle/>
          <a:p>
            <a:r>
              <a:rPr lang="fi-FI" sz="3000" i="1" dirty="0">
                <a:solidFill>
                  <a:schemeClr val="tx2"/>
                </a:solidFill>
                <a:effectLst>
                  <a:outerShdw blurRad="38100" dist="38100" dir="2700000" algn="tl">
                    <a:srgbClr val="000000">
                      <a:alpha val="43137"/>
                    </a:srgbClr>
                  </a:outerShdw>
                </a:effectLst>
              </a:rPr>
              <a:t>8 </a:t>
            </a:r>
            <a:r>
              <a:rPr lang="fi-FI" sz="3000" i="1" dirty="0" err="1">
                <a:solidFill>
                  <a:schemeClr val="tx2"/>
                </a:solidFill>
                <a:effectLst>
                  <a:outerShdw blurRad="38100" dist="38100" dir="2700000" algn="tl">
                    <a:srgbClr val="000000">
                      <a:alpha val="43137"/>
                    </a:srgbClr>
                  </a:outerShdw>
                </a:effectLst>
              </a:rPr>
              <a:t>Federal</a:t>
            </a:r>
            <a:r>
              <a:rPr lang="fi-FI" sz="3000" i="1" dirty="0">
                <a:solidFill>
                  <a:schemeClr val="tx2"/>
                </a:solidFill>
                <a:effectLst>
                  <a:outerShdw blurRad="38100" dist="38100" dir="2700000" algn="tl">
                    <a:srgbClr val="000000">
                      <a:alpha val="43137"/>
                    </a:srgbClr>
                  </a:outerShdw>
                </a:effectLst>
              </a:rPr>
              <a:t> </a:t>
            </a:r>
            <a:r>
              <a:rPr lang="fi-FI" sz="3000" i="1" dirty="0" err="1">
                <a:solidFill>
                  <a:schemeClr val="tx2"/>
                </a:solidFill>
                <a:effectLst>
                  <a:outerShdw blurRad="38100" dist="38100" dir="2700000" algn="tl">
                    <a:srgbClr val="000000">
                      <a:alpha val="43137"/>
                    </a:srgbClr>
                  </a:outerShdw>
                </a:effectLst>
              </a:rPr>
              <a:t>distrcis</a:t>
            </a:r>
            <a:r>
              <a:rPr lang="fi-FI" sz="3000" i="1" dirty="0">
                <a:solidFill>
                  <a:schemeClr val="tx2"/>
                </a:solidFill>
                <a:effectLst>
                  <a:outerShdw blurRad="38100" dist="38100" dir="2700000" algn="tl">
                    <a:srgbClr val="000000">
                      <a:alpha val="43137"/>
                    </a:srgbClr>
                  </a:outerShdw>
                </a:effectLst>
              </a:rPr>
              <a:t>: </a:t>
            </a:r>
            <a:br>
              <a:rPr lang="fi-FI" sz="3000" i="1" dirty="0">
                <a:solidFill>
                  <a:schemeClr val="tx2"/>
                </a:solidFill>
                <a:effectLst>
                  <a:outerShdw blurRad="38100" dist="38100" dir="2700000" algn="tl">
                    <a:srgbClr val="000000">
                      <a:alpha val="43137"/>
                    </a:srgbClr>
                  </a:outerShdw>
                </a:effectLst>
              </a:rPr>
            </a:br>
            <a:r>
              <a:rPr lang="fi-FI" sz="3000" i="1" dirty="0" err="1">
                <a:solidFill>
                  <a:schemeClr val="tx2"/>
                </a:solidFill>
                <a:effectLst>
                  <a:outerShdw blurRad="38100" dist="38100" dir="2700000" algn="tl">
                    <a:srgbClr val="000000">
                      <a:alpha val="43137"/>
                    </a:srgbClr>
                  </a:outerShdw>
                </a:effectLst>
              </a:rPr>
              <a:t>comparative</a:t>
            </a:r>
            <a:r>
              <a:rPr lang="fi-FI" sz="3000" i="1" dirty="0">
                <a:solidFill>
                  <a:schemeClr val="tx2"/>
                </a:solidFill>
                <a:effectLst>
                  <a:outerShdw blurRad="38100" dist="38100" dir="2700000" algn="tl">
                    <a:srgbClr val="000000">
                      <a:alpha val="43137"/>
                    </a:srgbClr>
                  </a:outerShdw>
                </a:effectLst>
              </a:rPr>
              <a:t> </a:t>
            </a:r>
            <a:r>
              <a:rPr lang="fi-FI" sz="3000" i="1" dirty="0" err="1">
                <a:solidFill>
                  <a:schemeClr val="tx2"/>
                </a:solidFill>
                <a:effectLst>
                  <a:outerShdw blurRad="38100" dist="38100" dir="2700000" algn="tl">
                    <a:srgbClr val="000000">
                      <a:alpha val="43137"/>
                    </a:srgbClr>
                  </a:outerShdw>
                </a:effectLst>
              </a:rPr>
              <a:t>characteristics</a:t>
            </a:r>
            <a:r>
              <a:rPr lang="fi-FI" sz="3000" i="1" dirty="0">
                <a:solidFill>
                  <a:schemeClr val="tx2"/>
                </a:solidFill>
                <a:effectLst>
                  <a:outerShdw blurRad="38100" dist="38100" dir="2700000" algn="tl">
                    <a:srgbClr val="000000">
                      <a:alpha val="43137"/>
                    </a:srgbClr>
                  </a:outerShdw>
                </a:effectLst>
              </a:rPr>
              <a:t>, </a:t>
            </a:r>
            <a:r>
              <a:rPr lang="fi-FI" sz="3000" i="1" dirty="0" err="1">
                <a:solidFill>
                  <a:schemeClr val="tx2"/>
                </a:solidFill>
                <a:effectLst>
                  <a:outerShdw blurRad="38100" dist="38100" dir="2700000" algn="tl">
                    <a:srgbClr val="000000">
                      <a:alpha val="43137"/>
                    </a:srgbClr>
                  </a:outerShdw>
                </a:effectLst>
                <a:highlight>
                  <a:srgbClr val="00FF00"/>
                </a:highlight>
              </a:rPr>
              <a:t>economy</a:t>
            </a:r>
            <a:endParaRPr lang="fi-FI" sz="3000" dirty="0">
              <a:highlight>
                <a:srgbClr val="00FF00"/>
              </a:highligh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78680948"/>
              </p:ext>
            </p:extLst>
          </p:nvPr>
        </p:nvGraphicFramePr>
        <p:xfrm>
          <a:off x="179512" y="1052735"/>
          <a:ext cx="8784977" cy="5765001"/>
        </p:xfrm>
        <a:graphic>
          <a:graphicData uri="http://schemas.openxmlformats.org/drawingml/2006/table">
            <a:tbl>
              <a:tblPr>
                <a:tableStyleId>{5C22544A-7EE6-4342-B048-85BDC9FD1C3A}</a:tableStyleId>
              </a:tblPr>
              <a:tblGrid>
                <a:gridCol w="1624113">
                  <a:extLst>
                    <a:ext uri="{9D8B030D-6E8A-4147-A177-3AD203B41FA5}">
                      <a16:colId xmlns:a16="http://schemas.microsoft.com/office/drawing/2014/main" val="156676691"/>
                    </a:ext>
                  </a:extLst>
                </a:gridCol>
                <a:gridCol w="1697937">
                  <a:extLst>
                    <a:ext uri="{9D8B030D-6E8A-4147-A177-3AD203B41FA5}">
                      <a16:colId xmlns:a16="http://schemas.microsoft.com/office/drawing/2014/main" val="2208449614"/>
                    </a:ext>
                  </a:extLst>
                </a:gridCol>
                <a:gridCol w="73823">
                  <a:extLst>
                    <a:ext uri="{9D8B030D-6E8A-4147-A177-3AD203B41FA5}">
                      <a16:colId xmlns:a16="http://schemas.microsoft.com/office/drawing/2014/main" val="1703848980"/>
                    </a:ext>
                  </a:extLst>
                </a:gridCol>
                <a:gridCol w="2404021">
                  <a:extLst>
                    <a:ext uri="{9D8B030D-6E8A-4147-A177-3AD203B41FA5}">
                      <a16:colId xmlns:a16="http://schemas.microsoft.com/office/drawing/2014/main" val="2265070956"/>
                    </a:ext>
                  </a:extLst>
                </a:gridCol>
                <a:gridCol w="2985083">
                  <a:extLst>
                    <a:ext uri="{9D8B030D-6E8A-4147-A177-3AD203B41FA5}">
                      <a16:colId xmlns:a16="http://schemas.microsoft.com/office/drawing/2014/main" val="742358707"/>
                    </a:ext>
                  </a:extLst>
                </a:gridCol>
              </a:tblGrid>
              <a:tr h="382785">
                <a:tc>
                  <a:txBody>
                    <a:bodyPr/>
                    <a:lstStyle/>
                    <a:p>
                      <a:pPr algn="l" rtl="0" fontAlgn="b"/>
                      <a:r>
                        <a:rPr lang="fi-FI" sz="1600" b="1" u="none" strike="noStrike"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Federal</a:t>
                      </a:r>
                      <a:r>
                        <a:rPr lang="fi-FI" sz="1600" b="1" u="none" strike="noStrike"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fi-FI" sz="1600" b="1" u="none" strike="noStrike"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District</a:t>
                      </a:r>
                      <a:endParaRPr lang="fi-FI" sz="1600" b="1" i="0" u="none" strike="noStrike" dirty="0">
                        <a:solidFill>
                          <a:srgbClr val="FF0000"/>
                        </a:solidFill>
                        <a:effectLst>
                          <a:outerShdw blurRad="38100" dist="38100" dir="2700000" algn="tl">
                            <a:srgbClr val="000000">
                              <a:alpha val="43137"/>
                            </a:srgbClr>
                          </a:outerShdw>
                        </a:effectLst>
                        <a:latin typeface="+mj-lt"/>
                        <a:cs typeface="Times New Roman" panose="02020603050405020304" pitchFamily="18" charset="0"/>
                      </a:endParaRPr>
                    </a:p>
                  </a:txBody>
                  <a:tcPr marL="7423" marR="7423" marT="7423" marB="0"/>
                </a:tc>
                <a:tc>
                  <a:txBody>
                    <a:bodyPr/>
                    <a:lstStyle/>
                    <a:p>
                      <a:pPr algn="l" rtl="0" fontAlgn="b"/>
                      <a:r>
                        <a:rPr lang="fi-FI" sz="1600" b="1" u="none" strike="noStrike"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GDP, 2019</a:t>
                      </a:r>
                      <a:endParaRPr lang="fi-FI" sz="1600" b="1" i="0" u="none" strike="noStrike" dirty="0">
                        <a:solidFill>
                          <a:srgbClr val="FF0000"/>
                        </a:solidFill>
                        <a:effectLst>
                          <a:outerShdw blurRad="38100" dist="38100" dir="2700000" algn="tl">
                            <a:srgbClr val="000000">
                              <a:alpha val="43137"/>
                            </a:srgbClr>
                          </a:outerShdw>
                        </a:effectLst>
                        <a:latin typeface="+mj-lt"/>
                        <a:cs typeface="Times New Roman" panose="02020603050405020304" pitchFamily="18" charset="0"/>
                      </a:endParaRPr>
                    </a:p>
                  </a:txBody>
                  <a:tcPr marL="7423" marR="7423" marT="7423" marB="0"/>
                </a:tc>
                <a:tc>
                  <a:txBody>
                    <a:bodyPr/>
                    <a:lstStyle/>
                    <a:p>
                      <a:pPr algn="l" rtl="0" fontAlgn="b"/>
                      <a:endParaRPr lang="it-IT" sz="1600" b="1" i="0" u="none" strike="noStrike" dirty="0">
                        <a:solidFill>
                          <a:srgbClr val="FF0000"/>
                        </a:solidFill>
                        <a:effectLst>
                          <a:outerShdw blurRad="38100" dist="38100" dir="2700000" algn="tl">
                            <a:srgbClr val="000000">
                              <a:alpha val="43137"/>
                            </a:srgbClr>
                          </a:outerShdw>
                        </a:effectLst>
                        <a:latin typeface="+mj-lt"/>
                        <a:cs typeface="Times New Roman" panose="02020603050405020304" pitchFamily="18" charset="0"/>
                      </a:endParaRPr>
                    </a:p>
                  </a:txBody>
                  <a:tcPr marL="7423" marR="7423" marT="7423" marB="0"/>
                </a:tc>
                <a:tc>
                  <a:txBody>
                    <a:bodyPr/>
                    <a:lstStyle/>
                    <a:p>
                      <a:pPr algn="l" rtl="0" fontAlgn="b"/>
                      <a:r>
                        <a:rPr lang="fi-FI" sz="1600" b="1" u="none" strike="noStrike"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GDP per </a:t>
                      </a:r>
                      <a:r>
                        <a:rPr lang="fi-FI" sz="1600" b="1" u="none" strike="noStrike"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capita</a:t>
                      </a:r>
                      <a:r>
                        <a:rPr lang="fi-FI" sz="1600" b="1" u="none" strike="noStrike"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USD, 2019</a:t>
                      </a:r>
                      <a:endParaRPr lang="fi-FI" sz="1600" b="1" i="0" u="none" strike="noStrike" dirty="0">
                        <a:solidFill>
                          <a:srgbClr val="FF0000"/>
                        </a:solidFill>
                        <a:effectLst>
                          <a:outerShdw blurRad="38100" dist="38100" dir="2700000" algn="tl">
                            <a:srgbClr val="000000">
                              <a:alpha val="43137"/>
                            </a:srgbClr>
                          </a:outerShdw>
                        </a:effectLst>
                        <a:latin typeface="+mj-lt"/>
                        <a:cs typeface="Times New Roman" panose="02020603050405020304" pitchFamily="18" charset="0"/>
                      </a:endParaRPr>
                    </a:p>
                  </a:txBody>
                  <a:tcPr marL="7423" marR="7423" marT="7423" marB="0"/>
                </a:tc>
                <a:tc>
                  <a:txBody>
                    <a:bodyPr/>
                    <a:lstStyle/>
                    <a:p>
                      <a:pPr algn="l" rtl="0" fontAlgn="b"/>
                      <a:r>
                        <a:rPr lang="fi-FI" sz="1600" b="1" u="none" strike="noStrike"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Areas</a:t>
                      </a:r>
                      <a:r>
                        <a:rPr lang="fi-FI" sz="1600" b="1" u="none" strike="noStrike"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of </a:t>
                      </a:r>
                      <a:r>
                        <a:rPr lang="fi-FI" sz="1600" b="1" u="none" strike="noStrike"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economic</a:t>
                      </a:r>
                      <a:r>
                        <a:rPr lang="fi-FI" sz="1600" b="1" u="none" strike="noStrike"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fi-FI" sz="1600" b="1" u="none" strike="noStrike"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specialization</a:t>
                      </a:r>
                      <a:endParaRPr lang="fi-FI" sz="1600" b="1" i="0" u="none" strike="noStrike" dirty="0">
                        <a:solidFill>
                          <a:srgbClr val="FF0000"/>
                        </a:solidFill>
                        <a:effectLst>
                          <a:outerShdw blurRad="38100" dist="38100" dir="2700000" algn="tl">
                            <a:srgbClr val="000000">
                              <a:alpha val="43137"/>
                            </a:srgbClr>
                          </a:outerShdw>
                        </a:effectLst>
                        <a:latin typeface="+mj-lt"/>
                        <a:cs typeface="Times New Roman" panose="02020603050405020304" pitchFamily="18" charset="0"/>
                      </a:endParaRPr>
                    </a:p>
                  </a:txBody>
                  <a:tcPr marL="7423" marR="7423" marT="7423" marB="0"/>
                </a:tc>
                <a:extLst>
                  <a:ext uri="{0D108BD9-81ED-4DB2-BD59-A6C34878D82A}">
                    <a16:rowId xmlns:a16="http://schemas.microsoft.com/office/drawing/2014/main" val="1934191605"/>
                  </a:ext>
                </a:extLst>
              </a:tr>
              <a:tr h="266956">
                <a:tc>
                  <a:txBody>
                    <a:bodyPr/>
                    <a:lstStyle/>
                    <a:p>
                      <a:pPr algn="l" rtl="0" fontAlgn="b"/>
                      <a:r>
                        <a:rPr lang="fi-FI" sz="1800" b="1" u="none" strike="noStrike" dirty="0" err="1">
                          <a:solidFill>
                            <a:srgbClr val="7030A0"/>
                          </a:solidFill>
                          <a:effectLst>
                            <a:outerShdw blurRad="38100" dist="38100" dir="2700000" algn="tl">
                              <a:srgbClr val="000000">
                                <a:alpha val="43137"/>
                              </a:srgbClr>
                            </a:outerShdw>
                          </a:effectLst>
                          <a:highlight>
                            <a:srgbClr val="FFFF00"/>
                          </a:highlight>
                          <a:latin typeface="+mj-lt"/>
                          <a:cs typeface="Times New Roman" panose="02020603050405020304" pitchFamily="18" charset="0"/>
                        </a:rPr>
                        <a:t>Russia</a:t>
                      </a:r>
                      <a:endParaRPr lang="fi-FI" sz="1800" b="1" i="0" u="none" strike="noStrike" dirty="0">
                        <a:solidFill>
                          <a:srgbClr val="7030A0"/>
                        </a:solidFill>
                        <a:effectLst>
                          <a:outerShdw blurRad="38100" dist="38100" dir="2700000" algn="tl">
                            <a:srgbClr val="000000">
                              <a:alpha val="43137"/>
                            </a:srgbClr>
                          </a:outerShdw>
                        </a:effectLst>
                        <a:highlight>
                          <a:srgbClr val="FFFF00"/>
                        </a:highlight>
                        <a:latin typeface="+mj-lt"/>
                        <a:cs typeface="Times New Roman" panose="02020603050405020304" pitchFamily="18" charset="0"/>
                      </a:endParaRPr>
                    </a:p>
                  </a:txBody>
                  <a:tcPr marL="7423" marR="7423" marT="7423" marB="0"/>
                </a:tc>
                <a:tc>
                  <a:txBody>
                    <a:bodyPr/>
                    <a:lstStyle/>
                    <a:p>
                      <a:pPr algn="l" rtl="0" fontAlgn="b"/>
                      <a:r>
                        <a:rPr lang="fi-FI" sz="1800" u="none" strike="noStrike" dirty="0">
                          <a:effectLst/>
                          <a:highlight>
                            <a:srgbClr val="FFFF00"/>
                          </a:highlight>
                          <a:latin typeface="+mj-lt"/>
                          <a:cs typeface="Times New Roman" panose="02020603050405020304" pitchFamily="18" charset="0"/>
                        </a:rPr>
                        <a:t>100 %</a:t>
                      </a:r>
                      <a:endParaRPr lang="fi-FI" sz="1800" b="0" i="0" u="none" strike="noStrike" dirty="0">
                        <a:solidFill>
                          <a:srgbClr val="000000"/>
                        </a:solidFill>
                        <a:effectLst/>
                        <a:highlight>
                          <a:srgbClr val="FFFF00"/>
                        </a:highlight>
                        <a:latin typeface="+mj-lt"/>
                        <a:cs typeface="Times New Roman" panose="02020603050405020304" pitchFamily="18" charset="0"/>
                      </a:endParaRPr>
                    </a:p>
                  </a:txBody>
                  <a:tcPr marL="7423" marR="7423" marT="7423" marB="0"/>
                </a:tc>
                <a:tc>
                  <a:txBody>
                    <a:bodyPr/>
                    <a:lstStyle/>
                    <a:p>
                      <a:pPr algn="r" rtl="0" fontAlgn="b"/>
                      <a:endParaRPr lang="fi-FI" sz="1300" b="0" i="0" u="none" strike="noStrike" dirty="0">
                        <a:solidFill>
                          <a:srgbClr val="000000"/>
                        </a:solidFill>
                        <a:effectLst/>
                        <a:highlight>
                          <a:srgbClr val="FFFF00"/>
                        </a:highlight>
                        <a:latin typeface="+mj-lt"/>
                        <a:cs typeface="Times New Roman" panose="02020603050405020304" pitchFamily="18" charset="0"/>
                      </a:endParaRPr>
                    </a:p>
                  </a:txBody>
                  <a:tcPr marL="7423" marR="7423" marT="7423" marB="0"/>
                </a:tc>
                <a:tc>
                  <a:txBody>
                    <a:bodyPr/>
                    <a:lstStyle/>
                    <a:p>
                      <a:pPr algn="l" fontAlgn="b"/>
                      <a:r>
                        <a:rPr lang="en-FI" sz="1800" b="0" i="0" u="none" strike="noStrike" dirty="0">
                          <a:solidFill>
                            <a:srgbClr val="000000"/>
                          </a:solidFill>
                          <a:effectLst/>
                          <a:highlight>
                            <a:srgbClr val="FFFF00"/>
                          </a:highlight>
                          <a:latin typeface="Tiger"/>
                        </a:rPr>
                        <a:t>10</a:t>
                      </a:r>
                      <a:r>
                        <a:rPr lang="en-US" sz="1800" b="0" i="0" u="none" strike="noStrike" dirty="0">
                          <a:solidFill>
                            <a:srgbClr val="000000"/>
                          </a:solidFill>
                          <a:effectLst/>
                          <a:highlight>
                            <a:srgbClr val="FFFF00"/>
                          </a:highlight>
                          <a:latin typeface="Tiger"/>
                        </a:rPr>
                        <a:t> </a:t>
                      </a:r>
                      <a:r>
                        <a:rPr lang="en-FI" sz="1800" b="0" i="0" u="none" strike="noStrike" dirty="0">
                          <a:solidFill>
                            <a:srgbClr val="000000"/>
                          </a:solidFill>
                          <a:effectLst/>
                          <a:highlight>
                            <a:srgbClr val="FFFF00"/>
                          </a:highlight>
                          <a:latin typeface="Tiger"/>
                        </a:rPr>
                        <a:t>015</a:t>
                      </a:r>
                    </a:p>
                  </a:txBody>
                  <a:tcPr marL="7620" marR="7620" marT="7620" marB="0"/>
                </a:tc>
                <a:tc>
                  <a:txBody>
                    <a:bodyPr/>
                    <a:lstStyle/>
                    <a:p>
                      <a:pPr algn="l" fontAlgn="t"/>
                      <a:r>
                        <a:rPr lang="fi-FI" sz="1300" u="none" strike="noStrike" dirty="0">
                          <a:effectLst/>
                          <a:highlight>
                            <a:srgbClr val="FFFF00"/>
                          </a:highlight>
                          <a:latin typeface="+mj-lt"/>
                          <a:cs typeface="Times New Roman" panose="02020603050405020304" pitchFamily="18" charset="0"/>
                        </a:rPr>
                        <a:t> </a:t>
                      </a:r>
                      <a:endParaRPr lang="fi-FI" sz="1300" b="0" i="0" u="none" strike="noStrike" dirty="0">
                        <a:solidFill>
                          <a:srgbClr val="000000"/>
                        </a:solidFill>
                        <a:effectLst/>
                        <a:highlight>
                          <a:srgbClr val="FFFF00"/>
                        </a:highlight>
                        <a:latin typeface="+mj-lt"/>
                        <a:cs typeface="Times New Roman" panose="02020603050405020304" pitchFamily="18" charset="0"/>
                      </a:endParaRPr>
                    </a:p>
                  </a:txBody>
                  <a:tcPr marL="7423" marR="7423" marT="7423" marB="0"/>
                </a:tc>
                <a:extLst>
                  <a:ext uri="{0D108BD9-81ED-4DB2-BD59-A6C34878D82A}">
                    <a16:rowId xmlns:a16="http://schemas.microsoft.com/office/drawing/2014/main" val="3858663992"/>
                  </a:ext>
                </a:extLst>
              </a:tr>
              <a:tr h="442145">
                <a:tc>
                  <a:txBody>
                    <a:bodyPr/>
                    <a:lstStyle/>
                    <a:p>
                      <a:pPr algn="l" rtl="0" fontAlgn="b"/>
                      <a:r>
                        <a:rPr lang="fi-FI" sz="1800" b="1" u="none" strike="noStrike" dirty="0">
                          <a:solidFill>
                            <a:srgbClr val="7030A0"/>
                          </a:solidFill>
                          <a:effectLst>
                            <a:outerShdw blurRad="38100" dist="38100" dir="2700000" algn="tl">
                              <a:srgbClr val="000000">
                                <a:alpha val="43137"/>
                              </a:srgbClr>
                            </a:outerShdw>
                          </a:effectLst>
                          <a:latin typeface="+mj-lt"/>
                          <a:cs typeface="Times New Roman" panose="02020603050405020304" pitchFamily="18" charset="0"/>
                        </a:rPr>
                        <a:t>Central </a:t>
                      </a:r>
                      <a:endParaRPr lang="fi-FI" sz="1800" b="1" i="0" u="none" strike="noStrike" dirty="0">
                        <a:solidFill>
                          <a:srgbClr val="7030A0"/>
                        </a:solidFill>
                        <a:effectLst>
                          <a:outerShdw blurRad="38100" dist="38100" dir="2700000" algn="tl">
                            <a:srgbClr val="000000">
                              <a:alpha val="43137"/>
                            </a:srgbClr>
                          </a:outerShdw>
                        </a:effectLst>
                        <a:latin typeface="+mj-lt"/>
                        <a:cs typeface="Times New Roman" panose="02020603050405020304" pitchFamily="18" charset="0"/>
                      </a:endParaRPr>
                    </a:p>
                  </a:txBody>
                  <a:tcPr marL="7423" marR="7423" marT="7423" marB="0"/>
                </a:tc>
                <a:tc>
                  <a:txBody>
                    <a:bodyPr/>
                    <a:lstStyle/>
                    <a:p>
                      <a:pPr algn="l" rtl="0" fontAlgn="b"/>
                      <a:r>
                        <a:rPr lang="fi-FI" sz="1800" u="none" strike="noStrike" dirty="0">
                          <a:effectLst/>
                          <a:latin typeface="+mj-lt"/>
                          <a:cs typeface="Times New Roman" panose="02020603050405020304" pitchFamily="18" charset="0"/>
                        </a:rPr>
                        <a:t>35 %</a:t>
                      </a:r>
                      <a:endParaRPr lang="fi-FI" sz="1800" b="0" i="0" u="none" strike="noStrike" dirty="0">
                        <a:solidFill>
                          <a:srgbClr val="000000"/>
                        </a:solidFill>
                        <a:effectLst/>
                        <a:latin typeface="+mj-lt"/>
                        <a:cs typeface="Times New Roman" panose="02020603050405020304" pitchFamily="18" charset="0"/>
                      </a:endParaRPr>
                    </a:p>
                  </a:txBody>
                  <a:tcPr marL="7423" marR="7423" marT="7423" marB="0"/>
                </a:tc>
                <a:tc>
                  <a:txBody>
                    <a:bodyPr/>
                    <a:lstStyle/>
                    <a:p>
                      <a:pPr algn="r" rtl="0" fontAlgn="b"/>
                      <a:endParaRPr lang="fi-FI" sz="1300" b="0" i="0" u="none" strike="noStrike" dirty="0">
                        <a:solidFill>
                          <a:srgbClr val="000000"/>
                        </a:solidFill>
                        <a:effectLst/>
                        <a:latin typeface="+mj-lt"/>
                        <a:cs typeface="Times New Roman" panose="02020603050405020304" pitchFamily="18" charset="0"/>
                      </a:endParaRPr>
                    </a:p>
                  </a:txBody>
                  <a:tcPr marL="7423" marR="7423" marT="7423" marB="0"/>
                </a:tc>
                <a:tc>
                  <a:txBody>
                    <a:bodyPr/>
                    <a:lstStyle/>
                    <a:p>
                      <a:pPr algn="l" fontAlgn="b"/>
                      <a:r>
                        <a:rPr lang="en-FI" sz="1800" b="0" i="0" u="none" strike="noStrike" dirty="0">
                          <a:solidFill>
                            <a:srgbClr val="000000"/>
                          </a:solidFill>
                          <a:effectLst/>
                          <a:latin typeface="Tiger"/>
                        </a:rPr>
                        <a:t>12</a:t>
                      </a:r>
                      <a:r>
                        <a:rPr lang="en-US" sz="1800" b="0" i="0" u="none" strike="noStrike" dirty="0">
                          <a:solidFill>
                            <a:srgbClr val="000000"/>
                          </a:solidFill>
                          <a:effectLst/>
                          <a:latin typeface="Tiger"/>
                        </a:rPr>
                        <a:t> </a:t>
                      </a:r>
                      <a:r>
                        <a:rPr lang="en-FI" sz="1800" b="0" i="0" u="none" strike="noStrike" dirty="0">
                          <a:solidFill>
                            <a:srgbClr val="000000"/>
                          </a:solidFill>
                          <a:effectLst/>
                          <a:latin typeface="Tiger"/>
                        </a:rPr>
                        <a:t>956</a:t>
                      </a:r>
                      <a:r>
                        <a:rPr lang="en-US" sz="1800" b="0" i="0" u="none" strike="noStrike" dirty="0">
                          <a:solidFill>
                            <a:srgbClr val="000000"/>
                          </a:solidFill>
                          <a:effectLst/>
                          <a:latin typeface="Tiger"/>
                        </a:rPr>
                        <a:t> [2]</a:t>
                      </a:r>
                      <a:endParaRPr lang="en-FI" sz="1800" b="0" i="0" u="none" strike="noStrike" dirty="0">
                        <a:solidFill>
                          <a:srgbClr val="000000"/>
                        </a:solidFill>
                        <a:effectLst/>
                        <a:latin typeface="Tiger"/>
                      </a:endParaRPr>
                    </a:p>
                  </a:txBody>
                  <a:tcPr marL="7620" marR="7620" marT="7620" marB="0"/>
                </a:tc>
                <a:tc>
                  <a:txBody>
                    <a:bodyPr/>
                    <a:lstStyle/>
                    <a:p>
                      <a:pPr algn="l" rtl="0" fontAlgn="b"/>
                      <a:r>
                        <a:rPr lang="fi-FI" sz="1800" u="none" strike="noStrike" dirty="0" err="1">
                          <a:effectLst/>
                          <a:latin typeface="+mj-lt"/>
                          <a:cs typeface="Times New Roman" panose="02020603050405020304" pitchFamily="18" charset="0"/>
                        </a:rPr>
                        <a:t>Machinery</a:t>
                      </a:r>
                      <a:r>
                        <a:rPr lang="fi-FI" sz="1800" u="none" strike="noStrike" dirty="0">
                          <a:effectLst/>
                          <a:latin typeface="+mj-lt"/>
                          <a:cs typeface="Times New Roman" panose="02020603050405020304" pitchFamily="18" charset="0"/>
                        </a:rPr>
                        <a:t>, </a:t>
                      </a:r>
                      <a:r>
                        <a:rPr lang="fi-FI" sz="1800" u="none" strike="noStrike" dirty="0" err="1">
                          <a:effectLst/>
                          <a:latin typeface="+mj-lt"/>
                          <a:cs typeface="Times New Roman" panose="02020603050405020304" pitchFamily="18" charset="0"/>
                        </a:rPr>
                        <a:t>banking</a:t>
                      </a:r>
                      <a:r>
                        <a:rPr lang="fi-FI" sz="1800" u="none" strike="noStrike" dirty="0">
                          <a:effectLst/>
                          <a:latin typeface="+mj-lt"/>
                          <a:cs typeface="Times New Roman" panose="02020603050405020304" pitchFamily="18" charset="0"/>
                        </a:rPr>
                        <a:t>, </a:t>
                      </a:r>
                      <a:r>
                        <a:rPr lang="fi-FI" sz="1800" u="none" strike="noStrike" dirty="0" err="1">
                          <a:effectLst/>
                          <a:latin typeface="+mj-lt"/>
                          <a:cs typeface="Times New Roman" panose="02020603050405020304" pitchFamily="18" charset="0"/>
                        </a:rPr>
                        <a:t>retail</a:t>
                      </a:r>
                      <a:endParaRPr lang="fi-FI" sz="1800" b="0" i="0" u="none" strike="noStrike" dirty="0">
                        <a:solidFill>
                          <a:srgbClr val="000000"/>
                        </a:solidFill>
                        <a:effectLst/>
                        <a:latin typeface="+mj-lt"/>
                        <a:cs typeface="Times New Roman" panose="02020603050405020304" pitchFamily="18" charset="0"/>
                      </a:endParaRPr>
                    </a:p>
                  </a:txBody>
                  <a:tcPr marL="7423" marR="7423" marT="7423" marB="0"/>
                </a:tc>
                <a:extLst>
                  <a:ext uri="{0D108BD9-81ED-4DB2-BD59-A6C34878D82A}">
                    <a16:rowId xmlns:a16="http://schemas.microsoft.com/office/drawing/2014/main" val="177792020"/>
                  </a:ext>
                </a:extLst>
              </a:tr>
              <a:tr h="725786">
                <a:tc>
                  <a:txBody>
                    <a:bodyPr/>
                    <a:lstStyle/>
                    <a:p>
                      <a:pPr algn="l" rtl="0" fontAlgn="b"/>
                      <a:r>
                        <a:rPr lang="fi-FI" sz="1800" b="1" u="none" strike="noStrike" dirty="0">
                          <a:solidFill>
                            <a:srgbClr val="7030A0"/>
                          </a:solidFill>
                          <a:effectLst>
                            <a:outerShdw blurRad="38100" dist="38100" dir="2700000" algn="tl">
                              <a:srgbClr val="000000">
                                <a:alpha val="43137"/>
                              </a:srgbClr>
                            </a:outerShdw>
                          </a:effectLst>
                          <a:latin typeface="+mj-lt"/>
                          <a:cs typeface="Times New Roman" panose="02020603050405020304" pitchFamily="18" charset="0"/>
                        </a:rPr>
                        <a:t>North West </a:t>
                      </a:r>
                      <a:endParaRPr lang="fi-FI" sz="1800" b="1" i="0" u="none" strike="noStrike" dirty="0">
                        <a:solidFill>
                          <a:srgbClr val="7030A0"/>
                        </a:solidFill>
                        <a:effectLst>
                          <a:outerShdw blurRad="38100" dist="38100" dir="2700000" algn="tl">
                            <a:srgbClr val="000000">
                              <a:alpha val="43137"/>
                            </a:srgbClr>
                          </a:outerShdw>
                        </a:effectLst>
                        <a:latin typeface="+mj-lt"/>
                        <a:cs typeface="Times New Roman" panose="02020603050405020304" pitchFamily="18" charset="0"/>
                      </a:endParaRPr>
                    </a:p>
                  </a:txBody>
                  <a:tcPr marL="7423" marR="7423" marT="7423" marB="0"/>
                </a:tc>
                <a:tc>
                  <a:txBody>
                    <a:bodyPr/>
                    <a:lstStyle/>
                    <a:p>
                      <a:pPr algn="l" rtl="0" fontAlgn="b"/>
                      <a:r>
                        <a:rPr lang="fi-FI" sz="1800" u="none" strike="noStrike" dirty="0">
                          <a:effectLst/>
                          <a:latin typeface="+mj-lt"/>
                          <a:cs typeface="Times New Roman" panose="02020603050405020304" pitchFamily="18" charset="0"/>
                        </a:rPr>
                        <a:t>11 %</a:t>
                      </a:r>
                      <a:endParaRPr lang="fi-FI" sz="1800" b="0" i="0" u="none" strike="noStrike" dirty="0">
                        <a:solidFill>
                          <a:srgbClr val="000000"/>
                        </a:solidFill>
                        <a:effectLst/>
                        <a:latin typeface="+mj-lt"/>
                        <a:cs typeface="Times New Roman" panose="02020603050405020304" pitchFamily="18" charset="0"/>
                      </a:endParaRPr>
                    </a:p>
                  </a:txBody>
                  <a:tcPr marL="7423" marR="7423" marT="7423" marB="0"/>
                </a:tc>
                <a:tc>
                  <a:txBody>
                    <a:bodyPr/>
                    <a:lstStyle/>
                    <a:p>
                      <a:pPr algn="r" rtl="0" fontAlgn="b"/>
                      <a:endParaRPr lang="fi-FI" sz="1300" b="0" i="0" u="none" strike="noStrike" dirty="0">
                        <a:solidFill>
                          <a:srgbClr val="000000"/>
                        </a:solidFill>
                        <a:effectLst/>
                        <a:latin typeface="+mj-lt"/>
                        <a:cs typeface="Times New Roman" panose="02020603050405020304" pitchFamily="18" charset="0"/>
                      </a:endParaRPr>
                    </a:p>
                  </a:txBody>
                  <a:tcPr marL="7423" marR="7423" marT="7423" marB="0"/>
                </a:tc>
                <a:tc>
                  <a:txBody>
                    <a:bodyPr/>
                    <a:lstStyle/>
                    <a:p>
                      <a:pPr algn="l" fontAlgn="b"/>
                      <a:r>
                        <a:rPr lang="en-FI" sz="1800" b="0" i="0" u="none" strike="noStrike" dirty="0">
                          <a:solidFill>
                            <a:srgbClr val="000000"/>
                          </a:solidFill>
                          <a:effectLst/>
                          <a:latin typeface="Tiger"/>
                        </a:rPr>
                        <a:t>11</a:t>
                      </a:r>
                      <a:r>
                        <a:rPr lang="en-US" sz="1800" b="0" i="0" u="none" strike="noStrike" dirty="0">
                          <a:solidFill>
                            <a:srgbClr val="000000"/>
                          </a:solidFill>
                          <a:effectLst/>
                          <a:latin typeface="Tiger"/>
                        </a:rPr>
                        <a:t> </a:t>
                      </a:r>
                      <a:r>
                        <a:rPr lang="en-FI" sz="1800" b="0" i="0" u="none" strike="noStrike" dirty="0">
                          <a:solidFill>
                            <a:srgbClr val="000000"/>
                          </a:solidFill>
                          <a:effectLst/>
                          <a:latin typeface="Tiger"/>
                        </a:rPr>
                        <a:t>669</a:t>
                      </a:r>
                      <a:r>
                        <a:rPr lang="en-US" sz="1800" b="0" i="0" u="none" strike="noStrike" dirty="0">
                          <a:solidFill>
                            <a:srgbClr val="000000"/>
                          </a:solidFill>
                          <a:effectLst/>
                          <a:latin typeface="Tiger"/>
                        </a:rPr>
                        <a:t> [3]</a:t>
                      </a:r>
                      <a:endParaRPr lang="en-FI" sz="1800" b="0" i="0" u="none" strike="noStrike" dirty="0">
                        <a:solidFill>
                          <a:srgbClr val="000000"/>
                        </a:solidFill>
                        <a:effectLst/>
                        <a:latin typeface="Tiger"/>
                      </a:endParaRPr>
                    </a:p>
                  </a:txBody>
                  <a:tcPr marL="7620" marR="7620" marT="7620" marB="0"/>
                </a:tc>
                <a:tc>
                  <a:txBody>
                    <a:bodyPr/>
                    <a:lstStyle/>
                    <a:p>
                      <a:pPr algn="l" rtl="0" fontAlgn="b"/>
                      <a:r>
                        <a:rPr lang="fi-FI" sz="1800" u="none" strike="noStrike" dirty="0" err="1">
                          <a:effectLst/>
                          <a:latin typeface="+mj-lt"/>
                          <a:cs typeface="Times New Roman" panose="02020603050405020304" pitchFamily="18" charset="0"/>
                        </a:rPr>
                        <a:t>Machinery</a:t>
                      </a:r>
                      <a:r>
                        <a:rPr lang="fi-FI" sz="1800" u="none" strike="noStrike" dirty="0">
                          <a:effectLst/>
                          <a:latin typeface="+mj-lt"/>
                          <a:cs typeface="Times New Roman" panose="02020603050405020304" pitchFamily="18" charset="0"/>
                        </a:rPr>
                        <a:t>, </a:t>
                      </a:r>
                      <a:r>
                        <a:rPr lang="fi-FI" sz="1800" u="none" strike="noStrike" dirty="0" err="1">
                          <a:effectLst/>
                          <a:latin typeface="+mj-lt"/>
                          <a:cs typeface="Times New Roman" panose="02020603050405020304" pitchFamily="18" charset="0"/>
                        </a:rPr>
                        <a:t>forestry</a:t>
                      </a:r>
                      <a:r>
                        <a:rPr lang="fi-FI" sz="1800" u="none" strike="noStrike" dirty="0">
                          <a:effectLst/>
                          <a:latin typeface="+mj-lt"/>
                          <a:cs typeface="Times New Roman" panose="02020603050405020304" pitchFamily="18" charset="0"/>
                        </a:rPr>
                        <a:t>, </a:t>
                      </a:r>
                      <a:r>
                        <a:rPr lang="fi-FI" sz="1800" u="none" strike="noStrike" dirty="0" err="1">
                          <a:effectLst/>
                          <a:latin typeface="+mj-lt"/>
                          <a:cs typeface="Times New Roman" panose="02020603050405020304" pitchFamily="18" charset="0"/>
                        </a:rPr>
                        <a:t>fishing</a:t>
                      </a:r>
                      <a:endParaRPr lang="fi-FI" sz="1800" b="0" i="0" u="none" strike="noStrike" dirty="0">
                        <a:solidFill>
                          <a:srgbClr val="000000"/>
                        </a:solidFill>
                        <a:effectLst/>
                        <a:latin typeface="+mj-lt"/>
                        <a:cs typeface="Times New Roman" panose="02020603050405020304" pitchFamily="18" charset="0"/>
                      </a:endParaRPr>
                    </a:p>
                  </a:txBody>
                  <a:tcPr marL="7423" marR="7423" marT="7423" marB="0"/>
                </a:tc>
                <a:extLst>
                  <a:ext uri="{0D108BD9-81ED-4DB2-BD59-A6C34878D82A}">
                    <a16:rowId xmlns:a16="http://schemas.microsoft.com/office/drawing/2014/main" val="1372003589"/>
                  </a:ext>
                </a:extLst>
              </a:tr>
              <a:tr h="583966">
                <a:tc>
                  <a:txBody>
                    <a:bodyPr/>
                    <a:lstStyle/>
                    <a:p>
                      <a:pPr algn="l" rtl="0" fontAlgn="b"/>
                      <a:r>
                        <a:rPr lang="fi-FI" sz="1800" b="1" u="none" strike="noStrike" dirty="0">
                          <a:solidFill>
                            <a:srgbClr val="7030A0"/>
                          </a:solidFill>
                          <a:effectLst>
                            <a:outerShdw blurRad="38100" dist="38100" dir="2700000" algn="tl">
                              <a:srgbClr val="000000">
                                <a:alpha val="43137"/>
                              </a:srgbClr>
                            </a:outerShdw>
                          </a:effectLst>
                          <a:latin typeface="+mj-lt"/>
                          <a:cs typeface="Times New Roman" panose="02020603050405020304" pitchFamily="18" charset="0"/>
                        </a:rPr>
                        <a:t>Southern </a:t>
                      </a:r>
                      <a:endParaRPr lang="fi-FI" sz="1800" b="1" i="0" u="none" strike="noStrike" dirty="0">
                        <a:solidFill>
                          <a:srgbClr val="7030A0"/>
                        </a:solidFill>
                        <a:effectLst>
                          <a:outerShdw blurRad="38100" dist="38100" dir="2700000" algn="tl">
                            <a:srgbClr val="000000">
                              <a:alpha val="43137"/>
                            </a:srgbClr>
                          </a:outerShdw>
                        </a:effectLst>
                        <a:latin typeface="+mj-lt"/>
                        <a:cs typeface="Times New Roman" panose="02020603050405020304" pitchFamily="18" charset="0"/>
                      </a:endParaRPr>
                    </a:p>
                  </a:txBody>
                  <a:tcPr marL="7423" marR="7423" marT="7423" marB="0"/>
                </a:tc>
                <a:tc>
                  <a:txBody>
                    <a:bodyPr/>
                    <a:lstStyle/>
                    <a:p>
                      <a:pPr algn="l" rtl="0" fontAlgn="b"/>
                      <a:r>
                        <a:rPr lang="fi-FI" sz="1800" u="none" strike="noStrike" dirty="0">
                          <a:effectLst/>
                          <a:latin typeface="+mj-lt"/>
                          <a:cs typeface="Times New Roman" panose="02020603050405020304" pitchFamily="18" charset="0"/>
                        </a:rPr>
                        <a:t>7 %</a:t>
                      </a:r>
                      <a:endParaRPr lang="fi-FI" sz="1800" b="0" i="0" u="none" strike="noStrike" dirty="0">
                        <a:solidFill>
                          <a:srgbClr val="000000"/>
                        </a:solidFill>
                        <a:effectLst/>
                        <a:latin typeface="+mj-lt"/>
                        <a:cs typeface="Times New Roman" panose="02020603050405020304" pitchFamily="18" charset="0"/>
                      </a:endParaRPr>
                    </a:p>
                  </a:txBody>
                  <a:tcPr marL="7423" marR="7423" marT="7423" marB="0"/>
                </a:tc>
                <a:tc>
                  <a:txBody>
                    <a:bodyPr/>
                    <a:lstStyle/>
                    <a:p>
                      <a:pPr algn="r" rtl="0" fontAlgn="b"/>
                      <a:endParaRPr lang="fi-FI" sz="1300" b="0" i="0" u="none" strike="noStrike" dirty="0">
                        <a:solidFill>
                          <a:srgbClr val="000000"/>
                        </a:solidFill>
                        <a:effectLst/>
                        <a:latin typeface="+mj-lt"/>
                        <a:cs typeface="Times New Roman" panose="02020603050405020304" pitchFamily="18" charset="0"/>
                      </a:endParaRPr>
                    </a:p>
                  </a:txBody>
                  <a:tcPr marL="7423" marR="7423" marT="7423" marB="0"/>
                </a:tc>
                <a:tc>
                  <a:txBody>
                    <a:bodyPr/>
                    <a:lstStyle/>
                    <a:p>
                      <a:pPr algn="l" fontAlgn="b"/>
                      <a:r>
                        <a:rPr lang="en-FI" sz="1800" b="0" i="0" u="none" strike="noStrike" dirty="0">
                          <a:solidFill>
                            <a:srgbClr val="000000"/>
                          </a:solidFill>
                          <a:effectLst/>
                          <a:latin typeface="Tiger"/>
                        </a:rPr>
                        <a:t>6</a:t>
                      </a:r>
                      <a:r>
                        <a:rPr lang="en-US" sz="1800" b="0" i="0" u="none" strike="noStrike" dirty="0">
                          <a:solidFill>
                            <a:srgbClr val="000000"/>
                          </a:solidFill>
                          <a:effectLst/>
                          <a:latin typeface="Tiger"/>
                        </a:rPr>
                        <a:t> </a:t>
                      </a:r>
                      <a:r>
                        <a:rPr lang="en-FI" sz="1800" b="0" i="0" u="none" strike="noStrike" dirty="0">
                          <a:solidFill>
                            <a:srgbClr val="000000"/>
                          </a:solidFill>
                          <a:effectLst/>
                          <a:latin typeface="Tiger"/>
                        </a:rPr>
                        <a:t>214</a:t>
                      </a:r>
                      <a:r>
                        <a:rPr lang="en-US" sz="1800" b="0" i="0" u="none" strike="noStrike" dirty="0">
                          <a:solidFill>
                            <a:srgbClr val="000000"/>
                          </a:solidFill>
                          <a:effectLst/>
                          <a:latin typeface="Tiger"/>
                        </a:rPr>
                        <a:t> [7]</a:t>
                      </a:r>
                      <a:endParaRPr lang="en-FI" sz="1800" b="0" i="0" u="none" strike="noStrike" dirty="0">
                        <a:solidFill>
                          <a:srgbClr val="000000"/>
                        </a:solidFill>
                        <a:effectLst/>
                        <a:latin typeface="Tiger"/>
                      </a:endParaRPr>
                    </a:p>
                  </a:txBody>
                  <a:tcPr marL="7620" marR="7620" marT="7620" marB="0"/>
                </a:tc>
                <a:tc>
                  <a:txBody>
                    <a:bodyPr/>
                    <a:lstStyle/>
                    <a:p>
                      <a:pPr algn="l" rtl="0" fontAlgn="b"/>
                      <a:r>
                        <a:rPr lang="fi-FI" sz="1800" u="none" strike="noStrike" dirty="0" err="1">
                          <a:effectLst/>
                          <a:latin typeface="+mj-lt"/>
                          <a:cs typeface="Times New Roman" panose="02020603050405020304" pitchFamily="18" charset="0"/>
                        </a:rPr>
                        <a:t>Agriculture</a:t>
                      </a:r>
                      <a:r>
                        <a:rPr lang="fi-FI" sz="1800" u="none" strike="noStrike" dirty="0">
                          <a:effectLst/>
                          <a:latin typeface="+mj-lt"/>
                          <a:cs typeface="Times New Roman" panose="02020603050405020304" pitchFamily="18" charset="0"/>
                        </a:rPr>
                        <a:t>, </a:t>
                      </a:r>
                      <a:r>
                        <a:rPr lang="fi-FI" sz="1800" u="none" strike="noStrike" dirty="0" err="1">
                          <a:effectLst/>
                          <a:latin typeface="+mj-lt"/>
                          <a:cs typeface="Times New Roman" panose="02020603050405020304" pitchFamily="18" charset="0"/>
                        </a:rPr>
                        <a:t>recreation</a:t>
                      </a:r>
                      <a:endParaRPr lang="fi-FI" sz="1800" b="0" i="0" u="none" strike="noStrike" dirty="0">
                        <a:solidFill>
                          <a:srgbClr val="000000"/>
                        </a:solidFill>
                        <a:effectLst/>
                        <a:latin typeface="+mj-lt"/>
                        <a:cs typeface="Times New Roman" panose="02020603050405020304" pitchFamily="18" charset="0"/>
                      </a:endParaRPr>
                    </a:p>
                  </a:txBody>
                  <a:tcPr marL="7423" marR="7423" marT="7423" marB="0"/>
                </a:tc>
                <a:extLst>
                  <a:ext uri="{0D108BD9-81ED-4DB2-BD59-A6C34878D82A}">
                    <a16:rowId xmlns:a16="http://schemas.microsoft.com/office/drawing/2014/main" val="63290652"/>
                  </a:ext>
                </a:extLst>
              </a:tr>
              <a:tr h="583966">
                <a:tc>
                  <a:txBody>
                    <a:bodyPr/>
                    <a:lstStyle/>
                    <a:p>
                      <a:pPr algn="l" rtl="0" fontAlgn="b"/>
                      <a:r>
                        <a:rPr lang="fi-FI" sz="1800" b="1" u="none" strike="noStrike" dirty="0">
                          <a:solidFill>
                            <a:srgbClr val="7030A0"/>
                          </a:solidFill>
                          <a:effectLst>
                            <a:outerShdw blurRad="38100" dist="38100" dir="2700000" algn="tl">
                              <a:srgbClr val="000000">
                                <a:alpha val="43137"/>
                              </a:srgbClr>
                            </a:outerShdw>
                          </a:effectLst>
                          <a:latin typeface="+mj-lt"/>
                          <a:cs typeface="Times New Roman" panose="02020603050405020304" pitchFamily="18" charset="0"/>
                        </a:rPr>
                        <a:t>North </a:t>
                      </a:r>
                      <a:r>
                        <a:rPr lang="fi-FI" sz="1800" b="1" u="none" strike="noStrike" dirty="0" err="1">
                          <a:solidFill>
                            <a:srgbClr val="7030A0"/>
                          </a:solidFill>
                          <a:effectLst>
                            <a:outerShdw blurRad="38100" dist="38100" dir="2700000" algn="tl">
                              <a:srgbClr val="000000">
                                <a:alpha val="43137"/>
                              </a:srgbClr>
                            </a:outerShdw>
                          </a:effectLst>
                          <a:latin typeface="+mj-lt"/>
                          <a:cs typeface="Times New Roman" panose="02020603050405020304" pitchFamily="18" charset="0"/>
                        </a:rPr>
                        <a:t>Caucasus</a:t>
                      </a:r>
                      <a:r>
                        <a:rPr lang="fi-FI" sz="1800" b="1" u="none" strike="noStrike" dirty="0">
                          <a:solidFill>
                            <a:srgbClr val="7030A0"/>
                          </a:solidFill>
                          <a:effectLst>
                            <a:outerShdw blurRad="38100" dist="38100" dir="2700000" algn="tl">
                              <a:srgbClr val="000000">
                                <a:alpha val="43137"/>
                              </a:srgbClr>
                            </a:outerShdw>
                          </a:effectLst>
                          <a:latin typeface="+mj-lt"/>
                          <a:cs typeface="Times New Roman" panose="02020603050405020304" pitchFamily="18" charset="0"/>
                        </a:rPr>
                        <a:t> </a:t>
                      </a:r>
                      <a:endParaRPr lang="fi-FI" sz="1800" b="1" i="0" u="none" strike="noStrike" dirty="0">
                        <a:solidFill>
                          <a:srgbClr val="7030A0"/>
                        </a:solidFill>
                        <a:effectLst>
                          <a:outerShdw blurRad="38100" dist="38100" dir="2700000" algn="tl">
                            <a:srgbClr val="000000">
                              <a:alpha val="43137"/>
                            </a:srgbClr>
                          </a:outerShdw>
                        </a:effectLst>
                        <a:latin typeface="+mj-lt"/>
                        <a:cs typeface="Times New Roman" panose="02020603050405020304" pitchFamily="18" charset="0"/>
                      </a:endParaRPr>
                    </a:p>
                  </a:txBody>
                  <a:tcPr marL="7423" marR="7423" marT="7423" marB="0"/>
                </a:tc>
                <a:tc>
                  <a:txBody>
                    <a:bodyPr/>
                    <a:lstStyle/>
                    <a:p>
                      <a:pPr algn="l" rtl="0" fontAlgn="b"/>
                      <a:r>
                        <a:rPr lang="fi-FI" sz="1800" u="none" strike="noStrike" dirty="0">
                          <a:effectLst/>
                          <a:latin typeface="+mj-lt"/>
                          <a:cs typeface="Times New Roman" panose="02020603050405020304" pitchFamily="18" charset="0"/>
                        </a:rPr>
                        <a:t>2 %</a:t>
                      </a:r>
                      <a:endParaRPr lang="fi-FI" sz="1800" b="0" i="0" u="none" strike="noStrike" dirty="0">
                        <a:solidFill>
                          <a:srgbClr val="000000"/>
                        </a:solidFill>
                        <a:effectLst/>
                        <a:latin typeface="+mj-lt"/>
                        <a:cs typeface="Times New Roman" panose="02020603050405020304" pitchFamily="18" charset="0"/>
                      </a:endParaRPr>
                    </a:p>
                  </a:txBody>
                  <a:tcPr marL="7423" marR="7423" marT="7423" marB="0"/>
                </a:tc>
                <a:tc>
                  <a:txBody>
                    <a:bodyPr/>
                    <a:lstStyle/>
                    <a:p>
                      <a:pPr algn="r" rtl="0" fontAlgn="b"/>
                      <a:endParaRPr lang="fi-FI" sz="1300" b="0" i="0" u="none" strike="noStrike" dirty="0">
                        <a:solidFill>
                          <a:srgbClr val="000000"/>
                        </a:solidFill>
                        <a:effectLst/>
                        <a:latin typeface="+mj-lt"/>
                        <a:cs typeface="Times New Roman" panose="02020603050405020304" pitchFamily="18" charset="0"/>
                      </a:endParaRPr>
                    </a:p>
                  </a:txBody>
                  <a:tcPr marL="7423" marR="7423" marT="7423" marB="0"/>
                </a:tc>
                <a:tc>
                  <a:txBody>
                    <a:bodyPr/>
                    <a:lstStyle/>
                    <a:p>
                      <a:pPr algn="l" fontAlgn="b"/>
                      <a:r>
                        <a:rPr lang="en-FI" sz="1800" b="0" i="0" u="none" strike="noStrike" dirty="0">
                          <a:solidFill>
                            <a:srgbClr val="000000"/>
                          </a:solidFill>
                          <a:effectLst/>
                          <a:latin typeface="Tiger"/>
                        </a:rPr>
                        <a:t>3</a:t>
                      </a:r>
                      <a:r>
                        <a:rPr lang="en-US" sz="1800" b="0" i="0" u="none" strike="noStrike" dirty="0">
                          <a:solidFill>
                            <a:srgbClr val="000000"/>
                          </a:solidFill>
                          <a:effectLst/>
                          <a:latin typeface="Tiger"/>
                        </a:rPr>
                        <a:t> </a:t>
                      </a:r>
                      <a:r>
                        <a:rPr lang="en-FI" sz="1800" b="0" i="0" u="none" strike="noStrike" dirty="0">
                          <a:solidFill>
                            <a:srgbClr val="000000"/>
                          </a:solidFill>
                          <a:effectLst/>
                          <a:latin typeface="Tiger"/>
                        </a:rPr>
                        <a:t>596</a:t>
                      </a:r>
                      <a:r>
                        <a:rPr lang="en-US" sz="1800" b="0" i="0" u="none" strike="noStrike" dirty="0">
                          <a:solidFill>
                            <a:srgbClr val="000000"/>
                          </a:solidFill>
                          <a:effectLst/>
                          <a:latin typeface="Tiger"/>
                        </a:rPr>
                        <a:t> [8]</a:t>
                      </a:r>
                      <a:endParaRPr lang="en-FI" sz="1800" b="0" i="0" u="none" strike="noStrike" dirty="0">
                        <a:solidFill>
                          <a:srgbClr val="000000"/>
                        </a:solidFill>
                        <a:effectLst/>
                        <a:latin typeface="Tiger"/>
                      </a:endParaRPr>
                    </a:p>
                  </a:txBody>
                  <a:tcPr marL="7620" marR="7620" marT="7620" marB="0"/>
                </a:tc>
                <a:tc>
                  <a:txBody>
                    <a:bodyPr/>
                    <a:lstStyle/>
                    <a:p>
                      <a:pPr algn="l" rtl="0" fontAlgn="b"/>
                      <a:r>
                        <a:rPr lang="en-US" sz="1800" u="none" strike="noStrike" dirty="0">
                          <a:effectLst/>
                          <a:latin typeface="+mj-lt"/>
                          <a:cs typeface="Times New Roman" panose="02020603050405020304" pitchFamily="18" charset="0"/>
                        </a:rPr>
                        <a:t>Agriculture, metal-intensive machinery, chemical industry</a:t>
                      </a:r>
                      <a:endParaRPr lang="en-US" sz="1800" b="0" i="0" u="none" strike="noStrike" dirty="0">
                        <a:solidFill>
                          <a:srgbClr val="000000"/>
                        </a:solidFill>
                        <a:effectLst/>
                        <a:latin typeface="+mj-lt"/>
                        <a:cs typeface="Times New Roman" panose="02020603050405020304" pitchFamily="18" charset="0"/>
                      </a:endParaRPr>
                    </a:p>
                  </a:txBody>
                  <a:tcPr marL="7423" marR="7423" marT="7423" marB="0"/>
                </a:tc>
                <a:extLst>
                  <a:ext uri="{0D108BD9-81ED-4DB2-BD59-A6C34878D82A}">
                    <a16:rowId xmlns:a16="http://schemas.microsoft.com/office/drawing/2014/main" val="3962680737"/>
                  </a:ext>
                </a:extLst>
              </a:tr>
              <a:tr h="570371">
                <a:tc>
                  <a:txBody>
                    <a:bodyPr/>
                    <a:lstStyle/>
                    <a:p>
                      <a:pPr algn="l" rtl="0" fontAlgn="b"/>
                      <a:r>
                        <a:rPr lang="fi-FI" sz="1800" b="1" u="none" strike="noStrike" dirty="0">
                          <a:solidFill>
                            <a:srgbClr val="7030A0"/>
                          </a:solidFill>
                          <a:effectLst>
                            <a:outerShdw blurRad="38100" dist="38100" dir="2700000" algn="tl">
                              <a:srgbClr val="000000">
                                <a:alpha val="43137"/>
                              </a:srgbClr>
                            </a:outerShdw>
                          </a:effectLst>
                          <a:latin typeface="+mj-lt"/>
                          <a:cs typeface="Times New Roman" panose="02020603050405020304" pitchFamily="18" charset="0"/>
                        </a:rPr>
                        <a:t>Volga FD</a:t>
                      </a:r>
                      <a:endParaRPr lang="fi-FI" sz="1800" b="1" i="0" u="none" strike="noStrike" dirty="0">
                        <a:solidFill>
                          <a:srgbClr val="7030A0"/>
                        </a:solidFill>
                        <a:effectLst>
                          <a:outerShdw blurRad="38100" dist="38100" dir="2700000" algn="tl">
                            <a:srgbClr val="000000">
                              <a:alpha val="43137"/>
                            </a:srgbClr>
                          </a:outerShdw>
                        </a:effectLst>
                        <a:latin typeface="+mj-lt"/>
                        <a:cs typeface="Times New Roman" panose="02020603050405020304" pitchFamily="18" charset="0"/>
                      </a:endParaRPr>
                    </a:p>
                  </a:txBody>
                  <a:tcPr marL="7423" marR="7423" marT="7423" marB="0"/>
                </a:tc>
                <a:tc>
                  <a:txBody>
                    <a:bodyPr/>
                    <a:lstStyle/>
                    <a:p>
                      <a:pPr algn="l" rtl="0" fontAlgn="b"/>
                      <a:r>
                        <a:rPr lang="fi-FI" sz="1800" u="none" strike="noStrike" dirty="0">
                          <a:effectLst/>
                          <a:latin typeface="+mj-lt"/>
                          <a:cs typeface="Times New Roman" panose="02020603050405020304" pitchFamily="18" charset="0"/>
                        </a:rPr>
                        <a:t>15 %</a:t>
                      </a:r>
                      <a:endParaRPr lang="fi-FI" sz="1800" b="0" i="0" u="none" strike="noStrike" dirty="0">
                        <a:solidFill>
                          <a:srgbClr val="000000"/>
                        </a:solidFill>
                        <a:effectLst/>
                        <a:latin typeface="+mj-lt"/>
                        <a:cs typeface="Times New Roman" panose="02020603050405020304" pitchFamily="18" charset="0"/>
                      </a:endParaRPr>
                    </a:p>
                  </a:txBody>
                  <a:tcPr marL="7423" marR="7423" marT="7423" marB="0"/>
                </a:tc>
                <a:tc>
                  <a:txBody>
                    <a:bodyPr/>
                    <a:lstStyle/>
                    <a:p>
                      <a:pPr algn="r" rtl="0" fontAlgn="b"/>
                      <a:endParaRPr lang="fi-FI" sz="1300" b="0" i="0" u="none" strike="noStrike" dirty="0">
                        <a:solidFill>
                          <a:srgbClr val="000000"/>
                        </a:solidFill>
                        <a:effectLst/>
                        <a:latin typeface="+mj-lt"/>
                        <a:cs typeface="Times New Roman" panose="02020603050405020304" pitchFamily="18" charset="0"/>
                      </a:endParaRPr>
                    </a:p>
                  </a:txBody>
                  <a:tcPr marL="7423" marR="7423" marT="7423" marB="0"/>
                </a:tc>
                <a:tc>
                  <a:txBody>
                    <a:bodyPr/>
                    <a:lstStyle/>
                    <a:p>
                      <a:pPr algn="l" fontAlgn="b"/>
                      <a:r>
                        <a:rPr lang="en-FI" sz="1800" b="0" i="0" u="none" strike="noStrike" dirty="0">
                          <a:solidFill>
                            <a:srgbClr val="000000"/>
                          </a:solidFill>
                          <a:effectLst/>
                          <a:latin typeface="Tiger"/>
                        </a:rPr>
                        <a:t>7</a:t>
                      </a:r>
                      <a:r>
                        <a:rPr lang="en-US" sz="1800" b="0" i="0" u="none" strike="noStrike" dirty="0">
                          <a:solidFill>
                            <a:srgbClr val="000000"/>
                          </a:solidFill>
                          <a:effectLst/>
                          <a:latin typeface="Tiger"/>
                        </a:rPr>
                        <a:t> </a:t>
                      </a:r>
                      <a:r>
                        <a:rPr lang="en-FI" sz="1800" b="0" i="0" u="none" strike="noStrike" dirty="0">
                          <a:solidFill>
                            <a:srgbClr val="000000"/>
                          </a:solidFill>
                          <a:effectLst/>
                          <a:latin typeface="Tiger"/>
                        </a:rPr>
                        <a:t>447</a:t>
                      </a:r>
                      <a:r>
                        <a:rPr lang="en-US" sz="1800" b="0" i="0" u="none" strike="noStrike" dirty="0">
                          <a:solidFill>
                            <a:srgbClr val="000000"/>
                          </a:solidFill>
                          <a:effectLst/>
                          <a:latin typeface="Tiger"/>
                        </a:rPr>
                        <a:t> [6]</a:t>
                      </a:r>
                      <a:endParaRPr lang="en-FI" sz="1800" b="0" i="0" u="none" strike="noStrike" dirty="0">
                        <a:solidFill>
                          <a:srgbClr val="000000"/>
                        </a:solidFill>
                        <a:effectLst/>
                        <a:latin typeface="Tiger"/>
                      </a:endParaRPr>
                    </a:p>
                  </a:txBody>
                  <a:tcPr marL="7620" marR="7620" marT="7620" marB="0"/>
                </a:tc>
                <a:tc>
                  <a:txBody>
                    <a:bodyPr/>
                    <a:lstStyle/>
                    <a:p>
                      <a:pPr algn="l" rtl="0" fontAlgn="b"/>
                      <a:r>
                        <a:rPr lang="en-US" sz="1800" u="none" strike="noStrike" dirty="0">
                          <a:effectLst/>
                          <a:latin typeface="+mj-lt"/>
                          <a:cs typeface="Times New Roman" panose="02020603050405020304" pitchFamily="18" charset="0"/>
                        </a:rPr>
                        <a:t>Oil and gas, machinery, agriculture</a:t>
                      </a:r>
                      <a:endParaRPr lang="en-US" sz="1800" b="0" i="0" u="none" strike="noStrike" dirty="0">
                        <a:solidFill>
                          <a:srgbClr val="000000"/>
                        </a:solidFill>
                        <a:effectLst/>
                        <a:latin typeface="+mj-lt"/>
                        <a:cs typeface="Times New Roman" panose="02020603050405020304" pitchFamily="18" charset="0"/>
                      </a:endParaRPr>
                    </a:p>
                  </a:txBody>
                  <a:tcPr marL="7423" marR="7423" marT="7423" marB="0"/>
                </a:tc>
                <a:extLst>
                  <a:ext uri="{0D108BD9-81ED-4DB2-BD59-A6C34878D82A}">
                    <a16:rowId xmlns:a16="http://schemas.microsoft.com/office/drawing/2014/main" val="2373796934"/>
                  </a:ext>
                </a:extLst>
              </a:tr>
              <a:tr h="442145">
                <a:tc>
                  <a:txBody>
                    <a:bodyPr/>
                    <a:lstStyle/>
                    <a:p>
                      <a:pPr algn="l" rtl="0" fontAlgn="b"/>
                      <a:r>
                        <a:rPr lang="fi-FI" sz="1800" b="1" u="none" strike="noStrike" dirty="0">
                          <a:solidFill>
                            <a:srgbClr val="7030A0"/>
                          </a:solidFill>
                          <a:effectLst>
                            <a:outerShdw blurRad="38100" dist="38100" dir="2700000" algn="tl">
                              <a:srgbClr val="000000">
                                <a:alpha val="43137"/>
                              </a:srgbClr>
                            </a:outerShdw>
                          </a:effectLst>
                          <a:latin typeface="+mj-lt"/>
                          <a:cs typeface="Times New Roman" panose="02020603050405020304" pitchFamily="18" charset="0"/>
                        </a:rPr>
                        <a:t>Ural </a:t>
                      </a:r>
                      <a:endParaRPr lang="fi-FI" sz="1800" b="1" i="0" u="none" strike="noStrike" dirty="0">
                        <a:solidFill>
                          <a:srgbClr val="7030A0"/>
                        </a:solidFill>
                        <a:effectLst>
                          <a:outerShdw blurRad="38100" dist="38100" dir="2700000" algn="tl">
                            <a:srgbClr val="000000">
                              <a:alpha val="43137"/>
                            </a:srgbClr>
                          </a:outerShdw>
                        </a:effectLst>
                        <a:latin typeface="+mj-lt"/>
                        <a:cs typeface="Times New Roman" panose="02020603050405020304" pitchFamily="18" charset="0"/>
                      </a:endParaRPr>
                    </a:p>
                  </a:txBody>
                  <a:tcPr marL="7423" marR="7423" marT="7423" marB="0"/>
                </a:tc>
                <a:tc>
                  <a:txBody>
                    <a:bodyPr/>
                    <a:lstStyle/>
                    <a:p>
                      <a:pPr algn="l" rtl="0" fontAlgn="b"/>
                      <a:r>
                        <a:rPr lang="fi-FI" sz="1800" u="none" strike="noStrike" dirty="0">
                          <a:effectLst/>
                          <a:latin typeface="+mj-lt"/>
                          <a:cs typeface="Times New Roman" panose="02020603050405020304" pitchFamily="18" charset="0"/>
                        </a:rPr>
                        <a:t>14 %</a:t>
                      </a:r>
                      <a:endParaRPr lang="fi-FI" sz="1800" b="0" i="0" u="none" strike="noStrike" dirty="0">
                        <a:solidFill>
                          <a:srgbClr val="000000"/>
                        </a:solidFill>
                        <a:effectLst/>
                        <a:latin typeface="+mj-lt"/>
                        <a:cs typeface="Times New Roman" panose="02020603050405020304" pitchFamily="18" charset="0"/>
                      </a:endParaRPr>
                    </a:p>
                  </a:txBody>
                  <a:tcPr marL="7423" marR="7423" marT="7423" marB="0"/>
                </a:tc>
                <a:tc>
                  <a:txBody>
                    <a:bodyPr/>
                    <a:lstStyle/>
                    <a:p>
                      <a:pPr algn="r" rtl="0" fontAlgn="b"/>
                      <a:endParaRPr lang="fi-FI" sz="1300" b="0" i="0" u="none" strike="noStrike" dirty="0">
                        <a:solidFill>
                          <a:srgbClr val="000000"/>
                        </a:solidFill>
                        <a:effectLst/>
                        <a:latin typeface="+mj-lt"/>
                        <a:cs typeface="Times New Roman" panose="02020603050405020304" pitchFamily="18" charset="0"/>
                      </a:endParaRPr>
                    </a:p>
                  </a:txBody>
                  <a:tcPr marL="7423" marR="7423" marT="7423" marB="0"/>
                </a:tc>
                <a:tc>
                  <a:txBody>
                    <a:bodyPr/>
                    <a:lstStyle/>
                    <a:p>
                      <a:pPr algn="l" fontAlgn="b"/>
                      <a:r>
                        <a:rPr lang="en-FI" sz="1800" b="0" i="0" u="none" strike="noStrike" dirty="0">
                          <a:solidFill>
                            <a:srgbClr val="000000"/>
                          </a:solidFill>
                          <a:effectLst/>
                          <a:latin typeface="Tiger"/>
                        </a:rPr>
                        <a:t>16</a:t>
                      </a:r>
                      <a:r>
                        <a:rPr lang="en-US" sz="1800" b="0" i="0" u="none" strike="noStrike" dirty="0">
                          <a:solidFill>
                            <a:srgbClr val="000000"/>
                          </a:solidFill>
                          <a:effectLst/>
                          <a:latin typeface="Tiger"/>
                        </a:rPr>
                        <a:t> </a:t>
                      </a:r>
                      <a:r>
                        <a:rPr lang="en-FI" sz="1800" b="0" i="0" u="none" strike="noStrike" dirty="0">
                          <a:solidFill>
                            <a:srgbClr val="000000"/>
                          </a:solidFill>
                          <a:effectLst/>
                          <a:latin typeface="Tiger"/>
                        </a:rPr>
                        <a:t>594</a:t>
                      </a:r>
                      <a:r>
                        <a:rPr lang="en-US" sz="1800" b="0" i="0" u="none" strike="noStrike" dirty="0">
                          <a:solidFill>
                            <a:srgbClr val="000000"/>
                          </a:solidFill>
                          <a:effectLst/>
                          <a:latin typeface="Tiger"/>
                        </a:rPr>
                        <a:t> [1]</a:t>
                      </a:r>
                      <a:endParaRPr lang="en-FI" sz="1800" b="0" i="0" u="none" strike="noStrike" dirty="0">
                        <a:solidFill>
                          <a:srgbClr val="000000"/>
                        </a:solidFill>
                        <a:effectLst/>
                        <a:latin typeface="Tiger"/>
                      </a:endParaRPr>
                    </a:p>
                  </a:txBody>
                  <a:tcPr marL="7620" marR="7620" marT="7620" marB="0"/>
                </a:tc>
                <a:tc>
                  <a:txBody>
                    <a:bodyPr/>
                    <a:lstStyle/>
                    <a:p>
                      <a:pPr algn="l" rtl="0" fontAlgn="b"/>
                      <a:r>
                        <a:rPr lang="en-US" sz="1800" u="none" strike="noStrike" dirty="0">
                          <a:effectLst/>
                          <a:latin typeface="+mj-lt"/>
                          <a:cs typeface="Times New Roman" panose="02020603050405020304" pitchFamily="18" charset="0"/>
                        </a:rPr>
                        <a:t>Oil and gas, metallurgy, </a:t>
                      </a:r>
                      <a:r>
                        <a:rPr lang="en-US" sz="1800" u="none" strike="noStrike" dirty="0" err="1">
                          <a:effectLst/>
                          <a:latin typeface="+mj-lt"/>
                          <a:cs typeface="Times New Roman" panose="02020603050405020304" pitchFamily="18" charset="0"/>
                        </a:rPr>
                        <a:t>defence</a:t>
                      </a:r>
                      <a:endParaRPr lang="en-US" sz="1800" b="0" i="0" u="none" strike="noStrike" dirty="0">
                        <a:solidFill>
                          <a:srgbClr val="000000"/>
                        </a:solidFill>
                        <a:effectLst/>
                        <a:latin typeface="+mj-lt"/>
                        <a:cs typeface="Times New Roman" panose="02020603050405020304" pitchFamily="18" charset="0"/>
                      </a:endParaRPr>
                    </a:p>
                  </a:txBody>
                  <a:tcPr marL="7423" marR="7423" marT="7423" marB="0"/>
                </a:tc>
                <a:extLst>
                  <a:ext uri="{0D108BD9-81ED-4DB2-BD59-A6C34878D82A}">
                    <a16:rowId xmlns:a16="http://schemas.microsoft.com/office/drawing/2014/main" val="1109570977"/>
                  </a:ext>
                </a:extLst>
              </a:tr>
              <a:tr h="583966">
                <a:tc>
                  <a:txBody>
                    <a:bodyPr/>
                    <a:lstStyle/>
                    <a:p>
                      <a:pPr algn="l" rtl="0" fontAlgn="b"/>
                      <a:r>
                        <a:rPr lang="fi-FI" sz="1800" b="1" u="none" strike="noStrike" dirty="0" err="1">
                          <a:solidFill>
                            <a:srgbClr val="7030A0"/>
                          </a:solidFill>
                          <a:effectLst>
                            <a:outerShdw blurRad="38100" dist="38100" dir="2700000" algn="tl">
                              <a:srgbClr val="000000">
                                <a:alpha val="43137"/>
                              </a:srgbClr>
                            </a:outerShdw>
                          </a:effectLst>
                          <a:latin typeface="+mj-lt"/>
                          <a:cs typeface="Times New Roman" panose="02020603050405020304" pitchFamily="18" charset="0"/>
                        </a:rPr>
                        <a:t>Siberia</a:t>
                      </a:r>
                      <a:r>
                        <a:rPr lang="fi-FI" sz="1800" b="1" u="none" strike="noStrike" dirty="0">
                          <a:solidFill>
                            <a:srgbClr val="7030A0"/>
                          </a:solidFill>
                          <a:effectLst>
                            <a:outerShdw blurRad="38100" dist="38100" dir="2700000" algn="tl">
                              <a:srgbClr val="000000">
                                <a:alpha val="43137"/>
                              </a:srgbClr>
                            </a:outerShdw>
                          </a:effectLst>
                          <a:latin typeface="+mj-lt"/>
                          <a:cs typeface="Times New Roman" panose="02020603050405020304" pitchFamily="18" charset="0"/>
                        </a:rPr>
                        <a:t> </a:t>
                      </a:r>
                      <a:endParaRPr lang="fi-FI" sz="1800" b="1" i="0" u="none" strike="noStrike" dirty="0">
                        <a:solidFill>
                          <a:srgbClr val="7030A0"/>
                        </a:solidFill>
                        <a:effectLst>
                          <a:outerShdw blurRad="38100" dist="38100" dir="2700000" algn="tl">
                            <a:srgbClr val="000000">
                              <a:alpha val="43137"/>
                            </a:srgbClr>
                          </a:outerShdw>
                        </a:effectLst>
                        <a:latin typeface="+mj-lt"/>
                        <a:cs typeface="Times New Roman" panose="02020603050405020304" pitchFamily="18" charset="0"/>
                      </a:endParaRPr>
                    </a:p>
                  </a:txBody>
                  <a:tcPr marL="7423" marR="7423" marT="7423" marB="0"/>
                </a:tc>
                <a:tc>
                  <a:txBody>
                    <a:bodyPr/>
                    <a:lstStyle/>
                    <a:p>
                      <a:pPr algn="l" rtl="0" fontAlgn="b"/>
                      <a:r>
                        <a:rPr lang="fi-FI" sz="1800" u="none" strike="noStrike" dirty="0">
                          <a:effectLst/>
                          <a:latin typeface="+mj-lt"/>
                          <a:cs typeface="Times New Roman" panose="02020603050405020304" pitchFamily="18" charset="0"/>
                        </a:rPr>
                        <a:t>10 %</a:t>
                      </a:r>
                      <a:endParaRPr lang="fi-FI" sz="1800" b="0" i="0" u="none" strike="noStrike" dirty="0">
                        <a:solidFill>
                          <a:srgbClr val="000000"/>
                        </a:solidFill>
                        <a:effectLst/>
                        <a:latin typeface="+mj-lt"/>
                        <a:cs typeface="Times New Roman" panose="02020603050405020304" pitchFamily="18" charset="0"/>
                      </a:endParaRPr>
                    </a:p>
                  </a:txBody>
                  <a:tcPr marL="7423" marR="7423" marT="7423" marB="0"/>
                </a:tc>
                <a:tc>
                  <a:txBody>
                    <a:bodyPr/>
                    <a:lstStyle/>
                    <a:p>
                      <a:pPr algn="r" rtl="0" fontAlgn="b"/>
                      <a:endParaRPr lang="fi-FI" sz="1300" b="0" i="0" u="none" strike="noStrike" dirty="0">
                        <a:solidFill>
                          <a:srgbClr val="000000"/>
                        </a:solidFill>
                        <a:effectLst/>
                        <a:latin typeface="+mj-lt"/>
                        <a:cs typeface="Times New Roman" panose="02020603050405020304" pitchFamily="18" charset="0"/>
                      </a:endParaRPr>
                    </a:p>
                  </a:txBody>
                  <a:tcPr marL="7423" marR="7423" marT="7423" marB="0"/>
                </a:tc>
                <a:tc>
                  <a:txBody>
                    <a:bodyPr/>
                    <a:lstStyle/>
                    <a:p>
                      <a:pPr algn="l" fontAlgn="b"/>
                      <a:r>
                        <a:rPr lang="en-FI" sz="1800" b="0" i="0" u="none" strike="noStrike" dirty="0">
                          <a:solidFill>
                            <a:srgbClr val="000000"/>
                          </a:solidFill>
                          <a:effectLst/>
                          <a:latin typeface="Tiger"/>
                        </a:rPr>
                        <a:t>8</a:t>
                      </a:r>
                      <a:r>
                        <a:rPr lang="en-US" sz="1800" b="0" i="0" u="none" strike="noStrike" dirty="0">
                          <a:solidFill>
                            <a:srgbClr val="000000"/>
                          </a:solidFill>
                          <a:effectLst/>
                          <a:latin typeface="Tiger"/>
                        </a:rPr>
                        <a:t> </a:t>
                      </a:r>
                      <a:r>
                        <a:rPr lang="en-FI" sz="1800" b="0" i="0" u="none" strike="noStrike" dirty="0">
                          <a:solidFill>
                            <a:srgbClr val="000000"/>
                          </a:solidFill>
                          <a:effectLst/>
                          <a:latin typeface="Tiger"/>
                        </a:rPr>
                        <a:t>297</a:t>
                      </a:r>
                      <a:r>
                        <a:rPr lang="en-US" sz="1800" b="0" i="0" u="none" strike="noStrike" dirty="0">
                          <a:solidFill>
                            <a:srgbClr val="000000"/>
                          </a:solidFill>
                          <a:effectLst/>
                          <a:latin typeface="Tiger"/>
                        </a:rPr>
                        <a:t> [5]</a:t>
                      </a:r>
                      <a:endParaRPr lang="en-FI" sz="1800" b="0" i="0" u="none" strike="noStrike" dirty="0">
                        <a:solidFill>
                          <a:srgbClr val="000000"/>
                        </a:solidFill>
                        <a:effectLst/>
                        <a:latin typeface="Tiger"/>
                      </a:endParaRPr>
                    </a:p>
                  </a:txBody>
                  <a:tcPr marL="7620" marR="7620" marT="7620" marB="0"/>
                </a:tc>
                <a:tc>
                  <a:txBody>
                    <a:bodyPr/>
                    <a:lstStyle/>
                    <a:p>
                      <a:pPr algn="l" rtl="0" fontAlgn="b"/>
                      <a:r>
                        <a:rPr lang="fi-FI" sz="1800" u="none" strike="noStrike" dirty="0" err="1">
                          <a:effectLst/>
                          <a:latin typeface="+mj-lt"/>
                          <a:cs typeface="Times New Roman" panose="02020603050405020304" pitchFamily="18" charset="0"/>
                        </a:rPr>
                        <a:t>Coal</a:t>
                      </a:r>
                      <a:r>
                        <a:rPr lang="fi-FI" sz="1800" u="none" strike="noStrike" dirty="0">
                          <a:effectLst/>
                          <a:latin typeface="+mj-lt"/>
                          <a:cs typeface="Times New Roman" panose="02020603050405020304" pitchFamily="18" charset="0"/>
                        </a:rPr>
                        <a:t> </a:t>
                      </a:r>
                      <a:r>
                        <a:rPr lang="fi-FI" sz="1800" u="none" strike="noStrike" dirty="0" err="1">
                          <a:effectLst/>
                          <a:latin typeface="+mj-lt"/>
                          <a:cs typeface="Times New Roman" panose="02020603050405020304" pitchFamily="18" charset="0"/>
                        </a:rPr>
                        <a:t>mining</a:t>
                      </a:r>
                      <a:r>
                        <a:rPr lang="fi-FI" sz="1800" u="none" strike="noStrike" dirty="0">
                          <a:effectLst/>
                          <a:latin typeface="+mj-lt"/>
                          <a:cs typeface="Times New Roman" panose="02020603050405020304" pitchFamily="18" charset="0"/>
                        </a:rPr>
                        <a:t>, </a:t>
                      </a:r>
                      <a:r>
                        <a:rPr lang="fi-FI" sz="1800" u="none" strike="noStrike" dirty="0" err="1">
                          <a:effectLst/>
                          <a:latin typeface="+mj-lt"/>
                          <a:cs typeface="Times New Roman" panose="02020603050405020304" pitchFamily="18" charset="0"/>
                        </a:rPr>
                        <a:t>metals</a:t>
                      </a:r>
                      <a:r>
                        <a:rPr lang="fi-FI" sz="1800" u="none" strike="noStrike" dirty="0">
                          <a:effectLst/>
                          <a:latin typeface="+mj-lt"/>
                          <a:cs typeface="Times New Roman" panose="02020603050405020304" pitchFamily="18" charset="0"/>
                        </a:rPr>
                        <a:t>, </a:t>
                      </a:r>
                      <a:r>
                        <a:rPr lang="fi-FI" sz="1800" u="none" strike="noStrike" dirty="0" err="1">
                          <a:effectLst/>
                          <a:latin typeface="+mj-lt"/>
                          <a:cs typeface="Times New Roman" panose="02020603050405020304" pitchFamily="18" charset="0"/>
                        </a:rPr>
                        <a:t>forestry</a:t>
                      </a:r>
                      <a:endParaRPr lang="fi-FI" sz="1800" b="0" i="0" u="none" strike="noStrike" dirty="0">
                        <a:solidFill>
                          <a:srgbClr val="000000"/>
                        </a:solidFill>
                        <a:effectLst/>
                        <a:latin typeface="+mj-lt"/>
                        <a:cs typeface="Times New Roman" panose="02020603050405020304" pitchFamily="18" charset="0"/>
                      </a:endParaRPr>
                    </a:p>
                  </a:txBody>
                  <a:tcPr marL="7423" marR="7423" marT="7423" marB="0"/>
                </a:tc>
                <a:extLst>
                  <a:ext uri="{0D108BD9-81ED-4DB2-BD59-A6C34878D82A}">
                    <a16:rowId xmlns:a16="http://schemas.microsoft.com/office/drawing/2014/main" val="1138350502"/>
                  </a:ext>
                </a:extLst>
              </a:tr>
              <a:tr h="725786">
                <a:tc>
                  <a:txBody>
                    <a:bodyPr/>
                    <a:lstStyle/>
                    <a:p>
                      <a:pPr algn="l" rtl="0" fontAlgn="b"/>
                      <a:r>
                        <a:rPr lang="fi-FI" sz="1800" b="1" u="none" strike="noStrike" dirty="0" err="1">
                          <a:solidFill>
                            <a:srgbClr val="7030A0"/>
                          </a:solidFill>
                          <a:effectLst>
                            <a:outerShdw blurRad="38100" dist="38100" dir="2700000" algn="tl">
                              <a:srgbClr val="000000">
                                <a:alpha val="43137"/>
                              </a:srgbClr>
                            </a:outerShdw>
                          </a:effectLst>
                          <a:latin typeface="+mj-lt"/>
                          <a:cs typeface="Times New Roman" panose="02020603050405020304" pitchFamily="18" charset="0"/>
                        </a:rPr>
                        <a:t>Far</a:t>
                      </a:r>
                      <a:r>
                        <a:rPr lang="fi-FI" sz="1800" b="1" u="none" strike="noStrike" dirty="0">
                          <a:solidFill>
                            <a:srgbClr val="7030A0"/>
                          </a:solidFill>
                          <a:effectLst>
                            <a:outerShdw blurRad="38100" dist="38100" dir="2700000" algn="tl">
                              <a:srgbClr val="000000">
                                <a:alpha val="43137"/>
                              </a:srgbClr>
                            </a:outerShdw>
                          </a:effectLst>
                          <a:latin typeface="+mj-lt"/>
                          <a:cs typeface="Times New Roman" panose="02020603050405020304" pitchFamily="18" charset="0"/>
                        </a:rPr>
                        <a:t> Eastern </a:t>
                      </a:r>
                      <a:endParaRPr lang="fi-FI" sz="1800" b="1" i="0" u="none" strike="noStrike" dirty="0">
                        <a:solidFill>
                          <a:srgbClr val="7030A0"/>
                        </a:solidFill>
                        <a:effectLst>
                          <a:outerShdw blurRad="38100" dist="38100" dir="2700000" algn="tl">
                            <a:srgbClr val="000000">
                              <a:alpha val="43137"/>
                            </a:srgbClr>
                          </a:outerShdw>
                        </a:effectLst>
                        <a:latin typeface="+mj-lt"/>
                        <a:cs typeface="Times New Roman" panose="02020603050405020304" pitchFamily="18" charset="0"/>
                      </a:endParaRPr>
                    </a:p>
                  </a:txBody>
                  <a:tcPr marL="7423" marR="7423" marT="7423" marB="0"/>
                </a:tc>
                <a:tc>
                  <a:txBody>
                    <a:bodyPr/>
                    <a:lstStyle/>
                    <a:p>
                      <a:pPr algn="l" rtl="0" fontAlgn="b"/>
                      <a:r>
                        <a:rPr lang="fi-FI" sz="1800" u="none" strike="noStrike" dirty="0">
                          <a:effectLst/>
                          <a:latin typeface="+mj-lt"/>
                          <a:cs typeface="Times New Roman" panose="02020603050405020304" pitchFamily="18" charset="0"/>
                        </a:rPr>
                        <a:t>6 %</a:t>
                      </a:r>
                      <a:endParaRPr lang="fi-FI" sz="1800" b="0" i="0" u="none" strike="noStrike" dirty="0">
                        <a:solidFill>
                          <a:srgbClr val="000000"/>
                        </a:solidFill>
                        <a:effectLst/>
                        <a:latin typeface="+mj-lt"/>
                        <a:cs typeface="Times New Roman" panose="02020603050405020304" pitchFamily="18" charset="0"/>
                      </a:endParaRPr>
                    </a:p>
                  </a:txBody>
                  <a:tcPr marL="7423" marR="7423" marT="7423" marB="0"/>
                </a:tc>
                <a:tc>
                  <a:txBody>
                    <a:bodyPr/>
                    <a:lstStyle/>
                    <a:p>
                      <a:pPr algn="r" rtl="0" fontAlgn="b"/>
                      <a:endParaRPr lang="fi-FI" sz="1300" b="0" i="0" u="none" strike="noStrike" dirty="0">
                        <a:solidFill>
                          <a:srgbClr val="000000"/>
                        </a:solidFill>
                        <a:effectLst/>
                        <a:latin typeface="+mj-lt"/>
                        <a:cs typeface="Times New Roman" panose="02020603050405020304" pitchFamily="18" charset="0"/>
                      </a:endParaRPr>
                    </a:p>
                  </a:txBody>
                  <a:tcPr marL="7423" marR="7423" marT="7423" marB="0"/>
                </a:tc>
                <a:tc>
                  <a:txBody>
                    <a:bodyPr/>
                    <a:lstStyle/>
                    <a:p>
                      <a:pPr algn="l" fontAlgn="b"/>
                      <a:r>
                        <a:rPr lang="en-FI" sz="1800" b="0" i="0" u="none" strike="noStrike" dirty="0">
                          <a:solidFill>
                            <a:srgbClr val="000000"/>
                          </a:solidFill>
                          <a:effectLst/>
                          <a:latin typeface="Tiger"/>
                        </a:rPr>
                        <a:t>11</a:t>
                      </a:r>
                      <a:r>
                        <a:rPr lang="en-US" sz="1800" b="0" i="0" u="none" strike="noStrike" dirty="0">
                          <a:solidFill>
                            <a:srgbClr val="000000"/>
                          </a:solidFill>
                          <a:effectLst/>
                          <a:latin typeface="Tiger"/>
                        </a:rPr>
                        <a:t> </a:t>
                      </a:r>
                      <a:r>
                        <a:rPr lang="en-FI" sz="1800" b="0" i="0" u="none" strike="noStrike" dirty="0">
                          <a:solidFill>
                            <a:srgbClr val="000000"/>
                          </a:solidFill>
                          <a:effectLst/>
                          <a:latin typeface="Tiger"/>
                        </a:rPr>
                        <a:t>317</a:t>
                      </a:r>
                      <a:r>
                        <a:rPr lang="en-US" sz="1800" b="0" i="0" u="none" strike="noStrike" dirty="0">
                          <a:solidFill>
                            <a:srgbClr val="000000"/>
                          </a:solidFill>
                          <a:effectLst/>
                          <a:latin typeface="Tiger"/>
                        </a:rPr>
                        <a:t> [4]</a:t>
                      </a:r>
                      <a:endParaRPr lang="en-FI" sz="1800" b="0" i="0" u="none" strike="noStrike" dirty="0">
                        <a:solidFill>
                          <a:srgbClr val="000000"/>
                        </a:solidFill>
                        <a:effectLst/>
                        <a:latin typeface="Tiger"/>
                      </a:endParaRPr>
                    </a:p>
                  </a:txBody>
                  <a:tcPr marL="7620" marR="7620" marT="7620" marB="0"/>
                </a:tc>
                <a:tc>
                  <a:txBody>
                    <a:bodyPr/>
                    <a:lstStyle/>
                    <a:p>
                      <a:pPr algn="l" rtl="0" fontAlgn="b"/>
                      <a:r>
                        <a:rPr lang="fi-FI" sz="1800" u="none" strike="noStrike" dirty="0">
                          <a:effectLst/>
                          <a:latin typeface="+mj-lt"/>
                          <a:cs typeface="Times New Roman" panose="02020603050405020304" pitchFamily="18" charset="0"/>
                        </a:rPr>
                        <a:t>Fishing, </a:t>
                      </a:r>
                      <a:r>
                        <a:rPr lang="fi-FI" sz="1800" u="none" strike="noStrike" dirty="0" err="1">
                          <a:effectLst/>
                          <a:latin typeface="+mj-lt"/>
                          <a:cs typeface="Times New Roman" panose="02020603050405020304" pitchFamily="18" charset="0"/>
                        </a:rPr>
                        <a:t>defence</a:t>
                      </a:r>
                      <a:endParaRPr lang="fi-FI" sz="1800" b="0" i="0" u="none" strike="noStrike" dirty="0">
                        <a:solidFill>
                          <a:srgbClr val="000000"/>
                        </a:solidFill>
                        <a:effectLst/>
                        <a:latin typeface="+mj-lt"/>
                        <a:cs typeface="Times New Roman" panose="02020603050405020304" pitchFamily="18" charset="0"/>
                      </a:endParaRPr>
                    </a:p>
                  </a:txBody>
                  <a:tcPr marL="7423" marR="7423" marT="7423" marB="0"/>
                </a:tc>
                <a:extLst>
                  <a:ext uri="{0D108BD9-81ED-4DB2-BD59-A6C34878D82A}">
                    <a16:rowId xmlns:a16="http://schemas.microsoft.com/office/drawing/2014/main" val="2680691836"/>
                  </a:ext>
                </a:extLst>
              </a:tr>
              <a:tr h="442145">
                <a:tc>
                  <a:txBody>
                    <a:bodyPr/>
                    <a:lstStyle/>
                    <a:p>
                      <a:pPr algn="l" rtl="0" fontAlgn="b"/>
                      <a:r>
                        <a:rPr lang="fi-FI" sz="1800" b="1" u="none" strike="noStrike" dirty="0" err="1">
                          <a:solidFill>
                            <a:srgbClr val="00B050"/>
                          </a:solidFill>
                          <a:effectLst>
                            <a:outerShdw blurRad="38100" dist="38100" dir="2700000" algn="tl">
                              <a:srgbClr val="000000">
                                <a:alpha val="43137"/>
                              </a:srgbClr>
                            </a:outerShdw>
                          </a:effectLst>
                          <a:latin typeface="+mj-lt"/>
                          <a:cs typeface="Times New Roman" panose="02020603050405020304" pitchFamily="18" charset="0"/>
                        </a:rPr>
                        <a:t>Crimean</a:t>
                      </a:r>
                      <a:r>
                        <a:rPr lang="fi-FI" sz="1800" b="1" u="none" strike="noStrike" dirty="0">
                          <a:solidFill>
                            <a:srgbClr val="00B050"/>
                          </a:solidFill>
                          <a:effectLst>
                            <a:outerShdw blurRad="38100" dist="38100" dir="2700000" algn="tl">
                              <a:srgbClr val="000000">
                                <a:alpha val="43137"/>
                              </a:srgbClr>
                            </a:outerShdw>
                          </a:effectLst>
                          <a:latin typeface="+mj-lt"/>
                          <a:cs typeface="Times New Roman" panose="02020603050405020304" pitchFamily="18" charset="0"/>
                        </a:rPr>
                        <a:t> </a:t>
                      </a:r>
                      <a:endParaRPr lang="fi-FI" sz="1800" b="1" i="0" u="none" strike="noStrike" dirty="0">
                        <a:solidFill>
                          <a:srgbClr val="00B050"/>
                        </a:solidFill>
                        <a:effectLst>
                          <a:outerShdw blurRad="38100" dist="38100" dir="2700000" algn="tl">
                            <a:srgbClr val="000000">
                              <a:alpha val="43137"/>
                            </a:srgbClr>
                          </a:outerShdw>
                        </a:effectLst>
                        <a:latin typeface="+mj-lt"/>
                        <a:cs typeface="Times New Roman" panose="02020603050405020304" pitchFamily="18" charset="0"/>
                      </a:endParaRPr>
                    </a:p>
                  </a:txBody>
                  <a:tcPr marL="7423" marR="7423" marT="7423" marB="0"/>
                </a:tc>
                <a:tc>
                  <a:txBody>
                    <a:bodyPr/>
                    <a:lstStyle/>
                    <a:p>
                      <a:pPr algn="l" rtl="0" fontAlgn="b"/>
                      <a:r>
                        <a:rPr lang="en-US" sz="1300" u="none" strike="noStrike" dirty="0">
                          <a:solidFill>
                            <a:srgbClr val="00B050"/>
                          </a:solidFill>
                          <a:effectLst/>
                          <a:latin typeface="+mj-lt"/>
                          <a:cs typeface="Times New Roman" panose="02020603050405020304" pitchFamily="18" charset="0"/>
                        </a:rPr>
                        <a:t>included in Southern FD</a:t>
                      </a:r>
                      <a:endParaRPr lang="en-US" sz="1300" b="0" i="0" u="none" strike="noStrike" dirty="0">
                        <a:solidFill>
                          <a:srgbClr val="00B050"/>
                        </a:solidFill>
                        <a:effectLst/>
                        <a:latin typeface="+mj-lt"/>
                        <a:cs typeface="Times New Roman" panose="02020603050405020304" pitchFamily="18" charset="0"/>
                      </a:endParaRPr>
                    </a:p>
                  </a:txBody>
                  <a:tcPr marL="7423" marR="7423" marT="7423" marB="0"/>
                </a:tc>
                <a:tc>
                  <a:txBody>
                    <a:bodyPr/>
                    <a:lstStyle/>
                    <a:p>
                      <a:pPr algn="l" rtl="0" fontAlgn="b"/>
                      <a:endParaRPr lang="fi-FI" sz="1300" b="0" i="0" u="none" strike="noStrike" dirty="0">
                        <a:solidFill>
                          <a:srgbClr val="00B050"/>
                        </a:solidFill>
                        <a:effectLst/>
                        <a:latin typeface="+mj-lt"/>
                        <a:cs typeface="Times New Roman" panose="02020603050405020304" pitchFamily="18" charset="0"/>
                      </a:endParaRPr>
                    </a:p>
                  </a:txBody>
                  <a:tcPr marL="7423" marR="7423" marT="7423" marB="0"/>
                </a:tc>
                <a:tc>
                  <a:txBody>
                    <a:bodyPr/>
                    <a:lstStyle/>
                    <a:p>
                      <a:pPr algn="l" rtl="0" fontAlgn="b"/>
                      <a:r>
                        <a:rPr lang="fi-FI" sz="1300" u="none" strike="noStrike" dirty="0" err="1">
                          <a:solidFill>
                            <a:srgbClr val="00B050"/>
                          </a:solidFill>
                          <a:effectLst/>
                          <a:latin typeface="+mj-lt"/>
                          <a:cs typeface="Times New Roman" panose="02020603050405020304" pitchFamily="18" charset="0"/>
                        </a:rPr>
                        <a:t>Not</a:t>
                      </a:r>
                      <a:r>
                        <a:rPr lang="fi-FI" sz="1300" u="none" strike="noStrike" dirty="0">
                          <a:solidFill>
                            <a:srgbClr val="00B050"/>
                          </a:solidFill>
                          <a:effectLst/>
                          <a:latin typeface="+mj-lt"/>
                          <a:cs typeface="Times New Roman" panose="02020603050405020304" pitchFamily="18" charset="0"/>
                        </a:rPr>
                        <a:t> </a:t>
                      </a:r>
                      <a:r>
                        <a:rPr lang="fi-FI" sz="1300" u="none" strike="noStrike" dirty="0" err="1">
                          <a:solidFill>
                            <a:srgbClr val="00B050"/>
                          </a:solidFill>
                          <a:effectLst/>
                          <a:latin typeface="+mj-lt"/>
                          <a:cs typeface="Times New Roman" panose="02020603050405020304" pitchFamily="18" charset="0"/>
                        </a:rPr>
                        <a:t>found</a:t>
                      </a:r>
                      <a:endParaRPr lang="fi-FI" sz="1300" b="0" i="0" u="none" strike="noStrike" dirty="0">
                        <a:solidFill>
                          <a:srgbClr val="00B050"/>
                        </a:solidFill>
                        <a:effectLst/>
                        <a:latin typeface="+mj-lt"/>
                        <a:cs typeface="Times New Roman" panose="02020603050405020304" pitchFamily="18" charset="0"/>
                      </a:endParaRPr>
                    </a:p>
                  </a:txBody>
                  <a:tcPr marL="7423" marR="7423" marT="7423" marB="0"/>
                </a:tc>
                <a:tc>
                  <a:txBody>
                    <a:bodyPr/>
                    <a:lstStyle/>
                    <a:p>
                      <a:pPr algn="l" rtl="0" fontAlgn="b"/>
                      <a:r>
                        <a:rPr lang="en-US" sz="1300" u="none" strike="noStrike" dirty="0">
                          <a:solidFill>
                            <a:srgbClr val="00B050"/>
                          </a:solidFill>
                          <a:effectLst/>
                          <a:latin typeface="+mj-lt"/>
                          <a:cs typeface="Times New Roman" panose="02020603050405020304" pitchFamily="18" charset="0"/>
                        </a:rPr>
                        <a:t>Machinery, building materials production, mining, chemical, fishing</a:t>
                      </a:r>
                      <a:endParaRPr lang="en-US" sz="1300" b="0" i="0" u="none" strike="noStrike" dirty="0">
                        <a:solidFill>
                          <a:srgbClr val="00B050"/>
                        </a:solidFill>
                        <a:effectLst/>
                        <a:latin typeface="+mj-lt"/>
                        <a:cs typeface="Times New Roman" panose="02020603050405020304" pitchFamily="18" charset="0"/>
                      </a:endParaRPr>
                    </a:p>
                  </a:txBody>
                  <a:tcPr marL="7423" marR="7423" marT="7423" marB="0"/>
                </a:tc>
                <a:extLst>
                  <a:ext uri="{0D108BD9-81ED-4DB2-BD59-A6C34878D82A}">
                    <a16:rowId xmlns:a16="http://schemas.microsoft.com/office/drawing/2014/main" val="2509115725"/>
                  </a:ext>
                </a:extLst>
              </a:tr>
            </a:tbl>
          </a:graphicData>
        </a:graphic>
      </p:graphicFrame>
    </p:spTree>
    <p:extLst>
      <p:ext uri="{BB962C8B-B14F-4D97-AF65-F5344CB8AC3E}">
        <p14:creationId xmlns:p14="http://schemas.microsoft.com/office/powerpoint/2010/main" val="30139498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3712</TotalTime>
  <Words>2528</Words>
  <Application>Microsoft Office PowerPoint</Application>
  <PresentationFormat>On-screen Show (4:3)</PresentationFormat>
  <Paragraphs>400</Paragraphs>
  <Slides>64</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Arial</vt:lpstr>
      <vt:lpstr>Calibri</vt:lpstr>
      <vt:lpstr>Tiger</vt:lpstr>
      <vt:lpstr>Times New Roman</vt:lpstr>
      <vt:lpstr>Wingdings</vt:lpstr>
      <vt:lpstr>Office Theme</vt:lpstr>
      <vt:lpstr> Economic geography of Russia</vt:lpstr>
      <vt:lpstr>Learning outcomes</vt:lpstr>
      <vt:lpstr>Regional geography of Russia</vt:lpstr>
      <vt:lpstr>Basic geographical facts about Russia </vt:lpstr>
      <vt:lpstr>PowerPoint Presentation</vt:lpstr>
      <vt:lpstr>Regional Geography of Russia </vt:lpstr>
      <vt:lpstr>8 Federal districts</vt:lpstr>
      <vt:lpstr>8 Federal distrcis: comparative characteristics, geography </vt:lpstr>
      <vt:lpstr>8 Federal distrcis:  comparative characteristics, economy</vt:lpstr>
      <vt:lpstr>Modern Map of Russian regions</vt:lpstr>
      <vt:lpstr>Russian regions: Basic information </vt:lpstr>
      <vt:lpstr>Geographical allocation of economic activity in Russia  (slide adopted from Markevich and Mihailova lecture, 2011)</vt:lpstr>
      <vt:lpstr>Russia`s climate</vt:lpstr>
      <vt:lpstr>PowerPoint Presentation</vt:lpstr>
      <vt:lpstr>PowerPoint Presentation</vt:lpstr>
      <vt:lpstr> Map of average annual precipitation (1998-2011) in Russia’s regions, millimeters  </vt:lpstr>
      <vt:lpstr>Average monthly temperature (⁰ C, left graph) and precipitation (mm, right graph) in 1960-90  </vt:lpstr>
      <vt:lpstr>PowerPoint Presentation</vt:lpstr>
      <vt:lpstr>Russian natural resources</vt:lpstr>
      <vt:lpstr>Natural resources (minerals) in Russia  (Markevich and Mihailova lecture, 2011) </vt:lpstr>
      <vt:lpstr>PowerPoint Presentation</vt:lpstr>
      <vt:lpstr>PowerPoint Presentation</vt:lpstr>
      <vt:lpstr>PowerPoint Presentation</vt:lpstr>
      <vt:lpstr>PowerPoint Presentation</vt:lpstr>
      <vt:lpstr>PowerPoint Presentation</vt:lpstr>
      <vt:lpstr>Russia`s pipelines</vt:lpstr>
      <vt:lpstr>Russian oil operations in 2017</vt:lpstr>
      <vt:lpstr>PowerPoint Presentation</vt:lpstr>
      <vt:lpstr>PowerPoint Presentation</vt:lpstr>
      <vt:lpstr>PowerPoint Presentation</vt:lpstr>
      <vt:lpstr>About GAZPROM</vt:lpstr>
      <vt:lpstr>Russia`s coal reserves, 2012 </vt:lpstr>
      <vt:lpstr>Russian agriculture and forestry</vt:lpstr>
      <vt:lpstr>Russian agriculture</vt:lpstr>
      <vt:lpstr>PowerPoint Presentation</vt:lpstr>
      <vt:lpstr>PowerPoint Presentation</vt:lpstr>
      <vt:lpstr>PowerPoint Presentation</vt:lpstr>
      <vt:lpstr>Top 10 wheet producers in the World,  million metric tones</vt:lpstr>
      <vt:lpstr>Largest global wheat exporters: 2020</vt:lpstr>
      <vt:lpstr>BESIDES! Russia is one of the largest global producers of </vt:lpstr>
      <vt:lpstr>PowerPoint Presentation</vt:lpstr>
      <vt:lpstr>PowerPoint Presentation</vt:lpstr>
      <vt:lpstr>PowerPoint Presentation</vt:lpstr>
      <vt:lpstr>PowerPoint Presentation</vt:lpstr>
      <vt:lpstr>PowerPoint Presentation</vt:lpstr>
      <vt:lpstr>Forest industry: some facts</vt:lpstr>
      <vt:lpstr>Russia`s population geography</vt:lpstr>
      <vt:lpstr>History of population dynamics (Markevich and Mihailova lecture, 2011) </vt:lpstr>
      <vt:lpstr>Population diffusion  in Russian Empire   (Markevich and Mihailova lecture, 2011)</vt:lpstr>
      <vt:lpstr>Question for points</vt:lpstr>
      <vt:lpstr>Population diffusion in the 20th century   (Markevich and Mihailova lecture, 2011)</vt:lpstr>
      <vt:lpstr>Population trends after collapse of Soviet Union  </vt:lpstr>
      <vt:lpstr> Three distinct patterns have emerged since the collapse of the Soviet state </vt:lpstr>
      <vt:lpstr>So, how does Russian population geography compare to other countries?  (Markevich and Mihailova lecture, 2011) </vt:lpstr>
      <vt:lpstr>PowerPoint Presentation</vt:lpstr>
      <vt:lpstr>Geography of nationalities in Russia </vt:lpstr>
      <vt:lpstr>What do we know about Russian cities? (Markevich and Mihailova lecture, 2011)  </vt:lpstr>
      <vt:lpstr>Large cities of Russia </vt:lpstr>
      <vt:lpstr>  Industrial and regional policy: Transition and present time  (Markevich and Mihailova lecture, 2011)  </vt:lpstr>
      <vt:lpstr>Industrial clusters </vt:lpstr>
      <vt:lpstr>Industrial Centres of Russia </vt:lpstr>
      <vt:lpstr>Top 5 Industrial Centres of Russia  Source: http://urbanica.spb.ru/?p=1321&amp;lang=en  </vt:lpstr>
      <vt:lpstr>Industrial clusters in Russia </vt:lpstr>
      <vt:lpstr>PowerPoint Presentation</vt:lpstr>
    </vt:vector>
  </TitlesOfParts>
  <Company>Aalto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Economic geography of Russia</dc:title>
  <dc:creator>Ledyaeva Svetlana</dc:creator>
  <cp:lastModifiedBy>Ledyaeva Svetlana</cp:lastModifiedBy>
  <cp:revision>362</cp:revision>
  <cp:lastPrinted>2020-11-03T12:27:36Z</cp:lastPrinted>
  <dcterms:created xsi:type="dcterms:W3CDTF">2014-06-18T11:07:45Z</dcterms:created>
  <dcterms:modified xsi:type="dcterms:W3CDTF">2021-11-10T12:49:27Z</dcterms:modified>
</cp:coreProperties>
</file>