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32" r:id="rId4"/>
    <p:sldId id="424" r:id="rId5"/>
    <p:sldId id="282" r:id="rId6"/>
    <p:sldId id="258" r:id="rId7"/>
    <p:sldId id="425" r:id="rId8"/>
    <p:sldId id="426" r:id="rId9"/>
    <p:sldId id="427" r:id="rId10"/>
    <p:sldId id="433" r:id="rId11"/>
    <p:sldId id="434" r:id="rId12"/>
    <p:sldId id="435" r:id="rId13"/>
    <p:sldId id="436" r:id="rId14"/>
    <p:sldId id="428" r:id="rId15"/>
    <p:sldId id="437" r:id="rId16"/>
    <p:sldId id="438" r:id="rId17"/>
    <p:sldId id="439" r:id="rId18"/>
    <p:sldId id="440" r:id="rId19"/>
    <p:sldId id="441" r:id="rId20"/>
    <p:sldId id="442" r:id="rId21"/>
    <p:sldId id="408" r:id="rId22"/>
    <p:sldId id="416" r:id="rId23"/>
    <p:sldId id="404" r:id="rId24"/>
    <p:sldId id="405" r:id="rId25"/>
    <p:sldId id="407" r:id="rId26"/>
    <p:sldId id="406" r:id="rId27"/>
    <p:sldId id="429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30" r:id="rId36"/>
    <p:sldId id="431" r:id="rId3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17:01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24575,'301'-1'0,"334"3"0,-502 7 0,193 37 0,53 6 0,-200-37 0,268 57 0,-342-46 0,111 20 0,-85-20 0,242 80 0,-151-36 0,-20-9 0,223 55 0,-174-63 0,270 43 0,-30-3 0,-400-73 0,-1-5 0,106 5 0,7 0 0,30 3 0,-130-15 0,155 14 0,-218-18 0,67-4 0,17 2 0,-69 6 0,-45-5 0,0-1 0,0 0 0,0-1 0,1 0 0,-1-1 0,1 0 0,-1-1 0,11-2 0,47-8-1365,-48 9-5461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17:27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75 24575,'149'-6'0,"168"-29"0,-234 24 0,10-1 0,1 5 0,0 3 0,0 5 0,0 4 0,130 23 0,-26 26 0,-61-14 0,1-2 0,253 109 0,-256-88 0,255 120 0,7 1 0,125 66 0,-303-123 0,161 87 0,16-34 0,215 84 0,-471-195 0,2-7 0,156 41 0,-255-88 0,1-2 0,0-2 0,65 2 0,88 9 0,229 52 0,-241-36 0,-139-24 0,49 18 0,-62-16 0,0-3 0,0 0 0,60 6 0,-79-13 0,0 0 0,0 1 0,0 1 0,20 7 0,-21-6 0,0-1 0,0 0 0,1-1 0,-1 0 0,17 1 0,288-6 0,-278-2-1365,-25-1-5461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18:51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 24575,'38'-2'0,"-1"-1"0,42-11 0,19-1 0,-29 10 0,1 4 0,100 9 0,139 33 0,-243-31 0,257 52 0,42 6 0,-218-41 0,229 73 0,-251-62 0,-85-27 0,8 5 0,1-3 0,0-2 0,1-1 0,68 2 0,-103-11 0,1 1 0,0 1 0,-1 0 0,1 0 0,15 8 0,31 6 0,-29-13 1,1 0-1,-1-3 1,58-3 0,-15-1-1369,-57 3-5458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6.2.2023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9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flinga.fi/s/EGSM32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/>
              <a:t>Suomi </a:t>
            </a:r>
            <a:r>
              <a:rPr lang="fi-FI" sz="4800" dirty="0"/>
              <a:t>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 dirty="0"/>
              <a:t>7</a:t>
            </a:r>
            <a:r>
              <a:rPr lang="fi-FI" sz="1700"/>
              <a:t>. </a:t>
            </a:r>
            <a:r>
              <a:rPr lang="fi-FI" sz="1700" dirty="0"/>
              <a:t>tapaaminen </a:t>
            </a:r>
          </a:p>
          <a:p>
            <a:pPr algn="l"/>
            <a:r>
              <a:rPr lang="fi-FI" sz="1700"/>
              <a:t>Maanantaina 6.2.2023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7A0E5B-6D31-0522-F87C-884D01F4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Ovatko he naimisissa? = Are they married?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B6C75F4-3798-926B-CD66-4AB71A02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he ovat = they are</a:t>
            </a:r>
          </a:p>
          <a:p>
            <a:pPr lvl="1"/>
            <a:r>
              <a:rPr lang="fi-FI"/>
              <a:t>Ovatko he? </a:t>
            </a:r>
          </a:p>
          <a:p>
            <a:r>
              <a:rPr lang="fi-FI"/>
              <a:t>Ole</a:t>
            </a:r>
            <a:r>
              <a:rPr lang="fi-FI" b="1"/>
              <a:t>tte</a:t>
            </a:r>
            <a:r>
              <a:rPr lang="fi-FI"/>
              <a:t>ko </a:t>
            </a:r>
            <a:r>
              <a:rPr lang="fi-FI" b="1"/>
              <a:t>te</a:t>
            </a:r>
            <a:r>
              <a:rPr lang="fi-FI"/>
              <a:t> naimisissa? = Are you married? (plural)</a:t>
            </a:r>
          </a:p>
          <a:p>
            <a:r>
              <a:rPr lang="fi-FI"/>
              <a:t>Ole</a:t>
            </a:r>
            <a:r>
              <a:rPr lang="fi-FI" b="1"/>
              <a:t>t</a:t>
            </a:r>
            <a:r>
              <a:rPr lang="fi-FI"/>
              <a:t>ko sinä naimisissa? = Are you married? (singular) </a:t>
            </a:r>
          </a:p>
        </p:txBody>
      </p:sp>
    </p:spTree>
    <p:extLst>
      <p:ext uri="{BB962C8B-B14F-4D97-AF65-F5344CB8AC3E}">
        <p14:creationId xmlns:p14="http://schemas.microsoft.com/office/powerpoint/2010/main" val="3356658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11A712-ECBF-14BA-513C-6768FE12C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Diftongi uo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F93A53-3BF3-879B-4E84-A69659F84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/>
              <a:t>joo - yes</a:t>
            </a:r>
          </a:p>
          <a:p>
            <a:pPr marL="514350" indent="-514350">
              <a:buAutoNum type="arabicPeriod"/>
            </a:pPr>
            <a:r>
              <a:rPr lang="fi-FI"/>
              <a:t>juo – drinks (she drinks) </a:t>
            </a:r>
          </a:p>
        </p:txBody>
      </p:sp>
    </p:spTree>
    <p:extLst>
      <p:ext uri="{BB962C8B-B14F-4D97-AF65-F5344CB8AC3E}">
        <p14:creationId xmlns:p14="http://schemas.microsoft.com/office/powerpoint/2010/main" val="3549443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239A31-9922-3236-9305-61FA1719A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Täällä vs. tässä = here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FD6DEB-EC1C-DB4A-91EF-3D98BF840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täällä = over here, in this general are where I’m located</a:t>
            </a:r>
          </a:p>
          <a:p>
            <a:pPr lvl="1"/>
            <a:r>
              <a:rPr lang="fi-FI"/>
              <a:t>Täällä Helsingissä = Here in Helsinki</a:t>
            </a:r>
          </a:p>
          <a:p>
            <a:r>
              <a:rPr lang="fi-FI"/>
              <a:t>tässä = right here, next to me, I can see it</a:t>
            </a:r>
          </a:p>
          <a:p>
            <a:pPr lvl="1"/>
            <a:r>
              <a:rPr lang="fi-FI"/>
              <a:t>Tässä on mun ystävä Susan. = Here is my friend Susan. (Susan is standing next to me) </a:t>
            </a:r>
          </a:p>
          <a:p>
            <a:pPr lvl="1"/>
            <a:r>
              <a:rPr lang="fi-FI"/>
              <a:t>Tämä on mun ystävä Susan. = This is my friend Susan. </a:t>
            </a:r>
          </a:p>
          <a:p>
            <a:pPr lvl="1"/>
            <a:r>
              <a:rPr lang="fi-FI"/>
              <a:t>Missä Rautatieasema on? Tässä. = Right here.</a:t>
            </a:r>
          </a:p>
          <a:p>
            <a:pPr lvl="1"/>
            <a:endParaRPr lang="fi-FI"/>
          </a:p>
          <a:p>
            <a:pPr lvl="1"/>
            <a:r>
              <a:rPr lang="fi-FI"/>
              <a:t>A bit similar to ”tämä”: this </a:t>
            </a:r>
          </a:p>
        </p:txBody>
      </p:sp>
    </p:spTree>
    <p:extLst>
      <p:ext uri="{BB962C8B-B14F-4D97-AF65-F5344CB8AC3E}">
        <p14:creationId xmlns:p14="http://schemas.microsoft.com/office/powerpoint/2010/main" val="3241323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A01A5D-26D4-8088-AEF0-813A50AE4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Kaupungissa vs. kaupungilla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94A4CB-3A58-54B8-0445-E14A54CB6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Asuu </a:t>
            </a:r>
            <a:r>
              <a:rPr lang="fi-FI" b="1"/>
              <a:t>kaupungissa</a:t>
            </a:r>
            <a:r>
              <a:rPr lang="fi-FI"/>
              <a:t>. = Lives </a:t>
            </a:r>
            <a:r>
              <a:rPr lang="fi-FI" b="1"/>
              <a:t>in the city</a:t>
            </a:r>
            <a:r>
              <a:rPr lang="fi-FI"/>
              <a:t>. </a:t>
            </a:r>
          </a:p>
          <a:p>
            <a:r>
              <a:rPr lang="fi-FI"/>
              <a:t>Tapaa kavereita </a:t>
            </a:r>
            <a:r>
              <a:rPr lang="fi-FI" b="1"/>
              <a:t>kaupungilla</a:t>
            </a:r>
            <a:r>
              <a:rPr lang="fi-FI"/>
              <a:t>. = Meets some friends </a:t>
            </a:r>
            <a:r>
              <a:rPr lang="fi-FI" b="1"/>
              <a:t>downtown</a:t>
            </a:r>
            <a:r>
              <a:rPr lang="fi-FI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8287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D403F6-7A68-FE37-BAF3-4919CD6E3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Kappale 3: Mitä tapahtuu tavallisena päivänä?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430ECD-6EE8-3F87-3F19-9BDC5135F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2297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6CF652-B0A0-EEF6-D45B-1FAAF58C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B6A8E8-1890-2F8C-9373-7D062E9E7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hyvällä tuulella = in a good mood</a:t>
            </a:r>
          </a:p>
          <a:p>
            <a:pPr lvl="1"/>
            <a:r>
              <a:rPr lang="fi-FI"/>
              <a:t>literally ”on a good wind” </a:t>
            </a:r>
          </a:p>
          <a:p>
            <a:r>
              <a:rPr lang="fi-FI"/>
              <a:t>keittää = to cook, to boil, to make a hot beverage</a:t>
            </a:r>
          </a:p>
          <a:p>
            <a:pPr lvl="1"/>
            <a:r>
              <a:rPr lang="fi-FI"/>
              <a:t>Keittää kahvia = to make coffee </a:t>
            </a:r>
          </a:p>
          <a:p>
            <a:r>
              <a:rPr lang="fi-FI"/>
              <a:t>koululainen = student, ages 7–16	</a:t>
            </a:r>
          </a:p>
          <a:p>
            <a:pPr lvl="1"/>
            <a:r>
              <a:rPr lang="fi-FI"/>
              <a:t>koulu = school </a:t>
            </a:r>
          </a:p>
          <a:p>
            <a:r>
              <a:rPr lang="fi-FI"/>
              <a:t>opiskelija = student, typically adult, or 16 +  </a:t>
            </a:r>
          </a:p>
        </p:txBody>
      </p:sp>
    </p:spTree>
    <p:extLst>
      <p:ext uri="{BB962C8B-B14F-4D97-AF65-F5344CB8AC3E}">
        <p14:creationId xmlns:p14="http://schemas.microsoft.com/office/powerpoint/2010/main" val="903626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9AF3D-8A3D-7A53-4288-41DE4121D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Outside: Ulos, ulkona, ulkoa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6F6BCC-88CE-1B5B-5383-A565861C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Mennä ulos = to go out </a:t>
            </a:r>
          </a:p>
          <a:p>
            <a:pPr lvl="1"/>
            <a:r>
              <a:rPr lang="fi-FI"/>
              <a:t>to the outside </a:t>
            </a:r>
          </a:p>
          <a:p>
            <a:r>
              <a:rPr lang="fi-FI"/>
              <a:t>Olla ulkona = to be out </a:t>
            </a:r>
          </a:p>
          <a:p>
            <a:pPr lvl="1"/>
            <a:r>
              <a:rPr lang="fi-FI"/>
              <a:t>”in” outside (no movement to or from)</a:t>
            </a:r>
          </a:p>
          <a:p>
            <a:r>
              <a:rPr lang="fi-FI"/>
              <a:t>Tulla ulkoa = to come (in) from outside</a:t>
            </a:r>
          </a:p>
          <a:p>
            <a:pPr lvl="1"/>
            <a:r>
              <a:rPr lang="fi-FI"/>
              <a:t>from outside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96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4815B1-6755-CD24-91D8-9EB0DD87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B161C7-FF26-E895-D174-0620DBAA3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lakimies = lawyer </a:t>
            </a:r>
          </a:p>
          <a:p>
            <a:pPr lvl="1"/>
            <a:r>
              <a:rPr lang="fi-FI"/>
              <a:t>”law man” </a:t>
            </a:r>
          </a:p>
          <a:p>
            <a:pPr lvl="1"/>
            <a:r>
              <a:rPr lang="fi-FI"/>
              <a:t>juristi = lawyer  </a:t>
            </a:r>
          </a:p>
        </p:txBody>
      </p:sp>
    </p:spTree>
    <p:extLst>
      <p:ext uri="{BB962C8B-B14F-4D97-AF65-F5344CB8AC3E}">
        <p14:creationId xmlns:p14="http://schemas.microsoft.com/office/powerpoint/2010/main" val="3077340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4FB700-5285-C830-98EC-AA41382E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Heikillä on vapaapäivä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994D0C-ABF0-093B-55FC-1C8A7E7BC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Heikki has a day off</a:t>
            </a:r>
          </a:p>
          <a:p>
            <a:r>
              <a:rPr lang="fi-FI"/>
              <a:t>Heikki has a free day </a:t>
            </a:r>
          </a:p>
          <a:p>
            <a:pPr lvl="1"/>
            <a:r>
              <a:rPr lang="fi-FI"/>
              <a:t>vapaa = free</a:t>
            </a:r>
          </a:p>
          <a:p>
            <a:pPr lvl="1"/>
            <a:r>
              <a:rPr lang="fi-FI"/>
              <a:t>päivä = day </a:t>
            </a:r>
          </a:p>
          <a:p>
            <a:endParaRPr lang="fi-FI"/>
          </a:p>
          <a:p>
            <a:r>
              <a:rPr lang="fi-FI" b="1"/>
              <a:t>Minulla on </a:t>
            </a:r>
            <a:r>
              <a:rPr lang="fi-FI"/>
              <a:t>lapsi. = </a:t>
            </a:r>
            <a:r>
              <a:rPr lang="fi-FI" b="1"/>
              <a:t>I have </a:t>
            </a:r>
            <a:r>
              <a:rPr lang="fi-FI"/>
              <a:t>a child. </a:t>
            </a:r>
          </a:p>
          <a:p>
            <a:r>
              <a:rPr lang="fi-FI"/>
              <a:t>Heikillä on = Heikki has </a:t>
            </a:r>
          </a:p>
        </p:txBody>
      </p:sp>
    </p:spTree>
    <p:extLst>
      <p:ext uri="{BB962C8B-B14F-4D97-AF65-F5344CB8AC3E}">
        <p14:creationId xmlns:p14="http://schemas.microsoft.com/office/powerpoint/2010/main" val="3617883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ECBF99-1FC3-55B4-98EF-9D215F6A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Käydä vs. mennä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BFB320-0771-9B00-C7D5-F73969CAE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Käydä = to visit, to go</a:t>
            </a:r>
          </a:p>
          <a:p>
            <a:pPr lvl="1"/>
            <a:r>
              <a:rPr lang="fi-FI"/>
              <a:t>Minä käyn suihku</a:t>
            </a:r>
            <a:r>
              <a:rPr lang="fi-FI" b="1"/>
              <a:t>ssa</a:t>
            </a:r>
            <a:r>
              <a:rPr lang="fi-FI"/>
              <a:t>. </a:t>
            </a:r>
          </a:p>
          <a:p>
            <a:pPr lvl="5"/>
            <a:r>
              <a:rPr lang="fi-FI"/>
              <a:t>shower-in</a:t>
            </a:r>
          </a:p>
          <a:p>
            <a:pPr lvl="1"/>
            <a:r>
              <a:rPr lang="fi-FI"/>
              <a:t>A -&gt; B (suihku) -&gt; A </a:t>
            </a:r>
          </a:p>
          <a:p>
            <a:pPr lvl="1"/>
            <a:r>
              <a:rPr lang="fi-FI"/>
              <a:t>Minä käyn Helsingi</a:t>
            </a:r>
            <a:r>
              <a:rPr lang="fi-FI" b="1"/>
              <a:t>ssä</a:t>
            </a:r>
            <a:r>
              <a:rPr lang="fi-FI"/>
              <a:t>. </a:t>
            </a:r>
          </a:p>
          <a:p>
            <a:pPr lvl="4"/>
            <a:r>
              <a:rPr lang="fi-FI"/>
              <a:t>Helsinki-in</a:t>
            </a:r>
          </a:p>
          <a:p>
            <a:r>
              <a:rPr lang="fi-FI"/>
              <a:t>Mennä = to go </a:t>
            </a:r>
          </a:p>
          <a:p>
            <a:pPr lvl="1"/>
            <a:r>
              <a:rPr lang="fi-FI"/>
              <a:t>Minä menen suihku</a:t>
            </a:r>
            <a:r>
              <a:rPr lang="fi-FI" b="1"/>
              <a:t>un</a:t>
            </a:r>
            <a:r>
              <a:rPr lang="fi-FI"/>
              <a:t>. </a:t>
            </a:r>
          </a:p>
          <a:p>
            <a:pPr lvl="5"/>
            <a:r>
              <a:rPr lang="fi-FI"/>
              <a:t>shower-to </a:t>
            </a:r>
          </a:p>
          <a:p>
            <a:pPr lvl="1"/>
            <a:r>
              <a:rPr lang="fi-FI"/>
              <a:t>A -&gt; B </a:t>
            </a:r>
          </a:p>
          <a:p>
            <a:pPr lvl="1"/>
            <a:r>
              <a:rPr lang="fi-FI"/>
              <a:t>Minä menen Helsinki</a:t>
            </a:r>
            <a:r>
              <a:rPr lang="fi-FI" b="1"/>
              <a:t>in</a:t>
            </a:r>
            <a:r>
              <a:rPr lang="fi-FI"/>
              <a:t>.</a:t>
            </a:r>
          </a:p>
          <a:p>
            <a:pPr lvl="5"/>
            <a:r>
              <a:rPr lang="fi-FI"/>
              <a:t>Helsinki-to</a:t>
            </a:r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006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tunni-lle!</a:t>
            </a:r>
          </a:p>
          <a:p>
            <a:pPr marL="0" indent="0">
              <a:buNone/>
            </a:pPr>
            <a:r>
              <a:rPr lang="fi-FI"/>
              <a:t>Welcome lesson-to!</a:t>
            </a:r>
          </a:p>
          <a:p>
            <a:pPr marL="0" indent="0">
              <a:buNone/>
            </a:pPr>
            <a:r>
              <a:rPr lang="fi-FI"/>
              <a:t>= Welcome to the lesson!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tunti = hour,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F87AB3-BA87-C0CA-777E-04C186B3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/>
            </a:b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15965C-BE7E-293B-BF1E-1AA6FACF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my mother travels from Vietnam to visit/meet me in Finland.</a:t>
            </a:r>
          </a:p>
          <a:p>
            <a:endParaRPr lang="en-US"/>
          </a:p>
          <a:p>
            <a:r>
              <a:rPr lang="en-US"/>
              <a:t>Minun äiti tulee Vietnamista käymään minun luona Suomessa.</a:t>
            </a:r>
          </a:p>
          <a:p>
            <a:r>
              <a:rPr lang="en-US"/>
              <a:t>Minun äiti käy Suomessa. Hän tulee Vietnamista. </a:t>
            </a:r>
          </a:p>
          <a:p>
            <a:endParaRPr lang="en-US"/>
          </a:p>
          <a:p>
            <a:r>
              <a:rPr lang="en-US"/>
              <a:t>matkustaa = to travel</a:t>
            </a:r>
          </a:p>
          <a:p>
            <a:r>
              <a:rPr lang="en-US"/>
              <a:t>Minun äiti matkustaa Vietnamista Suomeen.  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8220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AB14D1-A1AB-81D0-BA17-1ACB2551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D06ECF-158B-B199-3001-150DA2DE9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Kello on nyt 17.30</a:t>
            </a:r>
          </a:p>
          <a:p>
            <a:pPr marL="0" indent="0">
              <a:buNone/>
            </a:pPr>
            <a:r>
              <a:rPr lang="fi-FI"/>
              <a:t>Jatketaan </a:t>
            </a:r>
            <a:r>
              <a:rPr lang="fi-FI" b="1"/>
              <a:t>kello 17.40 </a:t>
            </a:r>
          </a:p>
        </p:txBody>
      </p:sp>
    </p:spTree>
    <p:extLst>
      <p:ext uri="{BB962C8B-B14F-4D97-AF65-F5344CB8AC3E}">
        <p14:creationId xmlns:p14="http://schemas.microsoft.com/office/powerpoint/2010/main" val="1605563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E190BE-CF87-DD1F-0489-8BA86B27C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6085CA-E3F2-3E30-CA3D-E515C9BF0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https://mycourses.aalto.fi/course/view.php?id=38216&amp;section=9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1411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452B9A-FC10-52EF-B287-5118AA41C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Kielioppi: 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AC2421-3A9A-4DE5-6CEA-57EF385A3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Finnish verbs can be divided into 6 types</a:t>
            </a:r>
          </a:p>
          <a:p>
            <a:r>
              <a:rPr lang="fi-FI"/>
              <a:t>Today, we will be doing an overview from 1 to 5</a:t>
            </a:r>
          </a:p>
          <a:p>
            <a:r>
              <a:rPr lang="fi-FI"/>
              <a:t>6 is quite rare, so when you know 5 types you will be able to conjugate most verbs in the present tense </a:t>
            </a:r>
          </a:p>
        </p:txBody>
      </p:sp>
    </p:spTree>
    <p:extLst>
      <p:ext uri="{BB962C8B-B14F-4D97-AF65-F5344CB8AC3E}">
        <p14:creationId xmlns:p14="http://schemas.microsoft.com/office/powerpoint/2010/main" val="2934206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67540D-E448-8A6C-40F2-36757B1DD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Verbityypit 1–5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A4D533-5168-A232-80C6-FE8877461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Oma suomi 1 sivulla 42–44 / 56–58  </a:t>
            </a:r>
          </a:p>
          <a:p>
            <a:pPr marL="0" indent="0">
              <a:buNone/>
            </a:pPr>
            <a:endParaRPr lang="fi-FI" b="1"/>
          </a:p>
          <a:p>
            <a:pPr marL="0" indent="0">
              <a:buNone/>
            </a:pPr>
            <a:endParaRPr lang="fi-FI" b="1"/>
          </a:p>
        </p:txBody>
      </p:sp>
    </p:spTree>
    <p:extLst>
      <p:ext uri="{BB962C8B-B14F-4D97-AF65-F5344CB8AC3E}">
        <p14:creationId xmlns:p14="http://schemas.microsoft.com/office/powerpoint/2010/main" val="3270401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F05CEE-5983-7743-3E80-221454C5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Verbityyppi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EB71E1-50F9-5FB1-0DEC-13A77DB96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/>
              <a:t>as</a:t>
            </a:r>
            <a:r>
              <a:rPr lang="fi-FI" b="1"/>
              <a:t>ua</a:t>
            </a:r>
            <a:r>
              <a:rPr lang="fi-FI"/>
              <a:t>, puh</a:t>
            </a:r>
            <a:r>
              <a:rPr lang="fi-FI" b="1"/>
              <a:t>ua</a:t>
            </a:r>
            <a:r>
              <a:rPr lang="fi-FI"/>
              <a:t>, ost</a:t>
            </a:r>
            <a:r>
              <a:rPr lang="fi-FI" b="1"/>
              <a:t>aa</a:t>
            </a:r>
          </a:p>
          <a:p>
            <a:pPr>
              <a:buFontTx/>
              <a:buChar char="-"/>
            </a:pPr>
            <a:r>
              <a:rPr lang="fi-FI"/>
              <a:t>the dictionary form or 1st infinitive ends in 2 vowels</a:t>
            </a:r>
          </a:p>
          <a:p>
            <a:pPr>
              <a:buFontTx/>
              <a:buChar char="-"/>
            </a:pPr>
            <a:r>
              <a:rPr lang="fi-FI"/>
              <a:t>remove the last vowel, a or ä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ostaa -&gt; osta-</a:t>
            </a:r>
          </a:p>
          <a:p>
            <a:pPr marL="0" indent="0">
              <a:buNone/>
            </a:pPr>
            <a:r>
              <a:rPr lang="fi-FI"/>
              <a:t>= stem or vartalo</a:t>
            </a:r>
          </a:p>
          <a:p>
            <a:pPr marL="0" indent="0">
              <a:buNone/>
            </a:pPr>
            <a:r>
              <a:rPr lang="fi-FI"/>
              <a:t>-&gt; add endings </a:t>
            </a:r>
          </a:p>
          <a:p>
            <a:pPr marL="0" indent="0">
              <a:buNone/>
            </a:pPr>
            <a:endParaRPr lang="fi-FI"/>
          </a:p>
          <a:p>
            <a:pPr>
              <a:buFontTx/>
              <a:buChar char="-"/>
            </a:pPr>
            <a:r>
              <a:rPr lang="fi-FI"/>
              <a:t>also, kpt-changes apply in some verbs: nu</a:t>
            </a:r>
            <a:r>
              <a:rPr lang="fi-FI" b="1"/>
              <a:t>kk</a:t>
            </a:r>
            <a:r>
              <a:rPr lang="fi-FI"/>
              <a:t>ua -&gt; nu</a:t>
            </a:r>
            <a:r>
              <a:rPr lang="fi-FI" b="1"/>
              <a:t>k</a:t>
            </a:r>
            <a:r>
              <a:rPr lang="fi-FI"/>
              <a:t>un (to sleep)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3963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EAB145-D6F5-1611-EC32-A6C11F3A6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Osta</a:t>
            </a:r>
            <a:r>
              <a:rPr lang="fi-FI" b="1"/>
              <a:t>a</a:t>
            </a:r>
            <a:r>
              <a:rPr lang="fi-FI"/>
              <a:t> – to buy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13D972-494E-492F-CF60-B8ADE1ABC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positiivinen				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minä osta</a:t>
            </a:r>
            <a:r>
              <a:rPr lang="fi-FI" b="1"/>
              <a:t>n</a:t>
            </a:r>
          </a:p>
          <a:p>
            <a:pPr marL="0" indent="0">
              <a:buNone/>
            </a:pPr>
            <a:r>
              <a:rPr lang="fi-FI"/>
              <a:t>sinä osta</a:t>
            </a:r>
            <a:r>
              <a:rPr lang="fi-FI" b="1"/>
              <a:t>t</a:t>
            </a:r>
          </a:p>
          <a:p>
            <a:pPr marL="0" indent="0">
              <a:buNone/>
            </a:pPr>
            <a:r>
              <a:rPr lang="fi-FI"/>
              <a:t>hän osta</a:t>
            </a:r>
            <a:r>
              <a:rPr lang="fi-FI" b="1"/>
              <a:t>a</a:t>
            </a:r>
          </a:p>
          <a:p>
            <a:pPr marL="0" indent="0">
              <a:buNone/>
            </a:pPr>
            <a:r>
              <a:rPr lang="fi-FI"/>
              <a:t>me osta</a:t>
            </a:r>
            <a:r>
              <a:rPr lang="fi-FI" b="1"/>
              <a:t>mme</a:t>
            </a:r>
          </a:p>
          <a:p>
            <a:pPr marL="0" indent="0">
              <a:buNone/>
            </a:pPr>
            <a:r>
              <a:rPr lang="fi-FI"/>
              <a:t>te osta</a:t>
            </a:r>
            <a:r>
              <a:rPr lang="fi-FI" b="1"/>
              <a:t>tte</a:t>
            </a:r>
            <a:r>
              <a:rPr lang="fi-FI"/>
              <a:t> </a:t>
            </a:r>
          </a:p>
          <a:p>
            <a:pPr marL="0" indent="0">
              <a:buNone/>
            </a:pPr>
            <a:r>
              <a:rPr lang="fi-FI"/>
              <a:t>he osta</a:t>
            </a:r>
            <a:r>
              <a:rPr lang="fi-FI" b="1"/>
              <a:t>vat</a:t>
            </a:r>
            <a:r>
              <a:rPr lang="fi-FI"/>
              <a:t>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4973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E9A3C0-9E84-5CF2-AD1B-E7C2D282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DCE5F0-E724-AA7B-8A3A-B8267D5A4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syödä – to eat, juoda – to drink, käydä – to visit </a:t>
            </a:r>
          </a:p>
          <a:p>
            <a:r>
              <a:rPr lang="fi-FI"/>
              <a:t>the dictionary form ends in </a:t>
            </a:r>
            <a:r>
              <a:rPr lang="fi-FI" b="1"/>
              <a:t>da/dä</a:t>
            </a:r>
          </a:p>
          <a:p>
            <a:pPr marL="0" indent="0">
              <a:buNone/>
            </a:pPr>
            <a:endParaRPr lang="fi-FI" b="1"/>
          </a:p>
          <a:p>
            <a:r>
              <a:rPr lang="fi-FI"/>
              <a:t>Remove da/dä</a:t>
            </a:r>
          </a:p>
          <a:p>
            <a:r>
              <a:rPr lang="fi-FI"/>
              <a:t>käydä -&gt; käy-</a:t>
            </a:r>
          </a:p>
          <a:p>
            <a:r>
              <a:rPr lang="fi-FI"/>
              <a:t>add endings </a:t>
            </a:r>
          </a:p>
        </p:txBody>
      </p:sp>
    </p:spTree>
    <p:extLst>
      <p:ext uri="{BB962C8B-B14F-4D97-AF65-F5344CB8AC3E}">
        <p14:creationId xmlns:p14="http://schemas.microsoft.com/office/powerpoint/2010/main" val="643772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7B6943-62B6-078C-BDFC-14C13FF27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Käydä – to visit, to go and come back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3A2C79-B185-6C62-4606-0C9C3D09F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minä käyn</a:t>
            </a:r>
          </a:p>
          <a:p>
            <a:pPr marL="0" indent="0">
              <a:buNone/>
            </a:pPr>
            <a:r>
              <a:rPr lang="fi-FI"/>
              <a:t>sinä käyt</a:t>
            </a:r>
          </a:p>
          <a:p>
            <a:pPr marL="0" indent="0">
              <a:buNone/>
            </a:pPr>
            <a:r>
              <a:rPr lang="fi-FI"/>
              <a:t>hän käy </a:t>
            </a:r>
          </a:p>
          <a:p>
            <a:pPr marL="0" indent="0">
              <a:buNone/>
            </a:pPr>
            <a:r>
              <a:rPr lang="fi-FI"/>
              <a:t>me käymme</a:t>
            </a:r>
          </a:p>
          <a:p>
            <a:pPr marL="0" indent="0">
              <a:buNone/>
            </a:pPr>
            <a:r>
              <a:rPr lang="fi-FI"/>
              <a:t>te käytte</a:t>
            </a:r>
          </a:p>
          <a:p>
            <a:pPr marL="0" indent="0">
              <a:buNone/>
            </a:pPr>
            <a:r>
              <a:rPr lang="fi-FI"/>
              <a:t>he käyvät 	(if we have a, o, u in the word: vat, otherwise vät)</a:t>
            </a:r>
          </a:p>
        </p:txBody>
      </p:sp>
    </p:spTree>
    <p:extLst>
      <p:ext uri="{BB962C8B-B14F-4D97-AF65-F5344CB8AC3E}">
        <p14:creationId xmlns:p14="http://schemas.microsoft.com/office/powerpoint/2010/main" val="31242219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D7AFA4-A968-C8C7-4254-DD01887B8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Verbityyppi 3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6E3765-6E92-5093-B76E-313CF815F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Ends in lla/llä, nna/nnä, sta/stä or rra/rrä (not many verbs with rra/rrä) </a:t>
            </a:r>
          </a:p>
          <a:p>
            <a:pPr lvl="1"/>
            <a:r>
              <a:rPr lang="fi-FI"/>
              <a:t>two consonants + a/ä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remove the two last letters</a:t>
            </a:r>
          </a:p>
          <a:p>
            <a:r>
              <a:rPr lang="fi-FI"/>
              <a:t>opiskel</a:t>
            </a:r>
            <a:r>
              <a:rPr lang="fi-FI" b="1"/>
              <a:t>la</a:t>
            </a:r>
            <a:r>
              <a:rPr lang="fi-FI"/>
              <a:t> -&gt; opiskel-</a:t>
            </a:r>
          </a:p>
          <a:p>
            <a:r>
              <a:rPr lang="fi-FI"/>
              <a:t>add </a:t>
            </a:r>
            <a:r>
              <a:rPr lang="fi-FI" b="1"/>
              <a:t>e</a:t>
            </a:r>
          </a:p>
          <a:p>
            <a:r>
              <a:rPr lang="fi-FI" b="1"/>
              <a:t>opiskele-</a:t>
            </a:r>
          </a:p>
          <a:p>
            <a:r>
              <a:rPr lang="fi-FI"/>
              <a:t>add endings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93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358054-AE04-64EC-453B-93953EE0C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Kurssin chatti – Course chat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7E952-81FD-833E-FC37-EEB1C9B5D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Should work now!</a:t>
            </a:r>
          </a:p>
          <a:p>
            <a:r>
              <a:rPr lang="fi-FI"/>
              <a:t>Anteeksi, mun moka! = Sorry, my mistake!</a:t>
            </a:r>
          </a:p>
        </p:txBody>
      </p:sp>
    </p:spTree>
    <p:extLst>
      <p:ext uri="{BB962C8B-B14F-4D97-AF65-F5344CB8AC3E}">
        <p14:creationId xmlns:p14="http://schemas.microsoft.com/office/powerpoint/2010/main" val="19150493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4A995C-EBD7-CDA3-6DC2-686536452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Opiskella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C166AF-46B4-54F7-F987-1D4A9937F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opiskele-</a:t>
            </a:r>
          </a:p>
          <a:p>
            <a:endParaRPr lang="fi-FI"/>
          </a:p>
          <a:p>
            <a:pPr marL="0" indent="0">
              <a:buNone/>
            </a:pPr>
            <a:r>
              <a:rPr lang="fi-FI"/>
              <a:t>minä opiskelen</a:t>
            </a:r>
          </a:p>
          <a:p>
            <a:pPr marL="0" indent="0">
              <a:buNone/>
            </a:pPr>
            <a:r>
              <a:rPr lang="fi-FI"/>
              <a:t>sinä opiskelet</a:t>
            </a:r>
          </a:p>
          <a:p>
            <a:pPr marL="0" indent="0">
              <a:buNone/>
            </a:pPr>
            <a:r>
              <a:rPr lang="fi-FI"/>
              <a:t>hän opiskelee</a:t>
            </a:r>
          </a:p>
          <a:p>
            <a:pPr marL="0" indent="0">
              <a:buNone/>
            </a:pPr>
            <a:r>
              <a:rPr lang="fi-FI"/>
              <a:t>me opiskelemme</a:t>
            </a:r>
          </a:p>
          <a:p>
            <a:pPr marL="0" indent="0">
              <a:buNone/>
            </a:pPr>
            <a:r>
              <a:rPr lang="fi-FI"/>
              <a:t>te opiskelette</a:t>
            </a:r>
          </a:p>
          <a:p>
            <a:pPr marL="0" indent="0">
              <a:buNone/>
            </a:pPr>
            <a:r>
              <a:rPr lang="fi-FI"/>
              <a:t>he opiskelevat </a:t>
            </a:r>
          </a:p>
        </p:txBody>
      </p:sp>
    </p:spTree>
    <p:extLst>
      <p:ext uri="{BB962C8B-B14F-4D97-AF65-F5344CB8AC3E}">
        <p14:creationId xmlns:p14="http://schemas.microsoft.com/office/powerpoint/2010/main" val="3745115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728813-3CB1-6751-E895-73F6BF22B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Verbityyppi 4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B422D2-E419-5571-7E75-3CC422FCF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Ends in ta/tä, preceded by different vowels (but not i)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remove ta/tä</a:t>
            </a:r>
          </a:p>
          <a:p>
            <a:r>
              <a:rPr lang="fi-FI"/>
              <a:t>pelata -&gt; pela</a:t>
            </a:r>
          </a:p>
          <a:p>
            <a:r>
              <a:rPr lang="fi-FI"/>
              <a:t>add a/ä </a:t>
            </a:r>
          </a:p>
          <a:p>
            <a:r>
              <a:rPr lang="fi-FI"/>
              <a:t>pelaa-</a:t>
            </a:r>
          </a:p>
          <a:p>
            <a:r>
              <a:rPr lang="fi-FI"/>
              <a:t>add endings </a:t>
            </a:r>
          </a:p>
        </p:txBody>
      </p:sp>
    </p:spTree>
    <p:extLst>
      <p:ext uri="{BB962C8B-B14F-4D97-AF65-F5344CB8AC3E}">
        <p14:creationId xmlns:p14="http://schemas.microsoft.com/office/powerpoint/2010/main" val="3634455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B674FF-4FF0-E9DB-9D68-BEC4E7BA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Pelata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87D9B4-638A-A3B8-8D91-C126E3735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to play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minä pel</a:t>
            </a:r>
            <a:r>
              <a:rPr lang="fi-FI" b="1"/>
              <a:t>a</a:t>
            </a:r>
            <a:r>
              <a:rPr lang="fi-FI"/>
              <a:t>an</a:t>
            </a:r>
          </a:p>
          <a:p>
            <a:pPr marL="0" indent="0">
              <a:buNone/>
            </a:pPr>
            <a:r>
              <a:rPr lang="fi-FI"/>
              <a:t>sinä pelaat</a:t>
            </a:r>
          </a:p>
          <a:p>
            <a:pPr marL="0" indent="0">
              <a:buNone/>
            </a:pPr>
            <a:r>
              <a:rPr lang="fi-FI"/>
              <a:t>hän pelaa </a:t>
            </a:r>
          </a:p>
          <a:p>
            <a:pPr marL="0" indent="0">
              <a:buNone/>
            </a:pPr>
            <a:r>
              <a:rPr lang="fi-FI"/>
              <a:t>me pelaamme</a:t>
            </a:r>
          </a:p>
          <a:p>
            <a:pPr marL="0" indent="0">
              <a:buNone/>
            </a:pPr>
            <a:r>
              <a:rPr lang="fi-FI"/>
              <a:t>te pelaatte</a:t>
            </a:r>
          </a:p>
          <a:p>
            <a:pPr marL="0" indent="0">
              <a:buNone/>
            </a:pPr>
            <a:r>
              <a:rPr lang="fi-FI"/>
              <a:t>he pelaavat</a:t>
            </a:r>
          </a:p>
        </p:txBody>
      </p:sp>
    </p:spTree>
    <p:extLst>
      <p:ext uri="{BB962C8B-B14F-4D97-AF65-F5344CB8AC3E}">
        <p14:creationId xmlns:p14="http://schemas.microsoft.com/office/powerpoint/2010/main" val="40429565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021330-8D4F-B701-51BD-538B8CD6A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Verbityyppi 5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1DC2D3-7CEC-E684-87F1-546820E5B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Ends in ita/itä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remove a/ä</a:t>
            </a:r>
          </a:p>
          <a:p>
            <a:r>
              <a:rPr lang="fi-FI"/>
              <a:t>valita -&gt; valit</a:t>
            </a:r>
          </a:p>
          <a:p>
            <a:r>
              <a:rPr lang="fi-FI"/>
              <a:t>add -se</a:t>
            </a:r>
          </a:p>
          <a:p>
            <a:pPr marL="0" indent="0">
              <a:buNone/>
            </a:pPr>
            <a:r>
              <a:rPr lang="fi-FI"/>
              <a:t>-&gt; valitse-</a:t>
            </a:r>
          </a:p>
          <a:p>
            <a:r>
              <a:rPr lang="fi-FI"/>
              <a:t>add endings </a:t>
            </a:r>
          </a:p>
        </p:txBody>
      </p:sp>
    </p:spTree>
    <p:extLst>
      <p:ext uri="{BB962C8B-B14F-4D97-AF65-F5344CB8AC3E}">
        <p14:creationId xmlns:p14="http://schemas.microsoft.com/office/powerpoint/2010/main" val="3343763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D4A5DE-CA79-BEE0-EFF7-10C6C56B2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Valita = to choose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95DD7C-B0B7-5C1D-988D-99892CEE2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valitse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minä valitsen</a:t>
            </a:r>
          </a:p>
          <a:p>
            <a:pPr marL="0" indent="0">
              <a:buNone/>
            </a:pPr>
            <a:r>
              <a:rPr lang="fi-FI"/>
              <a:t>sinä valitset</a:t>
            </a:r>
          </a:p>
          <a:p>
            <a:pPr marL="0" indent="0">
              <a:buNone/>
            </a:pPr>
            <a:r>
              <a:rPr lang="fi-FI"/>
              <a:t>hän valitsee</a:t>
            </a:r>
          </a:p>
          <a:p>
            <a:pPr marL="0" indent="0">
              <a:buNone/>
            </a:pPr>
            <a:r>
              <a:rPr lang="fi-FI"/>
              <a:t>me valitsemme</a:t>
            </a:r>
          </a:p>
          <a:p>
            <a:pPr marL="0" indent="0">
              <a:buNone/>
            </a:pPr>
            <a:r>
              <a:rPr lang="fi-FI"/>
              <a:t>te valitsette</a:t>
            </a:r>
          </a:p>
          <a:p>
            <a:pPr marL="0" indent="0">
              <a:buNone/>
            </a:pPr>
            <a:r>
              <a:rPr lang="fi-FI"/>
              <a:t>he valitsevat </a:t>
            </a:r>
          </a:p>
        </p:txBody>
      </p:sp>
    </p:spTree>
    <p:extLst>
      <p:ext uri="{BB962C8B-B14F-4D97-AF65-F5344CB8AC3E}">
        <p14:creationId xmlns:p14="http://schemas.microsoft.com/office/powerpoint/2010/main" val="3207460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ADC89-C81E-EC55-3018-9713FB63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E78F5D-C2ED-7EFB-6AB3-B35CAFC54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Assessed homework 2, määräaika </a:t>
            </a:r>
            <a:r>
              <a:rPr lang="fi-FI" b="1"/>
              <a:t>13.2.2023</a:t>
            </a:r>
          </a:p>
          <a:p>
            <a:r>
              <a:rPr lang="fi-FI"/>
              <a:t>Conjugate the following verbs in the positive present tense</a:t>
            </a:r>
          </a:p>
          <a:p>
            <a:pPr lvl="1"/>
            <a:r>
              <a:rPr lang="fi-FI"/>
              <a:t>Kysyä = to ask </a:t>
            </a:r>
          </a:p>
          <a:p>
            <a:pPr lvl="1"/>
            <a:r>
              <a:rPr lang="fi-FI"/>
              <a:t>Tuoda = to bring</a:t>
            </a:r>
          </a:p>
          <a:p>
            <a:pPr lvl="1"/>
            <a:r>
              <a:rPr lang="fi-FI"/>
              <a:t>Mennä = to go</a:t>
            </a:r>
          </a:p>
          <a:p>
            <a:pPr lvl="1"/>
            <a:r>
              <a:rPr lang="fi-FI"/>
              <a:t>Haluta = to want</a:t>
            </a:r>
          </a:p>
          <a:p>
            <a:pPr lvl="1"/>
            <a:r>
              <a:rPr lang="fi-FI"/>
              <a:t>Tarvita = to need </a:t>
            </a:r>
          </a:p>
          <a:p>
            <a:pPr algn="just"/>
            <a:r>
              <a:rPr lang="fi-FI"/>
              <a:t>I recommend doing this by hand if possible </a:t>
            </a:r>
          </a:p>
          <a:p>
            <a:r>
              <a:rPr lang="fi-FI"/>
              <a:t>Check your work with Verbix.com, a nifty, free verb conjugation tool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95606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Nähdään keskiviikkona!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744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i-FI"/>
              <a:t>Mitä kuuluu? </a:t>
            </a:r>
          </a:p>
          <a:p>
            <a:r>
              <a:rPr lang="fi-FI"/>
              <a:t>Jumppaa ja ääntämistä: intonaatio</a:t>
            </a:r>
          </a:p>
          <a:p>
            <a:pPr lvl="1"/>
            <a:r>
              <a:rPr lang="fi-FI"/>
              <a:t>= intonation</a:t>
            </a:r>
          </a:p>
          <a:p>
            <a:r>
              <a:rPr lang="fi-FI"/>
              <a:t>Kysymyksiä ja kommentteja kotitehtävistä</a:t>
            </a:r>
          </a:p>
          <a:p>
            <a:r>
              <a:rPr lang="fi-FI"/>
              <a:t>Kappale 3: Mitä tapahtuu tavallisena päivänä? </a:t>
            </a:r>
          </a:p>
          <a:p>
            <a:r>
              <a:rPr lang="fi-FI"/>
              <a:t>Tauko noin kello 17.30</a:t>
            </a:r>
          </a:p>
          <a:p>
            <a:r>
              <a:rPr lang="fi-FI"/>
              <a:t>Pienissä ryhmissä </a:t>
            </a:r>
          </a:p>
          <a:p>
            <a:r>
              <a:rPr lang="fi-FI"/>
              <a:t>Kielioppi: Verbityypit 1–5 </a:t>
            </a:r>
          </a:p>
          <a:p>
            <a:r>
              <a:rPr lang="fi-FI"/>
              <a:t>Kotitehtävät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05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FFEA1-E60A-FF11-97D4-02FA328C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kuuluu tänään?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70C6B-DAA2-9C3E-BB02-9BEE8016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/>
              <a:t>Kirjoita vastaus chattiin = Write the answer to ”Mitä kuuluu” in the chat. </a:t>
            </a:r>
            <a:endParaRPr lang="fi-FI" b="1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Hyvää, kiitos! = Fine thanks! </a:t>
            </a:r>
          </a:p>
          <a:p>
            <a:pPr marL="0" indent="0">
              <a:buNone/>
            </a:pPr>
            <a:r>
              <a:rPr lang="fi-FI"/>
              <a:t>Oikein hyvää! = Tosi hyvää! = Very good! </a:t>
            </a:r>
          </a:p>
          <a:p>
            <a:pPr marL="0" indent="0">
              <a:buNone/>
            </a:pPr>
            <a:r>
              <a:rPr lang="fi-FI"/>
              <a:t>Ihan hyvää. = Quite good. </a:t>
            </a:r>
          </a:p>
          <a:p>
            <a:pPr marL="0" indent="0">
              <a:buNone/>
            </a:pPr>
            <a:r>
              <a:rPr lang="fi-FI"/>
              <a:t>Ei mitään erikoista. = Nothing special. </a:t>
            </a:r>
          </a:p>
          <a:p>
            <a:pPr marL="0" indent="0">
              <a:buNone/>
            </a:pPr>
            <a:r>
              <a:rPr lang="fi-FI"/>
              <a:t>Ei hyvää. = Not good. </a:t>
            </a:r>
          </a:p>
          <a:p>
            <a:pPr marL="0" indent="0">
              <a:buNone/>
            </a:pPr>
            <a:r>
              <a:rPr lang="fi-FI"/>
              <a:t>Huonoa. = Bad.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2373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81C23-FBE5-0B54-0468-639C90529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72C28C-06C3-CF9D-2159-647EB962A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Mitä </a:t>
            </a:r>
            <a:r>
              <a:rPr lang="fi-FI" b="1"/>
              <a:t>sä</a:t>
            </a:r>
            <a:r>
              <a:rPr lang="fi-FI"/>
              <a:t> teet tänään? = Mitä </a:t>
            </a:r>
            <a:r>
              <a:rPr lang="fi-FI" b="1"/>
              <a:t>sinä</a:t>
            </a:r>
            <a:r>
              <a:rPr lang="fi-FI"/>
              <a:t> teet tänään?</a:t>
            </a:r>
          </a:p>
          <a:p>
            <a:pPr lvl="1"/>
            <a:r>
              <a:rPr lang="fi-FI"/>
              <a:t>What are you doing today? </a:t>
            </a:r>
          </a:p>
          <a:p>
            <a:r>
              <a:rPr lang="fi-FI"/>
              <a:t>En mitään erityistä. Entä sä?</a:t>
            </a:r>
          </a:p>
          <a:p>
            <a:pPr lvl="1"/>
            <a:r>
              <a:rPr lang="fi-FI"/>
              <a:t>Nothing special. And you?  </a:t>
            </a:r>
          </a:p>
          <a:p>
            <a:r>
              <a:rPr lang="fi-FI" b="1"/>
              <a:t>Mä</a:t>
            </a:r>
            <a:r>
              <a:rPr lang="fi-FI"/>
              <a:t> </a:t>
            </a:r>
            <a:r>
              <a:rPr lang="fi-FI" b="1"/>
              <a:t>meen</a:t>
            </a:r>
            <a:r>
              <a:rPr lang="fi-FI"/>
              <a:t> kahville, </a:t>
            </a:r>
            <a:r>
              <a:rPr lang="fi-FI" b="1"/>
              <a:t>tuutsä</a:t>
            </a:r>
            <a:r>
              <a:rPr lang="fi-FI"/>
              <a:t> mukaan? = </a:t>
            </a:r>
            <a:r>
              <a:rPr lang="fi-FI" b="1"/>
              <a:t>Minä menen </a:t>
            </a:r>
            <a:r>
              <a:rPr lang="fi-FI"/>
              <a:t>kahville, </a:t>
            </a:r>
            <a:r>
              <a:rPr lang="fi-FI" b="1"/>
              <a:t>tuletko</a:t>
            </a:r>
            <a:r>
              <a:rPr lang="fi-FI"/>
              <a:t> </a:t>
            </a:r>
            <a:r>
              <a:rPr lang="fi-FI" b="1"/>
              <a:t>sinä</a:t>
            </a:r>
            <a:r>
              <a:rPr lang="fi-FI"/>
              <a:t> mukaan? </a:t>
            </a:r>
          </a:p>
          <a:p>
            <a:pPr lvl="1"/>
            <a:r>
              <a:rPr lang="fi-FI"/>
              <a:t>I’m going for coffee, do you (want to) come with (me)? </a:t>
            </a:r>
          </a:p>
          <a:p>
            <a:r>
              <a:rPr lang="fi-FI"/>
              <a:t>Joo, </a:t>
            </a:r>
            <a:r>
              <a:rPr lang="fi-FI" b="1"/>
              <a:t>mä tuun</a:t>
            </a:r>
            <a:r>
              <a:rPr lang="fi-FI"/>
              <a:t>!</a:t>
            </a:r>
          </a:p>
          <a:p>
            <a:pPr lvl="1"/>
            <a:r>
              <a:rPr lang="fi-FI"/>
              <a:t>Yes, I’ll come!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3997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7B59-2503-DFA4-F390-DA71A12F3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Intonaatio eli melodia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051D6C-DA6E-A778-F7BA-378072C55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Kysymys – Question: Intonation starts from quite high up and falls rapidly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Mitä sä teet tänään?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Vastaus – Answer (regular sentence). Flatter falling intonation: 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En mitään erityistä. Entä sä?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Käsinkirjoitus 6">
                <a:extLst>
                  <a:ext uri="{FF2B5EF4-FFF2-40B4-BE49-F238E27FC236}">
                    <a16:creationId xmlns:a16="http://schemas.microsoft.com/office/drawing/2014/main" id="{5874F654-0BC9-1335-1E0A-5E1400C95784}"/>
                  </a:ext>
                </a:extLst>
              </p14:cNvPr>
              <p14:cNvContentPartPr/>
              <p14:nvPr/>
            </p14:nvContentPartPr>
            <p14:xfrm>
              <a:off x="938739" y="4995527"/>
              <a:ext cx="2530440" cy="374760"/>
            </p14:xfrm>
          </p:contentPart>
        </mc:Choice>
        <mc:Fallback xmlns="">
          <p:pic>
            <p:nvPicPr>
              <p:cNvPr id="7" name="Käsinkirjoitus 6">
                <a:extLst>
                  <a:ext uri="{FF2B5EF4-FFF2-40B4-BE49-F238E27FC236}">
                    <a16:creationId xmlns:a16="http://schemas.microsoft.com/office/drawing/2014/main" id="{5874F654-0BC9-1335-1E0A-5E1400C957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9739" y="4986887"/>
                <a:ext cx="2548080" cy="39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Käsinkirjoitus 12">
                <a:extLst>
                  <a:ext uri="{FF2B5EF4-FFF2-40B4-BE49-F238E27FC236}">
                    <a16:creationId xmlns:a16="http://schemas.microsoft.com/office/drawing/2014/main" id="{57C1914D-0F6F-DC91-03E7-B687F63601DF}"/>
                  </a:ext>
                </a:extLst>
              </p14:cNvPr>
              <p14:cNvContentPartPr/>
              <p14:nvPr/>
            </p14:nvContentPartPr>
            <p14:xfrm>
              <a:off x="1032339" y="2732451"/>
              <a:ext cx="2763720" cy="811440"/>
            </p14:xfrm>
          </p:contentPart>
        </mc:Choice>
        <mc:Fallback xmlns="">
          <p:pic>
            <p:nvPicPr>
              <p:cNvPr id="13" name="Käsinkirjoitus 12">
                <a:extLst>
                  <a:ext uri="{FF2B5EF4-FFF2-40B4-BE49-F238E27FC236}">
                    <a16:creationId xmlns:a16="http://schemas.microsoft.com/office/drawing/2014/main" id="{57C1914D-0F6F-DC91-03E7-B687F63601D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3699" y="2723451"/>
                <a:ext cx="2781360" cy="82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Käsinkirjoitus 15">
                <a:extLst>
                  <a:ext uri="{FF2B5EF4-FFF2-40B4-BE49-F238E27FC236}">
                    <a16:creationId xmlns:a16="http://schemas.microsoft.com/office/drawing/2014/main" id="{61C03A1D-15CE-2A3B-A8E0-D93B9A87DD63}"/>
                  </a:ext>
                </a:extLst>
              </p14:cNvPr>
              <p14:cNvContentPartPr/>
              <p14:nvPr/>
            </p14:nvContentPartPr>
            <p14:xfrm>
              <a:off x="3796059" y="5136647"/>
              <a:ext cx="1110240" cy="172080"/>
            </p14:xfrm>
          </p:contentPart>
        </mc:Choice>
        <mc:Fallback xmlns="">
          <p:pic>
            <p:nvPicPr>
              <p:cNvPr id="16" name="Käsinkirjoitus 15">
                <a:extLst>
                  <a:ext uri="{FF2B5EF4-FFF2-40B4-BE49-F238E27FC236}">
                    <a16:creationId xmlns:a16="http://schemas.microsoft.com/office/drawing/2014/main" id="{61C03A1D-15CE-2A3B-A8E0-D93B9A87DD6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87059" y="5128007"/>
                <a:ext cx="1127880" cy="18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274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A23F71-FD2D-BC64-6356-426D3D316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 ja kommentteja kotitehtävistä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781FFD-87EB-74FF-637F-77099B047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hlinkClick r:id="rId2"/>
              </a:rPr>
              <a:t>https://edu.flinga.fi/s/EGSM32E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640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5603</TotalTime>
  <Words>1133</Words>
  <Application>Microsoft Office PowerPoint</Application>
  <PresentationFormat>Laajakuva</PresentationFormat>
  <Paragraphs>234</Paragraphs>
  <Slides>36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Office-teema</vt:lpstr>
      <vt:lpstr>Suomi 1</vt:lpstr>
      <vt:lpstr>Tervetuloa tunnille!</vt:lpstr>
      <vt:lpstr>Kurssin chatti – Course chat</vt:lpstr>
      <vt:lpstr>Tänään</vt:lpstr>
      <vt:lpstr>Mitä kuuluu tänään? </vt:lpstr>
      <vt:lpstr>Jumppaa ja ääntämistä</vt:lpstr>
      <vt:lpstr>Ääntämistä</vt:lpstr>
      <vt:lpstr>Intonaatio eli melodia</vt:lpstr>
      <vt:lpstr>Kysymyksiä ja kommentteja kotitehtävistä</vt:lpstr>
      <vt:lpstr>Ovatko he naimisissa? = Are they married?</vt:lpstr>
      <vt:lpstr>Diftongi uo </vt:lpstr>
      <vt:lpstr>Täällä vs. tässä = here </vt:lpstr>
      <vt:lpstr>Kaupungissa vs. kaupungilla</vt:lpstr>
      <vt:lpstr>Kappale 3: Mitä tapahtuu tavallisena päivänä?</vt:lpstr>
      <vt:lpstr>PowerPoint-esitys</vt:lpstr>
      <vt:lpstr>Outside: Ulos, ulkona, ulkoa </vt:lpstr>
      <vt:lpstr>PowerPoint-esitys</vt:lpstr>
      <vt:lpstr>Heikillä on vapaapäivä</vt:lpstr>
      <vt:lpstr>Käydä vs. mennä</vt:lpstr>
      <vt:lpstr> </vt:lpstr>
      <vt:lpstr>TAUKO</vt:lpstr>
      <vt:lpstr>Pienissä ryhmissä</vt:lpstr>
      <vt:lpstr>Kielioppi: Verbityypit</vt:lpstr>
      <vt:lpstr>Verbityypit 1–5 </vt:lpstr>
      <vt:lpstr>Verbityyppi 1</vt:lpstr>
      <vt:lpstr>Ostaa – to buy </vt:lpstr>
      <vt:lpstr>Verbityyppi 2</vt:lpstr>
      <vt:lpstr>Käydä – to visit, to go and come back</vt:lpstr>
      <vt:lpstr>Verbityyppi 3 </vt:lpstr>
      <vt:lpstr>Opiskella</vt:lpstr>
      <vt:lpstr>Verbityyppi 4 </vt:lpstr>
      <vt:lpstr>Pelata</vt:lpstr>
      <vt:lpstr>Verbityyppi 5 </vt:lpstr>
      <vt:lpstr>Valita = to choose </vt:lpstr>
      <vt:lpstr>Kotitehtävät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23</cp:revision>
  <cp:lastPrinted>2023-02-06T16:33:55Z</cp:lastPrinted>
  <dcterms:created xsi:type="dcterms:W3CDTF">2021-09-13T12:59:36Z</dcterms:created>
  <dcterms:modified xsi:type="dcterms:W3CDTF">2023-02-06T16:36:06Z</dcterms:modified>
</cp:coreProperties>
</file>