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3"/>
    <p:restoredTop sz="94674"/>
  </p:normalViewPr>
  <p:slideViewPr>
    <p:cSldViewPr snapToGrid="0" snapToObjects="1">
      <p:cViewPr varScale="1">
        <p:scale>
          <a:sx n="122" d="100"/>
          <a:sy n="122" d="100"/>
        </p:scale>
        <p:origin x="208"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2515-D637-C345-9125-504AA47645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A579677A-5575-4A40-BDDA-91774E443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A367DE30-1F3C-1A49-85E2-EAFA044D1437}"/>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5" name="Footer Placeholder 4">
            <a:extLst>
              <a:ext uri="{FF2B5EF4-FFF2-40B4-BE49-F238E27FC236}">
                <a16:creationId xmlns:a16="http://schemas.microsoft.com/office/drawing/2014/main" id="{A282170B-5417-8241-BBC1-1EEB76CDC3C7}"/>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3380707E-2715-DC43-A122-A69E5D502205}"/>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215687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69CC-8292-0546-93A9-91BEC8AB223E}"/>
              </a:ext>
            </a:extLst>
          </p:cNvPr>
          <p:cNvSpPr>
            <a:spLocks noGrp="1"/>
          </p:cNvSpPr>
          <p:nvPr>
            <p:ph type="title"/>
          </p:nvPr>
        </p:nvSpPr>
        <p:spPr/>
        <p:txBody>
          <a:bodyPr/>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4128DFD8-0BDF-6349-A2DE-72787EE90D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390846F4-6441-154B-94C5-83C85A12301E}"/>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5" name="Footer Placeholder 4">
            <a:extLst>
              <a:ext uri="{FF2B5EF4-FFF2-40B4-BE49-F238E27FC236}">
                <a16:creationId xmlns:a16="http://schemas.microsoft.com/office/drawing/2014/main" id="{6A1BFCC5-A25F-8445-913F-821F74876D98}"/>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90C1F73A-FEC1-F147-BB4F-851336314185}"/>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131585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5FF44-BF73-D74B-BDEB-F47B4768085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44AF6B4B-2162-DA44-856D-08E963FDA0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2914B445-84E1-5F4B-9FC2-232D244D31E6}"/>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5" name="Footer Placeholder 4">
            <a:extLst>
              <a:ext uri="{FF2B5EF4-FFF2-40B4-BE49-F238E27FC236}">
                <a16:creationId xmlns:a16="http://schemas.microsoft.com/office/drawing/2014/main" id="{F974B86C-E64A-904B-BF6C-BB16AD5D27B7}"/>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F9A29ADB-B709-E147-BE9D-A041DFB89CB9}"/>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222928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64F7-1EBE-8745-95A2-90F25648F221}"/>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3DC083B1-8DE6-5846-842F-3286E36495D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308D55D7-8262-4E49-B4D0-DE95F0AD328E}"/>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5" name="Footer Placeholder 4">
            <a:extLst>
              <a:ext uri="{FF2B5EF4-FFF2-40B4-BE49-F238E27FC236}">
                <a16:creationId xmlns:a16="http://schemas.microsoft.com/office/drawing/2014/main" id="{1A9A0CFC-B6C5-824A-BE13-B867FEC8B47F}"/>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F9651FBF-1519-604A-99C8-31ED820B72BE}"/>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250830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B1ED-4536-FA44-829B-24A796896C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1D509AD9-DDC3-9047-85FE-91D75CCBA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216BBBF-41E2-574B-81EB-D562C3B45725}"/>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5" name="Footer Placeholder 4">
            <a:extLst>
              <a:ext uri="{FF2B5EF4-FFF2-40B4-BE49-F238E27FC236}">
                <a16:creationId xmlns:a16="http://schemas.microsoft.com/office/drawing/2014/main" id="{B755E9E2-C609-0043-8A28-4C3AE8F04602}"/>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77BCE13-4FD0-3A4E-9B93-0FE964FD5BD8}"/>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103516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3322-3581-864A-A08F-076EC2508A60}"/>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AE3EAF39-4C2B-9749-A188-FF17DEB4E6A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BFA457E8-113A-174B-ACC7-EFCBF77B36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ate Placeholder 4">
            <a:extLst>
              <a:ext uri="{FF2B5EF4-FFF2-40B4-BE49-F238E27FC236}">
                <a16:creationId xmlns:a16="http://schemas.microsoft.com/office/drawing/2014/main" id="{0C89BBC0-987B-4045-9A5D-D1F96A1340B2}"/>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6" name="Footer Placeholder 5">
            <a:extLst>
              <a:ext uri="{FF2B5EF4-FFF2-40B4-BE49-F238E27FC236}">
                <a16:creationId xmlns:a16="http://schemas.microsoft.com/office/drawing/2014/main" id="{0DEADA09-D9B3-8840-83B4-ACE727327898}"/>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909511DA-2320-BC4C-89BC-7740DCA06962}"/>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215995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4D91-2B7E-364C-A7CD-8F902C282F0C}"/>
              </a:ext>
            </a:extLst>
          </p:cNvPr>
          <p:cNvSpPr>
            <a:spLocks noGrp="1"/>
          </p:cNvSpPr>
          <p:nvPr>
            <p:ph type="title"/>
          </p:nvPr>
        </p:nvSpPr>
        <p:spPr>
          <a:xfrm>
            <a:off x="839788" y="365125"/>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0C095725-8C3B-5449-ABD8-463070CFE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E6AAF5F-C85F-FA4B-9E0E-9E5D7DCBE6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F61E2AB2-BE81-4643-B2DD-5E14E4568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A3A107-0594-C14C-B2D7-FED87E81A0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ate Placeholder 6">
            <a:extLst>
              <a:ext uri="{FF2B5EF4-FFF2-40B4-BE49-F238E27FC236}">
                <a16:creationId xmlns:a16="http://schemas.microsoft.com/office/drawing/2014/main" id="{23CF3CF7-0FBB-8446-85A2-F2A6FAB9FA37}"/>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8" name="Footer Placeholder 7">
            <a:extLst>
              <a:ext uri="{FF2B5EF4-FFF2-40B4-BE49-F238E27FC236}">
                <a16:creationId xmlns:a16="http://schemas.microsoft.com/office/drawing/2014/main" id="{22FFFA08-6DB6-A24D-B5E5-9A8308C10046}"/>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47DF0D46-CC9F-4546-BEBA-F33E386BA6BC}"/>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307175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5901-9A21-CD45-9E1F-300CD52CF2A0}"/>
              </a:ext>
            </a:extLst>
          </p:cNvPr>
          <p:cNvSpPr>
            <a:spLocks noGrp="1"/>
          </p:cNvSpPr>
          <p:nvPr>
            <p:ph type="title"/>
          </p:nvPr>
        </p:nvSpPr>
        <p:spPr/>
        <p:txBody>
          <a:bodyPr/>
          <a:lstStyle/>
          <a:p>
            <a:r>
              <a:rPr lang="en-GB"/>
              <a:t>Click to edit Master title style</a:t>
            </a:r>
            <a:endParaRPr lang="en-FI"/>
          </a:p>
        </p:txBody>
      </p:sp>
      <p:sp>
        <p:nvSpPr>
          <p:cNvPr id="3" name="Date Placeholder 2">
            <a:extLst>
              <a:ext uri="{FF2B5EF4-FFF2-40B4-BE49-F238E27FC236}">
                <a16:creationId xmlns:a16="http://schemas.microsoft.com/office/drawing/2014/main" id="{31DBCF3B-BF2B-6441-B128-5FA8CF542A3D}"/>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4" name="Footer Placeholder 3">
            <a:extLst>
              <a:ext uri="{FF2B5EF4-FFF2-40B4-BE49-F238E27FC236}">
                <a16:creationId xmlns:a16="http://schemas.microsoft.com/office/drawing/2014/main" id="{7CACC655-8CD3-F64C-A2F6-D1D0F585AF17}"/>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E2277ABE-F504-0C49-89B6-ED70CD0458B4}"/>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383835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9D7FE-462B-2E4E-B271-8BF8E76C8B24}"/>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3" name="Footer Placeholder 2">
            <a:extLst>
              <a:ext uri="{FF2B5EF4-FFF2-40B4-BE49-F238E27FC236}">
                <a16:creationId xmlns:a16="http://schemas.microsoft.com/office/drawing/2014/main" id="{85DBDF45-6F06-184B-95AF-750EF7DFA910}"/>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92CB7265-13EB-024E-8299-5C5722990177}"/>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242350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16F8-7CEA-9240-B57F-A3BCE3A1DD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27E14EFE-C07D-1843-BEE3-108D3AC953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55CE5BC2-8587-9445-96FC-FC3B0A665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FF1C74-423B-C646-A765-F96BA7E50E83}"/>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6" name="Footer Placeholder 5">
            <a:extLst>
              <a:ext uri="{FF2B5EF4-FFF2-40B4-BE49-F238E27FC236}">
                <a16:creationId xmlns:a16="http://schemas.microsoft.com/office/drawing/2014/main" id="{57DD428A-7B41-A742-94D1-041613FCD7C9}"/>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DB848D8A-9020-6A4D-A400-21FE66D69D3A}"/>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14430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CB24-39D4-4B47-8468-5CD2927086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B6EC434E-DFB0-A046-8255-3C18D5E451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C08CC3B4-206A-784F-9E81-DCB744270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93499B-12C5-6045-AC33-3F9047D26A17}"/>
              </a:ext>
            </a:extLst>
          </p:cNvPr>
          <p:cNvSpPr>
            <a:spLocks noGrp="1"/>
          </p:cNvSpPr>
          <p:nvPr>
            <p:ph type="dt" sz="half" idx="10"/>
          </p:nvPr>
        </p:nvSpPr>
        <p:spPr/>
        <p:txBody>
          <a:bodyPr/>
          <a:lstStyle/>
          <a:p>
            <a:fld id="{6528F9D2-F9EA-BB43-A477-5BFC9360666C}" type="datetimeFigureOut">
              <a:rPr lang="en-FI" smtClean="0"/>
              <a:t>03/03/2021</a:t>
            </a:fld>
            <a:endParaRPr lang="en-FI"/>
          </a:p>
        </p:txBody>
      </p:sp>
      <p:sp>
        <p:nvSpPr>
          <p:cNvPr id="6" name="Footer Placeholder 5">
            <a:extLst>
              <a:ext uri="{FF2B5EF4-FFF2-40B4-BE49-F238E27FC236}">
                <a16:creationId xmlns:a16="http://schemas.microsoft.com/office/drawing/2014/main" id="{9CB6DE08-3D23-7046-9986-9DEF66FAFF4B}"/>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C24AB1FE-1BA4-CD4A-AD4A-8EEE9F4E4E82}"/>
              </a:ext>
            </a:extLst>
          </p:cNvPr>
          <p:cNvSpPr>
            <a:spLocks noGrp="1"/>
          </p:cNvSpPr>
          <p:nvPr>
            <p:ph type="sldNum" sz="quarter" idx="12"/>
          </p:nvPr>
        </p:nvSpPr>
        <p:spPr/>
        <p:txBody>
          <a:bodyPr/>
          <a:lstStyle/>
          <a:p>
            <a:fld id="{6BC56BF8-2FA3-F94F-A91F-88B8932D2E7C}" type="slidenum">
              <a:rPr lang="en-FI" smtClean="0"/>
              <a:t>‹#›</a:t>
            </a:fld>
            <a:endParaRPr lang="en-FI"/>
          </a:p>
        </p:txBody>
      </p:sp>
    </p:spTree>
    <p:extLst>
      <p:ext uri="{BB962C8B-B14F-4D97-AF65-F5344CB8AC3E}">
        <p14:creationId xmlns:p14="http://schemas.microsoft.com/office/powerpoint/2010/main" val="140039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479AD-8328-B049-A0ED-A6F07BC26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C0D1BCE0-CA0C-D445-9AEE-B5C8D6ED47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AA16E84D-8F85-5746-965C-BF3FE4D90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8F9D2-F9EA-BB43-A477-5BFC9360666C}" type="datetimeFigureOut">
              <a:rPr lang="en-FI" smtClean="0"/>
              <a:t>03/03/2021</a:t>
            </a:fld>
            <a:endParaRPr lang="en-FI"/>
          </a:p>
        </p:txBody>
      </p:sp>
      <p:sp>
        <p:nvSpPr>
          <p:cNvPr id="5" name="Footer Placeholder 4">
            <a:extLst>
              <a:ext uri="{FF2B5EF4-FFF2-40B4-BE49-F238E27FC236}">
                <a16:creationId xmlns:a16="http://schemas.microsoft.com/office/drawing/2014/main" id="{5EBB4C49-66A2-6B4E-BDEA-FF8D35A28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CFBFAF83-F69C-CD47-8CA8-F5D4CBC4B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56BF8-2FA3-F94F-A91F-88B8932D2E7C}" type="slidenum">
              <a:rPr lang="en-FI" smtClean="0"/>
              <a:t>‹#›</a:t>
            </a:fld>
            <a:endParaRPr lang="en-FI"/>
          </a:p>
        </p:txBody>
      </p:sp>
    </p:spTree>
    <p:extLst>
      <p:ext uri="{BB962C8B-B14F-4D97-AF65-F5344CB8AC3E}">
        <p14:creationId xmlns:p14="http://schemas.microsoft.com/office/powerpoint/2010/main" val="2274974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3.eu-central-1.amazonaws.com/hybridmatters-production/media/Field_Notes-From_Landscape_To_Laboratory-2013.pdf" TargetMode="External"/><Relationship Id="rId2" Type="http://schemas.openxmlformats.org/officeDocument/2006/relationships/hyperlink" Target="https://shop.aalto.fi/media/filer_public/6c/aa/6caa756a-bab7-4d9b-a5f1-07dd1bc171be/aaltoartsbooks_art_as_we_dont_know_it.pdf"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6" name="Picture 2" descr="fieldwork ">
            <a:extLst>
              <a:ext uri="{FF2B5EF4-FFF2-40B4-BE49-F238E27FC236}">
                <a16:creationId xmlns:a16="http://schemas.microsoft.com/office/drawing/2014/main" id="{666B67BA-9C77-4748-A902-83A237294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72" y="1"/>
            <a:ext cx="10172551" cy="68923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F40DCE-AE01-9A4F-854D-B17EA7189BAC}"/>
              </a:ext>
            </a:extLst>
          </p:cNvPr>
          <p:cNvSpPr txBox="1"/>
          <p:nvPr/>
        </p:nvSpPr>
        <p:spPr>
          <a:xfrm>
            <a:off x="3244064" y="2459504"/>
            <a:ext cx="6414942" cy="1938992"/>
          </a:xfrm>
          <a:prstGeom prst="rect">
            <a:avLst/>
          </a:prstGeom>
          <a:noFill/>
        </p:spPr>
        <p:txBody>
          <a:bodyPr wrap="square" rtlCol="0">
            <a:spAutoFit/>
          </a:bodyPr>
          <a:lstStyle/>
          <a:p>
            <a:r>
              <a:rPr lang="en-FI" sz="4000" b="1" dirty="0">
                <a:solidFill>
                  <a:srgbClr val="FFFF00"/>
                </a:solidFill>
              </a:rPr>
              <a:t>TAI-E1148 Taide ja Tiede</a:t>
            </a:r>
          </a:p>
          <a:p>
            <a:endParaRPr lang="en-FI" sz="4000" b="1" dirty="0">
              <a:solidFill>
                <a:srgbClr val="FFFF00"/>
              </a:solidFill>
            </a:endParaRPr>
          </a:p>
          <a:p>
            <a:r>
              <a:rPr lang="en-FI" sz="4000" b="1" dirty="0">
                <a:solidFill>
                  <a:srgbClr val="FFFF00"/>
                </a:solidFill>
              </a:rPr>
              <a:t>TAI-E3153 Art and Science</a:t>
            </a:r>
          </a:p>
        </p:txBody>
      </p:sp>
    </p:spTree>
    <p:extLst>
      <p:ext uri="{BB962C8B-B14F-4D97-AF65-F5344CB8AC3E}">
        <p14:creationId xmlns:p14="http://schemas.microsoft.com/office/powerpoint/2010/main" val="231451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435F9A-B29D-534E-903F-91FB52563E02}"/>
              </a:ext>
            </a:extLst>
          </p:cNvPr>
          <p:cNvSpPr txBox="1"/>
          <p:nvPr/>
        </p:nvSpPr>
        <p:spPr>
          <a:xfrm>
            <a:off x="2000696" y="1503680"/>
            <a:ext cx="8616504" cy="4801314"/>
          </a:xfrm>
          <a:prstGeom prst="rect">
            <a:avLst/>
          </a:prstGeom>
          <a:noFill/>
        </p:spPr>
        <p:txBody>
          <a:bodyPr wrap="square" rtlCol="0">
            <a:spAutoFit/>
          </a:bodyPr>
          <a:lstStyle/>
          <a:p>
            <a:pPr marL="285750" indent="-285750">
              <a:buFont typeface="Arial" panose="020B0604020202020204" pitchFamily="34" charset="0"/>
              <a:buChar char="•"/>
            </a:pPr>
            <a:r>
              <a:rPr lang="en-GB" dirty="0">
                <a:effectLst/>
              </a:rPr>
              <a:t>3.3. Introduction by Laura &amp; Helena. </a:t>
            </a:r>
          </a:p>
          <a:p>
            <a:pPr marL="285750" indent="-285750">
              <a:buFont typeface="Arial" panose="020B0604020202020204" pitchFamily="34" charset="0"/>
              <a:buChar char="•"/>
            </a:pPr>
            <a:r>
              <a:rPr lang="en-GB" dirty="0">
                <a:effectLst/>
              </a:rPr>
              <a:t>Lecture: Maria Manuela Lopes (PT) + discussion</a:t>
            </a:r>
            <a:br>
              <a:rPr lang="en-GB" dirty="0">
                <a:effectLst/>
              </a:rPr>
            </a:br>
            <a:endParaRPr lang="en-GB" dirty="0">
              <a:effectLst/>
            </a:endParaRPr>
          </a:p>
          <a:p>
            <a:pPr marL="285750" indent="-285750">
              <a:buFont typeface="Arial" panose="020B0604020202020204" pitchFamily="34" charset="0"/>
              <a:buChar char="•"/>
            </a:pPr>
            <a:r>
              <a:rPr lang="en-GB" dirty="0">
                <a:effectLst/>
              </a:rPr>
              <a:t>10.3. Lecture: </a:t>
            </a:r>
            <a:r>
              <a:rPr lang="en-GB" dirty="0" err="1">
                <a:effectLst/>
              </a:rPr>
              <a:t>Biofiction</a:t>
            </a:r>
            <a:r>
              <a:rPr lang="en-GB" dirty="0">
                <a:effectLst/>
              </a:rPr>
              <a:t> films and discussion by </a:t>
            </a:r>
            <a:r>
              <a:rPr lang="en-GB" dirty="0" err="1">
                <a:effectLst/>
              </a:rPr>
              <a:t>Biofaction</a:t>
            </a:r>
            <a:r>
              <a:rPr lang="en-GB" dirty="0">
                <a:effectLst/>
              </a:rPr>
              <a:t> / Markus Schmidt &amp; Sandra Youssef (MA)</a:t>
            </a:r>
            <a:br>
              <a:rPr lang="en-GB" dirty="0"/>
            </a:br>
            <a:endParaRPr lang="en-GB" dirty="0"/>
          </a:p>
          <a:p>
            <a:pPr marL="285750" indent="-285750">
              <a:buFont typeface="Arial" panose="020B0604020202020204" pitchFamily="34" charset="0"/>
              <a:buChar char="•"/>
            </a:pPr>
            <a:r>
              <a:rPr lang="en-GB" dirty="0">
                <a:effectLst/>
              </a:rPr>
              <a:t>17.3. Lecture: Petteri </a:t>
            </a:r>
            <a:r>
              <a:rPr lang="en-GB" dirty="0" err="1">
                <a:effectLst/>
              </a:rPr>
              <a:t>Nisunen</a:t>
            </a:r>
            <a:r>
              <a:rPr lang="en-GB" dirty="0">
                <a:effectLst/>
              </a:rPr>
              <a:t> (FI) + discussion</a:t>
            </a:r>
            <a:endParaRPr lang="en-GB" dirty="0"/>
          </a:p>
          <a:p>
            <a:pPr>
              <a:buFont typeface="Arial" panose="020B0604020202020204" pitchFamily="34" charset="0"/>
              <a:buChar char="•"/>
            </a:pPr>
            <a:endParaRPr lang="en-GB" dirty="0"/>
          </a:p>
          <a:p>
            <a:pPr marL="285750" indent="-285750">
              <a:buFont typeface="Arial" panose="020B0604020202020204" pitchFamily="34" charset="0"/>
              <a:buChar char="•"/>
            </a:pPr>
            <a:r>
              <a:rPr lang="en-GB" dirty="0">
                <a:effectLst/>
              </a:rPr>
              <a:t>24.3. Lecture: Minna </a:t>
            </a:r>
            <a:r>
              <a:rPr lang="en-GB" dirty="0" err="1">
                <a:effectLst/>
              </a:rPr>
              <a:t>Långström</a:t>
            </a:r>
            <a:r>
              <a:rPr lang="en-GB" dirty="0">
                <a:effectLst/>
              </a:rPr>
              <a:t> (FI) + discussion</a:t>
            </a:r>
            <a:br>
              <a:rPr lang="en-GB" dirty="0">
                <a:effectLst/>
              </a:rPr>
            </a:br>
            <a:endParaRPr lang="en-GB" dirty="0">
              <a:effectLst/>
            </a:endParaRPr>
          </a:p>
          <a:p>
            <a:pPr marL="285750" indent="-285750">
              <a:buFont typeface="Arial" panose="020B0604020202020204" pitchFamily="34" charset="0"/>
              <a:buChar char="•"/>
            </a:pPr>
            <a:r>
              <a:rPr lang="en-GB" dirty="0">
                <a:effectLst/>
              </a:rPr>
              <a:t>31.3. Lecture: Paula </a:t>
            </a:r>
            <a:r>
              <a:rPr lang="en-GB" dirty="0" err="1">
                <a:effectLst/>
              </a:rPr>
              <a:t>Humberg</a:t>
            </a:r>
            <a:r>
              <a:rPr lang="en-GB" dirty="0">
                <a:effectLst/>
              </a:rPr>
              <a:t> (FI) + discussion</a:t>
            </a:r>
          </a:p>
          <a:p>
            <a:pPr marL="285750" indent="-285750">
              <a:buFont typeface="Arial" panose="020B0604020202020204" pitchFamily="34" charset="0"/>
              <a:buChar char="•"/>
            </a:pPr>
            <a:br>
              <a:rPr lang="en-GB" dirty="0">
                <a:effectLst/>
              </a:rPr>
            </a:br>
            <a:endParaRPr lang="en-GB" dirty="0">
              <a:effectLst/>
            </a:endParaRPr>
          </a:p>
          <a:p>
            <a:pPr marL="285750" indent="-285750">
              <a:buFont typeface="Arial" panose="020B0604020202020204" pitchFamily="34" charset="0"/>
              <a:buChar char="•"/>
            </a:pPr>
            <a:r>
              <a:rPr lang="en-GB" dirty="0">
                <a:effectLst/>
              </a:rPr>
              <a:t>7.4. Examination day - will be scheduled!  </a:t>
            </a:r>
          </a:p>
          <a:p>
            <a:br>
              <a:rPr lang="en-GB" dirty="0"/>
            </a:br>
            <a:endParaRPr lang="en-GB" dirty="0"/>
          </a:p>
          <a:p>
            <a:endParaRPr lang="en-FI" dirty="0"/>
          </a:p>
        </p:txBody>
      </p:sp>
    </p:spTree>
    <p:extLst>
      <p:ext uri="{BB962C8B-B14F-4D97-AF65-F5344CB8AC3E}">
        <p14:creationId xmlns:p14="http://schemas.microsoft.com/office/powerpoint/2010/main" val="65797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DF84D0-6078-5D41-BB0B-C197E63F504C}"/>
              </a:ext>
            </a:extLst>
          </p:cNvPr>
          <p:cNvSpPr/>
          <p:nvPr/>
        </p:nvSpPr>
        <p:spPr>
          <a:xfrm>
            <a:off x="2369383" y="1443841"/>
            <a:ext cx="7670800" cy="3970318"/>
          </a:xfrm>
          <a:prstGeom prst="rect">
            <a:avLst/>
          </a:prstGeom>
        </p:spPr>
        <p:txBody>
          <a:bodyPr wrap="square">
            <a:spAutoFit/>
          </a:bodyPr>
          <a:lstStyle/>
          <a:p>
            <a:pPr>
              <a:buFont typeface="Arial" panose="020B0604020202020204" pitchFamily="34" charset="0"/>
              <a:buChar char="•"/>
            </a:pPr>
            <a:endParaRPr lang="en-GB" dirty="0"/>
          </a:p>
          <a:p>
            <a:r>
              <a:rPr lang="en-GB" b="1" dirty="0"/>
              <a:t>Assessment Methods and Criteria</a:t>
            </a:r>
          </a:p>
          <a:p>
            <a:endParaRPr lang="en-GB" b="1" dirty="0"/>
          </a:p>
          <a:p>
            <a:pPr marL="285750" indent="-285750">
              <a:buFont typeface="Arial" panose="020B0604020202020204" pitchFamily="34" charset="0"/>
              <a:buChar char="•"/>
            </a:pPr>
            <a:r>
              <a:rPr lang="en-GB" dirty="0"/>
              <a:t> Presence: 80% on the course. (&gt; one time absence)</a:t>
            </a:r>
          </a:p>
          <a:p>
            <a:endParaRPr lang="en-GB" dirty="0"/>
          </a:p>
          <a:p>
            <a:pPr marL="285750" indent="-285750">
              <a:buFont typeface="Arial" panose="020B0604020202020204" pitchFamily="34" charset="0"/>
              <a:buChar char="•"/>
            </a:pPr>
            <a:r>
              <a:rPr lang="en-GB" dirty="0"/>
              <a:t> </a:t>
            </a:r>
            <a:r>
              <a:rPr lang="en-GB" i="1" u="sng" dirty="0"/>
              <a:t>Master-level students: </a:t>
            </a:r>
            <a:r>
              <a:rPr lang="en-GB" dirty="0"/>
              <a:t>Short oral presentation that addresses students’ individual interests/research and their relation to 2-3 topics addressed during the lecture-series and provided readings [ Find 1-3 articles linking to your interests ].</a:t>
            </a:r>
          </a:p>
          <a:p>
            <a:endParaRPr lang="en-GB" dirty="0"/>
          </a:p>
          <a:p>
            <a:pPr marL="285750" indent="-285750">
              <a:buFont typeface="Arial" panose="020B0604020202020204" pitchFamily="34" charset="0"/>
              <a:buChar char="•"/>
            </a:pPr>
            <a:r>
              <a:rPr lang="en-GB" i="1" u="sng" dirty="0"/>
              <a:t>Doctoral-level students: </a:t>
            </a:r>
            <a:r>
              <a:rPr lang="en-GB" dirty="0"/>
              <a:t>a 2-3 page text that critically addresses students’ individual research in relation to 1-2 topics addressed during the lecture-series and provided readings [ Find 1-3 articles linking to your interests ].</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287809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A4FEA-AFC6-F440-8259-757421EFC5CE}"/>
              </a:ext>
            </a:extLst>
          </p:cNvPr>
          <p:cNvSpPr/>
          <p:nvPr/>
        </p:nvSpPr>
        <p:spPr>
          <a:xfrm>
            <a:off x="2367280" y="1691590"/>
            <a:ext cx="8067040" cy="3754874"/>
          </a:xfrm>
          <a:prstGeom prst="rect">
            <a:avLst/>
          </a:prstGeom>
        </p:spPr>
        <p:txBody>
          <a:bodyPr wrap="square">
            <a:spAutoFit/>
          </a:bodyPr>
          <a:lstStyle/>
          <a:p>
            <a:pPr>
              <a:buFont typeface="Arial" panose="020B0604020202020204" pitchFamily="34" charset="0"/>
              <a:buChar char="•"/>
            </a:pPr>
            <a:r>
              <a:rPr lang="en-GB" sz="1400" b="1" dirty="0"/>
              <a:t>Maria Manuela Lopes</a:t>
            </a:r>
            <a:r>
              <a:rPr lang="en-GB" sz="1400" dirty="0"/>
              <a:t> </a:t>
            </a:r>
          </a:p>
          <a:p>
            <a:r>
              <a:rPr lang="en-GB" sz="1400" dirty="0"/>
              <a:t>is a visual artist whose practice is transdisciplinary, investigating relations of memory and identity informed by the biological sciences and medical research; her work appears in a varied format within the visual arts resulting in multimedia installations, drawings and performances and biological materials. </a:t>
            </a:r>
          </a:p>
          <a:p>
            <a:r>
              <a:rPr lang="en-GB" sz="1400" dirty="0"/>
              <a:t>Lopes studied sculpture at FBA-UP and did an MA at Goldsmiths College in London. She has a Doctorate in Fine Arts and New Media at the </a:t>
            </a:r>
            <a:r>
              <a:rPr lang="en-GB" sz="1400" dirty="0" err="1"/>
              <a:t>Universityof</a:t>
            </a:r>
            <a:r>
              <a:rPr lang="en-GB" sz="1400" dirty="0"/>
              <a:t> Brighton and UCA-Farnham in the UK. She has developed a Postdoctoral Art Research Project at the University of Aveiro and Porto - i3S Institute of Research and Innovation in Health. She is currently a researcher at i3S as co-responsible for the Cultural Outreach Art/Science interface. She co-coordinates the European Project Hybrid Lab Network in partnership with the University of Aalto (Finland) with the Alma Matter European University (Slovenia) and with </a:t>
            </a:r>
            <a:r>
              <a:rPr lang="en-GB" sz="1400" dirty="0" err="1"/>
              <a:t>Waag</a:t>
            </a:r>
            <a:r>
              <a:rPr lang="en-GB" sz="1400" dirty="0"/>
              <a:t> (Netherlands), where creative strategies are developed from the visual arts to envision novel methods </a:t>
            </a:r>
            <a:br>
              <a:rPr lang="en-GB" sz="1400" dirty="0"/>
            </a:br>
            <a:r>
              <a:rPr lang="en-GB" sz="1400" dirty="0"/>
              <a:t>and tools to propel various areas of knowledge in higher education. Maria Manuela Lopes has curated several international exhibitions and her work has been shown nationally and internationally. Maria Manuela Lopes is a Professor of the Arts and Multimedia Department of ISCE Douro and is part of the Direction board of the International Music Academy </a:t>
            </a:r>
            <a:r>
              <a:rPr lang="en-GB" sz="1400" dirty="0" err="1"/>
              <a:t>Aquilles</a:t>
            </a:r>
            <a:r>
              <a:rPr lang="en-GB" sz="1400" dirty="0"/>
              <a:t> </a:t>
            </a:r>
            <a:r>
              <a:rPr lang="en-GB" sz="1400" dirty="0" err="1"/>
              <a:t>Delle</a:t>
            </a:r>
            <a:r>
              <a:rPr lang="en-GB" sz="1400" dirty="0"/>
              <a:t> </a:t>
            </a:r>
            <a:r>
              <a:rPr lang="en-GB" sz="1400" dirty="0" err="1"/>
              <a:t>Vigne</a:t>
            </a:r>
            <a:r>
              <a:rPr lang="en-GB" sz="1400" dirty="0"/>
              <a:t>. She is also co-founder and Deputy Director of Portuguese artistic residency programs: Ectopia - Laboratory of Artistic Experimentation and </a:t>
            </a:r>
            <a:r>
              <a:rPr lang="en-GB" sz="1400" dirty="0" err="1"/>
              <a:t>Cultivamos</a:t>
            </a:r>
            <a:r>
              <a:rPr lang="en-GB" sz="1400" dirty="0"/>
              <a:t> </a:t>
            </a:r>
            <a:r>
              <a:rPr lang="en-GB" sz="1400" dirty="0" err="1"/>
              <a:t>Cultura</a:t>
            </a:r>
            <a:r>
              <a:rPr lang="en-GB" sz="1400" dirty="0"/>
              <a:t> in the Natural Park of São Luis, </a:t>
            </a:r>
            <a:r>
              <a:rPr lang="en-GB" sz="1400" dirty="0" err="1"/>
              <a:t>Odemira</a:t>
            </a:r>
            <a:r>
              <a:rPr lang="en-GB" sz="1400" dirty="0"/>
              <a:t> in </a:t>
            </a:r>
            <a:r>
              <a:rPr lang="en-GB" sz="1400" dirty="0" err="1"/>
              <a:t>Alentejo</a:t>
            </a:r>
            <a:r>
              <a:rPr lang="en-GB" sz="1400" dirty="0"/>
              <a:t>/Portugal.</a:t>
            </a:r>
            <a:endParaRPr lang="en-GB" sz="1400" dirty="0">
              <a:effectLst/>
            </a:endParaRPr>
          </a:p>
        </p:txBody>
      </p:sp>
    </p:spTree>
    <p:extLst>
      <p:ext uri="{BB962C8B-B14F-4D97-AF65-F5344CB8AC3E}">
        <p14:creationId xmlns:p14="http://schemas.microsoft.com/office/powerpoint/2010/main" val="4226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DF84D0-6078-5D41-BB0B-C197E63F504C}"/>
              </a:ext>
            </a:extLst>
          </p:cNvPr>
          <p:cNvSpPr/>
          <p:nvPr/>
        </p:nvSpPr>
        <p:spPr>
          <a:xfrm>
            <a:off x="3542753" y="147458"/>
            <a:ext cx="7377495" cy="6370975"/>
          </a:xfrm>
          <a:prstGeom prst="rect">
            <a:avLst/>
          </a:prstGeom>
        </p:spPr>
        <p:txBody>
          <a:bodyPr wrap="square">
            <a:spAutoFit/>
          </a:bodyPr>
          <a:lstStyle/>
          <a:p>
            <a:pPr>
              <a:buFont typeface="Arial" panose="020B0604020202020204" pitchFamily="34" charset="0"/>
              <a:buChar char="•"/>
            </a:pPr>
            <a:r>
              <a:rPr lang="en-GB" b="1" dirty="0">
                <a:solidFill>
                  <a:srgbClr val="FFFF00"/>
                </a:solidFill>
              </a:rPr>
              <a:t>READINGS:</a:t>
            </a:r>
          </a:p>
          <a:p>
            <a:endParaRPr lang="en-GB" dirty="0">
              <a:solidFill>
                <a:schemeClr val="bg1"/>
              </a:solidFill>
            </a:endParaRPr>
          </a:p>
          <a:p>
            <a:r>
              <a:rPr lang="en-GB" sz="1400" b="1" dirty="0">
                <a:solidFill>
                  <a:schemeClr val="bg1"/>
                </a:solidFill>
              </a:rPr>
              <a:t>Art as We Don’t Know It - 2020</a:t>
            </a:r>
          </a:p>
          <a:p>
            <a:r>
              <a:rPr lang="en-GB" sz="1200" dirty="0">
                <a:solidFill>
                  <a:schemeClr val="bg1"/>
                </a:solidFill>
              </a:rPr>
              <a:t>Edited by Erich Berger, </a:t>
            </a:r>
            <a:r>
              <a:rPr lang="en-GB" sz="1200" dirty="0" err="1">
                <a:solidFill>
                  <a:schemeClr val="bg1"/>
                </a:solidFill>
              </a:rPr>
              <a:t>Kasperi</a:t>
            </a:r>
            <a:r>
              <a:rPr lang="en-GB" sz="1200" dirty="0">
                <a:solidFill>
                  <a:schemeClr val="bg1"/>
                </a:solidFill>
              </a:rPr>
              <a:t> </a:t>
            </a:r>
            <a:r>
              <a:rPr lang="en-GB" sz="1200" dirty="0" err="1">
                <a:solidFill>
                  <a:schemeClr val="bg1"/>
                </a:solidFill>
              </a:rPr>
              <a:t>Mäki-Reinikka</a:t>
            </a:r>
            <a:r>
              <a:rPr lang="en-GB" sz="1200" dirty="0">
                <a:solidFill>
                  <a:schemeClr val="bg1"/>
                </a:solidFill>
              </a:rPr>
              <a:t>, Kira O’Reilly and Helena </a:t>
            </a:r>
            <a:r>
              <a:rPr lang="en-GB" sz="1200" dirty="0" err="1">
                <a:solidFill>
                  <a:schemeClr val="bg1"/>
                </a:solidFill>
              </a:rPr>
              <a:t>Sederholm</a:t>
            </a:r>
            <a:r>
              <a:rPr lang="en-GB" sz="1200" dirty="0">
                <a:solidFill>
                  <a:schemeClr val="bg1"/>
                </a:solidFill>
              </a:rPr>
              <a:t>.</a:t>
            </a:r>
            <a:endParaRPr lang="en-GB" sz="1200" b="1" dirty="0">
              <a:solidFill>
                <a:schemeClr val="bg1"/>
              </a:solidFill>
            </a:endParaRPr>
          </a:p>
          <a:p>
            <a:r>
              <a:rPr lang="en-GB" sz="1200" dirty="0">
                <a:solidFill>
                  <a:schemeClr val="bg1"/>
                </a:solidFill>
              </a:rPr>
              <a:t>What worlds are revealed when we listen to alpacas, make photographs with yeast or use </a:t>
            </a:r>
            <a:r>
              <a:rPr lang="en-GB" sz="1200" dirty="0" err="1">
                <a:solidFill>
                  <a:schemeClr val="bg1"/>
                </a:solidFill>
              </a:rPr>
              <a:t>biosignals</a:t>
            </a:r>
            <a:r>
              <a:rPr lang="en-GB" sz="1200" dirty="0">
                <a:solidFill>
                  <a:schemeClr val="bg1"/>
                </a:solidFill>
              </a:rPr>
              <a:t> to generate autonomous virtual organisms? </a:t>
            </a:r>
            <a:r>
              <a:rPr lang="en-GB" sz="1200" dirty="0" err="1">
                <a:solidFill>
                  <a:schemeClr val="bg1"/>
                </a:solidFill>
              </a:rPr>
              <a:t>Bioart</a:t>
            </a:r>
            <a:r>
              <a:rPr lang="en-GB" sz="1200" dirty="0">
                <a:solidFill>
                  <a:schemeClr val="bg1"/>
                </a:solidFill>
              </a:rPr>
              <a:t> invites us to explore artistic practices at the intersection of art, science and society. This rapidly evolving field utilises the tools of life sciences to examine the materiality of life; the collision of human and nonhuman. Microbiology, virtual reality and robotics cross disciplinary boundaries to engage with arts as artists and scientists work together to challenge the ways in which we understand and observe the world. This book offers a stimulating and provocative exploration into worlds emerging, seen through art as we don’t know it – yet. </a:t>
            </a:r>
            <a:r>
              <a:rPr lang="en-GB" sz="1200" i="1" dirty="0">
                <a:solidFill>
                  <a:schemeClr val="bg1"/>
                </a:solidFill>
              </a:rPr>
              <a:t>Art as We Don’t Know</a:t>
            </a:r>
            <a:r>
              <a:rPr lang="en-GB" sz="1200" dirty="0">
                <a:solidFill>
                  <a:schemeClr val="bg1"/>
                </a:solidFill>
              </a:rPr>
              <a:t> </a:t>
            </a:r>
            <a:r>
              <a:rPr lang="en-GB" sz="1200" i="1" dirty="0">
                <a:solidFill>
                  <a:schemeClr val="bg1"/>
                </a:solidFill>
              </a:rPr>
              <a:t>It</a:t>
            </a:r>
            <a:r>
              <a:rPr lang="en-GB" sz="1200" dirty="0">
                <a:solidFill>
                  <a:schemeClr val="bg1"/>
                </a:solidFill>
              </a:rPr>
              <a:t> showcases art and research that has grown and flourished within the wider network of both the </a:t>
            </a:r>
            <a:r>
              <a:rPr lang="en-GB" sz="1200" dirty="0" err="1">
                <a:solidFill>
                  <a:schemeClr val="bg1"/>
                </a:solidFill>
              </a:rPr>
              <a:t>Bioart</a:t>
            </a:r>
            <a:r>
              <a:rPr lang="en-GB" sz="1200" dirty="0">
                <a:solidFill>
                  <a:schemeClr val="bg1"/>
                </a:solidFill>
              </a:rPr>
              <a:t> Society and </a:t>
            </a:r>
            <a:r>
              <a:rPr lang="en-GB" sz="1200" dirty="0" err="1">
                <a:solidFill>
                  <a:schemeClr val="bg1"/>
                </a:solidFill>
              </a:rPr>
              <a:t>Biofilia</a:t>
            </a:r>
            <a:r>
              <a:rPr lang="en-GB" sz="1200" dirty="0">
                <a:solidFill>
                  <a:schemeClr val="bg1"/>
                </a:solidFill>
              </a:rPr>
              <a:t> during the previous decade. The book features a foreword by curator and art historian Mónica Bello, and a selection of peer-reviewed articles, personal accounts and interviews, artistic contributions and collaborative projects which illustrate the breadth and diversity of </a:t>
            </a:r>
            <a:r>
              <a:rPr lang="en-GB" sz="1200" dirty="0" err="1">
                <a:solidFill>
                  <a:schemeClr val="bg1"/>
                </a:solidFill>
              </a:rPr>
              <a:t>bioart</a:t>
            </a:r>
            <a:r>
              <a:rPr lang="en-GB" sz="1200" dirty="0">
                <a:solidFill>
                  <a:schemeClr val="bg1"/>
                </a:solidFill>
              </a:rPr>
              <a:t>. The resulting book is a tantalising and invaluable indicator of trends, visions and impulses in the field.</a:t>
            </a:r>
          </a:p>
          <a:p>
            <a:r>
              <a:rPr lang="en-GB" sz="1200" dirty="0">
                <a:highlight>
                  <a:srgbClr val="FFFF00"/>
                </a:highlight>
                <a:hlinkClick r:id="rId2">
                  <a:extLst>
                    <a:ext uri="{A12FA001-AC4F-418D-AE19-62706E023703}">
                      <ahyp:hlinkClr xmlns:ahyp="http://schemas.microsoft.com/office/drawing/2018/hyperlinkcolor" val="tx"/>
                    </a:ext>
                  </a:extLst>
                </a:hlinkClick>
              </a:rPr>
              <a:t>https://shop.aalto.fi/media/filer_public/6c/aa/6caa756a-bab7-4d9b-a5f1-07dd1bc171be/aaltoartsbooks_art_as_we_dont_know_it.pdf</a:t>
            </a:r>
            <a:r>
              <a:rPr lang="en-GB" sz="1200" dirty="0">
                <a:highlight>
                  <a:srgbClr val="FFFF00"/>
                </a:highlight>
              </a:rPr>
              <a:t> </a:t>
            </a:r>
          </a:p>
          <a:p>
            <a:endParaRPr lang="en-GB" sz="1200" b="1" dirty="0">
              <a:solidFill>
                <a:schemeClr val="bg1"/>
              </a:solidFill>
            </a:endParaRPr>
          </a:p>
          <a:p>
            <a:endParaRPr lang="en-GB" sz="1200" b="1" dirty="0">
              <a:solidFill>
                <a:schemeClr val="bg1"/>
              </a:solidFill>
            </a:endParaRPr>
          </a:p>
          <a:p>
            <a:endParaRPr lang="en-GB" sz="1200" b="1" dirty="0">
              <a:solidFill>
                <a:schemeClr val="bg1"/>
              </a:solidFill>
            </a:endParaRPr>
          </a:p>
          <a:p>
            <a:r>
              <a:rPr lang="en-GB" sz="1400" b="1" dirty="0" err="1">
                <a:solidFill>
                  <a:schemeClr val="bg1"/>
                </a:solidFill>
              </a:rPr>
              <a:t>Field_Notes</a:t>
            </a:r>
            <a:r>
              <a:rPr lang="en-GB" sz="1400" b="1" dirty="0">
                <a:solidFill>
                  <a:schemeClr val="bg1"/>
                </a:solidFill>
              </a:rPr>
              <a:t> – From Landscape to Laboratory – </a:t>
            </a:r>
            <a:r>
              <a:rPr lang="en-GB" sz="1400" b="1" dirty="0" err="1">
                <a:solidFill>
                  <a:schemeClr val="bg1"/>
                </a:solidFill>
              </a:rPr>
              <a:t>Maisemasta</a:t>
            </a:r>
            <a:r>
              <a:rPr lang="en-GB" sz="1400" b="1" dirty="0">
                <a:solidFill>
                  <a:schemeClr val="bg1"/>
                </a:solidFill>
              </a:rPr>
              <a:t> </a:t>
            </a:r>
            <a:r>
              <a:rPr lang="en-GB" sz="1400" b="1" dirty="0" err="1">
                <a:solidFill>
                  <a:schemeClr val="bg1"/>
                </a:solidFill>
              </a:rPr>
              <a:t>Laboratorioon</a:t>
            </a:r>
            <a:r>
              <a:rPr lang="en-GB" sz="1400" b="1" dirty="0">
                <a:solidFill>
                  <a:schemeClr val="bg1"/>
                </a:solidFill>
              </a:rPr>
              <a:t> - 2013</a:t>
            </a:r>
            <a:endParaRPr lang="en-GB" sz="1400" dirty="0">
              <a:solidFill>
                <a:schemeClr val="bg1"/>
              </a:solidFill>
            </a:endParaRPr>
          </a:p>
          <a:p>
            <a:r>
              <a:rPr lang="en-GB" sz="1200" dirty="0">
                <a:solidFill>
                  <a:schemeClr val="bg1"/>
                </a:solidFill>
              </a:rPr>
              <a:t>Edited by Laura </a:t>
            </a:r>
            <a:r>
              <a:rPr lang="en-GB" sz="1200" dirty="0" err="1">
                <a:solidFill>
                  <a:schemeClr val="bg1"/>
                </a:solidFill>
              </a:rPr>
              <a:t>Beloff</a:t>
            </a:r>
            <a:r>
              <a:rPr lang="en-GB" sz="1200" dirty="0">
                <a:solidFill>
                  <a:schemeClr val="bg1"/>
                </a:solidFill>
              </a:rPr>
              <a:t>, Erich Berger and </a:t>
            </a:r>
            <a:r>
              <a:rPr lang="en-GB" sz="1200" dirty="0" err="1">
                <a:solidFill>
                  <a:schemeClr val="bg1"/>
                </a:solidFill>
              </a:rPr>
              <a:t>Terike</a:t>
            </a:r>
            <a:r>
              <a:rPr lang="en-GB" sz="1200" dirty="0">
                <a:solidFill>
                  <a:schemeClr val="bg1"/>
                </a:solidFill>
              </a:rPr>
              <a:t> </a:t>
            </a:r>
            <a:r>
              <a:rPr lang="en-GB" sz="1200" dirty="0" err="1">
                <a:solidFill>
                  <a:schemeClr val="bg1"/>
                </a:solidFill>
              </a:rPr>
              <a:t>Haapoja</a:t>
            </a:r>
            <a:endParaRPr lang="en-GB" sz="1200" dirty="0">
              <a:solidFill>
                <a:schemeClr val="bg1"/>
              </a:solidFill>
            </a:endParaRPr>
          </a:p>
          <a:p>
            <a:r>
              <a:rPr lang="en-GB" sz="1200" dirty="0">
                <a:solidFill>
                  <a:schemeClr val="bg1"/>
                </a:solidFill>
              </a:rPr>
              <a:t>This publication is the result of “</a:t>
            </a:r>
            <a:r>
              <a:rPr lang="en-GB" sz="1200" dirty="0" err="1">
                <a:solidFill>
                  <a:schemeClr val="bg1"/>
                </a:solidFill>
              </a:rPr>
              <a:t>Field_Notes</a:t>
            </a:r>
            <a:r>
              <a:rPr lang="en-GB" sz="1200" dirty="0">
                <a:solidFill>
                  <a:schemeClr val="bg1"/>
                </a:solidFill>
              </a:rPr>
              <a:t> – Cultivating Grounds” field laboratory which took place in 2011 in </a:t>
            </a:r>
            <a:r>
              <a:rPr lang="en-GB" sz="1200" dirty="0" err="1">
                <a:solidFill>
                  <a:schemeClr val="bg1"/>
                </a:solidFill>
              </a:rPr>
              <a:t>Kilpisjärvi</a:t>
            </a:r>
            <a:r>
              <a:rPr lang="en-GB" sz="1200" dirty="0">
                <a:solidFill>
                  <a:schemeClr val="bg1"/>
                </a:solidFill>
              </a:rPr>
              <a:t>. It is a hardcover book, bilingual in Finnish and English and contains 17 articles and additional material of Finnish and international contributors on 256 pages.</a:t>
            </a:r>
          </a:p>
          <a:p>
            <a:r>
              <a:rPr lang="en-GB" sz="1200" dirty="0">
                <a:solidFill>
                  <a:schemeClr val="bg1"/>
                </a:solidFill>
              </a:rPr>
              <a:t>Every second year the Finnish Society of </a:t>
            </a:r>
            <a:r>
              <a:rPr lang="en-GB" sz="1200" dirty="0" err="1">
                <a:solidFill>
                  <a:schemeClr val="bg1"/>
                </a:solidFill>
              </a:rPr>
              <a:t>Bioart</a:t>
            </a:r>
            <a:r>
              <a:rPr lang="en-GB" sz="1200" dirty="0">
                <a:solidFill>
                  <a:schemeClr val="bg1"/>
                </a:solidFill>
              </a:rPr>
              <a:t> invites a significant group of artists and scientists to </a:t>
            </a:r>
            <a:r>
              <a:rPr lang="en-GB" sz="1200" dirty="0" err="1">
                <a:solidFill>
                  <a:schemeClr val="bg1"/>
                </a:solidFill>
              </a:rPr>
              <a:t>Kilpisjärvi</a:t>
            </a:r>
            <a:r>
              <a:rPr lang="en-GB" sz="1200" dirty="0">
                <a:solidFill>
                  <a:schemeClr val="bg1"/>
                </a:solidFill>
              </a:rPr>
              <a:t> Biological Station (run by the University of Helsinki) in Finnish Lapland, to work for one week on topics related to art, biology and the environment. “</a:t>
            </a:r>
            <a:r>
              <a:rPr lang="en-GB" sz="1200" dirty="0" err="1">
                <a:solidFill>
                  <a:schemeClr val="bg1"/>
                </a:solidFill>
              </a:rPr>
              <a:t>Field_Notes</a:t>
            </a:r>
            <a:r>
              <a:rPr lang="en-GB" sz="1200" dirty="0">
                <a:solidFill>
                  <a:schemeClr val="bg1"/>
                </a:solidFill>
              </a:rPr>
              <a:t> – From Landscape to Laboratory” is the first in a series of publications originating from this field laboratory. It emphasizes the process of interaction between fieldwork, locality and the laboratory. </a:t>
            </a:r>
            <a:r>
              <a:rPr lang="en-GB" sz="1200" dirty="0" err="1">
                <a:solidFill>
                  <a:schemeClr val="bg1"/>
                </a:solidFill>
              </a:rPr>
              <a:t>Oron</a:t>
            </a:r>
            <a:r>
              <a:rPr lang="en-GB" sz="1200" dirty="0">
                <a:solidFill>
                  <a:schemeClr val="bg1"/>
                </a:solidFill>
              </a:rPr>
              <a:t> Catts, Antero Kare, Laura </a:t>
            </a:r>
            <a:r>
              <a:rPr lang="en-GB" sz="1200" dirty="0" err="1">
                <a:solidFill>
                  <a:schemeClr val="bg1"/>
                </a:solidFill>
              </a:rPr>
              <a:t>Beloff</a:t>
            </a:r>
            <a:r>
              <a:rPr lang="en-GB" sz="1200" dirty="0">
                <a:solidFill>
                  <a:schemeClr val="bg1"/>
                </a:solidFill>
              </a:rPr>
              <a:t>, </a:t>
            </a:r>
            <a:r>
              <a:rPr lang="en-GB" sz="1200" dirty="0" err="1">
                <a:solidFill>
                  <a:schemeClr val="bg1"/>
                </a:solidFill>
              </a:rPr>
              <a:t>Tarja</a:t>
            </a:r>
            <a:r>
              <a:rPr lang="en-GB" sz="1200" dirty="0">
                <a:solidFill>
                  <a:schemeClr val="bg1"/>
                </a:solidFill>
              </a:rPr>
              <a:t> </a:t>
            </a:r>
            <a:r>
              <a:rPr lang="en-GB" sz="1200" dirty="0" err="1">
                <a:solidFill>
                  <a:schemeClr val="bg1"/>
                </a:solidFill>
              </a:rPr>
              <a:t>Knuuttila</a:t>
            </a:r>
            <a:r>
              <a:rPr lang="en-GB" sz="1200" dirty="0">
                <a:solidFill>
                  <a:schemeClr val="bg1"/>
                </a:solidFill>
              </a:rPr>
              <a:t> amongst others explore the field and laboratory as sites for </a:t>
            </a:r>
            <a:r>
              <a:rPr lang="en-GB" sz="1200" dirty="0" err="1">
                <a:solidFill>
                  <a:schemeClr val="bg1"/>
                </a:solidFill>
              </a:rPr>
              <a:t>art&amp;science</a:t>
            </a:r>
            <a:r>
              <a:rPr lang="en-GB" sz="1200" dirty="0">
                <a:solidFill>
                  <a:schemeClr val="bg1"/>
                </a:solidFill>
              </a:rPr>
              <a:t> practices.</a:t>
            </a:r>
          </a:p>
          <a:p>
            <a:r>
              <a:rPr lang="en-GB" sz="1200" dirty="0">
                <a:highlight>
                  <a:srgbClr val="FFFF00"/>
                </a:highlight>
                <a:hlinkClick r:id="rId3">
                  <a:extLst>
                    <a:ext uri="{A12FA001-AC4F-418D-AE19-62706E023703}">
                      <ahyp:hlinkClr xmlns:ahyp="http://schemas.microsoft.com/office/drawing/2018/hyperlinkcolor" val="tx"/>
                    </a:ext>
                  </a:extLst>
                </a:hlinkClick>
              </a:rPr>
              <a:t>https://s3.eu-central-1.amazonaws.com/hybridmatters-production/media/Field_Notes-From_Landscape_To_Laboratory-2013.pdf</a:t>
            </a:r>
            <a:r>
              <a:rPr lang="en-GB" sz="1200" dirty="0">
                <a:highlight>
                  <a:srgbClr val="FFFF00"/>
                </a:highlight>
              </a:rPr>
              <a:t> </a:t>
            </a:r>
          </a:p>
        </p:txBody>
      </p:sp>
      <p:pic>
        <p:nvPicPr>
          <p:cNvPr id="2050" name="Picture 2" descr="SOLU / Bioart Society | Art as We Don't Know It">
            <a:extLst>
              <a:ext uri="{FF2B5EF4-FFF2-40B4-BE49-F238E27FC236}">
                <a16:creationId xmlns:a16="http://schemas.microsoft.com/office/drawing/2014/main" id="{6333FD9E-4DE2-1E4E-A778-93108ADDF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16" y="147458"/>
            <a:ext cx="2496451" cy="32308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LU / Bioart Society | Field_Notes – From Landscape to Laboratory">
            <a:extLst>
              <a:ext uri="{FF2B5EF4-FFF2-40B4-BE49-F238E27FC236}">
                <a16:creationId xmlns:a16="http://schemas.microsoft.com/office/drawing/2014/main" id="{090314BF-AA04-BF4E-8524-BA093DF2A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418" y="3484880"/>
            <a:ext cx="2496452" cy="323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83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932</Words>
  <Application>Microsoft Macintosh PowerPoint</Application>
  <PresentationFormat>Widescreen</PresentationFormat>
  <Paragraphs>38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cp:revision>
  <dcterms:created xsi:type="dcterms:W3CDTF">2021-03-03T15:00:01Z</dcterms:created>
  <dcterms:modified xsi:type="dcterms:W3CDTF">2021-03-03T15:49:27Z</dcterms:modified>
</cp:coreProperties>
</file>