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56" r:id="rId8"/>
    <p:sldId id="263" r:id="rId9"/>
    <p:sldId id="262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8BE06-EAA5-4394-A8FB-A7507A383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473D45-5AD8-423C-A974-9340D777D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7F587-23FB-4704-BB4E-87D9F2D44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CC107-D909-49DF-B292-DC915C38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44C06-BB3D-4D04-A0D5-C8DD7DCA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3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A6270-3536-47B7-8F5B-A2EBD4EF0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60374-338F-455B-B92D-06104E4CB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8DA7C-EAA0-4EB9-BF66-B4F080D6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D1B00-F234-435A-821B-75D6518A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E5BF8-A882-4CE7-BF81-2443E88E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5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6BC47C-4388-4488-A56D-D5A62D71C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A51F96-F4FF-44C4-8704-F3E32B87C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E6C00-368C-4CDF-BFF4-17590421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F4193-EC55-415A-9767-200017C7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C5D88-BC9E-4EC3-A81B-7523214B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ECA48-4353-4865-89D0-8FE844C7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4BEC1-A105-4F70-93D8-6CE57AC7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C83D1-74AA-44A4-B5CD-6DA47674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00B0-A176-4E6A-9F33-1C4B7621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AD0B6-412E-47FE-9991-116A3A89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AFB9B-6260-4649-83F5-A8E3ADC8F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6D4CC-E183-400F-9075-E2EB89411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ED5BA-6CF0-4F4B-8F51-F14A85D2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0240B-B0C8-46B6-87B5-F6F1203AF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6DE16-B20B-42CF-9802-76DB67B6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18FA0-F4C7-4F1F-9CB7-A80CFDF2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EF72F-8C48-4E3D-8206-272F03DDE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5E7FD-FF39-46EF-889E-83076726A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DEBC5-37FD-44BA-A267-FE4A27E3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0FFE1-D6D2-47F4-A603-816282BC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396D2-C539-4F57-A9AA-1AF5D9AA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43C6C-FD10-4956-8509-3D486AC93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7AFE7-6C7F-4895-9655-352C17B5B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FF38C-9DE6-4DC7-8CAA-DD5A09E52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2941B8-A0FA-43A0-B01E-71647D716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976AB3-3F83-40FE-B35D-CE225FA30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5BFBBE-EE92-4853-8EF3-532D11FE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F244F6-499F-467B-9ECD-F4BEF919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AC0F1E-2362-406D-A816-1F28380E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1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E8520-A315-4186-BF84-C45F0DF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EE8D3-084D-4793-B558-E4C229E2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F64A3-9B7D-4B8B-90B3-05B6F347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F7CB3-F80E-4917-9D76-929E6492E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4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A9158-474C-40D1-901F-FAE4C772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70B09-1CB7-4598-BBD7-15665B85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7E75B-3BB9-4ACA-BB2C-72CE9EF2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AE21A-B2C0-42CA-A353-16EE31D0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3DBC6-7683-40E2-AEB1-4B349065E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9A829-09CB-40A6-A19C-D9D274BD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1D37F-5280-4A53-9BFF-D47C8D36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B6041-A0AA-4678-AEB5-F176DAF8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57157-24E4-40B1-A538-5C2900E7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9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B37D3-46FD-4604-A4DD-6B0EAB801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6D948-8C2E-4F5A-B365-B05F311E2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C88AC-C1D9-432D-99E1-BE13620E9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525AE-EEF9-406A-9AB6-77051F0A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FAECC-3DAD-46C0-A035-29B858DD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81250-D1F7-4EC3-8BD9-6016139F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8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8C238-165C-4AB1-A59B-79E330AB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FAC07-A2B5-4383-89C4-1A11E3E81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3421D-5F0B-4280-B95D-C4FDD7365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1A28-F4E7-4815-828F-C1FD5422EDB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F236A-616C-45FC-8823-3595E415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C1DA8-D149-4D22-9A7B-6F641111B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7A74-DC54-4369-B95E-3A9A95B78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7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E0E297-6974-4C7E-8FE0-26BE18FB49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53390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The Financial Crisis – Case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2FE4C7-BE10-4F68-A2E5-2F67D641BA65}"/>
              </a:ext>
            </a:extLst>
          </p:cNvPr>
          <p:cNvSpPr txBox="1"/>
          <p:nvPr/>
        </p:nvSpPr>
        <p:spPr>
          <a:xfrm>
            <a:off x="3471169" y="2989266"/>
            <a:ext cx="55662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latin typeface="Georgia" panose="02040502050405020303" pitchFamily="18" charset="0"/>
              </a:rPr>
              <a:t>Eero Kaikkonen</a:t>
            </a:r>
          </a:p>
          <a:p>
            <a:pPr algn="ctr"/>
            <a:r>
              <a:rPr lang="fi-FI" sz="3200" i="1" dirty="0">
                <a:latin typeface="Georgia" panose="02040502050405020303" pitchFamily="18" charset="0"/>
              </a:rPr>
              <a:t>Case Presentation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46C257-0E11-41FC-89B9-00CC4DFA6ECE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963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E7E3-DDBE-49F0-971C-6C8D65C8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92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Regulation following Financial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7BB8-1369-44F1-9589-D650002E0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9911"/>
            <a:ext cx="10515600" cy="478506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Capital requirements directive (CRD IV): Comprises </a:t>
            </a:r>
            <a:r>
              <a:rPr lang="pt-BR" dirty="0">
                <a:latin typeface="Georgia" panose="02040502050405020303" pitchFamily="18" charset="0"/>
              </a:rPr>
              <a:t>Directive 2013/36/EU and Regulation (EU) N° 575/2013. </a:t>
            </a:r>
          </a:p>
          <a:p>
            <a:r>
              <a:rPr lang="pt-BR" dirty="0">
                <a:latin typeface="Georgia" panose="02040502050405020303" pitchFamily="18" charset="0"/>
              </a:rPr>
              <a:t>Amends the original banking directive CRD, CRD II (2008) and CRD III (2009)</a:t>
            </a:r>
          </a:p>
          <a:p>
            <a:r>
              <a:rPr lang="pt-BR" dirty="0">
                <a:latin typeface="Georgia" panose="02040502050405020303" pitchFamily="18" charset="0"/>
              </a:rPr>
              <a:t>CRD mainly concerns the amount of liquidity that banks must hold. Prevents leverage ratio becoming too large.</a:t>
            </a:r>
          </a:p>
          <a:p>
            <a:r>
              <a:rPr lang="pt-BR" dirty="0">
                <a:latin typeface="Georgia" panose="02040502050405020303" pitchFamily="18" charset="0"/>
              </a:rPr>
              <a:t>Sets rules for capital requirements for banks, credit institutions and investment firms – Capital requirements</a:t>
            </a:r>
          </a:p>
          <a:p>
            <a:r>
              <a:rPr lang="pt-BR" dirty="0">
                <a:latin typeface="Georgia" panose="02040502050405020303" pitchFamily="18" charset="0"/>
              </a:rPr>
              <a:t>Closely tied to the basel committee on banking supervision: BCBS</a:t>
            </a:r>
          </a:p>
          <a:p>
            <a:r>
              <a:rPr lang="pt-BR" dirty="0">
                <a:latin typeface="Georgia" panose="02040502050405020303" pitchFamily="18" charset="0"/>
              </a:rPr>
              <a:t>Basel III Framework, Equity ratios etc.</a:t>
            </a:r>
            <a:endParaRPr lang="en-US" dirty="0">
              <a:latin typeface="Georgia" panose="02040502050405020303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5C8828E-3167-43B0-91D3-98469F89A34B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D3895E8A-9C96-49C6-A3FE-0C6C9C582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575" y="4684503"/>
            <a:ext cx="4924425" cy="180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6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C6C30-6613-4F0F-9A9B-B14338A2A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8"/>
            <a:ext cx="10622872" cy="5193427"/>
          </a:xfrm>
        </p:spPr>
        <p:txBody>
          <a:bodyPr>
            <a:normAutofit fontScale="92500" lnSpcReduction="20000"/>
          </a:bodyPr>
          <a:lstStyle/>
          <a:p>
            <a:r>
              <a:rPr lang="fi-FI" dirty="0">
                <a:latin typeface="Georgia" panose="02040502050405020303" pitchFamily="18" charset="0"/>
              </a:rPr>
              <a:t>MIFID II </a:t>
            </a:r>
            <a:r>
              <a:rPr lang="en-US" b="0" i="0" dirty="0">
                <a:effectLst/>
                <a:latin typeface="Georgia" panose="02040502050405020303" pitchFamily="18" charset="0"/>
              </a:rPr>
              <a:t>2014/65/EU and MIFIR </a:t>
            </a:r>
            <a:r>
              <a:rPr lang="en-US" dirty="0">
                <a:latin typeface="Georgia" panose="02040502050405020303" pitchFamily="18" charset="0"/>
              </a:rPr>
              <a:t>– Investor protection and transparency of trades</a:t>
            </a:r>
          </a:p>
          <a:p>
            <a:r>
              <a:rPr lang="en-US" dirty="0">
                <a:latin typeface="Georgia" panose="02040502050405020303" pitchFamily="18" charset="0"/>
              </a:rPr>
              <a:t>US Law especially:</a:t>
            </a:r>
          </a:p>
          <a:p>
            <a:r>
              <a:rPr lang="en-US" dirty="0">
                <a:latin typeface="Georgia" panose="02040502050405020303" pitchFamily="18" charset="0"/>
              </a:rPr>
              <a:t>Dodd–Frank Wall Street Reform and Consumer Protection Act (2010):</a:t>
            </a:r>
          </a:p>
          <a:p>
            <a:r>
              <a:rPr lang="en-US" dirty="0">
                <a:latin typeface="Georgia" panose="02040502050405020303" pitchFamily="18" charset="0"/>
              </a:rPr>
              <a:t>New agencies, Financial Stability Oversight Council, the Office of Financial Research, and the Bureau of Consumer Financial Protection.</a:t>
            </a:r>
          </a:p>
          <a:p>
            <a:r>
              <a:rPr lang="en-US" dirty="0">
                <a:latin typeface="Georgia" panose="02040502050405020303" pitchFamily="18" charset="0"/>
              </a:rPr>
              <a:t>Supposed to end taxpayer-funded bail-outs, bail-ins in the future?</a:t>
            </a:r>
          </a:p>
          <a:p>
            <a:r>
              <a:rPr lang="en-US" dirty="0">
                <a:latin typeface="Georgia" panose="02040502050405020303" pitchFamily="18" charset="0"/>
              </a:rPr>
              <a:t>“Volcker Rule” – Limits speculative investments – Limits banks abilities to conduct certain investments with their own accounts and hedge funds etc.</a:t>
            </a:r>
          </a:p>
          <a:p>
            <a:r>
              <a:rPr lang="en-US" dirty="0">
                <a:latin typeface="Georgia" panose="02040502050405020303" pitchFamily="18" charset="0"/>
              </a:rPr>
              <a:t>Also regulations in US towards: Hedge funds, Credit rating agencies, corporate governance, transparency in derivatives and mortgage reforms, but many more.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28F3FE-3A5F-4C50-BC8B-215F2A6B97A2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4D6F2E8F-B46D-4A10-81AA-894158BB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992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Regulation following Financial Crisis</a:t>
            </a:r>
          </a:p>
        </p:txBody>
      </p:sp>
    </p:spTree>
    <p:extLst>
      <p:ext uri="{BB962C8B-B14F-4D97-AF65-F5344CB8AC3E}">
        <p14:creationId xmlns:p14="http://schemas.microsoft.com/office/powerpoint/2010/main" val="48933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05D0CC4-F965-40EF-9F3C-1FB8DE9D62B6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A4C1878-BDA8-4795-A41B-67DFA9A8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936"/>
            <a:ext cx="10515600" cy="1325563"/>
          </a:xfrm>
        </p:spPr>
        <p:txBody>
          <a:bodyPr/>
          <a:lstStyle/>
          <a:p>
            <a:r>
              <a:rPr lang="fi-FI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Table</a:t>
            </a:r>
            <a:r>
              <a:rPr lang="fi-FI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of </a:t>
            </a:r>
            <a:r>
              <a:rPr lang="fi-FI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contents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0AFB7F-9CB8-446F-8A25-9566D38E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20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000" dirty="0">
                <a:latin typeface="Georgia" panose="02040502050405020303" pitchFamily="18" charset="0"/>
              </a:rPr>
              <a:t>Origin, Development and Escalation of the Crisis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Georgia" panose="02040502050405020303" pitchFamily="18" charset="0"/>
              </a:rPr>
              <a:t>Possible Causes of the Crisis</a:t>
            </a:r>
          </a:p>
          <a:p>
            <a:pPr marL="514350" indent="-514350">
              <a:buAutoNum type="arabicPeriod"/>
            </a:pPr>
            <a:r>
              <a:rPr lang="en-US" sz="3000" dirty="0">
                <a:latin typeface="Georgia" panose="02040502050405020303" pitchFamily="18" charset="0"/>
              </a:rPr>
              <a:t>Role of Regulation of the Market and Its Possibilities to Prevent a Crisis</a:t>
            </a:r>
          </a:p>
        </p:txBody>
      </p:sp>
    </p:spTree>
    <p:extLst>
      <p:ext uri="{BB962C8B-B14F-4D97-AF65-F5344CB8AC3E}">
        <p14:creationId xmlns:p14="http://schemas.microsoft.com/office/powerpoint/2010/main" val="80102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C447D-ABA7-49C4-B11B-D48FE7E1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565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Origin, Development and Escalation of the Crisis</a:t>
            </a:r>
            <a:br>
              <a:rPr lang="en-US" sz="4400" dirty="0">
                <a:latin typeface="Georgia" panose="02040502050405020303" pitchFamily="18" charset="0"/>
              </a:rPr>
            </a:b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02CB3C-B3D1-41AA-AD13-E5E8CC035BEC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C25B2B9-B057-4BF0-8BD7-A4D47108B44A}"/>
              </a:ext>
            </a:extLst>
          </p:cNvPr>
          <p:cNvSpPr txBox="1"/>
          <p:nvPr/>
        </p:nvSpPr>
        <p:spPr>
          <a:xfrm>
            <a:off x="838199" y="961792"/>
            <a:ext cx="10515600" cy="5548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US markets and certain European countries</a:t>
            </a:r>
          </a:p>
          <a:p>
            <a:pPr marL="2743200" lvl="5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i="1" dirty="0">
                <a:latin typeface="Georgia" panose="02040502050405020303" pitchFamily="18" charset="0"/>
              </a:rPr>
              <a:t>Housing Booms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i="1" dirty="0">
                <a:latin typeface="Georgia" panose="02040502050405020303" pitchFamily="18" charset="0"/>
              </a:rPr>
              <a:t>Greenspan put</a:t>
            </a:r>
            <a:r>
              <a:rPr lang="en-US" sz="3000" dirty="0">
                <a:latin typeface="Georgia" panose="02040502050405020303" pitchFamily="18" charset="0"/>
              </a:rPr>
              <a:t> – ease monetary policies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Banks could sell their “bad assets” to Fed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Investment banks abused these systems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Market were introduced with new complex instruments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Georgia" panose="02040502050405020303" pitchFamily="18" charset="0"/>
              </a:rPr>
              <a:t>Agency problems and creative Financial Engineering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87810D2-D0D7-46AC-B4AE-DFB4A5AD1E5B}"/>
              </a:ext>
            </a:extLst>
          </p:cNvPr>
          <p:cNvSpPr/>
          <p:nvPr/>
        </p:nvSpPr>
        <p:spPr>
          <a:xfrm>
            <a:off x="1322339" y="3245670"/>
            <a:ext cx="790113" cy="41502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F6C0BC1E-2E35-4764-94A0-DF1CABAAE21B}"/>
              </a:ext>
            </a:extLst>
          </p:cNvPr>
          <p:cNvSpPr/>
          <p:nvPr/>
        </p:nvSpPr>
        <p:spPr>
          <a:xfrm>
            <a:off x="5343974" y="5763486"/>
            <a:ext cx="1606859" cy="340140"/>
          </a:xfrm>
          <a:prstGeom prst="left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8AF5E4-C49A-495D-9F8E-33C47E16D97E}"/>
              </a:ext>
            </a:extLst>
          </p:cNvPr>
          <p:cNvSpPr txBox="1"/>
          <p:nvPr/>
        </p:nvSpPr>
        <p:spPr>
          <a:xfrm>
            <a:off x="719330" y="5680170"/>
            <a:ext cx="42590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Georgia" panose="02040502050405020303" pitchFamily="18" charset="0"/>
              </a:rPr>
              <a:t>High Risk Mortgage Lending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D92046-5FE4-4AA1-AA5C-17E32221FAD8}"/>
              </a:ext>
            </a:extLst>
          </p:cNvPr>
          <p:cNvSpPr txBox="1"/>
          <p:nvPr/>
        </p:nvSpPr>
        <p:spPr>
          <a:xfrm>
            <a:off x="7316416" y="5680170"/>
            <a:ext cx="33365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500" dirty="0">
                <a:latin typeface="Georgia" panose="02040502050405020303" pitchFamily="18" charset="0"/>
              </a:rPr>
              <a:t>Credit Rating </a:t>
            </a:r>
            <a:r>
              <a:rPr lang="en-US" sz="2500" dirty="0">
                <a:latin typeface="Georgia" panose="02040502050405020303" pitchFamily="18" charset="0"/>
              </a:rPr>
              <a:t>agencies</a:t>
            </a:r>
          </a:p>
        </p:txBody>
      </p:sp>
    </p:spTree>
    <p:extLst>
      <p:ext uri="{BB962C8B-B14F-4D97-AF65-F5344CB8AC3E}">
        <p14:creationId xmlns:p14="http://schemas.microsoft.com/office/powerpoint/2010/main" val="282892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A78A-1754-4E44-82CD-3F1835536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907"/>
            <a:ext cx="10515600" cy="1325563"/>
          </a:xfrm>
        </p:spPr>
        <p:txBody>
          <a:bodyPr>
            <a:normAutofit/>
          </a:bodyPr>
          <a:lstStyle/>
          <a:p>
            <a:r>
              <a:rPr lang="fi-FI" sz="4000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Causes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DFD59-CE1D-4888-B530-D206B9591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36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High debt ratios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600" dirty="0">
                <a:latin typeface="Georgia" panose="02040502050405020303" pitchFamily="18" charset="0"/>
              </a:rPr>
              <a:t>Most of the banks had increased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600" dirty="0">
                <a:latin typeface="Georgia" panose="02040502050405020303" pitchFamily="18" charset="0"/>
              </a:rPr>
              <a:t>their debt ratios in years before the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600" dirty="0">
                <a:latin typeface="Georgia" panose="02040502050405020303" pitchFamily="18" charset="0"/>
              </a:rPr>
              <a:t>Crisis.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Deregulation of Financial Markets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Governments had deregulated the markets due to earlier tech bubble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Failure of regulators to stop mischievous practices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Almost no regulation to shadow banking systems</a:t>
            </a:r>
          </a:p>
          <a:p>
            <a:pPr lvl="2">
              <a:lnSpc>
                <a:spcPct val="100000"/>
              </a:lnSpc>
            </a:pPr>
            <a:r>
              <a:rPr lang="en-US" sz="2200" dirty="0">
                <a:latin typeface="Georgia" panose="02040502050405020303" pitchFamily="18" charset="0"/>
              </a:rPr>
              <a:t>Mortgage loans were easy to get -&gt; Amount of bad assets increased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Interest rates had started to increase from 2004-&gt; High need for new financing products</a:t>
            </a:r>
          </a:p>
          <a:p>
            <a:pPr>
              <a:lnSpc>
                <a:spcPct val="100000"/>
              </a:lnSpc>
            </a:pPr>
            <a:endParaRPr lang="en-US" sz="3000" dirty="0">
              <a:latin typeface="Georgia" panose="02040502050405020303" pitchFamily="18" charset="0"/>
            </a:endParaRPr>
          </a:p>
          <a:p>
            <a:pPr marL="457200" lvl="1" indent="0">
              <a:buNone/>
            </a:pPr>
            <a:endParaRPr lang="fi-FI" sz="2600" dirty="0">
              <a:latin typeface="Georgia" panose="02040502050405020303" pitchFamily="18" charset="0"/>
            </a:endParaRPr>
          </a:p>
          <a:p>
            <a:endParaRPr lang="en-US" sz="3000" dirty="0">
              <a:latin typeface="Georgia" panose="02040502050405020303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D46105-CFDC-4FE7-AF9D-3E96D39ADF3C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>
            <a:extLst>
              <a:ext uri="{FF2B5EF4-FFF2-40B4-BE49-F238E27FC236}">
                <a16:creationId xmlns:a16="http://schemas.microsoft.com/office/drawing/2014/main" id="{A525D048-445C-4708-861A-03223088A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895" y="31456"/>
            <a:ext cx="5180105" cy="320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3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176C-2BED-4652-8D23-44666EFF6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183"/>
            <a:ext cx="10515600" cy="1325563"/>
          </a:xfrm>
        </p:spPr>
        <p:txBody>
          <a:bodyPr>
            <a:normAutofit/>
          </a:bodyPr>
          <a:lstStyle/>
          <a:p>
            <a:r>
              <a:rPr lang="fi-FI" sz="4000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Summary</a:t>
            </a:r>
            <a:r>
              <a:rPr lang="fi-FI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of </a:t>
            </a:r>
            <a:r>
              <a:rPr lang="fi-FI" sz="4000" dirty="0" err="1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causes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22BE-2468-4232-BEAD-4C99F04B7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62"/>
            <a:ext cx="10515600" cy="496672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High Risk Lending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Banks pursued high risk loans to obtain higher profits (e.g. </a:t>
            </a:r>
            <a:r>
              <a:rPr lang="en-US" dirty="0" err="1">
                <a:latin typeface="Georgia" panose="02040502050405020303" pitchFamily="18" charset="0"/>
              </a:rPr>
              <a:t>WaMu</a:t>
            </a:r>
            <a:r>
              <a:rPr lang="en-US" dirty="0">
                <a:latin typeface="Georgia" panose="02040502050405020303" pitchFamily="18" charset="0"/>
              </a:rPr>
              <a:t>)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These sold for high prices due to being mortgaged backed</a:t>
            </a:r>
          </a:p>
          <a:p>
            <a:r>
              <a:rPr lang="en-US" dirty="0">
                <a:latin typeface="Georgia" panose="02040502050405020303" pitchFamily="18" charset="0"/>
              </a:rPr>
              <a:t>Regulatory Failures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Office of Thrift Supervision (OTS) failed to stop banks from pursuing </a:t>
            </a:r>
            <a:r>
              <a:rPr lang="en-US" dirty="0" err="1">
                <a:latin typeface="Georgia" panose="02040502050405020303" pitchFamily="18" charset="0"/>
              </a:rPr>
              <a:t>mischevious</a:t>
            </a:r>
            <a:r>
              <a:rPr lang="en-US" dirty="0">
                <a:latin typeface="Georgia" panose="02040502050405020303" pitchFamily="18" charset="0"/>
              </a:rPr>
              <a:t> actions, gave recommendations however did not punish banks</a:t>
            </a:r>
          </a:p>
          <a:p>
            <a:r>
              <a:rPr lang="en-US" dirty="0">
                <a:latin typeface="Georgia" panose="02040502050405020303" pitchFamily="18" charset="0"/>
              </a:rPr>
              <a:t>Inflated Credit Ratings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Agencies gave high ratings of AAA to junk quality RMBS and CDOs 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Market collapsed -&gt; Credit rating agencies defended by pleading to the freedom of speech</a:t>
            </a:r>
          </a:p>
          <a:p>
            <a:r>
              <a:rPr lang="en-US" dirty="0">
                <a:latin typeface="Georgia" panose="02040502050405020303" pitchFamily="18" charset="0"/>
              </a:rPr>
              <a:t>Investment bank abuses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Banks started to take positions against their own sold securities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Investors were unaware of the quality of the new securities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34265C8-D535-4D0E-B7A9-3338D6291BE6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19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B4FD9-C993-45FC-94EE-0C4316BE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Escalation &amp;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8F96-6327-45BC-ACB5-5EE5835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54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Shadow banking system fails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Huge liquidity problems due to security values dropping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Asset Prices started to decline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Dow Jones Industrial Average fell by 54%, (89%, GD)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Firms and private households start to observe significant losses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Investments and loans freeze</a:t>
            </a:r>
          </a:p>
          <a:p>
            <a:pPr lvl="2">
              <a:lnSpc>
                <a:spcPct val="100000"/>
              </a:lnSpc>
            </a:pPr>
            <a:r>
              <a:rPr lang="en-US" sz="3000" dirty="0">
                <a:latin typeface="Georgia" panose="02040502050405020303" pitchFamily="18" charset="0"/>
              </a:rPr>
              <a:t>Bank runs and worldwide recession starts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68F89C-6E42-432B-9D2F-7FA336EF4683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row: Right 4">
            <a:extLst>
              <a:ext uri="{FF2B5EF4-FFF2-40B4-BE49-F238E27FC236}">
                <a16:creationId xmlns:a16="http://schemas.microsoft.com/office/drawing/2014/main" id="{EE905D9F-2DDB-4CA4-8EDA-82D3BA3C478E}"/>
              </a:ext>
            </a:extLst>
          </p:cNvPr>
          <p:cNvSpPr/>
          <p:nvPr/>
        </p:nvSpPr>
        <p:spPr>
          <a:xfrm>
            <a:off x="1322774" y="5220070"/>
            <a:ext cx="736846" cy="353843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02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BC24-5AF3-4E5E-8331-17C23E993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D9FF6-3011-4802-9E2C-D848B28627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10 Years Since Lehman Brothers Bankruptcy - Did the Economy Really Recover?  (Pt 2/2) - YouTube">
            <a:extLst>
              <a:ext uri="{FF2B5EF4-FFF2-40B4-BE49-F238E27FC236}">
                <a16:creationId xmlns:a16="http://schemas.microsoft.com/office/drawing/2014/main" id="{131981E7-6F4E-404D-A7B7-7F780D3932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59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64AF-C76E-45DC-88F6-FA67AAA3B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Consequences –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5B73E-CCA4-44A5-B3EE-98763C366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0122" cy="4351338"/>
          </a:xfrm>
        </p:spPr>
        <p:txBody>
          <a:bodyPr>
            <a:normAutofit/>
          </a:bodyPr>
          <a:lstStyle/>
          <a:p>
            <a:r>
              <a:rPr lang="fi-FI" sz="3000" i="1" dirty="0">
                <a:latin typeface="Georgia" panose="02040502050405020303" pitchFamily="18" charset="0"/>
              </a:rPr>
              <a:t>2007-2008</a:t>
            </a:r>
            <a:r>
              <a:rPr lang="fi-FI" sz="3000" dirty="0">
                <a:latin typeface="Georgia" panose="02040502050405020303" pitchFamily="18" charset="0"/>
              </a:rPr>
              <a:t> - Subprime </a:t>
            </a:r>
            <a:r>
              <a:rPr lang="fi-FI" sz="3000" dirty="0" err="1">
                <a:latin typeface="Georgia" panose="02040502050405020303" pitchFamily="18" charset="0"/>
              </a:rPr>
              <a:t>crisis</a:t>
            </a:r>
            <a:r>
              <a:rPr lang="fi-FI" sz="3000" dirty="0">
                <a:latin typeface="Georgia" panose="02040502050405020303" pitchFamily="18" charset="0"/>
              </a:rPr>
              <a:t> -&gt; Financial market </a:t>
            </a:r>
            <a:r>
              <a:rPr lang="fi-FI" sz="3000" dirty="0" err="1">
                <a:latin typeface="Georgia" panose="02040502050405020303" pitchFamily="18" charset="0"/>
              </a:rPr>
              <a:t>problems</a:t>
            </a:r>
            <a:r>
              <a:rPr lang="fi-FI" sz="3000" dirty="0">
                <a:latin typeface="Georgia" panose="02040502050405020303" pitchFamily="18" charset="0"/>
              </a:rPr>
              <a:t> </a:t>
            </a:r>
            <a:r>
              <a:rPr lang="fi-FI" sz="3000" dirty="0" err="1">
                <a:latin typeface="Georgia" panose="02040502050405020303" pitchFamily="18" charset="0"/>
              </a:rPr>
              <a:t>arise</a:t>
            </a:r>
            <a:endParaRPr lang="fi-FI" sz="3000" dirty="0">
              <a:latin typeface="Georgia" panose="02040502050405020303" pitchFamily="18" charset="0"/>
            </a:endParaRPr>
          </a:p>
          <a:p>
            <a:r>
              <a:rPr lang="en-US" sz="3000" i="1" dirty="0">
                <a:latin typeface="Georgia" panose="02040502050405020303" pitchFamily="18" charset="0"/>
              </a:rPr>
              <a:t>2008-2009</a:t>
            </a:r>
            <a:r>
              <a:rPr lang="en-US" sz="3000" dirty="0">
                <a:latin typeface="Georgia" panose="02040502050405020303" pitchFamily="18" charset="0"/>
              </a:rPr>
              <a:t> - Financial Crisis -&gt; Lehman Brothers bankruptcy</a:t>
            </a:r>
          </a:p>
          <a:p>
            <a:r>
              <a:rPr lang="en-US" sz="3000" i="1" dirty="0">
                <a:latin typeface="Georgia" panose="02040502050405020303" pitchFamily="18" charset="0"/>
              </a:rPr>
              <a:t>2009-2010</a:t>
            </a:r>
            <a:r>
              <a:rPr lang="en-US" sz="3000" dirty="0">
                <a:latin typeface="Georgia" panose="02040502050405020303" pitchFamily="18" charset="0"/>
              </a:rPr>
              <a:t> - Recession starts -&gt; Economic downturn</a:t>
            </a:r>
          </a:p>
          <a:p>
            <a:r>
              <a:rPr lang="en-US" sz="3000" i="1" dirty="0">
                <a:latin typeface="Georgia" panose="02040502050405020303" pitchFamily="18" charset="0"/>
              </a:rPr>
              <a:t>2010-2012</a:t>
            </a:r>
            <a:r>
              <a:rPr lang="en-US" sz="3000" dirty="0">
                <a:latin typeface="Georgia" panose="02040502050405020303" pitchFamily="18" charset="0"/>
              </a:rPr>
              <a:t> - Government debt Crisis -&gt; Euro debt crisis (e.g. Greece, Ireland, Portugal)</a:t>
            </a:r>
          </a:p>
          <a:p>
            <a:r>
              <a:rPr lang="en-US" sz="3000" i="1" dirty="0">
                <a:latin typeface="Georgia" panose="02040502050405020303" pitchFamily="18" charset="0"/>
              </a:rPr>
              <a:t>2012-2014 -</a:t>
            </a:r>
            <a:r>
              <a:rPr lang="en-US" sz="3000" dirty="0">
                <a:latin typeface="Georgia" panose="02040502050405020303" pitchFamily="18" charset="0"/>
              </a:rPr>
              <a:t> Trust of Euro falls -&gt; Union afraid of future</a:t>
            </a:r>
          </a:p>
          <a:p>
            <a:r>
              <a:rPr lang="en-US" sz="3000" dirty="0">
                <a:latin typeface="Georgia" panose="02040502050405020303" pitchFamily="18" charset="0"/>
              </a:rPr>
              <a:t>2020 -&gt; Covid-19 crisis?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818745-B91C-4D09-BA29-1B9D14250877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0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AFC7-7ADF-4797-BE19-5D2D10583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Why not let the banks run?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0C5DA-AA54-4838-B17B-A1421E746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13"/>
            <a:ext cx="10667260" cy="4614488"/>
          </a:xfrm>
        </p:spPr>
        <p:txBody>
          <a:bodyPr>
            <a:noAutofit/>
          </a:bodyPr>
          <a:lstStyle/>
          <a:p>
            <a:r>
              <a:rPr lang="en-US" sz="3000" i="1" dirty="0">
                <a:latin typeface="Georgia" panose="02040502050405020303" pitchFamily="18" charset="0"/>
              </a:rPr>
              <a:t>Schumpeterian destruction ”Creative Destruction”</a:t>
            </a:r>
            <a:endParaRPr lang="en-US" sz="3000" dirty="0">
              <a:latin typeface="Georgia" panose="02040502050405020303" pitchFamily="18" charset="0"/>
            </a:endParaRPr>
          </a:p>
          <a:p>
            <a:pPr lvl="1"/>
            <a:r>
              <a:rPr lang="en-US" sz="3000" dirty="0">
                <a:latin typeface="Georgia" panose="02040502050405020303" pitchFamily="18" charset="0"/>
              </a:rPr>
              <a:t>Bad will fail, but good and more efficient ones survive</a:t>
            </a:r>
          </a:p>
          <a:p>
            <a:r>
              <a:rPr lang="en-US" sz="3000" dirty="0">
                <a:latin typeface="Georgia" panose="02040502050405020303" pitchFamily="18" charset="0"/>
              </a:rPr>
              <a:t>However, there is a basic problem in banks runs </a:t>
            </a:r>
          </a:p>
          <a:p>
            <a:pPr lvl="1"/>
            <a:r>
              <a:rPr lang="en-US" sz="3000" dirty="0">
                <a:latin typeface="Georgia" panose="02040502050405020303" pitchFamily="18" charset="0"/>
              </a:rPr>
              <a:t>Diamond and </a:t>
            </a:r>
            <a:r>
              <a:rPr lang="en-US" sz="3000" dirty="0" err="1">
                <a:latin typeface="Georgia" panose="02040502050405020303" pitchFamily="18" charset="0"/>
              </a:rPr>
              <a:t>Dybvig</a:t>
            </a:r>
            <a:r>
              <a:rPr lang="en-US" sz="3000" dirty="0">
                <a:latin typeface="Georgia" panose="02040502050405020303" pitchFamily="18" charset="0"/>
              </a:rPr>
              <a:t> Model (1983)</a:t>
            </a:r>
          </a:p>
          <a:p>
            <a:pPr lvl="2"/>
            <a:r>
              <a:rPr lang="en-US" sz="3000" dirty="0">
                <a:latin typeface="Georgia" panose="02040502050405020303" pitchFamily="18" charset="0"/>
              </a:rPr>
              <a:t>If consumers expect that the bank will run or expect others to expect that bank will run (compare to K-Level Thinking), they should withdraw together with others</a:t>
            </a:r>
          </a:p>
          <a:p>
            <a:r>
              <a:rPr lang="en-US" sz="3000" dirty="0">
                <a:latin typeface="Georgia" panose="02040502050405020303" pitchFamily="18" charset="0"/>
              </a:rPr>
              <a:t>Regarding to model above, banks runs can simply start a </a:t>
            </a:r>
            <a:r>
              <a:rPr lang="en-US" sz="3000" b="1" dirty="0">
                <a:latin typeface="Georgia" panose="02040502050405020303" pitchFamily="18" charset="0"/>
              </a:rPr>
              <a:t>vicious cycle -&gt;</a:t>
            </a:r>
            <a:r>
              <a:rPr lang="en-US" sz="3000" dirty="0">
                <a:latin typeface="Georgia" panose="02040502050405020303" pitchFamily="18" charset="0"/>
              </a:rPr>
              <a:t> If one bank runs, consumers expect that other banks run as well, causing the crash of the financial markets.	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423607-6F4C-4D26-B7EC-D517801D8E5F}"/>
              </a:ext>
            </a:extLst>
          </p:cNvPr>
          <p:cNvCxnSpPr/>
          <p:nvPr/>
        </p:nvCxnSpPr>
        <p:spPr>
          <a:xfrm>
            <a:off x="0" y="6214369"/>
            <a:ext cx="12192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6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720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Office Theme</vt:lpstr>
      <vt:lpstr>The Financial Crisis – Case 1</vt:lpstr>
      <vt:lpstr>Table of contents</vt:lpstr>
      <vt:lpstr>Origin, Development and Escalation of the Crisis </vt:lpstr>
      <vt:lpstr>Causes</vt:lpstr>
      <vt:lpstr>Summary of causes</vt:lpstr>
      <vt:lpstr>Escalation &amp; Consequences</vt:lpstr>
      <vt:lpstr>PowerPoint Presentation</vt:lpstr>
      <vt:lpstr>Consequences – Timeline</vt:lpstr>
      <vt:lpstr>Why not let the banks run?</vt:lpstr>
      <vt:lpstr>Regulation following Financial Crisis</vt:lpstr>
      <vt:lpstr>Regulation following Financial Crisis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Financial Crisis – Case 1</dc:title>
  <dc:creator>Kaikkonen Eero</dc:creator>
  <cp:lastModifiedBy>Kaikkonen Eero</cp:lastModifiedBy>
  <cp:revision>28</cp:revision>
  <dcterms:created xsi:type="dcterms:W3CDTF">2020-11-07T09:54:44Z</dcterms:created>
  <dcterms:modified xsi:type="dcterms:W3CDTF">2020-11-24T08:28:15Z</dcterms:modified>
</cp:coreProperties>
</file>