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715000" type="screen16x10"/>
  <p:notesSz cx="9144000" cy="5715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5777" y="157937"/>
            <a:ext cx="334010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4B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8114" y="3021914"/>
            <a:ext cx="2991485" cy="1091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 u="sng">
                <a:solidFill>
                  <a:srgbClr val="928A8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R="43180" algn="r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2.3.2022</a:t>
            </a:r>
          </a:p>
          <a:p>
            <a:pPr marR="43180" algn="r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4B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R="43180" algn="r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2.3.2022</a:t>
            </a:r>
          </a:p>
          <a:p>
            <a:pPr marR="43180" algn="r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4B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R="43180" algn="r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2.3.2022</a:t>
            </a:r>
          </a:p>
          <a:p>
            <a:pPr marR="43180" algn="r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4B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R="43180" algn="r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2.3.2022</a:t>
            </a:r>
          </a:p>
          <a:p>
            <a:pPr marR="43180" algn="r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9144000" y="0"/>
                </a:moveTo>
                <a:lnTo>
                  <a:pt x="0" y="0"/>
                </a:lnTo>
                <a:lnTo>
                  <a:pt x="0" y="5715000"/>
                </a:lnTo>
                <a:lnTo>
                  <a:pt x="9144000" y="5715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464" y="986256"/>
            <a:ext cx="167006" cy="6991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67626" y="434949"/>
            <a:ext cx="719455" cy="453390"/>
          </a:xfrm>
          <a:custGeom>
            <a:avLst/>
            <a:gdLst/>
            <a:ahLst/>
            <a:cxnLst/>
            <a:rect l="l" t="t" r="r" b="b"/>
            <a:pathLst>
              <a:path w="719455" h="453390">
                <a:moveTo>
                  <a:pt x="409549" y="348830"/>
                </a:moveTo>
                <a:lnTo>
                  <a:pt x="387400" y="285965"/>
                </a:lnTo>
                <a:lnTo>
                  <a:pt x="332003" y="128689"/>
                </a:lnTo>
                <a:lnTo>
                  <a:pt x="290576" y="11074"/>
                </a:lnTo>
                <a:lnTo>
                  <a:pt x="277863" y="11074"/>
                </a:lnTo>
                <a:lnTo>
                  <a:pt x="277863" y="285965"/>
                </a:lnTo>
                <a:lnTo>
                  <a:pt x="168313" y="285965"/>
                </a:lnTo>
                <a:lnTo>
                  <a:pt x="223901" y="128689"/>
                </a:lnTo>
                <a:lnTo>
                  <a:pt x="277863" y="285965"/>
                </a:lnTo>
                <a:lnTo>
                  <a:pt x="277863" y="11074"/>
                </a:lnTo>
                <a:lnTo>
                  <a:pt x="157200" y="11074"/>
                </a:lnTo>
                <a:lnTo>
                  <a:pt x="0" y="452805"/>
                </a:lnTo>
                <a:lnTo>
                  <a:pt x="111150" y="452805"/>
                </a:lnTo>
                <a:lnTo>
                  <a:pt x="138150" y="374929"/>
                </a:lnTo>
                <a:lnTo>
                  <a:pt x="308051" y="374929"/>
                </a:lnTo>
                <a:lnTo>
                  <a:pt x="323850" y="420560"/>
                </a:lnTo>
                <a:lnTo>
                  <a:pt x="378371" y="374929"/>
                </a:lnTo>
                <a:lnTo>
                  <a:pt x="409549" y="348830"/>
                </a:lnTo>
                <a:close/>
              </a:path>
              <a:path w="719455" h="453390">
                <a:moveTo>
                  <a:pt x="719429" y="89471"/>
                </a:moveTo>
                <a:lnTo>
                  <a:pt x="714527" y="76225"/>
                </a:lnTo>
                <a:lnTo>
                  <a:pt x="706589" y="63550"/>
                </a:lnTo>
                <a:lnTo>
                  <a:pt x="700227" y="52400"/>
                </a:lnTo>
                <a:lnTo>
                  <a:pt x="668451" y="27000"/>
                </a:lnTo>
                <a:lnTo>
                  <a:pt x="628789" y="7899"/>
                </a:lnTo>
                <a:lnTo>
                  <a:pt x="579526" y="0"/>
                </a:lnTo>
                <a:lnTo>
                  <a:pt x="544626" y="0"/>
                </a:lnTo>
                <a:lnTo>
                  <a:pt x="527151" y="1587"/>
                </a:lnTo>
                <a:lnTo>
                  <a:pt x="495439" y="7899"/>
                </a:lnTo>
                <a:lnTo>
                  <a:pt x="481126" y="14262"/>
                </a:lnTo>
                <a:lnTo>
                  <a:pt x="466826" y="19037"/>
                </a:lnTo>
                <a:lnTo>
                  <a:pt x="431876" y="44450"/>
                </a:lnTo>
                <a:lnTo>
                  <a:pt x="401739" y="90551"/>
                </a:lnTo>
                <a:lnTo>
                  <a:pt x="395389" y="119138"/>
                </a:lnTo>
                <a:lnTo>
                  <a:pt x="395389" y="147726"/>
                </a:lnTo>
                <a:lnTo>
                  <a:pt x="493839" y="147726"/>
                </a:lnTo>
                <a:lnTo>
                  <a:pt x="495439" y="133464"/>
                </a:lnTo>
                <a:lnTo>
                  <a:pt x="498551" y="122326"/>
                </a:lnTo>
                <a:lnTo>
                  <a:pt x="533501" y="92138"/>
                </a:lnTo>
                <a:lnTo>
                  <a:pt x="546214" y="88950"/>
                </a:lnTo>
                <a:lnTo>
                  <a:pt x="573227" y="88950"/>
                </a:lnTo>
                <a:lnTo>
                  <a:pt x="609714" y="107988"/>
                </a:lnTo>
                <a:lnTo>
                  <a:pt x="619252" y="125501"/>
                </a:lnTo>
                <a:lnTo>
                  <a:pt x="619252" y="144538"/>
                </a:lnTo>
                <a:lnTo>
                  <a:pt x="597001" y="177914"/>
                </a:lnTo>
                <a:lnTo>
                  <a:pt x="563702" y="198602"/>
                </a:lnTo>
                <a:lnTo>
                  <a:pt x="549402" y="209689"/>
                </a:lnTo>
                <a:lnTo>
                  <a:pt x="538276" y="220827"/>
                </a:lnTo>
                <a:lnTo>
                  <a:pt x="528739" y="231965"/>
                </a:lnTo>
                <a:lnTo>
                  <a:pt x="520788" y="247827"/>
                </a:lnTo>
                <a:lnTo>
                  <a:pt x="517639" y="258356"/>
                </a:lnTo>
                <a:lnTo>
                  <a:pt x="719429" y="894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R="43180" algn="r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2.3.2022</a:t>
            </a:r>
          </a:p>
          <a:p>
            <a:pPr marR="43180" algn="r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9391" y="4873752"/>
            <a:ext cx="8207375" cy="0"/>
          </a:xfrm>
          <a:custGeom>
            <a:avLst/>
            <a:gdLst/>
            <a:ahLst/>
            <a:cxnLst/>
            <a:rect l="l" t="t" r="r" b="b"/>
            <a:pathLst>
              <a:path w="8207375">
                <a:moveTo>
                  <a:pt x="0" y="0"/>
                </a:moveTo>
                <a:lnTo>
                  <a:pt x="8207375" y="0"/>
                </a:lnTo>
              </a:path>
            </a:pathLst>
          </a:custGeom>
          <a:ln w="12700">
            <a:solidFill>
              <a:srgbClr val="005E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5772" y="5036198"/>
            <a:ext cx="1031009" cy="7981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0913" y="5036198"/>
            <a:ext cx="77778" cy="15238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74007" y="5036198"/>
            <a:ext cx="75952" cy="15238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65227" y="5036198"/>
            <a:ext cx="322580" cy="319405"/>
          </a:xfrm>
          <a:custGeom>
            <a:avLst/>
            <a:gdLst/>
            <a:ahLst/>
            <a:cxnLst/>
            <a:rect l="l" t="t" r="r" b="b"/>
            <a:pathLst>
              <a:path w="322580" h="319404">
                <a:moveTo>
                  <a:pt x="209818" y="0"/>
                </a:moveTo>
                <a:lnTo>
                  <a:pt x="113950" y="0"/>
                </a:lnTo>
                <a:lnTo>
                  <a:pt x="0" y="319284"/>
                </a:lnTo>
                <a:lnTo>
                  <a:pt x="79583" y="319284"/>
                </a:lnTo>
                <a:lnTo>
                  <a:pt x="99484" y="263047"/>
                </a:lnTo>
                <a:lnTo>
                  <a:pt x="302211" y="263047"/>
                </a:lnTo>
                <a:lnTo>
                  <a:pt x="279273" y="197741"/>
                </a:lnTo>
                <a:lnTo>
                  <a:pt x="121190" y="197741"/>
                </a:lnTo>
                <a:lnTo>
                  <a:pt x="160985" y="85260"/>
                </a:lnTo>
                <a:lnTo>
                  <a:pt x="239765" y="85260"/>
                </a:lnTo>
                <a:lnTo>
                  <a:pt x="209818" y="0"/>
                </a:lnTo>
                <a:close/>
              </a:path>
              <a:path w="322580" h="319404">
                <a:moveTo>
                  <a:pt x="302211" y="263047"/>
                </a:moveTo>
                <a:lnTo>
                  <a:pt x="222479" y="263047"/>
                </a:lnTo>
                <a:lnTo>
                  <a:pt x="242380" y="319284"/>
                </a:lnTo>
                <a:lnTo>
                  <a:pt x="321963" y="319284"/>
                </a:lnTo>
                <a:lnTo>
                  <a:pt x="302211" y="263047"/>
                </a:lnTo>
                <a:close/>
              </a:path>
              <a:path w="322580" h="319404">
                <a:moveTo>
                  <a:pt x="239765" y="85260"/>
                </a:moveTo>
                <a:lnTo>
                  <a:pt x="160985" y="85260"/>
                </a:lnTo>
                <a:lnTo>
                  <a:pt x="200773" y="197741"/>
                </a:lnTo>
                <a:lnTo>
                  <a:pt x="279273" y="197741"/>
                </a:lnTo>
                <a:lnTo>
                  <a:pt x="239765" y="8526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5777" y="157937"/>
            <a:ext cx="713359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4B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777" y="1143833"/>
            <a:ext cx="8392160" cy="2074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5314950"/>
            <a:ext cx="292608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13852" y="5153963"/>
            <a:ext cx="515620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R="43180" algn="r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2.3.2022</a:t>
            </a:r>
          </a:p>
          <a:p>
            <a:pPr marR="43180" algn="r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bella.frojdman@aalto.fi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culator.net/dice-roller.html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Y27qpKsak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cooljugator.com/sv/f%C3%A5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1479956"/>
            <a:ext cx="5218430" cy="2880360"/>
          </a:xfrm>
          <a:prstGeom prst="rect">
            <a:avLst/>
          </a:prstGeom>
        </p:spPr>
        <p:txBody>
          <a:bodyPr vert="horz" wrap="square" lIns="0" tIns="224154" rIns="0" bIns="0" rtlCol="0">
            <a:spAutoFit/>
          </a:bodyPr>
          <a:lstStyle/>
          <a:p>
            <a:pPr marL="12700" marR="5080">
              <a:lnSpc>
                <a:spcPts val="6920"/>
              </a:lnSpc>
              <a:spcBef>
                <a:spcPts val="1764"/>
              </a:spcBef>
            </a:pPr>
            <a:r>
              <a:rPr sz="7200" b="1" spc="-170" dirty="0">
                <a:solidFill>
                  <a:srgbClr val="FFFFFF"/>
                </a:solidFill>
                <a:latin typeface="Arial"/>
                <a:cs typeface="Arial"/>
              </a:rPr>
              <a:t>Swedish</a:t>
            </a:r>
            <a:r>
              <a:rPr sz="7200" b="1" spc="-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200" b="1" spc="-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7200" b="1" spc="-190" dirty="0">
                <a:solidFill>
                  <a:srgbClr val="FFFFFF"/>
                </a:solidFill>
                <a:latin typeface="Arial"/>
                <a:cs typeface="Arial"/>
              </a:rPr>
              <a:t>international </a:t>
            </a:r>
            <a:r>
              <a:rPr sz="7200" b="1" spc="-175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7200" b="1" spc="-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200" b="1" spc="-25" dirty="0">
                <a:solidFill>
                  <a:srgbClr val="FFFFFF"/>
                </a:solidFill>
                <a:latin typeface="Arial"/>
                <a:cs typeface="Arial"/>
              </a:rPr>
              <a:t>1B</a:t>
            </a:r>
            <a:endParaRPr sz="7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777" y="4413605"/>
            <a:ext cx="4938395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>
                <a:solidFill>
                  <a:srgbClr val="FFFFFF"/>
                </a:solidFill>
                <a:latin typeface="Georgia"/>
                <a:cs typeface="Georgia"/>
              </a:rPr>
              <a:t>Lektion</a:t>
            </a:r>
            <a:r>
              <a:rPr sz="1600" i="1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i="1" spc="-5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6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i="1" dirty="0">
                <a:solidFill>
                  <a:srgbClr val="FFFFFF"/>
                </a:solidFill>
                <a:latin typeface="Georgia"/>
                <a:cs typeface="Georgia"/>
              </a:rPr>
              <a:t>Teacher:</a:t>
            </a:r>
            <a:r>
              <a:rPr sz="1600" i="1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FFFFFF"/>
                </a:solidFill>
                <a:latin typeface="Utopia Std"/>
                <a:cs typeface="Utopia Std"/>
              </a:rPr>
              <a:t>Isabella Fröjdman, </a:t>
            </a:r>
            <a:r>
              <a:rPr sz="1600" i="1" spc="-10" dirty="0">
                <a:solidFill>
                  <a:schemeClr val="bg1"/>
                </a:solidFill>
                <a:latin typeface="Utopia Std"/>
                <a:cs typeface="Utopia St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isabella.frojdman</a:t>
            </a:r>
            <a:r>
              <a:rPr sz="1600" i="1" spc="-10" dirty="0">
                <a:solidFill>
                  <a:schemeClr val="bg1"/>
                </a:solidFill>
                <a:latin typeface="Georgia"/>
                <a:cs typeface="Georg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@aalto.fi</a:t>
            </a:r>
            <a:endParaRPr sz="16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Tärningar</a:t>
            </a:r>
            <a:r>
              <a:rPr spc="-215" dirty="0"/>
              <a:t> </a:t>
            </a:r>
            <a:r>
              <a:rPr spc="-70" dirty="0"/>
              <a:t>och</a:t>
            </a:r>
            <a:r>
              <a:rPr spc="-185" dirty="0"/>
              <a:t> </a:t>
            </a:r>
            <a:r>
              <a:rPr spc="-75" dirty="0"/>
              <a:t>nummer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3295" y="1261872"/>
            <a:ext cx="3986784" cy="265785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676647" y="1240662"/>
            <a:ext cx="3863340" cy="16922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10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100" b="1" dirty="0">
                <a:latin typeface="Arial"/>
                <a:cs typeface="Arial"/>
              </a:rPr>
              <a:t>Kasta</a:t>
            </a:r>
            <a:r>
              <a:rPr sz="2100" b="1" spc="-7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tärningar: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https://www.calculator.net/</a:t>
            </a:r>
            <a:r>
              <a:rPr sz="2100" b="1" spc="-10" dirty="0">
                <a:latin typeface="Arial"/>
                <a:cs typeface="Arial"/>
                <a:hlinkClick r:id="rId3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dice-roller.html</a:t>
            </a:r>
            <a:endParaRPr sz="21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09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100" b="1" dirty="0">
                <a:latin typeface="Arial"/>
                <a:cs typeface="Arial"/>
              </a:rPr>
              <a:t>Säg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numret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0000"/>
                </a:solidFill>
                <a:latin typeface="Arial"/>
                <a:cs typeface="Arial"/>
              </a:rPr>
              <a:t>och</a:t>
            </a:r>
            <a:endParaRPr sz="21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100" b="1" spc="-10" dirty="0">
                <a:latin typeface="Arial"/>
                <a:cs typeface="Arial"/>
              </a:rPr>
              <a:t>ordningstalet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04807" y="5299077"/>
            <a:ext cx="153670" cy="1417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25" dirty="0">
                <a:solidFill>
                  <a:srgbClr val="888888"/>
                </a:solidFill>
                <a:latin typeface="Arial"/>
                <a:cs typeface="Arial"/>
              </a:rPr>
              <a:t>0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340" y="4042028"/>
            <a:ext cx="30283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https://unsplash.com/photos/C3T8KTZxTFM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777" y="157937"/>
            <a:ext cx="7176770" cy="104140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marR="5715">
              <a:lnSpc>
                <a:spcPts val="3679"/>
              </a:lnSpc>
              <a:spcBef>
                <a:spcPts val="755"/>
              </a:spcBef>
            </a:pPr>
            <a:r>
              <a:rPr spc="-95" dirty="0"/>
              <a:t>Uppvärmning:</a:t>
            </a:r>
            <a:r>
              <a:rPr spc="-170" dirty="0"/>
              <a:t> </a:t>
            </a:r>
            <a:r>
              <a:rPr spc="-85" dirty="0"/>
              <a:t>Muntlig</a:t>
            </a:r>
            <a:r>
              <a:rPr spc="-250" dirty="0"/>
              <a:t> </a:t>
            </a:r>
            <a:r>
              <a:rPr spc="-90" dirty="0"/>
              <a:t>övning</a:t>
            </a:r>
            <a:r>
              <a:rPr spc="-165" dirty="0"/>
              <a:t> </a:t>
            </a:r>
            <a:r>
              <a:rPr spc="-100" dirty="0"/>
              <a:t>med </a:t>
            </a:r>
            <a:r>
              <a:rPr spc="-10" dirty="0"/>
              <a:t>datum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213852" y="5153963"/>
            <a:ext cx="515620" cy="1417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25"/>
              </a:spcBef>
            </a:pP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5777" y="1189847"/>
            <a:ext cx="6565265" cy="34842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spc="-10" dirty="0">
                <a:latin typeface="Arial"/>
                <a:cs typeface="Arial"/>
              </a:rPr>
              <a:t>Vad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är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det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för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datum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idag?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9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spc="-10" dirty="0">
                <a:latin typeface="Arial"/>
                <a:cs typeface="Arial"/>
              </a:rPr>
              <a:t>Vad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är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det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för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datum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imorgon?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När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har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du </a:t>
            </a:r>
            <a:r>
              <a:rPr sz="2100" b="1" spc="-10" dirty="0">
                <a:latin typeface="Arial"/>
                <a:cs typeface="Arial"/>
              </a:rPr>
              <a:t>födelsedag?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När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har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din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mamma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födelsedag?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När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firar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vi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självständighetsdag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i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Finland?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(6.12)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När</a:t>
            </a:r>
            <a:r>
              <a:rPr sz="2100" b="1" spc="-6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firar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vi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jul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i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Finland?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(24.12)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9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När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är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Lucia-</a:t>
            </a:r>
            <a:r>
              <a:rPr sz="2100" b="1" dirty="0">
                <a:latin typeface="Arial"/>
                <a:cs typeface="Arial"/>
              </a:rPr>
              <a:t>dagen?</a:t>
            </a:r>
            <a:r>
              <a:rPr sz="2100" b="1" spc="-6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(13.12)</a:t>
            </a:r>
            <a:endParaRPr sz="21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500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När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är</a:t>
            </a:r>
            <a:r>
              <a:rPr sz="2100" b="1" spc="-2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svenska</a:t>
            </a:r>
            <a:r>
              <a:rPr sz="2100" b="1" spc="-8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dagen?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(6.11)</a:t>
            </a:r>
            <a:endParaRPr sz="2100">
              <a:latin typeface="Arial"/>
              <a:cs typeface="Arial"/>
            </a:endParaRPr>
          </a:p>
          <a:p>
            <a:pPr marL="473075" indent="-461009">
              <a:lnSpc>
                <a:spcPct val="100000"/>
              </a:lnSpc>
              <a:spcBef>
                <a:spcPts val="509"/>
              </a:spcBef>
              <a:buAutoNum type="arabicParenR"/>
              <a:tabLst>
                <a:tab pos="473075" algn="l"/>
                <a:tab pos="473709" algn="l"/>
              </a:tabLst>
            </a:pPr>
            <a:r>
              <a:rPr sz="2100" b="1" dirty="0">
                <a:latin typeface="Arial"/>
                <a:cs typeface="Arial"/>
              </a:rPr>
              <a:t>Berätta</a:t>
            </a:r>
            <a:r>
              <a:rPr sz="2100" b="1" spc="-8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ett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datum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som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är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viktigt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för</a:t>
            </a:r>
            <a:r>
              <a:rPr sz="2100" b="1" spc="-25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dig.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391" y="4873752"/>
            <a:ext cx="8207375" cy="0"/>
          </a:xfrm>
          <a:custGeom>
            <a:avLst/>
            <a:gdLst/>
            <a:ahLst/>
            <a:cxnLst/>
            <a:rect l="l" t="t" r="r" b="b"/>
            <a:pathLst>
              <a:path w="8207375">
                <a:moveTo>
                  <a:pt x="0" y="0"/>
                </a:moveTo>
                <a:lnTo>
                  <a:pt x="8207375" y="0"/>
                </a:lnTo>
              </a:path>
            </a:pathLst>
          </a:custGeom>
          <a:ln w="12700">
            <a:solidFill>
              <a:srgbClr val="005E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5772" y="5036198"/>
            <a:ext cx="1031009" cy="7981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65227" y="5036198"/>
            <a:ext cx="485140" cy="319405"/>
            <a:chOff x="465227" y="5036198"/>
            <a:chExt cx="485140" cy="31940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0913" y="5036198"/>
              <a:ext cx="77778" cy="15238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007" y="5036198"/>
              <a:ext cx="75952" cy="15238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65227" y="5036198"/>
              <a:ext cx="322580" cy="319405"/>
            </a:xfrm>
            <a:custGeom>
              <a:avLst/>
              <a:gdLst/>
              <a:ahLst/>
              <a:cxnLst/>
              <a:rect l="l" t="t" r="r" b="b"/>
              <a:pathLst>
                <a:path w="322580" h="319404">
                  <a:moveTo>
                    <a:pt x="209818" y="0"/>
                  </a:moveTo>
                  <a:lnTo>
                    <a:pt x="113950" y="0"/>
                  </a:lnTo>
                  <a:lnTo>
                    <a:pt x="0" y="319284"/>
                  </a:lnTo>
                  <a:lnTo>
                    <a:pt x="79583" y="319284"/>
                  </a:lnTo>
                  <a:lnTo>
                    <a:pt x="99484" y="263047"/>
                  </a:lnTo>
                  <a:lnTo>
                    <a:pt x="302211" y="263047"/>
                  </a:lnTo>
                  <a:lnTo>
                    <a:pt x="279273" y="197741"/>
                  </a:lnTo>
                  <a:lnTo>
                    <a:pt x="121190" y="197741"/>
                  </a:lnTo>
                  <a:lnTo>
                    <a:pt x="160985" y="85260"/>
                  </a:lnTo>
                  <a:lnTo>
                    <a:pt x="239765" y="85260"/>
                  </a:lnTo>
                  <a:lnTo>
                    <a:pt x="209818" y="0"/>
                  </a:lnTo>
                  <a:close/>
                </a:path>
                <a:path w="322580" h="319404">
                  <a:moveTo>
                    <a:pt x="302211" y="263047"/>
                  </a:moveTo>
                  <a:lnTo>
                    <a:pt x="222479" y="263047"/>
                  </a:lnTo>
                  <a:lnTo>
                    <a:pt x="242380" y="319284"/>
                  </a:lnTo>
                  <a:lnTo>
                    <a:pt x="321963" y="319284"/>
                  </a:lnTo>
                  <a:lnTo>
                    <a:pt x="302211" y="263047"/>
                  </a:lnTo>
                  <a:close/>
                </a:path>
                <a:path w="322580" h="319404">
                  <a:moveTo>
                    <a:pt x="239765" y="85260"/>
                  </a:moveTo>
                  <a:lnTo>
                    <a:pt x="160985" y="85260"/>
                  </a:lnTo>
                  <a:lnTo>
                    <a:pt x="200773" y="197741"/>
                  </a:lnTo>
                  <a:lnTo>
                    <a:pt x="279273" y="197741"/>
                  </a:lnTo>
                  <a:lnTo>
                    <a:pt x="239765" y="85260"/>
                  </a:lnTo>
                  <a:close/>
                </a:path>
              </a:pathLst>
            </a:custGeom>
            <a:solidFill>
              <a:srgbClr val="01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Gå</a:t>
            </a:r>
            <a:r>
              <a:rPr spc="-220" dirty="0"/>
              <a:t> </a:t>
            </a:r>
            <a:r>
              <a:rPr spc="-45" dirty="0"/>
              <a:t>på</a:t>
            </a:r>
            <a:r>
              <a:rPr spc="-210" dirty="0"/>
              <a:t> </a:t>
            </a:r>
            <a:r>
              <a:rPr spc="-85" dirty="0"/>
              <a:t>kurs</a:t>
            </a:r>
            <a:r>
              <a:rPr spc="-185" dirty="0"/>
              <a:t> </a:t>
            </a:r>
            <a:r>
              <a:rPr spc="-55" dirty="0"/>
              <a:t>s.</a:t>
            </a:r>
            <a:r>
              <a:rPr spc="-190" dirty="0"/>
              <a:t> </a:t>
            </a:r>
            <a:r>
              <a:rPr spc="-25" dirty="0"/>
              <a:t>59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5777" y="1251915"/>
            <a:ext cx="6777355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469900" algn="l"/>
              </a:tabLst>
            </a:pPr>
            <a:r>
              <a:rPr sz="2100" b="1" spc="-25" dirty="0">
                <a:latin typeface="Arial"/>
                <a:cs typeface="Arial"/>
              </a:rPr>
              <a:t>1)</a:t>
            </a:r>
            <a:r>
              <a:rPr sz="2100" b="1" dirty="0">
                <a:latin typeface="Arial"/>
                <a:cs typeface="Arial"/>
              </a:rPr>
              <a:t>	Vi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lyssnar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på</a:t>
            </a:r>
            <a:r>
              <a:rPr sz="2100" b="1" spc="-6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texten</a:t>
            </a:r>
            <a:r>
              <a:rPr sz="2100" b="1" spc="-6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på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nytt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och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översätter</a:t>
            </a:r>
            <a:r>
              <a:rPr sz="2100" b="1" spc="-9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texten.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777" y="157937"/>
            <a:ext cx="30219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Imperativ</a:t>
            </a:r>
            <a:r>
              <a:rPr spc="-204" dirty="0"/>
              <a:t> </a:t>
            </a:r>
            <a:r>
              <a:rPr spc="-55" dirty="0"/>
              <a:t>s.</a:t>
            </a:r>
            <a:r>
              <a:rPr spc="-180" dirty="0"/>
              <a:t> </a:t>
            </a:r>
            <a:r>
              <a:rPr spc="-25" dirty="0"/>
              <a:t>60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3178" y="1286647"/>
            <a:ext cx="7649312" cy="285784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213852" y="5153963"/>
            <a:ext cx="515620" cy="1417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60"/>
              </a:spcBef>
            </a:pPr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Imperativ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9533" y="411480"/>
            <a:ext cx="5306633" cy="22722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23843" y="2855529"/>
            <a:ext cx="4600331" cy="127480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Imperativ</a:t>
            </a:r>
            <a:r>
              <a:rPr spc="-190" dirty="0"/>
              <a:t> </a:t>
            </a:r>
            <a:r>
              <a:rPr dirty="0"/>
              <a:t>–</a:t>
            </a:r>
            <a:r>
              <a:rPr spc="-200" dirty="0"/>
              <a:t> </a:t>
            </a:r>
            <a:r>
              <a:rPr spc="-90" dirty="0"/>
              <a:t>undantag</a:t>
            </a:r>
            <a:r>
              <a:rPr spc="-210" dirty="0"/>
              <a:t> </a:t>
            </a:r>
            <a:r>
              <a:rPr dirty="0"/>
              <a:t>=</a:t>
            </a:r>
            <a:r>
              <a:rPr spc="-190" dirty="0"/>
              <a:t> </a:t>
            </a:r>
            <a:r>
              <a:rPr spc="-80" dirty="0"/>
              <a:t>exceptions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213852" y="5153963"/>
            <a:ext cx="515620" cy="1417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60"/>
              </a:spcBef>
            </a:pP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5777" y="1567551"/>
            <a:ext cx="4960620" cy="79502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0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dirty="0">
                <a:latin typeface="Arial"/>
                <a:cs typeface="Arial"/>
              </a:rPr>
              <a:t>to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be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=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vara,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är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0" dirty="0">
                <a:latin typeface="Calibri Light"/>
                <a:cs typeface="Calibri Light"/>
              </a:rPr>
              <a:t>→</a:t>
            </a:r>
            <a:r>
              <a:rPr sz="2100" b="0" spc="-70" dirty="0">
                <a:latin typeface="Calibri Light"/>
                <a:cs typeface="Calibri Light"/>
              </a:rPr>
              <a:t> </a:t>
            </a:r>
            <a:r>
              <a:rPr sz="2100" b="0" spc="-20" dirty="0">
                <a:latin typeface="Calibri Light"/>
                <a:cs typeface="Calibri Light"/>
              </a:rPr>
              <a:t>VAR!</a:t>
            </a:r>
            <a:endParaRPr sz="2100">
              <a:latin typeface="Calibri Light"/>
              <a:cs typeface="Calibri Light"/>
            </a:endParaRPr>
          </a:p>
          <a:p>
            <a:pPr marL="469900" indent="-457834">
              <a:lnSpc>
                <a:spcPct val="100000"/>
              </a:lnSpc>
              <a:spcBef>
                <a:spcPts val="509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sz="2100" b="1" spc="-20" dirty="0">
                <a:latin typeface="Arial"/>
                <a:cs typeface="Arial"/>
              </a:rPr>
              <a:t>To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come</a:t>
            </a:r>
            <a:r>
              <a:rPr sz="2100" b="1" spc="-7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=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komma,</a:t>
            </a:r>
            <a:r>
              <a:rPr sz="2100" b="1" spc="-8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kommer</a:t>
            </a:r>
            <a:r>
              <a:rPr sz="2100" b="1" spc="-75" dirty="0">
                <a:latin typeface="Arial"/>
                <a:cs typeface="Arial"/>
              </a:rPr>
              <a:t> </a:t>
            </a:r>
            <a:r>
              <a:rPr sz="2100" b="0" dirty="0">
                <a:latin typeface="Calibri Light"/>
                <a:cs typeface="Calibri Light"/>
              </a:rPr>
              <a:t>→</a:t>
            </a:r>
            <a:r>
              <a:rPr sz="2100" b="0" spc="-90" dirty="0">
                <a:latin typeface="Calibri Light"/>
                <a:cs typeface="Calibri Light"/>
              </a:rPr>
              <a:t> </a:t>
            </a:r>
            <a:r>
              <a:rPr sz="2100" b="0" spc="-20" dirty="0">
                <a:latin typeface="Calibri Light"/>
                <a:cs typeface="Calibri Light"/>
              </a:rPr>
              <a:t>KOM!</a:t>
            </a:r>
            <a:endParaRPr sz="2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Egna</a:t>
            </a:r>
            <a:r>
              <a:rPr spc="-220" dirty="0"/>
              <a:t> </a:t>
            </a:r>
            <a:r>
              <a:rPr spc="-90" dirty="0"/>
              <a:t>exempel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8213852" y="5153963"/>
            <a:ext cx="515620" cy="1417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25"/>
              </a:spcBef>
            </a:pPr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Hemuppgifter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77" y="1104900"/>
            <a:ext cx="5564023" cy="281102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600"/>
              </a:spcBef>
              <a:tabLst>
                <a:tab pos="356870" algn="l"/>
                <a:tab pos="357505" algn="l"/>
              </a:tabLst>
            </a:pPr>
            <a:r>
              <a:rPr lang="sv-FI" sz="2000" b="1" dirty="0">
                <a:latin typeface="Arial"/>
                <a:cs typeface="Arial"/>
              </a:rPr>
              <a:t>1. </a:t>
            </a:r>
            <a:r>
              <a:rPr sz="2000" b="1" dirty="0" err="1">
                <a:latin typeface="Arial"/>
                <a:cs typeface="Arial"/>
              </a:rPr>
              <a:t>Lär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dig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orden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till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Gå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på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kurs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s.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59</a:t>
            </a:r>
            <a:endParaRPr sz="2000" dirty="0">
              <a:latin typeface="Arial"/>
              <a:cs typeface="Arial"/>
            </a:endParaRPr>
          </a:p>
          <a:p>
            <a:pPr marL="12065" algn="just">
              <a:spcBef>
                <a:spcPts val="509"/>
              </a:spcBef>
              <a:tabLst>
                <a:tab pos="356870" algn="l"/>
                <a:tab pos="357505" algn="l"/>
              </a:tabLst>
            </a:pPr>
            <a:r>
              <a:rPr lang="sv-FI" sz="2000" b="1" dirty="0">
                <a:latin typeface="Arial"/>
                <a:cs typeface="Arial"/>
              </a:rPr>
              <a:t>2. </a:t>
            </a:r>
            <a:r>
              <a:rPr sz="2000" b="1" dirty="0" err="1">
                <a:latin typeface="Arial"/>
                <a:cs typeface="Arial"/>
              </a:rPr>
              <a:t>Gör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uppgifterna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s.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lang="sv-FI" sz="2000" b="1" spc="-10" dirty="0">
                <a:latin typeface="Arial"/>
                <a:cs typeface="Arial"/>
              </a:rPr>
              <a:t>63 A6 </a:t>
            </a:r>
            <a:r>
              <a:rPr lang="en-US" sz="20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(Which course do you choose? Why? Which course do you not choose? Why?)</a:t>
            </a:r>
          </a:p>
          <a:p>
            <a:pPr marL="12065" algn="just">
              <a:spcBef>
                <a:spcPts val="509"/>
              </a:spcBef>
              <a:tabLst>
                <a:tab pos="356870" algn="l"/>
                <a:tab pos="357505" algn="l"/>
              </a:tabLst>
            </a:pPr>
            <a:r>
              <a:rPr lang="en-US" sz="20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 B) FRITID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sidan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64 </a:t>
            </a:r>
            <a:r>
              <a:rPr lang="en-US" sz="20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läs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översätt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2065" algn="just">
              <a:spcBef>
                <a:spcPts val="509"/>
              </a:spcBef>
              <a:tabLst>
                <a:tab pos="356870" algn="l"/>
                <a:tab pos="357505" algn="l"/>
              </a:tabLst>
            </a:pPr>
            <a:r>
              <a:rPr lang="en-US" sz="20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b="1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Sidan</a:t>
            </a:r>
            <a:r>
              <a:rPr lang="en-US" sz="20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65 </a:t>
            </a:r>
            <a:r>
              <a:rPr lang="en-US" sz="2000" b="1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20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uppgift</a:t>
            </a:r>
            <a:r>
              <a:rPr lang="en-US" sz="20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B1 – Write a comment and a question </a:t>
            </a:r>
            <a:r>
              <a:rPr lang="en-US" sz="2000" b="1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Sofia.</a:t>
            </a:r>
            <a:endParaRPr lang="en-US" sz="2000" b="1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44805">
              <a:lnSpc>
                <a:spcPct val="100000"/>
              </a:lnSpc>
              <a:spcBef>
                <a:spcPts val="509"/>
              </a:spcBef>
              <a:buFont typeface="Arial"/>
              <a:buChar char="-"/>
              <a:tabLst>
                <a:tab pos="356870" algn="l"/>
                <a:tab pos="357505" algn="l"/>
              </a:tabLst>
            </a:pP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8392"/>
            <a:ext cx="1005827" cy="133654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91080" y="1799336"/>
            <a:ext cx="2266315" cy="837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0705" marR="5080" indent="-548640">
              <a:lnSpc>
                <a:spcPct val="100400"/>
              </a:lnSpc>
              <a:spcBef>
                <a:spcPts val="100"/>
              </a:spcBef>
            </a:pPr>
            <a:r>
              <a:rPr sz="2650" dirty="0">
                <a:latin typeface="Arial"/>
                <a:cs typeface="Arial"/>
              </a:rPr>
              <a:t>Laleh:</a:t>
            </a:r>
            <a:r>
              <a:rPr sz="2650" spc="-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Ängeln</a:t>
            </a:r>
            <a:r>
              <a:rPr sz="2650" spc="10" dirty="0">
                <a:latin typeface="Arial"/>
                <a:cs typeface="Arial"/>
              </a:rPr>
              <a:t> </a:t>
            </a:r>
            <a:r>
              <a:rPr sz="2650" spc="-50" dirty="0">
                <a:latin typeface="Arial"/>
                <a:cs typeface="Arial"/>
              </a:rPr>
              <a:t>i </a:t>
            </a:r>
            <a:r>
              <a:rPr sz="2650" spc="-10" dirty="0">
                <a:latin typeface="Arial"/>
                <a:cs typeface="Arial"/>
              </a:rPr>
              <a:t>rummet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299"/>
              </a:lnSpc>
              <a:spcBef>
                <a:spcPts val="95"/>
              </a:spcBef>
            </a:pPr>
            <a:r>
              <a:rPr spc="-10" dirty="0">
                <a:hlinkClick r:id="rId3"/>
              </a:rPr>
              <a:t>https://www.youtube.c</a:t>
            </a:r>
            <a:r>
              <a:rPr u="none" spc="-10" dirty="0">
                <a:hlinkClick r:id="rId3"/>
              </a:rPr>
              <a:t> </a:t>
            </a:r>
            <a:r>
              <a:rPr spc="-10" dirty="0">
                <a:hlinkClick r:id="rId3"/>
              </a:rPr>
              <a:t>om/watch?v=9Y27qpK</a:t>
            </a:r>
            <a:r>
              <a:rPr u="none" spc="-10" dirty="0">
                <a:hlinkClick r:id="rId3"/>
              </a:rPr>
              <a:t> </a:t>
            </a:r>
            <a:r>
              <a:rPr spc="-20" dirty="0">
                <a:hlinkClick r:id="rId3"/>
              </a:rPr>
              <a:t>sak8</a:t>
            </a: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36591" y="1773935"/>
            <a:ext cx="2871216" cy="24810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34528" y="240791"/>
            <a:ext cx="679703" cy="5090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87551" cy="121005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35427" y="759917"/>
            <a:ext cx="407733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solidFill>
                  <a:srgbClr val="000000"/>
                </a:solidFill>
              </a:rPr>
              <a:t>Ängeln</a:t>
            </a:r>
            <a:r>
              <a:rPr sz="2800" spc="-3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i</a:t>
            </a:r>
            <a:r>
              <a:rPr sz="2800" spc="-3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rummet:</a:t>
            </a:r>
            <a:r>
              <a:rPr sz="2800" spc="-50" dirty="0">
                <a:solidFill>
                  <a:srgbClr val="000000"/>
                </a:solidFill>
              </a:rPr>
              <a:t> </a:t>
            </a:r>
            <a:r>
              <a:rPr sz="2800" spc="-10" dirty="0">
                <a:solidFill>
                  <a:srgbClr val="000000"/>
                </a:solidFill>
              </a:rPr>
              <a:t>Lyrics</a:t>
            </a:r>
            <a:endParaRPr sz="2800"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57739" y="1516925"/>
            <a:ext cx="2708570" cy="298538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41904" y="1484352"/>
            <a:ext cx="2345932" cy="34951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777" y="157937"/>
            <a:ext cx="34950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Dagens</a:t>
            </a:r>
            <a:r>
              <a:rPr spc="-215" dirty="0"/>
              <a:t> </a:t>
            </a:r>
            <a:r>
              <a:rPr spc="-80" dirty="0"/>
              <a:t>program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77" y="1189847"/>
            <a:ext cx="5537200" cy="156273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600"/>
              </a:spcBef>
              <a:buFont typeface="Arial"/>
              <a:buChar char="-"/>
              <a:tabLst>
                <a:tab pos="356870" algn="l"/>
                <a:tab pos="357505" algn="l"/>
              </a:tabLst>
            </a:pPr>
            <a:r>
              <a:rPr sz="2100" b="1" dirty="0">
                <a:latin typeface="Arial"/>
                <a:cs typeface="Arial"/>
              </a:rPr>
              <a:t>Ordet</a:t>
            </a:r>
            <a:r>
              <a:rPr sz="2100" b="1" spc="-50" dirty="0">
                <a:latin typeface="Arial"/>
                <a:cs typeface="Arial"/>
              </a:rPr>
              <a:t> </a:t>
            </a:r>
            <a:r>
              <a:rPr sz="2100" b="1" i="1" spc="-25" dirty="0">
                <a:latin typeface="Arial"/>
                <a:cs typeface="Arial"/>
              </a:rPr>
              <a:t>få</a:t>
            </a:r>
            <a:endParaRPr sz="21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509"/>
              </a:spcBef>
              <a:buFont typeface="Arial"/>
              <a:buChar char="-"/>
              <a:tabLst>
                <a:tab pos="356870" algn="l"/>
                <a:tab pos="357505" algn="l"/>
              </a:tabLst>
            </a:pPr>
            <a:r>
              <a:rPr sz="2100" b="1" dirty="0">
                <a:latin typeface="Arial"/>
                <a:cs typeface="Arial"/>
              </a:rPr>
              <a:t>Ordningstal,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datum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och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månaderna</a:t>
            </a:r>
            <a:r>
              <a:rPr sz="2100" b="1" spc="-1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s.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59</a:t>
            </a:r>
            <a:endParaRPr sz="21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505"/>
              </a:spcBef>
              <a:buFont typeface="Arial"/>
              <a:buChar char="-"/>
              <a:tabLst>
                <a:tab pos="356870" algn="l"/>
                <a:tab pos="357505" algn="l"/>
              </a:tabLst>
            </a:pPr>
            <a:r>
              <a:rPr sz="2100" b="1" dirty="0">
                <a:latin typeface="Arial"/>
                <a:cs typeface="Arial"/>
              </a:rPr>
              <a:t>Gå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på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kurs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s.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59</a:t>
            </a:r>
            <a:endParaRPr sz="21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505"/>
              </a:spcBef>
              <a:buFont typeface="Arial"/>
              <a:buChar char="-"/>
              <a:tabLst>
                <a:tab pos="356870" algn="l"/>
                <a:tab pos="357505" algn="l"/>
              </a:tabLst>
            </a:pPr>
            <a:r>
              <a:rPr sz="2100" b="1" dirty="0">
                <a:latin typeface="Arial"/>
                <a:cs typeface="Arial"/>
              </a:rPr>
              <a:t>Imperativ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s.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60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+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s.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60:</a:t>
            </a:r>
            <a:r>
              <a:rPr sz="2100" b="1" spc="-120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A2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777" y="157937"/>
            <a:ext cx="5404485" cy="104140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marR="5080">
              <a:lnSpc>
                <a:spcPts val="3679"/>
              </a:lnSpc>
              <a:spcBef>
                <a:spcPts val="755"/>
              </a:spcBef>
            </a:pPr>
            <a:r>
              <a:rPr spc="-120" dirty="0"/>
              <a:t>Verbet</a:t>
            </a:r>
            <a:r>
              <a:rPr spc="-200" dirty="0"/>
              <a:t> </a:t>
            </a:r>
            <a:r>
              <a:rPr spc="-70" dirty="0"/>
              <a:t>få,</a:t>
            </a:r>
            <a:r>
              <a:rPr spc="-190" dirty="0"/>
              <a:t> </a:t>
            </a:r>
            <a:r>
              <a:rPr spc="-135" dirty="0"/>
              <a:t>får,</a:t>
            </a:r>
            <a:r>
              <a:rPr spc="-190" dirty="0"/>
              <a:t> </a:t>
            </a:r>
            <a:r>
              <a:rPr spc="-85" dirty="0"/>
              <a:t>fick,</a:t>
            </a:r>
            <a:r>
              <a:rPr spc="-215" dirty="0"/>
              <a:t> </a:t>
            </a:r>
            <a:r>
              <a:rPr spc="-20" dirty="0"/>
              <a:t>fått </a:t>
            </a:r>
            <a:r>
              <a:rPr u="sng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hlinkClick r:id="rId2"/>
              </a:rPr>
              <a:t>https://cooljugator.com/sv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7308" y="1757012"/>
            <a:ext cx="6659776" cy="21132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777" y="157937"/>
            <a:ext cx="44551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20" dirty="0"/>
              <a:t>Verbet</a:t>
            </a:r>
            <a:r>
              <a:rPr spc="-210" dirty="0"/>
              <a:t> </a:t>
            </a:r>
            <a:r>
              <a:rPr spc="-70" dirty="0"/>
              <a:t>få,</a:t>
            </a:r>
            <a:r>
              <a:rPr spc="-190" dirty="0"/>
              <a:t> </a:t>
            </a:r>
            <a:r>
              <a:rPr spc="-135" dirty="0"/>
              <a:t>får,</a:t>
            </a:r>
            <a:r>
              <a:rPr spc="-190" dirty="0"/>
              <a:t> </a:t>
            </a:r>
            <a:r>
              <a:rPr spc="-85" dirty="0"/>
              <a:t>fick,</a:t>
            </a:r>
            <a:r>
              <a:rPr spc="-215" dirty="0"/>
              <a:t> </a:t>
            </a:r>
            <a:r>
              <a:rPr spc="-55" dirty="0"/>
              <a:t>fått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2214" rIns="0" bIns="0" rtlCol="0">
            <a:spAutoFit/>
          </a:bodyPr>
          <a:lstStyle/>
          <a:p>
            <a:pPr marL="227329">
              <a:lnSpc>
                <a:spcPct val="100000"/>
              </a:lnSpc>
              <a:spcBef>
                <a:spcPts val="600"/>
              </a:spcBef>
            </a:pPr>
            <a:r>
              <a:rPr sz="2100" dirty="0"/>
              <a:t>Jag</a:t>
            </a:r>
            <a:r>
              <a:rPr sz="2100" spc="-75" dirty="0"/>
              <a:t> </a:t>
            </a:r>
            <a:r>
              <a:rPr sz="2100" dirty="0">
                <a:solidFill>
                  <a:srgbClr val="FF0000"/>
                </a:solidFill>
              </a:rPr>
              <a:t>fick</a:t>
            </a:r>
            <a:r>
              <a:rPr sz="2100" spc="-40" dirty="0">
                <a:solidFill>
                  <a:srgbClr val="FF0000"/>
                </a:solidFill>
              </a:rPr>
              <a:t> </a:t>
            </a:r>
            <a:r>
              <a:rPr sz="2100" dirty="0"/>
              <a:t>brevet</a:t>
            </a:r>
            <a:r>
              <a:rPr sz="2100" spc="-80" dirty="0"/>
              <a:t> </a:t>
            </a:r>
            <a:r>
              <a:rPr sz="2100" dirty="0"/>
              <a:t>igår.</a:t>
            </a:r>
            <a:r>
              <a:rPr sz="2100" spc="-35" dirty="0"/>
              <a:t> </a:t>
            </a:r>
            <a:r>
              <a:rPr sz="2100" dirty="0"/>
              <a:t>=</a:t>
            </a:r>
            <a:r>
              <a:rPr sz="2100" spc="-40" dirty="0"/>
              <a:t> </a:t>
            </a:r>
            <a:r>
              <a:rPr sz="2100" dirty="0"/>
              <a:t>I</a:t>
            </a:r>
            <a:r>
              <a:rPr sz="2100" spc="-50" dirty="0"/>
              <a:t> </a:t>
            </a:r>
            <a:r>
              <a:rPr sz="2100" dirty="0"/>
              <a:t>received</a:t>
            </a:r>
            <a:r>
              <a:rPr sz="2100" spc="-60" dirty="0"/>
              <a:t> </a:t>
            </a:r>
            <a:r>
              <a:rPr sz="2100" dirty="0"/>
              <a:t>the</a:t>
            </a:r>
            <a:r>
              <a:rPr sz="2100" spc="-40" dirty="0"/>
              <a:t> </a:t>
            </a:r>
            <a:r>
              <a:rPr sz="2100" dirty="0"/>
              <a:t>letter</a:t>
            </a:r>
            <a:r>
              <a:rPr sz="2100" spc="-50" dirty="0"/>
              <a:t> </a:t>
            </a:r>
            <a:r>
              <a:rPr sz="2100" spc="-10" dirty="0"/>
              <a:t>yesterday.</a:t>
            </a:r>
            <a:endParaRPr sz="2100"/>
          </a:p>
          <a:p>
            <a:pPr marL="227329">
              <a:lnSpc>
                <a:spcPct val="100000"/>
              </a:lnSpc>
              <a:spcBef>
                <a:spcPts val="509"/>
              </a:spcBef>
            </a:pPr>
            <a:r>
              <a:rPr sz="2100" dirty="0">
                <a:solidFill>
                  <a:srgbClr val="FF0000"/>
                </a:solidFill>
              </a:rPr>
              <a:t>Får</a:t>
            </a:r>
            <a:r>
              <a:rPr sz="2100" spc="-55" dirty="0">
                <a:solidFill>
                  <a:srgbClr val="FF0000"/>
                </a:solidFill>
              </a:rPr>
              <a:t> </a:t>
            </a:r>
            <a:r>
              <a:rPr sz="2100" dirty="0"/>
              <a:t>jag</a:t>
            </a:r>
            <a:r>
              <a:rPr sz="2100" spc="-10" dirty="0"/>
              <a:t> </a:t>
            </a:r>
            <a:r>
              <a:rPr sz="2100" dirty="0">
                <a:solidFill>
                  <a:srgbClr val="FF0000"/>
                </a:solidFill>
              </a:rPr>
              <a:t>sitta </a:t>
            </a:r>
            <a:r>
              <a:rPr sz="2100" dirty="0"/>
              <a:t>här?</a:t>
            </a:r>
            <a:r>
              <a:rPr sz="2100" spc="-40" dirty="0"/>
              <a:t> </a:t>
            </a:r>
            <a:r>
              <a:rPr sz="2100" dirty="0"/>
              <a:t>=</a:t>
            </a:r>
            <a:r>
              <a:rPr sz="2100" spc="-35" dirty="0"/>
              <a:t> </a:t>
            </a:r>
            <a:r>
              <a:rPr sz="2100" dirty="0"/>
              <a:t>May</a:t>
            </a:r>
            <a:r>
              <a:rPr sz="2100" spc="-90" dirty="0"/>
              <a:t> </a:t>
            </a:r>
            <a:r>
              <a:rPr sz="2100" dirty="0"/>
              <a:t>I</a:t>
            </a:r>
            <a:r>
              <a:rPr sz="2100" spc="-5" dirty="0"/>
              <a:t> </a:t>
            </a:r>
            <a:r>
              <a:rPr sz="2100" dirty="0"/>
              <a:t>sit</a:t>
            </a:r>
            <a:r>
              <a:rPr sz="2100" spc="-10" dirty="0"/>
              <a:t> </a:t>
            </a:r>
            <a:r>
              <a:rPr sz="2100" dirty="0"/>
              <a:t>here?</a:t>
            </a:r>
            <a:r>
              <a:rPr sz="2100" spc="-135" dirty="0"/>
              <a:t> </a:t>
            </a:r>
            <a:r>
              <a:rPr sz="2100" dirty="0"/>
              <a:t>Am</a:t>
            </a:r>
            <a:r>
              <a:rPr sz="2100" spc="15" dirty="0"/>
              <a:t> </a:t>
            </a:r>
            <a:r>
              <a:rPr sz="2100" dirty="0"/>
              <a:t>I</a:t>
            </a:r>
            <a:r>
              <a:rPr sz="2100" spc="-10" dirty="0"/>
              <a:t> </a:t>
            </a:r>
            <a:r>
              <a:rPr sz="2100" dirty="0"/>
              <a:t>allowed</a:t>
            </a:r>
            <a:r>
              <a:rPr sz="2100" spc="-55" dirty="0"/>
              <a:t> </a:t>
            </a:r>
            <a:r>
              <a:rPr sz="2100" dirty="0"/>
              <a:t>to</a:t>
            </a:r>
            <a:r>
              <a:rPr sz="2100" spc="-20" dirty="0"/>
              <a:t> </a:t>
            </a:r>
            <a:r>
              <a:rPr sz="2100" dirty="0"/>
              <a:t>sit</a:t>
            </a:r>
            <a:r>
              <a:rPr sz="2100" spc="-5" dirty="0"/>
              <a:t> </a:t>
            </a:r>
            <a:r>
              <a:rPr sz="2100" spc="-10" dirty="0"/>
              <a:t>here?</a:t>
            </a:r>
            <a:endParaRPr sz="2100"/>
          </a:p>
          <a:p>
            <a:pPr marL="227329">
              <a:lnSpc>
                <a:spcPct val="100000"/>
              </a:lnSpc>
              <a:spcBef>
                <a:spcPts val="505"/>
              </a:spcBef>
            </a:pPr>
            <a:r>
              <a:rPr sz="2100" dirty="0"/>
              <a:t>(as</a:t>
            </a:r>
            <a:r>
              <a:rPr sz="2100" spc="-10" dirty="0"/>
              <a:t> </a:t>
            </a:r>
            <a:r>
              <a:rPr sz="2100" dirty="0"/>
              <a:t>an</a:t>
            </a:r>
            <a:r>
              <a:rPr sz="2100" spc="-35" dirty="0"/>
              <a:t> </a:t>
            </a:r>
            <a:r>
              <a:rPr sz="2100" dirty="0"/>
              <a:t>auxiliary</a:t>
            </a:r>
            <a:r>
              <a:rPr sz="2100" spc="-35" dirty="0"/>
              <a:t> </a:t>
            </a:r>
            <a:r>
              <a:rPr sz="2100" dirty="0"/>
              <a:t>verb</a:t>
            </a:r>
            <a:r>
              <a:rPr sz="2100" spc="-10" dirty="0"/>
              <a:t> </a:t>
            </a:r>
            <a:r>
              <a:rPr sz="2100" dirty="0"/>
              <a:t>/</a:t>
            </a:r>
            <a:r>
              <a:rPr sz="2100" spc="-5" dirty="0"/>
              <a:t> </a:t>
            </a:r>
            <a:r>
              <a:rPr sz="2100" dirty="0"/>
              <a:t>together</a:t>
            </a:r>
            <a:r>
              <a:rPr sz="2100" spc="-35" dirty="0"/>
              <a:t> </a:t>
            </a:r>
            <a:r>
              <a:rPr sz="2100" dirty="0"/>
              <a:t>with</a:t>
            </a:r>
            <a:r>
              <a:rPr sz="2100" spc="-95" dirty="0"/>
              <a:t> </a:t>
            </a:r>
            <a:r>
              <a:rPr sz="2100" dirty="0"/>
              <a:t>another</a:t>
            </a:r>
            <a:r>
              <a:rPr sz="2100" spc="-60" dirty="0"/>
              <a:t> </a:t>
            </a:r>
            <a:r>
              <a:rPr sz="2100" spc="-10" dirty="0"/>
              <a:t>verb)</a:t>
            </a:r>
            <a:endParaRPr sz="2100"/>
          </a:p>
        </p:txBody>
      </p:sp>
      <p:sp>
        <p:nvSpPr>
          <p:cNvPr id="4" name="object 4"/>
          <p:cNvSpPr txBox="1"/>
          <p:nvPr/>
        </p:nvSpPr>
        <p:spPr>
          <a:xfrm>
            <a:off x="670966" y="3941775"/>
            <a:ext cx="2811145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b="1" dirty="0">
                <a:latin typeface="Arial"/>
                <a:cs typeface="Arial"/>
              </a:rPr>
              <a:t>Ett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får</a:t>
            </a:r>
            <a:r>
              <a:rPr sz="2100" b="1" dirty="0">
                <a:latin typeface="Arial"/>
                <a:cs typeface="Arial"/>
              </a:rPr>
              <a:t>,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fåret</a:t>
            </a:r>
            <a:r>
              <a:rPr sz="2100" b="1" spc="-7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=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a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sheep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46064" y="2642616"/>
            <a:ext cx="2807208" cy="20452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Datum</a:t>
            </a:r>
            <a:r>
              <a:rPr spc="-200" dirty="0"/>
              <a:t> </a:t>
            </a:r>
            <a:r>
              <a:rPr spc="-75" dirty="0"/>
              <a:t>och</a:t>
            </a:r>
            <a:r>
              <a:rPr spc="-175" dirty="0"/>
              <a:t> </a:t>
            </a:r>
            <a:r>
              <a:rPr spc="-90" dirty="0"/>
              <a:t>månaderna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8548" y="1235532"/>
            <a:ext cx="1367790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b="1" spc="-10" dirty="0">
                <a:latin typeface="Arial"/>
                <a:cs typeface="Arial"/>
              </a:rPr>
              <a:t>26.10.2022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9953" y="1173464"/>
            <a:ext cx="5071745" cy="79438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100" b="1" dirty="0">
                <a:latin typeface="Arial"/>
                <a:cs typeface="Arial"/>
              </a:rPr>
              <a:t>den</a:t>
            </a:r>
            <a:r>
              <a:rPr sz="2100" b="1" spc="-8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tjugosjätte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oktober</a:t>
            </a:r>
            <a:endParaRPr sz="210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509"/>
              </a:spcBef>
            </a:pPr>
            <a:r>
              <a:rPr sz="2100" b="1" dirty="0">
                <a:latin typeface="Arial"/>
                <a:cs typeface="Arial"/>
              </a:rPr>
              <a:t>tjugosjätte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i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tionde</a:t>
            </a:r>
            <a:r>
              <a:rPr sz="2100" b="1" spc="-7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tjugohundratjugotvå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777" y="2342626"/>
            <a:ext cx="3813175" cy="1562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11860">
              <a:lnSpc>
                <a:spcPct val="120100"/>
              </a:lnSpc>
              <a:spcBef>
                <a:spcPts val="95"/>
              </a:spcBef>
            </a:pP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2100" b="1" dirty="0">
                <a:latin typeface="Arial"/>
                <a:cs typeface="Arial"/>
              </a:rPr>
              <a:t>anuari,</a:t>
            </a:r>
            <a:r>
              <a:rPr sz="2100" b="1" spc="-75" dirty="0"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100" b="1" dirty="0">
                <a:latin typeface="Arial"/>
                <a:cs typeface="Arial"/>
              </a:rPr>
              <a:t>ebruari,</a:t>
            </a:r>
            <a:r>
              <a:rPr sz="2100" b="1" spc="-90" dirty="0"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100" b="1" spc="-10" dirty="0">
                <a:latin typeface="Arial"/>
                <a:cs typeface="Arial"/>
              </a:rPr>
              <a:t>ars,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100" b="1" dirty="0">
                <a:latin typeface="Arial"/>
                <a:cs typeface="Arial"/>
              </a:rPr>
              <a:t>pril,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100" b="1" dirty="0">
                <a:latin typeface="Arial"/>
                <a:cs typeface="Arial"/>
              </a:rPr>
              <a:t>aj,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spc="-20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2100" b="1" spc="-20" dirty="0">
                <a:latin typeface="Arial"/>
                <a:cs typeface="Arial"/>
              </a:rPr>
              <a:t>uni,</a:t>
            </a:r>
            <a:endParaRPr sz="2100">
              <a:latin typeface="Arial"/>
              <a:cs typeface="Arial"/>
            </a:endParaRPr>
          </a:p>
          <a:p>
            <a:pPr marL="12700" marR="5080">
              <a:lnSpc>
                <a:spcPct val="120100"/>
              </a:lnSpc>
            </a:pP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2100" b="1" dirty="0">
                <a:latin typeface="Arial"/>
                <a:cs typeface="Arial"/>
              </a:rPr>
              <a:t>uli,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100" b="1" dirty="0">
                <a:latin typeface="Arial"/>
                <a:cs typeface="Arial"/>
              </a:rPr>
              <a:t>ugusti,</a:t>
            </a:r>
            <a:r>
              <a:rPr sz="2100" b="1" spc="-65" dirty="0"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100" b="1" spc="-10" dirty="0">
                <a:latin typeface="Arial"/>
                <a:cs typeface="Arial"/>
              </a:rPr>
              <a:t>eptember, </a:t>
            </a:r>
            <a:r>
              <a:rPr sz="21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100" b="1" spc="-10" dirty="0">
                <a:latin typeface="Arial"/>
                <a:cs typeface="Arial"/>
              </a:rPr>
              <a:t>ktober,</a:t>
            </a:r>
            <a:r>
              <a:rPr sz="2100" b="1" spc="-110" dirty="0"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100" b="1" spc="-10" dirty="0">
                <a:latin typeface="Arial"/>
                <a:cs typeface="Arial"/>
              </a:rPr>
              <a:t>ovember,</a:t>
            </a:r>
            <a:r>
              <a:rPr sz="2100" b="1" spc="-105" dirty="0"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100" b="1" spc="-10" dirty="0">
                <a:latin typeface="Arial"/>
                <a:cs typeface="Arial"/>
              </a:rPr>
              <a:t>ecember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41645" y="4503216"/>
            <a:ext cx="31438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Bild: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https://unsplash.com/photos/HPLkHWeR4AU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9128" y="2209800"/>
            <a:ext cx="1920239" cy="21823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5772" y="5036198"/>
            <a:ext cx="1031009" cy="7981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65227" y="5036198"/>
            <a:ext cx="485140" cy="319405"/>
            <a:chOff x="465227" y="5036198"/>
            <a:chExt cx="485140" cy="31940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0913" y="5036198"/>
              <a:ext cx="77778" cy="15238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007" y="5036198"/>
              <a:ext cx="75952" cy="15238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65227" y="5036198"/>
              <a:ext cx="322580" cy="319405"/>
            </a:xfrm>
            <a:custGeom>
              <a:avLst/>
              <a:gdLst/>
              <a:ahLst/>
              <a:cxnLst/>
              <a:rect l="l" t="t" r="r" b="b"/>
              <a:pathLst>
                <a:path w="322580" h="319404">
                  <a:moveTo>
                    <a:pt x="209818" y="0"/>
                  </a:moveTo>
                  <a:lnTo>
                    <a:pt x="113950" y="0"/>
                  </a:lnTo>
                  <a:lnTo>
                    <a:pt x="0" y="319284"/>
                  </a:lnTo>
                  <a:lnTo>
                    <a:pt x="79583" y="319284"/>
                  </a:lnTo>
                  <a:lnTo>
                    <a:pt x="99484" y="263047"/>
                  </a:lnTo>
                  <a:lnTo>
                    <a:pt x="302211" y="263047"/>
                  </a:lnTo>
                  <a:lnTo>
                    <a:pt x="279273" y="197741"/>
                  </a:lnTo>
                  <a:lnTo>
                    <a:pt x="121190" y="197741"/>
                  </a:lnTo>
                  <a:lnTo>
                    <a:pt x="160985" y="85260"/>
                  </a:lnTo>
                  <a:lnTo>
                    <a:pt x="239765" y="85260"/>
                  </a:lnTo>
                  <a:lnTo>
                    <a:pt x="209818" y="0"/>
                  </a:lnTo>
                  <a:close/>
                </a:path>
                <a:path w="322580" h="319404">
                  <a:moveTo>
                    <a:pt x="302211" y="263047"/>
                  </a:moveTo>
                  <a:lnTo>
                    <a:pt x="222479" y="263047"/>
                  </a:lnTo>
                  <a:lnTo>
                    <a:pt x="242380" y="319284"/>
                  </a:lnTo>
                  <a:lnTo>
                    <a:pt x="321963" y="319284"/>
                  </a:lnTo>
                  <a:lnTo>
                    <a:pt x="302211" y="263047"/>
                  </a:lnTo>
                  <a:close/>
                </a:path>
                <a:path w="322580" h="319404">
                  <a:moveTo>
                    <a:pt x="239765" y="85260"/>
                  </a:moveTo>
                  <a:lnTo>
                    <a:pt x="160985" y="85260"/>
                  </a:lnTo>
                  <a:lnTo>
                    <a:pt x="200773" y="197741"/>
                  </a:lnTo>
                  <a:lnTo>
                    <a:pt x="279273" y="197741"/>
                  </a:lnTo>
                  <a:lnTo>
                    <a:pt x="239765" y="85260"/>
                  </a:lnTo>
                  <a:close/>
                </a:path>
              </a:pathLst>
            </a:custGeom>
            <a:solidFill>
              <a:srgbClr val="01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Ordningstal</a:t>
            </a:r>
            <a:r>
              <a:rPr spc="-260" dirty="0"/>
              <a:t> </a:t>
            </a:r>
            <a:r>
              <a:rPr dirty="0"/>
              <a:t>=</a:t>
            </a:r>
            <a:r>
              <a:rPr spc="-155" dirty="0"/>
              <a:t> </a:t>
            </a:r>
            <a:r>
              <a:rPr spc="-85" dirty="0"/>
              <a:t>ordinal</a:t>
            </a:r>
            <a:r>
              <a:rPr spc="-185" dirty="0"/>
              <a:t> </a:t>
            </a:r>
            <a:r>
              <a:rPr spc="-75" dirty="0"/>
              <a:t>numbers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99033" y="832470"/>
            <a:ext cx="2157095" cy="368554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ett/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 -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första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två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andra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tre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tredje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fyra-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fjärde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fem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femte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sex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-sjätte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sju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sjunde</a:t>
            </a:r>
            <a:endParaRPr sz="20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åtta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åttonde</a:t>
            </a:r>
            <a:endParaRPr sz="2000">
              <a:latin typeface="Arial"/>
              <a:cs typeface="Arial"/>
            </a:endParaRPr>
          </a:p>
          <a:p>
            <a:pPr marL="572770" indent="-560705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572770" algn="l"/>
                <a:tab pos="573405" algn="l"/>
              </a:tabLst>
            </a:pPr>
            <a:r>
              <a:rPr sz="2000" b="1" dirty="0">
                <a:latin typeface="Arial"/>
                <a:cs typeface="Arial"/>
              </a:rPr>
              <a:t>nio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nionde</a:t>
            </a:r>
            <a:endParaRPr sz="2000">
              <a:latin typeface="Arial"/>
              <a:cs typeface="Arial"/>
            </a:endParaRPr>
          </a:p>
          <a:p>
            <a:pPr marL="573405" indent="-561340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573405" algn="l"/>
                <a:tab pos="574040" algn="l"/>
              </a:tabLst>
            </a:pPr>
            <a:r>
              <a:rPr sz="2000" b="1" dirty="0">
                <a:latin typeface="Arial"/>
                <a:cs typeface="Arial"/>
              </a:rPr>
              <a:t>tio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-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tionde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6691" y="4554423"/>
            <a:ext cx="823277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3580" algn="l"/>
                <a:tab pos="8219440" algn="l"/>
              </a:tabLst>
            </a:pPr>
            <a:r>
              <a:rPr sz="2000" b="1" u="sng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  </a:t>
            </a:r>
            <a:r>
              <a:rPr sz="2000" b="1" u="sng" spc="-25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11.</a:t>
            </a:r>
            <a:r>
              <a:rPr sz="2000" b="1" u="sng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	elva</a:t>
            </a:r>
            <a:r>
              <a:rPr sz="2000" b="1" u="sng" spc="-35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-</a:t>
            </a:r>
            <a:r>
              <a:rPr sz="2000" b="1" u="sng" spc="-45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spc="-20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elfte</a:t>
            </a:r>
            <a:r>
              <a:rPr sz="2000" b="1" u="sng" dirty="0">
                <a:uFill>
                  <a:solidFill>
                    <a:srgbClr val="005EB8"/>
                  </a:solidFill>
                </a:uFill>
                <a:latin typeface="Arial"/>
                <a:cs typeface="Arial"/>
              </a:rPr>
              <a:t>	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6647" y="829421"/>
            <a:ext cx="3042285" cy="348424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457200" indent="-445134">
              <a:lnSpc>
                <a:spcPct val="100000"/>
              </a:lnSpc>
              <a:spcBef>
                <a:spcPts val="6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tolv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-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tolfte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tretton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trettonde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fjorton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2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fjortonde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femton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2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femtonde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sexton</a:t>
            </a:r>
            <a:r>
              <a:rPr sz="2100" b="1" spc="-6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sextonde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9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sjutton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sjuttonde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aderton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adertonde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nitton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nittonde</a:t>
            </a:r>
            <a:endParaRPr sz="2100">
              <a:latin typeface="Arial"/>
              <a:cs typeface="Arial"/>
            </a:endParaRPr>
          </a:p>
          <a:p>
            <a:pPr marL="457200" indent="-445134">
              <a:lnSpc>
                <a:spcPct val="100000"/>
              </a:lnSpc>
              <a:spcBef>
                <a:spcPts val="505"/>
              </a:spcBef>
              <a:buAutoNum type="arabicPeriod" startAt="12"/>
              <a:tabLst>
                <a:tab pos="457834" algn="l"/>
              </a:tabLst>
            </a:pPr>
            <a:r>
              <a:rPr sz="2100" b="1" dirty="0">
                <a:latin typeface="Arial"/>
                <a:cs typeface="Arial"/>
              </a:rPr>
              <a:t>tjugo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–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tjugonde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6647" y="4350511"/>
            <a:ext cx="3638550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b="1" dirty="0">
                <a:latin typeface="Arial"/>
                <a:cs typeface="Arial"/>
              </a:rPr>
              <a:t>21.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tjugoett</a:t>
            </a:r>
            <a:r>
              <a:rPr sz="2100" b="1" spc="-2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/-</a:t>
            </a:r>
            <a:r>
              <a:rPr sz="2100" b="1" dirty="0">
                <a:latin typeface="Arial"/>
                <a:cs typeface="Arial"/>
              </a:rPr>
              <a:t>en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- </a:t>
            </a:r>
            <a:r>
              <a:rPr sz="2100" b="1" spc="-10" dirty="0">
                <a:latin typeface="Arial"/>
                <a:cs typeface="Arial"/>
              </a:rPr>
              <a:t>tjugoförsta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Två</a:t>
            </a:r>
            <a:r>
              <a:rPr spc="-140" dirty="0"/>
              <a:t> </a:t>
            </a:r>
            <a:r>
              <a:rPr spc="-100" dirty="0"/>
              <a:t>viktiga</a:t>
            </a:r>
            <a:r>
              <a:rPr spc="-140" dirty="0"/>
              <a:t> </a:t>
            </a:r>
            <a:r>
              <a:rPr spc="-75" dirty="0"/>
              <a:t>frågor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213852" y="5153963"/>
            <a:ext cx="515620" cy="1417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25"/>
              </a:spcBef>
            </a:pPr>
            <a:endParaRPr spc="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/>
              <a:t>1)</a:t>
            </a:r>
            <a:r>
              <a:rPr spc="320" dirty="0"/>
              <a:t> </a:t>
            </a:r>
            <a:r>
              <a:rPr dirty="0"/>
              <a:t>När</a:t>
            </a:r>
            <a:r>
              <a:rPr spc="-10" dirty="0"/>
              <a:t> </a:t>
            </a:r>
            <a:r>
              <a:rPr dirty="0"/>
              <a:t>är</a:t>
            </a:r>
            <a:r>
              <a:rPr spc="-5" dirty="0"/>
              <a:t> </a:t>
            </a:r>
            <a:r>
              <a:rPr dirty="0"/>
              <a:t>du </a:t>
            </a:r>
            <a:r>
              <a:rPr spc="-10" dirty="0"/>
              <a:t>född?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469900" algn="l"/>
              </a:tabLst>
            </a:pPr>
            <a:r>
              <a:rPr b="0" spc="-50" dirty="0">
                <a:latin typeface="Arial"/>
                <a:cs typeface="Arial"/>
              </a:rPr>
              <a:t>-</a:t>
            </a:r>
            <a:r>
              <a:rPr b="0" dirty="0">
                <a:latin typeface="Arial"/>
                <a:cs typeface="Arial"/>
              </a:rPr>
              <a:t>	</a:t>
            </a:r>
            <a:r>
              <a:rPr dirty="0"/>
              <a:t>Jag</a:t>
            </a:r>
            <a:r>
              <a:rPr spc="-65" dirty="0"/>
              <a:t> </a:t>
            </a:r>
            <a:r>
              <a:rPr dirty="0"/>
              <a:t>är</a:t>
            </a:r>
            <a:r>
              <a:rPr spc="-55" dirty="0"/>
              <a:t> </a:t>
            </a:r>
            <a:r>
              <a:rPr dirty="0"/>
              <a:t>född</a:t>
            </a:r>
            <a:r>
              <a:rPr spc="-40" dirty="0"/>
              <a:t> </a:t>
            </a:r>
            <a:r>
              <a:rPr dirty="0">
                <a:solidFill>
                  <a:srgbClr val="FF0000"/>
                </a:solidFill>
              </a:rPr>
              <a:t>den</a:t>
            </a:r>
            <a:r>
              <a:rPr spc="-60" dirty="0">
                <a:solidFill>
                  <a:srgbClr val="FF0000"/>
                </a:solidFill>
              </a:rPr>
              <a:t> </a:t>
            </a:r>
            <a:r>
              <a:rPr spc="-55" dirty="0">
                <a:solidFill>
                  <a:srgbClr val="FF0000"/>
                </a:solidFill>
              </a:rPr>
              <a:t>sextonde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september</a:t>
            </a:r>
            <a:r>
              <a:rPr spc="-10" dirty="0"/>
              <a:t>.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/>
              <a:t>2)</a:t>
            </a:r>
            <a:r>
              <a:rPr spc="-20" dirty="0"/>
              <a:t> </a:t>
            </a:r>
            <a:r>
              <a:rPr dirty="0"/>
              <a:t>När</a:t>
            </a:r>
            <a:r>
              <a:rPr spc="15" dirty="0"/>
              <a:t> </a:t>
            </a:r>
            <a:r>
              <a:rPr dirty="0"/>
              <a:t>är</a:t>
            </a:r>
            <a:r>
              <a:rPr spc="-30" dirty="0"/>
              <a:t> </a:t>
            </a:r>
            <a:r>
              <a:rPr dirty="0"/>
              <a:t>din</a:t>
            </a:r>
            <a:r>
              <a:rPr spc="-5" dirty="0"/>
              <a:t> </a:t>
            </a:r>
            <a:r>
              <a:rPr dirty="0"/>
              <a:t>födelsedag?</a:t>
            </a:r>
            <a:r>
              <a:rPr spc="-5" dirty="0"/>
              <a:t> </a:t>
            </a:r>
            <a:r>
              <a:rPr dirty="0"/>
              <a:t>När har</a:t>
            </a:r>
            <a:r>
              <a:rPr spc="20" dirty="0"/>
              <a:t> </a:t>
            </a:r>
            <a:r>
              <a:rPr dirty="0"/>
              <a:t>du</a:t>
            </a:r>
            <a:r>
              <a:rPr spc="-5" dirty="0"/>
              <a:t> </a:t>
            </a:r>
            <a:r>
              <a:rPr spc="-10" dirty="0"/>
              <a:t>födelsedag?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426720" algn="l"/>
              </a:tabLst>
            </a:pPr>
            <a:r>
              <a:rPr spc="-50" dirty="0"/>
              <a:t>-</a:t>
            </a:r>
            <a:r>
              <a:rPr dirty="0"/>
              <a:t>	Min</a:t>
            </a:r>
            <a:r>
              <a:rPr spc="-85" dirty="0"/>
              <a:t> </a:t>
            </a:r>
            <a:r>
              <a:rPr dirty="0"/>
              <a:t>födelsedag</a:t>
            </a:r>
            <a:r>
              <a:rPr spc="25" dirty="0"/>
              <a:t> </a:t>
            </a:r>
            <a:r>
              <a:rPr dirty="0"/>
              <a:t>är</a:t>
            </a:r>
            <a:r>
              <a:rPr spc="-40" dirty="0"/>
              <a:t> </a:t>
            </a:r>
            <a:r>
              <a:rPr dirty="0">
                <a:solidFill>
                  <a:srgbClr val="FF0000"/>
                </a:solidFill>
              </a:rPr>
              <a:t>den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nittonde </a:t>
            </a:r>
            <a:r>
              <a:rPr spc="-20" dirty="0">
                <a:solidFill>
                  <a:srgbClr val="FF0000"/>
                </a:solidFill>
              </a:rPr>
              <a:t>maj.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527</Words>
  <Application>Microsoft Office PowerPoint</Application>
  <PresentationFormat>On-screen Show (16:10)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 Light</vt:lpstr>
      <vt:lpstr>Georgia</vt:lpstr>
      <vt:lpstr>Utopia Std</vt:lpstr>
      <vt:lpstr>Office Theme</vt:lpstr>
      <vt:lpstr>PowerPoint Presentation</vt:lpstr>
      <vt:lpstr>PowerPoint Presentation</vt:lpstr>
      <vt:lpstr>Ängeln i rummet: Lyrics</vt:lpstr>
      <vt:lpstr>Dagens program</vt:lpstr>
      <vt:lpstr>Verbet få, får, fick, fått https://cooljugator.com/sv</vt:lpstr>
      <vt:lpstr>Verbet få, får, fick, fått</vt:lpstr>
      <vt:lpstr>Datum och månaderna</vt:lpstr>
      <vt:lpstr>Ordningstal = ordinal numbers</vt:lpstr>
      <vt:lpstr>Två viktiga frågor</vt:lpstr>
      <vt:lpstr>Tärningar och nummer</vt:lpstr>
      <vt:lpstr>Uppvärmning: Muntlig övning med datum</vt:lpstr>
      <vt:lpstr>Gå på kurs s. 59</vt:lpstr>
      <vt:lpstr>Imperativ s. 60</vt:lpstr>
      <vt:lpstr>Imperativ</vt:lpstr>
      <vt:lpstr>Imperativ – undantag = exceptions</vt:lpstr>
      <vt:lpstr>Egna exempel</vt:lpstr>
      <vt:lpstr>Hemuppgifter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Fröjdman Isabella</dc:creator>
  <cp:lastModifiedBy>Fröjdman Isabella</cp:lastModifiedBy>
  <cp:revision>2</cp:revision>
  <dcterms:created xsi:type="dcterms:W3CDTF">2022-10-06T06:19:59Z</dcterms:created>
  <dcterms:modified xsi:type="dcterms:W3CDTF">2022-10-25T06:08:24Z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2022-10-06T00:00:00Z</vt:filetime>
  </property>
  <property fmtid="{D5CDD505-2E9C-101B-9397-08002B2CF9AE}" pid="5" name="Producer">
    <vt:lpwstr>Microsoft® PowerPoint® for Microsoft 365</vt:lpwstr>
  </property>
</Properties>
</file>