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311" r:id="rId2"/>
    <p:sldId id="317" r:id="rId3"/>
    <p:sldId id="310" r:id="rId4"/>
    <p:sldId id="312" r:id="rId5"/>
    <p:sldId id="296" r:id="rId6"/>
    <p:sldId id="313" r:id="rId7"/>
    <p:sldId id="314" r:id="rId8"/>
    <p:sldId id="315" r:id="rId9"/>
    <p:sldId id="264" r:id="rId10"/>
    <p:sldId id="265" r:id="rId11"/>
    <p:sldId id="266" r:id="rId12"/>
    <p:sldId id="267" r:id="rId13"/>
    <p:sldId id="268" r:id="rId14"/>
    <p:sldId id="31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1020"/>
  </p:normalViewPr>
  <p:slideViewPr>
    <p:cSldViewPr>
      <p:cViewPr varScale="1">
        <p:scale>
          <a:sx n="116" d="100"/>
          <a:sy n="116" d="100"/>
        </p:scale>
        <p:origin x="10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7840021-4354-F243-3A01-DC5AD0A067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i-FI" altLang="en-FI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43EADA4-115D-2D01-D606-F5187A574E2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i-FI" altLang="en-FI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4DE4F9D9-4B72-22D7-A31A-06B934BA137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A9609D57-DBDB-EAC6-21BD-0F8AAC95DE9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FI"/>
              <a:t>Click to edit Master text styles</a:t>
            </a:r>
          </a:p>
          <a:p>
            <a:pPr lvl="1"/>
            <a:r>
              <a:rPr lang="fi-FI" altLang="en-FI"/>
              <a:t>Second level</a:t>
            </a:r>
          </a:p>
          <a:p>
            <a:pPr lvl="2"/>
            <a:r>
              <a:rPr lang="fi-FI" altLang="en-FI"/>
              <a:t>Third level</a:t>
            </a:r>
          </a:p>
          <a:p>
            <a:pPr lvl="3"/>
            <a:r>
              <a:rPr lang="fi-FI" altLang="en-FI"/>
              <a:t>Fourth level</a:t>
            </a:r>
          </a:p>
          <a:p>
            <a:pPr lvl="4"/>
            <a:r>
              <a:rPr lang="fi-FI" altLang="en-FI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17277903-FADC-6EC6-3659-E04B499B33E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i-FI" altLang="en-FI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C21C752B-BD50-3246-AF9D-1AB2F0DC09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232CB1-4044-4047-AB90-468ECF85FC04}" type="slidenum">
              <a:rPr lang="fi-FI" altLang="en-FI"/>
              <a:pPr/>
              <a:t>‹#›</a:t>
            </a:fld>
            <a:endParaRPr lang="fi-FI" altLang="en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DD7B31B-B7C3-2B45-CAC1-42C318BC64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B26F0-3E6A-CD43-B934-2A3E5220422F}" type="slidenum">
              <a:rPr lang="fi-FI" altLang="en-FI"/>
              <a:pPr/>
              <a:t>2</a:t>
            </a:fld>
            <a:endParaRPr lang="fi-FI" altLang="en-FI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1E27444-E3FE-29ED-67EE-2DDC29450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E9761AF-5B7B-28CD-9158-B8B3415C3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FI" altLang="en-FI"/>
          </a:p>
        </p:txBody>
      </p:sp>
    </p:spTree>
    <p:extLst>
      <p:ext uri="{BB962C8B-B14F-4D97-AF65-F5344CB8AC3E}">
        <p14:creationId xmlns:p14="http://schemas.microsoft.com/office/powerpoint/2010/main" val="1154503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5F534-8D47-0001-6BF7-1DDF454F0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28004A-7958-86F0-8213-48BB0CDEB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4E90-7F1B-187C-D755-BE95B5386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E9054-C432-5F9A-AB9C-F08A295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32091-AB01-0A7F-29EA-65081CA7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62928-DAA1-1542-A98D-3842DC5CC5B9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40799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0F2C9-FA68-6569-8E1B-7E5E17F1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9DBA5-9ADA-DC8C-2C43-F87E8548E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BF5C4-23DD-8935-EF90-F6510411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9DC76-4A49-227F-46F4-25CC24BD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F6CC7-D74D-3A01-0D82-C6651E786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37CF0-CDD2-1940-B5CB-A96366E7FFDE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145082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50BC6-05F7-EEFD-61ED-D6E2C0A87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B7F69-A002-C413-B978-6F844D3D6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B36D7-7490-F249-A421-A07F85F7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054E1-FE3B-7824-1B1E-3CB128E9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743D2-A795-137E-AD0F-8508A085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BBB2D-DE7E-004B-9248-D5F7CF726681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307432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DC4B9C-47B9-0DFC-69F9-77D56E0C102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13BAA-F43D-283F-0D71-7DAF71EFE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0D1600-EF54-12F6-D6C5-E41767BD5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07CE9-0D75-B88F-8DCC-F04DF3EF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8F7F8E-EBF2-9B45-83B1-2E861B68C047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1939187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D64DF-DE00-9710-9227-F02ED933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06E4E-C2C4-01F2-DBB0-4EA8C1CE3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4A091-1441-C28C-4944-D5F96123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5341C-5EAF-50B4-E2AD-6C1E98946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E7C1-E291-C03B-695B-5EA35424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1128E-2F42-8C49-A4A1-66E3187C6E9B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955635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4B566-6E64-1015-1DBD-313659730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6B4D59-FA19-987B-7070-B45AE1CA1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B0E06-576D-CE3B-CB34-65632D41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CC427-E5AC-D85D-E37A-AA8738968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3F0A5-553B-7881-A44F-60495FCF6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F0A6B-82A8-A24B-8567-4769C10E7E8C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177649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21B10-7D9A-8367-89A8-F2929F93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26421-CFFD-5216-C302-9367B9D14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A89CB-482C-5651-A56B-8A5A611C3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6FE0D-2F6B-C53D-9F41-C24C0E040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40F25-1DB3-2B8D-AD97-172DA1A8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0C1C5-256B-76AB-250A-1EBF8DEAC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C65E2-F9FB-AC49-9ABE-B120F4C9F00A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1257573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3F09-2583-2D0A-0971-5BCAFA2AB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E5D67-973A-564F-1A3F-2618DFD6D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8294D-AE63-67B8-A160-9AC9181CF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70D19-18E1-8913-0DC0-9AE331CCF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408FC7-DD7D-24D1-C0C1-440F41429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72B029-355E-F2C1-6F73-E0C7522E7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45092-EA8B-8C96-733A-E88E4070C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C423E1-FA3D-26C6-CA6C-09FAA905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A2B020-0415-DC4D-96C1-4716D4B87238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35686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2E5B5-1D6C-D963-BCE3-C50F31EF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D807D0-BBCE-3081-B3DF-0CB559631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98BB8-D51B-CD90-2E6F-0C16E8E99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37AA9-075F-31C8-ADC8-2B0ECE953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76244-AE55-9745-B475-8FC6A295A348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133548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5452A-5C70-8574-B9A1-E67D773D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85CE8-7004-267A-2A12-136D95726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0B781-7208-C0A6-8E94-5E2E8F935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45A15-C338-8440-86B4-9114F78A3A0C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392439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781E-F257-BE7F-7E01-C79C1A40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C395-A020-20D6-112D-67F01662F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166BA-06EA-CCD7-05CF-9CA12DF3A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640004-3F71-F7DB-0970-32909B27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F2FDF-77ED-63A8-040C-18A49D51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721CA-E5DF-1A24-2B2A-B22C82D49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2B5E3D-6F65-594E-9CA8-A737F28D15FD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3136612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7F29B-3FCE-3774-8CCB-93B50D9C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C7C43D-C6A5-8441-61F9-21A0945C2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75F75-C2A8-3886-27D5-4B806178D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3001B-FDF1-9D3B-9DD5-8D6470807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22641-00B7-8BBD-27AA-E7D43551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EAC62-A956-39F2-29E7-C3B68430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F2113-1358-864C-867D-F01AC3EFE2F4}" type="slidenum">
              <a:rPr lang="fi-FI" altLang="en-FI"/>
              <a:pPr/>
              <a:t>‹#›</a:t>
            </a:fld>
            <a:endParaRPr lang="fi-FI" altLang="en-FI"/>
          </a:p>
        </p:txBody>
      </p:sp>
    </p:spTree>
    <p:extLst>
      <p:ext uri="{BB962C8B-B14F-4D97-AF65-F5344CB8AC3E}">
        <p14:creationId xmlns:p14="http://schemas.microsoft.com/office/powerpoint/2010/main" val="4054847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CB80382-ED10-3CFA-57B1-C12DA81C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FI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35D9977-AFC6-9504-9AB8-195A460A5E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en-FI"/>
              <a:t>Click to edit Master text styles</a:t>
            </a:r>
          </a:p>
          <a:p>
            <a:pPr lvl="1"/>
            <a:r>
              <a:rPr lang="fi-FI" altLang="en-FI"/>
              <a:t>Second level</a:t>
            </a:r>
          </a:p>
          <a:p>
            <a:pPr lvl="2"/>
            <a:r>
              <a:rPr lang="fi-FI" altLang="en-FI"/>
              <a:t>Third level</a:t>
            </a:r>
          </a:p>
          <a:p>
            <a:pPr lvl="3"/>
            <a:r>
              <a:rPr lang="fi-FI" altLang="en-FI"/>
              <a:t>Fourth level</a:t>
            </a:r>
          </a:p>
          <a:p>
            <a:pPr lvl="4"/>
            <a:r>
              <a:rPr lang="fi-FI" altLang="en-FI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AF73A1D-5C24-DD35-8A07-831187014A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i-FI" altLang="en-F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DE8C8A-8EF2-28A1-F0AA-4A2E57A004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i-FI" altLang="en-F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679B9E0-007B-0357-DEE8-85C9E6DE80C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076811A-EB87-1F47-96D5-FDB83E8B18E9}" type="slidenum">
              <a:rPr lang="fi-FI" altLang="en-FI"/>
              <a:pPr/>
              <a:t>‹#›</a:t>
            </a:fld>
            <a:endParaRPr lang="fi-FI" altLang="en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287BEC8-CCC1-70AF-72DE-79454ACD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5" y="0"/>
            <a:ext cx="8332829" cy="687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0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8DBB15F2-E89C-63F7-8386-AB6A4B364D5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0"/>
            <a:ext cx="5991225" cy="685641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>
            <a:extLst>
              <a:ext uri="{FF2B5EF4-FFF2-40B4-BE49-F238E27FC236}">
                <a16:creationId xmlns:a16="http://schemas.microsoft.com/office/drawing/2014/main" id="{489D4435-DA75-E0BC-0264-99C0683D81E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28600"/>
            <a:ext cx="4797425" cy="64897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>
            <a:extLst>
              <a:ext uri="{FF2B5EF4-FFF2-40B4-BE49-F238E27FC236}">
                <a16:creationId xmlns:a16="http://schemas.microsoft.com/office/drawing/2014/main" id="{8059CE08-B210-8BD6-C4F3-951EDAEF84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2743200" cy="914400"/>
          </a:xfrm>
        </p:spPr>
        <p:txBody>
          <a:bodyPr anchor="t"/>
          <a:lstStyle/>
          <a:p>
            <a:pPr algn="l"/>
            <a:r>
              <a:rPr lang="fi-FI" altLang="en-FI" sz="1600" b="1"/>
              <a:t>Kurt Schwitters: </a:t>
            </a:r>
            <a:r>
              <a:rPr lang="fi-FI" altLang="en-FI" sz="1600" b="1" i="1"/>
              <a:t>Merzbau</a:t>
            </a:r>
            <a:r>
              <a:rPr lang="fi-FI" altLang="en-FI" sz="1600" b="1"/>
              <a:t> </a:t>
            </a:r>
            <a:br>
              <a:rPr lang="fi-FI" altLang="en-FI" sz="1600" b="1"/>
            </a:br>
            <a:r>
              <a:rPr lang="fi-FI" altLang="en-FI" sz="1600" b="1"/>
              <a:t>Hannoverissa 1923–1943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8F6AD0E-6217-D492-F268-B2AF5D201B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28600"/>
            <a:ext cx="4505325" cy="63992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>
            <a:extLst>
              <a:ext uri="{FF2B5EF4-FFF2-40B4-BE49-F238E27FC236}">
                <a16:creationId xmlns:a16="http://schemas.microsoft.com/office/drawing/2014/main" id="{3723B522-1CB8-AB84-A5BD-AB56C71848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33528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Marcel Duchamp: </a:t>
            </a:r>
            <a:r>
              <a:rPr lang="fi-FI" altLang="en-FI" sz="1600" b="1" i="1"/>
              <a:t>Lähde</a:t>
            </a:r>
            <a:r>
              <a:rPr lang="fi-FI" altLang="en-FI" sz="1600" b="1"/>
              <a:t> (1917)</a:t>
            </a:r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7CDFCDAF-B2A6-C48D-C12E-405F00E9B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685800"/>
            <a:ext cx="4829175" cy="55753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33A2-3195-9B76-ACCC-A7756E419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FI" sz="1600" b="1" dirty="0">
                <a:latin typeface="Calibri" panose="020F0502020204030204" pitchFamily="34" charset="0"/>
                <a:cs typeface="Calibri" panose="020F0502020204030204" pitchFamily="34" charset="0"/>
              </a:rPr>
              <a:t>Olavi Paavolainen (1929)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6839B-D6AE-ADA7-E131-A50334712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48880"/>
            <a:ext cx="7772400" cy="403244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”Dada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näki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nykyajan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naurettavan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taudin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: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taiteenharrastuksen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manian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. Kun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kulkee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esim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.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Pariisin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vuotuisessa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”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Salongissa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”,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jossa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6000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taulua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yhdellä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kertaa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riippuu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seinällä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tuntee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totisesti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tympäisyä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. Dada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ivasi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futuristien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typerää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teoretisointia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ekspressionistien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loveenlankeamisia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highlight>
                  <a:srgbClr val="000000"/>
                </a:highlight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neekeri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plastiikan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ja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gotiikan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edessä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”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Sturmin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”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absoluuttisen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lyriikan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mauttomuuksia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ja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hyvää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Picassoa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siksi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että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siitä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oli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olemassa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niin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paljon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huonoja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jäljittelyjä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.” … ”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Milloin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vain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omahyväisyys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turhantärkeys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sekasortoisuus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tai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tyhjä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ideologia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ovat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vallassa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,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silloin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herää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 dada </a:t>
            </a:r>
            <a:r>
              <a:rPr lang="nl-NL" sz="1800" dirty="0" err="1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henkiin</a:t>
            </a:r>
            <a:r>
              <a:rPr lang="nl-NL" sz="1800" dirty="0">
                <a:solidFill>
                  <a:srgbClr val="000000"/>
                </a:solidFill>
                <a:effectLst/>
                <a:latin typeface="Times" pitchFamily="2" charset="0"/>
                <a:ea typeface="Times" pitchFamily="2" charset="0"/>
                <a:cs typeface="Times New Roman" panose="02020603050405020304" pitchFamily="18" charset="0"/>
              </a:rPr>
              <a:t>.”</a:t>
            </a:r>
            <a:endParaRPr lang="en-FI" sz="1800" dirty="0">
              <a:effectLst/>
              <a:latin typeface="Times" pitchFamily="2" charset="0"/>
              <a:ea typeface="Times" pitchFamily="2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20729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1066D5F5-031F-222A-F55B-DA1BE5CABA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30480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Francis Picabia: </a:t>
            </a:r>
            <a:r>
              <a:rPr lang="fi-FI" altLang="en-FI" sz="1600" b="1" i="1"/>
              <a:t>Portrait de C</a:t>
            </a:r>
            <a:r>
              <a:rPr lang="fi-FI" altLang="ja-JP" sz="1600" b="1" i="1"/>
              <a:t>ézanne...</a:t>
            </a:r>
            <a:br>
              <a:rPr lang="fi-FI" altLang="ja-JP" sz="1600" b="1" i="1"/>
            </a:br>
            <a:r>
              <a:rPr lang="fi-FI" altLang="ja-JP" sz="1600" b="1"/>
              <a:t>(1920)</a:t>
            </a:r>
            <a:endParaRPr lang="fi-FI" altLang="en-FI" sz="1600" b="1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9650D956-A66E-DC01-2FF5-0FF7F8B670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125" y="838200"/>
            <a:ext cx="3571875" cy="53022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B1B77F26-FDE0-9171-F402-4AB042A61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38862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Marcel Duchamp: </a:t>
            </a:r>
            <a:r>
              <a:rPr lang="fi-FI" altLang="en-FI" sz="1600" b="1" i="1"/>
              <a:t>Polkupyörän pyörä</a:t>
            </a:r>
            <a:br>
              <a:rPr lang="fi-FI" altLang="en-FI" sz="1600" b="1" i="1"/>
            </a:br>
            <a:r>
              <a:rPr lang="fi-FI" altLang="en-FI" sz="1600" b="1"/>
              <a:t>(1913)</a:t>
            </a:r>
            <a:br>
              <a:rPr lang="fi-FI" altLang="en-FI" sz="1600" b="1"/>
            </a:br>
            <a:r>
              <a:rPr lang="fi-FI" altLang="en-FI" sz="1600" b="1"/>
              <a:t>- </a:t>
            </a:r>
            <a:r>
              <a:rPr lang="fi-FI" altLang="en-FI" sz="1600"/>
              <a:t>toisinto vuodelta 1964</a:t>
            </a:r>
            <a:endParaRPr lang="fi-FI" altLang="en-FI" sz="1600" b="1"/>
          </a:p>
        </p:txBody>
      </p:sp>
      <p:pic>
        <p:nvPicPr>
          <p:cNvPr id="31750" name="Picture 6">
            <a:extLst>
              <a:ext uri="{FF2B5EF4-FFF2-40B4-BE49-F238E27FC236}">
                <a16:creationId xmlns:a16="http://schemas.microsoft.com/office/drawing/2014/main" id="{9BE4E661-20FF-5E36-82D6-89A5ED8636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3825" y="1066800"/>
            <a:ext cx="3609975" cy="51562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5DF360A-51B2-B666-5397-909A0DEEB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40386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Marcel Duchamp: </a:t>
            </a:r>
            <a:r>
              <a:rPr lang="fi-FI" altLang="en-FI" sz="1600" b="1" i="1"/>
              <a:t>Pullonkuivausteline</a:t>
            </a:r>
            <a:br>
              <a:rPr lang="fi-FI" altLang="en-FI" sz="1600" b="1" i="1"/>
            </a:br>
            <a:r>
              <a:rPr lang="fi-FI" altLang="en-FI" sz="1600" b="1"/>
              <a:t>(1914)</a:t>
            </a:r>
            <a:br>
              <a:rPr lang="fi-FI" altLang="en-FI" sz="1600"/>
            </a:br>
            <a:r>
              <a:rPr lang="fi-FI" altLang="en-FI" sz="1600"/>
              <a:t>- toisinto vuodelta 1961</a:t>
            </a:r>
            <a:endParaRPr lang="fi-FI" altLang="en-FI" sz="1600" b="1"/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0F65A153-92D3-64BF-CF0C-0D1B5D5D96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990600"/>
            <a:ext cx="3749675" cy="5210175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6F3DBA37-7B92-7281-C0C0-0C99CC83C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28956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Adrian Piper: </a:t>
            </a:r>
            <a:r>
              <a:rPr lang="fi-FI" altLang="en-FI" sz="1600" b="1" i="1"/>
              <a:t>Catalysis III</a:t>
            </a:r>
            <a:br>
              <a:rPr lang="fi-FI" altLang="en-FI" sz="1600" b="1" i="1"/>
            </a:br>
            <a:r>
              <a:rPr lang="fi-FI" altLang="en-FI" sz="1600" b="1"/>
              <a:t>(1970)</a:t>
            </a:r>
            <a:endParaRPr lang="fi-FI" altLang="en-FI" sz="1600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9AE8C923-35BE-F61B-4328-6F6203B397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7125" y="533400"/>
            <a:ext cx="4029075" cy="595947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0C66AAA-A686-53AB-D1E3-C7A3FB5B5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0386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Bruce Naumann:</a:t>
            </a:r>
            <a:br>
              <a:rPr lang="fi-FI" altLang="en-FI" sz="1600" b="1" i="1"/>
            </a:br>
            <a:r>
              <a:rPr lang="fi-FI" altLang="en-FI" sz="1600" b="1" i="1"/>
              <a:t>Taiteilijan muotokuva suihkulähteenä</a:t>
            </a:r>
            <a:br>
              <a:rPr lang="fi-FI" altLang="en-FI" sz="1600" b="1" i="1"/>
            </a:br>
            <a:r>
              <a:rPr lang="fi-FI" altLang="en-FI" sz="1600" b="1"/>
              <a:t>(1966)</a:t>
            </a:r>
            <a:endParaRPr lang="fi-FI" altLang="en-FI" sz="1600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419AF690-413E-D71B-32B9-D47EC5B8E5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066800"/>
            <a:ext cx="6461125" cy="53022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00E978E-8FD4-F1F4-3366-E486EEF17E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772400" cy="457200"/>
          </a:xfrm>
        </p:spPr>
        <p:txBody>
          <a:bodyPr anchor="t"/>
          <a:lstStyle/>
          <a:p>
            <a:pPr algn="l"/>
            <a:r>
              <a:rPr lang="fi-FI" altLang="en-FI" sz="1600" b="1"/>
              <a:t>Carlo C</a:t>
            </a:r>
            <a:r>
              <a:rPr lang="fi-FI" altLang="ja-JP" sz="1600" b="1"/>
              <a:t>arrà: </a:t>
            </a:r>
            <a:r>
              <a:rPr lang="fi-FI" altLang="ja-JP" sz="1600" b="1" i="1"/>
              <a:t>Interventionistinen </a:t>
            </a:r>
            <a:br>
              <a:rPr lang="fi-FI" altLang="ja-JP" sz="1600" b="1" i="1"/>
            </a:br>
            <a:r>
              <a:rPr lang="fi-FI" altLang="ja-JP" sz="1600" b="1" i="1"/>
              <a:t>mielenosoitus </a:t>
            </a:r>
            <a:r>
              <a:rPr lang="fi-FI" altLang="ja-JP" sz="1600" b="1"/>
              <a:t>(1914)</a:t>
            </a:r>
            <a:endParaRPr lang="fi-FI" altLang="en-FI" sz="1600" b="1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29A7A154-BFBD-99A6-2367-767EB1D4B1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533400"/>
            <a:ext cx="4775200" cy="5849938"/>
          </a:xfrm>
        </p:spPr>
      </p:pic>
    </p:spTree>
    <p:extLst>
      <p:ext uri="{BB962C8B-B14F-4D97-AF65-F5344CB8AC3E}">
        <p14:creationId xmlns:p14="http://schemas.microsoft.com/office/powerpoint/2010/main" val="1671402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34AD9AB-B8CE-3408-C2AE-F74064274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2209800" cy="1371600"/>
          </a:xfrm>
        </p:spPr>
        <p:txBody>
          <a:bodyPr anchor="t"/>
          <a:lstStyle/>
          <a:p>
            <a:pPr algn="l"/>
            <a:r>
              <a:rPr lang="fi-FI" altLang="en-FI" sz="1600" b="1"/>
              <a:t>Piero Manzoni:</a:t>
            </a:r>
            <a:br>
              <a:rPr lang="fi-FI" altLang="en-FI" sz="1600" b="1" i="1"/>
            </a:br>
            <a:r>
              <a:rPr lang="fi-FI" altLang="en-FI" sz="1600" b="1" i="1"/>
              <a:t>Merde d</a:t>
            </a:r>
            <a:r>
              <a:rPr lang="fi-FI" altLang="ja-JP" sz="1600" b="1" i="1"/>
              <a:t>’artiste</a:t>
            </a:r>
            <a:br>
              <a:rPr lang="fi-FI" altLang="ja-JP" sz="1600" b="1"/>
            </a:br>
            <a:r>
              <a:rPr lang="fi-FI" altLang="ja-JP" sz="1600" b="1"/>
              <a:t>(1961)</a:t>
            </a:r>
            <a:endParaRPr lang="fi-FI" altLang="en-FI" sz="1600"/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2CCC0D1F-B0A2-1251-7FBB-36EC996744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1066800"/>
            <a:ext cx="6523038" cy="53022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703CAB9B-6821-4BBF-1641-19B30A9F9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3733800" cy="457200"/>
          </a:xfrm>
        </p:spPr>
        <p:txBody>
          <a:bodyPr anchor="t"/>
          <a:lstStyle/>
          <a:p>
            <a:pPr algn="l"/>
            <a:r>
              <a:rPr lang="fi-FI" altLang="en-FI" sz="1600" b="1"/>
              <a:t>Andy Warhol: </a:t>
            </a:r>
            <a:r>
              <a:rPr lang="fi-FI" altLang="en-FI" sz="1600" b="1" i="1"/>
              <a:t>Brillo Boxes </a:t>
            </a:r>
            <a:r>
              <a:rPr lang="fi-FI" altLang="en-FI" sz="1600" b="1"/>
              <a:t>(1964)</a:t>
            </a:r>
            <a:endParaRPr lang="fi-FI" altLang="en-FI" sz="1600"/>
          </a:p>
        </p:txBody>
      </p:sp>
      <p:pic>
        <p:nvPicPr>
          <p:cNvPr id="36869" name="Picture 5">
            <a:extLst>
              <a:ext uri="{FF2B5EF4-FFF2-40B4-BE49-F238E27FC236}">
                <a16:creationId xmlns:a16="http://schemas.microsoft.com/office/drawing/2014/main" id="{4D51D26C-32BE-ADD6-C0F4-8C0C94F2A2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2938" y="1219200"/>
            <a:ext cx="5859462" cy="5160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>
            <a:extLst>
              <a:ext uri="{FF2B5EF4-FFF2-40B4-BE49-F238E27FC236}">
                <a16:creationId xmlns:a16="http://schemas.microsoft.com/office/drawing/2014/main" id="{1AD379B2-042B-E75F-CB52-537D6649F15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113" y="304800"/>
            <a:ext cx="6008687" cy="630713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4E971DB2-7F57-9595-361D-E9A129055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457200"/>
          </a:xfrm>
        </p:spPr>
        <p:txBody>
          <a:bodyPr anchor="t"/>
          <a:lstStyle/>
          <a:p>
            <a:pPr algn="l"/>
            <a:r>
              <a:rPr lang="fi-FI" altLang="en-FI" sz="1600" b="1"/>
              <a:t>Max Ernst: </a:t>
            </a:r>
            <a:r>
              <a:rPr lang="fi-FI" altLang="en-FI" sz="1600" b="1" i="1"/>
              <a:t>Ystävien tapaaminen </a:t>
            </a:r>
            <a:r>
              <a:rPr lang="fi-FI" altLang="en-FI" sz="1600" b="1"/>
              <a:t>(1922)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9689A736-D782-39E8-4450-DD2986E723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066800"/>
            <a:ext cx="8528050" cy="56197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>
            <a:extLst>
              <a:ext uri="{FF2B5EF4-FFF2-40B4-BE49-F238E27FC236}">
                <a16:creationId xmlns:a16="http://schemas.microsoft.com/office/drawing/2014/main" id="{98D621AA-21BC-FBC3-6219-D7EC1EB4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914400"/>
            <a:ext cx="8202613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i-FI" altLang="en-FI" sz="1600" b="1">
                <a:solidFill>
                  <a:srgbClr val="800080"/>
                </a:solidFill>
              </a:rPr>
              <a:t>SURREALISMI. Puhdas psyykkinen automatismi, jonka avulla koetetaan 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ilmaista suullisesti tai kirjoittamalla tai millä muulla tavalla tahansa ajatuksen 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todellinen toiminta. Ajatuksen sanelua vailla mitään järjen valvontaa, vailla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esteettistä tai moraalista kannanottoa.</a:t>
            </a:r>
          </a:p>
          <a:p>
            <a:endParaRPr lang="fi-FI" altLang="en-FI" sz="1600" b="1">
              <a:solidFill>
                <a:srgbClr val="800080"/>
              </a:solidFill>
            </a:endParaRPr>
          </a:p>
          <a:p>
            <a:r>
              <a:rPr lang="fi-FI" altLang="en-FI" sz="1600" b="1">
                <a:solidFill>
                  <a:srgbClr val="800080"/>
                </a:solidFill>
              </a:rPr>
              <a:t>TIETOSANAKIRJA. </a:t>
            </a:r>
            <a:r>
              <a:rPr lang="fi-FI" altLang="en-FI" sz="1600" b="1" i="1">
                <a:solidFill>
                  <a:srgbClr val="800080"/>
                </a:solidFill>
              </a:rPr>
              <a:t>Filosofia</a:t>
            </a:r>
            <a:r>
              <a:rPr lang="fi-FI" altLang="en-FI" sz="1600" b="1">
                <a:solidFill>
                  <a:srgbClr val="800080"/>
                </a:solidFill>
              </a:rPr>
              <a:t>. Surrealismin perustana on usko tiettyjen,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tähän saakka laiminlyötyjen assosiaatiomuotojen ylempään todellisuuteen,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unen kaikkivaltiuteen, ajatuksen pyyteettömään leikkiin. Se pyrkii romuttamaan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täydellisesti muut psyykkiset mekanismit ja asettumaan niiden sijalle ratkaistaessa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elämän keskeisiä ongelmia.</a:t>
            </a:r>
          </a:p>
          <a:p>
            <a:endParaRPr lang="fi-FI" altLang="en-FI" sz="1600" b="1">
              <a:solidFill>
                <a:srgbClr val="800080"/>
              </a:solidFill>
            </a:endParaRPr>
          </a:p>
          <a:p>
            <a:r>
              <a:rPr lang="fi-FI" altLang="en-FI" sz="1600" b="1">
                <a:solidFill>
                  <a:srgbClr val="800080"/>
                </a:solidFill>
              </a:rPr>
              <a:t>ABSOLUUTTISEN SURREALISMIN kannalla ovat Aragon, Baron, Boiffard,</a:t>
            </a:r>
          </a:p>
          <a:p>
            <a:r>
              <a:rPr lang="fi-FI" altLang="en-FI" sz="1600" b="1">
                <a:solidFill>
                  <a:srgbClr val="800080"/>
                </a:solidFill>
              </a:rPr>
              <a:t>Br</a:t>
            </a:r>
            <a:r>
              <a:rPr lang="fi-FI" altLang="ja-JP" sz="1600" b="1">
                <a:solidFill>
                  <a:srgbClr val="800080"/>
                </a:solidFill>
              </a:rPr>
              <a:t>éton, Carrive, Crevel, Delteil, Desnos, Èluard, Gérard, Limbour, Malkine,</a:t>
            </a:r>
          </a:p>
          <a:p>
            <a:r>
              <a:rPr lang="fi-FI" altLang="ja-JP" sz="1600" b="1">
                <a:solidFill>
                  <a:srgbClr val="800080"/>
                </a:solidFill>
              </a:rPr>
              <a:t>Morise, Naville, Noll, Péret, Picon, Soupault, Vitrac.</a:t>
            </a:r>
          </a:p>
          <a:p>
            <a:endParaRPr lang="fi-FI" altLang="ja-JP" sz="1600" b="1">
              <a:solidFill>
                <a:srgbClr val="800080"/>
              </a:solidFill>
            </a:endParaRPr>
          </a:p>
          <a:p>
            <a:endParaRPr lang="fi-FI" altLang="ja-JP" sz="1600">
              <a:solidFill>
                <a:srgbClr val="800080"/>
              </a:solidFill>
            </a:endParaRPr>
          </a:p>
          <a:p>
            <a:endParaRPr lang="fi-FI" altLang="ja-JP" sz="1600">
              <a:solidFill>
                <a:srgbClr val="800080"/>
              </a:solidFill>
            </a:endParaRPr>
          </a:p>
          <a:p>
            <a:endParaRPr lang="fi-FI" altLang="ja-JP" sz="1600">
              <a:solidFill>
                <a:srgbClr val="800080"/>
              </a:solidFill>
            </a:endParaRPr>
          </a:p>
          <a:p>
            <a:r>
              <a:rPr lang="fi-FI" altLang="ja-JP" sz="1600">
                <a:solidFill>
                  <a:srgbClr val="800080"/>
                </a:solidFill>
              </a:rPr>
              <a:t>			</a:t>
            </a:r>
            <a:r>
              <a:rPr lang="fi-FI" altLang="ja-JP" sz="1600" b="1">
                <a:solidFill>
                  <a:srgbClr val="800080"/>
                </a:solidFill>
              </a:rPr>
              <a:t>– Andre Bréton: </a:t>
            </a:r>
            <a:r>
              <a:rPr lang="fi-FI" altLang="ja-JP" sz="1600" b="1" i="1">
                <a:solidFill>
                  <a:srgbClr val="800080"/>
                </a:solidFill>
              </a:rPr>
              <a:t>Surrealismin manifesti </a:t>
            </a:r>
            <a:r>
              <a:rPr lang="fi-FI" altLang="ja-JP" sz="1600" b="1">
                <a:solidFill>
                  <a:srgbClr val="800080"/>
                </a:solidFill>
              </a:rPr>
              <a:t>(1924),</a:t>
            </a:r>
          </a:p>
          <a:p>
            <a:r>
              <a:rPr lang="fi-FI" altLang="ja-JP" sz="1600">
                <a:solidFill>
                  <a:srgbClr val="800080"/>
                </a:solidFill>
              </a:rPr>
              <a:t>			suom. Väinö Kirstinä (Kustannus Oy Taide 1996)</a:t>
            </a:r>
            <a:endParaRPr lang="fi-FI" altLang="en-FI" sz="1600">
              <a:solidFill>
                <a:srgbClr val="80008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77738F6-7D7E-994C-BA73-668B77FE5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22098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Giorgio de Chirico: </a:t>
            </a:r>
            <a:br>
              <a:rPr lang="fi-FI" altLang="en-FI" sz="1600" b="1" i="1"/>
            </a:br>
            <a:r>
              <a:rPr lang="fi-FI" altLang="en-FI" sz="1600" b="1" i="1"/>
              <a:t>Lapsen aivot</a:t>
            </a:r>
            <a:r>
              <a:rPr lang="fi-FI" altLang="en-FI" sz="1600" b="1"/>
              <a:t> (1914)</a:t>
            </a:r>
          </a:p>
        </p:txBody>
      </p:sp>
      <p:pic>
        <p:nvPicPr>
          <p:cNvPr id="44036" name="Picture 4">
            <a:extLst>
              <a:ext uri="{FF2B5EF4-FFF2-40B4-BE49-F238E27FC236}">
                <a16:creationId xmlns:a16="http://schemas.microsoft.com/office/drawing/2014/main" id="{A5404758-5B67-B283-39F0-B2E4A42F28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57200"/>
            <a:ext cx="5176838" cy="612457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CB7BFAD-6D62-76D4-44F4-13AF6D66F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3276600" cy="1143000"/>
          </a:xfrm>
        </p:spPr>
        <p:txBody>
          <a:bodyPr anchor="t"/>
          <a:lstStyle/>
          <a:p>
            <a:pPr algn="l"/>
            <a:r>
              <a:rPr lang="fi-FI" altLang="en-FI" sz="1600" b="1"/>
              <a:t>Max Ernst: </a:t>
            </a:r>
            <a:r>
              <a:rPr lang="fi-FI" altLang="en-FI" sz="1600" b="1" i="1"/>
              <a:t>The Habit of Leaves</a:t>
            </a:r>
            <a:br>
              <a:rPr lang="fi-FI" altLang="en-FI" sz="1600" b="1"/>
            </a:br>
            <a:r>
              <a:rPr lang="fi-FI" altLang="en-FI" sz="1600" b="1"/>
              <a:t>(1925)</a:t>
            </a:r>
            <a:endParaRPr lang="fi-FI" altLang="en-FI" sz="1600"/>
          </a:p>
        </p:txBody>
      </p:sp>
      <p:pic>
        <p:nvPicPr>
          <p:cNvPr id="46084" name="Picture 4">
            <a:extLst>
              <a:ext uri="{FF2B5EF4-FFF2-40B4-BE49-F238E27FC236}">
                <a16:creationId xmlns:a16="http://schemas.microsoft.com/office/drawing/2014/main" id="{2D435642-13BC-A2F5-EA12-356AFBED9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2225" y="685800"/>
            <a:ext cx="3482975" cy="55816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434AC51-63E0-8FF8-1550-6BC30C9B0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81000"/>
          </a:xfrm>
        </p:spPr>
        <p:txBody>
          <a:bodyPr anchor="t"/>
          <a:lstStyle/>
          <a:p>
            <a:pPr algn="l"/>
            <a:r>
              <a:rPr lang="fi-FI" altLang="en-FI" sz="1600" b="1"/>
              <a:t>Max Ernst: </a:t>
            </a:r>
            <a:r>
              <a:rPr lang="fi-FI" altLang="en-FI" sz="1600" b="1" i="1"/>
              <a:t>Joukko</a:t>
            </a:r>
            <a:r>
              <a:rPr lang="fi-FI" altLang="en-FI" sz="1600" b="1"/>
              <a:t> (1927)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291F2736-4D6F-723E-38C2-B251D7FD50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066800"/>
            <a:ext cx="7642225" cy="5500688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2C60B21-7752-8826-F6F1-47E85B7BB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772400" cy="381000"/>
          </a:xfrm>
        </p:spPr>
        <p:txBody>
          <a:bodyPr anchor="t"/>
          <a:lstStyle/>
          <a:p>
            <a:pPr algn="l"/>
            <a:r>
              <a:rPr lang="fi-FI" altLang="en-FI" sz="1600" b="1"/>
              <a:t>Lee Miller: </a:t>
            </a:r>
            <a:r>
              <a:rPr lang="fi-FI" altLang="en-FI" sz="1600" b="1" i="1"/>
              <a:t>Alaston (Kumartunut) </a:t>
            </a:r>
            <a:r>
              <a:rPr lang="fi-FI" altLang="en-FI" sz="1600" b="1"/>
              <a:t>(1934)</a:t>
            </a:r>
          </a:p>
        </p:txBody>
      </p:sp>
      <p:pic>
        <p:nvPicPr>
          <p:cNvPr id="48132" name="Picture 4">
            <a:extLst>
              <a:ext uri="{FF2B5EF4-FFF2-40B4-BE49-F238E27FC236}">
                <a16:creationId xmlns:a16="http://schemas.microsoft.com/office/drawing/2014/main" id="{0E944258-57CD-298C-5F98-337D1DCCAE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8838" y="762000"/>
            <a:ext cx="5035550" cy="594201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1802665-2A6F-3EF7-86DB-612C6C2A0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2743200" cy="914400"/>
          </a:xfrm>
        </p:spPr>
        <p:txBody>
          <a:bodyPr anchor="t"/>
          <a:lstStyle/>
          <a:p>
            <a:pPr algn="l"/>
            <a:r>
              <a:rPr lang="fi-FI" altLang="en-FI" sz="1600" b="1"/>
              <a:t>Andr</a:t>
            </a:r>
            <a:r>
              <a:rPr lang="fi-FI" altLang="ja-JP" sz="1600" b="1"/>
              <a:t>é Masson: </a:t>
            </a:r>
            <a:r>
              <a:rPr lang="fi-FI" altLang="ja-JP" sz="1600" b="1" i="1"/>
              <a:t>Figuuri</a:t>
            </a:r>
            <a:r>
              <a:rPr lang="fi-FI" altLang="ja-JP" sz="1600" b="1"/>
              <a:t> </a:t>
            </a:r>
            <a:br>
              <a:rPr lang="fi-FI" altLang="ja-JP" sz="1600" b="1"/>
            </a:br>
            <a:r>
              <a:rPr lang="fi-FI" altLang="ja-JP" sz="1600" b="1"/>
              <a:t>(1926–27)</a:t>
            </a:r>
            <a:endParaRPr lang="fi-FI" altLang="en-FI" sz="1600" b="1"/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06CC599E-0934-1DEB-36B8-DACDB7454D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0438" y="533400"/>
            <a:ext cx="3509962" cy="6096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B3044AB-B2F1-6C7E-8FE6-92D07B082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10" r="2" b="43892"/>
          <a:stretch/>
        </p:blipFill>
        <p:spPr>
          <a:xfrm>
            <a:off x="20" y="10"/>
            <a:ext cx="5411530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8900FE5-BBFE-2CBC-4B04-B65F96F259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7" r="2393" b="3"/>
          <a:stretch/>
        </p:blipFill>
        <p:spPr>
          <a:xfrm>
            <a:off x="4216674" y="10"/>
            <a:ext cx="4927327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picture containing painted, decorated, painting, fabric&#10;&#10;Description automatically generated">
            <a:extLst>
              <a:ext uri="{FF2B5EF4-FFF2-40B4-BE49-F238E27FC236}">
                <a16:creationId xmlns:a16="http://schemas.microsoft.com/office/drawing/2014/main" id="{3F8561FE-FE2E-AA8E-2484-19636484B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18619"/>
          <a:stretch/>
        </p:blipFill>
        <p:spPr>
          <a:xfrm>
            <a:off x="3136508" y="3887894"/>
            <a:ext cx="6007493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E1F5EE2-05E9-FE54-3F46-9352B0CADD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20" r="2" b="25282"/>
          <a:stretch/>
        </p:blipFill>
        <p:spPr>
          <a:xfrm>
            <a:off x="20" y="3106464"/>
            <a:ext cx="4657145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5841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D1165F2-3994-2709-BE84-61C0D1088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5486400" cy="838200"/>
          </a:xfrm>
        </p:spPr>
        <p:txBody>
          <a:bodyPr anchor="t"/>
          <a:lstStyle/>
          <a:p>
            <a:pPr algn="l"/>
            <a:r>
              <a:rPr lang="fi-FI" altLang="en-FI" sz="1600" b="1"/>
              <a:t>Yves Tanguy: </a:t>
            </a:r>
            <a:r>
              <a:rPr lang="fi-FI" altLang="en-FI" sz="1600" b="1" i="1"/>
              <a:t>Tarpeettomien valojen sammuttaminen</a:t>
            </a:r>
            <a:br>
              <a:rPr lang="fi-FI" altLang="en-FI" sz="1600" b="1" i="1"/>
            </a:br>
            <a:r>
              <a:rPr lang="fi-FI" altLang="en-FI" sz="1600" b="1"/>
              <a:t>(1927)</a:t>
            </a:r>
            <a:endParaRPr lang="fi-FI" altLang="en-FI" sz="1600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D7FF7BB6-BD3F-6B7C-8D9C-6B75D9400D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838200"/>
            <a:ext cx="4048125" cy="576738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A6A4D3E-2BEA-359E-1631-1EDE75BC2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5029200" cy="533400"/>
          </a:xfrm>
        </p:spPr>
        <p:txBody>
          <a:bodyPr anchor="t"/>
          <a:lstStyle/>
          <a:p>
            <a:pPr algn="l"/>
            <a:r>
              <a:rPr lang="fi-FI" altLang="en-FI" sz="1600" b="1"/>
              <a:t>Salvador Dali:</a:t>
            </a:r>
            <a:r>
              <a:rPr lang="fi-FI" altLang="en-FI" sz="1600" b="1" i="1"/>
              <a:t> Himojen asuinsijat </a:t>
            </a:r>
            <a:r>
              <a:rPr lang="fi-FI" altLang="en-FI" sz="1600" b="1"/>
              <a:t>(1929)</a:t>
            </a: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6EFB2BA3-FEEF-5C01-EBF7-1E0BBE4D00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990600"/>
            <a:ext cx="8528050" cy="54483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4C6305A-4261-5C2D-2A56-479D36D60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2514600" cy="990600"/>
          </a:xfrm>
        </p:spPr>
        <p:txBody>
          <a:bodyPr anchor="t"/>
          <a:lstStyle/>
          <a:p>
            <a:pPr algn="l"/>
            <a:r>
              <a:rPr lang="fi-FI" altLang="en-FI" sz="1600"/>
              <a:t>Alberto Giacometti: </a:t>
            </a:r>
            <a:br>
              <a:rPr lang="fi-FI" altLang="en-FI" sz="1600"/>
            </a:br>
            <a:r>
              <a:rPr lang="fi-FI" altLang="en-FI" sz="1600" i="1"/>
              <a:t>Epämiellyttävä esine </a:t>
            </a:r>
            <a:br>
              <a:rPr lang="fi-FI" altLang="en-FI" sz="1600" i="1"/>
            </a:br>
            <a:r>
              <a:rPr lang="fi-FI" altLang="en-FI" sz="1600"/>
              <a:t>(1932)</a:t>
            </a:r>
          </a:p>
        </p:txBody>
      </p:sp>
      <p:pic>
        <p:nvPicPr>
          <p:cNvPr id="52228" name="Picture 4">
            <a:extLst>
              <a:ext uri="{FF2B5EF4-FFF2-40B4-BE49-F238E27FC236}">
                <a16:creationId xmlns:a16="http://schemas.microsoft.com/office/drawing/2014/main" id="{DFF1EC97-93CF-8669-B47D-E3E8CDA696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228600"/>
            <a:ext cx="5089525" cy="639921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FE16D112-13E0-8D41-53FB-3E4EB221B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 anchor="t"/>
          <a:lstStyle/>
          <a:p>
            <a:pPr algn="l"/>
            <a:r>
              <a:rPr lang="fi-FI" altLang="en-FI" sz="1600"/>
              <a:t>Meret Oppenheim: </a:t>
            </a:r>
            <a:r>
              <a:rPr lang="fi-FI" altLang="en-FI" sz="1600" i="1"/>
              <a:t>Karvalla päällystetty lautanen, teekuppi ja lusikka </a:t>
            </a:r>
            <a:r>
              <a:rPr lang="fi-FI" altLang="en-FI" sz="1600"/>
              <a:t>(1936)</a:t>
            </a: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126EE37B-2ED3-3FC1-A934-4150273BCC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143000"/>
            <a:ext cx="7605713" cy="53387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37857-407E-2ABB-C130-BE248D54E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FI" sz="1400" b="1" dirty="0"/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29DE2AAF-E6C5-AF39-5E52-56D1C514E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776" y="179184"/>
            <a:ext cx="4170632" cy="656218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63AC88-D909-994E-0DD1-3A2A6FD49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5536" y="5805264"/>
            <a:ext cx="3184277" cy="936102"/>
          </a:xfrm>
        </p:spPr>
        <p:txBody>
          <a:bodyPr/>
          <a:lstStyle/>
          <a:p>
            <a:r>
              <a:rPr lang="en-FI" sz="1600" b="1" dirty="0"/>
              <a:t>Robert Delaunay: </a:t>
            </a:r>
            <a:r>
              <a:rPr lang="en-FI" sz="1600" b="1" i="1" dirty="0"/>
              <a:t>The Cardiff team </a:t>
            </a:r>
            <a:r>
              <a:rPr lang="en-FI" sz="1600" b="1" dirty="0"/>
              <a:t>(1912–13)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89382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>
            <a:extLst>
              <a:ext uri="{FF2B5EF4-FFF2-40B4-BE49-F238E27FC236}">
                <a16:creationId xmlns:a16="http://schemas.microsoft.com/office/drawing/2014/main" id="{95406D3C-6875-4728-3BDE-1B41C4D430A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533400"/>
            <a:ext cx="8159750" cy="591502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C29C7-6106-0F55-8535-B7430C695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443136"/>
          </a:xfrm>
        </p:spPr>
        <p:txBody>
          <a:bodyPr/>
          <a:lstStyle/>
          <a:p>
            <a:pPr algn="l"/>
            <a:r>
              <a:rPr lang="en-FI" sz="1400" b="1" dirty="0"/>
              <a:t>Ellen Thesleff: </a:t>
            </a:r>
            <a:r>
              <a:rPr lang="en-FI" sz="1400" b="1" i="1" dirty="0"/>
              <a:t>Marionetteja </a:t>
            </a:r>
            <a:r>
              <a:rPr lang="en-FI" sz="1400" b="1" dirty="0"/>
              <a:t>(1907)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56B85C4D-1F67-6282-A53F-9072D989F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832" y="1052736"/>
            <a:ext cx="5544615" cy="5755311"/>
          </a:xfrm>
        </p:spPr>
      </p:pic>
    </p:spTree>
    <p:extLst>
      <p:ext uri="{BB962C8B-B14F-4D97-AF65-F5344CB8AC3E}">
        <p14:creationId xmlns:p14="http://schemas.microsoft.com/office/powerpoint/2010/main" val="1009565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D147-0512-2175-765D-ECC76879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530225"/>
          </a:xfrm>
        </p:spPr>
        <p:txBody>
          <a:bodyPr/>
          <a:lstStyle/>
          <a:p>
            <a:pPr algn="l"/>
            <a:r>
              <a:rPr lang="en-FI" sz="1400" b="1" dirty="0"/>
              <a:t>Raoul Hausmann: </a:t>
            </a:r>
            <a:r>
              <a:rPr lang="en-FI" sz="1400" b="1" i="1" dirty="0"/>
              <a:t>Mekaaninen pää (Ajan henki) </a:t>
            </a:r>
            <a:r>
              <a:rPr lang="en-FI" sz="1400" b="1" dirty="0"/>
              <a:t>(1920)</a:t>
            </a:r>
          </a:p>
        </p:txBody>
      </p:sp>
      <p:pic>
        <p:nvPicPr>
          <p:cNvPr id="6" name="Content Placeholder 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87A2E34D-B007-B168-6FD2-93733B411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091" y="172976"/>
            <a:ext cx="4510671" cy="649638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82641-B101-945E-8548-E2704DA50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31446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flexing the muscles&#10;&#10;Description automatically generated with medium confidence">
            <a:extLst>
              <a:ext uri="{FF2B5EF4-FFF2-40B4-BE49-F238E27FC236}">
                <a16:creationId xmlns:a16="http://schemas.microsoft.com/office/drawing/2014/main" id="{0199D1F1-A3DE-32E7-E193-51DDA48E0570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4211959" y="3082770"/>
            <a:ext cx="4878131" cy="3658598"/>
          </a:xfrm>
        </p:spPr>
      </p:pic>
      <p:pic>
        <p:nvPicPr>
          <p:cNvPr id="6" name="Picture 5" descr="A person wearing sunglasses&#10;&#10;Description automatically generated with low confidence">
            <a:extLst>
              <a:ext uri="{FF2B5EF4-FFF2-40B4-BE49-F238E27FC236}">
                <a16:creationId xmlns:a16="http://schemas.microsoft.com/office/drawing/2014/main" id="{03DC0CD0-EC9F-CEA1-E5BD-EF46814F6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20" y="0"/>
            <a:ext cx="4320480" cy="2886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B4187E-CA75-7D66-A2EE-5B911C384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3443"/>
            <a:ext cx="3949262" cy="55742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F24AAE-6CFA-1ED2-9E25-24CB2064A935}"/>
              </a:ext>
            </a:extLst>
          </p:cNvPr>
          <p:cNvSpPr txBox="1"/>
          <p:nvPr/>
        </p:nvSpPr>
        <p:spPr>
          <a:xfrm>
            <a:off x="238773" y="116632"/>
            <a:ext cx="4320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200" b="1" dirty="0"/>
              <a:t>Alla</a:t>
            </a:r>
            <a:r>
              <a:rPr lang="en-FI" sz="1400" b="1" dirty="0"/>
              <a:t>:</a:t>
            </a:r>
            <a:r>
              <a:rPr lang="en-FI" sz="1400" dirty="0"/>
              <a:t> Charlotte Moorman soittaa Nam June Paikin TV-selloa (1971); </a:t>
            </a:r>
          </a:p>
          <a:p>
            <a:r>
              <a:rPr lang="en-FI" sz="1200" b="1" dirty="0"/>
              <a:t>Oikealla</a:t>
            </a:r>
            <a:r>
              <a:rPr lang="en-FI" sz="1400" b="1" dirty="0"/>
              <a:t>:</a:t>
            </a:r>
            <a:r>
              <a:rPr lang="en-FI" sz="1400" dirty="0"/>
              <a:t> Laurie Anderson: </a:t>
            </a:r>
            <a:r>
              <a:rPr lang="en-FI" sz="1400" i="1" dirty="0"/>
              <a:t>United States</a:t>
            </a:r>
            <a:r>
              <a:rPr lang="en-FI" sz="1400" dirty="0"/>
              <a:t> (1980); </a:t>
            </a:r>
          </a:p>
          <a:p>
            <a:r>
              <a:rPr lang="en-FI" sz="1200" b="1" dirty="0"/>
              <a:t>Alla oikealla</a:t>
            </a:r>
            <a:r>
              <a:rPr lang="en-FI" sz="1400" dirty="0"/>
              <a:t>: Stelarc: </a:t>
            </a:r>
            <a:r>
              <a:rPr lang="en-FI" sz="1400" i="1" dirty="0"/>
              <a:t>Ping Body </a:t>
            </a:r>
            <a:r>
              <a:rPr lang="en-FI" sz="1400" dirty="0"/>
              <a:t>(1996)</a:t>
            </a:r>
          </a:p>
        </p:txBody>
      </p:sp>
    </p:spTree>
    <p:extLst>
      <p:ext uri="{BB962C8B-B14F-4D97-AF65-F5344CB8AC3E}">
        <p14:creationId xmlns:p14="http://schemas.microsoft.com/office/powerpoint/2010/main" val="349052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F9859D7D-EF9B-60E6-EDDA-923464B89278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0"/>
            <a:ext cx="4983163" cy="685641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altLang="en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altLang="en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486</Words>
  <Application>Microsoft Macintosh PowerPoint</Application>
  <PresentationFormat>On-screen Show (4:3)</PresentationFormat>
  <Paragraphs>49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</vt:lpstr>
      <vt:lpstr>Blank Presentation</vt:lpstr>
      <vt:lpstr>PowerPoint Presentation</vt:lpstr>
      <vt:lpstr>Carlo Carrà: Interventionistinen  mielenosoitus (1914)</vt:lpstr>
      <vt:lpstr>PowerPoint Presentation</vt:lpstr>
      <vt:lpstr>PowerPoint Presentation</vt:lpstr>
      <vt:lpstr>PowerPoint Presentation</vt:lpstr>
      <vt:lpstr>Ellen Thesleff: Marionetteja (1907)</vt:lpstr>
      <vt:lpstr>Raoul Hausmann: Mekaaninen pää (Ajan henki) (1920)</vt:lpstr>
      <vt:lpstr>PowerPoint Presentation</vt:lpstr>
      <vt:lpstr>PowerPoint Presentation</vt:lpstr>
      <vt:lpstr>PowerPoint Presentation</vt:lpstr>
      <vt:lpstr>PowerPoint Presentation</vt:lpstr>
      <vt:lpstr>Kurt Schwitters: Merzbau  Hannoverissa 1923–1943</vt:lpstr>
      <vt:lpstr>Marcel Duchamp: Lähde (1917)</vt:lpstr>
      <vt:lpstr>Olavi Paavolainen (1929)</vt:lpstr>
      <vt:lpstr>Francis Picabia: Portrait de Cézanne... (1920)</vt:lpstr>
      <vt:lpstr>Marcel Duchamp: Polkupyörän pyörä (1913) - toisinto vuodelta 1964</vt:lpstr>
      <vt:lpstr>Marcel Duchamp: Pullonkuivausteline (1914) - toisinto vuodelta 1961</vt:lpstr>
      <vt:lpstr>Adrian Piper: Catalysis III (1970)</vt:lpstr>
      <vt:lpstr>Bruce Naumann: Taiteilijan muotokuva suihkulähteenä (1966)</vt:lpstr>
      <vt:lpstr>Piero Manzoni: Merde d’artiste (1961)</vt:lpstr>
      <vt:lpstr>Andy Warhol: Brillo Boxes (1964)</vt:lpstr>
      <vt:lpstr>PowerPoint Presentation</vt:lpstr>
      <vt:lpstr>Max Ernst: Ystävien tapaaminen (1922)</vt:lpstr>
      <vt:lpstr>PowerPoint Presentation</vt:lpstr>
      <vt:lpstr>Giorgio de Chirico:  Lapsen aivot (1914)</vt:lpstr>
      <vt:lpstr>Max Ernst: The Habit of Leaves (1925)</vt:lpstr>
      <vt:lpstr>Max Ernst: Joukko (1927)</vt:lpstr>
      <vt:lpstr>Lee Miller: Alaston (Kumartunut) (1934)</vt:lpstr>
      <vt:lpstr>André Masson: Figuuri  (1926–27)</vt:lpstr>
      <vt:lpstr>Yves Tanguy: Tarpeettomien valojen sammuttaminen (1927)</vt:lpstr>
      <vt:lpstr>Salvador Dali: Himojen asuinsijat (1929)</vt:lpstr>
      <vt:lpstr>Alberto Giacometti:  Epämiellyttävä esine  (1932)</vt:lpstr>
      <vt:lpstr>Meret Oppenheim: Karvalla päällystetty lautanen, teekuppi ja lusikka (1936)</vt:lpstr>
    </vt:vector>
  </TitlesOfParts>
  <Company>Helena Sederholm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Avantgardelle tyypillisiä (mutta ei välttämättömiä) piirteitä:</dc:title>
  <dc:creator>Helena Sederholm</dc:creator>
  <cp:lastModifiedBy>Anonymous</cp:lastModifiedBy>
  <cp:revision>53</cp:revision>
  <dcterms:created xsi:type="dcterms:W3CDTF">2006-09-03T17:47:17Z</dcterms:created>
  <dcterms:modified xsi:type="dcterms:W3CDTF">2023-11-22T06:30:36Z</dcterms:modified>
</cp:coreProperties>
</file>