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6" r:id="rId2"/>
    <p:sldId id="347" r:id="rId3"/>
    <p:sldId id="257" r:id="rId4"/>
    <p:sldId id="368" r:id="rId5"/>
    <p:sldId id="371" r:id="rId6"/>
    <p:sldId id="369" r:id="rId7"/>
    <p:sldId id="370" r:id="rId8"/>
    <p:sldId id="362" r:id="rId9"/>
    <p:sldId id="355" r:id="rId10"/>
    <p:sldId id="339" r:id="rId11"/>
    <p:sldId id="262" r:id="rId12"/>
    <p:sldId id="363" r:id="rId13"/>
    <p:sldId id="356" r:id="rId14"/>
    <p:sldId id="357" r:id="rId15"/>
    <p:sldId id="351" r:id="rId16"/>
    <p:sldId id="264" r:id="rId17"/>
    <p:sldId id="265" r:id="rId18"/>
    <p:sldId id="266" r:id="rId19"/>
    <p:sldId id="267" r:id="rId20"/>
    <p:sldId id="268" r:id="rId21"/>
    <p:sldId id="269" r:id="rId22"/>
    <p:sldId id="366" r:id="rId23"/>
    <p:sldId id="270" r:id="rId24"/>
    <p:sldId id="271" r:id="rId25"/>
    <p:sldId id="273" r:id="rId26"/>
    <p:sldId id="274" r:id="rId27"/>
    <p:sldId id="275" r:id="rId28"/>
    <p:sldId id="276" r:id="rId29"/>
    <p:sldId id="277" r:id="rId30"/>
    <p:sldId id="340" r:id="rId31"/>
    <p:sldId id="278" r:id="rId32"/>
    <p:sldId id="279" r:id="rId33"/>
    <p:sldId id="280" r:id="rId34"/>
    <p:sldId id="341" r:id="rId35"/>
    <p:sldId id="358" r:id="rId36"/>
    <p:sldId id="364" r:id="rId37"/>
    <p:sldId id="361" r:id="rId38"/>
    <p:sldId id="282" r:id="rId39"/>
    <p:sldId id="325" r:id="rId40"/>
    <p:sldId id="326" r:id="rId41"/>
    <p:sldId id="327" r:id="rId42"/>
    <p:sldId id="328" r:id="rId43"/>
    <p:sldId id="329" r:id="rId44"/>
    <p:sldId id="353" r:id="rId45"/>
    <p:sldId id="365" r:id="rId46"/>
    <p:sldId id="354" r:id="rId47"/>
    <p:sldId id="334" r:id="rId48"/>
    <p:sldId id="335" r:id="rId49"/>
    <p:sldId id="350" r:id="rId50"/>
    <p:sldId id="336" r:id="rId51"/>
    <p:sldId id="343" r:id="rId52"/>
    <p:sldId id="342" r:id="rId53"/>
    <p:sldId id="337" r:id="rId54"/>
    <p:sldId id="338"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37" autoAdjust="0"/>
    <p:restoredTop sz="94660"/>
  </p:normalViewPr>
  <p:slideViewPr>
    <p:cSldViewPr>
      <p:cViewPr varScale="1">
        <p:scale>
          <a:sx n="81" d="100"/>
          <a:sy n="81" d="100"/>
        </p:scale>
        <p:origin x="1699"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home.org.aalto.fi\ledyaes1\data\Desktop\Russian%20course2021\lecture5\empl.lev.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ledyaes1\Google%20Drive\Russian%20course2018\lecture5\unempl.tr.xls"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ledyaes1\AppData\Local\Temp\API_SL.UEM.TOTL.ZS_DS2_en_excel_v2_3052663.xls"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home.org.aalto.fi\ledyaes1\data\Desktop\work\Russian%20course2020\lecture7\covid_empl.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home.org.aalto.fi\ledyaes1\data\Desktop\work\Russian%20course2020\lecture5\min_wage.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home.org.aalto.fi\ledyaes1\data\Desktop\work\Russian%20course2020\lecture5\ave.wage.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ledyaes1\Google%20Drive\Russian%20course2019\lecture5\ave.wage.ind.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home.org.aalto.fi\ledyaes1\data\Desktop\Russian%20course2021\lecture5\unempl.tr.xls"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1" Type="http://schemas.openxmlformats.org/officeDocument/2006/relationships/oleObject" Target="file:///\\home.org.aalto.fi\ledyaes1\data\Desktop\Russian%20course2021\lecture5\unempl.tr.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 (2)'!$T$3</c:f>
              <c:strCache>
                <c:ptCount val="1"/>
                <c:pt idx="0">
                  <c:v>Employment level, 15-72 old, total,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5.7355867414912347E-3"/>
                  <c:y val="-0.1136579582849206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753C-4123-BD4D-9EC96C22C277}"/>
                </c:ext>
              </c:extLst>
            </c:dLbl>
            <c:dLbl>
              <c:idx val="2"/>
              <c:layout>
                <c:manualLayout>
                  <c:x val="1.2905070168355277E-2"/>
                  <c:y val="-0.1426770114640493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753C-4123-BD4D-9EC96C22C277}"/>
                </c:ext>
              </c:extLst>
            </c:dLbl>
            <c:dLbl>
              <c:idx val="3"/>
              <c:layout>
                <c:manualLayout>
                  <c:x val="-2.5810140336710554E-2"/>
                  <c:y val="9.91484316953563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753C-4123-BD4D-9EC96C22C277}"/>
                </c:ext>
              </c:extLst>
            </c:dLbl>
            <c:dLbl>
              <c:idx val="4"/>
              <c:layout>
                <c:manualLayout>
                  <c:x val="4.3016900561183994E-3"/>
                  <c:y val="-0.1039849405585444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53C-4123-BD4D-9EC96C22C277}"/>
                </c:ext>
              </c:extLst>
            </c:dLbl>
            <c:dLbl>
              <c:idx val="5"/>
              <c:layout>
                <c:manualLayout>
                  <c:x val="-3.441352044894741E-2"/>
                  <c:y val="0.1064031949901384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753C-4123-BD4D-9EC96C22C277}"/>
                </c:ext>
              </c:extLst>
            </c:dLbl>
            <c:dLbl>
              <c:idx val="6"/>
              <c:layout>
                <c:manualLayout>
                  <c:x val="-2.8677933707456174E-3"/>
                  <c:y val="8.94754139689800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53C-4123-BD4D-9EC96C22C277}"/>
                </c:ext>
              </c:extLst>
            </c:dLbl>
            <c:dLbl>
              <c:idx val="8"/>
              <c:layout>
                <c:manualLayout>
                  <c:x val="-1.1471173482982469E-2"/>
                  <c:y val="-9.67301772637622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53C-4123-BD4D-9EC96C22C277}"/>
                </c:ext>
              </c:extLst>
            </c:dLbl>
            <c:dLbl>
              <c:idx val="9"/>
              <c:layout>
                <c:manualLayout>
                  <c:x val="-2.8677933707456174E-3"/>
                  <c:y val="0.159604792485207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53C-4123-BD4D-9EC96C22C277}"/>
                </c:ext>
              </c:extLst>
            </c:dLbl>
            <c:dLbl>
              <c:idx val="10"/>
              <c:layout>
                <c:manualLayout>
                  <c:x val="-4.4450797246557122E-2"/>
                  <c:y val="-0.1789508279379601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753C-4123-BD4D-9EC96C22C277}"/>
                </c:ext>
              </c:extLst>
            </c:dLbl>
            <c:dLbl>
              <c:idx val="11"/>
              <c:layout>
                <c:manualLayout>
                  <c:x val="2.8677933707455649E-3"/>
                  <c:y val="0.1330039937376730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53C-4123-BD4D-9EC96C22C277}"/>
                </c:ext>
              </c:extLst>
            </c:dLbl>
            <c:dLbl>
              <c:idx val="12"/>
              <c:layout>
                <c:manualLayout>
                  <c:x val="-5.3054177358793919E-2"/>
                  <c:y val="-0.1450952658956433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53C-4123-BD4D-9EC96C22C277}"/>
                </c:ext>
              </c:extLst>
            </c:dLbl>
            <c:dLbl>
              <c:idx val="13"/>
              <c:layout>
                <c:manualLayout>
                  <c:x val="-1.051512088782681E-16"/>
                  <c:y val="-0.1209127215797028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53C-4123-BD4D-9EC96C22C277}"/>
                </c:ext>
              </c:extLst>
            </c:dLbl>
            <c:dLbl>
              <c:idx val="14"/>
              <c:layout>
                <c:manualLayout>
                  <c:x val="-6.165755747103082E-2"/>
                  <c:y val="0.1136579582849205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753C-4123-BD4D-9EC96C22C277}"/>
                </c:ext>
              </c:extLst>
            </c:dLbl>
            <c:dLbl>
              <c:idx val="15"/>
              <c:layout>
                <c:manualLayout>
                  <c:x val="2.8677933707456174E-3"/>
                  <c:y val="0.1281674848744849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53C-4123-BD4D-9EC96C22C277}"/>
                </c:ext>
              </c:extLst>
            </c:dLbl>
            <c:dLbl>
              <c:idx val="16"/>
              <c:layout>
                <c:manualLayout>
                  <c:x val="2.5810140336710554E-2"/>
                  <c:y val="0.1499317747588314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53C-4123-BD4D-9EC96C22C277}"/>
                </c:ext>
              </c:extLst>
            </c:dLbl>
            <c:dLbl>
              <c:idx val="17"/>
              <c:layout>
                <c:manualLayout>
                  <c:x val="1.4338966853728087E-3"/>
                  <c:y val="-8.70571595373860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53C-4123-BD4D-9EC96C22C277}"/>
                </c:ext>
              </c:extLst>
            </c:dLbl>
            <c:dLbl>
              <c:idx val="18"/>
              <c:layout>
                <c:manualLayout>
                  <c:x val="-5.7355867414912347E-3"/>
                  <c:y val="-0.133003993737673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753C-4123-BD4D-9EC96C22C277}"/>
                </c:ext>
              </c:extLst>
            </c:dLbl>
            <c:dLbl>
              <c:idx val="19"/>
              <c:layout>
                <c:manualLayout>
                  <c:x val="1.003727679760966E-2"/>
                  <c:y val="9.67301772637622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53C-4123-BD4D-9EC96C22C277}"/>
                </c:ext>
              </c:extLst>
            </c:dLbl>
            <c:dLbl>
              <c:idx val="20"/>
              <c:layout>
                <c:manualLayout>
                  <c:x val="3.2979623763574495E-2"/>
                  <c:y val="0.1354222481692671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753C-4123-BD4D-9EC96C22C277}"/>
                </c:ext>
              </c:extLst>
            </c:dLbl>
            <c:dLbl>
              <c:idx val="21"/>
              <c:layout>
                <c:manualLayout>
                  <c:x val="-1.4338966853728086E-2"/>
                  <c:y val="-9.67301772637622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53C-4123-BD4D-9EC96C22C277}"/>
                </c:ext>
              </c:extLst>
            </c:dLbl>
            <c:dLbl>
              <c:idx val="22"/>
              <c:layout>
                <c:manualLayout>
                  <c:x val="3.2979623763574599E-2"/>
                  <c:y val="0.1692778102115839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753C-4123-BD4D-9EC96C22C277}"/>
                </c:ext>
              </c:extLst>
            </c:dLbl>
            <c:dLbl>
              <c:idx val="23"/>
              <c:layout>
                <c:manualLayout>
                  <c:x val="-5.7355867414912347E-3"/>
                  <c:y val="-0.133003993737673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53C-4123-BD4D-9EC96C22C277}"/>
                </c:ext>
              </c:extLst>
            </c:dLbl>
            <c:dLbl>
              <c:idx val="24"/>
              <c:layout>
                <c:manualLayout>
                  <c:x val="8.6033801122369566E-3"/>
                  <c:y val="0.116076212716514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753C-4123-BD4D-9EC96C22C277}"/>
                </c:ext>
              </c:extLst>
            </c:dLbl>
            <c:dLbl>
              <c:idx val="25"/>
              <c:layout>
                <c:manualLayout>
                  <c:x val="0"/>
                  <c:y val="-0.1039849405585444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53C-4123-BD4D-9EC96C22C277}"/>
                </c:ext>
              </c:extLst>
            </c:dLbl>
            <c:dLbl>
              <c:idx val="26"/>
              <c:layout>
                <c:manualLayout>
                  <c:x val="-7.1694834268641481E-3"/>
                  <c:y val="-0.1305857393060790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53C-4123-BD4D-9EC96C22C277}"/>
                </c:ext>
              </c:extLst>
            </c:dLbl>
            <c:dLbl>
              <c:idx val="27"/>
              <c:layout>
                <c:manualLayout>
                  <c:x val="-1.051512088782681E-16"/>
                  <c:y val="0.1136579582849206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753C-4123-BD4D-9EC96C22C277}"/>
                </c:ext>
              </c:extLst>
            </c:dLbl>
            <c:dLbl>
              <c:idx val="28"/>
              <c:layout>
                <c:manualLayout>
                  <c:x val="0"/>
                  <c:y val="-0.1112397038533265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53C-4123-BD4D-9EC96C22C27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LID4096"/>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 (2)'!$S$4:$S$32</c:f>
              <c:numCache>
                <c:formatCode>General</c:formatCode>
                <c:ptCount val="29"/>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pt idx="27">
                  <c:v>2019</c:v>
                </c:pt>
                <c:pt idx="28">
                  <c:v>2020</c:v>
                </c:pt>
              </c:numCache>
            </c:numRef>
          </c:cat>
          <c:val>
            <c:numRef>
              <c:f>'Sheet1 (2)'!$T$4:$T$32</c:f>
              <c:numCache>
                <c:formatCode>General</c:formatCode>
                <c:ptCount val="29"/>
                <c:pt idx="0">
                  <c:v>67.099999999999994</c:v>
                </c:pt>
                <c:pt idx="1">
                  <c:v>64.3</c:v>
                </c:pt>
                <c:pt idx="2">
                  <c:v>60.5</c:v>
                </c:pt>
                <c:pt idx="3">
                  <c:v>59</c:v>
                </c:pt>
                <c:pt idx="4">
                  <c:v>57.7</c:v>
                </c:pt>
                <c:pt idx="5">
                  <c:v>54.9</c:v>
                </c:pt>
                <c:pt idx="6">
                  <c:v>53</c:v>
                </c:pt>
                <c:pt idx="7">
                  <c:v>56.8</c:v>
                </c:pt>
                <c:pt idx="8">
                  <c:v>58.5</c:v>
                </c:pt>
                <c:pt idx="9">
                  <c:v>58.4</c:v>
                </c:pt>
                <c:pt idx="10">
                  <c:v>59.8</c:v>
                </c:pt>
                <c:pt idx="11">
                  <c:v>59.4</c:v>
                </c:pt>
                <c:pt idx="12">
                  <c:v>60.3</c:v>
                </c:pt>
                <c:pt idx="13">
                  <c:v>61.3</c:v>
                </c:pt>
                <c:pt idx="14">
                  <c:v>61.7</c:v>
                </c:pt>
                <c:pt idx="15">
                  <c:v>63.1</c:v>
                </c:pt>
                <c:pt idx="16">
                  <c:v>63.2</c:v>
                </c:pt>
                <c:pt idx="17">
                  <c:v>62</c:v>
                </c:pt>
                <c:pt idx="18">
                  <c:v>62.7</c:v>
                </c:pt>
                <c:pt idx="19">
                  <c:v>63.9</c:v>
                </c:pt>
                <c:pt idx="20">
                  <c:v>64.900000000000006</c:v>
                </c:pt>
                <c:pt idx="21">
                  <c:v>64.8</c:v>
                </c:pt>
                <c:pt idx="22">
                  <c:v>65.3</c:v>
                </c:pt>
                <c:pt idx="23">
                  <c:v>65.3</c:v>
                </c:pt>
                <c:pt idx="24">
                  <c:v>65.7</c:v>
                </c:pt>
                <c:pt idx="25">
                  <c:v>65.5</c:v>
                </c:pt>
                <c:pt idx="26">
                  <c:v>65.599999999999994</c:v>
                </c:pt>
                <c:pt idx="27">
                  <c:v>59.8</c:v>
                </c:pt>
                <c:pt idx="28">
                  <c:v>58.5</c:v>
                </c:pt>
              </c:numCache>
            </c:numRef>
          </c:val>
          <c:smooth val="0"/>
          <c:extLst>
            <c:ext xmlns:c16="http://schemas.microsoft.com/office/drawing/2014/chart" uri="{C3380CC4-5D6E-409C-BE32-E72D297353CC}">
              <c16:uniqueId val="{00000000-753C-4123-BD4D-9EC96C22C277}"/>
            </c:ext>
          </c:extLst>
        </c:ser>
        <c:ser>
          <c:idx val="1"/>
          <c:order val="1"/>
          <c:tx>
            <c:strRef>
              <c:f>'Sheet1 (2)'!$U$3</c:f>
              <c:strCache>
                <c:ptCount val="1"/>
                <c:pt idx="0">
                  <c:v>Unemployment level, 15-72 old, total, %</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1.7206760224473708E-2"/>
                  <c:y val="-0.1354222481692671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753C-4123-BD4D-9EC96C22C277}"/>
                </c:ext>
              </c:extLst>
            </c:dLbl>
            <c:dLbl>
              <c:idx val="1"/>
              <c:layout>
                <c:manualLayout>
                  <c:x val="-1.0037276797609674E-2"/>
                  <c:y val="-0.1281674848744849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753C-4123-BD4D-9EC96C22C277}"/>
                </c:ext>
              </c:extLst>
            </c:dLbl>
            <c:dLbl>
              <c:idx val="2"/>
              <c:layout>
                <c:manualLayout>
                  <c:x val="-1.4338966853728087E-3"/>
                  <c:y val="4.35285797686928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753C-4123-BD4D-9EC96C22C277}"/>
                </c:ext>
              </c:extLst>
            </c:dLbl>
            <c:dLbl>
              <c:idx val="3"/>
              <c:layout>
                <c:manualLayout>
                  <c:x val="-1.4338966853728087E-3"/>
                  <c:y val="-0.1450952658956433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753C-4123-BD4D-9EC96C22C277}"/>
                </c:ext>
              </c:extLst>
            </c:dLbl>
            <c:dLbl>
              <c:idx val="4"/>
              <c:layout>
                <c:manualLayout>
                  <c:x val="-1.4338966853728349E-3"/>
                  <c:y val="-0.116076212716514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753C-4123-BD4D-9EC96C22C277}"/>
                </c:ext>
              </c:extLst>
            </c:dLbl>
            <c:dLbl>
              <c:idx val="5"/>
              <c:layout>
                <c:manualLayout>
                  <c:x val="4.3016900561183994E-3"/>
                  <c:y val="7.01293785162276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753C-4123-BD4D-9EC96C22C277}"/>
                </c:ext>
              </c:extLst>
            </c:dLbl>
            <c:dLbl>
              <c:idx val="6"/>
              <c:layout>
                <c:manualLayout>
                  <c:x val="-2.7244037022083337E-2"/>
                  <c:y val="-0.21038813554868296"/>
                </c:manualLayout>
              </c:layout>
              <c:tx>
                <c:rich>
                  <a:bodyPr/>
                  <a:lstStyle/>
                  <a:p>
                    <a:fld id="{6807D010-4DD2-4E33-BABB-C0C2A90BC1BC}" type="VALUE">
                      <a:rPr lang="en-US" sz="2500" b="1">
                        <a:solidFill>
                          <a:srgbClr val="FF0000"/>
                        </a:solidFill>
                        <a:effectLst>
                          <a:outerShdw blurRad="38100" dist="38100" dir="2700000" algn="tl">
                            <a:srgbClr val="000000">
                              <a:alpha val="43137"/>
                            </a:srgbClr>
                          </a:outerShdw>
                        </a:effectLst>
                      </a:rPr>
                      <a:pPr/>
                      <a:t>[VALUE]</a:t>
                    </a:fld>
                    <a:endParaRPr lang="LID4096"/>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4-753C-4123-BD4D-9EC96C22C277}"/>
                </c:ext>
              </c:extLst>
            </c:dLbl>
            <c:dLbl>
              <c:idx val="7"/>
              <c:layout>
                <c:manualLayout>
                  <c:x val="2.007455359521932E-2"/>
                  <c:y val="-7.98023962426038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753C-4123-BD4D-9EC96C22C277}"/>
                </c:ext>
              </c:extLst>
            </c:dLbl>
            <c:dLbl>
              <c:idx val="8"/>
              <c:layout>
                <c:manualLayout>
                  <c:x val="3.5847417134320214E-2"/>
                  <c:y val="-9.18936684005742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753C-4123-BD4D-9EC96C22C277}"/>
                </c:ext>
              </c:extLst>
            </c:dLbl>
            <c:dLbl>
              <c:idx val="9"/>
              <c:layout>
                <c:manualLayout>
                  <c:x val="-2.8677933707456174E-3"/>
                  <c:y val="9.43119228321681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753C-4123-BD4D-9EC96C22C277}"/>
                </c:ext>
              </c:extLst>
            </c:dLbl>
            <c:dLbl>
              <c:idx val="10"/>
              <c:layout>
                <c:manualLayout>
                  <c:x val="2.724403702208331E-2"/>
                  <c:y val="-0.1475135203272374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753C-4123-BD4D-9EC96C22C277}"/>
                </c:ext>
              </c:extLst>
            </c:dLbl>
            <c:dLbl>
              <c:idx val="11"/>
              <c:layout>
                <c:manualLayout>
                  <c:x val="2.8677933707455649E-3"/>
                  <c:y val="5.80381063582573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753C-4123-BD4D-9EC96C22C277}"/>
                </c:ext>
              </c:extLst>
            </c:dLbl>
            <c:dLbl>
              <c:idx val="12"/>
              <c:layout>
                <c:manualLayout>
                  <c:x val="1.4338966853728087E-3"/>
                  <c:y val="-9.43119228321681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753C-4123-BD4D-9EC96C22C277}"/>
                </c:ext>
              </c:extLst>
            </c:dLbl>
            <c:dLbl>
              <c:idx val="13"/>
              <c:layout>
                <c:manualLayout>
                  <c:x val="-4.3016900561184263E-3"/>
                  <c:y val="6.04563607898514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753C-4123-BD4D-9EC96C22C277}"/>
                </c:ext>
              </c:extLst>
            </c:dLbl>
            <c:dLbl>
              <c:idx val="14"/>
              <c:layout>
                <c:manualLayout>
                  <c:x val="1.003727679760966E-2"/>
                  <c:y val="-0.116076212716514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D-753C-4123-BD4D-9EC96C22C277}"/>
                </c:ext>
              </c:extLst>
            </c:dLbl>
            <c:dLbl>
              <c:idx val="15"/>
              <c:layout>
                <c:manualLayout>
                  <c:x val="2.8677933707456174E-3"/>
                  <c:y val="3.38555620423167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753C-4123-BD4D-9EC96C22C277}"/>
                </c:ext>
              </c:extLst>
            </c:dLbl>
            <c:dLbl>
              <c:idx val="16"/>
              <c:layout>
                <c:manualLayout>
                  <c:x val="-1.2905070168355277E-2"/>
                  <c:y val="-0.1402587570324553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753C-4123-BD4D-9EC96C22C277}"/>
                </c:ext>
              </c:extLst>
            </c:dLbl>
            <c:dLbl>
              <c:idx val="17"/>
              <c:layout>
                <c:manualLayout>
                  <c:x val="1.0037276797609556E-2"/>
                  <c:y val="-0.1426770114640493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0-753C-4123-BD4D-9EC96C22C277}"/>
                </c:ext>
              </c:extLst>
            </c:dLbl>
            <c:dLbl>
              <c:idx val="18"/>
              <c:layout>
                <c:manualLayout>
                  <c:x val="1.7206760224473705E-2"/>
                  <c:y val="-0.1281674848744849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753C-4123-BD4D-9EC96C22C277}"/>
                </c:ext>
              </c:extLst>
            </c:dLbl>
            <c:dLbl>
              <c:idx val="19"/>
              <c:layout>
                <c:manualLayout>
                  <c:x val="1.4338966853728087E-3"/>
                  <c:y val="-0.2055516266854948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2-753C-4123-BD4D-9EC96C22C277}"/>
                </c:ext>
              </c:extLst>
            </c:dLbl>
            <c:dLbl>
              <c:idx val="20"/>
              <c:layout>
                <c:manualLayout>
                  <c:x val="-5.7355867414913397E-3"/>
                  <c:y val="-0.1064031949901384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753C-4123-BD4D-9EC96C22C277}"/>
                </c:ext>
              </c:extLst>
            </c:dLbl>
            <c:dLbl>
              <c:idx val="21"/>
              <c:layout>
                <c:manualLayout>
                  <c:x val="8.6033801122367467E-3"/>
                  <c:y val="-0.1475135203272375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753C-4123-BD4D-9EC96C22C277}"/>
                </c:ext>
              </c:extLst>
            </c:dLbl>
            <c:dLbl>
              <c:idx val="22"/>
              <c:layout>
                <c:manualLayout>
                  <c:x val="0"/>
                  <c:y val="-8.22206506741979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753C-4123-BD4D-9EC96C22C277}"/>
                </c:ext>
              </c:extLst>
            </c:dLbl>
            <c:dLbl>
              <c:idx val="23"/>
              <c:layout>
                <c:manualLayout>
                  <c:x val="0"/>
                  <c:y val="-0.1741143190747720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753C-4123-BD4D-9EC96C22C277}"/>
                </c:ext>
              </c:extLst>
            </c:dLbl>
            <c:dLbl>
              <c:idx val="24"/>
              <c:layout>
                <c:manualLayout>
                  <c:x val="-1.4338966853728086E-2"/>
                  <c:y val="-9.18936684005741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753C-4123-BD4D-9EC96C22C277}"/>
                </c:ext>
              </c:extLst>
            </c:dLbl>
            <c:dLbl>
              <c:idx val="25"/>
              <c:layout>
                <c:manualLayout>
                  <c:x val="0"/>
                  <c:y val="-0.2055516266854947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8-753C-4123-BD4D-9EC96C22C277}"/>
                </c:ext>
              </c:extLst>
            </c:dLbl>
            <c:dLbl>
              <c:idx val="26"/>
              <c:layout>
                <c:manualLayout>
                  <c:x val="-1.5772863539101106E-2"/>
                  <c:y val="-0.1136579582849207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753C-4123-BD4D-9EC96C22C277}"/>
                </c:ext>
              </c:extLst>
            </c:dLbl>
            <c:dLbl>
              <c:idx val="27"/>
              <c:layout>
                <c:manualLayout>
                  <c:x val="-5.5921970729539638E-2"/>
                  <c:y val="-0.38933896348664304"/>
                </c:manualLayout>
              </c:layout>
              <c:tx>
                <c:rich>
                  <a:bodyPr/>
                  <a:lstStyle/>
                  <a:p>
                    <a:fld id="{5F8FD8DD-E00C-450E-9188-93D29EB0BDD6}" type="VALUE">
                      <a:rPr lang="en-US" sz="2500" b="1">
                        <a:solidFill>
                          <a:srgbClr val="FF0000"/>
                        </a:solidFill>
                        <a:effectLst>
                          <a:outerShdw blurRad="38100" dist="38100" dir="2700000" algn="tl">
                            <a:srgbClr val="000000">
                              <a:alpha val="43137"/>
                            </a:srgbClr>
                          </a:outerShdw>
                        </a:effectLst>
                      </a:rPr>
                      <a:pPr/>
                      <a:t>[VALUE]</a:t>
                    </a:fld>
                    <a:endParaRPr lang="LID4096"/>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3A-753C-4123-BD4D-9EC96C22C277}"/>
                </c:ext>
              </c:extLst>
            </c:dLbl>
            <c:dLbl>
              <c:idx val="28"/>
              <c:layout>
                <c:manualLayout>
                  <c:x val="-1.4338966853728086E-2"/>
                  <c:y val="-0.1837873368011482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B-753C-4123-BD4D-9EC96C22C27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LID4096"/>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 (2)'!$S$4:$S$32</c:f>
              <c:numCache>
                <c:formatCode>General</c:formatCode>
                <c:ptCount val="29"/>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pt idx="27">
                  <c:v>2019</c:v>
                </c:pt>
                <c:pt idx="28">
                  <c:v>2020</c:v>
                </c:pt>
              </c:numCache>
            </c:numRef>
          </c:cat>
          <c:val>
            <c:numRef>
              <c:f>'Sheet1 (2)'!$U$4:$U$32</c:f>
              <c:numCache>
                <c:formatCode>General</c:formatCode>
                <c:ptCount val="29"/>
                <c:pt idx="0">
                  <c:v>5.2</c:v>
                </c:pt>
                <c:pt idx="1">
                  <c:v>5.9</c:v>
                </c:pt>
                <c:pt idx="2">
                  <c:v>8.1</c:v>
                </c:pt>
                <c:pt idx="3">
                  <c:v>9.4</c:v>
                </c:pt>
                <c:pt idx="4">
                  <c:v>9.6999999999999993</c:v>
                </c:pt>
                <c:pt idx="5">
                  <c:v>11.8</c:v>
                </c:pt>
                <c:pt idx="6">
                  <c:v>13.3</c:v>
                </c:pt>
                <c:pt idx="7">
                  <c:v>13</c:v>
                </c:pt>
                <c:pt idx="8">
                  <c:v>10.6</c:v>
                </c:pt>
                <c:pt idx="9">
                  <c:v>9</c:v>
                </c:pt>
                <c:pt idx="10">
                  <c:v>7.9</c:v>
                </c:pt>
                <c:pt idx="11">
                  <c:v>8.1999999999999993</c:v>
                </c:pt>
                <c:pt idx="12">
                  <c:v>7.8</c:v>
                </c:pt>
                <c:pt idx="13">
                  <c:v>7.1</c:v>
                </c:pt>
                <c:pt idx="14">
                  <c:v>7.1</c:v>
                </c:pt>
                <c:pt idx="15">
                  <c:v>6</c:v>
                </c:pt>
                <c:pt idx="16">
                  <c:v>6.2</c:v>
                </c:pt>
                <c:pt idx="17">
                  <c:v>8.3000000000000007</c:v>
                </c:pt>
                <c:pt idx="18">
                  <c:v>7.3</c:v>
                </c:pt>
                <c:pt idx="19">
                  <c:v>6.5</c:v>
                </c:pt>
                <c:pt idx="20">
                  <c:v>5.5</c:v>
                </c:pt>
                <c:pt idx="21">
                  <c:v>5.5</c:v>
                </c:pt>
                <c:pt idx="22">
                  <c:v>5.2</c:v>
                </c:pt>
                <c:pt idx="23">
                  <c:v>5.6</c:v>
                </c:pt>
                <c:pt idx="24">
                  <c:v>5.5</c:v>
                </c:pt>
                <c:pt idx="25">
                  <c:v>5.2</c:v>
                </c:pt>
                <c:pt idx="26">
                  <c:v>4.7</c:v>
                </c:pt>
                <c:pt idx="27">
                  <c:v>4.5999999999999996</c:v>
                </c:pt>
                <c:pt idx="28">
                  <c:v>5.9</c:v>
                </c:pt>
              </c:numCache>
            </c:numRef>
          </c:val>
          <c:smooth val="0"/>
          <c:extLst>
            <c:ext xmlns:c16="http://schemas.microsoft.com/office/drawing/2014/chart" uri="{C3380CC4-5D6E-409C-BE32-E72D297353CC}">
              <c16:uniqueId val="{00000001-753C-4123-BD4D-9EC96C22C277}"/>
            </c:ext>
          </c:extLst>
        </c:ser>
        <c:ser>
          <c:idx val="2"/>
          <c:order val="2"/>
          <c:tx>
            <c:strRef>
              <c:f>'Sheet1 (2)'!$V$3</c:f>
              <c:strCache>
                <c:ptCount val="1"/>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ID4096"/>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 (2)'!$S$4:$S$32</c:f>
              <c:numCache>
                <c:formatCode>General</c:formatCode>
                <c:ptCount val="29"/>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pt idx="27">
                  <c:v>2019</c:v>
                </c:pt>
                <c:pt idx="28">
                  <c:v>2020</c:v>
                </c:pt>
              </c:numCache>
            </c:numRef>
          </c:cat>
          <c:val>
            <c:numRef>
              <c:f>'Sheet1 (2)'!$V$4:$V$32</c:f>
              <c:numCache>
                <c:formatCode>General</c:formatCode>
                <c:ptCount val="29"/>
              </c:numCache>
            </c:numRef>
          </c:val>
          <c:smooth val="0"/>
          <c:extLst>
            <c:ext xmlns:c16="http://schemas.microsoft.com/office/drawing/2014/chart" uri="{C3380CC4-5D6E-409C-BE32-E72D297353CC}">
              <c16:uniqueId val="{00000002-753C-4123-BD4D-9EC96C22C277}"/>
            </c:ext>
          </c:extLst>
        </c:ser>
        <c:dLbls>
          <c:showLegendKey val="0"/>
          <c:showVal val="0"/>
          <c:showCatName val="0"/>
          <c:showSerName val="0"/>
          <c:showPercent val="0"/>
          <c:showBubbleSize val="0"/>
        </c:dLbls>
        <c:marker val="1"/>
        <c:smooth val="0"/>
        <c:axId val="405733264"/>
        <c:axId val="405733680"/>
      </c:lineChart>
      <c:catAx>
        <c:axId val="405733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405733680"/>
        <c:crosses val="autoZero"/>
        <c:auto val="1"/>
        <c:lblAlgn val="ctr"/>
        <c:lblOffset val="100"/>
        <c:noMultiLvlLbl val="0"/>
      </c:catAx>
      <c:valAx>
        <c:axId val="4057336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405733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legend>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Unemployment, total (% of total labor force) (modeled ILO estimate)</a:t>
            </a:r>
            <a:endParaRPr lang="fi-FI"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ID4096"/>
        </a:p>
      </c:txPr>
    </c:title>
    <c:autoTitleDeleted val="0"/>
    <c:plotArea>
      <c:layout/>
      <c:lineChart>
        <c:grouping val="standard"/>
        <c:varyColors val="0"/>
        <c:ser>
          <c:idx val="0"/>
          <c:order val="0"/>
          <c:tx>
            <c:strRef>
              <c:f>Sheet1!$A$2</c:f>
              <c:strCache>
                <c:ptCount val="1"/>
                <c:pt idx="0">
                  <c:v>Armenia</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Sheet1!$B$1:$AB$1</c:f>
              <c:strCache>
                <c:ptCount val="27"/>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strCache>
            </c:strRef>
          </c:cat>
          <c:val>
            <c:numRef>
              <c:f>Sheet1!$B$2:$AB$2</c:f>
              <c:numCache>
                <c:formatCode>General</c:formatCode>
                <c:ptCount val="27"/>
                <c:pt idx="0">
                  <c:v>1.9880000352859499</c:v>
                </c:pt>
                <c:pt idx="1">
                  <c:v>1.79999995231628</c:v>
                </c:pt>
                <c:pt idx="2">
                  <c:v>5.3000001907348597</c:v>
                </c:pt>
                <c:pt idx="3">
                  <c:v>6.5999999046325701</c:v>
                </c:pt>
                <c:pt idx="4">
                  <c:v>6.6999998092651403</c:v>
                </c:pt>
                <c:pt idx="5">
                  <c:v>9.3000001907348597</c:v>
                </c:pt>
                <c:pt idx="6">
                  <c:v>10.800000190734901</c:v>
                </c:pt>
                <c:pt idx="7">
                  <c:v>9.3999996185302699</c:v>
                </c:pt>
                <c:pt idx="8">
                  <c:v>11.199999809265099</c:v>
                </c:pt>
                <c:pt idx="9">
                  <c:v>10.913999557495099</c:v>
                </c:pt>
                <c:pt idx="10">
                  <c:v>10.602999687194799</c:v>
                </c:pt>
                <c:pt idx="11">
                  <c:v>10.444999694824199</c:v>
                </c:pt>
                <c:pt idx="12">
                  <c:v>10.1000003814697</c:v>
                </c:pt>
                <c:pt idx="13">
                  <c:v>9.6000003814697301</c:v>
                </c:pt>
                <c:pt idx="14">
                  <c:v>8.1999998092651403</c:v>
                </c:pt>
                <c:pt idx="15">
                  <c:v>7.5</c:v>
                </c:pt>
                <c:pt idx="16">
                  <c:v>12.006999969482401</c:v>
                </c:pt>
                <c:pt idx="17">
                  <c:v>16.370000839233398</c:v>
                </c:pt>
                <c:pt idx="18">
                  <c:v>18.7399997711182</c:v>
                </c:pt>
                <c:pt idx="19">
                  <c:v>19.0100002288818</c:v>
                </c:pt>
                <c:pt idx="20">
                  <c:v>18.440000534057599</c:v>
                </c:pt>
                <c:pt idx="21">
                  <c:v>17.309999465942401</c:v>
                </c:pt>
                <c:pt idx="22">
                  <c:v>16.180000305175799</c:v>
                </c:pt>
                <c:pt idx="23">
                  <c:v>17.5</c:v>
                </c:pt>
                <c:pt idx="24">
                  <c:v>18.2600002288818</c:v>
                </c:pt>
                <c:pt idx="25">
                  <c:v>18.040000915527301</c:v>
                </c:pt>
                <c:pt idx="26">
                  <c:v>18.1870002746582</c:v>
                </c:pt>
              </c:numCache>
            </c:numRef>
          </c:val>
          <c:smooth val="0"/>
          <c:extLst>
            <c:ext xmlns:c16="http://schemas.microsoft.com/office/drawing/2014/chart" uri="{C3380CC4-5D6E-409C-BE32-E72D297353CC}">
              <c16:uniqueId val="{00000000-31EB-4B28-8ABD-8983658D990F}"/>
            </c:ext>
          </c:extLst>
        </c:ser>
        <c:ser>
          <c:idx val="1"/>
          <c:order val="1"/>
          <c:tx>
            <c:strRef>
              <c:f>Sheet1!$A$3</c:f>
              <c:strCache>
                <c:ptCount val="1"/>
                <c:pt idx="0">
                  <c:v>Azerbaijan</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Sheet1!$B$1:$AB$1</c:f>
              <c:strCache>
                <c:ptCount val="27"/>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strCache>
            </c:strRef>
          </c:cat>
          <c:val>
            <c:numRef>
              <c:f>Sheet1!$B$3:$AB$3</c:f>
              <c:numCache>
                <c:formatCode>General</c:formatCode>
                <c:ptCount val="27"/>
                <c:pt idx="0">
                  <c:v>8.9390001296997106</c:v>
                </c:pt>
                <c:pt idx="1">
                  <c:v>7.2080001831054696</c:v>
                </c:pt>
                <c:pt idx="2">
                  <c:v>7.2779998779296902</c:v>
                </c:pt>
                <c:pt idx="3">
                  <c:v>7.7350001335143999</c:v>
                </c:pt>
                <c:pt idx="4">
                  <c:v>7.9710001945495597</c:v>
                </c:pt>
                <c:pt idx="5">
                  <c:v>11.746000289916999</c:v>
                </c:pt>
                <c:pt idx="6">
                  <c:v>11.8470001220703</c:v>
                </c:pt>
                <c:pt idx="7">
                  <c:v>11.791999816894499</c:v>
                </c:pt>
                <c:pt idx="8">
                  <c:v>11.876000404357899</c:v>
                </c:pt>
                <c:pt idx="9">
                  <c:v>11.800000190734901</c:v>
                </c:pt>
                <c:pt idx="10">
                  <c:v>10.8999996185303</c:v>
                </c:pt>
                <c:pt idx="11">
                  <c:v>10</c:v>
                </c:pt>
                <c:pt idx="12">
                  <c:v>9.25</c:v>
                </c:pt>
                <c:pt idx="13">
                  <c:v>8</c:v>
                </c:pt>
                <c:pt idx="14">
                  <c:v>7.3000001907348597</c:v>
                </c:pt>
                <c:pt idx="15">
                  <c:v>6.6199998855590803</c:v>
                </c:pt>
                <c:pt idx="16">
                  <c:v>6.53999996185303</c:v>
                </c:pt>
                <c:pt idx="17">
                  <c:v>6.0500001907348597</c:v>
                </c:pt>
                <c:pt idx="18">
                  <c:v>5.7399997711181596</c:v>
                </c:pt>
                <c:pt idx="19">
                  <c:v>5.6300001144409197</c:v>
                </c:pt>
                <c:pt idx="20">
                  <c:v>5.4200000762939498</c:v>
                </c:pt>
                <c:pt idx="21">
                  <c:v>5.1900000572204599</c:v>
                </c:pt>
                <c:pt idx="22">
                  <c:v>4.9699997901916504</c:v>
                </c:pt>
                <c:pt idx="23">
                  <c:v>4.9099998474121103</c:v>
                </c:pt>
                <c:pt idx="24">
                  <c:v>4.96000003814697</c:v>
                </c:pt>
                <c:pt idx="25">
                  <c:v>5</c:v>
                </c:pt>
                <c:pt idx="26">
                  <c:v>5.03200006484985</c:v>
                </c:pt>
              </c:numCache>
            </c:numRef>
          </c:val>
          <c:smooth val="0"/>
          <c:extLst>
            <c:ext xmlns:c16="http://schemas.microsoft.com/office/drawing/2014/chart" uri="{C3380CC4-5D6E-409C-BE32-E72D297353CC}">
              <c16:uniqueId val="{00000001-31EB-4B28-8ABD-8983658D990F}"/>
            </c:ext>
          </c:extLst>
        </c:ser>
        <c:ser>
          <c:idx val="2"/>
          <c:order val="2"/>
          <c:tx>
            <c:strRef>
              <c:f>Sheet1!$A$4</c:f>
              <c:strCache>
                <c:ptCount val="1"/>
                <c:pt idx="0">
                  <c:v>Bulgaria</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Sheet1!$B$1:$AB$1</c:f>
              <c:strCache>
                <c:ptCount val="27"/>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strCache>
            </c:strRef>
          </c:cat>
          <c:val>
            <c:numRef>
              <c:f>Sheet1!$B$4:$AB$4</c:f>
              <c:numCache>
                <c:formatCode>General</c:formatCode>
                <c:ptCount val="27"/>
                <c:pt idx="0">
                  <c:v>21.2469997406006</c:v>
                </c:pt>
                <c:pt idx="1">
                  <c:v>21.395999908447301</c:v>
                </c:pt>
                <c:pt idx="2">
                  <c:v>21.389999389648398</c:v>
                </c:pt>
                <c:pt idx="3">
                  <c:v>20.170000076293899</c:v>
                </c:pt>
                <c:pt idx="4">
                  <c:v>15.9099998474121</c:v>
                </c:pt>
                <c:pt idx="5">
                  <c:v>13.75</c:v>
                </c:pt>
                <c:pt idx="6">
                  <c:v>13.699999809265099</c:v>
                </c:pt>
                <c:pt idx="7">
                  <c:v>12.199999809265099</c:v>
                </c:pt>
                <c:pt idx="8">
                  <c:v>14.1000003814697</c:v>
                </c:pt>
                <c:pt idx="9">
                  <c:v>16.219999313354499</c:v>
                </c:pt>
                <c:pt idx="10">
                  <c:v>19.920000076293899</c:v>
                </c:pt>
                <c:pt idx="11">
                  <c:v>18.110000610351602</c:v>
                </c:pt>
                <c:pt idx="12">
                  <c:v>13.7299995422363</c:v>
                </c:pt>
                <c:pt idx="13">
                  <c:v>12.039999961853001</c:v>
                </c:pt>
                <c:pt idx="14">
                  <c:v>10.079999923706101</c:v>
                </c:pt>
                <c:pt idx="15">
                  <c:v>8.9499998092651403</c:v>
                </c:pt>
                <c:pt idx="16">
                  <c:v>6.8800001144409197</c:v>
                </c:pt>
                <c:pt idx="17">
                  <c:v>5.6100001335143999</c:v>
                </c:pt>
                <c:pt idx="18">
                  <c:v>6.8200001716613796</c:v>
                </c:pt>
                <c:pt idx="19">
                  <c:v>10.2799997329712</c:v>
                </c:pt>
                <c:pt idx="20">
                  <c:v>11.2600002288818</c:v>
                </c:pt>
                <c:pt idx="21">
                  <c:v>12.2700004577637</c:v>
                </c:pt>
                <c:pt idx="22">
                  <c:v>12.939999580383301</c:v>
                </c:pt>
                <c:pt idx="23">
                  <c:v>11.420000076293899</c:v>
                </c:pt>
                <c:pt idx="24">
                  <c:v>9.1400003433227504</c:v>
                </c:pt>
                <c:pt idx="25">
                  <c:v>7.5700001716613796</c:v>
                </c:pt>
                <c:pt idx="26">
                  <c:v>6.2789998054504403</c:v>
                </c:pt>
              </c:numCache>
            </c:numRef>
          </c:val>
          <c:smooth val="0"/>
          <c:extLst>
            <c:ext xmlns:c16="http://schemas.microsoft.com/office/drawing/2014/chart" uri="{C3380CC4-5D6E-409C-BE32-E72D297353CC}">
              <c16:uniqueId val="{00000002-31EB-4B28-8ABD-8983658D990F}"/>
            </c:ext>
          </c:extLst>
        </c:ser>
        <c:ser>
          <c:idx val="3"/>
          <c:order val="3"/>
          <c:tx>
            <c:strRef>
              <c:f>Sheet1!$A$5</c:f>
              <c:strCache>
                <c:ptCount val="1"/>
                <c:pt idx="0">
                  <c:v>Belarus</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Sheet1!$B$1:$AB$1</c:f>
              <c:strCache>
                <c:ptCount val="27"/>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strCache>
            </c:strRef>
          </c:cat>
          <c:val>
            <c:numRef>
              <c:f>Sheet1!$B$5:$AB$5</c:f>
              <c:numCache>
                <c:formatCode>General</c:formatCode>
                <c:ptCount val="27"/>
                <c:pt idx="0">
                  <c:v>0.83200001716613803</c:v>
                </c:pt>
                <c:pt idx="1">
                  <c:v>0.58899998664856001</c:v>
                </c:pt>
                <c:pt idx="2">
                  <c:v>0.60299998521804798</c:v>
                </c:pt>
                <c:pt idx="3">
                  <c:v>0.61900001764297496</c:v>
                </c:pt>
                <c:pt idx="4">
                  <c:v>0.63099998235702504</c:v>
                </c:pt>
                <c:pt idx="5">
                  <c:v>0.89600002765655495</c:v>
                </c:pt>
                <c:pt idx="6">
                  <c:v>0.90299999713897705</c:v>
                </c:pt>
                <c:pt idx="7">
                  <c:v>0.89399999380111705</c:v>
                </c:pt>
                <c:pt idx="8">
                  <c:v>0.92799997329711903</c:v>
                </c:pt>
                <c:pt idx="9">
                  <c:v>0.90799999237060502</c:v>
                </c:pt>
                <c:pt idx="10">
                  <c:v>0.89999997615814198</c:v>
                </c:pt>
                <c:pt idx="11">
                  <c:v>0.91699999570846602</c:v>
                </c:pt>
                <c:pt idx="12">
                  <c:v>0.90899997949600198</c:v>
                </c:pt>
                <c:pt idx="13">
                  <c:v>0.89999997615814198</c:v>
                </c:pt>
                <c:pt idx="14">
                  <c:v>0.88099998235702504</c:v>
                </c:pt>
                <c:pt idx="15">
                  <c:v>0.875</c:v>
                </c:pt>
                <c:pt idx="16">
                  <c:v>0.87900000810623202</c:v>
                </c:pt>
                <c:pt idx="17">
                  <c:v>0.87099999189376798</c:v>
                </c:pt>
                <c:pt idx="18">
                  <c:v>0.89999997615814198</c:v>
                </c:pt>
                <c:pt idx="19">
                  <c:v>1.1499999761581401</c:v>
                </c:pt>
                <c:pt idx="20">
                  <c:v>0.68000000715255704</c:v>
                </c:pt>
                <c:pt idx="21">
                  <c:v>0.62000000476837203</c:v>
                </c:pt>
                <c:pt idx="22">
                  <c:v>0.50999999046325695</c:v>
                </c:pt>
                <c:pt idx="23">
                  <c:v>0.490000009536743</c:v>
                </c:pt>
                <c:pt idx="24">
                  <c:v>0.49300000071525601</c:v>
                </c:pt>
                <c:pt idx="25">
                  <c:v>0.48800000548362699</c:v>
                </c:pt>
                <c:pt idx="26">
                  <c:v>0.481000006198883</c:v>
                </c:pt>
              </c:numCache>
            </c:numRef>
          </c:val>
          <c:smooth val="0"/>
          <c:extLst>
            <c:ext xmlns:c16="http://schemas.microsoft.com/office/drawing/2014/chart" uri="{C3380CC4-5D6E-409C-BE32-E72D297353CC}">
              <c16:uniqueId val="{00000003-31EB-4B28-8ABD-8983658D990F}"/>
            </c:ext>
          </c:extLst>
        </c:ser>
        <c:ser>
          <c:idx val="4"/>
          <c:order val="4"/>
          <c:tx>
            <c:strRef>
              <c:f>Sheet1!$A$6</c:f>
              <c:strCache>
                <c:ptCount val="1"/>
                <c:pt idx="0">
                  <c:v>Czech Republic</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Sheet1!$B$1:$AB$1</c:f>
              <c:strCache>
                <c:ptCount val="27"/>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strCache>
            </c:strRef>
          </c:cat>
          <c:val>
            <c:numRef>
              <c:f>Sheet1!$B$6:$AB$6</c:f>
              <c:numCache>
                <c:formatCode>General</c:formatCode>
                <c:ptCount val="27"/>
                <c:pt idx="0">
                  <c:v>2.2699999809265101</c:v>
                </c:pt>
                <c:pt idx="1">
                  <c:v>3.3020000457763699</c:v>
                </c:pt>
                <c:pt idx="2">
                  <c:v>4.3200001716613796</c:v>
                </c:pt>
                <c:pt idx="3">
                  <c:v>4.3000001907348597</c:v>
                </c:pt>
                <c:pt idx="4">
                  <c:v>4.0199999809265101</c:v>
                </c:pt>
                <c:pt idx="5">
                  <c:v>3.8900001049041699</c:v>
                </c:pt>
                <c:pt idx="6">
                  <c:v>4.2699999809265101</c:v>
                </c:pt>
                <c:pt idx="7">
                  <c:v>5.9000000953674299</c:v>
                </c:pt>
                <c:pt idx="8">
                  <c:v>8.4899997711181605</c:v>
                </c:pt>
                <c:pt idx="9">
                  <c:v>8.7600002288818395</c:v>
                </c:pt>
                <c:pt idx="10">
                  <c:v>7.9899997711181596</c:v>
                </c:pt>
                <c:pt idx="11">
                  <c:v>7.0199999809265101</c:v>
                </c:pt>
                <c:pt idx="12">
                  <c:v>7.53999996185303</c:v>
                </c:pt>
                <c:pt idx="13">
                  <c:v>8.2100000381469709</c:v>
                </c:pt>
                <c:pt idx="14">
                  <c:v>7.9299998283386204</c:v>
                </c:pt>
                <c:pt idx="15">
                  <c:v>7.1500000953674299</c:v>
                </c:pt>
                <c:pt idx="16">
                  <c:v>5.3200001716613796</c:v>
                </c:pt>
                <c:pt idx="17">
                  <c:v>4.3899998664856001</c:v>
                </c:pt>
                <c:pt idx="18">
                  <c:v>6.6599998474121103</c:v>
                </c:pt>
                <c:pt idx="19">
                  <c:v>7.2800002098083496</c:v>
                </c:pt>
                <c:pt idx="20">
                  <c:v>6.71000003814697</c:v>
                </c:pt>
                <c:pt idx="21">
                  <c:v>6.9800000190734899</c:v>
                </c:pt>
                <c:pt idx="22">
                  <c:v>6.9499998092651403</c:v>
                </c:pt>
                <c:pt idx="23">
                  <c:v>6.1100001335143999</c:v>
                </c:pt>
                <c:pt idx="24">
                  <c:v>5.0500001907348597</c:v>
                </c:pt>
                <c:pt idx="25">
                  <c:v>3.9500000476837198</c:v>
                </c:pt>
                <c:pt idx="26">
                  <c:v>3.06299996376038</c:v>
                </c:pt>
              </c:numCache>
            </c:numRef>
          </c:val>
          <c:smooth val="0"/>
          <c:extLst>
            <c:ext xmlns:c16="http://schemas.microsoft.com/office/drawing/2014/chart" uri="{C3380CC4-5D6E-409C-BE32-E72D297353CC}">
              <c16:uniqueId val="{00000004-31EB-4B28-8ABD-8983658D990F}"/>
            </c:ext>
          </c:extLst>
        </c:ser>
        <c:ser>
          <c:idx val="5"/>
          <c:order val="5"/>
          <c:tx>
            <c:strRef>
              <c:f>Sheet1!$A$7</c:f>
              <c:strCache>
                <c:ptCount val="1"/>
                <c:pt idx="0">
                  <c:v>Estonia</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Sheet1!$B$1:$AB$1</c:f>
              <c:strCache>
                <c:ptCount val="27"/>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strCache>
            </c:strRef>
          </c:cat>
          <c:val>
            <c:numRef>
              <c:f>Sheet1!$B$7:$AB$7</c:f>
              <c:numCache>
                <c:formatCode>General</c:formatCode>
                <c:ptCount val="27"/>
                <c:pt idx="0">
                  <c:v>1.4700000286102299</c:v>
                </c:pt>
                <c:pt idx="1">
                  <c:v>3.6800000667571999</c:v>
                </c:pt>
                <c:pt idx="2">
                  <c:v>6.53999996185303</c:v>
                </c:pt>
                <c:pt idx="3">
                  <c:v>7.5599999427795401</c:v>
                </c:pt>
                <c:pt idx="4">
                  <c:v>9.6599998474121094</c:v>
                </c:pt>
                <c:pt idx="5">
                  <c:v>9.9200000762939506</c:v>
                </c:pt>
                <c:pt idx="6">
                  <c:v>10.3699998855591</c:v>
                </c:pt>
                <c:pt idx="7">
                  <c:v>9.5100002288818395</c:v>
                </c:pt>
                <c:pt idx="8">
                  <c:v>11.569999694824199</c:v>
                </c:pt>
                <c:pt idx="9">
                  <c:v>13.3599996566772</c:v>
                </c:pt>
                <c:pt idx="10">
                  <c:v>13.1300001144409</c:v>
                </c:pt>
                <c:pt idx="11">
                  <c:v>10.0299997329712</c:v>
                </c:pt>
                <c:pt idx="12">
                  <c:v>11.289999961853001</c:v>
                </c:pt>
                <c:pt idx="13">
                  <c:v>10.25</c:v>
                </c:pt>
                <c:pt idx="14">
                  <c:v>8.0299997329711896</c:v>
                </c:pt>
                <c:pt idx="15">
                  <c:v>5.9099998474121103</c:v>
                </c:pt>
                <c:pt idx="16">
                  <c:v>4.5900001525878897</c:v>
                </c:pt>
                <c:pt idx="17">
                  <c:v>5.4499998092651403</c:v>
                </c:pt>
                <c:pt idx="18">
                  <c:v>13.550000190734901</c:v>
                </c:pt>
                <c:pt idx="19">
                  <c:v>16.709999084472699</c:v>
                </c:pt>
                <c:pt idx="20">
                  <c:v>12.329999923706101</c:v>
                </c:pt>
                <c:pt idx="21">
                  <c:v>10.0200004577637</c:v>
                </c:pt>
                <c:pt idx="22">
                  <c:v>8.6300001144409197</c:v>
                </c:pt>
                <c:pt idx="23">
                  <c:v>7.3499999046325701</c:v>
                </c:pt>
                <c:pt idx="24">
                  <c:v>6.1900000572204599</c:v>
                </c:pt>
                <c:pt idx="25">
                  <c:v>6.7600002288818404</c:v>
                </c:pt>
                <c:pt idx="26">
                  <c:v>6.7560000419616699</c:v>
                </c:pt>
              </c:numCache>
            </c:numRef>
          </c:val>
          <c:smooth val="0"/>
          <c:extLst>
            <c:ext xmlns:c16="http://schemas.microsoft.com/office/drawing/2014/chart" uri="{C3380CC4-5D6E-409C-BE32-E72D297353CC}">
              <c16:uniqueId val="{00000005-31EB-4B28-8ABD-8983658D990F}"/>
            </c:ext>
          </c:extLst>
        </c:ser>
        <c:ser>
          <c:idx val="6"/>
          <c:order val="6"/>
          <c:tx>
            <c:strRef>
              <c:f>Sheet1!$A$8</c:f>
              <c:strCache>
                <c:ptCount val="1"/>
                <c:pt idx="0">
                  <c:v>Georgia</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Sheet1!$B$1:$AB$1</c:f>
              <c:strCache>
                <c:ptCount val="27"/>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strCache>
            </c:strRef>
          </c:cat>
          <c:val>
            <c:numRef>
              <c:f>Sheet1!$B$8:$AB$8</c:f>
              <c:numCache>
                <c:formatCode>General</c:formatCode>
                <c:ptCount val="27"/>
                <c:pt idx="0">
                  <c:v>9.7430000305175799</c:v>
                </c:pt>
                <c:pt idx="1">
                  <c:v>9.0229997634887695</c:v>
                </c:pt>
                <c:pt idx="2">
                  <c:v>9.2080001831054705</c:v>
                </c:pt>
                <c:pt idx="3">
                  <c:v>9.8400001525878906</c:v>
                </c:pt>
                <c:pt idx="4">
                  <c:v>12.2270002365112</c:v>
                </c:pt>
                <c:pt idx="5">
                  <c:v>14.213000297546399</c:v>
                </c:pt>
                <c:pt idx="6">
                  <c:v>14.444999694824199</c:v>
                </c:pt>
                <c:pt idx="7">
                  <c:v>14.550000190734901</c:v>
                </c:pt>
                <c:pt idx="8">
                  <c:v>13.800000190734901</c:v>
                </c:pt>
                <c:pt idx="9">
                  <c:v>10.819999694824199</c:v>
                </c:pt>
                <c:pt idx="10">
                  <c:v>11.1599998474121</c:v>
                </c:pt>
                <c:pt idx="11">
                  <c:v>12.5900001525879</c:v>
                </c:pt>
                <c:pt idx="12">
                  <c:v>11.5100002288818</c:v>
                </c:pt>
                <c:pt idx="13">
                  <c:v>12.6199998855591</c:v>
                </c:pt>
                <c:pt idx="14">
                  <c:v>13.810000419616699</c:v>
                </c:pt>
                <c:pt idx="15">
                  <c:v>13.579999923706101</c:v>
                </c:pt>
                <c:pt idx="16">
                  <c:v>13.2799997329712</c:v>
                </c:pt>
                <c:pt idx="17">
                  <c:v>16.469999313354499</c:v>
                </c:pt>
                <c:pt idx="18">
                  <c:v>16.840000152587901</c:v>
                </c:pt>
                <c:pt idx="19">
                  <c:v>16.299999237060501</c:v>
                </c:pt>
                <c:pt idx="20">
                  <c:v>15.060000419616699</c:v>
                </c:pt>
                <c:pt idx="21">
                  <c:v>15.039999961853001</c:v>
                </c:pt>
                <c:pt idx="22">
                  <c:v>14.560000419616699</c:v>
                </c:pt>
                <c:pt idx="23">
                  <c:v>12.3500003814697</c:v>
                </c:pt>
                <c:pt idx="24">
                  <c:v>11.960000038146999</c:v>
                </c:pt>
                <c:pt idx="25">
                  <c:v>11.7600002288818</c:v>
                </c:pt>
                <c:pt idx="26">
                  <c:v>11.546999931335399</c:v>
                </c:pt>
              </c:numCache>
            </c:numRef>
          </c:val>
          <c:smooth val="0"/>
          <c:extLst>
            <c:ext xmlns:c16="http://schemas.microsoft.com/office/drawing/2014/chart" uri="{C3380CC4-5D6E-409C-BE32-E72D297353CC}">
              <c16:uniqueId val="{00000006-31EB-4B28-8ABD-8983658D990F}"/>
            </c:ext>
          </c:extLst>
        </c:ser>
        <c:ser>
          <c:idx val="7"/>
          <c:order val="7"/>
          <c:tx>
            <c:strRef>
              <c:f>Sheet1!$A$9</c:f>
              <c:strCache>
                <c:ptCount val="1"/>
                <c:pt idx="0">
                  <c:v>Greece</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f>Sheet1!$B$1:$AB$1</c:f>
              <c:strCache>
                <c:ptCount val="27"/>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strCache>
            </c:strRef>
          </c:cat>
          <c:val>
            <c:numRef>
              <c:f>Sheet1!$B$9:$AB$9</c:f>
              <c:numCache>
                <c:formatCode>General</c:formatCode>
                <c:ptCount val="27"/>
                <c:pt idx="0">
                  <c:v>7.6599998474121103</c:v>
                </c:pt>
                <c:pt idx="1">
                  <c:v>7.8400001525878897</c:v>
                </c:pt>
                <c:pt idx="2">
                  <c:v>8.6099996566772496</c:v>
                </c:pt>
                <c:pt idx="3">
                  <c:v>8.8599996566772496</c:v>
                </c:pt>
                <c:pt idx="4">
                  <c:v>9.0600004196166992</c:v>
                </c:pt>
                <c:pt idx="5">
                  <c:v>9.6599998474121094</c:v>
                </c:pt>
                <c:pt idx="6">
                  <c:v>9.5799999237060494</c:v>
                </c:pt>
                <c:pt idx="7">
                  <c:v>10.8400001525879</c:v>
                </c:pt>
                <c:pt idx="8">
                  <c:v>11.8500003814697</c:v>
                </c:pt>
                <c:pt idx="9">
                  <c:v>11.25</c:v>
                </c:pt>
                <c:pt idx="10">
                  <c:v>10.460000038146999</c:v>
                </c:pt>
                <c:pt idx="11">
                  <c:v>9.9700002670288104</c:v>
                </c:pt>
                <c:pt idx="12">
                  <c:v>9.4099998474121094</c:v>
                </c:pt>
                <c:pt idx="13">
                  <c:v>10.310000419616699</c:v>
                </c:pt>
                <c:pt idx="14">
                  <c:v>9.9899997711181605</c:v>
                </c:pt>
                <c:pt idx="15">
                  <c:v>9.0100002288818395</c:v>
                </c:pt>
                <c:pt idx="16">
                  <c:v>8.3999996185302699</c:v>
                </c:pt>
                <c:pt idx="17">
                  <c:v>7.7600002288818404</c:v>
                </c:pt>
                <c:pt idx="18">
                  <c:v>9.6199998855590803</c:v>
                </c:pt>
                <c:pt idx="19">
                  <c:v>12.710000038146999</c:v>
                </c:pt>
                <c:pt idx="20">
                  <c:v>17.860000610351602</c:v>
                </c:pt>
                <c:pt idx="21">
                  <c:v>24.440000534057599</c:v>
                </c:pt>
                <c:pt idx="22">
                  <c:v>27.469999313354499</c:v>
                </c:pt>
                <c:pt idx="23">
                  <c:v>26.4899997711182</c:v>
                </c:pt>
                <c:pt idx="24">
                  <c:v>24.899999618530298</c:v>
                </c:pt>
                <c:pt idx="25">
                  <c:v>23.540000915527301</c:v>
                </c:pt>
                <c:pt idx="26">
                  <c:v>21.406000137329102</c:v>
                </c:pt>
              </c:numCache>
            </c:numRef>
          </c:val>
          <c:smooth val="0"/>
          <c:extLst>
            <c:ext xmlns:c16="http://schemas.microsoft.com/office/drawing/2014/chart" uri="{C3380CC4-5D6E-409C-BE32-E72D297353CC}">
              <c16:uniqueId val="{00000007-31EB-4B28-8ABD-8983658D990F}"/>
            </c:ext>
          </c:extLst>
        </c:ser>
        <c:ser>
          <c:idx val="8"/>
          <c:order val="8"/>
          <c:tx>
            <c:strRef>
              <c:f>Sheet1!$A$10</c:f>
              <c:strCache>
                <c:ptCount val="1"/>
                <c:pt idx="0">
                  <c:v>Hungary</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Ref>
              <c:f>Sheet1!$B$1:$AB$1</c:f>
              <c:strCache>
                <c:ptCount val="27"/>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strCache>
            </c:strRef>
          </c:cat>
          <c:val>
            <c:numRef>
              <c:f>Sheet1!$B$10:$AB$10</c:f>
              <c:numCache>
                <c:formatCode>General</c:formatCode>
                <c:ptCount val="27"/>
                <c:pt idx="0">
                  <c:v>9.7700004577636701</c:v>
                </c:pt>
                <c:pt idx="1">
                  <c:v>9.9399995803833008</c:v>
                </c:pt>
                <c:pt idx="2">
                  <c:v>12.1000003814697</c:v>
                </c:pt>
                <c:pt idx="3">
                  <c:v>10.8500003814697</c:v>
                </c:pt>
                <c:pt idx="4">
                  <c:v>10.170000076293899</c:v>
                </c:pt>
                <c:pt idx="5">
                  <c:v>10.0200004577637</c:v>
                </c:pt>
                <c:pt idx="6">
                  <c:v>8.9899997711181605</c:v>
                </c:pt>
                <c:pt idx="7">
                  <c:v>8.9300003051757795</c:v>
                </c:pt>
                <c:pt idx="8">
                  <c:v>6.9299998283386204</c:v>
                </c:pt>
                <c:pt idx="9">
                  <c:v>6.5599999427795401</c:v>
                </c:pt>
                <c:pt idx="10">
                  <c:v>5.6700000762939498</c:v>
                </c:pt>
                <c:pt idx="11">
                  <c:v>5.6100001335143999</c:v>
                </c:pt>
                <c:pt idx="12">
                  <c:v>5.78999996185303</c:v>
                </c:pt>
                <c:pt idx="13">
                  <c:v>5.8299999237060502</c:v>
                </c:pt>
                <c:pt idx="14">
                  <c:v>7.1900000572204599</c:v>
                </c:pt>
                <c:pt idx="15">
                  <c:v>7.4899997711181596</c:v>
                </c:pt>
                <c:pt idx="16">
                  <c:v>7.4099998474121103</c:v>
                </c:pt>
                <c:pt idx="17">
                  <c:v>7.8200001716613796</c:v>
                </c:pt>
                <c:pt idx="18">
                  <c:v>10.0299997329712</c:v>
                </c:pt>
                <c:pt idx="19">
                  <c:v>11.170000076293899</c:v>
                </c:pt>
                <c:pt idx="20">
                  <c:v>11.0299997329712</c:v>
                </c:pt>
                <c:pt idx="21">
                  <c:v>11</c:v>
                </c:pt>
                <c:pt idx="22">
                  <c:v>10.180000305175801</c:v>
                </c:pt>
                <c:pt idx="23">
                  <c:v>7.7300000190734899</c:v>
                </c:pt>
                <c:pt idx="24">
                  <c:v>6.8099999427795401</c:v>
                </c:pt>
                <c:pt idx="25">
                  <c:v>5.1100001335143999</c:v>
                </c:pt>
                <c:pt idx="26">
                  <c:v>4.3309998512268102</c:v>
                </c:pt>
              </c:numCache>
            </c:numRef>
          </c:val>
          <c:smooth val="0"/>
          <c:extLst>
            <c:ext xmlns:c16="http://schemas.microsoft.com/office/drawing/2014/chart" uri="{C3380CC4-5D6E-409C-BE32-E72D297353CC}">
              <c16:uniqueId val="{00000008-31EB-4B28-8ABD-8983658D990F}"/>
            </c:ext>
          </c:extLst>
        </c:ser>
        <c:ser>
          <c:idx val="9"/>
          <c:order val="9"/>
          <c:tx>
            <c:strRef>
              <c:f>Sheet1!$A$11</c:f>
              <c:strCache>
                <c:ptCount val="1"/>
                <c:pt idx="0">
                  <c:v>Kazakhstan</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strRef>
              <c:f>Sheet1!$B$1:$AB$1</c:f>
              <c:strCache>
                <c:ptCount val="27"/>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strCache>
            </c:strRef>
          </c:cat>
          <c:val>
            <c:numRef>
              <c:f>Sheet1!$B$11:$AB$11</c:f>
              <c:numCache>
                <c:formatCode>General</c:formatCode>
                <c:ptCount val="27"/>
                <c:pt idx="0">
                  <c:v>1.1360000371932999</c:v>
                </c:pt>
                <c:pt idx="1">
                  <c:v>1.1280000209808301</c:v>
                </c:pt>
                <c:pt idx="2">
                  <c:v>1.1100000143051101</c:v>
                </c:pt>
                <c:pt idx="3">
                  <c:v>7.53999996185303</c:v>
                </c:pt>
                <c:pt idx="4">
                  <c:v>10.9799995422363</c:v>
                </c:pt>
                <c:pt idx="5">
                  <c:v>12.960000038146999</c:v>
                </c:pt>
                <c:pt idx="6">
                  <c:v>13</c:v>
                </c:pt>
                <c:pt idx="7">
                  <c:v>13.1000003814697</c:v>
                </c:pt>
                <c:pt idx="8">
                  <c:v>13.460000038146999</c:v>
                </c:pt>
                <c:pt idx="9">
                  <c:v>12.75</c:v>
                </c:pt>
                <c:pt idx="10">
                  <c:v>10.430000305175801</c:v>
                </c:pt>
                <c:pt idx="11">
                  <c:v>9.3299999237060494</c:v>
                </c:pt>
                <c:pt idx="12">
                  <c:v>8.7799997329711896</c:v>
                </c:pt>
                <c:pt idx="13">
                  <c:v>8.3999996185302699</c:v>
                </c:pt>
                <c:pt idx="14">
                  <c:v>8.1300001144409197</c:v>
                </c:pt>
                <c:pt idx="15">
                  <c:v>7.78999996185303</c:v>
                </c:pt>
                <c:pt idx="16">
                  <c:v>7.2600002288818404</c:v>
                </c:pt>
                <c:pt idx="17">
                  <c:v>6.6300001144409197</c:v>
                </c:pt>
                <c:pt idx="18">
                  <c:v>6.5500001907348597</c:v>
                </c:pt>
                <c:pt idx="19">
                  <c:v>5.7699999809265101</c:v>
                </c:pt>
                <c:pt idx="20">
                  <c:v>5.3899998664856001</c:v>
                </c:pt>
                <c:pt idx="21">
                  <c:v>5.28999996185303</c:v>
                </c:pt>
                <c:pt idx="22">
                  <c:v>5.1999998092651403</c:v>
                </c:pt>
                <c:pt idx="23">
                  <c:v>5.0599999427795401</c:v>
                </c:pt>
                <c:pt idx="24">
                  <c:v>4.9299998283386204</c:v>
                </c:pt>
                <c:pt idx="25">
                  <c:v>4.96000003814697</c:v>
                </c:pt>
                <c:pt idx="26">
                  <c:v>4.8600001335143999</c:v>
                </c:pt>
              </c:numCache>
            </c:numRef>
          </c:val>
          <c:smooth val="0"/>
          <c:extLst>
            <c:ext xmlns:c16="http://schemas.microsoft.com/office/drawing/2014/chart" uri="{C3380CC4-5D6E-409C-BE32-E72D297353CC}">
              <c16:uniqueId val="{00000009-31EB-4B28-8ABD-8983658D990F}"/>
            </c:ext>
          </c:extLst>
        </c:ser>
        <c:ser>
          <c:idx val="10"/>
          <c:order val="10"/>
          <c:tx>
            <c:strRef>
              <c:f>Sheet1!$A$12</c:f>
              <c:strCache>
                <c:ptCount val="1"/>
                <c:pt idx="0">
                  <c:v>Lithuania</c:v>
                </c:pt>
              </c:strCache>
            </c:strRef>
          </c:tx>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cat>
            <c:strRef>
              <c:f>Sheet1!$B$1:$AB$1</c:f>
              <c:strCache>
                <c:ptCount val="27"/>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strCache>
            </c:strRef>
          </c:cat>
          <c:val>
            <c:numRef>
              <c:f>Sheet1!$B$12:$AB$12</c:f>
              <c:numCache>
                <c:formatCode>General</c:formatCode>
                <c:ptCount val="27"/>
                <c:pt idx="0">
                  <c:v>17.586999893188501</c:v>
                </c:pt>
                <c:pt idx="1">
                  <c:v>17.2269992828369</c:v>
                </c:pt>
                <c:pt idx="2">
                  <c:v>17.462999343872099</c:v>
                </c:pt>
                <c:pt idx="3">
                  <c:v>17.329999923706101</c:v>
                </c:pt>
                <c:pt idx="4">
                  <c:v>17.540000915527301</c:v>
                </c:pt>
                <c:pt idx="5">
                  <c:v>16.399999618530298</c:v>
                </c:pt>
                <c:pt idx="6">
                  <c:v>14.1300001144409</c:v>
                </c:pt>
                <c:pt idx="7">
                  <c:v>13.710000038146999</c:v>
                </c:pt>
                <c:pt idx="8">
                  <c:v>13.3900003433228</c:v>
                </c:pt>
                <c:pt idx="9">
                  <c:v>15.930000305175801</c:v>
                </c:pt>
                <c:pt idx="10">
                  <c:v>16.840000152587901</c:v>
                </c:pt>
                <c:pt idx="11">
                  <c:v>13.0100002288818</c:v>
                </c:pt>
                <c:pt idx="12">
                  <c:v>12.8699998855591</c:v>
                </c:pt>
                <c:pt idx="13">
                  <c:v>10.680000305175801</c:v>
                </c:pt>
                <c:pt idx="14">
                  <c:v>8.3199996948242205</c:v>
                </c:pt>
                <c:pt idx="15">
                  <c:v>5.7800002098083496</c:v>
                </c:pt>
                <c:pt idx="16">
                  <c:v>4.25</c:v>
                </c:pt>
                <c:pt idx="17">
                  <c:v>5.8299999237060502</c:v>
                </c:pt>
                <c:pt idx="18">
                  <c:v>13.789999961853001</c:v>
                </c:pt>
                <c:pt idx="19">
                  <c:v>17.809999465942401</c:v>
                </c:pt>
                <c:pt idx="20">
                  <c:v>15.3900003433228</c:v>
                </c:pt>
                <c:pt idx="21">
                  <c:v>13.3599996566772</c:v>
                </c:pt>
                <c:pt idx="22">
                  <c:v>11.7700004577637</c:v>
                </c:pt>
                <c:pt idx="23">
                  <c:v>10.699999809265099</c:v>
                </c:pt>
                <c:pt idx="24">
                  <c:v>9.1199998855590803</c:v>
                </c:pt>
                <c:pt idx="25">
                  <c:v>7.8600001335143999</c:v>
                </c:pt>
                <c:pt idx="26">
                  <c:v>7.09299993515015</c:v>
                </c:pt>
              </c:numCache>
            </c:numRef>
          </c:val>
          <c:smooth val="0"/>
          <c:extLst>
            <c:ext xmlns:c16="http://schemas.microsoft.com/office/drawing/2014/chart" uri="{C3380CC4-5D6E-409C-BE32-E72D297353CC}">
              <c16:uniqueId val="{0000000A-31EB-4B28-8ABD-8983658D990F}"/>
            </c:ext>
          </c:extLst>
        </c:ser>
        <c:ser>
          <c:idx val="11"/>
          <c:order val="11"/>
          <c:tx>
            <c:strRef>
              <c:f>Sheet1!$A$13</c:f>
              <c:strCache>
                <c:ptCount val="1"/>
                <c:pt idx="0">
                  <c:v>Latvia</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Sheet1!$B$1:$AB$1</c:f>
              <c:strCache>
                <c:ptCount val="27"/>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strCache>
            </c:strRef>
          </c:cat>
          <c:val>
            <c:numRef>
              <c:f>Sheet1!$B$13:$AB$13</c:f>
              <c:numCache>
                <c:formatCode>General</c:formatCode>
                <c:ptCount val="27"/>
                <c:pt idx="0">
                  <c:v>20.020999908447301</c:v>
                </c:pt>
                <c:pt idx="1">
                  <c:v>19.673999786376999</c:v>
                </c:pt>
                <c:pt idx="2">
                  <c:v>20.239000320434599</c:v>
                </c:pt>
                <c:pt idx="3">
                  <c:v>21.222000122070298</c:v>
                </c:pt>
                <c:pt idx="4">
                  <c:v>20.1870002746582</c:v>
                </c:pt>
                <c:pt idx="5">
                  <c:v>20.930000305175799</c:v>
                </c:pt>
                <c:pt idx="6">
                  <c:v>14.8999996185303</c:v>
                </c:pt>
                <c:pt idx="7">
                  <c:v>14.460000038146999</c:v>
                </c:pt>
                <c:pt idx="8">
                  <c:v>13.789999961853001</c:v>
                </c:pt>
                <c:pt idx="9">
                  <c:v>14.210000038146999</c:v>
                </c:pt>
                <c:pt idx="10">
                  <c:v>13.819999694824199</c:v>
                </c:pt>
                <c:pt idx="11">
                  <c:v>13.829999923706101</c:v>
                </c:pt>
                <c:pt idx="12">
                  <c:v>12.060000419616699</c:v>
                </c:pt>
                <c:pt idx="13">
                  <c:v>11.710000038146999</c:v>
                </c:pt>
                <c:pt idx="14">
                  <c:v>10.0299997329712</c:v>
                </c:pt>
                <c:pt idx="15">
                  <c:v>7.0300002098083496</c:v>
                </c:pt>
                <c:pt idx="16">
                  <c:v>6.0500001907348597</c:v>
                </c:pt>
                <c:pt idx="17">
                  <c:v>7.7399997711181596</c:v>
                </c:pt>
                <c:pt idx="18">
                  <c:v>17.5100002288818</c:v>
                </c:pt>
                <c:pt idx="19">
                  <c:v>19.4799995422363</c:v>
                </c:pt>
                <c:pt idx="20">
                  <c:v>16.209999084472699</c:v>
                </c:pt>
                <c:pt idx="21">
                  <c:v>15.050000190734901</c:v>
                </c:pt>
                <c:pt idx="22">
                  <c:v>11.8699998855591</c:v>
                </c:pt>
                <c:pt idx="23">
                  <c:v>10.8500003814697</c:v>
                </c:pt>
                <c:pt idx="24">
                  <c:v>9.8699998855590803</c:v>
                </c:pt>
                <c:pt idx="25">
                  <c:v>9.6400003433227504</c:v>
                </c:pt>
                <c:pt idx="26">
                  <c:v>9.0729999542236293</c:v>
                </c:pt>
              </c:numCache>
            </c:numRef>
          </c:val>
          <c:smooth val="0"/>
          <c:extLst>
            <c:ext xmlns:c16="http://schemas.microsoft.com/office/drawing/2014/chart" uri="{C3380CC4-5D6E-409C-BE32-E72D297353CC}">
              <c16:uniqueId val="{0000000B-31EB-4B28-8ABD-8983658D990F}"/>
            </c:ext>
          </c:extLst>
        </c:ser>
        <c:ser>
          <c:idx val="12"/>
          <c:order val="12"/>
          <c:tx>
            <c:strRef>
              <c:f>Sheet1!$A$14</c:f>
              <c:strCache>
                <c:ptCount val="1"/>
                <c:pt idx="0">
                  <c:v>Moldova</c:v>
                </c:pt>
              </c:strCache>
            </c:strRef>
          </c:tx>
          <c:spPr>
            <a:ln w="28575" cap="rnd">
              <a:solidFill>
                <a:schemeClr val="accent1">
                  <a:lumMod val="80000"/>
                  <a:lumOff val="20000"/>
                </a:schemeClr>
              </a:solid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cat>
            <c:strRef>
              <c:f>Sheet1!$B$1:$AB$1</c:f>
              <c:strCache>
                <c:ptCount val="27"/>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strCache>
            </c:strRef>
          </c:cat>
          <c:val>
            <c:numRef>
              <c:f>Sheet1!$B$14:$AB$14</c:f>
              <c:numCache>
                <c:formatCode>General</c:formatCode>
                <c:ptCount val="27"/>
                <c:pt idx="0">
                  <c:v>8.4689998626709002</c:v>
                </c:pt>
                <c:pt idx="1">
                  <c:v>8.1840000152587908</c:v>
                </c:pt>
                <c:pt idx="2">
                  <c:v>8.2650003433227504</c:v>
                </c:pt>
                <c:pt idx="3">
                  <c:v>7.3949999809265101</c:v>
                </c:pt>
                <c:pt idx="4">
                  <c:v>8.4469995498657209</c:v>
                </c:pt>
                <c:pt idx="5">
                  <c:v>10.861000061035201</c:v>
                </c:pt>
                <c:pt idx="6">
                  <c:v>10.939999580383301</c:v>
                </c:pt>
                <c:pt idx="7">
                  <c:v>11.022000312805201</c:v>
                </c:pt>
                <c:pt idx="8">
                  <c:v>11.1300001144409</c:v>
                </c:pt>
                <c:pt idx="9">
                  <c:v>8.4700002670288104</c:v>
                </c:pt>
                <c:pt idx="10">
                  <c:v>7.2800002098083496</c:v>
                </c:pt>
                <c:pt idx="11">
                  <c:v>6.8000001907348597</c:v>
                </c:pt>
                <c:pt idx="12">
                  <c:v>7.9499998092651403</c:v>
                </c:pt>
                <c:pt idx="13">
                  <c:v>8.1700000762939506</c:v>
                </c:pt>
                <c:pt idx="14">
                  <c:v>7.28999996185303</c:v>
                </c:pt>
                <c:pt idx="15">
                  <c:v>7.3800001144409197</c:v>
                </c:pt>
                <c:pt idx="16">
                  <c:v>5.0700001716613796</c:v>
                </c:pt>
                <c:pt idx="17">
                  <c:v>3.9800000190734899</c:v>
                </c:pt>
                <c:pt idx="18">
                  <c:v>6.4000000953674299</c:v>
                </c:pt>
                <c:pt idx="19">
                  <c:v>7.4499998092651403</c:v>
                </c:pt>
                <c:pt idx="20">
                  <c:v>6.6799998283386204</c:v>
                </c:pt>
                <c:pt idx="21">
                  <c:v>5.5799999237060502</c:v>
                </c:pt>
                <c:pt idx="22">
                  <c:v>5.0999999046325701</c:v>
                </c:pt>
                <c:pt idx="23">
                  <c:v>3.8599998950958301</c:v>
                </c:pt>
                <c:pt idx="24">
                  <c:v>3.6900000572204599</c:v>
                </c:pt>
                <c:pt idx="25">
                  <c:v>4.1799998283386204</c:v>
                </c:pt>
                <c:pt idx="26">
                  <c:v>4.4539999961853001</c:v>
                </c:pt>
              </c:numCache>
            </c:numRef>
          </c:val>
          <c:smooth val="0"/>
          <c:extLst>
            <c:ext xmlns:c16="http://schemas.microsoft.com/office/drawing/2014/chart" uri="{C3380CC4-5D6E-409C-BE32-E72D297353CC}">
              <c16:uniqueId val="{0000000C-31EB-4B28-8ABD-8983658D990F}"/>
            </c:ext>
          </c:extLst>
        </c:ser>
        <c:ser>
          <c:idx val="13"/>
          <c:order val="13"/>
          <c:tx>
            <c:strRef>
              <c:f>Sheet1!$A$15</c:f>
              <c:strCache>
                <c:ptCount val="1"/>
                <c:pt idx="0">
                  <c:v>Poland</c:v>
                </c:pt>
              </c:strCache>
            </c:strRef>
          </c:tx>
          <c:spPr>
            <a:ln w="28575" cap="rnd">
              <a:solidFill>
                <a:schemeClr val="accent2">
                  <a:lumMod val="80000"/>
                  <a:lumOff val="20000"/>
                </a:schemeClr>
              </a:solid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cat>
            <c:strRef>
              <c:f>Sheet1!$B$1:$AB$1</c:f>
              <c:strCache>
                <c:ptCount val="27"/>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strCache>
            </c:strRef>
          </c:cat>
          <c:val>
            <c:numRef>
              <c:f>Sheet1!$B$15:$AB$15</c:f>
              <c:numCache>
                <c:formatCode>General</c:formatCode>
                <c:ptCount val="27"/>
                <c:pt idx="0">
                  <c:v>12.9720001220703</c:v>
                </c:pt>
                <c:pt idx="1">
                  <c:v>13.319999694824199</c:v>
                </c:pt>
                <c:pt idx="2">
                  <c:v>14</c:v>
                </c:pt>
                <c:pt idx="3">
                  <c:v>14.439999580383301</c:v>
                </c:pt>
                <c:pt idx="4">
                  <c:v>13.3400001525879</c:v>
                </c:pt>
                <c:pt idx="5">
                  <c:v>12.3500003814697</c:v>
                </c:pt>
                <c:pt idx="6">
                  <c:v>10.960000038146999</c:v>
                </c:pt>
                <c:pt idx="7">
                  <c:v>9.9399995803833008</c:v>
                </c:pt>
                <c:pt idx="8">
                  <c:v>12.289999961853001</c:v>
                </c:pt>
                <c:pt idx="9">
                  <c:v>16.309999465942401</c:v>
                </c:pt>
                <c:pt idx="10">
                  <c:v>18.370000839233398</c:v>
                </c:pt>
                <c:pt idx="11">
                  <c:v>19.889999389648398</c:v>
                </c:pt>
                <c:pt idx="12">
                  <c:v>19.370000839233398</c:v>
                </c:pt>
                <c:pt idx="13">
                  <c:v>19.069999694824201</c:v>
                </c:pt>
                <c:pt idx="14">
                  <c:v>17.75</c:v>
                </c:pt>
                <c:pt idx="15">
                  <c:v>13.8400001525879</c:v>
                </c:pt>
                <c:pt idx="16">
                  <c:v>9.6000003814697301</c:v>
                </c:pt>
                <c:pt idx="17">
                  <c:v>7.1199998855590803</c:v>
                </c:pt>
                <c:pt idx="18">
                  <c:v>8.1700000762939506</c:v>
                </c:pt>
                <c:pt idx="19">
                  <c:v>9.6400003433227504</c:v>
                </c:pt>
                <c:pt idx="20">
                  <c:v>9.6300001144409197</c:v>
                </c:pt>
                <c:pt idx="21">
                  <c:v>10.0900001525879</c:v>
                </c:pt>
                <c:pt idx="22">
                  <c:v>10.329999923706101</c:v>
                </c:pt>
                <c:pt idx="23">
                  <c:v>8.9899997711181605</c:v>
                </c:pt>
                <c:pt idx="24">
                  <c:v>7.5</c:v>
                </c:pt>
                <c:pt idx="25">
                  <c:v>6.1599998474121103</c:v>
                </c:pt>
                <c:pt idx="26">
                  <c:v>4.9549999237060502</c:v>
                </c:pt>
              </c:numCache>
            </c:numRef>
          </c:val>
          <c:smooth val="0"/>
          <c:extLst>
            <c:ext xmlns:c16="http://schemas.microsoft.com/office/drawing/2014/chart" uri="{C3380CC4-5D6E-409C-BE32-E72D297353CC}">
              <c16:uniqueId val="{0000000D-31EB-4B28-8ABD-8983658D990F}"/>
            </c:ext>
          </c:extLst>
        </c:ser>
        <c:ser>
          <c:idx val="14"/>
          <c:order val="14"/>
          <c:tx>
            <c:strRef>
              <c:f>Sheet1!$A$16</c:f>
              <c:strCache>
                <c:ptCount val="1"/>
                <c:pt idx="0">
                  <c:v>Russian Federation</c:v>
                </c:pt>
              </c:strCache>
            </c:strRef>
          </c:tx>
          <c:spPr>
            <a:ln w="76200" cap="rnd">
              <a:solidFill>
                <a:schemeClr val="tx1"/>
              </a:solidFill>
              <a:round/>
            </a:ln>
            <a:effectLst/>
          </c:spPr>
          <c:marker>
            <c:symbol val="circle"/>
            <c:size val="5"/>
            <c:spPr>
              <a:solidFill>
                <a:schemeClr val="tx1"/>
              </a:solidFill>
              <a:ln w="76200">
                <a:solidFill>
                  <a:schemeClr val="tx1"/>
                </a:solidFill>
              </a:ln>
              <a:effectLst/>
            </c:spPr>
          </c:marker>
          <c:cat>
            <c:strRef>
              <c:f>Sheet1!$B$1:$AB$1</c:f>
              <c:strCache>
                <c:ptCount val="27"/>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strCache>
            </c:strRef>
          </c:cat>
          <c:val>
            <c:numRef>
              <c:f>Sheet1!$B$16:$AB$16</c:f>
              <c:numCache>
                <c:formatCode>General</c:formatCode>
                <c:ptCount val="27"/>
                <c:pt idx="0">
                  <c:v>5.7189998626709002</c:v>
                </c:pt>
                <c:pt idx="1">
                  <c:v>5.3099999427795401</c:v>
                </c:pt>
                <c:pt idx="2">
                  <c:v>5.9099998474121103</c:v>
                </c:pt>
                <c:pt idx="3">
                  <c:v>8.0799999237060494</c:v>
                </c:pt>
                <c:pt idx="4">
                  <c:v>9.6599998474121094</c:v>
                </c:pt>
                <c:pt idx="5">
                  <c:v>9.8599996566772496</c:v>
                </c:pt>
                <c:pt idx="6">
                  <c:v>11.810000419616699</c:v>
                </c:pt>
                <c:pt idx="7">
                  <c:v>13.3900003433228</c:v>
                </c:pt>
                <c:pt idx="8">
                  <c:v>13.5299997329712</c:v>
                </c:pt>
                <c:pt idx="9">
                  <c:v>10.579999923706101</c:v>
                </c:pt>
                <c:pt idx="10">
                  <c:v>8.9799995422363299</c:v>
                </c:pt>
                <c:pt idx="11">
                  <c:v>7.9200000762939498</c:v>
                </c:pt>
                <c:pt idx="12">
                  <c:v>8.2299995422363299</c:v>
                </c:pt>
                <c:pt idx="13">
                  <c:v>7.7800002098083496</c:v>
                </c:pt>
                <c:pt idx="14">
                  <c:v>7.1700000762939498</c:v>
                </c:pt>
                <c:pt idx="15">
                  <c:v>7.1599998474121103</c:v>
                </c:pt>
                <c:pt idx="16">
                  <c:v>6.0999999046325701</c:v>
                </c:pt>
                <c:pt idx="17">
                  <c:v>6.3200001716613796</c:v>
                </c:pt>
                <c:pt idx="18">
                  <c:v>8.4200000762939506</c:v>
                </c:pt>
                <c:pt idx="19">
                  <c:v>7.3699998855590803</c:v>
                </c:pt>
                <c:pt idx="20">
                  <c:v>6.53999996185303</c:v>
                </c:pt>
                <c:pt idx="21">
                  <c:v>5.4400000572204599</c:v>
                </c:pt>
                <c:pt idx="22">
                  <c:v>5.46000003814697</c:v>
                </c:pt>
                <c:pt idx="23">
                  <c:v>5.1599998474121103</c:v>
                </c:pt>
                <c:pt idx="24">
                  <c:v>5.5700001716613796</c:v>
                </c:pt>
                <c:pt idx="25">
                  <c:v>5.5370001792907697</c:v>
                </c:pt>
                <c:pt idx="26">
                  <c:v>5.1729998588562003</c:v>
                </c:pt>
              </c:numCache>
            </c:numRef>
          </c:val>
          <c:smooth val="0"/>
          <c:extLst>
            <c:ext xmlns:c16="http://schemas.microsoft.com/office/drawing/2014/chart" uri="{C3380CC4-5D6E-409C-BE32-E72D297353CC}">
              <c16:uniqueId val="{0000000E-31EB-4B28-8ABD-8983658D990F}"/>
            </c:ext>
          </c:extLst>
        </c:ser>
        <c:ser>
          <c:idx val="15"/>
          <c:order val="15"/>
          <c:tx>
            <c:strRef>
              <c:f>Sheet1!$A$17</c:f>
              <c:strCache>
                <c:ptCount val="1"/>
                <c:pt idx="0">
                  <c:v>Slovak Republic</c:v>
                </c:pt>
              </c:strCache>
            </c:strRef>
          </c:tx>
          <c:spPr>
            <a:ln w="28575" cap="rnd">
              <a:solidFill>
                <a:schemeClr val="accent4">
                  <a:lumMod val="80000"/>
                  <a:lumOff val="20000"/>
                </a:schemeClr>
              </a:solidFill>
              <a:round/>
            </a:ln>
            <a:effectLst/>
          </c:spPr>
          <c:marker>
            <c:symbol val="circle"/>
            <c:size val="5"/>
            <c:spPr>
              <a:solidFill>
                <a:schemeClr val="accent4">
                  <a:lumMod val="80000"/>
                  <a:lumOff val="20000"/>
                </a:schemeClr>
              </a:solidFill>
              <a:ln w="9525">
                <a:solidFill>
                  <a:schemeClr val="accent4">
                    <a:lumMod val="80000"/>
                    <a:lumOff val="20000"/>
                  </a:schemeClr>
                </a:solidFill>
              </a:ln>
              <a:effectLst/>
            </c:spPr>
          </c:marker>
          <c:cat>
            <c:strRef>
              <c:f>Sheet1!$B$1:$AB$1</c:f>
              <c:strCache>
                <c:ptCount val="27"/>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strCache>
            </c:strRef>
          </c:cat>
          <c:val>
            <c:numRef>
              <c:f>Sheet1!$B$17:$AB$17</c:f>
              <c:numCache>
                <c:formatCode>General</c:formatCode>
                <c:ptCount val="27"/>
                <c:pt idx="0">
                  <c:v>12.194999694824199</c:v>
                </c:pt>
                <c:pt idx="1">
                  <c:v>12.376000404357899</c:v>
                </c:pt>
                <c:pt idx="2">
                  <c:v>12.199999809265099</c:v>
                </c:pt>
                <c:pt idx="3">
                  <c:v>13.6499996185303</c:v>
                </c:pt>
                <c:pt idx="4">
                  <c:v>13.1099996566772</c:v>
                </c:pt>
                <c:pt idx="5">
                  <c:v>11.3400001525879</c:v>
                </c:pt>
                <c:pt idx="6">
                  <c:v>11.8900003433228</c:v>
                </c:pt>
                <c:pt idx="7">
                  <c:v>12.189999580383301</c:v>
                </c:pt>
                <c:pt idx="8">
                  <c:v>15.949999809265099</c:v>
                </c:pt>
                <c:pt idx="9">
                  <c:v>19.059999465942401</c:v>
                </c:pt>
                <c:pt idx="10">
                  <c:v>19.379999160766602</c:v>
                </c:pt>
                <c:pt idx="11">
                  <c:v>18.719999313354499</c:v>
                </c:pt>
                <c:pt idx="12">
                  <c:v>17.120000839233398</c:v>
                </c:pt>
                <c:pt idx="13">
                  <c:v>18.600000381469702</c:v>
                </c:pt>
                <c:pt idx="14">
                  <c:v>16.2600002288818</c:v>
                </c:pt>
                <c:pt idx="15">
                  <c:v>13.3699998855591</c:v>
                </c:pt>
                <c:pt idx="16">
                  <c:v>11.1400003433228</c:v>
                </c:pt>
                <c:pt idx="17">
                  <c:v>9.5100002288818395</c:v>
                </c:pt>
                <c:pt idx="18">
                  <c:v>12.0299997329712</c:v>
                </c:pt>
                <c:pt idx="19">
                  <c:v>14.3800001144409</c:v>
                </c:pt>
                <c:pt idx="20">
                  <c:v>13.6199998855591</c:v>
                </c:pt>
                <c:pt idx="21">
                  <c:v>13.960000038146999</c:v>
                </c:pt>
                <c:pt idx="22">
                  <c:v>14.2200002670288</c:v>
                </c:pt>
                <c:pt idx="23">
                  <c:v>13.180000305175801</c:v>
                </c:pt>
                <c:pt idx="24">
                  <c:v>11.4799995422363</c:v>
                </c:pt>
                <c:pt idx="25">
                  <c:v>9.6700000762939506</c:v>
                </c:pt>
                <c:pt idx="26">
                  <c:v>7.9000000953674299</c:v>
                </c:pt>
              </c:numCache>
            </c:numRef>
          </c:val>
          <c:smooth val="0"/>
          <c:extLst>
            <c:ext xmlns:c16="http://schemas.microsoft.com/office/drawing/2014/chart" uri="{C3380CC4-5D6E-409C-BE32-E72D297353CC}">
              <c16:uniqueId val="{0000000F-31EB-4B28-8ABD-8983658D990F}"/>
            </c:ext>
          </c:extLst>
        </c:ser>
        <c:ser>
          <c:idx val="16"/>
          <c:order val="16"/>
          <c:tx>
            <c:strRef>
              <c:f>Sheet1!$A$18</c:f>
              <c:strCache>
                <c:ptCount val="1"/>
                <c:pt idx="0">
                  <c:v>Slovenia</c:v>
                </c:pt>
              </c:strCache>
            </c:strRef>
          </c:tx>
          <c:spPr>
            <a:ln w="28575" cap="rnd">
              <a:solidFill>
                <a:schemeClr val="accent5">
                  <a:lumMod val="80000"/>
                  <a:lumOff val="20000"/>
                </a:schemeClr>
              </a:solidFill>
              <a:round/>
            </a:ln>
            <a:effectLst/>
          </c:spPr>
          <c:marker>
            <c:symbol val="circle"/>
            <c:size val="5"/>
            <c:spPr>
              <a:solidFill>
                <a:schemeClr val="accent5">
                  <a:lumMod val="80000"/>
                  <a:lumOff val="20000"/>
                </a:schemeClr>
              </a:solidFill>
              <a:ln w="9525">
                <a:solidFill>
                  <a:schemeClr val="accent5">
                    <a:lumMod val="80000"/>
                    <a:lumOff val="20000"/>
                  </a:schemeClr>
                </a:solidFill>
              </a:ln>
              <a:effectLst/>
            </c:spPr>
          </c:marker>
          <c:cat>
            <c:strRef>
              <c:f>Sheet1!$B$1:$AB$1</c:f>
              <c:strCache>
                <c:ptCount val="27"/>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strCache>
            </c:strRef>
          </c:cat>
          <c:val>
            <c:numRef>
              <c:f>Sheet1!$B$18:$AB$18</c:f>
              <c:numCache>
                <c:formatCode>General</c:formatCode>
                <c:ptCount val="27"/>
                <c:pt idx="0">
                  <c:v>7.0799999237060502</c:v>
                </c:pt>
                <c:pt idx="1">
                  <c:v>7.7210001945495597</c:v>
                </c:pt>
                <c:pt idx="2">
                  <c:v>8.5100002288818395</c:v>
                </c:pt>
                <c:pt idx="3">
                  <c:v>8.2399997711181605</c:v>
                </c:pt>
                <c:pt idx="4">
                  <c:v>7.1500000953674299</c:v>
                </c:pt>
                <c:pt idx="5">
                  <c:v>6.9099998474121103</c:v>
                </c:pt>
                <c:pt idx="6">
                  <c:v>6.6500000953674299</c:v>
                </c:pt>
                <c:pt idx="7">
                  <c:v>7.3899998664856001</c:v>
                </c:pt>
                <c:pt idx="8">
                  <c:v>7.3200001716613796</c:v>
                </c:pt>
                <c:pt idx="9">
                  <c:v>6.9200000762939498</c:v>
                </c:pt>
                <c:pt idx="10">
                  <c:v>5.6799998283386204</c:v>
                </c:pt>
                <c:pt idx="11">
                  <c:v>5.9200000762939498</c:v>
                </c:pt>
                <c:pt idx="12">
                  <c:v>6.4800000190734899</c:v>
                </c:pt>
                <c:pt idx="13">
                  <c:v>6.0100002288818404</c:v>
                </c:pt>
                <c:pt idx="14">
                  <c:v>6.5100002288818404</c:v>
                </c:pt>
                <c:pt idx="15">
                  <c:v>5.9499998092651403</c:v>
                </c:pt>
                <c:pt idx="16">
                  <c:v>4.8200001716613796</c:v>
                </c:pt>
                <c:pt idx="17">
                  <c:v>4.3699998855590803</c:v>
                </c:pt>
                <c:pt idx="18">
                  <c:v>5.8600001335143999</c:v>
                </c:pt>
                <c:pt idx="19">
                  <c:v>7.2399997711181596</c:v>
                </c:pt>
                <c:pt idx="20">
                  <c:v>8.1700000762939506</c:v>
                </c:pt>
                <c:pt idx="21">
                  <c:v>8.8400001525878906</c:v>
                </c:pt>
                <c:pt idx="22">
                  <c:v>10.1000003814697</c:v>
                </c:pt>
                <c:pt idx="23">
                  <c:v>9.6700000762939506</c:v>
                </c:pt>
                <c:pt idx="24">
                  <c:v>8.9600000381469709</c:v>
                </c:pt>
                <c:pt idx="25">
                  <c:v>8</c:v>
                </c:pt>
                <c:pt idx="26">
                  <c:v>6.86199998855591</c:v>
                </c:pt>
              </c:numCache>
            </c:numRef>
          </c:val>
          <c:smooth val="0"/>
          <c:extLst>
            <c:ext xmlns:c16="http://schemas.microsoft.com/office/drawing/2014/chart" uri="{C3380CC4-5D6E-409C-BE32-E72D297353CC}">
              <c16:uniqueId val="{00000010-31EB-4B28-8ABD-8983658D990F}"/>
            </c:ext>
          </c:extLst>
        </c:ser>
        <c:ser>
          <c:idx val="17"/>
          <c:order val="17"/>
          <c:tx>
            <c:strRef>
              <c:f>Sheet1!$A$19</c:f>
              <c:strCache>
                <c:ptCount val="1"/>
                <c:pt idx="0">
                  <c:v>Tajikistan</c:v>
                </c:pt>
              </c:strCache>
            </c:strRef>
          </c:tx>
          <c:spPr>
            <a:ln w="28575" cap="rnd">
              <a:solidFill>
                <a:schemeClr val="accent6">
                  <a:lumMod val="80000"/>
                  <a:lumOff val="20000"/>
                </a:schemeClr>
              </a:solidFill>
              <a:round/>
            </a:ln>
            <a:effectLst/>
          </c:spPr>
          <c:marker>
            <c:symbol val="circle"/>
            <c:size val="5"/>
            <c:spPr>
              <a:solidFill>
                <a:schemeClr val="accent6">
                  <a:lumMod val="80000"/>
                  <a:lumOff val="20000"/>
                </a:schemeClr>
              </a:solidFill>
              <a:ln w="9525">
                <a:solidFill>
                  <a:schemeClr val="accent6">
                    <a:lumMod val="80000"/>
                    <a:lumOff val="20000"/>
                  </a:schemeClr>
                </a:solidFill>
              </a:ln>
              <a:effectLst/>
            </c:spPr>
          </c:marker>
          <c:cat>
            <c:strRef>
              <c:f>Sheet1!$B$1:$AB$1</c:f>
              <c:strCache>
                <c:ptCount val="27"/>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strCache>
            </c:strRef>
          </c:cat>
          <c:val>
            <c:numRef>
              <c:f>Sheet1!$B$19:$AB$19</c:f>
              <c:numCache>
                <c:formatCode>General</c:formatCode>
                <c:ptCount val="27"/>
                <c:pt idx="0">
                  <c:v>7.625</c:v>
                </c:pt>
                <c:pt idx="1">
                  <c:v>6.6009998321533203</c:v>
                </c:pt>
                <c:pt idx="2">
                  <c:v>6.8590002059936497</c:v>
                </c:pt>
                <c:pt idx="3">
                  <c:v>7.1979999542236301</c:v>
                </c:pt>
                <c:pt idx="4">
                  <c:v>7.5279998779296902</c:v>
                </c:pt>
                <c:pt idx="5">
                  <c:v>11.2810001373291</c:v>
                </c:pt>
                <c:pt idx="6">
                  <c:v>11.5299997329712</c:v>
                </c:pt>
                <c:pt idx="7">
                  <c:v>11.2220001220703</c:v>
                </c:pt>
                <c:pt idx="8">
                  <c:v>11.668000221252401</c:v>
                </c:pt>
                <c:pt idx="9">
                  <c:v>11.3079996109009</c:v>
                </c:pt>
                <c:pt idx="10">
                  <c:v>11.074999809265099</c:v>
                </c:pt>
                <c:pt idx="11">
                  <c:v>11.461000442504901</c:v>
                </c:pt>
                <c:pt idx="12">
                  <c:v>11.4090003967285</c:v>
                </c:pt>
                <c:pt idx="13">
                  <c:v>11.373999595642101</c:v>
                </c:pt>
                <c:pt idx="14">
                  <c:v>11.192999839782701</c:v>
                </c:pt>
                <c:pt idx="15">
                  <c:v>11.123999595642101</c:v>
                </c:pt>
                <c:pt idx="16">
                  <c:v>11.206000328064</c:v>
                </c:pt>
                <c:pt idx="17">
                  <c:v>11.126000404357899</c:v>
                </c:pt>
                <c:pt idx="18">
                  <c:v>11.5</c:v>
                </c:pt>
                <c:pt idx="19">
                  <c:v>11.720999717712401</c:v>
                </c:pt>
                <c:pt idx="20">
                  <c:v>11.1579999923706</c:v>
                </c:pt>
                <c:pt idx="21">
                  <c:v>10.75</c:v>
                </c:pt>
                <c:pt idx="22">
                  <c:v>10.605999946594199</c:v>
                </c:pt>
                <c:pt idx="23">
                  <c:v>10.472999572753899</c:v>
                </c:pt>
                <c:pt idx="24">
                  <c:v>10.362999916076699</c:v>
                </c:pt>
                <c:pt idx="25">
                  <c:v>10.3039999008179</c:v>
                </c:pt>
                <c:pt idx="26">
                  <c:v>10.2810001373291</c:v>
                </c:pt>
              </c:numCache>
            </c:numRef>
          </c:val>
          <c:smooth val="0"/>
          <c:extLst>
            <c:ext xmlns:c16="http://schemas.microsoft.com/office/drawing/2014/chart" uri="{C3380CC4-5D6E-409C-BE32-E72D297353CC}">
              <c16:uniqueId val="{00000011-31EB-4B28-8ABD-8983658D990F}"/>
            </c:ext>
          </c:extLst>
        </c:ser>
        <c:ser>
          <c:idx val="18"/>
          <c:order val="18"/>
          <c:tx>
            <c:strRef>
              <c:f>Sheet1!$A$20</c:f>
              <c:strCache>
                <c:ptCount val="1"/>
                <c:pt idx="0">
                  <c:v>Ukraine</c:v>
                </c:pt>
              </c:strCache>
            </c:strRef>
          </c:tx>
          <c:spPr>
            <a:ln w="28575" cap="rnd">
              <a:solidFill>
                <a:schemeClr val="accent1">
                  <a:lumMod val="80000"/>
                </a:schemeClr>
              </a:solidFill>
              <a:round/>
            </a:ln>
            <a:effectLst/>
          </c:spPr>
          <c:marker>
            <c:symbol val="circle"/>
            <c:size val="5"/>
            <c:spPr>
              <a:solidFill>
                <a:schemeClr val="accent1">
                  <a:lumMod val="80000"/>
                </a:schemeClr>
              </a:solidFill>
              <a:ln w="9525">
                <a:solidFill>
                  <a:schemeClr val="accent1">
                    <a:lumMod val="80000"/>
                  </a:schemeClr>
                </a:solidFill>
              </a:ln>
              <a:effectLst/>
            </c:spPr>
          </c:marker>
          <c:cat>
            <c:strRef>
              <c:f>Sheet1!$B$1:$AB$1</c:f>
              <c:strCache>
                <c:ptCount val="27"/>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strCache>
            </c:strRef>
          </c:cat>
          <c:val>
            <c:numRef>
              <c:f>Sheet1!$B$20:$AB$20</c:f>
              <c:numCache>
                <c:formatCode>General</c:formatCode>
                <c:ptCount val="27"/>
                <c:pt idx="0">
                  <c:v>5.7620000839233398</c:v>
                </c:pt>
                <c:pt idx="1">
                  <c:v>5.4939999580383301</c:v>
                </c:pt>
                <c:pt idx="2">
                  <c:v>5.1820001602172896</c:v>
                </c:pt>
                <c:pt idx="3">
                  <c:v>5.2490000724792498</c:v>
                </c:pt>
                <c:pt idx="4">
                  <c:v>5.6199998855590803</c:v>
                </c:pt>
                <c:pt idx="5">
                  <c:v>7.6500000953674299</c:v>
                </c:pt>
                <c:pt idx="6">
                  <c:v>8.9300003051757795</c:v>
                </c:pt>
                <c:pt idx="7">
                  <c:v>11.319999694824199</c:v>
                </c:pt>
                <c:pt idx="8">
                  <c:v>11.5900001525879</c:v>
                </c:pt>
                <c:pt idx="9">
                  <c:v>11.6300001144409</c:v>
                </c:pt>
                <c:pt idx="10">
                  <c:v>10.949999809265099</c:v>
                </c:pt>
                <c:pt idx="11">
                  <c:v>9.6300001144409197</c:v>
                </c:pt>
                <c:pt idx="12">
                  <c:v>9.0600004196166992</c:v>
                </c:pt>
                <c:pt idx="13">
                  <c:v>8.5900001525878906</c:v>
                </c:pt>
                <c:pt idx="14">
                  <c:v>7.1799998283386204</c:v>
                </c:pt>
                <c:pt idx="15">
                  <c:v>6.8099999427795401</c:v>
                </c:pt>
                <c:pt idx="16">
                  <c:v>6.3499999046325701</c:v>
                </c:pt>
                <c:pt idx="17">
                  <c:v>6.3600001335143999</c:v>
                </c:pt>
                <c:pt idx="18">
                  <c:v>8.8400001525878906</c:v>
                </c:pt>
                <c:pt idx="19">
                  <c:v>8.1000003814697301</c:v>
                </c:pt>
                <c:pt idx="20">
                  <c:v>7.8600001335143999</c:v>
                </c:pt>
                <c:pt idx="21">
                  <c:v>7.5300002098083496</c:v>
                </c:pt>
                <c:pt idx="22">
                  <c:v>7.1700000762939498</c:v>
                </c:pt>
                <c:pt idx="23">
                  <c:v>9.2700004577636701</c:v>
                </c:pt>
                <c:pt idx="24">
                  <c:v>9.1400003433227504</c:v>
                </c:pt>
                <c:pt idx="25">
                  <c:v>9.3500003814697301</c:v>
                </c:pt>
                <c:pt idx="26">
                  <c:v>9.4549999237060494</c:v>
                </c:pt>
              </c:numCache>
            </c:numRef>
          </c:val>
          <c:smooth val="0"/>
          <c:extLst>
            <c:ext xmlns:c16="http://schemas.microsoft.com/office/drawing/2014/chart" uri="{C3380CC4-5D6E-409C-BE32-E72D297353CC}">
              <c16:uniqueId val="{00000012-31EB-4B28-8ABD-8983658D990F}"/>
            </c:ext>
          </c:extLst>
        </c:ser>
        <c:ser>
          <c:idx val="19"/>
          <c:order val="19"/>
          <c:tx>
            <c:strRef>
              <c:f>Sheet1!$A$21</c:f>
              <c:strCache>
                <c:ptCount val="1"/>
                <c:pt idx="0">
                  <c:v>Uzbekistan</c:v>
                </c:pt>
              </c:strCache>
            </c:strRef>
          </c:tx>
          <c:spPr>
            <a:ln w="28575" cap="rnd">
              <a:solidFill>
                <a:schemeClr val="accent2">
                  <a:lumMod val="80000"/>
                </a:schemeClr>
              </a:solidFill>
              <a:round/>
            </a:ln>
            <a:effectLst/>
          </c:spPr>
          <c:marker>
            <c:symbol val="circle"/>
            <c:size val="5"/>
            <c:spPr>
              <a:solidFill>
                <a:schemeClr val="accent2">
                  <a:lumMod val="80000"/>
                </a:schemeClr>
              </a:solidFill>
              <a:ln w="9525">
                <a:solidFill>
                  <a:schemeClr val="accent2">
                    <a:lumMod val="80000"/>
                  </a:schemeClr>
                </a:solidFill>
              </a:ln>
              <a:effectLst/>
            </c:spPr>
          </c:marker>
          <c:cat>
            <c:strRef>
              <c:f>Sheet1!$B$1:$AB$1</c:f>
              <c:strCache>
                <c:ptCount val="27"/>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strCache>
            </c:strRef>
          </c:cat>
          <c:val>
            <c:numRef>
              <c:f>Sheet1!$B$21:$AB$21</c:f>
              <c:numCache>
                <c:formatCode>General</c:formatCode>
                <c:ptCount val="27"/>
                <c:pt idx="0">
                  <c:v>6.55299997329712</c:v>
                </c:pt>
                <c:pt idx="1">
                  <c:v>6.3130002021789604</c:v>
                </c:pt>
                <c:pt idx="2">
                  <c:v>6.4780001640319798</c:v>
                </c:pt>
                <c:pt idx="3">
                  <c:v>6.4089999198913601</c:v>
                </c:pt>
                <c:pt idx="4">
                  <c:v>6.5219998359680202</c:v>
                </c:pt>
                <c:pt idx="5">
                  <c:v>8.3199996948242205</c:v>
                </c:pt>
                <c:pt idx="6">
                  <c:v>8.2709999084472692</c:v>
                </c:pt>
                <c:pt idx="7">
                  <c:v>8.2749996185302699</c:v>
                </c:pt>
                <c:pt idx="8">
                  <c:v>8.2700004577636701</c:v>
                </c:pt>
                <c:pt idx="9">
                  <c:v>8.2770004272460902</c:v>
                </c:pt>
                <c:pt idx="10">
                  <c:v>8.2749996185302699</c:v>
                </c:pt>
                <c:pt idx="11">
                  <c:v>8.2829999923706108</c:v>
                </c:pt>
                <c:pt idx="12">
                  <c:v>8.2860002517700195</c:v>
                </c:pt>
                <c:pt idx="13">
                  <c:v>8.2539997100830096</c:v>
                </c:pt>
                <c:pt idx="14">
                  <c:v>8.2609996795654297</c:v>
                </c:pt>
                <c:pt idx="15">
                  <c:v>8.2559995651245099</c:v>
                </c:pt>
                <c:pt idx="16">
                  <c:v>8.2290000915527308</c:v>
                </c:pt>
                <c:pt idx="17">
                  <c:v>8.2279996871948207</c:v>
                </c:pt>
                <c:pt idx="18">
                  <c:v>8.2229995727539098</c:v>
                </c:pt>
                <c:pt idx="19">
                  <c:v>8.1920003890991193</c:v>
                </c:pt>
                <c:pt idx="20">
                  <c:v>8.1569995880127006</c:v>
                </c:pt>
                <c:pt idx="21">
                  <c:v>8.1140003204345703</c:v>
                </c:pt>
                <c:pt idx="22">
                  <c:v>8.0640001296997106</c:v>
                </c:pt>
                <c:pt idx="23">
                  <c:v>8.0030002593994105</c:v>
                </c:pt>
                <c:pt idx="24">
                  <c:v>7.9390001296997097</c:v>
                </c:pt>
                <c:pt idx="25">
                  <c:v>7.5139999389648402</c:v>
                </c:pt>
                <c:pt idx="26">
                  <c:v>7.1760001182556197</c:v>
                </c:pt>
              </c:numCache>
            </c:numRef>
          </c:val>
          <c:smooth val="0"/>
          <c:extLst>
            <c:ext xmlns:c16="http://schemas.microsoft.com/office/drawing/2014/chart" uri="{C3380CC4-5D6E-409C-BE32-E72D297353CC}">
              <c16:uniqueId val="{00000013-31EB-4B28-8ABD-8983658D990F}"/>
            </c:ext>
          </c:extLst>
        </c:ser>
        <c:dLbls>
          <c:showLegendKey val="0"/>
          <c:showVal val="0"/>
          <c:showCatName val="0"/>
          <c:showSerName val="0"/>
          <c:showPercent val="0"/>
          <c:showBubbleSize val="0"/>
        </c:dLbls>
        <c:marker val="1"/>
        <c:smooth val="0"/>
        <c:axId val="297228608"/>
        <c:axId val="297230688"/>
      </c:lineChart>
      <c:catAx>
        <c:axId val="297228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297230688"/>
        <c:crosses val="autoZero"/>
        <c:auto val="1"/>
        <c:lblAlgn val="ctr"/>
        <c:lblOffset val="100"/>
        <c:noMultiLvlLbl val="0"/>
      </c:catAx>
      <c:valAx>
        <c:axId val="297230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297228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legend>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Sheet1!$E$1</c:f>
              <c:strCache>
                <c:ptCount val="1"/>
                <c:pt idx="0">
                  <c:v>2019</c:v>
                </c:pt>
              </c:strCache>
            </c:strRef>
          </c:tx>
          <c:spPr>
            <a:solidFill>
              <a:schemeClr val="accent1"/>
            </a:solidFill>
            <a:ln>
              <a:noFill/>
            </a:ln>
            <a:effectLst/>
          </c:spPr>
          <c:invertIfNegative val="0"/>
          <c:dLbls>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606-4CA5-A29F-DD2791B8D7B0}"/>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effectLst>
                      <a:outerShdw blurRad="38100" dist="38100" dir="2700000" algn="tl">
                        <a:srgbClr val="000000">
                          <a:alpha val="43137"/>
                        </a:srgbClr>
                      </a:outerShdw>
                    </a:effectLst>
                    <a:latin typeface="+mn-lt"/>
                    <a:ea typeface="+mn-ea"/>
                    <a:cs typeface="+mn-cs"/>
                  </a:defRPr>
                </a:pPr>
                <a:endParaRPr lang="LID4096"/>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Sheet1!$D$2:$D$22</c:f>
              <c:strCache>
                <c:ptCount val="21"/>
                <c:pt idx="0">
                  <c:v>Africa Eastern and Southern</c:v>
                </c:pt>
                <c:pt idx="1">
                  <c:v>Africa Western and Central</c:v>
                </c:pt>
                <c:pt idx="2">
                  <c:v>Arab World</c:v>
                </c:pt>
                <c:pt idx="3">
                  <c:v>United Arab Emirates</c:v>
                </c:pt>
                <c:pt idx="4">
                  <c:v>Argentina</c:v>
                </c:pt>
                <c:pt idx="5">
                  <c:v>Australia</c:v>
                </c:pt>
                <c:pt idx="6">
                  <c:v>Austria</c:v>
                </c:pt>
                <c:pt idx="7">
                  <c:v>Azerbaijan</c:v>
                </c:pt>
                <c:pt idx="8">
                  <c:v>Belarus</c:v>
                </c:pt>
                <c:pt idx="9">
                  <c:v>China</c:v>
                </c:pt>
                <c:pt idx="10">
                  <c:v>Czech Republic</c:v>
                </c:pt>
                <c:pt idx="11">
                  <c:v>Germany</c:v>
                </c:pt>
                <c:pt idx="12">
                  <c:v>Euro area</c:v>
                </c:pt>
                <c:pt idx="13">
                  <c:v>Spain</c:v>
                </c:pt>
                <c:pt idx="14">
                  <c:v>Estonia</c:v>
                </c:pt>
                <c:pt idx="15">
                  <c:v>Finland</c:v>
                </c:pt>
                <c:pt idx="16">
                  <c:v>France</c:v>
                </c:pt>
                <c:pt idx="17">
                  <c:v>Russian Federation</c:v>
                </c:pt>
                <c:pt idx="18">
                  <c:v>Ukraine</c:v>
                </c:pt>
                <c:pt idx="19">
                  <c:v>United States</c:v>
                </c:pt>
                <c:pt idx="20">
                  <c:v>World</c:v>
                </c:pt>
              </c:strCache>
            </c:strRef>
          </c:cat>
          <c:val>
            <c:numRef>
              <c:f>Sheet1!$E$2:$E$22</c:f>
              <c:numCache>
                <c:formatCode>0.00</c:formatCode>
                <c:ptCount val="21"/>
                <c:pt idx="0">
                  <c:v>6.4722692895524316</c:v>
                </c:pt>
                <c:pt idx="1">
                  <c:v>5.9289261629305265</c:v>
                </c:pt>
                <c:pt idx="2">
                  <c:v>10.207222578477229</c:v>
                </c:pt>
                <c:pt idx="3">
                  <c:v>2.2799999999999998</c:v>
                </c:pt>
                <c:pt idx="4">
                  <c:v>9.84</c:v>
                </c:pt>
                <c:pt idx="5">
                  <c:v>5.16</c:v>
                </c:pt>
                <c:pt idx="6">
                  <c:v>4.49</c:v>
                </c:pt>
                <c:pt idx="7">
                  <c:v>4.84</c:v>
                </c:pt>
                <c:pt idx="8">
                  <c:v>4.71</c:v>
                </c:pt>
                <c:pt idx="9">
                  <c:v>4.5999999999999996</c:v>
                </c:pt>
                <c:pt idx="10">
                  <c:v>2.0099999999999998</c:v>
                </c:pt>
                <c:pt idx="11">
                  <c:v>3.14</c:v>
                </c:pt>
                <c:pt idx="12">
                  <c:v>7.5522985679924499</c:v>
                </c:pt>
                <c:pt idx="13">
                  <c:v>14.1</c:v>
                </c:pt>
                <c:pt idx="14">
                  <c:v>4.45</c:v>
                </c:pt>
                <c:pt idx="15">
                  <c:v>6.7</c:v>
                </c:pt>
                <c:pt idx="16">
                  <c:v>8.44</c:v>
                </c:pt>
                <c:pt idx="17">
                  <c:v>4.5999999999999996</c:v>
                </c:pt>
                <c:pt idx="18">
                  <c:v>8.19</c:v>
                </c:pt>
                <c:pt idx="19">
                  <c:v>3.67</c:v>
                </c:pt>
                <c:pt idx="20">
                  <c:v>5.3725693343195173</c:v>
                </c:pt>
              </c:numCache>
            </c:numRef>
          </c:val>
          <c:extLst>
            <c:ext xmlns:c16="http://schemas.microsoft.com/office/drawing/2014/chart" uri="{C3380CC4-5D6E-409C-BE32-E72D297353CC}">
              <c16:uniqueId val="{00000000-E6E1-431C-873D-AB2E47C1F26E}"/>
            </c:ext>
          </c:extLst>
        </c:ser>
        <c:ser>
          <c:idx val="1"/>
          <c:order val="1"/>
          <c:tx>
            <c:strRef>
              <c:f>Sheet1!$F$1</c:f>
              <c:strCache>
                <c:ptCount val="1"/>
                <c:pt idx="0">
                  <c:v>2020</c:v>
                </c:pt>
              </c:strCache>
            </c:strRef>
          </c:tx>
          <c:spPr>
            <a:solidFill>
              <a:schemeClr val="accent2"/>
            </a:solidFill>
            <a:ln>
              <a:noFill/>
            </a:ln>
            <a:effectLst/>
          </c:spPr>
          <c:invertIfNegative val="0"/>
          <c:dLbls>
            <c:dLbl>
              <c:idx val="17"/>
              <c:layout>
                <c:manualLayout>
                  <c:x val="2.4691358024691246E-2"/>
                  <c:y val="-0.39933777078032245"/>
                </c:manualLayout>
              </c:layout>
              <c:spPr>
                <a:noFill/>
                <a:ln>
                  <a:noFill/>
                </a:ln>
                <a:effectLst/>
              </c:spPr>
              <c:txPr>
                <a:bodyPr rot="0" spcFirstLastPara="1" vertOverflow="ellipsis" vert="horz" wrap="square" lIns="38100" tIns="19050" rIns="38100" bIns="19050" anchor="ctr" anchorCtr="1">
                  <a:spAutoFit/>
                </a:bodyPr>
                <a:lstStyle/>
                <a:p>
                  <a:pPr>
                    <a:defRPr sz="2600" b="1" i="0" u="none" strike="noStrike" kern="1200" baseline="0">
                      <a:solidFill>
                        <a:schemeClr val="tx1">
                          <a:lumMod val="75000"/>
                          <a:lumOff val="25000"/>
                        </a:schemeClr>
                      </a:solidFill>
                      <a:latin typeface="+mn-lt"/>
                      <a:ea typeface="+mn-ea"/>
                      <a:cs typeface="+mn-cs"/>
                    </a:defRPr>
                  </a:pPr>
                  <a:endParaRPr lang="LID4096"/>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606-4CA5-A29F-DD2791B8D7B0}"/>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LID4096"/>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Sheet1!$D$2:$D$22</c:f>
              <c:strCache>
                <c:ptCount val="21"/>
                <c:pt idx="0">
                  <c:v>Africa Eastern and Southern</c:v>
                </c:pt>
                <c:pt idx="1">
                  <c:v>Africa Western and Central</c:v>
                </c:pt>
                <c:pt idx="2">
                  <c:v>Arab World</c:v>
                </c:pt>
                <c:pt idx="3">
                  <c:v>United Arab Emirates</c:v>
                </c:pt>
                <c:pt idx="4">
                  <c:v>Argentina</c:v>
                </c:pt>
                <c:pt idx="5">
                  <c:v>Australia</c:v>
                </c:pt>
                <c:pt idx="6">
                  <c:v>Austria</c:v>
                </c:pt>
                <c:pt idx="7">
                  <c:v>Azerbaijan</c:v>
                </c:pt>
                <c:pt idx="8">
                  <c:v>Belarus</c:v>
                </c:pt>
                <c:pt idx="9">
                  <c:v>China</c:v>
                </c:pt>
                <c:pt idx="10">
                  <c:v>Czech Republic</c:v>
                </c:pt>
                <c:pt idx="11">
                  <c:v>Germany</c:v>
                </c:pt>
                <c:pt idx="12">
                  <c:v>Euro area</c:v>
                </c:pt>
                <c:pt idx="13">
                  <c:v>Spain</c:v>
                </c:pt>
                <c:pt idx="14">
                  <c:v>Estonia</c:v>
                </c:pt>
                <c:pt idx="15">
                  <c:v>Finland</c:v>
                </c:pt>
                <c:pt idx="16">
                  <c:v>France</c:v>
                </c:pt>
                <c:pt idx="17">
                  <c:v>Russian Federation</c:v>
                </c:pt>
                <c:pt idx="18">
                  <c:v>Ukraine</c:v>
                </c:pt>
                <c:pt idx="19">
                  <c:v>United States</c:v>
                </c:pt>
                <c:pt idx="20">
                  <c:v>World</c:v>
                </c:pt>
              </c:strCache>
            </c:strRef>
          </c:cat>
          <c:val>
            <c:numRef>
              <c:f>Sheet1!$F$2:$F$22</c:f>
              <c:numCache>
                <c:formatCode>0.00</c:formatCode>
                <c:ptCount val="21"/>
                <c:pt idx="0">
                  <c:v>6.8141766998514663</c:v>
                </c:pt>
                <c:pt idx="1">
                  <c:v>6.3001047205968037</c:v>
                </c:pt>
                <c:pt idx="2">
                  <c:v>11.481565055977962</c:v>
                </c:pt>
                <c:pt idx="3">
                  <c:v>5</c:v>
                </c:pt>
                <c:pt idx="4">
                  <c:v>11.67</c:v>
                </c:pt>
                <c:pt idx="5">
                  <c:v>6.61</c:v>
                </c:pt>
                <c:pt idx="6">
                  <c:v>5.77</c:v>
                </c:pt>
                <c:pt idx="7">
                  <c:v>6.27</c:v>
                </c:pt>
                <c:pt idx="8">
                  <c:v>5.28</c:v>
                </c:pt>
                <c:pt idx="9">
                  <c:v>5</c:v>
                </c:pt>
                <c:pt idx="10">
                  <c:v>2.94</c:v>
                </c:pt>
                <c:pt idx="11">
                  <c:v>4.3099999999999996</c:v>
                </c:pt>
                <c:pt idx="12">
                  <c:v>8.2032560276440165</c:v>
                </c:pt>
                <c:pt idx="13">
                  <c:v>15.67</c:v>
                </c:pt>
                <c:pt idx="14">
                  <c:v>6.46</c:v>
                </c:pt>
                <c:pt idx="15">
                  <c:v>7.83</c:v>
                </c:pt>
                <c:pt idx="16">
                  <c:v>8.6199999999999992</c:v>
                </c:pt>
                <c:pt idx="17">
                  <c:v>5.73</c:v>
                </c:pt>
                <c:pt idx="18">
                  <c:v>9.48</c:v>
                </c:pt>
                <c:pt idx="19">
                  <c:v>8.31</c:v>
                </c:pt>
                <c:pt idx="20">
                  <c:v>6.4712808560506572</c:v>
                </c:pt>
              </c:numCache>
            </c:numRef>
          </c:val>
          <c:extLst>
            <c:ext xmlns:c16="http://schemas.microsoft.com/office/drawing/2014/chart" uri="{C3380CC4-5D6E-409C-BE32-E72D297353CC}">
              <c16:uniqueId val="{00000001-E6E1-431C-873D-AB2E47C1F26E}"/>
            </c:ext>
          </c:extLst>
        </c:ser>
        <c:dLbls>
          <c:showLegendKey val="0"/>
          <c:showVal val="0"/>
          <c:showCatName val="0"/>
          <c:showSerName val="0"/>
          <c:showPercent val="0"/>
          <c:showBubbleSize val="0"/>
        </c:dLbls>
        <c:gapWidth val="219"/>
        <c:axId val="1495180943"/>
        <c:axId val="1495182607"/>
      </c:barChart>
      <c:catAx>
        <c:axId val="14951809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LID4096"/>
          </a:p>
        </c:txPr>
        <c:crossAx val="1495182607"/>
        <c:crosses val="autoZero"/>
        <c:auto val="1"/>
        <c:lblAlgn val="ctr"/>
        <c:lblOffset val="100"/>
        <c:noMultiLvlLbl val="0"/>
      </c:catAx>
      <c:valAx>
        <c:axId val="1495182607"/>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4951809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ID4096"/>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[covid_empl.xlsx]Sheet1!$H$7</c:f>
              <c:strCache>
                <c:ptCount val="1"/>
                <c:pt idx="0">
                  <c:v>Russia</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[covid_empl.xlsx]Sheet1!$I$6:$R$6</c:f>
              <c:strCache>
                <c:ptCount val="10"/>
                <c:pt idx="0">
                  <c:v>January</c:v>
                </c:pt>
                <c:pt idx="1">
                  <c:v>February</c:v>
                </c:pt>
                <c:pt idx="2">
                  <c:v>March</c:v>
                </c:pt>
                <c:pt idx="3">
                  <c:v>April </c:v>
                </c:pt>
                <c:pt idx="4">
                  <c:v>May</c:v>
                </c:pt>
                <c:pt idx="5">
                  <c:v>June</c:v>
                </c:pt>
                <c:pt idx="6">
                  <c:v>July</c:v>
                </c:pt>
                <c:pt idx="7">
                  <c:v>Ausgust</c:v>
                </c:pt>
                <c:pt idx="8">
                  <c:v>September</c:v>
                </c:pt>
                <c:pt idx="9">
                  <c:v>October</c:v>
                </c:pt>
              </c:strCache>
            </c:strRef>
          </c:cat>
          <c:val>
            <c:numRef>
              <c:f>[covid_empl.xlsx]Sheet1!$I$7:$R$7</c:f>
              <c:numCache>
                <c:formatCode>General</c:formatCode>
                <c:ptCount val="10"/>
                <c:pt idx="0">
                  <c:v>4.7</c:v>
                </c:pt>
                <c:pt idx="1">
                  <c:v>4.5999999999999996</c:v>
                </c:pt>
                <c:pt idx="2">
                  <c:v>4.7</c:v>
                </c:pt>
                <c:pt idx="3">
                  <c:v>5.8</c:v>
                </c:pt>
                <c:pt idx="4">
                  <c:v>6.1</c:v>
                </c:pt>
                <c:pt idx="5">
                  <c:v>6.2</c:v>
                </c:pt>
                <c:pt idx="6">
                  <c:v>6.3</c:v>
                </c:pt>
                <c:pt idx="7">
                  <c:v>6.4</c:v>
                </c:pt>
              </c:numCache>
            </c:numRef>
          </c:val>
          <c:smooth val="0"/>
          <c:extLst>
            <c:ext xmlns:c16="http://schemas.microsoft.com/office/drawing/2014/chart" uri="{C3380CC4-5D6E-409C-BE32-E72D297353CC}">
              <c16:uniqueId val="{00000000-213B-41BC-8F44-C159ACA04FF1}"/>
            </c:ext>
          </c:extLst>
        </c:ser>
        <c:ser>
          <c:idx val="1"/>
          <c:order val="1"/>
          <c:tx>
            <c:strRef>
              <c:f>[covid_empl.xlsx]Sheet1!$H$8</c:f>
              <c:strCache>
                <c:ptCount val="1"/>
                <c:pt idx="0">
                  <c:v>Finland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[covid_empl.xlsx]Sheet1!$I$6:$R$6</c:f>
              <c:strCache>
                <c:ptCount val="10"/>
                <c:pt idx="0">
                  <c:v>January</c:v>
                </c:pt>
                <c:pt idx="1">
                  <c:v>February</c:v>
                </c:pt>
                <c:pt idx="2">
                  <c:v>March</c:v>
                </c:pt>
                <c:pt idx="3">
                  <c:v>April </c:v>
                </c:pt>
                <c:pt idx="4">
                  <c:v>May</c:v>
                </c:pt>
                <c:pt idx="5">
                  <c:v>June</c:v>
                </c:pt>
                <c:pt idx="6">
                  <c:v>July</c:v>
                </c:pt>
                <c:pt idx="7">
                  <c:v>Ausgust</c:v>
                </c:pt>
                <c:pt idx="8">
                  <c:v>September</c:v>
                </c:pt>
                <c:pt idx="9">
                  <c:v>October</c:v>
                </c:pt>
              </c:strCache>
            </c:strRef>
          </c:cat>
          <c:val>
            <c:numRef>
              <c:f>[covid_empl.xlsx]Sheet1!$I$8:$R$8</c:f>
              <c:numCache>
                <c:formatCode>General</c:formatCode>
                <c:ptCount val="10"/>
                <c:pt idx="0">
                  <c:v>7.2</c:v>
                </c:pt>
                <c:pt idx="1">
                  <c:v>6.9</c:v>
                </c:pt>
                <c:pt idx="2">
                  <c:v>7.3</c:v>
                </c:pt>
                <c:pt idx="3">
                  <c:v>8.1</c:v>
                </c:pt>
                <c:pt idx="4">
                  <c:v>10.6</c:v>
                </c:pt>
                <c:pt idx="5">
                  <c:v>7.9</c:v>
                </c:pt>
                <c:pt idx="6">
                  <c:v>7.7</c:v>
                </c:pt>
                <c:pt idx="8">
                  <c:v>8.4</c:v>
                </c:pt>
              </c:numCache>
            </c:numRef>
          </c:val>
          <c:smooth val="0"/>
          <c:extLst>
            <c:ext xmlns:c16="http://schemas.microsoft.com/office/drawing/2014/chart" uri="{C3380CC4-5D6E-409C-BE32-E72D297353CC}">
              <c16:uniqueId val="{00000001-213B-41BC-8F44-C159ACA04FF1}"/>
            </c:ext>
          </c:extLst>
        </c:ser>
        <c:ser>
          <c:idx val="2"/>
          <c:order val="2"/>
          <c:tx>
            <c:strRef>
              <c:f>[covid_empl.xlsx]Sheet1!$H$9</c:f>
              <c:strCache>
                <c:ptCount val="1"/>
                <c:pt idx="0">
                  <c:v>USA</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[covid_empl.xlsx]Sheet1!$I$6:$R$6</c:f>
              <c:strCache>
                <c:ptCount val="10"/>
                <c:pt idx="0">
                  <c:v>January</c:v>
                </c:pt>
                <c:pt idx="1">
                  <c:v>February</c:v>
                </c:pt>
                <c:pt idx="2">
                  <c:v>March</c:v>
                </c:pt>
                <c:pt idx="3">
                  <c:v>April </c:v>
                </c:pt>
                <c:pt idx="4">
                  <c:v>May</c:v>
                </c:pt>
                <c:pt idx="5">
                  <c:v>June</c:v>
                </c:pt>
                <c:pt idx="6">
                  <c:v>July</c:v>
                </c:pt>
                <c:pt idx="7">
                  <c:v>Ausgust</c:v>
                </c:pt>
                <c:pt idx="8">
                  <c:v>September</c:v>
                </c:pt>
                <c:pt idx="9">
                  <c:v>October</c:v>
                </c:pt>
              </c:strCache>
            </c:strRef>
          </c:cat>
          <c:val>
            <c:numRef>
              <c:f>[covid_empl.xlsx]Sheet1!$I$9:$R$9</c:f>
              <c:numCache>
                <c:formatCode>General</c:formatCode>
                <c:ptCount val="10"/>
                <c:pt idx="0">
                  <c:v>3.6</c:v>
                </c:pt>
                <c:pt idx="1">
                  <c:v>3.5</c:v>
                </c:pt>
                <c:pt idx="2">
                  <c:v>4.4000000000000004</c:v>
                </c:pt>
                <c:pt idx="3">
                  <c:v>14.7</c:v>
                </c:pt>
                <c:pt idx="4">
                  <c:v>13.3</c:v>
                </c:pt>
                <c:pt idx="5">
                  <c:v>11.1</c:v>
                </c:pt>
                <c:pt idx="6">
                  <c:v>10.199999999999999</c:v>
                </c:pt>
                <c:pt idx="7">
                  <c:v>8.4</c:v>
                </c:pt>
                <c:pt idx="8">
                  <c:v>7.9</c:v>
                </c:pt>
              </c:numCache>
            </c:numRef>
          </c:val>
          <c:smooth val="0"/>
          <c:extLst>
            <c:ext xmlns:c16="http://schemas.microsoft.com/office/drawing/2014/chart" uri="{C3380CC4-5D6E-409C-BE32-E72D297353CC}">
              <c16:uniqueId val="{00000002-213B-41BC-8F44-C159ACA04FF1}"/>
            </c:ext>
          </c:extLst>
        </c:ser>
        <c:ser>
          <c:idx val="3"/>
          <c:order val="3"/>
          <c:tx>
            <c:strRef>
              <c:f>[covid_empl.xlsx]Sheet1!$H$10</c:f>
              <c:strCache>
                <c:ptCount val="1"/>
                <c:pt idx="0">
                  <c:v>Germany</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[covid_empl.xlsx]Sheet1!$I$6:$R$6</c:f>
              <c:strCache>
                <c:ptCount val="10"/>
                <c:pt idx="0">
                  <c:v>January</c:v>
                </c:pt>
                <c:pt idx="1">
                  <c:v>February</c:v>
                </c:pt>
                <c:pt idx="2">
                  <c:v>March</c:v>
                </c:pt>
                <c:pt idx="3">
                  <c:v>April </c:v>
                </c:pt>
                <c:pt idx="4">
                  <c:v>May</c:v>
                </c:pt>
                <c:pt idx="5">
                  <c:v>June</c:v>
                </c:pt>
                <c:pt idx="6">
                  <c:v>July</c:v>
                </c:pt>
                <c:pt idx="7">
                  <c:v>Ausgust</c:v>
                </c:pt>
                <c:pt idx="8">
                  <c:v>September</c:v>
                </c:pt>
                <c:pt idx="9">
                  <c:v>October</c:v>
                </c:pt>
              </c:strCache>
            </c:strRef>
          </c:cat>
          <c:val>
            <c:numRef>
              <c:f>[covid_empl.xlsx]Sheet1!$I$10:$R$10</c:f>
              <c:numCache>
                <c:formatCode>General</c:formatCode>
                <c:ptCount val="10"/>
                <c:pt idx="0">
                  <c:v>3.4</c:v>
                </c:pt>
                <c:pt idx="1">
                  <c:v>3.6</c:v>
                </c:pt>
                <c:pt idx="2">
                  <c:v>3.8</c:v>
                </c:pt>
                <c:pt idx="3">
                  <c:v>4</c:v>
                </c:pt>
                <c:pt idx="4">
                  <c:v>4.2</c:v>
                </c:pt>
                <c:pt idx="5">
                  <c:v>4.4000000000000004</c:v>
                </c:pt>
                <c:pt idx="6">
                  <c:v>4.5</c:v>
                </c:pt>
                <c:pt idx="7">
                  <c:v>4.5</c:v>
                </c:pt>
                <c:pt idx="8">
                  <c:v>4.5</c:v>
                </c:pt>
              </c:numCache>
            </c:numRef>
          </c:val>
          <c:smooth val="0"/>
          <c:extLst>
            <c:ext xmlns:c16="http://schemas.microsoft.com/office/drawing/2014/chart" uri="{C3380CC4-5D6E-409C-BE32-E72D297353CC}">
              <c16:uniqueId val="{00000003-213B-41BC-8F44-C159ACA04FF1}"/>
            </c:ext>
          </c:extLst>
        </c:ser>
        <c:ser>
          <c:idx val="4"/>
          <c:order val="4"/>
          <c:tx>
            <c:strRef>
              <c:f>[covid_empl.xlsx]Sheet1!$H$11</c:f>
              <c:strCache>
                <c:ptCount val="1"/>
                <c:pt idx="0">
                  <c:v>Poland</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[covid_empl.xlsx]Sheet1!$I$6:$R$6</c:f>
              <c:strCache>
                <c:ptCount val="10"/>
                <c:pt idx="0">
                  <c:v>January</c:v>
                </c:pt>
                <c:pt idx="1">
                  <c:v>February</c:v>
                </c:pt>
                <c:pt idx="2">
                  <c:v>March</c:v>
                </c:pt>
                <c:pt idx="3">
                  <c:v>April </c:v>
                </c:pt>
                <c:pt idx="4">
                  <c:v>May</c:v>
                </c:pt>
                <c:pt idx="5">
                  <c:v>June</c:v>
                </c:pt>
                <c:pt idx="6">
                  <c:v>July</c:v>
                </c:pt>
                <c:pt idx="7">
                  <c:v>Ausgust</c:v>
                </c:pt>
                <c:pt idx="8">
                  <c:v>September</c:v>
                </c:pt>
                <c:pt idx="9">
                  <c:v>October</c:v>
                </c:pt>
              </c:strCache>
            </c:strRef>
          </c:cat>
          <c:val>
            <c:numRef>
              <c:f>[covid_empl.xlsx]Sheet1!$I$11:$R$11</c:f>
              <c:numCache>
                <c:formatCode>General</c:formatCode>
                <c:ptCount val="10"/>
                <c:pt idx="0">
                  <c:v>5.5</c:v>
                </c:pt>
                <c:pt idx="1">
                  <c:v>5.5</c:v>
                </c:pt>
                <c:pt idx="2">
                  <c:v>5.4</c:v>
                </c:pt>
                <c:pt idx="3">
                  <c:v>5.8</c:v>
                </c:pt>
                <c:pt idx="4">
                  <c:v>6</c:v>
                </c:pt>
                <c:pt idx="5">
                  <c:v>6.1</c:v>
                </c:pt>
                <c:pt idx="6">
                  <c:v>6.1</c:v>
                </c:pt>
                <c:pt idx="7">
                  <c:v>6.1</c:v>
                </c:pt>
                <c:pt idx="8">
                  <c:v>6.1</c:v>
                </c:pt>
              </c:numCache>
            </c:numRef>
          </c:val>
          <c:smooth val="0"/>
          <c:extLst>
            <c:ext xmlns:c16="http://schemas.microsoft.com/office/drawing/2014/chart" uri="{C3380CC4-5D6E-409C-BE32-E72D297353CC}">
              <c16:uniqueId val="{00000004-213B-41BC-8F44-C159ACA04FF1}"/>
            </c:ext>
          </c:extLst>
        </c:ser>
        <c:dLbls>
          <c:showLegendKey val="0"/>
          <c:showVal val="0"/>
          <c:showCatName val="0"/>
          <c:showSerName val="0"/>
          <c:showPercent val="0"/>
          <c:showBubbleSize val="0"/>
        </c:dLbls>
        <c:marker val="1"/>
        <c:smooth val="0"/>
        <c:axId val="1045027264"/>
        <c:axId val="1226721040"/>
      </c:lineChart>
      <c:catAx>
        <c:axId val="1045027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226721040"/>
        <c:crosses val="autoZero"/>
        <c:auto val="1"/>
        <c:lblAlgn val="ctr"/>
        <c:lblOffset val="100"/>
        <c:noMultiLvlLbl val="0"/>
      </c:catAx>
      <c:valAx>
        <c:axId val="12267210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045027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ID4096"/>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Sheet10!$G$1</c:f>
              <c:strCache>
                <c:ptCount val="1"/>
                <c:pt idx="0">
                  <c:v>Minimum wage in USD</c:v>
                </c:pt>
              </c:strCache>
            </c:strRef>
          </c:tx>
          <c:spPr>
            <a:ln w="28575" cap="rnd">
              <a:solidFill>
                <a:schemeClr val="accent1"/>
              </a:solidFill>
              <a:round/>
            </a:ln>
            <a:effectLst/>
          </c:spPr>
          <c:marker>
            <c:symbol val="none"/>
          </c:marker>
          <c:dLbls>
            <c:dLbl>
              <c:idx val="4"/>
              <c:layout>
                <c:manualLayout>
                  <c:x val="-6.1728395061728964E-3"/>
                  <c:y val="8.23638069245872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F49-4866-8353-DC2EDDA58C18}"/>
                </c:ext>
              </c:extLst>
            </c:dLbl>
            <c:dLbl>
              <c:idx val="5"/>
              <c:layout>
                <c:manualLayout>
                  <c:x val="-2.7777777777777835E-2"/>
                  <c:y val="-0.1114333858391475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F49-4866-8353-DC2EDDA58C18}"/>
                </c:ext>
              </c:extLst>
            </c:dLbl>
            <c:dLbl>
              <c:idx val="6"/>
              <c:layout>
                <c:manualLayout>
                  <c:x val="-4.6296296296296866E-3"/>
                  <c:y val="-0.1065884560200542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F49-4866-8353-DC2EDDA58C18}"/>
                </c:ext>
              </c:extLst>
            </c:dLbl>
            <c:dLbl>
              <c:idx val="7"/>
              <c:layout>
                <c:manualLayout>
                  <c:x val="-7.716049382716049E-3"/>
                  <c:y val="7.75188771054939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F49-4866-8353-DC2EDDA58C18}"/>
                </c:ext>
              </c:extLst>
            </c:dLbl>
            <c:dLbl>
              <c:idx val="8"/>
              <c:layout>
                <c:manualLayout>
                  <c:x val="4.6296296296296294E-3"/>
                  <c:y val="-6.05616227386671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F49-4866-8353-DC2EDDA58C18}"/>
                </c:ext>
              </c:extLst>
            </c:dLbl>
            <c:dLbl>
              <c:idx val="9"/>
              <c:layout>
                <c:manualLayout>
                  <c:x val="4.4753086419753084E-2"/>
                  <c:y val="-3.63369736432002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F49-4866-8353-DC2EDDA58C18}"/>
                </c:ext>
              </c:extLst>
            </c:dLbl>
            <c:dLbl>
              <c:idx val="13"/>
              <c:layout>
                <c:manualLayout>
                  <c:x val="-7.0987654320987761E-2"/>
                  <c:y val="-7.99413420150406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F49-4866-8353-DC2EDDA58C18}"/>
                </c:ext>
              </c:extLst>
            </c:dLbl>
            <c:dLbl>
              <c:idx val="14"/>
              <c:layout>
                <c:manualLayout>
                  <c:x val="-2.1604938271604937E-2"/>
                  <c:y val="-0.1065884560200541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F49-4866-8353-DC2EDDA58C18}"/>
                </c:ext>
              </c:extLst>
            </c:dLbl>
            <c:dLbl>
              <c:idx val="15"/>
              <c:layout>
                <c:manualLayout>
                  <c:x val="0"/>
                  <c:y val="9.68985963818674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F49-4866-8353-DC2EDDA58C1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LID4096"/>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Sheet10!$F$2:$F$17</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Sheet10!$G$2:$G$17</c:f>
              <c:numCache>
                <c:formatCode>0.00</c:formatCode>
                <c:ptCount val="16"/>
                <c:pt idx="0">
                  <c:v>26.361873173646124</c:v>
                </c:pt>
                <c:pt idx="1">
                  <c:v>36.888989518999516</c:v>
                </c:pt>
                <c:pt idx="2">
                  <c:v>58.548274577299743</c:v>
                </c:pt>
                <c:pt idx="3">
                  <c:v>92.466194499758217</c:v>
                </c:pt>
                <c:pt idx="4">
                  <c:v>136.30546340444138</c:v>
                </c:pt>
                <c:pt idx="5">
                  <c:v>142.5442069887263</c:v>
                </c:pt>
                <c:pt idx="6">
                  <c:v>152.84933948915767</c:v>
                </c:pt>
                <c:pt idx="7">
                  <c:v>148.38689882665508</c:v>
                </c:pt>
                <c:pt idx="8">
                  <c:v>163.13389950919688</c:v>
                </c:pt>
                <c:pt idx="9">
                  <c:v>143.8768111321279</c:v>
                </c:pt>
                <c:pt idx="10">
                  <c:v>97.277478465393841</c:v>
                </c:pt>
                <c:pt idx="11">
                  <c:v>112.2192189168299</c:v>
                </c:pt>
                <c:pt idx="12">
                  <c:v>133.79490376003258</c:v>
                </c:pt>
                <c:pt idx="13">
                  <c:v>177.39775145796906</c:v>
                </c:pt>
                <c:pt idx="14">
                  <c:v>174.56319553112985</c:v>
                </c:pt>
                <c:pt idx="15">
                  <c:v>171.627669829448</c:v>
                </c:pt>
              </c:numCache>
            </c:numRef>
          </c:val>
          <c:smooth val="0"/>
          <c:extLst>
            <c:ext xmlns:c16="http://schemas.microsoft.com/office/drawing/2014/chart" uri="{C3380CC4-5D6E-409C-BE32-E72D297353CC}">
              <c16:uniqueId val="{00000000-FF49-4866-8353-DC2EDDA58C18}"/>
            </c:ext>
          </c:extLst>
        </c:ser>
        <c:dLbls>
          <c:showLegendKey val="0"/>
          <c:showVal val="0"/>
          <c:showCatName val="0"/>
          <c:showSerName val="0"/>
          <c:showPercent val="0"/>
          <c:showBubbleSize val="0"/>
        </c:dLbls>
        <c:smooth val="0"/>
        <c:axId val="1944638015"/>
        <c:axId val="2031149279"/>
      </c:lineChart>
      <c:catAx>
        <c:axId val="19446380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LID4096"/>
          </a:p>
        </c:txPr>
        <c:crossAx val="2031149279"/>
        <c:crosses val="autoZero"/>
        <c:auto val="1"/>
        <c:lblAlgn val="ctr"/>
        <c:lblOffset val="100"/>
        <c:noMultiLvlLbl val="0"/>
      </c:catAx>
      <c:valAx>
        <c:axId val="2031149279"/>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LID4096"/>
          </a:p>
        </c:txPr>
        <c:crossAx val="19446380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ID4096"/>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3300" b="0" i="1" u="none" strike="noStrike" kern="1200" spc="0" baseline="0">
              <a:solidFill>
                <a:schemeClr val="tx1">
                  <a:lumMod val="65000"/>
                  <a:lumOff val="35000"/>
                </a:schemeClr>
              </a:solidFill>
              <a:effectLst>
                <a:outerShdw blurRad="38100" dist="38100" dir="2700000" algn="tl">
                  <a:srgbClr val="000000">
                    <a:alpha val="43137"/>
                  </a:srgbClr>
                </a:outerShdw>
              </a:effectLst>
              <a:latin typeface="+mn-lt"/>
              <a:ea typeface="+mn-ea"/>
              <a:cs typeface="+mn-cs"/>
            </a:defRPr>
          </a:pPr>
          <a:endParaRPr lang="LID4096"/>
        </a:p>
      </c:txPr>
    </c:title>
    <c:autoTitleDeleted val="0"/>
    <c:plotArea>
      <c:layout/>
      <c:lineChart>
        <c:grouping val="standard"/>
        <c:varyColors val="0"/>
        <c:ser>
          <c:idx val="0"/>
          <c:order val="0"/>
          <c:tx>
            <c:strRef>
              <c:f>aveW!$T$2</c:f>
              <c:strCache>
                <c:ptCount val="1"/>
                <c:pt idx="0">
                  <c:v>Average wage in Russia, USD</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9"/>
              <c:layout>
                <c:manualLayout>
                  <c:x val="5.9786200779951004E-3"/>
                  <c:y val="0.1228640013781240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23F-45D4-92EC-48C4EA07E25F}"/>
                </c:ext>
              </c:extLst>
            </c:dLbl>
            <c:dLbl>
              <c:idx val="13"/>
              <c:layout>
                <c:manualLayout>
                  <c:x val="-9.5657921247921607E-2"/>
                  <c:y val="-4.75602585979834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23F-45D4-92EC-48C4EA07E25F}"/>
                </c:ext>
              </c:extLst>
            </c:dLbl>
            <c:dLbl>
              <c:idx val="14"/>
              <c:layout>
                <c:manualLayout>
                  <c:x val="-2.9893100389975502E-3"/>
                  <c:y val="-9.31388397543843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23F-45D4-92EC-48C4EA07E25F}"/>
                </c:ext>
              </c:extLst>
            </c:dLbl>
            <c:dLbl>
              <c:idx val="16"/>
              <c:layout>
                <c:manualLayout>
                  <c:x val="-7.024878591644243E-2"/>
                  <c:y val="0.1030472269622974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23F-45D4-92EC-48C4EA07E25F}"/>
                </c:ext>
              </c:extLst>
            </c:dLbl>
            <c:dLbl>
              <c:idx val="17"/>
              <c:layout>
                <c:manualLayout>
                  <c:x val="-1.195724015599031E-2"/>
                  <c:y val="9.90838720791322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23F-45D4-92EC-48C4EA07E25F}"/>
                </c:ext>
              </c:extLst>
            </c:dLbl>
            <c:dLbl>
              <c:idx val="18"/>
              <c:layout>
                <c:manualLayout>
                  <c:x val="-7.9216716033435192E-2"/>
                  <c:y val="-5.74686458058967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23F-45D4-92EC-48C4EA07E25F}"/>
                </c:ext>
              </c:extLst>
            </c:dLbl>
            <c:dLbl>
              <c:idx val="19"/>
              <c:layout>
                <c:manualLayout>
                  <c:x val="-2.8398445370476835E-2"/>
                  <c:y val="-0.1010655495207149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23F-45D4-92EC-48C4EA07E25F}"/>
                </c:ext>
              </c:extLst>
            </c:dLbl>
            <c:dLbl>
              <c:idx val="20"/>
              <c:layout>
                <c:manualLayout>
                  <c:x val="-1.096067685764998E-16"/>
                  <c:y val="0.1149372916117934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23F-45D4-92EC-48C4EA07E25F}"/>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LID4096"/>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aveW!$S$3:$S$23</c:f>
              <c:numCache>
                <c:formatCode>General</c:formatCode>
                <c:ptCount val="21"/>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numCache>
            </c:numRef>
          </c:cat>
          <c:val>
            <c:numRef>
              <c:f>aveW!$T$3:$T$23</c:f>
              <c:numCache>
                <c:formatCode>General</c:formatCode>
                <c:ptCount val="21"/>
                <c:pt idx="0">
                  <c:v>56</c:v>
                </c:pt>
                <c:pt idx="1">
                  <c:v>79</c:v>
                </c:pt>
                <c:pt idx="2">
                  <c:v>107</c:v>
                </c:pt>
                <c:pt idx="3">
                  <c:v>137</c:v>
                </c:pt>
                <c:pt idx="4">
                  <c:v>185</c:v>
                </c:pt>
                <c:pt idx="5">
                  <c:v>243</c:v>
                </c:pt>
                <c:pt idx="6">
                  <c:v>300</c:v>
                </c:pt>
                <c:pt idx="7">
                  <c:v>404</c:v>
                </c:pt>
                <c:pt idx="8">
                  <c:v>554</c:v>
                </c:pt>
                <c:pt idx="9">
                  <c:v>590</c:v>
                </c:pt>
                <c:pt idx="10">
                  <c:v>615</c:v>
                </c:pt>
                <c:pt idx="11">
                  <c:v>687</c:v>
                </c:pt>
                <c:pt idx="12">
                  <c:v>725</c:v>
                </c:pt>
                <c:pt idx="13">
                  <c:v>885</c:v>
                </c:pt>
                <c:pt idx="14">
                  <c:v>915</c:v>
                </c:pt>
                <c:pt idx="15">
                  <c:v>827</c:v>
                </c:pt>
                <c:pt idx="16">
                  <c:v>550</c:v>
                </c:pt>
                <c:pt idx="17">
                  <c:v>605</c:v>
                </c:pt>
                <c:pt idx="18">
                  <c:v>672</c:v>
                </c:pt>
                <c:pt idx="19">
                  <c:v>690</c:v>
                </c:pt>
                <c:pt idx="20" formatCode="0">
                  <c:v>680.92026625618018</c:v>
                </c:pt>
              </c:numCache>
            </c:numRef>
          </c:val>
          <c:smooth val="0"/>
          <c:extLst>
            <c:ext xmlns:c16="http://schemas.microsoft.com/office/drawing/2014/chart" uri="{C3380CC4-5D6E-409C-BE32-E72D297353CC}">
              <c16:uniqueId val="{00000000-123F-45D4-92EC-48C4EA07E25F}"/>
            </c:ext>
          </c:extLst>
        </c:ser>
        <c:dLbls>
          <c:showLegendKey val="0"/>
          <c:showVal val="0"/>
          <c:showCatName val="0"/>
          <c:showSerName val="0"/>
          <c:showPercent val="0"/>
          <c:showBubbleSize val="0"/>
        </c:dLbls>
        <c:marker val="1"/>
        <c:smooth val="0"/>
        <c:axId val="402139504"/>
        <c:axId val="402141584"/>
      </c:lineChart>
      <c:catAx>
        <c:axId val="402139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LID4096"/>
          </a:p>
        </c:txPr>
        <c:crossAx val="402141584"/>
        <c:crosses val="autoZero"/>
        <c:auto val="1"/>
        <c:lblAlgn val="ctr"/>
        <c:lblOffset val="100"/>
        <c:noMultiLvlLbl val="0"/>
      </c:catAx>
      <c:valAx>
        <c:axId val="4021415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LID4096"/>
          </a:p>
        </c:txPr>
        <c:crossAx val="4021395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300" i="1" dirty="0">
                <a:effectLst>
                  <a:outerShdw blurRad="38100" dist="38100" dir="2700000" algn="tl">
                    <a:srgbClr val="000000">
                      <a:alpha val="43137"/>
                    </a:srgbClr>
                  </a:outerShdw>
                </a:effectLst>
              </a:rPr>
              <a:t>Average monthly wage by industry, USD, 2018</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ID4096"/>
        </a:p>
      </c:txPr>
    </c:title>
    <c:autoTitleDeleted val="0"/>
    <c:plotArea>
      <c:layout/>
      <c:barChart>
        <c:barDir val="col"/>
        <c:grouping val="clustered"/>
        <c:varyColors val="0"/>
        <c:ser>
          <c:idx val="0"/>
          <c:order val="0"/>
          <c:tx>
            <c:strRef>
              <c:f>Sheet2!$O$1</c:f>
              <c:strCache>
                <c:ptCount val="1"/>
                <c:pt idx="0">
                  <c:v>Average monthly wage, USD</c:v>
                </c:pt>
              </c:strCache>
            </c:strRef>
          </c:tx>
          <c:spPr>
            <a:solidFill>
              <a:schemeClr val="accent1"/>
            </a:solidFill>
            <a:ln>
              <a:noFill/>
            </a:ln>
            <a:effectLst/>
          </c:spPr>
          <c:invertIfNegative val="0"/>
          <c:dPt>
            <c:idx val="10"/>
            <c:invertIfNegative val="0"/>
            <c:bubble3D val="0"/>
            <c:spPr>
              <a:solidFill>
                <a:srgbClr val="C00000"/>
              </a:solidFill>
              <a:ln>
                <a:solidFill>
                  <a:srgbClr val="C00000"/>
                </a:solidFill>
              </a:ln>
              <a:effectLst/>
            </c:spPr>
            <c:extLst>
              <c:ext xmlns:c16="http://schemas.microsoft.com/office/drawing/2014/chart" uri="{C3380CC4-5D6E-409C-BE32-E72D297353CC}">
                <c16:uniqueId val="{00000001-D218-49EC-BDBE-C639A6248F4A}"/>
              </c:ext>
            </c:extLst>
          </c:dPt>
          <c:dLbls>
            <c:dLbl>
              <c:idx val="0"/>
              <c:layout>
                <c:manualLayout>
                  <c:x val="1.1471173482982469E-2"/>
                  <c:y val="-0.2311045899114657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B18-45AE-A860-8EB9328D120F}"/>
                </c:ext>
              </c:extLst>
            </c:dLbl>
            <c:dLbl>
              <c:idx val="2"/>
              <c:layout>
                <c:manualLayout>
                  <c:x val="-2.007455359521932E-2"/>
                  <c:y val="-9.52799625073586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B18-45AE-A860-8EB9328D120F}"/>
                </c:ext>
              </c:extLst>
            </c:dLbl>
            <c:dLbl>
              <c:idx val="4"/>
              <c:layout>
                <c:manualLayout>
                  <c:x val="-2.007455359521932E-2"/>
                  <c:y val="-0.1419063271386193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B18-45AE-A860-8EB9328D120F}"/>
                </c:ext>
              </c:extLst>
            </c:dLbl>
            <c:dLbl>
              <c:idx val="6"/>
              <c:layout>
                <c:manualLayout>
                  <c:x val="1.433896685372756E-3"/>
                  <c:y val="-0.180423758790530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B18-45AE-A860-8EB9328D120F}"/>
                </c:ext>
              </c:extLst>
            </c:dLbl>
            <c:dLbl>
              <c:idx val="8"/>
              <c:layout>
                <c:manualLayout>
                  <c:x val="7.1694834268639382E-3"/>
                  <c:y val="-0.133797394159269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B18-45AE-A860-8EB9328D120F}"/>
                </c:ext>
              </c:extLst>
            </c:dLbl>
            <c:dLbl>
              <c:idx val="10"/>
              <c:layout>
                <c:manualLayout>
                  <c:x val="-1.4338966853728086E-2"/>
                  <c:y val="-0.17636929230085546"/>
                </c:manualLayout>
              </c:layout>
              <c:tx>
                <c:rich>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fld id="{334269DF-FCDC-4F1E-8883-1051E11E2570}" type="VALUE">
                      <a:rPr lang="en-US" sz="2000" b="1">
                        <a:solidFill>
                          <a:srgbClr val="C00000"/>
                        </a:solidFill>
                      </a:rPr>
                      <a:pPr>
                        <a:defRPr sz="2000"/>
                      </a:pPr>
                      <a:t>[VALUE]</a:t>
                    </a:fld>
                    <a:endParaRPr lang="LID4096"/>
                  </a:p>
                </c:rich>
              </c:tx>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LID4096"/>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218-49EC-BDBE-C639A6248F4A}"/>
                </c:ext>
              </c:extLst>
            </c:dLbl>
            <c:dLbl>
              <c:idx val="12"/>
              <c:layout>
                <c:manualLayout>
                  <c:x val="1.4338966853728087E-3"/>
                  <c:y val="-8.9198262772846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B18-45AE-A860-8EB9328D120F}"/>
                </c:ext>
              </c:extLst>
            </c:dLbl>
            <c:dLbl>
              <c:idx val="14"/>
              <c:layout>
                <c:manualLayout>
                  <c:x val="-5.7355867414912347E-3"/>
                  <c:y val="-0.1581241930973186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B18-45AE-A860-8EB9328D120F}"/>
                </c:ext>
              </c:extLst>
            </c:dLbl>
            <c:dLbl>
              <c:idx val="16"/>
              <c:layout>
                <c:manualLayout>
                  <c:x val="-3.4413520448947514E-2"/>
                  <c:y val="-0.1277156944247574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B18-45AE-A860-8EB9328D120F}"/>
                </c:ext>
              </c:extLst>
            </c:dLbl>
            <c:dLbl>
              <c:idx val="18"/>
              <c:layout>
                <c:manualLayout>
                  <c:x val="-1.0037276797609766E-2"/>
                  <c:y val="-7.90620965486593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B18-45AE-A860-8EB9328D120F}"/>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LID4096"/>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Sheet2!$N$2:$N$20</c:f>
              <c:strCache>
                <c:ptCount val="19"/>
                <c:pt idx="0">
                  <c:v>Activities of hotels and public catering</c:v>
                </c:pt>
                <c:pt idx="1">
                  <c:v>Agriculture, forestry, hunting, fishery</c:v>
                </c:pt>
                <c:pt idx="2">
                  <c:v>Administration and related services</c:v>
                </c:pt>
                <c:pt idx="3">
                  <c:v>Water providing and distribution, elimination of waste</c:v>
                </c:pt>
                <c:pt idx="4">
                  <c:v>Real estate activities</c:v>
                </c:pt>
                <c:pt idx="5">
                  <c:v>Education</c:v>
                </c:pt>
                <c:pt idx="6">
                  <c:v>Retail and wholesale trade; repair of wheeled transport and motocycles</c:v>
                </c:pt>
                <c:pt idx="7">
                  <c:v>Construction</c:v>
                </c:pt>
                <c:pt idx="8">
                  <c:v>Health care and social services</c:v>
                </c:pt>
                <c:pt idx="9">
                  <c:v>Processing industries</c:v>
                </c:pt>
                <c:pt idx="10">
                  <c:v>Total</c:v>
                </c:pt>
                <c:pt idx="11">
                  <c:v>Culture, sport, entertainment</c:v>
                </c:pt>
                <c:pt idx="12">
                  <c:v>Transport and storage</c:v>
                </c:pt>
                <c:pt idx="13">
                  <c:v>Providing of electricity, gas and steam</c:v>
                </c:pt>
                <c:pt idx="14">
                  <c:v>State governance and defence; social security</c:v>
                </c:pt>
                <c:pt idx="15">
                  <c:v>Professional, scientific and technical activities</c:v>
                </c:pt>
                <c:pt idx="16">
                  <c:v>Information and communication</c:v>
                </c:pt>
                <c:pt idx="17">
                  <c:v>Mining</c:v>
                </c:pt>
                <c:pt idx="18">
                  <c:v>Financial and insurance activities</c:v>
                </c:pt>
              </c:strCache>
            </c:strRef>
          </c:cat>
          <c:val>
            <c:numRef>
              <c:f>Sheet2!$O$2:$O$20</c:f>
              <c:numCache>
                <c:formatCode>0.0</c:formatCode>
                <c:ptCount val="19"/>
                <c:pt idx="0">
                  <c:v>415.51834130781498</c:v>
                </c:pt>
                <c:pt idx="1">
                  <c:v>449.52153110047846</c:v>
                </c:pt>
                <c:pt idx="2">
                  <c:v>491.99362041467305</c:v>
                </c:pt>
                <c:pt idx="3">
                  <c:v>499.58532695374799</c:v>
                </c:pt>
                <c:pt idx="4">
                  <c:v>524.84848484848487</c:v>
                </c:pt>
                <c:pt idx="5">
                  <c:v>547.25677830940981</c:v>
                </c:pt>
                <c:pt idx="6">
                  <c:v>558.45295055821373</c:v>
                </c:pt>
                <c:pt idx="7">
                  <c:v>607.95853269537474</c:v>
                </c:pt>
                <c:pt idx="8">
                  <c:v>639.4098883572567</c:v>
                </c:pt>
                <c:pt idx="9">
                  <c:v>644.4019138755981</c:v>
                </c:pt>
                <c:pt idx="10">
                  <c:v>692.90271132376392</c:v>
                </c:pt>
                <c:pt idx="11">
                  <c:v>701.29186602870811</c:v>
                </c:pt>
                <c:pt idx="12">
                  <c:v>757.51196172248797</c:v>
                </c:pt>
                <c:pt idx="13">
                  <c:v>759.28229665071763</c:v>
                </c:pt>
                <c:pt idx="14">
                  <c:v>762.69537480063798</c:v>
                </c:pt>
                <c:pt idx="15">
                  <c:v>1045.2472089314194</c:v>
                </c:pt>
                <c:pt idx="16">
                  <c:v>1080.5103668261563</c:v>
                </c:pt>
                <c:pt idx="17">
                  <c:v>1327.9425837320573</c:v>
                </c:pt>
                <c:pt idx="18">
                  <c:v>1462.7272727272727</c:v>
                </c:pt>
              </c:numCache>
            </c:numRef>
          </c:val>
          <c:extLst>
            <c:ext xmlns:c16="http://schemas.microsoft.com/office/drawing/2014/chart" uri="{C3380CC4-5D6E-409C-BE32-E72D297353CC}">
              <c16:uniqueId val="{00000002-D218-49EC-BDBE-C639A6248F4A}"/>
            </c:ext>
          </c:extLst>
        </c:ser>
        <c:dLbls>
          <c:showLegendKey val="0"/>
          <c:showVal val="0"/>
          <c:showCatName val="0"/>
          <c:showSerName val="0"/>
          <c:showPercent val="0"/>
          <c:showBubbleSize val="0"/>
        </c:dLbls>
        <c:gapWidth val="219"/>
        <c:overlap val="-27"/>
        <c:axId val="299438096"/>
        <c:axId val="299437680"/>
      </c:barChart>
      <c:catAx>
        <c:axId val="299438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299437680"/>
        <c:crosses val="autoZero"/>
        <c:auto val="1"/>
        <c:lblAlgn val="ctr"/>
        <c:lblOffset val="100"/>
        <c:noMultiLvlLbl val="0"/>
      </c:catAx>
      <c:valAx>
        <c:axId val="29943768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2994380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unemben!$P$11</c:f>
              <c:strCache>
                <c:ptCount val="1"/>
                <c:pt idx="0">
                  <c:v>Minimum size of unemployment benefits, USD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lumMod val="75000"/>
                        <a:lumOff val="25000"/>
                      </a:schemeClr>
                    </a:solidFill>
                    <a:latin typeface="+mn-lt"/>
                    <a:ea typeface="+mn-ea"/>
                    <a:cs typeface="+mn-cs"/>
                  </a:defRPr>
                </a:pPr>
                <a:endParaRPr lang="LID4096"/>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unemben!$O$12:$O$27</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unemben!$P$12:$P$27</c:f>
              <c:numCache>
                <c:formatCode>0.0</c:formatCode>
                <c:ptCount val="16"/>
                <c:pt idx="0">
                  <c:v>25.459688826025459</c:v>
                </c:pt>
                <c:pt idx="1">
                  <c:v>26.490066225165563</c:v>
                </c:pt>
                <c:pt idx="2">
                  <c:v>28.157997653500196</c:v>
                </c:pt>
                <c:pt idx="3">
                  <c:v>31.428571428571427</c:v>
                </c:pt>
                <c:pt idx="4">
                  <c:v>26.87322162503952</c:v>
                </c:pt>
                <c:pt idx="5">
                  <c:v>28.043549983503794</c:v>
                </c:pt>
                <c:pt idx="6">
                  <c:v>28.980565973406069</c:v>
                </c:pt>
                <c:pt idx="7">
                  <c:v>27.428202646014846</c:v>
                </c:pt>
                <c:pt idx="8">
                  <c:v>26.712759270898804</c:v>
                </c:pt>
                <c:pt idx="9">
                  <c:v>22.08365809301117</c:v>
                </c:pt>
                <c:pt idx="10">
                  <c:v>13.913897528237026</c:v>
                </c:pt>
                <c:pt idx="11">
                  <c:v>12.696041822255413</c:v>
                </c:pt>
                <c:pt idx="12">
                  <c:v>14.582261108251844</c:v>
                </c:pt>
                <c:pt idx="13">
                  <c:v>13.53072269977714</c:v>
                </c:pt>
                <c:pt idx="14">
                  <c:v>23.248605083694979</c:v>
                </c:pt>
                <c:pt idx="15">
                  <c:v>20.850708924103419</c:v>
                </c:pt>
              </c:numCache>
            </c:numRef>
          </c:val>
          <c:extLst>
            <c:ext xmlns:c16="http://schemas.microsoft.com/office/drawing/2014/chart" uri="{C3380CC4-5D6E-409C-BE32-E72D297353CC}">
              <c16:uniqueId val="{00000000-2BAC-4B88-94ED-D4A60D57EB39}"/>
            </c:ext>
          </c:extLst>
        </c:ser>
        <c:ser>
          <c:idx val="1"/>
          <c:order val="1"/>
          <c:tx>
            <c:strRef>
              <c:f>unemben!$Q$11</c:f>
              <c:strCache>
                <c:ptCount val="1"/>
                <c:pt idx="0">
                  <c:v>Maximum size of unemployment benefits, USD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LID4096"/>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unemben!$O$12:$O$27</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unemben!$Q$12:$Q$27</c:f>
              <c:numCache>
                <c:formatCode>0.0</c:formatCode>
                <c:ptCount val="16"/>
                <c:pt idx="0">
                  <c:v>101.83875530410184</c:v>
                </c:pt>
                <c:pt idx="1">
                  <c:v>105.96026490066225</c:v>
                </c:pt>
                <c:pt idx="2">
                  <c:v>112.63199061400078</c:v>
                </c:pt>
                <c:pt idx="3">
                  <c:v>125.71428571428571</c:v>
                </c:pt>
                <c:pt idx="4">
                  <c:v>154.91621877963959</c:v>
                </c:pt>
                <c:pt idx="5">
                  <c:v>161.66281755196306</c:v>
                </c:pt>
                <c:pt idx="6">
                  <c:v>167.06443914081146</c:v>
                </c:pt>
                <c:pt idx="7">
                  <c:v>158.11552113585029</c:v>
                </c:pt>
                <c:pt idx="8">
                  <c:v>153.99120050282841</c:v>
                </c:pt>
                <c:pt idx="9">
                  <c:v>127.30579371265263</c:v>
                </c:pt>
                <c:pt idx="10">
                  <c:v>80.209526927484035</c:v>
                </c:pt>
                <c:pt idx="11">
                  <c:v>73.188946975354739</c:v>
                </c:pt>
                <c:pt idx="12">
                  <c:v>84.062446388745926</c:v>
                </c:pt>
                <c:pt idx="13">
                  <c:v>78.00063673989176</c:v>
                </c:pt>
                <c:pt idx="14">
                  <c:v>123.99256044637322</c:v>
                </c:pt>
                <c:pt idx="15">
                  <c:v>168.61273283291632</c:v>
                </c:pt>
              </c:numCache>
            </c:numRef>
          </c:val>
          <c:extLst>
            <c:ext xmlns:c16="http://schemas.microsoft.com/office/drawing/2014/chart" uri="{C3380CC4-5D6E-409C-BE32-E72D297353CC}">
              <c16:uniqueId val="{00000001-2BAC-4B88-94ED-D4A60D57EB39}"/>
            </c:ext>
          </c:extLst>
        </c:ser>
        <c:dLbls>
          <c:showLegendKey val="0"/>
          <c:showVal val="0"/>
          <c:showCatName val="0"/>
          <c:showSerName val="0"/>
          <c:showPercent val="0"/>
          <c:showBubbleSize val="0"/>
        </c:dLbls>
        <c:gapWidth val="219"/>
        <c:overlap val="-27"/>
        <c:axId val="1133185791"/>
        <c:axId val="1133186207"/>
      </c:barChart>
      <c:catAx>
        <c:axId val="11331857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LID4096"/>
          </a:p>
        </c:txPr>
        <c:crossAx val="1133186207"/>
        <c:crosses val="autoZero"/>
        <c:auto val="1"/>
        <c:lblAlgn val="ctr"/>
        <c:lblOffset val="100"/>
        <c:noMultiLvlLbl val="0"/>
      </c:catAx>
      <c:valAx>
        <c:axId val="1133186207"/>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1331857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LID4096"/>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ID4096"/>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'ub.to.avew'!$N$9</c:f>
              <c:strCache>
                <c:ptCount val="1"/>
                <c:pt idx="0">
                  <c:v>Ratio</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dLbls>
            <c:spPr>
              <a:noFill/>
              <a:ln w="25400">
                <a:noFill/>
              </a:ln>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LID4096"/>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'ub.to.avew'!$M$10:$M$25</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xVal>
          <c:yVal>
            <c:numRef>
              <c:f>'ub.to.avew'!$N$10:$N$25</c:f>
              <c:numCache>
                <c:formatCode>0.0</c:formatCode>
                <c:ptCount val="16"/>
                <c:pt idx="0">
                  <c:v>21.052631578947366</c:v>
                </c:pt>
                <c:pt idx="1">
                  <c:v>16.981132075471699</c:v>
                </c:pt>
                <c:pt idx="2">
                  <c:v>13.23529411764706</c:v>
                </c:pt>
                <c:pt idx="3">
                  <c:v>11.286127167630058</c:v>
                </c:pt>
                <c:pt idx="4">
                  <c:v>15.415549597855227</c:v>
                </c:pt>
                <c:pt idx="5">
                  <c:v>13.755980861244019</c:v>
                </c:pt>
                <c:pt idx="6">
                  <c:v>12.286324786324785</c:v>
                </c:pt>
                <c:pt idx="7">
                  <c:v>10.648148148148149</c:v>
                </c:pt>
                <c:pt idx="8">
                  <c:v>9.5833333333333339</c:v>
                </c:pt>
                <c:pt idx="9">
                  <c:v>8.8190184049079754</c:v>
                </c:pt>
                <c:pt idx="10">
                  <c:v>8.4808259587020647</c:v>
                </c:pt>
                <c:pt idx="11">
                  <c:v>7.8337874659400546</c:v>
                </c:pt>
                <c:pt idx="12">
                  <c:v>7.3403630607399091</c:v>
                </c:pt>
                <c:pt idx="13">
                  <c:v>6.5753361997987367</c:v>
                </c:pt>
                <c:pt idx="14">
                  <c:v>9.9233292247268476</c:v>
                </c:pt>
                <c:pt idx="15">
                  <c:v>13.341033220445158</c:v>
                </c:pt>
              </c:numCache>
            </c:numRef>
          </c:yVal>
          <c:smooth val="0"/>
          <c:extLst>
            <c:ext xmlns:c16="http://schemas.microsoft.com/office/drawing/2014/chart" uri="{C3380CC4-5D6E-409C-BE32-E72D297353CC}">
              <c16:uniqueId val="{00000000-0D7A-42BA-9D77-8393B9880DDA}"/>
            </c:ext>
          </c:extLst>
        </c:ser>
        <c:dLbls>
          <c:showLegendKey val="0"/>
          <c:showVal val="0"/>
          <c:showCatName val="0"/>
          <c:showSerName val="0"/>
          <c:showPercent val="0"/>
          <c:showBubbleSize val="0"/>
        </c:dLbls>
        <c:axId val="1132152367"/>
        <c:axId val="1"/>
      </c:scatterChart>
      <c:valAx>
        <c:axId val="113215236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0" vert="horz"/>
          <a:lstStyle/>
          <a:p>
            <a:pPr>
              <a:defRPr sz="1800" b="0" i="0" u="none" strike="noStrike" baseline="0">
                <a:solidFill>
                  <a:srgbClr val="333333"/>
                </a:solidFill>
                <a:latin typeface="Calibri"/>
                <a:ea typeface="Calibri"/>
                <a:cs typeface="Calibri"/>
              </a:defRPr>
            </a:pPr>
            <a:endParaRPr lang="LID4096"/>
          </a:p>
        </c:txPr>
        <c:crossAx val="1"/>
        <c:crosses val="autoZero"/>
        <c:crossBetween val="midCat"/>
      </c:val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132152367"/>
        <c:crosses val="autoZero"/>
        <c:crossBetween val="midCat"/>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LID4096"/>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91BC9F-437C-4958-9684-6228601E2B14}" type="datetimeFigureOut">
              <a:rPr lang="en-US" smtClean="0"/>
              <a:t>11/11/2021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528619-29B9-4EE1-B9A9-5B567CFDC9AD}" type="slidenum">
              <a:rPr lang="en-US" smtClean="0"/>
              <a:t>‹#›</a:t>
            </a:fld>
            <a:endParaRPr lang="en-US"/>
          </a:p>
        </p:txBody>
      </p:sp>
    </p:spTree>
    <p:extLst>
      <p:ext uri="{BB962C8B-B14F-4D97-AF65-F5344CB8AC3E}">
        <p14:creationId xmlns:p14="http://schemas.microsoft.com/office/powerpoint/2010/main" val="1111884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528619-29B9-4EE1-B9A9-5B567CFDC9AD}" type="slidenum">
              <a:rPr lang="en-US" smtClean="0"/>
              <a:t>3</a:t>
            </a:fld>
            <a:endParaRPr lang="en-US"/>
          </a:p>
        </p:txBody>
      </p:sp>
    </p:spTree>
    <p:extLst>
      <p:ext uri="{BB962C8B-B14F-4D97-AF65-F5344CB8AC3E}">
        <p14:creationId xmlns:p14="http://schemas.microsoft.com/office/powerpoint/2010/main" val="3355603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86A713-6EFE-4038-9078-2D59F9F2FB9E}" type="slidenum">
              <a:rPr lang="en-US" smtClean="0"/>
              <a:t>19</a:t>
            </a:fld>
            <a:endParaRPr lang="en-US"/>
          </a:p>
        </p:txBody>
      </p:sp>
    </p:spTree>
    <p:extLst>
      <p:ext uri="{BB962C8B-B14F-4D97-AF65-F5344CB8AC3E}">
        <p14:creationId xmlns:p14="http://schemas.microsoft.com/office/powerpoint/2010/main" val="482612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528619-29B9-4EE1-B9A9-5B567CFDC9AD}" type="slidenum">
              <a:rPr lang="en-US" smtClean="0"/>
              <a:t>20</a:t>
            </a:fld>
            <a:endParaRPr lang="en-US"/>
          </a:p>
        </p:txBody>
      </p:sp>
    </p:spTree>
    <p:extLst>
      <p:ext uri="{BB962C8B-B14F-4D97-AF65-F5344CB8AC3E}">
        <p14:creationId xmlns:p14="http://schemas.microsoft.com/office/powerpoint/2010/main" val="923158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BBC960A-F2E8-4971-A0E0-B30E1DEE443F}" type="datetimeFigureOut">
              <a:rPr lang="en-US" smtClean="0"/>
              <a:t>11/11/2021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5FA8E3-0208-48AC-8347-9E248B3EE9BF}" type="slidenum">
              <a:rPr lang="en-US" smtClean="0"/>
              <a:t>‹#›</a:t>
            </a:fld>
            <a:endParaRPr lang="en-US"/>
          </a:p>
        </p:txBody>
      </p:sp>
    </p:spTree>
    <p:extLst>
      <p:ext uri="{BB962C8B-B14F-4D97-AF65-F5344CB8AC3E}">
        <p14:creationId xmlns:p14="http://schemas.microsoft.com/office/powerpoint/2010/main" val="3015607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BC960A-F2E8-4971-A0E0-B30E1DEE443F}" type="datetimeFigureOut">
              <a:rPr lang="en-US" smtClean="0"/>
              <a:t>11/11/2021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5FA8E3-0208-48AC-8347-9E248B3EE9BF}" type="slidenum">
              <a:rPr lang="en-US" smtClean="0"/>
              <a:t>‹#›</a:t>
            </a:fld>
            <a:endParaRPr lang="en-US"/>
          </a:p>
        </p:txBody>
      </p:sp>
    </p:spTree>
    <p:extLst>
      <p:ext uri="{BB962C8B-B14F-4D97-AF65-F5344CB8AC3E}">
        <p14:creationId xmlns:p14="http://schemas.microsoft.com/office/powerpoint/2010/main" val="607864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BC960A-F2E8-4971-A0E0-B30E1DEE443F}" type="datetimeFigureOut">
              <a:rPr lang="en-US" smtClean="0"/>
              <a:t>11/11/2021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5FA8E3-0208-48AC-8347-9E248B3EE9BF}" type="slidenum">
              <a:rPr lang="en-US" smtClean="0"/>
              <a:t>‹#›</a:t>
            </a:fld>
            <a:endParaRPr lang="en-US"/>
          </a:p>
        </p:txBody>
      </p:sp>
    </p:spTree>
    <p:extLst>
      <p:ext uri="{BB962C8B-B14F-4D97-AF65-F5344CB8AC3E}">
        <p14:creationId xmlns:p14="http://schemas.microsoft.com/office/powerpoint/2010/main" val="1940161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BC960A-F2E8-4971-A0E0-B30E1DEE443F}" type="datetimeFigureOut">
              <a:rPr lang="en-US" smtClean="0"/>
              <a:t>11/11/2021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5FA8E3-0208-48AC-8347-9E248B3EE9BF}" type="slidenum">
              <a:rPr lang="en-US" smtClean="0"/>
              <a:t>‹#›</a:t>
            </a:fld>
            <a:endParaRPr lang="en-US"/>
          </a:p>
        </p:txBody>
      </p:sp>
    </p:spTree>
    <p:extLst>
      <p:ext uri="{BB962C8B-B14F-4D97-AF65-F5344CB8AC3E}">
        <p14:creationId xmlns:p14="http://schemas.microsoft.com/office/powerpoint/2010/main" val="1887696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BC960A-F2E8-4971-A0E0-B30E1DEE443F}" type="datetimeFigureOut">
              <a:rPr lang="en-US" smtClean="0"/>
              <a:t>11/11/2021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5FA8E3-0208-48AC-8347-9E248B3EE9BF}" type="slidenum">
              <a:rPr lang="en-US" smtClean="0"/>
              <a:t>‹#›</a:t>
            </a:fld>
            <a:endParaRPr lang="en-US"/>
          </a:p>
        </p:txBody>
      </p:sp>
    </p:spTree>
    <p:extLst>
      <p:ext uri="{BB962C8B-B14F-4D97-AF65-F5344CB8AC3E}">
        <p14:creationId xmlns:p14="http://schemas.microsoft.com/office/powerpoint/2010/main" val="1189661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BBC960A-F2E8-4971-A0E0-B30E1DEE443F}" type="datetimeFigureOut">
              <a:rPr lang="en-US" smtClean="0"/>
              <a:t>11/11/2021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5FA8E3-0208-48AC-8347-9E248B3EE9BF}" type="slidenum">
              <a:rPr lang="en-US" smtClean="0"/>
              <a:t>‹#›</a:t>
            </a:fld>
            <a:endParaRPr lang="en-US"/>
          </a:p>
        </p:txBody>
      </p:sp>
    </p:spTree>
    <p:extLst>
      <p:ext uri="{BB962C8B-B14F-4D97-AF65-F5344CB8AC3E}">
        <p14:creationId xmlns:p14="http://schemas.microsoft.com/office/powerpoint/2010/main" val="4279606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BBC960A-F2E8-4971-A0E0-B30E1DEE443F}" type="datetimeFigureOut">
              <a:rPr lang="en-US" smtClean="0"/>
              <a:t>11/11/2021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5FA8E3-0208-48AC-8347-9E248B3EE9BF}" type="slidenum">
              <a:rPr lang="en-US" smtClean="0"/>
              <a:t>‹#›</a:t>
            </a:fld>
            <a:endParaRPr lang="en-US"/>
          </a:p>
        </p:txBody>
      </p:sp>
    </p:spTree>
    <p:extLst>
      <p:ext uri="{BB962C8B-B14F-4D97-AF65-F5344CB8AC3E}">
        <p14:creationId xmlns:p14="http://schemas.microsoft.com/office/powerpoint/2010/main" val="2250509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BBC960A-F2E8-4971-A0E0-B30E1DEE443F}" type="datetimeFigureOut">
              <a:rPr lang="en-US" smtClean="0"/>
              <a:t>11/11/2021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5FA8E3-0208-48AC-8347-9E248B3EE9BF}" type="slidenum">
              <a:rPr lang="en-US" smtClean="0"/>
              <a:t>‹#›</a:t>
            </a:fld>
            <a:endParaRPr lang="en-US"/>
          </a:p>
        </p:txBody>
      </p:sp>
    </p:spTree>
    <p:extLst>
      <p:ext uri="{BB962C8B-B14F-4D97-AF65-F5344CB8AC3E}">
        <p14:creationId xmlns:p14="http://schemas.microsoft.com/office/powerpoint/2010/main" val="1692064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BC960A-F2E8-4971-A0E0-B30E1DEE443F}" type="datetimeFigureOut">
              <a:rPr lang="en-US" smtClean="0"/>
              <a:t>11/11/2021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5FA8E3-0208-48AC-8347-9E248B3EE9BF}" type="slidenum">
              <a:rPr lang="en-US" smtClean="0"/>
              <a:t>‹#›</a:t>
            </a:fld>
            <a:endParaRPr lang="en-US"/>
          </a:p>
        </p:txBody>
      </p:sp>
    </p:spTree>
    <p:extLst>
      <p:ext uri="{BB962C8B-B14F-4D97-AF65-F5344CB8AC3E}">
        <p14:creationId xmlns:p14="http://schemas.microsoft.com/office/powerpoint/2010/main" val="2108970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BC960A-F2E8-4971-A0E0-B30E1DEE443F}" type="datetimeFigureOut">
              <a:rPr lang="en-US" smtClean="0"/>
              <a:t>11/11/2021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5FA8E3-0208-48AC-8347-9E248B3EE9BF}" type="slidenum">
              <a:rPr lang="en-US" smtClean="0"/>
              <a:t>‹#›</a:t>
            </a:fld>
            <a:endParaRPr lang="en-US"/>
          </a:p>
        </p:txBody>
      </p:sp>
    </p:spTree>
    <p:extLst>
      <p:ext uri="{BB962C8B-B14F-4D97-AF65-F5344CB8AC3E}">
        <p14:creationId xmlns:p14="http://schemas.microsoft.com/office/powerpoint/2010/main" val="2947503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BC960A-F2E8-4971-A0E0-B30E1DEE443F}" type="datetimeFigureOut">
              <a:rPr lang="en-US" smtClean="0"/>
              <a:t>11/11/2021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5FA8E3-0208-48AC-8347-9E248B3EE9BF}" type="slidenum">
              <a:rPr lang="en-US" smtClean="0"/>
              <a:t>‹#›</a:t>
            </a:fld>
            <a:endParaRPr lang="en-US"/>
          </a:p>
        </p:txBody>
      </p:sp>
    </p:spTree>
    <p:extLst>
      <p:ext uri="{BB962C8B-B14F-4D97-AF65-F5344CB8AC3E}">
        <p14:creationId xmlns:p14="http://schemas.microsoft.com/office/powerpoint/2010/main" val="3797940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BC960A-F2E8-4971-A0E0-B30E1DEE443F}" type="datetimeFigureOut">
              <a:rPr lang="en-US" smtClean="0"/>
              <a:t>11/11/2021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5FA8E3-0208-48AC-8347-9E248B3EE9BF}" type="slidenum">
              <a:rPr lang="en-US" smtClean="0"/>
              <a:t>‹#›</a:t>
            </a:fld>
            <a:endParaRPr lang="en-US"/>
          </a:p>
        </p:txBody>
      </p:sp>
    </p:spTree>
    <p:extLst>
      <p:ext uri="{BB962C8B-B14F-4D97-AF65-F5344CB8AC3E}">
        <p14:creationId xmlns:p14="http://schemas.microsoft.com/office/powerpoint/2010/main" val="29543305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eg"/></Relationships>
</file>

<file path=ppt/slides/_rels/slide5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337940BB-FBC4-492E-BD92-3B7B914D0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640491" y="320041"/>
            <a:ext cx="5030313" cy="3892668"/>
          </a:xfrm>
        </p:spPr>
        <p:txBody>
          <a:bodyPr>
            <a:normAutofit/>
          </a:bodyPr>
          <a:lstStyle/>
          <a:p>
            <a:pPr algn="l"/>
            <a:r>
              <a:rPr lang="en-US" sz="5700" b="1" dirty="0">
                <a:effectLst>
                  <a:outerShdw blurRad="38100" dist="38100" dir="2700000" algn="tl">
                    <a:srgbClr val="000000">
                      <a:alpha val="43137"/>
                    </a:srgbClr>
                  </a:outerShdw>
                </a:effectLst>
              </a:rPr>
              <a:t>Education system and labor market in Russia</a:t>
            </a:r>
          </a:p>
        </p:txBody>
      </p:sp>
      <p:sp>
        <p:nvSpPr>
          <p:cNvPr id="3" name="Subtitle 2"/>
          <p:cNvSpPr>
            <a:spLocks noGrp="1"/>
          </p:cNvSpPr>
          <p:nvPr>
            <p:ph type="subTitle" idx="1"/>
          </p:nvPr>
        </p:nvSpPr>
        <p:spPr>
          <a:xfrm>
            <a:off x="3640274" y="4631161"/>
            <a:ext cx="5030524" cy="1569486"/>
          </a:xfrm>
        </p:spPr>
        <p:txBody>
          <a:bodyPr>
            <a:normAutofit/>
          </a:bodyPr>
          <a:lstStyle/>
          <a:p>
            <a:pPr algn="l">
              <a:lnSpc>
                <a:spcPct val="90000"/>
              </a:lnSpc>
            </a:pPr>
            <a:r>
              <a:rPr lang="en-US"/>
              <a:t>Svetlana Ledyaeva</a:t>
            </a:r>
          </a:p>
          <a:p>
            <a:pPr algn="l">
              <a:lnSpc>
                <a:spcPct val="90000"/>
              </a:lnSpc>
            </a:pPr>
            <a:r>
              <a:rPr lang="en-US"/>
              <a:t>Aalto University School of Business</a:t>
            </a:r>
          </a:p>
        </p:txBody>
      </p:sp>
      <p:pic>
        <p:nvPicPr>
          <p:cNvPr id="7" name="Picture 6" descr="Diagram&#10;&#10;Description automatically generated with medium confidence">
            <a:extLst>
              <a:ext uri="{FF2B5EF4-FFF2-40B4-BE49-F238E27FC236}">
                <a16:creationId xmlns:a16="http://schemas.microsoft.com/office/drawing/2014/main" id="{7DE86708-6605-4EFE-80A8-22AF1BAEE8D4}"/>
              </a:ext>
            </a:extLst>
          </p:cNvPr>
          <p:cNvPicPr>
            <a:picLocks noChangeAspect="1"/>
          </p:cNvPicPr>
          <p:nvPr/>
        </p:nvPicPr>
        <p:blipFill rotWithShape="1">
          <a:blip r:embed="rId2">
            <a:extLst>
              <a:ext uri="{28A0092B-C50C-407E-A947-70E740481C1C}">
                <a14:useLocalDpi xmlns:a14="http://schemas.microsoft.com/office/drawing/2010/main" val="0"/>
              </a:ext>
            </a:extLst>
          </a:blip>
          <a:srcRect r="-1" b="5932"/>
          <a:stretch/>
        </p:blipFill>
        <p:spPr>
          <a:xfrm>
            <a:off x="240030" y="2120077"/>
            <a:ext cx="3065526" cy="2299710"/>
          </a:xfrm>
          <a:prstGeom prst="rect">
            <a:avLst/>
          </a:prstGeom>
        </p:spPr>
      </p:pic>
      <p:sp>
        <p:nvSpPr>
          <p:cNvPr id="24"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40490" y="4409267"/>
            <a:ext cx="3182692" cy="27432"/>
          </a:xfrm>
          <a:custGeom>
            <a:avLst/>
            <a:gdLst>
              <a:gd name="connsiteX0" fmla="*/ 0 w 3182692"/>
              <a:gd name="connsiteY0" fmla="*/ 0 h 27432"/>
              <a:gd name="connsiteX1" fmla="*/ 604711 w 3182692"/>
              <a:gd name="connsiteY1" fmla="*/ 0 h 27432"/>
              <a:gd name="connsiteX2" fmla="*/ 1241250 w 3182692"/>
              <a:gd name="connsiteY2" fmla="*/ 0 h 27432"/>
              <a:gd name="connsiteX3" fmla="*/ 1909615 w 3182692"/>
              <a:gd name="connsiteY3" fmla="*/ 0 h 27432"/>
              <a:gd name="connsiteX4" fmla="*/ 2577981 w 3182692"/>
              <a:gd name="connsiteY4" fmla="*/ 0 h 27432"/>
              <a:gd name="connsiteX5" fmla="*/ 3182692 w 3182692"/>
              <a:gd name="connsiteY5" fmla="*/ 0 h 27432"/>
              <a:gd name="connsiteX6" fmla="*/ 3182692 w 3182692"/>
              <a:gd name="connsiteY6" fmla="*/ 27432 h 27432"/>
              <a:gd name="connsiteX7" fmla="*/ 2482500 w 3182692"/>
              <a:gd name="connsiteY7" fmla="*/ 27432 h 27432"/>
              <a:gd name="connsiteX8" fmla="*/ 1782308 w 3182692"/>
              <a:gd name="connsiteY8" fmla="*/ 27432 h 27432"/>
              <a:gd name="connsiteX9" fmla="*/ 1145769 w 3182692"/>
              <a:gd name="connsiteY9" fmla="*/ 27432 h 27432"/>
              <a:gd name="connsiteX10" fmla="*/ 0 w 3182692"/>
              <a:gd name="connsiteY10" fmla="*/ 27432 h 27432"/>
              <a:gd name="connsiteX11" fmla="*/ 0 w 3182692"/>
              <a:gd name="connsiteY11" fmla="*/ 0 h 27432"/>
              <a:gd name="connsiteX0" fmla="*/ 0 w 3182692"/>
              <a:gd name="connsiteY0" fmla="*/ 0 h 27432"/>
              <a:gd name="connsiteX1" fmla="*/ 604711 w 3182692"/>
              <a:gd name="connsiteY1" fmla="*/ 0 h 27432"/>
              <a:gd name="connsiteX2" fmla="*/ 1145769 w 3182692"/>
              <a:gd name="connsiteY2" fmla="*/ 0 h 27432"/>
              <a:gd name="connsiteX3" fmla="*/ 1845961 w 3182692"/>
              <a:gd name="connsiteY3" fmla="*/ 0 h 27432"/>
              <a:gd name="connsiteX4" fmla="*/ 2450673 w 3182692"/>
              <a:gd name="connsiteY4" fmla="*/ 0 h 27432"/>
              <a:gd name="connsiteX5" fmla="*/ 3182692 w 3182692"/>
              <a:gd name="connsiteY5" fmla="*/ 0 h 27432"/>
              <a:gd name="connsiteX6" fmla="*/ 3182692 w 3182692"/>
              <a:gd name="connsiteY6" fmla="*/ 27432 h 27432"/>
              <a:gd name="connsiteX7" fmla="*/ 2546154 w 3182692"/>
              <a:gd name="connsiteY7" fmla="*/ 27432 h 27432"/>
              <a:gd name="connsiteX8" fmla="*/ 1845961 w 3182692"/>
              <a:gd name="connsiteY8" fmla="*/ 27432 h 27432"/>
              <a:gd name="connsiteX9" fmla="*/ 1304904 w 3182692"/>
              <a:gd name="connsiteY9" fmla="*/ 27432 h 27432"/>
              <a:gd name="connsiteX10" fmla="*/ 668365 w 3182692"/>
              <a:gd name="connsiteY10" fmla="*/ 27432 h 27432"/>
              <a:gd name="connsiteX11" fmla="*/ 0 w 3182692"/>
              <a:gd name="connsiteY11" fmla="*/ 27432 h 27432"/>
              <a:gd name="connsiteX12" fmla="*/ 0 w 3182692"/>
              <a:gd name="connsiteY12"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27432" fill="none" extrusionOk="0">
                <a:moveTo>
                  <a:pt x="0" y="0"/>
                </a:moveTo>
                <a:cubicBezTo>
                  <a:pt x="145195" y="-37571"/>
                  <a:pt x="472618" y="-13696"/>
                  <a:pt x="604711" y="0"/>
                </a:cubicBezTo>
                <a:cubicBezTo>
                  <a:pt x="706652" y="-3280"/>
                  <a:pt x="1039328" y="-8567"/>
                  <a:pt x="1241250" y="0"/>
                </a:cubicBezTo>
                <a:cubicBezTo>
                  <a:pt x="1405712" y="-7891"/>
                  <a:pt x="1711158" y="8053"/>
                  <a:pt x="1909615" y="0"/>
                </a:cubicBezTo>
                <a:cubicBezTo>
                  <a:pt x="2107436" y="-40150"/>
                  <a:pt x="2247192" y="19443"/>
                  <a:pt x="2577981" y="0"/>
                </a:cubicBezTo>
                <a:cubicBezTo>
                  <a:pt x="2894393" y="-5855"/>
                  <a:pt x="3041563" y="17846"/>
                  <a:pt x="3182692" y="0"/>
                </a:cubicBezTo>
                <a:cubicBezTo>
                  <a:pt x="3181483" y="8407"/>
                  <a:pt x="3183078" y="21662"/>
                  <a:pt x="3182692" y="27432"/>
                </a:cubicBezTo>
                <a:cubicBezTo>
                  <a:pt x="2975928" y="66594"/>
                  <a:pt x="2667693" y="28550"/>
                  <a:pt x="2482500" y="27432"/>
                </a:cubicBezTo>
                <a:cubicBezTo>
                  <a:pt x="2299734" y="46056"/>
                  <a:pt x="1925962" y="18447"/>
                  <a:pt x="1782308" y="27432"/>
                </a:cubicBezTo>
                <a:cubicBezTo>
                  <a:pt x="1635580" y="29690"/>
                  <a:pt x="1257854" y="5481"/>
                  <a:pt x="1145769" y="27432"/>
                </a:cubicBezTo>
                <a:cubicBezTo>
                  <a:pt x="1025065" y="65718"/>
                  <a:pt x="247799" y="-2392"/>
                  <a:pt x="0" y="27432"/>
                </a:cubicBezTo>
                <a:cubicBezTo>
                  <a:pt x="-877" y="21414"/>
                  <a:pt x="691" y="5222"/>
                  <a:pt x="0" y="0"/>
                </a:cubicBezTo>
                <a:close/>
              </a:path>
              <a:path w="3182692" h="27432" stroke="0" extrusionOk="0">
                <a:moveTo>
                  <a:pt x="0" y="0"/>
                </a:moveTo>
                <a:cubicBezTo>
                  <a:pt x="288308" y="19724"/>
                  <a:pt x="431183" y="-26509"/>
                  <a:pt x="604711" y="0"/>
                </a:cubicBezTo>
                <a:cubicBezTo>
                  <a:pt x="795174" y="4405"/>
                  <a:pt x="950067" y="22541"/>
                  <a:pt x="1145769" y="0"/>
                </a:cubicBezTo>
                <a:cubicBezTo>
                  <a:pt x="1301850" y="7702"/>
                  <a:pt x="1499974" y="-70469"/>
                  <a:pt x="1845961" y="0"/>
                </a:cubicBezTo>
                <a:cubicBezTo>
                  <a:pt x="2191264" y="15313"/>
                  <a:pt x="2307232" y="-97"/>
                  <a:pt x="2450673" y="0"/>
                </a:cubicBezTo>
                <a:cubicBezTo>
                  <a:pt x="2596405" y="-19465"/>
                  <a:pt x="3033067" y="-31048"/>
                  <a:pt x="3182692" y="0"/>
                </a:cubicBezTo>
                <a:cubicBezTo>
                  <a:pt x="3182719" y="12742"/>
                  <a:pt x="3182063" y="18962"/>
                  <a:pt x="3182692" y="27432"/>
                </a:cubicBezTo>
                <a:cubicBezTo>
                  <a:pt x="3091120" y="-13878"/>
                  <a:pt x="2811074" y="70837"/>
                  <a:pt x="2546154" y="27432"/>
                </a:cubicBezTo>
                <a:cubicBezTo>
                  <a:pt x="2285186" y="36673"/>
                  <a:pt x="2090205" y="-13177"/>
                  <a:pt x="1845961" y="27432"/>
                </a:cubicBezTo>
                <a:cubicBezTo>
                  <a:pt x="1599794" y="40637"/>
                  <a:pt x="1466284" y="46591"/>
                  <a:pt x="1304904" y="27432"/>
                </a:cubicBezTo>
                <a:cubicBezTo>
                  <a:pt x="1189365" y="52919"/>
                  <a:pt x="952251" y="32605"/>
                  <a:pt x="668365" y="27432"/>
                </a:cubicBezTo>
                <a:cubicBezTo>
                  <a:pt x="407868" y="52739"/>
                  <a:pt x="284672" y="-261"/>
                  <a:pt x="0" y="27432"/>
                </a:cubicBezTo>
                <a:cubicBezTo>
                  <a:pt x="744" y="20230"/>
                  <a:pt x="1744" y="12455"/>
                  <a:pt x="0" y="0"/>
                </a:cubicBezTo>
                <a:close/>
              </a:path>
              <a:path w="3182692" h="27432" fill="none" stroke="0" extrusionOk="0">
                <a:moveTo>
                  <a:pt x="0" y="0"/>
                </a:moveTo>
                <a:cubicBezTo>
                  <a:pt x="108839" y="-32375"/>
                  <a:pt x="447732" y="16552"/>
                  <a:pt x="604711" y="0"/>
                </a:cubicBezTo>
                <a:cubicBezTo>
                  <a:pt x="781899" y="-548"/>
                  <a:pt x="1052060" y="7118"/>
                  <a:pt x="1241250" y="0"/>
                </a:cubicBezTo>
                <a:cubicBezTo>
                  <a:pt x="1399482" y="14083"/>
                  <a:pt x="1706293" y="54730"/>
                  <a:pt x="1909615" y="0"/>
                </a:cubicBezTo>
                <a:cubicBezTo>
                  <a:pt x="2085313" y="-24404"/>
                  <a:pt x="2264415" y="16988"/>
                  <a:pt x="2577981" y="0"/>
                </a:cubicBezTo>
                <a:cubicBezTo>
                  <a:pt x="2926098" y="-10318"/>
                  <a:pt x="3036314" y="-14769"/>
                  <a:pt x="3182692" y="0"/>
                </a:cubicBezTo>
                <a:cubicBezTo>
                  <a:pt x="3181318" y="7363"/>
                  <a:pt x="3182017" y="22542"/>
                  <a:pt x="3182692" y="27432"/>
                </a:cubicBezTo>
                <a:cubicBezTo>
                  <a:pt x="2996012" y="7913"/>
                  <a:pt x="2669008" y="36539"/>
                  <a:pt x="2482500" y="27432"/>
                </a:cubicBezTo>
                <a:cubicBezTo>
                  <a:pt x="2296543" y="30390"/>
                  <a:pt x="1935236" y="17082"/>
                  <a:pt x="1782308" y="27432"/>
                </a:cubicBezTo>
                <a:cubicBezTo>
                  <a:pt x="1607683" y="34634"/>
                  <a:pt x="1291498" y="10513"/>
                  <a:pt x="1145769" y="27432"/>
                </a:cubicBezTo>
                <a:cubicBezTo>
                  <a:pt x="1015407" y="64469"/>
                  <a:pt x="262557" y="35715"/>
                  <a:pt x="0" y="27432"/>
                </a:cubicBezTo>
                <a:cubicBezTo>
                  <a:pt x="-328" y="20933"/>
                  <a:pt x="1941" y="6802"/>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3182692"/>
                      <a:gd name="connsiteY0" fmla="*/ 0 h 27432"/>
                      <a:gd name="connsiteX1" fmla="*/ 604711 w 3182692"/>
                      <a:gd name="connsiteY1" fmla="*/ 0 h 27432"/>
                      <a:gd name="connsiteX2" fmla="*/ 1241250 w 3182692"/>
                      <a:gd name="connsiteY2" fmla="*/ 0 h 27432"/>
                      <a:gd name="connsiteX3" fmla="*/ 1909615 w 3182692"/>
                      <a:gd name="connsiteY3" fmla="*/ 0 h 27432"/>
                      <a:gd name="connsiteX4" fmla="*/ 2577981 w 3182692"/>
                      <a:gd name="connsiteY4" fmla="*/ 0 h 27432"/>
                      <a:gd name="connsiteX5" fmla="*/ 3182692 w 3182692"/>
                      <a:gd name="connsiteY5" fmla="*/ 0 h 27432"/>
                      <a:gd name="connsiteX6" fmla="*/ 3182692 w 3182692"/>
                      <a:gd name="connsiteY6" fmla="*/ 27432 h 27432"/>
                      <a:gd name="connsiteX7" fmla="*/ 2482500 w 3182692"/>
                      <a:gd name="connsiteY7" fmla="*/ 27432 h 27432"/>
                      <a:gd name="connsiteX8" fmla="*/ 1782308 w 3182692"/>
                      <a:gd name="connsiteY8" fmla="*/ 27432 h 27432"/>
                      <a:gd name="connsiteX9" fmla="*/ 1145769 w 3182692"/>
                      <a:gd name="connsiteY9" fmla="*/ 27432 h 27432"/>
                      <a:gd name="connsiteX10" fmla="*/ 0 w 3182692"/>
                      <a:gd name="connsiteY10" fmla="*/ 27432 h 27432"/>
                      <a:gd name="connsiteX11" fmla="*/ 0 w 3182692"/>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2692" h="27432" fill="none" extrusionOk="0">
                        <a:moveTo>
                          <a:pt x="0" y="0"/>
                        </a:moveTo>
                        <a:cubicBezTo>
                          <a:pt x="126686" y="-21366"/>
                          <a:pt x="467788" y="9025"/>
                          <a:pt x="604711" y="0"/>
                        </a:cubicBezTo>
                        <a:cubicBezTo>
                          <a:pt x="741634" y="-9025"/>
                          <a:pt x="1061620" y="6814"/>
                          <a:pt x="1241250" y="0"/>
                        </a:cubicBezTo>
                        <a:cubicBezTo>
                          <a:pt x="1420880" y="-6814"/>
                          <a:pt x="1713773" y="13383"/>
                          <a:pt x="1909615" y="0"/>
                        </a:cubicBezTo>
                        <a:cubicBezTo>
                          <a:pt x="2105457" y="-13383"/>
                          <a:pt x="2257256" y="13567"/>
                          <a:pt x="2577981" y="0"/>
                        </a:cubicBezTo>
                        <a:cubicBezTo>
                          <a:pt x="2898706" y="-13567"/>
                          <a:pt x="3026063" y="6328"/>
                          <a:pt x="3182692" y="0"/>
                        </a:cubicBezTo>
                        <a:cubicBezTo>
                          <a:pt x="3181526" y="7395"/>
                          <a:pt x="3182737" y="21864"/>
                          <a:pt x="3182692" y="27432"/>
                        </a:cubicBezTo>
                        <a:cubicBezTo>
                          <a:pt x="2998421" y="30886"/>
                          <a:pt x="2675038" y="28158"/>
                          <a:pt x="2482500" y="27432"/>
                        </a:cubicBezTo>
                        <a:cubicBezTo>
                          <a:pt x="2289962" y="26706"/>
                          <a:pt x="1930644" y="15978"/>
                          <a:pt x="1782308" y="27432"/>
                        </a:cubicBezTo>
                        <a:cubicBezTo>
                          <a:pt x="1633972" y="38886"/>
                          <a:pt x="1287388" y="7152"/>
                          <a:pt x="1145769" y="27432"/>
                        </a:cubicBezTo>
                        <a:cubicBezTo>
                          <a:pt x="1004150" y="47712"/>
                          <a:pt x="256377" y="-28294"/>
                          <a:pt x="0" y="27432"/>
                        </a:cubicBezTo>
                        <a:cubicBezTo>
                          <a:pt x="-503" y="20663"/>
                          <a:pt x="1168" y="5855"/>
                          <a:pt x="0" y="0"/>
                        </a:cubicBezTo>
                        <a:close/>
                      </a:path>
                      <a:path w="3182692" h="27432" stroke="0" extrusionOk="0">
                        <a:moveTo>
                          <a:pt x="0" y="0"/>
                        </a:moveTo>
                        <a:cubicBezTo>
                          <a:pt x="283446" y="18201"/>
                          <a:pt x="432812" y="7290"/>
                          <a:pt x="604711" y="0"/>
                        </a:cubicBezTo>
                        <a:cubicBezTo>
                          <a:pt x="776610" y="-7290"/>
                          <a:pt x="982253" y="15478"/>
                          <a:pt x="1145769" y="0"/>
                        </a:cubicBezTo>
                        <a:cubicBezTo>
                          <a:pt x="1309285" y="-15478"/>
                          <a:pt x="1514247" y="-25520"/>
                          <a:pt x="1845961" y="0"/>
                        </a:cubicBezTo>
                        <a:cubicBezTo>
                          <a:pt x="2177675" y="25520"/>
                          <a:pt x="2297588" y="16646"/>
                          <a:pt x="2450673" y="0"/>
                        </a:cubicBezTo>
                        <a:cubicBezTo>
                          <a:pt x="2603758" y="-16646"/>
                          <a:pt x="3023048" y="-21196"/>
                          <a:pt x="3182692" y="0"/>
                        </a:cubicBezTo>
                        <a:cubicBezTo>
                          <a:pt x="3182885" y="12649"/>
                          <a:pt x="3181704" y="17989"/>
                          <a:pt x="3182692" y="27432"/>
                        </a:cubicBezTo>
                        <a:cubicBezTo>
                          <a:pt x="3039109" y="-3557"/>
                          <a:pt x="2823860" y="22992"/>
                          <a:pt x="2546154" y="27432"/>
                        </a:cubicBezTo>
                        <a:cubicBezTo>
                          <a:pt x="2268448" y="31872"/>
                          <a:pt x="2098674" y="14435"/>
                          <a:pt x="1845961" y="27432"/>
                        </a:cubicBezTo>
                        <a:cubicBezTo>
                          <a:pt x="1593248" y="40429"/>
                          <a:pt x="1456743" y="36704"/>
                          <a:pt x="1304904" y="27432"/>
                        </a:cubicBezTo>
                        <a:cubicBezTo>
                          <a:pt x="1153065" y="18160"/>
                          <a:pt x="947204" y="20270"/>
                          <a:pt x="668365" y="27432"/>
                        </a:cubicBezTo>
                        <a:cubicBezTo>
                          <a:pt x="389526" y="34594"/>
                          <a:pt x="288244" y="4516"/>
                          <a:pt x="0" y="27432"/>
                        </a:cubicBezTo>
                        <a:cubicBezTo>
                          <a:pt x="1300" y="19678"/>
                          <a:pt x="-86" y="12044"/>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utoShape 2" descr="Kuvahaun tulos haulle labour market"/>
          <p:cNvSpPr>
            <a:spLocks noChangeAspect="1" noChangeArrowheads="1"/>
          </p:cNvSpPr>
          <p:nvPr/>
        </p:nvSpPr>
        <p:spPr bwMode="auto">
          <a:xfrm>
            <a:off x="155575" y="-974725"/>
            <a:ext cx="2857500" cy="20383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769407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effectLst>
                  <a:outerShdw blurRad="38100" dist="38100" dir="2700000" algn="tl">
                    <a:srgbClr val="000000">
                      <a:alpha val="43137"/>
                    </a:srgbClr>
                  </a:outerShdw>
                </a:effectLst>
              </a:rPr>
              <a:t>University admissions process </a:t>
            </a:r>
            <a:br>
              <a:rPr lang="en-US" dirty="0"/>
            </a:br>
            <a:r>
              <a:rPr lang="en-US" sz="1800" dirty="0">
                <a:solidFill>
                  <a:schemeClr val="tx1">
                    <a:lumMod val="50000"/>
                    <a:lumOff val="50000"/>
                  </a:schemeClr>
                </a:solidFill>
              </a:rPr>
              <a:t>(from </a:t>
            </a:r>
            <a:r>
              <a:rPr lang="en-US" sz="1800" dirty="0" err="1">
                <a:solidFill>
                  <a:schemeClr val="tx1">
                    <a:lumMod val="50000"/>
                    <a:lumOff val="50000"/>
                  </a:schemeClr>
                </a:solidFill>
              </a:rPr>
              <a:t>Denisova</a:t>
            </a:r>
            <a:r>
              <a:rPr lang="en-US" sz="1800" dirty="0">
                <a:solidFill>
                  <a:schemeClr val="tx1">
                    <a:lumMod val="50000"/>
                    <a:lumOff val="50000"/>
                  </a:schemeClr>
                </a:solidFill>
              </a:rPr>
              <a:t>-Schmidt and </a:t>
            </a:r>
            <a:r>
              <a:rPr lang="en-US" sz="1800" dirty="0" err="1">
                <a:solidFill>
                  <a:schemeClr val="tx1">
                    <a:lumMod val="50000"/>
                    <a:lumOff val="50000"/>
                  </a:schemeClr>
                </a:solidFill>
              </a:rPr>
              <a:t>Leontyeva</a:t>
            </a:r>
            <a:r>
              <a:rPr lang="en-US" sz="1800" dirty="0">
                <a:solidFill>
                  <a:schemeClr val="tx1">
                    <a:lumMod val="50000"/>
                    <a:lumOff val="50000"/>
                  </a:schemeClr>
                </a:solidFill>
              </a:rPr>
              <a:t> 2014)  </a:t>
            </a:r>
          </a:p>
        </p:txBody>
      </p:sp>
      <p:sp>
        <p:nvSpPr>
          <p:cNvPr id="3" name="Content Placeholder 2"/>
          <p:cNvSpPr>
            <a:spLocks noGrp="1"/>
          </p:cNvSpPr>
          <p:nvPr>
            <p:ph idx="1"/>
          </p:nvPr>
        </p:nvSpPr>
        <p:spPr>
          <a:xfrm>
            <a:off x="179512" y="1600200"/>
            <a:ext cx="8784976" cy="4983162"/>
          </a:xfrm>
        </p:spPr>
        <p:txBody>
          <a:bodyPr>
            <a:normAutofit fontScale="92500" lnSpcReduction="20000"/>
          </a:bodyPr>
          <a:lstStyle/>
          <a:p>
            <a:pPr marL="0" indent="0">
              <a:buNone/>
            </a:pPr>
            <a:r>
              <a:rPr lang="en-US" sz="2400" dirty="0"/>
              <a:t>Until 2009, universities held its own entrance examination </a:t>
            </a:r>
            <a:r>
              <a:rPr lang="en-US" sz="2400" dirty="0">
                <a:sym typeface="Wingdings" panose="05000000000000000000" pitchFamily="2" charset="2"/>
              </a:rPr>
              <a:t></a:t>
            </a:r>
            <a:r>
              <a:rPr lang="en-US" sz="2400" dirty="0"/>
              <a:t> </a:t>
            </a:r>
          </a:p>
          <a:p>
            <a:pPr marL="0" indent="0">
              <a:buNone/>
            </a:pPr>
            <a:endParaRPr lang="en-US" sz="2400" dirty="0"/>
          </a:p>
          <a:p>
            <a:pPr marL="0" indent="0">
              <a:buNone/>
            </a:pPr>
            <a:r>
              <a:rPr lang="en-US" sz="2200" i="1" dirty="0"/>
              <a:t>Corruption in this area was the highest of all kinds of corruption in education (about US$455 million per year). </a:t>
            </a:r>
          </a:p>
          <a:p>
            <a:pPr marL="0" indent="0">
              <a:buNone/>
            </a:pPr>
            <a:endParaRPr lang="fi-FI" sz="2200" dirty="0"/>
          </a:p>
          <a:p>
            <a:pPr marL="0" indent="0">
              <a:buNone/>
            </a:pPr>
            <a:r>
              <a:rPr lang="fi-FI" sz="2200" b="1" dirty="0" err="1">
                <a:solidFill>
                  <a:srgbClr val="FF0000"/>
                </a:solidFill>
                <a:effectLst>
                  <a:outerShdw blurRad="38100" dist="38100" dir="2700000" algn="tl">
                    <a:srgbClr val="000000">
                      <a:alpha val="43137"/>
                    </a:srgbClr>
                  </a:outerShdw>
                </a:effectLst>
              </a:rPr>
              <a:t>Solution</a:t>
            </a:r>
            <a:r>
              <a:rPr lang="fi-FI" sz="2200" b="1" dirty="0">
                <a:solidFill>
                  <a:srgbClr val="FF0000"/>
                </a:solidFill>
                <a:effectLst>
                  <a:outerShdw blurRad="38100" dist="38100" dir="2700000" algn="tl">
                    <a:srgbClr val="000000">
                      <a:alpha val="43137"/>
                    </a:srgbClr>
                  </a:outerShdw>
                </a:effectLst>
              </a:rPr>
              <a:t>:</a:t>
            </a:r>
          </a:p>
          <a:p>
            <a:pPr marL="0" indent="0">
              <a:buNone/>
            </a:pPr>
            <a:endParaRPr lang="fi-FI" sz="2200" dirty="0"/>
          </a:p>
          <a:p>
            <a:pPr marL="0" indent="0">
              <a:buNone/>
            </a:pPr>
            <a:r>
              <a:rPr lang="en-US" sz="2400" dirty="0">
                <a:solidFill>
                  <a:srgbClr val="FF0000"/>
                </a:solidFill>
                <a:effectLst>
                  <a:outerShdw blurRad="38100" dist="38100" dir="2700000" algn="tl">
                    <a:srgbClr val="000000">
                      <a:alpha val="43137"/>
                    </a:srgbClr>
                  </a:outerShdw>
                </a:effectLst>
              </a:rPr>
              <a:t>Unified State Exam</a:t>
            </a:r>
            <a:r>
              <a:rPr lang="en-US" sz="2400" dirty="0">
                <a:effectLst>
                  <a:outerShdw blurRad="38100" dist="38100" dir="2700000" algn="tl">
                    <a:srgbClr val="000000">
                      <a:alpha val="43137"/>
                    </a:srgbClr>
                  </a:outerShdw>
                </a:effectLst>
              </a:rPr>
              <a:t> </a:t>
            </a:r>
            <a:r>
              <a:rPr lang="en-US" sz="2400" dirty="0"/>
              <a:t>that serves as both a school final examination and for university entrance. </a:t>
            </a:r>
          </a:p>
          <a:p>
            <a:pPr marL="0" indent="0">
              <a:buNone/>
            </a:pPr>
            <a:endParaRPr lang="fi-FI" sz="2400" dirty="0"/>
          </a:p>
          <a:p>
            <a:pPr marL="0" indent="0">
              <a:buNone/>
            </a:pPr>
            <a:r>
              <a:rPr lang="en-US" sz="2400" b="1" dirty="0">
                <a:effectLst>
                  <a:outerShdw blurRad="38100" dist="38100" dir="2700000" algn="tl">
                    <a:srgbClr val="000000">
                      <a:alpha val="43137"/>
                    </a:srgbClr>
                  </a:outerShdw>
                </a:effectLst>
              </a:rPr>
              <a:t>Corruption now: </a:t>
            </a:r>
          </a:p>
          <a:p>
            <a:r>
              <a:rPr lang="en-US" sz="2400" dirty="0"/>
              <a:t>disseminating exam questions before the examination; </a:t>
            </a:r>
          </a:p>
          <a:p>
            <a:r>
              <a:rPr lang="en-US" sz="2400" dirty="0"/>
              <a:t>using mobile phones (for Internet searches or SMS)</a:t>
            </a:r>
            <a:r>
              <a:rPr lang="fi-FI" sz="2400" dirty="0"/>
              <a:t>;</a:t>
            </a:r>
            <a:r>
              <a:rPr lang="en-US" sz="2400" dirty="0"/>
              <a:t> </a:t>
            </a:r>
          </a:p>
          <a:p>
            <a:r>
              <a:rPr lang="en-US" sz="2400" dirty="0"/>
              <a:t>receiving help from the onsite proctors/inspectors;</a:t>
            </a:r>
          </a:p>
          <a:p>
            <a:r>
              <a:rPr lang="en-US" sz="2400" dirty="0"/>
              <a:t>reopening sealed test envelopes to correct mistakes.</a:t>
            </a:r>
          </a:p>
        </p:txBody>
      </p:sp>
    </p:spTree>
    <p:extLst>
      <p:ext uri="{BB962C8B-B14F-4D97-AF65-F5344CB8AC3E}">
        <p14:creationId xmlns:p14="http://schemas.microsoft.com/office/powerpoint/2010/main" val="2335552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i="1" dirty="0">
                <a:effectLst>
                  <a:outerShdw blurRad="38100" dist="38100" dir="2700000" algn="tl">
                    <a:srgbClr val="000000">
                      <a:alpha val="43137"/>
                    </a:srgbClr>
                  </a:outerShdw>
                </a:effectLst>
              </a:rPr>
              <a:t>Higher education in </a:t>
            </a:r>
            <a:r>
              <a:rPr lang="fi-FI" i="1" dirty="0" err="1">
                <a:effectLst>
                  <a:outerShdw blurRad="38100" dist="38100" dir="2700000" algn="tl">
                    <a:srgbClr val="000000">
                      <a:alpha val="43137"/>
                    </a:srgbClr>
                  </a:outerShdw>
                </a:effectLst>
              </a:rPr>
              <a:t>Russia</a:t>
            </a:r>
            <a:r>
              <a:rPr lang="fi-FI" i="1" dirty="0">
                <a:effectLst>
                  <a:outerShdw blurRad="38100" dist="38100" dir="2700000" algn="tl">
                    <a:srgbClr val="000000">
                      <a:alpha val="43137"/>
                    </a:srgbClr>
                  </a:outerShdw>
                </a:effectLst>
              </a:rPr>
              <a:t> </a:t>
            </a:r>
            <a:endParaRPr lang="en-GB"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51520" y="1556792"/>
            <a:ext cx="8784976" cy="5026570"/>
          </a:xfrm>
        </p:spPr>
        <p:txBody>
          <a:bodyPr>
            <a:normAutofit fontScale="92500" lnSpcReduction="20000"/>
          </a:bodyPr>
          <a:lstStyle/>
          <a:p>
            <a:pPr marL="0" indent="0" algn="just">
              <a:buNone/>
            </a:pPr>
            <a:r>
              <a:rPr lang="en-GB" sz="2200" dirty="0"/>
              <a:t>Higher education is provided by public and private accredited higher education institutions.</a:t>
            </a:r>
          </a:p>
          <a:p>
            <a:pPr marL="0" indent="0" algn="just">
              <a:buNone/>
            </a:pPr>
            <a:endParaRPr lang="fi-FI" sz="2200" dirty="0"/>
          </a:p>
          <a:p>
            <a:pPr marL="0" indent="0" algn="just">
              <a:buNone/>
            </a:pPr>
            <a:r>
              <a:rPr lang="fi-FI" sz="2200" dirty="0"/>
              <a:t>Public (State) </a:t>
            </a:r>
            <a:r>
              <a:rPr lang="fi-FI" sz="2200" dirty="0" err="1"/>
              <a:t>institutions</a:t>
            </a:r>
            <a:r>
              <a:rPr lang="fi-FI" sz="2200" dirty="0"/>
              <a:t> – </a:t>
            </a:r>
            <a:r>
              <a:rPr lang="fi-FI" sz="2200" dirty="0" err="1"/>
              <a:t>significantly</a:t>
            </a:r>
            <a:r>
              <a:rPr lang="fi-FI" sz="2200" dirty="0"/>
              <a:t> </a:t>
            </a:r>
            <a:r>
              <a:rPr lang="fi-FI" sz="2200" dirty="0" err="1"/>
              <a:t>higher</a:t>
            </a:r>
            <a:r>
              <a:rPr lang="fi-FI" sz="2200" dirty="0"/>
              <a:t> </a:t>
            </a:r>
            <a:r>
              <a:rPr lang="fi-FI" sz="2200" dirty="0" err="1"/>
              <a:t>level</a:t>
            </a:r>
            <a:r>
              <a:rPr lang="fi-FI" sz="2200" dirty="0"/>
              <a:t> of </a:t>
            </a:r>
            <a:r>
              <a:rPr lang="fi-FI" sz="2200" dirty="0" err="1"/>
              <a:t>education</a:t>
            </a:r>
            <a:r>
              <a:rPr lang="fi-FI" sz="2200" dirty="0"/>
              <a:t> </a:t>
            </a:r>
            <a:r>
              <a:rPr lang="fi-FI" sz="2200" dirty="0" err="1"/>
              <a:t>than</a:t>
            </a:r>
            <a:r>
              <a:rPr lang="fi-FI" sz="2200" dirty="0"/>
              <a:t> in </a:t>
            </a:r>
            <a:r>
              <a:rPr lang="fi-FI" sz="2200" dirty="0" err="1"/>
              <a:t>private</a:t>
            </a:r>
            <a:r>
              <a:rPr lang="fi-FI" sz="2200" dirty="0"/>
              <a:t> </a:t>
            </a:r>
            <a:r>
              <a:rPr lang="fi-FI" sz="2200" dirty="0" err="1"/>
              <a:t>institutions</a:t>
            </a:r>
            <a:r>
              <a:rPr lang="fi-FI" sz="2200" dirty="0"/>
              <a:t>. </a:t>
            </a:r>
          </a:p>
          <a:p>
            <a:pPr marL="0" indent="0" algn="just">
              <a:buNone/>
            </a:pPr>
            <a:endParaRPr lang="fi-FI" sz="2200" dirty="0"/>
          </a:p>
          <a:p>
            <a:pPr marL="0" indent="0" algn="just">
              <a:buNone/>
            </a:pPr>
            <a:r>
              <a:rPr lang="en-GB" sz="2200" b="1" dirty="0"/>
              <a:t>Types of higher education establishments in Russia:</a:t>
            </a:r>
          </a:p>
          <a:p>
            <a:pPr marL="0" indent="0" algn="just">
              <a:buNone/>
            </a:pPr>
            <a:endParaRPr lang="fi-FI" sz="2200" b="1" dirty="0"/>
          </a:p>
          <a:p>
            <a:pPr marL="0" indent="0" algn="just">
              <a:buNone/>
            </a:pPr>
            <a:r>
              <a:rPr lang="fi-FI" sz="2200" b="1" u="sng" dirty="0"/>
              <a:t>University</a:t>
            </a:r>
            <a:r>
              <a:rPr lang="fi-FI" sz="2200" b="1" dirty="0"/>
              <a:t> – </a:t>
            </a:r>
            <a:r>
              <a:rPr lang="en-GB" sz="2200" dirty="0"/>
              <a:t>all the levels of higher, post-higher and further edu­cation within a wide range of Natural Sciences, Humanities, Technology, and Culture.</a:t>
            </a:r>
          </a:p>
          <a:p>
            <a:pPr marL="0" indent="0" algn="just">
              <a:buNone/>
            </a:pPr>
            <a:endParaRPr lang="fi-FI" sz="2200" b="1" dirty="0"/>
          </a:p>
          <a:p>
            <a:pPr marL="0" indent="0" algn="just">
              <a:buNone/>
            </a:pPr>
            <a:r>
              <a:rPr lang="fi-FI" sz="2200" b="1" u="sng" dirty="0"/>
              <a:t>Academy/School</a:t>
            </a:r>
            <a:r>
              <a:rPr lang="fi-FI" sz="2200" b="1" dirty="0"/>
              <a:t> –</a:t>
            </a:r>
            <a:r>
              <a:rPr lang="fi-FI" sz="2200" dirty="0"/>
              <a:t> </a:t>
            </a:r>
            <a:r>
              <a:rPr lang="en-GB" sz="2200" dirty="0"/>
              <a:t>the same as university but for one to three specific related areas of science.</a:t>
            </a:r>
          </a:p>
          <a:p>
            <a:pPr marL="0" indent="0" algn="just">
              <a:buNone/>
            </a:pPr>
            <a:endParaRPr lang="en-GB" sz="2200" dirty="0"/>
          </a:p>
          <a:p>
            <a:pPr marL="0" indent="0" algn="just">
              <a:buNone/>
            </a:pPr>
            <a:r>
              <a:rPr lang="fi-FI" sz="2200" b="1" u="sng" dirty="0"/>
              <a:t>Institute</a:t>
            </a:r>
            <a:r>
              <a:rPr lang="fi-FI" sz="2200" b="1" dirty="0"/>
              <a:t> - </a:t>
            </a:r>
            <a:r>
              <a:rPr lang="en-GB" sz="2200" dirty="0"/>
              <a:t>vocational educational curricula in specific areas of science and is involved in scientific research. Can be part of </a:t>
            </a:r>
            <a:r>
              <a:rPr lang="en-GB" sz="2200" b="1" dirty="0"/>
              <a:t>University</a:t>
            </a:r>
            <a:r>
              <a:rPr lang="en-GB" sz="2200" dirty="0"/>
              <a:t> or </a:t>
            </a:r>
            <a:r>
              <a:rPr lang="en-GB" sz="2200" b="1" dirty="0"/>
              <a:t>Academy</a:t>
            </a:r>
            <a:r>
              <a:rPr lang="en-GB" sz="2200" dirty="0"/>
              <a:t>. </a:t>
            </a:r>
            <a:endParaRPr lang="en-GB" sz="2200" b="1" dirty="0"/>
          </a:p>
          <a:p>
            <a:pPr marL="0" indent="0">
              <a:buNone/>
            </a:pPr>
            <a:endParaRPr lang="en-GB" sz="2000" dirty="0"/>
          </a:p>
          <a:p>
            <a:pPr marL="0" indent="0">
              <a:buNone/>
            </a:pPr>
            <a:endParaRPr lang="en-GB" sz="2000" dirty="0"/>
          </a:p>
        </p:txBody>
      </p:sp>
    </p:spTree>
    <p:extLst>
      <p:ext uri="{BB962C8B-B14F-4D97-AF65-F5344CB8AC3E}">
        <p14:creationId xmlns:p14="http://schemas.microsoft.com/office/powerpoint/2010/main" val="1868686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3709F-56DF-42FF-8E34-7A32BD72ED80}"/>
              </a:ext>
            </a:extLst>
          </p:cNvPr>
          <p:cNvSpPr>
            <a:spLocks noGrp="1"/>
          </p:cNvSpPr>
          <p:nvPr>
            <p:ph type="title"/>
          </p:nvPr>
        </p:nvSpPr>
        <p:spPr>
          <a:xfrm>
            <a:off x="457200" y="274638"/>
            <a:ext cx="8229600" cy="778098"/>
          </a:xfrm>
        </p:spPr>
        <p:txBody>
          <a:bodyPr>
            <a:normAutofit fontScale="90000"/>
          </a:bodyPr>
          <a:lstStyle/>
          <a:p>
            <a:br>
              <a:rPr lang="en-US" sz="2200" b="1" dirty="0"/>
            </a:br>
            <a:br>
              <a:rPr lang="en-US" sz="2200" b="1" dirty="0"/>
            </a:br>
            <a:r>
              <a:rPr lang="en-US" sz="2200" i="1" dirty="0">
                <a:effectLst>
                  <a:outerShdw blurRad="38100" dist="38100" dir="2700000" algn="tl">
                    <a:srgbClr val="000000">
                      <a:alpha val="43137"/>
                    </a:srgbClr>
                  </a:outerShdw>
                </a:effectLst>
              </a:rPr>
              <a:t>Population with tertiary education25-34 year-olds / 55-64 year-olds, % in same age group, 2020 or latest available</a:t>
            </a:r>
            <a:br>
              <a:rPr lang="en-US" b="1" dirty="0"/>
            </a:br>
            <a:endParaRPr lang="LID4096" dirty="0"/>
          </a:p>
        </p:txBody>
      </p:sp>
      <p:pic>
        <p:nvPicPr>
          <p:cNvPr id="5" name="Content Placeholder 4">
            <a:extLst>
              <a:ext uri="{FF2B5EF4-FFF2-40B4-BE49-F238E27FC236}">
                <a16:creationId xmlns:a16="http://schemas.microsoft.com/office/drawing/2014/main" id="{8F33F0D0-7E89-4923-AD1E-F1BFD073611B}"/>
              </a:ext>
            </a:extLst>
          </p:cNvPr>
          <p:cNvPicPr>
            <a:picLocks noGrp="1" noChangeAspect="1"/>
          </p:cNvPicPr>
          <p:nvPr>
            <p:ph idx="1"/>
          </p:nvPr>
        </p:nvPicPr>
        <p:blipFill>
          <a:blip r:embed="rId2"/>
          <a:stretch>
            <a:fillRect/>
          </a:stretch>
        </p:blipFill>
        <p:spPr>
          <a:xfrm>
            <a:off x="179512" y="1052736"/>
            <a:ext cx="8856984" cy="5688632"/>
          </a:xfrm>
        </p:spPr>
      </p:pic>
      <p:sp>
        <p:nvSpPr>
          <p:cNvPr id="4" name="Freeform: Shape 3">
            <a:extLst>
              <a:ext uri="{FF2B5EF4-FFF2-40B4-BE49-F238E27FC236}">
                <a16:creationId xmlns:a16="http://schemas.microsoft.com/office/drawing/2014/main" id="{A0F51182-52EE-49F7-82E0-785B124DC720}"/>
              </a:ext>
            </a:extLst>
          </p:cNvPr>
          <p:cNvSpPr/>
          <p:nvPr/>
        </p:nvSpPr>
        <p:spPr>
          <a:xfrm>
            <a:off x="8218739" y="1668544"/>
            <a:ext cx="303092" cy="3799002"/>
          </a:xfrm>
          <a:custGeom>
            <a:avLst/>
            <a:gdLst>
              <a:gd name="connsiteX0" fmla="*/ 48568 w 303092"/>
              <a:gd name="connsiteY0" fmla="*/ 3799002 h 3799002"/>
              <a:gd name="connsiteX1" fmla="*/ 95702 w 303092"/>
              <a:gd name="connsiteY1" fmla="*/ 3780149 h 3799002"/>
              <a:gd name="connsiteX2" fmla="*/ 105129 w 303092"/>
              <a:gd name="connsiteY2" fmla="*/ 3751868 h 3799002"/>
              <a:gd name="connsiteX3" fmla="*/ 95702 w 303092"/>
              <a:gd name="connsiteY3" fmla="*/ 3582186 h 3799002"/>
              <a:gd name="connsiteX4" fmla="*/ 76849 w 303092"/>
              <a:gd name="connsiteY4" fmla="*/ 3553905 h 3799002"/>
              <a:gd name="connsiteX5" fmla="*/ 39141 w 303092"/>
              <a:gd name="connsiteY5" fmla="*/ 3469064 h 3799002"/>
              <a:gd name="connsiteX6" fmla="*/ 48568 w 303092"/>
              <a:gd name="connsiteY6" fmla="*/ 3120272 h 3799002"/>
              <a:gd name="connsiteX7" fmla="*/ 57995 w 303092"/>
              <a:gd name="connsiteY7" fmla="*/ 3082565 h 3799002"/>
              <a:gd name="connsiteX8" fmla="*/ 76849 w 303092"/>
              <a:gd name="connsiteY8" fmla="*/ 2950590 h 3799002"/>
              <a:gd name="connsiteX9" fmla="*/ 67422 w 303092"/>
              <a:gd name="connsiteY9" fmla="*/ 2733774 h 3799002"/>
              <a:gd name="connsiteX10" fmla="*/ 57995 w 303092"/>
              <a:gd name="connsiteY10" fmla="*/ 2667786 h 3799002"/>
              <a:gd name="connsiteX11" fmla="*/ 39141 w 303092"/>
              <a:gd name="connsiteY11" fmla="*/ 2639505 h 3799002"/>
              <a:gd name="connsiteX12" fmla="*/ 39141 w 303092"/>
              <a:gd name="connsiteY12" fmla="*/ 1395167 h 3799002"/>
              <a:gd name="connsiteX13" fmla="*/ 20288 w 303092"/>
              <a:gd name="connsiteY13" fmla="*/ 452487 h 3799002"/>
              <a:gd name="connsiteX14" fmla="*/ 10861 w 303092"/>
              <a:gd name="connsiteY14" fmla="*/ 405353 h 3799002"/>
              <a:gd name="connsiteX15" fmla="*/ 20288 w 303092"/>
              <a:gd name="connsiteY15" fmla="*/ 113122 h 3799002"/>
              <a:gd name="connsiteX16" fmla="*/ 29715 w 303092"/>
              <a:gd name="connsiteY16" fmla="*/ 84842 h 3799002"/>
              <a:gd name="connsiteX17" fmla="*/ 57995 w 303092"/>
              <a:gd name="connsiteY17" fmla="*/ 18854 h 3799002"/>
              <a:gd name="connsiteX18" fmla="*/ 95702 w 303092"/>
              <a:gd name="connsiteY18" fmla="*/ 0 h 3799002"/>
              <a:gd name="connsiteX19" fmla="*/ 133409 w 303092"/>
              <a:gd name="connsiteY19" fmla="*/ 9427 h 3799002"/>
              <a:gd name="connsiteX20" fmla="*/ 189970 w 303092"/>
              <a:gd name="connsiteY20" fmla="*/ 28281 h 3799002"/>
              <a:gd name="connsiteX21" fmla="*/ 208824 w 303092"/>
              <a:gd name="connsiteY21" fmla="*/ 56561 h 3799002"/>
              <a:gd name="connsiteX22" fmla="*/ 218251 w 303092"/>
              <a:gd name="connsiteY22" fmla="*/ 84842 h 3799002"/>
              <a:gd name="connsiteX23" fmla="*/ 237104 w 303092"/>
              <a:gd name="connsiteY23" fmla="*/ 160256 h 3799002"/>
              <a:gd name="connsiteX24" fmla="*/ 246531 w 303092"/>
              <a:gd name="connsiteY24" fmla="*/ 197963 h 3799002"/>
              <a:gd name="connsiteX25" fmla="*/ 255958 w 303092"/>
              <a:gd name="connsiteY25" fmla="*/ 235670 h 3799002"/>
              <a:gd name="connsiteX26" fmla="*/ 274812 w 303092"/>
              <a:gd name="connsiteY26" fmla="*/ 358219 h 3799002"/>
              <a:gd name="connsiteX27" fmla="*/ 284238 w 303092"/>
              <a:gd name="connsiteY27" fmla="*/ 433633 h 3799002"/>
              <a:gd name="connsiteX28" fmla="*/ 303092 w 303092"/>
              <a:gd name="connsiteY28" fmla="*/ 565609 h 3799002"/>
              <a:gd name="connsiteX29" fmla="*/ 293665 w 303092"/>
              <a:gd name="connsiteY29" fmla="*/ 810705 h 3799002"/>
              <a:gd name="connsiteX30" fmla="*/ 284238 w 303092"/>
              <a:gd name="connsiteY30" fmla="*/ 838986 h 3799002"/>
              <a:gd name="connsiteX31" fmla="*/ 265385 w 303092"/>
              <a:gd name="connsiteY31" fmla="*/ 914400 h 3799002"/>
              <a:gd name="connsiteX32" fmla="*/ 255958 w 303092"/>
              <a:gd name="connsiteY32" fmla="*/ 952108 h 3799002"/>
              <a:gd name="connsiteX33" fmla="*/ 237104 w 303092"/>
              <a:gd name="connsiteY33" fmla="*/ 980388 h 3799002"/>
              <a:gd name="connsiteX34" fmla="*/ 227677 w 303092"/>
              <a:gd name="connsiteY34" fmla="*/ 1027522 h 3799002"/>
              <a:gd name="connsiteX35" fmla="*/ 208824 w 303092"/>
              <a:gd name="connsiteY35" fmla="*/ 1055802 h 3799002"/>
              <a:gd name="connsiteX36" fmla="*/ 218251 w 303092"/>
              <a:gd name="connsiteY36" fmla="*/ 1743959 h 3799002"/>
              <a:gd name="connsiteX37" fmla="*/ 227677 w 303092"/>
              <a:gd name="connsiteY37" fmla="*/ 1819374 h 3799002"/>
              <a:gd name="connsiteX38" fmla="*/ 227677 w 303092"/>
              <a:gd name="connsiteY38" fmla="*/ 2196446 h 3799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03092" h="3799002">
                <a:moveTo>
                  <a:pt x="48568" y="3799002"/>
                </a:moveTo>
                <a:cubicBezTo>
                  <a:pt x="64279" y="3792718"/>
                  <a:pt x="82702" y="3790982"/>
                  <a:pt x="95702" y="3780149"/>
                </a:cubicBezTo>
                <a:cubicBezTo>
                  <a:pt x="103336" y="3773788"/>
                  <a:pt x="105129" y="3761805"/>
                  <a:pt x="105129" y="3751868"/>
                </a:cubicBezTo>
                <a:cubicBezTo>
                  <a:pt x="105129" y="3695220"/>
                  <a:pt x="103713" y="3638265"/>
                  <a:pt x="95702" y="3582186"/>
                </a:cubicBezTo>
                <a:cubicBezTo>
                  <a:pt x="94100" y="3570970"/>
                  <a:pt x="81450" y="3564258"/>
                  <a:pt x="76849" y="3553905"/>
                </a:cubicBezTo>
                <a:cubicBezTo>
                  <a:pt x="31979" y="3452947"/>
                  <a:pt x="81808" y="3533065"/>
                  <a:pt x="39141" y="3469064"/>
                </a:cubicBezTo>
                <a:cubicBezTo>
                  <a:pt x="42283" y="3352800"/>
                  <a:pt x="42901" y="3236440"/>
                  <a:pt x="48568" y="3120272"/>
                </a:cubicBezTo>
                <a:cubicBezTo>
                  <a:pt x="49199" y="3107332"/>
                  <a:pt x="56025" y="3095370"/>
                  <a:pt x="57995" y="3082565"/>
                </a:cubicBezTo>
                <a:cubicBezTo>
                  <a:pt x="87852" y="2888497"/>
                  <a:pt x="51334" y="3078164"/>
                  <a:pt x="76849" y="2950590"/>
                </a:cubicBezTo>
                <a:cubicBezTo>
                  <a:pt x="73707" y="2878318"/>
                  <a:pt x="72234" y="2805954"/>
                  <a:pt x="67422" y="2733774"/>
                </a:cubicBezTo>
                <a:cubicBezTo>
                  <a:pt x="65944" y="2711604"/>
                  <a:pt x="64380" y="2689068"/>
                  <a:pt x="57995" y="2667786"/>
                </a:cubicBezTo>
                <a:cubicBezTo>
                  <a:pt x="54739" y="2656934"/>
                  <a:pt x="45426" y="2648932"/>
                  <a:pt x="39141" y="2639505"/>
                </a:cubicBezTo>
                <a:cubicBezTo>
                  <a:pt x="-48928" y="2199122"/>
                  <a:pt x="39141" y="2656158"/>
                  <a:pt x="39141" y="1395167"/>
                </a:cubicBezTo>
                <a:cubicBezTo>
                  <a:pt x="39141" y="1340818"/>
                  <a:pt x="64725" y="741320"/>
                  <a:pt x="20288" y="452487"/>
                </a:cubicBezTo>
                <a:cubicBezTo>
                  <a:pt x="17852" y="436651"/>
                  <a:pt x="14003" y="421064"/>
                  <a:pt x="10861" y="405353"/>
                </a:cubicBezTo>
                <a:cubicBezTo>
                  <a:pt x="14003" y="307943"/>
                  <a:pt x="14565" y="210415"/>
                  <a:pt x="20288" y="113122"/>
                </a:cubicBezTo>
                <a:cubicBezTo>
                  <a:pt x="20872" y="103203"/>
                  <a:pt x="26985" y="94396"/>
                  <a:pt x="29715" y="84842"/>
                </a:cubicBezTo>
                <a:cubicBezTo>
                  <a:pt x="36728" y="60294"/>
                  <a:pt x="36466" y="36794"/>
                  <a:pt x="57995" y="18854"/>
                </a:cubicBezTo>
                <a:cubicBezTo>
                  <a:pt x="68791" y="9858"/>
                  <a:pt x="83133" y="6285"/>
                  <a:pt x="95702" y="0"/>
                </a:cubicBezTo>
                <a:cubicBezTo>
                  <a:pt x="108271" y="3142"/>
                  <a:pt x="121000" y="5704"/>
                  <a:pt x="133409" y="9427"/>
                </a:cubicBezTo>
                <a:cubicBezTo>
                  <a:pt x="152444" y="15138"/>
                  <a:pt x="189970" y="28281"/>
                  <a:pt x="189970" y="28281"/>
                </a:cubicBezTo>
                <a:cubicBezTo>
                  <a:pt x="196255" y="37708"/>
                  <a:pt x="203757" y="46428"/>
                  <a:pt x="208824" y="56561"/>
                </a:cubicBezTo>
                <a:cubicBezTo>
                  <a:pt x="213268" y="65449"/>
                  <a:pt x="215636" y="75255"/>
                  <a:pt x="218251" y="84842"/>
                </a:cubicBezTo>
                <a:cubicBezTo>
                  <a:pt x="225069" y="109841"/>
                  <a:pt x="230820" y="135118"/>
                  <a:pt x="237104" y="160256"/>
                </a:cubicBezTo>
                <a:lnTo>
                  <a:pt x="246531" y="197963"/>
                </a:lnTo>
                <a:cubicBezTo>
                  <a:pt x="249673" y="210532"/>
                  <a:pt x="253828" y="222890"/>
                  <a:pt x="255958" y="235670"/>
                </a:cubicBezTo>
                <a:cubicBezTo>
                  <a:pt x="265558" y="293269"/>
                  <a:pt x="266727" y="297580"/>
                  <a:pt x="274812" y="358219"/>
                </a:cubicBezTo>
                <a:cubicBezTo>
                  <a:pt x="278160" y="383330"/>
                  <a:pt x="280815" y="408532"/>
                  <a:pt x="284238" y="433633"/>
                </a:cubicBezTo>
                <a:cubicBezTo>
                  <a:pt x="290242" y="477664"/>
                  <a:pt x="303092" y="565609"/>
                  <a:pt x="303092" y="565609"/>
                </a:cubicBezTo>
                <a:cubicBezTo>
                  <a:pt x="299950" y="647308"/>
                  <a:pt x="299290" y="729140"/>
                  <a:pt x="293665" y="810705"/>
                </a:cubicBezTo>
                <a:cubicBezTo>
                  <a:pt x="292981" y="820618"/>
                  <a:pt x="286853" y="829399"/>
                  <a:pt x="284238" y="838986"/>
                </a:cubicBezTo>
                <a:cubicBezTo>
                  <a:pt x="277420" y="863985"/>
                  <a:pt x="271669" y="889262"/>
                  <a:pt x="265385" y="914400"/>
                </a:cubicBezTo>
                <a:cubicBezTo>
                  <a:pt x="262243" y="926969"/>
                  <a:pt x="263145" y="941328"/>
                  <a:pt x="255958" y="952108"/>
                </a:cubicBezTo>
                <a:lnTo>
                  <a:pt x="237104" y="980388"/>
                </a:lnTo>
                <a:cubicBezTo>
                  <a:pt x="233962" y="996099"/>
                  <a:pt x="233303" y="1012520"/>
                  <a:pt x="227677" y="1027522"/>
                </a:cubicBezTo>
                <a:cubicBezTo>
                  <a:pt x="223699" y="1038130"/>
                  <a:pt x="208973" y="1044474"/>
                  <a:pt x="208824" y="1055802"/>
                </a:cubicBezTo>
                <a:cubicBezTo>
                  <a:pt x="205806" y="1285189"/>
                  <a:pt x="212589" y="1514622"/>
                  <a:pt x="218251" y="1743959"/>
                </a:cubicBezTo>
                <a:cubicBezTo>
                  <a:pt x="218876" y="1769285"/>
                  <a:pt x="227149" y="1794046"/>
                  <a:pt x="227677" y="1819374"/>
                </a:cubicBezTo>
                <a:cubicBezTo>
                  <a:pt x="230295" y="1945037"/>
                  <a:pt x="227677" y="2070755"/>
                  <a:pt x="227677" y="2196446"/>
                </a:cubicBezTo>
              </a:path>
            </a:pathLst>
          </a:cu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LID4096"/>
          </a:p>
        </p:txBody>
      </p:sp>
    </p:spTree>
    <p:extLst>
      <p:ext uri="{BB962C8B-B14F-4D97-AF65-F5344CB8AC3E}">
        <p14:creationId xmlns:p14="http://schemas.microsoft.com/office/powerpoint/2010/main" val="2661775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260648"/>
            <a:ext cx="8964488" cy="6192688"/>
          </a:xfrm>
          <a:prstGeom prst="rect">
            <a:avLst/>
          </a:prstGeom>
        </p:spPr>
      </p:pic>
      <p:sp>
        <p:nvSpPr>
          <p:cNvPr id="2" name="Rectangle 1">
            <a:extLst>
              <a:ext uri="{FF2B5EF4-FFF2-40B4-BE49-F238E27FC236}">
                <a16:creationId xmlns:a16="http://schemas.microsoft.com/office/drawing/2014/main" id="{EF2C84E2-3D28-48F0-97E9-72BA1FBEEE05}"/>
              </a:ext>
            </a:extLst>
          </p:cNvPr>
          <p:cNvSpPr/>
          <p:nvPr/>
        </p:nvSpPr>
        <p:spPr>
          <a:xfrm>
            <a:off x="5436096" y="4293096"/>
            <a:ext cx="3024336"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Demographic pitfall</a:t>
            </a:r>
            <a:endParaRPr lang="LID4096" dirty="0"/>
          </a:p>
        </p:txBody>
      </p:sp>
    </p:spTree>
    <p:extLst>
      <p:ext uri="{BB962C8B-B14F-4D97-AF65-F5344CB8AC3E}">
        <p14:creationId xmlns:p14="http://schemas.microsoft.com/office/powerpoint/2010/main" val="1225070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i="1" dirty="0" err="1">
                <a:effectLst>
                  <a:outerShdw blurRad="38100" dist="38100" dir="2700000" algn="tl">
                    <a:srgbClr val="000000">
                      <a:alpha val="43137"/>
                    </a:srgbClr>
                  </a:outerShdw>
                </a:effectLst>
              </a:rPr>
              <a:t>Number</a:t>
            </a:r>
            <a:r>
              <a:rPr lang="fi-FI" i="1" dirty="0">
                <a:effectLst>
                  <a:outerShdw blurRad="38100" dist="38100" dir="2700000" algn="tl">
                    <a:srgbClr val="000000">
                      <a:alpha val="43137"/>
                    </a:srgbClr>
                  </a:outerShdw>
                </a:effectLst>
              </a:rPr>
              <a:t> of 17 </a:t>
            </a:r>
            <a:r>
              <a:rPr lang="fi-FI" i="1" dirty="0" err="1">
                <a:effectLst>
                  <a:outerShdw blurRad="38100" dist="38100" dir="2700000" algn="tl">
                    <a:srgbClr val="000000">
                      <a:alpha val="43137"/>
                    </a:srgbClr>
                  </a:outerShdw>
                </a:effectLst>
              </a:rPr>
              <a:t>years</a:t>
            </a:r>
            <a:r>
              <a:rPr lang="fi-FI" i="1" dirty="0">
                <a:effectLst>
                  <a:outerShdw blurRad="38100" dist="38100" dir="2700000" algn="tl">
                    <a:srgbClr val="000000">
                      <a:alpha val="43137"/>
                    </a:srgbClr>
                  </a:outerShdw>
                </a:effectLst>
              </a:rPr>
              <a:t> </a:t>
            </a:r>
            <a:r>
              <a:rPr lang="fi-FI" i="1" dirty="0" err="1">
                <a:effectLst>
                  <a:outerShdw blurRad="38100" dist="38100" dir="2700000" algn="tl">
                    <a:srgbClr val="000000">
                      <a:alpha val="43137"/>
                    </a:srgbClr>
                  </a:outerShdw>
                </a:effectLst>
              </a:rPr>
              <a:t>old</a:t>
            </a:r>
            <a:r>
              <a:rPr lang="fi-FI" i="1" dirty="0">
                <a:effectLst>
                  <a:outerShdw blurRad="38100" dist="38100" dir="2700000" algn="tl">
                    <a:srgbClr val="000000">
                      <a:alpha val="43137"/>
                    </a:srgbClr>
                  </a:outerShdw>
                </a:effectLst>
              </a:rPr>
              <a:t> </a:t>
            </a:r>
            <a:r>
              <a:rPr lang="fi-FI" i="1" dirty="0" err="1">
                <a:effectLst>
                  <a:outerShdw blurRad="38100" dist="38100" dir="2700000" algn="tl">
                    <a:srgbClr val="000000">
                      <a:alpha val="43137"/>
                    </a:srgbClr>
                  </a:outerShdw>
                </a:effectLst>
              </a:rPr>
              <a:t>young</a:t>
            </a:r>
            <a:r>
              <a:rPr lang="fi-FI" i="1" dirty="0">
                <a:effectLst>
                  <a:outerShdw blurRad="38100" dist="38100" dir="2700000" algn="tl">
                    <a:srgbClr val="000000">
                      <a:alpha val="43137"/>
                    </a:srgbClr>
                  </a:outerShdw>
                </a:effectLst>
              </a:rPr>
              <a:t> </a:t>
            </a:r>
            <a:r>
              <a:rPr lang="fi-FI" i="1" dirty="0" err="1">
                <a:effectLst>
                  <a:outerShdw blurRad="38100" dist="38100" dir="2700000" algn="tl">
                    <a:srgbClr val="000000">
                      <a:alpha val="43137"/>
                    </a:srgbClr>
                  </a:outerShdw>
                </a:effectLst>
              </a:rPr>
              <a:t>people</a:t>
            </a:r>
            <a:r>
              <a:rPr lang="fi-FI" i="1" dirty="0">
                <a:effectLst>
                  <a:outerShdw blurRad="38100" dist="38100" dir="2700000" algn="tl">
                    <a:srgbClr val="000000">
                      <a:alpha val="43137"/>
                    </a:srgbClr>
                  </a:outerShdw>
                </a:effectLst>
              </a:rPr>
              <a:t>, </a:t>
            </a:r>
            <a:r>
              <a:rPr lang="fi-FI" i="1" dirty="0" err="1">
                <a:effectLst>
                  <a:outerShdw blurRad="38100" dist="38100" dir="2700000" algn="tl">
                    <a:srgbClr val="000000">
                      <a:alpha val="43137"/>
                    </a:srgbClr>
                  </a:outerShdw>
                </a:effectLst>
              </a:rPr>
              <a:t>thousands</a:t>
            </a:r>
            <a:r>
              <a:rPr lang="fi-FI" i="1" dirty="0">
                <a:effectLst>
                  <a:outerShdw blurRad="38100" dist="38100" dir="2700000" algn="tl">
                    <a:srgbClr val="000000">
                      <a:alpha val="43137"/>
                    </a:srgbClr>
                  </a:outerShdw>
                </a:effectLst>
              </a:rPr>
              <a:t> of </a:t>
            </a:r>
            <a:r>
              <a:rPr lang="fi-FI" i="1" dirty="0" err="1">
                <a:effectLst>
                  <a:outerShdw blurRad="38100" dist="38100" dir="2700000" algn="tl">
                    <a:srgbClr val="000000">
                      <a:alpha val="43137"/>
                    </a:srgbClr>
                  </a:outerShdw>
                </a:effectLst>
              </a:rPr>
              <a:t>people</a:t>
            </a:r>
            <a:r>
              <a:rPr lang="fi-FI" i="1" dirty="0">
                <a:effectLst>
                  <a:outerShdw blurRad="38100" dist="38100" dir="2700000" algn="tl">
                    <a:srgbClr val="000000">
                      <a:alpha val="43137"/>
                    </a:srgbClr>
                  </a:outerShdw>
                </a:effectLst>
              </a:rPr>
              <a:t>, </a:t>
            </a:r>
            <a:r>
              <a:rPr lang="fi-FI" i="1" dirty="0" err="1">
                <a:effectLst>
                  <a:outerShdw blurRad="38100" dist="38100" dir="2700000" algn="tl">
                    <a:srgbClr val="000000">
                      <a:alpha val="43137"/>
                    </a:srgbClr>
                  </a:outerShdw>
                </a:effectLst>
              </a:rPr>
              <a:t>Russia</a:t>
            </a:r>
            <a:endParaRPr lang="fi-FI" i="1" dirty="0">
              <a:effectLst>
                <a:outerShdw blurRad="38100" dist="38100" dir="2700000" algn="tl">
                  <a:srgbClr val="000000">
                    <a:alpha val="43137"/>
                  </a:srgbClr>
                </a:outerShdw>
              </a:effectLst>
            </a:endParaRPr>
          </a:p>
        </p:txBody>
      </p:sp>
      <p:pic>
        <p:nvPicPr>
          <p:cNvPr id="6" name="Content Placeholder 5"/>
          <p:cNvPicPr>
            <a:picLocks noGrp="1" noChangeAspect="1"/>
          </p:cNvPicPr>
          <p:nvPr>
            <p:ph idx="1"/>
          </p:nvPr>
        </p:nvPicPr>
        <p:blipFill>
          <a:blip r:embed="rId2"/>
          <a:stretch>
            <a:fillRect/>
          </a:stretch>
        </p:blipFill>
        <p:spPr>
          <a:xfrm>
            <a:off x="755576" y="1772816"/>
            <a:ext cx="7632848" cy="4464496"/>
          </a:xfrm>
          <a:prstGeom prst="rect">
            <a:avLst/>
          </a:prstGeom>
        </p:spPr>
      </p:pic>
    </p:spTree>
    <p:extLst>
      <p:ext uri="{BB962C8B-B14F-4D97-AF65-F5344CB8AC3E}">
        <p14:creationId xmlns:p14="http://schemas.microsoft.com/office/powerpoint/2010/main" val="1864349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i="1" dirty="0" err="1">
                <a:effectLst>
                  <a:outerShdw blurRad="38100" dist="38100" dir="2700000" algn="tl">
                    <a:srgbClr val="000000">
                      <a:alpha val="43137"/>
                    </a:srgbClr>
                  </a:outerShdw>
                </a:effectLst>
              </a:rPr>
              <a:t>Recent</a:t>
            </a:r>
            <a:r>
              <a:rPr lang="fi-FI" i="1" dirty="0">
                <a:effectLst>
                  <a:outerShdw blurRad="38100" dist="38100" dir="2700000" algn="tl">
                    <a:srgbClr val="000000">
                      <a:alpha val="43137"/>
                    </a:srgbClr>
                  </a:outerShdw>
                </a:effectLst>
              </a:rPr>
              <a:t> </a:t>
            </a:r>
            <a:r>
              <a:rPr lang="fi-FI" i="1" dirty="0" err="1">
                <a:effectLst>
                  <a:outerShdw blurRad="38100" dist="38100" dir="2700000" algn="tl">
                    <a:srgbClr val="000000">
                      <a:alpha val="43137"/>
                    </a:srgbClr>
                  </a:outerShdw>
                </a:effectLst>
              </a:rPr>
              <a:t>trends</a:t>
            </a:r>
            <a:r>
              <a:rPr lang="fi-FI" i="1" dirty="0">
                <a:effectLst>
                  <a:outerShdw blurRad="38100" dist="38100" dir="2700000" algn="tl">
                    <a:srgbClr val="000000">
                      <a:alpha val="43137"/>
                    </a:srgbClr>
                  </a:outerShdw>
                </a:effectLst>
              </a:rPr>
              <a:t> in </a:t>
            </a:r>
            <a:r>
              <a:rPr lang="fi-FI" i="1" dirty="0" err="1">
                <a:effectLst>
                  <a:outerShdw blurRad="38100" dist="38100" dir="2700000" algn="tl">
                    <a:srgbClr val="000000">
                      <a:alpha val="43137"/>
                    </a:srgbClr>
                  </a:outerShdw>
                </a:effectLst>
              </a:rPr>
              <a:t>education</a:t>
            </a:r>
            <a:endParaRPr lang="fi-FI"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23528" y="1340768"/>
            <a:ext cx="8568952" cy="5328592"/>
          </a:xfrm>
        </p:spPr>
        <p:txBody>
          <a:bodyPr>
            <a:normAutofit/>
          </a:bodyPr>
          <a:lstStyle/>
          <a:p>
            <a:pPr marL="0" indent="0">
              <a:buNone/>
            </a:pPr>
            <a:r>
              <a:rPr lang="en-US" sz="2100" b="1" dirty="0"/>
              <a:t>Demographic trends have had a profound effect on Russian university system in recent decade: </a:t>
            </a:r>
            <a:r>
              <a:rPr lang="en-US" sz="2100" dirty="0"/>
              <a:t>The number of school graduates and students dropped significantly (30-50%). </a:t>
            </a:r>
            <a:r>
              <a:rPr lang="en-US" sz="2100" dirty="0">
                <a:sym typeface="Wingdings" panose="05000000000000000000" pitchFamily="2" charset="2"/>
              </a:rPr>
              <a:t></a:t>
            </a:r>
          </a:p>
          <a:p>
            <a:pPr marL="0" indent="0">
              <a:buNone/>
            </a:pPr>
            <a:endParaRPr lang="en-US" sz="2100" dirty="0">
              <a:sym typeface="Wingdings" panose="05000000000000000000" pitchFamily="2" charset="2"/>
            </a:endParaRPr>
          </a:p>
          <a:p>
            <a:pPr marL="0" indent="0">
              <a:buNone/>
            </a:pPr>
            <a:r>
              <a:rPr lang="en-US" sz="2100" b="1" dirty="0">
                <a:sym typeface="Wingdings" panose="05000000000000000000" pitchFamily="2" charset="2"/>
              </a:rPr>
              <a:t>Government reforms: </a:t>
            </a:r>
            <a:r>
              <a:rPr lang="en-US" sz="2100" dirty="0">
                <a:sym typeface="Wingdings" panose="05000000000000000000" pitchFamily="2" charset="2"/>
              </a:rPr>
              <a:t>Significant reduction of the number of higher education institutions. </a:t>
            </a:r>
          </a:p>
          <a:p>
            <a:pPr marL="0" indent="0">
              <a:buNone/>
            </a:pPr>
            <a:endParaRPr lang="en-US" sz="2100" dirty="0">
              <a:sym typeface="Wingdings" panose="05000000000000000000" pitchFamily="2" charset="2"/>
            </a:endParaRPr>
          </a:p>
          <a:p>
            <a:pPr marL="0" indent="0">
              <a:buNone/>
            </a:pPr>
            <a:r>
              <a:rPr lang="en-US" sz="2100" b="1" dirty="0">
                <a:sym typeface="Wingdings" panose="05000000000000000000" pitchFamily="2" charset="2"/>
              </a:rPr>
              <a:t>Financial state funding </a:t>
            </a:r>
            <a:r>
              <a:rPr lang="en-US" sz="2100" dirty="0">
                <a:sym typeface="Wingdings" panose="05000000000000000000" pitchFamily="2" charset="2"/>
              </a:rPr>
              <a:t>is redirected from Universities to professional colleges. </a:t>
            </a:r>
          </a:p>
          <a:p>
            <a:pPr marL="0" indent="0">
              <a:buNone/>
            </a:pPr>
            <a:endParaRPr lang="en-US" sz="2100" dirty="0">
              <a:sym typeface="Wingdings" panose="05000000000000000000" pitchFamily="2" charset="2"/>
            </a:endParaRPr>
          </a:p>
          <a:p>
            <a:pPr marL="0" indent="0">
              <a:buNone/>
            </a:pPr>
            <a:r>
              <a:rPr lang="fi-FI" sz="2100" b="1" dirty="0" err="1"/>
              <a:t>Foreign</a:t>
            </a:r>
            <a:r>
              <a:rPr lang="fi-FI" sz="2100" b="1" dirty="0"/>
              <a:t> </a:t>
            </a:r>
            <a:r>
              <a:rPr lang="fi-FI" sz="2100" b="1" dirty="0" err="1"/>
              <a:t>students</a:t>
            </a:r>
            <a:r>
              <a:rPr lang="fi-FI" sz="2100" b="1" dirty="0"/>
              <a:t> </a:t>
            </a:r>
            <a:r>
              <a:rPr lang="fi-FI" sz="2100" dirty="0" err="1"/>
              <a:t>quotas</a:t>
            </a:r>
            <a:r>
              <a:rPr lang="fi-FI" sz="2100" dirty="0"/>
              <a:t> </a:t>
            </a:r>
            <a:r>
              <a:rPr lang="fi-FI" sz="2100" dirty="0" err="1"/>
              <a:t>have</a:t>
            </a:r>
            <a:r>
              <a:rPr lang="fi-FI" sz="2100" dirty="0"/>
              <a:t> </a:t>
            </a:r>
            <a:r>
              <a:rPr lang="fi-FI" sz="2100" dirty="0" err="1"/>
              <a:t>increased</a:t>
            </a:r>
            <a:r>
              <a:rPr lang="fi-FI" sz="2100" dirty="0"/>
              <a:t>. </a:t>
            </a:r>
            <a:r>
              <a:rPr lang="en-US" sz="2100" b="1" dirty="0">
                <a:highlight>
                  <a:srgbClr val="FFFF00"/>
                </a:highlight>
              </a:rPr>
              <a:t>However! </a:t>
            </a:r>
            <a:r>
              <a:rPr lang="en-US" sz="2100" b="1" dirty="0"/>
              <a:t>Compared to countries like China or the United Arab Emirates, Russia is not a major host</a:t>
            </a:r>
            <a:r>
              <a:rPr lang="en-US" sz="2100" dirty="0"/>
              <a:t> of foreign universities or branch campuses. </a:t>
            </a:r>
            <a:r>
              <a:rPr lang="en-US" sz="2100" b="1" dirty="0">
                <a:highlight>
                  <a:srgbClr val="FFFF00"/>
                </a:highlight>
              </a:rPr>
              <a:t>Political reasons!</a:t>
            </a:r>
            <a:endParaRPr lang="fi-FI" sz="2100" b="1" dirty="0">
              <a:highlight>
                <a:srgbClr val="FFFF00"/>
              </a:highlight>
            </a:endParaRPr>
          </a:p>
        </p:txBody>
      </p:sp>
    </p:spTree>
    <p:extLst>
      <p:ext uri="{BB962C8B-B14F-4D97-AF65-F5344CB8AC3E}">
        <p14:creationId xmlns:p14="http://schemas.microsoft.com/office/powerpoint/2010/main" val="598815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9161" y="639193"/>
            <a:ext cx="2678858" cy="3573516"/>
          </a:xfrm>
        </p:spPr>
        <p:txBody>
          <a:bodyPr>
            <a:normAutofit/>
          </a:bodyPr>
          <a:lstStyle/>
          <a:p>
            <a:pPr algn="l"/>
            <a:r>
              <a:rPr lang="en-US" sz="5700" i="1">
                <a:effectLst>
                  <a:outerShdw blurRad="38100" dist="38100" dir="2700000" algn="tl">
                    <a:srgbClr val="000000">
                      <a:alpha val="43137"/>
                    </a:srgbClr>
                  </a:outerShdw>
                </a:effectLst>
              </a:rPr>
              <a:t>Russia`s labor market</a:t>
            </a:r>
          </a:p>
        </p:txBody>
      </p:sp>
      <p:sp>
        <p:nvSpPr>
          <p:cNvPr id="3" name="Subtitle 2"/>
          <p:cNvSpPr>
            <a:spLocks noGrp="1"/>
          </p:cNvSpPr>
          <p:nvPr>
            <p:ph type="subTitle" idx="1"/>
          </p:nvPr>
        </p:nvSpPr>
        <p:spPr>
          <a:xfrm>
            <a:off x="479161" y="4631161"/>
            <a:ext cx="2678858" cy="1559327"/>
          </a:xfrm>
        </p:spPr>
        <p:txBody>
          <a:bodyPr>
            <a:normAutofit/>
          </a:bodyPr>
          <a:lstStyle/>
          <a:p>
            <a:pPr algn="l"/>
            <a:r>
              <a:rPr lang="en-US" dirty="0"/>
              <a:t>Part 2</a:t>
            </a:r>
            <a:endParaRPr lang="en-US"/>
          </a:p>
        </p:txBody>
      </p:sp>
      <p:sp>
        <p:nvSpPr>
          <p:cNvPr id="1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4409267"/>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 name="connsiteX0" fmla="*/ 0 w 2441321"/>
              <a:gd name="connsiteY0" fmla="*/ 0 h 18288"/>
              <a:gd name="connsiteX1" fmla="*/ 585917 w 2441321"/>
              <a:gd name="connsiteY1" fmla="*/ 0 h 18288"/>
              <a:gd name="connsiteX2" fmla="*/ 1123008 w 2441321"/>
              <a:gd name="connsiteY2" fmla="*/ 0 h 18288"/>
              <a:gd name="connsiteX3" fmla="*/ 1782164 w 2441321"/>
              <a:gd name="connsiteY3" fmla="*/ 0 h 18288"/>
              <a:gd name="connsiteX4" fmla="*/ 2441321 w 2441321"/>
              <a:gd name="connsiteY4" fmla="*/ 0 h 18288"/>
              <a:gd name="connsiteX5" fmla="*/ 2441321 w 2441321"/>
              <a:gd name="connsiteY5" fmla="*/ 18288 h 18288"/>
              <a:gd name="connsiteX6" fmla="*/ 1879817 w 2441321"/>
              <a:gd name="connsiteY6" fmla="*/ 18288 h 18288"/>
              <a:gd name="connsiteX7" fmla="*/ 1318313 w 2441321"/>
              <a:gd name="connsiteY7" fmla="*/ 18288 h 18288"/>
              <a:gd name="connsiteX8" fmla="*/ 659157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1188" y="8366"/>
                  <a:pt x="2440365" y="10017"/>
                  <a:pt x="2441321" y="18288"/>
                </a:cubicBezTo>
                <a:cubicBezTo>
                  <a:pt x="2159375" y="49009"/>
                  <a:pt x="2054495" y="45666"/>
                  <a:pt x="1830991" y="18288"/>
                </a:cubicBezTo>
                <a:cubicBezTo>
                  <a:pt x="1615846" y="7509"/>
                  <a:pt x="1521674" y="-5422"/>
                  <a:pt x="1269487" y="18288"/>
                </a:cubicBezTo>
                <a:cubicBezTo>
                  <a:pt x="1019660" y="53960"/>
                  <a:pt x="886911" y="42351"/>
                  <a:pt x="707983" y="18288"/>
                </a:cubicBezTo>
                <a:cubicBezTo>
                  <a:pt x="523434" y="27321"/>
                  <a:pt x="307885" y="34316"/>
                  <a:pt x="0" y="18288"/>
                </a:cubicBezTo>
                <a:cubicBezTo>
                  <a:pt x="-595" y="11182"/>
                  <a:pt x="-5" y="6307"/>
                  <a:pt x="0" y="0"/>
                </a:cubicBezTo>
                <a:close/>
              </a:path>
              <a:path w="2441321" h="18288" stroke="0"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666" y="6144"/>
                  <a:pt x="2441358" y="10525"/>
                  <a:pt x="2441321" y="18288"/>
                </a:cubicBezTo>
                <a:cubicBezTo>
                  <a:pt x="2180658" y="18322"/>
                  <a:pt x="2084222" y="5934"/>
                  <a:pt x="1879817" y="18288"/>
                </a:cubicBezTo>
                <a:cubicBezTo>
                  <a:pt x="1668182" y="16222"/>
                  <a:pt x="1551159" y="-6477"/>
                  <a:pt x="1318313" y="18288"/>
                </a:cubicBezTo>
                <a:cubicBezTo>
                  <a:pt x="1059871" y="56395"/>
                  <a:pt x="901959" y="23831"/>
                  <a:pt x="659157" y="18288"/>
                </a:cubicBezTo>
                <a:cubicBezTo>
                  <a:pt x="444692" y="28483"/>
                  <a:pt x="245032" y="39882"/>
                  <a:pt x="0" y="18288"/>
                </a:cubicBezTo>
                <a:cubicBezTo>
                  <a:pt x="-11" y="10485"/>
                  <a:pt x="-221" y="3288"/>
                  <a:pt x="0" y="0"/>
                </a:cubicBezTo>
                <a:close/>
              </a:path>
              <a:path w="2441321" h="18288" fill="none" stroke="0"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440" y="8687"/>
                  <a:pt x="2440452" y="9944"/>
                  <a:pt x="2441321" y="18288"/>
                </a:cubicBezTo>
                <a:cubicBezTo>
                  <a:pt x="2149099" y="27348"/>
                  <a:pt x="2027305" y="56470"/>
                  <a:pt x="1830991" y="18288"/>
                </a:cubicBezTo>
                <a:cubicBezTo>
                  <a:pt x="1614571" y="-18764"/>
                  <a:pt x="1500998" y="10727"/>
                  <a:pt x="1269487" y="18288"/>
                </a:cubicBezTo>
                <a:cubicBezTo>
                  <a:pt x="1042399" y="37834"/>
                  <a:pt x="927922" y="45822"/>
                  <a:pt x="707983" y="18288"/>
                </a:cubicBezTo>
                <a:cubicBezTo>
                  <a:pt x="502575" y="-5380"/>
                  <a:pt x="350393" y="34499"/>
                  <a:pt x="0" y="18288"/>
                </a:cubicBezTo>
                <a:cubicBezTo>
                  <a:pt x="-394" y="12154"/>
                  <a:pt x="907" y="6688"/>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oy&#10;&#10;Description automatically generated">
            <a:extLst>
              <a:ext uri="{FF2B5EF4-FFF2-40B4-BE49-F238E27FC236}">
                <a16:creationId xmlns:a16="http://schemas.microsoft.com/office/drawing/2014/main" id="{54E0BBEA-C8E4-4C02-B312-777F4355BC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0722" y="1683776"/>
            <a:ext cx="5410962" cy="3463015"/>
          </a:xfrm>
          <a:prstGeom prst="rect">
            <a:avLst/>
          </a:prstGeom>
        </p:spPr>
      </p:pic>
    </p:spTree>
    <p:extLst>
      <p:ext uri="{BB962C8B-B14F-4D97-AF65-F5344CB8AC3E}">
        <p14:creationId xmlns:p14="http://schemas.microsoft.com/office/powerpoint/2010/main" val="39779244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i="1" dirty="0" err="1">
                <a:effectLst>
                  <a:outerShdw blurRad="38100" dist="38100" dir="2700000" algn="tl">
                    <a:srgbClr val="000000">
                      <a:alpha val="43137"/>
                    </a:srgbClr>
                  </a:outerShdw>
                </a:effectLst>
              </a:rPr>
              <a:t>Recent</a:t>
            </a:r>
            <a:r>
              <a:rPr lang="fi-FI" i="1" dirty="0">
                <a:effectLst>
                  <a:outerShdw blurRad="38100" dist="38100" dir="2700000" algn="tl">
                    <a:srgbClr val="000000">
                      <a:alpha val="43137"/>
                    </a:srgbClr>
                  </a:outerShdw>
                </a:effectLst>
              </a:rPr>
              <a:t> </a:t>
            </a:r>
            <a:r>
              <a:rPr lang="fi-FI" i="1" dirty="0" err="1">
                <a:effectLst>
                  <a:outerShdw blurRad="38100" dist="38100" dir="2700000" algn="tl">
                    <a:srgbClr val="000000">
                      <a:alpha val="43137"/>
                    </a:srgbClr>
                  </a:outerShdw>
                </a:effectLst>
              </a:rPr>
              <a:t>history</a:t>
            </a:r>
            <a:r>
              <a:rPr lang="fi-FI" i="1" dirty="0">
                <a:effectLst>
                  <a:outerShdw blurRad="38100" dist="38100" dir="2700000" algn="tl">
                    <a:srgbClr val="000000">
                      <a:alpha val="43137"/>
                    </a:srgbClr>
                  </a:outerShdw>
                </a:effectLst>
              </a:rPr>
              <a:t> of the Russian </a:t>
            </a:r>
            <a:r>
              <a:rPr lang="fi-FI" i="1" dirty="0" err="1">
                <a:effectLst>
                  <a:outerShdw blurRad="38100" dist="38100" dir="2700000" algn="tl">
                    <a:srgbClr val="000000">
                      <a:alpha val="43137"/>
                    </a:srgbClr>
                  </a:outerShdw>
                </a:effectLst>
              </a:rPr>
              <a:t>labor</a:t>
            </a:r>
            <a:r>
              <a:rPr lang="fi-FI" i="1" dirty="0">
                <a:effectLst>
                  <a:outerShdw blurRad="38100" dist="38100" dir="2700000" algn="tl">
                    <a:srgbClr val="000000">
                      <a:alpha val="43137"/>
                    </a:srgbClr>
                  </a:outerShdw>
                </a:effectLst>
              </a:rPr>
              <a:t> market </a:t>
            </a:r>
            <a:endParaRPr lang="en-US"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4983162"/>
          </a:xfrm>
        </p:spPr>
        <p:txBody>
          <a:bodyPr>
            <a:normAutofit/>
          </a:bodyPr>
          <a:lstStyle/>
          <a:p>
            <a:pPr marL="0" indent="0" algn="just">
              <a:buNone/>
            </a:pPr>
            <a:r>
              <a:rPr lang="fi-FI" sz="25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Several</a:t>
            </a:r>
            <a:r>
              <a:rPr lang="fi-FI" sz="25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stages:</a:t>
            </a:r>
          </a:p>
          <a:p>
            <a:pPr marL="0" indent="0" algn="just">
              <a:buNone/>
            </a:pPr>
            <a:endParaRPr lang="fi-FI" sz="2500" dirty="0">
              <a:latin typeface="Times New Roman" panose="02020603050405020304" pitchFamily="18" charset="0"/>
              <a:cs typeface="Times New Roman" panose="02020603050405020304" pitchFamily="18" charset="0"/>
            </a:endParaRPr>
          </a:p>
          <a:p>
            <a:pPr marL="0" indent="0" algn="just">
              <a:buNone/>
            </a:pPr>
            <a:r>
              <a:rPr lang="fi-FI" sz="2500" dirty="0">
                <a:highlight>
                  <a:srgbClr val="FFFF00"/>
                </a:highlight>
                <a:latin typeface="Times New Roman" panose="02020603050405020304" pitchFamily="18" charset="0"/>
                <a:cs typeface="Times New Roman" panose="02020603050405020304" pitchFamily="18" charset="0"/>
              </a:rPr>
              <a:t>1991 - 1998</a:t>
            </a:r>
            <a:r>
              <a:rPr lang="fi-FI" sz="2500" dirty="0">
                <a:latin typeface="Times New Roman" panose="02020603050405020304" pitchFamily="18" charset="0"/>
                <a:cs typeface="Times New Roman" panose="02020603050405020304" pitchFamily="18" charset="0"/>
              </a:rPr>
              <a:t> - </a:t>
            </a:r>
            <a:r>
              <a:rPr lang="en-US" sz="2500" dirty="0">
                <a:latin typeface="Times New Roman" panose="02020603050405020304" pitchFamily="18" charset="0"/>
                <a:cs typeface="Times New Roman" panose="02020603050405020304" pitchFamily="18" charset="0"/>
              </a:rPr>
              <a:t>transformational recession in Russia</a:t>
            </a:r>
            <a:r>
              <a:rPr lang="fi-FI" sz="2500" dirty="0">
                <a:latin typeface="Times New Roman" panose="02020603050405020304" pitchFamily="18" charset="0"/>
                <a:cs typeface="Times New Roman" panose="02020603050405020304" pitchFamily="18" charset="0"/>
              </a:rPr>
              <a:t>: </a:t>
            </a:r>
            <a:r>
              <a:rPr lang="en-US" sz="2500" dirty="0">
                <a:latin typeface="Times New Roman" panose="02020603050405020304" pitchFamily="18" charset="0"/>
                <a:cs typeface="Times New Roman" panose="02020603050405020304" pitchFamily="18" charset="0"/>
              </a:rPr>
              <a:t>a decline in employment and labor market performance.</a:t>
            </a:r>
          </a:p>
          <a:p>
            <a:pPr marL="0" indent="0" algn="just">
              <a:buNone/>
            </a:pPr>
            <a:endParaRPr lang="fi-FI" sz="2500" dirty="0">
              <a:latin typeface="Times New Roman" panose="02020603050405020304" pitchFamily="18" charset="0"/>
              <a:cs typeface="Times New Roman" panose="02020603050405020304" pitchFamily="18" charset="0"/>
            </a:endParaRPr>
          </a:p>
          <a:p>
            <a:pPr marL="0" indent="0" algn="just">
              <a:buNone/>
            </a:pPr>
            <a:r>
              <a:rPr lang="en-US" sz="2500" dirty="0">
                <a:highlight>
                  <a:srgbClr val="FFFF00"/>
                </a:highlight>
                <a:latin typeface="Times New Roman" panose="02020603050405020304" pitchFamily="18" charset="0"/>
                <a:cs typeface="Times New Roman" panose="02020603050405020304" pitchFamily="18" charset="0"/>
              </a:rPr>
              <a:t>1999 - 2008</a:t>
            </a:r>
            <a:r>
              <a:rPr lang="en-US" sz="2500" dirty="0">
                <a:latin typeface="Times New Roman" panose="02020603050405020304" pitchFamily="18" charset="0"/>
                <a:cs typeface="Times New Roman" panose="02020603050405020304" pitchFamily="18" charset="0"/>
              </a:rPr>
              <a:t> - the dynamic post-recession recovery and a rapid improvement in labor market performance.</a:t>
            </a:r>
          </a:p>
          <a:p>
            <a:pPr marL="0" indent="0" algn="just">
              <a:buNone/>
            </a:pPr>
            <a:endParaRPr lang="fi-FI" sz="2500" dirty="0">
              <a:latin typeface="Times New Roman" panose="02020603050405020304" pitchFamily="18" charset="0"/>
              <a:cs typeface="Times New Roman" panose="02020603050405020304" pitchFamily="18" charset="0"/>
            </a:endParaRPr>
          </a:p>
          <a:p>
            <a:pPr marL="0" indent="0" algn="just">
              <a:buNone/>
            </a:pPr>
            <a:r>
              <a:rPr lang="en-US" sz="2500" dirty="0">
                <a:highlight>
                  <a:srgbClr val="FFFF00"/>
                </a:highlight>
                <a:latin typeface="Times New Roman" panose="02020603050405020304" pitchFamily="18" charset="0"/>
                <a:cs typeface="Times New Roman" panose="02020603050405020304" pitchFamily="18" charset="0"/>
              </a:rPr>
              <a:t>2008 – 2020 </a:t>
            </a:r>
            <a:r>
              <a:rPr lang="en-US" sz="2500" dirty="0">
                <a:latin typeface="Times New Roman" panose="02020603050405020304" pitchFamily="18" charset="0"/>
                <a:cs typeface="Times New Roman" panose="02020603050405020304" pitchFamily="18" charset="0"/>
              </a:rPr>
              <a:t>- period of three crises: </a:t>
            </a:r>
            <a:r>
              <a:rPr lang="en-US" sz="2500" i="1" dirty="0">
                <a:latin typeface="Times New Roman" panose="02020603050405020304" pitchFamily="18" charset="0"/>
                <a:cs typeface="Times New Roman" panose="02020603050405020304" pitchFamily="18" charset="0"/>
              </a:rPr>
              <a:t>Global Financial Crisis, Sanctions/Politics-related crisis and COVID crisis</a:t>
            </a:r>
            <a:r>
              <a:rPr lang="en-US" sz="2500" dirty="0">
                <a:latin typeface="Times New Roman" panose="02020603050405020304" pitchFamily="18" charset="0"/>
                <a:cs typeface="Times New Roman" panose="02020603050405020304" pitchFamily="18" charset="0"/>
              </a:rPr>
              <a:t>.</a:t>
            </a:r>
          </a:p>
          <a:p>
            <a:pPr marL="0" indent="0" algn="just">
              <a:buNone/>
            </a:pPr>
            <a:endParaRPr lang="en-US"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903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a:effectLst>
                  <a:outerShdw blurRad="38100" dist="38100" dir="2700000" algn="tl">
                    <a:srgbClr val="000000">
                      <a:alpha val="43137"/>
                    </a:srgbClr>
                  </a:outerShdw>
                </a:effectLst>
              </a:rPr>
              <a:t>Employment and unemployment levels in Russia </a:t>
            </a:r>
          </a:p>
        </p:txBody>
      </p:sp>
      <p:graphicFrame>
        <p:nvGraphicFramePr>
          <p:cNvPr id="7" name="Content Placeholder 6">
            <a:extLst>
              <a:ext uri="{FF2B5EF4-FFF2-40B4-BE49-F238E27FC236}">
                <a16:creationId xmlns:a16="http://schemas.microsoft.com/office/drawing/2014/main" id="{9F131B7F-805A-4D48-A0B9-32E5121D1E28}"/>
              </a:ext>
            </a:extLst>
          </p:cNvPr>
          <p:cNvGraphicFramePr>
            <a:graphicFrameLocks noGrp="1"/>
          </p:cNvGraphicFramePr>
          <p:nvPr>
            <p:ph idx="1"/>
            <p:extLst>
              <p:ext uri="{D42A27DB-BD31-4B8C-83A1-F6EECF244321}">
                <p14:modId xmlns:p14="http://schemas.microsoft.com/office/powerpoint/2010/main" val="234601844"/>
              </p:ext>
            </p:extLst>
          </p:nvPr>
        </p:nvGraphicFramePr>
        <p:xfrm>
          <a:off x="251520" y="1417638"/>
          <a:ext cx="8856984" cy="525172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837166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i="1" dirty="0" err="1">
                <a:effectLst>
                  <a:outerShdw blurRad="38100" dist="38100" dir="2700000" algn="tl">
                    <a:srgbClr val="000000">
                      <a:alpha val="43137"/>
                    </a:srgbClr>
                  </a:outerShdw>
                </a:effectLst>
              </a:rPr>
              <a:t>Employment</a:t>
            </a:r>
            <a:r>
              <a:rPr lang="fi-FI" i="1" dirty="0">
                <a:effectLst>
                  <a:outerShdw blurRad="38100" dist="38100" dir="2700000" algn="tl">
                    <a:srgbClr val="000000">
                      <a:alpha val="43137"/>
                    </a:srgbClr>
                  </a:outerShdw>
                </a:effectLst>
              </a:rPr>
              <a:t> </a:t>
            </a:r>
            <a:r>
              <a:rPr lang="fi-FI" i="1" dirty="0" err="1">
                <a:effectLst>
                  <a:outerShdw blurRad="38100" dist="38100" dir="2700000" algn="tl">
                    <a:srgbClr val="000000">
                      <a:alpha val="43137"/>
                    </a:srgbClr>
                  </a:outerShdw>
                </a:effectLst>
              </a:rPr>
              <a:t>level</a:t>
            </a:r>
            <a:r>
              <a:rPr lang="fi-FI" i="1" dirty="0">
                <a:effectLst>
                  <a:outerShdw blurRad="38100" dist="38100" dir="2700000" algn="tl">
                    <a:srgbClr val="000000">
                      <a:alpha val="43137"/>
                    </a:srgbClr>
                  </a:outerShdw>
                </a:effectLst>
              </a:rPr>
              <a:t> </a:t>
            </a:r>
            <a:r>
              <a:rPr lang="fi-FI" i="1" dirty="0" err="1">
                <a:effectLst>
                  <a:outerShdw blurRad="38100" dist="38100" dir="2700000" algn="tl">
                    <a:srgbClr val="000000">
                      <a:alpha val="43137"/>
                    </a:srgbClr>
                  </a:outerShdw>
                </a:effectLst>
              </a:rPr>
              <a:t>discussion</a:t>
            </a:r>
            <a:r>
              <a:rPr lang="fi-FI" i="1" dirty="0">
                <a:effectLst>
                  <a:outerShdw blurRad="38100" dist="38100" dir="2700000" algn="tl">
                    <a:srgbClr val="000000">
                      <a:alpha val="43137"/>
                    </a:srgbClr>
                  </a:outerShdw>
                </a:effectLst>
              </a:rPr>
              <a:t> </a:t>
            </a:r>
            <a:endParaRPr lang="en-US"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17638"/>
            <a:ext cx="8229600" cy="5251722"/>
          </a:xfrm>
        </p:spPr>
        <p:txBody>
          <a:bodyPr>
            <a:normAutofit fontScale="92500" lnSpcReduction="10000"/>
          </a:bodyPr>
          <a:lstStyle/>
          <a:p>
            <a:pPr marL="0" indent="0" algn="just">
              <a:buNone/>
            </a:pPr>
            <a:r>
              <a:rPr lang="en-US" sz="3700" dirty="0">
                <a:latin typeface="Times New Roman" panose="02020603050405020304" pitchFamily="18" charset="0"/>
                <a:cs typeface="Times New Roman" panose="02020603050405020304" pitchFamily="18" charset="0"/>
              </a:rPr>
              <a:t>The employment to population ratio has remained unexpectedly high: </a:t>
            </a:r>
          </a:p>
          <a:p>
            <a:pPr marL="0" indent="0" algn="just">
              <a:buNone/>
            </a:pPr>
            <a:endParaRPr lang="en-US" sz="3700" dirty="0">
              <a:latin typeface="Times New Roman" panose="02020603050405020304" pitchFamily="18" charset="0"/>
              <a:cs typeface="Times New Roman" panose="02020603050405020304" pitchFamily="18" charset="0"/>
            </a:endParaRPr>
          </a:p>
          <a:p>
            <a:pPr marL="0" indent="0" algn="just">
              <a:buNone/>
            </a:pPr>
            <a:r>
              <a:rPr lang="en-US" sz="3700" dirty="0">
                <a:latin typeface="Times New Roman" panose="02020603050405020304" pitchFamily="18" charset="0"/>
                <a:cs typeface="Times New Roman" panose="02020603050405020304" pitchFamily="18" charset="0"/>
              </a:rPr>
              <a:t>Dropped only by 14% in 1992-1998</a:t>
            </a:r>
          </a:p>
          <a:p>
            <a:pPr marL="0" indent="0" algn="just">
              <a:buNone/>
            </a:pPr>
            <a:endParaRPr lang="en-US" sz="3700" dirty="0">
              <a:latin typeface="Times New Roman" panose="02020603050405020304" pitchFamily="18" charset="0"/>
              <a:cs typeface="Times New Roman" panose="02020603050405020304" pitchFamily="18" charset="0"/>
            </a:endParaRPr>
          </a:p>
          <a:p>
            <a:pPr marL="0" indent="0" algn="just">
              <a:buNone/>
            </a:pPr>
            <a:r>
              <a:rPr lang="en-US" sz="3700" dirty="0">
                <a:latin typeface="Times New Roman" panose="02020603050405020304" pitchFamily="18" charset="0"/>
                <a:cs typeface="Times New Roman" panose="02020603050405020304" pitchFamily="18" charset="0"/>
              </a:rPr>
              <a:t>a little above the OECD average;</a:t>
            </a:r>
          </a:p>
          <a:p>
            <a:pPr marL="0" indent="0" algn="just">
              <a:buNone/>
            </a:pPr>
            <a:endParaRPr lang="en-US" sz="3700" dirty="0">
              <a:latin typeface="Times New Roman" panose="02020603050405020304" pitchFamily="18" charset="0"/>
              <a:cs typeface="Times New Roman" panose="02020603050405020304" pitchFamily="18" charset="0"/>
            </a:endParaRPr>
          </a:p>
          <a:p>
            <a:pPr marL="0" indent="0" algn="just">
              <a:buNone/>
            </a:pPr>
            <a:r>
              <a:rPr lang="en-US" sz="3700" dirty="0">
                <a:latin typeface="Times New Roman" panose="02020603050405020304" pitchFamily="18" charset="0"/>
                <a:cs typeface="Times New Roman" panose="02020603050405020304" pitchFamily="18" charset="0"/>
              </a:rPr>
              <a:t>and </a:t>
            </a:r>
            <a:r>
              <a:rPr lang="en-US" sz="3700" dirty="0">
                <a:highlight>
                  <a:srgbClr val="FFFF00"/>
                </a:highlight>
                <a:latin typeface="Times New Roman" panose="02020603050405020304" pitchFamily="18" charset="0"/>
                <a:cs typeface="Times New Roman" panose="02020603050405020304" pitchFamily="18" charset="0"/>
              </a:rPr>
              <a:t>significantly above the average for other post-socialist countries.</a:t>
            </a:r>
          </a:p>
          <a:p>
            <a:pPr marL="0" indent="0" algn="just">
              <a:buNone/>
            </a:pPr>
            <a:endParaRPr lang="fi-FI" sz="25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just">
              <a:buNone/>
            </a:pPr>
            <a:endParaRPr lang="en-US"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2041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effectLst>
                  <a:outerShdw blurRad="38100" dist="38100" dir="2700000" algn="tl">
                    <a:srgbClr val="000000">
                      <a:alpha val="43137"/>
                    </a:srgbClr>
                  </a:outerShdw>
                </a:effectLst>
              </a:rPr>
              <a:t>Learning outcomes of this lecture</a:t>
            </a:r>
            <a:endParaRPr lang="fi-FI"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17638"/>
            <a:ext cx="8229600" cy="4708525"/>
          </a:xfrm>
        </p:spPr>
        <p:txBody>
          <a:bodyPr>
            <a:normAutofit/>
          </a:bodyPr>
          <a:lstStyle/>
          <a:p>
            <a:pPr marL="0" indent="0" algn="just">
              <a:buNone/>
            </a:pPr>
            <a:r>
              <a:rPr lang="en-US" sz="3500" dirty="0"/>
              <a:t>Particularities of Russian education system.</a:t>
            </a:r>
          </a:p>
          <a:p>
            <a:pPr marL="0" indent="0" algn="just">
              <a:buNone/>
            </a:pPr>
            <a:endParaRPr lang="en-US" sz="3500" dirty="0"/>
          </a:p>
          <a:p>
            <a:pPr marL="0" indent="0" algn="just">
              <a:buNone/>
            </a:pPr>
            <a:r>
              <a:rPr lang="en-US" sz="3500" dirty="0"/>
              <a:t>Development of labor market during Russian economic transformation in recent decades.</a:t>
            </a:r>
          </a:p>
          <a:p>
            <a:pPr marL="0" indent="0" algn="just">
              <a:buNone/>
            </a:pPr>
            <a:endParaRPr lang="en-US" sz="3500" dirty="0"/>
          </a:p>
          <a:p>
            <a:pPr marL="0" indent="0" algn="just">
              <a:buNone/>
            </a:pPr>
            <a:r>
              <a:rPr lang="en-US" sz="3500" dirty="0"/>
              <a:t>Current labor institutions in Russia. </a:t>
            </a:r>
          </a:p>
          <a:p>
            <a:pPr marL="0" indent="0">
              <a:buNone/>
            </a:pPr>
            <a:endParaRPr lang="fi-FI" dirty="0"/>
          </a:p>
        </p:txBody>
      </p:sp>
    </p:spTree>
    <p:extLst>
      <p:ext uri="{BB962C8B-B14F-4D97-AF65-F5344CB8AC3E}">
        <p14:creationId xmlns:p14="http://schemas.microsoft.com/office/powerpoint/2010/main" val="1221179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ffectLst>
                  <a:outerShdw blurRad="38100" dist="38100" dir="2700000" algn="tl">
                    <a:srgbClr val="000000">
                      <a:alpha val="43137"/>
                    </a:srgbClr>
                  </a:outerShdw>
                </a:effectLst>
              </a:rPr>
              <a:t>Unemployment level discussion </a:t>
            </a:r>
          </a:p>
        </p:txBody>
      </p:sp>
      <p:sp>
        <p:nvSpPr>
          <p:cNvPr id="3" name="Content Placeholder 2"/>
          <p:cNvSpPr>
            <a:spLocks noGrp="1"/>
          </p:cNvSpPr>
          <p:nvPr>
            <p:ph idx="1"/>
          </p:nvPr>
        </p:nvSpPr>
        <p:spPr>
          <a:xfrm>
            <a:off x="457200" y="1268760"/>
            <a:ext cx="8229600" cy="4857403"/>
          </a:xfrm>
        </p:spPr>
        <p:txBody>
          <a:bodyPr>
            <a:normAutofit fontScale="77500" lnSpcReduction="20000"/>
          </a:bodyPr>
          <a:lstStyle/>
          <a:p>
            <a:pPr marL="0" indent="0" algn="just">
              <a:buNone/>
            </a:pPr>
            <a:r>
              <a:rPr lang="en-US" dirty="0">
                <a:solidFill>
                  <a:srgbClr val="FF0000"/>
                </a:solidFill>
                <a:latin typeface="Times New Roman" panose="02020603050405020304" pitchFamily="18" charset="0"/>
                <a:cs typeface="Times New Roman" panose="02020603050405020304" pitchFamily="18" charset="0"/>
              </a:rPr>
              <a:t>Unemployment did not shoot up in Russia </a:t>
            </a:r>
            <a:r>
              <a:rPr lang="en-US" dirty="0">
                <a:latin typeface="Times New Roman" panose="02020603050405020304" pitchFamily="18" charset="0"/>
                <a:cs typeface="Times New Roman" panose="02020603050405020304" pitchFamily="18" charset="0"/>
              </a:rPr>
              <a:t>even in the worst economic downturns. No mass layoffs were used.</a:t>
            </a:r>
          </a:p>
          <a:p>
            <a:pPr marL="0" indent="0" algn="just">
              <a:buNone/>
            </a:pPr>
            <a:endParaRPr lang="fi-FI"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Total unemployment reached (for a short period) its peak value of </a:t>
            </a:r>
            <a:r>
              <a:rPr lang="en-US" dirty="0">
                <a:highlight>
                  <a:srgbClr val="FFFF00"/>
                </a:highlight>
                <a:latin typeface="Times New Roman" panose="02020603050405020304" pitchFamily="18" charset="0"/>
                <a:cs typeface="Times New Roman" panose="02020603050405020304" pitchFamily="18" charset="0"/>
              </a:rPr>
              <a:t>13.3% in 1998</a:t>
            </a:r>
            <a:r>
              <a:rPr lang="en-US" dirty="0">
                <a:latin typeface="Times New Roman" panose="02020603050405020304" pitchFamily="18" charset="0"/>
                <a:cs typeface="Times New Roman" panose="02020603050405020304" pitchFamily="18" charset="0"/>
              </a:rPr>
              <a:t>. </a:t>
            </a: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However, it has never approached peak values typical for some other transition economies (see next slide).</a:t>
            </a: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Low sensitivity of employment to fluctuations in output emerges as a major trade mark of the Russian labor market.</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pPr>
            <a:endParaRPr lang="fi-FI" dirty="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41309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i="1" dirty="0" err="1">
                <a:effectLst>
                  <a:outerShdw blurRad="38100" dist="38100" dir="2700000" algn="tl">
                    <a:srgbClr val="000000">
                      <a:alpha val="43137"/>
                    </a:srgbClr>
                  </a:outerShdw>
                </a:effectLst>
              </a:rPr>
              <a:t>Unemployment</a:t>
            </a:r>
            <a:r>
              <a:rPr lang="fi-FI" i="1" dirty="0">
                <a:effectLst>
                  <a:outerShdw blurRad="38100" dist="38100" dir="2700000" algn="tl">
                    <a:srgbClr val="000000">
                      <a:alpha val="43137"/>
                    </a:srgbClr>
                  </a:outerShdw>
                </a:effectLst>
              </a:rPr>
              <a:t> in </a:t>
            </a:r>
            <a:r>
              <a:rPr lang="fi-FI" i="1" dirty="0" err="1">
                <a:effectLst>
                  <a:outerShdw blurRad="38100" dist="38100" dir="2700000" algn="tl">
                    <a:srgbClr val="000000">
                      <a:alpha val="43137"/>
                    </a:srgbClr>
                  </a:outerShdw>
                </a:effectLst>
              </a:rPr>
              <a:t>transition</a:t>
            </a:r>
            <a:r>
              <a:rPr lang="fi-FI" i="1" dirty="0">
                <a:effectLst>
                  <a:outerShdw blurRad="38100" dist="38100" dir="2700000" algn="tl">
                    <a:srgbClr val="000000">
                      <a:alpha val="43137"/>
                    </a:srgbClr>
                  </a:outerShdw>
                </a:effectLst>
              </a:rPr>
              <a:t> </a:t>
            </a:r>
            <a:r>
              <a:rPr lang="fi-FI" i="1" dirty="0" err="1">
                <a:effectLst>
                  <a:outerShdw blurRad="38100" dist="38100" dir="2700000" algn="tl">
                    <a:srgbClr val="000000">
                      <a:alpha val="43137"/>
                    </a:srgbClr>
                  </a:outerShdw>
                </a:effectLst>
              </a:rPr>
              <a:t>countries</a:t>
            </a:r>
            <a:endParaRPr lang="en-US" i="1" dirty="0">
              <a:effectLst>
                <a:outerShdw blurRad="38100" dist="38100" dir="2700000" algn="tl">
                  <a:srgbClr val="000000">
                    <a:alpha val="43137"/>
                  </a:srgbClr>
                </a:outerShdw>
              </a:effectLs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79516308"/>
              </p:ext>
            </p:extLst>
          </p:nvPr>
        </p:nvGraphicFramePr>
        <p:xfrm>
          <a:off x="0" y="1196752"/>
          <a:ext cx="9036496" cy="5544616"/>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traight Arrow Connector 3"/>
          <p:cNvCxnSpPr/>
          <p:nvPr/>
        </p:nvCxnSpPr>
        <p:spPr>
          <a:xfrm flipH="1">
            <a:off x="8705251" y="4437112"/>
            <a:ext cx="360040" cy="43204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9625201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8DBCE-5426-45F6-9DAB-B16C2533897F}"/>
              </a:ext>
            </a:extLst>
          </p:cNvPr>
          <p:cNvSpPr>
            <a:spLocks noGrp="1"/>
          </p:cNvSpPr>
          <p:nvPr>
            <p:ph type="title"/>
          </p:nvPr>
        </p:nvSpPr>
        <p:spPr/>
        <p:txBody>
          <a:bodyPr/>
          <a:lstStyle/>
          <a:p>
            <a:r>
              <a:rPr lang="en-US" b="1" dirty="0">
                <a:solidFill>
                  <a:srgbClr val="7030A0"/>
                </a:solidFill>
                <a:effectLst>
                  <a:outerShdw blurRad="38100" dist="38100" dir="2700000" algn="tl">
                    <a:srgbClr val="000000">
                      <a:alpha val="43137"/>
                    </a:srgbClr>
                  </a:outerShdw>
                </a:effectLst>
              </a:rPr>
              <a:t>Question for points</a:t>
            </a:r>
            <a:endParaRPr lang="LID4096" b="1" dirty="0">
              <a:solidFill>
                <a:srgbClr val="7030A0"/>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9643F8B5-4A07-4030-AAE0-75A3C93A7F7B}"/>
              </a:ext>
            </a:extLst>
          </p:cNvPr>
          <p:cNvSpPr>
            <a:spLocks noGrp="1"/>
          </p:cNvSpPr>
          <p:nvPr>
            <p:ph idx="1"/>
          </p:nvPr>
        </p:nvSpPr>
        <p:spPr>
          <a:xfrm>
            <a:off x="457200" y="1600200"/>
            <a:ext cx="8229600" cy="4853136"/>
          </a:xfrm>
        </p:spPr>
        <p:txBody>
          <a:bodyPr/>
          <a:lstStyle/>
          <a:p>
            <a:pPr marL="0" indent="0" algn="just">
              <a:buNone/>
            </a:pPr>
            <a:r>
              <a:rPr lang="en-US" dirty="0"/>
              <a:t>Think and suggest why unemployment in Russia in times of crisis has never reached the levels which would correspond to the crisis level (in terms of production) as it happens in most other countries?  </a:t>
            </a:r>
          </a:p>
          <a:p>
            <a:pPr marL="0" indent="0" algn="just">
              <a:buNone/>
            </a:pPr>
            <a:endParaRPr lang="en-US" dirty="0"/>
          </a:p>
          <a:p>
            <a:pPr marL="0" indent="0" algn="just">
              <a:buNone/>
            </a:pPr>
            <a:r>
              <a:rPr lang="en-US" dirty="0"/>
              <a:t>What labor market mechanisms could be used for this? </a:t>
            </a:r>
            <a:endParaRPr lang="LID4096" dirty="0"/>
          </a:p>
        </p:txBody>
      </p:sp>
    </p:spTree>
    <p:extLst>
      <p:ext uri="{BB962C8B-B14F-4D97-AF65-F5344CB8AC3E}">
        <p14:creationId xmlns:p14="http://schemas.microsoft.com/office/powerpoint/2010/main" val="10076179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effectLst>
                  <a:outerShdw blurRad="38100" dist="38100" dir="2700000" algn="tl">
                    <a:srgbClr val="000000">
                      <a:alpha val="43137"/>
                    </a:srgbClr>
                  </a:outerShdw>
                </a:effectLst>
              </a:rPr>
              <a:t>Explanations for employment stability </a:t>
            </a:r>
          </a:p>
        </p:txBody>
      </p:sp>
      <p:sp>
        <p:nvSpPr>
          <p:cNvPr id="3" name="Content Placeholder 2"/>
          <p:cNvSpPr>
            <a:spLocks noGrp="1"/>
          </p:cNvSpPr>
          <p:nvPr>
            <p:ph idx="1"/>
          </p:nvPr>
        </p:nvSpPr>
        <p:spPr/>
        <p:txBody>
          <a:bodyPr>
            <a:normAutofit/>
          </a:bodyPr>
          <a:lstStyle/>
          <a:p>
            <a:pPr marL="0" indent="0" algn="just">
              <a:buNone/>
            </a:pPr>
            <a:r>
              <a:rPr lang="en-US" sz="3000" dirty="0">
                <a:latin typeface="Times New Roman" panose="02020603050405020304" pitchFamily="18" charset="0"/>
                <a:cs typeface="Times New Roman" panose="02020603050405020304" pitchFamily="18" charset="0"/>
              </a:rPr>
              <a:t>Low inter-firm labor mobility and existing barriers, some of which were inherited from </a:t>
            </a:r>
            <a:r>
              <a:rPr lang="en-US" sz="3000" dirty="0">
                <a:highlight>
                  <a:srgbClr val="FFFF00"/>
                </a:highlight>
                <a:latin typeface="Times New Roman" panose="02020603050405020304" pitchFamily="18" charset="0"/>
                <a:cs typeface="Times New Roman" panose="02020603050405020304" pitchFamily="18" charset="0"/>
              </a:rPr>
              <a:t>the Soviet past.</a:t>
            </a:r>
          </a:p>
          <a:p>
            <a:pPr marL="0" indent="0" algn="just">
              <a:buNone/>
            </a:pPr>
            <a:endParaRPr lang="fi-FI" sz="3000" dirty="0">
              <a:latin typeface="Times New Roman" panose="02020603050405020304" pitchFamily="18" charset="0"/>
              <a:cs typeface="Times New Roman" panose="02020603050405020304" pitchFamily="18" charset="0"/>
            </a:endParaRPr>
          </a:p>
          <a:p>
            <a:pPr marL="0" indent="0" algn="just">
              <a:buNone/>
            </a:pPr>
            <a:r>
              <a:rPr lang="en-US" sz="3000" dirty="0">
                <a:latin typeface="Times New Roman" panose="02020603050405020304" pitchFamily="18" charset="0"/>
                <a:cs typeface="Times New Roman" panose="02020603050405020304" pitchFamily="18" charset="0"/>
              </a:rPr>
              <a:t>Flexible working hours.</a:t>
            </a:r>
          </a:p>
          <a:p>
            <a:pPr marL="0" indent="0" algn="just">
              <a:buNone/>
            </a:pPr>
            <a:endParaRPr lang="en-US" sz="3000" dirty="0">
              <a:latin typeface="Times New Roman" panose="02020603050405020304" pitchFamily="18" charset="0"/>
              <a:cs typeface="Times New Roman" panose="02020603050405020304" pitchFamily="18" charset="0"/>
            </a:endParaRPr>
          </a:p>
          <a:p>
            <a:pPr marL="0" indent="0" algn="just">
              <a:buNone/>
            </a:pPr>
            <a:endParaRPr lang="en-US" sz="3000" dirty="0">
              <a:latin typeface="Times New Roman" panose="02020603050405020304" pitchFamily="18" charset="0"/>
              <a:cs typeface="Times New Roman" panose="02020603050405020304" pitchFamily="18" charset="0"/>
            </a:endParaRPr>
          </a:p>
          <a:p>
            <a:pPr marL="0" indent="0" algn="just">
              <a:buNone/>
            </a:pPr>
            <a:r>
              <a:rPr lang="en-US" sz="3000" dirty="0">
                <a:latin typeface="Times New Roman" panose="02020603050405020304" pitchFamily="18" charset="0"/>
                <a:cs typeface="Times New Roman" panose="02020603050405020304" pitchFamily="18" charset="0"/>
              </a:rPr>
              <a:t>Flexible wages.</a:t>
            </a:r>
          </a:p>
        </p:txBody>
      </p:sp>
    </p:spTree>
    <p:extLst>
      <p:ext uri="{BB962C8B-B14F-4D97-AF65-F5344CB8AC3E}">
        <p14:creationId xmlns:p14="http://schemas.microsoft.com/office/powerpoint/2010/main" val="42682096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effectLst>
                  <a:outerShdw blurRad="38100" dist="38100" dir="2700000" algn="tl">
                    <a:srgbClr val="000000">
                      <a:alpha val="43137"/>
                    </a:srgbClr>
                  </a:outerShdw>
                </a:effectLst>
              </a:rPr>
              <a:t>Low inter-firm labor mobility </a:t>
            </a:r>
          </a:p>
        </p:txBody>
      </p:sp>
      <p:sp>
        <p:nvSpPr>
          <p:cNvPr id="3" name="Content Placeholder 2"/>
          <p:cNvSpPr>
            <a:spLocks noGrp="1"/>
          </p:cNvSpPr>
          <p:nvPr>
            <p:ph idx="1"/>
          </p:nvPr>
        </p:nvSpPr>
        <p:spPr>
          <a:xfrm>
            <a:off x="251520" y="1417638"/>
            <a:ext cx="8712968" cy="5165724"/>
          </a:xfrm>
        </p:spPr>
        <p:txBody>
          <a:bodyPr>
            <a:normAutofit/>
          </a:bodyPr>
          <a:lstStyle/>
          <a:p>
            <a:pPr marL="0" indent="0" algn="just">
              <a:buNone/>
            </a:pPr>
            <a:r>
              <a:rPr lang="en-US" sz="2800" dirty="0"/>
              <a:t>An equilibrium outcome of the interaction between dependent workers and paternalistic employers:</a:t>
            </a:r>
          </a:p>
          <a:p>
            <a:pPr marL="0" indent="0">
              <a:buNone/>
            </a:pPr>
            <a:endParaRPr lang="fi-FI" sz="2000" dirty="0"/>
          </a:p>
          <a:p>
            <a:r>
              <a:rPr lang="en-US" sz="2400" dirty="0"/>
              <a:t>Russian workers were deeply afraid of entering the external labor market mostly because they highly valued firm-provided social benefits.</a:t>
            </a:r>
          </a:p>
          <a:p>
            <a:endParaRPr lang="en-US" sz="2400" dirty="0"/>
          </a:p>
          <a:p>
            <a:r>
              <a:rPr lang="en-US" sz="2400" dirty="0"/>
              <a:t>Therefore, </a:t>
            </a:r>
            <a:r>
              <a:rPr lang="en-US" sz="2400" dirty="0">
                <a:solidFill>
                  <a:srgbClr val="FF0000"/>
                </a:solidFill>
                <a:highlight>
                  <a:srgbClr val="FFFF00"/>
                </a:highlight>
              </a:rPr>
              <a:t>on the supply side</a:t>
            </a:r>
            <a:r>
              <a:rPr lang="en-US" sz="2400" dirty="0"/>
              <a:t>, they did their best to keep the jobs they occupied. </a:t>
            </a:r>
          </a:p>
          <a:p>
            <a:endParaRPr lang="en-US" sz="2400" dirty="0"/>
          </a:p>
          <a:p>
            <a:r>
              <a:rPr lang="en-US" sz="2400" dirty="0">
                <a:solidFill>
                  <a:srgbClr val="FF0000"/>
                </a:solidFill>
                <a:highlight>
                  <a:srgbClr val="FFFF00"/>
                </a:highlight>
              </a:rPr>
              <a:t>On the demand side</a:t>
            </a:r>
            <a:r>
              <a:rPr lang="en-US" sz="2400" dirty="0"/>
              <a:t>, paternalistic employers preserved labor and rejected any downsizing. </a:t>
            </a:r>
          </a:p>
          <a:p>
            <a:pPr marL="0" indent="0">
              <a:buNone/>
            </a:pPr>
            <a:endParaRPr lang="en-US" sz="2000" dirty="0"/>
          </a:p>
          <a:p>
            <a:pPr marL="0" indent="0">
              <a:buNone/>
            </a:pPr>
            <a:endParaRPr lang="en-US" sz="2400" dirty="0"/>
          </a:p>
          <a:p>
            <a:pPr marL="0" indent="0">
              <a:buNone/>
            </a:pPr>
            <a:endParaRPr lang="en-US" sz="2200" dirty="0"/>
          </a:p>
        </p:txBody>
      </p:sp>
    </p:spTree>
    <p:extLst>
      <p:ext uri="{BB962C8B-B14F-4D97-AF65-F5344CB8AC3E}">
        <p14:creationId xmlns:p14="http://schemas.microsoft.com/office/powerpoint/2010/main" val="25026415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i="1" dirty="0" err="1">
                <a:effectLst>
                  <a:outerShdw blurRad="38100" dist="38100" dir="2700000" algn="tl">
                    <a:srgbClr val="000000">
                      <a:alpha val="43137"/>
                    </a:srgbClr>
                  </a:outerShdw>
                </a:effectLst>
              </a:rPr>
              <a:t>Flexible</a:t>
            </a:r>
            <a:r>
              <a:rPr lang="fi-FI" i="1" dirty="0">
                <a:effectLst>
                  <a:outerShdw blurRad="38100" dist="38100" dir="2700000" algn="tl">
                    <a:srgbClr val="000000">
                      <a:alpha val="43137"/>
                    </a:srgbClr>
                  </a:outerShdw>
                </a:effectLst>
              </a:rPr>
              <a:t> </a:t>
            </a:r>
            <a:r>
              <a:rPr lang="fi-FI" i="1" dirty="0" err="1">
                <a:effectLst>
                  <a:outerShdw blurRad="38100" dist="38100" dir="2700000" algn="tl">
                    <a:srgbClr val="000000">
                      <a:alpha val="43137"/>
                    </a:srgbClr>
                  </a:outerShdw>
                </a:effectLst>
              </a:rPr>
              <a:t>working</a:t>
            </a:r>
            <a:r>
              <a:rPr lang="fi-FI" i="1" dirty="0">
                <a:effectLst>
                  <a:outerShdw blurRad="38100" dist="38100" dir="2700000" algn="tl">
                    <a:srgbClr val="000000">
                      <a:alpha val="43137"/>
                    </a:srgbClr>
                  </a:outerShdw>
                </a:effectLst>
              </a:rPr>
              <a:t> </a:t>
            </a:r>
            <a:r>
              <a:rPr lang="fi-FI" i="1" dirty="0" err="1">
                <a:effectLst>
                  <a:outerShdw blurRad="38100" dist="38100" dir="2700000" algn="tl">
                    <a:srgbClr val="000000">
                      <a:alpha val="43137"/>
                    </a:srgbClr>
                  </a:outerShdw>
                </a:effectLst>
              </a:rPr>
              <a:t>hours</a:t>
            </a:r>
            <a:r>
              <a:rPr lang="fi-FI" i="1" dirty="0">
                <a:effectLst>
                  <a:outerShdw blurRad="38100" dist="38100" dir="2700000" algn="tl">
                    <a:srgbClr val="000000">
                      <a:alpha val="43137"/>
                    </a:srgbClr>
                  </a:outerShdw>
                </a:effectLst>
              </a:rPr>
              <a:t> </a:t>
            </a:r>
            <a:endParaRPr lang="en-US"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4853136"/>
          </a:xfrm>
        </p:spPr>
        <p:txBody>
          <a:bodyPr>
            <a:normAutofit fontScale="92500" lnSpcReduction="20000"/>
          </a:bodyPr>
          <a:lstStyle/>
          <a:p>
            <a:pPr marL="0" indent="0" algn="just">
              <a:buNone/>
            </a:pPr>
            <a:r>
              <a:rPr lang="en-US" sz="2500" b="1" dirty="0">
                <a:solidFill>
                  <a:srgbClr val="FF0000"/>
                </a:solidFill>
                <a:effectLst>
                  <a:outerShdw blurRad="38100" dist="38100" dir="2700000" algn="tl">
                    <a:srgbClr val="000000">
                      <a:alpha val="43137"/>
                    </a:srgbClr>
                  </a:outerShdw>
                </a:effectLst>
              </a:rPr>
              <a:t>First 5 years of the transition</a:t>
            </a:r>
            <a:r>
              <a:rPr lang="fi-FI" sz="2500" b="1" dirty="0">
                <a:solidFill>
                  <a:srgbClr val="FF0000"/>
                </a:solidFill>
                <a:effectLst>
                  <a:outerShdw blurRad="38100" dist="38100" dir="2700000" algn="tl">
                    <a:srgbClr val="000000">
                      <a:alpha val="43137"/>
                    </a:srgbClr>
                  </a:outerShdw>
                </a:effectLst>
              </a:rPr>
              <a:t>:</a:t>
            </a:r>
            <a:r>
              <a:rPr lang="en-US" sz="2500" b="1" dirty="0">
                <a:solidFill>
                  <a:srgbClr val="FF0000"/>
                </a:solidFill>
                <a:effectLst>
                  <a:outerShdw blurRad="38100" dist="38100" dir="2700000" algn="tl">
                    <a:srgbClr val="000000">
                      <a:alpha val="43137"/>
                    </a:srgbClr>
                  </a:outerShdw>
                </a:effectLst>
              </a:rPr>
              <a:t> </a:t>
            </a:r>
            <a:r>
              <a:rPr lang="en-US" sz="2500" dirty="0"/>
              <a:t>The annual duration of working hours in the Russian economy was shortened by 12% (15% in industrial sector).</a:t>
            </a:r>
          </a:p>
          <a:p>
            <a:pPr marL="0" indent="0" algn="just">
              <a:buNone/>
            </a:pPr>
            <a:endParaRPr lang="en-US" sz="2500" dirty="0"/>
          </a:p>
          <a:p>
            <a:pPr marL="0" indent="0" algn="just">
              <a:buNone/>
            </a:pPr>
            <a:r>
              <a:rPr lang="en-US" sz="2500" b="1" dirty="0">
                <a:solidFill>
                  <a:srgbClr val="FF0000"/>
                </a:solidFill>
                <a:effectLst>
                  <a:outerShdw blurRad="38100" dist="38100" dir="2700000" algn="tl">
                    <a:srgbClr val="000000">
                      <a:alpha val="43137"/>
                    </a:srgbClr>
                  </a:outerShdw>
                </a:effectLst>
              </a:rPr>
              <a:t>From the mid-90s on:</a:t>
            </a:r>
            <a:r>
              <a:rPr lang="en-US" sz="2500" dirty="0"/>
              <a:t> The duration of working time grew rapidly, increasing by 2008 by about 6% in the whole economy and about 16% in industrial sector. </a:t>
            </a:r>
          </a:p>
          <a:p>
            <a:pPr marL="0" indent="0" algn="just">
              <a:buNone/>
            </a:pPr>
            <a:endParaRPr lang="en-US" sz="2500" dirty="0"/>
          </a:p>
          <a:p>
            <a:pPr marL="0" indent="0" algn="just">
              <a:buNone/>
            </a:pPr>
            <a:r>
              <a:rPr lang="en-US" sz="2500" dirty="0"/>
              <a:t>If hours had been stable, the change in employment would have been twice as large as that observed in the crisis and in the recovery, other things equal.  </a:t>
            </a:r>
          </a:p>
          <a:p>
            <a:pPr marL="0" indent="0" algn="just">
              <a:buNone/>
            </a:pPr>
            <a:endParaRPr lang="fi-FI" sz="2500" dirty="0"/>
          </a:p>
          <a:p>
            <a:pPr marL="0" indent="0">
              <a:buNone/>
            </a:pPr>
            <a:r>
              <a:rPr lang="en-US" sz="2500" dirty="0"/>
              <a:t>By contrast, in the CEE countries the cyclical dynamics of hours were much more muted.</a:t>
            </a:r>
          </a:p>
          <a:p>
            <a:pPr marL="0" indent="0" algn="just">
              <a:buNone/>
            </a:pPr>
            <a:endParaRPr lang="fi-FI" sz="2200" dirty="0"/>
          </a:p>
          <a:p>
            <a:pPr marL="0" indent="0" algn="just">
              <a:buNone/>
            </a:pPr>
            <a:endParaRPr lang="en-US" sz="2200" dirty="0"/>
          </a:p>
          <a:p>
            <a:pPr marL="0" indent="0">
              <a:buNone/>
            </a:pPr>
            <a:endParaRPr lang="fi-FI" sz="2200" dirty="0"/>
          </a:p>
          <a:p>
            <a:pPr marL="0" indent="0">
              <a:buNone/>
            </a:pPr>
            <a:endParaRPr lang="en-US" sz="2200" dirty="0"/>
          </a:p>
        </p:txBody>
      </p:sp>
    </p:spTree>
    <p:extLst>
      <p:ext uri="{BB962C8B-B14F-4D97-AF65-F5344CB8AC3E}">
        <p14:creationId xmlns:p14="http://schemas.microsoft.com/office/powerpoint/2010/main" val="22632258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effectLst>
                  <a:outerShdw blurRad="38100" dist="38100" dir="2700000" algn="tl">
                    <a:srgbClr val="000000">
                      <a:alpha val="43137"/>
                    </a:srgbClr>
                  </a:outerShdw>
                </a:effectLst>
              </a:rPr>
              <a:t>Reasons for hours to shrink so significantly: multiple </a:t>
            </a:r>
          </a:p>
        </p:txBody>
      </p:sp>
      <p:sp>
        <p:nvSpPr>
          <p:cNvPr id="3" name="Content Placeholder 2"/>
          <p:cNvSpPr>
            <a:spLocks noGrp="1"/>
          </p:cNvSpPr>
          <p:nvPr>
            <p:ph idx="1"/>
          </p:nvPr>
        </p:nvSpPr>
        <p:spPr>
          <a:xfrm>
            <a:off x="457200" y="1600200"/>
            <a:ext cx="8229600" cy="4925144"/>
          </a:xfrm>
        </p:spPr>
        <p:txBody>
          <a:bodyPr>
            <a:noAutofit/>
          </a:bodyPr>
          <a:lstStyle/>
          <a:p>
            <a:pPr marL="0" indent="0" algn="just">
              <a:buNone/>
            </a:pPr>
            <a:r>
              <a:rPr lang="en-US" sz="2700" dirty="0">
                <a:latin typeface="Times New Roman" panose="02020603050405020304" pitchFamily="18" charset="0"/>
                <a:cs typeface="Times New Roman" panose="02020603050405020304" pitchFamily="18" charset="0"/>
              </a:rPr>
              <a:t>The Russian authorities used legislative </a:t>
            </a:r>
            <a:r>
              <a:rPr lang="en-US" sz="2700" dirty="0">
                <a:highlight>
                  <a:srgbClr val="FFFF00"/>
                </a:highlight>
                <a:latin typeface="Times New Roman" panose="02020603050405020304" pitchFamily="18" charset="0"/>
                <a:cs typeface="Times New Roman" panose="02020603050405020304" pitchFamily="18" charset="0"/>
              </a:rPr>
              <a:t>cuts of working hours </a:t>
            </a:r>
            <a:r>
              <a:rPr lang="en-US" sz="2700" dirty="0">
                <a:latin typeface="Times New Roman" panose="02020603050405020304" pitchFamily="18" charset="0"/>
                <a:cs typeface="Times New Roman" panose="02020603050405020304" pitchFamily="18" charset="0"/>
              </a:rPr>
              <a:t>as social and political cushions </a:t>
            </a:r>
            <a:r>
              <a:rPr lang="en-US" sz="2700" dirty="0">
                <a:highlight>
                  <a:srgbClr val="FFFF00"/>
                </a:highlight>
                <a:latin typeface="Times New Roman" panose="02020603050405020304" pitchFamily="18" charset="0"/>
                <a:cs typeface="Times New Roman" panose="02020603050405020304" pitchFamily="18" charset="0"/>
              </a:rPr>
              <a:t>against mounting hardships</a:t>
            </a:r>
            <a:r>
              <a:rPr lang="en-US" sz="2700" dirty="0">
                <a:latin typeface="Times New Roman" panose="02020603050405020304" pitchFamily="18" charset="0"/>
                <a:cs typeface="Times New Roman" panose="02020603050405020304" pitchFamily="18" charset="0"/>
              </a:rPr>
              <a:t>.</a:t>
            </a:r>
          </a:p>
          <a:p>
            <a:pPr marL="0" indent="0" algn="just">
              <a:buNone/>
            </a:pPr>
            <a:endParaRPr lang="fi-FI" sz="2700" dirty="0">
              <a:latin typeface="Times New Roman" panose="02020603050405020304" pitchFamily="18" charset="0"/>
              <a:cs typeface="Times New Roman" panose="02020603050405020304" pitchFamily="18" charset="0"/>
            </a:endParaRPr>
          </a:p>
          <a:p>
            <a:pPr marL="0" indent="0" algn="just">
              <a:buNone/>
            </a:pPr>
            <a:r>
              <a:rPr lang="en-US" sz="2700" dirty="0">
                <a:highlight>
                  <a:srgbClr val="FFFF00"/>
                </a:highlight>
                <a:latin typeface="Times New Roman" panose="02020603050405020304" pitchFamily="18" charset="0"/>
                <a:cs typeface="Times New Roman" panose="02020603050405020304" pitchFamily="18" charset="0"/>
              </a:rPr>
              <a:t>Cutting hours </a:t>
            </a:r>
            <a:r>
              <a:rPr lang="en-US" sz="2700" dirty="0">
                <a:latin typeface="Times New Roman" panose="02020603050405020304" pitchFamily="18" charset="0"/>
                <a:cs typeface="Times New Roman" panose="02020603050405020304" pitchFamily="18" charset="0"/>
              </a:rPr>
              <a:t>was one of </a:t>
            </a:r>
            <a:r>
              <a:rPr lang="en-US" sz="2700" dirty="0">
                <a:highlight>
                  <a:srgbClr val="FFFF00"/>
                </a:highlight>
                <a:latin typeface="Times New Roman" panose="02020603050405020304" pitchFamily="18" charset="0"/>
                <a:cs typeface="Times New Roman" panose="02020603050405020304" pitchFamily="18" charset="0"/>
              </a:rPr>
              <a:t>the cheapest ways to adjust labor costs</a:t>
            </a:r>
            <a:r>
              <a:rPr lang="en-US" sz="2700" dirty="0">
                <a:latin typeface="Times New Roman" panose="02020603050405020304" pitchFamily="18" charset="0"/>
                <a:cs typeface="Times New Roman" panose="02020603050405020304" pitchFamily="18" charset="0"/>
              </a:rPr>
              <a:t> for firms. Short-time work and forced vacations. </a:t>
            </a:r>
          </a:p>
          <a:p>
            <a:pPr marL="0" indent="0" algn="just">
              <a:buNone/>
            </a:pPr>
            <a:endParaRPr lang="fi-FI" sz="2700" dirty="0">
              <a:latin typeface="Times New Roman" panose="02020603050405020304" pitchFamily="18" charset="0"/>
              <a:cs typeface="Times New Roman" panose="02020603050405020304" pitchFamily="18" charset="0"/>
            </a:endParaRPr>
          </a:p>
          <a:p>
            <a:pPr marL="0" indent="0" algn="just">
              <a:buNone/>
            </a:pPr>
            <a:r>
              <a:rPr lang="en-US" sz="2700" dirty="0">
                <a:latin typeface="Times New Roman" panose="02020603050405020304" pitchFamily="18" charset="0"/>
                <a:cs typeface="Times New Roman" panose="02020603050405020304" pitchFamily="18" charset="0"/>
              </a:rPr>
              <a:t>Fast recovery in working hours and the wide use of </a:t>
            </a:r>
            <a:r>
              <a:rPr lang="en-US" sz="2700" dirty="0">
                <a:highlight>
                  <a:srgbClr val="FFFF00"/>
                </a:highlight>
                <a:latin typeface="Times New Roman" panose="02020603050405020304" pitchFamily="18" charset="0"/>
                <a:cs typeface="Times New Roman" panose="02020603050405020304" pitchFamily="18" charset="0"/>
              </a:rPr>
              <a:t>overtime work limited employment growth in the boom period</a:t>
            </a:r>
            <a:r>
              <a:rPr lang="en-US" sz="27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572189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i="1" dirty="0" err="1">
                <a:effectLst>
                  <a:outerShdw blurRad="38100" dist="38100" dir="2700000" algn="tl">
                    <a:srgbClr val="000000">
                      <a:alpha val="43137"/>
                    </a:srgbClr>
                  </a:outerShdw>
                </a:effectLst>
              </a:rPr>
              <a:t>Flexible</a:t>
            </a:r>
            <a:r>
              <a:rPr lang="fi-FI" i="1" dirty="0">
                <a:effectLst>
                  <a:outerShdw blurRad="38100" dist="38100" dir="2700000" algn="tl">
                    <a:srgbClr val="000000">
                      <a:alpha val="43137"/>
                    </a:srgbClr>
                  </a:outerShdw>
                </a:effectLst>
              </a:rPr>
              <a:t> </a:t>
            </a:r>
            <a:r>
              <a:rPr lang="fi-FI" i="1" dirty="0" err="1">
                <a:effectLst>
                  <a:outerShdw blurRad="38100" dist="38100" dir="2700000" algn="tl">
                    <a:srgbClr val="000000">
                      <a:alpha val="43137"/>
                    </a:srgbClr>
                  </a:outerShdw>
                </a:effectLst>
              </a:rPr>
              <a:t>wages</a:t>
            </a:r>
            <a:r>
              <a:rPr lang="fi-FI" i="1" dirty="0">
                <a:effectLst>
                  <a:outerShdw blurRad="38100" dist="38100" dir="2700000" algn="tl">
                    <a:srgbClr val="000000">
                      <a:alpha val="43137"/>
                    </a:srgbClr>
                  </a:outerShdw>
                </a:effectLst>
              </a:rPr>
              <a:t> </a:t>
            </a:r>
            <a:endParaRPr lang="en-US"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84784"/>
            <a:ext cx="8229600" cy="4896544"/>
          </a:xfrm>
        </p:spPr>
        <p:txBody>
          <a:bodyPr>
            <a:normAutofit fontScale="92500"/>
          </a:bodyPr>
          <a:lstStyle/>
          <a:p>
            <a:pPr marL="0" indent="0" algn="just">
              <a:buNone/>
            </a:pPr>
            <a:r>
              <a:rPr lang="en-US" sz="2300" dirty="0"/>
              <a:t>Shorter hours brought labor costs down but not enough to accommodate the GDP fall </a:t>
            </a:r>
            <a:r>
              <a:rPr lang="en-US" sz="2300" dirty="0">
                <a:sym typeface="Wingdings" panose="05000000000000000000" pitchFamily="2" charset="2"/>
              </a:rPr>
              <a:t> </a:t>
            </a:r>
            <a:r>
              <a:rPr lang="en-US" sz="2300" dirty="0">
                <a:highlight>
                  <a:srgbClr val="FFFF00"/>
                </a:highlight>
              </a:rPr>
              <a:t>Downward wage flexibility did the rest.</a:t>
            </a:r>
          </a:p>
          <a:p>
            <a:pPr marL="0" indent="0" algn="just">
              <a:buNone/>
            </a:pPr>
            <a:endParaRPr lang="fi-FI" sz="2300" dirty="0"/>
          </a:p>
          <a:p>
            <a:pPr marL="0" indent="0" algn="just">
              <a:buNone/>
            </a:pPr>
            <a:r>
              <a:rPr lang="en-US" sz="2300" dirty="0">
                <a:highlight>
                  <a:srgbClr val="FFFF00"/>
                </a:highlight>
              </a:rPr>
              <a:t>During the 90s: real wages ―just halved. </a:t>
            </a:r>
          </a:p>
          <a:p>
            <a:pPr marL="0" indent="0" algn="just">
              <a:buNone/>
            </a:pPr>
            <a:endParaRPr lang="fi-FI" sz="2300" dirty="0"/>
          </a:p>
          <a:p>
            <a:pPr marL="0" indent="0" algn="just">
              <a:buNone/>
            </a:pPr>
            <a:r>
              <a:rPr lang="en-US" sz="2300" dirty="0"/>
              <a:t>The restart of economic growth in 1999 launched a steep recuperation of real wages. </a:t>
            </a:r>
          </a:p>
          <a:p>
            <a:pPr marL="0" indent="0" algn="just">
              <a:buNone/>
            </a:pPr>
            <a:endParaRPr lang="en-US" sz="2300" dirty="0"/>
          </a:p>
          <a:p>
            <a:pPr marL="0" indent="0" algn="just">
              <a:buNone/>
            </a:pPr>
            <a:r>
              <a:rPr lang="en-US" sz="2300" dirty="0"/>
              <a:t>Inflation remained rather high but nominal wages grew even higher. </a:t>
            </a:r>
          </a:p>
          <a:p>
            <a:pPr marL="0" indent="0" algn="just">
              <a:buNone/>
            </a:pPr>
            <a:endParaRPr lang="en-US" sz="2300" dirty="0"/>
          </a:p>
          <a:p>
            <a:pPr marL="0" indent="0" algn="just">
              <a:buNone/>
            </a:pPr>
            <a:r>
              <a:rPr lang="en-US" sz="2300" dirty="0"/>
              <a:t>In 1999-2007 the real wage grew by 10-20% annually and cumulatively tripled over this period!</a:t>
            </a:r>
          </a:p>
        </p:txBody>
      </p:sp>
    </p:spTree>
    <p:extLst>
      <p:ext uri="{BB962C8B-B14F-4D97-AF65-F5344CB8AC3E}">
        <p14:creationId xmlns:p14="http://schemas.microsoft.com/office/powerpoint/2010/main" val="23818584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i="1" dirty="0" err="1">
                <a:effectLst>
                  <a:outerShdw blurRad="38100" dist="38100" dir="2700000" algn="tl">
                    <a:srgbClr val="000000">
                      <a:alpha val="43137"/>
                    </a:srgbClr>
                  </a:outerShdw>
                </a:effectLst>
              </a:rPr>
              <a:t>Wage</a:t>
            </a:r>
            <a:r>
              <a:rPr lang="fi-FI" i="1" dirty="0">
                <a:effectLst>
                  <a:outerShdw blurRad="38100" dist="38100" dir="2700000" algn="tl">
                    <a:srgbClr val="000000">
                      <a:alpha val="43137"/>
                    </a:srgbClr>
                  </a:outerShdw>
                </a:effectLst>
              </a:rPr>
              <a:t> </a:t>
            </a:r>
            <a:r>
              <a:rPr lang="fi-FI" i="1" dirty="0" err="1">
                <a:effectLst>
                  <a:outerShdw blurRad="38100" dist="38100" dir="2700000" algn="tl">
                    <a:srgbClr val="000000">
                      <a:alpha val="43137"/>
                    </a:srgbClr>
                  </a:outerShdw>
                </a:effectLst>
              </a:rPr>
              <a:t>adjustment</a:t>
            </a:r>
            <a:r>
              <a:rPr lang="fi-FI" i="1" dirty="0">
                <a:effectLst>
                  <a:outerShdw blurRad="38100" dist="38100" dir="2700000" algn="tl">
                    <a:srgbClr val="000000">
                      <a:alpha val="43137"/>
                    </a:srgbClr>
                  </a:outerShdw>
                </a:effectLst>
              </a:rPr>
              <a:t> </a:t>
            </a:r>
            <a:endParaRPr lang="en-US"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68760"/>
            <a:ext cx="8229600" cy="5400600"/>
          </a:xfrm>
        </p:spPr>
        <p:txBody>
          <a:bodyPr>
            <a:normAutofit lnSpcReduction="10000"/>
          </a:bodyPr>
          <a:lstStyle/>
          <a:p>
            <a:pPr marL="0" indent="0">
              <a:buNone/>
            </a:pPr>
            <a:r>
              <a:rPr lang="en-US" sz="2400" b="1" i="1" dirty="0">
                <a:effectLst>
                  <a:outerShdw blurRad="38100" dist="38100" dir="2700000" algn="tl">
                    <a:srgbClr val="000000">
                      <a:alpha val="43137"/>
                    </a:srgbClr>
                  </a:outerShdw>
                </a:effectLst>
              </a:rPr>
              <a:t>The specific composition of the wage bill that is typical for the majority of Russian firms: </a:t>
            </a:r>
          </a:p>
          <a:p>
            <a:pPr marL="0" indent="0">
              <a:buNone/>
            </a:pPr>
            <a:endParaRPr lang="en-US" sz="2400" b="1" dirty="0">
              <a:solidFill>
                <a:srgbClr val="FF0000"/>
              </a:solidFill>
              <a:effectLst>
                <a:outerShdw blurRad="38100" dist="38100" dir="2700000" algn="tl">
                  <a:srgbClr val="000000">
                    <a:alpha val="43137"/>
                  </a:srgbClr>
                </a:outerShdw>
              </a:effectLst>
            </a:endParaRPr>
          </a:p>
          <a:p>
            <a:pPr marL="0" indent="0">
              <a:buNone/>
            </a:pPr>
            <a:r>
              <a:rPr lang="en-US" sz="2400" b="1" dirty="0">
                <a:solidFill>
                  <a:srgbClr val="FF0000"/>
                </a:solidFill>
                <a:effectLst>
                  <a:outerShdw blurRad="38100" dist="38100" dir="2700000" algn="tl">
                    <a:srgbClr val="000000">
                      <a:alpha val="43137"/>
                    </a:srgbClr>
                  </a:outerShdw>
                </a:effectLst>
                <a:highlight>
                  <a:srgbClr val="FFFF00"/>
                </a:highlight>
              </a:rPr>
              <a:t>Premiums and bonuses </a:t>
            </a:r>
            <a:r>
              <a:rPr lang="en-US" sz="2400" dirty="0">
                <a:sym typeface="Wingdings" panose="05000000000000000000" pitchFamily="2" charset="2"/>
              </a:rPr>
              <a:t> </a:t>
            </a:r>
            <a:r>
              <a:rPr lang="en-US" sz="2400" dirty="0"/>
              <a:t>contingent upon general economic conditions and firm performance </a:t>
            </a:r>
            <a:r>
              <a:rPr lang="en-US" sz="2400" dirty="0">
                <a:sym typeface="Wingdings" panose="05000000000000000000" pitchFamily="2" charset="2"/>
              </a:rPr>
              <a:t></a:t>
            </a:r>
            <a:r>
              <a:rPr lang="en-US" sz="2400" dirty="0"/>
              <a:t>This fraction of wage compensation moves pro-cyclically.</a:t>
            </a:r>
          </a:p>
          <a:p>
            <a:pPr>
              <a:buFont typeface="Wingdings"/>
              <a:buChar char="è"/>
            </a:pPr>
            <a:endParaRPr lang="fi-FI" sz="2400" dirty="0"/>
          </a:p>
          <a:p>
            <a:pPr marL="0" indent="0">
              <a:buNone/>
            </a:pPr>
            <a:r>
              <a:rPr lang="en-US" sz="2400" dirty="0"/>
              <a:t>In the crisis ridden year of 1998, the most flexible part of the wage made up on average 27%, while in much more prosperous 2007 it reached almost 36%.</a:t>
            </a:r>
          </a:p>
          <a:p>
            <a:pPr marL="0" indent="0">
              <a:buNone/>
            </a:pPr>
            <a:endParaRPr lang="en-US" sz="2400" dirty="0"/>
          </a:p>
          <a:p>
            <a:pPr marL="0" indent="0">
              <a:buNone/>
            </a:pPr>
            <a:r>
              <a:rPr lang="en-US" sz="2400" b="1" i="1" dirty="0">
                <a:effectLst>
                  <a:outerShdw blurRad="38100" dist="38100" dir="2700000" algn="tl">
                    <a:srgbClr val="000000">
                      <a:alpha val="43137"/>
                    </a:srgbClr>
                  </a:outerShdw>
                </a:effectLst>
              </a:rPr>
              <a:t>Paying late.</a:t>
            </a:r>
          </a:p>
          <a:p>
            <a:pPr marL="0" indent="0">
              <a:buNone/>
            </a:pPr>
            <a:endParaRPr lang="en-US" sz="2400" b="1" i="1" dirty="0">
              <a:effectLst>
                <a:outerShdw blurRad="38100" dist="38100" dir="2700000" algn="tl">
                  <a:srgbClr val="000000">
                    <a:alpha val="43137"/>
                  </a:srgbClr>
                </a:outerShdw>
              </a:effectLst>
            </a:endParaRPr>
          </a:p>
          <a:p>
            <a:pPr marL="0" indent="0">
              <a:buNone/>
            </a:pPr>
            <a:r>
              <a:rPr lang="en-US" sz="2400" b="1" i="1" dirty="0">
                <a:effectLst>
                  <a:outerShdw blurRad="38100" dist="38100" dir="2700000" algn="tl">
                    <a:srgbClr val="000000">
                      <a:alpha val="43137"/>
                    </a:srgbClr>
                  </a:outerShdw>
                </a:effectLst>
              </a:rPr>
              <a:t>Informal payments. </a:t>
            </a:r>
            <a:endParaRPr lang="fi-FI" sz="2400" b="1" i="1" dirty="0">
              <a:effectLst>
                <a:outerShdw blurRad="38100" dist="38100" dir="2700000" algn="tl">
                  <a:srgbClr val="000000">
                    <a:alpha val="43137"/>
                  </a:srgbClr>
                </a:outerShdw>
              </a:effectLst>
            </a:endParaRPr>
          </a:p>
          <a:p>
            <a:pPr marL="0" indent="0">
              <a:buNone/>
            </a:pPr>
            <a:endParaRPr lang="en-US" sz="2400" dirty="0"/>
          </a:p>
          <a:p>
            <a:pPr marL="0" indent="0">
              <a:buNone/>
            </a:pPr>
            <a:endParaRPr lang="fi-FI" sz="2400" dirty="0"/>
          </a:p>
          <a:p>
            <a:pPr marL="0" indent="0">
              <a:buNone/>
            </a:pPr>
            <a:endParaRPr lang="fi-FI" sz="2200" dirty="0"/>
          </a:p>
          <a:p>
            <a:pPr marL="0" indent="0">
              <a:buNone/>
            </a:pPr>
            <a:endParaRPr lang="fi-FI" dirty="0"/>
          </a:p>
          <a:p>
            <a:pPr marL="0" indent="0">
              <a:buNone/>
            </a:pPr>
            <a:endParaRPr lang="fi-FI" dirty="0"/>
          </a:p>
          <a:p>
            <a:pPr marL="0" indent="0">
              <a:buNone/>
            </a:pPr>
            <a:endParaRPr lang="fi-FI" dirty="0"/>
          </a:p>
          <a:p>
            <a:pPr marL="0" indent="0">
              <a:buNone/>
            </a:pPr>
            <a:endParaRPr lang="en-US" dirty="0"/>
          </a:p>
        </p:txBody>
      </p:sp>
    </p:spTree>
    <p:extLst>
      <p:ext uri="{BB962C8B-B14F-4D97-AF65-F5344CB8AC3E}">
        <p14:creationId xmlns:p14="http://schemas.microsoft.com/office/powerpoint/2010/main" val="18430550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500" i="1" dirty="0">
                <a:effectLst>
                  <a:outerShdw blurRad="38100" dist="38100" dir="2700000" algn="tl">
                    <a:srgbClr val="000000">
                      <a:alpha val="43137"/>
                    </a:srgbClr>
                  </a:outerShdw>
                </a:effectLst>
              </a:rPr>
              <a:t>Composition of wage bill by major components, some sectors, 2005, % </a:t>
            </a:r>
            <a:endParaRPr lang="en-US" sz="35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84993729"/>
              </p:ext>
            </p:extLst>
          </p:nvPr>
        </p:nvGraphicFramePr>
        <p:xfrm>
          <a:off x="323527" y="1556801"/>
          <a:ext cx="8352929" cy="4989475"/>
        </p:xfrm>
        <a:graphic>
          <a:graphicData uri="http://schemas.openxmlformats.org/drawingml/2006/table">
            <a:tbl>
              <a:tblPr>
                <a:tableStyleId>{5C22544A-7EE6-4342-B048-85BDC9FD1C3A}</a:tableStyleId>
              </a:tblPr>
              <a:tblGrid>
                <a:gridCol w="5443097">
                  <a:extLst>
                    <a:ext uri="{9D8B030D-6E8A-4147-A177-3AD203B41FA5}">
                      <a16:colId xmlns:a16="http://schemas.microsoft.com/office/drawing/2014/main" val="20000"/>
                    </a:ext>
                  </a:extLst>
                </a:gridCol>
                <a:gridCol w="1506266">
                  <a:extLst>
                    <a:ext uri="{9D8B030D-6E8A-4147-A177-3AD203B41FA5}">
                      <a16:colId xmlns:a16="http://schemas.microsoft.com/office/drawing/2014/main" val="20001"/>
                    </a:ext>
                  </a:extLst>
                </a:gridCol>
                <a:gridCol w="1403566">
                  <a:extLst>
                    <a:ext uri="{9D8B030D-6E8A-4147-A177-3AD203B41FA5}">
                      <a16:colId xmlns:a16="http://schemas.microsoft.com/office/drawing/2014/main" val="20002"/>
                    </a:ext>
                  </a:extLst>
                </a:gridCol>
              </a:tblGrid>
              <a:tr h="1288184">
                <a:tc>
                  <a:txBody>
                    <a:bodyPr/>
                    <a:lstStyle/>
                    <a:p>
                      <a:pPr algn="l" fontAlgn="b"/>
                      <a:r>
                        <a:rPr lang="en-US" sz="1800" b="1" u="none" strike="noStrike" dirty="0">
                          <a:solidFill>
                            <a:srgbClr val="C00000"/>
                          </a:solidFill>
                          <a:effectLst>
                            <a:outerShdw blurRad="38100" dist="38100" dir="2700000" algn="tl">
                              <a:srgbClr val="000000">
                                <a:alpha val="43137"/>
                              </a:srgbClr>
                            </a:outerShdw>
                          </a:effectLst>
                        </a:rPr>
                        <a:t> Industry</a:t>
                      </a:r>
                      <a:endParaRPr lang="en-US" sz="1800" b="1" i="0" u="none" strike="noStrike" dirty="0">
                        <a:solidFill>
                          <a:srgbClr val="C00000"/>
                        </a:solidFill>
                        <a:effectLst>
                          <a:outerShdw blurRad="38100" dist="38100" dir="2700000" algn="tl">
                            <a:srgbClr val="000000">
                              <a:alpha val="43137"/>
                            </a:srgbClr>
                          </a:outerShdw>
                        </a:effectLst>
                        <a:latin typeface="Calibri"/>
                      </a:endParaRPr>
                    </a:p>
                  </a:txBody>
                  <a:tcPr marL="9525" marR="9525" marT="9525" marB="0" anchor="b"/>
                </a:tc>
                <a:tc>
                  <a:txBody>
                    <a:bodyPr/>
                    <a:lstStyle/>
                    <a:p>
                      <a:pPr algn="l" fontAlgn="b"/>
                      <a:r>
                        <a:rPr lang="en-US" sz="1800" b="1" u="none" strike="noStrike" dirty="0">
                          <a:solidFill>
                            <a:srgbClr val="C00000"/>
                          </a:solidFill>
                          <a:effectLst>
                            <a:outerShdw blurRad="38100" dist="38100" dir="2700000" algn="tl">
                              <a:srgbClr val="000000">
                                <a:alpha val="43137"/>
                              </a:srgbClr>
                            </a:outerShdw>
                          </a:effectLst>
                        </a:rPr>
                        <a:t>Fixed tariff</a:t>
                      </a:r>
                      <a:endParaRPr lang="en-US" sz="1800" b="1" i="0" u="none" strike="noStrike" dirty="0">
                        <a:solidFill>
                          <a:srgbClr val="C00000"/>
                        </a:solidFill>
                        <a:effectLst>
                          <a:outerShdw blurRad="38100" dist="38100" dir="2700000" algn="tl">
                            <a:srgbClr val="000000">
                              <a:alpha val="43137"/>
                            </a:srgbClr>
                          </a:outerShdw>
                        </a:effectLst>
                        <a:latin typeface="Calibri"/>
                      </a:endParaRPr>
                    </a:p>
                  </a:txBody>
                  <a:tcPr marL="9525" marR="9525" marT="9525" marB="0" anchor="b"/>
                </a:tc>
                <a:tc>
                  <a:txBody>
                    <a:bodyPr/>
                    <a:lstStyle/>
                    <a:p>
                      <a:pPr algn="l" fontAlgn="b"/>
                      <a:r>
                        <a:rPr lang="en-US" sz="1800" b="1" u="none" strike="noStrike" dirty="0">
                          <a:solidFill>
                            <a:srgbClr val="C00000"/>
                          </a:solidFill>
                          <a:effectLst>
                            <a:outerShdw blurRad="38100" dist="38100" dir="2700000" algn="tl">
                              <a:srgbClr val="000000">
                                <a:alpha val="43137"/>
                              </a:srgbClr>
                            </a:outerShdw>
                          </a:effectLst>
                        </a:rPr>
                        <a:t>Flexible tariff (Extra payments, premiums and bonuses)</a:t>
                      </a:r>
                      <a:endParaRPr lang="en-US" sz="1800" b="1" i="0" u="none" strike="noStrike" dirty="0">
                        <a:solidFill>
                          <a:srgbClr val="C00000"/>
                        </a:solidFill>
                        <a:effectLst>
                          <a:outerShdw blurRad="38100" dist="38100" dir="2700000" algn="tl">
                            <a:srgbClr val="000000">
                              <a:alpha val="43137"/>
                            </a:srgbClr>
                          </a:outerShdw>
                        </a:effectLst>
                        <a:latin typeface="Calibri"/>
                      </a:endParaRPr>
                    </a:p>
                  </a:txBody>
                  <a:tcPr marL="9525" marR="9525" marT="9525" marB="0" anchor="b"/>
                </a:tc>
                <a:extLst>
                  <a:ext uri="{0D108BD9-81ED-4DB2-BD59-A6C34878D82A}">
                    <a16:rowId xmlns:a16="http://schemas.microsoft.com/office/drawing/2014/main" val="10000"/>
                  </a:ext>
                </a:extLst>
              </a:tr>
              <a:tr h="360835">
                <a:tc>
                  <a:txBody>
                    <a:bodyPr/>
                    <a:lstStyle/>
                    <a:p>
                      <a:pPr algn="l" fontAlgn="b"/>
                      <a:r>
                        <a:rPr lang="en-US" sz="1800" u="none" strike="noStrike" dirty="0">
                          <a:effectLst/>
                        </a:rPr>
                        <a:t>Oil and gas</a:t>
                      </a:r>
                      <a:endParaRPr lang="en-US" sz="1800" b="0" i="0" u="none" strike="noStrike" dirty="0">
                        <a:solidFill>
                          <a:srgbClr val="000000"/>
                        </a:solidFill>
                        <a:effectLst/>
                        <a:latin typeface="Calibri"/>
                      </a:endParaRPr>
                    </a:p>
                  </a:txBody>
                  <a:tcPr marL="9525" marR="9525" marT="9525" marB="0" anchor="b"/>
                </a:tc>
                <a:tc>
                  <a:txBody>
                    <a:bodyPr/>
                    <a:lstStyle/>
                    <a:p>
                      <a:pPr algn="r" fontAlgn="b"/>
                      <a:r>
                        <a:rPr lang="en-US" sz="1800" u="none" strike="noStrike">
                          <a:effectLst/>
                        </a:rPr>
                        <a:t>42</a:t>
                      </a:r>
                      <a:endParaRPr lang="en-US" sz="1800" b="0" i="0" u="none" strike="noStrike">
                        <a:solidFill>
                          <a:srgbClr val="000000"/>
                        </a:solidFill>
                        <a:effectLst/>
                        <a:latin typeface="Calibri"/>
                      </a:endParaRPr>
                    </a:p>
                  </a:txBody>
                  <a:tcPr marL="9525" marR="9525" marT="9525" marB="0" anchor="b"/>
                </a:tc>
                <a:tc>
                  <a:txBody>
                    <a:bodyPr/>
                    <a:lstStyle/>
                    <a:p>
                      <a:pPr algn="r" fontAlgn="b"/>
                      <a:r>
                        <a:rPr lang="en-US" sz="1800" u="none" strike="noStrike">
                          <a:effectLst/>
                        </a:rPr>
                        <a:t>58</a:t>
                      </a:r>
                      <a:endParaRPr lang="en-US" sz="18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360835">
                <a:tc>
                  <a:txBody>
                    <a:bodyPr/>
                    <a:lstStyle/>
                    <a:p>
                      <a:pPr algn="l" fontAlgn="b"/>
                      <a:r>
                        <a:rPr lang="en-US" sz="1800" u="none" strike="noStrike" dirty="0">
                          <a:effectLst/>
                        </a:rPr>
                        <a:t>Metallurgy</a:t>
                      </a:r>
                      <a:endParaRPr lang="en-US" sz="1800" b="0" i="0" u="none" strike="noStrike" dirty="0">
                        <a:solidFill>
                          <a:srgbClr val="000000"/>
                        </a:solidFill>
                        <a:effectLst/>
                        <a:latin typeface="Calibri"/>
                      </a:endParaRPr>
                    </a:p>
                  </a:txBody>
                  <a:tcPr marL="9525" marR="9525" marT="9525" marB="0" anchor="b"/>
                </a:tc>
                <a:tc>
                  <a:txBody>
                    <a:bodyPr/>
                    <a:lstStyle/>
                    <a:p>
                      <a:pPr algn="r" fontAlgn="b"/>
                      <a:r>
                        <a:rPr lang="en-US" sz="1800" u="none" strike="noStrike">
                          <a:effectLst/>
                        </a:rPr>
                        <a:t>48,4</a:t>
                      </a:r>
                      <a:endParaRPr lang="en-US" sz="1800" b="0" i="0" u="none" strike="noStrike">
                        <a:solidFill>
                          <a:srgbClr val="000000"/>
                        </a:solidFill>
                        <a:effectLst/>
                        <a:latin typeface="Calibri"/>
                      </a:endParaRPr>
                    </a:p>
                  </a:txBody>
                  <a:tcPr marL="9525" marR="9525" marT="9525" marB="0" anchor="b"/>
                </a:tc>
                <a:tc>
                  <a:txBody>
                    <a:bodyPr/>
                    <a:lstStyle/>
                    <a:p>
                      <a:pPr algn="r" fontAlgn="b"/>
                      <a:r>
                        <a:rPr lang="en-US" sz="1800" u="none" strike="noStrike">
                          <a:effectLst/>
                        </a:rPr>
                        <a:t>51,6</a:t>
                      </a:r>
                      <a:endParaRPr lang="en-US" sz="18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360835">
                <a:tc>
                  <a:txBody>
                    <a:bodyPr/>
                    <a:lstStyle/>
                    <a:p>
                      <a:pPr algn="l" fontAlgn="b"/>
                      <a:r>
                        <a:rPr lang="en-US" sz="1800" u="none" strike="noStrike" dirty="0">
                          <a:effectLst/>
                        </a:rPr>
                        <a:t>Electricity, gas and water supply</a:t>
                      </a:r>
                      <a:endParaRPr lang="en-US" sz="1800" b="0" i="0" u="none" strike="noStrike" dirty="0">
                        <a:solidFill>
                          <a:srgbClr val="000000"/>
                        </a:solidFill>
                        <a:effectLst/>
                        <a:latin typeface="Calibri"/>
                      </a:endParaRPr>
                    </a:p>
                  </a:txBody>
                  <a:tcPr marL="9525" marR="9525" marT="9525" marB="0" anchor="b"/>
                </a:tc>
                <a:tc>
                  <a:txBody>
                    <a:bodyPr/>
                    <a:lstStyle/>
                    <a:p>
                      <a:pPr algn="r" fontAlgn="b"/>
                      <a:r>
                        <a:rPr lang="en-US" sz="1800" u="none" strike="noStrike">
                          <a:effectLst/>
                        </a:rPr>
                        <a:t>52,1</a:t>
                      </a:r>
                      <a:endParaRPr lang="en-US" sz="1800" b="0" i="0" u="none" strike="noStrike">
                        <a:solidFill>
                          <a:srgbClr val="000000"/>
                        </a:solidFill>
                        <a:effectLst/>
                        <a:latin typeface="Calibri"/>
                      </a:endParaRPr>
                    </a:p>
                  </a:txBody>
                  <a:tcPr marL="9525" marR="9525" marT="9525" marB="0" anchor="b"/>
                </a:tc>
                <a:tc>
                  <a:txBody>
                    <a:bodyPr/>
                    <a:lstStyle/>
                    <a:p>
                      <a:pPr algn="r" fontAlgn="b"/>
                      <a:r>
                        <a:rPr lang="en-US" sz="1800" u="none" strike="noStrike">
                          <a:effectLst/>
                        </a:rPr>
                        <a:t>47,9</a:t>
                      </a:r>
                      <a:endParaRPr lang="en-US" sz="18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360835">
                <a:tc>
                  <a:txBody>
                    <a:bodyPr/>
                    <a:lstStyle/>
                    <a:p>
                      <a:pPr algn="l" fontAlgn="b"/>
                      <a:r>
                        <a:rPr lang="en-US" sz="1800" u="none" strike="noStrike" dirty="0">
                          <a:effectLst/>
                        </a:rPr>
                        <a:t>Machine-building</a:t>
                      </a:r>
                      <a:endParaRPr lang="en-US" sz="1800" b="0" i="0" u="none" strike="noStrike" dirty="0">
                        <a:solidFill>
                          <a:srgbClr val="000000"/>
                        </a:solidFill>
                        <a:effectLst/>
                        <a:latin typeface="Calibri"/>
                      </a:endParaRPr>
                    </a:p>
                  </a:txBody>
                  <a:tcPr marL="9525" marR="9525" marT="9525" marB="0" anchor="b"/>
                </a:tc>
                <a:tc>
                  <a:txBody>
                    <a:bodyPr/>
                    <a:lstStyle/>
                    <a:p>
                      <a:pPr algn="r" fontAlgn="b"/>
                      <a:r>
                        <a:rPr lang="en-US" sz="1800" u="none" strike="noStrike" dirty="0">
                          <a:effectLst/>
                        </a:rPr>
                        <a:t>53,7</a:t>
                      </a:r>
                      <a:endParaRPr lang="en-US" sz="1800" b="0" i="0" u="none" strike="noStrike" dirty="0">
                        <a:solidFill>
                          <a:srgbClr val="000000"/>
                        </a:solidFill>
                        <a:effectLst/>
                        <a:latin typeface="Calibri"/>
                      </a:endParaRPr>
                    </a:p>
                  </a:txBody>
                  <a:tcPr marL="9525" marR="9525" marT="9525" marB="0" anchor="b"/>
                </a:tc>
                <a:tc>
                  <a:txBody>
                    <a:bodyPr/>
                    <a:lstStyle/>
                    <a:p>
                      <a:pPr algn="r" fontAlgn="b"/>
                      <a:r>
                        <a:rPr lang="en-US" sz="1800" u="none" strike="noStrike">
                          <a:effectLst/>
                        </a:rPr>
                        <a:t>46,3</a:t>
                      </a:r>
                      <a:endParaRPr lang="en-US" sz="18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360835">
                <a:tc>
                  <a:txBody>
                    <a:bodyPr/>
                    <a:lstStyle/>
                    <a:p>
                      <a:pPr algn="l" fontAlgn="b"/>
                      <a:r>
                        <a:rPr lang="en-US" sz="1800" u="none" strike="noStrike" dirty="0">
                          <a:effectLst/>
                        </a:rPr>
                        <a:t>Transportation</a:t>
                      </a:r>
                      <a:endParaRPr lang="en-US" sz="1800" b="0" i="0" u="none" strike="noStrike" dirty="0">
                        <a:solidFill>
                          <a:srgbClr val="000000"/>
                        </a:solidFill>
                        <a:effectLst/>
                        <a:latin typeface="Calibri"/>
                      </a:endParaRPr>
                    </a:p>
                  </a:txBody>
                  <a:tcPr marL="9525" marR="9525" marT="9525" marB="0" anchor="b"/>
                </a:tc>
                <a:tc>
                  <a:txBody>
                    <a:bodyPr/>
                    <a:lstStyle/>
                    <a:p>
                      <a:pPr algn="r" fontAlgn="b"/>
                      <a:r>
                        <a:rPr lang="en-US" sz="1800" u="none" strike="noStrike" dirty="0">
                          <a:effectLst/>
                        </a:rPr>
                        <a:t>59,8</a:t>
                      </a:r>
                      <a:endParaRPr lang="en-US" sz="1800" b="0" i="0" u="none" strike="noStrike" dirty="0">
                        <a:solidFill>
                          <a:srgbClr val="000000"/>
                        </a:solidFill>
                        <a:effectLst/>
                        <a:latin typeface="Calibri"/>
                      </a:endParaRPr>
                    </a:p>
                  </a:txBody>
                  <a:tcPr marL="9525" marR="9525" marT="9525" marB="0" anchor="b"/>
                </a:tc>
                <a:tc>
                  <a:txBody>
                    <a:bodyPr/>
                    <a:lstStyle/>
                    <a:p>
                      <a:pPr algn="r" fontAlgn="b"/>
                      <a:r>
                        <a:rPr lang="en-US" sz="1800" u="none" strike="noStrike">
                          <a:effectLst/>
                        </a:rPr>
                        <a:t>40,2</a:t>
                      </a:r>
                      <a:endParaRPr lang="en-US" sz="18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5"/>
                  </a:ext>
                </a:extLst>
              </a:tr>
              <a:tr h="360835">
                <a:tc>
                  <a:txBody>
                    <a:bodyPr/>
                    <a:lstStyle/>
                    <a:p>
                      <a:pPr algn="l" fontAlgn="b"/>
                      <a:r>
                        <a:rPr lang="en-US" sz="1800" u="none" strike="noStrike">
                          <a:effectLst/>
                        </a:rPr>
                        <a:t>Food industry</a:t>
                      </a:r>
                      <a:endParaRPr lang="en-US" sz="1800" b="0" i="0" u="none" strike="noStrike">
                        <a:solidFill>
                          <a:srgbClr val="000000"/>
                        </a:solidFill>
                        <a:effectLst/>
                        <a:latin typeface="Calibri"/>
                      </a:endParaRPr>
                    </a:p>
                  </a:txBody>
                  <a:tcPr marL="9525" marR="9525" marT="9525" marB="0" anchor="b"/>
                </a:tc>
                <a:tc>
                  <a:txBody>
                    <a:bodyPr/>
                    <a:lstStyle/>
                    <a:p>
                      <a:pPr algn="r" fontAlgn="b"/>
                      <a:r>
                        <a:rPr lang="en-US" sz="1800" u="none" strike="noStrike" dirty="0">
                          <a:effectLst/>
                        </a:rPr>
                        <a:t>63,7</a:t>
                      </a:r>
                      <a:endParaRPr lang="en-US" sz="1800" b="0" i="0" u="none" strike="noStrike" dirty="0">
                        <a:solidFill>
                          <a:srgbClr val="000000"/>
                        </a:solidFill>
                        <a:effectLst/>
                        <a:latin typeface="Calibri"/>
                      </a:endParaRPr>
                    </a:p>
                  </a:txBody>
                  <a:tcPr marL="9525" marR="9525" marT="9525" marB="0" anchor="b"/>
                </a:tc>
                <a:tc>
                  <a:txBody>
                    <a:bodyPr/>
                    <a:lstStyle/>
                    <a:p>
                      <a:pPr algn="r" fontAlgn="b"/>
                      <a:r>
                        <a:rPr lang="en-US" sz="1800" u="none" strike="noStrike">
                          <a:effectLst/>
                        </a:rPr>
                        <a:t>36,3</a:t>
                      </a:r>
                      <a:endParaRPr lang="en-US" sz="18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6"/>
                  </a:ext>
                </a:extLst>
              </a:tr>
              <a:tr h="360835">
                <a:tc>
                  <a:txBody>
                    <a:bodyPr/>
                    <a:lstStyle/>
                    <a:p>
                      <a:pPr algn="l" fontAlgn="b"/>
                      <a:r>
                        <a:rPr lang="en-US" sz="1800" u="none" strike="noStrike">
                          <a:effectLst/>
                        </a:rPr>
                        <a:t>Construction</a:t>
                      </a:r>
                      <a:endParaRPr lang="en-US" sz="1800" b="0" i="0" u="none" strike="noStrike">
                        <a:solidFill>
                          <a:srgbClr val="000000"/>
                        </a:solidFill>
                        <a:effectLst/>
                        <a:latin typeface="Calibri"/>
                      </a:endParaRPr>
                    </a:p>
                  </a:txBody>
                  <a:tcPr marL="9525" marR="9525" marT="9525" marB="0" anchor="b"/>
                </a:tc>
                <a:tc>
                  <a:txBody>
                    <a:bodyPr/>
                    <a:lstStyle/>
                    <a:p>
                      <a:pPr algn="r" fontAlgn="b"/>
                      <a:r>
                        <a:rPr lang="en-US" sz="1800" u="none" strike="noStrike" dirty="0">
                          <a:effectLst/>
                        </a:rPr>
                        <a:t>65,2</a:t>
                      </a:r>
                      <a:endParaRPr lang="en-US" sz="1800" b="0" i="0" u="none" strike="noStrike" dirty="0">
                        <a:solidFill>
                          <a:srgbClr val="000000"/>
                        </a:solidFill>
                        <a:effectLst/>
                        <a:latin typeface="Calibri"/>
                      </a:endParaRPr>
                    </a:p>
                  </a:txBody>
                  <a:tcPr marL="9525" marR="9525" marT="9525" marB="0" anchor="b"/>
                </a:tc>
                <a:tc>
                  <a:txBody>
                    <a:bodyPr/>
                    <a:lstStyle/>
                    <a:p>
                      <a:pPr algn="r" fontAlgn="b"/>
                      <a:r>
                        <a:rPr lang="en-US" sz="1800" u="none" strike="noStrike" dirty="0">
                          <a:effectLst/>
                        </a:rPr>
                        <a:t>34,8</a:t>
                      </a:r>
                      <a:endParaRPr lang="en-US" sz="1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7"/>
                  </a:ext>
                </a:extLst>
              </a:tr>
              <a:tr h="360835">
                <a:tc>
                  <a:txBody>
                    <a:bodyPr/>
                    <a:lstStyle/>
                    <a:p>
                      <a:pPr algn="l" fontAlgn="b"/>
                      <a:r>
                        <a:rPr lang="en-US" sz="1800" u="none" strike="noStrike">
                          <a:effectLst/>
                        </a:rPr>
                        <a:t>Healthcare</a:t>
                      </a:r>
                      <a:endParaRPr lang="en-US" sz="1800" b="0" i="0" u="none" strike="noStrike">
                        <a:solidFill>
                          <a:srgbClr val="000000"/>
                        </a:solidFill>
                        <a:effectLst/>
                        <a:latin typeface="Calibri"/>
                      </a:endParaRPr>
                    </a:p>
                  </a:txBody>
                  <a:tcPr marL="9525" marR="9525" marT="9525" marB="0" anchor="b"/>
                </a:tc>
                <a:tc>
                  <a:txBody>
                    <a:bodyPr/>
                    <a:lstStyle/>
                    <a:p>
                      <a:pPr algn="r" fontAlgn="b"/>
                      <a:r>
                        <a:rPr lang="en-US" sz="1800" u="none" strike="noStrike" dirty="0">
                          <a:effectLst/>
                        </a:rPr>
                        <a:t>65,3</a:t>
                      </a:r>
                      <a:endParaRPr lang="en-US" sz="1800" b="0" i="0" u="none" strike="noStrike" dirty="0">
                        <a:solidFill>
                          <a:srgbClr val="000000"/>
                        </a:solidFill>
                        <a:effectLst/>
                        <a:latin typeface="Calibri"/>
                      </a:endParaRPr>
                    </a:p>
                  </a:txBody>
                  <a:tcPr marL="9525" marR="9525" marT="9525" marB="0" anchor="b"/>
                </a:tc>
                <a:tc>
                  <a:txBody>
                    <a:bodyPr/>
                    <a:lstStyle/>
                    <a:p>
                      <a:pPr algn="r" fontAlgn="b"/>
                      <a:r>
                        <a:rPr lang="en-US" sz="1800" u="none" strike="noStrike" dirty="0">
                          <a:effectLst/>
                        </a:rPr>
                        <a:t>34,7</a:t>
                      </a:r>
                      <a:endParaRPr lang="en-US" sz="1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8"/>
                  </a:ext>
                </a:extLst>
              </a:tr>
              <a:tr h="360835">
                <a:tc>
                  <a:txBody>
                    <a:bodyPr/>
                    <a:lstStyle/>
                    <a:p>
                      <a:pPr algn="l" fontAlgn="b"/>
                      <a:r>
                        <a:rPr lang="en-US" sz="1800" u="none" strike="noStrike">
                          <a:effectLst/>
                        </a:rPr>
                        <a:t>Retail and wholesale trade</a:t>
                      </a:r>
                      <a:endParaRPr lang="en-US" sz="1800" b="0" i="0" u="none" strike="noStrike">
                        <a:solidFill>
                          <a:srgbClr val="000000"/>
                        </a:solidFill>
                        <a:effectLst/>
                        <a:latin typeface="Calibri"/>
                      </a:endParaRPr>
                    </a:p>
                  </a:txBody>
                  <a:tcPr marL="9525" marR="9525" marT="9525" marB="0" anchor="b"/>
                </a:tc>
                <a:tc>
                  <a:txBody>
                    <a:bodyPr/>
                    <a:lstStyle/>
                    <a:p>
                      <a:pPr algn="r" fontAlgn="b"/>
                      <a:r>
                        <a:rPr lang="en-US" sz="1800" u="none" strike="noStrike" dirty="0">
                          <a:effectLst/>
                        </a:rPr>
                        <a:t>74,2</a:t>
                      </a:r>
                      <a:endParaRPr lang="en-US" sz="1800" b="0" i="0" u="none" strike="noStrike" dirty="0">
                        <a:solidFill>
                          <a:srgbClr val="000000"/>
                        </a:solidFill>
                        <a:effectLst/>
                        <a:latin typeface="Calibri"/>
                      </a:endParaRPr>
                    </a:p>
                  </a:txBody>
                  <a:tcPr marL="9525" marR="9525" marT="9525" marB="0" anchor="b"/>
                </a:tc>
                <a:tc>
                  <a:txBody>
                    <a:bodyPr/>
                    <a:lstStyle/>
                    <a:p>
                      <a:pPr algn="r" fontAlgn="b"/>
                      <a:r>
                        <a:rPr lang="en-US" sz="1800" u="none" strike="noStrike" dirty="0">
                          <a:effectLst/>
                        </a:rPr>
                        <a:t>25,8</a:t>
                      </a:r>
                      <a:endParaRPr lang="en-US" sz="1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9"/>
                  </a:ext>
                </a:extLst>
              </a:tr>
              <a:tr h="360835">
                <a:tc>
                  <a:txBody>
                    <a:bodyPr/>
                    <a:lstStyle/>
                    <a:p>
                      <a:pPr algn="l" fontAlgn="b"/>
                      <a:r>
                        <a:rPr lang="en-US" sz="1800" u="none" strike="noStrike">
                          <a:effectLst/>
                        </a:rPr>
                        <a:t>Education</a:t>
                      </a:r>
                      <a:endParaRPr lang="en-US" sz="1800" b="0" i="0" u="none" strike="noStrike">
                        <a:solidFill>
                          <a:srgbClr val="000000"/>
                        </a:solidFill>
                        <a:effectLst/>
                        <a:latin typeface="Calibri"/>
                      </a:endParaRPr>
                    </a:p>
                  </a:txBody>
                  <a:tcPr marL="9525" marR="9525" marT="9525" marB="0" anchor="b"/>
                </a:tc>
                <a:tc>
                  <a:txBody>
                    <a:bodyPr/>
                    <a:lstStyle/>
                    <a:p>
                      <a:pPr algn="r" fontAlgn="b"/>
                      <a:r>
                        <a:rPr lang="en-US" sz="1800" u="none" strike="noStrike" dirty="0">
                          <a:effectLst/>
                        </a:rPr>
                        <a:t>75,7</a:t>
                      </a:r>
                      <a:endParaRPr lang="en-US" sz="1800" b="0" i="0" u="none" strike="noStrike" dirty="0">
                        <a:solidFill>
                          <a:srgbClr val="000000"/>
                        </a:solidFill>
                        <a:effectLst/>
                        <a:latin typeface="Calibri"/>
                      </a:endParaRPr>
                    </a:p>
                  </a:txBody>
                  <a:tcPr marL="9525" marR="9525" marT="9525" marB="0" anchor="b"/>
                </a:tc>
                <a:tc>
                  <a:txBody>
                    <a:bodyPr/>
                    <a:lstStyle/>
                    <a:p>
                      <a:pPr algn="r" fontAlgn="b"/>
                      <a:r>
                        <a:rPr lang="en-US" sz="1800" u="none" strike="noStrike" dirty="0">
                          <a:effectLst/>
                        </a:rPr>
                        <a:t>24,3</a:t>
                      </a:r>
                      <a:endParaRPr lang="en-US" sz="1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92939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9161" y="639193"/>
            <a:ext cx="2678858" cy="3573516"/>
          </a:xfrm>
        </p:spPr>
        <p:txBody>
          <a:bodyPr>
            <a:normAutofit/>
          </a:bodyPr>
          <a:lstStyle/>
          <a:p>
            <a:pPr algn="l"/>
            <a:r>
              <a:rPr lang="en-US" sz="4800" i="1" dirty="0">
                <a:effectLst>
                  <a:outerShdw blurRad="38100" dist="38100" dir="2700000" algn="tl">
                    <a:srgbClr val="000000">
                      <a:alpha val="43137"/>
                    </a:srgbClr>
                  </a:outerShdw>
                </a:effectLst>
              </a:rPr>
              <a:t>Russia`s education system</a:t>
            </a:r>
          </a:p>
        </p:txBody>
      </p:sp>
      <p:sp>
        <p:nvSpPr>
          <p:cNvPr id="3" name="Subtitle 2"/>
          <p:cNvSpPr>
            <a:spLocks noGrp="1"/>
          </p:cNvSpPr>
          <p:nvPr>
            <p:ph type="subTitle" idx="1"/>
          </p:nvPr>
        </p:nvSpPr>
        <p:spPr>
          <a:xfrm>
            <a:off x="479161" y="4631161"/>
            <a:ext cx="2678858" cy="1559327"/>
          </a:xfrm>
        </p:spPr>
        <p:txBody>
          <a:bodyPr>
            <a:normAutofit/>
          </a:bodyPr>
          <a:lstStyle/>
          <a:p>
            <a:pPr algn="l"/>
            <a:r>
              <a:rPr lang="en-US" dirty="0"/>
              <a:t>Part 1</a:t>
            </a:r>
            <a:endParaRPr lang="en-US"/>
          </a:p>
        </p:txBody>
      </p:sp>
      <p:sp>
        <p:nvSpPr>
          <p:cNvPr id="1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4409267"/>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 name="connsiteX0" fmla="*/ 0 w 2441321"/>
              <a:gd name="connsiteY0" fmla="*/ 0 h 18288"/>
              <a:gd name="connsiteX1" fmla="*/ 585917 w 2441321"/>
              <a:gd name="connsiteY1" fmla="*/ 0 h 18288"/>
              <a:gd name="connsiteX2" fmla="*/ 1123008 w 2441321"/>
              <a:gd name="connsiteY2" fmla="*/ 0 h 18288"/>
              <a:gd name="connsiteX3" fmla="*/ 1782164 w 2441321"/>
              <a:gd name="connsiteY3" fmla="*/ 0 h 18288"/>
              <a:gd name="connsiteX4" fmla="*/ 2441321 w 2441321"/>
              <a:gd name="connsiteY4" fmla="*/ 0 h 18288"/>
              <a:gd name="connsiteX5" fmla="*/ 2441321 w 2441321"/>
              <a:gd name="connsiteY5" fmla="*/ 18288 h 18288"/>
              <a:gd name="connsiteX6" fmla="*/ 1879817 w 2441321"/>
              <a:gd name="connsiteY6" fmla="*/ 18288 h 18288"/>
              <a:gd name="connsiteX7" fmla="*/ 1318313 w 2441321"/>
              <a:gd name="connsiteY7" fmla="*/ 18288 h 18288"/>
              <a:gd name="connsiteX8" fmla="*/ 659157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1188" y="8366"/>
                  <a:pt x="2440365" y="10017"/>
                  <a:pt x="2441321" y="18288"/>
                </a:cubicBezTo>
                <a:cubicBezTo>
                  <a:pt x="2159375" y="49009"/>
                  <a:pt x="2054495" y="45666"/>
                  <a:pt x="1830991" y="18288"/>
                </a:cubicBezTo>
                <a:cubicBezTo>
                  <a:pt x="1615846" y="7509"/>
                  <a:pt x="1521674" y="-5422"/>
                  <a:pt x="1269487" y="18288"/>
                </a:cubicBezTo>
                <a:cubicBezTo>
                  <a:pt x="1019660" y="53960"/>
                  <a:pt x="886911" y="42351"/>
                  <a:pt x="707983" y="18288"/>
                </a:cubicBezTo>
                <a:cubicBezTo>
                  <a:pt x="523434" y="27321"/>
                  <a:pt x="307885" y="34316"/>
                  <a:pt x="0" y="18288"/>
                </a:cubicBezTo>
                <a:cubicBezTo>
                  <a:pt x="-595" y="11182"/>
                  <a:pt x="-5" y="6307"/>
                  <a:pt x="0" y="0"/>
                </a:cubicBezTo>
                <a:close/>
              </a:path>
              <a:path w="2441321" h="18288" stroke="0"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666" y="6144"/>
                  <a:pt x="2441358" y="10525"/>
                  <a:pt x="2441321" y="18288"/>
                </a:cubicBezTo>
                <a:cubicBezTo>
                  <a:pt x="2180658" y="18322"/>
                  <a:pt x="2084222" y="5934"/>
                  <a:pt x="1879817" y="18288"/>
                </a:cubicBezTo>
                <a:cubicBezTo>
                  <a:pt x="1668182" y="16222"/>
                  <a:pt x="1551159" y="-6477"/>
                  <a:pt x="1318313" y="18288"/>
                </a:cubicBezTo>
                <a:cubicBezTo>
                  <a:pt x="1059871" y="56395"/>
                  <a:pt x="901959" y="23831"/>
                  <a:pt x="659157" y="18288"/>
                </a:cubicBezTo>
                <a:cubicBezTo>
                  <a:pt x="444692" y="28483"/>
                  <a:pt x="245032" y="39882"/>
                  <a:pt x="0" y="18288"/>
                </a:cubicBezTo>
                <a:cubicBezTo>
                  <a:pt x="-11" y="10485"/>
                  <a:pt x="-221" y="3288"/>
                  <a:pt x="0" y="0"/>
                </a:cubicBezTo>
                <a:close/>
              </a:path>
              <a:path w="2441321" h="18288" fill="none" stroke="0"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440" y="8687"/>
                  <a:pt x="2440452" y="9944"/>
                  <a:pt x="2441321" y="18288"/>
                </a:cubicBezTo>
                <a:cubicBezTo>
                  <a:pt x="2149099" y="27348"/>
                  <a:pt x="2027305" y="56470"/>
                  <a:pt x="1830991" y="18288"/>
                </a:cubicBezTo>
                <a:cubicBezTo>
                  <a:pt x="1614571" y="-18764"/>
                  <a:pt x="1500998" y="10727"/>
                  <a:pt x="1269487" y="18288"/>
                </a:cubicBezTo>
                <a:cubicBezTo>
                  <a:pt x="1042399" y="37834"/>
                  <a:pt x="927922" y="45822"/>
                  <a:pt x="707983" y="18288"/>
                </a:cubicBezTo>
                <a:cubicBezTo>
                  <a:pt x="502575" y="-5380"/>
                  <a:pt x="350393" y="34499"/>
                  <a:pt x="0" y="18288"/>
                </a:cubicBezTo>
                <a:cubicBezTo>
                  <a:pt x="-394" y="12154"/>
                  <a:pt x="907" y="6688"/>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agram&#10;&#10;Description automatically generated">
            <a:extLst>
              <a:ext uri="{FF2B5EF4-FFF2-40B4-BE49-F238E27FC236}">
                <a16:creationId xmlns:a16="http://schemas.microsoft.com/office/drawing/2014/main" id="{0D903254-F722-4CF1-81FB-DADC59ED14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0722" y="1609375"/>
            <a:ext cx="5410962" cy="3611817"/>
          </a:xfrm>
          <a:prstGeom prst="rect">
            <a:avLst/>
          </a:prstGeom>
        </p:spPr>
      </p:pic>
    </p:spTree>
    <p:extLst>
      <p:ext uri="{BB962C8B-B14F-4D97-AF65-F5344CB8AC3E}">
        <p14:creationId xmlns:p14="http://schemas.microsoft.com/office/powerpoint/2010/main" val="21622570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i="1" dirty="0" err="1">
                <a:effectLst>
                  <a:outerShdw blurRad="38100" dist="38100" dir="2700000" algn="tl">
                    <a:srgbClr val="000000">
                      <a:alpha val="43137"/>
                    </a:srgbClr>
                  </a:outerShdw>
                </a:effectLst>
              </a:rPr>
              <a:t>Paying</a:t>
            </a:r>
            <a:r>
              <a:rPr lang="fi-FI" i="1" dirty="0">
                <a:effectLst>
                  <a:outerShdw blurRad="38100" dist="38100" dir="2700000" algn="tl">
                    <a:srgbClr val="000000">
                      <a:alpha val="43137"/>
                    </a:srgbClr>
                  </a:outerShdw>
                </a:effectLst>
              </a:rPr>
              <a:t> </a:t>
            </a:r>
            <a:r>
              <a:rPr lang="fi-FI" i="1" dirty="0" err="1">
                <a:effectLst>
                  <a:outerShdw blurRad="38100" dist="38100" dir="2700000" algn="tl">
                    <a:srgbClr val="000000">
                      <a:alpha val="43137"/>
                    </a:srgbClr>
                  </a:outerShdw>
                </a:effectLst>
              </a:rPr>
              <a:t>late</a:t>
            </a:r>
            <a:r>
              <a:rPr lang="fi-FI" i="1" dirty="0">
                <a:effectLst>
                  <a:outerShdw blurRad="38100" dist="38100" dir="2700000" algn="tl">
                    <a:srgbClr val="000000">
                      <a:alpha val="43137"/>
                    </a:srgbClr>
                  </a:outerShdw>
                </a:effectLst>
              </a:rPr>
              <a:t> </a:t>
            </a:r>
            <a:endParaRPr lang="en-US"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68760"/>
            <a:ext cx="8229600" cy="5314602"/>
          </a:xfrm>
        </p:spPr>
        <p:txBody>
          <a:bodyPr>
            <a:normAutofit/>
          </a:bodyPr>
          <a:lstStyle/>
          <a:p>
            <a:pPr marL="0" indent="0" algn="just">
              <a:buNone/>
            </a:pPr>
            <a:r>
              <a:rPr lang="en-US" sz="2700" dirty="0"/>
              <a:t>Wage arrears/debts grew explosively over the 90s.</a:t>
            </a:r>
          </a:p>
          <a:p>
            <a:pPr marL="0" indent="0" algn="just">
              <a:buNone/>
            </a:pPr>
            <a:endParaRPr lang="en-US" sz="2700" dirty="0"/>
          </a:p>
          <a:p>
            <a:pPr marL="0" indent="0" algn="just">
              <a:buNone/>
            </a:pPr>
            <a:r>
              <a:rPr lang="en-US" sz="2700" dirty="0"/>
              <a:t>They emerged in early 1992 and peaked in mid-1998. At that time, about </a:t>
            </a:r>
            <a:r>
              <a:rPr lang="en-US" sz="2700" b="1" dirty="0">
                <a:solidFill>
                  <a:srgbClr val="FF0000"/>
                </a:solidFill>
                <a:effectLst>
                  <a:outerShdw blurRad="38100" dist="38100" dir="2700000" algn="tl">
                    <a:srgbClr val="000000">
                      <a:alpha val="43137"/>
                    </a:srgbClr>
                  </a:outerShdw>
                </a:effectLst>
                <a:highlight>
                  <a:srgbClr val="FFFF00"/>
                </a:highlight>
              </a:rPr>
              <a:t>two thirds </a:t>
            </a:r>
            <a:r>
              <a:rPr lang="en-US" sz="2700" dirty="0"/>
              <a:t>of all salary workers were paid late. </a:t>
            </a:r>
          </a:p>
          <a:p>
            <a:pPr marL="0" indent="0" algn="just">
              <a:buNone/>
            </a:pPr>
            <a:endParaRPr lang="en-US" sz="2700" dirty="0"/>
          </a:p>
          <a:p>
            <a:pPr marL="0" indent="0" algn="just">
              <a:buNone/>
            </a:pPr>
            <a:r>
              <a:rPr lang="en-US" sz="2700" dirty="0"/>
              <a:t>During the path of economic growth wage arrears began to dissipate rapidly:</a:t>
            </a:r>
          </a:p>
          <a:p>
            <a:pPr marL="0" indent="0" algn="just">
              <a:buNone/>
            </a:pPr>
            <a:endParaRPr lang="en-US" sz="2500" dirty="0"/>
          </a:p>
          <a:p>
            <a:pPr marL="400050" lvl="1" indent="0" algn="just">
              <a:buNone/>
            </a:pPr>
            <a:r>
              <a:rPr lang="en-US" sz="2100" dirty="0"/>
              <a:t>By mid-2008, they made up under </a:t>
            </a:r>
            <a:r>
              <a:rPr lang="en-US" sz="2100" b="1" dirty="0">
                <a:solidFill>
                  <a:srgbClr val="FF0000"/>
                </a:solidFill>
                <a:effectLst>
                  <a:outerShdw blurRad="38100" dist="38100" dir="2700000" algn="tl">
                    <a:srgbClr val="000000">
                      <a:alpha val="43137"/>
                    </a:srgbClr>
                  </a:outerShdw>
                </a:effectLst>
                <a:highlight>
                  <a:srgbClr val="FFFF00"/>
                </a:highlight>
              </a:rPr>
              <a:t>2%</a:t>
            </a:r>
            <a:r>
              <a:rPr lang="en-US" sz="2100" b="1" dirty="0">
                <a:solidFill>
                  <a:srgbClr val="FF0000"/>
                </a:solidFill>
                <a:effectLst>
                  <a:outerShdw blurRad="38100" dist="38100" dir="2700000" algn="tl">
                    <a:srgbClr val="000000">
                      <a:alpha val="43137"/>
                    </a:srgbClr>
                  </a:outerShdw>
                </a:effectLst>
              </a:rPr>
              <a:t> </a:t>
            </a:r>
            <a:r>
              <a:rPr lang="en-US" sz="2100" dirty="0"/>
              <a:t>of the monthly wage bill, while the proportion of workers affected was less than </a:t>
            </a:r>
            <a:r>
              <a:rPr lang="en-US" sz="2100" b="1" dirty="0">
                <a:solidFill>
                  <a:srgbClr val="FF0000"/>
                </a:solidFill>
                <a:effectLst>
                  <a:outerShdw blurRad="38100" dist="38100" dir="2700000" algn="tl">
                    <a:srgbClr val="000000">
                      <a:alpha val="43137"/>
                    </a:srgbClr>
                  </a:outerShdw>
                </a:effectLst>
                <a:highlight>
                  <a:srgbClr val="FFFF00"/>
                </a:highlight>
              </a:rPr>
              <a:t>1%</a:t>
            </a:r>
            <a:r>
              <a:rPr lang="en-US" sz="2100" dirty="0"/>
              <a:t>.  </a:t>
            </a:r>
          </a:p>
        </p:txBody>
      </p:sp>
    </p:spTree>
    <p:extLst>
      <p:ext uri="{BB962C8B-B14F-4D97-AF65-F5344CB8AC3E}">
        <p14:creationId xmlns:p14="http://schemas.microsoft.com/office/powerpoint/2010/main" val="23422459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i="1" dirty="0" err="1">
                <a:effectLst>
                  <a:outerShdw blurRad="38100" dist="38100" dir="2700000" algn="tl">
                    <a:srgbClr val="000000">
                      <a:alpha val="43137"/>
                    </a:srgbClr>
                  </a:outerShdw>
                </a:effectLst>
              </a:rPr>
              <a:t>Salary</a:t>
            </a:r>
            <a:r>
              <a:rPr lang="fi-FI" i="1" dirty="0">
                <a:effectLst>
                  <a:outerShdw blurRad="38100" dist="38100" dir="2700000" algn="tl">
                    <a:srgbClr val="000000">
                      <a:alpha val="43137"/>
                    </a:srgbClr>
                  </a:outerShdw>
                </a:effectLst>
              </a:rPr>
              <a:t> ”in the </a:t>
            </a:r>
            <a:r>
              <a:rPr lang="fi-FI" i="1" dirty="0" err="1">
                <a:effectLst>
                  <a:outerShdw blurRad="38100" dist="38100" dir="2700000" algn="tl">
                    <a:srgbClr val="000000">
                      <a:alpha val="43137"/>
                    </a:srgbClr>
                  </a:outerShdw>
                </a:effectLst>
              </a:rPr>
              <a:t>envelope</a:t>
            </a:r>
            <a:r>
              <a:rPr lang="fi-FI" i="1" dirty="0">
                <a:effectLst>
                  <a:outerShdw blurRad="38100" dist="38100" dir="2700000" algn="tl">
                    <a:srgbClr val="000000">
                      <a:alpha val="43137"/>
                    </a:srgbClr>
                  </a:outerShdw>
                </a:effectLst>
              </a:rPr>
              <a:t>” </a:t>
            </a:r>
            <a:endParaRPr lang="en-US"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28800"/>
            <a:ext cx="8229600" cy="4824536"/>
          </a:xfrm>
        </p:spPr>
        <p:txBody>
          <a:bodyPr>
            <a:normAutofit/>
          </a:bodyPr>
          <a:lstStyle/>
          <a:p>
            <a:pPr marL="0" indent="0" algn="just">
              <a:buNone/>
            </a:pPr>
            <a:r>
              <a:rPr lang="en-US" sz="2200" dirty="0"/>
              <a:t>Russian salaries can be white, black and grey. </a:t>
            </a:r>
          </a:p>
          <a:p>
            <a:pPr marL="0" indent="0" algn="just">
              <a:buNone/>
            </a:pPr>
            <a:endParaRPr lang="fi-FI" sz="2200" dirty="0"/>
          </a:p>
          <a:p>
            <a:pPr marL="0" indent="0" algn="just">
              <a:buNone/>
            </a:pPr>
            <a:r>
              <a:rPr lang="en-US" sz="2200" dirty="0"/>
              <a:t>“</a:t>
            </a:r>
            <a:r>
              <a:rPr lang="en-US" sz="2200" dirty="0">
                <a:solidFill>
                  <a:srgbClr val="C00000"/>
                </a:solidFill>
              </a:rPr>
              <a:t>Black salary</a:t>
            </a:r>
            <a:r>
              <a:rPr lang="en-US" sz="2200" dirty="0"/>
              <a:t>” is the salary from which no taxes were paid. For example, you work somewhere, but not officially, so you get “black salary.” If they fire you, you won't be able to prove you worked there.</a:t>
            </a:r>
          </a:p>
          <a:p>
            <a:pPr marL="0" indent="0" algn="just">
              <a:buNone/>
            </a:pPr>
            <a:endParaRPr lang="fi-FI" sz="2200" dirty="0"/>
          </a:p>
          <a:p>
            <a:pPr marL="0" indent="0" algn="just">
              <a:buNone/>
            </a:pPr>
            <a:r>
              <a:rPr lang="en-US" sz="2400" dirty="0"/>
              <a:t>“</a:t>
            </a:r>
            <a:r>
              <a:rPr lang="en-US" sz="2400" dirty="0">
                <a:solidFill>
                  <a:srgbClr val="C00000"/>
                </a:solidFill>
              </a:rPr>
              <a:t>Salary in the envelope</a:t>
            </a:r>
            <a:r>
              <a:rPr lang="en-US" sz="2400" dirty="0"/>
              <a:t>”, usually meaning </a:t>
            </a:r>
            <a:r>
              <a:rPr lang="en-US" sz="2400" dirty="0">
                <a:solidFill>
                  <a:srgbClr val="C00000"/>
                </a:solidFill>
              </a:rPr>
              <a:t>black salary</a:t>
            </a:r>
            <a:r>
              <a:rPr lang="en-US" sz="2400" dirty="0"/>
              <a:t>. You receive your salary in cash in an envelope.</a:t>
            </a:r>
          </a:p>
          <a:p>
            <a:pPr marL="0" indent="0" algn="just">
              <a:buNone/>
            </a:pPr>
            <a:endParaRPr lang="fi-FI" sz="2400" dirty="0"/>
          </a:p>
          <a:p>
            <a:pPr marL="0" indent="0" algn="just">
              <a:buNone/>
            </a:pPr>
            <a:r>
              <a:rPr lang="en-US" sz="2400" dirty="0"/>
              <a:t>“</a:t>
            </a:r>
            <a:r>
              <a:rPr lang="en-US" sz="2400" dirty="0">
                <a:solidFill>
                  <a:srgbClr val="C00000"/>
                </a:solidFill>
              </a:rPr>
              <a:t>Grey salary</a:t>
            </a:r>
            <a:r>
              <a:rPr lang="en-US" sz="2400" dirty="0"/>
              <a:t>”, when part of your salary is legal, </a:t>
            </a:r>
            <a:r>
              <a:rPr lang="en-US" sz="2400" dirty="0">
                <a:solidFill>
                  <a:srgbClr val="C00000"/>
                </a:solidFill>
              </a:rPr>
              <a:t>white</a:t>
            </a:r>
            <a:r>
              <a:rPr lang="en-US" sz="2400" dirty="0"/>
              <a:t>, and the other is not (i.e. </a:t>
            </a:r>
            <a:r>
              <a:rPr lang="en-US" sz="2400" dirty="0">
                <a:solidFill>
                  <a:srgbClr val="C00000"/>
                </a:solidFill>
              </a:rPr>
              <a:t>black, in envelope</a:t>
            </a:r>
            <a:r>
              <a:rPr lang="en-US" sz="2400" dirty="0"/>
              <a:t>).</a:t>
            </a:r>
            <a:endParaRPr lang="en-US" sz="2200" dirty="0"/>
          </a:p>
        </p:txBody>
      </p:sp>
    </p:spTree>
    <p:extLst>
      <p:ext uri="{BB962C8B-B14F-4D97-AF65-F5344CB8AC3E}">
        <p14:creationId xmlns:p14="http://schemas.microsoft.com/office/powerpoint/2010/main" val="23357044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i="1" dirty="0" err="1">
                <a:effectLst>
                  <a:outerShdw blurRad="38100" dist="38100" dir="2700000" algn="tl">
                    <a:srgbClr val="000000">
                      <a:alpha val="43137"/>
                    </a:srgbClr>
                  </a:outerShdw>
                </a:effectLst>
              </a:rPr>
              <a:t>Salary</a:t>
            </a:r>
            <a:r>
              <a:rPr lang="fi-FI" i="1" dirty="0">
                <a:effectLst>
                  <a:outerShdw blurRad="38100" dist="38100" dir="2700000" algn="tl">
                    <a:srgbClr val="000000">
                      <a:alpha val="43137"/>
                    </a:srgbClr>
                  </a:outerShdw>
                </a:effectLst>
              </a:rPr>
              <a:t> ”in the </a:t>
            </a:r>
            <a:r>
              <a:rPr lang="fi-FI" i="1" dirty="0" err="1">
                <a:effectLst>
                  <a:outerShdw blurRad="38100" dist="38100" dir="2700000" algn="tl">
                    <a:srgbClr val="000000">
                      <a:alpha val="43137"/>
                    </a:srgbClr>
                  </a:outerShdw>
                </a:effectLst>
              </a:rPr>
              <a:t>envelope</a:t>
            </a:r>
            <a:r>
              <a:rPr lang="fi-FI" i="1" dirty="0">
                <a:effectLst>
                  <a:outerShdw blurRad="38100" dist="38100" dir="2700000" algn="tl">
                    <a:srgbClr val="000000">
                      <a:alpha val="43137"/>
                    </a:srgbClr>
                  </a:outerShdw>
                </a:effectLst>
              </a:rPr>
              <a:t>” </a:t>
            </a:r>
            <a:endParaRPr lang="en-US"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23528" y="1600200"/>
            <a:ext cx="8568952" cy="4983162"/>
          </a:xfrm>
        </p:spPr>
        <p:txBody>
          <a:bodyPr>
            <a:normAutofit/>
          </a:bodyPr>
          <a:lstStyle/>
          <a:p>
            <a:pPr marL="0" indent="0" algn="just">
              <a:buNone/>
            </a:pPr>
            <a:r>
              <a:rPr lang="en-US" sz="2200" b="1" dirty="0">
                <a:solidFill>
                  <a:srgbClr val="FF0000"/>
                </a:solidFill>
                <a:effectLst>
                  <a:outerShdw blurRad="38100" dist="38100" dir="2700000" algn="tl">
                    <a:srgbClr val="000000">
                      <a:alpha val="43137"/>
                    </a:srgbClr>
                  </a:outerShdw>
                </a:effectLst>
              </a:rPr>
              <a:t>“Envelope wages” </a:t>
            </a:r>
            <a:r>
              <a:rPr lang="en-US" sz="2200" dirty="0"/>
              <a:t>are not used for making overtime payments but, rather, for paying employees a portion of their core wage on an informal basis.</a:t>
            </a:r>
          </a:p>
          <a:p>
            <a:pPr marL="0" indent="0" algn="just">
              <a:buNone/>
            </a:pPr>
            <a:endParaRPr lang="fi-FI" sz="2200" dirty="0"/>
          </a:p>
          <a:p>
            <a:pPr marL="0" indent="0" algn="just">
              <a:buNone/>
            </a:pPr>
            <a:r>
              <a:rPr lang="en-US" sz="2200" dirty="0"/>
              <a:t>The proportion of total wage received in such a manner can range from 20 to 80 per cent (in the study for Moscow, </a:t>
            </a:r>
            <a:r>
              <a:rPr lang="en-US" sz="2200" dirty="0" err="1"/>
              <a:t>Williams&amp;Round</a:t>
            </a:r>
            <a:r>
              <a:rPr lang="en-US" sz="2200" dirty="0"/>
              <a:t> 2007). </a:t>
            </a:r>
          </a:p>
          <a:p>
            <a:pPr marL="0" indent="0" algn="just">
              <a:buNone/>
            </a:pPr>
            <a:endParaRPr lang="fi-FI" sz="2200" dirty="0"/>
          </a:p>
          <a:p>
            <a:pPr marL="0" indent="0">
              <a:buNone/>
            </a:pPr>
            <a:r>
              <a:rPr lang="en-US" sz="2200" b="1" dirty="0" err="1">
                <a:effectLst>
                  <a:outerShdw blurRad="38100" dist="38100" dir="2700000" algn="tl">
                    <a:srgbClr val="000000">
                      <a:alpha val="43137"/>
                    </a:srgbClr>
                  </a:outerShdw>
                </a:effectLst>
              </a:rPr>
              <a:t>Williams&amp;Round</a:t>
            </a:r>
            <a:r>
              <a:rPr lang="en-US" sz="2200" b="1" dirty="0">
                <a:effectLst>
                  <a:outerShdw blurRad="38100" dist="38100" dir="2700000" algn="tl">
                    <a:srgbClr val="000000">
                      <a:alpha val="43137"/>
                    </a:srgbClr>
                  </a:outerShdw>
                </a:effectLst>
              </a:rPr>
              <a:t> 2007</a:t>
            </a:r>
            <a:r>
              <a:rPr lang="en-US" sz="2200" dirty="0"/>
              <a:t>: </a:t>
            </a:r>
            <a:r>
              <a:rPr lang="en-US" sz="2400" dirty="0"/>
              <a:t>This is not some minor practice existing in a limited range of occupations or sectors involving small amounts but rather, is </a:t>
            </a:r>
            <a:r>
              <a:rPr lang="en-US" sz="2400" dirty="0">
                <a:solidFill>
                  <a:srgbClr val="C00000"/>
                </a:solidFill>
                <a:highlight>
                  <a:srgbClr val="FFFF00"/>
                </a:highlight>
              </a:rPr>
              <a:t>a widespread and intrinsic feature of waged employment</a:t>
            </a:r>
            <a:r>
              <a:rPr lang="en-US" sz="2400" dirty="0">
                <a:highlight>
                  <a:srgbClr val="FFFF00"/>
                </a:highlight>
              </a:rPr>
              <a:t>.</a:t>
            </a:r>
            <a:endParaRPr lang="en-US" sz="2200" dirty="0">
              <a:highlight>
                <a:srgbClr val="FFFF00"/>
              </a:highlight>
            </a:endParaRPr>
          </a:p>
        </p:txBody>
      </p:sp>
    </p:spTree>
    <p:extLst>
      <p:ext uri="{BB962C8B-B14F-4D97-AF65-F5344CB8AC3E}">
        <p14:creationId xmlns:p14="http://schemas.microsoft.com/office/powerpoint/2010/main" val="9353482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i="1" dirty="0" err="1">
                <a:effectLst>
                  <a:outerShdw blurRad="38100" dist="38100" dir="2700000" algn="tl">
                    <a:srgbClr val="000000">
                      <a:alpha val="43137"/>
                    </a:srgbClr>
                  </a:outerShdw>
                </a:effectLst>
              </a:rPr>
              <a:t>Salary</a:t>
            </a:r>
            <a:r>
              <a:rPr lang="fi-FI" i="1" dirty="0">
                <a:effectLst>
                  <a:outerShdw blurRad="38100" dist="38100" dir="2700000" algn="tl">
                    <a:srgbClr val="000000">
                      <a:alpha val="43137"/>
                    </a:srgbClr>
                  </a:outerShdw>
                </a:effectLst>
              </a:rPr>
              <a:t> ”in the </a:t>
            </a:r>
            <a:r>
              <a:rPr lang="fi-FI" i="1" dirty="0" err="1">
                <a:effectLst>
                  <a:outerShdw blurRad="38100" dist="38100" dir="2700000" algn="tl">
                    <a:srgbClr val="000000">
                      <a:alpha val="43137"/>
                    </a:srgbClr>
                  </a:outerShdw>
                </a:effectLst>
              </a:rPr>
              <a:t>envelope</a:t>
            </a:r>
            <a:r>
              <a:rPr lang="fi-FI" i="1" dirty="0">
                <a:effectLst>
                  <a:outerShdw blurRad="38100" dist="38100" dir="2700000" algn="tl">
                    <a:srgbClr val="000000">
                      <a:alpha val="43137"/>
                    </a:srgbClr>
                  </a:outerShdw>
                </a:effectLst>
              </a:rPr>
              <a:t>” </a:t>
            </a:r>
            <a:endParaRPr lang="en-US"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marL="0" indent="0" algn="just">
              <a:buNone/>
            </a:pPr>
            <a:r>
              <a:rPr lang="en-US" sz="2200" dirty="0"/>
              <a:t>In most organizations and enterprises, job applicants in Moscow will hear at the interview, ‘</a:t>
            </a:r>
            <a:r>
              <a:rPr lang="en-US" sz="2200" b="1" dirty="0">
                <a:effectLst>
                  <a:outerShdw blurRad="38100" dist="38100" dir="2700000" algn="tl">
                    <a:srgbClr val="000000">
                      <a:alpha val="43137"/>
                    </a:srgbClr>
                  </a:outerShdw>
                </a:effectLst>
              </a:rPr>
              <a:t>your formal salary is (some relatively small amount) . . . but your real wage will be higher</a:t>
            </a:r>
            <a:r>
              <a:rPr lang="en-US" sz="2200" dirty="0"/>
              <a:t>’. </a:t>
            </a:r>
          </a:p>
          <a:p>
            <a:pPr marL="0" indent="0" algn="just">
              <a:buNone/>
            </a:pPr>
            <a:endParaRPr lang="en-US" sz="2200" dirty="0"/>
          </a:p>
          <a:p>
            <a:pPr marL="0" indent="0" algn="just">
              <a:buNone/>
            </a:pPr>
            <a:endParaRPr lang="en-US" sz="2200" dirty="0"/>
          </a:p>
          <a:p>
            <a:pPr marL="0" indent="0" algn="just">
              <a:buNone/>
            </a:pPr>
            <a:r>
              <a:rPr lang="en-US" sz="2200" dirty="0">
                <a:solidFill>
                  <a:srgbClr val="C00000"/>
                </a:solidFill>
                <a:highlight>
                  <a:srgbClr val="FFFF00"/>
                </a:highlight>
              </a:rPr>
              <a:t>IT IS BENEFICIAL </a:t>
            </a:r>
            <a:r>
              <a:rPr lang="en-US" sz="2200" dirty="0">
                <a:highlight>
                  <a:srgbClr val="FFFF00"/>
                </a:highlight>
              </a:rPr>
              <a:t>for the employers: </a:t>
            </a:r>
            <a:r>
              <a:rPr lang="en-US" sz="2200" dirty="0"/>
              <a:t>Various social payments (e.g. maternity leave) decrease significantly. </a:t>
            </a:r>
          </a:p>
          <a:p>
            <a:pPr marL="0" indent="0" algn="just">
              <a:buNone/>
            </a:pPr>
            <a:endParaRPr lang="fi-FI" sz="2200" dirty="0"/>
          </a:p>
          <a:p>
            <a:pPr marL="0" indent="0" algn="just">
              <a:buNone/>
            </a:pPr>
            <a:endParaRPr lang="fi-FI" sz="2200" dirty="0"/>
          </a:p>
          <a:p>
            <a:pPr marL="0" indent="0">
              <a:buNone/>
            </a:pPr>
            <a:r>
              <a:rPr lang="en-US" sz="2200" dirty="0">
                <a:solidFill>
                  <a:srgbClr val="C00000"/>
                </a:solidFill>
                <a:highlight>
                  <a:srgbClr val="FFFF00"/>
                </a:highlight>
              </a:rPr>
              <a:t>BUT NOT </a:t>
            </a:r>
            <a:r>
              <a:rPr lang="en-US" sz="2200" dirty="0">
                <a:highlight>
                  <a:srgbClr val="FFFF00"/>
                </a:highlight>
              </a:rPr>
              <a:t>beneficial for employees</a:t>
            </a:r>
            <a:r>
              <a:rPr lang="en-US" sz="2200" dirty="0"/>
              <a:t>: It reduces not only their pension and unemployment entitlements, but also their ability to gain access to credit.</a:t>
            </a:r>
          </a:p>
        </p:txBody>
      </p:sp>
    </p:spTree>
    <p:extLst>
      <p:ext uri="{BB962C8B-B14F-4D97-AF65-F5344CB8AC3E}">
        <p14:creationId xmlns:p14="http://schemas.microsoft.com/office/powerpoint/2010/main" val="9110409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600" i="1" dirty="0">
                <a:effectLst>
                  <a:outerShdw blurRad="38100" dist="38100" dir="2700000" algn="tl">
                    <a:srgbClr val="000000">
                      <a:alpha val="43137"/>
                    </a:srgbClr>
                  </a:outerShdw>
                </a:effectLst>
              </a:rPr>
              <a:t>Annual changes in output, employment, working hours and real wages, 2009 to 2008,</a:t>
            </a:r>
            <a:br>
              <a:rPr lang="en-US" sz="2600" i="1" dirty="0">
                <a:effectLst>
                  <a:outerShdw blurRad="38100" dist="38100" dir="2700000" algn="tl">
                    <a:srgbClr val="000000">
                      <a:alpha val="43137"/>
                    </a:srgbClr>
                  </a:outerShdw>
                </a:effectLst>
              </a:rPr>
            </a:br>
            <a:r>
              <a:rPr lang="en-US" sz="2600" i="1" dirty="0">
                <a:effectLst>
                  <a:outerShdw blurRad="38100" dist="38100" dir="2700000" algn="tl">
                    <a:srgbClr val="000000">
                      <a:alpha val="43137"/>
                    </a:srgbClr>
                  </a:outerShdw>
                </a:effectLst>
              </a:rPr>
              <a:t>percentage points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29913405"/>
              </p:ext>
            </p:extLst>
          </p:nvPr>
        </p:nvGraphicFramePr>
        <p:xfrm>
          <a:off x="467541" y="1772818"/>
          <a:ext cx="8280922" cy="4752527"/>
        </p:xfrm>
        <a:graphic>
          <a:graphicData uri="http://schemas.openxmlformats.org/drawingml/2006/table">
            <a:tbl>
              <a:tblPr>
                <a:tableStyleId>{5C22544A-7EE6-4342-B048-85BDC9FD1C3A}</a:tableStyleId>
              </a:tblPr>
              <a:tblGrid>
                <a:gridCol w="2592291">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2016224">
                  <a:extLst>
                    <a:ext uri="{9D8B030D-6E8A-4147-A177-3AD203B41FA5}">
                      <a16:colId xmlns:a16="http://schemas.microsoft.com/office/drawing/2014/main" val="20002"/>
                    </a:ext>
                  </a:extLst>
                </a:gridCol>
                <a:gridCol w="1368152">
                  <a:extLst>
                    <a:ext uri="{9D8B030D-6E8A-4147-A177-3AD203B41FA5}">
                      <a16:colId xmlns:a16="http://schemas.microsoft.com/office/drawing/2014/main" val="20003"/>
                    </a:ext>
                  </a:extLst>
                </a:gridCol>
                <a:gridCol w="936103">
                  <a:extLst>
                    <a:ext uri="{9D8B030D-6E8A-4147-A177-3AD203B41FA5}">
                      <a16:colId xmlns:a16="http://schemas.microsoft.com/office/drawing/2014/main" val="20004"/>
                    </a:ext>
                  </a:extLst>
                </a:gridCol>
              </a:tblGrid>
              <a:tr h="1788374">
                <a:tc>
                  <a:txBody>
                    <a:bodyPr/>
                    <a:lstStyle/>
                    <a:p>
                      <a:pPr algn="l" fontAlgn="b"/>
                      <a:r>
                        <a:rPr lang="en-US" sz="2800" u="none" strike="noStrike" dirty="0">
                          <a:effectLst/>
                          <a:latin typeface="Times New Roman" panose="02020603050405020304" pitchFamily="18" charset="0"/>
                          <a:cs typeface="Times New Roman" panose="02020603050405020304" pitchFamily="18" charset="0"/>
                        </a:rPr>
                        <a:t> </a:t>
                      </a:r>
                      <a:endParaRPr lang="en-US" sz="2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en-US" sz="2800" u="none" strike="noStrike"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Output</a:t>
                      </a:r>
                      <a:endParaRPr lang="en-US" sz="2800" b="0" i="0" u="none" strike="noStrike"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en-US" sz="2800" u="none" strike="noStrike"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Employment</a:t>
                      </a:r>
                      <a:endParaRPr lang="en-US" sz="2800" b="0" i="0" u="none" strike="noStrike"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en-US" sz="2800" u="none" strike="noStrike"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Working hours</a:t>
                      </a:r>
                      <a:endParaRPr lang="en-US" sz="2800" b="0" i="0" u="none" strike="noStrike"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en-US" sz="2800" u="none" strike="noStrike"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Real wages</a:t>
                      </a:r>
                      <a:endParaRPr lang="en-US" sz="2800" b="0" i="0" u="none" strike="noStrike"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9525" marR="9525" marT="9525" marB="0"/>
                </a:tc>
                <a:extLst>
                  <a:ext uri="{0D108BD9-81ED-4DB2-BD59-A6C34878D82A}">
                    <a16:rowId xmlns:a16="http://schemas.microsoft.com/office/drawing/2014/main" val="10000"/>
                  </a:ext>
                </a:extLst>
              </a:tr>
              <a:tr h="988051">
                <a:tc>
                  <a:txBody>
                    <a:bodyPr/>
                    <a:lstStyle/>
                    <a:p>
                      <a:pPr algn="l" fontAlgn="b"/>
                      <a:r>
                        <a:rPr lang="en-US" sz="2800" u="none" strike="noStrike"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Total economy</a:t>
                      </a:r>
                      <a:endParaRPr lang="en-US" sz="2800" b="0" i="0" u="none" strike="noStrike"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en-US" sz="2800" u="none" strike="noStrike">
                          <a:effectLst/>
                          <a:latin typeface="Times New Roman" panose="02020603050405020304" pitchFamily="18" charset="0"/>
                          <a:cs typeface="Times New Roman" panose="02020603050405020304" pitchFamily="18" charset="0"/>
                        </a:rPr>
                        <a:t>-7.9</a:t>
                      </a:r>
                      <a:endParaRPr lang="en-US" sz="28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en-US" sz="2800" u="none" strike="noStrike" dirty="0">
                          <a:effectLst/>
                          <a:latin typeface="Times New Roman" panose="02020603050405020304" pitchFamily="18" charset="0"/>
                          <a:cs typeface="Times New Roman" panose="02020603050405020304" pitchFamily="18" charset="0"/>
                        </a:rPr>
                        <a:t>-1.7</a:t>
                      </a:r>
                      <a:endParaRPr lang="en-US" sz="2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en-US" sz="2800" u="none" strike="noStrike" dirty="0">
                          <a:effectLst/>
                          <a:latin typeface="Times New Roman" panose="02020603050405020304" pitchFamily="18" charset="0"/>
                          <a:cs typeface="Times New Roman" panose="02020603050405020304" pitchFamily="18" charset="0"/>
                        </a:rPr>
                        <a:t>-2.4</a:t>
                      </a:r>
                      <a:endParaRPr lang="en-US" sz="2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en-US" sz="2800" u="none" strike="noStrike">
                          <a:effectLst/>
                          <a:latin typeface="Times New Roman" panose="02020603050405020304" pitchFamily="18" charset="0"/>
                          <a:cs typeface="Times New Roman" panose="02020603050405020304" pitchFamily="18" charset="0"/>
                        </a:rPr>
                        <a:t>-3.5</a:t>
                      </a:r>
                      <a:endParaRPr lang="en-US" sz="28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tc>
                <a:extLst>
                  <a:ext uri="{0D108BD9-81ED-4DB2-BD59-A6C34878D82A}">
                    <a16:rowId xmlns:a16="http://schemas.microsoft.com/office/drawing/2014/main" val="10001"/>
                  </a:ext>
                </a:extLst>
              </a:tr>
              <a:tr h="988051">
                <a:tc>
                  <a:txBody>
                    <a:bodyPr/>
                    <a:lstStyle/>
                    <a:p>
                      <a:pPr algn="l" fontAlgn="b"/>
                      <a:r>
                        <a:rPr lang="en-US" sz="2800" u="none" strike="noStrike"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Industry</a:t>
                      </a:r>
                      <a:endParaRPr lang="en-US" sz="2800" b="0" i="0" u="none" strike="noStrike"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en-US" sz="2800" u="none" strike="noStrike">
                          <a:effectLst/>
                          <a:latin typeface="Times New Roman" panose="02020603050405020304" pitchFamily="18" charset="0"/>
                          <a:cs typeface="Times New Roman" panose="02020603050405020304" pitchFamily="18" charset="0"/>
                        </a:rPr>
                        <a:t>-10.0</a:t>
                      </a:r>
                      <a:endParaRPr lang="en-US" sz="28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en-US" sz="2800" u="none" strike="noStrike" dirty="0">
                          <a:effectLst/>
                          <a:latin typeface="Times New Roman" panose="02020603050405020304" pitchFamily="18" charset="0"/>
                          <a:cs typeface="Times New Roman" panose="02020603050405020304" pitchFamily="18" charset="0"/>
                        </a:rPr>
                        <a:t>-5.9</a:t>
                      </a:r>
                      <a:endParaRPr lang="en-US" sz="2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en-US" sz="2800" u="none" strike="noStrike" dirty="0">
                          <a:effectLst/>
                          <a:latin typeface="Times New Roman" panose="02020603050405020304" pitchFamily="18" charset="0"/>
                          <a:cs typeface="Times New Roman" panose="02020603050405020304" pitchFamily="18" charset="0"/>
                        </a:rPr>
                        <a:t>-4.8</a:t>
                      </a:r>
                      <a:endParaRPr lang="en-US" sz="2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en-US" sz="2800" u="none" strike="noStrike">
                          <a:effectLst/>
                          <a:latin typeface="Times New Roman" panose="02020603050405020304" pitchFamily="18" charset="0"/>
                          <a:cs typeface="Times New Roman" panose="02020603050405020304" pitchFamily="18" charset="0"/>
                        </a:rPr>
                        <a:t>-5.7</a:t>
                      </a:r>
                      <a:endParaRPr lang="en-US" sz="28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tc>
                <a:extLst>
                  <a:ext uri="{0D108BD9-81ED-4DB2-BD59-A6C34878D82A}">
                    <a16:rowId xmlns:a16="http://schemas.microsoft.com/office/drawing/2014/main" val="10002"/>
                  </a:ext>
                </a:extLst>
              </a:tr>
              <a:tr h="988051">
                <a:tc>
                  <a:txBody>
                    <a:bodyPr/>
                    <a:lstStyle/>
                    <a:p>
                      <a:pPr algn="l" fontAlgn="b"/>
                      <a:r>
                        <a:rPr lang="en-US" sz="2800" u="none" strike="noStrike"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Manufacturing</a:t>
                      </a:r>
                      <a:endParaRPr lang="en-US" sz="2800" b="0" i="0" u="none" strike="noStrike"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en-US" sz="2800" u="none" strike="noStrike">
                          <a:effectLst/>
                          <a:latin typeface="Times New Roman" panose="02020603050405020304" pitchFamily="18" charset="0"/>
                          <a:cs typeface="Times New Roman" panose="02020603050405020304" pitchFamily="18" charset="0"/>
                        </a:rPr>
                        <a:t>-15.8</a:t>
                      </a:r>
                      <a:endParaRPr lang="en-US" sz="28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en-US" sz="2800" u="none" strike="noStrike">
                          <a:effectLst/>
                          <a:latin typeface="Times New Roman" panose="02020603050405020304" pitchFamily="18" charset="0"/>
                          <a:cs typeface="Times New Roman" panose="02020603050405020304" pitchFamily="18" charset="0"/>
                        </a:rPr>
                        <a:t>-7.2</a:t>
                      </a:r>
                      <a:endParaRPr lang="en-US" sz="28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en-US" sz="2800" u="none" strike="noStrike" dirty="0">
                          <a:effectLst/>
                          <a:latin typeface="Times New Roman" panose="02020603050405020304" pitchFamily="18" charset="0"/>
                          <a:cs typeface="Times New Roman" panose="02020603050405020304" pitchFamily="18" charset="0"/>
                        </a:rPr>
                        <a:t>-6.2</a:t>
                      </a:r>
                      <a:endParaRPr lang="en-US" sz="2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en-US" sz="2800" u="none" strike="noStrike" dirty="0">
                          <a:effectLst/>
                          <a:latin typeface="Times New Roman" panose="02020603050405020304" pitchFamily="18" charset="0"/>
                          <a:cs typeface="Times New Roman" panose="02020603050405020304" pitchFamily="18" charset="0"/>
                        </a:rPr>
                        <a:t>-7.2</a:t>
                      </a:r>
                      <a:endParaRPr lang="en-US" sz="2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008404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278DD-7454-4143-B596-A4818D4ADE33}"/>
              </a:ext>
            </a:extLst>
          </p:cNvPr>
          <p:cNvSpPr>
            <a:spLocks noGrp="1"/>
          </p:cNvSpPr>
          <p:nvPr>
            <p:ph type="title"/>
          </p:nvPr>
        </p:nvSpPr>
        <p:spPr/>
        <p:txBody>
          <a:bodyPr/>
          <a:lstStyle/>
          <a:p>
            <a:r>
              <a:rPr lang="en-US" i="1" dirty="0">
                <a:effectLst>
                  <a:outerShdw blurRad="38100" dist="38100" dir="2700000" algn="tl">
                    <a:srgbClr val="000000">
                      <a:alpha val="43137"/>
                    </a:srgbClr>
                  </a:outerShdw>
                </a:effectLst>
              </a:rPr>
              <a:t>Corona crisis and employment</a:t>
            </a:r>
            <a:endParaRPr lang="LID4096" i="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AAA51CFE-47FE-4BC0-A182-B030B336609A}"/>
              </a:ext>
            </a:extLst>
          </p:cNvPr>
          <p:cNvSpPr>
            <a:spLocks noGrp="1"/>
          </p:cNvSpPr>
          <p:nvPr>
            <p:ph idx="1"/>
          </p:nvPr>
        </p:nvSpPr>
        <p:spPr>
          <a:xfrm>
            <a:off x="457200" y="1196752"/>
            <a:ext cx="8229600" cy="5256584"/>
          </a:xfrm>
        </p:spPr>
        <p:txBody>
          <a:bodyPr>
            <a:normAutofit/>
          </a:bodyPr>
          <a:lstStyle/>
          <a:p>
            <a:pPr marL="0" indent="0">
              <a:buNone/>
            </a:pPr>
            <a:r>
              <a:rPr lang="en-US" sz="3000" dirty="0"/>
              <a:t>One year ago, the forecast for unemployment level in Russia in 2020 has been</a:t>
            </a:r>
            <a:r>
              <a:rPr lang="en-US" sz="3000" dirty="0">
                <a:sym typeface="Wingdings" panose="05000000000000000000" pitchFamily="2" charset="2"/>
              </a:rPr>
              <a:t> 7.3-10.5% (from 4.6% in 2019).</a:t>
            </a:r>
          </a:p>
          <a:p>
            <a:pPr marL="0" indent="0">
              <a:buNone/>
            </a:pPr>
            <a:endParaRPr lang="en-US" sz="3000" dirty="0">
              <a:sym typeface="Wingdings" panose="05000000000000000000" pitchFamily="2" charset="2"/>
            </a:endParaRPr>
          </a:p>
          <a:p>
            <a:pPr marL="0" indent="0">
              <a:buNone/>
            </a:pPr>
            <a:r>
              <a:rPr lang="en-US" sz="3000" dirty="0">
                <a:sym typeface="Wingdings" panose="05000000000000000000" pitchFamily="2" charset="2"/>
              </a:rPr>
              <a:t>Expert: “</a:t>
            </a:r>
            <a:r>
              <a:rPr lang="en-US" sz="3000" i="1" dirty="0">
                <a:effectLst>
                  <a:outerShdw blurRad="38100" dist="38100" dir="2700000" algn="tl">
                    <a:srgbClr val="000000">
                      <a:alpha val="43137"/>
                    </a:srgbClr>
                  </a:outerShdw>
                </a:effectLst>
                <a:sym typeface="Wingdings" panose="05000000000000000000" pitchFamily="2" charset="2"/>
              </a:rPr>
              <a:t>Again enterprises largely practice paying smaller salaries and administrative holidays instead of job termination </a:t>
            </a:r>
            <a:r>
              <a:rPr lang="en-US" sz="3000" dirty="0">
                <a:sym typeface="Wingdings" panose="05000000000000000000" pitchFamily="2" charset="2"/>
              </a:rPr>
              <a:t>”.  </a:t>
            </a:r>
          </a:p>
          <a:p>
            <a:pPr marL="0" indent="0">
              <a:buNone/>
            </a:pPr>
            <a:endParaRPr lang="en-US" sz="3000" dirty="0">
              <a:sym typeface="Wingdings" panose="05000000000000000000" pitchFamily="2" charset="2"/>
            </a:endParaRPr>
          </a:p>
          <a:p>
            <a:pPr marL="0" indent="0">
              <a:buNone/>
            </a:pPr>
            <a:r>
              <a:rPr lang="en-US" sz="3000" dirty="0">
                <a:sym typeface="Wingdings" panose="05000000000000000000" pitchFamily="2" charset="2"/>
              </a:rPr>
              <a:t>The real unemployment in 2020 was only 5.7%. </a:t>
            </a:r>
          </a:p>
          <a:p>
            <a:pPr marL="0" indent="0">
              <a:buNone/>
            </a:pPr>
            <a:endParaRPr lang="en-US" sz="3000" dirty="0">
              <a:sym typeface="Wingdings" panose="05000000000000000000" pitchFamily="2" charset="2"/>
            </a:endParaRPr>
          </a:p>
          <a:p>
            <a:pPr marL="0" indent="0">
              <a:buNone/>
            </a:pPr>
            <a:endParaRPr lang="en-US" sz="3000" dirty="0">
              <a:sym typeface="Wingdings" panose="05000000000000000000" pitchFamily="2" charset="2"/>
            </a:endParaRPr>
          </a:p>
          <a:p>
            <a:pPr marL="0" indent="0">
              <a:buNone/>
            </a:pPr>
            <a:endParaRPr lang="en-US" sz="3000" dirty="0">
              <a:sym typeface="Wingdings" panose="05000000000000000000" pitchFamily="2" charset="2"/>
            </a:endParaRPr>
          </a:p>
          <a:p>
            <a:pPr marL="0" indent="0">
              <a:buNone/>
            </a:pPr>
            <a:endParaRPr lang="en-US" sz="3000" dirty="0">
              <a:sym typeface="Wingdings" panose="05000000000000000000" pitchFamily="2" charset="2"/>
            </a:endParaRPr>
          </a:p>
          <a:p>
            <a:pPr marL="0" indent="0">
              <a:buNone/>
            </a:pPr>
            <a:endParaRPr lang="en-US" sz="3000" dirty="0">
              <a:sym typeface="Wingdings" panose="05000000000000000000" pitchFamily="2" charset="2"/>
            </a:endParaRPr>
          </a:p>
          <a:p>
            <a:pPr marL="0" indent="0">
              <a:buNone/>
            </a:pPr>
            <a:endParaRPr lang="en-US" sz="3000" dirty="0">
              <a:sym typeface="Wingdings" panose="05000000000000000000" pitchFamily="2" charset="2"/>
            </a:endParaRPr>
          </a:p>
          <a:p>
            <a:pPr marL="0" indent="0">
              <a:buNone/>
            </a:pPr>
            <a:endParaRPr lang="en-US" dirty="0">
              <a:sym typeface="Wingdings" panose="05000000000000000000" pitchFamily="2" charset="2"/>
            </a:endParaRPr>
          </a:p>
          <a:p>
            <a:pPr marL="0" indent="0">
              <a:buNone/>
            </a:pPr>
            <a:endParaRPr lang="LID4096" dirty="0"/>
          </a:p>
        </p:txBody>
      </p:sp>
    </p:spTree>
    <p:extLst>
      <p:ext uri="{BB962C8B-B14F-4D97-AF65-F5344CB8AC3E}">
        <p14:creationId xmlns:p14="http://schemas.microsoft.com/office/powerpoint/2010/main" val="28254039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27B30-3C12-4BBE-80F0-11E0BE96F786}"/>
              </a:ext>
            </a:extLst>
          </p:cNvPr>
          <p:cNvSpPr>
            <a:spLocks noGrp="1"/>
          </p:cNvSpPr>
          <p:nvPr>
            <p:ph type="title"/>
          </p:nvPr>
        </p:nvSpPr>
        <p:spPr/>
        <p:txBody>
          <a:bodyPr>
            <a:normAutofit fontScale="90000"/>
          </a:bodyPr>
          <a:lstStyle/>
          <a:p>
            <a:r>
              <a:rPr lang="en-US" i="1" dirty="0">
                <a:effectLst>
                  <a:outerShdw blurRad="38100" dist="38100" dir="2700000" algn="tl">
                    <a:srgbClr val="000000">
                      <a:alpha val="43137"/>
                    </a:srgbClr>
                  </a:outerShdw>
                </a:effectLst>
              </a:rPr>
              <a:t>Unemployment change due to COVID</a:t>
            </a:r>
            <a:endParaRPr lang="LID4096" i="1" dirty="0">
              <a:effectLst>
                <a:outerShdw blurRad="38100" dist="38100" dir="2700000" algn="tl">
                  <a:srgbClr val="000000">
                    <a:alpha val="43137"/>
                  </a:srgbClr>
                </a:outerShdw>
              </a:effectLst>
            </a:endParaRPr>
          </a:p>
        </p:txBody>
      </p:sp>
      <p:graphicFrame>
        <p:nvGraphicFramePr>
          <p:cNvPr id="4" name="Content Placeholder 3">
            <a:extLst>
              <a:ext uri="{FF2B5EF4-FFF2-40B4-BE49-F238E27FC236}">
                <a16:creationId xmlns:a16="http://schemas.microsoft.com/office/drawing/2014/main" id="{EE80FEAC-725E-4085-871C-D41E390BC415}"/>
              </a:ext>
            </a:extLst>
          </p:cNvPr>
          <p:cNvGraphicFramePr>
            <a:graphicFrameLocks noGrp="1"/>
          </p:cNvGraphicFramePr>
          <p:nvPr>
            <p:ph idx="1"/>
            <p:extLst>
              <p:ext uri="{D42A27DB-BD31-4B8C-83A1-F6EECF244321}">
                <p14:modId xmlns:p14="http://schemas.microsoft.com/office/powerpoint/2010/main" val="967415738"/>
              </p:ext>
            </p:extLst>
          </p:nvPr>
        </p:nvGraphicFramePr>
        <p:xfrm>
          <a:off x="457200" y="1196752"/>
          <a:ext cx="8229600" cy="49294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960708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8F607-C5EE-4A44-9A33-83EAF895B277}"/>
              </a:ext>
            </a:extLst>
          </p:cNvPr>
          <p:cNvSpPr>
            <a:spLocks noGrp="1"/>
          </p:cNvSpPr>
          <p:nvPr>
            <p:ph type="title"/>
          </p:nvPr>
        </p:nvSpPr>
        <p:spPr>
          <a:xfrm>
            <a:off x="457200" y="274638"/>
            <a:ext cx="8229600" cy="778098"/>
          </a:xfrm>
        </p:spPr>
        <p:txBody>
          <a:bodyPr>
            <a:normAutofit/>
          </a:bodyPr>
          <a:lstStyle/>
          <a:p>
            <a:r>
              <a:rPr lang="en-US" sz="30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Unemployment rate in 2020, selected countries</a:t>
            </a:r>
            <a:endParaRPr lang="LID4096" sz="30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id="{1E31845F-E200-4232-A29E-26AE3F025010}"/>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046355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i="1" dirty="0">
                <a:effectLst>
                  <a:outerShdw blurRad="38100" dist="38100" dir="2700000" algn="tl">
                    <a:srgbClr val="000000">
                      <a:alpha val="43137"/>
                    </a:srgbClr>
                  </a:outerShdw>
                </a:effectLst>
              </a:rPr>
              <a:t>Preliminary </a:t>
            </a:r>
            <a:r>
              <a:rPr lang="en-US" i="1" dirty="0">
                <a:effectLst>
                  <a:outerShdw blurRad="38100" dist="38100" dir="2700000" algn="tl">
                    <a:srgbClr val="000000">
                      <a:alpha val="43137"/>
                    </a:srgbClr>
                  </a:outerShdw>
                </a:effectLst>
              </a:rPr>
              <a:t>conclusions </a:t>
            </a:r>
          </a:p>
        </p:txBody>
      </p:sp>
      <p:sp>
        <p:nvSpPr>
          <p:cNvPr id="3" name="Content Placeholder 2"/>
          <p:cNvSpPr>
            <a:spLocks noGrp="1"/>
          </p:cNvSpPr>
          <p:nvPr>
            <p:ph idx="1"/>
          </p:nvPr>
        </p:nvSpPr>
        <p:spPr>
          <a:xfrm>
            <a:off x="251520" y="1484784"/>
            <a:ext cx="8640960" cy="4968552"/>
          </a:xfrm>
        </p:spPr>
        <p:txBody>
          <a:bodyPr>
            <a:normAutofit/>
          </a:bodyPr>
          <a:lstStyle/>
          <a:p>
            <a:pPr marL="0" indent="0" algn="just">
              <a:buNone/>
            </a:pPr>
            <a:r>
              <a:rPr lang="en-US" sz="2500" dirty="0"/>
              <a:t>The Russian model is more alive than dead though in a slightly modified form. </a:t>
            </a:r>
          </a:p>
          <a:p>
            <a:pPr marL="0" indent="0" algn="just">
              <a:buNone/>
            </a:pPr>
            <a:endParaRPr lang="en-US" sz="2500" dirty="0"/>
          </a:p>
          <a:p>
            <a:pPr marL="0" indent="0" algn="just">
              <a:buNone/>
            </a:pPr>
            <a:r>
              <a:rPr lang="en-US" sz="2500" dirty="0"/>
              <a:t>The Russian labor market demonstrated its ability to accommodate major negative shocks without large losses in employment and drastic increases in unemployment.</a:t>
            </a:r>
          </a:p>
          <a:p>
            <a:pPr marL="0" indent="0" algn="just">
              <a:buNone/>
            </a:pPr>
            <a:endParaRPr lang="fi-FI" sz="2500" dirty="0"/>
          </a:p>
          <a:p>
            <a:pPr marL="0" indent="0" algn="just">
              <a:buNone/>
            </a:pPr>
            <a:r>
              <a:rPr lang="en-US" sz="2500" b="1" dirty="0">
                <a:solidFill>
                  <a:srgbClr val="C00000"/>
                </a:solidFill>
                <a:effectLst>
                  <a:outerShdw blurRad="38100" dist="38100" dir="2700000" algn="tl">
                    <a:srgbClr val="000000">
                      <a:alpha val="43137"/>
                    </a:srgbClr>
                  </a:outerShdw>
                </a:effectLst>
              </a:rPr>
              <a:t>However!</a:t>
            </a:r>
            <a:r>
              <a:rPr lang="en-US" sz="2500" dirty="0"/>
              <a:t> This does not mean that this persistent adjustment mode is close to the optimal, given all welfare and productivity related considerations.</a:t>
            </a:r>
          </a:p>
        </p:txBody>
      </p:sp>
    </p:spTree>
    <p:extLst>
      <p:ext uri="{BB962C8B-B14F-4D97-AF65-F5344CB8AC3E}">
        <p14:creationId xmlns:p14="http://schemas.microsoft.com/office/powerpoint/2010/main" val="18765252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i="1" dirty="0" err="1">
                <a:effectLst>
                  <a:outerShdw blurRad="38100" dist="38100" dir="2700000" algn="tl">
                    <a:srgbClr val="000000">
                      <a:alpha val="43137"/>
                    </a:srgbClr>
                  </a:outerShdw>
                </a:effectLst>
              </a:rPr>
              <a:t>Labor</a:t>
            </a:r>
            <a:r>
              <a:rPr lang="fi-FI" i="1" dirty="0">
                <a:effectLst>
                  <a:outerShdw blurRad="38100" dist="38100" dir="2700000" algn="tl">
                    <a:srgbClr val="000000">
                      <a:alpha val="43137"/>
                    </a:srgbClr>
                  </a:outerShdw>
                </a:effectLst>
              </a:rPr>
              <a:t> </a:t>
            </a:r>
            <a:r>
              <a:rPr lang="fi-FI" i="1" dirty="0" err="1">
                <a:effectLst>
                  <a:outerShdw blurRad="38100" dist="38100" dir="2700000" algn="tl">
                    <a:srgbClr val="000000">
                      <a:alpha val="43137"/>
                    </a:srgbClr>
                  </a:outerShdw>
                </a:effectLst>
              </a:rPr>
              <a:t>institutions</a:t>
            </a:r>
            <a:r>
              <a:rPr lang="fi-FI" i="1" dirty="0">
                <a:effectLst>
                  <a:outerShdw blurRad="38100" dist="38100" dir="2700000" algn="tl">
                    <a:srgbClr val="000000">
                      <a:alpha val="43137"/>
                    </a:srgbClr>
                  </a:outerShdw>
                </a:effectLst>
              </a:rPr>
              <a:t> in </a:t>
            </a:r>
            <a:r>
              <a:rPr lang="fi-FI" i="1" dirty="0" err="1">
                <a:effectLst>
                  <a:outerShdw blurRad="38100" dist="38100" dir="2700000" algn="tl">
                    <a:srgbClr val="000000">
                      <a:alpha val="43137"/>
                    </a:srgbClr>
                  </a:outerShdw>
                </a:effectLst>
              </a:rPr>
              <a:t>Russia</a:t>
            </a:r>
            <a:r>
              <a:rPr lang="fi-FI" i="1" dirty="0">
                <a:effectLst>
                  <a:outerShdw blurRad="38100" dist="38100" dir="2700000" algn="tl">
                    <a:srgbClr val="000000">
                      <a:alpha val="43137"/>
                    </a:srgbClr>
                  </a:outerShdw>
                </a:effectLst>
              </a:rPr>
              <a:t> </a:t>
            </a:r>
            <a:endParaRPr lang="en-US"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68760"/>
            <a:ext cx="8229600" cy="5184576"/>
          </a:xfrm>
        </p:spPr>
        <p:txBody>
          <a:bodyPr>
            <a:normAutofit/>
          </a:bodyPr>
          <a:lstStyle/>
          <a:p>
            <a:pPr marL="0" indent="0" algn="just">
              <a:buNone/>
            </a:pPr>
            <a:r>
              <a:rPr lang="en-US" sz="2800" dirty="0"/>
              <a:t>Do the Russian labor market institutions trade off employment against wages? If yes, then how?</a:t>
            </a:r>
          </a:p>
          <a:p>
            <a:pPr marL="0" indent="0" algn="just">
              <a:buNone/>
            </a:pPr>
            <a:endParaRPr lang="fi-FI" sz="2800" dirty="0"/>
          </a:p>
          <a:p>
            <a:pPr marL="0" indent="0" algn="just">
              <a:buNone/>
            </a:pPr>
            <a:r>
              <a:rPr lang="en-US" sz="2800" dirty="0"/>
              <a:t>The choice of a particular wage-employment trade-off is a political economy problem and reflects particular social and political preferences. </a:t>
            </a:r>
          </a:p>
          <a:p>
            <a:pPr marL="0" indent="0" algn="just">
              <a:buNone/>
            </a:pPr>
            <a:endParaRPr lang="en-US" sz="2800" dirty="0"/>
          </a:p>
          <a:p>
            <a:pPr marL="0" indent="0" algn="just">
              <a:buNone/>
            </a:pPr>
            <a:r>
              <a:rPr lang="en-US" sz="2800" dirty="0"/>
              <a:t>In Russia, this institutional choice seemed to be made early in the transition and was path dependent in relation to the late Soviet period.</a:t>
            </a:r>
          </a:p>
        </p:txBody>
      </p:sp>
    </p:spTree>
    <p:extLst>
      <p:ext uri="{BB962C8B-B14F-4D97-AF65-F5344CB8AC3E}">
        <p14:creationId xmlns:p14="http://schemas.microsoft.com/office/powerpoint/2010/main" val="2144628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FF52A-29F0-4249-B732-77B3DA94542E}"/>
              </a:ext>
            </a:extLst>
          </p:cNvPr>
          <p:cNvSpPr>
            <a:spLocks noGrp="1"/>
          </p:cNvSpPr>
          <p:nvPr>
            <p:ph type="title"/>
          </p:nvPr>
        </p:nvSpPr>
        <p:spPr/>
        <p:txBody>
          <a:bodyPr>
            <a:normAutofit fontScale="90000"/>
          </a:bodyPr>
          <a:lstStyle/>
          <a:p>
            <a:r>
              <a:rPr lang="en-US" i="1" dirty="0">
                <a:effectLst>
                  <a:outerShdw blurRad="38100" dist="38100" dir="2700000" algn="tl">
                    <a:srgbClr val="000000">
                      <a:alpha val="43137"/>
                    </a:srgbClr>
                  </a:outerShdw>
                </a:effectLst>
              </a:rPr>
              <a:t>Soviet education and communism ideology</a:t>
            </a:r>
            <a:endParaRPr lang="LID4096" i="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BEBDB50C-8CD1-4CEA-B1CF-5D80C1D913CE}"/>
              </a:ext>
            </a:extLst>
          </p:cNvPr>
          <p:cNvSpPr>
            <a:spLocks noGrp="1"/>
          </p:cNvSpPr>
          <p:nvPr>
            <p:ph idx="1"/>
          </p:nvPr>
        </p:nvSpPr>
        <p:spPr>
          <a:xfrm>
            <a:off x="323528" y="1417638"/>
            <a:ext cx="8496944" cy="5035698"/>
          </a:xfrm>
        </p:spPr>
        <p:txBody>
          <a:bodyPr>
            <a:normAutofit/>
          </a:bodyPr>
          <a:lstStyle/>
          <a:p>
            <a:pPr marL="0" indent="0">
              <a:buNone/>
            </a:pPr>
            <a:r>
              <a:rPr lang="en-US" sz="2400" dirty="0"/>
              <a:t>Soviet education was extremely politicized from the very beginning.</a:t>
            </a:r>
          </a:p>
          <a:p>
            <a:pPr marL="400050" lvl="1" indent="0">
              <a:buNone/>
            </a:pPr>
            <a:r>
              <a:rPr lang="en-US" sz="2400" dirty="0"/>
              <a:t>Lenin’s famous maxim: “</a:t>
            </a:r>
            <a:r>
              <a:rPr lang="en-US" sz="2400" i="1" dirty="0">
                <a:solidFill>
                  <a:srgbClr val="FF0000"/>
                </a:solidFill>
                <a:effectLst>
                  <a:outerShdw blurRad="38100" dist="38100" dir="2700000" algn="tl">
                    <a:srgbClr val="000000">
                      <a:alpha val="43137"/>
                    </a:srgbClr>
                  </a:outerShdw>
                </a:effectLst>
              </a:rPr>
              <a:t>School without politics is nothing but lie and hypocrisy</a:t>
            </a:r>
            <a:r>
              <a:rPr lang="en-US" sz="2400" dirty="0"/>
              <a:t>.” </a:t>
            </a:r>
          </a:p>
          <a:p>
            <a:pPr marL="0" indent="0">
              <a:buNone/>
            </a:pPr>
            <a:endParaRPr lang="en-US" sz="2400" dirty="0"/>
          </a:p>
          <a:p>
            <a:pPr marL="0" indent="0" algn="just">
              <a:buNone/>
            </a:pPr>
            <a:r>
              <a:rPr lang="en-US" sz="2400" dirty="0"/>
              <a:t>The system exerted ideological control over every aspect of school life. Mandatory participation in communist youth organizations.</a:t>
            </a:r>
          </a:p>
          <a:p>
            <a:pPr marL="0" indent="0" algn="just">
              <a:buNone/>
            </a:pPr>
            <a:r>
              <a:rPr lang="fi-FI" sz="2200" b="1" dirty="0"/>
              <a:t>Little </a:t>
            </a:r>
            <a:r>
              <a:rPr lang="fi-FI" sz="2200" b="1" dirty="0" err="1"/>
              <a:t>Octobrists</a:t>
            </a:r>
            <a:r>
              <a:rPr lang="fi-FI" sz="2200" b="1" dirty="0"/>
              <a:t> (7-9 y.)      </a:t>
            </a:r>
            <a:r>
              <a:rPr lang="fi-FI" sz="2200" b="1" dirty="0" err="1"/>
              <a:t>Pioneer</a:t>
            </a:r>
            <a:r>
              <a:rPr lang="fi-FI" sz="2200" b="1" dirty="0"/>
              <a:t> </a:t>
            </a:r>
            <a:r>
              <a:rPr lang="fi-FI" sz="2200" b="1" dirty="0" err="1"/>
              <a:t>movement</a:t>
            </a:r>
            <a:r>
              <a:rPr lang="fi-FI" sz="2200" b="1" dirty="0"/>
              <a:t>          </a:t>
            </a:r>
            <a:r>
              <a:rPr lang="fi-FI" sz="2200" b="1" dirty="0" err="1"/>
              <a:t>Comsomol</a:t>
            </a:r>
            <a:endParaRPr lang="fi-FI" sz="2200" b="1" dirty="0"/>
          </a:p>
          <a:p>
            <a:pPr marL="0" indent="0" algn="just">
              <a:buNone/>
            </a:pPr>
            <a:r>
              <a:rPr lang="fi-FI" sz="2200" b="1" dirty="0"/>
              <a:t>          (7-9 y.)                                 (9-14 y.)                            (14-28)    </a:t>
            </a:r>
          </a:p>
          <a:p>
            <a:pPr marL="0" indent="0" algn="just">
              <a:buNone/>
            </a:pPr>
            <a:r>
              <a:rPr lang="fi-FI" sz="2800" b="1" dirty="0"/>
              <a:t>     </a:t>
            </a:r>
          </a:p>
          <a:p>
            <a:pPr marL="0" indent="0" algn="just">
              <a:buNone/>
            </a:pPr>
            <a:endParaRPr lang="en-US" sz="2400" b="1" dirty="0"/>
          </a:p>
          <a:p>
            <a:pPr marL="0" indent="0" algn="just">
              <a:buNone/>
            </a:pPr>
            <a:endParaRPr lang="en-US" sz="2400" dirty="0"/>
          </a:p>
          <a:p>
            <a:pPr marL="0" indent="0" algn="just">
              <a:buNone/>
            </a:pPr>
            <a:endParaRPr lang="en-US" sz="2400" dirty="0"/>
          </a:p>
        </p:txBody>
      </p:sp>
      <p:pic>
        <p:nvPicPr>
          <p:cNvPr id="6" name="Picture 5" descr="A picture containing text, sign, clipart&#10;&#10;Description automatically generated">
            <a:extLst>
              <a:ext uri="{FF2B5EF4-FFF2-40B4-BE49-F238E27FC236}">
                <a16:creationId xmlns:a16="http://schemas.microsoft.com/office/drawing/2014/main" id="{DF40AFCF-6DEC-4806-BF72-DC09942278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5208951"/>
            <a:ext cx="1667892" cy="1048610"/>
          </a:xfrm>
          <a:prstGeom prst="rect">
            <a:avLst/>
          </a:prstGeom>
        </p:spPr>
      </p:pic>
      <p:pic>
        <p:nvPicPr>
          <p:cNvPr id="8" name="Picture 7" descr="A red leaf on a white background&#10;&#10;Description automatically generated with medium confidence">
            <a:extLst>
              <a:ext uri="{FF2B5EF4-FFF2-40B4-BE49-F238E27FC236}">
                <a16:creationId xmlns:a16="http://schemas.microsoft.com/office/drawing/2014/main" id="{3A6DA29E-208B-4996-9608-5E7E07F706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9342" y="5132817"/>
            <a:ext cx="1746711" cy="1124744"/>
          </a:xfrm>
          <a:prstGeom prst="rect">
            <a:avLst/>
          </a:prstGeom>
        </p:spPr>
      </p:pic>
      <p:pic>
        <p:nvPicPr>
          <p:cNvPr id="1032" name="Picture 8" descr="Komsomol | Etsy">
            <a:extLst>
              <a:ext uri="{FF2B5EF4-FFF2-40B4-BE49-F238E27FC236}">
                <a16:creationId xmlns:a16="http://schemas.microsoft.com/office/drawing/2014/main" id="{21AA6C8C-E0E2-490B-BA92-88721D7420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9647" y="5142418"/>
            <a:ext cx="1910943" cy="100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0478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i="1" dirty="0" err="1">
                <a:effectLst>
                  <a:outerShdw blurRad="38100" dist="38100" dir="2700000" algn="tl">
                    <a:srgbClr val="000000">
                      <a:alpha val="43137"/>
                    </a:srgbClr>
                  </a:outerShdw>
                </a:effectLst>
              </a:rPr>
              <a:t>Employment</a:t>
            </a:r>
            <a:r>
              <a:rPr lang="fi-FI" i="1" dirty="0">
                <a:effectLst>
                  <a:outerShdw blurRad="38100" dist="38100" dir="2700000" algn="tl">
                    <a:srgbClr val="000000">
                      <a:alpha val="43137"/>
                    </a:srgbClr>
                  </a:outerShdw>
                </a:effectLst>
              </a:rPr>
              <a:t> </a:t>
            </a:r>
            <a:r>
              <a:rPr lang="fi-FI" i="1" dirty="0" err="1">
                <a:effectLst>
                  <a:outerShdw blurRad="38100" dist="38100" dir="2700000" algn="tl">
                    <a:srgbClr val="000000">
                      <a:alpha val="43137"/>
                    </a:srgbClr>
                  </a:outerShdw>
                </a:effectLst>
              </a:rPr>
              <a:t>regulations</a:t>
            </a:r>
            <a:r>
              <a:rPr lang="fi-FI" i="1" dirty="0">
                <a:effectLst>
                  <a:outerShdw blurRad="38100" dist="38100" dir="2700000" algn="tl">
                    <a:srgbClr val="000000">
                      <a:alpha val="43137"/>
                    </a:srgbClr>
                  </a:outerShdw>
                </a:effectLst>
              </a:rPr>
              <a:t> </a:t>
            </a:r>
            <a:endParaRPr lang="en-US"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23528" y="1340768"/>
            <a:ext cx="8363272" cy="5184576"/>
          </a:xfrm>
        </p:spPr>
        <p:txBody>
          <a:bodyPr>
            <a:normAutofit/>
          </a:bodyPr>
          <a:lstStyle/>
          <a:p>
            <a:pPr marL="0" indent="0" algn="just">
              <a:buNone/>
            </a:pPr>
            <a:r>
              <a:rPr lang="en-US" sz="2800" dirty="0"/>
              <a:t>In Russia, the EPL (</a:t>
            </a:r>
            <a:r>
              <a:rPr lang="en-US" sz="2800" i="1" dirty="0"/>
              <a:t>Employment Protection Legislation</a:t>
            </a:r>
            <a:r>
              <a:rPr lang="en-US" sz="2800" dirty="0"/>
              <a:t>): largely </a:t>
            </a:r>
            <a:r>
              <a:rPr lang="en-US" sz="2800" i="1" dirty="0">
                <a:effectLst>
                  <a:outerShdw blurRad="38100" dist="38100" dir="2700000" algn="tl">
                    <a:srgbClr val="000000">
                      <a:alpha val="43137"/>
                    </a:srgbClr>
                  </a:outerShdw>
                </a:effectLst>
              </a:rPr>
              <a:t>the Code of Laws on Labor (KZOT)</a:t>
            </a:r>
            <a:r>
              <a:rPr lang="en-US" sz="2800" dirty="0"/>
              <a:t>.</a:t>
            </a:r>
          </a:p>
          <a:p>
            <a:pPr marL="0" indent="0" algn="just">
              <a:buNone/>
            </a:pPr>
            <a:endParaRPr lang="fi-FI" sz="2800" dirty="0"/>
          </a:p>
          <a:p>
            <a:pPr marL="0" indent="0" algn="just">
              <a:buNone/>
            </a:pPr>
            <a:r>
              <a:rPr lang="en-US" sz="2800" dirty="0"/>
              <a:t>By some estimates Russia is first on the list of the countries with the most rigid EPL: </a:t>
            </a:r>
            <a:r>
              <a:rPr lang="en-US" sz="2800" i="1" dirty="0">
                <a:solidFill>
                  <a:srgbClr val="C00000"/>
                </a:solidFill>
                <a:effectLst>
                  <a:outerShdw blurRad="38100" dist="38100" dir="2700000" algn="tl">
                    <a:srgbClr val="000000">
                      <a:alpha val="43137"/>
                    </a:srgbClr>
                  </a:outerShdw>
                </a:effectLst>
                <a:highlight>
                  <a:srgbClr val="FFFF00"/>
                </a:highlight>
              </a:rPr>
              <a:t>job protection for permanent workers </a:t>
            </a:r>
            <a:r>
              <a:rPr lang="en-US" sz="2800" i="1" dirty="0">
                <a:solidFill>
                  <a:srgbClr val="C00000"/>
                </a:solidFill>
                <a:effectLst>
                  <a:outerShdw blurRad="38100" dist="38100" dir="2700000" algn="tl">
                    <a:srgbClr val="000000">
                      <a:alpha val="43137"/>
                    </a:srgbClr>
                  </a:outerShdw>
                </a:effectLst>
              </a:rPr>
              <a:t>gets a score of 2.8 against 2.1 for OECD average.</a:t>
            </a:r>
          </a:p>
          <a:p>
            <a:pPr marL="0" indent="0" algn="just">
              <a:buNone/>
            </a:pPr>
            <a:endParaRPr lang="en-US" sz="2800" i="1" dirty="0">
              <a:solidFill>
                <a:srgbClr val="C00000"/>
              </a:solidFill>
              <a:effectLst>
                <a:outerShdw blurRad="38100" dist="38100" dir="2700000" algn="tl">
                  <a:srgbClr val="000000">
                    <a:alpha val="43137"/>
                  </a:srgbClr>
                </a:outerShdw>
              </a:effectLst>
            </a:endParaRPr>
          </a:p>
          <a:p>
            <a:pPr marL="0" indent="0" algn="just">
              <a:buNone/>
            </a:pPr>
            <a:r>
              <a:rPr lang="en-US" sz="2800" i="1" dirty="0">
                <a:solidFill>
                  <a:srgbClr val="C00000"/>
                </a:solidFill>
                <a:effectLst>
                  <a:outerShdw blurRad="38100" dist="38100" dir="2700000" algn="tl">
                    <a:srgbClr val="000000">
                      <a:alpha val="43137"/>
                    </a:srgbClr>
                  </a:outerShdw>
                </a:effectLst>
                <a:highlight>
                  <a:srgbClr val="FFFF00"/>
                </a:highlight>
              </a:rPr>
              <a:t>The rigidity/fixity of employment </a:t>
            </a:r>
            <a:r>
              <a:rPr lang="en-US" sz="2800" i="1" dirty="0">
                <a:solidFill>
                  <a:srgbClr val="C00000"/>
                </a:solidFill>
                <a:effectLst>
                  <a:outerShdw blurRad="38100" dist="38100" dir="2700000" algn="tl">
                    <a:srgbClr val="000000">
                      <a:alpha val="43137"/>
                    </a:srgbClr>
                  </a:outerShdw>
                </a:effectLst>
              </a:rPr>
              <a:t>in Russia 44 vs. 30.8 for OECD average (Doing Business 2007).</a:t>
            </a:r>
          </a:p>
          <a:p>
            <a:pPr marL="0" indent="0">
              <a:buNone/>
            </a:pPr>
            <a:endParaRPr lang="fi-FI" sz="2400" dirty="0"/>
          </a:p>
          <a:p>
            <a:pPr marL="0" indent="0">
              <a:buNone/>
            </a:pPr>
            <a:endParaRPr lang="en-US" sz="2200" dirty="0"/>
          </a:p>
        </p:txBody>
      </p:sp>
    </p:spTree>
    <p:extLst>
      <p:ext uri="{BB962C8B-B14F-4D97-AF65-F5344CB8AC3E}">
        <p14:creationId xmlns:p14="http://schemas.microsoft.com/office/powerpoint/2010/main" val="18259490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70186"/>
          </a:xfrm>
        </p:spPr>
        <p:txBody>
          <a:bodyPr>
            <a:noAutofit/>
          </a:bodyPr>
          <a:lstStyle/>
          <a:p>
            <a:r>
              <a:rPr lang="en-US" sz="3000" i="1" dirty="0">
                <a:effectLst>
                  <a:outerShdw blurRad="38100" dist="38100" dir="2700000" algn="tl">
                    <a:srgbClr val="000000">
                      <a:alpha val="43137"/>
                    </a:srgbClr>
                  </a:outerShdw>
                </a:effectLst>
              </a:rPr>
              <a:t>Normative Firing Costs in Russia and some OECD countries, number of months and monthly wages </a:t>
            </a:r>
          </a:p>
        </p:txBody>
      </p:sp>
      <p:sp>
        <p:nvSpPr>
          <p:cNvPr id="3" name="Content Placeholder 2"/>
          <p:cNvSpPr>
            <a:spLocks noGrp="1"/>
          </p:cNvSpPr>
          <p:nvPr>
            <p:ph idx="1"/>
          </p:nvPr>
        </p:nvSpPr>
        <p:spPr>
          <a:xfrm>
            <a:off x="457200" y="2132856"/>
            <a:ext cx="8229600" cy="3993307"/>
          </a:xfrm>
        </p:spPr>
        <p:txBody>
          <a:bodyPr>
            <a:normAutofit/>
          </a:bodyPr>
          <a:lstStyle/>
          <a:p>
            <a:pPr marL="0" indent="0">
              <a:buNone/>
            </a:pPr>
            <a:r>
              <a:rPr lang="en-US" sz="3000" dirty="0"/>
              <a:t>Severance pay: </a:t>
            </a:r>
            <a:r>
              <a:rPr lang="en-US" sz="3000" dirty="0">
                <a:solidFill>
                  <a:srgbClr val="C00000"/>
                </a:solidFill>
              </a:rPr>
              <a:t>2-3 months* </a:t>
            </a:r>
            <a:r>
              <a:rPr lang="en-US" sz="3000" dirty="0"/>
              <a:t>(+3 months for the Northern and Far Eastern Regions).</a:t>
            </a:r>
          </a:p>
          <a:p>
            <a:pPr marL="0" indent="0">
              <a:buNone/>
            </a:pPr>
            <a:endParaRPr lang="en-US" sz="3000" dirty="0"/>
          </a:p>
          <a:p>
            <a:pPr marL="0" indent="0">
              <a:buNone/>
            </a:pPr>
            <a:r>
              <a:rPr lang="en-US" sz="3000" dirty="0"/>
              <a:t>*firing costs are constant over the tenure. </a:t>
            </a:r>
          </a:p>
          <a:p>
            <a:pPr marL="0" indent="0">
              <a:buNone/>
            </a:pPr>
            <a:endParaRPr lang="en-US" sz="3000" dirty="0"/>
          </a:p>
          <a:p>
            <a:pPr marL="0" indent="0">
              <a:buNone/>
            </a:pPr>
            <a:r>
              <a:rPr lang="en-US" sz="3000" dirty="0"/>
              <a:t>For Sweden, Finland, Germany, USA – </a:t>
            </a:r>
            <a:r>
              <a:rPr lang="en-US" sz="3000" dirty="0">
                <a:solidFill>
                  <a:srgbClr val="C00000"/>
                </a:solidFill>
              </a:rPr>
              <a:t>0 months!</a:t>
            </a:r>
          </a:p>
          <a:p>
            <a:pPr marL="0" indent="0">
              <a:buNone/>
            </a:pPr>
            <a:endParaRPr lang="en-US" sz="2200" dirty="0"/>
          </a:p>
          <a:p>
            <a:pPr marL="0" indent="0">
              <a:buNone/>
            </a:pPr>
            <a:endParaRPr lang="en-US" sz="2200" dirty="0"/>
          </a:p>
        </p:txBody>
      </p:sp>
    </p:spTree>
    <p:extLst>
      <p:ext uri="{BB962C8B-B14F-4D97-AF65-F5344CB8AC3E}">
        <p14:creationId xmlns:p14="http://schemas.microsoft.com/office/powerpoint/2010/main" val="42597139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i="1" dirty="0" err="1">
                <a:effectLst>
                  <a:outerShdw blurRad="38100" dist="38100" dir="2700000" algn="tl">
                    <a:srgbClr val="000000">
                      <a:alpha val="43137"/>
                    </a:srgbClr>
                  </a:outerShdw>
                </a:effectLst>
              </a:rPr>
              <a:t>Minimum</a:t>
            </a:r>
            <a:r>
              <a:rPr lang="fi-FI" i="1" dirty="0">
                <a:effectLst>
                  <a:outerShdw blurRad="38100" dist="38100" dir="2700000" algn="tl">
                    <a:srgbClr val="000000">
                      <a:alpha val="43137"/>
                    </a:srgbClr>
                  </a:outerShdw>
                </a:effectLst>
              </a:rPr>
              <a:t> </a:t>
            </a:r>
            <a:r>
              <a:rPr lang="fi-FI" i="1" dirty="0" err="1">
                <a:effectLst>
                  <a:outerShdw blurRad="38100" dist="38100" dir="2700000" algn="tl">
                    <a:srgbClr val="000000">
                      <a:alpha val="43137"/>
                    </a:srgbClr>
                  </a:outerShdw>
                </a:effectLst>
              </a:rPr>
              <a:t>wage</a:t>
            </a:r>
            <a:r>
              <a:rPr lang="fi-FI" i="1" dirty="0">
                <a:effectLst>
                  <a:outerShdw blurRad="38100" dist="38100" dir="2700000" algn="tl">
                    <a:srgbClr val="000000">
                      <a:alpha val="43137"/>
                    </a:srgbClr>
                  </a:outerShdw>
                </a:effectLst>
              </a:rPr>
              <a:t> </a:t>
            </a:r>
            <a:endParaRPr lang="en-US"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marL="0" indent="0" algn="just">
              <a:buNone/>
            </a:pPr>
            <a:r>
              <a:rPr lang="en-US" sz="2800" dirty="0"/>
              <a:t>The minimum wage sets a wage floor and constrains downward wage flexibility. </a:t>
            </a:r>
          </a:p>
          <a:p>
            <a:pPr marL="0" indent="0" algn="just">
              <a:buNone/>
            </a:pPr>
            <a:endParaRPr lang="en-US" sz="2800" dirty="0"/>
          </a:p>
          <a:p>
            <a:pPr marL="0" indent="0" algn="just">
              <a:buNone/>
            </a:pPr>
            <a:r>
              <a:rPr lang="en-US" sz="2800" i="1" dirty="0">
                <a:solidFill>
                  <a:srgbClr val="C00000"/>
                </a:solidFill>
              </a:rPr>
              <a:t>In Russia</a:t>
            </a:r>
            <a:r>
              <a:rPr lang="en-US" sz="2800" dirty="0"/>
              <a:t>, during most of the transition period, </a:t>
            </a:r>
            <a:r>
              <a:rPr lang="en-US" sz="2800" i="1" dirty="0">
                <a:solidFill>
                  <a:srgbClr val="C00000"/>
                </a:solidFill>
              </a:rPr>
              <a:t>the minimum wage was fixed at a rather low level</a:t>
            </a:r>
            <a:r>
              <a:rPr lang="en-US" sz="2800" dirty="0"/>
              <a:t>. </a:t>
            </a:r>
          </a:p>
          <a:p>
            <a:pPr marL="0" indent="0" algn="just">
              <a:buNone/>
            </a:pPr>
            <a:endParaRPr lang="en-US" sz="2800" dirty="0"/>
          </a:p>
          <a:p>
            <a:pPr marL="0" indent="0" algn="just">
              <a:buNone/>
            </a:pPr>
            <a:r>
              <a:rPr lang="en-US" sz="2800" dirty="0"/>
              <a:t>Indexation was irregular, lagged far behind inflation, and had a short-run effect on relative earnings.</a:t>
            </a:r>
          </a:p>
        </p:txBody>
      </p:sp>
    </p:spTree>
    <p:extLst>
      <p:ext uri="{BB962C8B-B14F-4D97-AF65-F5344CB8AC3E}">
        <p14:creationId xmlns:p14="http://schemas.microsoft.com/office/powerpoint/2010/main" val="15301766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i="1" dirty="0" err="1">
                <a:effectLst>
                  <a:outerShdw blurRad="38100" dist="38100" dir="2700000" algn="tl">
                    <a:srgbClr val="000000">
                      <a:alpha val="43137"/>
                    </a:srgbClr>
                  </a:outerShdw>
                </a:effectLst>
              </a:rPr>
              <a:t>Minimum</a:t>
            </a:r>
            <a:r>
              <a:rPr lang="fi-FI" i="1" dirty="0">
                <a:effectLst>
                  <a:outerShdw blurRad="38100" dist="38100" dir="2700000" algn="tl">
                    <a:srgbClr val="000000">
                      <a:alpha val="43137"/>
                    </a:srgbClr>
                  </a:outerShdw>
                </a:effectLst>
              </a:rPr>
              <a:t> </a:t>
            </a:r>
            <a:r>
              <a:rPr lang="fi-FI" i="1" dirty="0" err="1">
                <a:effectLst>
                  <a:outerShdw blurRad="38100" dist="38100" dir="2700000" algn="tl">
                    <a:srgbClr val="000000">
                      <a:alpha val="43137"/>
                    </a:srgbClr>
                  </a:outerShdw>
                </a:effectLst>
              </a:rPr>
              <a:t>wage</a:t>
            </a:r>
            <a:r>
              <a:rPr lang="fi-FI" i="1" dirty="0">
                <a:effectLst>
                  <a:outerShdw blurRad="38100" dist="38100" dir="2700000" algn="tl">
                    <a:srgbClr val="000000">
                      <a:alpha val="43137"/>
                    </a:srgbClr>
                  </a:outerShdw>
                </a:effectLst>
              </a:rPr>
              <a:t> per </a:t>
            </a:r>
            <a:r>
              <a:rPr lang="fi-FI" i="1" dirty="0" err="1">
                <a:effectLst>
                  <a:outerShdw blurRad="38100" dist="38100" dir="2700000" algn="tl">
                    <a:srgbClr val="000000">
                      <a:alpha val="43137"/>
                    </a:srgbClr>
                  </a:outerShdw>
                </a:effectLst>
              </a:rPr>
              <a:t>month</a:t>
            </a:r>
            <a:r>
              <a:rPr lang="fi-FI" i="1" dirty="0">
                <a:effectLst>
                  <a:outerShdw blurRad="38100" dist="38100" dir="2700000" algn="tl">
                    <a:srgbClr val="000000">
                      <a:alpha val="43137"/>
                    </a:srgbClr>
                  </a:outerShdw>
                </a:effectLst>
              </a:rPr>
              <a:t>, USD  </a:t>
            </a:r>
            <a:endParaRPr lang="en-US" i="1" dirty="0">
              <a:effectLst>
                <a:outerShdw blurRad="38100" dist="38100" dir="2700000" algn="tl">
                  <a:srgbClr val="000000">
                    <a:alpha val="43137"/>
                  </a:srgbClr>
                </a:outerShdw>
              </a:effectLst>
            </a:endParaRPr>
          </a:p>
        </p:txBody>
      </p:sp>
      <p:graphicFrame>
        <p:nvGraphicFramePr>
          <p:cNvPr id="7" name="Content Placeholder 6">
            <a:extLst>
              <a:ext uri="{FF2B5EF4-FFF2-40B4-BE49-F238E27FC236}">
                <a16:creationId xmlns:a16="http://schemas.microsoft.com/office/drawing/2014/main" id="{0ED40B85-A43D-40FE-98C0-D260D8547BB2}"/>
              </a:ext>
            </a:extLst>
          </p:cNvPr>
          <p:cNvGraphicFramePr>
            <a:graphicFrameLocks noGrp="1"/>
          </p:cNvGraphicFramePr>
          <p:nvPr>
            <p:ph idx="1"/>
            <p:extLst>
              <p:ext uri="{D42A27DB-BD31-4B8C-83A1-F6EECF244321}">
                <p14:modId xmlns:p14="http://schemas.microsoft.com/office/powerpoint/2010/main" val="3105748790"/>
              </p:ext>
            </p:extLst>
          </p:nvPr>
        </p:nvGraphicFramePr>
        <p:xfrm>
          <a:off x="457200" y="1340768"/>
          <a:ext cx="8229600" cy="52425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581798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2653341843"/>
              </p:ext>
            </p:extLst>
          </p:nvPr>
        </p:nvGraphicFramePr>
        <p:xfrm>
          <a:off x="395536" y="116632"/>
          <a:ext cx="8496944" cy="64087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059223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14370F-C754-4B98-A50C-0F4E30A26987}"/>
              </a:ext>
            </a:extLst>
          </p:cNvPr>
          <p:cNvPicPr>
            <a:picLocks noChangeAspect="1"/>
          </p:cNvPicPr>
          <p:nvPr/>
        </p:nvPicPr>
        <p:blipFill>
          <a:blip r:embed="rId2"/>
          <a:stretch>
            <a:fillRect/>
          </a:stretch>
        </p:blipFill>
        <p:spPr>
          <a:xfrm>
            <a:off x="-18700" y="-3942"/>
            <a:ext cx="9144000" cy="4149079"/>
          </a:xfrm>
          <a:prstGeom prst="rect">
            <a:avLst/>
          </a:prstGeom>
        </p:spPr>
      </p:pic>
      <p:pic>
        <p:nvPicPr>
          <p:cNvPr id="5" name="Picture 4">
            <a:extLst>
              <a:ext uri="{FF2B5EF4-FFF2-40B4-BE49-F238E27FC236}">
                <a16:creationId xmlns:a16="http://schemas.microsoft.com/office/drawing/2014/main" id="{7AAAED33-F693-4956-93B1-B4084B1DE3F4}"/>
              </a:ext>
            </a:extLst>
          </p:cNvPr>
          <p:cNvPicPr>
            <a:picLocks noChangeAspect="1"/>
          </p:cNvPicPr>
          <p:nvPr/>
        </p:nvPicPr>
        <p:blipFill>
          <a:blip r:embed="rId3"/>
          <a:stretch>
            <a:fillRect/>
          </a:stretch>
        </p:blipFill>
        <p:spPr>
          <a:xfrm>
            <a:off x="-34064" y="4149080"/>
            <a:ext cx="9144000" cy="2708920"/>
          </a:xfrm>
          <a:prstGeom prst="rect">
            <a:avLst/>
          </a:prstGeom>
        </p:spPr>
      </p:pic>
    </p:spTree>
    <p:extLst>
      <p:ext uri="{BB962C8B-B14F-4D97-AF65-F5344CB8AC3E}">
        <p14:creationId xmlns:p14="http://schemas.microsoft.com/office/powerpoint/2010/main" val="1522120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572792103"/>
              </p:ext>
            </p:extLst>
          </p:nvPr>
        </p:nvGraphicFramePr>
        <p:xfrm>
          <a:off x="179512" y="260648"/>
          <a:ext cx="8856984" cy="62646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656286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effectLst>
                  <a:outerShdw blurRad="38100" dist="38100" dir="2700000" algn="tl">
                    <a:srgbClr val="000000">
                      <a:alpha val="43137"/>
                    </a:srgbClr>
                  </a:outerShdw>
                </a:effectLst>
              </a:rPr>
              <a:t>Unemployment benefits </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556792"/>
            <a:ext cx="8229600" cy="4896544"/>
          </a:xfrm>
        </p:spPr>
        <p:txBody>
          <a:bodyPr>
            <a:normAutofit fontScale="77500" lnSpcReduction="20000"/>
          </a:bodyPr>
          <a:lstStyle/>
          <a:p>
            <a:pPr marL="0" indent="0" algn="just">
              <a:buNone/>
            </a:pPr>
            <a:r>
              <a:rPr lang="en-US" sz="3800" dirty="0">
                <a:latin typeface="Times New Roman" panose="02020603050405020304" pitchFamily="18" charset="0"/>
                <a:cs typeface="Times New Roman" panose="02020603050405020304" pitchFamily="18" charset="0"/>
              </a:rPr>
              <a:t>Russia entered the transition: no open unemployment </a:t>
            </a:r>
            <a:r>
              <a:rPr lang="en-US" sz="3800" dirty="0">
                <a:latin typeface="Times New Roman" panose="02020603050405020304" pitchFamily="18" charset="0"/>
                <a:cs typeface="Times New Roman" panose="02020603050405020304" pitchFamily="18" charset="0"/>
                <a:sym typeface="Wingdings" panose="05000000000000000000" pitchFamily="2" charset="2"/>
              </a:rPr>
              <a:t></a:t>
            </a:r>
            <a:r>
              <a:rPr lang="en-US" sz="3800" dirty="0">
                <a:latin typeface="Times New Roman" panose="02020603050405020304" pitchFamily="18" charset="0"/>
                <a:cs typeface="Times New Roman" panose="02020603050405020304" pitchFamily="18" charset="0"/>
              </a:rPr>
              <a:t> no social protection targeted at the unemployed.</a:t>
            </a:r>
          </a:p>
          <a:p>
            <a:pPr marL="0" indent="0" algn="just">
              <a:buNone/>
            </a:pPr>
            <a:endParaRPr lang="fi-FI" sz="3800" dirty="0">
              <a:latin typeface="Times New Roman" panose="02020603050405020304" pitchFamily="18" charset="0"/>
              <a:cs typeface="Times New Roman" panose="02020603050405020304" pitchFamily="18" charset="0"/>
            </a:endParaRPr>
          </a:p>
          <a:p>
            <a:pPr marL="0" indent="0" algn="just">
              <a:buNone/>
            </a:pPr>
            <a:endParaRPr lang="en-US" sz="3800" dirty="0">
              <a:latin typeface="Times New Roman" panose="02020603050405020304" pitchFamily="18" charset="0"/>
              <a:cs typeface="Times New Roman" panose="02020603050405020304" pitchFamily="18" charset="0"/>
            </a:endParaRPr>
          </a:p>
          <a:p>
            <a:pPr marL="0" indent="0" algn="just">
              <a:buNone/>
            </a:pPr>
            <a:r>
              <a:rPr lang="en-US" sz="3800" dirty="0">
                <a:latin typeface="Times New Roman" panose="02020603050405020304" pitchFamily="18" charset="0"/>
                <a:cs typeface="Times New Roman" panose="02020603050405020304" pitchFamily="18" charset="0"/>
              </a:rPr>
              <a:t>The safety net to cushion emerging social costs had to be created from scratch and without delay. </a:t>
            </a:r>
          </a:p>
          <a:p>
            <a:pPr marL="0" indent="0" algn="just">
              <a:buNone/>
            </a:pPr>
            <a:endParaRPr lang="en-US" sz="3800" dirty="0">
              <a:latin typeface="Times New Roman" panose="02020603050405020304" pitchFamily="18" charset="0"/>
              <a:cs typeface="Times New Roman" panose="02020603050405020304" pitchFamily="18" charset="0"/>
            </a:endParaRPr>
          </a:p>
          <a:p>
            <a:pPr marL="0" indent="0" algn="just">
              <a:buNone/>
            </a:pPr>
            <a:endParaRPr lang="en-US" sz="3800" dirty="0">
              <a:latin typeface="Times New Roman" panose="02020603050405020304" pitchFamily="18" charset="0"/>
              <a:cs typeface="Times New Roman" panose="02020603050405020304" pitchFamily="18" charset="0"/>
            </a:endParaRPr>
          </a:p>
          <a:p>
            <a:pPr marL="0" indent="0" algn="just">
              <a:buNone/>
            </a:pPr>
            <a:r>
              <a:rPr lang="en-US" sz="3800" dirty="0">
                <a:latin typeface="Times New Roman" panose="02020603050405020304" pitchFamily="18" charset="0"/>
                <a:cs typeface="Times New Roman" panose="02020603050405020304" pitchFamily="18" charset="0"/>
              </a:rPr>
              <a:t>Its designers were caught between expectations of high unemployment and fears of being too generous.</a:t>
            </a:r>
          </a:p>
          <a:p>
            <a:pPr marL="0" indent="0">
              <a:buNone/>
            </a:pPr>
            <a:endParaRPr lang="en-US" dirty="0"/>
          </a:p>
        </p:txBody>
      </p:sp>
    </p:spTree>
    <p:extLst>
      <p:ext uri="{BB962C8B-B14F-4D97-AF65-F5344CB8AC3E}">
        <p14:creationId xmlns:p14="http://schemas.microsoft.com/office/powerpoint/2010/main" val="35935601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solidFill>
                  <a:schemeClr val="tx2"/>
                </a:solidFill>
                <a:effectLst>
                  <a:outerShdw blurRad="38100" dist="38100" dir="2700000" algn="tl">
                    <a:srgbClr val="000000">
                      <a:alpha val="43137"/>
                    </a:srgbClr>
                  </a:outerShdw>
                </a:effectLst>
              </a:rPr>
              <a:t>Unemployment benefits </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196752"/>
            <a:ext cx="8229600" cy="5256584"/>
          </a:xfrm>
        </p:spPr>
        <p:txBody>
          <a:bodyPr>
            <a:normAutofit/>
          </a:bodyPr>
          <a:lstStyle/>
          <a:p>
            <a:pPr marL="0" indent="0">
              <a:buNone/>
            </a:pPr>
            <a:r>
              <a:rPr lang="en-US" sz="2500" dirty="0"/>
              <a:t>Throughout the 90s, </a:t>
            </a:r>
            <a:r>
              <a:rPr lang="en-US" sz="2500" b="1" dirty="0">
                <a:solidFill>
                  <a:srgbClr val="FF0000"/>
                </a:solidFill>
                <a:effectLst>
                  <a:outerShdw blurRad="38100" dist="38100" dir="2700000" algn="tl">
                    <a:srgbClr val="000000">
                      <a:alpha val="43137"/>
                    </a:srgbClr>
                  </a:outerShdw>
                </a:effectLst>
              </a:rPr>
              <a:t>the share of annual GDP budgeted for labor market policies </a:t>
            </a:r>
            <a:r>
              <a:rPr lang="en-US" sz="2500" dirty="0"/>
              <a:t>remained remarkably low:</a:t>
            </a:r>
          </a:p>
          <a:p>
            <a:pPr marL="0" indent="0">
              <a:buNone/>
            </a:pPr>
            <a:endParaRPr lang="en-US" sz="2500" dirty="0"/>
          </a:p>
          <a:p>
            <a:pPr marL="0" indent="0">
              <a:buNone/>
            </a:pPr>
            <a:r>
              <a:rPr lang="en-US" sz="2500" dirty="0"/>
              <a:t>Less than 1% in Russia   </a:t>
            </a:r>
            <a:r>
              <a:rPr lang="en-US" sz="2500" dirty="0">
                <a:sym typeface="Wingdings" panose="05000000000000000000" pitchFamily="2" charset="2"/>
              </a:rPr>
              <a:t> </a:t>
            </a:r>
            <a:r>
              <a:rPr lang="en-US" sz="2500" dirty="0"/>
              <a:t>in Hungary or Poland, e.g., reached 1.3 and 2.25% (UN Commission for Europe, 2003). </a:t>
            </a:r>
          </a:p>
          <a:p>
            <a:pPr marL="0" indent="0">
              <a:buNone/>
            </a:pPr>
            <a:endParaRPr lang="en-US" sz="2500" dirty="0"/>
          </a:p>
          <a:p>
            <a:pPr marL="0" indent="0">
              <a:buNone/>
            </a:pPr>
            <a:r>
              <a:rPr lang="en-US" sz="2500" dirty="0"/>
              <a:t>In the 2000s, this share became almost negligible. </a:t>
            </a:r>
          </a:p>
          <a:p>
            <a:pPr marL="0" indent="0">
              <a:buNone/>
            </a:pPr>
            <a:endParaRPr lang="en-US" sz="2500" dirty="0"/>
          </a:p>
          <a:p>
            <a:pPr marL="0" indent="0">
              <a:buNone/>
            </a:pPr>
            <a:r>
              <a:rPr lang="en-US" sz="2500" dirty="0"/>
              <a:t>Total spending on passive and active labor market policies remained less than 0.1% and it only approached 0.2% in the crisis 2009 due to additional spending.</a:t>
            </a:r>
          </a:p>
        </p:txBody>
      </p:sp>
    </p:spTree>
    <p:extLst>
      <p:ext uri="{BB962C8B-B14F-4D97-AF65-F5344CB8AC3E}">
        <p14:creationId xmlns:p14="http://schemas.microsoft.com/office/powerpoint/2010/main" val="15024914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US" i="1" dirty="0">
                <a:effectLst>
                  <a:outerShdw blurRad="38100" dist="38100" dir="2700000" algn="tl">
                    <a:srgbClr val="000000">
                      <a:alpha val="43137"/>
                    </a:srgbClr>
                  </a:outerShdw>
                </a:effectLst>
              </a:rPr>
              <a:t>Unemployment benefits in Russia, USD</a:t>
            </a:r>
            <a:endParaRPr lang="fi-FI" i="1" dirty="0">
              <a:effectLst>
                <a:outerShdw blurRad="38100" dist="38100" dir="2700000" algn="tl">
                  <a:srgbClr val="000000">
                    <a:alpha val="43137"/>
                  </a:srgbClr>
                </a:outerShdw>
              </a:effectLst>
            </a:endParaRPr>
          </a:p>
        </p:txBody>
      </p:sp>
      <p:graphicFrame>
        <p:nvGraphicFramePr>
          <p:cNvPr id="6" name="Content Placeholder 5">
            <a:extLst>
              <a:ext uri="{FF2B5EF4-FFF2-40B4-BE49-F238E27FC236}">
                <a16:creationId xmlns:a16="http://schemas.microsoft.com/office/drawing/2014/main" id="{9FA50D6C-254D-4C43-B9FE-5EEFA0D55045}"/>
              </a:ext>
            </a:extLst>
          </p:cNvPr>
          <p:cNvGraphicFramePr>
            <a:graphicFrameLocks noGrp="1"/>
          </p:cNvGraphicFramePr>
          <p:nvPr>
            <p:ph idx="1"/>
            <p:extLst>
              <p:ext uri="{D42A27DB-BD31-4B8C-83A1-F6EECF244321}">
                <p14:modId xmlns:p14="http://schemas.microsoft.com/office/powerpoint/2010/main" val="1543731785"/>
              </p:ext>
            </p:extLst>
          </p:nvPr>
        </p:nvGraphicFramePr>
        <p:xfrm>
          <a:off x="251520" y="980728"/>
          <a:ext cx="8640960" cy="57606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03557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3B47FC9C-2ED3-4100-A4EF-E8CDFEE106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School Uniform | Nat Laurel">
            <a:extLst>
              <a:ext uri="{FF2B5EF4-FFF2-40B4-BE49-F238E27FC236}">
                <a16:creationId xmlns:a16="http://schemas.microsoft.com/office/drawing/2014/main" id="{9FC82CC1-83FD-4804-AC50-1F62D99C546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31838" y="555625"/>
            <a:ext cx="3794125" cy="2481263"/>
          </a:xfrm>
          <a:prstGeom prst="rect">
            <a:avLst/>
          </a:prstGeom>
          <a:extLst>
            <a:ext uri="{909E8E84-426E-40DD-AFC4-6F175D3DCCD1}">
              <a14:hiddenFill xmlns:a14="http://schemas.microsoft.com/office/drawing/2010/main">
                <a:solidFill>
                  <a:srgbClr val="FFFFFF"/>
                </a:solidFill>
              </a14:hiddenFill>
            </a:ext>
          </a:extLst>
        </p:spPr>
      </p:pic>
      <p:pic>
        <p:nvPicPr>
          <p:cNvPr id="13" name="Picture 12" descr="A person standing in front of a class&#10;&#10;Description automatically generated with medium confidence">
            <a:extLst>
              <a:ext uri="{FF2B5EF4-FFF2-40B4-BE49-F238E27FC236}">
                <a16:creationId xmlns:a16="http://schemas.microsoft.com/office/drawing/2014/main" id="{B6025C0C-9C29-4F7F-B345-CC031B09A5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5813" y="555625"/>
            <a:ext cx="3814763" cy="2481263"/>
          </a:xfrm>
          <a:prstGeom prst="rect">
            <a:avLst/>
          </a:prstGeom>
        </p:spPr>
      </p:pic>
      <p:pic>
        <p:nvPicPr>
          <p:cNvPr id="9" name="Picture 8" descr="A group of people sitting in a lecture hall&#10;&#10;Description automatically generated with medium confidence">
            <a:extLst>
              <a:ext uri="{FF2B5EF4-FFF2-40B4-BE49-F238E27FC236}">
                <a16:creationId xmlns:a16="http://schemas.microsoft.com/office/drawing/2014/main" id="{2267C77C-6733-433F-B659-100606DD6D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838" y="3106738"/>
            <a:ext cx="3090863" cy="2078038"/>
          </a:xfrm>
          <a:prstGeom prst="rect">
            <a:avLst/>
          </a:prstGeom>
        </p:spPr>
      </p:pic>
      <p:pic>
        <p:nvPicPr>
          <p:cNvPr id="15" name="Picture 14" descr="A picture containing text, person, posing, standing&#10;&#10;Description automatically generated">
            <a:extLst>
              <a:ext uri="{FF2B5EF4-FFF2-40B4-BE49-F238E27FC236}">
                <a16:creationId xmlns:a16="http://schemas.microsoft.com/office/drawing/2014/main" id="{DD840A93-4DBC-4EA5-81E6-BE1E6DBFC1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92550" y="3106738"/>
            <a:ext cx="4518025" cy="2078038"/>
          </a:xfrm>
          <a:prstGeom prst="rect">
            <a:avLst/>
          </a:prstGeom>
        </p:spPr>
      </p:pic>
      <p:sp>
        <p:nvSpPr>
          <p:cNvPr id="2" name="Title 1">
            <a:extLst>
              <a:ext uri="{FF2B5EF4-FFF2-40B4-BE49-F238E27FC236}">
                <a16:creationId xmlns:a16="http://schemas.microsoft.com/office/drawing/2014/main" id="{56B1C73E-C437-4200-AB76-B1CDBE66BE57}"/>
              </a:ext>
            </a:extLst>
          </p:cNvPr>
          <p:cNvSpPr>
            <a:spLocks noGrp="1"/>
          </p:cNvSpPr>
          <p:nvPr>
            <p:ph type="title"/>
          </p:nvPr>
        </p:nvSpPr>
        <p:spPr>
          <a:xfrm>
            <a:off x="628650" y="5358141"/>
            <a:ext cx="7886700" cy="942664"/>
          </a:xfrm>
        </p:spPr>
        <p:txBody>
          <a:bodyPr vert="horz" lIns="91440" tIns="45720" rIns="91440" bIns="45720" rtlCol="0" anchor="ctr">
            <a:normAutofit/>
          </a:bodyPr>
          <a:lstStyle/>
          <a:p>
            <a:pPr>
              <a:lnSpc>
                <a:spcPct val="90000"/>
              </a:lnSpc>
            </a:pPr>
            <a:r>
              <a:rPr lang="en-US" sz="3100" i="1" kern="1200">
                <a:solidFill>
                  <a:schemeClr val="tx1"/>
                </a:solidFill>
                <a:effectLst>
                  <a:outerShdw blurRad="38100" dist="38100" dir="2700000" algn="tl">
                    <a:srgbClr val="000000">
                      <a:alpha val="43137"/>
                    </a:srgbClr>
                  </a:outerShdw>
                </a:effectLst>
                <a:latin typeface="+mj-lt"/>
                <a:ea typeface="+mj-ea"/>
                <a:cs typeface="+mj-cs"/>
              </a:rPr>
              <a:t>Some pictures: Soviet school and university</a:t>
            </a:r>
          </a:p>
        </p:txBody>
      </p:sp>
    </p:spTree>
    <p:extLst>
      <p:ext uri="{BB962C8B-B14F-4D97-AF65-F5344CB8AC3E}">
        <p14:creationId xmlns:p14="http://schemas.microsoft.com/office/powerpoint/2010/main" val="8961179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784976" cy="1143000"/>
          </a:xfrm>
        </p:spPr>
        <p:txBody>
          <a:bodyPr>
            <a:normAutofit fontScale="90000"/>
          </a:bodyPr>
          <a:lstStyle/>
          <a:p>
            <a:r>
              <a:rPr lang="en-US" i="1" dirty="0">
                <a:effectLst>
                  <a:outerShdw blurRad="38100" dist="38100" dir="2700000" algn="tl">
                    <a:srgbClr val="000000">
                      <a:alpha val="43137"/>
                    </a:srgbClr>
                  </a:outerShdw>
                </a:effectLst>
              </a:rPr>
              <a:t>Ratio “monthly UB/monthly average wage”, % </a:t>
            </a:r>
          </a:p>
        </p:txBody>
      </p:sp>
      <p:graphicFrame>
        <p:nvGraphicFramePr>
          <p:cNvPr id="6" name="Content Placeholder 5">
            <a:extLst>
              <a:ext uri="{FF2B5EF4-FFF2-40B4-BE49-F238E27FC236}">
                <a16:creationId xmlns:a16="http://schemas.microsoft.com/office/drawing/2014/main" id="{ACDCA9DA-13BA-4410-93BB-496580C327EF}"/>
              </a:ext>
            </a:extLst>
          </p:cNvPr>
          <p:cNvGraphicFramePr>
            <a:graphicFrameLocks noGrp="1"/>
          </p:cNvGraphicFramePr>
          <p:nvPr>
            <p:ph idx="1"/>
            <p:extLst>
              <p:ext uri="{D42A27DB-BD31-4B8C-83A1-F6EECF244321}">
                <p14:modId xmlns:p14="http://schemas.microsoft.com/office/powerpoint/2010/main" val="2243827100"/>
              </p:ext>
            </p:extLst>
          </p:nvPr>
        </p:nvGraphicFramePr>
        <p:xfrm>
          <a:off x="107504" y="1600200"/>
          <a:ext cx="8928992" cy="50691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849755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i="1" dirty="0" err="1">
                <a:effectLst>
                  <a:outerShdw blurRad="38100" dist="38100" dir="2700000" algn="tl">
                    <a:srgbClr val="000000">
                      <a:alpha val="43137"/>
                    </a:srgbClr>
                  </a:outerShdw>
                </a:effectLst>
              </a:rPr>
              <a:t>Unemployment</a:t>
            </a:r>
            <a:r>
              <a:rPr lang="fi-FI" i="1" dirty="0">
                <a:effectLst>
                  <a:outerShdw blurRad="38100" dist="38100" dir="2700000" algn="tl">
                    <a:srgbClr val="000000">
                      <a:alpha val="43137"/>
                    </a:srgbClr>
                  </a:outerShdw>
                </a:effectLst>
              </a:rPr>
              <a:t> </a:t>
            </a:r>
            <a:r>
              <a:rPr lang="fi-FI" i="1" dirty="0" err="1">
                <a:effectLst>
                  <a:outerShdw blurRad="38100" dist="38100" dir="2700000" algn="tl">
                    <a:srgbClr val="000000">
                      <a:alpha val="43137"/>
                    </a:srgbClr>
                  </a:outerShdw>
                </a:effectLst>
              </a:rPr>
              <a:t>benefits</a:t>
            </a:r>
            <a:r>
              <a:rPr lang="fi-FI" i="1" dirty="0">
                <a:effectLst>
                  <a:outerShdw blurRad="38100" dist="38100" dir="2700000" algn="tl">
                    <a:srgbClr val="000000">
                      <a:alpha val="43137"/>
                    </a:srgbClr>
                  </a:outerShdw>
                </a:effectLst>
              </a:rPr>
              <a:t> at </a:t>
            </a:r>
            <a:r>
              <a:rPr lang="fi-FI" i="1" dirty="0" err="1">
                <a:effectLst>
                  <a:outerShdw blurRad="38100" dist="38100" dir="2700000" algn="tl">
                    <a:srgbClr val="000000">
                      <a:alpha val="43137"/>
                    </a:srgbClr>
                  </a:outerShdw>
                </a:effectLst>
              </a:rPr>
              <a:t>present</a:t>
            </a:r>
            <a:r>
              <a:rPr lang="fi-FI" i="1" dirty="0">
                <a:effectLst>
                  <a:outerShdw blurRad="38100" dist="38100" dir="2700000" algn="tl">
                    <a:srgbClr val="000000">
                      <a:alpha val="43137"/>
                    </a:srgbClr>
                  </a:outerShdw>
                </a:effectLst>
              </a:rPr>
              <a:t> </a:t>
            </a:r>
            <a:endParaRPr lang="fi-FI" i="1" dirty="0"/>
          </a:p>
        </p:txBody>
      </p:sp>
      <p:sp>
        <p:nvSpPr>
          <p:cNvPr id="3" name="Content Placeholder 2"/>
          <p:cNvSpPr>
            <a:spLocks noGrp="1"/>
          </p:cNvSpPr>
          <p:nvPr>
            <p:ph idx="1"/>
          </p:nvPr>
        </p:nvSpPr>
        <p:spPr>
          <a:xfrm>
            <a:off x="179512" y="1700808"/>
            <a:ext cx="8784976" cy="4882554"/>
          </a:xfrm>
        </p:spPr>
        <p:txBody>
          <a:bodyPr>
            <a:normAutofit/>
          </a:bodyPr>
          <a:lstStyle/>
          <a:p>
            <a:pPr marL="0" indent="0">
              <a:buNone/>
            </a:pPr>
            <a:r>
              <a:rPr lang="fi-FI" sz="2600" dirty="0" err="1"/>
              <a:t>There</a:t>
            </a:r>
            <a:r>
              <a:rPr lang="fi-FI" sz="2600" dirty="0"/>
              <a:t> </a:t>
            </a:r>
            <a:r>
              <a:rPr lang="fi-FI" sz="2600" dirty="0" err="1"/>
              <a:t>are</a:t>
            </a:r>
            <a:r>
              <a:rPr lang="fi-FI" sz="2600" dirty="0"/>
              <a:t> </a:t>
            </a:r>
            <a:r>
              <a:rPr lang="fi-FI" sz="2600" dirty="0" err="1"/>
              <a:t>more</a:t>
            </a:r>
            <a:r>
              <a:rPr lang="fi-FI" sz="2600" dirty="0"/>
              <a:t> </a:t>
            </a:r>
            <a:r>
              <a:rPr lang="fi-FI" sz="2600" dirty="0" err="1"/>
              <a:t>job</a:t>
            </a:r>
            <a:r>
              <a:rPr lang="fi-FI" sz="2600" dirty="0"/>
              <a:t> </a:t>
            </a:r>
            <a:r>
              <a:rPr lang="fi-FI" sz="2600" dirty="0" err="1"/>
              <a:t>places</a:t>
            </a:r>
            <a:r>
              <a:rPr lang="fi-FI" sz="2600" dirty="0"/>
              <a:t> in </a:t>
            </a:r>
            <a:r>
              <a:rPr lang="fi-FI" sz="2600" dirty="0" err="1"/>
              <a:t>the</a:t>
            </a:r>
            <a:r>
              <a:rPr lang="fi-FI" sz="2600" dirty="0"/>
              <a:t> </a:t>
            </a:r>
            <a:r>
              <a:rPr lang="fi-FI" sz="2600" dirty="0" err="1"/>
              <a:t>economy</a:t>
            </a:r>
            <a:r>
              <a:rPr lang="fi-FI" sz="2600" dirty="0"/>
              <a:t> </a:t>
            </a:r>
            <a:r>
              <a:rPr lang="fi-FI" sz="2600" dirty="0" err="1"/>
              <a:t>than</a:t>
            </a:r>
            <a:r>
              <a:rPr lang="fi-FI" sz="2600" dirty="0"/>
              <a:t> </a:t>
            </a:r>
            <a:r>
              <a:rPr lang="fi-FI" sz="2600" dirty="0" err="1"/>
              <a:t>unemployed</a:t>
            </a:r>
            <a:r>
              <a:rPr lang="fi-FI" sz="2600" dirty="0"/>
              <a:t> </a:t>
            </a:r>
            <a:r>
              <a:rPr lang="fi-FI" sz="2600" dirty="0" err="1"/>
              <a:t>people</a:t>
            </a:r>
            <a:r>
              <a:rPr lang="fi-FI" sz="2600" dirty="0"/>
              <a:t> – </a:t>
            </a:r>
            <a:r>
              <a:rPr lang="fi-FI" sz="2600" dirty="0" err="1"/>
              <a:t>should</a:t>
            </a:r>
            <a:r>
              <a:rPr lang="fi-FI" sz="2600" dirty="0"/>
              <a:t> </a:t>
            </a:r>
            <a:r>
              <a:rPr lang="fi-FI" sz="2600" dirty="0" err="1"/>
              <a:t>be</a:t>
            </a:r>
            <a:r>
              <a:rPr lang="fi-FI" sz="2600" dirty="0"/>
              <a:t> </a:t>
            </a:r>
            <a:r>
              <a:rPr lang="fi-FI" sz="2600" dirty="0" err="1"/>
              <a:t>able</a:t>
            </a:r>
            <a:r>
              <a:rPr lang="fi-FI" sz="2600" dirty="0"/>
              <a:t> to </a:t>
            </a:r>
            <a:r>
              <a:rPr lang="fi-FI" sz="2600" dirty="0" err="1"/>
              <a:t>find</a:t>
            </a:r>
            <a:r>
              <a:rPr lang="fi-FI" sz="2600" dirty="0"/>
              <a:t> a </a:t>
            </a:r>
            <a:r>
              <a:rPr lang="fi-FI" sz="2600" dirty="0" err="1"/>
              <a:t>job</a:t>
            </a:r>
            <a:r>
              <a:rPr lang="fi-FI" sz="2600" dirty="0"/>
              <a:t> </a:t>
            </a:r>
            <a:r>
              <a:rPr lang="fi-FI" sz="2600" dirty="0" err="1"/>
              <a:t>quickly</a:t>
            </a:r>
            <a:r>
              <a:rPr lang="fi-FI" sz="2600" dirty="0"/>
              <a:t>. </a:t>
            </a:r>
          </a:p>
          <a:p>
            <a:pPr marL="0" indent="0">
              <a:buNone/>
            </a:pPr>
            <a:endParaRPr lang="fi-FI" sz="2600" dirty="0"/>
          </a:p>
          <a:p>
            <a:pPr marL="0" indent="0">
              <a:buNone/>
            </a:pPr>
            <a:r>
              <a:rPr lang="fi-FI" sz="2600" b="1" dirty="0" err="1">
                <a:effectLst>
                  <a:outerShdw blurRad="38100" dist="38100" dir="2700000" algn="tl">
                    <a:srgbClr val="000000">
                      <a:alpha val="43137"/>
                    </a:srgbClr>
                  </a:outerShdw>
                </a:effectLst>
              </a:rPr>
              <a:t>First</a:t>
            </a:r>
            <a:r>
              <a:rPr lang="fi-FI" sz="2600" b="1" dirty="0">
                <a:effectLst>
                  <a:outerShdw blurRad="38100" dist="38100" dir="2700000" algn="tl">
                    <a:srgbClr val="000000">
                      <a:alpha val="43137"/>
                    </a:srgbClr>
                  </a:outerShdw>
                </a:effectLst>
              </a:rPr>
              <a:t> </a:t>
            </a:r>
            <a:r>
              <a:rPr lang="fi-FI" sz="2600" b="1" dirty="0" err="1">
                <a:effectLst>
                  <a:outerShdw blurRad="38100" dist="38100" dir="2700000" algn="tl">
                    <a:srgbClr val="000000">
                      <a:alpha val="43137"/>
                    </a:srgbClr>
                  </a:outerShdw>
                </a:effectLst>
              </a:rPr>
              <a:t>year</a:t>
            </a:r>
            <a:r>
              <a:rPr lang="fi-FI" sz="2600" b="1" dirty="0">
                <a:effectLst>
                  <a:outerShdw blurRad="38100" dist="38100" dir="2700000" algn="tl">
                    <a:srgbClr val="000000">
                      <a:alpha val="43137"/>
                    </a:srgbClr>
                  </a:outerShdw>
                </a:effectLst>
              </a:rPr>
              <a:t>:</a:t>
            </a:r>
          </a:p>
          <a:p>
            <a:pPr marL="0" indent="0">
              <a:buNone/>
            </a:pPr>
            <a:endParaRPr lang="fi-FI" sz="2600" dirty="0"/>
          </a:p>
          <a:p>
            <a:pPr marL="0" indent="0">
              <a:buNone/>
            </a:pPr>
            <a:r>
              <a:rPr lang="fi-FI" sz="2600" dirty="0"/>
              <a:t>3 </a:t>
            </a:r>
            <a:r>
              <a:rPr lang="fi-FI" sz="2600" dirty="0" err="1"/>
              <a:t>month</a:t>
            </a:r>
            <a:r>
              <a:rPr lang="fi-FI" sz="2600" dirty="0"/>
              <a:t> – 75% </a:t>
            </a:r>
            <a:r>
              <a:rPr lang="fi-FI" sz="2600" dirty="0" err="1"/>
              <a:t>from</a:t>
            </a:r>
            <a:r>
              <a:rPr lang="fi-FI" sz="2600" dirty="0"/>
              <a:t> </a:t>
            </a:r>
            <a:r>
              <a:rPr lang="fi-FI" sz="2600" dirty="0" err="1"/>
              <a:t>previous</a:t>
            </a:r>
            <a:r>
              <a:rPr lang="fi-FI" sz="2600" dirty="0"/>
              <a:t> </a:t>
            </a:r>
            <a:r>
              <a:rPr lang="fi-FI" sz="2600" dirty="0" err="1"/>
              <a:t>salary</a:t>
            </a:r>
            <a:r>
              <a:rPr lang="fi-FI" sz="2600" dirty="0"/>
              <a:t>;</a:t>
            </a:r>
          </a:p>
          <a:p>
            <a:pPr marL="0" indent="0">
              <a:buNone/>
            </a:pPr>
            <a:r>
              <a:rPr lang="fi-FI" sz="2600" dirty="0"/>
              <a:t>4 </a:t>
            </a:r>
            <a:r>
              <a:rPr lang="fi-FI" sz="2600" dirty="0" err="1"/>
              <a:t>month</a:t>
            </a:r>
            <a:r>
              <a:rPr lang="fi-FI" sz="2600" dirty="0"/>
              <a:t> – 60%; 5 </a:t>
            </a:r>
            <a:r>
              <a:rPr lang="fi-FI" sz="2600" dirty="0" err="1"/>
              <a:t>month</a:t>
            </a:r>
            <a:r>
              <a:rPr lang="fi-FI" sz="2600" dirty="0"/>
              <a:t> – 45%. </a:t>
            </a:r>
          </a:p>
          <a:p>
            <a:pPr marL="0" indent="0">
              <a:buNone/>
            </a:pPr>
            <a:endParaRPr lang="fi-FI" sz="2600" dirty="0"/>
          </a:p>
          <a:p>
            <a:pPr marL="0" indent="0">
              <a:buNone/>
            </a:pPr>
            <a:r>
              <a:rPr lang="fi-FI" sz="2600" i="1" dirty="0" err="1">
                <a:effectLst>
                  <a:outerShdw blurRad="38100" dist="38100" dir="2700000" algn="tl">
                    <a:srgbClr val="000000">
                      <a:alpha val="43137"/>
                    </a:srgbClr>
                  </a:outerShdw>
                </a:effectLst>
              </a:rPr>
              <a:t>From</a:t>
            </a:r>
            <a:r>
              <a:rPr lang="fi-FI" sz="2600" i="1" dirty="0">
                <a:effectLst>
                  <a:outerShdw blurRad="38100" dist="38100" dir="2700000" algn="tl">
                    <a:srgbClr val="000000">
                      <a:alpha val="43137"/>
                    </a:srgbClr>
                  </a:outerShdw>
                </a:effectLst>
              </a:rPr>
              <a:t> </a:t>
            </a:r>
            <a:r>
              <a:rPr lang="fi-FI" sz="2600" i="1" dirty="0" err="1">
                <a:effectLst>
                  <a:outerShdw blurRad="38100" dist="38100" dir="2700000" algn="tl">
                    <a:srgbClr val="000000">
                      <a:alpha val="43137"/>
                    </a:srgbClr>
                  </a:outerShdw>
                </a:effectLst>
              </a:rPr>
              <a:t>the</a:t>
            </a:r>
            <a:r>
              <a:rPr lang="fi-FI" sz="2600" i="1" dirty="0">
                <a:effectLst>
                  <a:outerShdw blurRad="38100" dist="38100" dir="2700000" algn="tl">
                    <a:srgbClr val="000000">
                      <a:alpha val="43137"/>
                    </a:srgbClr>
                  </a:outerShdw>
                </a:effectLst>
              </a:rPr>
              <a:t> </a:t>
            </a:r>
            <a:r>
              <a:rPr lang="fi-FI" sz="2600" i="1" dirty="0" err="1">
                <a:effectLst>
                  <a:outerShdw blurRad="38100" dist="38100" dir="2700000" algn="tl">
                    <a:srgbClr val="000000">
                      <a:alpha val="43137"/>
                    </a:srgbClr>
                  </a:outerShdw>
                </a:effectLst>
              </a:rPr>
              <a:t>second</a:t>
            </a:r>
            <a:r>
              <a:rPr lang="fi-FI" sz="2600" i="1" dirty="0">
                <a:effectLst>
                  <a:outerShdw blurRad="38100" dist="38100" dir="2700000" algn="tl">
                    <a:srgbClr val="000000">
                      <a:alpha val="43137"/>
                    </a:srgbClr>
                  </a:outerShdw>
                </a:effectLst>
              </a:rPr>
              <a:t> </a:t>
            </a:r>
            <a:r>
              <a:rPr lang="fi-FI" sz="2600" i="1" dirty="0" err="1">
                <a:effectLst>
                  <a:outerShdw blurRad="38100" dist="38100" dir="2700000" algn="tl">
                    <a:srgbClr val="000000">
                      <a:alpha val="43137"/>
                    </a:srgbClr>
                  </a:outerShdw>
                </a:effectLst>
              </a:rPr>
              <a:t>year</a:t>
            </a:r>
            <a:r>
              <a:rPr lang="fi-FI" sz="2600" i="1" dirty="0">
                <a:effectLst>
                  <a:outerShdw blurRad="38100" dist="38100" dir="2700000" algn="tl">
                    <a:srgbClr val="000000">
                      <a:alpha val="43137"/>
                    </a:srgbClr>
                  </a:outerShdw>
                </a:effectLst>
              </a:rPr>
              <a:t> </a:t>
            </a:r>
            <a:r>
              <a:rPr lang="fi-FI" sz="2600" dirty="0"/>
              <a:t>– </a:t>
            </a:r>
            <a:r>
              <a:rPr lang="fi-FI" sz="2600" dirty="0" err="1"/>
              <a:t>minimum</a:t>
            </a:r>
            <a:r>
              <a:rPr lang="fi-FI" sz="2600" dirty="0"/>
              <a:t> </a:t>
            </a:r>
            <a:r>
              <a:rPr lang="fi-FI" sz="2600" dirty="0" err="1"/>
              <a:t>unemployment</a:t>
            </a:r>
            <a:r>
              <a:rPr lang="fi-FI" sz="2600" dirty="0"/>
              <a:t> </a:t>
            </a:r>
            <a:r>
              <a:rPr lang="fi-FI" sz="2600" dirty="0" err="1"/>
              <a:t>benefits</a:t>
            </a:r>
            <a:r>
              <a:rPr lang="fi-FI" sz="2600" dirty="0"/>
              <a:t> – </a:t>
            </a:r>
            <a:r>
              <a:rPr lang="fi-FI" sz="2600" dirty="0" err="1"/>
              <a:t>about</a:t>
            </a:r>
            <a:r>
              <a:rPr lang="fi-FI" sz="2600" dirty="0"/>
              <a:t> 29 </a:t>
            </a:r>
            <a:r>
              <a:rPr lang="fi-FI" sz="2600" dirty="0" err="1"/>
              <a:t>Euros</a:t>
            </a:r>
            <a:r>
              <a:rPr lang="fi-FI" sz="2600" dirty="0"/>
              <a:t> in 2020; </a:t>
            </a:r>
            <a:r>
              <a:rPr lang="fi-FI" sz="2600" dirty="0" err="1"/>
              <a:t>changes</a:t>
            </a:r>
            <a:r>
              <a:rPr lang="fi-FI" sz="2600" dirty="0"/>
              <a:t> </a:t>
            </a:r>
            <a:r>
              <a:rPr lang="fi-FI" sz="2600" dirty="0" err="1"/>
              <a:t>almost</a:t>
            </a:r>
            <a:r>
              <a:rPr lang="fi-FI" sz="2600" dirty="0"/>
              <a:t> </a:t>
            </a:r>
            <a:r>
              <a:rPr lang="fi-FI" sz="2600" dirty="0" err="1"/>
              <a:t>every</a:t>
            </a:r>
            <a:r>
              <a:rPr lang="fi-FI" sz="2600" dirty="0"/>
              <a:t> </a:t>
            </a:r>
            <a:r>
              <a:rPr lang="fi-FI" sz="2600" dirty="0" err="1"/>
              <a:t>year</a:t>
            </a:r>
            <a:r>
              <a:rPr lang="fi-FI" sz="2600" dirty="0"/>
              <a:t>. </a:t>
            </a:r>
          </a:p>
        </p:txBody>
      </p:sp>
    </p:spTree>
    <p:extLst>
      <p:ext uri="{BB962C8B-B14F-4D97-AF65-F5344CB8AC3E}">
        <p14:creationId xmlns:p14="http://schemas.microsoft.com/office/powerpoint/2010/main" val="20546816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i="1" dirty="0">
                <a:effectLst>
                  <a:outerShdw blurRad="38100" dist="38100" dir="2700000" algn="tl">
                    <a:srgbClr val="000000">
                      <a:alpha val="43137"/>
                    </a:srgbClr>
                  </a:outerShdw>
                </a:effectLst>
              </a:rPr>
              <a:t>Trade </a:t>
            </a:r>
            <a:r>
              <a:rPr lang="fi-FI" i="1" dirty="0" err="1">
                <a:effectLst>
                  <a:outerShdw blurRad="38100" dist="38100" dir="2700000" algn="tl">
                    <a:srgbClr val="000000">
                      <a:alpha val="43137"/>
                    </a:srgbClr>
                  </a:outerShdw>
                </a:effectLst>
              </a:rPr>
              <a:t>Unions</a:t>
            </a:r>
            <a:r>
              <a:rPr lang="fi-FI" i="1" dirty="0">
                <a:effectLst>
                  <a:outerShdw blurRad="38100" dist="38100" dir="2700000" algn="tl">
                    <a:srgbClr val="000000">
                      <a:alpha val="43137"/>
                    </a:srgbClr>
                  </a:outerShdw>
                </a:effectLst>
              </a:rPr>
              <a:t> </a:t>
            </a:r>
            <a:endParaRPr lang="en-US"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79512" y="1556792"/>
            <a:ext cx="8507288" cy="4968552"/>
          </a:xfrm>
        </p:spPr>
        <p:txBody>
          <a:bodyPr>
            <a:normAutofit fontScale="40000" lnSpcReduction="20000"/>
          </a:bodyPr>
          <a:lstStyle/>
          <a:p>
            <a:pPr marL="0" indent="0">
              <a:buNone/>
            </a:pPr>
            <a:r>
              <a:rPr lang="en-US" sz="5100" i="1" dirty="0">
                <a:effectLst>
                  <a:outerShdw blurRad="38100" dist="38100" dir="2700000" algn="tl">
                    <a:srgbClr val="000000">
                      <a:alpha val="43137"/>
                    </a:srgbClr>
                  </a:outerShdw>
                </a:effectLst>
              </a:rPr>
              <a:t>TU density was close to 100% at the start of the transition.</a:t>
            </a:r>
          </a:p>
          <a:p>
            <a:pPr marL="0" indent="0">
              <a:buNone/>
            </a:pPr>
            <a:endParaRPr lang="fi-FI" sz="5100" dirty="0"/>
          </a:p>
          <a:p>
            <a:pPr marL="0" indent="0">
              <a:buNone/>
            </a:pPr>
            <a:r>
              <a:rPr lang="fi-FI" sz="5100" b="1" dirty="0">
                <a:effectLst>
                  <a:outerShdw blurRad="38100" dist="38100" dir="2700000" algn="tl">
                    <a:srgbClr val="000000">
                      <a:alpha val="43137"/>
                    </a:srgbClr>
                  </a:outerShdw>
                </a:effectLst>
              </a:rPr>
              <a:t>Federation of </a:t>
            </a:r>
            <a:r>
              <a:rPr lang="fi-FI" sz="5100" b="1" dirty="0" err="1">
                <a:effectLst>
                  <a:outerShdw blurRad="38100" dist="38100" dir="2700000" algn="tl">
                    <a:srgbClr val="000000">
                      <a:alpha val="43137"/>
                    </a:srgbClr>
                  </a:outerShdw>
                </a:effectLst>
              </a:rPr>
              <a:t>Independent</a:t>
            </a:r>
            <a:r>
              <a:rPr lang="fi-FI" sz="5100" b="1" dirty="0">
                <a:effectLst>
                  <a:outerShdw blurRad="38100" dist="38100" dir="2700000" algn="tl">
                    <a:srgbClr val="000000">
                      <a:alpha val="43137"/>
                    </a:srgbClr>
                  </a:outerShdw>
                </a:effectLst>
              </a:rPr>
              <a:t> Trade </a:t>
            </a:r>
            <a:r>
              <a:rPr lang="fi-FI" sz="5100" b="1" dirty="0" err="1">
                <a:effectLst>
                  <a:outerShdw blurRad="38100" dist="38100" dir="2700000" algn="tl">
                    <a:srgbClr val="000000">
                      <a:alpha val="43137"/>
                    </a:srgbClr>
                  </a:outerShdw>
                </a:effectLst>
              </a:rPr>
              <a:t>Unions</a:t>
            </a:r>
            <a:r>
              <a:rPr lang="fi-FI" sz="5100" b="1" dirty="0">
                <a:effectLst>
                  <a:outerShdw blurRad="38100" dist="38100" dir="2700000" algn="tl">
                    <a:srgbClr val="000000">
                      <a:alpha val="43137"/>
                    </a:srgbClr>
                  </a:outerShdw>
                </a:effectLst>
              </a:rPr>
              <a:t> in </a:t>
            </a:r>
            <a:r>
              <a:rPr lang="fi-FI" sz="5100" b="1" dirty="0" err="1">
                <a:effectLst>
                  <a:outerShdw blurRad="38100" dist="38100" dir="2700000" algn="tl">
                    <a:srgbClr val="000000">
                      <a:alpha val="43137"/>
                    </a:srgbClr>
                  </a:outerShdw>
                </a:effectLst>
              </a:rPr>
              <a:t>Russia</a:t>
            </a:r>
            <a:r>
              <a:rPr lang="fi-FI" sz="5100" b="1" dirty="0">
                <a:effectLst>
                  <a:outerShdw blurRad="38100" dist="38100" dir="2700000" algn="tl">
                    <a:srgbClr val="000000">
                      <a:alpha val="43137"/>
                    </a:srgbClr>
                  </a:outerShdw>
                </a:effectLst>
              </a:rPr>
              <a:t> </a:t>
            </a:r>
            <a:r>
              <a:rPr lang="fi-FI" sz="5100" dirty="0"/>
              <a:t>(</a:t>
            </a:r>
            <a:r>
              <a:rPr lang="fi-FI" sz="5100" dirty="0" err="1"/>
              <a:t>was</a:t>
            </a:r>
            <a:r>
              <a:rPr lang="fi-FI" sz="5100" dirty="0"/>
              <a:t> </a:t>
            </a:r>
            <a:r>
              <a:rPr lang="fi-FI" sz="5100" dirty="0" err="1"/>
              <a:t>established</a:t>
            </a:r>
            <a:r>
              <a:rPr lang="fi-FI" sz="5100" dirty="0"/>
              <a:t> in 1990).</a:t>
            </a:r>
            <a:r>
              <a:rPr lang="fi-FI" sz="5100" dirty="0">
                <a:sym typeface="Wingdings" panose="05000000000000000000" pitchFamily="2" charset="2"/>
              </a:rPr>
              <a:t> </a:t>
            </a:r>
          </a:p>
          <a:p>
            <a:r>
              <a:rPr lang="fi-FI" sz="5100" dirty="0">
                <a:sym typeface="Wingdings" panose="05000000000000000000" pitchFamily="2" charset="2"/>
              </a:rPr>
              <a:t>	</a:t>
            </a:r>
            <a:r>
              <a:rPr lang="fi-FI" sz="5100" dirty="0" err="1">
                <a:sym typeface="Wingdings" panose="05000000000000000000" pitchFamily="2" charset="2"/>
              </a:rPr>
              <a:t>Includes</a:t>
            </a:r>
            <a:r>
              <a:rPr lang="fi-FI" sz="5100" dirty="0">
                <a:sym typeface="Wingdings" panose="05000000000000000000" pitchFamily="2" charset="2"/>
              </a:rPr>
              <a:t> 122 </a:t>
            </a:r>
            <a:r>
              <a:rPr lang="fi-FI" sz="5100" dirty="0" err="1">
                <a:sym typeface="Wingdings" panose="05000000000000000000" pitchFamily="2" charset="2"/>
              </a:rPr>
              <a:t>industrial</a:t>
            </a:r>
            <a:r>
              <a:rPr lang="fi-FI" sz="5100" dirty="0">
                <a:sym typeface="Wingdings" panose="05000000000000000000" pitchFamily="2" charset="2"/>
              </a:rPr>
              <a:t> </a:t>
            </a:r>
            <a:r>
              <a:rPr lang="fi-FI" sz="5100" dirty="0" err="1">
                <a:sym typeface="Wingdings" panose="05000000000000000000" pitchFamily="2" charset="2"/>
              </a:rPr>
              <a:t>trade</a:t>
            </a:r>
            <a:r>
              <a:rPr lang="fi-FI" sz="5100" dirty="0">
                <a:sym typeface="Wingdings" panose="05000000000000000000" pitchFamily="2" charset="2"/>
              </a:rPr>
              <a:t> </a:t>
            </a:r>
            <a:r>
              <a:rPr lang="fi-FI" sz="5100" dirty="0" err="1">
                <a:sym typeface="Wingdings" panose="05000000000000000000" pitchFamily="2" charset="2"/>
              </a:rPr>
              <a:t>unions</a:t>
            </a:r>
            <a:r>
              <a:rPr lang="fi-FI" sz="5100" dirty="0">
                <a:sym typeface="Wingdings" panose="05000000000000000000" pitchFamily="2" charset="2"/>
              </a:rPr>
              <a:t> </a:t>
            </a:r>
            <a:r>
              <a:rPr lang="fi-FI" sz="5100" dirty="0" err="1">
                <a:sym typeface="Wingdings" panose="05000000000000000000" pitchFamily="2" charset="2"/>
              </a:rPr>
              <a:t>across</a:t>
            </a:r>
            <a:r>
              <a:rPr lang="fi-FI" sz="5100" dirty="0">
                <a:sym typeface="Wingdings" panose="05000000000000000000" pitchFamily="2" charset="2"/>
              </a:rPr>
              <a:t> </a:t>
            </a:r>
            <a:r>
              <a:rPr lang="fi-FI" sz="5100" dirty="0" err="1">
                <a:sym typeface="Wingdings" panose="05000000000000000000" pitchFamily="2" charset="2"/>
              </a:rPr>
              <a:t>the</a:t>
            </a:r>
            <a:r>
              <a:rPr lang="fi-FI" sz="5100" dirty="0">
                <a:sym typeface="Wingdings" panose="05000000000000000000" pitchFamily="2" charset="2"/>
              </a:rPr>
              <a:t> country (20 </a:t>
            </a:r>
            <a:r>
              <a:rPr lang="fi-FI" sz="5100" dirty="0" err="1">
                <a:sym typeface="Wingdings" panose="05000000000000000000" pitchFamily="2" charset="2"/>
              </a:rPr>
              <a:t>million</a:t>
            </a:r>
            <a:r>
              <a:rPr lang="fi-FI" sz="5100" dirty="0">
                <a:sym typeface="Wingdings" panose="05000000000000000000" pitchFamily="2" charset="2"/>
              </a:rPr>
              <a:t> </a:t>
            </a:r>
            <a:r>
              <a:rPr lang="fi-FI" sz="5100" dirty="0" err="1">
                <a:sym typeface="Wingdings" panose="05000000000000000000" pitchFamily="2" charset="2"/>
              </a:rPr>
              <a:t>members</a:t>
            </a:r>
            <a:r>
              <a:rPr lang="fi-FI" sz="5100" dirty="0">
                <a:sym typeface="Wingdings" panose="05000000000000000000" pitchFamily="2" charset="2"/>
              </a:rPr>
              <a:t>). </a:t>
            </a:r>
          </a:p>
          <a:p>
            <a:r>
              <a:rPr lang="fi-FI" sz="5100" dirty="0">
                <a:sym typeface="Wingdings" panose="05000000000000000000" pitchFamily="2" charset="2"/>
              </a:rPr>
              <a:t>	Can </a:t>
            </a:r>
            <a:r>
              <a:rPr lang="fi-FI" sz="5100" dirty="0" err="1">
                <a:sym typeface="Wingdings" panose="05000000000000000000" pitchFamily="2" charset="2"/>
              </a:rPr>
              <a:t>include</a:t>
            </a:r>
            <a:r>
              <a:rPr lang="fi-FI" sz="5100" dirty="0">
                <a:sym typeface="Wingdings" panose="05000000000000000000" pitchFamily="2" charset="2"/>
              </a:rPr>
              <a:t> </a:t>
            </a:r>
            <a:r>
              <a:rPr lang="fi-FI" sz="5100" dirty="0" err="1">
                <a:sym typeface="Wingdings" panose="05000000000000000000" pitchFamily="2" charset="2"/>
              </a:rPr>
              <a:t>both</a:t>
            </a:r>
            <a:r>
              <a:rPr lang="fi-FI" sz="5100" dirty="0">
                <a:sym typeface="Wingdings" panose="05000000000000000000" pitchFamily="2" charset="2"/>
              </a:rPr>
              <a:t> </a:t>
            </a:r>
            <a:r>
              <a:rPr lang="fi-FI" sz="5100" dirty="0" err="1">
                <a:sym typeface="Wingdings" panose="05000000000000000000" pitchFamily="2" charset="2"/>
              </a:rPr>
              <a:t>employees</a:t>
            </a:r>
            <a:r>
              <a:rPr lang="fi-FI" sz="5100" dirty="0">
                <a:sym typeface="Wingdings" panose="05000000000000000000" pitchFamily="2" charset="2"/>
              </a:rPr>
              <a:t> and </a:t>
            </a:r>
            <a:r>
              <a:rPr lang="fi-FI" sz="5100" dirty="0" err="1">
                <a:sym typeface="Wingdings" panose="05000000000000000000" pitchFamily="2" charset="2"/>
              </a:rPr>
              <a:t>employers</a:t>
            </a:r>
            <a:r>
              <a:rPr lang="fi-FI" sz="5100" dirty="0">
                <a:sym typeface="Wingdings" panose="05000000000000000000" pitchFamily="2" charset="2"/>
              </a:rPr>
              <a:t> </a:t>
            </a:r>
            <a:r>
              <a:rPr lang="fi-FI" sz="5100" dirty="0" err="1">
                <a:sym typeface="Wingdings" panose="05000000000000000000" pitchFamily="2" charset="2"/>
              </a:rPr>
              <a:t>which</a:t>
            </a:r>
            <a:r>
              <a:rPr lang="fi-FI" sz="5100" dirty="0">
                <a:sym typeface="Wingdings" panose="05000000000000000000" pitchFamily="2" charset="2"/>
              </a:rPr>
              <a:t> </a:t>
            </a:r>
            <a:r>
              <a:rPr lang="fi-FI" sz="5100" dirty="0" err="1">
                <a:sym typeface="Wingdings" panose="05000000000000000000" pitchFamily="2" charset="2"/>
              </a:rPr>
              <a:t>contradicts</a:t>
            </a:r>
            <a:r>
              <a:rPr lang="fi-FI" sz="5100" dirty="0">
                <a:sym typeface="Wingdings" panose="05000000000000000000" pitchFamily="2" charset="2"/>
              </a:rPr>
              <a:t> </a:t>
            </a:r>
            <a:r>
              <a:rPr lang="fi-FI" sz="5100" dirty="0" err="1">
                <a:sym typeface="Wingdings" panose="05000000000000000000" pitchFamily="2" charset="2"/>
              </a:rPr>
              <a:t>international</a:t>
            </a:r>
            <a:r>
              <a:rPr lang="fi-FI" sz="5100" dirty="0">
                <a:sym typeface="Wingdings" panose="05000000000000000000" pitchFamily="2" charset="2"/>
              </a:rPr>
              <a:t> </a:t>
            </a:r>
            <a:r>
              <a:rPr lang="fi-FI" sz="5100" dirty="0" err="1">
                <a:sym typeface="Wingdings" panose="05000000000000000000" pitchFamily="2" charset="2"/>
              </a:rPr>
              <a:t>experience</a:t>
            </a:r>
            <a:r>
              <a:rPr lang="fi-FI" sz="5100" dirty="0">
                <a:sym typeface="Wingdings" panose="05000000000000000000" pitchFamily="2" charset="2"/>
              </a:rPr>
              <a:t>.  </a:t>
            </a:r>
          </a:p>
          <a:p>
            <a:pPr marL="0" indent="0">
              <a:buNone/>
            </a:pPr>
            <a:endParaRPr lang="fi-FI" sz="5100" dirty="0">
              <a:sym typeface="Wingdings" panose="05000000000000000000" pitchFamily="2" charset="2"/>
            </a:endParaRPr>
          </a:p>
          <a:p>
            <a:pPr marL="0" indent="0">
              <a:buNone/>
            </a:pPr>
            <a:endParaRPr lang="fi-FI" sz="5100" dirty="0">
              <a:sym typeface="Wingdings" panose="05000000000000000000" pitchFamily="2" charset="2"/>
            </a:endParaRPr>
          </a:p>
          <a:p>
            <a:pPr marL="0" indent="0">
              <a:buNone/>
            </a:pPr>
            <a:endParaRPr lang="fi-FI" sz="5100" dirty="0">
              <a:sym typeface="Wingdings" panose="05000000000000000000" pitchFamily="2" charset="2"/>
            </a:endParaRPr>
          </a:p>
          <a:p>
            <a:pPr marL="0" indent="0">
              <a:buNone/>
            </a:pPr>
            <a:r>
              <a:rPr lang="fi-FI" sz="5100" dirty="0" err="1">
                <a:sym typeface="Wingdings" panose="05000000000000000000" pitchFamily="2" charset="2"/>
              </a:rPr>
              <a:t>Rival</a:t>
            </a:r>
            <a:r>
              <a:rPr lang="fi-FI" sz="5100" dirty="0">
                <a:sym typeface="Wingdings" panose="05000000000000000000" pitchFamily="2" charset="2"/>
              </a:rPr>
              <a:t> </a:t>
            </a:r>
            <a:r>
              <a:rPr lang="fi-FI" sz="5100" dirty="0" err="1">
                <a:sym typeface="Wingdings" panose="05000000000000000000" pitchFamily="2" charset="2"/>
              </a:rPr>
              <a:t>organization</a:t>
            </a:r>
            <a:r>
              <a:rPr lang="fi-FI" sz="5100" dirty="0">
                <a:sym typeface="Wingdings" panose="05000000000000000000" pitchFamily="2" charset="2"/>
              </a:rPr>
              <a:t> – </a:t>
            </a:r>
            <a:r>
              <a:rPr lang="fi-FI" sz="5100" b="1" dirty="0" err="1">
                <a:effectLst>
                  <a:outerShdw blurRad="38100" dist="38100" dir="2700000" algn="tl">
                    <a:srgbClr val="000000">
                      <a:alpha val="43137"/>
                    </a:srgbClr>
                  </a:outerShdw>
                </a:effectLst>
                <a:sym typeface="Wingdings" panose="05000000000000000000" pitchFamily="2" charset="2"/>
              </a:rPr>
              <a:t>Confederation</a:t>
            </a:r>
            <a:r>
              <a:rPr lang="fi-FI" sz="5100" b="1" dirty="0">
                <a:effectLst>
                  <a:outerShdw blurRad="38100" dist="38100" dir="2700000" algn="tl">
                    <a:srgbClr val="000000">
                      <a:alpha val="43137"/>
                    </a:srgbClr>
                  </a:outerShdw>
                </a:effectLst>
                <a:sym typeface="Wingdings" panose="05000000000000000000" pitchFamily="2" charset="2"/>
              </a:rPr>
              <a:t> of </a:t>
            </a:r>
            <a:r>
              <a:rPr lang="fi-FI" sz="5100" b="1" dirty="0" err="1">
                <a:effectLst>
                  <a:outerShdw blurRad="38100" dist="38100" dir="2700000" algn="tl">
                    <a:srgbClr val="000000">
                      <a:alpha val="43137"/>
                    </a:srgbClr>
                  </a:outerShdw>
                </a:effectLst>
                <a:sym typeface="Wingdings" panose="05000000000000000000" pitchFamily="2" charset="2"/>
              </a:rPr>
              <a:t>Labor</a:t>
            </a:r>
            <a:r>
              <a:rPr lang="fi-FI" sz="5100" b="1" dirty="0">
                <a:effectLst>
                  <a:outerShdw blurRad="38100" dist="38100" dir="2700000" algn="tl">
                    <a:srgbClr val="000000">
                      <a:alpha val="43137"/>
                    </a:srgbClr>
                  </a:outerShdw>
                </a:effectLst>
                <a:sym typeface="Wingdings" panose="05000000000000000000" pitchFamily="2" charset="2"/>
              </a:rPr>
              <a:t> of </a:t>
            </a:r>
            <a:r>
              <a:rPr lang="fi-FI" sz="5100" b="1" dirty="0" err="1">
                <a:effectLst>
                  <a:outerShdw blurRad="38100" dist="38100" dir="2700000" algn="tl">
                    <a:srgbClr val="000000">
                      <a:alpha val="43137"/>
                    </a:srgbClr>
                  </a:outerShdw>
                </a:effectLst>
                <a:sym typeface="Wingdings" panose="05000000000000000000" pitchFamily="2" charset="2"/>
              </a:rPr>
              <a:t>Russia</a:t>
            </a:r>
            <a:r>
              <a:rPr lang="fi-FI" sz="5100" b="1" dirty="0">
                <a:effectLst>
                  <a:outerShdw blurRad="38100" dist="38100" dir="2700000" algn="tl">
                    <a:srgbClr val="000000">
                      <a:alpha val="43137"/>
                    </a:srgbClr>
                  </a:outerShdw>
                </a:effectLst>
                <a:sym typeface="Wingdings" panose="05000000000000000000" pitchFamily="2" charset="2"/>
              </a:rPr>
              <a:t> </a:t>
            </a:r>
            <a:r>
              <a:rPr lang="fi-FI" sz="5100" dirty="0">
                <a:sym typeface="Wingdings" panose="05000000000000000000" pitchFamily="2" charset="2"/>
              </a:rPr>
              <a:t>(1995). </a:t>
            </a:r>
          </a:p>
          <a:p>
            <a:r>
              <a:rPr lang="fi-FI" sz="5100" dirty="0">
                <a:sym typeface="Wingdings" panose="05000000000000000000" pitchFamily="2" charset="2"/>
              </a:rPr>
              <a:t>	</a:t>
            </a:r>
            <a:r>
              <a:rPr lang="fi-FI" sz="5100" dirty="0" err="1">
                <a:sym typeface="Wingdings" panose="05000000000000000000" pitchFamily="2" charset="2"/>
              </a:rPr>
              <a:t>much</a:t>
            </a:r>
            <a:r>
              <a:rPr lang="fi-FI" sz="5100" dirty="0">
                <a:sym typeface="Wingdings" panose="05000000000000000000" pitchFamily="2" charset="2"/>
              </a:rPr>
              <a:t> </a:t>
            </a:r>
            <a:r>
              <a:rPr lang="fi-FI" sz="5100" dirty="0" err="1">
                <a:sym typeface="Wingdings" panose="05000000000000000000" pitchFamily="2" charset="2"/>
              </a:rPr>
              <a:t>smaller</a:t>
            </a:r>
            <a:r>
              <a:rPr lang="fi-FI" sz="5100" dirty="0">
                <a:sym typeface="Wingdings" panose="05000000000000000000" pitchFamily="2" charset="2"/>
              </a:rPr>
              <a:t> </a:t>
            </a:r>
            <a:r>
              <a:rPr lang="fi-FI" sz="5100" dirty="0" err="1">
                <a:sym typeface="Wingdings" panose="05000000000000000000" pitchFamily="2" charset="2"/>
              </a:rPr>
              <a:t>but</a:t>
            </a:r>
            <a:r>
              <a:rPr lang="fi-FI" sz="5100" dirty="0">
                <a:sym typeface="Wingdings" panose="05000000000000000000" pitchFamily="2" charset="2"/>
              </a:rPr>
              <a:t> </a:t>
            </a:r>
            <a:r>
              <a:rPr lang="fi-FI" sz="5100" dirty="0" err="1">
                <a:sym typeface="Wingdings" panose="05000000000000000000" pitchFamily="2" charset="2"/>
              </a:rPr>
              <a:t>more</a:t>
            </a:r>
            <a:r>
              <a:rPr lang="fi-FI" sz="5100" dirty="0">
                <a:sym typeface="Wingdings" panose="05000000000000000000" pitchFamily="2" charset="2"/>
              </a:rPr>
              <a:t> </a:t>
            </a:r>
            <a:r>
              <a:rPr lang="fi-FI" sz="5100" dirty="0" err="1">
                <a:sym typeface="Wingdings" panose="05000000000000000000" pitchFamily="2" charset="2"/>
              </a:rPr>
              <a:t>dynamic</a:t>
            </a:r>
            <a:r>
              <a:rPr lang="fi-FI" sz="5100" dirty="0">
                <a:sym typeface="Wingdings" panose="05000000000000000000" pitchFamily="2" charset="2"/>
              </a:rPr>
              <a:t>.</a:t>
            </a:r>
          </a:p>
          <a:p>
            <a:r>
              <a:rPr lang="fi-FI" sz="5100" dirty="0">
                <a:sym typeface="Wingdings" panose="05000000000000000000" pitchFamily="2" charset="2"/>
              </a:rPr>
              <a:t>	</a:t>
            </a:r>
            <a:r>
              <a:rPr lang="fi-FI" sz="5100" dirty="0" err="1">
                <a:sym typeface="Wingdings" panose="05000000000000000000" pitchFamily="2" charset="2"/>
              </a:rPr>
              <a:t>includes</a:t>
            </a:r>
            <a:r>
              <a:rPr lang="fi-FI" sz="5100" dirty="0">
                <a:sym typeface="Wingdings" panose="05000000000000000000" pitchFamily="2" charset="2"/>
              </a:rPr>
              <a:t> </a:t>
            </a:r>
            <a:r>
              <a:rPr lang="fi-FI" sz="5100" dirty="0" err="1">
                <a:sym typeface="Wingdings" panose="05000000000000000000" pitchFamily="2" charset="2"/>
              </a:rPr>
              <a:t>about</a:t>
            </a:r>
            <a:r>
              <a:rPr lang="fi-FI" sz="5100" dirty="0">
                <a:sym typeface="Wingdings" panose="05000000000000000000" pitchFamily="2" charset="2"/>
              </a:rPr>
              <a:t> 20 </a:t>
            </a:r>
            <a:r>
              <a:rPr lang="fi-FI" sz="5100" dirty="0" err="1">
                <a:sym typeface="Wingdings" panose="05000000000000000000" pitchFamily="2" charset="2"/>
              </a:rPr>
              <a:t>national</a:t>
            </a:r>
            <a:r>
              <a:rPr lang="fi-FI" sz="5100" dirty="0">
                <a:sym typeface="Wingdings" panose="05000000000000000000" pitchFamily="2" charset="2"/>
              </a:rPr>
              <a:t> and </a:t>
            </a:r>
            <a:r>
              <a:rPr lang="fi-FI" sz="5100" dirty="0" err="1">
                <a:sym typeface="Wingdings" panose="05000000000000000000" pitchFamily="2" charset="2"/>
              </a:rPr>
              <a:t>interregional</a:t>
            </a:r>
            <a:r>
              <a:rPr lang="fi-FI" sz="5100" dirty="0">
                <a:sym typeface="Wingdings" panose="05000000000000000000" pitchFamily="2" charset="2"/>
              </a:rPr>
              <a:t> </a:t>
            </a:r>
            <a:r>
              <a:rPr lang="fi-FI" sz="5100" dirty="0" err="1">
                <a:sym typeface="Wingdings" panose="05000000000000000000" pitchFamily="2" charset="2"/>
              </a:rPr>
              <a:t>trade</a:t>
            </a:r>
            <a:r>
              <a:rPr lang="fi-FI" sz="5100" dirty="0">
                <a:sym typeface="Wingdings" panose="05000000000000000000" pitchFamily="2" charset="2"/>
              </a:rPr>
              <a:t> </a:t>
            </a:r>
            <a:r>
              <a:rPr lang="fi-FI" sz="5100" dirty="0" err="1">
                <a:sym typeface="Wingdings" panose="05000000000000000000" pitchFamily="2" charset="2"/>
              </a:rPr>
              <a:t>unions</a:t>
            </a:r>
            <a:r>
              <a:rPr lang="fi-FI" sz="5100" dirty="0">
                <a:sym typeface="Wingdings" panose="05000000000000000000" pitchFamily="2" charset="2"/>
              </a:rPr>
              <a:t> (2 </a:t>
            </a:r>
            <a:r>
              <a:rPr lang="fi-FI" sz="5100" dirty="0" err="1">
                <a:sym typeface="Wingdings" panose="05000000000000000000" pitchFamily="2" charset="2"/>
              </a:rPr>
              <a:t>million</a:t>
            </a:r>
            <a:r>
              <a:rPr lang="fi-FI" sz="5100" dirty="0">
                <a:sym typeface="Wingdings" panose="05000000000000000000" pitchFamily="2" charset="2"/>
              </a:rPr>
              <a:t> </a:t>
            </a:r>
            <a:r>
              <a:rPr lang="fi-FI" sz="5100" dirty="0" err="1">
                <a:sym typeface="Wingdings" panose="05000000000000000000" pitchFamily="2" charset="2"/>
              </a:rPr>
              <a:t>employees</a:t>
            </a:r>
            <a:r>
              <a:rPr lang="fi-FI" sz="5100" dirty="0">
                <a:sym typeface="Wingdings" panose="05000000000000000000" pitchFamily="2" charset="2"/>
              </a:rPr>
              <a:t>). </a:t>
            </a:r>
          </a:p>
          <a:p>
            <a:pPr marL="0" indent="0">
              <a:buNone/>
            </a:pPr>
            <a:endParaRPr lang="fi-FI" sz="2000" dirty="0">
              <a:sym typeface="Wingdings" panose="05000000000000000000" pitchFamily="2" charset="2"/>
            </a:endParaRPr>
          </a:p>
          <a:p>
            <a:pPr marL="0" indent="0">
              <a:buNone/>
            </a:pPr>
            <a:r>
              <a:rPr lang="fi-FI" sz="2000" dirty="0">
                <a:sym typeface="Wingdings" panose="05000000000000000000" pitchFamily="2" charset="2"/>
              </a:rPr>
              <a:t>	</a:t>
            </a:r>
            <a:endParaRPr lang="fi-FI" sz="2000" dirty="0"/>
          </a:p>
          <a:p>
            <a:pPr marL="0" indent="0">
              <a:buNone/>
            </a:pPr>
            <a:endParaRPr lang="en-US" sz="2000" dirty="0"/>
          </a:p>
          <a:p>
            <a:pPr marL="0" indent="0">
              <a:buNone/>
            </a:pPr>
            <a:endParaRPr lang="fi-FI" sz="2000" dirty="0"/>
          </a:p>
          <a:p>
            <a:pPr marL="0" indent="0">
              <a:buNone/>
            </a:pPr>
            <a:endParaRPr lang="en-US" sz="2000" dirty="0"/>
          </a:p>
          <a:p>
            <a:pPr marL="0" indent="0">
              <a:buNone/>
            </a:pPr>
            <a:endParaRPr lang="en-US" sz="2000" dirty="0"/>
          </a:p>
          <a:p>
            <a:pPr marL="0" indent="0">
              <a:buNone/>
            </a:pPr>
            <a:endParaRPr lang="en-US" dirty="0"/>
          </a:p>
        </p:txBody>
      </p:sp>
    </p:spTree>
    <p:extLst>
      <p:ext uri="{BB962C8B-B14F-4D97-AF65-F5344CB8AC3E}">
        <p14:creationId xmlns:p14="http://schemas.microsoft.com/office/powerpoint/2010/main" val="25589200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effectLst>
                  <a:outerShdw blurRad="38100" dist="38100" dir="2700000" algn="tl">
                    <a:srgbClr val="000000">
                      <a:alpha val="43137"/>
                    </a:srgbClr>
                  </a:outerShdw>
                </a:effectLst>
              </a:rPr>
              <a:t>Trade unions and wage agreements </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23528" y="1628800"/>
            <a:ext cx="8661648" cy="4525963"/>
          </a:xfrm>
        </p:spPr>
        <p:txBody>
          <a:bodyPr>
            <a:noAutofit/>
          </a:bodyPr>
          <a:lstStyle/>
          <a:p>
            <a:pPr marL="0" indent="0" algn="just">
              <a:buNone/>
            </a:pPr>
            <a:r>
              <a:rPr lang="en-US" sz="2200" dirty="0"/>
              <a:t>A very rigid corporatist arrangement inherited from the Soviet past.</a:t>
            </a:r>
          </a:p>
          <a:p>
            <a:pPr marL="0" indent="0" algn="just">
              <a:buNone/>
            </a:pPr>
            <a:endParaRPr lang="fi-FI" sz="2200" dirty="0"/>
          </a:p>
          <a:p>
            <a:pPr marL="0" indent="0">
              <a:buNone/>
            </a:pPr>
            <a:r>
              <a:rPr lang="en-US" sz="2200" dirty="0"/>
              <a:t>The wage setting in Russia seems to be highly centralized and coordinated. </a:t>
            </a:r>
          </a:p>
          <a:p>
            <a:pPr marL="0" indent="0">
              <a:buNone/>
            </a:pPr>
            <a:endParaRPr lang="fi-FI" sz="2200" dirty="0"/>
          </a:p>
          <a:p>
            <a:pPr marL="0" indent="0">
              <a:buNone/>
            </a:pPr>
            <a:r>
              <a:rPr lang="en-US" sz="2200" dirty="0"/>
              <a:t>It has a multi-layer bargaining/negotiating structure:</a:t>
            </a:r>
          </a:p>
          <a:p>
            <a:pPr marL="0" indent="0">
              <a:buNone/>
            </a:pPr>
            <a:endParaRPr lang="fi-FI" sz="2200" dirty="0"/>
          </a:p>
          <a:p>
            <a:pPr marL="0" indent="0">
              <a:buNone/>
            </a:pPr>
            <a:r>
              <a:rPr lang="fi-FI" sz="2200" b="1" dirty="0" err="1">
                <a:solidFill>
                  <a:srgbClr val="FF0000"/>
                </a:solidFill>
                <a:effectLst>
                  <a:outerShdw blurRad="38100" dist="38100" dir="2700000" algn="tl">
                    <a:srgbClr val="000000">
                      <a:alpha val="43137"/>
                    </a:srgbClr>
                  </a:outerShdw>
                </a:effectLst>
              </a:rPr>
              <a:t>Tripartite</a:t>
            </a:r>
            <a:r>
              <a:rPr lang="fi-FI" sz="2200" b="1" dirty="0">
                <a:solidFill>
                  <a:srgbClr val="FF0000"/>
                </a:solidFill>
                <a:effectLst>
                  <a:outerShdw blurRad="38100" dist="38100" dir="2700000" algn="tl">
                    <a:srgbClr val="000000">
                      <a:alpha val="43137"/>
                    </a:srgbClr>
                  </a:outerShdw>
                </a:effectLst>
              </a:rPr>
              <a:t> </a:t>
            </a:r>
            <a:r>
              <a:rPr lang="fi-FI" sz="2200" b="1" dirty="0" err="1">
                <a:solidFill>
                  <a:srgbClr val="FF0000"/>
                </a:solidFill>
                <a:effectLst>
                  <a:outerShdw blurRad="38100" dist="38100" dir="2700000" algn="tl">
                    <a:srgbClr val="000000">
                      <a:alpha val="43137"/>
                    </a:srgbClr>
                  </a:outerShdw>
                </a:effectLst>
              </a:rPr>
              <a:t>agreements</a:t>
            </a:r>
            <a:r>
              <a:rPr lang="fi-FI" sz="2200" b="1" dirty="0">
                <a:solidFill>
                  <a:srgbClr val="FF0000"/>
                </a:solidFill>
                <a:effectLst>
                  <a:outerShdw blurRad="38100" dist="38100" dir="2700000" algn="tl">
                    <a:srgbClr val="000000">
                      <a:alpha val="43137"/>
                    </a:srgbClr>
                  </a:outerShdw>
                </a:effectLst>
              </a:rPr>
              <a:t> </a:t>
            </a:r>
            <a:r>
              <a:rPr lang="fi-FI" sz="2200" dirty="0"/>
              <a:t>– </a:t>
            </a:r>
            <a:r>
              <a:rPr lang="fi-FI" sz="2200" dirty="0" err="1"/>
              <a:t>between</a:t>
            </a:r>
            <a:r>
              <a:rPr lang="fi-FI" sz="2200" dirty="0"/>
              <a:t> </a:t>
            </a:r>
            <a:r>
              <a:rPr lang="fi-FI" sz="2200" dirty="0" err="1"/>
              <a:t>government</a:t>
            </a:r>
            <a:r>
              <a:rPr lang="fi-FI" sz="2200" dirty="0"/>
              <a:t>, </a:t>
            </a:r>
            <a:r>
              <a:rPr lang="fi-FI" sz="2200" dirty="0" err="1"/>
              <a:t>trade</a:t>
            </a:r>
            <a:r>
              <a:rPr lang="fi-FI" sz="2200" dirty="0"/>
              <a:t> </a:t>
            </a:r>
            <a:r>
              <a:rPr lang="fi-FI" sz="2200" dirty="0" err="1"/>
              <a:t>unions</a:t>
            </a:r>
            <a:r>
              <a:rPr lang="fi-FI" sz="2200" dirty="0"/>
              <a:t> and </a:t>
            </a:r>
            <a:r>
              <a:rPr lang="fi-FI" sz="2200" dirty="0" err="1"/>
              <a:t>employers</a:t>
            </a:r>
            <a:r>
              <a:rPr lang="fi-FI" sz="2200" dirty="0"/>
              <a:t>. </a:t>
            </a:r>
            <a:r>
              <a:rPr lang="fi-FI" sz="2200" dirty="0" err="1"/>
              <a:t>Tripartite</a:t>
            </a:r>
            <a:r>
              <a:rPr lang="fi-FI" sz="2200" dirty="0"/>
              <a:t> </a:t>
            </a:r>
            <a:r>
              <a:rPr lang="fi-FI" sz="2200" dirty="0" err="1"/>
              <a:t>agreements</a:t>
            </a:r>
            <a:r>
              <a:rPr lang="fi-FI" sz="2200" dirty="0"/>
              <a:t> </a:t>
            </a:r>
            <a:r>
              <a:rPr lang="fi-FI" sz="2200" dirty="0" err="1"/>
              <a:t>can</a:t>
            </a:r>
            <a:r>
              <a:rPr lang="fi-FI" sz="2200" dirty="0"/>
              <a:t> </a:t>
            </a:r>
            <a:r>
              <a:rPr lang="fi-FI" sz="2200" dirty="0" err="1"/>
              <a:t>be</a:t>
            </a:r>
            <a:r>
              <a:rPr lang="fi-FI" sz="2200" dirty="0"/>
              <a:t> at </a:t>
            </a:r>
            <a:r>
              <a:rPr lang="fi-FI" sz="2200" dirty="0" err="1"/>
              <a:t>national</a:t>
            </a:r>
            <a:r>
              <a:rPr lang="fi-FI" sz="2200" dirty="0"/>
              <a:t>, </a:t>
            </a:r>
            <a:r>
              <a:rPr lang="fi-FI" sz="2200" dirty="0" err="1"/>
              <a:t>regional</a:t>
            </a:r>
            <a:r>
              <a:rPr lang="fi-FI" sz="2200" dirty="0"/>
              <a:t> and </a:t>
            </a:r>
            <a:r>
              <a:rPr lang="fi-FI" sz="2200" dirty="0" err="1"/>
              <a:t>industry</a:t>
            </a:r>
            <a:r>
              <a:rPr lang="fi-FI" sz="2200" dirty="0"/>
              <a:t> </a:t>
            </a:r>
            <a:r>
              <a:rPr lang="fi-FI" sz="2200" dirty="0" err="1"/>
              <a:t>levels</a:t>
            </a:r>
            <a:r>
              <a:rPr lang="fi-FI" sz="2200" dirty="0"/>
              <a:t>. </a:t>
            </a:r>
          </a:p>
          <a:p>
            <a:pPr marL="0" indent="0">
              <a:buNone/>
            </a:pPr>
            <a:endParaRPr lang="fi-FI" sz="2200" dirty="0"/>
          </a:p>
          <a:p>
            <a:pPr marL="0" indent="0">
              <a:buNone/>
            </a:pPr>
            <a:r>
              <a:rPr lang="fi-FI" sz="2200" b="1" dirty="0">
                <a:effectLst>
                  <a:outerShdw blurRad="38100" dist="38100" dir="2700000" algn="tl">
                    <a:srgbClr val="000000">
                      <a:alpha val="43137"/>
                    </a:srgbClr>
                  </a:outerShdw>
                </a:effectLst>
              </a:rPr>
              <a:t>Main </a:t>
            </a:r>
            <a:r>
              <a:rPr lang="fi-FI" sz="2200" b="1" dirty="0" err="1">
                <a:effectLst>
                  <a:outerShdw blurRad="38100" dist="38100" dir="2700000" algn="tl">
                    <a:srgbClr val="000000">
                      <a:alpha val="43137"/>
                    </a:srgbClr>
                  </a:outerShdw>
                </a:effectLst>
              </a:rPr>
              <a:t>tripartite</a:t>
            </a:r>
            <a:r>
              <a:rPr lang="fi-FI" sz="2200" b="1" dirty="0">
                <a:effectLst>
                  <a:outerShdw blurRad="38100" dist="38100" dir="2700000" algn="tl">
                    <a:srgbClr val="000000">
                      <a:alpha val="43137"/>
                    </a:srgbClr>
                  </a:outerShdw>
                </a:effectLst>
              </a:rPr>
              <a:t> </a:t>
            </a:r>
            <a:r>
              <a:rPr lang="fi-FI" sz="2200" b="1" dirty="0" err="1">
                <a:effectLst>
                  <a:outerShdw blurRad="38100" dist="38100" dir="2700000" algn="tl">
                    <a:srgbClr val="000000">
                      <a:alpha val="43137"/>
                    </a:srgbClr>
                  </a:outerShdw>
                </a:effectLst>
              </a:rPr>
              <a:t>agreement</a:t>
            </a:r>
            <a:r>
              <a:rPr lang="fi-FI" sz="2200" b="1" dirty="0">
                <a:effectLst>
                  <a:outerShdw blurRad="38100" dist="38100" dir="2700000" algn="tl">
                    <a:srgbClr val="000000">
                      <a:alpha val="43137"/>
                    </a:srgbClr>
                  </a:outerShdw>
                </a:effectLst>
              </a:rPr>
              <a:t> – on </a:t>
            </a:r>
            <a:r>
              <a:rPr lang="fi-FI" sz="2200" b="1" dirty="0" err="1">
                <a:effectLst>
                  <a:outerShdw blurRad="38100" dist="38100" dir="2700000" algn="tl">
                    <a:srgbClr val="000000">
                      <a:alpha val="43137"/>
                    </a:srgbClr>
                  </a:outerShdw>
                </a:effectLst>
              </a:rPr>
              <a:t>national</a:t>
            </a:r>
            <a:r>
              <a:rPr lang="fi-FI" sz="2200" b="1" dirty="0">
                <a:effectLst>
                  <a:outerShdw blurRad="38100" dist="38100" dir="2700000" algn="tl">
                    <a:srgbClr val="000000">
                      <a:alpha val="43137"/>
                    </a:srgbClr>
                  </a:outerShdw>
                </a:effectLst>
              </a:rPr>
              <a:t> </a:t>
            </a:r>
            <a:r>
              <a:rPr lang="fi-FI" sz="2200" b="1" dirty="0" err="1">
                <a:effectLst>
                  <a:outerShdw blurRad="38100" dist="38100" dir="2700000" algn="tl">
                    <a:srgbClr val="000000">
                      <a:alpha val="43137"/>
                    </a:srgbClr>
                  </a:outerShdw>
                </a:effectLst>
              </a:rPr>
              <a:t>level</a:t>
            </a:r>
            <a:r>
              <a:rPr lang="fi-FI" sz="2200" b="1" dirty="0">
                <a:effectLst>
                  <a:outerShdw blurRad="38100" dist="38100" dir="2700000" algn="tl">
                    <a:srgbClr val="000000">
                      <a:alpha val="43137"/>
                    </a:srgbClr>
                  </a:outerShdw>
                </a:effectLst>
              </a:rPr>
              <a:t> – </a:t>
            </a:r>
            <a:r>
              <a:rPr lang="fi-FI" sz="2200" b="1" dirty="0" err="1">
                <a:effectLst>
                  <a:outerShdw blurRad="38100" dist="38100" dir="2700000" algn="tl">
                    <a:srgbClr val="000000">
                      <a:alpha val="43137"/>
                    </a:srgbClr>
                  </a:outerShdw>
                </a:effectLst>
              </a:rPr>
              <a:t>between</a:t>
            </a:r>
            <a:r>
              <a:rPr lang="fi-FI" sz="2200" b="1" dirty="0">
                <a:effectLst>
                  <a:outerShdw blurRad="38100" dist="38100" dir="2700000" algn="tl">
                    <a:srgbClr val="000000">
                      <a:alpha val="43137"/>
                    </a:srgbClr>
                  </a:outerShdw>
                </a:effectLst>
              </a:rPr>
              <a:t> </a:t>
            </a:r>
            <a:r>
              <a:rPr lang="fi-FI" sz="2200" b="1" dirty="0" err="1">
                <a:effectLst>
                  <a:outerShdw blurRad="38100" dist="38100" dir="2700000" algn="tl">
                    <a:srgbClr val="000000">
                      <a:alpha val="43137"/>
                    </a:srgbClr>
                  </a:outerShdw>
                </a:effectLst>
              </a:rPr>
              <a:t>Federal</a:t>
            </a:r>
            <a:r>
              <a:rPr lang="fi-FI" sz="2200" b="1" dirty="0">
                <a:effectLst>
                  <a:outerShdw blurRad="38100" dist="38100" dir="2700000" algn="tl">
                    <a:srgbClr val="000000">
                      <a:alpha val="43137"/>
                    </a:srgbClr>
                  </a:outerShdw>
                </a:effectLst>
              </a:rPr>
              <a:t> </a:t>
            </a:r>
            <a:r>
              <a:rPr lang="fi-FI" sz="2200" b="1" dirty="0" err="1">
                <a:effectLst>
                  <a:outerShdw blurRad="38100" dist="38100" dir="2700000" algn="tl">
                    <a:srgbClr val="000000">
                      <a:alpha val="43137"/>
                    </a:srgbClr>
                  </a:outerShdw>
                </a:effectLst>
              </a:rPr>
              <a:t>government</a:t>
            </a:r>
            <a:r>
              <a:rPr lang="fi-FI" sz="2200" b="1" dirty="0">
                <a:effectLst>
                  <a:outerShdw blurRad="38100" dist="38100" dir="2700000" algn="tl">
                    <a:srgbClr val="000000">
                      <a:alpha val="43137"/>
                    </a:srgbClr>
                  </a:outerShdw>
                </a:effectLst>
              </a:rPr>
              <a:t> of </a:t>
            </a:r>
            <a:r>
              <a:rPr lang="fi-FI" sz="2200" b="1" dirty="0" err="1">
                <a:effectLst>
                  <a:outerShdw blurRad="38100" dist="38100" dir="2700000" algn="tl">
                    <a:srgbClr val="000000">
                      <a:alpha val="43137"/>
                    </a:srgbClr>
                  </a:outerShdw>
                </a:effectLst>
              </a:rPr>
              <a:t>Russia</a:t>
            </a:r>
            <a:r>
              <a:rPr lang="fi-FI" sz="2200" b="1" dirty="0">
                <a:effectLst>
                  <a:outerShdw blurRad="38100" dist="38100" dir="2700000" algn="tl">
                    <a:srgbClr val="000000">
                      <a:alpha val="43137"/>
                    </a:srgbClr>
                  </a:outerShdw>
                </a:effectLst>
              </a:rPr>
              <a:t>, </a:t>
            </a:r>
            <a:r>
              <a:rPr lang="fi-FI" sz="2200" b="1" dirty="0" err="1">
                <a:effectLst>
                  <a:outerShdw blurRad="38100" dist="38100" dir="2700000" algn="tl">
                    <a:srgbClr val="000000">
                      <a:alpha val="43137"/>
                    </a:srgbClr>
                  </a:outerShdw>
                </a:effectLst>
              </a:rPr>
              <a:t>representatives</a:t>
            </a:r>
            <a:r>
              <a:rPr lang="fi-FI" sz="2200" b="1" dirty="0">
                <a:effectLst>
                  <a:outerShdw blurRad="38100" dist="38100" dir="2700000" algn="tl">
                    <a:srgbClr val="000000">
                      <a:alpha val="43137"/>
                    </a:srgbClr>
                  </a:outerShdw>
                </a:effectLst>
              </a:rPr>
              <a:t> of Russian </a:t>
            </a:r>
            <a:r>
              <a:rPr lang="fi-FI" sz="2200" b="1" dirty="0" err="1">
                <a:effectLst>
                  <a:outerShdw blurRad="38100" dist="38100" dir="2700000" algn="tl">
                    <a:srgbClr val="000000">
                      <a:alpha val="43137"/>
                    </a:srgbClr>
                  </a:outerShdw>
                </a:effectLst>
              </a:rPr>
              <a:t>trade</a:t>
            </a:r>
            <a:r>
              <a:rPr lang="fi-FI" sz="2200" b="1" dirty="0">
                <a:effectLst>
                  <a:outerShdw blurRad="38100" dist="38100" dir="2700000" algn="tl">
                    <a:srgbClr val="000000">
                      <a:alpha val="43137"/>
                    </a:srgbClr>
                  </a:outerShdw>
                </a:effectLst>
              </a:rPr>
              <a:t> </a:t>
            </a:r>
            <a:r>
              <a:rPr lang="fi-FI" sz="2200" b="1" dirty="0" err="1">
                <a:effectLst>
                  <a:outerShdw blurRad="38100" dist="38100" dir="2700000" algn="tl">
                    <a:srgbClr val="000000">
                      <a:alpha val="43137"/>
                    </a:srgbClr>
                  </a:outerShdw>
                </a:effectLst>
              </a:rPr>
              <a:t>unions</a:t>
            </a:r>
            <a:r>
              <a:rPr lang="fi-FI" sz="2200" b="1" dirty="0">
                <a:effectLst>
                  <a:outerShdw blurRad="38100" dist="38100" dir="2700000" algn="tl">
                    <a:srgbClr val="000000">
                      <a:alpha val="43137"/>
                    </a:srgbClr>
                  </a:outerShdw>
                </a:effectLst>
              </a:rPr>
              <a:t> and Russian </a:t>
            </a:r>
            <a:r>
              <a:rPr lang="fi-FI" sz="2200" b="1" dirty="0" err="1">
                <a:effectLst>
                  <a:outerShdw blurRad="38100" dist="38100" dir="2700000" algn="tl">
                    <a:srgbClr val="000000">
                      <a:alpha val="43137"/>
                    </a:srgbClr>
                  </a:outerShdw>
                </a:effectLst>
              </a:rPr>
              <a:t>employers</a:t>
            </a:r>
            <a:r>
              <a:rPr lang="fi-FI" sz="2200" b="1" dirty="0">
                <a:effectLst>
                  <a:outerShdw blurRad="38100" dist="38100" dir="2700000" algn="tl">
                    <a:srgbClr val="000000">
                      <a:alpha val="43137"/>
                    </a:srgbClr>
                  </a:outerShdw>
                </a:effectLst>
              </a:rPr>
              <a:t>. </a:t>
            </a:r>
            <a:endParaRPr lang="en-US" sz="2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119723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effectLst>
                  <a:outerShdw blurRad="38100" dist="38100" dir="2700000" algn="tl">
                    <a:srgbClr val="000000">
                      <a:alpha val="43137"/>
                    </a:srgbClr>
                  </a:outerShdw>
                </a:effectLst>
              </a:rPr>
              <a:t>Trade unions and wage agreements </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4983162"/>
          </a:xfrm>
        </p:spPr>
        <p:txBody>
          <a:bodyPr>
            <a:normAutofit fontScale="92500" lnSpcReduction="10000"/>
          </a:bodyPr>
          <a:lstStyle/>
          <a:p>
            <a:pPr marL="0" indent="0" algn="just">
              <a:buNone/>
            </a:pPr>
            <a:r>
              <a:rPr lang="en-US" sz="2400" dirty="0">
                <a:latin typeface="Times New Roman" panose="02020603050405020304" pitchFamily="18" charset="0"/>
                <a:cs typeface="Times New Roman" panose="02020603050405020304" pitchFamily="18" charset="0"/>
              </a:rPr>
              <a:t>Firms </a:t>
            </a:r>
            <a:r>
              <a:rPr lang="en-US" sz="2400" dirty="0">
                <a:latin typeface="Times New Roman" panose="02020603050405020304" pitchFamily="18" charset="0"/>
                <a:cs typeface="Times New Roman" panose="02020603050405020304" pitchFamily="18" charset="0"/>
                <a:sym typeface="Wingdings" panose="05000000000000000000" pitchFamily="2" charset="2"/>
              </a:rPr>
              <a:t></a:t>
            </a:r>
            <a:r>
              <a:rPr lang="en-US" sz="2400" dirty="0">
                <a:latin typeface="Times New Roman" panose="02020603050405020304" pitchFamily="18" charset="0"/>
                <a:cs typeface="Times New Roman" panose="02020603050405020304" pitchFamily="18" charset="0"/>
              </a:rPr>
              <a:t> completely constrained in their wage policy; almost no room is left for either upward or downward decentralized wage adjustments.</a:t>
            </a:r>
          </a:p>
          <a:p>
            <a:pPr marL="0" indent="0" algn="just">
              <a:buNone/>
            </a:pPr>
            <a:endParaRPr lang="fi-FI" sz="2400" dirty="0">
              <a:latin typeface="Times New Roman" panose="02020603050405020304" pitchFamily="18" charset="0"/>
              <a:cs typeface="Times New Roman" panose="02020603050405020304" pitchFamily="18" charset="0"/>
            </a:endParaRPr>
          </a:p>
          <a:p>
            <a:pPr marL="0" indent="0" algn="just">
              <a:buNone/>
            </a:pPr>
            <a:r>
              <a:rPr lang="fi-FI" sz="24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However</a:t>
            </a:r>
            <a:r>
              <a:rPr lang="fi-FI"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This conclusion would be completely misleading since it ignores important nuances concerning the functioning of the system.</a:t>
            </a:r>
          </a:p>
          <a:p>
            <a:pPr marL="0" indent="0" algn="just">
              <a:buNone/>
            </a:pPr>
            <a:endParaRPr lang="fi-FI"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Over one third of the total wage is not contracted at all and remains contingent upon performance. </a:t>
            </a: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TU initiatives (at any level) are easily blocked by the government and are accepted only if the government agrees. </a:t>
            </a: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sym typeface="Wingdings" panose="05000000000000000000" pitchFamily="2" charset="2"/>
              </a:rPr>
              <a:t>T</a:t>
            </a:r>
            <a:r>
              <a:rPr lang="en-US" sz="2400" dirty="0">
                <a:latin typeface="Times New Roman" panose="02020603050405020304" pitchFamily="18" charset="0"/>
                <a:cs typeface="Times New Roman" panose="02020603050405020304" pitchFamily="18" charset="0"/>
              </a:rPr>
              <a:t>he whole corporatist structure largely decorative and shallow. </a:t>
            </a:r>
            <a:endParaRPr lang="fi-FI"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just">
              <a:buNone/>
            </a:pPr>
            <a:r>
              <a:rPr lang="fi-FI" sz="2200" b="1" dirty="0">
                <a:solidFill>
                  <a:srgbClr val="FF0000"/>
                </a:solidFill>
                <a:effectLst>
                  <a:outerShdw blurRad="38100" dist="38100" dir="2700000" algn="tl">
                    <a:srgbClr val="000000">
                      <a:alpha val="43137"/>
                    </a:srgbClr>
                  </a:outerShdw>
                </a:effectLst>
              </a:rPr>
              <a:t> </a:t>
            </a:r>
            <a:endParaRPr lang="en-US" sz="22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19454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660EF-ABF7-4A53-B6F1-EA7BC52CE1C2}"/>
              </a:ext>
            </a:extLst>
          </p:cNvPr>
          <p:cNvSpPr>
            <a:spLocks noGrp="1"/>
          </p:cNvSpPr>
          <p:nvPr>
            <p:ph type="title"/>
          </p:nvPr>
        </p:nvSpPr>
        <p:spPr>
          <a:xfrm>
            <a:off x="251520" y="274638"/>
            <a:ext cx="8435280" cy="922114"/>
          </a:xfrm>
        </p:spPr>
        <p:txBody>
          <a:bodyPr>
            <a:normAutofit fontScale="90000"/>
          </a:bodyPr>
          <a:lstStyle/>
          <a:p>
            <a:r>
              <a:rPr lang="en-US" i="1" dirty="0">
                <a:effectLst>
                  <a:outerShdw blurRad="38100" dist="38100" dir="2700000" algn="tl">
                    <a:srgbClr val="000000">
                      <a:alpha val="43137"/>
                    </a:srgbClr>
                  </a:outerShdw>
                </a:effectLst>
              </a:rPr>
              <a:t>Soviet education achievements and performance </a:t>
            </a:r>
            <a:endParaRPr lang="LID4096" i="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DCE3CA78-6DA8-4746-85E2-CC790A7DF477}"/>
              </a:ext>
            </a:extLst>
          </p:cNvPr>
          <p:cNvSpPr>
            <a:spLocks noGrp="1"/>
          </p:cNvSpPr>
          <p:nvPr>
            <p:ph idx="1"/>
          </p:nvPr>
        </p:nvSpPr>
        <p:spPr>
          <a:xfrm>
            <a:off x="457200" y="1484784"/>
            <a:ext cx="8229600" cy="5098578"/>
          </a:xfrm>
        </p:spPr>
        <p:txBody>
          <a:bodyPr>
            <a:normAutofit fontScale="62500" lnSpcReduction="20000"/>
          </a:bodyPr>
          <a:lstStyle/>
          <a:p>
            <a:pPr marL="0" indent="0">
              <a:buNone/>
            </a:pPr>
            <a:r>
              <a:rPr lang="en-US" b="1" dirty="0">
                <a:solidFill>
                  <a:srgbClr val="FF0000"/>
                </a:solidFill>
                <a:effectLst>
                  <a:outerShdw blurRad="38100" dist="38100" dir="2700000" algn="tl">
                    <a:srgbClr val="000000">
                      <a:alpha val="43137"/>
                    </a:srgbClr>
                  </a:outerShdw>
                </a:effectLst>
              </a:rPr>
              <a:t>HIGH ACHIEVEMENTS IN ALL MEASURES OF EDUCATIONAL ATTAINMENT. </a:t>
            </a:r>
          </a:p>
          <a:p>
            <a:pPr marL="0" indent="0">
              <a:buNone/>
            </a:pPr>
            <a:endParaRPr lang="en-US" b="1" dirty="0">
              <a:solidFill>
                <a:srgbClr val="FF0000"/>
              </a:solidFill>
              <a:effectLst>
                <a:outerShdw blurRad="38100" dist="38100" dir="2700000" algn="tl">
                  <a:srgbClr val="000000">
                    <a:alpha val="43137"/>
                  </a:srgbClr>
                </a:outerShdw>
              </a:effectLst>
            </a:endParaRPr>
          </a:p>
          <a:p>
            <a:pPr marL="0" indent="0">
              <a:buNone/>
            </a:pPr>
            <a:r>
              <a:rPr lang="en-US" b="1" dirty="0">
                <a:solidFill>
                  <a:srgbClr val="FF0000"/>
                </a:solidFill>
                <a:effectLst>
                  <a:outerShdw blurRad="38100" dist="38100" dir="2700000" algn="tl">
                    <a:srgbClr val="000000">
                      <a:alpha val="43137"/>
                    </a:srgbClr>
                  </a:outerShdw>
                </a:effectLst>
              </a:rPr>
              <a:t>TOTALLY FREE EDUCATION AT ALL LEVELS: FROM KINDERGARGEN TO POST-GRADUATE EDUCATION (SCIENCE DEGREE). </a:t>
            </a:r>
          </a:p>
          <a:p>
            <a:pPr marL="0" indent="0">
              <a:buNone/>
            </a:pPr>
            <a:endParaRPr lang="en-US" dirty="0"/>
          </a:p>
          <a:p>
            <a:pPr marL="0" indent="0" algn="just">
              <a:buNone/>
            </a:pPr>
            <a:r>
              <a:rPr lang="en-US" sz="3600" dirty="0"/>
              <a:t>A unique system of publicly funded after-school education, including sport clubs, art and music lessons.</a:t>
            </a:r>
          </a:p>
          <a:p>
            <a:pPr marL="0" indent="0" algn="just">
              <a:buNone/>
            </a:pPr>
            <a:endParaRPr lang="en-US" sz="3600" dirty="0"/>
          </a:p>
          <a:p>
            <a:pPr marL="0" indent="0" algn="just">
              <a:buNone/>
            </a:pPr>
            <a:r>
              <a:rPr lang="en-US" sz="3600" dirty="0"/>
              <a:t>A detailed curriculum with a strong emphasis on science and the early separation of students into academic and vocational/technical tracks.</a:t>
            </a:r>
            <a:endParaRPr lang="LID4096" sz="3600" dirty="0"/>
          </a:p>
          <a:p>
            <a:pPr marL="0" indent="0" algn="just">
              <a:buNone/>
            </a:pPr>
            <a:endParaRPr lang="en-US" sz="3600" b="1" dirty="0">
              <a:effectLst>
                <a:outerShdw blurRad="38100" dist="38100" dir="2700000" algn="tl">
                  <a:srgbClr val="000000">
                    <a:alpha val="43137"/>
                  </a:srgbClr>
                </a:outerShdw>
              </a:effectLst>
            </a:endParaRPr>
          </a:p>
          <a:p>
            <a:pPr marL="0" indent="0" algn="just">
              <a:buNone/>
            </a:pPr>
            <a:r>
              <a:rPr lang="en-US" sz="3600" dirty="0"/>
              <a:t>Equalization principle and a preference for previously disadvantaged groups. </a:t>
            </a:r>
          </a:p>
          <a:p>
            <a:pPr marL="0" indent="0" algn="just">
              <a:buNone/>
            </a:pPr>
            <a:endParaRPr lang="en-US" sz="3600" dirty="0"/>
          </a:p>
          <a:p>
            <a:pPr marL="0" indent="0" algn="just">
              <a:buNone/>
            </a:pPr>
            <a:r>
              <a:rPr lang="en-US" sz="3600" dirty="0"/>
              <a:t>All school students were obliged to wear uniform.</a:t>
            </a:r>
          </a:p>
          <a:p>
            <a:pPr marL="0" indent="0">
              <a:buNone/>
            </a:pPr>
            <a:endParaRPr lang="en-US" sz="4000" dirty="0"/>
          </a:p>
          <a:p>
            <a:pPr marL="0" indent="0">
              <a:buNone/>
            </a:pPr>
            <a:endParaRPr lang="LID4096" dirty="0"/>
          </a:p>
        </p:txBody>
      </p:sp>
    </p:spTree>
    <p:extLst>
      <p:ext uri="{BB962C8B-B14F-4D97-AF65-F5344CB8AC3E}">
        <p14:creationId xmlns:p14="http://schemas.microsoft.com/office/powerpoint/2010/main" val="1527520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5361D-D014-4290-BA32-4985C68BB5E5}"/>
              </a:ext>
            </a:extLst>
          </p:cNvPr>
          <p:cNvSpPr>
            <a:spLocks noGrp="1"/>
          </p:cNvSpPr>
          <p:nvPr>
            <p:ph type="title"/>
          </p:nvPr>
        </p:nvSpPr>
        <p:spPr/>
        <p:txBody>
          <a:bodyPr>
            <a:normAutofit fontScale="90000"/>
          </a:bodyPr>
          <a:lstStyle/>
          <a:p>
            <a:r>
              <a:rPr lang="en-US" i="1" dirty="0">
                <a:effectLst>
                  <a:outerShdw blurRad="38100" dist="38100" dir="2700000" algn="tl">
                    <a:srgbClr val="000000">
                      <a:alpha val="43137"/>
                    </a:srgbClr>
                  </a:outerShdw>
                </a:effectLst>
              </a:rPr>
              <a:t>Transformation of education in Post-Soviet period</a:t>
            </a:r>
            <a:endParaRPr lang="LID4096" i="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71BD39FC-1590-4FBB-9398-E27589F933E3}"/>
              </a:ext>
            </a:extLst>
          </p:cNvPr>
          <p:cNvSpPr>
            <a:spLocks noGrp="1"/>
          </p:cNvSpPr>
          <p:nvPr>
            <p:ph idx="1"/>
          </p:nvPr>
        </p:nvSpPr>
        <p:spPr>
          <a:xfrm>
            <a:off x="457200" y="1600200"/>
            <a:ext cx="8229600" cy="4925144"/>
          </a:xfrm>
        </p:spPr>
        <p:txBody>
          <a:bodyPr>
            <a:normAutofit/>
          </a:bodyPr>
          <a:lstStyle/>
          <a:p>
            <a:pPr marL="0" indent="0" algn="just">
              <a:buNone/>
            </a:pPr>
            <a:r>
              <a:rPr lang="en-US" sz="3600" dirty="0">
                <a:latin typeface="Times New Roman" panose="02020603050405020304" pitchFamily="18" charset="0"/>
                <a:cs typeface="Times New Roman" panose="02020603050405020304" pitchFamily="18" charset="0"/>
              </a:rPr>
              <a:t>Rejection of the Soviet legacy; </a:t>
            </a:r>
          </a:p>
          <a:p>
            <a:pPr marL="0" indent="0" algn="just">
              <a:buNone/>
            </a:pPr>
            <a:endParaRPr lang="en-US" sz="3600" dirty="0">
              <a:latin typeface="Times New Roman" panose="02020603050405020304" pitchFamily="18" charset="0"/>
              <a:cs typeface="Times New Roman" panose="02020603050405020304" pitchFamily="18" charset="0"/>
            </a:endParaRPr>
          </a:p>
          <a:p>
            <a:pPr marL="0" indent="0" algn="just">
              <a:buNone/>
            </a:pPr>
            <a:r>
              <a:rPr lang="en-US" sz="3600" dirty="0">
                <a:latin typeface="Times New Roman" panose="02020603050405020304" pitchFamily="18" charset="0"/>
                <a:cs typeface="Times New Roman" panose="02020603050405020304" pitchFamily="18" charset="0"/>
              </a:rPr>
              <a:t>Modernization of curricula and the reform of the system to respond to the changing needs of Russian society; </a:t>
            </a:r>
          </a:p>
          <a:p>
            <a:pPr marL="0" indent="0" algn="just">
              <a:buNone/>
            </a:pPr>
            <a:endParaRPr lang="en-US" sz="3600" dirty="0">
              <a:latin typeface="Times New Roman" panose="02020603050405020304" pitchFamily="18" charset="0"/>
              <a:cs typeface="Times New Roman" panose="02020603050405020304" pitchFamily="18" charset="0"/>
            </a:endParaRPr>
          </a:p>
          <a:p>
            <a:pPr marL="0" indent="0" algn="just">
              <a:buNone/>
            </a:pPr>
            <a:r>
              <a:rPr lang="en-US" sz="3600" dirty="0">
                <a:latin typeface="Times New Roman" panose="02020603050405020304" pitchFamily="18" charset="0"/>
                <a:cs typeface="Times New Roman" panose="02020603050405020304" pitchFamily="18" charset="0"/>
              </a:rPr>
              <a:t>Opening education to globalization.</a:t>
            </a:r>
            <a:endParaRPr lang="LID4096"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1356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B6010-C63F-43A8-845D-CDD062F4112D}"/>
              </a:ext>
            </a:extLst>
          </p:cNvPr>
          <p:cNvSpPr>
            <a:spLocks noGrp="1"/>
          </p:cNvSpPr>
          <p:nvPr>
            <p:ph type="title"/>
          </p:nvPr>
        </p:nvSpPr>
        <p:spPr/>
        <p:txBody>
          <a:bodyPr/>
          <a:lstStyle/>
          <a:p>
            <a:r>
              <a:rPr lang="en-US" i="1" dirty="0">
                <a:effectLst>
                  <a:outerShdw blurRad="38100" dist="38100" dir="2700000" algn="tl">
                    <a:srgbClr val="000000">
                      <a:alpha val="43137"/>
                    </a:srgbClr>
                  </a:outerShdw>
                </a:effectLst>
              </a:rPr>
              <a:t>Education reform in transition</a:t>
            </a:r>
            <a:endParaRPr lang="LID4096" i="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2F51D433-A291-4E1B-9392-CBEBE6797F43}"/>
              </a:ext>
            </a:extLst>
          </p:cNvPr>
          <p:cNvSpPr>
            <a:spLocks noGrp="1"/>
          </p:cNvSpPr>
          <p:nvPr>
            <p:ph idx="1"/>
          </p:nvPr>
        </p:nvSpPr>
        <p:spPr>
          <a:xfrm>
            <a:off x="457200" y="1340768"/>
            <a:ext cx="8229600" cy="5242594"/>
          </a:xfrm>
        </p:spPr>
        <p:txBody>
          <a:bodyPr>
            <a:normAutofit/>
          </a:bodyPr>
          <a:lstStyle/>
          <a:p>
            <a:pPr marL="0" indent="0" algn="just">
              <a:buNone/>
            </a:pPr>
            <a:r>
              <a:rPr lang="en-US" sz="3600" dirty="0"/>
              <a:t>The reform of higher education system: </a:t>
            </a:r>
            <a:r>
              <a:rPr lang="en-US" sz="3600" b="1" dirty="0">
                <a:effectLst>
                  <a:outerShdw blurRad="38100" dist="38100" dir="2700000" algn="tl">
                    <a:srgbClr val="000000">
                      <a:alpha val="43137"/>
                    </a:srgbClr>
                  </a:outerShdw>
                </a:effectLst>
              </a:rPr>
              <a:t>the increased level of private funding system. </a:t>
            </a:r>
          </a:p>
          <a:p>
            <a:pPr marL="0" indent="0" algn="just">
              <a:buNone/>
            </a:pPr>
            <a:endParaRPr lang="en-US" sz="3600" dirty="0"/>
          </a:p>
          <a:p>
            <a:pPr marL="0" indent="0" algn="just">
              <a:buNone/>
            </a:pPr>
            <a:r>
              <a:rPr lang="en-US" sz="3600" b="1" dirty="0">
                <a:effectLst>
                  <a:outerShdw blurRad="38100" dist="38100" dir="2700000" algn="tl">
                    <a:srgbClr val="000000">
                      <a:alpha val="43137"/>
                    </a:srgbClr>
                  </a:outerShdw>
                </a:effectLst>
              </a:rPr>
              <a:t>Two-track admission</a:t>
            </a:r>
            <a:r>
              <a:rPr lang="en-US" sz="3600" dirty="0">
                <a:effectLst>
                  <a:outerShdw blurRad="38100" dist="38100" dir="2700000" algn="tl">
                    <a:srgbClr val="000000">
                      <a:alpha val="43137"/>
                    </a:srgbClr>
                  </a:outerShdw>
                </a:effectLst>
              </a:rPr>
              <a:t>: </a:t>
            </a:r>
            <a:r>
              <a:rPr lang="en-US" sz="3600" dirty="0"/>
              <a:t>tuition-free vs. the full amount of tuition.</a:t>
            </a:r>
          </a:p>
          <a:p>
            <a:pPr marL="0" indent="0" algn="just">
              <a:buNone/>
            </a:pPr>
            <a:endParaRPr lang="en-US" sz="3600" dirty="0"/>
          </a:p>
          <a:p>
            <a:pPr marL="0" indent="0" algn="just">
              <a:buNone/>
            </a:pPr>
            <a:r>
              <a:rPr lang="en-US" sz="3600" dirty="0"/>
              <a:t>Underdeveloped educational credit market.</a:t>
            </a:r>
          </a:p>
          <a:p>
            <a:pPr marL="0" indent="0" algn="just">
              <a:buNone/>
            </a:pPr>
            <a:endParaRPr lang="en-US" sz="3200" dirty="0"/>
          </a:p>
          <a:p>
            <a:pPr marL="0" indent="0">
              <a:buNone/>
            </a:pPr>
            <a:endParaRPr lang="LID4096" dirty="0"/>
          </a:p>
        </p:txBody>
      </p:sp>
    </p:spTree>
    <p:extLst>
      <p:ext uri="{BB962C8B-B14F-4D97-AF65-F5344CB8AC3E}">
        <p14:creationId xmlns:p14="http://schemas.microsoft.com/office/powerpoint/2010/main" val="3371117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260648"/>
            <a:ext cx="7128792" cy="6165304"/>
          </a:xfrm>
          <a:prstGeom prst="rect">
            <a:avLst/>
          </a:prstGeom>
        </p:spPr>
      </p:pic>
      <p:cxnSp>
        <p:nvCxnSpPr>
          <p:cNvPr id="4" name="Straight Arrow Connector 3">
            <a:extLst>
              <a:ext uri="{FF2B5EF4-FFF2-40B4-BE49-F238E27FC236}">
                <a16:creationId xmlns:a16="http://schemas.microsoft.com/office/drawing/2014/main" id="{A1DB24D1-C7B3-455D-BFF3-79F296C0EA0A}"/>
              </a:ext>
            </a:extLst>
          </p:cNvPr>
          <p:cNvCxnSpPr/>
          <p:nvPr/>
        </p:nvCxnSpPr>
        <p:spPr>
          <a:xfrm flipH="1" flipV="1">
            <a:off x="755576" y="4077072"/>
            <a:ext cx="504056" cy="36004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5" name="Oval 4">
            <a:extLst>
              <a:ext uri="{FF2B5EF4-FFF2-40B4-BE49-F238E27FC236}">
                <a16:creationId xmlns:a16="http://schemas.microsoft.com/office/drawing/2014/main" id="{5D9DA289-1475-4C2C-95A0-9D68CABA1A66}"/>
              </a:ext>
            </a:extLst>
          </p:cNvPr>
          <p:cNvSpPr/>
          <p:nvPr/>
        </p:nvSpPr>
        <p:spPr>
          <a:xfrm>
            <a:off x="107504" y="2492896"/>
            <a:ext cx="1152128" cy="15841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High school</a:t>
            </a:r>
            <a:endParaRPr lang="LID4096" dirty="0"/>
          </a:p>
        </p:txBody>
      </p:sp>
      <p:cxnSp>
        <p:nvCxnSpPr>
          <p:cNvPr id="7" name="Straight Arrow Connector 6">
            <a:extLst>
              <a:ext uri="{FF2B5EF4-FFF2-40B4-BE49-F238E27FC236}">
                <a16:creationId xmlns:a16="http://schemas.microsoft.com/office/drawing/2014/main" id="{0E03D07F-FB0C-488C-8857-F49589A17740}"/>
              </a:ext>
            </a:extLst>
          </p:cNvPr>
          <p:cNvCxnSpPr>
            <a:cxnSpLocks/>
            <a:endCxn id="8" idx="6"/>
          </p:cNvCxnSpPr>
          <p:nvPr/>
        </p:nvCxnSpPr>
        <p:spPr>
          <a:xfrm flipH="1" flipV="1">
            <a:off x="827584" y="1196752"/>
            <a:ext cx="2232248" cy="7200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8" name="Oval 7">
            <a:extLst>
              <a:ext uri="{FF2B5EF4-FFF2-40B4-BE49-F238E27FC236}">
                <a16:creationId xmlns:a16="http://schemas.microsoft.com/office/drawing/2014/main" id="{DB5C911E-D5C0-4858-B194-0F1B9C88D757}"/>
              </a:ext>
            </a:extLst>
          </p:cNvPr>
          <p:cNvSpPr/>
          <p:nvPr/>
        </p:nvSpPr>
        <p:spPr>
          <a:xfrm>
            <a:off x="0" y="692696"/>
            <a:ext cx="827584"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PhD</a:t>
            </a:r>
            <a:endParaRPr lang="LID4096" dirty="0"/>
          </a:p>
        </p:txBody>
      </p:sp>
      <p:sp>
        <p:nvSpPr>
          <p:cNvPr id="3" name="Rectangle 2">
            <a:extLst>
              <a:ext uri="{FF2B5EF4-FFF2-40B4-BE49-F238E27FC236}">
                <a16:creationId xmlns:a16="http://schemas.microsoft.com/office/drawing/2014/main" id="{89507F7D-22CF-458B-95D9-39973453C796}"/>
              </a:ext>
            </a:extLst>
          </p:cNvPr>
          <p:cNvSpPr/>
          <p:nvPr/>
        </p:nvSpPr>
        <p:spPr>
          <a:xfrm>
            <a:off x="8244408" y="5517232"/>
            <a:ext cx="864096"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 years</a:t>
            </a:r>
            <a:endParaRPr lang="LID4096" dirty="0"/>
          </a:p>
        </p:txBody>
      </p:sp>
      <p:cxnSp>
        <p:nvCxnSpPr>
          <p:cNvPr id="9" name="Straight Arrow Connector 8">
            <a:extLst>
              <a:ext uri="{FF2B5EF4-FFF2-40B4-BE49-F238E27FC236}">
                <a16:creationId xmlns:a16="http://schemas.microsoft.com/office/drawing/2014/main" id="{897CCFA7-4317-4604-946B-F982B69FE3C0}"/>
              </a:ext>
            </a:extLst>
          </p:cNvPr>
          <p:cNvCxnSpPr>
            <a:stCxn id="3" idx="1"/>
          </p:cNvCxnSpPr>
          <p:nvPr/>
        </p:nvCxnSpPr>
        <p:spPr>
          <a:xfrm flipH="1" flipV="1">
            <a:off x="7740352" y="5733256"/>
            <a:ext cx="504056" cy="7200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289408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9582</TotalTime>
  <Words>2830</Words>
  <Application>Microsoft Office PowerPoint</Application>
  <PresentationFormat>On-screen Show (4:3)</PresentationFormat>
  <Paragraphs>460</Paragraphs>
  <Slides>54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Arial</vt:lpstr>
      <vt:lpstr>Calibri</vt:lpstr>
      <vt:lpstr>Times New Roman</vt:lpstr>
      <vt:lpstr>Wingdings</vt:lpstr>
      <vt:lpstr>Office Theme</vt:lpstr>
      <vt:lpstr>Education system and labor market in Russia</vt:lpstr>
      <vt:lpstr>Learning outcomes of this lecture</vt:lpstr>
      <vt:lpstr>Russia`s education system</vt:lpstr>
      <vt:lpstr>Soviet education and communism ideology</vt:lpstr>
      <vt:lpstr>Some pictures: Soviet school and university</vt:lpstr>
      <vt:lpstr>Soviet education achievements and performance </vt:lpstr>
      <vt:lpstr>Transformation of education in Post-Soviet period</vt:lpstr>
      <vt:lpstr>Education reform in transition</vt:lpstr>
      <vt:lpstr>PowerPoint Presentation</vt:lpstr>
      <vt:lpstr>University admissions process  (from Denisova-Schmidt and Leontyeva 2014)  </vt:lpstr>
      <vt:lpstr>Higher education in Russia </vt:lpstr>
      <vt:lpstr>  Population with tertiary education25-34 year-olds / 55-64 year-olds, % in same age group, 2020 or latest available </vt:lpstr>
      <vt:lpstr>PowerPoint Presentation</vt:lpstr>
      <vt:lpstr>Number of 17 years old young people, thousands of people, Russia</vt:lpstr>
      <vt:lpstr>Recent trends in education</vt:lpstr>
      <vt:lpstr>Russia`s labor market</vt:lpstr>
      <vt:lpstr>Recent history of the Russian labor market </vt:lpstr>
      <vt:lpstr>Employment and unemployment levels in Russia </vt:lpstr>
      <vt:lpstr>Employment level discussion </vt:lpstr>
      <vt:lpstr>Unemployment level discussion </vt:lpstr>
      <vt:lpstr>Unemployment in transition countries</vt:lpstr>
      <vt:lpstr>Question for points</vt:lpstr>
      <vt:lpstr>Explanations for employment stability </vt:lpstr>
      <vt:lpstr>Low inter-firm labor mobility </vt:lpstr>
      <vt:lpstr>Flexible working hours </vt:lpstr>
      <vt:lpstr>Reasons for hours to shrink so significantly: multiple </vt:lpstr>
      <vt:lpstr>Flexible wages </vt:lpstr>
      <vt:lpstr>Wage adjustment </vt:lpstr>
      <vt:lpstr>Composition of wage bill by major components, some sectors, 2005, % </vt:lpstr>
      <vt:lpstr>Paying late </vt:lpstr>
      <vt:lpstr>Salary ”in the envelope” </vt:lpstr>
      <vt:lpstr>Salary ”in the envelope” </vt:lpstr>
      <vt:lpstr>Salary ”in the envelope” </vt:lpstr>
      <vt:lpstr>Annual changes in output, employment, working hours and real wages, 2009 to 2008, percentage points </vt:lpstr>
      <vt:lpstr>Corona crisis and employment</vt:lpstr>
      <vt:lpstr>Unemployment change due to COVID</vt:lpstr>
      <vt:lpstr>Unemployment rate in 2020, selected countries</vt:lpstr>
      <vt:lpstr>Preliminary conclusions </vt:lpstr>
      <vt:lpstr>Labor institutions in Russia </vt:lpstr>
      <vt:lpstr>Employment regulations </vt:lpstr>
      <vt:lpstr>Normative Firing Costs in Russia and some OECD countries, number of months and monthly wages </vt:lpstr>
      <vt:lpstr>Minimum wage </vt:lpstr>
      <vt:lpstr>Minimum wage per month, USD  </vt:lpstr>
      <vt:lpstr>PowerPoint Presentation</vt:lpstr>
      <vt:lpstr>PowerPoint Presentation</vt:lpstr>
      <vt:lpstr>PowerPoint Presentation</vt:lpstr>
      <vt:lpstr>Unemployment benefits </vt:lpstr>
      <vt:lpstr>Unemployment benefits </vt:lpstr>
      <vt:lpstr>Unemployment benefits in Russia, USD</vt:lpstr>
      <vt:lpstr>Ratio “monthly UB/monthly average wage”, % </vt:lpstr>
      <vt:lpstr>Unemployment benefits at present </vt:lpstr>
      <vt:lpstr>Trade Unions </vt:lpstr>
      <vt:lpstr>Trade unions and wage agreements </vt:lpstr>
      <vt:lpstr>Trade unions and wage agreements </vt:lpstr>
    </vt:vector>
  </TitlesOfParts>
  <Company>Aalto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Labor market and public sector in Russia</dc:title>
  <dc:creator>Ledyaeva Svetlana</dc:creator>
  <cp:lastModifiedBy>Ledyaeva Svetlana</cp:lastModifiedBy>
  <cp:revision>257</cp:revision>
  <cp:lastPrinted>2018-08-11T10:02:16Z</cp:lastPrinted>
  <dcterms:created xsi:type="dcterms:W3CDTF">2016-03-02T09:07:23Z</dcterms:created>
  <dcterms:modified xsi:type="dcterms:W3CDTF">2021-11-15T09:57:32Z</dcterms:modified>
</cp:coreProperties>
</file>