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0"/>
  </p:notesMasterIdLst>
  <p:handoutMasterIdLst>
    <p:handoutMasterId r:id="rId111"/>
  </p:handoutMasterIdLst>
  <p:sldIdLst>
    <p:sldId id="1281" r:id="rId2"/>
    <p:sldId id="861" r:id="rId3"/>
    <p:sldId id="476" r:id="rId4"/>
    <p:sldId id="775" r:id="rId5"/>
    <p:sldId id="845" r:id="rId6"/>
    <p:sldId id="846" r:id="rId7"/>
    <p:sldId id="836" r:id="rId8"/>
    <p:sldId id="847" r:id="rId9"/>
    <p:sldId id="848" r:id="rId10"/>
    <p:sldId id="838" r:id="rId11"/>
    <p:sldId id="839" r:id="rId12"/>
    <p:sldId id="849" r:id="rId13"/>
    <p:sldId id="850" r:id="rId14"/>
    <p:sldId id="841" r:id="rId15"/>
    <p:sldId id="842" r:id="rId16"/>
    <p:sldId id="852" r:id="rId17"/>
    <p:sldId id="851" r:id="rId18"/>
    <p:sldId id="853" r:id="rId19"/>
    <p:sldId id="854" r:id="rId20"/>
    <p:sldId id="310" r:id="rId21"/>
    <p:sldId id="311" r:id="rId22"/>
    <p:sldId id="1280" r:id="rId23"/>
    <p:sldId id="312" r:id="rId24"/>
    <p:sldId id="313" r:id="rId25"/>
    <p:sldId id="321" r:id="rId26"/>
    <p:sldId id="855" r:id="rId27"/>
    <p:sldId id="325" r:id="rId28"/>
    <p:sldId id="1278" r:id="rId29"/>
    <p:sldId id="714" r:id="rId30"/>
    <p:sldId id="763" r:id="rId31"/>
    <p:sldId id="782" r:id="rId32"/>
    <p:sldId id="764" r:id="rId33"/>
    <p:sldId id="783" r:id="rId34"/>
    <p:sldId id="773" r:id="rId35"/>
    <p:sldId id="791" r:id="rId36"/>
    <p:sldId id="792" r:id="rId37"/>
    <p:sldId id="793" r:id="rId38"/>
    <p:sldId id="795" r:id="rId39"/>
    <p:sldId id="799" r:id="rId40"/>
    <p:sldId id="800" r:id="rId41"/>
    <p:sldId id="742" r:id="rId42"/>
    <p:sldId id="1307" r:id="rId43"/>
    <p:sldId id="751" r:id="rId44"/>
    <p:sldId id="814" r:id="rId45"/>
    <p:sldId id="752" r:id="rId46"/>
    <p:sldId id="753" r:id="rId47"/>
    <p:sldId id="756" r:id="rId48"/>
    <p:sldId id="762" r:id="rId49"/>
    <p:sldId id="815" r:id="rId50"/>
    <p:sldId id="816" r:id="rId51"/>
    <p:sldId id="818" r:id="rId52"/>
    <p:sldId id="819" r:id="rId53"/>
    <p:sldId id="820" r:id="rId54"/>
    <p:sldId id="821" r:id="rId55"/>
    <p:sldId id="822" r:id="rId56"/>
    <p:sldId id="823" r:id="rId57"/>
    <p:sldId id="766" r:id="rId58"/>
    <p:sldId id="827" r:id="rId59"/>
    <p:sldId id="828" r:id="rId60"/>
    <p:sldId id="830" r:id="rId61"/>
    <p:sldId id="832" r:id="rId62"/>
    <p:sldId id="337" r:id="rId63"/>
    <p:sldId id="339" r:id="rId64"/>
    <p:sldId id="1283" r:id="rId65"/>
    <p:sldId id="1282" r:id="rId66"/>
    <p:sldId id="1295" r:id="rId67"/>
    <p:sldId id="859" r:id="rId68"/>
    <p:sldId id="342" r:id="rId69"/>
    <p:sldId id="857" r:id="rId70"/>
    <p:sldId id="858" r:id="rId71"/>
    <p:sldId id="1294" r:id="rId72"/>
    <p:sldId id="344" r:id="rId73"/>
    <p:sldId id="1285" r:id="rId74"/>
    <p:sldId id="1284" r:id="rId75"/>
    <p:sldId id="333" r:id="rId76"/>
    <p:sldId id="1286" r:id="rId77"/>
    <p:sldId id="377" r:id="rId78"/>
    <p:sldId id="1288" r:id="rId79"/>
    <p:sldId id="383" r:id="rId80"/>
    <p:sldId id="385" r:id="rId81"/>
    <p:sldId id="1289" r:id="rId82"/>
    <p:sldId id="1290" r:id="rId83"/>
    <p:sldId id="833" r:id="rId84"/>
    <p:sldId id="1296" r:id="rId85"/>
    <p:sldId id="347" r:id="rId86"/>
    <p:sldId id="1297" r:id="rId87"/>
    <p:sldId id="348" r:id="rId88"/>
    <p:sldId id="1298" r:id="rId89"/>
    <p:sldId id="351" r:id="rId90"/>
    <p:sldId id="352" r:id="rId91"/>
    <p:sldId id="353" r:id="rId92"/>
    <p:sldId id="1299" r:id="rId93"/>
    <p:sldId id="1300" r:id="rId94"/>
    <p:sldId id="354" r:id="rId95"/>
    <p:sldId id="355" r:id="rId96"/>
    <p:sldId id="1301" r:id="rId97"/>
    <p:sldId id="1302" r:id="rId98"/>
    <p:sldId id="1303" r:id="rId99"/>
    <p:sldId id="359" r:id="rId100"/>
    <p:sldId id="361" r:id="rId101"/>
    <p:sldId id="362" r:id="rId102"/>
    <p:sldId id="363" r:id="rId103"/>
    <p:sldId id="364" r:id="rId104"/>
    <p:sldId id="400" r:id="rId105"/>
    <p:sldId id="1304" r:id="rId106"/>
    <p:sldId id="1305" r:id="rId107"/>
    <p:sldId id="404" r:id="rId108"/>
    <p:sldId id="1306" r:id="rId109"/>
  </p:sldIdLst>
  <p:sldSz cx="12192000" cy="6858000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.A.R. Schneider" initials="CS" lastIdx="1" clrIdx="0">
    <p:extLst>
      <p:ext uri="{19B8F6BF-5375-455C-9EA6-DF929625EA0E}">
        <p15:presenceInfo xmlns:p15="http://schemas.microsoft.com/office/powerpoint/2012/main" userId="S-1-5-21-3009188405-4059014094-2327816963-117564" providerId="AD"/>
      </p:ext>
    </p:extLst>
  </p:cmAuthor>
  <p:cmAuthor id="2" name="Jalonen Antti" initials="JA" lastIdx="3" clrIdx="1">
    <p:extLst>
      <p:ext uri="{19B8F6BF-5375-455C-9EA6-DF929625EA0E}">
        <p15:presenceInfo xmlns:p15="http://schemas.microsoft.com/office/powerpoint/2012/main" userId="S::antti.jalonen@aalto.fi::22fc9e15-c2fb-4c00-a93f-1af5db6ba9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7FC28A-C348-4DB5-A15A-1D85EA89D50C}" v="11" dt="2024-02-22T12:25:03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184" d="100"/>
          <a:sy n="184" d="100"/>
        </p:scale>
        <p:origin x="303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6" d="100"/>
          <a:sy n="136" d="100"/>
        </p:scale>
        <p:origin x="2700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microsoft.com/office/2016/11/relationships/changesInfo" Target="changesInfos/changesInfo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commentAuthors" Target="commentAuthor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118" Type="http://schemas.microsoft.com/office/2015/10/relationships/revisionInfo" Target="revisionInfo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 Penglong" userId="2c51085b-af58-4b15-806d-5738db6f2222" providerId="ADAL" clId="{1C7FC28A-C348-4DB5-A15A-1D85EA89D50C}"/>
    <pc:docChg chg="undo custSel delSld modSld">
      <pc:chgData name="Li Penglong" userId="2c51085b-af58-4b15-806d-5738db6f2222" providerId="ADAL" clId="{1C7FC28A-C348-4DB5-A15A-1D85EA89D50C}" dt="2024-02-22T17:35:55.091" v="142" actId="47"/>
      <pc:docMkLst>
        <pc:docMk/>
      </pc:docMkLst>
      <pc:sldChg chg="del">
        <pc:chgData name="Li Penglong" userId="2c51085b-af58-4b15-806d-5738db6f2222" providerId="ADAL" clId="{1C7FC28A-C348-4DB5-A15A-1D85EA89D50C}" dt="2024-02-22T17:35:48.675" v="139" actId="47"/>
        <pc:sldMkLst>
          <pc:docMk/>
          <pc:sldMk cId="2731712506" sldId="275"/>
        </pc:sldMkLst>
      </pc:sldChg>
      <pc:sldChg chg="del">
        <pc:chgData name="Li Penglong" userId="2c51085b-af58-4b15-806d-5738db6f2222" providerId="ADAL" clId="{1C7FC28A-C348-4DB5-A15A-1D85EA89D50C}" dt="2024-02-22T17:35:51.146" v="140" actId="47"/>
        <pc:sldMkLst>
          <pc:docMk/>
          <pc:sldMk cId="1595609876" sldId="276"/>
        </pc:sldMkLst>
      </pc:sldChg>
      <pc:sldChg chg="del">
        <pc:chgData name="Li Penglong" userId="2c51085b-af58-4b15-806d-5738db6f2222" providerId="ADAL" clId="{1C7FC28A-C348-4DB5-A15A-1D85EA89D50C}" dt="2024-02-22T17:35:53.083" v="141" actId="47"/>
        <pc:sldMkLst>
          <pc:docMk/>
          <pc:sldMk cId="3022127447" sldId="277"/>
        </pc:sldMkLst>
      </pc:sldChg>
      <pc:sldChg chg="modSp mod">
        <pc:chgData name="Li Penglong" userId="2c51085b-af58-4b15-806d-5738db6f2222" providerId="ADAL" clId="{1C7FC28A-C348-4DB5-A15A-1D85EA89D50C}" dt="2024-02-12T08:45:52.647" v="118" actId="6549"/>
        <pc:sldMkLst>
          <pc:docMk/>
          <pc:sldMk cId="2525061498" sldId="313"/>
        </pc:sldMkLst>
        <pc:spChg chg="mod">
          <ac:chgData name="Li Penglong" userId="2c51085b-af58-4b15-806d-5738db6f2222" providerId="ADAL" clId="{1C7FC28A-C348-4DB5-A15A-1D85EA89D50C}" dt="2024-02-12T08:45:52.647" v="118" actId="6549"/>
          <ac:spMkLst>
            <pc:docMk/>
            <pc:sldMk cId="2525061498" sldId="313"/>
            <ac:spMk id="3" creationId="{00000000-0000-0000-0000-000000000000}"/>
          </ac:spMkLst>
        </pc:spChg>
      </pc:sldChg>
      <pc:sldChg chg="modSp">
        <pc:chgData name="Li Penglong" userId="2c51085b-af58-4b15-806d-5738db6f2222" providerId="ADAL" clId="{1C7FC28A-C348-4DB5-A15A-1D85EA89D50C}" dt="2024-02-22T12:25:03.771" v="135" actId="20577"/>
        <pc:sldMkLst>
          <pc:docMk/>
          <pc:sldMk cId="2964255791" sldId="752"/>
        </pc:sldMkLst>
        <pc:spChg chg="mod">
          <ac:chgData name="Li Penglong" userId="2c51085b-af58-4b15-806d-5738db6f2222" providerId="ADAL" clId="{1C7FC28A-C348-4DB5-A15A-1D85EA89D50C}" dt="2024-02-22T12:25:03.771" v="135" actId="20577"/>
          <ac:spMkLst>
            <pc:docMk/>
            <pc:sldMk cId="2964255791" sldId="752"/>
            <ac:spMk id="3" creationId="{00000000-0000-0000-0000-000000000000}"/>
          </ac:spMkLst>
        </pc:spChg>
      </pc:sldChg>
      <pc:sldChg chg="modSp mod">
        <pc:chgData name="Li Penglong" userId="2c51085b-af58-4b15-806d-5738db6f2222" providerId="ADAL" clId="{1C7FC28A-C348-4DB5-A15A-1D85EA89D50C}" dt="2024-02-12T09:11:10.448" v="125" actId="20577"/>
        <pc:sldMkLst>
          <pc:docMk/>
          <pc:sldMk cId="1932572755" sldId="861"/>
        </pc:sldMkLst>
        <pc:spChg chg="mod">
          <ac:chgData name="Li Penglong" userId="2c51085b-af58-4b15-806d-5738db6f2222" providerId="ADAL" clId="{1C7FC28A-C348-4DB5-A15A-1D85EA89D50C}" dt="2024-02-12T09:11:10.448" v="125" actId="20577"/>
          <ac:spMkLst>
            <pc:docMk/>
            <pc:sldMk cId="1932572755" sldId="861"/>
            <ac:spMk id="4" creationId="{F5BBA24E-7755-4CF9-8041-391B9CA67601}"/>
          </ac:spMkLst>
        </pc:spChg>
      </pc:sldChg>
      <pc:sldChg chg="modSp mod">
        <pc:chgData name="Li Penglong" userId="2c51085b-af58-4b15-806d-5738db6f2222" providerId="ADAL" clId="{1C7FC28A-C348-4DB5-A15A-1D85EA89D50C}" dt="2024-02-22T17:34:46.083" v="137" actId="20577"/>
        <pc:sldMkLst>
          <pc:docMk/>
          <pc:sldMk cId="2040831909" sldId="1281"/>
        </pc:sldMkLst>
        <pc:spChg chg="mod">
          <ac:chgData name="Li Penglong" userId="2c51085b-af58-4b15-806d-5738db6f2222" providerId="ADAL" clId="{1C7FC28A-C348-4DB5-A15A-1D85EA89D50C}" dt="2024-02-22T17:34:46.083" v="137" actId="20577"/>
          <ac:spMkLst>
            <pc:docMk/>
            <pc:sldMk cId="2040831909" sldId="1281"/>
            <ac:spMk id="5" creationId="{3C1F3634-BEB6-44D7-ADE9-92C26ED71584}"/>
          </ac:spMkLst>
        </pc:spChg>
      </pc:sldChg>
      <pc:sldChg chg="modSp mod">
        <pc:chgData name="Li Penglong" userId="2c51085b-af58-4b15-806d-5738db6f2222" providerId="ADAL" clId="{1C7FC28A-C348-4DB5-A15A-1D85EA89D50C}" dt="2024-02-20T15:30:44.605" v="126" actId="1035"/>
        <pc:sldMkLst>
          <pc:docMk/>
          <pc:sldMk cId="2343710896" sldId="1307"/>
        </pc:sldMkLst>
        <pc:picChg chg="mod">
          <ac:chgData name="Li Penglong" userId="2c51085b-af58-4b15-806d-5738db6f2222" providerId="ADAL" clId="{1C7FC28A-C348-4DB5-A15A-1D85EA89D50C}" dt="2024-02-20T15:30:44.605" v="126" actId="1035"/>
          <ac:picMkLst>
            <pc:docMk/>
            <pc:sldMk cId="2343710896" sldId="1307"/>
            <ac:picMk id="6" creationId="{FE174F8F-C875-C327-0F30-D3EF6DB1832E}"/>
          </ac:picMkLst>
        </pc:picChg>
      </pc:sldChg>
      <pc:sldChg chg="del">
        <pc:chgData name="Li Penglong" userId="2c51085b-af58-4b15-806d-5738db6f2222" providerId="ADAL" clId="{1C7FC28A-C348-4DB5-A15A-1D85EA89D50C}" dt="2024-02-22T17:35:47.211" v="138" actId="47"/>
        <pc:sldMkLst>
          <pc:docMk/>
          <pc:sldMk cId="1481141881" sldId="1308"/>
        </pc:sldMkLst>
      </pc:sldChg>
      <pc:sldChg chg="del">
        <pc:chgData name="Li Penglong" userId="2c51085b-af58-4b15-806d-5738db6f2222" providerId="ADAL" clId="{1C7FC28A-C348-4DB5-A15A-1D85EA89D50C}" dt="2024-02-22T17:35:55.091" v="142" actId="47"/>
        <pc:sldMkLst>
          <pc:docMk/>
          <pc:sldMk cId="3886002615" sldId="130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B8A035-4CB3-42A0-8B61-7DB7DBD56E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35A428-DCDE-4E14-8BBF-6C20C5B27E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C13E0034-A903-4384-A69B-29B45D197944}" type="datetimeFigureOut">
              <a:rPr lang="en-US" smtClean="0"/>
              <a:t>20.2.2024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557E6-F35F-431D-BE3F-90CE49E2D7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8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1B1F2-0DC2-43A3-8334-3419895972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9721108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9B180421-1BA9-4933-893A-6C6689DD7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71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48" cy="5127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86" y="0"/>
            <a:ext cx="3078048" cy="5127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AB2B9-1A72-484C-BC5E-F9698D3A0BC9}" type="datetimeFigureOut">
              <a:rPr lang="en-US" smtClean="0"/>
              <a:t>16.2.2024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58" y="4926086"/>
            <a:ext cx="5681363" cy="40292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69"/>
            <a:ext cx="3078048" cy="512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86" y="9721869"/>
            <a:ext cx="3078048" cy="512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1EDC9-22ED-4B0A-BE3B-9FD67719A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6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19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35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07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99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65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43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19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33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21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76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56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58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54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92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44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22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011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06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857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402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903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185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437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01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428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248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321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403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330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468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7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28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884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623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62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408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374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052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771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224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31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44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609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107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362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233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027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500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003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5325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454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0293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18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3315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27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52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66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1EDC9-22ED-4B0A-BE3B-9FD67719A5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14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9E4C-412E-471A-BB7D-B7722804F3E7}" type="datetime1">
              <a:rPr lang="en-US" smtClean="0"/>
              <a:t>16.2.2024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6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347A-43CC-40B3-B88C-ACDD022BEDE3}" type="datetime1">
              <a:rPr lang="en-US" smtClean="0"/>
              <a:t>16.2.2024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5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72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6A84-E669-4445-B6CF-A8134F0C2DDA}" type="datetime1">
              <a:rPr lang="en-US" smtClean="0"/>
              <a:t>16.2.2024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03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20626"/>
            <a:ext cx="10058400" cy="49185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80D62F4-F62A-4782-BC25-E27C4173C70F}" type="datetime1">
              <a:rPr lang="en-US" smtClean="0"/>
              <a:t>16.2.2024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505C8C-BB84-42E2-A236-8AB4ACB7820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02156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93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6" r:id="rId2"/>
    <p:sldLayoutId id="2147483745" r:id="rId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1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0070C0"/>
        </a:buClr>
        <a:buSzPct val="100000"/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17525" indent="-3175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CA1A1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46125" indent="-3619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Ø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2936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‒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974725" indent="-22542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englong.li@aalto.f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1200"/>
              </a:spcBef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Exercise Session of</a:t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Entrepreneurial Finance</a:t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6000" b="1" dirty="0">
                <a:solidFill>
                  <a:schemeClr val="accent4">
                    <a:lumMod val="75000"/>
                  </a:schemeClr>
                </a:solidFill>
              </a:rPr>
              <a:t>(FIN-E0309)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C1F3634-BEB6-44D7-ADE9-92C26ED715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Spring 2024</a:t>
            </a:r>
          </a:p>
        </p:txBody>
      </p:sp>
    </p:spTree>
    <p:extLst>
      <p:ext uri="{BB962C8B-B14F-4D97-AF65-F5344CB8AC3E}">
        <p14:creationId xmlns:p14="http://schemas.microsoft.com/office/powerpoint/2010/main" val="2040831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Autofit/>
          </a:bodyPr>
          <a:lstStyle/>
          <a:p>
            <a:r>
              <a:rPr lang="en-US" sz="4000" dirty="0"/>
              <a:t>Price and number of shares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Autofit/>
          </a:bodyPr>
          <a:lstStyle/>
          <a:p>
            <a:r>
              <a:rPr lang="en-GB" dirty="0"/>
              <a:t>S</a:t>
            </a:r>
            <a:r>
              <a:rPr lang="en-GB" baseline="3000" dirty="0"/>
              <a:t>PRE</a:t>
            </a:r>
            <a:r>
              <a:rPr lang="en-GB" dirty="0"/>
              <a:t>: The number of shares outstanding before the investment:</a:t>
            </a:r>
          </a:p>
          <a:p>
            <a:pPr lvl="1"/>
            <a:r>
              <a:rPr lang="en-US" dirty="0"/>
              <a:t>S</a:t>
            </a:r>
            <a:r>
              <a:rPr lang="en-US" baseline="3000" dirty="0"/>
              <a:t>PRE</a:t>
            </a:r>
            <a:r>
              <a:rPr lang="en-US" dirty="0"/>
              <a:t> can be any number (numéraire)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Scaling factor </a:t>
            </a:r>
            <a:r>
              <a:rPr lang="en-GB" dirty="0"/>
              <a:t>that adjusts </a:t>
            </a:r>
            <a:r>
              <a:rPr lang="en-GB" i="1" u="sng" dirty="0"/>
              <a:t>the number and price of shares without affecting the ownership fractions.</a:t>
            </a:r>
            <a:endParaRPr lang="en-US" i="1" u="sng" dirty="0"/>
          </a:p>
          <a:p>
            <a:pPr>
              <a:lnSpc>
                <a:spcPct val="150000"/>
              </a:lnSpc>
            </a:pPr>
            <a:r>
              <a:rPr lang="en-US" dirty="0"/>
              <a:t>S</a:t>
            </a:r>
            <a:r>
              <a:rPr lang="en-US" baseline="3000" dirty="0"/>
              <a:t>INV</a:t>
            </a:r>
            <a:r>
              <a:rPr lang="en-US" dirty="0"/>
              <a:t>: Shares directed to a new investor</a:t>
            </a:r>
          </a:p>
          <a:p>
            <a:pPr lvl="1"/>
            <a:r>
              <a:rPr lang="en-US" dirty="0"/>
              <a:t>S</a:t>
            </a:r>
            <a:r>
              <a:rPr lang="en-US" baseline="3000" dirty="0"/>
              <a:t>POST</a:t>
            </a:r>
            <a:r>
              <a:rPr lang="en-US" dirty="0"/>
              <a:t> = S</a:t>
            </a:r>
            <a:r>
              <a:rPr lang="en-US" baseline="3000" dirty="0"/>
              <a:t>PRE</a:t>
            </a:r>
            <a:r>
              <a:rPr lang="en-US" dirty="0"/>
              <a:t> + S</a:t>
            </a:r>
            <a:r>
              <a:rPr lang="en-US" baseline="3000" dirty="0"/>
              <a:t>INV	</a:t>
            </a:r>
            <a:r>
              <a:rPr lang="en-US" dirty="0"/>
              <a:t>(4.5)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0441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Participating preferred stock with 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63" y="1120775"/>
            <a:ext cx="10058400" cy="5449887"/>
          </a:xfrm>
        </p:spPr>
        <p:txBody>
          <a:bodyPr>
            <a:normAutofit/>
          </a:bodyPr>
          <a:lstStyle/>
          <a:p>
            <a:r>
              <a:rPr lang="en-GB" sz="2400" dirty="0"/>
              <a:t>Note: Participating preferred stock can materially reduce X</a:t>
            </a:r>
            <a:r>
              <a:rPr lang="en-GB" sz="2400" baseline="3000" dirty="0"/>
              <a:t>ENT</a:t>
            </a:r>
            <a:r>
              <a:rPr lang="en-GB" sz="2400" dirty="0"/>
              <a:t>.</a:t>
            </a:r>
          </a:p>
          <a:p>
            <a:r>
              <a:rPr lang="en-GB" sz="2400" dirty="0"/>
              <a:t>So, a cap may be imposed on the participation in order to preserve incentives for the entrepreneurs: </a:t>
            </a:r>
          </a:p>
          <a:p>
            <a:pPr lvl="1"/>
            <a:r>
              <a:rPr lang="en-GB" sz="2000" dirty="0"/>
              <a:t>Preferred terms disappear if X &gt; X</a:t>
            </a:r>
            <a:r>
              <a:rPr lang="en-GB" sz="2000" baseline="27000" dirty="0"/>
              <a:t>CAP</a:t>
            </a:r>
            <a:r>
              <a:rPr lang="en-GB" sz="2000" dirty="0"/>
              <a:t>, i.e., preferred shares are automatically converted into common shares for X &gt; X</a:t>
            </a:r>
            <a:r>
              <a:rPr lang="en-GB" sz="2000" baseline="30000" dirty="0"/>
              <a:t>CAP</a:t>
            </a:r>
            <a:r>
              <a:rPr lang="en-GB" sz="2000" dirty="0"/>
              <a:t>.</a:t>
            </a:r>
          </a:p>
          <a:p>
            <a:r>
              <a:rPr lang="en-US" sz="2400" dirty="0"/>
              <a:t>Such an arrangement would lead to a discrete drop in the investor’s cash flow at the cap.</a:t>
            </a:r>
          </a:p>
          <a:p>
            <a:pPr lvl="1"/>
            <a:r>
              <a:rPr lang="en-US" sz="2000" dirty="0"/>
              <a:t>This becomes problematic when X is close to X</a:t>
            </a:r>
            <a:r>
              <a:rPr lang="en-US" sz="2000" baseline="27000" dirty="0"/>
              <a:t>CAP </a:t>
            </a:r>
            <a:r>
              <a:rPr lang="en-US" sz="2000" dirty="0"/>
              <a:t>because investors get incentivized to lower exit value.</a:t>
            </a:r>
          </a:p>
          <a:p>
            <a:pPr lvl="1"/>
            <a:r>
              <a:rPr lang="en-US" sz="2000" dirty="0"/>
              <a:t>To avoid it, payouts smoothing is often introduced: CF</a:t>
            </a:r>
            <a:r>
              <a:rPr lang="en-US" sz="2000" baseline="3000" dirty="0"/>
              <a:t>INV</a:t>
            </a:r>
            <a:r>
              <a:rPr lang="en-US" sz="2000" dirty="0"/>
              <a:t> = MAX{PT + F</a:t>
            </a:r>
            <a:r>
              <a:rPr lang="en-US" sz="2000" baseline="3000" dirty="0"/>
              <a:t>INV</a:t>
            </a:r>
            <a:r>
              <a:rPr lang="en-US" sz="2000" dirty="0"/>
              <a:t>*(X</a:t>
            </a:r>
            <a:r>
              <a:rPr lang="en-US" sz="2000" baseline="24000" dirty="0"/>
              <a:t>CAP</a:t>
            </a:r>
            <a:r>
              <a:rPr lang="en-US" sz="2000" dirty="0"/>
              <a:t>-PT), F</a:t>
            </a:r>
            <a:r>
              <a:rPr lang="en-US" sz="2000" baseline="3000" dirty="0"/>
              <a:t>INV</a:t>
            </a:r>
            <a:r>
              <a:rPr lang="en-US" sz="2000" dirty="0"/>
              <a:t>*X} for X &gt; X</a:t>
            </a:r>
            <a:r>
              <a:rPr lang="en-US" sz="2000" baseline="24000" dirty="0"/>
              <a:t>CAP </a:t>
            </a:r>
            <a:endParaRPr lang="en-US" sz="2000" dirty="0"/>
          </a:p>
          <a:p>
            <a:pPr lvl="1"/>
            <a:r>
              <a:rPr lang="en-US" sz="2000" dirty="0"/>
              <a:t>Full conversion threshold (X</a:t>
            </a:r>
            <a:r>
              <a:rPr lang="en-US" sz="2000" baseline="39000" dirty="0"/>
              <a:t>COM</a:t>
            </a:r>
            <a:r>
              <a:rPr lang="en-US" sz="2000" dirty="0"/>
              <a:t>):</a:t>
            </a:r>
          </a:p>
          <a:p>
            <a:pPr lvl="2"/>
            <a:r>
              <a:rPr lang="en-US" sz="1800" dirty="0"/>
              <a:t>F</a:t>
            </a:r>
            <a:r>
              <a:rPr lang="en-US" sz="1800" baseline="3000" dirty="0"/>
              <a:t>INV </a:t>
            </a:r>
            <a:r>
              <a:rPr lang="en-US" sz="1800" dirty="0"/>
              <a:t>* X</a:t>
            </a:r>
            <a:r>
              <a:rPr lang="en-US" sz="1800" baseline="30000" dirty="0"/>
              <a:t>COM</a:t>
            </a:r>
            <a:r>
              <a:rPr lang="en-US" sz="1800" dirty="0"/>
              <a:t> = PT + F</a:t>
            </a:r>
            <a:r>
              <a:rPr lang="en-US" sz="1800" baseline="-3000" dirty="0"/>
              <a:t>INV</a:t>
            </a:r>
            <a:r>
              <a:rPr lang="en-US" sz="1800" dirty="0"/>
              <a:t>*(X</a:t>
            </a:r>
            <a:r>
              <a:rPr lang="en-US" sz="1800" baseline="33000" dirty="0"/>
              <a:t>CAP</a:t>
            </a:r>
            <a:r>
              <a:rPr lang="en-US" sz="1800" dirty="0"/>
              <a:t>-PT) </a:t>
            </a:r>
            <a:r>
              <a:rPr lang="en-US" sz="1800" dirty="0">
                <a:sym typeface="Wingdings" panose="05000000000000000000" pitchFamily="2" charset="2"/>
              </a:rPr>
              <a:t> X</a:t>
            </a:r>
            <a:r>
              <a:rPr lang="en-US" sz="1800" baseline="33000" dirty="0">
                <a:sym typeface="Wingdings" panose="05000000000000000000" pitchFamily="2" charset="2"/>
              </a:rPr>
              <a:t>COM</a:t>
            </a:r>
            <a:r>
              <a:rPr lang="en-US" sz="1800" dirty="0">
                <a:sym typeface="Wingdings" panose="05000000000000000000" pitchFamily="2" charset="2"/>
              </a:rPr>
              <a:t> = X</a:t>
            </a:r>
            <a:r>
              <a:rPr lang="en-US" sz="1800" baseline="30000" dirty="0">
                <a:sym typeface="Wingdings" panose="05000000000000000000" pitchFamily="2" charset="2"/>
              </a:rPr>
              <a:t>CAP</a:t>
            </a:r>
            <a:r>
              <a:rPr lang="en-US" sz="1800" dirty="0">
                <a:sym typeface="Wingdings" panose="05000000000000000000" pitchFamily="2" charset="2"/>
              </a:rPr>
              <a:t> + PT*(1-F</a:t>
            </a:r>
            <a:r>
              <a:rPr lang="en-US" sz="1800" baseline="3000" dirty="0">
                <a:sym typeface="Wingdings" panose="05000000000000000000" pitchFamily="2" charset="2"/>
              </a:rPr>
              <a:t>INV</a:t>
            </a:r>
            <a:r>
              <a:rPr lang="en-US" sz="1800" dirty="0">
                <a:sym typeface="Wingdings" panose="05000000000000000000" pitchFamily="2" charset="2"/>
              </a:rPr>
              <a:t>)/F</a:t>
            </a:r>
            <a:r>
              <a:rPr lang="en-US" sz="1800" baseline="3000" dirty="0">
                <a:sym typeface="Wingdings" panose="05000000000000000000" pitchFamily="2" charset="2"/>
              </a:rPr>
              <a:t>INV</a:t>
            </a:r>
          </a:p>
          <a:p>
            <a:pPr lvl="2"/>
            <a:r>
              <a:rPr lang="en-US" sz="1800" dirty="0"/>
              <a:t>i.e., for X &gt; X</a:t>
            </a:r>
            <a:r>
              <a:rPr lang="en-US" sz="1800" baseline="33000" dirty="0"/>
              <a:t>COM</a:t>
            </a:r>
            <a:r>
              <a:rPr lang="en-US" sz="1800" dirty="0"/>
              <a:t>: conversion to common shares &gt; keeping preferred terms</a:t>
            </a:r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3053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2087" y="551457"/>
            <a:ext cx="9922732" cy="5487656"/>
            <a:chOff x="0" y="514725"/>
            <a:chExt cx="9922732" cy="548765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052423" y="1423358"/>
              <a:ext cx="0" cy="394227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arrow" w="lg" len="lg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>
            <a:xfrm flipH="1">
              <a:off x="1052423" y="5365630"/>
              <a:ext cx="56412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arrow" w="lg" len="lg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>
            <a:xfrm flipH="1">
              <a:off x="1052424" y="526863"/>
              <a:ext cx="5607168" cy="4838767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>
            <a:xfrm flipH="1">
              <a:off x="2199736" y="4330460"/>
              <a:ext cx="4132054" cy="6038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6570452" y="4145794"/>
              <a:ext cx="2099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Preferred terms (PT)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59592" y="3158871"/>
              <a:ext cx="3001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Converted Equity (F</a:t>
              </a:r>
              <a:r>
                <a:rPr kumimoji="0" lang="en-GB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INV</a:t>
              </a: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*X)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20739" y="514725"/>
              <a:ext cx="3001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45˚ line (X=X)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699391"/>
              <a:ext cx="2370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</a:rPr>
                <a:t>Cash flow to the investor (CF</a:t>
              </a:r>
              <a:r>
                <a:rPr kumimoji="0" lang="en-GB" sz="1800" b="1" i="0" u="none" strike="noStrike" kern="0" cap="none" spc="0" normalizeH="0" baseline="-2500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</a:rPr>
                <a:t>INV</a:t>
              </a: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</a:rPr>
                <a:t>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28799" y="5633049"/>
              <a:ext cx="741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X=PT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7588" y="5629537"/>
              <a:ext cx="1089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2199736" y="5305246"/>
              <a:ext cx="0" cy="1552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16" name="Line 19"/>
          <p:cNvSpPr>
            <a:spLocks noChangeShapeType="1"/>
          </p:cNvSpPr>
          <p:nvPr/>
        </p:nvSpPr>
        <p:spPr bwMode="auto">
          <a:xfrm flipV="1">
            <a:off x="7145853" y="2801349"/>
            <a:ext cx="0" cy="2433600"/>
          </a:xfrm>
          <a:prstGeom prst="line">
            <a:avLst/>
          </a:prstGeom>
          <a:noFill/>
          <a:ln w="19050">
            <a:solidFill>
              <a:srgbClr val="5B9BD5">
                <a:lumMod val="75000"/>
              </a:srgbClr>
            </a:solidFill>
            <a:prstDash val="dashDot"/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V="1">
            <a:off x="7174116" y="671126"/>
            <a:ext cx="0" cy="1875600"/>
          </a:xfrm>
          <a:prstGeom prst="line">
            <a:avLst/>
          </a:prstGeom>
          <a:noFill/>
          <a:ln w="19050">
            <a:solidFill>
              <a:srgbClr val="5B9BD5">
                <a:lumMod val="75000"/>
              </a:srgbClr>
            </a:solidFill>
            <a:prstDash val="dashDot"/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741824" y="3271467"/>
            <a:ext cx="2586730" cy="1145254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9" name="Straight Connector 18"/>
          <p:cNvCxnSpPr/>
          <p:nvPr/>
        </p:nvCxnSpPr>
        <p:spPr>
          <a:xfrm flipV="1">
            <a:off x="1641395" y="4416721"/>
            <a:ext cx="1100428" cy="961517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7288097" y="1239594"/>
            <a:ext cx="312322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Cash flow to the entrepreneur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7230434" y="4685600"/>
            <a:ext cx="256686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Cash flow to the investor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19573" y="5234949"/>
            <a:ext cx="200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Exit value (X)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594511" y="3260600"/>
            <a:ext cx="5518028" cy="214176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4" name="Straight Connector 23"/>
          <p:cNvCxnSpPr/>
          <p:nvPr/>
        </p:nvCxnSpPr>
        <p:spPr>
          <a:xfrm flipH="1">
            <a:off x="5328554" y="3244726"/>
            <a:ext cx="1783985" cy="709106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931492" y="5631056"/>
            <a:ext cx="108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X=X</a:t>
            </a:r>
            <a:r>
              <a:rPr kumimoji="0" lang="en-GB" sz="18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CAP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328554" y="3271467"/>
            <a:ext cx="0" cy="2130894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328554" y="5341977"/>
            <a:ext cx="0" cy="15527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9689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489533" y="591749"/>
            <a:ext cx="9922732" cy="5487656"/>
            <a:chOff x="481913" y="576509"/>
            <a:chExt cx="9922732" cy="5487656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1534336" y="1485142"/>
              <a:ext cx="0" cy="394227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arrow" w="lg" len="lg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>
            <a:xfrm flipH="1">
              <a:off x="1534336" y="5427414"/>
              <a:ext cx="56412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arrow" w="lg" len="lg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>
            <a:xfrm flipH="1">
              <a:off x="1534337" y="588647"/>
              <a:ext cx="5607168" cy="4838767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>
            <a:xfrm flipH="1">
              <a:off x="2681649" y="4392244"/>
              <a:ext cx="4132054" cy="6038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7052365" y="4207578"/>
              <a:ext cx="2099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Preferred terms (PT)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141505" y="3220655"/>
              <a:ext cx="3001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Investor Equity (F</a:t>
              </a:r>
              <a:r>
                <a:rPr kumimoji="0" lang="en-GB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INV</a:t>
              </a: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*X)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402652" y="576509"/>
              <a:ext cx="3001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45˚ line 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81913" y="761175"/>
              <a:ext cx="2370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Cash flow to the investor (CF</a:t>
              </a:r>
              <a:r>
                <a:rPr kumimoji="0" lang="en-GB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INV</a:t>
              </a: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)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310712" y="5694833"/>
              <a:ext cx="741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X=PT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689501" y="5691321"/>
              <a:ext cx="1089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X=CT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V="1">
              <a:off x="2681649" y="5367030"/>
              <a:ext cx="0" cy="1552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>
            <a:xfrm flipV="1">
              <a:off x="4084879" y="5349776"/>
              <a:ext cx="0" cy="1552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9" name="Line 19"/>
            <p:cNvSpPr>
              <a:spLocks noChangeShapeType="1"/>
            </p:cNvSpPr>
            <p:nvPr/>
          </p:nvSpPr>
          <p:spPr bwMode="auto">
            <a:xfrm flipV="1">
              <a:off x="7081120" y="3360110"/>
              <a:ext cx="32822" cy="1799424"/>
            </a:xfrm>
            <a:prstGeom prst="line">
              <a:avLst/>
            </a:prstGeom>
            <a:noFill/>
            <a:ln w="19050">
              <a:solidFill>
                <a:srgbClr val="5B9BD5">
                  <a:lumMod val="75000"/>
                </a:srgbClr>
              </a:solidFill>
              <a:prstDash val="dashDot"/>
              <a:round/>
              <a:headEnd type="triangle" w="med" len="med"/>
              <a:tailEnd type="triangle" w="med" len="med"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Line 20"/>
            <p:cNvSpPr>
              <a:spLocks noChangeShapeType="1"/>
            </p:cNvSpPr>
            <p:nvPr/>
          </p:nvSpPr>
          <p:spPr bwMode="auto">
            <a:xfrm flipV="1">
              <a:off x="7081120" y="696178"/>
              <a:ext cx="32822" cy="2396052"/>
            </a:xfrm>
            <a:prstGeom prst="line">
              <a:avLst/>
            </a:prstGeom>
            <a:noFill/>
            <a:ln w="19050">
              <a:solidFill>
                <a:srgbClr val="5B9BD5">
                  <a:lumMod val="75000"/>
                </a:srgbClr>
              </a:solidFill>
              <a:prstDash val="dashDot"/>
              <a:round/>
              <a:headEnd type="triangle" w="med" len="med"/>
              <a:tailEnd type="triangle" w="med" len="med"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flipH="1">
              <a:off x="2681650" y="3456278"/>
              <a:ext cx="2507609" cy="996351"/>
            </a:xfrm>
            <a:prstGeom prst="line">
              <a:avLst/>
            </a:prstGeom>
            <a:noFill/>
            <a:ln w="571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>
            <a:xfrm flipV="1">
              <a:off x="1581221" y="4441773"/>
              <a:ext cx="1100428" cy="961517"/>
            </a:xfrm>
            <a:prstGeom prst="line">
              <a:avLst/>
            </a:prstGeom>
            <a:noFill/>
            <a:ln w="571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83" name="Text Box 21"/>
            <p:cNvSpPr txBox="1">
              <a:spLocks noChangeArrowheads="1"/>
            </p:cNvSpPr>
            <p:nvPr/>
          </p:nvSpPr>
          <p:spPr bwMode="auto">
            <a:xfrm>
              <a:off x="7227923" y="1264646"/>
              <a:ext cx="3123225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</a:rPr>
                <a:t>Cash flow to the entrepreneur</a:t>
              </a:r>
            </a:p>
          </p:txBody>
        </p:sp>
        <p:sp>
          <p:nvSpPr>
            <p:cNvPr id="84" name="Text Box 22"/>
            <p:cNvSpPr txBox="1">
              <a:spLocks noChangeArrowheads="1"/>
            </p:cNvSpPr>
            <p:nvPr/>
          </p:nvSpPr>
          <p:spPr bwMode="auto">
            <a:xfrm>
              <a:off x="7170260" y="4710652"/>
              <a:ext cx="25668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</a:rPr>
                <a:t>Cash flow to the investor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239171" y="5523173"/>
              <a:ext cx="2009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Exit value (X)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H="1">
              <a:off x="1534338" y="3008030"/>
              <a:ext cx="6353716" cy="241938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7" name="TextBox 86"/>
            <p:cNvSpPr txBox="1"/>
            <p:nvPr/>
          </p:nvSpPr>
          <p:spPr>
            <a:xfrm>
              <a:off x="4779304" y="5690996"/>
              <a:ext cx="868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X=X</a:t>
              </a:r>
              <a:r>
                <a:rPr kumimoji="0" lang="en-GB" sz="18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CAP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>
              <a:off x="5189260" y="3436728"/>
              <a:ext cx="1520243" cy="9675"/>
            </a:xfrm>
            <a:prstGeom prst="line">
              <a:avLst/>
            </a:prstGeom>
            <a:noFill/>
            <a:ln w="571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>
            <a:xfrm flipH="1">
              <a:off x="6704968" y="3018192"/>
              <a:ext cx="1210649" cy="428282"/>
            </a:xfrm>
            <a:prstGeom prst="line">
              <a:avLst/>
            </a:prstGeom>
            <a:noFill/>
            <a:ln w="571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>
            <a:xfrm flipV="1">
              <a:off x="5093928" y="5346936"/>
              <a:ext cx="0" cy="1552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>
            <a:xfrm flipV="1">
              <a:off x="6704968" y="5361350"/>
              <a:ext cx="0" cy="1552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92" name="TextBox 91"/>
            <p:cNvSpPr txBox="1"/>
            <p:nvPr/>
          </p:nvSpPr>
          <p:spPr>
            <a:xfrm>
              <a:off x="6195940" y="5679389"/>
              <a:ext cx="868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X=X</a:t>
              </a:r>
              <a:r>
                <a:rPr kumimoji="0" lang="en-GB" sz="18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COM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102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2A36F-E0B8-4A7D-88A5-B3BF6EB18222}"/>
              </a:ext>
            </a:extLst>
          </p:cNvPr>
          <p:cNvSpPr txBox="1"/>
          <p:nvPr/>
        </p:nvSpPr>
        <p:spPr>
          <a:xfrm>
            <a:off x="7410272" y="2555360"/>
            <a:ext cx="421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CF</a:t>
            </a:r>
            <a:r>
              <a:rPr lang="en-US" b="1" baseline="3000" dirty="0">
                <a:solidFill>
                  <a:srgbClr val="0070C0"/>
                </a:solidFill>
              </a:rPr>
              <a:t>INV</a:t>
            </a:r>
            <a:r>
              <a:rPr lang="en-US" b="1" dirty="0">
                <a:solidFill>
                  <a:srgbClr val="0070C0"/>
                </a:solidFill>
              </a:rPr>
              <a:t> = MAX{PT + F</a:t>
            </a:r>
            <a:r>
              <a:rPr lang="en-US" b="1" baseline="3000" dirty="0">
                <a:solidFill>
                  <a:srgbClr val="0070C0"/>
                </a:solidFill>
              </a:rPr>
              <a:t>INV</a:t>
            </a:r>
            <a:r>
              <a:rPr lang="en-US" b="1" dirty="0">
                <a:solidFill>
                  <a:srgbClr val="0070C0"/>
                </a:solidFill>
              </a:rPr>
              <a:t>*(X</a:t>
            </a:r>
            <a:r>
              <a:rPr lang="en-US" b="1" baseline="24000" dirty="0">
                <a:solidFill>
                  <a:srgbClr val="0070C0"/>
                </a:solidFill>
              </a:rPr>
              <a:t>CAP</a:t>
            </a:r>
            <a:r>
              <a:rPr lang="en-US" b="1" dirty="0">
                <a:solidFill>
                  <a:srgbClr val="0070C0"/>
                </a:solidFill>
              </a:rPr>
              <a:t>-PT), F</a:t>
            </a:r>
            <a:r>
              <a:rPr lang="en-US" b="1" baseline="3000" dirty="0">
                <a:solidFill>
                  <a:srgbClr val="0070C0"/>
                </a:solidFill>
              </a:rPr>
              <a:t>INV</a:t>
            </a:r>
            <a:r>
              <a:rPr lang="en-US" b="1" dirty="0">
                <a:solidFill>
                  <a:srgbClr val="0070C0"/>
                </a:solidFill>
              </a:rPr>
              <a:t>*X}</a:t>
            </a:r>
            <a:endParaRPr lang="LID4096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0572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Why Preferred Securities?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There are three main rationales for using preferred stock: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1. Provide incentives to founders (need for balance)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2. Screen out weaker projects (see Box 6.3)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3. Align investor and entrepreneurs’ expectations</a:t>
            </a:r>
          </a:p>
          <a:p>
            <a:pPr>
              <a:lnSpc>
                <a:spcPct val="150000"/>
              </a:lnSpc>
            </a:pPr>
            <a:r>
              <a:rPr lang="en-GB" dirty="0"/>
              <a:t>More in textbook in CH 6.2.3</a:t>
            </a:r>
          </a:p>
          <a:p>
            <a:pPr marL="200025" lvl="1" indent="0">
              <a:lnSpc>
                <a:spcPct val="150000"/>
              </a:lnSpc>
              <a:buNone/>
            </a:pPr>
            <a:r>
              <a:rPr lang="en-GB" dirty="0"/>
              <a:t>	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 lvl="2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8405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sz="4000" dirty="0"/>
              <a:t>Anti-dilution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US" dirty="0"/>
              <a:t>Anti-dilution rights protect investors in case of a future “down round,” </a:t>
            </a:r>
          </a:p>
          <a:p>
            <a:pPr lvl="1"/>
            <a:r>
              <a:rPr lang="en-US" dirty="0"/>
              <a:t>Down round: the share price falls below that of the previous round</a:t>
            </a:r>
          </a:p>
          <a:p>
            <a:pPr marL="841375" lvl="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Fix I</a:t>
            </a:r>
          </a:p>
          <a:p>
            <a:pPr marL="841375" lvl="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F</a:t>
            </a:r>
            <a:r>
              <a:rPr lang="en-US" sz="2000" baseline="3000" dirty="0"/>
              <a:t>INV</a:t>
            </a:r>
            <a:r>
              <a:rPr lang="en-US" sz="2000" dirty="0"/>
              <a:t> = I/V</a:t>
            </a:r>
            <a:r>
              <a:rPr lang="en-US" sz="2000" baseline="3000" dirty="0"/>
              <a:t>POST</a:t>
            </a:r>
            <a:r>
              <a:rPr lang="en-US" sz="2000" dirty="0"/>
              <a:t> -&gt; higher V</a:t>
            </a:r>
            <a:r>
              <a:rPr lang="en-US" sz="2000" baseline="3000" dirty="0"/>
              <a:t>POST</a:t>
            </a:r>
            <a:r>
              <a:rPr lang="en-US" sz="2000" dirty="0"/>
              <a:t> -&gt; smaller F</a:t>
            </a:r>
            <a:r>
              <a:rPr lang="en-US" sz="2000" baseline="3000" dirty="0"/>
              <a:t>INV</a:t>
            </a:r>
            <a:r>
              <a:rPr lang="en-US" sz="2000" dirty="0"/>
              <a:t> -&gt; smaller S</a:t>
            </a:r>
            <a:r>
              <a:rPr lang="en-US" sz="2000" baseline="3000" dirty="0"/>
              <a:t>INV</a:t>
            </a:r>
            <a:endParaRPr lang="en-US" sz="2000" dirty="0"/>
          </a:p>
          <a:p>
            <a:pPr marL="841375" lvl="2" indent="-457200">
              <a:buFont typeface="+mj-lt"/>
              <a:buAutoNum type="arabicPeriod"/>
            </a:pPr>
            <a:r>
              <a:rPr lang="en-US" sz="2000" dirty="0"/>
              <a:t>I = P*S</a:t>
            </a:r>
            <a:r>
              <a:rPr lang="en-US" sz="2000" baseline="3000" dirty="0"/>
              <a:t>INV</a:t>
            </a:r>
            <a:r>
              <a:rPr lang="en-US" sz="2000" dirty="0"/>
              <a:t> -&gt; smaller S</a:t>
            </a:r>
            <a:r>
              <a:rPr lang="en-US" sz="2000" baseline="3000" dirty="0"/>
              <a:t>INV</a:t>
            </a:r>
            <a:r>
              <a:rPr lang="en-US" sz="2000" dirty="0"/>
              <a:t> -&gt; higher P</a:t>
            </a:r>
          </a:p>
          <a:p>
            <a:r>
              <a:rPr lang="en-US" dirty="0"/>
              <a:t>Terms on how the price of a past round gets adjusted in the event that the future round occurs at a lower price.</a:t>
            </a:r>
          </a:p>
          <a:p>
            <a:pPr lvl="1"/>
            <a:r>
              <a:rPr lang="en-US" dirty="0"/>
              <a:t>Preferred stocks: protection against disappointing future exits</a:t>
            </a:r>
          </a:p>
          <a:p>
            <a:pPr lvl="1"/>
            <a:r>
              <a:rPr lang="en-US" dirty="0"/>
              <a:t>Anti dilution: </a:t>
            </a:r>
            <a:r>
              <a:rPr lang="en-US" dirty="0">
                <a:solidFill>
                  <a:srgbClr val="0070C0"/>
                </a:solidFill>
              </a:rPr>
              <a:t>protection against disappointing future funding rounds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US" dirty="0"/>
              <a:t>Anti-dilution protects the </a:t>
            </a:r>
            <a:r>
              <a:rPr lang="en-US" u="sng" dirty="0">
                <a:solidFill>
                  <a:srgbClr val="0070C0"/>
                </a:solidFill>
              </a:rPr>
              <a:t>value</a:t>
            </a:r>
            <a:r>
              <a:rPr lang="en-US" dirty="0"/>
              <a:t> owned by the investor.</a:t>
            </a:r>
          </a:p>
          <a:p>
            <a:pPr lvl="1"/>
            <a:r>
              <a:rPr lang="en-US" dirty="0"/>
              <a:t>P(1) &gt; P(2) -&gt; Value</a:t>
            </a:r>
            <a:r>
              <a:rPr lang="en-US" baseline="3000" dirty="0"/>
              <a:t>1</a:t>
            </a:r>
            <a:r>
              <a:rPr lang="en-US" dirty="0"/>
              <a:t>(1) = S</a:t>
            </a:r>
            <a:r>
              <a:rPr lang="en-US" baseline="3000" dirty="0"/>
              <a:t>1</a:t>
            </a:r>
            <a:r>
              <a:rPr lang="en-US" dirty="0"/>
              <a:t>(1)*P(1) &gt; S</a:t>
            </a:r>
            <a:r>
              <a:rPr lang="en-US" baseline="3000" dirty="0"/>
              <a:t>1</a:t>
            </a:r>
            <a:r>
              <a:rPr lang="en-US" dirty="0"/>
              <a:t>(1)*P(2) = Value</a:t>
            </a:r>
            <a:r>
              <a:rPr lang="en-US" baseline="3000" dirty="0"/>
              <a:t>1</a:t>
            </a:r>
            <a:r>
              <a:rPr lang="en-US" dirty="0"/>
              <a:t>(2)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52291-E1CA-469E-BC3F-2CB9614D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7869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sz="4000" dirty="0"/>
              <a:t>Anti-dilution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US" sz="2200" dirty="0"/>
              <a:t>Setup:</a:t>
            </a:r>
          </a:p>
          <a:p>
            <a:pPr lvl="1"/>
            <a:r>
              <a:rPr lang="en-US" sz="2000" dirty="0"/>
              <a:t>S(0) = S</a:t>
            </a:r>
            <a:r>
              <a:rPr lang="en-US" sz="2000" baseline="3000" dirty="0"/>
              <a:t>ENT</a:t>
            </a:r>
            <a:r>
              <a:rPr lang="en-US" sz="2000" dirty="0"/>
              <a:t>, shares owned by founders.</a:t>
            </a:r>
          </a:p>
          <a:p>
            <a:pPr lvl="1"/>
            <a:r>
              <a:rPr lang="en-US" sz="2000" dirty="0"/>
              <a:t>Two funding rounds with </a:t>
            </a:r>
            <a:r>
              <a:rPr lang="en-US" sz="2000" dirty="0">
                <a:solidFill>
                  <a:srgbClr val="0070C0"/>
                </a:solidFill>
              </a:rPr>
              <a:t>P(1) </a:t>
            </a:r>
            <a:r>
              <a:rPr lang="en-US" sz="2000" dirty="0"/>
              <a:t>&gt; </a:t>
            </a:r>
            <a:r>
              <a:rPr lang="en-US" sz="2000" dirty="0">
                <a:solidFill>
                  <a:srgbClr val="0070C0"/>
                </a:solidFill>
              </a:rPr>
              <a:t>P(2)</a:t>
            </a:r>
          </a:p>
          <a:p>
            <a:pPr lvl="1"/>
            <a:r>
              <a:rPr lang="en-US" sz="2000" dirty="0"/>
              <a:t>Recall: S</a:t>
            </a:r>
            <a:r>
              <a:rPr lang="en-US" sz="2000" baseline="3000" dirty="0"/>
              <a:t>1</a:t>
            </a:r>
            <a:r>
              <a:rPr lang="en-US" sz="2000" dirty="0"/>
              <a:t>(1) = I(1) / P(1) and S</a:t>
            </a:r>
            <a:r>
              <a:rPr lang="en-US" sz="2000" baseline="3000" dirty="0"/>
              <a:t>2</a:t>
            </a:r>
            <a:r>
              <a:rPr lang="en-US" sz="2000" dirty="0"/>
              <a:t>(2) = I(2) / P(2) are shares owned by the 1</a:t>
            </a:r>
            <a:r>
              <a:rPr lang="en-US" sz="2000" baseline="30000" dirty="0"/>
              <a:t>st</a:t>
            </a:r>
            <a:r>
              <a:rPr lang="en-US" sz="2000" dirty="0"/>
              <a:t> and 2</a:t>
            </a:r>
            <a:r>
              <a:rPr lang="en-US" sz="2000" baseline="30000" dirty="0"/>
              <a:t>nd</a:t>
            </a:r>
            <a:r>
              <a:rPr lang="en-US" sz="2000" dirty="0"/>
              <a:t> round investors, respectively.</a:t>
            </a:r>
          </a:p>
          <a:p>
            <a:r>
              <a:rPr lang="en-US" sz="2200" dirty="0"/>
              <a:t>Anti-dilution:</a:t>
            </a:r>
          </a:p>
          <a:p>
            <a:pPr lvl="1"/>
            <a:r>
              <a:rPr lang="en-US" sz="2000" dirty="0"/>
              <a:t>Without anti-dilution: </a:t>
            </a:r>
            <a:r>
              <a:rPr lang="en-US" sz="2000" dirty="0">
                <a:solidFill>
                  <a:srgbClr val="0070C0"/>
                </a:solidFill>
              </a:rPr>
              <a:t>P(1</a:t>
            </a:r>
            <a:r>
              <a:rPr lang="en-US" sz="2000" dirty="0"/>
              <a:t>)*S</a:t>
            </a:r>
            <a:r>
              <a:rPr lang="en-US" sz="2000" baseline="3000" dirty="0"/>
              <a:t>1</a:t>
            </a:r>
            <a:r>
              <a:rPr lang="en-US" sz="2000" dirty="0"/>
              <a:t>(1) &gt; </a:t>
            </a:r>
            <a:r>
              <a:rPr lang="en-US" sz="2000" dirty="0">
                <a:solidFill>
                  <a:srgbClr val="0070C0"/>
                </a:solidFill>
              </a:rPr>
              <a:t>P(2)</a:t>
            </a:r>
            <a:r>
              <a:rPr lang="en-US" sz="2000" dirty="0"/>
              <a:t>*S</a:t>
            </a:r>
            <a:r>
              <a:rPr lang="en-US" sz="2000" baseline="3000" dirty="0"/>
              <a:t>1</a:t>
            </a:r>
            <a:r>
              <a:rPr lang="en-US" sz="2000" dirty="0"/>
              <a:t>(1)</a:t>
            </a:r>
          </a:p>
          <a:p>
            <a:pPr lvl="1"/>
            <a:r>
              <a:rPr lang="en-US" sz="2000" dirty="0"/>
              <a:t>With “</a:t>
            </a:r>
            <a:r>
              <a:rPr lang="en-US" sz="2000" dirty="0">
                <a:solidFill>
                  <a:srgbClr val="0070C0"/>
                </a:solidFill>
              </a:rPr>
              <a:t>full ratchet</a:t>
            </a:r>
            <a:r>
              <a:rPr lang="en-US" sz="2000" dirty="0"/>
              <a:t>” clause:</a:t>
            </a:r>
          </a:p>
          <a:p>
            <a:pPr lvl="2"/>
            <a:r>
              <a:rPr lang="en-US" sz="2000" dirty="0"/>
              <a:t>P(1) &gt; P(2) -&gt; S</a:t>
            </a:r>
            <a:r>
              <a:rPr lang="en-US" sz="2000" baseline="3000" dirty="0"/>
              <a:t>1</a:t>
            </a:r>
            <a:r>
              <a:rPr lang="en-US" sz="2000" dirty="0"/>
              <a:t>(1)</a:t>
            </a:r>
            <a:r>
              <a:rPr lang="en-US" sz="2000" baseline="27000" dirty="0"/>
              <a:t>FR</a:t>
            </a:r>
            <a:r>
              <a:rPr lang="en-US" sz="2000" dirty="0"/>
              <a:t> = I(1) / </a:t>
            </a:r>
            <a:r>
              <a:rPr lang="en-US" sz="2000" dirty="0">
                <a:solidFill>
                  <a:srgbClr val="0070C0"/>
                </a:solidFill>
              </a:rPr>
              <a:t>P(2), </a:t>
            </a:r>
            <a:r>
              <a:rPr lang="en-US" sz="2000" dirty="0"/>
              <a:t>instead of S</a:t>
            </a:r>
            <a:r>
              <a:rPr lang="en-US" sz="2000" baseline="3000" dirty="0"/>
              <a:t>1</a:t>
            </a:r>
            <a:r>
              <a:rPr lang="en-US" sz="2000" dirty="0"/>
              <a:t>(1) = I(1) / P(1)</a:t>
            </a:r>
          </a:p>
          <a:p>
            <a:pPr lvl="2"/>
            <a:r>
              <a:rPr lang="en-US" sz="2000" dirty="0"/>
              <a:t>i.e., the company issues an additional number of shares, S</a:t>
            </a:r>
            <a:r>
              <a:rPr lang="en-US" sz="2000" baseline="3000" dirty="0"/>
              <a:t>1</a:t>
            </a:r>
            <a:r>
              <a:rPr lang="en-US" sz="2000" dirty="0"/>
              <a:t>(1)</a:t>
            </a:r>
            <a:r>
              <a:rPr lang="en-US" sz="2000" baseline="27000" dirty="0"/>
              <a:t>FR</a:t>
            </a:r>
            <a:r>
              <a:rPr lang="en-US" sz="2000" dirty="0"/>
              <a:t> - S</a:t>
            </a:r>
            <a:r>
              <a:rPr lang="en-US" sz="2000" baseline="3000" dirty="0"/>
              <a:t>1</a:t>
            </a:r>
            <a:r>
              <a:rPr lang="en-US" sz="2000" dirty="0"/>
              <a:t>(1), to the 1</a:t>
            </a:r>
            <a:r>
              <a:rPr lang="en-US" sz="2000" baseline="30000" dirty="0"/>
              <a:t>st</a:t>
            </a:r>
            <a:r>
              <a:rPr lang="en-US" sz="2000" dirty="0"/>
              <a:t>-round investors.</a:t>
            </a:r>
          </a:p>
          <a:p>
            <a:r>
              <a:rPr lang="en-US" sz="2200" dirty="0"/>
              <a:t>Note: Anti-dilution provisions also specify some situations where repricing does not occur.</a:t>
            </a:r>
          </a:p>
          <a:p>
            <a:pPr lvl="1"/>
            <a:endParaRPr lang="en-US" sz="20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6A2A90D-7FEA-4E7D-A7E8-D42BBC31E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0854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754CC-763E-4805-8078-329BDD30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Anti-dilution rights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3E795C-1E3A-4E81-A098-53874C1373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120626"/>
                <a:ext cx="10058400" cy="5136739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</a:rPr>
                  <a:t>The full ratchet </a:t>
                </a:r>
                <a:r>
                  <a:rPr lang="en-US" sz="2000" dirty="0"/>
                  <a:t>clause adjusts the original share price all the way down to the new lower price, </a:t>
                </a:r>
                <a:r>
                  <a:rPr lang="en-US" sz="2000" dirty="0">
                    <a:solidFill>
                      <a:srgbClr val="0070C0"/>
                    </a:solidFill>
                  </a:rPr>
                  <a:t>which effectively penalizes founders</a:t>
                </a:r>
                <a:r>
                  <a:rPr lang="en-US" sz="2000" dirty="0"/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Alternative repricing formula: S</a:t>
                </a:r>
                <a:r>
                  <a:rPr lang="en-US" sz="2000" baseline="3000" dirty="0"/>
                  <a:t>1</a:t>
                </a:r>
                <a:r>
                  <a:rPr lang="en-US" sz="2000" dirty="0"/>
                  <a:t>(1)</a:t>
                </a:r>
                <a:r>
                  <a:rPr lang="en-US" sz="2000" baseline="27000" dirty="0"/>
                  <a:t>WA</a:t>
                </a:r>
                <a:r>
                  <a:rPr lang="en-US" sz="2000" dirty="0"/>
                  <a:t> = I(1) / </a:t>
                </a:r>
                <a:r>
                  <a:rPr lang="en-US" sz="2000" dirty="0">
                    <a:solidFill>
                      <a:srgbClr val="0070C0"/>
                    </a:solidFill>
                  </a:rPr>
                  <a:t>P(1)</a:t>
                </a:r>
                <a:r>
                  <a:rPr lang="en-US" sz="2000" baseline="39000" dirty="0">
                    <a:solidFill>
                      <a:srgbClr val="0070C0"/>
                    </a:solidFill>
                  </a:rPr>
                  <a:t>WA</a:t>
                </a:r>
                <a:r>
                  <a:rPr lang="en-US" sz="2000" dirty="0"/>
                  <a:t>.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1800" dirty="0"/>
                  <a:t>P(1)</a:t>
                </a:r>
                <a:r>
                  <a:rPr lang="en-US" sz="1800" baseline="30000" dirty="0"/>
                  <a:t>WA</a:t>
                </a:r>
                <a:r>
                  <a:rPr lang="en-US" sz="1800" dirty="0"/>
                  <a:t> = P(1) * AR (as a percentage of the previous price)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1800" dirty="0"/>
                  <a:t>Higher AR -&gt; </a:t>
                </a:r>
                <a:r>
                  <a:rPr lang="nn-NO" sz="1800" dirty="0"/>
                  <a:t>Less adjustment (i.e., weaker protection to the 1st-round investor &amp; better for founders)</a:t>
                </a:r>
                <a:endParaRPr lang="en-US" sz="1800" dirty="0"/>
              </a:p>
              <a:p>
                <a:pPr lvl="1">
                  <a:spcAft>
                    <a:spcPts val="600"/>
                  </a:spcAft>
                </a:pPr>
                <a:r>
                  <a:rPr lang="en-US" sz="1800" dirty="0"/>
                  <a:t>Adjustment ratio AR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{"/>
                            <m:endChr m:val="}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Base</m:t>
                                </m:r>
                              </m:sub>
                            </m:sSub>
                            <m: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begChr m:val="{"/>
                            <m:endChr m:val="}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Base</m:t>
                                </m:r>
                              </m:sub>
                            </m:sSub>
                            <m: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nn-NO" sz="1800" dirty="0"/>
                  <a:t>, which lies between 0 and 1.</a:t>
                </a:r>
              </a:p>
              <a:p>
                <a:pPr lvl="1"/>
                <a:r>
                  <a:rPr lang="nn-NO" sz="1800" dirty="0"/>
                  <a:t>S</a:t>
                </a:r>
                <a:r>
                  <a:rPr lang="nn-NO" sz="1800" baseline="3000" dirty="0"/>
                  <a:t>Base</a:t>
                </a:r>
                <a:r>
                  <a:rPr lang="nn-NO" sz="1800" dirty="0"/>
                  <a:t>: the number of base shares, shares counted for computing AR.</a:t>
                </a:r>
              </a:p>
              <a:p>
                <a:r>
                  <a:rPr lang="nn-NO" sz="2000" dirty="0"/>
                  <a:t>Results on AR:</a:t>
                </a:r>
              </a:p>
              <a:p>
                <a:pPr lvl="1"/>
                <a:r>
                  <a:rPr lang="nn-NO" sz="1800" dirty="0"/>
                  <a:t>Smaller P(2) -&gt; Smaller AR</a:t>
                </a:r>
              </a:p>
              <a:p>
                <a:pPr lvl="1"/>
                <a:r>
                  <a:rPr lang="nn-NO" sz="1800" dirty="0"/>
                  <a:t>Larger S</a:t>
                </a:r>
                <a:r>
                  <a:rPr lang="nn-NO" sz="1800" baseline="3000" dirty="0"/>
                  <a:t>BASE</a:t>
                </a:r>
                <a:r>
                  <a:rPr lang="nn-NO" sz="1800" dirty="0"/>
                  <a:t> -&gt; Larger AR</a:t>
                </a:r>
              </a:p>
              <a:p>
                <a:pPr lvl="2"/>
                <a:r>
                  <a:rPr lang="nn-NO" sz="1600" dirty="0"/>
                  <a:t>Broad-based: S</a:t>
                </a:r>
                <a:r>
                  <a:rPr lang="nn-NO" sz="1600" baseline="3000" dirty="0"/>
                  <a:t>BASE</a:t>
                </a:r>
                <a:r>
                  <a:rPr lang="nn-NO" sz="1600" dirty="0"/>
                  <a:t> = S</a:t>
                </a:r>
                <a:r>
                  <a:rPr lang="nn-NO" sz="1600" baseline="3000" dirty="0"/>
                  <a:t>0</a:t>
                </a:r>
                <a:r>
                  <a:rPr lang="nn-NO" sz="1600" dirty="0"/>
                  <a:t> + S</a:t>
                </a:r>
                <a:r>
                  <a:rPr lang="nn-NO" sz="1600" baseline="3000" dirty="0"/>
                  <a:t>1</a:t>
                </a:r>
                <a:r>
                  <a:rPr lang="nn-NO" sz="1600" dirty="0"/>
                  <a:t>(1)</a:t>
                </a:r>
              </a:p>
              <a:p>
                <a:pPr lvl="2"/>
                <a:r>
                  <a:rPr lang="nn-NO" sz="1600" dirty="0"/>
                  <a:t>Narrow-based: S</a:t>
                </a:r>
                <a:r>
                  <a:rPr lang="nn-NO" sz="1600" baseline="3000" dirty="0"/>
                  <a:t>BASE</a:t>
                </a:r>
                <a:r>
                  <a:rPr lang="nn-NO" sz="1600" dirty="0"/>
                  <a:t> = S</a:t>
                </a:r>
                <a:r>
                  <a:rPr lang="nn-NO" sz="1600" baseline="3000" dirty="0"/>
                  <a:t>1</a:t>
                </a:r>
                <a:r>
                  <a:rPr lang="nn-NO" sz="1600" dirty="0"/>
                  <a:t>(1)</a:t>
                </a:r>
              </a:p>
              <a:p>
                <a:pPr lvl="2"/>
                <a:r>
                  <a:rPr lang="nn-NO" sz="1600" dirty="0"/>
                  <a:t>i.e., Broad-based is more favorable to founders than narrow-based.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3E795C-1E3A-4E81-A098-53874C1373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120626"/>
                <a:ext cx="10058400" cy="5136739"/>
              </a:xfrm>
              <a:blipFill>
                <a:blip r:embed="rId2"/>
                <a:stretch>
                  <a:fillRect l="-1455" t="-1306" r="-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B14D9-8FEB-496B-9E63-7C0802EA9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6049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sz="4000" dirty="0"/>
              <a:t>Anti-dilution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US" sz="2000" dirty="0"/>
              <a:t>Example:</a:t>
            </a:r>
          </a:p>
          <a:p>
            <a:pPr lvl="1"/>
            <a:r>
              <a:rPr lang="en-US" sz="1800" dirty="0"/>
              <a:t>S(0) = 10M</a:t>
            </a:r>
          </a:p>
          <a:p>
            <a:pPr lvl="1"/>
            <a:r>
              <a:rPr lang="en-US" sz="1800" dirty="0"/>
              <a:t>Round 1: I(1) = $  5M, V</a:t>
            </a:r>
            <a:r>
              <a:rPr lang="en-US" sz="1800" baseline="3000" dirty="0"/>
              <a:t>POST</a:t>
            </a:r>
            <a:r>
              <a:rPr lang="en-US" sz="1800" dirty="0"/>
              <a:t>(1) = $15.00M, and P(1) = $1.00</a:t>
            </a:r>
          </a:p>
          <a:p>
            <a:pPr lvl="1"/>
            <a:r>
              <a:rPr lang="en-US" sz="1800" dirty="0"/>
              <a:t>Round 2: I(2) = $10M, V</a:t>
            </a:r>
            <a:r>
              <a:rPr lang="en-US" sz="1800" baseline="3000" dirty="0"/>
              <a:t>POST</a:t>
            </a:r>
            <a:r>
              <a:rPr lang="en-US" sz="1800" dirty="0"/>
              <a:t>(2) = $21.25M, and P(2) = $0.75</a:t>
            </a:r>
          </a:p>
          <a:p>
            <a:pPr lvl="1"/>
            <a:r>
              <a:rPr lang="en-US" sz="1800" dirty="0"/>
              <a:t>Determine ownership stakes of founder, investor 1, and investor 2 after round 1 and round 2, respectively, for the case of (1) no anti-dilution; (2) Full ratchet anti-dilution; (3) Narrow-based anti-dilution; (4) Broad-based anti-dilution.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82B9B5B-3925-4EA4-8D24-7B892A975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4404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sz="4000" dirty="0"/>
              <a:t>Anti-dilution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US" sz="2000" dirty="0"/>
              <a:t>Example:</a:t>
            </a:r>
          </a:p>
          <a:p>
            <a:pPr lvl="1"/>
            <a:r>
              <a:rPr lang="en-US" sz="1800" dirty="0"/>
              <a:t>S(0) = 10M</a:t>
            </a:r>
          </a:p>
          <a:p>
            <a:pPr lvl="1"/>
            <a:r>
              <a:rPr lang="en-US" sz="1800" dirty="0"/>
              <a:t>Round 1: I(1) = $  5M, V</a:t>
            </a:r>
            <a:r>
              <a:rPr lang="en-US" sz="1800" baseline="3000" dirty="0"/>
              <a:t>POST</a:t>
            </a:r>
            <a:r>
              <a:rPr lang="en-US" sz="1800" dirty="0"/>
              <a:t>(1) = $15.00M, and P(1) = $1.00</a:t>
            </a:r>
          </a:p>
          <a:p>
            <a:pPr lvl="1"/>
            <a:r>
              <a:rPr lang="en-US" sz="1800" dirty="0"/>
              <a:t>Round 2: I(2) = $10M, V</a:t>
            </a:r>
            <a:r>
              <a:rPr lang="en-US" sz="1800" baseline="3000" dirty="0"/>
              <a:t>POST</a:t>
            </a:r>
            <a:r>
              <a:rPr lang="en-US" sz="1800" dirty="0"/>
              <a:t>(2) = $21.25M, and P(2) = $0.75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0227C-B033-4857-947D-F3B5DF93D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667" y="2510044"/>
            <a:ext cx="7241133" cy="36565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092ED8-AF79-437E-8D2F-2032054C3042}"/>
              </a:ext>
            </a:extLst>
          </p:cNvPr>
          <p:cNvSpPr txBox="1"/>
          <p:nvPr/>
        </p:nvSpPr>
        <p:spPr>
          <a:xfrm>
            <a:off x="8765660" y="4213860"/>
            <a:ext cx="3191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Old investor vs. New investor</a:t>
            </a:r>
          </a:p>
          <a:p>
            <a:r>
              <a:rPr lang="en-US" dirty="0"/>
              <a:t>(More example: </a:t>
            </a:r>
            <a:r>
              <a:rPr lang="en-US" dirty="0" err="1"/>
              <a:t>WorkHorse</a:t>
            </a:r>
            <a:r>
              <a:rPr lang="en-US" dirty="0"/>
              <a:t> 9.4)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4FB0658-0150-4039-860B-43DDB36BF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27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Autofit/>
          </a:bodyPr>
          <a:lstStyle/>
          <a:p>
            <a:r>
              <a:rPr lang="en-US" dirty="0"/>
              <a:t>Price and number of shares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Autofit/>
          </a:bodyPr>
          <a:lstStyle/>
          <a:p>
            <a:r>
              <a:rPr lang="en-US" dirty="0"/>
              <a:t>For a given price per share P, a new investment, I, satisfies:</a:t>
            </a:r>
          </a:p>
          <a:p>
            <a:pPr lvl="1"/>
            <a:r>
              <a:rPr lang="en-US" dirty="0"/>
              <a:t> I = P*S</a:t>
            </a:r>
            <a:r>
              <a:rPr lang="en-US" baseline="3000" dirty="0"/>
              <a:t>INV		</a:t>
            </a:r>
            <a:r>
              <a:rPr lang="en-US" dirty="0"/>
              <a:t>(4.6) </a:t>
            </a:r>
          </a:p>
          <a:p>
            <a:r>
              <a:rPr lang="en-US" dirty="0"/>
              <a:t>Similarly,</a:t>
            </a:r>
          </a:p>
          <a:p>
            <a:pPr lvl="1"/>
            <a:r>
              <a:rPr lang="en-US" dirty="0"/>
              <a:t>V</a:t>
            </a:r>
            <a:r>
              <a:rPr lang="en-US" baseline="3000" dirty="0"/>
              <a:t>POST</a:t>
            </a:r>
            <a:r>
              <a:rPr lang="en-US" dirty="0"/>
              <a:t> = P*S</a:t>
            </a:r>
            <a:r>
              <a:rPr lang="en-US" baseline="3000" dirty="0"/>
              <a:t>POST</a:t>
            </a:r>
            <a:r>
              <a:rPr lang="en-US" dirty="0"/>
              <a:t> 	(4.7) </a:t>
            </a:r>
          </a:p>
          <a:p>
            <a:pPr lvl="1"/>
            <a:r>
              <a:rPr lang="en-US" dirty="0"/>
              <a:t>V</a:t>
            </a:r>
            <a:r>
              <a:rPr lang="en-US" baseline="3000" dirty="0"/>
              <a:t>PRE</a:t>
            </a:r>
            <a:r>
              <a:rPr lang="en-US" dirty="0"/>
              <a:t> = P*S</a:t>
            </a:r>
            <a:r>
              <a:rPr lang="en-US" baseline="3000" dirty="0"/>
              <a:t>PRE</a:t>
            </a:r>
            <a:r>
              <a:rPr lang="en-US" dirty="0"/>
              <a:t> 	(4.8) </a:t>
            </a:r>
          </a:p>
          <a:p>
            <a:r>
              <a:rPr lang="en-US" dirty="0"/>
              <a:t>Also (4.9),</a:t>
            </a:r>
          </a:p>
          <a:p>
            <a:pPr lvl="1"/>
            <a:r>
              <a:rPr lang="en-US" dirty="0"/>
              <a:t>I = F</a:t>
            </a:r>
            <a:r>
              <a:rPr lang="en-US" baseline="3000" dirty="0"/>
              <a:t>INV</a:t>
            </a:r>
            <a:r>
              <a:rPr lang="en-US" dirty="0"/>
              <a:t>*V</a:t>
            </a:r>
            <a:r>
              <a:rPr lang="en-US" baseline="3000" dirty="0"/>
              <a:t>POST </a:t>
            </a:r>
            <a:r>
              <a:rPr lang="en-US" dirty="0">
                <a:sym typeface="Wingdings" panose="05000000000000000000" pitchFamily="2" charset="2"/>
              </a:rPr>
              <a:t></a:t>
            </a:r>
            <a:r>
              <a:rPr lang="en-US" dirty="0"/>
              <a:t> P*S</a:t>
            </a:r>
            <a:r>
              <a:rPr lang="en-US" baseline="3000" dirty="0"/>
              <a:t>INV </a:t>
            </a:r>
            <a:r>
              <a:rPr lang="en-US" dirty="0"/>
              <a:t>= F</a:t>
            </a:r>
            <a:r>
              <a:rPr lang="en-US" baseline="3000" dirty="0"/>
              <a:t>INV</a:t>
            </a:r>
            <a:r>
              <a:rPr lang="en-US" dirty="0"/>
              <a:t>*(P*S</a:t>
            </a:r>
            <a:r>
              <a:rPr lang="en-US" baseline="3000" dirty="0"/>
              <a:t>POST</a:t>
            </a:r>
            <a:r>
              <a:rPr lang="en-US" dirty="0"/>
              <a:t>)</a:t>
            </a:r>
            <a:r>
              <a:rPr lang="en-US" dirty="0">
                <a:sym typeface="Wingdings" panose="05000000000000000000" pitchFamily="2" charset="2"/>
              </a:rPr>
              <a:t></a:t>
            </a:r>
            <a:r>
              <a:rPr lang="en-US" dirty="0"/>
              <a:t> F</a:t>
            </a:r>
            <a:r>
              <a:rPr lang="en-US" baseline="3000" dirty="0"/>
              <a:t>INV </a:t>
            </a:r>
            <a:r>
              <a:rPr lang="en-US" dirty="0"/>
              <a:t>= S</a:t>
            </a:r>
            <a:r>
              <a:rPr lang="en-US" baseline="3000" dirty="0"/>
              <a:t>INV</a:t>
            </a:r>
            <a:r>
              <a:rPr lang="en-US" dirty="0"/>
              <a:t>/S</a:t>
            </a:r>
            <a:r>
              <a:rPr lang="en-US" baseline="3000" dirty="0"/>
              <a:t>POST</a:t>
            </a:r>
          </a:p>
          <a:p>
            <a:pPr lvl="1"/>
            <a:r>
              <a:rPr lang="en-US" dirty="0"/>
              <a:t>F</a:t>
            </a:r>
            <a:r>
              <a:rPr lang="en-US" baseline="-3000" dirty="0"/>
              <a:t>PRE</a:t>
            </a:r>
            <a:r>
              <a:rPr lang="en-US" dirty="0"/>
              <a:t> = 1 – F</a:t>
            </a:r>
            <a:r>
              <a:rPr lang="en-US" baseline="-3000" dirty="0"/>
              <a:t>INV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</a:t>
            </a:r>
            <a:r>
              <a:rPr lang="en-US" dirty="0"/>
              <a:t> F</a:t>
            </a:r>
            <a:r>
              <a:rPr lang="en-US" baseline="-3000" dirty="0"/>
              <a:t>PRE</a:t>
            </a:r>
            <a:r>
              <a:rPr lang="en-US" dirty="0"/>
              <a:t> = 1 - S</a:t>
            </a:r>
            <a:r>
              <a:rPr lang="en-US" baseline="3000" dirty="0"/>
              <a:t>INV</a:t>
            </a:r>
            <a:r>
              <a:rPr lang="en-US" dirty="0"/>
              <a:t>/S</a:t>
            </a:r>
            <a:r>
              <a:rPr lang="en-US" baseline="3000" dirty="0"/>
              <a:t>POST </a:t>
            </a:r>
            <a:r>
              <a:rPr lang="en-US" dirty="0">
                <a:sym typeface="Wingdings" panose="05000000000000000000" pitchFamily="2" charset="2"/>
              </a:rPr>
              <a:t> </a:t>
            </a:r>
            <a:r>
              <a:rPr lang="en-US" dirty="0"/>
              <a:t>F</a:t>
            </a:r>
            <a:r>
              <a:rPr lang="en-US" baseline="-3000" dirty="0"/>
              <a:t>PRE</a:t>
            </a:r>
            <a:r>
              <a:rPr lang="en-US" dirty="0"/>
              <a:t> = S</a:t>
            </a:r>
            <a:r>
              <a:rPr lang="en-US" baseline="3000" dirty="0"/>
              <a:t>PRE</a:t>
            </a:r>
            <a:r>
              <a:rPr lang="en-US" dirty="0"/>
              <a:t>/S</a:t>
            </a:r>
            <a:r>
              <a:rPr lang="en-US" baseline="3000" dirty="0"/>
              <a:t>POST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98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044D6-4886-4AB0-B270-F61B5E637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and number of shares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B9352-DE99-48FB-B777-9D40189F8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[Exercise] Consider a $500K investment in exchange for 20% ownership.</a:t>
            </a:r>
          </a:p>
          <a:p>
            <a:pPr lvl="1"/>
            <a:r>
              <a:rPr lang="en-US" dirty="0"/>
              <a:t>Case 1: S</a:t>
            </a:r>
            <a:r>
              <a:rPr lang="en-US" baseline="-3000" dirty="0"/>
              <a:t>PRE</a:t>
            </a:r>
            <a:r>
              <a:rPr lang="en-US" dirty="0"/>
              <a:t> = 1M shares</a:t>
            </a:r>
          </a:p>
          <a:p>
            <a:pPr lvl="1"/>
            <a:r>
              <a:rPr lang="en-US" dirty="0"/>
              <a:t>Case 2: S</a:t>
            </a:r>
            <a:r>
              <a:rPr lang="en-US" baseline="-3000" dirty="0"/>
              <a:t>PRE</a:t>
            </a:r>
            <a:r>
              <a:rPr lang="en-US" dirty="0"/>
              <a:t> = 4M shares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For each case, determine P and S</a:t>
            </a:r>
            <a:r>
              <a:rPr lang="en-US" baseline="-3000" dirty="0"/>
              <a:t>INV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Calculate F</a:t>
            </a:r>
            <a:r>
              <a:rPr lang="en-US" baseline="3000" dirty="0"/>
              <a:t>INV</a:t>
            </a:r>
            <a:r>
              <a:rPr lang="en-US" dirty="0"/>
              <a:t> = S</a:t>
            </a:r>
            <a:r>
              <a:rPr lang="en-US" baseline="3000" dirty="0"/>
              <a:t>INV</a:t>
            </a:r>
            <a:r>
              <a:rPr lang="en-US" dirty="0"/>
              <a:t>/S</a:t>
            </a:r>
            <a:r>
              <a:rPr lang="en-US" baseline="3000" dirty="0"/>
              <a:t>POST </a:t>
            </a:r>
            <a:r>
              <a:rPr lang="en-US" dirty="0"/>
              <a:t>for each case. Are they the same or different?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6A71-F7CC-4B7E-B291-C31DA3E2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58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044D6-4886-4AB0-B270-F61B5E637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Price and number of shares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B9352-DE99-48FB-B777-9D40189F8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5836434"/>
          </a:xfrm>
        </p:spPr>
        <p:txBody>
          <a:bodyPr>
            <a:normAutofit/>
          </a:bodyPr>
          <a:lstStyle/>
          <a:p>
            <a:r>
              <a:rPr lang="en-US" dirty="0"/>
              <a:t>[Sol] </a:t>
            </a:r>
          </a:p>
          <a:p>
            <a:pPr lvl="1"/>
            <a:r>
              <a:rPr lang="en-US" dirty="0"/>
              <a:t>V</a:t>
            </a:r>
            <a:r>
              <a:rPr lang="en-US" baseline="3000" dirty="0"/>
              <a:t>POST</a:t>
            </a:r>
            <a:r>
              <a:rPr lang="en-US" dirty="0"/>
              <a:t> = I / F</a:t>
            </a:r>
            <a:r>
              <a:rPr lang="en-US" baseline="3000" dirty="0"/>
              <a:t>INV</a:t>
            </a:r>
            <a:r>
              <a:rPr lang="en-US" dirty="0"/>
              <a:t> = $0.5M/</a:t>
            </a:r>
            <a:r>
              <a:rPr lang="en-US" dirty="0">
                <a:solidFill>
                  <a:srgbClr val="0070C0"/>
                </a:solidFill>
              </a:rPr>
              <a:t>0.2</a:t>
            </a:r>
            <a:r>
              <a:rPr lang="en-US" dirty="0"/>
              <a:t> = $2.5M</a:t>
            </a:r>
          </a:p>
          <a:p>
            <a:pPr lvl="1"/>
            <a:r>
              <a:rPr lang="en-US" dirty="0"/>
              <a:t>V</a:t>
            </a:r>
            <a:r>
              <a:rPr lang="en-US" baseline="3000" dirty="0"/>
              <a:t>PRE</a:t>
            </a:r>
            <a:r>
              <a:rPr lang="en-US" dirty="0"/>
              <a:t> = V</a:t>
            </a:r>
            <a:r>
              <a:rPr lang="en-US" baseline="3000" dirty="0"/>
              <a:t>POST</a:t>
            </a:r>
            <a:r>
              <a:rPr lang="en-US" dirty="0"/>
              <a:t> – I = $2.5M – $0.5M = $2M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Case 1: S</a:t>
            </a:r>
            <a:r>
              <a:rPr lang="en-US" baseline="-3000" dirty="0"/>
              <a:t>PRE </a:t>
            </a:r>
            <a:r>
              <a:rPr lang="en-US" dirty="0"/>
              <a:t>= 1M </a:t>
            </a:r>
          </a:p>
          <a:p>
            <a:pPr lvl="2"/>
            <a:r>
              <a:rPr lang="en-US" sz="2000" dirty="0"/>
              <a:t>P = V</a:t>
            </a:r>
            <a:r>
              <a:rPr lang="en-US" sz="2000" baseline="3000" dirty="0"/>
              <a:t>PRE</a:t>
            </a:r>
            <a:r>
              <a:rPr lang="en-US" sz="2000" dirty="0"/>
              <a:t>/S</a:t>
            </a:r>
            <a:r>
              <a:rPr lang="en-US" sz="2000" baseline="-3000" dirty="0"/>
              <a:t>PRE</a:t>
            </a:r>
            <a:r>
              <a:rPr lang="en-US" sz="2000" dirty="0"/>
              <a:t> = $2M/1M = </a:t>
            </a:r>
            <a:r>
              <a:rPr lang="en-US" sz="2000" dirty="0">
                <a:solidFill>
                  <a:srgbClr val="FF0000"/>
                </a:solidFill>
              </a:rPr>
              <a:t>$2.00</a:t>
            </a:r>
          </a:p>
          <a:p>
            <a:pPr lvl="2"/>
            <a:r>
              <a:rPr lang="en-US" sz="2000" dirty="0"/>
              <a:t>S</a:t>
            </a:r>
            <a:r>
              <a:rPr lang="en-US" sz="2000" baseline="3000" dirty="0"/>
              <a:t>INV</a:t>
            </a:r>
            <a:r>
              <a:rPr lang="en-US" sz="2000" dirty="0"/>
              <a:t> = I/P = $0.5M/$2 = 0.25M </a:t>
            </a:r>
          </a:p>
          <a:p>
            <a:pPr lvl="2"/>
            <a:r>
              <a:rPr lang="en-US" sz="2000" dirty="0"/>
              <a:t>S</a:t>
            </a:r>
            <a:r>
              <a:rPr lang="en-US" sz="2000" baseline="3000" dirty="0"/>
              <a:t>POST</a:t>
            </a:r>
            <a:r>
              <a:rPr lang="en-US" sz="2000" dirty="0"/>
              <a:t> = S</a:t>
            </a:r>
            <a:r>
              <a:rPr lang="en-US" sz="2000" baseline="3000" dirty="0"/>
              <a:t>PRE </a:t>
            </a:r>
            <a:r>
              <a:rPr lang="en-US" sz="2000" dirty="0"/>
              <a:t>+ S</a:t>
            </a:r>
            <a:r>
              <a:rPr lang="en-US" sz="2000" baseline="3000" dirty="0"/>
              <a:t>INV</a:t>
            </a:r>
            <a:r>
              <a:rPr lang="en-US" sz="2000" dirty="0"/>
              <a:t> = 1.25M</a:t>
            </a:r>
          </a:p>
          <a:p>
            <a:pPr lvl="2"/>
            <a:r>
              <a:rPr lang="en-US" sz="2000" dirty="0">
                <a:solidFill>
                  <a:srgbClr val="0070C0"/>
                </a:solidFill>
              </a:rPr>
              <a:t>F</a:t>
            </a:r>
            <a:r>
              <a:rPr lang="en-US" sz="2000" baseline="3000" dirty="0">
                <a:solidFill>
                  <a:srgbClr val="0070C0"/>
                </a:solidFill>
              </a:rPr>
              <a:t>INV</a:t>
            </a:r>
            <a:r>
              <a:rPr lang="en-US" sz="2000" dirty="0"/>
              <a:t> = S</a:t>
            </a:r>
            <a:r>
              <a:rPr lang="en-US" sz="2000" baseline="3000" dirty="0"/>
              <a:t>INV</a:t>
            </a:r>
            <a:r>
              <a:rPr lang="en-US" sz="2000" dirty="0"/>
              <a:t> / S</a:t>
            </a:r>
            <a:r>
              <a:rPr lang="en-US" sz="2000" baseline="3000" dirty="0"/>
              <a:t>POST</a:t>
            </a:r>
            <a:r>
              <a:rPr lang="en-US" sz="2000" dirty="0"/>
              <a:t> = 0.25M/1.25M = </a:t>
            </a:r>
            <a:r>
              <a:rPr lang="en-US" sz="2000" dirty="0">
                <a:solidFill>
                  <a:srgbClr val="0070C0"/>
                </a:solidFill>
              </a:rPr>
              <a:t>0.2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dirty="0"/>
              <a:t>Case 2: S</a:t>
            </a:r>
            <a:r>
              <a:rPr lang="en-US" baseline="-3000" dirty="0"/>
              <a:t>PRE</a:t>
            </a:r>
            <a:r>
              <a:rPr lang="en-US" dirty="0"/>
              <a:t> = 4M</a:t>
            </a:r>
          </a:p>
          <a:p>
            <a:pPr lvl="2"/>
            <a:r>
              <a:rPr lang="en-US" sz="2000" dirty="0"/>
              <a:t>P = V</a:t>
            </a:r>
            <a:r>
              <a:rPr lang="en-US" sz="2000" baseline="3000" dirty="0"/>
              <a:t>PRE</a:t>
            </a:r>
            <a:r>
              <a:rPr lang="en-US" sz="2000" dirty="0"/>
              <a:t>/S</a:t>
            </a:r>
            <a:r>
              <a:rPr lang="en-US" sz="2000" baseline="-3000" dirty="0"/>
              <a:t>PRE</a:t>
            </a:r>
            <a:r>
              <a:rPr lang="en-US" sz="2000" dirty="0"/>
              <a:t> = $2M/4M = </a:t>
            </a:r>
            <a:r>
              <a:rPr lang="en-US" sz="2000" dirty="0">
                <a:solidFill>
                  <a:srgbClr val="FF0000"/>
                </a:solidFill>
              </a:rPr>
              <a:t>$0.50</a:t>
            </a:r>
          </a:p>
          <a:p>
            <a:pPr lvl="2"/>
            <a:r>
              <a:rPr lang="en-US" sz="2000" dirty="0"/>
              <a:t>S</a:t>
            </a:r>
            <a:r>
              <a:rPr lang="en-US" sz="2000" baseline="3000" dirty="0"/>
              <a:t>INV</a:t>
            </a:r>
            <a:r>
              <a:rPr lang="en-US" sz="2000" dirty="0"/>
              <a:t> = I/P = $0.5M/$0.5 = 1M </a:t>
            </a:r>
          </a:p>
          <a:p>
            <a:pPr lvl="2"/>
            <a:r>
              <a:rPr lang="en-US" sz="2000" dirty="0"/>
              <a:t>S</a:t>
            </a:r>
            <a:r>
              <a:rPr lang="en-US" sz="2000" baseline="3000" dirty="0"/>
              <a:t>POST</a:t>
            </a:r>
            <a:r>
              <a:rPr lang="en-US" sz="2000" dirty="0"/>
              <a:t> = S</a:t>
            </a:r>
            <a:r>
              <a:rPr lang="en-US" sz="2000" baseline="3000" dirty="0"/>
              <a:t>PRE </a:t>
            </a:r>
            <a:r>
              <a:rPr lang="en-US" sz="2000" dirty="0"/>
              <a:t>+ S</a:t>
            </a:r>
            <a:r>
              <a:rPr lang="en-US" sz="2000" baseline="3000" dirty="0"/>
              <a:t>INV</a:t>
            </a:r>
            <a:r>
              <a:rPr lang="en-US" sz="2000" dirty="0"/>
              <a:t> = 5M</a:t>
            </a:r>
          </a:p>
          <a:p>
            <a:pPr lvl="2"/>
            <a:r>
              <a:rPr lang="en-US" sz="2000" dirty="0">
                <a:solidFill>
                  <a:srgbClr val="0070C0"/>
                </a:solidFill>
              </a:rPr>
              <a:t>F</a:t>
            </a:r>
            <a:r>
              <a:rPr lang="en-US" sz="2000" baseline="3000" dirty="0">
                <a:solidFill>
                  <a:srgbClr val="0070C0"/>
                </a:solidFill>
              </a:rPr>
              <a:t>INV</a:t>
            </a:r>
            <a:r>
              <a:rPr lang="en-US" sz="2000" dirty="0"/>
              <a:t> = S</a:t>
            </a:r>
            <a:r>
              <a:rPr lang="en-US" sz="2000" baseline="3000" dirty="0"/>
              <a:t>INV</a:t>
            </a:r>
            <a:r>
              <a:rPr lang="en-US" sz="2000" dirty="0"/>
              <a:t> / S</a:t>
            </a:r>
            <a:r>
              <a:rPr lang="en-US" sz="2000" baseline="3000" dirty="0"/>
              <a:t>POST</a:t>
            </a:r>
            <a:r>
              <a:rPr lang="en-US" sz="2000" dirty="0"/>
              <a:t> = 1M/5M = </a:t>
            </a:r>
            <a:r>
              <a:rPr lang="en-US" sz="2000" dirty="0">
                <a:solidFill>
                  <a:srgbClr val="0070C0"/>
                </a:solidFill>
              </a:rPr>
              <a:t>0.2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6A71-F7CC-4B7E-B291-C31DA3E2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54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D2C9C30-3E4D-4AAB-B539-BA0DACE5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/>
          <a:lstStyle/>
          <a:p>
            <a:r>
              <a:rPr lang="en-US" dirty="0"/>
              <a:t>Stock options</a:t>
            </a:r>
            <a:endParaRPr lang="LID4096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US" dirty="0"/>
              <a:t>Stock compensation is used for attracting/retaining talent and to defer cash payments.</a:t>
            </a:r>
          </a:p>
          <a:p>
            <a:r>
              <a:rPr lang="en-GB" dirty="0"/>
              <a:t>A stock option is the right to purchase a given number of common shares from the company at a set price, called the “strike” price, at or after a specified date.</a:t>
            </a:r>
          </a:p>
          <a:p>
            <a:r>
              <a:rPr lang="en-GB" dirty="0"/>
              <a:t>Stock Option Pool (SOP): Shares reserved for stock options. </a:t>
            </a:r>
          </a:p>
          <a:p>
            <a:pPr lvl="1"/>
            <a:r>
              <a:rPr lang="en-GB" dirty="0"/>
              <a:t>In general, a new investor doesn’t pay for any stock options (while she/he can ask to create SOP) when making an investment.</a:t>
            </a:r>
          </a:p>
          <a:p>
            <a:pPr lvl="1"/>
            <a:r>
              <a:rPr lang="en-GB" dirty="0"/>
              <a:t>In this course, we assume all the shares in SOP will be completely converted into common shares in the future (fully diluted).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3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Autofit/>
          </a:bodyPr>
          <a:lstStyle/>
          <a:p>
            <a:r>
              <a:rPr lang="en-US" dirty="0"/>
              <a:t>Stock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949940" cy="4918595"/>
          </a:xfrm>
        </p:spPr>
        <p:txBody>
          <a:bodyPr>
            <a:normAutofit/>
          </a:bodyPr>
          <a:lstStyle/>
          <a:p>
            <a:r>
              <a:rPr lang="en-US" dirty="0"/>
              <a:t>SOP typically ranges 10-20% of total ownership.</a:t>
            </a:r>
          </a:p>
          <a:p>
            <a:r>
              <a:rPr lang="en-US" dirty="0"/>
              <a:t>SOP can be simply viewed as an extra category of owners:</a:t>
            </a:r>
          </a:p>
          <a:p>
            <a:pPr lvl="1"/>
            <a:r>
              <a:rPr lang="en-US" dirty="0"/>
              <a:t>S</a:t>
            </a:r>
            <a:r>
              <a:rPr lang="en-US" baseline="-3000" dirty="0"/>
              <a:t>POST</a:t>
            </a:r>
            <a:r>
              <a:rPr lang="en-US" dirty="0"/>
              <a:t> = S</a:t>
            </a:r>
            <a:r>
              <a:rPr lang="en-US" baseline="-3000" dirty="0"/>
              <a:t>PRE</a:t>
            </a:r>
            <a:r>
              <a:rPr lang="en-US" dirty="0"/>
              <a:t> + 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baseline="-3000" dirty="0">
                <a:solidFill>
                  <a:srgbClr val="0070C0"/>
                </a:solidFill>
              </a:rPr>
              <a:t>SOP </a:t>
            </a:r>
            <a:r>
              <a:rPr lang="en-US" dirty="0"/>
              <a:t>+ S</a:t>
            </a:r>
            <a:r>
              <a:rPr lang="en-US" baseline="-3000" dirty="0"/>
              <a:t>INV</a:t>
            </a:r>
            <a:r>
              <a:rPr lang="en-US" dirty="0"/>
              <a:t> 	(4.5-SOP)</a:t>
            </a:r>
          </a:p>
          <a:p>
            <a:r>
              <a:rPr lang="en-US" dirty="0"/>
              <a:t>S</a:t>
            </a:r>
            <a:r>
              <a:rPr lang="en-US" baseline="-3000" dirty="0"/>
              <a:t>SOP</a:t>
            </a:r>
            <a:r>
              <a:rPr lang="en-US" dirty="0"/>
              <a:t> is often created </a:t>
            </a:r>
            <a:r>
              <a:rPr lang="en-US" altLang="ko-KR" dirty="0"/>
              <a:t>from</a:t>
            </a:r>
            <a:r>
              <a:rPr lang="ko-KR" altLang="en-US" dirty="0"/>
              <a:t> </a:t>
            </a:r>
            <a:r>
              <a:rPr lang="en-US" altLang="ko-KR" dirty="0"/>
              <a:t>shares owned by founders:</a:t>
            </a:r>
          </a:p>
          <a:p>
            <a:pPr lvl="1"/>
            <a:r>
              <a:rPr lang="en-US" dirty="0"/>
              <a:t>V</a:t>
            </a:r>
            <a:r>
              <a:rPr lang="en-US" baseline="-3000" dirty="0"/>
              <a:t>PRE</a:t>
            </a:r>
            <a:r>
              <a:rPr lang="en-US" dirty="0"/>
              <a:t> = P*(S</a:t>
            </a:r>
            <a:r>
              <a:rPr lang="en-US" baseline="-3000" dirty="0"/>
              <a:t>PRE</a:t>
            </a:r>
            <a:r>
              <a:rPr lang="en-US" dirty="0"/>
              <a:t> + S</a:t>
            </a:r>
            <a:r>
              <a:rPr lang="en-US" baseline="-3000" dirty="0"/>
              <a:t>SOP</a:t>
            </a:r>
            <a:r>
              <a:rPr lang="en-US" dirty="0"/>
              <a:t>)	(4.8-SOP) </a:t>
            </a:r>
          </a:p>
          <a:p>
            <a:pPr lvl="1"/>
            <a:r>
              <a:rPr lang="en-US" dirty="0"/>
              <a:t>F</a:t>
            </a:r>
            <a:r>
              <a:rPr lang="en-US" baseline="-3000" dirty="0"/>
              <a:t>PR</a:t>
            </a:r>
            <a:r>
              <a:rPr lang="en-US" dirty="0"/>
              <a:t> = S</a:t>
            </a:r>
            <a:r>
              <a:rPr lang="en-US" baseline="-3000" dirty="0"/>
              <a:t>PRE</a:t>
            </a:r>
            <a:r>
              <a:rPr lang="en-US" dirty="0"/>
              <a:t>/S</a:t>
            </a:r>
            <a:r>
              <a:rPr lang="en-US" baseline="-3000" dirty="0"/>
              <a:t>POST</a:t>
            </a:r>
            <a:r>
              <a:rPr lang="en-US" dirty="0"/>
              <a:t>		(4.9-SOP)</a:t>
            </a:r>
          </a:p>
          <a:p>
            <a:pPr lvl="1"/>
            <a:r>
              <a:rPr lang="en-US" dirty="0"/>
              <a:t>F</a:t>
            </a:r>
            <a:r>
              <a:rPr lang="en-US" baseline="-3000" dirty="0"/>
              <a:t>INV</a:t>
            </a:r>
            <a:r>
              <a:rPr lang="en-US" dirty="0"/>
              <a:t> = S</a:t>
            </a:r>
            <a:r>
              <a:rPr lang="en-US" baseline="-3000" dirty="0"/>
              <a:t>INV</a:t>
            </a:r>
            <a:r>
              <a:rPr lang="en-US" dirty="0"/>
              <a:t>/S</a:t>
            </a:r>
            <a:r>
              <a:rPr lang="en-US" baseline="-3000" dirty="0"/>
              <a:t>POST</a:t>
            </a:r>
          </a:p>
          <a:p>
            <a:pPr lvl="1"/>
            <a:r>
              <a:rPr lang="en-US" dirty="0"/>
              <a:t>F</a:t>
            </a:r>
            <a:r>
              <a:rPr lang="en-US" baseline="-3000" dirty="0"/>
              <a:t>SOP</a:t>
            </a:r>
            <a:r>
              <a:rPr lang="en-US" dirty="0"/>
              <a:t> = S</a:t>
            </a:r>
            <a:r>
              <a:rPr lang="en-US" baseline="-3000" dirty="0"/>
              <a:t>SOP</a:t>
            </a:r>
            <a:r>
              <a:rPr lang="en-US" dirty="0"/>
              <a:t>/S</a:t>
            </a:r>
            <a:r>
              <a:rPr lang="en-US" baseline="-3000" dirty="0"/>
              <a:t>POST</a:t>
            </a:r>
            <a:r>
              <a:rPr lang="en-US" dirty="0"/>
              <a:t> </a:t>
            </a:r>
            <a:r>
              <a:rPr lang="en-US" sz="2000" dirty="0"/>
              <a:t>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95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73DE7-9F89-4A44-A3C1-95B1A6958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present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AD3FD-7A2C-402B-82DE-272CE4B2A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5021093"/>
          </a:xfrm>
        </p:spPr>
        <p:txBody>
          <a:bodyPr>
            <a:normAutofit/>
          </a:bodyPr>
          <a:lstStyle/>
          <a:p>
            <a:r>
              <a:rPr lang="en-US" dirty="0"/>
              <a:t>Time value of money: $1 today &gt; $1 tomorrow because we can invest it and earn a return overnight!</a:t>
            </a:r>
          </a:p>
          <a:p>
            <a:r>
              <a:rPr lang="en-US" dirty="0"/>
              <a:t>Consider an investment in an asset with annual rate of return, d: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Specifically, the future value of I: FV = I + d*I = I(1+d).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Looking backward, PV of FV is then I = FV/(1+d).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With X as a future value of I, PV = X/(1+d).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If an investment lasts more than 1 year, say, T years,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FV(I) = I(1+d)</a:t>
            </a:r>
            <a:r>
              <a:rPr lang="en-US" sz="2000" baseline="30000" dirty="0"/>
              <a:t>T</a:t>
            </a:r>
            <a:r>
              <a:rPr lang="en-US" sz="2000" dirty="0"/>
              <a:t> (Each year, the investment is compounded)</a:t>
            </a:r>
            <a:endParaRPr lang="en-US" sz="2000" baseline="30000" dirty="0"/>
          </a:p>
          <a:p>
            <a:pPr lvl="2">
              <a:lnSpc>
                <a:spcPct val="100000"/>
              </a:lnSpc>
            </a:pPr>
            <a:r>
              <a:rPr lang="en-US" sz="2000" dirty="0"/>
              <a:t>PV(X) = X/(1+d)</a:t>
            </a:r>
            <a:r>
              <a:rPr lang="en-US" sz="2000" baseline="30000" dirty="0"/>
              <a:t>T</a:t>
            </a:r>
            <a:r>
              <a:rPr lang="en-US" sz="2000" dirty="0"/>
              <a:t>: The value of investment at the beginning</a:t>
            </a:r>
            <a:endParaRPr lang="en-US" sz="2000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2B6FE-EA74-43E4-A16D-F3E98B06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21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586E-AAF6-4E0B-9366-9E73E6DA4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CB73A-23FE-4C78-B52B-6B699ADC5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20626"/>
            <a:ext cx="10462260" cy="4918595"/>
          </a:xfrm>
        </p:spPr>
        <p:txBody>
          <a:bodyPr>
            <a:normAutofit/>
          </a:bodyPr>
          <a:lstStyle/>
          <a:p>
            <a:r>
              <a:rPr lang="en-US" sz="2600" dirty="0"/>
              <a:t>With exit value X of a venture and only one investment round,</a:t>
            </a:r>
          </a:p>
          <a:p>
            <a:pPr lvl="1"/>
            <a:r>
              <a:rPr lang="en-US" sz="2400" dirty="0"/>
              <a:t>X</a:t>
            </a:r>
            <a:r>
              <a:rPr lang="en-US" sz="2400" baseline="3000" dirty="0"/>
              <a:t>INV</a:t>
            </a:r>
            <a:r>
              <a:rPr lang="en-US" sz="2400" dirty="0"/>
              <a:t> = F</a:t>
            </a:r>
            <a:r>
              <a:rPr lang="en-US" sz="2400" baseline="3000" dirty="0"/>
              <a:t>INV</a:t>
            </a:r>
            <a:r>
              <a:rPr lang="en-US" sz="2400" dirty="0"/>
              <a:t>*X: exit value of the investor’s ownership</a:t>
            </a:r>
          </a:p>
          <a:p>
            <a:pPr lvl="1"/>
            <a:r>
              <a:rPr lang="en-US" sz="2400" dirty="0"/>
              <a:t>X</a:t>
            </a:r>
            <a:r>
              <a:rPr lang="en-US" sz="2400" baseline="3000" dirty="0"/>
              <a:t>ENT</a:t>
            </a:r>
            <a:r>
              <a:rPr lang="en-US" sz="2400" dirty="0"/>
              <a:t> = F</a:t>
            </a:r>
            <a:r>
              <a:rPr lang="en-US" sz="2400" baseline="3000" dirty="0"/>
              <a:t>ENT</a:t>
            </a:r>
            <a:r>
              <a:rPr lang="en-US" sz="2400" dirty="0"/>
              <a:t>*X: exit value of the entrepreneur’s ownership</a:t>
            </a:r>
          </a:p>
          <a:p>
            <a:r>
              <a:rPr lang="en-US" sz="2600" dirty="0"/>
              <a:t>Return measure 1: Net Present Value (NPV)</a:t>
            </a:r>
          </a:p>
          <a:p>
            <a:pPr lvl="1"/>
            <a:r>
              <a:rPr lang="en-US" sz="2400" dirty="0"/>
              <a:t>Def: NPV = X</a:t>
            </a:r>
            <a:r>
              <a:rPr lang="en-US" sz="2400" baseline="3000" dirty="0"/>
              <a:t>INV</a:t>
            </a:r>
            <a:r>
              <a:rPr lang="en-US" sz="2400" dirty="0"/>
              <a:t>/(1+d)</a:t>
            </a:r>
            <a:r>
              <a:rPr lang="en-US" sz="2400" baseline="21000" dirty="0"/>
              <a:t>T</a:t>
            </a:r>
            <a:r>
              <a:rPr lang="en-US" sz="2400" dirty="0"/>
              <a:t> – I</a:t>
            </a:r>
          </a:p>
          <a:p>
            <a:pPr lvl="1"/>
            <a:r>
              <a:rPr lang="en-US" sz="2400" dirty="0"/>
              <a:t>sign(NPV); How to determine discount rate d</a:t>
            </a:r>
          </a:p>
          <a:p>
            <a:r>
              <a:rPr lang="en-US" sz="2600" dirty="0"/>
              <a:t>Return measure 2: Cash-on-Cash Multiple (CCM)</a:t>
            </a:r>
          </a:p>
          <a:p>
            <a:pPr lvl="1"/>
            <a:r>
              <a:rPr lang="en-US" sz="2400" dirty="0"/>
              <a:t>Def: CCM = X</a:t>
            </a:r>
            <a:r>
              <a:rPr lang="en-US" sz="2400" baseline="-3000" dirty="0"/>
              <a:t>INV</a:t>
            </a:r>
            <a:r>
              <a:rPr lang="en-US" sz="2400" dirty="0"/>
              <a:t> / I</a:t>
            </a:r>
          </a:p>
          <a:p>
            <a:pPr lvl="1"/>
            <a:r>
              <a:rPr lang="en-US" sz="2400" dirty="0"/>
              <a:t>How many times the original investment is returned to the investor at exit (or approximately, realized return)</a:t>
            </a:r>
          </a:p>
          <a:p>
            <a:pPr lvl="1"/>
            <a:r>
              <a:rPr lang="en-US" sz="2400" dirty="0"/>
              <a:t>Lack of consideration of time value of money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FD820-59A9-44C4-9C2D-EA86CB01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89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586E-AAF6-4E0B-9366-9E73E6DA4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CB73A-23FE-4C78-B52B-6B699ADC5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Return measure 3: Internal Rate of Return (IRR)</a:t>
            </a:r>
          </a:p>
          <a:p>
            <a:pPr lvl="1"/>
            <a:r>
              <a:rPr lang="en-US" sz="2400" dirty="0"/>
              <a:t>Def: a discount rate </a:t>
            </a:r>
            <a:r>
              <a:rPr lang="en-US" sz="2400" dirty="0">
                <a:solidFill>
                  <a:srgbClr val="0070C0"/>
                </a:solidFill>
              </a:rPr>
              <a:t>IRR</a:t>
            </a:r>
            <a:r>
              <a:rPr lang="en-US" sz="2400" dirty="0"/>
              <a:t> such that NPV = 0, i.e., I</a:t>
            </a:r>
            <a:r>
              <a:rPr lang="en-US" sz="2400" baseline="24000" dirty="0"/>
              <a:t> </a:t>
            </a:r>
            <a:r>
              <a:rPr lang="en-US" sz="2400" dirty="0"/>
              <a:t>= X</a:t>
            </a:r>
            <a:r>
              <a:rPr lang="en-US" sz="2400" baseline="-3000" dirty="0"/>
              <a:t>INV </a:t>
            </a:r>
            <a:r>
              <a:rPr lang="en-US" dirty="0"/>
              <a:t>/(</a:t>
            </a:r>
            <a:r>
              <a:rPr lang="en-US" sz="2400" dirty="0"/>
              <a:t>1+</a:t>
            </a:r>
            <a:r>
              <a:rPr lang="en-US" sz="2400" dirty="0">
                <a:solidFill>
                  <a:srgbClr val="0070C0"/>
                </a:solidFill>
              </a:rPr>
              <a:t>IRR</a:t>
            </a:r>
            <a:r>
              <a:rPr lang="en-US" sz="2400" dirty="0"/>
              <a:t>)</a:t>
            </a:r>
            <a:r>
              <a:rPr lang="en-US" sz="2400" baseline="24000" dirty="0"/>
              <a:t>T</a:t>
            </a:r>
            <a:endParaRPr lang="en-US" sz="2400" baseline="-3000" dirty="0"/>
          </a:p>
          <a:p>
            <a:pPr lvl="1"/>
            <a:r>
              <a:rPr lang="en-US" sz="2400" dirty="0"/>
              <a:t>In case of a single period: IRR = (F</a:t>
            </a:r>
            <a:r>
              <a:rPr lang="en-US" sz="2400" baseline="-3000" dirty="0"/>
              <a:t>INV</a:t>
            </a:r>
            <a:r>
              <a:rPr lang="en-US" sz="2400" dirty="0"/>
              <a:t>*X/I) – 1</a:t>
            </a:r>
          </a:p>
          <a:p>
            <a:r>
              <a:rPr lang="en-US" sz="2600" dirty="0"/>
              <a:t>Relationship between CCM and IRR: CCM = (1+IRR)</a:t>
            </a:r>
            <a:r>
              <a:rPr lang="en-US" sz="2600" baseline="27000" dirty="0"/>
              <a:t>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FD820-59A9-44C4-9C2D-EA86CB01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CBF8A-9280-4DBF-841F-239C578A4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754" y="2911698"/>
            <a:ext cx="8162041" cy="32689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8774334-83F7-4140-AAE1-C4844535E5C4}"/>
              </a:ext>
            </a:extLst>
          </p:cNvPr>
          <p:cNvSpPr/>
          <p:nvPr/>
        </p:nvSpPr>
        <p:spPr>
          <a:xfrm>
            <a:off x="5288384" y="4671155"/>
            <a:ext cx="678076" cy="228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C6D8B8-76C4-4DC1-9C15-266C79664D59}"/>
              </a:ext>
            </a:extLst>
          </p:cNvPr>
          <p:cNvSpPr/>
          <p:nvPr/>
        </p:nvSpPr>
        <p:spPr>
          <a:xfrm>
            <a:off x="5296004" y="3714565"/>
            <a:ext cx="678076" cy="228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19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EA01D-0A6C-462D-B87C-192F86050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Valuation and returns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52C5A-12C2-4159-AB41-D158B7B35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20624"/>
            <a:ext cx="10439400" cy="5450771"/>
          </a:xfrm>
        </p:spPr>
        <p:txBody>
          <a:bodyPr>
            <a:normAutofit/>
          </a:bodyPr>
          <a:lstStyle/>
          <a:p>
            <a:r>
              <a:rPr lang="en-US" sz="2600" dirty="0"/>
              <a:t>With I = F</a:t>
            </a:r>
            <a:r>
              <a:rPr lang="en-US" sz="2600" baseline="-3000" dirty="0"/>
              <a:t>INV</a:t>
            </a:r>
            <a:r>
              <a:rPr lang="en-US" sz="2600" dirty="0"/>
              <a:t>*V</a:t>
            </a:r>
            <a:r>
              <a:rPr lang="en-US" sz="2600" baseline="-3000" dirty="0"/>
              <a:t>POST</a:t>
            </a:r>
            <a:r>
              <a:rPr lang="en-US" sz="2600" dirty="0"/>
              <a:t> &amp; X</a:t>
            </a:r>
            <a:r>
              <a:rPr lang="en-US" sz="2600" baseline="-3000" dirty="0"/>
              <a:t>INV</a:t>
            </a:r>
            <a:r>
              <a:rPr lang="en-US" sz="2600" dirty="0"/>
              <a:t> = F</a:t>
            </a:r>
            <a:r>
              <a:rPr lang="en-US" sz="2600" baseline="-3000" dirty="0"/>
              <a:t>INV</a:t>
            </a:r>
            <a:r>
              <a:rPr lang="en-US" sz="2600" dirty="0"/>
              <a:t>*X,</a:t>
            </a:r>
          </a:p>
          <a:p>
            <a:pPr lvl="1"/>
            <a:r>
              <a:rPr lang="en-US" sz="2400" dirty="0"/>
              <a:t>CCM = X</a:t>
            </a:r>
            <a:r>
              <a:rPr lang="en-US" sz="2400" baseline="-3000" dirty="0"/>
              <a:t>INV </a:t>
            </a:r>
            <a:r>
              <a:rPr lang="en-US" sz="2400" dirty="0"/>
              <a:t>/ I  = (F</a:t>
            </a:r>
            <a:r>
              <a:rPr lang="en-US" sz="2400" baseline="-3000" dirty="0"/>
              <a:t>INV</a:t>
            </a:r>
            <a:r>
              <a:rPr lang="en-US" sz="2400" dirty="0"/>
              <a:t>*X) / (F</a:t>
            </a:r>
            <a:r>
              <a:rPr lang="en-US" sz="2400" baseline="-3000" dirty="0"/>
              <a:t>INV</a:t>
            </a:r>
            <a:r>
              <a:rPr lang="en-US" sz="2400" dirty="0"/>
              <a:t>*V</a:t>
            </a:r>
            <a:r>
              <a:rPr lang="en-US" sz="2400" baseline="-3000" dirty="0"/>
              <a:t>POST</a:t>
            </a:r>
            <a:r>
              <a:rPr lang="en-US" sz="2400" dirty="0"/>
              <a:t>) = X / V</a:t>
            </a:r>
            <a:r>
              <a:rPr lang="en-US" sz="2400" baseline="-3000" dirty="0"/>
              <a:t>POST</a:t>
            </a:r>
          </a:p>
          <a:p>
            <a:pPr lvl="1"/>
            <a:r>
              <a:rPr lang="en-US" sz="2400" dirty="0"/>
              <a:t>Also, it can be shown: X</a:t>
            </a:r>
            <a:r>
              <a:rPr lang="en-US" sz="2400" baseline="-3000" dirty="0"/>
              <a:t>ENT</a:t>
            </a:r>
            <a:r>
              <a:rPr lang="en-US" sz="2400" dirty="0"/>
              <a:t> = (1-1/V</a:t>
            </a:r>
            <a:r>
              <a:rPr lang="en-US" sz="2400" baseline="-3000" dirty="0"/>
              <a:t>POST</a:t>
            </a:r>
            <a:r>
              <a:rPr lang="en-US" sz="2400" dirty="0"/>
              <a:t>) * X</a:t>
            </a:r>
            <a:endParaRPr lang="en-US" sz="2400" baseline="3000" dirty="0"/>
          </a:p>
          <a:p>
            <a:r>
              <a:rPr lang="en-US" sz="2600" dirty="0"/>
              <a:t>To investor:</a:t>
            </a:r>
          </a:p>
          <a:p>
            <a:pPr lvl="1"/>
            <a:r>
              <a:rPr lang="en-US" sz="2400" dirty="0"/>
              <a:t>For a given V</a:t>
            </a:r>
            <a:r>
              <a:rPr lang="en-US" sz="2400" baseline="3000" dirty="0"/>
              <a:t>POST</a:t>
            </a:r>
            <a:r>
              <a:rPr lang="en-US" sz="2400" dirty="0"/>
              <a:t>, 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en-US" sz="2400" dirty="0"/>
              <a:t>-&gt; CMM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endParaRPr lang="en-US" sz="2400" dirty="0"/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For a given X, V</a:t>
            </a:r>
            <a:r>
              <a:rPr lang="en-US" sz="2400" baseline="3000" dirty="0">
                <a:solidFill>
                  <a:srgbClr val="0070C0"/>
                </a:solidFill>
              </a:rPr>
              <a:t>POST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en-US" sz="2400" dirty="0">
                <a:solidFill>
                  <a:srgbClr val="0070C0"/>
                </a:solidFill>
              </a:rPr>
              <a:t> -&gt; CMM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600" dirty="0"/>
              <a:t>To entrepreneur:</a:t>
            </a:r>
          </a:p>
          <a:p>
            <a:pPr lvl="1"/>
            <a:r>
              <a:rPr lang="en-US" sz="2400" dirty="0"/>
              <a:t>For a given V</a:t>
            </a:r>
            <a:r>
              <a:rPr lang="en-US" sz="2400" baseline="3000" dirty="0"/>
              <a:t>POST</a:t>
            </a:r>
            <a:r>
              <a:rPr lang="en-US" sz="2400" dirty="0"/>
              <a:t>, 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en-US" sz="2400" dirty="0"/>
              <a:t> -&gt; X</a:t>
            </a:r>
            <a:r>
              <a:rPr lang="en-US" sz="2400" baseline="-3000" dirty="0"/>
              <a:t>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endParaRPr lang="en-US" sz="2400" dirty="0"/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For a given X, V</a:t>
            </a:r>
            <a:r>
              <a:rPr lang="en-US" sz="2400" baseline="-3000" dirty="0">
                <a:solidFill>
                  <a:srgbClr val="0070C0"/>
                </a:solidFill>
              </a:rPr>
              <a:t>POST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en-US" sz="2400" dirty="0">
                <a:solidFill>
                  <a:srgbClr val="0070C0"/>
                </a:solidFill>
              </a:rPr>
              <a:t> -&gt; X</a:t>
            </a:r>
            <a:r>
              <a:rPr lang="en-US" sz="2400" baseline="-3000" dirty="0">
                <a:solidFill>
                  <a:srgbClr val="0070C0"/>
                </a:solidFill>
              </a:rPr>
              <a:t>ENT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</a:p>
          <a:p>
            <a:r>
              <a:rPr lang="en-US" sz="2600" dirty="0"/>
              <a:t>There is a conflict of economic incentive concerning valuation: For a given X, the entrepreneur wants a higher valuation and the investor a lower 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937F8-6644-4D49-AD98-4A8339CB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4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830807-57A6-47BC-A301-00DB346A4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BA24E-7755-4CF9-8041-391B9CA67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20626"/>
            <a:ext cx="10401300" cy="5450770"/>
          </a:xfrm>
        </p:spPr>
        <p:txBody>
          <a:bodyPr>
            <a:normAutofit/>
          </a:bodyPr>
          <a:lstStyle/>
          <a:p>
            <a:r>
              <a:rPr lang="en-US" sz="2800" dirty="0"/>
              <a:t>Co-Instructor Penglong Li, Doctoral Researcher. </a:t>
            </a:r>
          </a:p>
          <a:p>
            <a:pPr lvl="1"/>
            <a:r>
              <a:rPr lang="en-US" sz="2400" dirty="0"/>
              <a:t>Email address: </a:t>
            </a:r>
            <a:r>
              <a:rPr lang="en-US" sz="2400" dirty="0">
                <a:hlinkClick r:id="rId3"/>
              </a:rPr>
              <a:t>penglong.li@aalto.fi</a:t>
            </a:r>
            <a:r>
              <a:rPr lang="en-US" sz="2400" dirty="0"/>
              <a:t> (Please give any email the title “EF”)</a:t>
            </a:r>
          </a:p>
          <a:p>
            <a:pPr lvl="1"/>
            <a:r>
              <a:rPr lang="en-US" sz="2400" dirty="0"/>
              <a:t>Office hours: by appointment (in V314)</a:t>
            </a:r>
          </a:p>
          <a:p>
            <a:r>
              <a:rPr lang="en-US" sz="2800" dirty="0"/>
              <a:t>This session:</a:t>
            </a:r>
          </a:p>
          <a:p>
            <a:pPr lvl="1"/>
            <a:r>
              <a:rPr lang="en-US" sz="2400" dirty="0"/>
              <a:t>6 classes, covering 3 exercise sets (rather technical!)</a:t>
            </a:r>
          </a:p>
          <a:p>
            <a:pPr lvl="2"/>
            <a:r>
              <a:rPr lang="en-US" sz="2000" dirty="0"/>
              <a:t>Exercises sets to be submitted in a group through MyCourses</a:t>
            </a:r>
          </a:p>
          <a:p>
            <a:pPr lvl="2"/>
            <a:r>
              <a:rPr lang="en-US" sz="2000" dirty="0"/>
              <a:t>Strongly encouraged to work together within your group</a:t>
            </a:r>
          </a:p>
          <a:p>
            <a:pPr lvl="2">
              <a:spcAft>
                <a:spcPts val="1200"/>
              </a:spcAft>
            </a:pPr>
            <a:r>
              <a:rPr lang="en-US" sz="2000" b="1" dirty="0"/>
              <a:t>No solution to be posted online!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800" dirty="0">
                <a:sym typeface="Wingdings" panose="05000000000000000000" pitchFamily="2" charset="2"/>
              </a:rPr>
              <a:t>Group registration is now open on MyCourses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Deadline: 1:00 PM on Friday, </a:t>
            </a:r>
            <a:r>
              <a:rPr lang="en-US" sz="2400">
                <a:sym typeface="Wingdings" panose="05000000000000000000" pitchFamily="2" charset="2"/>
              </a:rPr>
              <a:t>March 1, 2024.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8DC657-6EA0-4606-94BF-6C5DA9FE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7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Autofit/>
          </a:bodyPr>
          <a:lstStyle/>
          <a:p>
            <a:r>
              <a:rPr lang="en-US" dirty="0"/>
              <a:t>Venture Capital Method (VCM)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614660" cy="4918595"/>
          </a:xfrm>
        </p:spPr>
        <p:txBody>
          <a:bodyPr>
            <a:noAutofit/>
          </a:bodyPr>
          <a:lstStyle/>
          <a:p>
            <a:r>
              <a:rPr lang="en-US" sz="2600" dirty="0"/>
              <a:t>So far, I and F</a:t>
            </a:r>
            <a:r>
              <a:rPr lang="en-US" sz="2600" baseline="-3000" dirty="0"/>
              <a:t>INV</a:t>
            </a:r>
            <a:r>
              <a:rPr lang="en-US" sz="2600" dirty="0"/>
              <a:t> are known:</a:t>
            </a:r>
          </a:p>
          <a:p>
            <a:pPr lvl="1"/>
            <a:r>
              <a:rPr lang="en-US" sz="2400" dirty="0"/>
              <a:t>i.e., </a:t>
            </a:r>
            <a:r>
              <a:rPr lang="en-US" sz="2400" baseline="3000" dirty="0"/>
              <a:t> </a:t>
            </a:r>
            <a:r>
              <a:rPr lang="en-US" sz="2400" dirty="0"/>
              <a:t>V</a:t>
            </a:r>
            <a:r>
              <a:rPr lang="en-US" sz="2400" baseline="3000" dirty="0"/>
              <a:t>POST</a:t>
            </a:r>
            <a:r>
              <a:rPr lang="en-US" sz="2400" dirty="0"/>
              <a:t> is also known (recall mechanical relationship!)</a:t>
            </a:r>
          </a:p>
          <a:p>
            <a:pPr lvl="1"/>
            <a:r>
              <a:rPr lang="en-US" sz="2400" dirty="0"/>
              <a:t>In practice: only I and a required rate of return </a:t>
            </a:r>
            <a:r>
              <a:rPr lang="el-GR" sz="2400" dirty="0"/>
              <a:t>ρ </a:t>
            </a:r>
            <a:r>
              <a:rPr lang="en-US" sz="2400" dirty="0"/>
              <a:t>known</a:t>
            </a:r>
          </a:p>
          <a:p>
            <a:r>
              <a:rPr lang="en-US" sz="2600" dirty="0"/>
              <a:t>VCM: popular way of </a:t>
            </a:r>
            <a:r>
              <a:rPr lang="en-US" sz="2600" dirty="0">
                <a:solidFill>
                  <a:srgbClr val="0070C0"/>
                </a:solidFill>
              </a:rPr>
              <a:t>valuation for investment</a:t>
            </a:r>
          </a:p>
          <a:p>
            <a:r>
              <a:rPr lang="en-US" sz="2600" dirty="0"/>
              <a:t>It values a venture by modeling an </a:t>
            </a:r>
            <a:r>
              <a:rPr lang="en-US" sz="2600" dirty="0">
                <a:solidFill>
                  <a:srgbClr val="0070C0"/>
                </a:solidFill>
              </a:rPr>
              <a:t>investor’s</a:t>
            </a:r>
            <a:r>
              <a:rPr lang="en-US" sz="2600" dirty="0"/>
              <a:t> cash flow.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 Valuation by modeling </a:t>
            </a:r>
            <a:r>
              <a:rPr lang="en-US" dirty="0">
                <a:sym typeface="Wingdings" panose="05000000000000000000" pitchFamily="2" charset="2"/>
              </a:rPr>
              <a:t>a</a:t>
            </a:r>
            <a:r>
              <a:rPr lang="en-US" sz="2400" dirty="0">
                <a:sym typeface="Wingdings" panose="05000000000000000000" pitchFamily="2" charset="2"/>
              </a:rPr>
              <a:t> company’s cash flow (DCF: Discounted Cash Flow Method)</a:t>
            </a:r>
            <a:endParaRPr lang="en-US" sz="2800" dirty="0"/>
          </a:p>
          <a:p>
            <a:r>
              <a:rPr lang="en-US" sz="2600" dirty="0"/>
              <a:t>The principle </a:t>
            </a:r>
          </a:p>
          <a:p>
            <a:pPr marL="511175" lvl="1" indent="-311150">
              <a:buFont typeface="+mj-lt"/>
              <a:buAutoNum type="arabicPeriod"/>
            </a:pPr>
            <a:r>
              <a:rPr lang="en-US" sz="2400" dirty="0"/>
              <a:t>Estimate a likely exit value X</a:t>
            </a:r>
            <a:r>
              <a:rPr lang="en-US" sz="2400" baseline="42000" dirty="0"/>
              <a:t>e</a:t>
            </a:r>
            <a:r>
              <a:rPr lang="en-US" sz="2400" dirty="0"/>
              <a:t>.</a:t>
            </a:r>
          </a:p>
          <a:p>
            <a:pPr marL="511175" lvl="1" indent="-311150">
              <a:buFont typeface="+mj-lt"/>
              <a:buAutoNum type="arabicPeriod"/>
            </a:pPr>
            <a:r>
              <a:rPr lang="en-US" sz="2400" dirty="0"/>
              <a:t>Discount it back to year 0 (or the beginning of year 1) using </a:t>
            </a:r>
            <a:r>
              <a:rPr lang="el-GR" sz="2400" dirty="0"/>
              <a:t>ρ</a:t>
            </a:r>
            <a:r>
              <a:rPr lang="en-US" sz="2400" dirty="0"/>
              <a:t>.</a:t>
            </a:r>
          </a:p>
          <a:p>
            <a:pPr marL="511175" lvl="1" indent="-311150">
              <a:buFont typeface="+mj-lt"/>
              <a:buAutoNum type="arabicPeriod"/>
            </a:pPr>
            <a:r>
              <a:rPr lang="en-US" sz="2400" dirty="0"/>
              <a:t>Use it as V</a:t>
            </a:r>
            <a:r>
              <a:rPr lang="en-US" sz="2400" baseline="3000" dirty="0"/>
              <a:t>POST. </a:t>
            </a:r>
            <a:r>
              <a:rPr lang="en-US" sz="2400" dirty="0"/>
              <a:t>Then: (V</a:t>
            </a:r>
            <a:r>
              <a:rPr lang="en-US" sz="2400" baseline="3000" dirty="0"/>
              <a:t>POST</a:t>
            </a:r>
            <a:r>
              <a:rPr lang="en-US" sz="2400" dirty="0"/>
              <a:t>, I, and S</a:t>
            </a:r>
            <a:r>
              <a:rPr lang="en-US" sz="2400" baseline="-3000" dirty="0"/>
              <a:t>PRE</a:t>
            </a:r>
            <a:r>
              <a:rPr lang="en-US" sz="2400" dirty="0"/>
              <a:t>) -&gt; (V</a:t>
            </a:r>
            <a:r>
              <a:rPr lang="en-US" sz="2400" baseline="3000" dirty="0"/>
              <a:t>PRE</a:t>
            </a:r>
            <a:r>
              <a:rPr lang="en-US" sz="2400" dirty="0"/>
              <a:t>, F</a:t>
            </a:r>
            <a:r>
              <a:rPr lang="en-US" sz="2400" baseline="-3000" dirty="0"/>
              <a:t>INV</a:t>
            </a:r>
            <a:r>
              <a:rPr lang="en-US" sz="2400" dirty="0"/>
              <a:t>, and P).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76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Autofit/>
          </a:bodyPr>
          <a:lstStyle/>
          <a:p>
            <a:r>
              <a:rPr lang="en-US" dirty="0"/>
              <a:t>Venture Capital Method (VCM)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7"/>
            <a:ext cx="10058400" cy="5339158"/>
          </a:xfrm>
        </p:spPr>
        <p:txBody>
          <a:bodyPr>
            <a:normAutofit/>
          </a:bodyPr>
          <a:lstStyle/>
          <a:p>
            <a:r>
              <a:rPr lang="en-US" sz="2600" dirty="0"/>
              <a:t>Consider a single financing round.</a:t>
            </a:r>
          </a:p>
          <a:p>
            <a:pPr lvl="1"/>
            <a:r>
              <a:rPr lang="en-US" sz="2400" dirty="0"/>
              <a:t>Recall CCM = X/V</a:t>
            </a:r>
            <a:r>
              <a:rPr lang="en-US" sz="2400" baseline="-12000" dirty="0"/>
              <a:t>POST</a:t>
            </a:r>
            <a:r>
              <a:rPr lang="en-US" sz="2400" dirty="0"/>
              <a:t> and CCM = (1+IRR)</a:t>
            </a:r>
            <a:r>
              <a:rPr lang="en-US" sz="2400" baseline="27000" dirty="0"/>
              <a:t>T</a:t>
            </a:r>
            <a:endParaRPr lang="en-US" sz="2400" dirty="0"/>
          </a:p>
          <a:p>
            <a:r>
              <a:rPr lang="en-US" sz="2600" dirty="0"/>
              <a:t>Replacing X by X</a:t>
            </a:r>
            <a:r>
              <a:rPr lang="en-US" sz="2600" baseline="42000" dirty="0"/>
              <a:t>e</a:t>
            </a:r>
            <a:r>
              <a:rPr lang="en-US" sz="2600" dirty="0"/>
              <a:t> and IRR by </a:t>
            </a:r>
            <a:r>
              <a:rPr lang="el-GR" sz="2600" dirty="0"/>
              <a:t>ρ</a:t>
            </a:r>
            <a:r>
              <a:rPr lang="en-US" sz="2600" dirty="0"/>
              <a:t>,</a:t>
            </a:r>
          </a:p>
          <a:p>
            <a:pPr lvl="1"/>
            <a:r>
              <a:rPr lang="en-US" sz="2400" dirty="0"/>
              <a:t>X</a:t>
            </a:r>
            <a:r>
              <a:rPr lang="en-US" sz="2400" baseline="42000" dirty="0"/>
              <a:t>e</a:t>
            </a:r>
            <a:r>
              <a:rPr lang="en-US" sz="2400" dirty="0"/>
              <a:t>/V</a:t>
            </a:r>
            <a:r>
              <a:rPr lang="en-US" sz="2400" baseline="-12000" dirty="0"/>
              <a:t>POST</a:t>
            </a:r>
            <a:r>
              <a:rPr lang="en-US" sz="2400" dirty="0"/>
              <a:t> = (1+</a:t>
            </a:r>
            <a:r>
              <a:rPr lang="el-GR" sz="2400" dirty="0"/>
              <a:t>ρ</a:t>
            </a:r>
            <a:r>
              <a:rPr lang="en-US" sz="2400" dirty="0"/>
              <a:t>)</a:t>
            </a:r>
            <a:r>
              <a:rPr lang="en-US" sz="2400" baseline="21000" dirty="0"/>
              <a:t>T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 </a:t>
            </a:r>
            <a:r>
              <a:rPr lang="en-US" sz="2400" dirty="0"/>
              <a:t>V</a:t>
            </a:r>
            <a:r>
              <a:rPr lang="en-US" sz="2400" baseline="-12000" dirty="0"/>
              <a:t>POST</a:t>
            </a:r>
            <a:r>
              <a:rPr lang="en-US" sz="2400" dirty="0"/>
              <a:t> = X</a:t>
            </a:r>
            <a:r>
              <a:rPr lang="en-US" sz="2400" baseline="42000" dirty="0"/>
              <a:t>e</a:t>
            </a:r>
            <a:r>
              <a:rPr lang="en-US" sz="2400" dirty="0"/>
              <a:t> / (1+</a:t>
            </a:r>
            <a:r>
              <a:rPr lang="el-GR" sz="2400" dirty="0"/>
              <a:t> ρ</a:t>
            </a:r>
            <a:r>
              <a:rPr lang="en-US" sz="2400" dirty="0"/>
              <a:t>)</a:t>
            </a:r>
            <a:r>
              <a:rPr lang="en-US" sz="2400" baseline="21000" dirty="0"/>
              <a:t>T</a:t>
            </a:r>
            <a:r>
              <a:rPr lang="en-US" sz="2400" dirty="0"/>
              <a:t>	(5.1)</a:t>
            </a:r>
          </a:p>
          <a:p>
            <a:r>
              <a:rPr lang="en-US" sz="2600" dirty="0"/>
              <a:t>Then:</a:t>
            </a:r>
          </a:p>
          <a:p>
            <a:pPr lvl="1"/>
            <a:r>
              <a:rPr lang="en-US" sz="2400" dirty="0"/>
              <a:t>V</a:t>
            </a:r>
            <a:r>
              <a:rPr lang="en-US" sz="2400" baseline="-3000" dirty="0"/>
              <a:t>PRE</a:t>
            </a:r>
            <a:r>
              <a:rPr lang="en-US" sz="2400" dirty="0"/>
              <a:t> = V</a:t>
            </a:r>
            <a:r>
              <a:rPr lang="en-US" sz="2400" baseline="-3000" dirty="0"/>
              <a:t>POST</a:t>
            </a:r>
            <a:r>
              <a:rPr lang="en-US" sz="2400" dirty="0"/>
              <a:t> – I 		(5.2) </a:t>
            </a:r>
          </a:p>
          <a:p>
            <a:pPr lvl="1"/>
            <a:r>
              <a:rPr lang="en-US" sz="2400" dirty="0"/>
              <a:t>F</a:t>
            </a:r>
            <a:r>
              <a:rPr lang="en-US" sz="2400" baseline="-3000" dirty="0"/>
              <a:t>INV</a:t>
            </a:r>
            <a:r>
              <a:rPr lang="en-US" sz="2400" dirty="0"/>
              <a:t> = I / V</a:t>
            </a:r>
            <a:r>
              <a:rPr lang="en-US" sz="2400" baseline="-3000" dirty="0"/>
              <a:t>POST</a:t>
            </a:r>
            <a:r>
              <a:rPr lang="en-US" sz="2400" dirty="0"/>
              <a:t> 		(5.3) </a:t>
            </a:r>
          </a:p>
          <a:p>
            <a:r>
              <a:rPr lang="en-US" sz="2600" dirty="0">
                <a:solidFill>
                  <a:srgbClr val="0070C0"/>
                </a:solidFill>
              </a:rPr>
              <a:t>In short, (I, T, X</a:t>
            </a:r>
            <a:r>
              <a:rPr lang="en-US" sz="2600" baseline="42000" dirty="0">
                <a:solidFill>
                  <a:srgbClr val="0070C0"/>
                </a:solidFill>
              </a:rPr>
              <a:t>e</a:t>
            </a:r>
            <a:r>
              <a:rPr lang="en-US" sz="2600" dirty="0">
                <a:solidFill>
                  <a:srgbClr val="0070C0"/>
                </a:solidFill>
              </a:rPr>
              <a:t>, and</a:t>
            </a:r>
            <a:r>
              <a:rPr lang="en-US" sz="2600" baseline="12000" dirty="0">
                <a:solidFill>
                  <a:srgbClr val="0070C0"/>
                </a:solidFill>
              </a:rPr>
              <a:t> </a:t>
            </a:r>
            <a:r>
              <a:rPr lang="el-GR" sz="2600" dirty="0">
                <a:solidFill>
                  <a:srgbClr val="0070C0"/>
                </a:solidFill>
              </a:rPr>
              <a:t>ρ</a:t>
            </a:r>
            <a:r>
              <a:rPr lang="en-US" sz="2600" dirty="0">
                <a:solidFill>
                  <a:srgbClr val="0070C0"/>
                </a:solidFill>
              </a:rPr>
              <a:t>) → (V</a:t>
            </a:r>
            <a:r>
              <a:rPr lang="en-US" sz="2600" baseline="-3000" dirty="0">
                <a:solidFill>
                  <a:srgbClr val="0070C0"/>
                </a:solidFill>
              </a:rPr>
              <a:t>POST</a:t>
            </a:r>
            <a:r>
              <a:rPr lang="en-US" sz="2600" dirty="0">
                <a:solidFill>
                  <a:srgbClr val="0070C0"/>
                </a:solidFill>
              </a:rPr>
              <a:t>, V</a:t>
            </a:r>
            <a:r>
              <a:rPr lang="en-US" sz="2600" baseline="-3000" dirty="0">
                <a:solidFill>
                  <a:srgbClr val="0070C0"/>
                </a:solidFill>
              </a:rPr>
              <a:t>PRE</a:t>
            </a:r>
            <a:r>
              <a:rPr lang="en-US" sz="2600" dirty="0">
                <a:solidFill>
                  <a:srgbClr val="0070C0"/>
                </a:solidFill>
              </a:rPr>
              <a:t>, and F</a:t>
            </a:r>
            <a:r>
              <a:rPr lang="en-US" sz="2600" baseline="-3000" dirty="0">
                <a:solidFill>
                  <a:srgbClr val="0070C0"/>
                </a:solidFill>
              </a:rPr>
              <a:t>INV</a:t>
            </a:r>
            <a:r>
              <a:rPr lang="en-US" sz="2600" dirty="0">
                <a:solidFill>
                  <a:srgbClr val="0070C0"/>
                </a:solidFill>
              </a:rPr>
              <a:t>)</a:t>
            </a:r>
          </a:p>
          <a:p>
            <a:r>
              <a:rPr lang="en-US" sz="2600" dirty="0"/>
              <a:t>[Example] A venture is expected to be worth about </a:t>
            </a:r>
            <a:r>
              <a:rPr lang="en-US" sz="2600" b="0" dirty="0">
                <a:solidFill>
                  <a:schemeClr val="tx1"/>
                </a:solidFill>
                <a:effectLst/>
              </a:rPr>
              <a:t>€</a:t>
            </a:r>
            <a:r>
              <a:rPr lang="en-US" sz="2600" dirty="0"/>
              <a:t>25M</a:t>
            </a:r>
            <a:r>
              <a:rPr lang="en-US" sz="2600" b="0" dirty="0">
                <a:solidFill>
                  <a:schemeClr val="tx1"/>
                </a:solidFill>
                <a:effectLst/>
              </a:rPr>
              <a:t> in 5 years. An investor </a:t>
            </a:r>
            <a:r>
              <a:rPr lang="en-US" sz="2600" b="0" dirty="0">
                <a:effectLst/>
              </a:rPr>
              <a:t>planning to invest €2.5M has a 50% required rate of return per year. Determine </a:t>
            </a:r>
            <a:r>
              <a:rPr lang="en-US" sz="2600" dirty="0"/>
              <a:t>his/her</a:t>
            </a:r>
            <a:r>
              <a:rPr lang="en-US" sz="2600" b="0" dirty="0">
                <a:effectLst/>
              </a:rPr>
              <a:t> ownership stake</a:t>
            </a:r>
            <a:r>
              <a:rPr lang="en-US" sz="2600" dirty="0"/>
              <a:t> F</a:t>
            </a:r>
            <a:r>
              <a:rPr lang="en-US" sz="2600" baseline="-3000" dirty="0"/>
              <a:t>INV</a:t>
            </a:r>
            <a:r>
              <a:rPr lang="en-US" sz="2600" b="0" dirty="0">
                <a:effectLst/>
              </a:rPr>
              <a:t> for the </a:t>
            </a:r>
            <a:r>
              <a:rPr lang="en-US" sz="2600" dirty="0"/>
              <a:t>investment</a:t>
            </a:r>
            <a:r>
              <a:rPr lang="en-US" sz="2600" baseline="-30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27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Autofit/>
          </a:bodyPr>
          <a:lstStyle/>
          <a:p>
            <a:r>
              <a:rPr lang="en-US" dirty="0"/>
              <a:t>Venture Capital Method (VCM)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7"/>
            <a:ext cx="10058400" cy="5339158"/>
          </a:xfrm>
        </p:spPr>
        <p:txBody>
          <a:bodyPr>
            <a:normAutofit/>
          </a:bodyPr>
          <a:lstStyle/>
          <a:p>
            <a:r>
              <a:rPr lang="en-US" sz="2600" dirty="0"/>
              <a:t>A venture is expected to be worth about </a:t>
            </a:r>
            <a:r>
              <a:rPr lang="en-US" sz="2600" b="0" dirty="0">
                <a:solidFill>
                  <a:schemeClr val="tx1"/>
                </a:solidFill>
                <a:effectLst/>
              </a:rPr>
              <a:t>€</a:t>
            </a:r>
            <a:r>
              <a:rPr lang="en-US" sz="2600" dirty="0"/>
              <a:t>25M</a:t>
            </a:r>
            <a:r>
              <a:rPr lang="en-US" sz="2600" b="0" dirty="0">
                <a:solidFill>
                  <a:schemeClr val="tx1"/>
                </a:solidFill>
                <a:effectLst/>
              </a:rPr>
              <a:t> in 5 years. An investor </a:t>
            </a:r>
            <a:r>
              <a:rPr lang="en-US" sz="2600" b="0" dirty="0">
                <a:effectLst/>
              </a:rPr>
              <a:t>planning to invest €2.5M has a 50% required rate of return per year.</a:t>
            </a:r>
            <a:endParaRPr lang="en-US" sz="2600" baseline="-3000" dirty="0"/>
          </a:p>
          <a:p>
            <a:pPr lvl="1">
              <a:spcBef>
                <a:spcPts val="1200"/>
              </a:spcBef>
            </a:pPr>
            <a:r>
              <a:rPr lang="en-US" dirty="0"/>
              <a:t>V</a:t>
            </a:r>
            <a:r>
              <a:rPr lang="en-US" baseline="-3000" dirty="0"/>
              <a:t>POST</a:t>
            </a:r>
            <a:r>
              <a:rPr lang="en-US" dirty="0"/>
              <a:t> = </a:t>
            </a:r>
            <a:r>
              <a:rPr lang="en-US" b="0" dirty="0">
                <a:solidFill>
                  <a:schemeClr val="tx1"/>
                </a:solidFill>
                <a:effectLst/>
              </a:rPr>
              <a:t>€</a:t>
            </a:r>
            <a:r>
              <a:rPr lang="en-US" dirty="0"/>
              <a:t>25M</a:t>
            </a:r>
            <a:r>
              <a:rPr lang="en-US" b="0" dirty="0">
                <a:solidFill>
                  <a:schemeClr val="tx1"/>
                </a:solidFill>
                <a:effectLst/>
              </a:rPr>
              <a:t> / (1+0.5)</a:t>
            </a:r>
            <a:r>
              <a:rPr lang="en-US" b="0" baseline="27000" dirty="0">
                <a:solidFill>
                  <a:schemeClr val="tx1"/>
                </a:solidFill>
                <a:effectLst/>
              </a:rPr>
              <a:t>5</a:t>
            </a:r>
            <a:r>
              <a:rPr lang="en-US" b="0" dirty="0">
                <a:solidFill>
                  <a:schemeClr val="tx1"/>
                </a:solidFill>
                <a:effectLst/>
              </a:rPr>
              <a:t> = €3.29M </a:t>
            </a:r>
          </a:p>
          <a:p>
            <a:pPr lvl="1"/>
            <a:r>
              <a:rPr lang="en-US" dirty="0"/>
              <a:t>V</a:t>
            </a:r>
            <a:r>
              <a:rPr lang="en-US" baseline="-3000" dirty="0"/>
              <a:t>PRE </a:t>
            </a:r>
            <a:r>
              <a:rPr lang="en-US" dirty="0"/>
              <a:t>=</a:t>
            </a:r>
            <a:r>
              <a:rPr lang="en-US" baseline="-3000" dirty="0"/>
              <a:t> </a:t>
            </a:r>
            <a:r>
              <a:rPr lang="en-US" dirty="0"/>
              <a:t>V</a:t>
            </a:r>
            <a:r>
              <a:rPr lang="en-US" baseline="-3000" dirty="0"/>
              <a:t>POST</a:t>
            </a:r>
            <a:r>
              <a:rPr lang="en-US" dirty="0"/>
              <a:t> – I = </a:t>
            </a:r>
            <a:r>
              <a:rPr lang="en-US" b="0" dirty="0">
                <a:solidFill>
                  <a:schemeClr val="tx1"/>
                </a:solidFill>
                <a:effectLst/>
              </a:rPr>
              <a:t>€</a:t>
            </a:r>
            <a:r>
              <a:rPr lang="en-US" dirty="0"/>
              <a:t>0.79M</a:t>
            </a:r>
          </a:p>
          <a:p>
            <a:pPr lvl="1"/>
            <a:r>
              <a:rPr lang="en-US" dirty="0"/>
              <a:t>F</a:t>
            </a:r>
            <a:r>
              <a:rPr lang="en-US" baseline="-3000" dirty="0"/>
              <a:t>INV  </a:t>
            </a:r>
            <a:r>
              <a:rPr lang="en-US" dirty="0"/>
              <a:t>=</a:t>
            </a:r>
            <a:r>
              <a:rPr lang="en-US" baseline="-3000" dirty="0"/>
              <a:t> </a:t>
            </a:r>
            <a:r>
              <a:rPr lang="en-US" b="0" dirty="0">
                <a:effectLst/>
              </a:rPr>
              <a:t>€2.5M / </a:t>
            </a:r>
            <a:r>
              <a:rPr lang="en-US" b="0" dirty="0">
                <a:solidFill>
                  <a:schemeClr val="tx1"/>
                </a:solidFill>
                <a:effectLst/>
              </a:rPr>
              <a:t>€3.29M  = 0.76 (or 76%)</a:t>
            </a:r>
          </a:p>
          <a:p>
            <a:pPr lvl="1"/>
            <a:r>
              <a:rPr lang="en-US" dirty="0"/>
              <a:t>If S</a:t>
            </a:r>
            <a:r>
              <a:rPr lang="en-US" baseline="3000" dirty="0"/>
              <a:t>PRE</a:t>
            </a:r>
            <a:r>
              <a:rPr lang="en-US" dirty="0"/>
              <a:t> is known:</a:t>
            </a:r>
          </a:p>
          <a:p>
            <a:pPr lvl="2"/>
            <a:r>
              <a:rPr lang="en-US" sz="2000" dirty="0"/>
              <a:t>P = V</a:t>
            </a:r>
            <a:r>
              <a:rPr lang="en-US" sz="2000" baseline="3000" dirty="0"/>
              <a:t>PRE</a:t>
            </a:r>
            <a:r>
              <a:rPr lang="en-US" sz="2000" dirty="0"/>
              <a:t>/S</a:t>
            </a:r>
            <a:r>
              <a:rPr lang="en-US" sz="2000" baseline="3000" dirty="0"/>
              <a:t>PRE</a:t>
            </a:r>
          </a:p>
          <a:p>
            <a:pPr lvl="2"/>
            <a:r>
              <a:rPr lang="en-US" sz="2000" dirty="0"/>
              <a:t>S</a:t>
            </a:r>
            <a:r>
              <a:rPr lang="en-US" sz="2000" baseline="3000" dirty="0"/>
              <a:t>INV</a:t>
            </a:r>
            <a:r>
              <a:rPr lang="en-US" sz="2000" dirty="0"/>
              <a:t> = I/P</a:t>
            </a:r>
          </a:p>
          <a:p>
            <a:pPr lvl="2"/>
            <a:r>
              <a:rPr lang="en-US" sz="2000" dirty="0"/>
              <a:t>S</a:t>
            </a:r>
            <a:r>
              <a:rPr lang="en-US" sz="2000" baseline="3000" dirty="0"/>
              <a:t>POST</a:t>
            </a:r>
            <a:r>
              <a:rPr lang="en-US" sz="2000" dirty="0"/>
              <a:t> = S</a:t>
            </a:r>
            <a:r>
              <a:rPr lang="en-US" sz="2000" baseline="3000" dirty="0"/>
              <a:t>PRE</a:t>
            </a:r>
            <a:r>
              <a:rPr lang="en-US" sz="2000" dirty="0"/>
              <a:t> + S</a:t>
            </a:r>
            <a:r>
              <a:rPr lang="en-US" sz="2000" baseline="3000" dirty="0"/>
              <a:t>INV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07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Autofit/>
          </a:bodyPr>
          <a:lstStyle/>
          <a:p>
            <a:r>
              <a:rPr lang="en-US" dirty="0"/>
              <a:t>Venture Capital Method (VCM)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US" sz="2600" dirty="0"/>
              <a:t>Multiple rounds of investment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Apply the principle above recursively, from one to the previous one.</a:t>
            </a:r>
          </a:p>
          <a:p>
            <a:pPr lvl="1"/>
            <a:r>
              <a:rPr lang="en-US" sz="2400" dirty="0"/>
              <a:t>First discount the exit value to the last round prior to exit, then to the previous round, and so on.</a:t>
            </a:r>
          </a:p>
          <a:p>
            <a:r>
              <a:rPr lang="en-US" sz="2600" dirty="0"/>
              <a:t>With r = 1, 2, …, R rounds of investment and exit after round R (r = EXIT), denote the investment in round r by I(r) and similarly pre-/post valuations by V</a:t>
            </a:r>
            <a:r>
              <a:rPr lang="en-US" sz="2600" baseline="-3000" dirty="0"/>
              <a:t>PRE</a:t>
            </a:r>
            <a:r>
              <a:rPr lang="en-US" sz="2600" dirty="0"/>
              <a:t>(r) and V</a:t>
            </a:r>
            <a:r>
              <a:rPr lang="en-US" sz="2600" baseline="-3000" dirty="0"/>
              <a:t>POST</a:t>
            </a:r>
            <a:r>
              <a:rPr lang="en-US" sz="2600" dirty="0"/>
              <a:t>(r). Then,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V</a:t>
            </a:r>
            <a:r>
              <a:rPr lang="en-US" sz="2400" baseline="-3000" dirty="0"/>
              <a:t>POST</a:t>
            </a:r>
            <a:r>
              <a:rPr lang="en-US" sz="2400" dirty="0"/>
              <a:t>(r) = V</a:t>
            </a:r>
            <a:r>
              <a:rPr lang="en-US" sz="2400" baseline="-3000" dirty="0"/>
              <a:t>PRE</a:t>
            </a:r>
            <a:r>
              <a:rPr lang="en-US" sz="2400" dirty="0"/>
              <a:t>(r+1) / (1+</a:t>
            </a:r>
            <a:r>
              <a:rPr lang="el-GR" sz="2400" dirty="0"/>
              <a:t> ρ</a:t>
            </a:r>
            <a:r>
              <a:rPr lang="en-US" sz="2400" dirty="0"/>
              <a:t>)</a:t>
            </a:r>
            <a:r>
              <a:rPr lang="en-US" sz="2400" baseline="21000" dirty="0"/>
              <a:t>T</a:t>
            </a:r>
            <a:r>
              <a:rPr lang="en-US" sz="2400" baseline="9000" dirty="0"/>
              <a:t>r</a:t>
            </a:r>
            <a:r>
              <a:rPr lang="en-US" sz="2400" dirty="0"/>
              <a:t> 	(5.1 - MR) </a:t>
            </a:r>
          </a:p>
          <a:p>
            <a:pPr lvl="1"/>
            <a:r>
              <a:rPr lang="en-US" sz="2400" dirty="0"/>
              <a:t>V</a:t>
            </a:r>
            <a:r>
              <a:rPr lang="en-US" sz="2400" baseline="-3000" dirty="0"/>
              <a:t>PRE</a:t>
            </a:r>
            <a:r>
              <a:rPr lang="en-US" sz="2400" dirty="0"/>
              <a:t>(r) = V</a:t>
            </a:r>
            <a:r>
              <a:rPr lang="en-US" sz="2400" baseline="-3000" dirty="0"/>
              <a:t>POST</a:t>
            </a:r>
            <a:r>
              <a:rPr lang="en-US" sz="2400" dirty="0"/>
              <a:t>(r) – I(r)		(5.2 - MR) </a:t>
            </a:r>
          </a:p>
          <a:p>
            <a:pPr lvl="1"/>
            <a:r>
              <a:rPr lang="en-US" sz="2400" dirty="0"/>
              <a:t>F</a:t>
            </a:r>
            <a:r>
              <a:rPr lang="en-US" sz="2400" baseline="-3000" dirty="0"/>
              <a:t>INV</a:t>
            </a:r>
            <a:r>
              <a:rPr lang="en-US" sz="2400" dirty="0"/>
              <a:t>(r) = I(r) / V</a:t>
            </a:r>
            <a:r>
              <a:rPr lang="en-US" sz="2400" baseline="-3000" dirty="0"/>
              <a:t>POST</a:t>
            </a:r>
            <a:r>
              <a:rPr lang="en-US" sz="2400" dirty="0"/>
              <a:t>(r)		(5.3 - MR)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20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Autofit/>
          </a:bodyPr>
          <a:lstStyle/>
          <a:p>
            <a:r>
              <a:rPr lang="en-US" dirty="0"/>
              <a:t>Venture Capital Method (VCM)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545077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Estimation of four inputs: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600" dirty="0"/>
              <a:t>Investment: 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Knowledge of business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Financing Size/Timing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Time-to-exit: T (IPO or acquisition)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Exit value: X</a:t>
            </a:r>
            <a:r>
              <a:rPr lang="en-US" sz="2600" baseline="57000" dirty="0"/>
              <a:t>e</a:t>
            </a:r>
            <a:endParaRPr lang="en-US" sz="26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70C0"/>
                </a:solidFill>
              </a:rPr>
              <a:t>Required rate of return: </a:t>
            </a:r>
            <a:r>
              <a:rPr lang="el-GR" sz="2600" dirty="0">
                <a:solidFill>
                  <a:srgbClr val="0070C0"/>
                </a:solidFill>
              </a:rPr>
              <a:t>ρ</a:t>
            </a:r>
            <a:endParaRPr lang="en-US" sz="2600" dirty="0">
              <a:solidFill>
                <a:srgbClr val="0070C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dirty="0"/>
              <a:t>Risk-free rate of return (time value of money)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0070C0"/>
                </a:solidFill>
              </a:rPr>
              <a:t>Financial risk premium (systematic risk - CAPM)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Illiquidity premium(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long-term investments with almost no secondary market)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0070C0"/>
                </a:solidFill>
              </a:rPr>
              <a:t>Failure risk premium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Service premium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61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Autofit/>
          </a:bodyPr>
          <a:lstStyle/>
          <a:p>
            <a:r>
              <a:rPr lang="en-US" dirty="0"/>
              <a:t>Capital Asset Pricing Model (CAPM)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62" y="1120775"/>
            <a:ext cx="10645457" cy="5339010"/>
          </a:xfrm>
        </p:spPr>
        <p:txBody>
          <a:bodyPr>
            <a:normAutofit/>
          </a:bodyPr>
          <a:lstStyle/>
          <a:p>
            <a:r>
              <a:rPr lang="en-US" sz="2600" dirty="0"/>
              <a:t>Nobel laureates in 1990, Harry Markowitz and William Sharpe, pioneered modern theories of financial economics, best highlighted by CAPM.</a:t>
            </a:r>
          </a:p>
          <a:p>
            <a:r>
              <a:rPr lang="en-US" sz="2600" dirty="0"/>
              <a:t>CAPM: </a:t>
            </a:r>
          </a:p>
          <a:p>
            <a:pPr lvl="1"/>
            <a:r>
              <a:rPr lang="en-US" sz="2400" dirty="0"/>
              <a:t>Risk = </a:t>
            </a:r>
            <a:r>
              <a:rPr lang="en-US" sz="2400" dirty="0">
                <a:solidFill>
                  <a:srgbClr val="0070C0"/>
                </a:solidFill>
              </a:rPr>
              <a:t>(a) Systemic Risk </a:t>
            </a:r>
            <a:r>
              <a:rPr lang="en-US" sz="2400" dirty="0"/>
              <a:t>+ (b) Idiosyncratic Risk</a:t>
            </a:r>
          </a:p>
          <a:p>
            <a:pPr lvl="1"/>
            <a:r>
              <a:rPr lang="en-US" sz="2400" dirty="0"/>
              <a:t>(b) can be diversified away by investing in multiple firms/projects.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(a)</a:t>
            </a:r>
            <a:r>
              <a:rPr lang="en-US" sz="2400" dirty="0"/>
              <a:t> cannot be removed and affects every firm/project.</a:t>
            </a:r>
          </a:p>
          <a:p>
            <a:r>
              <a:rPr lang="en-US" sz="2600" dirty="0"/>
              <a:t>Financial-risk premium: economic compensation for taking </a:t>
            </a:r>
            <a:r>
              <a:rPr lang="en-US" sz="2600" dirty="0">
                <a:solidFill>
                  <a:srgbClr val="0070C0"/>
                </a:solidFill>
              </a:rPr>
              <a:t>(a)</a:t>
            </a:r>
          </a:p>
          <a:p>
            <a:pPr lvl="1"/>
            <a:r>
              <a:rPr lang="en-US" sz="2400" dirty="0"/>
              <a:t>Required rate </a:t>
            </a:r>
            <a:r>
              <a:rPr lang="el-GR" sz="2400" dirty="0"/>
              <a:t>ρ </a:t>
            </a:r>
            <a:r>
              <a:rPr lang="en-US" sz="2400" dirty="0"/>
              <a:t>= Risk-free rate + </a:t>
            </a:r>
            <a:r>
              <a:rPr lang="en-US" sz="2400" dirty="0">
                <a:solidFill>
                  <a:srgbClr val="0070C0"/>
                </a:solidFill>
                <a:cs typeface="Calibri" panose="020F0502020204030204" pitchFamily="34" charset="0"/>
              </a:rPr>
              <a:t>β</a:t>
            </a:r>
            <a:r>
              <a:rPr lang="en-US" sz="2400" dirty="0"/>
              <a:t>*(Market rate – Risk-free rate)</a:t>
            </a:r>
          </a:p>
          <a:p>
            <a:pPr lvl="2"/>
            <a:r>
              <a:rPr lang="en-US" sz="2200" dirty="0"/>
              <a:t>Market Risk Premium = Market rate – Risk-free rate.</a:t>
            </a:r>
          </a:p>
          <a:p>
            <a:pPr lvl="2"/>
            <a:r>
              <a:rPr lang="en-US" sz="2200" dirty="0">
                <a:solidFill>
                  <a:srgbClr val="0070C0"/>
                </a:solidFill>
                <a:cs typeface="Calibri" panose="020F0502020204030204" pitchFamily="34" charset="0"/>
              </a:rPr>
              <a:t>β</a:t>
            </a:r>
            <a:r>
              <a:rPr lang="en-US" sz="2200" dirty="0">
                <a:cs typeface="Calibri" panose="020F0502020204030204" pitchFamily="34" charset="0"/>
              </a:rPr>
              <a:t> represents a level of systemic risk a firm/project carries.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91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4EB78-9EF1-4C03-B048-6D1475AF6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Financial-risk premium from CAPM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04A05A-5198-4EBF-9B56-8A3758C853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120626"/>
                <a:ext cx="10058400" cy="533915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Knowledge of </a:t>
                </a:r>
                <a:r>
                  <a:rPr lang="el-GR" sz="2800" dirty="0"/>
                  <a:t>β</a:t>
                </a:r>
                <a:endParaRPr lang="en-US" sz="2800" dirty="0"/>
              </a:p>
              <a:p>
                <a:pPr lvl="1"/>
                <a:r>
                  <a:rPr lang="en-US" sz="2400" dirty="0"/>
                  <a:t>Computation of </a:t>
                </a:r>
                <a:r>
                  <a:rPr lang="el-GR" sz="2400" dirty="0"/>
                  <a:t>β</a:t>
                </a:r>
                <a:r>
                  <a:rPr lang="en-US" sz="2400" dirty="0"/>
                  <a:t> assumes fully-diversification of investor, which are unlikely to be true in case of ventures.</a:t>
                </a:r>
              </a:p>
              <a:p>
                <a:pPr lvl="1"/>
                <a:r>
                  <a:rPr lang="el-GR" sz="2400" dirty="0"/>
                  <a:t>β</a:t>
                </a:r>
                <a:r>
                  <a:rPr lang="en-US" sz="2400" dirty="0"/>
                  <a:t> should be higher for under-diversification because idiosyncratic risk cannot be fully avoided.</a:t>
                </a:r>
              </a:p>
              <a:p>
                <a:r>
                  <a:rPr lang="en-US" sz="2800" dirty="0"/>
                  <a:t>Simple heuristic: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2800" dirty="0"/>
                  <a:t> = </a:t>
                </a:r>
                <a:r>
                  <a:rPr lang="el-GR" sz="2800" dirty="0"/>
                  <a:t>β</a:t>
                </a:r>
                <a:r>
                  <a:rPr lang="en-US" sz="2800" dirty="0"/>
                  <a:t> / Cor(R</a:t>
                </a:r>
                <a:r>
                  <a:rPr lang="en-US" sz="2800" baseline="-3000" dirty="0"/>
                  <a:t>I</a:t>
                </a:r>
                <a:r>
                  <a:rPr lang="en-US" sz="2800" dirty="0"/>
                  <a:t>, R</a:t>
                </a:r>
                <a:r>
                  <a:rPr lang="en-US" sz="2800" baseline="-3000" dirty="0"/>
                  <a:t>m</a:t>
                </a:r>
                <a:r>
                  <a:rPr lang="en-US" sz="2800" dirty="0"/>
                  <a:t>)</a:t>
                </a:r>
              </a:p>
              <a:p>
                <a:pPr lvl="1"/>
                <a:r>
                  <a:rPr lang="en-US" sz="2600" dirty="0"/>
                  <a:t> (Investor’s basket might be focused more on one or two industries)</a:t>
                </a:r>
              </a:p>
              <a:p>
                <a:pPr lvl="1"/>
                <a:r>
                  <a:rPr lang="en-US" sz="2400" dirty="0"/>
                  <a:t>If R</a:t>
                </a:r>
                <a:r>
                  <a:rPr lang="en-US" sz="2400" baseline="-3000" dirty="0"/>
                  <a:t>I </a:t>
                </a:r>
                <a:r>
                  <a:rPr lang="en-US" sz="2400" dirty="0"/>
                  <a:t>= R</a:t>
                </a:r>
                <a:r>
                  <a:rPr lang="en-US" sz="2400" baseline="-3000" dirty="0"/>
                  <a:t>m </a:t>
                </a:r>
                <a:r>
                  <a:rPr lang="en-US" sz="2400" dirty="0"/>
                  <a:t>(or Cor = 1), then it means fully-diversified one.</a:t>
                </a:r>
              </a:p>
              <a:p>
                <a:pPr lvl="1"/>
                <a:r>
                  <a:rPr lang="en-US" sz="2400" dirty="0"/>
                  <a:t>For Cor &lt;1,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2400" dirty="0"/>
                  <a:t> &gt; </a:t>
                </a:r>
                <a:r>
                  <a:rPr lang="el-GR" sz="2400" dirty="0"/>
                  <a:t>β</a:t>
                </a:r>
                <a:endParaRPr lang="en-US" sz="2400" dirty="0"/>
              </a:p>
              <a:p>
                <a:r>
                  <a:rPr lang="en-US" sz="2800" dirty="0"/>
                  <a:t>Then, </a:t>
                </a:r>
                <a:r>
                  <a:rPr lang="el-GR" sz="2800" dirty="0"/>
                  <a:t>ρ </a:t>
                </a:r>
                <a:r>
                  <a:rPr lang="en-US" sz="2800" dirty="0"/>
                  <a:t>= Risk-free rate +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2800" dirty="0"/>
                  <a:t> *(Market rate – Risk-free rate)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04A05A-5198-4EBF-9B56-8A3758C85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120626"/>
                <a:ext cx="10058400" cy="5339159"/>
              </a:xfrm>
              <a:blipFill>
                <a:blip r:embed="rId3"/>
                <a:stretch>
                  <a:fillRect l="-1939" t="-1941" r="-1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5B7BE-7F26-452B-8027-D2C146FB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70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Autofit/>
          </a:bodyPr>
          <a:lstStyle/>
          <a:p>
            <a:r>
              <a:rPr lang="en-US" dirty="0"/>
              <a:t>Failure-risk premium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Probabilistic approaches on the event of success or failure </a:t>
            </a:r>
          </a:p>
          <a:p>
            <a:r>
              <a:rPr lang="en-US" sz="2400" dirty="0"/>
              <a:t>Notation: z = failure probability for each year, d = annual discount rate. </a:t>
            </a:r>
          </a:p>
          <a:p>
            <a:r>
              <a:rPr lang="en-US" sz="2400" dirty="0"/>
              <a:t>Probability of surviving to exit at T = (1-z)</a:t>
            </a:r>
            <a:r>
              <a:rPr lang="en-US" sz="2400" baseline="33000" dirty="0"/>
              <a:t>T</a:t>
            </a:r>
            <a:endParaRPr lang="en-US" sz="2400" dirty="0"/>
          </a:p>
          <a:p>
            <a:r>
              <a:rPr lang="en-US" sz="2400" dirty="0"/>
              <a:t>Expected exit value: X</a:t>
            </a:r>
            <a:r>
              <a:rPr lang="en-US" sz="2400" baseline="42000" dirty="0"/>
              <a:t>e</a:t>
            </a:r>
            <a:r>
              <a:rPr lang="en-US" sz="2400" dirty="0"/>
              <a:t>(1-z)</a:t>
            </a:r>
            <a:r>
              <a:rPr lang="en-US" sz="2400" baseline="33000" dirty="0"/>
              <a:t>T</a:t>
            </a:r>
            <a:endParaRPr lang="en-US" sz="2400" dirty="0"/>
          </a:p>
          <a:p>
            <a:r>
              <a:rPr lang="en-US" sz="2400" dirty="0"/>
              <a:t>Its discounted value: V</a:t>
            </a:r>
            <a:r>
              <a:rPr lang="en-US" sz="2400" baseline="3000" dirty="0"/>
              <a:t>POST</a:t>
            </a:r>
            <a:r>
              <a:rPr lang="en-US" sz="2400" dirty="0"/>
              <a:t>= X</a:t>
            </a:r>
            <a:r>
              <a:rPr lang="en-US" sz="2400" baseline="48000" dirty="0"/>
              <a:t>e</a:t>
            </a:r>
            <a:r>
              <a:rPr lang="en-US" sz="2400" dirty="0"/>
              <a:t>(1-z)</a:t>
            </a:r>
            <a:r>
              <a:rPr lang="en-US" sz="2400" baseline="30000" dirty="0"/>
              <a:t>T</a:t>
            </a:r>
            <a:r>
              <a:rPr lang="en-US" sz="2400" dirty="0"/>
              <a:t>/(1+d)</a:t>
            </a:r>
            <a:r>
              <a:rPr lang="en-US" sz="2400" baseline="33000" dirty="0"/>
              <a:t>T</a:t>
            </a:r>
            <a:endParaRPr lang="en-US" sz="2400" dirty="0"/>
          </a:p>
          <a:p>
            <a:r>
              <a:rPr lang="en-US" sz="2400" dirty="0"/>
              <a:t>Using (5.1), we can write as: V</a:t>
            </a:r>
            <a:r>
              <a:rPr lang="en-US" sz="2400" baseline="-3000" dirty="0"/>
              <a:t>POST</a:t>
            </a:r>
            <a:r>
              <a:rPr lang="en-US" sz="2400" dirty="0"/>
              <a:t>= X</a:t>
            </a:r>
            <a:r>
              <a:rPr lang="en-US" sz="2400" baseline="48000" dirty="0"/>
              <a:t>e</a:t>
            </a:r>
            <a:r>
              <a:rPr lang="en-US" sz="2400" dirty="0"/>
              <a:t>/(1+</a:t>
            </a:r>
            <a:r>
              <a:rPr lang="el-GR" sz="2400" dirty="0"/>
              <a:t>ρ</a:t>
            </a:r>
            <a:r>
              <a:rPr lang="en-US" sz="2400" dirty="0"/>
              <a:t>)</a:t>
            </a:r>
            <a:r>
              <a:rPr lang="en-US" sz="2400" baseline="36000" dirty="0"/>
              <a:t>T</a:t>
            </a:r>
            <a:endParaRPr lang="en-US" sz="2400" dirty="0"/>
          </a:p>
          <a:p>
            <a:r>
              <a:rPr lang="en-US" sz="2400" dirty="0"/>
              <a:t>It follows that (1-z)</a:t>
            </a:r>
            <a:r>
              <a:rPr lang="en-US" sz="2400" baseline="33000" dirty="0"/>
              <a:t>T</a:t>
            </a:r>
            <a:r>
              <a:rPr lang="en-US" sz="2400" dirty="0"/>
              <a:t>/(1+d)</a:t>
            </a:r>
            <a:r>
              <a:rPr lang="en-US" sz="2400" baseline="27000" dirty="0"/>
              <a:t>T</a:t>
            </a:r>
            <a:r>
              <a:rPr lang="en-US" sz="2400" dirty="0"/>
              <a:t> = 1/(1+</a:t>
            </a:r>
            <a:r>
              <a:rPr lang="el-GR" sz="2400" dirty="0"/>
              <a:t>ρ</a:t>
            </a:r>
            <a:r>
              <a:rPr lang="en-US" sz="2400" dirty="0"/>
              <a:t>)</a:t>
            </a:r>
            <a:r>
              <a:rPr lang="en-US" sz="2400" baseline="33000" dirty="0"/>
              <a:t>T</a:t>
            </a:r>
            <a:r>
              <a:rPr lang="en-US" sz="2400" dirty="0"/>
              <a:t>, or </a:t>
            </a:r>
            <a:r>
              <a:rPr lang="el-GR" sz="2400" dirty="0"/>
              <a:t>ρ</a:t>
            </a:r>
            <a:r>
              <a:rPr lang="en-US" sz="2400" dirty="0"/>
              <a:t> = (d-z)/(1+z)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i.e., Higher z -&gt; higher </a:t>
            </a:r>
            <a:r>
              <a:rPr lang="el-GR" sz="2000" dirty="0"/>
              <a:t>ρ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15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1200"/>
              </a:spcBef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Additional material</a:t>
            </a:r>
          </a:p>
        </p:txBody>
      </p:sp>
    </p:spTree>
    <p:extLst>
      <p:ext uri="{BB962C8B-B14F-4D97-AF65-F5344CB8AC3E}">
        <p14:creationId xmlns:p14="http://schemas.microsoft.com/office/powerpoint/2010/main" val="986708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Investor returns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US" dirty="0"/>
              <a:t>Investors look back at their investment choices to learn for future ones. For this, we review alternative measures.</a:t>
            </a:r>
          </a:p>
          <a:p>
            <a:r>
              <a:rPr lang="en-US" dirty="0"/>
              <a:t>We distinguish between:</a:t>
            </a:r>
          </a:p>
          <a:p>
            <a:pPr lvl="1"/>
            <a:r>
              <a:rPr lang="en-US" dirty="0"/>
              <a:t>Realized returns: backward-looking objective measure or what the invested has yielded</a:t>
            </a:r>
          </a:p>
          <a:p>
            <a:pPr lvl="1"/>
            <a:r>
              <a:rPr lang="en-US" dirty="0"/>
              <a:t>Expected returns: forward-looking expectations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4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1200"/>
              </a:spcBef>
            </a:pPr>
            <a:br>
              <a:rPr lang="en-US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Exercise Session 1</a:t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</a:rPr>
            </a:b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C1F3634-BEB6-44D7-ADE9-92C26ED715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Material from chapters 4 &amp; 5.</a:t>
            </a:r>
          </a:p>
          <a:p>
            <a:r>
              <a:rPr lang="en-US" dirty="0"/>
              <a:t>Ownership allocation &amp; Venture Valuation</a:t>
            </a:r>
          </a:p>
        </p:txBody>
      </p:sp>
    </p:spTree>
    <p:extLst>
      <p:ext uri="{BB962C8B-B14F-4D97-AF65-F5344CB8AC3E}">
        <p14:creationId xmlns:p14="http://schemas.microsoft.com/office/powerpoint/2010/main" val="1858345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Risk and return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US" dirty="0"/>
              <a:t>A basic principle of finance is that one can achieve higher return by taking more risk. </a:t>
            </a:r>
          </a:p>
          <a:p>
            <a:r>
              <a:rPr lang="en-US" dirty="0"/>
              <a:t> Example: consider two investments that need $40 capital</a:t>
            </a:r>
          </a:p>
          <a:p>
            <a:pPr lvl="1"/>
            <a:r>
              <a:rPr lang="en-US" dirty="0"/>
              <a:t>A yields $50 for sure</a:t>
            </a:r>
          </a:p>
          <a:p>
            <a:pPr lvl="1"/>
            <a:r>
              <a:rPr lang="en-US" dirty="0"/>
              <a:t>B yields $100 with prob. 60%, or $0 with prob. 40%.</a:t>
            </a:r>
          </a:p>
          <a:p>
            <a:pPr lvl="1"/>
            <a:r>
              <a:rPr lang="en-US" dirty="0"/>
              <a:t>Expected outcomes are A:$50, B:$60</a:t>
            </a:r>
          </a:p>
          <a:p>
            <a:pPr lvl="1"/>
            <a:r>
              <a:rPr lang="en-US" dirty="0"/>
              <a:t>Choice depends on investor’s degree of risk aversion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828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Risk and return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US" dirty="0"/>
              <a:t>Investors are typically risk averse, i.e., they want to receive a higher return to compensate for any additional risk . </a:t>
            </a:r>
          </a:p>
          <a:p>
            <a:r>
              <a:rPr lang="en-US" dirty="0"/>
              <a:t> Example: </a:t>
            </a:r>
          </a:p>
          <a:p>
            <a:pPr lvl="1"/>
            <a:r>
              <a:rPr lang="en-US" dirty="0"/>
              <a:t>Investment C yields a return of 10%, with a certain risk</a:t>
            </a:r>
          </a:p>
          <a:p>
            <a:pPr lvl="1"/>
            <a:r>
              <a:rPr lang="en-US" dirty="0"/>
              <a:t>Our risk-averse investor will be willing to pay more for investment D which has the same return but lower risk</a:t>
            </a:r>
          </a:p>
          <a:p>
            <a:pPr lvl="1"/>
            <a:r>
              <a:rPr lang="en-US" dirty="0"/>
              <a:t>This will mechanically reduce D’s return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00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Risk and return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US" sz="2200" dirty="0"/>
              <a:t>Two important differences with how the trade-off risk and return plays in entrepreneurial vs. standard corporate finance: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(1) Risk is often ‘extreme’ (‘skewed’ in statistical terms): most entrepreneurial projects fail, a few generate a moderate return, and very few generate very high returns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E45F44-F0FD-4779-B183-C4B58C46D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75" y="2797843"/>
            <a:ext cx="5248983" cy="33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08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Risk and return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US" sz="2800" dirty="0"/>
              <a:t>Venture investors are not risk lovers. </a:t>
            </a:r>
          </a:p>
          <a:p>
            <a:pPr lvl="1"/>
            <a:r>
              <a:rPr lang="en-US" sz="2400" dirty="0"/>
              <a:t>They diversify their risk across several ventures </a:t>
            </a:r>
          </a:p>
          <a:p>
            <a:pPr lvl="1"/>
            <a:r>
              <a:rPr lang="en-US" sz="2400" dirty="0"/>
              <a:t>They believe they can reduce risk by becoming actively involved with the company</a:t>
            </a:r>
          </a:p>
          <a:p>
            <a:r>
              <a:rPr lang="en-US" sz="2800" dirty="0"/>
              <a:t>We think of them as risk tolerant investors who work towards reducing the risk of their companies. </a:t>
            </a:r>
          </a:p>
          <a:p>
            <a:r>
              <a:rPr lang="en-US" sz="2800" dirty="0"/>
              <a:t>(2) Investing in ventures also carries ‘liquidity risk:’ selling company shares takes time and one may find a buyer only at a very low price. </a:t>
            </a:r>
          </a:p>
          <a:p>
            <a:r>
              <a:rPr lang="en-US" sz="2800" dirty="0"/>
              <a:t>This contrasts with the liquidity of traded stocks.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78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Economic determinants of 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Autofit/>
          </a:bodyPr>
          <a:lstStyle/>
          <a:p>
            <a:r>
              <a:rPr lang="en-US" dirty="0"/>
              <a:t>Four main determinants:</a:t>
            </a:r>
          </a:p>
          <a:p>
            <a:pPr lvl="1"/>
            <a:r>
              <a:rPr lang="en-US" dirty="0"/>
              <a:t>The opportunity itself: the better the more courted</a:t>
            </a:r>
          </a:p>
          <a:p>
            <a:pPr lvl="1"/>
            <a:r>
              <a:rPr lang="en-US" dirty="0"/>
              <a:t>The market context: hot vs. cold market</a:t>
            </a:r>
          </a:p>
          <a:p>
            <a:pPr lvl="1"/>
            <a:r>
              <a:rPr lang="en-US" dirty="0"/>
              <a:t>Deal competition: more competition, higher valuation</a:t>
            </a:r>
          </a:p>
          <a:p>
            <a:pPr lvl="1"/>
            <a:r>
              <a:rPr lang="en-US" dirty="0"/>
              <a:t>Investor quality: good investor achieve higher valuations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6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Founder agreements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Autofit/>
          </a:bodyPr>
          <a:lstStyle/>
          <a:p>
            <a:r>
              <a:rPr lang="en-US" dirty="0"/>
              <a:t>Founders also need to split ownership internally to their group. </a:t>
            </a:r>
          </a:p>
          <a:p>
            <a:r>
              <a:rPr lang="en-US" dirty="0"/>
              <a:t>Founders need to agree on this split (the ‘first deal’) before reaching out to investors.</a:t>
            </a:r>
          </a:p>
          <a:p>
            <a:pPr lvl="1"/>
            <a:r>
              <a:rPr lang="en-US" dirty="0"/>
              <a:t>Different approaches: early vs. late decision, criteria </a:t>
            </a:r>
          </a:p>
          <a:p>
            <a:pPr lvl="1"/>
            <a:r>
              <a:rPr lang="en-US" dirty="0"/>
              <a:t>Founder agreements are formal or informal moments where these decisions are taken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395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Founder agreements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Autofit/>
          </a:bodyPr>
          <a:lstStyle/>
          <a:p>
            <a:r>
              <a:rPr lang="en-US" dirty="0"/>
              <a:t>Founder agreements address five main issues:  </a:t>
            </a:r>
          </a:p>
          <a:p>
            <a:pPr lvl="1"/>
            <a:r>
              <a:rPr lang="en-US" dirty="0"/>
              <a:t>Who are the founders?</a:t>
            </a:r>
          </a:p>
          <a:p>
            <a:pPr lvl="1"/>
            <a:r>
              <a:rPr lang="en-US" dirty="0"/>
              <a:t>Salaries and other forms of compensation</a:t>
            </a:r>
          </a:p>
          <a:p>
            <a:pPr lvl="1"/>
            <a:r>
              <a:rPr lang="en-US" dirty="0"/>
              <a:t>Obligations and rights of the company towards founders</a:t>
            </a:r>
          </a:p>
          <a:p>
            <a:pPr lvl="1"/>
            <a:r>
              <a:rPr lang="en-US" dirty="0"/>
              <a:t>Ownership allocation</a:t>
            </a:r>
          </a:p>
          <a:p>
            <a:pPr lvl="1"/>
            <a:r>
              <a:rPr lang="en-US" dirty="0"/>
              <a:t> Contingencies under which some founders obtain stronger or weaker rights (e.g., vesting of stock)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496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Determinants of founder ownership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Autofit/>
          </a:bodyPr>
          <a:lstStyle/>
          <a:p>
            <a:r>
              <a:rPr lang="en-US" sz="2800" dirty="0"/>
              <a:t>How is ownership allocated? </a:t>
            </a:r>
          </a:p>
          <a:p>
            <a:pPr lvl="1"/>
            <a:r>
              <a:rPr lang="en-US" sz="2400" dirty="0"/>
              <a:t>Important and far-reaching decision!  </a:t>
            </a:r>
          </a:p>
          <a:p>
            <a:r>
              <a:rPr lang="en-US" sz="2800" dirty="0"/>
              <a:t>Equal split: egalitarian approach</a:t>
            </a:r>
          </a:p>
          <a:p>
            <a:pPr lvl="1"/>
            <a:r>
              <a:rPr lang="en-US" sz="2400" dirty="0"/>
              <a:t>Importance of sharing the same perceptions by all involved</a:t>
            </a:r>
          </a:p>
          <a:p>
            <a:r>
              <a:rPr lang="en-US" sz="2800" dirty="0"/>
              <a:t>Unequal split: rewarding differential contributions</a:t>
            </a:r>
          </a:p>
          <a:p>
            <a:pPr lvl="1"/>
            <a:r>
              <a:rPr lang="en-US" sz="2400" dirty="0"/>
              <a:t>Importance of providing the right incentives</a:t>
            </a:r>
          </a:p>
          <a:p>
            <a:r>
              <a:rPr lang="en-US" sz="2800" dirty="0"/>
              <a:t>Which principles should be adopted? </a:t>
            </a:r>
          </a:p>
          <a:p>
            <a:pPr lvl="1"/>
            <a:r>
              <a:rPr lang="en-US" sz="2400" dirty="0"/>
              <a:t>Backward-looking (objective): who contributed what (e.g., ‘idea,’ funding, or other resources)</a:t>
            </a:r>
          </a:p>
          <a:p>
            <a:pPr lvl="1"/>
            <a:r>
              <a:rPr lang="en-US" sz="2400" dirty="0"/>
              <a:t>Forward-looking (incentives): who can contribute more ahead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07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Nobel insights: team 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Autofit/>
          </a:bodyPr>
          <a:lstStyle/>
          <a:p>
            <a:r>
              <a:rPr lang="en-US" dirty="0"/>
              <a:t>Bengt Holmström (Nobel, 2016) is one father of the economics of incentives.</a:t>
            </a:r>
          </a:p>
          <a:p>
            <a:pPr lvl="1"/>
            <a:r>
              <a:rPr lang="en-US" dirty="0"/>
              <a:t>He emphasized the importance of incentives within teams</a:t>
            </a:r>
          </a:p>
          <a:p>
            <a:pPr lvl="1"/>
            <a:r>
              <a:rPr lang="en-US" dirty="0"/>
              <a:t>Relative productivity within the team should guide share allocation, as it rewards and motivates those most valuable to the venture</a:t>
            </a:r>
          </a:p>
          <a:p>
            <a:pPr lvl="1"/>
            <a:r>
              <a:rPr lang="en-US" dirty="0"/>
              <a:t>Incentives should be balanced, to keep everybody on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516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Valuing entrepreneurial companies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63" y="1120775"/>
            <a:ext cx="10058400" cy="5280025"/>
          </a:xfrm>
        </p:spPr>
        <p:txBody>
          <a:bodyPr>
            <a:noAutofit/>
          </a:bodyPr>
          <a:lstStyle/>
          <a:p>
            <a:r>
              <a:rPr lang="en-US" sz="2800" dirty="0"/>
              <a:t>We determined ownership fractions and investor returns taking valuation as given.</a:t>
            </a:r>
          </a:p>
          <a:p>
            <a:r>
              <a:rPr lang="en-US" sz="2800" dirty="0"/>
              <a:t>We now move to understand how valuation is arrived at.</a:t>
            </a:r>
          </a:p>
          <a:p>
            <a:r>
              <a:rPr lang="en-US" sz="2800" dirty="0"/>
              <a:t>The fundamental feature in our context is the uncertainty surrounding the venture’s future. </a:t>
            </a:r>
          </a:p>
          <a:p>
            <a:r>
              <a:rPr lang="en-US" sz="2800" dirty="0"/>
              <a:t>Valuation of entrepreneurial companies is quite difficult and time consuming, so why make it? </a:t>
            </a:r>
          </a:p>
          <a:p>
            <a:r>
              <a:rPr lang="en-US" sz="2800" dirty="0"/>
              <a:t>Both parties need an informed opinion to enter into the negotiation and know how flexible they can be price-wise:</a:t>
            </a:r>
          </a:p>
          <a:p>
            <a:pPr lvl="1"/>
            <a:r>
              <a:rPr lang="en-US" sz="2400" dirty="0"/>
              <a:t>For investors valuation is part of the decision-making process</a:t>
            </a:r>
          </a:p>
          <a:p>
            <a:pPr lvl="1"/>
            <a:r>
              <a:rPr lang="en-US" sz="2400" dirty="0"/>
              <a:t>For entrepreneurs valuation helps becoming investor-ready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7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Autofit/>
          </a:bodyPr>
          <a:lstStyle/>
          <a:p>
            <a:r>
              <a:rPr lang="en-GB" sz="4000" dirty="0"/>
              <a:t>Learning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Understand the relationship between investment amount, ownership shares, valuation, dilution, and returns.</a:t>
            </a:r>
          </a:p>
          <a:p>
            <a:pPr lvl="0"/>
            <a:r>
              <a:rPr lang="en-GB" dirty="0">
                <a:solidFill>
                  <a:srgbClr val="0070C0"/>
                </a:solidFill>
              </a:rPr>
              <a:t>Derive the allocation and prices of shares, as well as a company’s pre- and post-money valuations.</a:t>
            </a:r>
          </a:p>
          <a:p>
            <a:pPr lvl="0"/>
            <a:r>
              <a:rPr lang="en-GB" dirty="0"/>
              <a:t>Analyze investor returns using alternative measures. </a:t>
            </a:r>
          </a:p>
          <a:p>
            <a:pPr lvl="0"/>
            <a:r>
              <a:rPr lang="en-GB" dirty="0"/>
              <a:t>Understand how founders allocate ownership shares within a team.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49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Valuation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Autofit/>
          </a:bodyPr>
          <a:lstStyle/>
          <a:p>
            <a:r>
              <a:rPr lang="en-US" sz="2800" dirty="0"/>
              <a:t>Valuation of entrepreneurial companies is difficult:</a:t>
            </a:r>
          </a:p>
          <a:p>
            <a:pPr lvl="1"/>
            <a:r>
              <a:rPr lang="en-US" sz="2400" dirty="0"/>
              <a:t>High degree of uncertainty </a:t>
            </a:r>
            <a:r>
              <a:rPr lang="en-150" sz="2400" dirty="0"/>
              <a:t>–</a:t>
            </a:r>
            <a:r>
              <a:rPr lang="en-US" sz="2400" dirty="0"/>
              <a:t> in the sense of Knight</a:t>
            </a:r>
          </a:p>
          <a:p>
            <a:pPr lvl="1"/>
            <a:r>
              <a:rPr lang="en-US" sz="2400" dirty="0"/>
              <a:t>Asymmetric information</a:t>
            </a:r>
          </a:p>
          <a:p>
            <a:pPr lvl="1"/>
            <a:r>
              <a:rPr lang="en-US" sz="2400" dirty="0"/>
              <a:t>Lack of value-relevant objective information</a:t>
            </a:r>
          </a:p>
          <a:p>
            <a:pPr lvl="1"/>
            <a:r>
              <a:rPr lang="en-US" sz="2400" dirty="0"/>
              <a:t>Inadequate accounting for intangible assets </a:t>
            </a:r>
            <a:r>
              <a:rPr lang="en-150" sz="2400" dirty="0"/>
              <a:t>–</a:t>
            </a:r>
            <a:r>
              <a:rPr lang="en-US" sz="2400" dirty="0"/>
              <a:t> incl. human capital</a:t>
            </a:r>
          </a:p>
          <a:p>
            <a:r>
              <a:rPr lang="en-US" sz="2800" dirty="0"/>
              <a:t>That is, standard valuation models cannot be simply applied.</a:t>
            </a:r>
          </a:p>
          <a:p>
            <a:r>
              <a:rPr lang="en-US" sz="2800" dirty="0"/>
              <a:t>Trade-off simplicity vs. complexity:</a:t>
            </a:r>
          </a:p>
          <a:p>
            <a:pPr lvl="1"/>
            <a:r>
              <a:rPr lang="en-US" sz="2400" dirty="0"/>
              <a:t>Uncertainty calls for a simple, reasonable approach</a:t>
            </a:r>
          </a:p>
          <a:p>
            <a:pPr lvl="1"/>
            <a:r>
              <a:rPr lang="en-US" sz="2400" dirty="0"/>
              <a:t>uncertainty may also require a precise, complex methodology </a:t>
            </a:r>
          </a:p>
          <a:p>
            <a:r>
              <a:rPr lang="en-US" sz="2800" dirty="0"/>
              <a:t>Different people have different views on this.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56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Four popular valuation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Venture capital model, from practice, simple, consistent.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Discounted cash flow, from theory and practice, can become complicated and relies on demanding assumptions. It generates ‘intrinsic,’ ‘absolute’ valuation.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Comparables</a:t>
            </a:r>
            <a:r>
              <a:rPr lang="en-US" dirty="0"/>
              <a:t> method, from practice, uses market information to generate ‘extrinsic,’ ‘relative’ valuation.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Probabilistic approaches which model uncertainty.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9368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90F2B-2876-4191-B6D4-C4080F1E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in reality?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174F8F-C875-C327-0F30-D3EF6DB18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1720" y="864939"/>
            <a:ext cx="7568738" cy="540497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AC8B2-6F42-A3A4-ECC8-39A2AB1E9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42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BD4093-9AD0-BC4E-CDEE-6C6B8123079C}"/>
              </a:ext>
            </a:extLst>
          </p:cNvPr>
          <p:cNvSpPr txBox="1"/>
          <p:nvPr/>
        </p:nvSpPr>
        <p:spPr>
          <a:xfrm>
            <a:off x="220980" y="6459785"/>
            <a:ext cx="95173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Gompers, P. A., Gornall, W., Kaplan, S. N., &amp; </a:t>
            </a:r>
            <a:r>
              <a:rPr lang="en-US" sz="1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Strebulaev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I. A. (2020). How do venture capitalists make decisions?. </a:t>
            </a:r>
            <a:r>
              <a:rPr lang="en-US" sz="1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Journal of Financial Economics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135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(1), 169-190.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F9EB4B37-4B36-FACA-8560-6E812100D1AD}"/>
              </a:ext>
            </a:extLst>
          </p:cNvPr>
          <p:cNvSpPr/>
          <p:nvPr/>
        </p:nvSpPr>
        <p:spPr>
          <a:xfrm>
            <a:off x="381000" y="2766060"/>
            <a:ext cx="1645920" cy="441960"/>
          </a:xfrm>
          <a:prstGeom prst="wedgeEllipseCallout">
            <a:avLst>
              <a:gd name="adj1" fmla="val 75000"/>
              <a:gd name="adj2" fmla="val 29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DCF</a:t>
            </a:r>
          </a:p>
        </p:txBody>
      </p:sp>
    </p:spTree>
    <p:extLst>
      <p:ext uri="{BB962C8B-B14F-4D97-AF65-F5344CB8AC3E}">
        <p14:creationId xmlns:p14="http://schemas.microsoft.com/office/powerpoint/2010/main" val="23437108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The discounted cash flow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US" dirty="0"/>
              <a:t>Theoretically grounded but less popular in practice. </a:t>
            </a:r>
          </a:p>
          <a:p>
            <a:r>
              <a:rPr lang="en-US" dirty="0"/>
              <a:t>It models company cash flows, which require detailed assumptions and knowledge of the business. </a:t>
            </a:r>
          </a:p>
          <a:p>
            <a:r>
              <a:rPr lang="en-US" dirty="0"/>
              <a:t>Simple logic: estimate a terminal value some years ahead. Discount it back in time, as well as all other cash flows.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517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The discounted cash flow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US" dirty="0"/>
              <a:t>DCF is the main model used in corporate finance. </a:t>
            </a:r>
          </a:p>
          <a:p>
            <a:r>
              <a:rPr lang="en-US" dirty="0"/>
              <a:t>The uncertainty of entrepreneurial ventures makes it less applicable, except at later stages, when historical information about the company becomes available.</a:t>
            </a:r>
          </a:p>
          <a:p>
            <a:r>
              <a:rPr lang="en-US" dirty="0"/>
              <a:t>We abstract from debt financing since this is rarely used for ventures.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59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The discounted cash flow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120626"/>
                <a:ext cx="10058400" cy="491859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DCF model can be written down as: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PRE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DCF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FCF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+ Initial Cash		(5.5)</a:t>
                </a:r>
              </a:p>
              <a:p>
                <a:pPr lvl="1"/>
                <a:r>
                  <a:rPr lang="en-US" dirty="0"/>
                  <a:t>where d = discount rate, T = time-to-exit, FCF = Free Cash Flow (net of fundraising), TV = terminal value.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PRE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DCF</m:t>
                        </m:r>
                      </m:sup>
                    </m:sSubSup>
                  </m:oMath>
                </a14:m>
                <a:r>
                  <a:rPr lang="en-US" dirty="0"/>
                  <a:t> is a pre-money valuation.</a:t>
                </a:r>
              </a:p>
              <a:p>
                <a:r>
                  <a:rPr lang="en-US" dirty="0"/>
                  <a:t>As for VCM, these model inputs need to be estimated.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120626"/>
                <a:ext cx="10058400" cy="4918595"/>
              </a:xfrm>
              <a:blipFill>
                <a:blip r:embed="rId3"/>
                <a:stretch>
                  <a:fillRect l="-1818" t="-1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557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The discounted cash flow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6962" y="1120775"/>
                <a:ext cx="11018838" cy="49180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are some differences with the VCM in the base ingredients:</a:t>
                </a:r>
              </a:p>
              <a:p>
                <a:pPr lvl="1"/>
                <a:r>
                  <a:rPr lang="en-US" dirty="0"/>
                  <a:t>Time horizon: it corresponds to the point from which the company reaches stable growth. Usually similar in length to time-to-exit</a:t>
                </a:r>
              </a:p>
              <a:p>
                <a:pPr lvl="1"/>
                <a:r>
                  <a:rPr lang="en-US" dirty="0"/>
                  <a:t>Free cash flow: see section 3.6.3</a:t>
                </a:r>
              </a:p>
              <a:p>
                <a:pPr lvl="1"/>
                <a:r>
                  <a:rPr lang="en-US" dirty="0"/>
                  <a:t>Terminal value: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FCF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</m:t>
                        </m:r>
                      </m:den>
                    </m:f>
                  </m:oMath>
                </a14:m>
                <a:r>
                  <a:rPr lang="en-US" dirty="0"/>
                  <a:t> 	(5.6) with g = growth rate of FCF </a:t>
                </a:r>
              </a:p>
              <a:p>
                <a:pPr lvl="1"/>
                <a:r>
                  <a:rPr lang="en-US" dirty="0"/>
                  <a:t>TV is the main component of a DCF valuation since for entrepreneurial companies interim cash flows are mostly negative (investments)</a:t>
                </a:r>
              </a:p>
              <a:p>
                <a:pPr lvl="1"/>
                <a:r>
                  <a:rPr lang="en-US" dirty="0"/>
                  <a:t>Discount rate d&lt;ρ: incorporates only financial elements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962" y="1120775"/>
                <a:ext cx="11018838" cy="4918075"/>
              </a:xfrm>
              <a:blipFill>
                <a:blip r:embed="rId3"/>
                <a:stretch>
                  <a:fillRect l="-1715" t="-1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648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Methods of </a:t>
            </a:r>
            <a:r>
              <a:rPr lang="en-US" dirty="0" err="1"/>
              <a:t>comparables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US" dirty="0"/>
              <a:t>Very popular among practitioners. </a:t>
            </a:r>
          </a:p>
          <a:p>
            <a:r>
              <a:rPr lang="en-US" dirty="0"/>
              <a:t>It is short on modelling, and long on using market valuations as an indication of potential valuation. </a:t>
            </a:r>
          </a:p>
          <a:p>
            <a:r>
              <a:rPr lang="en-US" dirty="0"/>
              <a:t>Simple logic: estimate valuations by comparing it to what the market values ‘comparable’ companies.</a:t>
            </a:r>
          </a:p>
          <a:p>
            <a:r>
              <a:rPr lang="en-US" dirty="0"/>
              <a:t>Two approaches: investment and exit </a:t>
            </a:r>
            <a:r>
              <a:rPr lang="en-US" dirty="0" err="1"/>
              <a:t>comparables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014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Methods of </a:t>
            </a:r>
            <a:r>
              <a:rPr lang="en-US" dirty="0" err="1"/>
              <a:t>comparables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US" dirty="0"/>
              <a:t>Investment </a:t>
            </a:r>
            <a:r>
              <a:rPr lang="en-US" dirty="0" err="1"/>
              <a:t>comparables</a:t>
            </a:r>
            <a:r>
              <a:rPr lang="en-US" dirty="0"/>
              <a:t>. </a:t>
            </a:r>
          </a:p>
          <a:p>
            <a:r>
              <a:rPr lang="en-US" dirty="0"/>
              <a:t>Simple approach: compare directly the venture’s valuation with that of similar deals done by investors. Conceptually simple: it is about the same type of companies. </a:t>
            </a:r>
          </a:p>
          <a:p>
            <a:r>
              <a:rPr lang="en-US" dirty="0"/>
              <a:t>Practically difficult:</a:t>
            </a:r>
          </a:p>
          <a:p>
            <a:pPr lvl="3"/>
            <a:r>
              <a:rPr lang="en-US" dirty="0"/>
              <a:t> Similar: in business model, stage, sector, amount, … </a:t>
            </a:r>
          </a:p>
          <a:p>
            <a:pPr lvl="3"/>
            <a:r>
              <a:rPr lang="en-US" dirty="0"/>
              <a:t> Lack of information, available in part to investors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984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Methods of </a:t>
            </a:r>
            <a:r>
              <a:rPr lang="en-US" dirty="0" err="1"/>
              <a:t>comparables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US" dirty="0"/>
              <a:t>Exit </a:t>
            </a:r>
            <a:r>
              <a:rPr lang="en-US" dirty="0" err="1"/>
              <a:t>comparables</a:t>
            </a:r>
            <a:r>
              <a:rPr lang="en-US" dirty="0"/>
              <a:t>. </a:t>
            </a:r>
          </a:p>
          <a:p>
            <a:r>
              <a:rPr lang="en-US" dirty="0"/>
              <a:t>Different logic: look at how markets value comparable mature companies. </a:t>
            </a:r>
          </a:p>
          <a:p>
            <a:r>
              <a:rPr lang="en-US" dirty="0"/>
              <a:t>Two crucial choices: </a:t>
            </a:r>
          </a:p>
          <a:p>
            <a:pPr lvl="1"/>
            <a:r>
              <a:rPr lang="en-US" dirty="0"/>
              <a:t>The set of comparable companies</a:t>
            </a:r>
          </a:p>
          <a:p>
            <a:pPr lvl="1"/>
            <a:r>
              <a:rPr lang="en-US" dirty="0"/>
              <a:t>The comparison metric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5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BEE3-B30F-4561-98FC-236AD028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523220" cy="643036"/>
          </a:xfrm>
        </p:spPr>
        <p:txBody>
          <a:bodyPr/>
          <a:lstStyle/>
          <a:p>
            <a:r>
              <a:rPr lang="en-US" sz="4000" dirty="0"/>
              <a:t>Basics of investment/ownership/</a:t>
            </a:r>
            <a:r>
              <a:rPr lang="en-US" sz="4400" dirty="0"/>
              <a:t>valuation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5AFA8-15E1-4D11-B283-E944BC39D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20626"/>
            <a:ext cx="10393680" cy="5074434"/>
          </a:xfrm>
        </p:spPr>
        <p:txBody>
          <a:bodyPr>
            <a:normAutofit/>
          </a:bodyPr>
          <a:lstStyle/>
          <a:p>
            <a:r>
              <a:rPr lang="en-US" dirty="0"/>
              <a:t>An investment is an economic exchange in which the investor contributes an amount of money to the company and receives in return an ownership stake: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Investment = Ownership*Valuation	(4.1)</a:t>
            </a:r>
          </a:p>
          <a:p>
            <a:r>
              <a:rPr lang="en-US" dirty="0"/>
              <a:t>If Investment and Ownership are known, then we can calculate </a:t>
            </a:r>
            <a:r>
              <a:rPr lang="en-US" i="1" dirty="0"/>
              <a:t>implied valuation</a:t>
            </a:r>
            <a:r>
              <a:rPr lang="en-US" dirty="0"/>
              <a:t> using the </a:t>
            </a:r>
            <a:r>
              <a:rPr lang="en-US" dirty="0">
                <a:solidFill>
                  <a:srgbClr val="0070C0"/>
                </a:solidFill>
              </a:rPr>
              <a:t>mechanical relationship </a:t>
            </a:r>
            <a:r>
              <a:rPr lang="en-US" dirty="0"/>
              <a:t>from (4.1):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Valuation = Investment/Ownership	(4.2)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EDBE6-FD6E-48C1-BDFF-9646BCE5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719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Methods of </a:t>
            </a:r>
            <a:r>
              <a:rPr lang="en-US" dirty="0" err="1"/>
              <a:t>comparables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Choosing the set of comparable companies: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Challenge 1: Identify companies with similar cash flow structure, business risk, and dependency on the market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Challenge 2: Find what should be comparable companies: (i) innovative companies are ‘different,’ (ii) not all innovative companies are comparable.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069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Methods of </a:t>
            </a:r>
            <a:r>
              <a:rPr lang="en-US" dirty="0" err="1"/>
              <a:t>comparables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Autofit/>
          </a:bodyPr>
          <a:lstStyle/>
          <a:p>
            <a:r>
              <a:rPr lang="en-US" dirty="0"/>
              <a:t>Common performance metric multiples are based on: </a:t>
            </a:r>
          </a:p>
          <a:p>
            <a:pPr lvl="1"/>
            <a:r>
              <a:rPr lang="en-US" dirty="0"/>
              <a:t>Earnings </a:t>
            </a:r>
            <a:r>
              <a:rPr lang="en-150" dirty="0"/>
              <a:t>…</a:t>
            </a:r>
            <a:r>
              <a:rPr lang="en-US" dirty="0"/>
              <a:t> but may be negative or volatile</a:t>
            </a:r>
          </a:p>
          <a:p>
            <a:pPr lvl="1"/>
            <a:r>
              <a:rPr lang="en-US" dirty="0"/>
              <a:t>Cash flow </a:t>
            </a:r>
            <a:r>
              <a:rPr lang="en-150" dirty="0"/>
              <a:t>…</a:t>
            </a:r>
            <a:r>
              <a:rPr lang="en-US" dirty="0"/>
              <a:t> clear economic interpretation</a:t>
            </a:r>
          </a:p>
          <a:p>
            <a:pPr lvl="1"/>
            <a:r>
              <a:rPr lang="en-US" dirty="0"/>
              <a:t>Revenues </a:t>
            </a:r>
            <a:r>
              <a:rPr lang="en-150" dirty="0"/>
              <a:t>…</a:t>
            </a:r>
            <a:r>
              <a:rPr lang="en-US" dirty="0"/>
              <a:t> possible also with negative cash flow</a:t>
            </a:r>
          </a:p>
          <a:p>
            <a:pPr lvl="1"/>
            <a:r>
              <a:rPr lang="en-US" dirty="0"/>
              <a:t>Operating measures </a:t>
            </a:r>
            <a:r>
              <a:rPr lang="en-150" dirty="0"/>
              <a:t>…</a:t>
            </a:r>
            <a:r>
              <a:rPr lang="en-US" dirty="0"/>
              <a:t>  tenuous link to income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39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Methods of </a:t>
            </a:r>
            <a:r>
              <a:rPr lang="en-US" dirty="0" err="1"/>
              <a:t>comparables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US" dirty="0"/>
              <a:t>Three caveats on using multiples:</a:t>
            </a:r>
          </a:p>
          <a:p>
            <a:pPr lvl="1"/>
            <a:r>
              <a:rPr lang="en-US" dirty="0"/>
              <a:t>Need to measure the multiple consistently across comparable companies (and the focal one)</a:t>
            </a:r>
          </a:p>
          <a:p>
            <a:pPr lvl="1"/>
            <a:r>
              <a:rPr lang="en-US" dirty="0"/>
              <a:t>Need to look at the whole distribution, not only its average</a:t>
            </a:r>
          </a:p>
          <a:p>
            <a:pPr lvl="1"/>
            <a:r>
              <a:rPr lang="en-US" dirty="0"/>
              <a:t>Need to consider that multiples reflect market valuations, and are thus prone to herding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657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Methods of </a:t>
            </a:r>
            <a:r>
              <a:rPr lang="en-US" dirty="0" err="1"/>
              <a:t>comparables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US" dirty="0"/>
              <a:t>Compare the logic of investment and exit </a:t>
            </a:r>
            <a:r>
              <a:rPr lang="en-US" dirty="0" err="1"/>
              <a:t>comparables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Different reference (public markets vs. private deals)</a:t>
            </a:r>
          </a:p>
          <a:p>
            <a:pPr lvl="1"/>
            <a:r>
              <a:rPr lang="en-US" dirty="0"/>
              <a:t>Different valuation criteria (expected performance vs. actual present valuation)</a:t>
            </a:r>
          </a:p>
          <a:p>
            <a:pPr lvl="1"/>
            <a:r>
              <a:rPr lang="en-US" dirty="0"/>
              <a:t>Different treatment of valuation (derivative vs. direct)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016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Modeling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Autofit/>
          </a:bodyPr>
          <a:lstStyle/>
          <a:p>
            <a:r>
              <a:rPr lang="en-US" dirty="0"/>
              <a:t>Conceptually solid but practically not very popular. </a:t>
            </a:r>
          </a:p>
          <a:p>
            <a:r>
              <a:rPr lang="en-US" dirty="0"/>
              <a:t>It addresses a shortcoming of VCM and DCF: the lack of explicit modelling of the probability of different events. </a:t>
            </a:r>
          </a:p>
          <a:p>
            <a:r>
              <a:rPr lang="en-US" dirty="0"/>
              <a:t>Sophisticated logic: estimate valuations by making sure they reflect event probabilities.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519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Modeling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Autofit/>
          </a:bodyPr>
          <a:lstStyle/>
          <a:p>
            <a:r>
              <a:rPr lang="en-US" dirty="0"/>
              <a:t>Thee approaches: </a:t>
            </a:r>
          </a:p>
          <a:p>
            <a:pPr lvl="1"/>
            <a:r>
              <a:rPr lang="en-US" dirty="0"/>
              <a:t> Scenario analysis </a:t>
            </a:r>
          </a:p>
          <a:p>
            <a:pPr lvl="1"/>
            <a:r>
              <a:rPr lang="en-US" dirty="0"/>
              <a:t> Simulation </a:t>
            </a:r>
          </a:p>
          <a:p>
            <a:pPr lvl="1"/>
            <a:r>
              <a:rPr lang="en-US" dirty="0"/>
              <a:t> PROFEX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704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Modeling uncertainty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120626"/>
                <a:ext cx="10058400" cy="4918595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Scenario Analysis. </a:t>
                </a:r>
              </a:p>
              <a:p>
                <a:r>
                  <a:rPr lang="en-US" dirty="0"/>
                  <a:t>Model possible trajectories (e.g., bad, middle, good).</a:t>
                </a:r>
              </a:p>
              <a:p>
                <a:r>
                  <a:rPr lang="en-US" dirty="0"/>
                  <a:t>First step: identify scenarios and their probability.</a:t>
                </a:r>
              </a:p>
              <a:p>
                <a:r>
                  <a:rPr lang="en-US" dirty="0"/>
                  <a:t>Second step: compute valuation in each scenario.</a:t>
                </a:r>
              </a:p>
              <a:p>
                <a:r>
                  <a:rPr lang="en-US" dirty="0"/>
                  <a:t>Third step: compute average outcomes: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sup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120626"/>
                <a:ext cx="10058400" cy="4918595"/>
              </a:xfrm>
              <a:blipFill>
                <a:blip r:embed="rId3"/>
                <a:stretch>
                  <a:fillRect l="-1879" t="-1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342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Modeling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US" dirty="0"/>
              <a:t>Simulations.</a:t>
            </a:r>
          </a:p>
          <a:p>
            <a:r>
              <a:rPr lang="en-US" dirty="0"/>
              <a:t>Model possible outcomes in a continuous way, focusing on a few key parameters.</a:t>
            </a:r>
          </a:p>
          <a:p>
            <a:r>
              <a:rPr lang="en-US" dirty="0"/>
              <a:t>Joint modelling parameters provide insights for valuation. </a:t>
            </a:r>
          </a:p>
          <a:p>
            <a:r>
              <a:rPr lang="en-US" dirty="0"/>
              <a:t>The challenge is to be able to do so convincingly.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60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Comparing valuation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Autofit/>
          </a:bodyPr>
          <a:lstStyle/>
          <a:p>
            <a:r>
              <a:rPr lang="en-US" dirty="0"/>
              <a:t>VCM is the most common. </a:t>
            </a:r>
          </a:p>
          <a:p>
            <a:pPr lvl="1"/>
            <a:r>
              <a:rPr lang="en-US" dirty="0"/>
              <a:t>Takes the perspective of investor cash flows</a:t>
            </a:r>
          </a:p>
          <a:p>
            <a:pPr lvl="1"/>
            <a:r>
              <a:rPr lang="en-US" dirty="0"/>
              <a:t>Relies on estimating a correct exit with ICM</a:t>
            </a:r>
          </a:p>
          <a:p>
            <a:r>
              <a:rPr lang="en-US" dirty="0"/>
              <a:t>DCF takes the perspective of company cash flows. </a:t>
            </a:r>
          </a:p>
          <a:p>
            <a:pPr lvl="1"/>
            <a:r>
              <a:rPr lang="en-US" dirty="0"/>
              <a:t>Focuses on ‘intrinsic’ valuation,  it requires strong assumptions </a:t>
            </a:r>
          </a:p>
          <a:p>
            <a:pPr lvl="1"/>
            <a:r>
              <a:rPr lang="en-US" dirty="0"/>
              <a:t>Not suitable for modelling fundamental uncertainty, nor multiple round valuations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0168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Comparing valuation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62" y="1120775"/>
            <a:ext cx="10790237" cy="5338763"/>
          </a:xfrm>
        </p:spPr>
        <p:txBody>
          <a:bodyPr>
            <a:normAutofit/>
          </a:bodyPr>
          <a:lstStyle/>
          <a:p>
            <a:r>
              <a:rPr lang="en-US" dirty="0"/>
              <a:t>Comparables are also common as they rely on market information. This information is external to the company. </a:t>
            </a:r>
          </a:p>
          <a:p>
            <a:pPr lvl="1"/>
            <a:r>
              <a:rPr lang="en-US" dirty="0"/>
              <a:t>Exit </a:t>
            </a:r>
            <a:r>
              <a:rPr lang="en-US" dirty="0" err="1"/>
              <a:t>comparables</a:t>
            </a:r>
            <a:r>
              <a:rPr lang="en-US" dirty="0"/>
              <a:t> rely on ‘relative’ valuation of listed companies </a:t>
            </a:r>
            <a:r>
              <a:rPr lang="en-150" dirty="0"/>
              <a:t>–</a:t>
            </a:r>
            <a:r>
              <a:rPr lang="en-US" dirty="0"/>
              <a:t> are these comparable to ventures?</a:t>
            </a:r>
          </a:p>
          <a:p>
            <a:pPr lvl="1"/>
            <a:r>
              <a:rPr lang="en-US" dirty="0"/>
              <a:t>Investment comparison go closer to peers in terms of comparability – at least they try</a:t>
            </a:r>
          </a:p>
          <a:p>
            <a:r>
              <a:rPr lang="en-US" dirty="0"/>
              <a:t>These methods rely on strong assumptions on what the appropriate discount rate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3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E973A-CD2D-42CB-9B56-D38CADFD7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50210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70C0"/>
                </a:solidFill>
              </a:rPr>
              <a:t>Pre-money valuation:</a:t>
            </a:r>
            <a:r>
              <a:rPr lang="en-US" sz="2800" dirty="0"/>
              <a:t> the company’s value just prior to an investment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70C0"/>
                </a:solidFill>
              </a:rPr>
              <a:t>Post-money valuation: </a:t>
            </a:r>
            <a:r>
              <a:rPr lang="en-US" sz="2800" dirty="0"/>
              <a:t>how much the company is valued after receiving an investment (on which (4.1) and (4.2) are based)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Specifically,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Pre-money val. = Post-money val. – Investment		(4.3) 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Post-money val. = Pre-money val. + Investment 		(4.4)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D101C-99CB-4B45-8869-A506F50B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6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0EEFC5-0617-4155-BAC3-915650759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523220" cy="643036"/>
          </a:xfrm>
        </p:spPr>
        <p:txBody>
          <a:bodyPr/>
          <a:lstStyle/>
          <a:p>
            <a:r>
              <a:rPr lang="en-US" sz="4000" dirty="0"/>
              <a:t>Basics of investment/ownership/</a:t>
            </a:r>
            <a:r>
              <a:rPr lang="en-US" sz="4400" dirty="0"/>
              <a:t>valuation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968825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Comparing valuation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US" dirty="0"/>
              <a:t>Probability-based models try to provide a sounder approach, but they also make strong assumptions on how to model probabilities. </a:t>
            </a:r>
          </a:p>
          <a:p>
            <a:r>
              <a:rPr lang="en-US" dirty="0"/>
              <a:t>All methods rely on investors receiving common equity.</a:t>
            </a:r>
          </a:p>
          <a:p>
            <a:r>
              <a:rPr lang="en-US" dirty="0"/>
              <a:t>This is not the case, as most venture investors receive more complex securities, and how this affects valuation is a complex issue that requires sophisticated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675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1200"/>
              </a:spcBef>
            </a:pPr>
            <a:br>
              <a:rPr lang="en-US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Exercise Session 2</a:t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</a:rPr>
            </a:b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C1F3634-BEB6-44D7-ADE9-92C26ED715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Material from chapters 4, 5 &amp; 9.</a:t>
            </a:r>
          </a:p>
          <a:p>
            <a:r>
              <a:rPr lang="en-US" dirty="0"/>
              <a:t>Staged Financing</a:t>
            </a:r>
          </a:p>
        </p:txBody>
      </p:sp>
    </p:spTree>
    <p:extLst>
      <p:ext uri="{BB962C8B-B14F-4D97-AF65-F5344CB8AC3E}">
        <p14:creationId xmlns:p14="http://schemas.microsoft.com/office/powerpoint/2010/main" val="7694818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Capitalization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‘Cap Table’  is a table that, for each shareholder, keeps track (at each round) of:</a:t>
            </a:r>
          </a:p>
          <a:p>
            <a:pPr lvl="1"/>
            <a:r>
              <a:rPr lang="en-US" sz="2000" dirty="0"/>
              <a:t>The number of shares owned</a:t>
            </a:r>
          </a:p>
          <a:p>
            <a:pPr lvl="1"/>
            <a:r>
              <a:rPr lang="en-US" sz="2000" dirty="0"/>
              <a:t>The amount of investment</a:t>
            </a:r>
          </a:p>
          <a:p>
            <a:pPr lvl="1"/>
            <a:r>
              <a:rPr lang="en-US" sz="2000" dirty="0"/>
              <a:t>The ownership fraction</a:t>
            </a:r>
          </a:p>
          <a:p>
            <a:r>
              <a:rPr lang="en-US" sz="2400" dirty="0"/>
              <a:t>Shares corresponding to stock options and convertible securities (chapter 6) are expressed on ‘fully diluted’ bases.</a:t>
            </a:r>
          </a:p>
          <a:p>
            <a:r>
              <a:rPr lang="en-US" sz="2400" dirty="0"/>
              <a:t>The Cap Table is organized in blocks corresponding to funding rounds (or ‘Series’).</a:t>
            </a:r>
          </a:p>
          <a:p>
            <a:r>
              <a:rPr lang="en-US" sz="2400" dirty="0"/>
              <a:t>Each row reports data for one owner (often grouped into either founders, investors, or other parties).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272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249063"/>
              </p:ext>
            </p:extLst>
          </p:nvPr>
        </p:nvGraphicFramePr>
        <p:xfrm>
          <a:off x="666433" y="1114425"/>
          <a:ext cx="10877550" cy="497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229558" imgH="2847845" progId="Excel.Sheet.12">
                  <p:embed/>
                </p:oleObj>
              </mc:Choice>
              <mc:Fallback>
                <p:oleObj name="Worksheet" r:id="rId2" imgW="6229558" imgH="2847845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6433" y="1114425"/>
                        <a:ext cx="10877550" cy="497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68B860C-AA43-4EA1-AE0A-8645F98C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Capitalization table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815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Autofit/>
          </a:bodyPr>
          <a:lstStyle/>
          <a:p>
            <a:r>
              <a:rPr lang="en-US"/>
              <a:t>VCM - Multiple rounds of investment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US" dirty="0"/>
              <a:t>VCM: F</a:t>
            </a:r>
            <a:r>
              <a:rPr lang="en-US" baseline="3000" dirty="0"/>
              <a:t>INV</a:t>
            </a:r>
            <a:r>
              <a:rPr lang="en-US" dirty="0"/>
              <a:t> = I / PV of X = FV of I / X </a:t>
            </a:r>
          </a:p>
          <a:p>
            <a:r>
              <a:rPr lang="en-US" dirty="0"/>
              <a:t>Multiple rounds of investment </a:t>
            </a:r>
          </a:p>
          <a:p>
            <a:pPr lvl="1"/>
            <a:r>
              <a:rPr lang="en-US" dirty="0"/>
              <a:t>Apply the principle of the single-round VCM recursively.</a:t>
            </a:r>
          </a:p>
          <a:p>
            <a:pPr lvl="1"/>
            <a:r>
              <a:rPr lang="en-US" dirty="0"/>
              <a:t>Discount the exit value to the last round prior to exit, then to the previous round, and so on.</a:t>
            </a:r>
          </a:p>
          <a:p>
            <a:pPr>
              <a:spcAft>
                <a:spcPts val="1200"/>
              </a:spcAft>
            </a:pPr>
            <a:r>
              <a:rPr lang="en-US" dirty="0"/>
              <a:t>With r = 1, 2, …, R rounds of investment and exit after round R, denote the investment in round r by I(r) and similarly pre-/post valuations by V</a:t>
            </a:r>
            <a:r>
              <a:rPr lang="en-US" baseline="3000" dirty="0"/>
              <a:t>PRE</a:t>
            </a:r>
            <a:r>
              <a:rPr lang="en-US" dirty="0"/>
              <a:t>(r) and V</a:t>
            </a:r>
            <a:r>
              <a:rPr lang="en-US" baseline="3000" dirty="0"/>
              <a:t>POST</a:t>
            </a:r>
            <a:r>
              <a:rPr lang="en-US" dirty="0"/>
              <a:t>(r). Then,</a:t>
            </a:r>
          </a:p>
          <a:p>
            <a:pPr lvl="1"/>
            <a:r>
              <a:rPr lang="en-US" dirty="0"/>
              <a:t>V</a:t>
            </a:r>
            <a:r>
              <a:rPr lang="en-US" baseline="3000" dirty="0"/>
              <a:t>POST</a:t>
            </a:r>
            <a:r>
              <a:rPr lang="en-US" dirty="0"/>
              <a:t>(r) = </a:t>
            </a:r>
            <a:r>
              <a:rPr lang="en-US" dirty="0">
                <a:solidFill>
                  <a:srgbClr val="0070C0"/>
                </a:solidFill>
              </a:rPr>
              <a:t>V</a:t>
            </a:r>
            <a:r>
              <a:rPr lang="en-US" baseline="3000" dirty="0">
                <a:solidFill>
                  <a:srgbClr val="0070C0"/>
                </a:solidFill>
              </a:rPr>
              <a:t>PRE</a:t>
            </a:r>
            <a:r>
              <a:rPr lang="en-US" dirty="0">
                <a:solidFill>
                  <a:srgbClr val="0070C0"/>
                </a:solidFill>
              </a:rPr>
              <a:t>(r+1)</a:t>
            </a:r>
            <a:r>
              <a:rPr lang="en-US" dirty="0"/>
              <a:t> / (1+</a:t>
            </a:r>
            <a:r>
              <a:rPr lang="el-GR" dirty="0"/>
              <a:t> ρ</a:t>
            </a:r>
            <a:r>
              <a:rPr lang="en-US" dirty="0"/>
              <a:t>)</a:t>
            </a:r>
            <a:r>
              <a:rPr lang="en-US" baseline="42000" dirty="0"/>
              <a:t>Tr</a:t>
            </a:r>
            <a:r>
              <a:rPr lang="en-US" dirty="0"/>
              <a:t> 	(5.1 - MR) </a:t>
            </a:r>
          </a:p>
          <a:p>
            <a:pPr lvl="1"/>
            <a:r>
              <a:rPr lang="en-US" dirty="0"/>
              <a:t>V</a:t>
            </a:r>
            <a:r>
              <a:rPr lang="en-US" baseline="3000" dirty="0"/>
              <a:t>PRE</a:t>
            </a:r>
            <a:r>
              <a:rPr lang="en-US" dirty="0"/>
              <a:t>(r) = V</a:t>
            </a:r>
            <a:r>
              <a:rPr lang="en-US" baseline="3000" dirty="0"/>
              <a:t>POST</a:t>
            </a:r>
            <a:r>
              <a:rPr lang="en-US" dirty="0"/>
              <a:t>(r) – I(r)		(5.2 - MR) </a:t>
            </a:r>
          </a:p>
          <a:p>
            <a:pPr lvl="1"/>
            <a:r>
              <a:rPr lang="en-US" dirty="0"/>
              <a:t>F</a:t>
            </a:r>
            <a:r>
              <a:rPr lang="en-US" baseline="3000" dirty="0"/>
              <a:t>INV</a:t>
            </a:r>
            <a:r>
              <a:rPr lang="en-US" dirty="0"/>
              <a:t>(r) = I(r) / V</a:t>
            </a:r>
            <a:r>
              <a:rPr lang="en-US" baseline="3000" dirty="0"/>
              <a:t>POST</a:t>
            </a:r>
            <a:r>
              <a:rPr lang="en-US" dirty="0"/>
              <a:t>(r)		(5.3 - MR)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043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EA4D80-D1FB-4DA6-A832-ED5EF302D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VCM - </a:t>
            </a:r>
            <a:r>
              <a:rPr lang="en-US" sz="4000" dirty="0"/>
              <a:t>Multiple rounds of investment </a:t>
            </a:r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47E578-775A-4A0D-9C23-E4519789F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Example (</a:t>
            </a:r>
            <a:r>
              <a:rPr lang="en-US" sz="2400" dirty="0" err="1"/>
              <a:t>WorkHorse</a:t>
            </a:r>
            <a:r>
              <a:rPr lang="en-US" sz="2400" dirty="0"/>
              <a:t> Box 5.2)</a:t>
            </a:r>
          </a:p>
          <a:p>
            <a:pPr lvl="1"/>
            <a:r>
              <a:rPr lang="en-US" sz="2000" dirty="0"/>
              <a:t>A company planning to raise $0.5M in year 0 and $2M in year 1</a:t>
            </a:r>
          </a:p>
          <a:p>
            <a:pPr lvl="1"/>
            <a:r>
              <a:rPr lang="en-US" sz="2000" dirty="0"/>
              <a:t>X</a:t>
            </a:r>
            <a:r>
              <a:rPr lang="en-US" sz="2000" baseline="42000" dirty="0"/>
              <a:t>e</a:t>
            </a:r>
            <a:r>
              <a:rPr lang="en-US" sz="2000" dirty="0"/>
              <a:t> = $25M in 5 years</a:t>
            </a:r>
          </a:p>
          <a:p>
            <a:pPr lvl="1"/>
            <a:r>
              <a:rPr lang="en-US" sz="2000" dirty="0"/>
              <a:t>Annual required rate of return: 50%</a:t>
            </a:r>
          </a:p>
          <a:p>
            <a:pPr lvl="1"/>
            <a:r>
              <a:rPr lang="en-US" sz="2000" dirty="0"/>
              <a:t>What are V</a:t>
            </a:r>
            <a:r>
              <a:rPr lang="en-US" sz="2000" baseline="3000" dirty="0"/>
              <a:t>POST</a:t>
            </a:r>
            <a:r>
              <a:rPr lang="en-US" sz="2000" dirty="0"/>
              <a:t>(1) and V</a:t>
            </a:r>
            <a:r>
              <a:rPr lang="en-US" sz="2000" baseline="3000" dirty="0"/>
              <a:t>PRE</a:t>
            </a:r>
            <a:r>
              <a:rPr lang="en-US" sz="2000" dirty="0"/>
              <a:t>(1) and V</a:t>
            </a:r>
            <a:r>
              <a:rPr lang="en-US" sz="2000" baseline="3000" dirty="0"/>
              <a:t>POST</a:t>
            </a:r>
            <a:r>
              <a:rPr lang="en-US" sz="2000" dirty="0"/>
              <a:t>(2) and V</a:t>
            </a:r>
            <a:r>
              <a:rPr lang="en-US" sz="2000" baseline="3000" dirty="0"/>
              <a:t>PRE</a:t>
            </a:r>
            <a:r>
              <a:rPr lang="en-US" sz="2000" dirty="0"/>
              <a:t>(2)?</a:t>
            </a:r>
          </a:p>
          <a:p>
            <a:pPr marL="200025" lvl="1" indent="0">
              <a:buNone/>
            </a:pPr>
            <a:endParaRPr lang="LID4096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3B84B-BADF-4C85-B4DC-6236622D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126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EA4D80-D1FB-4DA6-A832-ED5EF302D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VCM - </a:t>
            </a:r>
            <a:r>
              <a:rPr lang="en-US" sz="4000" dirty="0"/>
              <a:t>Multiple rounds of investment 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47E578-775A-4A0D-9C23-E4519789F1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Example (</a:t>
                </a:r>
                <a:r>
                  <a:rPr lang="en-US" sz="2400" dirty="0" err="1"/>
                  <a:t>WorkHorse</a:t>
                </a:r>
                <a:r>
                  <a:rPr lang="en-US" sz="2400" dirty="0"/>
                  <a:t> Box 5.2)</a:t>
                </a:r>
              </a:p>
              <a:p>
                <a:pPr lvl="1"/>
                <a:r>
                  <a:rPr lang="en-US" sz="2000" dirty="0"/>
                  <a:t>A company planning to raise $0.5M in year 0 and $2M in year 1</a:t>
                </a:r>
              </a:p>
              <a:p>
                <a:pPr lvl="1"/>
                <a:r>
                  <a:rPr lang="en-US" sz="2000" dirty="0"/>
                  <a:t>X</a:t>
                </a:r>
                <a:r>
                  <a:rPr lang="en-US" sz="2000" baseline="42000" dirty="0"/>
                  <a:t>e</a:t>
                </a:r>
                <a:r>
                  <a:rPr lang="en-US" sz="2000" dirty="0"/>
                  <a:t> = $25M in 5 years</a:t>
                </a:r>
              </a:p>
              <a:p>
                <a:pPr lvl="1"/>
                <a:r>
                  <a:rPr lang="en-US" sz="2000" dirty="0"/>
                  <a:t>Annual required rate of return: 50%</a:t>
                </a:r>
              </a:p>
              <a:p>
                <a:pPr lvl="1"/>
                <a:r>
                  <a:rPr lang="en-US" sz="2000" dirty="0"/>
                  <a:t>What are V</a:t>
                </a:r>
                <a:r>
                  <a:rPr lang="en-US" sz="2000" baseline="3000" dirty="0"/>
                  <a:t>POST</a:t>
                </a:r>
                <a:r>
                  <a:rPr lang="en-US" sz="2000" dirty="0"/>
                  <a:t>(1) and V</a:t>
                </a:r>
                <a:r>
                  <a:rPr lang="en-US" sz="2000" baseline="3000" dirty="0"/>
                  <a:t>PRE</a:t>
                </a:r>
                <a:r>
                  <a:rPr lang="en-US" sz="2000" dirty="0"/>
                  <a:t>(1) and V</a:t>
                </a:r>
                <a:r>
                  <a:rPr lang="en-US" sz="2000" baseline="3000" dirty="0"/>
                  <a:t>POST</a:t>
                </a:r>
                <a:r>
                  <a:rPr lang="en-US" sz="2000" dirty="0"/>
                  <a:t>(2) and V</a:t>
                </a:r>
                <a:r>
                  <a:rPr lang="en-US" sz="2000" baseline="3000" dirty="0"/>
                  <a:t>PRE</a:t>
                </a:r>
                <a:r>
                  <a:rPr lang="en-US" sz="2000" dirty="0"/>
                  <a:t>(2)?</a:t>
                </a:r>
              </a:p>
              <a:p>
                <a:r>
                  <a:rPr lang="en-US" sz="2400" dirty="0"/>
                  <a:t>Computing backward: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POST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$25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1+0.5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=$4.94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PRE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=$4.94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−$2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=$2.94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000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POST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PRE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1+0.5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$2.94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0" smtClean="0">
                                    <a:latin typeface="Cambria Math" panose="02040503050406030204" pitchFamily="18" charset="0"/>
                                  </a:rPr>
                                  <m:t>1+0.5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=$1.96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PRE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=$1.96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−$0.5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=$1.46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000" b="0" dirty="0"/>
              </a:p>
              <a:p>
                <a:pPr marL="200025" lvl="1" indent="0">
                  <a:buNone/>
                </a:pPr>
                <a:endParaRPr lang="LID4096" sz="20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47E578-775A-4A0D-9C23-E4519789F1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7" t="-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3B84B-BADF-4C85-B4DC-6236622D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501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Ownership dilution - Multiple rounds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62" y="1120775"/>
            <a:ext cx="10508298" cy="55238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sz="2000" dirty="0"/>
              <a:t>Ventures typically raise funds over multiple rounds. A new round occurs when the company receives a new equity investment.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sz="2000" dirty="0"/>
              <a:t>(Dilution) When a venture issues shares on a new equity investment, existing shareholders find their ownership decreased because of newly issued shares.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Notations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F</a:t>
            </a:r>
            <a:r>
              <a:rPr lang="en-US" sz="2000" baseline="3000" dirty="0"/>
              <a:t>i</a:t>
            </a:r>
            <a:r>
              <a:rPr lang="en-US" sz="2000" dirty="0"/>
              <a:t>(r): the ownership fraction after round </a:t>
            </a:r>
            <a:r>
              <a:rPr lang="en-US" sz="2000" i="1" dirty="0"/>
              <a:t>r</a:t>
            </a:r>
            <a:r>
              <a:rPr lang="en-US" sz="2000" dirty="0"/>
              <a:t> of investors who invested in round </a:t>
            </a:r>
            <a:r>
              <a:rPr lang="en-US" sz="2000" i="1" dirty="0" err="1"/>
              <a:t>i</a:t>
            </a:r>
            <a:r>
              <a:rPr lang="en-US" sz="2000" dirty="0"/>
              <a:t>.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F</a:t>
            </a:r>
            <a:r>
              <a:rPr lang="en-US" sz="1800" baseline="-3000" dirty="0"/>
              <a:t>1</a:t>
            </a:r>
            <a:r>
              <a:rPr lang="en-US" sz="1800" dirty="0"/>
              <a:t>(3): the ownership fraction of the 1</a:t>
            </a:r>
            <a:r>
              <a:rPr lang="en-US" sz="1800" baseline="30000" dirty="0"/>
              <a:t>st</a:t>
            </a:r>
            <a:r>
              <a:rPr lang="en-US" sz="1800" dirty="0"/>
              <a:t>-round investor after round 3.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F</a:t>
            </a:r>
            <a:r>
              <a:rPr lang="en-US" sz="1800" baseline="3000" dirty="0"/>
              <a:t>r</a:t>
            </a:r>
            <a:r>
              <a:rPr lang="en-US" sz="1800" dirty="0"/>
              <a:t>(r): the ownership fraction of new investors in round </a:t>
            </a:r>
            <a:r>
              <a:rPr lang="en-US" sz="1800" i="1" dirty="0"/>
              <a:t>r</a:t>
            </a:r>
            <a:r>
              <a:rPr lang="en-US" sz="1800" dirty="0"/>
              <a:t>.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S</a:t>
            </a:r>
            <a:r>
              <a:rPr lang="en-US" sz="2000" baseline="3000" dirty="0"/>
              <a:t>i</a:t>
            </a:r>
            <a:r>
              <a:rPr lang="en-US" sz="2000" dirty="0"/>
              <a:t>(r): the number of shares held after round </a:t>
            </a:r>
            <a:r>
              <a:rPr lang="en-US" sz="2000" i="1" dirty="0"/>
              <a:t>r</a:t>
            </a:r>
            <a:r>
              <a:rPr lang="en-US" sz="2000" dirty="0"/>
              <a:t> by investors from round </a:t>
            </a:r>
            <a:r>
              <a:rPr lang="en-US" sz="2000" i="1" dirty="0" err="1"/>
              <a:t>i</a:t>
            </a:r>
            <a:r>
              <a:rPr lang="en-US" sz="2000" dirty="0"/>
              <a:t>.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S</a:t>
            </a:r>
            <a:r>
              <a:rPr lang="en-US" sz="1800" baseline="3000" dirty="0"/>
              <a:t>r</a:t>
            </a:r>
            <a:r>
              <a:rPr lang="en-US" sz="1800" dirty="0"/>
              <a:t>(r): the number of shares issued to new investor in round </a:t>
            </a:r>
            <a:r>
              <a:rPr lang="en-US" sz="1800" i="1" dirty="0"/>
              <a:t>r.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S</a:t>
            </a:r>
            <a:r>
              <a:rPr lang="en-US" sz="1800" baseline="3000" dirty="0"/>
              <a:t>POST</a:t>
            </a:r>
            <a:r>
              <a:rPr lang="en-US" sz="1800" dirty="0"/>
              <a:t>(r): the total number of shares after round </a:t>
            </a:r>
            <a:r>
              <a:rPr lang="en-US" sz="1800" i="1" dirty="0"/>
              <a:t>r.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I(r): the investment amount in round </a:t>
            </a:r>
            <a:r>
              <a:rPr lang="en-US" sz="2000" i="1" dirty="0"/>
              <a:t>r.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V</a:t>
            </a:r>
            <a:r>
              <a:rPr lang="en-US" sz="2000" baseline="3000" dirty="0"/>
              <a:t>PRE</a:t>
            </a:r>
            <a:r>
              <a:rPr lang="en-US" sz="2000" dirty="0"/>
              <a:t>(r) and V</a:t>
            </a:r>
            <a:r>
              <a:rPr lang="en-US" sz="2000" baseline="3000" dirty="0"/>
              <a:t>POST</a:t>
            </a:r>
            <a:r>
              <a:rPr lang="en-US" sz="2000" dirty="0"/>
              <a:t>(r): pre- and post-money valuation, respectively.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704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Ownership dilution - Multiple rounds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63" y="1120775"/>
            <a:ext cx="10058400" cy="53387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Investment in round r: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 I(r) = Fr(r) * V</a:t>
            </a:r>
            <a:r>
              <a:rPr lang="en-US" sz="2000" baseline="3000" dirty="0"/>
              <a:t>POST</a:t>
            </a:r>
            <a:r>
              <a:rPr lang="en-US" sz="2000" dirty="0"/>
              <a:t>(r)					(4.1-MR) 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We rewrite the other equations accordingly: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V</a:t>
            </a:r>
            <a:r>
              <a:rPr lang="en-US" sz="2000" baseline="3000" dirty="0"/>
              <a:t>PRE</a:t>
            </a:r>
            <a:r>
              <a:rPr lang="en-US" sz="2000" dirty="0"/>
              <a:t>(r) = V</a:t>
            </a:r>
            <a:r>
              <a:rPr lang="en-US" sz="2000" baseline="3000" dirty="0"/>
              <a:t>POST</a:t>
            </a:r>
            <a:r>
              <a:rPr lang="en-US" sz="2000" dirty="0"/>
              <a:t>(r) – I(r)	 &amp;  S</a:t>
            </a:r>
            <a:r>
              <a:rPr lang="en-US" sz="2000" baseline="3000" dirty="0"/>
              <a:t>POST</a:t>
            </a:r>
            <a:r>
              <a:rPr lang="en-US" sz="2000" dirty="0"/>
              <a:t>(r) = </a:t>
            </a:r>
            <a:r>
              <a:rPr lang="en-US" sz="2000" dirty="0">
                <a:solidFill>
                  <a:srgbClr val="0070C0"/>
                </a:solidFill>
              </a:rPr>
              <a:t>S</a:t>
            </a:r>
            <a:r>
              <a:rPr lang="en-US" sz="2000" baseline="3000" dirty="0">
                <a:solidFill>
                  <a:srgbClr val="0070C0"/>
                </a:solidFill>
              </a:rPr>
              <a:t>POST</a:t>
            </a:r>
            <a:r>
              <a:rPr lang="en-US" sz="2000" dirty="0">
                <a:solidFill>
                  <a:srgbClr val="0070C0"/>
                </a:solidFill>
              </a:rPr>
              <a:t>(r-1) + S</a:t>
            </a:r>
            <a:r>
              <a:rPr lang="en-US" sz="2000" baseline="3000" dirty="0">
                <a:solidFill>
                  <a:srgbClr val="0070C0"/>
                </a:solidFill>
              </a:rPr>
              <a:t>r</a:t>
            </a:r>
            <a:r>
              <a:rPr lang="en-US" sz="2000" dirty="0">
                <a:solidFill>
                  <a:srgbClr val="0070C0"/>
                </a:solidFill>
              </a:rPr>
              <a:t>(r) </a:t>
            </a:r>
            <a:r>
              <a:rPr lang="en-US" sz="2000" dirty="0"/>
              <a:t>	(4.3-MR) &amp; (4.5-MR)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I(r) = P(r) * S</a:t>
            </a:r>
            <a:r>
              <a:rPr lang="en-US" sz="2000" baseline="3000" dirty="0"/>
              <a:t>r</a:t>
            </a:r>
            <a:r>
              <a:rPr lang="en-US" sz="2000" dirty="0"/>
              <a:t>(r)					(4.6-MR)</a:t>
            </a:r>
          </a:p>
          <a:p>
            <a:pPr lvl="1">
              <a:lnSpc>
                <a:spcPct val="100000"/>
              </a:lnSpc>
            </a:pPr>
            <a:r>
              <a:rPr lang="pt-BR" sz="2000" dirty="0"/>
              <a:t>V</a:t>
            </a:r>
            <a:r>
              <a:rPr lang="pt-BR" sz="2000" baseline="3000" dirty="0"/>
              <a:t>POST</a:t>
            </a:r>
            <a:r>
              <a:rPr lang="pt-BR" sz="2000" dirty="0"/>
              <a:t>(r) = P(r)*S</a:t>
            </a:r>
            <a:r>
              <a:rPr lang="pt-BR" sz="2000" baseline="3000" dirty="0"/>
              <a:t>POST</a:t>
            </a:r>
            <a:r>
              <a:rPr lang="pt-BR" sz="2000" dirty="0"/>
              <a:t>(r)  &amp; V</a:t>
            </a:r>
            <a:r>
              <a:rPr lang="pt-BR" sz="2000" baseline="3000" dirty="0"/>
              <a:t>PRE</a:t>
            </a:r>
            <a:r>
              <a:rPr lang="pt-BR" sz="2000" dirty="0"/>
              <a:t>(r) = P(r)*S</a:t>
            </a:r>
            <a:r>
              <a:rPr lang="pt-BR" sz="2000" baseline="3000" dirty="0"/>
              <a:t>POST</a:t>
            </a:r>
            <a:r>
              <a:rPr lang="pt-BR" sz="2000" dirty="0"/>
              <a:t>(r-1)  	(4.7-MR) &amp; (4.8-MR) </a:t>
            </a:r>
          </a:p>
          <a:p>
            <a:pPr lvl="1">
              <a:lnSpc>
                <a:spcPct val="100000"/>
              </a:lnSpc>
            </a:pPr>
            <a:r>
              <a:rPr lang="pt-BR" sz="2000" dirty="0">
                <a:solidFill>
                  <a:srgbClr val="0070C0"/>
                </a:solidFill>
              </a:rPr>
              <a:t>F</a:t>
            </a:r>
            <a:r>
              <a:rPr lang="pt-BR" sz="2000" baseline="3000" dirty="0">
                <a:solidFill>
                  <a:srgbClr val="0070C0"/>
                </a:solidFill>
              </a:rPr>
              <a:t>i</a:t>
            </a:r>
            <a:r>
              <a:rPr lang="pt-BR" sz="2000" dirty="0">
                <a:solidFill>
                  <a:srgbClr val="0070C0"/>
                </a:solidFill>
              </a:rPr>
              <a:t>(r) = S</a:t>
            </a:r>
            <a:r>
              <a:rPr lang="pt-BR" sz="2000" baseline="3000" dirty="0">
                <a:solidFill>
                  <a:srgbClr val="0070C0"/>
                </a:solidFill>
              </a:rPr>
              <a:t>i</a:t>
            </a:r>
            <a:r>
              <a:rPr lang="pt-BR" sz="2000" dirty="0">
                <a:solidFill>
                  <a:srgbClr val="0070C0"/>
                </a:solidFill>
              </a:rPr>
              <a:t>(r) / S</a:t>
            </a:r>
            <a:r>
              <a:rPr lang="pt-BR" sz="2000" baseline="3000" dirty="0">
                <a:solidFill>
                  <a:srgbClr val="0070C0"/>
                </a:solidFill>
              </a:rPr>
              <a:t>POST</a:t>
            </a:r>
            <a:r>
              <a:rPr lang="pt-BR" sz="2000" dirty="0">
                <a:solidFill>
                  <a:srgbClr val="0070C0"/>
                </a:solidFill>
              </a:rPr>
              <a:t>(r)</a:t>
            </a:r>
            <a:r>
              <a:rPr lang="pt-BR" sz="2000" dirty="0"/>
              <a:t>	 				(4.9-MR) 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Finally,</a:t>
            </a:r>
          </a:p>
          <a:p>
            <a:pPr lvl="1">
              <a:lnSpc>
                <a:spcPct val="100000"/>
              </a:lnSpc>
            </a:pPr>
            <a:r>
              <a:rPr lang="pt-BR" sz="2000" dirty="0">
                <a:solidFill>
                  <a:srgbClr val="0070C0"/>
                </a:solidFill>
              </a:rPr>
              <a:t>F</a:t>
            </a:r>
            <a:r>
              <a:rPr lang="pt-BR" sz="2000" baseline="3000" dirty="0">
                <a:solidFill>
                  <a:srgbClr val="0070C0"/>
                </a:solidFill>
              </a:rPr>
              <a:t>i</a:t>
            </a:r>
            <a:r>
              <a:rPr lang="pt-BR" sz="2000" dirty="0">
                <a:solidFill>
                  <a:srgbClr val="0070C0"/>
                </a:solidFill>
              </a:rPr>
              <a:t>(r) = F</a:t>
            </a:r>
            <a:r>
              <a:rPr lang="pt-BR" sz="2000" baseline="3000" dirty="0">
                <a:solidFill>
                  <a:srgbClr val="0070C0"/>
                </a:solidFill>
              </a:rPr>
              <a:t>i</a:t>
            </a:r>
            <a:r>
              <a:rPr lang="pt-BR" sz="2000" dirty="0">
                <a:solidFill>
                  <a:srgbClr val="0070C0"/>
                </a:solidFill>
              </a:rPr>
              <a:t>(r-1)*(1 - F</a:t>
            </a:r>
            <a:r>
              <a:rPr lang="pt-BR" sz="2000" baseline="3000" dirty="0">
                <a:solidFill>
                  <a:srgbClr val="0070C0"/>
                </a:solidFill>
              </a:rPr>
              <a:t>r</a:t>
            </a:r>
            <a:r>
              <a:rPr lang="pt-BR" sz="2000" dirty="0">
                <a:solidFill>
                  <a:srgbClr val="0070C0"/>
                </a:solidFill>
              </a:rPr>
              <a:t>(r)) 				(4.10-MR) </a:t>
            </a:r>
          </a:p>
          <a:p>
            <a:pPr lvl="1">
              <a:lnSpc>
                <a:spcPct val="100000"/>
              </a:lnSpc>
            </a:pPr>
            <a:r>
              <a:rPr lang="pt-BR" sz="2000" dirty="0"/>
              <a:t>This shows that the</a:t>
            </a:r>
            <a:r>
              <a:rPr lang="pt-BR" sz="2000" u="sng" dirty="0"/>
              <a:t> ownership stake of investors from round </a:t>
            </a:r>
            <a:r>
              <a:rPr lang="pt-BR" sz="2000" i="1" u="sng" dirty="0"/>
              <a:t>i</a:t>
            </a:r>
            <a:r>
              <a:rPr lang="pt-BR" sz="2000" u="sng" dirty="0"/>
              <a:t> will go down (F</a:t>
            </a:r>
            <a:r>
              <a:rPr lang="pt-BR" sz="2000" u="sng" baseline="3000" dirty="0"/>
              <a:t>r</a:t>
            </a:r>
            <a:r>
              <a:rPr lang="pt-BR" sz="2000" u="sng" dirty="0"/>
              <a:t>(r)*100)% after round </a:t>
            </a:r>
            <a:r>
              <a:rPr lang="pt-BR" sz="2000" i="1" u="sng" dirty="0"/>
              <a:t>r</a:t>
            </a:r>
            <a:r>
              <a:rPr lang="pt-BR" sz="2000" dirty="0"/>
              <a:t>, which is the ownership fraction granted to new investors in round </a:t>
            </a:r>
            <a:r>
              <a:rPr lang="pt-BR" sz="2000" i="1" dirty="0"/>
              <a:t>r.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i.e., after each round </a:t>
            </a:r>
            <a:r>
              <a:rPr lang="en-US" sz="2000" dirty="0">
                <a:solidFill>
                  <a:srgbClr val="0070C0"/>
                </a:solidFill>
              </a:rPr>
              <a:t>all existing shareholders get diluted by the common factor (1– F</a:t>
            </a:r>
            <a:r>
              <a:rPr lang="en-US" sz="2000" baseline="3000" dirty="0">
                <a:solidFill>
                  <a:srgbClr val="0070C0"/>
                </a:solidFill>
              </a:rPr>
              <a:t>r</a:t>
            </a:r>
            <a:r>
              <a:rPr lang="en-US" sz="2000" dirty="0">
                <a:solidFill>
                  <a:srgbClr val="0070C0"/>
                </a:solidFill>
              </a:rPr>
              <a:t>(r))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440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3691E9-FC37-4B6F-96C9-A3F137B1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/>
              <a:t>Ownership dilution - Multiple rounds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81E71-64E5-4FA3-9C53-78DAB0626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US" dirty="0"/>
              <a:t>Exercise (</a:t>
            </a:r>
            <a:r>
              <a:rPr lang="en-US" dirty="0" err="1"/>
              <a:t>WorkHorse</a:t>
            </a:r>
            <a:r>
              <a:rPr lang="en-US" dirty="0"/>
              <a:t> Box 4.2 - 4.5):</a:t>
            </a:r>
          </a:p>
          <a:p>
            <a:pPr lvl="1"/>
            <a:r>
              <a:rPr lang="en-US" dirty="0"/>
              <a:t>S</a:t>
            </a:r>
            <a:r>
              <a:rPr lang="en-US" baseline="3000" dirty="0"/>
              <a:t>PRE</a:t>
            </a:r>
            <a:r>
              <a:rPr lang="en-US" dirty="0"/>
              <a:t> = 1M </a:t>
            </a:r>
          </a:p>
          <a:p>
            <a:pPr lvl="2"/>
            <a:r>
              <a:rPr lang="en-US" sz="2000" dirty="0"/>
              <a:t>S</a:t>
            </a:r>
            <a:r>
              <a:rPr lang="en-US" sz="2000" baseline="3000" dirty="0"/>
              <a:t>ENT</a:t>
            </a:r>
            <a:r>
              <a:rPr lang="en-US" sz="2000" dirty="0"/>
              <a:t> = 800K, S</a:t>
            </a:r>
            <a:r>
              <a:rPr lang="en-US" sz="2000" baseline="3000" dirty="0"/>
              <a:t>SOP</a:t>
            </a:r>
            <a:r>
              <a:rPr lang="en-US" sz="2000" dirty="0"/>
              <a:t> = 100K, &amp; S</a:t>
            </a:r>
            <a:r>
              <a:rPr lang="en-US" sz="2000" baseline="3000" dirty="0"/>
              <a:t>ETC</a:t>
            </a:r>
            <a:r>
              <a:rPr lang="en-US" sz="2000" dirty="0"/>
              <a:t> = 100K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Round 1: 20% stake in exchange for $500K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Round 2: 25% stake in exchange for $2M</a:t>
            </a:r>
          </a:p>
          <a:p>
            <a:r>
              <a:rPr lang="en-US" dirty="0"/>
              <a:t>Evaluate </a:t>
            </a:r>
          </a:p>
          <a:p>
            <a:pPr lvl="1"/>
            <a:r>
              <a:rPr lang="en-US" dirty="0"/>
              <a:t>V</a:t>
            </a:r>
            <a:r>
              <a:rPr lang="en-US" baseline="3000" dirty="0"/>
              <a:t>POST</a:t>
            </a:r>
            <a:r>
              <a:rPr lang="en-US" dirty="0"/>
              <a:t>(r), V</a:t>
            </a:r>
            <a:r>
              <a:rPr lang="en-US" baseline="3000" dirty="0"/>
              <a:t>PRE</a:t>
            </a:r>
            <a:r>
              <a:rPr lang="en-US" dirty="0"/>
              <a:t>(r), P(r), S</a:t>
            </a:r>
            <a:r>
              <a:rPr lang="en-US" baseline="3000" dirty="0"/>
              <a:t>POST</a:t>
            </a:r>
            <a:r>
              <a:rPr lang="en-US" dirty="0"/>
              <a:t>(r), F</a:t>
            </a:r>
            <a:r>
              <a:rPr lang="en-US" baseline="3000" dirty="0"/>
              <a:t>i</a:t>
            </a:r>
            <a:r>
              <a:rPr lang="en-US" dirty="0"/>
              <a:t>(r) and F</a:t>
            </a:r>
            <a:r>
              <a:rPr lang="en-US" baseline="3000" dirty="0"/>
              <a:t>SOP</a:t>
            </a:r>
            <a:r>
              <a:rPr lang="en-US" dirty="0"/>
              <a:t>(r) for r = 1, 2 and </a:t>
            </a:r>
            <a:r>
              <a:rPr lang="en-US" dirty="0" err="1"/>
              <a:t>i</a:t>
            </a:r>
            <a:r>
              <a:rPr lang="en-US" dirty="0"/>
              <a:t> = 0,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F7A82-4B0B-4BD1-AF5F-65781DA31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7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E32037-91A8-4F0D-8E01-3F4E4233A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/>
          <a:lstStyle/>
          <a:p>
            <a:r>
              <a:rPr lang="en-US" dirty="0"/>
              <a:t>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US" dirty="0"/>
              <a:t>I = investment</a:t>
            </a:r>
          </a:p>
          <a:p>
            <a:r>
              <a:rPr lang="en-US" dirty="0"/>
              <a:t>F = fraction of ownership stake</a:t>
            </a:r>
          </a:p>
          <a:p>
            <a:r>
              <a:rPr lang="en-US" dirty="0"/>
              <a:t>V = valuation </a:t>
            </a:r>
          </a:p>
          <a:p>
            <a:r>
              <a:rPr lang="en-US" dirty="0"/>
              <a:t>S = shares outstanding</a:t>
            </a:r>
          </a:p>
          <a:p>
            <a:r>
              <a:rPr lang="en-US" dirty="0"/>
              <a:t>Other acronyms </a:t>
            </a:r>
          </a:p>
          <a:p>
            <a:pPr lvl="1"/>
            <a:r>
              <a:rPr lang="en-US" dirty="0"/>
              <a:t>ENT: entrepreneurs (or founders)</a:t>
            </a:r>
          </a:p>
          <a:p>
            <a:pPr lvl="1"/>
            <a:r>
              <a:rPr lang="en-US" dirty="0"/>
              <a:t>INV: new investors </a:t>
            </a:r>
          </a:p>
          <a:p>
            <a:pPr lvl="1"/>
            <a:r>
              <a:rPr lang="en-US" dirty="0"/>
              <a:t>PRE: pre investment</a:t>
            </a:r>
          </a:p>
          <a:p>
            <a:pPr lvl="1"/>
            <a:r>
              <a:rPr lang="en-US" dirty="0"/>
              <a:t>POST: post investment </a:t>
            </a:r>
          </a:p>
          <a:p>
            <a:pPr lvl="1"/>
            <a:r>
              <a:rPr lang="en-US" dirty="0"/>
              <a:t>SOP: stock options pool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726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CD2EA92-9945-4251-976E-53192F66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Ownership dilution - Multiple 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45C32-13F5-4811-A468-FDE379C72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Round 1: I(1) = $500K &amp; F</a:t>
            </a:r>
            <a:r>
              <a:rPr lang="en-US" sz="2400" baseline="3000" dirty="0"/>
              <a:t>1</a:t>
            </a:r>
            <a:r>
              <a:rPr lang="en-US" sz="2400" dirty="0"/>
              <a:t>(1) = 0.20</a:t>
            </a:r>
          </a:p>
          <a:p>
            <a:pPr lvl="1"/>
            <a:r>
              <a:rPr lang="en-US" sz="2000" dirty="0"/>
              <a:t>V</a:t>
            </a:r>
            <a:r>
              <a:rPr lang="en-US" sz="2000" baseline="3000" dirty="0"/>
              <a:t>POST</a:t>
            </a:r>
            <a:r>
              <a:rPr lang="en-US" sz="2000" dirty="0"/>
              <a:t>(1) = I(1) / F</a:t>
            </a:r>
            <a:r>
              <a:rPr lang="en-US" sz="2000" baseline="3000" dirty="0"/>
              <a:t>1</a:t>
            </a:r>
            <a:r>
              <a:rPr lang="en-US" sz="2000" dirty="0"/>
              <a:t>(1) = $500K / 0.2 = $2.5M </a:t>
            </a:r>
          </a:p>
          <a:p>
            <a:pPr lvl="1"/>
            <a:r>
              <a:rPr lang="en-US" sz="2000" dirty="0"/>
              <a:t>V</a:t>
            </a:r>
            <a:r>
              <a:rPr lang="en-US" sz="2000" baseline="3000" dirty="0"/>
              <a:t>PRE</a:t>
            </a:r>
            <a:r>
              <a:rPr lang="en-US" sz="2000" dirty="0"/>
              <a:t>(1) = V</a:t>
            </a:r>
            <a:r>
              <a:rPr lang="en-US" sz="2000" baseline="3000" dirty="0"/>
              <a:t>POST</a:t>
            </a:r>
            <a:r>
              <a:rPr lang="en-US" sz="2000" dirty="0"/>
              <a:t>(1) - I(1) = $2M</a:t>
            </a:r>
          </a:p>
          <a:p>
            <a:pPr lvl="1"/>
            <a:r>
              <a:rPr lang="en-US" sz="2000" dirty="0"/>
              <a:t>P(1) = V</a:t>
            </a:r>
            <a:r>
              <a:rPr lang="en-US" sz="2000" baseline="3000" dirty="0"/>
              <a:t>PRE</a:t>
            </a:r>
            <a:r>
              <a:rPr lang="en-US" sz="2000" dirty="0"/>
              <a:t>(1) / S</a:t>
            </a:r>
            <a:r>
              <a:rPr lang="en-US" sz="2000" baseline="3000" dirty="0"/>
              <a:t>PRE</a:t>
            </a:r>
            <a:r>
              <a:rPr lang="en-US" sz="2000" dirty="0"/>
              <a:t> = $2M / 1M = $2.00 </a:t>
            </a:r>
          </a:p>
          <a:p>
            <a:pPr lvl="1"/>
            <a:r>
              <a:rPr lang="en-US" sz="2000" dirty="0"/>
              <a:t>S</a:t>
            </a:r>
            <a:r>
              <a:rPr lang="en-US" sz="2000" baseline="3000" dirty="0"/>
              <a:t>1</a:t>
            </a:r>
            <a:r>
              <a:rPr lang="en-US" sz="2000" dirty="0"/>
              <a:t>(1) = I(1) / P(1) = $500K / $2 = 250K</a:t>
            </a:r>
          </a:p>
          <a:p>
            <a:pPr lvl="1"/>
            <a:r>
              <a:rPr lang="en-US" sz="2000" dirty="0"/>
              <a:t>S</a:t>
            </a:r>
            <a:r>
              <a:rPr lang="en-US" sz="2000" baseline="3000" dirty="0"/>
              <a:t>POST</a:t>
            </a:r>
            <a:r>
              <a:rPr lang="en-US" sz="2000" dirty="0"/>
              <a:t>(1) = S</a:t>
            </a:r>
            <a:r>
              <a:rPr lang="en-US" sz="2000" baseline="3000" dirty="0"/>
              <a:t>POST</a:t>
            </a:r>
            <a:r>
              <a:rPr lang="en-US" sz="2000" dirty="0"/>
              <a:t>(0) + S</a:t>
            </a:r>
            <a:r>
              <a:rPr lang="en-US" sz="2000" baseline="3000" dirty="0"/>
              <a:t>1</a:t>
            </a:r>
            <a:r>
              <a:rPr lang="en-US" sz="2000" dirty="0"/>
              <a:t>(1) = 1M + 250K = 1.25M (S</a:t>
            </a:r>
            <a:r>
              <a:rPr lang="en-US" sz="2000" baseline="3000" dirty="0"/>
              <a:t>POST</a:t>
            </a:r>
            <a:r>
              <a:rPr lang="en-US" sz="2000" dirty="0"/>
              <a:t>(0) = S</a:t>
            </a:r>
            <a:r>
              <a:rPr lang="en-US" sz="2000" baseline="3000" dirty="0"/>
              <a:t>PRE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Note:</a:t>
            </a:r>
          </a:p>
          <a:p>
            <a:pPr lvl="2"/>
            <a:r>
              <a:rPr lang="en-US" sz="2000" dirty="0"/>
              <a:t>F</a:t>
            </a:r>
            <a:r>
              <a:rPr lang="en-US" sz="2000" baseline="3000" dirty="0"/>
              <a:t>1</a:t>
            </a:r>
            <a:r>
              <a:rPr lang="en-US" sz="2000" dirty="0"/>
              <a:t>(1) = 0.20 ( = 0.25M/1.25M = S</a:t>
            </a:r>
            <a:r>
              <a:rPr lang="en-US" sz="2000" baseline="3000" dirty="0"/>
              <a:t>1</a:t>
            </a:r>
            <a:r>
              <a:rPr lang="en-US" sz="2000" dirty="0"/>
              <a:t>(1) / S</a:t>
            </a:r>
            <a:r>
              <a:rPr lang="en-US" sz="2000" baseline="3000" dirty="0"/>
              <a:t>POST</a:t>
            </a:r>
            <a:r>
              <a:rPr lang="en-US" sz="2000" dirty="0"/>
              <a:t>(1) )</a:t>
            </a:r>
          </a:p>
          <a:p>
            <a:pPr lvl="2"/>
            <a:r>
              <a:rPr lang="en-US" sz="2000" dirty="0"/>
              <a:t>F</a:t>
            </a:r>
            <a:r>
              <a:rPr lang="en-US" sz="2000" baseline="3000" dirty="0"/>
              <a:t>0</a:t>
            </a:r>
            <a:r>
              <a:rPr lang="en-US" sz="2000" dirty="0"/>
              <a:t>(1) = 0.8 * (1 – F</a:t>
            </a:r>
            <a:r>
              <a:rPr lang="en-US" sz="2000" baseline="3000" dirty="0"/>
              <a:t>1</a:t>
            </a:r>
            <a:r>
              <a:rPr lang="en-US" sz="2000" dirty="0"/>
              <a:t>(1)) = 0.8 * 0.8 = 0.64 ( = 800,000 / 1,250,000 = S</a:t>
            </a:r>
            <a:r>
              <a:rPr lang="en-US" sz="2000" baseline="3000" dirty="0"/>
              <a:t>ENT </a:t>
            </a:r>
            <a:r>
              <a:rPr lang="en-US" sz="2000" dirty="0"/>
              <a:t> / S</a:t>
            </a:r>
            <a:r>
              <a:rPr lang="en-US" sz="2000" baseline="3000" dirty="0"/>
              <a:t>POST</a:t>
            </a:r>
            <a:r>
              <a:rPr lang="en-US" sz="2000" dirty="0"/>
              <a:t>(1) )</a:t>
            </a:r>
          </a:p>
          <a:p>
            <a:pPr lvl="2"/>
            <a:r>
              <a:rPr lang="en-US" sz="2000" dirty="0"/>
              <a:t>F</a:t>
            </a:r>
            <a:r>
              <a:rPr lang="en-US" sz="2000" baseline="3000" dirty="0"/>
              <a:t>SOP</a:t>
            </a:r>
            <a:r>
              <a:rPr lang="en-US" sz="2000" dirty="0"/>
              <a:t>(1) = 0.1 * (1 – F</a:t>
            </a:r>
            <a:r>
              <a:rPr lang="en-US" sz="2000" baseline="3000" dirty="0"/>
              <a:t>1</a:t>
            </a:r>
            <a:r>
              <a:rPr lang="en-US" sz="2000" dirty="0"/>
              <a:t>(1)) = 0.1 * 0.8 = 0.08 ( = 100,000 / 1,250,000 = S</a:t>
            </a:r>
            <a:r>
              <a:rPr lang="en-US" sz="2000" baseline="3000" dirty="0"/>
              <a:t>SOP </a:t>
            </a:r>
            <a:r>
              <a:rPr lang="en-US" sz="2000" dirty="0"/>
              <a:t> / S</a:t>
            </a:r>
            <a:r>
              <a:rPr lang="en-US" sz="2000" baseline="3000" dirty="0"/>
              <a:t>POST</a:t>
            </a:r>
            <a:r>
              <a:rPr lang="en-US" sz="2000" dirty="0"/>
              <a:t>(1) )</a:t>
            </a:r>
          </a:p>
          <a:p>
            <a:pPr lvl="2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BFD49-6A68-4E89-84BE-7DC3BA3E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619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CD2EA92-9945-4251-976E-53192F66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Ownership dilution - Multiple 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45C32-13F5-4811-A468-FDE379C72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Round 2: I(2) = $2M &amp; F</a:t>
            </a:r>
            <a:r>
              <a:rPr lang="en-US" sz="2400" baseline="3000" dirty="0"/>
              <a:t>2</a:t>
            </a:r>
            <a:r>
              <a:rPr lang="en-US" sz="2400" dirty="0"/>
              <a:t>(2) = 0.25</a:t>
            </a:r>
          </a:p>
          <a:p>
            <a:pPr lvl="1"/>
            <a:r>
              <a:rPr lang="en-US" sz="2000" dirty="0"/>
              <a:t>V</a:t>
            </a:r>
            <a:r>
              <a:rPr lang="en-US" sz="2000" baseline="3000" dirty="0"/>
              <a:t>POST</a:t>
            </a:r>
            <a:r>
              <a:rPr lang="en-US" sz="2000" dirty="0"/>
              <a:t>(2) = I(2) / F</a:t>
            </a:r>
            <a:r>
              <a:rPr lang="en-US" sz="2000" baseline="3000" dirty="0"/>
              <a:t>2</a:t>
            </a:r>
            <a:r>
              <a:rPr lang="en-US" sz="2000" dirty="0"/>
              <a:t>(2) = $2M / 0.25 = $8M </a:t>
            </a:r>
          </a:p>
          <a:p>
            <a:pPr lvl="1"/>
            <a:r>
              <a:rPr lang="en-US" sz="2000" dirty="0"/>
              <a:t>V</a:t>
            </a:r>
            <a:r>
              <a:rPr lang="en-US" sz="2000" baseline="3000" dirty="0"/>
              <a:t>PRE</a:t>
            </a:r>
            <a:r>
              <a:rPr lang="en-US" sz="2000" dirty="0"/>
              <a:t>(2) = V</a:t>
            </a:r>
            <a:r>
              <a:rPr lang="en-US" sz="2000" baseline="3000" dirty="0"/>
              <a:t>POST</a:t>
            </a:r>
            <a:r>
              <a:rPr lang="en-US" sz="2000" dirty="0"/>
              <a:t>(2) - I(2) = $8M - $2M = $6M</a:t>
            </a:r>
          </a:p>
          <a:p>
            <a:pPr lvl="1"/>
            <a:r>
              <a:rPr lang="en-US" sz="2000" dirty="0"/>
              <a:t>P(2) = V</a:t>
            </a:r>
            <a:r>
              <a:rPr lang="en-US" sz="2000" baseline="3000" dirty="0"/>
              <a:t>PRE</a:t>
            </a:r>
            <a:r>
              <a:rPr lang="en-US" sz="2000" dirty="0"/>
              <a:t>(2) / S</a:t>
            </a:r>
            <a:r>
              <a:rPr lang="en-US" sz="2000" baseline="3000" dirty="0"/>
              <a:t>POST</a:t>
            </a:r>
            <a:r>
              <a:rPr lang="en-US" sz="2000" dirty="0"/>
              <a:t>(1) = $6M / 1.25M = $4.80 </a:t>
            </a:r>
          </a:p>
          <a:p>
            <a:pPr lvl="1"/>
            <a:r>
              <a:rPr lang="en-US" sz="2000" dirty="0"/>
              <a:t>S</a:t>
            </a:r>
            <a:r>
              <a:rPr lang="en-US" sz="2000" baseline="3000" dirty="0"/>
              <a:t>2</a:t>
            </a:r>
            <a:r>
              <a:rPr lang="en-US" sz="2000" dirty="0"/>
              <a:t>(2) = I(2) / P(2) = $2M / $4.80 = 250K = 416,667</a:t>
            </a:r>
          </a:p>
          <a:p>
            <a:pPr lvl="1"/>
            <a:r>
              <a:rPr lang="en-US" sz="2000" dirty="0"/>
              <a:t>S</a:t>
            </a:r>
            <a:r>
              <a:rPr lang="en-US" sz="2000" baseline="3000" dirty="0"/>
              <a:t>POST</a:t>
            </a:r>
            <a:r>
              <a:rPr lang="en-US" sz="2000" dirty="0"/>
              <a:t>(2) = </a:t>
            </a:r>
            <a:r>
              <a:rPr lang="en-US" sz="2000" dirty="0">
                <a:solidFill>
                  <a:srgbClr val="0070C0"/>
                </a:solidFill>
              </a:rPr>
              <a:t>S</a:t>
            </a:r>
            <a:r>
              <a:rPr lang="en-US" sz="2000" baseline="3000" dirty="0">
                <a:solidFill>
                  <a:srgbClr val="0070C0"/>
                </a:solidFill>
              </a:rPr>
              <a:t>POST</a:t>
            </a:r>
            <a:r>
              <a:rPr lang="en-US" sz="2000" dirty="0">
                <a:solidFill>
                  <a:srgbClr val="0070C0"/>
                </a:solidFill>
              </a:rPr>
              <a:t>(1)</a:t>
            </a:r>
            <a:r>
              <a:rPr lang="en-US" sz="2000" dirty="0"/>
              <a:t> + S</a:t>
            </a:r>
            <a:r>
              <a:rPr lang="en-US" sz="2000" baseline="3000" dirty="0"/>
              <a:t>2</a:t>
            </a:r>
            <a:r>
              <a:rPr lang="en-US" sz="2000" dirty="0"/>
              <a:t>(2) = 1.25M + 416,667 = 1,666,667</a:t>
            </a:r>
          </a:p>
          <a:p>
            <a:pPr lvl="1"/>
            <a:r>
              <a:rPr lang="en-US" sz="2000" dirty="0"/>
              <a:t>Note:</a:t>
            </a:r>
          </a:p>
          <a:p>
            <a:pPr lvl="2"/>
            <a:r>
              <a:rPr lang="en-US" sz="2000" dirty="0"/>
              <a:t>F</a:t>
            </a:r>
            <a:r>
              <a:rPr lang="en-US" sz="2000" baseline="3000" dirty="0"/>
              <a:t>2</a:t>
            </a:r>
            <a:r>
              <a:rPr lang="en-US" sz="2000" dirty="0"/>
              <a:t>(2) = 0.25 ( = 416,667 / 1,666,667 = S</a:t>
            </a:r>
            <a:r>
              <a:rPr lang="en-US" sz="2000" baseline="3000" dirty="0"/>
              <a:t>2</a:t>
            </a:r>
            <a:r>
              <a:rPr lang="en-US" sz="2000" dirty="0"/>
              <a:t>(2) / S</a:t>
            </a:r>
            <a:r>
              <a:rPr lang="en-US" sz="2000" baseline="3000" dirty="0"/>
              <a:t>POST</a:t>
            </a:r>
            <a:r>
              <a:rPr lang="en-US" sz="2000" dirty="0"/>
              <a:t>(2) )</a:t>
            </a:r>
          </a:p>
          <a:p>
            <a:pPr lvl="2"/>
            <a:r>
              <a:rPr lang="en-US" sz="2000" dirty="0"/>
              <a:t>F</a:t>
            </a:r>
            <a:r>
              <a:rPr lang="en-US" sz="2000" baseline="3000" dirty="0"/>
              <a:t>0</a:t>
            </a:r>
            <a:r>
              <a:rPr lang="en-US" sz="2000" dirty="0"/>
              <a:t>(2) = F</a:t>
            </a:r>
            <a:r>
              <a:rPr lang="en-US" sz="2000" baseline="3000" dirty="0"/>
              <a:t>0</a:t>
            </a:r>
            <a:r>
              <a:rPr lang="en-US" sz="2000" dirty="0"/>
              <a:t>(1) * (1 – F</a:t>
            </a:r>
            <a:r>
              <a:rPr lang="en-US" sz="2000" baseline="3000" dirty="0"/>
              <a:t>2</a:t>
            </a:r>
            <a:r>
              <a:rPr lang="en-US" sz="2000" dirty="0"/>
              <a:t>(2)) = 0.64 * 0.75 = 0.48 ( = 800,000 / 1,666,667 = S</a:t>
            </a:r>
            <a:r>
              <a:rPr lang="en-US" sz="2000" baseline="3000" dirty="0"/>
              <a:t>ENT</a:t>
            </a:r>
            <a:r>
              <a:rPr lang="en-US" sz="2000" dirty="0"/>
              <a:t> / S</a:t>
            </a:r>
            <a:r>
              <a:rPr lang="en-US" sz="2000" baseline="3000" dirty="0"/>
              <a:t>POST</a:t>
            </a:r>
            <a:r>
              <a:rPr lang="en-US" sz="2000" dirty="0"/>
              <a:t>(2) )</a:t>
            </a:r>
          </a:p>
          <a:p>
            <a:pPr lvl="2"/>
            <a:r>
              <a:rPr lang="en-US" sz="2000" dirty="0"/>
              <a:t>F</a:t>
            </a:r>
            <a:r>
              <a:rPr lang="en-US" sz="2000" baseline="3000" dirty="0"/>
              <a:t>SOP</a:t>
            </a:r>
            <a:r>
              <a:rPr lang="en-US" sz="2000" dirty="0"/>
              <a:t>(2) = 0.08 * (1 – F</a:t>
            </a:r>
            <a:r>
              <a:rPr lang="en-US" sz="2000" baseline="3000" dirty="0"/>
              <a:t>2</a:t>
            </a:r>
            <a:r>
              <a:rPr lang="en-US" sz="2000" dirty="0"/>
              <a:t>(2)) = 0.08 * 0.75 = 0.06 ( = 100,000 / 1,666,667 = S</a:t>
            </a:r>
            <a:r>
              <a:rPr lang="en-US" sz="2000" baseline="3000" dirty="0"/>
              <a:t>SOP</a:t>
            </a:r>
            <a:r>
              <a:rPr lang="en-US" sz="2000" dirty="0"/>
              <a:t> / S</a:t>
            </a:r>
            <a:r>
              <a:rPr lang="en-US" sz="2000" baseline="3000" dirty="0"/>
              <a:t>POST</a:t>
            </a:r>
            <a:r>
              <a:rPr lang="en-US" sz="2000" dirty="0"/>
              <a:t>(2) )</a:t>
            </a:r>
          </a:p>
          <a:p>
            <a:pPr lvl="2"/>
            <a:r>
              <a:rPr lang="en-US" sz="2000" dirty="0"/>
              <a:t>F</a:t>
            </a:r>
            <a:r>
              <a:rPr lang="en-US" sz="2000" baseline="3000" dirty="0"/>
              <a:t>1</a:t>
            </a:r>
            <a:r>
              <a:rPr lang="en-US" sz="2000" dirty="0"/>
              <a:t>(2) = F</a:t>
            </a:r>
            <a:r>
              <a:rPr lang="en-US" sz="2000" baseline="3000" dirty="0"/>
              <a:t>1</a:t>
            </a:r>
            <a:r>
              <a:rPr lang="en-US" sz="2000" dirty="0"/>
              <a:t>(1) * (1 – F</a:t>
            </a:r>
            <a:r>
              <a:rPr lang="en-US" sz="2000" baseline="3000" dirty="0"/>
              <a:t>2</a:t>
            </a:r>
            <a:r>
              <a:rPr lang="en-US" sz="2000" dirty="0"/>
              <a:t>(2)) = 0.2 * 0.75 = 0.15 ( = 250,000 / 1,666,667 = S</a:t>
            </a:r>
            <a:r>
              <a:rPr lang="en-US" sz="2000" baseline="3000" dirty="0"/>
              <a:t>1</a:t>
            </a:r>
            <a:r>
              <a:rPr lang="en-US" sz="2000" dirty="0"/>
              <a:t>(1) / S</a:t>
            </a:r>
            <a:r>
              <a:rPr lang="en-US" sz="2000" baseline="3000" dirty="0"/>
              <a:t>POST</a:t>
            </a:r>
            <a:r>
              <a:rPr lang="en-US" sz="2000" dirty="0"/>
              <a:t>(2) 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BFD49-6A68-4E89-84BE-7DC3BA3E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531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55638" y="930275"/>
          <a:ext cx="10850562" cy="536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372121" imgH="3152645" progId="Excel.Sheet.12">
                  <p:embed/>
                </p:oleObj>
              </mc:Choice>
              <mc:Fallback>
                <p:oleObj name="Worksheet" r:id="rId2" imgW="6372121" imgH="3152645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5638" y="930275"/>
                        <a:ext cx="10850562" cy="536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72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797E89-4729-40AA-AB1A-4361301EE76D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10058400" cy="6430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Ownership dilution - Multiple 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48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121B-69B5-4ACC-B72A-E908707FE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valuation methods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715C4-4282-429E-A791-09B39D402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120626"/>
            <a:ext cx="10494086" cy="4918595"/>
          </a:xfrm>
        </p:spPr>
        <p:txBody>
          <a:bodyPr>
            <a:normAutofit/>
          </a:bodyPr>
          <a:lstStyle/>
          <a:p>
            <a:r>
              <a:rPr lang="en-US" dirty="0"/>
              <a:t>VCM is the most common.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Takes the perspective of investor cash flows</a:t>
            </a:r>
          </a:p>
          <a:p>
            <a:pPr lvl="1"/>
            <a:r>
              <a:rPr lang="en-US" dirty="0"/>
              <a:t>Practical, simple, and consistent</a:t>
            </a:r>
          </a:p>
          <a:p>
            <a:r>
              <a:rPr lang="en-US" dirty="0"/>
              <a:t>Discounted cash flow (DCF)</a:t>
            </a:r>
          </a:p>
          <a:p>
            <a:pPr lvl="1"/>
            <a:r>
              <a:rPr lang="en-US" dirty="0"/>
              <a:t>Takes the perspective of company cash flows</a:t>
            </a:r>
          </a:p>
          <a:p>
            <a:pPr lvl="1"/>
            <a:r>
              <a:rPr lang="en-US" dirty="0"/>
              <a:t>Focuses on ‘intrinsic’ valuation,  requiring strong assumptions </a:t>
            </a:r>
          </a:p>
          <a:p>
            <a:pPr lvl="1"/>
            <a:r>
              <a:rPr lang="en-US" dirty="0"/>
              <a:t>Not suitable for modelling fundamental uncertainty, nor multiple round valuations</a:t>
            </a:r>
          </a:p>
          <a:p>
            <a:r>
              <a:rPr lang="en-GB" dirty="0"/>
              <a:t>Method of </a:t>
            </a:r>
            <a:r>
              <a:rPr lang="en-GB" dirty="0" err="1"/>
              <a:t>comparables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Values a venture by looking at how the market values ‘comparable’ companies.</a:t>
            </a:r>
          </a:p>
          <a:p>
            <a:pPr lvl="1"/>
            <a:r>
              <a:rPr lang="en-GB" dirty="0"/>
              <a:t>Relies on metrics of </a:t>
            </a:r>
            <a:r>
              <a:rPr lang="en-GB" dirty="0" err="1"/>
              <a:t>comparables</a:t>
            </a:r>
            <a:endParaRPr lang="en-GB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D6580-1F1B-47EB-9443-F60A876E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234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1B02F-35A8-4A0D-85F4-1FDFA818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uncertainty: Scenario Analysis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8CF65-86CA-45A3-B896-7338D8D34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Modeling a small set of situations that capture different potential outcomes.</a:t>
            </a:r>
          </a:p>
          <a:p>
            <a:pPr lvl="1"/>
            <a:r>
              <a:rPr lang="en-US" sz="2000" dirty="0"/>
              <a:t>E.g., ranked outcomes: good, middle, and bad</a:t>
            </a:r>
          </a:p>
          <a:p>
            <a:r>
              <a:rPr lang="en-US" sz="2400" dirty="0"/>
              <a:t>Can be easily applied within VCM</a:t>
            </a:r>
          </a:p>
          <a:p>
            <a:pPr lvl="1"/>
            <a:r>
              <a:rPr lang="en-US" sz="2000" dirty="0"/>
              <a:t>Different exit values reflecting different business trajectories</a:t>
            </a:r>
          </a:p>
          <a:p>
            <a:pPr lvl="1"/>
            <a:r>
              <a:rPr lang="en-US" sz="2000" dirty="0"/>
              <a:t>Different sequences of financing rounds</a:t>
            </a:r>
          </a:p>
          <a:p>
            <a:r>
              <a:rPr lang="en-US" sz="2400" dirty="0"/>
              <a:t>Principle:</a:t>
            </a:r>
          </a:p>
          <a:p>
            <a:pPr lvl="1"/>
            <a:r>
              <a:rPr lang="en-US" sz="2000" dirty="0"/>
              <a:t>Identification of relevant scenarios and calculation of their probabilities</a:t>
            </a:r>
          </a:p>
          <a:p>
            <a:pPr lvl="1"/>
            <a:r>
              <a:rPr lang="en-US" sz="2000" dirty="0"/>
              <a:t>Expected valuation</a:t>
            </a: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-apple-system"/>
              </a:rPr>
              <a:t>Scenario analysis is as credible as its ability to identify convincing alternative scenarios and a probability distribution across them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-apple-system"/>
              </a:rPr>
              <a:t>!</a:t>
            </a:r>
            <a:endParaRPr lang="en-US" sz="2400" dirty="0"/>
          </a:p>
          <a:p>
            <a:pPr lvl="2"/>
            <a:endParaRPr lang="en-US" sz="2000" dirty="0"/>
          </a:p>
          <a:p>
            <a:pPr lvl="2"/>
            <a:endParaRPr lang="LID4096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31FDC-8C19-4C95-82FE-9CFF14AE7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884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uncertainty: PROFEX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120626"/>
            <a:ext cx="10341685" cy="5271209"/>
          </a:xfrm>
        </p:spPr>
        <p:txBody>
          <a:bodyPr>
            <a:normAutofit/>
          </a:bodyPr>
          <a:lstStyle/>
          <a:p>
            <a:r>
              <a:rPr lang="en-US" sz="2400" dirty="0"/>
              <a:t>PROFEX = Probability of Exit.</a:t>
            </a:r>
          </a:p>
          <a:p>
            <a:pPr lvl="1"/>
            <a:r>
              <a:rPr lang="en-GB" sz="2000" dirty="0"/>
              <a:t>Models the uncertainty of exit outcomes and recognizes the possibility of success and failure.</a:t>
            </a:r>
          </a:p>
          <a:p>
            <a:pPr lvl="1"/>
            <a:r>
              <a:rPr lang="en-GB" sz="2000" dirty="0"/>
              <a:t>Unlike others, the PROFEX determines not only a valuation for the initial round, but also an internally </a:t>
            </a:r>
            <a:r>
              <a:rPr lang="en-GB" sz="2000" dirty="0">
                <a:solidFill>
                  <a:srgbClr val="0070C0"/>
                </a:solidFill>
              </a:rPr>
              <a:t>consistent set of valuations for all possible future rounds</a:t>
            </a:r>
            <a:r>
              <a:rPr lang="en-GB" sz="2000" dirty="0"/>
              <a:t>.</a:t>
            </a:r>
          </a:p>
          <a:p>
            <a:r>
              <a:rPr lang="en-GB" sz="2400" dirty="0"/>
              <a:t>Three possible outcomes at each stage:</a:t>
            </a:r>
          </a:p>
          <a:p>
            <a:pPr marL="657225" lvl="1" indent="-457200">
              <a:buFont typeface="+mj-lt"/>
              <a:buAutoNum type="arabicPeriod"/>
            </a:pPr>
            <a:r>
              <a:rPr lang="en-GB" sz="2000" dirty="0"/>
              <a:t>The company has an exit -&gt; an exit value</a:t>
            </a:r>
          </a:p>
          <a:p>
            <a:pPr marL="657225" lvl="1" indent="-457200">
              <a:buFont typeface="+mj-lt"/>
              <a:buAutoNum type="arabicPeriod"/>
            </a:pPr>
            <a:r>
              <a:rPr lang="en-GB" sz="2000" dirty="0"/>
              <a:t>The company fails -&gt; a liquidation value (possibly zero)</a:t>
            </a:r>
          </a:p>
          <a:p>
            <a:pPr marL="657225" lvl="1" indent="-457200">
              <a:buFont typeface="+mj-lt"/>
              <a:buAutoNum type="arabicPeriod"/>
            </a:pPr>
            <a:r>
              <a:rPr lang="en-GB" sz="2000" dirty="0"/>
              <a:t>The company continues -&gt; an additional investment round</a:t>
            </a:r>
          </a:p>
          <a:p>
            <a:pPr marL="542925" indent="-457200"/>
            <a:r>
              <a:rPr lang="en-GB" sz="2200" dirty="0"/>
              <a:t>Generalization of the VCM</a:t>
            </a:r>
          </a:p>
          <a:p>
            <a:pPr marL="657225" lvl="1" indent="-457200"/>
            <a:r>
              <a:rPr lang="en-GB" sz="2000" dirty="0"/>
              <a:t>V</a:t>
            </a:r>
            <a:r>
              <a:rPr lang="en-GB" sz="2000" baseline="3000" dirty="0"/>
              <a:t>POST</a:t>
            </a:r>
            <a:r>
              <a:rPr lang="en-GB" sz="2000" dirty="0"/>
              <a:t>(r): the discounted </a:t>
            </a:r>
            <a:r>
              <a:rPr lang="en-GB" sz="2000" dirty="0">
                <a:solidFill>
                  <a:srgbClr val="0070C0"/>
                </a:solidFill>
              </a:rPr>
              <a:t>expected value </a:t>
            </a:r>
            <a:r>
              <a:rPr lang="en-GB" sz="2000" dirty="0"/>
              <a:t>of V</a:t>
            </a:r>
            <a:r>
              <a:rPr lang="en-GB" sz="2000" baseline="3000" dirty="0"/>
              <a:t>PRE</a:t>
            </a:r>
            <a:r>
              <a:rPr lang="en-GB" sz="2000" dirty="0"/>
              <a:t>(r+1)</a:t>
            </a:r>
          </a:p>
          <a:p>
            <a:pPr marL="657225" lvl="1" indent="-457200"/>
            <a:r>
              <a:rPr lang="en-GB" sz="2000" dirty="0"/>
              <a:t>The calculation of a valuation at one stage requires knowing the valuation at the next stage. </a:t>
            </a:r>
          </a:p>
          <a:p>
            <a:pPr marL="657225" lvl="1" indent="-457200"/>
            <a:r>
              <a:rPr lang="en-GB" sz="2000" dirty="0"/>
              <a:t>Start with calculating V</a:t>
            </a:r>
            <a:r>
              <a:rPr lang="en-GB" sz="2000" baseline="3000" dirty="0"/>
              <a:t>POST</a:t>
            </a:r>
            <a:r>
              <a:rPr lang="en-GB" sz="2000" dirty="0"/>
              <a:t>(r=R), and then working backwards to V</a:t>
            </a:r>
            <a:r>
              <a:rPr lang="en-GB" sz="2000" baseline="3000" dirty="0"/>
              <a:t>POST</a:t>
            </a:r>
            <a:r>
              <a:rPr lang="en-GB" sz="2000" dirty="0"/>
              <a:t>(r=1)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536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2FCD4-C26E-4FC5-93F7-8A3C7C695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uncertainty: PROFEX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AC987-865E-4F43-8C45-A22D17AD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76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3EA5BD-CFDA-43E1-992A-E0AC7B07DD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4" y="1550894"/>
            <a:ext cx="10227329" cy="279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570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/>
          <a:lstStyle/>
          <a:p>
            <a:r>
              <a:rPr lang="en-GB" dirty="0"/>
              <a:t>Staged 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GB" dirty="0"/>
              <a:t>Key motivations for staged financing are: </a:t>
            </a:r>
          </a:p>
          <a:p>
            <a:pPr lvl="1"/>
            <a:r>
              <a:rPr lang="en-GB" dirty="0"/>
              <a:t> </a:t>
            </a:r>
            <a:r>
              <a:rPr lang="en-US" dirty="0"/>
              <a:t>For Entrepreneur:</a:t>
            </a:r>
          </a:p>
          <a:p>
            <a:pPr lvl="3">
              <a:spcAft>
                <a:spcPts val="600"/>
              </a:spcAft>
            </a:pPr>
            <a:r>
              <a:rPr lang="en-US" dirty="0"/>
              <a:t>Staging reduces the cost of fundraising and the associated dilution</a:t>
            </a:r>
          </a:p>
          <a:p>
            <a:pPr lvl="3">
              <a:spcAft>
                <a:spcPts val="600"/>
              </a:spcAft>
            </a:pPr>
            <a:r>
              <a:rPr lang="en-US" dirty="0"/>
              <a:t>This is because a startup is likely to see higher valuation over time if successful</a:t>
            </a:r>
          </a:p>
          <a:p>
            <a:pPr lvl="3">
              <a:spcAft>
                <a:spcPts val="1200"/>
              </a:spcAft>
            </a:pPr>
            <a:r>
              <a:rPr lang="en-US" dirty="0"/>
              <a:t>F</a:t>
            </a:r>
            <a:r>
              <a:rPr lang="en-US" baseline="3000" dirty="0"/>
              <a:t>INV</a:t>
            </a:r>
            <a:r>
              <a:rPr lang="en-US" dirty="0"/>
              <a:t> = I / V</a:t>
            </a:r>
            <a:r>
              <a:rPr lang="en-US" baseline="3000" dirty="0"/>
              <a:t>POST</a:t>
            </a:r>
            <a:r>
              <a:rPr lang="en-US" dirty="0"/>
              <a:t>: for a given I, </a:t>
            </a:r>
            <a:r>
              <a:rPr lang="en-US" dirty="0">
                <a:solidFill>
                  <a:srgbClr val="0070C0"/>
                </a:solidFill>
              </a:rPr>
              <a:t>higher V</a:t>
            </a:r>
            <a:r>
              <a:rPr lang="en-US" baseline="3000" dirty="0">
                <a:solidFill>
                  <a:srgbClr val="0070C0"/>
                </a:solidFill>
              </a:rPr>
              <a:t>POST </a:t>
            </a:r>
            <a:r>
              <a:rPr lang="en-US" dirty="0">
                <a:solidFill>
                  <a:srgbClr val="0070C0"/>
                </a:solidFill>
              </a:rPr>
              <a:t>=&gt; lower F</a:t>
            </a:r>
            <a:r>
              <a:rPr lang="en-US" baseline="3000" dirty="0">
                <a:solidFill>
                  <a:srgbClr val="0070C0"/>
                </a:solidFill>
              </a:rPr>
              <a:t>INV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 For Investor:</a:t>
            </a:r>
          </a:p>
          <a:p>
            <a:pPr lvl="3"/>
            <a:r>
              <a:rPr lang="en-US" dirty="0"/>
              <a:t>Staging creates option value of waiting </a:t>
            </a:r>
          </a:p>
          <a:p>
            <a:pPr lvl="3"/>
            <a:r>
              <a:rPr lang="en-US" dirty="0"/>
              <a:t>Staging increases control through the ‘power of the purse’</a:t>
            </a:r>
          </a:p>
          <a:p>
            <a:pPr lvl="3"/>
            <a:r>
              <a:rPr lang="en-US" dirty="0"/>
              <a:t>Facilitates termination of investing (refusal vs getting back)</a:t>
            </a:r>
          </a:p>
        </p:txBody>
      </p:sp>
    </p:spTree>
    <p:extLst>
      <p:ext uri="{BB962C8B-B14F-4D97-AF65-F5344CB8AC3E}">
        <p14:creationId xmlns:p14="http://schemas.microsoft.com/office/powerpoint/2010/main" val="20768151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1031E-51FD-49A1-8BF4-9A1E07D73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/>
          <a:lstStyle/>
          <a:p>
            <a:r>
              <a:rPr lang="en-GB" dirty="0"/>
              <a:t>Staged financing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70285-DDD9-4D73-A80F-262A1DCDA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US" sz="2400" dirty="0"/>
              <a:t>However, staging can reduce dilution for the entrepreneur effectively, only when the price per share increases over time (or higher post-valuation is achieved)</a:t>
            </a:r>
          </a:p>
          <a:p>
            <a:pPr lvl="1"/>
            <a:r>
              <a:rPr lang="en-US" sz="2200" dirty="0"/>
              <a:t>If the price per share remains the same in every round, there is no advantage in terms of dilution.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Consider a company needing $2M for its prototype, $3M for starting commercialization, and $10M for scaling-up</a:t>
            </a:r>
          </a:p>
          <a:p>
            <a:pPr lvl="1"/>
            <a:r>
              <a:rPr lang="en-US" sz="2000" dirty="0"/>
              <a:t>Solution 1: full funding of $15M upfront</a:t>
            </a:r>
          </a:p>
          <a:p>
            <a:pPr lvl="1"/>
            <a:r>
              <a:rPr lang="en-US" sz="2000" dirty="0"/>
              <a:t>Solution 2: staging with $2M, $3M, and $10M rounds</a:t>
            </a:r>
          </a:p>
          <a:p>
            <a:pPr lvl="1"/>
            <a:r>
              <a:rPr lang="en-US" sz="2000" dirty="0"/>
              <a:t>Solution 3: staging with $5M and $10M rounds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61F0C-06DB-4C20-B5B6-541037E38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754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Staged financing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77D22-416F-43DB-B1EB-C97DA283F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</a:t>
            </a:r>
            <a:r>
              <a:rPr lang="en-US" sz="2400" baseline="3000" dirty="0"/>
              <a:t>PRE</a:t>
            </a:r>
            <a:r>
              <a:rPr lang="en-US" sz="2400" dirty="0"/>
              <a:t> = $10M in year 0: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04"/>
          <a:stretch/>
        </p:blipFill>
        <p:spPr>
          <a:xfrm>
            <a:off x="689692" y="1608946"/>
            <a:ext cx="11147895" cy="412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99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FE32037-91A8-4F0D-8E01-3F4E4233A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FEA92E-228C-47AA-A66A-8F306109A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706" y="1104941"/>
            <a:ext cx="6613435" cy="517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662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Deal Structuring with Staged Financing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62" y="1120775"/>
            <a:ext cx="10386377" cy="4918075"/>
          </a:xfrm>
        </p:spPr>
        <p:txBody>
          <a:bodyPr>
            <a:normAutofit/>
          </a:bodyPr>
          <a:lstStyle/>
          <a:p>
            <a:r>
              <a:rPr lang="en-GB" sz="2400" dirty="0"/>
              <a:t>The real options approach: Multi-round VCM + PROFEX:</a:t>
            </a:r>
          </a:p>
          <a:p>
            <a:pPr lvl="1"/>
            <a:r>
              <a:rPr lang="en-GB" sz="2000" dirty="0"/>
              <a:t>For multiple-stage funding, decision on funding in a later round depends on the venture’s performance after the previous funding round.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F24291-6807-4C20-9133-0FB0AC0E62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18" b="-1689"/>
          <a:stretch/>
        </p:blipFill>
        <p:spPr>
          <a:xfrm>
            <a:off x="1326844" y="2129376"/>
            <a:ext cx="8515330" cy="409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528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5D447-4DDF-4BBF-98C5-B1E3AA49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 Structuring with Staged Financing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24B4A-ACE7-4AEB-A74D-C128330ED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29654"/>
          </a:xfrm>
        </p:spPr>
        <p:txBody>
          <a:bodyPr>
            <a:normAutofit/>
          </a:bodyPr>
          <a:lstStyle/>
          <a:p>
            <a:r>
              <a:rPr lang="en-US" sz="2200" dirty="0"/>
              <a:t>The way to solve a decision tree:</a:t>
            </a:r>
          </a:p>
          <a:p>
            <a:pPr lvl="1"/>
            <a:r>
              <a:rPr lang="en-US" sz="2000" dirty="0"/>
              <a:t>Work backwards from the end nodes, similar to multi-round VCM without uncertainty</a:t>
            </a:r>
          </a:p>
          <a:p>
            <a:pPr lvl="1"/>
            <a:r>
              <a:rPr lang="en-US" sz="2000" dirty="0"/>
              <a:t>To obtain a valuation, each payoff and each investment along the tree must be discounted properly.</a:t>
            </a:r>
          </a:p>
          <a:p>
            <a:r>
              <a:rPr lang="en-US" sz="2200" dirty="0"/>
              <a:t>Example (Table 9.2)</a:t>
            </a:r>
          </a:p>
          <a:p>
            <a:pPr lvl="1"/>
            <a:r>
              <a:rPr lang="en-US" sz="2000" dirty="0"/>
              <a:t>Setup</a:t>
            </a:r>
          </a:p>
          <a:p>
            <a:pPr lvl="2"/>
            <a:r>
              <a:rPr lang="en-US" sz="1800" dirty="0"/>
              <a:t>I(1) = $2M in year 0</a:t>
            </a:r>
          </a:p>
          <a:p>
            <a:pPr lvl="2"/>
            <a:r>
              <a:rPr lang="en-US" sz="1800" dirty="0"/>
              <a:t>I(2) = $3M in year 1, with Prob. = 40% </a:t>
            </a:r>
          </a:p>
          <a:p>
            <a:pPr lvl="2"/>
            <a:r>
              <a:rPr lang="en-US" sz="1800" dirty="0"/>
              <a:t>I(3) = $10M in year 2, with Prob. = 50%</a:t>
            </a:r>
          </a:p>
          <a:p>
            <a:pPr lvl="2"/>
            <a:r>
              <a:rPr lang="en-US" sz="1800" dirty="0"/>
              <a:t>X</a:t>
            </a:r>
            <a:r>
              <a:rPr lang="en-US" sz="1800" baseline="39000" dirty="0"/>
              <a:t>e</a:t>
            </a:r>
            <a:r>
              <a:rPr lang="en-US" sz="1800" dirty="0"/>
              <a:t> = $200M in year 5, with Prob. = 50%</a:t>
            </a:r>
          </a:p>
          <a:p>
            <a:pPr lvl="1"/>
            <a:r>
              <a:rPr lang="en-US" sz="2000" dirty="0"/>
              <a:t>Questions</a:t>
            </a:r>
          </a:p>
          <a:p>
            <a:pPr lvl="2"/>
            <a:r>
              <a:rPr lang="en-US" sz="1800" dirty="0"/>
              <a:t>Q1. With annual required rate of return</a:t>
            </a:r>
            <a:r>
              <a:rPr lang="el-GR" sz="1800" dirty="0"/>
              <a:t> </a:t>
            </a:r>
            <a:r>
              <a:rPr lang="en-US" sz="1800" dirty="0"/>
              <a:t>= 20%, evaluate V</a:t>
            </a:r>
            <a:r>
              <a:rPr lang="en-US" sz="1800" baseline="3000" dirty="0"/>
              <a:t>PRE</a:t>
            </a:r>
            <a:r>
              <a:rPr lang="en-US" sz="1800" dirty="0"/>
              <a:t>(r) and V</a:t>
            </a:r>
            <a:r>
              <a:rPr lang="en-US" sz="1800" baseline="3000" dirty="0"/>
              <a:t>POST</a:t>
            </a:r>
            <a:r>
              <a:rPr lang="en-US" sz="1800" dirty="0"/>
              <a:t>(r) for r = 1, 2, and 3.</a:t>
            </a:r>
          </a:p>
          <a:p>
            <a:pPr lvl="2"/>
            <a:r>
              <a:rPr lang="en-US" sz="1800" dirty="0"/>
              <a:t>Q2. With S</a:t>
            </a:r>
            <a:r>
              <a:rPr lang="en-US" sz="1800" baseline="3000" dirty="0"/>
              <a:t>PRE</a:t>
            </a:r>
            <a:r>
              <a:rPr lang="en-US" sz="1800" dirty="0"/>
              <a:t> = 10M shares, determine S</a:t>
            </a:r>
            <a:r>
              <a:rPr lang="en-US" sz="1800" baseline="3000" dirty="0"/>
              <a:t>r</a:t>
            </a:r>
            <a:r>
              <a:rPr lang="en-US" sz="1800" dirty="0"/>
              <a:t>(r) and trace F</a:t>
            </a:r>
            <a:r>
              <a:rPr lang="en-US" sz="1800" baseline="3000" dirty="0"/>
              <a:t>1</a:t>
            </a:r>
            <a:r>
              <a:rPr lang="en-US" sz="1800" dirty="0"/>
              <a:t>(r), F</a:t>
            </a:r>
            <a:r>
              <a:rPr lang="en-US" sz="1800" baseline="3000" dirty="0"/>
              <a:t>2</a:t>
            </a:r>
            <a:r>
              <a:rPr lang="en-US" sz="1800" dirty="0"/>
              <a:t>(r), and F</a:t>
            </a:r>
            <a:r>
              <a:rPr lang="en-US" sz="1800" baseline="3000" dirty="0"/>
              <a:t>3</a:t>
            </a:r>
            <a:r>
              <a:rPr lang="en-US" sz="1800" dirty="0"/>
              <a:t>(r) for r = 1, 2, and 3.</a:t>
            </a:r>
          </a:p>
          <a:p>
            <a:pPr lvl="1"/>
            <a:endParaRPr lang="en-US" sz="1800" dirty="0"/>
          </a:p>
          <a:p>
            <a:pPr lvl="2"/>
            <a:endParaRPr lang="en-US" sz="1800" dirty="0"/>
          </a:p>
          <a:p>
            <a:pPr marL="200025" lvl="1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1B92A-93B5-4810-BAD7-2ED43B81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400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5D447-4DDF-4BBF-98C5-B1E3AA49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 Structuring with Staged Financing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24B4A-ACE7-4AEB-A74D-C128330ED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120626"/>
            <a:ext cx="10820549" cy="3371999"/>
          </a:xfrm>
        </p:spPr>
        <p:txBody>
          <a:bodyPr>
            <a:normAutofit/>
          </a:bodyPr>
          <a:lstStyle/>
          <a:p>
            <a:r>
              <a:rPr lang="en-US" sz="2000" dirty="0"/>
              <a:t>Sol</a:t>
            </a:r>
          </a:p>
          <a:p>
            <a:pPr lvl="1"/>
            <a:r>
              <a:rPr lang="en-US" sz="1800" dirty="0"/>
              <a:t>Round 3</a:t>
            </a:r>
          </a:p>
          <a:p>
            <a:pPr lvl="2"/>
            <a:r>
              <a:rPr lang="en-US" sz="1600" dirty="0"/>
              <a:t>V</a:t>
            </a:r>
            <a:r>
              <a:rPr lang="en-US" sz="1600" baseline="3000" dirty="0"/>
              <a:t>POST</a:t>
            </a:r>
            <a:r>
              <a:rPr lang="en-US" sz="1600" dirty="0"/>
              <a:t>(3) = Prob(success) * PV of X</a:t>
            </a:r>
            <a:r>
              <a:rPr lang="en-US" sz="1600" baseline="45000" dirty="0"/>
              <a:t>e</a:t>
            </a:r>
            <a:r>
              <a:rPr lang="en-US" sz="1600" dirty="0"/>
              <a:t> in round 3 = 0.5*$200M/(1.20)</a:t>
            </a:r>
            <a:r>
              <a:rPr lang="en-US" sz="1600" baseline="27000" dirty="0"/>
              <a:t>3</a:t>
            </a:r>
            <a:r>
              <a:rPr lang="en-US" sz="1600" dirty="0"/>
              <a:t> = $57.87M</a:t>
            </a:r>
          </a:p>
          <a:p>
            <a:pPr lvl="2">
              <a:spcAft>
                <a:spcPts val="600"/>
              </a:spcAft>
            </a:pPr>
            <a:r>
              <a:rPr lang="en-US" sz="1600" dirty="0"/>
              <a:t>V</a:t>
            </a:r>
            <a:r>
              <a:rPr lang="en-US" sz="1600" baseline="3000" dirty="0"/>
              <a:t>PRE</a:t>
            </a:r>
            <a:r>
              <a:rPr lang="en-US" sz="1600" dirty="0"/>
              <a:t>(3) = $57.87M - $10M = $47.87M</a:t>
            </a:r>
          </a:p>
          <a:p>
            <a:pPr lvl="1"/>
            <a:r>
              <a:rPr lang="en-US" sz="1800" dirty="0"/>
              <a:t>Round 2</a:t>
            </a:r>
          </a:p>
          <a:p>
            <a:pPr lvl="2"/>
            <a:r>
              <a:rPr lang="en-US" sz="1600" dirty="0"/>
              <a:t>V</a:t>
            </a:r>
            <a:r>
              <a:rPr lang="en-US" sz="1600" baseline="3000" dirty="0"/>
              <a:t>POST</a:t>
            </a:r>
            <a:r>
              <a:rPr lang="en-US" sz="1600" dirty="0"/>
              <a:t>(2) = Prob(success) * PV of V</a:t>
            </a:r>
            <a:r>
              <a:rPr lang="en-US" sz="1600" baseline="3000" dirty="0"/>
              <a:t>PRE</a:t>
            </a:r>
            <a:r>
              <a:rPr lang="en-US" sz="1600" dirty="0"/>
              <a:t>(3) in round 2 = 0.5*$47.87M /(1.20)</a:t>
            </a:r>
            <a:r>
              <a:rPr lang="en-US" sz="1600" baseline="36000" dirty="0"/>
              <a:t>1</a:t>
            </a:r>
            <a:r>
              <a:rPr lang="en-US" sz="1600" dirty="0"/>
              <a:t> = $19.95M </a:t>
            </a:r>
          </a:p>
          <a:p>
            <a:pPr lvl="2">
              <a:spcAft>
                <a:spcPts val="600"/>
              </a:spcAft>
            </a:pPr>
            <a:r>
              <a:rPr lang="en-US" sz="1600" dirty="0"/>
              <a:t>V</a:t>
            </a:r>
            <a:r>
              <a:rPr lang="en-US" sz="1600" baseline="3000" dirty="0"/>
              <a:t>PRE</a:t>
            </a:r>
            <a:r>
              <a:rPr lang="en-US" sz="1600" dirty="0"/>
              <a:t>(2) = $19.95M - $3M = $16.95M</a:t>
            </a:r>
          </a:p>
          <a:p>
            <a:pPr lvl="1"/>
            <a:r>
              <a:rPr lang="en-US" sz="1800" dirty="0"/>
              <a:t>Round 1</a:t>
            </a:r>
          </a:p>
          <a:p>
            <a:pPr lvl="2"/>
            <a:r>
              <a:rPr lang="en-US" sz="1600" dirty="0"/>
              <a:t>V</a:t>
            </a:r>
            <a:r>
              <a:rPr lang="en-US" sz="1600" baseline="3000" dirty="0"/>
              <a:t>POST</a:t>
            </a:r>
            <a:r>
              <a:rPr lang="en-US" sz="1600" dirty="0"/>
              <a:t>(1) = Prob(success) * PV of V</a:t>
            </a:r>
            <a:r>
              <a:rPr lang="en-US" sz="1600" baseline="3000" dirty="0"/>
              <a:t>PRE</a:t>
            </a:r>
            <a:r>
              <a:rPr lang="en-US" sz="1600" dirty="0"/>
              <a:t>(2) in round 1 = 0.4*$16.95M /(1.20)</a:t>
            </a:r>
            <a:r>
              <a:rPr lang="en-US" sz="1600" baseline="36000" dirty="0"/>
              <a:t>1</a:t>
            </a:r>
            <a:r>
              <a:rPr lang="en-US" sz="1600" dirty="0"/>
              <a:t> = $5.65M </a:t>
            </a:r>
          </a:p>
          <a:p>
            <a:pPr lvl="2"/>
            <a:r>
              <a:rPr lang="en-US" sz="1600" dirty="0"/>
              <a:t>V</a:t>
            </a:r>
            <a:r>
              <a:rPr lang="en-US" sz="1600" baseline="3000" dirty="0"/>
              <a:t>PRE</a:t>
            </a:r>
            <a:r>
              <a:rPr lang="en-US" sz="1600" dirty="0"/>
              <a:t>(1) = $5.65M- $2M = $3.65M</a:t>
            </a:r>
          </a:p>
          <a:p>
            <a:pPr marL="200025" lvl="1" indent="0">
              <a:buNone/>
            </a:pPr>
            <a:endParaRPr lang="en-US" sz="1400" dirty="0"/>
          </a:p>
          <a:p>
            <a:pPr lvl="1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1B92A-93B5-4810-BAD7-2ED43B81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82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8E4391-7EEC-4F99-A162-1A062B7238E0}"/>
              </a:ext>
            </a:extLst>
          </p:cNvPr>
          <p:cNvGrpSpPr/>
          <p:nvPr/>
        </p:nvGrpSpPr>
        <p:grpSpPr>
          <a:xfrm>
            <a:off x="620506" y="4492624"/>
            <a:ext cx="11297322" cy="1778901"/>
            <a:chOff x="697720" y="3972395"/>
            <a:chExt cx="11125500" cy="152527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B4A1827-20FC-4E83-995A-3283EA8C49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9802"/>
            <a:stretch/>
          </p:blipFill>
          <p:spPr>
            <a:xfrm>
              <a:off x="697721" y="4477739"/>
              <a:ext cx="11125499" cy="10199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EA79C79-DA4C-484F-89EB-FE7193EC69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8464"/>
            <a:stretch/>
          </p:blipFill>
          <p:spPr>
            <a:xfrm>
              <a:off x="697720" y="3972395"/>
              <a:ext cx="11125499" cy="727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41677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1200"/>
              </a:spcBef>
            </a:pPr>
            <a:br>
              <a:rPr lang="en-US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Exercise Session 3</a:t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</a:rPr>
            </a:b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C1F3634-BEB6-44D7-ADE9-92C26ED715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Material from chapters 6 &amp; 9.</a:t>
            </a:r>
          </a:p>
          <a:p>
            <a:r>
              <a:rPr lang="en-US" dirty="0"/>
              <a:t>Investor protection: Preferred stock &amp; Investor protection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5027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197049-F88D-4450-AD0D-6E5F0D91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/>
          <a:lstStyle/>
          <a:p>
            <a:r>
              <a:rPr lang="en-US" dirty="0"/>
              <a:t>Term sheets: Fundamentals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DEAED1-6F8A-476D-829A-078B0D949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US" dirty="0"/>
              <a:t>A preliminary contract between investors and founders</a:t>
            </a:r>
          </a:p>
          <a:p>
            <a:pPr lvl="1"/>
            <a:r>
              <a:rPr lang="en-US" dirty="0"/>
              <a:t>Decision making rules on limited set of possible future circumstances</a:t>
            </a:r>
          </a:p>
          <a:p>
            <a:pPr lvl="1"/>
            <a:r>
              <a:rPr lang="en-US" dirty="0"/>
              <a:t>Clauses around milestones that characterize the venture’s progress</a:t>
            </a:r>
          </a:p>
          <a:p>
            <a:r>
              <a:rPr lang="en-US" dirty="0"/>
              <a:t>Major roles</a:t>
            </a:r>
          </a:p>
          <a:p>
            <a:pPr lvl="1"/>
            <a:r>
              <a:rPr lang="en-US" dirty="0"/>
              <a:t>Rights and duties</a:t>
            </a:r>
          </a:p>
          <a:p>
            <a:pPr lvl="1"/>
            <a:r>
              <a:rPr lang="en-US" dirty="0"/>
              <a:t>Alignment of interests</a:t>
            </a:r>
          </a:p>
          <a:p>
            <a:pPr lvl="1"/>
            <a:r>
              <a:rPr lang="en-US" dirty="0"/>
              <a:t>Clarification on business relationship</a:t>
            </a:r>
          </a:p>
          <a:p>
            <a:pPr lvl="1"/>
            <a:r>
              <a:rPr lang="en-US" dirty="0"/>
              <a:t>Risk allocation between parties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Investor protection</a:t>
            </a:r>
          </a:p>
          <a:p>
            <a:pPr lvl="2"/>
            <a:r>
              <a:rPr lang="en-US" dirty="0"/>
              <a:t>E.g., </a:t>
            </a:r>
            <a:r>
              <a:rPr lang="en-US" dirty="0" err="1"/>
              <a:t>Theranos</a:t>
            </a:r>
            <a:r>
              <a:rPr lang="en-US" dirty="0"/>
              <a:t> scandal: more than $600 million loss to high-profile investors</a:t>
            </a:r>
          </a:p>
          <a:p>
            <a:pPr lvl="1"/>
            <a:r>
              <a:rPr lang="en-US" dirty="0"/>
              <a:t>How to deal with external parties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5D413-B81E-471C-9E1F-C0D0DAF7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746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Term sheets: Cash flow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62" y="1002323"/>
            <a:ext cx="10226357" cy="556833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2000" dirty="0"/>
              <a:t>Previously: </a:t>
            </a:r>
          </a:p>
          <a:p>
            <a:pPr lvl="1">
              <a:spcAft>
                <a:spcPts val="300"/>
              </a:spcAft>
            </a:pPr>
            <a:r>
              <a:rPr lang="en-GB" sz="2000" dirty="0"/>
              <a:t>Common shares of stock exchanged for investments</a:t>
            </a:r>
          </a:p>
          <a:p>
            <a:pPr lvl="1">
              <a:spcAft>
                <a:spcPts val="600"/>
              </a:spcAft>
            </a:pPr>
            <a:r>
              <a:rPr lang="en-GB" sz="2000" dirty="0"/>
              <a:t>How to find V</a:t>
            </a:r>
            <a:r>
              <a:rPr lang="en-GB" sz="2000" baseline="3000" dirty="0"/>
              <a:t>PRE</a:t>
            </a:r>
            <a:r>
              <a:rPr lang="en-GB" sz="2000" dirty="0"/>
              <a:t>, V</a:t>
            </a:r>
            <a:r>
              <a:rPr lang="en-GB" sz="2000" baseline="3000" dirty="0"/>
              <a:t>POST</a:t>
            </a:r>
            <a:r>
              <a:rPr lang="en-GB" sz="2000" dirty="0"/>
              <a:t> and F</a:t>
            </a:r>
            <a:r>
              <a:rPr lang="en-GB" sz="2000" baseline="3000" dirty="0"/>
              <a:t>INV</a:t>
            </a:r>
            <a:endParaRPr lang="en-GB" sz="2000" dirty="0"/>
          </a:p>
          <a:p>
            <a:pPr>
              <a:spcAft>
                <a:spcPts val="300"/>
              </a:spcAft>
            </a:pPr>
            <a:r>
              <a:rPr lang="en-GB" sz="2000" dirty="0"/>
              <a:t>Now on:</a:t>
            </a:r>
          </a:p>
          <a:p>
            <a:pPr lvl="1">
              <a:spcAft>
                <a:spcPts val="300"/>
              </a:spcAft>
            </a:pPr>
            <a:r>
              <a:rPr lang="en-GB" sz="2000" dirty="0">
                <a:solidFill>
                  <a:srgbClr val="0070C0"/>
                </a:solidFill>
              </a:rPr>
              <a:t>Preferred shares of stock</a:t>
            </a:r>
            <a:r>
              <a:rPr lang="en-GB" sz="2000" dirty="0"/>
              <a:t> exchanged for investments—which is mostly the case in reality.</a:t>
            </a:r>
          </a:p>
          <a:p>
            <a:pPr lvl="1">
              <a:spcAft>
                <a:spcPts val="300"/>
              </a:spcAft>
            </a:pPr>
            <a:r>
              <a:rPr lang="en-GB" sz="2000" dirty="0"/>
              <a:t>F</a:t>
            </a:r>
            <a:r>
              <a:rPr lang="en-GB" sz="2000" baseline="3000" dirty="0"/>
              <a:t>INV</a:t>
            </a:r>
            <a:r>
              <a:rPr lang="en-GB" sz="2000" dirty="0"/>
              <a:t> is given but instead focus on how preferred shares work</a:t>
            </a:r>
            <a:endParaRPr lang="en-GB" sz="2000" dirty="0">
              <a:solidFill>
                <a:srgbClr val="0070C0"/>
              </a:solidFill>
            </a:endParaRPr>
          </a:p>
          <a:p>
            <a:pPr>
              <a:spcAft>
                <a:spcPts val="300"/>
              </a:spcAft>
            </a:pPr>
            <a:r>
              <a:rPr lang="en-GB" sz="2000" dirty="0"/>
              <a:t>Preferred shares: Granting privileged cash flow rights to investors over common shareholders</a:t>
            </a:r>
          </a:p>
          <a:p>
            <a:pPr lvl="1">
              <a:spcAft>
                <a:spcPts val="300"/>
              </a:spcAft>
            </a:pPr>
            <a:r>
              <a:rPr lang="en-GB" sz="2000" dirty="0"/>
              <a:t>features: cumulative/non-cumulative, callable, convertible, participating, adjustable-rate, …</a:t>
            </a:r>
          </a:p>
          <a:p>
            <a:pPr>
              <a:spcAft>
                <a:spcPts val="300"/>
              </a:spcAft>
            </a:pPr>
            <a:r>
              <a:rPr lang="en-GB" sz="2200" dirty="0"/>
              <a:t>Important features for entrepreneurial finance:</a:t>
            </a:r>
          </a:p>
          <a:p>
            <a:pPr lvl="1">
              <a:spcAft>
                <a:spcPts val="300"/>
              </a:spcAft>
            </a:pPr>
            <a:r>
              <a:rPr lang="en-GB" sz="2000" dirty="0"/>
              <a:t>Convertible preferred stocks</a:t>
            </a:r>
          </a:p>
          <a:p>
            <a:pPr lvl="1">
              <a:spcAft>
                <a:spcPts val="600"/>
              </a:spcAft>
            </a:pPr>
            <a:r>
              <a:rPr lang="en-GB" sz="2000" dirty="0"/>
              <a:t>Participating preferred stocks</a:t>
            </a:r>
          </a:p>
          <a:p>
            <a:pPr>
              <a:spcAft>
                <a:spcPts val="300"/>
              </a:spcAft>
            </a:pPr>
            <a:r>
              <a:rPr lang="en-GB" sz="2000" dirty="0"/>
              <a:t>Notations:</a:t>
            </a:r>
          </a:p>
          <a:p>
            <a:pPr lvl="1">
              <a:spcAft>
                <a:spcPts val="300"/>
              </a:spcAft>
            </a:pPr>
            <a:r>
              <a:rPr lang="en-GB" sz="2000" dirty="0"/>
              <a:t>CF</a:t>
            </a:r>
            <a:r>
              <a:rPr lang="en-GB" sz="2000" baseline="3000" dirty="0"/>
              <a:t>ENT</a:t>
            </a:r>
            <a:r>
              <a:rPr lang="en-GB" sz="2000" dirty="0"/>
              <a:t>: cash flows to entrepreneurs (mostly X</a:t>
            </a:r>
            <a:r>
              <a:rPr lang="en-GB" sz="2000" baseline="3000" dirty="0"/>
              <a:t>ENT</a:t>
            </a:r>
            <a:r>
              <a:rPr lang="en-GB" sz="2000" dirty="0"/>
              <a:t>)</a:t>
            </a:r>
          </a:p>
          <a:p>
            <a:pPr lvl="1">
              <a:spcAft>
                <a:spcPts val="300"/>
              </a:spcAft>
            </a:pPr>
            <a:r>
              <a:rPr lang="en-GB" sz="2000" dirty="0"/>
              <a:t>CF</a:t>
            </a:r>
            <a:r>
              <a:rPr lang="en-GB" sz="2000" baseline="3000" dirty="0"/>
              <a:t>INV</a:t>
            </a:r>
            <a:r>
              <a:rPr lang="en-GB" sz="2000" dirty="0"/>
              <a:t>: cash flows to investors (X</a:t>
            </a:r>
            <a:r>
              <a:rPr lang="en-GB" sz="2000" baseline="3000" dirty="0"/>
              <a:t>INV</a:t>
            </a:r>
            <a:r>
              <a:rPr lang="en-GB" sz="2000" dirty="0"/>
              <a:t> + </a:t>
            </a:r>
            <a:r>
              <a:rPr lang="el-GR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α</a:t>
            </a:r>
            <a:r>
              <a:rPr lang="en-GB" sz="2000" dirty="0"/>
              <a:t>)</a:t>
            </a:r>
          </a:p>
          <a:p>
            <a:pPr lvl="1">
              <a:spcAft>
                <a:spcPts val="300"/>
              </a:spcAft>
            </a:pPr>
            <a:r>
              <a:rPr lang="en-GB" sz="2000" dirty="0"/>
              <a:t>PT: preferred terms</a:t>
            </a:r>
          </a:p>
          <a:p>
            <a:pPr lvl="1">
              <a:spcAft>
                <a:spcPts val="600"/>
              </a:spcAft>
            </a:pPr>
            <a:r>
              <a:rPr lang="en-GB" sz="2000" dirty="0"/>
              <a:t>CT: conversion threshold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9147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GB" dirty="0"/>
              <a:t>Convertible preferred shares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GB" dirty="0"/>
              <a:t>Give preferential access to cash flows in case of liquidation</a:t>
            </a:r>
          </a:p>
          <a:p>
            <a:r>
              <a:rPr lang="en-GB" dirty="0"/>
              <a:t>Key feature: giving shareholders the right to choose between:</a:t>
            </a:r>
          </a:p>
          <a:p>
            <a:pPr lvl="1"/>
            <a:r>
              <a:rPr lang="en-GB" dirty="0"/>
              <a:t>Debt-like payoff (preferred terms, or PT)</a:t>
            </a:r>
          </a:p>
          <a:p>
            <a:pPr lvl="1"/>
            <a:r>
              <a:rPr lang="en-GB" dirty="0"/>
              <a:t>Equity-like payoff (conversion into common shares)</a:t>
            </a:r>
          </a:p>
          <a:p>
            <a:pPr lvl="1"/>
            <a:r>
              <a:rPr lang="en-GB" dirty="0"/>
              <a:t>Decision made at the time of exit events</a:t>
            </a:r>
          </a:p>
          <a:p>
            <a:r>
              <a:rPr lang="en-US" dirty="0"/>
              <a:t>Comparison:</a:t>
            </a:r>
          </a:p>
          <a:p>
            <a:pPr lvl="1"/>
            <a:r>
              <a:rPr lang="en-US" dirty="0"/>
              <a:t>Common shareholders: X</a:t>
            </a:r>
            <a:r>
              <a:rPr lang="en-US" baseline="3000" dirty="0"/>
              <a:t>INV</a:t>
            </a:r>
            <a:r>
              <a:rPr lang="en-US" dirty="0"/>
              <a:t> = F</a:t>
            </a:r>
            <a:r>
              <a:rPr lang="en-US" baseline="3000" dirty="0"/>
              <a:t>INV</a:t>
            </a:r>
            <a:r>
              <a:rPr lang="en-US" dirty="0"/>
              <a:t>*X</a:t>
            </a:r>
          </a:p>
          <a:p>
            <a:pPr lvl="1"/>
            <a:r>
              <a:rPr lang="en-US" dirty="0"/>
              <a:t>Holders of preferred shares: </a:t>
            </a:r>
            <a:r>
              <a:rPr lang="en-US" dirty="0">
                <a:solidFill>
                  <a:srgbClr val="0070C0"/>
                </a:solidFill>
              </a:rPr>
              <a:t>additional cash flow rights</a:t>
            </a:r>
            <a:r>
              <a:rPr lang="en-US" dirty="0"/>
              <a:t> that depend on both the type of exit and the exit value</a:t>
            </a:r>
            <a:endParaRPr lang="en-GB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369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GB" dirty="0"/>
              <a:t>Convertible preferred shares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GB" dirty="0"/>
              <a:t>No conversion: Debt-like payoff</a:t>
            </a:r>
          </a:p>
          <a:p>
            <a:pPr lvl="1"/>
            <a:r>
              <a:rPr lang="en-GB" dirty="0"/>
              <a:t>PT (preferred term) = I + DIV, </a:t>
            </a:r>
          </a:p>
          <a:p>
            <a:pPr lvl="1"/>
            <a:r>
              <a:rPr lang="en-GB" dirty="0"/>
              <a:t>DIV = I*D*T, I = Investment, D = dividend rate, T = time-to-exit</a:t>
            </a:r>
          </a:p>
          <a:p>
            <a:r>
              <a:rPr lang="en-GB" dirty="0"/>
              <a:t>Why debt-like?</a:t>
            </a:r>
          </a:p>
          <a:p>
            <a:pPr lvl="1"/>
            <a:r>
              <a:rPr lang="en-GB" dirty="0"/>
              <a:t>Face value of the investor’s claim is fixed, independent of exit value</a:t>
            </a:r>
          </a:p>
          <a:p>
            <a:pPr lvl="1"/>
            <a:r>
              <a:rPr lang="en-GB" dirty="0"/>
              <a:t>Like bond: Principal + Interests ≈ I + DIV</a:t>
            </a:r>
          </a:p>
          <a:p>
            <a:pPr lvl="1"/>
            <a:r>
              <a:rPr lang="en-GB" dirty="0"/>
              <a:t>Important: </a:t>
            </a:r>
            <a:r>
              <a:rPr lang="en-US" dirty="0"/>
              <a:t>dividends accrue over time </a:t>
            </a:r>
            <a:r>
              <a:rPr lang="en-US" dirty="0">
                <a:solidFill>
                  <a:srgbClr val="0070C0"/>
                </a:solidFill>
              </a:rPr>
              <a:t>but are not paid out </a:t>
            </a:r>
            <a:r>
              <a:rPr lang="en-US" dirty="0"/>
              <a:t>until exit</a:t>
            </a:r>
          </a:p>
          <a:p>
            <a:pPr lvl="1"/>
            <a:r>
              <a:rPr lang="en-US" dirty="0"/>
              <a:t>“D*I” accumulated as </a:t>
            </a:r>
            <a:r>
              <a:rPr lang="en-US" dirty="0" err="1"/>
              <a:t>noncompounded</a:t>
            </a:r>
            <a:r>
              <a:rPr lang="en-US" dirty="0"/>
              <a:t> interest payment =&gt; </a:t>
            </a:r>
            <a:r>
              <a:rPr lang="en-GB" dirty="0"/>
              <a:t>I*D*T</a:t>
            </a:r>
          </a:p>
          <a:p>
            <a:r>
              <a:rPr lang="en-GB" dirty="0"/>
              <a:t>Conversion: Equity-like payoff</a:t>
            </a:r>
          </a:p>
          <a:p>
            <a:pPr lvl="1"/>
            <a:r>
              <a:rPr lang="en-US" dirty="0"/>
              <a:t>The value of the investor’ shares in convertible preferred stock is given by the corresponding value of common equity (X</a:t>
            </a:r>
            <a:r>
              <a:rPr lang="en-US" baseline="3000" dirty="0"/>
              <a:t>INV</a:t>
            </a:r>
            <a:r>
              <a:rPr lang="en-US" dirty="0"/>
              <a:t> = F</a:t>
            </a:r>
            <a:r>
              <a:rPr lang="en-US" baseline="3000" dirty="0"/>
              <a:t>INV</a:t>
            </a:r>
            <a:r>
              <a:rPr lang="en-US" dirty="0"/>
              <a:t>*X)</a:t>
            </a:r>
            <a:endParaRPr lang="en-GB" dirty="0"/>
          </a:p>
          <a:p>
            <a:pPr lvl="2"/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519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F1434-339F-4498-A386-D71392E9E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Convertible preferred shares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F8A914-32B7-42DA-8544-5E9564D88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Decision making on conversion:</a:t>
            </a:r>
          </a:p>
          <a:p>
            <a:pPr lvl="1"/>
            <a:r>
              <a:rPr lang="en-GB" dirty="0"/>
              <a:t>CT (conversion threshold): the company’s exit value at which the investor is indifferent between equity-like payoff and debt-like payoff</a:t>
            </a:r>
          </a:p>
          <a:p>
            <a:pPr lvl="1"/>
            <a:r>
              <a:rPr lang="en-GB" dirty="0"/>
              <a:t>CT: equity-like payoff to investor = debt-like payoff to investor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That is: </a:t>
            </a:r>
            <a:r>
              <a:rPr lang="en-GB" dirty="0"/>
              <a:t>F</a:t>
            </a:r>
            <a:r>
              <a:rPr lang="en-GB" baseline="3000" dirty="0"/>
              <a:t>INV</a:t>
            </a:r>
            <a:r>
              <a:rPr lang="en-GB" dirty="0"/>
              <a:t>*CT = PT, so CT = PT / F</a:t>
            </a:r>
            <a:r>
              <a:rPr lang="en-GB" baseline="3000" dirty="0"/>
              <a:t>INV</a:t>
            </a:r>
            <a:r>
              <a:rPr lang="en-GB" dirty="0"/>
              <a:t> 	(6.3)</a:t>
            </a:r>
          </a:p>
          <a:p>
            <a:pPr lvl="1"/>
            <a:r>
              <a:rPr lang="en-GB" dirty="0"/>
              <a:t>Note: Both PT and F</a:t>
            </a:r>
            <a:r>
              <a:rPr lang="en-GB" baseline="3000" dirty="0"/>
              <a:t>INV</a:t>
            </a:r>
            <a:r>
              <a:rPr lang="en-GB" dirty="0"/>
              <a:t> are known at the time of investment</a:t>
            </a:r>
          </a:p>
          <a:p>
            <a:r>
              <a:rPr lang="en-GB" dirty="0"/>
              <a:t>Payoffs to investor and founder at exit: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A0BD49-4C0E-4615-8926-8564CD0F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pPr/>
              <a:t>88</a:t>
            </a:fld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F8A3705-00B5-4CAD-AAFE-EE5FC8F6A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582221"/>
              </p:ext>
            </p:extLst>
          </p:nvPr>
        </p:nvGraphicFramePr>
        <p:xfrm>
          <a:off x="1254760" y="4087706"/>
          <a:ext cx="8460740" cy="205401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00919">
                  <a:extLst>
                    <a:ext uri="{9D8B030D-6E8A-4147-A177-3AD203B41FA5}">
                      <a16:colId xmlns:a16="http://schemas.microsoft.com/office/drawing/2014/main" val="1715926870"/>
                    </a:ext>
                  </a:extLst>
                </a:gridCol>
                <a:gridCol w="2639574">
                  <a:extLst>
                    <a:ext uri="{9D8B030D-6E8A-4147-A177-3AD203B41FA5}">
                      <a16:colId xmlns:a16="http://schemas.microsoft.com/office/drawing/2014/main" val="4224948392"/>
                    </a:ext>
                  </a:extLst>
                </a:gridCol>
                <a:gridCol w="2820247">
                  <a:extLst>
                    <a:ext uri="{9D8B030D-6E8A-4147-A177-3AD203B41FA5}">
                      <a16:colId xmlns:a16="http://schemas.microsoft.com/office/drawing/2014/main" val="2870315500"/>
                    </a:ext>
                  </a:extLst>
                </a:gridCol>
              </a:tblGrid>
              <a:tr h="7619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Exit Value</a:t>
                      </a:r>
                    </a:p>
                    <a:p>
                      <a:pPr algn="ctr"/>
                      <a:r>
                        <a:rPr lang="en-US" sz="2000" dirty="0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Payoff to Investor (CF</a:t>
                      </a:r>
                      <a:r>
                        <a:rPr lang="en-US" sz="2000" baseline="3000" dirty="0"/>
                        <a:t>INV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Payoff to Founder (CF</a:t>
                      </a:r>
                      <a:r>
                        <a:rPr lang="en-US" sz="2000" baseline="3000" dirty="0"/>
                        <a:t>ENT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89854"/>
                  </a:ext>
                </a:extLst>
              </a:tr>
              <a:tr h="4306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Small (X &lt; PT)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663436"/>
                  </a:ext>
                </a:extLst>
              </a:tr>
              <a:tr h="4306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Intermediate (PT &lt; X &lt; CT)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X-PT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003739"/>
                  </a:ext>
                </a:extLst>
              </a:tr>
              <a:tr h="4306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Large (X &gt; 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  <a:r>
                        <a:rPr lang="en-US" sz="2000" baseline="3000" dirty="0"/>
                        <a:t>INV</a:t>
                      </a:r>
                      <a:r>
                        <a:rPr lang="en-US" sz="2000" dirty="0"/>
                        <a:t>*X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(1-F</a:t>
                      </a:r>
                      <a:r>
                        <a:rPr lang="en-US" sz="2000" baseline="3000" dirty="0"/>
                        <a:t>INV</a:t>
                      </a:r>
                      <a:r>
                        <a:rPr lang="en-US" sz="2000" dirty="0"/>
                        <a:t>)*X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431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33647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GB" dirty="0"/>
              <a:t>Convertible preferred shares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89</a:t>
            </a:fld>
            <a:endParaRPr lang="en-US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298186" y="1875146"/>
            <a:ext cx="7938186" cy="4463991"/>
            <a:chOff x="0" y="514725"/>
            <a:chExt cx="9922732" cy="5579989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052423" y="1423358"/>
              <a:ext cx="0" cy="3942272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1052423" y="5365630"/>
              <a:ext cx="56412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777486" y="5198217"/>
              <a:ext cx="2009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Exit value (X)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1052424" y="526863"/>
              <a:ext cx="5607168" cy="483876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052424" y="3223868"/>
              <a:ext cx="5518028" cy="2141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199736" y="4330460"/>
              <a:ext cx="4132054" cy="603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570452" y="4145794"/>
              <a:ext cx="2099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Preferred terms (PT)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59592" y="3158871"/>
              <a:ext cx="3001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Converted Equity (F</a:t>
              </a:r>
              <a:r>
                <a:rPr lang="en-GB" baseline="-25000" dirty="0"/>
                <a:t>INV</a:t>
              </a:r>
              <a:r>
                <a:rPr lang="en-GB" dirty="0"/>
                <a:t>*X)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20739" y="514725"/>
              <a:ext cx="3001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45˚ line (X=X)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699391"/>
              <a:ext cx="2370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Cash flow to the investor (CF</a:t>
              </a:r>
              <a:r>
                <a:rPr lang="en-GB" baseline="-25000" dirty="0"/>
                <a:t>INV</a:t>
              </a:r>
              <a:r>
                <a:rPr lang="en-GB" dirty="0"/>
                <a:t>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28799" y="5633049"/>
              <a:ext cx="856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X=PT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07588" y="5629537"/>
              <a:ext cx="1089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X=CT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2199736" y="5305246"/>
              <a:ext cx="0" cy="155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602966" y="5287992"/>
              <a:ext cx="0" cy="155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538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E32037-91A8-4F0D-8E01-3F4E4233A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/>
          <a:lstStyle/>
          <a:p>
            <a:r>
              <a:rPr lang="en-US" dirty="0"/>
              <a:t>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US" dirty="0"/>
              <a:t>Implied valuation:</a:t>
            </a:r>
          </a:p>
          <a:p>
            <a:pPr lvl="1"/>
            <a:r>
              <a:rPr lang="en-US" dirty="0"/>
              <a:t>I = F</a:t>
            </a:r>
            <a:r>
              <a:rPr lang="en-US" baseline="3000" dirty="0"/>
              <a:t>INV</a:t>
            </a:r>
            <a:r>
              <a:rPr lang="en-US" dirty="0"/>
              <a:t>*V</a:t>
            </a:r>
            <a:r>
              <a:rPr lang="en-US" baseline="3000" dirty="0"/>
              <a:t>POST</a:t>
            </a:r>
            <a:r>
              <a:rPr lang="en-US" dirty="0"/>
              <a:t>	(4.1) </a:t>
            </a:r>
          </a:p>
          <a:p>
            <a:pPr lvl="1"/>
            <a:r>
              <a:rPr lang="en-US" dirty="0"/>
              <a:t>V</a:t>
            </a:r>
            <a:r>
              <a:rPr lang="en-US" baseline="3000" dirty="0"/>
              <a:t>POST</a:t>
            </a:r>
            <a:r>
              <a:rPr lang="en-US" dirty="0"/>
              <a:t> = I/F</a:t>
            </a:r>
            <a:r>
              <a:rPr lang="en-US" baseline="3000" dirty="0"/>
              <a:t>INV</a:t>
            </a:r>
            <a:r>
              <a:rPr lang="en-US" dirty="0"/>
              <a:t> 	(4.2) </a:t>
            </a:r>
          </a:p>
          <a:p>
            <a:r>
              <a:rPr lang="en-US" dirty="0"/>
              <a:t>Pre- and post-money valuation:</a:t>
            </a:r>
          </a:p>
          <a:p>
            <a:pPr lvl="1"/>
            <a:r>
              <a:rPr lang="en-US" dirty="0"/>
              <a:t>V</a:t>
            </a:r>
            <a:r>
              <a:rPr lang="en-US" baseline="3000" dirty="0"/>
              <a:t>PRE</a:t>
            </a:r>
            <a:r>
              <a:rPr lang="en-US" dirty="0"/>
              <a:t> = V</a:t>
            </a:r>
            <a:r>
              <a:rPr lang="en-US" baseline="3000" dirty="0"/>
              <a:t>POST</a:t>
            </a:r>
            <a:r>
              <a:rPr lang="en-US" dirty="0"/>
              <a:t> – I 	(4.3) </a:t>
            </a:r>
          </a:p>
          <a:p>
            <a:pPr lvl="1"/>
            <a:r>
              <a:rPr lang="en-US" dirty="0"/>
              <a:t>V</a:t>
            </a:r>
            <a:r>
              <a:rPr lang="en-US" baseline="3000" dirty="0"/>
              <a:t>POST</a:t>
            </a:r>
            <a:r>
              <a:rPr lang="en-US" dirty="0"/>
              <a:t> = V</a:t>
            </a:r>
            <a:r>
              <a:rPr lang="en-US" baseline="3000" dirty="0"/>
              <a:t>PRE</a:t>
            </a:r>
            <a:r>
              <a:rPr lang="en-US" dirty="0"/>
              <a:t> + I 	(4.4)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4627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970428" y="563983"/>
            <a:ext cx="9922732" cy="5487656"/>
            <a:chOff x="0" y="514725"/>
            <a:chExt cx="9922732" cy="5487656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1052423" y="1423358"/>
              <a:ext cx="0" cy="394227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arrow" w="lg" len="lg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>
            <a:xfrm flipH="1">
              <a:off x="1052423" y="5365630"/>
              <a:ext cx="56412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arrow" w="lg" len="lg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>
            <a:xfrm flipH="1">
              <a:off x="1052424" y="526863"/>
              <a:ext cx="5607168" cy="4838767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>
            <a:xfrm flipH="1">
              <a:off x="1052423" y="3321170"/>
              <a:ext cx="5400135" cy="204446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10" name="Straight Connector 109"/>
            <p:cNvCxnSpPr>
              <a:cxnSpLocks/>
            </p:cNvCxnSpPr>
            <p:nvPr/>
          </p:nvCxnSpPr>
          <p:spPr>
            <a:xfrm flipH="1">
              <a:off x="2199736" y="4325670"/>
              <a:ext cx="4459856" cy="651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>
              <a:off x="6688346" y="4145794"/>
              <a:ext cx="2099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Preferred terms (PT)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632029" y="3048020"/>
              <a:ext cx="3001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Converted Equity (F</a:t>
              </a:r>
              <a:r>
                <a:rPr kumimoji="0" lang="en-GB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INV</a:t>
              </a: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*X)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920739" y="514725"/>
              <a:ext cx="3001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45˚ line (X=X)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0" y="699391"/>
              <a:ext cx="2370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</a:rPr>
                <a:t>Cash flow to the investor (CF</a:t>
              </a:r>
              <a:r>
                <a:rPr kumimoji="0" lang="en-GB" sz="1800" b="1" i="0" u="none" strike="noStrike" kern="0" cap="none" spc="0" normalizeH="0" baseline="-2500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</a:rPr>
                <a:t>INV</a:t>
              </a: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</a:rPr>
                <a:t>)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828799" y="5633049"/>
              <a:ext cx="741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X=PT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207588" y="5629537"/>
              <a:ext cx="1089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X=CT</a:t>
              </a:r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V="1">
              <a:off x="2199736" y="5305246"/>
              <a:ext cx="0" cy="1552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>
            <a:xfrm flipV="1">
              <a:off x="3602966" y="5287992"/>
              <a:ext cx="0" cy="1552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119" name="Line 19"/>
          <p:cNvSpPr>
            <a:spLocks noChangeShapeType="1"/>
          </p:cNvSpPr>
          <p:nvPr/>
        </p:nvSpPr>
        <p:spPr bwMode="auto">
          <a:xfrm flipV="1">
            <a:off x="7602457" y="3433039"/>
            <a:ext cx="0" cy="1893358"/>
          </a:xfrm>
          <a:prstGeom prst="line">
            <a:avLst/>
          </a:prstGeom>
          <a:noFill/>
          <a:ln w="19050">
            <a:solidFill>
              <a:srgbClr val="5B9BD5">
                <a:lumMod val="75000"/>
              </a:srgbClr>
            </a:solidFill>
            <a:prstDash val="dashDot"/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0" name="Line 20"/>
          <p:cNvSpPr>
            <a:spLocks noChangeShapeType="1"/>
          </p:cNvSpPr>
          <p:nvPr/>
        </p:nvSpPr>
        <p:spPr bwMode="auto">
          <a:xfrm flipV="1">
            <a:off x="7602457" y="683652"/>
            <a:ext cx="0" cy="2524477"/>
          </a:xfrm>
          <a:prstGeom prst="line">
            <a:avLst/>
          </a:prstGeom>
          <a:noFill/>
          <a:ln w="19050">
            <a:solidFill>
              <a:srgbClr val="5B9BD5">
                <a:lumMod val="75000"/>
              </a:srgbClr>
            </a:solidFill>
            <a:prstDash val="dashDot"/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 flipH="1">
            <a:off x="4709420" y="3273126"/>
            <a:ext cx="2893037" cy="1108348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22" name="Straight Connector 121"/>
          <p:cNvCxnSpPr/>
          <p:nvPr/>
        </p:nvCxnSpPr>
        <p:spPr>
          <a:xfrm flipH="1">
            <a:off x="3217049" y="4387542"/>
            <a:ext cx="1492371" cy="30193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23" name="Straight Connector 122"/>
          <p:cNvCxnSpPr/>
          <p:nvPr/>
        </p:nvCxnSpPr>
        <p:spPr>
          <a:xfrm flipV="1">
            <a:off x="2069736" y="4387542"/>
            <a:ext cx="1147313" cy="1003222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24" name="TextBox 123"/>
          <p:cNvSpPr txBox="1"/>
          <p:nvPr/>
        </p:nvSpPr>
        <p:spPr>
          <a:xfrm>
            <a:off x="7747914" y="5247475"/>
            <a:ext cx="200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Exit value (X)</a:t>
            </a:r>
          </a:p>
        </p:txBody>
      </p:sp>
      <p:sp>
        <p:nvSpPr>
          <p:cNvPr id="126" name="Text Box 21"/>
          <p:cNvSpPr txBox="1">
            <a:spLocks noChangeArrowheads="1"/>
          </p:cNvSpPr>
          <p:nvPr/>
        </p:nvSpPr>
        <p:spPr bwMode="auto">
          <a:xfrm>
            <a:off x="7602457" y="1671380"/>
            <a:ext cx="395740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Cash flow to the entrepreneur (CF</a:t>
            </a:r>
            <a:r>
              <a:rPr kumimoji="0" lang="en-US" sz="1800" b="0" i="0" u="none" strike="noStrike" kern="0" cap="none" spc="0" normalizeH="0" baseline="300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ENT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127" name="Text Box 22"/>
          <p:cNvSpPr txBox="1">
            <a:spLocks noChangeArrowheads="1"/>
          </p:cNvSpPr>
          <p:nvPr/>
        </p:nvSpPr>
        <p:spPr bwMode="auto">
          <a:xfrm>
            <a:off x="7658774" y="4698126"/>
            <a:ext cx="376360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Cash flow to the investor (CF</a:t>
            </a:r>
            <a:r>
              <a:rPr kumimoji="0" lang="en-US" sz="1800" b="0" i="0" u="none" strike="noStrike" kern="0" cap="none" spc="0" normalizeH="0" baseline="300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INV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5748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982954" y="651665"/>
            <a:ext cx="9922732" cy="5487656"/>
            <a:chOff x="0" y="514725"/>
            <a:chExt cx="9922732" cy="5487656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052423" y="1423358"/>
              <a:ext cx="0" cy="394227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arrow" w="lg" len="lg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>
            <a:xfrm flipH="1">
              <a:off x="1052423" y="5365630"/>
              <a:ext cx="56412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arrow" w="lg" len="lg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 flipH="1">
              <a:off x="1052424" y="526863"/>
              <a:ext cx="5607168" cy="4838767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 flipH="1">
              <a:off x="2199736" y="4330460"/>
              <a:ext cx="4132054" cy="6038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6570452" y="4145794"/>
              <a:ext cx="2099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Preferred terms (PT)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920739" y="514725"/>
              <a:ext cx="3001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45˚ line (X=X)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0" y="699391"/>
              <a:ext cx="2370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</a:rPr>
                <a:t>Cash flow to the entrepreneur (CF</a:t>
              </a:r>
              <a:r>
                <a:rPr kumimoji="0" lang="en-GB" sz="1800" b="1" i="0" u="none" strike="noStrike" kern="0" cap="none" spc="0" normalizeH="0" baseline="-2500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</a:rPr>
                <a:t>ENT</a:t>
              </a: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</a:rPr>
                <a:t>)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828799" y="5633049"/>
              <a:ext cx="741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X=PT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207588" y="5629537"/>
              <a:ext cx="1089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X=CT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2199736" y="5305246"/>
              <a:ext cx="0" cy="1552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>
            <a:xfrm flipV="1">
              <a:off x="3602966" y="5287992"/>
              <a:ext cx="0" cy="1552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53" name="Straight Connector 52"/>
          <p:cNvCxnSpPr/>
          <p:nvPr/>
        </p:nvCxnSpPr>
        <p:spPr>
          <a:xfrm flipH="1">
            <a:off x="4721947" y="3300270"/>
            <a:ext cx="2831459" cy="1168886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7760440" y="5335157"/>
            <a:ext cx="200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Exit value (X)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 flipV="1">
            <a:off x="2082262" y="5499445"/>
            <a:ext cx="1144800" cy="12345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56" name="Straight Connector 55"/>
          <p:cNvCxnSpPr/>
          <p:nvPr/>
        </p:nvCxnSpPr>
        <p:spPr>
          <a:xfrm flipV="1">
            <a:off x="3207196" y="4467400"/>
            <a:ext cx="1514750" cy="1046354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818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084C8-239F-4C74-83BE-9DE643CA9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/>
          <a:lstStyle/>
          <a:p>
            <a:r>
              <a:rPr lang="en-GB" dirty="0"/>
              <a:t>Convertible preferred shares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692CA-B513-4943-A42A-8561F2FCA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US" dirty="0"/>
              <a:t>Example (</a:t>
            </a:r>
            <a:r>
              <a:rPr lang="en-US" dirty="0" err="1"/>
              <a:t>WorkHorse</a:t>
            </a:r>
            <a:r>
              <a:rPr lang="en-US" dirty="0"/>
              <a:t> Box 6.2)</a:t>
            </a:r>
          </a:p>
          <a:p>
            <a:pPr lvl="1"/>
            <a:r>
              <a:rPr lang="en-US" dirty="0"/>
              <a:t>Investment: I = $2M at V</a:t>
            </a:r>
            <a:r>
              <a:rPr lang="en-US" baseline="3000" dirty="0"/>
              <a:t>POST</a:t>
            </a:r>
            <a:r>
              <a:rPr lang="en-US" dirty="0"/>
              <a:t> = $8M (which implies F</a:t>
            </a:r>
            <a:r>
              <a:rPr lang="en-US" baseline="3000" dirty="0"/>
              <a:t>INV</a:t>
            </a:r>
            <a:r>
              <a:rPr lang="en-US" dirty="0"/>
              <a:t> = 0.25)</a:t>
            </a:r>
          </a:p>
          <a:p>
            <a:pPr lvl="1"/>
            <a:r>
              <a:rPr lang="en-US" dirty="0"/>
              <a:t>S</a:t>
            </a:r>
            <a:r>
              <a:rPr lang="en-US" baseline="3000" dirty="0"/>
              <a:t>PRE</a:t>
            </a:r>
            <a:r>
              <a:rPr lang="en-US" dirty="0"/>
              <a:t> = 1.25M, (which implies S</a:t>
            </a:r>
            <a:r>
              <a:rPr lang="en-US" baseline="3000" dirty="0"/>
              <a:t>INV</a:t>
            </a:r>
            <a:r>
              <a:rPr lang="en-US" dirty="0"/>
              <a:t> = 416,667 and P = $4.80)</a:t>
            </a:r>
          </a:p>
          <a:p>
            <a:pPr lvl="1"/>
            <a:r>
              <a:rPr lang="en-US" dirty="0"/>
              <a:t>S</a:t>
            </a:r>
            <a:r>
              <a:rPr lang="en-US" baseline="3000" dirty="0"/>
              <a:t>INV</a:t>
            </a:r>
            <a:r>
              <a:rPr lang="en-US" dirty="0"/>
              <a:t>: given as convertible preferred shares with D = 8% </a:t>
            </a:r>
          </a:p>
          <a:p>
            <a:pPr lvl="1"/>
            <a:r>
              <a:rPr lang="en-US" dirty="0"/>
              <a:t>Acquisition is expected in 1 year, valued at X.</a:t>
            </a:r>
          </a:p>
          <a:p>
            <a:pPr lvl="1"/>
            <a:endParaRPr lang="en-US" dirty="0"/>
          </a:p>
          <a:p>
            <a:r>
              <a:rPr lang="en-US" dirty="0"/>
              <a:t>Analyze decision making of conversion for:</a:t>
            </a:r>
          </a:p>
          <a:p>
            <a:pPr lvl="1"/>
            <a:r>
              <a:rPr lang="en-US" dirty="0"/>
              <a:t>X = $1M, $3M, $8M, $9M, and $10M</a:t>
            </a:r>
          </a:p>
          <a:p>
            <a:pPr lvl="1"/>
            <a:r>
              <a:rPr lang="en-US" dirty="0"/>
              <a:t>by computing cash flows to preferred shares and to common shares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39FAB-EDAE-4313-A593-8670B96B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4377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084C8-239F-4C74-83BE-9DE643CA9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Convertible preferred shares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86FF3F6-DA2F-4B77-A27C-D92164B374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001411"/>
              </p:ext>
            </p:extLst>
          </p:nvPr>
        </p:nvGraphicFramePr>
        <p:xfrm>
          <a:off x="1096963" y="2579265"/>
          <a:ext cx="10058398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914">
                  <a:extLst>
                    <a:ext uri="{9D8B030D-6E8A-4147-A177-3AD203B41FA5}">
                      <a16:colId xmlns:a16="http://schemas.microsoft.com/office/drawing/2014/main" val="2493457962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320778566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064051802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939074603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1645095770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647649587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3325008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 ($M)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PT ($M)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r>
                        <a:rPr lang="en-US" baseline="3000" dirty="0"/>
                        <a:t>INV </a:t>
                      </a:r>
                      <a:r>
                        <a:rPr lang="en-US" dirty="0"/>
                        <a:t>($M)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Conversion?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CF</a:t>
                      </a:r>
                      <a:r>
                        <a:rPr lang="en-US" baseline="3000" dirty="0"/>
                        <a:t>INV </a:t>
                      </a:r>
                      <a:r>
                        <a:rPr lang="en-US" dirty="0"/>
                        <a:t>($M)</a:t>
                      </a:r>
                      <a:endParaRPr lang="en-US" baseline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CF</a:t>
                      </a:r>
                      <a:r>
                        <a:rPr lang="en-US" baseline="3000" dirty="0"/>
                        <a:t>PRE </a:t>
                      </a:r>
                      <a:r>
                        <a:rPr lang="en-US" dirty="0"/>
                        <a:t>($M)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%Share of CF</a:t>
                      </a:r>
                      <a:r>
                        <a:rPr lang="en-US" baseline="3000" dirty="0"/>
                        <a:t>INV </a:t>
                      </a:r>
                      <a:r>
                        <a:rPr lang="en-US" dirty="0"/>
                        <a:t>to 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4449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85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54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387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Indifferent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461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437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70547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39FAB-EDAE-4313-A593-8670B96B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9E8F1F1-81EA-4117-A3A2-565370CB0755}"/>
              </a:ext>
            </a:extLst>
          </p:cNvPr>
          <p:cNvSpPr txBox="1">
            <a:spLocks/>
          </p:cNvSpPr>
          <p:nvPr/>
        </p:nvSpPr>
        <p:spPr>
          <a:xfrm>
            <a:off x="1096963" y="1120775"/>
            <a:ext cx="10058400" cy="56000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03225" indent="-403225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525" indent="-3175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A1A1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125" indent="-3619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0425" indent="-2936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4725" indent="-2254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Preferred Term: PT = I + DIV = $2M + $2M*0.08*1 = $2.16M</a:t>
            </a:r>
          </a:p>
          <a:p>
            <a:r>
              <a:rPr lang="en-US" sz="2400" dirty="0"/>
              <a:t>Conversion Threshold: CT = PT/FINV = $2.16M / 0.25 = $8.64M</a:t>
            </a:r>
          </a:p>
          <a:p>
            <a:r>
              <a:rPr lang="en-US" sz="2400" dirty="0"/>
              <a:t>Decision making: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Note: Risk transferred from investors to entrepreneurs for bad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4166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Multiple liquidation 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GB" dirty="0"/>
              <a:t>Convertible preferred stock may add a multiple liquidation preference to the preferred dividend so that the investor gets its capital back multiple times.</a:t>
            </a:r>
          </a:p>
          <a:p>
            <a:r>
              <a:rPr lang="en-GB" dirty="0"/>
              <a:t>M: multiple preference factor (typical value ranges from 1.5 to 3)</a:t>
            </a:r>
          </a:p>
          <a:p>
            <a:r>
              <a:rPr lang="en-GB" dirty="0"/>
              <a:t>Preferred Term becomes: PT</a:t>
            </a:r>
            <a:r>
              <a:rPr lang="en-GB" baseline="3000" dirty="0"/>
              <a:t>M</a:t>
            </a:r>
            <a:r>
              <a:rPr lang="en-GB" dirty="0"/>
              <a:t> = M*I + DIV</a:t>
            </a:r>
          </a:p>
          <a:p>
            <a:r>
              <a:rPr lang="en-GB" dirty="0"/>
              <a:t>CT</a:t>
            </a:r>
            <a:r>
              <a:rPr lang="en-GB" baseline="3000" dirty="0"/>
              <a:t>M</a:t>
            </a:r>
            <a:r>
              <a:rPr lang="en-GB" dirty="0"/>
              <a:t> = PT</a:t>
            </a:r>
            <a:r>
              <a:rPr lang="en-GB" baseline="3000" dirty="0"/>
              <a:t>M</a:t>
            </a:r>
            <a:r>
              <a:rPr lang="en-GB" dirty="0"/>
              <a:t>/F</a:t>
            </a:r>
            <a:r>
              <a:rPr lang="en-GB" baseline="3000" dirty="0"/>
              <a:t>INV</a:t>
            </a:r>
            <a:r>
              <a:rPr lang="en-GB" dirty="0"/>
              <a:t>  = (M*I + DIV)/F</a:t>
            </a:r>
            <a:r>
              <a:rPr lang="en-GB" baseline="3000" dirty="0"/>
              <a:t>INV</a:t>
            </a:r>
            <a:r>
              <a:rPr lang="en-GB" dirty="0"/>
              <a:t> &gt; CT  = (I+DIV)/F</a:t>
            </a:r>
            <a:r>
              <a:rPr lang="en-GB" baseline="3000" dirty="0"/>
              <a:t>INV</a:t>
            </a:r>
          </a:p>
          <a:p>
            <a:pPr lvl="1"/>
            <a:r>
              <a:rPr lang="en-GB" dirty="0"/>
              <a:t>i.e., it provides investors with stronger protection on their investments.</a:t>
            </a:r>
          </a:p>
          <a:p>
            <a:pPr lvl="1"/>
            <a:r>
              <a:rPr lang="en-GB" dirty="0"/>
              <a:t>Except for it, everything remains the same as before. </a:t>
            </a:r>
          </a:p>
          <a:p>
            <a:endParaRPr lang="en-GB" dirty="0"/>
          </a:p>
          <a:p>
            <a:endParaRPr lang="en-GB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4573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155"/>
          <p:cNvGrpSpPr/>
          <p:nvPr/>
        </p:nvGrpSpPr>
        <p:grpSpPr>
          <a:xfrm>
            <a:off x="481913" y="576509"/>
            <a:ext cx="9922732" cy="5394612"/>
            <a:chOff x="0" y="514725"/>
            <a:chExt cx="9922732" cy="5394612"/>
          </a:xfrm>
        </p:grpSpPr>
        <p:cxnSp>
          <p:nvCxnSpPr>
            <p:cNvPr id="157" name="Straight Connector 156"/>
            <p:cNvCxnSpPr/>
            <p:nvPr/>
          </p:nvCxnSpPr>
          <p:spPr>
            <a:xfrm>
              <a:off x="1052423" y="1423358"/>
              <a:ext cx="0" cy="394227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arrow" w="lg" len="lg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>
            <a:xfrm flipH="1">
              <a:off x="1052423" y="5365630"/>
              <a:ext cx="56412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arrow" w="lg" len="lg"/>
            </a:ln>
            <a:effectLst/>
          </p:spPr>
        </p:cxnSp>
        <p:cxnSp>
          <p:nvCxnSpPr>
            <p:cNvPr id="159" name="Straight Connector 158"/>
            <p:cNvCxnSpPr/>
            <p:nvPr/>
          </p:nvCxnSpPr>
          <p:spPr>
            <a:xfrm flipH="1">
              <a:off x="1052424" y="526863"/>
              <a:ext cx="5607168" cy="4838767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160" name="Straight Connector 159"/>
            <p:cNvCxnSpPr/>
            <p:nvPr/>
          </p:nvCxnSpPr>
          <p:spPr>
            <a:xfrm flipH="1">
              <a:off x="2199736" y="4330460"/>
              <a:ext cx="4132054" cy="6038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61" name="TextBox 160"/>
            <p:cNvSpPr txBox="1"/>
            <p:nvPr/>
          </p:nvSpPr>
          <p:spPr>
            <a:xfrm>
              <a:off x="6647093" y="4124014"/>
              <a:ext cx="2447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Preferred terms (PT)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6659592" y="3158871"/>
              <a:ext cx="3001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Converted Equity (F</a:t>
              </a:r>
              <a:r>
                <a:rPr kumimoji="0" lang="en-GB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INV</a:t>
              </a: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*X)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6920739" y="514725"/>
              <a:ext cx="3001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45˚ line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0" y="699391"/>
              <a:ext cx="2370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Cash flow to the investor (CF</a:t>
              </a:r>
              <a:r>
                <a:rPr kumimoji="0" lang="en-GB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INV</a:t>
              </a: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)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1828799" y="5539760"/>
              <a:ext cx="741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X=PT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3327492" y="5540005"/>
              <a:ext cx="711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X=CT</a:t>
              </a:r>
            </a:p>
          </p:txBody>
        </p:sp>
        <p:cxnSp>
          <p:nvCxnSpPr>
            <p:cNvPr id="167" name="Straight Connector 166"/>
            <p:cNvCxnSpPr/>
            <p:nvPr/>
          </p:nvCxnSpPr>
          <p:spPr>
            <a:xfrm flipV="1">
              <a:off x="2199736" y="5305246"/>
              <a:ext cx="0" cy="1552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8" name="Straight Connector 167"/>
            <p:cNvCxnSpPr/>
            <p:nvPr/>
          </p:nvCxnSpPr>
          <p:spPr>
            <a:xfrm flipV="1">
              <a:off x="3602966" y="5287992"/>
              <a:ext cx="0" cy="1552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169" name="Line 19"/>
          <p:cNvSpPr>
            <a:spLocks noChangeShapeType="1"/>
          </p:cNvSpPr>
          <p:nvPr/>
        </p:nvSpPr>
        <p:spPr bwMode="auto">
          <a:xfrm flipV="1">
            <a:off x="7113942" y="3445565"/>
            <a:ext cx="0" cy="1893358"/>
          </a:xfrm>
          <a:prstGeom prst="line">
            <a:avLst/>
          </a:prstGeom>
          <a:noFill/>
          <a:ln w="19050">
            <a:solidFill>
              <a:srgbClr val="5B9BD5">
                <a:lumMod val="75000"/>
              </a:srgbClr>
            </a:solidFill>
            <a:prstDash val="dashDot"/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0" name="Line 20"/>
          <p:cNvSpPr>
            <a:spLocks noChangeShapeType="1"/>
          </p:cNvSpPr>
          <p:nvPr/>
        </p:nvSpPr>
        <p:spPr bwMode="auto">
          <a:xfrm flipV="1">
            <a:off x="7113942" y="696178"/>
            <a:ext cx="0" cy="2524477"/>
          </a:xfrm>
          <a:prstGeom prst="line">
            <a:avLst/>
          </a:prstGeom>
          <a:noFill/>
          <a:ln w="19050">
            <a:solidFill>
              <a:srgbClr val="5B9BD5">
                <a:lumMod val="75000"/>
              </a:srgbClr>
            </a:solidFill>
            <a:prstDash val="dashDot"/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71" name="Straight Connector 170"/>
          <p:cNvCxnSpPr/>
          <p:nvPr/>
        </p:nvCxnSpPr>
        <p:spPr>
          <a:xfrm flipH="1">
            <a:off x="5672485" y="3257151"/>
            <a:ext cx="1455239" cy="589601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72" name="Straight Connector 171"/>
          <p:cNvCxnSpPr/>
          <p:nvPr/>
        </p:nvCxnSpPr>
        <p:spPr>
          <a:xfrm flipH="1">
            <a:off x="3365764" y="3838245"/>
            <a:ext cx="2277966" cy="7464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73" name="Straight Connector 172"/>
          <p:cNvCxnSpPr/>
          <p:nvPr/>
        </p:nvCxnSpPr>
        <p:spPr>
          <a:xfrm flipV="1">
            <a:off x="1581221" y="3877121"/>
            <a:ext cx="1784543" cy="1526169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74" name="TextBox 173"/>
          <p:cNvSpPr txBox="1"/>
          <p:nvPr/>
        </p:nvSpPr>
        <p:spPr>
          <a:xfrm>
            <a:off x="7227923" y="5506655"/>
            <a:ext cx="200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Exit value (X)</a:t>
            </a:r>
          </a:p>
        </p:txBody>
      </p:sp>
      <p:cxnSp>
        <p:nvCxnSpPr>
          <p:cNvPr id="175" name="Straight Connector 174"/>
          <p:cNvCxnSpPr/>
          <p:nvPr/>
        </p:nvCxnSpPr>
        <p:spPr>
          <a:xfrm flipH="1">
            <a:off x="1573933" y="3284176"/>
            <a:ext cx="5518028" cy="214176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76" name="Text Box 21"/>
          <p:cNvSpPr txBox="1">
            <a:spLocks noChangeArrowheads="1"/>
          </p:cNvSpPr>
          <p:nvPr/>
        </p:nvSpPr>
        <p:spPr bwMode="auto">
          <a:xfrm>
            <a:off x="7227923" y="1264646"/>
            <a:ext cx="312322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Cash flow to the entrepreneur</a:t>
            </a:r>
          </a:p>
        </p:txBody>
      </p:sp>
      <p:sp>
        <p:nvSpPr>
          <p:cNvPr id="177" name="Text Box 22"/>
          <p:cNvSpPr txBox="1">
            <a:spLocks noChangeArrowheads="1"/>
          </p:cNvSpPr>
          <p:nvPr/>
        </p:nvSpPr>
        <p:spPr bwMode="auto">
          <a:xfrm>
            <a:off x="7170260" y="4710652"/>
            <a:ext cx="256686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Cash flow to the investor</a:t>
            </a:r>
          </a:p>
        </p:txBody>
      </p:sp>
      <p:cxnSp>
        <p:nvCxnSpPr>
          <p:cNvPr id="178" name="Straight Connector 177"/>
          <p:cNvCxnSpPr/>
          <p:nvPr/>
        </p:nvCxnSpPr>
        <p:spPr>
          <a:xfrm flipH="1">
            <a:off x="3302739" y="3808053"/>
            <a:ext cx="3852000" cy="6038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179" name="TextBox 178"/>
          <p:cNvSpPr txBox="1"/>
          <p:nvPr/>
        </p:nvSpPr>
        <p:spPr>
          <a:xfrm>
            <a:off x="7096328" y="3663397"/>
            <a:ext cx="440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PT with multiple liquidation preference (PT</a:t>
            </a:r>
            <a:r>
              <a:rPr kumimoji="0" lang="en-GB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052585" y="5756395"/>
            <a:ext cx="84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X=PT</a:t>
            </a:r>
            <a:r>
              <a:rPr kumimoji="0" lang="en-GB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</a:t>
            </a: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3474719" y="5367030"/>
            <a:ext cx="0" cy="15527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82" name="TextBox 181"/>
          <p:cNvSpPr txBox="1"/>
          <p:nvPr/>
        </p:nvSpPr>
        <p:spPr>
          <a:xfrm>
            <a:off x="5277391" y="5723422"/>
            <a:ext cx="86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X=CT</a:t>
            </a:r>
            <a:r>
              <a:rPr kumimoji="0" lang="en-GB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5677564" y="5349776"/>
            <a:ext cx="0" cy="15527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2452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155"/>
          <p:cNvGrpSpPr/>
          <p:nvPr/>
        </p:nvGrpSpPr>
        <p:grpSpPr>
          <a:xfrm>
            <a:off x="481913" y="455684"/>
            <a:ext cx="9661585" cy="5515437"/>
            <a:chOff x="0" y="393900"/>
            <a:chExt cx="9661585" cy="5515437"/>
          </a:xfrm>
        </p:grpSpPr>
        <p:cxnSp>
          <p:nvCxnSpPr>
            <p:cNvPr id="157" name="Straight Connector 156"/>
            <p:cNvCxnSpPr/>
            <p:nvPr/>
          </p:nvCxnSpPr>
          <p:spPr>
            <a:xfrm>
              <a:off x="1052423" y="1423358"/>
              <a:ext cx="0" cy="394227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arrow" w="lg" len="lg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>
            <a:xfrm flipH="1">
              <a:off x="1052423" y="5365630"/>
              <a:ext cx="56412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arrow" w="lg" len="lg"/>
            </a:ln>
            <a:effectLst/>
          </p:spPr>
        </p:cxnSp>
        <p:cxnSp>
          <p:nvCxnSpPr>
            <p:cNvPr id="159" name="Straight Connector 158"/>
            <p:cNvCxnSpPr/>
            <p:nvPr/>
          </p:nvCxnSpPr>
          <p:spPr>
            <a:xfrm flipH="1">
              <a:off x="1052424" y="526863"/>
              <a:ext cx="5607168" cy="4838767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160" name="Straight Connector 159"/>
            <p:cNvCxnSpPr>
              <a:cxnSpLocks/>
              <a:stCxn id="161" idx="1"/>
            </p:cNvCxnSpPr>
            <p:nvPr/>
          </p:nvCxnSpPr>
          <p:spPr>
            <a:xfrm flipH="1">
              <a:off x="2253075" y="4308680"/>
              <a:ext cx="4394018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61" name="TextBox 160"/>
            <p:cNvSpPr txBox="1"/>
            <p:nvPr/>
          </p:nvSpPr>
          <p:spPr>
            <a:xfrm>
              <a:off x="6647093" y="4124014"/>
              <a:ext cx="2447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Preferred terms (PT)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6659592" y="393900"/>
              <a:ext cx="3001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45˚ line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0" y="699391"/>
              <a:ext cx="2370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Cash flow to the entrepreneur (CF</a:t>
              </a:r>
              <a:r>
                <a:rPr kumimoji="0" lang="en-GB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ENT</a:t>
              </a: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)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1828799" y="5539760"/>
              <a:ext cx="741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X=PT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3327492" y="5540005"/>
              <a:ext cx="711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X=CT</a:t>
              </a:r>
            </a:p>
          </p:txBody>
        </p:sp>
        <p:cxnSp>
          <p:nvCxnSpPr>
            <p:cNvPr id="167" name="Straight Connector 166"/>
            <p:cNvCxnSpPr/>
            <p:nvPr/>
          </p:nvCxnSpPr>
          <p:spPr>
            <a:xfrm flipV="1">
              <a:off x="2199736" y="5305246"/>
              <a:ext cx="0" cy="1552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8" name="Straight Connector 167"/>
            <p:cNvCxnSpPr/>
            <p:nvPr/>
          </p:nvCxnSpPr>
          <p:spPr>
            <a:xfrm flipV="1">
              <a:off x="3602966" y="5287992"/>
              <a:ext cx="0" cy="1552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171" name="Straight Connector 170"/>
          <p:cNvCxnSpPr>
            <a:cxnSpLocks/>
          </p:cNvCxnSpPr>
          <p:nvPr/>
        </p:nvCxnSpPr>
        <p:spPr>
          <a:xfrm flipH="1">
            <a:off x="5643730" y="3257151"/>
            <a:ext cx="1483996" cy="581094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72" name="Straight Connector 171"/>
          <p:cNvCxnSpPr>
            <a:cxnSpLocks/>
          </p:cNvCxnSpPr>
          <p:nvPr/>
        </p:nvCxnSpPr>
        <p:spPr>
          <a:xfrm flipH="1">
            <a:off x="3474719" y="3838245"/>
            <a:ext cx="2169011" cy="1589169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73" name="Straight Connector 172"/>
          <p:cNvCxnSpPr>
            <a:cxnSpLocks/>
          </p:cNvCxnSpPr>
          <p:nvPr/>
        </p:nvCxnSpPr>
        <p:spPr>
          <a:xfrm>
            <a:off x="1534336" y="5427414"/>
            <a:ext cx="1940383" cy="0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74" name="TextBox 173"/>
          <p:cNvSpPr txBox="1"/>
          <p:nvPr/>
        </p:nvSpPr>
        <p:spPr>
          <a:xfrm>
            <a:off x="7227923" y="5506655"/>
            <a:ext cx="200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Exit value (X)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7127726" y="3631801"/>
            <a:ext cx="440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PT with multiple liquidation preference (PT</a:t>
            </a:r>
            <a:r>
              <a:rPr kumimoji="0" lang="en-GB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052585" y="5756395"/>
            <a:ext cx="84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X=PT</a:t>
            </a:r>
            <a:r>
              <a:rPr kumimoji="0" lang="en-GB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</a:t>
            </a: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3474719" y="5367030"/>
            <a:ext cx="0" cy="15527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82" name="TextBox 181"/>
          <p:cNvSpPr txBox="1"/>
          <p:nvPr/>
        </p:nvSpPr>
        <p:spPr>
          <a:xfrm>
            <a:off x="5218031" y="5571729"/>
            <a:ext cx="84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X=CT</a:t>
            </a:r>
            <a:r>
              <a:rPr kumimoji="0" lang="en-GB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5641189" y="5367030"/>
            <a:ext cx="0" cy="15527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96</a:t>
            </a:fld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7DC12FA-0C35-4379-8EB7-7C1435E4D0D3}"/>
              </a:ext>
            </a:extLst>
          </p:cNvPr>
          <p:cNvCxnSpPr>
            <a:cxnSpLocks/>
          </p:cNvCxnSpPr>
          <p:nvPr/>
        </p:nvCxnSpPr>
        <p:spPr>
          <a:xfrm flipH="1">
            <a:off x="3340840" y="3825203"/>
            <a:ext cx="3793588" cy="513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74171719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036"/>
          </a:xfrm>
        </p:spPr>
        <p:txBody>
          <a:bodyPr>
            <a:normAutofit/>
          </a:bodyPr>
          <a:lstStyle/>
          <a:p>
            <a:r>
              <a:rPr lang="en-US" dirty="0"/>
              <a:t>Participating preferred stock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626"/>
            <a:ext cx="10058400" cy="4918595"/>
          </a:xfrm>
        </p:spPr>
        <p:txBody>
          <a:bodyPr>
            <a:normAutofit/>
          </a:bodyPr>
          <a:lstStyle/>
          <a:p>
            <a:r>
              <a:rPr lang="en-GB" sz="2400" dirty="0"/>
              <a:t>Different way to provide investors with stronger downside protection</a:t>
            </a:r>
          </a:p>
          <a:p>
            <a:r>
              <a:rPr lang="en-GB" sz="2400" dirty="0"/>
              <a:t>While convertible preferred stock represents a choice between a debt-like and an equity-like security, participating preferred stock does a combination of the two.</a:t>
            </a:r>
          </a:p>
          <a:p>
            <a:r>
              <a:rPr lang="en-US" sz="2400" dirty="0"/>
              <a:t>In case of an acquisition or a liquidation, the participating preferred stock entitles the investor to two sets of cash flows (</a:t>
            </a:r>
            <a:r>
              <a:rPr lang="en-US" sz="2400" dirty="0">
                <a:solidFill>
                  <a:srgbClr val="0070C0"/>
                </a:solidFill>
              </a:rPr>
              <a:t>double dip</a:t>
            </a:r>
            <a:r>
              <a:rPr lang="en-US" sz="2400" dirty="0"/>
              <a:t>):</a:t>
            </a:r>
          </a:p>
          <a:p>
            <a:pPr lvl="1"/>
            <a:r>
              <a:rPr lang="en-GB" sz="2200" dirty="0"/>
              <a:t>Preferred terms (debt-like)</a:t>
            </a:r>
          </a:p>
          <a:p>
            <a:pPr lvl="1"/>
            <a:r>
              <a:rPr lang="en-GB" sz="2200" dirty="0"/>
              <a:t>Share of any remaining proceeds (equity-like)</a:t>
            </a:r>
          </a:p>
          <a:p>
            <a:r>
              <a:rPr lang="en-US" sz="2400" dirty="0"/>
              <a:t>Exception: In a qualified IPO, participating preferred stock automatically converts into common equity, as in the case of convertible preferred. </a:t>
            </a:r>
          </a:p>
          <a:p>
            <a:pPr lvl="1"/>
            <a:r>
              <a:rPr lang="en-US" sz="2200" dirty="0"/>
              <a:t>i.e., There is no “double dip” only in successful IPOs.</a:t>
            </a: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7505C8C-BB84-42E2-A236-8AB4ACB7820A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8062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EDB6-815C-49F9-AD64-B490BBF99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Participating preferred stock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D53FE-646A-45D1-8895-BCA59ADA7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Since the investor always receives PT, we now only need to distinguish two ranges of exit value: small (X &lt; PT) and large (X &gt; PT).</a:t>
            </a:r>
            <a:endParaRPr lang="en-GB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4F8B8-F3AD-482E-803E-75A1B161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98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2EFBF48-BB3B-489C-8578-4C9CCAE7A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425535"/>
              </p:ext>
            </p:extLst>
          </p:nvPr>
        </p:nvGraphicFramePr>
        <p:xfrm>
          <a:off x="1416050" y="2038350"/>
          <a:ext cx="8484408" cy="1790417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1613005">
                  <a:extLst>
                    <a:ext uri="{9D8B030D-6E8A-4147-A177-3AD203B41FA5}">
                      <a16:colId xmlns:a16="http://schemas.microsoft.com/office/drawing/2014/main" val="1378384560"/>
                    </a:ext>
                  </a:extLst>
                </a:gridCol>
                <a:gridCol w="1516225">
                  <a:extLst>
                    <a:ext uri="{9D8B030D-6E8A-4147-A177-3AD203B41FA5}">
                      <a16:colId xmlns:a16="http://schemas.microsoft.com/office/drawing/2014/main" val="3684983106"/>
                    </a:ext>
                  </a:extLst>
                </a:gridCol>
                <a:gridCol w="2677589">
                  <a:extLst>
                    <a:ext uri="{9D8B030D-6E8A-4147-A177-3AD203B41FA5}">
                      <a16:colId xmlns:a16="http://schemas.microsoft.com/office/drawing/2014/main" val="743907261"/>
                    </a:ext>
                  </a:extLst>
                </a:gridCol>
                <a:gridCol w="2677589">
                  <a:extLst>
                    <a:ext uri="{9D8B030D-6E8A-4147-A177-3AD203B41FA5}">
                      <a16:colId xmlns:a16="http://schemas.microsoft.com/office/drawing/2014/main" val="4011786844"/>
                    </a:ext>
                  </a:extLst>
                </a:gridCol>
              </a:tblGrid>
              <a:tr h="925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Exit Value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Condition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Cash Flows to</a:t>
                      </a:r>
                    </a:p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Investors (CF</a:t>
                      </a:r>
                      <a:r>
                        <a:rPr lang="en-US" sz="1800" b="1" u="none" strike="noStrike" baseline="-25000" dirty="0">
                          <a:effectLst/>
                        </a:rPr>
                        <a:t>INV</a:t>
                      </a:r>
                      <a:r>
                        <a:rPr lang="en-US" sz="1800" b="1" u="none" strike="noStrike" dirty="0">
                          <a:effectLst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Cash Flows to</a:t>
                      </a:r>
                    </a:p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Entrepreneurs (CF</a:t>
                      </a:r>
                      <a:r>
                        <a:rPr lang="en-US" sz="1800" b="1" u="none" strike="noStrike" baseline="-25000" dirty="0">
                          <a:effectLst/>
                        </a:rPr>
                        <a:t>ENT</a:t>
                      </a:r>
                      <a:r>
                        <a:rPr lang="en-US" sz="1800" b="1" u="none" strike="noStrike" dirty="0">
                          <a:effectLst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698072"/>
                  </a:ext>
                </a:extLst>
              </a:tr>
              <a:tr h="4715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Larger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X &gt; PT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PT + F</a:t>
                      </a:r>
                      <a:r>
                        <a:rPr lang="en-US" sz="1800" u="none" strike="noStrike" baseline="-25000" dirty="0">
                          <a:effectLst/>
                        </a:rPr>
                        <a:t>INV</a:t>
                      </a:r>
                      <a:r>
                        <a:rPr lang="en-US" sz="1800" u="none" strike="noStrike" dirty="0">
                          <a:effectLst/>
                        </a:rPr>
                        <a:t>*(X-PT)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(1- F</a:t>
                      </a:r>
                      <a:r>
                        <a:rPr lang="en-US" sz="1800" u="none" strike="noStrike" baseline="-25000" dirty="0">
                          <a:effectLst/>
                        </a:rPr>
                        <a:t>INV</a:t>
                      </a:r>
                      <a:r>
                        <a:rPr lang="en-US" sz="1800" u="none" strike="noStrike" dirty="0">
                          <a:effectLst/>
                        </a:rPr>
                        <a:t>)*(X-PT)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83575147"/>
                  </a:ext>
                </a:extLst>
              </a:tr>
              <a:tr h="3929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Small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X &lt; PT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8722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52052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82746" y="551457"/>
            <a:ext cx="9922732" cy="5487656"/>
            <a:chOff x="0" y="514725"/>
            <a:chExt cx="9922732" cy="548765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052423" y="1423358"/>
              <a:ext cx="0" cy="394227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arrow" w="lg" len="lg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>
            <a:xfrm flipH="1">
              <a:off x="1052423" y="5365630"/>
              <a:ext cx="56412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arrow" w="lg" len="lg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>
            <a:xfrm flipH="1">
              <a:off x="1052424" y="526863"/>
              <a:ext cx="5607168" cy="4838767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>
            <a:xfrm flipH="1">
              <a:off x="2199736" y="4330460"/>
              <a:ext cx="4132054" cy="6038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6570452" y="4145794"/>
              <a:ext cx="2099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Preferred terms (PT)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59592" y="3158871"/>
              <a:ext cx="3001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Converted Equity (F</a:t>
              </a:r>
              <a:r>
                <a:rPr kumimoji="0" lang="en-GB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INV</a:t>
              </a: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*X)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20739" y="514725"/>
              <a:ext cx="3001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45˚ line (X=X)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699391"/>
              <a:ext cx="2370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</a:rPr>
                <a:t>Cash flow to the investor (CF</a:t>
              </a:r>
              <a:r>
                <a:rPr kumimoji="0" lang="en-GB" sz="1800" b="1" i="0" u="none" strike="noStrike" kern="0" cap="none" spc="0" normalizeH="0" baseline="-2500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</a:rPr>
                <a:t>INV</a:t>
              </a: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</a:rPr>
                <a:t>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28799" y="5633049"/>
              <a:ext cx="741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X=PT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7588" y="5629537"/>
              <a:ext cx="1089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X=CT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2199736" y="5305246"/>
              <a:ext cx="0" cy="1552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>
            <a:xfrm flipV="1">
              <a:off x="3602966" y="5287992"/>
              <a:ext cx="0" cy="1552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16" name="Line 19"/>
          <p:cNvSpPr>
            <a:spLocks noChangeShapeType="1"/>
          </p:cNvSpPr>
          <p:nvPr/>
        </p:nvSpPr>
        <p:spPr bwMode="auto">
          <a:xfrm flipV="1">
            <a:off x="7486512" y="2801349"/>
            <a:ext cx="0" cy="2433600"/>
          </a:xfrm>
          <a:prstGeom prst="line">
            <a:avLst/>
          </a:prstGeom>
          <a:noFill/>
          <a:ln w="19050">
            <a:solidFill>
              <a:srgbClr val="5B9BD5">
                <a:lumMod val="75000"/>
              </a:srgbClr>
            </a:solidFill>
            <a:prstDash val="dashDot"/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V="1">
            <a:off x="7514775" y="671126"/>
            <a:ext cx="0" cy="1875600"/>
          </a:xfrm>
          <a:prstGeom prst="line">
            <a:avLst/>
          </a:prstGeom>
          <a:noFill/>
          <a:ln w="19050">
            <a:solidFill>
              <a:srgbClr val="5B9BD5">
                <a:lumMod val="75000"/>
              </a:srgbClr>
            </a:solidFill>
            <a:prstDash val="dashDot"/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082482" y="2618726"/>
            <a:ext cx="4432293" cy="1797995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9" name="Straight Connector 18"/>
          <p:cNvCxnSpPr/>
          <p:nvPr/>
        </p:nvCxnSpPr>
        <p:spPr>
          <a:xfrm flipV="1">
            <a:off x="1982054" y="4416721"/>
            <a:ext cx="1100428" cy="961517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7628756" y="1239594"/>
            <a:ext cx="312322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Cash flow to the entrepreneur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7571093" y="4685600"/>
            <a:ext cx="256686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Cash flow to the investor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60232" y="5234949"/>
            <a:ext cx="200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Exit value (X)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935170" y="3260600"/>
            <a:ext cx="5518028" cy="214176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5C8C-BB84-42E2-A236-8AB4ACB7820A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5423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61176</TotalTime>
  <Words>8943</Words>
  <Application>Microsoft Office PowerPoint</Application>
  <PresentationFormat>Widescreen</PresentationFormat>
  <Paragraphs>1046</Paragraphs>
  <Slides>108</Slides>
  <Notes>60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6" baseType="lpstr">
      <vt:lpstr>-apple-system</vt:lpstr>
      <vt:lpstr>Arial</vt:lpstr>
      <vt:lpstr>Calibri</vt:lpstr>
      <vt:lpstr>Calibri Light</vt:lpstr>
      <vt:lpstr>Cambria Math</vt:lpstr>
      <vt:lpstr>Wingdings</vt:lpstr>
      <vt:lpstr>Retrospect</vt:lpstr>
      <vt:lpstr>Worksheet</vt:lpstr>
      <vt:lpstr>Exercise Session of Entrepreneurial Finance (FIN-E0309)</vt:lpstr>
      <vt:lpstr>Introduction</vt:lpstr>
      <vt:lpstr> Exercise Session 1 </vt:lpstr>
      <vt:lpstr>Learning goals</vt:lpstr>
      <vt:lpstr>Basics of investment/ownership/valuation</vt:lpstr>
      <vt:lpstr>Basics of investment/ownership/valuation</vt:lpstr>
      <vt:lpstr>Notation</vt:lpstr>
      <vt:lpstr>Notation</vt:lpstr>
      <vt:lpstr>Notation</vt:lpstr>
      <vt:lpstr>Price and number of shares</vt:lpstr>
      <vt:lpstr>Price and number of shares</vt:lpstr>
      <vt:lpstr>Price and number of shares</vt:lpstr>
      <vt:lpstr>Price and number of shares</vt:lpstr>
      <vt:lpstr>Stock options</vt:lpstr>
      <vt:lpstr>Stock options</vt:lpstr>
      <vt:lpstr>Review of present value</vt:lpstr>
      <vt:lpstr>Return measures</vt:lpstr>
      <vt:lpstr>Return measures</vt:lpstr>
      <vt:lpstr>Valuation and returns</vt:lpstr>
      <vt:lpstr>Venture Capital Method (VCM)</vt:lpstr>
      <vt:lpstr>Venture Capital Method (VCM)</vt:lpstr>
      <vt:lpstr>Venture Capital Method (VCM)</vt:lpstr>
      <vt:lpstr>Venture Capital Method (VCM)</vt:lpstr>
      <vt:lpstr>Venture Capital Method (VCM)</vt:lpstr>
      <vt:lpstr>Capital Asset Pricing Model (CAPM)</vt:lpstr>
      <vt:lpstr>Financial-risk premium from CAPM</vt:lpstr>
      <vt:lpstr>Failure-risk premium</vt:lpstr>
      <vt:lpstr>Additional material</vt:lpstr>
      <vt:lpstr>Investor returns</vt:lpstr>
      <vt:lpstr>Risk and return</vt:lpstr>
      <vt:lpstr>Risk and return</vt:lpstr>
      <vt:lpstr>Risk and return</vt:lpstr>
      <vt:lpstr>Risk and return</vt:lpstr>
      <vt:lpstr>Economic determinants of valuation</vt:lpstr>
      <vt:lpstr>Founder agreements</vt:lpstr>
      <vt:lpstr>Founder agreements</vt:lpstr>
      <vt:lpstr>Determinants of founder ownership</vt:lpstr>
      <vt:lpstr>Nobel insights: team incentives</vt:lpstr>
      <vt:lpstr>Valuing entrepreneurial companies</vt:lpstr>
      <vt:lpstr>Valuation challenges</vt:lpstr>
      <vt:lpstr>Four popular valuation methods</vt:lpstr>
      <vt:lpstr>What happens in reality?</vt:lpstr>
      <vt:lpstr>The discounted cash flow model</vt:lpstr>
      <vt:lpstr>The discounted cash flow model</vt:lpstr>
      <vt:lpstr>The discounted cash flow model</vt:lpstr>
      <vt:lpstr>The discounted cash flow model</vt:lpstr>
      <vt:lpstr>Methods of comparables </vt:lpstr>
      <vt:lpstr>Methods of comparables </vt:lpstr>
      <vt:lpstr>Methods of comparables </vt:lpstr>
      <vt:lpstr>Methods of comparables </vt:lpstr>
      <vt:lpstr>Methods of comparables </vt:lpstr>
      <vt:lpstr>Methods of comparables </vt:lpstr>
      <vt:lpstr>Methods of comparables </vt:lpstr>
      <vt:lpstr>Modeling uncertainty</vt:lpstr>
      <vt:lpstr>Modeling uncertainty</vt:lpstr>
      <vt:lpstr>Modeling uncertainty</vt:lpstr>
      <vt:lpstr>Modeling uncertainty</vt:lpstr>
      <vt:lpstr>Comparing valuation methods</vt:lpstr>
      <vt:lpstr>Comparing valuation methods</vt:lpstr>
      <vt:lpstr>Comparing valuation methods</vt:lpstr>
      <vt:lpstr> Exercise Session 2 </vt:lpstr>
      <vt:lpstr>Capitalization table</vt:lpstr>
      <vt:lpstr>Capitalization table</vt:lpstr>
      <vt:lpstr>VCM - Multiple rounds of investment </vt:lpstr>
      <vt:lpstr>VCM - Multiple rounds of investment </vt:lpstr>
      <vt:lpstr>VCM - Multiple rounds of investment </vt:lpstr>
      <vt:lpstr>Ownership dilution - Multiple rounds</vt:lpstr>
      <vt:lpstr>Ownership dilution - Multiple rounds</vt:lpstr>
      <vt:lpstr>Ownership dilution - Multiple rounds</vt:lpstr>
      <vt:lpstr>Ownership dilution - Multiple rounds</vt:lpstr>
      <vt:lpstr>Ownership dilution - Multiple rounds</vt:lpstr>
      <vt:lpstr>PowerPoint Presentation</vt:lpstr>
      <vt:lpstr>Other valuation methods</vt:lpstr>
      <vt:lpstr>Modeling uncertainty: Scenario Analysis</vt:lpstr>
      <vt:lpstr>Modeling uncertainty: PROFEX</vt:lpstr>
      <vt:lpstr>Modeling uncertainty: PROFEX</vt:lpstr>
      <vt:lpstr>Staged financing</vt:lpstr>
      <vt:lpstr>Staged financing</vt:lpstr>
      <vt:lpstr>Staged financing</vt:lpstr>
      <vt:lpstr>Deal Structuring with Staged Financing</vt:lpstr>
      <vt:lpstr>Deal Structuring with Staged Financing</vt:lpstr>
      <vt:lpstr>Deal Structuring with Staged Financing</vt:lpstr>
      <vt:lpstr> Exercise Session 3 </vt:lpstr>
      <vt:lpstr>Term sheets: Fundamentals</vt:lpstr>
      <vt:lpstr>Term sheets: Cash flow rights</vt:lpstr>
      <vt:lpstr>Convertible preferred shares</vt:lpstr>
      <vt:lpstr>Convertible preferred shares</vt:lpstr>
      <vt:lpstr>Convertible preferred shares</vt:lpstr>
      <vt:lpstr>Convertible preferred shares</vt:lpstr>
      <vt:lpstr>PowerPoint Presentation</vt:lpstr>
      <vt:lpstr>PowerPoint Presentation</vt:lpstr>
      <vt:lpstr>Convertible preferred shares</vt:lpstr>
      <vt:lpstr>Convertible preferred shares</vt:lpstr>
      <vt:lpstr>Multiple liquidation preferences</vt:lpstr>
      <vt:lpstr>PowerPoint Presentation</vt:lpstr>
      <vt:lpstr>PowerPoint Presentation</vt:lpstr>
      <vt:lpstr>Participating preferred stock</vt:lpstr>
      <vt:lpstr>Participating preferred stock</vt:lpstr>
      <vt:lpstr>PowerPoint Presentation</vt:lpstr>
      <vt:lpstr>Participating preferred stock with Cap</vt:lpstr>
      <vt:lpstr>PowerPoint Presentation</vt:lpstr>
      <vt:lpstr>PowerPoint Presentation</vt:lpstr>
      <vt:lpstr>Why Preferred Securities?</vt:lpstr>
      <vt:lpstr>Anti-dilution rights</vt:lpstr>
      <vt:lpstr>Anti-dilution rights</vt:lpstr>
      <vt:lpstr>Anti-dilution rights</vt:lpstr>
      <vt:lpstr>Anti-dilution rights</vt:lpstr>
      <vt:lpstr>Anti-dilution rights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Jalonen Antti</dc:creator>
  <cp:lastModifiedBy>Li Penglong</cp:lastModifiedBy>
  <cp:revision>17</cp:revision>
  <cp:lastPrinted>2022-03-02T15:23:08Z</cp:lastPrinted>
  <dcterms:created xsi:type="dcterms:W3CDTF">2021-02-03T09:04:29Z</dcterms:created>
  <dcterms:modified xsi:type="dcterms:W3CDTF">2024-02-22T17:35:56Z</dcterms:modified>
</cp:coreProperties>
</file>