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4" r:id="rId1"/>
  </p:sldMasterIdLst>
  <p:notesMasterIdLst>
    <p:notesMasterId r:id="rId18"/>
  </p:notesMasterIdLst>
  <p:sldIdLst>
    <p:sldId id="322" r:id="rId2"/>
    <p:sldId id="342" r:id="rId3"/>
    <p:sldId id="257" r:id="rId4"/>
    <p:sldId id="327" r:id="rId5"/>
    <p:sldId id="274" r:id="rId6"/>
    <p:sldId id="279" r:id="rId7"/>
    <p:sldId id="338" r:id="rId8"/>
    <p:sldId id="339" r:id="rId9"/>
    <p:sldId id="340" r:id="rId10"/>
    <p:sldId id="332" r:id="rId11"/>
    <p:sldId id="333" r:id="rId12"/>
    <p:sldId id="282" r:id="rId13"/>
    <p:sldId id="341" r:id="rId14"/>
    <p:sldId id="277" r:id="rId15"/>
    <p:sldId id="334" r:id="rId16"/>
    <p:sldId id="335" r:id="rId17"/>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9605B3"/>
    <a:srgbClr val="FB79DF"/>
    <a:srgbClr val="D27AFA"/>
    <a:srgbClr val="FFCCFF"/>
    <a:srgbClr val="F3FB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DD6E45-D0E4-4BED-9AE8-77AD5DA1F274}" v="44" dt="2022-09-08T10:35:30.7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975" autoAdjust="0"/>
  </p:normalViewPr>
  <p:slideViewPr>
    <p:cSldViewPr snapToGrid="0">
      <p:cViewPr varScale="1">
        <p:scale>
          <a:sx n="62" d="100"/>
          <a:sy n="62" d="100"/>
        </p:scale>
        <p:origin x="688"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676F8E-E193-4A4B-8E51-DA55A4C54576}" type="datetimeFigureOut">
              <a:rPr lang="fi-FI" smtClean="0"/>
              <a:t>13.2.2024</a:t>
            </a:fld>
            <a:endParaRPr lang="fi-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C701B4-AE10-4531-9F7B-BF21D9A0A5C5}" type="slidenum">
              <a:rPr lang="fi-FI" smtClean="0"/>
              <a:t>‹#›</a:t>
            </a:fld>
            <a:endParaRPr lang="fi-FI"/>
          </a:p>
        </p:txBody>
      </p:sp>
    </p:spTree>
    <p:extLst>
      <p:ext uri="{BB962C8B-B14F-4D97-AF65-F5344CB8AC3E}">
        <p14:creationId xmlns:p14="http://schemas.microsoft.com/office/powerpoint/2010/main" val="413060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24C38-E732-4902-8754-20BD5576109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i-FI"/>
          </a:p>
        </p:txBody>
      </p:sp>
      <p:sp>
        <p:nvSpPr>
          <p:cNvPr id="3" name="Subtitle 2">
            <a:extLst>
              <a:ext uri="{FF2B5EF4-FFF2-40B4-BE49-F238E27FC236}">
                <a16:creationId xmlns:a16="http://schemas.microsoft.com/office/drawing/2014/main" id="{2E690E7D-A39B-4FBF-95B8-1C4BBF77EB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Date Placeholder 3">
            <a:extLst>
              <a:ext uri="{FF2B5EF4-FFF2-40B4-BE49-F238E27FC236}">
                <a16:creationId xmlns:a16="http://schemas.microsoft.com/office/drawing/2014/main" id="{B9414CD1-5E16-4F8A-86A0-D965A76EAA4E}"/>
              </a:ext>
            </a:extLst>
          </p:cNvPr>
          <p:cNvSpPr>
            <a:spLocks noGrp="1"/>
          </p:cNvSpPr>
          <p:nvPr>
            <p:ph type="dt" sz="half" idx="10"/>
          </p:nvPr>
        </p:nvSpPr>
        <p:spPr/>
        <p:txBody>
          <a:bodyPr/>
          <a:lstStyle/>
          <a:p>
            <a:fld id="{11EAACC7-3B3F-47D1-959A-EF58926E955E}" type="datetimeFigureOut">
              <a:rPr lang="en-US" smtClean="0"/>
              <a:t>13.2.2024</a:t>
            </a:fld>
            <a:endParaRPr lang="en-US"/>
          </a:p>
        </p:txBody>
      </p:sp>
      <p:sp>
        <p:nvSpPr>
          <p:cNvPr id="5" name="Footer Placeholder 4">
            <a:extLst>
              <a:ext uri="{FF2B5EF4-FFF2-40B4-BE49-F238E27FC236}">
                <a16:creationId xmlns:a16="http://schemas.microsoft.com/office/drawing/2014/main" id="{92424A61-6642-49BE-8E02-4B63442643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8851F3-77C7-4F0C-A40D-9A9F8E37FECF}"/>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4032400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BE7CD-3062-40C7-8251-5D04EAEB2FC7}"/>
              </a:ext>
            </a:extLst>
          </p:cNvPr>
          <p:cNvSpPr>
            <a:spLocks noGrp="1"/>
          </p:cNvSpPr>
          <p:nvPr>
            <p:ph type="title"/>
          </p:nvPr>
        </p:nvSpPr>
        <p:spPr/>
        <p:txBody>
          <a:bodyPr/>
          <a:lstStyle/>
          <a:p>
            <a:r>
              <a:rPr lang="en-US"/>
              <a:t>Click to edit Master title style</a:t>
            </a:r>
            <a:endParaRPr lang="fi-FI"/>
          </a:p>
        </p:txBody>
      </p:sp>
      <p:sp>
        <p:nvSpPr>
          <p:cNvPr id="3" name="Vertical Text Placeholder 2">
            <a:extLst>
              <a:ext uri="{FF2B5EF4-FFF2-40B4-BE49-F238E27FC236}">
                <a16:creationId xmlns:a16="http://schemas.microsoft.com/office/drawing/2014/main" id="{92A754D6-481F-41CE-8FC9-9795A75FB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3ADD9742-961A-4C98-88D1-D21ABEBBDD91}"/>
              </a:ext>
            </a:extLst>
          </p:cNvPr>
          <p:cNvSpPr>
            <a:spLocks noGrp="1"/>
          </p:cNvSpPr>
          <p:nvPr>
            <p:ph type="dt" sz="half" idx="10"/>
          </p:nvPr>
        </p:nvSpPr>
        <p:spPr/>
        <p:txBody>
          <a:bodyPr/>
          <a:lstStyle/>
          <a:p>
            <a:fld id="{11EAACC7-3B3F-47D1-959A-EF58926E955E}" type="datetimeFigureOut">
              <a:rPr lang="en-US" smtClean="0"/>
              <a:t>13.2.2024</a:t>
            </a:fld>
            <a:endParaRPr lang="en-US"/>
          </a:p>
        </p:txBody>
      </p:sp>
      <p:sp>
        <p:nvSpPr>
          <p:cNvPr id="5" name="Footer Placeholder 4">
            <a:extLst>
              <a:ext uri="{FF2B5EF4-FFF2-40B4-BE49-F238E27FC236}">
                <a16:creationId xmlns:a16="http://schemas.microsoft.com/office/drawing/2014/main" id="{104320B7-CCCB-4C05-828A-61A5373169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67B8C7-E6C7-4573-9BE7-D7EF79F55C03}"/>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663923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87EF22-A23A-42F1-B833-3F53E9B07B7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i-FI"/>
          </a:p>
        </p:txBody>
      </p:sp>
      <p:sp>
        <p:nvSpPr>
          <p:cNvPr id="3" name="Vertical Text Placeholder 2">
            <a:extLst>
              <a:ext uri="{FF2B5EF4-FFF2-40B4-BE49-F238E27FC236}">
                <a16:creationId xmlns:a16="http://schemas.microsoft.com/office/drawing/2014/main" id="{99CB3CA8-DBCE-4DDA-99E2-0119D8F090D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2FB7DECE-5A79-4668-8299-5762924882C5}"/>
              </a:ext>
            </a:extLst>
          </p:cNvPr>
          <p:cNvSpPr>
            <a:spLocks noGrp="1"/>
          </p:cNvSpPr>
          <p:nvPr>
            <p:ph type="dt" sz="half" idx="10"/>
          </p:nvPr>
        </p:nvSpPr>
        <p:spPr/>
        <p:txBody>
          <a:bodyPr/>
          <a:lstStyle/>
          <a:p>
            <a:fld id="{11EAACC7-3B3F-47D1-959A-EF58926E955E}" type="datetimeFigureOut">
              <a:rPr lang="en-US" smtClean="0"/>
              <a:t>13.2.2024</a:t>
            </a:fld>
            <a:endParaRPr lang="en-US"/>
          </a:p>
        </p:txBody>
      </p:sp>
      <p:sp>
        <p:nvSpPr>
          <p:cNvPr id="5" name="Footer Placeholder 4">
            <a:extLst>
              <a:ext uri="{FF2B5EF4-FFF2-40B4-BE49-F238E27FC236}">
                <a16:creationId xmlns:a16="http://schemas.microsoft.com/office/drawing/2014/main" id="{66C33534-B611-4911-9359-67A7FFADCD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D26D0A-1545-4CF5-AED5-9D9AA9F96220}"/>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845216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803A0-F6C2-4B73-A1AD-15A8CD231AAD}"/>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2C1D96A5-5454-488A-BE33-D4925C0CFE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AE066AC6-DC24-4F2A-AEBF-0462B60C0382}"/>
              </a:ext>
            </a:extLst>
          </p:cNvPr>
          <p:cNvSpPr>
            <a:spLocks noGrp="1"/>
          </p:cNvSpPr>
          <p:nvPr>
            <p:ph type="dt" sz="half" idx="10"/>
          </p:nvPr>
        </p:nvSpPr>
        <p:spPr/>
        <p:txBody>
          <a:bodyPr/>
          <a:lstStyle/>
          <a:p>
            <a:fld id="{11EAACC7-3B3F-47D1-959A-EF58926E955E}" type="datetimeFigureOut">
              <a:rPr lang="en-US" smtClean="0"/>
              <a:t>13.2.2024</a:t>
            </a:fld>
            <a:endParaRPr lang="en-US" dirty="0"/>
          </a:p>
        </p:txBody>
      </p:sp>
      <p:sp>
        <p:nvSpPr>
          <p:cNvPr id="5" name="Footer Placeholder 4">
            <a:extLst>
              <a:ext uri="{FF2B5EF4-FFF2-40B4-BE49-F238E27FC236}">
                <a16:creationId xmlns:a16="http://schemas.microsoft.com/office/drawing/2014/main" id="{80BCBD44-3A4F-471E-9679-8FD4F50DC5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E64645-9C61-4FA9-A976-936A111D67CE}"/>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543300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ED69F-6AEB-43A9-B64A-5A7566A3C7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i-FI"/>
          </a:p>
        </p:txBody>
      </p:sp>
      <p:sp>
        <p:nvSpPr>
          <p:cNvPr id="3" name="Text Placeholder 2">
            <a:extLst>
              <a:ext uri="{FF2B5EF4-FFF2-40B4-BE49-F238E27FC236}">
                <a16:creationId xmlns:a16="http://schemas.microsoft.com/office/drawing/2014/main" id="{8DC2A6C1-5349-46B2-B5C0-ED35070E02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143585-0A8B-40D8-8BEF-DE4ECDF0361C}"/>
              </a:ext>
            </a:extLst>
          </p:cNvPr>
          <p:cNvSpPr>
            <a:spLocks noGrp="1"/>
          </p:cNvSpPr>
          <p:nvPr>
            <p:ph type="dt" sz="half" idx="10"/>
          </p:nvPr>
        </p:nvSpPr>
        <p:spPr/>
        <p:txBody>
          <a:bodyPr/>
          <a:lstStyle/>
          <a:p>
            <a:fld id="{11EAACC7-3B3F-47D1-959A-EF58926E955E}" type="datetimeFigureOut">
              <a:rPr lang="en-US" smtClean="0"/>
              <a:t>13.2.2024</a:t>
            </a:fld>
            <a:endParaRPr lang="en-US"/>
          </a:p>
        </p:txBody>
      </p:sp>
      <p:sp>
        <p:nvSpPr>
          <p:cNvPr id="5" name="Footer Placeholder 4">
            <a:extLst>
              <a:ext uri="{FF2B5EF4-FFF2-40B4-BE49-F238E27FC236}">
                <a16:creationId xmlns:a16="http://schemas.microsoft.com/office/drawing/2014/main" id="{706CBA8B-0383-449B-A19A-BB55B73A70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D66036-C5EB-49FD-AEB4-DB3E647A1B4A}"/>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552863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6D31D-41DF-4AF2-81B8-8710651A351C}"/>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24DF2248-C1CC-41F8-B303-46F4F07ADAA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a:extLst>
              <a:ext uri="{FF2B5EF4-FFF2-40B4-BE49-F238E27FC236}">
                <a16:creationId xmlns:a16="http://schemas.microsoft.com/office/drawing/2014/main" id="{44206475-D863-4F76-90CE-4BFA1DF62A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a:extLst>
              <a:ext uri="{FF2B5EF4-FFF2-40B4-BE49-F238E27FC236}">
                <a16:creationId xmlns:a16="http://schemas.microsoft.com/office/drawing/2014/main" id="{75A1D34F-B8B1-4EEF-AFE8-184381036DBB}"/>
              </a:ext>
            </a:extLst>
          </p:cNvPr>
          <p:cNvSpPr>
            <a:spLocks noGrp="1"/>
          </p:cNvSpPr>
          <p:nvPr>
            <p:ph type="dt" sz="half" idx="10"/>
          </p:nvPr>
        </p:nvSpPr>
        <p:spPr/>
        <p:txBody>
          <a:bodyPr/>
          <a:lstStyle/>
          <a:p>
            <a:fld id="{11EAACC7-3B3F-47D1-959A-EF58926E955E}" type="datetimeFigureOut">
              <a:rPr lang="en-US" smtClean="0"/>
              <a:t>13.2.2024</a:t>
            </a:fld>
            <a:endParaRPr lang="en-US"/>
          </a:p>
        </p:txBody>
      </p:sp>
      <p:sp>
        <p:nvSpPr>
          <p:cNvPr id="6" name="Footer Placeholder 5">
            <a:extLst>
              <a:ext uri="{FF2B5EF4-FFF2-40B4-BE49-F238E27FC236}">
                <a16:creationId xmlns:a16="http://schemas.microsoft.com/office/drawing/2014/main" id="{18C3E36F-9EB4-4693-B759-73008FFB7F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EFC7A0-FE61-4B04-9270-868BC7F07CBF}"/>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229169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10850-3BAB-485F-899C-739B84251DF7}"/>
              </a:ext>
            </a:extLst>
          </p:cNvPr>
          <p:cNvSpPr>
            <a:spLocks noGrp="1"/>
          </p:cNvSpPr>
          <p:nvPr>
            <p:ph type="title"/>
          </p:nvPr>
        </p:nvSpPr>
        <p:spPr>
          <a:xfrm>
            <a:off x="839788" y="365125"/>
            <a:ext cx="10515600" cy="1325563"/>
          </a:xfrm>
        </p:spPr>
        <p:txBody>
          <a:bodyPr/>
          <a:lstStyle/>
          <a:p>
            <a:r>
              <a:rPr lang="en-US"/>
              <a:t>Click to edit Master title style</a:t>
            </a:r>
            <a:endParaRPr lang="fi-FI"/>
          </a:p>
        </p:txBody>
      </p:sp>
      <p:sp>
        <p:nvSpPr>
          <p:cNvPr id="3" name="Text Placeholder 2">
            <a:extLst>
              <a:ext uri="{FF2B5EF4-FFF2-40B4-BE49-F238E27FC236}">
                <a16:creationId xmlns:a16="http://schemas.microsoft.com/office/drawing/2014/main" id="{89A81103-3BF9-49E5-B440-46E18BF3EB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EBB4C5-C1B8-4D51-AF13-658BC87F45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xt Placeholder 4">
            <a:extLst>
              <a:ext uri="{FF2B5EF4-FFF2-40B4-BE49-F238E27FC236}">
                <a16:creationId xmlns:a16="http://schemas.microsoft.com/office/drawing/2014/main" id="{1637C027-2B61-41D5-A654-A92C32AB5E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E1D982-76C2-4630-B363-0989DC00999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a:extLst>
              <a:ext uri="{FF2B5EF4-FFF2-40B4-BE49-F238E27FC236}">
                <a16:creationId xmlns:a16="http://schemas.microsoft.com/office/drawing/2014/main" id="{224BF532-5F7E-4F9D-AC7D-273AE91C49CE}"/>
              </a:ext>
            </a:extLst>
          </p:cNvPr>
          <p:cNvSpPr>
            <a:spLocks noGrp="1"/>
          </p:cNvSpPr>
          <p:nvPr>
            <p:ph type="dt" sz="half" idx="10"/>
          </p:nvPr>
        </p:nvSpPr>
        <p:spPr/>
        <p:txBody>
          <a:bodyPr/>
          <a:lstStyle/>
          <a:p>
            <a:fld id="{11EAACC7-3B3F-47D1-959A-EF58926E955E}" type="datetimeFigureOut">
              <a:rPr lang="en-US" smtClean="0"/>
              <a:t>13.2.2024</a:t>
            </a:fld>
            <a:endParaRPr lang="en-US"/>
          </a:p>
        </p:txBody>
      </p:sp>
      <p:sp>
        <p:nvSpPr>
          <p:cNvPr id="8" name="Footer Placeholder 7">
            <a:extLst>
              <a:ext uri="{FF2B5EF4-FFF2-40B4-BE49-F238E27FC236}">
                <a16:creationId xmlns:a16="http://schemas.microsoft.com/office/drawing/2014/main" id="{3CA1CF1F-6D0E-4F83-9849-ED218340836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B859F2-6250-4E86-9B17-A8DED31A816D}"/>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4077781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6A9F5-F74D-4E53-8593-278D4EB8BDCE}"/>
              </a:ext>
            </a:extLst>
          </p:cNvPr>
          <p:cNvSpPr>
            <a:spLocks noGrp="1"/>
          </p:cNvSpPr>
          <p:nvPr>
            <p:ph type="title"/>
          </p:nvPr>
        </p:nvSpPr>
        <p:spPr/>
        <p:txBody>
          <a:bodyPr/>
          <a:lstStyle/>
          <a:p>
            <a:r>
              <a:rPr lang="en-US"/>
              <a:t>Click to edit Master title style</a:t>
            </a:r>
            <a:endParaRPr lang="fi-FI"/>
          </a:p>
        </p:txBody>
      </p:sp>
      <p:sp>
        <p:nvSpPr>
          <p:cNvPr id="3" name="Date Placeholder 2">
            <a:extLst>
              <a:ext uri="{FF2B5EF4-FFF2-40B4-BE49-F238E27FC236}">
                <a16:creationId xmlns:a16="http://schemas.microsoft.com/office/drawing/2014/main" id="{84E21246-AFEC-43C8-B764-F3A74384718A}"/>
              </a:ext>
            </a:extLst>
          </p:cNvPr>
          <p:cNvSpPr>
            <a:spLocks noGrp="1"/>
          </p:cNvSpPr>
          <p:nvPr>
            <p:ph type="dt" sz="half" idx="10"/>
          </p:nvPr>
        </p:nvSpPr>
        <p:spPr/>
        <p:txBody>
          <a:bodyPr/>
          <a:lstStyle/>
          <a:p>
            <a:fld id="{11EAACC7-3B3F-47D1-959A-EF58926E955E}" type="datetimeFigureOut">
              <a:rPr lang="en-US" smtClean="0"/>
              <a:t>13.2.2024</a:t>
            </a:fld>
            <a:endParaRPr lang="en-US"/>
          </a:p>
        </p:txBody>
      </p:sp>
      <p:sp>
        <p:nvSpPr>
          <p:cNvPr id="4" name="Footer Placeholder 3">
            <a:extLst>
              <a:ext uri="{FF2B5EF4-FFF2-40B4-BE49-F238E27FC236}">
                <a16:creationId xmlns:a16="http://schemas.microsoft.com/office/drawing/2014/main" id="{CF9942CD-357C-4243-9AFE-7FB2FF4FA4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682E19-345C-47E2-AC9E-DDA01CA705E6}"/>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185831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C02A96-F042-4452-8CC1-4DC75E2598B9}"/>
              </a:ext>
            </a:extLst>
          </p:cNvPr>
          <p:cNvSpPr>
            <a:spLocks noGrp="1"/>
          </p:cNvSpPr>
          <p:nvPr>
            <p:ph type="dt" sz="half" idx="10"/>
          </p:nvPr>
        </p:nvSpPr>
        <p:spPr/>
        <p:txBody>
          <a:bodyPr/>
          <a:lstStyle/>
          <a:p>
            <a:fld id="{11EAACC7-3B3F-47D1-959A-EF58926E955E}" type="datetimeFigureOut">
              <a:rPr lang="en-US" smtClean="0"/>
              <a:t>13.2.2024</a:t>
            </a:fld>
            <a:endParaRPr lang="en-US"/>
          </a:p>
        </p:txBody>
      </p:sp>
      <p:sp>
        <p:nvSpPr>
          <p:cNvPr id="3" name="Footer Placeholder 2">
            <a:extLst>
              <a:ext uri="{FF2B5EF4-FFF2-40B4-BE49-F238E27FC236}">
                <a16:creationId xmlns:a16="http://schemas.microsoft.com/office/drawing/2014/main" id="{39A13862-B5E2-4BA4-BD6D-2A206918B7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85D8DF-F7C9-495F-B489-23AEB6406FC9}"/>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151448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132DF-BB58-45B4-B1E4-576D286AF9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CCC099AA-064A-4995-8F3F-645CA8F75D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xt Placeholder 3">
            <a:extLst>
              <a:ext uri="{FF2B5EF4-FFF2-40B4-BE49-F238E27FC236}">
                <a16:creationId xmlns:a16="http://schemas.microsoft.com/office/drawing/2014/main" id="{2E3B5503-8E2D-412A-A910-FFA7D511A1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687187-D922-4170-ABD2-D03D36910D01}"/>
              </a:ext>
            </a:extLst>
          </p:cNvPr>
          <p:cNvSpPr>
            <a:spLocks noGrp="1"/>
          </p:cNvSpPr>
          <p:nvPr>
            <p:ph type="dt" sz="half" idx="10"/>
          </p:nvPr>
        </p:nvSpPr>
        <p:spPr/>
        <p:txBody>
          <a:bodyPr/>
          <a:lstStyle/>
          <a:p>
            <a:fld id="{11EAACC7-3B3F-47D1-959A-EF58926E955E}" type="datetimeFigureOut">
              <a:rPr lang="en-US" smtClean="0"/>
              <a:t>13.2.2024</a:t>
            </a:fld>
            <a:endParaRPr lang="en-US"/>
          </a:p>
        </p:txBody>
      </p:sp>
      <p:sp>
        <p:nvSpPr>
          <p:cNvPr id="6" name="Footer Placeholder 5">
            <a:extLst>
              <a:ext uri="{FF2B5EF4-FFF2-40B4-BE49-F238E27FC236}">
                <a16:creationId xmlns:a16="http://schemas.microsoft.com/office/drawing/2014/main" id="{8FC3ED34-8E7B-405E-8266-AA47AD0B98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3E12FA-F861-4632-A9AB-8A85DFAEBF25}"/>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545950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0D995-B84B-4568-ACAB-6C924ACFBD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i-FI"/>
          </a:p>
        </p:txBody>
      </p:sp>
      <p:sp>
        <p:nvSpPr>
          <p:cNvPr id="3" name="Picture Placeholder 2">
            <a:extLst>
              <a:ext uri="{FF2B5EF4-FFF2-40B4-BE49-F238E27FC236}">
                <a16:creationId xmlns:a16="http://schemas.microsoft.com/office/drawing/2014/main" id="{10FC707C-CF07-40BA-AD34-82042EF643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xt Placeholder 3">
            <a:extLst>
              <a:ext uri="{FF2B5EF4-FFF2-40B4-BE49-F238E27FC236}">
                <a16:creationId xmlns:a16="http://schemas.microsoft.com/office/drawing/2014/main" id="{24AE539C-1835-4962-B969-EE9C771893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9E9C34-D89B-4174-B78D-5385C0B21759}"/>
              </a:ext>
            </a:extLst>
          </p:cNvPr>
          <p:cNvSpPr>
            <a:spLocks noGrp="1"/>
          </p:cNvSpPr>
          <p:nvPr>
            <p:ph type="dt" sz="half" idx="10"/>
          </p:nvPr>
        </p:nvSpPr>
        <p:spPr/>
        <p:txBody>
          <a:bodyPr/>
          <a:lstStyle/>
          <a:p>
            <a:fld id="{11EAACC7-3B3F-47D1-959A-EF58926E955E}" type="datetimeFigureOut">
              <a:rPr lang="en-US" smtClean="0"/>
              <a:t>13.2.2024</a:t>
            </a:fld>
            <a:endParaRPr lang="en-US"/>
          </a:p>
        </p:txBody>
      </p:sp>
      <p:sp>
        <p:nvSpPr>
          <p:cNvPr id="6" name="Footer Placeholder 5">
            <a:extLst>
              <a:ext uri="{FF2B5EF4-FFF2-40B4-BE49-F238E27FC236}">
                <a16:creationId xmlns:a16="http://schemas.microsoft.com/office/drawing/2014/main" id="{CD72ED40-9AA1-49D1-B9BD-5DB525BA98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64FF03-C339-4684-8569-039FED326C37}"/>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6640666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EEF9D3-2DE7-47B0-8331-432A34C2AC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i-FI"/>
          </a:p>
        </p:txBody>
      </p:sp>
      <p:sp>
        <p:nvSpPr>
          <p:cNvPr id="3" name="Text Placeholder 2">
            <a:extLst>
              <a:ext uri="{FF2B5EF4-FFF2-40B4-BE49-F238E27FC236}">
                <a16:creationId xmlns:a16="http://schemas.microsoft.com/office/drawing/2014/main" id="{2CB7AED4-2E82-47C5-A4A5-393944B942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D5C55B0E-2149-4A2D-AC82-060616E84B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AACC7-3B3F-47D1-959A-EF58926E955E}" type="datetimeFigureOut">
              <a:rPr lang="en-US" smtClean="0"/>
              <a:t>13.2.2024</a:t>
            </a:fld>
            <a:endParaRPr lang="en-US"/>
          </a:p>
        </p:txBody>
      </p:sp>
      <p:sp>
        <p:nvSpPr>
          <p:cNvPr id="5" name="Footer Placeholder 4">
            <a:extLst>
              <a:ext uri="{FF2B5EF4-FFF2-40B4-BE49-F238E27FC236}">
                <a16:creationId xmlns:a16="http://schemas.microsoft.com/office/drawing/2014/main" id="{23637E95-6AD3-4684-8F4A-AB84E0FEBC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D56C14D-B64D-49B9-8EFE-1BDCAEA2BD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2CC964-A50B-4C29-B4E4-2C30BB34CCF3}" type="slidenum">
              <a:rPr lang="en-US" smtClean="0"/>
              <a:t>‹#›</a:t>
            </a:fld>
            <a:endParaRPr lang="en-US"/>
          </a:p>
        </p:txBody>
      </p:sp>
    </p:spTree>
    <p:extLst>
      <p:ext uri="{BB962C8B-B14F-4D97-AF65-F5344CB8AC3E}">
        <p14:creationId xmlns:p14="http://schemas.microsoft.com/office/powerpoint/2010/main" val="2361121179"/>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www.oaj.fi/en/news/news-and-press-releases/2021/alanvaihtokysely-09-21/"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is.fi/kotimaa/art-2000008198410.html"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kela.fi/"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happiness-report.s3.amazonaws.com/2021/WHR+21_Ch1.pdf" TargetMode="External"/><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hyperlink" Target="https://worldhappiness.report/news/in-a-lamentable-year-finland-again-is-the-happiest-country-in-the-world/"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A55E6B0-AAA1-4B93-A268-37592BABD4BA}"/>
              </a:ext>
            </a:extLst>
          </p:cNvPr>
          <p:cNvPicPr>
            <a:picLocks noChangeAspect="1"/>
          </p:cNvPicPr>
          <p:nvPr/>
        </p:nvPicPr>
        <p:blipFill rotWithShape="1">
          <a:blip r:embed="rId2">
            <a:alphaModFix/>
          </a:blip>
          <a:srcRect t="41622" b="16190"/>
          <a:stretch/>
        </p:blipFill>
        <p:spPr>
          <a:xfrm>
            <a:off x="-3049" y="10"/>
            <a:ext cx="12191999" cy="6857990"/>
          </a:xfrm>
          <a:prstGeom prst="rect">
            <a:avLst/>
          </a:prstGeom>
        </p:spPr>
      </p:pic>
      <p:sp>
        <p:nvSpPr>
          <p:cNvPr id="13" name="Rectangle 1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EB1A17DC-63A1-42FE-9203-0152C55044FC}"/>
              </a:ext>
            </a:extLst>
          </p:cNvPr>
          <p:cNvSpPr>
            <a:spLocks noGrp="1"/>
          </p:cNvSpPr>
          <p:nvPr>
            <p:ph type="ctrTitle"/>
          </p:nvPr>
        </p:nvSpPr>
        <p:spPr>
          <a:xfrm>
            <a:off x="1429732" y="821088"/>
            <a:ext cx="9590202" cy="2773028"/>
          </a:xfrm>
        </p:spPr>
        <p:txBody>
          <a:bodyPr>
            <a:normAutofit/>
          </a:bodyPr>
          <a:lstStyle/>
          <a:p>
            <a:br>
              <a:rPr lang="en-US" sz="6000" dirty="0">
                <a:solidFill>
                  <a:schemeClr val="bg1"/>
                </a:solidFill>
                <a:latin typeface="Abadi" panose="020B0604020104020204" pitchFamily="34" charset="0"/>
              </a:rPr>
            </a:br>
            <a:r>
              <a:rPr lang="en-US" sz="7200" i="0" dirty="0">
                <a:solidFill>
                  <a:schemeClr val="bg1"/>
                </a:solidFill>
                <a:latin typeface="Abadi" panose="020B0604020104020204" pitchFamily="34" charset="0"/>
              </a:rPr>
              <a:t>Get to </a:t>
            </a:r>
            <a:r>
              <a:rPr lang="en-US" sz="7200" dirty="0">
                <a:solidFill>
                  <a:schemeClr val="bg1"/>
                </a:solidFill>
                <a:latin typeface="Abadi" panose="020B0604020104020204" pitchFamily="34" charset="0"/>
              </a:rPr>
              <a:t>k</a:t>
            </a:r>
            <a:r>
              <a:rPr lang="en-US" sz="7200" i="0" dirty="0">
                <a:solidFill>
                  <a:schemeClr val="bg1"/>
                </a:solidFill>
                <a:latin typeface="Abadi" panose="020B0604020104020204" pitchFamily="34" charset="0"/>
              </a:rPr>
              <a:t>now </a:t>
            </a:r>
            <a:r>
              <a:rPr lang="en-US" sz="7200" dirty="0">
                <a:solidFill>
                  <a:schemeClr val="bg1"/>
                </a:solidFill>
                <a:latin typeface="Abadi" panose="020B0604020104020204" pitchFamily="34" charset="0"/>
              </a:rPr>
              <a:t>F</a:t>
            </a:r>
            <a:r>
              <a:rPr lang="en-US" sz="7200" i="0" dirty="0">
                <a:solidFill>
                  <a:schemeClr val="bg1"/>
                </a:solidFill>
                <a:latin typeface="Abadi" panose="020B0604020104020204" pitchFamily="34" charset="0"/>
              </a:rPr>
              <a:t>inland</a:t>
            </a:r>
            <a:br>
              <a:rPr lang="en-US" sz="5400" i="0" dirty="0">
                <a:solidFill>
                  <a:srgbClr val="FFFFFF"/>
                </a:solidFill>
                <a:highlight>
                  <a:srgbClr val="F3FBFF"/>
                </a:highlight>
              </a:rPr>
            </a:br>
            <a:endParaRPr lang="fi-FI" sz="5400" i="0" dirty="0">
              <a:solidFill>
                <a:srgbClr val="FFFFFF"/>
              </a:solidFill>
              <a:highlight>
                <a:srgbClr val="F3FBFF"/>
              </a:highlight>
            </a:endParaRPr>
          </a:p>
        </p:txBody>
      </p:sp>
      <p:sp>
        <p:nvSpPr>
          <p:cNvPr id="16" name="Subtitle 2">
            <a:extLst>
              <a:ext uri="{FF2B5EF4-FFF2-40B4-BE49-F238E27FC236}">
                <a16:creationId xmlns:a16="http://schemas.microsoft.com/office/drawing/2014/main" id="{3B7F4081-22B3-4E83-8B2B-3172334C97E0}"/>
              </a:ext>
            </a:extLst>
          </p:cNvPr>
          <p:cNvSpPr>
            <a:spLocks noGrp="1"/>
          </p:cNvSpPr>
          <p:nvPr>
            <p:ph type="subTitle" idx="1"/>
          </p:nvPr>
        </p:nvSpPr>
        <p:spPr>
          <a:xfrm>
            <a:off x="2319524" y="3248542"/>
            <a:ext cx="7086601" cy="927848"/>
          </a:xfrm>
        </p:spPr>
        <p:txBody>
          <a:bodyPr>
            <a:normAutofit/>
          </a:bodyPr>
          <a:lstStyle/>
          <a:p>
            <a:pPr algn="r"/>
            <a:r>
              <a:rPr lang="fi-FI" b="0" dirty="0">
                <a:solidFill>
                  <a:schemeClr val="bg1"/>
                </a:solidFill>
                <a:latin typeface="Georgia" panose="02040502050405020303" pitchFamily="18" charset="0"/>
              </a:rPr>
              <a:t>Anja Keränen</a:t>
            </a:r>
          </a:p>
          <a:p>
            <a:pPr algn="r"/>
            <a:r>
              <a:rPr lang="fi-FI" dirty="0">
                <a:solidFill>
                  <a:schemeClr val="bg1"/>
                </a:solidFill>
                <a:latin typeface="Georgia" panose="02040502050405020303" pitchFamily="18" charset="0"/>
              </a:rPr>
              <a:t>4th </a:t>
            </a:r>
            <a:r>
              <a:rPr lang="fi-FI" dirty="0" err="1">
                <a:solidFill>
                  <a:schemeClr val="bg1"/>
                </a:solidFill>
                <a:latin typeface="Georgia" panose="02040502050405020303" pitchFamily="18" charset="0"/>
              </a:rPr>
              <a:t>lesson</a:t>
            </a:r>
            <a:endParaRPr lang="fi-FI" b="0" dirty="0">
              <a:solidFill>
                <a:schemeClr val="bg1"/>
              </a:solidFill>
              <a:latin typeface="Georgia" panose="02040502050405020303" pitchFamily="18" charset="0"/>
            </a:endParaRPr>
          </a:p>
        </p:txBody>
      </p:sp>
    </p:spTree>
    <p:extLst>
      <p:ext uri="{BB962C8B-B14F-4D97-AF65-F5344CB8AC3E}">
        <p14:creationId xmlns:p14="http://schemas.microsoft.com/office/powerpoint/2010/main" val="2362984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F9698DCD-1990-4E1A-B2D6-9CC7AD167B16}"/>
              </a:ext>
            </a:extLst>
          </p:cNvPr>
          <p:cNvSpPr txBox="1">
            <a:spLocks/>
          </p:cNvSpPr>
          <p:nvPr/>
        </p:nvSpPr>
        <p:spPr>
          <a:xfrm>
            <a:off x="589560" y="856180"/>
            <a:ext cx="4560584" cy="11280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700" b="1"/>
              <a:t>Finland: the happiest country in the world (?) </a:t>
            </a:r>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90719" y="2330505"/>
            <a:ext cx="4559425" cy="3979585"/>
          </a:xfrm>
        </p:spPr>
        <p:txBody>
          <a:bodyPr vert="horz" lIns="91440" tIns="45720" rIns="91440" bIns="45720" rtlCol="0" anchor="ctr">
            <a:normAutofit/>
          </a:bodyPr>
          <a:lstStyle/>
          <a:p>
            <a:r>
              <a:rPr lang="en-US" sz="1700"/>
              <a:t>Finnish institute for health and welfare (Sep 5, 2018): “Alcohol consumption in Finland has decreased, but over half a million are still at risk from excessive drinking.”</a:t>
            </a:r>
          </a:p>
          <a:p>
            <a:pPr lvl="1"/>
            <a:r>
              <a:rPr lang="en-US" sz="1700"/>
              <a:t>Alcohol consumption in Finland decreased to lowest in the 2000s in the first year of the pandemic (2020)</a:t>
            </a:r>
          </a:p>
          <a:p>
            <a:r>
              <a:rPr lang="en-US" sz="1700"/>
              <a:t>Suicide rates by country 2022: Finland 25th in the listing</a:t>
            </a:r>
          </a:p>
          <a:p>
            <a:r>
              <a:rPr lang="en-US" sz="1700"/>
              <a:t>Negative effects of the pandemic: unemployment, mental health issues, wellbeing, polarization in the society, malaise among children and adolescents </a:t>
            </a:r>
          </a:p>
          <a:p>
            <a:r>
              <a:rPr lang="en-US" sz="1700"/>
              <a:t>Demographic segregation has increased a little </a:t>
            </a:r>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Happy face balloon">
            <a:extLst>
              <a:ext uri="{FF2B5EF4-FFF2-40B4-BE49-F238E27FC236}">
                <a16:creationId xmlns:a16="http://schemas.microsoft.com/office/drawing/2014/main" id="{3397BC0B-8062-8014-1C73-A400F9FF77B3}"/>
              </a:ext>
            </a:extLst>
          </p:cNvPr>
          <p:cNvPicPr>
            <a:picLocks noChangeAspect="1"/>
          </p:cNvPicPr>
          <p:nvPr/>
        </p:nvPicPr>
        <p:blipFill rotWithShape="1">
          <a:blip r:embed="rId2">
            <a:extLst>
              <a:ext uri="{28A0092B-C50C-407E-A947-70E740481C1C}">
                <a14:useLocalDpi xmlns:a14="http://schemas.microsoft.com/office/drawing/2010/main" val="0"/>
              </a:ext>
            </a:extLst>
          </a:blip>
          <a:srcRect l="30403" r="5639" b="1"/>
          <a:stretch/>
        </p:blipFill>
        <p:spPr>
          <a:xfrm>
            <a:off x="5977788" y="799352"/>
            <a:ext cx="5425410" cy="5259296"/>
          </a:xfrm>
          <a:prstGeom prst="rect">
            <a:avLst/>
          </a:prstGeom>
        </p:spPr>
      </p:pic>
    </p:spTree>
    <p:extLst>
      <p:ext uri="{BB962C8B-B14F-4D97-AF65-F5344CB8AC3E}">
        <p14:creationId xmlns:p14="http://schemas.microsoft.com/office/powerpoint/2010/main" val="3219453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575A102-D95D-4D6E-8F1B-49EED0AEC6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58B3569-73B2-4D05-8E95-886A6EE1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79B2F3AF-97DF-4FC3-95B1-748A520CAA24}"/>
              </a:ext>
            </a:extLst>
          </p:cNvPr>
          <p:cNvSpPr>
            <a:spLocks noGrp="1"/>
          </p:cNvSpPr>
          <p:nvPr>
            <p:ph type="title"/>
          </p:nvPr>
        </p:nvSpPr>
        <p:spPr>
          <a:xfrm>
            <a:off x="793159" y="1377146"/>
            <a:ext cx="4076460" cy="3626217"/>
          </a:xfrm>
        </p:spPr>
        <p:txBody>
          <a:bodyPr vert="horz" lIns="91440" tIns="45720" rIns="91440" bIns="45720" rtlCol="0" anchor="b">
            <a:normAutofit/>
          </a:bodyPr>
          <a:lstStyle/>
          <a:p>
            <a:pPr algn="r"/>
            <a:r>
              <a:rPr lang="en-US" sz="6200" b="1" i="0" kern="1200" dirty="0">
                <a:solidFill>
                  <a:srgbClr val="FFFFFF"/>
                </a:solidFill>
                <a:latin typeface="+mj-lt"/>
                <a:ea typeface="+mj-ea"/>
                <a:cs typeface="+mj-cs"/>
              </a:rPr>
              <a:t>FINNISH EDUCATION</a:t>
            </a:r>
          </a:p>
        </p:txBody>
      </p:sp>
      <p:pic>
        <p:nvPicPr>
          <p:cNvPr id="5" name="Picture 4" descr="A group of colored pencils&#10;&#10;Description automatically generated with medium confidence">
            <a:extLst>
              <a:ext uri="{FF2B5EF4-FFF2-40B4-BE49-F238E27FC236}">
                <a16:creationId xmlns:a16="http://schemas.microsoft.com/office/drawing/2014/main" id="{EB868717-830A-4D45-8678-396EEABC286F}"/>
              </a:ext>
            </a:extLst>
          </p:cNvPr>
          <p:cNvPicPr>
            <a:picLocks noChangeAspect="1"/>
          </p:cNvPicPr>
          <p:nvPr/>
        </p:nvPicPr>
        <p:blipFill>
          <a:blip r:embed="rId2">
            <a:alphaModFix/>
          </a:blip>
          <a:stretch>
            <a:fillRect/>
          </a:stretch>
        </p:blipFill>
        <p:spPr>
          <a:xfrm>
            <a:off x="5457027" y="1081393"/>
            <a:ext cx="6194967" cy="4646225"/>
          </a:xfrm>
          <a:prstGeom prst="rect">
            <a:avLst/>
          </a:prstGeom>
          <a:ln w="38100">
            <a:solidFill>
              <a:schemeClr val="bg1"/>
            </a:solidFill>
          </a:ln>
        </p:spPr>
      </p:pic>
      <p:grpSp>
        <p:nvGrpSpPr>
          <p:cNvPr id="14" name="Group 13">
            <a:extLst>
              <a:ext uri="{FF2B5EF4-FFF2-40B4-BE49-F238E27FC236}">
                <a16:creationId xmlns:a16="http://schemas.microsoft.com/office/drawing/2014/main" id="{CF0FFF1F-79B6-4A13-A464-070CD6F896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42198" y="814999"/>
            <a:ext cx="465458" cy="581435"/>
            <a:chOff x="10942198" y="814999"/>
            <a:chExt cx="465458" cy="581435"/>
          </a:xfrm>
          <a:solidFill>
            <a:srgbClr val="FFFFFF"/>
          </a:solidFill>
        </p:grpSpPr>
        <p:sp>
          <p:nvSpPr>
            <p:cNvPr id="15" name="Graphic 17">
              <a:extLst>
                <a:ext uri="{FF2B5EF4-FFF2-40B4-BE49-F238E27FC236}">
                  <a16:creationId xmlns:a16="http://schemas.microsoft.com/office/drawing/2014/main" id="{B71758F4-3F46-45DA-8AC5-4E508DA080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7738" y="81499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grpFill/>
            <a:ln w="603" cap="flat">
              <a:noFill/>
              <a:prstDash val="solid"/>
              <a:miter/>
            </a:ln>
          </p:spPr>
          <p:txBody>
            <a:bodyPr rtlCol="0" anchor="ctr"/>
            <a:lstStyle/>
            <a:p>
              <a:endParaRPr lang="en-US">
                <a:solidFill>
                  <a:srgbClr val="FFFFFF"/>
                </a:solidFill>
              </a:endParaRPr>
            </a:p>
          </p:txBody>
        </p:sp>
        <p:sp>
          <p:nvSpPr>
            <p:cNvPr id="16" name="Graphic 15">
              <a:extLst>
                <a:ext uri="{FF2B5EF4-FFF2-40B4-BE49-F238E27FC236}">
                  <a16:creationId xmlns:a16="http://schemas.microsoft.com/office/drawing/2014/main" id="{8550FED7-7C32-42BB-98DB-30272A6331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16518" y="104429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grpFill/>
            <a:ln w="422" cap="flat">
              <a:noFill/>
              <a:prstDash val="solid"/>
              <a:miter/>
            </a:ln>
          </p:spPr>
          <p:txBody>
            <a:bodyPr rtlCol="0" anchor="ctr"/>
            <a:lstStyle/>
            <a:p>
              <a:endParaRPr lang="en-US">
                <a:solidFill>
                  <a:srgbClr val="FFFFFF"/>
                </a:solidFill>
              </a:endParaRPr>
            </a:p>
          </p:txBody>
        </p:sp>
        <p:sp>
          <p:nvSpPr>
            <p:cNvPr id="17" name="Graphic 21">
              <a:extLst>
                <a:ext uri="{FF2B5EF4-FFF2-40B4-BE49-F238E27FC236}">
                  <a16:creationId xmlns:a16="http://schemas.microsoft.com/office/drawing/2014/main" id="{8D61482F-F3C5-4D66-8C5D-C6BBE3E12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2198" y="1268720"/>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grpFill/>
            <a:ln w="610" cap="flat">
              <a:noFill/>
              <a:prstDash val="solid"/>
              <a:miter/>
            </a:ln>
          </p:spPr>
          <p:txBody>
            <a:bodyPr rtlCol="0" anchor="ctr"/>
            <a:lstStyle/>
            <a:p>
              <a:endParaRPr lang="en-US">
                <a:solidFill>
                  <a:srgbClr val="FFFFFF"/>
                </a:solidFill>
              </a:endParaRPr>
            </a:p>
          </p:txBody>
        </p:sp>
      </p:grpSp>
      <p:cxnSp>
        <p:nvCxnSpPr>
          <p:cNvPr id="19" name="Straight Connector 18">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9322" y="6274341"/>
            <a:ext cx="11353800" cy="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35991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8D260-D871-40B4-8C70-333B73A03291}"/>
              </a:ext>
            </a:extLst>
          </p:cNvPr>
          <p:cNvSpPr>
            <a:spLocks noGrp="1"/>
          </p:cNvSpPr>
          <p:nvPr>
            <p:ph type="title"/>
          </p:nvPr>
        </p:nvSpPr>
        <p:spPr>
          <a:xfrm>
            <a:off x="813230" y="336845"/>
            <a:ext cx="10515600" cy="1325563"/>
          </a:xfrm>
        </p:spPr>
        <p:txBody>
          <a:bodyPr>
            <a:normAutofit/>
          </a:bodyPr>
          <a:lstStyle/>
          <a:p>
            <a:r>
              <a:rPr lang="en-US" sz="5400" i="0" dirty="0"/>
              <a:t>Finnish education </a:t>
            </a:r>
            <a:endParaRPr lang="fi-FI" sz="5400" i="0" dirty="0"/>
          </a:p>
        </p:txBody>
      </p:sp>
      <p:pic>
        <p:nvPicPr>
          <p:cNvPr id="4" name="Picture 3">
            <a:extLst>
              <a:ext uri="{FF2B5EF4-FFF2-40B4-BE49-F238E27FC236}">
                <a16:creationId xmlns:a16="http://schemas.microsoft.com/office/drawing/2014/main" id="{8449B641-2DD2-484C-922C-75237BC056FD}"/>
              </a:ext>
            </a:extLst>
          </p:cNvPr>
          <p:cNvPicPr>
            <a:picLocks noChangeAspect="1"/>
          </p:cNvPicPr>
          <p:nvPr/>
        </p:nvPicPr>
        <p:blipFill>
          <a:blip r:embed="rId2"/>
          <a:stretch>
            <a:fillRect/>
          </a:stretch>
        </p:blipFill>
        <p:spPr>
          <a:xfrm>
            <a:off x="813230" y="1919829"/>
            <a:ext cx="5243322" cy="3963596"/>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CE740656-2D32-4CBE-8DF9-D4DCF3DB2054}"/>
              </a:ext>
            </a:extLst>
          </p:cNvPr>
          <p:cNvSpPr txBox="1"/>
          <p:nvPr/>
        </p:nvSpPr>
        <p:spPr>
          <a:xfrm>
            <a:off x="6827853" y="2386134"/>
            <a:ext cx="4500977" cy="3600986"/>
          </a:xfrm>
          <a:prstGeom prst="rect">
            <a:avLst/>
          </a:prstGeom>
          <a:noFill/>
        </p:spPr>
        <p:txBody>
          <a:bodyPr wrap="square" rtlCol="0">
            <a:spAutoFit/>
          </a:bodyPr>
          <a:lstStyle/>
          <a:p>
            <a:r>
              <a:rPr lang="en-US" sz="2400" dirty="0"/>
              <a:t>In Finland school meals are free for children / students from pre-school to second degree studies (vocational and high school).</a:t>
            </a:r>
          </a:p>
          <a:p>
            <a:endParaRPr lang="en-US" sz="2400" dirty="0"/>
          </a:p>
          <a:p>
            <a:r>
              <a:rPr lang="en-US" sz="2400" dirty="0"/>
              <a:t>Finland was the first country to enact the law for free school meals (in 1943). </a:t>
            </a:r>
          </a:p>
          <a:p>
            <a:endParaRPr lang="en-US" dirty="0"/>
          </a:p>
          <a:p>
            <a:endParaRPr lang="fi-FI" dirty="0"/>
          </a:p>
        </p:txBody>
      </p:sp>
    </p:spTree>
    <p:extLst>
      <p:ext uri="{BB962C8B-B14F-4D97-AF65-F5344CB8AC3E}">
        <p14:creationId xmlns:p14="http://schemas.microsoft.com/office/powerpoint/2010/main" val="2902149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2493" y="238539"/>
            <a:ext cx="11018520" cy="1434415"/>
          </a:xfrm>
        </p:spPr>
        <p:txBody>
          <a:bodyPr anchor="b">
            <a:normAutofit/>
          </a:bodyPr>
          <a:lstStyle/>
          <a:p>
            <a:r>
              <a:rPr lang="en-US" sz="5400" i="0" dirty="0"/>
              <a:t>Finnish education</a:t>
            </a:r>
            <a:endParaRPr lang="fi-FI" sz="5400" i="0" dirty="0"/>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72493" y="2071316"/>
            <a:ext cx="6713552" cy="4119172"/>
          </a:xfrm>
        </p:spPr>
        <p:txBody>
          <a:bodyPr anchor="t">
            <a:normAutofit/>
          </a:bodyPr>
          <a:lstStyle/>
          <a:p>
            <a:r>
              <a:rPr lang="en-US" sz="1700"/>
              <a:t>Teacher education: all teachers hold a Master’s degree (except for Early childhood teachers to whom a Bachelor’s degree is sufficient) </a:t>
            </a:r>
          </a:p>
          <a:p>
            <a:r>
              <a:rPr lang="en-US" sz="1700"/>
              <a:t>Teacher education is competitive: In 2020 apr. 8 % of the applicants were accepted into the teacher education at the University of Helsinki</a:t>
            </a:r>
          </a:p>
          <a:p>
            <a:r>
              <a:rPr lang="en-US" sz="1700" b="1"/>
              <a:t>Video</a:t>
            </a:r>
            <a:r>
              <a:rPr lang="en-US" sz="1700"/>
              <a:t>: Pasi Sahlberg, PhD: What can we learn from Finnish education system? 38.40-42.05</a:t>
            </a:r>
          </a:p>
          <a:p>
            <a:pPr marL="0" indent="0">
              <a:buNone/>
            </a:pPr>
            <a:endParaRPr lang="en-US" sz="1700"/>
          </a:p>
          <a:p>
            <a:r>
              <a:rPr lang="en-US" sz="1700" b="1"/>
              <a:t>But</a:t>
            </a:r>
            <a:r>
              <a:rPr lang="en-US" sz="1700"/>
              <a:t>: 6 out of 10 teachers are considering career change </a:t>
            </a:r>
            <a:br>
              <a:rPr lang="en-US" sz="1700"/>
            </a:br>
            <a:r>
              <a:rPr lang="en-US" sz="1700"/>
              <a:t>(OAJ 2021 </a:t>
            </a:r>
            <a:r>
              <a:rPr lang="en-US" sz="1700">
                <a:hlinkClick r:id="rId2"/>
              </a:rPr>
              <a:t>https://www.oaj.fi/en/news/news-and-press-releases/2021/alanvaihtokysely-09-21/</a:t>
            </a:r>
            <a:r>
              <a:rPr lang="en-US" sz="1700"/>
              <a:t>) </a:t>
            </a:r>
          </a:p>
          <a:p>
            <a:pPr lvl="1"/>
            <a:r>
              <a:rPr lang="en-US" sz="1700"/>
              <a:t>Reasons: increased workload, wages </a:t>
            </a:r>
          </a:p>
          <a:p>
            <a:pPr lvl="1"/>
            <a:r>
              <a:rPr lang="en-US" sz="1700"/>
              <a:t>The number of teachers considering career change has increased during the pandemic </a:t>
            </a:r>
          </a:p>
        </p:txBody>
      </p:sp>
      <p:pic>
        <p:nvPicPr>
          <p:cNvPr id="5" name="Picture 4" descr="Children in class">
            <a:extLst>
              <a:ext uri="{FF2B5EF4-FFF2-40B4-BE49-F238E27FC236}">
                <a16:creationId xmlns:a16="http://schemas.microsoft.com/office/drawing/2014/main" id="{76995E4D-6777-385E-27F4-2DF1D78EE54D}"/>
              </a:ext>
            </a:extLst>
          </p:cNvPr>
          <p:cNvPicPr>
            <a:picLocks noChangeAspect="1"/>
          </p:cNvPicPr>
          <p:nvPr/>
        </p:nvPicPr>
        <p:blipFill rotWithShape="1">
          <a:blip r:embed="rId3">
            <a:extLst>
              <a:ext uri="{28A0092B-C50C-407E-A947-70E740481C1C}">
                <a14:useLocalDpi xmlns:a14="http://schemas.microsoft.com/office/drawing/2010/main" val="0"/>
              </a:ext>
            </a:extLst>
          </a:blip>
          <a:srcRect l="22358" r="13426" b="2"/>
          <a:stretch/>
        </p:blipFill>
        <p:spPr>
          <a:xfrm>
            <a:off x="7675658" y="2093976"/>
            <a:ext cx="3941064" cy="4096512"/>
          </a:xfrm>
          <a:prstGeom prst="rect">
            <a:avLst/>
          </a:prstGeom>
        </p:spPr>
      </p:pic>
    </p:spTree>
    <p:extLst>
      <p:ext uri="{BB962C8B-B14F-4D97-AF65-F5344CB8AC3E}">
        <p14:creationId xmlns:p14="http://schemas.microsoft.com/office/powerpoint/2010/main" val="2227383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67468" y="1357460"/>
            <a:ext cx="6776357" cy="4911363"/>
          </a:xfrm>
        </p:spPr>
        <p:txBody>
          <a:bodyPr>
            <a:normAutofit lnSpcReduction="10000"/>
          </a:bodyPr>
          <a:lstStyle/>
          <a:p>
            <a:pPr marL="0" indent="0">
              <a:buNone/>
            </a:pPr>
            <a:endParaRPr lang="en-US" sz="2800" dirty="0"/>
          </a:p>
          <a:p>
            <a:r>
              <a:rPr lang="en-US" sz="2800" dirty="0"/>
              <a:t>OECD: PISA (</a:t>
            </a:r>
            <a:r>
              <a:rPr lang="en-US" sz="2800" dirty="0" err="1"/>
              <a:t>Programme</a:t>
            </a:r>
            <a:r>
              <a:rPr lang="en-US" sz="2800" dirty="0"/>
              <a:t> for international student assessment in reading, mathematics, and science): </a:t>
            </a:r>
          </a:p>
          <a:p>
            <a:pPr lvl="1"/>
            <a:r>
              <a:rPr lang="en-US" sz="2000" dirty="0"/>
              <a:t>Finnish children performed 7</a:t>
            </a:r>
            <a:r>
              <a:rPr lang="en-US" sz="2000" baseline="30000" dirty="0"/>
              <a:t>th</a:t>
            </a:r>
            <a:r>
              <a:rPr lang="en-US" sz="2000" dirty="0"/>
              <a:t> best in the latest Pisa study (2018)</a:t>
            </a:r>
          </a:p>
          <a:p>
            <a:pPr lvl="1"/>
            <a:r>
              <a:rPr lang="en-US" sz="2000" dirty="0"/>
              <a:t>Results have however </a:t>
            </a:r>
            <a:r>
              <a:rPr lang="en-US" sz="2000" b="1" dirty="0"/>
              <a:t>lowered</a:t>
            </a:r>
            <a:r>
              <a:rPr lang="en-US" sz="2000" dirty="0"/>
              <a:t> in natural sciences, reading as well as in mathematics throughout the 21</a:t>
            </a:r>
            <a:r>
              <a:rPr lang="en-US" sz="2000" baseline="30000" dirty="0"/>
              <a:t>st</a:t>
            </a:r>
            <a:r>
              <a:rPr lang="en-US" sz="2000" dirty="0"/>
              <a:t> century </a:t>
            </a:r>
          </a:p>
          <a:p>
            <a:pPr lvl="1"/>
            <a:r>
              <a:rPr lang="en-US" sz="2000" dirty="0"/>
              <a:t>Finnish children’s literacy is among the best in the OECD countries, but differences in literacy skills between boys and girls is growing </a:t>
            </a:r>
          </a:p>
          <a:p>
            <a:pPr lvl="1"/>
            <a:r>
              <a:rPr lang="en-US" sz="2000" dirty="0"/>
              <a:t>But: Finnish children are both </a:t>
            </a:r>
            <a:r>
              <a:rPr lang="en-US" sz="2000" b="1" dirty="0"/>
              <a:t>knowledgeable</a:t>
            </a:r>
            <a:r>
              <a:rPr lang="en-US" sz="2000" dirty="0"/>
              <a:t> and </a:t>
            </a:r>
            <a:r>
              <a:rPr lang="en-US" sz="2000" b="1" dirty="0"/>
              <a:t>happy</a:t>
            </a:r>
            <a:r>
              <a:rPr lang="en-US" sz="2000" dirty="0"/>
              <a:t> according to the latest study (which is rare compared to other OECD countries) </a:t>
            </a:r>
          </a:p>
          <a:p>
            <a:pPr marL="457200" lvl="1" indent="0">
              <a:buNone/>
            </a:pPr>
            <a:r>
              <a:rPr lang="en-US" sz="2000" dirty="0">
                <a:sym typeface="Wingdings" panose="05000000000000000000" pitchFamily="2" charset="2"/>
              </a:rPr>
              <a:t>	 “</a:t>
            </a:r>
            <a:r>
              <a:rPr lang="en-US" sz="2000" b="1" dirty="0">
                <a:sym typeface="Wingdings" panose="05000000000000000000" pitchFamily="2" charset="2"/>
              </a:rPr>
              <a:t>There is more to life than school</a:t>
            </a:r>
            <a:r>
              <a:rPr lang="en-US" sz="2000" dirty="0">
                <a:sym typeface="Wingdings" panose="05000000000000000000" pitchFamily="2" charset="2"/>
              </a:rPr>
              <a:t>” </a:t>
            </a:r>
            <a:endParaRPr lang="en-US" sz="2000" dirty="0"/>
          </a:p>
        </p:txBody>
      </p:sp>
      <p:pic>
        <p:nvPicPr>
          <p:cNvPr id="2" name="Picture 1">
            <a:extLst>
              <a:ext uri="{FF2B5EF4-FFF2-40B4-BE49-F238E27FC236}">
                <a16:creationId xmlns:a16="http://schemas.microsoft.com/office/drawing/2014/main" id="{5DE8B6F5-6042-4277-8165-B9C3D18331EF}"/>
              </a:ext>
            </a:extLst>
          </p:cNvPr>
          <p:cNvPicPr>
            <a:picLocks noChangeAspect="1"/>
          </p:cNvPicPr>
          <p:nvPr/>
        </p:nvPicPr>
        <p:blipFill>
          <a:blip r:embed="rId2"/>
          <a:stretch>
            <a:fillRect/>
          </a:stretch>
        </p:blipFill>
        <p:spPr>
          <a:xfrm>
            <a:off x="8227990" y="2355444"/>
            <a:ext cx="3475210" cy="3509962"/>
          </a:xfrm>
          <a:prstGeom prst="rect">
            <a:avLst/>
          </a:prstGeom>
        </p:spPr>
      </p:pic>
      <p:sp>
        <p:nvSpPr>
          <p:cNvPr id="4" name="TextBox 3">
            <a:extLst>
              <a:ext uri="{FF2B5EF4-FFF2-40B4-BE49-F238E27FC236}">
                <a16:creationId xmlns:a16="http://schemas.microsoft.com/office/drawing/2014/main" id="{7DBCCE15-B54D-4FE4-B712-17E6F1EA1105}"/>
              </a:ext>
            </a:extLst>
          </p:cNvPr>
          <p:cNvSpPr txBox="1"/>
          <p:nvPr/>
        </p:nvSpPr>
        <p:spPr>
          <a:xfrm>
            <a:off x="8309828" y="2069694"/>
            <a:ext cx="822661" cy="338554"/>
          </a:xfrm>
          <a:prstGeom prst="rect">
            <a:avLst/>
          </a:prstGeom>
          <a:noFill/>
        </p:spPr>
        <p:txBody>
          <a:bodyPr wrap="none" rtlCol="0">
            <a:spAutoFit/>
          </a:bodyPr>
          <a:lstStyle/>
          <a:p>
            <a:r>
              <a:rPr lang="en-US" sz="1600" i="1" dirty="0"/>
              <a:t>reading</a:t>
            </a:r>
            <a:endParaRPr lang="fi-FI" sz="1600" i="1" dirty="0"/>
          </a:p>
        </p:txBody>
      </p:sp>
      <p:sp>
        <p:nvSpPr>
          <p:cNvPr id="5" name="TextBox 4">
            <a:extLst>
              <a:ext uri="{FF2B5EF4-FFF2-40B4-BE49-F238E27FC236}">
                <a16:creationId xmlns:a16="http://schemas.microsoft.com/office/drawing/2014/main" id="{AC15D440-6839-46D5-B402-EE01307177BC}"/>
              </a:ext>
            </a:extLst>
          </p:cNvPr>
          <p:cNvSpPr txBox="1"/>
          <p:nvPr/>
        </p:nvSpPr>
        <p:spPr>
          <a:xfrm>
            <a:off x="7873093" y="2894827"/>
            <a:ext cx="861454" cy="584775"/>
          </a:xfrm>
          <a:prstGeom prst="rect">
            <a:avLst/>
          </a:prstGeom>
          <a:noFill/>
        </p:spPr>
        <p:txBody>
          <a:bodyPr wrap="none" rtlCol="0">
            <a:spAutoFit/>
          </a:bodyPr>
          <a:lstStyle/>
          <a:p>
            <a:r>
              <a:rPr lang="en-US" sz="1600" i="1" dirty="0"/>
              <a:t>natural </a:t>
            </a:r>
          </a:p>
          <a:p>
            <a:r>
              <a:rPr lang="en-US" sz="1600" i="1" dirty="0"/>
              <a:t>sciences</a:t>
            </a:r>
            <a:endParaRPr lang="fi-FI" sz="1600" i="1" dirty="0"/>
          </a:p>
        </p:txBody>
      </p:sp>
      <p:sp>
        <p:nvSpPr>
          <p:cNvPr id="6" name="TextBox 5">
            <a:extLst>
              <a:ext uri="{FF2B5EF4-FFF2-40B4-BE49-F238E27FC236}">
                <a16:creationId xmlns:a16="http://schemas.microsoft.com/office/drawing/2014/main" id="{FFA9A0D1-3F4C-4F7A-9DDF-79389188210C}"/>
              </a:ext>
            </a:extLst>
          </p:cNvPr>
          <p:cNvSpPr txBox="1"/>
          <p:nvPr/>
        </p:nvSpPr>
        <p:spPr>
          <a:xfrm>
            <a:off x="8165258" y="4043691"/>
            <a:ext cx="1378904" cy="338554"/>
          </a:xfrm>
          <a:prstGeom prst="rect">
            <a:avLst/>
          </a:prstGeom>
          <a:noFill/>
        </p:spPr>
        <p:txBody>
          <a:bodyPr wrap="none" rtlCol="0">
            <a:spAutoFit/>
          </a:bodyPr>
          <a:lstStyle/>
          <a:p>
            <a:r>
              <a:rPr lang="en-US" sz="1600" i="1" dirty="0" err="1"/>
              <a:t>mathemathics</a:t>
            </a:r>
            <a:endParaRPr lang="fi-FI" sz="1600" i="1" dirty="0"/>
          </a:p>
        </p:txBody>
      </p:sp>
      <p:sp>
        <p:nvSpPr>
          <p:cNvPr id="7" name="TextBox 6">
            <a:extLst>
              <a:ext uri="{FF2B5EF4-FFF2-40B4-BE49-F238E27FC236}">
                <a16:creationId xmlns:a16="http://schemas.microsoft.com/office/drawing/2014/main" id="{597AF3B5-8AA7-46CC-8B60-0B9479F82FA5}"/>
              </a:ext>
            </a:extLst>
          </p:cNvPr>
          <p:cNvSpPr txBox="1"/>
          <p:nvPr/>
        </p:nvSpPr>
        <p:spPr>
          <a:xfrm>
            <a:off x="8303820" y="5730842"/>
            <a:ext cx="2247900" cy="584775"/>
          </a:xfrm>
          <a:prstGeom prst="rect">
            <a:avLst/>
          </a:prstGeom>
          <a:noFill/>
        </p:spPr>
        <p:txBody>
          <a:bodyPr wrap="square" rtlCol="0">
            <a:spAutoFit/>
          </a:bodyPr>
          <a:lstStyle/>
          <a:p>
            <a:r>
              <a:rPr lang="en-US" sz="800" dirty="0" err="1"/>
              <a:t>Opetus</a:t>
            </a:r>
            <a:r>
              <a:rPr lang="en-US" sz="800" dirty="0"/>
              <a:t>- ja </a:t>
            </a:r>
            <a:r>
              <a:rPr lang="en-US" sz="800" dirty="0" err="1"/>
              <a:t>kulttuuriministeriö</a:t>
            </a:r>
            <a:r>
              <a:rPr lang="en-US" sz="800" dirty="0"/>
              <a:t>; </a:t>
            </a:r>
            <a:r>
              <a:rPr lang="fi-FI" sz="800" dirty="0">
                <a:hlinkClick r:id="rId3"/>
              </a:rPr>
              <a:t>Karut luvut paljastavat, että jotain on nyt pielessä – mitä tapahtui Suomen kouluille? - Kotimaa - Ilta-Sanomat</a:t>
            </a:r>
            <a:endParaRPr lang="fi-FI" sz="800" dirty="0"/>
          </a:p>
        </p:txBody>
      </p:sp>
      <p:sp>
        <p:nvSpPr>
          <p:cNvPr id="8" name="Title 1">
            <a:extLst>
              <a:ext uri="{FF2B5EF4-FFF2-40B4-BE49-F238E27FC236}">
                <a16:creationId xmlns:a16="http://schemas.microsoft.com/office/drawing/2014/main" id="{A22AEAD2-1208-43CA-8DED-F3747D91C7EA}"/>
              </a:ext>
            </a:extLst>
          </p:cNvPr>
          <p:cNvSpPr>
            <a:spLocks noGrp="1"/>
          </p:cNvSpPr>
          <p:nvPr>
            <p:ph type="title"/>
          </p:nvPr>
        </p:nvSpPr>
        <p:spPr>
          <a:xfrm>
            <a:off x="838200" y="365125"/>
            <a:ext cx="10515600" cy="1325563"/>
          </a:xfrm>
        </p:spPr>
        <p:txBody>
          <a:bodyPr>
            <a:normAutofit/>
          </a:bodyPr>
          <a:lstStyle/>
          <a:p>
            <a:r>
              <a:rPr lang="en-US" sz="5400" i="0" dirty="0"/>
              <a:t>Finnish education</a:t>
            </a:r>
            <a:endParaRPr lang="fi-FI" sz="5400" i="0" dirty="0"/>
          </a:p>
        </p:txBody>
      </p:sp>
    </p:spTree>
    <p:extLst>
      <p:ext uri="{BB962C8B-B14F-4D97-AF65-F5344CB8AC3E}">
        <p14:creationId xmlns:p14="http://schemas.microsoft.com/office/powerpoint/2010/main" val="3095041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stationary, yellow, writing implement, pencil&#10;&#10;Description automatically generated">
            <a:extLst>
              <a:ext uri="{FF2B5EF4-FFF2-40B4-BE49-F238E27FC236}">
                <a16:creationId xmlns:a16="http://schemas.microsoft.com/office/drawing/2014/main" id="{F833A7B2-ED91-4E40-A1AE-B84393335EE2}"/>
              </a:ext>
            </a:extLst>
          </p:cNvPr>
          <p:cNvPicPr>
            <a:picLocks noChangeAspect="1"/>
          </p:cNvPicPr>
          <p:nvPr/>
        </p:nvPicPr>
        <p:blipFill rotWithShape="1">
          <a:blip r:embed="rId2">
            <a:extLst>
              <a:ext uri="{28A0092B-C50C-407E-A947-70E740481C1C}">
                <a14:useLocalDpi xmlns:a14="http://schemas.microsoft.com/office/drawing/2010/main" val="0"/>
              </a:ext>
            </a:extLst>
          </a:blip>
          <a:srcRect r="-2" b="25157"/>
          <a:stretch/>
        </p:blipFill>
        <p:spPr>
          <a:xfrm flipH="1">
            <a:off x="6564244" y="0"/>
            <a:ext cx="562775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FD9A5FAB-FAD3-47FC-A197-58F93504128B}"/>
              </a:ext>
            </a:extLst>
          </p:cNvPr>
          <p:cNvSpPr>
            <a:spLocks noGrp="1"/>
          </p:cNvSpPr>
          <p:nvPr>
            <p:ph idx="1"/>
          </p:nvPr>
        </p:nvSpPr>
        <p:spPr>
          <a:xfrm>
            <a:off x="201543" y="885825"/>
            <a:ext cx="6962827" cy="5505450"/>
          </a:xfrm>
        </p:spPr>
        <p:txBody>
          <a:bodyPr>
            <a:normAutofit/>
          </a:bodyPr>
          <a:lstStyle/>
          <a:p>
            <a:pPr marL="0" indent="0">
              <a:buNone/>
            </a:pPr>
            <a:r>
              <a:rPr lang="en-US" sz="2400" b="1" dirty="0">
                <a:solidFill>
                  <a:srgbClr val="FB79DF"/>
                </a:solidFill>
              </a:rPr>
              <a:t>Group Discussion</a:t>
            </a:r>
            <a:r>
              <a:rPr lang="en-US" sz="2400" dirty="0"/>
              <a:t>: Discuss </a:t>
            </a:r>
            <a:r>
              <a:rPr lang="en-US" sz="2400" b="1" dirty="0"/>
              <a:t>the Finnish education system </a:t>
            </a:r>
            <a:r>
              <a:rPr lang="en-US" sz="2400" dirty="0"/>
              <a:t>based on the pre-tasks, today’s material and a PDF file “Finnish education system” in the course page.</a:t>
            </a:r>
          </a:p>
          <a:p>
            <a:pPr marL="0" indent="0">
              <a:buNone/>
            </a:pPr>
            <a:endParaRPr lang="en-US" sz="2400" dirty="0"/>
          </a:p>
          <a:p>
            <a:pPr marL="0" indent="0">
              <a:buNone/>
            </a:pPr>
            <a:r>
              <a:rPr lang="en-US" sz="2400" dirty="0"/>
              <a:t>Discuss e.g.: </a:t>
            </a:r>
          </a:p>
          <a:p>
            <a:r>
              <a:rPr lang="en-US" sz="2400" dirty="0"/>
              <a:t>What do you find interesting? </a:t>
            </a:r>
          </a:p>
          <a:p>
            <a:r>
              <a:rPr lang="en-US" sz="2400" dirty="0"/>
              <a:t>What are the key values of the Finnish education system? </a:t>
            </a:r>
          </a:p>
          <a:p>
            <a:r>
              <a:rPr lang="en-US" sz="2400" dirty="0"/>
              <a:t>What is similar or different to schools that you have gone to? </a:t>
            </a:r>
            <a:br>
              <a:rPr lang="en-US" sz="2400" dirty="0"/>
            </a:br>
            <a:r>
              <a:rPr lang="en-US" sz="2400" dirty="0"/>
              <a:t>(E.g. public / private school division, teacher education, amount of homework..) </a:t>
            </a:r>
          </a:p>
          <a:p>
            <a:pPr marL="0" indent="0">
              <a:buNone/>
            </a:pPr>
            <a:endParaRPr lang="en-US" sz="1700" dirty="0">
              <a:latin typeface="Abadi Extra Light" panose="020B0204020104020204" pitchFamily="34" charset="0"/>
            </a:endParaRPr>
          </a:p>
        </p:txBody>
      </p:sp>
    </p:spTree>
    <p:extLst>
      <p:ext uri="{BB962C8B-B14F-4D97-AF65-F5344CB8AC3E}">
        <p14:creationId xmlns:p14="http://schemas.microsoft.com/office/powerpoint/2010/main" val="5005797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96101-0565-49BB-941D-4548677C20A5}"/>
              </a:ext>
            </a:extLst>
          </p:cNvPr>
          <p:cNvSpPr>
            <a:spLocks noGrp="1"/>
          </p:cNvSpPr>
          <p:nvPr>
            <p:ph type="title"/>
          </p:nvPr>
        </p:nvSpPr>
        <p:spPr>
          <a:xfrm>
            <a:off x="5913147" y="-118605"/>
            <a:ext cx="7406196" cy="1382156"/>
          </a:xfrm>
        </p:spPr>
        <p:txBody>
          <a:bodyPr>
            <a:normAutofit/>
          </a:bodyPr>
          <a:lstStyle/>
          <a:p>
            <a:r>
              <a:rPr lang="en-US" sz="5400" b="1" i="0" dirty="0">
                <a:solidFill>
                  <a:schemeClr val="accent1">
                    <a:lumMod val="75000"/>
                  </a:schemeClr>
                </a:solidFill>
              </a:rPr>
              <a:t>Pre-tasks for lesson 5 </a:t>
            </a:r>
            <a:endParaRPr lang="fi-FI" sz="5400" i="0" dirty="0">
              <a:solidFill>
                <a:schemeClr val="accent1">
                  <a:lumMod val="75000"/>
                </a:schemeClr>
              </a:solidFill>
            </a:endParaRPr>
          </a:p>
        </p:txBody>
      </p:sp>
      <p:sp>
        <p:nvSpPr>
          <p:cNvPr id="3" name="Content Placeholder 2">
            <a:extLst>
              <a:ext uri="{FF2B5EF4-FFF2-40B4-BE49-F238E27FC236}">
                <a16:creationId xmlns:a16="http://schemas.microsoft.com/office/drawing/2014/main" id="{04182148-7677-4593-862C-EBF5A57E5E20}"/>
              </a:ext>
            </a:extLst>
          </p:cNvPr>
          <p:cNvSpPr>
            <a:spLocks noGrp="1"/>
          </p:cNvSpPr>
          <p:nvPr>
            <p:ph idx="1"/>
          </p:nvPr>
        </p:nvSpPr>
        <p:spPr>
          <a:xfrm>
            <a:off x="943808" y="1819373"/>
            <a:ext cx="8986422" cy="4614241"/>
          </a:xfrm>
        </p:spPr>
        <p:txBody>
          <a:bodyPr>
            <a:noAutofit/>
          </a:bodyPr>
          <a:lstStyle/>
          <a:p>
            <a:pPr marL="0" indent="0">
              <a:buNone/>
            </a:pPr>
            <a:r>
              <a:rPr lang="en-US" sz="2000" dirty="0"/>
              <a:t>Fifth and last lesson already on </a:t>
            </a:r>
            <a:r>
              <a:rPr lang="en-US" sz="2000" b="1" dirty="0"/>
              <a:t>Tuesday 20</a:t>
            </a:r>
            <a:r>
              <a:rPr lang="en-US" sz="2000" b="1" baseline="30000" dirty="0"/>
              <a:t>th</a:t>
            </a:r>
            <a:r>
              <a:rPr lang="en-US" sz="2000" b="1" dirty="0"/>
              <a:t> of February</a:t>
            </a:r>
            <a:r>
              <a:rPr lang="en-US" sz="2000" dirty="0"/>
              <a:t>!</a:t>
            </a:r>
          </a:p>
          <a:p>
            <a:pPr marL="0" indent="0">
              <a:buNone/>
            </a:pPr>
            <a:r>
              <a:rPr lang="en-US" sz="2000" b="1" dirty="0">
                <a:solidFill>
                  <a:srgbClr val="FF0000"/>
                </a:solidFill>
              </a:rPr>
              <a:t>The lesson will be online on Zoom! The link will be sent to you via MyCourses!</a:t>
            </a:r>
          </a:p>
          <a:p>
            <a:pPr marL="0" indent="0">
              <a:buNone/>
            </a:pPr>
            <a:r>
              <a:rPr lang="en-US" sz="2000" dirty="0"/>
              <a:t> </a:t>
            </a:r>
          </a:p>
          <a:p>
            <a:pPr marL="0" indent="0">
              <a:buNone/>
            </a:pPr>
            <a:r>
              <a:rPr lang="en-US" sz="2000" dirty="0"/>
              <a:t>1. </a:t>
            </a:r>
            <a:r>
              <a:rPr lang="en-US" sz="2000" b="1" dirty="0"/>
              <a:t>Finland Toolbox: Creative Finland. </a:t>
            </a:r>
            <a:r>
              <a:rPr lang="en-US" sz="2000" dirty="0"/>
              <a:t>Skim through the brochure on creative industries in Finland.</a:t>
            </a:r>
          </a:p>
          <a:p>
            <a:pPr marL="0" indent="0">
              <a:buNone/>
            </a:pPr>
            <a:endParaRPr lang="en-US" sz="2000" dirty="0"/>
          </a:p>
          <a:p>
            <a:pPr marL="0" indent="0">
              <a:buNone/>
            </a:pPr>
            <a:r>
              <a:rPr lang="en-US" sz="2000" dirty="0"/>
              <a:t>Concentrate on what interests you the most and take some notes:</a:t>
            </a:r>
            <a:r>
              <a:rPr lang="en-US" sz="2000" i="1" dirty="0"/>
              <a:t> Did you already know something about the creative industries in Finland? What? What did you find especially interesting in the brochure? Why? What kind of an image does it give of creative industries in Finland? What is your relationship to different forms of art? </a:t>
            </a:r>
          </a:p>
        </p:txBody>
      </p:sp>
    </p:spTree>
    <p:extLst>
      <p:ext uri="{BB962C8B-B14F-4D97-AF65-F5344CB8AC3E}">
        <p14:creationId xmlns:p14="http://schemas.microsoft.com/office/powerpoint/2010/main" val="3831669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7D700-6DC6-14A3-C4FF-208E848DCA49}"/>
              </a:ext>
            </a:extLst>
          </p:cNvPr>
          <p:cNvSpPr>
            <a:spLocks noGrp="1"/>
          </p:cNvSpPr>
          <p:nvPr>
            <p:ph type="title"/>
          </p:nvPr>
        </p:nvSpPr>
        <p:spPr/>
        <p:txBody>
          <a:bodyPr/>
          <a:lstStyle/>
          <a:p>
            <a:r>
              <a:rPr lang="en-US" dirty="0"/>
              <a:t>First: Presentations!</a:t>
            </a:r>
          </a:p>
        </p:txBody>
      </p:sp>
      <p:sp>
        <p:nvSpPr>
          <p:cNvPr id="3" name="Content Placeholder 2">
            <a:extLst>
              <a:ext uri="{FF2B5EF4-FFF2-40B4-BE49-F238E27FC236}">
                <a16:creationId xmlns:a16="http://schemas.microsoft.com/office/drawing/2014/main" id="{3025FA54-8F18-09C6-655D-3D620631BFDE}"/>
              </a:ext>
            </a:extLst>
          </p:cNvPr>
          <p:cNvSpPr>
            <a:spLocks noGrp="1"/>
          </p:cNvSpPr>
          <p:nvPr>
            <p:ph idx="1"/>
          </p:nvPr>
        </p:nvSpPr>
        <p:spPr>
          <a:xfrm>
            <a:off x="4613098" y="408398"/>
            <a:ext cx="7204628" cy="6041203"/>
          </a:xfrm>
        </p:spPr>
        <p:txBody>
          <a:bodyPr>
            <a:normAutofit fontScale="92500" lnSpcReduction="20000"/>
          </a:bodyPr>
          <a:lstStyle/>
          <a:p>
            <a:pPr marL="0" indent="0">
              <a:lnSpc>
                <a:spcPct val="107000"/>
              </a:lnSpc>
              <a:spcAft>
                <a:spcPts val="80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Group 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egoe UI" panose="020B0502040204020203" pitchFamily="34" charset="0"/>
              <a:buChar char="-"/>
            </a:pPr>
            <a:r>
              <a:rPr lang="en-US" sz="1800" dirty="0">
                <a:solidFill>
                  <a:srgbClr val="212529"/>
                </a:solidFill>
                <a:effectLst/>
                <a:latin typeface="Segoe UI" panose="020B0502040204020203" pitchFamily="34" charset="0"/>
                <a:ea typeface="Times New Roman" panose="02020603050405020304" pitchFamily="18" charset="0"/>
                <a:cs typeface="Times New Roman" panose="02020603050405020304" pitchFamily="18" charset="0"/>
              </a:rPr>
              <a:t>History of the metro in Helsinki (Niko)</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buFont typeface="Segoe UI" panose="020B0502040204020203" pitchFamily="34" charset="0"/>
              <a:buChar char="-"/>
            </a:pPr>
            <a:r>
              <a:rPr lang="en-US" sz="1800" dirty="0">
                <a:solidFill>
                  <a:srgbClr val="212529"/>
                </a:solidFill>
                <a:effectLst/>
                <a:latin typeface="Segoe UI" panose="020B0502040204020203" pitchFamily="34" charset="0"/>
                <a:ea typeface="Times New Roman" panose="02020603050405020304" pitchFamily="18" charset="0"/>
                <a:cs typeface="Times New Roman" panose="02020603050405020304" pitchFamily="18" charset="0"/>
              </a:rPr>
              <a:t>Lakeland region (Marie)</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Segoe UI" panose="020B0502040204020203" pitchFamily="34" charset="0"/>
              <a:buChar char="-"/>
            </a:pPr>
            <a:r>
              <a:rPr lang="en-US" sz="1800" dirty="0">
                <a:solidFill>
                  <a:srgbClr val="212529"/>
                </a:solidFill>
                <a:effectLst/>
                <a:latin typeface="Segoe UI" panose="020B0502040204020203" pitchFamily="34" charset="0"/>
                <a:ea typeface="Times New Roman" panose="02020603050405020304" pitchFamily="18" charset="0"/>
                <a:cs typeface="Times New Roman" panose="02020603050405020304" pitchFamily="18" charset="0"/>
              </a:rPr>
              <a:t>Moomins (Camille B.)</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Group B:</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egoe UI" panose="020B0502040204020203" pitchFamily="34" charset="0"/>
              <a:buChar char="-"/>
            </a:pPr>
            <a:r>
              <a:rPr lang="en-US" sz="1800" dirty="0">
                <a:solidFill>
                  <a:srgbClr val="212529"/>
                </a:solidFill>
                <a:effectLst/>
                <a:latin typeface="Segoe UI" panose="020B0502040204020203" pitchFamily="34" charset="0"/>
                <a:ea typeface="Times New Roman" panose="02020603050405020304" pitchFamily="18" charset="0"/>
                <a:cs typeface="Times New Roman" panose="02020603050405020304" pitchFamily="18" charset="0"/>
              </a:rPr>
              <a:t>Alvar Aalto’s impacts on Finland (Cassandra)</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buFont typeface="Segoe UI" panose="020B0502040204020203" pitchFamily="34" charset="0"/>
              <a:buChar char="-"/>
            </a:pPr>
            <a:r>
              <a:rPr lang="en-US" sz="1800" dirty="0">
                <a:solidFill>
                  <a:srgbClr val="212529"/>
                </a:solidFill>
                <a:effectLst/>
                <a:latin typeface="Segoe UI" panose="020B0502040204020203" pitchFamily="34" charset="0"/>
                <a:ea typeface="Times New Roman" panose="02020603050405020304" pitchFamily="18" charset="0"/>
                <a:cs typeface="Times New Roman" panose="02020603050405020304" pitchFamily="18" charset="0"/>
              </a:rPr>
              <a:t>Nakedness as a normal behavior in Finland (</a:t>
            </a:r>
            <a:r>
              <a:rPr lang="en-US" sz="1800" dirty="0" err="1">
                <a:solidFill>
                  <a:srgbClr val="212529"/>
                </a:solidFill>
                <a:effectLst/>
                <a:latin typeface="Segoe UI" panose="020B0502040204020203" pitchFamily="34" charset="0"/>
                <a:ea typeface="Times New Roman" panose="02020603050405020304" pitchFamily="18" charset="0"/>
                <a:cs typeface="Times New Roman" panose="02020603050405020304" pitchFamily="18" charset="0"/>
              </a:rPr>
              <a:t>Aymane</a:t>
            </a:r>
            <a:r>
              <a:rPr lang="en-US" sz="1800" dirty="0">
                <a:solidFill>
                  <a:srgbClr val="212529"/>
                </a:solidFill>
                <a:effectLst/>
                <a:latin typeface="Segoe UI" panose="020B0502040204020203" pitchFamily="34"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buFont typeface="Segoe UI" panose="020B0502040204020203" pitchFamily="34" charset="0"/>
              <a:buChar char="-"/>
            </a:pPr>
            <a:r>
              <a:rPr lang="en-US" sz="1800" dirty="0">
                <a:solidFill>
                  <a:srgbClr val="212529"/>
                </a:solidFill>
                <a:effectLst/>
                <a:latin typeface="Segoe UI" panose="020B0502040204020203" pitchFamily="34" charset="0"/>
                <a:ea typeface="Times New Roman" panose="02020603050405020304" pitchFamily="18" charset="0"/>
                <a:cs typeface="Times New Roman" panose="02020603050405020304" pitchFamily="18" charset="0"/>
              </a:rPr>
              <a:t>Why are there so many bunkers (Julian)</a:t>
            </a:r>
          </a:p>
          <a:p>
            <a:pPr marL="0" lvl="0" indent="0">
              <a:lnSpc>
                <a:spcPct val="107000"/>
              </a:lnSpc>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dirty="0">
                <a:solidFill>
                  <a:srgbClr val="212529"/>
                </a:solidFill>
                <a:effectLst/>
                <a:ea typeface="Times New Roman" panose="02020603050405020304" pitchFamily="18" charset="0"/>
                <a:cs typeface="Times New Roman" panose="02020603050405020304" pitchFamily="18" charset="0"/>
              </a:rPr>
              <a:t>Group</a:t>
            </a:r>
            <a:r>
              <a:rPr lang="en-US" sz="1800" b="1" dirty="0">
                <a:solidFill>
                  <a:srgbClr val="212529"/>
                </a:solidFill>
                <a:effectLst/>
                <a:latin typeface="Segoe UI" panose="020B0502040204020203" pitchFamily="34" charset="0"/>
                <a:ea typeface="Times New Roman" panose="02020603050405020304" pitchFamily="18" charset="0"/>
                <a:cs typeface="Times New Roman" panose="02020603050405020304" pitchFamily="18" charset="0"/>
              </a:rPr>
              <a:t> 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egoe UI" panose="020B0502040204020203" pitchFamily="34" charset="0"/>
              <a:buChar char="-"/>
            </a:pPr>
            <a:r>
              <a:rPr lang="en-US" sz="1800" dirty="0">
                <a:solidFill>
                  <a:srgbClr val="212529"/>
                </a:solidFill>
                <a:effectLst/>
                <a:latin typeface="Segoe UI" panose="020B0502040204020203" pitchFamily="34" charset="0"/>
                <a:ea typeface="Times New Roman" panose="02020603050405020304" pitchFamily="18" charset="0"/>
                <a:cs typeface="Times New Roman" panose="02020603050405020304" pitchFamily="18" charset="0"/>
              </a:rPr>
              <a:t>Alvar Aalto (Markéta)</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Segoe UI" panose="020B0502040204020203" pitchFamily="34" charset="0"/>
              <a:buChar char="-"/>
            </a:pPr>
            <a:r>
              <a:rPr lang="en-US" sz="1800" dirty="0">
                <a:solidFill>
                  <a:srgbClr val="212529"/>
                </a:solidFill>
                <a:effectLst/>
                <a:latin typeface="Segoe UI" panose="020B0502040204020203" pitchFamily="34" charset="0"/>
                <a:ea typeface="Times New Roman" panose="02020603050405020304" pitchFamily="18" charset="0"/>
                <a:cs typeface="Times New Roman" panose="02020603050405020304" pitchFamily="18" charset="0"/>
              </a:rPr>
              <a:t>Development of architecture of Helsinki (Sarah),</a:t>
            </a:r>
          </a:p>
          <a:p>
            <a:pPr marL="342900" lvl="0" indent="-342900">
              <a:lnSpc>
                <a:spcPct val="107000"/>
              </a:lnSpc>
              <a:spcAft>
                <a:spcPts val="800"/>
              </a:spcAft>
              <a:buFont typeface="Segoe UI" panose="020B0502040204020203" pitchFamily="34" charset="0"/>
              <a:buChar char="-"/>
            </a:pPr>
            <a:r>
              <a:rPr lang="en-US" sz="1800" dirty="0">
                <a:solidFill>
                  <a:srgbClr val="212529"/>
                </a:solidFill>
                <a:latin typeface="Segoe UI" panose="020B0502040204020203" pitchFamily="34" charset="0"/>
                <a:ea typeface="Times New Roman" panose="02020603050405020304" pitchFamily="18" charset="0"/>
              </a:rPr>
              <a:t>S</a:t>
            </a:r>
            <a:r>
              <a:rPr lang="en-US" sz="1800" dirty="0">
                <a:solidFill>
                  <a:srgbClr val="212529"/>
                </a:solidFill>
                <a:effectLst/>
                <a:latin typeface="Segoe UI" panose="020B0502040204020203" pitchFamily="34" charset="0"/>
                <a:ea typeface="Times New Roman" panose="02020603050405020304" pitchFamily="18" charset="0"/>
              </a:rPr>
              <a:t>auna – (risks of sauna? Camille S.) / Sun and its impact on us in Finland? </a:t>
            </a:r>
            <a:endParaRPr lang="en-US" dirty="0"/>
          </a:p>
        </p:txBody>
      </p:sp>
      <p:sp>
        <p:nvSpPr>
          <p:cNvPr id="4" name="Text Placeholder 3">
            <a:extLst>
              <a:ext uri="{FF2B5EF4-FFF2-40B4-BE49-F238E27FC236}">
                <a16:creationId xmlns:a16="http://schemas.microsoft.com/office/drawing/2014/main" id="{473A60FA-E9C6-E3A8-7FB1-60BF444B3E97}"/>
              </a:ext>
            </a:extLst>
          </p:cNvPr>
          <p:cNvSpPr>
            <a:spLocks noGrp="1"/>
          </p:cNvSpPr>
          <p:nvPr>
            <p:ph type="body" sz="half" idx="2"/>
          </p:nvPr>
        </p:nvSpPr>
        <p:spPr>
          <a:xfrm>
            <a:off x="839787" y="2589212"/>
            <a:ext cx="3932237" cy="3811588"/>
          </a:xfrm>
        </p:spPr>
        <p:txBody>
          <a:bodyPr/>
          <a:lstStyle/>
          <a:p>
            <a:r>
              <a:rPr lang="en-US" sz="2000" dirty="0">
                <a:solidFill>
                  <a:schemeClr val="accent6">
                    <a:lumMod val="50000"/>
                  </a:schemeClr>
                </a:solidFill>
              </a:rPr>
              <a:t>1</a:t>
            </a:r>
            <a:r>
              <a:rPr lang="en-US" sz="2000" baseline="30000" dirty="0">
                <a:solidFill>
                  <a:schemeClr val="accent6">
                    <a:lumMod val="50000"/>
                  </a:schemeClr>
                </a:solidFill>
              </a:rPr>
              <a:t>st</a:t>
            </a:r>
            <a:r>
              <a:rPr lang="en-US" sz="2000" dirty="0">
                <a:solidFill>
                  <a:schemeClr val="accent6">
                    <a:lumMod val="50000"/>
                  </a:schemeClr>
                </a:solidFill>
              </a:rPr>
              <a:t> we will listen to Muhammad’s presentation and then we will go to 3 groups!</a:t>
            </a:r>
          </a:p>
          <a:p>
            <a:endParaRPr lang="en-US" dirty="0"/>
          </a:p>
        </p:txBody>
      </p:sp>
      <p:pic>
        <p:nvPicPr>
          <p:cNvPr id="6" name="Picture 5">
            <a:extLst>
              <a:ext uri="{FF2B5EF4-FFF2-40B4-BE49-F238E27FC236}">
                <a16:creationId xmlns:a16="http://schemas.microsoft.com/office/drawing/2014/main" id="{EB9DBFEC-DC40-79F2-D510-AC7C552DE7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5873" y="4027470"/>
            <a:ext cx="2921139" cy="1947426"/>
          </a:xfrm>
          <a:prstGeom prst="rect">
            <a:avLst/>
          </a:prstGeom>
        </p:spPr>
      </p:pic>
    </p:spTree>
    <p:extLst>
      <p:ext uri="{BB962C8B-B14F-4D97-AF65-F5344CB8AC3E}">
        <p14:creationId xmlns:p14="http://schemas.microsoft.com/office/powerpoint/2010/main" val="746937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E96101-0565-49BB-941D-4548677C20A5}"/>
              </a:ext>
            </a:extLst>
          </p:cNvPr>
          <p:cNvSpPr>
            <a:spLocks noGrp="1"/>
          </p:cNvSpPr>
          <p:nvPr>
            <p:ph type="title"/>
          </p:nvPr>
        </p:nvSpPr>
        <p:spPr>
          <a:xfrm>
            <a:off x="640080" y="325369"/>
            <a:ext cx="4368602" cy="1956841"/>
          </a:xfrm>
        </p:spPr>
        <p:txBody>
          <a:bodyPr anchor="b">
            <a:normAutofit/>
          </a:bodyPr>
          <a:lstStyle/>
          <a:p>
            <a:r>
              <a:rPr lang="en-US" sz="3400" i="0">
                <a:latin typeface="Calibri" panose="020F0502020204030204" pitchFamily="34" charset="0"/>
                <a:cs typeface="Calibri" panose="020F0502020204030204" pitchFamily="34" charset="0"/>
              </a:rPr>
              <a:t>Lesson 4</a:t>
            </a:r>
            <a:r>
              <a:rPr lang="en-US" sz="3400">
                <a:latin typeface="Calibri" panose="020F0502020204030204" pitchFamily="34" charset="0"/>
                <a:cs typeface="Calibri" panose="020F0502020204030204" pitchFamily="34" charset="0"/>
              </a:rPr>
              <a:t>: Finnish society and education</a:t>
            </a:r>
            <a:br>
              <a:rPr lang="en-US" sz="3400" b="1" i="0">
                <a:latin typeface="Calibri" panose="020F0502020204030204" pitchFamily="34" charset="0"/>
                <a:cs typeface="Calibri" panose="020F0502020204030204" pitchFamily="34" charset="0"/>
              </a:rPr>
            </a:br>
            <a:endParaRPr lang="fi-FI" sz="3400" i="0">
              <a:latin typeface="Calibri" panose="020F0502020204030204" pitchFamily="34" charset="0"/>
              <a:cs typeface="Calibri" panose="020F0502020204030204" pitchFamily="34" charset="0"/>
            </a:endParaRP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4182148-7677-4593-862C-EBF5A57E5E20}"/>
              </a:ext>
            </a:extLst>
          </p:cNvPr>
          <p:cNvSpPr>
            <a:spLocks noGrp="1"/>
          </p:cNvSpPr>
          <p:nvPr>
            <p:ph idx="1"/>
          </p:nvPr>
        </p:nvSpPr>
        <p:spPr>
          <a:xfrm>
            <a:off x="640080" y="2872899"/>
            <a:ext cx="4243589" cy="3320668"/>
          </a:xfrm>
        </p:spPr>
        <p:txBody>
          <a:bodyPr>
            <a:normAutofit/>
          </a:bodyPr>
          <a:lstStyle/>
          <a:p>
            <a:pPr marL="0" indent="0">
              <a:buNone/>
            </a:pPr>
            <a:r>
              <a:rPr lang="en-US" sz="2200" b="1">
                <a:latin typeface="Calibri" panose="020F0502020204030204" pitchFamily="34" charset="0"/>
                <a:cs typeface="Calibri" panose="020F0502020204030204" pitchFamily="34" charset="0"/>
              </a:rPr>
              <a:t>Today</a:t>
            </a:r>
            <a:r>
              <a:rPr lang="en-US" sz="2200">
                <a:latin typeface="Calibri" panose="020F0502020204030204" pitchFamily="34" charset="0"/>
                <a:cs typeface="Calibri" panose="020F0502020204030204" pitchFamily="34" charset="0"/>
              </a:rPr>
              <a:t> we will discuss..</a:t>
            </a:r>
          </a:p>
          <a:p>
            <a:pPr marL="0" indent="0">
              <a:buNone/>
            </a:pPr>
            <a:endParaRPr lang="en-US" sz="2200">
              <a:latin typeface="Calibri" panose="020F0502020204030204" pitchFamily="34" charset="0"/>
              <a:cs typeface="Calibri" panose="020F0502020204030204" pitchFamily="34" charset="0"/>
            </a:endParaRPr>
          </a:p>
          <a:p>
            <a:pPr marL="0" indent="0">
              <a:buNone/>
            </a:pPr>
            <a:r>
              <a:rPr lang="en-US" sz="2200">
                <a:latin typeface="Calibri" panose="020F0502020204030204" pitchFamily="34" charset="0"/>
                <a:cs typeface="Calibri" panose="020F0502020204030204" pitchFamily="34" charset="0"/>
              </a:rPr>
              <a:t>… Finland as the happiest country in the world</a:t>
            </a:r>
          </a:p>
          <a:p>
            <a:pPr marL="0" indent="0">
              <a:buNone/>
            </a:pPr>
            <a:r>
              <a:rPr lang="en-US" sz="2200">
                <a:latin typeface="Calibri" panose="020F0502020204030204" pitchFamily="34" charset="0"/>
                <a:cs typeface="Calibri" panose="020F0502020204030204" pitchFamily="34" charset="0"/>
              </a:rPr>
              <a:t>… Finnish education</a:t>
            </a:r>
          </a:p>
        </p:txBody>
      </p:sp>
      <p:pic>
        <p:nvPicPr>
          <p:cNvPr id="6" name="Picture 5" descr="Classroom of students raising their hands in front of a teacher">
            <a:extLst>
              <a:ext uri="{FF2B5EF4-FFF2-40B4-BE49-F238E27FC236}">
                <a16:creationId xmlns:a16="http://schemas.microsoft.com/office/drawing/2014/main" id="{D8083162-F58A-54EC-A826-89FAB9F95C6A}"/>
              </a:ext>
            </a:extLst>
          </p:cNvPr>
          <p:cNvPicPr>
            <a:picLocks noChangeAspect="1"/>
          </p:cNvPicPr>
          <p:nvPr/>
        </p:nvPicPr>
        <p:blipFill rotWithShape="1">
          <a:blip r:embed="rId2">
            <a:extLst>
              <a:ext uri="{28A0092B-C50C-407E-A947-70E740481C1C}">
                <a14:useLocalDpi xmlns:a14="http://schemas.microsoft.com/office/drawing/2010/main" val="0"/>
              </a:ext>
            </a:extLst>
          </a:blip>
          <a:srcRect l="20071" r="11722"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5523451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738" y="0"/>
            <a:ext cx="10515600" cy="1325563"/>
          </a:xfrm>
        </p:spPr>
        <p:txBody>
          <a:bodyPr>
            <a:normAutofit/>
          </a:bodyPr>
          <a:lstStyle/>
          <a:p>
            <a:r>
              <a:rPr lang="en-US" sz="5400" b="1" i="0" dirty="0"/>
              <a:t>Finland – a welfare system </a:t>
            </a:r>
            <a:endParaRPr lang="fi-FI" sz="5400" b="1" i="0" dirty="0"/>
          </a:p>
        </p:txBody>
      </p:sp>
      <p:sp>
        <p:nvSpPr>
          <p:cNvPr id="6" name="Content Placeholder 2">
            <a:extLst>
              <a:ext uri="{FF2B5EF4-FFF2-40B4-BE49-F238E27FC236}">
                <a16:creationId xmlns:a16="http://schemas.microsoft.com/office/drawing/2014/main" id="{3826EF23-1382-4EE9-A382-731C66A255ED}"/>
              </a:ext>
            </a:extLst>
          </p:cNvPr>
          <p:cNvSpPr>
            <a:spLocks noGrp="1"/>
          </p:cNvSpPr>
          <p:nvPr>
            <p:ph idx="1"/>
          </p:nvPr>
        </p:nvSpPr>
        <p:spPr>
          <a:xfrm>
            <a:off x="351147" y="1634066"/>
            <a:ext cx="8236672" cy="5070381"/>
          </a:xfrm>
        </p:spPr>
        <p:txBody>
          <a:bodyPr>
            <a:normAutofit/>
          </a:bodyPr>
          <a:lstStyle/>
          <a:p>
            <a:pPr>
              <a:lnSpc>
                <a:spcPct val="90000"/>
              </a:lnSpc>
            </a:pPr>
            <a:r>
              <a:rPr lang="en-US" sz="2400" dirty="0"/>
              <a:t>The society is organized by a broad and effective public sector </a:t>
            </a:r>
          </a:p>
          <a:p>
            <a:pPr>
              <a:lnSpc>
                <a:spcPct val="90000"/>
              </a:lnSpc>
            </a:pPr>
            <a:r>
              <a:rPr lang="en-US" sz="2400" dirty="0"/>
              <a:t>Public schools, communal day-care system, public health care</a:t>
            </a:r>
          </a:p>
          <a:p>
            <a:pPr>
              <a:lnSpc>
                <a:spcPct val="90000"/>
              </a:lnSpc>
            </a:pPr>
            <a:r>
              <a:rPr lang="en-US" sz="2400" dirty="0"/>
              <a:t>High taxes </a:t>
            </a:r>
          </a:p>
          <a:p>
            <a:pPr>
              <a:lnSpc>
                <a:spcPct val="90000"/>
              </a:lnSpc>
            </a:pPr>
            <a:r>
              <a:rPr lang="en-US" sz="2400" dirty="0"/>
              <a:t>Openness across social systems: e.g. yearly tax and income data, possibility to participate in the national core curriculum process </a:t>
            </a:r>
          </a:p>
          <a:p>
            <a:pPr>
              <a:lnSpc>
                <a:spcPct val="90000"/>
              </a:lnSpc>
            </a:pPr>
            <a:r>
              <a:rPr lang="en-US" sz="2400" dirty="0"/>
              <a:t>Finland uses almost third of its GDP to support the welfare state</a:t>
            </a:r>
          </a:p>
        </p:txBody>
      </p:sp>
      <p:sp>
        <p:nvSpPr>
          <p:cNvPr id="7" name="TextBox 6">
            <a:extLst>
              <a:ext uri="{FF2B5EF4-FFF2-40B4-BE49-F238E27FC236}">
                <a16:creationId xmlns:a16="http://schemas.microsoft.com/office/drawing/2014/main" id="{70BFF28D-EED4-4CED-8087-473849C33F08}"/>
              </a:ext>
            </a:extLst>
          </p:cNvPr>
          <p:cNvSpPr txBox="1"/>
          <p:nvPr/>
        </p:nvSpPr>
        <p:spPr>
          <a:xfrm>
            <a:off x="1891252" y="5313219"/>
            <a:ext cx="5156462" cy="1015663"/>
          </a:xfrm>
          <a:prstGeom prst="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000" dirty="0"/>
              <a:t>“In Finland, the social security system aims to safeguard sufficient economic security in all life situations.” </a:t>
            </a:r>
            <a:r>
              <a:rPr lang="en-US" sz="1400" dirty="0"/>
              <a:t>(</a:t>
            </a:r>
            <a:r>
              <a:rPr lang="en-US" sz="1400" dirty="0">
                <a:hlinkClick r:id="rId2"/>
              </a:rPr>
              <a:t>www.kela.fi</a:t>
            </a:r>
            <a:r>
              <a:rPr lang="en-US" sz="1400" dirty="0"/>
              <a:t>) </a:t>
            </a:r>
            <a:endParaRPr lang="fi-FI" sz="1400" dirty="0"/>
          </a:p>
        </p:txBody>
      </p:sp>
      <p:pic>
        <p:nvPicPr>
          <p:cNvPr id="5" name="Picture 4">
            <a:extLst>
              <a:ext uri="{FF2B5EF4-FFF2-40B4-BE49-F238E27FC236}">
                <a16:creationId xmlns:a16="http://schemas.microsoft.com/office/drawing/2014/main" id="{0FCF8463-851B-41B3-B493-E0876BA4D340}"/>
              </a:ext>
            </a:extLst>
          </p:cNvPr>
          <p:cNvPicPr>
            <a:picLocks noChangeAspect="1"/>
          </p:cNvPicPr>
          <p:nvPr/>
        </p:nvPicPr>
        <p:blipFill>
          <a:blip r:embed="rId3"/>
          <a:stretch>
            <a:fillRect/>
          </a:stretch>
        </p:blipFill>
        <p:spPr>
          <a:xfrm>
            <a:off x="9237484" y="1915997"/>
            <a:ext cx="2603369" cy="3905054"/>
          </a:xfrm>
          <a:prstGeom prst="rect">
            <a:avLst/>
          </a:prstGeom>
        </p:spPr>
      </p:pic>
    </p:spTree>
    <p:extLst>
      <p:ext uri="{BB962C8B-B14F-4D97-AF65-F5344CB8AC3E}">
        <p14:creationId xmlns:p14="http://schemas.microsoft.com/office/powerpoint/2010/main" val="3874489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91347" y="1682459"/>
            <a:ext cx="6532430" cy="4436609"/>
          </a:xfrm>
          <a:prstGeom prst="rect">
            <a:avLst/>
          </a:prstGeom>
        </p:spPr>
      </p:pic>
      <p:sp>
        <p:nvSpPr>
          <p:cNvPr id="5" name="TextBox 4"/>
          <p:cNvSpPr txBox="1"/>
          <p:nvPr/>
        </p:nvSpPr>
        <p:spPr>
          <a:xfrm>
            <a:off x="7378495" y="2531157"/>
            <a:ext cx="3679147" cy="2739211"/>
          </a:xfrm>
          <a:prstGeom prst="rect">
            <a:avLst/>
          </a:prstGeom>
          <a:noFill/>
        </p:spPr>
        <p:txBody>
          <a:bodyPr wrap="square" rtlCol="0">
            <a:spAutoFit/>
          </a:bodyPr>
          <a:lstStyle/>
          <a:p>
            <a:r>
              <a:rPr lang="en-US" sz="2400" b="1" dirty="0" err="1"/>
              <a:t>Äitiyspakkaus</a:t>
            </a:r>
            <a:br>
              <a:rPr lang="en-US" sz="2400" b="1" dirty="0"/>
            </a:br>
            <a:r>
              <a:rPr lang="en-US" sz="2400" i="1" dirty="0"/>
              <a:t>maternity package</a:t>
            </a:r>
          </a:p>
          <a:p>
            <a:endParaRPr lang="en-US" sz="2400" dirty="0"/>
          </a:p>
          <a:p>
            <a:r>
              <a:rPr lang="en-US" sz="2000" b="1" dirty="0"/>
              <a:t>1937</a:t>
            </a:r>
            <a:r>
              <a:rPr lang="en-US" sz="2000" dirty="0"/>
              <a:t> to disadvantaged mothers (to bring them into social security system)</a:t>
            </a:r>
          </a:p>
          <a:p>
            <a:endParaRPr lang="en-US" sz="2000" dirty="0"/>
          </a:p>
          <a:p>
            <a:r>
              <a:rPr lang="en-US" sz="2000" b="1" dirty="0"/>
              <a:t>1949</a:t>
            </a:r>
            <a:r>
              <a:rPr lang="en-US" sz="2000" dirty="0"/>
              <a:t> to all mothers </a:t>
            </a:r>
            <a:endParaRPr lang="fi-FI" sz="2000" dirty="0"/>
          </a:p>
        </p:txBody>
      </p:sp>
      <p:sp>
        <p:nvSpPr>
          <p:cNvPr id="7" name="Title 1">
            <a:extLst>
              <a:ext uri="{FF2B5EF4-FFF2-40B4-BE49-F238E27FC236}">
                <a16:creationId xmlns:a16="http://schemas.microsoft.com/office/drawing/2014/main" id="{5F2B5EB8-C0CE-45FB-B325-5F34172F3D3D}"/>
              </a:ext>
            </a:extLst>
          </p:cNvPr>
          <p:cNvSpPr txBox="1">
            <a:spLocks/>
          </p:cNvSpPr>
          <p:nvPr/>
        </p:nvSpPr>
        <p:spPr>
          <a:xfrm>
            <a:off x="253738"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t>Finland – a welfare system </a:t>
            </a:r>
            <a:endParaRPr lang="fi-FI" sz="5400" b="1" dirty="0"/>
          </a:p>
        </p:txBody>
      </p:sp>
    </p:spTree>
    <p:extLst>
      <p:ext uri="{BB962C8B-B14F-4D97-AF65-F5344CB8AC3E}">
        <p14:creationId xmlns:p14="http://schemas.microsoft.com/office/powerpoint/2010/main" val="3748868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fade">
                                      <p:cBhvr>
                                        <p:cTn id="1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uck in the water&#10;&#10;Description automatically generated with low confidence">
            <a:extLst>
              <a:ext uri="{FF2B5EF4-FFF2-40B4-BE49-F238E27FC236}">
                <a16:creationId xmlns:a16="http://schemas.microsoft.com/office/drawing/2014/main" id="{84BB0184-CA8B-4DDC-841C-A9D0BD063EE8}"/>
              </a:ext>
            </a:extLst>
          </p:cNvPr>
          <p:cNvPicPr>
            <a:picLocks noChangeAspect="1"/>
          </p:cNvPicPr>
          <p:nvPr/>
        </p:nvPicPr>
        <p:blipFill rotWithShape="1">
          <a:blip r:embed="rId2"/>
          <a:srcRect t="12861" r="-2" b="-2"/>
          <a:stretch/>
        </p:blipFill>
        <p:spPr>
          <a:xfrm>
            <a:off x="6938682" y="10"/>
            <a:ext cx="5253320" cy="6857990"/>
          </a:xfrm>
          <a:custGeom>
            <a:avLst/>
            <a:gdLst/>
            <a:ahLst/>
            <a:cxnLst/>
            <a:rect l="l" t="t" r="r" b="b"/>
            <a:pathLst>
              <a:path w="5253320" h="6858000">
                <a:moveTo>
                  <a:pt x="722088" y="0"/>
                </a:moveTo>
                <a:lnTo>
                  <a:pt x="5253320" y="0"/>
                </a:lnTo>
                <a:lnTo>
                  <a:pt x="5253320" y="6858000"/>
                </a:lnTo>
                <a:lnTo>
                  <a:pt x="0" y="6858000"/>
                </a:lnTo>
                <a:close/>
              </a:path>
            </a:pathLst>
          </a:custGeom>
        </p:spPr>
      </p:pic>
      <p:sp>
        <p:nvSpPr>
          <p:cNvPr id="3" name="Content Placeholder 2"/>
          <p:cNvSpPr>
            <a:spLocks noGrp="1"/>
          </p:cNvSpPr>
          <p:nvPr>
            <p:ph idx="1"/>
          </p:nvPr>
        </p:nvSpPr>
        <p:spPr>
          <a:xfrm>
            <a:off x="1104900" y="2318994"/>
            <a:ext cx="5946349" cy="4071172"/>
          </a:xfrm>
        </p:spPr>
        <p:txBody>
          <a:bodyPr>
            <a:normAutofit/>
          </a:bodyPr>
          <a:lstStyle/>
          <a:p>
            <a:pPr marL="0" indent="0">
              <a:buNone/>
            </a:pPr>
            <a:r>
              <a:rPr lang="en-US" b="1" dirty="0">
                <a:solidFill>
                  <a:srgbClr val="FF6699"/>
                </a:solidFill>
              </a:rPr>
              <a:t>Group discussion</a:t>
            </a:r>
            <a:r>
              <a:rPr lang="en-US" b="1" dirty="0">
                <a:solidFill>
                  <a:schemeClr val="tx1"/>
                </a:solidFill>
              </a:rPr>
              <a:t>:</a:t>
            </a:r>
            <a:endParaRPr lang="en-US" dirty="0">
              <a:solidFill>
                <a:schemeClr val="tx1"/>
              </a:solidFill>
            </a:endParaRPr>
          </a:p>
          <a:p>
            <a:pPr marL="0" indent="0">
              <a:buNone/>
            </a:pPr>
            <a:r>
              <a:rPr lang="en-US" dirty="0"/>
              <a:t>What makes a happy country? Discuss based on the pre-task video. Do you agree or disagree with the video? </a:t>
            </a:r>
          </a:p>
          <a:p>
            <a:pPr marL="0" indent="0">
              <a:buNone/>
            </a:pPr>
            <a:r>
              <a:rPr lang="en-US" dirty="0"/>
              <a:t>What makes you happy as a citizen?</a:t>
            </a:r>
          </a:p>
          <a:p>
            <a:pPr marL="0" indent="0">
              <a:buNone/>
            </a:pPr>
            <a:endParaRPr lang="en-US" sz="2200" dirty="0">
              <a:latin typeface="Abadi Extra Light" panose="020B0204020104020204" pitchFamily="34" charset="0"/>
            </a:endParaRPr>
          </a:p>
          <a:p>
            <a:pPr marL="0" indent="0">
              <a:buNone/>
            </a:pPr>
            <a:endParaRPr lang="en-US" dirty="0">
              <a:latin typeface="Abadi Extra Light" panose="020B0204020104020204" pitchFamily="34" charset="0"/>
            </a:endParaRPr>
          </a:p>
          <a:p>
            <a:endParaRPr lang="en-US" dirty="0">
              <a:latin typeface="Abadi Extra Light" panose="020B0204020104020204" pitchFamily="34" charset="0"/>
            </a:endParaRPr>
          </a:p>
          <a:p>
            <a:endParaRPr lang="en-US" dirty="0">
              <a:latin typeface="+mj-lt"/>
            </a:endParaRPr>
          </a:p>
          <a:p>
            <a:endParaRPr lang="fi-FI" dirty="0"/>
          </a:p>
        </p:txBody>
      </p:sp>
      <p:sp>
        <p:nvSpPr>
          <p:cNvPr id="10" name="Title 1">
            <a:extLst>
              <a:ext uri="{FF2B5EF4-FFF2-40B4-BE49-F238E27FC236}">
                <a16:creationId xmlns:a16="http://schemas.microsoft.com/office/drawing/2014/main" id="{8D5FEAA9-15EC-4911-B527-867D63DCC3B0}"/>
              </a:ext>
            </a:extLst>
          </p:cNvPr>
          <p:cNvSpPr txBox="1">
            <a:spLocks/>
          </p:cNvSpPr>
          <p:nvPr/>
        </p:nvSpPr>
        <p:spPr>
          <a:xfrm>
            <a:off x="670218" y="388399"/>
            <a:ext cx="9946982" cy="13449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000" b="1" dirty="0">
                <a:latin typeface="+mn-lt"/>
              </a:rPr>
              <a:t>Finland: the happiest country in the world </a:t>
            </a:r>
          </a:p>
        </p:txBody>
      </p:sp>
    </p:spTree>
    <p:extLst>
      <p:ext uri="{BB962C8B-B14F-4D97-AF65-F5344CB8AC3E}">
        <p14:creationId xmlns:p14="http://schemas.microsoft.com/office/powerpoint/2010/main" val="36566364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balloons&#10;&#10;Description automatically generated with medium confidence">
            <a:extLst>
              <a:ext uri="{FF2B5EF4-FFF2-40B4-BE49-F238E27FC236}">
                <a16:creationId xmlns:a16="http://schemas.microsoft.com/office/drawing/2014/main" id="{E0B06F66-6363-46C6-84D4-E6CA992D9C0D}"/>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t="15730"/>
          <a:stretch/>
        </p:blipFill>
        <p:spPr>
          <a:xfrm>
            <a:off x="20" y="10"/>
            <a:ext cx="12191980" cy="6857990"/>
          </a:xfrm>
          <a:prstGeom prst="rect">
            <a:avLst/>
          </a:prstGeom>
        </p:spPr>
      </p:pic>
      <p:sp>
        <p:nvSpPr>
          <p:cNvPr id="6" name="Title 1">
            <a:extLst>
              <a:ext uri="{FF2B5EF4-FFF2-40B4-BE49-F238E27FC236}">
                <a16:creationId xmlns:a16="http://schemas.microsoft.com/office/drawing/2014/main" id="{CC39C953-F633-49FE-93A2-EB9097A69DE5}"/>
              </a:ext>
            </a:extLst>
          </p:cNvPr>
          <p:cNvSpPr txBox="1">
            <a:spLocks/>
          </p:cNvSpPr>
          <p:nvPr/>
        </p:nvSpPr>
        <p:spPr>
          <a:xfrm>
            <a:off x="670218" y="388399"/>
            <a:ext cx="9946982" cy="13449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000" b="1" dirty="0">
                <a:latin typeface="+mn-lt"/>
              </a:rPr>
              <a:t>Finland: the happiest country in the world </a:t>
            </a:r>
          </a:p>
        </p:txBody>
      </p:sp>
      <p:sp>
        <p:nvSpPr>
          <p:cNvPr id="3" name="Content Placeholder 2"/>
          <p:cNvSpPr>
            <a:spLocks noGrp="1"/>
          </p:cNvSpPr>
          <p:nvPr>
            <p:ph idx="1"/>
          </p:nvPr>
        </p:nvSpPr>
        <p:spPr>
          <a:xfrm>
            <a:off x="594109" y="2121763"/>
            <a:ext cx="8615879" cy="3773010"/>
          </a:xfrm>
        </p:spPr>
        <p:txBody>
          <a:bodyPr vert="horz" lIns="91440" tIns="45720" rIns="91440" bIns="45720" rtlCol="0">
            <a:normAutofit fontScale="92500" lnSpcReduction="10000"/>
          </a:bodyPr>
          <a:lstStyle/>
          <a:p>
            <a:r>
              <a:rPr lang="en-US" b="1" dirty="0"/>
              <a:t>United Nations World Happiness Report 2023: Finland </a:t>
            </a:r>
            <a:r>
              <a:rPr lang="en-US" dirty="0"/>
              <a:t>has been crowned the happiest in the world for a record </a:t>
            </a:r>
            <a:r>
              <a:rPr lang="en-US" b="1" dirty="0"/>
              <a:t>6th time</a:t>
            </a:r>
            <a:r>
              <a:rPr lang="en-US" dirty="0"/>
              <a:t>. While its final score (7.804) is slightly lower than last year's (7.821), Finland is still considerably ahead of other countries.</a:t>
            </a:r>
          </a:p>
          <a:p>
            <a:r>
              <a:rPr lang="en-US" dirty="0"/>
              <a:t>Some things that are taken into account in the report: GDP, health, corruption, social networks, feelings of joy or happiness, trust in the society </a:t>
            </a:r>
          </a:p>
          <a:p>
            <a:pPr marL="0" indent="0">
              <a:buNone/>
            </a:pPr>
            <a:endParaRPr lang="en-US" dirty="0"/>
          </a:p>
          <a:p>
            <a:r>
              <a:rPr lang="en-US" b="1" dirty="0">
                <a:solidFill>
                  <a:srgbClr val="FF6699"/>
                </a:solidFill>
              </a:rPr>
              <a:t>Video</a:t>
            </a:r>
            <a:r>
              <a:rPr lang="en-US" dirty="0">
                <a:solidFill>
                  <a:srgbClr val="FF6699"/>
                </a:solidFill>
              </a:rPr>
              <a:t>: </a:t>
            </a:r>
            <a:r>
              <a:rPr lang="en-US" dirty="0"/>
              <a:t>Is Finland really the happiest country in the world? </a:t>
            </a:r>
          </a:p>
          <a:p>
            <a:endParaRPr lang="en-US" dirty="0"/>
          </a:p>
        </p:txBody>
      </p:sp>
    </p:spTree>
    <p:extLst>
      <p:ext uri="{BB962C8B-B14F-4D97-AF65-F5344CB8AC3E}">
        <p14:creationId xmlns:p14="http://schemas.microsoft.com/office/powerpoint/2010/main" val="50175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balloons&#10;&#10;Description automatically generated with medium confidence">
            <a:extLst>
              <a:ext uri="{FF2B5EF4-FFF2-40B4-BE49-F238E27FC236}">
                <a16:creationId xmlns:a16="http://schemas.microsoft.com/office/drawing/2014/main" id="{55AD0915-BC6C-48F4-A90D-8A45503419E7}"/>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t="15730"/>
          <a:stretch/>
        </p:blipFill>
        <p:spPr>
          <a:xfrm>
            <a:off x="20" y="10"/>
            <a:ext cx="12191980" cy="6857990"/>
          </a:xfrm>
          <a:prstGeom prst="rect">
            <a:avLst/>
          </a:prstGeom>
        </p:spPr>
      </p:pic>
      <p:sp>
        <p:nvSpPr>
          <p:cNvPr id="3" name="Content Placeholder 2"/>
          <p:cNvSpPr>
            <a:spLocks noGrp="1"/>
          </p:cNvSpPr>
          <p:nvPr>
            <p:ph idx="1"/>
          </p:nvPr>
        </p:nvSpPr>
        <p:spPr>
          <a:xfrm>
            <a:off x="520438" y="2163450"/>
            <a:ext cx="8359611" cy="4354498"/>
          </a:xfrm>
        </p:spPr>
        <p:txBody>
          <a:bodyPr>
            <a:noAutofit/>
          </a:bodyPr>
          <a:lstStyle/>
          <a:p>
            <a:r>
              <a:rPr lang="en-US" sz="2000" dirty="0"/>
              <a:t>According to the World Happiness Report 2021, </a:t>
            </a:r>
            <a:r>
              <a:rPr lang="en-US" sz="2000" b="1" i="1" dirty="0">
                <a:solidFill>
                  <a:srgbClr val="FF3399"/>
                </a:solidFill>
              </a:rPr>
              <a:t>confidence in institutions </a:t>
            </a:r>
            <a:r>
              <a:rPr lang="en-US" sz="2000" dirty="0"/>
              <a:t>was one of factors that supported successful COVID-19 strategies </a:t>
            </a:r>
            <a:br>
              <a:rPr lang="en-US" sz="2000" dirty="0"/>
            </a:br>
            <a:r>
              <a:rPr lang="en-US" sz="1100" i="1" dirty="0"/>
              <a:t>(World Happiness Report 2021, </a:t>
            </a:r>
            <a:r>
              <a:rPr lang="en-US" sz="1100" i="1" dirty="0">
                <a:hlinkClick r:id="rId3"/>
              </a:rPr>
              <a:t>https://happiness-report.s3.amazonaws.com/2021/WHR+21_Ch1.pdf</a:t>
            </a:r>
            <a:r>
              <a:rPr lang="en-US" sz="1100" i="1" dirty="0"/>
              <a:t>)</a:t>
            </a:r>
            <a:r>
              <a:rPr lang="en-US" sz="1100" dirty="0"/>
              <a:t> </a:t>
            </a:r>
          </a:p>
          <a:p>
            <a:pPr marL="0" indent="0">
              <a:buNone/>
            </a:pPr>
            <a:endParaRPr lang="en-US" sz="2000" dirty="0"/>
          </a:p>
          <a:p>
            <a:r>
              <a:rPr lang="en-US" sz="2000" dirty="0"/>
              <a:t>“Finland has always ranked very high on the measures of </a:t>
            </a:r>
            <a:r>
              <a:rPr lang="en-US" sz="2000" b="1" i="1" dirty="0">
                <a:solidFill>
                  <a:srgbClr val="FF3399"/>
                </a:solidFill>
              </a:rPr>
              <a:t>mutual trust </a:t>
            </a:r>
            <a:r>
              <a:rPr lang="en-US" sz="2000" dirty="0"/>
              <a:t>that have helped to protect lives and livelihoods during the pandemic.” </a:t>
            </a:r>
            <a:r>
              <a:rPr lang="en-US" sz="1100" i="1" dirty="0"/>
              <a:t>(In article “In a Lamentable Year, Finland Again is the Happiest Country in the World”, 2021: </a:t>
            </a:r>
            <a:r>
              <a:rPr lang="en-US" sz="1100" i="1" dirty="0">
                <a:hlinkClick r:id="rId4"/>
              </a:rPr>
              <a:t>https://worldhappiness.report/news/in-a-lamentable-year-finland-again-is-the-happiest-country-in-the-world/</a:t>
            </a:r>
            <a:r>
              <a:rPr lang="en-US" sz="1100" i="1" dirty="0"/>
              <a:t>) </a:t>
            </a:r>
          </a:p>
          <a:p>
            <a:pPr marL="0" indent="0">
              <a:buNone/>
            </a:pPr>
            <a:endParaRPr lang="en-US" sz="1800" i="1" dirty="0"/>
          </a:p>
          <a:p>
            <a:r>
              <a:rPr lang="en-US" sz="2000" dirty="0"/>
              <a:t>“</a:t>
            </a:r>
            <a:r>
              <a:rPr lang="en-US" sz="2000" b="1" i="1" dirty="0">
                <a:solidFill>
                  <a:srgbClr val="FF3399"/>
                </a:solidFill>
              </a:rPr>
              <a:t>Trust</a:t>
            </a:r>
            <a:r>
              <a:rPr lang="en-US" sz="2000" dirty="0"/>
              <a:t> and </a:t>
            </a:r>
            <a:r>
              <a:rPr lang="en-US" sz="2000" b="1" i="1" dirty="0">
                <a:solidFill>
                  <a:srgbClr val="FF3399"/>
                </a:solidFill>
              </a:rPr>
              <a:t>the ability to count on others </a:t>
            </a:r>
            <a:r>
              <a:rPr lang="en-US" sz="2000" dirty="0"/>
              <a:t>are </a:t>
            </a:r>
            <a:r>
              <a:rPr lang="en-US" sz="2000" u="sng" dirty="0"/>
              <a:t>major supports to life evaluations</a:t>
            </a:r>
            <a:r>
              <a:rPr lang="en-US" sz="2000" dirty="0"/>
              <a:t>, especially in the face of crises. To feel that your lost wallet would be returned if found by a police officer, by a </a:t>
            </a:r>
            <a:r>
              <a:rPr lang="en-US" sz="2000" dirty="0" err="1"/>
              <a:t>neighbour</a:t>
            </a:r>
            <a:r>
              <a:rPr lang="en-US" sz="2000" dirty="0"/>
              <a:t>, or a stranger, is estimated to be </a:t>
            </a:r>
            <a:r>
              <a:rPr lang="en-US" sz="2000" i="1" dirty="0"/>
              <a:t>more important </a:t>
            </a:r>
            <a:r>
              <a:rPr lang="en-US" sz="2000" dirty="0"/>
              <a:t>for happiness than income, unemployment, and major health risks.” </a:t>
            </a:r>
            <a:br>
              <a:rPr lang="en-US" sz="2000" dirty="0"/>
            </a:br>
            <a:r>
              <a:rPr lang="en-US" sz="1100" i="1" dirty="0"/>
              <a:t>(World Happiness Report 2021, </a:t>
            </a:r>
            <a:r>
              <a:rPr lang="en-US" sz="1100" i="1" dirty="0">
                <a:hlinkClick r:id="rId3"/>
              </a:rPr>
              <a:t>https://happiness-report.s3.amazonaws.com/2021/WHR+21_Ch1.pdf</a:t>
            </a:r>
            <a:r>
              <a:rPr lang="en-US" sz="1100" i="1" dirty="0"/>
              <a:t>) </a:t>
            </a:r>
          </a:p>
        </p:txBody>
      </p:sp>
      <p:sp>
        <p:nvSpPr>
          <p:cNvPr id="4" name="Title 1">
            <a:extLst>
              <a:ext uri="{FF2B5EF4-FFF2-40B4-BE49-F238E27FC236}">
                <a16:creationId xmlns:a16="http://schemas.microsoft.com/office/drawing/2014/main" id="{3F2D4423-5CA4-4F8C-8722-A641D5696335}"/>
              </a:ext>
            </a:extLst>
          </p:cNvPr>
          <p:cNvSpPr txBox="1">
            <a:spLocks/>
          </p:cNvSpPr>
          <p:nvPr/>
        </p:nvSpPr>
        <p:spPr>
          <a:xfrm>
            <a:off x="670218" y="388399"/>
            <a:ext cx="9946982" cy="13449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000" b="1" dirty="0">
                <a:latin typeface="+mn-lt"/>
              </a:rPr>
              <a:t>Finland: the happiest country in the world </a:t>
            </a:r>
          </a:p>
        </p:txBody>
      </p:sp>
    </p:spTree>
    <p:extLst>
      <p:ext uri="{BB962C8B-B14F-4D97-AF65-F5344CB8AC3E}">
        <p14:creationId xmlns:p14="http://schemas.microsoft.com/office/powerpoint/2010/main" val="1783825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balloons&#10;&#10;Description automatically generated with medium confidence">
            <a:extLst>
              <a:ext uri="{FF2B5EF4-FFF2-40B4-BE49-F238E27FC236}">
                <a16:creationId xmlns:a16="http://schemas.microsoft.com/office/drawing/2014/main" id="{4858F91F-28EB-48D8-ADB3-9EF9B2ABE06F}"/>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t="15730"/>
          <a:stretch/>
        </p:blipFill>
        <p:spPr>
          <a:xfrm>
            <a:off x="20" y="10"/>
            <a:ext cx="12191980" cy="6857990"/>
          </a:xfrm>
          <a:prstGeom prst="rect">
            <a:avLst/>
          </a:prstGeom>
        </p:spPr>
      </p:pic>
      <p:sp>
        <p:nvSpPr>
          <p:cNvPr id="3" name="Content Placeholder 2"/>
          <p:cNvSpPr>
            <a:spLocks noGrp="1"/>
          </p:cNvSpPr>
          <p:nvPr>
            <p:ph idx="1"/>
          </p:nvPr>
        </p:nvSpPr>
        <p:spPr>
          <a:xfrm>
            <a:off x="520437" y="2163450"/>
            <a:ext cx="9274011" cy="4354498"/>
          </a:xfrm>
        </p:spPr>
        <p:txBody>
          <a:bodyPr>
            <a:normAutofit/>
          </a:bodyPr>
          <a:lstStyle/>
          <a:p>
            <a:pPr marL="0" indent="0">
              <a:buNone/>
            </a:pPr>
            <a:r>
              <a:rPr lang="en-US" b="1" dirty="0"/>
              <a:t>Happy or just content? </a:t>
            </a:r>
          </a:p>
          <a:p>
            <a:r>
              <a:rPr lang="en-US" dirty="0"/>
              <a:t>Trust in society: social trust, trust in the government </a:t>
            </a:r>
          </a:p>
          <a:p>
            <a:r>
              <a:rPr lang="en-US" dirty="0"/>
              <a:t>Welfare system</a:t>
            </a:r>
          </a:p>
          <a:p>
            <a:r>
              <a:rPr lang="en-US" dirty="0"/>
              <a:t>Safe environments</a:t>
            </a:r>
          </a:p>
          <a:p>
            <a:r>
              <a:rPr lang="en-US" dirty="0"/>
              <a:t>Healthy life </a:t>
            </a:r>
          </a:p>
          <a:p>
            <a:pPr marL="0" indent="0">
              <a:buNone/>
            </a:pPr>
            <a:endParaRPr lang="en-US" dirty="0"/>
          </a:p>
        </p:txBody>
      </p:sp>
      <p:sp>
        <p:nvSpPr>
          <p:cNvPr id="5" name="Title 1">
            <a:extLst>
              <a:ext uri="{FF2B5EF4-FFF2-40B4-BE49-F238E27FC236}">
                <a16:creationId xmlns:a16="http://schemas.microsoft.com/office/drawing/2014/main" id="{4AF687AE-A00D-443C-BF17-46B959EAAB15}"/>
              </a:ext>
            </a:extLst>
          </p:cNvPr>
          <p:cNvSpPr txBox="1">
            <a:spLocks/>
          </p:cNvSpPr>
          <p:nvPr/>
        </p:nvSpPr>
        <p:spPr>
          <a:xfrm>
            <a:off x="670218" y="388399"/>
            <a:ext cx="9946982" cy="13449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000" b="1" dirty="0">
                <a:latin typeface="+mn-lt"/>
              </a:rPr>
              <a:t>Finland: the happiest country in the world </a:t>
            </a:r>
          </a:p>
        </p:txBody>
      </p:sp>
    </p:spTree>
    <p:extLst>
      <p:ext uri="{BB962C8B-B14F-4D97-AF65-F5344CB8AC3E}">
        <p14:creationId xmlns:p14="http://schemas.microsoft.com/office/powerpoint/2010/main" val="293307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1921</TotalTime>
  <Words>1226</Words>
  <Application>Microsoft Office PowerPoint</Application>
  <PresentationFormat>Widescreen</PresentationFormat>
  <Paragraphs>106</Paragraphs>
  <Slides>16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Abadi</vt:lpstr>
      <vt:lpstr>Abadi Extra Light</vt:lpstr>
      <vt:lpstr>Arial</vt:lpstr>
      <vt:lpstr>Calibri</vt:lpstr>
      <vt:lpstr>Calibri Light</vt:lpstr>
      <vt:lpstr>Georgia</vt:lpstr>
      <vt:lpstr>Segoe UI</vt:lpstr>
      <vt:lpstr>Office Theme</vt:lpstr>
      <vt:lpstr> Get to know Finland </vt:lpstr>
      <vt:lpstr>First: Presentations!</vt:lpstr>
      <vt:lpstr>Lesson 4: Finnish society and education </vt:lpstr>
      <vt:lpstr>Finland – a welfare system </vt:lpstr>
      <vt:lpstr>PowerPoint Presentation</vt:lpstr>
      <vt:lpstr>PowerPoint Presentation</vt:lpstr>
      <vt:lpstr>PowerPoint Presentation</vt:lpstr>
      <vt:lpstr>PowerPoint Presentation</vt:lpstr>
      <vt:lpstr>PowerPoint Presentation</vt:lpstr>
      <vt:lpstr>PowerPoint Presentation</vt:lpstr>
      <vt:lpstr>FINNISH EDUCATION</vt:lpstr>
      <vt:lpstr>Finnish education </vt:lpstr>
      <vt:lpstr>Finnish education</vt:lpstr>
      <vt:lpstr>Finnish education</vt:lpstr>
      <vt:lpstr>PowerPoint Presentation</vt:lpstr>
      <vt:lpstr>Pre-tasks for lesson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Lc-7009  Get to know finland</dc:title>
  <dc:creator>Helkiö Noora</dc:creator>
  <cp:lastModifiedBy>Keränen Anja</cp:lastModifiedBy>
  <cp:revision>17</cp:revision>
  <cp:lastPrinted>2022-06-17T08:57:58Z</cp:lastPrinted>
  <dcterms:created xsi:type="dcterms:W3CDTF">2021-09-01T08:59:21Z</dcterms:created>
  <dcterms:modified xsi:type="dcterms:W3CDTF">2024-02-13T09:05:58Z</dcterms:modified>
</cp:coreProperties>
</file>