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69" r:id="rId3"/>
    <p:sldId id="357" r:id="rId4"/>
    <p:sldId id="358" r:id="rId5"/>
    <p:sldId id="372" r:id="rId6"/>
    <p:sldId id="373" r:id="rId7"/>
    <p:sldId id="374" r:id="rId8"/>
    <p:sldId id="295" r:id="rId9"/>
    <p:sldId id="349" r:id="rId10"/>
    <p:sldId id="350" r:id="rId11"/>
    <p:sldId id="351" r:id="rId12"/>
    <p:sldId id="296" r:id="rId13"/>
    <p:sldId id="363" r:id="rId14"/>
    <p:sldId id="377" r:id="rId15"/>
    <p:sldId id="371" r:id="rId16"/>
    <p:sldId id="366" r:id="rId17"/>
    <p:sldId id="365" r:id="rId18"/>
    <p:sldId id="362" r:id="rId19"/>
    <p:sldId id="375" r:id="rId20"/>
    <p:sldId id="340" r:id="rId21"/>
    <p:sldId id="299" r:id="rId22"/>
    <p:sldId id="354" r:id="rId23"/>
    <p:sldId id="355" r:id="rId24"/>
    <p:sldId id="304" r:id="rId25"/>
    <p:sldId id="370" r:id="rId26"/>
    <p:sldId id="306" r:id="rId27"/>
    <p:sldId id="368" r:id="rId28"/>
    <p:sldId id="307" r:id="rId29"/>
    <p:sldId id="376" r:id="rId30"/>
    <p:sldId id="309" r:id="rId31"/>
    <p:sldId id="310" r:id="rId32"/>
    <p:sldId id="312" r:id="rId33"/>
    <p:sldId id="313" r:id="rId34"/>
    <p:sldId id="314" r:id="rId35"/>
    <p:sldId id="316" r:id="rId36"/>
    <p:sldId id="318" r:id="rId37"/>
    <p:sldId id="319" r:id="rId38"/>
    <p:sldId id="321" r:id="rId39"/>
    <p:sldId id="323" r:id="rId40"/>
    <p:sldId id="326" r:id="rId41"/>
    <p:sldId id="327" r:id="rId42"/>
    <p:sldId id="328" r:id="rId43"/>
    <p:sldId id="330" r:id="rId44"/>
    <p:sldId id="331" r:id="rId45"/>
    <p:sldId id="333" r:id="rId46"/>
    <p:sldId id="334" r:id="rId47"/>
    <p:sldId id="335" r:id="rId48"/>
    <p:sldId id="33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86" d="100"/>
          <a:sy n="86" d="100"/>
        </p:scale>
        <p:origin x="47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128EAB-7F91-4518-8001-2DB9EEC752C1}" type="datetimeFigureOut">
              <a:rPr lang="en-US" smtClean="0"/>
              <a:t>12/25/2020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601082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128EAB-7F91-4518-8001-2DB9EEC752C1}" type="datetimeFigureOut">
              <a:rPr lang="en-US" smtClean="0"/>
              <a:t>12/25/2020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2858701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128EAB-7F91-4518-8001-2DB9EEC752C1}" type="datetimeFigureOut">
              <a:rPr lang="en-US" smtClean="0"/>
              <a:t>12/25/2020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3119053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128EAB-7F91-4518-8001-2DB9EEC752C1}" type="datetimeFigureOut">
              <a:rPr lang="en-US" smtClean="0"/>
              <a:t>12/25/2020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2703209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128EAB-7F91-4518-8001-2DB9EEC752C1}" type="datetimeFigureOut">
              <a:rPr lang="en-US" smtClean="0"/>
              <a:t>12/25/2020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2080667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128EAB-7F91-4518-8001-2DB9EEC752C1}" type="datetimeFigureOut">
              <a:rPr lang="en-US" smtClean="0"/>
              <a:t>12/25/2020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3374100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128EAB-7F91-4518-8001-2DB9EEC752C1}" type="datetimeFigureOut">
              <a:rPr lang="en-US" smtClean="0"/>
              <a:t>12/25/2020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394972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128EAB-7F91-4518-8001-2DB9EEC752C1}" type="datetimeFigureOut">
              <a:rPr lang="en-US" smtClean="0"/>
              <a:t>12/25/2020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1758396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128EAB-7F91-4518-8001-2DB9EEC752C1}" type="datetimeFigureOut">
              <a:rPr lang="en-US" smtClean="0"/>
              <a:t>12/25/2020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324824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128EAB-7F91-4518-8001-2DB9EEC752C1}" type="datetimeFigureOut">
              <a:rPr lang="en-US" smtClean="0"/>
              <a:t>12/25/2020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1869321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128EAB-7F91-4518-8001-2DB9EEC752C1}" type="datetimeFigureOut">
              <a:rPr lang="en-US" smtClean="0"/>
              <a:t>12/25/2020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1359033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28EAB-7F91-4518-8001-2DB9EEC752C1}" type="datetimeFigureOut">
              <a:rPr lang="en-US" smtClean="0"/>
              <a:t>12/25/2020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83EA7-B7A7-4212-881C-5296D684A122}" type="slidenum">
              <a:rPr lang="en-US" smtClean="0"/>
              <a:t>‹#›</a:t>
            </a:fld>
            <a:endParaRPr lang="en-US"/>
          </a:p>
        </p:txBody>
      </p:sp>
    </p:spTree>
    <p:extLst>
      <p:ext uri="{BB962C8B-B14F-4D97-AF65-F5344CB8AC3E}">
        <p14:creationId xmlns:p14="http://schemas.microsoft.com/office/powerpoint/2010/main" val="166286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latin typeface="Times New Roman" panose="02020603050405020304" pitchFamily="18" charset="0"/>
                <a:cs typeface="Times New Roman" panose="02020603050405020304" pitchFamily="18" charset="0"/>
              </a:rPr>
              <a:t>Crises in Emerging Markets</a:t>
            </a:r>
          </a:p>
        </p:txBody>
      </p:sp>
      <p:sp>
        <p:nvSpPr>
          <p:cNvPr id="3" name="Subtitle 2"/>
          <p:cNvSpPr>
            <a:spLocks noGrp="1"/>
          </p:cNvSpPr>
          <p:nvPr>
            <p:ph type="subTitle" idx="1"/>
          </p:nvPr>
        </p:nvSpPr>
        <p:spPr/>
        <p:txBody>
          <a:bodyPr/>
          <a:lstStyle/>
          <a:p>
            <a:r>
              <a:rPr lang="en-US" dirty="0">
                <a:latin typeface="Times New Roman" panose="02020603050405020304" pitchFamily="18" charset="0"/>
                <a:cs typeface="Times New Roman" panose="02020603050405020304" pitchFamily="18" charset="0"/>
              </a:rPr>
              <a:t>Svetlana Ledyaeva</a:t>
            </a:r>
          </a:p>
          <a:p>
            <a:r>
              <a:rPr lang="en-US" dirty="0">
                <a:latin typeface="Times New Roman" panose="02020603050405020304" pitchFamily="18" charset="0"/>
                <a:cs typeface="Times New Roman" panose="02020603050405020304" pitchFamily="18" charset="0"/>
              </a:rPr>
              <a:t>Aalto University School of Business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507971" cy="2668385"/>
          </a:xfrm>
          <a:prstGeom prst="rect">
            <a:avLst/>
          </a:prstGeom>
        </p:spPr>
      </p:pic>
      <p:sp>
        <p:nvSpPr>
          <p:cNvPr id="5" name="AutoShape 2" descr="Image result for crisis in emerging market"/>
          <p:cNvSpPr>
            <a:spLocks noChangeAspect="1" noChangeArrowheads="1"/>
          </p:cNvSpPr>
          <p:nvPr/>
        </p:nvSpPr>
        <p:spPr bwMode="auto">
          <a:xfrm>
            <a:off x="155575" y="-1150938"/>
            <a:ext cx="4267200" cy="2400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6" name="Picture 5"/>
          <p:cNvPicPr>
            <a:picLocks noChangeAspect="1"/>
          </p:cNvPicPr>
          <p:nvPr/>
        </p:nvPicPr>
        <p:blipFill>
          <a:blip r:embed="rId3"/>
          <a:stretch>
            <a:fillRect/>
          </a:stretch>
        </p:blipFill>
        <p:spPr>
          <a:xfrm>
            <a:off x="8096595" y="4391025"/>
            <a:ext cx="3961535" cy="2466975"/>
          </a:xfrm>
          <a:prstGeom prst="rect">
            <a:avLst/>
          </a:prstGeom>
        </p:spPr>
      </p:pic>
    </p:spTree>
    <p:extLst>
      <p:ext uri="{BB962C8B-B14F-4D97-AF65-F5344CB8AC3E}">
        <p14:creationId xmlns:p14="http://schemas.microsoft.com/office/powerpoint/2010/main" val="4053738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b="1" dirty="0">
                <a:latin typeface="Times New Roman" panose="02020603050405020304" pitchFamily="18" charset="0"/>
                <a:cs typeface="Times New Roman" panose="02020603050405020304" pitchFamily="18" charset="0"/>
              </a:rPr>
              <a:t>Second </a:t>
            </a:r>
            <a:r>
              <a:rPr lang="fi-FI" b="1" dirty="0" err="1">
                <a:latin typeface="Times New Roman" panose="02020603050405020304" pitchFamily="18" charset="0"/>
                <a:cs typeface="Times New Roman" panose="02020603050405020304" pitchFamily="18" charset="0"/>
              </a:rPr>
              <a:t>cycle</a:t>
            </a:r>
            <a:r>
              <a:rPr lang="fi-FI" b="1" dirty="0">
                <a:latin typeface="Times New Roman" panose="02020603050405020304" pitchFamily="18" charset="0"/>
                <a:cs typeface="Times New Roman" panose="02020603050405020304" pitchFamily="18" charset="0"/>
              </a:rPr>
              <a:t>: 1990-1996-2002</a:t>
            </a:r>
          </a:p>
        </p:txBody>
      </p:sp>
      <p:sp>
        <p:nvSpPr>
          <p:cNvPr id="3" name="Content Placeholder 2"/>
          <p:cNvSpPr>
            <a:spLocks noGrp="1"/>
          </p:cNvSpPr>
          <p:nvPr>
            <p:ph idx="1"/>
          </p:nvPr>
        </p:nvSpPr>
        <p:spPr/>
        <p:txBody>
          <a:bodyPr>
            <a:normAutofit lnSpcReduction="10000"/>
          </a:bodyPr>
          <a:lstStyle/>
          <a:p>
            <a:pPr marL="0" indent="0">
              <a:buNone/>
            </a:pPr>
            <a:r>
              <a:rPr lang="fi-FI" sz="2000" dirty="0">
                <a:latin typeface="Times New Roman" panose="02020603050405020304" pitchFamily="18" charset="0"/>
                <a:cs typeface="Times New Roman" panose="02020603050405020304" pitchFamily="18" charset="0"/>
              </a:rPr>
              <a:t>Plaza </a:t>
            </a:r>
            <a:r>
              <a:rPr lang="fi-FI" sz="2000" dirty="0" err="1">
                <a:latin typeface="Times New Roman" panose="02020603050405020304" pitchFamily="18" charset="0"/>
                <a:cs typeface="Times New Roman" panose="02020603050405020304" pitchFamily="18" charset="0"/>
              </a:rPr>
              <a:t>accord</a:t>
            </a:r>
            <a:r>
              <a:rPr lang="fi-FI" sz="2000" dirty="0">
                <a:latin typeface="Times New Roman" panose="02020603050405020304" pitchFamily="18" charset="0"/>
                <a:cs typeface="Times New Roman" panose="02020603050405020304" pitchFamily="18" charset="0"/>
              </a:rPr>
              <a:t> of 1985  </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major</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superpowers</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agreed</a:t>
            </a:r>
            <a:r>
              <a:rPr lang="fi-FI" sz="2000" dirty="0">
                <a:latin typeface="Times New Roman" panose="02020603050405020304" pitchFamily="18" charset="0"/>
                <a:cs typeface="Times New Roman" panose="02020603050405020304" pitchFamily="18" charset="0"/>
                <a:sym typeface="Wingdings" panose="05000000000000000000" pitchFamily="2" charset="2"/>
              </a:rPr>
              <a:t> to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weaken</a:t>
            </a:r>
            <a:r>
              <a:rPr lang="fi-FI" sz="2000" dirty="0">
                <a:latin typeface="Times New Roman" panose="02020603050405020304" pitchFamily="18" charset="0"/>
                <a:cs typeface="Times New Roman" panose="02020603050405020304" pitchFamily="18" charset="0"/>
                <a:sym typeface="Wingdings" panose="05000000000000000000" pitchFamily="2" charset="2"/>
              </a:rPr>
              <a:t> US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dollar</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p>
          <a:p>
            <a:pPr marL="0" indent="0">
              <a:buNone/>
            </a:pPr>
            <a:endParaRPr lang="fi-FI" sz="20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sz="2000" dirty="0" err="1">
                <a:latin typeface="Times New Roman" panose="02020603050405020304" pitchFamily="18" charset="0"/>
                <a:cs typeface="Times New Roman" panose="02020603050405020304" pitchFamily="18" charset="0"/>
                <a:sym typeface="Wingdings" panose="05000000000000000000" pitchFamily="2" charset="2"/>
              </a:rPr>
              <a:t>Low</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interest</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rate</a:t>
            </a:r>
            <a:r>
              <a:rPr lang="fi-FI" sz="2000" dirty="0">
                <a:latin typeface="Times New Roman" panose="02020603050405020304" pitchFamily="18" charset="0"/>
                <a:cs typeface="Times New Roman" panose="02020603050405020304" pitchFamily="18" charset="0"/>
                <a:sym typeface="Wingdings" panose="05000000000000000000" pitchFamily="2" charset="2"/>
              </a:rPr>
              <a:t> in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developed</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countries</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p>
          <a:p>
            <a:pPr marL="0" indent="0">
              <a:buNone/>
            </a:pPr>
            <a:endParaRPr lang="fi-FI" sz="20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sz="2000" dirty="0" err="1">
                <a:latin typeface="Times New Roman" panose="02020603050405020304" pitchFamily="18" charset="0"/>
                <a:cs typeface="Times New Roman" panose="02020603050405020304" pitchFamily="18" charset="0"/>
                <a:sym typeface="Wingdings" panose="05000000000000000000" pitchFamily="2" charset="2"/>
              </a:rPr>
              <a:t>Investors</a:t>
            </a:r>
            <a:r>
              <a:rPr lang="fi-FI" sz="2000" dirty="0">
                <a:latin typeface="Times New Roman" panose="02020603050405020304" pitchFamily="18" charset="0"/>
                <a:cs typeface="Times New Roman" panose="02020603050405020304" pitchFamily="18" charset="0"/>
                <a:sym typeface="Wingdings" panose="05000000000000000000" pitchFamily="2" charset="2"/>
              </a:rPr>
              <a:t> look for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opportunities</a:t>
            </a:r>
            <a:r>
              <a:rPr lang="fi-FI" sz="2000" dirty="0">
                <a:latin typeface="Times New Roman" panose="02020603050405020304" pitchFamily="18" charset="0"/>
                <a:cs typeface="Times New Roman" panose="02020603050405020304" pitchFamily="18" charset="0"/>
                <a:sym typeface="Wingdings" panose="05000000000000000000" pitchFamily="2" charset="2"/>
              </a:rPr>
              <a:t> of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high</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return</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somewhere</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else</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endParaRPr lang="fi-FI" sz="2000" dirty="0">
              <a:latin typeface="Times New Roman" panose="02020603050405020304" pitchFamily="18" charset="0"/>
              <a:cs typeface="Times New Roman" panose="02020603050405020304" pitchFamily="18" charset="0"/>
            </a:endParaRPr>
          </a:p>
          <a:p>
            <a:pPr marL="0" indent="0">
              <a:buNone/>
            </a:pPr>
            <a:endParaRPr lang="fi-FI" sz="2000" dirty="0">
              <a:latin typeface="Times New Roman" panose="02020603050405020304" pitchFamily="18" charset="0"/>
              <a:cs typeface="Times New Roman" panose="02020603050405020304" pitchFamily="18" charset="0"/>
            </a:endParaRPr>
          </a:p>
          <a:p>
            <a:pPr marL="0" indent="0">
              <a:buNone/>
            </a:pPr>
            <a:r>
              <a:rPr lang="fi-FI" sz="2000" dirty="0">
                <a:latin typeface="Times New Roman" panose="02020603050405020304" pitchFamily="18" charset="0"/>
                <a:cs typeface="Times New Roman" panose="02020603050405020304" pitchFamily="18" charset="0"/>
              </a:rPr>
              <a:t>1990s – </a:t>
            </a:r>
            <a:r>
              <a:rPr lang="fi-FI" sz="2000" dirty="0" err="1">
                <a:latin typeface="Times New Roman" panose="02020603050405020304" pitchFamily="18" charset="0"/>
                <a:cs typeface="Times New Roman" panose="02020603050405020304" pitchFamily="18" charset="0"/>
              </a:rPr>
              <a:t>influx</a:t>
            </a:r>
            <a:r>
              <a:rPr lang="fi-FI" sz="2000" dirty="0">
                <a:latin typeface="Times New Roman" panose="02020603050405020304" pitchFamily="18" charset="0"/>
                <a:cs typeface="Times New Roman" panose="02020603050405020304" pitchFamily="18" charset="0"/>
              </a:rPr>
              <a:t> of capital into </a:t>
            </a:r>
            <a:r>
              <a:rPr lang="fi-FI" sz="2000" dirty="0" err="1">
                <a:latin typeface="Times New Roman" panose="02020603050405020304" pitchFamily="18" charset="0"/>
                <a:cs typeface="Times New Roman" panose="02020603050405020304" pitchFamily="18" charset="0"/>
              </a:rPr>
              <a:t>emerging</a:t>
            </a:r>
            <a:r>
              <a:rPr lang="fi-FI" sz="2000" dirty="0">
                <a:latin typeface="Times New Roman" panose="02020603050405020304" pitchFamily="18" charset="0"/>
                <a:cs typeface="Times New Roman" panose="02020603050405020304" pitchFamily="18" charset="0"/>
              </a:rPr>
              <a:t> </a:t>
            </a:r>
            <a:r>
              <a:rPr lang="fi-FI" sz="2000" dirty="0" err="1">
                <a:latin typeface="Times New Roman" panose="02020603050405020304" pitchFamily="18" charset="0"/>
                <a:cs typeface="Times New Roman" panose="02020603050405020304" pitchFamily="18" charset="0"/>
              </a:rPr>
              <a:t>countries</a:t>
            </a:r>
            <a:r>
              <a:rPr lang="fi-FI" sz="2000" dirty="0">
                <a:latin typeface="Times New Roman" panose="02020603050405020304" pitchFamily="18" charset="0"/>
                <a:cs typeface="Times New Roman" panose="02020603050405020304" pitchFamily="18" charset="0"/>
              </a:rPr>
              <a:t>: </a:t>
            </a:r>
            <a:r>
              <a:rPr lang="fi-FI" sz="2000" dirty="0" err="1">
                <a:latin typeface="Times New Roman" panose="02020603050405020304" pitchFamily="18" charset="0"/>
                <a:cs typeface="Times New Roman" panose="02020603050405020304" pitchFamily="18" charset="0"/>
              </a:rPr>
              <a:t>hot</a:t>
            </a:r>
            <a:r>
              <a:rPr lang="fi-FI" sz="2000" dirty="0">
                <a:latin typeface="Times New Roman" panose="02020603050405020304" pitchFamily="18" charset="0"/>
                <a:cs typeface="Times New Roman" panose="02020603050405020304" pitchFamily="18" charset="0"/>
              </a:rPr>
              <a:t> money, portfolio </a:t>
            </a:r>
            <a:r>
              <a:rPr lang="fi-FI" sz="2000" dirty="0" err="1">
                <a:latin typeface="Times New Roman" panose="02020603050405020304" pitchFamily="18" charset="0"/>
                <a:cs typeface="Times New Roman" panose="02020603050405020304" pitchFamily="18" charset="0"/>
              </a:rPr>
              <a:t>investment</a:t>
            </a:r>
            <a:r>
              <a:rPr lang="fi-FI" sz="2000" dirty="0">
                <a:latin typeface="Times New Roman" panose="02020603050405020304" pitchFamily="18" charset="0"/>
                <a:cs typeface="Times New Roman" panose="02020603050405020304" pitchFamily="18" charset="0"/>
              </a:rPr>
              <a:t> </a:t>
            </a:r>
            <a:r>
              <a:rPr lang="fi-FI" sz="2000" dirty="0" err="1">
                <a:latin typeface="Times New Roman" panose="02020603050405020304" pitchFamily="18" charset="0"/>
                <a:cs typeface="Times New Roman" panose="02020603050405020304" pitchFamily="18" charset="0"/>
              </a:rPr>
              <a:t>dominated</a:t>
            </a:r>
            <a:r>
              <a:rPr lang="fi-FI" sz="2000" dirty="0">
                <a:latin typeface="Times New Roman" panose="02020603050405020304" pitchFamily="18" charset="0"/>
                <a:cs typeface="Times New Roman" panose="02020603050405020304" pitchFamily="18" charset="0"/>
              </a:rPr>
              <a:t> </a:t>
            </a:r>
            <a:r>
              <a:rPr lang="fi-FI" sz="2000" dirty="0">
                <a:latin typeface="Times New Roman" panose="02020603050405020304" pitchFamily="18" charset="0"/>
                <a:cs typeface="Times New Roman" panose="02020603050405020304" pitchFamily="18" charset="0"/>
                <a:sym typeface="Wingdings" panose="05000000000000000000" pitchFamily="2" charset="2"/>
              </a:rPr>
              <a:t></a:t>
            </a:r>
          </a:p>
          <a:p>
            <a:pPr marL="0" indent="0">
              <a:buNone/>
            </a:pPr>
            <a:endParaRPr lang="fi-FI" sz="20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sz="2000" dirty="0" err="1">
                <a:latin typeface="Times New Roman" panose="02020603050405020304" pitchFamily="18" charset="0"/>
                <a:cs typeface="Times New Roman" panose="02020603050405020304" pitchFamily="18" charset="0"/>
                <a:sym typeface="Wingdings" panose="05000000000000000000" pitchFamily="2" charset="2"/>
              </a:rPr>
              <a:t>Economic</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bubble</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external</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shocks</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devaluation</a:t>
            </a:r>
            <a:r>
              <a:rPr lang="fi-FI" sz="2000" dirty="0">
                <a:latin typeface="Times New Roman" panose="02020603050405020304" pitchFamily="18" charset="0"/>
                <a:cs typeface="Times New Roman" panose="02020603050405020304" pitchFamily="18" charset="0"/>
                <a:sym typeface="Wingdings" panose="05000000000000000000" pitchFamily="2" charset="2"/>
              </a:rPr>
              <a:t> of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Chinese</a:t>
            </a:r>
            <a:r>
              <a:rPr lang="fi-FI" sz="2000" dirty="0">
                <a:latin typeface="Times New Roman" panose="02020603050405020304" pitchFamily="18" charset="0"/>
                <a:cs typeface="Times New Roman" panose="02020603050405020304" pitchFamily="18" charset="0"/>
                <a:sym typeface="Wingdings" panose="05000000000000000000" pitchFamily="2" charset="2"/>
              </a:rPr>
              <a:t> and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Japanese</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currencies</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appreciation</a:t>
            </a:r>
            <a:r>
              <a:rPr lang="fi-FI" sz="2000" dirty="0">
                <a:latin typeface="Times New Roman" panose="02020603050405020304" pitchFamily="18" charset="0"/>
                <a:cs typeface="Times New Roman" panose="02020603050405020304" pitchFamily="18" charset="0"/>
                <a:sym typeface="Wingdings" panose="05000000000000000000" pitchFamily="2" charset="2"/>
              </a:rPr>
              <a:t> of US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currency</a:t>
            </a:r>
            <a:r>
              <a:rPr lang="fi-FI" sz="2000" dirty="0">
                <a:latin typeface="Times New Roman" panose="02020603050405020304" pitchFamily="18" charset="0"/>
                <a:cs typeface="Times New Roman" panose="02020603050405020304" pitchFamily="18" charset="0"/>
                <a:sym typeface="Wingdings" panose="05000000000000000000" pitchFamily="2" charset="2"/>
              </a:rPr>
              <a:t>; US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economy</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recovered</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from</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recession</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rising</a:t>
            </a:r>
            <a:r>
              <a:rPr lang="fi-FI" sz="2000" dirty="0">
                <a:latin typeface="Times New Roman" panose="02020603050405020304" pitchFamily="18" charset="0"/>
                <a:cs typeface="Times New Roman" panose="02020603050405020304" pitchFamily="18" charset="0"/>
                <a:sym typeface="Wingdings" panose="05000000000000000000" pitchFamily="2" charset="2"/>
              </a:rPr>
              <a:t> US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interest</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rates</a:t>
            </a:r>
            <a:r>
              <a:rPr lang="fi-FI" sz="2000" dirty="0">
                <a:latin typeface="Times New Roman" panose="02020603050405020304" pitchFamily="18" charset="0"/>
                <a:cs typeface="Times New Roman" panose="02020603050405020304" pitchFamily="18" charset="0"/>
                <a:sym typeface="Wingdings" panose="05000000000000000000" pitchFamily="2" charset="2"/>
              </a:rPr>
              <a:t> to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head</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off</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inflation</a:t>
            </a:r>
            <a:r>
              <a:rPr lang="fi-FI" sz="2000" dirty="0">
                <a:latin typeface="Times New Roman" panose="02020603050405020304" pitchFamily="18" charset="0"/>
                <a:cs typeface="Times New Roman" panose="02020603050405020304" pitchFamily="18" charset="0"/>
                <a:sym typeface="Wingdings" panose="05000000000000000000" pitchFamily="2" charset="2"/>
              </a:rPr>
              <a:t>)</a:t>
            </a:r>
          </a:p>
          <a:p>
            <a:pPr marL="0" indent="0">
              <a:buNone/>
            </a:pPr>
            <a:endParaRPr lang="fi-FI" sz="20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sz="2000" dirty="0">
                <a:latin typeface="Times New Roman" panose="02020603050405020304" pitchFamily="18" charset="0"/>
                <a:cs typeface="Times New Roman" panose="02020603050405020304" pitchFamily="18" charset="0"/>
                <a:sym typeface="Wingdings" panose="05000000000000000000" pitchFamily="2" charset="2"/>
              </a:rPr>
              <a:t>Capital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outflow</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from</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emerging</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markets</a:t>
            </a:r>
            <a:r>
              <a:rPr lang="fi-FI" sz="2000" dirty="0">
                <a:latin typeface="Times New Roman" panose="02020603050405020304" pitchFamily="18" charset="0"/>
                <a:cs typeface="Times New Roman" panose="02020603050405020304" pitchFamily="18" charset="0"/>
                <a:sym typeface="Wingdings" panose="05000000000000000000" pitchFamily="2" charset="2"/>
              </a:rPr>
              <a:t> to US.</a:t>
            </a:r>
          </a:p>
          <a:p>
            <a:pPr marL="0" indent="0">
              <a:buNone/>
            </a:pPr>
            <a:endParaRPr lang="fi-FI" sz="20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endParaRPr lang="fi-FI" sz="2000" dirty="0">
              <a:latin typeface="Times New Roman" panose="02020603050405020304" pitchFamily="18" charset="0"/>
              <a:cs typeface="Times New Roman" panose="02020603050405020304" pitchFamily="18" charset="0"/>
            </a:endParaRPr>
          </a:p>
          <a:p>
            <a:pPr marL="0" indent="0">
              <a:buNone/>
            </a:pPr>
            <a:endParaRPr lang="fi-FI"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914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5777"/>
          </a:xfrm>
        </p:spPr>
        <p:txBody>
          <a:bodyPr>
            <a:normAutofit/>
          </a:bodyPr>
          <a:lstStyle/>
          <a:p>
            <a:r>
              <a:rPr lang="fi-FI" sz="3500" b="1" dirty="0">
                <a:latin typeface="Times New Roman" panose="02020603050405020304" pitchFamily="18" charset="0"/>
                <a:cs typeface="Times New Roman" panose="02020603050405020304" pitchFamily="18" charset="0"/>
              </a:rPr>
              <a:t>Third </a:t>
            </a:r>
            <a:r>
              <a:rPr lang="fi-FI" sz="3500" b="1" dirty="0" err="1">
                <a:latin typeface="Times New Roman" panose="02020603050405020304" pitchFamily="18" charset="0"/>
                <a:cs typeface="Times New Roman" panose="02020603050405020304" pitchFamily="18" charset="0"/>
              </a:rPr>
              <a:t>cycle</a:t>
            </a:r>
            <a:r>
              <a:rPr lang="fi-FI" sz="3500" b="1" dirty="0">
                <a:latin typeface="Times New Roman" panose="02020603050405020304" pitchFamily="18" charset="0"/>
                <a:cs typeface="Times New Roman" panose="02020603050405020304" pitchFamily="18" charset="0"/>
              </a:rPr>
              <a:t>: 2003-2008-2015/16</a:t>
            </a:r>
          </a:p>
        </p:txBody>
      </p:sp>
      <p:sp>
        <p:nvSpPr>
          <p:cNvPr id="3" name="Content Placeholder 2"/>
          <p:cNvSpPr>
            <a:spLocks noGrp="1"/>
          </p:cNvSpPr>
          <p:nvPr>
            <p:ph idx="1"/>
          </p:nvPr>
        </p:nvSpPr>
        <p:spPr>
          <a:xfrm>
            <a:off x="665825" y="1105593"/>
            <a:ext cx="10981677" cy="5387282"/>
          </a:xfrm>
        </p:spPr>
        <p:txBody>
          <a:bodyPr>
            <a:normAutofit/>
          </a:bodyPr>
          <a:lstStyle/>
          <a:p>
            <a:pPr marL="0" indent="0" algn="just">
              <a:buNone/>
            </a:pPr>
            <a:r>
              <a:rPr lang="fi-FI" dirty="0" err="1">
                <a:latin typeface="Times New Roman" panose="02020603050405020304" pitchFamily="18" charset="0"/>
                <a:cs typeface="Times New Roman" panose="02020603050405020304" pitchFamily="18" charset="0"/>
              </a:rPr>
              <a:t>High</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oil</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prices</a:t>
            </a:r>
            <a:r>
              <a:rPr lang="fi-FI" dirty="0">
                <a:latin typeface="Times New Roman" panose="02020603050405020304" pitchFamily="18" charset="0"/>
                <a:cs typeface="Times New Roman" panose="02020603050405020304" pitchFamily="18" charset="0"/>
              </a:rPr>
              <a:t> </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petrodollar</a:t>
            </a:r>
            <a:r>
              <a:rPr lang="fi-FI" dirty="0">
                <a:latin typeface="Times New Roman" panose="02020603050405020304" pitchFamily="18" charset="0"/>
                <a:cs typeface="Times New Roman" panose="02020603050405020304" pitchFamily="18" charset="0"/>
                <a:sym typeface="Wingdings" panose="05000000000000000000" pitchFamily="2" charset="2"/>
              </a:rPr>
              <a:t> money</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Oil exporters opted to make most of their investments directly into diverse global markets, and the recycling process was less dependent on intermediary channels such as international banks and the IMF. </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Global financial crisis quickly shifted to emerging markets in 2008-2009. </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US monetary policy: Taper talk in 2013 </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increase</a:t>
            </a:r>
            <a:r>
              <a:rPr lang="fi-FI" dirty="0">
                <a:latin typeface="Times New Roman" panose="02020603050405020304" pitchFamily="18" charset="0"/>
                <a:cs typeface="Times New Roman" panose="02020603050405020304" pitchFamily="18" charset="0"/>
                <a:sym typeface="Wingdings" panose="05000000000000000000" pitchFamily="2" charset="2"/>
              </a:rPr>
              <a:t> of </a:t>
            </a:r>
            <a:r>
              <a:rPr lang="fi-FI" dirty="0" err="1">
                <a:latin typeface="Times New Roman" panose="02020603050405020304" pitchFamily="18" charset="0"/>
                <a:cs typeface="Times New Roman" panose="02020603050405020304" pitchFamily="18" charset="0"/>
                <a:sym typeface="Wingdings" panose="05000000000000000000" pitchFamily="2" charset="2"/>
              </a:rPr>
              <a:t>interest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rates</a:t>
            </a:r>
            <a:r>
              <a:rPr lang="fi-FI" dirty="0">
                <a:latin typeface="Times New Roman" panose="02020603050405020304" pitchFamily="18" charset="0"/>
                <a:cs typeface="Times New Roman" panose="02020603050405020304" pitchFamily="18" charset="0"/>
                <a:sym typeface="Wingdings" panose="05000000000000000000" pitchFamily="2" charset="2"/>
              </a:rPr>
              <a:t> in US</a:t>
            </a:r>
            <a:r>
              <a:rPr lang="en-US" dirty="0">
                <a:latin typeface="Times New Roman" panose="02020603050405020304" pitchFamily="18" charset="0"/>
                <a:cs typeface="Times New Roman" panose="02020603050405020304" pitchFamily="18" charset="0"/>
              </a:rPr>
              <a:t>. </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Oil prices started to collapse in 2014. </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endParaRPr lang="en-US" dirty="0">
              <a:latin typeface="Times New Roman" panose="02020603050405020304" pitchFamily="18" charset="0"/>
              <a:cs typeface="Times New Roman" panose="02020603050405020304" pitchFamily="18" charset="0"/>
            </a:endParaRPr>
          </a:p>
          <a:p>
            <a:pPr marL="0" indent="0">
              <a:buNone/>
            </a:pPr>
            <a:endParaRPr lang="en-US" sz="2200" dirty="0">
              <a:latin typeface="Times New Roman" panose="02020603050405020304" pitchFamily="18" charset="0"/>
              <a:cs typeface="Times New Roman" panose="02020603050405020304" pitchFamily="18" charset="0"/>
            </a:endParaRPr>
          </a:p>
          <a:p>
            <a:pPr marL="0" indent="0">
              <a:buNone/>
            </a:pPr>
            <a:endParaRPr lang="en-US" sz="2200" dirty="0">
              <a:latin typeface="Times New Roman" panose="02020603050405020304" pitchFamily="18" charset="0"/>
              <a:cs typeface="Times New Roman" panose="02020603050405020304" pitchFamily="18" charset="0"/>
            </a:endParaRPr>
          </a:p>
          <a:p>
            <a:pPr marL="0" indent="0">
              <a:buNone/>
            </a:pPr>
            <a:endParaRPr lang="fi-FI"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1029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3337"/>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670956" y="199505"/>
            <a:ext cx="10729356" cy="6254734"/>
          </a:xfrm>
          <a:prstGeom prst="rect">
            <a:avLst/>
          </a:prstGeom>
        </p:spPr>
      </p:pic>
      <p:sp>
        <p:nvSpPr>
          <p:cNvPr id="5" name="Rectangle 4"/>
          <p:cNvSpPr/>
          <p:nvPr/>
        </p:nvSpPr>
        <p:spPr>
          <a:xfrm>
            <a:off x="8861367" y="6259484"/>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cxnSp>
        <p:nvCxnSpPr>
          <p:cNvPr id="6" name="Straight Arrow Connector 5">
            <a:extLst>
              <a:ext uri="{FF2B5EF4-FFF2-40B4-BE49-F238E27FC236}">
                <a16:creationId xmlns:a16="http://schemas.microsoft.com/office/drawing/2014/main" id="{7AC4F3B7-0FAF-4CFF-B8E6-2E17EBF2F094}"/>
              </a:ext>
            </a:extLst>
          </p:cNvPr>
          <p:cNvCxnSpPr/>
          <p:nvPr/>
        </p:nvCxnSpPr>
        <p:spPr>
          <a:xfrm>
            <a:off x="8540318" y="2104008"/>
            <a:ext cx="6214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B06D186-E5A1-4E82-A045-FA8F30F599C0}"/>
              </a:ext>
            </a:extLst>
          </p:cNvPr>
          <p:cNvSpPr/>
          <p:nvPr/>
        </p:nvSpPr>
        <p:spPr>
          <a:xfrm>
            <a:off x="9259410" y="1926454"/>
            <a:ext cx="1225118" cy="470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2016</a:t>
            </a:r>
            <a:endParaRPr lang="LID4096" dirty="0"/>
          </a:p>
        </p:txBody>
      </p:sp>
    </p:spTree>
    <p:extLst>
      <p:ext uri="{BB962C8B-B14F-4D97-AF65-F5344CB8AC3E}">
        <p14:creationId xmlns:p14="http://schemas.microsoft.com/office/powerpoint/2010/main" val="4072911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191" y="442912"/>
            <a:ext cx="5492336" cy="5090989"/>
          </a:xfrm>
          <a:prstGeom prst="rect">
            <a:avLst/>
          </a:prstGeom>
        </p:spPr>
      </p:pic>
      <p:pic>
        <p:nvPicPr>
          <p:cNvPr id="3" name="Picture 2"/>
          <p:cNvPicPr>
            <a:picLocks noChangeAspect="1"/>
          </p:cNvPicPr>
          <p:nvPr/>
        </p:nvPicPr>
        <p:blipFill>
          <a:blip r:embed="rId3"/>
          <a:stretch>
            <a:fillRect/>
          </a:stretch>
        </p:blipFill>
        <p:spPr>
          <a:xfrm>
            <a:off x="5985164" y="442912"/>
            <a:ext cx="5937662" cy="6274932"/>
          </a:xfrm>
          <a:prstGeom prst="rect">
            <a:avLst/>
          </a:prstGeom>
        </p:spPr>
      </p:pic>
    </p:spTree>
    <p:extLst>
      <p:ext uri="{BB962C8B-B14F-4D97-AF65-F5344CB8AC3E}">
        <p14:creationId xmlns:p14="http://schemas.microsoft.com/office/powerpoint/2010/main" val="502390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A930-056D-42E4-99DD-C258E43A6466}"/>
              </a:ext>
            </a:extLst>
          </p:cNvPr>
          <p:cNvSpPr>
            <a:spLocks noGrp="1"/>
          </p:cNvSpPr>
          <p:nvPr>
            <p:ph type="title"/>
          </p:nvPr>
        </p:nvSpPr>
        <p:spPr>
          <a:xfrm>
            <a:off x="838200" y="365126"/>
            <a:ext cx="10515600" cy="629174"/>
          </a:xfrm>
        </p:spPr>
        <p:txBody>
          <a:bodyPr>
            <a:normAutofit/>
          </a:bodyPr>
          <a:lstStyle/>
          <a:p>
            <a:r>
              <a:rPr lang="en-US" sz="35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Capital flows in emerging markets: Present </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VoxEU</a:t>
            </a:r>
            <a:r>
              <a:rPr lang="en-US" sz="2000" dirty="0">
                <a:latin typeface="Times New Roman" panose="02020603050405020304" pitchFamily="18" charset="0"/>
                <a:cs typeface="Times New Roman" panose="02020603050405020304" pitchFamily="18" charset="0"/>
              </a:rPr>
              <a:t> 2020)</a:t>
            </a:r>
            <a:endParaRPr lang="LID4096" sz="2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862C61D-F6DA-4A21-B6A4-2DE29FF49107}"/>
              </a:ext>
            </a:extLst>
          </p:cNvPr>
          <p:cNvSpPr>
            <a:spLocks noGrp="1"/>
          </p:cNvSpPr>
          <p:nvPr>
            <p:ph idx="1"/>
          </p:nvPr>
        </p:nvSpPr>
        <p:spPr>
          <a:xfrm>
            <a:off x="838200" y="1154097"/>
            <a:ext cx="10515600" cy="5022866"/>
          </a:xfrm>
        </p:spPr>
        <p:txBody>
          <a:bodyPr/>
          <a:lstStyle/>
          <a:p>
            <a:pPr marL="0" indent="0" algn="just">
              <a:buNone/>
            </a:pPr>
            <a:r>
              <a:rPr lang="en-US" dirty="0">
                <a:latin typeface="Times New Roman" panose="02020603050405020304" pitchFamily="18" charset="0"/>
                <a:cs typeface="Times New Roman" panose="02020603050405020304" pitchFamily="18" charset="0"/>
              </a:rPr>
              <a:t> </a:t>
            </a:r>
            <a:endParaRPr lang="LID4096"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512A09C-C7FC-4A56-B0B0-39132CCA7918}"/>
              </a:ext>
            </a:extLst>
          </p:cNvPr>
          <p:cNvPicPr>
            <a:picLocks noChangeAspect="1"/>
          </p:cNvPicPr>
          <p:nvPr/>
        </p:nvPicPr>
        <p:blipFill>
          <a:blip r:embed="rId2"/>
          <a:stretch>
            <a:fillRect/>
          </a:stretch>
        </p:blipFill>
        <p:spPr>
          <a:xfrm>
            <a:off x="488272" y="994301"/>
            <a:ext cx="10972800" cy="5610685"/>
          </a:xfrm>
          <a:prstGeom prst="rect">
            <a:avLst/>
          </a:prstGeom>
        </p:spPr>
      </p:pic>
    </p:spTree>
    <p:extLst>
      <p:ext uri="{BB962C8B-B14F-4D97-AF65-F5344CB8AC3E}">
        <p14:creationId xmlns:p14="http://schemas.microsoft.com/office/powerpoint/2010/main" val="3399484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16024"/>
          </a:xfrm>
        </p:spPr>
        <p:txBody>
          <a:bodyPr>
            <a:normAutofit/>
          </a:bodyPr>
          <a:lstStyle/>
          <a:p>
            <a:r>
              <a:rPr lang="fi-FI"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 </a:t>
            </a:r>
            <a:r>
              <a:rPr lang="fi-FI"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factors</a:t>
            </a:r>
            <a:r>
              <a:rPr lang="fi-FI"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of </a:t>
            </a:r>
            <a:r>
              <a:rPr lang="fi-FI"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crises</a:t>
            </a:r>
            <a:r>
              <a:rPr lang="fi-FI"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a:t>
            </a:r>
            <a:r>
              <a:rPr lang="fi-FI"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emerging</a:t>
            </a:r>
            <a:r>
              <a:rPr lang="fi-FI"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i-FI"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markets</a:t>
            </a:r>
            <a:endParaRPr lang="fi-FI"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947651"/>
            <a:ext cx="10515600" cy="5470904"/>
          </a:xfrm>
        </p:spPr>
        <p:txBody>
          <a:bodyPr>
            <a:normAutofit fontScale="85000" lnSpcReduction="20000"/>
          </a:bodyPr>
          <a:lstStyle/>
          <a:p>
            <a:pPr marL="0" indent="0">
              <a:buNone/>
            </a:pPr>
            <a:endParaRPr lang="fi-FI" sz="3500" dirty="0">
              <a:latin typeface="Times New Roman" panose="02020603050405020304" pitchFamily="18" charset="0"/>
              <a:cs typeface="Times New Roman" panose="02020603050405020304" pitchFamily="18" charset="0"/>
            </a:endParaRPr>
          </a:p>
          <a:p>
            <a:pPr marL="0" indent="0">
              <a:buNone/>
            </a:pPr>
            <a:r>
              <a:rPr lang="fi-FI" sz="3500" dirty="0" err="1">
                <a:latin typeface="Times New Roman" panose="02020603050405020304" pitchFamily="18" charset="0"/>
                <a:cs typeface="Times New Roman" panose="02020603050405020304" pitchFamily="18" charset="0"/>
              </a:rPr>
              <a:t>Oil</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price</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volatility</a:t>
            </a:r>
            <a:endParaRPr lang="fi-FI" sz="3500" dirty="0">
              <a:latin typeface="Times New Roman" panose="02020603050405020304" pitchFamily="18" charset="0"/>
              <a:cs typeface="Times New Roman" panose="02020603050405020304" pitchFamily="18" charset="0"/>
            </a:endParaRPr>
          </a:p>
          <a:p>
            <a:pPr marL="0" indent="0">
              <a:buNone/>
            </a:pPr>
            <a:endParaRPr lang="fi-FI" sz="3500" dirty="0">
              <a:latin typeface="Times New Roman" panose="02020603050405020304" pitchFamily="18" charset="0"/>
              <a:cs typeface="Times New Roman" panose="02020603050405020304" pitchFamily="18" charset="0"/>
            </a:endParaRPr>
          </a:p>
          <a:p>
            <a:pPr marL="0" indent="0">
              <a:buNone/>
            </a:pPr>
            <a:endParaRPr lang="fi-FI" sz="3500" dirty="0">
              <a:latin typeface="Times New Roman" panose="02020603050405020304" pitchFamily="18" charset="0"/>
              <a:cs typeface="Times New Roman" panose="02020603050405020304" pitchFamily="18" charset="0"/>
            </a:endParaRPr>
          </a:p>
          <a:p>
            <a:pPr marL="0" indent="0">
              <a:buNone/>
            </a:pPr>
            <a:r>
              <a:rPr lang="fi-FI" sz="3500" dirty="0">
                <a:latin typeface="Times New Roman" panose="02020603050405020304" pitchFamily="18" charset="0"/>
                <a:cs typeface="Times New Roman" panose="02020603050405020304" pitchFamily="18" charset="0"/>
              </a:rPr>
              <a:t>US </a:t>
            </a:r>
            <a:r>
              <a:rPr lang="fi-FI" sz="3500" dirty="0" err="1">
                <a:latin typeface="Times New Roman" panose="02020603050405020304" pitchFamily="18" charset="0"/>
                <a:cs typeface="Times New Roman" panose="02020603050405020304" pitchFamily="18" charset="0"/>
              </a:rPr>
              <a:t>monetary</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policy</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taper</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talk</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tapering</a:t>
            </a:r>
            <a:r>
              <a:rPr lang="fi-FI" sz="3500" dirty="0">
                <a:latin typeface="Times New Roman" panose="02020603050405020304" pitchFamily="18" charset="0"/>
                <a:cs typeface="Times New Roman" panose="02020603050405020304" pitchFamily="18" charset="0"/>
              </a:rPr>
              <a:t>)</a:t>
            </a:r>
          </a:p>
          <a:p>
            <a:pPr marL="0" indent="0">
              <a:buNone/>
            </a:pPr>
            <a:endParaRPr lang="fi-FI" sz="3500" dirty="0">
              <a:latin typeface="Times New Roman" panose="02020603050405020304" pitchFamily="18" charset="0"/>
              <a:cs typeface="Times New Roman" panose="02020603050405020304" pitchFamily="18" charset="0"/>
            </a:endParaRPr>
          </a:p>
          <a:p>
            <a:pPr marL="0" indent="0">
              <a:buNone/>
            </a:pPr>
            <a:endParaRPr lang="fi-FI" sz="3500" dirty="0">
              <a:latin typeface="Times New Roman" panose="02020603050405020304" pitchFamily="18" charset="0"/>
              <a:cs typeface="Times New Roman" panose="02020603050405020304" pitchFamily="18" charset="0"/>
            </a:endParaRPr>
          </a:p>
          <a:p>
            <a:pPr marL="0" indent="0">
              <a:buNone/>
            </a:pPr>
            <a:r>
              <a:rPr lang="fi-FI" sz="3500" dirty="0" err="1">
                <a:latin typeface="Times New Roman" panose="02020603050405020304" pitchFamily="18" charset="0"/>
                <a:cs typeface="Times New Roman" panose="02020603050405020304" pitchFamily="18" charset="0"/>
              </a:rPr>
              <a:t>High</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risks</a:t>
            </a:r>
            <a:r>
              <a:rPr lang="fi-FI" sz="3500" dirty="0">
                <a:latin typeface="Times New Roman" panose="02020603050405020304" pitchFamily="18" charset="0"/>
                <a:cs typeface="Times New Roman" panose="02020603050405020304" pitchFamily="18" charset="0"/>
              </a:rPr>
              <a:t> in </a:t>
            </a:r>
            <a:r>
              <a:rPr lang="fi-FI" sz="3500" dirty="0" err="1">
                <a:latin typeface="Times New Roman" panose="02020603050405020304" pitchFamily="18" charset="0"/>
                <a:cs typeface="Times New Roman" panose="02020603050405020304" pitchFamily="18" charset="0"/>
              </a:rPr>
              <a:t>the</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world</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economy</a:t>
            </a:r>
            <a:r>
              <a:rPr lang="fi-FI" sz="3500" dirty="0">
                <a:latin typeface="Times New Roman" panose="02020603050405020304" pitchFamily="18" charset="0"/>
                <a:cs typeface="Times New Roman" panose="02020603050405020304" pitchFamily="18" charset="0"/>
              </a:rPr>
              <a:t> in general, </a:t>
            </a:r>
            <a:r>
              <a:rPr lang="fi-FI" sz="3500" dirty="0" err="1">
                <a:latin typeface="Times New Roman" panose="02020603050405020304" pitchFamily="18" charset="0"/>
                <a:cs typeface="Times New Roman" panose="02020603050405020304" pitchFamily="18" charset="0"/>
              </a:rPr>
              <a:t>global</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crisis</a:t>
            </a:r>
            <a:r>
              <a:rPr lang="fi-FI" sz="3500" dirty="0">
                <a:latin typeface="Times New Roman" panose="02020603050405020304" pitchFamily="18" charset="0"/>
                <a:cs typeface="Times New Roman" panose="02020603050405020304" pitchFamily="18" charset="0"/>
              </a:rPr>
              <a:t> </a:t>
            </a:r>
          </a:p>
          <a:p>
            <a:pPr marL="0" indent="0">
              <a:buNone/>
            </a:pPr>
            <a:r>
              <a:rPr lang="fi-FI" sz="3500" dirty="0">
                <a:latin typeface="Times New Roman" panose="02020603050405020304" pitchFamily="18" charset="0"/>
                <a:cs typeface="Times New Roman" panose="02020603050405020304" pitchFamily="18" charset="0"/>
              </a:rPr>
              <a:t>(COVID </a:t>
            </a:r>
            <a:r>
              <a:rPr lang="fi-FI" sz="3500" dirty="0" err="1">
                <a:latin typeface="Times New Roman" panose="02020603050405020304" pitchFamily="18" charset="0"/>
                <a:cs typeface="Times New Roman" panose="02020603050405020304" pitchFamily="18" charset="0"/>
              </a:rPr>
              <a:t>pandemic</a:t>
            </a:r>
            <a:r>
              <a:rPr lang="fi-FI" sz="3500" dirty="0">
                <a:latin typeface="Times New Roman" panose="02020603050405020304" pitchFamily="18" charset="0"/>
                <a:cs typeface="Times New Roman" panose="02020603050405020304" pitchFamily="18" charset="0"/>
              </a:rPr>
              <a:t> is a </a:t>
            </a:r>
            <a:r>
              <a:rPr lang="fi-FI" sz="3500" dirty="0" err="1">
                <a:latin typeface="Times New Roman" panose="02020603050405020304" pitchFamily="18" charset="0"/>
                <a:cs typeface="Times New Roman" panose="02020603050405020304" pitchFamily="18" charset="0"/>
              </a:rPr>
              <a:t>good</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example</a:t>
            </a:r>
            <a:r>
              <a:rPr lang="fi-FI" sz="3500" dirty="0">
                <a:latin typeface="Times New Roman" panose="02020603050405020304" pitchFamily="18" charset="0"/>
                <a:cs typeface="Times New Roman" panose="02020603050405020304" pitchFamily="18" charset="0"/>
              </a:rPr>
              <a:t>!)</a:t>
            </a:r>
          </a:p>
          <a:p>
            <a:pPr marL="0" indent="0">
              <a:buNone/>
            </a:pPr>
            <a:endParaRPr lang="fi-FI" sz="3500" dirty="0">
              <a:latin typeface="Times New Roman" panose="02020603050405020304" pitchFamily="18" charset="0"/>
              <a:cs typeface="Times New Roman" panose="02020603050405020304" pitchFamily="18" charset="0"/>
            </a:endParaRPr>
          </a:p>
          <a:p>
            <a:pPr marL="0" indent="0">
              <a:buNone/>
            </a:pPr>
            <a:endParaRPr lang="fi-FI" sz="3500" dirty="0">
              <a:latin typeface="Times New Roman" panose="02020603050405020304" pitchFamily="18" charset="0"/>
              <a:cs typeface="Times New Roman" panose="02020603050405020304" pitchFamily="18" charset="0"/>
            </a:endParaRPr>
          </a:p>
          <a:p>
            <a:pPr marL="0" indent="0">
              <a:buNone/>
            </a:pPr>
            <a:r>
              <a:rPr lang="fi-FI" sz="3500" dirty="0" err="1">
                <a:latin typeface="Times New Roman" panose="02020603050405020304" pitchFamily="18" charset="0"/>
                <a:cs typeface="Times New Roman" panose="02020603050405020304" pitchFamily="18" charset="0"/>
              </a:rPr>
              <a:t>Contagion</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effects</a:t>
            </a:r>
            <a:r>
              <a:rPr lang="fi-FI" sz="35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33924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4000" b="1" dirty="0" err="1">
                <a:latin typeface="Times New Roman" panose="02020603050405020304" pitchFamily="18" charset="0"/>
                <a:cs typeface="Times New Roman" panose="02020603050405020304" pitchFamily="18" charset="0"/>
              </a:rPr>
              <a:t>The</a:t>
            </a:r>
            <a:r>
              <a:rPr lang="fi-FI" sz="4000" b="1" dirty="0">
                <a:latin typeface="Times New Roman" panose="02020603050405020304" pitchFamily="18" charset="0"/>
                <a:cs typeface="Times New Roman" panose="02020603050405020304" pitchFamily="18" charset="0"/>
              </a:rPr>
              <a:t> </a:t>
            </a:r>
            <a:r>
              <a:rPr lang="fi-FI" sz="4000" b="1" dirty="0" err="1">
                <a:latin typeface="Times New Roman" panose="02020603050405020304" pitchFamily="18" charset="0"/>
                <a:cs typeface="Times New Roman" panose="02020603050405020304" pitchFamily="18" charset="0"/>
              </a:rPr>
              <a:t>role</a:t>
            </a:r>
            <a:r>
              <a:rPr lang="fi-FI" sz="4000" b="1" dirty="0">
                <a:latin typeface="Times New Roman" panose="02020603050405020304" pitchFamily="18" charset="0"/>
                <a:cs typeface="Times New Roman" panose="02020603050405020304" pitchFamily="18" charset="0"/>
              </a:rPr>
              <a:t> of US </a:t>
            </a:r>
            <a:r>
              <a:rPr lang="fi-FI" sz="4000" b="1" dirty="0" err="1">
                <a:latin typeface="Times New Roman" panose="02020603050405020304" pitchFamily="18" charset="0"/>
                <a:cs typeface="Times New Roman" panose="02020603050405020304" pitchFamily="18" charset="0"/>
              </a:rPr>
              <a:t>monetary</a:t>
            </a:r>
            <a:r>
              <a:rPr lang="fi-FI" sz="4000" b="1" dirty="0">
                <a:latin typeface="Times New Roman" panose="02020603050405020304" pitchFamily="18" charset="0"/>
                <a:cs typeface="Times New Roman" panose="02020603050405020304" pitchFamily="18" charset="0"/>
              </a:rPr>
              <a:t> </a:t>
            </a:r>
            <a:r>
              <a:rPr lang="fi-FI" sz="4000" b="1" dirty="0" err="1">
                <a:latin typeface="Times New Roman" panose="02020603050405020304" pitchFamily="18" charset="0"/>
                <a:cs typeface="Times New Roman" panose="02020603050405020304" pitchFamily="18" charset="0"/>
              </a:rPr>
              <a:t>policy</a:t>
            </a:r>
            <a:r>
              <a:rPr lang="fi-FI" sz="4000" b="1" dirty="0">
                <a:latin typeface="Times New Roman" panose="02020603050405020304" pitchFamily="18" charset="0"/>
                <a:cs typeface="Times New Roman" panose="02020603050405020304" pitchFamily="18" charset="0"/>
              </a:rPr>
              <a:t> in </a:t>
            </a:r>
            <a:r>
              <a:rPr lang="fi-FI" sz="4000" b="1" dirty="0" err="1">
                <a:latin typeface="Times New Roman" panose="02020603050405020304" pitchFamily="18" charset="0"/>
                <a:cs typeface="Times New Roman" panose="02020603050405020304" pitchFamily="18" charset="0"/>
              </a:rPr>
              <a:t>crises</a:t>
            </a:r>
            <a:r>
              <a:rPr lang="fi-FI" sz="4000" b="1" dirty="0">
                <a:latin typeface="Times New Roman" panose="02020603050405020304" pitchFamily="18" charset="0"/>
                <a:cs typeface="Times New Roman" panose="02020603050405020304" pitchFamily="18" charset="0"/>
              </a:rPr>
              <a:t> in </a:t>
            </a:r>
            <a:r>
              <a:rPr lang="fi-FI" sz="4000" b="1" dirty="0" err="1">
                <a:latin typeface="Times New Roman" panose="02020603050405020304" pitchFamily="18" charset="0"/>
                <a:cs typeface="Times New Roman" panose="02020603050405020304" pitchFamily="18" charset="0"/>
              </a:rPr>
              <a:t>emerging</a:t>
            </a:r>
            <a:r>
              <a:rPr lang="fi-FI" sz="4000" b="1" dirty="0">
                <a:latin typeface="Times New Roman" panose="02020603050405020304" pitchFamily="18" charset="0"/>
                <a:cs typeface="Times New Roman" panose="02020603050405020304" pitchFamily="18" charset="0"/>
              </a:rPr>
              <a:t> </a:t>
            </a:r>
            <a:r>
              <a:rPr lang="fi-FI" sz="4000" b="1" dirty="0" err="1">
                <a:latin typeface="Times New Roman" panose="02020603050405020304" pitchFamily="18" charset="0"/>
                <a:cs typeface="Times New Roman" panose="02020603050405020304" pitchFamily="18" charset="0"/>
              </a:rPr>
              <a:t>markets</a:t>
            </a:r>
            <a:endParaRPr lang="fi-FI"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fi-FI" b="1" dirty="0">
                <a:solidFill>
                  <a:srgbClr val="FF0000"/>
                </a:solidFill>
                <a:effectLst>
                  <a:outerShdw blurRad="38100" dist="38100" dir="2700000" algn="tl">
                    <a:srgbClr val="000000">
                      <a:alpha val="43137"/>
                    </a:srgbClr>
                  </a:outerShdw>
                </a:effectLst>
              </a:rPr>
              <a:t>US FED </a:t>
            </a:r>
            <a:r>
              <a:rPr lang="fi-FI" b="1" dirty="0" err="1">
                <a:solidFill>
                  <a:srgbClr val="FF0000"/>
                </a:solidFill>
                <a:effectLst>
                  <a:outerShdw blurRad="38100" dist="38100" dir="2700000" algn="tl">
                    <a:srgbClr val="000000">
                      <a:alpha val="43137"/>
                    </a:srgbClr>
                  </a:outerShdw>
                </a:effectLst>
              </a:rPr>
              <a:t>tightening</a:t>
            </a:r>
            <a:r>
              <a:rPr lang="fi-FI" b="1" dirty="0">
                <a:solidFill>
                  <a:srgbClr val="FF0000"/>
                </a:solidFill>
                <a:effectLst>
                  <a:outerShdw blurRad="38100" dist="38100" dir="2700000" algn="tl">
                    <a:srgbClr val="000000">
                      <a:alpha val="43137"/>
                    </a:srgbClr>
                  </a:outerShdw>
                </a:effectLst>
              </a:rPr>
              <a:t>; </a:t>
            </a:r>
            <a:r>
              <a:rPr lang="fi-FI" b="1" dirty="0" err="1">
                <a:solidFill>
                  <a:srgbClr val="FF0000"/>
                </a:solidFill>
                <a:effectLst>
                  <a:outerShdw blurRad="38100" dist="38100" dir="2700000" algn="tl">
                    <a:srgbClr val="000000">
                      <a:alpha val="43137"/>
                    </a:srgbClr>
                  </a:outerShdw>
                </a:effectLst>
              </a:rPr>
              <a:t>Taper</a:t>
            </a:r>
            <a:r>
              <a:rPr lang="fi-FI" b="1" dirty="0">
                <a:solidFill>
                  <a:srgbClr val="FF0000"/>
                </a:solidFill>
                <a:effectLst>
                  <a:outerShdw blurRad="38100" dist="38100" dir="2700000" algn="tl">
                    <a:srgbClr val="000000">
                      <a:alpha val="43137"/>
                    </a:srgbClr>
                  </a:outerShdw>
                </a:effectLst>
              </a:rPr>
              <a:t> </a:t>
            </a:r>
            <a:r>
              <a:rPr lang="fi-FI" b="1" dirty="0" err="1">
                <a:solidFill>
                  <a:srgbClr val="FF0000"/>
                </a:solidFill>
                <a:effectLst>
                  <a:outerShdw blurRad="38100" dist="38100" dir="2700000" algn="tl">
                    <a:srgbClr val="000000">
                      <a:alpha val="43137"/>
                    </a:srgbClr>
                  </a:outerShdw>
                </a:effectLst>
              </a:rPr>
              <a:t>talk</a:t>
            </a:r>
            <a:r>
              <a:rPr lang="fi-FI" b="1" dirty="0">
                <a:solidFill>
                  <a:srgbClr val="FF0000"/>
                </a:solidFill>
                <a:effectLst>
                  <a:outerShdw blurRad="38100" dist="38100" dir="2700000" algn="tl">
                    <a:srgbClr val="000000">
                      <a:alpha val="43137"/>
                    </a:srgbClr>
                  </a:outerShdw>
                </a:effectLst>
              </a:rPr>
              <a:t> </a:t>
            </a:r>
          </a:p>
          <a:p>
            <a:pPr marL="0" indent="0">
              <a:buNone/>
            </a:pPr>
            <a:endParaRPr lang="fi-FI" b="1" dirty="0">
              <a:solidFill>
                <a:srgbClr val="FF0000"/>
              </a:solidFill>
              <a:effectLst>
                <a:outerShdw blurRad="38100" dist="38100" dir="2700000" algn="tl">
                  <a:srgbClr val="000000">
                    <a:alpha val="43137"/>
                  </a:srgbClr>
                </a:outerShdw>
              </a:effectLst>
            </a:endParaRPr>
          </a:p>
          <a:p>
            <a:pPr marL="0" indent="0" algn="just">
              <a:buNone/>
            </a:pPr>
            <a:r>
              <a:rPr lang="en-US" dirty="0">
                <a:latin typeface="Times New Roman" panose="02020603050405020304" pitchFamily="18" charset="0"/>
                <a:cs typeface="Times New Roman" panose="02020603050405020304" pitchFamily="18" charset="0"/>
              </a:rPr>
              <a:t>The word </a:t>
            </a:r>
            <a:r>
              <a:rPr lang="fi-FI"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tapering”</a:t>
            </a:r>
            <a:r>
              <a:rPr lang="en-US" dirty="0">
                <a:latin typeface="Times New Roman" panose="02020603050405020304" pitchFamily="18" charset="0"/>
                <a:cs typeface="Times New Roman" panose="02020603050405020304" pitchFamily="18" charset="0"/>
              </a:rPr>
              <a:t> in financial terms is increasingly being used to refer to the reduction of the Federal Reserve's quantitative easing, or bond buying program.</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Less money available in US economy </a:t>
            </a:r>
            <a:r>
              <a:rPr lang="en-US" dirty="0">
                <a:latin typeface="Times New Roman" panose="02020603050405020304" pitchFamily="18" charset="0"/>
                <a:cs typeface="Times New Roman" panose="02020603050405020304" pitchFamily="18" charset="0"/>
                <a:sym typeface="Wingdings" panose="05000000000000000000" pitchFamily="2" charset="2"/>
              </a:rPr>
              <a:t> Higher interest rates in US  Investments come back from emerging markets to US. </a:t>
            </a:r>
            <a:endParaRPr lang="en-US" dirty="0">
              <a:latin typeface="Times New Roman" panose="02020603050405020304" pitchFamily="18" charset="0"/>
              <a:cs typeface="Times New Roman" panose="02020603050405020304" pitchFamily="18" charset="0"/>
            </a:endParaRPr>
          </a:p>
          <a:p>
            <a:pPr marL="0" indent="0" algn="just">
              <a:buNone/>
            </a:pPr>
            <a:endPar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just">
              <a:buNone/>
            </a:pPr>
            <a:endParaRPr lang="fi-FI"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3562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7088"/>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87829" y="124692"/>
            <a:ext cx="10675916" cy="6388924"/>
          </a:xfrm>
          <a:prstGeom prst="rect">
            <a:avLst/>
          </a:prstGeom>
        </p:spPr>
      </p:pic>
      <p:sp>
        <p:nvSpPr>
          <p:cNvPr id="3" name="Rectangle 2"/>
          <p:cNvSpPr/>
          <p:nvPr/>
        </p:nvSpPr>
        <p:spPr>
          <a:xfrm>
            <a:off x="3610098" y="333973"/>
            <a:ext cx="4029298" cy="629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1330036" y="1977242"/>
            <a:ext cx="534390" cy="564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p:cNvSpPr/>
          <p:nvPr/>
        </p:nvSpPr>
        <p:spPr>
          <a:xfrm>
            <a:off x="1106780" y="5664531"/>
            <a:ext cx="10373096" cy="72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p:cNvSpPr/>
          <p:nvPr/>
        </p:nvSpPr>
        <p:spPr>
          <a:xfrm>
            <a:off x="8861367" y="6259484"/>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
        <p:nvSpPr>
          <p:cNvPr id="8" name="Rectangle 7"/>
          <p:cNvSpPr/>
          <p:nvPr/>
        </p:nvSpPr>
        <p:spPr>
          <a:xfrm>
            <a:off x="1330036" y="1330036"/>
            <a:ext cx="534390" cy="540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15612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Professor Andrew Karolyi (Cornell University) on taper tantrum of May</a:t>
            </a:r>
            <a:r>
              <a:rPr lang="fi-FI"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June 2013</a:t>
            </a:r>
          </a:p>
        </p:txBody>
      </p:sp>
      <p:sp>
        <p:nvSpPr>
          <p:cNvPr id="3" name="Content Placeholder 2"/>
          <p:cNvSpPr>
            <a:spLocks noGrp="1"/>
          </p:cNvSpPr>
          <p:nvPr>
            <p:ph idx="1"/>
          </p:nvPr>
        </p:nvSpPr>
        <p:spPr/>
        <p:txBody>
          <a:bodyPr/>
          <a:lstStyle/>
          <a:p>
            <a:pPr marL="0" indent="0" algn="just">
              <a:buNone/>
            </a:pPr>
            <a:r>
              <a:rPr lang="fi-FI" dirty="0" err="1">
                <a:latin typeface="Times New Roman" panose="02020603050405020304" pitchFamily="18" charset="0"/>
                <a:cs typeface="Times New Roman" panose="02020603050405020304" pitchFamily="18" charset="0"/>
              </a:rPr>
              <a:t>When</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interests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rates</a:t>
            </a:r>
            <a:r>
              <a:rPr lang="fi-FI" dirty="0">
                <a:latin typeface="Times New Roman" panose="02020603050405020304" pitchFamily="18" charset="0"/>
                <a:cs typeface="Times New Roman" panose="02020603050405020304" pitchFamily="18" charset="0"/>
              </a:rPr>
              <a:t> in </a:t>
            </a:r>
            <a:r>
              <a:rPr lang="fi-FI" dirty="0" err="1">
                <a:latin typeface="Times New Roman" panose="02020603050405020304" pitchFamily="18" charset="0"/>
                <a:cs typeface="Times New Roman" panose="02020603050405020304" pitchFamily="18" charset="0"/>
              </a:rPr>
              <a:t>advanced</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markets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are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low</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investors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put</a:t>
            </a:r>
            <a:r>
              <a:rPr lang="fi-FI" dirty="0">
                <a:latin typeface="Times New Roman" panose="02020603050405020304" pitchFamily="18" charset="0"/>
                <a:cs typeface="Times New Roman" panose="02020603050405020304" pitchFamily="18" charset="0"/>
              </a:rPr>
              <a:t> money into </a:t>
            </a:r>
            <a:r>
              <a:rPr lang="fi-FI" dirty="0" err="1">
                <a:latin typeface="Times New Roman" panose="02020603050405020304" pitchFamily="18" charset="0"/>
                <a:cs typeface="Times New Roman" panose="02020603050405020304" pitchFamily="18" charset="0"/>
              </a:rPr>
              <a:t>EMs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where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interest</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rates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are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high</a:t>
            </a:r>
            <a:r>
              <a:rPr lang="fi-FI" dirty="0">
                <a:latin typeface="Times New Roman" panose="02020603050405020304" pitchFamily="18" charset="0"/>
                <a:cs typeface="Times New Roman" panose="02020603050405020304" pitchFamily="18" charset="0"/>
              </a:rPr>
              <a:t>. </a:t>
            </a:r>
          </a:p>
          <a:p>
            <a:pPr marL="0" indent="0" algn="just">
              <a:buNone/>
            </a:pPr>
            <a:endParaRPr lang="fi-FI" dirty="0">
              <a:latin typeface="Times New Roman" panose="02020603050405020304" pitchFamily="18" charset="0"/>
              <a:cs typeface="Times New Roman" panose="02020603050405020304" pitchFamily="18" charset="0"/>
            </a:endParaRPr>
          </a:p>
          <a:p>
            <a:pPr marL="0" indent="0" algn="just">
              <a:buNone/>
            </a:pPr>
            <a:r>
              <a:rPr lang="fi-FI"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May-June</a:t>
            </a:r>
            <a:r>
              <a:rPr lang="fi-FI"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2013: </a:t>
            </a:r>
            <a:r>
              <a:rPr lang="fi-FI" dirty="0" err="1">
                <a:latin typeface="Times New Roman" panose="02020603050405020304" pitchFamily="18" charset="0"/>
                <a:cs typeface="Times New Roman" panose="02020603050405020304" pitchFamily="18" charset="0"/>
              </a:rPr>
              <a:t>Federal</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reserve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chief</a:t>
            </a:r>
            <a:r>
              <a:rPr lang="fi-FI" dirty="0">
                <a:latin typeface="Times New Roman" panose="02020603050405020304" pitchFamily="18" charset="0"/>
                <a:cs typeface="Times New Roman" panose="02020603050405020304" pitchFamily="18" charset="0"/>
              </a:rPr>
              <a:t> Ben Bernanke </a:t>
            </a:r>
            <a:r>
              <a:rPr lang="fi-FI" dirty="0" err="1">
                <a:latin typeface="Times New Roman" panose="02020603050405020304" pitchFamily="18" charset="0"/>
                <a:cs typeface="Times New Roman" panose="02020603050405020304" pitchFamily="18" charset="0"/>
              </a:rPr>
              <a:t>laid</a:t>
            </a:r>
            <a:r>
              <a:rPr lang="fi-FI" dirty="0">
                <a:latin typeface="Times New Roman" panose="02020603050405020304" pitchFamily="18" charset="0"/>
                <a:cs typeface="Times New Roman" panose="02020603050405020304" pitchFamily="18" charset="0"/>
              </a:rPr>
              <a:t> out </a:t>
            </a:r>
            <a:r>
              <a:rPr lang="fi-FI" dirty="0" err="1">
                <a:latin typeface="Times New Roman" panose="02020603050405020304" pitchFamily="18" charset="0"/>
                <a:cs typeface="Times New Roman" panose="02020603050405020304" pitchFamily="18" charset="0"/>
              </a:rPr>
              <a:t>his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most</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specific</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plan</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yet</a:t>
            </a:r>
            <a:r>
              <a:rPr lang="fi-FI" dirty="0">
                <a:latin typeface="Times New Roman" panose="02020603050405020304" pitchFamily="18" charset="0"/>
                <a:cs typeface="Times New Roman" panose="02020603050405020304" pitchFamily="18" charset="0"/>
              </a:rPr>
              <a:t> for </a:t>
            </a:r>
            <a:r>
              <a:rPr lang="fi-FI" dirty="0" err="1">
                <a:latin typeface="Times New Roman" panose="02020603050405020304" pitchFamily="18" charset="0"/>
                <a:cs typeface="Times New Roman" panose="02020603050405020304" pitchFamily="18" charset="0"/>
              </a:rPr>
              <a:t>when</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the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central</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bank</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will</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start</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easing</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up</a:t>
            </a:r>
            <a:r>
              <a:rPr lang="fi-FI" dirty="0">
                <a:latin typeface="Times New Roman" panose="02020603050405020304" pitchFamily="18" charset="0"/>
                <a:cs typeface="Times New Roman" panose="02020603050405020304" pitchFamily="18" charset="0"/>
              </a:rPr>
              <a:t> on </a:t>
            </a:r>
            <a:r>
              <a:rPr lang="fi-FI" dirty="0" err="1">
                <a:latin typeface="Times New Roman" panose="02020603050405020304" pitchFamily="18" charset="0"/>
                <a:cs typeface="Times New Roman" panose="02020603050405020304" pitchFamily="18" charset="0"/>
              </a:rPr>
              <a:t>its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controversial</a:t>
            </a:r>
            <a:r>
              <a:rPr lang="fi-FI" dirty="0">
                <a:latin typeface="Times New Roman" panose="02020603050405020304" pitchFamily="18" charset="0"/>
                <a:cs typeface="Times New Roman" panose="02020603050405020304" pitchFamily="18" charset="0"/>
              </a:rPr>
              <a:t> stimulus </a:t>
            </a:r>
            <a:r>
              <a:rPr lang="fi-FI" dirty="0" err="1">
                <a:latin typeface="Times New Roman" panose="02020603050405020304" pitchFamily="18" charset="0"/>
                <a:cs typeface="Times New Roman" panose="02020603050405020304" pitchFamily="18" charset="0"/>
              </a:rPr>
              <a:t>program</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which</a:t>
            </a:r>
            <a:r>
              <a:rPr lang="fi-FI" dirty="0">
                <a:latin typeface="Times New Roman" panose="02020603050405020304" pitchFamily="18" charset="0"/>
                <a:cs typeface="Times New Roman" panose="02020603050405020304" pitchFamily="18" charset="0"/>
              </a:rPr>
              <a:t> is </a:t>
            </a:r>
            <a:r>
              <a:rPr lang="fi-FI" dirty="0" err="1">
                <a:latin typeface="Times New Roman" panose="02020603050405020304" pitchFamily="18" charset="0"/>
                <a:cs typeface="Times New Roman" panose="02020603050405020304" pitchFamily="18" charset="0"/>
              </a:rPr>
              <a:t>pumping</a:t>
            </a:r>
            <a:r>
              <a:rPr lang="fi-FI" dirty="0">
                <a:latin typeface="Times New Roman" panose="02020603050405020304" pitchFamily="18" charset="0"/>
                <a:cs typeface="Times New Roman" panose="02020603050405020304" pitchFamily="18" charset="0"/>
              </a:rPr>
              <a:t> 85 </a:t>
            </a:r>
            <a:r>
              <a:rPr lang="fi-FI" dirty="0" err="1">
                <a:latin typeface="Times New Roman" panose="02020603050405020304" pitchFamily="18" charset="0"/>
                <a:cs typeface="Times New Roman" panose="02020603050405020304" pitchFamily="18" charset="0"/>
              </a:rPr>
              <a:t>billion</a:t>
            </a:r>
            <a:r>
              <a:rPr lang="fi-FI" dirty="0">
                <a:latin typeface="Times New Roman" panose="02020603050405020304" pitchFamily="18" charset="0"/>
                <a:cs typeface="Times New Roman" panose="02020603050405020304" pitchFamily="18" charset="0"/>
              </a:rPr>
              <a:t> USD a </a:t>
            </a:r>
            <a:r>
              <a:rPr lang="fi-FI" dirty="0" err="1">
                <a:latin typeface="Times New Roman" panose="02020603050405020304" pitchFamily="18" charset="0"/>
                <a:cs typeface="Times New Roman" panose="02020603050405020304" pitchFamily="18" charset="0"/>
              </a:rPr>
              <a:t>month</a:t>
            </a:r>
            <a:r>
              <a:rPr lang="fi-FI" dirty="0">
                <a:latin typeface="Times New Roman" panose="02020603050405020304" pitchFamily="18" charset="0"/>
                <a:cs typeface="Times New Roman" panose="02020603050405020304" pitchFamily="18" charset="0"/>
              </a:rPr>
              <a:t> into </a:t>
            </a:r>
            <a:r>
              <a:rPr lang="fi-FI" dirty="0" err="1">
                <a:latin typeface="Times New Roman" panose="02020603050405020304" pitchFamily="18" charset="0"/>
                <a:cs typeface="Times New Roman" panose="02020603050405020304" pitchFamily="18" charset="0"/>
              </a:rPr>
              <a:t>the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economy</a:t>
            </a:r>
            <a:r>
              <a:rPr lang="fi-FI" dirty="0">
                <a:latin typeface="Times New Roman" panose="02020603050405020304" pitchFamily="18" charset="0"/>
                <a:cs typeface="Times New Roman" panose="02020603050405020304" pitchFamily="18" charset="0"/>
              </a:rPr>
              <a:t>. </a:t>
            </a:r>
          </a:p>
          <a:p>
            <a:pPr marL="0" indent="0" algn="just">
              <a:buNone/>
            </a:pPr>
            <a:endParaRPr lang="fi-FI" dirty="0">
              <a:latin typeface="Times New Roman" panose="02020603050405020304" pitchFamily="18" charset="0"/>
              <a:cs typeface="Times New Roman" panose="02020603050405020304" pitchFamily="18" charset="0"/>
            </a:endParaRPr>
          </a:p>
          <a:p>
            <a:pPr marL="0" indent="0" algn="just">
              <a:buNone/>
            </a:pPr>
            <a:r>
              <a:rPr lang="fi-FI" dirty="0">
                <a:latin typeface="Times New Roman" panose="02020603050405020304" pitchFamily="18" charset="0"/>
                <a:cs typeface="Times New Roman" panose="02020603050405020304" pitchFamily="18" charset="0"/>
              </a:rPr>
              <a:t>In </a:t>
            </a:r>
            <a:r>
              <a:rPr lang="fi-FI" dirty="0" err="1">
                <a:latin typeface="Times New Roman" panose="02020603050405020304" pitchFamily="18" charset="0"/>
                <a:cs typeface="Times New Roman" panose="02020603050405020304" pitchFamily="18" charset="0"/>
              </a:rPr>
              <a:t>many</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EMs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equity</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inflows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has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dropped</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but</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not</a:t>
            </a:r>
            <a:r>
              <a:rPr lang="fi-FI" dirty="0">
                <a:latin typeface="Times New Roman" panose="02020603050405020304" pitchFamily="18" charset="0"/>
                <a:cs typeface="Times New Roman" panose="02020603050405020304" pitchFamily="18" charset="0"/>
              </a:rPr>
              <a:t> in all.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522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5213"/>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99506" y="157942"/>
            <a:ext cx="10648604" cy="6391299"/>
          </a:xfrm>
          <a:prstGeom prst="rect">
            <a:avLst/>
          </a:prstGeom>
        </p:spPr>
      </p:pic>
      <p:sp>
        <p:nvSpPr>
          <p:cNvPr id="5" name="Rectangle 4"/>
          <p:cNvSpPr/>
          <p:nvPr/>
        </p:nvSpPr>
        <p:spPr>
          <a:xfrm>
            <a:off x="8861367" y="5950725"/>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15127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4090"/>
          </a:xfrm>
        </p:spPr>
        <p:txBody>
          <a:bodyPr>
            <a:normAutofit fontScale="90000"/>
          </a:bodyPr>
          <a:lstStyle/>
          <a:p>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Crisis</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it </a:t>
            </a:r>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happends</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general?</a:t>
            </a:r>
          </a:p>
        </p:txBody>
      </p:sp>
      <p:sp>
        <p:nvSpPr>
          <p:cNvPr id="3" name="Content Placeholder 2"/>
          <p:cNvSpPr>
            <a:spLocks noGrp="1"/>
          </p:cNvSpPr>
          <p:nvPr>
            <p:ph idx="1"/>
          </p:nvPr>
        </p:nvSpPr>
        <p:spPr>
          <a:xfrm>
            <a:off x="838200" y="1155468"/>
            <a:ext cx="10515600" cy="5236453"/>
          </a:xfrm>
        </p:spPr>
        <p:txBody>
          <a:bodyPr/>
          <a:lstStyle/>
          <a:p>
            <a:pPr marL="0" indent="0">
              <a:buNone/>
            </a:pP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capital </a:t>
            </a: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inflow</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into </a:t>
            </a: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country </a:t>
            </a:r>
            <a:r>
              <a:rPr lang="fi-FI" dirty="0">
                <a:latin typeface="Times New Roman" panose="02020603050405020304" pitchFamily="18" charset="0"/>
                <a:cs typeface="Times New Roman" panose="02020603050405020304" pitchFamily="18" charset="0"/>
                <a:sym typeface="Wingdings" panose="05000000000000000000" pitchFamily="2" charset="2"/>
              </a:rPr>
              <a:t></a:t>
            </a:r>
          </a:p>
          <a:p>
            <a:pPr marL="0" indent="0">
              <a:buNone/>
            </a:pPr>
            <a:endParaRPr lang="fi-FI"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dirty="0" err="1">
                <a:latin typeface="Times New Roman" panose="02020603050405020304" pitchFamily="18" charset="0"/>
                <a:cs typeface="Times New Roman" panose="02020603050405020304" pitchFamily="18" charset="0"/>
                <a:sym typeface="Wingdings" panose="05000000000000000000" pitchFamily="2" charset="2"/>
              </a:rPr>
              <a:t>Economic</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growth</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local</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currency</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appreciation</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current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account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deficit</a:t>
            </a:r>
            <a:r>
              <a:rPr lang="fi-FI" dirty="0">
                <a:latin typeface="Times New Roman" panose="02020603050405020304" pitchFamily="18" charset="0"/>
                <a:cs typeface="Times New Roman" panose="02020603050405020304" pitchFamily="18" charset="0"/>
                <a:sym typeface="Wingdings" panose="05000000000000000000" pitchFamily="2" charset="2"/>
              </a:rPr>
              <a:t> (import is </a:t>
            </a:r>
            <a:r>
              <a:rPr lang="fi-FI" dirty="0" err="1">
                <a:latin typeface="Times New Roman" panose="02020603050405020304" pitchFamily="18" charset="0"/>
                <a:cs typeface="Times New Roman" panose="02020603050405020304" pitchFamily="18" charset="0"/>
                <a:sym typeface="Wingdings" panose="05000000000000000000" pitchFamily="2" charset="2"/>
              </a:rPr>
              <a:t>financed</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not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by</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export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but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by</a:t>
            </a:r>
            <a:r>
              <a:rPr lang="fi-FI" dirty="0">
                <a:latin typeface="Times New Roman" panose="02020603050405020304" pitchFamily="18" charset="0"/>
                <a:cs typeface="Times New Roman" panose="02020603050405020304" pitchFamily="18" charset="0"/>
                <a:sym typeface="Wingdings" panose="05000000000000000000" pitchFamily="2" charset="2"/>
              </a:rPr>
              <a:t> capital </a:t>
            </a:r>
            <a:r>
              <a:rPr lang="fi-FI" dirty="0" err="1">
                <a:latin typeface="Times New Roman" panose="02020603050405020304" pitchFamily="18" charset="0"/>
                <a:cs typeface="Times New Roman" panose="02020603050405020304" pitchFamily="18" charset="0"/>
                <a:sym typeface="Wingdings" panose="05000000000000000000" pitchFamily="2" charset="2"/>
              </a:rPr>
              <a:t>inflow</a:t>
            </a:r>
            <a:r>
              <a:rPr lang="fi-FI" dirty="0">
                <a:latin typeface="Times New Roman" panose="02020603050405020304" pitchFamily="18" charset="0"/>
                <a:cs typeface="Times New Roman" panose="02020603050405020304" pitchFamily="18" charset="0"/>
                <a:sym typeface="Wingdings" panose="05000000000000000000" pitchFamily="2" charset="2"/>
              </a:rPr>
              <a:t>) </a:t>
            </a:r>
          </a:p>
          <a:p>
            <a:pPr marL="0" indent="0">
              <a:buNone/>
            </a:pPr>
            <a:endParaRPr lang="fi-FI"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Something</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happends</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and capital </a:t>
            </a: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stops</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flowing</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into </a:t>
            </a: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the</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country!</a:t>
            </a:r>
            <a:r>
              <a:rPr lang="fi-FI" dirty="0">
                <a:latin typeface="Times New Roman" panose="02020603050405020304" pitchFamily="18" charset="0"/>
                <a:cs typeface="Times New Roman" panose="02020603050405020304" pitchFamily="18" charset="0"/>
                <a:sym typeface="Wingdings" panose="05000000000000000000" pitchFamily="2" charset="2"/>
              </a:rPr>
              <a:t> </a:t>
            </a:r>
          </a:p>
          <a:p>
            <a:pPr marL="0" indent="0">
              <a:buNone/>
            </a:pPr>
            <a:endParaRPr lang="fi-FI"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dirty="0" err="1">
                <a:latin typeface="Times New Roman" panose="02020603050405020304" pitchFamily="18" charset="0"/>
                <a:cs typeface="Times New Roman" panose="02020603050405020304" pitchFamily="18" charset="0"/>
                <a:sym typeface="Wingdings" panose="05000000000000000000" pitchFamily="2" charset="2"/>
              </a:rPr>
              <a:t>Economic</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downturn</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sharp</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currency</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devaluation</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country`s</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default</a:t>
            </a:r>
            <a:r>
              <a:rPr lang="fi-FI" dirty="0">
                <a:latin typeface="Times New Roman" panose="02020603050405020304" pitchFamily="18" charset="0"/>
                <a:cs typeface="Times New Roman" panose="02020603050405020304" pitchFamily="18" charset="0"/>
                <a:sym typeface="Wingdings" panose="05000000000000000000" pitchFamily="2" charset="2"/>
              </a:rPr>
              <a:t> on </a:t>
            </a:r>
            <a:r>
              <a:rPr lang="fi-FI" dirty="0" err="1">
                <a:latin typeface="Times New Roman" panose="02020603050405020304" pitchFamily="18" charset="0"/>
                <a:cs typeface="Times New Roman" panose="02020603050405020304" pitchFamily="18" charset="0"/>
                <a:sym typeface="Wingdings" panose="05000000000000000000" pitchFamily="2" charset="2"/>
              </a:rPr>
              <a:t>its</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debt</a:t>
            </a:r>
            <a:r>
              <a:rPr lang="fi-FI" dirty="0">
                <a:latin typeface="Times New Roman" panose="02020603050405020304" pitchFamily="18" charset="0"/>
                <a:cs typeface="Times New Roman" panose="02020603050405020304" pitchFamily="18" charset="0"/>
                <a:sym typeface="Wingdings" panose="05000000000000000000" pitchFamily="2" charset="2"/>
              </a:rPr>
              <a:t>, …</a:t>
            </a:r>
            <a:endParaRPr lang="fi-FI" dirty="0">
              <a:latin typeface="Times New Roman" panose="02020603050405020304" pitchFamily="18" charset="0"/>
              <a:cs typeface="Times New Roman" panose="02020603050405020304" pitchFamily="18" charset="0"/>
            </a:endParaRPr>
          </a:p>
          <a:p>
            <a:pPr marL="0" indent="0">
              <a:buNone/>
            </a:pPr>
            <a:endParaRPr lang="fi-FI" dirty="0"/>
          </a:p>
          <a:p>
            <a:pPr marL="0" indent="0">
              <a:buNone/>
            </a:pPr>
            <a:endParaRPr lang="fi-FI" dirty="0"/>
          </a:p>
          <a:p>
            <a:pPr marL="0" indent="0">
              <a:buNone/>
            </a:pPr>
            <a:endParaRPr lang="fi-FI" dirty="0"/>
          </a:p>
        </p:txBody>
      </p:sp>
    </p:spTree>
    <p:extLst>
      <p:ext uri="{BB962C8B-B14F-4D97-AF65-F5344CB8AC3E}">
        <p14:creationId xmlns:p14="http://schemas.microsoft.com/office/powerpoint/2010/main" val="500251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28049"/>
          </a:xfrm>
        </p:spPr>
        <p:txBody>
          <a:bodyPr>
            <a:normAutofit fontScale="90000"/>
          </a:bodyPr>
          <a:lstStyle/>
          <a:p>
            <a:br>
              <a:rPr lang="en-US" sz="2000" b="1" dirty="0">
                <a:latin typeface="Times New Roman" panose="02020603050405020304" pitchFamily="18" charset="0"/>
                <a:cs typeface="Times New Roman" panose="02020603050405020304" pitchFamily="18" charset="0"/>
              </a:rPr>
            </a:br>
            <a:r>
              <a:rPr lang="en-US" sz="3300" b="1" dirty="0">
                <a:latin typeface="Times New Roman" panose="02020603050405020304" pitchFamily="18" charset="0"/>
                <a:cs typeface="Times New Roman" panose="02020603050405020304" pitchFamily="18" charset="0"/>
              </a:rPr>
              <a:t>Tapering talk: The impact of expectations of reduced Federal Reserve security purchases on emerging markets </a:t>
            </a:r>
            <a:br>
              <a:rPr lang="en-US" sz="2000" b="1" dirty="0">
                <a:latin typeface="Times New Roman" panose="02020603050405020304" pitchFamily="18" charset="0"/>
                <a:cs typeface="Times New Roman" panose="02020603050405020304" pitchFamily="18" charset="0"/>
              </a:rPr>
            </a:br>
            <a:r>
              <a:rPr lang="en-US" sz="1300" b="1" dirty="0">
                <a:latin typeface="Times New Roman" panose="02020603050405020304" pitchFamily="18" charset="0"/>
                <a:cs typeface="Times New Roman" panose="02020603050405020304" pitchFamily="18" charset="0"/>
              </a:rPr>
              <a:t>Barry </a:t>
            </a:r>
            <a:r>
              <a:rPr lang="en-US" sz="1300" b="1" dirty="0" err="1">
                <a:latin typeface="Times New Roman" panose="02020603050405020304" pitchFamily="18" charset="0"/>
                <a:cs typeface="Times New Roman" panose="02020603050405020304" pitchFamily="18" charset="0"/>
              </a:rPr>
              <a:t>Eichengreen</a:t>
            </a:r>
            <a:r>
              <a:rPr lang="en-US" sz="1300" b="1" dirty="0">
                <a:latin typeface="Times New Roman" panose="02020603050405020304" pitchFamily="18" charset="0"/>
                <a:cs typeface="Times New Roman" panose="02020603050405020304" pitchFamily="18" charset="0"/>
              </a:rPr>
              <a:t>, Poonam Gupta</a:t>
            </a:r>
            <a:r>
              <a:rPr lang="en-US" sz="1300" dirty="0">
                <a:latin typeface="Times New Roman" panose="02020603050405020304" pitchFamily="18" charset="0"/>
                <a:cs typeface="Times New Roman" panose="02020603050405020304" pitchFamily="18" charset="0"/>
              </a:rPr>
              <a:t> 19 December 2013, </a:t>
            </a:r>
            <a:r>
              <a:rPr lang="en-US" sz="1300" dirty="0" err="1">
                <a:latin typeface="Times New Roman" panose="02020603050405020304" pitchFamily="18" charset="0"/>
                <a:cs typeface="Times New Roman" panose="02020603050405020304" pitchFamily="18" charset="0"/>
              </a:rPr>
              <a:t>VoxEU</a:t>
            </a:r>
            <a:r>
              <a:rPr lang="en-US" sz="13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965365"/>
            <a:ext cx="10515600" cy="4211597"/>
          </a:xfrm>
        </p:spPr>
        <p:txBody>
          <a:bodyPr>
            <a:normAutofit/>
          </a:bodyPr>
          <a:lstStyle/>
          <a:p>
            <a:pPr marL="0" lvl="0" indent="0" algn="just">
              <a:buNone/>
            </a:pPr>
            <a:r>
              <a:rPr lang="en-US" sz="3000" dirty="0">
                <a:latin typeface="Times New Roman" panose="02020603050405020304" pitchFamily="18" charset="0"/>
                <a:cs typeface="Times New Roman" panose="02020603050405020304" pitchFamily="18" charset="0"/>
              </a:rPr>
              <a:t>The largest negative impact of </a:t>
            </a:r>
            <a:r>
              <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tapering</a:t>
            </a:r>
            <a:r>
              <a:rPr lang="en-US" sz="3000" dirty="0">
                <a:latin typeface="Times New Roman" panose="02020603050405020304" pitchFamily="18" charset="0"/>
                <a:cs typeface="Times New Roman" panose="02020603050405020304" pitchFamily="18" charset="0"/>
              </a:rPr>
              <a:t> was felt by countries that </a:t>
            </a:r>
            <a:r>
              <a:rPr lang="en-US" sz="3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allowed exchange rates to run up most dramatically </a:t>
            </a:r>
            <a:r>
              <a:rPr lang="en-US" sz="3000" dirty="0">
                <a:latin typeface="Times New Roman" panose="02020603050405020304" pitchFamily="18" charset="0"/>
                <a:cs typeface="Times New Roman" panose="02020603050405020304" pitchFamily="18" charset="0"/>
              </a:rPr>
              <a:t>in the earlier period of expectations of continued Federal Reserve easing, when large amounts of capital were flowing into emerging markets.</a:t>
            </a:r>
          </a:p>
          <a:p>
            <a:pPr marL="0" lvl="0" indent="0" algn="just">
              <a:buNone/>
            </a:pPr>
            <a:endParaRPr lang="en-US" sz="3000" dirty="0">
              <a:latin typeface="Times New Roman" panose="02020603050405020304" pitchFamily="18" charset="0"/>
              <a:cs typeface="Times New Roman" panose="02020603050405020304" pitchFamily="18" charset="0"/>
            </a:endParaRPr>
          </a:p>
          <a:p>
            <a:pPr marL="0" lvl="0" indent="0" algn="just">
              <a:buNone/>
            </a:pPr>
            <a:r>
              <a:rPr lang="en-US" sz="3000" dirty="0">
                <a:latin typeface="Times New Roman" panose="02020603050405020304" pitchFamily="18" charset="0"/>
                <a:cs typeface="Times New Roman" panose="02020603050405020304" pitchFamily="18" charset="0"/>
              </a:rPr>
              <a:t>The largest negative impact was in countries that allowed </a:t>
            </a:r>
            <a:r>
              <a:rPr lang="en-US" sz="3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current account deficit to widen most dramatically</a:t>
            </a:r>
            <a:r>
              <a:rPr lang="en-US" sz="3000" dirty="0">
                <a:latin typeface="Times New Roman" panose="02020603050405020304" pitchFamily="18" charset="0"/>
                <a:cs typeface="Times New Roman" panose="02020603050405020304" pitchFamily="18" charset="0"/>
              </a:rPr>
              <a:t> in the earlier period when it was easily financed.</a:t>
            </a:r>
          </a:p>
          <a:p>
            <a:pPr marL="0" lvl="0" indent="0">
              <a:buNone/>
            </a:pPr>
            <a:endParaRPr lang="en-US" sz="2400" dirty="0">
              <a:latin typeface="Times New Roman" panose="02020603050405020304" pitchFamily="18" charset="0"/>
              <a:cs typeface="Times New Roman" panose="02020603050405020304" pitchFamily="18" charset="0"/>
            </a:endParaRPr>
          </a:p>
          <a:p>
            <a:pPr marL="0" lv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95250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5524"/>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69075" y="99753"/>
            <a:ext cx="10884725" cy="6398425"/>
          </a:xfrm>
          <a:prstGeom prst="rect">
            <a:avLst/>
          </a:prstGeom>
        </p:spPr>
      </p:pic>
      <p:sp>
        <p:nvSpPr>
          <p:cNvPr id="3" name="Rectangle 2"/>
          <p:cNvSpPr/>
          <p:nvPr/>
        </p:nvSpPr>
        <p:spPr>
          <a:xfrm>
            <a:off x="1493916" y="256508"/>
            <a:ext cx="653143"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9451571" y="6190607"/>
            <a:ext cx="2740429"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711198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3337"/>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647205" y="365125"/>
            <a:ext cx="10462161" cy="6279119"/>
          </a:xfrm>
          <a:prstGeom prst="rect">
            <a:avLst/>
          </a:prstGeom>
        </p:spPr>
      </p:pic>
      <p:sp>
        <p:nvSpPr>
          <p:cNvPr id="5" name="Oval 4"/>
          <p:cNvSpPr/>
          <p:nvPr/>
        </p:nvSpPr>
        <p:spPr>
          <a:xfrm>
            <a:off x="4453247" y="500340"/>
            <a:ext cx="825335" cy="3740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9717578" y="-44347"/>
            <a:ext cx="2474422" cy="1837521"/>
          </a:xfrm>
          <a:prstGeom prst="rect">
            <a:avLst/>
          </a:prstGeom>
        </p:spPr>
      </p:pic>
      <p:sp>
        <p:nvSpPr>
          <p:cNvPr id="6" name="Rectangle 5"/>
          <p:cNvSpPr/>
          <p:nvPr/>
        </p:nvSpPr>
        <p:spPr>
          <a:xfrm>
            <a:off x="10332720" y="625948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296034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99258" y="91440"/>
            <a:ext cx="11231682" cy="6084915"/>
          </a:xfrm>
          <a:prstGeom prst="rect">
            <a:avLst/>
          </a:prstGeom>
        </p:spPr>
      </p:pic>
      <p:sp>
        <p:nvSpPr>
          <p:cNvPr id="5" name="Rectangle 4"/>
          <p:cNvSpPr/>
          <p:nvPr/>
        </p:nvSpPr>
        <p:spPr>
          <a:xfrm>
            <a:off x="9942022" y="5893089"/>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962639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73026"/>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859476" y="182880"/>
            <a:ext cx="10473047" cy="6023771"/>
          </a:xfrm>
          <a:prstGeom prst="rect">
            <a:avLst/>
          </a:prstGeom>
        </p:spPr>
      </p:pic>
      <p:sp>
        <p:nvSpPr>
          <p:cNvPr id="5" name="Rectangle 4"/>
          <p:cNvSpPr/>
          <p:nvPr/>
        </p:nvSpPr>
        <p:spPr>
          <a:xfrm>
            <a:off x="9700952" y="598516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2722413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0715"/>
          </a:xfrm>
        </p:spPr>
        <p:txBody>
          <a:bodyPr>
            <a:normAutofit/>
          </a:bodyPr>
          <a:lstStyle/>
          <a:p>
            <a:r>
              <a:rPr lang="fi-FI" sz="3500" b="1" dirty="0" err="1">
                <a:latin typeface="Times New Roman" panose="02020603050405020304" pitchFamily="18" charset="0"/>
                <a:cs typeface="Times New Roman" panose="02020603050405020304" pitchFamily="18" charset="0"/>
              </a:rPr>
              <a:t>Crises</a:t>
            </a:r>
            <a:r>
              <a:rPr lang="fi-FI" sz="3500" b="1" dirty="0">
                <a:latin typeface="Times New Roman" panose="02020603050405020304" pitchFamily="18" charset="0"/>
                <a:cs typeface="Times New Roman" panose="02020603050405020304" pitchFamily="18" charset="0"/>
              </a:rPr>
              <a:t>` </a:t>
            </a:r>
            <a:r>
              <a:rPr lang="fi-FI" sz="3500" b="1" dirty="0" err="1">
                <a:latin typeface="Times New Roman" panose="02020603050405020304" pitchFamily="18" charset="0"/>
                <a:cs typeface="Times New Roman" panose="02020603050405020304" pitchFamily="18" charset="0"/>
              </a:rPr>
              <a:t>consequencies</a:t>
            </a:r>
            <a:endParaRPr lang="fi-FI" sz="35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429789"/>
            <a:ext cx="10515600" cy="4747174"/>
          </a:xfrm>
        </p:spPr>
        <p:txBody>
          <a:bodyPr>
            <a:noAutofit/>
          </a:bodyPr>
          <a:lstStyle/>
          <a:p>
            <a:pPr marL="0" indent="0">
              <a:buNone/>
            </a:pPr>
            <a:r>
              <a:rPr lang="fi-FI" sz="3500" b="1" dirty="0" err="1">
                <a:solidFill>
                  <a:srgbClr val="FF0000"/>
                </a:solidFill>
                <a:latin typeface="Times New Roman" panose="02020603050405020304" pitchFamily="18" charset="0"/>
                <a:cs typeface="Times New Roman" panose="02020603050405020304" pitchFamily="18" charset="0"/>
              </a:rPr>
              <a:t>Local</a:t>
            </a:r>
            <a:r>
              <a:rPr lang="fi-FI" sz="3500" b="1" dirty="0">
                <a:solidFill>
                  <a:srgbClr val="FF0000"/>
                </a:solidFill>
                <a:latin typeface="Times New Roman" panose="02020603050405020304" pitchFamily="18" charset="0"/>
                <a:cs typeface="Times New Roman" panose="02020603050405020304" pitchFamily="18" charset="0"/>
              </a:rPr>
              <a:t> </a:t>
            </a:r>
            <a:r>
              <a:rPr lang="fi-FI" sz="3500" b="1" dirty="0" err="1">
                <a:solidFill>
                  <a:srgbClr val="FF0000"/>
                </a:solidFill>
                <a:latin typeface="Times New Roman" panose="02020603050405020304" pitchFamily="18" charset="0"/>
                <a:cs typeface="Times New Roman" panose="02020603050405020304" pitchFamily="18" charset="0"/>
              </a:rPr>
              <a:t>currency</a:t>
            </a:r>
            <a:r>
              <a:rPr lang="fi-FI" sz="3500" b="1" dirty="0">
                <a:solidFill>
                  <a:srgbClr val="FF0000"/>
                </a:solidFill>
                <a:latin typeface="Times New Roman" panose="02020603050405020304" pitchFamily="18" charset="0"/>
                <a:cs typeface="Times New Roman" panose="02020603050405020304" pitchFamily="18" charset="0"/>
              </a:rPr>
              <a:t> </a:t>
            </a:r>
            <a:r>
              <a:rPr lang="fi-FI" sz="3500" b="1" dirty="0" err="1">
                <a:solidFill>
                  <a:srgbClr val="FF0000"/>
                </a:solidFill>
                <a:latin typeface="Times New Roman" panose="02020603050405020304" pitchFamily="18" charset="0"/>
                <a:cs typeface="Times New Roman" panose="02020603050405020304" pitchFamily="18" charset="0"/>
              </a:rPr>
              <a:t>devaluation</a:t>
            </a:r>
            <a:endParaRPr lang="fi-FI" sz="3500" b="1" dirty="0">
              <a:solidFill>
                <a:srgbClr val="FF0000"/>
              </a:solidFill>
              <a:latin typeface="Times New Roman" panose="02020603050405020304" pitchFamily="18" charset="0"/>
              <a:cs typeface="Times New Roman" panose="02020603050405020304" pitchFamily="18" charset="0"/>
            </a:endParaRPr>
          </a:p>
          <a:p>
            <a:pPr marL="0" indent="0">
              <a:buNone/>
            </a:pPr>
            <a:endParaRPr lang="fi-FI" sz="3500" b="1" dirty="0">
              <a:latin typeface="Times New Roman" panose="02020603050405020304" pitchFamily="18" charset="0"/>
              <a:cs typeface="Times New Roman" panose="02020603050405020304" pitchFamily="18" charset="0"/>
            </a:endParaRPr>
          </a:p>
          <a:p>
            <a:pPr marL="0" indent="0">
              <a:buNone/>
            </a:pPr>
            <a:endParaRPr lang="fi-FI" sz="3500" b="1" dirty="0">
              <a:latin typeface="Times New Roman" panose="02020603050405020304" pitchFamily="18" charset="0"/>
              <a:cs typeface="Times New Roman" panose="02020603050405020304" pitchFamily="18" charset="0"/>
            </a:endParaRPr>
          </a:p>
          <a:p>
            <a:pPr marL="0" indent="0">
              <a:buNone/>
            </a:pPr>
            <a:r>
              <a:rPr lang="fi-FI" sz="3500" b="1" dirty="0" err="1">
                <a:latin typeface="Times New Roman" panose="02020603050405020304" pitchFamily="18" charset="0"/>
                <a:cs typeface="Times New Roman" panose="02020603050405020304" pitchFamily="18" charset="0"/>
              </a:rPr>
              <a:t>Inflation</a:t>
            </a:r>
            <a:endParaRPr lang="fi-FI" sz="3500" b="1" dirty="0">
              <a:latin typeface="Times New Roman" panose="02020603050405020304" pitchFamily="18" charset="0"/>
              <a:cs typeface="Times New Roman" panose="02020603050405020304" pitchFamily="18" charset="0"/>
            </a:endParaRPr>
          </a:p>
          <a:p>
            <a:pPr marL="0" indent="0">
              <a:buNone/>
            </a:pPr>
            <a:endParaRPr lang="fi-FI" sz="3500" b="1" dirty="0">
              <a:latin typeface="Times New Roman" panose="02020603050405020304" pitchFamily="18" charset="0"/>
              <a:cs typeface="Times New Roman" panose="02020603050405020304" pitchFamily="18" charset="0"/>
            </a:endParaRPr>
          </a:p>
          <a:p>
            <a:pPr marL="0" indent="0">
              <a:buNone/>
            </a:pPr>
            <a:endParaRPr lang="fi-FI" sz="3500" b="1" dirty="0">
              <a:latin typeface="Times New Roman" panose="02020603050405020304" pitchFamily="18" charset="0"/>
              <a:cs typeface="Times New Roman" panose="02020603050405020304" pitchFamily="18" charset="0"/>
            </a:endParaRPr>
          </a:p>
          <a:p>
            <a:pPr marL="0" indent="0">
              <a:buNone/>
            </a:pPr>
            <a:r>
              <a:rPr lang="fi-FI" sz="3500" b="1" dirty="0" err="1">
                <a:latin typeface="Times New Roman" panose="02020603050405020304" pitchFamily="18" charset="0"/>
                <a:cs typeface="Times New Roman" panose="02020603050405020304" pitchFamily="18" charset="0"/>
              </a:rPr>
              <a:t>Economic</a:t>
            </a:r>
            <a:r>
              <a:rPr lang="fi-FI" sz="3500" b="1" dirty="0">
                <a:latin typeface="Times New Roman" panose="02020603050405020304" pitchFamily="18" charset="0"/>
                <a:cs typeface="Times New Roman" panose="02020603050405020304" pitchFamily="18" charset="0"/>
              </a:rPr>
              <a:t> </a:t>
            </a:r>
            <a:r>
              <a:rPr lang="fi-FI" sz="3500" b="1" dirty="0" err="1">
                <a:latin typeface="Times New Roman" panose="02020603050405020304" pitchFamily="18" charset="0"/>
                <a:cs typeface="Times New Roman" panose="02020603050405020304" pitchFamily="18" charset="0"/>
              </a:rPr>
              <a:t>downturn</a:t>
            </a:r>
            <a:endParaRPr lang="fi-FI" sz="3500" b="1" dirty="0">
              <a:latin typeface="Times New Roman" panose="02020603050405020304" pitchFamily="18" charset="0"/>
              <a:cs typeface="Times New Roman" panose="02020603050405020304" pitchFamily="18" charset="0"/>
            </a:endParaRPr>
          </a:p>
        </p:txBody>
      </p:sp>
      <p:sp>
        <p:nvSpPr>
          <p:cNvPr id="4" name="Down Arrow 3"/>
          <p:cNvSpPr/>
          <p:nvPr/>
        </p:nvSpPr>
        <p:spPr>
          <a:xfrm>
            <a:off x="1512916" y="1978429"/>
            <a:ext cx="382386" cy="1363287"/>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Down Arrow 4"/>
          <p:cNvSpPr/>
          <p:nvPr/>
        </p:nvSpPr>
        <p:spPr>
          <a:xfrm>
            <a:off x="3973484" y="1920240"/>
            <a:ext cx="382385" cy="332509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86213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98764" y="124692"/>
            <a:ext cx="11044052" cy="6406738"/>
          </a:xfrm>
          <a:prstGeom prst="rect">
            <a:avLst/>
          </a:prstGeom>
        </p:spPr>
      </p:pic>
      <p:sp>
        <p:nvSpPr>
          <p:cNvPr id="5" name="Rectangle 4"/>
          <p:cNvSpPr/>
          <p:nvPr/>
        </p:nvSpPr>
        <p:spPr>
          <a:xfrm>
            <a:off x="8919556" y="5985164"/>
            <a:ext cx="2640676"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
        <p:nvSpPr>
          <p:cNvPr id="3" name="Rectangle 2"/>
          <p:cNvSpPr/>
          <p:nvPr/>
        </p:nvSpPr>
        <p:spPr>
          <a:xfrm>
            <a:off x="2419004" y="249382"/>
            <a:ext cx="1163781" cy="523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846676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15389" y="174567"/>
            <a:ext cx="11169929" cy="6327173"/>
          </a:xfrm>
          <a:prstGeom prst="rect">
            <a:avLst/>
          </a:prstGeom>
        </p:spPr>
      </p:pic>
      <p:sp>
        <p:nvSpPr>
          <p:cNvPr id="3" name="Rectangle 2"/>
          <p:cNvSpPr/>
          <p:nvPr/>
        </p:nvSpPr>
        <p:spPr>
          <a:xfrm>
            <a:off x="7113318" y="2490076"/>
            <a:ext cx="2054431" cy="676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Trade balance </a:t>
            </a:r>
            <a:r>
              <a:rPr lang="fi-FI" dirty="0"/>
              <a:t>– </a:t>
            </a:r>
          </a:p>
          <a:p>
            <a:pPr algn="ctr"/>
            <a:r>
              <a:rPr lang="fi-FI" dirty="0"/>
              <a:t>Net </a:t>
            </a:r>
            <a:r>
              <a:rPr lang="fi-FI" dirty="0" err="1"/>
              <a:t>Export</a:t>
            </a:r>
            <a:endParaRPr lang="en-US" dirty="0"/>
          </a:p>
        </p:txBody>
      </p:sp>
      <p:cxnSp>
        <p:nvCxnSpPr>
          <p:cNvPr id="6" name="Straight Arrow Connector 5"/>
          <p:cNvCxnSpPr/>
          <p:nvPr/>
        </p:nvCxnSpPr>
        <p:spPr>
          <a:xfrm>
            <a:off x="8323415" y="3166970"/>
            <a:ext cx="338447" cy="540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787236" y="939338"/>
            <a:ext cx="980902" cy="64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p:cNvSpPr/>
          <p:nvPr/>
        </p:nvSpPr>
        <p:spPr>
          <a:xfrm>
            <a:off x="9700952" y="598516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493786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69074" y="257696"/>
            <a:ext cx="11210307" cy="6214356"/>
          </a:xfrm>
          <a:prstGeom prst="rect">
            <a:avLst/>
          </a:prstGeom>
        </p:spPr>
      </p:pic>
      <p:sp>
        <p:nvSpPr>
          <p:cNvPr id="5" name="Rectangle 4"/>
          <p:cNvSpPr/>
          <p:nvPr/>
        </p:nvSpPr>
        <p:spPr>
          <a:xfrm>
            <a:off x="9700952" y="598516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2631725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Balance</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sheet</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effect</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currency</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mismatch</a:t>
            </a:r>
            <a:endPar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lgn="just">
              <a:buNone/>
            </a:pPr>
            <a:r>
              <a:rPr lang="fi-FI" dirty="0" err="1">
                <a:latin typeface="Times New Roman" panose="02020603050405020304" pitchFamily="18" charset="0"/>
                <a:cs typeface="Times New Roman" panose="02020603050405020304" pitchFamily="18" charset="0"/>
              </a:rPr>
              <a:t>The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extent</a:t>
            </a:r>
            <a:r>
              <a:rPr lang="fi-FI" dirty="0">
                <a:latin typeface="Times New Roman" panose="02020603050405020304" pitchFamily="18" charset="0"/>
                <a:cs typeface="Times New Roman" panose="02020603050405020304" pitchFamily="18" charset="0"/>
              </a:rPr>
              <a:t> to </a:t>
            </a:r>
            <a:r>
              <a:rPr lang="fi-FI" dirty="0" err="1">
                <a:latin typeface="Times New Roman" panose="02020603050405020304" pitchFamily="18" charset="0"/>
                <a:cs typeface="Times New Roman" panose="02020603050405020304" pitchFamily="18" charset="0"/>
              </a:rPr>
              <a:t>which</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economy`s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liabilities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determined</a:t>
            </a:r>
            <a:r>
              <a:rPr lang="fi-FI" dirty="0">
                <a:latin typeface="Times New Roman" panose="02020603050405020304" pitchFamily="18" charset="0"/>
                <a:cs typeface="Times New Roman" panose="02020603050405020304" pitchFamily="18" charset="0"/>
              </a:rPr>
              <a:t> in </a:t>
            </a:r>
            <a:r>
              <a:rPr lang="fi-FI" dirty="0" err="1">
                <a:latin typeface="Times New Roman" panose="02020603050405020304" pitchFamily="18" charset="0"/>
                <a:cs typeface="Times New Roman" panose="02020603050405020304" pitchFamily="18" charset="0"/>
              </a:rPr>
              <a:t>foreign</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currency</a:t>
            </a:r>
            <a:r>
              <a:rPr lang="fi-FI" dirty="0">
                <a:latin typeface="Times New Roman" panose="02020603050405020304" pitchFamily="18" charset="0"/>
                <a:cs typeface="Times New Roman" panose="02020603050405020304" pitchFamily="18" charset="0"/>
              </a:rPr>
              <a:t> and </a:t>
            </a:r>
            <a:r>
              <a:rPr lang="fi-FI" dirty="0" err="1">
                <a:latin typeface="Times New Roman" panose="02020603050405020304" pitchFamily="18" charset="0"/>
                <a:cs typeface="Times New Roman" panose="02020603050405020304" pitchFamily="18" charset="0"/>
              </a:rPr>
              <a:t>assets</a:t>
            </a:r>
            <a:r>
              <a:rPr lang="fi-FI" dirty="0">
                <a:latin typeface="Times New Roman" panose="02020603050405020304" pitchFamily="18" charset="0"/>
                <a:cs typeface="Times New Roman" panose="02020603050405020304" pitchFamily="18" charset="0"/>
              </a:rPr>
              <a:t> – in </a:t>
            </a:r>
            <a:r>
              <a:rPr lang="fi-FI" dirty="0" err="1">
                <a:latin typeface="Times New Roman" panose="02020603050405020304" pitchFamily="18" charset="0"/>
                <a:cs typeface="Times New Roman" panose="02020603050405020304" pitchFamily="18" charset="0"/>
              </a:rPr>
              <a:t>domestic</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currency</a:t>
            </a:r>
            <a:r>
              <a:rPr lang="fi-FI" dirty="0">
                <a:latin typeface="Times New Roman" panose="02020603050405020304" pitchFamily="18" charset="0"/>
                <a:cs typeface="Times New Roman" panose="02020603050405020304" pitchFamily="18" charset="0"/>
              </a:rPr>
              <a:t>.</a:t>
            </a:r>
          </a:p>
          <a:p>
            <a:pPr marL="0" indent="0" algn="just">
              <a:buNone/>
            </a:pPr>
            <a:endParaRPr lang="fi-FI" dirty="0">
              <a:latin typeface="Times New Roman" panose="02020603050405020304" pitchFamily="18" charset="0"/>
              <a:cs typeface="Times New Roman" panose="02020603050405020304" pitchFamily="18" charset="0"/>
            </a:endParaRPr>
          </a:p>
          <a:p>
            <a:pPr marL="0" indent="0" algn="just">
              <a:buNone/>
            </a:pPr>
            <a:r>
              <a:rPr lang="fi-FI"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Asset-liability</a:t>
            </a:r>
            <a:r>
              <a:rPr lang="fi-FI"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i-FI"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missmatch</a:t>
            </a:r>
            <a:endParaRPr lang="fi-FI"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just">
              <a:buNone/>
            </a:pPr>
            <a:endParaRPr lang="fi-FI"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For example, a bank that chose to borrow entirely in US dollars and lend in Russian rubles would have a significant </a:t>
            </a:r>
            <a:r>
              <a:rPr lang="en-US" b="1" dirty="0">
                <a:solidFill>
                  <a:srgbClr val="FF0000"/>
                </a:solidFill>
                <a:latin typeface="Times New Roman" panose="02020603050405020304" pitchFamily="18" charset="0"/>
                <a:cs typeface="Times New Roman" panose="02020603050405020304" pitchFamily="18" charset="0"/>
              </a:rPr>
              <a:t>currency mismatch</a:t>
            </a:r>
            <a:r>
              <a:rPr lang="en-US" dirty="0">
                <a:latin typeface="Times New Roman" panose="02020603050405020304" pitchFamily="18" charset="0"/>
                <a:cs typeface="Times New Roman" panose="02020603050405020304" pitchFamily="18" charset="0"/>
              </a:rPr>
              <a:t>: if the value of the ruble were to fall dramatically, the bank would lose money. </a:t>
            </a:r>
            <a:endParaRPr lang="fi-FI"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1835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1774"/>
          </a:xfrm>
        </p:spPr>
        <p:txBody>
          <a:bodyPr>
            <a:normAutofit fontScale="90000"/>
          </a:bodyPr>
          <a:lstStyle/>
          <a:p>
            <a:r>
              <a:rPr lang="en-US" b="1" dirty="0">
                <a:latin typeface="Times New Roman" panose="02020603050405020304" pitchFamily="18" charset="0"/>
                <a:cs typeface="Times New Roman" panose="02020603050405020304" pitchFamily="18" charset="0"/>
              </a:rPr>
              <a:t>Car crash analogy of the crisis</a:t>
            </a:r>
            <a:endParaRPr lang="en-US" b="1" dirty="0"/>
          </a:p>
        </p:txBody>
      </p:sp>
      <p:pic>
        <p:nvPicPr>
          <p:cNvPr id="4" name="Content Placeholder 3"/>
          <p:cNvPicPr>
            <a:picLocks noGrp="1" noChangeAspect="1"/>
          </p:cNvPicPr>
          <p:nvPr>
            <p:ph idx="1"/>
          </p:nvPr>
        </p:nvPicPr>
        <p:blipFill>
          <a:blip r:embed="rId2"/>
          <a:stretch>
            <a:fillRect/>
          </a:stretch>
        </p:blipFill>
        <p:spPr>
          <a:xfrm>
            <a:off x="860318" y="1472334"/>
            <a:ext cx="10493482" cy="5037138"/>
          </a:xfrm>
          <a:prstGeom prst="rect">
            <a:avLst/>
          </a:prstGeom>
        </p:spPr>
      </p:pic>
      <p:sp>
        <p:nvSpPr>
          <p:cNvPr id="5" name="Oval 4"/>
          <p:cNvSpPr/>
          <p:nvPr/>
        </p:nvSpPr>
        <p:spPr>
          <a:xfrm>
            <a:off x="1219595" y="2179122"/>
            <a:ext cx="1300348" cy="7718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861367" y="5394960"/>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2810635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635331" y="216131"/>
            <a:ext cx="10420596" cy="6208420"/>
          </a:xfrm>
          <a:prstGeom prst="rect">
            <a:avLst/>
          </a:prstGeom>
        </p:spPr>
      </p:pic>
      <p:sp>
        <p:nvSpPr>
          <p:cNvPr id="5" name="Rectangle 4"/>
          <p:cNvSpPr/>
          <p:nvPr/>
        </p:nvSpPr>
        <p:spPr>
          <a:xfrm>
            <a:off x="9700952" y="598516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662435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27513" y="191194"/>
            <a:ext cx="11198430" cy="6245232"/>
          </a:xfrm>
          <a:prstGeom prst="rect">
            <a:avLst/>
          </a:prstGeom>
        </p:spPr>
      </p:pic>
      <p:sp>
        <p:nvSpPr>
          <p:cNvPr id="5" name="Rectangle 4"/>
          <p:cNvSpPr/>
          <p:nvPr/>
        </p:nvSpPr>
        <p:spPr>
          <a:xfrm>
            <a:off x="838200" y="5245331"/>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3948757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8657"/>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73579" y="232756"/>
            <a:ext cx="10889672" cy="5511339"/>
          </a:xfrm>
          <a:prstGeom prst="rect">
            <a:avLst/>
          </a:prstGeom>
        </p:spPr>
      </p:pic>
      <p:sp>
        <p:nvSpPr>
          <p:cNvPr id="5" name="Rectangle 4"/>
          <p:cNvSpPr/>
          <p:nvPr/>
        </p:nvSpPr>
        <p:spPr>
          <a:xfrm>
            <a:off x="9700952" y="598516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
        <p:nvSpPr>
          <p:cNvPr id="3" name="Rectangle 2"/>
          <p:cNvSpPr/>
          <p:nvPr/>
        </p:nvSpPr>
        <p:spPr>
          <a:xfrm>
            <a:off x="2086495" y="232756"/>
            <a:ext cx="839585" cy="473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7765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0532"/>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85008" y="241069"/>
            <a:ext cx="11068792" cy="6349735"/>
          </a:xfrm>
          <a:prstGeom prst="rect">
            <a:avLst/>
          </a:prstGeom>
        </p:spPr>
      </p:pic>
      <p:sp>
        <p:nvSpPr>
          <p:cNvPr id="5" name="Rectangle 4"/>
          <p:cNvSpPr/>
          <p:nvPr/>
        </p:nvSpPr>
        <p:spPr>
          <a:xfrm>
            <a:off x="10075024" y="6051666"/>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413522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0849"/>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308757" y="207818"/>
            <a:ext cx="11424063" cy="5428211"/>
          </a:xfrm>
          <a:prstGeom prst="rect">
            <a:avLst/>
          </a:prstGeom>
        </p:spPr>
      </p:pic>
      <p:sp>
        <p:nvSpPr>
          <p:cNvPr id="5" name="Rectangle 4"/>
          <p:cNvSpPr/>
          <p:nvPr/>
        </p:nvSpPr>
        <p:spPr>
          <a:xfrm>
            <a:off x="9700952" y="598516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020314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890649" y="457200"/>
            <a:ext cx="10224655" cy="6038603"/>
          </a:xfrm>
          <a:prstGeom prst="rect">
            <a:avLst/>
          </a:prstGeom>
        </p:spPr>
      </p:pic>
      <p:sp>
        <p:nvSpPr>
          <p:cNvPr id="5" name="Rectangle 4"/>
          <p:cNvSpPr/>
          <p:nvPr/>
        </p:nvSpPr>
        <p:spPr>
          <a:xfrm>
            <a:off x="1620982" y="631767"/>
            <a:ext cx="947651" cy="581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p:cNvSpPr/>
          <p:nvPr/>
        </p:nvSpPr>
        <p:spPr>
          <a:xfrm>
            <a:off x="9700952" y="598516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2105764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5213"/>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896587" y="241069"/>
            <a:ext cx="9987148" cy="5935894"/>
          </a:xfrm>
          <a:prstGeom prst="rect">
            <a:avLst/>
          </a:prstGeom>
        </p:spPr>
      </p:pic>
      <p:sp>
        <p:nvSpPr>
          <p:cNvPr id="5" name="Rectangle 4"/>
          <p:cNvSpPr/>
          <p:nvPr/>
        </p:nvSpPr>
        <p:spPr>
          <a:xfrm>
            <a:off x="9767454" y="5095702"/>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
        <p:nvSpPr>
          <p:cNvPr id="6" name="Rectangle 5"/>
          <p:cNvSpPr/>
          <p:nvPr/>
        </p:nvSpPr>
        <p:spPr>
          <a:xfrm>
            <a:off x="1704109" y="365125"/>
            <a:ext cx="1130531" cy="555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43487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74906"/>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16379" y="0"/>
            <a:ext cx="10759044" cy="5594465"/>
          </a:xfrm>
          <a:prstGeom prst="rect">
            <a:avLst/>
          </a:prstGeom>
        </p:spPr>
      </p:pic>
      <p:sp>
        <p:nvSpPr>
          <p:cNvPr id="5" name="Rectangle 4"/>
          <p:cNvSpPr/>
          <p:nvPr/>
        </p:nvSpPr>
        <p:spPr>
          <a:xfrm>
            <a:off x="9742516" y="5660333"/>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581603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5524"/>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62098" y="365126"/>
            <a:ext cx="11067804" cy="5391397"/>
          </a:xfrm>
          <a:prstGeom prst="rect">
            <a:avLst/>
          </a:prstGeom>
        </p:spPr>
      </p:pic>
      <p:sp>
        <p:nvSpPr>
          <p:cNvPr id="5" name="Rectangle 4"/>
          <p:cNvSpPr/>
          <p:nvPr/>
        </p:nvSpPr>
        <p:spPr>
          <a:xfrm>
            <a:off x="9770622" y="5959591"/>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494291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0839"/>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96784" y="365125"/>
            <a:ext cx="11198431" cy="5308270"/>
          </a:xfrm>
          <a:prstGeom prst="rect">
            <a:avLst/>
          </a:prstGeom>
        </p:spPr>
      </p:pic>
      <p:sp>
        <p:nvSpPr>
          <p:cNvPr id="5" name="Rectangle 4"/>
          <p:cNvSpPr/>
          <p:nvPr/>
        </p:nvSpPr>
        <p:spPr>
          <a:xfrm>
            <a:off x="9770622" y="5959591"/>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2732458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49522"/>
          </a:xfrm>
        </p:spPr>
        <p:txBody>
          <a:bodyPr>
            <a:normAutofit fontScale="90000"/>
          </a:bodyPr>
          <a:lstStyle/>
          <a:p>
            <a:r>
              <a:rPr lang="en-US" sz="3200" b="1" dirty="0">
                <a:latin typeface="Times New Roman" panose="02020603050405020304" pitchFamily="18" charset="0"/>
                <a:cs typeface="Times New Roman" panose="02020603050405020304" pitchFamily="18" charset="0"/>
              </a:rPr>
              <a:t>Car crash analogy of the crisis 1</a:t>
            </a:r>
            <a:endParaRPr lang="en-US" sz="30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629392" y="814648"/>
            <a:ext cx="10830296" cy="5362315"/>
          </a:xfrm>
          <a:prstGeom prst="rect">
            <a:avLst/>
          </a:prstGeom>
        </p:spPr>
      </p:pic>
      <p:sp>
        <p:nvSpPr>
          <p:cNvPr id="3" name="Rectangle 2"/>
          <p:cNvSpPr/>
          <p:nvPr/>
        </p:nvSpPr>
        <p:spPr>
          <a:xfrm>
            <a:off x="3927170" y="922754"/>
            <a:ext cx="3853543" cy="682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8861367" y="5394960"/>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2341875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14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838200" y="242256"/>
            <a:ext cx="10699668" cy="5415148"/>
          </a:xfrm>
          <a:prstGeom prst="rect">
            <a:avLst/>
          </a:prstGeom>
        </p:spPr>
      </p:pic>
    </p:spTree>
    <p:extLst>
      <p:ext uri="{BB962C8B-B14F-4D97-AF65-F5344CB8AC3E}">
        <p14:creationId xmlns:p14="http://schemas.microsoft.com/office/powerpoint/2010/main" val="895821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6465"/>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659080" y="299258"/>
            <a:ext cx="10497787" cy="5877705"/>
          </a:xfrm>
          <a:prstGeom prst="rect">
            <a:avLst/>
          </a:prstGeom>
        </p:spPr>
      </p:pic>
      <p:sp>
        <p:nvSpPr>
          <p:cNvPr id="5" name="Rectangle 4"/>
          <p:cNvSpPr/>
          <p:nvPr/>
        </p:nvSpPr>
        <p:spPr>
          <a:xfrm>
            <a:off x="9770622" y="5959591"/>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3673175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0527"/>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98764" y="365125"/>
            <a:ext cx="10855035" cy="5395595"/>
          </a:xfrm>
          <a:prstGeom prst="rect">
            <a:avLst/>
          </a:prstGeom>
        </p:spPr>
      </p:pic>
      <p:sp>
        <p:nvSpPr>
          <p:cNvPr id="5" name="Rectangle 4"/>
          <p:cNvSpPr/>
          <p:nvPr/>
        </p:nvSpPr>
        <p:spPr>
          <a:xfrm>
            <a:off x="9770622" y="5959591"/>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
        <p:nvSpPr>
          <p:cNvPr id="6" name="Rectangle 5"/>
          <p:cNvSpPr/>
          <p:nvPr/>
        </p:nvSpPr>
        <p:spPr>
          <a:xfrm>
            <a:off x="2202873" y="473825"/>
            <a:ext cx="1113905" cy="511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117031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1150"/>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700644" y="365127"/>
            <a:ext cx="10782795" cy="5370656"/>
          </a:xfrm>
          <a:prstGeom prst="rect">
            <a:avLst/>
          </a:prstGeom>
        </p:spPr>
      </p:pic>
      <p:sp>
        <p:nvSpPr>
          <p:cNvPr id="5" name="Rectangle 4"/>
          <p:cNvSpPr/>
          <p:nvPr/>
        </p:nvSpPr>
        <p:spPr>
          <a:xfrm>
            <a:off x="9770623" y="6043353"/>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039430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38340"/>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70017" y="282633"/>
            <a:ext cx="11162804" cy="5486400"/>
          </a:xfrm>
          <a:prstGeom prst="rect">
            <a:avLst/>
          </a:prstGeom>
        </p:spPr>
      </p:pic>
      <p:sp>
        <p:nvSpPr>
          <p:cNvPr id="5" name="Rectangle 4"/>
          <p:cNvSpPr/>
          <p:nvPr/>
        </p:nvSpPr>
        <p:spPr>
          <a:xfrm>
            <a:off x="9770623" y="6043353"/>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265869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9587"/>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87829" y="290946"/>
            <a:ext cx="10604665" cy="5411585"/>
          </a:xfrm>
          <a:prstGeom prst="rect">
            <a:avLst/>
          </a:prstGeom>
        </p:spPr>
      </p:pic>
      <p:sp>
        <p:nvSpPr>
          <p:cNvPr id="5" name="Rectangle 4"/>
          <p:cNvSpPr/>
          <p:nvPr/>
        </p:nvSpPr>
        <p:spPr>
          <a:xfrm>
            <a:off x="9770623" y="6043353"/>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2673322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4589"/>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87829" y="290946"/>
            <a:ext cx="10931236" cy="5353396"/>
          </a:xfrm>
          <a:prstGeom prst="rect">
            <a:avLst/>
          </a:prstGeom>
        </p:spPr>
      </p:pic>
      <p:sp>
        <p:nvSpPr>
          <p:cNvPr id="5" name="Rectangle 4"/>
          <p:cNvSpPr/>
          <p:nvPr/>
        </p:nvSpPr>
        <p:spPr>
          <a:xfrm>
            <a:off x="9770623" y="6043353"/>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3207913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03654"/>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838200" y="365127"/>
            <a:ext cx="10829306" cy="5462096"/>
          </a:xfrm>
          <a:prstGeom prst="rect">
            <a:avLst/>
          </a:prstGeom>
        </p:spPr>
      </p:pic>
      <p:sp>
        <p:nvSpPr>
          <p:cNvPr id="5" name="Rectangle 4"/>
          <p:cNvSpPr/>
          <p:nvPr/>
        </p:nvSpPr>
        <p:spPr>
          <a:xfrm>
            <a:off x="9770623" y="6043353"/>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95467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Times New Roman" panose="02020603050405020304" pitchFamily="18" charset="0"/>
                <a:cs typeface="Times New Roman" panose="02020603050405020304" pitchFamily="18" charset="0"/>
              </a:rPr>
              <a:t>Expert opinion</a:t>
            </a:r>
            <a:r>
              <a:rPr lang="fi-FI" sz="3000" b="1" dirty="0">
                <a:latin typeface="Times New Roman" panose="02020603050405020304" pitchFamily="18" charset="0"/>
                <a:cs typeface="Times New Roman" panose="02020603050405020304" pitchFamily="18" charset="0"/>
              </a:rPr>
              <a: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Nenad</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Pacek</a:t>
            </a:r>
            <a:r>
              <a:rPr lang="en-US" sz="3000" b="1" dirty="0">
                <a:latin typeface="Times New Roman" panose="02020603050405020304" pitchFamily="18" charset="0"/>
                <a:cs typeface="Times New Roman" panose="02020603050405020304" pitchFamily="18" charset="0"/>
              </a:rPr>
              <a:t>, President, Global Success Advisors GmbH; Co-Founder, CEEMEA Business Group</a:t>
            </a:r>
            <a:endParaRPr lang="en-US" sz="3000"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latin typeface="Times New Roman" panose="02020603050405020304" pitchFamily="18" charset="0"/>
                <a:cs typeface="Times New Roman" panose="02020603050405020304" pitchFamily="18" charset="0"/>
              </a:rPr>
              <a:t>Crisis in Asia in 1997 - all Asian markets crashed except China.</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It can happened again!  But now things are different.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In that times Asia had only 500 billion USD foreign currency reserves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now</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they</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have</a:t>
            </a:r>
            <a:r>
              <a:rPr lang="fi-FI" dirty="0">
                <a:latin typeface="Times New Roman" panose="02020603050405020304" pitchFamily="18" charset="0"/>
                <a:cs typeface="Times New Roman" panose="02020603050405020304" pitchFamily="18" charset="0"/>
              </a:rPr>
              <a:t> 5 </a:t>
            </a:r>
            <a:r>
              <a:rPr lang="fi-FI" dirty="0" err="1">
                <a:latin typeface="Times New Roman" panose="02020603050405020304" pitchFamily="18" charset="0"/>
                <a:cs typeface="Times New Roman" panose="02020603050405020304" pitchFamily="18" charset="0"/>
              </a:rPr>
              <a:t>trillion</a:t>
            </a:r>
            <a:r>
              <a:rPr lang="fi-FI" dirty="0">
                <a:latin typeface="Times New Roman" panose="02020603050405020304" pitchFamily="18" charset="0"/>
                <a:cs typeface="Times New Roman" panose="02020603050405020304" pitchFamily="18" charset="0"/>
              </a:rPr>
              <a:t> USD (10 </a:t>
            </a:r>
            <a:r>
              <a:rPr lang="fi-FI" dirty="0" err="1">
                <a:latin typeface="Times New Roman" panose="02020603050405020304" pitchFamily="18" charset="0"/>
                <a:cs typeface="Times New Roman" panose="02020603050405020304" pitchFamily="18" charset="0"/>
              </a:rPr>
              <a:t>fold</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increase</a:t>
            </a:r>
            <a:r>
              <a:rPr lang="fi-FI" dirty="0">
                <a:latin typeface="Times New Roman" panose="02020603050405020304" pitchFamily="18" charset="0"/>
                <a:cs typeface="Times New Roman" panose="02020603050405020304" pitchFamily="18" charset="0"/>
              </a:rPr>
              <a:t>). </a:t>
            </a:r>
            <a:r>
              <a:rPr lang="fi-FI" dirty="0">
                <a:latin typeface="Times New Roman" panose="02020603050405020304" pitchFamily="18" charset="0"/>
                <a:cs typeface="Times New Roman" panose="02020603050405020304" pitchFamily="18" charset="0"/>
                <a:sym typeface="Wingdings" panose="05000000000000000000" pitchFamily="2" charset="2"/>
              </a:rPr>
              <a:t> </a:t>
            </a:r>
          </a:p>
          <a:p>
            <a:pPr marL="0" indent="0">
              <a:buNone/>
            </a:pPr>
            <a:endParaRPr lang="fi-FI"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dirty="0" err="1">
                <a:latin typeface="Times New Roman" panose="02020603050405020304" pitchFamily="18" charset="0"/>
                <a:cs typeface="Times New Roman" panose="02020603050405020304" pitchFamily="18" charset="0"/>
                <a:sym typeface="Wingdings" panose="05000000000000000000" pitchFamily="2" charset="2"/>
              </a:rPr>
              <a:t>They</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do</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not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want</a:t>
            </a:r>
            <a:r>
              <a:rPr lang="fi-FI" dirty="0">
                <a:latin typeface="Times New Roman" panose="02020603050405020304" pitchFamily="18" charset="0"/>
                <a:cs typeface="Times New Roman" panose="02020603050405020304" pitchFamily="18" charset="0"/>
                <a:sym typeface="Wingdings" panose="05000000000000000000" pitchFamily="2" charset="2"/>
              </a:rPr>
              <a:t> to </a:t>
            </a:r>
            <a:r>
              <a:rPr lang="fi-FI" dirty="0" err="1">
                <a:latin typeface="Times New Roman" panose="02020603050405020304" pitchFamily="18" charset="0"/>
                <a:cs typeface="Times New Roman" panose="02020603050405020304" pitchFamily="18" charset="0"/>
                <a:sym typeface="Wingdings" panose="05000000000000000000" pitchFamily="2" charset="2"/>
              </a:rPr>
              <a:t>ask</a:t>
            </a:r>
            <a:r>
              <a:rPr lang="fi-FI" dirty="0">
                <a:latin typeface="Times New Roman" panose="02020603050405020304" pitchFamily="18" charset="0"/>
                <a:cs typeface="Times New Roman" panose="02020603050405020304" pitchFamily="18" charset="0"/>
                <a:sym typeface="Wingdings" panose="05000000000000000000" pitchFamily="2" charset="2"/>
              </a:rPr>
              <a:t> money </a:t>
            </a:r>
            <a:r>
              <a:rPr lang="fi-FI" dirty="0" err="1">
                <a:latin typeface="Times New Roman" panose="02020603050405020304" pitchFamily="18" charset="0"/>
                <a:cs typeface="Times New Roman" panose="02020603050405020304" pitchFamily="18" charset="0"/>
                <a:sym typeface="Wingdings" panose="05000000000000000000" pitchFamily="2" charset="2"/>
              </a:rPr>
              <a:t>from</a:t>
            </a:r>
            <a:r>
              <a:rPr lang="fi-FI" dirty="0">
                <a:latin typeface="Times New Roman" panose="02020603050405020304" pitchFamily="18" charset="0"/>
                <a:cs typeface="Times New Roman" panose="02020603050405020304" pitchFamily="18" charset="0"/>
                <a:sym typeface="Wingdings" panose="05000000000000000000" pitchFamily="2" charset="2"/>
              </a:rPr>
              <a:t> IMF, </a:t>
            </a:r>
            <a:r>
              <a:rPr lang="fi-FI" dirty="0" err="1">
                <a:latin typeface="Times New Roman" panose="02020603050405020304" pitchFamily="18" charset="0"/>
                <a:cs typeface="Times New Roman" panose="02020603050405020304" pitchFamily="18" charset="0"/>
                <a:sym typeface="Wingdings" panose="05000000000000000000" pitchFamily="2" charset="2"/>
              </a:rPr>
              <a:t>they</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want</a:t>
            </a:r>
            <a:r>
              <a:rPr lang="fi-FI" dirty="0">
                <a:latin typeface="Times New Roman" panose="02020603050405020304" pitchFamily="18" charset="0"/>
                <a:cs typeface="Times New Roman" panose="02020603050405020304" pitchFamily="18" charset="0"/>
                <a:sym typeface="Wingdings" panose="05000000000000000000" pitchFamily="2" charset="2"/>
              </a:rPr>
              <a:t> to </a:t>
            </a:r>
            <a:r>
              <a:rPr lang="fi-FI" dirty="0" err="1">
                <a:latin typeface="Times New Roman" panose="02020603050405020304" pitchFamily="18" charset="0"/>
                <a:cs typeface="Times New Roman" panose="02020603050405020304" pitchFamily="18" charset="0"/>
                <a:sym typeface="Wingdings" panose="05000000000000000000" pitchFamily="2" charset="2"/>
              </a:rPr>
              <a:t>be</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masters</a:t>
            </a:r>
            <a:r>
              <a:rPr lang="fi-FI" dirty="0">
                <a:latin typeface="Times New Roman" panose="02020603050405020304" pitchFamily="18" charset="0"/>
                <a:cs typeface="Times New Roman" panose="02020603050405020304" pitchFamily="18" charset="0"/>
                <a:sym typeface="Wingdings" panose="05000000000000000000" pitchFamily="2" charset="2"/>
              </a:rPr>
              <a:t> of </a:t>
            </a:r>
            <a:r>
              <a:rPr lang="fi-FI" dirty="0" err="1">
                <a:latin typeface="Times New Roman" panose="02020603050405020304" pitchFamily="18" charset="0"/>
                <a:cs typeface="Times New Roman" panose="02020603050405020304" pitchFamily="18" charset="0"/>
                <a:sym typeface="Wingdings" panose="05000000000000000000" pitchFamily="2" charset="2"/>
              </a:rPr>
              <a:t>their</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dignity</a:t>
            </a:r>
            <a:r>
              <a:rPr lang="fi-FI" dirty="0">
                <a:latin typeface="Times New Roman" panose="02020603050405020304" pitchFamily="18" charset="0"/>
                <a:cs typeface="Times New Roman" panose="02020603050405020304" pitchFamily="18" charset="0"/>
                <a:sym typeface="Wingdings" panose="05000000000000000000" pitchFamily="2" charset="2"/>
              </a:rPr>
              <a:t>  </a:t>
            </a:r>
          </a:p>
          <a:p>
            <a:pPr marL="0" indent="0">
              <a:buNone/>
            </a:pPr>
            <a:endParaRPr lang="fi-FI"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dirty="0" err="1">
                <a:latin typeface="Times New Roman" panose="02020603050405020304" pitchFamily="18" charset="0"/>
                <a:cs typeface="Times New Roman" panose="02020603050405020304" pitchFamily="18" charset="0"/>
                <a:sym typeface="Wingdings" panose="05000000000000000000" pitchFamily="2" charset="2"/>
              </a:rPr>
              <a:t>They</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want</a:t>
            </a:r>
            <a:r>
              <a:rPr lang="fi-FI" dirty="0">
                <a:latin typeface="Times New Roman" panose="02020603050405020304" pitchFamily="18" charset="0"/>
                <a:cs typeface="Times New Roman" panose="02020603050405020304" pitchFamily="18" charset="0"/>
                <a:sym typeface="Wingdings" panose="05000000000000000000" pitchFamily="2" charset="2"/>
              </a:rPr>
              <a:t> to </a:t>
            </a:r>
            <a:r>
              <a:rPr lang="fi-FI" dirty="0" err="1">
                <a:latin typeface="Times New Roman" panose="02020603050405020304" pitchFamily="18" charset="0"/>
                <a:cs typeface="Times New Roman" panose="02020603050405020304" pitchFamily="18" charset="0"/>
                <a:sym typeface="Wingdings" panose="05000000000000000000" pitchFamily="2" charset="2"/>
              </a:rPr>
              <a:t>have</a:t>
            </a:r>
            <a:r>
              <a:rPr lang="fi-FI" dirty="0">
                <a:latin typeface="Times New Roman" panose="02020603050405020304" pitchFamily="18" charset="0"/>
                <a:cs typeface="Times New Roman" panose="02020603050405020304" pitchFamily="18" charset="0"/>
                <a:sym typeface="Wingdings" panose="05000000000000000000" pitchFamily="2" charset="2"/>
              </a:rPr>
              <a:t> a </a:t>
            </a:r>
            <a:r>
              <a:rPr lang="fi-FI" dirty="0" err="1">
                <a:latin typeface="Times New Roman" panose="02020603050405020304" pitchFamily="18" charset="0"/>
                <a:cs typeface="Times New Roman" panose="02020603050405020304" pitchFamily="18" charset="0"/>
                <a:sym typeface="Wingdings" panose="05000000000000000000" pitchFamily="2" charset="2"/>
              </a:rPr>
              <a:t>buffer</a:t>
            </a:r>
            <a:r>
              <a:rPr lang="fi-FI" dirty="0">
                <a:latin typeface="Times New Roman" panose="02020603050405020304" pitchFamily="18" charset="0"/>
                <a:cs typeface="Times New Roman" panose="02020603050405020304" pitchFamily="18" charset="0"/>
                <a:sym typeface="Wingdings" panose="05000000000000000000" pitchFamily="2" charset="2"/>
              </a:rPr>
              <a:t>. </a:t>
            </a:r>
          </a:p>
          <a:p>
            <a:pPr marL="0" indent="0">
              <a:buNone/>
            </a:pPr>
            <a:endParaRPr lang="fi-FI"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dirty="0" err="1">
                <a:latin typeface="Times New Roman" panose="02020603050405020304" pitchFamily="18" charset="0"/>
                <a:cs typeface="Times New Roman" panose="02020603050405020304" pitchFamily="18" charset="0"/>
                <a:sym typeface="Wingdings" panose="05000000000000000000" pitchFamily="2" charset="2"/>
              </a:rPr>
              <a:t>They</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also</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cut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foreign</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debt</a:t>
            </a:r>
            <a:r>
              <a:rPr lang="fi-FI" dirty="0">
                <a:latin typeface="Times New Roman" panose="02020603050405020304" pitchFamily="18" charset="0"/>
                <a:cs typeface="Times New Roman" panose="02020603050405020304" pitchFamily="18" charset="0"/>
                <a:sym typeface="Wingdings" panose="05000000000000000000" pitchFamily="2" charset="2"/>
              </a:rPr>
              <a:t> – 17% of GDP (Asia, </a:t>
            </a:r>
            <a:r>
              <a:rPr lang="fi-FI" dirty="0" err="1">
                <a:latin typeface="Times New Roman" panose="02020603050405020304" pitchFamily="18" charset="0"/>
                <a:cs typeface="Times New Roman" panose="02020603050405020304" pitchFamily="18" charset="0"/>
                <a:sym typeface="Wingdings" panose="05000000000000000000" pitchFamily="2" charset="2"/>
              </a:rPr>
              <a:t>aggregate</a:t>
            </a:r>
            <a:r>
              <a:rPr lang="fi-FI" dirty="0">
                <a:latin typeface="Times New Roman" panose="02020603050405020304" pitchFamily="18" charset="0"/>
                <a:cs typeface="Times New Roman" panose="02020603050405020304" pitchFamily="18" charset="0"/>
                <a:sym typeface="Wingdings" panose="05000000000000000000" pitchFamily="2" charset="2"/>
              </a:rPr>
              <a:t>) – </a:t>
            </a:r>
            <a:r>
              <a:rPr lang="fi-FI" dirty="0" err="1">
                <a:latin typeface="Times New Roman" panose="02020603050405020304" pitchFamily="18" charset="0"/>
                <a:cs typeface="Times New Roman" panose="02020603050405020304" pitchFamily="18" charset="0"/>
                <a:sym typeface="Wingdings" panose="05000000000000000000" pitchFamily="2" charset="2"/>
              </a:rPr>
              <a:t>good</a:t>
            </a:r>
            <a:r>
              <a:rPr lang="fi-FI" dirty="0">
                <a:latin typeface="Times New Roman" panose="02020603050405020304" pitchFamily="18" charset="0"/>
                <a:cs typeface="Times New Roman" panose="02020603050405020304" pitchFamily="18" charset="0"/>
                <a:sym typeface="Wingdings" panose="05000000000000000000" pitchFamily="2" charset="2"/>
              </a:rPr>
              <a:t> for </a:t>
            </a:r>
            <a:r>
              <a:rPr lang="fi-FI" dirty="0" err="1">
                <a:latin typeface="Times New Roman" panose="02020603050405020304" pitchFamily="18" charset="0"/>
                <a:cs typeface="Times New Roman" panose="02020603050405020304" pitchFamily="18" charset="0"/>
                <a:sym typeface="Wingdings" panose="05000000000000000000" pitchFamily="2" charset="2"/>
              </a:rPr>
              <a:t>businesses</a:t>
            </a:r>
            <a:r>
              <a:rPr lang="fi-FI" dirty="0">
                <a:latin typeface="Times New Roman" panose="02020603050405020304" pitchFamily="18" charset="0"/>
                <a:cs typeface="Times New Roman" panose="02020603050405020304" pitchFamily="18" charset="0"/>
                <a:sym typeface="Wingdings" panose="05000000000000000000" pitchFamily="2" charset="2"/>
              </a:rPr>
              <a:t>. </a:t>
            </a:r>
            <a:endParaRPr lang="en-US" dirty="0">
              <a:latin typeface="Times New Roman" panose="02020603050405020304" pitchFamily="18" charset="0"/>
              <a:cs typeface="Times New Roman" panose="02020603050405020304" pitchFamily="18" charset="0"/>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09407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7711"/>
          </a:xfrm>
        </p:spPr>
        <p:txBody>
          <a:bodyPr>
            <a:normAutofit fontScale="90000"/>
          </a:bodyPr>
          <a:lstStyle/>
          <a:p>
            <a:r>
              <a:rPr lang="en-US" b="1" dirty="0">
                <a:latin typeface="Times New Roman" panose="02020603050405020304" pitchFamily="18" charset="0"/>
                <a:cs typeface="Times New Roman" panose="02020603050405020304" pitchFamily="18" charset="0"/>
              </a:rPr>
              <a:t>Car crash analogy of the crisis 2</a:t>
            </a:r>
            <a:endParaRPr lang="fi-FI" dirty="0"/>
          </a:p>
        </p:txBody>
      </p:sp>
      <p:pic>
        <p:nvPicPr>
          <p:cNvPr id="4" name="Content Placeholder 3"/>
          <p:cNvPicPr>
            <a:picLocks noGrp="1" noChangeAspect="1"/>
          </p:cNvPicPr>
          <p:nvPr>
            <p:ph idx="1"/>
          </p:nvPr>
        </p:nvPicPr>
        <p:blipFill>
          <a:blip r:embed="rId2"/>
          <a:stretch>
            <a:fillRect/>
          </a:stretch>
        </p:blipFill>
        <p:spPr>
          <a:xfrm>
            <a:off x="739832" y="1047750"/>
            <a:ext cx="10740043" cy="5560868"/>
          </a:xfrm>
          <a:prstGeom prst="rect">
            <a:avLst/>
          </a:prstGeom>
        </p:spPr>
      </p:pic>
      <p:sp>
        <p:nvSpPr>
          <p:cNvPr id="6" name="Rectangle 5"/>
          <p:cNvSpPr/>
          <p:nvPr/>
        </p:nvSpPr>
        <p:spPr>
          <a:xfrm>
            <a:off x="8861367" y="5394960"/>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3745329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32402"/>
          </a:xfrm>
        </p:spPr>
        <p:txBody>
          <a:bodyPr>
            <a:normAutofit fontScale="90000"/>
          </a:bodyPr>
          <a:lstStyle/>
          <a:p>
            <a:r>
              <a:rPr lang="en-US" b="1" dirty="0">
                <a:latin typeface="Times New Roman" panose="02020603050405020304" pitchFamily="18" charset="0"/>
                <a:cs typeface="Times New Roman" panose="02020603050405020304" pitchFamily="18" charset="0"/>
              </a:rPr>
              <a:t>Car crash analogy of the crisis 3</a:t>
            </a:r>
            <a:endParaRPr lang="fi-FI" dirty="0"/>
          </a:p>
        </p:txBody>
      </p:sp>
      <p:pic>
        <p:nvPicPr>
          <p:cNvPr id="4" name="Content Placeholder 3"/>
          <p:cNvPicPr>
            <a:picLocks noGrp="1" noChangeAspect="1"/>
          </p:cNvPicPr>
          <p:nvPr>
            <p:ph idx="1"/>
          </p:nvPr>
        </p:nvPicPr>
        <p:blipFill>
          <a:blip r:embed="rId2"/>
          <a:stretch>
            <a:fillRect/>
          </a:stretch>
        </p:blipFill>
        <p:spPr>
          <a:xfrm>
            <a:off x="838199" y="1122363"/>
            <a:ext cx="10392295" cy="5054600"/>
          </a:xfrm>
          <a:prstGeom prst="rect">
            <a:avLst/>
          </a:prstGeom>
        </p:spPr>
      </p:pic>
      <p:sp>
        <p:nvSpPr>
          <p:cNvPr id="5" name="Rectangle 4"/>
          <p:cNvSpPr/>
          <p:nvPr/>
        </p:nvSpPr>
        <p:spPr>
          <a:xfrm>
            <a:off x="8761614" y="6176963"/>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3316660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57588"/>
          </a:xfrm>
        </p:spPr>
        <p:txBody>
          <a:bodyPr>
            <a:normAutofit fontScale="90000"/>
          </a:bodyPr>
          <a:lstStyle/>
          <a:p>
            <a:r>
              <a:rPr lang="en-US" b="1" dirty="0">
                <a:latin typeface="Times New Roman" panose="02020603050405020304" pitchFamily="18" charset="0"/>
                <a:cs typeface="Times New Roman" panose="02020603050405020304" pitchFamily="18" charset="0"/>
              </a:rPr>
              <a:t>Car crash analogy of the crisis 4</a:t>
            </a:r>
            <a:endParaRPr lang="fi-FI" dirty="0"/>
          </a:p>
        </p:txBody>
      </p:sp>
      <p:pic>
        <p:nvPicPr>
          <p:cNvPr id="4" name="Content Placeholder 3"/>
          <p:cNvPicPr>
            <a:picLocks noGrp="1" noChangeAspect="1"/>
          </p:cNvPicPr>
          <p:nvPr>
            <p:ph idx="1"/>
          </p:nvPr>
        </p:nvPicPr>
        <p:blipFill>
          <a:blip r:embed="rId2"/>
          <a:stretch>
            <a:fillRect/>
          </a:stretch>
        </p:blipFill>
        <p:spPr>
          <a:xfrm>
            <a:off x="914400" y="1006475"/>
            <a:ext cx="10075025" cy="5170488"/>
          </a:xfrm>
          <a:prstGeom prst="rect">
            <a:avLst/>
          </a:prstGeom>
        </p:spPr>
      </p:pic>
      <p:sp>
        <p:nvSpPr>
          <p:cNvPr id="5" name="Rectangle 4"/>
          <p:cNvSpPr/>
          <p:nvPr/>
        </p:nvSpPr>
        <p:spPr>
          <a:xfrm>
            <a:off x="8861367" y="5877705"/>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3841266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3337"/>
          </a:xfrm>
        </p:spPr>
        <p:txBody>
          <a:bodyPr>
            <a:normAutofit/>
          </a:bodyPr>
          <a:lstStyle/>
          <a:p>
            <a:r>
              <a:rPr lang="fi-FI" sz="2500" b="1" dirty="0">
                <a:latin typeface="Times New Roman" panose="02020603050405020304" pitchFamily="18" charset="0"/>
                <a:cs typeface="Times New Roman" panose="02020603050405020304" pitchFamily="18" charset="0"/>
              </a:rPr>
              <a:t>Three </a:t>
            </a:r>
            <a:r>
              <a:rPr lang="fi-FI" sz="2500" b="1" dirty="0" err="1">
                <a:latin typeface="Times New Roman" panose="02020603050405020304" pitchFamily="18" charset="0"/>
                <a:cs typeface="Times New Roman" panose="02020603050405020304" pitchFamily="18" charset="0"/>
              </a:rPr>
              <a:t>waves</a:t>
            </a:r>
            <a:r>
              <a:rPr lang="fi-FI" sz="2500" b="1" dirty="0">
                <a:latin typeface="Times New Roman" panose="02020603050405020304" pitchFamily="18" charset="0"/>
                <a:cs typeface="Times New Roman" panose="02020603050405020304" pitchFamily="18" charset="0"/>
              </a:rPr>
              <a:t> of </a:t>
            </a:r>
            <a:r>
              <a:rPr lang="fi-FI" sz="2500" b="1" dirty="0" err="1">
                <a:latin typeface="Times New Roman" panose="02020603050405020304" pitchFamily="18" charset="0"/>
                <a:cs typeface="Times New Roman" panose="02020603050405020304" pitchFamily="18" charset="0"/>
              </a:rPr>
              <a:t>crises</a:t>
            </a:r>
            <a:r>
              <a:rPr lang="fi-FI" sz="2500" b="1" dirty="0">
                <a:latin typeface="Times New Roman" panose="02020603050405020304" pitchFamily="18" charset="0"/>
                <a:cs typeface="Times New Roman" panose="02020603050405020304" pitchFamily="18" charset="0"/>
              </a:rPr>
              <a:t> in </a:t>
            </a:r>
            <a:r>
              <a:rPr lang="fi-FI" sz="2500" b="1" dirty="0" err="1">
                <a:latin typeface="Times New Roman" panose="02020603050405020304" pitchFamily="18" charset="0"/>
                <a:cs typeface="Times New Roman" panose="02020603050405020304" pitchFamily="18" charset="0"/>
              </a:rPr>
              <a:t>emerging</a:t>
            </a:r>
            <a:r>
              <a:rPr lang="fi-FI" sz="2500" b="1" dirty="0">
                <a:latin typeface="Times New Roman" panose="02020603050405020304" pitchFamily="18" charset="0"/>
                <a:cs typeface="Times New Roman" panose="02020603050405020304" pitchFamily="18" charset="0"/>
              </a:rPr>
              <a:t> </a:t>
            </a:r>
            <a:r>
              <a:rPr lang="fi-FI" sz="2500" b="1" dirty="0" err="1">
                <a:latin typeface="Times New Roman" panose="02020603050405020304" pitchFamily="18" charset="0"/>
                <a:cs typeface="Times New Roman" panose="02020603050405020304" pitchFamily="18" charset="0"/>
              </a:rPr>
              <a:t>markets</a:t>
            </a:r>
            <a:r>
              <a:rPr lang="fi-FI" sz="2500" b="1" dirty="0">
                <a:latin typeface="Times New Roman" panose="02020603050405020304" pitchFamily="18" charset="0"/>
                <a:cs typeface="Times New Roman" panose="02020603050405020304" pitchFamily="18" charset="0"/>
              </a:rPr>
              <a:t> </a:t>
            </a:r>
            <a:endParaRPr lang="en-US" sz="25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062842" y="1175656"/>
            <a:ext cx="9672452" cy="5468587"/>
          </a:xfrm>
          <a:prstGeom prst="rect">
            <a:avLst/>
          </a:prstGeom>
        </p:spPr>
      </p:pic>
      <p:sp>
        <p:nvSpPr>
          <p:cNvPr id="3" name="Rectangle 2"/>
          <p:cNvSpPr/>
          <p:nvPr/>
        </p:nvSpPr>
        <p:spPr>
          <a:xfrm>
            <a:off x="838200" y="1175656"/>
            <a:ext cx="943099" cy="463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8861367" y="5735782"/>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381575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First cycle</a:t>
            </a:r>
            <a:r>
              <a:rPr lang="fi-FI"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1975</a:t>
            </a:r>
            <a:r>
              <a:rPr lang="fi-FI"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1981-1989</a:t>
            </a:r>
            <a:endParaRPr lang="fi-FI"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255222"/>
            <a:ext cx="10515600" cy="4921741"/>
          </a:xfrm>
        </p:spPr>
        <p:txBody>
          <a:bodyPr>
            <a:normAutofit fontScale="92500" lnSpcReduction="10000"/>
          </a:bodyPr>
          <a:lstStyle/>
          <a:p>
            <a:pPr marL="0" indent="0">
              <a:buNone/>
            </a:pPr>
            <a:r>
              <a:rPr lang="fi-FI" sz="2200" dirty="0">
                <a:latin typeface="Times New Roman" panose="02020603050405020304" pitchFamily="18" charset="0"/>
                <a:cs typeface="Times New Roman" panose="02020603050405020304" pitchFamily="18" charset="0"/>
              </a:rPr>
              <a:t>1970s – </a:t>
            </a:r>
            <a:r>
              <a:rPr lang="fi-FI" sz="2200" dirty="0" err="1">
                <a:latin typeface="Times New Roman" panose="02020603050405020304" pitchFamily="18" charset="0"/>
                <a:cs typeface="Times New Roman" panose="02020603050405020304" pitchFamily="18" charset="0"/>
              </a:rPr>
              <a:t>two</a:t>
            </a:r>
            <a:r>
              <a:rPr lang="fi-FI" sz="2200" dirty="0">
                <a:latin typeface="Times New Roman" panose="02020603050405020304" pitchFamily="18" charset="0"/>
                <a:cs typeface="Times New Roman" panose="02020603050405020304" pitchFamily="18" charset="0"/>
              </a:rPr>
              <a:t> </a:t>
            </a:r>
            <a:r>
              <a:rPr lang="fi-FI" sz="2200" dirty="0" err="1">
                <a:latin typeface="Times New Roman" panose="02020603050405020304" pitchFamily="18" charset="0"/>
                <a:cs typeface="Times New Roman" panose="02020603050405020304" pitchFamily="18" charset="0"/>
              </a:rPr>
              <a:t>large</a:t>
            </a:r>
            <a:r>
              <a:rPr lang="fi-FI" sz="2200" dirty="0">
                <a:latin typeface="Times New Roman" panose="02020603050405020304" pitchFamily="18" charset="0"/>
                <a:cs typeface="Times New Roman" panose="02020603050405020304" pitchFamily="18" charset="0"/>
              </a:rPr>
              <a:t> </a:t>
            </a:r>
            <a:r>
              <a:rPr lang="fi-FI" sz="2200" dirty="0" err="1">
                <a:latin typeface="Times New Roman" panose="02020603050405020304" pitchFamily="18" charset="0"/>
                <a:cs typeface="Times New Roman" panose="02020603050405020304" pitchFamily="18" charset="0"/>
              </a:rPr>
              <a:t>oil</a:t>
            </a:r>
            <a:r>
              <a:rPr lang="fi-FI" sz="2200" dirty="0">
                <a:latin typeface="Times New Roman" panose="02020603050405020304" pitchFamily="18" charset="0"/>
                <a:cs typeface="Times New Roman" panose="02020603050405020304" pitchFamily="18" charset="0"/>
              </a:rPr>
              <a:t> </a:t>
            </a:r>
            <a:r>
              <a:rPr lang="fi-FI" sz="2200" dirty="0" err="1">
                <a:latin typeface="Times New Roman" panose="02020603050405020304" pitchFamily="18" charset="0"/>
                <a:cs typeface="Times New Roman" panose="02020603050405020304" pitchFamily="18" charset="0"/>
              </a:rPr>
              <a:t>price</a:t>
            </a:r>
            <a:r>
              <a:rPr lang="fi-FI" sz="2200" dirty="0">
                <a:latin typeface="Times New Roman" panose="02020603050405020304" pitchFamily="18" charset="0"/>
                <a:cs typeface="Times New Roman" panose="02020603050405020304" pitchFamily="18" charset="0"/>
              </a:rPr>
              <a:t> </a:t>
            </a:r>
            <a:r>
              <a:rPr lang="fi-FI" sz="2200" dirty="0" err="1">
                <a:latin typeface="Times New Roman" panose="02020603050405020304" pitchFamily="18" charset="0"/>
                <a:cs typeface="Times New Roman" panose="02020603050405020304" pitchFamily="18" charset="0"/>
              </a:rPr>
              <a:t>shocks</a:t>
            </a:r>
            <a:endParaRPr lang="fi-FI" sz="2200" dirty="0">
              <a:latin typeface="Times New Roman" panose="02020603050405020304" pitchFamily="18" charset="0"/>
              <a:cs typeface="Times New Roman" panose="02020603050405020304" pitchFamily="18" charset="0"/>
            </a:endParaRPr>
          </a:p>
          <a:p>
            <a:pPr marL="0" indent="0">
              <a:buNone/>
            </a:pPr>
            <a:endParaRPr lang="fi-FI" sz="2200" dirty="0">
              <a:latin typeface="Times New Roman" panose="02020603050405020304" pitchFamily="18" charset="0"/>
              <a:cs typeface="Times New Roman" panose="02020603050405020304" pitchFamily="18" charset="0"/>
            </a:endParaRPr>
          </a:p>
          <a:p>
            <a:pPr marL="0" indent="0">
              <a:buNone/>
            </a:pPr>
            <a:r>
              <a:rPr lang="en-US" sz="2200" dirty="0">
                <a:latin typeface="Times New Roman" panose="02020603050405020304" pitchFamily="18" charset="0"/>
                <a:cs typeface="Times New Roman" panose="02020603050405020304" pitchFamily="18" charset="0"/>
              </a:rPr>
              <a:t>Created current account surpluses among oil-exporting countries </a:t>
            </a:r>
            <a:r>
              <a:rPr lang="en-US" sz="2200" dirty="0">
                <a:latin typeface="Times New Roman" panose="02020603050405020304" pitchFamily="18" charset="0"/>
                <a:cs typeface="Times New Roman" panose="02020603050405020304" pitchFamily="18" charset="0"/>
                <a:sym typeface="Wingdings" panose="05000000000000000000" pitchFamily="2" charset="2"/>
              </a:rPr>
              <a:t></a:t>
            </a:r>
          </a:p>
          <a:p>
            <a:pPr marL="0" indent="0">
              <a:buNone/>
            </a:pPr>
            <a:endParaRPr lang="en-US" sz="22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en-US" sz="2200" dirty="0">
                <a:latin typeface="Times New Roman" panose="02020603050405020304" pitchFamily="18" charset="0"/>
                <a:cs typeface="Times New Roman" panose="02020603050405020304" pitchFamily="18" charset="0"/>
              </a:rPr>
              <a:t>Invested via large US money-center banks and US government (US treasury bills) </a:t>
            </a:r>
            <a:r>
              <a:rPr lang="en-US" sz="2200" dirty="0">
                <a:latin typeface="Times New Roman" panose="02020603050405020304" pitchFamily="18" charset="0"/>
                <a:cs typeface="Times New Roman" panose="02020603050405020304" pitchFamily="18" charset="0"/>
                <a:sym typeface="Wingdings" panose="05000000000000000000" pitchFamily="2" charset="2"/>
              </a:rPr>
              <a:t></a:t>
            </a:r>
          </a:p>
          <a:p>
            <a:pPr marL="0" indent="0">
              <a:buNone/>
            </a:pPr>
            <a:endParaRPr lang="en-US" sz="22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en-US" sz="2200" dirty="0">
                <a:latin typeface="Times New Roman" panose="02020603050405020304" pitchFamily="18" charset="0"/>
                <a:cs typeface="Times New Roman" panose="02020603050405020304" pitchFamily="18" charset="0"/>
                <a:sym typeface="Wingdings" panose="05000000000000000000" pitchFamily="2" charset="2"/>
              </a:rPr>
              <a:t>Invested to emerging markets </a:t>
            </a:r>
          </a:p>
          <a:p>
            <a:pPr marL="0" indent="0">
              <a:buNone/>
            </a:pPr>
            <a:endParaRPr lang="en-US" sz="22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en-US" sz="2200" dirty="0">
                <a:latin typeface="Times New Roman" panose="02020603050405020304" pitchFamily="18" charset="0"/>
                <a:cs typeface="Times New Roman" panose="02020603050405020304" pitchFamily="18" charset="0"/>
                <a:sym typeface="Wingdings" panose="05000000000000000000" pitchFamily="2" charset="2"/>
              </a:rPr>
              <a:t>Created current account deficits among oil-consuming countries, in particular, emerging. </a:t>
            </a:r>
          </a:p>
          <a:p>
            <a:pPr marL="0" indent="0">
              <a:buNone/>
            </a:pPr>
            <a:endParaRPr lang="en-US" sz="22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en-US" sz="2200" dirty="0">
                <a:latin typeface="Times New Roman" panose="02020603050405020304" pitchFamily="18" charset="0"/>
                <a:cs typeface="Times New Roman" panose="02020603050405020304" pitchFamily="18" charset="0"/>
                <a:sym typeface="Wingdings" panose="05000000000000000000" pitchFamily="2" charset="2"/>
              </a:rPr>
              <a:t>High international debt of emerging markets </a:t>
            </a:r>
          </a:p>
          <a:p>
            <a:pPr marL="0" indent="0">
              <a:buNone/>
            </a:pPr>
            <a:endParaRPr lang="en-US" sz="22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en-US" sz="2200" dirty="0">
                <a:latin typeface="Times New Roman" panose="02020603050405020304" pitchFamily="18" charset="0"/>
                <a:cs typeface="Times New Roman" panose="02020603050405020304" pitchFamily="18" charset="0"/>
                <a:sym typeface="Wingdings" panose="05000000000000000000" pitchFamily="2" charset="2"/>
              </a:rPr>
              <a:t>World recession  higher interest rates on loans  emerging markets default</a:t>
            </a:r>
          </a:p>
          <a:p>
            <a:pPr marL="0" indent="0">
              <a:buNone/>
            </a:pPr>
            <a:endParaRPr lang="en-US" sz="18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endParaRPr lang="en-US" sz="22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endParaRPr lang="fi-FI" dirty="0"/>
          </a:p>
        </p:txBody>
      </p:sp>
    </p:spTree>
    <p:extLst>
      <p:ext uri="{BB962C8B-B14F-4D97-AF65-F5344CB8AC3E}">
        <p14:creationId xmlns:p14="http://schemas.microsoft.com/office/powerpoint/2010/main" val="1950685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3766</TotalTime>
  <Words>1127</Words>
  <Application>Microsoft Office PowerPoint</Application>
  <PresentationFormat>Widescreen</PresentationFormat>
  <Paragraphs>155</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Times New Roman</vt:lpstr>
      <vt:lpstr>Office Theme</vt:lpstr>
      <vt:lpstr>Crises in Emerging Markets</vt:lpstr>
      <vt:lpstr>Crisis – how it happends in general?</vt:lpstr>
      <vt:lpstr>Car crash analogy of the crisis</vt:lpstr>
      <vt:lpstr>Car crash analogy of the crisis 1</vt:lpstr>
      <vt:lpstr>Car crash analogy of the crisis 2</vt:lpstr>
      <vt:lpstr>Car crash analogy of the crisis 3</vt:lpstr>
      <vt:lpstr>Car crash analogy of the crisis 4</vt:lpstr>
      <vt:lpstr>Three waves of crises in emerging markets </vt:lpstr>
      <vt:lpstr>First cycle: 1975-1981-1989</vt:lpstr>
      <vt:lpstr>Second cycle: 1990-1996-2002</vt:lpstr>
      <vt:lpstr>Third cycle: 2003-2008-2015/16</vt:lpstr>
      <vt:lpstr>PowerPoint Presentation</vt:lpstr>
      <vt:lpstr>PowerPoint Presentation</vt:lpstr>
      <vt:lpstr>Capital flows in emerging markets: Present (VoxEU 2020)</vt:lpstr>
      <vt:lpstr>Main factors of crises in emerging markets</vt:lpstr>
      <vt:lpstr>The role of US monetary policy in crises in emerging markets</vt:lpstr>
      <vt:lpstr>PowerPoint Presentation</vt:lpstr>
      <vt:lpstr>Professor Andrew Karolyi (Cornell University) on taper tantrum of May-June 2013</vt:lpstr>
      <vt:lpstr>PowerPoint Presentation</vt:lpstr>
      <vt:lpstr> Tapering talk: The impact of expectations of reduced Federal Reserve security purchases on emerging markets  Barry Eichengreen, Poonam Gupta 19 December 2013, VoxEU  </vt:lpstr>
      <vt:lpstr>PowerPoint Presentation</vt:lpstr>
      <vt:lpstr>PowerPoint Presentation</vt:lpstr>
      <vt:lpstr>PowerPoint Presentation</vt:lpstr>
      <vt:lpstr>PowerPoint Presentation</vt:lpstr>
      <vt:lpstr>Crises` consequencies</vt:lpstr>
      <vt:lpstr>PowerPoint Presentation</vt:lpstr>
      <vt:lpstr>PowerPoint Presentation</vt:lpstr>
      <vt:lpstr>PowerPoint Presentation</vt:lpstr>
      <vt:lpstr>Balance sheet effect  currency mismatch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Expert opinion: Nenad Pacek, President, Global Success Advisors GmbH; Co-Founder, CEEMEA Business Group</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Exchange rates in emerging economies</dc:title>
  <dc:creator>Ledyaeva Svetlana</dc:creator>
  <cp:lastModifiedBy>Ledyaeva Svetlana</cp:lastModifiedBy>
  <cp:revision>264</cp:revision>
  <dcterms:created xsi:type="dcterms:W3CDTF">2017-02-16T09:29:57Z</dcterms:created>
  <dcterms:modified xsi:type="dcterms:W3CDTF">2020-12-26T08:52:46Z</dcterms:modified>
</cp:coreProperties>
</file>