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4"/>
  </p:notesMasterIdLst>
  <p:handoutMasterIdLst>
    <p:handoutMasterId r:id="rId15"/>
  </p:handoutMasterIdLst>
  <p:sldIdLst>
    <p:sldId id="829" r:id="rId2"/>
    <p:sldId id="832" r:id="rId3"/>
    <p:sldId id="828" r:id="rId4"/>
    <p:sldId id="833" r:id="rId5"/>
    <p:sldId id="794" r:id="rId6"/>
    <p:sldId id="640" r:id="rId7"/>
    <p:sldId id="825" r:id="rId8"/>
    <p:sldId id="750" r:id="rId9"/>
    <p:sldId id="831" r:id="rId10"/>
    <p:sldId id="826" r:id="rId11"/>
    <p:sldId id="827" r:id="rId12"/>
    <p:sldId id="830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034"/>
    <a:srgbClr val="FFFFFF"/>
    <a:srgbClr val="FFA601"/>
    <a:srgbClr val="FF671F"/>
    <a:srgbClr val="FEA14E"/>
    <a:srgbClr val="FFD579"/>
    <a:srgbClr val="F9EBBF"/>
    <a:srgbClr val="FAE29F"/>
    <a:srgbClr val="45BC9E"/>
    <a:srgbClr val="778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42" autoAdjust="0"/>
    <p:restoredTop sz="96405" autoAdjust="0"/>
  </p:normalViewPr>
  <p:slideViewPr>
    <p:cSldViewPr snapToObjects="1">
      <p:cViewPr varScale="1">
        <p:scale>
          <a:sx n="127" d="100"/>
          <a:sy n="127" d="100"/>
        </p:scale>
        <p:origin x="1272" y="176"/>
      </p:cViewPr>
      <p:guideLst>
        <p:guide orient="horz" pos="432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6" d="100"/>
        <a:sy n="106" d="100"/>
      </p:scale>
      <p:origin x="0" y="1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D340-D55E-F444-9866-2DD438B2849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EE178-4523-DB44-B7EE-8A16E53DA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42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7303B11-5EFE-4A3B-B7C0-4ADE873E5104}" type="datetimeFigureOut">
              <a:rPr lang="fi-FI" smtClean="0"/>
              <a:pPr/>
              <a:t>6.10.2022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4922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rgbClr val="FFA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2563032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897312"/>
            <a:ext cx="6285600" cy="23400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" name="Kuva 13">
            <a:extLst>
              <a:ext uri="{FF2B5EF4-FFF2-40B4-BE49-F238E27FC236}">
                <a16:creationId xmlns:a16="http://schemas.microsoft.com/office/drawing/2014/main" id="{2E02D8D6-971C-784A-AAD7-1EC553671B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" y="-6085"/>
            <a:ext cx="1911013" cy="167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ian numeron paikkamerkki 6">
            <a:extLst>
              <a:ext uri="{FF2B5EF4-FFF2-40B4-BE49-F238E27FC236}">
                <a16:creationId xmlns:a16="http://schemas.microsoft.com/office/drawing/2014/main" id="{3A638D44-9726-7449-A94D-A0CDF209C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ian numeron paikkamerkki 6">
            <a:extLst>
              <a:ext uri="{FF2B5EF4-FFF2-40B4-BE49-F238E27FC236}">
                <a16:creationId xmlns:a16="http://schemas.microsoft.com/office/drawing/2014/main" id="{DC4B9141-E48A-3946-A001-D5C41A35F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ian numeron paikkamerkki 6">
            <a:extLst>
              <a:ext uri="{FF2B5EF4-FFF2-40B4-BE49-F238E27FC236}">
                <a16:creationId xmlns:a16="http://schemas.microsoft.com/office/drawing/2014/main" id="{AD1C5126-CA65-F04E-8984-FFC1EE03E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160AE0A2-E0F0-F24D-9398-BB8A37A6A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A60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ian numeron paikkamerkki 6">
            <a:extLst>
              <a:ext uri="{FF2B5EF4-FFF2-40B4-BE49-F238E27FC236}">
                <a16:creationId xmlns:a16="http://schemas.microsoft.com/office/drawing/2014/main" id="{1577778D-80B3-834B-8597-B96123EE4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rgbClr val="FFA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ian numeron paikkamerkki 6">
            <a:extLst>
              <a:ext uri="{FF2B5EF4-FFF2-40B4-BE49-F238E27FC236}">
                <a16:creationId xmlns:a16="http://schemas.microsoft.com/office/drawing/2014/main" id="{CDC5C93B-C1FB-054A-9ED7-720AAC18A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rgbClr val="FFBF9F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Red">
    <p:bg>
      <p:bgPr>
        <a:solidFill>
          <a:srgbClr val="FFA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ian numeron paikkamerkki 6">
            <a:extLst>
              <a:ext uri="{FF2B5EF4-FFF2-40B4-BE49-F238E27FC236}">
                <a16:creationId xmlns:a16="http://schemas.microsoft.com/office/drawing/2014/main" id="{BEE079EA-9467-1145-AB46-F9C169369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rgbClr val="FFBF9F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1584000"/>
            <a:ext cx="7988400" cy="413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</p:spPr>
        <p:txBody>
          <a:bodyPr anchor="b" anchorCtr="0"/>
          <a:lstStyle>
            <a:lvl1pPr algn="r">
              <a:defRPr sz="1200"/>
            </a:lvl1pPr>
          </a:lstStyle>
          <a:p>
            <a:pPr>
              <a:defRPr/>
            </a:pPr>
            <a:fld id="{A9F12284-A9F4-F549-925F-1D36A0BFE37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0" r:id="rId6"/>
    <p:sldLayoutId id="2147483662" r:id="rId7"/>
    <p:sldLayoutId id="2147483663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FFA60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ts val="6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jqueryui.com/accordion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botsmagazine.com/meet-the-new-conversational-google-forms-28b12a138a7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eadgenapp.io/conditional-logic-forms/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esigncode.io/figma-handbook-exporting-css-code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A2EE21-4B29-8103-A70D-42F62D9D0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Clarifications for weeks 5-7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3481724-1129-6E71-7293-0AC2DD3B7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I" dirty="0"/>
              <a:t>Antti’s slides</a:t>
            </a:r>
          </a:p>
        </p:txBody>
      </p:sp>
    </p:spTree>
    <p:extLst>
      <p:ext uri="{BB962C8B-B14F-4D97-AF65-F5344CB8AC3E}">
        <p14:creationId xmlns:p14="http://schemas.microsoft.com/office/powerpoint/2010/main" val="158590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5784-8E65-0848-F462-6A0D01C8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Predictive text input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ECB7B-1E36-AD08-2721-FA5A538E2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89379-D2CB-956D-9F79-552FEEEA8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0" y="1268760"/>
            <a:ext cx="52451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8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CC27-ED1E-7A06-F6D5-DD8F34C8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Accordion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638331-F286-6745-162E-BF104555C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C679E-D22E-05EB-27A3-5824ECEC907D}"/>
              </a:ext>
            </a:extLst>
          </p:cNvPr>
          <p:cNvSpPr txBox="1"/>
          <p:nvPr/>
        </p:nvSpPr>
        <p:spPr>
          <a:xfrm>
            <a:off x="584367" y="52306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dirty="0"/>
              <a:t>Demo: </a:t>
            </a:r>
            <a:r>
              <a:rPr lang="en-FI" dirty="0">
                <a:hlinkClick r:id="rId2"/>
              </a:rPr>
              <a:t>https://jqueryui.com/accordion/</a:t>
            </a:r>
            <a:r>
              <a:rPr lang="en-FI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02673-7FEF-5C47-7B98-F66747924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53" y="1268760"/>
            <a:ext cx="5232704" cy="39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E24527-13D0-467F-642F-AA1762AF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54782"/>
            <a:ext cx="5256584" cy="35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D9DF1-23BA-B298-2DF9-F0CD5F3A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Tree-structured chatbot / questionnaire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3FE56E-1046-6810-0703-C385D751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7A14C-D002-14BD-A2CF-D52522E0CEC3}"/>
              </a:ext>
            </a:extLst>
          </p:cNvPr>
          <p:cNvSpPr txBox="1"/>
          <p:nvPr/>
        </p:nvSpPr>
        <p:spPr>
          <a:xfrm>
            <a:off x="395536" y="4509120"/>
            <a:ext cx="5256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sz="1600" dirty="0">
                <a:hlinkClick r:id="rId3"/>
              </a:rPr>
              <a:t>https://chatbotsmagazine.com/meet-the-new-conversational-google-forms-28b12a138a72</a:t>
            </a:r>
            <a:r>
              <a:rPr lang="en-FI" sz="1600" dirty="0"/>
              <a:t> </a:t>
            </a:r>
          </a:p>
        </p:txBody>
      </p:sp>
      <p:pic>
        <p:nvPicPr>
          <p:cNvPr id="1028" name="Picture 4" descr="Conditional logic forms flowchart example">
            <a:extLst>
              <a:ext uri="{FF2B5EF4-FFF2-40B4-BE49-F238E27FC236}">
                <a16:creationId xmlns:a16="http://schemas.microsoft.com/office/drawing/2014/main" id="{55311015-E10B-BECC-5E93-662A981E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38" y="1493892"/>
            <a:ext cx="256148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4C5A4-FB3B-1902-87E9-7188564BA9B2}"/>
              </a:ext>
            </a:extLst>
          </p:cNvPr>
          <p:cNvSpPr txBox="1"/>
          <p:nvPr/>
        </p:nvSpPr>
        <p:spPr>
          <a:xfrm>
            <a:off x="5920656" y="4960055"/>
            <a:ext cx="322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5"/>
              </a:rPr>
              <a:t>https://leadgenapp.io/conditional-logic-forms/</a:t>
            </a:r>
            <a:r>
              <a:rPr lang="en-GB" sz="1600" dirty="0"/>
              <a:t> </a:t>
            </a:r>
            <a:endParaRPr lang="en-FI" sz="1600" dirty="0"/>
          </a:p>
        </p:txBody>
      </p:sp>
    </p:spTree>
    <p:extLst>
      <p:ext uri="{BB962C8B-B14F-4D97-AF65-F5344CB8AC3E}">
        <p14:creationId xmlns:p14="http://schemas.microsoft.com/office/powerpoint/2010/main" val="367935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0909-B4AD-D286-D134-262B3931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Group work in the project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26A37-44A7-6013-53D5-5BF0E4F59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How are you dividing the work?</a:t>
            </a:r>
          </a:p>
          <a:p>
            <a:pPr lvl="1"/>
            <a:r>
              <a:rPr lang="en-FI" dirty="0"/>
              <a:t>Individual tasks (members can work on their own)</a:t>
            </a:r>
          </a:p>
          <a:p>
            <a:pPr lvl="1"/>
            <a:r>
              <a:rPr lang="en-FI" dirty="0"/>
              <a:t>Group meetings (everyone is present)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760C6-7B10-B816-73B6-2622CC4DC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58F36-8C30-55B7-99F8-85C00F8C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142600"/>
            <a:ext cx="5283200" cy="32258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8798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E169-E5AA-2851-09CA-2053DFC2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MOOC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31920-38B8-CC14-11E0-2B33C47E7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There have been (and are) wider problems in the A+ services</a:t>
            </a:r>
          </a:p>
          <a:p>
            <a:pPr lvl="1"/>
            <a:r>
              <a:rPr lang="en-FI" dirty="0"/>
              <a:t>Current situation: Some exercises do not give points even if they are correct</a:t>
            </a:r>
          </a:p>
          <a:p>
            <a:r>
              <a:rPr lang="en-FI" dirty="0"/>
              <a:t>MOOC Rounds 3 &amp; 4 deadlines have been postponed</a:t>
            </a:r>
          </a:p>
          <a:p>
            <a:pPr lvl="1"/>
            <a:r>
              <a:rPr lang="en-FI" dirty="0"/>
              <a:t>New deadlines for the both: Monday 10 October 23:59</a:t>
            </a:r>
          </a:p>
          <a:p>
            <a:r>
              <a:rPr lang="en-FI" dirty="0"/>
              <a:t>Recommendation:</a:t>
            </a:r>
          </a:p>
          <a:p>
            <a:pPr lvl="1"/>
            <a:r>
              <a:rPr lang="en-FI" dirty="0"/>
              <a:t>Do exercises on your own, but test them on your own, without sending them for grading</a:t>
            </a:r>
          </a:p>
          <a:p>
            <a:pPr lvl="1"/>
            <a:r>
              <a:rPr lang="en-FI" dirty="0"/>
              <a:t>In the tutoring in the afternoon, ask for clarificications based on the problems that you have on your own computer (not in grading)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B738A9-1BB6-EC4D-CEF8-CEC7662F5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16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FF6C-EC2E-ABC7-EF72-E6A2543F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MOOC 4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EE5BF-A004-9E94-05E5-8CCE479D1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84000"/>
            <a:ext cx="7988400" cy="1268936"/>
          </a:xfrm>
        </p:spPr>
        <p:txBody>
          <a:bodyPr/>
          <a:lstStyle/>
          <a:p>
            <a:r>
              <a:rPr lang="en-FI" dirty="0"/>
              <a:t>The same limits as in Round 3</a:t>
            </a:r>
          </a:p>
          <a:p>
            <a:pPr lvl="1"/>
            <a:r>
              <a:rPr lang="en-FI" dirty="0"/>
              <a:t>Even if R</a:t>
            </a:r>
            <a:r>
              <a:rPr lang="en-GB" dirty="0"/>
              <a:t>o</a:t>
            </a:r>
            <a:r>
              <a:rPr lang="en-FI" dirty="0"/>
              <a:t>und 4 has max 400 points, not 300</a:t>
            </a:r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121E7-028A-6E22-BB1C-F01EDD211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DD8BEDF-EBDA-4A96-283F-0F420FD6A4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715078"/>
              </p:ext>
            </p:extLst>
          </p:nvPr>
        </p:nvGraphicFramePr>
        <p:xfrm>
          <a:off x="450672" y="3429000"/>
          <a:ext cx="8136903" cy="1872960"/>
        </p:xfrm>
        <a:graphic>
          <a:graphicData uri="http://schemas.openxmlformats.org/drawingml/2006/table">
            <a:tbl>
              <a:tblPr/>
              <a:tblGrid>
                <a:gridCol w="1024984">
                  <a:extLst>
                    <a:ext uri="{9D8B030D-6E8A-4147-A177-3AD203B41FA5}">
                      <a16:colId xmlns:a16="http://schemas.microsoft.com/office/drawing/2014/main" val="134795776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25858781"/>
                    </a:ext>
                  </a:extLst>
                </a:gridCol>
                <a:gridCol w="1927344">
                  <a:extLst>
                    <a:ext uri="{9D8B030D-6E8A-4147-A177-3AD203B41FA5}">
                      <a16:colId xmlns:a16="http://schemas.microsoft.com/office/drawing/2014/main" val="225400684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55233425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3698034734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4262370743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3604305677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1843085542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56700040"/>
                    </a:ext>
                  </a:extLst>
                </a:gridCol>
              </a:tblGrid>
              <a:tr h="34973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300" b="1" dirty="0">
                          <a:effectLst/>
                        </a:rPr>
                        <a:t>Deadline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300" b="1" dirty="0">
                          <a:effectLst/>
                        </a:rPr>
                        <a:t>MOOC content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 b="1" dirty="0">
                          <a:effectLst/>
                        </a:rPr>
                        <a:t>Topics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b="1" dirty="0">
                          <a:effectLst/>
                        </a:rPr>
                        <a:t>Max MOOC points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 course point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course points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 course points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 course points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 course points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769923"/>
                  </a:ext>
                </a:extLst>
              </a:tr>
              <a:tr h="34973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300" strike="sngStrike" dirty="0">
                          <a:solidFill>
                            <a:srgbClr val="FF0000"/>
                          </a:solidFill>
                          <a:effectLst/>
                        </a:rPr>
                        <a:t>W5 Wed 23:59</a:t>
                      </a:r>
                    </a:p>
                    <a:p>
                      <a:pPr algn="ctr" rtl="0" fontAlgn="b"/>
                      <a:r>
                        <a:rPr lang="en-GB" sz="1300" strike="noStrike" dirty="0">
                          <a:solidFill>
                            <a:schemeClr val="tx1"/>
                          </a:solidFill>
                          <a:effectLst/>
                        </a:rPr>
                        <a:t>W6 Mon 23:59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300" dirty="0">
                          <a:effectLst/>
                        </a:rPr>
                        <a:t>Round 4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300" dirty="0">
                          <a:effectLst/>
                        </a:rPr>
                        <a:t>JavaScript: How page contents can be changed on the fly, Event-based programming, Processing user input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strike="sngStrike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</a:p>
                    <a:p>
                      <a:pPr algn="ctr" rtl="0" fontAlgn="b"/>
                      <a:r>
                        <a:rPr lang="en-FI" sz="1300" strike="noStrike" dirty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150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180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210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240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FI" sz="13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270</a:t>
                      </a:r>
                    </a:p>
                  </a:txBody>
                  <a:tcPr marL="36000" marR="36000" marT="72000" marB="720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66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65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18FFBC7-9A8C-0645-BACE-BDCC3C97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The building blocks of your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99C61-DED9-3249-9C1E-839F81424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AD30E-3562-4841-A876-A602C4588D9B}"/>
              </a:ext>
            </a:extLst>
          </p:cNvPr>
          <p:cNvSpPr txBox="1"/>
          <p:nvPr/>
        </p:nvSpPr>
        <p:spPr>
          <a:xfrm>
            <a:off x="2393888" y="5705034"/>
            <a:ext cx="180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b="1" dirty="0"/>
              <a:t>Programmed prototype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4B2AD-BFE6-C841-A429-9D98A51ADB2E}"/>
              </a:ext>
            </a:extLst>
          </p:cNvPr>
          <p:cNvSpPr txBox="1"/>
          <p:nvPr/>
        </p:nvSpPr>
        <p:spPr>
          <a:xfrm>
            <a:off x="1690043" y="3517687"/>
            <a:ext cx="3315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b="1" dirty="0"/>
              <a:t>“Clicking/tapping” (C/T) prototype </a:t>
            </a:r>
            <a:r>
              <a:rPr lang="en-FI" dirty="0"/>
              <a:t>about the interactions in one (or max two) touchpoints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61C15-BBF6-674C-AAB2-B5C69C742B73}"/>
              </a:ext>
            </a:extLst>
          </p:cNvPr>
          <p:cNvSpPr txBox="1"/>
          <p:nvPr/>
        </p:nvSpPr>
        <p:spPr>
          <a:xfrm>
            <a:off x="1403652" y="2204864"/>
            <a:ext cx="388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dirty="0"/>
              <a:t>Scenario (based on a part of the storyboard)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A01072-B9C6-3647-9735-63DBDE156C84}"/>
              </a:ext>
            </a:extLst>
          </p:cNvPr>
          <p:cNvSpPr/>
          <p:nvPr/>
        </p:nvSpPr>
        <p:spPr>
          <a:xfrm>
            <a:off x="2175869" y="5283549"/>
            <a:ext cx="2236486" cy="1356718"/>
          </a:xfrm>
          <a:prstGeom prst="ellipse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5D40D4-1672-0C4F-9B9E-37974D0FAE47}"/>
              </a:ext>
            </a:extLst>
          </p:cNvPr>
          <p:cNvSpPr/>
          <p:nvPr/>
        </p:nvSpPr>
        <p:spPr>
          <a:xfrm>
            <a:off x="971604" y="2992382"/>
            <a:ext cx="4752524" cy="1765862"/>
          </a:xfrm>
          <a:prstGeom prst="ellipse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1F586D-68E7-A645-AD5B-E44943C49756}"/>
              </a:ext>
            </a:extLst>
          </p:cNvPr>
          <p:cNvSpPr/>
          <p:nvPr/>
        </p:nvSpPr>
        <p:spPr>
          <a:xfrm>
            <a:off x="179512" y="1645480"/>
            <a:ext cx="6336708" cy="3470459"/>
          </a:xfrm>
          <a:prstGeom prst="ellipse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108752-D8D9-DE41-9FA2-0361A98810A4}"/>
              </a:ext>
            </a:extLst>
          </p:cNvPr>
          <p:cNvSpPr txBox="1"/>
          <p:nvPr/>
        </p:nvSpPr>
        <p:spPr>
          <a:xfrm>
            <a:off x="6408204" y="1982566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dirty="0">
                <a:solidFill>
                  <a:srgbClr val="E3A034"/>
                </a:solidFill>
              </a:rPr>
              <a:t>Scenario (e.g., storyboard or a story) “onboards” the user to understand the context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4D820C-22F3-A14C-8668-A5C3F6BBF991}"/>
              </a:ext>
            </a:extLst>
          </p:cNvPr>
          <p:cNvSpPr txBox="1"/>
          <p:nvPr/>
        </p:nvSpPr>
        <p:spPr>
          <a:xfrm>
            <a:off x="6588224" y="3425353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dirty="0">
                <a:solidFill>
                  <a:srgbClr val="E3A034"/>
                </a:solidFill>
              </a:rPr>
              <a:t>C/T prototype simulates the interactive experience for the user and concretizes the scenario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3467E-1706-C34D-AC7C-A25E4909A067}"/>
              </a:ext>
            </a:extLst>
          </p:cNvPr>
          <p:cNvSpPr txBox="1"/>
          <p:nvPr/>
        </p:nvSpPr>
        <p:spPr>
          <a:xfrm>
            <a:off x="5329304" y="5604310"/>
            <a:ext cx="3052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dirty="0">
                <a:solidFill>
                  <a:srgbClr val="E3A034"/>
                </a:solidFill>
              </a:rPr>
              <a:t>Separate creation that illustrates interactions in the C/T prototype – not part of the evaluations unless you want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DAD05-D29F-0827-A1DD-9575C24445E7}"/>
              </a:ext>
            </a:extLst>
          </p:cNvPr>
          <p:cNvSpPr txBox="1"/>
          <p:nvPr/>
        </p:nvSpPr>
        <p:spPr>
          <a:xfrm>
            <a:off x="483416" y="120268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From the evaluation methods lecture:</a:t>
            </a:r>
          </a:p>
        </p:txBody>
      </p:sp>
    </p:spTree>
    <p:extLst>
      <p:ext uri="{BB962C8B-B14F-4D97-AF65-F5344CB8AC3E}">
        <p14:creationId xmlns:p14="http://schemas.microsoft.com/office/powerpoint/2010/main" val="26769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1" grpId="0" animBg="1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B9B08-4C98-0144-94CD-4019EFA11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" t="4991" r="1922" b="1647"/>
          <a:stretch/>
        </p:blipFill>
        <p:spPr>
          <a:xfrm>
            <a:off x="2627784" y="1412776"/>
            <a:ext cx="5760640" cy="43813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F87DC-9CC2-9A45-A563-3087B293E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B8881-FE3A-224C-BBE1-B6DB737312B9}"/>
              </a:ext>
            </a:extLst>
          </p:cNvPr>
          <p:cNvSpPr txBox="1"/>
          <p:nvPr/>
        </p:nvSpPr>
        <p:spPr>
          <a:xfrm>
            <a:off x="107504" y="6548515"/>
            <a:ext cx="783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fi-FI" sz="1200" dirty="0" err="1">
                <a:solidFill>
                  <a:schemeClr val="bg1">
                    <a:lumMod val="50000"/>
                  </a:schemeClr>
                </a:solidFill>
              </a:rPr>
              <a:t>uxplanet.org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/user-personas-scenarios-user-stories-and-storyboards-whats-the-difference-cf00315f0799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B4C00-AD43-C74F-BDA0-49260F401EA0}"/>
              </a:ext>
            </a:extLst>
          </p:cNvPr>
          <p:cNvSpPr/>
          <p:nvPr/>
        </p:nvSpPr>
        <p:spPr>
          <a:xfrm>
            <a:off x="2483768" y="3861048"/>
            <a:ext cx="5904656" cy="1718900"/>
          </a:xfrm>
          <a:prstGeom prst="rect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B41CA-FA6D-914E-9643-FF9EA7BED494}"/>
              </a:ext>
            </a:extLst>
          </p:cNvPr>
          <p:cNvSpPr txBox="1"/>
          <p:nvPr/>
        </p:nvSpPr>
        <p:spPr>
          <a:xfrm>
            <a:off x="2472753" y="5579948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Clicking/tapping prototype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6649B-748E-8D40-9F86-37AA93CE435D}"/>
              </a:ext>
            </a:extLst>
          </p:cNvPr>
          <p:cNvSpPr txBox="1"/>
          <p:nvPr/>
        </p:nvSpPr>
        <p:spPr>
          <a:xfrm>
            <a:off x="2872773" y="122152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Storyboard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3A5EE8-5B22-736E-7BA0-49A846E65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6820"/>
            <a:ext cx="5585427" cy="9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6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C825B-9DAC-0A37-6973-2886E6AF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Putting the methods together:</a:t>
            </a:r>
            <a:br>
              <a:rPr lang="en-FI" dirty="0"/>
            </a:br>
            <a:r>
              <a:rPr lang="en-FI" dirty="0"/>
              <a:t>The evaluation should have a 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D19FF-3422-030C-23DE-0E5390443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CD795-2D08-5263-A5BF-407B645A8767}"/>
              </a:ext>
            </a:extLst>
          </p:cNvPr>
          <p:cNvSpPr txBox="1"/>
          <p:nvPr/>
        </p:nvSpPr>
        <p:spPr>
          <a:xfrm>
            <a:off x="3205657" y="2416063"/>
            <a:ext cx="1259679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FI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Interactive task 1 with the prototype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4767E-D363-E173-E640-5E5CA94929B5}"/>
              </a:ext>
            </a:extLst>
          </p:cNvPr>
          <p:cNvSpPr txBox="1"/>
          <p:nvPr/>
        </p:nvSpPr>
        <p:spPr>
          <a:xfrm>
            <a:off x="-36512" y="2342647"/>
            <a:ext cx="1224136" cy="12003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FI" sz="1600" dirty="0">
                <a:solidFill>
                  <a:schemeClr val="bg1">
                    <a:lumMod val="50000"/>
                  </a:schemeClr>
                </a:solidFill>
              </a:rPr>
              <a:t>(Warm-up questions)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702BD-0D89-D166-CEED-0C83428B17A3}"/>
              </a:ext>
            </a:extLst>
          </p:cNvPr>
          <p:cNvSpPr txBox="1"/>
          <p:nvPr/>
        </p:nvSpPr>
        <p:spPr>
          <a:xfrm>
            <a:off x="1410926" y="2342647"/>
            <a:ext cx="1323570" cy="12003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FI" sz="1600" dirty="0"/>
              <a:t>Present a believable but fictitious starting 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BF945-5AC6-848A-2822-693FDFA99BE2}"/>
              </a:ext>
            </a:extLst>
          </p:cNvPr>
          <p:cNvSpPr txBox="1"/>
          <p:nvPr/>
        </p:nvSpPr>
        <p:spPr>
          <a:xfrm>
            <a:off x="1259632" y="4279391"/>
            <a:ext cx="1584176" cy="12003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FI" sz="1600" i="1" dirty="0"/>
              <a:t>“Let’s consider that you are sending a parcel…”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947CB-D65A-7BD4-A862-429022F90348}"/>
              </a:ext>
            </a:extLst>
          </p:cNvPr>
          <p:cNvSpPr txBox="1"/>
          <p:nvPr/>
        </p:nvSpPr>
        <p:spPr>
          <a:xfrm>
            <a:off x="3060736" y="4287228"/>
            <a:ext cx="1549520" cy="12003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FI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“Here is an app that you would use… How would you…”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C09C7-C745-6B46-53CC-BBA10D237076}"/>
              </a:ext>
            </a:extLst>
          </p:cNvPr>
          <p:cNvSpPr txBox="1"/>
          <p:nvPr/>
        </p:nvSpPr>
        <p:spPr>
          <a:xfrm>
            <a:off x="4908850" y="2662284"/>
            <a:ext cx="108733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FI" sz="1600" dirty="0"/>
              <a:t>Bridging scenario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028BC-894A-86B1-B422-BA61D3EFF121}"/>
              </a:ext>
            </a:extLst>
          </p:cNvPr>
          <p:cNvSpPr txBox="1"/>
          <p:nvPr/>
        </p:nvSpPr>
        <p:spPr>
          <a:xfrm>
            <a:off x="6308135" y="2404201"/>
            <a:ext cx="1364366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FI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Interactive task 2 with the prototype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B9A23-A58A-FC84-CB39-C5A6660FC09D}"/>
              </a:ext>
            </a:extLst>
          </p:cNvPr>
          <p:cNvSpPr txBox="1"/>
          <p:nvPr/>
        </p:nvSpPr>
        <p:spPr>
          <a:xfrm>
            <a:off x="4788024" y="4295067"/>
            <a:ext cx="1328992" cy="12003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FI" sz="1600" i="1" dirty="0"/>
              <a:t>“OK, you have successfully sent… Now 2 days will pass and then…”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9EDC4-47A1-4E1E-6C6E-58B249DB220D}"/>
              </a:ext>
            </a:extLst>
          </p:cNvPr>
          <p:cNvSpPr txBox="1"/>
          <p:nvPr/>
        </p:nvSpPr>
        <p:spPr>
          <a:xfrm>
            <a:off x="6300192" y="4291123"/>
            <a:ext cx="1380252" cy="12003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FI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“You use the app again…”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CFF1E0-E857-FD98-7496-5DAA2BE24BD1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>
            <a:off x="2734496" y="2942812"/>
            <a:ext cx="471161" cy="1186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660C6A-E17E-A084-7728-7B48E38019F3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4465336" y="2954672"/>
            <a:ext cx="443514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1236FE-4A8C-B7B3-1FE2-896D11916606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5996189" y="2942810"/>
            <a:ext cx="311946" cy="1186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832656-2F3B-F4B8-3CE2-6EF1EB7CE9C7}"/>
              </a:ext>
            </a:extLst>
          </p:cNvPr>
          <p:cNvCxnSpPr>
            <a:cxnSpLocks/>
            <a:stCxn id="14" idx="3"/>
            <a:endCxn id="49" idx="1"/>
          </p:cNvCxnSpPr>
          <p:nvPr/>
        </p:nvCxnSpPr>
        <p:spPr>
          <a:xfrm>
            <a:off x="7672501" y="2942810"/>
            <a:ext cx="355883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5657655-C782-35B4-14A8-577E4C6F4C77}"/>
              </a:ext>
            </a:extLst>
          </p:cNvPr>
          <p:cNvSpPr txBox="1"/>
          <p:nvPr/>
        </p:nvSpPr>
        <p:spPr>
          <a:xfrm>
            <a:off x="-36512" y="4287229"/>
            <a:ext cx="1224136" cy="12003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FI" sz="1600" dirty="0">
                <a:solidFill>
                  <a:schemeClr val="bg1">
                    <a:lumMod val="50000"/>
                  </a:schemeClr>
                </a:solidFill>
              </a:rPr>
              <a:t>(Maybe including practice in thinking aloud)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AF2F68-1A74-F937-7B57-9E7C79818280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1187624" y="2942812"/>
            <a:ext cx="223302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1D79EBA-A5FF-3BAC-30C7-A7ABA9F8B1A7}"/>
              </a:ext>
            </a:extLst>
          </p:cNvPr>
          <p:cNvSpPr txBox="1"/>
          <p:nvPr/>
        </p:nvSpPr>
        <p:spPr>
          <a:xfrm>
            <a:off x="8028384" y="2650422"/>
            <a:ext cx="118871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FI" sz="1600" dirty="0">
                <a:solidFill>
                  <a:schemeClr val="bg1">
                    <a:lumMod val="50000"/>
                  </a:schemeClr>
                </a:solidFill>
              </a:rPr>
              <a:t>Follow-up interview</a:t>
            </a:r>
          </a:p>
        </p:txBody>
      </p:sp>
    </p:spTree>
    <p:extLst>
      <p:ext uri="{BB962C8B-B14F-4D97-AF65-F5344CB8AC3E}">
        <p14:creationId xmlns:p14="http://schemas.microsoft.com/office/powerpoint/2010/main" val="20963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613F-EB81-189A-3331-F4748239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Scope of the programmed prototype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49486-31D3-A801-DCAC-E43547E04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42569-696B-35D3-7484-E78561A8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04" y="3569501"/>
            <a:ext cx="3526436" cy="282331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C09E74-997F-D826-7300-B58D075B98FF}"/>
              </a:ext>
            </a:extLst>
          </p:cNvPr>
          <p:cNvGrpSpPr/>
          <p:nvPr/>
        </p:nvGrpSpPr>
        <p:grpSpPr>
          <a:xfrm>
            <a:off x="2915816" y="1569600"/>
            <a:ext cx="5904656" cy="1933052"/>
            <a:chOff x="2483768" y="3861048"/>
            <a:chExt cx="5904656" cy="19330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2AB081-6CB4-3333-6A41-7A972CB02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11" t="57162" r="1922" b="1647"/>
            <a:stretch/>
          </p:blipFill>
          <p:spPr>
            <a:xfrm>
              <a:off x="2627784" y="3861048"/>
              <a:ext cx="5760640" cy="193305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CEA3BE-9295-E513-A382-A57312BCFA20}"/>
                </a:ext>
              </a:extLst>
            </p:cNvPr>
            <p:cNvSpPr/>
            <p:nvPr/>
          </p:nvSpPr>
          <p:spPr>
            <a:xfrm>
              <a:off x="2483768" y="3861048"/>
              <a:ext cx="5904656" cy="1718900"/>
            </a:xfrm>
            <a:prstGeom prst="rect">
              <a:avLst/>
            </a:prstGeom>
            <a:ln w="38100" cmpd="sng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AB3118F7-965A-7ADA-8399-18D70A2F9A51}"/>
              </a:ext>
            </a:extLst>
          </p:cNvPr>
          <p:cNvCxnSpPr>
            <a:cxnSpLocks/>
            <a:stCxn id="20" idx="3"/>
            <a:endCxn id="7" idx="2"/>
          </p:cNvCxnSpPr>
          <p:nvPr/>
        </p:nvCxnSpPr>
        <p:spPr>
          <a:xfrm flipV="1">
            <a:off x="3851920" y="3502652"/>
            <a:ext cx="2088232" cy="1150484"/>
          </a:xfrm>
          <a:prstGeom prst="curvedConnector2">
            <a:avLst/>
          </a:prstGeom>
          <a:ln w="28575" cmpd="sng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7BD8FC7-DD20-6C8E-B66D-6C44910974E4}"/>
              </a:ext>
            </a:extLst>
          </p:cNvPr>
          <p:cNvSpPr/>
          <p:nvPr/>
        </p:nvSpPr>
        <p:spPr>
          <a:xfrm>
            <a:off x="3419872" y="4437112"/>
            <a:ext cx="432048" cy="432048"/>
          </a:xfrm>
          <a:prstGeom prst="rect">
            <a:avLst/>
          </a:prstGeom>
          <a:noFill/>
          <a:ln w="28575" cmpd="sng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F91241C9-5E4B-9C0C-3507-26ECE497334B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2705540" y="5943476"/>
            <a:ext cx="2190496" cy="12700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6B135EE-9A14-1A8E-F83D-B682A43D7526}"/>
              </a:ext>
            </a:extLst>
          </p:cNvPr>
          <p:cNvSpPr/>
          <p:nvPr/>
        </p:nvSpPr>
        <p:spPr>
          <a:xfrm>
            <a:off x="2273492" y="5727452"/>
            <a:ext cx="432048" cy="432048"/>
          </a:xfrm>
          <a:prstGeom prst="rect">
            <a:avLst/>
          </a:prstGeom>
          <a:noFill/>
          <a:ln w="28575" cmpd="sng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4EF3F-EC33-1490-AC43-0F924D296EA2}"/>
              </a:ext>
            </a:extLst>
          </p:cNvPr>
          <p:cNvSpPr txBox="1"/>
          <p:nvPr/>
        </p:nvSpPr>
        <p:spPr>
          <a:xfrm>
            <a:off x="4896036" y="575881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Examples (see next slides)</a:t>
            </a:r>
          </a:p>
        </p:txBody>
      </p:sp>
    </p:spTree>
    <p:extLst>
      <p:ext uri="{BB962C8B-B14F-4D97-AF65-F5344CB8AC3E}">
        <p14:creationId xmlns:p14="http://schemas.microsoft.com/office/powerpoint/2010/main" val="265998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E0CF-3CDE-C09C-B3AD-895EC642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489600"/>
            <a:ext cx="4359640" cy="1080000"/>
          </a:xfrm>
        </p:spPr>
        <p:txBody>
          <a:bodyPr/>
          <a:lstStyle/>
          <a:p>
            <a:r>
              <a:rPr lang="en-FI" dirty="0"/>
              <a:t>Tip: CSS export in Figma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B7505-3AFE-373D-C0CA-A8E8ECA4C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345CC-DDE2-34D6-78EF-4EF95147D325}"/>
              </a:ext>
            </a:extLst>
          </p:cNvPr>
          <p:cNvSpPr txBox="1"/>
          <p:nvPr/>
        </p:nvSpPr>
        <p:spPr>
          <a:xfrm>
            <a:off x="572400" y="255362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https://designcode.io/figma-handbook-exporting-css-codes</a:t>
            </a:r>
            <a:r>
              <a:rPr lang="en-GB" dirty="0"/>
              <a:t> 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FF920-79CC-0E5F-91CF-AD5998CF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363" y="441340"/>
            <a:ext cx="398558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0415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economics_re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chemeClr val="tx1"/>
          </a:solidFill>
          <a:headEnd type="none"/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 cmpd="sng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27188</TotalTime>
  <Words>484</Words>
  <Application>Microsoft Macintosh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aalto_economics_red</vt:lpstr>
      <vt:lpstr>Clarifications for weeks 5-7</vt:lpstr>
      <vt:lpstr>Group work in the project</vt:lpstr>
      <vt:lpstr>MOOC problems</vt:lpstr>
      <vt:lpstr>MOOC 4 grading</vt:lpstr>
      <vt:lpstr>The building blocks of your evaluation</vt:lpstr>
      <vt:lpstr>PowerPoint Presentation</vt:lpstr>
      <vt:lpstr>Putting the methods together: The evaluation should have a story</vt:lpstr>
      <vt:lpstr>Scope of the programmed prototype</vt:lpstr>
      <vt:lpstr>Tip: CSS export in Figma</vt:lpstr>
      <vt:lpstr>Predictive text input</vt:lpstr>
      <vt:lpstr>Accordion</vt:lpstr>
      <vt:lpstr>Tree-structured chatbot / questionnaire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Salovaara, Antti K</cp:lastModifiedBy>
  <cp:revision>9266</cp:revision>
  <cp:lastPrinted>2022-10-06T19:24:05Z</cp:lastPrinted>
  <dcterms:created xsi:type="dcterms:W3CDTF">2010-01-15T08:20:45Z</dcterms:created>
  <dcterms:modified xsi:type="dcterms:W3CDTF">2022-10-06T19:24:14Z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