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58" r:id="rId4"/>
    <p:sldId id="260" r:id="rId5"/>
    <p:sldId id="262" r:id="rId6"/>
    <p:sldId id="270" r:id="rId7"/>
    <p:sldId id="274" r:id="rId8"/>
    <p:sldId id="271" r:id="rId9"/>
    <p:sldId id="263" r:id="rId10"/>
    <p:sldId id="261" r:id="rId11"/>
    <p:sldId id="272" r:id="rId12"/>
    <p:sldId id="273" r:id="rId13"/>
    <p:sldId id="257" r:id="rId14"/>
    <p:sldId id="264" r:id="rId15"/>
    <p:sldId id="277" r:id="rId16"/>
    <p:sldId id="278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402" y="10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mo-fs\eob\Siivous\SIIVOUS\Filekset\Siiv_xls\R8-s&#228;hk&#24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66185476815443E-2"/>
          <c:y val="7.4548702245552684E-2"/>
          <c:w val="0.6855533683289583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Sheet1!$M$24</c:f>
              <c:strCache>
                <c:ptCount val="1"/>
                <c:pt idx="0">
                  <c:v>Vout</c:v>
                </c:pt>
              </c:strCache>
            </c:strRef>
          </c:tx>
          <c:marker>
            <c:symbol val="none"/>
          </c:marker>
          <c:xVal>
            <c:numRef>
              <c:f>Sheet1!$I$25:$I$41</c:f>
              <c:numCache>
                <c:formatCode>General</c:formatCode>
                <c:ptCount val="1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110</c:v>
                </c:pt>
                <c:pt idx="15">
                  <c:v>120</c:v>
                </c:pt>
                <c:pt idx="16">
                  <c:v>130</c:v>
                </c:pt>
              </c:numCache>
            </c:numRef>
          </c:xVal>
          <c:yVal>
            <c:numRef>
              <c:f>Sheet1!$M$25:$M$41</c:f>
              <c:numCache>
                <c:formatCode>General</c:formatCode>
                <c:ptCount val="17"/>
                <c:pt idx="0">
                  <c:v>11.142857142857141</c:v>
                </c:pt>
                <c:pt idx="1">
                  <c:v>10.625586988890166</c:v>
                </c:pt>
                <c:pt idx="2">
                  <c:v>9.8941826796525394</c:v>
                </c:pt>
                <c:pt idx="3">
                  <c:v>8.9604863221884621</c:v>
                </c:pt>
                <c:pt idx="4">
                  <c:v>7.8563535911602234</c:v>
                </c:pt>
                <c:pt idx="5">
                  <c:v>6.6666666666666661</c:v>
                </c:pt>
                <c:pt idx="6">
                  <c:v>5.5257620717561364</c:v>
                </c:pt>
                <c:pt idx="7">
                  <c:v>4.4409448818897639</c:v>
                </c:pt>
                <c:pt idx="8">
                  <c:v>3.5314043754410731</c:v>
                </c:pt>
                <c:pt idx="9">
                  <c:v>2.7550077041602465</c:v>
                </c:pt>
                <c:pt idx="10">
                  <c:v>2.1477832512315307</c:v>
                </c:pt>
                <c:pt idx="11">
                  <c:v>1.6685320705983651</c:v>
                </c:pt>
                <c:pt idx="12">
                  <c:v>1.2569382273948078</c:v>
                </c:pt>
                <c:pt idx="13">
                  <c:v>1.0260631001371738</c:v>
                </c:pt>
                <c:pt idx="14">
                  <c:v>0.80597014925373123</c:v>
                </c:pt>
                <c:pt idx="15">
                  <c:v>0.64174159962139221</c:v>
                </c:pt>
                <c:pt idx="16">
                  <c:v>0.51124940162757349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B4-4098-B5E4-B19401D8D372}"/>
            </c:ext>
          </c:extLst>
        </c:ser>
        <c:ser>
          <c:idx val="1"/>
          <c:order val="1"/>
          <c:tx>
            <c:strRef>
              <c:f>Sheet1!$J$24</c:f>
              <c:strCache>
                <c:ptCount val="1"/>
                <c:pt idx="0">
                  <c:v>Resistance</c:v>
                </c:pt>
              </c:strCache>
            </c:strRef>
          </c:tx>
          <c:marker>
            <c:symbol val="none"/>
          </c:marker>
          <c:xVal>
            <c:numRef>
              <c:f>Sheet1!$I$25:$I$41</c:f>
              <c:numCache>
                <c:formatCode>General</c:formatCode>
                <c:ptCount val="1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110</c:v>
                </c:pt>
                <c:pt idx="15">
                  <c:v>120</c:v>
                </c:pt>
                <c:pt idx="16">
                  <c:v>130</c:v>
                </c:pt>
              </c:numCache>
            </c:numRef>
          </c:xVal>
          <c:yVal>
            <c:numRef>
              <c:f>Sheet1!$N$25:$N$41</c:f>
              <c:numCache>
                <c:formatCode>General</c:formatCode>
                <c:ptCount val="17"/>
                <c:pt idx="0">
                  <c:v>26</c:v>
                </c:pt>
                <c:pt idx="1">
                  <c:v>15.462000000000007</c:v>
                </c:pt>
                <c:pt idx="2">
                  <c:v>9.3970000000000002</c:v>
                </c:pt>
                <c:pt idx="3">
                  <c:v>5.8959999999999964</c:v>
                </c:pt>
                <c:pt idx="4">
                  <c:v>3.7919999999999998</c:v>
                </c:pt>
                <c:pt idx="5">
                  <c:v>2.5</c:v>
                </c:pt>
                <c:pt idx="6">
                  <c:v>1.7069999999999996</c:v>
                </c:pt>
                <c:pt idx="7">
                  <c:v>1.175</c:v>
                </c:pt>
                <c:pt idx="8">
                  <c:v>0.83400000000000041</c:v>
                </c:pt>
                <c:pt idx="9">
                  <c:v>0.5960000000000002</c:v>
                </c:pt>
                <c:pt idx="10">
                  <c:v>0.43600000000000022</c:v>
                </c:pt>
                <c:pt idx="11">
                  <c:v>0.32300000000000023</c:v>
                </c:pt>
                <c:pt idx="12">
                  <c:v>0.23400000000000001</c:v>
                </c:pt>
                <c:pt idx="13">
                  <c:v>0.18700000000000011</c:v>
                </c:pt>
                <c:pt idx="14">
                  <c:v>0.14400000000000004</c:v>
                </c:pt>
                <c:pt idx="15">
                  <c:v>0.11300000000000003</c:v>
                </c:pt>
                <c:pt idx="16">
                  <c:v>8.9000000000000107E-2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B4-4098-B5E4-B19401D8D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52896"/>
        <c:axId val="90674304"/>
      </c:scatterChart>
      <c:valAx>
        <c:axId val="943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90674304"/>
        <c:crosses val="autoZero"/>
        <c:crossBetween val="midCat"/>
      </c:valAx>
      <c:valAx>
        <c:axId val="906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352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1/28/2019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Testing and Measurement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3608" y="5239281"/>
            <a:ext cx="17504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b="1" dirty="0" smtClean="0">
                <a:solidFill>
                  <a:schemeClr val="bg2">
                    <a:lumMod val="75000"/>
                  </a:schemeClr>
                </a:solidFill>
              </a:rPr>
              <a:t>Department of Energy </a:t>
            </a:r>
            <a:r>
              <a:rPr lang="fi-FI" sz="900" b="1" dirty="0" smtClean="0">
                <a:solidFill>
                  <a:schemeClr val="bg2">
                    <a:lumMod val="75000"/>
                  </a:schemeClr>
                </a:solidFill>
              </a:rPr>
              <a:t>Technology</a:t>
            </a:r>
            <a:endParaRPr lang="fi-FI" sz="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129308"/>
            <a:ext cx="475252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General</a:t>
            </a:r>
          </a:p>
          <a:p>
            <a:endParaRPr lang="fi-FI" sz="2000" b="1" dirty="0" smtClean="0"/>
          </a:p>
          <a:p>
            <a:r>
              <a:rPr lang="fi-FI" sz="2000" b="1" dirty="0" smtClean="0"/>
              <a:t>-testing and methods</a:t>
            </a:r>
          </a:p>
          <a:p>
            <a:r>
              <a:rPr lang="fi-FI" sz="2000" b="1" dirty="0" smtClean="0"/>
              <a:t>-measurements</a:t>
            </a:r>
          </a:p>
          <a:p>
            <a:r>
              <a:rPr lang="fi-FI" sz="2000" b="1" dirty="0" smtClean="0"/>
              <a:t>-measurement chain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0420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Testing procedures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-testing can be steady speed, speed and load of the engine is kept constant</a:t>
            </a:r>
            <a:endParaRPr lang="fi-FI" dirty="0" smtClean="0"/>
          </a:p>
          <a:p>
            <a:r>
              <a:rPr lang="en-US" dirty="0" smtClean="0"/>
              <a:t>-testing can be transient, load and speed varies, usually according standardized, (EU-norm) test cycle.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Testing</a:t>
            </a:r>
            <a:r>
              <a:rPr lang="fi-FI" dirty="0" smtClean="0"/>
              <a:t> </a:t>
            </a:r>
            <a:r>
              <a:rPr lang="fi-FI" dirty="0" err="1" smtClean="0"/>
              <a:t>procedures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3" y="1120857"/>
            <a:ext cx="3850762" cy="25659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56956" y="1129308"/>
            <a:ext cx="3824765" cy="1508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 err="1" smtClean="0"/>
              <a:t>Test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cycle</a:t>
            </a:r>
            <a:r>
              <a:rPr lang="fi-FI" sz="1400" b="1" dirty="0" smtClean="0"/>
              <a:t> for </a:t>
            </a:r>
            <a:r>
              <a:rPr lang="fi-FI" sz="1400" b="1" dirty="0" err="1" smtClean="0"/>
              <a:t>cars</a:t>
            </a:r>
            <a:r>
              <a:rPr lang="fi-FI" sz="1400" b="1" dirty="0" smtClean="0"/>
              <a:t>, </a:t>
            </a:r>
            <a:r>
              <a:rPr lang="fi-FI" sz="1400" b="1" dirty="0" err="1" smtClean="0"/>
              <a:t>car</a:t>
            </a:r>
            <a:r>
              <a:rPr lang="fi-FI" sz="1400" b="1" dirty="0" smtClean="0"/>
              <a:t> is on</a:t>
            </a:r>
          </a:p>
          <a:p>
            <a:r>
              <a:rPr lang="fi-FI" sz="1400" b="1" dirty="0" smtClean="0"/>
              <a:t> </a:t>
            </a:r>
            <a:r>
              <a:rPr lang="fi-FI" sz="1400" b="1" dirty="0" err="1" smtClean="0"/>
              <a:t>chassis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dyno</a:t>
            </a:r>
            <a:r>
              <a:rPr lang="fi-FI" sz="1400" b="1" dirty="0" smtClean="0"/>
              <a:t> (</a:t>
            </a:r>
            <a:r>
              <a:rPr lang="fi-FI" sz="1400" b="1" dirty="0" err="1" smtClean="0"/>
              <a:t>rolling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road</a:t>
            </a:r>
            <a:r>
              <a:rPr lang="fi-FI" sz="1400" b="1" dirty="0" smtClean="0"/>
              <a:t>). </a:t>
            </a:r>
            <a:r>
              <a:rPr lang="fi-FI" sz="1400" b="1" dirty="0" err="1" smtClean="0"/>
              <a:t>Load</a:t>
            </a:r>
            <a:r>
              <a:rPr lang="fi-FI" sz="1400" b="1" dirty="0" smtClean="0"/>
              <a:t> </a:t>
            </a:r>
          </a:p>
          <a:p>
            <a:r>
              <a:rPr lang="fi-FI" sz="1400" b="1" dirty="0" smtClean="0"/>
              <a:t>is </a:t>
            </a:r>
            <a:r>
              <a:rPr lang="fi-FI" sz="1400" b="1" dirty="0" err="1" smtClean="0"/>
              <a:t>calculated</a:t>
            </a:r>
            <a:r>
              <a:rPr lang="fi-FI" sz="1400" b="1" dirty="0" smtClean="0"/>
              <a:t> and </a:t>
            </a:r>
            <a:r>
              <a:rPr lang="fi-FI" sz="1400" b="1" dirty="0" err="1" smtClean="0"/>
              <a:t>adjusted</a:t>
            </a:r>
            <a:r>
              <a:rPr lang="fi-FI" sz="1400" b="1" dirty="0" smtClean="0"/>
              <a:t> to </a:t>
            </a:r>
          </a:p>
          <a:p>
            <a:r>
              <a:rPr lang="fi-FI" sz="1400" b="1" dirty="0" err="1"/>
              <a:t>r</a:t>
            </a:r>
            <a:r>
              <a:rPr lang="fi-FI" sz="1400" b="1" dirty="0" err="1" smtClean="0"/>
              <a:t>ealistic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values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after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evaluation</a:t>
            </a:r>
            <a:r>
              <a:rPr lang="fi-FI" sz="1400" b="1" dirty="0" smtClean="0"/>
              <a:t> of a drag and</a:t>
            </a:r>
          </a:p>
          <a:p>
            <a:r>
              <a:rPr lang="fi-FI" sz="1400" b="1" dirty="0" err="1" smtClean="0"/>
              <a:t>rolling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resistance</a:t>
            </a:r>
            <a:r>
              <a:rPr lang="fi-FI" sz="1400" b="1" dirty="0" smtClean="0"/>
              <a:t>. </a:t>
            </a:r>
            <a:r>
              <a:rPr lang="fi-FI" sz="1400" b="1" dirty="0" err="1" smtClean="0"/>
              <a:t>Validation</a:t>
            </a:r>
            <a:r>
              <a:rPr lang="fi-FI" sz="1400" b="1" dirty="0" smtClean="0"/>
              <a:t> i.e. </a:t>
            </a:r>
            <a:r>
              <a:rPr lang="fi-FI" sz="1400" b="1" dirty="0" err="1" smtClean="0"/>
              <a:t>fuel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con</a:t>
            </a:r>
            <a:r>
              <a:rPr lang="fi-FI" sz="1400" b="1" dirty="0" smtClean="0"/>
              <a:t>-</a:t>
            </a:r>
          </a:p>
          <a:p>
            <a:r>
              <a:rPr lang="fi-FI" sz="1400" b="1" dirty="0" err="1" smtClean="0"/>
              <a:t>Sumption</a:t>
            </a:r>
            <a:r>
              <a:rPr lang="fi-FI" sz="1400" b="1" dirty="0" smtClean="0"/>
              <a:t>.</a:t>
            </a:r>
          </a:p>
          <a:p>
            <a:endParaRPr lang="fi-FI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76752"/>
            <a:ext cx="2818343" cy="18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Testing</a:t>
            </a:r>
            <a:r>
              <a:rPr lang="fi-FI" dirty="0" smtClean="0"/>
              <a:t> </a:t>
            </a:r>
            <a:r>
              <a:rPr lang="fi-FI" dirty="0" err="1" smtClean="0"/>
              <a:t>procedures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5292"/>
            <a:ext cx="4823767" cy="3551361"/>
          </a:xfrm>
        </p:spPr>
      </p:pic>
      <p:sp>
        <p:nvSpPr>
          <p:cNvPr id="8" name="TextBox 7"/>
          <p:cNvSpPr txBox="1"/>
          <p:nvPr/>
        </p:nvSpPr>
        <p:spPr>
          <a:xfrm>
            <a:off x="611560" y="1214090"/>
            <a:ext cx="305442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b="1" dirty="0" err="1" smtClean="0"/>
              <a:t>Truck</a:t>
            </a:r>
            <a:r>
              <a:rPr lang="fi-FI" sz="1200" b="1" dirty="0" smtClean="0"/>
              <a:t> and </a:t>
            </a:r>
            <a:r>
              <a:rPr lang="fi-FI" sz="1200" b="1" dirty="0" err="1" smtClean="0"/>
              <a:t>off-road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enginesare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tested</a:t>
            </a:r>
            <a:r>
              <a:rPr lang="fi-FI" sz="1200" b="1" dirty="0" smtClean="0"/>
              <a:t> on</a:t>
            </a:r>
          </a:p>
          <a:p>
            <a:r>
              <a:rPr lang="fi-FI" sz="1200" b="1" dirty="0" smtClean="0"/>
              <a:t> a </a:t>
            </a:r>
            <a:r>
              <a:rPr lang="fi-FI" sz="1200" b="1" dirty="0" err="1" smtClean="0"/>
              <a:t>engine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dyno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with</a:t>
            </a:r>
            <a:r>
              <a:rPr lang="fi-FI" sz="1200" b="1" dirty="0" smtClean="0"/>
              <a:t> OEM </a:t>
            </a:r>
            <a:r>
              <a:rPr lang="fi-FI" sz="1200" b="1" dirty="0" err="1" smtClean="0"/>
              <a:t>engine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control</a:t>
            </a:r>
            <a:endParaRPr lang="fi-FI" sz="1200" b="1" dirty="0" smtClean="0"/>
          </a:p>
          <a:p>
            <a:r>
              <a:rPr lang="fi-FI" sz="1200" b="1" dirty="0" err="1" smtClean="0"/>
              <a:t>system</a:t>
            </a:r>
            <a:r>
              <a:rPr lang="fi-FI" sz="1200" b="1" dirty="0" smtClean="0"/>
              <a:t>. </a:t>
            </a:r>
            <a:r>
              <a:rPr lang="fi-FI" sz="1200" b="1" dirty="0" err="1" smtClean="0"/>
              <a:t>Approval</a:t>
            </a:r>
            <a:r>
              <a:rPr lang="fi-FI" sz="1200" b="1" dirty="0" smtClean="0"/>
              <a:t> for emission </a:t>
            </a:r>
            <a:r>
              <a:rPr lang="fi-FI" sz="1200" b="1" dirty="0" err="1" smtClean="0"/>
              <a:t>standards</a:t>
            </a:r>
            <a:r>
              <a:rPr lang="fi-FI" sz="1200" b="1" dirty="0" smtClean="0"/>
              <a:t>,</a:t>
            </a:r>
          </a:p>
          <a:p>
            <a:r>
              <a:rPr lang="fi-FI" sz="1200" b="1" dirty="0" smtClean="0"/>
              <a:t>EURO 1-6.</a:t>
            </a:r>
          </a:p>
          <a:p>
            <a:endParaRPr lang="fi-FI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34787"/>
            <a:ext cx="2645661" cy="16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Testing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en-US" dirty="0" smtClean="0"/>
              <a:t>Case study: Piston rings; wear</a:t>
            </a:r>
            <a:endParaRPr lang="fi-FI" dirty="0" smtClean="0"/>
          </a:p>
          <a:p>
            <a:r>
              <a:rPr lang="en-US" dirty="0" smtClean="0"/>
              <a:t> </a:t>
            </a:r>
            <a:endParaRPr lang="fi-FI" dirty="0" smtClean="0"/>
          </a:p>
          <a:p>
            <a:r>
              <a:rPr lang="en-US" dirty="0" smtClean="0"/>
              <a:t>To test engine it must be loaded. Engine testing can be</a:t>
            </a:r>
          </a:p>
          <a:p>
            <a:r>
              <a:rPr lang="en-US" dirty="0" smtClean="0"/>
              <a:t>made in authentic circumstances, for example on the </a:t>
            </a:r>
          </a:p>
          <a:p>
            <a:r>
              <a:rPr lang="en-US" dirty="0" smtClean="0"/>
              <a:t>road while driving a car. Results are valid and represents</a:t>
            </a:r>
          </a:p>
          <a:p>
            <a:r>
              <a:rPr lang="en-US" dirty="0" smtClean="0"/>
              <a:t>real world very well. Down side is repeatability, amount of </a:t>
            </a:r>
          </a:p>
          <a:p>
            <a:r>
              <a:rPr lang="en-US" dirty="0" smtClean="0"/>
              <a:t>labor and time.</a:t>
            </a:r>
            <a:endParaRPr lang="fi-FI" dirty="0" smtClean="0"/>
          </a:p>
          <a:p>
            <a:r>
              <a:rPr lang="en-US" dirty="0" smtClean="0"/>
              <a:t> 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3608" y="5239281"/>
            <a:ext cx="17504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b="1" dirty="0" smtClean="0">
                <a:solidFill>
                  <a:schemeClr val="bg2">
                    <a:lumMod val="75000"/>
                  </a:schemeClr>
                </a:solidFill>
              </a:rPr>
              <a:t>Department of Energy </a:t>
            </a:r>
            <a:r>
              <a:rPr lang="fi-FI" sz="900" b="1" dirty="0" smtClean="0">
                <a:solidFill>
                  <a:schemeClr val="bg2">
                    <a:lumMod val="75000"/>
                  </a:schemeClr>
                </a:solidFill>
              </a:rPr>
              <a:t>Technology</a:t>
            </a:r>
            <a:endParaRPr lang="fi-FI" sz="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Measured values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-torque and force                              </a:t>
            </a:r>
          </a:p>
          <a:p>
            <a:r>
              <a:rPr lang="fi-FI" dirty="0" smtClean="0"/>
              <a:t>-rotational speed               </a:t>
            </a:r>
            <a:endParaRPr lang="fi-FI" i="1" dirty="0" smtClean="0"/>
          </a:p>
          <a:p>
            <a:r>
              <a:rPr lang="fi-FI" i="1" dirty="0" smtClean="0"/>
              <a:t>-</a:t>
            </a:r>
            <a:r>
              <a:rPr lang="fi-FI" dirty="0" smtClean="0"/>
              <a:t>temperature</a:t>
            </a:r>
          </a:p>
          <a:p>
            <a:r>
              <a:rPr lang="fi-FI" dirty="0" smtClean="0"/>
              <a:t>-pressure</a:t>
            </a:r>
          </a:p>
          <a:p>
            <a:r>
              <a:rPr lang="fi-FI" dirty="0" smtClean="0"/>
              <a:t>-mass flow</a:t>
            </a:r>
          </a:p>
          <a:p>
            <a:r>
              <a:rPr lang="fi-FI" dirty="0" smtClean="0"/>
              <a:t>-gas concentration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09228"/>
            <a:ext cx="8208143" cy="1152227"/>
          </a:xfrm>
        </p:spPr>
        <p:txBody>
          <a:bodyPr/>
          <a:lstStyle/>
          <a:p>
            <a:r>
              <a:rPr lang="fi-FI" dirty="0" smtClean="0"/>
              <a:t>Measurement chain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43607" y="1705372"/>
            <a:ext cx="6552729" cy="2892322"/>
          </a:xfrm>
        </p:spPr>
        <p:txBody>
          <a:bodyPr/>
          <a:lstStyle/>
          <a:p>
            <a:r>
              <a:rPr lang="fi-FI" dirty="0" smtClean="0"/>
              <a:t>-sensor</a:t>
            </a:r>
          </a:p>
          <a:p>
            <a:r>
              <a:rPr lang="fi-FI" dirty="0" smtClean="0"/>
              <a:t>-input </a:t>
            </a:r>
          </a:p>
          <a:p>
            <a:r>
              <a:rPr lang="fi-FI" dirty="0" smtClean="0"/>
              <a:t>-display</a:t>
            </a:r>
          </a:p>
          <a:p>
            <a:r>
              <a:rPr lang="fi-FI" dirty="0" smtClean="0"/>
              <a:t>-storage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9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Measurement chain, sensors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i="1" dirty="0" smtClean="0"/>
              <a:t>-</a:t>
            </a:r>
            <a:r>
              <a:rPr lang="fi-FI" dirty="0" smtClean="0"/>
              <a:t>temperature</a:t>
            </a:r>
          </a:p>
          <a:p>
            <a:r>
              <a:rPr lang="fi-FI" dirty="0" smtClean="0"/>
              <a:t>-pressure</a:t>
            </a:r>
          </a:p>
          <a:p>
            <a:r>
              <a:rPr lang="fi-FI" dirty="0" smtClean="0"/>
              <a:t>-torque and force                              </a:t>
            </a:r>
          </a:p>
          <a:p>
            <a:r>
              <a:rPr lang="fi-FI" dirty="0" smtClean="0"/>
              <a:t>-rotational speed               </a:t>
            </a:r>
            <a:endParaRPr lang="fi-FI" i="1" dirty="0" smtClean="0"/>
          </a:p>
          <a:p>
            <a:r>
              <a:rPr lang="fi-FI" dirty="0" smtClean="0"/>
              <a:t>-mass flow, air and fuel</a:t>
            </a:r>
          </a:p>
          <a:p>
            <a:r>
              <a:rPr lang="fi-FI" dirty="0" smtClean="0"/>
              <a:t>-gas concentration, exhaust gas components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9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Pressure, equipments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2879550" cy="3336083"/>
          </a:xfrm>
        </p:spPr>
        <p:txBody>
          <a:bodyPr/>
          <a:lstStyle/>
          <a:p>
            <a:r>
              <a:rPr lang="fi-FI" dirty="0" smtClean="0"/>
              <a:t>Manometers, u-tube</a:t>
            </a:r>
          </a:p>
          <a:p>
            <a:endParaRPr lang="fi-FI" dirty="0" smtClean="0"/>
          </a:p>
          <a:p>
            <a:r>
              <a:rPr lang="fi-FI" dirty="0" smtClean="0"/>
              <a:t>Meters, gauges</a:t>
            </a:r>
          </a:p>
          <a:p>
            <a:endParaRPr lang="fi-FI" dirty="0" smtClean="0"/>
          </a:p>
          <a:p>
            <a:r>
              <a:rPr lang="fi-FI" dirty="0" smtClean="0"/>
              <a:t>Sensors, transducers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pic>
        <p:nvPicPr>
          <p:cNvPr id="6" name="Picture 5" descr="https://encrypted-tbn1.gstatic.com/images?q=tbn:ANd9GcTs7NOFb5uvt2XnASbiQIkV8QXN6ZCTGPvhE1MAP2eXSOHRD4mD&amp;reload=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2857500"/>
            <a:ext cx="2016224" cy="19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chemicalengineeringmagazine.com/wp-content/uploads/2014/05/pressure-gauge-for-vacuum-pressure-tes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042" y="1777380"/>
            <a:ext cx="1450086" cy="168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5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U-tube, manometer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11560" y="1679011"/>
            <a:ext cx="8207374" cy="3336083"/>
          </a:xfrm>
        </p:spPr>
        <p:txBody>
          <a:bodyPr/>
          <a:lstStyle/>
          <a:p>
            <a:r>
              <a:rPr lang="en-US" b="0" dirty="0" smtClean="0"/>
              <a:t>                                           </a:t>
            </a:r>
            <a:r>
              <a:rPr lang="en-US" b="0" dirty="0" err="1" smtClean="0"/>
              <a:t>Δp</a:t>
            </a:r>
            <a:r>
              <a:rPr lang="en-US" b="0" dirty="0" smtClean="0"/>
              <a:t>=</a:t>
            </a:r>
            <a:r>
              <a:rPr lang="en-US" b="0" dirty="0" err="1" smtClean="0"/>
              <a:t>Δh</a:t>
            </a:r>
            <a:r>
              <a:rPr lang="en-US" b="0" dirty="0" err="1" smtClean="0"/>
              <a:t>⋅ρ⋅g</a:t>
            </a:r>
            <a:r>
              <a:rPr lang="en-US" b="0" dirty="0" smtClean="0"/>
              <a:t> 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where</a:t>
            </a:r>
            <a:br>
              <a:rPr lang="en-US" b="0" dirty="0" smtClean="0"/>
            </a:br>
            <a:r>
              <a:rPr lang="en-US" b="0" dirty="0" err="1" smtClean="0"/>
              <a:t>Δh</a:t>
            </a:r>
            <a:r>
              <a:rPr lang="en-US" b="0" dirty="0" smtClean="0"/>
              <a:t> is the vertical distance between water levels</a:t>
            </a:r>
          </a:p>
          <a:p>
            <a:r>
              <a:rPr lang="en-US" b="0" dirty="0" smtClean="0"/>
              <a:t>ρ is the density of the liquid</a:t>
            </a:r>
          </a:p>
          <a:p>
            <a:r>
              <a:rPr lang="en-US" b="0" dirty="0" smtClean="0"/>
              <a:t>g is the gravitational acceleration</a:t>
            </a:r>
          </a:p>
          <a:p>
            <a:endParaRPr lang="en-US" b="0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1026" name="Picture 2" descr="https://qph.ec.quoracdn.net/main-qimg-ab39d47fd02be827b2b769193a921d4a?convert_to_webp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29308"/>
            <a:ext cx="2880320" cy="153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65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Sensors, temperature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-themocouples, laboratory level approach. K-type most popular. </a:t>
            </a:r>
          </a:p>
          <a:p>
            <a:endParaRPr lang="fi-FI" dirty="0" smtClean="0"/>
          </a:p>
          <a:p>
            <a:r>
              <a:rPr lang="fi-FI" dirty="0" smtClean="0"/>
              <a:t>-NTC resistor (negative temperature coeffient) usually engine control systems.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3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Engine test in laboratory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Main focus areas are:</a:t>
            </a:r>
          </a:p>
          <a:p>
            <a:endParaRPr lang="fi-FI" dirty="0" smtClean="0"/>
          </a:p>
          <a:p>
            <a:r>
              <a:rPr lang="fi-FI" dirty="0" smtClean="0"/>
              <a:t>-emissions</a:t>
            </a:r>
          </a:p>
          <a:p>
            <a:r>
              <a:rPr lang="fi-FI" dirty="0" smtClean="0"/>
              <a:t>-performance</a:t>
            </a:r>
          </a:p>
          <a:p>
            <a:r>
              <a:rPr lang="fi-FI" dirty="0" smtClean="0"/>
              <a:t>-fuel consumption</a:t>
            </a:r>
          </a:p>
          <a:p>
            <a:r>
              <a:rPr lang="fi-FI" dirty="0" smtClean="0"/>
              <a:t>-sound</a:t>
            </a:r>
          </a:p>
          <a:p>
            <a:r>
              <a:rPr lang="fi-FI" dirty="0" smtClean="0"/>
              <a:t>-driveability 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Thermocouples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-two different metals joined together</a:t>
            </a:r>
          </a:p>
          <a:p>
            <a:r>
              <a:rPr lang="fi-FI" dirty="0" smtClean="0"/>
              <a:t>-several types for diffrent temperature ranges</a:t>
            </a:r>
          </a:p>
          <a:p>
            <a:r>
              <a:rPr lang="fi-FI" dirty="0" smtClean="0"/>
              <a:t>-temperature difference creates small amount of voltage</a:t>
            </a:r>
          </a:p>
          <a:p>
            <a:endParaRPr lang="fi-FI" dirty="0" smtClean="0"/>
          </a:p>
          <a:p>
            <a:r>
              <a:rPr lang="fi-FI" dirty="0" smtClean="0"/>
              <a:t>Usually K-type on engine tests, max. 1370 C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1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NTC resistor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4751759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164288" y="1489348"/>
            <a:ext cx="28803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172672" y="2929508"/>
            <a:ext cx="28803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flipV="1">
            <a:off x="7308304" y="98529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7308304" y="2403748"/>
            <a:ext cx="8384" cy="52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>
            <a:off x="7316688" y="3843908"/>
            <a:ext cx="0" cy="453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16688" y="429766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72672" y="4297660"/>
            <a:ext cx="135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84640" y="3145532"/>
            <a:ext cx="864096" cy="69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32240" y="625252"/>
            <a:ext cx="17889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+12VConstant </a:t>
            </a:r>
            <a:endParaRPr lang="fi-FI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96336" y="1705372"/>
            <a:ext cx="11830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3000 ohm</a:t>
            </a:r>
            <a:endParaRPr lang="fi-FI" sz="2000" b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748736" y="3721596"/>
            <a:ext cx="135632" cy="122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596336" y="3843908"/>
            <a:ext cx="152400" cy="165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32391" y="2463074"/>
            <a:ext cx="551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Vout</a:t>
            </a:r>
            <a:endParaRPr lang="fi-FI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03648" y="4597400"/>
            <a:ext cx="8864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b="1" dirty="0" smtClean="0"/>
              <a:t>temperature</a:t>
            </a:r>
            <a:endParaRPr lang="fi-FI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652120" y="2857500"/>
            <a:ext cx="3240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52120" y="337220"/>
            <a:ext cx="0" cy="252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2120" y="337220"/>
            <a:ext cx="3127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92480" y="409228"/>
            <a:ext cx="0" cy="2448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76255" y="2641476"/>
            <a:ext cx="440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70701" y="3917865"/>
            <a:ext cx="14411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NTC </a:t>
            </a:r>
            <a:r>
              <a:rPr lang="fi-FI" sz="2000" b="1" dirty="0" err="1" smtClean="0"/>
              <a:t>sensor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9923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Pressure sensors and tranducers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-simple, robust, up to 3000 bar</a:t>
            </a:r>
          </a:p>
          <a:p>
            <a:r>
              <a:rPr lang="fi-FI" dirty="0" smtClean="0"/>
              <a:t>-suitable for slow measuremens, control, diesel fuel pressure</a:t>
            </a:r>
          </a:p>
          <a:p>
            <a:r>
              <a:rPr lang="fi-FI" dirty="0" smtClean="0"/>
              <a:t>-linear output:</a:t>
            </a:r>
          </a:p>
          <a:p>
            <a:endParaRPr lang="fi-FI" dirty="0" smtClean="0"/>
          </a:p>
          <a:p>
            <a:r>
              <a:rPr lang="fi-FI" dirty="0" smtClean="0"/>
              <a:t> for example</a:t>
            </a:r>
          </a:p>
          <a:p>
            <a:r>
              <a:rPr lang="fi-FI" dirty="0" smtClean="0"/>
              <a:t> 2V = 0 bar</a:t>
            </a:r>
          </a:p>
          <a:p>
            <a:r>
              <a:rPr lang="fi-FI" dirty="0" smtClean="0"/>
              <a:t> 10V = 20 bar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pic>
        <p:nvPicPr>
          <p:cNvPr id="6" name="Picture 5" descr="https://encrypted-tbn1.gstatic.com/images?q=tbn:ANd9GcTs7NOFb5uvt2XnASbiQIkV8QXN6ZCTGPvhE1MAP2eXSOHRD4mD&amp;reload=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28143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1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Pressure sensors, engine research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Intake and exhaust manifold pressure level and pulses</a:t>
            </a:r>
          </a:p>
          <a:p>
            <a:r>
              <a:rPr lang="fi-FI" dirty="0" smtClean="0"/>
              <a:t>Cylinder reference pressure </a:t>
            </a:r>
          </a:p>
          <a:p>
            <a:r>
              <a:rPr lang="fi-FI" dirty="0" smtClean="0"/>
              <a:t>-fast 1000 Hz</a:t>
            </a:r>
          </a:p>
          <a:p>
            <a:r>
              <a:rPr lang="fi-FI" dirty="0" smtClean="0"/>
              <a:t>-Pietzo resistive sensor</a:t>
            </a:r>
          </a:p>
          <a:p>
            <a:r>
              <a:rPr lang="fi-FI" dirty="0" smtClean="0"/>
              <a:t>-combined with amplifier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  <p:pic>
        <p:nvPicPr>
          <p:cNvPr id="6" name="Picture 2" descr="http://www.kistler.com/medias/sys_master/celum_assets/8810920804382_932-051n-05_4801_08_web.jpg?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5252"/>
            <a:ext cx="3528392" cy="3528392"/>
          </a:xfrm>
          <a:prstGeom prst="rect">
            <a:avLst/>
          </a:prstGeom>
          <a:noFill/>
        </p:spPr>
      </p:pic>
      <p:pic>
        <p:nvPicPr>
          <p:cNvPr id="7" name="Picture 4" descr="http://img.directindustry.com/images_di/photo-m2/1-10-v-4603b10-5346-2687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00" y="2092346"/>
            <a:ext cx="1800200" cy="20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4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Pressure sensors, engine research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Maximum cylinder pressure measurements</a:t>
            </a:r>
          </a:p>
          <a:p>
            <a:r>
              <a:rPr lang="fi-FI" dirty="0" smtClean="0"/>
              <a:t>-350 bar</a:t>
            </a:r>
          </a:p>
          <a:p>
            <a:r>
              <a:rPr lang="fi-FI" dirty="0" smtClean="0"/>
              <a:t>-fast</a:t>
            </a:r>
          </a:p>
          <a:p>
            <a:r>
              <a:rPr lang="fi-FI" dirty="0" smtClean="0"/>
              <a:t>-can only measure dynamic, change of pressure</a:t>
            </a:r>
          </a:p>
          <a:p>
            <a:r>
              <a:rPr lang="fi-FI" dirty="0" smtClean="0"/>
              <a:t>- high resulation 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  <p:pic>
        <p:nvPicPr>
          <p:cNvPr id="8" name="Picture 2" descr="http://img.directindustry.com/images_di/photo-m2/max-250-bar-25-pc-bar-6061b-5346-3389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985292"/>
            <a:ext cx="2520280" cy="2857500"/>
          </a:xfrm>
          <a:prstGeom prst="rect">
            <a:avLst/>
          </a:prstGeom>
          <a:noFill/>
        </p:spPr>
      </p:pic>
      <p:pic>
        <p:nvPicPr>
          <p:cNvPr id="9" name="Picture 7" descr="C:\Users\eob\Downloads\lat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7540"/>
            <a:ext cx="2204998" cy="1651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0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Cylinder pressure measurement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  <p:pic>
        <p:nvPicPr>
          <p:cNvPr id="6" name="Picture 1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117" y="1201316"/>
            <a:ext cx="5441678" cy="3335337"/>
          </a:xfrm>
          <a:prstGeom prst="rect">
            <a:avLst/>
          </a:prstGeom>
          <a:noFill/>
          <a:ln w="19050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Cylinder pressure measurement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  <p:pic>
        <p:nvPicPr>
          <p:cNvPr id="8" name="Picture 1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161" y="1262063"/>
            <a:ext cx="5441678" cy="3335337"/>
          </a:xfrm>
          <a:prstGeom prst="rect">
            <a:avLst/>
          </a:prstGeom>
          <a:noFill/>
          <a:ln w="19050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Cylinder pressure measurement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  <p:pic>
        <p:nvPicPr>
          <p:cNvPr id="8" name="Picture 2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161" y="1262063"/>
            <a:ext cx="5441678" cy="3335337"/>
          </a:xfrm>
          <a:prstGeom prst="rect">
            <a:avLst/>
          </a:prstGeom>
          <a:noFill/>
          <a:ln w="19050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4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Measurement of force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i-FI" dirty="0" smtClean="0"/>
              <a:t>-Load cell, constructed on strain gage</a:t>
            </a:r>
          </a:p>
          <a:p>
            <a:r>
              <a:rPr lang="fi-FI" dirty="0" smtClean="0"/>
              <a:t>-measured over Wheatstone bridge bet-</a:t>
            </a:r>
          </a:p>
          <a:p>
            <a:r>
              <a:rPr lang="fi-FI" dirty="0" smtClean="0"/>
              <a:t>ween points A-B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  <p:pic>
        <p:nvPicPr>
          <p:cNvPr id="6" name="Picture 5" descr="http://upload.wikimedia.org/wikipedia/commons/thumb/c/c3/StrainGaugeVisualization.svg/400px-StrainGaugeVisualization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261611"/>
            <a:ext cx="2389956" cy="34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atni.com/Arabic/Elec-Info/Basic%20Electronics/wheat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713484"/>
            <a:ext cx="2591518" cy="174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779912" y="1993404"/>
            <a:ext cx="3528392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99992" y="1705372"/>
            <a:ext cx="3312368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Measurement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3"/>
            <a:ext cx="8207374" cy="3612402"/>
          </a:xfrm>
        </p:spPr>
        <p:txBody>
          <a:bodyPr/>
          <a:lstStyle/>
          <a:p>
            <a:r>
              <a:rPr lang="en-US" dirty="0" smtClean="0"/>
              <a:t>-strain gage is glued on metal bar</a:t>
            </a:r>
          </a:p>
          <a:p>
            <a:r>
              <a:rPr lang="en-US" dirty="0" smtClean="0"/>
              <a:t>-force make bar and gage longer-&gt;</a:t>
            </a:r>
          </a:p>
          <a:p>
            <a:r>
              <a:rPr lang="en-US" dirty="0" smtClean="0"/>
              <a:t>	increases resistance.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  <p:pic>
        <p:nvPicPr>
          <p:cNvPr id="6" name="Picture 5" descr="http://upload.wikimedia.org/wikipedia/commons/thumb/5/53/Strain_gauge.svg/220px-Strain_gauge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849388"/>
            <a:ext cx="1551806" cy="23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156176" y="3167236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56176" y="2425452"/>
            <a:ext cx="0" cy="741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ttp://www.transducertechniques.com/images/tbs-series-load-cell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702219"/>
            <a:ext cx="3524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according  Din 50322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684121"/>
          </a:xfrm>
        </p:spPr>
        <p:txBody>
          <a:bodyPr/>
          <a:lstStyle/>
          <a:p>
            <a:r>
              <a:rPr lang="en-US" dirty="0" smtClean="0"/>
              <a:t>Class 1. 	Full scale test on the road</a:t>
            </a:r>
            <a:endParaRPr lang="fi-FI" dirty="0" smtClean="0"/>
          </a:p>
          <a:p>
            <a:r>
              <a:rPr lang="en-US" dirty="0" smtClean="0"/>
              <a:t>Class 2. 	Car on the test stand, environment</a:t>
            </a:r>
            <a:endParaRPr lang="fi-FI" dirty="0" smtClean="0"/>
          </a:p>
          <a:p>
            <a:r>
              <a:rPr lang="en-US" dirty="0" smtClean="0"/>
              <a:t>Class 3. 	Fully equipped engine from vehicle on a test stand 			with stock equipment, control unit, exhaust system</a:t>
            </a:r>
            <a:endParaRPr lang="fi-FI" dirty="0" smtClean="0"/>
          </a:p>
          <a:p>
            <a:r>
              <a:rPr lang="en-US" dirty="0" smtClean="0"/>
              <a:t>Class 4. 	Tests with special test machine, reciprocating 					movement, actual engine components</a:t>
            </a:r>
            <a:endParaRPr lang="fi-FI" dirty="0" smtClean="0"/>
          </a:p>
          <a:p>
            <a:r>
              <a:rPr lang="en-US" dirty="0" smtClean="0"/>
              <a:t>Class 5.	Test with modified components, loading system  				resembles actual system, reciprocating. </a:t>
            </a:r>
            <a:endParaRPr lang="fi-FI" dirty="0" smtClean="0"/>
          </a:p>
          <a:p>
            <a:r>
              <a:rPr lang="en-US" dirty="0" smtClean="0"/>
              <a:t>Class 6. 	Test with general test machine, simple test 						specimens Pin-On-Disk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Measurement of force, load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4008" y="3073524"/>
            <a:ext cx="0" cy="1524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44008" y="1345332"/>
            <a:ext cx="0" cy="1821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www.forsentek.com/productimgage/tension%20compression%20load%20ce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6394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56956" y="2713484"/>
            <a:ext cx="1570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2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Rotational speed and position of crank shaft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-inductive sensor</a:t>
            </a:r>
          </a:p>
          <a:p>
            <a:r>
              <a:rPr lang="fi-FI" dirty="0" smtClean="0"/>
              <a:t>-Hall sensor</a:t>
            </a:r>
          </a:p>
          <a:p>
            <a:r>
              <a:rPr lang="fi-FI" dirty="0" smtClean="0"/>
              <a:t>-rotary encoders, (angle </a:t>
            </a:r>
            <a:r>
              <a:rPr lang="fi-FI" dirty="0" err="1" smtClean="0"/>
              <a:t>measurement</a:t>
            </a:r>
            <a:r>
              <a:rPr lang="fi-FI" dirty="0" smtClean="0"/>
              <a:t>) for </a:t>
            </a:r>
            <a:r>
              <a:rPr lang="fi-FI" dirty="0" err="1" smtClean="0"/>
              <a:t>cylinder</a:t>
            </a:r>
            <a:r>
              <a:rPr lang="fi-FI" dirty="0" smtClean="0"/>
              <a:t> </a:t>
            </a:r>
            <a:r>
              <a:rPr lang="fi-FI" dirty="0" err="1" smtClean="0"/>
              <a:t>pressure</a:t>
            </a:r>
            <a:r>
              <a:rPr lang="fi-FI" dirty="0" smtClean="0"/>
              <a:t> </a:t>
            </a:r>
            <a:r>
              <a:rPr lang="fi-FI" dirty="0" err="1" smtClean="0"/>
              <a:t>curve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Rotational speed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-inductive sensor (fast enough for turbo charger speed)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  <p:pic>
        <p:nvPicPr>
          <p:cNvPr id="6" name="Picture 5" descr="i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1396"/>
            <a:ext cx="3239252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n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8433"/>
            <a:ext cx="2899420" cy="2521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Rotational speed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-Hall sensor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  <p:pic>
        <p:nvPicPr>
          <p:cNvPr id="8" name="Picture 7" descr="h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7380"/>
            <a:ext cx="1704975" cy="2676525"/>
          </a:xfrm>
          <a:prstGeom prst="rect">
            <a:avLst/>
          </a:prstGeom>
        </p:spPr>
      </p:pic>
      <p:pic>
        <p:nvPicPr>
          <p:cNvPr id="9" name="Picture 8" descr="hal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7" y="2605472"/>
            <a:ext cx="53527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Crank angle sensor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  <p:pic>
        <p:nvPicPr>
          <p:cNvPr id="6" name="Content Placeholder 5" descr="http://todbot.com/blog/wp-content/uploads/2008/06/180px-basic-rotary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2160" y="435943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1057300"/>
            <a:ext cx="4087657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-used to crank angle based </a:t>
            </a:r>
          </a:p>
          <a:p>
            <a:r>
              <a:rPr lang="fi-FI" sz="2000" b="1" dirty="0" smtClean="0"/>
              <a:t>measurements, cylinder pressure</a:t>
            </a:r>
          </a:p>
          <a:p>
            <a:r>
              <a:rPr lang="fi-FI" sz="2000" b="1" dirty="0" smtClean="0"/>
              <a:t>and intake and exhaust manifold </a:t>
            </a:r>
          </a:p>
          <a:p>
            <a:r>
              <a:rPr lang="fi-FI" sz="2000" b="1" dirty="0" smtClean="0"/>
              <a:t>pressures</a:t>
            </a:r>
          </a:p>
          <a:p>
            <a:r>
              <a:rPr lang="fi-FI" sz="2000" b="1" dirty="0" smtClean="0"/>
              <a:t>-resolution 1440 pulses/rev  </a:t>
            </a:r>
            <a:endParaRPr lang="fi-FI" sz="2000" b="1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13484"/>
            <a:ext cx="4032448" cy="2141452"/>
          </a:xfrm>
          <a:prstGeom prst="rect">
            <a:avLst/>
          </a:prstGeom>
          <a:noFill/>
          <a:ln w="19050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6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Massflow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-intake air mass </a:t>
            </a:r>
          </a:p>
          <a:p>
            <a:r>
              <a:rPr lang="fi-FI" dirty="0" smtClean="0"/>
              <a:t>-fuel 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endParaRPr lang="fi-FI" dirty="0" smtClean="0"/>
          </a:p>
          <a:p>
            <a:r>
              <a:rPr lang="fi-FI" dirty="0" smtClean="0"/>
              <a:t>-</a:t>
            </a:r>
            <a:r>
              <a:rPr lang="fi-FI" dirty="0" err="1" smtClean="0"/>
              <a:t>blow-by</a:t>
            </a:r>
            <a:r>
              <a:rPr lang="fi-FI" dirty="0" smtClean="0"/>
              <a:t> </a:t>
            </a:r>
            <a:r>
              <a:rPr lang="fi-FI" dirty="0" err="1" smtClean="0"/>
              <a:t>gases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crankcase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Mass flow of fluids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-scale type measurement</a:t>
            </a:r>
          </a:p>
          <a:p>
            <a:r>
              <a:rPr lang="fi-FI" dirty="0" smtClean="0"/>
              <a:t>-gear type flow meter </a:t>
            </a:r>
          </a:p>
          <a:p>
            <a:r>
              <a:rPr lang="fi-FI" dirty="0" smtClean="0"/>
              <a:t>-coriolis </a:t>
            </a:r>
            <a:r>
              <a:rPr lang="fi-FI" dirty="0" err="1" smtClean="0"/>
              <a:t>flow</a:t>
            </a:r>
            <a:r>
              <a:rPr lang="fi-FI" dirty="0" smtClean="0"/>
              <a:t> </a:t>
            </a:r>
            <a:r>
              <a:rPr lang="fi-FI" dirty="0" err="1" smtClean="0"/>
              <a:t>meter</a:t>
            </a:r>
            <a:endParaRPr lang="fi-FI" dirty="0" smtClean="0"/>
          </a:p>
          <a:p>
            <a:r>
              <a:rPr lang="fi-FI" dirty="0" smtClean="0"/>
              <a:t>-</a:t>
            </a:r>
            <a:r>
              <a:rPr lang="fi-FI" dirty="0" err="1" smtClean="0"/>
              <a:t>rotameters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Air mass flow measurement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Electrical</a:t>
            </a:r>
          </a:p>
          <a:p>
            <a:r>
              <a:rPr lang="fi-FI" dirty="0" smtClean="0"/>
              <a:t>-hot wire or film measurement, non-linear</a:t>
            </a:r>
          </a:p>
          <a:p>
            <a:r>
              <a:rPr lang="fi-FI" dirty="0" smtClean="0"/>
              <a:t>-coriolis flow meter, out-put linear</a:t>
            </a:r>
          </a:p>
          <a:p>
            <a:endParaRPr lang="fi-FI" dirty="0" smtClean="0"/>
          </a:p>
          <a:p>
            <a:r>
              <a:rPr lang="fi-FI" dirty="0" smtClean="0"/>
              <a:t>Manual</a:t>
            </a:r>
          </a:p>
          <a:p>
            <a:r>
              <a:rPr lang="fi-FI" dirty="0" smtClean="0"/>
              <a:t>-measurement flanges</a:t>
            </a:r>
          </a:p>
          <a:p>
            <a:r>
              <a:rPr lang="fi-FI" dirty="0" smtClean="0"/>
              <a:t>-flow calculated from</a:t>
            </a:r>
          </a:p>
          <a:p>
            <a:r>
              <a:rPr lang="fi-FI" dirty="0" smtClean="0"/>
              <a:t>pressure drop 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  <p:pic>
        <p:nvPicPr>
          <p:cNvPr id="6" name="Picture 7" descr="Picture of No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3361556"/>
            <a:ext cx="1428750" cy="1504950"/>
          </a:xfrm>
          <a:prstGeom prst="rect">
            <a:avLst/>
          </a:prstGeom>
          <a:noFill/>
        </p:spPr>
      </p:pic>
      <p:pic>
        <p:nvPicPr>
          <p:cNvPr id="7" name="Picture 6" descr="http://s4wiki.com/images/thumb/7/7d/Hot_film_maf.png/400px-Hot_film_maf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129308"/>
            <a:ext cx="2448272" cy="209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5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Emission measurements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-Nox</a:t>
            </a:r>
          </a:p>
          <a:p>
            <a:r>
              <a:rPr lang="fi-FI" dirty="0" smtClean="0"/>
              <a:t>-CO</a:t>
            </a:r>
          </a:p>
          <a:p>
            <a:r>
              <a:rPr lang="fi-FI" dirty="0" smtClean="0"/>
              <a:t>-CO2</a:t>
            </a:r>
          </a:p>
          <a:p>
            <a:r>
              <a:rPr lang="fi-FI" dirty="0" smtClean="0"/>
              <a:t>-O2</a:t>
            </a:r>
          </a:p>
          <a:p>
            <a:r>
              <a:rPr lang="fi-FI" dirty="0" smtClean="0"/>
              <a:t>-HC (unbuned fuel)</a:t>
            </a:r>
          </a:p>
          <a:p>
            <a:r>
              <a:rPr lang="fi-FI" dirty="0" smtClean="0"/>
              <a:t>-smoke</a:t>
            </a:r>
          </a:p>
          <a:p>
            <a:r>
              <a:rPr lang="fi-FI" dirty="0" smtClean="0"/>
              <a:t>-</a:t>
            </a:r>
            <a:r>
              <a:rPr lang="fi-FI" dirty="0" err="1" smtClean="0"/>
              <a:t>particles</a:t>
            </a:r>
            <a:r>
              <a:rPr lang="fi-FI" dirty="0" smtClean="0"/>
              <a:t> (</a:t>
            </a:r>
            <a:r>
              <a:rPr lang="fi-FI" dirty="0" err="1" smtClean="0"/>
              <a:t>mass</a:t>
            </a:r>
            <a:r>
              <a:rPr lang="fi-FI" dirty="0" smtClean="0"/>
              <a:t>, </a:t>
            </a:r>
            <a:r>
              <a:rPr lang="fi-FI" dirty="0" err="1" smtClean="0"/>
              <a:t>size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r>
              <a:rPr lang="fi-FI" dirty="0" smtClean="0"/>
              <a:t>), soot</a:t>
            </a:r>
          </a:p>
          <a:p>
            <a:r>
              <a:rPr lang="fi-FI" dirty="0" err="1" smtClean="0"/>
              <a:t>Measured</a:t>
            </a:r>
            <a:r>
              <a:rPr lang="fi-FI" dirty="0" smtClean="0"/>
              <a:t> with exhaust gas </a:t>
            </a:r>
            <a:r>
              <a:rPr lang="fi-FI" dirty="0" err="1" smtClean="0"/>
              <a:t>analyzers</a:t>
            </a:r>
            <a:r>
              <a:rPr lang="fi-FI" dirty="0" smtClean="0"/>
              <a:t>. </a:t>
            </a:r>
          </a:p>
          <a:p>
            <a:r>
              <a:rPr lang="fi-FI" dirty="0" smtClean="0"/>
              <a:t>200-1500 </a:t>
            </a:r>
            <a:r>
              <a:rPr lang="fi-FI" dirty="0" err="1" smtClean="0"/>
              <a:t>kEur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891" t="2204" r="28071"/>
          <a:stretch/>
        </p:blipFill>
        <p:spPr>
          <a:xfrm>
            <a:off x="6372200" y="1126673"/>
            <a:ext cx="2160240" cy="3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</a:t>
            </a:r>
            <a:r>
              <a:rPr lang="fi-FI" dirty="0" smtClean="0"/>
              <a:t>ata </a:t>
            </a:r>
            <a:r>
              <a:rPr lang="fi-FI" dirty="0" err="1" smtClean="0"/>
              <a:t>aquisation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Science: Engine and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running</a:t>
            </a:r>
            <a:r>
              <a:rPr lang="fi-FI" dirty="0" smtClean="0"/>
              <a:t> on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platform</a:t>
            </a:r>
            <a:r>
              <a:rPr lang="fi-FI" dirty="0" smtClean="0"/>
              <a:t> (PC and National </a:t>
            </a:r>
            <a:r>
              <a:rPr lang="fi-FI" dirty="0" err="1" smtClean="0"/>
              <a:t>instruments</a:t>
            </a:r>
            <a:r>
              <a:rPr lang="fi-FI" dirty="0" smtClean="0"/>
              <a:t>), data is </a:t>
            </a:r>
            <a:r>
              <a:rPr lang="fi-FI" dirty="0" err="1" smtClean="0"/>
              <a:t>stored</a:t>
            </a:r>
            <a:r>
              <a:rPr lang="fi-FI" dirty="0" smtClean="0"/>
              <a:t> and </a:t>
            </a:r>
            <a:r>
              <a:rPr lang="fi-FI" dirty="0" err="1" smtClean="0"/>
              <a:t>processed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measurement</a:t>
            </a:r>
            <a:r>
              <a:rPr lang="fi-FI" dirty="0" smtClean="0"/>
              <a:t> and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testing</a:t>
            </a:r>
            <a:r>
              <a:rPr lang="fi-FI" dirty="0" smtClean="0"/>
              <a:t>, </a:t>
            </a:r>
          </a:p>
          <a:p>
            <a:endParaRPr lang="fi-FI" dirty="0"/>
          </a:p>
          <a:p>
            <a:r>
              <a:rPr lang="fi-FI" dirty="0" smtClean="0"/>
              <a:t>R&amp;D: Engine is </a:t>
            </a:r>
            <a:r>
              <a:rPr lang="fi-FI" dirty="0" err="1" smtClean="0"/>
              <a:t>running</a:t>
            </a:r>
            <a:r>
              <a:rPr lang="fi-FI" dirty="0" smtClean="0"/>
              <a:t> on </a:t>
            </a:r>
            <a:r>
              <a:rPr lang="fi-FI" dirty="0" err="1" smtClean="0"/>
              <a:t>own</a:t>
            </a:r>
            <a:r>
              <a:rPr lang="fi-FI" dirty="0" smtClean="0"/>
              <a:t> OEM ECU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unit</a:t>
            </a:r>
            <a:r>
              <a:rPr lang="fi-FI" dirty="0" smtClean="0"/>
              <a:t>, data is </a:t>
            </a:r>
            <a:r>
              <a:rPr lang="fi-FI" dirty="0" err="1" smtClean="0"/>
              <a:t>gathered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additional</a:t>
            </a:r>
            <a:r>
              <a:rPr lang="fi-FI" dirty="0" smtClean="0"/>
              <a:t> </a:t>
            </a:r>
            <a:r>
              <a:rPr lang="fi-FI" dirty="0" err="1" smtClean="0"/>
              <a:t>sensors</a:t>
            </a:r>
            <a:r>
              <a:rPr lang="fi-FI" dirty="0" smtClean="0"/>
              <a:t> and </a:t>
            </a:r>
            <a:r>
              <a:rPr lang="fi-FI" dirty="0" err="1" smtClean="0"/>
              <a:t>from</a:t>
            </a:r>
            <a:r>
              <a:rPr lang="fi-FI" dirty="0" smtClean="0"/>
              <a:t> ECU via CAN-</a:t>
            </a:r>
            <a:r>
              <a:rPr lang="fi-FI" dirty="0" err="1" smtClean="0"/>
              <a:t>bus</a:t>
            </a:r>
            <a:r>
              <a:rPr lang="fi-FI" dirty="0" smtClean="0"/>
              <a:t>. 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9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Loading equipment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At engine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rig</a:t>
            </a:r>
            <a:r>
              <a:rPr lang="fi-FI" dirty="0" smtClean="0"/>
              <a:t> dynamometer, brake is used to load engine</a:t>
            </a:r>
          </a:p>
          <a:p>
            <a:endParaRPr lang="fi-FI" dirty="0" smtClean="0"/>
          </a:p>
          <a:p>
            <a:r>
              <a:rPr lang="en-US" dirty="0" smtClean="0"/>
              <a:t>-mechanical brake</a:t>
            </a:r>
            <a:endParaRPr lang="fi-FI" dirty="0" smtClean="0"/>
          </a:p>
          <a:p>
            <a:r>
              <a:rPr lang="en-US" dirty="0" smtClean="0"/>
              <a:t>-electrical brakes: eddy current, electric motor</a:t>
            </a:r>
            <a:endParaRPr lang="fi-FI" dirty="0" smtClean="0"/>
          </a:p>
          <a:p>
            <a:r>
              <a:rPr lang="en-US" dirty="0" smtClean="0"/>
              <a:t>-pump brakes</a:t>
            </a:r>
          </a:p>
          <a:p>
            <a:r>
              <a:rPr lang="en-US" dirty="0" smtClean="0"/>
              <a:t>-inertia brakes, transient only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</a:t>
            </a:r>
            <a:r>
              <a:rPr lang="fi-FI" dirty="0" smtClean="0"/>
              <a:t>ata </a:t>
            </a:r>
            <a:r>
              <a:rPr lang="fi-FI" dirty="0" err="1" smtClean="0"/>
              <a:t>aquisation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-booklet</a:t>
            </a:r>
          </a:p>
          <a:p>
            <a:r>
              <a:rPr lang="fi-FI" dirty="0" smtClean="0"/>
              <a:t>-plotters/recorders</a:t>
            </a:r>
          </a:p>
          <a:p>
            <a:r>
              <a:rPr lang="fi-FI" dirty="0" smtClean="0"/>
              <a:t>-computer (PC) with suitable hardware and software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2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Recording data today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Example: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  <p:pic>
        <p:nvPicPr>
          <p:cNvPr id="6" name="Picture 5" descr="da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61611"/>
            <a:ext cx="2886075" cy="15811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115616" y="1993404"/>
            <a:ext cx="432048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1839515"/>
            <a:ext cx="12840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USB to PC</a:t>
            </a:r>
            <a:endParaRPr lang="fi-FI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64288" y="1705372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6216" y="3649588"/>
            <a:ext cx="19107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Thermocouples</a:t>
            </a:r>
            <a:endParaRPr lang="fi-FI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36096" y="1993404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80893" y="3505572"/>
            <a:ext cx="17104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Analog inputs</a:t>
            </a:r>
            <a:endParaRPr lang="fi-FI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91298" y="1705372"/>
            <a:ext cx="224918" cy="2251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0893" y="4225652"/>
            <a:ext cx="16222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Digital inputs</a:t>
            </a:r>
            <a:endParaRPr lang="fi-FI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8313" y="2842761"/>
            <a:ext cx="368530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Different modules for different</a:t>
            </a:r>
          </a:p>
          <a:p>
            <a:r>
              <a:rPr lang="fi-FI" sz="2000" b="1" dirty="0" smtClean="0"/>
              <a:t>signals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8266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Eddy current dynamometer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1026" name="Picture 2" descr="C:\Users\eob\Desktop\2014-10-01\Eddy_dyno0100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7260"/>
            <a:ext cx="5328592" cy="4088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1057300"/>
            <a:ext cx="29094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b="1" dirty="0" err="1" smtClean="0"/>
              <a:t>All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power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engine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procuces</a:t>
            </a:r>
            <a:r>
              <a:rPr lang="fi-FI" sz="1200" b="1" dirty="0" smtClean="0"/>
              <a:t> is </a:t>
            </a:r>
            <a:r>
              <a:rPr lang="fi-FI" sz="1200" b="1" dirty="0" err="1" smtClean="0"/>
              <a:t>converted</a:t>
            </a:r>
            <a:endParaRPr lang="fi-FI" sz="1200" b="1" dirty="0" smtClean="0"/>
          </a:p>
          <a:p>
            <a:r>
              <a:rPr lang="fi-FI" sz="1200" b="1" dirty="0"/>
              <a:t>t</a:t>
            </a:r>
            <a:r>
              <a:rPr lang="fi-FI" sz="1200" b="1" dirty="0" smtClean="0"/>
              <a:t>o heat. </a:t>
            </a:r>
            <a:r>
              <a:rPr lang="fi-FI" sz="1200" b="1" dirty="0" smtClean="0"/>
              <a:t>It will not generate electricity.</a:t>
            </a:r>
            <a:endParaRPr lang="fi-FI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Eddy current dynamometer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1030" name="Picture 6" descr="http://www.tokyometer.co.jp/product1/dyna/genri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99" y="1261610"/>
            <a:ext cx="6536667" cy="3252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AC-</a:t>
            </a:r>
            <a:r>
              <a:rPr lang="fi-FI" dirty="0" err="1" smtClean="0"/>
              <a:t>dynamometer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887423"/>
            <a:ext cx="374441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1" dirty="0" smtClean="0"/>
              <a:t>Is </a:t>
            </a:r>
            <a:r>
              <a:rPr lang="fi-FI" sz="1400" b="1" dirty="0" err="1" smtClean="0"/>
              <a:t>basically</a:t>
            </a:r>
            <a:r>
              <a:rPr lang="fi-FI" sz="1400" b="1" dirty="0" smtClean="0"/>
              <a:t> a </a:t>
            </a:r>
            <a:r>
              <a:rPr lang="fi-FI" sz="1400" b="1" dirty="0" err="1" smtClean="0"/>
              <a:t>generator</a:t>
            </a:r>
            <a:r>
              <a:rPr lang="fi-FI" sz="1400" b="1" dirty="0" smtClean="0"/>
              <a:t>-&gt; </a:t>
            </a:r>
            <a:r>
              <a:rPr lang="fi-FI" sz="1400" b="1" dirty="0" err="1" smtClean="0"/>
              <a:t>All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power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engine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produces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can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be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transferred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back</a:t>
            </a:r>
            <a:r>
              <a:rPr lang="fi-FI" sz="1400" b="1" dirty="0" smtClean="0"/>
              <a:t> to </a:t>
            </a:r>
            <a:r>
              <a:rPr lang="fi-FI" sz="1400" b="1" dirty="0" err="1" smtClean="0"/>
              <a:t>electric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network</a:t>
            </a:r>
            <a:r>
              <a:rPr lang="fi-FI" sz="1400" b="1" dirty="0" smtClean="0"/>
              <a:t>. </a:t>
            </a:r>
          </a:p>
          <a:p>
            <a:endParaRPr lang="fi-FI" sz="1400" b="1" dirty="0"/>
          </a:p>
          <a:p>
            <a:r>
              <a:rPr lang="fi-FI" sz="1400" b="1" dirty="0" smtClean="0"/>
              <a:t>Can be used on load situations which are impossible for Eddy</a:t>
            </a:r>
            <a:r>
              <a:rPr lang="fi-FI" sz="1400" b="1" dirty="0"/>
              <a:t> </a:t>
            </a:r>
            <a:r>
              <a:rPr lang="fi-FI" sz="1400" b="1" dirty="0" smtClean="0"/>
              <a:t>Current </a:t>
            </a:r>
            <a:r>
              <a:rPr lang="fi-FI" sz="1400" b="1" dirty="0" smtClean="0"/>
              <a:t> (EC) dynos</a:t>
            </a:r>
            <a:r>
              <a:rPr lang="fi-FI" sz="1400" b="1" dirty="0" smtClean="0"/>
              <a:t>, long down hill driving.</a:t>
            </a:r>
          </a:p>
          <a:p>
            <a:endParaRPr lang="fi-FI" sz="1400" b="1" dirty="0"/>
          </a:p>
          <a:p>
            <a:r>
              <a:rPr lang="fi-FI" sz="1400" b="1" dirty="0" err="1"/>
              <a:t>N</a:t>
            </a:r>
            <a:r>
              <a:rPr lang="fi-FI" sz="1400" b="1" dirty="0" err="1" smtClean="0"/>
              <a:t>eeds</a:t>
            </a:r>
            <a:r>
              <a:rPr lang="fi-FI" sz="1400" b="1" dirty="0" smtClean="0"/>
              <a:t> heavy </a:t>
            </a:r>
            <a:r>
              <a:rPr lang="fi-FI" sz="1400" b="1" dirty="0" err="1" smtClean="0"/>
              <a:t>electrical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connections</a:t>
            </a:r>
            <a:r>
              <a:rPr lang="fi-FI" sz="1400" b="1" dirty="0" smtClean="0"/>
              <a:t>, </a:t>
            </a:r>
          </a:p>
          <a:p>
            <a:r>
              <a:rPr lang="fi-FI" sz="1400" b="1" dirty="0" smtClean="0"/>
              <a:t>5 </a:t>
            </a:r>
            <a:r>
              <a:rPr lang="fi-FI" sz="1400" b="1" dirty="0" err="1" smtClean="0"/>
              <a:t>times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more</a:t>
            </a:r>
            <a:r>
              <a:rPr lang="fi-FI" sz="1400" b="1" dirty="0" smtClean="0"/>
              <a:t> money for </a:t>
            </a:r>
            <a:r>
              <a:rPr lang="fi-FI" sz="1400" b="1" dirty="0" err="1" smtClean="0"/>
              <a:t>purchasing</a:t>
            </a:r>
            <a:r>
              <a:rPr lang="fi-FI" sz="1400" b="1" dirty="0" smtClean="0"/>
              <a:t> </a:t>
            </a:r>
            <a:r>
              <a:rPr lang="fi-FI" sz="1400" b="1" dirty="0" err="1" smtClean="0"/>
              <a:t>than</a:t>
            </a:r>
            <a:r>
              <a:rPr lang="fi-FI" sz="1400" b="1" dirty="0" smtClean="0"/>
              <a:t> EC</a:t>
            </a:r>
            <a:endParaRPr lang="fi-FI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629966"/>
            <a:ext cx="3168352" cy="22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265113"/>
            <a:ext cx="8207375" cy="996498"/>
          </a:xfrm>
        </p:spPr>
        <p:txBody>
          <a:bodyPr/>
          <a:lstStyle/>
          <a:p>
            <a:r>
              <a:rPr lang="fi-FI" dirty="0" smtClean="0"/>
              <a:t>Typical test set-up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5039790" cy="333608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i-FI" dirty="0" smtClean="0"/>
              <a:t>Torque measurement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Picture 4" descr="http://img.deusm.com/designnews/2012/12/256303/144536_610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065412"/>
            <a:ext cx="3419475" cy="14954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499992" y="1849388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9992" y="3145532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11960" y="271348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040" y="2713484"/>
            <a:ext cx="57606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42950" y="1541611"/>
            <a:ext cx="33801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F</a:t>
            </a:r>
            <a:endParaRPr lang="fi-FI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20072" y="2559595"/>
            <a:ext cx="9938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r</a:t>
            </a:r>
            <a:endParaRPr lang="fi-FI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1849388"/>
            <a:ext cx="1614224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/>
              <a:t>M= F r</a:t>
            </a:r>
          </a:p>
          <a:p>
            <a:endParaRPr lang="fi-FI" sz="2000" b="1" dirty="0" smtClean="0"/>
          </a:p>
          <a:p>
            <a:r>
              <a:rPr lang="fi-FI" sz="2000" b="1" dirty="0" smtClean="0"/>
              <a:t>P= M n / 9550</a:t>
            </a:r>
            <a:endParaRPr lang="fi-FI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265113"/>
            <a:ext cx="8207375" cy="996498"/>
          </a:xfrm>
        </p:spPr>
        <p:txBody>
          <a:bodyPr/>
          <a:lstStyle/>
          <a:p>
            <a:r>
              <a:rPr lang="fi-FI" dirty="0" smtClean="0"/>
              <a:t>Typical test set-up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28.1.2019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11266" name="Picture 2" descr="http://anglophonetribune.com/wp-content/uploads/2018/03/Global-Automotive-Engine-Dynamometers-Mar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841276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_EN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7" id="{EE9B57FD-A1AE-4C4F-B17B-690F370611A3}" vid="{C0B7D4C6-41EB-4F02-A0B9-29A31D2D6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ENG_EN</Template>
  <TotalTime>349</TotalTime>
  <Words>919</Words>
  <Application>Microsoft Office PowerPoint</Application>
  <PresentationFormat>On-screen Show (16:10)</PresentationFormat>
  <Paragraphs>302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ヒラギノ角ゴ Pro W3</vt:lpstr>
      <vt:lpstr>ENG_EN</vt:lpstr>
      <vt:lpstr>Testing and Measurement</vt:lpstr>
      <vt:lpstr>Engine test in laboratory</vt:lpstr>
      <vt:lpstr>Testing according  Din 50322 </vt:lpstr>
      <vt:lpstr>Loading equipment</vt:lpstr>
      <vt:lpstr>Eddy current dynamometer</vt:lpstr>
      <vt:lpstr>Eddy current dynamometer</vt:lpstr>
      <vt:lpstr>AC-dynamometer</vt:lpstr>
      <vt:lpstr>Typical test set-up</vt:lpstr>
      <vt:lpstr>Typical test set-up</vt:lpstr>
      <vt:lpstr>Testing procedures</vt:lpstr>
      <vt:lpstr>Testing procedures</vt:lpstr>
      <vt:lpstr>Testing procedures</vt:lpstr>
      <vt:lpstr>Testing </vt:lpstr>
      <vt:lpstr>Measured values</vt:lpstr>
      <vt:lpstr>Measurement chain  </vt:lpstr>
      <vt:lpstr>Measurement chain, sensors</vt:lpstr>
      <vt:lpstr>Pressure, equipments</vt:lpstr>
      <vt:lpstr>U-tube, manometer</vt:lpstr>
      <vt:lpstr>Sensors, temperature</vt:lpstr>
      <vt:lpstr>Thermocouples</vt:lpstr>
      <vt:lpstr>NTC resistor</vt:lpstr>
      <vt:lpstr>Pressure sensors and tranducers</vt:lpstr>
      <vt:lpstr>Pressure sensors, engine research</vt:lpstr>
      <vt:lpstr>Pressure sensors, engine research</vt:lpstr>
      <vt:lpstr>Cylinder pressure measurement </vt:lpstr>
      <vt:lpstr>Cylinder pressure measurement </vt:lpstr>
      <vt:lpstr>Cylinder pressure measurement </vt:lpstr>
      <vt:lpstr>Measurement of force</vt:lpstr>
      <vt:lpstr>Measurement of force</vt:lpstr>
      <vt:lpstr>Measurement of force, load cell</vt:lpstr>
      <vt:lpstr>Rotational speed and position of crank shaft</vt:lpstr>
      <vt:lpstr>Rotational speed</vt:lpstr>
      <vt:lpstr>Rotational speed</vt:lpstr>
      <vt:lpstr>Crank angle sensor</vt:lpstr>
      <vt:lpstr>Massflow</vt:lpstr>
      <vt:lpstr>Mass flow of fluids</vt:lpstr>
      <vt:lpstr>Air mass flow measurement</vt:lpstr>
      <vt:lpstr>Emission measurements</vt:lpstr>
      <vt:lpstr>Data aquisation</vt:lpstr>
      <vt:lpstr>Data aquisation</vt:lpstr>
      <vt:lpstr>Recording data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and Measurement</dc:title>
  <dc:creator>Otto Blomstedt</dc:creator>
  <cp:lastModifiedBy>Home</cp:lastModifiedBy>
  <cp:revision>10</cp:revision>
  <cp:lastPrinted>2012-10-17T07:14:15Z</cp:lastPrinted>
  <dcterms:created xsi:type="dcterms:W3CDTF">2014-10-01T11:10:09Z</dcterms:created>
  <dcterms:modified xsi:type="dcterms:W3CDTF">2019-01-28T09:59:30Z</dcterms:modified>
</cp:coreProperties>
</file>