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79" r:id="rId3"/>
    <p:sldId id="262" r:id="rId4"/>
    <p:sldId id="263" r:id="rId5"/>
    <p:sldId id="270" r:id="rId6"/>
    <p:sldId id="282" r:id="rId7"/>
    <p:sldId id="271" r:id="rId8"/>
    <p:sldId id="283" r:id="rId9"/>
    <p:sldId id="281" r:id="rId10"/>
    <p:sldId id="269" r:id="rId11"/>
    <p:sldId id="259"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22" autoAdjust="0"/>
    <p:restoredTop sz="94660"/>
  </p:normalViewPr>
  <p:slideViewPr>
    <p:cSldViewPr snapToGrid="0">
      <p:cViewPr varScale="1">
        <p:scale>
          <a:sx n="36" d="100"/>
          <a:sy n="36" d="100"/>
        </p:scale>
        <p:origin x="60" y="15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1A3674-D1B9-48AF-8FC1-1CF075F160A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i-FI"/>
        </a:p>
      </dgm:t>
    </dgm:pt>
    <dgm:pt modelId="{2945BABF-547D-419E-AA8E-2AC7E74CA88C}">
      <dgm:prSet/>
      <dgm:spPr/>
      <dgm:t>
        <a:bodyPr/>
        <a:lstStyle/>
        <a:p>
          <a:pPr rtl="0"/>
          <a:r>
            <a:rPr lang="en-US" dirty="0"/>
            <a:t>The Role of Regulation on the Markets</a:t>
          </a:r>
          <a:endParaRPr lang="fi-FI" dirty="0"/>
        </a:p>
      </dgm:t>
    </dgm:pt>
    <dgm:pt modelId="{6DC59891-2A60-497D-BF1A-5C0E66F2E580}" type="parTrans" cxnId="{0AD8FB5B-557D-4F1A-8BC5-36EAC0B07CAB}">
      <dgm:prSet/>
      <dgm:spPr/>
      <dgm:t>
        <a:bodyPr/>
        <a:lstStyle/>
        <a:p>
          <a:endParaRPr lang="fi-FI"/>
        </a:p>
      </dgm:t>
    </dgm:pt>
    <dgm:pt modelId="{8BD11AB5-E23E-4D47-8CA9-1C6300E7334E}" type="sibTrans" cxnId="{0AD8FB5B-557D-4F1A-8BC5-36EAC0B07CAB}">
      <dgm:prSet/>
      <dgm:spPr/>
      <dgm:t>
        <a:bodyPr/>
        <a:lstStyle/>
        <a:p>
          <a:endParaRPr lang="fi-FI"/>
        </a:p>
      </dgm:t>
    </dgm:pt>
    <dgm:pt modelId="{101456AE-E985-4649-A5AA-E651007C022C}">
      <dgm:prSet/>
      <dgm:spPr/>
      <dgm:t>
        <a:bodyPr/>
        <a:lstStyle/>
        <a:p>
          <a:pPr rtl="0"/>
          <a:r>
            <a:rPr lang="fi-FI" dirty="0" err="1"/>
            <a:t>Regulation</a:t>
          </a:r>
          <a:r>
            <a:rPr lang="fi-FI" dirty="0"/>
            <a:t> of Financial Products </a:t>
          </a:r>
        </a:p>
      </dgm:t>
    </dgm:pt>
    <dgm:pt modelId="{9054EB6D-2266-4B72-BAF7-850DB2FB82C8}" type="parTrans" cxnId="{A9FA58EB-66C5-4FAD-91A0-553EBF81EE8B}">
      <dgm:prSet/>
      <dgm:spPr/>
      <dgm:t>
        <a:bodyPr/>
        <a:lstStyle/>
        <a:p>
          <a:endParaRPr lang="fi-FI"/>
        </a:p>
      </dgm:t>
    </dgm:pt>
    <dgm:pt modelId="{EA838EF1-B462-48A2-9569-CC5FA5ECBC43}" type="sibTrans" cxnId="{A9FA58EB-66C5-4FAD-91A0-553EBF81EE8B}">
      <dgm:prSet/>
      <dgm:spPr/>
      <dgm:t>
        <a:bodyPr/>
        <a:lstStyle/>
        <a:p>
          <a:endParaRPr lang="fi-FI"/>
        </a:p>
      </dgm:t>
    </dgm:pt>
    <dgm:pt modelId="{96926E1E-392D-4EA5-8B39-68C46822EFD6}">
      <dgm:prSet/>
      <dgm:spPr/>
      <dgm:t>
        <a:bodyPr/>
        <a:lstStyle/>
        <a:p>
          <a:pPr rtl="0"/>
          <a:r>
            <a:rPr lang="fi-FI" dirty="0"/>
            <a:t>Marketing </a:t>
          </a:r>
          <a:r>
            <a:rPr lang="fi-FI" dirty="0" err="1"/>
            <a:t>Provisions</a:t>
          </a:r>
          <a:r>
            <a:rPr lang="fi-FI" dirty="0"/>
            <a:t> etc. </a:t>
          </a:r>
        </a:p>
      </dgm:t>
    </dgm:pt>
    <dgm:pt modelId="{F5918505-E118-4590-88D9-C6FD693ED862}" type="parTrans" cxnId="{AD6E35BD-C333-4E45-B0E6-5EEFEF837158}">
      <dgm:prSet/>
      <dgm:spPr/>
      <dgm:t>
        <a:bodyPr/>
        <a:lstStyle/>
        <a:p>
          <a:endParaRPr lang="fi-FI"/>
        </a:p>
      </dgm:t>
    </dgm:pt>
    <dgm:pt modelId="{019C06E5-2762-407E-8899-5833056EB656}" type="sibTrans" cxnId="{AD6E35BD-C333-4E45-B0E6-5EEFEF837158}">
      <dgm:prSet/>
      <dgm:spPr/>
      <dgm:t>
        <a:bodyPr/>
        <a:lstStyle/>
        <a:p>
          <a:endParaRPr lang="fi-FI"/>
        </a:p>
      </dgm:t>
    </dgm:pt>
    <dgm:pt modelId="{4C3AD254-5E61-4642-9F35-47DA35A5DB09}">
      <dgm:prSet/>
      <dgm:spPr/>
      <dgm:t>
        <a:bodyPr/>
        <a:lstStyle/>
        <a:p>
          <a:pPr rtl="0"/>
          <a:r>
            <a:rPr lang="fi-FI" dirty="0"/>
            <a:t>”Prudential Supervision”</a:t>
          </a:r>
        </a:p>
      </dgm:t>
    </dgm:pt>
    <dgm:pt modelId="{B7F5360B-35AB-4AF4-B2DE-72DA93F3CCDC}" type="parTrans" cxnId="{488DA853-3EE1-47FA-A94C-F6F59869A65F}">
      <dgm:prSet/>
      <dgm:spPr/>
      <dgm:t>
        <a:bodyPr/>
        <a:lstStyle/>
        <a:p>
          <a:endParaRPr lang="fi-FI"/>
        </a:p>
      </dgm:t>
    </dgm:pt>
    <dgm:pt modelId="{F411B501-245B-41E3-B075-DE35543CC0C4}" type="sibTrans" cxnId="{488DA853-3EE1-47FA-A94C-F6F59869A65F}">
      <dgm:prSet/>
      <dgm:spPr/>
      <dgm:t>
        <a:bodyPr/>
        <a:lstStyle/>
        <a:p>
          <a:endParaRPr lang="fi-FI"/>
        </a:p>
      </dgm:t>
    </dgm:pt>
    <dgm:pt modelId="{D36CE0EA-467B-4D9A-863B-000DB8941599}">
      <dgm:prSet/>
      <dgm:spPr/>
      <dgm:t>
        <a:bodyPr/>
        <a:lstStyle/>
        <a:p>
          <a:pPr rtl="0"/>
          <a:r>
            <a:rPr lang="fi-FI" dirty="0" err="1"/>
            <a:t>Solvency</a:t>
          </a:r>
          <a:r>
            <a:rPr lang="fi-FI" dirty="0"/>
            <a:t> of Financial </a:t>
          </a:r>
          <a:r>
            <a:rPr lang="fi-FI" dirty="0" err="1"/>
            <a:t>Institutions</a:t>
          </a:r>
          <a:r>
            <a:rPr lang="fi-FI" dirty="0"/>
            <a:t>  </a:t>
          </a:r>
        </a:p>
      </dgm:t>
    </dgm:pt>
    <dgm:pt modelId="{D3A7B5BA-FFA8-4E4B-B10E-47AEE8AD39A0}" type="parTrans" cxnId="{FD415A0E-1A3C-476E-8881-EE2CCF07BC60}">
      <dgm:prSet/>
      <dgm:spPr/>
      <dgm:t>
        <a:bodyPr/>
        <a:lstStyle/>
        <a:p>
          <a:endParaRPr lang="fi-FI"/>
        </a:p>
      </dgm:t>
    </dgm:pt>
    <dgm:pt modelId="{993055AA-BFEA-4835-B36F-3D1624FC51D6}" type="sibTrans" cxnId="{FD415A0E-1A3C-476E-8881-EE2CCF07BC60}">
      <dgm:prSet/>
      <dgm:spPr/>
      <dgm:t>
        <a:bodyPr/>
        <a:lstStyle/>
        <a:p>
          <a:endParaRPr lang="fi-FI"/>
        </a:p>
      </dgm:t>
    </dgm:pt>
    <dgm:pt modelId="{DA876F5D-A052-43CB-B0AE-CA0FE8AA89A1}">
      <dgm:prSet/>
      <dgm:spPr/>
      <dgm:t>
        <a:bodyPr/>
        <a:lstStyle/>
        <a:p>
          <a:pPr rtl="0"/>
          <a:r>
            <a:rPr lang="fi-FI" dirty="0" err="1"/>
            <a:t>Monitoring</a:t>
          </a:r>
          <a:r>
            <a:rPr lang="fi-FI" dirty="0"/>
            <a:t> </a:t>
          </a:r>
          <a:r>
            <a:rPr lang="fi-FI" dirty="0" err="1"/>
            <a:t>Complicated</a:t>
          </a:r>
          <a:r>
            <a:rPr lang="fi-FI" dirty="0"/>
            <a:t> and </a:t>
          </a:r>
          <a:r>
            <a:rPr lang="fi-FI" dirty="0" err="1"/>
            <a:t>Risky</a:t>
          </a:r>
          <a:r>
            <a:rPr lang="fi-FI" dirty="0"/>
            <a:t> Products</a:t>
          </a:r>
        </a:p>
      </dgm:t>
    </dgm:pt>
    <dgm:pt modelId="{1D124E76-85DB-4201-9D4C-CA09BAD4B462}" type="parTrans" cxnId="{3CAC0DEA-3EC7-493A-9B5F-10220CB154BA}">
      <dgm:prSet/>
      <dgm:spPr/>
      <dgm:t>
        <a:bodyPr/>
        <a:lstStyle/>
        <a:p>
          <a:endParaRPr lang="fi-FI"/>
        </a:p>
      </dgm:t>
    </dgm:pt>
    <dgm:pt modelId="{7D50912A-AEBD-4AB7-A955-D42984CA13B4}" type="sibTrans" cxnId="{3CAC0DEA-3EC7-493A-9B5F-10220CB154BA}">
      <dgm:prSet/>
      <dgm:spPr/>
      <dgm:t>
        <a:bodyPr/>
        <a:lstStyle/>
        <a:p>
          <a:endParaRPr lang="fi-FI"/>
        </a:p>
      </dgm:t>
    </dgm:pt>
    <dgm:pt modelId="{59523129-81F9-44B7-9077-B7F08BD5A570}">
      <dgm:prSet/>
      <dgm:spPr/>
      <dgm:t>
        <a:bodyPr/>
        <a:lstStyle/>
        <a:p>
          <a:pPr rtl="0"/>
          <a:r>
            <a:rPr lang="fi-FI" dirty="0"/>
            <a:t>Markets, Trading and </a:t>
          </a:r>
          <a:r>
            <a:rPr lang="fi-FI" dirty="0" err="1"/>
            <a:t>Actors</a:t>
          </a:r>
          <a:endParaRPr lang="fi-FI" dirty="0"/>
        </a:p>
      </dgm:t>
    </dgm:pt>
    <dgm:pt modelId="{2C2112F2-7ABF-47A3-B408-C1BBE8E4BB95}" type="parTrans" cxnId="{0C49580D-71AA-48A5-A1E6-A91DEADC3C3E}">
      <dgm:prSet/>
      <dgm:spPr/>
      <dgm:t>
        <a:bodyPr/>
        <a:lstStyle/>
        <a:p>
          <a:endParaRPr lang="fi-FI"/>
        </a:p>
      </dgm:t>
    </dgm:pt>
    <dgm:pt modelId="{52BDB0DB-4DCE-4E59-911C-58639D621A82}" type="sibTrans" cxnId="{0C49580D-71AA-48A5-A1E6-A91DEADC3C3E}">
      <dgm:prSet/>
      <dgm:spPr/>
      <dgm:t>
        <a:bodyPr/>
        <a:lstStyle/>
        <a:p>
          <a:endParaRPr lang="fi-FI"/>
        </a:p>
      </dgm:t>
    </dgm:pt>
    <dgm:pt modelId="{77EE927E-9CE1-4181-ACE8-12D1CB479DD8}">
      <dgm:prSet/>
      <dgm:spPr/>
      <dgm:t>
        <a:bodyPr/>
        <a:lstStyle/>
        <a:p>
          <a:pPr rtl="0"/>
          <a:r>
            <a:rPr lang="fi-FI" dirty="0"/>
            <a:t>… and Supervision of </a:t>
          </a:r>
          <a:r>
            <a:rPr lang="fi-FI" dirty="0" err="1"/>
            <a:t>them</a:t>
          </a:r>
          <a:r>
            <a:rPr lang="fi-FI" dirty="0"/>
            <a:t> - is </a:t>
          </a:r>
          <a:r>
            <a:rPr lang="fi-FI" dirty="0" err="1"/>
            <a:t>it</a:t>
          </a:r>
          <a:r>
            <a:rPr lang="fi-FI" dirty="0"/>
            <a:t> </a:t>
          </a:r>
          <a:r>
            <a:rPr lang="fi-FI" dirty="0" err="1"/>
            <a:t>needed</a:t>
          </a:r>
          <a:r>
            <a:rPr lang="fi-FI" dirty="0"/>
            <a:t>? </a:t>
          </a:r>
        </a:p>
      </dgm:t>
    </dgm:pt>
    <dgm:pt modelId="{57B63702-4E72-49A0-B25A-33561B1F476A}" type="parTrans" cxnId="{0E523396-3A01-4227-8DDA-2E115A0D5A0D}">
      <dgm:prSet/>
      <dgm:spPr/>
      <dgm:t>
        <a:bodyPr/>
        <a:lstStyle/>
        <a:p>
          <a:endParaRPr lang="fi-FI"/>
        </a:p>
      </dgm:t>
    </dgm:pt>
    <dgm:pt modelId="{5313B156-315F-4E3C-A27F-955F8E4305F6}" type="sibTrans" cxnId="{0E523396-3A01-4227-8DDA-2E115A0D5A0D}">
      <dgm:prSet/>
      <dgm:spPr/>
      <dgm:t>
        <a:bodyPr/>
        <a:lstStyle/>
        <a:p>
          <a:endParaRPr lang="fi-FI"/>
        </a:p>
      </dgm:t>
    </dgm:pt>
    <dgm:pt modelId="{992A21E0-69A3-46C0-A05E-8152DEF1535E}" type="pres">
      <dgm:prSet presAssocID="{EA1A3674-D1B9-48AF-8FC1-1CF075F160AA}" presName="Name0" presStyleCnt="0">
        <dgm:presLayoutVars>
          <dgm:dir/>
          <dgm:animLvl val="lvl"/>
          <dgm:resizeHandles val="exact"/>
        </dgm:presLayoutVars>
      </dgm:prSet>
      <dgm:spPr/>
    </dgm:pt>
    <dgm:pt modelId="{612D77D6-FFC1-4C17-976F-EC5375659B35}" type="pres">
      <dgm:prSet presAssocID="{2945BABF-547D-419E-AA8E-2AC7E74CA88C}" presName="composite" presStyleCnt="0"/>
      <dgm:spPr/>
    </dgm:pt>
    <dgm:pt modelId="{E2739D98-910A-4238-A2C5-21533F933C99}" type="pres">
      <dgm:prSet presAssocID="{2945BABF-547D-419E-AA8E-2AC7E74CA88C}" presName="parTx" presStyleLbl="alignNode1" presStyleIdx="0" presStyleCnt="3">
        <dgm:presLayoutVars>
          <dgm:chMax val="0"/>
          <dgm:chPref val="0"/>
          <dgm:bulletEnabled val="1"/>
        </dgm:presLayoutVars>
      </dgm:prSet>
      <dgm:spPr/>
    </dgm:pt>
    <dgm:pt modelId="{4F5D2F13-E57A-4CE7-B312-758050D42943}" type="pres">
      <dgm:prSet presAssocID="{2945BABF-547D-419E-AA8E-2AC7E74CA88C}" presName="desTx" presStyleLbl="alignAccFollowNode1" presStyleIdx="0" presStyleCnt="3">
        <dgm:presLayoutVars>
          <dgm:bulletEnabled val="1"/>
        </dgm:presLayoutVars>
      </dgm:prSet>
      <dgm:spPr/>
    </dgm:pt>
    <dgm:pt modelId="{C0DDDBC7-372B-4FA0-A64F-8C0B54AF3472}" type="pres">
      <dgm:prSet presAssocID="{8BD11AB5-E23E-4D47-8CA9-1C6300E7334E}" presName="space" presStyleCnt="0"/>
      <dgm:spPr/>
    </dgm:pt>
    <dgm:pt modelId="{C9CD08A7-E149-4B99-8072-30C35E40805F}" type="pres">
      <dgm:prSet presAssocID="{4C3AD254-5E61-4642-9F35-47DA35A5DB09}" presName="composite" presStyleCnt="0"/>
      <dgm:spPr/>
    </dgm:pt>
    <dgm:pt modelId="{AC74E738-D310-4E9C-8BC3-5BE067BE1728}" type="pres">
      <dgm:prSet presAssocID="{4C3AD254-5E61-4642-9F35-47DA35A5DB09}" presName="parTx" presStyleLbl="alignNode1" presStyleIdx="1" presStyleCnt="3">
        <dgm:presLayoutVars>
          <dgm:chMax val="0"/>
          <dgm:chPref val="0"/>
          <dgm:bulletEnabled val="1"/>
        </dgm:presLayoutVars>
      </dgm:prSet>
      <dgm:spPr/>
    </dgm:pt>
    <dgm:pt modelId="{EC602980-54CB-4A08-BA45-25C103E104FE}" type="pres">
      <dgm:prSet presAssocID="{4C3AD254-5E61-4642-9F35-47DA35A5DB09}" presName="desTx" presStyleLbl="alignAccFollowNode1" presStyleIdx="1" presStyleCnt="3">
        <dgm:presLayoutVars>
          <dgm:bulletEnabled val="1"/>
        </dgm:presLayoutVars>
      </dgm:prSet>
      <dgm:spPr/>
    </dgm:pt>
    <dgm:pt modelId="{CE59EFDC-81AA-4483-A330-10D81789B14F}" type="pres">
      <dgm:prSet presAssocID="{F411B501-245B-41E3-B075-DE35543CC0C4}" presName="space" presStyleCnt="0"/>
      <dgm:spPr/>
    </dgm:pt>
    <dgm:pt modelId="{C9C09D1A-4772-4EB2-AEE0-6250F9C0F4D8}" type="pres">
      <dgm:prSet presAssocID="{101456AE-E985-4649-A5AA-E651007C022C}" presName="composite" presStyleCnt="0"/>
      <dgm:spPr/>
    </dgm:pt>
    <dgm:pt modelId="{60A0D326-50F1-4CA2-AE6A-7D342BF57E53}" type="pres">
      <dgm:prSet presAssocID="{101456AE-E985-4649-A5AA-E651007C022C}" presName="parTx" presStyleLbl="alignNode1" presStyleIdx="2" presStyleCnt="3">
        <dgm:presLayoutVars>
          <dgm:chMax val="0"/>
          <dgm:chPref val="0"/>
          <dgm:bulletEnabled val="1"/>
        </dgm:presLayoutVars>
      </dgm:prSet>
      <dgm:spPr/>
    </dgm:pt>
    <dgm:pt modelId="{08333807-96C7-4DED-82EF-01F869B5A185}" type="pres">
      <dgm:prSet presAssocID="{101456AE-E985-4649-A5AA-E651007C022C}" presName="desTx" presStyleLbl="alignAccFollowNode1" presStyleIdx="2" presStyleCnt="3">
        <dgm:presLayoutVars>
          <dgm:bulletEnabled val="1"/>
        </dgm:presLayoutVars>
      </dgm:prSet>
      <dgm:spPr/>
    </dgm:pt>
  </dgm:ptLst>
  <dgm:cxnLst>
    <dgm:cxn modelId="{57537D05-CCBA-42EF-B960-3B709778B555}" type="presOf" srcId="{EA1A3674-D1B9-48AF-8FC1-1CF075F160AA}" destId="{992A21E0-69A3-46C0-A05E-8152DEF1535E}" srcOrd="0" destOrd="0" presId="urn:microsoft.com/office/officeart/2005/8/layout/hList1"/>
    <dgm:cxn modelId="{0C49580D-71AA-48A5-A1E6-A91DEADC3C3E}" srcId="{2945BABF-547D-419E-AA8E-2AC7E74CA88C}" destId="{59523129-81F9-44B7-9077-B7F08BD5A570}" srcOrd="0" destOrd="0" parTransId="{2C2112F2-7ABF-47A3-B408-C1BBE8E4BB95}" sibTransId="{52BDB0DB-4DCE-4E59-911C-58639D621A82}"/>
    <dgm:cxn modelId="{FD415A0E-1A3C-476E-8881-EE2CCF07BC60}" srcId="{4C3AD254-5E61-4642-9F35-47DA35A5DB09}" destId="{D36CE0EA-467B-4D9A-863B-000DB8941599}" srcOrd="0" destOrd="0" parTransId="{D3A7B5BA-FFA8-4E4B-B10E-47AEE8AD39A0}" sibTransId="{993055AA-BFEA-4835-B36F-3D1624FC51D6}"/>
    <dgm:cxn modelId="{FB1B230F-DB3E-42B5-B85A-8F5C9748A356}" type="presOf" srcId="{DA876F5D-A052-43CB-B0AE-CA0FE8AA89A1}" destId="{08333807-96C7-4DED-82EF-01F869B5A185}" srcOrd="0" destOrd="1" presId="urn:microsoft.com/office/officeart/2005/8/layout/hList1"/>
    <dgm:cxn modelId="{CB795E34-622C-4B01-AB63-7982B8C9130D}" type="presOf" srcId="{4C3AD254-5E61-4642-9F35-47DA35A5DB09}" destId="{AC74E738-D310-4E9C-8BC3-5BE067BE1728}" srcOrd="0" destOrd="0" presId="urn:microsoft.com/office/officeart/2005/8/layout/hList1"/>
    <dgm:cxn modelId="{0AD8FB5B-557D-4F1A-8BC5-36EAC0B07CAB}" srcId="{EA1A3674-D1B9-48AF-8FC1-1CF075F160AA}" destId="{2945BABF-547D-419E-AA8E-2AC7E74CA88C}" srcOrd="0" destOrd="0" parTransId="{6DC59891-2A60-497D-BF1A-5C0E66F2E580}" sibTransId="{8BD11AB5-E23E-4D47-8CA9-1C6300E7334E}"/>
    <dgm:cxn modelId="{28D40F48-7181-49D5-8766-E11773D39FB1}" type="presOf" srcId="{101456AE-E985-4649-A5AA-E651007C022C}" destId="{60A0D326-50F1-4CA2-AE6A-7D342BF57E53}" srcOrd="0" destOrd="0" presId="urn:microsoft.com/office/officeart/2005/8/layout/hList1"/>
    <dgm:cxn modelId="{488DA853-3EE1-47FA-A94C-F6F59869A65F}" srcId="{EA1A3674-D1B9-48AF-8FC1-1CF075F160AA}" destId="{4C3AD254-5E61-4642-9F35-47DA35A5DB09}" srcOrd="1" destOrd="0" parTransId="{B7F5360B-35AB-4AF4-B2DE-72DA93F3CCDC}" sibTransId="{F411B501-245B-41E3-B075-DE35543CC0C4}"/>
    <dgm:cxn modelId="{8F616359-9B95-4639-B225-3D7697DAED85}" type="presOf" srcId="{2945BABF-547D-419E-AA8E-2AC7E74CA88C}" destId="{E2739D98-910A-4238-A2C5-21533F933C99}" srcOrd="0" destOrd="0" presId="urn:microsoft.com/office/officeart/2005/8/layout/hList1"/>
    <dgm:cxn modelId="{7DE56888-0B39-4F1F-A2BC-7F9EDF031FC4}" type="presOf" srcId="{96926E1E-392D-4EA5-8B39-68C46822EFD6}" destId="{08333807-96C7-4DED-82EF-01F869B5A185}" srcOrd="0" destOrd="0" presId="urn:microsoft.com/office/officeart/2005/8/layout/hList1"/>
    <dgm:cxn modelId="{0E523396-3A01-4227-8DDA-2E115A0D5A0D}" srcId="{2945BABF-547D-419E-AA8E-2AC7E74CA88C}" destId="{77EE927E-9CE1-4181-ACE8-12D1CB479DD8}" srcOrd="1" destOrd="0" parTransId="{57B63702-4E72-49A0-B25A-33561B1F476A}" sibTransId="{5313B156-315F-4E3C-A27F-955F8E4305F6}"/>
    <dgm:cxn modelId="{98EAB897-2D6A-4085-B3E5-F03BB76646D3}" type="presOf" srcId="{D36CE0EA-467B-4D9A-863B-000DB8941599}" destId="{EC602980-54CB-4A08-BA45-25C103E104FE}" srcOrd="0" destOrd="0" presId="urn:microsoft.com/office/officeart/2005/8/layout/hList1"/>
    <dgm:cxn modelId="{7FFF19B4-CDBE-4F0A-949C-94D19907D138}" type="presOf" srcId="{77EE927E-9CE1-4181-ACE8-12D1CB479DD8}" destId="{4F5D2F13-E57A-4CE7-B312-758050D42943}" srcOrd="0" destOrd="1" presId="urn:microsoft.com/office/officeart/2005/8/layout/hList1"/>
    <dgm:cxn modelId="{AD6E35BD-C333-4E45-B0E6-5EEFEF837158}" srcId="{101456AE-E985-4649-A5AA-E651007C022C}" destId="{96926E1E-392D-4EA5-8B39-68C46822EFD6}" srcOrd="0" destOrd="0" parTransId="{F5918505-E118-4590-88D9-C6FD693ED862}" sibTransId="{019C06E5-2762-407E-8899-5833056EB656}"/>
    <dgm:cxn modelId="{861B40CF-93FF-4071-92E7-06F915029990}" type="presOf" srcId="{59523129-81F9-44B7-9077-B7F08BD5A570}" destId="{4F5D2F13-E57A-4CE7-B312-758050D42943}" srcOrd="0" destOrd="0" presId="urn:microsoft.com/office/officeart/2005/8/layout/hList1"/>
    <dgm:cxn modelId="{3CAC0DEA-3EC7-493A-9B5F-10220CB154BA}" srcId="{96926E1E-392D-4EA5-8B39-68C46822EFD6}" destId="{DA876F5D-A052-43CB-B0AE-CA0FE8AA89A1}" srcOrd="0" destOrd="0" parTransId="{1D124E76-85DB-4201-9D4C-CA09BAD4B462}" sibTransId="{7D50912A-AEBD-4AB7-A955-D42984CA13B4}"/>
    <dgm:cxn modelId="{A9FA58EB-66C5-4FAD-91A0-553EBF81EE8B}" srcId="{EA1A3674-D1B9-48AF-8FC1-1CF075F160AA}" destId="{101456AE-E985-4649-A5AA-E651007C022C}" srcOrd="2" destOrd="0" parTransId="{9054EB6D-2266-4B72-BAF7-850DB2FB82C8}" sibTransId="{EA838EF1-B462-48A2-9569-CC5FA5ECBC43}"/>
    <dgm:cxn modelId="{163A9730-F0A7-4BB7-BF82-AE155A684764}" type="presParOf" srcId="{992A21E0-69A3-46C0-A05E-8152DEF1535E}" destId="{612D77D6-FFC1-4C17-976F-EC5375659B35}" srcOrd="0" destOrd="0" presId="urn:microsoft.com/office/officeart/2005/8/layout/hList1"/>
    <dgm:cxn modelId="{7CE9FE03-0109-49B6-8538-B8E983A2AE15}" type="presParOf" srcId="{612D77D6-FFC1-4C17-976F-EC5375659B35}" destId="{E2739D98-910A-4238-A2C5-21533F933C99}" srcOrd="0" destOrd="0" presId="urn:microsoft.com/office/officeart/2005/8/layout/hList1"/>
    <dgm:cxn modelId="{3073D168-1479-4313-B672-83BE4D0B89DD}" type="presParOf" srcId="{612D77D6-FFC1-4C17-976F-EC5375659B35}" destId="{4F5D2F13-E57A-4CE7-B312-758050D42943}" srcOrd="1" destOrd="0" presId="urn:microsoft.com/office/officeart/2005/8/layout/hList1"/>
    <dgm:cxn modelId="{EC35CA46-B1B4-4CFD-83ED-4A9C228B7A3B}" type="presParOf" srcId="{992A21E0-69A3-46C0-A05E-8152DEF1535E}" destId="{C0DDDBC7-372B-4FA0-A64F-8C0B54AF3472}" srcOrd="1" destOrd="0" presId="urn:microsoft.com/office/officeart/2005/8/layout/hList1"/>
    <dgm:cxn modelId="{FB78B3E0-18B1-4E99-BC86-9F5688796702}" type="presParOf" srcId="{992A21E0-69A3-46C0-A05E-8152DEF1535E}" destId="{C9CD08A7-E149-4B99-8072-30C35E40805F}" srcOrd="2" destOrd="0" presId="urn:microsoft.com/office/officeart/2005/8/layout/hList1"/>
    <dgm:cxn modelId="{92570A43-A382-4E3E-B625-1A80C2A324C8}" type="presParOf" srcId="{C9CD08A7-E149-4B99-8072-30C35E40805F}" destId="{AC74E738-D310-4E9C-8BC3-5BE067BE1728}" srcOrd="0" destOrd="0" presId="urn:microsoft.com/office/officeart/2005/8/layout/hList1"/>
    <dgm:cxn modelId="{9A74E91A-AA31-4D08-949E-2DEB15E280C0}" type="presParOf" srcId="{C9CD08A7-E149-4B99-8072-30C35E40805F}" destId="{EC602980-54CB-4A08-BA45-25C103E104FE}" srcOrd="1" destOrd="0" presId="urn:microsoft.com/office/officeart/2005/8/layout/hList1"/>
    <dgm:cxn modelId="{0C74F82F-EE42-4E67-82AC-D3B2D171120C}" type="presParOf" srcId="{992A21E0-69A3-46C0-A05E-8152DEF1535E}" destId="{CE59EFDC-81AA-4483-A330-10D81789B14F}" srcOrd="3" destOrd="0" presId="urn:microsoft.com/office/officeart/2005/8/layout/hList1"/>
    <dgm:cxn modelId="{FDC46FDC-6B74-4DEA-AA68-60663CD83AE4}" type="presParOf" srcId="{992A21E0-69A3-46C0-A05E-8152DEF1535E}" destId="{C9C09D1A-4772-4EB2-AEE0-6250F9C0F4D8}" srcOrd="4" destOrd="0" presId="urn:microsoft.com/office/officeart/2005/8/layout/hList1"/>
    <dgm:cxn modelId="{8F254AB6-0EDD-460C-B695-4D4844FA77BD}" type="presParOf" srcId="{C9C09D1A-4772-4EB2-AEE0-6250F9C0F4D8}" destId="{60A0D326-50F1-4CA2-AE6A-7D342BF57E53}" srcOrd="0" destOrd="0" presId="urn:microsoft.com/office/officeart/2005/8/layout/hList1"/>
    <dgm:cxn modelId="{55C70FB1-0A79-466E-B505-25D4D9A740B4}" type="presParOf" srcId="{C9C09D1A-4772-4EB2-AEE0-6250F9C0F4D8}" destId="{08333807-96C7-4DED-82EF-01F869B5A18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39D98-910A-4238-A2C5-21533F933C99}">
      <dsp:nvSpPr>
        <dsp:cNvPr id="0" name=""/>
        <dsp:cNvSpPr/>
      </dsp:nvSpPr>
      <dsp:spPr>
        <a:xfrm>
          <a:off x="2564" y="492119"/>
          <a:ext cx="2500684" cy="100027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The Role of Regulation on the Markets</a:t>
          </a:r>
          <a:endParaRPr lang="fi-FI" sz="2100" kern="1200" dirty="0"/>
        </a:p>
      </dsp:txBody>
      <dsp:txXfrm>
        <a:off x="2564" y="492119"/>
        <a:ext cx="2500684" cy="1000273"/>
      </dsp:txXfrm>
    </dsp:sp>
    <dsp:sp modelId="{4F5D2F13-E57A-4CE7-B312-758050D42943}">
      <dsp:nvSpPr>
        <dsp:cNvPr id="0" name=""/>
        <dsp:cNvSpPr/>
      </dsp:nvSpPr>
      <dsp:spPr>
        <a:xfrm>
          <a:off x="2564" y="1492393"/>
          <a:ext cx="2500684" cy="20175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fi-FI" sz="2100" kern="1200" dirty="0"/>
            <a:t>Markets, Trading and </a:t>
          </a:r>
          <a:r>
            <a:rPr lang="fi-FI" sz="2100" kern="1200" dirty="0" err="1"/>
            <a:t>Actors</a:t>
          </a:r>
          <a:endParaRPr lang="fi-FI" sz="2100" kern="1200" dirty="0"/>
        </a:p>
        <a:p>
          <a:pPr marL="228600" lvl="1" indent="-228600" algn="l" defTabSz="933450" rtl="0">
            <a:lnSpc>
              <a:spcPct val="90000"/>
            </a:lnSpc>
            <a:spcBef>
              <a:spcPct val="0"/>
            </a:spcBef>
            <a:spcAft>
              <a:spcPct val="15000"/>
            </a:spcAft>
            <a:buChar char="•"/>
          </a:pPr>
          <a:r>
            <a:rPr lang="fi-FI" sz="2100" kern="1200" dirty="0"/>
            <a:t>… and Supervision of </a:t>
          </a:r>
          <a:r>
            <a:rPr lang="fi-FI" sz="2100" kern="1200" dirty="0" err="1"/>
            <a:t>them</a:t>
          </a:r>
          <a:r>
            <a:rPr lang="fi-FI" sz="2100" kern="1200" dirty="0"/>
            <a:t> - is </a:t>
          </a:r>
          <a:r>
            <a:rPr lang="fi-FI" sz="2100" kern="1200" dirty="0" err="1"/>
            <a:t>it</a:t>
          </a:r>
          <a:r>
            <a:rPr lang="fi-FI" sz="2100" kern="1200" dirty="0"/>
            <a:t> </a:t>
          </a:r>
          <a:r>
            <a:rPr lang="fi-FI" sz="2100" kern="1200" dirty="0" err="1"/>
            <a:t>needed</a:t>
          </a:r>
          <a:r>
            <a:rPr lang="fi-FI" sz="2100" kern="1200" dirty="0"/>
            <a:t>? </a:t>
          </a:r>
        </a:p>
      </dsp:txBody>
      <dsp:txXfrm>
        <a:off x="2564" y="1492393"/>
        <a:ext cx="2500684" cy="2017575"/>
      </dsp:txXfrm>
    </dsp:sp>
    <dsp:sp modelId="{AC74E738-D310-4E9C-8BC3-5BE067BE1728}">
      <dsp:nvSpPr>
        <dsp:cNvPr id="0" name=""/>
        <dsp:cNvSpPr/>
      </dsp:nvSpPr>
      <dsp:spPr>
        <a:xfrm>
          <a:off x="2853345" y="492119"/>
          <a:ext cx="2500684" cy="100027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fi-FI" sz="2100" kern="1200" dirty="0"/>
            <a:t>”Prudential Supervision”</a:t>
          </a:r>
        </a:p>
      </dsp:txBody>
      <dsp:txXfrm>
        <a:off x="2853345" y="492119"/>
        <a:ext cx="2500684" cy="1000273"/>
      </dsp:txXfrm>
    </dsp:sp>
    <dsp:sp modelId="{EC602980-54CB-4A08-BA45-25C103E104FE}">
      <dsp:nvSpPr>
        <dsp:cNvPr id="0" name=""/>
        <dsp:cNvSpPr/>
      </dsp:nvSpPr>
      <dsp:spPr>
        <a:xfrm>
          <a:off x="2853345" y="1492393"/>
          <a:ext cx="2500684" cy="20175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fi-FI" sz="2100" kern="1200" dirty="0" err="1"/>
            <a:t>Solvency</a:t>
          </a:r>
          <a:r>
            <a:rPr lang="fi-FI" sz="2100" kern="1200" dirty="0"/>
            <a:t> of Financial </a:t>
          </a:r>
          <a:r>
            <a:rPr lang="fi-FI" sz="2100" kern="1200" dirty="0" err="1"/>
            <a:t>Institutions</a:t>
          </a:r>
          <a:r>
            <a:rPr lang="fi-FI" sz="2100" kern="1200" dirty="0"/>
            <a:t>  </a:t>
          </a:r>
        </a:p>
      </dsp:txBody>
      <dsp:txXfrm>
        <a:off x="2853345" y="1492393"/>
        <a:ext cx="2500684" cy="2017575"/>
      </dsp:txXfrm>
    </dsp:sp>
    <dsp:sp modelId="{60A0D326-50F1-4CA2-AE6A-7D342BF57E53}">
      <dsp:nvSpPr>
        <dsp:cNvPr id="0" name=""/>
        <dsp:cNvSpPr/>
      </dsp:nvSpPr>
      <dsp:spPr>
        <a:xfrm>
          <a:off x="5704125" y="492119"/>
          <a:ext cx="2500684" cy="100027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fi-FI" sz="2100" kern="1200" dirty="0" err="1"/>
            <a:t>Regulation</a:t>
          </a:r>
          <a:r>
            <a:rPr lang="fi-FI" sz="2100" kern="1200" dirty="0"/>
            <a:t> of Financial Products </a:t>
          </a:r>
        </a:p>
      </dsp:txBody>
      <dsp:txXfrm>
        <a:off x="5704125" y="492119"/>
        <a:ext cx="2500684" cy="1000273"/>
      </dsp:txXfrm>
    </dsp:sp>
    <dsp:sp modelId="{08333807-96C7-4DED-82EF-01F869B5A185}">
      <dsp:nvSpPr>
        <dsp:cNvPr id="0" name=""/>
        <dsp:cNvSpPr/>
      </dsp:nvSpPr>
      <dsp:spPr>
        <a:xfrm>
          <a:off x="5704125" y="1492393"/>
          <a:ext cx="2500684" cy="20175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fi-FI" sz="2100" kern="1200" dirty="0"/>
            <a:t>Marketing </a:t>
          </a:r>
          <a:r>
            <a:rPr lang="fi-FI" sz="2100" kern="1200" dirty="0" err="1"/>
            <a:t>Provisions</a:t>
          </a:r>
          <a:r>
            <a:rPr lang="fi-FI" sz="2100" kern="1200" dirty="0"/>
            <a:t> etc. </a:t>
          </a:r>
        </a:p>
        <a:p>
          <a:pPr marL="457200" lvl="2" indent="-228600" algn="l" defTabSz="933450" rtl="0">
            <a:lnSpc>
              <a:spcPct val="90000"/>
            </a:lnSpc>
            <a:spcBef>
              <a:spcPct val="0"/>
            </a:spcBef>
            <a:spcAft>
              <a:spcPct val="15000"/>
            </a:spcAft>
            <a:buChar char="•"/>
          </a:pPr>
          <a:r>
            <a:rPr lang="fi-FI" sz="2100" kern="1200" dirty="0" err="1"/>
            <a:t>Monitoring</a:t>
          </a:r>
          <a:r>
            <a:rPr lang="fi-FI" sz="2100" kern="1200" dirty="0"/>
            <a:t> </a:t>
          </a:r>
          <a:r>
            <a:rPr lang="fi-FI" sz="2100" kern="1200" dirty="0" err="1"/>
            <a:t>Complicated</a:t>
          </a:r>
          <a:r>
            <a:rPr lang="fi-FI" sz="2100" kern="1200" dirty="0"/>
            <a:t> and </a:t>
          </a:r>
          <a:r>
            <a:rPr lang="fi-FI" sz="2100" kern="1200" dirty="0" err="1"/>
            <a:t>Risky</a:t>
          </a:r>
          <a:r>
            <a:rPr lang="fi-FI" sz="2100" kern="1200" dirty="0"/>
            <a:t> Products</a:t>
          </a:r>
        </a:p>
      </dsp:txBody>
      <dsp:txXfrm>
        <a:off x="5704125" y="1492393"/>
        <a:ext cx="2500684" cy="201757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624419" y="1700810"/>
            <a:ext cx="10943167" cy="354279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624419" y="5315698"/>
            <a:ext cx="7327227"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348"/>
            <a:ext cx="2413000" cy="1927860"/>
          </a:xfrm>
          <a:prstGeom prst="rect">
            <a:avLst/>
          </a:prstGeom>
        </p:spPr>
      </p:pic>
    </p:spTree>
    <p:extLst>
      <p:ext uri="{BB962C8B-B14F-4D97-AF65-F5344CB8AC3E}">
        <p14:creationId xmlns:p14="http://schemas.microsoft.com/office/powerpoint/2010/main" val="149537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24419" y="1701163"/>
            <a:ext cx="10943167" cy="3542438"/>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8" name="Subtitle 2"/>
          <p:cNvSpPr>
            <a:spLocks noGrp="1"/>
          </p:cNvSpPr>
          <p:nvPr>
            <p:ph type="subTitle" idx="1"/>
          </p:nvPr>
        </p:nvSpPr>
        <p:spPr>
          <a:xfrm>
            <a:off x="624419" y="5315698"/>
            <a:ext cx="7327227"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5"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348"/>
            <a:ext cx="2413000" cy="1927860"/>
          </a:xfrm>
          <a:prstGeom prst="rect">
            <a:avLst/>
          </a:prstGeom>
        </p:spPr>
      </p:pic>
    </p:spTree>
    <p:extLst>
      <p:ext uri="{BB962C8B-B14F-4D97-AF65-F5344CB8AC3E}">
        <p14:creationId xmlns:p14="http://schemas.microsoft.com/office/powerpoint/2010/main" val="35981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624416" y="1702080"/>
            <a:ext cx="10944000" cy="35424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624419" y="5315698"/>
            <a:ext cx="7184597"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0"/>
            <a:ext cx="2413000" cy="1927860"/>
          </a:xfrm>
          <a:prstGeom prst="rect">
            <a:avLst/>
          </a:prstGeom>
        </p:spPr>
      </p:pic>
    </p:spTree>
    <p:extLst>
      <p:ext uri="{BB962C8B-B14F-4D97-AF65-F5344CB8AC3E}">
        <p14:creationId xmlns:p14="http://schemas.microsoft.com/office/powerpoint/2010/main" val="219393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624420" y="1989288"/>
            <a:ext cx="4425969" cy="3232900"/>
          </a:xfrm>
          <a:prstGeom prst="rect">
            <a:avLst/>
          </a:prstGeom>
        </p:spPr>
        <p:txBody>
          <a:bodyPr lIns="0" tIns="0" rIns="0" bIns="0" anchor="t">
            <a:noAutofit/>
          </a:bodyPr>
          <a:lstStyle>
            <a:lvl1pPr algn="l">
              <a:lnSpc>
                <a:spcPct val="80000"/>
              </a:lnSpc>
              <a:defRPr sz="6000" b="1" spc="-2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624420" y="5438088"/>
            <a:ext cx="4425969"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
        <p:nvSpPr>
          <p:cNvPr id="4" name="Picture Placeholder 3"/>
          <p:cNvSpPr>
            <a:spLocks noGrp="1"/>
          </p:cNvSpPr>
          <p:nvPr>
            <p:ph type="pic" sz="quarter" idx="10"/>
          </p:nvPr>
        </p:nvSpPr>
        <p:spPr>
          <a:xfrm>
            <a:off x="5799016" y="180000"/>
            <a:ext cx="6172923" cy="6498000"/>
          </a:xfrm>
          <a:prstGeom prst="rect">
            <a:avLst/>
          </a:prstGeom>
        </p:spPr>
        <p:txBody>
          <a:bodyPr vert="horz"/>
          <a:lstStyle/>
          <a:p>
            <a:pPr lvl="0"/>
            <a:endParaRPr lang="fi-FI" noProof="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0"/>
            <a:ext cx="2413000" cy="1927860"/>
          </a:xfrm>
          <a:prstGeom prst="rect">
            <a:avLst/>
          </a:prstGeom>
        </p:spPr>
      </p:pic>
    </p:spTree>
    <p:extLst>
      <p:ext uri="{BB962C8B-B14F-4D97-AF65-F5344CB8AC3E}">
        <p14:creationId xmlns:p14="http://schemas.microsoft.com/office/powerpoint/2010/main" val="54262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624419" y="1912267"/>
            <a:ext cx="10943167"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cxnSp>
        <p:nvCxnSpPr>
          <p:cNvPr id="7" name="Straight Connector 4"/>
          <p:cNvCxnSpPr/>
          <p:nvPr userDrawn="1"/>
        </p:nvCxnSpPr>
        <p:spPr>
          <a:xfrm>
            <a:off x="624419" y="5848350"/>
            <a:ext cx="10943167"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7" cy="1149120"/>
          </a:xfrm>
          <a:prstGeom prst="rect">
            <a:avLst/>
          </a:prstGeom>
        </p:spPr>
      </p:pic>
    </p:spTree>
    <p:extLst>
      <p:ext uri="{BB962C8B-B14F-4D97-AF65-F5344CB8AC3E}">
        <p14:creationId xmlns:p14="http://schemas.microsoft.com/office/powerpoint/2010/main" val="464620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3C67B137-2DA7-4EF4-BE25-E748356418B6}" type="datetime1">
              <a:rPr lang="fi-FI" smtClean="0">
                <a:solidFill>
                  <a:prstClr val="black">
                    <a:tint val="75000"/>
                  </a:prstClr>
                </a:solidFill>
              </a:rPr>
              <a:t>25.9.2020</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en-US">
                <a:solidFill>
                  <a:prstClr val="black">
                    <a:tint val="75000"/>
                  </a:prstClr>
                </a:solidFill>
              </a:rPr>
              <a:t>Legal Aspects of Finance 1</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119856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617744" y="318135"/>
            <a:ext cx="10949840"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1" name="Content Placeholder 10"/>
          <p:cNvSpPr>
            <a:spLocks noGrp="1"/>
          </p:cNvSpPr>
          <p:nvPr>
            <p:ph sz="quarter" idx="14"/>
          </p:nvPr>
        </p:nvSpPr>
        <p:spPr>
          <a:xfrm>
            <a:off x="617746" y="1513934"/>
            <a:ext cx="531743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6250147" y="1513934"/>
            <a:ext cx="531743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fld id="{A771384A-5B1C-436B-93BD-CBE6D886333C}" type="datetime1">
              <a:rPr lang="fi-FI" smtClean="0">
                <a:solidFill>
                  <a:prstClr val="black">
                    <a:tint val="75000"/>
                  </a:prstClr>
                </a:solidFill>
              </a:rPr>
              <a:t>25.9.2020</a:t>
            </a:fld>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r>
              <a:rPr lang="en-US">
                <a:solidFill>
                  <a:prstClr val="black">
                    <a:tint val="75000"/>
                  </a:prstClr>
                </a:solidFill>
              </a:rPr>
              <a:t>Legal Aspects of Finance 1</a:t>
            </a:r>
            <a:endParaRPr lang="fi-FI">
              <a:solidFill>
                <a:prstClr val="black">
                  <a:tint val="75000"/>
                </a:prstClr>
              </a:solidFill>
            </a:endParaRP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66878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Divider Blue">
    <p:bg>
      <p:bgPr>
        <a:solidFill>
          <a:schemeClr val="accent3"/>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79081" y="1912267"/>
            <a:ext cx="10633847" cy="2636000"/>
          </a:xfrm>
          <a:prstGeom prst="rect">
            <a:avLst/>
          </a:prstGeom>
        </p:spPr>
        <p:txBody>
          <a:bodyPr lIns="0" tIns="0" rIns="0" bIns="0" anchor="t">
            <a:noAutofit/>
          </a:bodyPr>
          <a:lstStyle>
            <a:lvl1pPr algn="l">
              <a:lnSpc>
                <a:spcPct val="80000"/>
              </a:lnSpc>
              <a:defRPr sz="6000" b="1" spc="-167">
                <a:solidFill>
                  <a:schemeClr val="bg1"/>
                </a:solidFill>
              </a:defRPr>
            </a:lvl1pPr>
          </a:lstStyle>
          <a:p>
            <a:r>
              <a:rPr lang="en-US"/>
              <a:t>Click to edit Master 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57" y="5634639"/>
            <a:ext cx="3265612" cy="1115564"/>
          </a:xfrm>
          <a:prstGeom prst="rect">
            <a:avLst/>
          </a:prstGeom>
        </p:spPr>
      </p:pic>
    </p:spTree>
    <p:extLst>
      <p:ext uri="{BB962C8B-B14F-4D97-AF65-F5344CB8AC3E}">
        <p14:creationId xmlns:p14="http://schemas.microsoft.com/office/powerpoint/2010/main" val="89057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742608" y="6021288"/>
            <a:ext cx="48260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en-US">
                <a:solidFill>
                  <a:prstClr val="black">
                    <a:tint val="75000"/>
                  </a:prstClr>
                </a:solidFill>
                <a:ea typeface="ＭＳ Ｐゴシック" charset="0"/>
              </a:rPr>
              <a:t>Legal Aspects of Finance 1</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6742608" y="6180039"/>
            <a:ext cx="48260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7512472B-02D0-43C8-9312-ED08CB256CF8}" type="datetime1">
              <a:rPr lang="fi-FI" smtClean="0">
                <a:solidFill>
                  <a:prstClr val="black">
                    <a:tint val="75000"/>
                  </a:prstClr>
                </a:solidFill>
                <a:ea typeface="ＭＳ Ｐゴシック" charset="0"/>
              </a:rPr>
              <a:pPr defTabSz="457200" fontAlgn="base">
                <a:spcBef>
                  <a:spcPct val="0"/>
                </a:spcBef>
                <a:spcAft>
                  <a:spcPct val="0"/>
                </a:spcAft>
                <a:defRPr/>
              </a:pPr>
              <a:t>25.9.2020</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742608" y="6365777"/>
            <a:ext cx="4826000" cy="161926"/>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05BCDE0-955E-2A43-932A-046BF80DB991}" type="slidenum">
              <a:rPr lang="fi-FI" smtClean="0">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103539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finlex.fi/fi/laki/kaannokset/2012/en20120746.pdf"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Wall_Street_and_the_Financial_Crisis:_Anatomy_of_a_Financial_Collapse"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N9YLta5Tr2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hyperlink" Target="http://eur-lex.europa.eu/LexUriServ/LexUriServ.do?uri=CELEX:32013L0036:EN:NOT"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fi-FI" dirty="0"/>
              <a:t>Case 1: Financial Crisis of 2008</a:t>
            </a:r>
            <a:endParaRPr lang="fi-FI" dirty="0"/>
          </a:p>
        </p:txBody>
      </p:sp>
      <p:sp>
        <p:nvSpPr>
          <p:cNvPr id="3" name="Subtitle 2"/>
          <p:cNvSpPr>
            <a:spLocks noGrp="1"/>
          </p:cNvSpPr>
          <p:nvPr>
            <p:ph type="subTitle" idx="1"/>
          </p:nvPr>
        </p:nvSpPr>
        <p:spPr/>
        <p:txBody>
          <a:bodyPr>
            <a:normAutofit fontScale="77500" lnSpcReduction="20000"/>
          </a:bodyPr>
          <a:lstStyle/>
          <a:p>
            <a:r>
              <a:rPr lang="fi-FI" b="1" dirty="0" err="1"/>
              <a:t>Task</a:t>
            </a:r>
            <a:r>
              <a:rPr lang="fi-FI" b="1" dirty="0"/>
              <a:t>:</a:t>
            </a:r>
            <a:r>
              <a:rPr lang="fi-FI" dirty="0"/>
              <a:t> </a:t>
            </a:r>
          </a:p>
          <a:p>
            <a:r>
              <a:rPr lang="fi-FI" dirty="0"/>
              <a:t>1. </a:t>
            </a:r>
            <a:r>
              <a:rPr lang="fi-FI" dirty="0" err="1"/>
              <a:t>Origin</a:t>
            </a:r>
            <a:r>
              <a:rPr lang="fi-FI" dirty="0"/>
              <a:t>, </a:t>
            </a:r>
            <a:r>
              <a:rPr lang="fi-FI" dirty="0" err="1"/>
              <a:t>Development</a:t>
            </a:r>
            <a:r>
              <a:rPr lang="fi-FI" dirty="0"/>
              <a:t> and </a:t>
            </a:r>
            <a:r>
              <a:rPr lang="fi-FI" dirty="0" err="1"/>
              <a:t>Escalation</a:t>
            </a:r>
            <a:r>
              <a:rPr lang="fi-FI" dirty="0"/>
              <a:t> of the </a:t>
            </a:r>
            <a:r>
              <a:rPr lang="fi-FI" dirty="0" err="1"/>
              <a:t>Crisis</a:t>
            </a:r>
            <a:endParaRPr lang="fi-FI" dirty="0"/>
          </a:p>
          <a:p>
            <a:r>
              <a:rPr lang="fi-FI" dirty="0"/>
              <a:t>2. </a:t>
            </a:r>
            <a:r>
              <a:rPr lang="fi-FI" dirty="0" err="1"/>
              <a:t>Possible</a:t>
            </a:r>
            <a:r>
              <a:rPr lang="fi-FI" dirty="0"/>
              <a:t> </a:t>
            </a:r>
            <a:r>
              <a:rPr lang="fi-FI" dirty="0" err="1"/>
              <a:t>Causes</a:t>
            </a:r>
            <a:r>
              <a:rPr lang="fi-FI" dirty="0"/>
              <a:t> of the </a:t>
            </a:r>
            <a:r>
              <a:rPr lang="fi-FI" dirty="0" err="1"/>
              <a:t>Crisis</a:t>
            </a:r>
            <a:endParaRPr lang="fi-FI" dirty="0"/>
          </a:p>
          <a:p>
            <a:r>
              <a:rPr lang="fi-FI" dirty="0"/>
              <a:t>3. </a:t>
            </a:r>
            <a:r>
              <a:rPr lang="fi-FI" dirty="0" err="1"/>
              <a:t>Role</a:t>
            </a:r>
            <a:r>
              <a:rPr lang="fi-FI" dirty="0"/>
              <a:t> of </a:t>
            </a:r>
            <a:r>
              <a:rPr lang="fi-FI" dirty="0" err="1"/>
              <a:t>Regulation</a:t>
            </a:r>
            <a:r>
              <a:rPr lang="fi-FI" dirty="0"/>
              <a:t> of the Market and </a:t>
            </a:r>
            <a:r>
              <a:rPr lang="fi-FI" dirty="0" err="1"/>
              <a:t>Its</a:t>
            </a:r>
            <a:r>
              <a:rPr lang="fi-FI" dirty="0"/>
              <a:t> </a:t>
            </a:r>
            <a:r>
              <a:rPr lang="fi-FI" dirty="0" err="1"/>
              <a:t>Possibilities</a:t>
            </a:r>
            <a:r>
              <a:rPr lang="fi-FI"/>
              <a:t> to </a:t>
            </a:r>
            <a:r>
              <a:rPr lang="fi-FI" dirty="0" err="1"/>
              <a:t>Prevent</a:t>
            </a:r>
            <a:r>
              <a:rPr lang="fi-FI" dirty="0"/>
              <a:t> a </a:t>
            </a:r>
            <a:r>
              <a:rPr lang="fi-FI" dirty="0" err="1"/>
              <a:t>Crisis</a:t>
            </a:r>
            <a:r>
              <a:rPr lang="fi-FI" dirty="0"/>
              <a:t> </a:t>
            </a:r>
          </a:p>
        </p:txBody>
      </p:sp>
    </p:spTree>
    <p:extLst>
      <p:ext uri="{BB962C8B-B14F-4D97-AF65-F5344CB8AC3E}">
        <p14:creationId xmlns:p14="http://schemas.microsoft.com/office/powerpoint/2010/main" val="1649691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Regulation</a:t>
            </a:r>
            <a:r>
              <a:rPr lang="fi-FI" dirty="0"/>
              <a:t> (</a:t>
            </a:r>
            <a:r>
              <a:rPr lang="fi-FI" dirty="0" err="1"/>
              <a:t>cont</a:t>
            </a:r>
            <a:r>
              <a:rPr lang="fi-FI" dirty="0"/>
              <a:t>.) </a:t>
            </a:r>
          </a:p>
        </p:txBody>
      </p:sp>
      <p:sp>
        <p:nvSpPr>
          <p:cNvPr id="3" name="Content Placeholder 2"/>
          <p:cNvSpPr>
            <a:spLocks noGrp="1"/>
          </p:cNvSpPr>
          <p:nvPr>
            <p:ph sz="quarter" idx="14"/>
          </p:nvPr>
        </p:nvSpPr>
        <p:spPr/>
        <p:txBody>
          <a:bodyPr/>
          <a:lstStyle/>
          <a:p>
            <a:r>
              <a:rPr lang="fi-FI" b="1" dirty="0"/>
              <a:t>National </a:t>
            </a:r>
            <a:r>
              <a:rPr lang="fi-FI" b="1" dirty="0" err="1"/>
              <a:t>regulation</a:t>
            </a:r>
            <a:r>
              <a:rPr lang="fi-FI" b="1" dirty="0"/>
              <a:t> </a:t>
            </a:r>
            <a:r>
              <a:rPr lang="fi-FI" sz="1800" dirty="0"/>
              <a:t>: </a:t>
            </a:r>
          </a:p>
          <a:p>
            <a:pPr lvl="1"/>
            <a:r>
              <a:rPr lang="fi-FI" altLang="fi-FI" dirty="0" err="1"/>
              <a:t>Securities</a:t>
            </a:r>
            <a:r>
              <a:rPr lang="fi-FI" altLang="fi-FI" dirty="0"/>
              <a:t> Markets Act (14.12.2012 / 746; </a:t>
            </a:r>
            <a:r>
              <a:rPr lang="fi-FI" altLang="fi-FI" dirty="0">
                <a:hlinkClick r:id="rId2"/>
              </a:rPr>
              <a:t>http://www.finlex.fi/fi/laki/kaannokset/2012/en20120746.pdf</a:t>
            </a:r>
            <a:r>
              <a:rPr lang="fi-FI" altLang="fi-FI" dirty="0"/>
              <a:t> ) </a:t>
            </a:r>
          </a:p>
          <a:p>
            <a:pPr lvl="1"/>
            <a:r>
              <a:rPr lang="fi-FI" altLang="fi-FI" dirty="0" err="1">
                <a:solidFill>
                  <a:schemeClr val="accent2"/>
                </a:solidFill>
              </a:rPr>
              <a:t>Repeals</a:t>
            </a:r>
            <a:r>
              <a:rPr lang="fi-FI" altLang="fi-FI" dirty="0">
                <a:solidFill>
                  <a:schemeClr val="accent2"/>
                </a:solidFill>
              </a:rPr>
              <a:t>: </a:t>
            </a:r>
            <a:r>
              <a:rPr lang="fi-FI" altLang="fi-FI" dirty="0" err="1">
                <a:solidFill>
                  <a:schemeClr val="accent2"/>
                </a:solidFill>
              </a:rPr>
              <a:t>Former</a:t>
            </a:r>
            <a:r>
              <a:rPr lang="fi-FI" altLang="fi-FI" dirty="0">
                <a:solidFill>
                  <a:schemeClr val="accent2"/>
                </a:solidFill>
              </a:rPr>
              <a:t> SMA (495/1989)</a:t>
            </a:r>
          </a:p>
          <a:p>
            <a:pPr lvl="1"/>
            <a:r>
              <a:rPr lang="fi-FI" altLang="fi-FI" dirty="0" err="1">
                <a:solidFill>
                  <a:srgbClr val="FF0000"/>
                </a:solidFill>
              </a:rPr>
              <a:t>Ch</a:t>
            </a:r>
            <a:r>
              <a:rPr lang="fi-FI" altLang="fi-FI" dirty="0">
                <a:solidFill>
                  <a:srgbClr val="FF0000"/>
                </a:solidFill>
              </a:rPr>
              <a:t>. 3 – 5 on </a:t>
            </a:r>
            <a:r>
              <a:rPr lang="fi-FI" altLang="fi-FI" dirty="0" err="1">
                <a:solidFill>
                  <a:srgbClr val="FF0000"/>
                </a:solidFill>
              </a:rPr>
              <a:t>disclosure</a:t>
            </a:r>
            <a:r>
              <a:rPr lang="fi-FI" altLang="fi-FI" dirty="0">
                <a:solidFill>
                  <a:srgbClr val="FF0000"/>
                </a:solidFill>
              </a:rPr>
              <a:t> </a:t>
            </a:r>
            <a:r>
              <a:rPr lang="fi-FI" altLang="fi-FI" dirty="0" err="1">
                <a:solidFill>
                  <a:srgbClr val="FF0000"/>
                </a:solidFill>
              </a:rPr>
              <a:t>duties</a:t>
            </a:r>
            <a:r>
              <a:rPr lang="fi-FI" altLang="fi-FI" dirty="0">
                <a:solidFill>
                  <a:srgbClr val="FF0000"/>
                </a:solidFill>
              </a:rPr>
              <a:t> </a:t>
            </a:r>
          </a:p>
          <a:p>
            <a:pPr lvl="1"/>
            <a:r>
              <a:rPr lang="en-US" altLang="fi-FI" dirty="0">
                <a:solidFill>
                  <a:srgbClr val="FF0000"/>
                </a:solidFill>
              </a:rPr>
              <a:t>Marketing and issuance of securities, duty of disclosure (SMA </a:t>
            </a:r>
            <a:r>
              <a:rPr lang="en-US" altLang="fi-FI" dirty="0" err="1">
                <a:solidFill>
                  <a:srgbClr val="FF0000"/>
                </a:solidFill>
              </a:rPr>
              <a:t>ch.</a:t>
            </a:r>
            <a:r>
              <a:rPr lang="en-US" altLang="fi-FI" dirty="0">
                <a:solidFill>
                  <a:srgbClr val="FF0000"/>
                </a:solidFill>
              </a:rPr>
              <a:t> 1 sect. 2 – 4)</a:t>
            </a:r>
            <a:endParaRPr lang="fi-FI" altLang="fi-FI" dirty="0">
              <a:solidFill>
                <a:srgbClr val="FF0000"/>
              </a:solidFill>
            </a:endParaRPr>
          </a:p>
          <a:p>
            <a:pPr lvl="1"/>
            <a:r>
              <a:rPr lang="fi-FI" altLang="fi-FI" dirty="0"/>
              <a:t>Act on </a:t>
            </a:r>
            <a:r>
              <a:rPr lang="fi-FI" altLang="fi-FI" dirty="0" err="1"/>
              <a:t>Investment</a:t>
            </a:r>
            <a:r>
              <a:rPr lang="fi-FI" altLang="fi-FI" dirty="0"/>
              <a:t> Services (14.12.2012 / 747; </a:t>
            </a:r>
            <a:r>
              <a:rPr lang="fi-FI" altLang="fi-FI" dirty="0" err="1"/>
              <a:t>only</a:t>
            </a:r>
            <a:r>
              <a:rPr lang="fi-FI" altLang="fi-FI" dirty="0"/>
              <a:t> in </a:t>
            </a:r>
            <a:r>
              <a:rPr lang="fi-FI" altLang="fi-FI" dirty="0" err="1"/>
              <a:t>Finnish</a:t>
            </a:r>
            <a:r>
              <a:rPr lang="fi-FI" altLang="fi-FI" dirty="0"/>
              <a:t>, </a:t>
            </a:r>
            <a:r>
              <a:rPr lang="fi-FI" altLang="fi-FI" dirty="0" err="1"/>
              <a:t>so</a:t>
            </a:r>
            <a:r>
              <a:rPr lang="fi-FI" altLang="fi-FI" dirty="0"/>
              <a:t> </a:t>
            </a:r>
            <a:r>
              <a:rPr lang="fi-FI" altLang="fi-FI" dirty="0" err="1"/>
              <a:t>use</a:t>
            </a:r>
            <a:r>
              <a:rPr lang="fi-FI" altLang="fi-FI" dirty="0"/>
              <a:t>:) </a:t>
            </a:r>
          </a:p>
          <a:p>
            <a:pPr lvl="1"/>
            <a:r>
              <a:rPr lang="fi-FI" altLang="fi-FI" dirty="0" err="1">
                <a:solidFill>
                  <a:schemeClr val="accent2"/>
                </a:solidFill>
              </a:rPr>
              <a:t>Repeals</a:t>
            </a:r>
            <a:r>
              <a:rPr lang="fi-FI" altLang="fi-FI" dirty="0">
                <a:solidFill>
                  <a:schemeClr val="accent2"/>
                </a:solidFill>
              </a:rPr>
              <a:t>: Act on </a:t>
            </a:r>
            <a:r>
              <a:rPr lang="fi-FI" altLang="fi-FI" dirty="0" err="1">
                <a:solidFill>
                  <a:schemeClr val="accent2"/>
                </a:solidFill>
              </a:rPr>
              <a:t>Investment</a:t>
            </a:r>
            <a:r>
              <a:rPr lang="fi-FI" altLang="fi-FI" dirty="0">
                <a:solidFill>
                  <a:schemeClr val="accent2"/>
                </a:solidFill>
              </a:rPr>
              <a:t> Service </a:t>
            </a:r>
            <a:r>
              <a:rPr lang="fi-FI" altLang="fi-FI" dirty="0" err="1">
                <a:solidFill>
                  <a:schemeClr val="accent2"/>
                </a:solidFill>
              </a:rPr>
              <a:t>Companies</a:t>
            </a:r>
            <a:r>
              <a:rPr lang="fi-FI" altLang="fi-FI" dirty="0">
                <a:solidFill>
                  <a:schemeClr val="accent2"/>
                </a:solidFill>
              </a:rPr>
              <a:t> (922/2007) </a:t>
            </a:r>
            <a:r>
              <a:rPr lang="fi-FI" altLang="fi-FI" dirty="0"/>
              <a:t> </a:t>
            </a:r>
          </a:p>
          <a:p>
            <a:pPr lvl="1"/>
            <a:r>
              <a:rPr lang="fi-FI" dirty="0"/>
              <a:t>FSA </a:t>
            </a:r>
            <a:r>
              <a:rPr lang="fi-FI" dirty="0" err="1"/>
              <a:t>standard</a:t>
            </a:r>
            <a:r>
              <a:rPr lang="fi-FI" dirty="0"/>
              <a:t> 5.2a on </a:t>
            </a:r>
            <a:r>
              <a:rPr lang="en-US" dirty="0"/>
              <a:t>Securities offerings and listing</a:t>
            </a:r>
            <a:r>
              <a:rPr lang="fi-FI" dirty="0"/>
              <a:t> </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p>
        </p:txBody>
      </p:sp>
      <p:sp>
        <p:nvSpPr>
          <p:cNvPr id="5" name="Slide Number Placeholder 4"/>
          <p:cNvSpPr>
            <a:spLocks noGrp="1"/>
          </p:cNvSpPr>
          <p:nvPr>
            <p:ph type="sldNum" sz="quarter" idx="17"/>
          </p:nvPr>
        </p:nvSpPr>
        <p:spPr/>
        <p:txBody>
          <a:bodyPr/>
          <a:lstStyle/>
          <a:p>
            <a:pPr>
              <a:defRPr/>
            </a:pPr>
            <a:fld id="{4DC74067-3E18-49C5-A177-70BF794C5DB3}" type="slidenum">
              <a:rPr lang="en-US">
                <a:solidFill>
                  <a:prstClr val="black">
                    <a:tint val="75000"/>
                  </a:prstClr>
                </a:solidFill>
                <a:latin typeface="Arial"/>
              </a:rPr>
              <a:pPr>
                <a:defRPr/>
              </a:pPr>
              <a:t>10</a:t>
            </a:fld>
            <a:endParaRPr lang="en-US">
              <a:solidFill>
                <a:prstClr val="black">
                  <a:tint val="75000"/>
                </a:prstClr>
              </a:solidFill>
              <a:latin typeface="Arial"/>
            </a:endParaRPr>
          </a:p>
        </p:txBody>
      </p:sp>
    </p:spTree>
    <p:extLst>
      <p:ext uri="{BB962C8B-B14F-4D97-AF65-F5344CB8AC3E}">
        <p14:creationId xmlns:p14="http://schemas.microsoft.com/office/powerpoint/2010/main" val="1743736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p:txBody>
          <a:bodyPr/>
          <a:lstStyle/>
          <a:p>
            <a:pPr eaLnBrk="1" hangingPunct="1"/>
            <a:r>
              <a:rPr lang="en-US" altLang="fi-FI" dirty="0"/>
              <a:t>Other Material and Further Reading </a:t>
            </a:r>
          </a:p>
        </p:txBody>
      </p:sp>
      <p:sp>
        <p:nvSpPr>
          <p:cNvPr id="94211" name="Rectangle 3"/>
          <p:cNvSpPr>
            <a:spLocks noGrp="1" noChangeArrowheads="1"/>
          </p:cNvSpPr>
          <p:nvPr>
            <p:ph sz="quarter" idx="14"/>
          </p:nvPr>
        </p:nvSpPr>
        <p:spPr/>
        <p:txBody>
          <a:bodyPr/>
          <a:lstStyle/>
          <a:p>
            <a:pPr eaLnBrk="1" hangingPunct="1"/>
            <a:r>
              <a:rPr lang="en-US" b="1" dirty="0"/>
              <a:t>Wikipedia Article: Wall Street and the Financial Crisis: Anatomy of a Financial Collapse </a:t>
            </a:r>
            <a:r>
              <a:rPr lang="en-US" dirty="0"/>
              <a:t>(</a:t>
            </a:r>
            <a:r>
              <a:rPr lang="en-US" dirty="0">
                <a:hlinkClick r:id="rId2"/>
              </a:rPr>
              <a:t>https://en.wikipedia.org/wiki/Wall_Street_and_the_Financial_Crisis:_Anatomy_of_a_Financial_Collapse</a:t>
            </a:r>
            <a:r>
              <a:rPr lang="en-US" dirty="0"/>
              <a:t> )</a:t>
            </a:r>
          </a:p>
          <a:p>
            <a:pPr eaLnBrk="1" hangingPunct="1"/>
            <a:r>
              <a:rPr lang="en-US" b="1" i="1" dirty="0">
                <a:latin typeface="Times New Roman"/>
                <a:ea typeface="Times New Roman"/>
              </a:rPr>
              <a:t>ZUFFEREY, J.-B.: Regulation of Trading Systems on Financial Markets (1997). ISBN 90-411-0679-0 </a:t>
            </a:r>
            <a:endParaRPr lang="en-US" altLang="fi-FI" b="1" dirty="0"/>
          </a:p>
          <a:p>
            <a:pPr eaLnBrk="1" hangingPunct="1"/>
            <a:r>
              <a:rPr lang="en-US" altLang="fi-FI" b="1" dirty="0"/>
              <a:t>Please make use of your knowledge of Finance </a:t>
            </a:r>
          </a:p>
        </p:txBody>
      </p:sp>
      <p:sp>
        <p:nvSpPr>
          <p:cNvPr id="2" name="Footer Placeholder 1"/>
          <p:cNvSpPr>
            <a:spLocks noGrp="1"/>
          </p:cNvSpPr>
          <p:nvPr>
            <p:ph type="ftr" sz="quarter" idx="16"/>
          </p:nvPr>
        </p:nvSpPr>
        <p:spPr/>
        <p:txBody>
          <a:bodyPr/>
          <a:lstStyle/>
          <a:p>
            <a:pPr>
              <a:defRPr/>
            </a:pPr>
            <a:r>
              <a:rPr lang="en-US">
                <a:solidFill>
                  <a:prstClr val="black">
                    <a:tint val="75000"/>
                  </a:prstClr>
                </a:solidFill>
                <a:latin typeface="Arial"/>
              </a:rPr>
              <a:t>Legal Aspects of Finance 1</a:t>
            </a:r>
            <a:endParaRPr lang="fi-FI">
              <a:solidFill>
                <a:prstClr val="black">
                  <a:tint val="75000"/>
                </a:prstClr>
              </a:solidFill>
              <a:latin typeface="Arial"/>
            </a:endParaRPr>
          </a:p>
        </p:txBody>
      </p:sp>
      <p:sp>
        <p:nvSpPr>
          <p:cNvPr id="3" name="Slide Number Placeholder 2"/>
          <p:cNvSpPr>
            <a:spLocks noGrp="1"/>
          </p:cNvSpPr>
          <p:nvPr>
            <p:ph type="sldNum" sz="quarter" idx="17"/>
          </p:nvPr>
        </p:nvSpPr>
        <p:spPr/>
        <p:txBody>
          <a:bodyPr/>
          <a:lstStyle/>
          <a:p>
            <a:pPr>
              <a:defRPr/>
            </a:pPr>
            <a:fld id="{49EFD4B7-1CC6-864B-A72A-C978B70BBA9B}" type="slidenum">
              <a:rPr lang="fi-FI">
                <a:solidFill>
                  <a:prstClr val="black">
                    <a:tint val="75000"/>
                  </a:prstClr>
                </a:solidFill>
                <a:latin typeface="Arial"/>
              </a:rPr>
              <a:pPr>
                <a:defRPr/>
              </a:pPr>
              <a:t>11</a:t>
            </a:fld>
            <a:endParaRPr lang="fi-FI">
              <a:solidFill>
                <a:prstClr val="black">
                  <a:tint val="75000"/>
                </a:prstClr>
              </a:solidFill>
              <a:latin typeface="Arial"/>
            </a:endParaRPr>
          </a:p>
        </p:txBody>
      </p:sp>
    </p:spTree>
    <p:extLst>
      <p:ext uri="{BB962C8B-B14F-4D97-AF65-F5344CB8AC3E}">
        <p14:creationId xmlns:p14="http://schemas.microsoft.com/office/powerpoint/2010/main" val="672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Origin</a:t>
            </a:r>
            <a:r>
              <a:rPr lang="fi-FI" dirty="0"/>
              <a:t>, </a:t>
            </a:r>
            <a:r>
              <a:rPr lang="fi-FI" dirty="0" err="1"/>
              <a:t>development</a:t>
            </a:r>
            <a:r>
              <a:rPr lang="fi-FI" dirty="0"/>
              <a:t> and </a:t>
            </a:r>
            <a:r>
              <a:rPr lang="fi-FI" dirty="0" err="1"/>
              <a:t>escalation</a:t>
            </a:r>
            <a:r>
              <a:rPr lang="fi-FI" dirty="0"/>
              <a:t> of </a:t>
            </a:r>
            <a:r>
              <a:rPr lang="fi-FI" dirty="0" err="1"/>
              <a:t>the</a:t>
            </a:r>
            <a:r>
              <a:rPr lang="fi-FI" dirty="0"/>
              <a:t> </a:t>
            </a:r>
            <a:r>
              <a:rPr lang="fi-FI" dirty="0" err="1"/>
              <a:t>crisis</a:t>
            </a:r>
            <a:r>
              <a:rPr lang="fi-FI" dirty="0"/>
              <a:t> </a:t>
            </a:r>
          </a:p>
        </p:txBody>
      </p:sp>
      <p:sp>
        <p:nvSpPr>
          <p:cNvPr id="3" name="Content Placeholder 2"/>
          <p:cNvSpPr>
            <a:spLocks noGrp="1"/>
          </p:cNvSpPr>
          <p:nvPr>
            <p:ph sz="quarter" idx="14"/>
          </p:nvPr>
        </p:nvSpPr>
        <p:spPr/>
        <p:txBody>
          <a:bodyPr/>
          <a:lstStyle/>
          <a:p>
            <a:pPr marL="342900" indent="-342900">
              <a:buFont typeface="Arial" panose="020B0604020202020204" pitchFamily="34" charset="0"/>
              <a:buChar char="•"/>
            </a:pPr>
            <a:r>
              <a:rPr lang="fi-FI" dirty="0" err="1"/>
              <a:t>Summary</a:t>
            </a:r>
            <a:r>
              <a:rPr lang="fi-FI" dirty="0"/>
              <a:t> video </a:t>
            </a:r>
            <a:r>
              <a:rPr lang="fi-FI" dirty="0" err="1"/>
              <a:t>from</a:t>
            </a:r>
            <a:r>
              <a:rPr lang="fi-FI" dirty="0"/>
              <a:t> </a:t>
            </a:r>
            <a:r>
              <a:rPr lang="fi-FI" dirty="0" err="1"/>
              <a:t>Investopedia</a:t>
            </a:r>
            <a:r>
              <a:rPr lang="fi-FI" dirty="0"/>
              <a:t>: </a:t>
            </a:r>
          </a:p>
          <a:p>
            <a:pPr marL="342900" indent="-342900">
              <a:buFont typeface="Arial" panose="020B0604020202020204" pitchFamily="34" charset="0"/>
              <a:buChar char="•"/>
            </a:pPr>
            <a:r>
              <a:rPr lang="fi-FI">
                <a:hlinkClick r:id="rId2"/>
              </a:rPr>
              <a:t>https</a:t>
            </a:r>
            <a:r>
              <a:rPr lang="fi-FI" dirty="0">
                <a:hlinkClick r:id="rId2"/>
              </a:rPr>
              <a:t>://www.youtube.com/watch?v=N9YLta5Tr2A</a:t>
            </a:r>
            <a:r>
              <a:rPr lang="fi-FI" dirty="0"/>
              <a:t> </a:t>
            </a:r>
          </a:p>
        </p:txBody>
      </p:sp>
      <p:sp>
        <p:nvSpPr>
          <p:cNvPr id="5" name="Slide Number Placeholder 4"/>
          <p:cNvSpPr>
            <a:spLocks noGrp="1"/>
          </p:cNvSpPr>
          <p:nvPr>
            <p:ph type="sldNum" sz="quarter" idx="17"/>
          </p:nvPr>
        </p:nvSpPr>
        <p:spPr/>
        <p:txBody>
          <a:bodyPr/>
          <a:lstStyle/>
          <a:p>
            <a:pPr>
              <a:defRPr/>
            </a:pPr>
            <a:fld id="{49EFD4B7-1CC6-864B-A72A-C978B70BBA9B}" type="slidenum">
              <a:rPr lang="fi-FI">
                <a:solidFill>
                  <a:prstClr val="black">
                    <a:tint val="75000"/>
                  </a:prstClr>
                </a:solidFill>
                <a:latin typeface="Arial"/>
              </a:rPr>
              <a:pPr>
                <a:defRPr/>
              </a:pPr>
              <a:t>2</a:t>
            </a:fld>
            <a:endParaRPr lang="fi-FI">
              <a:solidFill>
                <a:prstClr val="black">
                  <a:tint val="75000"/>
                </a:prstClr>
              </a:solidFill>
              <a:latin typeface="Arial"/>
            </a:endParaRPr>
          </a:p>
        </p:txBody>
      </p:sp>
      <p:sp>
        <p:nvSpPr>
          <p:cNvPr id="6" name="Footer Placeholder 5"/>
          <p:cNvSpPr>
            <a:spLocks noGrp="1"/>
          </p:cNvSpPr>
          <p:nvPr>
            <p:ph type="ftr" sz="quarter" idx="16"/>
          </p:nvPr>
        </p:nvSpPr>
        <p:spPr/>
        <p:txBody>
          <a:bodyPr/>
          <a:lstStyle/>
          <a:p>
            <a:pPr>
              <a:defRPr/>
            </a:pPr>
            <a:r>
              <a:rPr lang="en-US">
                <a:solidFill>
                  <a:prstClr val="black">
                    <a:tint val="75000"/>
                  </a:prstClr>
                </a:solidFill>
                <a:latin typeface="Arial"/>
              </a:rPr>
              <a:t>Legal Aspects of Finance 1</a:t>
            </a:r>
            <a:endParaRPr lang="fi-FI">
              <a:solidFill>
                <a:prstClr val="black">
                  <a:tint val="75000"/>
                </a:prstClr>
              </a:solidFill>
              <a:latin typeface="Arial"/>
            </a:endParaRPr>
          </a:p>
        </p:txBody>
      </p:sp>
    </p:spTree>
    <p:extLst>
      <p:ext uri="{BB962C8B-B14F-4D97-AF65-F5344CB8AC3E}">
        <p14:creationId xmlns:p14="http://schemas.microsoft.com/office/powerpoint/2010/main" val="4054707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fi-FI" dirty="0"/>
              <a:t>Topics and Issues</a:t>
            </a:r>
            <a:endParaRPr lang="fi-FI" dirty="0"/>
          </a:p>
        </p:txBody>
      </p:sp>
      <p:graphicFrame>
        <p:nvGraphicFramePr>
          <p:cNvPr id="6" name="Content Placeholder 5"/>
          <p:cNvGraphicFramePr>
            <a:graphicFrameLocks noGrp="1"/>
          </p:cNvGraphicFramePr>
          <p:nvPr>
            <p:ph sz="quarter" idx="14"/>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6"/>
          </p:nvPr>
        </p:nvSpPr>
        <p:spPr/>
        <p:txBody>
          <a:bodyPr/>
          <a:lstStyle/>
          <a:p>
            <a:pPr>
              <a:defRPr/>
            </a:pPr>
            <a:r>
              <a:rPr lang="en-US">
                <a:solidFill>
                  <a:prstClr val="black">
                    <a:tint val="75000"/>
                  </a:prstClr>
                </a:solidFill>
                <a:latin typeface="Arial"/>
              </a:rPr>
              <a:t>Legal Aspects of Finance 1</a:t>
            </a:r>
          </a:p>
        </p:txBody>
      </p:sp>
      <p:sp>
        <p:nvSpPr>
          <p:cNvPr id="8" name="Slide Number Placeholder 7"/>
          <p:cNvSpPr>
            <a:spLocks noGrp="1"/>
          </p:cNvSpPr>
          <p:nvPr>
            <p:ph type="sldNum" sz="quarter" idx="17"/>
          </p:nvPr>
        </p:nvSpPr>
        <p:spPr/>
        <p:txBody>
          <a:bodyPr/>
          <a:lstStyle/>
          <a:p>
            <a:pPr>
              <a:defRPr/>
            </a:pPr>
            <a:fld id="{4DC74067-3E18-49C5-A177-70BF794C5DB3}" type="slidenum">
              <a:rPr lang="en-US">
                <a:solidFill>
                  <a:prstClr val="black">
                    <a:tint val="75000"/>
                  </a:prstClr>
                </a:solidFill>
                <a:latin typeface="Arial"/>
              </a:rPr>
              <a:pPr>
                <a:defRPr/>
              </a:pPr>
              <a:t>3</a:t>
            </a:fld>
            <a:endParaRPr lang="en-US">
              <a:solidFill>
                <a:prstClr val="black">
                  <a:tint val="75000"/>
                </a:prstClr>
              </a:solidFill>
              <a:latin typeface="Arial"/>
            </a:endParaRPr>
          </a:p>
        </p:txBody>
      </p:sp>
    </p:spTree>
    <p:extLst>
      <p:ext uri="{BB962C8B-B14F-4D97-AF65-F5344CB8AC3E}">
        <p14:creationId xmlns:p14="http://schemas.microsoft.com/office/powerpoint/2010/main" val="251934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2739D98-910A-4238-A2C5-21533F933C9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F5D2F13-E57A-4CE7-B312-758050D4294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AC74E738-D310-4E9C-8BC3-5BE067BE172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C602980-54CB-4A08-BA45-25C103E104F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60A0D326-50F1-4CA2-AE6A-7D342BF57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08333807-96C7-4DED-82EF-01F869B5A18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a:t>Regulation</a:t>
            </a:r>
            <a:r>
              <a:rPr lang="fi-FI" dirty="0"/>
              <a:t> </a:t>
            </a:r>
          </a:p>
        </p:txBody>
      </p:sp>
      <p:sp>
        <p:nvSpPr>
          <p:cNvPr id="3" name="Content Placeholder 2"/>
          <p:cNvSpPr>
            <a:spLocks noGrp="1"/>
          </p:cNvSpPr>
          <p:nvPr>
            <p:ph sz="quarter" idx="14"/>
          </p:nvPr>
        </p:nvSpPr>
        <p:spPr/>
        <p:txBody>
          <a:bodyPr/>
          <a:lstStyle/>
          <a:p>
            <a:r>
              <a:rPr lang="en-US" dirty="0">
                <a:solidFill>
                  <a:srgbClr val="FF0000"/>
                </a:solidFill>
              </a:rPr>
              <a:t>CREDIT INSTITUTIONS</a:t>
            </a:r>
            <a:r>
              <a:rPr lang="en-US" b="1" dirty="0"/>
              <a:t>: </a:t>
            </a:r>
          </a:p>
          <a:p>
            <a:pPr lvl="1"/>
            <a:r>
              <a:rPr lang="en-US" b="1" dirty="0"/>
              <a:t>Directive 2013/36/EU of the European Parliament and of the Council of 26 June 2013 on access to the activity of credit institutions and the prudential supervision of credit institutions and investment firms, amending Directive 2002/87/EC and repealing Directives 2006/48/EC and 2006/49/EC Text with EEA relevance ( </a:t>
            </a:r>
            <a:r>
              <a:rPr lang="fi-FI" dirty="0">
                <a:hlinkClick r:id="rId2"/>
              </a:rPr>
              <a:t>http://eur-lex.europa.eu/LexUriServ/LexUriServ.do?uri=CELEX:32013L0036:EN:NOT</a:t>
            </a:r>
            <a:r>
              <a:rPr lang="fi-FI" dirty="0"/>
              <a:t> </a:t>
            </a:r>
            <a:r>
              <a:rPr lang="fi-FI" sz="1800" dirty="0"/>
              <a:t>) </a:t>
            </a:r>
          </a:p>
          <a:p>
            <a:pPr lvl="2"/>
            <a:r>
              <a:rPr lang="fi-FI" b="1" dirty="0" err="1">
                <a:solidFill>
                  <a:srgbClr val="FF0000"/>
                </a:solidFill>
              </a:rPr>
              <a:t>Solvency</a:t>
            </a:r>
            <a:r>
              <a:rPr lang="fi-FI" b="1" dirty="0">
                <a:solidFill>
                  <a:srgbClr val="FF0000"/>
                </a:solidFill>
              </a:rPr>
              <a:t> </a:t>
            </a:r>
            <a:r>
              <a:rPr lang="fi-FI" b="1" dirty="0" err="1">
                <a:solidFill>
                  <a:srgbClr val="FF0000"/>
                </a:solidFill>
              </a:rPr>
              <a:t>regulation</a:t>
            </a:r>
            <a:r>
              <a:rPr lang="fi-FI" b="1" dirty="0">
                <a:solidFill>
                  <a:srgbClr val="FF0000"/>
                </a:solidFill>
              </a:rPr>
              <a:t> of </a:t>
            </a:r>
            <a:r>
              <a:rPr lang="fi-FI" b="1" dirty="0" err="1">
                <a:solidFill>
                  <a:srgbClr val="FF0000"/>
                </a:solidFill>
              </a:rPr>
              <a:t>credit</a:t>
            </a:r>
            <a:r>
              <a:rPr lang="fi-FI" b="1" dirty="0">
                <a:solidFill>
                  <a:srgbClr val="FF0000"/>
                </a:solidFill>
              </a:rPr>
              <a:t> </a:t>
            </a:r>
            <a:r>
              <a:rPr lang="fi-FI" b="1" dirty="0" err="1">
                <a:solidFill>
                  <a:srgbClr val="FF0000"/>
                </a:solidFill>
              </a:rPr>
              <a:t>institutions</a:t>
            </a:r>
            <a:r>
              <a:rPr lang="fi-FI" b="1" dirty="0">
                <a:solidFill>
                  <a:srgbClr val="FF0000"/>
                </a:solidFill>
              </a:rPr>
              <a:t> and </a:t>
            </a:r>
            <a:r>
              <a:rPr lang="fi-FI" b="1" dirty="0" err="1">
                <a:solidFill>
                  <a:srgbClr val="FF0000"/>
                </a:solidFill>
              </a:rPr>
              <a:t>investment</a:t>
            </a:r>
            <a:r>
              <a:rPr lang="fi-FI" b="1" dirty="0">
                <a:solidFill>
                  <a:srgbClr val="FF0000"/>
                </a:solidFill>
              </a:rPr>
              <a:t> </a:t>
            </a:r>
            <a:r>
              <a:rPr lang="fi-FI" b="1" dirty="0" err="1">
                <a:solidFill>
                  <a:srgbClr val="FF0000"/>
                </a:solidFill>
              </a:rPr>
              <a:t>firms</a:t>
            </a:r>
            <a:r>
              <a:rPr lang="fi-FI" b="1" dirty="0">
                <a:solidFill>
                  <a:srgbClr val="FF0000"/>
                </a:solidFill>
              </a:rPr>
              <a:t> </a:t>
            </a:r>
          </a:p>
          <a:p>
            <a:pPr marL="342900" indent="-342900">
              <a:buFont typeface="Arial" panose="020B0604020202020204" pitchFamily="34" charset="0"/>
              <a:buChar char="•"/>
            </a:pPr>
            <a:r>
              <a:rPr lang="en-US" dirty="0"/>
              <a:t>	</a:t>
            </a:r>
            <a:r>
              <a:rPr lang="en-US" sz="1800" dirty="0"/>
              <a:t>Regulation (EU) No 575/2013 of the European Parliament and of the Council of 26 June 2013 on prudential requirements for credit institutions and investment firms and amending Regulation (EU) No 648/2012 Text with EEA relevance</a:t>
            </a:r>
            <a:endParaRPr lang="fi-FI" sz="1800" dirty="0"/>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p>
        </p:txBody>
      </p:sp>
      <p:sp>
        <p:nvSpPr>
          <p:cNvPr id="5" name="Slide Number Placeholder 4"/>
          <p:cNvSpPr>
            <a:spLocks noGrp="1"/>
          </p:cNvSpPr>
          <p:nvPr>
            <p:ph type="sldNum" sz="quarter" idx="17"/>
          </p:nvPr>
        </p:nvSpPr>
        <p:spPr/>
        <p:txBody>
          <a:bodyPr/>
          <a:lstStyle/>
          <a:p>
            <a:pPr>
              <a:defRPr/>
            </a:pPr>
            <a:fld id="{4DC74067-3E18-49C5-A177-70BF794C5DB3}" type="slidenum">
              <a:rPr lang="en-US">
                <a:solidFill>
                  <a:prstClr val="black">
                    <a:tint val="75000"/>
                  </a:prstClr>
                </a:solidFill>
                <a:latin typeface="Arial"/>
              </a:rPr>
              <a:pPr>
                <a:defRPr/>
              </a:pPr>
              <a:t>4</a:t>
            </a:fld>
            <a:endParaRPr lang="en-US">
              <a:solidFill>
                <a:prstClr val="black">
                  <a:tint val="75000"/>
                </a:prstClr>
              </a:solidFill>
              <a:latin typeface="Arial"/>
            </a:endParaRPr>
          </a:p>
        </p:txBody>
      </p:sp>
    </p:spTree>
    <p:extLst>
      <p:ext uri="{BB962C8B-B14F-4D97-AF65-F5344CB8AC3E}">
        <p14:creationId xmlns:p14="http://schemas.microsoft.com/office/powerpoint/2010/main" val="399139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a:t>Regulation</a:t>
            </a:r>
            <a:r>
              <a:rPr lang="fi-FI" dirty="0"/>
              <a:t> (</a:t>
            </a:r>
            <a:r>
              <a:rPr lang="fi-FI" dirty="0" err="1"/>
              <a:t>cont</a:t>
            </a:r>
            <a:r>
              <a:rPr lang="fi-FI" dirty="0"/>
              <a:t>.) </a:t>
            </a:r>
          </a:p>
        </p:txBody>
      </p:sp>
      <p:sp>
        <p:nvSpPr>
          <p:cNvPr id="3" name="Content Placeholder 2"/>
          <p:cNvSpPr>
            <a:spLocks noGrp="1"/>
          </p:cNvSpPr>
          <p:nvPr>
            <p:ph sz="quarter" idx="14"/>
          </p:nvPr>
        </p:nvSpPr>
        <p:spPr/>
        <p:txBody>
          <a:bodyPr/>
          <a:lstStyle/>
          <a:p>
            <a:r>
              <a:rPr lang="en-US" sz="2000" dirty="0">
                <a:solidFill>
                  <a:srgbClr val="FF0000"/>
                </a:solidFill>
              </a:rPr>
              <a:t>FINANCIAL MARKETS</a:t>
            </a:r>
          </a:p>
          <a:p>
            <a:r>
              <a:rPr lang="en-US" sz="2000" dirty="0"/>
              <a:t>Directive 2014/65/EU of the European Parliament and of the Council of 15 May 2014</a:t>
            </a:r>
          </a:p>
          <a:p>
            <a:pPr lvl="1"/>
            <a:r>
              <a:rPr lang="en-US" b="1" dirty="0"/>
              <a:t>on markets in financial instruments and amending Directive 2002/92/EC and Directive 2011/61/EU </a:t>
            </a:r>
            <a:r>
              <a:rPr lang="en-US" dirty="0"/>
              <a:t>(</a:t>
            </a:r>
            <a:r>
              <a:rPr lang="en-US" b="1" dirty="0"/>
              <a:t>MiFID II</a:t>
            </a:r>
            <a:r>
              <a:rPr lang="en-US" dirty="0"/>
              <a:t>) </a:t>
            </a:r>
          </a:p>
          <a:p>
            <a:pPr lvl="1"/>
            <a:r>
              <a:rPr lang="en-US" b="1" dirty="0"/>
              <a:t>	Regulation (EU) No 600/2014 of the European Parliament and of the Council of 15 May 2014 on markets in financial instruments and amending Regulation (EU) No 648/2012 Text with EEA relevance</a:t>
            </a:r>
          </a:p>
          <a:p>
            <a:endParaRPr lang="fi-FI" dirty="0"/>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p>
        </p:txBody>
      </p:sp>
      <p:sp>
        <p:nvSpPr>
          <p:cNvPr id="5" name="Slide Number Placeholder 4"/>
          <p:cNvSpPr>
            <a:spLocks noGrp="1"/>
          </p:cNvSpPr>
          <p:nvPr>
            <p:ph type="sldNum" sz="quarter" idx="17"/>
          </p:nvPr>
        </p:nvSpPr>
        <p:spPr/>
        <p:txBody>
          <a:bodyPr/>
          <a:lstStyle/>
          <a:p>
            <a:pPr>
              <a:defRPr/>
            </a:pPr>
            <a:fld id="{4DC74067-3E18-49C5-A177-70BF794C5DB3}" type="slidenum">
              <a:rPr lang="en-US">
                <a:solidFill>
                  <a:prstClr val="black">
                    <a:tint val="75000"/>
                  </a:prstClr>
                </a:solidFill>
                <a:latin typeface="Arial"/>
              </a:rPr>
              <a:pPr>
                <a:defRPr/>
              </a:pPr>
              <a:t>5</a:t>
            </a:fld>
            <a:endParaRPr lang="en-US">
              <a:solidFill>
                <a:prstClr val="black">
                  <a:tint val="75000"/>
                </a:prstClr>
              </a:solidFill>
              <a:latin typeface="Arial"/>
            </a:endParaRPr>
          </a:p>
        </p:txBody>
      </p:sp>
    </p:spTree>
    <p:extLst>
      <p:ext uri="{BB962C8B-B14F-4D97-AF65-F5344CB8AC3E}">
        <p14:creationId xmlns:p14="http://schemas.microsoft.com/office/powerpoint/2010/main" val="421628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2314" y="411981"/>
            <a:ext cx="8207375" cy="1195798"/>
          </a:xfrm>
        </p:spPr>
        <p:txBody>
          <a:bodyPr/>
          <a:lstStyle/>
          <a:p>
            <a:pPr algn="ctr"/>
            <a:r>
              <a:rPr lang="fi-FI" dirty="0"/>
              <a:t>EU </a:t>
            </a:r>
            <a:r>
              <a:rPr lang="fi-FI" dirty="0" err="1"/>
              <a:t>Regulation</a:t>
            </a:r>
            <a:r>
              <a:rPr lang="fi-FI" dirty="0"/>
              <a:t> (</a:t>
            </a:r>
            <a:r>
              <a:rPr lang="fi-FI" dirty="0" err="1"/>
              <a:t>cont</a:t>
            </a:r>
            <a:r>
              <a:rPr lang="fi-FI" dirty="0"/>
              <a:t>.) </a:t>
            </a:r>
          </a:p>
        </p:txBody>
      </p:sp>
      <p:sp>
        <p:nvSpPr>
          <p:cNvPr id="3" name="Content Placeholder 2"/>
          <p:cNvSpPr>
            <a:spLocks noGrp="1"/>
          </p:cNvSpPr>
          <p:nvPr>
            <p:ph sz="quarter" idx="14"/>
          </p:nvPr>
        </p:nvSpPr>
        <p:spPr/>
        <p:txBody>
          <a:bodyPr/>
          <a:lstStyle/>
          <a:p>
            <a:r>
              <a:rPr lang="en-US" dirty="0"/>
              <a:t>Directive 2001/34/EC of the European Parliament and of the Council of 28 May 2001on the admission of securities to official stock exchange listing and on information to be published on those securities</a:t>
            </a:r>
          </a:p>
          <a:p>
            <a:r>
              <a:rPr lang="en-US" dirty="0"/>
              <a:t>Regulation (EU) 2017/1129 of the European Parliament and of the Council of 14 June 2017 on the prospectus to be published when securities are offered to the public or admitted to trading on a regulated market, and repealing Directive 2003/71/</a:t>
            </a:r>
            <a:r>
              <a:rPr lang="en-US" dirty="0" err="1"/>
              <a:t>ECText</a:t>
            </a:r>
            <a:r>
              <a:rPr lang="en-US" dirty="0"/>
              <a:t> with EEA relevance. (”Prospectus directive”) </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endParaRPr lang="fi-FI">
              <a:solidFill>
                <a:prstClr val="black">
                  <a:tint val="75000"/>
                </a:prstClr>
              </a:solidFill>
              <a:latin typeface="Aria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a:solidFill>
                  <a:prstClr val="black">
                    <a:tint val="75000"/>
                  </a:prstClr>
                </a:solidFill>
                <a:latin typeface="Arial"/>
              </a:rPr>
              <a:pPr>
                <a:defRPr/>
              </a:pPr>
              <a:t>6</a:t>
            </a:fld>
            <a:endParaRPr lang="fi-FI">
              <a:solidFill>
                <a:prstClr val="black">
                  <a:tint val="75000"/>
                </a:prstClr>
              </a:solidFill>
              <a:latin typeface="Arial"/>
            </a:endParaRPr>
          </a:p>
        </p:txBody>
      </p:sp>
    </p:spTree>
    <p:extLst>
      <p:ext uri="{BB962C8B-B14F-4D97-AF65-F5344CB8AC3E}">
        <p14:creationId xmlns:p14="http://schemas.microsoft.com/office/powerpoint/2010/main" val="2781117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a:t>Regulation</a:t>
            </a:r>
            <a:r>
              <a:rPr lang="fi-FI" dirty="0"/>
              <a:t> (</a:t>
            </a:r>
            <a:r>
              <a:rPr lang="fi-FI" dirty="0" err="1"/>
              <a:t>cont</a:t>
            </a:r>
            <a:r>
              <a:rPr lang="fi-FI" dirty="0"/>
              <a:t>.) </a:t>
            </a:r>
          </a:p>
        </p:txBody>
      </p:sp>
      <p:sp>
        <p:nvSpPr>
          <p:cNvPr id="3" name="Content Placeholder 2"/>
          <p:cNvSpPr>
            <a:spLocks noGrp="1"/>
          </p:cNvSpPr>
          <p:nvPr>
            <p:ph sz="quarter" idx="14"/>
          </p:nvPr>
        </p:nvSpPr>
        <p:spPr/>
        <p:txBody>
          <a:bodyPr/>
          <a:lstStyle/>
          <a:p>
            <a:pPr lvl="0"/>
            <a:r>
              <a:rPr lang="en-US" dirty="0"/>
              <a:t>Commission Regulation (EC) No 809/2004 of 29 April 2004 implementing Directive 2003/71/EC of the European Parliament and of the Council as regards</a:t>
            </a:r>
          </a:p>
          <a:p>
            <a:pPr lvl="1"/>
            <a:r>
              <a:rPr lang="en-US" dirty="0"/>
              <a:t>information contained in prospectuses as well as the format, incorporation by reference and</a:t>
            </a:r>
            <a:r>
              <a:rPr lang="fi-FI" dirty="0"/>
              <a:t> </a:t>
            </a:r>
            <a:r>
              <a:rPr lang="en-US" dirty="0"/>
              <a:t>publication of such prospectuses and dissemination of advertisements </a:t>
            </a:r>
          </a:p>
          <a:p>
            <a:pPr lvl="1"/>
            <a:r>
              <a:rPr lang="fi-FI" altLang="fi-FI" dirty="0"/>
              <a:t>”</a:t>
            </a:r>
            <a:r>
              <a:rPr lang="fi-FI" altLang="fi-FI" dirty="0" err="1"/>
              <a:t>Europassport</a:t>
            </a:r>
            <a:r>
              <a:rPr lang="fi-FI" altLang="fi-FI" dirty="0"/>
              <a:t>” for </a:t>
            </a:r>
            <a:r>
              <a:rPr lang="fi-FI" altLang="fi-FI" dirty="0" err="1"/>
              <a:t>issuers</a:t>
            </a:r>
            <a:endParaRPr lang="fi-FI" dirty="0"/>
          </a:p>
          <a:p>
            <a:pPr lvl="0"/>
            <a:r>
              <a:rPr lang="fi-FI" dirty="0" err="1"/>
              <a:t>CESR’s</a:t>
            </a:r>
            <a:r>
              <a:rPr lang="fi-FI" dirty="0"/>
              <a:t> (</a:t>
            </a:r>
            <a:r>
              <a:rPr lang="fi-FI" dirty="0" err="1"/>
              <a:t>see</a:t>
            </a:r>
            <a:r>
              <a:rPr lang="fi-FI" dirty="0"/>
              <a:t> </a:t>
            </a:r>
            <a:r>
              <a:rPr lang="fi-FI" dirty="0" err="1"/>
              <a:t>slide</a:t>
            </a:r>
            <a:r>
              <a:rPr lang="fi-FI" dirty="0"/>
              <a:t> set 4: 2 – 3) </a:t>
            </a:r>
            <a:r>
              <a:rPr lang="fi-FI" dirty="0" err="1"/>
              <a:t>recommendations</a:t>
            </a:r>
            <a:r>
              <a:rPr lang="fi-FI" dirty="0"/>
              <a:t> for the </a:t>
            </a:r>
            <a:r>
              <a:rPr lang="fi-FI" dirty="0" err="1"/>
              <a:t>consistent</a:t>
            </a:r>
            <a:r>
              <a:rPr lang="fi-FI" dirty="0"/>
              <a:t> </a:t>
            </a:r>
            <a:r>
              <a:rPr lang="fi-FI" dirty="0" err="1"/>
              <a:t>implementation</a:t>
            </a:r>
            <a:r>
              <a:rPr lang="fi-FI" dirty="0"/>
              <a:t> of the </a:t>
            </a:r>
            <a:r>
              <a:rPr lang="fi-FI" dirty="0" err="1"/>
              <a:t>European</a:t>
            </a:r>
            <a:r>
              <a:rPr lang="fi-FI" dirty="0"/>
              <a:t> </a:t>
            </a:r>
            <a:r>
              <a:rPr lang="fi-FI" dirty="0" err="1"/>
              <a:t>Commission’s</a:t>
            </a:r>
            <a:r>
              <a:rPr lang="fi-FI" dirty="0"/>
              <a:t> </a:t>
            </a:r>
            <a:r>
              <a:rPr lang="fi-FI" dirty="0" err="1"/>
              <a:t>Regulation</a:t>
            </a:r>
            <a:r>
              <a:rPr lang="fi-FI" dirty="0"/>
              <a:t> on </a:t>
            </a:r>
            <a:r>
              <a:rPr lang="fi-FI" dirty="0" err="1"/>
              <a:t>Prospectuses</a:t>
            </a:r>
            <a:r>
              <a:rPr lang="fi-FI" dirty="0"/>
              <a:t> N:o 809/2004 (CESR /05-054b)</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p>
        </p:txBody>
      </p:sp>
      <p:sp>
        <p:nvSpPr>
          <p:cNvPr id="5" name="Slide Number Placeholder 4"/>
          <p:cNvSpPr>
            <a:spLocks noGrp="1"/>
          </p:cNvSpPr>
          <p:nvPr>
            <p:ph type="sldNum" sz="quarter" idx="17"/>
          </p:nvPr>
        </p:nvSpPr>
        <p:spPr/>
        <p:txBody>
          <a:bodyPr/>
          <a:lstStyle/>
          <a:p>
            <a:pPr>
              <a:defRPr/>
            </a:pPr>
            <a:fld id="{4DC74067-3E18-49C5-A177-70BF794C5DB3}" type="slidenum">
              <a:rPr lang="en-US">
                <a:solidFill>
                  <a:prstClr val="black">
                    <a:tint val="75000"/>
                  </a:prstClr>
                </a:solidFill>
                <a:latin typeface="Arial"/>
              </a:rPr>
              <a:pPr>
                <a:defRPr/>
              </a:pPr>
              <a:t>7</a:t>
            </a:fld>
            <a:endParaRPr lang="en-US">
              <a:solidFill>
                <a:prstClr val="black">
                  <a:tint val="75000"/>
                </a:prstClr>
              </a:solidFill>
              <a:latin typeface="Arial"/>
            </a:endParaRPr>
          </a:p>
        </p:txBody>
      </p:sp>
    </p:spTree>
    <p:extLst>
      <p:ext uri="{BB962C8B-B14F-4D97-AF65-F5344CB8AC3E}">
        <p14:creationId xmlns:p14="http://schemas.microsoft.com/office/powerpoint/2010/main" val="3203361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a:t>Regulation</a:t>
            </a:r>
            <a:r>
              <a:rPr lang="fi-FI" dirty="0"/>
              <a:t>, </a:t>
            </a:r>
            <a:r>
              <a:rPr lang="fi-FI" dirty="0" err="1"/>
              <a:t>Investment</a:t>
            </a:r>
            <a:r>
              <a:rPr lang="fi-FI" dirty="0"/>
              <a:t> </a:t>
            </a:r>
            <a:r>
              <a:rPr lang="fi-FI" dirty="0" err="1"/>
              <a:t>Funds</a:t>
            </a:r>
            <a:endParaRPr lang="fi-FI" dirty="0"/>
          </a:p>
        </p:txBody>
      </p:sp>
      <p:sp>
        <p:nvSpPr>
          <p:cNvPr id="3" name="Content Placeholder 2"/>
          <p:cNvSpPr>
            <a:spLocks noGrp="1"/>
          </p:cNvSpPr>
          <p:nvPr>
            <p:ph sz="quarter" idx="14"/>
          </p:nvPr>
        </p:nvSpPr>
        <p:spPr/>
        <p:txBody>
          <a:bodyPr/>
          <a:lstStyle/>
          <a:p>
            <a:r>
              <a:rPr lang="en-US" dirty="0"/>
              <a:t>Directive 2009/65/EC of the European Parliament and of the Council of 13 July 2009 on the coordination of laws, regulations and administrative provisions relating to undertakings for collective investment in transferable securities (UCITS) (Text with EEA relevance) </a:t>
            </a:r>
          </a:p>
          <a:p>
            <a:r>
              <a:rPr lang="en-US" dirty="0"/>
              <a:t>Directive 2011/61/EU of the European Parliament and of the Council of 8 June 2011 on Alternative Investment Fund Managers and amending Directives 2003/41/EC and 2009/65/EC and Regulations (EC) No 1060/2009 and (EU) No 1095/2010 Text with EEA relevance</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endParaRPr lang="fi-FI">
              <a:solidFill>
                <a:prstClr val="black">
                  <a:tint val="75000"/>
                </a:prstClr>
              </a:solidFill>
              <a:latin typeface="Aria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a:solidFill>
                  <a:prstClr val="black">
                    <a:tint val="75000"/>
                  </a:prstClr>
                </a:solidFill>
                <a:latin typeface="Arial"/>
              </a:rPr>
              <a:pPr>
                <a:defRPr/>
              </a:pPr>
              <a:t>8</a:t>
            </a:fld>
            <a:endParaRPr lang="fi-FI">
              <a:solidFill>
                <a:prstClr val="black">
                  <a:tint val="75000"/>
                </a:prstClr>
              </a:solidFill>
              <a:latin typeface="Arial"/>
            </a:endParaRPr>
          </a:p>
        </p:txBody>
      </p:sp>
    </p:spTree>
    <p:extLst>
      <p:ext uri="{BB962C8B-B14F-4D97-AF65-F5344CB8AC3E}">
        <p14:creationId xmlns:p14="http://schemas.microsoft.com/office/powerpoint/2010/main" val="275740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a:t>Regulation</a:t>
            </a:r>
            <a:r>
              <a:rPr lang="fi-FI" dirty="0"/>
              <a:t>: Market </a:t>
            </a:r>
            <a:r>
              <a:rPr lang="fi-FI" dirty="0" err="1"/>
              <a:t>Abuse</a:t>
            </a:r>
            <a:r>
              <a:rPr lang="fi-FI"/>
              <a:t>  </a:t>
            </a:r>
            <a:endParaRPr lang="fi-FI" dirty="0"/>
          </a:p>
        </p:txBody>
      </p:sp>
      <p:sp>
        <p:nvSpPr>
          <p:cNvPr id="3" name="Content Placeholder 2"/>
          <p:cNvSpPr>
            <a:spLocks noGrp="1"/>
          </p:cNvSpPr>
          <p:nvPr>
            <p:ph sz="quarter" idx="14"/>
          </p:nvPr>
        </p:nvSpPr>
        <p:spPr/>
        <p:txBody>
          <a:bodyPr/>
          <a:lstStyle/>
          <a:p>
            <a:r>
              <a:rPr lang="en-US" dirty="0"/>
              <a:t>Regulation (EU) No 596/2014 of the European Parliament and of the Council of 16 April 2014 on market abuse (market abuse regulation) and repealing Directive 2003/6/EC of the European Parliament and of the Council and Commission Directives 2003/124/EC, 2003/125/EC and 2004/72/EC Text with EEA relevance </a:t>
            </a:r>
          </a:p>
          <a:p>
            <a:r>
              <a:rPr lang="en-US" dirty="0"/>
              <a:t>Directive 2014/57/EU of the European Parliament and of the Council of 16 April 2014 on criminal sanctions for market abuse (market abuse directive)</a:t>
            </a:r>
            <a:endParaRPr lang="fi-FI" dirty="0"/>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latin typeface="Arial"/>
              </a:rPr>
              <a:t>Legal Aspects of Finance 1</a:t>
            </a:r>
            <a:endParaRPr lang="fi-FI">
              <a:solidFill>
                <a:prstClr val="black">
                  <a:tint val="75000"/>
                </a:prstClr>
              </a:solidFill>
              <a:latin typeface="Aria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a:solidFill>
                  <a:prstClr val="black">
                    <a:tint val="75000"/>
                  </a:prstClr>
                </a:solidFill>
                <a:latin typeface="Arial"/>
              </a:rPr>
              <a:pPr>
                <a:defRPr/>
              </a:pPr>
              <a:t>9</a:t>
            </a:fld>
            <a:endParaRPr lang="fi-FI">
              <a:solidFill>
                <a:prstClr val="black">
                  <a:tint val="75000"/>
                </a:prstClr>
              </a:solidFill>
              <a:latin typeface="Arial"/>
            </a:endParaRPr>
          </a:p>
        </p:txBody>
      </p:sp>
    </p:spTree>
    <p:extLst>
      <p:ext uri="{BB962C8B-B14F-4D97-AF65-F5344CB8AC3E}">
        <p14:creationId xmlns:p14="http://schemas.microsoft.com/office/powerpoint/2010/main" val="3906895714"/>
      </p:ext>
    </p:extLst>
  </p:cSld>
  <p:clrMapOvr>
    <a:masterClrMapping/>
  </p:clrMapOvr>
</p:sld>
</file>

<file path=ppt/theme/theme1.xml><?xml version="1.0" encoding="utf-8"?>
<a:theme xmlns:a="http://schemas.openxmlformats.org/drawingml/2006/main" name="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936</Words>
  <Application>Microsoft Office PowerPoint</Application>
  <PresentationFormat>Laajakuva</PresentationFormat>
  <Paragraphs>74</Paragraphs>
  <Slides>11</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11</vt:i4>
      </vt:variant>
    </vt:vector>
  </HeadingPairs>
  <TitlesOfParts>
    <vt:vector size="17" baseType="lpstr">
      <vt:lpstr>Arial</vt:lpstr>
      <vt:lpstr>Courier New</vt:lpstr>
      <vt:lpstr>Georgia</vt:lpstr>
      <vt:lpstr>Lucida Grande</vt:lpstr>
      <vt:lpstr>Times New Roman</vt:lpstr>
      <vt:lpstr>Aalto University</vt:lpstr>
      <vt:lpstr>Case 1: Financial Crisis of 2008</vt:lpstr>
      <vt:lpstr>Origin, development and escalation of the crisis </vt:lpstr>
      <vt:lpstr>Topics and Issues</vt:lpstr>
      <vt:lpstr>EU Regulation </vt:lpstr>
      <vt:lpstr>EU Regulation (cont.) </vt:lpstr>
      <vt:lpstr>EU Regulation (cont.) </vt:lpstr>
      <vt:lpstr>EU Regulation (cont.) </vt:lpstr>
      <vt:lpstr>EU Regulation, Investment Funds</vt:lpstr>
      <vt:lpstr>EU Regulation: Market Abuse  </vt:lpstr>
      <vt:lpstr>Regulation (cont.) </vt:lpstr>
      <vt:lpstr>Other Material and Further Reading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1: Financial Crisis of 2008</dc:title>
  <dc:creator>Matti Rudanko</dc:creator>
  <cp:lastModifiedBy>Matti Rudanko</cp:lastModifiedBy>
  <cp:revision>1</cp:revision>
  <dcterms:created xsi:type="dcterms:W3CDTF">2020-09-25T10:55:23Z</dcterms:created>
  <dcterms:modified xsi:type="dcterms:W3CDTF">2020-09-25T10:58:35Z</dcterms:modified>
</cp:coreProperties>
</file>