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60" r:id="rId3"/>
  </p:sldMasterIdLst>
  <p:notesMasterIdLst>
    <p:notesMasterId r:id="rId30"/>
  </p:notesMasterIdLst>
  <p:sldIdLst>
    <p:sldId id="256" r:id="rId4"/>
    <p:sldId id="280" r:id="rId5"/>
    <p:sldId id="285" r:id="rId6"/>
    <p:sldId id="278" r:id="rId7"/>
    <p:sldId id="279" r:id="rId8"/>
    <p:sldId id="295" r:id="rId9"/>
    <p:sldId id="294" r:id="rId10"/>
    <p:sldId id="271" r:id="rId11"/>
    <p:sldId id="287" r:id="rId12"/>
    <p:sldId id="291" r:id="rId13"/>
    <p:sldId id="292" r:id="rId14"/>
    <p:sldId id="293" r:id="rId15"/>
    <p:sldId id="272" r:id="rId16"/>
    <p:sldId id="273" r:id="rId17"/>
    <p:sldId id="286" r:id="rId18"/>
    <p:sldId id="288" r:id="rId19"/>
    <p:sldId id="290" r:id="rId20"/>
    <p:sldId id="283" r:id="rId21"/>
    <p:sldId id="289" r:id="rId22"/>
    <p:sldId id="265" r:id="rId23"/>
    <p:sldId id="264" r:id="rId24"/>
    <p:sldId id="263" r:id="rId25"/>
    <p:sldId id="267" r:id="rId26"/>
    <p:sldId id="269" r:id="rId27"/>
    <p:sldId id="257" r:id="rId28"/>
    <p:sldId id="268" r:id="rId29"/>
  </p:sldIdLst>
  <p:sldSz cx="9144000" cy="5715000" type="screen16x1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E6"/>
          </a:solidFill>
        </a:fill>
      </a:tcStyle>
    </a:wholeTbl>
    <a:band2H>
      <a:tcTxStyle/>
      <a:tcStyle>
        <a:tcBdr/>
        <a:fill>
          <a:solidFill>
            <a:srgbClr val="E6E9F3"/>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1"/>
          </a:solidFill>
        </a:fill>
      </a:tcStyle>
    </a:wholeTbl>
    <a:band2H>
      <a:tcTxStyle/>
      <a:tcStyle>
        <a:tcBdr/>
        <a:fill>
          <a:solidFill>
            <a:srgbClr val="E6EE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1143000" y="685800"/>
            <a:ext cx="4572000" cy="3429000"/>
          </a:xfrm>
          <a:prstGeom prst="rect">
            <a:avLst/>
          </a:prstGeom>
        </p:spPr>
        <p:txBody>
          <a:bodyPr/>
          <a:lstStyle/>
          <a:p>
            <a:endParaRPr/>
          </a:p>
        </p:txBody>
      </p:sp>
      <p:sp>
        <p:nvSpPr>
          <p:cNvPr id="232" name="Shape 2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Sanni</a:t>
            </a:r>
          </a:p>
        </p:txBody>
      </p:sp>
    </p:spTree>
    <p:extLst>
      <p:ext uri="{BB962C8B-B14F-4D97-AF65-F5344CB8AC3E}">
        <p14:creationId xmlns:p14="http://schemas.microsoft.com/office/powerpoint/2010/main" val="617282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605DA8A-5216-4F63-A012-E5BD46E625C2}" type="slidenum">
              <a:rPr lang="fi-FI" smtClean="0"/>
              <a:pPr/>
              <a:t>20</a:t>
            </a:fld>
            <a:endParaRPr lang="fi-FI"/>
          </a:p>
        </p:txBody>
      </p:sp>
    </p:spTree>
    <p:extLst>
      <p:ext uri="{BB962C8B-B14F-4D97-AF65-F5344CB8AC3E}">
        <p14:creationId xmlns:p14="http://schemas.microsoft.com/office/powerpoint/2010/main" val="6559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Sanni</a:t>
            </a:r>
          </a:p>
        </p:txBody>
      </p:sp>
    </p:spTree>
    <p:extLst>
      <p:ext uri="{BB962C8B-B14F-4D97-AF65-F5344CB8AC3E}">
        <p14:creationId xmlns:p14="http://schemas.microsoft.com/office/powerpoint/2010/main" val="380865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Sanni</a:t>
            </a:r>
          </a:p>
        </p:txBody>
      </p:sp>
    </p:spTree>
    <p:extLst>
      <p:ext uri="{BB962C8B-B14F-4D97-AF65-F5344CB8AC3E}">
        <p14:creationId xmlns:p14="http://schemas.microsoft.com/office/powerpoint/2010/main" val="204735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Alli</a:t>
            </a:r>
            <a:endParaRPr lang="en-US">
              <a:latin typeface="Calibri"/>
              <a:cs typeface="Calibri"/>
            </a:endParaRPr>
          </a:p>
        </p:txBody>
      </p:sp>
    </p:spTree>
    <p:extLst>
      <p:ext uri="{BB962C8B-B14F-4D97-AF65-F5344CB8AC3E}">
        <p14:creationId xmlns:p14="http://schemas.microsoft.com/office/powerpoint/2010/main" val="341011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Alli</a:t>
            </a:r>
          </a:p>
        </p:txBody>
      </p:sp>
    </p:spTree>
    <p:extLst>
      <p:ext uri="{BB962C8B-B14F-4D97-AF65-F5344CB8AC3E}">
        <p14:creationId xmlns:p14="http://schemas.microsoft.com/office/powerpoint/2010/main" val="268313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Sanni</a:t>
            </a:r>
          </a:p>
        </p:txBody>
      </p:sp>
    </p:spTree>
    <p:extLst>
      <p:ext uri="{BB962C8B-B14F-4D97-AF65-F5344CB8AC3E}">
        <p14:creationId xmlns:p14="http://schemas.microsoft.com/office/powerpoint/2010/main" val="133167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Alli</a:t>
            </a:r>
          </a:p>
        </p:txBody>
      </p:sp>
    </p:spTree>
    <p:extLst>
      <p:ext uri="{BB962C8B-B14F-4D97-AF65-F5344CB8AC3E}">
        <p14:creationId xmlns:p14="http://schemas.microsoft.com/office/powerpoint/2010/main" val="385865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Alli</a:t>
            </a:r>
          </a:p>
        </p:txBody>
      </p:sp>
    </p:spTree>
    <p:extLst>
      <p:ext uri="{BB962C8B-B14F-4D97-AF65-F5344CB8AC3E}">
        <p14:creationId xmlns:p14="http://schemas.microsoft.com/office/powerpoint/2010/main" val="296829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a:t>Sanni</a:t>
            </a:r>
          </a:p>
        </p:txBody>
      </p:sp>
    </p:spTree>
    <p:extLst>
      <p:ext uri="{BB962C8B-B14F-4D97-AF65-F5344CB8AC3E}">
        <p14:creationId xmlns:p14="http://schemas.microsoft.com/office/powerpoint/2010/main" val="353936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Blue">
    <p:spTree>
      <p:nvGrpSpPr>
        <p:cNvPr id="1" name=""/>
        <p:cNvGrpSpPr/>
        <p:nvPr/>
      </p:nvGrpSpPr>
      <p:grpSpPr>
        <a:xfrm>
          <a:off x="0" y="0"/>
          <a:ext cx="0" cy="0"/>
          <a:chOff x="0" y="0"/>
          <a:chExt cx="0" cy="0"/>
        </a:xfrm>
      </p:grpSpPr>
      <p:sp>
        <p:nvSpPr>
          <p:cNvPr id="13" name="Title Text"/>
          <p:cNvSpPr>
            <a:spLocks noGrp="1"/>
          </p:cNvSpPr>
          <p:nvPr>
            <p:ph type="title"/>
          </p:nvPr>
        </p:nvSpPr>
        <p:spPr>
          <a:xfrm>
            <a:off x="468312" y="1417340"/>
            <a:ext cx="8207376" cy="2952001"/>
          </a:xfrm>
          <a:prstGeom prst="rect">
            <a:avLst/>
          </a:prstGeom>
        </p:spPr>
        <p:txBody>
          <a:bodyPr anchor="b"/>
          <a:lstStyle/>
          <a:p>
            <a:r>
              <a:t>Title Text</a:t>
            </a:r>
          </a:p>
        </p:txBody>
      </p:sp>
      <p:sp>
        <p:nvSpPr>
          <p:cNvPr id="14"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5" name="Picture 3" descr="Picture 3"/>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1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ver Blue Image">
    <p:bg>
      <p:bgPr>
        <a:solidFill>
          <a:srgbClr val="FFFFFF"/>
        </a:solidFill>
        <a:effectLst/>
      </p:bgPr>
    </p:bg>
    <p:spTree>
      <p:nvGrpSpPr>
        <p:cNvPr id="1" name=""/>
        <p:cNvGrpSpPr/>
        <p:nvPr/>
      </p:nvGrpSpPr>
      <p:grpSpPr>
        <a:xfrm>
          <a:off x="0" y="0"/>
          <a:ext cx="0" cy="0"/>
          <a:chOff x="0" y="0"/>
          <a:chExt cx="0" cy="0"/>
        </a:xfrm>
      </p:grpSpPr>
      <p:sp>
        <p:nvSpPr>
          <p:cNvPr id="104" name="Title Text"/>
          <p:cNvSpPr>
            <a:spLocks noGrp="1"/>
          </p:cNvSpPr>
          <p:nvPr>
            <p:ph type="title"/>
          </p:nvPr>
        </p:nvSpPr>
        <p:spPr>
          <a:xfrm>
            <a:off x="468312" y="1657740"/>
            <a:ext cx="3319478" cy="2694084"/>
          </a:xfrm>
          <a:prstGeom prst="rect">
            <a:avLst/>
          </a:prstGeom>
        </p:spPr>
        <p:txBody>
          <a:bodyPr/>
          <a:lstStyle>
            <a:lvl1pPr>
              <a:defRPr sz="6000">
                <a:solidFill>
                  <a:schemeClr val="accent3"/>
                </a:solidFill>
              </a:defRPr>
            </a:lvl1pPr>
          </a:lstStyle>
          <a:p>
            <a:r>
              <a:t>Title Text</a:t>
            </a:r>
          </a:p>
        </p:txBody>
      </p:sp>
      <p:sp>
        <p:nvSpPr>
          <p:cNvPr id="105" name="Body Level One…"/>
          <p:cNvSpPr>
            <a:spLocks noGrp="1"/>
          </p:cNvSpPr>
          <p:nvPr>
            <p:ph type="body" sz="quarter" idx="1"/>
          </p:nvPr>
        </p:nvSpPr>
        <p:spPr>
          <a:xfrm>
            <a:off x="468312" y="4531740"/>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06"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pic>
        <p:nvPicPr>
          <p:cNvPr id="107" name="Picture 5" descr="Picture 5"/>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ver Red Image">
    <p:bg>
      <p:bgPr>
        <a:solidFill>
          <a:srgbClr val="FFFFFF"/>
        </a:solidFill>
        <a:effectLst/>
      </p:bgPr>
    </p:bg>
    <p:spTree>
      <p:nvGrpSpPr>
        <p:cNvPr id="1" name=""/>
        <p:cNvGrpSpPr/>
        <p:nvPr/>
      </p:nvGrpSpPr>
      <p:grpSpPr>
        <a:xfrm>
          <a:off x="0" y="0"/>
          <a:ext cx="0" cy="0"/>
          <a:chOff x="0" y="0"/>
          <a:chExt cx="0" cy="0"/>
        </a:xfrm>
      </p:grpSpPr>
      <p:sp>
        <p:nvSpPr>
          <p:cNvPr id="115"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sp>
        <p:nvSpPr>
          <p:cNvPr id="116" name="Title Text"/>
          <p:cNvSpPr>
            <a:spLocks noGrp="1"/>
          </p:cNvSpPr>
          <p:nvPr>
            <p:ph type="title"/>
          </p:nvPr>
        </p:nvSpPr>
        <p:spPr>
          <a:xfrm>
            <a:off x="468312" y="1657740"/>
            <a:ext cx="3319478" cy="2694084"/>
          </a:xfrm>
          <a:prstGeom prst="rect">
            <a:avLst/>
          </a:prstGeom>
        </p:spPr>
        <p:txBody>
          <a:bodyPr/>
          <a:lstStyle>
            <a:lvl1pPr>
              <a:defRPr sz="6000">
                <a:solidFill>
                  <a:schemeClr val="accent2"/>
                </a:solidFill>
              </a:defRPr>
            </a:lvl1pPr>
          </a:lstStyle>
          <a:p>
            <a:r>
              <a:t>Title Text</a:t>
            </a:r>
          </a:p>
        </p:txBody>
      </p:sp>
      <p:sp>
        <p:nvSpPr>
          <p:cNvPr id="117" name="Body Level One…"/>
          <p:cNvSpPr>
            <a:spLocks noGrp="1"/>
          </p:cNvSpPr>
          <p:nvPr>
            <p:ph type="body" sz="quarter" idx="1"/>
          </p:nvPr>
        </p:nvSpPr>
        <p:spPr>
          <a:xfrm>
            <a:off x="468312" y="4531740"/>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18"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ver Yellow Image">
    <p:bg>
      <p:bgPr>
        <a:solidFill>
          <a:srgbClr val="FFFFFF"/>
        </a:solidFill>
        <a:effectLst/>
      </p:bgPr>
    </p:bg>
    <p:spTree>
      <p:nvGrpSpPr>
        <p:cNvPr id="1" name=""/>
        <p:cNvGrpSpPr/>
        <p:nvPr/>
      </p:nvGrpSpPr>
      <p:grpSpPr>
        <a:xfrm>
          <a:off x="0" y="0"/>
          <a:ext cx="0" cy="0"/>
          <a:chOff x="0" y="0"/>
          <a:chExt cx="0" cy="0"/>
        </a:xfrm>
      </p:grpSpPr>
      <p:sp>
        <p:nvSpPr>
          <p:cNvPr id="126" name="Picture Placeholder 3"/>
          <p:cNvSpPr>
            <a:spLocks noGrp="1"/>
          </p:cNvSpPr>
          <p:nvPr>
            <p:ph type="pic" idx="13"/>
          </p:nvPr>
        </p:nvSpPr>
        <p:spPr>
          <a:xfrm>
            <a:off x="4349262" y="150000"/>
            <a:ext cx="4629692" cy="5415001"/>
          </a:xfrm>
          <a:prstGeom prst="rect">
            <a:avLst/>
          </a:prstGeom>
        </p:spPr>
        <p:txBody>
          <a:bodyPr lIns="91439" rIns="91439"/>
          <a:lstStyle/>
          <a:p>
            <a:endParaRPr/>
          </a:p>
        </p:txBody>
      </p:sp>
      <p:sp>
        <p:nvSpPr>
          <p:cNvPr id="127" name="Title Text"/>
          <p:cNvSpPr>
            <a:spLocks noGrp="1"/>
          </p:cNvSpPr>
          <p:nvPr>
            <p:ph type="title"/>
          </p:nvPr>
        </p:nvSpPr>
        <p:spPr>
          <a:xfrm>
            <a:off x="468312" y="1633364"/>
            <a:ext cx="3319478" cy="2694084"/>
          </a:xfrm>
          <a:prstGeom prst="rect">
            <a:avLst/>
          </a:prstGeom>
        </p:spPr>
        <p:txBody>
          <a:bodyPr/>
          <a:lstStyle>
            <a:lvl1pPr>
              <a:defRPr sz="6000">
                <a:solidFill>
                  <a:schemeClr val="accent1"/>
                </a:solidFill>
              </a:defRPr>
            </a:lvl1pPr>
          </a:lstStyle>
          <a:p>
            <a:r>
              <a:t>Title Text</a:t>
            </a:r>
          </a:p>
        </p:txBody>
      </p:sp>
      <p:sp>
        <p:nvSpPr>
          <p:cNvPr id="128" name="Body Level One…"/>
          <p:cNvSpPr>
            <a:spLocks noGrp="1"/>
          </p:cNvSpPr>
          <p:nvPr>
            <p:ph type="body" sz="quarter" idx="1"/>
          </p:nvPr>
        </p:nvSpPr>
        <p:spPr>
          <a:xfrm>
            <a:off x="468312" y="4507364"/>
            <a:ext cx="3319478" cy="486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129"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1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vider Blue">
    <p:spTree>
      <p:nvGrpSpPr>
        <p:cNvPr id="1" name=""/>
        <p:cNvGrpSpPr/>
        <p:nvPr/>
      </p:nvGrpSpPr>
      <p:grpSpPr>
        <a:xfrm>
          <a:off x="0" y="0"/>
          <a:ext cx="0" cy="0"/>
          <a:chOff x="0" y="0"/>
          <a:chExt cx="0" cy="0"/>
        </a:xfrm>
      </p:grpSpPr>
      <p:sp>
        <p:nvSpPr>
          <p:cNvPr id="137" name="Title Text"/>
          <p:cNvSpPr>
            <a:spLocks noGrp="1"/>
          </p:cNvSpPr>
          <p:nvPr>
            <p:ph type="title"/>
          </p:nvPr>
        </p:nvSpPr>
        <p:spPr>
          <a:prstGeom prst="rect">
            <a:avLst/>
          </a:prstGeom>
        </p:spPr>
        <p:txBody>
          <a:bodyPr/>
          <a:lstStyle/>
          <a:p>
            <a:r>
              <a:t>Title Text</a:t>
            </a:r>
          </a:p>
        </p:txBody>
      </p:sp>
      <p:sp>
        <p:nvSpPr>
          <p:cNvPr id="13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ivider Red">
    <p:bg>
      <p:bgPr>
        <a:solidFill>
          <a:schemeClr val="accent2"/>
        </a:solidFill>
        <a:effectLst/>
      </p:bgPr>
    </p:bg>
    <p:spTree>
      <p:nvGrpSpPr>
        <p:cNvPr id="1" name=""/>
        <p:cNvGrpSpPr/>
        <p:nvPr/>
      </p:nvGrpSpPr>
      <p:grpSpPr>
        <a:xfrm>
          <a:off x="0" y="0"/>
          <a:ext cx="0" cy="0"/>
          <a:chOff x="0" y="0"/>
          <a:chExt cx="0" cy="0"/>
        </a:xfrm>
      </p:grpSpPr>
      <p:sp>
        <p:nvSpPr>
          <p:cNvPr id="145" name="Title Text"/>
          <p:cNvSpPr>
            <a:spLocks noGrp="1"/>
          </p:cNvSpPr>
          <p:nvPr>
            <p:ph type="title"/>
          </p:nvPr>
        </p:nvSpPr>
        <p:spPr>
          <a:prstGeom prst="rect">
            <a:avLst/>
          </a:prstGeom>
        </p:spPr>
        <p:txBody>
          <a:bodyPr/>
          <a:lstStyle/>
          <a:p>
            <a:r>
              <a:t>Title Text</a:t>
            </a:r>
          </a:p>
        </p:txBody>
      </p:sp>
      <p:pic>
        <p:nvPicPr>
          <p:cNvPr id="146" name="Picture 5" descr="Picture 5"/>
          <p:cNvPicPr>
            <a:picLocks noChangeAspect="1"/>
          </p:cNvPicPr>
          <p:nvPr/>
        </p:nvPicPr>
        <p:blipFill>
          <a:blip r:embed="rId2"/>
          <a:stretch>
            <a:fillRect/>
          </a:stretch>
        </p:blipFill>
        <p:spPr>
          <a:xfrm>
            <a:off x="141291" y="4732370"/>
            <a:ext cx="1979878" cy="957601"/>
          </a:xfrm>
          <a:prstGeom prst="rect">
            <a:avLst/>
          </a:prstGeom>
          <a:ln w="12700">
            <a:miter lim="400000"/>
          </a:ln>
        </p:spPr>
      </p:pic>
      <p:sp>
        <p:nvSpPr>
          <p:cNvPr id="147"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14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ivider Yellow">
    <p:bg>
      <p:bgPr>
        <a:solidFill>
          <a:schemeClr val="accent1"/>
        </a:solidFill>
        <a:effectLst/>
      </p:bgPr>
    </p:bg>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stretch>
            <a:fillRect/>
          </a:stretch>
        </p:blipFill>
        <p:spPr>
          <a:xfrm>
            <a:off x="148035" y="4730906"/>
            <a:ext cx="2071506" cy="957601"/>
          </a:xfrm>
          <a:prstGeom prst="rect">
            <a:avLst/>
          </a:prstGeom>
          <a:ln w="12700">
            <a:miter lim="400000"/>
          </a:ln>
        </p:spPr>
      </p:pic>
      <p:sp>
        <p:nvSpPr>
          <p:cNvPr id="156" name="Title Text"/>
          <p:cNvSpPr>
            <a:spLocks noGrp="1"/>
          </p:cNvSpPr>
          <p:nvPr>
            <p:ph type="title"/>
          </p:nvPr>
        </p:nvSpPr>
        <p:spPr>
          <a:prstGeom prst="rect">
            <a:avLst/>
          </a:prstGeom>
        </p:spPr>
        <p:txBody>
          <a:bodyPr/>
          <a:lstStyle/>
          <a:p>
            <a:r>
              <a:t>Title Text</a:t>
            </a:r>
          </a:p>
        </p:txBody>
      </p:sp>
      <p:sp>
        <p:nvSpPr>
          <p:cNvPr id="157"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1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ntent Blue">
    <p:bg>
      <p:bgPr>
        <a:solidFill>
          <a:srgbClr val="FFFFFF"/>
        </a:solidFill>
        <a:effectLst/>
      </p:bgPr>
    </p:bg>
    <p:spTree>
      <p:nvGrpSpPr>
        <p:cNvPr id="1" name=""/>
        <p:cNvGrpSpPr/>
        <p:nvPr/>
      </p:nvGrpSpPr>
      <p:grpSpPr>
        <a:xfrm>
          <a:off x="0" y="0"/>
          <a:ext cx="0" cy="0"/>
          <a:chOff x="0" y="0"/>
          <a:chExt cx="0" cy="0"/>
        </a:xfrm>
      </p:grpSpPr>
      <p:sp>
        <p:nvSpPr>
          <p:cNvPr id="165"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66" name="Body Level One…"/>
          <p:cNvSpPr>
            <a:spLocks noGrp="1"/>
          </p:cNvSpPr>
          <p:nvPr>
            <p:ph type="body" idx="1"/>
          </p:nvPr>
        </p:nvSpPr>
        <p:spPr>
          <a:xfrm>
            <a:off x="468314" y="1273324"/>
            <a:ext cx="8207375" cy="3324370"/>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168" name="Picture 1" descr="Picture 1"/>
          <p:cNvPicPr>
            <a:picLocks noChangeAspect="1"/>
          </p:cNvPicPr>
          <p:nvPr/>
        </p:nvPicPr>
        <p:blipFill>
          <a:blip r:embed="rId2"/>
          <a:stretch>
            <a:fillRect/>
          </a:stretch>
        </p:blipFill>
        <p:spPr>
          <a:xfrm>
            <a:off x="167889" y="4726799"/>
            <a:ext cx="1975105" cy="956829"/>
          </a:xfrm>
          <a:prstGeom prst="rect">
            <a:avLst/>
          </a:prstGeom>
          <a:ln w="12700">
            <a:miter lim="400000"/>
          </a:ln>
        </p:spPr>
      </p:pic>
      <p:sp>
        <p:nvSpPr>
          <p:cNvPr id="169" name="Straight Connector 4"/>
          <p:cNvSpPr/>
          <p:nvPr/>
        </p:nvSpPr>
        <p:spPr>
          <a:xfrm>
            <a:off x="468312" y="4873006"/>
            <a:ext cx="8207376" cy="1"/>
          </a:xfrm>
          <a:prstGeom prst="line">
            <a:avLst/>
          </a:prstGeom>
          <a:ln w="12700">
            <a:solidFill>
              <a:schemeClr val="accent3"/>
            </a:solidFill>
          </a:ln>
        </p:spPr>
        <p:txBody>
          <a:bodyPr lIns="45719" rIns="45719"/>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Red">
    <p:bg>
      <p:bgPr>
        <a:solidFill>
          <a:srgbClr val="FFFFFF"/>
        </a:solidFill>
        <a:effectLst/>
      </p:bgPr>
    </p:bg>
    <p:spTree>
      <p:nvGrpSpPr>
        <p:cNvPr id="1" name=""/>
        <p:cNvGrpSpPr/>
        <p:nvPr/>
      </p:nvGrpSpPr>
      <p:grpSpPr>
        <a:xfrm>
          <a:off x="0" y="0"/>
          <a:ext cx="0" cy="0"/>
          <a:chOff x="0" y="0"/>
          <a:chExt cx="0" cy="0"/>
        </a:xfrm>
      </p:grpSpPr>
      <p:sp>
        <p:nvSpPr>
          <p:cNvPr id="176"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77" name="Body Level One…"/>
          <p:cNvSpPr>
            <a:spLocks noGrp="1"/>
          </p:cNvSpPr>
          <p:nvPr>
            <p:ph type="body" idx="1"/>
          </p:nvPr>
        </p:nvSpPr>
        <p:spPr>
          <a:xfrm>
            <a:off x="468314" y="1261610"/>
            <a:ext cx="8207375"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179" name="Picture 2" descr="Picture 2"/>
          <p:cNvPicPr>
            <a:picLocks noChangeAspect="1"/>
          </p:cNvPicPr>
          <p:nvPr/>
        </p:nvPicPr>
        <p:blipFill>
          <a:blip r:embed="rId2"/>
          <a:stretch>
            <a:fillRect/>
          </a:stretch>
        </p:blipFill>
        <p:spPr>
          <a:xfrm>
            <a:off x="140590" y="4726799"/>
            <a:ext cx="1975105" cy="956829"/>
          </a:xfrm>
          <a:prstGeom prst="rect">
            <a:avLst/>
          </a:prstGeom>
          <a:ln w="12700">
            <a:miter lim="400000"/>
          </a:ln>
        </p:spPr>
      </p:pic>
      <p:sp>
        <p:nvSpPr>
          <p:cNvPr id="180" name="Straight Connector 4"/>
          <p:cNvSpPr/>
          <p:nvPr/>
        </p:nvSpPr>
        <p:spPr>
          <a:xfrm>
            <a:off x="468312" y="4873006"/>
            <a:ext cx="8207376" cy="1"/>
          </a:xfrm>
          <a:prstGeom prst="line">
            <a:avLst/>
          </a:prstGeom>
          <a:ln w="12700">
            <a:solidFill>
              <a:schemeClr val="accent2"/>
            </a:solidFill>
          </a:ln>
        </p:spPr>
        <p:txBody>
          <a:bodyPr lIns="45719" rIns="45719"/>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Yellow">
    <p:bg>
      <p:bgPr>
        <a:solidFill>
          <a:srgbClr val="FFFFFF"/>
        </a:solidFill>
        <a:effectLst/>
      </p:bgPr>
    </p:bg>
    <p:spTree>
      <p:nvGrpSpPr>
        <p:cNvPr id="1" name=""/>
        <p:cNvGrpSpPr/>
        <p:nvPr/>
      </p:nvGrpSpPr>
      <p:grpSpPr>
        <a:xfrm>
          <a:off x="0" y="0"/>
          <a:ext cx="0" cy="0"/>
          <a:chOff x="0" y="0"/>
          <a:chExt cx="0" cy="0"/>
        </a:xfrm>
      </p:grpSpPr>
      <p:pic>
        <p:nvPicPr>
          <p:cNvPr id="187" name="Picture 2" descr="Picture 2"/>
          <p:cNvPicPr>
            <a:picLocks noChangeAspect="1"/>
          </p:cNvPicPr>
          <p:nvPr/>
        </p:nvPicPr>
        <p:blipFill>
          <a:blip r:embed="rId2"/>
          <a:stretch>
            <a:fillRect/>
          </a:stretch>
        </p:blipFill>
        <p:spPr>
          <a:xfrm>
            <a:off x="179999" y="4726799"/>
            <a:ext cx="1975106" cy="956829"/>
          </a:xfrm>
          <a:prstGeom prst="rect">
            <a:avLst/>
          </a:prstGeom>
          <a:ln w="12700">
            <a:miter lim="400000"/>
          </a:ln>
        </p:spPr>
      </p:pic>
      <p:sp>
        <p:nvSpPr>
          <p:cNvPr id="188"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189" name="Body Level One…"/>
          <p:cNvSpPr>
            <a:spLocks noGrp="1"/>
          </p:cNvSpPr>
          <p:nvPr>
            <p:ph type="body" idx="1"/>
          </p:nvPr>
        </p:nvSpPr>
        <p:spPr>
          <a:xfrm>
            <a:off x="468314" y="1261610"/>
            <a:ext cx="8207375"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sp>
        <p:nvSpPr>
          <p:cNvPr id="191" name="Straight Connector 4"/>
          <p:cNvSpPr/>
          <p:nvPr/>
        </p:nvSpPr>
        <p:spPr>
          <a:xfrm>
            <a:off x="468312" y="4873006"/>
            <a:ext cx="8207376" cy="1"/>
          </a:xfrm>
          <a:prstGeom prst="line">
            <a:avLst/>
          </a:prstGeom>
          <a:ln w="12700">
            <a:solidFill>
              <a:schemeClr val="accent1"/>
            </a:solidFill>
          </a:ln>
        </p:spPr>
        <p:txBody>
          <a:bodyPr lIns="45719" rIns="45719"/>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wo Col Blue">
    <p:bg>
      <p:bgPr>
        <a:solidFill>
          <a:srgbClr val="FFFFFF"/>
        </a:solidFill>
        <a:effectLst/>
      </p:bgPr>
    </p:bg>
    <p:spTree>
      <p:nvGrpSpPr>
        <p:cNvPr id="1" name=""/>
        <p:cNvGrpSpPr/>
        <p:nvPr/>
      </p:nvGrpSpPr>
      <p:grpSpPr>
        <a:xfrm>
          <a:off x="0" y="0"/>
          <a:ext cx="0" cy="0"/>
          <a:chOff x="0" y="0"/>
          <a:chExt cx="0" cy="0"/>
        </a:xfrm>
      </p:grpSpPr>
      <p:sp>
        <p:nvSpPr>
          <p:cNvPr id="198" name="Title Text"/>
          <p:cNvSpPr>
            <a:spLocks noGrp="1"/>
          </p:cNvSpPr>
          <p:nvPr>
            <p:ph type="title"/>
          </p:nvPr>
        </p:nvSpPr>
        <p:spPr>
          <a:xfrm>
            <a:off x="463308" y="265113"/>
            <a:ext cx="8212381" cy="996499"/>
          </a:xfrm>
          <a:prstGeom prst="rect">
            <a:avLst/>
          </a:prstGeom>
        </p:spPr>
        <p:txBody>
          <a:bodyPr/>
          <a:lstStyle>
            <a:lvl1pPr>
              <a:lnSpc>
                <a:spcPct val="85000"/>
              </a:lnSpc>
              <a:defRPr sz="3600" spc="-100">
                <a:solidFill>
                  <a:srgbClr val="0065BD"/>
                </a:solidFill>
              </a:defRPr>
            </a:lvl1pPr>
          </a:lstStyle>
          <a:p>
            <a:r>
              <a:t>Title Text</a:t>
            </a:r>
          </a:p>
        </p:txBody>
      </p:sp>
      <p:sp>
        <p:nvSpPr>
          <p:cNvPr id="199" name="Body Level One…"/>
          <p:cNvSpPr>
            <a:spLocks noGrp="1"/>
          </p:cNvSpPr>
          <p:nvPr>
            <p:ph type="body" sz="half" idx="1"/>
          </p:nvPr>
        </p:nvSpPr>
        <p:spPr>
          <a:xfrm>
            <a:off x="463308" y="1261610"/>
            <a:ext cx="3988080"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201" name="Picture 1" descr="Picture 1"/>
          <p:cNvPicPr>
            <a:picLocks noChangeAspect="1"/>
          </p:cNvPicPr>
          <p:nvPr/>
        </p:nvPicPr>
        <p:blipFill>
          <a:blip r:embed="rId2"/>
          <a:stretch>
            <a:fillRect/>
          </a:stretch>
        </p:blipFill>
        <p:spPr>
          <a:xfrm>
            <a:off x="167889" y="4726799"/>
            <a:ext cx="1975105" cy="956829"/>
          </a:xfrm>
          <a:prstGeom prst="rect">
            <a:avLst/>
          </a:prstGeom>
          <a:ln w="12700">
            <a:miter lim="400000"/>
          </a:ln>
        </p:spPr>
      </p:pic>
      <p:sp>
        <p:nvSpPr>
          <p:cNvPr id="202" name="Straight Connector 4"/>
          <p:cNvSpPr/>
          <p:nvPr/>
        </p:nvSpPr>
        <p:spPr>
          <a:xfrm>
            <a:off x="468312" y="4873006"/>
            <a:ext cx="8207376" cy="1"/>
          </a:xfrm>
          <a:prstGeom prst="line">
            <a:avLst/>
          </a:prstGeom>
          <a:ln w="12700">
            <a:solidFill>
              <a:schemeClr val="accent3"/>
            </a:solidFill>
          </a:ln>
        </p:spPr>
        <p:txBody>
          <a:bodyPr lIns="45719" rIns="45719"/>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Red">
    <p:bg>
      <p:bgPr>
        <a:solidFill>
          <a:schemeClr val="accent2"/>
        </a:solidFill>
        <a:effectLst/>
      </p:bgPr>
    </p:bg>
    <p:spTree>
      <p:nvGrpSpPr>
        <p:cNvPr id="1" name=""/>
        <p:cNvGrpSpPr/>
        <p:nvPr/>
      </p:nvGrpSpPr>
      <p:grpSpPr>
        <a:xfrm>
          <a:off x="0" y="0"/>
          <a:ext cx="0" cy="0"/>
          <a:chOff x="0" y="0"/>
          <a:chExt cx="0" cy="0"/>
        </a:xfrm>
      </p:grpSpPr>
      <p:sp>
        <p:nvSpPr>
          <p:cNvPr id="23" name="Title Text"/>
          <p:cNvSpPr>
            <a:spLocks noGrp="1"/>
          </p:cNvSpPr>
          <p:nvPr>
            <p:ph type="title"/>
          </p:nvPr>
        </p:nvSpPr>
        <p:spPr>
          <a:xfrm>
            <a:off x="468312" y="1417340"/>
            <a:ext cx="8207376" cy="2952001"/>
          </a:xfrm>
          <a:prstGeom prst="rect">
            <a:avLst/>
          </a:prstGeom>
        </p:spPr>
        <p:txBody>
          <a:bodyPr anchor="b"/>
          <a:lstStyle/>
          <a:p>
            <a:r>
              <a:t>Title Text</a:t>
            </a:r>
          </a:p>
        </p:txBody>
      </p:sp>
      <p:sp>
        <p:nvSpPr>
          <p:cNvPr id="24"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25"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wo Col Red">
    <p:bg>
      <p:bgPr>
        <a:solidFill>
          <a:srgbClr val="FFFFFF"/>
        </a:solidFill>
        <a:effectLst/>
      </p:bgPr>
    </p:bg>
    <p:spTree>
      <p:nvGrpSpPr>
        <p:cNvPr id="1" name=""/>
        <p:cNvGrpSpPr/>
        <p:nvPr/>
      </p:nvGrpSpPr>
      <p:grpSpPr>
        <a:xfrm>
          <a:off x="0" y="0"/>
          <a:ext cx="0" cy="0"/>
          <a:chOff x="0" y="0"/>
          <a:chExt cx="0" cy="0"/>
        </a:xfrm>
      </p:grpSpPr>
      <p:sp>
        <p:nvSpPr>
          <p:cNvPr id="209"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65BD"/>
                </a:solidFill>
              </a:defRPr>
            </a:lvl1pPr>
          </a:lstStyle>
          <a:p>
            <a:r>
              <a:t>Title Text</a:t>
            </a:r>
          </a:p>
        </p:txBody>
      </p:sp>
      <p:sp>
        <p:nvSpPr>
          <p:cNvPr id="210" name="Body Level One…"/>
          <p:cNvSpPr>
            <a:spLocks noGrp="1"/>
          </p:cNvSpPr>
          <p:nvPr>
            <p:ph type="body" sz="half" idx="1"/>
          </p:nvPr>
        </p:nvSpPr>
        <p:spPr>
          <a:xfrm>
            <a:off x="468312" y="1261610"/>
            <a:ext cx="3988081" cy="3336647"/>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a:spLocks noGrp="1"/>
          </p:cNvSpPr>
          <p:nvPr>
            <p:ph type="sldNum" sz="quarter" idx="2"/>
          </p:nvPr>
        </p:nvSpPr>
        <p:spPr>
          <a:xfrm>
            <a:off x="8536620" y="5308783"/>
            <a:ext cx="139837" cy="127001"/>
          </a:xfrm>
          <a:prstGeom prst="rect">
            <a:avLst/>
          </a:prstGeom>
        </p:spPr>
        <p:txBody>
          <a:bodyPr/>
          <a:lstStyle/>
          <a:p>
            <a:fld id="{86CB4B4D-7CA3-9044-876B-883B54F8677D}" type="slidenum">
              <a:t>‹#›</a:t>
            </a:fld>
            <a:endParaRPr/>
          </a:p>
        </p:txBody>
      </p:sp>
      <p:pic>
        <p:nvPicPr>
          <p:cNvPr id="212" name="Picture 2" descr="Picture 2"/>
          <p:cNvPicPr>
            <a:picLocks noChangeAspect="1"/>
          </p:cNvPicPr>
          <p:nvPr/>
        </p:nvPicPr>
        <p:blipFill>
          <a:blip r:embed="rId2"/>
          <a:stretch>
            <a:fillRect/>
          </a:stretch>
        </p:blipFill>
        <p:spPr>
          <a:xfrm>
            <a:off x="140590" y="4726799"/>
            <a:ext cx="1975105" cy="956829"/>
          </a:xfrm>
          <a:prstGeom prst="rect">
            <a:avLst/>
          </a:prstGeom>
          <a:ln w="12700">
            <a:miter lim="400000"/>
          </a:ln>
        </p:spPr>
      </p:pic>
      <p:sp>
        <p:nvSpPr>
          <p:cNvPr id="213" name="Straight Connector 4"/>
          <p:cNvSpPr/>
          <p:nvPr/>
        </p:nvSpPr>
        <p:spPr>
          <a:xfrm>
            <a:off x="468312" y="4873006"/>
            <a:ext cx="8207376" cy="1"/>
          </a:xfrm>
          <a:prstGeom prst="line">
            <a:avLst/>
          </a:prstGeom>
          <a:ln w="12700">
            <a:solidFill>
              <a:schemeClr val="accent2"/>
            </a:solidFill>
          </a:ln>
        </p:spPr>
        <p:txBody>
          <a:bodyPr lIns="45719" rIns="4571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wo Col Yellow">
    <p:bg>
      <p:bgPr>
        <a:solidFill>
          <a:srgbClr val="FFFFFF"/>
        </a:solidFill>
        <a:effectLst/>
      </p:bgPr>
    </p:bg>
    <p:spTree>
      <p:nvGrpSpPr>
        <p:cNvPr id="1" name=""/>
        <p:cNvGrpSpPr/>
        <p:nvPr/>
      </p:nvGrpSpPr>
      <p:grpSpPr>
        <a:xfrm>
          <a:off x="0" y="0"/>
          <a:ext cx="0" cy="0"/>
          <a:chOff x="0" y="0"/>
          <a:chExt cx="0" cy="0"/>
        </a:xfrm>
      </p:grpSpPr>
      <p:sp>
        <p:nvSpPr>
          <p:cNvPr id="220" name="Title Text"/>
          <p:cNvSpPr>
            <a:spLocks noGrp="1"/>
          </p:cNvSpPr>
          <p:nvPr>
            <p:ph type="title"/>
          </p:nvPr>
        </p:nvSpPr>
        <p:spPr>
          <a:xfrm>
            <a:off x="468312" y="265113"/>
            <a:ext cx="8207376" cy="996499"/>
          </a:xfrm>
          <a:prstGeom prst="rect">
            <a:avLst/>
          </a:prstGeom>
        </p:spPr>
        <p:txBody>
          <a:bodyPr/>
          <a:lstStyle>
            <a:lvl1pPr>
              <a:lnSpc>
                <a:spcPct val="85000"/>
              </a:lnSpc>
              <a:defRPr sz="3600" spc="-100">
                <a:solidFill>
                  <a:srgbClr val="000000"/>
                </a:solidFill>
              </a:defRPr>
            </a:lvl1pPr>
          </a:lstStyle>
          <a:p>
            <a:r>
              <a:t>Title Text</a:t>
            </a:r>
          </a:p>
        </p:txBody>
      </p:sp>
      <p:sp>
        <p:nvSpPr>
          <p:cNvPr id="221" name="Body Level One…"/>
          <p:cNvSpPr>
            <a:spLocks noGrp="1"/>
          </p:cNvSpPr>
          <p:nvPr>
            <p:ph type="body" sz="half" idx="1"/>
          </p:nvPr>
        </p:nvSpPr>
        <p:spPr>
          <a:xfrm>
            <a:off x="468312" y="1261610"/>
            <a:ext cx="3988081" cy="3336085"/>
          </a:xfrm>
          <a:prstGeom prst="rect">
            <a:avLst/>
          </a:prstGeom>
        </p:spPr>
        <p:txBody>
          <a:bodyPr lIns="0" tIns="0" rIns="0" bIns="0">
            <a:normAutofit/>
          </a:bodyPr>
          <a:lstStyle>
            <a:lvl1pPr marL="0" indent="0">
              <a:spcBef>
                <a:spcPts val="500"/>
              </a:spcBef>
              <a:buSzTx/>
              <a:buFontTx/>
              <a:buNone/>
              <a:defRPr sz="2100" b="1"/>
            </a:lvl1pPr>
            <a:lvl2pPr marL="248219" indent="-223019">
              <a:spcBef>
                <a:spcPts val="500"/>
              </a:spcBef>
              <a:buFontTx/>
              <a:buChar char="•"/>
              <a:defRPr sz="2100" b="1"/>
            </a:lvl2pPr>
            <a:lvl3pPr marL="532800" indent="-302400">
              <a:spcBef>
                <a:spcPts val="500"/>
              </a:spcBef>
              <a:buFontTx/>
              <a:buChar char="-"/>
              <a:defRPr sz="2100" b="1"/>
            </a:lvl3pPr>
            <a:lvl4pPr marL="889199" indent="-291599">
              <a:spcBef>
                <a:spcPts val="500"/>
              </a:spcBef>
              <a:buFontTx/>
              <a:buChar char="•"/>
              <a:defRPr sz="2100" b="1"/>
            </a:lvl4pPr>
            <a:lvl5pPr marL="1227876" indent="-369276">
              <a:spcBef>
                <a:spcPts val="500"/>
              </a:spcBef>
              <a:buFontTx/>
              <a:buChar char="o"/>
              <a:defRPr sz="2100" b="1"/>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a:spLocks noGrp="1"/>
          </p:cNvSpPr>
          <p:nvPr>
            <p:ph type="sldNum" sz="quarter" idx="2"/>
          </p:nvPr>
        </p:nvSpPr>
        <p:spPr>
          <a:xfrm>
            <a:off x="9666920" y="5321483"/>
            <a:ext cx="139837" cy="127001"/>
          </a:xfrm>
          <a:prstGeom prst="rect">
            <a:avLst/>
          </a:prstGeom>
        </p:spPr>
        <p:txBody>
          <a:bodyPr/>
          <a:lstStyle/>
          <a:p>
            <a:fld id="{86CB4B4D-7CA3-9044-876B-883B54F8677D}" type="slidenum">
              <a:t>‹#›</a:t>
            </a:fld>
            <a:endParaRPr/>
          </a:p>
        </p:txBody>
      </p:sp>
      <p:sp>
        <p:nvSpPr>
          <p:cNvPr id="223" name="Straight Connector 4"/>
          <p:cNvSpPr/>
          <p:nvPr/>
        </p:nvSpPr>
        <p:spPr>
          <a:xfrm>
            <a:off x="468312" y="4847606"/>
            <a:ext cx="5014622" cy="1"/>
          </a:xfrm>
          <a:prstGeom prst="line">
            <a:avLst/>
          </a:prstGeom>
          <a:ln w="12700">
            <a:solidFill>
              <a:srgbClr val="A7DBD9"/>
            </a:solidFill>
          </a:ln>
        </p:spPr>
        <p:txBody>
          <a:bodyPr lIns="45719" rIns="45719"/>
          <a:lstStyle/>
          <a:p>
            <a:endParaRPr/>
          </a:p>
        </p:txBody>
      </p:sp>
      <p:pic>
        <p:nvPicPr>
          <p:cNvPr id="224" name="pasted-image.pdf" descr="pasted-image.pdf"/>
          <p:cNvPicPr>
            <a:picLocks noChangeAspect="1"/>
          </p:cNvPicPr>
          <p:nvPr/>
        </p:nvPicPr>
        <p:blipFill>
          <a:blip r:embed="rId2"/>
          <a:stretch>
            <a:fillRect/>
          </a:stretch>
        </p:blipFill>
        <p:spPr>
          <a:xfrm>
            <a:off x="5341817" y="3348582"/>
            <a:ext cx="3538294" cy="2119787"/>
          </a:xfrm>
          <a:prstGeom prst="rect">
            <a:avLst/>
          </a:prstGeom>
          <a:ln w="12700">
            <a:miter lim="400000"/>
          </a:ln>
        </p:spPr>
      </p:pic>
      <p:pic>
        <p:nvPicPr>
          <p:cNvPr id="225" name="Untitled-3-01.png" descr="Untitled-3-01.png"/>
          <p:cNvPicPr>
            <a:picLocks noChangeAspect="1"/>
          </p:cNvPicPr>
          <p:nvPr/>
        </p:nvPicPr>
        <p:blipFill>
          <a:blip r:embed="rId3"/>
          <a:stretch>
            <a:fillRect/>
          </a:stretch>
        </p:blipFill>
        <p:spPr>
          <a:xfrm>
            <a:off x="332388" y="4902200"/>
            <a:ext cx="732155" cy="601600"/>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10/6/2021</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a:xfrm>
            <a:off x="6412136" y="5227709"/>
            <a:ext cx="141064" cy="138499"/>
          </a:xfrm>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Tree>
    <p:extLst>
      <p:ext uri="{BB962C8B-B14F-4D97-AF65-F5344CB8AC3E}">
        <p14:creationId xmlns:p14="http://schemas.microsoft.com/office/powerpoint/2010/main" val="2015344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48D5670F-EB4C-44F7-918B-98B2578CA836}"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6412136" y="5227709"/>
            <a:ext cx="141064" cy="138499"/>
          </a:xfrm>
        </p:spPr>
        <p:txBody>
          <a:bodyPr/>
          <a:lstStyle/>
          <a:p>
            <a:fld id="{D8D0BC8F-4278-414E-958A-DA28D22E46A6}" type="slidenum">
              <a:rPr lang="fi-FI" smtClean="0"/>
              <a:t>‹#›</a:t>
            </a:fld>
            <a:endParaRPr lang="fi-FI"/>
          </a:p>
        </p:txBody>
      </p:sp>
    </p:spTree>
    <p:extLst>
      <p:ext uri="{BB962C8B-B14F-4D97-AF65-F5344CB8AC3E}">
        <p14:creationId xmlns:p14="http://schemas.microsoft.com/office/powerpoint/2010/main" val="3711303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10/6/2021</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a:xfrm>
            <a:off x="6412136" y="5227709"/>
            <a:ext cx="141064" cy="138499"/>
          </a:xfrm>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
        <p:nvSpPr>
          <p:cNvPr id="10"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13"/>
              </a:lnSpc>
              <a:spcBef>
                <a:spcPts val="0"/>
              </a:spcBef>
              <a:buNone/>
              <a:defRPr sz="713" b="1">
                <a:solidFill>
                  <a:schemeClr val="bg2"/>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a:t>Click to edit Master text styles</a:t>
            </a:r>
          </a:p>
        </p:txBody>
      </p:sp>
    </p:spTree>
    <p:extLst>
      <p:ext uri="{BB962C8B-B14F-4D97-AF65-F5344CB8AC3E}">
        <p14:creationId xmlns:p14="http://schemas.microsoft.com/office/powerpoint/2010/main" val="29986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48D5670F-EB4C-44F7-918B-98B2578CA836}" type="datetimeFigureOut">
              <a:rPr lang="fi-FI" smtClean="0"/>
              <a:t>6.10.2021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a:xfrm>
            <a:off x="6412136" y="5227709"/>
            <a:ext cx="141064" cy="138499"/>
          </a:xfrm>
        </p:spPr>
        <p:txBody>
          <a:bodyPr/>
          <a:lstStyle/>
          <a:p>
            <a:fld id="{D8D0BC8F-4278-414E-958A-DA28D22E46A6}" type="slidenum">
              <a:rPr lang="fi-FI" smtClean="0"/>
              <a:t>‹#›</a:t>
            </a:fld>
            <a:endParaRPr lang="fi-FI"/>
          </a:p>
        </p:txBody>
      </p:sp>
    </p:spTree>
    <p:extLst>
      <p:ext uri="{BB962C8B-B14F-4D97-AF65-F5344CB8AC3E}">
        <p14:creationId xmlns:p14="http://schemas.microsoft.com/office/powerpoint/2010/main" val="2696029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a:t>Headline</a:t>
            </a:r>
          </a:p>
        </p:txBody>
      </p:sp>
      <p:sp>
        <p:nvSpPr>
          <p:cNvPr id="13" name="Text Placeholder 3"/>
          <p:cNvSpPr>
            <a:spLocks noGrp="1"/>
          </p:cNvSpPr>
          <p:nvPr>
            <p:ph type="body" sz="half" idx="2" hasCustomPrompt="1"/>
          </p:nvPr>
        </p:nvSpPr>
        <p:spPr>
          <a:xfrm>
            <a:off x="442399"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Sub Headline</a:t>
            </a:r>
          </a:p>
        </p:txBody>
      </p: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image.</a:t>
            </a:r>
          </a:p>
          <a:p>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853217"/>
            <a:ext cx="1734813" cy="1861783"/>
          </a:xfrm>
          <a:prstGeom prst="rect">
            <a:avLst/>
          </a:prstGeom>
        </p:spPr>
      </p:pic>
    </p:spTree>
    <p:extLst>
      <p:ext uri="{BB962C8B-B14F-4D97-AF65-F5344CB8AC3E}">
        <p14:creationId xmlns:p14="http://schemas.microsoft.com/office/powerpoint/2010/main" val="130256982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760000"/>
            <a:ext cx="2052735" cy="952486"/>
          </a:xfrm>
          <a:prstGeom prst="rect">
            <a:avLst/>
          </a:prstGeom>
        </p:spPr>
      </p:pic>
      <p:sp>
        <p:nvSpPr>
          <p:cNvPr id="11" name="Text Placeholder 3"/>
          <p:cNvSpPr>
            <a:spLocks noGrp="1"/>
          </p:cNvSpPr>
          <p:nvPr>
            <p:ph type="body" sz="half" idx="10" hasCustomPrompt="1"/>
          </p:nvPr>
        </p:nvSpPr>
        <p:spPr>
          <a:xfrm>
            <a:off x="292881" y="2995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Body slide title</a:t>
            </a:r>
          </a:p>
        </p:txBody>
      </p:sp>
      <p:sp>
        <p:nvSpPr>
          <p:cNvPr id="13" name="Text Placeholder 3"/>
          <p:cNvSpPr>
            <a:spLocks noGrp="1"/>
          </p:cNvSpPr>
          <p:nvPr>
            <p:ph type="body" sz="half" idx="11" hasCustomPrompt="1"/>
          </p:nvPr>
        </p:nvSpPr>
        <p:spPr>
          <a:xfrm>
            <a:off x="287339" y="1497543"/>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4706541" y="1497543"/>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a:xfrm>
            <a:off x="6412136" y="5227709"/>
            <a:ext cx="141064" cy="138499"/>
          </a:xfr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100980348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444774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29457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Yellow">
    <p:bg>
      <p:bgPr>
        <a:solidFill>
          <a:srgbClr val="A7DBD9"/>
        </a:solidFill>
        <a:effectLst/>
      </p:bgPr>
    </p:bg>
    <p:spTree>
      <p:nvGrpSpPr>
        <p:cNvPr id="1" name=""/>
        <p:cNvGrpSpPr/>
        <p:nvPr/>
      </p:nvGrpSpPr>
      <p:grpSpPr>
        <a:xfrm>
          <a:off x="0" y="0"/>
          <a:ext cx="0" cy="0"/>
          <a:chOff x="0" y="0"/>
          <a:chExt cx="0" cy="0"/>
        </a:xfrm>
      </p:grpSpPr>
      <p:pic>
        <p:nvPicPr>
          <p:cNvPr id="33" name="pasted-image.pdf" descr="pasted-image.pdf"/>
          <p:cNvPicPr>
            <a:picLocks noChangeAspect="1"/>
          </p:cNvPicPr>
          <p:nvPr/>
        </p:nvPicPr>
        <p:blipFill>
          <a:blip r:embed="rId2"/>
          <a:stretch>
            <a:fillRect/>
          </a:stretch>
        </p:blipFill>
        <p:spPr>
          <a:xfrm>
            <a:off x="1907901" y="320476"/>
            <a:ext cx="6698231" cy="4616758"/>
          </a:xfrm>
          <a:prstGeom prst="rect">
            <a:avLst/>
          </a:prstGeom>
          <a:ln w="12700">
            <a:miter lim="400000"/>
          </a:ln>
        </p:spPr>
      </p:pic>
      <p:sp>
        <p:nvSpPr>
          <p:cNvPr id="34" name="Title Text"/>
          <p:cNvSpPr>
            <a:spLocks noGrp="1"/>
          </p:cNvSpPr>
          <p:nvPr>
            <p:ph type="title"/>
          </p:nvPr>
        </p:nvSpPr>
        <p:spPr>
          <a:xfrm>
            <a:off x="468312" y="1417340"/>
            <a:ext cx="8207376" cy="2952001"/>
          </a:xfrm>
          <a:prstGeom prst="rect">
            <a:avLst/>
          </a:prstGeom>
        </p:spPr>
        <p:txBody>
          <a:bodyPr anchor="b"/>
          <a:lstStyle>
            <a:lvl1pPr>
              <a:defRPr>
                <a:solidFill>
                  <a:srgbClr val="000000"/>
                </a:solidFill>
              </a:defRPr>
            </a:lvl1pPr>
          </a:lstStyle>
          <a:p>
            <a:r>
              <a:t>Title Text</a:t>
            </a:r>
          </a:p>
        </p:txBody>
      </p:sp>
      <p:sp>
        <p:nvSpPr>
          <p:cNvPr id="3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latin typeface="Georgia"/>
                <a:ea typeface="Georgia"/>
                <a:cs typeface="Georgia"/>
                <a:sym typeface="Georgia"/>
              </a:defRPr>
            </a:lvl1pPr>
            <a:lvl2pPr marL="0" indent="457200">
              <a:spcBef>
                <a:spcPts val="0"/>
              </a:spcBef>
              <a:buSzTx/>
              <a:buFontTx/>
              <a:buNone/>
              <a:defRPr sz="1600" i="1">
                <a:latin typeface="Georgia"/>
                <a:ea typeface="Georgia"/>
                <a:cs typeface="Georgia"/>
                <a:sym typeface="Georgia"/>
              </a:defRPr>
            </a:lvl2pPr>
            <a:lvl3pPr marL="0" indent="914400">
              <a:spcBef>
                <a:spcPts val="0"/>
              </a:spcBef>
              <a:buSzTx/>
              <a:buFontTx/>
              <a:buNone/>
              <a:defRPr sz="1600" i="1">
                <a:latin typeface="Georgia"/>
                <a:ea typeface="Georgia"/>
                <a:cs typeface="Georgia"/>
                <a:sym typeface="Georgia"/>
              </a:defRPr>
            </a:lvl3pPr>
            <a:lvl4pPr marL="0" indent="1371600">
              <a:spcBef>
                <a:spcPts val="0"/>
              </a:spcBef>
              <a:buSzTx/>
              <a:buFontTx/>
              <a:buNone/>
              <a:defRPr sz="1600" i="1">
                <a:latin typeface="Georgia"/>
                <a:ea typeface="Georgia"/>
                <a:cs typeface="Georgia"/>
                <a:sym typeface="Georgia"/>
              </a:defRPr>
            </a:lvl4pPr>
            <a:lvl5pPr marL="0" indent="1828800">
              <a:spcBef>
                <a:spcPts val="0"/>
              </a:spcBef>
              <a:buSzTx/>
              <a:buFontTx/>
              <a:buNone/>
              <a:defRPr sz="1600" i="1">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36" name="Untitled-3-01.png" descr="Untitled-3-01.png"/>
          <p:cNvPicPr>
            <a:picLocks noChangeAspect="1"/>
          </p:cNvPicPr>
          <p:nvPr/>
        </p:nvPicPr>
        <p:blipFill>
          <a:blip r:embed="rId3"/>
          <a:stretch>
            <a:fillRect/>
          </a:stretch>
        </p:blipFill>
        <p:spPr>
          <a:xfrm>
            <a:off x="294288" y="293721"/>
            <a:ext cx="1019827" cy="837977"/>
          </a:xfrm>
          <a:prstGeom prst="rect">
            <a:avLst/>
          </a:prstGeom>
          <a:ln w="12700">
            <a:miter lim="400000"/>
          </a:ln>
        </p:spPr>
      </p:pic>
      <p:sp>
        <p:nvSpPr>
          <p:cNvPr id="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fi-FI"/>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4159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795510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fi-FI"/>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A91C7B08-914C-4E2D-BC4F-EA61688CDF34}" type="datetimeFigureOut">
              <a:rPr lang="fi-FI" smtClean="0"/>
              <a:t>6.10.2021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921141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91C7B08-914C-4E2D-BC4F-EA61688CDF34}" type="datetimeFigureOut">
              <a:rPr lang="fi-FI" smtClean="0"/>
              <a:t>6.10.2021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892203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7B08-914C-4E2D-BC4F-EA61688CDF34}" type="datetimeFigureOut">
              <a:rPr lang="fi-FI" smtClean="0"/>
              <a:t>6.10.2021</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08706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12862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353973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380980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849180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GB"/>
              <a:t>Click to edit Master title style</a:t>
            </a:r>
            <a:endParaRPr lang="en-US"/>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700"/>
            </a:lvl2pPr>
            <a:lvl3pPr marL="761970" indent="0" algn="ctr">
              <a:buNone/>
              <a:defRPr sz="1500"/>
            </a:lvl3pPr>
            <a:lvl4pPr marL="1142954" indent="0" algn="ctr">
              <a:buNone/>
              <a:defRPr sz="1300"/>
            </a:lvl4pPr>
            <a:lvl5pPr marL="1523939" indent="0" algn="ctr">
              <a:buNone/>
              <a:defRPr sz="1300"/>
            </a:lvl5pPr>
            <a:lvl6pPr marL="1904924" indent="0" algn="ctr">
              <a:buNone/>
              <a:defRPr sz="1300"/>
            </a:lvl6pPr>
            <a:lvl7pPr marL="2285909" indent="0" algn="ctr">
              <a:buNone/>
              <a:defRPr sz="1300"/>
            </a:lvl7pPr>
            <a:lvl8pPr marL="2666893" indent="0" algn="ctr">
              <a:buNone/>
              <a:defRPr sz="1300"/>
            </a:lvl8pPr>
            <a:lvl9pPr marL="3047878" indent="0" algn="ctr">
              <a:buNone/>
              <a:defRPr sz="13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12120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ver with BG image">
    <p:bg>
      <p:bgPr>
        <a:solidFill>
          <a:srgbClr val="808080"/>
        </a:solidFill>
        <a:effectLst/>
      </p:bgPr>
    </p:bg>
    <p:spTree>
      <p:nvGrpSpPr>
        <p:cNvPr id="1" name=""/>
        <p:cNvGrpSpPr/>
        <p:nvPr/>
      </p:nvGrpSpPr>
      <p:grpSpPr>
        <a:xfrm>
          <a:off x="0" y="0"/>
          <a:ext cx="0" cy="0"/>
          <a:chOff x="0" y="0"/>
          <a:chExt cx="0" cy="0"/>
        </a:xfrm>
      </p:grpSpPr>
      <p:sp>
        <p:nvSpPr>
          <p:cNvPr id="4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4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46" name="Picture 5" descr="Picture 5"/>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972975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GB"/>
              <a:t>Click to edit Master title style</a:t>
            </a:r>
            <a:endParaRPr lang="en-US"/>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700">
                <a:solidFill>
                  <a:schemeClr val="tx1">
                    <a:tint val="75000"/>
                  </a:schemeClr>
                </a:solidFill>
              </a:defRPr>
            </a:lvl2pPr>
            <a:lvl3pPr marL="761970" indent="0">
              <a:buNone/>
              <a:defRPr sz="1500">
                <a:solidFill>
                  <a:schemeClr val="tx1">
                    <a:tint val="75000"/>
                  </a:schemeClr>
                </a:solidFill>
              </a:defRPr>
            </a:lvl3pPr>
            <a:lvl4pPr marL="1142954" indent="0">
              <a:buNone/>
              <a:defRPr sz="1300">
                <a:solidFill>
                  <a:schemeClr val="tx1">
                    <a:tint val="75000"/>
                  </a:schemeClr>
                </a:solidFill>
              </a:defRPr>
            </a:lvl4pPr>
            <a:lvl5pPr marL="1523939" indent="0">
              <a:buNone/>
              <a:defRPr sz="1300">
                <a:solidFill>
                  <a:schemeClr val="tx1">
                    <a:tint val="75000"/>
                  </a:schemeClr>
                </a:solidFill>
              </a:defRPr>
            </a:lvl5pPr>
            <a:lvl6pPr marL="1904924" indent="0">
              <a:buNone/>
              <a:defRPr sz="1300">
                <a:solidFill>
                  <a:schemeClr val="tx1">
                    <a:tint val="75000"/>
                  </a:schemeClr>
                </a:solidFill>
              </a:defRPr>
            </a:lvl6pPr>
            <a:lvl7pPr marL="2285909" indent="0">
              <a:buNone/>
              <a:defRPr sz="1300">
                <a:solidFill>
                  <a:schemeClr val="tx1">
                    <a:tint val="75000"/>
                  </a:schemeClr>
                </a:solidFill>
              </a:defRPr>
            </a:lvl7pPr>
            <a:lvl8pPr marL="2666893" indent="0">
              <a:buNone/>
              <a:defRPr sz="1300">
                <a:solidFill>
                  <a:schemeClr val="tx1">
                    <a:tint val="75000"/>
                  </a:schemeClr>
                </a:solidFill>
              </a:defRPr>
            </a:lvl8pPr>
            <a:lvl9pPr marL="3047878" indent="0">
              <a:buNone/>
              <a:defRPr sz="13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326559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219984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GB"/>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GB"/>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91C7B08-914C-4E2D-BC4F-EA61688CDF34}" type="datetimeFigureOut">
              <a:rPr lang="fi-FI" smtClean="0"/>
              <a:t>6.10.2021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025433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91C7B08-914C-4E2D-BC4F-EA61688CDF34}" type="datetimeFigureOut">
              <a:rPr lang="fi-FI" smtClean="0"/>
              <a:t>6.10.2021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4100543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C7B08-914C-4E2D-BC4F-EA61688CDF34}" type="datetimeFigureOut">
              <a:rPr lang="fi-FI" smtClean="0"/>
              <a:t>6.10.2021</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836926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700"/>
            </a:lvl1pPr>
          </a:lstStyle>
          <a:p>
            <a:r>
              <a:rPr lang="en-GB"/>
              <a:t>Click to edit Master title style</a:t>
            </a:r>
            <a:endParaRPr lang="en-US"/>
          </a:p>
        </p:txBody>
      </p:sp>
      <p:sp>
        <p:nvSpPr>
          <p:cNvPr id="3" name="Content Placeholder 2"/>
          <p:cNvSpPr>
            <a:spLocks noGrp="1"/>
          </p:cNvSpPr>
          <p:nvPr>
            <p:ph idx="1"/>
          </p:nvPr>
        </p:nvSpPr>
        <p:spPr>
          <a:xfrm>
            <a:off x="3887391" y="822856"/>
            <a:ext cx="4629150" cy="406135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00"/>
            </a:lvl1pPr>
            <a:lvl2pPr marL="380985" indent="0">
              <a:buNone/>
              <a:defRPr sz="1200"/>
            </a:lvl2pPr>
            <a:lvl3pPr marL="761970" indent="0">
              <a:buNone/>
              <a:defRPr sz="1000"/>
            </a:lvl3pPr>
            <a:lvl4pPr marL="1142954" indent="0">
              <a:buNone/>
              <a:defRPr sz="800"/>
            </a:lvl4pPr>
            <a:lvl5pPr marL="1523939" indent="0">
              <a:buNone/>
              <a:defRPr sz="800"/>
            </a:lvl5pPr>
            <a:lvl6pPr marL="1904924" indent="0">
              <a:buNone/>
              <a:defRPr sz="800"/>
            </a:lvl6pPr>
            <a:lvl7pPr marL="2285909" indent="0">
              <a:buNone/>
              <a:defRPr sz="800"/>
            </a:lvl7pPr>
            <a:lvl8pPr marL="2666893" indent="0">
              <a:buNone/>
              <a:defRPr sz="800"/>
            </a:lvl8pPr>
            <a:lvl9pPr marL="3047878" indent="0">
              <a:buNone/>
              <a:defRPr sz="800"/>
            </a:lvl9pPr>
          </a:lstStyle>
          <a:p>
            <a:pPr lvl="0"/>
            <a:r>
              <a:rPr lang="en-GB"/>
              <a:t>Click to 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045910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7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r>
              <a:rPr lang="en-GB"/>
              <a:t>Click icon to add picture</a:t>
            </a:r>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00"/>
            </a:lvl1pPr>
            <a:lvl2pPr marL="380985" indent="0">
              <a:buNone/>
              <a:defRPr sz="1200"/>
            </a:lvl2pPr>
            <a:lvl3pPr marL="761970" indent="0">
              <a:buNone/>
              <a:defRPr sz="1000"/>
            </a:lvl3pPr>
            <a:lvl4pPr marL="1142954" indent="0">
              <a:buNone/>
              <a:defRPr sz="800"/>
            </a:lvl4pPr>
            <a:lvl5pPr marL="1523939" indent="0">
              <a:buNone/>
              <a:defRPr sz="800"/>
            </a:lvl5pPr>
            <a:lvl6pPr marL="1904924" indent="0">
              <a:buNone/>
              <a:defRPr sz="800"/>
            </a:lvl6pPr>
            <a:lvl7pPr marL="2285909" indent="0">
              <a:buNone/>
              <a:defRPr sz="800"/>
            </a:lvl7pPr>
            <a:lvl8pPr marL="2666893" indent="0">
              <a:buNone/>
              <a:defRPr sz="800"/>
            </a:lvl8pPr>
            <a:lvl9pPr marL="3047878" indent="0">
              <a:buNone/>
              <a:defRPr sz="800"/>
            </a:lvl9pPr>
          </a:lstStyle>
          <a:p>
            <a:pPr lvl="0"/>
            <a:r>
              <a:rPr lang="en-GB"/>
              <a:t>Click to edit Master text styles</a:t>
            </a:r>
          </a:p>
        </p:txBody>
      </p:sp>
      <p:sp>
        <p:nvSpPr>
          <p:cNvPr id="5" name="Date Placeholder 4"/>
          <p:cNvSpPr>
            <a:spLocks noGrp="1"/>
          </p:cNvSpPr>
          <p:nvPr>
            <p:ph type="dt" sz="half" idx="10"/>
          </p:nvPr>
        </p:nvSpPr>
        <p:spPr/>
        <p:txBody>
          <a:bodyPr/>
          <a:lstStyle/>
          <a:p>
            <a:fld id="{A91C7B08-914C-4E2D-BC4F-EA61688CDF34}" type="datetimeFigureOut">
              <a:rPr lang="fi-FI" smtClean="0"/>
              <a:t>6.10.2021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3257798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891479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1C7B08-914C-4E2D-BC4F-EA61688CDF34}" type="datetimeFigureOut">
              <a:rPr lang="fi-FI" smtClean="0"/>
              <a:t>6.10.2021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AE9349-2A9D-481B-8B7E-5FB41CFA6EE4}" type="slidenum">
              <a:rPr lang="fi-FI" smtClean="0"/>
              <a:t>‹#›</a:t>
            </a:fld>
            <a:endParaRPr lang="fi-FI"/>
          </a:p>
        </p:txBody>
      </p:sp>
    </p:spTree>
    <p:extLst>
      <p:ext uri="{BB962C8B-B14F-4D97-AF65-F5344CB8AC3E}">
        <p14:creationId xmlns:p14="http://schemas.microsoft.com/office/powerpoint/2010/main" val="133038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ver with BG image 2">
    <p:bg>
      <p:bgPr>
        <a:solidFill>
          <a:srgbClr val="808080"/>
        </a:solidFill>
        <a:effectLst/>
      </p:bgPr>
    </p:bg>
    <p:spTree>
      <p:nvGrpSpPr>
        <p:cNvPr id="1" name=""/>
        <p:cNvGrpSpPr/>
        <p:nvPr/>
      </p:nvGrpSpPr>
      <p:grpSpPr>
        <a:xfrm>
          <a:off x="0" y="0"/>
          <a:ext cx="0" cy="0"/>
          <a:chOff x="0" y="0"/>
          <a:chExt cx="0" cy="0"/>
        </a:xfrm>
      </p:grpSpPr>
      <p:sp>
        <p:nvSpPr>
          <p:cNvPr id="5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5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56"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5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ver with BG image 3">
    <p:bg>
      <p:bgPr>
        <a:solidFill>
          <a:srgbClr val="808080"/>
        </a:solidFill>
        <a:effectLst/>
      </p:bgPr>
    </p:bg>
    <p:spTree>
      <p:nvGrpSpPr>
        <p:cNvPr id="1" name=""/>
        <p:cNvGrpSpPr/>
        <p:nvPr/>
      </p:nvGrpSpPr>
      <p:grpSpPr>
        <a:xfrm>
          <a:off x="0" y="0"/>
          <a:ext cx="0" cy="0"/>
          <a:chOff x="0" y="0"/>
          <a:chExt cx="0" cy="0"/>
        </a:xfrm>
      </p:grpSpPr>
      <p:sp>
        <p:nvSpPr>
          <p:cNvPr id="64" name="Title Text"/>
          <p:cNvSpPr>
            <a:spLocks noGrp="1"/>
          </p:cNvSpPr>
          <p:nvPr>
            <p:ph type="title"/>
          </p:nvPr>
        </p:nvSpPr>
        <p:spPr>
          <a:xfrm>
            <a:off x="468312" y="1417636"/>
            <a:ext cx="8207376" cy="2952001"/>
          </a:xfrm>
          <a:prstGeom prst="rect">
            <a:avLst/>
          </a:prstGeom>
        </p:spPr>
        <p:txBody>
          <a:bodyPr anchor="b"/>
          <a:lstStyle/>
          <a:p>
            <a:r>
              <a:t>Title Text</a:t>
            </a:r>
          </a:p>
        </p:txBody>
      </p:sp>
      <p:sp>
        <p:nvSpPr>
          <p:cNvPr id="65" name="Body Level One…"/>
          <p:cNvSpPr>
            <a:spLocks noGrp="1"/>
          </p:cNvSpPr>
          <p:nvPr>
            <p:ph type="body" sz="quarter" idx="1"/>
          </p:nvPr>
        </p:nvSpPr>
        <p:spPr>
          <a:xfrm>
            <a:off x="468314" y="4429747"/>
            <a:ext cx="5495420" cy="660001"/>
          </a:xfrm>
          <a:prstGeom prst="rect">
            <a:avLst/>
          </a:prstGeom>
        </p:spPr>
        <p:txBody>
          <a:bodyPr lIns="0" tIns="0" rIns="0" bIns="0">
            <a:normAutofit/>
          </a:bodyPr>
          <a:lstStyle>
            <a:lvl1pPr marL="0" indent="0">
              <a:spcBef>
                <a:spcPts val="0"/>
              </a:spcBef>
              <a:buSzTx/>
              <a:buFontTx/>
              <a:buNone/>
              <a:defRPr sz="1600" i="1">
                <a:solidFill>
                  <a:srgbClr val="FFFFFF"/>
                </a:solidFill>
                <a:latin typeface="Georgia"/>
                <a:ea typeface="Georgia"/>
                <a:cs typeface="Georgia"/>
                <a:sym typeface="Georgia"/>
              </a:defRPr>
            </a:lvl1pPr>
            <a:lvl2pPr marL="0" indent="457200">
              <a:spcBef>
                <a:spcPts val="0"/>
              </a:spcBef>
              <a:buSzTx/>
              <a:buFontTx/>
              <a:buNone/>
              <a:defRPr sz="1600" i="1">
                <a:solidFill>
                  <a:srgbClr val="FFFFFF"/>
                </a:solidFill>
                <a:latin typeface="Georgia"/>
                <a:ea typeface="Georgia"/>
                <a:cs typeface="Georgia"/>
                <a:sym typeface="Georgia"/>
              </a:defRPr>
            </a:lvl2pPr>
            <a:lvl3pPr marL="0" indent="914400">
              <a:spcBef>
                <a:spcPts val="0"/>
              </a:spcBef>
              <a:buSzTx/>
              <a:buFontTx/>
              <a:buNone/>
              <a:defRPr sz="1600" i="1">
                <a:solidFill>
                  <a:srgbClr val="FFFFFF"/>
                </a:solidFill>
                <a:latin typeface="Georgia"/>
                <a:ea typeface="Georgia"/>
                <a:cs typeface="Georgia"/>
                <a:sym typeface="Georgia"/>
              </a:defRPr>
            </a:lvl3pPr>
            <a:lvl4pPr marL="0" indent="1371600">
              <a:spcBef>
                <a:spcPts val="0"/>
              </a:spcBef>
              <a:buSzTx/>
              <a:buFontTx/>
              <a:buNone/>
              <a:defRPr sz="1600" i="1">
                <a:solidFill>
                  <a:srgbClr val="FFFFFF"/>
                </a:solidFill>
                <a:latin typeface="Georgia"/>
                <a:ea typeface="Georgia"/>
                <a:cs typeface="Georgia"/>
                <a:sym typeface="Georgia"/>
              </a:defRPr>
            </a:lvl4pPr>
            <a:lvl5pPr marL="0" indent="1828800">
              <a:spcBef>
                <a:spcPts val="0"/>
              </a:spcBef>
              <a:buSzTx/>
              <a:buFontTx/>
              <a:buNone/>
              <a:defRPr sz="1600" i="1">
                <a:solidFill>
                  <a:srgbClr val="FFFFF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66" name="Picture 4" descr="Picture 4"/>
          <p:cNvPicPr>
            <a:picLocks noChangeAspect="1"/>
          </p:cNvPicPr>
          <p:nvPr/>
        </p:nvPicPr>
        <p:blipFill>
          <a:blip r:embed="rId2"/>
          <a:stretch>
            <a:fillRect/>
          </a:stretch>
        </p:blipFill>
        <p:spPr>
          <a:xfrm>
            <a:off x="18000" y="0"/>
            <a:ext cx="1600201" cy="1516063"/>
          </a:xfrm>
          <a:prstGeom prst="rect">
            <a:avLst/>
          </a:prstGeom>
          <a:ln w="12700">
            <a:miter lim="400000"/>
          </a:ln>
        </p:spPr>
      </p:pic>
      <p:sp>
        <p:nvSpPr>
          <p:cNvPr id="6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ver Blue Text">
    <p:bg>
      <p:bgPr>
        <a:solidFill>
          <a:srgbClr val="FFFFFF"/>
        </a:solidFill>
        <a:effectLst/>
      </p:bgPr>
    </p:bg>
    <p:spTree>
      <p:nvGrpSpPr>
        <p:cNvPr id="1" name=""/>
        <p:cNvGrpSpPr/>
        <p:nvPr/>
      </p:nvGrpSpPr>
      <p:grpSpPr>
        <a:xfrm>
          <a:off x="0" y="0"/>
          <a:ext cx="0" cy="0"/>
          <a:chOff x="0" y="0"/>
          <a:chExt cx="0" cy="0"/>
        </a:xfrm>
      </p:grpSpPr>
      <p:sp>
        <p:nvSpPr>
          <p:cNvPr id="74" name="Title Text"/>
          <p:cNvSpPr>
            <a:spLocks noGrp="1"/>
          </p:cNvSpPr>
          <p:nvPr>
            <p:ph type="title"/>
          </p:nvPr>
        </p:nvSpPr>
        <p:spPr>
          <a:xfrm>
            <a:off x="468312" y="1418399"/>
            <a:ext cx="8208000" cy="2952001"/>
          </a:xfrm>
          <a:prstGeom prst="rect">
            <a:avLst/>
          </a:prstGeom>
        </p:spPr>
        <p:txBody>
          <a:bodyPr anchor="b"/>
          <a:lstStyle>
            <a:lvl1pPr>
              <a:defRPr>
                <a:solidFill>
                  <a:schemeClr val="accent3"/>
                </a:solidFill>
              </a:defRPr>
            </a:lvl1pPr>
          </a:lstStyle>
          <a:p>
            <a:r>
              <a:t>Title Text</a:t>
            </a:r>
          </a:p>
        </p:txBody>
      </p:sp>
      <p:sp>
        <p:nvSpPr>
          <p:cNvPr id="75" name="Body Level One…"/>
          <p:cNvSpPr>
            <a:spLocks noGrp="1"/>
          </p:cNvSpPr>
          <p:nvPr>
            <p:ph type="body" sz="quarter" idx="1"/>
          </p:nvPr>
        </p:nvSpPr>
        <p:spPr>
          <a:xfrm>
            <a:off x="468314" y="4429747"/>
            <a:ext cx="5388448"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76" name="Picture 1" descr="Picture 1"/>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ver Red Text">
    <p:bg>
      <p:bgPr>
        <a:solidFill>
          <a:srgbClr val="FFFFFF"/>
        </a:solidFill>
        <a:effectLst/>
      </p:bgPr>
    </p:bg>
    <p:spTree>
      <p:nvGrpSpPr>
        <p:cNvPr id="1" name=""/>
        <p:cNvGrpSpPr/>
        <p:nvPr/>
      </p:nvGrpSpPr>
      <p:grpSpPr>
        <a:xfrm>
          <a:off x="0" y="0"/>
          <a:ext cx="0" cy="0"/>
          <a:chOff x="0" y="0"/>
          <a:chExt cx="0" cy="0"/>
        </a:xfrm>
      </p:grpSpPr>
      <p:sp>
        <p:nvSpPr>
          <p:cNvPr id="84" name="Title Text"/>
          <p:cNvSpPr>
            <a:spLocks noGrp="1"/>
          </p:cNvSpPr>
          <p:nvPr>
            <p:ph type="title"/>
          </p:nvPr>
        </p:nvSpPr>
        <p:spPr>
          <a:xfrm>
            <a:off x="468312" y="1418399"/>
            <a:ext cx="8208000" cy="2952001"/>
          </a:xfrm>
          <a:prstGeom prst="rect">
            <a:avLst/>
          </a:prstGeom>
        </p:spPr>
        <p:txBody>
          <a:bodyPr anchor="b"/>
          <a:lstStyle>
            <a:lvl1pPr>
              <a:defRPr>
                <a:solidFill>
                  <a:schemeClr val="accent2"/>
                </a:solidFill>
              </a:defRPr>
            </a:lvl1pPr>
          </a:lstStyle>
          <a:p>
            <a:r>
              <a:t>Title Text</a:t>
            </a:r>
          </a:p>
        </p:txBody>
      </p:sp>
      <p:sp>
        <p:nvSpPr>
          <p:cNvPr id="85" name="Body Level One…"/>
          <p:cNvSpPr>
            <a:spLocks noGrp="1"/>
          </p:cNvSpPr>
          <p:nvPr>
            <p:ph type="body" sz="quarter" idx="1"/>
          </p:nvPr>
        </p:nvSpPr>
        <p:spPr>
          <a:xfrm>
            <a:off x="468314" y="4429747"/>
            <a:ext cx="5379423"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86" name="Picture 9" descr="Picture 9"/>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ver Yellow Text">
    <p:bg>
      <p:bgPr>
        <a:solidFill>
          <a:srgbClr val="FFFFFF"/>
        </a:solidFill>
        <a:effectLst/>
      </p:bgPr>
    </p:bg>
    <p:spTree>
      <p:nvGrpSpPr>
        <p:cNvPr id="1" name=""/>
        <p:cNvGrpSpPr/>
        <p:nvPr/>
      </p:nvGrpSpPr>
      <p:grpSpPr>
        <a:xfrm>
          <a:off x="0" y="0"/>
          <a:ext cx="0" cy="0"/>
          <a:chOff x="0" y="0"/>
          <a:chExt cx="0" cy="0"/>
        </a:xfrm>
      </p:grpSpPr>
      <p:sp>
        <p:nvSpPr>
          <p:cNvPr id="94" name="Title Text"/>
          <p:cNvSpPr>
            <a:spLocks noGrp="1"/>
          </p:cNvSpPr>
          <p:nvPr>
            <p:ph type="title"/>
          </p:nvPr>
        </p:nvSpPr>
        <p:spPr>
          <a:xfrm>
            <a:off x="468312" y="1418399"/>
            <a:ext cx="8208000" cy="2952001"/>
          </a:xfrm>
          <a:prstGeom prst="rect">
            <a:avLst/>
          </a:prstGeom>
        </p:spPr>
        <p:txBody>
          <a:bodyPr anchor="b"/>
          <a:lstStyle>
            <a:lvl1pPr>
              <a:defRPr>
                <a:solidFill>
                  <a:schemeClr val="accent1"/>
                </a:solidFill>
              </a:defRPr>
            </a:lvl1pPr>
          </a:lstStyle>
          <a:p>
            <a:r>
              <a:t>Title Text</a:t>
            </a:r>
          </a:p>
        </p:txBody>
      </p:sp>
      <p:sp>
        <p:nvSpPr>
          <p:cNvPr id="95" name="Body Level One…"/>
          <p:cNvSpPr>
            <a:spLocks noGrp="1"/>
          </p:cNvSpPr>
          <p:nvPr>
            <p:ph type="body" sz="quarter" idx="1"/>
          </p:nvPr>
        </p:nvSpPr>
        <p:spPr>
          <a:xfrm>
            <a:off x="468314" y="4429747"/>
            <a:ext cx="5388448" cy="660001"/>
          </a:xfrm>
          <a:prstGeom prst="rect">
            <a:avLst/>
          </a:prstGeom>
        </p:spPr>
        <p:txBody>
          <a:bodyPr lIns="0" tIns="0" rIns="0" bIns="0">
            <a:normAutofit/>
          </a:bodyPr>
          <a:lstStyle>
            <a:lvl1pPr marL="0" indent="0">
              <a:spcBef>
                <a:spcPts val="0"/>
              </a:spcBef>
              <a:buSzTx/>
              <a:buFontTx/>
              <a:buNone/>
              <a:defRPr sz="1600" i="1">
                <a:solidFill>
                  <a:srgbClr val="928B81"/>
                </a:solidFill>
                <a:latin typeface="Georgia"/>
                <a:ea typeface="Georgia"/>
                <a:cs typeface="Georgia"/>
                <a:sym typeface="Georgia"/>
              </a:defRPr>
            </a:lvl1pPr>
            <a:lvl2pPr marL="0" indent="457200">
              <a:spcBef>
                <a:spcPts val="0"/>
              </a:spcBef>
              <a:buSzTx/>
              <a:buFontTx/>
              <a:buNone/>
              <a:defRPr sz="1600" i="1">
                <a:solidFill>
                  <a:srgbClr val="928B81"/>
                </a:solidFill>
                <a:latin typeface="Georgia"/>
                <a:ea typeface="Georgia"/>
                <a:cs typeface="Georgia"/>
                <a:sym typeface="Georgia"/>
              </a:defRPr>
            </a:lvl2pPr>
            <a:lvl3pPr marL="0" indent="914400">
              <a:spcBef>
                <a:spcPts val="0"/>
              </a:spcBef>
              <a:buSzTx/>
              <a:buFontTx/>
              <a:buNone/>
              <a:defRPr sz="1600" i="1">
                <a:solidFill>
                  <a:srgbClr val="928B81"/>
                </a:solidFill>
                <a:latin typeface="Georgia"/>
                <a:ea typeface="Georgia"/>
                <a:cs typeface="Georgia"/>
                <a:sym typeface="Georgia"/>
              </a:defRPr>
            </a:lvl3pPr>
            <a:lvl4pPr marL="0" indent="1371600">
              <a:spcBef>
                <a:spcPts val="0"/>
              </a:spcBef>
              <a:buSzTx/>
              <a:buFontTx/>
              <a:buNone/>
              <a:defRPr sz="1600" i="1">
                <a:solidFill>
                  <a:srgbClr val="928B81"/>
                </a:solidFill>
                <a:latin typeface="Georgia"/>
                <a:ea typeface="Georgia"/>
                <a:cs typeface="Georgia"/>
                <a:sym typeface="Georgia"/>
              </a:defRPr>
            </a:lvl4pPr>
            <a:lvl5pPr marL="0" indent="1828800">
              <a:spcBef>
                <a:spcPts val="0"/>
              </a:spcBef>
              <a:buSzTx/>
              <a:buFontTx/>
              <a:buNone/>
              <a:defRPr sz="1600" i="1">
                <a:solidFill>
                  <a:srgbClr val="928B81"/>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pic>
        <p:nvPicPr>
          <p:cNvPr id="96" name="Picture 3" descr="Picture 3"/>
          <p:cNvPicPr>
            <a:picLocks noChangeAspect="1"/>
          </p:cNvPicPr>
          <p:nvPr/>
        </p:nvPicPr>
        <p:blipFill>
          <a:blip r:embed="rId2"/>
          <a:stretch>
            <a:fillRect/>
          </a:stretch>
        </p:blipFill>
        <p:spPr>
          <a:xfrm>
            <a:off x="18000" y="0"/>
            <a:ext cx="1619403" cy="1511503"/>
          </a:xfrm>
          <a:prstGeom prst="rect">
            <a:avLst/>
          </a:prstGeom>
          <a:ln w="12700">
            <a:miter lim="400000"/>
          </a:ln>
        </p:spPr>
      </p:pic>
      <p:sp>
        <p:nvSpPr>
          <p:cNvPr id="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68312" y="1593554"/>
            <a:ext cx="8207376" cy="21966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pic>
        <p:nvPicPr>
          <p:cNvPr id="3" name="Picture 4" descr="Picture 4"/>
          <p:cNvPicPr>
            <a:picLocks noChangeAspect="1"/>
          </p:cNvPicPr>
          <p:nvPr/>
        </p:nvPicPr>
        <p:blipFill>
          <a:blip r:embed="rId29"/>
          <a:stretch>
            <a:fillRect/>
          </a:stretch>
        </p:blipFill>
        <p:spPr>
          <a:xfrm>
            <a:off x="144457" y="4729707"/>
            <a:ext cx="2039168" cy="957601"/>
          </a:xfrm>
          <a:prstGeom prst="rect">
            <a:avLst/>
          </a:prstGeom>
          <a:ln w="12700">
            <a:miter lim="400000"/>
          </a:ln>
        </p:spPr>
      </p:pic>
      <p:sp>
        <p:nvSpPr>
          <p:cNvPr id="4" name="Straight Connector 4"/>
          <p:cNvSpPr/>
          <p:nvPr/>
        </p:nvSpPr>
        <p:spPr>
          <a:xfrm>
            <a:off x="468312" y="4873625"/>
            <a:ext cx="8207376" cy="0"/>
          </a:xfrm>
          <a:prstGeom prst="line">
            <a:avLst/>
          </a:prstGeom>
          <a:ln w="12700">
            <a:solidFill>
              <a:srgbClr val="FFFFFF"/>
            </a:solidFill>
          </a:ln>
        </p:spPr>
        <p:txBody>
          <a:bodyPr lIns="45719" rIns="45719"/>
          <a:lstStyle/>
          <a:p>
            <a:endParaRPr/>
          </a:p>
        </p:txBody>
      </p:sp>
      <p:sp>
        <p:nvSpPr>
          <p:cNvPr id="5" name="Body Level One…"/>
          <p:cNvSpPr>
            <a:spLocks noGrp="1"/>
          </p:cNvSpPr>
          <p:nvPr>
            <p:ph type="body" idx="1"/>
          </p:nvPr>
        </p:nvSpPr>
        <p:spPr>
          <a:xfrm>
            <a:off x="457200" y="1333500"/>
            <a:ext cx="8229600" cy="3771636"/>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6" name="Slide Number"/>
          <p:cNvSpPr>
            <a:spLocks noGrp="1"/>
          </p:cNvSpPr>
          <p:nvPr>
            <p:ph type="sldNum" sz="quarter" idx="2"/>
          </p:nvPr>
        </p:nvSpPr>
        <p:spPr>
          <a:xfrm>
            <a:off x="4419600" y="5144558"/>
            <a:ext cx="2133600" cy="304801"/>
          </a:xfrm>
          <a:prstGeom prst="rect">
            <a:avLst/>
          </a:prstGeom>
          <a:ln w="12700">
            <a:miter lim="400000"/>
          </a:ln>
        </p:spPr>
        <p:txBody>
          <a:bodyPr wrap="none" lIns="0" tIns="0" rIns="0" bIns="0" anchor="ctr">
            <a:spAutoFit/>
          </a:bodyPr>
          <a:lstStyle>
            <a:lvl1pPr algn="r">
              <a:defRPr sz="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672" r:id="rId24"/>
    <p:sldLayoutId id="2147483673" r:id="rId25"/>
    <p:sldLayoutId id="2147483686" r:id="rId26"/>
    <p:sldLayoutId id="2147483687" r:id="rId27"/>
  </p:sldLayoutIdLst>
  <p:transition spd="med"/>
  <p:txStyles>
    <p:titleStyle>
      <a:lvl1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1pPr>
      <a:lvl2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2pPr>
      <a:lvl3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3pPr>
      <a:lvl4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4pPr>
      <a:lvl5pPr marL="0" marR="0" indent="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5pPr>
      <a:lvl6pPr marL="0" marR="0" indent="4572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6pPr>
      <a:lvl7pPr marL="0" marR="0" indent="9144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7pPr>
      <a:lvl8pPr marL="0" marR="0" indent="13716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8pPr>
      <a:lvl9pPr marL="0" marR="0" indent="1828800" algn="l" defTabSz="457200" rtl="0" latinLnBrk="0">
        <a:lnSpc>
          <a:spcPct val="80000"/>
        </a:lnSpc>
        <a:spcBef>
          <a:spcPts val="0"/>
        </a:spcBef>
        <a:spcAft>
          <a:spcPts val="0"/>
        </a:spcAft>
        <a:buClrTx/>
        <a:buSzTx/>
        <a:buFontTx/>
        <a:buNone/>
        <a:tabLst/>
        <a:defRPr sz="7200" b="1" i="0" u="none" strike="noStrike" cap="none" spc="-200" baseline="0">
          <a:ln>
            <a:noFill/>
          </a:ln>
          <a:solidFill>
            <a:srgbClr val="FFFFFF"/>
          </a:solidFill>
          <a:uFillTx/>
          <a:latin typeface="Arial"/>
          <a:ea typeface="Arial"/>
          <a:cs typeface="Arial"/>
          <a:sym typeface="Arial"/>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91C7B08-914C-4E2D-BC4F-EA61688CDF34}" type="datetimeFigureOut">
              <a:rPr lang="fi-FI" smtClean="0"/>
              <a:t>6.10.2021</a:t>
            </a:fld>
            <a:endParaRPr lang="fi-FI"/>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EBAE9349-2A9D-481B-8B7E-5FB41CFA6EE4}" type="slidenum">
              <a:rPr lang="fi-FI" smtClean="0"/>
              <a:t>‹#›</a:t>
            </a:fld>
            <a:endParaRPr lang="fi-FI"/>
          </a:p>
        </p:txBody>
      </p:sp>
    </p:spTree>
    <p:extLst>
      <p:ext uri="{BB962C8B-B14F-4D97-AF65-F5344CB8AC3E}">
        <p14:creationId xmlns:p14="http://schemas.microsoft.com/office/powerpoint/2010/main" val="42255408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A91C7B08-914C-4E2D-BC4F-EA61688CDF34}" type="datetimeFigureOut">
              <a:rPr lang="fi-FI" smtClean="0"/>
              <a:t>6.10.2021</a:t>
            </a:fld>
            <a:endParaRPr lang="fi-FI"/>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EBAE9349-2A9D-481B-8B7E-5FB41CFA6EE4}" type="slidenum">
              <a:rPr lang="fi-FI" smtClean="0"/>
              <a:t>‹#›</a:t>
            </a:fld>
            <a:endParaRPr lang="fi-FI"/>
          </a:p>
        </p:txBody>
      </p:sp>
    </p:spTree>
    <p:extLst>
      <p:ext uri="{BB962C8B-B14F-4D97-AF65-F5344CB8AC3E}">
        <p14:creationId xmlns:p14="http://schemas.microsoft.com/office/powerpoint/2010/main" val="2496334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6197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00"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700"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li.mattila@aalto.fi" TargetMode="External"/><Relationship Id="rId2" Type="http://schemas.openxmlformats.org/officeDocument/2006/relationships/hyperlink" Target="mailto:sanni.saarimaki@aalto.fi"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hyperlink" Target="https://edu.flinga.fi/s/EPRSCME"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mycourses.aalto.fi/mod/book/view.php?id=802747"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mycourses.aalto.fi/course/view.php?id=34468&amp;section=2"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into.aalto.fi/display/enopisk/Condition+to+study" TargetMode="External"/><Relationship Id="rId2" Type="http://schemas.openxmlformats.org/officeDocument/2006/relationships/hyperlink" Target="https://into.aalto.fi/display/enopisk/Self-management+and+time+management"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hyperlink" Target="https://edu.flinga.fi/s/EMX828G"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open.spotify.com/episode/4RGsgTFM3A88lXH3KBGeY0?si=MqvOcUgRT8-pY9FtfftuaA&amp;dl_branch=1"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itle 3"/>
          <p:cNvSpPr>
            <a:spLocks noGrp="1"/>
          </p:cNvSpPr>
          <p:nvPr>
            <p:ph type="title"/>
          </p:nvPr>
        </p:nvSpPr>
        <p:spPr>
          <a:xfrm>
            <a:off x="468312" y="1480840"/>
            <a:ext cx="8207376" cy="2952001"/>
          </a:xfrm>
          <a:prstGeom prst="rect">
            <a:avLst/>
          </a:prstGeom>
        </p:spPr>
        <p:txBody>
          <a:bodyPr>
            <a:normAutofit/>
          </a:bodyPr>
          <a:lstStyle/>
          <a:p>
            <a:r>
              <a:rPr lang="fi-FI" sz="4400" err="1"/>
              <a:t>Stress</a:t>
            </a:r>
            <a:r>
              <a:rPr lang="fi-FI" sz="4400"/>
              <a:t> and Time management – </a:t>
            </a:r>
            <a:r>
              <a:rPr lang="fi-FI" sz="4400" err="1"/>
              <a:t>Tips</a:t>
            </a:r>
            <a:r>
              <a:rPr lang="fi-FI" sz="4400"/>
              <a:t> </a:t>
            </a:r>
            <a:r>
              <a:rPr lang="fi-FI" sz="4400" err="1"/>
              <a:t>from</a:t>
            </a:r>
            <a:r>
              <a:rPr lang="fi-FI" sz="4400"/>
              <a:t> </a:t>
            </a:r>
            <a:r>
              <a:rPr lang="fi-FI" sz="4400" err="1"/>
              <a:t>Study</a:t>
            </a:r>
            <a:r>
              <a:rPr lang="fi-FI" sz="4400"/>
              <a:t> </a:t>
            </a:r>
            <a:r>
              <a:rPr lang="fi-FI" sz="4400" err="1"/>
              <a:t>Psychologists</a:t>
            </a:r>
            <a:endParaRPr sz="4400"/>
          </a:p>
        </p:txBody>
      </p:sp>
      <p:sp>
        <p:nvSpPr>
          <p:cNvPr id="235" name="Subtitle 4"/>
          <p:cNvSpPr>
            <a:spLocks noGrp="1"/>
          </p:cNvSpPr>
          <p:nvPr>
            <p:ph type="body" sz="quarter" idx="1"/>
          </p:nvPr>
        </p:nvSpPr>
        <p:spPr>
          <a:xfrm>
            <a:off x="468314" y="4467847"/>
            <a:ext cx="5495420" cy="660001"/>
          </a:xfrm>
          <a:prstGeom prst="rect">
            <a:avLst/>
          </a:prstGeom>
        </p:spPr>
        <p:txBody>
          <a:bodyPr lIns="0" tIns="0" rIns="0" bIns="0" anchor="t">
            <a:normAutofit fontScale="77500" lnSpcReduction="20000"/>
          </a:bodyPr>
          <a:lstStyle/>
          <a:p>
            <a:r>
              <a:rPr lang="fi-FI" dirty="0" err="1"/>
              <a:t>Materials</a:t>
            </a:r>
            <a:r>
              <a:rPr lang="fi-FI" dirty="0"/>
              <a:t> </a:t>
            </a:r>
            <a:r>
              <a:rPr lang="fi-FI" dirty="0" err="1"/>
              <a:t>by</a:t>
            </a:r>
            <a:r>
              <a:rPr lang="fi-FI" dirty="0"/>
              <a:t> Aalto </a:t>
            </a:r>
            <a:r>
              <a:rPr lang="fi-FI" dirty="0" err="1"/>
              <a:t>psychologists</a:t>
            </a:r>
            <a:r>
              <a:rPr lang="fi-FI" dirty="0"/>
              <a:t>, 2021.</a:t>
            </a:r>
          </a:p>
          <a:p>
            <a:r>
              <a:rPr lang="fi-FI" dirty="0" err="1"/>
              <a:t>Study</a:t>
            </a:r>
            <a:r>
              <a:rPr lang="fi-FI" dirty="0"/>
              <a:t> </a:t>
            </a:r>
            <a:r>
              <a:rPr lang="fi-FI" dirty="0" err="1"/>
              <a:t>psychologist</a:t>
            </a:r>
            <a:r>
              <a:rPr lang="fi-FI" dirty="0"/>
              <a:t> Sanni Saarimäki  and Alli Mattila</a:t>
            </a:r>
          </a:p>
          <a:p>
            <a:r>
              <a:rPr lang="fi-FI" dirty="0">
                <a:hlinkClick r:id="rId2"/>
              </a:rPr>
              <a:t>sanni.saarimaki@aalto.fi</a:t>
            </a:r>
            <a:r>
              <a:rPr lang="fi-FI" dirty="0"/>
              <a:t>; </a:t>
            </a:r>
            <a:r>
              <a:rPr lang="fi-FI" dirty="0">
                <a:hlinkClick r:id="rId3"/>
              </a:rPr>
              <a:t>alli.mattila@aalto.fi</a:t>
            </a:r>
            <a:r>
              <a:rPr lang="fi-FI" dirty="0"/>
              <a:t> </a:t>
            </a:r>
          </a:p>
          <a:p>
            <a:r>
              <a:rPr lang="fi-FI" dirty="0"/>
              <a:t>Mikkeli campus, </a:t>
            </a:r>
            <a:r>
              <a:rPr lang="fi-FI" dirty="0" err="1"/>
              <a:t>Zoom-meetings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842719F7-185A-4217-9601-98B1F75EA961}"/>
              </a:ext>
            </a:extLst>
          </p:cNvPr>
          <p:cNvPicPr>
            <a:picLocks noChangeAspect="1"/>
          </p:cNvPicPr>
          <p:nvPr/>
        </p:nvPicPr>
        <p:blipFill>
          <a:blip r:embed="rId2"/>
          <a:stretch>
            <a:fillRect/>
          </a:stretch>
        </p:blipFill>
        <p:spPr>
          <a:xfrm>
            <a:off x="-1198" y="352934"/>
            <a:ext cx="9144399" cy="5148766"/>
          </a:xfrm>
          <a:prstGeom prst="rect">
            <a:avLst/>
          </a:prstGeom>
        </p:spPr>
      </p:pic>
    </p:spTree>
    <p:extLst>
      <p:ext uri="{BB962C8B-B14F-4D97-AF65-F5344CB8AC3E}">
        <p14:creationId xmlns:p14="http://schemas.microsoft.com/office/powerpoint/2010/main" val="33346937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878F-91CE-4119-B81A-545C43B344B0}"/>
              </a:ext>
            </a:extLst>
          </p:cNvPr>
          <p:cNvSpPr>
            <a:spLocks noGrp="1"/>
          </p:cNvSpPr>
          <p:nvPr>
            <p:ph type="title"/>
          </p:nvPr>
        </p:nvSpPr>
        <p:spPr>
          <a:xfrm>
            <a:off x="468312" y="384799"/>
            <a:ext cx="8207376" cy="996499"/>
          </a:xfrm>
        </p:spPr>
        <p:txBody>
          <a:bodyPr lIns="0" tIns="0" rIns="0" bIns="0" anchor="t">
            <a:normAutofit/>
          </a:bodyPr>
          <a:lstStyle/>
          <a:p>
            <a:r>
              <a:rPr lang="en-US"/>
              <a:t>A Tool-box for University Years</a:t>
            </a:r>
          </a:p>
        </p:txBody>
      </p:sp>
      <p:sp>
        <p:nvSpPr>
          <p:cNvPr id="3" name="Text Placeholder 2">
            <a:extLst>
              <a:ext uri="{FF2B5EF4-FFF2-40B4-BE49-F238E27FC236}">
                <a16:creationId xmlns:a16="http://schemas.microsoft.com/office/drawing/2014/main" id="{582A9E7C-FA43-4B1A-A3B5-A0F6E3AEBD4C}"/>
              </a:ext>
            </a:extLst>
          </p:cNvPr>
          <p:cNvSpPr>
            <a:spLocks noGrp="1"/>
          </p:cNvSpPr>
          <p:nvPr>
            <p:ph type="body" sz="half" idx="1"/>
          </p:nvPr>
        </p:nvSpPr>
        <p:spPr>
          <a:xfrm>
            <a:off x="468312" y="1301505"/>
            <a:ext cx="6996133" cy="3336085"/>
          </a:xfrm>
        </p:spPr>
        <p:txBody>
          <a:bodyPr lIns="0" tIns="0" rIns="0" bIns="0" anchor="t">
            <a:normAutofit/>
          </a:bodyPr>
          <a:lstStyle/>
          <a:p>
            <a:r>
              <a:rPr lang="en-US" dirty="0"/>
              <a:t>Talk about the podcast episode in small groups.</a:t>
            </a:r>
          </a:p>
          <a:p>
            <a:endParaRPr lang="en-US" dirty="0"/>
          </a:p>
          <a:p>
            <a:r>
              <a:rPr lang="en-US" dirty="0"/>
              <a:t>Create your group's tool-box  for university years (top 5 study &amp; time management tips).</a:t>
            </a:r>
          </a:p>
          <a:p>
            <a:endParaRPr lang="en-US" dirty="0"/>
          </a:p>
          <a:p>
            <a:r>
              <a:rPr lang="en-US" dirty="0"/>
              <a:t>Share your tool box in </a:t>
            </a:r>
            <a:r>
              <a:rPr lang="en-US" dirty="0" err="1"/>
              <a:t>Flinga</a:t>
            </a:r>
            <a:endParaRPr lang="en-US" dirty="0"/>
          </a:p>
          <a:p>
            <a:r>
              <a:rPr lang="en-US" b="0" dirty="0">
                <a:hlinkClick r:id="rId2"/>
              </a:rPr>
              <a:t>Flinga - Tool box for university years</a:t>
            </a:r>
            <a:endParaRPr lang="en-US" dirty="0"/>
          </a:p>
          <a:p>
            <a:endParaRPr lang="en-US" dirty="0"/>
          </a:p>
        </p:txBody>
      </p:sp>
    </p:spTree>
    <p:extLst>
      <p:ext uri="{BB962C8B-B14F-4D97-AF65-F5344CB8AC3E}">
        <p14:creationId xmlns:p14="http://schemas.microsoft.com/office/powerpoint/2010/main" val="26322145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5E02-2F45-45D9-A548-EA44F1DCFDE0}"/>
              </a:ext>
            </a:extLst>
          </p:cNvPr>
          <p:cNvSpPr>
            <a:spLocks noGrp="1"/>
          </p:cNvSpPr>
          <p:nvPr>
            <p:ph type="title"/>
          </p:nvPr>
        </p:nvSpPr>
        <p:spPr/>
        <p:txBody>
          <a:bodyPr lIns="0" tIns="0" rIns="0" bIns="0" anchor="t">
            <a:normAutofit/>
          </a:bodyPr>
          <a:lstStyle/>
          <a:p>
            <a:r>
              <a:rPr lang="en-US"/>
              <a:t>ABC- </a:t>
            </a:r>
            <a:r>
              <a:rPr lang="fi-FI" err="1"/>
              <a:t>the</a:t>
            </a:r>
            <a:r>
              <a:rPr lang="fi-FI"/>
              <a:t> </a:t>
            </a:r>
            <a:r>
              <a:rPr lang="fi-FI" err="1"/>
              <a:t>time</a:t>
            </a:r>
            <a:r>
              <a:rPr lang="fi-FI"/>
              <a:t> management </a:t>
            </a:r>
            <a:r>
              <a:rPr lang="fi-FI" err="1"/>
              <a:t>exercise</a:t>
            </a:r>
            <a:endParaRPr lang="en-US" err="1"/>
          </a:p>
        </p:txBody>
      </p:sp>
      <p:sp>
        <p:nvSpPr>
          <p:cNvPr id="3" name="Text Placeholder 2">
            <a:extLst>
              <a:ext uri="{FF2B5EF4-FFF2-40B4-BE49-F238E27FC236}">
                <a16:creationId xmlns:a16="http://schemas.microsoft.com/office/drawing/2014/main" id="{4F1FCF49-3301-4ECC-9267-0E69F64EC1C5}"/>
              </a:ext>
            </a:extLst>
          </p:cNvPr>
          <p:cNvSpPr>
            <a:spLocks noGrp="1"/>
          </p:cNvSpPr>
          <p:nvPr>
            <p:ph type="body" sz="half" idx="1"/>
          </p:nvPr>
        </p:nvSpPr>
        <p:spPr/>
        <p:txBody>
          <a:bodyPr lIns="0" tIns="0" rIns="0" bIns="0" anchor="t">
            <a:normAutofit/>
          </a:bodyPr>
          <a:lstStyle/>
          <a:p>
            <a:r>
              <a:rPr lang="en-US"/>
              <a:t>See instructions:</a:t>
            </a:r>
            <a:endParaRPr lang="en-US" b="0"/>
          </a:p>
          <a:p>
            <a:endParaRPr lang="en-US" b="0"/>
          </a:p>
          <a:p>
            <a:r>
              <a:rPr lang="en-US" b="0" dirty="0">
                <a:hlinkClick r:id="rId3"/>
              </a:rPr>
              <a:t>https://mycourses.aalto.fi/mod/book/view.php?id=802747</a:t>
            </a:r>
            <a:r>
              <a:rPr lang="en-US" b="0" dirty="0"/>
              <a:t> </a:t>
            </a:r>
            <a:endParaRPr lang="en-US"/>
          </a:p>
        </p:txBody>
      </p:sp>
    </p:spTree>
    <p:extLst>
      <p:ext uri="{BB962C8B-B14F-4D97-AF65-F5344CB8AC3E}">
        <p14:creationId xmlns:p14="http://schemas.microsoft.com/office/powerpoint/2010/main" val="33480472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err="1"/>
              <a:t>Points</a:t>
            </a:r>
            <a:r>
              <a:rPr lang="fi-FI"/>
              <a:t> to </a:t>
            </a:r>
            <a:r>
              <a:rPr lang="fi-FI" err="1"/>
              <a:t>consider</a:t>
            </a:r>
            <a:endParaRPr lang="fi-FI"/>
          </a:p>
        </p:txBody>
      </p:sp>
      <p:sp>
        <p:nvSpPr>
          <p:cNvPr id="3" name="Content Placeholder 2"/>
          <p:cNvSpPr>
            <a:spLocks noGrp="1"/>
          </p:cNvSpPr>
          <p:nvPr>
            <p:ph type="body" sz="half" idx="1"/>
          </p:nvPr>
        </p:nvSpPr>
        <p:spPr/>
        <p:txBody>
          <a:bodyPr lIns="0" tIns="0" rIns="0" bIns="0" anchor="t">
            <a:normAutofit fontScale="92500"/>
          </a:bodyPr>
          <a:lstStyle/>
          <a:p>
            <a:pPr marL="342900" indent="-342900">
              <a:buFont typeface="Arial" panose="020B0604020202020204" pitchFamily="34" charset="0"/>
              <a:buChar char="•"/>
            </a:pPr>
            <a:r>
              <a:rPr lang="fi-FI"/>
              <a:t>Make a </a:t>
            </a:r>
            <a:r>
              <a:rPr lang="fi-FI" err="1"/>
              <a:t>plan</a:t>
            </a:r>
          </a:p>
          <a:p>
            <a:pPr marL="342900" indent="-342900">
              <a:buFont typeface="Arial" panose="020B0604020202020204" pitchFamily="34" charset="0"/>
              <a:buChar char="•"/>
            </a:pPr>
            <a:r>
              <a:rPr lang="fi-FI" err="1"/>
              <a:t>Start</a:t>
            </a:r>
            <a:r>
              <a:rPr lang="fi-FI"/>
              <a:t> </a:t>
            </a:r>
            <a:r>
              <a:rPr lang="fi-FI" err="1"/>
              <a:t>with</a:t>
            </a:r>
            <a:r>
              <a:rPr lang="fi-FI"/>
              <a:t> </a:t>
            </a:r>
            <a:r>
              <a:rPr lang="fi-FI" err="1"/>
              <a:t>writing</a:t>
            </a:r>
            <a:r>
              <a:rPr lang="fi-FI"/>
              <a:t> </a:t>
            </a:r>
            <a:r>
              <a:rPr lang="fi-FI" err="1"/>
              <a:t>down</a:t>
            </a:r>
            <a:r>
              <a:rPr lang="fi-FI"/>
              <a:t> ”</a:t>
            </a:r>
            <a:r>
              <a:rPr lang="fi-FI" err="1"/>
              <a:t>big</a:t>
            </a:r>
            <a:r>
              <a:rPr lang="fi-FI"/>
              <a:t>” </a:t>
            </a:r>
            <a:r>
              <a:rPr lang="fi-FI" err="1"/>
              <a:t>dates</a:t>
            </a:r>
            <a:r>
              <a:rPr lang="fi-FI"/>
              <a:t> </a:t>
            </a:r>
          </a:p>
          <a:p>
            <a:pPr marL="342900" indent="-342900">
              <a:buFont typeface="Arial" panose="020B0604020202020204" pitchFamily="34" charset="0"/>
              <a:buChar char="•"/>
            </a:pPr>
            <a:r>
              <a:rPr lang="fi-FI" err="1"/>
              <a:t>Longterm</a:t>
            </a:r>
            <a:r>
              <a:rPr lang="fi-FI"/>
              <a:t> / </a:t>
            </a:r>
            <a:r>
              <a:rPr lang="fi-FI" err="1"/>
              <a:t>shortterm</a:t>
            </a:r>
            <a:r>
              <a:rPr lang="fi-FI"/>
              <a:t> </a:t>
            </a:r>
            <a:r>
              <a:rPr lang="fi-FI" err="1"/>
              <a:t>goals</a:t>
            </a:r>
            <a:r>
              <a:rPr lang="fi-FI"/>
              <a:t> </a:t>
            </a:r>
          </a:p>
          <a:p>
            <a:pPr marL="342900" indent="-342900">
              <a:buFont typeface="Arial" panose="020B0604020202020204" pitchFamily="34" charset="0"/>
              <a:buChar char="•"/>
            </a:pPr>
            <a:r>
              <a:rPr lang="fi-FI" err="1"/>
              <a:t>Devide</a:t>
            </a:r>
            <a:r>
              <a:rPr lang="fi-FI"/>
              <a:t> </a:t>
            </a:r>
            <a:r>
              <a:rPr lang="fi-FI" err="1"/>
              <a:t>goals</a:t>
            </a:r>
            <a:r>
              <a:rPr lang="fi-FI"/>
              <a:t> on </a:t>
            </a:r>
            <a:r>
              <a:rPr lang="fi-FI" err="1"/>
              <a:t>tasks</a:t>
            </a:r>
            <a:r>
              <a:rPr lang="fi-FI"/>
              <a:t> and </a:t>
            </a:r>
            <a:r>
              <a:rPr lang="fi-FI" err="1"/>
              <a:t>devide</a:t>
            </a:r>
            <a:r>
              <a:rPr lang="fi-FI"/>
              <a:t> </a:t>
            </a:r>
            <a:r>
              <a:rPr lang="fi-FI" err="1"/>
              <a:t>tasks</a:t>
            </a:r>
            <a:r>
              <a:rPr lang="fi-FI"/>
              <a:t> on </a:t>
            </a:r>
            <a:r>
              <a:rPr lang="fi-FI" err="1"/>
              <a:t>smaller</a:t>
            </a:r>
            <a:r>
              <a:rPr lang="fi-FI"/>
              <a:t> </a:t>
            </a:r>
            <a:r>
              <a:rPr lang="fi-FI" err="1"/>
              <a:t>tasks</a:t>
            </a:r>
            <a:r>
              <a:rPr lang="fi-FI"/>
              <a:t> – </a:t>
            </a:r>
            <a:r>
              <a:rPr lang="fi-FI" err="1"/>
              <a:t>the</a:t>
            </a:r>
            <a:r>
              <a:rPr lang="fi-FI"/>
              <a:t> </a:t>
            </a:r>
            <a:r>
              <a:rPr lang="fi-FI" err="1"/>
              <a:t>smaller</a:t>
            </a:r>
            <a:r>
              <a:rPr lang="fi-FI"/>
              <a:t> </a:t>
            </a:r>
            <a:r>
              <a:rPr lang="fi-FI" err="1"/>
              <a:t>the</a:t>
            </a:r>
            <a:r>
              <a:rPr lang="fi-FI"/>
              <a:t> </a:t>
            </a:r>
            <a:r>
              <a:rPr lang="fi-FI" err="1"/>
              <a:t>better</a:t>
            </a:r>
            <a:r>
              <a:rPr lang="fi-FI"/>
              <a:t>!</a:t>
            </a:r>
          </a:p>
          <a:p>
            <a:pPr marL="342900" indent="-342900">
              <a:buFont typeface="Arial" panose="020B0604020202020204" pitchFamily="34" charset="0"/>
              <a:buChar char="•"/>
            </a:pPr>
            <a:r>
              <a:rPr lang="fi-FI" err="1"/>
              <a:t>Be</a:t>
            </a:r>
            <a:r>
              <a:rPr lang="fi-FI"/>
              <a:t> </a:t>
            </a:r>
            <a:r>
              <a:rPr lang="fi-FI" err="1"/>
              <a:t>realistic</a:t>
            </a:r>
            <a:r>
              <a:rPr lang="fi-FI"/>
              <a:t> </a:t>
            </a:r>
            <a:r>
              <a:rPr lang="fi-FI" err="1"/>
              <a:t>when</a:t>
            </a:r>
            <a:r>
              <a:rPr lang="fi-FI"/>
              <a:t> </a:t>
            </a:r>
            <a:r>
              <a:rPr lang="fi-FI" err="1"/>
              <a:t>you</a:t>
            </a:r>
            <a:r>
              <a:rPr lang="fi-FI"/>
              <a:t> set </a:t>
            </a:r>
            <a:r>
              <a:rPr lang="fi-FI" err="1"/>
              <a:t>goals</a:t>
            </a:r>
            <a:endParaRPr lang="fi-FI"/>
          </a:p>
          <a:p>
            <a:pPr marL="342900" indent="-342900">
              <a:buFont typeface="Arial" panose="020B0604020202020204" pitchFamily="34" charset="0"/>
              <a:buChar char="•"/>
            </a:pPr>
            <a:r>
              <a:rPr lang="fi-FI" err="1"/>
              <a:t>Don’t</a:t>
            </a:r>
            <a:r>
              <a:rPr lang="fi-FI"/>
              <a:t> </a:t>
            </a:r>
            <a:r>
              <a:rPr lang="fi-FI" err="1"/>
              <a:t>leave</a:t>
            </a:r>
            <a:r>
              <a:rPr lang="fi-FI"/>
              <a:t> </a:t>
            </a:r>
            <a:r>
              <a:rPr lang="fi-FI" err="1"/>
              <a:t>tasks</a:t>
            </a:r>
            <a:r>
              <a:rPr lang="fi-FI"/>
              <a:t> </a:t>
            </a:r>
            <a:r>
              <a:rPr lang="fi-FI" err="1"/>
              <a:t>too</a:t>
            </a:r>
            <a:r>
              <a:rPr lang="fi-FI"/>
              <a:t> </a:t>
            </a:r>
            <a:r>
              <a:rPr lang="fi-FI" err="1"/>
              <a:t>close</a:t>
            </a:r>
            <a:r>
              <a:rPr lang="fi-FI"/>
              <a:t> to </a:t>
            </a:r>
            <a:r>
              <a:rPr lang="fi-FI" err="1"/>
              <a:t>the</a:t>
            </a:r>
            <a:r>
              <a:rPr lang="fi-FI"/>
              <a:t> ”</a:t>
            </a:r>
            <a:r>
              <a:rPr lang="fi-FI" err="1"/>
              <a:t>big</a:t>
            </a:r>
            <a:r>
              <a:rPr lang="fi-FI"/>
              <a:t>” </a:t>
            </a:r>
            <a:r>
              <a:rPr lang="fi-FI" err="1"/>
              <a:t>dates</a:t>
            </a:r>
            <a:endParaRPr lang="fi-FI"/>
          </a:p>
          <a:p>
            <a:pPr marL="342900" indent="-342900">
              <a:buFont typeface="Arial" panose="020B0604020202020204" pitchFamily="34" charset="0"/>
              <a:buChar char="•"/>
            </a:pPr>
            <a:endParaRPr lang="fi-FI"/>
          </a:p>
          <a:p>
            <a:endParaRPr lang="fi-FI"/>
          </a:p>
        </p:txBody>
      </p:sp>
      <p:pic>
        <p:nvPicPr>
          <p:cNvPr id="4" name="Picture 3"/>
          <p:cNvPicPr>
            <a:picLocks noChangeAspect="1"/>
          </p:cNvPicPr>
          <p:nvPr/>
        </p:nvPicPr>
        <p:blipFill>
          <a:blip r:embed="rId3"/>
          <a:stretch>
            <a:fillRect/>
          </a:stretch>
        </p:blipFill>
        <p:spPr>
          <a:xfrm>
            <a:off x="6230559" y="1180236"/>
            <a:ext cx="1771897" cy="1684913"/>
          </a:xfrm>
          <a:prstGeom prst="rect">
            <a:avLst/>
          </a:prstGeom>
        </p:spPr>
      </p:pic>
    </p:spTree>
    <p:extLst>
      <p:ext uri="{BB962C8B-B14F-4D97-AF65-F5344CB8AC3E}">
        <p14:creationId xmlns:p14="http://schemas.microsoft.com/office/powerpoint/2010/main" val="26726306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err="1"/>
              <a:t>Points</a:t>
            </a:r>
            <a:r>
              <a:rPr lang="fi-FI"/>
              <a:t> to </a:t>
            </a:r>
            <a:r>
              <a:rPr lang="fi-FI" err="1"/>
              <a:t>consider</a:t>
            </a:r>
            <a:endParaRPr lang="fi-FI"/>
          </a:p>
        </p:txBody>
      </p:sp>
      <p:sp>
        <p:nvSpPr>
          <p:cNvPr id="3" name="Content Placeholder 2"/>
          <p:cNvSpPr>
            <a:spLocks noGrp="1"/>
          </p:cNvSpPr>
          <p:nvPr>
            <p:ph type="body" sz="half" idx="1"/>
          </p:nvPr>
        </p:nvSpPr>
        <p:spPr>
          <a:xfrm>
            <a:off x="468312" y="1251637"/>
            <a:ext cx="7746540" cy="3505639"/>
          </a:xfrm>
        </p:spPr>
        <p:txBody>
          <a:bodyPr lIns="0" tIns="0" rIns="0" bIns="0" anchor="t">
            <a:normAutofit lnSpcReduction="10000"/>
          </a:bodyPr>
          <a:lstStyle/>
          <a:p>
            <a:pPr marL="342900" indent="-342900">
              <a:buFont typeface="Arial" panose="020B0604020202020204" pitchFamily="34" charset="0"/>
              <a:buChar char="•"/>
            </a:pPr>
            <a:r>
              <a:rPr lang="fi-FI" err="1"/>
              <a:t>Monitor</a:t>
            </a:r>
            <a:r>
              <a:rPr lang="fi-FI"/>
              <a:t> </a:t>
            </a:r>
            <a:r>
              <a:rPr lang="fi-FI" err="1"/>
              <a:t>your</a:t>
            </a:r>
            <a:r>
              <a:rPr lang="fi-FI"/>
              <a:t> </a:t>
            </a:r>
            <a:r>
              <a:rPr lang="fi-FI" err="1"/>
              <a:t>use</a:t>
            </a:r>
            <a:r>
              <a:rPr lang="fi-FI"/>
              <a:t> of </a:t>
            </a:r>
            <a:r>
              <a:rPr lang="fi-FI" err="1"/>
              <a:t>time</a:t>
            </a:r>
            <a:endParaRPr lang="fi-FI"/>
          </a:p>
          <a:p>
            <a:pPr marL="342900" indent="-342900">
              <a:buFont typeface="Arial" panose="020B0604020202020204" pitchFamily="34" charset="0"/>
              <a:buChar char="•"/>
            </a:pPr>
            <a:r>
              <a:rPr lang="fi-FI"/>
              <a:t>Write </a:t>
            </a:r>
            <a:r>
              <a:rPr lang="fi-FI" err="1"/>
              <a:t>down</a:t>
            </a:r>
            <a:r>
              <a:rPr lang="fi-FI"/>
              <a:t> </a:t>
            </a:r>
            <a:r>
              <a:rPr lang="fi-FI" err="1"/>
              <a:t>everything</a:t>
            </a:r>
            <a:r>
              <a:rPr lang="fi-FI"/>
              <a:t>. </a:t>
            </a:r>
            <a:r>
              <a:rPr lang="fi-FI" err="1"/>
              <a:t>You</a:t>
            </a:r>
            <a:r>
              <a:rPr lang="fi-FI"/>
              <a:t> </a:t>
            </a:r>
            <a:r>
              <a:rPr lang="fi-FI" err="1"/>
              <a:t>need</a:t>
            </a:r>
            <a:r>
              <a:rPr lang="fi-FI"/>
              <a:t> to </a:t>
            </a:r>
            <a:r>
              <a:rPr lang="fi-FI" err="1"/>
              <a:t>get</a:t>
            </a:r>
            <a:r>
              <a:rPr lang="fi-FI"/>
              <a:t> </a:t>
            </a:r>
            <a:r>
              <a:rPr lang="fi-FI" err="1"/>
              <a:t>your</a:t>
            </a:r>
            <a:r>
              <a:rPr lang="fi-FI"/>
              <a:t> </a:t>
            </a:r>
            <a:r>
              <a:rPr lang="fi-FI" err="1"/>
              <a:t>brain</a:t>
            </a:r>
            <a:r>
              <a:rPr lang="fi-FI"/>
              <a:t> </a:t>
            </a:r>
            <a:r>
              <a:rPr lang="fi-FI" err="1"/>
              <a:t>capacity</a:t>
            </a:r>
            <a:r>
              <a:rPr lang="fi-FI"/>
              <a:t> on </a:t>
            </a:r>
            <a:r>
              <a:rPr lang="fi-FI" err="1"/>
              <a:t>working</a:t>
            </a:r>
            <a:r>
              <a:rPr lang="fi-FI"/>
              <a:t> - </a:t>
            </a:r>
            <a:r>
              <a:rPr lang="fi-FI" err="1"/>
              <a:t>use</a:t>
            </a:r>
            <a:r>
              <a:rPr lang="fi-FI"/>
              <a:t> </a:t>
            </a:r>
            <a:r>
              <a:rPr lang="fi-FI" err="1"/>
              <a:t>calenders</a:t>
            </a:r>
            <a:r>
              <a:rPr lang="fi-FI"/>
              <a:t>, </a:t>
            </a:r>
            <a:r>
              <a:rPr lang="fi-FI" err="1"/>
              <a:t>notes</a:t>
            </a:r>
            <a:r>
              <a:rPr lang="fi-FI"/>
              <a:t>, to-</a:t>
            </a:r>
            <a:r>
              <a:rPr lang="fi-FI" err="1"/>
              <a:t>do</a:t>
            </a:r>
            <a:r>
              <a:rPr lang="fi-FI"/>
              <a:t>-</a:t>
            </a:r>
            <a:r>
              <a:rPr lang="fi-FI" err="1"/>
              <a:t>lists</a:t>
            </a:r>
            <a:endParaRPr lang="fi-FI"/>
          </a:p>
          <a:p>
            <a:pPr marL="342900" indent="-342900">
              <a:buFont typeface="Arial" panose="020B0604020202020204" pitchFamily="34" charset="0"/>
              <a:buChar char="•"/>
            </a:pPr>
            <a:r>
              <a:rPr lang="fi-FI" err="1"/>
              <a:t>Consider</a:t>
            </a:r>
            <a:r>
              <a:rPr lang="fi-FI"/>
              <a:t> </a:t>
            </a:r>
            <a:r>
              <a:rPr lang="fi-FI" err="1"/>
              <a:t>where</a:t>
            </a:r>
            <a:r>
              <a:rPr lang="fi-FI"/>
              <a:t> </a:t>
            </a:r>
            <a:r>
              <a:rPr lang="fi-FI" err="1"/>
              <a:t>you</a:t>
            </a:r>
            <a:r>
              <a:rPr lang="fi-FI"/>
              <a:t> </a:t>
            </a:r>
            <a:r>
              <a:rPr lang="fi-FI" err="1"/>
              <a:t>work</a:t>
            </a:r>
            <a:r>
              <a:rPr lang="fi-FI"/>
              <a:t> and </a:t>
            </a:r>
            <a:r>
              <a:rPr lang="fi-FI" err="1"/>
              <a:t>when</a:t>
            </a:r>
            <a:r>
              <a:rPr lang="fi-FI"/>
              <a:t> </a:t>
            </a:r>
            <a:r>
              <a:rPr lang="fi-FI" err="1"/>
              <a:t>you</a:t>
            </a:r>
            <a:r>
              <a:rPr lang="fi-FI"/>
              <a:t> </a:t>
            </a:r>
            <a:r>
              <a:rPr lang="fi-FI" err="1"/>
              <a:t>work</a:t>
            </a:r>
            <a:r>
              <a:rPr lang="fi-FI"/>
              <a:t> - </a:t>
            </a:r>
            <a:r>
              <a:rPr lang="fi-FI" err="1"/>
              <a:t>what’s</a:t>
            </a:r>
            <a:r>
              <a:rPr lang="fi-FI"/>
              <a:t> </a:t>
            </a:r>
            <a:r>
              <a:rPr lang="fi-FI" err="1"/>
              <a:t>your</a:t>
            </a:r>
            <a:r>
              <a:rPr lang="fi-FI"/>
              <a:t> prime </a:t>
            </a:r>
            <a:r>
              <a:rPr lang="fi-FI" err="1"/>
              <a:t>time</a:t>
            </a:r>
            <a:r>
              <a:rPr lang="fi-FI"/>
              <a:t> and </a:t>
            </a:r>
            <a:r>
              <a:rPr lang="fi-FI" err="1"/>
              <a:t>place</a:t>
            </a:r>
            <a:r>
              <a:rPr lang="fi-FI"/>
              <a:t>?</a:t>
            </a:r>
          </a:p>
          <a:p>
            <a:pPr marL="342900" indent="-342900">
              <a:buFont typeface="Arial" panose="020B0604020202020204" pitchFamily="34" charset="0"/>
              <a:buChar char="•"/>
            </a:pPr>
            <a:r>
              <a:rPr lang="fi-FI" err="1"/>
              <a:t>What</a:t>
            </a:r>
            <a:r>
              <a:rPr lang="fi-FI"/>
              <a:t> is </a:t>
            </a:r>
            <a:r>
              <a:rPr lang="fi-FI" err="1"/>
              <a:t>the</a:t>
            </a:r>
            <a:r>
              <a:rPr lang="fi-FI"/>
              <a:t> </a:t>
            </a:r>
            <a:r>
              <a:rPr lang="fi-FI" err="1"/>
              <a:t>best</a:t>
            </a:r>
            <a:r>
              <a:rPr lang="fi-FI"/>
              <a:t> </a:t>
            </a:r>
            <a:r>
              <a:rPr lang="fi-FI" err="1"/>
              <a:t>study</a:t>
            </a:r>
            <a:r>
              <a:rPr lang="fi-FI"/>
              <a:t> </a:t>
            </a:r>
            <a:r>
              <a:rPr lang="fi-FI" err="1"/>
              <a:t>method</a:t>
            </a:r>
            <a:r>
              <a:rPr lang="fi-FI"/>
              <a:t> for </a:t>
            </a:r>
            <a:r>
              <a:rPr lang="fi-FI" b="1" u="sng" err="1"/>
              <a:t>this</a:t>
            </a:r>
            <a:r>
              <a:rPr lang="fi-FI" b="1" u="sng"/>
              <a:t> </a:t>
            </a:r>
            <a:r>
              <a:rPr lang="fi-FI" b="1" u="sng" err="1"/>
              <a:t>project</a:t>
            </a:r>
            <a:r>
              <a:rPr lang="fi-FI" b="1" u="sng"/>
              <a:t>?</a:t>
            </a:r>
          </a:p>
          <a:p>
            <a:pPr marL="342900" indent="-342900">
              <a:buFont typeface="Arial" panose="020B0604020202020204" pitchFamily="34" charset="0"/>
              <a:buChar char="•"/>
            </a:pPr>
            <a:r>
              <a:rPr lang="fi-FI" err="1"/>
              <a:t>Practice</a:t>
            </a:r>
            <a:r>
              <a:rPr lang="fi-FI"/>
              <a:t> </a:t>
            </a:r>
            <a:r>
              <a:rPr lang="fi-FI" err="1"/>
              <a:t>scheduling</a:t>
            </a:r>
            <a:r>
              <a:rPr lang="fi-FI"/>
              <a:t> and </a:t>
            </a:r>
            <a:r>
              <a:rPr lang="fi-FI" err="1"/>
              <a:t>modify</a:t>
            </a:r>
            <a:r>
              <a:rPr lang="fi-FI"/>
              <a:t> </a:t>
            </a:r>
            <a:r>
              <a:rPr lang="fi-FI" err="1"/>
              <a:t>your</a:t>
            </a:r>
            <a:r>
              <a:rPr lang="fi-FI"/>
              <a:t> </a:t>
            </a:r>
            <a:r>
              <a:rPr lang="fi-FI" err="1"/>
              <a:t>schedules</a:t>
            </a:r>
            <a:r>
              <a:rPr lang="fi-FI"/>
              <a:t> </a:t>
            </a:r>
            <a:r>
              <a:rPr lang="fi-FI" err="1"/>
              <a:t>when</a:t>
            </a:r>
            <a:r>
              <a:rPr lang="fi-FI"/>
              <a:t> </a:t>
            </a:r>
            <a:r>
              <a:rPr lang="fi-FI" err="1"/>
              <a:t>needed</a:t>
            </a:r>
            <a:endParaRPr lang="fi-FI"/>
          </a:p>
          <a:p>
            <a:pPr marL="342900" indent="-342900">
              <a:buFont typeface="Arial" panose="020B0604020202020204" pitchFamily="34" charset="0"/>
              <a:buChar char="•"/>
            </a:pPr>
            <a:r>
              <a:rPr lang="fi-FI" err="1"/>
              <a:t>Protect</a:t>
            </a:r>
            <a:r>
              <a:rPr lang="fi-FI"/>
              <a:t> </a:t>
            </a:r>
            <a:r>
              <a:rPr lang="fi-FI" err="1"/>
              <a:t>your</a:t>
            </a:r>
            <a:r>
              <a:rPr lang="fi-FI"/>
              <a:t> </a:t>
            </a:r>
            <a:r>
              <a:rPr lang="fi-FI" err="1"/>
              <a:t>freetime</a:t>
            </a:r>
            <a:r>
              <a:rPr lang="fi-FI"/>
              <a:t> and </a:t>
            </a:r>
            <a:r>
              <a:rPr lang="fi-FI" err="1"/>
              <a:t>recovery</a:t>
            </a:r>
            <a:r>
              <a:rPr lang="fi-FI"/>
              <a:t>. Plan in </a:t>
            </a:r>
            <a:r>
              <a:rPr lang="fi-FI" err="1"/>
              <a:t>advance</a:t>
            </a:r>
            <a:r>
              <a:rPr lang="fi-FI"/>
              <a:t> </a:t>
            </a:r>
            <a:r>
              <a:rPr lang="fi-FI" err="1"/>
              <a:t>that</a:t>
            </a:r>
            <a:r>
              <a:rPr lang="fi-FI"/>
              <a:t> </a:t>
            </a:r>
            <a:r>
              <a:rPr lang="fi-FI" err="1"/>
              <a:t>you</a:t>
            </a:r>
            <a:r>
              <a:rPr lang="fi-FI"/>
              <a:t> </a:t>
            </a:r>
            <a:r>
              <a:rPr lang="fi-FI" err="1"/>
              <a:t>have</a:t>
            </a:r>
            <a:r>
              <a:rPr lang="fi-FI"/>
              <a:t> </a:t>
            </a:r>
            <a:r>
              <a:rPr lang="fi-FI" err="1"/>
              <a:t>time</a:t>
            </a:r>
            <a:r>
              <a:rPr lang="fi-FI"/>
              <a:t> for </a:t>
            </a:r>
            <a:r>
              <a:rPr lang="fi-FI" err="1"/>
              <a:t>that</a:t>
            </a:r>
            <a:r>
              <a:rPr lang="fi-FI"/>
              <a:t>! </a:t>
            </a:r>
          </a:p>
          <a:p>
            <a:pPr marL="342900" indent="-342900">
              <a:buFont typeface="Arial" panose="020B0604020202020204" pitchFamily="34" charset="0"/>
              <a:buChar char="•"/>
            </a:pPr>
            <a:endParaRPr lang="fi-FI"/>
          </a:p>
        </p:txBody>
      </p:sp>
    </p:spTree>
    <p:extLst>
      <p:ext uri="{BB962C8B-B14F-4D97-AF65-F5344CB8AC3E}">
        <p14:creationId xmlns:p14="http://schemas.microsoft.com/office/powerpoint/2010/main" val="42682913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7999-765B-4A3F-8041-C29AF5DED8B5}"/>
              </a:ext>
            </a:extLst>
          </p:cNvPr>
          <p:cNvSpPr>
            <a:spLocks noGrp="1"/>
          </p:cNvSpPr>
          <p:nvPr>
            <p:ph type="title"/>
          </p:nvPr>
        </p:nvSpPr>
        <p:spPr/>
        <p:txBody>
          <a:bodyPr/>
          <a:lstStyle/>
          <a:p>
            <a:r>
              <a:rPr lang="en-US"/>
              <a:t>Next steps</a:t>
            </a:r>
            <a:endParaRPr lang="LID4096"/>
          </a:p>
        </p:txBody>
      </p:sp>
      <p:sp>
        <p:nvSpPr>
          <p:cNvPr id="3" name="Text Placeholder 2">
            <a:extLst>
              <a:ext uri="{FF2B5EF4-FFF2-40B4-BE49-F238E27FC236}">
                <a16:creationId xmlns:a16="http://schemas.microsoft.com/office/drawing/2014/main" id="{D959B5E4-6454-4807-BFAE-47DF3E177D62}"/>
              </a:ext>
            </a:extLst>
          </p:cNvPr>
          <p:cNvSpPr>
            <a:spLocks noGrp="1"/>
          </p:cNvSpPr>
          <p:nvPr>
            <p:ph type="body" sz="half" idx="1"/>
          </p:nvPr>
        </p:nvSpPr>
        <p:spPr/>
        <p:txBody>
          <a:bodyPr lIns="0" tIns="0" rIns="0" bIns="0" anchor="t">
            <a:normAutofit fontScale="77500" lnSpcReduction="20000"/>
          </a:bodyPr>
          <a:lstStyle/>
          <a:p>
            <a:r>
              <a:rPr lang="en-US" dirty="0"/>
              <a:t>Read material from MyCourses and this pp-slide-show in advance and think your own answers for those group-work questions. Then, let’s meet again and start the group-work:</a:t>
            </a:r>
          </a:p>
          <a:p>
            <a:endParaRPr lang="en-US" dirty="0"/>
          </a:p>
          <a:p>
            <a:r>
              <a:rPr lang="en-US" dirty="0"/>
              <a:t>Group A, groupwork:</a:t>
            </a:r>
          </a:p>
          <a:p>
            <a:r>
              <a:rPr lang="en-US" dirty="0"/>
              <a:t>Wednesday, October 20 at 16-18 (Finnish time, UTC +3) </a:t>
            </a:r>
          </a:p>
          <a:p>
            <a:endParaRPr lang="en-US" dirty="0"/>
          </a:p>
          <a:p>
            <a:r>
              <a:rPr lang="en-US" dirty="0"/>
              <a:t>Group B, groupwork:</a:t>
            </a:r>
          </a:p>
          <a:p>
            <a:r>
              <a:rPr lang="en-US" dirty="0"/>
              <a:t>Thursday, </a:t>
            </a:r>
            <a:r>
              <a:rPr lang="en-US"/>
              <a:t>October 21 </a:t>
            </a:r>
            <a:r>
              <a:rPr lang="en-US" dirty="0"/>
              <a:t>at 16-18 (Finnish time, UTC +3) </a:t>
            </a:r>
          </a:p>
          <a:p>
            <a:endParaRPr lang="LID4096" dirty="0"/>
          </a:p>
        </p:txBody>
      </p:sp>
    </p:spTree>
    <p:extLst>
      <p:ext uri="{BB962C8B-B14F-4D97-AF65-F5344CB8AC3E}">
        <p14:creationId xmlns:p14="http://schemas.microsoft.com/office/powerpoint/2010/main" val="15445088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16D1-7186-4699-BD8D-81C0817710CC}"/>
              </a:ext>
            </a:extLst>
          </p:cNvPr>
          <p:cNvSpPr>
            <a:spLocks noGrp="1"/>
          </p:cNvSpPr>
          <p:nvPr>
            <p:ph type="title"/>
          </p:nvPr>
        </p:nvSpPr>
        <p:spPr/>
        <p:txBody>
          <a:bodyPr lIns="0" tIns="0" rIns="0" bIns="0" anchor="t">
            <a:normAutofit/>
          </a:bodyPr>
          <a:lstStyle/>
          <a:p>
            <a:r>
              <a:rPr lang="en-US" dirty="0"/>
              <a:t>Introduction to your group work</a:t>
            </a:r>
          </a:p>
        </p:txBody>
      </p:sp>
      <p:sp>
        <p:nvSpPr>
          <p:cNvPr id="3" name="Text Placeholder 2">
            <a:extLst>
              <a:ext uri="{FF2B5EF4-FFF2-40B4-BE49-F238E27FC236}">
                <a16:creationId xmlns:a16="http://schemas.microsoft.com/office/drawing/2014/main" id="{8C96169F-177F-4B94-BF6A-18246E90BBB2}"/>
              </a:ext>
            </a:extLst>
          </p:cNvPr>
          <p:cNvSpPr>
            <a:spLocks noGrp="1"/>
          </p:cNvSpPr>
          <p:nvPr>
            <p:ph type="body" sz="half" idx="1"/>
          </p:nvPr>
        </p:nvSpPr>
        <p:spPr>
          <a:xfrm>
            <a:off x="468312" y="1254581"/>
            <a:ext cx="8250591" cy="3343114"/>
          </a:xfrm>
        </p:spPr>
        <p:txBody>
          <a:bodyPr lIns="0" tIns="0" rIns="0" bIns="0" anchor="t">
            <a:normAutofit fontScale="62500" lnSpcReduction="20000"/>
          </a:bodyPr>
          <a:lstStyle/>
          <a:p>
            <a:r>
              <a:rPr lang="en-US" b="0" dirty="0">
                <a:hlinkClick r:id="rId3"/>
              </a:rPr>
              <a:t>https://mycourses.aalto.fi/course/view.php?id=34468&amp;section=2</a:t>
            </a:r>
            <a:endParaRPr lang="en-US"/>
          </a:p>
          <a:p>
            <a:r>
              <a:rPr lang="en-US" dirty="0"/>
              <a:t>Sanni and Alli will divide you into groups at the beginning of the second workshop, so be there in Zoom on time!</a:t>
            </a:r>
          </a:p>
          <a:p>
            <a:endParaRPr lang="en-US" b="0" dirty="0"/>
          </a:p>
          <a:p>
            <a:pPr marL="285750" indent="-285750">
              <a:buFont typeface="Arial"/>
              <a:buChar char="•"/>
            </a:pPr>
            <a:r>
              <a:rPr lang="en-US" b="0" dirty="0"/>
              <a:t>What a balanced (study or work) life means for you? How do you notice if your life is in balance or not? How distant/remote studying and learning can affect your study motivation and wellbeing (positively and negatively)?</a:t>
            </a:r>
            <a:endParaRPr lang="en-US" dirty="0"/>
          </a:p>
          <a:p>
            <a:pPr marL="285750" indent="-285750">
              <a:buFont typeface="Arial"/>
              <a:buChar char="•"/>
            </a:pPr>
            <a:r>
              <a:rPr lang="en-US" b="0" dirty="0"/>
              <a:t>What could “balance” mean for you (students) in these times of uncertainty? How can you make your life a balanced-one? Or is it even possible? If yes/not, why? What obstacles or stressors can there be waiting for you?</a:t>
            </a:r>
            <a:endParaRPr lang="en-US" dirty="0"/>
          </a:p>
          <a:p>
            <a:pPr marL="285750" indent="-285750">
              <a:buFont typeface="Arial"/>
              <a:buChar char="•"/>
            </a:pPr>
            <a:r>
              <a:rPr lang="en-US" b="0" dirty="0"/>
              <a:t>What helps you when problems might arrive? What can you do in advance to make it easier for you to overcome problems? </a:t>
            </a:r>
            <a:endParaRPr lang="en-US" dirty="0"/>
          </a:p>
          <a:p>
            <a:pPr marL="285750" indent="-285750">
              <a:buFont typeface="Arial"/>
              <a:buChar char="•"/>
            </a:pPr>
            <a:r>
              <a:rPr lang="en-US" b="0" dirty="0"/>
              <a:t>How can you support each other's wellbeing and study/work motivation? </a:t>
            </a:r>
            <a:endParaRPr lang="en-US" dirty="0"/>
          </a:p>
          <a:p>
            <a:pPr marL="285750" indent="-285750">
              <a:buFont typeface="Arial"/>
              <a:buChar char="•"/>
            </a:pPr>
            <a:r>
              <a:rPr lang="en-US" b="0" dirty="0"/>
              <a:t>From where can you get help/ support/ tips when you or your fellow-students need it?</a:t>
            </a:r>
            <a:endParaRPr lang="en-US" dirty="0"/>
          </a:p>
          <a:p>
            <a:pPr marL="285750" indent="-285750">
              <a:buFont typeface="Arial"/>
              <a:buChar char="•"/>
            </a:pPr>
            <a:r>
              <a:rPr lang="en-US" b="0" dirty="0"/>
              <a:t>What kind of stress and time management tips would you recommend to others (what have you tried yourself and found useful) especially for remote/distant studying and promoting your study-wellbeing?</a:t>
            </a:r>
            <a:endParaRPr lang="en-US" dirty="0"/>
          </a:p>
          <a:p>
            <a:endParaRPr lang="en-US" b="0" dirty="0"/>
          </a:p>
          <a:p>
            <a:endParaRPr lang="en-US" b="0" dirty="0"/>
          </a:p>
          <a:p>
            <a:endParaRPr lang="en-US" b="0" dirty="0"/>
          </a:p>
        </p:txBody>
      </p:sp>
    </p:spTree>
    <p:extLst>
      <p:ext uri="{BB962C8B-B14F-4D97-AF65-F5344CB8AC3E}">
        <p14:creationId xmlns:p14="http://schemas.microsoft.com/office/powerpoint/2010/main" val="38888550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EA19-FD81-4D45-97A0-A9F1A4D7CC7E}"/>
              </a:ext>
            </a:extLst>
          </p:cNvPr>
          <p:cNvSpPr>
            <a:spLocks noGrp="1"/>
          </p:cNvSpPr>
          <p:nvPr>
            <p:ph type="title"/>
          </p:nvPr>
        </p:nvSpPr>
        <p:spPr/>
        <p:txBody>
          <a:bodyPr lIns="0" tIns="0" rIns="0" bIns="0" anchor="t">
            <a:normAutofit/>
          </a:bodyPr>
          <a:lstStyle/>
          <a:p>
            <a:r>
              <a:rPr lang="en-US"/>
              <a:t>Tell us one small thing that you could do for your wellbeing right now?</a:t>
            </a:r>
          </a:p>
        </p:txBody>
      </p:sp>
      <p:sp>
        <p:nvSpPr>
          <p:cNvPr id="3" name="Text Placeholder 2">
            <a:extLst>
              <a:ext uri="{FF2B5EF4-FFF2-40B4-BE49-F238E27FC236}">
                <a16:creationId xmlns:a16="http://schemas.microsoft.com/office/drawing/2014/main" id="{19DAF369-6B57-46F9-896B-6D6C2DDE1381}"/>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42708894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ECE2-574B-47BA-BAA8-49DE64F7B3AA}"/>
              </a:ext>
            </a:extLst>
          </p:cNvPr>
          <p:cNvSpPr>
            <a:spLocks noGrp="1"/>
          </p:cNvSpPr>
          <p:nvPr>
            <p:ph type="title"/>
          </p:nvPr>
        </p:nvSpPr>
        <p:spPr>
          <a:xfrm>
            <a:off x="402642" y="643560"/>
            <a:ext cx="4035335" cy="3324533"/>
          </a:xfrm>
        </p:spPr>
        <p:txBody>
          <a:bodyPr/>
          <a:lstStyle/>
          <a:p>
            <a:r>
              <a:rPr lang="en-US" sz="2800"/>
              <a:t>Supporting your study ability in learning remotely</a:t>
            </a:r>
            <a:br>
              <a:rPr lang="en-US" sz="2400"/>
            </a:br>
            <a:br>
              <a:rPr lang="en-US" sz="2400"/>
            </a:br>
            <a:r>
              <a:rPr lang="en-US" sz="2400" i="1"/>
              <a:t>Four elements to successful remote </a:t>
            </a:r>
            <a:br>
              <a:rPr lang="en-US" sz="2400" i="1"/>
            </a:br>
            <a:r>
              <a:rPr lang="en-US" sz="2400" i="1"/>
              <a:t>studying  </a:t>
            </a:r>
            <a:br>
              <a:rPr lang="en-US" sz="2400"/>
            </a:br>
            <a:br>
              <a:rPr lang="en-US" sz="2000"/>
            </a:br>
            <a:endParaRPr lang="fi-FI" sz="2000"/>
          </a:p>
        </p:txBody>
      </p:sp>
      <p:sp>
        <p:nvSpPr>
          <p:cNvPr id="4" name="Text Placeholder 3">
            <a:extLst>
              <a:ext uri="{FF2B5EF4-FFF2-40B4-BE49-F238E27FC236}">
                <a16:creationId xmlns:a16="http://schemas.microsoft.com/office/drawing/2014/main" id="{FADBF226-1341-462E-9651-117D92EF08C3}"/>
              </a:ext>
            </a:extLst>
          </p:cNvPr>
          <p:cNvSpPr>
            <a:spLocks noGrp="1"/>
          </p:cNvSpPr>
          <p:nvPr>
            <p:ph type="body" sz="half" idx="11"/>
          </p:nvPr>
        </p:nvSpPr>
        <p:spPr>
          <a:xfrm>
            <a:off x="2265344" y="4367662"/>
            <a:ext cx="2172633" cy="500044"/>
          </a:xfrm>
        </p:spPr>
        <p:txBody>
          <a:bodyPr/>
          <a:lstStyle/>
          <a:p>
            <a:r>
              <a:rPr lang="en-US" sz="1600"/>
              <a:t>Student Services</a:t>
            </a:r>
          </a:p>
          <a:p>
            <a:r>
              <a:rPr lang="en-US" sz="1600"/>
              <a:t>August 2020</a:t>
            </a:r>
            <a:endParaRPr lang="fi-FI" sz="1600"/>
          </a:p>
          <a:p>
            <a:endParaRPr lang="fi-FI"/>
          </a:p>
        </p:txBody>
      </p:sp>
      <p:pic>
        <p:nvPicPr>
          <p:cNvPr id="14" name="Picture Placeholder 13" descr="A picture containing outdoor, grass, sitting, park&#10;&#10;Description automatically generated">
            <a:extLst>
              <a:ext uri="{FF2B5EF4-FFF2-40B4-BE49-F238E27FC236}">
                <a16:creationId xmlns:a16="http://schemas.microsoft.com/office/drawing/2014/main" id="{7E38523B-93D3-419F-8917-81FC473D1194}"/>
              </a:ext>
            </a:extLst>
          </p:cNvPr>
          <p:cNvPicPr>
            <a:picLocks noGrp="1" noChangeAspect="1"/>
          </p:cNvPicPr>
          <p:nvPr>
            <p:ph type="pic" idx="13"/>
          </p:nvPr>
        </p:nvPicPr>
        <p:blipFill>
          <a:blip r:embed="rId2"/>
          <a:srcRect l="20319" r="20319"/>
          <a:stretch>
            <a:fillRect/>
          </a:stretch>
        </p:blipFill>
        <p:spPr/>
      </p:pic>
    </p:spTree>
    <p:extLst>
      <p:ext uri="{BB962C8B-B14F-4D97-AF65-F5344CB8AC3E}">
        <p14:creationId xmlns:p14="http://schemas.microsoft.com/office/powerpoint/2010/main" val="1370498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24BB44FE-54FE-43B2-9AE0-549A05F72A82}"/>
              </a:ext>
            </a:extLst>
          </p:cNvPr>
          <p:cNvPicPr>
            <a:picLocks noChangeAspect="1"/>
          </p:cNvPicPr>
          <p:nvPr/>
        </p:nvPicPr>
        <p:blipFill>
          <a:blip r:embed="rId2"/>
          <a:stretch>
            <a:fillRect/>
          </a:stretch>
        </p:blipFill>
        <p:spPr>
          <a:xfrm>
            <a:off x="393088" y="205006"/>
            <a:ext cx="8474568" cy="5306306"/>
          </a:xfrm>
          <a:prstGeom prst="rect">
            <a:avLst/>
          </a:prstGeom>
        </p:spPr>
      </p:pic>
    </p:spTree>
    <p:extLst>
      <p:ext uri="{BB962C8B-B14F-4D97-AF65-F5344CB8AC3E}">
        <p14:creationId xmlns:p14="http://schemas.microsoft.com/office/powerpoint/2010/main" val="7823808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CF2-5E8A-4EEF-9183-CDD2F7CD1050}"/>
              </a:ext>
            </a:extLst>
          </p:cNvPr>
          <p:cNvSpPr>
            <a:spLocks noGrp="1"/>
          </p:cNvSpPr>
          <p:nvPr>
            <p:ph type="title"/>
          </p:nvPr>
        </p:nvSpPr>
        <p:spPr/>
        <p:txBody>
          <a:bodyPr/>
          <a:lstStyle/>
          <a:p>
            <a:r>
              <a:rPr lang="en-US"/>
              <a:t>Agenda for today</a:t>
            </a:r>
            <a:endParaRPr lang="LID4096"/>
          </a:p>
        </p:txBody>
      </p:sp>
      <p:sp>
        <p:nvSpPr>
          <p:cNvPr id="3" name="Text Placeholder 2">
            <a:extLst>
              <a:ext uri="{FF2B5EF4-FFF2-40B4-BE49-F238E27FC236}">
                <a16:creationId xmlns:a16="http://schemas.microsoft.com/office/drawing/2014/main" id="{9A1DF0FD-B8FD-4E2C-9E34-87EF0D7E5D1A}"/>
              </a:ext>
            </a:extLst>
          </p:cNvPr>
          <p:cNvSpPr>
            <a:spLocks noGrp="1"/>
          </p:cNvSpPr>
          <p:nvPr>
            <p:ph type="body" idx="1"/>
          </p:nvPr>
        </p:nvSpPr>
        <p:spPr/>
        <p:txBody>
          <a:bodyPr lIns="0" tIns="0" rIns="0" bIns="0" anchor="t">
            <a:normAutofit fontScale="92500"/>
          </a:bodyPr>
          <a:lstStyle/>
          <a:p>
            <a:r>
              <a:rPr lang="en-US" dirty="0"/>
              <a:t>16.00-16.10 Getting to know each other and what we </a:t>
            </a:r>
            <a:r>
              <a:rPr lang="en-US" dirty="0" err="1"/>
              <a:t>gonna</a:t>
            </a:r>
            <a:r>
              <a:rPr lang="en-US" dirty="0"/>
              <a:t> do today</a:t>
            </a:r>
          </a:p>
          <a:p>
            <a:r>
              <a:rPr lang="en-US" dirty="0"/>
              <a:t>16.10-16.20 </a:t>
            </a:r>
            <a:r>
              <a:rPr lang="en-US" dirty="0" err="1"/>
              <a:t>Flinga</a:t>
            </a:r>
            <a:r>
              <a:rPr lang="en-US" dirty="0"/>
              <a:t>: Beginner’s guide to stressing…</a:t>
            </a:r>
          </a:p>
          <a:p>
            <a:r>
              <a:rPr lang="en-US" dirty="0"/>
              <a:t>16.20-16.30 Sanni: Psychological flexibility</a:t>
            </a:r>
          </a:p>
          <a:p>
            <a:r>
              <a:rPr lang="en-US" dirty="0"/>
              <a:t>16.30-17.05 Podcast episode about time management</a:t>
            </a:r>
          </a:p>
          <a:p>
            <a:r>
              <a:rPr lang="en-US" dirty="0"/>
              <a:t>17.05-17.20 Group chat + </a:t>
            </a:r>
            <a:r>
              <a:rPr lang="en-US" dirty="0" err="1"/>
              <a:t>Flinga</a:t>
            </a:r>
            <a:r>
              <a:rPr lang="en-US" dirty="0"/>
              <a:t>: tool-box for university years</a:t>
            </a:r>
          </a:p>
          <a:p>
            <a:r>
              <a:rPr lang="en-US" dirty="0"/>
              <a:t>17.20-17.35 ABC -Time-management exercise</a:t>
            </a:r>
          </a:p>
          <a:p>
            <a:r>
              <a:rPr lang="en-US" dirty="0"/>
              <a:t>17.35-17.45 Alli: Scheduling - Points to consider</a:t>
            </a:r>
          </a:p>
          <a:p>
            <a:r>
              <a:rPr lang="en-US" dirty="0"/>
              <a:t>17.45-17.55 Instructions for group work (2</a:t>
            </a:r>
            <a:r>
              <a:rPr lang="en-US" baseline="30000" dirty="0"/>
              <a:t>nd</a:t>
            </a:r>
            <a:r>
              <a:rPr lang="en-US" dirty="0"/>
              <a:t> workshop)</a:t>
            </a:r>
          </a:p>
          <a:p>
            <a:r>
              <a:rPr lang="en-US" dirty="0"/>
              <a:t>17.55 Any questions? If not, finishing our workshop today </a:t>
            </a:r>
            <a:r>
              <a:rPr lang="en-US" dirty="0">
                <a:sym typeface="Wingdings" panose="05000000000000000000" pitchFamily="2" charset="2"/>
              </a:rPr>
              <a:t></a:t>
            </a:r>
            <a:endParaRPr lang="en-US" dirty="0"/>
          </a:p>
          <a:p>
            <a:endParaRPr lang="en-US"/>
          </a:p>
          <a:p>
            <a:endParaRPr lang="en-US"/>
          </a:p>
          <a:p>
            <a:endParaRPr lang="LID4096"/>
          </a:p>
        </p:txBody>
      </p:sp>
    </p:spTree>
    <p:extLst>
      <p:ext uri="{BB962C8B-B14F-4D97-AF65-F5344CB8AC3E}">
        <p14:creationId xmlns:p14="http://schemas.microsoft.com/office/powerpoint/2010/main" val="24139064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a:xfrm>
            <a:off x="1572300" y="1183314"/>
            <a:ext cx="5991300" cy="3392736"/>
          </a:xfrm>
          <a:prstGeom prst="rect">
            <a:avLst/>
          </a:prstGeom>
        </p:spPr>
        <p:txBody>
          <a:bodyPr vert="horz" lIns="0" tIns="0" rIns="0" bIns="0" rtlCol="0">
            <a:normAutofit/>
          </a:bodyPr>
          <a:lstStyle>
            <a:lvl1pPr marL="342900" indent="-342900" algn="l" defTabSz="914400" rtl="0" eaLnBrk="1" latinLnBrk="0" hangingPunct="1">
              <a:spcBef>
                <a:spcPts val="6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4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endParaRPr lang="en-US" sz="1800"/>
          </a:p>
        </p:txBody>
      </p:sp>
      <p:sp>
        <p:nvSpPr>
          <p:cNvPr id="10" name="Title 9"/>
          <p:cNvSpPr>
            <a:spLocks noGrp="1"/>
          </p:cNvSpPr>
          <p:nvPr>
            <p:ph type="title"/>
          </p:nvPr>
        </p:nvSpPr>
        <p:spPr>
          <a:xfrm>
            <a:off x="353649" y="186815"/>
            <a:ext cx="8207376" cy="996499"/>
          </a:xfrm>
        </p:spPr>
        <p:txBody>
          <a:bodyPr/>
          <a:lstStyle/>
          <a:p>
            <a:r>
              <a:rPr lang="fi-FI" err="1"/>
              <a:t>Stress</a:t>
            </a:r>
            <a:endParaRPr lang="fi-FI"/>
          </a:p>
        </p:txBody>
      </p:sp>
      <p:sp>
        <p:nvSpPr>
          <p:cNvPr id="11" name="Text Placeholder 10"/>
          <p:cNvSpPr>
            <a:spLocks noGrp="1"/>
          </p:cNvSpPr>
          <p:nvPr>
            <p:ph type="body" sz="half" idx="1"/>
          </p:nvPr>
        </p:nvSpPr>
        <p:spPr>
          <a:xfrm>
            <a:off x="579869" y="837709"/>
            <a:ext cx="7900454" cy="3336085"/>
          </a:xfrm>
        </p:spPr>
        <p:txBody>
          <a:bodyPr>
            <a:normAutofit fontScale="92500" lnSpcReduction="20000"/>
          </a:bodyPr>
          <a:lstStyle/>
          <a:p>
            <a:pPr marL="342900" indent="-342900">
              <a:buFont typeface="Arial" panose="020B0604020202020204" pitchFamily="34" charset="0"/>
              <a:buChar char="•"/>
            </a:pPr>
            <a:r>
              <a:rPr lang="fi-FI" sz="2400" err="1"/>
              <a:t>Stress</a:t>
            </a:r>
            <a:r>
              <a:rPr lang="fi-FI" sz="2400"/>
              <a:t> is </a:t>
            </a:r>
            <a:r>
              <a:rPr lang="fi-FI" sz="2400" err="1"/>
              <a:t>natural</a:t>
            </a:r>
            <a:r>
              <a:rPr lang="fi-FI" sz="2400"/>
              <a:t> </a:t>
            </a:r>
            <a:r>
              <a:rPr lang="fi-FI" sz="2400" err="1"/>
              <a:t>part</a:t>
            </a:r>
            <a:r>
              <a:rPr lang="fi-FI" sz="2400"/>
              <a:t> of life and </a:t>
            </a:r>
            <a:r>
              <a:rPr lang="fi-FI" sz="2400" err="1"/>
              <a:t>learning</a:t>
            </a:r>
            <a:r>
              <a:rPr lang="fi-FI" sz="2400"/>
              <a:t>. </a:t>
            </a:r>
          </a:p>
          <a:p>
            <a:pPr marL="342900" indent="-342900">
              <a:buFont typeface="Arial" panose="020B0604020202020204" pitchFamily="34" charset="0"/>
              <a:buChar char="•"/>
            </a:pPr>
            <a:r>
              <a:rPr lang="fi-FI" sz="2400" err="1"/>
              <a:t>Stress</a:t>
            </a:r>
            <a:r>
              <a:rPr lang="fi-FI" sz="2400"/>
              <a:t> is an </a:t>
            </a:r>
            <a:r>
              <a:rPr lang="fi-FI" sz="2400" err="1"/>
              <a:t>experience</a:t>
            </a:r>
            <a:r>
              <a:rPr lang="fi-FI" sz="2400"/>
              <a:t> in </a:t>
            </a:r>
            <a:r>
              <a:rPr lang="fi-FI" sz="2400" err="1"/>
              <a:t>which</a:t>
            </a:r>
            <a:r>
              <a:rPr lang="fi-FI" sz="2400"/>
              <a:t> </a:t>
            </a:r>
            <a:r>
              <a:rPr lang="fi-FI" sz="2400" err="1"/>
              <a:t>requirements</a:t>
            </a:r>
            <a:r>
              <a:rPr lang="fi-FI" sz="2400"/>
              <a:t> </a:t>
            </a:r>
            <a:r>
              <a:rPr lang="fi-FI" sz="2400" err="1"/>
              <a:t>from</a:t>
            </a:r>
            <a:r>
              <a:rPr lang="fi-FI" sz="2400"/>
              <a:t> </a:t>
            </a:r>
            <a:r>
              <a:rPr lang="fi-FI" sz="2400" err="1"/>
              <a:t>environment</a:t>
            </a:r>
            <a:r>
              <a:rPr lang="fi-FI" sz="2400"/>
              <a:t> (</a:t>
            </a:r>
            <a:r>
              <a:rPr lang="fi-FI" sz="2400" err="1"/>
              <a:t>studying</a:t>
            </a:r>
            <a:r>
              <a:rPr lang="fi-FI" sz="2400"/>
              <a:t>, </a:t>
            </a:r>
            <a:r>
              <a:rPr lang="fi-FI" sz="2400" err="1"/>
              <a:t>working</a:t>
            </a:r>
            <a:r>
              <a:rPr lang="fi-FI" sz="2400"/>
              <a:t>, </a:t>
            </a:r>
            <a:r>
              <a:rPr lang="fi-FI" sz="2400" err="1"/>
              <a:t>relationships</a:t>
            </a:r>
            <a:r>
              <a:rPr lang="fi-FI" sz="2400"/>
              <a:t>, etc.) </a:t>
            </a:r>
            <a:r>
              <a:rPr lang="fi-FI" sz="2400" err="1"/>
              <a:t>are</a:t>
            </a:r>
            <a:r>
              <a:rPr lang="fi-FI" sz="2400"/>
              <a:t> /</a:t>
            </a:r>
            <a:r>
              <a:rPr lang="fi-FI" sz="2400" err="1"/>
              <a:t>seem</a:t>
            </a:r>
            <a:r>
              <a:rPr lang="fi-FI" sz="2400"/>
              <a:t> </a:t>
            </a:r>
            <a:r>
              <a:rPr lang="fi-FI" sz="2400" err="1"/>
              <a:t>higher</a:t>
            </a:r>
            <a:r>
              <a:rPr lang="fi-FI" sz="2400"/>
              <a:t> </a:t>
            </a:r>
            <a:r>
              <a:rPr lang="fi-FI" sz="2400" err="1"/>
              <a:t>than</a:t>
            </a:r>
            <a:r>
              <a:rPr lang="fi-FI" sz="2400"/>
              <a:t> </a:t>
            </a:r>
            <a:r>
              <a:rPr lang="fi-FI" sz="2400" err="1"/>
              <a:t>your</a:t>
            </a:r>
            <a:r>
              <a:rPr lang="fi-FI" sz="2400"/>
              <a:t> </a:t>
            </a:r>
            <a:r>
              <a:rPr lang="fi-FI" sz="2400" err="1"/>
              <a:t>own</a:t>
            </a:r>
            <a:r>
              <a:rPr lang="fi-FI" sz="2400"/>
              <a:t> </a:t>
            </a:r>
            <a:r>
              <a:rPr lang="en-US" sz="2400"/>
              <a:t>resources, right now, for coping </a:t>
            </a:r>
            <a:endParaRPr lang="fi-FI" sz="2400"/>
          </a:p>
          <a:p>
            <a:pPr marL="342900" indent="-342900">
              <a:buFont typeface="Arial" panose="020B0604020202020204" pitchFamily="34" charset="0"/>
              <a:buChar char="•"/>
            </a:pPr>
            <a:r>
              <a:rPr lang="fi-FI" sz="2400"/>
              <a:t>Short </a:t>
            </a:r>
            <a:r>
              <a:rPr lang="fi-FI" sz="2400" err="1"/>
              <a:t>term</a:t>
            </a:r>
            <a:r>
              <a:rPr lang="fi-FI" sz="2400"/>
              <a:t> and </a:t>
            </a:r>
            <a:r>
              <a:rPr lang="fi-FI" sz="2400" err="1"/>
              <a:t>not</a:t>
            </a:r>
            <a:r>
              <a:rPr lang="fi-FI" sz="2400"/>
              <a:t> </a:t>
            </a:r>
            <a:r>
              <a:rPr lang="fi-FI" sz="2400" err="1"/>
              <a:t>too</a:t>
            </a:r>
            <a:r>
              <a:rPr lang="fi-FI" sz="2400"/>
              <a:t> </a:t>
            </a:r>
            <a:r>
              <a:rPr lang="fi-FI" sz="2400" err="1"/>
              <a:t>strong</a:t>
            </a:r>
            <a:r>
              <a:rPr lang="fi-FI" sz="2400"/>
              <a:t> </a:t>
            </a:r>
            <a:r>
              <a:rPr lang="fi-FI" sz="2400" err="1"/>
              <a:t>stress</a:t>
            </a:r>
            <a:r>
              <a:rPr lang="fi-FI" sz="2400"/>
              <a:t> is </a:t>
            </a:r>
            <a:r>
              <a:rPr lang="fi-FI" sz="2400" err="1"/>
              <a:t>important</a:t>
            </a:r>
            <a:r>
              <a:rPr lang="fi-FI" sz="2400"/>
              <a:t> and </a:t>
            </a:r>
            <a:r>
              <a:rPr lang="fi-FI" sz="2400" err="1"/>
              <a:t>beneficial</a:t>
            </a:r>
            <a:r>
              <a:rPr lang="fi-FI" sz="2400"/>
              <a:t> and </a:t>
            </a:r>
            <a:r>
              <a:rPr lang="fi-FI" sz="2400" err="1"/>
              <a:t>can</a:t>
            </a:r>
            <a:r>
              <a:rPr lang="fi-FI" sz="2400"/>
              <a:t> help </a:t>
            </a:r>
            <a:r>
              <a:rPr lang="fi-FI" sz="2400" err="1"/>
              <a:t>you</a:t>
            </a:r>
            <a:r>
              <a:rPr lang="fi-FI" sz="2400"/>
              <a:t> </a:t>
            </a:r>
            <a:r>
              <a:rPr lang="fi-FI" sz="2400" err="1"/>
              <a:t>do</a:t>
            </a:r>
            <a:r>
              <a:rPr lang="fi-FI" sz="2400"/>
              <a:t> </a:t>
            </a:r>
            <a:r>
              <a:rPr lang="fi-FI" sz="2400" err="1"/>
              <a:t>better</a:t>
            </a:r>
            <a:r>
              <a:rPr lang="fi-FI" sz="2400"/>
              <a:t>.</a:t>
            </a:r>
          </a:p>
          <a:p>
            <a:pPr marL="342900" indent="-342900">
              <a:buFont typeface="Arial" panose="020B0604020202020204" pitchFamily="34" charset="0"/>
              <a:buChar char="•"/>
            </a:pPr>
            <a:r>
              <a:rPr lang="fi-FI" sz="2400" err="1"/>
              <a:t>Stress</a:t>
            </a:r>
            <a:r>
              <a:rPr lang="fi-FI" sz="2400"/>
              <a:t> is </a:t>
            </a:r>
            <a:r>
              <a:rPr lang="fi-FI" sz="2400" err="1"/>
              <a:t>not</a:t>
            </a:r>
            <a:r>
              <a:rPr lang="fi-FI" sz="2400"/>
              <a:t> </a:t>
            </a:r>
            <a:r>
              <a:rPr lang="fi-FI" sz="2400" err="1"/>
              <a:t>only</a:t>
            </a:r>
            <a:r>
              <a:rPr lang="fi-FI" sz="2400"/>
              <a:t> on </a:t>
            </a:r>
            <a:r>
              <a:rPr lang="fi-FI" sz="2400" err="1"/>
              <a:t>your</a:t>
            </a:r>
            <a:r>
              <a:rPr lang="fi-FI" sz="2400"/>
              <a:t> </a:t>
            </a:r>
            <a:r>
              <a:rPr lang="fi-FI" sz="2400" err="1"/>
              <a:t>mind</a:t>
            </a:r>
            <a:r>
              <a:rPr lang="fi-FI" sz="2400"/>
              <a:t>. </a:t>
            </a:r>
            <a:r>
              <a:rPr lang="fi-FI" sz="2400" err="1"/>
              <a:t>Physiological</a:t>
            </a:r>
            <a:r>
              <a:rPr lang="fi-FI" sz="2400"/>
              <a:t> </a:t>
            </a:r>
            <a:r>
              <a:rPr lang="fi-FI" sz="2400" err="1"/>
              <a:t>changes</a:t>
            </a:r>
            <a:r>
              <a:rPr lang="fi-FI" sz="2400"/>
              <a:t> </a:t>
            </a:r>
            <a:r>
              <a:rPr lang="fi-FI" sz="2400" err="1"/>
              <a:t>are</a:t>
            </a:r>
            <a:r>
              <a:rPr lang="fi-FI" sz="2400"/>
              <a:t> </a:t>
            </a:r>
            <a:r>
              <a:rPr lang="fi-FI" sz="2400" err="1"/>
              <a:t>real</a:t>
            </a:r>
            <a:r>
              <a:rPr lang="fi-FI" sz="2400"/>
              <a:t> </a:t>
            </a:r>
            <a:r>
              <a:rPr lang="fi-FI" sz="2400" err="1"/>
              <a:t>part</a:t>
            </a:r>
            <a:r>
              <a:rPr lang="fi-FI" sz="2400"/>
              <a:t> of </a:t>
            </a:r>
            <a:r>
              <a:rPr lang="fi-FI" sz="2400" err="1"/>
              <a:t>stress</a:t>
            </a:r>
            <a:r>
              <a:rPr lang="fi-FI" sz="2400"/>
              <a:t>.</a:t>
            </a:r>
          </a:p>
          <a:p>
            <a:pPr marL="342900" indent="-342900">
              <a:buFont typeface="Arial" panose="020B0604020202020204" pitchFamily="34" charset="0"/>
              <a:buChar char="•"/>
            </a:pPr>
            <a:r>
              <a:rPr lang="fi-FI" sz="2400" err="1"/>
              <a:t>Strong</a:t>
            </a:r>
            <a:r>
              <a:rPr lang="fi-FI" sz="2400"/>
              <a:t> </a:t>
            </a:r>
            <a:r>
              <a:rPr lang="fi-FI" sz="2400" err="1"/>
              <a:t>or</a:t>
            </a:r>
            <a:r>
              <a:rPr lang="fi-FI" sz="2400"/>
              <a:t> long </a:t>
            </a:r>
            <a:r>
              <a:rPr lang="fi-FI" sz="2400" err="1"/>
              <a:t>term</a:t>
            </a:r>
            <a:r>
              <a:rPr lang="fi-FI" sz="2400"/>
              <a:t> </a:t>
            </a:r>
            <a:r>
              <a:rPr lang="fi-FI" sz="2400" err="1"/>
              <a:t>stress</a:t>
            </a:r>
            <a:r>
              <a:rPr lang="fi-FI" sz="2400"/>
              <a:t> </a:t>
            </a:r>
            <a:r>
              <a:rPr lang="fi-FI" sz="2400" err="1"/>
              <a:t>might</a:t>
            </a:r>
            <a:r>
              <a:rPr lang="fi-FI" sz="2400"/>
              <a:t> </a:t>
            </a:r>
            <a:r>
              <a:rPr lang="fi-FI" sz="2400" err="1"/>
              <a:t>reduse</a:t>
            </a:r>
            <a:r>
              <a:rPr lang="fi-FI" sz="2400"/>
              <a:t> </a:t>
            </a:r>
            <a:r>
              <a:rPr lang="fi-FI" sz="2400" err="1"/>
              <a:t>your</a:t>
            </a:r>
            <a:r>
              <a:rPr lang="fi-FI" sz="2400"/>
              <a:t> </a:t>
            </a:r>
            <a:r>
              <a:rPr lang="fi-FI" sz="2400" err="1"/>
              <a:t>health</a:t>
            </a:r>
            <a:r>
              <a:rPr lang="fi-FI" sz="2400"/>
              <a:t> and/ </a:t>
            </a:r>
            <a:r>
              <a:rPr lang="fi-FI" sz="2400" err="1"/>
              <a:t>or</a:t>
            </a:r>
            <a:r>
              <a:rPr lang="fi-FI" sz="2400"/>
              <a:t> </a:t>
            </a:r>
            <a:r>
              <a:rPr lang="fi-FI" sz="2400" err="1"/>
              <a:t>performance</a:t>
            </a:r>
            <a:r>
              <a:rPr lang="fi-FI" sz="2400"/>
              <a:t>. </a:t>
            </a:r>
          </a:p>
          <a:p>
            <a:endParaRPr lang="fi-FI"/>
          </a:p>
        </p:txBody>
      </p:sp>
    </p:spTree>
    <p:extLst>
      <p:ext uri="{BB962C8B-B14F-4D97-AF65-F5344CB8AC3E}">
        <p14:creationId xmlns:p14="http://schemas.microsoft.com/office/powerpoint/2010/main" val="32175233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Yerkes–Dodson law</a:t>
            </a:r>
            <a:br>
              <a:rPr lang="en-US"/>
            </a:br>
            <a:endParaRPr lang="en-US"/>
          </a:p>
        </p:txBody>
      </p:sp>
      <p:sp>
        <p:nvSpPr>
          <p:cNvPr id="4" name="Text Placeholder 3"/>
          <p:cNvSpPr>
            <a:spLocks noGrp="1"/>
          </p:cNvSpPr>
          <p:nvPr>
            <p:ph type="body" idx="1"/>
          </p:nvPr>
        </p:nvSpPr>
        <p:spPr/>
        <p:txBody>
          <a:bodyPr/>
          <a:lstStyle/>
          <a:p>
            <a:endParaRPr lang="fi-FI"/>
          </a:p>
        </p:txBody>
      </p:sp>
      <p:pic>
        <p:nvPicPr>
          <p:cNvPr id="1026" name="Picture 2" descr="https://upload.wikimedia.org/wikipedia/commons/thumb/1/1e/HebbianYerkesDodson.svg/2000px-HebbianYerkesDodson.svg.pn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622322" y="1497308"/>
            <a:ext cx="5456238" cy="310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642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i-FI" err="1"/>
              <a:t>Stress</a:t>
            </a:r>
            <a:r>
              <a:rPr lang="fi-FI"/>
              <a:t> is just an </a:t>
            </a:r>
            <a:r>
              <a:rPr lang="fi-FI" err="1"/>
              <a:t>experience</a:t>
            </a:r>
            <a:r>
              <a:rPr lang="fi-FI"/>
              <a:t>?</a:t>
            </a:r>
            <a:endParaRPr lang="en-US"/>
          </a:p>
        </p:txBody>
      </p:sp>
      <p:pic>
        <p:nvPicPr>
          <p:cNvPr id="2050" name="Picture 2" descr="https://www.uhs.umich.edu/files/uhs/field/image/Mindfulness.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555955" y="931504"/>
            <a:ext cx="5180013" cy="3335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77934" y="4855723"/>
            <a:ext cx="3429000" cy="507831"/>
          </a:xfrm>
          <a:prstGeom prst="rect">
            <a:avLst/>
          </a:prstGeom>
        </p:spPr>
        <p:txBody>
          <a:bodyPr>
            <a:spAutoFit/>
          </a:bodyPr>
          <a:lstStyle/>
          <a:p>
            <a:r>
              <a:rPr lang="en-US" sz="1350"/>
              <a:t>https://www.uhs.umich.edu/files/uhs/field/image/Mindfulness.jpg</a:t>
            </a:r>
          </a:p>
        </p:txBody>
      </p:sp>
    </p:spTree>
    <p:extLst>
      <p:ext uri="{BB962C8B-B14F-4D97-AF65-F5344CB8AC3E}">
        <p14:creationId xmlns:p14="http://schemas.microsoft.com/office/powerpoint/2010/main" val="26673698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err="1"/>
              <a:t>Manage</a:t>
            </a:r>
            <a:r>
              <a:rPr lang="fi-FI"/>
              <a:t> </a:t>
            </a:r>
            <a:r>
              <a:rPr lang="fi-FI" err="1"/>
              <a:t>Your</a:t>
            </a:r>
            <a:r>
              <a:rPr lang="fi-FI"/>
              <a:t> Energy!</a:t>
            </a:r>
          </a:p>
        </p:txBody>
      </p:sp>
      <p:sp>
        <p:nvSpPr>
          <p:cNvPr id="3" name="Content Placeholder 2"/>
          <p:cNvSpPr>
            <a:spLocks noGrp="1"/>
          </p:cNvSpPr>
          <p:nvPr>
            <p:ph type="body" sz="half" idx="1"/>
          </p:nvPr>
        </p:nvSpPr>
        <p:spPr>
          <a:xfrm>
            <a:off x="468312" y="884904"/>
            <a:ext cx="7709669" cy="3712792"/>
          </a:xfrm>
        </p:spPr>
        <p:txBody>
          <a:bodyPr>
            <a:normAutofit lnSpcReduction="10000"/>
          </a:bodyPr>
          <a:lstStyle/>
          <a:p>
            <a:pPr marL="0" indent="0">
              <a:buNone/>
            </a:pPr>
            <a:r>
              <a:rPr lang="en-US" sz="1200"/>
              <a:t>PHYSICAL ENERGY</a:t>
            </a:r>
          </a:p>
          <a:p>
            <a:pPr marL="0" indent="0">
              <a:buNone/>
            </a:pPr>
            <a:r>
              <a:rPr lang="en-US" sz="1200"/>
              <a:t>Enhance your sleep by setting an earlier bedtime and reducing alcohol use.</a:t>
            </a:r>
          </a:p>
          <a:p>
            <a:pPr marL="0" indent="0">
              <a:buNone/>
            </a:pPr>
            <a:r>
              <a:rPr lang="en-US" sz="1200"/>
              <a:t>Reduce stress by engaging in cardiovascular activity at least three times a week and strength training at least once.</a:t>
            </a:r>
          </a:p>
          <a:p>
            <a:pPr marL="0" indent="0">
              <a:buNone/>
            </a:pPr>
            <a:r>
              <a:rPr lang="en-US" sz="1200"/>
              <a:t>Eat small meals and light snacks every three hours.</a:t>
            </a:r>
          </a:p>
          <a:p>
            <a:pPr marL="0" indent="0">
              <a:buNone/>
            </a:pPr>
            <a:r>
              <a:rPr lang="en-US" sz="1200"/>
              <a:t>Learn to notice signs of imminent energy flagging, including restlessness, yawning, hunger, and difficulty concentrating.</a:t>
            </a:r>
          </a:p>
          <a:p>
            <a:pPr marL="0" indent="0">
              <a:buNone/>
            </a:pPr>
            <a:r>
              <a:rPr lang="en-US" sz="1200"/>
              <a:t>Take brief but regular breaks, away from your desk, at 90- to 120-minute intervals throughout the day.</a:t>
            </a:r>
          </a:p>
          <a:p>
            <a:pPr marL="0" indent="0">
              <a:buNone/>
            </a:pPr>
            <a:endParaRPr lang="en-US" sz="1200"/>
          </a:p>
          <a:p>
            <a:pPr marL="0" indent="0">
              <a:buNone/>
            </a:pPr>
            <a:r>
              <a:rPr lang="en-US" sz="1200"/>
              <a:t>EMOTIONAL ENERGY</a:t>
            </a:r>
          </a:p>
          <a:p>
            <a:pPr marL="0" indent="0">
              <a:buNone/>
            </a:pPr>
            <a:r>
              <a:rPr lang="en-US" sz="1200"/>
              <a:t>Defuse negative emotions—irritability, impatience, anxiety, insecurity—through deep abdominal breathing.</a:t>
            </a:r>
          </a:p>
          <a:p>
            <a:pPr marL="0" indent="0">
              <a:buNone/>
            </a:pPr>
            <a:r>
              <a:rPr lang="en-US" sz="1200"/>
              <a:t>Fuel positive emotions in yourself and others by regularly expressing appreciation to others in detailed, specific terms through notes, e-mails, calls, or conversations.</a:t>
            </a:r>
          </a:p>
          <a:p>
            <a:pPr marL="0" indent="0">
              <a:buNone/>
            </a:pPr>
            <a:r>
              <a:rPr lang="en-US" sz="1200"/>
              <a:t>Look at upsetting situations through new lenses. Adopt a “reverse lens” to ask, “What would the other person in this conflict say, and how might he be right?” Use a “long lens” to ask, “How will I likely view this situation in six months?” Employ a “wide lens” to ask, “How can I grow and learn from this situation?”</a:t>
            </a:r>
          </a:p>
          <a:p>
            <a:pPr marL="0" indent="0">
              <a:buNone/>
            </a:pPr>
            <a:endParaRPr lang="en-US" sz="825"/>
          </a:p>
        </p:txBody>
      </p:sp>
    </p:spTree>
    <p:extLst>
      <p:ext uri="{BB962C8B-B14F-4D97-AF65-F5344CB8AC3E}">
        <p14:creationId xmlns:p14="http://schemas.microsoft.com/office/powerpoint/2010/main" val="19947645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err="1"/>
              <a:t>Manage</a:t>
            </a:r>
            <a:r>
              <a:rPr lang="fi-FI"/>
              <a:t> </a:t>
            </a:r>
            <a:r>
              <a:rPr lang="fi-FI" err="1"/>
              <a:t>Your</a:t>
            </a:r>
            <a:r>
              <a:rPr lang="fi-FI"/>
              <a:t> Energy!</a:t>
            </a:r>
          </a:p>
        </p:txBody>
      </p:sp>
      <p:sp>
        <p:nvSpPr>
          <p:cNvPr id="3" name="Text Placeholder 2"/>
          <p:cNvSpPr>
            <a:spLocks noGrp="1"/>
          </p:cNvSpPr>
          <p:nvPr>
            <p:ph type="body" sz="half" idx="1"/>
          </p:nvPr>
        </p:nvSpPr>
        <p:spPr>
          <a:xfrm>
            <a:off x="468312" y="1261610"/>
            <a:ext cx="8207376" cy="3336085"/>
          </a:xfrm>
        </p:spPr>
        <p:txBody>
          <a:bodyPr>
            <a:normAutofit fontScale="55000" lnSpcReduction="20000"/>
          </a:bodyPr>
          <a:lstStyle/>
          <a:p>
            <a:r>
              <a:rPr lang="en-US" sz="2400"/>
              <a:t>MENTAL ENERGY</a:t>
            </a:r>
          </a:p>
          <a:p>
            <a:r>
              <a:rPr lang="en-US" sz="2400"/>
              <a:t>Reduce interruptions by performing high concentration tasks away from phones and e-mail.</a:t>
            </a:r>
          </a:p>
          <a:p>
            <a:r>
              <a:rPr lang="en-US" sz="2400"/>
              <a:t>Respond to voice mails and e-mails at designated times during the day.</a:t>
            </a:r>
          </a:p>
          <a:p>
            <a:r>
              <a:rPr lang="en-US" sz="2400"/>
              <a:t>Every night, identify the most important challenge for the next day. Then make it your first priority when you arrive at work in the morning.</a:t>
            </a:r>
          </a:p>
          <a:p>
            <a:endParaRPr lang="en-US" sz="2400"/>
          </a:p>
          <a:p>
            <a:r>
              <a:rPr lang="en-US" sz="2400"/>
              <a:t>SPIRITUAL ENERGY</a:t>
            </a:r>
          </a:p>
          <a:p>
            <a:r>
              <a:rPr lang="en-US" sz="2400"/>
              <a:t>Identify your “sweet spot” activities—those that give you feelings of effectiveness, effortless absorption, and fulfillment. Find ways to do more of these. One executive who hated doing sales reports delegated them to someone who loved that activity.</a:t>
            </a:r>
          </a:p>
          <a:p>
            <a:r>
              <a:rPr lang="en-US" sz="2400"/>
              <a:t>Allocate time and energy to what you consider most important. For example, spend the last 20 minutes of your evening commute relaxing, so you can connect with your family once you’re home.</a:t>
            </a:r>
          </a:p>
          <a:p>
            <a:r>
              <a:rPr lang="en-US" sz="2400"/>
              <a:t>Live your core values. For instance, if consideration is important to you but you’re perpetually late for meetings, practice intentionally showing up five minutes early for meetings.</a:t>
            </a:r>
          </a:p>
          <a:p>
            <a:endParaRPr lang="fi-FI"/>
          </a:p>
        </p:txBody>
      </p:sp>
    </p:spTree>
    <p:extLst>
      <p:ext uri="{BB962C8B-B14F-4D97-AF65-F5344CB8AC3E}">
        <p14:creationId xmlns:p14="http://schemas.microsoft.com/office/powerpoint/2010/main" val="31486970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3"/>
          <p:cNvSpPr>
            <a:spLocks noGrp="1"/>
          </p:cNvSpPr>
          <p:nvPr>
            <p:ph type="title"/>
          </p:nvPr>
        </p:nvSpPr>
        <p:spPr>
          <a:prstGeom prst="rect">
            <a:avLst/>
          </a:prstGeom>
        </p:spPr>
        <p:txBody>
          <a:bodyPr/>
          <a:lstStyle/>
          <a:p>
            <a:r>
              <a:rPr lang="fi-FI"/>
              <a:t>In </a:t>
            </a:r>
            <a:r>
              <a:rPr lang="fi-FI" err="1"/>
              <a:t>groups</a:t>
            </a:r>
            <a:r>
              <a:rPr lang="fi-FI"/>
              <a:t>, </a:t>
            </a:r>
            <a:r>
              <a:rPr lang="fi-FI" err="1"/>
              <a:t>share</a:t>
            </a:r>
            <a:r>
              <a:rPr lang="fi-FI"/>
              <a:t> </a:t>
            </a:r>
            <a:r>
              <a:rPr lang="fi-FI" err="1"/>
              <a:t>ideas</a:t>
            </a:r>
            <a:r>
              <a:rPr lang="fi-FI"/>
              <a:t> </a:t>
            </a:r>
            <a:r>
              <a:rPr lang="fi-FI" err="1"/>
              <a:t>about</a:t>
            </a:r>
            <a:r>
              <a:rPr lang="fi-FI"/>
              <a:t> </a:t>
            </a:r>
            <a:r>
              <a:rPr lang="fi-FI" err="1"/>
              <a:t>following</a:t>
            </a:r>
            <a:r>
              <a:rPr lang="fi-FI"/>
              <a:t> </a:t>
            </a:r>
            <a:r>
              <a:rPr lang="fi-FI" err="1"/>
              <a:t>questions</a:t>
            </a:r>
            <a:r>
              <a:rPr lang="fi-FI"/>
              <a:t>:</a:t>
            </a:r>
            <a:endParaRPr/>
          </a:p>
        </p:txBody>
      </p:sp>
      <p:sp>
        <p:nvSpPr>
          <p:cNvPr id="238" name="Content Placeholder 4"/>
          <p:cNvSpPr>
            <a:spLocks noGrp="1"/>
          </p:cNvSpPr>
          <p:nvPr>
            <p:ph type="body" sz="half" idx="1"/>
          </p:nvPr>
        </p:nvSpPr>
        <p:spPr>
          <a:xfrm>
            <a:off x="468312" y="1261610"/>
            <a:ext cx="8129998" cy="3336085"/>
          </a:xfrm>
          <a:prstGeom prst="rect">
            <a:avLst/>
          </a:prstGeom>
        </p:spPr>
        <p:txBody>
          <a:bodyPr lIns="0" tIns="0" rIns="0" bIns="0" anchor="t">
            <a:normAutofit fontScale="55000" lnSpcReduction="20000"/>
          </a:bodyPr>
          <a:lstStyle/>
          <a:p>
            <a:pPr defTabSz="434340">
              <a:spcBef>
                <a:spcPts val="400"/>
              </a:spcBef>
              <a:defRPr sz="1710"/>
            </a:pPr>
            <a:endParaRPr/>
          </a:p>
          <a:p>
            <a:r>
              <a:rPr lang="en-US"/>
              <a:t>What a balanced (study or work) life means for you? How do you notice if your life is in balance or not? How distant/remote studying and learning can affect your study motivation and wellbeing (positively and negatively)?</a:t>
            </a:r>
          </a:p>
          <a:p>
            <a:endParaRPr lang="en-US"/>
          </a:p>
          <a:p>
            <a:r>
              <a:rPr lang="en-US"/>
              <a:t>What could “balance” mean for you (students) in these times of global uncertainty? How can you make your life a balanced-one? Or is it even possible? If yes/not, why? What obstacles or stressors can there be waiting for you? </a:t>
            </a:r>
          </a:p>
          <a:p>
            <a:endParaRPr lang="en-US"/>
          </a:p>
          <a:p>
            <a:r>
              <a:rPr lang="en-US"/>
              <a:t>What helps you when problems might arrive? What can you do in advance to make it easier for you to overcome problems?</a:t>
            </a:r>
          </a:p>
          <a:p>
            <a:endParaRPr lang="en-US"/>
          </a:p>
          <a:p>
            <a:r>
              <a:rPr lang="en-US"/>
              <a:t>How can you support each other's wellbeing and study/work motivation? </a:t>
            </a:r>
          </a:p>
          <a:p>
            <a:endParaRPr lang="en-US"/>
          </a:p>
          <a:p>
            <a:r>
              <a:rPr lang="en-US"/>
              <a:t>From where can you get help/ support/ tips when you or your fellow-students need it?</a:t>
            </a:r>
            <a:br>
              <a:rPr lang="en-US"/>
            </a:br>
            <a:endParaRPr lang="en-US"/>
          </a:p>
          <a:p>
            <a:r>
              <a:rPr lang="en-US"/>
              <a:t>What kind of stress and time management tips would you recommend to others (what have you tried yourself and found useful) especially for remote/distant studying and promoting your study-wellbeing?</a:t>
            </a:r>
          </a:p>
          <a:p>
            <a:pPr defTabSz="434340">
              <a:spcBef>
                <a:spcPts val="400"/>
              </a:spcBef>
              <a:defRPr sz="1710"/>
            </a:pPr>
            <a:endParaRPr/>
          </a:p>
          <a:p>
            <a:pPr defTabSz="434340">
              <a:spcBef>
                <a:spcPts val="400"/>
              </a:spcBef>
              <a:defRPr sz="1710"/>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More </a:t>
            </a:r>
            <a:r>
              <a:rPr lang="fi-FI" err="1"/>
              <a:t>information</a:t>
            </a:r>
            <a:r>
              <a:rPr lang="fi-FI"/>
              <a:t>?</a:t>
            </a:r>
          </a:p>
        </p:txBody>
      </p:sp>
      <p:sp>
        <p:nvSpPr>
          <p:cNvPr id="3" name="Content Placeholder 2"/>
          <p:cNvSpPr>
            <a:spLocks noGrp="1"/>
          </p:cNvSpPr>
          <p:nvPr>
            <p:ph type="body" sz="half" idx="1"/>
          </p:nvPr>
        </p:nvSpPr>
        <p:spPr/>
        <p:txBody>
          <a:bodyPr>
            <a:normAutofit fontScale="85000" lnSpcReduction="20000"/>
          </a:bodyPr>
          <a:lstStyle/>
          <a:p>
            <a:r>
              <a:rPr lang="fi-FI"/>
              <a:t>Read </a:t>
            </a:r>
            <a:r>
              <a:rPr lang="fi-FI" err="1"/>
              <a:t>more</a:t>
            </a:r>
            <a:r>
              <a:rPr lang="fi-FI"/>
              <a:t> </a:t>
            </a:r>
            <a:r>
              <a:rPr lang="fi-FI" err="1"/>
              <a:t>about</a:t>
            </a:r>
            <a:r>
              <a:rPr lang="fi-FI"/>
              <a:t>: </a:t>
            </a:r>
            <a:r>
              <a:rPr lang="en-US"/>
              <a:t>Self management and time management:</a:t>
            </a:r>
            <a:r>
              <a:rPr lang="fi-FI"/>
              <a:t> </a:t>
            </a:r>
            <a:r>
              <a:rPr lang="en-US" u="sng">
                <a:hlinkClick r:id="rId2"/>
              </a:rPr>
              <a:t>https://into.aalto.fi/display/enopisk/Self-management+and+time+management</a:t>
            </a:r>
            <a:endParaRPr lang="fi-FI"/>
          </a:p>
          <a:p>
            <a:pPr marL="0" indent="0">
              <a:buNone/>
            </a:pPr>
            <a:endParaRPr lang="fi-FI"/>
          </a:p>
          <a:p>
            <a:r>
              <a:rPr lang="en-US"/>
              <a:t>Condition to study:</a:t>
            </a:r>
            <a:r>
              <a:rPr lang="fi-FI"/>
              <a:t> </a:t>
            </a:r>
            <a:r>
              <a:rPr lang="en-US" u="sng">
                <a:hlinkClick r:id="rId3"/>
              </a:rPr>
              <a:t>https://into.aalto.fi/display/enopisk/Condition+to+study</a:t>
            </a:r>
            <a:endParaRPr lang="fi-FI"/>
          </a:p>
          <a:p>
            <a:pPr lvl="1"/>
            <a:r>
              <a:rPr lang="en-US"/>
              <a:t>Especially useful for study and work-life are texts titled “Self-compassion” and “Perfectionism”.</a:t>
            </a:r>
            <a:endParaRPr lang="fi-FI"/>
          </a:p>
          <a:p>
            <a:endParaRPr lang="fi-FI"/>
          </a:p>
        </p:txBody>
      </p:sp>
    </p:spTree>
    <p:extLst>
      <p:ext uri="{BB962C8B-B14F-4D97-AF65-F5344CB8AC3E}">
        <p14:creationId xmlns:p14="http://schemas.microsoft.com/office/powerpoint/2010/main" val="5267515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FE53-ECCB-45D5-9EBF-C8EFD45683BD}"/>
              </a:ext>
            </a:extLst>
          </p:cNvPr>
          <p:cNvSpPr>
            <a:spLocks noGrp="1"/>
          </p:cNvSpPr>
          <p:nvPr>
            <p:ph type="title"/>
          </p:nvPr>
        </p:nvSpPr>
        <p:spPr/>
        <p:txBody>
          <a:bodyPr/>
          <a:lstStyle/>
          <a:p>
            <a:r>
              <a:rPr lang="en-US"/>
              <a:t>Getting to know each other</a:t>
            </a:r>
            <a:endParaRPr lang="LID4096"/>
          </a:p>
        </p:txBody>
      </p:sp>
      <p:sp>
        <p:nvSpPr>
          <p:cNvPr id="3" name="Text Placeholder 2">
            <a:extLst>
              <a:ext uri="{FF2B5EF4-FFF2-40B4-BE49-F238E27FC236}">
                <a16:creationId xmlns:a16="http://schemas.microsoft.com/office/drawing/2014/main" id="{51E2F5A0-57BC-438A-BB75-C986CD8EEA7B}"/>
              </a:ext>
            </a:extLst>
          </p:cNvPr>
          <p:cNvSpPr>
            <a:spLocks noGrp="1"/>
          </p:cNvSpPr>
          <p:nvPr>
            <p:ph type="body" idx="1"/>
          </p:nvPr>
        </p:nvSpPr>
        <p:spPr/>
        <p:txBody>
          <a:bodyPr lIns="0" tIns="0" rIns="0" bIns="0" anchor="t">
            <a:normAutofit/>
          </a:bodyPr>
          <a:lstStyle/>
          <a:p>
            <a:pPr marL="342900" indent="-342900">
              <a:buFontTx/>
              <a:buChar char="-"/>
            </a:pPr>
            <a:r>
              <a:rPr lang="en-US" dirty="0"/>
              <a:t>Write down in Zoom chat: </a:t>
            </a:r>
          </a:p>
          <a:p>
            <a:pPr marL="532765" lvl="2" indent="-302260"/>
            <a:r>
              <a:rPr lang="en-US" dirty="0"/>
              <a:t>Introduce yourself to others (your first and last name and </a:t>
            </a:r>
            <a:r>
              <a:rPr lang="en-US" dirty="0" err="1"/>
              <a:t>eg.</a:t>
            </a:r>
            <a:r>
              <a:rPr lang="en-US" dirty="0"/>
              <a:t> where are you from)</a:t>
            </a:r>
          </a:p>
          <a:p>
            <a:pPr marL="532765" lvl="2" indent="-302260">
              <a:buFontTx/>
              <a:buChar char="-"/>
            </a:pPr>
            <a:r>
              <a:rPr lang="en-US" dirty="0"/>
              <a:t>Mention one thing you have done for your wellbeing in recent weeks, no matter how small or big act it has been</a:t>
            </a:r>
          </a:p>
          <a:p>
            <a:pPr marL="342900" indent="-342900">
              <a:buFontTx/>
              <a:buChar char="-"/>
            </a:pPr>
            <a:r>
              <a:rPr lang="en-US" dirty="0"/>
              <a:t>It’s important to </a:t>
            </a:r>
            <a:r>
              <a:rPr lang="en-US" dirty="0">
                <a:solidFill>
                  <a:srgbClr val="FF0000"/>
                </a:solidFill>
              </a:rPr>
              <a:t>write your name in chat</a:t>
            </a:r>
            <a:r>
              <a:rPr lang="en-US" dirty="0"/>
              <a:t>, because it is also the way to confirm that you have taken part in this session today!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2361684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0281" y="825235"/>
            <a:ext cx="3921758" cy="3377958"/>
          </a:xfrm>
          <a:prstGeom prst="rect">
            <a:avLst/>
          </a:prstGeom>
        </p:spPr>
      </p:pic>
      <p:pic>
        <p:nvPicPr>
          <p:cNvPr id="8" name="Content Placeholder 4"/>
          <p:cNvPicPr>
            <a:picLocks noChangeAspect="1"/>
          </p:cNvPicPr>
          <p:nvPr/>
        </p:nvPicPr>
        <p:blipFill>
          <a:blip r:embed="rId4"/>
          <a:stretch>
            <a:fillRect/>
          </a:stretch>
        </p:blipFill>
        <p:spPr>
          <a:xfrm>
            <a:off x="4492039" y="825235"/>
            <a:ext cx="4485707" cy="3310348"/>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4209537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err="1"/>
              <a:t>Beginners</a:t>
            </a:r>
            <a:r>
              <a:rPr lang="fi-FI"/>
              <a:t>’ </a:t>
            </a:r>
            <a:r>
              <a:rPr lang="fi-FI" err="1"/>
              <a:t>guide</a:t>
            </a:r>
            <a:r>
              <a:rPr lang="fi-FI"/>
              <a:t> to </a:t>
            </a:r>
            <a:r>
              <a:rPr lang="fi-FI" err="1"/>
              <a:t>stressing</a:t>
            </a:r>
            <a:r>
              <a:rPr lang="fi-FI"/>
              <a:t> </a:t>
            </a:r>
            <a:r>
              <a:rPr lang="fi-FI" err="1"/>
              <a:t>yourself</a:t>
            </a:r>
            <a:r>
              <a:rPr lang="fi-FI"/>
              <a:t> out…</a:t>
            </a:r>
          </a:p>
        </p:txBody>
      </p:sp>
      <p:sp>
        <p:nvSpPr>
          <p:cNvPr id="3" name="Text Placeholder 2"/>
          <p:cNvSpPr>
            <a:spLocks noGrp="1"/>
          </p:cNvSpPr>
          <p:nvPr>
            <p:ph type="body" sz="half" idx="1"/>
          </p:nvPr>
        </p:nvSpPr>
        <p:spPr>
          <a:xfrm>
            <a:off x="468312" y="1254581"/>
            <a:ext cx="6400690" cy="3343114"/>
          </a:xfrm>
        </p:spPr>
        <p:txBody>
          <a:bodyPr lIns="0" tIns="0" rIns="0" bIns="0" anchor="t">
            <a:normAutofit/>
          </a:bodyPr>
          <a:lstStyle/>
          <a:p>
            <a:r>
              <a:rPr lang="fi-FI" dirty="0" err="1"/>
              <a:t>You</a:t>
            </a:r>
            <a:r>
              <a:rPr lang="fi-FI" dirty="0"/>
              <a:t> got 5 </a:t>
            </a:r>
            <a:r>
              <a:rPr lang="fi-FI" dirty="0" err="1"/>
              <a:t>minutes</a:t>
            </a:r>
            <a:r>
              <a:rPr lang="fi-FI" dirty="0"/>
              <a:t> – </a:t>
            </a:r>
            <a:r>
              <a:rPr lang="fi-FI" dirty="0" err="1"/>
              <a:t>write</a:t>
            </a:r>
            <a:r>
              <a:rPr lang="fi-FI" dirty="0"/>
              <a:t> </a:t>
            </a:r>
            <a:r>
              <a:rPr lang="fi-FI" dirty="0" err="1"/>
              <a:t>down</a:t>
            </a:r>
            <a:r>
              <a:rPr lang="fi-FI" dirty="0"/>
              <a:t> in </a:t>
            </a:r>
            <a:r>
              <a:rPr lang="fi-FI" dirty="0" err="1"/>
              <a:t>Flinga</a:t>
            </a:r>
            <a:r>
              <a:rPr lang="fi-FI" dirty="0"/>
              <a:t>: </a:t>
            </a:r>
            <a:r>
              <a:rPr lang="fi-FI" b="0" dirty="0">
                <a:hlinkClick r:id="rId3"/>
              </a:rPr>
              <a:t>Flinga - Beginners guide to stressing yourself out</a:t>
            </a:r>
            <a:endParaRPr lang="fi-FI" dirty="0"/>
          </a:p>
          <a:p>
            <a:pPr marL="342900" indent="-342900">
              <a:buFontTx/>
              <a:buChar char="-"/>
            </a:pPr>
            <a:r>
              <a:rPr lang="fi-FI" dirty="0"/>
              <a:t>How to </a:t>
            </a:r>
            <a:r>
              <a:rPr lang="fi-FI" dirty="0" err="1"/>
              <a:t>cause</a:t>
            </a:r>
            <a:r>
              <a:rPr lang="fi-FI" dirty="0"/>
              <a:t> as </a:t>
            </a:r>
            <a:r>
              <a:rPr lang="fi-FI" dirty="0" err="1"/>
              <a:t>much</a:t>
            </a:r>
            <a:r>
              <a:rPr lang="fi-FI" dirty="0"/>
              <a:t> </a:t>
            </a:r>
            <a:r>
              <a:rPr lang="fi-FI" dirty="0" err="1"/>
              <a:t>stress</a:t>
            </a:r>
            <a:r>
              <a:rPr lang="fi-FI" dirty="0"/>
              <a:t> as </a:t>
            </a:r>
            <a:r>
              <a:rPr lang="fi-FI" dirty="0" err="1"/>
              <a:t>possible</a:t>
            </a:r>
            <a:r>
              <a:rPr lang="fi-FI" dirty="0"/>
              <a:t> for</a:t>
            </a:r>
          </a:p>
          <a:p>
            <a:pPr marL="590550" lvl="1" indent="-342900">
              <a:buFontTx/>
              <a:buChar char="-"/>
            </a:pPr>
            <a:r>
              <a:rPr lang="fi-FI" err="1"/>
              <a:t>yourself</a:t>
            </a:r>
            <a:endParaRPr lang="fi-FI"/>
          </a:p>
          <a:p>
            <a:pPr marL="590550" lvl="1" indent="-342900">
              <a:buFontTx/>
              <a:buChar char="-"/>
            </a:pPr>
            <a:r>
              <a:rPr lang="fi-FI" dirty="0" err="1"/>
              <a:t>your</a:t>
            </a:r>
            <a:r>
              <a:rPr lang="fi-FI" dirty="0"/>
              <a:t> </a:t>
            </a:r>
            <a:r>
              <a:rPr lang="fi-FI" dirty="0" err="1"/>
              <a:t>study</a:t>
            </a:r>
            <a:r>
              <a:rPr lang="fi-FI" dirty="0"/>
              <a:t> </a:t>
            </a:r>
            <a:r>
              <a:rPr lang="fi-FI" dirty="0" err="1"/>
              <a:t>group</a:t>
            </a:r>
            <a:r>
              <a:rPr lang="fi-FI" dirty="0"/>
              <a:t>?</a:t>
            </a:r>
          </a:p>
          <a:p>
            <a:pPr marL="247650" lvl="1" indent="0">
              <a:buNone/>
            </a:pPr>
            <a:endParaRPr lang="fi-FI"/>
          </a:p>
          <a:p>
            <a:r>
              <a:rPr lang="fi-FI" dirty="0" err="1"/>
              <a:t>Consire</a:t>
            </a:r>
            <a:r>
              <a:rPr lang="fi-FI" dirty="0"/>
              <a:t> </a:t>
            </a:r>
            <a:r>
              <a:rPr lang="fi-FI" dirty="0" err="1"/>
              <a:t>your</a:t>
            </a:r>
            <a:r>
              <a:rPr lang="fi-FI" dirty="0"/>
              <a:t> </a:t>
            </a:r>
            <a:r>
              <a:rPr lang="fi-FI" dirty="0" err="1"/>
              <a:t>own</a:t>
            </a:r>
            <a:r>
              <a:rPr lang="fi-FI" dirty="0"/>
              <a:t> and </a:t>
            </a:r>
            <a:r>
              <a:rPr lang="fi-FI" dirty="0" err="1"/>
              <a:t>other’s</a:t>
            </a:r>
            <a:r>
              <a:rPr lang="fi-FI" dirty="0"/>
              <a:t> </a:t>
            </a:r>
            <a:r>
              <a:rPr lang="fi-FI" dirty="0" err="1"/>
              <a:t>influence</a:t>
            </a:r>
            <a:r>
              <a:rPr lang="fi-FI" dirty="0"/>
              <a:t> (</a:t>
            </a:r>
            <a:r>
              <a:rPr lang="fi-FI" dirty="0" err="1"/>
              <a:t>actions</a:t>
            </a:r>
            <a:r>
              <a:rPr lang="fi-FI" dirty="0"/>
              <a:t>) </a:t>
            </a:r>
            <a:r>
              <a:rPr lang="fi-FI" dirty="0" err="1"/>
              <a:t>but</a:t>
            </a:r>
            <a:r>
              <a:rPr lang="fi-FI" dirty="0"/>
              <a:t> </a:t>
            </a:r>
            <a:r>
              <a:rPr lang="fi-FI" dirty="0" err="1"/>
              <a:t>also</a:t>
            </a:r>
            <a:r>
              <a:rPr lang="fi-FI" dirty="0"/>
              <a:t> </a:t>
            </a:r>
            <a:r>
              <a:rPr lang="fi-FI" dirty="0" err="1"/>
              <a:t>situational</a:t>
            </a:r>
            <a:r>
              <a:rPr lang="fi-FI" dirty="0"/>
              <a:t> and </a:t>
            </a:r>
            <a:r>
              <a:rPr lang="fi-FI" dirty="0" err="1"/>
              <a:t>other</a:t>
            </a:r>
            <a:r>
              <a:rPr lang="fi-FI" dirty="0"/>
              <a:t> </a:t>
            </a:r>
            <a:r>
              <a:rPr lang="fi-FI" dirty="0" err="1"/>
              <a:t>factors</a:t>
            </a:r>
            <a:r>
              <a:rPr lang="fi-FI" dirty="0"/>
              <a:t> </a:t>
            </a:r>
            <a:r>
              <a:rPr lang="fi-FI" dirty="0" err="1"/>
              <a:t>you</a:t>
            </a:r>
            <a:r>
              <a:rPr lang="fi-FI" dirty="0"/>
              <a:t> </a:t>
            </a:r>
            <a:r>
              <a:rPr lang="fi-FI" dirty="0" err="1"/>
              <a:t>can</a:t>
            </a:r>
            <a:r>
              <a:rPr lang="fi-FI" dirty="0"/>
              <a:t>/ </a:t>
            </a:r>
            <a:r>
              <a:rPr lang="fi-FI" dirty="0" err="1"/>
              <a:t>can’t</a:t>
            </a:r>
            <a:r>
              <a:rPr lang="fi-FI" dirty="0"/>
              <a:t> </a:t>
            </a:r>
            <a:r>
              <a:rPr lang="fi-FI" dirty="0" err="1"/>
              <a:t>modify</a:t>
            </a:r>
            <a:r>
              <a:rPr lang="fi-FI" dirty="0"/>
              <a:t>.</a:t>
            </a:r>
          </a:p>
          <a:p>
            <a:pPr marL="342900" indent="-342900">
              <a:buFontTx/>
              <a:buChar char="-"/>
            </a:pPr>
            <a:endParaRPr lang="fi-FI"/>
          </a:p>
        </p:txBody>
      </p:sp>
    </p:spTree>
    <p:extLst>
      <p:ext uri="{BB962C8B-B14F-4D97-AF65-F5344CB8AC3E}">
        <p14:creationId xmlns:p14="http://schemas.microsoft.com/office/powerpoint/2010/main" val="1388426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B35DB-3A01-5748-96DD-861DAF0A5BBA}"/>
              </a:ext>
            </a:extLst>
          </p:cNvPr>
          <p:cNvSpPr txBox="1"/>
          <p:nvPr/>
        </p:nvSpPr>
        <p:spPr>
          <a:xfrm>
            <a:off x="1747816" y="365345"/>
            <a:ext cx="1678021" cy="1200329"/>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cs typeface="Futura Medium" panose="020B0602020204020303" pitchFamily="34" charset="-79"/>
              </a:rPr>
              <a:t>I’m not sure what my values are, or I’m not truly committed for them, or it’s not possible to follow my values for some reason</a:t>
            </a:r>
          </a:p>
        </p:txBody>
      </p:sp>
      <p:sp>
        <p:nvSpPr>
          <p:cNvPr id="3" name="Striped Right Arrow 2">
            <a:extLst>
              <a:ext uri="{FF2B5EF4-FFF2-40B4-BE49-F238E27FC236}">
                <a16:creationId xmlns:a16="http://schemas.microsoft.com/office/drawing/2014/main" id="{2660DC1C-4D50-7B44-AB68-021DAD0135F9}"/>
              </a:ext>
            </a:extLst>
          </p:cNvPr>
          <p:cNvSpPr/>
          <p:nvPr/>
        </p:nvSpPr>
        <p:spPr>
          <a:xfrm>
            <a:off x="3565228" y="648508"/>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5" name="TextBox 4">
            <a:extLst>
              <a:ext uri="{FF2B5EF4-FFF2-40B4-BE49-F238E27FC236}">
                <a16:creationId xmlns:a16="http://schemas.microsoft.com/office/drawing/2014/main" id="{11AB4312-4475-A044-AB62-82A8B1AB03CD}"/>
              </a:ext>
            </a:extLst>
          </p:cNvPr>
          <p:cNvSpPr txBox="1"/>
          <p:nvPr/>
        </p:nvSpPr>
        <p:spPr>
          <a:xfrm>
            <a:off x="4474724" y="412492"/>
            <a:ext cx="1678022" cy="1015663"/>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rPr>
              <a:t>I end up following impulses, without no goals, or I start over-doing everything, or became really passive.</a:t>
            </a:r>
          </a:p>
        </p:txBody>
      </p:sp>
      <p:sp>
        <p:nvSpPr>
          <p:cNvPr id="6" name="Striped Right Arrow 5">
            <a:extLst>
              <a:ext uri="{FF2B5EF4-FFF2-40B4-BE49-F238E27FC236}">
                <a16:creationId xmlns:a16="http://schemas.microsoft.com/office/drawing/2014/main" id="{BAFD5A39-D259-B14F-AFFB-19C68086DC8B}"/>
              </a:ext>
            </a:extLst>
          </p:cNvPr>
          <p:cNvSpPr/>
          <p:nvPr/>
        </p:nvSpPr>
        <p:spPr>
          <a:xfrm rot="3286839">
            <a:off x="6114150" y="1513197"/>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7" name="TextBox 6">
            <a:extLst>
              <a:ext uri="{FF2B5EF4-FFF2-40B4-BE49-F238E27FC236}">
                <a16:creationId xmlns:a16="http://schemas.microsoft.com/office/drawing/2014/main" id="{05648E12-920C-2647-9EAF-230F7216A675}"/>
              </a:ext>
            </a:extLst>
          </p:cNvPr>
          <p:cNvSpPr txBox="1"/>
          <p:nvPr/>
        </p:nvSpPr>
        <p:spPr>
          <a:xfrm>
            <a:off x="6425196" y="2261945"/>
            <a:ext cx="1387969" cy="646331"/>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rPr>
              <a:t>Things don’t go as I hope, and I’ll end up blaming myself</a:t>
            </a:r>
          </a:p>
        </p:txBody>
      </p:sp>
      <p:sp>
        <p:nvSpPr>
          <p:cNvPr id="8" name="Striped Right Arrow 7">
            <a:extLst>
              <a:ext uri="{FF2B5EF4-FFF2-40B4-BE49-F238E27FC236}">
                <a16:creationId xmlns:a16="http://schemas.microsoft.com/office/drawing/2014/main" id="{D33C5573-CD16-AF46-9F39-8FB3E250723E}"/>
              </a:ext>
            </a:extLst>
          </p:cNvPr>
          <p:cNvSpPr/>
          <p:nvPr/>
        </p:nvSpPr>
        <p:spPr>
          <a:xfrm rot="7177463">
            <a:off x="6522937" y="3162160"/>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9" name="TextBox 8">
            <a:extLst>
              <a:ext uri="{FF2B5EF4-FFF2-40B4-BE49-F238E27FC236}">
                <a16:creationId xmlns:a16="http://schemas.microsoft.com/office/drawing/2014/main" id="{9A76464F-2F98-FF45-B74B-B37532DC3B77}"/>
              </a:ext>
            </a:extLst>
          </p:cNvPr>
          <p:cNvSpPr txBox="1"/>
          <p:nvPr/>
        </p:nvSpPr>
        <p:spPr>
          <a:xfrm>
            <a:off x="5499541" y="3872398"/>
            <a:ext cx="1529833" cy="830997"/>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rPr>
              <a:t>I start to believe my negative thoughs are reality, and end up acting upon them.</a:t>
            </a:r>
          </a:p>
        </p:txBody>
      </p:sp>
      <p:sp>
        <p:nvSpPr>
          <p:cNvPr id="10" name="TextBox 9">
            <a:extLst>
              <a:ext uri="{FF2B5EF4-FFF2-40B4-BE49-F238E27FC236}">
                <a16:creationId xmlns:a16="http://schemas.microsoft.com/office/drawing/2014/main" id="{0A04A69D-9820-2A41-B5A2-A8FEE651DE41}"/>
              </a:ext>
            </a:extLst>
          </p:cNvPr>
          <p:cNvSpPr txBox="1"/>
          <p:nvPr/>
        </p:nvSpPr>
        <p:spPr>
          <a:xfrm>
            <a:off x="2508927" y="3790141"/>
            <a:ext cx="1935863" cy="1384995"/>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rPr>
              <a:t>I feel really stressed and end up avoiding things I should be doing: I’ll start Netflix-marathon, FB, cleaning my room... Or I ruminate and worry inside my head.</a:t>
            </a:r>
          </a:p>
        </p:txBody>
      </p:sp>
      <p:sp>
        <p:nvSpPr>
          <p:cNvPr id="11" name="Striped Right Arrow 10">
            <a:extLst>
              <a:ext uri="{FF2B5EF4-FFF2-40B4-BE49-F238E27FC236}">
                <a16:creationId xmlns:a16="http://schemas.microsoft.com/office/drawing/2014/main" id="{994B9AAD-821E-BD4F-88F3-D0031F6AFF9F}"/>
              </a:ext>
            </a:extLst>
          </p:cNvPr>
          <p:cNvSpPr/>
          <p:nvPr/>
        </p:nvSpPr>
        <p:spPr>
          <a:xfrm rot="10800000">
            <a:off x="4580107" y="4018644"/>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12" name="Striped Right Arrow 11">
            <a:extLst>
              <a:ext uri="{FF2B5EF4-FFF2-40B4-BE49-F238E27FC236}">
                <a16:creationId xmlns:a16="http://schemas.microsoft.com/office/drawing/2014/main" id="{6DEBD896-F643-F447-A110-C8CF89A1E894}"/>
              </a:ext>
            </a:extLst>
          </p:cNvPr>
          <p:cNvSpPr/>
          <p:nvPr/>
        </p:nvSpPr>
        <p:spPr>
          <a:xfrm rot="14434960">
            <a:off x="1715852" y="3444108"/>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13" name="TextBox 12">
            <a:extLst>
              <a:ext uri="{FF2B5EF4-FFF2-40B4-BE49-F238E27FC236}">
                <a16:creationId xmlns:a16="http://schemas.microsoft.com/office/drawing/2014/main" id="{6D323FB4-8863-B04D-A82B-5185554852F6}"/>
              </a:ext>
            </a:extLst>
          </p:cNvPr>
          <p:cNvSpPr txBox="1"/>
          <p:nvPr/>
        </p:nvSpPr>
        <p:spPr>
          <a:xfrm>
            <a:off x="1115980" y="2261945"/>
            <a:ext cx="1678021" cy="1015663"/>
          </a:xfrm>
          <a:prstGeom prst="rect">
            <a:avLst/>
          </a:prstGeom>
          <a:noFill/>
        </p:spPr>
        <p:txBody>
          <a:bodyPr wrap="square" rtlCol="0">
            <a:spAutoFit/>
          </a:bodyPr>
          <a:lstStyle/>
          <a:p>
            <a:pPr algn="ctr"/>
            <a:r>
              <a:rPr lang="fi-FI" sz="1200" noProof="1">
                <a:solidFill>
                  <a:prstClr val="black"/>
                </a:solidFill>
                <a:latin typeface="Athelas" panose="02000503000000020003" pitchFamily="2" charset="77"/>
              </a:rPr>
              <a:t>I end up living inside my mind, worrying about or glorifying future or past. I don’t really live in this moment.</a:t>
            </a:r>
          </a:p>
        </p:txBody>
      </p:sp>
      <p:sp>
        <p:nvSpPr>
          <p:cNvPr id="14" name="Striped Right Arrow 13">
            <a:extLst>
              <a:ext uri="{FF2B5EF4-FFF2-40B4-BE49-F238E27FC236}">
                <a16:creationId xmlns:a16="http://schemas.microsoft.com/office/drawing/2014/main" id="{009016C7-07CC-8543-977B-AF9FAB48BBCA}"/>
              </a:ext>
            </a:extLst>
          </p:cNvPr>
          <p:cNvSpPr/>
          <p:nvPr/>
        </p:nvSpPr>
        <p:spPr>
          <a:xfrm rot="17889814">
            <a:off x="1166651" y="1544995"/>
            <a:ext cx="770106" cy="502596"/>
          </a:xfrm>
          <a:prstGeom prst="strip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I" noProof="1"/>
          </a:p>
        </p:txBody>
      </p:sp>
      <p:sp>
        <p:nvSpPr>
          <p:cNvPr id="15" name="Folded Corner 14">
            <a:extLst>
              <a:ext uri="{FF2B5EF4-FFF2-40B4-BE49-F238E27FC236}">
                <a16:creationId xmlns:a16="http://schemas.microsoft.com/office/drawing/2014/main" id="{9161A068-48AF-B546-A65C-6DE08F584CB8}"/>
              </a:ext>
            </a:extLst>
          </p:cNvPr>
          <p:cNvSpPr/>
          <p:nvPr/>
        </p:nvSpPr>
        <p:spPr>
          <a:xfrm>
            <a:off x="3499112" y="2003919"/>
            <a:ext cx="1953638" cy="1215958"/>
          </a:xfrm>
          <a:prstGeom prst="foldedCorne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noProof="1"/>
          </a:p>
        </p:txBody>
      </p:sp>
      <p:sp>
        <p:nvSpPr>
          <p:cNvPr id="16" name="TextBox 15">
            <a:extLst>
              <a:ext uri="{FF2B5EF4-FFF2-40B4-BE49-F238E27FC236}">
                <a16:creationId xmlns:a16="http://schemas.microsoft.com/office/drawing/2014/main" id="{A3397E29-8106-1C40-841E-558FC05F95D5}"/>
              </a:ext>
            </a:extLst>
          </p:cNvPr>
          <p:cNvSpPr txBox="1"/>
          <p:nvPr/>
        </p:nvSpPr>
        <p:spPr>
          <a:xfrm>
            <a:off x="3670148" y="2287413"/>
            <a:ext cx="1683532" cy="646331"/>
          </a:xfrm>
          <a:prstGeom prst="rect">
            <a:avLst/>
          </a:prstGeom>
          <a:noFill/>
        </p:spPr>
        <p:txBody>
          <a:bodyPr wrap="square" rtlCol="0">
            <a:spAutoFit/>
          </a:bodyPr>
          <a:lstStyle/>
          <a:p>
            <a:r>
              <a:rPr lang="en-FI" noProof="1">
                <a:latin typeface="Athelas" panose="02000503000000020003" pitchFamily="2" charset="77"/>
              </a:rPr>
              <a:t>Psychological inflexibility</a:t>
            </a:r>
          </a:p>
        </p:txBody>
      </p:sp>
      <p:sp>
        <p:nvSpPr>
          <p:cNvPr id="17" name="TextBox 16">
            <a:extLst>
              <a:ext uri="{FF2B5EF4-FFF2-40B4-BE49-F238E27FC236}">
                <a16:creationId xmlns:a16="http://schemas.microsoft.com/office/drawing/2014/main" id="{600D66EB-EE02-9744-BD0E-9C6A223E4658}"/>
              </a:ext>
            </a:extLst>
          </p:cNvPr>
          <p:cNvSpPr txBox="1"/>
          <p:nvPr/>
        </p:nvSpPr>
        <p:spPr>
          <a:xfrm>
            <a:off x="972766" y="5382639"/>
            <a:ext cx="3937296" cy="200055"/>
          </a:xfrm>
          <a:prstGeom prst="rect">
            <a:avLst/>
          </a:prstGeom>
          <a:noFill/>
        </p:spPr>
        <p:txBody>
          <a:bodyPr wrap="none" rtlCol="0">
            <a:spAutoFit/>
          </a:bodyPr>
          <a:lstStyle/>
          <a:p>
            <a:r>
              <a:rPr lang="fi-FI" sz="700" err="1">
                <a:solidFill>
                  <a:prstClr val="black"/>
                </a:solidFill>
                <a:latin typeface="Athelas" panose="02000503000000020003" pitchFamily="2" charset="77"/>
                <a:ea typeface="ＭＳ Ｐゴシック" charset="0"/>
              </a:rPr>
              <a:t>Source</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see</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e.g</a:t>
            </a:r>
            <a:r>
              <a:rPr lang="fi-FI" sz="700">
                <a:solidFill>
                  <a:prstClr val="black"/>
                </a:solidFill>
                <a:latin typeface="Athelas" panose="02000503000000020003" pitchFamily="2" charset="77"/>
                <a:ea typeface="ＭＳ Ｐゴシック" charset="0"/>
              </a:rPr>
              <a:t>.. Lappalainen &amp; </a:t>
            </a:r>
            <a:r>
              <a:rPr lang="fi-FI" sz="700" err="1">
                <a:solidFill>
                  <a:prstClr val="black"/>
                </a:solidFill>
                <a:latin typeface="Athelas" panose="02000503000000020003" pitchFamily="2" charset="77"/>
                <a:ea typeface="ＭＳ Ｐゴシック" charset="0"/>
              </a:rPr>
              <a:t>al</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Hyväksymis</a:t>
            </a:r>
            <a:r>
              <a:rPr lang="fi-FI" sz="700">
                <a:solidFill>
                  <a:prstClr val="black"/>
                </a:solidFill>
                <a:latin typeface="Athelas" panose="02000503000000020003" pitchFamily="2" charset="77"/>
                <a:ea typeface="ＭＳ Ｐゴシック" charset="0"/>
              </a:rPr>
              <a:t>- ja omistautumisterapia käytännön terapiatyössä, 2009.</a:t>
            </a:r>
          </a:p>
        </p:txBody>
      </p:sp>
      <p:sp>
        <p:nvSpPr>
          <p:cNvPr id="18" name="TextBox 17">
            <a:extLst>
              <a:ext uri="{FF2B5EF4-FFF2-40B4-BE49-F238E27FC236}">
                <a16:creationId xmlns:a16="http://schemas.microsoft.com/office/drawing/2014/main" id="{C8D21826-965A-5043-A6F8-276D12C01A50}"/>
              </a:ext>
            </a:extLst>
          </p:cNvPr>
          <p:cNvSpPr txBox="1"/>
          <p:nvPr/>
        </p:nvSpPr>
        <p:spPr>
          <a:xfrm>
            <a:off x="6102407" y="5164630"/>
            <a:ext cx="1935863" cy="461665"/>
          </a:xfrm>
          <a:prstGeom prst="rect">
            <a:avLst/>
          </a:prstGeom>
          <a:noFill/>
        </p:spPr>
        <p:txBody>
          <a:bodyPr wrap="square" rtlCol="0">
            <a:spAutoFit/>
          </a:bodyPr>
          <a:lstStyle/>
          <a:p>
            <a:r>
              <a:rPr lang="en-FI" sz="1200">
                <a:latin typeface="Athelas" panose="02000503000000020003" pitchFamily="2" charset="77"/>
              </a:rPr>
              <a:t>©️ Saarimäki &amp; Törnroos, </a:t>
            </a:r>
          </a:p>
          <a:p>
            <a:r>
              <a:rPr lang="en-FI" sz="1200">
                <a:latin typeface="Athelas" panose="02000503000000020003" pitchFamily="2" charset="77"/>
              </a:rPr>
              <a:t>Aalto University 2021</a:t>
            </a:r>
          </a:p>
        </p:txBody>
      </p:sp>
    </p:spTree>
    <p:extLst>
      <p:ext uri="{BB962C8B-B14F-4D97-AF65-F5344CB8AC3E}">
        <p14:creationId xmlns:p14="http://schemas.microsoft.com/office/powerpoint/2010/main" val="62259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B35DB-3A01-5748-96DD-861DAF0A5BBA}"/>
              </a:ext>
            </a:extLst>
          </p:cNvPr>
          <p:cNvSpPr txBox="1"/>
          <p:nvPr/>
        </p:nvSpPr>
        <p:spPr>
          <a:xfrm>
            <a:off x="1528730" y="427629"/>
            <a:ext cx="1678021" cy="830997"/>
          </a:xfrm>
          <a:prstGeom prst="rect">
            <a:avLst/>
          </a:prstGeom>
          <a:noFill/>
        </p:spPr>
        <p:txBody>
          <a:bodyPr wrap="square" rtlCol="0">
            <a:spAutoFit/>
          </a:bodyPr>
          <a:lstStyle/>
          <a:p>
            <a:pPr algn="ctr"/>
            <a:r>
              <a:rPr lang="fi-FI" sz="1200" noProof="1">
                <a:latin typeface="Athelas" panose="02000503000000020003" pitchFamily="2" charset="77"/>
              </a:rPr>
              <a:t>Values:</a:t>
            </a:r>
          </a:p>
          <a:p>
            <a:pPr algn="ctr"/>
            <a:r>
              <a:rPr lang="fi-FI" sz="1200" noProof="1">
                <a:latin typeface="Athelas" panose="02000503000000020003" pitchFamily="2" charset="77"/>
              </a:rPr>
              <a:t>What is important to me? Now and in the long run?</a:t>
            </a:r>
          </a:p>
        </p:txBody>
      </p:sp>
      <p:sp>
        <p:nvSpPr>
          <p:cNvPr id="3" name="Striped Right Arrow 2">
            <a:extLst>
              <a:ext uri="{FF2B5EF4-FFF2-40B4-BE49-F238E27FC236}">
                <a16:creationId xmlns:a16="http://schemas.microsoft.com/office/drawing/2014/main" id="{2660DC1C-4D50-7B44-AB68-021DAD0135F9}"/>
              </a:ext>
            </a:extLst>
          </p:cNvPr>
          <p:cNvSpPr/>
          <p:nvPr/>
        </p:nvSpPr>
        <p:spPr>
          <a:xfrm>
            <a:off x="3557121" y="689034"/>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5" name="TextBox 4">
            <a:extLst>
              <a:ext uri="{FF2B5EF4-FFF2-40B4-BE49-F238E27FC236}">
                <a16:creationId xmlns:a16="http://schemas.microsoft.com/office/drawing/2014/main" id="{11AB4312-4475-A044-AB62-82A8B1AB03CD}"/>
              </a:ext>
            </a:extLst>
          </p:cNvPr>
          <p:cNvSpPr txBox="1"/>
          <p:nvPr/>
        </p:nvSpPr>
        <p:spPr>
          <a:xfrm>
            <a:off x="4436682" y="722198"/>
            <a:ext cx="1678022" cy="461665"/>
          </a:xfrm>
          <a:prstGeom prst="rect">
            <a:avLst/>
          </a:prstGeom>
          <a:noFill/>
        </p:spPr>
        <p:txBody>
          <a:bodyPr wrap="square" rtlCol="0">
            <a:spAutoFit/>
          </a:bodyPr>
          <a:lstStyle/>
          <a:p>
            <a:pPr algn="ctr"/>
            <a:r>
              <a:rPr lang="fi-FI" sz="1200" noProof="1">
                <a:latin typeface="Athelas" panose="02000503000000020003" pitchFamily="2" charset="77"/>
              </a:rPr>
              <a:t>Acts that are based on my values!</a:t>
            </a:r>
          </a:p>
        </p:txBody>
      </p:sp>
      <p:sp>
        <p:nvSpPr>
          <p:cNvPr id="6" name="Striped Right Arrow 5">
            <a:extLst>
              <a:ext uri="{FF2B5EF4-FFF2-40B4-BE49-F238E27FC236}">
                <a16:creationId xmlns:a16="http://schemas.microsoft.com/office/drawing/2014/main" id="{BAFD5A39-D259-B14F-AFFB-19C68086DC8B}"/>
              </a:ext>
            </a:extLst>
          </p:cNvPr>
          <p:cNvSpPr/>
          <p:nvPr/>
        </p:nvSpPr>
        <p:spPr>
          <a:xfrm rot="3286839">
            <a:off x="5953125" y="1224830"/>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7" name="TextBox 6">
            <a:extLst>
              <a:ext uri="{FF2B5EF4-FFF2-40B4-BE49-F238E27FC236}">
                <a16:creationId xmlns:a16="http://schemas.microsoft.com/office/drawing/2014/main" id="{05648E12-920C-2647-9EAF-230F7216A675}"/>
              </a:ext>
            </a:extLst>
          </p:cNvPr>
          <p:cNvSpPr txBox="1"/>
          <p:nvPr/>
        </p:nvSpPr>
        <p:spPr>
          <a:xfrm>
            <a:off x="6264198" y="2067789"/>
            <a:ext cx="1696924" cy="830997"/>
          </a:xfrm>
          <a:prstGeom prst="rect">
            <a:avLst/>
          </a:prstGeom>
          <a:noFill/>
        </p:spPr>
        <p:txBody>
          <a:bodyPr wrap="square" rtlCol="0">
            <a:spAutoFit/>
          </a:bodyPr>
          <a:lstStyle/>
          <a:p>
            <a:pPr algn="ctr"/>
            <a:r>
              <a:rPr lang="fi-FI" sz="1200" noProof="1">
                <a:latin typeface="Athelas" panose="02000503000000020003" pitchFamily="2" charset="77"/>
              </a:rPr>
              <a:t>Healthy self-image:</a:t>
            </a:r>
          </a:p>
          <a:p>
            <a:pPr algn="ctr"/>
            <a:r>
              <a:rPr lang="fi-FI" sz="1200" noProof="1">
                <a:latin typeface="Athelas" panose="02000503000000020003" pitchFamily="2" charset="77"/>
              </a:rPr>
              <a:t>I let go of negative thoughs (this is not the same as avoiding them!)</a:t>
            </a:r>
          </a:p>
        </p:txBody>
      </p:sp>
      <p:sp>
        <p:nvSpPr>
          <p:cNvPr id="8" name="Striped Right Arrow 7">
            <a:extLst>
              <a:ext uri="{FF2B5EF4-FFF2-40B4-BE49-F238E27FC236}">
                <a16:creationId xmlns:a16="http://schemas.microsoft.com/office/drawing/2014/main" id="{D33C5573-CD16-AF46-9F39-8FB3E250723E}"/>
              </a:ext>
            </a:extLst>
          </p:cNvPr>
          <p:cNvSpPr/>
          <p:nvPr/>
        </p:nvSpPr>
        <p:spPr>
          <a:xfrm rot="7177463">
            <a:off x="6514830" y="3202686"/>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9" name="TextBox 8">
            <a:extLst>
              <a:ext uri="{FF2B5EF4-FFF2-40B4-BE49-F238E27FC236}">
                <a16:creationId xmlns:a16="http://schemas.microsoft.com/office/drawing/2014/main" id="{9A76464F-2F98-FF45-B74B-B37532DC3B77}"/>
              </a:ext>
            </a:extLst>
          </p:cNvPr>
          <p:cNvSpPr txBox="1"/>
          <p:nvPr/>
        </p:nvSpPr>
        <p:spPr>
          <a:xfrm>
            <a:off x="5491435" y="3912924"/>
            <a:ext cx="1696924" cy="1015663"/>
          </a:xfrm>
          <a:prstGeom prst="rect">
            <a:avLst/>
          </a:prstGeom>
          <a:noFill/>
        </p:spPr>
        <p:txBody>
          <a:bodyPr wrap="square" rtlCol="0">
            <a:spAutoFit/>
          </a:bodyPr>
          <a:lstStyle/>
          <a:p>
            <a:pPr algn="ctr"/>
            <a:r>
              <a:rPr lang="fi-FI" sz="1200" noProof="1">
                <a:latin typeface="Athelas" panose="02000503000000020003" pitchFamily="2" charset="77"/>
              </a:rPr>
              <a:t>I don’t let my </a:t>
            </a:r>
          </a:p>
          <a:p>
            <a:pPr algn="ctr"/>
            <a:r>
              <a:rPr lang="fi-FI" sz="1200" noProof="1">
                <a:latin typeface="Athelas" panose="02000503000000020003" pitchFamily="2" charset="77"/>
              </a:rPr>
              <a:t>mind control me.</a:t>
            </a:r>
          </a:p>
          <a:p>
            <a:pPr algn="ctr"/>
            <a:r>
              <a:rPr lang="fi-FI" sz="1200" noProof="1">
                <a:latin typeface="Athelas" panose="02000503000000020003" pitchFamily="2" charset="77"/>
              </a:rPr>
              <a:t>I am not the same as my thoughts – I HAVE thoughts. </a:t>
            </a:r>
          </a:p>
        </p:txBody>
      </p:sp>
      <p:sp>
        <p:nvSpPr>
          <p:cNvPr id="10" name="TextBox 9">
            <a:extLst>
              <a:ext uri="{FF2B5EF4-FFF2-40B4-BE49-F238E27FC236}">
                <a16:creationId xmlns:a16="http://schemas.microsoft.com/office/drawing/2014/main" id="{0A04A69D-9820-2A41-B5A2-A8FEE651DE41}"/>
              </a:ext>
            </a:extLst>
          </p:cNvPr>
          <p:cNvSpPr txBox="1"/>
          <p:nvPr/>
        </p:nvSpPr>
        <p:spPr>
          <a:xfrm>
            <a:off x="2500820" y="3830667"/>
            <a:ext cx="1935863" cy="1384995"/>
          </a:xfrm>
          <a:prstGeom prst="rect">
            <a:avLst/>
          </a:prstGeom>
          <a:noFill/>
        </p:spPr>
        <p:txBody>
          <a:bodyPr wrap="square" rtlCol="0">
            <a:spAutoFit/>
          </a:bodyPr>
          <a:lstStyle/>
          <a:p>
            <a:pPr algn="ctr"/>
            <a:r>
              <a:rPr lang="fi-FI" sz="1200" noProof="1">
                <a:latin typeface="Athelas" panose="02000503000000020003" pitchFamily="2" charset="77"/>
              </a:rPr>
              <a:t>Acceptance:</a:t>
            </a:r>
          </a:p>
          <a:p>
            <a:pPr algn="ctr"/>
            <a:r>
              <a:rPr lang="fi-FI" sz="1200" noProof="1">
                <a:latin typeface="Athelas" panose="02000503000000020003" pitchFamily="2" charset="77"/>
              </a:rPr>
              <a:t>I accept that I have thoughts and feelings, I have a history and that there are things I can’t change. But, I change what I can: my actions.</a:t>
            </a:r>
          </a:p>
        </p:txBody>
      </p:sp>
      <p:sp>
        <p:nvSpPr>
          <p:cNvPr id="11" name="Striped Right Arrow 10">
            <a:extLst>
              <a:ext uri="{FF2B5EF4-FFF2-40B4-BE49-F238E27FC236}">
                <a16:creationId xmlns:a16="http://schemas.microsoft.com/office/drawing/2014/main" id="{994B9AAD-821E-BD4F-88F3-D0031F6AFF9F}"/>
              </a:ext>
            </a:extLst>
          </p:cNvPr>
          <p:cNvSpPr/>
          <p:nvPr/>
        </p:nvSpPr>
        <p:spPr>
          <a:xfrm rot="10800000">
            <a:off x="4572000" y="4059170"/>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12" name="Striped Right Arrow 11">
            <a:extLst>
              <a:ext uri="{FF2B5EF4-FFF2-40B4-BE49-F238E27FC236}">
                <a16:creationId xmlns:a16="http://schemas.microsoft.com/office/drawing/2014/main" id="{6DEBD896-F643-F447-A110-C8CF89A1E894}"/>
              </a:ext>
            </a:extLst>
          </p:cNvPr>
          <p:cNvSpPr/>
          <p:nvPr/>
        </p:nvSpPr>
        <p:spPr>
          <a:xfrm rot="14434960">
            <a:off x="1707745" y="3484634"/>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13" name="TextBox 12">
            <a:extLst>
              <a:ext uri="{FF2B5EF4-FFF2-40B4-BE49-F238E27FC236}">
                <a16:creationId xmlns:a16="http://schemas.microsoft.com/office/drawing/2014/main" id="{6D323FB4-8863-B04D-A82B-5185554852F6}"/>
              </a:ext>
            </a:extLst>
          </p:cNvPr>
          <p:cNvSpPr txBox="1"/>
          <p:nvPr/>
        </p:nvSpPr>
        <p:spPr>
          <a:xfrm>
            <a:off x="970065" y="2402282"/>
            <a:ext cx="1953638" cy="830997"/>
          </a:xfrm>
          <a:prstGeom prst="rect">
            <a:avLst/>
          </a:prstGeom>
          <a:noFill/>
        </p:spPr>
        <p:txBody>
          <a:bodyPr wrap="square" rtlCol="0">
            <a:spAutoFit/>
          </a:bodyPr>
          <a:lstStyle/>
          <a:p>
            <a:pPr algn="ctr"/>
            <a:r>
              <a:rPr lang="fi-FI" sz="1200" noProof="1">
                <a:latin typeface="Athelas" panose="02000503000000020003" pitchFamily="2" charset="77"/>
              </a:rPr>
              <a:t>I am present and kind to  myself. I live more in this moment and have compassion towards myself.</a:t>
            </a:r>
          </a:p>
        </p:txBody>
      </p:sp>
      <p:sp>
        <p:nvSpPr>
          <p:cNvPr id="14" name="Striped Right Arrow 13">
            <a:extLst>
              <a:ext uri="{FF2B5EF4-FFF2-40B4-BE49-F238E27FC236}">
                <a16:creationId xmlns:a16="http://schemas.microsoft.com/office/drawing/2014/main" id="{009016C7-07CC-8543-977B-AF9FAB48BBCA}"/>
              </a:ext>
            </a:extLst>
          </p:cNvPr>
          <p:cNvSpPr/>
          <p:nvPr/>
        </p:nvSpPr>
        <p:spPr>
          <a:xfrm rot="17889814">
            <a:off x="1158545" y="1585521"/>
            <a:ext cx="770106" cy="502596"/>
          </a:xfrm>
          <a:prstGeom prst="strip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15" name="Folded Corner 14">
            <a:extLst>
              <a:ext uri="{FF2B5EF4-FFF2-40B4-BE49-F238E27FC236}">
                <a16:creationId xmlns:a16="http://schemas.microsoft.com/office/drawing/2014/main" id="{9161A068-48AF-B546-A65C-6DE08F584CB8}"/>
              </a:ext>
            </a:extLst>
          </p:cNvPr>
          <p:cNvSpPr/>
          <p:nvPr/>
        </p:nvSpPr>
        <p:spPr>
          <a:xfrm>
            <a:off x="3519140" y="2002268"/>
            <a:ext cx="1953638" cy="1215958"/>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FI" noProof="1"/>
          </a:p>
        </p:txBody>
      </p:sp>
      <p:sp>
        <p:nvSpPr>
          <p:cNvPr id="16" name="TextBox 15">
            <a:extLst>
              <a:ext uri="{FF2B5EF4-FFF2-40B4-BE49-F238E27FC236}">
                <a16:creationId xmlns:a16="http://schemas.microsoft.com/office/drawing/2014/main" id="{A3397E29-8106-1C40-841E-558FC05F95D5}"/>
              </a:ext>
            </a:extLst>
          </p:cNvPr>
          <p:cNvSpPr txBox="1"/>
          <p:nvPr/>
        </p:nvSpPr>
        <p:spPr>
          <a:xfrm>
            <a:off x="3584668" y="2236555"/>
            <a:ext cx="1824209" cy="660390"/>
          </a:xfrm>
          <a:prstGeom prst="rect">
            <a:avLst/>
          </a:prstGeom>
          <a:noFill/>
        </p:spPr>
        <p:txBody>
          <a:bodyPr wrap="square" rtlCol="0">
            <a:spAutoFit/>
          </a:bodyPr>
          <a:lstStyle/>
          <a:p>
            <a:r>
              <a:rPr lang="en-FI" noProof="1">
                <a:latin typeface="Athelas" panose="02000503000000020003" pitchFamily="2" charset="77"/>
              </a:rPr>
              <a:t>Psychological flexibility</a:t>
            </a:r>
          </a:p>
        </p:txBody>
      </p:sp>
      <p:sp>
        <p:nvSpPr>
          <p:cNvPr id="17" name="TextBox 16">
            <a:extLst>
              <a:ext uri="{FF2B5EF4-FFF2-40B4-BE49-F238E27FC236}">
                <a16:creationId xmlns:a16="http://schemas.microsoft.com/office/drawing/2014/main" id="{D1C4B3AB-160D-3A40-A5D1-C4BE51068A46}"/>
              </a:ext>
            </a:extLst>
          </p:cNvPr>
          <p:cNvSpPr txBox="1"/>
          <p:nvPr/>
        </p:nvSpPr>
        <p:spPr>
          <a:xfrm>
            <a:off x="972766" y="5382639"/>
            <a:ext cx="3937296" cy="200055"/>
          </a:xfrm>
          <a:prstGeom prst="rect">
            <a:avLst/>
          </a:prstGeom>
          <a:noFill/>
        </p:spPr>
        <p:txBody>
          <a:bodyPr wrap="none" rtlCol="0">
            <a:spAutoFit/>
          </a:bodyPr>
          <a:lstStyle/>
          <a:p>
            <a:r>
              <a:rPr lang="fi-FI" sz="700" err="1">
                <a:solidFill>
                  <a:prstClr val="black"/>
                </a:solidFill>
                <a:latin typeface="Athelas" panose="02000503000000020003" pitchFamily="2" charset="77"/>
                <a:ea typeface="ＭＳ Ｐゴシック" charset="0"/>
              </a:rPr>
              <a:t>Source</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see</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e.g</a:t>
            </a:r>
            <a:r>
              <a:rPr lang="fi-FI" sz="700">
                <a:solidFill>
                  <a:prstClr val="black"/>
                </a:solidFill>
                <a:latin typeface="Athelas" panose="02000503000000020003" pitchFamily="2" charset="77"/>
                <a:ea typeface="ＭＳ Ｐゴシック" charset="0"/>
              </a:rPr>
              <a:t>.. Lappalainen &amp; </a:t>
            </a:r>
            <a:r>
              <a:rPr lang="fi-FI" sz="700" err="1">
                <a:solidFill>
                  <a:prstClr val="black"/>
                </a:solidFill>
                <a:latin typeface="Athelas" panose="02000503000000020003" pitchFamily="2" charset="77"/>
                <a:ea typeface="ＭＳ Ｐゴシック" charset="0"/>
              </a:rPr>
              <a:t>al</a:t>
            </a:r>
            <a:r>
              <a:rPr lang="fi-FI" sz="700">
                <a:solidFill>
                  <a:prstClr val="black"/>
                </a:solidFill>
                <a:latin typeface="Athelas" panose="02000503000000020003" pitchFamily="2" charset="77"/>
                <a:ea typeface="ＭＳ Ｐゴシック" charset="0"/>
              </a:rPr>
              <a:t>, </a:t>
            </a:r>
            <a:r>
              <a:rPr lang="fi-FI" sz="700" err="1">
                <a:solidFill>
                  <a:prstClr val="black"/>
                </a:solidFill>
                <a:latin typeface="Athelas" panose="02000503000000020003" pitchFamily="2" charset="77"/>
                <a:ea typeface="ＭＳ Ｐゴシック" charset="0"/>
              </a:rPr>
              <a:t>Hyväksymis</a:t>
            </a:r>
            <a:r>
              <a:rPr lang="fi-FI" sz="700">
                <a:solidFill>
                  <a:prstClr val="black"/>
                </a:solidFill>
                <a:latin typeface="Athelas" panose="02000503000000020003" pitchFamily="2" charset="77"/>
                <a:ea typeface="ＭＳ Ｐゴシック" charset="0"/>
              </a:rPr>
              <a:t>- ja omistautumisterapia käytännön terapiatyössä, 2009.</a:t>
            </a:r>
          </a:p>
        </p:txBody>
      </p:sp>
      <p:sp>
        <p:nvSpPr>
          <p:cNvPr id="18" name="TextBox 17">
            <a:extLst>
              <a:ext uri="{FF2B5EF4-FFF2-40B4-BE49-F238E27FC236}">
                <a16:creationId xmlns:a16="http://schemas.microsoft.com/office/drawing/2014/main" id="{9EF88737-5D9E-4F4D-AAB4-902CB540034F}"/>
              </a:ext>
            </a:extLst>
          </p:cNvPr>
          <p:cNvSpPr txBox="1"/>
          <p:nvPr/>
        </p:nvSpPr>
        <p:spPr>
          <a:xfrm>
            <a:off x="6264198" y="5211816"/>
            <a:ext cx="1935863" cy="461665"/>
          </a:xfrm>
          <a:prstGeom prst="rect">
            <a:avLst/>
          </a:prstGeom>
          <a:noFill/>
        </p:spPr>
        <p:txBody>
          <a:bodyPr wrap="square" rtlCol="0">
            <a:spAutoFit/>
          </a:bodyPr>
          <a:lstStyle/>
          <a:p>
            <a:r>
              <a:rPr lang="en-FI" sz="1200">
                <a:latin typeface="Athelas" panose="02000503000000020003" pitchFamily="2" charset="77"/>
              </a:rPr>
              <a:t>©️ Saarimäki &amp; Törnroos, </a:t>
            </a:r>
          </a:p>
          <a:p>
            <a:r>
              <a:rPr lang="en-FI" sz="1200">
                <a:latin typeface="Athelas" panose="02000503000000020003" pitchFamily="2" charset="77"/>
              </a:rPr>
              <a:t>Aalto University 2021</a:t>
            </a:r>
          </a:p>
        </p:txBody>
      </p:sp>
    </p:spTree>
    <p:extLst>
      <p:ext uri="{BB962C8B-B14F-4D97-AF65-F5344CB8AC3E}">
        <p14:creationId xmlns:p14="http://schemas.microsoft.com/office/powerpoint/2010/main" val="33120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555" y="484853"/>
            <a:ext cx="7805533" cy="4359992"/>
          </a:xfrm>
          <a:prstGeom prst="rect">
            <a:avLst/>
          </a:prstGeom>
        </p:spPr>
      </p:pic>
    </p:spTree>
    <p:extLst>
      <p:ext uri="{BB962C8B-B14F-4D97-AF65-F5344CB8AC3E}">
        <p14:creationId xmlns:p14="http://schemas.microsoft.com/office/powerpoint/2010/main" val="9124518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0F46-8339-4393-A6B8-C10E80BB877C}"/>
              </a:ext>
            </a:extLst>
          </p:cNvPr>
          <p:cNvSpPr>
            <a:spLocks noGrp="1"/>
          </p:cNvSpPr>
          <p:nvPr>
            <p:ph type="title"/>
          </p:nvPr>
        </p:nvSpPr>
        <p:spPr/>
        <p:txBody>
          <a:bodyPr lIns="0" tIns="0" rIns="0" bIns="0" anchor="t">
            <a:normAutofit/>
          </a:bodyPr>
          <a:lstStyle/>
          <a:p>
            <a:r>
              <a:rPr lang="en-US"/>
              <a:t>Listen to study psychologists' podcast – The Best thing today</a:t>
            </a:r>
          </a:p>
        </p:txBody>
      </p:sp>
      <p:sp>
        <p:nvSpPr>
          <p:cNvPr id="3" name="Text Placeholder 2">
            <a:extLst>
              <a:ext uri="{FF2B5EF4-FFF2-40B4-BE49-F238E27FC236}">
                <a16:creationId xmlns:a16="http://schemas.microsoft.com/office/drawing/2014/main" id="{F8E7BAD0-53DA-44D2-B8A8-C16A604F3E98}"/>
              </a:ext>
            </a:extLst>
          </p:cNvPr>
          <p:cNvSpPr>
            <a:spLocks noGrp="1"/>
          </p:cNvSpPr>
          <p:nvPr>
            <p:ph type="body" sz="half" idx="1"/>
          </p:nvPr>
        </p:nvSpPr>
        <p:spPr>
          <a:xfrm>
            <a:off x="468312" y="1580772"/>
            <a:ext cx="4796666" cy="3336085"/>
          </a:xfrm>
        </p:spPr>
        <p:txBody>
          <a:bodyPr lIns="0" tIns="0" rIns="0" bIns="0" anchor="t">
            <a:normAutofit/>
          </a:bodyPr>
          <a:lstStyle/>
          <a:p>
            <a:r>
              <a:rPr lang="en-US" dirty="0"/>
              <a:t>16. Time-management – a skill everyone can learn with time (29min)</a:t>
            </a:r>
          </a:p>
          <a:p>
            <a:r>
              <a:rPr lang="en-US" dirty="0">
                <a:hlinkClick r:id="rId3"/>
              </a:rPr>
              <a:t>https://open.spotify.com/episode/4RGsgTFM3A88lXH3KBGeY0?si=MqvOcUgRT8-pY9FtfftuaA&amp;dl_branch=1</a:t>
            </a:r>
            <a:endParaRPr lang="en-US" dirty="0"/>
          </a:p>
          <a:p>
            <a:endParaRPr lang="en-US" dirty="0"/>
          </a:p>
          <a:p>
            <a:r>
              <a:rPr lang="en-US" dirty="0"/>
              <a:t>Try to find three points/insights that you would like to remember</a:t>
            </a:r>
          </a:p>
          <a:p>
            <a:endParaRPr lang="en-US" dirty="0"/>
          </a:p>
        </p:txBody>
      </p:sp>
      <p:pic>
        <p:nvPicPr>
          <p:cNvPr id="5" name="Picture 5">
            <a:extLst>
              <a:ext uri="{FF2B5EF4-FFF2-40B4-BE49-F238E27FC236}">
                <a16:creationId xmlns:a16="http://schemas.microsoft.com/office/drawing/2014/main" id="{C9D7D1B3-291F-419D-85EB-72E4754ABAF5}"/>
              </a:ext>
            </a:extLst>
          </p:cNvPr>
          <p:cNvPicPr>
            <a:picLocks noChangeAspect="1"/>
          </p:cNvPicPr>
          <p:nvPr/>
        </p:nvPicPr>
        <p:blipFill>
          <a:blip r:embed="rId4"/>
          <a:stretch>
            <a:fillRect/>
          </a:stretch>
        </p:blipFill>
        <p:spPr>
          <a:xfrm>
            <a:off x="5339457" y="1430073"/>
            <a:ext cx="3654006" cy="4171400"/>
          </a:xfrm>
          <a:prstGeom prst="rect">
            <a:avLst/>
          </a:prstGeom>
        </p:spPr>
      </p:pic>
    </p:spTree>
    <p:extLst>
      <p:ext uri="{BB962C8B-B14F-4D97-AF65-F5344CB8AC3E}">
        <p14:creationId xmlns:p14="http://schemas.microsoft.com/office/powerpoint/2010/main" val="1079639904"/>
      </p:ext>
    </p:extLst>
  </p:cSld>
  <p:clrMapOvr>
    <a:masterClrMapping/>
  </p:clrMapOvr>
  <p:transition spd="med"/>
</p:sld>
</file>

<file path=ppt/theme/theme1.xml><?xml version="1.0" encoding="utf-8"?>
<a:theme xmlns:a="http://schemas.openxmlformats.org/drawingml/2006/main" name="Aalto University">
  <a:themeElements>
    <a:clrScheme name="Aalto University">
      <a:dk1>
        <a:srgbClr val="000000"/>
      </a:dk1>
      <a:lt1>
        <a:srgbClr val="EF3340"/>
      </a:lt1>
      <a:dk2>
        <a:srgbClr val="A7A7A7"/>
      </a:dk2>
      <a:lt2>
        <a:srgbClr val="535353"/>
      </a:lt2>
      <a:accent1>
        <a:srgbClr val="FFCD00"/>
      </a:accent1>
      <a:accent2>
        <a:srgbClr val="EF3340"/>
      </a:accent2>
      <a:accent3>
        <a:srgbClr val="005EB8"/>
      </a:accent3>
      <a:accent4>
        <a:srgbClr val="8C857B"/>
      </a:accent4>
      <a:accent5>
        <a:srgbClr val="7D55C7"/>
      </a:accent5>
      <a:accent6>
        <a:srgbClr val="00965E"/>
      </a:accent6>
      <a:hlink>
        <a:srgbClr val="0000FF"/>
      </a:hlink>
      <a:folHlink>
        <a:srgbClr val="FF00FF"/>
      </a:folHlink>
    </a:clrScheme>
    <a:fontScheme name="Aalto University">
      <a:majorFont>
        <a:latin typeface="Helvetica"/>
        <a:ea typeface="Helvetica"/>
        <a:cs typeface="Helvetica"/>
      </a:majorFont>
      <a:minorFont>
        <a:latin typeface="Calibri"/>
        <a:ea typeface="Calibri"/>
        <a:cs typeface="Calibri"/>
      </a:minorFont>
    </a:fontScheme>
    <a:fmtScheme name="Aalto Univers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alto University">
  <a:themeElements>
    <a:clrScheme name="Aalto University">
      <a:dk1>
        <a:srgbClr val="000000"/>
      </a:dk1>
      <a:lt1>
        <a:srgbClr val="FFFFFF"/>
      </a:lt1>
      <a:dk2>
        <a:srgbClr val="A7A7A7"/>
      </a:dk2>
      <a:lt2>
        <a:srgbClr val="535353"/>
      </a:lt2>
      <a:accent1>
        <a:srgbClr val="FFCD00"/>
      </a:accent1>
      <a:accent2>
        <a:srgbClr val="EF3340"/>
      </a:accent2>
      <a:accent3>
        <a:srgbClr val="005EB8"/>
      </a:accent3>
      <a:accent4>
        <a:srgbClr val="8C857B"/>
      </a:accent4>
      <a:accent5>
        <a:srgbClr val="7D55C7"/>
      </a:accent5>
      <a:accent6>
        <a:srgbClr val="00965E"/>
      </a:accent6>
      <a:hlink>
        <a:srgbClr val="0000FF"/>
      </a:hlink>
      <a:folHlink>
        <a:srgbClr val="FF00FF"/>
      </a:folHlink>
    </a:clrScheme>
    <a:fontScheme name="Aalto University">
      <a:majorFont>
        <a:latin typeface="Helvetica"/>
        <a:ea typeface="Helvetica"/>
        <a:cs typeface="Helvetica"/>
      </a:majorFont>
      <a:minorFont>
        <a:latin typeface="Calibri"/>
        <a:ea typeface="Calibri"/>
        <a:cs typeface="Calibri"/>
      </a:minorFont>
    </a:fontScheme>
    <a:fmtScheme name="Aalto Univers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147</TotalTime>
  <Words>1953</Words>
  <Application>Microsoft Office PowerPoint</Application>
  <PresentationFormat>On-screen Show (16:10)</PresentationFormat>
  <Paragraphs>164</Paragraphs>
  <Slides>26</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Arial</vt:lpstr>
      <vt:lpstr>Athelas</vt:lpstr>
      <vt:lpstr>Calibri</vt:lpstr>
      <vt:lpstr>Calibri Light</vt:lpstr>
      <vt:lpstr>Georgia</vt:lpstr>
      <vt:lpstr>Symbol</vt:lpstr>
      <vt:lpstr>Aalto University</vt:lpstr>
      <vt:lpstr>Office Theme</vt:lpstr>
      <vt:lpstr>Office Theme</vt:lpstr>
      <vt:lpstr>Stress and Time management – Tips from Study Psychologists</vt:lpstr>
      <vt:lpstr>Agenda for today</vt:lpstr>
      <vt:lpstr>Getting to know each other</vt:lpstr>
      <vt:lpstr>PowerPoint Presentation</vt:lpstr>
      <vt:lpstr>Beginners’ guide to stressing yourself out…</vt:lpstr>
      <vt:lpstr>PowerPoint Presentation</vt:lpstr>
      <vt:lpstr>PowerPoint Presentation</vt:lpstr>
      <vt:lpstr>PowerPoint Presentation</vt:lpstr>
      <vt:lpstr>Listen to study psychologists' podcast – The Best thing today</vt:lpstr>
      <vt:lpstr>PowerPoint Presentation</vt:lpstr>
      <vt:lpstr>A Tool-box for University Years</vt:lpstr>
      <vt:lpstr>ABC- the time management exercise</vt:lpstr>
      <vt:lpstr>Points to consider</vt:lpstr>
      <vt:lpstr>Points to consider</vt:lpstr>
      <vt:lpstr>Next steps</vt:lpstr>
      <vt:lpstr>Introduction to your group work</vt:lpstr>
      <vt:lpstr>Tell us one small thing that you could do for your wellbeing right now?</vt:lpstr>
      <vt:lpstr>Supporting your study ability in learning remotely  Four elements to successful remote  studying    </vt:lpstr>
      <vt:lpstr>PowerPoint Presentation</vt:lpstr>
      <vt:lpstr>Stress</vt:lpstr>
      <vt:lpstr>Yerkes–Dodson law </vt:lpstr>
      <vt:lpstr>Stress is just an experience?</vt:lpstr>
      <vt:lpstr>Manage Your Energy!</vt:lpstr>
      <vt:lpstr>Manage Your Energy!</vt:lpstr>
      <vt:lpstr>In groups, share ideas about following questions:</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pohja</dc:title>
  <dc:creator>Saarimäki Sanni</dc:creator>
  <cp:lastModifiedBy>Saarimäki Sanni</cp:lastModifiedBy>
  <cp:revision>43</cp:revision>
  <dcterms:modified xsi:type="dcterms:W3CDTF">2021-10-06T14:59:43Z</dcterms:modified>
</cp:coreProperties>
</file>