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08" r:id="rId2"/>
    <p:sldMasterId id="2147483879" r:id="rId3"/>
    <p:sldMasterId id="2147483786" r:id="rId4"/>
    <p:sldMasterId id="2147483677" r:id="rId5"/>
    <p:sldMasterId id="2147483748" r:id="rId6"/>
    <p:sldMasterId id="2147483876" r:id="rId7"/>
  </p:sldMasterIdLst>
  <p:sldIdLst>
    <p:sldId id="256" r:id="rId8"/>
    <p:sldId id="257" r:id="rId9"/>
    <p:sldId id="283" r:id="rId10"/>
    <p:sldId id="259" r:id="rId11"/>
    <p:sldId id="260" r:id="rId12"/>
    <p:sldId id="284" r:id="rId13"/>
    <p:sldId id="261" r:id="rId14"/>
    <p:sldId id="262" r:id="rId15"/>
    <p:sldId id="265" r:id="rId16"/>
    <p:sldId id="266" r:id="rId17"/>
    <p:sldId id="267" r:id="rId18"/>
    <p:sldId id="268" r:id="rId19"/>
    <p:sldId id="269" r:id="rId20"/>
    <p:sldId id="271" r:id="rId21"/>
    <p:sldId id="273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dirty="0" err="1"/>
            <a:t>Minulla</a:t>
          </a:r>
          <a:r>
            <a:rPr lang="en-US" dirty="0"/>
            <a:t> on </a:t>
          </a:r>
          <a:r>
            <a:rPr lang="en-US" dirty="0" err="1"/>
            <a:t>pomppufiilis</a:t>
          </a:r>
          <a:endParaRPr lang="en-US" dirty="0"/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Minulla</a:t>
          </a:r>
          <a:r>
            <a:rPr lang="en-US" dirty="0"/>
            <a:t> on </a:t>
          </a:r>
          <a:r>
            <a:rPr lang="en-US" dirty="0" err="1"/>
            <a:t>punainen</a:t>
          </a:r>
          <a:r>
            <a:rPr lang="en-US" dirty="0"/>
            <a:t> </a:t>
          </a:r>
          <a:r>
            <a:rPr lang="en-US" dirty="0" err="1"/>
            <a:t>pyörä</a:t>
          </a:r>
          <a:r>
            <a:rPr lang="en-US" dirty="0"/>
            <a:t>. Mull(a) </a:t>
          </a:r>
          <a:r>
            <a:rPr lang="en-US" dirty="0" err="1"/>
            <a:t>ei</a:t>
          </a:r>
          <a:r>
            <a:rPr lang="en-US" dirty="0"/>
            <a:t> </a:t>
          </a:r>
          <a:r>
            <a:rPr lang="en-US" dirty="0" err="1"/>
            <a:t>oo</a:t>
          </a:r>
          <a:r>
            <a:rPr lang="en-US" dirty="0"/>
            <a:t> </a:t>
          </a:r>
          <a:r>
            <a:rPr lang="en-US" dirty="0" err="1"/>
            <a:t>ajokortti</a:t>
          </a:r>
          <a:r>
            <a:rPr lang="en-US" dirty="0" err="1">
              <a:highlight>
                <a:srgbClr val="FFFF00"/>
              </a:highlight>
            </a:rPr>
            <a:t>a</a:t>
          </a:r>
          <a:r>
            <a:rPr lang="en-US" dirty="0"/>
            <a:t>. (</a:t>
          </a:r>
          <a:r>
            <a:rPr lang="en-US" dirty="0" err="1"/>
            <a:t>kertaus</a:t>
          </a:r>
          <a:r>
            <a:rPr lang="en-US" dirty="0"/>
            <a:t> + </a:t>
          </a:r>
          <a:r>
            <a:rPr lang="en-US" dirty="0" err="1"/>
            <a:t>värit</a:t>
          </a:r>
          <a:r>
            <a:rPr lang="en-US" dirty="0"/>
            <a:t>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dirty="0" err="1"/>
            <a:t>Ohjeistus</a:t>
          </a:r>
          <a:r>
            <a:rPr lang="en-US" dirty="0"/>
            <a:t>: </a:t>
          </a:r>
          <a:r>
            <a:rPr lang="en-US" dirty="0" err="1"/>
            <a:t>Teksti</a:t>
          </a:r>
          <a:r>
            <a:rPr lang="en-US" dirty="0"/>
            <a:t> 2 (instructions)</a:t>
          </a:r>
          <a:r>
            <a:rPr lang="en-US" b="0" i="0" baseline="0" dirty="0"/>
            <a:t>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Asun</a:t>
          </a:r>
          <a:r>
            <a:rPr lang="en-US" dirty="0"/>
            <a:t> </a:t>
          </a:r>
          <a:r>
            <a:rPr lang="en-US" dirty="0" err="1"/>
            <a:t>Espoo</a:t>
          </a:r>
          <a:r>
            <a:rPr lang="en-US" dirty="0" err="1">
              <a:highlight>
                <a:srgbClr val="FFFF00"/>
              </a:highlight>
            </a:rPr>
            <a:t>ssa</a:t>
          </a:r>
          <a:r>
            <a:rPr lang="en-US" dirty="0"/>
            <a:t>. </a:t>
          </a:r>
          <a:r>
            <a:rPr lang="en-US" dirty="0" err="1"/>
            <a:t>Odotan</a:t>
          </a:r>
          <a:r>
            <a:rPr lang="en-US" dirty="0"/>
            <a:t> </a:t>
          </a:r>
          <a:r>
            <a:rPr lang="en-US" dirty="0" err="1"/>
            <a:t>bussia</a:t>
          </a:r>
          <a:r>
            <a:rPr lang="en-US" dirty="0"/>
            <a:t> </a:t>
          </a:r>
          <a:r>
            <a:rPr lang="en-US" dirty="0" err="1"/>
            <a:t>pysäki</a:t>
          </a:r>
          <a:r>
            <a:rPr lang="en-US" dirty="0" err="1">
              <a:highlight>
                <a:srgbClr val="FFFF00"/>
              </a:highlight>
            </a:rPr>
            <a:t>llä</a:t>
          </a:r>
          <a:r>
            <a:rPr lang="en-US" dirty="0"/>
            <a:t>.(S-cases and L-cases)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asu</a:t>
          </a:r>
          <a:r>
            <a:rPr lang="en-US" dirty="0"/>
            <a:t> </a:t>
          </a:r>
          <a:r>
            <a:rPr lang="en-US" dirty="0" err="1"/>
            <a:t>Helsi</a:t>
          </a:r>
          <a:r>
            <a:rPr lang="en-US" dirty="0" err="1">
              <a:highlight>
                <a:srgbClr val="FFFF00"/>
              </a:highlight>
            </a:rPr>
            <a:t>ng</a:t>
          </a:r>
          <a:r>
            <a:rPr lang="en-US" dirty="0" err="1"/>
            <a:t>issä</a:t>
          </a:r>
          <a:r>
            <a:rPr lang="en-US" dirty="0"/>
            <a:t>. </a:t>
          </a:r>
          <a:r>
            <a:rPr lang="en-US" dirty="0" err="1"/>
            <a:t>Puhelin</a:t>
          </a:r>
          <a:r>
            <a:rPr lang="en-US" dirty="0"/>
            <a:t> on </a:t>
          </a:r>
          <a:r>
            <a:rPr lang="en-US" dirty="0" err="1"/>
            <a:t>pöy</a:t>
          </a:r>
          <a:r>
            <a:rPr lang="en-US" dirty="0" err="1">
              <a:highlight>
                <a:srgbClr val="FFFF00"/>
              </a:highlight>
            </a:rPr>
            <a:t>d</a:t>
          </a:r>
          <a:r>
            <a:rPr lang="en-US" dirty="0" err="1"/>
            <a:t>ällä</a:t>
          </a:r>
          <a:r>
            <a:rPr lang="en-US" dirty="0"/>
            <a:t>. (KPT -</a:t>
          </a:r>
          <a:r>
            <a:rPr lang="en-US" dirty="0" err="1"/>
            <a:t>vaihtelu</a:t>
          </a:r>
          <a:r>
            <a:rPr lang="en-US" dirty="0"/>
            <a:t>/change)</a:t>
          </a:r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3E8D863C-E378-4BD0-8ABA-02B6AD069173}">
      <dgm:prSet/>
      <dgm:spPr/>
      <dgm:t>
        <a:bodyPr/>
        <a:lstStyle/>
        <a:p>
          <a:endParaRPr lang="en-US" dirty="0"/>
        </a:p>
      </dgm:t>
    </dgm:pt>
    <dgm:pt modelId="{0B08CAD8-5C05-48F9-A140-85C446BB401E}" type="parTrans" cxnId="{EE32D5C8-F6EE-4B38-A4A4-B45C1C133BFD}">
      <dgm:prSet/>
      <dgm:spPr/>
      <dgm:t>
        <a:bodyPr/>
        <a:lstStyle/>
        <a:p>
          <a:endParaRPr lang="en-US"/>
        </a:p>
      </dgm:t>
    </dgm:pt>
    <dgm:pt modelId="{70C0202B-28CA-41F7-BAFE-14929AF54823}" type="sibTrans" cxnId="{EE32D5C8-F6EE-4B38-A4A4-B45C1C133BF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6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6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6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6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6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6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6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6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6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6"/>
      <dgm:spPr/>
    </dgm:pt>
    <dgm:pt modelId="{EC0EA5AB-DF4D-4EF9-A6AD-F8B805775518}" type="pres">
      <dgm:prSet presAssocID="{99201BA8-CEFB-473F-8D0E-0562386B3E9B}" presName="vert1" presStyleCnt="0"/>
      <dgm:spPr/>
    </dgm:pt>
    <dgm:pt modelId="{5CA4ABA7-B361-4E87-89E3-BA2189382D72}" type="pres">
      <dgm:prSet presAssocID="{3E8D863C-E378-4BD0-8ABA-02B6AD069173}" presName="thickLine" presStyleLbl="alignNode1" presStyleIdx="5" presStyleCnt="6"/>
      <dgm:spPr/>
    </dgm:pt>
    <dgm:pt modelId="{E32C512C-7B33-444B-BFFC-BD4BA2667437}" type="pres">
      <dgm:prSet presAssocID="{3E8D863C-E378-4BD0-8ABA-02B6AD069173}" presName="horz1" presStyleCnt="0"/>
      <dgm:spPr/>
    </dgm:pt>
    <dgm:pt modelId="{014C83DF-EB2D-477A-940A-6A2360540518}" type="pres">
      <dgm:prSet presAssocID="{3E8D863C-E378-4BD0-8ABA-02B6AD069173}" presName="tx1" presStyleLbl="revTx" presStyleIdx="5" presStyleCnt="6"/>
      <dgm:spPr/>
    </dgm:pt>
    <dgm:pt modelId="{D4DDB375-3AEC-497B-A445-7B86D7451EEA}" type="pres">
      <dgm:prSet presAssocID="{3E8D863C-E378-4BD0-8ABA-02B6AD069173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B77E4CC7-85AB-4860-9EA5-1B3FEFDED471}" type="presOf" srcId="{3E8D863C-E378-4BD0-8ABA-02B6AD069173}" destId="{014C83DF-EB2D-477A-940A-6A2360540518}" srcOrd="0" destOrd="0" presId="urn:microsoft.com/office/officeart/2008/layout/LinedList"/>
    <dgm:cxn modelId="{EE32D5C8-F6EE-4B38-A4A4-B45C1C133BFD}" srcId="{63FC7D63-AF53-4C8B-AD9A-DC71C70DC0D0}" destId="{3E8D863C-E378-4BD0-8ABA-02B6AD069173}" srcOrd="5" destOrd="0" parTransId="{0B08CAD8-5C05-48F9-A140-85C446BB401E}" sibTransId="{70C0202B-28CA-41F7-BAFE-14929AF54823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  <dgm:cxn modelId="{EBD7A4DD-A58E-4120-805A-88DEAF026E67}" type="presParOf" srcId="{8EDA54C5-CC64-4A80-8AC8-32DA17E4824D}" destId="{5CA4ABA7-B361-4E87-89E3-BA2189382D72}" srcOrd="10" destOrd="0" presId="urn:microsoft.com/office/officeart/2008/layout/LinedList"/>
    <dgm:cxn modelId="{2EFD6C92-8F0A-4999-AA4D-A7CBDE963A9F}" type="presParOf" srcId="{8EDA54C5-CC64-4A80-8AC8-32DA17E4824D}" destId="{E32C512C-7B33-444B-BFFC-BD4BA2667437}" srcOrd="11" destOrd="0" presId="urn:microsoft.com/office/officeart/2008/layout/LinedList"/>
    <dgm:cxn modelId="{CC2A63E2-D296-4C32-8329-CB2AB5A5EDC0}" type="presParOf" srcId="{E32C512C-7B33-444B-BFFC-BD4BA2667437}" destId="{014C83DF-EB2D-477A-940A-6A2360540518}" srcOrd="0" destOrd="0" presId="urn:microsoft.com/office/officeart/2008/layout/LinedList"/>
    <dgm:cxn modelId="{6272E32B-78FF-4012-AF77-B9DCA5C03C77}" type="presParOf" srcId="{E32C512C-7B33-444B-BFFC-BD4BA2667437}" destId="{D4DDB375-3AEC-497B-A445-7B86D7451E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2567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2567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Minulla</a:t>
          </a:r>
          <a:r>
            <a:rPr lang="en-US" sz="3100" kern="1200" dirty="0"/>
            <a:t> on </a:t>
          </a:r>
          <a:r>
            <a:rPr lang="en-US" sz="3100" kern="1200" dirty="0" err="1"/>
            <a:t>pomppufiilis</a:t>
          </a:r>
          <a:endParaRPr lang="en-US" sz="3100" kern="1200" dirty="0"/>
        </a:p>
      </dsp:txBody>
      <dsp:txXfrm>
        <a:off x="0" y="2567"/>
        <a:ext cx="11113769" cy="875444"/>
      </dsp:txXfrm>
    </dsp:sp>
    <dsp:sp modelId="{C924587C-62F6-46E6-89E0-A35530871740}">
      <dsp:nvSpPr>
        <dsp:cNvPr id="0" name=""/>
        <dsp:cNvSpPr/>
      </dsp:nvSpPr>
      <dsp:spPr>
        <a:xfrm>
          <a:off x="0" y="878011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878011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Minulla</a:t>
          </a:r>
          <a:r>
            <a:rPr lang="en-US" sz="3100" kern="1200" dirty="0"/>
            <a:t> on </a:t>
          </a:r>
          <a:r>
            <a:rPr lang="en-US" sz="3100" kern="1200" dirty="0" err="1"/>
            <a:t>punainen</a:t>
          </a:r>
          <a:r>
            <a:rPr lang="en-US" sz="3100" kern="1200" dirty="0"/>
            <a:t> </a:t>
          </a:r>
          <a:r>
            <a:rPr lang="en-US" sz="3100" kern="1200" dirty="0" err="1"/>
            <a:t>pyörä</a:t>
          </a:r>
          <a:r>
            <a:rPr lang="en-US" sz="3100" kern="1200" dirty="0"/>
            <a:t>. Mull(a) </a:t>
          </a:r>
          <a:r>
            <a:rPr lang="en-US" sz="3100" kern="1200" dirty="0" err="1"/>
            <a:t>ei</a:t>
          </a:r>
          <a:r>
            <a:rPr lang="en-US" sz="3100" kern="1200" dirty="0"/>
            <a:t> </a:t>
          </a:r>
          <a:r>
            <a:rPr lang="en-US" sz="3100" kern="1200" dirty="0" err="1"/>
            <a:t>oo</a:t>
          </a:r>
          <a:r>
            <a:rPr lang="en-US" sz="3100" kern="1200" dirty="0"/>
            <a:t> </a:t>
          </a:r>
          <a:r>
            <a:rPr lang="en-US" sz="3100" kern="1200" dirty="0" err="1"/>
            <a:t>ajokortti</a:t>
          </a:r>
          <a:r>
            <a:rPr lang="en-US" sz="3100" kern="1200" dirty="0" err="1">
              <a:highlight>
                <a:srgbClr val="FFFF00"/>
              </a:highlight>
            </a:rPr>
            <a:t>a</a:t>
          </a:r>
          <a:r>
            <a:rPr lang="en-US" sz="3100" kern="1200" dirty="0"/>
            <a:t>. (</a:t>
          </a:r>
          <a:r>
            <a:rPr lang="en-US" sz="3100" kern="1200" dirty="0" err="1"/>
            <a:t>kertaus</a:t>
          </a:r>
          <a:r>
            <a:rPr lang="en-US" sz="3100" kern="1200" dirty="0"/>
            <a:t> + </a:t>
          </a:r>
          <a:r>
            <a:rPr lang="en-US" sz="3100" kern="1200" dirty="0" err="1"/>
            <a:t>värit</a:t>
          </a:r>
          <a:r>
            <a:rPr lang="en-US" sz="3100" kern="1200" dirty="0"/>
            <a:t>)</a:t>
          </a:r>
        </a:p>
      </dsp:txBody>
      <dsp:txXfrm>
        <a:off x="0" y="878011"/>
        <a:ext cx="11113769" cy="875444"/>
      </dsp:txXfrm>
    </dsp:sp>
    <dsp:sp modelId="{F61806B8-6524-4797-BC27-760FE0355119}">
      <dsp:nvSpPr>
        <dsp:cNvPr id="0" name=""/>
        <dsp:cNvSpPr/>
      </dsp:nvSpPr>
      <dsp:spPr>
        <a:xfrm>
          <a:off x="0" y="1753455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753455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Ohjeistus</a:t>
          </a:r>
          <a:r>
            <a:rPr lang="en-US" sz="3100" kern="1200" dirty="0"/>
            <a:t>: </a:t>
          </a:r>
          <a:r>
            <a:rPr lang="en-US" sz="3100" kern="1200" dirty="0" err="1"/>
            <a:t>Teksti</a:t>
          </a:r>
          <a:r>
            <a:rPr lang="en-US" sz="3100" kern="1200" dirty="0"/>
            <a:t> 2 (instructions)</a:t>
          </a:r>
          <a:r>
            <a:rPr lang="en-US" sz="3100" b="0" i="0" kern="1200" baseline="0" dirty="0"/>
            <a:t>  </a:t>
          </a:r>
          <a:endParaRPr lang="en-US" sz="3100" kern="1200" dirty="0"/>
        </a:p>
      </dsp:txBody>
      <dsp:txXfrm>
        <a:off x="0" y="1753455"/>
        <a:ext cx="11113769" cy="875444"/>
      </dsp:txXfrm>
    </dsp:sp>
    <dsp:sp modelId="{2412578A-D478-4A8A-B58A-09E0134ED369}">
      <dsp:nvSpPr>
        <dsp:cNvPr id="0" name=""/>
        <dsp:cNvSpPr/>
      </dsp:nvSpPr>
      <dsp:spPr>
        <a:xfrm>
          <a:off x="0" y="2628899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628899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Asun</a:t>
          </a:r>
          <a:r>
            <a:rPr lang="en-US" sz="3100" kern="1200" dirty="0"/>
            <a:t> </a:t>
          </a:r>
          <a:r>
            <a:rPr lang="en-US" sz="3100" kern="1200" dirty="0" err="1"/>
            <a:t>Espoo</a:t>
          </a:r>
          <a:r>
            <a:rPr lang="en-US" sz="3100" kern="1200" dirty="0" err="1">
              <a:highlight>
                <a:srgbClr val="FFFF00"/>
              </a:highlight>
            </a:rPr>
            <a:t>ssa</a:t>
          </a:r>
          <a:r>
            <a:rPr lang="en-US" sz="3100" kern="1200" dirty="0"/>
            <a:t>. </a:t>
          </a:r>
          <a:r>
            <a:rPr lang="en-US" sz="3100" kern="1200" dirty="0" err="1"/>
            <a:t>Odotan</a:t>
          </a:r>
          <a:r>
            <a:rPr lang="en-US" sz="3100" kern="1200" dirty="0"/>
            <a:t> </a:t>
          </a:r>
          <a:r>
            <a:rPr lang="en-US" sz="3100" kern="1200" dirty="0" err="1"/>
            <a:t>bussia</a:t>
          </a:r>
          <a:r>
            <a:rPr lang="en-US" sz="3100" kern="1200" dirty="0"/>
            <a:t> </a:t>
          </a:r>
          <a:r>
            <a:rPr lang="en-US" sz="3100" kern="1200" dirty="0" err="1"/>
            <a:t>pysäki</a:t>
          </a:r>
          <a:r>
            <a:rPr lang="en-US" sz="3100" kern="1200" dirty="0" err="1">
              <a:highlight>
                <a:srgbClr val="FFFF00"/>
              </a:highlight>
            </a:rPr>
            <a:t>llä</a:t>
          </a:r>
          <a:r>
            <a:rPr lang="en-US" sz="3100" kern="1200" dirty="0"/>
            <a:t>.(S-cases and L-cases)</a:t>
          </a:r>
        </a:p>
      </dsp:txBody>
      <dsp:txXfrm>
        <a:off x="0" y="2628899"/>
        <a:ext cx="11113769" cy="875444"/>
      </dsp:txXfrm>
    </dsp:sp>
    <dsp:sp modelId="{F96EDB16-0A82-4443-9506-EC07EC66E11A}">
      <dsp:nvSpPr>
        <dsp:cNvPr id="0" name=""/>
        <dsp:cNvSpPr/>
      </dsp:nvSpPr>
      <dsp:spPr>
        <a:xfrm>
          <a:off x="0" y="3504343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504343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En</a:t>
          </a:r>
          <a:r>
            <a:rPr lang="en-US" sz="3100" kern="1200" dirty="0"/>
            <a:t> </a:t>
          </a:r>
          <a:r>
            <a:rPr lang="en-US" sz="3100" kern="1200" dirty="0" err="1"/>
            <a:t>asu</a:t>
          </a:r>
          <a:r>
            <a:rPr lang="en-US" sz="3100" kern="1200" dirty="0"/>
            <a:t> </a:t>
          </a:r>
          <a:r>
            <a:rPr lang="en-US" sz="3100" kern="1200" dirty="0" err="1"/>
            <a:t>Helsi</a:t>
          </a:r>
          <a:r>
            <a:rPr lang="en-US" sz="3100" kern="1200" dirty="0" err="1">
              <a:highlight>
                <a:srgbClr val="FFFF00"/>
              </a:highlight>
            </a:rPr>
            <a:t>ng</a:t>
          </a:r>
          <a:r>
            <a:rPr lang="en-US" sz="3100" kern="1200" dirty="0" err="1"/>
            <a:t>issä</a:t>
          </a:r>
          <a:r>
            <a:rPr lang="en-US" sz="3100" kern="1200" dirty="0"/>
            <a:t>. </a:t>
          </a:r>
          <a:r>
            <a:rPr lang="en-US" sz="3100" kern="1200" dirty="0" err="1"/>
            <a:t>Puhelin</a:t>
          </a:r>
          <a:r>
            <a:rPr lang="en-US" sz="3100" kern="1200" dirty="0"/>
            <a:t> on </a:t>
          </a:r>
          <a:r>
            <a:rPr lang="en-US" sz="3100" kern="1200" dirty="0" err="1"/>
            <a:t>pöy</a:t>
          </a:r>
          <a:r>
            <a:rPr lang="en-US" sz="3100" kern="1200" dirty="0" err="1">
              <a:highlight>
                <a:srgbClr val="FFFF00"/>
              </a:highlight>
            </a:rPr>
            <a:t>d</a:t>
          </a:r>
          <a:r>
            <a:rPr lang="en-US" sz="3100" kern="1200" dirty="0" err="1"/>
            <a:t>ällä</a:t>
          </a:r>
          <a:r>
            <a:rPr lang="en-US" sz="3100" kern="1200" dirty="0"/>
            <a:t>. (KPT -</a:t>
          </a:r>
          <a:r>
            <a:rPr lang="en-US" sz="3100" kern="1200" dirty="0" err="1"/>
            <a:t>vaihtelu</a:t>
          </a:r>
          <a:r>
            <a:rPr lang="en-US" sz="3100" kern="1200" dirty="0"/>
            <a:t>/change)</a:t>
          </a:r>
        </a:p>
      </dsp:txBody>
      <dsp:txXfrm>
        <a:off x="0" y="3504343"/>
        <a:ext cx="11113769" cy="875444"/>
      </dsp:txXfrm>
    </dsp:sp>
    <dsp:sp modelId="{5CA4ABA7-B361-4E87-89E3-BA2189382D72}">
      <dsp:nvSpPr>
        <dsp:cNvPr id="0" name=""/>
        <dsp:cNvSpPr/>
      </dsp:nvSpPr>
      <dsp:spPr>
        <a:xfrm>
          <a:off x="0" y="4379787"/>
          <a:ext cx="11113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4C83DF-EB2D-477A-940A-6A2360540518}">
      <dsp:nvSpPr>
        <dsp:cNvPr id="0" name=""/>
        <dsp:cNvSpPr/>
      </dsp:nvSpPr>
      <dsp:spPr>
        <a:xfrm>
          <a:off x="0" y="4379787"/>
          <a:ext cx="11113769" cy="8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0" y="4379787"/>
        <a:ext cx="11113769" cy="87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6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27.11.2023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D209-7F3E-447B-8D76-83C1A991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3E48-17AD-4151-B145-1448023A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6EDDF-457A-4DD7-94CD-23CDD2C0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4E2-54FB-44FE-9319-26E08BA22D97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CB683-F52D-4748-8B7B-206C4735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E816-1A2D-4AA5-A316-705092DA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BED8D-370B-47B7-842D-8CB690E7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4E2-54FB-44FE-9319-26E08BA22D97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1657E-AF8C-49D2-BD99-58892696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57ABD-04EA-4684-B5DE-D968401F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D0F-7C3A-4B5B-A4BA-C90ED3E9B1A9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9880-A227-4686-A2EA-52343909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D0F-7C3A-4B5B-A4BA-C90ED3E9B1A9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9880-A227-4686-A2EA-52343909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99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60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27.11.2023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3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4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3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27.11.2023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27.11.2023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49A79-C50C-4005-8E1F-00A34B84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4A7DD-9C72-4B35-A830-54A3372C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C4D9-221F-4150-9FF4-24B24D733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94E2-54FB-44FE-9319-26E08BA22D97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59358-D643-4DDC-9AF3-0CF515F4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712E-2AC4-4A8E-9BC6-DE01C5729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DD0F-7C3A-4B5B-A4BA-C90ED3E9B1A9}" type="datetimeFigureOut">
              <a:rPr lang="en-US" smtClean="0"/>
              <a:t>27.11.2023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FA9880-A227-4686-A2EA-52343909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27.11.2023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27.11.2023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nara/5036514621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omalainen_Kirjakauppa" TargetMode="External"/><Relationship Id="rId7" Type="http://schemas.openxmlformats.org/officeDocument/2006/relationships/hyperlink" Target="https://fi.wikipedia.org/wiki/Hakaniemen_metroasem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hyperlink" Target="https://commons.wikimedia.org/wiki/File:Tattariharjuntiepys%C3%A4kki.JPG" TargetMode="Externa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atukoivisto.fi/omenapiirakka-somenapiirakka-hurmasi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ZHReqKRvonE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loor, building, walkway&#10;&#10;Description automatically generated">
            <a:extLst>
              <a:ext uri="{FF2B5EF4-FFF2-40B4-BE49-F238E27FC236}">
                <a16:creationId xmlns:a16="http://schemas.microsoft.com/office/drawing/2014/main" id="{D364A0AD-09E0-4600-BCA3-69CD42F04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 useBgFill="1">
        <p:nvSpPr>
          <p:cNvPr id="22" name="Freeform: Shape 17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B2D5-4B9C-4914-B9AF-052EA9135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266" y="1064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 err="1"/>
              <a:t>Hyvää</a:t>
            </a:r>
            <a:r>
              <a:rPr lang="en-US" sz="4800" b="1" dirty="0"/>
              <a:t> </a:t>
            </a:r>
            <a:r>
              <a:rPr lang="en-US" sz="4800" b="1" dirty="0" err="1"/>
              <a:t>huomenta</a:t>
            </a:r>
            <a:r>
              <a:rPr lang="en-US" sz="4800" b="1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4C649-525E-4069-A8A1-E3184E4AF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806" y="3927518"/>
            <a:ext cx="3634140" cy="94860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err="1"/>
              <a:t>Hyvää</a:t>
            </a:r>
            <a:r>
              <a:rPr lang="en-US" sz="3200" dirty="0"/>
              <a:t> </a:t>
            </a:r>
            <a:r>
              <a:rPr lang="en-US" sz="3200" dirty="0" err="1"/>
              <a:t>huomenta</a:t>
            </a:r>
            <a:r>
              <a:rPr lang="en-US" sz="3200" dirty="0"/>
              <a:t> </a:t>
            </a:r>
            <a:r>
              <a:rPr lang="en-US" sz="3200" dirty="0" err="1"/>
              <a:t>opettaja</a:t>
            </a:r>
            <a:r>
              <a:rPr lang="en-US" sz="3200" dirty="0"/>
              <a:t>!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C5C98-6A81-47E5-A09A-8E2A2BD5A9B0}"/>
              </a:ext>
            </a:extLst>
          </p:cNvPr>
          <p:cNvSpPr txBox="1"/>
          <p:nvPr/>
        </p:nvSpPr>
        <p:spPr>
          <a:xfrm>
            <a:off x="9953886" y="6657944"/>
            <a:ext cx="223811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ninara/5036514621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3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6092-67E6-4162-B4DA-A16A737A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35" y="0"/>
            <a:ext cx="9505038" cy="982067"/>
          </a:xfrm>
        </p:spPr>
        <p:txBody>
          <a:bodyPr/>
          <a:lstStyle/>
          <a:p>
            <a:r>
              <a:rPr lang="en-US" dirty="0" err="1"/>
              <a:t>Parityö</a:t>
            </a:r>
            <a:r>
              <a:rPr lang="en-US" dirty="0"/>
              <a:t>: </a:t>
            </a:r>
            <a:r>
              <a:rPr lang="en-US" dirty="0" err="1"/>
              <a:t>harjoitus</a:t>
            </a:r>
            <a:r>
              <a:rPr lang="en-US" dirty="0"/>
              <a:t> 2 (s.75)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BE8576B8-5907-4F8C-8105-D71F746A9B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934120"/>
            <a:ext cx="9265307" cy="587685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B63450-6B76-4A93-946C-AEEED69E55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8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1" y="1172485"/>
            <a:ext cx="11628119" cy="568551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on </a:t>
            </a:r>
            <a:r>
              <a:rPr lang="en-US" dirty="0" err="1">
                <a:solidFill>
                  <a:schemeClr val="tx1"/>
                </a:solidFill>
              </a:rPr>
              <a:t>torstaina</a:t>
            </a:r>
            <a:r>
              <a:rPr lang="en-US" dirty="0">
                <a:solidFill>
                  <a:schemeClr val="tx1"/>
                </a:solidFill>
              </a:rPr>
              <a:t> 30.11.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 (detailed instructions):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Teksti</a:t>
            </a:r>
            <a:r>
              <a:rPr lang="en-US" dirty="0">
                <a:solidFill>
                  <a:schemeClr val="tx1"/>
                </a:solidFill>
              </a:rPr>
              <a:t> 2, </a:t>
            </a: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30.11.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Kurssitehtävä: TEKSTI 2 (20%)</a:t>
            </a:r>
          </a:p>
        </p:txBody>
      </p:sp>
    </p:spTree>
    <p:extLst>
      <p:ext uri="{BB962C8B-B14F-4D97-AF65-F5344CB8AC3E}">
        <p14:creationId xmlns:p14="http://schemas.microsoft.com/office/powerpoint/2010/main" val="307154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83A1-9F78-41CD-A87D-B90A2DAA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653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Missä asut</a:t>
            </a:r>
            <a:r>
              <a:rPr lang="fi-FI" dirty="0"/>
              <a:t>?</a:t>
            </a:r>
            <a:br>
              <a:rPr lang="fi-FI" dirty="0"/>
            </a:br>
            <a:br>
              <a:rPr lang="fi-FI" dirty="0"/>
            </a:br>
            <a:r>
              <a:rPr lang="fi-FI" dirty="0"/>
              <a:t>Asun kerrostalossa.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0776E5-7826-406E-9DDD-F3A16E4A8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" y="3020659"/>
            <a:ext cx="10401102" cy="1825661"/>
          </a:xfrm>
        </p:spPr>
      </p:pic>
    </p:spTree>
    <p:extLst>
      <p:ext uri="{BB962C8B-B14F-4D97-AF65-F5344CB8AC3E}">
        <p14:creationId xmlns:p14="http://schemas.microsoft.com/office/powerpoint/2010/main" val="51272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83A1-9F78-41CD-A87D-B90A2DAA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5250"/>
          </a:xfrm>
        </p:spPr>
        <p:txBody>
          <a:bodyPr>
            <a:normAutofit/>
          </a:bodyPr>
          <a:lstStyle/>
          <a:p>
            <a:r>
              <a:rPr lang="fi-FI" b="1" dirty="0">
                <a:highlight>
                  <a:srgbClr val="FFFF00"/>
                </a:highlight>
              </a:rPr>
              <a:t>Montako</a:t>
            </a:r>
            <a:r>
              <a:rPr lang="fi-FI" dirty="0"/>
              <a:t> huone</a:t>
            </a:r>
            <a:r>
              <a:rPr lang="fi-FI" b="1" dirty="0">
                <a:highlight>
                  <a:srgbClr val="FFFF00"/>
                </a:highlight>
              </a:rPr>
              <a:t>tta</a:t>
            </a:r>
            <a:r>
              <a:rPr lang="fi-FI" dirty="0"/>
              <a:t> sinulla on?</a:t>
            </a:r>
            <a:br>
              <a:rPr lang="fi-FI" dirty="0"/>
            </a:br>
            <a:r>
              <a:rPr lang="fi-FI" sz="2800" dirty="0"/>
              <a:t>Minulla on 1 huone. Asun </a:t>
            </a:r>
            <a:r>
              <a:rPr lang="fi-FI" sz="2800" b="1" dirty="0"/>
              <a:t>yksiö</a:t>
            </a:r>
            <a:r>
              <a:rPr lang="fi-FI" sz="2800" u="sng" dirty="0"/>
              <a:t>ssä</a:t>
            </a:r>
            <a:r>
              <a:rPr lang="fi-FI" sz="2800" dirty="0"/>
              <a:t>.</a:t>
            </a:r>
            <a:br>
              <a:rPr lang="fi-FI" sz="2800" dirty="0"/>
            </a:br>
            <a:r>
              <a:rPr lang="fi-FI" sz="2800" dirty="0"/>
              <a:t>Minulla on 2 huone</a:t>
            </a:r>
            <a:r>
              <a:rPr lang="fi-FI" sz="2800" b="1" dirty="0"/>
              <a:t>tta</a:t>
            </a:r>
            <a:r>
              <a:rPr lang="fi-FI" sz="2800" dirty="0"/>
              <a:t>. Asun </a:t>
            </a:r>
            <a:r>
              <a:rPr lang="fi-FI" sz="2800" b="1" dirty="0"/>
              <a:t>kaksio</a:t>
            </a:r>
            <a:r>
              <a:rPr lang="fi-FI" sz="2800" u="sng" dirty="0"/>
              <a:t>ssa</a:t>
            </a:r>
            <a:r>
              <a:rPr lang="fi-FI" sz="2800" dirty="0"/>
              <a:t>.</a:t>
            </a:r>
            <a:br>
              <a:rPr lang="fi-FI" sz="2800" dirty="0"/>
            </a:br>
            <a:r>
              <a:rPr lang="fi-FI" sz="2800" dirty="0"/>
              <a:t>Minulla on 3 huone</a:t>
            </a:r>
            <a:r>
              <a:rPr lang="fi-FI" sz="2800" b="1" dirty="0"/>
              <a:t>tta</a:t>
            </a:r>
            <a:r>
              <a:rPr lang="fi-FI" sz="2800" dirty="0"/>
              <a:t>. Asun </a:t>
            </a:r>
            <a:r>
              <a:rPr lang="fi-FI" sz="2800" b="1" dirty="0"/>
              <a:t>kolmio</a:t>
            </a:r>
            <a:r>
              <a:rPr lang="fi-FI" sz="2800" u="sng" dirty="0"/>
              <a:t>ssa</a:t>
            </a:r>
            <a:r>
              <a:rPr lang="fi-FI" sz="2800" dirty="0"/>
              <a:t>.</a:t>
            </a:r>
            <a:endParaRPr lang="fi-F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2C5FC6-6921-4221-8C42-D767605EB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65" y="3694554"/>
            <a:ext cx="10706988" cy="18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625E-8360-44C5-A9DF-B751DA28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352425"/>
            <a:ext cx="3932237" cy="706211"/>
          </a:xfrm>
        </p:spPr>
        <p:txBody>
          <a:bodyPr/>
          <a:lstStyle/>
          <a:p>
            <a:r>
              <a:rPr lang="en-US" dirty="0"/>
              <a:t>KPL 5 (s.73)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FC737-5B74-4CB0-9BCE-BCB0A26CD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270" y="1200150"/>
            <a:ext cx="4105276" cy="5000625"/>
          </a:xfrm>
        </p:spPr>
        <p:txBody>
          <a:bodyPr/>
          <a:lstStyle/>
          <a:p>
            <a:r>
              <a:rPr lang="en-US" sz="2400" b="1" dirty="0"/>
              <a:t>Lue </a:t>
            </a:r>
            <a:r>
              <a:rPr lang="en-US" sz="2400" b="1" dirty="0" err="1"/>
              <a:t>teksti</a:t>
            </a:r>
            <a:r>
              <a:rPr lang="en-US" sz="2400" b="1" dirty="0"/>
              <a:t> </a:t>
            </a:r>
            <a:r>
              <a:rPr lang="en-US" sz="2400" b="1" dirty="0" err="1"/>
              <a:t>parisi</a:t>
            </a:r>
            <a:r>
              <a:rPr lang="en-US" sz="2400" b="1" dirty="0"/>
              <a:t> </a:t>
            </a:r>
            <a:r>
              <a:rPr lang="en-US" sz="2400" b="1" dirty="0" err="1"/>
              <a:t>kanssa</a:t>
            </a:r>
            <a:r>
              <a:rPr lang="en-US" sz="2400" b="1" dirty="0"/>
              <a:t>.</a:t>
            </a:r>
          </a:p>
          <a:p>
            <a:endParaRPr lang="en-US" sz="4400" b="1" dirty="0"/>
          </a:p>
          <a:p>
            <a:r>
              <a:rPr lang="en-US" sz="4400" b="1" dirty="0" err="1"/>
              <a:t>Etsi</a:t>
            </a:r>
            <a:r>
              <a:rPr lang="en-US" sz="4400" b="1" dirty="0"/>
              <a:t> </a:t>
            </a:r>
            <a:r>
              <a:rPr lang="en-US" sz="4400" b="1" dirty="0" err="1"/>
              <a:t>ainakin</a:t>
            </a:r>
            <a:r>
              <a:rPr lang="en-US" sz="4400" b="1" dirty="0"/>
              <a:t> </a:t>
            </a:r>
          </a:p>
          <a:p>
            <a:r>
              <a:rPr lang="en-US" sz="4400" b="1" dirty="0"/>
              <a:t>      (at least) </a:t>
            </a:r>
          </a:p>
          <a:p>
            <a:r>
              <a:rPr lang="en-US" sz="4400" b="1" dirty="0"/>
              <a:t>14 </a:t>
            </a:r>
            <a:r>
              <a:rPr lang="en-US" sz="4400" b="1" dirty="0" err="1"/>
              <a:t>paikkaa</a:t>
            </a:r>
            <a:r>
              <a:rPr lang="en-US" sz="4400" b="1" dirty="0"/>
              <a:t>.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5E8B61B8-C171-46A4-ADFF-472C791A3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24" y="568960"/>
            <a:ext cx="8235106" cy="4135120"/>
          </a:xfrm>
        </p:spPr>
      </p:pic>
    </p:spTree>
    <p:extLst>
      <p:ext uri="{BB962C8B-B14F-4D97-AF65-F5344CB8AC3E}">
        <p14:creationId xmlns:p14="http://schemas.microsoft.com/office/powerpoint/2010/main" val="170294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3A19-587F-4D59-BAC8-C65C820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19" y="-10701"/>
            <a:ext cx="9076329" cy="1064277"/>
          </a:xfrm>
        </p:spPr>
        <p:txBody>
          <a:bodyPr/>
          <a:lstStyle/>
          <a:p>
            <a:r>
              <a:rPr lang="en-US" dirty="0" err="1"/>
              <a:t>Missä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3261-E4BB-4788-8403-10921F0A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1162050"/>
            <a:ext cx="7486650" cy="543995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Asun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Espoo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Suome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Olen 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töi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ssä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Aalto-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yliopisto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Aamulla odotan bussia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bussipysäki</a:t>
            </a:r>
            <a:r>
              <a:rPr lang="fi-FI" sz="20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llä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Istun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bussi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sitten 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Matka kestää noin kaksikymmentäviisi minuuttia.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Iltapäivällä tai illalla olen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asema</a:t>
            </a:r>
            <a:r>
              <a:rPr lang="fi-FI" sz="20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Istun 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noin kaksi minuuttia, sitten olen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Tapiola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Istun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buss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issa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jään pois 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Puistokadulla Matinkylä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ssä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Käyn joskus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kaupa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illalla ja viikonloppuna käymme joskus perheen kanssa 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fi-FI" sz="20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Helsingi</a:t>
            </a:r>
            <a:r>
              <a:rPr lang="fi-FI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ssä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Tavallisesti olemme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kotona</a:t>
            </a:r>
            <a:r>
              <a:rPr lang="fi-FI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viikonloppuna.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8F96D-394D-47A1-9B1A-66B40F53920C}"/>
              </a:ext>
            </a:extLst>
          </p:cNvPr>
          <p:cNvSpPr txBox="1"/>
          <p:nvPr/>
        </p:nvSpPr>
        <p:spPr>
          <a:xfrm>
            <a:off x="7667625" y="996426"/>
            <a:ext cx="4362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Look for all the words that answer the question “MISSÄ?”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/>
              <a:t>The endings?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/>
              <a:t>Why do we use different endings? </a:t>
            </a:r>
          </a:p>
          <a:p>
            <a:r>
              <a:rPr lang="en-US" sz="2800" b="1" dirty="0"/>
              <a:t>    The rule?</a:t>
            </a:r>
          </a:p>
        </p:txBody>
      </p:sp>
    </p:spTree>
    <p:extLst>
      <p:ext uri="{BB962C8B-B14F-4D97-AF65-F5344CB8AC3E}">
        <p14:creationId xmlns:p14="http://schemas.microsoft.com/office/powerpoint/2010/main" val="251264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CFE6-CBB7-4F05-A2CA-BE097A3E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46" y="262890"/>
            <a:ext cx="9196928" cy="1060704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Missä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? (-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ssa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/-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ssä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/-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llä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296A7-1C0D-4E83-A4BE-C1A1AF890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305" y="1321321"/>
            <a:ext cx="4416906" cy="781894"/>
          </a:xfrm>
        </p:spPr>
        <p:txBody>
          <a:bodyPr>
            <a:normAutofit/>
          </a:bodyPr>
          <a:lstStyle/>
          <a:p>
            <a:r>
              <a:rPr lang="en-US" sz="3600" dirty="0"/>
              <a:t>S-</a:t>
            </a:r>
            <a:r>
              <a:rPr lang="en-US" sz="3600" dirty="0" err="1"/>
              <a:t>missä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2D9D-BF00-4B51-B04B-10A468D65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205991"/>
            <a:ext cx="4910467" cy="3552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Olen </a:t>
            </a:r>
            <a:r>
              <a:rPr lang="en-US" sz="3600" dirty="0" err="1"/>
              <a:t>kirjakaupa</a:t>
            </a:r>
            <a:r>
              <a:rPr lang="en-US" sz="3600" b="1" dirty="0" err="1"/>
              <a:t>ssa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DA9F6-9D0E-409F-AC45-EB34ACD58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95592"/>
            <a:ext cx="4467794" cy="781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 L-MISSÄ</a:t>
            </a:r>
          </a:p>
        </p:txBody>
      </p:sp>
      <p:pic>
        <p:nvPicPr>
          <p:cNvPr id="11" name="Content Placeholder 10" descr="A picture containing text, store&#10;&#10;Description automatically generated">
            <a:extLst>
              <a:ext uri="{FF2B5EF4-FFF2-40B4-BE49-F238E27FC236}">
                <a16:creationId xmlns:a16="http://schemas.microsoft.com/office/drawing/2014/main" id="{8F7A551D-28D0-4590-840F-9FB9532AB3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80" y="3161646"/>
            <a:ext cx="4417540" cy="334327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D5F0D7-9387-42C7-8B49-19874F466252}"/>
              </a:ext>
            </a:extLst>
          </p:cNvPr>
          <p:cNvSpPr txBox="1"/>
          <p:nvPr/>
        </p:nvSpPr>
        <p:spPr>
          <a:xfrm>
            <a:off x="5897136" y="1977485"/>
            <a:ext cx="3907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Olen </a:t>
            </a:r>
            <a:r>
              <a:rPr lang="en-US" sz="3600" dirty="0" err="1"/>
              <a:t>pysäki</a:t>
            </a:r>
            <a:r>
              <a:rPr lang="en-US" sz="3600" b="1" dirty="0" err="1">
                <a:solidFill>
                  <a:srgbClr val="0070C0"/>
                </a:solidFill>
              </a:rPr>
              <a:t>llä</a:t>
            </a:r>
            <a:r>
              <a:rPr lang="en-US" sz="3600" dirty="0"/>
              <a:t>.</a:t>
            </a:r>
          </a:p>
          <a:p>
            <a:r>
              <a:rPr lang="en-US" sz="3600" dirty="0"/>
              <a:t>Olen </a:t>
            </a:r>
            <a:r>
              <a:rPr lang="en-US" sz="3600" dirty="0" err="1"/>
              <a:t>metroasema</a:t>
            </a:r>
            <a:r>
              <a:rPr lang="en-US" sz="3600" b="1" dirty="0" err="1">
                <a:solidFill>
                  <a:srgbClr val="0070C0"/>
                </a:solidFill>
              </a:rPr>
              <a:t>lla</a:t>
            </a:r>
            <a:r>
              <a:rPr lang="en-US" dirty="0"/>
              <a:t>.</a:t>
            </a:r>
          </a:p>
        </p:txBody>
      </p:sp>
      <p:pic>
        <p:nvPicPr>
          <p:cNvPr id="15" name="Picture 14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74EC748E-9A3F-4F03-9172-951145346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36038" y="3526261"/>
            <a:ext cx="3485392" cy="2614044"/>
          </a:xfrm>
          <a:prstGeom prst="rect">
            <a:avLst/>
          </a:prstGeom>
        </p:spPr>
      </p:pic>
      <p:pic>
        <p:nvPicPr>
          <p:cNvPr id="18" name="Picture 17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46E23EBF-4890-4035-AE0E-B0637A8E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66764" y="3680187"/>
            <a:ext cx="3217584" cy="24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AAD3-6B41-4DEA-A4CF-4BD1A4ED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1074"/>
            <a:ext cx="3932237" cy="871946"/>
          </a:xfrm>
        </p:spPr>
        <p:txBody>
          <a:bodyPr>
            <a:normAutofit fontScale="90000"/>
          </a:bodyPr>
          <a:lstStyle/>
          <a:p>
            <a:r>
              <a:rPr lang="en-US" dirty="0"/>
              <a:t>KPT –change (</a:t>
            </a:r>
            <a:r>
              <a:rPr lang="en-US" dirty="0" err="1"/>
              <a:t>vaihtelu</a:t>
            </a:r>
            <a:r>
              <a:rPr lang="en-US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29314D-40B1-4051-8AE7-6F06FBF8B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096" y="924910"/>
            <a:ext cx="7100621" cy="40254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368DE-F28B-47BA-B693-3D618E47F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490" y="1588770"/>
            <a:ext cx="4280535" cy="496062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Milloin</a:t>
            </a:r>
            <a:r>
              <a:rPr lang="en-US" sz="3600" b="1" dirty="0"/>
              <a:t>?</a:t>
            </a:r>
          </a:p>
          <a:p>
            <a:r>
              <a:rPr lang="en-US" sz="3600" b="1" dirty="0" err="1"/>
              <a:t>Millaisia</a:t>
            </a:r>
            <a:r>
              <a:rPr lang="en-US" sz="3600" b="1" dirty="0"/>
              <a:t> </a:t>
            </a:r>
            <a:r>
              <a:rPr lang="en-US" sz="3600" b="1" dirty="0" err="1"/>
              <a:t>muutoksia</a:t>
            </a:r>
            <a:r>
              <a:rPr lang="en-US" sz="3600" b="1" dirty="0"/>
              <a:t>?</a:t>
            </a:r>
          </a:p>
          <a:p>
            <a:r>
              <a:rPr lang="en-US" sz="3600" b="1" dirty="0"/>
              <a:t>(</a:t>
            </a:r>
            <a:r>
              <a:rPr lang="en-US" sz="3600" b="1" dirty="0" err="1"/>
              <a:t>kirjassa</a:t>
            </a:r>
            <a:r>
              <a:rPr lang="en-US" sz="3600" b="1" dirty="0"/>
              <a:t> s.83-84)</a:t>
            </a:r>
          </a:p>
        </p:txBody>
      </p:sp>
    </p:spTree>
    <p:extLst>
      <p:ext uri="{BB962C8B-B14F-4D97-AF65-F5344CB8AC3E}">
        <p14:creationId xmlns:p14="http://schemas.microsoft.com/office/powerpoint/2010/main" val="413320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FB1C8-4FEB-4FBC-920B-C98C2F9F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9" y="572712"/>
            <a:ext cx="7156767" cy="5712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49610-9C98-432F-97C5-4AFE2EAE56FC}"/>
              </a:ext>
            </a:extLst>
          </p:cNvPr>
          <p:cNvSpPr txBox="1"/>
          <p:nvPr/>
        </p:nvSpPr>
        <p:spPr>
          <a:xfrm>
            <a:off x="8052435" y="856615"/>
            <a:ext cx="38252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2800" dirty="0"/>
              <a:t>lei</a:t>
            </a:r>
            <a:r>
              <a:rPr lang="fi-FI" sz="2800" b="1" dirty="0"/>
              <a:t>p</a:t>
            </a:r>
            <a:r>
              <a:rPr lang="fi-FI" sz="2800" dirty="0"/>
              <a:t>ä - lei</a:t>
            </a:r>
            <a:r>
              <a:rPr lang="fi-FI" sz="2800" b="1" dirty="0"/>
              <a:t>v</a:t>
            </a:r>
            <a:r>
              <a:rPr lang="fi-FI" sz="2800" dirty="0"/>
              <a:t>ässä</a:t>
            </a:r>
          </a:p>
          <a:p>
            <a:r>
              <a:rPr lang="fi-FI" sz="2800" dirty="0"/>
              <a:t>pöy</a:t>
            </a:r>
            <a:r>
              <a:rPr lang="fi-FI" sz="2800" b="1" dirty="0"/>
              <a:t>t</a:t>
            </a:r>
            <a:r>
              <a:rPr lang="fi-FI" sz="2800" dirty="0"/>
              <a:t>ä – pöy</a:t>
            </a:r>
            <a:r>
              <a:rPr lang="fi-FI" sz="2800" b="1" dirty="0"/>
              <a:t>d</a:t>
            </a:r>
            <a:r>
              <a:rPr lang="fi-FI" sz="2800" dirty="0"/>
              <a:t>ällä</a:t>
            </a:r>
          </a:p>
          <a:p>
            <a:r>
              <a:rPr lang="fi-FI" sz="2800" dirty="0"/>
              <a:t>lau</a:t>
            </a:r>
            <a:r>
              <a:rPr lang="fi-FI" sz="2800" b="1" dirty="0"/>
              <a:t>kk</a:t>
            </a:r>
            <a:r>
              <a:rPr lang="fi-FI" sz="2800" dirty="0"/>
              <a:t>u – lau</a:t>
            </a:r>
            <a:r>
              <a:rPr lang="fi-FI" sz="2800" b="1" dirty="0"/>
              <a:t>k</a:t>
            </a:r>
            <a:r>
              <a:rPr lang="fi-FI" sz="2800" dirty="0"/>
              <a:t>ussa</a:t>
            </a:r>
          </a:p>
          <a:p>
            <a:r>
              <a:rPr lang="fi-FI" sz="2800" dirty="0"/>
              <a:t>ku</a:t>
            </a:r>
            <a:r>
              <a:rPr lang="fi-FI" sz="2800" b="1" dirty="0"/>
              <a:t>pp</a:t>
            </a:r>
            <a:r>
              <a:rPr lang="fi-FI" sz="2800" dirty="0"/>
              <a:t>i - ku</a:t>
            </a:r>
            <a:r>
              <a:rPr lang="fi-FI" sz="2800" b="1" dirty="0"/>
              <a:t>p</a:t>
            </a:r>
            <a:r>
              <a:rPr lang="fi-FI" sz="2800" dirty="0"/>
              <a:t>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29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A357-7CEE-48F9-ABDB-E214BD92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7650"/>
            <a:ext cx="8596668" cy="866775"/>
          </a:xfrm>
        </p:spPr>
        <p:txBody>
          <a:bodyPr/>
          <a:lstStyle/>
          <a:p>
            <a:r>
              <a:rPr lang="en-US" dirty="0"/>
              <a:t>Tee sanoista lauseet.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8E66FB-9DD3-4D8D-BDAD-4DC01404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" y="948690"/>
            <a:ext cx="9041130" cy="56616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MINÄ – OLLA – KIRJASTO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KIRJA – OLLA – HYLLY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MATTO – OLLA – LATTIA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LUISA – JUODA – KAHVI – KAHVILA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MINÄ – ASUA – KERROSTALO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ME – OPISKELLA – SUOMEA – KURSSI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OPETTAJA– OLLA – ISO – KAUPPA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ME – KATSOA – TELKKARI - SOHVA</a:t>
            </a:r>
          </a:p>
        </p:txBody>
      </p:sp>
    </p:spTree>
    <p:extLst>
      <p:ext uri="{BB962C8B-B14F-4D97-AF65-F5344CB8AC3E}">
        <p14:creationId xmlns:p14="http://schemas.microsoft.com/office/powerpoint/2010/main" val="43556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</a:t>
            </a:r>
            <a:r>
              <a:rPr lang="en-US" dirty="0" err="1"/>
              <a:t>maanantai</a:t>
            </a:r>
            <a:r>
              <a:rPr lang="en-US" dirty="0" err="1">
                <a:highlight>
                  <a:srgbClr val="FFFF00"/>
                </a:highlight>
              </a:rPr>
              <a:t>na</a:t>
            </a:r>
            <a:r>
              <a:rPr lang="en-US" dirty="0"/>
              <a:t> 27.11.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160036"/>
              </p:ext>
            </p:extLst>
          </p:nvPr>
        </p:nvGraphicFramePr>
        <p:xfrm>
          <a:off x="468630" y="1143000"/>
          <a:ext cx="1111377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C825D1-E3D8-4FA5-8B67-1AFA532521F9}"/>
              </a:ext>
            </a:extLst>
          </p:cNvPr>
          <p:cNvSpPr txBox="1"/>
          <p:nvPr/>
        </p:nvSpPr>
        <p:spPr>
          <a:xfrm>
            <a:off x="609600" y="5657850"/>
            <a:ext cx="281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Kotitehtävät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FE05-40D8-4A41-A397-7D57FFDA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/>
          <a:lstStyle/>
          <a:p>
            <a:r>
              <a:rPr lang="en-US" dirty="0"/>
              <a:t>Missä?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22519-7790-413B-A401-419EBD63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0200"/>
            <a:ext cx="8992446" cy="49339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Gladys opiskelee suomea.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Shawn ostaa kirjan.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 err="1"/>
              <a:t>Nikolas</a:t>
            </a:r>
            <a:r>
              <a:rPr lang="fi-FI" sz="3200" dirty="0"/>
              <a:t> ostaa ruokaa.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Daniel juo siideriä.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Isabel ei syö kotona. Hän syö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Narat katsoo telkkaria. Hän on …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Abhiteg nukkuu. Hän on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Kotitehtävä</a:t>
            </a:r>
            <a:r>
              <a:rPr lang="en-US" dirty="0">
                <a:highlight>
                  <a:srgbClr val="FFFF00"/>
                </a:highlight>
              </a:rPr>
              <a:t> 1: </a:t>
            </a:r>
            <a:r>
              <a:rPr lang="en-US" dirty="0" err="1">
                <a:highlight>
                  <a:srgbClr val="FFFF00"/>
                </a:highlight>
              </a:rPr>
              <a:t>kirjan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0150" y="2423160"/>
            <a:ext cx="10138410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2-5: 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KPT –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change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(ristikko/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crosswords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Existential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structure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Adjektiivit (värit/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colours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Mun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koti(video)</a:t>
            </a: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74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meal&#10;&#10;Description automatically generated">
            <a:extLst>
              <a:ext uri="{FF2B5EF4-FFF2-40B4-BE49-F238E27FC236}">
                <a16:creationId xmlns:a16="http://schemas.microsoft.com/office/drawing/2014/main" id="{DBFB4B66-921B-4C71-B798-D1B351A3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386" y="197548"/>
            <a:ext cx="6719298" cy="6195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A25B1-66C2-447F-8954-3E045B2F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358" y="2072615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Hyvää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päivänjatkoa</a:t>
            </a:r>
            <a:r>
              <a:rPr lang="en-US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1FAA3-37DF-469C-B507-5CA8C958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803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</a:t>
            </a:r>
            <a:r>
              <a:rPr lang="en-US" b="1" dirty="0" err="1">
                <a:solidFill>
                  <a:srgbClr val="C00000"/>
                </a:solidFill>
              </a:rPr>
              <a:t>Nähdään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taas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torstaina</a:t>
            </a:r>
            <a:r>
              <a:rPr lang="en-US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4718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E236B-93B8-45AA-8481-D5EA3741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6700"/>
              <a:t>Minulla on pomppufiilis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CC20-3520-4DC8-BB67-633403FE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Munamies</a:t>
            </a:r>
            <a:r>
              <a:rPr lang="en-US" dirty="0">
                <a:hlinkClick r:id="rId2"/>
              </a:rPr>
              <a:t> - </a:t>
            </a:r>
            <a:r>
              <a:rPr lang="en-US" dirty="0" err="1">
                <a:hlinkClick r:id="rId2"/>
              </a:rPr>
              <a:t>Pomppufiilis</a:t>
            </a:r>
            <a:r>
              <a:rPr lang="en-US" dirty="0">
                <a:hlinkClick r:id="rId2"/>
              </a:rPr>
              <a:t> – YouTube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85D876A0-9840-4497-91F2-6CB11BDFE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1232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80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9F15-A31F-416C-B561-907C44B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133152"/>
            <a:ext cx="9076329" cy="1064277"/>
          </a:xfrm>
        </p:spPr>
        <p:txBody>
          <a:bodyPr/>
          <a:lstStyle/>
          <a:p>
            <a:r>
              <a:rPr lang="en-US" dirty="0" err="1"/>
              <a:t>Minulla</a:t>
            </a:r>
            <a:r>
              <a:rPr lang="en-US" dirty="0"/>
              <a:t> on… POSITIIVINEN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A8BA-B817-46EB-BFD7-DA8879A4C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610" y="1085850"/>
            <a:ext cx="6469379" cy="5360670"/>
          </a:xfrm>
        </p:spPr>
        <p:txBody>
          <a:bodyPr>
            <a:noAutofit/>
          </a:bodyPr>
          <a:lstStyle/>
          <a:p>
            <a:r>
              <a:rPr lang="en-US" sz="3200" dirty="0" err="1"/>
              <a:t>Minu</a:t>
            </a:r>
            <a:r>
              <a:rPr lang="en-US" sz="3200" b="1" dirty="0" err="1"/>
              <a:t>lla</a:t>
            </a:r>
            <a:r>
              <a:rPr lang="en-US" sz="3200" b="1" dirty="0"/>
              <a:t> on </a:t>
            </a:r>
            <a:r>
              <a:rPr lang="en-US" sz="3200" dirty="0" err="1"/>
              <a:t>suomalainen</a:t>
            </a:r>
            <a:r>
              <a:rPr lang="en-US" sz="3200" dirty="0"/>
              <a:t> </a:t>
            </a:r>
            <a:r>
              <a:rPr lang="en-US" sz="3200" dirty="0" err="1"/>
              <a:t>mies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Sinu</a:t>
            </a:r>
            <a:r>
              <a:rPr lang="en-US" sz="3200" b="1" dirty="0" err="1"/>
              <a:t>lla</a:t>
            </a:r>
            <a:r>
              <a:rPr lang="en-US" sz="3200" b="1" dirty="0"/>
              <a:t> on </a:t>
            </a:r>
            <a:r>
              <a:rPr lang="en-US" sz="3200" dirty="0" err="1"/>
              <a:t>opiskelijakortti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Häne</a:t>
            </a:r>
            <a:r>
              <a:rPr lang="en-US" sz="3200" b="1" dirty="0" err="1"/>
              <a:t>llä</a:t>
            </a:r>
            <a:r>
              <a:rPr lang="en-US" sz="3200" b="1" dirty="0"/>
              <a:t> on </a:t>
            </a:r>
            <a:r>
              <a:rPr lang="en-US" sz="3200" dirty="0" err="1"/>
              <a:t>kurssikirja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Mei</a:t>
            </a:r>
            <a:r>
              <a:rPr lang="en-US" sz="3200" b="1" dirty="0" err="1"/>
              <a:t>llä</a:t>
            </a:r>
            <a:r>
              <a:rPr lang="en-US" sz="3200" b="1" dirty="0"/>
              <a:t> on </a:t>
            </a:r>
            <a:r>
              <a:rPr lang="en-US" sz="3200" dirty="0" err="1"/>
              <a:t>uusi</a:t>
            </a:r>
            <a:r>
              <a:rPr lang="en-US" sz="3200" dirty="0"/>
              <a:t> </a:t>
            </a:r>
            <a:r>
              <a:rPr lang="en-US" sz="3200" dirty="0" err="1"/>
              <a:t>osoite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Teil</a:t>
            </a:r>
            <a:r>
              <a:rPr lang="en-US" sz="3200" b="1" dirty="0" err="1"/>
              <a:t>lä</a:t>
            </a:r>
            <a:r>
              <a:rPr lang="en-US" sz="3200" b="1" dirty="0"/>
              <a:t> on </a:t>
            </a:r>
            <a:r>
              <a:rPr lang="en-US" sz="3200" dirty="0" err="1"/>
              <a:t>intensiivikurssi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Hei</a:t>
            </a:r>
            <a:r>
              <a:rPr lang="en-US" sz="3200" b="1" dirty="0" err="1"/>
              <a:t>llä</a:t>
            </a:r>
            <a:r>
              <a:rPr lang="en-US" sz="3200" b="1" dirty="0"/>
              <a:t> on </a:t>
            </a:r>
            <a:r>
              <a:rPr lang="en-US" sz="3200" dirty="0" err="1"/>
              <a:t>kaunis</a:t>
            </a:r>
            <a:r>
              <a:rPr lang="en-US" sz="3200" dirty="0"/>
              <a:t> </a:t>
            </a:r>
            <a:r>
              <a:rPr lang="en-US" sz="3200" dirty="0" err="1"/>
              <a:t>koti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Opiskelija</a:t>
            </a:r>
            <a:r>
              <a:rPr lang="en-US" sz="3200" b="1" dirty="0" err="1"/>
              <a:t>lla</a:t>
            </a:r>
            <a:r>
              <a:rPr lang="en-US" sz="3200" b="1" dirty="0"/>
              <a:t> on </a:t>
            </a:r>
            <a:r>
              <a:rPr lang="en-US" sz="3200" dirty="0" err="1"/>
              <a:t>kaksi</a:t>
            </a:r>
            <a:r>
              <a:rPr lang="en-US" sz="3200" dirty="0"/>
              <a:t> </a:t>
            </a:r>
            <a:r>
              <a:rPr lang="en-US" sz="3200" dirty="0" err="1"/>
              <a:t>kissaa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Daniel</a:t>
            </a:r>
            <a:r>
              <a:rPr lang="en-US" sz="3200" b="1" dirty="0" err="1">
                <a:solidFill>
                  <a:srgbClr val="FF0000"/>
                </a:solidFill>
              </a:rPr>
              <a:t>i</a:t>
            </a:r>
            <a:r>
              <a:rPr lang="en-US" sz="3200" b="1" dirty="0" err="1"/>
              <a:t>lla</a:t>
            </a:r>
            <a:r>
              <a:rPr lang="en-US" sz="3200" b="1" dirty="0"/>
              <a:t> on </a:t>
            </a:r>
            <a:r>
              <a:rPr lang="en-US" sz="3200" dirty="0"/>
              <a:t>iso </a:t>
            </a:r>
            <a:r>
              <a:rPr lang="en-US" sz="3200" dirty="0" err="1"/>
              <a:t>keittiö</a:t>
            </a:r>
            <a:r>
              <a:rPr lang="en-US" sz="3200" dirty="0"/>
              <a:t>.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CC84A1-4907-4A50-B087-D4EB2DA238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67" y="7818"/>
            <a:ext cx="4400024" cy="6772209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C1084B-F9B5-BA9D-ED3A-5E50284E0248}"/>
              </a:ext>
            </a:extLst>
          </p:cNvPr>
          <p:cNvSpPr/>
          <p:nvPr/>
        </p:nvSpPr>
        <p:spPr>
          <a:xfrm>
            <a:off x="9825078" y="3169235"/>
            <a:ext cx="555348" cy="6865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C25D10B-77FC-C689-F726-1E7F72432C22}"/>
              </a:ext>
            </a:extLst>
          </p:cNvPr>
          <p:cNvSpPr/>
          <p:nvPr/>
        </p:nvSpPr>
        <p:spPr>
          <a:xfrm>
            <a:off x="10054752" y="2482647"/>
            <a:ext cx="555348" cy="6865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1735070-44B5-06C0-D231-935160663B27}"/>
              </a:ext>
            </a:extLst>
          </p:cNvPr>
          <p:cNvSpPr/>
          <p:nvPr/>
        </p:nvSpPr>
        <p:spPr>
          <a:xfrm>
            <a:off x="9673935" y="3766185"/>
            <a:ext cx="555348" cy="6865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96D43EC0-55F4-2011-3137-AE6B9B74FEB5}"/>
              </a:ext>
            </a:extLst>
          </p:cNvPr>
          <p:cNvSpPr/>
          <p:nvPr/>
        </p:nvSpPr>
        <p:spPr>
          <a:xfrm>
            <a:off x="10102752" y="4420749"/>
            <a:ext cx="555348" cy="6865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06236A16-FA2D-8304-478E-2B6010231BEF}"/>
              </a:ext>
            </a:extLst>
          </p:cNvPr>
          <p:cNvSpPr/>
          <p:nvPr/>
        </p:nvSpPr>
        <p:spPr>
          <a:xfrm>
            <a:off x="9846237" y="5132929"/>
            <a:ext cx="555348" cy="6865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5D05BF4D-C0B8-8327-E16F-5D7ECF4E6F2D}"/>
              </a:ext>
            </a:extLst>
          </p:cNvPr>
          <p:cNvSpPr/>
          <p:nvPr/>
        </p:nvSpPr>
        <p:spPr>
          <a:xfrm>
            <a:off x="9825078" y="5787493"/>
            <a:ext cx="555348" cy="6865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9F15-A31F-416C-B561-907C44B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79" y="71909"/>
            <a:ext cx="9076329" cy="1064277"/>
          </a:xfrm>
        </p:spPr>
        <p:txBody>
          <a:bodyPr/>
          <a:lstStyle/>
          <a:p>
            <a:r>
              <a:rPr lang="en-US" dirty="0" err="1"/>
              <a:t>Minulla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ole… NEGATIIVINEN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A8BA-B817-46EB-BFD7-DA8879A4C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610" y="1085850"/>
            <a:ext cx="6469379" cy="5360670"/>
          </a:xfrm>
        </p:spPr>
        <p:txBody>
          <a:bodyPr>
            <a:noAutofit/>
          </a:bodyPr>
          <a:lstStyle/>
          <a:p>
            <a:r>
              <a:rPr lang="en-US" sz="3200" dirty="0" err="1"/>
              <a:t>Minu</a:t>
            </a:r>
            <a:r>
              <a:rPr lang="en-US" sz="3200" b="1" dirty="0" err="1"/>
              <a:t>lla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ole </a:t>
            </a:r>
            <a:r>
              <a:rPr lang="en-US" sz="3200" dirty="0" err="1"/>
              <a:t>unkarilai</a:t>
            </a:r>
            <a:r>
              <a:rPr lang="en-US" sz="3200" dirty="0" err="1">
                <a:highlight>
                  <a:srgbClr val="FFFF00"/>
                </a:highlight>
              </a:rPr>
              <a:t>sta</a:t>
            </a:r>
            <a:r>
              <a:rPr lang="en-US" sz="3200" dirty="0"/>
              <a:t> </a:t>
            </a:r>
            <a:r>
              <a:rPr lang="en-US" sz="3200" dirty="0" err="1"/>
              <a:t>mies</a:t>
            </a:r>
            <a:r>
              <a:rPr lang="en-US" sz="3200" dirty="0" err="1">
                <a:highlight>
                  <a:srgbClr val="FFFF00"/>
                </a:highlight>
              </a:rPr>
              <a:t>tä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Sinu</a:t>
            </a:r>
            <a:r>
              <a:rPr lang="en-US" sz="3200" b="1" dirty="0" err="1"/>
              <a:t>lla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ole </a:t>
            </a:r>
            <a:r>
              <a:rPr lang="en-US" sz="3200" dirty="0" err="1"/>
              <a:t>ajokortti</a:t>
            </a:r>
            <a:r>
              <a:rPr lang="en-US" sz="3200" dirty="0" err="1">
                <a:highlight>
                  <a:srgbClr val="FFFF00"/>
                </a:highlight>
              </a:rPr>
              <a:t>a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Häne</a:t>
            </a:r>
            <a:r>
              <a:rPr lang="en-US" sz="3200" b="1" dirty="0" err="1"/>
              <a:t>llä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ole </a:t>
            </a:r>
            <a:r>
              <a:rPr lang="en-US" sz="3200" dirty="0" err="1"/>
              <a:t>kurssikirja</a:t>
            </a:r>
            <a:r>
              <a:rPr lang="en-US" sz="3200" dirty="0" err="1">
                <a:highlight>
                  <a:srgbClr val="FFFF00"/>
                </a:highlight>
              </a:rPr>
              <a:t>a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Mei</a:t>
            </a:r>
            <a:r>
              <a:rPr lang="en-US" sz="3200" b="1" dirty="0" err="1"/>
              <a:t>llä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ole </a:t>
            </a:r>
            <a:r>
              <a:rPr lang="en-US" sz="3200" dirty="0" err="1"/>
              <a:t>uu</a:t>
            </a:r>
            <a:r>
              <a:rPr lang="en-US" sz="3200" dirty="0" err="1">
                <a:highlight>
                  <a:srgbClr val="FFFF00"/>
                </a:highlight>
              </a:rPr>
              <a:t>tta</a:t>
            </a:r>
            <a:r>
              <a:rPr lang="en-US" sz="3200" dirty="0"/>
              <a:t> </a:t>
            </a:r>
            <a:r>
              <a:rPr lang="en-US" sz="3200" dirty="0" err="1"/>
              <a:t>osoite</a:t>
            </a:r>
            <a:r>
              <a:rPr lang="en-US" sz="3200" dirty="0" err="1">
                <a:highlight>
                  <a:srgbClr val="FFFF00"/>
                </a:highlight>
              </a:rPr>
              <a:t>tta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Teil</a:t>
            </a:r>
            <a:r>
              <a:rPr lang="en-US" sz="3200" b="1" dirty="0" err="1"/>
              <a:t>lä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ole </a:t>
            </a:r>
            <a:r>
              <a:rPr lang="en-US" sz="3200" dirty="0" err="1"/>
              <a:t>intensiivikurssi</a:t>
            </a:r>
            <a:r>
              <a:rPr lang="en-US" sz="3200" dirty="0" err="1">
                <a:highlight>
                  <a:srgbClr val="FFFF00"/>
                </a:highlight>
              </a:rPr>
              <a:t>a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Hei</a:t>
            </a:r>
            <a:r>
              <a:rPr lang="en-US" sz="3200" b="1" dirty="0" err="1"/>
              <a:t>llä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ole </a:t>
            </a:r>
            <a:r>
              <a:rPr lang="en-US" sz="3200" dirty="0" err="1"/>
              <a:t>uu</a:t>
            </a:r>
            <a:r>
              <a:rPr lang="en-US" sz="3200" dirty="0" err="1">
                <a:highlight>
                  <a:srgbClr val="FFFF00"/>
                </a:highlight>
              </a:rPr>
              <a:t>tta</a:t>
            </a:r>
            <a:r>
              <a:rPr lang="en-US" sz="3200" dirty="0"/>
              <a:t> </a:t>
            </a:r>
            <a:r>
              <a:rPr lang="en-US" sz="3200" dirty="0" err="1"/>
              <a:t>koti</a:t>
            </a:r>
            <a:r>
              <a:rPr lang="en-US" sz="3200" dirty="0" err="1">
                <a:highlight>
                  <a:srgbClr val="FFFF00"/>
                </a:highlight>
              </a:rPr>
              <a:t>a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Ystävä</a:t>
            </a:r>
            <a:r>
              <a:rPr lang="en-US" sz="3200" b="1" dirty="0" err="1"/>
              <a:t>llä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ole </a:t>
            </a:r>
            <a:r>
              <a:rPr lang="en-US" sz="3200" dirty="0" err="1"/>
              <a:t>kirjastokortti</a:t>
            </a:r>
            <a:r>
              <a:rPr lang="en-US" sz="3200" dirty="0" err="1">
                <a:highlight>
                  <a:srgbClr val="FFFF00"/>
                </a:highlight>
              </a:rPr>
              <a:t>a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Yera</a:t>
            </a:r>
            <a:r>
              <a:rPr lang="en-US" sz="3200" b="1" dirty="0" err="1"/>
              <a:t>lla</a:t>
            </a:r>
            <a:r>
              <a:rPr lang="en-US" sz="3200" b="1" dirty="0"/>
              <a:t> </a:t>
            </a:r>
            <a:r>
              <a:rPr lang="en-US" sz="3200" b="1" dirty="0" err="1"/>
              <a:t>ei</a:t>
            </a:r>
            <a:r>
              <a:rPr lang="en-US" sz="3200" b="1" dirty="0"/>
              <a:t> ole </a:t>
            </a:r>
            <a:r>
              <a:rPr lang="en-US" sz="3200" dirty="0"/>
              <a:t> </a:t>
            </a:r>
            <a:r>
              <a:rPr lang="en-US" sz="3200" dirty="0" err="1"/>
              <a:t>lemmikki</a:t>
            </a:r>
            <a:r>
              <a:rPr lang="en-US" sz="3200" dirty="0" err="1">
                <a:highlight>
                  <a:srgbClr val="FFFF00"/>
                </a:highlight>
              </a:rPr>
              <a:t>ä</a:t>
            </a:r>
            <a:r>
              <a:rPr lang="en-US" sz="3200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7CAC7-AE86-495E-A8B2-92AC9D7FC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ext, chat or text message&#10;&#10;Description automatically generated">
            <a:extLst>
              <a:ext uri="{FF2B5EF4-FFF2-40B4-BE49-F238E27FC236}">
                <a16:creationId xmlns:a16="http://schemas.microsoft.com/office/drawing/2014/main" id="{1850EA8E-E3ED-43B5-843F-451529E4F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46193"/>
            <a:ext cx="4579903" cy="5765614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1380F41E-593A-13DB-CA2A-F550E9D117ED}"/>
              </a:ext>
            </a:extLst>
          </p:cNvPr>
          <p:cNvSpPr/>
          <p:nvPr/>
        </p:nvSpPr>
        <p:spPr>
          <a:xfrm>
            <a:off x="9265008" y="1340407"/>
            <a:ext cx="635358" cy="7061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C7EEF84-FDC8-6434-AEB6-C5B0D4A2A413}"/>
              </a:ext>
            </a:extLst>
          </p:cNvPr>
          <p:cNvSpPr/>
          <p:nvPr/>
        </p:nvSpPr>
        <p:spPr>
          <a:xfrm>
            <a:off x="8812826" y="2757270"/>
            <a:ext cx="635358" cy="7061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BD10274-49D7-B4C7-00C4-AF1205CB93CF}"/>
              </a:ext>
            </a:extLst>
          </p:cNvPr>
          <p:cNvSpPr/>
          <p:nvPr/>
        </p:nvSpPr>
        <p:spPr>
          <a:xfrm>
            <a:off x="9372225" y="3445837"/>
            <a:ext cx="635358" cy="7061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B3E5ADF0-074E-82D5-AAEA-7507ED37F203}"/>
              </a:ext>
            </a:extLst>
          </p:cNvPr>
          <p:cNvSpPr/>
          <p:nvPr/>
        </p:nvSpPr>
        <p:spPr>
          <a:xfrm>
            <a:off x="9054546" y="4203828"/>
            <a:ext cx="635358" cy="7061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4316F315-A04B-84E5-FEAA-7457F0AE372E}"/>
              </a:ext>
            </a:extLst>
          </p:cNvPr>
          <p:cNvSpPr/>
          <p:nvPr/>
        </p:nvSpPr>
        <p:spPr>
          <a:xfrm>
            <a:off x="9063615" y="4961819"/>
            <a:ext cx="635358" cy="7061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B8D674B-8C23-F9B0-43CB-57DA8984FE28}"/>
              </a:ext>
            </a:extLst>
          </p:cNvPr>
          <p:cNvSpPr/>
          <p:nvPr/>
        </p:nvSpPr>
        <p:spPr>
          <a:xfrm>
            <a:off x="8951280" y="2098398"/>
            <a:ext cx="635358" cy="7061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E8BE-BC27-42EE-817A-BECEE12A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9" y="59549"/>
            <a:ext cx="11590019" cy="1450757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Onko </a:t>
            </a:r>
            <a:r>
              <a:rPr lang="en-US" sz="3600" b="1" i="1" dirty="0" err="1"/>
              <a:t>sinulla</a:t>
            </a:r>
            <a:r>
              <a:rPr lang="en-US" sz="3600" b="1" i="1" dirty="0"/>
              <a:t>….? /Onko </a:t>
            </a:r>
            <a:r>
              <a:rPr lang="en-US" sz="3600" b="1" i="1" dirty="0" err="1"/>
              <a:t>sulla</a:t>
            </a:r>
            <a:r>
              <a:rPr lang="en-US" sz="3600" b="1" i="1" dirty="0"/>
              <a:t>…?/</a:t>
            </a:r>
            <a:r>
              <a:rPr lang="en-US" sz="3600" b="1" i="1" dirty="0" err="1"/>
              <a:t>Onks</a:t>
            </a:r>
            <a:r>
              <a:rPr lang="en-US" sz="3600" b="1" i="1" dirty="0"/>
              <a:t> </a:t>
            </a:r>
            <a:r>
              <a:rPr lang="en-US" sz="3600" b="1" i="1" dirty="0" err="1"/>
              <a:t>sulla</a:t>
            </a:r>
            <a:r>
              <a:rPr lang="en-US" sz="3600" b="1" i="1" dirty="0"/>
              <a:t>…?</a:t>
            </a:r>
            <a:br>
              <a:rPr lang="en-US" sz="3600" b="1" i="1" dirty="0"/>
            </a:br>
            <a:br>
              <a:rPr lang="en-US" sz="3600" b="1" i="1" dirty="0"/>
            </a:br>
            <a:r>
              <a:rPr lang="en-US" sz="3600" b="1" i="1" dirty="0" err="1">
                <a:highlight>
                  <a:srgbClr val="00FF00"/>
                </a:highlight>
              </a:rPr>
              <a:t>Joo</a:t>
            </a:r>
            <a:r>
              <a:rPr lang="en-US" sz="3600" b="1" i="1" dirty="0">
                <a:highlight>
                  <a:srgbClr val="00FF00"/>
                </a:highlight>
              </a:rPr>
              <a:t>, </a:t>
            </a:r>
            <a:r>
              <a:rPr lang="en-US" sz="3600" b="1" i="1" dirty="0" err="1">
                <a:highlight>
                  <a:srgbClr val="00FF00"/>
                </a:highlight>
              </a:rPr>
              <a:t>minulla</a:t>
            </a:r>
            <a:r>
              <a:rPr lang="en-US" sz="3600" b="1" i="1" dirty="0">
                <a:highlight>
                  <a:srgbClr val="00FF00"/>
                </a:highlight>
              </a:rPr>
              <a:t> on/ </a:t>
            </a:r>
            <a:r>
              <a:rPr lang="en-US" sz="3600" b="1" i="1" dirty="0" err="1">
                <a:highlight>
                  <a:srgbClr val="00FF00"/>
                </a:highlight>
              </a:rPr>
              <a:t>mulla</a:t>
            </a:r>
            <a:r>
              <a:rPr lang="en-US" sz="3600" b="1" i="1" dirty="0">
                <a:highlight>
                  <a:srgbClr val="00FF00"/>
                </a:highlight>
              </a:rPr>
              <a:t> on </a:t>
            </a:r>
            <a:r>
              <a:rPr lang="en-US" sz="3600" b="1" i="1" dirty="0" err="1">
                <a:highlight>
                  <a:srgbClr val="00FF00"/>
                </a:highlight>
              </a:rPr>
              <a:t>sisko</a:t>
            </a:r>
            <a:r>
              <a:rPr lang="en-US" sz="3600" b="1" i="1" dirty="0">
                <a:highlight>
                  <a:srgbClr val="00FF00"/>
                </a:highlight>
              </a:rPr>
              <a:t>.     </a:t>
            </a:r>
            <a:r>
              <a:rPr lang="en-US" sz="3600" b="1" i="1" dirty="0"/>
              <a:t>       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, </a:t>
            </a:r>
            <a:r>
              <a:rPr lang="en-US" sz="3600" b="1" i="1" dirty="0" err="1">
                <a:highlight>
                  <a:srgbClr val="FFFF00"/>
                </a:highlight>
              </a:rPr>
              <a:t>minulla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 ole/ </a:t>
            </a:r>
            <a:r>
              <a:rPr lang="en-US" sz="3600" b="1" i="1" dirty="0" err="1">
                <a:highlight>
                  <a:srgbClr val="FFFF00"/>
                </a:highlight>
              </a:rPr>
              <a:t>mulla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oo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sisko</a:t>
            </a:r>
            <a:r>
              <a:rPr lang="en-US" sz="3600" b="1" i="1" dirty="0" err="1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en-US" sz="3600" b="1" i="1" dirty="0">
                <a:highlight>
                  <a:srgbClr val="FFFF00"/>
                </a:highlight>
              </a:rPr>
              <a:t>.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9D70-A627-4992-8D77-9343DD3D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927978"/>
            <a:ext cx="11974830" cy="4438531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9CCFC-D561-43AF-8FE5-853B00159C34}"/>
              </a:ext>
            </a:extLst>
          </p:cNvPr>
          <p:cNvSpPr txBox="1"/>
          <p:nvPr/>
        </p:nvSpPr>
        <p:spPr>
          <a:xfrm>
            <a:off x="692220" y="2009780"/>
            <a:ext cx="1857675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kissa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7B928-2515-470C-87E9-A6215F67C5AE}"/>
              </a:ext>
            </a:extLst>
          </p:cNvPr>
          <p:cNvSpPr txBox="1"/>
          <p:nvPr/>
        </p:nvSpPr>
        <p:spPr>
          <a:xfrm>
            <a:off x="5874614" y="3857413"/>
            <a:ext cx="962526" cy="461665"/>
          </a:xfrm>
          <a:prstGeom prst="rect">
            <a:avLst/>
          </a:prstGeom>
          <a:solidFill>
            <a:srgbClr val="9CD8D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kello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C688D-AEBD-482C-8088-96D434A86929}"/>
              </a:ext>
            </a:extLst>
          </p:cNvPr>
          <p:cNvSpPr txBox="1"/>
          <p:nvPr/>
        </p:nvSpPr>
        <p:spPr>
          <a:xfrm>
            <a:off x="5294592" y="2862692"/>
            <a:ext cx="13534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vesipullo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32F36-8442-435D-A0CF-EE9A6584850F}"/>
              </a:ext>
            </a:extLst>
          </p:cNvPr>
          <p:cNvSpPr txBox="1"/>
          <p:nvPr/>
        </p:nvSpPr>
        <p:spPr>
          <a:xfrm>
            <a:off x="519754" y="3744475"/>
            <a:ext cx="2886178" cy="46166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sisko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39E95-6996-4AF3-BE56-EC4DBA9DCBAC}"/>
              </a:ext>
            </a:extLst>
          </p:cNvPr>
          <p:cNvSpPr txBox="1"/>
          <p:nvPr/>
        </p:nvSpPr>
        <p:spPr>
          <a:xfrm>
            <a:off x="3768293" y="3869009"/>
            <a:ext cx="133791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serkku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B1FB5-7457-4CC4-A388-E4DFBBFE60E4}"/>
              </a:ext>
            </a:extLst>
          </p:cNvPr>
          <p:cNvSpPr txBox="1"/>
          <p:nvPr/>
        </p:nvSpPr>
        <p:spPr>
          <a:xfrm>
            <a:off x="3018461" y="4800447"/>
            <a:ext cx="1337910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läppäri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0E48D-605C-469B-A248-BF420C2E7DBA}"/>
              </a:ext>
            </a:extLst>
          </p:cNvPr>
          <p:cNvSpPr txBox="1"/>
          <p:nvPr/>
        </p:nvSpPr>
        <p:spPr>
          <a:xfrm>
            <a:off x="833788" y="2862692"/>
            <a:ext cx="2040556" cy="461665"/>
          </a:xfrm>
          <a:prstGeom prst="rect">
            <a:avLst/>
          </a:prstGeom>
          <a:solidFill>
            <a:srgbClr val="88ECE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ajokortti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D0091-E6A0-41B9-ABE5-E116B928F117}"/>
              </a:ext>
            </a:extLst>
          </p:cNvPr>
          <p:cNvSpPr txBox="1"/>
          <p:nvPr/>
        </p:nvSpPr>
        <p:spPr>
          <a:xfrm>
            <a:off x="7835631" y="4800448"/>
            <a:ext cx="21277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rasvatonta</a:t>
            </a:r>
            <a:r>
              <a:rPr lang="en-US" sz="2400" dirty="0"/>
              <a:t> </a:t>
            </a:r>
            <a:r>
              <a:rPr lang="en-US" sz="2400" dirty="0" err="1"/>
              <a:t>maitoa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5FD65-31DE-4D27-B89B-92A1EAD2912A}"/>
              </a:ext>
            </a:extLst>
          </p:cNvPr>
          <p:cNvSpPr txBox="1"/>
          <p:nvPr/>
        </p:nvSpPr>
        <p:spPr>
          <a:xfrm>
            <a:off x="519754" y="4754282"/>
            <a:ext cx="205109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intensiivikurssi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ECB6A-FF2E-4FDD-A8E9-0BD3F99FF2EA}"/>
              </a:ext>
            </a:extLst>
          </p:cNvPr>
          <p:cNvSpPr txBox="1"/>
          <p:nvPr/>
        </p:nvSpPr>
        <p:spPr>
          <a:xfrm>
            <a:off x="3554874" y="2895412"/>
            <a:ext cx="133791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puhelin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7BCCD-EA6F-4BA8-8570-08740B4A1774}"/>
              </a:ext>
            </a:extLst>
          </p:cNvPr>
          <p:cNvSpPr txBox="1"/>
          <p:nvPr/>
        </p:nvSpPr>
        <p:spPr>
          <a:xfrm>
            <a:off x="6953201" y="2831657"/>
            <a:ext cx="2139345" cy="461665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iso </a:t>
            </a:r>
            <a:r>
              <a:rPr lang="en-US" sz="2400" dirty="0" err="1"/>
              <a:t>jääkaappi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A7AD6-8C6C-480B-8D68-6089AB68279E}"/>
              </a:ext>
            </a:extLst>
          </p:cNvPr>
          <p:cNvSpPr txBox="1"/>
          <p:nvPr/>
        </p:nvSpPr>
        <p:spPr>
          <a:xfrm>
            <a:off x="7267006" y="3790682"/>
            <a:ext cx="1727869" cy="461665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kalenteri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D152E3-2BDA-481F-A4F5-2DFB27EB934E}"/>
              </a:ext>
            </a:extLst>
          </p:cNvPr>
          <p:cNvSpPr txBox="1"/>
          <p:nvPr/>
        </p:nvSpPr>
        <p:spPr>
          <a:xfrm>
            <a:off x="4836342" y="4848420"/>
            <a:ext cx="2545081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alkoholitonta</a:t>
            </a:r>
            <a:r>
              <a:rPr lang="en-US" sz="2400" dirty="0"/>
              <a:t> </a:t>
            </a:r>
            <a:r>
              <a:rPr lang="en-US" sz="2400" dirty="0" err="1"/>
              <a:t>olutta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52E18-45E8-41DF-B18B-0CFFD4F0D6D3}"/>
              </a:ext>
            </a:extLst>
          </p:cNvPr>
          <p:cNvSpPr txBox="1"/>
          <p:nvPr/>
        </p:nvSpPr>
        <p:spPr>
          <a:xfrm>
            <a:off x="3126104" y="1966119"/>
            <a:ext cx="2545081" cy="461665"/>
          </a:xfrm>
          <a:prstGeom prst="rect">
            <a:avLst/>
          </a:prstGeom>
          <a:solidFill>
            <a:srgbClr val="7EF6C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lemmikki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090B6-EE86-4A6C-A41C-CFBAB62722AA}"/>
              </a:ext>
            </a:extLst>
          </p:cNvPr>
          <p:cNvSpPr txBox="1"/>
          <p:nvPr/>
        </p:nvSpPr>
        <p:spPr>
          <a:xfrm>
            <a:off x="7000308" y="2013306"/>
            <a:ext cx="17221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auto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0C4D59-7F5E-4BC9-AE2B-501AAF289909}"/>
              </a:ext>
            </a:extLst>
          </p:cNvPr>
          <p:cNvSpPr txBox="1"/>
          <p:nvPr/>
        </p:nvSpPr>
        <p:spPr>
          <a:xfrm>
            <a:off x="9593642" y="1992461"/>
            <a:ext cx="2213547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opiskelijakortti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382C2-86B6-48FC-B225-123825ECF433}"/>
              </a:ext>
            </a:extLst>
          </p:cNvPr>
          <p:cNvSpPr txBox="1"/>
          <p:nvPr/>
        </p:nvSpPr>
        <p:spPr>
          <a:xfrm>
            <a:off x="9675929" y="2955349"/>
            <a:ext cx="184404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kirjastokortti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94E82C-38D7-4F2D-AAED-D5FCCAADFCFE}"/>
              </a:ext>
            </a:extLst>
          </p:cNvPr>
          <p:cNvSpPr txBox="1"/>
          <p:nvPr/>
        </p:nvSpPr>
        <p:spPr>
          <a:xfrm>
            <a:off x="9629608" y="3807466"/>
            <a:ext cx="2177581" cy="46166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kurssikirja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55DD0B-A5E7-46B1-A476-AAEFF1124423}"/>
              </a:ext>
            </a:extLst>
          </p:cNvPr>
          <p:cNvSpPr txBox="1"/>
          <p:nvPr/>
        </p:nvSpPr>
        <p:spPr>
          <a:xfrm>
            <a:off x="10337182" y="4848420"/>
            <a:ext cx="1396536" cy="461665"/>
          </a:xfrm>
          <a:prstGeom prst="rect">
            <a:avLst/>
          </a:prstGeom>
          <a:solidFill>
            <a:srgbClr val="00CC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ruisleipää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44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0BEA4-2958-4D06-AD17-63CE2C8A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584726"/>
            <a:ext cx="10924097" cy="5275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367030" y="96861"/>
            <a:ext cx="1019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- </a:t>
            </a:r>
            <a:r>
              <a:rPr lang="fi-FI" sz="2800" b="1" dirty="0"/>
              <a:t>Onko sinulla kotona </a:t>
            </a:r>
            <a:r>
              <a:rPr lang="fi-FI" sz="2800" dirty="0"/>
              <a:t>jääkaapp</a:t>
            </a:r>
            <a:r>
              <a:rPr lang="fi-FI" sz="2800" b="1" dirty="0"/>
              <a:t>i</a:t>
            </a:r>
            <a:r>
              <a:rPr lang="fi-FI" sz="2800" dirty="0"/>
              <a:t>? </a:t>
            </a:r>
          </a:p>
          <a:p>
            <a:r>
              <a:rPr lang="fi-FI" sz="2800" dirty="0"/>
              <a:t>- Valitettavasti </a:t>
            </a:r>
            <a:r>
              <a:rPr lang="fi-FI" sz="2800" b="1" dirty="0"/>
              <a:t>minulla ei ole </a:t>
            </a:r>
            <a:r>
              <a:rPr lang="fi-FI" sz="2800" dirty="0"/>
              <a:t>jääkaapp</a:t>
            </a:r>
            <a:r>
              <a:rPr lang="fi-FI" sz="2800" u="sng" dirty="0"/>
              <a:t>i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r>
              <a:rPr lang="fi-FI" sz="2800"/>
              <a:t>-Aijaa?! </a:t>
            </a:r>
            <a:r>
              <a:rPr lang="fi-FI" sz="2800" dirty="0"/>
              <a:t>Harmin paikka.</a:t>
            </a:r>
          </a:p>
        </p:txBody>
      </p:sp>
    </p:spTree>
    <p:extLst>
      <p:ext uri="{BB962C8B-B14F-4D97-AF65-F5344CB8AC3E}">
        <p14:creationId xmlns:p14="http://schemas.microsoft.com/office/powerpoint/2010/main" val="197582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207010" y="78019"/>
            <a:ext cx="1019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Onko sinulla kotona </a:t>
            </a:r>
            <a:r>
              <a:rPr lang="fi-FI" sz="3600" dirty="0"/>
              <a:t>kaapp</a:t>
            </a:r>
            <a:r>
              <a:rPr lang="fi-FI" sz="3600" b="1" dirty="0"/>
              <a:t>i</a:t>
            </a:r>
            <a:r>
              <a:rPr lang="fi-FI" sz="3600" dirty="0"/>
              <a:t>? </a:t>
            </a:r>
          </a:p>
          <a:p>
            <a:r>
              <a:rPr lang="fi-FI" sz="3600" dirty="0"/>
              <a:t>- Totta kai/tietysti minulla/</a:t>
            </a:r>
            <a:r>
              <a:rPr lang="fi-FI" sz="3600" dirty="0" err="1"/>
              <a:t>mull</a:t>
            </a:r>
            <a:r>
              <a:rPr lang="fi-FI" sz="3600" dirty="0"/>
              <a:t>(a) on.</a:t>
            </a:r>
          </a:p>
          <a:p>
            <a:endParaRPr lang="fi-FI" sz="36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" y="2043957"/>
            <a:ext cx="11259112" cy="48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E07A-825A-4787-9B26-7AF3422E5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109" y="168621"/>
            <a:ext cx="5300104" cy="7203139"/>
          </a:xfrm>
        </p:spPr>
        <p:txBody>
          <a:bodyPr>
            <a:noAutofit/>
          </a:bodyPr>
          <a:lstStyle/>
          <a:p>
            <a:r>
              <a:rPr lang="en-US" dirty="0" err="1"/>
              <a:t>tumman</a:t>
            </a:r>
            <a:endParaRPr lang="en-US" dirty="0"/>
          </a:p>
          <a:p>
            <a:r>
              <a:rPr lang="en-US" dirty="0" err="1"/>
              <a:t>vaalean</a:t>
            </a:r>
            <a:endParaRPr lang="en-US" dirty="0"/>
          </a:p>
          <a:p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sinun</a:t>
            </a:r>
            <a:r>
              <a:rPr lang="en-US" dirty="0"/>
              <a:t> </a:t>
            </a:r>
            <a:r>
              <a:rPr lang="en-US" dirty="0" err="1"/>
              <a:t>lempiväri</a:t>
            </a:r>
            <a:r>
              <a:rPr lang="en-US" dirty="0"/>
              <a:t>?  </a:t>
            </a:r>
          </a:p>
          <a:p>
            <a:r>
              <a:rPr lang="en-US" dirty="0" err="1">
                <a:solidFill>
                  <a:srgbClr val="FF0000"/>
                </a:solidFill>
              </a:rPr>
              <a:t>Tykätä</a:t>
            </a:r>
            <a:r>
              <a:rPr lang="en-US" dirty="0">
                <a:solidFill>
                  <a:srgbClr val="FF0000"/>
                </a:solidFill>
              </a:rPr>
              <a:t> (4) + </a:t>
            </a:r>
            <a:r>
              <a:rPr lang="en-US" b="1" dirty="0" err="1">
                <a:solidFill>
                  <a:srgbClr val="FF0000"/>
                </a:solidFill>
              </a:rPr>
              <a:t>sta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pitää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b="1" dirty="0" err="1">
                <a:solidFill>
                  <a:srgbClr val="FF0000"/>
                </a:solidFill>
              </a:rPr>
              <a:t>sta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tykkään</a:t>
            </a:r>
            <a:r>
              <a:rPr lang="en-US" dirty="0"/>
              <a:t> / </a:t>
            </a:r>
            <a:r>
              <a:rPr lang="en-US" dirty="0" err="1"/>
              <a:t>pidän</a:t>
            </a:r>
            <a:r>
              <a:rPr lang="en-US" dirty="0"/>
              <a:t> </a:t>
            </a:r>
            <a:r>
              <a:rPr lang="en-US" dirty="0" err="1"/>
              <a:t>sinusta</a:t>
            </a:r>
            <a:endParaRPr lang="en-US" dirty="0"/>
          </a:p>
          <a:p>
            <a:r>
              <a:rPr lang="en-US" dirty="0" err="1"/>
              <a:t>Sinä</a:t>
            </a:r>
            <a:r>
              <a:rPr lang="en-US" dirty="0"/>
              <a:t> </a:t>
            </a:r>
            <a:r>
              <a:rPr lang="en-US" dirty="0" err="1"/>
              <a:t>tykkäät</a:t>
            </a:r>
            <a:r>
              <a:rPr lang="en-US" dirty="0"/>
              <a:t> / </a:t>
            </a:r>
            <a:r>
              <a:rPr lang="en-US" dirty="0" err="1"/>
              <a:t>pidät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pizzasta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Hän </a:t>
            </a:r>
            <a:r>
              <a:rPr lang="en-US" dirty="0" err="1">
                <a:solidFill>
                  <a:schemeClr val="tx1"/>
                </a:solidFill>
              </a:rPr>
              <a:t>tykkää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kahvista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 </a:t>
            </a:r>
            <a:r>
              <a:rPr lang="en-US" dirty="0" err="1">
                <a:solidFill>
                  <a:schemeClr val="tx1"/>
                </a:solidFill>
              </a:rPr>
              <a:t>pidämme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tykkäämme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vihreästä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pidätte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mustasta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tykkäätte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mustasta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 </a:t>
            </a:r>
            <a:r>
              <a:rPr lang="en-US" dirty="0" err="1">
                <a:solidFill>
                  <a:schemeClr val="tx1"/>
                </a:solidFill>
              </a:rPr>
              <a:t>pitävät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tykkäävät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suomesta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Keittiössä</a:t>
            </a:r>
            <a:r>
              <a:rPr lang="en-US" sz="3200" dirty="0">
                <a:solidFill>
                  <a:schemeClr val="tx1"/>
                </a:solidFill>
              </a:rPr>
              <a:t> on </a:t>
            </a:r>
            <a:r>
              <a:rPr lang="en-US" sz="3200" dirty="0" err="1">
                <a:solidFill>
                  <a:schemeClr val="tx1"/>
                </a:solidFill>
              </a:rPr>
              <a:t>pöytä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HISSI, </a:t>
            </a:r>
            <a:r>
              <a:rPr lang="en-US" sz="3200" dirty="0" err="1">
                <a:solidFill>
                  <a:schemeClr val="tx1"/>
                </a:solidFill>
              </a:rPr>
              <a:t>tyyny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peitto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herätyskello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>
                <a:solidFill>
                  <a:schemeClr val="tx1"/>
                </a:solidFill>
              </a:rPr>
              <a:t>matto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err="1">
                <a:solidFill>
                  <a:schemeClr val="tx1"/>
                </a:solidFill>
              </a:rPr>
              <a:t>liukuportaat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pic>
        <p:nvPicPr>
          <p:cNvPr id="6" name="Content Placeholder 5" descr="Text, whiteboard&#10;&#10;Description automatically generated">
            <a:extLst>
              <a:ext uri="{FF2B5EF4-FFF2-40B4-BE49-F238E27FC236}">
                <a16:creationId xmlns:a16="http://schemas.microsoft.com/office/drawing/2014/main" id="{895CA7E1-D66F-4849-86DD-558241F9E2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11" y="468630"/>
            <a:ext cx="6743041" cy="4129514"/>
          </a:xfrm>
        </p:spPr>
      </p:pic>
    </p:spTree>
    <p:extLst>
      <p:ext uri="{BB962C8B-B14F-4D97-AF65-F5344CB8AC3E}">
        <p14:creationId xmlns:p14="http://schemas.microsoft.com/office/powerpoint/2010/main" val="2136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7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740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Goudy Old Style</vt:lpstr>
      <vt:lpstr>The Hand Bold</vt:lpstr>
      <vt:lpstr>The Serif Hand Black</vt:lpstr>
      <vt:lpstr>Trebuchet MS</vt:lpstr>
      <vt:lpstr>Wingdings 3</vt:lpstr>
      <vt:lpstr>MarrakeshVTI</vt:lpstr>
      <vt:lpstr>Office-teema</vt:lpstr>
      <vt:lpstr>Office Theme</vt:lpstr>
      <vt:lpstr>Facet</vt:lpstr>
      <vt:lpstr>Facet</vt:lpstr>
      <vt:lpstr>SketchyVTI</vt:lpstr>
      <vt:lpstr>Retrospect</vt:lpstr>
      <vt:lpstr>Hyvää huomenta!</vt:lpstr>
      <vt:lpstr>Tänään/maanantaina 27.11.</vt:lpstr>
      <vt:lpstr>Minulla on pomppufiilis</vt:lpstr>
      <vt:lpstr>Minulla on… POSITIIVINEN</vt:lpstr>
      <vt:lpstr>Minulla ei ole… NEGATIIVINEN</vt:lpstr>
      <vt:lpstr>Onko sinulla….? /Onko sulla…?/Onks sulla…?  Joo, minulla on/ mulla on sisko.             Ei, minulla ei ole/ mulla ei oo siskoa.</vt:lpstr>
      <vt:lpstr>PowerPoint Presentation</vt:lpstr>
      <vt:lpstr>PowerPoint Presentation</vt:lpstr>
      <vt:lpstr>PowerPoint Presentation</vt:lpstr>
      <vt:lpstr>Parityö: harjoitus 2 (s.75)</vt:lpstr>
      <vt:lpstr>dedis = deadline on torstaina 30.11.   MyCourses (detailed instructions):  Teksti 2, palautus 30.11. </vt:lpstr>
      <vt:lpstr>Missä asut?  Asun kerrostalossa.</vt:lpstr>
      <vt:lpstr>Montako huonetta sinulla on? Minulla on 1 huone. Asun yksiössä. Minulla on 2 huonetta. Asun kaksiossa. Minulla on 3 huonetta. Asun kolmiossa.</vt:lpstr>
      <vt:lpstr>KPL 5 (s.73)</vt:lpstr>
      <vt:lpstr>Missä? </vt:lpstr>
      <vt:lpstr>Missä? (-ssa/-ssä, -lla/-llä)</vt:lpstr>
      <vt:lpstr>KPT –change (vaihtelu)</vt:lpstr>
      <vt:lpstr>PowerPoint Presentation</vt:lpstr>
      <vt:lpstr>Tee sanoista lauseet.</vt:lpstr>
      <vt:lpstr>Missä?</vt:lpstr>
      <vt:lpstr>Kotona/At home Kirjassa/ in the book</vt:lpstr>
      <vt:lpstr>Kotona/At home MyCourses</vt:lpstr>
      <vt:lpstr>Hyvää päivänjatkoa!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iltapäivää!</dc:title>
  <dc:creator>Jäppinen Emese</dc:creator>
  <cp:lastModifiedBy>Keränen Anja</cp:lastModifiedBy>
  <cp:revision>42</cp:revision>
  <dcterms:created xsi:type="dcterms:W3CDTF">2022-10-10T08:42:48Z</dcterms:created>
  <dcterms:modified xsi:type="dcterms:W3CDTF">2023-11-27T10:01:41Z</dcterms:modified>
</cp:coreProperties>
</file>