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sldIdLst>
    <p:sldId id="258" r:id="rId5"/>
    <p:sldId id="436" r:id="rId6"/>
    <p:sldId id="446" r:id="rId7"/>
    <p:sldId id="456" r:id="rId8"/>
    <p:sldId id="444" r:id="rId9"/>
    <p:sldId id="466" r:id="rId10"/>
    <p:sldId id="257" r:id="rId11"/>
    <p:sldId id="445" r:id="rId12"/>
    <p:sldId id="433" r:id="rId13"/>
    <p:sldId id="435" r:id="rId14"/>
    <p:sldId id="434" r:id="rId15"/>
    <p:sldId id="438" r:id="rId16"/>
    <p:sldId id="437" r:id="rId17"/>
    <p:sldId id="464" r:id="rId18"/>
    <p:sldId id="461" r:id="rId19"/>
    <p:sldId id="463" r:id="rId20"/>
    <p:sldId id="440" r:id="rId21"/>
    <p:sldId id="441" r:id="rId22"/>
    <p:sldId id="467" r:id="rId23"/>
    <p:sldId id="443" r:id="rId24"/>
    <p:sldId id="465" r:id="rId25"/>
    <p:sldId id="428" r:id="rId26"/>
    <p:sldId id="429" r:id="rId27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08" autoAdjust="0"/>
    <p:restoredTop sz="86540" autoAdjust="0"/>
  </p:normalViewPr>
  <p:slideViewPr>
    <p:cSldViewPr snapToGrid="0" snapToObjects="1">
      <p:cViewPr varScale="1">
        <p:scale>
          <a:sx n="185" d="100"/>
          <a:sy n="185" d="100"/>
        </p:scale>
        <p:origin x="4152" y="1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D986D-5E61-4827-BF24-4ED12BC7B1ED}" type="datetimeFigureOut">
              <a:rPr lang="fi-FI" smtClean="0"/>
              <a:t>10.5.2022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4860B-5478-44DC-9BC2-4FFDE942DB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5114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4860B-5478-44DC-9BC2-4FFDE942DB7E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5471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6 is, in detail, the block diagram of the 1.2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technology operational amplifier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Figure 4 that shows the operational amplifier with CMOS transistors, formed by the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stages of a differential amplifier (M1, M2, M4, and M6), gain stage (M7, M91, M101, and M8)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output stage (buffer) (M9 and M10). Compensation network M13 and capacitor Cc,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M13 is made up of a polarization network by the transistors M14, M15, and M16.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4860B-5478-44DC-9BC2-4FFDE942DB7E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4803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4860B-5478-44DC-9BC2-4FFDE942DB7E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6778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4860B-5478-44DC-9BC2-4FFDE942DB7E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0648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4860B-5478-44DC-9BC2-4FFDE942DB7E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611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2A7F2-1D8D-967A-0743-4B0DF2683F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D748A2-3A5B-D1AD-461E-23FAB9C850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CD1B0-A5A0-613D-11A9-E1F34BBA1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DA7E-D5F0-1A4F-91E3-E5FC8AC02206}" type="datetimeFigureOut">
              <a:rPr lang="en-FI" smtClean="0"/>
              <a:t>05/10/2022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76A9F-9F48-BB82-F1BF-1F159D0A2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2FA9E-2098-4EEF-6726-9876B4506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5418C-9F45-9947-BB5D-0B047899CCC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34172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2BFF6-7C33-6449-DA1D-499FDF5A6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192FE0-03A3-C372-B367-A4233B383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A73E2-85DF-8713-5A32-BC42DA945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DA7E-D5F0-1A4F-91E3-E5FC8AC02206}" type="datetimeFigureOut">
              <a:rPr lang="en-FI" smtClean="0"/>
              <a:t>05/10/2022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0EC85-1CB6-BE3D-7E89-4274DA699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6247FB-BEBC-9204-CDC3-3DB7EFC8E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5418C-9F45-9947-BB5D-0B047899CCC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98410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6C084F-9EA3-3B46-37F4-20669723B1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60CEAB-2B14-71FA-7F53-855AB29C3B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86A7E9-2FBE-29C5-0D87-33AEB4896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DA7E-D5F0-1A4F-91E3-E5FC8AC02206}" type="datetimeFigureOut">
              <a:rPr lang="en-FI" smtClean="0"/>
              <a:t>05/10/2022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FFE04-AD31-8984-9F30-18F018DD6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8CA29-B4F6-7C36-FCDB-F1AAFBEA2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5418C-9F45-9947-BB5D-0B047899CCC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58309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.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16" noProof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575733" y="2184180"/>
            <a:ext cx="10598075" cy="884352"/>
          </a:xfrm>
          <a:prstGeom prst="rect">
            <a:avLst/>
          </a:prstGeom>
        </p:spPr>
        <p:txBody>
          <a:bodyPr lIns="0" rIns="0" anchor="b"/>
          <a:lstStyle>
            <a:lvl1pPr marL="0" indent="0">
              <a:lnSpc>
                <a:spcPct val="100000"/>
              </a:lnSpc>
              <a:buNone/>
              <a:defRPr sz="4800" b="1" baseline="0">
                <a:solidFill>
                  <a:schemeClr val="bg1"/>
                </a:solidFill>
              </a:defRPr>
            </a:lvl1pPr>
            <a:lvl2pPr marL="411439" indent="0">
              <a:buNone/>
              <a:defRPr sz="1260"/>
            </a:lvl2pPr>
            <a:lvl3pPr marL="822880" indent="0">
              <a:buNone/>
              <a:defRPr sz="1080"/>
            </a:lvl3pPr>
            <a:lvl4pPr marL="1234318" indent="0">
              <a:buNone/>
              <a:defRPr sz="900"/>
            </a:lvl4pPr>
            <a:lvl5pPr marL="1645758" indent="0">
              <a:buNone/>
              <a:defRPr sz="900"/>
            </a:lvl5pPr>
            <a:lvl6pPr marL="2057196" indent="0">
              <a:buNone/>
              <a:defRPr sz="900"/>
            </a:lvl6pPr>
            <a:lvl7pPr marL="2468634" indent="0">
              <a:buNone/>
              <a:defRPr sz="900"/>
            </a:lvl7pPr>
            <a:lvl8pPr marL="2880072" indent="0">
              <a:buNone/>
              <a:defRPr sz="900"/>
            </a:lvl8pPr>
            <a:lvl9pPr marL="3291516" indent="0">
              <a:buNone/>
              <a:defRPr sz="900"/>
            </a:lvl9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75767" y="3429000"/>
            <a:ext cx="10664796" cy="66851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3360" b="1" i="0" baseline="0">
                <a:solidFill>
                  <a:schemeClr val="bg1"/>
                </a:solidFill>
                <a:latin typeface="arial" charset="0"/>
              </a:defRPr>
            </a:lvl1pPr>
            <a:lvl2pPr marL="411439" indent="0">
              <a:buNone/>
              <a:defRPr sz="1260"/>
            </a:lvl2pPr>
            <a:lvl3pPr marL="822880" indent="0">
              <a:buNone/>
              <a:defRPr sz="1080"/>
            </a:lvl3pPr>
            <a:lvl4pPr marL="1234318" indent="0">
              <a:buNone/>
              <a:defRPr sz="900"/>
            </a:lvl4pPr>
            <a:lvl5pPr marL="1645758" indent="0">
              <a:buNone/>
              <a:defRPr sz="900"/>
            </a:lvl5pPr>
            <a:lvl6pPr marL="2057196" indent="0">
              <a:buNone/>
              <a:defRPr sz="900"/>
            </a:lvl6pPr>
            <a:lvl7pPr marL="2468634" indent="0">
              <a:buNone/>
              <a:defRPr sz="900"/>
            </a:lvl7pPr>
            <a:lvl8pPr marL="2880072" indent="0">
              <a:buNone/>
              <a:defRPr sz="900"/>
            </a:lvl8pPr>
            <a:lvl9pPr marL="3291516" indent="0">
              <a:buNone/>
              <a:defRPr sz="900"/>
            </a:lvl9pPr>
          </a:lstStyle>
          <a:p>
            <a:pPr lvl="0"/>
            <a:r>
              <a:rPr lang="en-GB" noProof="0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7955181" y="5620518"/>
            <a:ext cx="3285367" cy="39255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20" b="1" i="0" baseline="0">
                <a:solidFill>
                  <a:schemeClr val="bg1"/>
                </a:solidFill>
                <a:latin typeface="arial" charset="0"/>
              </a:defRPr>
            </a:lvl1pPr>
            <a:lvl2pPr marL="411439" indent="0">
              <a:buNone/>
              <a:defRPr sz="1260"/>
            </a:lvl2pPr>
            <a:lvl3pPr marL="822880" indent="0">
              <a:buNone/>
              <a:defRPr sz="1080"/>
            </a:lvl3pPr>
            <a:lvl4pPr marL="1234318" indent="0">
              <a:buNone/>
              <a:defRPr sz="900"/>
            </a:lvl4pPr>
            <a:lvl5pPr marL="1645758" indent="0">
              <a:buNone/>
              <a:defRPr sz="900"/>
            </a:lvl5pPr>
            <a:lvl6pPr marL="2057196" indent="0">
              <a:buNone/>
              <a:defRPr sz="900"/>
            </a:lvl6pPr>
            <a:lvl7pPr marL="2468634" indent="0">
              <a:buNone/>
              <a:defRPr sz="900"/>
            </a:lvl7pPr>
            <a:lvl8pPr marL="2880072" indent="0">
              <a:buNone/>
              <a:defRPr sz="900"/>
            </a:lvl8pPr>
            <a:lvl9pPr marL="3291516" indent="0">
              <a:buNone/>
              <a:defRPr sz="900"/>
            </a:lvl9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7955181" y="6013077"/>
            <a:ext cx="3285367" cy="39255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20" b="1" i="0" baseline="0">
                <a:solidFill>
                  <a:schemeClr val="bg1"/>
                </a:solidFill>
                <a:latin typeface="arial" charset="0"/>
              </a:defRPr>
            </a:lvl1pPr>
            <a:lvl2pPr marL="411439" indent="0">
              <a:buNone/>
              <a:defRPr sz="1260"/>
            </a:lvl2pPr>
            <a:lvl3pPr marL="822880" indent="0">
              <a:buNone/>
              <a:defRPr sz="1080"/>
            </a:lvl3pPr>
            <a:lvl4pPr marL="1234318" indent="0">
              <a:buNone/>
              <a:defRPr sz="900"/>
            </a:lvl4pPr>
            <a:lvl5pPr marL="1645758" indent="0">
              <a:buNone/>
              <a:defRPr sz="900"/>
            </a:lvl5pPr>
            <a:lvl6pPr marL="2057196" indent="0">
              <a:buNone/>
              <a:defRPr sz="900"/>
            </a:lvl6pPr>
            <a:lvl7pPr marL="2468634" indent="0">
              <a:buNone/>
              <a:defRPr sz="900"/>
            </a:lvl7pPr>
            <a:lvl8pPr marL="2880072" indent="0">
              <a:buNone/>
              <a:defRPr sz="900"/>
            </a:lvl8pPr>
            <a:lvl9pPr marL="3291516" indent="0">
              <a:buNone/>
              <a:defRPr sz="900"/>
            </a:lvl9pPr>
          </a:lstStyle>
          <a:p>
            <a:pPr lvl="0"/>
            <a:r>
              <a:rPr lang="en-GB" noProof="0"/>
              <a:t>Date</a:t>
            </a:r>
          </a:p>
        </p:txBody>
      </p:sp>
      <p:pic>
        <p:nvPicPr>
          <p:cNvPr id="12" name="Kuva 11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08544"/>
            <a:ext cx="2389015" cy="20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626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87">
          <p15:clr>
            <a:srgbClr val="FBAE40"/>
          </p15:clr>
        </p15:guide>
        <p15:guide id="2" pos="27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.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42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16" noProof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007550" y="2345917"/>
            <a:ext cx="10225545" cy="1803020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 baseline="0">
                <a:solidFill>
                  <a:schemeClr val="bg1"/>
                </a:solidFill>
              </a:defRPr>
            </a:lvl1pPr>
            <a:lvl2pPr marL="411439" indent="0">
              <a:buNone/>
              <a:defRPr sz="1260"/>
            </a:lvl2pPr>
            <a:lvl3pPr marL="822880" indent="0">
              <a:buNone/>
              <a:defRPr sz="1080"/>
            </a:lvl3pPr>
            <a:lvl4pPr marL="1234318" indent="0">
              <a:buNone/>
              <a:defRPr sz="900"/>
            </a:lvl4pPr>
            <a:lvl5pPr marL="1645758" indent="0">
              <a:buNone/>
              <a:defRPr sz="900"/>
            </a:lvl5pPr>
            <a:lvl6pPr marL="2057196" indent="0">
              <a:buNone/>
              <a:defRPr sz="900"/>
            </a:lvl6pPr>
            <a:lvl7pPr marL="2468634" indent="0">
              <a:buNone/>
              <a:defRPr sz="900"/>
            </a:lvl7pPr>
            <a:lvl8pPr marL="2880072" indent="0">
              <a:buNone/>
              <a:defRPr sz="900"/>
            </a:lvl8pPr>
            <a:lvl9pPr marL="3291516" indent="0">
              <a:buNone/>
              <a:defRPr sz="900"/>
            </a:lvl9pPr>
          </a:lstStyle>
          <a:p>
            <a:pPr lvl="0"/>
            <a:r>
              <a:rPr lang="en-GB" noProof="0"/>
              <a:t>Divider – Headline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C6C481-D72C-4B89-AA19-AC91EB21F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noProof="0"/>
              <a:t>dd.mm.yyyy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81A4FB-6563-4C02-8A9B-51D830F1EA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noProof="0"/>
              <a:t>Your text here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6A7C93-158F-48BA-8E95-EC2109A4B4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10" name="Kuva 9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" y="5788092"/>
            <a:ext cx="2687636" cy="102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060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38982-A7EE-732D-2DCA-16CB210EC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B6CCD-388B-3942-12B0-42BFAF5E0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7D080-A218-3A01-D357-1125FAF38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DA7E-D5F0-1A4F-91E3-E5FC8AC02206}" type="datetimeFigureOut">
              <a:rPr lang="en-FI" smtClean="0"/>
              <a:t>05/10/2022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584FB-5087-0AA6-B4E9-0D78BA2BE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674DA3-7146-0DBE-E6A3-EF2BA7C40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5418C-9F45-9947-BB5D-0B047899CCC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29739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56860-CCA3-7BAC-F615-5F14A0A1D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EE332-316A-C5B8-1892-ADF55393D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66550-92A1-FE12-D32D-F47A0DD87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DA7E-D5F0-1A4F-91E3-E5FC8AC02206}" type="datetimeFigureOut">
              <a:rPr lang="en-FI" smtClean="0"/>
              <a:t>05/10/2022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164BE2-C8A4-1D5B-7872-8D349CE72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149B6-F1F7-F290-0E96-6D011E681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5418C-9F45-9947-BB5D-0B047899CCC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43207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93BED-8ABB-4BEF-E6EE-612C547FA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34BFA-E2D0-9C5F-7108-E9EECB4F7E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808DDB-0A64-7B22-837E-5F5AB472C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41D592-8A69-EDC0-CF47-988AEA324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DA7E-D5F0-1A4F-91E3-E5FC8AC02206}" type="datetimeFigureOut">
              <a:rPr lang="en-FI" smtClean="0"/>
              <a:t>05/10/2022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7352F8-3165-A1FF-7525-9D8090618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E6BBBD-EE9D-3A27-8EEF-340E1FC7F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5418C-9F45-9947-BB5D-0B047899CCC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53815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18FC4-2337-7BE2-10FD-47841CB4A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B3B48-C153-A3DE-F0E7-031A67B8C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32AA67-10BB-0A07-FCE0-CC03E4368E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2A0EE5-D3F0-5120-821E-7F7631B541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47AEB2-3A25-F907-0C94-CAE869D06B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0AD89F-28C7-3714-CC6F-A6F78CAFD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DA7E-D5F0-1A4F-91E3-E5FC8AC02206}" type="datetimeFigureOut">
              <a:rPr lang="en-FI" smtClean="0"/>
              <a:t>05/10/2022</a:t>
            </a:fld>
            <a:endParaRPr lang="en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7C6DB4-2920-A68F-8608-7183D17D8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80827D-02B0-C372-03DE-20A75274D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5418C-9F45-9947-BB5D-0B047899CCC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87527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6245E-CB59-09E4-A3A2-444713F7C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0BFF46-E6BE-FC04-827D-E828EC9ED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DA7E-D5F0-1A4F-91E3-E5FC8AC02206}" type="datetimeFigureOut">
              <a:rPr lang="en-FI" smtClean="0"/>
              <a:t>05/10/2022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91ADB8-E97C-0041-8F25-88B720F99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3A097F-CE96-1283-9442-37EE0015B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5418C-9F45-9947-BB5D-0B047899CCC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70240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1FF30C-A8BA-6262-0E6D-80913C486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DA7E-D5F0-1A4F-91E3-E5FC8AC02206}" type="datetimeFigureOut">
              <a:rPr lang="en-FI" smtClean="0"/>
              <a:t>05/10/2022</a:t>
            </a:fld>
            <a:endParaRPr lang="en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8DC044-61F9-F933-A2DC-8C7E0191F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FE67A4-D66B-FE64-19DF-740B9F877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5418C-9F45-9947-BB5D-0B047899CCC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2086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8F32A-A134-C416-210A-8C37A3A83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C2024-A7DC-B1CA-E9C8-7B9FB1C0F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17A00-7F52-FF63-6A65-AEB34892AE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750390-37F4-A041-5606-86FFF1349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DA7E-D5F0-1A4F-91E3-E5FC8AC02206}" type="datetimeFigureOut">
              <a:rPr lang="en-FI" smtClean="0"/>
              <a:t>05/10/2022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DD6A4-CDD3-6068-84BD-E56277396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CFA894-CE46-E2AC-CBFB-1C1EDF8AF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5418C-9F45-9947-BB5D-0B047899CCC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64270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49072-A430-ABE9-D699-C6F277138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B0A951-6DC8-8A8C-9908-6B65B40F64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A08B30-5A27-FFA4-55C2-FB3262F97C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5E7745-C913-D8CE-ED68-B113B9FE8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DA7E-D5F0-1A4F-91E3-E5FC8AC02206}" type="datetimeFigureOut">
              <a:rPr lang="en-FI" smtClean="0"/>
              <a:t>05/10/2022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2E2AC-A7E5-A312-C98B-C9F31310F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71164B-DF96-2B89-FFA5-791A00B01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5418C-9F45-9947-BB5D-0B047899CCC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2781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5F36A4-5AE1-607D-B1D9-58C23BCD7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062FD-3CB7-AA70-E77D-6CA25CE68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98DE2-3657-B8A9-EC44-1471B282DB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CDA7E-D5F0-1A4F-91E3-E5FC8AC02206}" type="datetimeFigureOut">
              <a:rPr lang="en-FI" smtClean="0"/>
              <a:t>05/10/2022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A77C7-4BD7-1BF1-5347-FAC9983B36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6D940-F1B6-DC39-6DAF-7E48ED4781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5418C-9F45-9947-BB5D-0B047899CCC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915317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45D390-13B4-4D25-886C-B396B761CFB6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575767" y="1153169"/>
            <a:ext cx="10598075" cy="884352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Topic </a:t>
            </a:r>
            <a:r>
              <a:rPr lang="en-GB" dirty="0" smtClean="0"/>
              <a:t>8:</a:t>
            </a:r>
            <a:r>
              <a:rPr lang="en-GB" dirty="0"/>
              <a:t> </a:t>
            </a:r>
            <a:r>
              <a:rPr lang="fi-FI" dirty="0" err="1"/>
              <a:t>Study</a:t>
            </a:r>
            <a:r>
              <a:rPr lang="fi-FI" dirty="0"/>
              <a:t> on </a:t>
            </a:r>
            <a:r>
              <a:rPr lang="fi-FI" dirty="0" err="1"/>
              <a:t>summing</a:t>
            </a:r>
            <a:r>
              <a:rPr lang="fi-FI" dirty="0"/>
              <a:t> </a:t>
            </a:r>
            <a:r>
              <a:rPr lang="fi-FI" dirty="0" err="1"/>
              <a:t>amplifiers</a:t>
            </a:r>
            <a:r>
              <a:rPr lang="fi-FI" dirty="0"/>
              <a:t> </a:t>
            </a:r>
            <a:r>
              <a:rPr lang="fi-FI" dirty="0" err="1"/>
              <a:t>both</a:t>
            </a:r>
            <a:r>
              <a:rPr lang="fi-FI" dirty="0"/>
              <a:t> in </a:t>
            </a:r>
            <a:r>
              <a:rPr lang="fi-FI" dirty="0" err="1"/>
              <a:t>digital</a:t>
            </a:r>
            <a:r>
              <a:rPr lang="fi-FI" dirty="0"/>
              <a:t> and </a:t>
            </a:r>
            <a:r>
              <a:rPr lang="fi-FI" dirty="0" err="1"/>
              <a:t>analog</a:t>
            </a:r>
            <a:r>
              <a:rPr lang="fi-FI" dirty="0"/>
              <a:t> </a:t>
            </a:r>
            <a:r>
              <a:rPr lang="fi-FI" dirty="0" err="1"/>
              <a:t>neural</a:t>
            </a:r>
            <a:r>
              <a:rPr lang="fi-FI" dirty="0"/>
              <a:t> </a:t>
            </a:r>
            <a:r>
              <a:rPr lang="fi-FI" dirty="0" err="1"/>
              <a:t>networks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6E12E-1071-4880-92A9-E29E5C9159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3738" y="2760482"/>
            <a:ext cx="10664796" cy="66851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ELEC-L352001 - Postgraduate Course in Electronic Circuit Design II V 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8D0B46-F1F2-475C-A487-66D08DFB7FAC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7955181" y="4984091"/>
            <a:ext cx="3285367" cy="392558"/>
          </a:xfrm>
        </p:spPr>
        <p:txBody>
          <a:bodyPr>
            <a:normAutofit/>
          </a:bodyPr>
          <a:lstStyle/>
          <a:p>
            <a:r>
              <a:rPr lang="fi-FI" dirty="0" smtClean="0"/>
              <a:t>Konsta Ruotsalainen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A742BB-D28F-4A16-9532-56F8810C8186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fi-FI" dirty="0"/>
              <a:t>20.04.2022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BEE8A12-13AE-1B45-EFED-54853EEF165F}"/>
              </a:ext>
            </a:extLst>
          </p:cNvPr>
          <p:cNvSpPr txBox="1">
            <a:spLocks/>
          </p:cNvSpPr>
          <p:nvPr/>
        </p:nvSpPr>
        <p:spPr>
          <a:xfrm>
            <a:off x="7955181" y="5488997"/>
            <a:ext cx="3285367" cy="3925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20" b="1" i="0" kern="1200" baseline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1143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88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31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75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19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63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72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151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 smtClean="0"/>
              <a:t>Konsta.s.ruotsalainen@aalto.fi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36475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Circuit</a:t>
            </a:r>
            <a:r>
              <a:rPr lang="fi-FI" dirty="0"/>
              <a:t> for </a:t>
            </a:r>
            <a:r>
              <a:rPr lang="fi-FI" dirty="0" err="1"/>
              <a:t>one</a:t>
            </a:r>
            <a:r>
              <a:rPr lang="fi-FI" dirty="0"/>
              <a:t> </a:t>
            </a:r>
            <a:r>
              <a:rPr lang="fi-FI" dirty="0" err="1"/>
              <a:t>neuron</a:t>
            </a:r>
            <a:endParaRPr lang="fi-FI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89151"/>
            <a:ext cx="5181600" cy="2235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err="1" smtClean="0"/>
              <a:t>Summing</a:t>
            </a:r>
            <a:r>
              <a:rPr lang="fi-FI" dirty="0" smtClean="0"/>
              <a:t> </a:t>
            </a:r>
            <a:r>
              <a:rPr lang="fi-FI" dirty="0" err="1" smtClean="0"/>
              <a:t>amplifier</a:t>
            </a:r>
            <a:endParaRPr lang="fi-FI" dirty="0" smtClean="0"/>
          </a:p>
          <a:p>
            <a:r>
              <a:rPr lang="fi-FI" dirty="0" err="1" smtClean="0"/>
              <a:t>Activation</a:t>
            </a:r>
            <a:r>
              <a:rPr lang="fi-FI" dirty="0" smtClean="0"/>
              <a:t> </a:t>
            </a:r>
            <a:r>
              <a:rPr lang="fi-FI" dirty="0" err="1" smtClean="0"/>
              <a:t>function</a:t>
            </a:r>
            <a:r>
              <a:rPr lang="fi-FI" dirty="0" smtClean="0"/>
              <a:t> </a:t>
            </a:r>
            <a:r>
              <a:rPr lang="fi-FI" dirty="0" err="1" smtClean="0"/>
              <a:t>normalizes</a:t>
            </a:r>
            <a:r>
              <a:rPr lang="fi-FI" dirty="0" smtClean="0"/>
              <a:t> </a:t>
            </a:r>
            <a:r>
              <a:rPr lang="fi-FI" dirty="0" err="1" smtClean="0"/>
              <a:t>result</a:t>
            </a:r>
            <a:r>
              <a:rPr lang="fi-FI" dirty="0" smtClean="0"/>
              <a:t> to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between</a:t>
            </a:r>
            <a:r>
              <a:rPr lang="fi-FI" dirty="0" smtClean="0"/>
              <a:t> 0 to 1 and </a:t>
            </a:r>
            <a:r>
              <a:rPr lang="fi-FI" dirty="0" err="1" smtClean="0"/>
              <a:t>buffers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complimentary</a:t>
            </a:r>
            <a:r>
              <a:rPr lang="fi-FI" dirty="0" smtClean="0"/>
              <a:t> output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80316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Basic </a:t>
            </a:r>
            <a:r>
              <a:rPr lang="fi-FI" dirty="0" err="1" smtClean="0"/>
              <a:t>building</a:t>
            </a:r>
            <a:r>
              <a:rPr lang="fi-FI" dirty="0" smtClean="0"/>
              <a:t> </a:t>
            </a:r>
            <a:r>
              <a:rPr lang="fi-FI" dirty="0" err="1" smtClean="0"/>
              <a:t>block</a:t>
            </a:r>
            <a:r>
              <a:rPr lang="fi-FI" dirty="0" smtClean="0"/>
              <a:t> - </a:t>
            </a:r>
            <a:r>
              <a:rPr lang="fi-FI" dirty="0" err="1" smtClean="0"/>
              <a:t>Integrator</a:t>
            </a:r>
            <a:r>
              <a:rPr lang="fi-FI" dirty="0" smtClean="0"/>
              <a:t> </a:t>
            </a:r>
            <a:r>
              <a:rPr lang="fi-FI" dirty="0" err="1" smtClean="0"/>
              <a:t>Circuit</a:t>
            </a:r>
            <a:endParaRPr lang="fi-FI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3307596"/>
            <a:ext cx="5181600" cy="2963942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096000" y="4355203"/>
            <a:ext cx="5181600" cy="19163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199" y="1651398"/>
            <a:ext cx="4424917" cy="1496013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172200" y="1825625"/>
            <a:ext cx="5181600" cy="25295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Differential </a:t>
            </a:r>
            <a:r>
              <a:rPr lang="en-US" dirty="0"/>
              <a:t>amplifier (M1, M2, M4, and M6</a:t>
            </a:r>
            <a:r>
              <a:rPr lang="en-US" dirty="0" smtClean="0"/>
              <a:t>)</a:t>
            </a:r>
          </a:p>
          <a:p>
            <a:r>
              <a:rPr lang="en-US" dirty="0"/>
              <a:t>G</a:t>
            </a:r>
            <a:r>
              <a:rPr lang="en-US" dirty="0" smtClean="0"/>
              <a:t>ain </a:t>
            </a:r>
            <a:r>
              <a:rPr lang="en-US" dirty="0"/>
              <a:t>stage (M7, M91, M101, and M8</a:t>
            </a:r>
            <a:r>
              <a:rPr lang="en-US" dirty="0" smtClean="0"/>
              <a:t>)</a:t>
            </a:r>
          </a:p>
          <a:p>
            <a:r>
              <a:rPr lang="en-US" dirty="0" smtClean="0"/>
              <a:t>Output </a:t>
            </a:r>
            <a:r>
              <a:rPr lang="en-US" dirty="0"/>
              <a:t>stage </a:t>
            </a:r>
            <a:r>
              <a:rPr lang="en-US" dirty="0" smtClean="0"/>
              <a:t>(</a:t>
            </a:r>
            <a:r>
              <a:rPr lang="en-US" dirty="0"/>
              <a:t>M9 and M10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Compensation (M13, </a:t>
            </a:r>
            <a:r>
              <a:rPr lang="fi-FI" dirty="0" smtClean="0"/>
              <a:t>M14, M15, M16 and </a:t>
            </a:r>
            <a:r>
              <a:rPr lang="fi-FI" dirty="0" err="1" smtClean="0"/>
              <a:t>capacitor</a:t>
            </a:r>
            <a:r>
              <a:rPr lang="fi-FI" dirty="0"/>
              <a:t> </a:t>
            </a:r>
            <a:r>
              <a:rPr lang="fi-FI" dirty="0" smtClean="0"/>
              <a:t>CC)</a:t>
            </a:r>
            <a:endParaRPr lang="en-US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66818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FCF50D-2B60-ECFC-F8DC-22C69939B182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i-FI" dirty="0" err="1"/>
              <a:t>All</a:t>
            </a:r>
            <a:r>
              <a:rPr lang="fi-FI" dirty="0"/>
              <a:t>-Digital SRAM-</a:t>
            </a:r>
            <a:r>
              <a:rPr lang="fi-FI" dirty="0" err="1"/>
              <a:t>Based</a:t>
            </a:r>
            <a:r>
              <a:rPr lang="fi-FI" dirty="0"/>
              <a:t> Full-Precision </a:t>
            </a:r>
            <a:r>
              <a:rPr lang="fi-FI" dirty="0" err="1"/>
              <a:t>Compute</a:t>
            </a:r>
            <a:r>
              <a:rPr lang="fi-FI" dirty="0"/>
              <a:t>-In Memory Macro in 22nm for Machine-Learning </a:t>
            </a:r>
            <a:r>
              <a:rPr lang="fi-FI" dirty="0" err="1"/>
              <a:t>Edge</a:t>
            </a:r>
            <a:r>
              <a:rPr lang="fi-FI" dirty="0"/>
              <a:t> </a:t>
            </a:r>
            <a:r>
              <a:rPr lang="fi-FI" dirty="0" smtClean="0"/>
              <a:t>Applications</a:t>
            </a:r>
          </a:p>
          <a:p>
            <a:endParaRPr lang="en-US" dirty="0" smtClean="0"/>
          </a:p>
          <a:p>
            <a:r>
              <a:rPr lang="fi-FI" sz="3600" dirty="0"/>
              <a:t>Y. -D. </a:t>
            </a:r>
            <a:r>
              <a:rPr lang="fi-FI" sz="3600" dirty="0" err="1"/>
              <a:t>Chih</a:t>
            </a:r>
            <a:r>
              <a:rPr lang="fi-FI" sz="3600" dirty="0"/>
              <a:t> </a:t>
            </a:r>
            <a:r>
              <a:rPr lang="fi-FI" sz="3600" i="1" dirty="0"/>
              <a:t>et al</a:t>
            </a:r>
            <a:r>
              <a:rPr lang="fi-FI" sz="3600" dirty="0" smtClean="0"/>
              <a:t>.,</a:t>
            </a:r>
          </a:p>
          <a:p>
            <a:r>
              <a:rPr lang="fi-FI" sz="3600" i="1" dirty="0"/>
              <a:t>2021 IEEE International </a:t>
            </a:r>
            <a:r>
              <a:rPr lang="fi-FI" sz="3600" i="1" dirty="0" err="1"/>
              <a:t>Solid</a:t>
            </a:r>
            <a:r>
              <a:rPr lang="fi-FI" sz="3600" i="1" dirty="0"/>
              <a:t>- State </a:t>
            </a:r>
            <a:r>
              <a:rPr lang="fi-FI" sz="3600" i="1" dirty="0" err="1"/>
              <a:t>Circuits</a:t>
            </a:r>
            <a:r>
              <a:rPr lang="fi-FI" sz="3600" i="1" dirty="0"/>
              <a:t> Conference (ISSCC)</a:t>
            </a:r>
            <a:endParaRPr lang="fi-FI" sz="3600" dirty="0" smtClean="0"/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516733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6T SRAM-</a:t>
            </a:r>
            <a:r>
              <a:rPr lang="fi-FI" dirty="0" err="1"/>
              <a:t>based</a:t>
            </a:r>
            <a:r>
              <a:rPr lang="fi-FI" dirty="0"/>
              <a:t> </a:t>
            </a:r>
            <a:r>
              <a:rPr lang="fi-FI" dirty="0" err="1"/>
              <a:t>all-digital</a:t>
            </a:r>
            <a:r>
              <a:rPr lang="fi-FI" dirty="0"/>
              <a:t> CIM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Application: </a:t>
            </a:r>
            <a:r>
              <a:rPr lang="fi-FI" dirty="0" err="1" smtClean="0"/>
              <a:t>Generic</a:t>
            </a:r>
            <a:endParaRPr lang="fi-FI" dirty="0"/>
          </a:p>
          <a:p>
            <a:r>
              <a:rPr lang="fi-FI" dirty="0" smtClean="0"/>
              <a:t>Architecture: </a:t>
            </a:r>
            <a:r>
              <a:rPr lang="en-US" dirty="0" smtClean="0"/>
              <a:t>bit-serial </a:t>
            </a:r>
            <a:r>
              <a:rPr lang="en-US" dirty="0"/>
              <a:t>multiplication and parallel adder </a:t>
            </a:r>
            <a:r>
              <a:rPr lang="en-US" dirty="0" smtClean="0"/>
              <a:t>trees</a:t>
            </a:r>
          </a:p>
          <a:p>
            <a:r>
              <a:rPr lang="fi-FI" dirty="0" err="1"/>
              <a:t>The</a:t>
            </a:r>
            <a:r>
              <a:rPr lang="fi-FI" dirty="0"/>
              <a:t> CIM </a:t>
            </a:r>
            <a:r>
              <a:rPr lang="fi-FI" dirty="0" err="1"/>
              <a:t>macro</a:t>
            </a:r>
            <a:r>
              <a:rPr lang="fi-FI" dirty="0"/>
              <a:t> </a:t>
            </a:r>
            <a:r>
              <a:rPr lang="fi-FI" dirty="0" err="1" smtClean="0"/>
              <a:t>contains</a:t>
            </a:r>
            <a:endParaRPr lang="fi-FI" dirty="0" smtClean="0"/>
          </a:p>
          <a:p>
            <a:pPr lvl="1"/>
            <a:r>
              <a:rPr lang="en-US" dirty="0" smtClean="0"/>
              <a:t>256 input activations</a:t>
            </a:r>
          </a:p>
          <a:p>
            <a:pPr lvl="1"/>
            <a:r>
              <a:rPr lang="en-US" dirty="0" smtClean="0"/>
              <a:t>64 partial-sum outputs</a:t>
            </a:r>
          </a:p>
          <a:p>
            <a:pPr lvl="1"/>
            <a:r>
              <a:rPr lang="en-US" dirty="0" smtClean="0"/>
              <a:t>256x64x4bit memory</a:t>
            </a:r>
          </a:p>
          <a:p>
            <a:pPr lvl="1"/>
            <a:r>
              <a:rPr lang="en-US" dirty="0" smtClean="0"/>
              <a:t>256x64x4bit multiplier [NOR]</a:t>
            </a:r>
          </a:p>
          <a:p>
            <a:pPr lvl="1"/>
            <a:r>
              <a:rPr lang="en-US" dirty="0" smtClean="0"/>
              <a:t>Parallel adder tree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770321"/>
            <a:ext cx="5264871" cy="433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078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Single </a:t>
            </a:r>
            <a:r>
              <a:rPr lang="fi-FI" dirty="0" err="1" smtClean="0"/>
              <a:t>column</a:t>
            </a:r>
            <a:r>
              <a:rPr lang="fi-FI" dirty="0" smtClean="0"/>
              <a:t> </a:t>
            </a:r>
            <a:r>
              <a:rPr lang="fi-FI" dirty="0" err="1" smtClean="0"/>
              <a:t>structure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8216" y="1825625"/>
            <a:ext cx="3945584" cy="4351338"/>
          </a:xfrm>
        </p:spPr>
        <p:txBody>
          <a:bodyPr/>
          <a:lstStyle/>
          <a:p>
            <a:r>
              <a:rPr lang="fi-FI" dirty="0" smtClean="0"/>
              <a:t>5b </a:t>
            </a:r>
            <a:r>
              <a:rPr lang="fi-FI" dirty="0" err="1" smtClean="0"/>
              <a:t>adder</a:t>
            </a:r>
            <a:endParaRPr lang="fi-FI" dirty="0" smtClean="0"/>
          </a:p>
          <a:p>
            <a:pPr lvl="1"/>
            <a:r>
              <a:rPr lang="fi-FI" dirty="0"/>
              <a:t>5</a:t>
            </a:r>
            <a:r>
              <a:rPr lang="fi-FI" dirty="0" smtClean="0"/>
              <a:t> </a:t>
            </a:r>
            <a:r>
              <a:rPr lang="fi-FI" dirty="0" err="1" smtClean="0"/>
              <a:t>full</a:t>
            </a:r>
            <a:r>
              <a:rPr lang="fi-FI" dirty="0" smtClean="0"/>
              <a:t> </a:t>
            </a:r>
            <a:r>
              <a:rPr lang="fi-FI" dirty="0" err="1" smtClean="0"/>
              <a:t>adders</a:t>
            </a:r>
            <a:endParaRPr lang="fi-FI" dirty="0" smtClean="0"/>
          </a:p>
          <a:p>
            <a:pPr lvl="1"/>
            <a:r>
              <a:rPr lang="fi-FI" dirty="0" smtClean="0"/>
              <a:t>1 </a:t>
            </a:r>
            <a:r>
              <a:rPr lang="fi-FI" dirty="0" err="1" smtClean="0"/>
              <a:t>half</a:t>
            </a:r>
            <a:r>
              <a:rPr lang="fi-FI" dirty="0" smtClean="0"/>
              <a:t> </a:t>
            </a:r>
            <a:r>
              <a:rPr lang="fi-FI" dirty="0" err="1" smtClean="0"/>
              <a:t>adder</a:t>
            </a:r>
            <a:endParaRPr lang="fi-FI" dirty="0" smtClean="0"/>
          </a:p>
          <a:p>
            <a:r>
              <a:rPr lang="fi-FI" dirty="0"/>
              <a:t>5 </a:t>
            </a:r>
            <a:r>
              <a:rPr lang="fi-FI" dirty="0" err="1"/>
              <a:t>cycles</a:t>
            </a:r>
            <a:r>
              <a:rPr lang="fi-FI" dirty="0"/>
              <a:t> </a:t>
            </a:r>
            <a:r>
              <a:rPr lang="fi-FI" dirty="0" smtClean="0"/>
              <a:t>to </a:t>
            </a:r>
            <a:r>
              <a:rPr lang="fi-FI" dirty="0" err="1" smtClean="0"/>
              <a:t>accumulate</a:t>
            </a:r>
            <a:r>
              <a:rPr lang="fi-FI" dirty="0" smtClean="0"/>
              <a:t> </a:t>
            </a:r>
            <a:r>
              <a:rPr lang="fi-FI" dirty="0" err="1" smtClean="0"/>
              <a:t>final</a:t>
            </a:r>
            <a:r>
              <a:rPr lang="fi-FI" dirty="0" smtClean="0"/>
              <a:t> </a:t>
            </a:r>
            <a:r>
              <a:rPr lang="fi-FI" dirty="0" err="1" smtClean="0"/>
              <a:t>sum</a:t>
            </a:r>
            <a:r>
              <a:rPr lang="fi-FI" dirty="0" smtClean="0"/>
              <a:t>. </a:t>
            </a:r>
            <a:endParaRPr lang="fi-FI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690687"/>
            <a:ext cx="6176566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482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Parallel</a:t>
            </a:r>
            <a:r>
              <a:rPr lang="fi-FI" dirty="0" smtClean="0"/>
              <a:t> </a:t>
            </a:r>
            <a:r>
              <a:rPr lang="fi-FI" dirty="0" err="1" smtClean="0"/>
              <a:t>adder</a:t>
            </a:r>
            <a:r>
              <a:rPr lang="fi-FI" dirty="0" smtClean="0"/>
              <a:t> </a:t>
            </a:r>
            <a:r>
              <a:rPr lang="fi-FI" dirty="0" err="1" smtClean="0"/>
              <a:t>circuit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err="1" smtClean="0"/>
              <a:t>Adder</a:t>
            </a:r>
            <a:r>
              <a:rPr lang="fi-FI" dirty="0" smtClean="0"/>
              <a:t> </a:t>
            </a:r>
            <a:r>
              <a:rPr lang="fi-FI" dirty="0" err="1" smtClean="0"/>
              <a:t>trees</a:t>
            </a:r>
            <a:r>
              <a:rPr lang="fi-FI" dirty="0" smtClean="0"/>
              <a:t> </a:t>
            </a:r>
            <a:r>
              <a:rPr lang="fi-FI" dirty="0" err="1" smtClean="0"/>
              <a:t>structure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 dirty="0"/>
          </a:p>
          <a:p>
            <a:r>
              <a:rPr lang="fi-FI" dirty="0" smtClean="0"/>
              <a:t>28T and 14T </a:t>
            </a:r>
            <a:r>
              <a:rPr lang="fi-FI" dirty="0" err="1" smtClean="0"/>
              <a:t>full</a:t>
            </a:r>
            <a:r>
              <a:rPr lang="fi-FI" dirty="0" smtClean="0"/>
              <a:t> </a:t>
            </a:r>
            <a:r>
              <a:rPr lang="fi-FI" dirty="0" err="1" smtClean="0"/>
              <a:t>adders</a:t>
            </a:r>
            <a:endParaRPr lang="fi-FI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3680" t="-1" b="59175"/>
          <a:stretch/>
        </p:blipFill>
        <p:spPr>
          <a:xfrm>
            <a:off x="838200" y="3502150"/>
            <a:ext cx="5218006" cy="27188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40501" r="8147" b="13433"/>
          <a:stretch/>
        </p:blipFill>
        <p:spPr>
          <a:xfrm>
            <a:off x="6766661" y="4175984"/>
            <a:ext cx="4817511" cy="204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53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FCF50D-2B60-ECFC-F8DC-22C69939B182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An Always-On 3.8 </a:t>
            </a:r>
            <a:r>
              <a:rPr lang="en-US" dirty="0" err="1"/>
              <a:t>μJ</a:t>
            </a:r>
            <a:r>
              <a:rPr lang="en-US" dirty="0"/>
              <a:t>/86% </a:t>
            </a:r>
            <a:r>
              <a:rPr lang="en-US" dirty="0" smtClean="0"/>
              <a:t>CIFAR-10 Mixed-Signal </a:t>
            </a:r>
            <a:r>
              <a:rPr lang="en-US" dirty="0"/>
              <a:t>Binary CNN </a:t>
            </a:r>
            <a:r>
              <a:rPr lang="en-US" dirty="0" smtClean="0"/>
              <a:t>Processor With </a:t>
            </a:r>
            <a:r>
              <a:rPr lang="en-US" dirty="0"/>
              <a:t>All Memory on </a:t>
            </a:r>
            <a:r>
              <a:rPr lang="en-US" dirty="0" smtClean="0"/>
              <a:t>Chip in </a:t>
            </a:r>
            <a:r>
              <a:rPr lang="en-US" dirty="0"/>
              <a:t>28-nm </a:t>
            </a:r>
            <a:r>
              <a:rPr lang="en-US" dirty="0" smtClean="0"/>
              <a:t>CMOS</a:t>
            </a:r>
          </a:p>
          <a:p>
            <a:endParaRPr lang="en-US" dirty="0" smtClean="0"/>
          </a:p>
          <a:p>
            <a:r>
              <a:rPr lang="fi-FI" dirty="0"/>
              <a:t>D. </a:t>
            </a:r>
            <a:r>
              <a:rPr lang="fi-FI" dirty="0" err="1"/>
              <a:t>Bankman</a:t>
            </a:r>
            <a:r>
              <a:rPr lang="fi-FI" dirty="0"/>
              <a:t>, L. </a:t>
            </a:r>
            <a:r>
              <a:rPr lang="fi-FI" dirty="0" err="1"/>
              <a:t>Yang</a:t>
            </a:r>
            <a:r>
              <a:rPr lang="fi-FI" dirty="0"/>
              <a:t>, B. </a:t>
            </a:r>
            <a:r>
              <a:rPr lang="fi-FI" dirty="0" err="1"/>
              <a:t>Moons</a:t>
            </a:r>
            <a:r>
              <a:rPr lang="fi-FI" dirty="0"/>
              <a:t>, M. </a:t>
            </a:r>
            <a:r>
              <a:rPr lang="fi-FI" dirty="0" err="1"/>
              <a:t>Verhelst</a:t>
            </a:r>
            <a:r>
              <a:rPr lang="fi-FI" dirty="0"/>
              <a:t> and B. </a:t>
            </a:r>
            <a:r>
              <a:rPr lang="fi-FI" dirty="0" err="1"/>
              <a:t>Murmann</a:t>
            </a:r>
            <a:r>
              <a:rPr lang="fi-FI" dirty="0"/>
              <a:t> </a:t>
            </a:r>
            <a:endParaRPr lang="fi-FI" dirty="0" smtClean="0"/>
          </a:p>
          <a:p>
            <a:r>
              <a:rPr lang="fi-FI" i="1" dirty="0"/>
              <a:t>IEEE Journal of </a:t>
            </a:r>
            <a:r>
              <a:rPr lang="fi-FI" i="1" dirty="0" err="1"/>
              <a:t>Solid</a:t>
            </a:r>
            <a:r>
              <a:rPr lang="fi-FI" i="1" dirty="0"/>
              <a:t>-State </a:t>
            </a:r>
            <a:r>
              <a:rPr lang="fi-FI" i="1" dirty="0" err="1"/>
              <a:t>Circuits</a:t>
            </a:r>
            <a:r>
              <a:rPr lang="fi-FI" dirty="0"/>
              <a:t>, vol. 54, no. 1, </a:t>
            </a:r>
            <a:r>
              <a:rPr lang="fi-FI" dirty="0" err="1"/>
              <a:t>pp</a:t>
            </a:r>
            <a:r>
              <a:rPr lang="fi-FI" dirty="0"/>
              <a:t>. 158-172, Jan. 2019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669025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Mixed-Signal</a:t>
            </a:r>
            <a:r>
              <a:rPr lang="fi-FI" dirty="0"/>
              <a:t> </a:t>
            </a:r>
            <a:r>
              <a:rPr lang="fi-FI" dirty="0" err="1"/>
              <a:t>Binary</a:t>
            </a:r>
            <a:r>
              <a:rPr lang="fi-FI" dirty="0"/>
              <a:t> CNN </a:t>
            </a:r>
            <a:r>
              <a:rPr lang="fi-FI" dirty="0" err="1"/>
              <a:t>Processor</a:t>
            </a:r>
            <a:r>
              <a:rPr lang="fi-FI" dirty="0" smtClean="0"/>
              <a:t> </a:t>
            </a:r>
            <a:endParaRPr lang="fi-FI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1825625"/>
            <a:ext cx="6045200" cy="3105019"/>
          </a:xfrm>
          <a:prstGeom prst="rect">
            <a:avLst/>
          </a:prstGeom>
        </p:spPr>
      </p:pic>
      <p:sp>
        <p:nvSpPr>
          <p:cNvPr id="9" name="Content Placeholder 6"/>
          <p:cNvSpPr>
            <a:spLocks noGrp="1"/>
          </p:cNvSpPr>
          <p:nvPr>
            <p:ph sz="half" idx="2"/>
          </p:nvPr>
        </p:nvSpPr>
        <p:spPr>
          <a:xfrm>
            <a:off x="6940550" y="1825625"/>
            <a:ext cx="4413250" cy="4351338"/>
          </a:xfrm>
        </p:spPr>
        <p:txBody>
          <a:bodyPr>
            <a:normAutofit/>
          </a:bodyPr>
          <a:lstStyle/>
          <a:p>
            <a:r>
              <a:rPr lang="en-US" dirty="0"/>
              <a:t>Application: </a:t>
            </a:r>
            <a:r>
              <a:rPr lang="fi-FI" dirty="0" smtClean="0"/>
              <a:t>Image </a:t>
            </a:r>
            <a:r>
              <a:rPr lang="fi-FI" dirty="0" err="1"/>
              <a:t>categorizing</a:t>
            </a:r>
            <a:endParaRPr lang="fi-FI" dirty="0"/>
          </a:p>
          <a:p>
            <a:r>
              <a:rPr lang="fi-FI" dirty="0"/>
              <a:t>Architecture: </a:t>
            </a:r>
            <a:r>
              <a:rPr lang="en-US" dirty="0"/>
              <a:t>bit-serial </a:t>
            </a:r>
            <a:r>
              <a:rPr lang="en-US" dirty="0" smtClean="0"/>
              <a:t>multiplication, analog addition, SC-neuron</a:t>
            </a:r>
          </a:p>
          <a:p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/>
              <a:t>CIM </a:t>
            </a:r>
            <a:r>
              <a:rPr lang="fi-FI" dirty="0" err="1"/>
              <a:t>macro</a:t>
            </a:r>
            <a:r>
              <a:rPr lang="fi-FI" dirty="0"/>
              <a:t> </a:t>
            </a:r>
            <a:r>
              <a:rPr lang="fi-FI" dirty="0" err="1" smtClean="0"/>
              <a:t>contains</a:t>
            </a:r>
            <a:endParaRPr lang="fi-FI" dirty="0" smtClean="0"/>
          </a:p>
          <a:p>
            <a:pPr lvl="1"/>
            <a:r>
              <a:rPr lang="fi-FI" dirty="0"/>
              <a:t>32 × 32 × 256</a:t>
            </a:r>
            <a:r>
              <a:rPr lang="en-US" dirty="0" smtClean="0"/>
              <a:t> input</a:t>
            </a:r>
          </a:p>
          <a:p>
            <a:pPr lvl="1"/>
            <a:r>
              <a:rPr lang="en-US" dirty="0" smtClean="0"/>
              <a:t>4 bit output</a:t>
            </a:r>
          </a:p>
          <a:p>
            <a:pPr lvl="1"/>
            <a:r>
              <a:rPr lang="en-US" dirty="0" smtClean="0"/>
              <a:t>64x1024 bit SC analog neurons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9810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SC </a:t>
            </a:r>
            <a:r>
              <a:rPr lang="fi-FI" dirty="0" err="1" smtClean="0"/>
              <a:t>neuron</a:t>
            </a:r>
            <a:r>
              <a:rPr lang="fi-FI" dirty="0" smtClean="0"/>
              <a:t> – CDAC/</a:t>
            </a:r>
            <a:r>
              <a:rPr lang="fi-FI" dirty="0" err="1" smtClean="0"/>
              <a:t>comparator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7908" y="1777917"/>
            <a:ext cx="3651034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single </a:t>
            </a:r>
            <a:r>
              <a:rPr lang="en-US" dirty="0"/>
              <a:t>comparator 1-bit neuron output </a:t>
            </a:r>
            <a:endParaRPr lang="en-US" dirty="0" smtClean="0"/>
          </a:p>
          <a:p>
            <a:endParaRPr lang="fi-FI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8200" y="1777917"/>
            <a:ext cx="6954051" cy="332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888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Comparison</a:t>
            </a:r>
            <a:r>
              <a:rPr lang="fi-FI" dirty="0" smtClean="0"/>
              <a:t> </a:t>
            </a:r>
            <a:r>
              <a:rPr lang="fi-FI" dirty="0" err="1" smtClean="0"/>
              <a:t>between</a:t>
            </a:r>
            <a:r>
              <a:rPr lang="fi-FI" dirty="0" smtClean="0"/>
              <a:t> </a:t>
            </a:r>
            <a:r>
              <a:rPr lang="fi-FI" dirty="0" err="1" smtClean="0"/>
              <a:t>tree</a:t>
            </a:r>
            <a:r>
              <a:rPr lang="fi-FI" dirty="0" smtClean="0"/>
              <a:t> </a:t>
            </a:r>
            <a:r>
              <a:rPr lang="fi-FI" dirty="0" err="1" smtClean="0"/>
              <a:t>adder</a:t>
            </a:r>
            <a:r>
              <a:rPr lang="fi-FI" dirty="0" smtClean="0"/>
              <a:t> and SC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CDAC </a:t>
            </a:r>
            <a:r>
              <a:rPr lang="fi-FI" dirty="0" err="1" smtClean="0"/>
              <a:t>adder</a:t>
            </a:r>
            <a:endParaRPr lang="fi-FI" dirty="0" smtClean="0"/>
          </a:p>
          <a:p>
            <a:pPr lvl="1"/>
            <a:r>
              <a:rPr lang="fi-FI" dirty="0" smtClean="0"/>
              <a:t>21µm </a:t>
            </a:r>
            <a:r>
              <a:rPr lang="fi-FI" dirty="0"/>
              <a:t>* 1210µm = 0,025mm²</a:t>
            </a:r>
          </a:p>
          <a:p>
            <a:r>
              <a:rPr lang="fi-FI" dirty="0" err="1" smtClean="0"/>
              <a:t>wallance</a:t>
            </a:r>
            <a:r>
              <a:rPr lang="fi-FI" dirty="0" smtClean="0"/>
              <a:t> </a:t>
            </a:r>
            <a:r>
              <a:rPr lang="fi-FI" dirty="0" err="1"/>
              <a:t>tree</a:t>
            </a:r>
            <a:r>
              <a:rPr lang="fi-FI" dirty="0"/>
              <a:t> </a:t>
            </a:r>
            <a:r>
              <a:rPr lang="fi-FI" dirty="0" err="1" smtClean="0"/>
              <a:t>adder</a:t>
            </a:r>
            <a:endParaRPr lang="fi-FI" dirty="0" smtClean="0"/>
          </a:p>
          <a:p>
            <a:pPr lvl="1"/>
            <a:r>
              <a:rPr lang="fi-FI" dirty="0" smtClean="0"/>
              <a:t>29µm * 910µm = 0,026mm²</a:t>
            </a:r>
            <a:endParaRPr lang="fi-FI" dirty="0"/>
          </a:p>
          <a:p>
            <a:endParaRPr lang="fi-FI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444261"/>
            <a:ext cx="5181600" cy="311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903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Content	</a:t>
            </a:r>
            <a:endParaRPr lang="fi-FI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Introduction</a:t>
            </a:r>
            <a:endParaRPr lang="fi-FI" dirty="0" smtClean="0"/>
          </a:p>
          <a:p>
            <a:r>
              <a:rPr lang="fi-FI" dirty="0" err="1" smtClean="0"/>
              <a:t>Source</a:t>
            </a:r>
            <a:r>
              <a:rPr lang="fi-FI" dirty="0" smtClean="0"/>
              <a:t> </a:t>
            </a:r>
            <a:r>
              <a:rPr lang="fi-FI" dirty="0" err="1" smtClean="0"/>
              <a:t>material</a:t>
            </a:r>
            <a:endParaRPr lang="fi-FI" dirty="0" smtClean="0"/>
          </a:p>
          <a:p>
            <a:r>
              <a:rPr lang="fi-FI" dirty="0" smtClean="0"/>
              <a:t>1. </a:t>
            </a:r>
            <a:r>
              <a:rPr lang="fi-FI" dirty="0" err="1" smtClean="0"/>
              <a:t>paper</a:t>
            </a:r>
            <a:endParaRPr lang="fi-FI" dirty="0"/>
          </a:p>
          <a:p>
            <a:r>
              <a:rPr lang="fi-FI" dirty="0" smtClean="0"/>
              <a:t>2. </a:t>
            </a:r>
            <a:r>
              <a:rPr lang="fi-FI" dirty="0" err="1" smtClean="0"/>
              <a:t>paper</a:t>
            </a:r>
            <a:endParaRPr lang="fi-FI" dirty="0" smtClean="0"/>
          </a:p>
          <a:p>
            <a:r>
              <a:rPr lang="fi-FI" dirty="0" smtClean="0"/>
              <a:t>3. </a:t>
            </a:r>
            <a:r>
              <a:rPr lang="fi-FI" dirty="0" err="1" smtClean="0"/>
              <a:t>paper</a:t>
            </a:r>
            <a:endParaRPr lang="fi-FI" dirty="0" smtClean="0"/>
          </a:p>
          <a:p>
            <a:r>
              <a:rPr lang="fi-FI" dirty="0" err="1" smtClean="0"/>
              <a:t>Comparison</a:t>
            </a:r>
            <a:endParaRPr lang="fi-FI" dirty="0" smtClean="0"/>
          </a:p>
          <a:p>
            <a:r>
              <a:rPr lang="fi-FI" dirty="0" err="1" smtClean="0"/>
              <a:t>Assignment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69730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FCF50D-2B60-ECFC-F8DC-22C69939B182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Comparison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625434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Comparison</a:t>
            </a:r>
            <a:endParaRPr lang="fi-FI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52887508"/>
              </p:ext>
            </p:extLst>
          </p:nvPr>
        </p:nvGraphicFramePr>
        <p:xfrm>
          <a:off x="838200" y="1687373"/>
          <a:ext cx="10607788" cy="4049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1947">
                  <a:extLst>
                    <a:ext uri="{9D8B030D-6E8A-4147-A177-3AD203B41FA5}">
                      <a16:colId xmlns:a16="http://schemas.microsoft.com/office/drawing/2014/main" val="800550830"/>
                    </a:ext>
                  </a:extLst>
                </a:gridCol>
                <a:gridCol w="2651947">
                  <a:extLst>
                    <a:ext uri="{9D8B030D-6E8A-4147-A177-3AD203B41FA5}">
                      <a16:colId xmlns:a16="http://schemas.microsoft.com/office/drawing/2014/main" val="4238242968"/>
                    </a:ext>
                  </a:extLst>
                </a:gridCol>
                <a:gridCol w="2651947">
                  <a:extLst>
                    <a:ext uri="{9D8B030D-6E8A-4147-A177-3AD203B41FA5}">
                      <a16:colId xmlns:a16="http://schemas.microsoft.com/office/drawing/2014/main" val="3924241869"/>
                    </a:ext>
                  </a:extLst>
                </a:gridCol>
                <a:gridCol w="2651947">
                  <a:extLst>
                    <a:ext uri="{9D8B030D-6E8A-4147-A177-3AD203B41FA5}">
                      <a16:colId xmlns:a16="http://schemas.microsoft.com/office/drawing/2014/main" val="2778279918"/>
                    </a:ext>
                  </a:extLst>
                </a:gridCol>
              </a:tblGrid>
              <a:tr h="526870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1.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2.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3.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089226"/>
                  </a:ext>
                </a:extLst>
              </a:tr>
              <a:tr h="526870">
                <a:tc>
                  <a:txBody>
                    <a:bodyPr/>
                    <a:lstStyle/>
                    <a:p>
                      <a:r>
                        <a:rPr lang="fi-FI" dirty="0" smtClean="0"/>
                        <a:t>Technology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1.2µm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22nm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28nm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321118"/>
                  </a:ext>
                </a:extLst>
              </a:tr>
              <a:tr h="526870"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Implementation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Analog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Digital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Mixed-signal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754484"/>
                  </a:ext>
                </a:extLst>
              </a:tr>
              <a:tr h="853711"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Addition</a:t>
                      </a:r>
                      <a:r>
                        <a:rPr lang="fi-FI" baseline="0" dirty="0" smtClean="0"/>
                        <a:t> </a:t>
                      </a:r>
                      <a:r>
                        <a:rPr lang="fi-FI" baseline="0" dirty="0" err="1" smtClean="0"/>
                        <a:t>function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 err="1" smtClean="0"/>
                        <a:t>Summing</a:t>
                      </a:r>
                      <a:r>
                        <a:rPr lang="fi-FI" baseline="0" dirty="0" smtClean="0"/>
                        <a:t> </a:t>
                      </a:r>
                      <a:r>
                        <a:rPr lang="fi-FI" baseline="0" dirty="0" err="1" smtClean="0"/>
                        <a:t>amplifier</a:t>
                      </a:r>
                      <a:endParaRPr lang="fi-FI" dirty="0" smtClean="0"/>
                    </a:p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Adder</a:t>
                      </a:r>
                      <a:r>
                        <a:rPr lang="fi-FI" baseline="0" dirty="0" smtClean="0"/>
                        <a:t> </a:t>
                      </a:r>
                      <a:r>
                        <a:rPr lang="fi-FI" baseline="0" dirty="0" err="1" smtClean="0"/>
                        <a:t>tree</a:t>
                      </a:r>
                      <a:r>
                        <a:rPr lang="fi-FI" baseline="0" dirty="0" smtClean="0"/>
                        <a:t> </a:t>
                      </a:r>
                      <a:r>
                        <a:rPr lang="fi-FI" baseline="0" dirty="0" err="1" smtClean="0"/>
                        <a:t>with</a:t>
                      </a:r>
                      <a:r>
                        <a:rPr lang="fi-FI" baseline="0" dirty="0" smtClean="0"/>
                        <a:t> </a:t>
                      </a:r>
                      <a:r>
                        <a:rPr lang="fi-FI" baseline="0" dirty="0" err="1" smtClean="0"/>
                        <a:t>syncronious</a:t>
                      </a:r>
                      <a:r>
                        <a:rPr lang="fi-FI" baseline="0" dirty="0" smtClean="0"/>
                        <a:t> </a:t>
                      </a:r>
                      <a:r>
                        <a:rPr lang="fi-FI" baseline="0" dirty="0" err="1" smtClean="0"/>
                        <a:t>accumulator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 smtClean="0"/>
                        <a:t>CDAC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dirty="0" smtClean="0"/>
                    </a:p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162033"/>
                  </a:ext>
                </a:extLst>
              </a:tr>
              <a:tr h="597598">
                <a:tc>
                  <a:txBody>
                    <a:bodyPr/>
                    <a:lstStyle/>
                    <a:p>
                      <a:r>
                        <a:rPr lang="fi-FI" dirty="0" smtClean="0"/>
                        <a:t>Power </a:t>
                      </a:r>
                      <a:r>
                        <a:rPr lang="fi-FI" dirty="0" err="1" smtClean="0"/>
                        <a:t>comsumption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48mW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37mW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0.9mW</a:t>
                      </a:r>
                    </a:p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834692"/>
                  </a:ext>
                </a:extLst>
              </a:tr>
              <a:tr h="853711"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Operations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GBW</a:t>
                      </a:r>
                      <a:r>
                        <a:rPr lang="fi-FI" baseline="0" dirty="0" smtClean="0"/>
                        <a:t>: 2.3MHz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3.3</a:t>
                      </a:r>
                      <a:r>
                        <a:rPr lang="fi-FI" baseline="0" dirty="0" smtClean="0"/>
                        <a:t> TOPS</a:t>
                      </a:r>
                    </a:p>
                    <a:p>
                      <a:r>
                        <a:rPr lang="fi-FI" baseline="0" dirty="0" smtClean="0"/>
                        <a:t>89 TOPS/W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237 </a:t>
                      </a:r>
                      <a:r>
                        <a:rPr lang="fi-FI" dirty="0" err="1" smtClean="0"/>
                        <a:t>Frames</a:t>
                      </a:r>
                      <a:r>
                        <a:rPr lang="fi-FI" dirty="0" smtClean="0"/>
                        <a:t>/s </a:t>
                      </a:r>
                    </a:p>
                    <a:p>
                      <a:r>
                        <a:rPr lang="fi-FI" dirty="0" smtClean="0"/>
                        <a:t>0.47</a:t>
                      </a:r>
                      <a:r>
                        <a:rPr lang="fi-FI" baseline="0" dirty="0" smtClean="0"/>
                        <a:t> TOPS</a:t>
                      </a:r>
                    </a:p>
                    <a:p>
                      <a:r>
                        <a:rPr lang="fi-FI" baseline="0" dirty="0" smtClean="0"/>
                        <a:t>532 TOPS/W</a:t>
                      </a:r>
                      <a:endParaRPr lang="fi-FI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235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6917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FCF50D-2B60-ECFC-F8DC-22C69939B182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FI" dirty="0" smtClean="0"/>
              <a:t>Assignment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816444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885BA-6ACA-4233-EE4D-4CB9EA96F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40" y="613514"/>
            <a:ext cx="10515600" cy="4351338"/>
          </a:xfrm>
        </p:spPr>
        <p:txBody>
          <a:bodyPr/>
          <a:lstStyle/>
          <a:p>
            <a:r>
              <a:rPr lang="en-FI" dirty="0"/>
              <a:t>What are the </a:t>
            </a:r>
            <a:r>
              <a:rPr lang="fi-FI" dirty="0" err="1" smtClean="0"/>
              <a:t>tree</a:t>
            </a:r>
            <a:r>
              <a:rPr lang="fi-FI" dirty="0" smtClean="0"/>
              <a:t> </a:t>
            </a:r>
            <a:r>
              <a:rPr lang="fi-FI" dirty="0" err="1" smtClean="0"/>
              <a:t>different</a:t>
            </a:r>
            <a:r>
              <a:rPr lang="fi-FI" dirty="0" smtClean="0"/>
              <a:t> </a:t>
            </a:r>
            <a:r>
              <a:rPr lang="fi-FI" dirty="0" err="1" smtClean="0"/>
              <a:t>addition</a:t>
            </a:r>
            <a:r>
              <a:rPr lang="fi-FI" dirty="0" smtClean="0"/>
              <a:t> </a:t>
            </a:r>
            <a:r>
              <a:rPr lang="fi-FI" dirty="0" err="1" smtClean="0"/>
              <a:t>architectures</a:t>
            </a:r>
            <a:r>
              <a:rPr lang="fi-FI" dirty="0" smtClean="0"/>
              <a:t> </a:t>
            </a:r>
            <a:r>
              <a:rPr lang="fi-FI" dirty="0" err="1" smtClean="0"/>
              <a:t>presented</a:t>
            </a:r>
            <a:r>
              <a:rPr lang="fi-FI" dirty="0" smtClean="0"/>
              <a:t> in </a:t>
            </a:r>
            <a:r>
              <a:rPr lang="fi-FI" dirty="0" err="1" smtClean="0"/>
              <a:t>different</a:t>
            </a:r>
            <a:r>
              <a:rPr lang="fi-FI" dirty="0" smtClean="0"/>
              <a:t> </a:t>
            </a:r>
            <a:r>
              <a:rPr lang="fi-FI" dirty="0" err="1" smtClean="0"/>
              <a:t>papers</a:t>
            </a:r>
            <a:r>
              <a:rPr lang="fi-FI" dirty="0" smtClean="0"/>
              <a:t>.</a:t>
            </a:r>
          </a:p>
          <a:p>
            <a:r>
              <a:rPr lang="fi-FI" dirty="0" err="1" smtClean="0"/>
              <a:t>What</a:t>
            </a:r>
            <a:r>
              <a:rPr lang="fi-FI" dirty="0" smtClean="0"/>
              <a:t> is </a:t>
            </a:r>
            <a:r>
              <a:rPr lang="fi-FI" dirty="0" err="1" smtClean="0"/>
              <a:t>purpose</a:t>
            </a:r>
            <a:r>
              <a:rPr lang="fi-FI" dirty="0" smtClean="0"/>
              <a:t> of </a:t>
            </a:r>
            <a:r>
              <a:rPr lang="fi-FI" dirty="0" err="1" smtClean="0"/>
              <a:t>activation</a:t>
            </a:r>
            <a:r>
              <a:rPr lang="fi-FI" dirty="0" smtClean="0"/>
              <a:t> </a:t>
            </a:r>
            <a:r>
              <a:rPr lang="fi-FI" dirty="0" err="1" smtClean="0"/>
              <a:t>function</a:t>
            </a:r>
            <a:r>
              <a:rPr lang="fi-FI" dirty="0" smtClean="0"/>
              <a:t> </a:t>
            </a:r>
            <a:r>
              <a:rPr lang="fi-FI" dirty="0" err="1" smtClean="0"/>
              <a:t>after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addition</a:t>
            </a:r>
            <a:endParaRPr lang="en-FI" dirty="0"/>
          </a:p>
          <a:p>
            <a:endParaRPr lang="en-FI" dirty="0"/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303073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 smtClean="0"/>
              <a:t>Introduction</a:t>
            </a: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General hardware </a:t>
            </a:r>
            <a:r>
              <a:rPr lang="fi-FI" dirty="0" err="1" smtClean="0"/>
              <a:t>implementation</a:t>
            </a:r>
            <a:r>
              <a:rPr lang="fi-FI" dirty="0" smtClean="0"/>
              <a:t> of CNN</a:t>
            </a:r>
            <a:endParaRPr lang="fi-FI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5124" y="2510423"/>
            <a:ext cx="10221751" cy="298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18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 smtClean="0"/>
              <a:t>Introduction</a:t>
            </a: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General hardware </a:t>
            </a:r>
            <a:r>
              <a:rPr lang="fi-FI" dirty="0" err="1" smtClean="0"/>
              <a:t>implementation</a:t>
            </a:r>
            <a:r>
              <a:rPr lang="fi-FI" dirty="0" smtClean="0"/>
              <a:t> of CNN</a:t>
            </a:r>
            <a:endParaRPr lang="fi-FI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85124" y="2510423"/>
            <a:ext cx="10221751" cy="298174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40890" y="2717622"/>
            <a:ext cx="6675759" cy="908006"/>
          </a:xfrm>
          <a:prstGeom prst="rect">
            <a:avLst/>
          </a:prstGeom>
          <a:noFill/>
          <a:ln>
            <a:prstDash val="lgDashDot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3" name="Straight Connector 12"/>
          <p:cNvCxnSpPr/>
          <p:nvPr/>
        </p:nvCxnSpPr>
        <p:spPr>
          <a:xfrm>
            <a:off x="7877908" y="4866143"/>
            <a:ext cx="639440" cy="115099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56201" y="4367379"/>
            <a:ext cx="3261147" cy="21154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284252" y="4866143"/>
            <a:ext cx="4233095" cy="186781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Line Callout 1 (Accent Bar) 31"/>
          <p:cNvSpPr/>
          <p:nvPr/>
        </p:nvSpPr>
        <p:spPr>
          <a:xfrm>
            <a:off x="9864390" y="1893635"/>
            <a:ext cx="2118726" cy="616788"/>
          </a:xfrm>
          <a:prstGeom prst="accentCallout1">
            <a:avLst>
              <a:gd name="adj1" fmla="val 37631"/>
              <a:gd name="adj2" fmla="val -6359"/>
              <a:gd name="adj3" fmla="val 134422"/>
              <a:gd name="adj4" fmla="val -3281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err="1" smtClean="0"/>
              <a:t>Parameter</a:t>
            </a:r>
            <a:endParaRPr lang="fi-FI" dirty="0" smtClean="0"/>
          </a:p>
          <a:p>
            <a:pPr algn="ctr"/>
            <a:r>
              <a:rPr lang="fi-FI" dirty="0" smtClean="0"/>
              <a:t>Memory - </a:t>
            </a:r>
            <a:r>
              <a:rPr lang="fi-FI" dirty="0" err="1" smtClean="0"/>
              <a:t>Constants</a:t>
            </a:r>
            <a:endParaRPr lang="fi-FI" dirty="0"/>
          </a:p>
        </p:txBody>
      </p:sp>
      <p:sp>
        <p:nvSpPr>
          <p:cNvPr id="33" name="Line Callout 1 (Accent Bar) 32"/>
          <p:cNvSpPr/>
          <p:nvPr/>
        </p:nvSpPr>
        <p:spPr>
          <a:xfrm>
            <a:off x="8690394" y="6073963"/>
            <a:ext cx="850421" cy="616788"/>
          </a:xfrm>
          <a:prstGeom prst="accentCallout1">
            <a:avLst>
              <a:gd name="adj1" fmla="val 37631"/>
              <a:gd name="adj2" fmla="val -6359"/>
              <a:gd name="adj3" fmla="val -227155"/>
              <a:gd name="adj4" fmla="val -22428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err="1" smtClean="0"/>
              <a:t>MACs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0481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36091" y="2123352"/>
            <a:ext cx="1675666" cy="698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 smtClean="0"/>
              <a:t>Constant</a:t>
            </a:r>
            <a:r>
              <a:rPr lang="fi-FI" dirty="0" smtClean="0"/>
              <a:t>[</a:t>
            </a:r>
            <a:r>
              <a:rPr lang="fi-FI" dirty="0" err="1" smtClean="0"/>
              <a:t>b:c</a:t>
            </a:r>
            <a:r>
              <a:rPr lang="fi-FI" dirty="0" smtClean="0"/>
              <a:t>]</a:t>
            </a:r>
            <a:endParaRPr lang="fi-FI" dirty="0"/>
          </a:p>
        </p:txBody>
      </p:sp>
      <p:cxnSp>
        <p:nvCxnSpPr>
          <p:cNvPr id="8" name="Straight Arrow Connector 7"/>
          <p:cNvCxnSpPr>
            <a:stCxn id="15" idx="6"/>
            <a:endCxn id="12" idx="2"/>
          </p:cNvCxnSpPr>
          <p:nvPr/>
        </p:nvCxnSpPr>
        <p:spPr>
          <a:xfrm flipH="1">
            <a:off x="4006505" y="3445709"/>
            <a:ext cx="1559259" cy="8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2"/>
            <a:endCxn id="12" idx="0"/>
          </p:cNvCxnSpPr>
          <p:nvPr/>
        </p:nvCxnSpPr>
        <p:spPr>
          <a:xfrm>
            <a:off x="4273924" y="2822092"/>
            <a:ext cx="0" cy="35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006505" y="3179184"/>
            <a:ext cx="534838" cy="5348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X</a:t>
            </a:r>
            <a:endParaRPr lang="fi-FI" dirty="0"/>
          </a:p>
        </p:txBody>
      </p:sp>
      <p:sp>
        <p:nvSpPr>
          <p:cNvPr id="15" name="Oval 14"/>
          <p:cNvSpPr/>
          <p:nvPr/>
        </p:nvSpPr>
        <p:spPr>
          <a:xfrm>
            <a:off x="5030926" y="3178290"/>
            <a:ext cx="534838" cy="5348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Σ</a:t>
            </a:r>
            <a:endParaRPr lang="fi-FI" dirty="0"/>
          </a:p>
        </p:txBody>
      </p:sp>
      <p:cxnSp>
        <p:nvCxnSpPr>
          <p:cNvPr id="17" name="Straight Arrow Connector 16"/>
          <p:cNvCxnSpPr>
            <a:stCxn id="65" idx="3"/>
            <a:endCxn id="12" idx="2"/>
          </p:cNvCxnSpPr>
          <p:nvPr/>
        </p:nvCxnSpPr>
        <p:spPr>
          <a:xfrm>
            <a:off x="2929999" y="3445709"/>
            <a:ext cx="1076506" cy="8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5" idx="6"/>
            <a:endCxn id="30" idx="1"/>
          </p:cNvCxnSpPr>
          <p:nvPr/>
        </p:nvCxnSpPr>
        <p:spPr>
          <a:xfrm>
            <a:off x="5565764" y="3445709"/>
            <a:ext cx="22043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15" idx="6"/>
            <a:endCxn id="12" idx="4"/>
          </p:cNvCxnSpPr>
          <p:nvPr/>
        </p:nvCxnSpPr>
        <p:spPr>
          <a:xfrm flipH="1">
            <a:off x="4273924" y="3445709"/>
            <a:ext cx="1291840" cy="268313"/>
          </a:xfrm>
          <a:prstGeom prst="bentConnector4">
            <a:avLst>
              <a:gd name="adj1" fmla="val -17696"/>
              <a:gd name="adj2" fmla="val 18519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770138" y="3096339"/>
            <a:ext cx="1220638" cy="698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output[d]</a:t>
            </a:r>
            <a:endParaRPr lang="fi-FI" dirty="0"/>
          </a:p>
        </p:txBody>
      </p:sp>
      <p:sp>
        <p:nvSpPr>
          <p:cNvPr id="43" name="Rectangle 42"/>
          <p:cNvSpPr/>
          <p:nvPr/>
        </p:nvSpPr>
        <p:spPr>
          <a:xfrm>
            <a:off x="3860800" y="3001449"/>
            <a:ext cx="2117969" cy="106877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5" name="Rectangle 64"/>
          <p:cNvSpPr/>
          <p:nvPr/>
        </p:nvSpPr>
        <p:spPr>
          <a:xfrm>
            <a:off x="1709361" y="3096339"/>
            <a:ext cx="1220638" cy="698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Input[a]</a:t>
            </a:r>
            <a:endParaRPr lang="fi-FI" dirty="0"/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 err="1" smtClean="0"/>
              <a:t>Introduction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General hardware </a:t>
            </a:r>
            <a:r>
              <a:rPr lang="fi-FI" dirty="0" err="1" smtClean="0"/>
              <a:t>implementation</a:t>
            </a:r>
            <a:r>
              <a:rPr lang="fi-FI" dirty="0" smtClean="0"/>
              <a:t> of CNN</a:t>
            </a:r>
            <a:endParaRPr lang="fi-FI" dirty="0"/>
          </a:p>
        </p:txBody>
      </p:sp>
      <p:sp>
        <p:nvSpPr>
          <p:cNvPr id="92" name="Content Placeholder 6"/>
          <p:cNvSpPr>
            <a:spLocks noGrp="1"/>
          </p:cNvSpPr>
          <p:nvPr>
            <p:ph idx="1"/>
          </p:nvPr>
        </p:nvSpPr>
        <p:spPr>
          <a:xfrm>
            <a:off x="3004014" y="4177295"/>
            <a:ext cx="5487757" cy="614892"/>
          </a:xfrm>
        </p:spPr>
        <p:txBody>
          <a:bodyPr/>
          <a:lstStyle/>
          <a:p>
            <a:pPr marL="0" indent="0">
              <a:buNone/>
            </a:pPr>
            <a:r>
              <a:rPr lang="fi-FI" dirty="0" err="1" smtClean="0"/>
              <a:t>Multiply-ACcumulate</a:t>
            </a:r>
            <a:r>
              <a:rPr lang="fi-FI" dirty="0" smtClean="0"/>
              <a:t> (MAC)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47090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 err="1" smtClean="0"/>
              <a:t>Introduction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err="1" smtClean="0"/>
              <a:t>Summing</a:t>
            </a:r>
            <a:r>
              <a:rPr lang="fi-FI" dirty="0" smtClean="0"/>
              <a:t> </a:t>
            </a:r>
            <a:r>
              <a:rPr lang="fi-FI" dirty="0" err="1" smtClean="0"/>
              <a:t>amplifier</a:t>
            </a:r>
            <a:r>
              <a:rPr lang="fi-FI" dirty="0" smtClean="0"/>
              <a:t> as MAC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64371" y="1959336"/>
            <a:ext cx="5181600" cy="4351338"/>
          </a:xfrm>
        </p:spPr>
        <p:txBody>
          <a:bodyPr/>
          <a:lstStyle/>
          <a:p>
            <a:r>
              <a:rPr lang="fi-FI" dirty="0" err="1" smtClean="0"/>
              <a:t>Parameters</a:t>
            </a:r>
            <a:endParaRPr lang="fi-FI" dirty="0" smtClean="0"/>
          </a:p>
          <a:p>
            <a:pPr lvl="1"/>
            <a:r>
              <a:rPr lang="fi-FI" dirty="0" err="1" smtClean="0"/>
              <a:t>Resistor</a:t>
            </a:r>
            <a:r>
              <a:rPr lang="fi-FI" dirty="0" smtClean="0"/>
              <a:t> </a:t>
            </a:r>
            <a:r>
              <a:rPr lang="fi-FI" dirty="0" err="1" smtClean="0"/>
              <a:t>weights</a:t>
            </a:r>
            <a:endParaRPr lang="fi-FI" dirty="0" smtClean="0"/>
          </a:p>
          <a:p>
            <a:r>
              <a:rPr lang="fi-FI" dirty="0" err="1" smtClean="0"/>
              <a:t>Multiplication</a:t>
            </a:r>
            <a:r>
              <a:rPr lang="fi-FI" dirty="0" smtClean="0"/>
              <a:t> </a:t>
            </a:r>
          </a:p>
          <a:p>
            <a:pPr lvl="1"/>
            <a:r>
              <a:rPr lang="fi-FI" dirty="0" smtClean="0"/>
              <a:t>V-I </a:t>
            </a:r>
            <a:r>
              <a:rPr lang="fi-FI" dirty="0" err="1" smtClean="0"/>
              <a:t>conversion</a:t>
            </a:r>
            <a:endParaRPr lang="fi-FI" dirty="0" smtClean="0"/>
          </a:p>
          <a:p>
            <a:r>
              <a:rPr lang="fi-FI" dirty="0" err="1" smtClean="0"/>
              <a:t>Accumulation</a:t>
            </a:r>
            <a:endParaRPr lang="fi-FI" dirty="0" smtClean="0"/>
          </a:p>
          <a:p>
            <a:pPr lvl="1"/>
            <a:r>
              <a:rPr lang="fi-FI" dirty="0" err="1" smtClean="0"/>
              <a:t>Weighted</a:t>
            </a:r>
            <a:r>
              <a:rPr lang="fi-FI" dirty="0" smtClean="0"/>
              <a:t> </a:t>
            </a:r>
            <a:r>
              <a:rPr lang="fi-FI" dirty="0" err="1" smtClean="0"/>
              <a:t>sum</a:t>
            </a:r>
            <a:endParaRPr lang="fi-FI" dirty="0" smtClean="0"/>
          </a:p>
          <a:p>
            <a:pPr lvl="1"/>
            <a:r>
              <a:rPr lang="fi-FI" dirty="0" smtClean="0"/>
              <a:t>Max </a:t>
            </a:r>
            <a:r>
              <a:rPr lang="fi-FI" dirty="0" err="1" smtClean="0"/>
              <a:t>pooling</a:t>
            </a:r>
            <a:r>
              <a:rPr lang="fi-FI" dirty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</a:t>
            </a:r>
            <a:r>
              <a:rPr lang="fi-FI" dirty="0" err="1" smtClean="0"/>
              <a:t>diode</a:t>
            </a:r>
            <a:r>
              <a:rPr lang="fi-FI" dirty="0" smtClean="0"/>
              <a:t> </a:t>
            </a:r>
            <a:r>
              <a:rPr lang="fi-FI" dirty="0" err="1" smtClean="0"/>
              <a:t>connection</a:t>
            </a:r>
            <a:endParaRPr lang="fi-FI" dirty="0"/>
          </a:p>
        </p:txBody>
      </p:sp>
      <p:pic>
        <p:nvPicPr>
          <p:cNvPr id="10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75" y="2143919"/>
            <a:ext cx="428625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376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80E9A-E2D9-C8A2-57BD-4A4CB2D10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Source</a:t>
            </a:r>
            <a:r>
              <a:rPr lang="fi-FI" dirty="0" smtClean="0"/>
              <a:t> </a:t>
            </a:r>
            <a:r>
              <a:rPr lang="fi-FI" dirty="0" err="1" smtClean="0"/>
              <a:t>material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F6542-BD51-352E-35F0-E5D6F4F89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 smtClean="0"/>
              <a:t>1. </a:t>
            </a:r>
            <a:r>
              <a:rPr lang="fi-FI" dirty="0" err="1" smtClean="0"/>
              <a:t>paper</a:t>
            </a:r>
            <a:r>
              <a:rPr lang="fi-FI" dirty="0"/>
              <a:t> - CMOS </a:t>
            </a:r>
            <a:r>
              <a:rPr lang="fi-FI" dirty="0" err="1"/>
              <a:t>Implementation</a:t>
            </a:r>
            <a:r>
              <a:rPr lang="fi-FI" dirty="0"/>
              <a:t> of </a:t>
            </a:r>
            <a:r>
              <a:rPr lang="fi-FI" dirty="0" err="1"/>
              <a:t>ANNs</a:t>
            </a:r>
            <a:r>
              <a:rPr lang="fi-FI" dirty="0"/>
              <a:t> </a:t>
            </a:r>
            <a:r>
              <a:rPr lang="fi-FI" dirty="0" err="1"/>
              <a:t>Based</a:t>
            </a:r>
            <a:r>
              <a:rPr lang="fi-FI" dirty="0"/>
              <a:t> on </a:t>
            </a:r>
            <a:r>
              <a:rPr lang="fi-FI" dirty="0" err="1"/>
              <a:t>Analog</a:t>
            </a:r>
            <a:r>
              <a:rPr lang="fi-FI" dirty="0"/>
              <a:t> </a:t>
            </a:r>
            <a:r>
              <a:rPr lang="fi-FI" dirty="0" err="1"/>
              <a:t>Optimization</a:t>
            </a:r>
            <a:r>
              <a:rPr lang="fi-FI" dirty="0"/>
              <a:t> of N-</a:t>
            </a:r>
            <a:r>
              <a:rPr lang="fi-FI" dirty="0" err="1"/>
              <a:t>Dimensional</a:t>
            </a:r>
            <a:r>
              <a:rPr lang="fi-FI" dirty="0"/>
              <a:t> </a:t>
            </a:r>
            <a:r>
              <a:rPr lang="fi-FI" dirty="0" err="1"/>
              <a:t>Objective</a:t>
            </a:r>
            <a:r>
              <a:rPr lang="fi-FI" dirty="0"/>
              <a:t> </a:t>
            </a:r>
            <a:r>
              <a:rPr lang="fi-FI" dirty="0" err="1"/>
              <a:t>Functions</a:t>
            </a:r>
            <a:r>
              <a:rPr lang="fi-FI" dirty="0"/>
              <a:t>. </a:t>
            </a:r>
          </a:p>
          <a:p>
            <a:pPr lvl="1"/>
            <a:r>
              <a:rPr lang="fi-FI" dirty="0" smtClean="0"/>
              <a:t>Medina-Santiago </a:t>
            </a:r>
            <a:r>
              <a:rPr lang="fi-FI" dirty="0"/>
              <a:t>A, </a:t>
            </a:r>
            <a:r>
              <a:rPr lang="fi-FI" dirty="0" err="1"/>
              <a:t>Hernández-Gracidas</a:t>
            </a:r>
            <a:r>
              <a:rPr lang="fi-FI" dirty="0"/>
              <a:t> CA, </a:t>
            </a:r>
            <a:r>
              <a:rPr lang="fi-FI" dirty="0" err="1"/>
              <a:t>Morales-Rosales</a:t>
            </a:r>
            <a:r>
              <a:rPr lang="fi-FI" dirty="0"/>
              <a:t> LA, </a:t>
            </a:r>
            <a:r>
              <a:rPr lang="fi-FI" dirty="0" err="1"/>
              <a:t>Algredo-Badillo</a:t>
            </a:r>
            <a:r>
              <a:rPr lang="fi-FI" dirty="0"/>
              <a:t> I, </a:t>
            </a:r>
            <a:r>
              <a:rPr lang="fi-FI" dirty="0" err="1"/>
              <a:t>Amador</a:t>
            </a:r>
            <a:r>
              <a:rPr lang="fi-FI" dirty="0"/>
              <a:t> García M, </a:t>
            </a:r>
            <a:r>
              <a:rPr lang="fi-FI" dirty="0" err="1"/>
              <a:t>Orozco</a:t>
            </a:r>
            <a:r>
              <a:rPr lang="fi-FI" dirty="0"/>
              <a:t> Torres JA. </a:t>
            </a:r>
            <a:endParaRPr lang="fi-FI" dirty="0" smtClean="0"/>
          </a:p>
          <a:p>
            <a:pPr lvl="1"/>
            <a:r>
              <a:rPr lang="fi-FI" i="1" dirty="0" err="1" smtClean="0"/>
              <a:t>Sensors</a:t>
            </a:r>
            <a:r>
              <a:rPr lang="fi-FI" dirty="0"/>
              <a:t>. 2021; 21(21):7071. </a:t>
            </a:r>
            <a:endParaRPr lang="fi-FI" dirty="0" smtClean="0"/>
          </a:p>
          <a:p>
            <a:pPr lvl="1"/>
            <a:r>
              <a:rPr lang="fi-FI" dirty="0" smtClean="0"/>
              <a:t>https</a:t>
            </a:r>
            <a:r>
              <a:rPr lang="fi-FI" dirty="0"/>
              <a:t>://doi.org/10.3390/s21217071 </a:t>
            </a:r>
            <a:endParaRPr lang="fi-FI" dirty="0" smtClean="0"/>
          </a:p>
          <a:p>
            <a:r>
              <a:rPr lang="fi-FI" dirty="0" smtClean="0"/>
              <a:t>2</a:t>
            </a:r>
            <a:r>
              <a:rPr lang="fi-FI" dirty="0" smtClean="0"/>
              <a:t>. </a:t>
            </a:r>
            <a:r>
              <a:rPr lang="fi-FI" dirty="0" err="1" smtClean="0"/>
              <a:t>paper</a:t>
            </a:r>
            <a:r>
              <a:rPr lang="fi-FI" dirty="0"/>
              <a:t> - 16.4 An 89TOPS/W and 16.3TOPS/mm</a:t>
            </a:r>
            <a:r>
              <a:rPr lang="fi-FI" baseline="30000" dirty="0"/>
              <a:t>2</a:t>
            </a:r>
            <a:r>
              <a:rPr lang="fi-FI" dirty="0"/>
              <a:t> </a:t>
            </a:r>
            <a:r>
              <a:rPr lang="fi-FI" dirty="0" err="1"/>
              <a:t>All</a:t>
            </a:r>
            <a:r>
              <a:rPr lang="fi-FI" dirty="0"/>
              <a:t>-Digital SRAM-</a:t>
            </a:r>
            <a:r>
              <a:rPr lang="fi-FI" dirty="0" err="1"/>
              <a:t>Based</a:t>
            </a:r>
            <a:r>
              <a:rPr lang="fi-FI" dirty="0"/>
              <a:t> Full-Precision </a:t>
            </a:r>
            <a:r>
              <a:rPr lang="fi-FI" dirty="0" err="1"/>
              <a:t>Compute</a:t>
            </a:r>
            <a:r>
              <a:rPr lang="fi-FI" dirty="0"/>
              <a:t>-In Memory Macro in 22nm for Machine-Learning </a:t>
            </a:r>
            <a:r>
              <a:rPr lang="fi-FI" dirty="0" err="1"/>
              <a:t>Edge</a:t>
            </a:r>
            <a:r>
              <a:rPr lang="fi-FI" dirty="0"/>
              <a:t> Applications</a:t>
            </a:r>
            <a:endParaRPr lang="fi-FI" dirty="0" smtClean="0"/>
          </a:p>
          <a:p>
            <a:pPr lvl="1"/>
            <a:r>
              <a:rPr lang="fi-FI" dirty="0" smtClean="0"/>
              <a:t>Y</a:t>
            </a:r>
            <a:r>
              <a:rPr lang="fi-FI" dirty="0"/>
              <a:t>. -D. </a:t>
            </a:r>
            <a:r>
              <a:rPr lang="fi-FI" dirty="0" err="1"/>
              <a:t>Chih</a:t>
            </a:r>
            <a:r>
              <a:rPr lang="fi-FI" dirty="0"/>
              <a:t> </a:t>
            </a:r>
            <a:r>
              <a:rPr lang="fi-FI" i="1" dirty="0"/>
              <a:t>et al</a:t>
            </a:r>
            <a:r>
              <a:rPr lang="fi-FI" dirty="0" smtClean="0"/>
              <a:t>.</a:t>
            </a:r>
          </a:p>
          <a:p>
            <a:pPr lvl="1"/>
            <a:r>
              <a:rPr lang="fi-FI" i="1" dirty="0" smtClean="0"/>
              <a:t>2021 </a:t>
            </a:r>
            <a:r>
              <a:rPr lang="fi-FI" i="1" dirty="0"/>
              <a:t>IEEE International </a:t>
            </a:r>
            <a:r>
              <a:rPr lang="fi-FI" i="1" dirty="0" err="1"/>
              <a:t>Solid</a:t>
            </a:r>
            <a:r>
              <a:rPr lang="fi-FI" i="1" dirty="0"/>
              <a:t>- State </a:t>
            </a:r>
            <a:r>
              <a:rPr lang="fi-FI" i="1" dirty="0" err="1"/>
              <a:t>Circuits</a:t>
            </a:r>
            <a:r>
              <a:rPr lang="fi-FI" i="1" dirty="0"/>
              <a:t> Conference (ISSCC)</a:t>
            </a:r>
            <a:r>
              <a:rPr lang="fi-FI" dirty="0"/>
              <a:t>, 2021, </a:t>
            </a:r>
            <a:r>
              <a:rPr lang="fi-FI" dirty="0" err="1"/>
              <a:t>pp</a:t>
            </a:r>
            <a:r>
              <a:rPr lang="fi-FI" dirty="0"/>
              <a:t>. 252-254, </a:t>
            </a:r>
            <a:endParaRPr lang="fi-FI" dirty="0" smtClean="0"/>
          </a:p>
          <a:p>
            <a:pPr lvl="1"/>
            <a:r>
              <a:rPr lang="fi-FI" dirty="0" err="1" smtClean="0"/>
              <a:t>doi</a:t>
            </a:r>
            <a:r>
              <a:rPr lang="fi-FI" dirty="0"/>
              <a:t>: 10.1109/ISSCC42613.2021.9365766</a:t>
            </a:r>
            <a:r>
              <a:rPr lang="fi-FI" dirty="0" smtClean="0"/>
              <a:t>.</a:t>
            </a:r>
            <a:r>
              <a:rPr lang="fi-FI" dirty="0"/>
              <a:t/>
            </a:r>
            <a:br>
              <a:rPr lang="fi-FI" dirty="0"/>
            </a:br>
            <a:endParaRPr lang="fi-FI" dirty="0" smtClean="0"/>
          </a:p>
          <a:p>
            <a:r>
              <a:rPr lang="fi-FI" dirty="0" smtClean="0"/>
              <a:t>3.paper </a:t>
            </a:r>
            <a:r>
              <a:rPr lang="fi-FI" dirty="0"/>
              <a:t>- An </a:t>
            </a:r>
            <a:r>
              <a:rPr lang="fi-FI" dirty="0" err="1"/>
              <a:t>Always</a:t>
            </a:r>
            <a:r>
              <a:rPr lang="fi-FI" dirty="0"/>
              <a:t>-On 3.8 </a:t>
            </a:r>
            <a:r>
              <a:rPr lang="fi-FI" dirty="0" smtClean="0"/>
              <a:t>µJ/86</a:t>
            </a:r>
            <a:r>
              <a:rPr lang="fi-FI" dirty="0"/>
              <a:t>% CIFAR-10 </a:t>
            </a:r>
            <a:r>
              <a:rPr lang="fi-FI" dirty="0" err="1"/>
              <a:t>Mixed-Signal</a:t>
            </a:r>
            <a:r>
              <a:rPr lang="fi-FI" dirty="0"/>
              <a:t> </a:t>
            </a:r>
            <a:r>
              <a:rPr lang="fi-FI" dirty="0" err="1"/>
              <a:t>Binary</a:t>
            </a:r>
            <a:r>
              <a:rPr lang="fi-FI" dirty="0"/>
              <a:t> CNN </a:t>
            </a:r>
            <a:r>
              <a:rPr lang="fi-FI" dirty="0" err="1"/>
              <a:t>Processor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All</a:t>
            </a:r>
            <a:r>
              <a:rPr lang="fi-FI" dirty="0"/>
              <a:t> Memory on </a:t>
            </a:r>
            <a:r>
              <a:rPr lang="fi-FI" dirty="0" err="1"/>
              <a:t>Chip</a:t>
            </a:r>
            <a:r>
              <a:rPr lang="fi-FI" dirty="0"/>
              <a:t> in 28-nm CMOS</a:t>
            </a:r>
            <a:endParaRPr lang="fi-FI" dirty="0" smtClean="0"/>
          </a:p>
          <a:p>
            <a:pPr lvl="1"/>
            <a:r>
              <a:rPr lang="fi-FI" dirty="0" smtClean="0"/>
              <a:t>D</a:t>
            </a:r>
            <a:r>
              <a:rPr lang="fi-FI" dirty="0"/>
              <a:t>. </a:t>
            </a:r>
            <a:r>
              <a:rPr lang="fi-FI" dirty="0" err="1"/>
              <a:t>Bankman</a:t>
            </a:r>
            <a:r>
              <a:rPr lang="fi-FI" dirty="0"/>
              <a:t>, L. </a:t>
            </a:r>
            <a:r>
              <a:rPr lang="fi-FI" dirty="0" err="1"/>
              <a:t>Yang</a:t>
            </a:r>
            <a:r>
              <a:rPr lang="fi-FI" dirty="0"/>
              <a:t>, B. </a:t>
            </a:r>
            <a:r>
              <a:rPr lang="fi-FI" dirty="0" err="1"/>
              <a:t>Moons</a:t>
            </a:r>
            <a:r>
              <a:rPr lang="fi-FI" dirty="0"/>
              <a:t>, M. </a:t>
            </a:r>
            <a:r>
              <a:rPr lang="fi-FI" dirty="0" err="1"/>
              <a:t>Verhelst</a:t>
            </a:r>
            <a:r>
              <a:rPr lang="fi-FI" dirty="0"/>
              <a:t> and B. </a:t>
            </a:r>
            <a:r>
              <a:rPr lang="fi-FI" dirty="0" err="1"/>
              <a:t>Murmann</a:t>
            </a:r>
            <a:r>
              <a:rPr lang="fi-FI" dirty="0"/>
              <a:t>, </a:t>
            </a:r>
            <a:endParaRPr lang="fi-FI" dirty="0" smtClean="0"/>
          </a:p>
          <a:p>
            <a:pPr lvl="1"/>
            <a:r>
              <a:rPr lang="fi-FI" i="1" dirty="0" smtClean="0"/>
              <a:t>IEEE </a:t>
            </a:r>
            <a:r>
              <a:rPr lang="fi-FI" i="1" dirty="0"/>
              <a:t>Journal of </a:t>
            </a:r>
            <a:r>
              <a:rPr lang="fi-FI" i="1" dirty="0" err="1"/>
              <a:t>Solid</a:t>
            </a:r>
            <a:r>
              <a:rPr lang="fi-FI" i="1" dirty="0"/>
              <a:t>-State </a:t>
            </a:r>
            <a:r>
              <a:rPr lang="fi-FI" i="1" dirty="0" err="1"/>
              <a:t>Circuits</a:t>
            </a:r>
            <a:r>
              <a:rPr lang="fi-FI" dirty="0"/>
              <a:t>, vol. 54, no. 1, </a:t>
            </a:r>
            <a:r>
              <a:rPr lang="fi-FI" dirty="0" err="1"/>
              <a:t>pp</a:t>
            </a:r>
            <a:r>
              <a:rPr lang="fi-FI" dirty="0"/>
              <a:t>. 158-172, Jan. </a:t>
            </a:r>
            <a:r>
              <a:rPr lang="fi-FI" dirty="0" smtClean="0"/>
              <a:t>2019</a:t>
            </a:r>
          </a:p>
          <a:p>
            <a:pPr lvl="1"/>
            <a:r>
              <a:rPr lang="fi-FI" dirty="0" err="1" smtClean="0"/>
              <a:t>doi</a:t>
            </a:r>
            <a:r>
              <a:rPr lang="fi-FI" dirty="0"/>
              <a:t>: 10.1109/JSSC.2018.2869150</a:t>
            </a:r>
            <a:r>
              <a:rPr lang="fi-FI" dirty="0" smtClean="0"/>
              <a:t>.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452460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11"/>
          </p:nvPr>
        </p:nvSpPr>
        <p:spPr>
          <a:xfrm>
            <a:off x="1007550" y="2345917"/>
            <a:ext cx="10225545" cy="2187264"/>
          </a:xfrm>
        </p:spPr>
        <p:txBody>
          <a:bodyPr>
            <a:normAutofit fontScale="40000" lnSpcReduction="20000"/>
          </a:bodyPr>
          <a:lstStyle/>
          <a:p>
            <a:r>
              <a:rPr lang="fi-FI" sz="8000" dirty="0"/>
              <a:t>CMOS </a:t>
            </a:r>
            <a:r>
              <a:rPr lang="fi-FI" sz="8000" dirty="0" err="1"/>
              <a:t>Implementation</a:t>
            </a:r>
            <a:r>
              <a:rPr lang="fi-FI" sz="8000" dirty="0"/>
              <a:t> of </a:t>
            </a:r>
            <a:r>
              <a:rPr lang="fi-FI" sz="8000" dirty="0" err="1"/>
              <a:t>ANNs</a:t>
            </a:r>
            <a:r>
              <a:rPr lang="fi-FI" sz="8000" dirty="0"/>
              <a:t> </a:t>
            </a:r>
            <a:r>
              <a:rPr lang="fi-FI" sz="8000" dirty="0" err="1"/>
              <a:t>Based</a:t>
            </a:r>
            <a:r>
              <a:rPr lang="fi-FI" sz="8000" dirty="0"/>
              <a:t> on </a:t>
            </a:r>
            <a:r>
              <a:rPr lang="fi-FI" sz="8000" dirty="0" err="1"/>
              <a:t>Analog</a:t>
            </a:r>
            <a:r>
              <a:rPr lang="fi-FI" sz="8000" dirty="0"/>
              <a:t> </a:t>
            </a:r>
            <a:r>
              <a:rPr lang="fi-FI" sz="8000" dirty="0" err="1"/>
              <a:t>Optimization</a:t>
            </a:r>
            <a:r>
              <a:rPr lang="fi-FI" sz="8000" dirty="0"/>
              <a:t> of N-</a:t>
            </a:r>
            <a:r>
              <a:rPr lang="fi-FI" sz="8000" dirty="0" err="1"/>
              <a:t>Dimensional</a:t>
            </a:r>
            <a:r>
              <a:rPr lang="fi-FI" sz="8000" dirty="0"/>
              <a:t> </a:t>
            </a:r>
            <a:r>
              <a:rPr lang="fi-FI" sz="8000" dirty="0" err="1"/>
              <a:t>Objective</a:t>
            </a:r>
            <a:r>
              <a:rPr lang="fi-FI" sz="8000" dirty="0"/>
              <a:t> </a:t>
            </a:r>
            <a:r>
              <a:rPr lang="fi-FI" sz="8000" dirty="0" err="1" smtClean="0"/>
              <a:t>Functions</a:t>
            </a:r>
            <a:endParaRPr lang="fi-FI" sz="8000" dirty="0" smtClean="0"/>
          </a:p>
          <a:p>
            <a:endParaRPr lang="fi-FI" sz="8000" dirty="0" smtClean="0"/>
          </a:p>
          <a:p>
            <a:r>
              <a:rPr lang="fi-FI" dirty="0"/>
              <a:t>Medina-Santiago A, </a:t>
            </a:r>
            <a:r>
              <a:rPr lang="fi-FI" dirty="0" err="1"/>
              <a:t>Hernández-Gracidas</a:t>
            </a:r>
            <a:r>
              <a:rPr lang="fi-FI" dirty="0"/>
              <a:t> CA, </a:t>
            </a:r>
            <a:r>
              <a:rPr lang="fi-FI" dirty="0" err="1"/>
              <a:t>Morales-Rosales</a:t>
            </a:r>
            <a:r>
              <a:rPr lang="fi-FI" dirty="0"/>
              <a:t> LA, </a:t>
            </a:r>
            <a:r>
              <a:rPr lang="fi-FI" dirty="0" err="1"/>
              <a:t>Algredo-Badillo</a:t>
            </a:r>
            <a:r>
              <a:rPr lang="fi-FI" dirty="0"/>
              <a:t> I, </a:t>
            </a:r>
            <a:r>
              <a:rPr lang="fi-FI" dirty="0" err="1"/>
              <a:t>Amador</a:t>
            </a:r>
            <a:r>
              <a:rPr lang="fi-FI" dirty="0"/>
              <a:t> García M, </a:t>
            </a:r>
            <a:r>
              <a:rPr lang="fi-FI" dirty="0" err="1"/>
              <a:t>Orozco</a:t>
            </a:r>
            <a:r>
              <a:rPr lang="fi-FI" dirty="0"/>
              <a:t> Torres </a:t>
            </a:r>
            <a:r>
              <a:rPr lang="fi-FI" dirty="0" smtClean="0"/>
              <a:t>JA</a:t>
            </a:r>
          </a:p>
          <a:p>
            <a:r>
              <a:rPr lang="fi-FI" i="1" dirty="0" err="1"/>
              <a:t>Sensors</a:t>
            </a:r>
            <a:r>
              <a:rPr lang="fi-FI" dirty="0"/>
              <a:t>. 2021; 21(21):7071</a:t>
            </a:r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42183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circuit based on ANN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172200" y="1333500"/>
                <a:ext cx="5183188" cy="4856163"/>
              </a:xfrm>
            </p:spPr>
            <p:txBody>
              <a:bodyPr/>
              <a:lstStyle/>
              <a:p>
                <a:r>
                  <a:rPr lang="en-US" dirty="0" smtClean="0"/>
                  <a:t>Application: Classification </a:t>
                </a:r>
                <a:r>
                  <a:rPr lang="en-US" dirty="0"/>
                  <a:t>of digital data</a:t>
                </a:r>
                <a:endParaRPr lang="fi-FI" dirty="0" smtClean="0"/>
              </a:p>
              <a:p>
                <a:r>
                  <a:rPr lang="fi-FI" dirty="0" smtClean="0"/>
                  <a:t>ANN </a:t>
                </a:r>
                <a:r>
                  <a:rPr lang="fi-FI" dirty="0" err="1" smtClean="0"/>
                  <a:t>architecture</a:t>
                </a:r>
                <a:r>
                  <a:rPr lang="fi-FI" dirty="0" smtClean="0"/>
                  <a:t> </a:t>
                </a:r>
                <a:r>
                  <a:rPr lang="fi-FI" dirty="0" err="1" smtClean="0"/>
                  <a:t>with</a:t>
                </a:r>
                <a:r>
                  <a:rPr lang="fi-FI" dirty="0" smtClean="0"/>
                  <a:t> 9 </a:t>
                </a:r>
                <a:r>
                  <a:rPr lang="fi-FI" dirty="0" err="1"/>
                  <a:t>neurons</a:t>
                </a:r>
                <a:r>
                  <a:rPr lang="fi-FI" dirty="0"/>
                  <a:t> (</a:t>
                </a:r>
                <a:r>
                  <a:rPr lang="fi-FI" dirty="0" err="1"/>
                  <a:t>configuration</a:t>
                </a:r>
                <a:r>
                  <a:rPr lang="fi-FI" dirty="0"/>
                  <a:t> 5-3-1</a:t>
                </a:r>
                <a:r>
                  <a:rPr lang="fi-FI" dirty="0" smtClean="0"/>
                  <a:t>)</a:t>
                </a:r>
              </a:p>
              <a:p>
                <a:r>
                  <a:rPr lang="fi-FI" dirty="0" err="1" smtClean="0"/>
                  <a:t>Summation</a:t>
                </a:r>
                <a:r>
                  <a:rPr lang="fi-FI" dirty="0" smtClean="0"/>
                  <a:t> </a:t>
                </a:r>
                <a:r>
                  <a:rPr lang="fi-FI" dirty="0" err="1" smtClean="0"/>
                  <a:t>weights</a:t>
                </a:r>
                <a:r>
                  <a:rPr lang="fi-FI" dirty="0" smtClean="0"/>
                  <a:t> </a:t>
                </a:r>
                <a:r>
                  <a:rPr lang="fi-FI" dirty="0" err="1" smtClean="0"/>
                  <a:t>defined</a:t>
                </a:r>
                <a:r>
                  <a:rPr lang="fi-FI" dirty="0" smtClean="0"/>
                  <a:t> </a:t>
                </a:r>
                <a:r>
                  <a:rPr lang="fi-FI" dirty="0" err="1" smtClean="0"/>
                  <a:t>by</a:t>
                </a:r>
                <a:r>
                  <a:rPr lang="fi-FI" dirty="0" smtClean="0"/>
                  <a:t> </a:t>
                </a:r>
                <a:r>
                  <a:rPr lang="fi-FI" dirty="0" err="1" smtClean="0"/>
                  <a:t>resistors</a:t>
                </a:r>
                <a:r>
                  <a:rPr lang="fi-FI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fi-FI" dirty="0" smtClean="0"/>
              </a:p>
              <a:p>
                <a:r>
                  <a:rPr lang="fi-FI" dirty="0" smtClean="0"/>
                  <a:t>Total </a:t>
                </a:r>
                <a:r>
                  <a:rPr lang="fi-FI" dirty="0" err="1" smtClean="0"/>
                  <a:t>power</a:t>
                </a:r>
                <a:r>
                  <a:rPr lang="fi-FI" dirty="0" smtClean="0"/>
                  <a:t> 46.08 mW</a:t>
                </a:r>
                <a:endParaRPr lang="fi-FI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172200" y="1333500"/>
                <a:ext cx="5183188" cy="4856163"/>
              </a:xfrm>
              <a:blipFill>
                <a:blip r:embed="rId2"/>
                <a:stretch>
                  <a:fillRect l="-2118" t="-2136" r="-1765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9788" y="1193800"/>
            <a:ext cx="5157787" cy="47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191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618B20936F584DA0DDFA1AE8453BAB" ma:contentTypeVersion="13" ma:contentTypeDescription="Create a new document." ma:contentTypeScope="" ma:versionID="95fc8b2214df859c3d757ae227c332d2">
  <xsd:schema xmlns:xsd="http://www.w3.org/2001/XMLSchema" xmlns:xs="http://www.w3.org/2001/XMLSchema" xmlns:p="http://schemas.microsoft.com/office/2006/metadata/properties" xmlns:ns3="34e6027e-944c-4bbb-98de-b4c857765798" xmlns:ns4="e351ce05-00ac-49af-911f-e9d2069d7f10" targetNamespace="http://schemas.microsoft.com/office/2006/metadata/properties" ma:root="true" ma:fieldsID="f6ec48c055ab1d8e1f533b309115aae3" ns3:_="" ns4:_="">
    <xsd:import namespace="34e6027e-944c-4bbb-98de-b4c857765798"/>
    <xsd:import namespace="e351ce05-00ac-49af-911f-e9d2069d7f1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e6027e-944c-4bbb-98de-b4c8577657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51ce05-00ac-49af-911f-e9d2069d7f1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725869D-0622-4209-BBEC-54E1E0D40F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e6027e-944c-4bbb-98de-b4c857765798"/>
    <ds:schemaRef ds:uri="e351ce05-00ac-49af-911f-e9d2069d7f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2F186FA-EF56-4FC1-8B00-3E8BBBB78A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810085-0BE2-49DC-8362-CEB01BC264E3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34e6027e-944c-4bbb-98de-b4c857765798"/>
    <ds:schemaRef ds:uri="e351ce05-00ac-49af-911f-e9d2069d7f1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5870</TotalTime>
  <Words>810</Words>
  <Application>Microsoft Office PowerPoint</Application>
  <PresentationFormat>Widescreen</PresentationFormat>
  <Paragraphs>140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Arial</vt:lpstr>
      <vt:lpstr>Calibri</vt:lpstr>
      <vt:lpstr>Calibri Light</vt:lpstr>
      <vt:lpstr>Cambria Math</vt:lpstr>
      <vt:lpstr>Office Theme</vt:lpstr>
      <vt:lpstr>PowerPoint Presentation</vt:lpstr>
      <vt:lpstr>Content </vt:lpstr>
      <vt:lpstr>Introduction General hardware implementation of CNN</vt:lpstr>
      <vt:lpstr>Introduction General hardware implementation of CNN</vt:lpstr>
      <vt:lpstr>PowerPoint Presentation</vt:lpstr>
      <vt:lpstr>PowerPoint Presentation</vt:lpstr>
      <vt:lpstr>Source material</vt:lpstr>
      <vt:lpstr>PowerPoint Presentation</vt:lpstr>
      <vt:lpstr>Complete circuit based on ANN </vt:lpstr>
      <vt:lpstr>Circuit for one neuron</vt:lpstr>
      <vt:lpstr>Basic building block - Integrator Circuit</vt:lpstr>
      <vt:lpstr>PowerPoint Presentation</vt:lpstr>
      <vt:lpstr>6T SRAM-based all-digital CIM</vt:lpstr>
      <vt:lpstr>Single column structure</vt:lpstr>
      <vt:lpstr>Parallel adder circuit</vt:lpstr>
      <vt:lpstr>PowerPoint Presentation</vt:lpstr>
      <vt:lpstr>Mixed-Signal Binary CNN Processor </vt:lpstr>
      <vt:lpstr>SC neuron – CDAC/comparator</vt:lpstr>
      <vt:lpstr>Comparison between tree adder and SC</vt:lpstr>
      <vt:lpstr>PowerPoint Presentation</vt:lpstr>
      <vt:lpstr>Comparison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Numan Omar</dc:creator>
  <cp:lastModifiedBy>Ruotsalainen Konsta</cp:lastModifiedBy>
  <cp:revision>119</cp:revision>
  <dcterms:created xsi:type="dcterms:W3CDTF">2022-04-18T17:15:23Z</dcterms:created>
  <dcterms:modified xsi:type="dcterms:W3CDTF">2022-05-11T05:10:17Z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0x01010004618B20936F584DA0DDFA1AE8453BAB</vt:lpwstr>
  </property>
</Properties>
</file>