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handoutMasterIdLst>
    <p:handoutMasterId r:id="rId36"/>
  </p:handoutMasterIdLst>
  <p:sldIdLst>
    <p:sldId id="256" r:id="rId2"/>
    <p:sldId id="292" r:id="rId3"/>
    <p:sldId id="257" r:id="rId4"/>
    <p:sldId id="294" r:id="rId5"/>
    <p:sldId id="258" r:id="rId6"/>
    <p:sldId id="260" r:id="rId7"/>
    <p:sldId id="261" r:id="rId8"/>
    <p:sldId id="263" r:id="rId9"/>
    <p:sldId id="262" r:id="rId10"/>
    <p:sldId id="264" r:id="rId11"/>
    <p:sldId id="274" r:id="rId12"/>
    <p:sldId id="265" r:id="rId13"/>
    <p:sldId id="267" r:id="rId14"/>
    <p:sldId id="266" r:id="rId15"/>
    <p:sldId id="286" r:id="rId16"/>
    <p:sldId id="287" r:id="rId17"/>
    <p:sldId id="268" r:id="rId18"/>
    <p:sldId id="275" r:id="rId19"/>
    <p:sldId id="273" r:id="rId20"/>
    <p:sldId id="290" r:id="rId21"/>
    <p:sldId id="270" r:id="rId22"/>
    <p:sldId id="271" r:id="rId23"/>
    <p:sldId id="283" r:id="rId24"/>
    <p:sldId id="291" r:id="rId25"/>
    <p:sldId id="293" r:id="rId26"/>
    <p:sldId id="259" r:id="rId27"/>
    <p:sldId id="295" r:id="rId28"/>
    <p:sldId id="278" r:id="rId29"/>
    <p:sldId id="296" r:id="rId30"/>
    <p:sldId id="279" r:id="rId31"/>
    <p:sldId id="297" r:id="rId32"/>
    <p:sldId id="280" r:id="rId33"/>
    <p:sldId id="281" r:id="rId34"/>
  </p:sldIdLst>
  <p:sldSz cx="9144000" cy="6858000" type="screen4x3"/>
  <p:notesSz cx="6794500" cy="9931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4" autoAdjust="0"/>
    <p:restoredTop sz="92340" autoAdjust="0"/>
  </p:normalViewPr>
  <p:slideViewPr>
    <p:cSldViewPr>
      <p:cViewPr varScale="1">
        <p:scale>
          <a:sx n="60" d="100"/>
          <a:sy n="60" d="100"/>
        </p:scale>
        <p:origin x="1416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D49B34-8D9E-4AEF-B1E1-00A512480754}" type="datetimeFigureOut">
              <a:rPr lang="fi-FI" smtClean="0"/>
              <a:pPr/>
              <a:t>20.5.2024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3D859C-9A8B-4AE9-8600-B9FDB5E7A776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1239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C32D0-1689-4BC1-8C2C-629279326C0F}" type="datetimeFigureOut">
              <a:rPr lang="fi-FI" smtClean="0"/>
              <a:pPr/>
              <a:t>20.5.2024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AB9F9C-8592-4A01-9FF5-F9722ED410DF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46487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B9F9C-8592-4A01-9FF5-F9722ED410DF}" type="slidenum">
              <a:rPr lang="fi-FI" smtClean="0"/>
              <a:pPr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81126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AB9F9C-8592-4A01-9FF5-F9722ED410DF}" type="slidenum">
              <a:rPr lang="fi-FI" smtClean="0"/>
              <a:pPr/>
              <a:t>23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8789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4147956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56908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15989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873479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123115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186610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56926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624043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8999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4940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81531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9024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4028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429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82720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39222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4188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lang="fi-FI"/>
              <a:t>K.Kauko / Raha- ja pankkiteoria 31C00900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8529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Raha- ja pankkiteorian kurssi</a:t>
            </a:r>
            <a:br>
              <a:rPr lang="fi-FI" dirty="0"/>
            </a:br>
            <a:r>
              <a:rPr lang="fi-FI" dirty="0"/>
              <a:t>Luento 14</a:t>
            </a:r>
            <a:br>
              <a:rPr lang="fi-FI" dirty="0"/>
            </a:br>
            <a:br>
              <a:rPr lang="fi-FI" dirty="0"/>
            </a:br>
            <a:endParaRPr lang="fi-FI" sz="2200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22.5.2024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</a:t>
            </a:fld>
            <a:endParaRPr lang="fi-FI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668112"/>
          </a:xfrm>
        </p:spPr>
        <p:txBody>
          <a:bodyPr>
            <a:normAutofit fontScale="90000"/>
          </a:bodyPr>
          <a:lstStyle/>
          <a:p>
            <a:r>
              <a:rPr lang="fi-FI" dirty="0" err="1"/>
              <a:t>Diamond-Dybvig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10</a:t>
            </a:fld>
            <a:endParaRPr lang="fi-FI"/>
          </a:p>
        </p:txBody>
      </p:sp>
      <p:sp>
        <p:nvSpPr>
          <p:cNvPr id="11" name="Rectangle 10"/>
          <p:cNvSpPr/>
          <p:nvPr/>
        </p:nvSpPr>
        <p:spPr>
          <a:xfrm>
            <a:off x="3214304" y="2300485"/>
            <a:ext cx="5072098" cy="307183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3" name="Straight Connector 12"/>
          <p:cNvCxnSpPr>
            <a:stCxn id="11" idx="0"/>
            <a:endCxn id="11" idx="2"/>
          </p:cNvCxnSpPr>
          <p:nvPr/>
        </p:nvCxnSpPr>
        <p:spPr>
          <a:xfrm>
            <a:off x="5750353" y="2300485"/>
            <a:ext cx="0" cy="3071834"/>
          </a:xfrm>
          <a:prstGeom prst="line">
            <a:avLst/>
          </a:prstGeom>
          <a:ln w="222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1" idx="3"/>
            <a:endCxn id="11" idx="1"/>
          </p:cNvCxnSpPr>
          <p:nvPr/>
        </p:nvCxnSpPr>
        <p:spPr>
          <a:xfrm flipH="1">
            <a:off x="3214304" y="3836402"/>
            <a:ext cx="5072098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339695" y="2392426"/>
            <a:ext cx="2428892" cy="1428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825008" y="2300485"/>
            <a:ext cx="2571768" cy="1500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802323" y="3890376"/>
            <a:ext cx="2357454" cy="1428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275792" y="3824266"/>
            <a:ext cx="2500330" cy="1500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714744" y="2946690"/>
            <a:ext cx="12858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dirty="0"/>
              <a:t>10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849521" y="2406860"/>
            <a:ext cx="12858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dirty="0"/>
              <a:t>10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247558" y="4398501"/>
            <a:ext cx="12858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dirty="0"/>
              <a:t>4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130123" y="3918579"/>
            <a:ext cx="12858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dirty="0"/>
              <a:t>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780035" y="4508248"/>
            <a:ext cx="12858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dirty="0"/>
              <a:t>8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415246" y="2399982"/>
            <a:ext cx="12858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dirty="0"/>
              <a:t>8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500826" y="3044425"/>
            <a:ext cx="12858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dirty="0"/>
              <a:t>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890254" y="3958295"/>
            <a:ext cx="12858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dirty="0"/>
              <a:t>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508725" y="2676777"/>
            <a:ext cx="2071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/>
              <a:t>Odottaa periodiin 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506563" y="4228241"/>
            <a:ext cx="19288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/>
              <a:t>Nostaa nyt</a:t>
            </a:r>
          </a:p>
          <a:p>
            <a:endParaRPr lang="fi-FI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6490566" y="1591617"/>
            <a:ext cx="1592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/>
              <a:t>Nostaa nyt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760851" y="1308313"/>
            <a:ext cx="17859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/>
              <a:t>Odottaa periodiin 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187624" y="5517232"/>
            <a:ext cx="7776864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500" dirty="0"/>
              <a:t>Periodilla 2 kuluttavien pelaajien asetelma; Numerot (odotusarvoisia) </a:t>
            </a:r>
            <a:r>
              <a:rPr lang="fi-FI" sz="1500" dirty="0" err="1"/>
              <a:t>utiliteetteja</a:t>
            </a:r>
            <a:r>
              <a:rPr lang="fi-FI" sz="1500" dirty="0"/>
              <a:t>; oikeassa alakulmassa 50 % mahdollisuudet saada </a:t>
            </a:r>
            <a:r>
              <a:rPr lang="fi-FI" sz="1500" dirty="0" err="1"/>
              <a:t>utiliteetti</a:t>
            </a:r>
            <a:r>
              <a:rPr lang="fi-FI" sz="1500" dirty="0"/>
              <a:t> 8.  </a:t>
            </a:r>
          </a:p>
          <a:p>
            <a:r>
              <a:rPr lang="fi-FI" sz="1500" dirty="0"/>
              <a:t>(Pitäisi olla tuhansittain tallettajia ja siis tuhansittain ulottuvuuksia, mutta piirtäminen ei onnistu. )</a:t>
            </a:r>
            <a:r>
              <a:rPr lang="fi-FI" sz="2400" dirty="0"/>
              <a:t>	</a:t>
            </a:r>
          </a:p>
        </p:txBody>
      </p:sp>
      <p:sp>
        <p:nvSpPr>
          <p:cNvPr id="41" name="Oval 40"/>
          <p:cNvSpPr/>
          <p:nvPr/>
        </p:nvSpPr>
        <p:spPr>
          <a:xfrm rot="20315874">
            <a:off x="3505640" y="2440816"/>
            <a:ext cx="2016224" cy="122413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2" name="Oval 41"/>
          <p:cNvSpPr/>
          <p:nvPr/>
        </p:nvSpPr>
        <p:spPr>
          <a:xfrm rot="20315874">
            <a:off x="5849903" y="3908240"/>
            <a:ext cx="2016224" cy="122413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955575"/>
          </a:xfrm>
        </p:spPr>
        <p:txBody>
          <a:bodyPr/>
          <a:lstStyle/>
          <a:p>
            <a:r>
              <a:rPr lang="fi-FI" dirty="0" err="1"/>
              <a:t>Diamond-Dybvig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060848"/>
            <a:ext cx="7704667" cy="4248472"/>
          </a:xfrm>
        </p:spPr>
        <p:txBody>
          <a:bodyPr>
            <a:normAutofit fontScale="85000" lnSpcReduction="20000"/>
          </a:bodyPr>
          <a:lstStyle/>
          <a:p>
            <a:r>
              <a:rPr lang="fi-FI" dirty="0"/>
              <a:t>Talletuspako-odotus toteuttaa helposti itse itsensä</a:t>
            </a:r>
          </a:p>
          <a:p>
            <a:r>
              <a:rPr lang="fi-FI" dirty="0"/>
              <a:t>Talletuspako = koordinaatio-ongelma</a:t>
            </a:r>
          </a:p>
          <a:p>
            <a:pPr lvl="1"/>
            <a:r>
              <a:rPr lang="fi-FI" dirty="0"/>
              <a:t>Jos tallettajat voisivat sopia keskenään, eivät sopisi talletuspaosta</a:t>
            </a:r>
          </a:p>
          <a:p>
            <a:r>
              <a:rPr lang="fi-FI" dirty="0"/>
              <a:t>Talletuspaon voi käynnistää mikä tahansa, mikä lisää epäluottamusta</a:t>
            </a:r>
          </a:p>
          <a:p>
            <a:pPr lvl="1"/>
            <a:r>
              <a:rPr lang="fi-FI" dirty="0"/>
              <a:t>Pankkiin liittyvä epäedullinen tieto</a:t>
            </a:r>
          </a:p>
          <a:p>
            <a:pPr lvl="1"/>
            <a:r>
              <a:rPr lang="fi-FI" dirty="0"/>
              <a:t>Talletuspako toisessa pankissa</a:t>
            </a:r>
          </a:p>
          <a:p>
            <a:pPr lvl="1"/>
            <a:r>
              <a:rPr lang="fi-FI" dirty="0"/>
              <a:t>”Auringonpilkut” (=Muuten irrelevantti seikka, johon jostain syystä kiinnitetään huomiota)</a:t>
            </a:r>
          </a:p>
          <a:p>
            <a:r>
              <a:rPr lang="fi-FI" dirty="0"/>
              <a:t>Osallistuminen talletuspakoon leviää sosiaalisessa verkostossa (</a:t>
            </a:r>
            <a:r>
              <a:rPr lang="fi-FI" dirty="0" err="1"/>
              <a:t>Iyer</a:t>
            </a:r>
            <a:r>
              <a:rPr lang="fi-FI" dirty="0"/>
              <a:t> &amp; Puri, AER 2012)</a:t>
            </a:r>
          </a:p>
          <a:p>
            <a:pPr lvl="1"/>
            <a:r>
              <a:rPr lang="fi-FI" dirty="0"/>
              <a:t>Intia: hindut, muslimit ja asuinalueet</a:t>
            </a:r>
          </a:p>
          <a:p>
            <a:pPr lvl="1"/>
            <a:r>
              <a:rPr lang="fi-FI" dirty="0"/>
              <a:t>Samalla alueella asuvat saman uskontokunnan jäsenet matkivat toinen toistensa käyttäytymistä. Yksi nostaa paniikissa =&gt; muut jäljittelevät</a:t>
            </a:r>
          </a:p>
          <a:p>
            <a:endParaRPr lang="fi-FI" dirty="0"/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11</a:t>
            </a:fld>
            <a:endParaRPr lang="fi-FI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883567"/>
          </a:xfrm>
        </p:spPr>
        <p:txBody>
          <a:bodyPr/>
          <a:lstStyle/>
          <a:p>
            <a:r>
              <a:rPr lang="fi-FI" dirty="0" err="1"/>
              <a:t>Diamond-Dybvig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628800"/>
            <a:ext cx="7704667" cy="4371016"/>
          </a:xfrm>
        </p:spPr>
        <p:txBody>
          <a:bodyPr>
            <a:normAutofit fontScale="85000" lnSpcReduction="20000"/>
          </a:bodyPr>
          <a:lstStyle/>
          <a:p>
            <a:r>
              <a:rPr lang="fi-FI" dirty="0"/>
              <a:t>Huonommassa </a:t>
            </a:r>
            <a:r>
              <a:rPr lang="fi-FI" dirty="0" err="1"/>
              <a:t>Nash-tasapainossa</a:t>
            </a:r>
            <a:endParaRPr lang="fi-FI" dirty="0"/>
          </a:p>
          <a:p>
            <a:pPr lvl="1"/>
            <a:r>
              <a:rPr lang="fi-FI" dirty="0"/>
              <a:t>Keskimäärin tallettajat saavat omansa, mutta eivät sitä, mitä heille luvattiin</a:t>
            </a:r>
          </a:p>
          <a:p>
            <a:pPr lvl="1"/>
            <a:r>
              <a:rPr lang="fi-FI" dirty="0"/>
              <a:t>Talletukset jakautuvat nostajien kesken epätasaisesti =&gt; epävarmuutta =&gt; </a:t>
            </a:r>
            <a:r>
              <a:rPr lang="fi-FI" dirty="0" err="1"/>
              <a:t>riskiaversiiviset</a:t>
            </a:r>
            <a:r>
              <a:rPr lang="fi-FI" dirty="0"/>
              <a:t> karsastavat</a:t>
            </a:r>
          </a:p>
          <a:p>
            <a:pPr lvl="2"/>
            <a:r>
              <a:rPr lang="fi-FI" dirty="0"/>
              <a:t>Sattumanvarainen jonotusnumero ratkaisee, kuka saa rahansa kokonaan + korkoja, kuka ei mitään</a:t>
            </a:r>
          </a:p>
          <a:p>
            <a:pPr lvl="2"/>
            <a:r>
              <a:rPr lang="fi-FI" dirty="0"/>
              <a:t>Keskimäärinhän jokainen saa alkuinvestoinnin takaisin; </a:t>
            </a:r>
          </a:p>
          <a:p>
            <a:pPr lvl="3"/>
            <a:r>
              <a:rPr lang="fi-FI" dirty="0"/>
              <a:t>Pankki ei hävitä mitään, vaikka kaatuisi periodilla 1</a:t>
            </a:r>
          </a:p>
          <a:p>
            <a:pPr lvl="3"/>
            <a:r>
              <a:rPr lang="fi-FI" dirty="0"/>
              <a:t>Sijoituskohde realisoitavissa periodilla 1 ilman kuluja</a:t>
            </a:r>
          </a:p>
          <a:p>
            <a:pPr lvl="2"/>
            <a:r>
              <a:rPr lang="fi-FI" dirty="0"/>
              <a:t>Jos asiakaskunta olisi riskineutraalia, talletuspaossa keskimääräinen </a:t>
            </a:r>
            <a:r>
              <a:rPr lang="fi-FI" dirty="0" err="1"/>
              <a:t>utiliteetin</a:t>
            </a:r>
            <a:r>
              <a:rPr lang="fi-FI" dirty="0"/>
              <a:t> odotusarvo sama kuin varastointivaihtoehdossa – vain tuotto jäi saamatta</a:t>
            </a:r>
          </a:p>
          <a:p>
            <a:r>
              <a:rPr lang="fi-FI" dirty="0"/>
              <a:t>Pankin rooli likviditeettivakuutusten tarjoajana</a:t>
            </a:r>
          </a:p>
          <a:p>
            <a:pPr lvl="1"/>
            <a:r>
              <a:rPr lang="fi-FI" dirty="0"/>
              <a:t>Tekee pankista hyödyllisen ”vakuutuspalvelun” tarjoajan</a:t>
            </a:r>
          </a:p>
          <a:p>
            <a:r>
              <a:rPr lang="fi-FI" dirty="0"/>
              <a:t>Likviditeettiriski altistaa talletuspaolle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12</a:t>
            </a:fld>
            <a:endParaRPr lang="fi-FI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027583"/>
          </a:xfrm>
        </p:spPr>
        <p:txBody>
          <a:bodyPr/>
          <a:lstStyle/>
          <a:p>
            <a:r>
              <a:rPr lang="fi-FI" dirty="0" err="1"/>
              <a:t>Diamond-Dybvig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700808"/>
            <a:ext cx="7704667" cy="3836872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Talletuspakoon joutuva pankki on </a:t>
            </a:r>
            <a:r>
              <a:rPr lang="fi-FI" dirty="0" err="1"/>
              <a:t>riskiaversiivisille</a:t>
            </a:r>
            <a:r>
              <a:rPr lang="fi-FI" dirty="0"/>
              <a:t> säästäjille huonompi kuin järjestely, jossa jokainen ensin investoi itse periodilla 0, ja periodilla 1 likviditeettishokin kohdanneet likvidoivat sijoituksensa </a:t>
            </a:r>
          </a:p>
          <a:p>
            <a:pPr lvl="1"/>
            <a:r>
              <a:rPr lang="fi-FI" dirty="0"/>
              <a:t>Talletuspako =&gt; tallettajat saavat ryhmänä sen, minkä tallettivat, mutta eivät tuottoja</a:t>
            </a:r>
          </a:p>
          <a:p>
            <a:pPr lvl="1"/>
            <a:r>
              <a:rPr lang="fi-FI" dirty="0"/>
              <a:t>Ei kunnolla suojaa likviditeettishokeilta, eikä talletuksesta saada keskimäärin mitään tuottoa, minkä lisäksi satunnaisia tulonsiirtoja periodilla 1 =&gt; huonompi kuin suora sijoittaminen</a:t>
            </a:r>
          </a:p>
          <a:p>
            <a:r>
              <a:rPr lang="fi-FI" dirty="0"/>
              <a:t>Jos talletuspaon riski olemassa mutta pieni, </a:t>
            </a:r>
            <a:r>
              <a:rPr lang="fi-FI" dirty="0" err="1"/>
              <a:t>riskiaversiivisen</a:t>
            </a:r>
            <a:r>
              <a:rPr lang="fi-FI" dirty="0"/>
              <a:t> kannattaa tallettaa ainakin jokin osa varallisuudestaan</a:t>
            </a:r>
          </a:p>
          <a:p>
            <a:pPr lvl="1">
              <a:buNone/>
            </a:pP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13</a:t>
            </a:fld>
            <a:endParaRPr lang="fi-FI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9376" y="0"/>
            <a:ext cx="7704667" cy="1412776"/>
          </a:xfrm>
        </p:spPr>
        <p:txBody>
          <a:bodyPr/>
          <a:lstStyle/>
          <a:p>
            <a:r>
              <a:rPr lang="fi-FI" dirty="0" err="1"/>
              <a:t>Diamond-Dybvig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412776"/>
            <a:ext cx="7704667" cy="4587040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Mahdollisia ratkaisuja talletuspako-ongelmaan</a:t>
            </a:r>
          </a:p>
          <a:p>
            <a:pPr>
              <a:buNone/>
            </a:pPr>
            <a:r>
              <a:rPr lang="fi-FI" dirty="0"/>
              <a:t>1) Talletusten nostorajoite</a:t>
            </a:r>
          </a:p>
          <a:p>
            <a:pPr lvl="1"/>
            <a:r>
              <a:rPr lang="fi-FI" dirty="0"/>
              <a:t>Jos on nostettu periodilla 1 jo niin paljon, että lisänostojen salliminen vaarantaisi pankin kyvyn maksaa periodilla 2 lupausten mukaisesti, nostoja ei enää sallita =&gt; tyypin 2 kuluttajien ei kannata </a:t>
            </a:r>
            <a:r>
              <a:rPr lang="fi-FI" dirty="0" err="1"/>
              <a:t>panikoitua</a:t>
            </a:r>
            <a:r>
              <a:rPr lang="fi-FI" dirty="0"/>
              <a:t> =&gt; ei tule talletuspakoa</a:t>
            </a:r>
          </a:p>
          <a:p>
            <a:pPr lvl="1"/>
            <a:r>
              <a:rPr lang="fi-FI" dirty="0"/>
              <a:t>Sovellettu käytännössä: </a:t>
            </a:r>
          </a:p>
          <a:p>
            <a:pPr lvl="2"/>
            <a:r>
              <a:rPr lang="fi-FI" dirty="0"/>
              <a:t>1930-luvun laman ”Bank </a:t>
            </a:r>
            <a:r>
              <a:rPr lang="fi-FI" dirty="0" err="1"/>
              <a:t>holidayt</a:t>
            </a:r>
            <a:r>
              <a:rPr lang="fi-FI" dirty="0"/>
              <a:t>” Yhdysvalloissa; </a:t>
            </a:r>
          </a:p>
          <a:p>
            <a:pPr lvl="2"/>
            <a:r>
              <a:rPr lang="fi-FI" dirty="0"/>
              <a:t>Sofia Suomessa 2010, Kypros 2013, Argentiina 2001, Kreikka 2015, Bulgaria 2014…</a:t>
            </a:r>
          </a:p>
          <a:p>
            <a:r>
              <a:rPr lang="fi-FI" dirty="0"/>
              <a:t>2) Valtiovallan tarjoama talletussuoja</a:t>
            </a:r>
          </a:p>
          <a:p>
            <a:pPr lvl="1"/>
            <a:r>
              <a:rPr lang="fi-FI" dirty="0"/>
              <a:t>Rahoitetaan tallettajilta kerätyillä veroilla</a:t>
            </a:r>
          </a:p>
          <a:p>
            <a:pPr lvl="1"/>
            <a:r>
              <a:rPr lang="fi-FI" dirty="0"/>
              <a:t>Optimaalinen tässä kehikossa, jos verotus ei aiheuta vääristymiä (talletussuojassa voi olla muita ongelmia)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14</a:t>
            </a:fld>
            <a:endParaRPr lang="fi-FI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595535"/>
          </a:xfrm>
        </p:spPr>
        <p:txBody>
          <a:bodyPr>
            <a:normAutofit fontScale="90000"/>
          </a:bodyPr>
          <a:lstStyle/>
          <a:p>
            <a:r>
              <a:rPr lang="fi-FI" dirty="0"/>
              <a:t>Muita ratkaisuja ongelmaan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255787"/>
            <a:ext cx="8161867" cy="4852385"/>
          </a:xfrm>
        </p:spPr>
        <p:txBody>
          <a:bodyPr>
            <a:normAutofit fontScale="77500" lnSpcReduction="20000"/>
          </a:bodyPr>
          <a:lstStyle/>
          <a:p>
            <a:r>
              <a:rPr lang="fi-FI" dirty="0"/>
              <a:t>”</a:t>
            </a:r>
            <a:r>
              <a:rPr lang="fi-FI" dirty="0" err="1"/>
              <a:t>Narrow</a:t>
            </a:r>
            <a:r>
              <a:rPr lang="fi-FI" dirty="0"/>
              <a:t> </a:t>
            </a:r>
            <a:r>
              <a:rPr lang="fi-FI" dirty="0" err="1"/>
              <a:t>banking</a:t>
            </a:r>
            <a:r>
              <a:rPr lang="fi-FI" dirty="0"/>
              <a:t>”</a:t>
            </a:r>
          </a:p>
          <a:p>
            <a:pPr lvl="1"/>
            <a:r>
              <a:rPr lang="fi-FI" dirty="0"/>
              <a:t>Vain vähäriskisiä kohteita</a:t>
            </a:r>
          </a:p>
          <a:p>
            <a:pPr lvl="1"/>
            <a:r>
              <a:rPr lang="fi-FI" dirty="0"/>
              <a:t>Korkeariskisimmät kielletty (USA, Japani, Italia…)</a:t>
            </a:r>
          </a:p>
          <a:p>
            <a:pPr lvl="1"/>
            <a:r>
              <a:rPr lang="fi-FI" dirty="0"/>
              <a:t>Ääriversio: 100 % reservejä (Chicago </a:t>
            </a:r>
            <a:r>
              <a:rPr lang="fi-FI" dirty="0" err="1"/>
              <a:t>plan</a:t>
            </a:r>
            <a:r>
              <a:rPr lang="fi-FI" dirty="0"/>
              <a:t> Yhdysvalloissa 1930-luvulla, jäi ehdotukseksi)</a:t>
            </a:r>
          </a:p>
          <a:p>
            <a:pPr lvl="2"/>
            <a:r>
              <a:rPr lang="fi-FI" dirty="0"/>
              <a:t>Pankin talletukset keskuspankissa tallettajille asetettuna vakuutena.</a:t>
            </a:r>
          </a:p>
          <a:p>
            <a:r>
              <a:rPr lang="fi-FI" dirty="0"/>
              <a:t>100 % osakerahoitus (</a:t>
            </a:r>
            <a:r>
              <a:rPr lang="fi-FI" dirty="0" err="1"/>
              <a:t>Jacklin</a:t>
            </a:r>
            <a:r>
              <a:rPr lang="fi-FI" dirty="0"/>
              <a:t> 1987 )</a:t>
            </a:r>
          </a:p>
          <a:p>
            <a:pPr lvl="1"/>
            <a:r>
              <a:rPr lang="fi-FI" dirty="0"/>
              <a:t>Kärsivälliset säästäjät ostavat ajanhetkellä 1 osingoillaan osakkeet kärsimättömiltä </a:t>
            </a:r>
          </a:p>
          <a:p>
            <a:pPr lvl="1"/>
            <a:r>
              <a:rPr lang="fi-FI" dirty="0"/>
              <a:t>Ei liene käytetty reaalimaailmassa?</a:t>
            </a:r>
          </a:p>
          <a:p>
            <a:pPr lvl="1"/>
            <a:r>
              <a:rPr lang="fi-FI" dirty="0" err="1"/>
              <a:t>Diamondin</a:t>
            </a:r>
            <a:r>
              <a:rPr lang="fi-FI" dirty="0"/>
              <a:t> malli delegoidusta monitoroinnista…?</a:t>
            </a:r>
          </a:p>
          <a:p>
            <a:r>
              <a:rPr lang="fi-FI" dirty="0"/>
              <a:t>Pankin maksuvalmiuden konkreettinen esittely asiakkaiden rauhoittamiseksi</a:t>
            </a:r>
          </a:p>
          <a:p>
            <a:pPr lvl="1"/>
            <a:r>
              <a:rPr lang="fi-FI" dirty="0" err="1"/>
              <a:t>Yichuanin</a:t>
            </a:r>
            <a:r>
              <a:rPr lang="fi-FI" dirty="0"/>
              <a:t> maaseutuliikepankki Kiinassa todisteli maksuvalmiuttaan asettamalla syksyllä 2019 läjittäin setelinippuja näyteikkunaan yleisön nähtäville, jotta asiakkaat rauhoittuisivat ja talletuspako pysähtyisi!</a:t>
            </a:r>
          </a:p>
          <a:p>
            <a:r>
              <a:rPr lang="fi-FI" dirty="0"/>
              <a:t>Huippukorot tallettajille</a:t>
            </a:r>
          </a:p>
          <a:p>
            <a:pPr lvl="1"/>
            <a:r>
              <a:rPr lang="fi-FI" dirty="0"/>
              <a:t>Venäjän suurpankit alkoivat tarjota yli 20% korkoja tallettajille maaliskuussa 2022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15</a:t>
            </a:fld>
            <a:endParaRPr lang="fi-FI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595535"/>
          </a:xfrm>
        </p:spPr>
        <p:txBody>
          <a:bodyPr>
            <a:normAutofit fontScale="90000"/>
          </a:bodyPr>
          <a:lstStyle/>
          <a:p>
            <a:r>
              <a:rPr lang="fi-FI" dirty="0"/>
              <a:t>”</a:t>
            </a:r>
            <a:r>
              <a:rPr lang="fi-FI" dirty="0" err="1"/>
              <a:t>Lender</a:t>
            </a:r>
            <a:r>
              <a:rPr lang="fi-FI" dirty="0"/>
              <a:t> of </a:t>
            </a:r>
            <a:r>
              <a:rPr lang="fi-FI" dirty="0" err="1"/>
              <a:t>last</a:t>
            </a:r>
            <a:r>
              <a:rPr lang="fi-FI" dirty="0"/>
              <a:t> </a:t>
            </a:r>
            <a:r>
              <a:rPr lang="fi-FI" dirty="0" err="1"/>
              <a:t>resort</a:t>
            </a:r>
            <a:r>
              <a:rPr lang="fi-FI" dirty="0"/>
              <a:t>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522373"/>
            <a:ext cx="7704667" cy="4803064"/>
          </a:xfrm>
        </p:spPr>
        <p:txBody>
          <a:bodyPr>
            <a:normAutofit fontScale="70000" lnSpcReduction="20000"/>
          </a:bodyPr>
          <a:lstStyle/>
          <a:p>
            <a:r>
              <a:rPr lang="fi-FI" dirty="0"/>
              <a:t>Keskuspankkien vanhimpia (vanhin?) tehtäviä</a:t>
            </a:r>
          </a:p>
          <a:p>
            <a:r>
              <a:rPr lang="fi-FI" dirty="0"/>
              <a:t>”LLR”  / ELA järjestelynä erikseen eurojärjestelmässä, erikoisluvalla mutta kansallisen keskuspankin riskillä</a:t>
            </a:r>
          </a:p>
          <a:p>
            <a:pPr lvl="1"/>
            <a:r>
              <a:rPr lang="fi-FI" dirty="0"/>
              <a:t>Jos muualta ei saa rahoitusta (talletuksia), liikepankki voi lainata keskuspankista</a:t>
            </a:r>
          </a:p>
          <a:p>
            <a:r>
              <a:rPr lang="fi-FI" dirty="0"/>
              <a:t>Talletuspaot harvinaistuivat Yhdysvalloissa </a:t>
            </a:r>
            <a:r>
              <a:rPr lang="fi-FI" dirty="0" err="1"/>
              <a:t>FED:in</a:t>
            </a:r>
            <a:r>
              <a:rPr lang="fi-FI" dirty="0"/>
              <a:t> perustamisen jälkeen, joskin 1930-luvun lamassa niitä oli paljon.</a:t>
            </a:r>
          </a:p>
          <a:p>
            <a:r>
              <a:rPr lang="fi-FI" dirty="0" err="1"/>
              <a:t>Bagehot</a:t>
            </a:r>
            <a:r>
              <a:rPr lang="fi-FI" dirty="0"/>
              <a:t> (1873); kuinka pankki muka voisi antaa itsestään vakuuttavan vaikutelman talouskriisin oloissa - ja saada tarpeeksi rahoitusta?</a:t>
            </a:r>
          </a:p>
          <a:p>
            <a:pPr lvl="1"/>
            <a:r>
              <a:rPr lang="fi-FI" dirty="0"/>
              <a:t>Korkeiden korkojen tarjoaminen epätoivon merkki, kertoo ahdingosta</a:t>
            </a:r>
          </a:p>
          <a:p>
            <a:pPr lvl="1"/>
            <a:r>
              <a:rPr lang="fi-FI" dirty="0"/>
              <a:t>Siis: Keskuspankin lainattava rajatta vakavaraisille mutta likviditeettikriisissä oleville pankeille, mutta vakuuksia vastaan eikä välttämättä edullisella korolla</a:t>
            </a:r>
          </a:p>
          <a:p>
            <a:r>
              <a:rPr lang="fi-FI" dirty="0"/>
              <a:t>Rochet and </a:t>
            </a:r>
            <a:r>
              <a:rPr lang="fi-FI" dirty="0" err="1"/>
              <a:t>Vives</a:t>
            </a:r>
            <a:r>
              <a:rPr lang="fi-FI" dirty="0"/>
              <a:t> (1994): edes nykyiset rahamarkkinat eivät tee </a:t>
            </a:r>
            <a:r>
              <a:rPr lang="fi-FI" dirty="0" err="1"/>
              <a:t>LLR:ää</a:t>
            </a:r>
            <a:r>
              <a:rPr lang="fi-FI" dirty="0"/>
              <a:t> tarpeettomaksi; markkinaraha useista lähteistä, ja jos osakin lähteistä kuivuu, niin pankki ongelmissa, ja jonkin kriittisen rajan jälkeen pankki kaatuu</a:t>
            </a:r>
          </a:p>
          <a:p>
            <a:r>
              <a:rPr lang="fi-FI" dirty="0"/>
              <a:t>(Lähes) mahdoton järjestää, jos suuri(n) osa talletuksista vieraassa valuutassa</a:t>
            </a:r>
          </a:p>
          <a:p>
            <a:pPr lvl="1"/>
            <a:r>
              <a:rPr lang="fi-FI" dirty="0" err="1"/>
              <a:t>Esim</a:t>
            </a:r>
            <a:r>
              <a:rPr lang="fi-FI" dirty="0"/>
              <a:t> Venäjä 2022: valuuttatalletusten käteisnostojen katto USD 10 000 / 6 kk</a:t>
            </a:r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16</a:t>
            </a:fld>
            <a:endParaRPr lang="fi-FI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739551"/>
          </a:xfrm>
        </p:spPr>
        <p:txBody>
          <a:bodyPr/>
          <a:lstStyle/>
          <a:p>
            <a:r>
              <a:rPr lang="fi-FI" dirty="0"/>
              <a:t>Vielä talletuspaoista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628800"/>
            <a:ext cx="7704667" cy="4371016"/>
          </a:xfrm>
        </p:spPr>
        <p:txBody>
          <a:bodyPr>
            <a:normAutofit fontScale="85000" lnSpcReduction="10000"/>
          </a:bodyPr>
          <a:lstStyle/>
          <a:p>
            <a:r>
              <a:rPr lang="fi-FI" dirty="0"/>
              <a:t>Ovatko ”sijoittajapaot” nykyään vähintään yhtä olennainen kysymys?</a:t>
            </a:r>
          </a:p>
          <a:p>
            <a:pPr lvl="1"/>
            <a:r>
              <a:rPr lang="fi-FI" dirty="0"/>
              <a:t>Monilla pankeilla suuri riippuvuus lyhytaikaisesta markkinoilta saadusta rahoituksesta. </a:t>
            </a:r>
            <a:endParaRPr lang="fi-FI" b="1" dirty="0"/>
          </a:p>
          <a:p>
            <a:pPr lvl="1"/>
            <a:r>
              <a:rPr lang="fi-FI" dirty="0"/>
              <a:t>Vähittäistallettajilla talletussuoja, rahamarkkinoiden vastapuolella ei mitään</a:t>
            </a:r>
          </a:p>
          <a:p>
            <a:r>
              <a:rPr lang="fi-FI" dirty="0" err="1"/>
              <a:t>Garrat</a:t>
            </a:r>
            <a:r>
              <a:rPr lang="fi-FI" dirty="0"/>
              <a:t> &amp; </a:t>
            </a:r>
            <a:r>
              <a:rPr lang="fi-FI" dirty="0" err="1"/>
              <a:t>Keister</a:t>
            </a:r>
            <a:r>
              <a:rPr lang="fi-FI" dirty="0"/>
              <a:t> (Journal of </a:t>
            </a:r>
            <a:r>
              <a:rPr lang="fi-FI" dirty="0" err="1"/>
              <a:t>Economic</a:t>
            </a:r>
            <a:r>
              <a:rPr lang="fi-FI" dirty="0"/>
              <a:t> </a:t>
            </a:r>
            <a:r>
              <a:rPr lang="fi-FI" dirty="0" err="1"/>
              <a:t>Behavior</a:t>
            </a:r>
            <a:r>
              <a:rPr lang="fi-FI" dirty="0"/>
              <a:t> &amp; Organization 2009)</a:t>
            </a:r>
          </a:p>
          <a:p>
            <a:pPr lvl="1"/>
            <a:r>
              <a:rPr lang="fi-FI" dirty="0"/>
              <a:t>Kokeellinen tutkimus</a:t>
            </a:r>
          </a:p>
          <a:p>
            <a:pPr lvl="2"/>
            <a:r>
              <a:rPr lang="fi-FI" dirty="0"/>
              <a:t>”Leikkipankki”, koehenkilöitä</a:t>
            </a:r>
          </a:p>
          <a:p>
            <a:pPr lvl="1"/>
            <a:r>
              <a:rPr lang="fi-FI" dirty="0"/>
              <a:t>Talletuspaot todennäköisempiä, jos:</a:t>
            </a:r>
          </a:p>
          <a:p>
            <a:pPr lvl="2"/>
            <a:r>
              <a:rPr lang="fi-FI" dirty="0"/>
              <a:t>Aikaisin kuluttavien osuus on vaikeasti ennakoitavissa</a:t>
            </a:r>
          </a:p>
          <a:p>
            <a:pPr lvl="3"/>
            <a:r>
              <a:rPr lang="fi-FI" dirty="0"/>
              <a:t>Jos tiedetään, ei synny talletuspakoja</a:t>
            </a:r>
          </a:p>
          <a:p>
            <a:pPr lvl="2"/>
            <a:r>
              <a:rPr lang="fi-FI" dirty="0"/>
              <a:t>Koehenkilöillä on useampia mahdollisuuksia ryhtyä paniikkinostoihin</a:t>
            </a:r>
          </a:p>
          <a:p>
            <a:pPr lvl="3"/>
            <a:r>
              <a:rPr lang="fi-FI" dirty="0"/>
              <a:t>Puhtaan teoreettisesti: ei pitäisi vaikuttaa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17</a:t>
            </a:fld>
            <a:endParaRPr lang="fi-FI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667543"/>
          </a:xfrm>
        </p:spPr>
        <p:txBody>
          <a:bodyPr>
            <a:normAutofit fontScale="90000"/>
          </a:bodyPr>
          <a:lstStyle/>
          <a:p>
            <a:r>
              <a:rPr lang="fi-FI" dirty="0"/>
              <a:t>Vielä talletuspaoista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542564"/>
            <a:ext cx="7704667" cy="4731056"/>
          </a:xfrm>
        </p:spPr>
        <p:txBody>
          <a:bodyPr>
            <a:normAutofit fontScale="77500" lnSpcReduction="20000"/>
          </a:bodyPr>
          <a:lstStyle/>
          <a:p>
            <a:r>
              <a:rPr lang="fi-FI" dirty="0" err="1"/>
              <a:t>Kiss</a:t>
            </a:r>
            <a:r>
              <a:rPr lang="fi-FI" dirty="0"/>
              <a:t> &amp; </a:t>
            </a:r>
            <a:r>
              <a:rPr lang="fi-FI" dirty="0" err="1"/>
              <a:t>Al</a:t>
            </a:r>
            <a:r>
              <a:rPr lang="fi-FI" dirty="0"/>
              <a:t> (JMCB 2012)</a:t>
            </a:r>
          </a:p>
          <a:p>
            <a:pPr lvl="1"/>
            <a:r>
              <a:rPr lang="fi-FI" dirty="0"/>
              <a:t>Koe, jossa kolme tallettajaa, joille annettu ”jonotusnumerot” (=kukin vuorollaan päättää, nostaako) ja likviditeettisokki yhdelle, joka on tietokone, joka nostaa aina.</a:t>
            </a:r>
          </a:p>
          <a:p>
            <a:pPr lvl="1"/>
            <a:r>
              <a:rPr lang="fi-FI" dirty="0"/>
              <a:t>Talletussuoja ennaltaehkäisi talletuspakoja lähinnä jos ei-likviditeettisokkiset tallettajat eivät nähneet toinen toistensa tekemisiä. </a:t>
            </a:r>
          </a:p>
          <a:p>
            <a:r>
              <a:rPr lang="fi-FI" dirty="0" err="1"/>
              <a:t>Schotter</a:t>
            </a:r>
            <a:r>
              <a:rPr lang="fi-FI" dirty="0"/>
              <a:t> &amp; </a:t>
            </a:r>
            <a:r>
              <a:rPr lang="fi-FI" dirty="0" err="1"/>
              <a:t>Yorulmazer</a:t>
            </a:r>
            <a:r>
              <a:rPr lang="fi-FI" dirty="0"/>
              <a:t> (J </a:t>
            </a:r>
            <a:r>
              <a:rPr lang="fi-FI" dirty="0" err="1"/>
              <a:t>Finan</a:t>
            </a:r>
            <a:r>
              <a:rPr lang="fi-FI" dirty="0"/>
              <a:t> </a:t>
            </a:r>
            <a:r>
              <a:rPr lang="fi-FI" dirty="0" err="1"/>
              <a:t>Intermed</a:t>
            </a:r>
            <a:r>
              <a:rPr lang="fi-FI" dirty="0"/>
              <a:t> 2009)</a:t>
            </a:r>
          </a:p>
          <a:p>
            <a:pPr lvl="1"/>
            <a:r>
              <a:rPr lang="fi-FI" dirty="0"/>
              <a:t>Kokeellinen tutkimus</a:t>
            </a:r>
          </a:p>
          <a:p>
            <a:pPr lvl="1"/>
            <a:r>
              <a:rPr lang="fi-FI" dirty="0"/>
              <a:t>Paniikit vähäisempiä, jos koehenkilöt voivat tarkkailla toistensa tekemisiä, ja jos talletusten tuotto hyvä</a:t>
            </a:r>
          </a:p>
          <a:p>
            <a:pPr lvl="2"/>
            <a:r>
              <a:rPr lang="fi-FI" dirty="0"/>
              <a:t>Ei </a:t>
            </a:r>
            <a:r>
              <a:rPr lang="fi-FI" dirty="0" err="1"/>
              <a:t>panikoida</a:t>
            </a:r>
            <a:r>
              <a:rPr lang="fi-FI" dirty="0"/>
              <a:t>, jos tiedetään että muut eivät ole paniikissa</a:t>
            </a:r>
          </a:p>
          <a:p>
            <a:pPr lvl="1"/>
            <a:r>
              <a:rPr lang="fi-FI" dirty="0"/>
              <a:t>Vähäinenkin talletussuoja (20 %) ehkäisee talletuspakoja</a:t>
            </a:r>
          </a:p>
          <a:p>
            <a:pPr lvl="2"/>
            <a:r>
              <a:rPr lang="fi-FI" dirty="0"/>
              <a:t>Jos suoja 50 %, vaikutus lähes täydellinen</a:t>
            </a:r>
          </a:p>
          <a:p>
            <a:pPr lvl="1"/>
            <a:r>
              <a:rPr lang="fi-FI" dirty="0"/>
              <a:t>Testasivat mm. asymmetristä informaatiota: kahdelle koehenkilöille annettiin enemmän tietoa</a:t>
            </a:r>
          </a:p>
          <a:p>
            <a:pPr lvl="2"/>
            <a:r>
              <a:rPr lang="fi-FI" dirty="0"/>
              <a:t>Ainakin lykkää talletuspaon puhkeamista</a:t>
            </a:r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18</a:t>
            </a:fld>
            <a:endParaRPr lang="fi-FI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1143000"/>
          </a:xfrm>
        </p:spPr>
        <p:txBody>
          <a:bodyPr>
            <a:normAutofit/>
          </a:bodyPr>
          <a:lstStyle/>
          <a:p>
            <a:r>
              <a:rPr lang="fi-FI" dirty="0"/>
              <a:t>Nostorajoitukset</a:t>
            </a:r>
            <a:br>
              <a:rPr lang="fi-FI" dirty="0"/>
            </a:br>
            <a:r>
              <a:rPr lang="fi-FI" sz="2200" dirty="0"/>
              <a:t>(</a:t>
            </a:r>
            <a:r>
              <a:rPr lang="fi-FI" sz="2200" dirty="0" err="1"/>
              <a:t>Ennis</a:t>
            </a:r>
            <a:r>
              <a:rPr lang="fi-FI" sz="2200" dirty="0"/>
              <a:t> &amp; </a:t>
            </a:r>
            <a:r>
              <a:rPr lang="fi-FI" sz="2200" dirty="0" err="1"/>
              <a:t>Keister</a:t>
            </a:r>
            <a:r>
              <a:rPr lang="fi-FI" sz="2200" dirty="0"/>
              <a:t>, AER 2009)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556792"/>
            <a:ext cx="7704667" cy="4752528"/>
          </a:xfrm>
        </p:spPr>
        <p:txBody>
          <a:bodyPr>
            <a:normAutofit fontScale="70000" lnSpcReduction="20000"/>
          </a:bodyPr>
          <a:lstStyle/>
          <a:p>
            <a:r>
              <a:rPr lang="fi-FI" dirty="0"/>
              <a:t>Tehty monta kertaa reaalimaailmassa</a:t>
            </a:r>
          </a:p>
          <a:p>
            <a:r>
              <a:rPr lang="fi-FI" dirty="0"/>
              <a:t>Palautuu myös </a:t>
            </a:r>
            <a:r>
              <a:rPr lang="fi-FI" dirty="0" err="1"/>
              <a:t>Diamond-Dybvig</a:t>
            </a:r>
            <a:r>
              <a:rPr lang="fi-FI" dirty="0"/>
              <a:t> –malliin </a:t>
            </a:r>
          </a:p>
          <a:p>
            <a:r>
              <a:rPr lang="fi-FI" dirty="0"/>
              <a:t>Talletusten jäädytys ei ole hyvinvointia lisäävä keino, jos pako jo alkanut</a:t>
            </a:r>
          </a:p>
          <a:p>
            <a:pPr lvl="1"/>
            <a:r>
              <a:rPr lang="fi-FI" dirty="0"/>
              <a:t>Rahat ”jumissa” myös tyypin 1 tallettajilla, joilla likviditeettishokki</a:t>
            </a:r>
          </a:p>
          <a:p>
            <a:pPr marL="457200" lvl="1" indent="0">
              <a:buNone/>
            </a:pPr>
            <a:r>
              <a:rPr lang="fi-FI" dirty="0"/>
              <a:t>=&gt; Epäuskottavaa väittää, että julkinen valta reagoi pakoon nostokiellolla</a:t>
            </a:r>
          </a:p>
          <a:p>
            <a:r>
              <a:rPr lang="fi-FI" dirty="0"/>
              <a:t>Olisi ex </a:t>
            </a:r>
            <a:r>
              <a:rPr lang="fi-FI" dirty="0" err="1"/>
              <a:t>post</a:t>
            </a:r>
            <a:r>
              <a:rPr lang="fi-FI" dirty="0"/>
              <a:t> optimaalisempaa soveltaa joustavampaa järjestelyä, jossa jotain nostoja sallitaan</a:t>
            </a:r>
          </a:p>
          <a:p>
            <a:pPr lvl="1"/>
            <a:r>
              <a:rPr lang="fi-FI" dirty="0"/>
              <a:t>Mutta: usko siihen, että nostoja sallitaan, lisää paon todennäköisyyttä</a:t>
            </a:r>
          </a:p>
          <a:p>
            <a:pPr lvl="2"/>
            <a:r>
              <a:rPr lang="fi-FI" dirty="0"/>
              <a:t>Vähemmän varoja viimeisellä periodilla =&gt; tyypin 2 tallettajalla suuremmat </a:t>
            </a:r>
            <a:r>
              <a:rPr lang="fi-FI" dirty="0" err="1"/>
              <a:t>insentiivit</a:t>
            </a:r>
            <a:r>
              <a:rPr lang="fi-FI" dirty="0"/>
              <a:t> lähteä talletuspakoon mukaan</a:t>
            </a:r>
          </a:p>
          <a:p>
            <a:pPr lvl="2"/>
            <a:r>
              <a:rPr lang="fi-FI" dirty="0"/>
              <a:t>Nostorajoituksilla huolehditaan, että pankilla riittävästi varoja periodilla 2 =&gt; </a:t>
            </a:r>
            <a:r>
              <a:rPr lang="fi-FI" dirty="0" err="1"/>
              <a:t>likviditteettisokkia</a:t>
            </a:r>
            <a:r>
              <a:rPr lang="fi-FI" dirty="0"/>
              <a:t> kokemattomilla ei syytä lähteä nostamaan periodilla 1 =&gt; ei talletuspakoa</a:t>
            </a:r>
          </a:p>
          <a:p>
            <a:r>
              <a:rPr lang="fi-FI" dirty="0"/>
              <a:t>Pankkikriisien hoidon </a:t>
            </a:r>
            <a:r>
              <a:rPr lang="fi-FI" dirty="0" err="1"/>
              <a:t>aikainkonsistenttiusongelma</a:t>
            </a:r>
            <a:r>
              <a:rPr lang="fi-FI" dirty="0"/>
              <a:t>: politiikantekijän kannattaisi väittää sitoutuneensa tiukkaan menettelyyn, josta ei kuitenkaan kannattaisi pitää kiinni, jos kriisi todella iskenyt</a:t>
            </a:r>
          </a:p>
          <a:p>
            <a:pPr lvl="1"/>
            <a:r>
              <a:rPr lang="fi-FI" dirty="0"/>
              <a:t>Vastaa reaalimaailman tapahtumia: kriisin iskettyä lainsäädäntöä usein muutetaan ”löysempään” suuntaan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19</a:t>
            </a:fld>
            <a:endParaRPr lang="fi-FI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Talletuspako</a:t>
            </a:r>
            <a:r>
              <a:rPr lang="en-GB" dirty="0"/>
              <a:t> </a:t>
            </a:r>
          </a:p>
        </p:txBody>
      </p:sp>
      <p:pic>
        <p:nvPicPr>
          <p:cNvPr id="1028" name="Picture 4" descr="Kuvahaun tulos haulle &quot;run on a bank&quot;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03648" y="1874198"/>
            <a:ext cx="6696743" cy="459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453934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775899"/>
          </a:xfrm>
        </p:spPr>
        <p:txBody>
          <a:bodyPr>
            <a:normAutofit fontScale="90000"/>
          </a:bodyPr>
          <a:lstStyle/>
          <a:p>
            <a:r>
              <a:rPr lang="fi-FI" dirty="0"/>
              <a:t>Tapaus Bulgaria 2014 - nostorajoitus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187624" y="1340768"/>
            <a:ext cx="7704667" cy="4875072"/>
          </a:xfrm>
        </p:spPr>
        <p:txBody>
          <a:bodyPr>
            <a:normAutofit fontScale="85000" lnSpcReduction="20000"/>
          </a:bodyPr>
          <a:lstStyle/>
          <a:p>
            <a:r>
              <a:rPr lang="az-Cyrl-AZ" dirty="0"/>
              <a:t>Корпоративна търговска банка</a:t>
            </a:r>
            <a:r>
              <a:rPr lang="fi-FI" dirty="0"/>
              <a:t> (</a:t>
            </a:r>
            <a:r>
              <a:rPr lang="fi-FI" dirty="0" err="1"/>
              <a:t>CorpBank</a:t>
            </a:r>
            <a:r>
              <a:rPr lang="fi-FI" dirty="0"/>
              <a:t>). Bulgarian neljänneksi suurin, ajautui pahoihin ongelmiin</a:t>
            </a:r>
          </a:p>
          <a:p>
            <a:r>
              <a:rPr lang="fi-FI" dirty="0"/>
              <a:t>Viimeiset kuukaudet yritti saada vakavaraisuutensa näyttämään kelvolliselta jopa vippaskonsteilla</a:t>
            </a:r>
          </a:p>
          <a:p>
            <a:pPr lvl="1"/>
            <a:r>
              <a:rPr lang="fi-FI" dirty="0"/>
              <a:t>”Itsepääomitus” Tier2-lainoilla ym.</a:t>
            </a:r>
          </a:p>
          <a:p>
            <a:r>
              <a:rPr lang="fi-FI" dirty="0" err="1"/>
              <a:t>CorpBank</a:t>
            </a:r>
            <a:r>
              <a:rPr lang="fi-FI" dirty="0"/>
              <a:t> ajautui talletuspakoon 2014, keskuspankin mahdollisuudet tarjota hätärahoitusta rajalliset</a:t>
            </a:r>
          </a:p>
          <a:p>
            <a:pPr lvl="1"/>
            <a:r>
              <a:rPr lang="fi-FI" dirty="0"/>
              <a:t>Valuuttakatejärjestelmä =&gt; keskuspankki ei voi luotottaa</a:t>
            </a:r>
          </a:p>
          <a:p>
            <a:r>
              <a:rPr lang="fi-FI" dirty="0"/>
              <a:t>Pankki suljettiin kesäk. 2014</a:t>
            </a:r>
          </a:p>
          <a:p>
            <a:r>
              <a:rPr lang="fi-FI" dirty="0"/>
              <a:t>Talletussuoja ei toiminut odotetusti, pankki ei virallisesti konkurssissa; </a:t>
            </a:r>
          </a:p>
          <a:p>
            <a:pPr lvl="1"/>
            <a:r>
              <a:rPr lang="fi-FI" dirty="0"/>
              <a:t>Talletussuoja ei korvaa pankin aukioloaikojen vähentämistä</a:t>
            </a:r>
          </a:p>
          <a:p>
            <a:pPr lvl="1"/>
            <a:r>
              <a:rPr lang="fi-FI" dirty="0"/>
              <a:t>Auki tunnin joka viides vuosi, nettipankkia, pankkikortteja tai automaattinostoja ei ole…</a:t>
            </a:r>
          </a:p>
          <a:p>
            <a:r>
              <a:rPr lang="fi-FI" dirty="0"/>
              <a:t>Toimilupa peruutettiin marraskuussa =&gt; talletussuoja alkoi toimia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533505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667543"/>
          </a:xfrm>
        </p:spPr>
        <p:txBody>
          <a:bodyPr>
            <a:normAutofit fontScale="90000"/>
          </a:bodyPr>
          <a:lstStyle/>
          <a:p>
            <a:r>
              <a:rPr lang="fi-FI" dirty="0"/>
              <a:t>Tapaus </a:t>
            </a:r>
            <a:r>
              <a:rPr lang="fi-FI" dirty="0" err="1"/>
              <a:t>Northern</a:t>
            </a:r>
            <a:r>
              <a:rPr lang="fi-FI" dirty="0"/>
              <a:t> Rock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916832"/>
            <a:ext cx="7704667" cy="4659048"/>
          </a:xfrm>
        </p:spPr>
        <p:txBody>
          <a:bodyPr>
            <a:normAutofit fontScale="70000" lnSpcReduction="20000"/>
          </a:bodyPr>
          <a:lstStyle/>
          <a:p>
            <a:r>
              <a:rPr lang="fi-FI" dirty="0"/>
              <a:t>Ensimmäinen talletuspako Britanniassa yli sataan vuoteen</a:t>
            </a:r>
          </a:p>
          <a:p>
            <a:r>
              <a:rPr lang="fi-FI" dirty="0"/>
              <a:t>Building </a:t>
            </a:r>
            <a:r>
              <a:rPr lang="fi-FI" dirty="0" err="1"/>
              <a:t>society</a:t>
            </a:r>
            <a:r>
              <a:rPr lang="fi-FI" dirty="0"/>
              <a:t>; muutettiin osakeyhtiöksi 1997</a:t>
            </a:r>
          </a:p>
          <a:p>
            <a:r>
              <a:rPr lang="fi-FI" dirty="0"/>
              <a:t>Kasvoi ennen kriisiä voimakkaasti, taseella mitaten lähes 20 % vuodessa</a:t>
            </a:r>
          </a:p>
          <a:p>
            <a:pPr lvl="1"/>
            <a:r>
              <a:rPr lang="fi-FI" dirty="0"/>
              <a:t>Noin 8 % asuntolainakannasta </a:t>
            </a:r>
            <a:r>
              <a:rPr lang="fi-FI" dirty="0" err="1"/>
              <a:t>NR:n</a:t>
            </a:r>
            <a:r>
              <a:rPr lang="fi-FI" dirty="0"/>
              <a:t> myöntämiä Britanniassa 2007</a:t>
            </a:r>
          </a:p>
          <a:p>
            <a:pPr lvl="1"/>
            <a:r>
              <a:rPr lang="fi-FI" dirty="0"/>
              <a:t>Osuus puntatalletuksista 2 %</a:t>
            </a:r>
          </a:p>
          <a:p>
            <a:r>
              <a:rPr lang="fi-FI" dirty="0"/>
              <a:t>”Luo ja hajauta” –malli</a:t>
            </a:r>
          </a:p>
          <a:p>
            <a:pPr lvl="1"/>
            <a:r>
              <a:rPr lang="fi-FI" dirty="0"/>
              <a:t>Kiinteistövakuudelliset joukkovelkakirjat</a:t>
            </a:r>
          </a:p>
          <a:p>
            <a:pPr lvl="1"/>
            <a:r>
              <a:rPr lang="fi-FI" dirty="0"/>
              <a:t>Talletukset vain 22 % veloista</a:t>
            </a:r>
          </a:p>
          <a:p>
            <a:pPr lvl="1"/>
            <a:r>
              <a:rPr lang="fi-FI" dirty="0"/>
              <a:t>Lisäksi lainoja </a:t>
            </a:r>
            <a:r>
              <a:rPr lang="fi-FI" dirty="0" err="1"/>
              <a:t>arvopaperistettiin</a:t>
            </a:r>
            <a:r>
              <a:rPr lang="fi-FI" dirty="0"/>
              <a:t> taseesta</a:t>
            </a:r>
          </a:p>
          <a:p>
            <a:r>
              <a:rPr lang="fi-FI" dirty="0"/>
              <a:t>Taseessa jatkuvasti lainoja, joita ei vielä myyty joukkolainamarkkinoille</a:t>
            </a:r>
          </a:p>
          <a:p>
            <a:r>
              <a:rPr lang="fi-FI" dirty="0"/>
              <a:t>Tukkumarkkinoilta otettu velka oli tyypillisesti hyvin lyhyttä, mikä oli osittain riskienhallintaa</a:t>
            </a:r>
          </a:p>
          <a:p>
            <a:pPr lvl="1"/>
            <a:r>
              <a:rPr lang="fi-FI" dirty="0"/>
              <a:t>Otettu huomioon asiakkaiden ennenaikaisen maksun riski: liikkeessä aina lyhytaikaisia lainoja, jotka erääntyvät =&gt; ei ongelmaa lyhentää velkoja ennenaikaisten takaisinmaksujen tapauksessa</a:t>
            </a:r>
          </a:p>
          <a:p>
            <a:pPr lvl="1"/>
            <a:r>
              <a:rPr lang="fi-FI" dirty="0"/>
              <a:t>MUTTA: </a:t>
            </a:r>
            <a:r>
              <a:rPr lang="fi-FI" dirty="0" err="1"/>
              <a:t>Jälleenrahoitusriski</a:t>
            </a:r>
            <a:r>
              <a:rPr lang="fi-FI" dirty="0"/>
              <a:t> – jota ilmeisesti pidettiin toissijaisena</a:t>
            </a:r>
          </a:p>
          <a:p>
            <a:pPr lvl="1"/>
            <a:endParaRPr lang="fi-FI" dirty="0"/>
          </a:p>
          <a:p>
            <a:pPr lvl="1"/>
            <a:endParaRPr lang="fi-FI" dirty="0"/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21</a:t>
            </a:fld>
            <a:endParaRPr lang="fi-FI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667543"/>
          </a:xfrm>
        </p:spPr>
        <p:txBody>
          <a:bodyPr>
            <a:normAutofit fontScale="90000"/>
          </a:bodyPr>
          <a:lstStyle/>
          <a:p>
            <a:r>
              <a:rPr lang="fi-FI" dirty="0"/>
              <a:t>Tapaus </a:t>
            </a:r>
            <a:r>
              <a:rPr lang="fi-FI" dirty="0" err="1"/>
              <a:t>Northern</a:t>
            </a:r>
            <a:r>
              <a:rPr lang="fi-FI" dirty="0"/>
              <a:t> Rock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484784"/>
            <a:ext cx="7776864" cy="4853136"/>
          </a:xfrm>
        </p:spPr>
        <p:txBody>
          <a:bodyPr>
            <a:normAutofit fontScale="70000" lnSpcReduction="20000"/>
          </a:bodyPr>
          <a:lstStyle/>
          <a:p>
            <a:r>
              <a:rPr lang="fi-FI" dirty="0"/>
              <a:t>Lopulta pankki täysin riippuvainen siitä, että lyhytmaturiteettisilla kiinteistövakuudellisilla lainoilla jatkuvasti kysyntää. </a:t>
            </a:r>
          </a:p>
          <a:p>
            <a:r>
              <a:rPr lang="fi-FI" dirty="0"/>
              <a:t>Kesällä 2007 luottamus romahti; ei saanut rahoitusta markkinoilta </a:t>
            </a:r>
          </a:p>
          <a:p>
            <a:pPr lvl="1"/>
            <a:r>
              <a:rPr lang="fi-FI" dirty="0"/>
              <a:t>”Sijoittajapako”: lyhytaikaisen paperin ostaja = tallettaja, jolla ei ole talletussuojaa</a:t>
            </a:r>
          </a:p>
          <a:p>
            <a:pPr lvl="2"/>
            <a:r>
              <a:rPr lang="fi-FI" dirty="0"/>
              <a:t>Paljon erääntyviä omia velkoja, joita ei saatu uusittua.</a:t>
            </a:r>
          </a:p>
          <a:p>
            <a:pPr lvl="1"/>
            <a:r>
              <a:rPr lang="fi-FI" dirty="0"/>
              <a:t>Oli iso suunniteltu emissio, jota ei saatu markkinoille, pahensi likviditeettiongelmaa; likviditeetin tarve suurempi kuin oli odotettu.</a:t>
            </a:r>
          </a:p>
          <a:p>
            <a:r>
              <a:rPr lang="fi-FI" dirty="0"/>
              <a:t>Haki likviditeettitukea Bank of </a:t>
            </a:r>
            <a:r>
              <a:rPr lang="fi-FI" dirty="0" err="1"/>
              <a:t>Englandilta</a:t>
            </a:r>
            <a:r>
              <a:rPr lang="fi-FI" dirty="0"/>
              <a:t> syyskuussa </a:t>
            </a:r>
          </a:p>
          <a:p>
            <a:r>
              <a:rPr lang="fi-FI" dirty="0"/>
              <a:t>Bank of England, FSA ja valtiovarainministeriö sopivat tukitoimista salaisesti</a:t>
            </a:r>
          </a:p>
          <a:p>
            <a:pPr lvl="1"/>
            <a:r>
              <a:rPr lang="fi-FI" dirty="0"/>
              <a:t>Vuosi julkisuuteen; BBC raportoi 13.9.</a:t>
            </a:r>
          </a:p>
          <a:p>
            <a:pPr lvl="1"/>
            <a:r>
              <a:rPr lang="fi-FI" dirty="0"/>
              <a:t>Tuki julkistettiin virallisesti 14.9.</a:t>
            </a:r>
          </a:p>
          <a:p>
            <a:r>
              <a:rPr lang="fi-FI" dirty="0"/>
              <a:t>Talletuspako alkoi jo 13.9. </a:t>
            </a:r>
          </a:p>
          <a:p>
            <a:pPr lvl="1"/>
            <a:r>
              <a:rPr lang="fi-FI" dirty="0"/>
              <a:t>Talletussuoja ei täydellinen, jos yli 2000 £ talletuksia</a:t>
            </a:r>
          </a:p>
          <a:p>
            <a:pPr lvl="1"/>
            <a:r>
              <a:rPr lang="fi-FI" dirty="0"/>
              <a:t>Jonoja konttoreiden edustalla</a:t>
            </a:r>
          </a:p>
          <a:p>
            <a:r>
              <a:rPr lang="fi-FI" dirty="0"/>
              <a:t>17.9. valtiovarainministeri ilmoitti </a:t>
            </a:r>
            <a:r>
              <a:rPr lang="fi-FI" dirty="0" err="1"/>
              <a:t>NR:n</a:t>
            </a:r>
            <a:r>
              <a:rPr lang="fi-FI" dirty="0"/>
              <a:t> velkojen valtiontakauksesta</a:t>
            </a:r>
          </a:p>
          <a:p>
            <a:r>
              <a:rPr lang="fi-FI" dirty="0"/>
              <a:t>Rahoitusvalvoja oli kiinnittänyt huomiota riskeihin jo aiemmin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22</a:t>
            </a:fld>
            <a:endParaRPr lang="fi-FI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243607"/>
          </a:xfrm>
        </p:spPr>
        <p:txBody>
          <a:bodyPr/>
          <a:lstStyle/>
          <a:p>
            <a:r>
              <a:rPr lang="fi-FI" dirty="0" err="1"/>
              <a:t>Northern</a:t>
            </a:r>
            <a:r>
              <a:rPr lang="fi-FI" dirty="0"/>
              <a:t> Rock ja </a:t>
            </a:r>
            <a:r>
              <a:rPr lang="fi-FI" dirty="0" err="1"/>
              <a:t>Diamond-Dybvig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276871"/>
            <a:ext cx="7704667" cy="3831301"/>
          </a:xfrm>
        </p:spPr>
        <p:txBody>
          <a:bodyPr>
            <a:normAutofit fontScale="85000" lnSpcReduction="20000"/>
          </a:bodyPr>
          <a:lstStyle/>
          <a:p>
            <a:r>
              <a:rPr lang="fi-FI" dirty="0"/>
              <a:t>Likviditeettiriski: pitkäaikaiset saamiset, lyhytaikaiset velat</a:t>
            </a:r>
          </a:p>
          <a:p>
            <a:pPr lvl="1"/>
            <a:r>
              <a:rPr lang="fi-FI" dirty="0" err="1"/>
              <a:t>Vrt</a:t>
            </a:r>
            <a:r>
              <a:rPr lang="fi-FI" dirty="0"/>
              <a:t> </a:t>
            </a:r>
            <a:r>
              <a:rPr lang="fi-FI" dirty="0" err="1"/>
              <a:t>Diamond-Dybvig</a:t>
            </a:r>
            <a:endParaRPr lang="fi-FI" dirty="0"/>
          </a:p>
          <a:p>
            <a:r>
              <a:rPr lang="fi-FI" dirty="0"/>
              <a:t>Ensin sijoittajapako</a:t>
            </a:r>
          </a:p>
          <a:p>
            <a:pPr lvl="1"/>
            <a:r>
              <a:rPr lang="fi-FI" dirty="0"/>
              <a:t>Ei talletussuojaa, ”</a:t>
            </a:r>
            <a:r>
              <a:rPr lang="fi-FI" dirty="0" err="1"/>
              <a:t>panikoituminen</a:t>
            </a:r>
            <a:r>
              <a:rPr lang="fi-FI" dirty="0"/>
              <a:t>” herkässä</a:t>
            </a:r>
          </a:p>
          <a:p>
            <a:r>
              <a:rPr lang="fi-FI" dirty="0"/>
              <a:t>Tieto julkisesta tuesta = negatiivinen signaali, joka vei pientallettajat toiseen </a:t>
            </a:r>
            <a:r>
              <a:rPr lang="fi-FI" dirty="0" err="1"/>
              <a:t>Nash-tasapainoon</a:t>
            </a:r>
            <a:endParaRPr lang="fi-FI" dirty="0"/>
          </a:p>
          <a:p>
            <a:r>
              <a:rPr lang="fi-FI" dirty="0"/>
              <a:t>Siis: abstrakti teoreettinen malli sisältää paljon keskeisiä elementtejä, jotka kävivät toteen tässä reaalimaailman esimerkissä</a:t>
            </a:r>
          </a:p>
          <a:p>
            <a:r>
              <a:rPr lang="fi-FI" dirty="0"/>
              <a:t>Mutta: ei juuri havaittavissa tartuntaa muihin pankkeihin</a:t>
            </a:r>
          </a:p>
          <a:p>
            <a:pPr lvl="1"/>
            <a:r>
              <a:rPr lang="fi-FI" dirty="0"/>
              <a:t>Tosin markkinarahasta riippuvaisten pankkien osakekurssit laskivat, paniikki oli vähäinen ja rajoittui osakemarkkinalle</a:t>
            </a:r>
          </a:p>
          <a:p>
            <a:pPr lvl="1"/>
            <a:endParaRPr lang="fi-FI" dirty="0"/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23</a:t>
            </a:fld>
            <a:endParaRPr lang="fi-FI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811559"/>
          </a:xfrm>
        </p:spPr>
        <p:txBody>
          <a:bodyPr/>
          <a:lstStyle/>
          <a:p>
            <a:r>
              <a:rPr lang="fi-FI" dirty="0"/>
              <a:t>Sosiaalinen media ja talletuspaot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82133" y="1846742"/>
            <a:ext cx="7704667" cy="4390569"/>
          </a:xfrm>
        </p:spPr>
        <p:txBody>
          <a:bodyPr>
            <a:normAutofit fontScale="77500" lnSpcReduction="20000"/>
          </a:bodyPr>
          <a:lstStyle/>
          <a:p>
            <a:r>
              <a:rPr lang="fi-FI" dirty="0"/>
              <a:t>Ennennäkemättömän tehokas kanava (perättömien) huhujen levittämiseen</a:t>
            </a:r>
          </a:p>
          <a:p>
            <a:r>
              <a:rPr lang="fi-FI" dirty="0"/>
              <a:t>Ei pelkkää haihattelua! Tapahtunut oikeasti</a:t>
            </a:r>
          </a:p>
          <a:p>
            <a:r>
              <a:rPr lang="fi-FI" dirty="0"/>
              <a:t>Latvia jouluk. 2011</a:t>
            </a:r>
          </a:p>
          <a:p>
            <a:pPr lvl="1"/>
            <a:r>
              <a:rPr lang="fi-FI" dirty="0"/>
              <a:t>Perätön </a:t>
            </a:r>
            <a:r>
              <a:rPr lang="fi-FI" dirty="0" err="1"/>
              <a:t>Twitter-huhu</a:t>
            </a:r>
            <a:r>
              <a:rPr lang="fi-FI" dirty="0"/>
              <a:t>, että </a:t>
            </a:r>
            <a:r>
              <a:rPr lang="fi-FI" dirty="0" err="1"/>
              <a:t>Swedbank</a:t>
            </a:r>
            <a:r>
              <a:rPr lang="fi-FI" dirty="0"/>
              <a:t> vaikeuksissa, ja että </a:t>
            </a:r>
            <a:r>
              <a:rPr lang="fi-FI" dirty="0" err="1"/>
              <a:t>Swedbankin</a:t>
            </a:r>
            <a:r>
              <a:rPr lang="fi-FI" dirty="0"/>
              <a:t> sivukonttorit Virossa suljettu</a:t>
            </a:r>
          </a:p>
          <a:p>
            <a:pPr lvl="1"/>
            <a:r>
              <a:rPr lang="fi-FI" dirty="0"/>
              <a:t>Yleisön käteisnostot pankkiautomaateista seitsenkertaistuivat yhdeksi viikonlopuksi</a:t>
            </a:r>
          </a:p>
          <a:p>
            <a:r>
              <a:rPr lang="fi-FI" dirty="0" err="1"/>
              <a:t>Kazakhstan</a:t>
            </a:r>
            <a:r>
              <a:rPr lang="fi-FI" dirty="0"/>
              <a:t> 2014</a:t>
            </a:r>
          </a:p>
          <a:p>
            <a:pPr lvl="1"/>
            <a:r>
              <a:rPr lang="fi-FI" dirty="0" err="1"/>
              <a:t>WhatsApp</a:t>
            </a:r>
            <a:r>
              <a:rPr lang="fi-FI" dirty="0"/>
              <a:t>, 18.2. 2014 aamulla kiersi perätön huhu, että kolme suurta yksityisomisteista pankkia vaikeuksissa</a:t>
            </a:r>
          </a:p>
          <a:p>
            <a:pPr lvl="1"/>
            <a:r>
              <a:rPr lang="fi-FI" dirty="0"/>
              <a:t>Pankkien konttoreissa hetkessä jonoja; etenkin ulkomaanvaluutassa tehdyt talletukset haluttiin nostaa käteisellä, mikä ei onnistunut</a:t>
            </a:r>
          </a:p>
          <a:p>
            <a:pPr lvl="1"/>
            <a:r>
              <a:rPr lang="fi-FI" dirty="0"/>
              <a:t>Yksi pankeista lupasi USD 500 000 sille, joka paljastaa huhun alullepanijan =&gt; tilanne rauhoittui</a:t>
            </a:r>
          </a:p>
          <a:p>
            <a:pPr lvl="1"/>
            <a:endParaRPr lang="fi-FI" dirty="0"/>
          </a:p>
          <a:p>
            <a:pPr lvl="1"/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76184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423367"/>
            <a:ext cx="7704667" cy="523527"/>
          </a:xfrm>
        </p:spPr>
        <p:txBody>
          <a:bodyPr>
            <a:normAutofit fontScale="90000"/>
          </a:bodyPr>
          <a:lstStyle/>
          <a:p>
            <a:r>
              <a:rPr lang="fi-FI" dirty="0"/>
              <a:t>Sosiaalinen media ja talletuspaot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974" y="1437598"/>
            <a:ext cx="8229600" cy="5231761"/>
          </a:xfrm>
        </p:spPr>
        <p:txBody>
          <a:bodyPr>
            <a:normAutofit fontScale="70000" lnSpcReduction="20000"/>
          </a:bodyPr>
          <a:lstStyle/>
          <a:p>
            <a:r>
              <a:rPr lang="fi-FI" dirty="0"/>
              <a:t>Chase Bank </a:t>
            </a:r>
            <a:r>
              <a:rPr lang="fi-FI" dirty="0" err="1"/>
              <a:t>Kenya</a:t>
            </a:r>
            <a:r>
              <a:rPr lang="fi-FI" dirty="0"/>
              <a:t> 2016</a:t>
            </a:r>
          </a:p>
          <a:p>
            <a:pPr lvl="1"/>
            <a:r>
              <a:rPr lang="fi-FI" dirty="0"/>
              <a:t>Pankilla oli oikeasti ongelmia</a:t>
            </a:r>
          </a:p>
          <a:p>
            <a:pPr lvl="1"/>
            <a:r>
              <a:rPr lang="fi-FI" dirty="0"/>
              <a:t>Sisäpiirin luototus vakuudettomasti, mm. pankin johdolle</a:t>
            </a:r>
          </a:p>
          <a:p>
            <a:pPr lvl="1"/>
            <a:r>
              <a:rPr lang="fi-FI" dirty="0"/>
              <a:t>Asiakirjoja vuodettiin, nimetön kirje mm. ranskalaiselle osakkaalle helmikuussa 2016</a:t>
            </a:r>
          </a:p>
          <a:p>
            <a:pPr lvl="1"/>
            <a:r>
              <a:rPr lang="fi-FI" dirty="0"/>
              <a:t>Tapaus julkisuuteen</a:t>
            </a:r>
          </a:p>
          <a:p>
            <a:pPr lvl="1"/>
            <a:r>
              <a:rPr lang="fi-FI" dirty="0"/>
              <a:t>Spekulaatiot ja huhut </a:t>
            </a:r>
            <a:r>
              <a:rPr lang="fi-FI" dirty="0" err="1"/>
              <a:t>twitterissä</a:t>
            </a:r>
            <a:r>
              <a:rPr lang="fi-FI" dirty="0"/>
              <a:t> osin todenmukaisia mutta usein reippaasti liioiteltuja =&gt; talletuspako =&gt; maksukyvyttömyys</a:t>
            </a:r>
          </a:p>
          <a:p>
            <a:pPr lvl="1"/>
            <a:r>
              <a:rPr lang="fi-FI" dirty="0" err="1"/>
              <a:t>Huhtik</a:t>
            </a:r>
            <a:r>
              <a:rPr lang="fi-FI" dirty="0"/>
              <a:t> 2016 Kenian keskuspankki otti haltuun, 55 tuhannen tallettajan tilit jäädytettiin</a:t>
            </a:r>
          </a:p>
          <a:p>
            <a:r>
              <a:rPr lang="fi-FI" dirty="0"/>
              <a:t>Metro Bank (</a:t>
            </a:r>
            <a:r>
              <a:rPr lang="fi-FI" dirty="0" err="1"/>
              <a:t>toukok</a:t>
            </a:r>
            <a:r>
              <a:rPr lang="fi-FI" dirty="0"/>
              <a:t> 2019)</a:t>
            </a:r>
          </a:p>
          <a:p>
            <a:pPr lvl="1"/>
            <a:r>
              <a:rPr lang="fi-FI" dirty="0"/>
              <a:t>Brittiläinen pankki, jota koskevia perättömiä huhuja kiersi Twitterissä ja </a:t>
            </a:r>
            <a:r>
              <a:rPr lang="fi-FI" dirty="0" err="1"/>
              <a:t>WhatsApissa</a:t>
            </a:r>
            <a:endParaRPr lang="fi-FI" dirty="0"/>
          </a:p>
          <a:p>
            <a:pPr lvl="1"/>
            <a:r>
              <a:rPr lang="fi-FI" dirty="0"/>
              <a:t>Perinteisiä jonoja</a:t>
            </a:r>
          </a:p>
          <a:p>
            <a:pPr lvl="1"/>
            <a:r>
              <a:rPr lang="fi-FI" dirty="0"/>
              <a:t>Yleisö tyhjensi tallelokeroitakin</a:t>
            </a:r>
          </a:p>
          <a:p>
            <a:pPr lvl="1"/>
            <a:r>
              <a:rPr lang="fi-FI" dirty="0"/>
              <a:t>Pankki selviytyi</a:t>
            </a:r>
          </a:p>
          <a:p>
            <a:r>
              <a:rPr lang="fi-FI" dirty="0"/>
              <a:t>Silicon </a:t>
            </a:r>
            <a:r>
              <a:rPr lang="fi-FI" dirty="0" err="1"/>
              <a:t>Valley</a:t>
            </a:r>
            <a:r>
              <a:rPr lang="fi-FI" dirty="0"/>
              <a:t> Bank 2023</a:t>
            </a:r>
          </a:p>
          <a:p>
            <a:pPr lvl="1"/>
            <a:r>
              <a:rPr lang="fi-FI" dirty="0"/>
              <a:t>Taustalla aito korkoriskin toteutuminen: kiinteäkorkoiset saamiset, vaihtuvakorkoiset menot</a:t>
            </a:r>
          </a:p>
          <a:p>
            <a:pPr lvl="1"/>
            <a:r>
              <a:rPr lang="fi-FI" dirty="0"/>
              <a:t>Tieto pankin heikosta tilasta levisi somessa</a:t>
            </a:r>
          </a:p>
          <a:p>
            <a:pPr lvl="1"/>
            <a:r>
              <a:rPr lang="fi-FI" dirty="0"/>
              <a:t>Twitter-keskustelut vaikuttivat pörssinoteerauksiin (</a:t>
            </a:r>
            <a:r>
              <a:rPr lang="fi-FI" dirty="0" err="1"/>
              <a:t>Cookson</a:t>
            </a:r>
            <a:r>
              <a:rPr lang="fi-FI" dirty="0"/>
              <a:t> et </a:t>
            </a:r>
            <a:r>
              <a:rPr lang="fi-FI" dirty="0" err="1"/>
              <a:t>al</a:t>
            </a:r>
            <a:r>
              <a:rPr lang="fi-FI" dirty="0"/>
              <a:t> 2023)</a:t>
            </a:r>
          </a:p>
          <a:p>
            <a:pPr marL="457200" lvl="1" indent="0">
              <a:buNone/>
            </a:pPr>
            <a:endParaRPr lang="fi-FI" dirty="0"/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300637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1319" y="384702"/>
            <a:ext cx="7704667" cy="595535"/>
          </a:xfrm>
        </p:spPr>
        <p:txBody>
          <a:bodyPr>
            <a:normAutofit fontScale="90000"/>
          </a:bodyPr>
          <a:lstStyle/>
          <a:p>
            <a:r>
              <a:rPr lang="fi-FI" dirty="0"/>
              <a:t>Talletussuoja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198" y="1059928"/>
            <a:ext cx="8094298" cy="5609431"/>
          </a:xfrm>
        </p:spPr>
        <p:txBody>
          <a:bodyPr>
            <a:normAutofit lnSpcReduction="10000"/>
          </a:bodyPr>
          <a:lstStyle/>
          <a:p>
            <a:r>
              <a:rPr lang="fi-FI" dirty="0"/>
              <a:t>Kattava ja uskottava talletussuoja ehkäisee talletuspaot kokonaan</a:t>
            </a:r>
          </a:p>
          <a:p>
            <a:r>
              <a:rPr lang="fi-FI" dirty="0"/>
              <a:t>Ehkä pahin talletussuojan ongelma: </a:t>
            </a:r>
            <a:r>
              <a:rPr lang="fi-FI" dirty="0" err="1"/>
              <a:t>moral</a:t>
            </a:r>
            <a:r>
              <a:rPr lang="fi-FI" dirty="0"/>
              <a:t> </a:t>
            </a:r>
            <a:r>
              <a:rPr lang="fi-FI" dirty="0" err="1"/>
              <a:t>hazard</a:t>
            </a:r>
            <a:endParaRPr lang="fi-FI" dirty="0"/>
          </a:p>
          <a:p>
            <a:pPr lvl="1"/>
            <a:r>
              <a:rPr lang="fi-FI" dirty="0"/>
              <a:t>Asiakkailla ja pankilla mahdollisuus implisiittisesti sopia korkeariskisistä investoinneista valtion (tai muun rahoittajatahon) riskillä</a:t>
            </a:r>
          </a:p>
          <a:p>
            <a:pPr lvl="2"/>
            <a:r>
              <a:rPr lang="fi-FI" dirty="0"/>
              <a:t>Uhkapeli onnistuu: voitot yksityisiä</a:t>
            </a:r>
          </a:p>
          <a:p>
            <a:pPr lvl="2"/>
            <a:r>
              <a:rPr lang="fi-FI" dirty="0"/>
              <a:t>Uhkapeli epäonnistuu: talletussuoja maksaa</a:t>
            </a:r>
          </a:p>
          <a:p>
            <a:pPr lvl="2"/>
            <a:r>
              <a:rPr lang="fi-FI" dirty="0"/>
              <a:t>”Kruuna, me voitamme! Klaava, veronmaksajat häviävät!”</a:t>
            </a:r>
          </a:p>
          <a:p>
            <a:pPr lvl="2"/>
            <a:r>
              <a:rPr lang="fi-FI" dirty="0"/>
              <a:t>Tallettajan ei kannata kiinnostua pankin riskistä; varat suojattu</a:t>
            </a:r>
          </a:p>
          <a:p>
            <a:pPr lvl="3"/>
            <a:r>
              <a:rPr lang="fi-FI" dirty="0"/>
              <a:t>”Uhkapelipankki” jakaa tuottoja tallettajille korkeina korkoina </a:t>
            </a:r>
            <a:r>
              <a:rPr lang="fi-FI" dirty="0" err="1"/>
              <a:t>tms</a:t>
            </a:r>
            <a:endParaRPr lang="fi-FI" dirty="0"/>
          </a:p>
          <a:p>
            <a:pPr lvl="2"/>
            <a:r>
              <a:rPr lang="fi-FI" dirty="0"/>
              <a:t>Asetelma ei muutu, vaikka talletussuoja rahoitettaisiin pankeilta kerättävillä maksuilla, paitsi jos maksut riskiperusteisia</a:t>
            </a:r>
          </a:p>
          <a:p>
            <a:pPr lvl="3"/>
            <a:r>
              <a:rPr lang="fi-FI" dirty="0"/>
              <a:t>”Me otamme riskit ja niillä saavutetut huipputuotot, naapuripankki maksaa mahdolliset tappiot talletussuojarahaston kautta.”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26</a:t>
            </a:fld>
            <a:endParaRPr lang="fi-FI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1413E-DA28-C0DE-DA3C-E82E5EC3B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171599"/>
          </a:xfrm>
        </p:spPr>
        <p:txBody>
          <a:bodyPr/>
          <a:lstStyle/>
          <a:p>
            <a:r>
              <a:rPr lang="en-GB" dirty="0" err="1"/>
              <a:t>Talletussuoja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966ADD-0867-DEAE-BEB8-2CE0E64640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133" y="1988840"/>
            <a:ext cx="7704667" cy="4484458"/>
          </a:xfrm>
        </p:spPr>
        <p:txBody>
          <a:bodyPr>
            <a:normAutofit fontScale="92500"/>
          </a:bodyPr>
          <a:lstStyle/>
          <a:p>
            <a:r>
              <a:rPr lang="fi-FI" dirty="0"/>
              <a:t>Arviolta puolet (!) Ruotsin pankkisektorin voitoista on seurausta julkisen vallan (osin implisiittisistä) takauksista. (</a:t>
            </a:r>
            <a:r>
              <a:rPr lang="fi-FI" dirty="0" err="1"/>
              <a:t>Riksbank</a:t>
            </a:r>
            <a:r>
              <a:rPr lang="fi-FI" dirty="0"/>
              <a:t> 2011: </a:t>
            </a:r>
            <a:r>
              <a:rPr lang="fi-FI" dirty="0" err="1"/>
              <a:t>Appropriate</a:t>
            </a:r>
            <a:r>
              <a:rPr lang="fi-FI" dirty="0"/>
              <a:t> capital </a:t>
            </a:r>
            <a:r>
              <a:rPr lang="fi-FI" dirty="0" err="1"/>
              <a:t>ratio</a:t>
            </a:r>
            <a:r>
              <a:rPr lang="fi-FI" dirty="0"/>
              <a:t> in </a:t>
            </a:r>
            <a:r>
              <a:rPr lang="fi-FI" dirty="0" err="1"/>
              <a:t>major</a:t>
            </a:r>
            <a:r>
              <a:rPr lang="fi-FI" dirty="0"/>
              <a:t> </a:t>
            </a:r>
            <a:r>
              <a:rPr lang="fi-FI" dirty="0" err="1"/>
              <a:t>Swedish</a:t>
            </a:r>
            <a:r>
              <a:rPr lang="fi-FI" dirty="0"/>
              <a:t> </a:t>
            </a:r>
            <a:r>
              <a:rPr lang="fi-FI" dirty="0" err="1"/>
              <a:t>banks</a:t>
            </a:r>
            <a:r>
              <a:rPr lang="fi-FI" dirty="0"/>
              <a:t>)</a:t>
            </a:r>
          </a:p>
          <a:p>
            <a:pPr lvl="1"/>
            <a:r>
              <a:rPr lang="fi-FI" dirty="0"/>
              <a:t>Takauksia =&gt; halpaa rahoitusta =&gt; helppo saavuttaa huippukannattavuus</a:t>
            </a:r>
          </a:p>
          <a:p>
            <a:r>
              <a:rPr lang="fi-FI" dirty="0"/>
              <a:t>Vaikuttaako moraalikato pankkien rahoitusrakenteeseen?</a:t>
            </a:r>
          </a:p>
          <a:p>
            <a:pPr lvl="1"/>
            <a:r>
              <a:rPr lang="fi-FI" dirty="0"/>
              <a:t>Julkisen vallan takaus =&gt; velkarahoitus keinotekoisen halpaa =&gt; kannattaa käyttää runsaasti, hakea riskiä ja sen tuomia tuottomahdollisuuksia velkavivulla</a:t>
            </a:r>
          </a:p>
          <a:p>
            <a:pPr lvl="2"/>
            <a:r>
              <a:rPr lang="fi-FI" dirty="0"/>
              <a:t>”Voitot yksityisiä, tappiot veronmaksajille” =&gt; mitä enemmän riskiä, sitä suurempi voittojen odotusarvo</a:t>
            </a:r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35A683-D47D-0C2E-4099-B6B9A113F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1C0566-E12D-D407-060A-BD077367F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673141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811559"/>
          </a:xfrm>
        </p:spPr>
        <p:txBody>
          <a:bodyPr/>
          <a:lstStyle/>
          <a:p>
            <a:r>
              <a:rPr lang="fi-FI" dirty="0"/>
              <a:t>Talletussuoja ja moraalikato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033" y="1844824"/>
            <a:ext cx="8229600" cy="4824536"/>
          </a:xfrm>
        </p:spPr>
        <p:txBody>
          <a:bodyPr>
            <a:normAutofit fontScale="77500" lnSpcReduction="20000"/>
          </a:bodyPr>
          <a:lstStyle/>
          <a:p>
            <a:r>
              <a:rPr lang="fi-FI" dirty="0"/>
              <a:t>Yksinkertainen tapa mallittaa talletussuojan ”</a:t>
            </a:r>
            <a:r>
              <a:rPr lang="fi-FI" dirty="0" err="1"/>
              <a:t>moral</a:t>
            </a:r>
            <a:r>
              <a:rPr lang="fi-FI" dirty="0"/>
              <a:t> </a:t>
            </a:r>
            <a:r>
              <a:rPr lang="fi-FI" dirty="0" err="1"/>
              <a:t>hazard</a:t>
            </a:r>
            <a:r>
              <a:rPr lang="fi-FI" dirty="0"/>
              <a:t>”</a:t>
            </a:r>
          </a:p>
          <a:p>
            <a:r>
              <a:rPr lang="fi-FI" dirty="0"/>
              <a:t>Kaksi periodia</a:t>
            </a:r>
          </a:p>
          <a:p>
            <a:pPr lvl="1"/>
            <a:r>
              <a:rPr lang="fi-FI" dirty="0"/>
              <a:t>0: Talletukset tehdään, pankki myöntää lainat  </a:t>
            </a:r>
          </a:p>
          <a:p>
            <a:pPr lvl="1"/>
            <a:r>
              <a:rPr lang="fi-FI" dirty="0"/>
              <a:t>1: Pankki likvidoidaan</a:t>
            </a:r>
          </a:p>
          <a:p>
            <a:r>
              <a:rPr lang="fi-FI" dirty="0"/>
              <a:t>Pankin arvo ajanhetkellä 1 on </a:t>
            </a:r>
            <a:r>
              <a:rPr lang="el-GR" dirty="0"/>
              <a:t>λ</a:t>
            </a:r>
            <a:r>
              <a:rPr lang="fi-FI" dirty="0"/>
              <a:t>-D+S</a:t>
            </a:r>
          </a:p>
          <a:p>
            <a:pPr lvl="1"/>
            <a:r>
              <a:rPr lang="fi-FI" dirty="0"/>
              <a:t>Missä </a:t>
            </a:r>
            <a:r>
              <a:rPr lang="el-GR" dirty="0"/>
              <a:t>λ</a:t>
            </a:r>
            <a:r>
              <a:rPr lang="fi-FI" dirty="0"/>
              <a:t>=lainojen arvo periodilla 1, D = talletukset ja S= talletussuojasta saatava summa</a:t>
            </a:r>
          </a:p>
          <a:p>
            <a:pPr lvl="1"/>
            <a:r>
              <a:rPr lang="fi-FI" dirty="0"/>
              <a:t>S voi olla enintään </a:t>
            </a:r>
            <a:r>
              <a:rPr lang="el-GR" dirty="0"/>
              <a:t>λ</a:t>
            </a:r>
            <a:r>
              <a:rPr lang="fi-FI" dirty="0"/>
              <a:t>-D; Jos </a:t>
            </a:r>
            <a:r>
              <a:rPr lang="el-GR" dirty="0"/>
              <a:t>λ</a:t>
            </a:r>
            <a:r>
              <a:rPr lang="fi-FI" dirty="0"/>
              <a:t>-D &gt;0 =&gt; S=0</a:t>
            </a:r>
          </a:p>
          <a:p>
            <a:r>
              <a:rPr lang="fi-FI" dirty="0"/>
              <a:t>Jos päädytään huonoon maailmantilaan, lainakanta arvoton (</a:t>
            </a:r>
            <a:r>
              <a:rPr lang="el-GR" dirty="0"/>
              <a:t>λ</a:t>
            </a:r>
            <a:r>
              <a:rPr lang="fi-FI" dirty="0"/>
              <a:t>=0); muussa tapauksessa sen arvo = X.</a:t>
            </a:r>
          </a:p>
          <a:p>
            <a:r>
              <a:rPr lang="fi-FI" dirty="0"/>
              <a:t>Pankin arvon odotusarvo on</a:t>
            </a:r>
          </a:p>
          <a:p>
            <a:pPr lvl="1"/>
            <a:r>
              <a:rPr lang="fi-FI" dirty="0"/>
              <a:t>[</a:t>
            </a:r>
            <a:r>
              <a:rPr lang="el-GR" dirty="0"/>
              <a:t>θ </a:t>
            </a:r>
            <a:r>
              <a:rPr lang="fi-FI" dirty="0"/>
              <a:t>X-L]+[(1-</a:t>
            </a:r>
            <a:r>
              <a:rPr lang="el-GR" dirty="0"/>
              <a:t> θ</a:t>
            </a:r>
            <a:r>
              <a:rPr lang="fi-FI" dirty="0"/>
              <a:t>)*D]</a:t>
            </a:r>
          </a:p>
          <a:p>
            <a:pPr lvl="1"/>
            <a:r>
              <a:rPr lang="fi-FI" dirty="0"/>
              <a:t>Missä </a:t>
            </a:r>
            <a:r>
              <a:rPr lang="el-GR" dirty="0"/>
              <a:t>θ</a:t>
            </a:r>
            <a:r>
              <a:rPr lang="fi-FI" dirty="0"/>
              <a:t> on hyvään maailmantilaan päätymisen todennäköisyys ja L on lainaksi myönnetty summa  (siis lainakanta L:stä tulee korkojen ja luottotappioiden vuoksi </a:t>
            </a:r>
            <a:r>
              <a:rPr lang="el-GR" dirty="0"/>
              <a:t>λ</a:t>
            </a:r>
            <a:r>
              <a:rPr lang="fi-FI" dirty="0"/>
              <a:t>)</a:t>
            </a:r>
          </a:p>
          <a:p>
            <a:pPr lvl="1"/>
            <a:r>
              <a:rPr lang="fi-FI" dirty="0"/>
              <a:t>Ensimmäisissä hakasuluissa on antolainauksesta saadun voiton odotusarvo ilman talletussuojaa, toisissa talletussuojasta saatavan tukiaisen odotusarvo</a:t>
            </a:r>
          </a:p>
          <a:p>
            <a:pPr lvl="2"/>
            <a:endParaRPr lang="fi-FI" dirty="0"/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28</a:t>
            </a:fld>
            <a:endParaRPr lang="fi-FI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A08FC-E080-2B4D-14B8-BC5284607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849570"/>
            <a:ext cx="7704667" cy="1171599"/>
          </a:xfrm>
        </p:spPr>
        <p:txBody>
          <a:bodyPr/>
          <a:lstStyle/>
          <a:p>
            <a:r>
              <a:rPr lang="en-GB" dirty="0" err="1"/>
              <a:t>Talletussuoja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moraalikato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E9F67-BFCF-C82E-F4FE-E37C18719A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133" y="2348880"/>
            <a:ext cx="7704667" cy="3650936"/>
          </a:xfrm>
        </p:spPr>
        <p:txBody>
          <a:bodyPr/>
          <a:lstStyle/>
          <a:p>
            <a:r>
              <a:rPr lang="fi-FI" dirty="0"/>
              <a:t>Jos talletussuoja hinnoiteltu oikein, talletussuojamaksu P = (1-</a:t>
            </a:r>
            <a:r>
              <a:rPr lang="el-GR" dirty="0"/>
              <a:t> θ</a:t>
            </a:r>
            <a:r>
              <a:rPr lang="fi-FI" dirty="0"/>
              <a:t>)*D </a:t>
            </a:r>
          </a:p>
          <a:p>
            <a:pPr lvl="1"/>
            <a:r>
              <a:rPr lang="fi-FI" dirty="0"/>
              <a:t>Ei sisällä tukiaista, pelkkä täysihintainen maksu, ”Oikein” hinnoiteltu vakuutus</a:t>
            </a:r>
          </a:p>
          <a:p>
            <a:pPr lvl="1"/>
            <a:r>
              <a:rPr lang="fi-FI" dirty="0"/>
              <a:t>Maksu sitä pienempi, mitä suuremmalla todennäköisyydellä lainakanta on ”hyvälaatuinen”</a:t>
            </a:r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3F42-8BEB-B80A-3B2D-D705E149B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D23489-45EC-E710-FE16-F4876334B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64376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667543"/>
          </a:xfrm>
        </p:spPr>
        <p:txBody>
          <a:bodyPr>
            <a:normAutofit fontScale="90000"/>
          </a:bodyPr>
          <a:lstStyle/>
          <a:p>
            <a:r>
              <a:rPr lang="fi-FI" dirty="0"/>
              <a:t>Talletuspaot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124744"/>
            <a:ext cx="7776864" cy="5348554"/>
          </a:xfrm>
        </p:spPr>
        <p:txBody>
          <a:bodyPr>
            <a:normAutofit/>
          </a:bodyPr>
          <a:lstStyle/>
          <a:p>
            <a:r>
              <a:rPr lang="fi-FI" dirty="0"/>
              <a:t>”</a:t>
            </a:r>
            <a:r>
              <a:rPr lang="fi-FI" dirty="0" err="1"/>
              <a:t>Run</a:t>
            </a:r>
            <a:r>
              <a:rPr lang="fi-FI" dirty="0"/>
              <a:t> on a </a:t>
            </a:r>
            <a:r>
              <a:rPr lang="fi-FI" dirty="0" err="1"/>
              <a:t>bank</a:t>
            </a:r>
            <a:r>
              <a:rPr lang="fi-FI" dirty="0"/>
              <a:t>”</a:t>
            </a:r>
          </a:p>
          <a:p>
            <a:r>
              <a:rPr lang="fi-FI" dirty="0"/>
              <a:t>Luottamus pankkiin heikkenee =&gt; talletuksia nostetaan =&gt; pankin rahoitustilanne (ja kannattavuus) heikkenevät =&gt; luottamus pankkiin heikkenee =&gt; talletuksia nostetaan lisää…</a:t>
            </a:r>
          </a:p>
          <a:p>
            <a:r>
              <a:rPr lang="fi-FI" dirty="0"/>
              <a:t>Talletuspako voi pakottaa pankin myymään varojaan huonoon hintaan</a:t>
            </a:r>
          </a:p>
          <a:p>
            <a:pPr lvl="1"/>
            <a:r>
              <a:rPr lang="fi-FI" dirty="0"/>
              <a:t>Pakko saada nopeasti keskuspankkirahaa - ainoa keino omaisuuden myyminen nopeasti </a:t>
            </a:r>
          </a:p>
          <a:p>
            <a:r>
              <a:rPr lang="fi-FI" dirty="0"/>
              <a:t>Tarttuvia: yhden pankin ”kaatuminen” heikentää luottamusta muihin</a:t>
            </a:r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3</a:t>
            </a:fld>
            <a:endParaRPr lang="fi-FI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523527"/>
          </a:xfrm>
        </p:spPr>
        <p:txBody>
          <a:bodyPr>
            <a:normAutofit fontScale="90000"/>
          </a:bodyPr>
          <a:lstStyle/>
          <a:p>
            <a:r>
              <a:rPr lang="fi-FI" dirty="0"/>
              <a:t>Talletussuoja ja moraalikato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6953" y="1399650"/>
            <a:ext cx="7925527" cy="5073647"/>
          </a:xfrm>
        </p:spPr>
        <p:txBody>
          <a:bodyPr>
            <a:normAutofit/>
          </a:bodyPr>
          <a:lstStyle/>
          <a:p>
            <a:pPr marL="342900" lvl="1" indent="-342900"/>
            <a:r>
              <a:rPr lang="fi-FI" dirty="0"/>
              <a:t>ITSESTÄÄNSELVYYS: moraalikato ei tietenkään kannusta riskin lisäämiseen tapauksissa, joissa tuotto onnistuneesta hankkeesta ei muutu riskin lisäämisen seurauksena ( X ei funktio </a:t>
            </a:r>
            <a:r>
              <a:rPr lang="el-GR" dirty="0"/>
              <a:t>θ</a:t>
            </a:r>
            <a:r>
              <a:rPr lang="fi-FI" dirty="0"/>
              <a:t>:</a:t>
            </a:r>
            <a:r>
              <a:rPr lang="fi-FI" dirty="0" err="1"/>
              <a:t>sta</a:t>
            </a:r>
            <a:r>
              <a:rPr lang="fi-FI" dirty="0"/>
              <a:t>)</a:t>
            </a:r>
          </a:p>
          <a:p>
            <a:pPr marL="742950" lvl="2" indent="-342900"/>
            <a:r>
              <a:rPr lang="fi-FI" dirty="0"/>
              <a:t>Jos riski = vain epäonnistumisen mahdollisuus, efektiä ei ole</a:t>
            </a:r>
          </a:p>
          <a:p>
            <a:pPr marL="742950" lvl="2" indent="-342900"/>
            <a:r>
              <a:rPr lang="fi-FI" dirty="0"/>
              <a:t>Tämä ”riski pelkkänä ongelmana” –asetelma ei esim. kannusta myöntämään lainoja suuren luottoriskin velallisille, jos heiltä ei saada korkeampaa korkoa hyvissäkään olosuhteissa</a:t>
            </a:r>
          </a:p>
          <a:p>
            <a:pPr marL="285750" lvl="1" indent="-342900"/>
            <a:endParaRPr lang="fi-FI" dirty="0"/>
          </a:p>
          <a:p>
            <a:pPr marL="1200150" lvl="3" indent="-342900"/>
            <a:endParaRPr lang="fi-FI" dirty="0"/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30</a:t>
            </a:fld>
            <a:endParaRPr lang="fi-FI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89C7E-8851-26CE-FD30-9266D7BD5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883567"/>
          </a:xfrm>
        </p:spPr>
        <p:txBody>
          <a:bodyPr/>
          <a:lstStyle/>
          <a:p>
            <a:r>
              <a:rPr lang="en-GB" dirty="0" err="1"/>
              <a:t>Talletussuoja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moraalikato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F8CEAD-9AE2-7A9C-1583-38F2536D46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8319" y="1484784"/>
            <a:ext cx="7704667" cy="5184576"/>
          </a:xfrm>
        </p:spPr>
        <p:txBody>
          <a:bodyPr>
            <a:normAutofit fontScale="77500" lnSpcReduction="20000"/>
          </a:bodyPr>
          <a:lstStyle/>
          <a:p>
            <a:r>
              <a:rPr lang="fi-FI" dirty="0"/>
              <a:t>Entä jos pankki voi valita lainakantansa riskitason?</a:t>
            </a:r>
          </a:p>
          <a:p>
            <a:pPr lvl="1"/>
            <a:r>
              <a:rPr lang="fi-FI" dirty="0"/>
              <a:t>Oletus: X = a/</a:t>
            </a:r>
            <a:r>
              <a:rPr lang="el-GR" dirty="0"/>
              <a:t>θ</a:t>
            </a:r>
            <a:endParaRPr lang="fi-FI" dirty="0"/>
          </a:p>
          <a:p>
            <a:pPr lvl="2"/>
            <a:r>
              <a:rPr lang="el-GR" dirty="0"/>
              <a:t>θ</a:t>
            </a:r>
            <a:r>
              <a:rPr lang="fi-FI" dirty="0"/>
              <a:t> nyt pankin päätösmuuttuja, a eksogeeninen vakio, X on lainakannan arvo hyvässä maailmantilassa</a:t>
            </a:r>
          </a:p>
          <a:p>
            <a:pPr lvl="1"/>
            <a:r>
              <a:rPr lang="fi-FI" dirty="0"/>
              <a:t>Siis: projektien odotusarvo aina sama (a), mutta riski voi muuttua.</a:t>
            </a:r>
          </a:p>
          <a:p>
            <a:pPr lvl="2"/>
            <a:r>
              <a:rPr lang="fi-FI" dirty="0" err="1"/>
              <a:t>Thetan</a:t>
            </a:r>
            <a:r>
              <a:rPr lang="fi-FI" dirty="0"/>
              <a:t> alentaminen =&gt; suurempia mutta epätodennäköisempiä voittoja</a:t>
            </a:r>
          </a:p>
          <a:p>
            <a:pPr lvl="1"/>
            <a:r>
              <a:rPr lang="fi-FI" dirty="0"/>
              <a:t>Mikä on optimaalinen </a:t>
            </a:r>
            <a:r>
              <a:rPr lang="el-GR" dirty="0"/>
              <a:t>θ</a:t>
            </a:r>
            <a:r>
              <a:rPr lang="fi-FI" dirty="0"/>
              <a:t>?</a:t>
            </a:r>
          </a:p>
          <a:p>
            <a:pPr marL="742950" lvl="2" indent="-342900"/>
            <a:r>
              <a:rPr lang="fi-FI" dirty="0"/>
              <a:t>Pankin arvo = [a-L]+[(1-</a:t>
            </a:r>
            <a:r>
              <a:rPr lang="el-GR" dirty="0"/>
              <a:t> θ</a:t>
            </a:r>
            <a:r>
              <a:rPr lang="fi-FI" dirty="0"/>
              <a:t>)*D] </a:t>
            </a:r>
          </a:p>
          <a:p>
            <a:pPr marL="742950" lvl="2" indent="-342900"/>
            <a:r>
              <a:rPr lang="fi-FI" dirty="0"/>
              <a:t>a-L = lainakannan arvon odotusarvo miinus se, mitä lainaamiseen joudutaan sijoittamaan</a:t>
            </a:r>
          </a:p>
          <a:p>
            <a:pPr marL="742950" lvl="2" indent="-342900"/>
            <a:r>
              <a:rPr lang="el-GR" dirty="0"/>
              <a:t>(1- θ)*</a:t>
            </a:r>
            <a:r>
              <a:rPr lang="fi-FI" dirty="0"/>
              <a:t>D = D -</a:t>
            </a:r>
            <a:r>
              <a:rPr lang="el-GR" dirty="0"/>
              <a:t> θ</a:t>
            </a:r>
            <a:r>
              <a:rPr lang="fi-FI" dirty="0"/>
              <a:t>D = mitä talletuksista saadaan miinus mitä tallettajille odotusarvoisesti maksetaan.    </a:t>
            </a:r>
          </a:p>
          <a:p>
            <a:pPr marL="742950" lvl="2" indent="-342900"/>
            <a:r>
              <a:rPr lang="fi-FI" dirty="0"/>
              <a:t>Mitä matalampi onnistumistodennäköisyys </a:t>
            </a:r>
            <a:r>
              <a:rPr lang="el-GR" dirty="0"/>
              <a:t>θ</a:t>
            </a:r>
            <a:r>
              <a:rPr lang="fi-FI" dirty="0"/>
              <a:t>, sitä arvokkaampi pankki osakkaille!</a:t>
            </a:r>
          </a:p>
          <a:p>
            <a:pPr marL="742950" lvl="2" indent="-342900"/>
            <a:r>
              <a:rPr lang="fi-FI" dirty="0"/>
              <a:t>Syy: talletussuojajärjestelmästä saatavan ”tukiaisen” arvo kasvaa</a:t>
            </a:r>
          </a:p>
          <a:p>
            <a:pPr marL="1200150" lvl="3" indent="-342900"/>
            <a:r>
              <a:rPr lang="fi-FI" dirty="0"/>
              <a:t>Toiset hakasulut</a:t>
            </a:r>
          </a:p>
          <a:p>
            <a:pPr marL="742950" lvl="2" indent="-342900"/>
            <a:r>
              <a:rPr lang="fi-FI" dirty="0"/>
              <a:t>Optimaalinen </a:t>
            </a:r>
            <a:r>
              <a:rPr lang="el-GR" dirty="0"/>
              <a:t>θ</a:t>
            </a:r>
            <a:r>
              <a:rPr lang="fi-FI" dirty="0"/>
              <a:t> ≈ 0, jos osakkaat riskineutraaleja</a:t>
            </a:r>
          </a:p>
          <a:p>
            <a:pPr marL="1200150" lvl="3" indent="-342900"/>
            <a:r>
              <a:rPr lang="fi-FI" dirty="0"/>
              <a:t>Pääsääntöisesti tallettajat nostavat rahansa talletussuojasta, lähes kaikki voitto harvoin onnistuvasta uhkapelistä jää osakkaille</a:t>
            </a:r>
          </a:p>
          <a:p>
            <a:pPr marL="742950" lvl="2" indent="-342900"/>
            <a:r>
              <a:rPr lang="fi-FI" dirty="0"/>
              <a:t>Jos missään tapauksessa ei tarvita talletussuojaa (siis jos </a:t>
            </a:r>
            <a:r>
              <a:rPr lang="el-GR" dirty="0"/>
              <a:t>θ </a:t>
            </a:r>
            <a:r>
              <a:rPr lang="fi-FI" dirty="0"/>
              <a:t>=1), tukiainen = 0</a:t>
            </a:r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9C28C-0FA3-C6C0-DD97-F6403D2D3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7B0F3F-6524-CE08-AE93-ABD27F992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31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91125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667543"/>
          </a:xfrm>
        </p:spPr>
        <p:txBody>
          <a:bodyPr>
            <a:normAutofit fontScale="90000"/>
          </a:bodyPr>
          <a:lstStyle/>
          <a:p>
            <a:r>
              <a:rPr lang="fi-FI" dirty="0"/>
              <a:t>Talletussuoja ja </a:t>
            </a:r>
            <a:r>
              <a:rPr lang="fi-FI" dirty="0" err="1"/>
              <a:t>moral</a:t>
            </a:r>
            <a:r>
              <a:rPr lang="fi-FI" dirty="0"/>
              <a:t> </a:t>
            </a:r>
            <a:r>
              <a:rPr lang="fi-FI" dirty="0" err="1"/>
              <a:t>hazard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268760"/>
            <a:ext cx="7848872" cy="5401816"/>
          </a:xfrm>
        </p:spPr>
        <p:txBody>
          <a:bodyPr>
            <a:normAutofit fontScale="77500" lnSpcReduction="20000"/>
          </a:bodyPr>
          <a:lstStyle/>
          <a:p>
            <a:r>
              <a:rPr lang="fi-FI" dirty="0"/>
              <a:t>Moraalikato ei esiinny, jos talletussuojaa ei ole ja asiakkaat hyvin asioista perillä</a:t>
            </a:r>
          </a:p>
          <a:p>
            <a:pPr lvl="1"/>
            <a:r>
              <a:rPr lang="fi-FI" dirty="0"/>
              <a:t>Talletuskorko reagoi riskiin: halvalla ei saa talletuksia, jos pankilla iso riski</a:t>
            </a:r>
          </a:p>
          <a:p>
            <a:pPr lvl="1"/>
            <a:r>
              <a:rPr lang="fi-FI" dirty="0"/>
              <a:t>Edellisessä esimerkissä: tallettajille on maksettava </a:t>
            </a:r>
            <a:r>
              <a:rPr lang="fi-FI" dirty="0" err="1"/>
              <a:t>rD</a:t>
            </a:r>
            <a:r>
              <a:rPr lang="fi-FI" dirty="0"/>
              <a:t>, jos pankki voi epäonnistua. (r&gt;1)</a:t>
            </a:r>
          </a:p>
          <a:p>
            <a:pPr lvl="1"/>
            <a:r>
              <a:rPr lang="fi-FI" dirty="0"/>
              <a:t>Jos tallettajat riskineutraaleja, ei aikapreferenssiä eikä riskitöntä sijoituskohdetta, pätee:</a:t>
            </a:r>
          </a:p>
          <a:p>
            <a:pPr lvl="1">
              <a:buNone/>
            </a:pPr>
            <a:r>
              <a:rPr lang="fi-FI" dirty="0"/>
              <a:t>				</a:t>
            </a:r>
            <a:r>
              <a:rPr lang="fi-FI" dirty="0" err="1"/>
              <a:t>rD</a:t>
            </a:r>
            <a:r>
              <a:rPr lang="el-GR" dirty="0"/>
              <a:t>θ</a:t>
            </a:r>
            <a:r>
              <a:rPr lang="fi-FI" dirty="0"/>
              <a:t> = D =&gt; r = 1/</a:t>
            </a:r>
            <a:r>
              <a:rPr lang="el-GR" dirty="0"/>
              <a:t>θ</a:t>
            </a:r>
          </a:p>
          <a:p>
            <a:pPr lvl="1">
              <a:buFontTx/>
              <a:buChar char="-"/>
            </a:pPr>
            <a:r>
              <a:rPr lang="fi-FI" dirty="0"/>
              <a:t>Jos epäonnistuminen lähes varmaa (</a:t>
            </a:r>
            <a:r>
              <a:rPr lang="el-GR" dirty="0"/>
              <a:t>θ</a:t>
            </a:r>
            <a:r>
              <a:rPr lang="fi-FI" dirty="0"/>
              <a:t> ≈ 0), talletuskoron lähestyttävä ääretöntä</a:t>
            </a:r>
          </a:p>
          <a:p>
            <a:pPr lvl="1">
              <a:buFontTx/>
              <a:buChar char="-"/>
            </a:pPr>
            <a:r>
              <a:rPr lang="fi-FI" dirty="0"/>
              <a:t>Pankin arvo on</a:t>
            </a:r>
          </a:p>
          <a:p>
            <a:pPr lvl="2">
              <a:buNone/>
            </a:pPr>
            <a:r>
              <a:rPr lang="el-GR" dirty="0"/>
              <a:t>θ</a:t>
            </a:r>
            <a:r>
              <a:rPr lang="fi-FI" dirty="0"/>
              <a:t>(X </a:t>
            </a:r>
            <a:r>
              <a:rPr lang="fi-FI" dirty="0" err="1"/>
              <a:t>-rD</a:t>
            </a:r>
            <a:r>
              <a:rPr lang="fi-FI" dirty="0"/>
              <a:t>) = </a:t>
            </a:r>
            <a:r>
              <a:rPr lang="el-GR" dirty="0"/>
              <a:t>θ</a:t>
            </a:r>
            <a:r>
              <a:rPr lang="fi-FI" dirty="0"/>
              <a:t>(a/</a:t>
            </a:r>
            <a:r>
              <a:rPr lang="el-GR" dirty="0"/>
              <a:t>θ</a:t>
            </a:r>
            <a:r>
              <a:rPr lang="fi-FI" dirty="0"/>
              <a:t> -D/</a:t>
            </a:r>
            <a:r>
              <a:rPr lang="el-GR" dirty="0"/>
              <a:t> θ</a:t>
            </a:r>
            <a:r>
              <a:rPr lang="fi-FI" dirty="0"/>
              <a:t>) = </a:t>
            </a:r>
            <a:r>
              <a:rPr lang="fi-FI" dirty="0" err="1"/>
              <a:t>a-D</a:t>
            </a:r>
            <a:r>
              <a:rPr lang="fi-FI" dirty="0"/>
              <a:t> </a:t>
            </a:r>
          </a:p>
          <a:p>
            <a:pPr lvl="2">
              <a:buFont typeface="Symbol"/>
              <a:buChar char="Þ"/>
            </a:pPr>
            <a:r>
              <a:rPr lang="fi-FI" dirty="0"/>
              <a:t>ei </a:t>
            </a:r>
            <a:r>
              <a:rPr lang="fi-FI" dirty="0" err="1"/>
              <a:t>moral</a:t>
            </a:r>
            <a:r>
              <a:rPr lang="fi-FI" dirty="0"/>
              <a:t> </a:t>
            </a:r>
            <a:r>
              <a:rPr lang="fi-FI" dirty="0" err="1"/>
              <a:t>hazardia</a:t>
            </a:r>
            <a:r>
              <a:rPr lang="fi-FI" dirty="0"/>
              <a:t>; riskin lisääminen tai vähentäminen ei vaikuta pankin arvoon</a:t>
            </a:r>
          </a:p>
          <a:p>
            <a:r>
              <a:rPr lang="fi-FI" dirty="0"/>
              <a:t>Perinteinen perustelu talletussuojalle: ”Tallettajat huonosti asioista perillä, talletusten hinta ei oikeasti reagoisi riskiin, joten </a:t>
            </a:r>
            <a:r>
              <a:rPr lang="fi-FI" dirty="0" err="1"/>
              <a:t>moral</a:t>
            </a:r>
            <a:r>
              <a:rPr lang="fi-FI" dirty="0"/>
              <a:t> </a:t>
            </a:r>
            <a:r>
              <a:rPr lang="fi-FI" dirty="0" err="1"/>
              <a:t>hazard</a:t>
            </a:r>
            <a:r>
              <a:rPr lang="fi-FI" dirty="0"/>
              <a:t> ei poistuisi.”</a:t>
            </a:r>
          </a:p>
          <a:p>
            <a:pPr lvl="1"/>
            <a:r>
              <a:rPr lang="fi-FI" dirty="0"/>
              <a:t>Myös syy sille, että rahamarkkinaraha, suurtalletukset (&gt;100 000 €) ym. jätetty talletussuojan ulkopuolelle: sofistikoitunutta rahaa, jonka hinta reagoi riskiin, ei ”mökin mummojen” säästöjä</a:t>
            </a:r>
          </a:p>
          <a:p>
            <a:pPr lvl="2">
              <a:buNone/>
            </a:pPr>
            <a:r>
              <a:rPr lang="fi-FI" dirty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32</a:t>
            </a:fld>
            <a:endParaRPr lang="fi-FI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883567"/>
          </a:xfrm>
        </p:spPr>
        <p:txBody>
          <a:bodyPr/>
          <a:lstStyle/>
          <a:p>
            <a:r>
              <a:rPr lang="fi-FI" dirty="0"/>
              <a:t>Riskipohjainen talletussuojamaksu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268760"/>
            <a:ext cx="7704667" cy="5400600"/>
          </a:xfrm>
        </p:spPr>
        <p:txBody>
          <a:bodyPr>
            <a:normAutofit fontScale="40000" lnSpcReduction="20000"/>
          </a:bodyPr>
          <a:lstStyle/>
          <a:p>
            <a:r>
              <a:rPr lang="fi-FI" sz="4500" dirty="0"/>
              <a:t>Jos r vakio, koska tallettajat eivät ymmärrä vaatia riskilisää, niin pankin arvo </a:t>
            </a:r>
          </a:p>
          <a:p>
            <a:pPr>
              <a:buNone/>
            </a:pPr>
            <a:r>
              <a:rPr lang="fi-FI" sz="4500" dirty="0"/>
              <a:t>	= </a:t>
            </a:r>
            <a:r>
              <a:rPr lang="el-GR" sz="4500" dirty="0"/>
              <a:t>θ</a:t>
            </a:r>
            <a:r>
              <a:rPr lang="fi-FI" sz="4500" dirty="0"/>
              <a:t>(a/</a:t>
            </a:r>
            <a:r>
              <a:rPr lang="el-GR" sz="4500" dirty="0"/>
              <a:t>θ</a:t>
            </a:r>
            <a:r>
              <a:rPr lang="fi-FI" sz="4500" dirty="0"/>
              <a:t> -</a:t>
            </a:r>
            <a:r>
              <a:rPr lang="fi-FI" sz="4500" dirty="0" err="1"/>
              <a:t>Dr</a:t>
            </a:r>
            <a:r>
              <a:rPr lang="fi-FI" sz="4500" dirty="0"/>
              <a:t>) = (a- </a:t>
            </a:r>
            <a:r>
              <a:rPr lang="el-GR" sz="4500" dirty="0"/>
              <a:t>θ</a:t>
            </a:r>
            <a:r>
              <a:rPr lang="fi-FI" sz="4500" dirty="0" err="1"/>
              <a:t>rD</a:t>
            </a:r>
            <a:r>
              <a:rPr lang="fi-FI" sz="4500" dirty="0"/>
              <a:t>); jälleen riskin lisääminen nostaa pankin arvoa</a:t>
            </a:r>
          </a:p>
          <a:p>
            <a:pPr lvl="1"/>
            <a:r>
              <a:rPr lang="fi-FI" sz="4500" dirty="0"/>
              <a:t>Voitot osakkaille, tappiot tallettajille</a:t>
            </a:r>
          </a:p>
          <a:p>
            <a:pPr lvl="1"/>
            <a:r>
              <a:rPr lang="fi-FI" sz="4500" dirty="0"/>
              <a:t>Riski = tulonsiirto tallettajilta osakkaille, ainakin jos lasketaan odotusarvoja ex </a:t>
            </a:r>
            <a:r>
              <a:rPr lang="fi-FI" sz="4500" dirty="0" err="1"/>
              <a:t>ante</a:t>
            </a:r>
            <a:endParaRPr lang="fi-FI" sz="4500" dirty="0"/>
          </a:p>
          <a:p>
            <a:r>
              <a:rPr lang="fi-FI" sz="4500" dirty="0"/>
              <a:t>Edellä todettiin:</a:t>
            </a:r>
          </a:p>
          <a:p>
            <a:pPr lvl="1">
              <a:buNone/>
            </a:pPr>
            <a:r>
              <a:rPr lang="fi-FI" sz="4500" dirty="0"/>
              <a:t>”Jos talletussuoja hinnoiteltu oikein, talletussuojamaksu P = (1-</a:t>
            </a:r>
            <a:r>
              <a:rPr lang="el-GR" sz="4500" dirty="0"/>
              <a:t> θ</a:t>
            </a:r>
            <a:r>
              <a:rPr lang="fi-FI" sz="4500" dirty="0"/>
              <a:t>)D </a:t>
            </a:r>
          </a:p>
          <a:p>
            <a:pPr lvl="1">
              <a:buNone/>
            </a:pPr>
            <a:r>
              <a:rPr lang="fi-FI" sz="4500" dirty="0" err="1"/>
              <a:t>Theta</a:t>
            </a:r>
            <a:r>
              <a:rPr lang="fi-FI" sz="4500" dirty="0"/>
              <a:t> = 1 =&gt; täysin riskitön laitos =&gt; ei talletussuojamaksua</a:t>
            </a:r>
          </a:p>
          <a:p>
            <a:r>
              <a:rPr lang="fi-FI" sz="4500" dirty="0"/>
              <a:t>Yritetty soveltaa käytännössä</a:t>
            </a:r>
          </a:p>
          <a:p>
            <a:pPr lvl="1"/>
            <a:r>
              <a:rPr lang="fi-FI" sz="4500" dirty="0"/>
              <a:t>alempi vakavaraisuus =&gt; korkeampi riski =&gt; korkeampi maksu </a:t>
            </a:r>
          </a:p>
          <a:p>
            <a:pPr lvl="1"/>
            <a:r>
              <a:rPr lang="fi-FI" sz="4500" dirty="0"/>
              <a:t>LLL 14 luku, 5 §</a:t>
            </a:r>
          </a:p>
          <a:p>
            <a:pPr lvl="1"/>
            <a:r>
              <a:rPr lang="fi-FI" sz="4500" dirty="0"/>
              <a:t>Teoriassa paras ratkaisu, mutta mittausongelmat!</a:t>
            </a:r>
          </a:p>
          <a:p>
            <a:pPr lvl="1">
              <a:buNone/>
            </a:pPr>
            <a:endParaRPr lang="fi-FI" dirty="0"/>
          </a:p>
          <a:p>
            <a:pPr>
              <a:buNone/>
            </a:pP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33</a:t>
            </a:fld>
            <a:endParaRPr lang="fi-FI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61458-924E-29F4-F017-217CB6AFA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171599"/>
          </a:xfrm>
        </p:spPr>
        <p:txBody>
          <a:bodyPr/>
          <a:lstStyle/>
          <a:p>
            <a:r>
              <a:rPr lang="en-GB" dirty="0" err="1"/>
              <a:t>Talletuspaot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0F7C3-6A08-E4DE-C76D-8C1E61ACA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133" y="1772816"/>
            <a:ext cx="7704667" cy="4627983"/>
          </a:xfrm>
        </p:spPr>
        <p:txBody>
          <a:bodyPr>
            <a:normAutofit fontScale="70000" lnSpcReduction="20000"/>
          </a:bodyPr>
          <a:lstStyle/>
          <a:p>
            <a:r>
              <a:rPr lang="fi-FI" dirty="0"/>
              <a:t>Suomessa ei tapahtunut juuri koskaan</a:t>
            </a:r>
          </a:p>
          <a:p>
            <a:pPr lvl="1"/>
            <a:r>
              <a:rPr lang="fi-FI" dirty="0"/>
              <a:t>Pieni talletuspako loppuvuonna 1914 (pelättiin saksalaisten maihinnousua), ei kovin paha</a:t>
            </a:r>
          </a:p>
          <a:p>
            <a:pPr lvl="1"/>
            <a:r>
              <a:rPr lang="fi-FI" dirty="0"/>
              <a:t>Edes 1930-luvun lamassa ei esiintynyt, vaikka parissa tapauksessa tallettajat menettivät varojaan</a:t>
            </a:r>
          </a:p>
          <a:p>
            <a:pPr lvl="1"/>
            <a:r>
              <a:rPr lang="fi-FI" dirty="0"/>
              <a:t>Toinen pieni talletuspako talvisodan sytyttyä</a:t>
            </a:r>
          </a:p>
          <a:p>
            <a:pPr lvl="1"/>
            <a:r>
              <a:rPr lang="fi-FI" dirty="0"/>
              <a:t>1990-luvun lamassa kansa ilmeisesti luotti implisiittiseen valtion takaukseen?</a:t>
            </a:r>
          </a:p>
          <a:p>
            <a:pPr lvl="2"/>
            <a:r>
              <a:rPr lang="fi-FI" dirty="0"/>
              <a:t>1993 alkaen eksplisiittiseen; eduskunnan pankkitukiponsi</a:t>
            </a:r>
          </a:p>
          <a:p>
            <a:pPr lvl="2"/>
            <a:r>
              <a:rPr lang="fi-FI" dirty="0"/>
              <a:t>EKA-yhtymän säästökassa syksyllä 1993</a:t>
            </a:r>
          </a:p>
          <a:p>
            <a:pPr lvl="1"/>
            <a:r>
              <a:rPr lang="fi-FI" dirty="0"/>
              <a:t>Islantilaiset 2008, ei paniikkia</a:t>
            </a:r>
          </a:p>
          <a:p>
            <a:r>
              <a:rPr lang="fi-FI" dirty="0"/>
              <a:t>Yhdysvalloissa tapahtunut useammin, etenkin aiemmin historiassa</a:t>
            </a:r>
          </a:p>
          <a:p>
            <a:pPr lvl="1"/>
            <a:r>
              <a:rPr lang="fi-FI" dirty="0"/>
              <a:t>Friedman &amp; </a:t>
            </a:r>
            <a:r>
              <a:rPr lang="fi-FI" dirty="0" err="1"/>
              <a:t>Schwartz</a:t>
            </a:r>
            <a:r>
              <a:rPr lang="fi-FI" dirty="0"/>
              <a:t>: 1930-luvun lama (”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great</a:t>
            </a:r>
            <a:r>
              <a:rPr lang="fi-FI" dirty="0"/>
              <a:t> </a:t>
            </a:r>
            <a:r>
              <a:rPr lang="fi-FI" dirty="0" err="1"/>
              <a:t>contraction</a:t>
            </a:r>
            <a:r>
              <a:rPr lang="fi-FI" dirty="0"/>
              <a:t>”)</a:t>
            </a:r>
          </a:p>
          <a:p>
            <a:pPr lvl="1"/>
            <a:r>
              <a:rPr lang="fi-FI" dirty="0"/>
              <a:t>Chicago, kesä 1932</a:t>
            </a:r>
          </a:p>
          <a:p>
            <a:pPr lvl="1"/>
            <a:r>
              <a:rPr lang="fi-FI" dirty="0"/>
              <a:t>Kevät 2023; hillitympi</a:t>
            </a:r>
          </a:p>
          <a:p>
            <a:r>
              <a:rPr lang="fi-FI" dirty="0"/>
              <a:t>Venäjä 2022, etenkin </a:t>
            </a:r>
            <a:r>
              <a:rPr lang="fi-FI" dirty="0" err="1"/>
              <a:t>Sberbankin</a:t>
            </a:r>
            <a:r>
              <a:rPr lang="fi-FI" dirty="0"/>
              <a:t> tytäryhtiöt EU-maissa (</a:t>
            </a:r>
            <a:r>
              <a:rPr lang="fi-FI" dirty="0" err="1"/>
              <a:t>Tsekki</a:t>
            </a:r>
            <a:r>
              <a:rPr lang="fi-FI" dirty="0"/>
              <a:t>, Itävalta)</a:t>
            </a:r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F1B535-17BB-3650-1D55-567E267E3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18A585-944B-8B95-7661-EBE84B016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158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811559"/>
          </a:xfrm>
        </p:spPr>
        <p:txBody>
          <a:bodyPr/>
          <a:lstStyle/>
          <a:p>
            <a:r>
              <a:rPr lang="fi-FI" dirty="0" err="1"/>
              <a:t>Diamond-Dybvig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145" y="1285924"/>
            <a:ext cx="7704667" cy="4951388"/>
          </a:xfrm>
        </p:spPr>
        <p:txBody>
          <a:bodyPr>
            <a:normAutofit fontScale="70000" lnSpcReduction="20000"/>
          </a:bodyPr>
          <a:lstStyle/>
          <a:p>
            <a:r>
              <a:rPr lang="fi-FI" dirty="0"/>
              <a:t>”Bank </a:t>
            </a:r>
            <a:r>
              <a:rPr lang="fi-FI" dirty="0" err="1"/>
              <a:t>Runs</a:t>
            </a:r>
            <a:r>
              <a:rPr lang="fi-FI" dirty="0"/>
              <a:t>, </a:t>
            </a:r>
            <a:r>
              <a:rPr lang="fi-FI" dirty="0" err="1"/>
              <a:t>Deposit</a:t>
            </a:r>
            <a:r>
              <a:rPr lang="fi-FI" dirty="0"/>
              <a:t> Insurance and </a:t>
            </a:r>
            <a:r>
              <a:rPr lang="fi-FI" dirty="0" err="1"/>
              <a:t>Liquidity</a:t>
            </a:r>
            <a:r>
              <a:rPr lang="fi-FI" dirty="0"/>
              <a:t>”  (Journal of </a:t>
            </a:r>
            <a:r>
              <a:rPr lang="fi-FI" dirty="0" err="1"/>
              <a:t>Political</a:t>
            </a:r>
            <a:r>
              <a:rPr lang="fi-FI" dirty="0"/>
              <a:t> </a:t>
            </a:r>
            <a:r>
              <a:rPr lang="fi-FI" dirty="0" err="1"/>
              <a:t>Economy</a:t>
            </a:r>
            <a:r>
              <a:rPr lang="fi-FI" dirty="0"/>
              <a:t> 1983)</a:t>
            </a:r>
          </a:p>
          <a:p>
            <a:r>
              <a:rPr lang="fi-FI" dirty="0"/>
              <a:t>Mallissa kolme ajankohtaa (0,1,2) ja yksi ainoa hyödyke</a:t>
            </a:r>
          </a:p>
          <a:p>
            <a:r>
              <a:rPr lang="fi-FI" dirty="0"/>
              <a:t>Periodilla 0 voidaan tehdä investointi </a:t>
            </a:r>
          </a:p>
          <a:p>
            <a:pPr lvl="1"/>
            <a:r>
              <a:rPr lang="fi-FI" dirty="0"/>
              <a:t>Kuka tahansa voi tehdä</a:t>
            </a:r>
          </a:p>
          <a:p>
            <a:pPr lvl="1"/>
            <a:r>
              <a:rPr lang="fi-FI" dirty="0"/>
              <a:t>Jos likvidoidaan periodilla 1, saadaan investointi takaisin </a:t>
            </a:r>
          </a:p>
          <a:p>
            <a:pPr lvl="1"/>
            <a:r>
              <a:rPr lang="fi-FI" dirty="0"/>
              <a:t>Jos odotetaan periodille 2, saadaan R jokaista investoitua yksikköä kohti; R&gt;1</a:t>
            </a:r>
          </a:p>
          <a:p>
            <a:pPr lvl="2"/>
            <a:r>
              <a:rPr lang="fi-FI" dirty="0"/>
              <a:t>Investoinnissa ei riskiä</a:t>
            </a:r>
          </a:p>
          <a:p>
            <a:pPr lvl="1"/>
            <a:r>
              <a:rPr lang="fi-FI" dirty="0"/>
              <a:t>Vakiot skaalatuotot; investointi voidaan toteuttaa missä tahansa laajuudessa</a:t>
            </a:r>
          </a:p>
          <a:p>
            <a:r>
              <a:rPr lang="fi-FI" dirty="0"/>
              <a:t>Olemassa myös varastointimahdollisuus: tavara säilyy periodilta toiselle</a:t>
            </a:r>
          </a:p>
          <a:p>
            <a:r>
              <a:rPr lang="fi-FI" dirty="0"/>
              <a:t>Jokaiselle asiakkaalle tulee preferenssityyppi periodilla 1</a:t>
            </a:r>
          </a:p>
          <a:p>
            <a:pPr lvl="1"/>
            <a:r>
              <a:rPr lang="fi-FI" dirty="0"/>
              <a:t>Tyyppi 1: kuluttaa vain periodilla 1 (likviditeettishokki, joka yllättää periodilla 1, ulkopuolinen ei voi havaita shokkia)</a:t>
            </a:r>
          </a:p>
          <a:p>
            <a:pPr lvl="2"/>
            <a:r>
              <a:rPr lang="fi-FI" dirty="0"/>
              <a:t>Likviditeettishokki = havaitsee olevansa tyyppiä 1</a:t>
            </a:r>
          </a:p>
          <a:p>
            <a:pPr lvl="1"/>
            <a:r>
              <a:rPr lang="fi-FI" dirty="0"/>
              <a:t>Tyyppi 2: kuluttaa vain periodilla 2</a:t>
            </a:r>
          </a:p>
          <a:p>
            <a:pPr lvl="1"/>
            <a:r>
              <a:rPr lang="fi-FI" dirty="0"/>
              <a:t>Kukaan ei tiedä edes omaa tyyppiään vielä periodilla nolla.</a:t>
            </a:r>
          </a:p>
          <a:p>
            <a:r>
              <a:rPr lang="fi-FI" dirty="0"/>
              <a:t>Jokainen saa yhden yksikön hyödykettä alkuvarantona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5</a:t>
            </a:fld>
            <a:endParaRPr lang="fi-FI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883567"/>
          </a:xfrm>
        </p:spPr>
        <p:txBody>
          <a:bodyPr/>
          <a:lstStyle/>
          <a:p>
            <a:r>
              <a:rPr lang="fi-FI" dirty="0" err="1"/>
              <a:t>Diamond-Dybvig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2736" y="1456674"/>
            <a:ext cx="8291264" cy="4853136"/>
          </a:xfrm>
        </p:spPr>
        <p:txBody>
          <a:bodyPr>
            <a:normAutofit fontScale="55000" lnSpcReduction="20000"/>
          </a:bodyPr>
          <a:lstStyle/>
          <a:p>
            <a:r>
              <a:rPr lang="fi-FI" dirty="0"/>
              <a:t>Kuluttajan </a:t>
            </a:r>
            <a:r>
              <a:rPr lang="fi-FI" dirty="0" err="1"/>
              <a:t>utiliteettifunktio</a:t>
            </a:r>
            <a:endParaRPr lang="fi-FI" dirty="0"/>
          </a:p>
          <a:p>
            <a:pPr>
              <a:buNone/>
            </a:pPr>
            <a:r>
              <a:rPr lang="fi-FI" dirty="0"/>
              <a:t>		U = ∏</a:t>
            </a:r>
            <a:r>
              <a:rPr lang="fi-FI" baseline="-25000" dirty="0"/>
              <a:t>1</a:t>
            </a:r>
            <a:r>
              <a:rPr lang="fi-FI" dirty="0"/>
              <a:t> u(C1) + ∏</a:t>
            </a:r>
            <a:r>
              <a:rPr lang="fi-FI" baseline="-25000" dirty="0"/>
              <a:t>2</a:t>
            </a:r>
            <a:r>
              <a:rPr lang="fi-FI" dirty="0"/>
              <a:t>u(C2)</a:t>
            </a:r>
          </a:p>
          <a:p>
            <a:pPr>
              <a:buNone/>
            </a:pPr>
            <a:r>
              <a:rPr lang="fi-FI" dirty="0"/>
              <a:t>	missä ∏</a:t>
            </a:r>
            <a:r>
              <a:rPr lang="fi-FI" baseline="-25000" dirty="0"/>
              <a:t>j</a:t>
            </a:r>
            <a:r>
              <a:rPr lang="fi-FI" dirty="0"/>
              <a:t> on todennäköisyys olla tyyppiä j</a:t>
            </a:r>
          </a:p>
          <a:p>
            <a:r>
              <a:rPr lang="fi-FI" dirty="0"/>
              <a:t>EI RISKINEUTRAALIUTTA! – Tämä on hyvin olennainen olettamus.</a:t>
            </a:r>
          </a:p>
          <a:p>
            <a:pPr>
              <a:buNone/>
            </a:pPr>
            <a:r>
              <a:rPr lang="fi-FI" dirty="0"/>
              <a:t>	u’&gt;0; u’’&lt;0  =&gt; </a:t>
            </a:r>
            <a:r>
              <a:rPr lang="fi-FI" dirty="0" err="1"/>
              <a:t>riskiaversiivisia</a:t>
            </a:r>
            <a:endParaRPr lang="fi-FI" dirty="0"/>
          </a:p>
          <a:p>
            <a:r>
              <a:rPr lang="fi-FI" dirty="0"/>
              <a:t>Osa kokee likviditeettishokin periodilla 1</a:t>
            </a:r>
          </a:p>
          <a:p>
            <a:pPr lvl="1"/>
            <a:r>
              <a:rPr lang="fi-FI" dirty="0"/>
              <a:t>Osuus = ∏</a:t>
            </a:r>
            <a:r>
              <a:rPr lang="fi-FI" baseline="-25000" dirty="0"/>
              <a:t>1</a:t>
            </a:r>
            <a:r>
              <a:rPr lang="fi-FI" dirty="0"/>
              <a:t> </a:t>
            </a:r>
          </a:p>
          <a:p>
            <a:pPr lvl="1"/>
            <a:r>
              <a:rPr lang="fi-FI" dirty="0"/>
              <a:t>Odottamattomia menoja </a:t>
            </a:r>
            <a:r>
              <a:rPr lang="fi-FI" dirty="0" err="1"/>
              <a:t>tms</a:t>
            </a:r>
            <a:r>
              <a:rPr lang="fi-FI" dirty="0"/>
              <a:t>, kuluttavat periodilla 1</a:t>
            </a:r>
          </a:p>
          <a:p>
            <a:r>
              <a:rPr lang="fi-FI" dirty="0"/>
              <a:t>Jos kuluttajien tyyppejä ei voida yleisesti havaita, ei synny vakuutussopimusten kauppaa periodilla 0 likviditeettishokkien varalta</a:t>
            </a:r>
          </a:p>
          <a:p>
            <a:pPr lvl="1"/>
            <a:r>
              <a:rPr lang="fi-FI" dirty="0"/>
              <a:t>Jokainen havaitsee oman tyyppinsä, mutta ei voi todistaa sitä kenellekään.</a:t>
            </a:r>
          </a:p>
          <a:p>
            <a:pPr lvl="1"/>
            <a:r>
              <a:rPr lang="fi-FI" dirty="0"/>
              <a:t>Kuinka toimeenpanna sopimukset,  jos kukaan ei voi todistaa joutuneensa likviditeettisokin uhriksi?</a:t>
            </a:r>
          </a:p>
          <a:p>
            <a:r>
              <a:rPr lang="fi-FI" dirty="0"/>
              <a:t>Jos likviditeettishokin uhrit likvidoivat sijoituksensa periodilla 1, eivät saa tuottoa.</a:t>
            </a:r>
          </a:p>
          <a:p>
            <a:r>
              <a:rPr lang="fi-FI" dirty="0"/>
              <a:t>Voitaisiin ensin investoida kaikki periodilla 0, likvidoida tarvittava määrä sijoituksia periodilla 1 ja tehdä lainasopimuksia periodilla 1, mutta näin ei kukaan saa suojaa likviditeettisokin varalta</a:t>
            </a:r>
          </a:p>
          <a:p>
            <a:pPr lvl="1"/>
            <a:r>
              <a:rPr lang="fi-FI" dirty="0"/>
              <a:t>Korko periodilta 0 periodille 1 = 0</a:t>
            </a:r>
          </a:p>
          <a:p>
            <a:pPr lvl="1"/>
            <a:r>
              <a:rPr lang="fi-FI" dirty="0"/>
              <a:t>Korko periodilta 1 periodille 2 korkea</a:t>
            </a:r>
          </a:p>
          <a:p>
            <a:pPr lvl="1"/>
            <a:r>
              <a:rPr lang="fi-FI" dirty="0"/>
              <a:t>Kaikki tuotto investoinnille saadaan, kun odotetaan periodilta 1 periodille 2 </a:t>
            </a:r>
          </a:p>
          <a:p>
            <a:pPr lvl="1">
              <a:buNone/>
            </a:pPr>
            <a:r>
              <a:rPr lang="fi-FI" dirty="0"/>
              <a:t>=&gt; korkoakin maksetaan vasta sitten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6</a:t>
            </a:fld>
            <a:endParaRPr lang="fi-FI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667543"/>
          </a:xfrm>
        </p:spPr>
        <p:txBody>
          <a:bodyPr>
            <a:normAutofit fontScale="90000"/>
          </a:bodyPr>
          <a:lstStyle/>
          <a:p>
            <a:r>
              <a:rPr lang="fi-FI" dirty="0" err="1"/>
              <a:t>Diamond-Dybvig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703695"/>
            <a:ext cx="7704667" cy="4587040"/>
          </a:xfrm>
        </p:spPr>
        <p:txBody>
          <a:bodyPr>
            <a:normAutofit fontScale="70000" lnSpcReduction="20000"/>
          </a:bodyPr>
          <a:lstStyle/>
          <a:p>
            <a:r>
              <a:rPr lang="fi-FI" dirty="0"/>
              <a:t>Pankki: kuluttajat tallettavat periodilla 0 varansa pankkiin, joka investoi vähintään sen osan edestä, joka kulutetaan vasta periodilla 2</a:t>
            </a:r>
            <a:endParaRPr lang="fi-FI" baseline="-25000" dirty="0"/>
          </a:p>
          <a:p>
            <a:pPr lvl="1"/>
            <a:r>
              <a:rPr lang="fi-FI" dirty="0"/>
              <a:t>Maksaa periodilla 1 nostamista haluaville tallettajille r</a:t>
            </a:r>
            <a:r>
              <a:rPr lang="fi-FI" baseline="-25000" dirty="0"/>
              <a:t>1</a:t>
            </a:r>
            <a:r>
              <a:rPr lang="fi-FI" dirty="0"/>
              <a:t> &gt;1; periodilla 2 maksaa nostamista haluaville r</a:t>
            </a:r>
            <a:r>
              <a:rPr lang="fi-FI" baseline="-25000" dirty="0"/>
              <a:t>2</a:t>
            </a:r>
            <a:r>
              <a:rPr lang="fi-FI" dirty="0"/>
              <a:t> &lt; R</a:t>
            </a:r>
          </a:p>
          <a:p>
            <a:pPr lvl="2"/>
            <a:r>
              <a:rPr lang="fi-FI" dirty="0"/>
              <a:t>Ex </a:t>
            </a:r>
            <a:r>
              <a:rPr lang="fi-FI" dirty="0" err="1"/>
              <a:t>post</a:t>
            </a:r>
            <a:r>
              <a:rPr lang="fi-FI" dirty="0"/>
              <a:t>: tulonsiirto tyypiltä 2 tyypille 1, siis </a:t>
            </a:r>
            <a:r>
              <a:rPr lang="fi-FI" dirty="0" err="1"/>
              <a:t>likviditeettishokkisille</a:t>
            </a:r>
            <a:r>
              <a:rPr lang="fi-FI" dirty="0"/>
              <a:t> </a:t>
            </a:r>
          </a:p>
          <a:p>
            <a:pPr lvl="2"/>
            <a:r>
              <a:rPr lang="fi-FI" dirty="0"/>
              <a:t>Ex </a:t>
            </a:r>
            <a:r>
              <a:rPr lang="fi-FI" dirty="0" err="1"/>
              <a:t>ante</a:t>
            </a:r>
            <a:r>
              <a:rPr lang="fi-FI" dirty="0"/>
              <a:t>: vakuutus likviditeettishokkien varalta</a:t>
            </a:r>
          </a:p>
          <a:p>
            <a:pPr lvl="1"/>
            <a:r>
              <a:rPr lang="fi-FI" dirty="0"/>
              <a:t>Kuluttaja saa tuottoa, vaikka osoittautuisi tyypin 1 kuluttajaksi</a:t>
            </a:r>
          </a:p>
          <a:p>
            <a:pPr lvl="1"/>
            <a:r>
              <a:rPr lang="fi-FI" dirty="0"/>
              <a:t>Yksi syy pankin olemassaololle: vakuuttaja likviditeettishokkien varalta</a:t>
            </a:r>
          </a:p>
          <a:p>
            <a:pPr lvl="2"/>
            <a:r>
              <a:rPr lang="fi-FI" dirty="0"/>
              <a:t>Riskineutraalien asuttamassa maailmassa ei ole kysyntää vakuutuksille. </a:t>
            </a:r>
          </a:p>
          <a:p>
            <a:pPr lvl="1"/>
            <a:r>
              <a:rPr lang="fi-FI" dirty="0"/>
              <a:t>Jos pankki tarjoaisi periodin 1 nostajille vain 1, ei saisi asiakkaita: kuka tahansa voisi itse tehdä investoinnin ja tarvittaessa likvidoida sen.</a:t>
            </a:r>
          </a:p>
          <a:p>
            <a:r>
              <a:rPr lang="fi-FI" dirty="0"/>
              <a:t>Periodilla 1 pankki maksaa talletuksia siinä järjestyksessä jossa pyydetään</a:t>
            </a:r>
          </a:p>
          <a:p>
            <a:pPr lvl="1"/>
            <a:r>
              <a:rPr lang="fi-FI" dirty="0"/>
              <a:t>Jos varat loppuvat, ei enää maksa</a:t>
            </a:r>
          </a:p>
          <a:p>
            <a:r>
              <a:rPr lang="fi-FI" dirty="0"/>
              <a:t>Pankki lakkaa olemasta viimeistään periodin 2 lopussa, varat jaetaan tyypin 2 kuluttajille</a:t>
            </a:r>
          </a:p>
          <a:p>
            <a:pPr lvl="1"/>
            <a:r>
              <a:rPr lang="fi-FI" dirty="0"/>
              <a:t>Jos </a:t>
            </a:r>
            <a:r>
              <a:rPr lang="fi-FI" dirty="0" err="1"/>
              <a:t>likviditeettishokkisten</a:t>
            </a:r>
            <a:r>
              <a:rPr lang="fi-FI" dirty="0"/>
              <a:t> määrä tiedetään, voidaan luvata tietty korko; pankin varojen määrä periodilla 2 laskettavissa (siis varojen määrä, jos talletuspakoa ei synny)</a:t>
            </a:r>
          </a:p>
          <a:p>
            <a:endParaRPr lang="fi-FI" dirty="0"/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7</a:t>
            </a:fld>
            <a:endParaRPr lang="fi-FI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027583"/>
          </a:xfrm>
        </p:spPr>
        <p:txBody>
          <a:bodyPr/>
          <a:lstStyle/>
          <a:p>
            <a:r>
              <a:rPr lang="fi-FI" dirty="0" err="1"/>
              <a:t>Diamond-Dybvig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631687"/>
            <a:ext cx="7704667" cy="4659048"/>
          </a:xfrm>
        </p:spPr>
        <p:txBody>
          <a:bodyPr>
            <a:normAutofit fontScale="85000" lnSpcReduction="10000"/>
          </a:bodyPr>
          <a:lstStyle/>
          <a:p>
            <a:r>
              <a:rPr lang="fi-FI" dirty="0"/>
              <a:t>Formaalisti:</a:t>
            </a:r>
          </a:p>
          <a:p>
            <a:pPr lvl="1"/>
            <a:r>
              <a:rPr lang="fi-FI" dirty="0"/>
              <a:t>Periodin 1 nostaja j saa</a:t>
            </a:r>
          </a:p>
          <a:p>
            <a:pPr lvl="2"/>
            <a:r>
              <a:rPr lang="fi-FI" dirty="0"/>
              <a:t>Luvatun r</a:t>
            </a:r>
            <a:r>
              <a:rPr lang="fi-FI" baseline="-25000" dirty="0"/>
              <a:t>1</a:t>
            </a:r>
            <a:r>
              <a:rPr lang="fi-FI" dirty="0"/>
              <a:t> jos </a:t>
            </a:r>
            <a:r>
              <a:rPr lang="fi-FI" dirty="0" err="1"/>
              <a:t>f</a:t>
            </a:r>
            <a:r>
              <a:rPr lang="fi-FI" sz="1600" dirty="0" err="1"/>
              <a:t>j</a:t>
            </a:r>
            <a:r>
              <a:rPr lang="fi-FI" dirty="0"/>
              <a:t> &lt; 1/r</a:t>
            </a:r>
            <a:r>
              <a:rPr lang="fi-FI" baseline="-25000" dirty="0"/>
              <a:t>1       </a:t>
            </a:r>
          </a:p>
          <a:p>
            <a:pPr lvl="2"/>
            <a:r>
              <a:rPr lang="fi-FI" dirty="0"/>
              <a:t>0 jos </a:t>
            </a:r>
            <a:r>
              <a:rPr lang="fi-FI" dirty="0" err="1"/>
              <a:t>f</a:t>
            </a:r>
            <a:r>
              <a:rPr lang="fi-FI" sz="1400" dirty="0" err="1"/>
              <a:t>j</a:t>
            </a:r>
            <a:r>
              <a:rPr lang="fi-FI" dirty="0"/>
              <a:t> ≥ 1/r</a:t>
            </a:r>
            <a:r>
              <a:rPr lang="fi-FI" baseline="-25000" dirty="0"/>
              <a:t>1</a:t>
            </a:r>
          </a:p>
          <a:p>
            <a:pPr lvl="2">
              <a:buNone/>
            </a:pPr>
            <a:r>
              <a:rPr lang="fi-FI" dirty="0"/>
              <a:t>Missä </a:t>
            </a:r>
            <a:r>
              <a:rPr lang="fi-FI" dirty="0" err="1"/>
              <a:t>f</a:t>
            </a:r>
            <a:r>
              <a:rPr lang="fi-FI" sz="1700" dirty="0" err="1"/>
              <a:t>j</a:t>
            </a:r>
            <a:r>
              <a:rPr lang="fi-FI" dirty="0"/>
              <a:t> on ennen kuluttajaa j nostaneen muiden tallettajien osuus kaikista</a:t>
            </a:r>
          </a:p>
          <a:p>
            <a:pPr lvl="2">
              <a:buNone/>
            </a:pPr>
            <a:r>
              <a:rPr lang="fi-FI" dirty="0"/>
              <a:t>Pankin sijoitus voidaan likvidoida hintaan 1 periodilla 1. Jos ei olisi luvattu korkoa, voitaisiin aina maksaa kaikki; r</a:t>
            </a:r>
            <a:r>
              <a:rPr lang="fi-FI" baseline="-25000" dirty="0"/>
              <a:t>1</a:t>
            </a:r>
            <a:r>
              <a:rPr lang="fi-FI" dirty="0"/>
              <a:t>&gt;1 =&gt; ei ehkä pystytä</a:t>
            </a:r>
          </a:p>
          <a:p>
            <a:pPr lvl="2">
              <a:buNone/>
            </a:pPr>
            <a:r>
              <a:rPr lang="fi-FI" dirty="0"/>
              <a:t>Pankin velat (r</a:t>
            </a:r>
            <a:r>
              <a:rPr lang="fi-FI" baseline="-25000" dirty="0"/>
              <a:t>1 </a:t>
            </a:r>
            <a:r>
              <a:rPr lang="fi-FI" dirty="0"/>
              <a:t>per tallettaja) periodilla 1 suuremmat kuin pankin varojen myyntiarvo (1 per tallettaja) =&gt; pankki pystyy maksamaan vain osan, jos kaikki haluavat rahansa.</a:t>
            </a:r>
          </a:p>
          <a:p>
            <a:pPr lvl="1"/>
            <a:r>
              <a:rPr lang="fi-FI" dirty="0"/>
              <a:t>Periodin 2 nostaja saa</a:t>
            </a:r>
          </a:p>
          <a:p>
            <a:pPr lvl="2"/>
            <a:r>
              <a:rPr lang="fi-FI" dirty="0"/>
              <a:t>Max {R(1-r</a:t>
            </a:r>
            <a:r>
              <a:rPr lang="fi-FI" baseline="-25000" dirty="0"/>
              <a:t>1</a:t>
            </a:r>
            <a:r>
              <a:rPr lang="fi-FI" dirty="0"/>
              <a:t>f)/(1-f) , 0}</a:t>
            </a:r>
          </a:p>
          <a:p>
            <a:pPr lvl="2">
              <a:buNone/>
            </a:pPr>
            <a:r>
              <a:rPr lang="fi-FI" dirty="0"/>
              <a:t>Missä f = kaikkien periodilla 1 nostaneiden osuus</a:t>
            </a:r>
          </a:p>
          <a:p>
            <a:pPr lvl="2">
              <a:buNone/>
            </a:pPr>
            <a:r>
              <a:rPr lang="fi-FI" dirty="0"/>
              <a:t>MUTTA: Periodin 2 nostajalla riski! Entä jos pankista nostettiin liikaa periodilla 1?</a:t>
            </a:r>
          </a:p>
          <a:p>
            <a:pPr lvl="2"/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8</a:t>
            </a:fld>
            <a:endParaRPr lang="fi-FI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451519"/>
          </a:xfrm>
        </p:spPr>
        <p:txBody>
          <a:bodyPr>
            <a:normAutofit fontScale="90000"/>
          </a:bodyPr>
          <a:lstStyle/>
          <a:p>
            <a:r>
              <a:rPr lang="fi-FI" dirty="0" err="1"/>
              <a:t>Diamond-Dybvig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2736" y="1196752"/>
            <a:ext cx="8291264" cy="4853136"/>
          </a:xfrm>
        </p:spPr>
        <p:txBody>
          <a:bodyPr>
            <a:normAutofit fontScale="70000" lnSpcReduction="20000"/>
          </a:bodyPr>
          <a:lstStyle/>
          <a:p>
            <a:r>
              <a:rPr lang="fi-FI" dirty="0"/>
              <a:t>Mallissa voi syntyä talletuspako</a:t>
            </a:r>
          </a:p>
          <a:p>
            <a:pPr lvl="1"/>
            <a:r>
              <a:rPr lang="fi-FI" dirty="0"/>
              <a:t>Odotettua enemmän nostoja ensimmäisellä periodilla =&gt; pankin pakko ryhtyä likvidoimaan lisää sijoituksia hintaan 1 ja maksamaan tallettajille r</a:t>
            </a:r>
            <a:r>
              <a:rPr lang="fi-FI" baseline="-25000" dirty="0"/>
              <a:t>1</a:t>
            </a:r>
            <a:r>
              <a:rPr lang="fi-FI" dirty="0"/>
              <a:t>&gt;1 =&gt;  pankki ei voi maksaa luvattuja summia periodilla 2 (eikä ehkä luvattua summaa kaikille periodilla 1)</a:t>
            </a:r>
          </a:p>
          <a:p>
            <a:r>
              <a:rPr lang="fi-FI" dirty="0"/>
              <a:t>Kaksi </a:t>
            </a:r>
            <a:r>
              <a:rPr lang="fi-FI" dirty="0" err="1"/>
              <a:t>Nash-tasapainoa</a:t>
            </a:r>
            <a:endParaRPr lang="fi-FI" dirty="0"/>
          </a:p>
          <a:p>
            <a:pPr lvl="1"/>
            <a:r>
              <a:rPr lang="fi-FI" dirty="0" err="1"/>
              <a:t>Nash-tasapaino</a:t>
            </a:r>
            <a:r>
              <a:rPr lang="fi-FI" dirty="0"/>
              <a:t>: tilanne, jossa kenenkään ei kannata muuttaa käyttäytymistään, jos olettaa, että kukaan muukaan ei muuta.</a:t>
            </a:r>
          </a:p>
          <a:p>
            <a:pPr lvl="2"/>
            <a:r>
              <a:rPr lang="fi-FI" dirty="0"/>
              <a:t>Peliteorian keskeisimpiä käsitteitä</a:t>
            </a:r>
          </a:p>
          <a:p>
            <a:pPr lvl="2"/>
            <a:r>
              <a:rPr lang="fi-FI" dirty="0"/>
              <a:t>Voi olla useita </a:t>
            </a:r>
            <a:r>
              <a:rPr lang="fi-FI" dirty="0" err="1"/>
              <a:t>Nash-tasapainoja</a:t>
            </a:r>
            <a:r>
              <a:rPr lang="fi-FI" dirty="0"/>
              <a:t>, voi olla, ettei ainoatakaan…</a:t>
            </a:r>
          </a:p>
          <a:p>
            <a:pPr lvl="1"/>
            <a:r>
              <a:rPr lang="fi-FI" dirty="0"/>
              <a:t>Tasapaino 1: Vain likviditeettishokilliset nostavat periodilla 1</a:t>
            </a:r>
          </a:p>
          <a:p>
            <a:pPr lvl="1"/>
            <a:r>
              <a:rPr lang="fi-FI" dirty="0"/>
              <a:t>Tasapaino 2: Kaikki nostavat periodilla 1  - Talletuspako</a:t>
            </a:r>
          </a:p>
          <a:p>
            <a:pPr lvl="1"/>
            <a:r>
              <a:rPr lang="fi-FI" dirty="0"/>
              <a:t>Likviditeettishokilta säästyneen kannattaa aina menetellä siten kuin uskoo (havaitsee) muiden tekevän</a:t>
            </a:r>
          </a:p>
          <a:p>
            <a:pPr lvl="2"/>
            <a:r>
              <a:rPr lang="fi-FI" dirty="0"/>
              <a:t>Odottaa, kun muut nostavat =&gt; ei saa mitään, sillä pankki nurin periodiin 2 mennessä</a:t>
            </a:r>
          </a:p>
          <a:p>
            <a:pPr lvl="2"/>
            <a:r>
              <a:rPr lang="fi-FI" dirty="0"/>
              <a:t>Nostaa, kun muut eivät nosta =&gt; menettää koron, pieni vahinko</a:t>
            </a:r>
          </a:p>
          <a:p>
            <a:pPr lvl="1"/>
            <a:r>
              <a:rPr lang="fi-FI" dirty="0"/>
              <a:t>Aina jos r</a:t>
            </a:r>
            <a:r>
              <a:rPr lang="fi-FI" baseline="-25000" dirty="0"/>
              <a:t>1</a:t>
            </a:r>
            <a:r>
              <a:rPr lang="fi-FI" dirty="0"/>
              <a:t>&gt; 1 eikä pankilla omia varoja (mikä on olettamus), talletuspako on mahdollinen</a:t>
            </a:r>
          </a:p>
          <a:p>
            <a:pPr lvl="2"/>
            <a:r>
              <a:rPr lang="fi-FI" dirty="0"/>
              <a:t>Riittänee, jos pankilla ei uskota olevan tarpeeksi omia varoja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9</a:t>
            </a:fld>
            <a:endParaRPr lang="fi-FI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6554</TotalTime>
  <Words>3442</Words>
  <Application>Microsoft Office PowerPoint</Application>
  <PresentationFormat>On-screen Show (4:3)</PresentationFormat>
  <Paragraphs>402</Paragraphs>
  <Slides>33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Corbel</vt:lpstr>
      <vt:lpstr>Symbol</vt:lpstr>
      <vt:lpstr>Parallax</vt:lpstr>
      <vt:lpstr>Raha- ja pankkiteorian kurssi Luento 14  </vt:lpstr>
      <vt:lpstr>Talletuspako </vt:lpstr>
      <vt:lpstr>Talletuspaot </vt:lpstr>
      <vt:lpstr>Talletuspaot</vt:lpstr>
      <vt:lpstr>Diamond-Dybvig</vt:lpstr>
      <vt:lpstr>Diamond-Dybvig</vt:lpstr>
      <vt:lpstr>Diamond-Dybvig</vt:lpstr>
      <vt:lpstr>Diamond-Dybvig</vt:lpstr>
      <vt:lpstr>Diamond-Dybvig</vt:lpstr>
      <vt:lpstr>Diamond-Dybvig</vt:lpstr>
      <vt:lpstr>Diamond-Dybvig</vt:lpstr>
      <vt:lpstr>Diamond-Dybvig</vt:lpstr>
      <vt:lpstr>Diamond-Dybvig</vt:lpstr>
      <vt:lpstr>Diamond-Dybvig</vt:lpstr>
      <vt:lpstr>Muita ratkaisuja ongelmaan</vt:lpstr>
      <vt:lpstr>”Lender of last resort”</vt:lpstr>
      <vt:lpstr>Vielä talletuspaoista</vt:lpstr>
      <vt:lpstr>Vielä talletuspaoista</vt:lpstr>
      <vt:lpstr>Nostorajoitukset (Ennis &amp; Keister, AER 2009)</vt:lpstr>
      <vt:lpstr>Tapaus Bulgaria 2014 - nostorajoitus</vt:lpstr>
      <vt:lpstr>Tapaus Northern Rock</vt:lpstr>
      <vt:lpstr>Tapaus Northern Rock</vt:lpstr>
      <vt:lpstr>Northern Rock ja Diamond-Dybvig</vt:lpstr>
      <vt:lpstr>Sosiaalinen media ja talletuspaot</vt:lpstr>
      <vt:lpstr>Sosiaalinen media ja talletuspaot</vt:lpstr>
      <vt:lpstr>Talletussuoja</vt:lpstr>
      <vt:lpstr>Talletussuoja</vt:lpstr>
      <vt:lpstr>Talletussuoja ja moraalikato</vt:lpstr>
      <vt:lpstr>Talletussuoja ja moraalikato</vt:lpstr>
      <vt:lpstr>Talletussuoja ja moraalikato</vt:lpstr>
      <vt:lpstr>Talletussuoja ja moraalikato</vt:lpstr>
      <vt:lpstr>Talletussuoja ja moral hazard</vt:lpstr>
      <vt:lpstr>Riskipohjainen talletussuojamaksu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Raha- ja pankkiteorian kurssi Luento 4</dc:title>
  <dc:creator>Käyttäjä</dc:creator>
  <cp:lastModifiedBy>Kauko, Karlo</cp:lastModifiedBy>
  <cp:revision>785</cp:revision>
  <dcterms:created xsi:type="dcterms:W3CDTF">2010-03-13T07:09:55Z</dcterms:created>
  <dcterms:modified xsi:type="dcterms:W3CDTF">2024-05-20T08:03:15Z</dcterms:modified>
</cp:coreProperties>
</file>