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sz="3300"/>
              <a:t>Phenomenology and Hermeneutics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58984" y="1866935"/>
            <a:ext cx="5928344" cy="3186484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US"/>
              <a:t>Lecture 4 of Philosophy and theory of art (</a:t>
            </a:r>
            <a:r>
              <a:rPr lang="en-US" err="1"/>
              <a:t>vicca</a:t>
            </a:r>
            <a:r>
              <a:rPr lang="en-US"/>
              <a:t>, </a:t>
            </a:r>
            <a:r>
              <a:rPr lang="en-US" err="1"/>
              <a:t>aalto</a:t>
            </a:r>
            <a:r>
              <a:rPr lang="en-US"/>
              <a:t> arts)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72BFD4-7C66-4321-B0F2-2417B6B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21921"/>
            <a:ext cx="10058400" cy="1615440"/>
          </a:xfrm>
        </p:spPr>
        <p:txBody>
          <a:bodyPr>
            <a:noAutofit/>
          </a:bodyPr>
          <a:lstStyle/>
          <a:p>
            <a:r>
              <a:rPr lang="en-US" sz="1800" dirty="0"/>
              <a:t>Franz Brentano (1838-1917), </a:t>
            </a:r>
            <a:r>
              <a:rPr lang="en-US" sz="1800" i="1" dirty="0"/>
              <a:t>Psychology from an </a:t>
            </a:r>
            <a:r>
              <a:rPr lang="en-US" sz="1800" i="1" dirty="0" err="1"/>
              <a:t>Emprirical</a:t>
            </a:r>
            <a:r>
              <a:rPr lang="en-US" sz="1800" i="1" dirty="0"/>
              <a:t> Standpoint </a:t>
            </a:r>
            <a:r>
              <a:rPr lang="en-US" sz="1800" dirty="0"/>
              <a:t>(1874)</a:t>
            </a:r>
            <a:br>
              <a:rPr lang="en-US" sz="1800" dirty="0"/>
            </a:br>
            <a:r>
              <a:rPr lang="en-US" sz="1800" dirty="0"/>
              <a:t>-the phenomena of inner perception are true in themselves</a:t>
            </a:r>
            <a:br>
              <a:rPr lang="en-US" sz="1800" dirty="0"/>
            </a:br>
            <a:r>
              <a:rPr lang="en-US" sz="1800" dirty="0"/>
              <a:t>-(commenting on Descartes) the greatest part of the mind’s life is inactive and mental activity does not necessarily involve consciousness (-&gt; Freud)</a:t>
            </a:r>
            <a:br>
              <a:rPr lang="en-US" sz="1800" dirty="0"/>
            </a:br>
            <a:r>
              <a:rPr lang="en-US" sz="1800" dirty="0"/>
              <a:t>-intentionality</a:t>
            </a:r>
            <a:endParaRPr lang="fi-FI" sz="1800" dirty="0"/>
          </a:p>
        </p:txBody>
      </p:sp>
      <p:pic>
        <p:nvPicPr>
          <p:cNvPr id="8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192E9AC-C28F-4D4A-AAA8-086B109C86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120900"/>
            <a:ext cx="2590324" cy="3619500"/>
          </a:xfrm>
        </p:spPr>
      </p:pic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D5A1912C-A8F8-4828-8ADE-B5BBE3848A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25" y="2248694"/>
            <a:ext cx="2540000" cy="3492500"/>
          </a:xfrm>
        </p:spPr>
      </p:pic>
    </p:spTree>
    <p:extLst>
      <p:ext uri="{BB962C8B-B14F-4D97-AF65-F5344CB8AC3E}">
        <p14:creationId xmlns:p14="http://schemas.microsoft.com/office/powerpoint/2010/main" val="257006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F869-EBE5-4072-9ABC-BA303A9C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960880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Edmund Husserl (1859-1938)</a:t>
            </a:r>
            <a:br>
              <a:rPr lang="en-US" sz="1800" dirty="0"/>
            </a:br>
            <a:r>
              <a:rPr lang="en-US" sz="1800" dirty="0"/>
              <a:t>-even more on Descartes</a:t>
            </a:r>
            <a:br>
              <a:rPr lang="en-US" sz="1800" dirty="0"/>
            </a:br>
            <a:r>
              <a:rPr lang="en-US" sz="1800" dirty="0"/>
              <a:t>-to the things themselves</a:t>
            </a:r>
            <a:br>
              <a:rPr lang="en-US" sz="1800" dirty="0"/>
            </a:br>
            <a:r>
              <a:rPr lang="en-US" sz="1800" dirty="0"/>
              <a:t>-philosophy has become ‘academic’, should become scientific (again) and provide a base for all sciences</a:t>
            </a:r>
            <a:br>
              <a:rPr lang="en-US" sz="1800" dirty="0"/>
            </a:br>
            <a:r>
              <a:rPr lang="en-US" sz="1800" dirty="0"/>
              <a:t>-reduction</a:t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epokhe</a:t>
            </a:r>
            <a:r>
              <a:rPr lang="en-US" sz="1800" dirty="0"/>
              <a:t> (from the Sceptics: suspension of judgement)</a:t>
            </a:r>
            <a:br>
              <a:rPr lang="en-US" sz="1800" dirty="0"/>
            </a:br>
            <a:r>
              <a:rPr lang="en-US" sz="1800" dirty="0"/>
              <a:t>-intentionality (from Brentano)</a:t>
            </a:r>
            <a:br>
              <a:rPr lang="en-US" sz="1800" dirty="0"/>
            </a:br>
            <a:endParaRPr lang="fi-FI" sz="1800" dirty="0"/>
          </a:p>
        </p:txBody>
      </p:sp>
      <p:pic>
        <p:nvPicPr>
          <p:cNvPr id="6" name="Content Placeholder 5" descr="Chart, diagram, radar chart&#10;&#10;Description automatically generated">
            <a:extLst>
              <a:ext uri="{FF2B5EF4-FFF2-40B4-BE49-F238E27FC236}">
                <a16:creationId xmlns:a16="http://schemas.microsoft.com/office/drawing/2014/main" id="{D9FC16E8-8858-4653-8722-BD8303559E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60" y="2265680"/>
            <a:ext cx="3403600" cy="3129280"/>
          </a:xfrm>
        </p:spPr>
      </p:pic>
      <p:pic>
        <p:nvPicPr>
          <p:cNvPr id="8" name="Content Placeholder 7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5D10C73D-699F-42A2-9FF5-6C6D1CD3F6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37" y="2434368"/>
            <a:ext cx="2170176" cy="3121152"/>
          </a:xfrm>
        </p:spPr>
      </p:pic>
    </p:spTree>
    <p:extLst>
      <p:ext uri="{BB962C8B-B14F-4D97-AF65-F5344CB8AC3E}">
        <p14:creationId xmlns:p14="http://schemas.microsoft.com/office/powerpoint/2010/main" val="89868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47607E-7D4B-4E30-BF74-8A609314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85725"/>
            <a:ext cx="4143375" cy="4762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Martin Heidegger (1889-1976)</a:t>
            </a:r>
            <a:br>
              <a:rPr lang="en-US" sz="1800" dirty="0"/>
            </a:br>
            <a:r>
              <a:rPr lang="en-US" sz="1800" dirty="0"/>
              <a:t>-Husserl’s student</a:t>
            </a:r>
            <a:br>
              <a:rPr lang="en-US" sz="1800" dirty="0"/>
            </a:br>
            <a:r>
              <a:rPr lang="en-US" sz="1800" dirty="0"/>
              <a:t>-political controversy – and banned after the second world war until 1950</a:t>
            </a:r>
            <a:br>
              <a:rPr lang="en-US" sz="1800" dirty="0"/>
            </a:br>
            <a:r>
              <a:rPr lang="en-US" sz="1800" dirty="0"/>
              <a:t>-student of Husserl (and fired him from the University during the Nazi regime)</a:t>
            </a:r>
            <a:br>
              <a:rPr lang="en-US" sz="1800" dirty="0"/>
            </a:br>
            <a:r>
              <a:rPr lang="en-US" sz="1800" dirty="0"/>
              <a:t>-students: Herbert Marcuse (teacher of Angela Davis), Giorgio Agamben, Jean-Paul Sartre, Koichi </a:t>
            </a:r>
            <a:r>
              <a:rPr lang="en-US" sz="1800" dirty="0" err="1"/>
              <a:t>Tsujimura</a:t>
            </a:r>
            <a:r>
              <a:rPr lang="en-US" sz="1800" dirty="0"/>
              <a:t> Hans-Georg Gadamer (teacher of Gianni </a:t>
            </a:r>
            <a:r>
              <a:rPr lang="en-US" sz="1800" dirty="0" err="1"/>
              <a:t>Vattimo</a:t>
            </a:r>
            <a:r>
              <a:rPr lang="en-US" sz="1800" dirty="0"/>
              <a:t>)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>
                <a:latin typeface="+mj-lt"/>
              </a:rPr>
            </a:br>
            <a:br>
              <a:rPr lang="en-US" sz="1800" dirty="0">
                <a:latin typeface="+mj-lt"/>
              </a:rPr>
            </a:br>
            <a:endParaRPr lang="fi-FI" sz="1800" dirty="0"/>
          </a:p>
        </p:txBody>
      </p:sp>
      <p:pic>
        <p:nvPicPr>
          <p:cNvPr id="9" name="Content Placeholder 8" descr="A picture containing building, ruin, old, colonnade&#10;&#10;Description automatically generated">
            <a:extLst>
              <a:ext uri="{FF2B5EF4-FFF2-40B4-BE49-F238E27FC236}">
                <a16:creationId xmlns:a16="http://schemas.microsoft.com/office/drawing/2014/main" id="{A10829B0-8956-4CF7-919E-31A2ADD38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786383"/>
            <a:ext cx="6065519" cy="487130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29BEB-23B7-4039-AD19-2424ACD48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4933950"/>
            <a:ext cx="3517567" cy="1609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j-lt"/>
              </a:rPr>
              <a:t>Being and Time 1927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+mj-lt"/>
              </a:rPr>
              <a:t>The Origin of the Work of Art 1936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+mj-lt"/>
              </a:rPr>
              <a:t>Being vs. being</a:t>
            </a:r>
          </a:p>
          <a:p>
            <a:pPr>
              <a:lnSpc>
                <a:spcPct val="100000"/>
              </a:lnSpc>
            </a:pPr>
            <a:endParaRPr lang="fi-F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5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F59D-574B-4B11-B006-A1F5A444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"/>
            <a:ext cx="4419600" cy="2794633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* Being in a mood (</a:t>
            </a:r>
            <a:r>
              <a:rPr lang="en-US" sz="1800" dirty="0" err="1"/>
              <a:t>Befindlichkeit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* Dasein</a:t>
            </a:r>
            <a:br>
              <a:rPr lang="en-US" sz="1800" dirty="0"/>
            </a:br>
            <a:r>
              <a:rPr lang="en-US" sz="1800" dirty="0"/>
              <a:t>* </a:t>
            </a:r>
            <a:r>
              <a:rPr lang="en-US" sz="1800" dirty="0" err="1"/>
              <a:t>Aletheia</a:t>
            </a:r>
            <a:r>
              <a:rPr lang="en-US" sz="1800" dirty="0"/>
              <a:t> (disclosure), </a:t>
            </a:r>
            <a:r>
              <a:rPr lang="en-US" sz="1800" dirty="0" err="1"/>
              <a:t>Lichtung</a:t>
            </a:r>
            <a:br>
              <a:rPr lang="en-US" sz="1800" dirty="0"/>
            </a:br>
            <a:r>
              <a:rPr lang="en-US" sz="1800" dirty="0"/>
              <a:t>* Being-with (</a:t>
            </a:r>
            <a:r>
              <a:rPr lang="en-US" sz="1800" dirty="0" err="1"/>
              <a:t>Mitsein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* Das Mann</a:t>
            </a:r>
            <a:br>
              <a:rPr lang="en-US" sz="1800" dirty="0"/>
            </a:br>
            <a:r>
              <a:rPr lang="en-US" sz="1800" dirty="0"/>
              <a:t>* Being-toward-death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* “</a:t>
            </a:r>
            <a:r>
              <a:rPr lang="en-US" sz="1800" dirty="0">
                <a:latin typeface="+mj-lt"/>
              </a:rPr>
              <a:t>Equipment”/”Tool” (1927)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* (1935-1936) Work of Art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* Ge-</a:t>
            </a:r>
            <a:r>
              <a:rPr lang="en-US" sz="1800" dirty="0" err="1">
                <a:latin typeface="+mj-lt"/>
              </a:rPr>
              <a:t>stell</a:t>
            </a:r>
            <a:r>
              <a:rPr lang="en-US" sz="1800" dirty="0">
                <a:latin typeface="+mj-lt"/>
              </a:rPr>
              <a:t> (gathering, collection, essence of tech), </a:t>
            </a:r>
            <a:r>
              <a:rPr lang="en-US" sz="1800" dirty="0" err="1">
                <a:latin typeface="+mj-lt"/>
              </a:rPr>
              <a:t>Ereignis</a:t>
            </a:r>
            <a:r>
              <a:rPr lang="en-US" sz="1800" dirty="0">
                <a:latin typeface="+mj-lt"/>
              </a:rPr>
              <a:t> (an event, coming into view)</a:t>
            </a:r>
            <a:endParaRPr lang="fi-FI" sz="1800" dirty="0"/>
          </a:p>
        </p:txBody>
      </p:sp>
      <p:pic>
        <p:nvPicPr>
          <p:cNvPr id="6" name="Content Placeholder 5" descr="A pair of black and white shoes&#10;&#10;Description automatically generated with low confidence">
            <a:extLst>
              <a:ext uri="{FF2B5EF4-FFF2-40B4-BE49-F238E27FC236}">
                <a16:creationId xmlns:a16="http://schemas.microsoft.com/office/drawing/2014/main" id="{61A86DEE-E185-4408-A282-CBC31D9A7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8480"/>
            <a:ext cx="5963920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17664-FD15-4731-BFA1-C75274848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Greek Temple, van Gogh’s painting</a:t>
            </a:r>
          </a:p>
          <a:p>
            <a:r>
              <a:rPr lang="en-US" dirty="0">
                <a:latin typeface="+mj-lt"/>
              </a:rPr>
              <a:t>Historical people</a:t>
            </a:r>
          </a:p>
          <a:p>
            <a:r>
              <a:rPr lang="en-US" dirty="0">
                <a:latin typeface="+mj-lt"/>
              </a:rPr>
              <a:t>Stoss (thrust)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24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84239E-4300-4D62-BFB9-9376D048D9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7261"/>
          <a:stretch/>
        </p:blipFill>
        <p:spPr>
          <a:xfrm>
            <a:off x="15" y="10"/>
            <a:ext cx="12191985" cy="457834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491E5-F5F7-4F2E-A441-4CACAF0D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 sz="2500"/>
              <a:t>French phenomenology and its commentators</a:t>
            </a:r>
            <a:br>
              <a:rPr lang="en-US" sz="2500"/>
            </a:br>
            <a:r>
              <a:rPr lang="en-US" sz="2500"/>
              <a:t>* Jean-Luc Nancy, Luce </a:t>
            </a:r>
            <a:r>
              <a:rPr lang="en-US" sz="2500" err="1"/>
              <a:t>Irigaray</a:t>
            </a:r>
            <a:r>
              <a:rPr lang="en-US" sz="2500"/>
              <a:t>, </a:t>
            </a:r>
            <a:r>
              <a:rPr lang="en-US" sz="2500" err="1"/>
              <a:t>Maurise</a:t>
            </a:r>
            <a:r>
              <a:rPr lang="en-US" sz="2500"/>
              <a:t> Merleau-Ponty</a:t>
            </a:r>
            <a:endParaRPr lang="fi-FI" sz="25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06831-ECAE-4A86-BC11-280813838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/>
              <a:t>Touch</a:t>
            </a:r>
          </a:p>
          <a:p>
            <a:pPr>
              <a:lnSpc>
                <a:spcPct val="100000"/>
              </a:lnSpc>
            </a:pPr>
            <a:r>
              <a:rPr lang="en-US" sz="1700"/>
              <a:t>The body (lacking in Heidegger’s work)</a:t>
            </a:r>
            <a:endParaRPr lang="fi-FI" sz="1700"/>
          </a:p>
        </p:txBody>
      </p:sp>
    </p:spTree>
    <p:extLst>
      <p:ext uri="{BB962C8B-B14F-4D97-AF65-F5344CB8AC3E}">
        <p14:creationId xmlns:p14="http://schemas.microsoft.com/office/powerpoint/2010/main" val="58506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E4B276-B50C-45E0-BCF4-4CB3A891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The hermeneutical turn</a:t>
            </a:r>
            <a:endParaRPr lang="fi-FI" dirty="0"/>
          </a:p>
        </p:txBody>
      </p:sp>
      <p:pic>
        <p:nvPicPr>
          <p:cNvPr id="6" name="Picture Placeholder 5" descr="A close-up of an old book&#10;&#10;Description automatically generated with medium confidence">
            <a:extLst>
              <a:ext uri="{FF2B5EF4-FFF2-40B4-BE49-F238E27FC236}">
                <a16:creationId xmlns:a16="http://schemas.microsoft.com/office/drawing/2014/main" id="{71DD8789-DF56-4AC6-87FB-C34DFE923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r="24426" b="-1"/>
          <a:stretch/>
        </p:blipFill>
        <p:spPr>
          <a:xfrm>
            <a:off x="5458984" y="812799"/>
            <a:ext cx="5928344" cy="5294757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DCFFB-1C64-4C9D-BAA1-38A17BB5E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US" dirty="0"/>
              <a:t>Hans-Georg Gadamer -&gt; Gianni </a:t>
            </a:r>
            <a:r>
              <a:rPr lang="en-US" dirty="0" err="1"/>
              <a:t>Vattimo</a:t>
            </a:r>
            <a:r>
              <a:rPr lang="en-US" dirty="0"/>
              <a:t>, Giorgio Agamben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7852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{AA97C522-2D46-4C3C-9EED-9A2549A34AE8}tf56160789_win32</Template>
  <TotalTime>8853</TotalTime>
  <Words>338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Bookman Old Style</vt:lpstr>
      <vt:lpstr>Calibri</vt:lpstr>
      <vt:lpstr>Franklin Gothic Book</vt:lpstr>
      <vt:lpstr>1_RetrospectVTI</vt:lpstr>
      <vt:lpstr>Phenomenology and Hermeneutics</vt:lpstr>
      <vt:lpstr>Franz Brentano (1838-1917), Psychology from an Emprirical Standpoint (1874) -the phenomena of inner perception are true in themselves -(commenting on Descartes) the greatest part of the mind’s life is inactive and mental activity does not necessarily involve consciousness (-&gt; Freud) -intentionality</vt:lpstr>
      <vt:lpstr>Edmund Husserl (1859-1938) -even more on Descartes -to the things themselves -philosophy has become ‘academic’, should become scientific (again) and provide a base for all sciences -reduction -epokhe (from the Sceptics: suspension of judgement) -intentionality (from Brentano) </vt:lpstr>
      <vt:lpstr>Martin Heidegger (1889-1976) -Husserl’s student -political controversy – and banned after the second world war until 1950 -student of Husserl (and fired him from the University during the Nazi regime) -students: Herbert Marcuse (teacher of Angela Davis), Giorgio Agamben, Jean-Paul Sartre, Koichi Tsujimura Hans-Georg Gadamer (teacher of Gianni Vattimo)    </vt:lpstr>
      <vt:lpstr>* Being in a mood (Befindlichkeit) * Dasein * Aletheia (disclosure), Lichtung * Being-with (Mitsein) * Das Mann * Being-toward-death   * “Equipment”/”Tool” (1927) * (1935-1936) Work of Art * Ge-stell (gathering, collection, essence of tech), Ereignis (an event, coming into view)</vt:lpstr>
      <vt:lpstr>French phenomenology and its commentators * Jean-Luc Nancy, Luce Irigaray, Maurise Merleau-Ponty</vt:lpstr>
      <vt:lpstr>The hermeneutical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Phenomenology and Hermeneutics</dc:title>
  <dc:creator>Ryynänen Max</dc:creator>
  <cp:lastModifiedBy>Ryynänen Max</cp:lastModifiedBy>
  <cp:revision>5</cp:revision>
  <dcterms:created xsi:type="dcterms:W3CDTF">2021-11-16T09:31:01Z</dcterms:created>
  <dcterms:modified xsi:type="dcterms:W3CDTF">2021-11-22T13:04:44Z</dcterms:modified>
</cp:coreProperties>
</file>