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4"/>
  </p:notesMasterIdLst>
  <p:sldIdLst>
    <p:sldId id="256" r:id="rId2"/>
    <p:sldId id="257" r:id="rId3"/>
    <p:sldId id="276" r:id="rId4"/>
    <p:sldId id="277" r:id="rId5"/>
    <p:sldId id="278" r:id="rId6"/>
    <p:sldId id="279" r:id="rId7"/>
    <p:sldId id="280" r:id="rId8"/>
    <p:sldId id="281" r:id="rId9"/>
    <p:sldId id="282" r:id="rId10"/>
    <p:sldId id="283" r:id="rId11"/>
    <p:sldId id="289" r:id="rId12"/>
    <p:sldId id="288" r:id="rId13"/>
    <p:sldId id="290" r:id="rId14"/>
    <p:sldId id="284" r:id="rId15"/>
    <p:sldId id="292" r:id="rId16"/>
    <p:sldId id="285" r:id="rId17"/>
    <p:sldId id="286" r:id="rId18"/>
    <p:sldId id="293" r:id="rId19"/>
    <p:sldId id="287" r:id="rId20"/>
    <p:sldId id="294" r:id="rId21"/>
    <p:sldId id="295" r:id="rId22"/>
    <p:sldId id="275" r:id="rId23"/>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26"/>
  </p:normalViewPr>
  <p:slideViewPr>
    <p:cSldViewPr>
      <p:cViewPr varScale="1">
        <p:scale>
          <a:sx n="121" d="100"/>
          <a:sy n="121" d="100"/>
        </p:scale>
        <p:origin x="1904"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i-FI"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37303B11-5EFE-4A3B-B7C0-4ADE873E5104}" type="datetimeFigureOut">
              <a:rPr lang="fi-FI" smtClean="0"/>
              <a:pPr/>
              <a:t>7.10.2021</a:t>
            </a:fld>
            <a:endParaRPr lang="fi-FI"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i-FI"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B605DA8A-5216-4F63-A012-E5BD46E625C2}" type="slidenum">
              <a:rPr lang="fi-FI" smtClean="0"/>
              <a:pPr/>
              <a:t>‹#›</a:t>
            </a:fld>
            <a:endParaRPr lang="fi-FI"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8" name="Rectangle 7"/>
          <p:cNvSpPr/>
          <p:nvPr userDrawn="1"/>
        </p:nvSpPr>
        <p:spPr>
          <a:xfrm>
            <a:off x="406800" y="1713600"/>
            <a:ext cx="8326800" cy="3920400"/>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4" name="Date Placeholder 3"/>
          <p:cNvSpPr>
            <a:spLocks noGrp="1"/>
          </p:cNvSpPr>
          <p:nvPr>
            <p:ph type="dt" sz="half" idx="10"/>
          </p:nvPr>
        </p:nvSpPr>
        <p:spPr>
          <a:xfrm>
            <a:off x="2862000" y="5961600"/>
            <a:ext cx="2026800" cy="176400"/>
          </a:xfrm>
        </p:spPr>
        <p:txBody>
          <a:bodyPr wrap="none" lIns="0" tIns="0" rIns="0" bIns="0"/>
          <a:lstStyle>
            <a:lvl1pPr>
              <a:defRPr sz="1200">
                <a:solidFill>
                  <a:schemeClr val="bg2"/>
                </a:solidFill>
              </a:defRPr>
            </a:lvl1pPr>
          </a:lstStyle>
          <a:p>
            <a:fld id="{3622CD5A-A9CA-4187-8D1C-14CBA696F3D0}" type="datetime1">
              <a:rPr lang="en-US" noProof="0" smtClean="0"/>
              <a:pPr/>
              <a:t>10/7/21</a:t>
            </a:fld>
            <a:endParaRPr lang="en-US" noProof="0"/>
          </a:p>
        </p:txBody>
      </p:sp>
      <p:sp>
        <p:nvSpPr>
          <p:cNvPr id="10" name="Text Placeholder 9"/>
          <p:cNvSpPr>
            <a:spLocks noGrp="1"/>
          </p:cNvSpPr>
          <p:nvPr>
            <p:ph type="body" sz="quarter" idx="11"/>
          </p:nvPr>
        </p:nvSpPr>
        <p:spPr>
          <a:xfrm>
            <a:off x="5144400" y="5961600"/>
            <a:ext cx="1962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3" name="Text Placeholder 9"/>
          <p:cNvSpPr>
            <a:spLocks noGrp="1"/>
          </p:cNvSpPr>
          <p:nvPr>
            <p:ph type="body" sz="quarter" idx="12"/>
          </p:nvPr>
        </p:nvSpPr>
        <p:spPr>
          <a:xfrm>
            <a:off x="7426800" y="5961600"/>
            <a:ext cx="1134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4" name="Text Placeholder 9"/>
          <p:cNvSpPr>
            <a:spLocks noGrp="1"/>
          </p:cNvSpPr>
          <p:nvPr>
            <p:ph type="body" sz="quarter" idx="13"/>
          </p:nvPr>
        </p:nvSpPr>
        <p:spPr>
          <a:xfrm>
            <a:off x="2862000" y="6138000"/>
            <a:ext cx="20268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5" name="Text Placeholder 9"/>
          <p:cNvSpPr>
            <a:spLocks noGrp="1"/>
          </p:cNvSpPr>
          <p:nvPr>
            <p:ph type="body" sz="quarter" idx="14"/>
          </p:nvPr>
        </p:nvSpPr>
        <p:spPr>
          <a:xfrm>
            <a:off x="572400" y="6138000"/>
            <a:ext cx="20484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6" name="Text Placeholder 9"/>
          <p:cNvSpPr>
            <a:spLocks noGrp="1"/>
          </p:cNvSpPr>
          <p:nvPr>
            <p:ph type="body" sz="quarter" idx="15"/>
          </p:nvPr>
        </p:nvSpPr>
        <p:spPr>
          <a:xfrm>
            <a:off x="572400" y="5961600"/>
            <a:ext cx="2048400" cy="176400"/>
          </a:xfrm>
        </p:spPr>
        <p:txBody>
          <a:bodyPr wrap="none" lIns="0" tIns="0" rIns="0" bIns="0"/>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pic>
        <p:nvPicPr>
          <p:cNvPr id="12" name="Picture 11" descr="aalto_HSE_eng.jpg"/>
          <p:cNvPicPr>
            <a:picLocks noChangeAspect="1"/>
          </p:cNvPicPr>
          <p:nvPr userDrawn="1"/>
        </p:nvPicPr>
        <p:blipFill>
          <a:blip r:embed="rId2" cstate="print"/>
          <a:stretch>
            <a:fillRect/>
          </a:stretch>
        </p:blipFill>
        <p:spPr>
          <a:xfrm>
            <a:off x="0" y="0"/>
            <a:ext cx="2121408" cy="163068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C68ABA70-3711-4040-B033-8C7B0100C4FF}" type="datetime1">
              <a:rPr lang="en-US" noProof="0" smtClean="0"/>
              <a:pPr/>
              <a:t>10/7/21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1"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1F49AE3A-323C-4559-B1BA-656B962F825F}" type="datetime1">
              <a:rPr lang="en-US" noProof="0" smtClean="0"/>
              <a:pPr/>
              <a:t>10/7/21</a:t>
            </a:fld>
            <a:endParaRPr lang="en-US" noProof="0"/>
          </a:p>
        </p:txBody>
      </p:sp>
      <p:sp>
        <p:nvSpPr>
          <p:cNvPr id="6" name="Footer Placeholder 5"/>
          <p:cNvSpPr>
            <a:spLocks noGrp="1"/>
          </p:cNvSpPr>
          <p:nvPr>
            <p:ph type="ftr" sz="quarter" idx="11"/>
          </p:nvPr>
        </p:nvSpPr>
        <p:spPr/>
        <p:txBody>
          <a:bodyPr/>
          <a:lstStyle/>
          <a:p>
            <a:endParaRPr lang="en-US" noProof="0"/>
          </a:p>
        </p:txBody>
      </p:sp>
      <p:sp>
        <p:nvSpPr>
          <p:cNvPr id="7" name="Slide Number Placeholder 6"/>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0"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158E9B31-C8A9-4E24-941C-E3996421D5FD}" type="datetime1">
              <a:rPr lang="en-US" noProof="0" smtClean="0"/>
              <a:pPr/>
              <a:t>10/7/21</a:t>
            </a:fld>
            <a:endParaRPr lang="en-US" noProof="0"/>
          </a:p>
        </p:txBody>
      </p:sp>
      <p:sp>
        <p:nvSpPr>
          <p:cNvPr id="4" name="Footer Placeholder 3"/>
          <p:cNvSpPr>
            <a:spLocks noGrp="1"/>
          </p:cNvSpPr>
          <p:nvPr>
            <p:ph type="ftr" sz="quarter" idx="11"/>
          </p:nvPr>
        </p:nvSpPr>
        <p:spPr/>
        <p:txBody>
          <a:bodyPr/>
          <a:lstStyle/>
          <a:p>
            <a:endParaRPr lang="en-US" noProof="0"/>
          </a:p>
        </p:txBody>
      </p:sp>
      <p:sp>
        <p:nvSpPr>
          <p:cNvPr id="5" name="Slide Number Placeholder 4"/>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0"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B6F0E-CBD3-4E99-91AB-A949DAD71055}" type="datetime1">
              <a:rPr lang="en-US" noProof="0" smtClean="0"/>
              <a:pPr/>
              <a:t>10/7/21</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9"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0"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a:xfrm>
            <a:off x="572400" y="1584000"/>
            <a:ext cx="6285600" cy="4136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C68ABA70-3711-4040-B033-8C7B0100C4FF}" type="datetime1">
              <a:rPr lang="en-US" noProof="0" smtClean="0"/>
              <a:pPr/>
              <a:t>10/7/21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0"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1" name="Date Placeholder 3"/>
          <p:cNvSpPr>
            <a:spLocks noGrp="1"/>
          </p:cNvSpPr>
          <p:nvPr>
            <p:ph type="dt" sz="half" idx="10"/>
          </p:nvPr>
        </p:nvSpPr>
        <p:spPr>
          <a:xfrm>
            <a:off x="2862000" y="5961600"/>
            <a:ext cx="2026800" cy="176400"/>
          </a:xfrm>
        </p:spPr>
        <p:txBody>
          <a:bodyPr wrap="none" lIns="0" tIns="0" rIns="0" bIns="0"/>
          <a:lstStyle>
            <a:lvl1pPr>
              <a:defRPr sz="1200">
                <a:solidFill>
                  <a:schemeClr val="bg2"/>
                </a:solidFill>
              </a:defRPr>
            </a:lvl1pPr>
          </a:lstStyle>
          <a:p>
            <a:fld id="{3622CD5A-A9CA-4187-8D1C-14CBA696F3D0}" type="datetime1">
              <a:rPr lang="en-US" noProof="0" smtClean="0"/>
              <a:pPr/>
              <a:t>10/7/21</a:t>
            </a:fld>
            <a:endParaRPr lang="en-US" noProof="0"/>
          </a:p>
        </p:txBody>
      </p:sp>
      <p:sp>
        <p:nvSpPr>
          <p:cNvPr id="12" name="Text Placeholder 9"/>
          <p:cNvSpPr>
            <a:spLocks noGrp="1"/>
          </p:cNvSpPr>
          <p:nvPr>
            <p:ph type="body" sz="quarter" idx="11"/>
          </p:nvPr>
        </p:nvSpPr>
        <p:spPr>
          <a:xfrm>
            <a:off x="5144400" y="5961600"/>
            <a:ext cx="1962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7" name="Text Placeholder 9"/>
          <p:cNvSpPr>
            <a:spLocks noGrp="1"/>
          </p:cNvSpPr>
          <p:nvPr>
            <p:ph type="body" sz="quarter" idx="12"/>
          </p:nvPr>
        </p:nvSpPr>
        <p:spPr>
          <a:xfrm>
            <a:off x="7426800" y="5961600"/>
            <a:ext cx="1134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8" name="Text Placeholder 9"/>
          <p:cNvSpPr>
            <a:spLocks noGrp="1"/>
          </p:cNvSpPr>
          <p:nvPr>
            <p:ph type="body" sz="quarter" idx="13"/>
          </p:nvPr>
        </p:nvSpPr>
        <p:spPr>
          <a:xfrm>
            <a:off x="2862000" y="6138000"/>
            <a:ext cx="20268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9" name="Text Placeholder 9"/>
          <p:cNvSpPr>
            <a:spLocks noGrp="1"/>
          </p:cNvSpPr>
          <p:nvPr>
            <p:ph type="body" sz="quarter" idx="14"/>
          </p:nvPr>
        </p:nvSpPr>
        <p:spPr>
          <a:xfrm>
            <a:off x="572400" y="6138000"/>
            <a:ext cx="20484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20" name="Text Placeholder 9"/>
          <p:cNvSpPr>
            <a:spLocks noGrp="1"/>
          </p:cNvSpPr>
          <p:nvPr>
            <p:ph type="body" sz="quarter" idx="15"/>
          </p:nvPr>
        </p:nvSpPr>
        <p:spPr>
          <a:xfrm>
            <a:off x="572400" y="5961600"/>
            <a:ext cx="2048400" cy="176400"/>
          </a:xfrm>
        </p:spPr>
        <p:txBody>
          <a:bodyPr wrap="none" lIns="0" tIns="0" rIns="0" bIns="0"/>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pic>
        <p:nvPicPr>
          <p:cNvPr id="13" name="Picture 12" descr="aalto_HSE_eng.jpg"/>
          <p:cNvPicPr>
            <a:picLocks noChangeAspect="1"/>
          </p:cNvPicPr>
          <p:nvPr userDrawn="1"/>
        </p:nvPicPr>
        <p:blipFill>
          <a:blip r:embed="rId2" cstate="print"/>
          <a:stretch>
            <a:fillRect/>
          </a:stretch>
        </p:blipFill>
        <p:spPr>
          <a:xfrm>
            <a:off x="0" y="0"/>
            <a:ext cx="2121408" cy="163068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10" name="Rectangle 9"/>
          <p:cNvSpPr/>
          <p:nvPr userDrawn="1"/>
        </p:nvSpPr>
        <p:spPr>
          <a:xfrm>
            <a:off x="406800" y="406800"/>
            <a:ext cx="8326800" cy="5472000"/>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572400" y="547200"/>
            <a:ext cx="7772400" cy="2206800"/>
          </a:xfrm>
        </p:spPr>
        <p:txBody>
          <a:bodyPr/>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p>
            <a:fld id="{C68ABA70-3711-4040-B033-8C7B0100C4FF}" type="datetime1">
              <a:rPr lang="en-US" noProof="0" smtClean="0"/>
              <a:pPr/>
              <a:t>10/7/21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52384017-E4DF-4A7A-8FA6-2DC68C3EB4D0}" type="slidenum">
              <a:rPr lang="en-US" noProof="0" smtClean="0"/>
              <a:pPr/>
              <a:t>‹#›</a:t>
            </a:fld>
            <a:endParaRPr lang="en-US" noProof="0"/>
          </a:p>
        </p:txBody>
      </p:sp>
      <p:sp>
        <p:nvSpPr>
          <p:cNvPr id="11" name="Text Placeholder 9"/>
          <p:cNvSpPr>
            <a:spLocks noGrp="1"/>
          </p:cNvSpPr>
          <p:nvPr>
            <p:ph type="body" sz="quarter" idx="13"/>
          </p:nvPr>
        </p:nvSpPr>
        <p:spPr>
          <a:xfrm>
            <a:off x="5144400" y="6145200"/>
            <a:ext cx="15372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lIns="0" tIns="0" rIns="0" bIns="0">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pic>
        <p:nvPicPr>
          <p:cNvPr id="13" name="Picture 12" descr="aalto_HSE_eng_alakulma.jpg"/>
          <p:cNvPicPr>
            <a:picLocks noChangeAspect="1"/>
          </p:cNvPicPr>
          <p:nvPr userDrawn="1"/>
        </p:nvPicPr>
        <p:blipFill>
          <a:blip r:embed="rId2" cstate="print"/>
          <a:stretch>
            <a:fillRect/>
          </a:stretch>
        </p:blipFill>
        <p:spPr>
          <a:xfrm>
            <a:off x="0" y="5958840"/>
            <a:ext cx="2880360" cy="89916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2400" y="489600"/>
            <a:ext cx="7988400" cy="1080000"/>
          </a:xfrm>
          <a:prstGeom prst="rect">
            <a:avLst/>
          </a:prstGeom>
        </p:spPr>
        <p:txBody>
          <a:bodyPr vert="horz" lIns="0" tIns="0" rIns="0" bIns="0" rtlCol="0" anchor="t" anchorCtr="0">
            <a:normAutofit/>
          </a:bodyPr>
          <a:lstStyle/>
          <a:p>
            <a:r>
              <a:rPr lang="en-US" noProof="0"/>
              <a:t>Click to edit Master title style</a:t>
            </a:r>
          </a:p>
        </p:txBody>
      </p:sp>
      <p:sp>
        <p:nvSpPr>
          <p:cNvPr id="3" name="Text Placeholder 2"/>
          <p:cNvSpPr>
            <a:spLocks noGrp="1"/>
          </p:cNvSpPr>
          <p:nvPr>
            <p:ph type="body" idx="1"/>
          </p:nvPr>
        </p:nvSpPr>
        <p:spPr>
          <a:xfrm>
            <a:off x="572400" y="1584000"/>
            <a:ext cx="7988400" cy="4136400"/>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3430800" y="6274800"/>
            <a:ext cx="1544400" cy="126000"/>
          </a:xfrm>
          <a:prstGeom prst="rect">
            <a:avLst/>
          </a:prstGeom>
        </p:spPr>
        <p:txBody>
          <a:bodyPr vert="horz" lIns="0" tIns="0" rIns="0" bIns="0" rtlCol="0" anchor="ctr"/>
          <a:lstStyle>
            <a:lvl1pPr algn="l">
              <a:defRPr sz="900" b="1">
                <a:solidFill>
                  <a:schemeClr val="tx1">
                    <a:tint val="75000"/>
                  </a:schemeClr>
                </a:solidFill>
                <a:latin typeface="Arial" pitchFamily="34" charset="0"/>
                <a:cs typeface="Arial" pitchFamily="34" charset="0"/>
              </a:defRPr>
            </a:lvl1pPr>
          </a:lstStyle>
          <a:p>
            <a:fld id="{7EE6C06D-47AC-41E9-B6F8-74CFCE12D955}" type="datetime1">
              <a:rPr lang="en-US" noProof="0" smtClean="0"/>
              <a:pPr/>
              <a:t>10/7/21</a:t>
            </a:fld>
            <a:endParaRPr lang="en-US" noProof="0"/>
          </a:p>
        </p:txBody>
      </p:sp>
      <p:sp>
        <p:nvSpPr>
          <p:cNvPr id="5" name="Footer Placeholder 4"/>
          <p:cNvSpPr>
            <a:spLocks noGrp="1"/>
          </p:cNvSpPr>
          <p:nvPr>
            <p:ph type="ftr" sz="quarter" idx="3"/>
          </p:nvPr>
        </p:nvSpPr>
        <p:spPr>
          <a:xfrm>
            <a:off x="3430800" y="6145200"/>
            <a:ext cx="1544400" cy="126000"/>
          </a:xfrm>
          <a:prstGeom prst="rect">
            <a:avLst/>
          </a:prstGeom>
        </p:spPr>
        <p:txBody>
          <a:bodyPr vert="horz" lIns="0" tIns="0" rIns="0" bIns="0" rtlCol="0" anchor="ctr"/>
          <a:lstStyle>
            <a:lvl1pPr algn="l">
              <a:defRPr sz="900" b="1">
                <a:solidFill>
                  <a:schemeClr val="tx1">
                    <a:tint val="75000"/>
                  </a:schemeClr>
                </a:solidFill>
                <a:latin typeface="Arial" pitchFamily="34" charset="0"/>
                <a:cs typeface="Arial" pitchFamily="34" charset="0"/>
              </a:defRPr>
            </a:lvl1pPr>
          </a:lstStyle>
          <a:p>
            <a:endParaRPr lang="en-US" noProof="0"/>
          </a:p>
        </p:txBody>
      </p:sp>
      <p:sp>
        <p:nvSpPr>
          <p:cNvPr id="6" name="Slide Number Placeholder 5"/>
          <p:cNvSpPr>
            <a:spLocks noGrp="1"/>
          </p:cNvSpPr>
          <p:nvPr>
            <p:ph type="sldNum" sz="quarter" idx="4"/>
          </p:nvPr>
        </p:nvSpPr>
        <p:spPr>
          <a:xfrm>
            <a:off x="3430800" y="6400800"/>
            <a:ext cx="1544400" cy="126000"/>
          </a:xfrm>
          <a:prstGeom prst="rect">
            <a:avLst/>
          </a:prstGeom>
        </p:spPr>
        <p:txBody>
          <a:bodyPr vert="horz" lIns="0" tIns="0" rIns="0" bIns="0" rtlCol="0" anchor="ctr"/>
          <a:lstStyle>
            <a:lvl1pPr algn="l">
              <a:defRPr sz="900" b="1">
                <a:solidFill>
                  <a:schemeClr val="tx1">
                    <a:tint val="75000"/>
                  </a:schemeClr>
                </a:solidFill>
                <a:latin typeface="Arial" pitchFamily="34" charset="0"/>
                <a:cs typeface="Arial" pitchFamily="34" charset="0"/>
              </a:defRPr>
            </a:lvl1pPr>
          </a:lstStyle>
          <a:p>
            <a:fld id="{52384017-E4DF-4A7A-8FA6-2DC68C3EB4D0}" type="slidenum">
              <a:rPr lang="en-US" noProof="0" smtClean="0"/>
              <a:pPr/>
              <a:t>‹#›</a:t>
            </a:fld>
            <a:endParaRPr lang="en-US" noProof="0"/>
          </a:p>
        </p:txBody>
      </p:sp>
      <p:sp>
        <p:nvSpPr>
          <p:cNvPr id="10" name="Rectangle 9"/>
          <p:cNvSpPr/>
          <p:nvPr/>
        </p:nvSpPr>
        <p:spPr>
          <a:xfrm>
            <a:off x="571472" y="5814000"/>
            <a:ext cx="7988400" cy="64800"/>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pic>
        <p:nvPicPr>
          <p:cNvPr id="11" name="Picture 10" descr="aalto_HSE_eng_alakulma.jpg"/>
          <p:cNvPicPr>
            <a:picLocks noChangeAspect="1"/>
          </p:cNvPicPr>
          <p:nvPr/>
        </p:nvPicPr>
        <p:blipFill>
          <a:blip r:embed="rId10" cstate="print"/>
          <a:stretch>
            <a:fillRect/>
          </a:stretch>
        </p:blipFill>
        <p:spPr>
          <a:xfrm>
            <a:off x="0" y="5958840"/>
            <a:ext cx="2880360" cy="899160"/>
          </a:xfrm>
          <a:prstGeom prst="rect">
            <a:avLst/>
          </a:prstGeom>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50" r:id="rId6"/>
    <p:sldLayoutId id="2147483662" r:id="rId7"/>
    <p:sldLayoutId id="2147483663" r:id="rId8"/>
  </p:sldLayoutIdLst>
  <p:hf sldNum="0" hdr="0" ftr="0" dt="0"/>
  <p:txStyles>
    <p:titleStyle>
      <a:lvl1pPr algn="l" defTabSz="914400" rtl="0" eaLnBrk="1" latinLnBrk="0" hangingPunct="1">
        <a:spcBef>
          <a:spcPct val="0"/>
        </a:spcBef>
        <a:buNone/>
        <a:defRPr sz="3200" b="1" kern="1200">
          <a:solidFill>
            <a:srgbClr val="ED2939"/>
          </a:solidFill>
          <a:latin typeface="+mj-lt"/>
          <a:ea typeface="+mj-ea"/>
          <a:cs typeface="+mj-cs"/>
        </a:defRPr>
      </a:lvl1pPr>
    </p:titleStyle>
    <p:bodyStyle>
      <a:lvl1pPr marL="342900" indent="-342900" algn="l" defTabSz="914400" rtl="0" eaLnBrk="1" latinLnBrk="0" hangingPunct="1">
        <a:spcBef>
          <a:spcPts val="6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4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ts val="4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ts val="4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3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23E21555 Strategy and Marketing from a Business History Perspective </a:t>
            </a:r>
          </a:p>
        </p:txBody>
      </p:sp>
      <p:sp>
        <p:nvSpPr>
          <p:cNvPr id="3" name="Subtitle 2"/>
          <p:cNvSpPr>
            <a:spLocks noGrp="1"/>
          </p:cNvSpPr>
          <p:nvPr>
            <p:ph type="subTitle" idx="1"/>
          </p:nvPr>
        </p:nvSpPr>
        <p:spPr>
          <a:xfrm>
            <a:off x="583200" y="3754239"/>
            <a:ext cx="6285600" cy="2340000"/>
          </a:xfrm>
        </p:spPr>
        <p:txBody>
          <a:bodyPr/>
          <a:lstStyle/>
          <a:p>
            <a:r>
              <a:rPr lang="en-US" dirty="0"/>
              <a:t>Session: Evolution of Marketing Research, Market Orientation, and Brand Management</a:t>
            </a:r>
          </a:p>
          <a:p>
            <a:r>
              <a:rPr lang="en-US" dirty="0"/>
              <a:t>Prof. </a:t>
            </a:r>
            <a:r>
              <a:rPr lang="en-US" dirty="0" err="1"/>
              <a:t>Henrikki</a:t>
            </a:r>
            <a:r>
              <a:rPr lang="en-US" dirty="0"/>
              <a:t> </a:t>
            </a:r>
            <a:r>
              <a:rPr lang="en-US" dirty="0" err="1"/>
              <a:t>Tikkanen</a:t>
            </a:r>
            <a:endParaRPr lang="en-US" dirty="0"/>
          </a:p>
        </p:txBody>
      </p:sp>
      <p:sp>
        <p:nvSpPr>
          <p:cNvPr id="4" name="Text Placeholder 3"/>
          <p:cNvSpPr>
            <a:spLocks noGrp="1"/>
          </p:cNvSpPr>
          <p:nvPr>
            <p:ph type="body" sz="quarter" idx="11"/>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6" name="Text Placeholder 5"/>
          <p:cNvSpPr>
            <a:spLocks noGrp="1"/>
          </p:cNvSpPr>
          <p:nvPr>
            <p:ph type="body" sz="quarter" idx="13"/>
          </p:nvPr>
        </p:nvSpPr>
        <p:spPr/>
        <p:txBody>
          <a:bodyPr/>
          <a:lstStyle/>
          <a:p>
            <a:endParaRPr lang="en-US"/>
          </a:p>
        </p:txBody>
      </p:sp>
      <p:sp>
        <p:nvSpPr>
          <p:cNvPr id="7" name="Text Placeholder 6"/>
          <p:cNvSpPr>
            <a:spLocks noGrp="1"/>
          </p:cNvSpPr>
          <p:nvPr>
            <p:ph type="body" sz="quarter" idx="14"/>
          </p:nvPr>
        </p:nvSpPr>
        <p:spPr/>
        <p:txBody>
          <a:bodyPr/>
          <a:lstStyle/>
          <a:p>
            <a:endParaRPr lang="en-US"/>
          </a:p>
        </p:txBody>
      </p:sp>
      <p:sp>
        <p:nvSpPr>
          <p:cNvPr id="8" name="Text Placeholder 7"/>
          <p:cNvSpPr>
            <a:spLocks noGrp="1"/>
          </p:cNvSpPr>
          <p:nvPr>
            <p:ph type="body" sz="quarter" idx="15"/>
          </p:nvPr>
        </p:nvSpPr>
        <p:spPr/>
        <p:txBody>
          <a:bodyPr>
            <a:normAutofit lnSpcReduction="10000"/>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3DA78-CA88-2240-80F7-0B8050A1CB62}"/>
              </a:ext>
            </a:extLst>
          </p:cNvPr>
          <p:cNvSpPr>
            <a:spLocks noGrp="1"/>
          </p:cNvSpPr>
          <p:nvPr>
            <p:ph type="title"/>
          </p:nvPr>
        </p:nvSpPr>
        <p:spPr/>
        <p:txBody>
          <a:bodyPr/>
          <a:lstStyle/>
          <a:p>
            <a:r>
              <a:rPr lang="en-FI" dirty="0"/>
              <a:t>Retailing and Channels History</a:t>
            </a:r>
          </a:p>
        </p:txBody>
      </p:sp>
      <p:sp>
        <p:nvSpPr>
          <p:cNvPr id="3" name="Content Placeholder 2">
            <a:extLst>
              <a:ext uri="{FF2B5EF4-FFF2-40B4-BE49-F238E27FC236}">
                <a16:creationId xmlns:a16="http://schemas.microsoft.com/office/drawing/2014/main" id="{E4EF49CD-502E-0541-929E-90A799B1ED96}"/>
              </a:ext>
            </a:extLst>
          </p:cNvPr>
          <p:cNvSpPr>
            <a:spLocks noGrp="1"/>
          </p:cNvSpPr>
          <p:nvPr>
            <p:ph idx="1"/>
          </p:nvPr>
        </p:nvSpPr>
        <p:spPr/>
        <p:txBody>
          <a:bodyPr>
            <a:normAutofit fontScale="85000" lnSpcReduction="20000"/>
          </a:bodyPr>
          <a:lstStyle/>
          <a:p>
            <a:r>
              <a:rPr lang="en-GB" dirty="0"/>
              <a:t>Both advertising and retailing have been studied intensively by business historians and, in the case of retailing, also by historians of labour, gender, race, social movements, and even political economy (see Table 3)</a:t>
            </a:r>
          </a:p>
          <a:p>
            <a:r>
              <a:rPr lang="en-GB" dirty="0"/>
              <a:t>Stobart’s (2010) review of the literature highlights studies of the history of shopping that focus on the relationship between retailers and consumers and on the relationship between ‘modern’ retailing and the emergence of consumer culture.</a:t>
            </a:r>
          </a:p>
          <a:p>
            <a:r>
              <a:rPr lang="en-GB" dirty="0"/>
              <a:t>In directing attention to the structures that frame consumer behaviour and retailing practice, </a:t>
            </a:r>
            <a:r>
              <a:rPr lang="en-GB" dirty="0" err="1"/>
              <a:t>Cochoy</a:t>
            </a:r>
            <a:r>
              <a:rPr lang="en-GB" dirty="0"/>
              <a:t> is deliberately ‘provocative’. He claims that consumer practice manifests a degree of herd-like behaviour (</a:t>
            </a:r>
            <a:r>
              <a:rPr lang="en-GB" dirty="0" err="1"/>
              <a:t>Cochoy</a:t>
            </a:r>
            <a:r>
              <a:rPr lang="en-GB" dirty="0"/>
              <a:t>, 2010b). This provocation is his way of encouraging us to be attentive to the spatial organisation of the retail environment (e.g. the emergence of self-service stores, chain stores etc.).</a:t>
            </a:r>
            <a:endParaRPr lang="en-FI" dirty="0"/>
          </a:p>
        </p:txBody>
      </p:sp>
      <p:sp>
        <p:nvSpPr>
          <p:cNvPr id="4" name="Text Placeholder 3">
            <a:extLst>
              <a:ext uri="{FF2B5EF4-FFF2-40B4-BE49-F238E27FC236}">
                <a16:creationId xmlns:a16="http://schemas.microsoft.com/office/drawing/2014/main" id="{B0EB1886-2811-8A46-A014-405814EC5127}"/>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96958D8F-00E5-9040-8F53-D00FF4D4390A}"/>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896662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A1C9D-83F2-B749-8BA9-AB509BA88919}"/>
              </a:ext>
            </a:extLst>
          </p:cNvPr>
          <p:cNvSpPr>
            <a:spLocks noGrp="1"/>
          </p:cNvSpPr>
          <p:nvPr>
            <p:ph type="title"/>
          </p:nvPr>
        </p:nvSpPr>
        <p:spPr/>
        <p:txBody>
          <a:bodyPr/>
          <a:lstStyle/>
          <a:p>
            <a:r>
              <a:rPr lang="en-FI" dirty="0"/>
              <a:t>Retailing and Channels History</a:t>
            </a:r>
          </a:p>
        </p:txBody>
      </p:sp>
      <p:sp>
        <p:nvSpPr>
          <p:cNvPr id="3" name="Content Placeholder 2">
            <a:extLst>
              <a:ext uri="{FF2B5EF4-FFF2-40B4-BE49-F238E27FC236}">
                <a16:creationId xmlns:a16="http://schemas.microsoft.com/office/drawing/2014/main" id="{C64E369F-B7B3-314D-AE24-87D1B9C29EE6}"/>
              </a:ext>
            </a:extLst>
          </p:cNvPr>
          <p:cNvSpPr>
            <a:spLocks noGrp="1"/>
          </p:cNvSpPr>
          <p:nvPr>
            <p:ph idx="1"/>
          </p:nvPr>
        </p:nvSpPr>
        <p:spPr/>
        <p:txBody>
          <a:bodyPr>
            <a:normAutofit fontScale="92500" lnSpcReduction="10000"/>
          </a:bodyPr>
          <a:lstStyle/>
          <a:p>
            <a:r>
              <a:rPr lang="en-GB" dirty="0"/>
              <a:t>Institutional innovation is a key part of </a:t>
            </a:r>
            <a:r>
              <a:rPr lang="en-GB" dirty="0" err="1"/>
              <a:t>Nieschlag’s</a:t>
            </a:r>
            <a:r>
              <a:rPr lang="en-GB" dirty="0"/>
              <a:t> theory of the evolution of distribution systems which is summarised and critically evaluated by Fullerton (1986). According to </a:t>
            </a:r>
            <a:r>
              <a:rPr lang="en-GB" dirty="0" err="1"/>
              <a:t>Nieschlag’s</a:t>
            </a:r>
            <a:r>
              <a:rPr lang="en-GB" dirty="0"/>
              <a:t> theory, which has been ignored in the English-language marketing literature, low-price institutional innovations are the driving force for change in distribution systems, even as they are eventually synthesised into the established, conservative mainstream of distributive trades. </a:t>
            </a:r>
          </a:p>
          <a:p>
            <a:r>
              <a:rPr lang="en-GB" dirty="0"/>
              <a:t>Very few inherently historical theories have been developed for understanding marketing, most of those in retailing. Together with the older wheel of retailing and retail life cycle theories, </a:t>
            </a:r>
            <a:r>
              <a:rPr lang="en-GB" dirty="0" err="1"/>
              <a:t>Nieschlag’s</a:t>
            </a:r>
            <a:r>
              <a:rPr lang="en-GB" dirty="0"/>
              <a:t> theory of retail evolution merits more study by marketing historians.</a:t>
            </a:r>
            <a:endParaRPr lang="en-FI" dirty="0"/>
          </a:p>
        </p:txBody>
      </p:sp>
      <p:sp>
        <p:nvSpPr>
          <p:cNvPr id="4" name="Text Placeholder 3">
            <a:extLst>
              <a:ext uri="{FF2B5EF4-FFF2-40B4-BE49-F238E27FC236}">
                <a16:creationId xmlns:a16="http://schemas.microsoft.com/office/drawing/2014/main" id="{4A757C4B-43C4-8E4F-8E54-7400C5CBE350}"/>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774D21EE-183C-7A4F-BC46-EFD8F707C300}"/>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2442285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33EDC-9B29-8748-B397-22CA3E8E556C}"/>
              </a:ext>
            </a:extLst>
          </p:cNvPr>
          <p:cNvSpPr>
            <a:spLocks noGrp="1"/>
          </p:cNvSpPr>
          <p:nvPr>
            <p:ph type="title"/>
          </p:nvPr>
        </p:nvSpPr>
        <p:spPr/>
        <p:txBody>
          <a:bodyPr/>
          <a:lstStyle/>
          <a:p>
            <a:r>
              <a:rPr lang="en-FI" dirty="0"/>
              <a:t>Promotion History</a:t>
            </a:r>
          </a:p>
        </p:txBody>
      </p:sp>
      <p:sp>
        <p:nvSpPr>
          <p:cNvPr id="3" name="Content Placeholder 2">
            <a:extLst>
              <a:ext uri="{FF2B5EF4-FFF2-40B4-BE49-F238E27FC236}">
                <a16:creationId xmlns:a16="http://schemas.microsoft.com/office/drawing/2014/main" id="{2DAD4663-7844-AE4F-9D9D-190139BA0A7D}"/>
              </a:ext>
            </a:extLst>
          </p:cNvPr>
          <p:cNvSpPr>
            <a:spLocks noGrp="1"/>
          </p:cNvSpPr>
          <p:nvPr>
            <p:ph idx="1"/>
          </p:nvPr>
        </p:nvSpPr>
        <p:spPr>
          <a:xfrm>
            <a:off x="572400" y="1360800"/>
            <a:ext cx="7988400" cy="4136400"/>
          </a:xfrm>
        </p:spPr>
        <p:txBody>
          <a:bodyPr/>
          <a:lstStyle/>
          <a:p>
            <a:r>
              <a:rPr lang="en-GB" dirty="0"/>
              <a:t>Advertising is one way to promote products and a tremendous amount of research has been published about advertising history. Much less attention has been devoted to the history of personal selling and sales promotion (e.g. sampling, coupons, and premiums etc.).</a:t>
            </a:r>
          </a:p>
          <a:p>
            <a:r>
              <a:rPr lang="en-GB" dirty="0"/>
              <a:t>The most comprehensive history of personal selling is perhaps Friedman’s (2004) Birth of a Salesman: The Transformation of Selling in America. His engaging book tells the story from nineteenth-century hawkers all the way to the post-Willy-Loman trained sales professional of today.</a:t>
            </a:r>
          </a:p>
          <a:p>
            <a:endParaRPr lang="en-FI" dirty="0"/>
          </a:p>
        </p:txBody>
      </p:sp>
      <p:sp>
        <p:nvSpPr>
          <p:cNvPr id="4" name="Text Placeholder 3">
            <a:extLst>
              <a:ext uri="{FF2B5EF4-FFF2-40B4-BE49-F238E27FC236}">
                <a16:creationId xmlns:a16="http://schemas.microsoft.com/office/drawing/2014/main" id="{4986D5A9-CC15-404F-B890-79CBA60DC320}"/>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0AB1D0C3-AD85-1247-BAEB-25894A4FB340}"/>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1741186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539D7-8095-9E4E-B333-D2AC4450B95D}"/>
              </a:ext>
            </a:extLst>
          </p:cNvPr>
          <p:cNvSpPr>
            <a:spLocks noGrp="1"/>
          </p:cNvSpPr>
          <p:nvPr>
            <p:ph type="title"/>
          </p:nvPr>
        </p:nvSpPr>
        <p:spPr/>
        <p:txBody>
          <a:bodyPr/>
          <a:lstStyle/>
          <a:p>
            <a:r>
              <a:rPr lang="en-FI" dirty="0"/>
              <a:t>Promotion History</a:t>
            </a:r>
          </a:p>
        </p:txBody>
      </p:sp>
      <p:sp>
        <p:nvSpPr>
          <p:cNvPr id="3" name="Content Placeholder 2">
            <a:extLst>
              <a:ext uri="{FF2B5EF4-FFF2-40B4-BE49-F238E27FC236}">
                <a16:creationId xmlns:a16="http://schemas.microsoft.com/office/drawing/2014/main" id="{690D5883-E27F-6A4C-B784-FFFDC9137F0A}"/>
              </a:ext>
            </a:extLst>
          </p:cNvPr>
          <p:cNvSpPr>
            <a:spLocks noGrp="1"/>
          </p:cNvSpPr>
          <p:nvPr>
            <p:ph idx="1"/>
          </p:nvPr>
        </p:nvSpPr>
        <p:spPr/>
        <p:txBody>
          <a:bodyPr>
            <a:normAutofit fontScale="85000" lnSpcReduction="10000"/>
          </a:bodyPr>
          <a:lstStyle/>
          <a:p>
            <a:r>
              <a:rPr lang="en-GB" dirty="0"/>
              <a:t>Schwarzkopf (2011b) identified three themes (or ‘paradigms’) in the advertising history literature of the last three decades. ‘Modernization’ refers to the tendency by historians to credit the twentieth century as a period of unprecedented influence of advertising on society in general and on culture more specifically.</a:t>
            </a:r>
          </a:p>
          <a:p>
            <a:r>
              <a:rPr lang="en-GB" dirty="0"/>
              <a:t>A second theme running throughout the literature is ‘Americanisation’ (Schwarzkopf, 2011b). It is no coincidence that this theme overlaps with ‘modernisation’. The American economy and mass marketing developed to a larger scale than other world markets </a:t>
            </a:r>
          </a:p>
          <a:p>
            <a:r>
              <a:rPr lang="en-GB" dirty="0"/>
              <a:t>Schwarzkopf’s third ‘paradigm’ is, in fact, an engagement with methodology in marketing and advertising history. His targets are content analysis and semiotics (advertising strategy – appeals, product, industry, country case studies; see the Tables).</a:t>
            </a:r>
          </a:p>
          <a:p>
            <a:endParaRPr lang="en-FI" dirty="0"/>
          </a:p>
        </p:txBody>
      </p:sp>
      <p:sp>
        <p:nvSpPr>
          <p:cNvPr id="4" name="Text Placeholder 3">
            <a:extLst>
              <a:ext uri="{FF2B5EF4-FFF2-40B4-BE49-F238E27FC236}">
                <a16:creationId xmlns:a16="http://schemas.microsoft.com/office/drawing/2014/main" id="{7AEB84C0-05A8-1A41-8524-3FD6E723BF4F}"/>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14756782-EC09-5A45-9223-133EB25974E8}"/>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1410176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5B57B-950D-FD45-8871-6CA4B164AAC0}"/>
              </a:ext>
            </a:extLst>
          </p:cNvPr>
          <p:cNvSpPr>
            <a:spLocks noGrp="1"/>
          </p:cNvSpPr>
          <p:nvPr>
            <p:ph type="title"/>
          </p:nvPr>
        </p:nvSpPr>
        <p:spPr/>
        <p:txBody>
          <a:bodyPr/>
          <a:lstStyle/>
          <a:p>
            <a:r>
              <a:rPr lang="en-FI" dirty="0"/>
              <a:t>History of Marketing Thought and Practice</a:t>
            </a:r>
          </a:p>
        </p:txBody>
      </p:sp>
      <p:sp>
        <p:nvSpPr>
          <p:cNvPr id="3" name="Content Placeholder 2">
            <a:extLst>
              <a:ext uri="{FF2B5EF4-FFF2-40B4-BE49-F238E27FC236}">
                <a16:creationId xmlns:a16="http://schemas.microsoft.com/office/drawing/2014/main" id="{D67BBCB2-94A8-CB4E-8DFC-973196E04D20}"/>
              </a:ext>
            </a:extLst>
          </p:cNvPr>
          <p:cNvSpPr>
            <a:spLocks noGrp="1"/>
          </p:cNvSpPr>
          <p:nvPr>
            <p:ph idx="1"/>
          </p:nvPr>
        </p:nvSpPr>
        <p:spPr/>
        <p:txBody>
          <a:bodyPr>
            <a:normAutofit fontScale="85000" lnSpcReduction="20000"/>
          </a:bodyPr>
          <a:lstStyle/>
          <a:p>
            <a:r>
              <a:rPr lang="en-GB" dirty="0"/>
              <a:t>Stanley Hollander has chastised marketing historians that ‘practice is not entirely thoughtless and thought is often practice-driven’</a:t>
            </a:r>
          </a:p>
          <a:p>
            <a:r>
              <a:rPr lang="en-GB" dirty="0"/>
              <a:t>The history of marketing thought is concerned with the production, diffusion and affirmation of marketing ideas, concepts, eras, as well as the establishment of schools of thought and institution building. Exemplar studies have charted the relationship between economics and various strands of marketing thought (e.g. Dixon, 1981, 1990, 1999, 2002), the changing definitions of marketing (Lichtenthal &amp; </a:t>
            </a:r>
            <a:r>
              <a:rPr lang="en-GB" dirty="0" err="1"/>
              <a:t>Beik</a:t>
            </a:r>
            <a:r>
              <a:rPr lang="en-GB" dirty="0"/>
              <a:t>, 1984) and the turn away from macro-conceptualisations of marketing to micro-level definitions and the implications of this for research and practice (</a:t>
            </a:r>
            <a:r>
              <a:rPr lang="en-GB" dirty="0" err="1"/>
              <a:t>Wilkie</a:t>
            </a:r>
            <a:r>
              <a:rPr lang="en-GB" dirty="0"/>
              <a:t> &amp; Moore, 2003).</a:t>
            </a:r>
          </a:p>
          <a:p>
            <a:r>
              <a:rPr lang="en-GB" dirty="0"/>
              <a:t>Different marketing ‘schools of thought’ (e.g. Shaw &amp; Jones 2005: functions, commodities, institutional, marketing management, marketing systems, consumer behaviour, </a:t>
            </a:r>
            <a:r>
              <a:rPr lang="en-GB" dirty="0" err="1"/>
              <a:t>macromarketing</a:t>
            </a:r>
            <a:r>
              <a:rPr lang="en-GB" dirty="0"/>
              <a:t>, exchange and marketing history</a:t>
            </a:r>
          </a:p>
          <a:p>
            <a:endParaRPr lang="en-GB" dirty="0"/>
          </a:p>
          <a:p>
            <a:endParaRPr lang="en-GB" dirty="0"/>
          </a:p>
          <a:p>
            <a:endParaRPr lang="en-FI" dirty="0"/>
          </a:p>
        </p:txBody>
      </p:sp>
      <p:sp>
        <p:nvSpPr>
          <p:cNvPr id="4" name="Text Placeholder 3">
            <a:extLst>
              <a:ext uri="{FF2B5EF4-FFF2-40B4-BE49-F238E27FC236}">
                <a16:creationId xmlns:a16="http://schemas.microsoft.com/office/drawing/2014/main" id="{ABB94AD0-2871-574B-AA43-0D3F32B36C17}"/>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B269AAE2-5FBF-BD45-B257-31817D7E4E55}"/>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1015362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4C0A3-C02A-6548-A0B8-A8E5BA011D5E}"/>
              </a:ext>
            </a:extLst>
          </p:cNvPr>
          <p:cNvSpPr>
            <a:spLocks noGrp="1"/>
          </p:cNvSpPr>
          <p:nvPr>
            <p:ph type="title"/>
          </p:nvPr>
        </p:nvSpPr>
        <p:spPr/>
        <p:txBody>
          <a:bodyPr/>
          <a:lstStyle/>
          <a:p>
            <a:r>
              <a:rPr lang="en-FI" dirty="0"/>
              <a:t>History of Marketing Thought and Practice</a:t>
            </a:r>
          </a:p>
        </p:txBody>
      </p:sp>
      <p:sp>
        <p:nvSpPr>
          <p:cNvPr id="3" name="Content Placeholder 2">
            <a:extLst>
              <a:ext uri="{FF2B5EF4-FFF2-40B4-BE49-F238E27FC236}">
                <a16:creationId xmlns:a16="http://schemas.microsoft.com/office/drawing/2014/main" id="{498E8D1C-1219-DD4B-A343-4A0A0755747D}"/>
              </a:ext>
            </a:extLst>
          </p:cNvPr>
          <p:cNvSpPr>
            <a:spLocks noGrp="1"/>
          </p:cNvSpPr>
          <p:nvPr>
            <p:ph idx="1"/>
          </p:nvPr>
        </p:nvSpPr>
        <p:spPr/>
        <p:txBody>
          <a:bodyPr>
            <a:normAutofit fontScale="77500" lnSpcReduction="20000"/>
          </a:bodyPr>
          <a:lstStyle/>
          <a:p>
            <a:r>
              <a:rPr lang="en-GB" dirty="0"/>
              <a:t>Issues of power relations, then, permeate the historical literature on the growth of the market and the patterning of consumption (e.g. Clarke, 2003, 2007). These readings can be more affirmative, stressing the role of marketing and advertising research in giving the consumer a voice in organisational decision-making. And they can be less positive, stressing the production of consumer desire, the selling of the consumer to advertisers (e.g. Miller &amp; Rose, 1997), the co-optation of political programmes and messages to promote goods and services (e.g. Howard, 2010a; cf. </a:t>
            </a:r>
            <a:r>
              <a:rPr lang="en-GB" dirty="0" err="1"/>
              <a:t>Maclaran</a:t>
            </a:r>
            <a:r>
              <a:rPr lang="en-GB" dirty="0"/>
              <a:t>, 2012; Scott, 2000) and the pursuit of sales irrespective of the benefit or harm to the ultimate consumer (e.g. Clarke, 2003).</a:t>
            </a:r>
          </a:p>
          <a:p>
            <a:r>
              <a:rPr lang="en-GB" dirty="0"/>
              <a:t>he discipline often refracts and reflects wider biases in society, whether these are racist in tone or ethnocentric. Put differently, attempts to revise the intellectual history of marketing thought both reveals indications of practitioner enlightenment – the ethical orientations of early scholars and companies, for instance – and the problematic assumptions and practices brought into play at the same time.</a:t>
            </a:r>
            <a:endParaRPr lang="en-FI" dirty="0"/>
          </a:p>
        </p:txBody>
      </p:sp>
      <p:sp>
        <p:nvSpPr>
          <p:cNvPr id="4" name="Text Placeholder 3">
            <a:extLst>
              <a:ext uri="{FF2B5EF4-FFF2-40B4-BE49-F238E27FC236}">
                <a16:creationId xmlns:a16="http://schemas.microsoft.com/office/drawing/2014/main" id="{66E702B7-B9C7-4B4C-93E3-07F6EC03B283}"/>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14C13C75-A9CD-854C-945C-CA6FA2BB062C}"/>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1380261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D2C2F-9E49-6644-A4D6-791A30208948}"/>
              </a:ext>
            </a:extLst>
          </p:cNvPr>
          <p:cNvSpPr>
            <a:spLocks noGrp="1"/>
          </p:cNvSpPr>
          <p:nvPr>
            <p:ph type="title"/>
          </p:nvPr>
        </p:nvSpPr>
        <p:spPr/>
        <p:txBody>
          <a:bodyPr/>
          <a:lstStyle/>
          <a:p>
            <a:r>
              <a:rPr lang="en-FI" dirty="0"/>
              <a:t>Key Institutions and Intellectual Conduits</a:t>
            </a:r>
          </a:p>
        </p:txBody>
      </p:sp>
      <p:sp>
        <p:nvSpPr>
          <p:cNvPr id="3" name="Content Placeholder 2">
            <a:extLst>
              <a:ext uri="{FF2B5EF4-FFF2-40B4-BE49-F238E27FC236}">
                <a16:creationId xmlns:a16="http://schemas.microsoft.com/office/drawing/2014/main" id="{5F8C2455-25A1-9245-B48A-89A35701BE54}"/>
              </a:ext>
            </a:extLst>
          </p:cNvPr>
          <p:cNvSpPr>
            <a:spLocks noGrp="1"/>
          </p:cNvSpPr>
          <p:nvPr>
            <p:ph idx="1"/>
          </p:nvPr>
        </p:nvSpPr>
        <p:spPr>
          <a:xfrm>
            <a:off x="500392" y="1052736"/>
            <a:ext cx="8392088" cy="4136400"/>
          </a:xfrm>
        </p:spPr>
        <p:txBody>
          <a:bodyPr>
            <a:noAutofit/>
          </a:bodyPr>
          <a:lstStyle/>
          <a:p>
            <a:r>
              <a:rPr lang="en-GB" sz="1550" dirty="0"/>
              <a:t>There has been a great deal of interest in charting the impact of key institutions on the development of marketing theory, thought, pedagogy and practice. Jones and </a:t>
            </a:r>
            <a:r>
              <a:rPr lang="en-GB" sz="1550" dirty="0" err="1"/>
              <a:t>Monieson</a:t>
            </a:r>
            <a:r>
              <a:rPr lang="en-GB" sz="1550" dirty="0"/>
              <a:t> (1990), for example, have argued that early marketing thought is indebted to the worldview associated with the German Historical School (GHS). The work of scholars aligned with this thought community is some distance from the neoclassical, functional vision of marketing promoted successfully by the Harvard Business School (e.g. Jones, 1992, p. 129).</a:t>
            </a:r>
          </a:p>
          <a:p>
            <a:r>
              <a:rPr lang="en-GB" sz="1550" dirty="0"/>
              <a:t>There has been a great deal of interest in charting the impact of key institutions on the development of marketing theory, thought, pedagogy and practice. Jones and </a:t>
            </a:r>
            <a:r>
              <a:rPr lang="en-GB" sz="1550" dirty="0" err="1"/>
              <a:t>Monieson</a:t>
            </a:r>
            <a:r>
              <a:rPr lang="en-GB" sz="1550" dirty="0"/>
              <a:t> (1990), for example, have argued that early marketing thought is indebted to the worldview associated with the German Historical School (GHS). The work of scholars aligned with this thought community is some distance from the neoclassical, functional vision of marketing promoted successfully by the Harvard Business School (e.g. Jones, 1992, p. 129).</a:t>
            </a:r>
          </a:p>
          <a:p>
            <a:r>
              <a:rPr lang="en-GB" sz="1550" dirty="0"/>
              <a:t>In two fascinating articles, </a:t>
            </a:r>
            <a:r>
              <a:rPr lang="en-GB" sz="1550" dirty="0" err="1"/>
              <a:t>Cochoy</a:t>
            </a:r>
            <a:r>
              <a:rPr lang="en-GB" sz="1550" dirty="0"/>
              <a:t> (1999, 2014) explores how marketing as an intellectual discipline has been enrolled in attempts to perform the economic system. He illuminates this proposition by showing how early scholars were active in describing and trying to trace the networks and bottlenecks of the marketing system both out of scholarly interest and in order to make it more efficient.</a:t>
            </a:r>
          </a:p>
          <a:p>
            <a:r>
              <a:rPr lang="en-GB" sz="1550" dirty="0"/>
              <a:t>E.g. the emergence of the Marketing Science Institute, the establishment of the Association for Consumer Research, and many key journals (e.g. JM, JCR, </a:t>
            </a:r>
            <a:r>
              <a:rPr lang="en-GB" sz="1550" dirty="0" err="1"/>
              <a:t>JoR</a:t>
            </a:r>
            <a:r>
              <a:rPr lang="en-GB" sz="1550" dirty="0"/>
              <a:t>, JMM)</a:t>
            </a:r>
            <a:endParaRPr lang="en-FI" sz="1550" dirty="0"/>
          </a:p>
        </p:txBody>
      </p:sp>
      <p:sp>
        <p:nvSpPr>
          <p:cNvPr id="4" name="Text Placeholder 3">
            <a:extLst>
              <a:ext uri="{FF2B5EF4-FFF2-40B4-BE49-F238E27FC236}">
                <a16:creationId xmlns:a16="http://schemas.microsoft.com/office/drawing/2014/main" id="{AB052D68-E5F1-0B42-A844-0D3F663FC8B6}"/>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5820B4ED-8ACF-484D-B309-C98D7E4FAA74}"/>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1929331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63F8C-BB64-7342-934F-3EA11D56822C}"/>
              </a:ext>
            </a:extLst>
          </p:cNvPr>
          <p:cNvSpPr>
            <a:spLocks noGrp="1"/>
          </p:cNvSpPr>
          <p:nvPr>
            <p:ph type="title"/>
          </p:nvPr>
        </p:nvSpPr>
        <p:spPr/>
        <p:txBody>
          <a:bodyPr>
            <a:normAutofit fontScale="90000"/>
          </a:bodyPr>
          <a:lstStyle/>
          <a:p>
            <a:r>
              <a:rPr lang="en-GB" dirty="0"/>
              <a:t>Non-University Sources of Instruction, Publishing Mechanisms and Professional Associations</a:t>
            </a:r>
            <a:endParaRPr lang="en-FI" dirty="0"/>
          </a:p>
        </p:txBody>
      </p:sp>
      <p:sp>
        <p:nvSpPr>
          <p:cNvPr id="3" name="Content Placeholder 2">
            <a:extLst>
              <a:ext uri="{FF2B5EF4-FFF2-40B4-BE49-F238E27FC236}">
                <a16:creationId xmlns:a16="http://schemas.microsoft.com/office/drawing/2014/main" id="{BF4C67C3-89A7-E24E-B01D-B17C78A139F3}"/>
              </a:ext>
            </a:extLst>
          </p:cNvPr>
          <p:cNvSpPr>
            <a:spLocks noGrp="1"/>
          </p:cNvSpPr>
          <p:nvPr>
            <p:ph idx="1"/>
          </p:nvPr>
        </p:nvSpPr>
        <p:spPr>
          <a:xfrm>
            <a:off x="572400" y="1956896"/>
            <a:ext cx="7988400" cy="4136400"/>
          </a:xfrm>
        </p:spPr>
        <p:txBody>
          <a:bodyPr/>
          <a:lstStyle/>
          <a:p>
            <a:r>
              <a:rPr lang="en-GB" dirty="0"/>
              <a:t>Non-university forms of instruction have very recently garnered attention from historians. Witkowski (2012), for instance, explored the role played by early salesmanship texts on the enculturation of migrants to the United States. Tadajewski (2011, 2012) has investigated the role of correspondence schools in educating those unable to access more elite forms of higher education, focusing on the Sheldon School (Tadajewski, 2011) and the </a:t>
            </a:r>
            <a:r>
              <a:rPr lang="en-GB" dirty="0" err="1"/>
              <a:t>Blackford</a:t>
            </a:r>
            <a:r>
              <a:rPr lang="en-GB" dirty="0"/>
              <a:t> correspondence courses (Tadajewski, 2012).</a:t>
            </a:r>
            <a:endParaRPr lang="en-FI" dirty="0"/>
          </a:p>
        </p:txBody>
      </p:sp>
      <p:sp>
        <p:nvSpPr>
          <p:cNvPr id="4" name="Text Placeholder 3">
            <a:extLst>
              <a:ext uri="{FF2B5EF4-FFF2-40B4-BE49-F238E27FC236}">
                <a16:creationId xmlns:a16="http://schemas.microsoft.com/office/drawing/2014/main" id="{F39B700A-B5EF-5D4D-89FC-B9350CEDABB6}"/>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F7B09088-75B6-7F44-9C49-3D2FD41DF235}"/>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1380710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DE2A-41DE-F84B-B2A5-FAAE0A3EC53D}"/>
              </a:ext>
            </a:extLst>
          </p:cNvPr>
          <p:cNvSpPr>
            <a:spLocks noGrp="1"/>
          </p:cNvSpPr>
          <p:nvPr>
            <p:ph type="title"/>
          </p:nvPr>
        </p:nvSpPr>
        <p:spPr/>
        <p:txBody>
          <a:bodyPr>
            <a:normAutofit fontScale="90000"/>
          </a:bodyPr>
          <a:lstStyle/>
          <a:p>
            <a:r>
              <a:rPr lang="en-GB" dirty="0"/>
              <a:t>Intellectual currents in marketing thought &amp; Influential individuals in marketing thought and service</a:t>
            </a:r>
            <a:endParaRPr lang="en-FI" dirty="0"/>
          </a:p>
        </p:txBody>
      </p:sp>
      <p:sp>
        <p:nvSpPr>
          <p:cNvPr id="3" name="Content Placeholder 2">
            <a:extLst>
              <a:ext uri="{FF2B5EF4-FFF2-40B4-BE49-F238E27FC236}">
                <a16:creationId xmlns:a16="http://schemas.microsoft.com/office/drawing/2014/main" id="{E1D2C650-28E2-0B46-9265-731B023073DD}"/>
              </a:ext>
            </a:extLst>
          </p:cNvPr>
          <p:cNvSpPr>
            <a:spLocks noGrp="1"/>
          </p:cNvSpPr>
          <p:nvPr>
            <p:ph idx="1"/>
          </p:nvPr>
        </p:nvSpPr>
        <p:spPr>
          <a:xfrm>
            <a:off x="572400" y="1916832"/>
            <a:ext cx="7988400" cy="4136400"/>
          </a:xfrm>
        </p:spPr>
        <p:txBody>
          <a:bodyPr>
            <a:normAutofit fontScale="62500" lnSpcReduction="20000"/>
          </a:bodyPr>
          <a:lstStyle/>
          <a:p>
            <a:r>
              <a:rPr lang="en-GB" dirty="0"/>
              <a:t>Moving from the macro-structuring effects of institutions, there have been a number of prominent intellectual currents that have received attention. These include the debates around the broadening of marketing from its traditional for-profit base into non-profit uses. Also micromarketing, social marketing &amp; TCR.</a:t>
            </a:r>
          </a:p>
          <a:p>
            <a:r>
              <a:rPr lang="en-GB" dirty="0"/>
              <a:t>There has been an outpouring of biographical reflection. The most pertinent place for interested scholars to start is with Jones’ (2012) recently published book which contains some reprinted and expanded studies of his biographical research on the early international marketing scholar, Simon </a:t>
            </a:r>
            <a:r>
              <a:rPr lang="en-GB" dirty="0" err="1"/>
              <a:t>Litman</a:t>
            </a:r>
            <a:r>
              <a:rPr lang="en-GB" dirty="0"/>
              <a:t> (Jones, 2004), the polymath Percival White (Jones &amp; Tadajewski, 2011), the wholesaling scholarly titan, Theodore Beckman (Jones, 2007), the </a:t>
            </a:r>
            <a:r>
              <a:rPr lang="en-GB" dirty="0" err="1"/>
              <a:t>macromarketing</a:t>
            </a:r>
            <a:r>
              <a:rPr lang="en-GB" dirty="0"/>
              <a:t> scholar David </a:t>
            </a:r>
            <a:r>
              <a:rPr lang="en-GB" dirty="0" err="1"/>
              <a:t>Monieson</a:t>
            </a:r>
            <a:r>
              <a:rPr lang="en-GB" dirty="0"/>
              <a:t> (Jones, Cunningham, McLean, &amp; Shapiro, 2010) and numerous others.</a:t>
            </a:r>
          </a:p>
          <a:p>
            <a:r>
              <a:rPr lang="en-GB" dirty="0"/>
              <a:t>Stephen Brown has been similarly active. He engages with prominent marketing theorists including Theodore Levitt (Brown, 2004), Philip Kotler (Brown, 2002a), Shelby Hunt, Wroe Alderson (Brown, 2002b) and Morris Holbrook (Brown, 1999) to draw out lessons about academic writing.</a:t>
            </a:r>
          </a:p>
          <a:p>
            <a:r>
              <a:rPr lang="en-GB" dirty="0"/>
              <a:t>Juxtaposing Vargo and </a:t>
            </a:r>
            <a:r>
              <a:rPr lang="en-GB" dirty="0" err="1"/>
              <a:t>Lusch’s</a:t>
            </a:r>
            <a:r>
              <a:rPr lang="en-GB" dirty="0"/>
              <a:t> (2004) Journal of Marketing paper with Alderson’s writing, </a:t>
            </a:r>
            <a:r>
              <a:rPr lang="en-GB" dirty="0" err="1"/>
              <a:t>Wooliscroft</a:t>
            </a:r>
            <a:r>
              <a:rPr lang="en-GB" dirty="0"/>
              <a:t> has made a compelling case that there is a significant degree of reinvention taking place (</a:t>
            </a:r>
            <a:r>
              <a:rPr lang="en-GB" dirty="0" err="1"/>
              <a:t>Wooliscroft</a:t>
            </a:r>
            <a:r>
              <a:rPr lang="en-GB" dirty="0"/>
              <a:t>, 2008).</a:t>
            </a:r>
          </a:p>
          <a:p>
            <a:r>
              <a:rPr lang="en-GB" dirty="0"/>
              <a:t>Female scholarship and practitionership also in focus recently.</a:t>
            </a:r>
          </a:p>
          <a:p>
            <a:endParaRPr lang="en-FI" dirty="0"/>
          </a:p>
        </p:txBody>
      </p:sp>
      <p:sp>
        <p:nvSpPr>
          <p:cNvPr id="4" name="Text Placeholder 3">
            <a:extLst>
              <a:ext uri="{FF2B5EF4-FFF2-40B4-BE49-F238E27FC236}">
                <a16:creationId xmlns:a16="http://schemas.microsoft.com/office/drawing/2014/main" id="{7BCEA783-E6CE-AC48-82E3-89026548F4B6}"/>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2A5D9387-77A9-0441-B648-DC0544455EA8}"/>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383099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C69EF-FF14-F34B-8661-04E5C6FE20E2}"/>
              </a:ext>
            </a:extLst>
          </p:cNvPr>
          <p:cNvSpPr>
            <a:spLocks noGrp="1"/>
          </p:cNvSpPr>
          <p:nvPr>
            <p:ph type="title"/>
          </p:nvPr>
        </p:nvSpPr>
        <p:spPr/>
        <p:txBody>
          <a:bodyPr/>
          <a:lstStyle/>
          <a:p>
            <a:r>
              <a:rPr lang="en-GB" dirty="0"/>
              <a:t>Marketing and the Management of Subjectivity</a:t>
            </a:r>
            <a:endParaRPr lang="en-FI" dirty="0"/>
          </a:p>
        </p:txBody>
      </p:sp>
      <p:sp>
        <p:nvSpPr>
          <p:cNvPr id="3" name="Content Placeholder 2">
            <a:extLst>
              <a:ext uri="{FF2B5EF4-FFF2-40B4-BE49-F238E27FC236}">
                <a16:creationId xmlns:a16="http://schemas.microsoft.com/office/drawing/2014/main" id="{3F438FA4-8F44-9F49-87C8-1E20F7D11DB5}"/>
              </a:ext>
            </a:extLst>
          </p:cNvPr>
          <p:cNvSpPr>
            <a:spLocks noGrp="1"/>
          </p:cNvSpPr>
          <p:nvPr>
            <p:ph idx="1"/>
          </p:nvPr>
        </p:nvSpPr>
        <p:spPr/>
        <p:txBody>
          <a:bodyPr>
            <a:normAutofit fontScale="62500" lnSpcReduction="20000"/>
          </a:bodyPr>
          <a:lstStyle/>
          <a:p>
            <a:r>
              <a:rPr lang="en-FI" dirty="0"/>
              <a:t>Finally, </a:t>
            </a:r>
            <a:r>
              <a:rPr lang="en-GB" dirty="0"/>
              <a:t>the history of the rise of the ‘consumer society’, the ‘consumer revolution’ (McKendrick, Brewer, &amp; Plumb, 1982) and the fostering of ‘consumer populations’ has been explained in considerable detail (Featherstone, 1983) in various contexts (e.g. Wu, 2009; Zhao &amp; Belk, 2008).</a:t>
            </a:r>
          </a:p>
          <a:p>
            <a:r>
              <a:rPr lang="en-GB" dirty="0"/>
              <a:t>Focus has been on the changing patterns of consumption and marketing’s role in fostering new ways of life (</a:t>
            </a:r>
            <a:r>
              <a:rPr lang="en-GB" dirty="0" err="1"/>
              <a:t>Trentmann</a:t>
            </a:r>
            <a:r>
              <a:rPr lang="en-GB" dirty="0"/>
              <a:t>, 2004, 2005, 2009). Clearly, it is true that some groups such as the nobility, the landed gentry and wealthy business people, have long been able to realise their consumption desires through the marketplace (Rappaport, 1996). Likewise, consumption items have figured prominently in people’s lives since early recorded history (e.g. </a:t>
            </a:r>
            <a:r>
              <a:rPr lang="en-GB" dirty="0" err="1"/>
              <a:t>Rassuli</a:t>
            </a:r>
            <a:r>
              <a:rPr lang="en-GB" dirty="0"/>
              <a:t> &amp; Hollander, 1986). But, for those of more modest means, the opportunity to satisfy their market-based consumption requirements does date from roughly the seventeenth century, when gradually consumption patterns started to reflect a combination of artisanal and mass market-provisioning (Belk, 1992; Fullerton &amp; </a:t>
            </a:r>
            <a:r>
              <a:rPr lang="en-GB" dirty="0" err="1"/>
              <a:t>Punj</a:t>
            </a:r>
            <a:r>
              <a:rPr lang="en-GB" dirty="0"/>
              <a:t>, 1998; </a:t>
            </a:r>
            <a:r>
              <a:rPr lang="en-GB" dirty="0" err="1"/>
              <a:t>Trentmann</a:t>
            </a:r>
            <a:r>
              <a:rPr lang="en-GB" dirty="0"/>
              <a:t>, 2009; Witkowski, 1989).</a:t>
            </a:r>
          </a:p>
          <a:p>
            <a:r>
              <a:rPr lang="en-GB" dirty="0"/>
              <a:t>The rising prominence accorded to consumption is tied to the emergence of department stores and the growth of professional advertising and market research agencies (</a:t>
            </a:r>
            <a:r>
              <a:rPr lang="en-GB" dirty="0" err="1"/>
              <a:t>Nevett</a:t>
            </a:r>
            <a:r>
              <a:rPr lang="en-GB" dirty="0"/>
              <a:t>, 1982). </a:t>
            </a:r>
          </a:p>
          <a:p>
            <a:r>
              <a:rPr lang="en-GB" dirty="0"/>
              <a:t>Much attention has been given recently to the concept of the working consumer (Cova &amp; Dalli, 2009), the implications of ‘consumer generated content’ (</a:t>
            </a:r>
            <a:r>
              <a:rPr lang="en-GB" dirty="0" err="1"/>
              <a:t>Muñiz</a:t>
            </a:r>
            <a:r>
              <a:rPr lang="en-GB" dirty="0"/>
              <a:t> &amp; </a:t>
            </a:r>
            <a:r>
              <a:rPr lang="en-GB" dirty="0" err="1"/>
              <a:t>Schau</a:t>
            </a:r>
            <a:r>
              <a:rPr lang="en-GB" dirty="0"/>
              <a:t>, 2011) and the management of brand communities (</a:t>
            </a:r>
            <a:r>
              <a:rPr lang="en-GB" dirty="0" err="1"/>
              <a:t>Muñiz</a:t>
            </a:r>
            <a:r>
              <a:rPr lang="en-GB" dirty="0"/>
              <a:t>, Jr. &amp; </a:t>
            </a:r>
            <a:r>
              <a:rPr lang="en-GB" dirty="0" err="1"/>
              <a:t>O’Guinn</a:t>
            </a:r>
            <a:r>
              <a:rPr lang="en-GB" dirty="0"/>
              <a:t>, 2001). </a:t>
            </a:r>
            <a:endParaRPr lang="en-FI" dirty="0"/>
          </a:p>
        </p:txBody>
      </p:sp>
      <p:sp>
        <p:nvSpPr>
          <p:cNvPr id="4" name="Text Placeholder 3">
            <a:extLst>
              <a:ext uri="{FF2B5EF4-FFF2-40B4-BE49-F238E27FC236}">
                <a16:creationId xmlns:a16="http://schemas.microsoft.com/office/drawing/2014/main" id="{6882C89D-4FB1-8041-93EE-E8D34BE806E1}"/>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E49BF0B5-F6C0-DC4E-886E-85ADE7E6A35D}"/>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1562742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1859B-D4ED-1145-905A-66830ADA69A9}"/>
              </a:ext>
            </a:extLst>
          </p:cNvPr>
          <p:cNvSpPr>
            <a:spLocks noGrp="1"/>
          </p:cNvSpPr>
          <p:nvPr>
            <p:ph type="title"/>
          </p:nvPr>
        </p:nvSpPr>
        <p:spPr/>
        <p:txBody>
          <a:bodyPr/>
          <a:lstStyle/>
          <a:p>
            <a:r>
              <a:rPr lang="en-FI" dirty="0"/>
              <a:t>Readings</a:t>
            </a:r>
          </a:p>
        </p:txBody>
      </p:sp>
      <p:sp>
        <p:nvSpPr>
          <p:cNvPr id="3" name="Content Placeholder 2">
            <a:extLst>
              <a:ext uri="{FF2B5EF4-FFF2-40B4-BE49-F238E27FC236}">
                <a16:creationId xmlns:a16="http://schemas.microsoft.com/office/drawing/2014/main" id="{E1648DBD-E881-CD40-8152-BB0A01D0D438}"/>
              </a:ext>
            </a:extLst>
          </p:cNvPr>
          <p:cNvSpPr>
            <a:spLocks noGrp="1"/>
          </p:cNvSpPr>
          <p:nvPr>
            <p:ph idx="1"/>
          </p:nvPr>
        </p:nvSpPr>
        <p:spPr>
          <a:xfrm>
            <a:off x="539552" y="1584000"/>
            <a:ext cx="7988400" cy="4136400"/>
          </a:xfrm>
        </p:spPr>
        <p:txBody>
          <a:bodyPr>
            <a:normAutofit fontScale="92500" lnSpcReduction="20000"/>
          </a:bodyPr>
          <a:lstStyle/>
          <a:p>
            <a:r>
              <a:rPr lang="en-GB" dirty="0"/>
              <a:t>Tadajewski, M. &amp; Jones, D.G.B. (2014) Historical Research in Marketing Theory and Practice: A Review Essay. </a:t>
            </a:r>
            <a:r>
              <a:rPr lang="en-GB" i="1" dirty="0"/>
              <a:t>Journal of Marketing Management</a:t>
            </a:r>
            <a:r>
              <a:rPr lang="en-GB" dirty="0"/>
              <a:t>, 30(11-12): 1239-1291.</a:t>
            </a:r>
          </a:p>
          <a:p>
            <a:endParaRPr lang="en-GB" dirty="0"/>
          </a:p>
          <a:p>
            <a:r>
              <a:rPr lang="en-GB" dirty="0"/>
              <a:t>Gebhardt, G. F., Carpenter, G. S., &amp; Sherry Jr, J. F. (2006) Creating a Market Orientation: A Longitudinal, </a:t>
            </a:r>
            <a:r>
              <a:rPr lang="en-GB" dirty="0" err="1"/>
              <a:t>Multifirm</a:t>
            </a:r>
            <a:r>
              <a:rPr lang="en-GB" dirty="0"/>
              <a:t>, Grounded Analysis of Cultural Transformation. </a:t>
            </a:r>
            <a:r>
              <a:rPr lang="en-GB" i="1" dirty="0"/>
              <a:t>Journal of Marketing</a:t>
            </a:r>
            <a:r>
              <a:rPr lang="en-GB" dirty="0"/>
              <a:t>, 70(4): 37-55.</a:t>
            </a:r>
          </a:p>
          <a:p>
            <a:endParaRPr lang="en-GB" dirty="0"/>
          </a:p>
          <a:p>
            <a:r>
              <a:rPr lang="en-GB" dirty="0"/>
              <a:t>Low, G. S. &amp; Fullerton, R. A.  (1994) Brands, Brand Management, and the Brand Manager System: A Critical-Historical Evaluation. </a:t>
            </a:r>
            <a:r>
              <a:rPr lang="en-GB" i="1" dirty="0"/>
              <a:t>Journal of Marketing Research</a:t>
            </a:r>
            <a:r>
              <a:rPr lang="en-GB" dirty="0"/>
              <a:t>, Vol. XXXI: 173-190.</a:t>
            </a:r>
          </a:p>
          <a:p>
            <a:endParaRPr lang="en-GB" dirty="0"/>
          </a:p>
          <a:p>
            <a:endParaRPr lang="en-GB" dirty="0"/>
          </a:p>
          <a:p>
            <a:endParaRPr lang="en-GB" dirty="0"/>
          </a:p>
          <a:p>
            <a:endParaRPr lang="en-GB" dirty="0"/>
          </a:p>
          <a:p>
            <a:endParaRPr lang="en-FI" dirty="0"/>
          </a:p>
        </p:txBody>
      </p:sp>
      <p:sp>
        <p:nvSpPr>
          <p:cNvPr id="4" name="Text Placeholder 3">
            <a:extLst>
              <a:ext uri="{FF2B5EF4-FFF2-40B4-BE49-F238E27FC236}">
                <a16:creationId xmlns:a16="http://schemas.microsoft.com/office/drawing/2014/main" id="{D1CDD4D1-5ECB-A84D-8D37-46CB577EC186}"/>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FF2F21B1-FAC3-8C49-8202-D3F161C3760B}"/>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2036155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A8DC-D1F6-7441-B78E-58D1381CA74C}"/>
              </a:ext>
            </a:extLst>
          </p:cNvPr>
          <p:cNvSpPr>
            <a:spLocks noGrp="1"/>
          </p:cNvSpPr>
          <p:nvPr>
            <p:ph type="title"/>
          </p:nvPr>
        </p:nvSpPr>
        <p:spPr/>
        <p:txBody>
          <a:bodyPr/>
          <a:lstStyle/>
          <a:p>
            <a:r>
              <a:rPr lang="en-GB" dirty="0"/>
              <a:t>The future for history?</a:t>
            </a:r>
            <a:endParaRPr lang="en-FI" dirty="0"/>
          </a:p>
        </p:txBody>
      </p:sp>
      <p:sp>
        <p:nvSpPr>
          <p:cNvPr id="3" name="Content Placeholder 2">
            <a:extLst>
              <a:ext uri="{FF2B5EF4-FFF2-40B4-BE49-F238E27FC236}">
                <a16:creationId xmlns:a16="http://schemas.microsoft.com/office/drawing/2014/main" id="{8F7F4BC2-2EED-DA48-B044-70644FA8FFDB}"/>
              </a:ext>
            </a:extLst>
          </p:cNvPr>
          <p:cNvSpPr>
            <a:spLocks noGrp="1"/>
          </p:cNvSpPr>
          <p:nvPr>
            <p:ph idx="1"/>
          </p:nvPr>
        </p:nvSpPr>
        <p:spPr>
          <a:xfrm>
            <a:off x="572400" y="1556792"/>
            <a:ext cx="7988400" cy="4136400"/>
          </a:xfrm>
        </p:spPr>
        <p:txBody>
          <a:bodyPr>
            <a:normAutofit fontScale="70000" lnSpcReduction="20000"/>
          </a:bodyPr>
          <a:lstStyle/>
          <a:p>
            <a:r>
              <a:rPr lang="en-GB" dirty="0"/>
              <a:t>“Mainstream, cultural, </a:t>
            </a:r>
            <a:r>
              <a:rPr lang="en-GB" dirty="0" err="1"/>
              <a:t>macromarketing</a:t>
            </a:r>
            <a:r>
              <a:rPr lang="en-GB" dirty="0"/>
              <a:t> and critical marketers” can all make use of history</a:t>
            </a:r>
          </a:p>
          <a:p>
            <a:r>
              <a:rPr lang="en-GB" dirty="0" err="1"/>
              <a:t>Arnould</a:t>
            </a:r>
            <a:r>
              <a:rPr lang="en-GB" dirty="0"/>
              <a:t> and Thompson (2005) ascribe importance to historical analysis in determining the structures that envelop the consumer, most notably in reference to the literatures subsumed under the labels ‘The </a:t>
            </a:r>
            <a:r>
              <a:rPr lang="en-GB" dirty="0" err="1"/>
              <a:t>Sociohistoric</a:t>
            </a:r>
            <a:r>
              <a:rPr lang="en-GB" dirty="0"/>
              <a:t> Patterning of Consumption’ and ‘Mass-Mediated Marketplace Ideologies and Consumers’ Interpretive Strategies’ </a:t>
            </a:r>
          </a:p>
          <a:p>
            <a:r>
              <a:rPr lang="en-GB" dirty="0"/>
              <a:t>An historical perspective often features in the writings of the critical theorists where it is used to question assumptions of progress and the promises offered by Western capitalism (e.g. </a:t>
            </a:r>
            <a:r>
              <a:rPr lang="en-GB" dirty="0" err="1"/>
              <a:t>Honneth</a:t>
            </a:r>
            <a:r>
              <a:rPr lang="en-GB" dirty="0"/>
              <a:t>, 2004; Murray &amp; </a:t>
            </a:r>
            <a:r>
              <a:rPr lang="en-GB" dirty="0" err="1"/>
              <a:t>Ozanne</a:t>
            </a:r>
            <a:r>
              <a:rPr lang="en-GB" dirty="0"/>
              <a:t>, 1991).</a:t>
            </a:r>
          </a:p>
          <a:p>
            <a:r>
              <a:rPr lang="en-FI" dirty="0"/>
              <a:t>Finally, </a:t>
            </a:r>
            <a:r>
              <a:rPr lang="en-GB" dirty="0" err="1"/>
              <a:t>ethnoconsumerism</a:t>
            </a:r>
            <a:r>
              <a:rPr lang="en-GB" dirty="0"/>
              <a:t> involves ‘the study of consumption from the point of view of the social group or cultural group that is the subject of study. It examines behaviour on the basis of the cultural realities of that group’ (Venkatesh, 1995, p. 27). Different locations have different histories and this influences subsequent patterns of interaction and behaviour. “</a:t>
            </a:r>
            <a:endParaRPr lang="en-FI" dirty="0"/>
          </a:p>
        </p:txBody>
      </p:sp>
      <p:sp>
        <p:nvSpPr>
          <p:cNvPr id="4" name="Text Placeholder 3">
            <a:extLst>
              <a:ext uri="{FF2B5EF4-FFF2-40B4-BE49-F238E27FC236}">
                <a16:creationId xmlns:a16="http://schemas.microsoft.com/office/drawing/2014/main" id="{DC3C8F0C-F3C7-B84C-888A-4C2B220C2855}"/>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0056D8AE-5BA9-8244-96B4-A4F532A69259}"/>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1168663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C126E-C024-D94F-AB62-3F74F044BE86}"/>
              </a:ext>
            </a:extLst>
          </p:cNvPr>
          <p:cNvSpPr>
            <a:spLocks noGrp="1"/>
          </p:cNvSpPr>
          <p:nvPr>
            <p:ph type="title"/>
          </p:nvPr>
        </p:nvSpPr>
        <p:spPr/>
        <p:txBody>
          <a:bodyPr>
            <a:normAutofit fontScale="90000"/>
          </a:bodyPr>
          <a:lstStyle/>
          <a:p>
            <a:r>
              <a:rPr lang="en-GB" dirty="0"/>
              <a:t>Low, G. S. &amp; Fullerton, R. A.  1994. Brands, Brand Management, and the Brand Manager System: A Critical-Historical Evaluation, JMR.</a:t>
            </a:r>
            <a:endParaRPr lang="en-FI" dirty="0"/>
          </a:p>
        </p:txBody>
      </p:sp>
      <p:sp>
        <p:nvSpPr>
          <p:cNvPr id="3" name="Content Placeholder 2">
            <a:extLst>
              <a:ext uri="{FF2B5EF4-FFF2-40B4-BE49-F238E27FC236}">
                <a16:creationId xmlns:a16="http://schemas.microsoft.com/office/drawing/2014/main" id="{3AEBF388-36B3-6A41-91CA-E25D4E5876B8}"/>
              </a:ext>
            </a:extLst>
          </p:cNvPr>
          <p:cNvSpPr>
            <a:spLocks noGrp="1"/>
          </p:cNvSpPr>
          <p:nvPr>
            <p:ph idx="1"/>
          </p:nvPr>
        </p:nvSpPr>
        <p:spPr>
          <a:xfrm>
            <a:off x="572400" y="1802865"/>
            <a:ext cx="7988400" cy="4136400"/>
          </a:xfrm>
        </p:spPr>
        <p:txBody>
          <a:bodyPr/>
          <a:lstStyle/>
          <a:p>
            <a:r>
              <a:rPr lang="en-FI" dirty="0"/>
              <a:t>S</a:t>
            </a:r>
            <a:r>
              <a:rPr lang="en-GB" dirty="0" err="1"/>
              <a:t>i</a:t>
            </a:r>
            <a:r>
              <a:rPr lang="en-FI" dirty="0"/>
              <a:t>x theses:</a:t>
            </a:r>
          </a:p>
          <a:p>
            <a:pPr lvl="1"/>
            <a:r>
              <a:rPr lang="en-FI" dirty="0"/>
              <a:t>Changes in the marketing and retailing of mass-produced, branded consumer goods</a:t>
            </a:r>
          </a:p>
          <a:p>
            <a:pPr lvl="1"/>
            <a:r>
              <a:rPr lang="en-FI" dirty="0"/>
              <a:t>The four periods of development, 1870s -1990s</a:t>
            </a:r>
          </a:p>
          <a:p>
            <a:pPr lvl="1"/>
            <a:r>
              <a:rPr lang="en-FI" dirty="0"/>
              <a:t>Incremental evolution and adoption of the brand manager system in the US &amp; globally</a:t>
            </a:r>
          </a:p>
          <a:p>
            <a:pPr lvl="1"/>
            <a:r>
              <a:rPr lang="en-FI" dirty="0"/>
              <a:t>Micro &amp; macro changes that affected this process</a:t>
            </a:r>
          </a:p>
          <a:p>
            <a:pPr lvl="1"/>
            <a:r>
              <a:rPr lang="en-FI" dirty="0"/>
              <a:t>Sound concept adopted practically ‘everywhere’ by the 1990s</a:t>
            </a:r>
          </a:p>
          <a:p>
            <a:pPr lvl="1"/>
            <a:r>
              <a:rPr lang="en-FI" dirty="0"/>
              <a:t>As a concept developed for large machine bureaucracies, can it persist in the future? (What do you think?)</a:t>
            </a:r>
          </a:p>
          <a:p>
            <a:pPr lvl="1"/>
            <a:endParaRPr lang="en-FI" dirty="0"/>
          </a:p>
          <a:p>
            <a:endParaRPr lang="en-FI" dirty="0"/>
          </a:p>
        </p:txBody>
      </p:sp>
      <p:sp>
        <p:nvSpPr>
          <p:cNvPr id="4" name="Text Placeholder 3">
            <a:extLst>
              <a:ext uri="{FF2B5EF4-FFF2-40B4-BE49-F238E27FC236}">
                <a16:creationId xmlns:a16="http://schemas.microsoft.com/office/drawing/2014/main" id="{AA244655-FC5C-1E43-8B98-422314E5601B}"/>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155C41EC-51C3-E142-B1DC-10E402F835EA}"/>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1469229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F037-7B71-D64E-87F6-10CA8A9193B3}"/>
              </a:ext>
            </a:extLst>
          </p:cNvPr>
          <p:cNvSpPr>
            <a:spLocks noGrp="1"/>
          </p:cNvSpPr>
          <p:nvPr>
            <p:ph type="title"/>
          </p:nvPr>
        </p:nvSpPr>
        <p:spPr/>
        <p:txBody>
          <a:bodyPr/>
          <a:lstStyle/>
          <a:p>
            <a:r>
              <a:rPr lang="en-FI" dirty="0"/>
              <a:t>Recap and Takeaways of the Session</a:t>
            </a:r>
          </a:p>
        </p:txBody>
      </p:sp>
      <p:sp>
        <p:nvSpPr>
          <p:cNvPr id="3" name="Content Placeholder 2">
            <a:extLst>
              <a:ext uri="{FF2B5EF4-FFF2-40B4-BE49-F238E27FC236}">
                <a16:creationId xmlns:a16="http://schemas.microsoft.com/office/drawing/2014/main" id="{3032DC03-77A3-9F4E-AA1B-A8F40C7CFF9A}"/>
              </a:ext>
            </a:extLst>
          </p:cNvPr>
          <p:cNvSpPr>
            <a:spLocks noGrp="1"/>
          </p:cNvSpPr>
          <p:nvPr>
            <p:ph idx="1"/>
          </p:nvPr>
        </p:nvSpPr>
        <p:spPr/>
        <p:txBody>
          <a:bodyPr/>
          <a:lstStyle/>
          <a:p>
            <a:r>
              <a:rPr lang="en-FI" dirty="0"/>
              <a:t>Article takeaways</a:t>
            </a:r>
          </a:p>
          <a:p>
            <a:r>
              <a:rPr lang="en-FI" dirty="0"/>
              <a:t>Inter-article considerations</a:t>
            </a:r>
          </a:p>
          <a:p>
            <a:r>
              <a:rPr lang="en-FI" dirty="0"/>
              <a:t>Links to earlier sessions</a:t>
            </a:r>
          </a:p>
        </p:txBody>
      </p:sp>
      <p:sp>
        <p:nvSpPr>
          <p:cNvPr id="4" name="Text Placeholder 3">
            <a:extLst>
              <a:ext uri="{FF2B5EF4-FFF2-40B4-BE49-F238E27FC236}">
                <a16:creationId xmlns:a16="http://schemas.microsoft.com/office/drawing/2014/main" id="{4E3CBBFE-19FF-804F-A86C-0DEF5746557F}"/>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457BF192-E503-7F45-82D5-FF75B1F5BC40}"/>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901523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E3778-D4F9-564F-9850-6DD27D0B0B69}"/>
              </a:ext>
            </a:extLst>
          </p:cNvPr>
          <p:cNvSpPr>
            <a:spLocks noGrp="1"/>
          </p:cNvSpPr>
          <p:nvPr>
            <p:ph type="title"/>
          </p:nvPr>
        </p:nvSpPr>
        <p:spPr/>
        <p:txBody>
          <a:bodyPr>
            <a:normAutofit/>
          </a:bodyPr>
          <a:lstStyle/>
          <a:p>
            <a:r>
              <a:rPr lang="en-GB" sz="2400" dirty="0"/>
              <a:t>Historical Research in Marketing Theory and Practice: A Review Essay (Tadajewski &amp; Jones, 2014)</a:t>
            </a:r>
            <a:endParaRPr lang="en-FI" sz="2400" dirty="0"/>
          </a:p>
        </p:txBody>
      </p:sp>
      <p:sp>
        <p:nvSpPr>
          <p:cNvPr id="3" name="Content Placeholder 2">
            <a:extLst>
              <a:ext uri="{FF2B5EF4-FFF2-40B4-BE49-F238E27FC236}">
                <a16:creationId xmlns:a16="http://schemas.microsoft.com/office/drawing/2014/main" id="{A9976968-021C-8D40-AA41-0BDB7C105897}"/>
              </a:ext>
            </a:extLst>
          </p:cNvPr>
          <p:cNvSpPr>
            <a:spLocks noGrp="1"/>
          </p:cNvSpPr>
          <p:nvPr>
            <p:ph idx="1"/>
          </p:nvPr>
        </p:nvSpPr>
        <p:spPr>
          <a:xfrm>
            <a:off x="572400" y="1585443"/>
            <a:ext cx="7988400" cy="4136400"/>
          </a:xfrm>
        </p:spPr>
        <p:txBody>
          <a:bodyPr/>
          <a:lstStyle/>
          <a:p>
            <a:r>
              <a:rPr lang="en-FI" dirty="0"/>
              <a:t>Background:</a:t>
            </a:r>
          </a:p>
          <a:p>
            <a:pPr lvl="1"/>
            <a:r>
              <a:rPr lang="en-FI" dirty="0"/>
              <a:t>The scientification of marketing in the 1950s and 1960s</a:t>
            </a:r>
          </a:p>
          <a:p>
            <a:pPr lvl="1"/>
            <a:r>
              <a:rPr lang="en-GB" dirty="0"/>
              <a:t>The Conference on Historical Analysis &amp; Research in Marketing (CHARM) which has been held biennially since 1983 was notably significant in supporting historical research</a:t>
            </a:r>
          </a:p>
          <a:p>
            <a:pPr lvl="1"/>
            <a:r>
              <a:rPr lang="en-GB" dirty="0"/>
              <a:t>For a number of observers, history offered a way to compensate for the limitations of the behavioural and psychological approaches that held sway </a:t>
            </a:r>
          </a:p>
          <a:p>
            <a:pPr lvl="1"/>
            <a:r>
              <a:rPr lang="en-GB" dirty="0"/>
              <a:t>We can link the interest in history to the ‘interpretive turn’, a turn which encouraged reflections on marketing and consumption phenomena from historical, cultural, psychoanalytical and other perspectives (Brown, 1995). </a:t>
            </a:r>
            <a:endParaRPr lang="en-FI" dirty="0"/>
          </a:p>
        </p:txBody>
      </p:sp>
      <p:sp>
        <p:nvSpPr>
          <p:cNvPr id="4" name="Text Placeholder 3">
            <a:extLst>
              <a:ext uri="{FF2B5EF4-FFF2-40B4-BE49-F238E27FC236}">
                <a16:creationId xmlns:a16="http://schemas.microsoft.com/office/drawing/2014/main" id="{FB768781-AE71-FF44-B7F9-C8D90C11DAE2}"/>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607747CE-3523-104C-BC79-5B9B954C1799}"/>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823441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E3778-D4F9-564F-9850-6DD27D0B0B69}"/>
              </a:ext>
            </a:extLst>
          </p:cNvPr>
          <p:cNvSpPr>
            <a:spLocks noGrp="1"/>
          </p:cNvSpPr>
          <p:nvPr>
            <p:ph type="title"/>
          </p:nvPr>
        </p:nvSpPr>
        <p:spPr/>
        <p:txBody>
          <a:bodyPr>
            <a:normAutofit/>
          </a:bodyPr>
          <a:lstStyle/>
          <a:p>
            <a:r>
              <a:rPr lang="en-GB" sz="2400" dirty="0"/>
              <a:t>Historical Research in Marketing Theory and Practice: A Review Essay (Tadajewski &amp; Jones, 2014)</a:t>
            </a:r>
            <a:endParaRPr lang="en-FI" sz="2400" dirty="0"/>
          </a:p>
        </p:txBody>
      </p:sp>
      <p:sp>
        <p:nvSpPr>
          <p:cNvPr id="3" name="Content Placeholder 2">
            <a:extLst>
              <a:ext uri="{FF2B5EF4-FFF2-40B4-BE49-F238E27FC236}">
                <a16:creationId xmlns:a16="http://schemas.microsoft.com/office/drawing/2014/main" id="{A9976968-021C-8D40-AA41-0BDB7C105897}"/>
              </a:ext>
            </a:extLst>
          </p:cNvPr>
          <p:cNvSpPr>
            <a:spLocks noGrp="1"/>
          </p:cNvSpPr>
          <p:nvPr>
            <p:ph idx="1"/>
          </p:nvPr>
        </p:nvSpPr>
        <p:spPr>
          <a:xfrm>
            <a:off x="572400" y="1585443"/>
            <a:ext cx="7988400" cy="4136400"/>
          </a:xfrm>
        </p:spPr>
        <p:txBody>
          <a:bodyPr/>
          <a:lstStyle/>
          <a:p>
            <a:r>
              <a:rPr lang="en-GB" dirty="0"/>
              <a:t>“Our review is restricted to journal articles and books published from 1980 to 2013, focusing mainly on marketing management as defined by the ‘aims and scope’ of the Journal of Marketing Management (JMM), including marketing management, market research, market segmentation, product management, marketing thought and practice, along with marketing and the consumer society.”</a:t>
            </a:r>
          </a:p>
          <a:p>
            <a:endParaRPr lang="en-FI" dirty="0"/>
          </a:p>
        </p:txBody>
      </p:sp>
      <p:sp>
        <p:nvSpPr>
          <p:cNvPr id="4" name="Text Placeholder 3">
            <a:extLst>
              <a:ext uri="{FF2B5EF4-FFF2-40B4-BE49-F238E27FC236}">
                <a16:creationId xmlns:a16="http://schemas.microsoft.com/office/drawing/2014/main" id="{FB768781-AE71-FF44-B7F9-C8D90C11DAE2}"/>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607747CE-3523-104C-BC79-5B9B954C1799}"/>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138342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E3778-D4F9-564F-9850-6DD27D0B0B69}"/>
              </a:ext>
            </a:extLst>
          </p:cNvPr>
          <p:cNvSpPr>
            <a:spLocks noGrp="1"/>
          </p:cNvSpPr>
          <p:nvPr>
            <p:ph type="title"/>
          </p:nvPr>
        </p:nvSpPr>
        <p:spPr/>
        <p:txBody>
          <a:bodyPr>
            <a:normAutofit/>
          </a:bodyPr>
          <a:lstStyle/>
          <a:p>
            <a:r>
              <a:rPr lang="en-GB" sz="4000" dirty="0"/>
              <a:t>Marketing Management History</a:t>
            </a:r>
            <a:endParaRPr lang="en-FI" sz="4000" dirty="0"/>
          </a:p>
        </p:txBody>
      </p:sp>
      <p:sp>
        <p:nvSpPr>
          <p:cNvPr id="3" name="Content Placeholder 2">
            <a:extLst>
              <a:ext uri="{FF2B5EF4-FFF2-40B4-BE49-F238E27FC236}">
                <a16:creationId xmlns:a16="http://schemas.microsoft.com/office/drawing/2014/main" id="{A9976968-021C-8D40-AA41-0BDB7C105897}"/>
              </a:ext>
            </a:extLst>
          </p:cNvPr>
          <p:cNvSpPr>
            <a:spLocks noGrp="1"/>
          </p:cNvSpPr>
          <p:nvPr>
            <p:ph idx="1"/>
          </p:nvPr>
        </p:nvSpPr>
        <p:spPr>
          <a:xfrm>
            <a:off x="544040" y="1052736"/>
            <a:ext cx="7988400" cy="5092464"/>
          </a:xfrm>
        </p:spPr>
        <p:txBody>
          <a:bodyPr>
            <a:normAutofit fontScale="62500" lnSpcReduction="20000"/>
          </a:bodyPr>
          <a:lstStyle/>
          <a:p>
            <a:endParaRPr lang="en-GB" dirty="0"/>
          </a:p>
          <a:p>
            <a:r>
              <a:rPr lang="en-GB" sz="3400" dirty="0"/>
              <a:t>The essence of marketing management is marketing strategy, the creation of superior customer value through the use of marketing mix elements. This involves the ability to select markets in which the firm can operate with competitive advantage, to understand competitive dynamics and how markets evolve over time, to set goals in terms of selected product- markets, and to understand how the marketing mix can be used to accomplish those objectives</a:t>
            </a:r>
          </a:p>
          <a:p>
            <a:pPr marL="0" indent="0">
              <a:buNone/>
            </a:pPr>
            <a:endParaRPr lang="en-GB" sz="3400" dirty="0"/>
          </a:p>
          <a:p>
            <a:r>
              <a:rPr lang="en-GB" sz="3400" dirty="0"/>
              <a:t>If there is a starting point for developing marketing strategy, then, it must be with market research.</a:t>
            </a:r>
          </a:p>
          <a:p>
            <a:pPr lvl="1"/>
            <a:r>
              <a:rPr lang="en-GB" dirty="0"/>
              <a:t>Development of survey research (esp. developments in sociology, policy research)</a:t>
            </a:r>
          </a:p>
          <a:p>
            <a:pPr lvl="1"/>
            <a:r>
              <a:rPr lang="en-GB" dirty="0"/>
              <a:t>Key developments in market research technique including focus group research by </a:t>
            </a:r>
            <a:r>
              <a:rPr lang="en-GB" dirty="0" err="1"/>
              <a:t>Lazarsfeld</a:t>
            </a:r>
            <a:r>
              <a:rPr lang="en-GB" dirty="0"/>
              <a:t> and Merton; survey research and sampling by Gallop, </a:t>
            </a:r>
            <a:r>
              <a:rPr lang="en-GB" dirty="0" err="1"/>
              <a:t>Lazarsfeld</a:t>
            </a:r>
            <a:r>
              <a:rPr lang="en-GB" dirty="0"/>
              <a:t>, Roper, and Crossley; experimental design by Scott, Starch, Hopkins, and others; and multivariate analysis.</a:t>
            </a:r>
          </a:p>
          <a:p>
            <a:pPr lvl="1"/>
            <a:r>
              <a:rPr lang="en-GB" dirty="0"/>
              <a:t>The emergence of statistical analysis over the last 100 years (cf. the big data &amp; AI hype of today)</a:t>
            </a:r>
          </a:p>
        </p:txBody>
      </p:sp>
      <p:sp>
        <p:nvSpPr>
          <p:cNvPr id="4" name="Text Placeholder 3">
            <a:extLst>
              <a:ext uri="{FF2B5EF4-FFF2-40B4-BE49-F238E27FC236}">
                <a16:creationId xmlns:a16="http://schemas.microsoft.com/office/drawing/2014/main" id="{FB768781-AE71-FF44-B7F9-C8D90C11DAE2}"/>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607747CE-3523-104C-BC79-5B9B954C1799}"/>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3912943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F1692-B7D1-C74F-B7BB-008CA2C34393}"/>
              </a:ext>
            </a:extLst>
          </p:cNvPr>
          <p:cNvSpPr>
            <a:spLocks noGrp="1"/>
          </p:cNvSpPr>
          <p:nvPr>
            <p:ph type="title"/>
          </p:nvPr>
        </p:nvSpPr>
        <p:spPr/>
        <p:txBody>
          <a:bodyPr/>
          <a:lstStyle/>
          <a:p>
            <a:r>
              <a:rPr lang="en-FI" dirty="0"/>
              <a:t>History of Market Research</a:t>
            </a:r>
          </a:p>
        </p:txBody>
      </p:sp>
      <p:sp>
        <p:nvSpPr>
          <p:cNvPr id="3" name="Content Placeholder 2">
            <a:extLst>
              <a:ext uri="{FF2B5EF4-FFF2-40B4-BE49-F238E27FC236}">
                <a16:creationId xmlns:a16="http://schemas.microsoft.com/office/drawing/2014/main" id="{63192E1B-D768-7C4B-9DD6-36901B7D75E7}"/>
              </a:ext>
            </a:extLst>
          </p:cNvPr>
          <p:cNvSpPr>
            <a:spLocks noGrp="1"/>
          </p:cNvSpPr>
          <p:nvPr>
            <p:ph idx="1"/>
          </p:nvPr>
        </p:nvSpPr>
        <p:spPr/>
        <p:txBody>
          <a:bodyPr>
            <a:normAutofit fontScale="85000" lnSpcReduction="10000"/>
          </a:bodyPr>
          <a:lstStyle/>
          <a:p>
            <a:r>
              <a:rPr lang="en-GB" dirty="0"/>
              <a:t>More recently, the emergence of interpretive and qualitative research has been examined, especially as part of a growing interest in the significance of motivation research.</a:t>
            </a:r>
          </a:p>
          <a:p>
            <a:r>
              <a:rPr lang="en-GB" dirty="0"/>
              <a:t>Whilst </a:t>
            </a:r>
            <a:r>
              <a:rPr lang="en-GB" dirty="0" err="1"/>
              <a:t>Dichter’s</a:t>
            </a:r>
            <a:r>
              <a:rPr lang="en-GB" dirty="0"/>
              <a:t> impact is worthy of attention, an important move in this literature has been to explore other contributors to consumer motivation studies. These include Sidney Levy, </a:t>
            </a:r>
            <a:r>
              <a:rPr lang="en-GB" dirty="0" err="1"/>
              <a:t>Herta</a:t>
            </a:r>
            <a:r>
              <a:rPr lang="en-GB" dirty="0"/>
              <a:t> Herzog, Louis </a:t>
            </a:r>
            <a:r>
              <a:rPr lang="en-GB" dirty="0" err="1"/>
              <a:t>Cheskin</a:t>
            </a:r>
            <a:r>
              <a:rPr lang="en-GB" dirty="0"/>
              <a:t>, Stuart Henderson Britt to name just a few. </a:t>
            </a:r>
          </a:p>
          <a:p>
            <a:r>
              <a:rPr lang="en-GB" dirty="0"/>
              <a:t>Since market research practices vary from country to country, and industry to industry, historical case studies have been published on the market research efforts of the American and British motion picture industry, American patent medicines, the American cotton industry, French real estate, and the research efforts by the American gasoline industry to target women. </a:t>
            </a:r>
          </a:p>
          <a:p>
            <a:endParaRPr lang="en-FI" dirty="0"/>
          </a:p>
        </p:txBody>
      </p:sp>
      <p:sp>
        <p:nvSpPr>
          <p:cNvPr id="4" name="Text Placeholder 3">
            <a:extLst>
              <a:ext uri="{FF2B5EF4-FFF2-40B4-BE49-F238E27FC236}">
                <a16:creationId xmlns:a16="http://schemas.microsoft.com/office/drawing/2014/main" id="{C5E53615-8B49-6A45-9DAC-5834EC1468CD}"/>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B9CB2C8E-D1A6-C643-A122-425BC4FF7F13}"/>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4225006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FF26D-C84F-CA43-8809-2C7CEA48E121}"/>
              </a:ext>
            </a:extLst>
          </p:cNvPr>
          <p:cNvSpPr>
            <a:spLocks noGrp="1"/>
          </p:cNvSpPr>
          <p:nvPr>
            <p:ph type="title"/>
          </p:nvPr>
        </p:nvSpPr>
        <p:spPr/>
        <p:txBody>
          <a:bodyPr/>
          <a:lstStyle/>
          <a:p>
            <a:r>
              <a:rPr lang="en-FI" dirty="0"/>
              <a:t>History of Market Segmentation</a:t>
            </a:r>
          </a:p>
        </p:txBody>
      </p:sp>
      <p:sp>
        <p:nvSpPr>
          <p:cNvPr id="3" name="Content Placeholder 2">
            <a:extLst>
              <a:ext uri="{FF2B5EF4-FFF2-40B4-BE49-F238E27FC236}">
                <a16:creationId xmlns:a16="http://schemas.microsoft.com/office/drawing/2014/main" id="{0FFE3ED8-9412-4A46-B204-15B5ECE1C3E8}"/>
              </a:ext>
            </a:extLst>
          </p:cNvPr>
          <p:cNvSpPr>
            <a:spLocks noGrp="1"/>
          </p:cNvSpPr>
          <p:nvPr>
            <p:ph idx="1"/>
          </p:nvPr>
        </p:nvSpPr>
        <p:spPr>
          <a:xfrm>
            <a:off x="572400" y="1360800"/>
            <a:ext cx="7988400" cy="4588480"/>
          </a:xfrm>
        </p:spPr>
        <p:txBody>
          <a:bodyPr>
            <a:normAutofit fontScale="70000" lnSpcReduction="20000"/>
          </a:bodyPr>
          <a:lstStyle/>
          <a:p>
            <a:r>
              <a:rPr lang="en-GB" dirty="0"/>
              <a:t>The practice of segmenting markets is a key ingredient of marketing strategy and inextricably connected with the marketing concept and relationship marketing. Despite the continued prevalence of the belief that the marketing concept and market segmentation both originated in the 1950s (Keith, 1960; Smith, 1956), such assumptions have been repeatedly undermined by historical scholars (e.g. Fullerton, 1988, 2012; Hollander, 1985; Hollander &amp; Germain, 1992; Rappaport, 1996; </a:t>
            </a:r>
            <a:r>
              <a:rPr lang="en-GB" dirty="0" err="1"/>
              <a:t>Tedlow</a:t>
            </a:r>
            <a:r>
              <a:rPr lang="en-GB" dirty="0"/>
              <a:t>, 1990).</a:t>
            </a:r>
          </a:p>
          <a:p>
            <a:r>
              <a:rPr lang="en-GB" dirty="0" err="1"/>
              <a:t>Tedlow</a:t>
            </a:r>
            <a:r>
              <a:rPr lang="en-GB" dirty="0"/>
              <a:t> (1990) has developed a three- phase historical model of marketing, crediting a key role for production technology as a driver of marketing practice. His three phases were characterised by: (1) fragmented markets and a corresponding lack of market segmentation (nineteenth century), (2) the emergence of a large national market targeted using simple mass marketing (&lt;1950s), and (3) the mid- twentieth century use of demographic and psychographic segmentation. Thus, </a:t>
            </a:r>
            <a:r>
              <a:rPr lang="en-GB" dirty="0" err="1"/>
              <a:t>Tedlow</a:t>
            </a:r>
            <a:r>
              <a:rPr lang="en-GB" dirty="0"/>
              <a:t> proposed that segmentation as we know it today originated during the 1950s. He later added a fourth phase exemplified by mass customisation (</a:t>
            </a:r>
            <a:r>
              <a:rPr lang="en-GB" dirty="0" err="1"/>
              <a:t>Tedlow</a:t>
            </a:r>
            <a:r>
              <a:rPr lang="en-GB" dirty="0"/>
              <a:t>, 1993).</a:t>
            </a:r>
          </a:p>
          <a:p>
            <a:r>
              <a:rPr lang="en-GB" dirty="0"/>
              <a:t>There is a very wide range of products or industries for which historical studies have been published, studies that look at segmentation practices as far back as the eighteenth century and pinpoint the conceptualisation of market segmentation as early as 1928.</a:t>
            </a:r>
            <a:endParaRPr lang="en-FI" dirty="0"/>
          </a:p>
        </p:txBody>
      </p:sp>
      <p:sp>
        <p:nvSpPr>
          <p:cNvPr id="4" name="Text Placeholder 3">
            <a:extLst>
              <a:ext uri="{FF2B5EF4-FFF2-40B4-BE49-F238E27FC236}">
                <a16:creationId xmlns:a16="http://schemas.microsoft.com/office/drawing/2014/main" id="{6A354D01-F5D6-CF49-BA62-8593A7D5D3D9}"/>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607BC2BC-D2C4-054E-B33F-C2A2EE703CCA}"/>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353339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2212C-31DB-EC4E-9B49-30F410E0802E}"/>
              </a:ext>
            </a:extLst>
          </p:cNvPr>
          <p:cNvSpPr>
            <a:spLocks noGrp="1"/>
          </p:cNvSpPr>
          <p:nvPr>
            <p:ph type="title"/>
          </p:nvPr>
        </p:nvSpPr>
        <p:spPr/>
        <p:txBody>
          <a:bodyPr/>
          <a:lstStyle/>
          <a:p>
            <a:r>
              <a:rPr lang="en-FI" dirty="0"/>
              <a:t>Product Management History</a:t>
            </a:r>
          </a:p>
        </p:txBody>
      </p:sp>
      <p:sp>
        <p:nvSpPr>
          <p:cNvPr id="3" name="Content Placeholder 2">
            <a:extLst>
              <a:ext uri="{FF2B5EF4-FFF2-40B4-BE49-F238E27FC236}">
                <a16:creationId xmlns:a16="http://schemas.microsoft.com/office/drawing/2014/main" id="{526361C8-2C27-F749-AAE3-65035E5D1702}"/>
              </a:ext>
            </a:extLst>
          </p:cNvPr>
          <p:cNvSpPr>
            <a:spLocks noGrp="1"/>
          </p:cNvSpPr>
          <p:nvPr>
            <p:ph idx="1"/>
          </p:nvPr>
        </p:nvSpPr>
        <p:spPr/>
        <p:txBody>
          <a:bodyPr>
            <a:normAutofit fontScale="85000" lnSpcReduction="10000"/>
          </a:bodyPr>
          <a:lstStyle/>
          <a:p>
            <a:r>
              <a:rPr lang="en-GB" dirty="0"/>
              <a:t>There are three major themes running throughout research on product management including the history of branding, product development and packaging. Of these, branding history has rapidly become the most popular.</a:t>
            </a:r>
          </a:p>
          <a:p>
            <a:pPr lvl="1"/>
            <a:r>
              <a:rPr lang="en-GB" dirty="0"/>
              <a:t>a broad interpretation of the meaning of brand and branding, from the literal interpretation of burning and marking artefacts through to the ‘golden era of branding’ as a much more complex phenomenon at the core of modern marketing.</a:t>
            </a:r>
          </a:p>
          <a:p>
            <a:pPr lvl="1"/>
            <a:r>
              <a:rPr lang="en-GB" dirty="0"/>
              <a:t>For instance, Moore and Reid (2008) examine the transition in branding practices from the utilitarian provision of information to image building and on to brand personality through six historical periods dating from 2250 BC to modern times.</a:t>
            </a:r>
          </a:p>
          <a:p>
            <a:pPr lvl="1"/>
            <a:r>
              <a:rPr lang="en-GB" dirty="0"/>
              <a:t>See Table 2. Most of the work referenced in this table consists of case studies of branding practices in specific industries or companies, some in specific countries. The majority of research documents the conditions for the emergence of brands and their reception by consumers. </a:t>
            </a:r>
            <a:endParaRPr lang="en-FI" dirty="0"/>
          </a:p>
        </p:txBody>
      </p:sp>
      <p:sp>
        <p:nvSpPr>
          <p:cNvPr id="4" name="Text Placeholder 3">
            <a:extLst>
              <a:ext uri="{FF2B5EF4-FFF2-40B4-BE49-F238E27FC236}">
                <a16:creationId xmlns:a16="http://schemas.microsoft.com/office/drawing/2014/main" id="{EF693744-8527-C34C-89E4-8D00FE10A744}"/>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71B14DCA-B049-DA41-87DB-4DDCF5F9DB4C}"/>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2007322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545D2-AAFA-5346-B72A-9B44AD22226B}"/>
              </a:ext>
            </a:extLst>
          </p:cNvPr>
          <p:cNvSpPr>
            <a:spLocks noGrp="1"/>
          </p:cNvSpPr>
          <p:nvPr>
            <p:ph type="title"/>
          </p:nvPr>
        </p:nvSpPr>
        <p:spPr/>
        <p:txBody>
          <a:bodyPr/>
          <a:lstStyle/>
          <a:p>
            <a:r>
              <a:rPr lang="en-FI" dirty="0"/>
              <a:t>Product Management History</a:t>
            </a:r>
          </a:p>
        </p:txBody>
      </p:sp>
      <p:sp>
        <p:nvSpPr>
          <p:cNvPr id="3" name="Content Placeholder 2">
            <a:extLst>
              <a:ext uri="{FF2B5EF4-FFF2-40B4-BE49-F238E27FC236}">
                <a16:creationId xmlns:a16="http://schemas.microsoft.com/office/drawing/2014/main" id="{0714B298-D0BB-F546-8089-0997F9FED8B1}"/>
              </a:ext>
            </a:extLst>
          </p:cNvPr>
          <p:cNvSpPr>
            <a:spLocks noGrp="1"/>
          </p:cNvSpPr>
          <p:nvPr>
            <p:ph idx="1"/>
          </p:nvPr>
        </p:nvSpPr>
        <p:spPr>
          <a:xfrm>
            <a:off x="572400" y="1124744"/>
            <a:ext cx="7988400" cy="4595656"/>
          </a:xfrm>
        </p:spPr>
        <p:txBody>
          <a:bodyPr>
            <a:normAutofit fontScale="85000" lnSpcReduction="20000"/>
          </a:bodyPr>
          <a:lstStyle/>
          <a:p>
            <a:r>
              <a:rPr lang="en-GB" dirty="0"/>
              <a:t>Another major theme in the product history literature concerns innovation and product development.</a:t>
            </a:r>
          </a:p>
          <a:p>
            <a:pPr lvl="1"/>
            <a:r>
              <a:rPr lang="en-GB" dirty="0"/>
              <a:t>For instance, Church and Clark (2001, 2003) have produced case studies of three British consumer packaged goods companies (Colman’s, Reckitt’s, and Lever Brothers) from the period 1870-1914.</a:t>
            </a:r>
          </a:p>
          <a:p>
            <a:pPr lvl="1"/>
            <a:r>
              <a:rPr lang="en-GB" dirty="0"/>
              <a:t>Other exemplary explorations of product innovation and development include </a:t>
            </a:r>
            <a:r>
              <a:rPr lang="en-GB" dirty="0" err="1"/>
              <a:t>Speikermann’s</a:t>
            </a:r>
            <a:r>
              <a:rPr lang="en-GB" dirty="0"/>
              <a:t> (2009) study of cultural context and consumers’ perceptions of product innovation in the German food industry, Berg’s (2002) study of the process of imitation and product innovation in the marketing of luxury goods, and </a:t>
            </a:r>
            <a:r>
              <a:rPr lang="en-GB" dirty="0" err="1"/>
              <a:t>Denegri</a:t>
            </a:r>
            <a:r>
              <a:rPr lang="en-GB" dirty="0"/>
              <a:t>-Knott and Tadajewski’s (2010) account of the unintended commercialisation of MP3 technology as a consumer product.</a:t>
            </a:r>
          </a:p>
          <a:p>
            <a:r>
              <a:rPr lang="en-GB" dirty="0"/>
              <a:t>Packaging history</a:t>
            </a:r>
          </a:p>
          <a:p>
            <a:pPr lvl="1"/>
            <a:r>
              <a:rPr lang="en-GB" dirty="0"/>
              <a:t>This is a small body of work conducted mostly by one scholar. </a:t>
            </a:r>
            <a:r>
              <a:rPr lang="en-GB" dirty="0" err="1"/>
              <a:t>Twede’s</a:t>
            </a:r>
            <a:r>
              <a:rPr lang="en-GB" dirty="0"/>
              <a:t> (1997, 2002, 2012) programme of published work on the history of packaging has broadened from a specific brand (</a:t>
            </a:r>
            <a:r>
              <a:rPr lang="en-GB" dirty="0" err="1"/>
              <a:t>Uneeda</a:t>
            </a:r>
            <a:r>
              <a:rPr lang="en-GB" dirty="0"/>
              <a:t> Biscuit), to a single category of packaging (commercial amphoras), to a range of different types of packaging (paper cartons, cans, bottles). In each study, she focuses on the technical innovation and functional benefits each form of packaging provided as part of marketing strategy</a:t>
            </a:r>
            <a:endParaRPr lang="en-FI" dirty="0"/>
          </a:p>
        </p:txBody>
      </p:sp>
      <p:sp>
        <p:nvSpPr>
          <p:cNvPr id="4" name="Text Placeholder 3">
            <a:extLst>
              <a:ext uri="{FF2B5EF4-FFF2-40B4-BE49-F238E27FC236}">
                <a16:creationId xmlns:a16="http://schemas.microsoft.com/office/drawing/2014/main" id="{A3728C11-08D9-3E4D-94C6-4D71C9027ED4}"/>
              </a:ext>
            </a:extLst>
          </p:cNvPr>
          <p:cNvSpPr>
            <a:spLocks noGrp="1"/>
          </p:cNvSpPr>
          <p:nvPr>
            <p:ph type="body" sz="quarter" idx="13"/>
          </p:nvPr>
        </p:nvSpPr>
        <p:spPr/>
        <p:txBody>
          <a:bodyPr/>
          <a:lstStyle/>
          <a:p>
            <a:endParaRPr lang="en-FI"/>
          </a:p>
        </p:txBody>
      </p:sp>
      <p:sp>
        <p:nvSpPr>
          <p:cNvPr id="5" name="Text Placeholder 4">
            <a:extLst>
              <a:ext uri="{FF2B5EF4-FFF2-40B4-BE49-F238E27FC236}">
                <a16:creationId xmlns:a16="http://schemas.microsoft.com/office/drawing/2014/main" id="{3B3D3531-B2D2-FF42-A631-19F29CB8DB7C}"/>
              </a:ext>
            </a:extLst>
          </p:cNvPr>
          <p:cNvSpPr>
            <a:spLocks noGrp="1"/>
          </p:cNvSpPr>
          <p:nvPr>
            <p:ph type="body" sz="quarter" idx="14"/>
          </p:nvPr>
        </p:nvSpPr>
        <p:spPr/>
        <p:txBody>
          <a:bodyPr/>
          <a:lstStyle/>
          <a:p>
            <a:endParaRPr lang="en-FI"/>
          </a:p>
        </p:txBody>
      </p:sp>
    </p:spTree>
    <p:extLst>
      <p:ext uri="{BB962C8B-B14F-4D97-AF65-F5344CB8AC3E}">
        <p14:creationId xmlns:p14="http://schemas.microsoft.com/office/powerpoint/2010/main" val="2356261183"/>
      </p:ext>
    </p:extLst>
  </p:cSld>
  <p:clrMapOvr>
    <a:masterClrMapping/>
  </p:clrMapOvr>
</p:sld>
</file>

<file path=ppt/theme/theme1.xml><?xml version="1.0" encoding="utf-8"?>
<a:theme xmlns:a="http://schemas.openxmlformats.org/drawingml/2006/main" name="aalto_economics">
  <a:themeElements>
    <a:clrScheme name="Custom 1">
      <a:dk1>
        <a:sysClr val="windowText" lastClr="000000"/>
      </a:dk1>
      <a:lt1>
        <a:sysClr val="window" lastClr="FFFFFF"/>
      </a:lt1>
      <a:dk2>
        <a:srgbClr val="1F497D"/>
      </a:dk2>
      <a:lt2>
        <a:srgbClr val="928B81"/>
      </a:lt2>
      <a:accent1>
        <a:srgbClr val="009B3A"/>
      </a:accent1>
      <a:accent2>
        <a:srgbClr val="FF7900"/>
      </a:accent2>
      <a:accent3>
        <a:srgbClr val="0065BD"/>
      </a:accent3>
      <a:accent4>
        <a:srgbClr val="ED2939"/>
      </a:accent4>
      <a:accent5>
        <a:srgbClr val="FECB00"/>
      </a:accent5>
      <a:accent6>
        <a:srgbClr val="6639B7"/>
      </a:accent6>
      <a:hlink>
        <a:srgbClr val="0065BD"/>
      </a:hlink>
      <a:folHlink>
        <a:srgbClr val="ED2939"/>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aalto_economics</Template>
  <TotalTime>6219</TotalTime>
  <Words>3457</Words>
  <Application>Microsoft Macintosh PowerPoint</Application>
  <PresentationFormat>On-screen Show (4:3)</PresentationFormat>
  <Paragraphs>104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Georgia</vt:lpstr>
      <vt:lpstr>Symbol</vt:lpstr>
      <vt:lpstr>aalto_economics</vt:lpstr>
      <vt:lpstr>23E21555 Strategy and Marketing from a Business History Perspective </vt:lpstr>
      <vt:lpstr>Readings</vt:lpstr>
      <vt:lpstr>Historical Research in Marketing Theory and Practice: A Review Essay (Tadajewski &amp; Jones, 2014)</vt:lpstr>
      <vt:lpstr>Historical Research in Marketing Theory and Practice: A Review Essay (Tadajewski &amp; Jones, 2014)</vt:lpstr>
      <vt:lpstr>Marketing Management History</vt:lpstr>
      <vt:lpstr>History of Market Research</vt:lpstr>
      <vt:lpstr>History of Market Segmentation</vt:lpstr>
      <vt:lpstr>Product Management History</vt:lpstr>
      <vt:lpstr>Product Management History</vt:lpstr>
      <vt:lpstr>Retailing and Channels History</vt:lpstr>
      <vt:lpstr>Retailing and Channels History</vt:lpstr>
      <vt:lpstr>Promotion History</vt:lpstr>
      <vt:lpstr>Promotion History</vt:lpstr>
      <vt:lpstr>History of Marketing Thought and Practice</vt:lpstr>
      <vt:lpstr>History of Marketing Thought and Practice</vt:lpstr>
      <vt:lpstr>Key Institutions and Intellectual Conduits</vt:lpstr>
      <vt:lpstr>Non-University Sources of Instruction, Publishing Mechanisms and Professional Associations</vt:lpstr>
      <vt:lpstr>Intellectual currents in marketing thought &amp; Influential individuals in marketing thought and service</vt:lpstr>
      <vt:lpstr>Marketing and the Management of Subjectivity</vt:lpstr>
      <vt:lpstr>The future for history?</vt:lpstr>
      <vt:lpstr>Low, G. S. &amp; Fullerton, R. A.  1994. Brands, Brand Management, and the Brand Manager System: A Critical-Historical Evaluation, JMR.</vt:lpstr>
      <vt:lpstr>Recap and Takeaways of the Session</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Henrikki Tikkanen</dc:creator>
  <cp:lastModifiedBy>Juslin Axel</cp:lastModifiedBy>
  <cp:revision>89</cp:revision>
  <dcterms:created xsi:type="dcterms:W3CDTF">2010-03-08T12:12:42Z</dcterms:created>
  <dcterms:modified xsi:type="dcterms:W3CDTF">2021-10-07T06:13:42Z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