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78" r:id="rId7"/>
    <p:sldId id="277" r:id="rId8"/>
    <p:sldId id="280" r:id="rId9"/>
    <p:sldId id="281" r:id="rId10"/>
    <p:sldId id="275" r:id="rId11"/>
    <p:sldId id="279" r:id="rId12"/>
    <p:sldId id="282" r:id="rId13"/>
    <p:sldId id="261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67EB0-C2B7-41BB-B3CE-BF812A56A28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CADB10-DABC-47A4-9EEC-0D647C5FDE10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Minä olen </a:t>
          </a:r>
          <a:r>
            <a:rPr lang="fi-FI" dirty="0">
              <a:solidFill>
                <a:schemeClr val="tx1"/>
              </a:solidFill>
            </a:rPr>
            <a:t>Saila. / </a:t>
          </a:r>
          <a:r>
            <a:rPr lang="fi-FI" b="1" dirty="0">
              <a:solidFill>
                <a:schemeClr val="tx1"/>
              </a:solidFill>
            </a:rPr>
            <a:t>Minä olen </a:t>
          </a:r>
          <a:r>
            <a:rPr lang="fi-FI" dirty="0">
              <a:solidFill>
                <a:schemeClr val="tx1"/>
              </a:solidFill>
            </a:rPr>
            <a:t>opiskelija. /</a:t>
          </a:r>
          <a:r>
            <a:rPr lang="fi-FI" b="1" dirty="0">
              <a:solidFill>
                <a:schemeClr val="tx1"/>
              </a:solidFill>
            </a:rPr>
            <a:t>Minä olen</a:t>
          </a:r>
          <a:r>
            <a:rPr lang="fi-FI" dirty="0">
              <a:solidFill>
                <a:schemeClr val="tx1"/>
              </a:solidFill>
            </a:rPr>
            <a:t> Suomessa. / </a:t>
          </a:r>
          <a:r>
            <a:rPr lang="fi-FI" b="1" dirty="0">
              <a:solidFill>
                <a:schemeClr val="tx1"/>
              </a:solidFill>
            </a:rPr>
            <a:t>Minä olen </a:t>
          </a:r>
          <a:r>
            <a:rPr lang="fi-FI" dirty="0">
              <a:solidFill>
                <a:schemeClr val="tx1"/>
              </a:solidFill>
            </a:rPr>
            <a:t>naimisissa.</a:t>
          </a:r>
          <a:endParaRPr lang="en-US" dirty="0">
            <a:solidFill>
              <a:schemeClr val="tx1"/>
            </a:solidFill>
          </a:endParaRPr>
        </a:p>
      </dgm:t>
    </dgm:pt>
    <dgm:pt modelId="{58C31933-7EA4-4E11-8109-C16DD33BF777}" type="parTrans" cxnId="{9B0DF486-82C5-4DC3-81C3-C3E0A16AE8C3}">
      <dgm:prSet/>
      <dgm:spPr/>
      <dgm:t>
        <a:bodyPr/>
        <a:lstStyle/>
        <a:p>
          <a:endParaRPr lang="en-US"/>
        </a:p>
      </dgm:t>
    </dgm:pt>
    <dgm:pt modelId="{11BF9260-B8E6-4D56-A7FA-707C99BCA44C}" type="sibTrans" cxnId="{9B0DF486-82C5-4DC3-81C3-C3E0A16AE8C3}">
      <dgm:prSet/>
      <dgm:spPr/>
      <dgm:t>
        <a:bodyPr/>
        <a:lstStyle/>
        <a:p>
          <a:endParaRPr lang="en-US"/>
        </a:p>
      </dgm:t>
    </dgm:pt>
    <dgm:pt modelId="{DE6060EC-DFD4-42EC-8E3E-CF00F798C48E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Minun</a:t>
          </a:r>
          <a:r>
            <a:rPr lang="fi-FI" dirty="0">
              <a:solidFill>
                <a:schemeClr val="tx1"/>
              </a:solidFill>
            </a:rPr>
            <a:t> nimi on Saila. / </a:t>
          </a:r>
          <a:r>
            <a:rPr lang="fi-FI" b="1" dirty="0">
              <a:solidFill>
                <a:schemeClr val="tx1"/>
              </a:solidFill>
            </a:rPr>
            <a:t>Minun</a:t>
          </a:r>
          <a:r>
            <a:rPr lang="fi-FI" dirty="0">
              <a:solidFill>
                <a:schemeClr val="tx1"/>
              </a:solidFill>
            </a:rPr>
            <a:t> äiti asuu Ruotsissa.</a:t>
          </a:r>
          <a:endParaRPr lang="en-US" dirty="0">
            <a:solidFill>
              <a:schemeClr val="tx1"/>
            </a:solidFill>
          </a:endParaRPr>
        </a:p>
      </dgm:t>
    </dgm:pt>
    <dgm:pt modelId="{5BD51AFA-4C44-40AF-979A-4FABF2D6CA84}" type="parTrans" cxnId="{E86B0A51-CED5-4866-A85B-391C6F9FC879}">
      <dgm:prSet/>
      <dgm:spPr/>
      <dgm:t>
        <a:bodyPr/>
        <a:lstStyle/>
        <a:p>
          <a:endParaRPr lang="en-US"/>
        </a:p>
      </dgm:t>
    </dgm:pt>
    <dgm:pt modelId="{5AEE1CC2-91F9-4645-ACA8-D48563ABEB48}" type="sibTrans" cxnId="{E86B0A51-CED5-4866-A85B-391C6F9FC879}">
      <dgm:prSet/>
      <dgm:spPr/>
      <dgm:t>
        <a:bodyPr/>
        <a:lstStyle/>
        <a:p>
          <a:endParaRPr lang="en-US"/>
        </a:p>
      </dgm:t>
    </dgm:pt>
    <dgm:pt modelId="{DA9D2900-3EAD-4541-8177-66CB814F8F06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Minulla on </a:t>
          </a:r>
          <a:r>
            <a:rPr lang="fi-FI" dirty="0">
              <a:solidFill>
                <a:schemeClr val="tx1"/>
              </a:solidFill>
            </a:rPr>
            <a:t>perhe. / </a:t>
          </a:r>
          <a:r>
            <a:rPr lang="fi-FI" b="1" dirty="0">
              <a:solidFill>
                <a:schemeClr val="tx1"/>
              </a:solidFill>
            </a:rPr>
            <a:t>Minulla on </a:t>
          </a:r>
          <a:r>
            <a:rPr lang="fi-FI" dirty="0">
              <a:solidFill>
                <a:schemeClr val="tx1"/>
              </a:solidFill>
            </a:rPr>
            <a:t>2 lasta. / </a:t>
          </a:r>
          <a:r>
            <a:rPr lang="fi-FI" b="1" dirty="0">
              <a:solidFill>
                <a:schemeClr val="tx1"/>
              </a:solidFill>
            </a:rPr>
            <a:t>Minulla on </a:t>
          </a:r>
          <a:r>
            <a:rPr lang="fi-FI" dirty="0">
              <a:solidFill>
                <a:schemeClr val="tx1"/>
              </a:solidFill>
            </a:rPr>
            <a:t>auto.  </a:t>
          </a:r>
          <a:endParaRPr lang="en-US" dirty="0">
            <a:solidFill>
              <a:schemeClr val="tx1"/>
            </a:solidFill>
          </a:endParaRPr>
        </a:p>
      </dgm:t>
    </dgm:pt>
    <dgm:pt modelId="{97185E61-F485-4AD3-835B-26D2139D17E1}" type="parTrans" cxnId="{FC1FEE78-F856-499C-8A8C-FE320AE92875}">
      <dgm:prSet/>
      <dgm:spPr/>
      <dgm:t>
        <a:bodyPr/>
        <a:lstStyle/>
        <a:p>
          <a:endParaRPr lang="en-US"/>
        </a:p>
      </dgm:t>
    </dgm:pt>
    <dgm:pt modelId="{774547C1-36FA-41E3-8D0F-20E62A38B3EE}" type="sibTrans" cxnId="{FC1FEE78-F856-499C-8A8C-FE320AE92875}">
      <dgm:prSet/>
      <dgm:spPr/>
      <dgm:t>
        <a:bodyPr/>
        <a:lstStyle/>
        <a:p>
          <a:endParaRPr lang="en-US"/>
        </a:p>
      </dgm:t>
    </dgm:pt>
    <dgm:pt modelId="{85EA094C-A938-4942-85EE-E0B161999D3D}" type="pres">
      <dgm:prSet presAssocID="{2E467EB0-C2B7-41BB-B3CE-BF812A56A280}" presName="linear" presStyleCnt="0">
        <dgm:presLayoutVars>
          <dgm:animLvl val="lvl"/>
          <dgm:resizeHandles val="exact"/>
        </dgm:presLayoutVars>
      </dgm:prSet>
      <dgm:spPr/>
    </dgm:pt>
    <dgm:pt modelId="{1272715A-DF27-4FB5-BAEE-6089B3D1341C}" type="pres">
      <dgm:prSet presAssocID="{44CADB10-DABC-47A4-9EEC-0D647C5FDE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985D98-B9F1-428E-8F8F-1D2C6D93B982}" type="pres">
      <dgm:prSet presAssocID="{11BF9260-B8E6-4D56-A7FA-707C99BCA44C}" presName="spacer" presStyleCnt="0"/>
      <dgm:spPr/>
    </dgm:pt>
    <dgm:pt modelId="{144E540F-3FD5-4996-AAC4-1B845C0BFFE4}" type="pres">
      <dgm:prSet presAssocID="{DE6060EC-DFD4-42EC-8E3E-CF00F798C4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C5DE08-9952-4ACC-90D5-4F70C999D9AD}" type="pres">
      <dgm:prSet presAssocID="{5AEE1CC2-91F9-4645-ACA8-D48563ABEB48}" presName="spacer" presStyleCnt="0"/>
      <dgm:spPr/>
    </dgm:pt>
    <dgm:pt modelId="{4F2CD811-934D-4F62-AB77-10A30C9CFADF}" type="pres">
      <dgm:prSet presAssocID="{DA9D2900-3EAD-4541-8177-66CB814F8F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686142-2FD3-4273-B869-2D2B4B0D9819}" type="presOf" srcId="{DA9D2900-3EAD-4541-8177-66CB814F8F06}" destId="{4F2CD811-934D-4F62-AB77-10A30C9CFADF}" srcOrd="0" destOrd="0" presId="urn:microsoft.com/office/officeart/2005/8/layout/vList2"/>
    <dgm:cxn modelId="{E86B0A51-CED5-4866-A85B-391C6F9FC879}" srcId="{2E467EB0-C2B7-41BB-B3CE-BF812A56A280}" destId="{DE6060EC-DFD4-42EC-8E3E-CF00F798C48E}" srcOrd="1" destOrd="0" parTransId="{5BD51AFA-4C44-40AF-979A-4FABF2D6CA84}" sibTransId="{5AEE1CC2-91F9-4645-ACA8-D48563ABEB48}"/>
    <dgm:cxn modelId="{FC1FEE78-F856-499C-8A8C-FE320AE92875}" srcId="{2E467EB0-C2B7-41BB-B3CE-BF812A56A280}" destId="{DA9D2900-3EAD-4541-8177-66CB814F8F06}" srcOrd="2" destOrd="0" parTransId="{97185E61-F485-4AD3-835B-26D2139D17E1}" sibTransId="{774547C1-36FA-41E3-8D0F-20E62A38B3EE}"/>
    <dgm:cxn modelId="{9B0DF486-82C5-4DC3-81C3-C3E0A16AE8C3}" srcId="{2E467EB0-C2B7-41BB-B3CE-BF812A56A280}" destId="{44CADB10-DABC-47A4-9EEC-0D647C5FDE10}" srcOrd="0" destOrd="0" parTransId="{58C31933-7EA4-4E11-8109-C16DD33BF777}" sibTransId="{11BF9260-B8E6-4D56-A7FA-707C99BCA44C}"/>
    <dgm:cxn modelId="{FD4D5994-1388-479A-AF0B-B903B5139DAC}" type="presOf" srcId="{DE6060EC-DFD4-42EC-8E3E-CF00F798C48E}" destId="{144E540F-3FD5-4996-AAC4-1B845C0BFFE4}" srcOrd="0" destOrd="0" presId="urn:microsoft.com/office/officeart/2005/8/layout/vList2"/>
    <dgm:cxn modelId="{F05270AC-C557-453D-9EA1-6E9EF3410E7E}" type="presOf" srcId="{44CADB10-DABC-47A4-9EEC-0D647C5FDE10}" destId="{1272715A-DF27-4FB5-BAEE-6089B3D1341C}" srcOrd="0" destOrd="0" presId="urn:microsoft.com/office/officeart/2005/8/layout/vList2"/>
    <dgm:cxn modelId="{290AD0DA-3100-4810-B11B-DDE667C99BB0}" type="presOf" srcId="{2E467EB0-C2B7-41BB-B3CE-BF812A56A280}" destId="{85EA094C-A938-4942-85EE-E0B161999D3D}" srcOrd="0" destOrd="0" presId="urn:microsoft.com/office/officeart/2005/8/layout/vList2"/>
    <dgm:cxn modelId="{3C611996-58EF-4307-971C-108F30326490}" type="presParOf" srcId="{85EA094C-A938-4942-85EE-E0B161999D3D}" destId="{1272715A-DF27-4FB5-BAEE-6089B3D1341C}" srcOrd="0" destOrd="0" presId="urn:microsoft.com/office/officeart/2005/8/layout/vList2"/>
    <dgm:cxn modelId="{010A1FA9-DDE6-4F53-9E63-12A05119CA79}" type="presParOf" srcId="{85EA094C-A938-4942-85EE-E0B161999D3D}" destId="{4E985D98-B9F1-428E-8F8F-1D2C6D93B982}" srcOrd="1" destOrd="0" presId="urn:microsoft.com/office/officeart/2005/8/layout/vList2"/>
    <dgm:cxn modelId="{3D06D0D0-866F-4F9E-ADCC-A61C05BC85E9}" type="presParOf" srcId="{85EA094C-A938-4942-85EE-E0B161999D3D}" destId="{144E540F-3FD5-4996-AAC4-1B845C0BFFE4}" srcOrd="2" destOrd="0" presId="urn:microsoft.com/office/officeart/2005/8/layout/vList2"/>
    <dgm:cxn modelId="{F8FD7691-C1C8-4C96-9B42-0927FFBD0067}" type="presParOf" srcId="{85EA094C-A938-4942-85EE-E0B161999D3D}" destId="{32C5DE08-9952-4ACC-90D5-4F70C999D9AD}" srcOrd="3" destOrd="0" presId="urn:microsoft.com/office/officeart/2005/8/layout/vList2"/>
    <dgm:cxn modelId="{300C4962-2D28-4F5E-B535-74AE21DD66B9}" type="presParOf" srcId="{85EA094C-A938-4942-85EE-E0B161999D3D}" destId="{4F2CD811-934D-4F62-AB77-10A30C9CFA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715A-DF27-4FB5-BAEE-6089B3D1341C}">
      <dsp:nvSpPr>
        <dsp:cNvPr id="0" name=""/>
        <dsp:cNvSpPr/>
      </dsp:nvSpPr>
      <dsp:spPr>
        <a:xfrm>
          <a:off x="0" y="34140"/>
          <a:ext cx="6628804" cy="1579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Minä olen </a:t>
          </a:r>
          <a:r>
            <a:rPr lang="fi-FI" sz="3000" kern="1200" dirty="0">
              <a:solidFill>
                <a:schemeClr val="tx1"/>
              </a:solidFill>
            </a:rPr>
            <a:t>Saila. / </a:t>
          </a:r>
          <a:r>
            <a:rPr lang="fi-FI" sz="3000" b="1" kern="1200" dirty="0">
              <a:solidFill>
                <a:schemeClr val="tx1"/>
              </a:solidFill>
            </a:rPr>
            <a:t>Minä olen </a:t>
          </a:r>
          <a:r>
            <a:rPr lang="fi-FI" sz="3000" kern="1200" dirty="0">
              <a:solidFill>
                <a:schemeClr val="tx1"/>
              </a:solidFill>
            </a:rPr>
            <a:t>opiskelija. /</a:t>
          </a:r>
          <a:r>
            <a:rPr lang="fi-FI" sz="3000" b="1" kern="1200" dirty="0">
              <a:solidFill>
                <a:schemeClr val="tx1"/>
              </a:solidFill>
            </a:rPr>
            <a:t>Minä olen</a:t>
          </a:r>
          <a:r>
            <a:rPr lang="fi-FI" sz="3000" kern="1200" dirty="0">
              <a:solidFill>
                <a:schemeClr val="tx1"/>
              </a:solidFill>
            </a:rPr>
            <a:t> Suomessa. / </a:t>
          </a:r>
          <a:r>
            <a:rPr lang="fi-FI" sz="3000" b="1" kern="1200" dirty="0">
              <a:solidFill>
                <a:schemeClr val="tx1"/>
              </a:solidFill>
            </a:rPr>
            <a:t>Minä olen </a:t>
          </a:r>
          <a:r>
            <a:rPr lang="fi-FI" sz="3000" kern="1200" dirty="0">
              <a:solidFill>
                <a:schemeClr val="tx1"/>
              </a:solidFill>
            </a:rPr>
            <a:t>naimisissa.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7105" y="111245"/>
        <a:ext cx="6474594" cy="1425290"/>
      </dsp:txXfrm>
    </dsp:sp>
    <dsp:sp modelId="{144E540F-3FD5-4996-AAC4-1B845C0BFFE4}">
      <dsp:nvSpPr>
        <dsp:cNvPr id="0" name=""/>
        <dsp:cNvSpPr/>
      </dsp:nvSpPr>
      <dsp:spPr>
        <a:xfrm>
          <a:off x="0" y="1700040"/>
          <a:ext cx="6628804" cy="15795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Minun</a:t>
          </a:r>
          <a:r>
            <a:rPr lang="fi-FI" sz="3000" kern="1200" dirty="0">
              <a:solidFill>
                <a:schemeClr val="tx1"/>
              </a:solidFill>
            </a:rPr>
            <a:t> nimi on Saila. / </a:t>
          </a:r>
          <a:r>
            <a:rPr lang="fi-FI" sz="3000" b="1" kern="1200" dirty="0">
              <a:solidFill>
                <a:schemeClr val="tx1"/>
              </a:solidFill>
            </a:rPr>
            <a:t>Minun</a:t>
          </a:r>
          <a:r>
            <a:rPr lang="fi-FI" sz="3000" kern="1200" dirty="0">
              <a:solidFill>
                <a:schemeClr val="tx1"/>
              </a:solidFill>
            </a:rPr>
            <a:t> äiti asuu Ruotsissa.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7105" y="1777145"/>
        <a:ext cx="6474594" cy="1425290"/>
      </dsp:txXfrm>
    </dsp:sp>
    <dsp:sp modelId="{4F2CD811-934D-4F62-AB77-10A30C9CFADF}">
      <dsp:nvSpPr>
        <dsp:cNvPr id="0" name=""/>
        <dsp:cNvSpPr/>
      </dsp:nvSpPr>
      <dsp:spPr>
        <a:xfrm>
          <a:off x="0" y="3365940"/>
          <a:ext cx="6628804" cy="15795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 dirty="0">
              <a:solidFill>
                <a:schemeClr val="tx1"/>
              </a:solidFill>
            </a:rPr>
            <a:t>Minulla on </a:t>
          </a:r>
          <a:r>
            <a:rPr lang="fi-FI" sz="3000" kern="1200" dirty="0">
              <a:solidFill>
                <a:schemeClr val="tx1"/>
              </a:solidFill>
            </a:rPr>
            <a:t>perhe. / </a:t>
          </a:r>
          <a:r>
            <a:rPr lang="fi-FI" sz="3000" b="1" kern="1200" dirty="0">
              <a:solidFill>
                <a:schemeClr val="tx1"/>
              </a:solidFill>
            </a:rPr>
            <a:t>Minulla on </a:t>
          </a:r>
          <a:r>
            <a:rPr lang="fi-FI" sz="3000" kern="1200" dirty="0">
              <a:solidFill>
                <a:schemeClr val="tx1"/>
              </a:solidFill>
            </a:rPr>
            <a:t>2 lasta. / </a:t>
          </a:r>
          <a:r>
            <a:rPr lang="fi-FI" sz="3000" b="1" kern="1200" dirty="0">
              <a:solidFill>
                <a:schemeClr val="tx1"/>
              </a:solidFill>
            </a:rPr>
            <a:t>Minulla on </a:t>
          </a:r>
          <a:r>
            <a:rPr lang="fi-FI" sz="3000" kern="1200" dirty="0">
              <a:solidFill>
                <a:schemeClr val="tx1"/>
              </a:solidFill>
            </a:rPr>
            <a:t>auto. 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7105" y="3443045"/>
        <a:ext cx="6474594" cy="142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31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12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0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E583-770C-4819-888E-56CD91ADE2B2}" type="datetimeFigureOut">
              <a:rPr lang="en-US" smtClean="0"/>
              <a:t>27.1.2022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B1617F-E1E3-4662-A31D-7F61C946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.piliapp.com/random/di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4CAC-0896-47CF-A0E6-A19F29BC2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70F15-0CEE-43EB-B616-D9DA41DEBB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Torstai 27.1.</a:t>
            </a:r>
          </a:p>
        </p:txBody>
      </p:sp>
    </p:spTree>
    <p:extLst>
      <p:ext uri="{BB962C8B-B14F-4D97-AF65-F5344CB8AC3E}">
        <p14:creationId xmlns:p14="http://schemas.microsoft.com/office/powerpoint/2010/main" val="367530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8AF9-6387-4973-B637-BC07DF9B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9" y="863579"/>
            <a:ext cx="9955327" cy="1489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5B1BD-47EB-4251-BBBF-F2E320FB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68" y="3914777"/>
            <a:ext cx="7734381" cy="2406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7FCFAB-CE9C-44D6-B0BE-5BD5BE3F6283}"/>
              </a:ext>
            </a:extLst>
          </p:cNvPr>
          <p:cNvCxnSpPr/>
          <p:nvPr/>
        </p:nvCxnSpPr>
        <p:spPr>
          <a:xfrm>
            <a:off x="295275" y="3124200"/>
            <a:ext cx="1034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2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A860-669B-4DA3-85A0-DAD8B931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61991" cy="1320800"/>
          </a:xfrm>
        </p:spPr>
        <p:txBody>
          <a:bodyPr>
            <a:normAutofit/>
          </a:bodyPr>
          <a:lstStyle/>
          <a:p>
            <a:r>
              <a:rPr lang="fi-FI" sz="2800" b="1" dirty="0"/>
              <a:t>Tehtävä 1. Muodosta kysymykset.</a:t>
            </a:r>
            <a:br>
              <a:rPr lang="fi-FI" sz="2800" b="1" dirty="0"/>
            </a:br>
            <a:r>
              <a:rPr lang="fi-FI" sz="2800" b="1" dirty="0"/>
              <a:t>Form the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5BE3-8DA3-41B2-BC8A-25E410A6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70064"/>
            <a:ext cx="10913533" cy="4792661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Minä olen </a:t>
            </a:r>
            <a:r>
              <a:rPr lang="fi-FI" sz="2400" u="sng" dirty="0"/>
              <a:t>naimisissa</a:t>
            </a:r>
            <a:r>
              <a:rPr lang="fi-FI" sz="2400" dirty="0"/>
              <a:t>.</a:t>
            </a:r>
          </a:p>
          <a:p>
            <a:r>
              <a:rPr lang="fi-FI" sz="2400" dirty="0"/>
              <a:t>Sinulla on </a:t>
            </a:r>
            <a:r>
              <a:rPr lang="fi-FI" sz="2400" u="sng" dirty="0"/>
              <a:t>perhe</a:t>
            </a:r>
            <a:r>
              <a:rPr lang="fi-FI" sz="2400" dirty="0"/>
              <a:t>.</a:t>
            </a:r>
          </a:p>
          <a:p>
            <a:r>
              <a:rPr lang="fi-FI" sz="2400" dirty="0"/>
              <a:t>Minulla on </a:t>
            </a:r>
            <a:r>
              <a:rPr lang="fi-FI" sz="2400" u="sng" dirty="0"/>
              <a:t>lapsia</a:t>
            </a:r>
            <a:r>
              <a:rPr lang="fi-FI" sz="2400" dirty="0"/>
              <a:t>.</a:t>
            </a:r>
          </a:p>
          <a:p>
            <a:r>
              <a:rPr lang="fi-FI" sz="2400" dirty="0"/>
              <a:t>Sinä opiskelet venäjää.</a:t>
            </a:r>
          </a:p>
          <a:p>
            <a:r>
              <a:rPr lang="fi-FI" sz="2400" dirty="0"/>
              <a:t>Sinä asut </a:t>
            </a:r>
            <a:r>
              <a:rPr lang="fi-FI" sz="2400" u="sng" dirty="0"/>
              <a:t>yksin</a:t>
            </a:r>
            <a:r>
              <a:rPr lang="fi-FI" sz="2400" dirty="0"/>
              <a:t>.</a:t>
            </a:r>
          </a:p>
          <a:p>
            <a:r>
              <a:rPr lang="fi-FI" sz="2400" dirty="0"/>
              <a:t>Hän puhuu englantia.</a:t>
            </a:r>
          </a:p>
          <a:p>
            <a:r>
              <a:rPr lang="fi-FI" sz="2400" dirty="0"/>
              <a:t>Sinä </a:t>
            </a:r>
            <a:r>
              <a:rPr lang="fi-FI" sz="2400" u="sng" dirty="0"/>
              <a:t>ymmärrät</a:t>
            </a:r>
            <a:r>
              <a:rPr lang="fi-FI" sz="2400" dirty="0"/>
              <a:t> espanjaa.</a:t>
            </a:r>
          </a:p>
          <a:p>
            <a:r>
              <a:rPr lang="fi-FI" sz="2400" dirty="0"/>
              <a:t>Hän on sinun </a:t>
            </a:r>
            <a:r>
              <a:rPr lang="fi-FI" sz="2400" u="sng" dirty="0"/>
              <a:t>äiti</a:t>
            </a:r>
            <a:r>
              <a:rPr lang="fi-FI" sz="2400" dirty="0"/>
              <a:t>.</a:t>
            </a:r>
          </a:p>
          <a:p>
            <a:r>
              <a:rPr lang="fi-FI" sz="2400" dirty="0"/>
              <a:t>Minä olen ranskalainen.</a:t>
            </a:r>
          </a:p>
          <a:p>
            <a:r>
              <a:rPr lang="fi-FI" sz="2400" dirty="0"/>
              <a:t>Me olemme </a:t>
            </a:r>
            <a:r>
              <a:rPr lang="fi-FI" sz="2400" u="sng" dirty="0"/>
              <a:t>avoliitossa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26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B8B55-2AE9-43C8-9522-31430CF5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8" y="143445"/>
            <a:ext cx="9267351" cy="3742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2DC14-C87F-4D53-82C8-6C4D4709A9C4}"/>
              </a:ext>
            </a:extLst>
          </p:cNvPr>
          <p:cNvSpPr txBox="1"/>
          <p:nvPr/>
        </p:nvSpPr>
        <p:spPr>
          <a:xfrm>
            <a:off x="931545" y="4036899"/>
            <a:ext cx="959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Oscar suomalainen?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Oscar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Oscar vanha mies?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Oscar naimisissa?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hänellä lapsia?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kieltä Oscar puhuu?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Asuvatko Oscarin vanhemmat Suomessa?</a:t>
            </a:r>
          </a:p>
        </p:txBody>
      </p:sp>
    </p:spTree>
    <p:extLst>
      <p:ext uri="{BB962C8B-B14F-4D97-AF65-F5344CB8AC3E}">
        <p14:creationId xmlns:p14="http://schemas.microsoft.com/office/powerpoint/2010/main" val="60454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EF95-EFEB-4925-B4A6-243AA21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00241" cy="10562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Paritehtävä 1.</a:t>
            </a:r>
            <a:r>
              <a:rPr lang="en-US" sz="2800" dirty="0">
                <a:solidFill>
                  <a:schemeClr val="accent1"/>
                </a:solidFill>
              </a:rPr>
              <a:t> Muodosta –ko/-kö kysymys. /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Form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5239-CC59-453D-8660-994296DF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62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Me opiskelemme suomea.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Terhi on saksalainen.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Minulla on perhe.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Sarilla on lapsia.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puhun hindiä.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Pekka ja Kalle asuvat yhdessä.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Markus on sinkku.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Anna ja Erik ovat naimisissa.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A77-5013-4661-9A73-D06302797048}"/>
              </a:ext>
            </a:extLst>
          </p:cNvPr>
          <p:cNvSpPr txBox="1"/>
          <p:nvPr/>
        </p:nvSpPr>
        <p:spPr>
          <a:xfrm>
            <a:off x="6800850" y="2012514"/>
            <a:ext cx="37623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opiskella = to study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 err="1">
                <a:solidFill>
                  <a:schemeClr val="accent1"/>
                </a:solidFill>
              </a:rPr>
              <a:t>lapsi</a:t>
            </a:r>
            <a:r>
              <a:rPr lang="en-US" sz="2000" b="1" dirty="0">
                <a:solidFill>
                  <a:schemeClr val="accent1"/>
                </a:solidFill>
              </a:rPr>
              <a:t> – lapsia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asua yhdessä = to live together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olla naimisissa = be married</a:t>
            </a:r>
          </a:p>
        </p:txBody>
      </p:sp>
    </p:spTree>
    <p:extLst>
      <p:ext uri="{BB962C8B-B14F-4D97-AF65-F5344CB8AC3E}">
        <p14:creationId xmlns:p14="http://schemas.microsoft.com/office/powerpoint/2010/main" val="138967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3E3B-40E0-4F46-8D02-6E9867B3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9" y="156238"/>
            <a:ext cx="8596668" cy="1101062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2.</a:t>
            </a:r>
            <a:r>
              <a:rPr lang="en-US" sz="2800" dirty="0"/>
              <a:t> Lue teksti ja vastaa kysymyksiin.</a:t>
            </a:r>
            <a:br>
              <a:rPr lang="en-US" sz="2800" dirty="0"/>
            </a:br>
            <a:r>
              <a:rPr lang="en-US" sz="2800" dirty="0"/>
              <a:t>Read the texts and answer the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ACEAB-A3FE-4A7D-9CB6-4AEEFE1A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3818466" cy="489313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sz="2400" dirty="0"/>
              <a:t>Ovatko Anna ja Erik naimisissa?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Onko heillä lapsia?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Kuinka vanha Markus on?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Mitä kieltä Erik ja Anna puhuvat kotona?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Mikä on Annan ja Erikin äidinkieli?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Kuka on insinööri?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C724B-3862-49B6-A1EC-4EF05C04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984" y="1015911"/>
            <a:ext cx="7175284" cy="4450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8EE22-BB3D-40D7-9800-F40A9229D415}"/>
              </a:ext>
            </a:extLst>
          </p:cNvPr>
          <p:cNvSpPr txBox="1"/>
          <p:nvPr/>
        </p:nvSpPr>
        <p:spPr>
          <a:xfrm>
            <a:off x="4495800" y="5781675"/>
            <a:ext cx="7175284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b="1" dirty="0"/>
              <a:t>vauva = a baby    äidinkieli = mother tongue      kotona = at home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töissä = at work     lääkäri = a doctor      insinööri = engineer </a:t>
            </a:r>
          </a:p>
        </p:txBody>
      </p:sp>
    </p:spTree>
    <p:extLst>
      <p:ext uri="{BB962C8B-B14F-4D97-AF65-F5344CB8AC3E}">
        <p14:creationId xmlns:p14="http://schemas.microsoft.com/office/powerpoint/2010/main" val="353922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F0B8-F4F4-49D0-A474-828EA4C8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57391" cy="1320800"/>
          </a:xfrm>
        </p:spPr>
        <p:txBody>
          <a:bodyPr>
            <a:normAutofit/>
          </a:bodyPr>
          <a:lstStyle/>
          <a:p>
            <a:r>
              <a:rPr lang="fi-FI" sz="2800" b="1" dirty="0"/>
              <a:t>Paritehtävä 3. </a:t>
            </a:r>
            <a:r>
              <a:rPr lang="fi-FI" sz="2800" dirty="0"/>
              <a:t>Puhu parisi kanssa. / Talk with your partner.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AD96E-F758-4F89-9F96-6BA5B5664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56" y="1465349"/>
            <a:ext cx="11439288" cy="4783051"/>
          </a:xfrm>
        </p:spPr>
      </p:pic>
    </p:spTree>
    <p:extLst>
      <p:ext uri="{BB962C8B-B14F-4D97-AF65-F5344CB8AC3E}">
        <p14:creationId xmlns:p14="http://schemas.microsoft.com/office/powerpoint/2010/main" val="27532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6786-D4FF-4118-BFA7-F4A0329A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125"/>
          </a:xfrm>
        </p:spPr>
        <p:txBody>
          <a:bodyPr/>
          <a:lstStyle/>
          <a:p>
            <a:r>
              <a:rPr lang="en-US" b="1" dirty="0"/>
              <a:t>Numerot. /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8593-02FD-4575-BA25-F57B3214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33491" cy="3880773"/>
          </a:xfrm>
        </p:spPr>
        <p:txBody>
          <a:bodyPr/>
          <a:lstStyle/>
          <a:p>
            <a:pPr algn="l"/>
            <a:r>
              <a:rPr lang="en-US" sz="2400" b="0" i="0" dirty="0">
                <a:effectLst/>
                <a:latin typeface="-apple-system"/>
              </a:rPr>
              <a:t>Practice numbers with the virtual dices.</a:t>
            </a:r>
          </a:p>
          <a:p>
            <a:pPr algn="l"/>
            <a:r>
              <a:rPr lang="en-US" sz="2400" b="0" i="0" dirty="0">
                <a:effectLst/>
                <a:latin typeface="-apple-system"/>
              </a:rPr>
              <a:t>1. Open the </a:t>
            </a:r>
            <a:r>
              <a:rPr lang="en-US" sz="2400" b="0" i="0" u="none" strike="noStrike" dirty="0">
                <a:solidFill>
                  <a:srgbClr val="005EB8"/>
                </a:solidFill>
                <a:effectLst/>
                <a:latin typeface="-apple-system"/>
                <a:hlinkClick r:id="rId2"/>
              </a:rPr>
              <a:t>website</a:t>
            </a:r>
            <a:r>
              <a:rPr lang="en-US" sz="2400" b="0" i="0" dirty="0">
                <a:effectLst/>
                <a:latin typeface="-apple-system"/>
              </a:rPr>
              <a:t>. Take turns rolling the dice and saying the number in Finnish.</a:t>
            </a:r>
            <a:br>
              <a:rPr lang="en-US" sz="2400" b="0" i="0" dirty="0">
                <a:effectLst/>
                <a:latin typeface="-apple-system"/>
              </a:rPr>
            </a:br>
            <a:r>
              <a:rPr lang="en-US" sz="2400" b="0" i="0" dirty="0">
                <a:effectLst/>
                <a:latin typeface="-apple-system"/>
              </a:rPr>
              <a:t>2. Once it feels too easy, add a dice (or two, three...) and add the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A9856-AEAC-42FC-8024-FA112302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428599"/>
            <a:ext cx="5493032" cy="99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B166D-A6F8-467F-92CE-B02ADDED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20" y="1962711"/>
            <a:ext cx="6617040" cy="9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DA285-1392-452A-A3B6-D60BC2290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49" y="3651912"/>
            <a:ext cx="4292821" cy="1168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07B09-25A3-4EA4-82FD-AD4FD4344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101" y="5160623"/>
            <a:ext cx="4045158" cy="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1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64B5-1DE1-470F-B0CC-E5C97E99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975"/>
            <a:ext cx="8596668" cy="781050"/>
          </a:xfrm>
        </p:spPr>
        <p:txBody>
          <a:bodyPr/>
          <a:lstStyle/>
          <a:p>
            <a:r>
              <a:rPr lang="en-US" dirty="0"/>
              <a:t>Verbiharjoitus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CA41-63D2-4ACF-96AA-6C51323D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7945"/>
            <a:ext cx="11734799" cy="5235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(olla) ______________ </a:t>
            </a:r>
            <a:r>
              <a:rPr lang="fi-FI" sz="2800" u="sng" dirty="0"/>
              <a:t>tänään</a:t>
            </a:r>
            <a:r>
              <a:rPr lang="fi-FI" sz="2800" dirty="0"/>
              <a:t>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Seppo (asua) _____________ nyt Helsingissä.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(puhua) ____________ </a:t>
            </a:r>
            <a:r>
              <a:rPr lang="fi-FI" sz="2800" u="sng" dirty="0"/>
              <a:t>monta kieltä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(asua) ______________ </a:t>
            </a:r>
            <a:r>
              <a:rPr lang="fi-FI" sz="2800" u="sng" dirty="0"/>
              <a:t>ulkomailla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(olla) ____________ </a:t>
            </a:r>
            <a:r>
              <a:rPr lang="fi-FI" sz="2800" u="sng" dirty="0"/>
              <a:t>iloisia</a:t>
            </a:r>
            <a:r>
              <a:rPr lang="fi-FI" sz="2800" dirty="0"/>
              <a:t>.          (iloinen)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ja minun ystävä (puhua) _____________ englantia </a:t>
            </a:r>
            <a:r>
              <a:rPr lang="fi-FI" sz="2800" u="sng" dirty="0"/>
              <a:t>joka päivä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(asua) ____________ </a:t>
            </a:r>
            <a:r>
              <a:rPr lang="fi-FI" sz="2800" u="sng" dirty="0"/>
              <a:t>kaverin kanssa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perhe (asua) _____________ Ranskassa.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Sinun isä (puhua) ____________ venäjää </a:t>
            </a:r>
            <a:r>
              <a:rPr lang="fi-FI" sz="2800" u="sng" dirty="0"/>
              <a:t>töissä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920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1D97-FA90-48EE-83D7-F26E2576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10837332" cy="1262987"/>
          </a:xfrm>
        </p:spPr>
        <p:txBody>
          <a:bodyPr>
            <a:normAutofit/>
          </a:bodyPr>
          <a:lstStyle/>
          <a:p>
            <a:r>
              <a:rPr lang="en-US" sz="2800" dirty="0"/>
              <a:t>Verbiharjoitus 2. Muuta lauseet negatiivisiksi.</a:t>
            </a:r>
            <a:br>
              <a:rPr lang="en-US" sz="2800" dirty="0"/>
            </a:br>
            <a:r>
              <a:rPr lang="en-US" sz="2800" dirty="0"/>
              <a:t>Make negative sentences.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1B81-C9D4-4810-AC1C-B5D0DF665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0"/>
            <a:ext cx="10837332" cy="50088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Me </a:t>
            </a:r>
            <a:r>
              <a:rPr lang="fi-FI" sz="2800" b="1" dirty="0"/>
              <a:t>olemme</a:t>
            </a:r>
            <a:r>
              <a:rPr lang="fi-FI" sz="2800" dirty="0"/>
              <a:t> </a:t>
            </a:r>
            <a:r>
              <a:rPr lang="fi-FI" sz="2800" u="sng" dirty="0"/>
              <a:t>tänään</a:t>
            </a:r>
            <a:r>
              <a:rPr lang="fi-FI" sz="2800" dirty="0"/>
              <a:t> kurssilla.     Me </a:t>
            </a:r>
            <a:r>
              <a:rPr lang="fi-FI" sz="2800" b="1" dirty="0"/>
              <a:t>emme ole </a:t>
            </a:r>
            <a:r>
              <a:rPr lang="fi-FI" sz="2800" dirty="0"/>
              <a:t>tänään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Seppo </a:t>
            </a:r>
            <a:r>
              <a:rPr lang="fi-FI" sz="2800" b="1" dirty="0"/>
              <a:t>asuu</a:t>
            </a:r>
            <a:r>
              <a:rPr lang="fi-FI" sz="2800" dirty="0"/>
              <a:t> nyt Helsingissä.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</a:t>
            </a:r>
            <a:r>
              <a:rPr lang="fi-FI" sz="2800" b="1" dirty="0"/>
              <a:t>puhun</a:t>
            </a:r>
            <a:r>
              <a:rPr lang="fi-FI" sz="2800" dirty="0"/>
              <a:t> </a:t>
            </a:r>
            <a:r>
              <a:rPr lang="fi-FI" sz="2800" u="sng" dirty="0"/>
              <a:t>monta kieltä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</a:t>
            </a:r>
            <a:r>
              <a:rPr lang="fi-FI" sz="2800" b="1" dirty="0"/>
              <a:t>asut</a:t>
            </a:r>
            <a:r>
              <a:rPr lang="fi-FI" sz="2800" dirty="0"/>
              <a:t> </a:t>
            </a:r>
            <a:r>
              <a:rPr lang="fi-FI" sz="2800" u="sng" dirty="0"/>
              <a:t>ulkomailla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</a:t>
            </a:r>
            <a:r>
              <a:rPr lang="fi-FI" sz="2800" b="1" dirty="0"/>
              <a:t>olette</a:t>
            </a:r>
            <a:r>
              <a:rPr lang="fi-FI" sz="2800" dirty="0"/>
              <a:t> </a:t>
            </a:r>
            <a:r>
              <a:rPr lang="fi-FI" sz="2800" u="sng" dirty="0"/>
              <a:t>iloisia</a:t>
            </a:r>
            <a:r>
              <a:rPr lang="fi-FI" sz="2800" dirty="0"/>
              <a:t>.          (iloinen)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ja minun ystävä </a:t>
            </a:r>
            <a:r>
              <a:rPr lang="fi-FI" sz="2800" b="1" dirty="0"/>
              <a:t>puhumme</a:t>
            </a:r>
            <a:r>
              <a:rPr lang="fi-FI" sz="2800" dirty="0"/>
              <a:t> englantia </a:t>
            </a:r>
            <a:r>
              <a:rPr lang="fi-FI" sz="2800" u="sng" dirty="0"/>
              <a:t>joka päivä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</a:t>
            </a:r>
            <a:r>
              <a:rPr lang="fi-FI" sz="2800" b="1" dirty="0"/>
              <a:t>asun</a:t>
            </a:r>
            <a:r>
              <a:rPr lang="fi-FI" sz="2800" dirty="0"/>
              <a:t> </a:t>
            </a:r>
            <a:r>
              <a:rPr lang="fi-FI" sz="2800" u="sng" dirty="0"/>
              <a:t>kaverin kanssa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perhe </a:t>
            </a:r>
            <a:r>
              <a:rPr lang="fi-FI" sz="2800" b="1" dirty="0"/>
              <a:t>asuu</a:t>
            </a:r>
            <a:r>
              <a:rPr lang="fi-FI" sz="2800" dirty="0"/>
              <a:t> Ranskassa.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Sinun isä </a:t>
            </a:r>
            <a:r>
              <a:rPr lang="fi-FI" sz="2800" b="1" dirty="0"/>
              <a:t>puhuu</a:t>
            </a:r>
            <a:r>
              <a:rPr lang="fi-FI" sz="2800" dirty="0"/>
              <a:t> venäjää </a:t>
            </a:r>
            <a:r>
              <a:rPr lang="fi-FI" sz="2800" u="sng" dirty="0"/>
              <a:t>töissä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9BEB454-02D5-4E5A-87F5-7BEFD5E6B19F}"/>
              </a:ext>
            </a:extLst>
          </p:cNvPr>
          <p:cNvSpPr/>
          <p:nvPr/>
        </p:nvSpPr>
        <p:spPr>
          <a:xfrm>
            <a:off x="5876925" y="1784984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F193-4CAC-4B29-A7FB-D9B8956F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Paritehtävät 1, 2 ja 3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90661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4A17BFA-F2D3-4A5D-94BF-C4B44798C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1460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51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E102F-6570-4795-B902-1919A20B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07" y="629920"/>
            <a:ext cx="9779553" cy="57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6DC84-C4AA-4C52-AC5B-DD8649B4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0" y="863600"/>
            <a:ext cx="10988390" cy="51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500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Trebuchet MS</vt:lpstr>
      <vt:lpstr>Wingdings 3</vt:lpstr>
      <vt:lpstr>Facet</vt:lpstr>
      <vt:lpstr>Suomi 1</vt:lpstr>
      <vt:lpstr>Numerot. / Numbers.</vt:lpstr>
      <vt:lpstr>PowerPoint Presentation</vt:lpstr>
      <vt:lpstr>Verbiharjoitus 1</vt:lpstr>
      <vt:lpstr>Verbiharjoitus 2. Muuta lauseet negatiivisiksi. Make negative sentences.</vt:lpstr>
      <vt:lpstr>Paritehtävät 1, 2 ja 3 MyCourses</vt:lpstr>
      <vt:lpstr>PowerPoint Presentation</vt:lpstr>
      <vt:lpstr>PowerPoint Presentation</vt:lpstr>
      <vt:lpstr>PowerPoint Presentation</vt:lpstr>
      <vt:lpstr>PowerPoint Presentation</vt:lpstr>
      <vt:lpstr>Tehtävä 1. Muodosta kysymykset. Form the questions.</vt:lpstr>
      <vt:lpstr>PowerPoint Presentation</vt:lpstr>
      <vt:lpstr>Paritehtävä 1. Muodosta –ko/-kö kysymys. /  Form questions.</vt:lpstr>
      <vt:lpstr>Paritehtävä 2. Lue teksti ja vastaa kysymyksiin. Read the texts and answer the questions.</vt:lpstr>
      <vt:lpstr>Paritehtävä 3. Puhu parisi kanssa. / Talk with your partner.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Julia</dc:creator>
  <cp:lastModifiedBy>Kemppinen Julia</cp:lastModifiedBy>
  <cp:revision>9</cp:revision>
  <dcterms:created xsi:type="dcterms:W3CDTF">2022-01-27T08:23:03Z</dcterms:created>
  <dcterms:modified xsi:type="dcterms:W3CDTF">2022-01-27T10:00:38Z</dcterms:modified>
</cp:coreProperties>
</file>