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00" r:id="rId4"/>
    <p:sldId id="262" r:id="rId5"/>
    <p:sldId id="264" r:id="rId6"/>
    <p:sldId id="265" r:id="rId7"/>
    <p:sldId id="263" r:id="rId8"/>
    <p:sldId id="269" r:id="rId9"/>
    <p:sldId id="270" r:id="rId10"/>
    <p:sldId id="271" r:id="rId11"/>
    <p:sldId id="289" r:id="rId12"/>
    <p:sldId id="267" r:id="rId13"/>
    <p:sldId id="266" r:id="rId14"/>
    <p:sldId id="280" r:id="rId15"/>
    <p:sldId id="268" r:id="rId16"/>
    <p:sldId id="281" r:id="rId17"/>
    <p:sldId id="292" r:id="rId18"/>
    <p:sldId id="290" r:id="rId19"/>
    <p:sldId id="272" r:id="rId20"/>
    <p:sldId id="273" r:id="rId21"/>
    <p:sldId id="291" r:id="rId22"/>
    <p:sldId id="294" r:id="rId23"/>
    <p:sldId id="295" r:id="rId24"/>
    <p:sldId id="293" r:id="rId25"/>
    <p:sldId id="296" r:id="rId26"/>
    <p:sldId id="274" r:id="rId27"/>
    <p:sldId id="278" r:id="rId28"/>
    <p:sldId id="275" r:id="rId29"/>
    <p:sldId id="298" r:id="rId30"/>
    <p:sldId id="276" r:id="rId31"/>
    <p:sldId id="282" r:id="rId32"/>
    <p:sldId id="277" r:id="rId33"/>
    <p:sldId id="283" r:id="rId34"/>
    <p:sldId id="279" r:id="rId35"/>
    <p:sldId id="297" r:id="rId36"/>
    <p:sldId id="284" r:id="rId37"/>
    <p:sldId id="299" r:id="rId38"/>
    <p:sldId id="285" r:id="rId39"/>
    <p:sldId id="286" r:id="rId40"/>
    <p:sldId id="287" r:id="rId41"/>
    <p:sldId id="25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12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33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67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6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56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329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31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00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45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050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7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D57F-8FE1-446E-AB8A-7C011FADD9B2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70CC-B36B-47C7-A508-013BBAD0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9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634" y="365126"/>
            <a:ext cx="8582297" cy="6230983"/>
          </a:xfrm>
          <a:prstGeom prst="rect">
            <a:avLst/>
          </a:prstGeom>
          <a:solidFill>
            <a:srgbClr val="F56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093" y="2155054"/>
            <a:ext cx="8175716" cy="1325563"/>
          </a:xfrm>
        </p:spPr>
        <p:txBody>
          <a:bodyPr>
            <a:normAutofit/>
          </a:bodyPr>
          <a:lstStyle/>
          <a:p>
            <a:pPr algn="ctr"/>
            <a:r>
              <a:rPr lang="fi-FI" dirty="0" err="1" smtClean="0"/>
              <a:t>Microfabrication</a:t>
            </a:r>
            <a:r>
              <a:rPr lang="fi-FI" dirty="0" smtClean="0"/>
              <a:t> 2019:</a:t>
            </a:r>
            <a:br>
              <a:rPr lang="fi-FI" dirty="0" smtClean="0"/>
            </a:br>
            <a:r>
              <a:rPr lang="fi-FI" dirty="0" err="1" smtClean="0"/>
              <a:t>lab</a:t>
            </a:r>
            <a:r>
              <a:rPr lang="fi-FI" dirty="0" smtClean="0"/>
              <a:t> demo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r>
              <a:rPr lang="fi-FI" dirty="0" err="1" smtClean="0"/>
              <a:t>flow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40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Pre-oxidation</a:t>
            </a:r>
            <a:r>
              <a:rPr lang="fi-FI" dirty="0" smtClean="0"/>
              <a:t> </a:t>
            </a:r>
            <a:r>
              <a:rPr lang="fi-FI" dirty="0" err="1" smtClean="0"/>
              <a:t>cleaning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r="5849"/>
          <a:stretch/>
        </p:blipFill>
        <p:spPr>
          <a:xfrm>
            <a:off x="3944983" y="3205980"/>
            <a:ext cx="4833257" cy="3393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71" b="30415"/>
          <a:stretch/>
        </p:blipFill>
        <p:spPr>
          <a:xfrm>
            <a:off x="537210" y="3376362"/>
            <a:ext cx="3407773" cy="2663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1610195"/>
            <a:ext cx="7561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High</a:t>
            </a:r>
            <a:r>
              <a:rPr lang="fi-FI" sz="2400" dirty="0" smtClean="0"/>
              <a:t> </a:t>
            </a:r>
            <a:r>
              <a:rPr lang="fi-FI" sz="2400" dirty="0" err="1" smtClean="0"/>
              <a:t>temperature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anose="05000000000000000000" pitchFamily="2" charset="2"/>
              </a:rPr>
              <a:t> </a:t>
            </a:r>
            <a:r>
              <a:rPr lang="fi-FI" sz="2400" dirty="0" err="1" smtClean="0">
                <a:sym typeface="Wingdings" panose="05000000000000000000" pitchFamily="2" charset="2"/>
              </a:rPr>
              <a:t>high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mobility</a:t>
            </a:r>
            <a:r>
              <a:rPr lang="fi-FI" sz="2400" dirty="0" smtClean="0">
                <a:sym typeface="Wingdings" panose="05000000000000000000" pitchFamily="2" charset="2"/>
              </a:rPr>
              <a:t> of </a:t>
            </a:r>
            <a:r>
              <a:rPr lang="fi-FI" sz="2400" dirty="0" err="1" smtClean="0">
                <a:sym typeface="Wingdings" panose="05000000000000000000" pitchFamily="2" charset="2"/>
              </a:rPr>
              <a:t>impurities</a:t>
            </a:r>
            <a:r>
              <a:rPr lang="fi-FI" sz="2400" dirty="0" smtClean="0">
                <a:sym typeface="Wingdings" panose="05000000000000000000" pitchFamily="2" charset="2"/>
              </a:rPr>
              <a:t>  </a:t>
            </a:r>
            <a:r>
              <a:rPr lang="fi-FI" sz="2400" dirty="0" err="1" smtClean="0">
                <a:sym typeface="Wingdings" panose="05000000000000000000" pitchFamily="2" charset="2"/>
              </a:rPr>
              <a:t>more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problems</a:t>
            </a:r>
            <a:endParaRPr lang="fi-FI" sz="2400" dirty="0" smtClean="0">
              <a:sym typeface="Wingdings" panose="05000000000000000000" pitchFamily="2" charset="2"/>
            </a:endParaRP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err="1" smtClean="0">
                <a:sym typeface="Wingdings" panose="05000000000000000000" pitchFamily="2" charset="2"/>
              </a:rPr>
              <a:t>Thinner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oxide</a:t>
            </a:r>
            <a:r>
              <a:rPr lang="fi-FI" sz="2400" dirty="0" smtClean="0">
                <a:sym typeface="Wingdings" panose="05000000000000000000" pitchFamily="2" charset="2"/>
              </a:rPr>
              <a:t>  </a:t>
            </a:r>
            <a:r>
              <a:rPr lang="fi-FI" sz="2400" dirty="0" err="1" smtClean="0">
                <a:sym typeface="Wingdings" panose="05000000000000000000" pitchFamily="2" charset="2"/>
              </a:rPr>
              <a:t>more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sensitive</a:t>
            </a:r>
            <a:r>
              <a:rPr lang="fi-FI" sz="2400" dirty="0" smtClean="0">
                <a:sym typeface="Wingdings" panose="05000000000000000000" pitchFamily="2" charset="2"/>
              </a:rPr>
              <a:t> to </a:t>
            </a:r>
            <a:r>
              <a:rPr lang="fi-FI" sz="2400" dirty="0" err="1" smtClean="0">
                <a:sym typeface="Wingdings" panose="05000000000000000000" pitchFamily="2" charset="2"/>
              </a:rPr>
              <a:t>surface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quality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945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Oxidation</a:t>
            </a:r>
            <a:r>
              <a:rPr lang="fi-FI" dirty="0" smtClean="0"/>
              <a:t> </a:t>
            </a:r>
            <a:r>
              <a:rPr lang="fi-FI" dirty="0" err="1" smtClean="0"/>
              <a:t>furnaces</a:t>
            </a:r>
            <a:endParaRPr lang="fi-FI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168783"/>
              </p:ext>
            </p:extLst>
          </p:nvPr>
        </p:nvGraphicFramePr>
        <p:xfrm>
          <a:off x="628650" y="1404528"/>
          <a:ext cx="6696529" cy="502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esentation" r:id="rId3" imgW="4570530" imgH="3427400" progId="PowerPoint.Show.12">
                  <p:embed/>
                </p:oleObj>
              </mc:Choice>
              <mc:Fallback>
                <p:oleObj name="Presentation" r:id="rId3" imgW="4570530" imgH="3427400" progId="PowerPoint.Show.12">
                  <p:embed/>
                  <p:pic>
                    <p:nvPicPr>
                      <p:cNvPr id="450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404528"/>
                        <a:ext cx="6696529" cy="5022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Dry</a:t>
            </a:r>
            <a:r>
              <a:rPr lang="fi-FI" dirty="0" smtClean="0"/>
              <a:t> </a:t>
            </a:r>
            <a:r>
              <a:rPr lang="fi-FI" dirty="0" err="1" smtClean="0"/>
              <a:t>oxidation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8" y="1936478"/>
            <a:ext cx="7071330" cy="424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19407" cy="1325563"/>
          </a:xfrm>
        </p:spPr>
        <p:txBody>
          <a:bodyPr/>
          <a:lstStyle/>
          <a:p>
            <a:r>
              <a:rPr lang="fi-FI" dirty="0" err="1" smtClean="0"/>
              <a:t>Wet</a:t>
            </a:r>
            <a:r>
              <a:rPr lang="fi-FI" dirty="0" smtClean="0"/>
              <a:t> </a:t>
            </a:r>
            <a:r>
              <a:rPr lang="fi-FI" dirty="0" err="1" smtClean="0"/>
              <a:t>oxidation</a:t>
            </a:r>
            <a:r>
              <a:rPr lang="fi-FI" dirty="0" smtClean="0"/>
              <a:t>: 1000</a:t>
            </a:r>
            <a:r>
              <a:rPr lang="fi-FI" baseline="30000" dirty="0" smtClean="0"/>
              <a:t>0</a:t>
            </a:r>
            <a:r>
              <a:rPr lang="fi-FI" dirty="0" smtClean="0"/>
              <a:t>C, 110 min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5"/>
          <a:stretch/>
        </p:blipFill>
        <p:spPr bwMode="auto">
          <a:xfrm>
            <a:off x="628649" y="1559244"/>
            <a:ext cx="5171259" cy="36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3396343" y="2371371"/>
            <a:ext cx="13063" cy="23774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35566" y="3287800"/>
            <a:ext cx="2155371" cy="173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4" t="18176" b="36892"/>
          <a:stretch/>
        </p:blipFill>
        <p:spPr bwMode="auto">
          <a:xfrm>
            <a:off x="1574120" y="5006802"/>
            <a:ext cx="1039132" cy="164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0354" y="1946366"/>
            <a:ext cx="2847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510 </a:t>
            </a:r>
            <a:r>
              <a:rPr lang="fi-FI" sz="2400" dirty="0" err="1" smtClean="0"/>
              <a:t>nm</a:t>
            </a:r>
            <a:r>
              <a:rPr lang="fi-FI" sz="2400" dirty="0" smtClean="0"/>
              <a:t> </a:t>
            </a:r>
            <a:r>
              <a:rPr lang="fi-FI" sz="2400" dirty="0" err="1" smtClean="0"/>
              <a:t>thick</a:t>
            </a:r>
            <a:endParaRPr lang="fi-FI" sz="2400" dirty="0" smtClean="0"/>
          </a:p>
          <a:p>
            <a:r>
              <a:rPr lang="fi-FI" sz="2400" dirty="0" smtClean="0"/>
              <a:t>(</a:t>
            </a:r>
            <a:r>
              <a:rPr lang="fi-FI" sz="2400" dirty="0" err="1" smtClean="0"/>
              <a:t>blue-green</a:t>
            </a:r>
            <a:r>
              <a:rPr lang="fi-FI" sz="2400" dirty="0" smtClean="0"/>
              <a:t> </a:t>
            </a:r>
            <a:r>
              <a:rPr lang="fi-FI" sz="2400" dirty="0" err="1" smtClean="0"/>
              <a:t>color</a:t>
            </a:r>
            <a:r>
              <a:rPr lang="fi-FI" sz="2400" dirty="0" smtClean="0"/>
              <a:t>).</a:t>
            </a:r>
          </a:p>
          <a:p>
            <a:r>
              <a:rPr lang="fi-FI" sz="2400" dirty="0" err="1"/>
              <a:t>Why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smtClean="0"/>
              <a:t>580 </a:t>
            </a:r>
            <a:r>
              <a:rPr lang="fi-FI" sz="2400" dirty="0" err="1"/>
              <a:t>nm</a:t>
            </a:r>
            <a:r>
              <a:rPr lang="fi-FI" sz="2400" dirty="0"/>
              <a:t> </a:t>
            </a:r>
            <a:r>
              <a:rPr lang="fi-FI" sz="2400" dirty="0" smtClean="0"/>
              <a:t>?</a:t>
            </a:r>
          </a:p>
          <a:p>
            <a:r>
              <a:rPr lang="fi-FI" sz="2400" dirty="0" smtClean="0"/>
              <a:t>(</a:t>
            </a:r>
            <a:r>
              <a:rPr lang="fi-FI" sz="2400" dirty="0" err="1" smtClean="0"/>
              <a:t>light</a:t>
            </a:r>
            <a:r>
              <a:rPr lang="fi-FI" sz="2400" dirty="0" smtClean="0"/>
              <a:t> </a:t>
            </a:r>
            <a:r>
              <a:rPr lang="fi-FI" sz="2400" dirty="0" err="1" smtClean="0"/>
              <a:t>orange</a:t>
            </a:r>
            <a:r>
              <a:rPr lang="fi-FI" sz="2400" dirty="0" smtClean="0"/>
              <a:t>)</a:t>
            </a:r>
            <a:endParaRPr lang="fi-FI" sz="2400" dirty="0"/>
          </a:p>
          <a:p>
            <a:endParaRPr lang="fi-FI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77100" y="3963981"/>
            <a:ext cx="2684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growth</a:t>
            </a:r>
            <a:r>
              <a:rPr lang="fi-FI" sz="2400" dirty="0" smtClean="0"/>
              <a:t> </a:t>
            </a:r>
            <a:r>
              <a:rPr lang="fi-FI" sz="2400" dirty="0" err="1" smtClean="0"/>
              <a:t>curves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simulations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a </a:t>
            </a:r>
            <a:r>
              <a:rPr lang="fi-FI" sz="2400" dirty="0" err="1" smtClean="0"/>
              <a:t>simple</a:t>
            </a:r>
            <a:r>
              <a:rPr lang="fi-FI" sz="2400" dirty="0" smtClean="0"/>
              <a:t> </a:t>
            </a:r>
            <a:r>
              <a:rPr lang="fi-FI" sz="2400" dirty="0" err="1" smtClean="0"/>
              <a:t>simulator</a:t>
            </a:r>
            <a:r>
              <a:rPr lang="fi-FI" sz="2400" dirty="0" smtClean="0"/>
              <a:t>.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7298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Oxide</a:t>
            </a:r>
            <a:r>
              <a:rPr lang="fi-FI" dirty="0" smtClean="0"/>
              <a:t> </a:t>
            </a:r>
            <a:r>
              <a:rPr lang="fi-FI" dirty="0" err="1" smtClean="0"/>
              <a:t>thickness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79269" y="2220686"/>
            <a:ext cx="248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By </a:t>
            </a:r>
            <a:r>
              <a:rPr lang="fi-FI" sz="2400" dirty="0" err="1" smtClean="0"/>
              <a:t>ellipsometry</a:t>
            </a:r>
            <a:endParaRPr lang="fi-F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67" y="1091953"/>
            <a:ext cx="3924300" cy="2945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" y="3899383"/>
            <a:ext cx="5603965" cy="25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CVD </a:t>
            </a:r>
            <a:r>
              <a:rPr lang="fi-FI" dirty="0" err="1" smtClean="0"/>
              <a:t>oxide</a:t>
            </a:r>
            <a:r>
              <a:rPr lang="fi-FI" dirty="0" smtClean="0"/>
              <a:t> ?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862149" y="2795452"/>
            <a:ext cx="76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Thermal</a:t>
            </a:r>
            <a:r>
              <a:rPr lang="fi-FI" sz="2400" dirty="0" smtClean="0"/>
              <a:t> </a:t>
            </a:r>
            <a:r>
              <a:rPr lang="fi-FI" sz="2400" dirty="0" err="1" smtClean="0"/>
              <a:t>oxide</a:t>
            </a:r>
            <a:r>
              <a:rPr lang="fi-FI" sz="2400" dirty="0" smtClean="0"/>
              <a:t> is </a:t>
            </a:r>
            <a:r>
              <a:rPr lang="fi-FI" sz="2400" dirty="0" err="1" smtClean="0"/>
              <a:t>better</a:t>
            </a:r>
            <a:r>
              <a:rPr lang="fi-FI" sz="2400" dirty="0" smtClean="0"/>
              <a:t> </a:t>
            </a:r>
            <a:r>
              <a:rPr lang="fi-FI" sz="2400" dirty="0" err="1" smtClean="0"/>
              <a:t>quality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75211" y="3530883"/>
            <a:ext cx="764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What</a:t>
            </a:r>
            <a:r>
              <a:rPr lang="fi-FI" sz="2400" dirty="0" smtClean="0"/>
              <a:t> </a:t>
            </a:r>
            <a:r>
              <a:rPr lang="fi-FI" sz="2400" dirty="0" err="1" smtClean="0"/>
              <a:t>does</a:t>
            </a:r>
            <a:r>
              <a:rPr lang="fi-FI" sz="2400" dirty="0" smtClean="0"/>
              <a:t> </a:t>
            </a:r>
            <a:r>
              <a:rPr lang="fi-FI" sz="2400" dirty="0" err="1" smtClean="0"/>
              <a:t>oxide</a:t>
            </a:r>
            <a:r>
              <a:rPr lang="fi-FI" sz="2400" dirty="0" smtClean="0"/>
              <a:t> </a:t>
            </a:r>
            <a:r>
              <a:rPr lang="fi-FI" sz="2400" dirty="0" err="1" smtClean="0"/>
              <a:t>quality</a:t>
            </a:r>
            <a:r>
              <a:rPr lang="fi-FI" sz="2400" dirty="0" smtClean="0"/>
              <a:t> </a:t>
            </a:r>
            <a:r>
              <a:rPr lang="fi-FI" sz="2400" dirty="0" err="1" smtClean="0"/>
              <a:t>entail</a:t>
            </a:r>
            <a:r>
              <a:rPr lang="fi-FI" sz="2400" dirty="0" smtClean="0"/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211" y="4245429"/>
            <a:ext cx="4794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Uniform</a:t>
            </a:r>
            <a:r>
              <a:rPr lang="fi-FI" sz="2400" dirty="0" smtClean="0"/>
              <a:t> (±1%)</a:t>
            </a:r>
          </a:p>
          <a:p>
            <a:r>
              <a:rPr lang="fi-FI" sz="2400" dirty="0" err="1" smtClean="0"/>
              <a:t>Dense</a:t>
            </a:r>
            <a:endParaRPr lang="fi-FI" sz="2400" dirty="0" smtClean="0"/>
          </a:p>
          <a:p>
            <a:r>
              <a:rPr lang="fi-FI" sz="2400" dirty="0" err="1">
                <a:sym typeface="Wingdings" panose="05000000000000000000" pitchFamily="2" charset="2"/>
              </a:rPr>
              <a:t>Low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interface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charge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density</a:t>
            </a:r>
            <a:endParaRPr lang="fi-FI" sz="2400" dirty="0"/>
          </a:p>
          <a:p>
            <a:r>
              <a:rPr lang="fi-FI" sz="2400" dirty="0" err="1" smtClean="0"/>
              <a:t>Low</a:t>
            </a:r>
            <a:r>
              <a:rPr lang="fi-FI" sz="2400" dirty="0" smtClean="0"/>
              <a:t> </a:t>
            </a:r>
            <a:r>
              <a:rPr lang="fi-FI" sz="2400" dirty="0" err="1" smtClean="0"/>
              <a:t>defect</a:t>
            </a:r>
            <a:r>
              <a:rPr lang="fi-FI" sz="2400" dirty="0" smtClean="0"/>
              <a:t> </a:t>
            </a:r>
            <a:r>
              <a:rPr lang="fi-FI" sz="2400" dirty="0" err="1" smtClean="0"/>
              <a:t>density</a:t>
            </a:r>
            <a:endParaRPr lang="fi-FI" sz="24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i-FI" sz="2400" dirty="0" err="1" smtClean="0">
                <a:sym typeface="Wingdings" panose="05000000000000000000" pitchFamily="2" charset="2"/>
              </a:rPr>
              <a:t>High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breakdown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voltage</a:t>
            </a:r>
            <a:endParaRPr lang="fi-FI" sz="2400" dirty="0" smtClean="0"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149" y="1690689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use</a:t>
            </a:r>
            <a:r>
              <a:rPr lang="fi-FI" sz="2400" dirty="0" smtClean="0"/>
              <a:t> </a:t>
            </a:r>
            <a:r>
              <a:rPr lang="fi-FI" sz="2400" dirty="0" err="1" smtClean="0"/>
              <a:t>thermal</a:t>
            </a:r>
            <a:r>
              <a:rPr lang="fi-FI" sz="2400" dirty="0" smtClean="0"/>
              <a:t> </a:t>
            </a:r>
            <a:r>
              <a:rPr lang="fi-FI" sz="2400" dirty="0" err="1" smtClean="0"/>
              <a:t>oxidation</a:t>
            </a:r>
            <a:r>
              <a:rPr lang="fi-FI" sz="2400" dirty="0" smtClean="0"/>
              <a:t> !!!!</a:t>
            </a:r>
          </a:p>
          <a:p>
            <a:r>
              <a:rPr lang="fi-FI" sz="2400" dirty="0" smtClean="0"/>
              <a:t>No </a:t>
            </a:r>
            <a:r>
              <a:rPr lang="fi-FI" sz="2400" dirty="0" err="1" smtClean="0"/>
              <a:t>material</a:t>
            </a:r>
            <a:r>
              <a:rPr lang="fi-FI" sz="2400" dirty="0" smtClean="0"/>
              <a:t> on </a:t>
            </a:r>
            <a:r>
              <a:rPr lang="fi-FI" sz="2400" dirty="0" err="1" smtClean="0"/>
              <a:t>wafer</a:t>
            </a:r>
            <a:r>
              <a:rPr lang="fi-FI" sz="2400" dirty="0" smtClean="0"/>
              <a:t> </a:t>
            </a:r>
            <a:r>
              <a:rPr lang="fi-FI" sz="2400" dirty="0" err="1" smtClean="0"/>
              <a:t>prevents</a:t>
            </a:r>
            <a:r>
              <a:rPr lang="fi-FI" sz="2400" dirty="0" smtClean="0"/>
              <a:t> us </a:t>
            </a:r>
            <a:r>
              <a:rPr lang="fi-FI" sz="2400" dirty="0" err="1" smtClean="0"/>
              <a:t>from</a:t>
            </a:r>
            <a:r>
              <a:rPr lang="fi-FI" sz="2400" dirty="0" smtClean="0"/>
              <a:t> it 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964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no </a:t>
            </a:r>
            <a:r>
              <a:rPr lang="fi-FI" dirty="0" err="1" smtClean="0"/>
              <a:t>cleaning</a:t>
            </a:r>
            <a:r>
              <a:rPr lang="fi-FI" dirty="0" smtClean="0"/>
              <a:t> </a:t>
            </a:r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sputtering</a:t>
            </a:r>
            <a:r>
              <a:rPr lang="fi-FI" dirty="0" smtClean="0"/>
              <a:t> ?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2259874"/>
            <a:ext cx="7720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Wafers</a:t>
            </a:r>
            <a:r>
              <a:rPr lang="fi-FI" sz="2400" dirty="0" smtClean="0"/>
              <a:t> </a:t>
            </a:r>
            <a:r>
              <a:rPr lang="fi-FI" sz="2400" dirty="0" err="1" smtClean="0"/>
              <a:t>coming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1000</a:t>
            </a:r>
            <a:r>
              <a:rPr lang="fi-FI" sz="2400" baseline="30000" dirty="0" smtClean="0"/>
              <a:t>o</a:t>
            </a:r>
            <a:r>
              <a:rPr lang="fi-FI" sz="2400" dirty="0" smtClean="0"/>
              <a:t>C </a:t>
            </a:r>
            <a:r>
              <a:rPr lang="fi-FI" sz="2400" dirty="0" err="1" smtClean="0"/>
              <a:t>oxidation</a:t>
            </a:r>
            <a:r>
              <a:rPr lang="fi-FI" sz="2400" dirty="0" smtClean="0"/>
              <a:t> </a:t>
            </a:r>
            <a:r>
              <a:rPr lang="fi-FI" sz="2400" dirty="0" err="1" smtClean="0"/>
              <a:t>furnace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maximally</a:t>
            </a:r>
            <a:r>
              <a:rPr lang="fi-FI" sz="2400" dirty="0" smtClean="0"/>
              <a:t> </a:t>
            </a:r>
            <a:r>
              <a:rPr lang="fi-FI" sz="2400" dirty="0" err="1" smtClean="0"/>
              <a:t>clean</a:t>
            </a:r>
            <a:r>
              <a:rPr lang="fi-FI" sz="2400" dirty="0" smtClean="0"/>
              <a:t>.</a:t>
            </a:r>
          </a:p>
          <a:p>
            <a:endParaRPr lang="fi-FI" sz="2400" dirty="0" smtClean="0"/>
          </a:p>
          <a:p>
            <a:r>
              <a:rPr lang="fi-FI" sz="2400" dirty="0" smtClean="0"/>
              <a:t>No </a:t>
            </a:r>
            <a:r>
              <a:rPr lang="fi-FI" sz="2400" dirty="0" err="1" smtClean="0"/>
              <a:t>cleaning</a:t>
            </a:r>
            <a:r>
              <a:rPr lang="fi-FI" sz="2400" dirty="0" smtClean="0"/>
              <a:t> </a:t>
            </a:r>
            <a:r>
              <a:rPr lang="fi-FI" sz="2400" dirty="0" err="1" smtClean="0"/>
              <a:t>process</a:t>
            </a:r>
            <a:r>
              <a:rPr lang="fi-FI" sz="2400" dirty="0" smtClean="0"/>
              <a:t> </a:t>
            </a:r>
            <a:r>
              <a:rPr lang="fi-FI" sz="2400" dirty="0" err="1" smtClean="0"/>
              <a:t>can</a:t>
            </a:r>
            <a:r>
              <a:rPr lang="fi-FI" sz="2400" dirty="0" smtClean="0"/>
              <a:t> </a:t>
            </a:r>
            <a:r>
              <a:rPr lang="fi-FI" sz="2400" dirty="0" err="1" smtClean="0"/>
              <a:t>improve</a:t>
            </a:r>
            <a:r>
              <a:rPr lang="fi-FI" sz="2400" dirty="0" smtClean="0"/>
              <a:t> </a:t>
            </a:r>
            <a:r>
              <a:rPr lang="fi-FI" sz="2400" dirty="0" err="1" smtClean="0"/>
              <a:t>them</a:t>
            </a:r>
            <a:r>
              <a:rPr lang="fi-FI" sz="2400" dirty="0" smtClean="0"/>
              <a:t>.</a:t>
            </a:r>
          </a:p>
          <a:p>
            <a:endParaRPr lang="fi-FI" sz="2400" dirty="0" smtClean="0"/>
          </a:p>
          <a:p>
            <a:r>
              <a:rPr lang="fi-FI" sz="2400" dirty="0" smtClean="0"/>
              <a:t>If </a:t>
            </a:r>
            <a:r>
              <a:rPr lang="fi-FI" sz="2400" dirty="0" err="1" smtClean="0"/>
              <a:t>there</a:t>
            </a:r>
            <a:r>
              <a:rPr lang="fi-FI" sz="2400" dirty="0" smtClean="0"/>
              <a:t> is a long </a:t>
            </a:r>
            <a:r>
              <a:rPr lang="fi-FI" sz="2400" dirty="0" err="1" smtClean="0"/>
              <a:t>wait</a:t>
            </a:r>
            <a:r>
              <a:rPr lang="fi-FI" sz="2400" dirty="0" smtClean="0"/>
              <a:t> </a:t>
            </a:r>
            <a:r>
              <a:rPr lang="fi-FI" sz="2400" dirty="0" err="1" smtClean="0"/>
              <a:t>between</a:t>
            </a:r>
            <a:r>
              <a:rPr lang="fi-FI" sz="2400" dirty="0" smtClean="0"/>
              <a:t> </a:t>
            </a:r>
            <a:r>
              <a:rPr lang="fi-FI" sz="2400" dirty="0" err="1" smtClean="0"/>
              <a:t>oxidation</a:t>
            </a:r>
            <a:r>
              <a:rPr lang="fi-FI" sz="2400" dirty="0" smtClean="0"/>
              <a:t> and </a:t>
            </a:r>
            <a:r>
              <a:rPr lang="fi-FI" sz="2400" dirty="0" err="1" smtClean="0"/>
              <a:t>sputtering</a:t>
            </a:r>
            <a:r>
              <a:rPr lang="fi-FI" sz="2400" dirty="0" smtClean="0"/>
              <a:t>, </a:t>
            </a:r>
            <a:r>
              <a:rPr lang="fi-FI" sz="2400" dirty="0" err="1" smtClean="0"/>
              <a:t>then</a:t>
            </a:r>
            <a:r>
              <a:rPr lang="fi-FI" sz="2400" dirty="0" smtClean="0"/>
              <a:t> it is </a:t>
            </a:r>
            <a:r>
              <a:rPr lang="fi-FI" sz="2400" dirty="0" err="1" smtClean="0"/>
              <a:t>wise</a:t>
            </a:r>
            <a:r>
              <a:rPr lang="fi-FI" sz="2400" dirty="0" smtClean="0"/>
              <a:t> to </a:t>
            </a:r>
            <a:r>
              <a:rPr lang="fi-FI" sz="2400" dirty="0" err="1" smtClean="0"/>
              <a:t>clean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wafers</a:t>
            </a:r>
            <a:r>
              <a:rPr lang="fi-FI" sz="2400" dirty="0" smtClean="0"/>
              <a:t> (</a:t>
            </a:r>
            <a:r>
              <a:rPr lang="fi-FI" sz="2400" dirty="0" err="1" smtClean="0"/>
              <a:t>with</a:t>
            </a:r>
            <a:r>
              <a:rPr lang="fi-FI" sz="2400" dirty="0" smtClean="0"/>
              <a:t> RCA-1).</a:t>
            </a:r>
            <a:endParaRPr lang="fi-FI" sz="2400" dirty="0"/>
          </a:p>
          <a:p>
            <a:endParaRPr lang="fi-FI" sz="2400" dirty="0"/>
          </a:p>
          <a:p>
            <a:r>
              <a:rPr lang="fi-FI" sz="2400" dirty="0" err="1" smtClean="0"/>
              <a:t>Sputtering</a:t>
            </a:r>
            <a:r>
              <a:rPr lang="fi-FI" sz="2400" dirty="0" smtClean="0"/>
              <a:t> is a </a:t>
            </a:r>
            <a:r>
              <a:rPr lang="fi-FI" sz="2400" dirty="0" err="1" smtClean="0"/>
              <a:t>room</a:t>
            </a:r>
            <a:r>
              <a:rPr lang="fi-FI" sz="2400" dirty="0" smtClean="0"/>
              <a:t> </a:t>
            </a:r>
            <a:r>
              <a:rPr lang="fi-FI" sz="2400" dirty="0" err="1" smtClean="0"/>
              <a:t>temperature</a:t>
            </a:r>
            <a:r>
              <a:rPr lang="fi-FI" sz="2400" dirty="0" smtClean="0"/>
              <a:t> </a:t>
            </a:r>
            <a:r>
              <a:rPr lang="fi-FI" sz="2400" dirty="0" err="1" smtClean="0"/>
              <a:t>process</a:t>
            </a:r>
            <a:r>
              <a:rPr lang="fi-FI" sz="2400" dirty="0" smtClean="0"/>
              <a:t>, </a:t>
            </a:r>
            <a:r>
              <a:rPr lang="fi-FI" sz="2400" dirty="0" err="1" smtClean="0"/>
              <a:t>impurities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very</a:t>
            </a:r>
            <a:r>
              <a:rPr lang="fi-FI" sz="2400" dirty="0" smtClean="0"/>
              <a:t> mobile.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351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04" y="365126"/>
            <a:ext cx="7886700" cy="1325563"/>
          </a:xfrm>
        </p:spPr>
        <p:txBody>
          <a:bodyPr/>
          <a:lstStyle/>
          <a:p>
            <a:r>
              <a:rPr lang="fi-FI" dirty="0" err="1" smtClean="0"/>
              <a:t>Sputter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78" y="365126"/>
            <a:ext cx="6479178" cy="63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MRC </a:t>
            </a:r>
            <a:r>
              <a:rPr lang="fi-FI" dirty="0" err="1" smtClean="0"/>
              <a:t>sputter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0" y="1690689"/>
            <a:ext cx="4930267" cy="4951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1897" y="1436914"/>
            <a:ext cx="35530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Batch</a:t>
            </a:r>
            <a:r>
              <a:rPr lang="fi-FI" sz="2400" dirty="0" smtClean="0"/>
              <a:t> </a:t>
            </a:r>
            <a:r>
              <a:rPr lang="fi-FI" sz="2400" dirty="0" err="1" smtClean="0"/>
              <a:t>machine</a:t>
            </a:r>
            <a:r>
              <a:rPr lang="fi-FI" sz="2400" dirty="0" smtClean="0"/>
              <a:t>: </a:t>
            </a:r>
          </a:p>
          <a:p>
            <a:r>
              <a:rPr lang="fi-FI" sz="2400" dirty="0" smtClean="0">
                <a:sym typeface="Wingdings" panose="05000000000000000000" pitchFamily="2" charset="2"/>
              </a:rPr>
              <a:t>9 </a:t>
            </a:r>
            <a:r>
              <a:rPr lang="fi-FI" sz="2400" dirty="0" err="1">
                <a:sym typeface="Wingdings" panose="05000000000000000000" pitchFamily="2" charset="2"/>
              </a:rPr>
              <a:t>wafers</a:t>
            </a:r>
            <a:r>
              <a:rPr lang="fi-FI" sz="2400" dirty="0">
                <a:sym typeface="Wingdings" panose="05000000000000000000" pitchFamily="2" charset="2"/>
              </a:rPr>
              <a:t> in </a:t>
            </a:r>
            <a:r>
              <a:rPr lang="fi-FI" sz="2400" dirty="0" err="1">
                <a:sym typeface="Wingdings" panose="05000000000000000000" pitchFamily="2" charset="2"/>
              </a:rPr>
              <a:t>one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run</a:t>
            </a:r>
            <a:endParaRPr lang="fi-FI" sz="2400" dirty="0" smtClean="0">
              <a:sym typeface="Wingdings" panose="05000000000000000000" pitchFamily="2" charset="2"/>
            </a:endParaRP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smtClean="0">
                <a:sym typeface="Wingdings" panose="05000000000000000000" pitchFamily="2" charset="2"/>
              </a:rPr>
              <a:t>(</a:t>
            </a:r>
            <a:r>
              <a:rPr lang="fi-FI" sz="2400" dirty="0" err="1" smtClean="0">
                <a:sym typeface="Wingdings" panose="05000000000000000000" pitchFamily="2" charset="2"/>
              </a:rPr>
              <a:t>suitable</a:t>
            </a:r>
            <a:r>
              <a:rPr lang="fi-FI" sz="2400" dirty="0" smtClean="0">
                <a:sym typeface="Wingdings" panose="05000000000000000000" pitchFamily="2" charset="2"/>
              </a:rPr>
              <a:t> for </a:t>
            </a:r>
            <a:r>
              <a:rPr lang="fi-FI" sz="2400" dirty="0" err="1" smtClean="0">
                <a:sym typeface="Wingdings" panose="05000000000000000000" pitchFamily="2" charset="2"/>
              </a:rPr>
              <a:t>any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wafer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size</a:t>
            </a:r>
            <a:r>
              <a:rPr lang="fi-FI" sz="2400" dirty="0" smtClean="0">
                <a:sym typeface="Wingdings" panose="05000000000000000000" pitchFamily="2" charset="2"/>
              </a:rPr>
              <a:t> and </a:t>
            </a:r>
            <a:r>
              <a:rPr lang="fi-FI" sz="2400" dirty="0" err="1" smtClean="0">
                <a:sym typeface="Wingdings" panose="05000000000000000000" pitchFamily="2" charset="2"/>
              </a:rPr>
              <a:t>shape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since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wafers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simply</a:t>
            </a:r>
            <a:r>
              <a:rPr lang="fi-FI" sz="2400" dirty="0" smtClean="0">
                <a:sym typeface="Wingdings" panose="05000000000000000000" pitchFamily="2" charset="2"/>
              </a:rPr>
              <a:t> on a </a:t>
            </a:r>
            <a:r>
              <a:rPr lang="fi-FI" sz="2400" dirty="0" err="1" smtClean="0">
                <a:sym typeface="Wingdings" panose="05000000000000000000" pitchFamily="2" charset="2"/>
              </a:rPr>
              <a:t>flat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chick</a:t>
            </a:r>
            <a:r>
              <a:rPr lang="fi-FI" sz="2400" dirty="0" smtClean="0">
                <a:sym typeface="Wingdings" panose="05000000000000000000" pitchFamily="2" charset="2"/>
              </a:rPr>
              <a:t>).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No </a:t>
            </a:r>
            <a:r>
              <a:rPr lang="fi-FI" sz="2400" dirty="0" err="1" smtClean="0"/>
              <a:t>load</a:t>
            </a:r>
            <a:r>
              <a:rPr lang="fi-FI" sz="2400" dirty="0" smtClean="0"/>
              <a:t> </a:t>
            </a:r>
            <a:r>
              <a:rPr lang="fi-FI" sz="2400" dirty="0" err="1" smtClean="0"/>
              <a:t>lock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anose="05000000000000000000" pitchFamily="2" charset="2"/>
              </a:rPr>
              <a:t> </a:t>
            </a:r>
            <a:r>
              <a:rPr lang="fi-FI" sz="2400" dirty="0" err="1" smtClean="0">
                <a:sym typeface="Wingdings" panose="05000000000000000000" pitchFamily="2" charset="2"/>
              </a:rPr>
              <a:t>have</a:t>
            </a:r>
            <a:r>
              <a:rPr lang="fi-FI" sz="2400" dirty="0" smtClean="0">
                <a:sym typeface="Wingdings" panose="05000000000000000000" pitchFamily="2" charset="2"/>
              </a:rPr>
              <a:t> to </a:t>
            </a:r>
            <a:r>
              <a:rPr lang="fi-FI" sz="2400" dirty="0" err="1" smtClean="0">
                <a:sym typeface="Wingdings" panose="05000000000000000000" pitchFamily="2" charset="2"/>
              </a:rPr>
              <a:t>pump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longer</a:t>
            </a:r>
            <a:r>
              <a:rPr lang="fi-FI" sz="2400" dirty="0" smtClean="0">
                <a:sym typeface="Wingdings" panose="05000000000000000000" pitchFamily="2" charset="2"/>
              </a:rPr>
              <a:t> to </a:t>
            </a:r>
            <a:r>
              <a:rPr lang="fi-FI" sz="2400" dirty="0" err="1" smtClean="0">
                <a:sym typeface="Wingdings" panose="05000000000000000000" pitchFamily="2" charset="2"/>
              </a:rPr>
              <a:t>reach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base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pressure</a:t>
            </a:r>
            <a:r>
              <a:rPr lang="fi-FI" sz="2400" dirty="0" smtClean="0">
                <a:sym typeface="Wingdings" panose="05000000000000000000" pitchFamily="2" charset="2"/>
              </a:rPr>
              <a:t>.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558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Aluminum</a:t>
            </a:r>
            <a:r>
              <a:rPr lang="fi-FI" dirty="0" smtClean="0"/>
              <a:t> </a:t>
            </a:r>
            <a:r>
              <a:rPr lang="fi-FI" dirty="0" err="1" smtClean="0"/>
              <a:t>sputtering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770709" y="1894114"/>
            <a:ext cx="71061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Standard </a:t>
            </a:r>
            <a:r>
              <a:rPr lang="fi-FI" sz="2400" dirty="0" err="1" smtClean="0"/>
              <a:t>metallization</a:t>
            </a:r>
            <a:r>
              <a:rPr lang="fi-FI" sz="2400" dirty="0" smtClean="0"/>
              <a:t> </a:t>
            </a:r>
            <a:r>
              <a:rPr lang="fi-FI" sz="2400" dirty="0" err="1" smtClean="0"/>
              <a:t>technique</a:t>
            </a:r>
            <a:r>
              <a:rPr lang="fi-FI" sz="2400" dirty="0" smtClean="0"/>
              <a:t>.</a:t>
            </a:r>
          </a:p>
          <a:p>
            <a:endParaRPr lang="fi-FI" sz="2400" dirty="0" smtClean="0"/>
          </a:p>
          <a:p>
            <a:r>
              <a:rPr lang="fi-FI" sz="2400" dirty="0" err="1" smtClean="0">
                <a:sym typeface="Wingdings" panose="05000000000000000000" pitchFamily="2" charset="2"/>
              </a:rPr>
              <a:t>Metallization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thickness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has</a:t>
            </a:r>
            <a:r>
              <a:rPr lang="fi-FI" sz="2400" dirty="0" smtClean="0">
                <a:sym typeface="Wingdings" panose="05000000000000000000" pitchFamily="2" charset="2"/>
              </a:rPr>
              <a:t> to </a:t>
            </a:r>
            <a:r>
              <a:rPr lang="fi-FI" sz="2400" dirty="0" err="1" smtClean="0">
                <a:sym typeface="Wingdings" panose="05000000000000000000" pitchFamily="2" charset="2"/>
              </a:rPr>
              <a:t>be</a:t>
            </a:r>
            <a:r>
              <a:rPr lang="fi-FI" sz="2400" dirty="0" smtClean="0">
                <a:sym typeface="Wingdings" panose="05000000000000000000" pitchFamily="2" charset="2"/>
              </a:rPr>
              <a:t> &gt; 100 </a:t>
            </a:r>
            <a:r>
              <a:rPr lang="fi-FI" sz="2400" dirty="0" err="1" smtClean="0">
                <a:sym typeface="Wingdings" panose="05000000000000000000" pitchFamily="2" charset="2"/>
              </a:rPr>
              <a:t>nm</a:t>
            </a:r>
            <a:r>
              <a:rPr lang="fi-FI" sz="2400" dirty="0" smtClean="0">
                <a:sym typeface="Wingdings" panose="05000000000000000000" pitchFamily="2" charset="2"/>
              </a:rPr>
              <a:t> for </a:t>
            </a:r>
            <a:r>
              <a:rPr lang="fi-FI" sz="2400" dirty="0" err="1" smtClean="0">
                <a:sym typeface="Wingdings" panose="05000000000000000000" pitchFamily="2" charset="2"/>
              </a:rPr>
              <a:t>conductors</a:t>
            </a:r>
            <a:r>
              <a:rPr lang="fi-FI" sz="2400" dirty="0" smtClean="0">
                <a:sym typeface="Wingdings" panose="05000000000000000000" pitchFamily="2" charset="2"/>
              </a:rPr>
              <a:t> in </a:t>
            </a:r>
            <a:r>
              <a:rPr lang="fi-FI" sz="2400" dirty="0" err="1" smtClean="0">
                <a:sym typeface="Wingdings" panose="05000000000000000000" pitchFamily="2" charset="2"/>
              </a:rPr>
              <a:t>order</a:t>
            </a:r>
            <a:r>
              <a:rPr lang="fi-FI" sz="2400" dirty="0" smtClean="0">
                <a:sym typeface="Wingdings" panose="05000000000000000000" pitchFamily="2" charset="2"/>
              </a:rPr>
              <a:t> to </a:t>
            </a:r>
            <a:r>
              <a:rPr lang="fi-FI" sz="2400" dirty="0" err="1" smtClean="0">
                <a:sym typeface="Wingdings" panose="05000000000000000000" pitchFamily="2" charset="2"/>
              </a:rPr>
              <a:t>have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low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enough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resistance</a:t>
            </a:r>
            <a:r>
              <a:rPr lang="fi-FI" sz="2400" dirty="0" smtClean="0">
                <a:sym typeface="Wingdings" panose="05000000000000000000" pitchFamily="2" charset="2"/>
              </a:rPr>
              <a:t>.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smtClean="0">
                <a:sym typeface="Wingdings" panose="05000000000000000000" pitchFamily="2" charset="2"/>
              </a:rPr>
              <a:t>1 µm is </a:t>
            </a:r>
            <a:r>
              <a:rPr lang="fi-FI" sz="2400" dirty="0" err="1" smtClean="0">
                <a:sym typeface="Wingdings" panose="05000000000000000000" pitchFamily="2" charset="2"/>
              </a:rPr>
              <a:t>enough</a:t>
            </a:r>
            <a:r>
              <a:rPr lang="fi-FI" sz="2400" dirty="0" smtClean="0">
                <a:sym typeface="Wingdings" panose="05000000000000000000" pitchFamily="2" charset="2"/>
              </a:rPr>
              <a:t> for </a:t>
            </a:r>
            <a:r>
              <a:rPr lang="fi-FI" sz="2400" dirty="0" err="1" smtClean="0">
                <a:sym typeface="Wingdings" panose="05000000000000000000" pitchFamily="2" charset="2"/>
              </a:rPr>
              <a:t>most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applications</a:t>
            </a:r>
            <a:r>
              <a:rPr lang="fi-FI" sz="2400" dirty="0" smtClean="0">
                <a:sym typeface="Wingdings" panose="05000000000000000000" pitchFamily="2" charset="2"/>
              </a:rPr>
              <a:t>;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dirty="0" smtClean="0">
                <a:sym typeface="Wingdings" panose="05000000000000000000" pitchFamily="2" charset="2"/>
              </a:rPr>
              <a:t>5 µm is </a:t>
            </a:r>
            <a:r>
              <a:rPr lang="fi-FI" sz="2400" dirty="0" err="1" smtClean="0">
                <a:sym typeface="Wingdings" panose="05000000000000000000" pitchFamily="2" charset="2"/>
              </a:rPr>
              <a:t>used</a:t>
            </a:r>
            <a:r>
              <a:rPr lang="fi-FI" sz="2400" dirty="0" smtClean="0">
                <a:sym typeface="Wingdings" panose="05000000000000000000" pitchFamily="2" charset="2"/>
              </a:rPr>
              <a:t> in </a:t>
            </a:r>
            <a:r>
              <a:rPr lang="fi-FI" sz="2400" dirty="0" err="1" smtClean="0">
                <a:sym typeface="Wingdings" panose="05000000000000000000" pitchFamily="2" charset="2"/>
              </a:rPr>
              <a:t>power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transistors</a:t>
            </a:r>
            <a:r>
              <a:rPr lang="fi-FI" sz="2400" dirty="0" smtClean="0">
                <a:sym typeface="Wingdings" panose="05000000000000000000" pitchFamily="2" charset="2"/>
              </a:rPr>
              <a:t> and </a:t>
            </a:r>
            <a:r>
              <a:rPr lang="fi-FI" sz="2400" dirty="0" err="1" smtClean="0">
                <a:sym typeface="Wingdings" panose="05000000000000000000" pitchFamily="2" charset="2"/>
              </a:rPr>
              <a:t>solar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cells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that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have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large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currents</a:t>
            </a:r>
            <a:r>
              <a:rPr lang="fi-FI" sz="2400" dirty="0" smtClean="0">
                <a:sym typeface="Wingdings" panose="05000000000000000000" pitchFamily="2" charset="2"/>
              </a:rPr>
              <a:t>.</a:t>
            </a:r>
          </a:p>
          <a:p>
            <a:endParaRPr lang="fi-FI" sz="2400" dirty="0">
              <a:sym typeface="Wingdings" panose="05000000000000000000" pitchFamily="2" charset="2"/>
            </a:endParaRPr>
          </a:p>
          <a:p>
            <a:r>
              <a:rPr lang="fi-FI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Different</a:t>
            </a:r>
            <a:r>
              <a:rPr lang="fi-FI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layer</a:t>
            </a:r>
            <a:r>
              <a:rPr lang="fi-FI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thicknesses</a:t>
            </a:r>
            <a:r>
              <a:rPr lang="fi-FI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for </a:t>
            </a:r>
            <a:r>
              <a:rPr lang="fi-FI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different</a:t>
            </a:r>
            <a:r>
              <a:rPr lang="fi-FI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groups</a:t>
            </a:r>
            <a:r>
              <a:rPr lang="fi-FI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Lab</a:t>
            </a:r>
            <a:r>
              <a:rPr lang="fi-FI" dirty="0" smtClean="0"/>
              <a:t> demo </a:t>
            </a:r>
            <a:r>
              <a:rPr lang="fi-FI" dirty="0" err="1" smtClean="0"/>
              <a:t>device</a:t>
            </a:r>
            <a:r>
              <a:rPr lang="fi-FI" dirty="0" smtClean="0"/>
              <a:t>: </a:t>
            </a:r>
            <a:r>
              <a:rPr lang="fi-FI" dirty="0" err="1" smtClean="0"/>
              <a:t>Al</a:t>
            </a:r>
            <a:r>
              <a:rPr lang="fi-FI" dirty="0" smtClean="0"/>
              <a:t> </a:t>
            </a:r>
            <a:r>
              <a:rPr lang="fi-FI" dirty="0" err="1" smtClean="0"/>
              <a:t>resistor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4898572" y="1939674"/>
            <a:ext cx="40886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Process</a:t>
            </a:r>
            <a:r>
              <a:rPr lang="fi-FI" sz="2800" dirty="0" smtClean="0"/>
              <a:t> </a:t>
            </a:r>
            <a:r>
              <a:rPr lang="fi-FI" sz="2800" dirty="0" err="1" smtClean="0"/>
              <a:t>flow</a:t>
            </a:r>
            <a:r>
              <a:rPr lang="fi-FI" sz="2800" dirty="0" smtClean="0"/>
              <a:t>:</a:t>
            </a:r>
          </a:p>
          <a:p>
            <a:endParaRPr lang="fi-FI" sz="2800" dirty="0" smtClean="0"/>
          </a:p>
          <a:p>
            <a:r>
              <a:rPr lang="fi-FI" sz="2800" dirty="0" smtClean="0"/>
              <a:t>Silicon </a:t>
            </a:r>
            <a:r>
              <a:rPr lang="fi-FI" sz="2800" dirty="0" err="1" smtClean="0"/>
              <a:t>wafer</a:t>
            </a:r>
            <a:endParaRPr lang="fi-FI" sz="2800" dirty="0" smtClean="0"/>
          </a:p>
          <a:p>
            <a:r>
              <a:rPr lang="fi-FI" sz="2800" dirty="0" err="1" smtClean="0"/>
              <a:t>Thermal</a:t>
            </a:r>
            <a:r>
              <a:rPr lang="fi-FI" sz="2800" dirty="0" smtClean="0"/>
              <a:t> </a:t>
            </a:r>
            <a:r>
              <a:rPr lang="fi-FI" sz="2800" dirty="0" err="1" smtClean="0"/>
              <a:t>oxidation</a:t>
            </a:r>
            <a:endParaRPr lang="fi-FI" sz="2800" dirty="0" smtClean="0"/>
          </a:p>
          <a:p>
            <a:r>
              <a:rPr lang="fi-FI" sz="2800" dirty="0" err="1" smtClean="0"/>
              <a:t>Aluminum</a:t>
            </a:r>
            <a:r>
              <a:rPr lang="fi-FI" sz="2800" dirty="0" smtClean="0"/>
              <a:t> </a:t>
            </a:r>
            <a:r>
              <a:rPr lang="fi-FI" sz="2800" dirty="0" err="1" smtClean="0"/>
              <a:t>sputtering</a:t>
            </a:r>
            <a:endParaRPr lang="fi-FI" sz="2800" dirty="0" smtClean="0"/>
          </a:p>
          <a:p>
            <a:r>
              <a:rPr lang="fi-FI" sz="2800" dirty="0" err="1" smtClean="0"/>
              <a:t>Lithography</a:t>
            </a:r>
            <a:r>
              <a:rPr lang="fi-FI" sz="2800" dirty="0" smtClean="0"/>
              <a:t> for </a:t>
            </a:r>
            <a:r>
              <a:rPr lang="fi-FI" sz="2800" dirty="0" err="1" smtClean="0"/>
              <a:t>resistor</a:t>
            </a:r>
            <a:endParaRPr lang="fi-FI" sz="2800" dirty="0" smtClean="0"/>
          </a:p>
          <a:p>
            <a:r>
              <a:rPr lang="fi-FI" sz="2800" dirty="0" err="1" smtClean="0"/>
              <a:t>Aluminum</a:t>
            </a:r>
            <a:r>
              <a:rPr lang="fi-FI" sz="2800" dirty="0" smtClean="0"/>
              <a:t> </a:t>
            </a:r>
            <a:r>
              <a:rPr lang="fi-FI" sz="2800" dirty="0" err="1" smtClean="0"/>
              <a:t>etching</a:t>
            </a:r>
            <a:endParaRPr lang="fi-FI" sz="2800" dirty="0" smtClean="0"/>
          </a:p>
          <a:p>
            <a:r>
              <a:rPr lang="fi-FI" sz="2800" dirty="0" err="1" smtClean="0"/>
              <a:t>Resist</a:t>
            </a:r>
            <a:r>
              <a:rPr lang="fi-FI" sz="2800" dirty="0" smtClean="0"/>
              <a:t> </a:t>
            </a:r>
            <a:r>
              <a:rPr lang="fi-FI" sz="2800" dirty="0" err="1" smtClean="0"/>
              <a:t>strip</a:t>
            </a:r>
            <a:endParaRPr lang="fi-FI" sz="2800" dirty="0" smtClean="0"/>
          </a:p>
          <a:p>
            <a:r>
              <a:rPr lang="fi-FI" sz="2800" dirty="0" err="1" smtClean="0"/>
              <a:t>Electrical</a:t>
            </a:r>
            <a:r>
              <a:rPr lang="fi-FI" sz="2800" dirty="0" smtClean="0"/>
              <a:t> </a:t>
            </a:r>
            <a:r>
              <a:rPr lang="fi-FI" sz="2800" dirty="0" err="1" smtClean="0"/>
              <a:t>measurements</a:t>
            </a:r>
            <a:endParaRPr lang="fi-FI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60465" y="1818105"/>
            <a:ext cx="3794761" cy="2106728"/>
            <a:chOff x="460465" y="1818105"/>
            <a:chExt cx="3794761" cy="2106728"/>
          </a:xfrm>
        </p:grpSpPr>
        <p:grpSp>
          <p:nvGrpSpPr>
            <p:cNvPr id="22" name="Group 21"/>
            <p:cNvGrpSpPr/>
            <p:nvPr/>
          </p:nvGrpSpPr>
          <p:grpSpPr>
            <a:xfrm>
              <a:off x="494756" y="2407861"/>
              <a:ext cx="3760470" cy="1516972"/>
              <a:chOff x="507818" y="1976973"/>
              <a:chExt cx="3760470" cy="151697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07818" y="2010314"/>
                <a:ext cx="3760470" cy="1483631"/>
                <a:chOff x="628650" y="2513603"/>
                <a:chExt cx="3760470" cy="1483631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628650" y="3056709"/>
                  <a:ext cx="3760470" cy="94052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870313" y="2513603"/>
                  <a:ext cx="3277144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28650" y="2818403"/>
                  <a:ext cx="3760470" cy="23830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1763486" y="2821577"/>
                <a:ext cx="1045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&lt;</a:t>
                </a:r>
                <a:r>
                  <a:rPr lang="fi-FI" dirty="0" err="1" smtClean="0"/>
                  <a:t>Si</a:t>
                </a:r>
                <a:r>
                  <a:rPr lang="fi-FI" dirty="0" smtClean="0"/>
                  <a:t>&gt;</a:t>
                </a:r>
                <a:endParaRPr lang="fi-FI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13288" y="2246939"/>
                <a:ext cx="757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SiO</a:t>
                </a:r>
                <a:r>
                  <a:rPr lang="fi-FI" baseline="-25000" dirty="0" smtClean="0"/>
                  <a:t>2</a:t>
                </a:r>
                <a:endParaRPr lang="fi-FI" baseline="-25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67989" y="1976973"/>
                <a:ext cx="692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>
                    <a:solidFill>
                      <a:schemeClr val="bg1"/>
                    </a:solidFill>
                  </a:rPr>
                  <a:t>Al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60465" y="1818105"/>
              <a:ext cx="3673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smtClean="0"/>
                <a:t>Cross </a:t>
              </a:r>
              <a:r>
                <a:rPr lang="fi-FI" sz="2400" dirty="0" err="1" smtClean="0"/>
                <a:t>sectional</a:t>
              </a:r>
              <a:r>
                <a:rPr lang="fi-FI" sz="2400" dirty="0" smtClean="0"/>
                <a:t> </a:t>
              </a:r>
              <a:r>
                <a:rPr lang="fi-FI" sz="2400" dirty="0" err="1" smtClean="0"/>
                <a:t>view</a:t>
              </a:r>
              <a:endParaRPr lang="fi-FI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4756" y="4545874"/>
            <a:ext cx="3760470" cy="1468807"/>
            <a:chOff x="494756" y="4545874"/>
            <a:chExt cx="3760470" cy="1468807"/>
          </a:xfrm>
        </p:grpSpPr>
        <p:grpSp>
          <p:nvGrpSpPr>
            <p:cNvPr id="21" name="Group 20"/>
            <p:cNvGrpSpPr/>
            <p:nvPr/>
          </p:nvGrpSpPr>
          <p:grpSpPr>
            <a:xfrm>
              <a:off x="494756" y="5048421"/>
              <a:ext cx="3760470" cy="966260"/>
              <a:chOff x="507818" y="4251773"/>
              <a:chExt cx="3760470" cy="9662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07818" y="4277508"/>
                <a:ext cx="3760470" cy="940525"/>
                <a:chOff x="628650" y="5048217"/>
                <a:chExt cx="3760470" cy="940525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28650" y="5048217"/>
                  <a:ext cx="3760470" cy="94052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870313" y="5366079"/>
                  <a:ext cx="3277144" cy="304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778873" y="5231096"/>
                  <a:ext cx="688521" cy="5747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579767" y="5231096"/>
                  <a:ext cx="688521" cy="5747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1943644" y="4530838"/>
                <a:ext cx="692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err="1" smtClean="0">
                    <a:solidFill>
                      <a:schemeClr val="bg1"/>
                    </a:solidFill>
                  </a:rPr>
                  <a:t>Al</a:t>
                </a:r>
                <a:endParaRPr lang="fi-FI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2812" y="4251773"/>
                <a:ext cx="757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SiO</a:t>
                </a:r>
                <a:r>
                  <a:rPr lang="fi-FI" baseline="-25000" dirty="0" smtClean="0"/>
                  <a:t>2</a:t>
                </a:r>
                <a:endParaRPr lang="fi-FI" baseline="-250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94756" y="4545874"/>
              <a:ext cx="3465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smtClean="0"/>
                <a:t>Layout/top </a:t>
              </a:r>
              <a:r>
                <a:rPr lang="fi-FI" sz="2400" dirty="0" err="1" smtClean="0"/>
                <a:t>view</a:t>
              </a:r>
              <a:endParaRPr lang="fi-FI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00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Aluminum</a:t>
            </a:r>
            <a:r>
              <a:rPr lang="fi-FI" dirty="0"/>
              <a:t> </a:t>
            </a:r>
            <a:r>
              <a:rPr lang="fi-FI" dirty="0" err="1" smtClean="0"/>
              <a:t>quality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47" y="4968447"/>
            <a:ext cx="3871803" cy="1325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17" y="1690689"/>
            <a:ext cx="4477861" cy="312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583" y="2014846"/>
            <a:ext cx="3971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Resistivity</a:t>
            </a:r>
            <a:endParaRPr lang="fi-FI" sz="2400" dirty="0" smtClean="0"/>
          </a:p>
          <a:p>
            <a:r>
              <a:rPr lang="fi-FI" sz="2400" dirty="0" err="1" smtClean="0"/>
              <a:t>Stress</a:t>
            </a:r>
            <a:endParaRPr lang="fi-FI" sz="2400" dirty="0" smtClean="0"/>
          </a:p>
          <a:p>
            <a:r>
              <a:rPr lang="fi-FI" sz="2400" dirty="0" err="1" smtClean="0"/>
              <a:t>Adhesion</a:t>
            </a:r>
            <a:endParaRPr lang="fi-FI" sz="2400" dirty="0" smtClean="0"/>
          </a:p>
          <a:p>
            <a:r>
              <a:rPr lang="fi-FI" sz="2400" dirty="0" err="1" smtClean="0"/>
              <a:t>Uniformity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5247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Aluminum</a:t>
            </a:r>
            <a:r>
              <a:rPr lang="fi-FI" dirty="0" smtClean="0"/>
              <a:t> </a:t>
            </a:r>
            <a:r>
              <a:rPr lang="fi-FI" dirty="0" err="1" smtClean="0"/>
              <a:t>microstructure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602175" cy="3097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8251" y="5199017"/>
            <a:ext cx="646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This</a:t>
            </a:r>
            <a:r>
              <a:rPr lang="fi-FI" sz="2400" dirty="0" smtClean="0"/>
              <a:t> </a:t>
            </a:r>
            <a:r>
              <a:rPr lang="fi-FI" sz="2400" dirty="0" err="1" smtClean="0"/>
              <a:t>will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modified</a:t>
            </a:r>
            <a:r>
              <a:rPr lang="fi-FI" sz="2400" dirty="0" smtClean="0"/>
              <a:t> in </a:t>
            </a:r>
            <a:r>
              <a:rPr lang="fi-FI" sz="2400" dirty="0" err="1" smtClean="0"/>
              <a:t>post</a:t>
            </a:r>
            <a:r>
              <a:rPr lang="fi-FI" sz="2400" dirty="0" smtClean="0"/>
              <a:t> deposition </a:t>
            </a:r>
            <a:r>
              <a:rPr lang="fi-FI" sz="2400" dirty="0" err="1" smtClean="0"/>
              <a:t>steps</a:t>
            </a:r>
            <a:r>
              <a:rPr lang="fi-FI" sz="2400" dirty="0" smtClean="0"/>
              <a:t> !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000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Stress-temperature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23" y="1559244"/>
            <a:ext cx="7062748" cy="40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TCR: </a:t>
            </a:r>
            <a:r>
              <a:rPr lang="fi-FI" dirty="0" err="1" smtClean="0"/>
              <a:t>temperature</a:t>
            </a:r>
            <a:r>
              <a:rPr lang="fi-FI" dirty="0" smtClean="0"/>
              <a:t> </a:t>
            </a:r>
            <a:r>
              <a:rPr lang="fi-FI" dirty="0" err="1" smtClean="0"/>
              <a:t>coefficient</a:t>
            </a:r>
            <a:r>
              <a:rPr lang="fi-FI" dirty="0" smtClean="0"/>
              <a:t> of </a:t>
            </a:r>
            <a:r>
              <a:rPr lang="fi-FI" dirty="0" err="1" smtClean="0"/>
              <a:t>resistance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6" y="1844645"/>
            <a:ext cx="6438628" cy="4302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0618" y="1998617"/>
            <a:ext cx="23382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Looks</a:t>
            </a:r>
            <a:r>
              <a:rPr lang="fi-FI" sz="2400" dirty="0" smtClean="0"/>
              <a:t> </a:t>
            </a:r>
            <a:r>
              <a:rPr lang="fi-FI" sz="2400" dirty="0" err="1" smtClean="0"/>
              <a:t>nice</a:t>
            </a:r>
            <a:r>
              <a:rPr lang="fi-FI" sz="2400" dirty="0" smtClean="0"/>
              <a:t>, </a:t>
            </a:r>
            <a:r>
              <a:rPr lang="fi-FI" sz="2400" dirty="0" err="1" smtClean="0"/>
              <a:t>linear</a:t>
            </a:r>
            <a:r>
              <a:rPr lang="fi-FI" sz="2400" dirty="0" smtClean="0"/>
              <a:t> and </a:t>
            </a:r>
            <a:r>
              <a:rPr lang="fi-FI" sz="2400" dirty="0" err="1" smtClean="0"/>
              <a:t>reproducible</a:t>
            </a:r>
            <a:r>
              <a:rPr lang="fi-FI" sz="2400" dirty="0" smtClean="0"/>
              <a:t>, </a:t>
            </a:r>
            <a:r>
              <a:rPr lang="fi-FI" sz="2400" dirty="0" err="1" smtClean="0"/>
              <a:t>but</a:t>
            </a:r>
            <a:r>
              <a:rPr lang="fi-FI" sz="2400" dirty="0" smtClean="0"/>
              <a:t> it is </a:t>
            </a:r>
            <a:r>
              <a:rPr lang="fi-FI" sz="2400" dirty="0" err="1" smtClean="0"/>
              <a:t>only</a:t>
            </a:r>
            <a:r>
              <a:rPr lang="fi-FI" sz="2400" dirty="0" smtClean="0"/>
              <a:t> </a:t>
            </a:r>
          </a:p>
          <a:p>
            <a:r>
              <a:rPr lang="fi-FI" sz="2400" dirty="0" smtClean="0"/>
              <a:t>22-63</a:t>
            </a:r>
            <a:r>
              <a:rPr lang="fi-FI" sz="2400" baseline="30000" dirty="0" smtClean="0"/>
              <a:t>o</a:t>
            </a:r>
            <a:r>
              <a:rPr lang="fi-FI" sz="2400" dirty="0" smtClean="0"/>
              <a:t>C !</a:t>
            </a:r>
          </a:p>
          <a:p>
            <a:endParaRPr lang="fi-FI" sz="2400" dirty="0"/>
          </a:p>
          <a:p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 smtClean="0"/>
              <a:t>will</a:t>
            </a:r>
            <a:r>
              <a:rPr lang="fi-FI" sz="2400" dirty="0" smtClean="0"/>
              <a:t> </a:t>
            </a:r>
            <a:r>
              <a:rPr lang="fi-FI" sz="2400" dirty="0" err="1" smtClean="0"/>
              <a:t>measure</a:t>
            </a:r>
            <a:r>
              <a:rPr lang="fi-FI" sz="2400" dirty="0" smtClean="0"/>
              <a:t> </a:t>
            </a:r>
            <a:r>
              <a:rPr lang="fi-FI" sz="2400" dirty="0" err="1" smtClean="0"/>
              <a:t>up</a:t>
            </a:r>
            <a:r>
              <a:rPr lang="fi-FI" sz="2400" dirty="0" smtClean="0"/>
              <a:t> to 450</a:t>
            </a:r>
            <a:r>
              <a:rPr lang="fi-FI" sz="2400" baseline="30000" dirty="0" smtClean="0"/>
              <a:t>o</a:t>
            </a:r>
            <a:r>
              <a:rPr lang="fi-FI" sz="2400" dirty="0" smtClean="0"/>
              <a:t>C.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370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Aluminum</a:t>
            </a:r>
            <a:r>
              <a:rPr lang="fi-FI" dirty="0" smtClean="0"/>
              <a:t> </a:t>
            </a:r>
            <a:r>
              <a:rPr lang="fi-FI" dirty="0" err="1" smtClean="0"/>
              <a:t>pros</a:t>
            </a:r>
            <a:r>
              <a:rPr lang="fi-FI" dirty="0" smtClean="0"/>
              <a:t> and </a:t>
            </a:r>
            <a:r>
              <a:rPr lang="fi-FI" dirty="0" err="1" smtClean="0"/>
              <a:t>cons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313510" y="1690689"/>
            <a:ext cx="84647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</a:rPr>
              <a:t>Al has been used widely in the past and is still used</a:t>
            </a:r>
          </a:p>
          <a:p>
            <a:r>
              <a:rPr lang="fi-FI" sz="2400" dirty="0">
                <a:latin typeface="Symbol" panose="05050102010706020507" pitchFamily="18" charset="2"/>
              </a:rPr>
              <a:t>− </a:t>
            </a:r>
            <a:r>
              <a:rPr lang="fi-FI" sz="2400" dirty="0" err="1">
                <a:latin typeface="Helvetica" panose="020B0604020202020204" pitchFamily="34" charset="0"/>
              </a:rPr>
              <a:t>Low</a:t>
            </a:r>
            <a:r>
              <a:rPr lang="fi-FI" sz="2400" dirty="0">
                <a:latin typeface="Helvetica" panose="020B0604020202020204" pitchFamily="34" charset="0"/>
              </a:rPr>
              <a:t> </a:t>
            </a:r>
            <a:r>
              <a:rPr lang="fi-FI" sz="2400" dirty="0" err="1" smtClean="0">
                <a:latin typeface="Helvetica" panose="020B0604020202020204" pitchFamily="34" charset="0"/>
              </a:rPr>
              <a:t>resistivity</a:t>
            </a:r>
            <a:r>
              <a:rPr lang="fi-FI" sz="2400" dirty="0" smtClean="0">
                <a:latin typeface="Helvetica" panose="020B0604020202020204" pitchFamily="34" charset="0"/>
              </a:rPr>
              <a:t> (</a:t>
            </a:r>
            <a:r>
              <a:rPr lang="fi-FI" sz="2400" dirty="0" err="1" smtClean="0">
                <a:latin typeface="Helvetica" panose="020B0604020202020204" pitchFamily="34" charset="0"/>
              </a:rPr>
              <a:t>only</a:t>
            </a:r>
            <a:r>
              <a:rPr lang="fi-FI" sz="2400" dirty="0" smtClean="0">
                <a:latin typeface="Helvetica" panose="020B0604020202020204" pitchFamily="34" charset="0"/>
              </a:rPr>
              <a:t> </a:t>
            </a:r>
            <a:r>
              <a:rPr lang="fi-FI" sz="2400" dirty="0" err="1" smtClean="0">
                <a:latin typeface="Helvetica" panose="020B0604020202020204" pitchFamily="34" charset="0"/>
              </a:rPr>
              <a:t>Ag</a:t>
            </a:r>
            <a:r>
              <a:rPr lang="fi-FI" sz="2400" dirty="0" smtClean="0">
                <a:latin typeface="Helvetica" panose="020B0604020202020204" pitchFamily="34" charset="0"/>
              </a:rPr>
              <a:t>, Au and </a:t>
            </a:r>
            <a:r>
              <a:rPr lang="fi-FI" sz="2400" dirty="0" err="1" smtClean="0">
                <a:latin typeface="Helvetica" panose="020B0604020202020204" pitchFamily="34" charset="0"/>
              </a:rPr>
              <a:t>Cu</a:t>
            </a:r>
            <a:r>
              <a:rPr lang="fi-FI" sz="2400" dirty="0" smtClean="0">
                <a:latin typeface="Helvetica" panose="020B0604020202020204" pitchFamily="34" charset="0"/>
              </a:rPr>
              <a:t> </a:t>
            </a:r>
            <a:r>
              <a:rPr lang="fi-FI" sz="2400" dirty="0" err="1" smtClean="0">
                <a:latin typeface="Helvetica" panose="020B0604020202020204" pitchFamily="34" charset="0"/>
              </a:rPr>
              <a:t>lower</a:t>
            </a:r>
            <a:r>
              <a:rPr lang="fi-FI" sz="2400" dirty="0" smtClean="0">
                <a:latin typeface="Helvetica" panose="020B0604020202020204" pitchFamily="34" charset="0"/>
              </a:rPr>
              <a:t>)</a:t>
            </a:r>
            <a:endParaRPr lang="fi-FI" sz="2400" dirty="0">
              <a:latin typeface="Helvetica" panose="020B0604020202020204" pitchFamily="34" charset="0"/>
            </a:endParaRPr>
          </a:p>
          <a:p>
            <a:r>
              <a:rPr lang="fi-FI" sz="2400" dirty="0">
                <a:latin typeface="Symbol" panose="05050102010706020507" pitchFamily="18" charset="2"/>
              </a:rPr>
              <a:t>− </a:t>
            </a:r>
            <a:r>
              <a:rPr lang="fi-FI" sz="2400" dirty="0" err="1">
                <a:latin typeface="Helvetica" panose="020B0604020202020204" pitchFamily="34" charset="0"/>
              </a:rPr>
              <a:t>Ease</a:t>
            </a:r>
            <a:r>
              <a:rPr lang="fi-FI" sz="2400" dirty="0">
                <a:latin typeface="Helvetica" panose="020B0604020202020204" pitchFamily="34" charset="0"/>
              </a:rPr>
              <a:t> of </a:t>
            </a:r>
            <a:r>
              <a:rPr lang="fi-FI" sz="2400" dirty="0" smtClean="0">
                <a:latin typeface="Helvetica" panose="020B0604020202020204" pitchFamily="34" charset="0"/>
              </a:rPr>
              <a:t>deposition (</a:t>
            </a:r>
            <a:r>
              <a:rPr lang="fi-FI" sz="2400" dirty="0" err="1" smtClean="0">
                <a:latin typeface="Helvetica" panose="020B0604020202020204" pitchFamily="34" charset="0"/>
              </a:rPr>
              <a:t>sputtering</a:t>
            </a:r>
            <a:r>
              <a:rPr lang="fi-FI" sz="2400" dirty="0" smtClean="0">
                <a:latin typeface="Helvetica" panose="020B0604020202020204" pitchFamily="34" charset="0"/>
              </a:rPr>
              <a:t> and </a:t>
            </a:r>
            <a:r>
              <a:rPr lang="fi-FI" sz="2400" dirty="0" err="1" smtClean="0">
                <a:latin typeface="Helvetica" panose="020B0604020202020204" pitchFamily="34" charset="0"/>
              </a:rPr>
              <a:t>evaporation</a:t>
            </a:r>
            <a:r>
              <a:rPr lang="fi-FI" sz="2400" dirty="0" smtClean="0">
                <a:latin typeface="Helvetica" panose="020B0604020202020204" pitchFamily="34" charset="0"/>
              </a:rPr>
              <a:t>)</a:t>
            </a:r>
            <a:endParaRPr lang="fi-FI" sz="2400" dirty="0">
              <a:latin typeface="Helvetica" panose="020B0604020202020204" pitchFamily="34" charset="0"/>
            </a:endParaRPr>
          </a:p>
          <a:p>
            <a:r>
              <a:rPr lang="fi-FI" sz="2400" dirty="0">
                <a:latin typeface="Symbol" panose="05050102010706020507" pitchFamily="18" charset="2"/>
              </a:rPr>
              <a:t>− </a:t>
            </a:r>
            <a:r>
              <a:rPr lang="fi-FI" sz="2400" dirty="0" err="1" smtClean="0">
                <a:latin typeface="Helvetica" panose="020B0604020202020204" pitchFamily="34" charset="0"/>
              </a:rPr>
              <a:t>Wet</a:t>
            </a:r>
            <a:r>
              <a:rPr lang="fi-FI" sz="2400" dirty="0" smtClean="0">
                <a:latin typeface="Helvetica" panose="020B0604020202020204" pitchFamily="34" charset="0"/>
              </a:rPr>
              <a:t> and </a:t>
            </a:r>
            <a:r>
              <a:rPr lang="fi-FI" sz="2400" dirty="0" err="1" smtClean="0">
                <a:latin typeface="Helvetica" panose="020B0604020202020204" pitchFamily="34" charset="0"/>
              </a:rPr>
              <a:t>dry</a:t>
            </a:r>
            <a:r>
              <a:rPr lang="fi-FI" sz="2400" dirty="0" smtClean="0">
                <a:latin typeface="Helvetica" panose="020B0604020202020204" pitchFamily="34" charset="0"/>
              </a:rPr>
              <a:t> </a:t>
            </a:r>
            <a:r>
              <a:rPr lang="fi-FI" sz="2400" dirty="0" err="1">
                <a:latin typeface="Helvetica" panose="020B0604020202020204" pitchFamily="34" charset="0"/>
              </a:rPr>
              <a:t>etching</a:t>
            </a:r>
            <a:endParaRPr lang="fi-FI" sz="2400" dirty="0">
              <a:latin typeface="Helvetica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−"/>
            </a:pPr>
            <a:r>
              <a:rPr lang="en-US" sz="2400" dirty="0" err="1" smtClean="0">
                <a:latin typeface="Helvetica" panose="020B0604020202020204" pitchFamily="34" charset="0"/>
              </a:rPr>
              <a:t>Ohmic</a:t>
            </a:r>
            <a:r>
              <a:rPr lang="en-US" sz="2400" dirty="0" smtClean="0">
                <a:latin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</a:rPr>
              <a:t>contacts to </a:t>
            </a:r>
            <a:r>
              <a:rPr lang="en-US" sz="2400" dirty="0" smtClean="0">
                <a:latin typeface="Helvetica" panose="020B0604020202020204" pitchFamily="34" charset="0"/>
              </a:rPr>
              <a:t>Si</a:t>
            </a:r>
          </a:p>
          <a:p>
            <a:pPr marL="342900" indent="-342900">
              <a:buFont typeface="Symbol" panose="05050102010706020507" pitchFamily="18" charset="2"/>
              <a:buChar char="−"/>
            </a:pPr>
            <a:r>
              <a:rPr lang="fi-FI" sz="2400" dirty="0" err="1" smtClean="0">
                <a:latin typeface="Helvetica" panose="020B0604020202020204" pitchFamily="34" charset="0"/>
              </a:rPr>
              <a:t>Excellent</a:t>
            </a:r>
            <a:r>
              <a:rPr lang="fi-FI" sz="2400" dirty="0" smtClean="0">
                <a:latin typeface="Helvetica" panose="020B0604020202020204" pitchFamily="34" charset="0"/>
              </a:rPr>
              <a:t> </a:t>
            </a:r>
            <a:r>
              <a:rPr lang="fi-FI" sz="2400" dirty="0" err="1">
                <a:latin typeface="Helvetica" panose="020B0604020202020204" pitchFamily="34" charset="0"/>
              </a:rPr>
              <a:t>adhesion</a:t>
            </a:r>
            <a:r>
              <a:rPr lang="fi-FI" sz="2400" dirty="0">
                <a:latin typeface="Helvetica" panose="020B0604020202020204" pitchFamily="34" charset="0"/>
              </a:rPr>
              <a:t> to </a:t>
            </a:r>
            <a:r>
              <a:rPr lang="fi-FI" sz="2400" dirty="0" err="1">
                <a:latin typeface="Helvetica" panose="020B0604020202020204" pitchFamily="34" charset="0"/>
              </a:rPr>
              <a:t>dielectrics</a:t>
            </a:r>
            <a:endParaRPr lang="fi-FI" sz="2400" dirty="0">
              <a:latin typeface="Helvetica" panose="020B0604020202020204" pitchFamily="34" charset="0"/>
            </a:endParaRPr>
          </a:p>
          <a:p>
            <a:endParaRPr lang="fi-FI" sz="2400" dirty="0" smtClean="0">
              <a:latin typeface="Symbol" panose="05050102010706020507" pitchFamily="18" charset="2"/>
            </a:endParaRPr>
          </a:p>
          <a:p>
            <a:r>
              <a:rPr lang="fi-FI" sz="2400" dirty="0" err="1" smtClean="0">
                <a:latin typeface="Helvetica" panose="020B0604020202020204" pitchFamily="34" charset="0"/>
              </a:rPr>
              <a:t>Problems</a:t>
            </a:r>
            <a:r>
              <a:rPr lang="fi-FI" sz="2400" dirty="0" smtClean="0">
                <a:latin typeface="Helvetica" panose="020B0604020202020204" pitchFamily="34" charset="0"/>
              </a:rPr>
              <a:t> </a:t>
            </a:r>
            <a:r>
              <a:rPr lang="fi-FI" sz="2400" dirty="0" err="1">
                <a:latin typeface="Helvetica" panose="020B0604020202020204" pitchFamily="34" charset="0"/>
              </a:rPr>
              <a:t>with</a:t>
            </a:r>
            <a:r>
              <a:rPr lang="fi-FI" sz="2400" dirty="0">
                <a:latin typeface="Helvetica" panose="020B0604020202020204" pitchFamily="34" charset="0"/>
              </a:rPr>
              <a:t> </a:t>
            </a:r>
            <a:r>
              <a:rPr lang="fi-FI" sz="2400" dirty="0" err="1" smtClean="0">
                <a:latin typeface="Helvetica" panose="020B0604020202020204" pitchFamily="34" charset="0"/>
              </a:rPr>
              <a:t>Al</a:t>
            </a:r>
            <a:endParaRPr lang="fi-FI" sz="2400" dirty="0" smtClean="0">
              <a:latin typeface="Helvetica" panose="020B0604020202020204" pitchFamily="34" charset="0"/>
            </a:endParaRPr>
          </a:p>
          <a:p>
            <a:r>
              <a:rPr lang="en-US" sz="2400" dirty="0">
                <a:latin typeface="Symbol" panose="05050102010706020507" pitchFamily="18" charset="2"/>
              </a:rPr>
              <a:t>− </a:t>
            </a:r>
            <a:r>
              <a:rPr lang="en-US" sz="2400" dirty="0" smtClean="0">
                <a:latin typeface="Helvetica" panose="020B0604020202020204" pitchFamily="34" charset="0"/>
              </a:rPr>
              <a:t>Silicon is soluble to Al </a:t>
            </a:r>
            <a:r>
              <a:rPr lang="en-US" sz="2400" dirty="0" smtClean="0">
                <a:latin typeface="Helvetica" panose="020B0604020202020204" pitchFamily="34" charset="0"/>
                <a:sym typeface="Wingdings" panose="05000000000000000000" pitchFamily="2" charset="2"/>
              </a:rPr>
              <a:t> s</a:t>
            </a:r>
            <a:r>
              <a:rPr lang="en-US" sz="2400" dirty="0" smtClean="0">
                <a:latin typeface="Helvetica" panose="020B0604020202020204" pitchFamily="34" charset="0"/>
              </a:rPr>
              <a:t>hallow junction pitting</a:t>
            </a:r>
            <a:endParaRPr lang="en-US" sz="2400" dirty="0">
              <a:latin typeface="Helvetica" panose="020B0604020202020204" pitchFamily="34" charset="0"/>
            </a:endParaRPr>
          </a:p>
          <a:p>
            <a:r>
              <a:rPr lang="fi-FI" sz="2400" dirty="0" smtClean="0">
                <a:latin typeface="Symbol" panose="05050102010706020507" pitchFamily="18" charset="2"/>
              </a:rPr>
              <a:t>• </a:t>
            </a:r>
            <a:r>
              <a:rPr lang="fi-FI" sz="2400" dirty="0" err="1">
                <a:latin typeface="Helvetica" panose="020B0604020202020204" pitchFamily="34" charset="0"/>
              </a:rPr>
              <a:t>Electromigration</a:t>
            </a:r>
            <a:r>
              <a:rPr lang="fi-FI" sz="2400" dirty="0">
                <a:latin typeface="Helvetica" panose="020B0604020202020204" pitchFamily="34" charset="0"/>
              </a:rPr>
              <a:t>=&gt; </a:t>
            </a:r>
            <a:r>
              <a:rPr lang="fi-FI" sz="2400" dirty="0" err="1">
                <a:latin typeface="Helvetica" panose="020B0604020202020204" pitchFamily="34" charset="0"/>
              </a:rPr>
              <a:t>lower</a:t>
            </a:r>
            <a:r>
              <a:rPr lang="fi-FI" sz="2400" dirty="0">
                <a:latin typeface="Helvetica" panose="020B0604020202020204" pitchFamily="34" charset="0"/>
              </a:rPr>
              <a:t> life </a:t>
            </a:r>
            <a:r>
              <a:rPr lang="fi-FI" sz="2400" dirty="0" err="1">
                <a:latin typeface="Helvetica" panose="020B0604020202020204" pitchFamily="34" charset="0"/>
              </a:rPr>
              <a:t>time</a:t>
            </a:r>
            <a:endParaRPr lang="fi-FI" sz="2400" dirty="0">
              <a:latin typeface="Helvetica" panose="020B0604020202020204" pitchFamily="34" charset="0"/>
            </a:endParaRPr>
          </a:p>
          <a:p>
            <a:r>
              <a:rPr lang="fi-FI" sz="2400" dirty="0">
                <a:latin typeface="Symbol" panose="05050102010706020507" pitchFamily="18" charset="2"/>
              </a:rPr>
              <a:t>• </a:t>
            </a:r>
            <a:r>
              <a:rPr lang="fi-FI" sz="2400" dirty="0" err="1">
                <a:latin typeface="Helvetica" panose="020B0604020202020204" pitchFamily="34" charset="0"/>
              </a:rPr>
              <a:t>Hillocks</a:t>
            </a:r>
            <a:r>
              <a:rPr lang="fi-FI" sz="2400" dirty="0">
                <a:latin typeface="Helvetica" panose="020B0604020202020204" pitchFamily="34" charset="0"/>
              </a:rPr>
              <a:t>=&gt; </a:t>
            </a:r>
            <a:r>
              <a:rPr lang="fi-FI" sz="2400" dirty="0" err="1">
                <a:latin typeface="Helvetica" panose="020B0604020202020204" pitchFamily="34" charset="0"/>
              </a:rPr>
              <a:t>shorts</a:t>
            </a:r>
            <a:r>
              <a:rPr lang="fi-FI" sz="2400" dirty="0">
                <a:latin typeface="Helvetica" panose="020B0604020202020204" pitchFamily="34" charset="0"/>
              </a:rPr>
              <a:t> </a:t>
            </a:r>
            <a:r>
              <a:rPr lang="fi-FI" sz="2400" dirty="0" err="1">
                <a:latin typeface="Helvetica" panose="020B0604020202020204" pitchFamily="34" charset="0"/>
              </a:rPr>
              <a:t>between</a:t>
            </a:r>
            <a:r>
              <a:rPr lang="fi-FI" sz="2400" dirty="0">
                <a:latin typeface="Helvetica" panose="020B0604020202020204" pitchFamily="34" charset="0"/>
              </a:rPr>
              <a:t> </a:t>
            </a:r>
            <a:r>
              <a:rPr lang="fi-FI" sz="2400" dirty="0" err="1">
                <a:latin typeface="Helvetica" panose="020B0604020202020204" pitchFamily="34" charset="0"/>
              </a:rPr>
              <a:t>levels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064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Al-Si</a:t>
            </a:r>
            <a:r>
              <a:rPr lang="fi-FI" dirty="0" smtClean="0"/>
              <a:t> </a:t>
            </a:r>
            <a:r>
              <a:rPr lang="fi-FI" dirty="0" err="1" smtClean="0"/>
              <a:t>phase</a:t>
            </a:r>
            <a:r>
              <a:rPr lang="fi-FI" dirty="0" smtClean="0"/>
              <a:t> </a:t>
            </a:r>
            <a:r>
              <a:rPr lang="fi-FI" dirty="0" err="1" smtClean="0"/>
              <a:t>diagram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5" b="33282"/>
          <a:stretch/>
        </p:blipFill>
        <p:spPr bwMode="auto">
          <a:xfrm>
            <a:off x="5949358" y="1087357"/>
            <a:ext cx="2922906" cy="479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11417" y="4601287"/>
            <a:ext cx="3055189" cy="1718311"/>
            <a:chOff x="5460161" y="2226672"/>
            <a:chExt cx="3055189" cy="171831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460161" y="2226672"/>
              <a:ext cx="3055189" cy="1718311"/>
              <a:chOff x="9168" y="8536"/>
              <a:chExt cx="1248" cy="945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9171" y="8536"/>
                <a:ext cx="1245" cy="762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9168" y="9001"/>
                <a:ext cx="1245" cy="480"/>
              </a:xfrm>
              <a:custGeom>
                <a:avLst/>
                <a:gdLst>
                  <a:gd name="T0" fmla="*/ 0 w 1290"/>
                  <a:gd name="T1" fmla="*/ 510 h 510"/>
                  <a:gd name="T2" fmla="*/ 1290 w 1290"/>
                  <a:gd name="T3" fmla="*/ 510 h 510"/>
                  <a:gd name="T4" fmla="*/ 1290 w 1290"/>
                  <a:gd name="T5" fmla="*/ 30 h 510"/>
                  <a:gd name="T6" fmla="*/ 1200 w 1290"/>
                  <a:gd name="T7" fmla="*/ 15 h 510"/>
                  <a:gd name="T8" fmla="*/ 1155 w 1290"/>
                  <a:gd name="T9" fmla="*/ 240 h 510"/>
                  <a:gd name="T10" fmla="*/ 1050 w 1290"/>
                  <a:gd name="T11" fmla="*/ 45 h 510"/>
                  <a:gd name="T12" fmla="*/ 840 w 1290"/>
                  <a:gd name="T13" fmla="*/ 45 h 510"/>
                  <a:gd name="T14" fmla="*/ 810 w 1290"/>
                  <a:gd name="T15" fmla="*/ 240 h 510"/>
                  <a:gd name="T16" fmla="*/ 795 w 1290"/>
                  <a:gd name="T17" fmla="*/ 15 h 510"/>
                  <a:gd name="T18" fmla="*/ 555 w 1290"/>
                  <a:gd name="T19" fmla="*/ 15 h 510"/>
                  <a:gd name="T20" fmla="*/ 510 w 1290"/>
                  <a:gd name="T21" fmla="*/ 195 h 510"/>
                  <a:gd name="T22" fmla="*/ 480 w 1290"/>
                  <a:gd name="T23" fmla="*/ 15 h 510"/>
                  <a:gd name="T24" fmla="*/ 180 w 1290"/>
                  <a:gd name="T25" fmla="*/ 15 h 510"/>
                  <a:gd name="T26" fmla="*/ 135 w 1290"/>
                  <a:gd name="T27" fmla="*/ 225 h 510"/>
                  <a:gd name="T28" fmla="*/ 105 w 1290"/>
                  <a:gd name="T29" fmla="*/ 0 h 510"/>
                  <a:gd name="T30" fmla="*/ 0 w 1290"/>
                  <a:gd name="T31" fmla="*/ 0 h 510"/>
                  <a:gd name="T32" fmla="*/ 0 w 1290"/>
                  <a:gd name="T33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90" h="510">
                    <a:moveTo>
                      <a:pt x="0" y="510"/>
                    </a:moveTo>
                    <a:lnTo>
                      <a:pt x="1290" y="510"/>
                    </a:lnTo>
                    <a:lnTo>
                      <a:pt x="1290" y="30"/>
                    </a:lnTo>
                    <a:lnTo>
                      <a:pt x="1200" y="15"/>
                    </a:lnTo>
                    <a:lnTo>
                      <a:pt x="1155" y="240"/>
                    </a:lnTo>
                    <a:lnTo>
                      <a:pt x="1050" y="45"/>
                    </a:lnTo>
                    <a:lnTo>
                      <a:pt x="840" y="45"/>
                    </a:lnTo>
                    <a:lnTo>
                      <a:pt x="810" y="240"/>
                    </a:lnTo>
                    <a:lnTo>
                      <a:pt x="795" y="15"/>
                    </a:lnTo>
                    <a:lnTo>
                      <a:pt x="555" y="15"/>
                    </a:lnTo>
                    <a:lnTo>
                      <a:pt x="510" y="195"/>
                    </a:lnTo>
                    <a:lnTo>
                      <a:pt x="480" y="15"/>
                    </a:lnTo>
                    <a:lnTo>
                      <a:pt x="180" y="15"/>
                    </a:lnTo>
                    <a:lnTo>
                      <a:pt x="135" y="225"/>
                    </a:lnTo>
                    <a:lnTo>
                      <a:pt x="105" y="0"/>
                    </a:lnTo>
                    <a:lnTo>
                      <a:pt x="0" y="0"/>
                    </a:lnTo>
                    <a:lnTo>
                      <a:pt x="0" y="510"/>
                    </a:lnTo>
                    <a:close/>
                  </a:path>
                </a:pathLst>
              </a:custGeom>
              <a:solidFill>
                <a:srgbClr val="C0C0C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583680" y="2442754"/>
              <a:ext cx="770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>
                  <a:solidFill>
                    <a:schemeClr val="bg1"/>
                  </a:solidFill>
                </a:rPr>
                <a:t>Al</a:t>
              </a:r>
              <a:endParaRPr lang="fi-FI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1246" y="3508586"/>
              <a:ext cx="627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 smtClean="0"/>
                <a:t>Si</a:t>
              </a:r>
              <a:endParaRPr lang="fi-FI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1303" y="1690689"/>
            <a:ext cx="5346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 is </a:t>
            </a:r>
            <a:r>
              <a:rPr lang="en-US" sz="2400" dirty="0"/>
              <a:t>soluble in aluminum </a:t>
            </a:r>
            <a:r>
              <a:rPr lang="en-US" sz="2400" dirty="0" smtClean="0"/>
              <a:t>and </a:t>
            </a:r>
            <a:r>
              <a:rPr lang="en-US" sz="2400" dirty="0"/>
              <a:t>open volume is left behind as silicon atoms migrate into aluminum. Aluminum, on the other hand, will diffuse to fill in the space left by silicon dissolution</a:t>
            </a:r>
            <a:endParaRPr lang="fi-F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27371" y="5883201"/>
            <a:ext cx="178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Atom</a:t>
            </a:r>
            <a:r>
              <a:rPr lang="fi-FI" sz="2400" dirty="0" smtClean="0"/>
              <a:t> % </a:t>
            </a:r>
            <a:r>
              <a:rPr lang="fi-FI" sz="2400" dirty="0" err="1" smtClean="0"/>
              <a:t>Si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7798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</a:t>
            </a:r>
            <a:r>
              <a:rPr lang="fi-FI" dirty="0" err="1" smtClean="0"/>
              <a:t>bake</a:t>
            </a:r>
            <a:r>
              <a:rPr lang="fi-FI" dirty="0" smtClean="0"/>
              <a:t> &amp; prime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65078"/>
            <a:ext cx="8001245" cy="3013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583" y="1539515"/>
            <a:ext cx="7889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Bake</a:t>
            </a:r>
            <a:r>
              <a:rPr lang="fi-FI" sz="2400" dirty="0" smtClean="0"/>
              <a:t> at 120</a:t>
            </a:r>
            <a:r>
              <a:rPr lang="fi-FI" sz="2400" baseline="30000" dirty="0" smtClean="0"/>
              <a:t>o</a:t>
            </a:r>
            <a:r>
              <a:rPr lang="fi-FI" sz="2400" dirty="0" smtClean="0"/>
              <a:t>C for an </a:t>
            </a:r>
            <a:r>
              <a:rPr lang="fi-FI" sz="2400" dirty="0" err="1" smtClean="0"/>
              <a:t>hour</a:t>
            </a:r>
            <a:r>
              <a:rPr lang="fi-FI" sz="2400" dirty="0" smtClean="0"/>
              <a:t> to </a:t>
            </a:r>
            <a:r>
              <a:rPr lang="fi-FI" sz="2400" dirty="0" err="1" smtClean="0"/>
              <a:t>remove</a:t>
            </a:r>
            <a:r>
              <a:rPr lang="fi-FI" sz="2400" dirty="0" smtClean="0"/>
              <a:t> </a:t>
            </a:r>
            <a:r>
              <a:rPr lang="fi-FI" sz="2400" dirty="0" err="1" smtClean="0"/>
              <a:t>adsorbed</a:t>
            </a:r>
            <a:r>
              <a:rPr lang="fi-FI" sz="2400" dirty="0" smtClean="0"/>
              <a:t> </a:t>
            </a:r>
            <a:r>
              <a:rPr lang="fi-FI" sz="2400" dirty="0" err="1" smtClean="0"/>
              <a:t>water</a:t>
            </a:r>
            <a:r>
              <a:rPr lang="fi-FI" sz="2400" dirty="0" smtClean="0"/>
              <a:t>.</a:t>
            </a:r>
          </a:p>
          <a:p>
            <a:r>
              <a:rPr lang="fi-FI" sz="2400" dirty="0" err="1" smtClean="0"/>
              <a:t>Treat</a:t>
            </a:r>
            <a:r>
              <a:rPr lang="fi-FI" sz="2400" dirty="0" smtClean="0"/>
              <a:t> </a:t>
            </a:r>
            <a:r>
              <a:rPr lang="fi-FI" sz="2400" dirty="0" err="1" smtClean="0"/>
              <a:t>with</a:t>
            </a:r>
            <a:r>
              <a:rPr lang="fi-FI" sz="2400" dirty="0" smtClean="0"/>
              <a:t> HMDS to </a:t>
            </a:r>
            <a:r>
              <a:rPr lang="fi-FI" sz="2400" dirty="0" err="1" smtClean="0"/>
              <a:t>make</a:t>
            </a:r>
            <a:r>
              <a:rPr lang="fi-FI" sz="2400" dirty="0" smtClean="0"/>
              <a:t> </a:t>
            </a:r>
            <a:r>
              <a:rPr lang="fi-FI" sz="2400" dirty="0" err="1" smtClean="0"/>
              <a:t>surface</a:t>
            </a:r>
            <a:r>
              <a:rPr lang="fi-FI" sz="2400" dirty="0" smtClean="0"/>
              <a:t> </a:t>
            </a:r>
            <a:r>
              <a:rPr lang="fi-FI" sz="2400" dirty="0" err="1" smtClean="0"/>
              <a:t>hydrophobic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042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</a:t>
            </a:r>
            <a:r>
              <a:rPr lang="fi-FI" dirty="0" err="1" smtClean="0"/>
              <a:t>resist</a:t>
            </a:r>
            <a:r>
              <a:rPr lang="fi-FI" dirty="0" smtClean="0"/>
              <a:t> </a:t>
            </a:r>
            <a:r>
              <a:rPr lang="fi-FI" dirty="0" err="1" smtClean="0"/>
              <a:t>choice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744582" y="1959429"/>
            <a:ext cx="7341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Positive</a:t>
            </a:r>
            <a:r>
              <a:rPr lang="fi-FI" sz="2400" dirty="0" smtClean="0"/>
              <a:t> </a:t>
            </a:r>
            <a:r>
              <a:rPr lang="fi-FI" sz="2400" dirty="0" err="1" smtClean="0"/>
              <a:t>resist</a:t>
            </a:r>
            <a:r>
              <a:rPr lang="fi-FI" sz="2400" dirty="0" smtClean="0"/>
              <a:t> AZ5214 is </a:t>
            </a:r>
            <a:r>
              <a:rPr lang="fi-FI" sz="2400" dirty="0" err="1" smtClean="0"/>
              <a:t>chosen</a:t>
            </a:r>
            <a:r>
              <a:rPr lang="fi-FI" sz="2400" dirty="0" smtClean="0"/>
              <a:t>.</a:t>
            </a:r>
          </a:p>
          <a:p>
            <a:endParaRPr lang="fi-FI" sz="2400" dirty="0"/>
          </a:p>
          <a:p>
            <a:r>
              <a:rPr lang="fi-FI" sz="2400" dirty="0" err="1" smtClean="0"/>
              <a:t>Positive</a:t>
            </a:r>
            <a:r>
              <a:rPr lang="fi-FI" sz="2400" dirty="0" smtClean="0"/>
              <a:t> </a:t>
            </a:r>
            <a:r>
              <a:rPr lang="fi-FI" sz="2400" dirty="0" err="1" smtClean="0"/>
              <a:t>resists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common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developed</a:t>
            </a:r>
            <a:r>
              <a:rPr lang="fi-FI" sz="2400" dirty="0" smtClean="0"/>
              <a:t> in </a:t>
            </a:r>
            <a:r>
              <a:rPr lang="fi-FI" sz="2400" dirty="0" err="1" smtClean="0"/>
              <a:t>water-based</a:t>
            </a:r>
            <a:r>
              <a:rPr lang="fi-FI" sz="2400" dirty="0" smtClean="0"/>
              <a:t> </a:t>
            </a:r>
            <a:r>
              <a:rPr lang="fi-FI" sz="2400" dirty="0" err="1" smtClean="0"/>
              <a:t>solutions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enough</a:t>
            </a:r>
            <a:r>
              <a:rPr lang="fi-FI" sz="2400" dirty="0" smtClean="0"/>
              <a:t> </a:t>
            </a:r>
            <a:r>
              <a:rPr lang="fi-FI" sz="2400" dirty="0" err="1" smtClean="0"/>
              <a:t>adhesion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easily</a:t>
            </a:r>
            <a:r>
              <a:rPr lang="fi-FI" sz="2400" dirty="0" smtClean="0"/>
              <a:t> </a:t>
            </a:r>
            <a:r>
              <a:rPr lang="fi-FI" sz="2400" dirty="0" err="1" smtClean="0"/>
              <a:t>stripped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064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spinning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64118"/>
            <a:ext cx="7920012" cy="3189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4885510"/>
            <a:ext cx="839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3 ml of AZ5214 is spin </a:t>
            </a:r>
            <a:r>
              <a:rPr lang="fi-FI" sz="2400" dirty="0" err="1" smtClean="0"/>
              <a:t>coated</a:t>
            </a:r>
            <a:r>
              <a:rPr lang="fi-FI" sz="2400" dirty="0" smtClean="0"/>
              <a:t>, </a:t>
            </a:r>
            <a:r>
              <a:rPr lang="fi-FI" sz="2400" dirty="0" err="1" smtClean="0"/>
              <a:t>resulting</a:t>
            </a:r>
            <a:r>
              <a:rPr lang="fi-FI" sz="2400" dirty="0" smtClean="0"/>
              <a:t> in 1.4 µm </a:t>
            </a:r>
            <a:r>
              <a:rPr lang="fi-FI" sz="2400" dirty="0" err="1" smtClean="0"/>
              <a:t>thick</a:t>
            </a:r>
            <a:r>
              <a:rPr lang="fi-FI" sz="2400" dirty="0" smtClean="0"/>
              <a:t> </a:t>
            </a:r>
            <a:r>
              <a:rPr lang="fi-FI" sz="2400" dirty="0" err="1" smtClean="0"/>
              <a:t>film</a:t>
            </a:r>
            <a:r>
              <a:rPr lang="fi-FI" sz="2400" dirty="0" smtClean="0"/>
              <a:t>.</a:t>
            </a:r>
          </a:p>
          <a:p>
            <a:r>
              <a:rPr lang="fi-FI" sz="2400" dirty="0" err="1" smtClean="0"/>
              <a:t>What</a:t>
            </a:r>
            <a:r>
              <a:rPr lang="fi-FI" sz="2400" dirty="0" smtClean="0"/>
              <a:t> </a:t>
            </a:r>
            <a:r>
              <a:rPr lang="fi-FI" sz="2400" dirty="0" err="1" smtClean="0"/>
              <a:t>percentage</a:t>
            </a:r>
            <a:r>
              <a:rPr lang="fi-FI" sz="2400" dirty="0" smtClean="0"/>
              <a:t> of </a:t>
            </a:r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r>
              <a:rPr lang="fi-FI" sz="2400" dirty="0" err="1" smtClean="0"/>
              <a:t>ends</a:t>
            </a:r>
            <a:r>
              <a:rPr lang="fi-FI" sz="2400" dirty="0" smtClean="0"/>
              <a:t> </a:t>
            </a:r>
            <a:r>
              <a:rPr lang="fi-FI" sz="2400" dirty="0" err="1" smtClean="0"/>
              <a:t>up</a:t>
            </a:r>
            <a:r>
              <a:rPr lang="fi-FI" sz="2400" dirty="0" smtClean="0"/>
              <a:t> on </a:t>
            </a:r>
            <a:r>
              <a:rPr lang="fi-FI" sz="2400" dirty="0" err="1" smtClean="0"/>
              <a:t>wafer</a:t>
            </a:r>
            <a:r>
              <a:rPr lang="fi-FI" sz="2400" dirty="0" smtClean="0"/>
              <a:t> ?</a:t>
            </a:r>
            <a:endParaRPr lang="fi-FI" sz="2400" dirty="0"/>
          </a:p>
        </p:txBody>
      </p:sp>
      <p:sp>
        <p:nvSpPr>
          <p:cNvPr id="6" name="Rectangle 5"/>
          <p:cNvSpPr/>
          <p:nvPr/>
        </p:nvSpPr>
        <p:spPr>
          <a:xfrm>
            <a:off x="5590903" y="3879669"/>
            <a:ext cx="3197461" cy="862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5590903" y="3879669"/>
            <a:ext cx="337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Final</a:t>
            </a:r>
            <a:r>
              <a:rPr lang="fi-FI" dirty="0" smtClean="0"/>
              <a:t> spinning 4000 rpm</a:t>
            </a:r>
          </a:p>
          <a:p>
            <a:r>
              <a:rPr lang="fi-FI" dirty="0" smtClean="0"/>
              <a:t>(</a:t>
            </a:r>
            <a:r>
              <a:rPr lang="fi-FI" dirty="0" err="1" smtClean="0"/>
              <a:t>partial</a:t>
            </a:r>
            <a:r>
              <a:rPr lang="fi-FI" dirty="0" smtClean="0"/>
              <a:t> </a:t>
            </a:r>
            <a:r>
              <a:rPr lang="fi-FI" dirty="0" err="1" smtClean="0"/>
              <a:t>drying</a:t>
            </a:r>
            <a:r>
              <a:rPr lang="fi-FI" dirty="0" smtClean="0"/>
              <a:t> via </a:t>
            </a:r>
            <a:r>
              <a:rPr lang="fi-FI" dirty="0" err="1" smtClean="0"/>
              <a:t>evaporation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0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Bake</a:t>
            </a:r>
            <a:r>
              <a:rPr lang="fi-FI" dirty="0" smtClean="0"/>
              <a:t> on a </a:t>
            </a:r>
            <a:r>
              <a:rPr lang="fi-FI" dirty="0" err="1" smtClean="0"/>
              <a:t>hot</a:t>
            </a:r>
            <a:r>
              <a:rPr lang="fi-FI" dirty="0" smtClean="0"/>
              <a:t> </a:t>
            </a:r>
            <a:r>
              <a:rPr lang="fi-FI" dirty="0" err="1" smtClean="0"/>
              <a:t>plate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5328013" y="2286001"/>
            <a:ext cx="3187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Ensure</a:t>
            </a:r>
            <a:r>
              <a:rPr lang="fi-FI" sz="2400" dirty="0" smtClean="0"/>
              <a:t> </a:t>
            </a:r>
            <a:r>
              <a:rPr lang="fi-FI" sz="2400" dirty="0" err="1" smtClean="0"/>
              <a:t>that</a:t>
            </a:r>
            <a:r>
              <a:rPr lang="fi-FI" sz="2400" dirty="0" smtClean="0"/>
              <a:t> </a:t>
            </a:r>
            <a:r>
              <a:rPr lang="fi-FI" sz="2400" dirty="0" err="1" smtClean="0"/>
              <a:t>solvent</a:t>
            </a:r>
            <a:r>
              <a:rPr lang="fi-FI" sz="2400" dirty="0" smtClean="0"/>
              <a:t> is </a:t>
            </a:r>
            <a:r>
              <a:rPr lang="fi-FI" sz="2400" dirty="0" err="1" smtClean="0"/>
              <a:t>gone</a:t>
            </a:r>
            <a:r>
              <a:rPr lang="fi-FI" sz="2400" dirty="0" smtClean="0"/>
              <a:t>.</a:t>
            </a:r>
          </a:p>
          <a:p>
            <a:endParaRPr lang="fi-FI" sz="2400" dirty="0"/>
          </a:p>
          <a:p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too</a:t>
            </a:r>
            <a:r>
              <a:rPr lang="fi-FI" sz="2400" dirty="0" smtClean="0"/>
              <a:t> </a:t>
            </a:r>
            <a:r>
              <a:rPr lang="fi-FI" sz="2400" dirty="0" err="1" smtClean="0"/>
              <a:t>much</a:t>
            </a:r>
            <a:r>
              <a:rPr lang="fi-FI" sz="2400" dirty="0" smtClean="0"/>
              <a:t> </a:t>
            </a:r>
            <a:r>
              <a:rPr lang="fi-FI" sz="2400" dirty="0" err="1" smtClean="0"/>
              <a:t>heat</a:t>
            </a:r>
            <a:r>
              <a:rPr lang="fi-FI" sz="2400" dirty="0" smtClean="0"/>
              <a:t>,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photoactive</a:t>
            </a:r>
            <a:r>
              <a:rPr lang="fi-FI" sz="2400" dirty="0" smtClean="0"/>
              <a:t> </a:t>
            </a:r>
            <a:r>
              <a:rPr lang="fi-FI" sz="2400" dirty="0" err="1" smtClean="0"/>
              <a:t>compound</a:t>
            </a:r>
            <a:r>
              <a:rPr lang="fi-FI" sz="2400" dirty="0" smtClean="0"/>
              <a:t> is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thermally</a:t>
            </a:r>
            <a:r>
              <a:rPr lang="fi-FI" sz="2400" dirty="0" smtClean="0"/>
              <a:t> </a:t>
            </a:r>
            <a:r>
              <a:rPr lang="fi-FI" sz="2400" dirty="0" err="1" smtClean="0"/>
              <a:t>activated</a:t>
            </a:r>
            <a:r>
              <a:rPr lang="fi-FI" sz="2400" dirty="0" smtClean="0"/>
              <a:t> !</a:t>
            </a:r>
            <a:endParaRPr lang="fi-F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03121"/>
            <a:ext cx="4476205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Resistor</a:t>
            </a:r>
            <a:r>
              <a:rPr lang="fi-FI" dirty="0" smtClean="0"/>
              <a:t> </a:t>
            </a:r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wafer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6" b="7429"/>
          <a:stretch/>
        </p:blipFill>
        <p:spPr>
          <a:xfrm>
            <a:off x="628650" y="1690689"/>
            <a:ext cx="3857625" cy="4807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8571" y="1894114"/>
            <a:ext cx="3775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A </a:t>
            </a:r>
            <a:r>
              <a:rPr lang="fi-FI" sz="2400" dirty="0" err="1" smtClean="0"/>
              <a:t>large</a:t>
            </a:r>
            <a:r>
              <a:rPr lang="fi-FI" sz="2400" dirty="0" smtClean="0"/>
              <a:t> </a:t>
            </a:r>
            <a:r>
              <a:rPr lang="fi-FI" sz="2400" dirty="0" err="1" smtClean="0"/>
              <a:t>number</a:t>
            </a:r>
            <a:r>
              <a:rPr lang="fi-FI" sz="2400" dirty="0" smtClean="0"/>
              <a:t> of </a:t>
            </a:r>
            <a:r>
              <a:rPr lang="fi-FI" sz="2400" dirty="0" err="1" smtClean="0"/>
              <a:t>test</a:t>
            </a:r>
            <a:r>
              <a:rPr lang="fi-FI" sz="2400" dirty="0" smtClean="0"/>
              <a:t> </a:t>
            </a:r>
            <a:r>
              <a:rPr lang="fi-FI" sz="2400" dirty="0" err="1" smtClean="0"/>
              <a:t>structures</a:t>
            </a:r>
            <a:r>
              <a:rPr lang="fi-FI" sz="2400" dirty="0" smtClean="0"/>
              <a:t> for 2-point </a:t>
            </a:r>
            <a:r>
              <a:rPr lang="fi-FI" sz="2400" dirty="0" err="1" smtClean="0"/>
              <a:t>resistance</a:t>
            </a:r>
            <a:r>
              <a:rPr lang="fi-FI" sz="2400" dirty="0" smtClean="0"/>
              <a:t> </a:t>
            </a:r>
            <a:r>
              <a:rPr lang="fi-FI" sz="2400" dirty="0" err="1" smtClean="0"/>
              <a:t>measurements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different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widths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different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lengths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straight</a:t>
            </a:r>
            <a:r>
              <a:rPr lang="fi-FI" sz="2400" dirty="0" smtClean="0"/>
              <a:t> and </a:t>
            </a:r>
            <a:r>
              <a:rPr lang="fi-FI" sz="2400" dirty="0" err="1" smtClean="0"/>
              <a:t>meandering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49674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</a:t>
            </a:r>
            <a:r>
              <a:rPr lang="fi-FI" dirty="0" err="1" smtClean="0"/>
              <a:t>alignment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96429"/>
            <a:ext cx="7962068" cy="2788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5146766"/>
            <a:ext cx="802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No </a:t>
            </a:r>
            <a:r>
              <a:rPr lang="fi-FI" sz="2400" dirty="0" err="1" smtClean="0"/>
              <a:t>alignment</a:t>
            </a:r>
            <a:r>
              <a:rPr lang="fi-FI" sz="2400" dirty="0" smtClean="0"/>
              <a:t> </a:t>
            </a:r>
            <a:r>
              <a:rPr lang="fi-FI" sz="2400" dirty="0" err="1" smtClean="0"/>
              <a:t>needed</a:t>
            </a:r>
            <a:r>
              <a:rPr lang="fi-FI" sz="2400" dirty="0" smtClean="0"/>
              <a:t>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this</a:t>
            </a:r>
            <a:r>
              <a:rPr lang="fi-FI" sz="2400" dirty="0" smtClean="0"/>
              <a:t> is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first</a:t>
            </a:r>
            <a:r>
              <a:rPr lang="fi-FI" sz="2400" dirty="0" smtClean="0"/>
              <a:t> </a:t>
            </a:r>
            <a:r>
              <a:rPr lang="fi-FI" sz="2400" dirty="0" err="1" smtClean="0"/>
              <a:t>pattern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8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</a:t>
            </a:r>
            <a:r>
              <a:rPr lang="fi-FI" dirty="0" err="1" smtClean="0"/>
              <a:t>alignment</a:t>
            </a:r>
            <a:r>
              <a:rPr lang="fi-FI" dirty="0" smtClean="0"/>
              <a:t> (2)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53" y="1758525"/>
            <a:ext cx="4740184" cy="1660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023" y="3762103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If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first</a:t>
            </a:r>
            <a:r>
              <a:rPr lang="fi-FI" sz="2400" dirty="0" smtClean="0"/>
              <a:t> </a:t>
            </a:r>
            <a:r>
              <a:rPr lang="fi-FI" sz="2400" dirty="0" err="1" smtClean="0"/>
              <a:t>pattern</a:t>
            </a:r>
            <a:r>
              <a:rPr lang="fi-FI" sz="2400" dirty="0" smtClean="0"/>
              <a:t> is </a:t>
            </a:r>
            <a:r>
              <a:rPr lang="fi-FI" sz="2400" dirty="0" err="1" smtClean="0"/>
              <a:t>ion</a:t>
            </a:r>
            <a:r>
              <a:rPr lang="fi-FI" sz="2400" dirty="0" smtClean="0"/>
              <a:t> </a:t>
            </a:r>
            <a:r>
              <a:rPr lang="fi-FI" sz="2400" dirty="0" err="1" smtClean="0"/>
              <a:t>implantation</a:t>
            </a:r>
            <a:r>
              <a:rPr lang="fi-FI" sz="2400" dirty="0" smtClean="0"/>
              <a:t>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diffusion</a:t>
            </a:r>
            <a:r>
              <a:rPr lang="fi-FI" sz="2400" dirty="0" smtClean="0"/>
              <a:t>, </a:t>
            </a:r>
            <a:r>
              <a:rPr lang="fi-FI" sz="2400" dirty="0" err="1" smtClean="0"/>
              <a:t>nothing</a:t>
            </a:r>
            <a:r>
              <a:rPr lang="fi-FI" sz="2400" dirty="0" smtClean="0"/>
              <a:t> </a:t>
            </a:r>
            <a:r>
              <a:rPr lang="fi-FI" sz="2400" dirty="0" err="1" smtClean="0"/>
              <a:t>visible</a:t>
            </a:r>
            <a:r>
              <a:rPr lang="fi-FI" sz="2400" dirty="0" smtClean="0"/>
              <a:t> </a:t>
            </a:r>
            <a:r>
              <a:rPr lang="fi-FI" sz="2400" dirty="0" err="1" smtClean="0"/>
              <a:t>results</a:t>
            </a:r>
            <a:r>
              <a:rPr lang="fi-FI" sz="2400" dirty="0" smtClean="0"/>
              <a:t> on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wafer</a:t>
            </a:r>
            <a:r>
              <a:rPr lang="fi-FI" sz="2400" dirty="0" smtClean="0"/>
              <a:t>.</a:t>
            </a:r>
          </a:p>
          <a:p>
            <a:endParaRPr lang="fi-FI" sz="2400" dirty="0"/>
          </a:p>
          <a:p>
            <a:r>
              <a:rPr lang="fi-FI" sz="2400" dirty="0" err="1" smtClean="0"/>
              <a:t>Then</a:t>
            </a:r>
            <a:r>
              <a:rPr lang="fi-FI" sz="2400" dirty="0" smtClean="0"/>
              <a:t>, it is </a:t>
            </a:r>
            <a:r>
              <a:rPr lang="fi-FI" sz="2400" dirty="0" err="1" smtClean="0"/>
              <a:t>customary</a:t>
            </a:r>
            <a:r>
              <a:rPr lang="fi-FI" sz="2400" dirty="0" smtClean="0"/>
              <a:t> to </a:t>
            </a:r>
            <a:r>
              <a:rPr lang="fi-FI" sz="2400" dirty="0" err="1" smtClean="0"/>
              <a:t>start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process</a:t>
            </a:r>
            <a:r>
              <a:rPr lang="fi-FI" sz="2400" dirty="0" smtClean="0"/>
              <a:t> </a:t>
            </a:r>
            <a:r>
              <a:rPr lang="fi-FI" sz="2400" dirty="0" err="1" smtClean="0"/>
              <a:t>by</a:t>
            </a:r>
            <a:r>
              <a:rPr lang="fi-FI" sz="2400" dirty="0" smtClean="0"/>
              <a:t> </a:t>
            </a:r>
            <a:r>
              <a:rPr lang="fi-FI" sz="2400" dirty="0" err="1" smtClean="0"/>
              <a:t>making</a:t>
            </a:r>
            <a:r>
              <a:rPr lang="fi-FI" sz="2400" dirty="0" smtClean="0"/>
              <a:t> </a:t>
            </a:r>
            <a:r>
              <a:rPr lang="fi-FI" sz="2400" dirty="0" err="1" smtClean="0"/>
              <a:t>alignment</a:t>
            </a:r>
            <a:r>
              <a:rPr lang="fi-FI" sz="2400" dirty="0" smtClean="0"/>
              <a:t> </a:t>
            </a:r>
            <a:r>
              <a:rPr lang="fi-FI" sz="2400" dirty="0" err="1" smtClean="0"/>
              <a:t>marks</a:t>
            </a:r>
            <a:r>
              <a:rPr lang="fi-FI" sz="2400" dirty="0" smtClean="0"/>
              <a:t> in a </a:t>
            </a:r>
            <a:r>
              <a:rPr lang="fi-FI" sz="2400" dirty="0" err="1" smtClean="0"/>
              <a:t>separate</a:t>
            </a:r>
            <a:r>
              <a:rPr lang="fi-FI" sz="2400" dirty="0" smtClean="0"/>
              <a:t> </a:t>
            </a:r>
            <a:r>
              <a:rPr lang="fi-FI" sz="2400" dirty="0" err="1" smtClean="0"/>
              <a:t>litho</a:t>
            </a:r>
            <a:r>
              <a:rPr lang="fi-FI" sz="2400" dirty="0" smtClean="0"/>
              <a:t> &amp; </a:t>
            </a:r>
            <a:r>
              <a:rPr lang="fi-FI" sz="2400" dirty="0" err="1" smtClean="0"/>
              <a:t>silicon</a:t>
            </a:r>
            <a:r>
              <a:rPr lang="fi-FI" sz="2400" dirty="0" smtClean="0"/>
              <a:t> </a:t>
            </a:r>
            <a:r>
              <a:rPr lang="fi-FI" sz="2400" dirty="0" err="1" smtClean="0"/>
              <a:t>etch</a:t>
            </a:r>
            <a:r>
              <a:rPr lang="fi-FI" sz="2400" dirty="0" smtClean="0"/>
              <a:t> as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very</a:t>
            </a:r>
            <a:r>
              <a:rPr lang="fi-FI" sz="2400" dirty="0" smtClean="0"/>
              <a:t> </a:t>
            </a:r>
            <a:r>
              <a:rPr lang="fi-FI" sz="2400" dirty="0" err="1" smtClean="0"/>
              <a:t>first</a:t>
            </a:r>
            <a:r>
              <a:rPr lang="fi-FI" sz="2400" dirty="0" smtClean="0"/>
              <a:t> </a:t>
            </a:r>
            <a:r>
              <a:rPr lang="fi-FI" sz="2400" dirty="0" err="1" smtClean="0"/>
              <a:t>step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508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</a:t>
            </a:r>
            <a:r>
              <a:rPr lang="fi-FI" dirty="0" err="1" smtClean="0"/>
              <a:t>exposure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8149"/>
            <a:ext cx="6961125" cy="45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80219" cy="1325563"/>
          </a:xfrm>
        </p:spPr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</a:t>
            </a:r>
            <a:r>
              <a:rPr lang="fi-FI" dirty="0" err="1" smtClean="0"/>
              <a:t>exposure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MA-6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76" y="1690689"/>
            <a:ext cx="7619048" cy="5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Lithography</a:t>
            </a:r>
            <a:r>
              <a:rPr lang="fi-FI" dirty="0" smtClean="0"/>
              <a:t>: soft </a:t>
            </a:r>
            <a:r>
              <a:rPr lang="fi-FI" dirty="0" err="1" smtClean="0"/>
              <a:t>contact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3210"/>
          <a:stretch/>
        </p:blipFill>
        <p:spPr>
          <a:xfrm>
            <a:off x="473982" y="1690689"/>
            <a:ext cx="4984639" cy="2489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2972" y="1919245"/>
            <a:ext cx="2896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Soft </a:t>
            </a:r>
            <a:r>
              <a:rPr lang="fi-FI" sz="2400" dirty="0" err="1" smtClean="0"/>
              <a:t>contact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make</a:t>
            </a:r>
            <a:r>
              <a:rPr lang="fi-FI" sz="2400" dirty="0" smtClean="0"/>
              <a:t> </a:t>
            </a:r>
            <a:r>
              <a:rPr lang="fi-FI" sz="2400" dirty="0" err="1" smtClean="0"/>
              <a:t>rather</a:t>
            </a:r>
            <a:r>
              <a:rPr lang="fi-FI" sz="2400" dirty="0" smtClean="0"/>
              <a:t> </a:t>
            </a:r>
            <a:r>
              <a:rPr lang="fi-FI" sz="2400" dirty="0" err="1" smtClean="0"/>
              <a:t>wide</a:t>
            </a:r>
            <a:r>
              <a:rPr lang="fi-FI" sz="2400" dirty="0" smtClean="0"/>
              <a:t> </a:t>
            </a:r>
            <a:r>
              <a:rPr lang="fi-FI" sz="2400" dirty="0" err="1" smtClean="0"/>
              <a:t>lines</a:t>
            </a:r>
            <a:r>
              <a:rPr lang="fi-FI" sz="2400" dirty="0" smtClean="0"/>
              <a:t>, no </a:t>
            </a:r>
            <a:r>
              <a:rPr lang="fi-FI" sz="2400" dirty="0" err="1" smtClean="0"/>
              <a:t>need</a:t>
            </a:r>
            <a:r>
              <a:rPr lang="fi-FI" sz="2400" dirty="0" smtClean="0"/>
              <a:t> to </a:t>
            </a:r>
            <a:r>
              <a:rPr lang="fi-FI" sz="2400" dirty="0" err="1" smtClean="0"/>
              <a:t>push</a:t>
            </a:r>
            <a:r>
              <a:rPr lang="fi-FI" sz="2400" dirty="0" smtClean="0"/>
              <a:t> </a:t>
            </a:r>
            <a:r>
              <a:rPr lang="fi-FI" sz="2400" dirty="0" err="1" smtClean="0"/>
              <a:t>performance</a:t>
            </a:r>
            <a:r>
              <a:rPr lang="fi-FI" sz="2400" dirty="0" smtClean="0"/>
              <a:t> to </a:t>
            </a:r>
            <a:r>
              <a:rPr lang="fi-FI" sz="2400" dirty="0" err="1" smtClean="0"/>
              <a:t>limit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better</a:t>
            </a:r>
            <a:r>
              <a:rPr lang="fi-FI" sz="2400" dirty="0" smtClean="0"/>
              <a:t> </a:t>
            </a:r>
            <a:r>
              <a:rPr lang="fi-FI" sz="2400" dirty="0" err="1" smtClean="0"/>
              <a:t>linewidth</a:t>
            </a:r>
            <a:r>
              <a:rPr lang="fi-FI" sz="2400" dirty="0" smtClean="0"/>
              <a:t> </a:t>
            </a:r>
            <a:r>
              <a:rPr lang="fi-FI" sz="2400" dirty="0" err="1" smtClean="0"/>
              <a:t>control</a:t>
            </a:r>
            <a:r>
              <a:rPr lang="fi-FI" sz="2400" dirty="0" smtClean="0"/>
              <a:t> </a:t>
            </a:r>
            <a:r>
              <a:rPr lang="fi-FI" sz="2400" dirty="0" err="1" smtClean="0"/>
              <a:t>than</a:t>
            </a:r>
            <a:r>
              <a:rPr lang="fi-FI" sz="2400" dirty="0" smtClean="0"/>
              <a:t> </a:t>
            </a:r>
            <a:r>
              <a:rPr lang="fi-FI" sz="2400" dirty="0" err="1" smtClean="0"/>
              <a:t>proximity</a:t>
            </a:r>
            <a:r>
              <a:rPr lang="fi-FI" sz="2400" dirty="0" smtClean="0"/>
              <a:t> </a:t>
            </a:r>
            <a:r>
              <a:rPr lang="fi-FI" sz="2400" dirty="0" err="1" smtClean="0"/>
              <a:t>litho</a:t>
            </a:r>
            <a:endParaRPr lang="fi-FI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804" b="8245"/>
          <a:stretch/>
        </p:blipFill>
        <p:spPr>
          <a:xfrm>
            <a:off x="473981" y="4124585"/>
            <a:ext cx="4984639" cy="13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Development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91" r="50000" b="12487"/>
          <a:stretch/>
        </p:blipFill>
        <p:spPr>
          <a:xfrm>
            <a:off x="628649" y="1457369"/>
            <a:ext cx="2349681" cy="5281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0480" y="1881051"/>
            <a:ext cx="4493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Optimal</a:t>
            </a:r>
            <a:r>
              <a:rPr lang="fi-FI" sz="2400" dirty="0" smtClean="0"/>
              <a:t> </a:t>
            </a:r>
            <a:r>
              <a:rPr lang="fi-FI" sz="2400" dirty="0" err="1" smtClean="0"/>
              <a:t>time</a:t>
            </a:r>
            <a:r>
              <a:rPr lang="fi-FI" sz="2400" dirty="0" smtClean="0"/>
              <a:t> </a:t>
            </a:r>
            <a:r>
              <a:rPr lang="fi-FI" sz="2400" dirty="0" err="1" smtClean="0"/>
              <a:t>depends</a:t>
            </a:r>
            <a:r>
              <a:rPr lang="fi-FI" sz="2400" dirty="0" smtClean="0"/>
              <a:t> on:</a:t>
            </a:r>
          </a:p>
          <a:p>
            <a:endParaRPr lang="fi-FI" sz="2400" dirty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r>
              <a:rPr lang="fi-FI" sz="2400" dirty="0" err="1" smtClean="0"/>
              <a:t>thickness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r>
              <a:rPr lang="fi-FI" sz="2400" dirty="0" err="1" smtClean="0"/>
              <a:t>bake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exposure</a:t>
            </a:r>
            <a:r>
              <a:rPr lang="fi-FI" sz="2400" dirty="0" smtClean="0"/>
              <a:t> </a:t>
            </a:r>
            <a:r>
              <a:rPr lang="fi-FI" sz="2400" dirty="0" err="1" smtClean="0"/>
              <a:t>dose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developer</a:t>
            </a:r>
            <a:r>
              <a:rPr lang="fi-FI" sz="2400" dirty="0" smtClean="0"/>
              <a:t> </a:t>
            </a:r>
            <a:r>
              <a:rPr lang="fi-FI" sz="2400" dirty="0" err="1" smtClean="0"/>
              <a:t>concentration</a:t>
            </a:r>
            <a:r>
              <a:rPr lang="fi-FI" sz="2400" dirty="0" smtClean="0"/>
              <a:t>/</a:t>
            </a:r>
            <a:r>
              <a:rPr lang="fi-FI" sz="2400" dirty="0" err="1" smtClean="0"/>
              <a:t>age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164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Resist</a:t>
            </a:r>
            <a:r>
              <a:rPr lang="fi-FI" dirty="0" smtClean="0"/>
              <a:t> </a:t>
            </a:r>
            <a:r>
              <a:rPr lang="fi-FI" dirty="0" err="1" smtClean="0"/>
              <a:t>profile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03" y="1789611"/>
            <a:ext cx="3280057" cy="4611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3623" y="1961888"/>
            <a:ext cx="4258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r>
              <a:rPr lang="fi-FI" sz="2400" dirty="0" err="1" smtClean="0"/>
              <a:t>profile</a:t>
            </a:r>
            <a:r>
              <a:rPr lang="fi-FI" sz="2400" dirty="0" smtClean="0"/>
              <a:t> </a:t>
            </a:r>
            <a:r>
              <a:rPr lang="fi-FI" sz="2400" dirty="0" err="1" smtClean="0"/>
              <a:t>rather</a:t>
            </a:r>
            <a:r>
              <a:rPr lang="fi-FI" sz="2400" dirty="0" smtClean="0"/>
              <a:t> </a:t>
            </a:r>
            <a:r>
              <a:rPr lang="fi-FI" sz="2400" dirty="0" err="1" smtClean="0"/>
              <a:t>sloped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OK,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making</a:t>
            </a:r>
            <a:r>
              <a:rPr lang="fi-FI" sz="2400" dirty="0" smtClean="0"/>
              <a:t> </a:t>
            </a:r>
            <a:r>
              <a:rPr lang="fi-FI" sz="2400" dirty="0" err="1" smtClean="0"/>
              <a:t>narrow</a:t>
            </a:r>
            <a:r>
              <a:rPr lang="fi-FI" sz="2400" dirty="0" smtClean="0"/>
              <a:t> </a:t>
            </a:r>
            <a:r>
              <a:rPr lang="fi-FI" sz="2400" dirty="0" err="1" smtClean="0"/>
              <a:t>lines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err="1" smtClean="0"/>
              <a:t>Does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matter</a:t>
            </a:r>
            <a:r>
              <a:rPr lang="fi-FI" sz="2400" dirty="0" smtClean="0"/>
              <a:t> </a:t>
            </a:r>
            <a:r>
              <a:rPr lang="fi-FI" sz="2400" dirty="0" err="1" smtClean="0"/>
              <a:t>so</a:t>
            </a:r>
            <a:r>
              <a:rPr lang="fi-FI" sz="2400" dirty="0" smtClean="0"/>
              <a:t> </a:t>
            </a:r>
            <a:r>
              <a:rPr lang="fi-FI" sz="2400" dirty="0" err="1" smtClean="0"/>
              <a:t>much</a:t>
            </a:r>
            <a:r>
              <a:rPr lang="fi-FI" sz="2400" dirty="0" smtClean="0"/>
              <a:t> in </a:t>
            </a:r>
            <a:r>
              <a:rPr lang="fi-FI" sz="2400" dirty="0" err="1" smtClean="0"/>
              <a:t>wet</a:t>
            </a:r>
            <a:r>
              <a:rPr lang="fi-FI" sz="2400" dirty="0" smtClean="0"/>
              <a:t> </a:t>
            </a:r>
            <a:r>
              <a:rPr lang="fi-FI" sz="2400" dirty="0" err="1" smtClean="0"/>
              <a:t>etching</a:t>
            </a:r>
            <a:r>
              <a:rPr lang="fi-FI" sz="2400" dirty="0" smtClean="0"/>
              <a:t>,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resist:aluminum</a:t>
            </a:r>
            <a:r>
              <a:rPr lang="fi-FI" sz="2400" dirty="0" smtClean="0"/>
              <a:t> </a:t>
            </a:r>
            <a:r>
              <a:rPr lang="fi-FI" sz="2400" dirty="0" err="1" smtClean="0"/>
              <a:t>selectivity</a:t>
            </a:r>
            <a:r>
              <a:rPr lang="fi-FI" sz="2400" dirty="0" smtClean="0"/>
              <a:t> in H</a:t>
            </a:r>
            <a:r>
              <a:rPr lang="fi-FI" sz="2400" baseline="-25000" dirty="0" smtClean="0"/>
              <a:t>3</a:t>
            </a:r>
            <a:r>
              <a:rPr lang="fi-FI" sz="2400" dirty="0" smtClean="0"/>
              <a:t>PO</a:t>
            </a:r>
            <a:r>
              <a:rPr lang="fi-FI" sz="2400" baseline="-25000" dirty="0" smtClean="0"/>
              <a:t>4</a:t>
            </a:r>
            <a:r>
              <a:rPr lang="fi-FI" sz="2400" dirty="0" smtClean="0"/>
              <a:t> is </a:t>
            </a:r>
            <a:r>
              <a:rPr lang="fi-FI" sz="2400" dirty="0" err="1" smtClean="0"/>
              <a:t>very</a:t>
            </a:r>
            <a:r>
              <a:rPr lang="fi-FI" sz="2400" dirty="0" smtClean="0"/>
              <a:t> </a:t>
            </a:r>
            <a:r>
              <a:rPr lang="fi-FI" sz="2400" dirty="0" err="1" smtClean="0"/>
              <a:t>high</a:t>
            </a:r>
            <a:r>
              <a:rPr lang="fi-FI" sz="2400" dirty="0" smtClean="0"/>
              <a:t> (&gt;&gt;100:1)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066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Hard</a:t>
            </a:r>
            <a:r>
              <a:rPr lang="fi-FI" dirty="0" smtClean="0"/>
              <a:t> </a:t>
            </a:r>
            <a:r>
              <a:rPr lang="fi-FI" dirty="0" err="1" smtClean="0"/>
              <a:t>bake</a:t>
            </a:r>
            <a:r>
              <a:rPr lang="fi-FI" dirty="0" smtClean="0"/>
              <a:t> @ 120</a:t>
            </a:r>
            <a:r>
              <a:rPr lang="fi-FI" baseline="30000" dirty="0" smtClean="0"/>
              <a:t>o</a:t>
            </a:r>
            <a:r>
              <a:rPr lang="fi-FI" dirty="0" smtClean="0"/>
              <a:t>C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690689"/>
            <a:ext cx="8007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Completes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photochemical</a:t>
            </a:r>
            <a:r>
              <a:rPr lang="fi-FI" sz="2400" dirty="0" smtClean="0"/>
              <a:t> </a:t>
            </a:r>
            <a:r>
              <a:rPr lang="fi-FI" sz="2400" dirty="0" err="1" smtClean="0"/>
              <a:t>reactions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err="1" smtClean="0"/>
              <a:t>Improves</a:t>
            </a:r>
            <a:r>
              <a:rPr lang="fi-FI" sz="2400" dirty="0" smtClean="0"/>
              <a:t> </a:t>
            </a:r>
            <a:r>
              <a:rPr lang="fi-FI" sz="2400" dirty="0" err="1" smtClean="0"/>
              <a:t>adhesion</a:t>
            </a:r>
            <a:endParaRPr lang="fi-FI" sz="2400" dirty="0" smtClean="0"/>
          </a:p>
          <a:p>
            <a:endParaRPr lang="fi-F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8" y="4701564"/>
            <a:ext cx="2886604" cy="194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0643" r="15186" b="10441"/>
          <a:stretch/>
        </p:blipFill>
        <p:spPr>
          <a:xfrm>
            <a:off x="6198102" y="3231916"/>
            <a:ext cx="2802206" cy="3247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48" y="3331927"/>
            <a:ext cx="254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Tradeoff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ramp</a:t>
            </a:r>
            <a:r>
              <a:rPr lang="fi-FI" sz="2400" dirty="0"/>
              <a:t> </a:t>
            </a:r>
            <a:r>
              <a:rPr lang="fi-FI" sz="2400" dirty="0" err="1"/>
              <a:t>rate</a:t>
            </a:r>
            <a:r>
              <a:rPr lang="fi-FI" sz="2400" dirty="0"/>
              <a:t> and </a:t>
            </a:r>
            <a:r>
              <a:rPr lang="fi-FI" sz="2400" dirty="0" err="1"/>
              <a:t>overshoot</a:t>
            </a:r>
            <a:r>
              <a:rPr lang="fi-FI" sz="2400" dirty="0"/>
              <a:t>.</a:t>
            </a:r>
          </a:p>
          <a:p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15252" y="3231916"/>
            <a:ext cx="2741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If a </a:t>
            </a:r>
            <a:r>
              <a:rPr lang="fi-FI" sz="2400" dirty="0" err="1" smtClean="0"/>
              <a:t>batch</a:t>
            </a:r>
            <a:r>
              <a:rPr lang="fi-FI" sz="2400" dirty="0" smtClean="0"/>
              <a:t> of </a:t>
            </a:r>
            <a:r>
              <a:rPr lang="fi-FI" sz="2400" dirty="0" err="1" smtClean="0"/>
              <a:t>wafers</a:t>
            </a:r>
            <a:r>
              <a:rPr lang="fi-FI" sz="2400" dirty="0" smtClean="0"/>
              <a:t> is </a:t>
            </a:r>
            <a:r>
              <a:rPr lang="fi-FI" sz="2400" dirty="0" err="1" smtClean="0"/>
              <a:t>done</a:t>
            </a:r>
            <a:r>
              <a:rPr lang="fi-FI" sz="2400" dirty="0" smtClean="0"/>
              <a:t>, oven </a:t>
            </a:r>
            <a:r>
              <a:rPr lang="fi-FI" sz="2400" dirty="0" err="1" smtClean="0"/>
              <a:t>bake</a:t>
            </a:r>
            <a:r>
              <a:rPr lang="fi-FI" sz="2400" dirty="0" smtClean="0"/>
              <a:t> </a:t>
            </a:r>
            <a:r>
              <a:rPr lang="fi-FI" sz="2400" dirty="0" err="1" smtClean="0"/>
              <a:t>may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a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choice</a:t>
            </a:r>
            <a:r>
              <a:rPr lang="fi-FI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36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Wet</a:t>
            </a:r>
            <a:r>
              <a:rPr lang="fi-FI" dirty="0" smtClean="0"/>
              <a:t> </a:t>
            </a:r>
            <a:r>
              <a:rPr lang="fi-FI" dirty="0" err="1" smtClean="0"/>
              <a:t>etching</a:t>
            </a:r>
            <a:r>
              <a:rPr lang="fi-FI" dirty="0" smtClean="0"/>
              <a:t> </a:t>
            </a:r>
            <a:r>
              <a:rPr lang="fi-FI" dirty="0" err="1" smtClean="0"/>
              <a:t>aluminum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5185955" y="1703752"/>
            <a:ext cx="3592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H</a:t>
            </a:r>
            <a:r>
              <a:rPr lang="fi-FI" sz="2400" baseline="-25000" dirty="0" smtClean="0"/>
              <a:t>3</a:t>
            </a:r>
            <a:r>
              <a:rPr lang="fi-FI" sz="2400" dirty="0" smtClean="0"/>
              <a:t>PO</a:t>
            </a:r>
            <a:r>
              <a:rPr lang="fi-FI" sz="2400" baseline="-25000" dirty="0" smtClean="0"/>
              <a:t>4  </a:t>
            </a:r>
            <a:r>
              <a:rPr lang="fi-FI" sz="2400" dirty="0" smtClean="0"/>
              <a:t>-</a:t>
            </a:r>
            <a:r>
              <a:rPr lang="fi-FI" sz="2400" dirty="0" err="1" smtClean="0"/>
              <a:t>based</a:t>
            </a:r>
            <a:r>
              <a:rPr lang="fi-FI" sz="2400" dirty="0" smtClean="0"/>
              <a:t> </a:t>
            </a:r>
            <a:r>
              <a:rPr lang="fi-FI" sz="2400" dirty="0" err="1" smtClean="0"/>
              <a:t>etch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err="1" smtClean="0"/>
              <a:t>Heated</a:t>
            </a:r>
            <a:r>
              <a:rPr lang="fi-FI" sz="2400" dirty="0" smtClean="0"/>
              <a:t> to 50</a:t>
            </a:r>
            <a:r>
              <a:rPr lang="fi-FI" sz="2400" baseline="30000" dirty="0" smtClean="0"/>
              <a:t>o</a:t>
            </a:r>
            <a:r>
              <a:rPr lang="fi-FI" sz="2400" dirty="0" smtClean="0"/>
              <a:t>C to </a:t>
            </a:r>
            <a:r>
              <a:rPr lang="fi-FI" sz="2400" dirty="0" err="1" smtClean="0"/>
              <a:t>speed</a:t>
            </a:r>
            <a:r>
              <a:rPr lang="fi-FI" sz="2400" dirty="0" smtClean="0"/>
              <a:t> </a:t>
            </a:r>
            <a:r>
              <a:rPr lang="fi-FI" sz="2400" dirty="0" err="1" smtClean="0"/>
              <a:t>up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process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Plasma </a:t>
            </a:r>
            <a:r>
              <a:rPr lang="fi-FI" sz="2400" dirty="0" err="1" smtClean="0"/>
              <a:t>etching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used</a:t>
            </a:r>
            <a:r>
              <a:rPr lang="fi-FI" sz="2400" dirty="0" smtClean="0"/>
              <a:t>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r>
              <a:rPr lang="fi-FI" sz="2400" dirty="0" smtClean="0"/>
              <a:t>-it is </a:t>
            </a:r>
            <a:r>
              <a:rPr lang="fi-FI" sz="2400" dirty="0" err="1" smtClean="0"/>
              <a:t>difficult</a:t>
            </a:r>
            <a:r>
              <a:rPr lang="fi-FI" sz="2400" dirty="0" smtClean="0"/>
              <a:t> and </a:t>
            </a:r>
            <a:r>
              <a:rPr lang="fi-FI" sz="2400" dirty="0" err="1" smtClean="0"/>
              <a:t>expensive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wide</a:t>
            </a:r>
            <a:r>
              <a:rPr lang="fi-FI" sz="2400" dirty="0" smtClean="0"/>
              <a:t> </a:t>
            </a:r>
            <a:r>
              <a:rPr lang="fi-FI" sz="2400" dirty="0" err="1" smtClean="0"/>
              <a:t>linewidth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anose="05000000000000000000" pitchFamily="2" charset="2"/>
              </a:rPr>
              <a:t> no </a:t>
            </a:r>
            <a:r>
              <a:rPr lang="fi-FI" sz="2400" dirty="0" err="1" smtClean="0">
                <a:sym typeface="Wingdings" panose="05000000000000000000" pitchFamily="2" charset="2"/>
              </a:rPr>
              <a:t>need</a:t>
            </a:r>
            <a:r>
              <a:rPr lang="fi-FI" sz="2400" dirty="0" smtClean="0">
                <a:sym typeface="Wingdings" panose="05000000000000000000" pitchFamily="2" charset="2"/>
              </a:rPr>
              <a:t> to </a:t>
            </a:r>
            <a:r>
              <a:rPr lang="fi-FI" sz="2400" dirty="0" err="1" smtClean="0">
                <a:sym typeface="Wingdings" panose="05000000000000000000" pitchFamily="2" charset="2"/>
              </a:rPr>
              <a:t>vertical</a:t>
            </a:r>
            <a:r>
              <a:rPr lang="fi-FI" sz="2400" dirty="0" smtClean="0">
                <a:sym typeface="Wingdings" panose="05000000000000000000" pitchFamily="2" charset="2"/>
              </a:rPr>
              <a:t> </a:t>
            </a:r>
            <a:r>
              <a:rPr lang="fi-FI" sz="2400" dirty="0" err="1" smtClean="0">
                <a:sym typeface="Wingdings" panose="05000000000000000000" pitchFamily="2" charset="2"/>
              </a:rPr>
              <a:t>profile</a:t>
            </a:r>
            <a:endParaRPr lang="fi-FI" sz="2400" dirty="0"/>
          </a:p>
        </p:txBody>
      </p:sp>
      <p:pic>
        <p:nvPicPr>
          <p:cNvPr id="4" name="Picture 3" descr="Etch tank 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8800"/>
            <a:ext cx="4248540" cy="31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Resist</a:t>
            </a:r>
            <a:r>
              <a:rPr lang="fi-FI" dirty="0" smtClean="0"/>
              <a:t> </a:t>
            </a:r>
            <a:r>
              <a:rPr lang="fi-FI" dirty="0" err="1" smtClean="0"/>
              <a:t>strip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92024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Acetone</a:t>
            </a:r>
            <a:r>
              <a:rPr lang="fi-FI" sz="2400" dirty="0" smtClean="0"/>
              <a:t> is </a:t>
            </a:r>
            <a:r>
              <a:rPr lang="fi-FI" sz="2400" dirty="0" err="1" smtClean="0"/>
              <a:t>quick</a:t>
            </a:r>
            <a:r>
              <a:rPr lang="fi-FI" sz="2400" dirty="0" smtClean="0"/>
              <a:t> and </a:t>
            </a:r>
            <a:r>
              <a:rPr lang="fi-FI" sz="2400" dirty="0" err="1" smtClean="0"/>
              <a:t>dirty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Works OK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positive</a:t>
            </a:r>
            <a:r>
              <a:rPr lang="fi-FI" sz="2400" dirty="0" smtClean="0"/>
              <a:t> </a:t>
            </a:r>
            <a:r>
              <a:rPr lang="fi-FI" sz="2400" dirty="0" err="1" smtClean="0"/>
              <a:t>resist</a:t>
            </a:r>
            <a:r>
              <a:rPr lang="fi-FI" sz="2400" dirty="0" smtClean="0"/>
              <a:t> </a:t>
            </a:r>
            <a:r>
              <a:rPr lang="fi-FI" sz="2400" dirty="0" err="1" smtClean="0"/>
              <a:t>which</a:t>
            </a:r>
            <a:r>
              <a:rPr lang="fi-FI" sz="2400" dirty="0" smtClean="0"/>
              <a:t> </a:t>
            </a:r>
            <a:r>
              <a:rPr lang="fi-FI" sz="2400" dirty="0" err="1" smtClean="0"/>
              <a:t>has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been</a:t>
            </a:r>
            <a:r>
              <a:rPr lang="fi-FI" sz="2400" dirty="0" smtClean="0"/>
              <a:t> </a:t>
            </a:r>
            <a:r>
              <a:rPr lang="fi-FI" sz="2400" dirty="0" err="1" smtClean="0"/>
              <a:t>put</a:t>
            </a:r>
            <a:r>
              <a:rPr lang="fi-FI" sz="2400" dirty="0" smtClean="0"/>
              <a:t> to </a:t>
            </a:r>
            <a:r>
              <a:rPr lang="fi-FI" sz="2400" dirty="0" err="1" smtClean="0"/>
              <a:t>aggressive</a:t>
            </a:r>
            <a:r>
              <a:rPr lang="fi-FI" sz="2400" dirty="0" smtClean="0"/>
              <a:t> </a:t>
            </a:r>
            <a:r>
              <a:rPr lang="fi-FI" sz="2400" dirty="0" err="1" smtClean="0"/>
              <a:t>environment</a:t>
            </a:r>
            <a:endParaRPr lang="fi-FI" sz="2400" dirty="0" smtClean="0"/>
          </a:p>
          <a:p>
            <a:endParaRPr lang="fi-FI" sz="2400" dirty="0" smtClean="0"/>
          </a:p>
          <a:p>
            <a:r>
              <a:rPr lang="fi-FI" sz="2400" dirty="0" err="1" smtClean="0"/>
              <a:t>Oxygen</a:t>
            </a:r>
            <a:r>
              <a:rPr lang="fi-FI" sz="2400" dirty="0" smtClean="0"/>
              <a:t> plasma </a:t>
            </a:r>
            <a:r>
              <a:rPr lang="fi-FI" sz="2400" dirty="0" err="1" smtClean="0"/>
              <a:t>or</a:t>
            </a:r>
            <a:r>
              <a:rPr lang="fi-FI" sz="2400" dirty="0" smtClean="0"/>
              <a:t> </a:t>
            </a:r>
            <a:r>
              <a:rPr lang="fi-FI" sz="2400" dirty="0" err="1" smtClean="0"/>
              <a:t>ozone</a:t>
            </a:r>
            <a:r>
              <a:rPr lang="fi-FI" sz="2400" dirty="0" smtClean="0"/>
              <a:t> </a:t>
            </a:r>
            <a:r>
              <a:rPr lang="fi-FI" sz="2400" dirty="0" err="1" smtClean="0"/>
              <a:t>would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needed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Cl</a:t>
            </a:r>
            <a:r>
              <a:rPr lang="fi-FI" sz="2400" baseline="-25000" dirty="0" smtClean="0"/>
              <a:t>2</a:t>
            </a:r>
            <a:r>
              <a:rPr lang="fi-FI" sz="2400" dirty="0" smtClean="0"/>
              <a:t> plasma </a:t>
            </a:r>
            <a:r>
              <a:rPr lang="fi-FI" sz="2400" dirty="0" err="1" smtClean="0"/>
              <a:t>etching</a:t>
            </a:r>
            <a:r>
              <a:rPr lang="fi-FI" sz="2400" dirty="0" smtClean="0"/>
              <a:t> of </a:t>
            </a:r>
            <a:r>
              <a:rPr lang="fi-FI" sz="2400" dirty="0" err="1" smtClean="0"/>
              <a:t>aluminum</a:t>
            </a:r>
            <a:r>
              <a:rPr lang="fi-FI" sz="2400" dirty="0" smtClean="0"/>
              <a:t> </a:t>
            </a:r>
            <a:r>
              <a:rPr lang="fi-FI" sz="2400" dirty="0" err="1" smtClean="0"/>
              <a:t>was</a:t>
            </a:r>
            <a:r>
              <a:rPr lang="fi-FI" sz="2400" dirty="0" smtClean="0"/>
              <a:t> </a:t>
            </a:r>
            <a:r>
              <a:rPr lang="fi-FI" sz="2400" dirty="0" err="1" smtClean="0"/>
              <a:t>used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212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Silicon </a:t>
            </a:r>
            <a:r>
              <a:rPr lang="fi-FI" dirty="0" err="1" smtClean="0"/>
              <a:t>wafer</a:t>
            </a:r>
            <a:r>
              <a:rPr lang="fi-FI" dirty="0" smtClean="0"/>
              <a:t> </a:t>
            </a:r>
            <a:r>
              <a:rPr lang="fi-FI" dirty="0" err="1" smtClean="0"/>
              <a:t>selection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5200958" y="1690689"/>
            <a:ext cx="35922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Wafer</a:t>
            </a:r>
            <a:r>
              <a:rPr lang="fi-FI" sz="2800" dirty="0" smtClean="0"/>
              <a:t> </a:t>
            </a:r>
            <a:r>
              <a:rPr lang="fi-FI" sz="2800" dirty="0" err="1" smtClean="0"/>
              <a:t>size</a:t>
            </a:r>
            <a:r>
              <a:rPr lang="fi-FI" sz="2800" dirty="0" smtClean="0"/>
              <a:t>: 100 mm</a:t>
            </a:r>
          </a:p>
          <a:p>
            <a:endParaRPr lang="fi-FI" sz="2800" dirty="0"/>
          </a:p>
          <a:p>
            <a:r>
              <a:rPr lang="fi-FI" sz="2800" dirty="0" err="1" smtClean="0"/>
              <a:t>All</a:t>
            </a:r>
            <a:r>
              <a:rPr lang="fi-FI" sz="2800" dirty="0" smtClean="0"/>
              <a:t> Aalto </a:t>
            </a:r>
            <a:r>
              <a:rPr lang="fi-FI" sz="2800" dirty="0" err="1" smtClean="0"/>
              <a:t>Micronova</a:t>
            </a:r>
            <a:r>
              <a:rPr lang="fi-FI" sz="2800" dirty="0" smtClean="0"/>
              <a:t> </a:t>
            </a:r>
            <a:r>
              <a:rPr lang="fi-FI" sz="2800" dirty="0" err="1" smtClean="0"/>
              <a:t>equipment</a:t>
            </a:r>
            <a:r>
              <a:rPr lang="fi-FI" sz="2800" dirty="0" smtClean="0"/>
              <a:t> is </a:t>
            </a:r>
            <a:r>
              <a:rPr lang="fi-FI" sz="2800" dirty="0" err="1" smtClean="0"/>
              <a:t>geared</a:t>
            </a:r>
            <a:r>
              <a:rPr lang="fi-FI" sz="2800" dirty="0" smtClean="0"/>
              <a:t> </a:t>
            </a:r>
            <a:r>
              <a:rPr lang="fi-FI" sz="2800" dirty="0" err="1" smtClean="0"/>
              <a:t>towards</a:t>
            </a:r>
            <a:r>
              <a:rPr lang="fi-FI" sz="2800" dirty="0" smtClean="0"/>
              <a:t> 100 mm </a:t>
            </a:r>
            <a:r>
              <a:rPr lang="fi-FI" sz="2800" dirty="0" err="1" smtClean="0"/>
              <a:t>wafer</a:t>
            </a:r>
            <a:r>
              <a:rPr lang="fi-FI" sz="2800" dirty="0" smtClean="0"/>
              <a:t> </a:t>
            </a:r>
            <a:r>
              <a:rPr lang="fi-FI" sz="2800" dirty="0" err="1" smtClean="0"/>
              <a:t>size</a:t>
            </a:r>
            <a:r>
              <a:rPr lang="fi-FI" sz="2800" dirty="0" smtClean="0"/>
              <a:t>. </a:t>
            </a:r>
          </a:p>
          <a:p>
            <a:endParaRPr lang="fi-FI" sz="2800" dirty="0"/>
          </a:p>
          <a:p>
            <a:r>
              <a:rPr lang="fi-FI" sz="2800" dirty="0" err="1" smtClean="0"/>
              <a:t>Some</a:t>
            </a:r>
            <a:r>
              <a:rPr lang="fi-FI" sz="2800" dirty="0" smtClean="0"/>
              <a:t> </a:t>
            </a:r>
            <a:r>
              <a:rPr lang="fi-FI" sz="2800" dirty="0" err="1" smtClean="0"/>
              <a:t>can</a:t>
            </a:r>
            <a:r>
              <a:rPr lang="fi-FI" sz="2800" dirty="0" smtClean="0"/>
              <a:t> </a:t>
            </a:r>
            <a:r>
              <a:rPr lang="fi-FI" sz="2800" dirty="0" err="1" smtClean="0"/>
              <a:t>handle</a:t>
            </a:r>
            <a:r>
              <a:rPr lang="fi-FI" sz="2800" dirty="0" smtClean="0"/>
              <a:t> 150 mm </a:t>
            </a:r>
            <a:r>
              <a:rPr lang="fi-FI" sz="2800" dirty="0" err="1" smtClean="0"/>
              <a:t>but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all.</a:t>
            </a:r>
            <a:endParaRPr lang="fi-FI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2" t="14714" r="24567" b="13572"/>
          <a:stretch/>
        </p:blipFill>
        <p:spPr>
          <a:xfrm>
            <a:off x="628650" y="1789611"/>
            <a:ext cx="4230733" cy="41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Aluminum</a:t>
            </a:r>
            <a:r>
              <a:rPr lang="fi-FI" dirty="0" smtClean="0"/>
              <a:t> </a:t>
            </a:r>
            <a:r>
              <a:rPr lang="fi-FI" dirty="0" err="1" smtClean="0"/>
              <a:t>thickness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2011680"/>
            <a:ext cx="39564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Profilometer</a:t>
            </a:r>
            <a:r>
              <a:rPr lang="fi-FI" sz="2400" dirty="0" smtClean="0"/>
              <a:t> </a:t>
            </a:r>
            <a:r>
              <a:rPr lang="fi-FI" sz="2400" dirty="0" err="1" smtClean="0"/>
              <a:t>Dektak</a:t>
            </a:r>
            <a:r>
              <a:rPr lang="fi-FI" sz="2400" dirty="0" smtClean="0"/>
              <a:t> </a:t>
            </a:r>
          </a:p>
          <a:p>
            <a:endParaRPr lang="fi-FI" sz="2400" dirty="0"/>
          </a:p>
          <a:p>
            <a:r>
              <a:rPr lang="fi-FI" sz="2400" dirty="0" err="1" smtClean="0"/>
              <a:t>Mechanical</a:t>
            </a:r>
            <a:r>
              <a:rPr lang="fi-FI" sz="2400" dirty="0" smtClean="0"/>
              <a:t> </a:t>
            </a:r>
            <a:r>
              <a:rPr lang="fi-FI" sz="2400" dirty="0" err="1" smtClean="0"/>
              <a:t>needle</a:t>
            </a:r>
            <a:r>
              <a:rPr lang="fi-FI" sz="2400" dirty="0" smtClean="0"/>
              <a:t> is </a:t>
            </a:r>
            <a:r>
              <a:rPr lang="fi-FI" sz="2400" dirty="0" err="1" smtClean="0"/>
              <a:t>scanned</a:t>
            </a:r>
            <a:r>
              <a:rPr lang="fi-FI" sz="2400" dirty="0" smtClean="0"/>
              <a:t> </a:t>
            </a:r>
            <a:r>
              <a:rPr lang="fi-FI" sz="2400" dirty="0" err="1" smtClean="0"/>
              <a:t>over</a:t>
            </a:r>
            <a:r>
              <a:rPr lang="fi-FI" sz="2400" dirty="0" smtClean="0"/>
              <a:t> </a:t>
            </a:r>
            <a:r>
              <a:rPr lang="fi-FI" sz="2400" dirty="0" err="1" smtClean="0"/>
              <a:t>steps</a:t>
            </a:r>
            <a:r>
              <a:rPr lang="fi-FI" sz="2400" dirty="0" smtClean="0"/>
              <a:t>.</a:t>
            </a:r>
          </a:p>
          <a:p>
            <a:endParaRPr lang="fi-FI" sz="2400" dirty="0"/>
          </a:p>
          <a:p>
            <a:r>
              <a:rPr lang="fi-FI" sz="2400" dirty="0" smtClean="0"/>
              <a:t>As </a:t>
            </a:r>
            <a:r>
              <a:rPr lang="fi-FI" sz="2400" dirty="0" err="1" smtClean="0"/>
              <a:t>seen</a:t>
            </a:r>
            <a:r>
              <a:rPr lang="fi-FI" sz="2400" dirty="0" smtClean="0"/>
              <a:t> in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figure</a:t>
            </a:r>
            <a:r>
              <a:rPr lang="fi-FI" sz="2400" dirty="0" smtClean="0"/>
              <a:t>, </a:t>
            </a:r>
            <a:r>
              <a:rPr lang="fi-FI" sz="2400" dirty="0" err="1" smtClean="0"/>
              <a:t>needle</a:t>
            </a:r>
            <a:r>
              <a:rPr lang="fi-FI" sz="2400" dirty="0" smtClean="0"/>
              <a:t> </a:t>
            </a:r>
            <a:r>
              <a:rPr lang="fi-FI" sz="2400" dirty="0" err="1" smtClean="0"/>
              <a:t>shape</a:t>
            </a:r>
            <a:r>
              <a:rPr lang="fi-FI" sz="2400" dirty="0" smtClean="0"/>
              <a:t> </a:t>
            </a:r>
            <a:r>
              <a:rPr lang="fi-FI" sz="2400" dirty="0" err="1" smtClean="0"/>
              <a:t>does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really</a:t>
            </a:r>
            <a:r>
              <a:rPr lang="fi-FI" sz="2400" dirty="0" smtClean="0"/>
              <a:t> </a:t>
            </a:r>
            <a:r>
              <a:rPr lang="fi-FI" sz="2400" dirty="0" err="1" smtClean="0"/>
              <a:t>allow</a:t>
            </a:r>
            <a:r>
              <a:rPr lang="fi-FI" sz="2400" dirty="0" smtClean="0"/>
              <a:t> PROFILE </a:t>
            </a:r>
            <a:r>
              <a:rPr lang="fi-FI" sz="2400" dirty="0" err="1" smtClean="0"/>
              <a:t>measurement</a:t>
            </a:r>
            <a:r>
              <a:rPr lang="fi-FI" sz="2400" dirty="0" smtClean="0"/>
              <a:t>, </a:t>
            </a:r>
            <a:r>
              <a:rPr lang="fi-FI" sz="2400" dirty="0" err="1" smtClean="0"/>
              <a:t>but</a:t>
            </a:r>
            <a:r>
              <a:rPr lang="fi-FI" sz="2400" dirty="0" smtClean="0"/>
              <a:t> </a:t>
            </a:r>
            <a:r>
              <a:rPr lang="fi-FI" sz="2400" dirty="0" err="1" smtClean="0"/>
              <a:t>only</a:t>
            </a:r>
            <a:r>
              <a:rPr lang="fi-FI" sz="2400" dirty="0" smtClean="0"/>
              <a:t> </a:t>
            </a:r>
            <a:r>
              <a:rPr lang="fi-FI" sz="2400" dirty="0" err="1" smtClean="0"/>
              <a:t>step</a:t>
            </a:r>
            <a:r>
              <a:rPr lang="fi-FI" sz="2400" dirty="0" smtClean="0"/>
              <a:t> </a:t>
            </a:r>
            <a:r>
              <a:rPr lang="fi-FI" sz="2400" dirty="0" err="1" smtClean="0"/>
              <a:t>height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90" y="1864335"/>
            <a:ext cx="3478496" cy="35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Electrical</a:t>
            </a:r>
            <a:r>
              <a:rPr lang="fi-FI" dirty="0" smtClean="0"/>
              <a:t> </a:t>
            </a:r>
            <a:r>
              <a:rPr lang="fi-FI" dirty="0" err="1" smtClean="0"/>
              <a:t>measurements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628650" y="1847443"/>
            <a:ext cx="7980589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 wire resistances measured (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Multimeters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Calculate resistivity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Annealing on a hot plate up to 200</a:t>
            </a:r>
            <a:r>
              <a:rPr lang="en-US" sz="28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C, measure during </a:t>
            </a: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coolo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-down,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etermine TCR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Anneal at 450</a:t>
            </a:r>
            <a:r>
              <a:rPr lang="en-US" sz="28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 for 20 min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Remeasure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wire resistances at 20</a:t>
            </a:r>
            <a:r>
              <a:rPr lang="en-US" sz="28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fi-FI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Write </a:t>
            </a:r>
            <a:r>
              <a:rPr lang="en-US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personal report </a:t>
            </a:r>
          </a:p>
          <a:p>
            <a:pPr>
              <a:lnSpc>
                <a:spcPct val="107000"/>
              </a:lnSpc>
            </a:pPr>
            <a:r>
              <a:rPr lang="en-US" sz="2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(return by March 31</a:t>
            </a:r>
            <a:r>
              <a:rPr lang="en-US" sz="28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10 pm)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Instructions in the lab data sheet</a:t>
            </a:r>
            <a:endParaRPr lang="fi-FI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Silicon </a:t>
            </a:r>
            <a:r>
              <a:rPr lang="fi-FI" dirty="0" err="1" smtClean="0"/>
              <a:t>wafer</a:t>
            </a:r>
            <a:r>
              <a:rPr lang="fi-FI" dirty="0" smtClean="0"/>
              <a:t> </a:t>
            </a:r>
            <a:r>
              <a:rPr lang="fi-FI" dirty="0" err="1" smtClean="0"/>
              <a:t>selection</a:t>
            </a:r>
            <a:r>
              <a:rPr lang="fi-FI" dirty="0" smtClean="0"/>
              <a:t>: SSP</a:t>
            </a:r>
            <a:endParaRPr lang="fi-FI" dirty="0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4585062" y="3022379"/>
            <a:ext cx="4452938" cy="1555750"/>
            <a:chOff x="2539" y="7188"/>
            <a:chExt cx="5228" cy="1838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539" y="7188"/>
              <a:ext cx="5228" cy="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658" y="7273"/>
              <a:ext cx="5109" cy="1497"/>
              <a:chOff x="2658" y="7273"/>
              <a:chExt cx="5109" cy="1497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2658" y="7402"/>
                <a:ext cx="2465" cy="1368"/>
                <a:chOff x="2658" y="7402"/>
                <a:chExt cx="2465" cy="1368"/>
              </a:xfrm>
            </p:grpSpPr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58" y="7872"/>
                  <a:ext cx="2465" cy="898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i-FI" altLang="fi-FI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p+ </a:t>
                  </a:r>
                  <a:r>
                    <a:rPr kumimoji="0" lang="fi-FI" altLang="fi-FI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substrate</a:t>
                  </a:r>
                  <a:r>
                    <a:rPr kumimoji="0" lang="fi-FI" altLang="fi-FI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altLang="fi-FI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wafer</a:t>
                  </a:r>
                  <a:endParaRPr kumimoji="0" lang="fi-FI" altLang="fi-FI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58" y="7402"/>
                  <a:ext cx="2465" cy="470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i-FI" altLang="fi-FI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p- </a:t>
                  </a:r>
                  <a:r>
                    <a:rPr kumimoji="0" lang="fi-FI" altLang="fi-FI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epitaxial</a:t>
                  </a:r>
                  <a:r>
                    <a:rPr kumimoji="0" lang="fi-FI" altLang="fi-FI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altLang="fi-FI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layer</a:t>
                  </a:r>
                  <a:endParaRPr kumimoji="0" lang="fi-FI" altLang="fi-FI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5293" y="7273"/>
                <a:ext cx="2474" cy="1497"/>
                <a:chOff x="5293" y="7273"/>
                <a:chExt cx="2474" cy="1497"/>
              </a:xfrm>
            </p:grpSpPr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93" y="7872"/>
                  <a:ext cx="2474" cy="898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i-FI" altLang="fi-FI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n-</a:t>
                  </a:r>
                  <a:r>
                    <a:rPr kumimoji="0" lang="fi-FI" altLang="fi-FI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type</a:t>
                  </a:r>
                  <a:r>
                    <a:rPr kumimoji="0" lang="fi-FI" altLang="fi-FI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altLang="fi-FI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handle</a:t>
                  </a:r>
                  <a:r>
                    <a:rPr kumimoji="0" lang="fi-FI" altLang="fi-FI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altLang="fi-FI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wafer</a:t>
                  </a:r>
                  <a:endParaRPr kumimoji="0" lang="fi-FI" altLang="fi-FI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>
                  <a:off x="5293" y="7701"/>
                  <a:ext cx="2474" cy="171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1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93" y="7273"/>
                  <a:ext cx="2474" cy="428"/>
                </a:xfrm>
                <a:prstGeom prst="rect">
                  <a:avLst/>
                </a:prstGeom>
                <a:solidFill>
                  <a:srgbClr val="C0C0C0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i-FI" altLang="fi-FI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p-</a:t>
                  </a:r>
                  <a:r>
                    <a:rPr kumimoji="0" lang="fi-FI" altLang="fi-FI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type</a:t>
                  </a:r>
                  <a:r>
                    <a:rPr kumimoji="0" lang="fi-FI" altLang="fi-FI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altLang="fi-FI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device</a:t>
                  </a:r>
                  <a:r>
                    <a:rPr kumimoji="0" lang="fi-FI" altLang="fi-FI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kumimoji="0" lang="fi-FI" altLang="fi-FI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wafer</a:t>
                  </a:r>
                  <a:endParaRPr kumimoji="0" lang="fi-FI" altLang="fi-FI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619" y="7595"/>
                  <a:ext cx="1148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i-FI" altLang="fi-FI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SiO</a:t>
                  </a:r>
                  <a:r>
                    <a:rPr kumimoji="0" lang="fi-FI" altLang="fi-FI" sz="1600" b="0" i="0" u="none" strike="noStrike" cap="none" normalizeH="0" baseline="-3000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kumimoji="0" lang="fi-FI" altLang="fi-F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7" name="Rectangle 16"/>
          <p:cNvSpPr/>
          <p:nvPr/>
        </p:nvSpPr>
        <p:spPr>
          <a:xfrm>
            <a:off x="2423400" y="3177837"/>
            <a:ext cx="2034744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2722315" y="3424245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DSP</a:t>
            </a:r>
            <a:endParaRPr lang="fi-FI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5943" y="3151711"/>
            <a:ext cx="2038369" cy="998876"/>
            <a:chOff x="222069" y="2423593"/>
            <a:chExt cx="2038369" cy="998876"/>
          </a:xfrm>
        </p:grpSpPr>
        <p:sp>
          <p:nvSpPr>
            <p:cNvPr id="18" name="Rectangle 17"/>
            <p:cNvSpPr/>
            <p:nvPr/>
          </p:nvSpPr>
          <p:spPr>
            <a:xfrm>
              <a:off x="225694" y="2423593"/>
              <a:ext cx="2034744" cy="914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2069" y="3357154"/>
              <a:ext cx="2037805" cy="65315"/>
            </a:xfrm>
            <a:custGeom>
              <a:avLst/>
              <a:gdLst>
                <a:gd name="connsiteX0" fmla="*/ 0 w 2037805"/>
                <a:gd name="connsiteY0" fmla="*/ 0 h 65315"/>
                <a:gd name="connsiteX1" fmla="*/ 235131 w 2037805"/>
                <a:gd name="connsiteY1" fmla="*/ 39189 h 65315"/>
                <a:gd name="connsiteX2" fmla="*/ 365760 w 2037805"/>
                <a:gd name="connsiteY2" fmla="*/ 13063 h 65315"/>
                <a:gd name="connsiteX3" fmla="*/ 535577 w 2037805"/>
                <a:gd name="connsiteY3" fmla="*/ 65315 h 65315"/>
                <a:gd name="connsiteX4" fmla="*/ 757645 w 2037805"/>
                <a:gd name="connsiteY4" fmla="*/ 13063 h 65315"/>
                <a:gd name="connsiteX5" fmla="*/ 862148 w 2037805"/>
                <a:gd name="connsiteY5" fmla="*/ 65315 h 65315"/>
                <a:gd name="connsiteX6" fmla="*/ 1071154 w 2037805"/>
                <a:gd name="connsiteY6" fmla="*/ 0 h 65315"/>
                <a:gd name="connsiteX7" fmla="*/ 1240971 w 2037805"/>
                <a:gd name="connsiteY7" fmla="*/ 65315 h 65315"/>
                <a:gd name="connsiteX8" fmla="*/ 1449977 w 2037805"/>
                <a:gd name="connsiteY8" fmla="*/ 0 h 65315"/>
                <a:gd name="connsiteX9" fmla="*/ 1580605 w 2037805"/>
                <a:gd name="connsiteY9" fmla="*/ 65315 h 65315"/>
                <a:gd name="connsiteX10" fmla="*/ 1776548 w 2037805"/>
                <a:gd name="connsiteY10" fmla="*/ 0 h 65315"/>
                <a:gd name="connsiteX11" fmla="*/ 1920240 w 2037805"/>
                <a:gd name="connsiteY11" fmla="*/ 52252 h 65315"/>
                <a:gd name="connsiteX12" fmla="*/ 2037805 w 2037805"/>
                <a:gd name="connsiteY12" fmla="*/ 0 h 65315"/>
                <a:gd name="connsiteX13" fmla="*/ 0 w 2037805"/>
                <a:gd name="connsiteY13" fmla="*/ 0 h 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7805" h="65315">
                  <a:moveTo>
                    <a:pt x="0" y="0"/>
                  </a:moveTo>
                  <a:lnTo>
                    <a:pt x="235131" y="39189"/>
                  </a:lnTo>
                  <a:lnTo>
                    <a:pt x="365760" y="13063"/>
                  </a:lnTo>
                  <a:lnTo>
                    <a:pt x="535577" y="65315"/>
                  </a:lnTo>
                  <a:lnTo>
                    <a:pt x="757645" y="13063"/>
                  </a:lnTo>
                  <a:lnTo>
                    <a:pt x="862148" y="65315"/>
                  </a:lnTo>
                  <a:lnTo>
                    <a:pt x="1071154" y="0"/>
                  </a:lnTo>
                  <a:lnTo>
                    <a:pt x="1240971" y="65315"/>
                  </a:lnTo>
                  <a:lnTo>
                    <a:pt x="1449977" y="0"/>
                  </a:lnTo>
                  <a:lnTo>
                    <a:pt x="1580605" y="65315"/>
                  </a:lnTo>
                  <a:lnTo>
                    <a:pt x="1776548" y="0"/>
                  </a:lnTo>
                  <a:lnTo>
                    <a:pt x="1920240" y="52252"/>
                  </a:lnTo>
                  <a:lnTo>
                    <a:pt x="20378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650" y="2702804"/>
              <a:ext cx="1369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smtClean="0"/>
                <a:t>SSP</a:t>
              </a:r>
              <a:endParaRPr lang="fi-FI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5943" y="1656052"/>
            <a:ext cx="246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SSP=</a:t>
            </a:r>
          </a:p>
          <a:p>
            <a:r>
              <a:rPr lang="fi-FI" sz="2400" dirty="0" smtClean="0"/>
              <a:t>Single side </a:t>
            </a:r>
            <a:r>
              <a:rPr lang="fi-FI" sz="2400" dirty="0" err="1" smtClean="0"/>
              <a:t>polished</a:t>
            </a:r>
            <a:endParaRPr lang="fi-FI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423400" y="1645174"/>
            <a:ext cx="205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DSP = </a:t>
            </a:r>
            <a:r>
              <a:rPr lang="fi-FI" sz="2400" dirty="0" err="1" smtClean="0"/>
              <a:t>double</a:t>
            </a:r>
            <a:r>
              <a:rPr lang="fi-FI" sz="2400" dirty="0" smtClean="0"/>
              <a:t> side </a:t>
            </a:r>
            <a:r>
              <a:rPr lang="fi-FI" sz="2400" dirty="0" err="1" smtClean="0"/>
              <a:t>polished</a:t>
            </a:r>
            <a:endParaRPr lang="fi-FI" sz="2400" dirty="0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10361" r="7333"/>
          <a:stretch/>
        </p:blipFill>
        <p:spPr bwMode="auto">
          <a:xfrm>
            <a:off x="123349" y="4361441"/>
            <a:ext cx="2110399" cy="198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86420" y="1682406"/>
            <a:ext cx="1949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Epi-wafer</a:t>
            </a:r>
            <a:endParaRPr lang="fi-FI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930776" y="1690689"/>
            <a:ext cx="174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SOI-</a:t>
            </a:r>
            <a:r>
              <a:rPr lang="fi-FI" sz="2400" dirty="0" err="1" smtClean="0"/>
              <a:t>wafer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258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Wafer</a:t>
            </a:r>
            <a:r>
              <a:rPr lang="fi-FI" dirty="0" smtClean="0"/>
              <a:t> </a:t>
            </a:r>
            <a:r>
              <a:rPr lang="fi-FI" dirty="0" err="1" smtClean="0"/>
              <a:t>orientation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08" y="1569128"/>
            <a:ext cx="4471380" cy="3290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7384" y="1468620"/>
            <a:ext cx="3317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always</a:t>
            </a:r>
            <a:r>
              <a:rPr lang="fi-FI" sz="2400" dirty="0" smtClean="0"/>
              <a:t> </a:t>
            </a:r>
            <a:r>
              <a:rPr lang="fi-FI" sz="2400" dirty="0" err="1" smtClean="0"/>
              <a:t>use</a:t>
            </a:r>
            <a:r>
              <a:rPr lang="fi-FI" sz="2400" dirty="0" smtClean="0"/>
              <a:t> &lt;100&gt; </a:t>
            </a:r>
            <a:r>
              <a:rPr lang="fi-FI" sz="2400" dirty="0" err="1" smtClean="0"/>
              <a:t>oriented</a:t>
            </a:r>
            <a:r>
              <a:rPr lang="fi-FI" sz="2400" dirty="0" smtClean="0"/>
              <a:t> </a:t>
            </a:r>
            <a:r>
              <a:rPr lang="fi-FI" sz="2400" dirty="0" err="1" smtClean="0"/>
              <a:t>wafers</a:t>
            </a:r>
            <a:r>
              <a:rPr lang="fi-FI" sz="2400" dirty="0" smtClean="0"/>
              <a:t> </a:t>
            </a:r>
            <a:r>
              <a:rPr lang="fi-FI" sz="2400" dirty="0" err="1" smtClean="0"/>
              <a:t>unless</a:t>
            </a:r>
            <a:r>
              <a:rPr lang="fi-FI" sz="2400" dirty="0" smtClean="0"/>
              <a:t> </a:t>
            </a:r>
            <a:r>
              <a:rPr lang="fi-FI" sz="2400" dirty="0" err="1" smtClean="0"/>
              <a:t>otherwise</a:t>
            </a:r>
            <a:r>
              <a:rPr lang="fi-FI" sz="2400" dirty="0" smtClean="0"/>
              <a:t> </a:t>
            </a:r>
            <a:r>
              <a:rPr lang="fi-FI" sz="2400" dirty="0" err="1" smtClean="0"/>
              <a:t>needed</a:t>
            </a:r>
            <a:r>
              <a:rPr lang="fi-FI" sz="2400" dirty="0" smtClean="0"/>
              <a:t>,</a:t>
            </a:r>
          </a:p>
          <a:p>
            <a:r>
              <a:rPr lang="fi-FI" sz="2400" dirty="0" err="1"/>
              <a:t>b</a:t>
            </a:r>
            <a:r>
              <a:rPr lang="fi-FI" sz="2400" dirty="0" err="1" smtClean="0"/>
              <a:t>ecause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cheap</a:t>
            </a:r>
            <a:r>
              <a:rPr lang="fi-FI" sz="2400" dirty="0" smtClean="0"/>
              <a:t> and </a:t>
            </a:r>
            <a:r>
              <a:rPr lang="fi-FI" sz="2400" dirty="0" err="1" smtClean="0"/>
              <a:t>available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break</a:t>
            </a:r>
            <a:r>
              <a:rPr lang="fi-FI" sz="2400" dirty="0" smtClean="0"/>
              <a:t> </a:t>
            </a:r>
            <a:r>
              <a:rPr lang="fi-FI" sz="2400" dirty="0" err="1" smtClean="0"/>
              <a:t>nicely</a:t>
            </a:r>
            <a:r>
              <a:rPr lang="fi-FI" sz="2400" dirty="0" smtClean="0"/>
              <a:t> for SEM</a:t>
            </a:r>
          </a:p>
          <a:p>
            <a:endParaRPr lang="fi-FI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2500" r="9375" b="12500"/>
          <a:stretch>
            <a:fillRect/>
          </a:stretch>
        </p:blipFill>
        <p:spPr bwMode="auto">
          <a:xfrm>
            <a:off x="5197384" y="4299753"/>
            <a:ext cx="3437165" cy="23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Silicon </a:t>
            </a:r>
            <a:r>
              <a:rPr lang="fi-FI" dirty="0" err="1" smtClean="0"/>
              <a:t>wafer</a:t>
            </a:r>
            <a:r>
              <a:rPr lang="fi-FI" dirty="0" smtClean="0"/>
              <a:t>: doping</a:t>
            </a: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5200958" y="1690689"/>
            <a:ext cx="35922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In </a:t>
            </a:r>
            <a:r>
              <a:rPr lang="fi-FI" sz="2800" dirty="0" err="1" smtClean="0"/>
              <a:t>this</a:t>
            </a:r>
            <a:r>
              <a:rPr lang="fi-FI" sz="2800" dirty="0" smtClean="0"/>
              <a:t> </a:t>
            </a:r>
            <a:r>
              <a:rPr lang="fi-FI" sz="2800" dirty="0" err="1" smtClean="0"/>
              <a:t>work</a:t>
            </a:r>
            <a:r>
              <a:rPr lang="fi-FI" sz="2800" dirty="0" smtClean="0"/>
              <a:t>, </a:t>
            </a:r>
            <a:r>
              <a:rPr lang="fi-FI" sz="2800" dirty="0" err="1" smtClean="0"/>
              <a:t>thermal</a:t>
            </a:r>
            <a:r>
              <a:rPr lang="fi-FI" sz="2800" dirty="0" smtClean="0"/>
              <a:t> </a:t>
            </a:r>
            <a:r>
              <a:rPr lang="fi-FI" sz="2800" dirty="0" err="1" smtClean="0"/>
              <a:t>oxide</a:t>
            </a:r>
            <a:r>
              <a:rPr lang="fi-FI" sz="2800" dirty="0" smtClean="0"/>
              <a:t> </a:t>
            </a:r>
            <a:r>
              <a:rPr lang="fi-FI" sz="2800" dirty="0" err="1" smtClean="0"/>
              <a:t>will</a:t>
            </a:r>
            <a:r>
              <a:rPr lang="fi-FI" sz="2800" dirty="0" smtClean="0"/>
              <a:t> </a:t>
            </a:r>
            <a:r>
              <a:rPr lang="fi-FI" sz="2800" dirty="0" err="1" smtClean="0"/>
              <a:t>completely</a:t>
            </a:r>
            <a:r>
              <a:rPr lang="fi-FI" sz="2800" dirty="0" smtClean="0"/>
              <a:t> </a:t>
            </a:r>
            <a:r>
              <a:rPr lang="fi-FI" sz="2800" dirty="0" err="1" smtClean="0"/>
              <a:t>isolate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electrical</a:t>
            </a:r>
            <a:r>
              <a:rPr lang="fi-FI" sz="2800" dirty="0" smtClean="0"/>
              <a:t> </a:t>
            </a:r>
            <a:r>
              <a:rPr lang="fi-FI" sz="2800" dirty="0" err="1" smtClean="0"/>
              <a:t>functions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wafer</a:t>
            </a:r>
            <a:r>
              <a:rPr lang="fi-FI" sz="2800" dirty="0" smtClean="0"/>
              <a:t> </a:t>
            </a:r>
            <a:r>
              <a:rPr lang="fi-FI" sz="2800" dirty="0" smtClean="0">
                <a:sym typeface="Wingdings" panose="05000000000000000000" pitchFamily="2" charset="2"/>
              </a:rPr>
              <a:t> no </a:t>
            </a:r>
            <a:r>
              <a:rPr lang="fi-FI" sz="2800" dirty="0" err="1" smtClean="0">
                <a:sym typeface="Wingdings" panose="05000000000000000000" pitchFamily="2" charset="2"/>
              </a:rPr>
              <a:t>special</a:t>
            </a:r>
            <a:r>
              <a:rPr lang="fi-FI" sz="2800" dirty="0" smtClean="0">
                <a:sym typeface="Wingdings" panose="05000000000000000000" pitchFamily="2" charset="2"/>
              </a:rPr>
              <a:t> </a:t>
            </a:r>
            <a:r>
              <a:rPr lang="fi-FI" sz="2800" dirty="0" err="1" smtClean="0">
                <a:sym typeface="Wingdings" panose="05000000000000000000" pitchFamily="2" charset="2"/>
              </a:rPr>
              <a:t>need</a:t>
            </a:r>
            <a:r>
              <a:rPr lang="fi-FI" sz="2800" dirty="0" smtClean="0">
                <a:sym typeface="Wingdings" panose="05000000000000000000" pitchFamily="2" charset="2"/>
              </a:rPr>
              <a:t> for </a:t>
            </a:r>
            <a:r>
              <a:rPr lang="fi-FI" sz="2800" dirty="0" err="1" smtClean="0">
                <a:sym typeface="Wingdings" panose="05000000000000000000" pitchFamily="2" charset="2"/>
              </a:rPr>
              <a:t>certain</a:t>
            </a:r>
            <a:r>
              <a:rPr lang="fi-FI" sz="2800" dirty="0" smtClean="0">
                <a:sym typeface="Wingdings" panose="05000000000000000000" pitchFamily="2" charset="2"/>
              </a:rPr>
              <a:t> doping </a:t>
            </a:r>
            <a:r>
              <a:rPr lang="fi-FI" sz="2800" dirty="0" err="1" smtClean="0">
                <a:sym typeface="Wingdings" panose="05000000000000000000" pitchFamily="2" charset="2"/>
              </a:rPr>
              <a:t>level</a:t>
            </a:r>
            <a:r>
              <a:rPr lang="fi-FI" sz="2800" dirty="0" smtClean="0">
                <a:sym typeface="Wingdings" panose="05000000000000000000" pitchFamily="2" charset="2"/>
              </a:rPr>
              <a:t>.</a:t>
            </a:r>
            <a:endParaRPr lang="fi-FI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" y="1988729"/>
            <a:ext cx="44989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Wafer</a:t>
            </a:r>
            <a:r>
              <a:rPr lang="fi-FI" dirty="0" smtClean="0"/>
              <a:t> </a:t>
            </a:r>
            <a:r>
              <a:rPr lang="fi-FI" dirty="0" err="1" smtClean="0"/>
              <a:t>cleaning</a:t>
            </a:r>
            <a:r>
              <a:rPr lang="fi-FI" dirty="0" smtClean="0"/>
              <a:t> in 3 </a:t>
            </a:r>
            <a:r>
              <a:rPr lang="fi-FI" dirty="0" err="1" smtClean="0"/>
              <a:t>steps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628650" y="1690689"/>
            <a:ext cx="8123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</a:rPr>
              <a:t>Name/alias			Chemical composition		Temp./time </a:t>
            </a:r>
            <a:endParaRPr lang="fi-FI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b="1" dirty="0">
                <a:latin typeface="Georgia" panose="02040502050405020303" pitchFamily="18" charset="0"/>
                <a:ea typeface="Times New Roman" panose="02020603050405020304" pitchFamily="18" charset="0"/>
              </a:rPr>
              <a:t>RCA-1 	</a:t>
            </a:r>
            <a:r>
              <a:rPr lang="fi-FI" dirty="0">
                <a:latin typeface="Georgia" panose="02040502050405020303" pitchFamily="18" charset="0"/>
                <a:ea typeface="Times New Roman" panose="02020603050405020304" pitchFamily="18" charset="0"/>
              </a:rPr>
              <a:t>		</a:t>
            </a:r>
            <a:r>
              <a:rPr lang="fi-FI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NH</a:t>
            </a:r>
            <a:r>
              <a:rPr lang="fi-FI" baseline="-25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4</a:t>
            </a:r>
            <a:r>
              <a:rPr lang="fi-FI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OH:H</a:t>
            </a:r>
            <a:r>
              <a:rPr lang="fi-FI" baseline="-25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fi-FI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O</a:t>
            </a:r>
            <a:r>
              <a:rPr lang="fi-FI" baseline="-25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fi-FI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:H</a:t>
            </a:r>
            <a:r>
              <a:rPr lang="fi-FI" baseline="-25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fi-FI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O </a:t>
            </a:r>
            <a:r>
              <a:rPr lang="fi-FI" dirty="0">
                <a:latin typeface="Georgia" panose="02040502050405020303" pitchFamily="18" charset="0"/>
                <a:ea typeface="Times New Roman" panose="02020603050405020304" pitchFamily="18" charset="0"/>
              </a:rPr>
              <a:t>(1:1:5)		70-85</a:t>
            </a:r>
            <a:r>
              <a:rPr lang="fi-FI" baseline="30000" dirty="0">
                <a:latin typeface="Georgia" panose="02040502050405020303" pitchFamily="18" charset="0"/>
                <a:ea typeface="Times New Roman" panose="02020603050405020304" pitchFamily="18" charset="0"/>
              </a:rPr>
              <a:t>o</a:t>
            </a:r>
            <a:r>
              <a:rPr lang="fi-FI" dirty="0">
                <a:latin typeface="Georgia" panose="02040502050405020303" pitchFamily="18" charset="0"/>
                <a:ea typeface="Times New Roman" panose="02020603050405020304" pitchFamily="18" charset="0"/>
              </a:rPr>
              <a:t>C, 10-20 min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SC-1, standard clean; </a:t>
            </a:r>
            <a:endParaRPr lang="en-US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APM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; </a:t>
            </a:r>
            <a:endParaRPr lang="en-US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ammonia-peroxide 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mixture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Georgia" panose="02040502050405020303" pitchFamily="18" charset="0"/>
                <a:ea typeface="Times New Roman" panose="02020603050405020304" pitchFamily="18" charset="0"/>
              </a:rPr>
              <a:t>RCA-2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				HCl:H</a:t>
            </a:r>
            <a:r>
              <a:rPr lang="en-US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:H</a:t>
            </a:r>
            <a:r>
              <a:rPr lang="en-US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O (1:1:6)	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70-85</a:t>
            </a:r>
            <a:r>
              <a:rPr lang="en-US" baseline="300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o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, 10-20 min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SC-2; </a:t>
            </a:r>
            <a:endParaRPr lang="en-US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standard 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clean-2; 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HPM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, hydrogen chloride-peroxide mixture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DHF 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(dilute HF)		HF:H</a:t>
            </a:r>
            <a:r>
              <a:rPr lang="en-US" baseline="-25000" dirty="0"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O (1:100-1000) 		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	room </a:t>
            </a: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temp., 30 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s</a:t>
            </a:r>
          </a:p>
          <a:p>
            <a:pPr>
              <a:spcAft>
                <a:spcPts val="0"/>
              </a:spcAft>
            </a:pPr>
            <a:endParaRPr lang="en-US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dirty="0" smtClean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(and rinse and dry)</a:t>
            </a:r>
            <a:endParaRPr lang="fi-FI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fi-F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Cleaning</a:t>
            </a:r>
            <a:r>
              <a:rPr lang="fi-FI" dirty="0" smtClean="0"/>
              <a:t> </a:t>
            </a:r>
            <a:r>
              <a:rPr lang="fi-FI" dirty="0" err="1" smtClean="0"/>
              <a:t>functions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628650" y="1815737"/>
            <a:ext cx="4126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RCA-1: </a:t>
            </a:r>
          </a:p>
          <a:p>
            <a:r>
              <a:rPr lang="fi-FI" sz="2400" dirty="0" err="1" smtClean="0"/>
              <a:t>Removes</a:t>
            </a:r>
            <a:r>
              <a:rPr lang="fi-FI" sz="2400" dirty="0" smtClean="0"/>
              <a:t> </a:t>
            </a:r>
            <a:r>
              <a:rPr lang="fi-FI" sz="2400" dirty="0" err="1" smtClean="0"/>
              <a:t>particles</a:t>
            </a:r>
            <a:endParaRPr lang="fi-FI" sz="2400" dirty="0" smtClean="0"/>
          </a:p>
          <a:p>
            <a:r>
              <a:rPr lang="fi-FI" sz="2400" dirty="0" err="1" smtClean="0"/>
              <a:t>Removes</a:t>
            </a:r>
            <a:r>
              <a:rPr lang="fi-FI" sz="2400" dirty="0" smtClean="0"/>
              <a:t> </a:t>
            </a:r>
            <a:r>
              <a:rPr lang="fi-FI" sz="2400" dirty="0" err="1" smtClean="0"/>
              <a:t>organics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RCA-2:</a:t>
            </a:r>
          </a:p>
          <a:p>
            <a:r>
              <a:rPr lang="fi-FI" sz="2400" dirty="0" err="1" smtClean="0"/>
              <a:t>Removes</a:t>
            </a:r>
            <a:r>
              <a:rPr lang="fi-FI" sz="2400" dirty="0" smtClean="0"/>
              <a:t> </a:t>
            </a:r>
            <a:r>
              <a:rPr lang="fi-FI" sz="2400" dirty="0" err="1" smtClean="0"/>
              <a:t>metals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 smtClean="0"/>
              <a:t>DHF: </a:t>
            </a:r>
            <a:r>
              <a:rPr lang="fi-FI" sz="2400" dirty="0" err="1" smtClean="0"/>
              <a:t>removes</a:t>
            </a:r>
            <a:r>
              <a:rPr lang="fi-FI" sz="2400" dirty="0" smtClean="0"/>
              <a:t> </a:t>
            </a:r>
            <a:r>
              <a:rPr lang="fi-FI" sz="2400" dirty="0" err="1" smtClean="0"/>
              <a:t>native</a:t>
            </a:r>
            <a:r>
              <a:rPr lang="fi-FI" sz="2400" dirty="0" smtClean="0"/>
              <a:t> </a:t>
            </a:r>
            <a:r>
              <a:rPr lang="fi-FI" sz="2400" dirty="0" err="1" smtClean="0"/>
              <a:t>oxide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55326" y="1815737"/>
            <a:ext cx="3749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Other</a:t>
            </a:r>
            <a:r>
              <a:rPr lang="fi-FI" sz="2400" dirty="0" smtClean="0"/>
              <a:t> </a:t>
            </a:r>
            <a:r>
              <a:rPr lang="fi-FI" sz="2400" dirty="0" err="1" smtClean="0"/>
              <a:t>reasons</a:t>
            </a:r>
            <a:r>
              <a:rPr lang="fi-FI" sz="2400" dirty="0" smtClean="0"/>
              <a:t> for </a:t>
            </a:r>
            <a:r>
              <a:rPr lang="fi-FI" sz="2400" dirty="0" err="1" smtClean="0"/>
              <a:t>cleaning</a:t>
            </a:r>
            <a:r>
              <a:rPr lang="fi-FI" sz="2400" dirty="0" smtClean="0"/>
              <a:t>:</a:t>
            </a:r>
          </a:p>
          <a:p>
            <a:endParaRPr lang="fi-FI" sz="2400" dirty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eliminates</a:t>
            </a:r>
            <a:r>
              <a:rPr lang="fi-FI" sz="2400" dirty="0" smtClean="0"/>
              <a:t> </a:t>
            </a:r>
            <a:r>
              <a:rPr lang="fi-FI" sz="2400" dirty="0" err="1" smtClean="0"/>
              <a:t>wait</a:t>
            </a:r>
            <a:r>
              <a:rPr lang="fi-FI" sz="2400" dirty="0" smtClean="0"/>
              <a:t> </a:t>
            </a:r>
            <a:r>
              <a:rPr lang="fi-FI" sz="2400" dirty="0" err="1" smtClean="0"/>
              <a:t>time</a:t>
            </a:r>
            <a:r>
              <a:rPr lang="fi-FI" sz="2400" dirty="0" smtClean="0"/>
              <a:t> </a:t>
            </a:r>
            <a:r>
              <a:rPr lang="fi-FI" sz="2400" dirty="0" err="1" smtClean="0"/>
              <a:t>differences</a:t>
            </a:r>
            <a:endParaRPr lang="fi-FI" sz="2400" dirty="0" smtClean="0"/>
          </a:p>
          <a:p>
            <a:r>
              <a:rPr lang="fi-FI" sz="2400" dirty="0" smtClean="0"/>
              <a:t>-</a:t>
            </a:r>
            <a:r>
              <a:rPr lang="fi-FI" sz="2400" dirty="0" err="1" smtClean="0"/>
              <a:t>eliminates</a:t>
            </a:r>
            <a:r>
              <a:rPr lang="fi-FI" sz="2400" dirty="0" smtClean="0"/>
              <a:t> </a:t>
            </a:r>
            <a:r>
              <a:rPr lang="fi-FI" sz="2400" dirty="0" err="1" smtClean="0"/>
              <a:t>previous</a:t>
            </a:r>
            <a:r>
              <a:rPr lang="fi-FI" sz="2400" dirty="0" smtClean="0"/>
              <a:t> </a:t>
            </a:r>
            <a:r>
              <a:rPr lang="fi-FI" sz="2400" dirty="0" err="1" smtClean="0"/>
              <a:t>step</a:t>
            </a:r>
            <a:r>
              <a:rPr lang="fi-FI" sz="2400" dirty="0" smtClean="0"/>
              <a:t> </a:t>
            </a:r>
            <a:r>
              <a:rPr lang="fi-FI" sz="2400" dirty="0" err="1" smtClean="0"/>
              <a:t>effects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15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3211</TotalTime>
  <Words>1083</Words>
  <Application>Microsoft Office PowerPoint</Application>
  <PresentationFormat>On-screen Show (4:3)</PresentationFormat>
  <Paragraphs>246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Comic Sans MS</vt:lpstr>
      <vt:lpstr>Georgia</vt:lpstr>
      <vt:lpstr>Helvetica</vt:lpstr>
      <vt:lpstr>Symbol</vt:lpstr>
      <vt:lpstr>Times New Roman</vt:lpstr>
      <vt:lpstr>Wingdings</vt:lpstr>
      <vt:lpstr>Office Theme</vt:lpstr>
      <vt:lpstr>Presentation</vt:lpstr>
      <vt:lpstr>Microfabrication 2019: lab demo process flow</vt:lpstr>
      <vt:lpstr>Lab demo device: Al resistor</vt:lpstr>
      <vt:lpstr>Resistor test wafer</vt:lpstr>
      <vt:lpstr>Silicon wafer selection</vt:lpstr>
      <vt:lpstr>Silicon wafer selection: SSP</vt:lpstr>
      <vt:lpstr>Wafer orientation</vt:lpstr>
      <vt:lpstr>Silicon wafer: doping</vt:lpstr>
      <vt:lpstr>Wafer cleaning in 3 steps</vt:lpstr>
      <vt:lpstr>Cleaning functions</vt:lpstr>
      <vt:lpstr>Pre-oxidation cleaning</vt:lpstr>
      <vt:lpstr>Oxidation furnaces</vt:lpstr>
      <vt:lpstr>Dry oxidation</vt:lpstr>
      <vt:lpstr>Wet oxidation: 10000C, 110 min</vt:lpstr>
      <vt:lpstr>Oxide thickness</vt:lpstr>
      <vt:lpstr>Why not CVD oxide ?</vt:lpstr>
      <vt:lpstr>Why no cleaning before sputtering ?</vt:lpstr>
      <vt:lpstr>Sputter</vt:lpstr>
      <vt:lpstr>MRC sputter</vt:lpstr>
      <vt:lpstr>Aluminum sputtering</vt:lpstr>
      <vt:lpstr>Aluminum quality</vt:lpstr>
      <vt:lpstr>Aluminum microstructure</vt:lpstr>
      <vt:lpstr>Stress-temperature</vt:lpstr>
      <vt:lpstr>TCR: temperature coefficient of resistance</vt:lpstr>
      <vt:lpstr>Aluminum pros and cons</vt:lpstr>
      <vt:lpstr>Al-Si phase diagram</vt:lpstr>
      <vt:lpstr>Lithography: bake &amp; prime</vt:lpstr>
      <vt:lpstr>Lithography: resist choice</vt:lpstr>
      <vt:lpstr>Lithography: spinning</vt:lpstr>
      <vt:lpstr>Bake on a hot plate</vt:lpstr>
      <vt:lpstr>Lithography: alignment</vt:lpstr>
      <vt:lpstr>Lithography: alignment (2)</vt:lpstr>
      <vt:lpstr>Lithography: exposure tool</vt:lpstr>
      <vt:lpstr>Lithography: exposure tool MA-6</vt:lpstr>
      <vt:lpstr>Lithography: soft contact</vt:lpstr>
      <vt:lpstr>Development</vt:lpstr>
      <vt:lpstr>Resist profile</vt:lpstr>
      <vt:lpstr>Hard bake @ 120oC</vt:lpstr>
      <vt:lpstr>Wet etching aluminum</vt:lpstr>
      <vt:lpstr>Resist strip</vt:lpstr>
      <vt:lpstr>Aluminum thickness</vt:lpstr>
      <vt:lpstr>Electrical measurements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Microfabrication lab demo 2018</dc:title>
  <dc:creator>Franssila Sami</dc:creator>
  <cp:lastModifiedBy>Franssila Sami</cp:lastModifiedBy>
  <cp:revision>37</cp:revision>
  <dcterms:created xsi:type="dcterms:W3CDTF">2018-01-22T10:36:17Z</dcterms:created>
  <dcterms:modified xsi:type="dcterms:W3CDTF">2019-03-11T07:47:59Z</dcterms:modified>
</cp:coreProperties>
</file>