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6" r:id="rId4"/>
    <p:sldId id="396" r:id="rId5"/>
    <p:sldId id="398" r:id="rId6"/>
    <p:sldId id="325" r:id="rId7"/>
    <p:sldId id="326" r:id="rId8"/>
    <p:sldId id="399" r:id="rId9"/>
    <p:sldId id="385" r:id="rId10"/>
    <p:sldId id="386" r:id="rId11"/>
    <p:sldId id="327" r:id="rId12"/>
    <p:sldId id="405" r:id="rId13"/>
    <p:sldId id="420" r:id="rId14"/>
    <p:sldId id="328" r:id="rId15"/>
    <p:sldId id="329" r:id="rId16"/>
    <p:sldId id="407" r:id="rId17"/>
    <p:sldId id="400" r:id="rId18"/>
    <p:sldId id="357" r:id="rId19"/>
    <p:sldId id="408" r:id="rId20"/>
    <p:sldId id="409" r:id="rId21"/>
    <p:sldId id="265" r:id="rId22"/>
    <p:sldId id="410" r:id="rId23"/>
    <p:sldId id="411" r:id="rId24"/>
    <p:sldId id="268" r:id="rId25"/>
    <p:sldId id="270" r:id="rId26"/>
    <p:sldId id="269" r:id="rId27"/>
    <p:sldId id="271" r:id="rId28"/>
    <p:sldId id="272" r:id="rId29"/>
    <p:sldId id="406" r:id="rId30"/>
    <p:sldId id="412" r:id="rId31"/>
    <p:sldId id="291" r:id="rId32"/>
    <p:sldId id="413" r:id="rId33"/>
    <p:sldId id="414" r:id="rId34"/>
    <p:sldId id="415" r:id="rId35"/>
    <p:sldId id="417" r:id="rId36"/>
    <p:sldId id="330" r:id="rId37"/>
    <p:sldId id="331" r:id="rId38"/>
    <p:sldId id="339" r:id="rId39"/>
    <p:sldId id="340" r:id="rId40"/>
    <p:sldId id="307" r:id="rId41"/>
    <p:sldId id="292" r:id="rId42"/>
    <p:sldId id="418" r:id="rId43"/>
    <p:sldId id="332" r:id="rId44"/>
    <p:sldId id="333" r:id="rId45"/>
    <p:sldId id="280" r:id="rId46"/>
    <p:sldId id="314" r:id="rId47"/>
    <p:sldId id="279" r:id="rId48"/>
    <p:sldId id="304" r:id="rId49"/>
    <p:sldId id="297" r:id="rId50"/>
    <p:sldId id="312" r:id="rId51"/>
    <p:sldId id="300" r:id="rId52"/>
    <p:sldId id="301" r:id="rId53"/>
    <p:sldId id="281" r:id="rId54"/>
    <p:sldId id="282" r:id="rId55"/>
    <p:sldId id="313" r:id="rId56"/>
    <p:sldId id="315" r:id="rId57"/>
    <p:sldId id="316" r:id="rId58"/>
    <p:sldId id="419" r:id="rId59"/>
    <p:sldId id="31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gdp_by_secto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gvc.indic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Google%20Drive\em.markets2019\lecture%208\gvc.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Sheet7!$E$11</c:f>
              <c:strCache>
                <c:ptCount val="1"/>
                <c:pt idx="0">
                  <c:v>Agriculture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Sheet7!$F$10:$I$10</c:f>
              <c:strCache>
                <c:ptCount val="4"/>
                <c:pt idx="0">
                  <c:v>Advanced EMs</c:v>
                </c:pt>
                <c:pt idx="1">
                  <c:v>Secondary EMs</c:v>
                </c:pt>
                <c:pt idx="2">
                  <c:v>Frontier EMs</c:v>
                </c:pt>
                <c:pt idx="3">
                  <c:v>Advanced countries</c:v>
                </c:pt>
              </c:strCache>
            </c:strRef>
          </c:cat>
          <c:val>
            <c:numRef>
              <c:f>Sheet7!$F$11:$I$11</c:f>
              <c:numCache>
                <c:formatCode>0.00</c:formatCode>
                <c:ptCount val="4"/>
                <c:pt idx="0">
                  <c:v>4.7727272727272725</c:v>
                </c:pt>
                <c:pt idx="1">
                  <c:v>9.0583333333333336</c:v>
                </c:pt>
                <c:pt idx="2">
                  <c:v>8.457692307692307</c:v>
                </c:pt>
                <c:pt idx="3">
                  <c:v>1.8619047619047624</c:v>
                </c:pt>
              </c:numCache>
            </c:numRef>
          </c:val>
          <c:extLst>
            <c:ext xmlns:c16="http://schemas.microsoft.com/office/drawing/2014/chart" uri="{C3380CC4-5D6E-409C-BE32-E72D297353CC}">
              <c16:uniqueId val="{00000000-98D5-489A-9FD9-95744B4AD2A1}"/>
            </c:ext>
          </c:extLst>
        </c:ser>
        <c:ser>
          <c:idx val="1"/>
          <c:order val="1"/>
          <c:tx>
            <c:strRef>
              <c:f>Sheet7!$E$12</c:f>
              <c:strCache>
                <c:ptCount val="1"/>
                <c:pt idx="0">
                  <c:v>Industry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Sheet7!$F$10:$I$10</c:f>
              <c:strCache>
                <c:ptCount val="4"/>
                <c:pt idx="0">
                  <c:v>Advanced EMs</c:v>
                </c:pt>
                <c:pt idx="1">
                  <c:v>Secondary EMs</c:v>
                </c:pt>
                <c:pt idx="2">
                  <c:v>Frontier EMs</c:v>
                </c:pt>
                <c:pt idx="3">
                  <c:v>Advanced countries</c:v>
                </c:pt>
              </c:strCache>
            </c:strRef>
          </c:cat>
          <c:val>
            <c:numRef>
              <c:f>Sheet7!$F$12:$I$12</c:f>
              <c:numCache>
                <c:formatCode>0.00</c:formatCode>
                <c:ptCount val="4"/>
                <c:pt idx="0">
                  <c:v>29.436363636363634</c:v>
                </c:pt>
                <c:pt idx="1">
                  <c:v>35.475000000000001</c:v>
                </c:pt>
                <c:pt idx="2">
                  <c:v>27.9</c:v>
                </c:pt>
                <c:pt idx="3">
                  <c:v>25.938095238095237</c:v>
                </c:pt>
              </c:numCache>
            </c:numRef>
          </c:val>
          <c:extLst>
            <c:ext xmlns:c16="http://schemas.microsoft.com/office/drawing/2014/chart" uri="{C3380CC4-5D6E-409C-BE32-E72D297353CC}">
              <c16:uniqueId val="{00000001-98D5-489A-9FD9-95744B4AD2A1}"/>
            </c:ext>
          </c:extLst>
        </c:ser>
        <c:ser>
          <c:idx val="2"/>
          <c:order val="2"/>
          <c:tx>
            <c:strRef>
              <c:f>Sheet7!$E$13</c:f>
              <c:strCache>
                <c:ptCount val="1"/>
                <c:pt idx="0">
                  <c:v>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Sheet7!$F$10:$I$10</c:f>
              <c:strCache>
                <c:ptCount val="4"/>
                <c:pt idx="0">
                  <c:v>Advanced EMs</c:v>
                </c:pt>
                <c:pt idx="1">
                  <c:v>Secondary EMs</c:v>
                </c:pt>
                <c:pt idx="2">
                  <c:v>Frontier EMs</c:v>
                </c:pt>
                <c:pt idx="3">
                  <c:v>Advanced countries</c:v>
                </c:pt>
              </c:strCache>
            </c:strRef>
          </c:cat>
          <c:val>
            <c:numRef>
              <c:f>Sheet7!$F$13:$I$13</c:f>
              <c:numCache>
                <c:formatCode>0.00</c:formatCode>
                <c:ptCount val="4"/>
                <c:pt idx="0">
                  <c:v>64.009090909090901</c:v>
                </c:pt>
                <c:pt idx="1">
                  <c:v>55.525000000000006</c:v>
                </c:pt>
                <c:pt idx="2">
                  <c:v>63.646153846153837</c:v>
                </c:pt>
                <c:pt idx="3">
                  <c:v>71.723809523809521</c:v>
                </c:pt>
              </c:numCache>
            </c:numRef>
          </c:val>
          <c:extLst>
            <c:ext xmlns:c16="http://schemas.microsoft.com/office/drawing/2014/chart" uri="{C3380CC4-5D6E-409C-BE32-E72D297353CC}">
              <c16:uniqueId val="{00000002-98D5-489A-9FD9-95744B4AD2A1}"/>
            </c:ext>
          </c:extLst>
        </c:ser>
        <c:dLbls>
          <c:showLegendKey val="0"/>
          <c:showVal val="0"/>
          <c:showCatName val="0"/>
          <c:showSerName val="0"/>
          <c:showPercent val="0"/>
          <c:showBubbleSize val="0"/>
        </c:dLbls>
        <c:gapWidth val="150"/>
        <c:overlap val="100"/>
        <c:axId val="150957752"/>
        <c:axId val="150958928"/>
      </c:barChart>
      <c:catAx>
        <c:axId val="15095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crossAx val="150958928"/>
        <c:crosses val="autoZero"/>
        <c:auto val="1"/>
        <c:lblAlgn val="ctr"/>
        <c:lblOffset val="100"/>
        <c:noMultiLvlLbl val="0"/>
      </c:catAx>
      <c:valAx>
        <c:axId val="15095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957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Forward participation index</c:v>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5.4740957966764418E-2"/>
                  <c:y val="-3.53460972017674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Australia: </a:t>
                    </a:r>
                    <a:fld id="{66C6D555-EBB3-4EC9-BEC7-76EE19D7DF6F}" type="XVALUE">
                      <a:rPr lang="en-US"/>
                      <a:pPr>
                        <a:defRPr/>
                      </a:pPr>
                      <a:t>[X VALUE]</a:t>
                    </a:fld>
                    <a:r>
                      <a:rPr lang="en-US" baseline="0"/>
                      <a:t>; </a:t>
                    </a:r>
                    <a:fld id="{B1D5DE9C-80A2-4A33-BBD9-E54611FFE40B}"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E923-4154-BF5A-CD309484A4FF}"/>
                </c:ext>
              </c:extLst>
            </c:dLbl>
            <c:dLbl>
              <c:idx val="4"/>
              <c:layout>
                <c:manualLayout>
                  <c:x val="2.9977191267513751E-2"/>
                  <c:y val="-5.891016200294550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Chile: </a:t>
                    </a:r>
                    <a:fld id="{4183AD35-1096-409B-ABBA-C783C6470D38}" type="XVALUE">
                      <a:rPr lang="en-US"/>
                      <a:pPr>
                        <a:defRPr/>
                      </a:pPr>
                      <a:t>[X VALUE]</a:t>
                    </a:fld>
                    <a:r>
                      <a:rPr lang="en-US" baseline="0"/>
                      <a:t>; </a:t>
                    </a:r>
                    <a:fld id="{0264767D-A335-4B0D-AC6A-927F7979D1B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E923-4154-BF5A-CD309484A4FF}"/>
                </c:ext>
              </c:extLst>
            </c:dLbl>
            <c:dLbl>
              <c:idx val="5"/>
              <c:layout>
                <c:manualLayout>
                  <c:x val="3.5215546779450761E-2"/>
                  <c:y val="-4.203153137085678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Czech Rep:</a:t>
                    </a:r>
                    <a:r>
                      <a:rPr lang="en-US" baseline="0"/>
                      <a:t> </a:t>
                    </a:r>
                    <a:fld id="{E868D456-861D-4251-BEC3-7A96D720C41C}" type="XVALUE">
                      <a:rPr lang="en-US"/>
                      <a:pPr>
                        <a:defRPr/>
                      </a:pPr>
                      <a:t>[X VALUE]</a:t>
                    </a:fld>
                    <a:r>
                      <a:rPr lang="en-US" baseline="0"/>
                      <a:t>; </a:t>
                    </a:r>
                    <a:fld id="{2CCABC06-4F03-4558-A90D-19F61EED1590}"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E923-4154-BF5A-CD309484A4FF}"/>
                </c:ext>
              </c:extLst>
            </c:dLbl>
            <c:dLbl>
              <c:idx val="7"/>
              <c:layout>
                <c:manualLayout>
                  <c:x val="4.0607072807832212E-2"/>
                  <c:y val="-8.439824857587389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Estonia: </a:t>
                    </a:r>
                    <a:fld id="{DAB79072-EF35-4107-B9CD-19A15FD25F2C}" type="XVALUE">
                      <a:rPr lang="en-US"/>
                      <a:pPr>
                        <a:defRPr/>
                      </a:pPr>
                      <a:t>[X VALUE]</a:t>
                    </a:fld>
                    <a:r>
                      <a:rPr lang="en-US" baseline="0"/>
                      <a:t>; </a:t>
                    </a:r>
                    <a:fld id="{9AA4CB22-402B-4572-ACC0-75932AA96048}"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E923-4154-BF5A-CD309484A4FF}"/>
                </c:ext>
              </c:extLst>
            </c:dLbl>
            <c:dLbl>
              <c:idx val="10"/>
              <c:layout>
                <c:manualLayout>
                  <c:x val="0.12587717356560232"/>
                  <c:y val="-0.11999377065493078"/>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Germany: </a:t>
                    </a:r>
                    <a:fld id="{216AF664-10B2-45E7-B6F7-4860DC1DE205}" type="XVALUE">
                      <a:rPr lang="en-US"/>
                      <a:pPr>
                        <a:defRPr/>
                      </a:pPr>
                      <a:t>[X VALUE]</a:t>
                    </a:fld>
                    <a:r>
                      <a:rPr lang="en-US" baseline="0"/>
                      <a:t>; </a:t>
                    </a:r>
                    <a:fld id="{9F9FAEE3-4C2E-4C2A-83FC-89C3CE056A54}"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E923-4154-BF5A-CD309484A4FF}"/>
                </c:ext>
              </c:extLst>
            </c:dLbl>
            <c:dLbl>
              <c:idx val="11"/>
              <c:layout>
                <c:manualLayout>
                  <c:x val="-0.17486340469796244"/>
                  <c:y val="-6.304729705628520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Greece: </a:t>
                    </a:r>
                    <a:fld id="{5A075024-D517-4437-A6F6-9B9914CD097E}" type="XVALUE">
                      <a:rPr lang="en-US"/>
                      <a:pPr>
                        <a:defRPr/>
                      </a:pPr>
                      <a:t>[X VALUE]</a:t>
                    </a:fld>
                    <a:r>
                      <a:rPr lang="en-US" baseline="0"/>
                      <a:t>; </a:t>
                    </a:r>
                    <a:fld id="{78CD0465-5F3C-4FA4-A576-0850816CB0FF}"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E923-4154-BF5A-CD309484A4FF}"/>
                </c:ext>
              </c:extLst>
            </c:dLbl>
            <c:dLbl>
              <c:idx val="12"/>
              <c:layout>
                <c:manualLayout>
                  <c:x val="-9.8360665142603845E-2"/>
                  <c:y val="-3.96964462946980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Hungary: </a:t>
                    </a:r>
                    <a:fld id="{4502650E-3535-48F6-8CF1-1C7B3F9DD348}" type="XVALUE">
                      <a:rPr lang="en-US"/>
                      <a:pPr>
                        <a:defRPr/>
                      </a:pPr>
                      <a:t>[X VALUE]</a:t>
                    </a:fld>
                    <a:r>
                      <a:rPr lang="en-US" baseline="0"/>
                      <a:t>; </a:t>
                    </a:r>
                    <a:fld id="{42E4BE3D-ABDE-4993-BAF7-DD9BE1DF99E8}"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E923-4154-BF5A-CD309484A4FF}"/>
                </c:ext>
              </c:extLst>
            </c:dLbl>
            <c:dLbl>
              <c:idx val="17"/>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Japan: </a:t>
                    </a:r>
                    <a:fld id="{4C493DEC-82BF-43EF-BD56-54AC4C34C333}" type="XVALUE">
                      <a:rPr lang="en-US"/>
                      <a:pPr>
                        <a:defRPr/>
                      </a:pPr>
                      <a:t>[X VALUE]</a:t>
                    </a:fld>
                    <a:r>
                      <a:rPr lang="en-US" baseline="0"/>
                      <a:t>; </a:t>
                    </a:r>
                    <a:fld id="{F071AFD7-AFE7-481F-9E51-7A7F4BE33FC0}"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E923-4154-BF5A-CD309484A4FF}"/>
                </c:ext>
              </c:extLst>
            </c:dLbl>
            <c:dLbl>
              <c:idx val="18"/>
              <c:layout>
                <c:manualLayout>
                  <c:x val="-0.19307834268733345"/>
                  <c:y val="-3.502627614238065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South Korea: </a:t>
                    </a:r>
                    <a:fld id="{BA2C039E-47A7-4C6B-AF91-CC126EC36F29}" type="XVALUE">
                      <a:rPr lang="en-US"/>
                      <a:pPr>
                        <a:defRPr/>
                      </a:pPr>
                      <a:t>[X VALUE]</a:t>
                    </a:fld>
                    <a:r>
                      <a:rPr lang="en-US" baseline="0"/>
                      <a:t>; </a:t>
                    </a:r>
                    <a:fld id="{F73FD666-2963-46A6-B2A8-6941A79A0FE1}"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E923-4154-BF5A-CD309484A4FF}"/>
                </c:ext>
              </c:extLst>
            </c:dLbl>
            <c:dLbl>
              <c:idx val="19"/>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Luxemburg: </a:t>
                    </a:r>
                    <a:fld id="{230B16B9-3693-4911-AB1D-8EA0FC4DF8D4}" type="XVALUE">
                      <a:rPr lang="en-US"/>
                      <a:pPr>
                        <a:defRPr/>
                      </a:pPr>
                      <a:t>[X VALUE]</a:t>
                    </a:fld>
                    <a:r>
                      <a:rPr lang="en-US" baseline="0"/>
                      <a:t>; </a:t>
                    </a:r>
                    <a:fld id="{3FA1E2B7-4F3F-4E48-A6BF-54FCED6268D6}"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E923-4154-BF5A-CD309484A4FF}"/>
                </c:ext>
              </c:extLst>
            </c:dLbl>
            <c:dLbl>
              <c:idx val="20"/>
              <c:layout>
                <c:manualLayout>
                  <c:x val="0.10807529873693508"/>
                  <c:y val="-0.10974899857945931"/>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Mexico: </a:t>
                    </a:r>
                    <a:fld id="{0DE5FC6D-086F-49AE-8F49-70B78B0DC332}" type="XVALUE">
                      <a:rPr lang="en-US"/>
                      <a:pPr>
                        <a:defRPr/>
                      </a:pPr>
                      <a:t>[X VALUE]</a:t>
                    </a:fld>
                    <a:r>
                      <a:rPr lang="en-US" baseline="0"/>
                      <a:t>; </a:t>
                    </a:r>
                    <a:fld id="{7C1352EC-F149-4143-B561-ACED193081CE}"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E923-4154-BF5A-CD309484A4FF}"/>
                </c:ext>
              </c:extLst>
            </c:dLbl>
            <c:dLbl>
              <c:idx val="23"/>
              <c:layout>
                <c:manualLayout>
                  <c:x val="1.1730205278592471E-2"/>
                  <c:y val="-4.320078546882670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Norway: </a:t>
                    </a:r>
                    <a:fld id="{8207D9CA-7B66-4F01-AEBC-0896190D8392}" type="XVALUE">
                      <a:rPr lang="en-US"/>
                      <a:pPr>
                        <a:defRPr/>
                      </a:pPr>
                      <a:t>[X VALUE]</a:t>
                    </a:fld>
                    <a:r>
                      <a:rPr lang="en-US" baseline="0"/>
                      <a:t>; </a:t>
                    </a:r>
                    <a:fld id="{E0E34AEA-B672-4255-AB8D-FA8C2DC153E9}"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B-E923-4154-BF5A-CD309484A4FF}"/>
                </c:ext>
              </c:extLst>
            </c:dLbl>
            <c:dLbl>
              <c:idx val="24"/>
              <c:layout>
                <c:manualLayout>
                  <c:x val="3.1572559181576455E-2"/>
                  <c:y val="-7.005255228476123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Poland: </a:t>
                    </a:r>
                    <a:fld id="{12CEAEBB-C27F-4F1F-8995-A95D77A69529}" type="XVALUE">
                      <a:rPr lang="en-US"/>
                      <a:pPr>
                        <a:defRPr/>
                      </a:pPr>
                      <a:t>[X VALUE]</a:t>
                    </a:fld>
                    <a:r>
                      <a:rPr lang="en-US" baseline="0"/>
                      <a:t>; </a:t>
                    </a:r>
                    <a:fld id="{6CFBA39D-8FA1-47A3-B6DB-F7646045CCF6}"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C-E923-4154-BF5A-CD309484A4FF}"/>
                </c:ext>
              </c:extLst>
            </c:dLbl>
            <c:dLbl>
              <c:idx val="26"/>
              <c:layout>
                <c:manualLayout>
                  <c:x val="4.0072863576616422E-2"/>
                  <c:y val="-9.34034030463483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Slovakia: </a:t>
                    </a:r>
                    <a:fld id="{8FEC79FF-3ACC-46BB-95D8-E63189374D5F}" type="XVALUE">
                      <a:rPr lang="en-US"/>
                      <a:pPr>
                        <a:defRPr/>
                      </a:pPr>
                      <a:t>[X VALUE]</a:t>
                    </a:fld>
                    <a:r>
                      <a:rPr lang="en-US" baseline="0"/>
                      <a:t>; </a:t>
                    </a:r>
                    <a:fld id="{D4948774-F4C3-4B80-9EC3-5138130855B1}"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D-E923-4154-BF5A-CD309484A4FF}"/>
                </c:ext>
              </c:extLst>
            </c:dLbl>
            <c:dLbl>
              <c:idx val="27"/>
              <c:layout>
                <c:manualLayout>
                  <c:x val="-0.16757742950221399"/>
                  <c:y val="-5.60420418278090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Slovenia: </a:t>
                    </a:r>
                    <a:fld id="{5173EEAC-0A7E-4B75-907F-F41174B16FA0}" type="XVALUE">
                      <a:rPr lang="en-US"/>
                      <a:pPr>
                        <a:defRPr/>
                      </a:pPr>
                      <a:t>[X VALUE]</a:t>
                    </a:fld>
                    <a:r>
                      <a:rPr lang="en-US" baseline="0"/>
                      <a:t>; </a:t>
                    </a:r>
                    <a:fld id="{B97D9F1E-4CE2-4D30-B001-C656CE922F05}"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E-E923-4154-BF5A-CD309484A4FF}"/>
                </c:ext>
              </c:extLst>
            </c:dLbl>
            <c:dLbl>
              <c:idx val="31"/>
              <c:layout>
                <c:manualLayout>
                  <c:x val="-0.20400730548095611"/>
                  <c:y val="2.80210209139044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Turkey: </a:t>
                    </a:r>
                    <a:fld id="{B80088F0-FC53-4061-9FC9-4FF0BB8777D2}" type="XVALUE">
                      <a:rPr lang="en-US"/>
                      <a:pPr>
                        <a:defRPr/>
                      </a:pPr>
                      <a:t>[X VALUE]</a:t>
                    </a:fld>
                    <a:r>
                      <a:rPr lang="en-US" baseline="0"/>
                      <a:t>; </a:t>
                    </a:r>
                    <a:fld id="{90F50F08-BCD6-4F47-BDB4-30978E78B1DD}"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F-E923-4154-BF5A-CD309484A4FF}"/>
                </c:ext>
              </c:extLst>
            </c:dLbl>
            <c:dLbl>
              <c:idx val="33"/>
              <c:layout>
                <c:manualLayout>
                  <c:x val="-4.6920821114369501E-2"/>
                  <c:y val="4.209097080787508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USA: </a:t>
                    </a:r>
                    <a:fld id="{64D2F1D0-BE12-4F98-8AFD-49FB72EB267A}" type="XVALUE">
                      <a:rPr lang="en-US"/>
                      <a:pPr>
                        <a:defRPr/>
                      </a:pPr>
                      <a:t>[X VALUE]</a:t>
                    </a:fld>
                    <a:r>
                      <a:rPr lang="en-US" baseline="0"/>
                      <a:t>; </a:t>
                    </a:r>
                    <a:fld id="{C8402548-382C-4F6D-988E-BA9D02216659}"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0-E923-4154-BF5A-CD309484A4FF}"/>
                </c:ext>
              </c:extLst>
            </c:dLbl>
            <c:dLbl>
              <c:idx val="35"/>
              <c:layout>
                <c:manualLayout>
                  <c:x val="-1.3033561420658195E-3"/>
                  <c:y val="3.534609720176715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Brazil: </a:t>
                    </a:r>
                    <a:fld id="{C056AD8A-0F5F-4248-BBCE-FB22A09FB4C4}" type="XVALUE">
                      <a:rPr lang="en-US"/>
                      <a:pPr>
                        <a:defRPr/>
                      </a:pPr>
                      <a:t>[X VALUE]</a:t>
                    </a:fld>
                    <a:r>
                      <a:rPr lang="en-US" baseline="0"/>
                      <a:t>; </a:t>
                    </a:r>
                    <a:fld id="{11A8DAEA-8003-4B43-8016-EE524748F608}"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1-E923-4154-BF5A-CD309484A4FF}"/>
                </c:ext>
              </c:extLst>
            </c:dLbl>
            <c:dLbl>
              <c:idx val="37"/>
              <c:layout>
                <c:manualLayout>
                  <c:x val="-0.21979358507174443"/>
                  <c:y val="2.568593583774578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Bulgaria: </a:t>
                    </a:r>
                    <a:fld id="{AFBE28A3-8376-4F2F-9BC3-5949CC1A94E2}" type="XVALUE">
                      <a:rPr lang="en-US"/>
                      <a:pPr>
                        <a:defRPr/>
                      </a:pPr>
                      <a:t>[X VALUE]</a:t>
                    </a:fld>
                    <a:r>
                      <a:rPr lang="en-US" baseline="0"/>
                      <a:t>; </a:t>
                    </a:r>
                    <a:fld id="{4FF8055E-7F9D-4C42-A4FC-21099F819D4B}"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2-E923-4154-BF5A-CD309484A4FF}"/>
                </c:ext>
              </c:extLst>
            </c:dLbl>
            <c:dLbl>
              <c:idx val="38"/>
              <c:layout>
                <c:manualLayout>
                  <c:x val="-0.14571950391496868"/>
                  <c:y val="5.370695675165027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Cambodia: </a:t>
                    </a:r>
                    <a:fld id="{A3A4236A-C28A-4C82-BDB5-B3F37590D210}" type="XVALUE">
                      <a:rPr lang="en-US"/>
                      <a:pPr>
                        <a:defRPr/>
                      </a:pPr>
                      <a:t>[X VALUE]</a:t>
                    </a:fld>
                    <a:r>
                      <a:rPr lang="en-US" baseline="0"/>
                      <a:t>; </a:t>
                    </a:r>
                    <a:fld id="{2E4D19AD-34EE-4732-A659-BF346DC27C05}"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3-E923-4154-BF5A-CD309484A4FF}"/>
                </c:ext>
              </c:extLst>
            </c:dLbl>
            <c:dLbl>
              <c:idx val="39"/>
              <c:layout>
                <c:manualLayout>
                  <c:x val="-3.2786888380867948E-2"/>
                  <c:y val="2.802102091390440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China: </a:t>
                    </a:r>
                    <a:fld id="{34441980-7197-4742-8AC1-6ED4CFE44D4C}" type="XVALUE">
                      <a:rPr lang="en-US"/>
                      <a:pPr>
                        <a:defRPr/>
                      </a:pPr>
                      <a:t>[X VALUE]</a:t>
                    </a:fld>
                    <a:r>
                      <a:rPr lang="en-US" baseline="0"/>
                      <a:t>; </a:t>
                    </a:r>
                    <a:fld id="{03AF61BD-8FF5-4556-A0E1-3CF4CB415876}"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4-E923-4154-BF5A-CD309484A4FF}"/>
                </c:ext>
              </c:extLst>
            </c:dLbl>
            <c:dLbl>
              <c:idx val="4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Colombia: </a:t>
                    </a:r>
                    <a:fld id="{2466FFC8-AF11-426E-B1CE-052E3B7E87A1}" type="XVALUE">
                      <a:rPr lang="en-US"/>
                      <a:pPr>
                        <a:defRPr/>
                      </a:pPr>
                      <a:t>[X VALUE]</a:t>
                    </a:fld>
                    <a:r>
                      <a:rPr lang="en-US" baseline="0"/>
                      <a:t>; </a:t>
                    </a:r>
                    <a:fld id="{7D71F89E-EEFB-44DC-9D3C-4521083A054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5-E923-4154-BF5A-CD309484A4FF}"/>
                </c:ext>
              </c:extLst>
            </c:dLbl>
            <c:dLbl>
              <c:idx val="42"/>
              <c:layout>
                <c:manualLayout>
                  <c:x val="-1.457195039149691E-2"/>
                  <c:y val="2.80210209139044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Croatia: </a:t>
                    </a:r>
                    <a:fld id="{DC5CF59C-7592-4BF4-AA6C-2158A473735F}" type="XVALUE">
                      <a:rPr lang="en-US"/>
                      <a:pPr>
                        <a:defRPr/>
                      </a:pPr>
                      <a:t>[X VALUE]</a:t>
                    </a:fld>
                    <a:r>
                      <a:rPr lang="en-US" baseline="0"/>
                      <a:t>; </a:t>
                    </a:r>
                    <a:fld id="{7E099E84-6BFA-46E9-81E4-575E3D55F57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6-E923-4154-BF5A-CD309484A4FF}"/>
                </c:ext>
              </c:extLst>
            </c:dLbl>
            <c:dLbl>
              <c:idx val="43"/>
              <c:layout>
                <c:manualLayout>
                  <c:x val="-5.9502130765278959E-2"/>
                  <c:y val="0.1844717210165379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Cyprus: </a:t>
                    </a:r>
                    <a:fld id="{E23A9670-1D2E-4B41-BC26-8D3788C6BF9C}" type="XVALUE">
                      <a:rPr lang="en-US"/>
                      <a:pPr>
                        <a:defRPr/>
                      </a:pPr>
                      <a:t>[X VALUE]</a:t>
                    </a:fld>
                    <a:r>
                      <a:rPr lang="en-US" baseline="0"/>
                      <a:t>; </a:t>
                    </a:r>
                    <a:fld id="{C8F1A45C-D826-4677-B7FE-736021B52C5B}"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7-E923-4154-BF5A-CD309484A4FF}"/>
                </c:ext>
              </c:extLst>
            </c:dLbl>
            <c:dLbl>
              <c:idx val="45"/>
              <c:layout>
                <c:manualLayout>
                  <c:x val="6.3145118363152994E-2"/>
                  <c:y val="-3.269119106622191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India: </a:t>
                    </a:r>
                    <a:fld id="{D1EA592B-9044-4E5A-AE9A-38D40A7AC54B}" type="XVALUE">
                      <a:rPr lang="en-US"/>
                      <a:pPr>
                        <a:defRPr/>
                      </a:pPr>
                      <a:t>[X VALUE]</a:t>
                    </a:fld>
                    <a:r>
                      <a:rPr lang="en-US" baseline="0"/>
                      <a:t>; </a:t>
                    </a:r>
                    <a:fld id="{9212E783-3E31-4885-9B47-4C16D399F4BA}"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8-E923-4154-BF5A-CD309484A4FF}"/>
                </c:ext>
              </c:extLst>
            </c:dLbl>
            <c:dLbl>
              <c:idx val="46"/>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Indonesia: </a:t>
                    </a:r>
                    <a:fld id="{8C97111D-7F97-42B3-80CE-DB0AD758951D}" type="XVALUE">
                      <a:rPr lang="en-US"/>
                      <a:pPr>
                        <a:defRPr/>
                      </a:pPr>
                      <a:t>[X VALUE]</a:t>
                    </a:fld>
                    <a:r>
                      <a:rPr lang="en-US" baseline="0"/>
                      <a:t>; </a:t>
                    </a:r>
                    <a:fld id="{85F40B01-F2C9-4F98-8F31-41085407C8F3}"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9-E923-4154-BF5A-CD309484A4FF}"/>
                </c:ext>
              </c:extLst>
            </c:dLbl>
            <c:dLbl>
              <c:idx val="47"/>
              <c:layout>
                <c:manualLayout>
                  <c:x val="-2.4286583985828111E-3"/>
                  <c:y val="-7.005255228476123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Latvia: </a:t>
                    </a:r>
                    <a:fld id="{C8A222C6-B9A3-4DE6-8914-87998ECDE772}" type="XVALUE">
                      <a:rPr lang="en-US"/>
                      <a:pPr>
                        <a:defRPr/>
                      </a:pPr>
                      <a:t>[X VALUE]</a:t>
                    </a:fld>
                    <a:r>
                      <a:rPr lang="en-US" baseline="0"/>
                      <a:t>; </a:t>
                    </a:r>
                    <a:fld id="{79F164B0-4671-481B-84F7-ACCED0011DC0}"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A-E923-4154-BF5A-CD309484A4FF}"/>
                </c:ext>
              </c:extLst>
            </c:dLbl>
            <c:dLbl>
              <c:idx val="48"/>
              <c:layout>
                <c:manualLayout>
                  <c:x val="-0.15543413750929994"/>
                  <c:y val="0.14010510456952247"/>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Lithuania: </a:t>
                    </a:r>
                    <a:fld id="{7566F707-3A31-4FB0-ACF2-6A7827B779FC}" type="XVALUE">
                      <a:rPr lang="en-US"/>
                      <a:pPr>
                        <a:defRPr/>
                      </a:pPr>
                      <a:t>[X VALUE]</a:t>
                    </a:fld>
                    <a:r>
                      <a:rPr lang="en-US" baseline="0"/>
                      <a:t>; </a:t>
                    </a:r>
                    <a:fld id="{740D49BA-3CD0-410C-ADD5-DC7EC04C68F7}"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B-E923-4154-BF5A-CD309484A4FF}"/>
                </c:ext>
              </c:extLst>
            </c:dLbl>
            <c:dLbl>
              <c:idx val="49"/>
              <c:layout>
                <c:manualLayout>
                  <c:x val="2.5500913185119514E-2"/>
                  <c:y val="-7.238763736091993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Malaysia: </a:t>
                    </a:r>
                    <a:fld id="{0EB1EB95-AAAF-452D-A4E8-6963AF25254C}" type="XVALUE">
                      <a:rPr lang="en-US"/>
                      <a:pPr>
                        <a:defRPr/>
                      </a:pPr>
                      <a:t>[X VALUE]</a:t>
                    </a:fld>
                    <a:r>
                      <a:rPr lang="en-US" baseline="0"/>
                      <a:t>; </a:t>
                    </a:r>
                    <a:fld id="{0F53307A-53BA-4BDB-B0A5-FE386147CDD7}"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C-E923-4154-BF5A-CD309484A4FF}"/>
                </c:ext>
              </c:extLst>
            </c:dLbl>
            <c:dLbl>
              <c:idx val="51"/>
              <c:layout>
                <c:manualLayout>
                  <c:x val="1.2143291992914055E-2"/>
                  <c:y val="7.005255228476114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Philippines: </a:t>
                    </a:r>
                    <a:fld id="{B1533505-2689-4877-B799-8818777292E8}" type="XVALUE">
                      <a:rPr lang="en-US"/>
                      <a:pPr>
                        <a:defRPr/>
                      </a:pPr>
                      <a:t>[X VALUE]</a:t>
                    </a:fld>
                    <a:r>
                      <a:rPr lang="en-US" baseline="0"/>
                      <a:t>; </a:t>
                    </a:r>
                    <a:fld id="{6205C32B-8C2F-4FDA-A7B5-D48BA86AA85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D-E923-4154-BF5A-CD309484A4FF}"/>
                </c:ext>
              </c:extLst>
            </c:dLbl>
            <c:dLbl>
              <c:idx val="53"/>
              <c:layout>
                <c:manualLayout>
                  <c:x val="5.8651026392961783E-2"/>
                  <c:y val="-1.9636720667648502E-3"/>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Russia: </a:t>
                    </a:r>
                    <a:fld id="{F71C3C8D-DA12-4ACF-AB8E-96CBA3F0EF31}" type="XVALUE">
                      <a:rPr lang="en-US"/>
                      <a:pPr>
                        <a:defRPr/>
                      </a:pPr>
                      <a:t>[X VALUE]</a:t>
                    </a:fld>
                    <a:r>
                      <a:rPr lang="en-US" baseline="0"/>
                      <a:t>; </a:t>
                    </a:r>
                    <a:fld id="{C10DBB2B-4F69-46C3-A580-D5041DE6878A}"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E-E923-4154-BF5A-CD309484A4FF}"/>
                </c:ext>
              </c:extLst>
            </c:dLbl>
            <c:dLbl>
              <c:idx val="54"/>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Saudi Arabia: </a:t>
                    </a:r>
                    <a:fld id="{A6940BEA-64E2-4A46-8C98-4D32145F9C9B}" type="XVALUE">
                      <a:rPr lang="en-US"/>
                      <a:pPr>
                        <a:defRPr/>
                      </a:pPr>
                      <a:t>[X VALUE]</a:t>
                    </a:fld>
                    <a:r>
                      <a:rPr lang="en-US" baseline="0"/>
                      <a:t>; </a:t>
                    </a:r>
                    <a:fld id="{A26A6CF1-52DB-4453-9FCC-E2B4C2F332D6}"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F-E923-4154-BF5A-CD309484A4FF}"/>
                </c:ext>
              </c:extLst>
            </c:dLbl>
            <c:dLbl>
              <c:idx val="56"/>
              <c:layout>
                <c:manualLayout>
                  <c:x val="3.3887259693711307E-2"/>
                  <c:y val="-0.1447271021005837"/>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South Africa: </a:t>
                    </a:r>
                    <a:fld id="{86959F51-E09D-45AC-9AA0-A9C80B10DA64}" type="XVALUE">
                      <a:rPr lang="en-US"/>
                      <a:pPr>
                        <a:defRPr/>
                      </a:pPr>
                      <a:t>[X VALUE]</a:t>
                    </a:fld>
                    <a:r>
                      <a:rPr lang="en-US" baseline="0"/>
                      <a:t>; </a:t>
                    </a:r>
                    <a:fld id="{A853D24E-EA2A-42EE-805D-FE8A2D280769}"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0-E923-4154-BF5A-CD309484A4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bw!$E$2:$E$63</c:f>
              <c:numCache>
                <c:formatCode>General</c:formatCode>
                <c:ptCount val="62"/>
                <c:pt idx="0">
                  <c:v>66.16</c:v>
                </c:pt>
                <c:pt idx="1">
                  <c:v>42.77</c:v>
                </c:pt>
                <c:pt idx="2">
                  <c:v>43.57</c:v>
                </c:pt>
                <c:pt idx="3">
                  <c:v>54.21</c:v>
                </c:pt>
                <c:pt idx="4">
                  <c:v>63.76</c:v>
                </c:pt>
                <c:pt idx="5">
                  <c:v>32.4</c:v>
                </c:pt>
                <c:pt idx="6">
                  <c:v>42.74</c:v>
                </c:pt>
                <c:pt idx="7">
                  <c:v>38.61</c:v>
                </c:pt>
                <c:pt idx="8">
                  <c:v>43.27</c:v>
                </c:pt>
                <c:pt idx="9">
                  <c:v>41.81</c:v>
                </c:pt>
                <c:pt idx="10">
                  <c:v>45.84</c:v>
                </c:pt>
                <c:pt idx="11">
                  <c:v>37.86</c:v>
                </c:pt>
                <c:pt idx="12">
                  <c:v>30.21</c:v>
                </c:pt>
                <c:pt idx="13">
                  <c:v>40.29</c:v>
                </c:pt>
                <c:pt idx="14">
                  <c:v>34.9</c:v>
                </c:pt>
                <c:pt idx="15">
                  <c:v>43.04</c:v>
                </c:pt>
                <c:pt idx="16">
                  <c:v>40.68</c:v>
                </c:pt>
                <c:pt idx="17">
                  <c:v>55.03</c:v>
                </c:pt>
                <c:pt idx="18">
                  <c:v>37.39</c:v>
                </c:pt>
                <c:pt idx="19">
                  <c:v>25.8</c:v>
                </c:pt>
                <c:pt idx="20">
                  <c:v>44.35</c:v>
                </c:pt>
                <c:pt idx="21">
                  <c:v>49.6</c:v>
                </c:pt>
                <c:pt idx="22">
                  <c:v>41.56</c:v>
                </c:pt>
                <c:pt idx="23">
                  <c:v>68.89</c:v>
                </c:pt>
                <c:pt idx="24">
                  <c:v>39.9</c:v>
                </c:pt>
                <c:pt idx="25">
                  <c:v>35.89</c:v>
                </c:pt>
                <c:pt idx="26">
                  <c:v>32.299999999999997</c:v>
                </c:pt>
                <c:pt idx="27">
                  <c:v>38.71</c:v>
                </c:pt>
                <c:pt idx="28">
                  <c:v>39.549999999999997</c:v>
                </c:pt>
                <c:pt idx="29">
                  <c:v>46.14</c:v>
                </c:pt>
                <c:pt idx="30">
                  <c:v>47.86</c:v>
                </c:pt>
                <c:pt idx="31">
                  <c:v>34.200000000000003</c:v>
                </c:pt>
                <c:pt idx="32">
                  <c:v>49.52</c:v>
                </c:pt>
                <c:pt idx="33">
                  <c:v>50.85</c:v>
                </c:pt>
                <c:pt idx="34">
                  <c:v>44.44</c:v>
                </c:pt>
                <c:pt idx="35">
                  <c:v>59.79</c:v>
                </c:pt>
                <c:pt idx="36">
                  <c:v>86.81</c:v>
                </c:pt>
                <c:pt idx="37">
                  <c:v>33.340000000000003</c:v>
                </c:pt>
                <c:pt idx="38">
                  <c:v>24.6</c:v>
                </c:pt>
                <c:pt idx="39">
                  <c:v>36.04</c:v>
                </c:pt>
                <c:pt idx="40">
                  <c:v>75.540000000000006</c:v>
                </c:pt>
                <c:pt idx="41">
                  <c:v>39.26</c:v>
                </c:pt>
                <c:pt idx="42">
                  <c:v>27.04</c:v>
                </c:pt>
                <c:pt idx="43">
                  <c:v>38.24</c:v>
                </c:pt>
                <c:pt idx="44">
                  <c:v>45.23</c:v>
                </c:pt>
                <c:pt idx="45">
                  <c:v>43.83</c:v>
                </c:pt>
                <c:pt idx="46">
                  <c:v>62.69</c:v>
                </c:pt>
                <c:pt idx="47">
                  <c:v>47.08</c:v>
                </c:pt>
                <c:pt idx="48">
                  <c:v>44.99</c:v>
                </c:pt>
                <c:pt idx="49">
                  <c:v>38.450000000000003</c:v>
                </c:pt>
                <c:pt idx="50">
                  <c:v>34.72</c:v>
                </c:pt>
                <c:pt idx="51">
                  <c:v>48.95</c:v>
                </c:pt>
                <c:pt idx="52">
                  <c:v>45.19</c:v>
                </c:pt>
                <c:pt idx="53">
                  <c:v>69.650000000000006</c:v>
                </c:pt>
                <c:pt idx="54">
                  <c:v>86.95</c:v>
                </c:pt>
                <c:pt idx="55">
                  <c:v>37.119999999999997</c:v>
                </c:pt>
                <c:pt idx="56">
                  <c:v>58.2</c:v>
                </c:pt>
                <c:pt idx="57">
                  <c:v>38.130000000000003</c:v>
                </c:pt>
                <c:pt idx="58">
                  <c:v>33.28</c:v>
                </c:pt>
                <c:pt idx="59">
                  <c:v>37.42</c:v>
                </c:pt>
                <c:pt idx="60">
                  <c:v>34.56</c:v>
                </c:pt>
                <c:pt idx="61">
                  <c:v>69.680000000000007</c:v>
                </c:pt>
              </c:numCache>
            </c:numRef>
          </c:xVal>
          <c:yVal>
            <c:numRef>
              <c:f>bw!$D$2:$D$63</c:f>
              <c:numCache>
                <c:formatCode>General</c:formatCode>
                <c:ptCount val="62"/>
                <c:pt idx="0">
                  <c:v>14.1</c:v>
                </c:pt>
                <c:pt idx="1">
                  <c:v>27.82</c:v>
                </c:pt>
                <c:pt idx="2">
                  <c:v>34.54</c:v>
                </c:pt>
                <c:pt idx="3">
                  <c:v>23.47</c:v>
                </c:pt>
                <c:pt idx="4">
                  <c:v>20.18</c:v>
                </c:pt>
                <c:pt idx="5">
                  <c:v>45.28</c:v>
                </c:pt>
                <c:pt idx="6">
                  <c:v>32.64</c:v>
                </c:pt>
                <c:pt idx="7">
                  <c:v>35.21</c:v>
                </c:pt>
                <c:pt idx="8">
                  <c:v>34.700000000000003</c:v>
                </c:pt>
                <c:pt idx="9">
                  <c:v>25.13</c:v>
                </c:pt>
                <c:pt idx="10">
                  <c:v>25.54</c:v>
                </c:pt>
                <c:pt idx="11">
                  <c:v>24.95</c:v>
                </c:pt>
                <c:pt idx="12">
                  <c:v>48.68</c:v>
                </c:pt>
                <c:pt idx="13">
                  <c:v>33.19</c:v>
                </c:pt>
                <c:pt idx="14">
                  <c:v>43.62</c:v>
                </c:pt>
                <c:pt idx="15">
                  <c:v>25.27</c:v>
                </c:pt>
                <c:pt idx="16">
                  <c:v>26.49</c:v>
                </c:pt>
                <c:pt idx="17">
                  <c:v>14.68</c:v>
                </c:pt>
                <c:pt idx="18">
                  <c:v>41.7</c:v>
                </c:pt>
                <c:pt idx="19">
                  <c:v>58.98</c:v>
                </c:pt>
                <c:pt idx="20">
                  <c:v>31.71</c:v>
                </c:pt>
                <c:pt idx="21">
                  <c:v>20.05</c:v>
                </c:pt>
                <c:pt idx="22">
                  <c:v>16.66</c:v>
                </c:pt>
                <c:pt idx="23">
                  <c:v>17.16</c:v>
                </c:pt>
                <c:pt idx="24">
                  <c:v>32.39</c:v>
                </c:pt>
                <c:pt idx="25">
                  <c:v>32.78</c:v>
                </c:pt>
                <c:pt idx="26">
                  <c:v>46.84</c:v>
                </c:pt>
                <c:pt idx="27">
                  <c:v>36.18</c:v>
                </c:pt>
                <c:pt idx="28">
                  <c:v>26.88</c:v>
                </c:pt>
                <c:pt idx="29">
                  <c:v>29.2</c:v>
                </c:pt>
                <c:pt idx="30">
                  <c:v>21.81</c:v>
                </c:pt>
                <c:pt idx="31">
                  <c:v>25.73</c:v>
                </c:pt>
                <c:pt idx="32">
                  <c:v>23.05</c:v>
                </c:pt>
                <c:pt idx="33">
                  <c:v>15.03</c:v>
                </c:pt>
                <c:pt idx="34">
                  <c:v>14.08</c:v>
                </c:pt>
                <c:pt idx="35">
                  <c:v>10.77</c:v>
                </c:pt>
                <c:pt idx="36">
                  <c:v>4.2699999999999996</c:v>
                </c:pt>
                <c:pt idx="37">
                  <c:v>39.96</c:v>
                </c:pt>
                <c:pt idx="38">
                  <c:v>36.82</c:v>
                </c:pt>
                <c:pt idx="39">
                  <c:v>32.159999999999997</c:v>
                </c:pt>
                <c:pt idx="40">
                  <c:v>7.65</c:v>
                </c:pt>
                <c:pt idx="41">
                  <c:v>27.82</c:v>
                </c:pt>
                <c:pt idx="42">
                  <c:v>20.170000000000002</c:v>
                </c:pt>
                <c:pt idx="43">
                  <c:v>21.48</c:v>
                </c:pt>
                <c:pt idx="44">
                  <c:v>20.41</c:v>
                </c:pt>
                <c:pt idx="45">
                  <c:v>24.1</c:v>
                </c:pt>
                <c:pt idx="46">
                  <c:v>11.97</c:v>
                </c:pt>
                <c:pt idx="47">
                  <c:v>28.73</c:v>
                </c:pt>
                <c:pt idx="48">
                  <c:v>23.74</c:v>
                </c:pt>
                <c:pt idx="49">
                  <c:v>40.619999999999997</c:v>
                </c:pt>
                <c:pt idx="50">
                  <c:v>36.97</c:v>
                </c:pt>
                <c:pt idx="51">
                  <c:v>23.58</c:v>
                </c:pt>
                <c:pt idx="52">
                  <c:v>24.41</c:v>
                </c:pt>
                <c:pt idx="53">
                  <c:v>13.72</c:v>
                </c:pt>
                <c:pt idx="54">
                  <c:v>3.31</c:v>
                </c:pt>
                <c:pt idx="55">
                  <c:v>41.81</c:v>
                </c:pt>
                <c:pt idx="56">
                  <c:v>19.47</c:v>
                </c:pt>
                <c:pt idx="57">
                  <c:v>43.58</c:v>
                </c:pt>
                <c:pt idx="58">
                  <c:v>38.99</c:v>
                </c:pt>
                <c:pt idx="59">
                  <c:v>32.43</c:v>
                </c:pt>
                <c:pt idx="60">
                  <c:v>36.26</c:v>
                </c:pt>
                <c:pt idx="61">
                  <c:v>10.64</c:v>
                </c:pt>
              </c:numCache>
            </c:numRef>
          </c:yVal>
          <c:smooth val="0"/>
          <c:extLst>
            <c:ext xmlns:c16="http://schemas.microsoft.com/office/drawing/2014/chart" uri="{C3380CC4-5D6E-409C-BE32-E72D297353CC}">
              <c16:uniqueId val="{00000021-E923-4154-BF5A-CD309484A4FF}"/>
            </c:ext>
          </c:extLst>
        </c:ser>
        <c:dLbls>
          <c:showLegendKey val="0"/>
          <c:showVal val="0"/>
          <c:showCatName val="0"/>
          <c:showSerName val="0"/>
          <c:showPercent val="0"/>
          <c:showBubbleSize val="0"/>
        </c:dLbls>
        <c:axId val="155026360"/>
        <c:axId val="155026752"/>
      </c:scatterChart>
      <c:valAx>
        <c:axId val="155026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Forward</a:t>
                </a:r>
                <a:r>
                  <a:rPr lang="en-US" baseline="0"/>
                  <a:t> participation index</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6752"/>
        <c:crosses val="autoZero"/>
        <c:crossBetween val="midCat"/>
      </c:valAx>
      <c:valAx>
        <c:axId val="155026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Backward</a:t>
                </a:r>
                <a:r>
                  <a:rPr lang="en-US" baseline="0"/>
                  <a:t> participation index</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6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Sheet1!$E$1</c:f>
              <c:strCache>
                <c:ptCount val="1"/>
                <c:pt idx="0">
                  <c:v>Backward participation</c:v>
                </c:pt>
              </c:strCache>
            </c:strRef>
          </c:tx>
          <c:spPr>
            <a:solidFill>
              <a:schemeClr val="accent1"/>
            </a:solidFill>
            <a:ln>
              <a:noFill/>
            </a:ln>
            <a:effectLst/>
          </c:spPr>
          <c:invertIfNegative val="0"/>
          <c:cat>
            <c:strRef>
              <c:f>Sheet1!$D$2:$D$54</c:f>
              <c:strCache>
                <c:ptCount val="53"/>
                <c:pt idx="0">
                  <c:v>Luxembourg</c:v>
                </c:pt>
                <c:pt idx="1">
                  <c:v>Singapore</c:v>
                </c:pt>
                <c:pt idx="2">
                  <c:v>Chinese Taipei</c:v>
                </c:pt>
                <c:pt idx="3">
                  <c:v>Philippines</c:v>
                </c:pt>
                <c:pt idx="4">
                  <c:v>Malaysia</c:v>
                </c:pt>
                <c:pt idx="5">
                  <c:v>Slovak Republic</c:v>
                </c:pt>
                <c:pt idx="6">
                  <c:v>Czech Republic</c:v>
                </c:pt>
                <c:pt idx="7">
                  <c:v>Korea</c:v>
                </c:pt>
                <c:pt idx="8">
                  <c:v>Ireland</c:v>
                </c:pt>
                <c:pt idx="9">
                  <c:v>Belgium</c:v>
                </c:pt>
                <c:pt idx="10">
                  <c:v>Netherlands</c:v>
                </c:pt>
                <c:pt idx="11">
                  <c:v>Hungary</c:v>
                </c:pt>
                <c:pt idx="12">
                  <c:v>Austria</c:v>
                </c:pt>
                <c:pt idx="13">
                  <c:v>Finland</c:v>
                </c:pt>
                <c:pt idx="14">
                  <c:v>Sweden</c:v>
                </c:pt>
                <c:pt idx="15">
                  <c:v>Iceland</c:v>
                </c:pt>
                <c:pt idx="16">
                  <c:v>Estonia</c:v>
                </c:pt>
                <c:pt idx="17">
                  <c:v>Norway</c:v>
                </c:pt>
                <c:pt idx="18">
                  <c:v>Hong Kong, China</c:v>
                </c:pt>
                <c:pt idx="19">
                  <c:v>Slovenia</c:v>
                </c:pt>
                <c:pt idx="20">
                  <c:v>Switzerland</c:v>
                </c:pt>
                <c:pt idx="21">
                  <c:v>Thailand</c:v>
                </c:pt>
                <c:pt idx="22">
                  <c:v>Portugal</c:v>
                </c:pt>
                <c:pt idx="23">
                  <c:v>Viet Nam</c:v>
                </c:pt>
                <c:pt idx="24">
                  <c:v>Denmark</c:v>
                </c:pt>
                <c:pt idx="25">
                  <c:v>Lithuania</c:v>
                </c:pt>
                <c:pt idx="26">
                  <c:v>Israel</c:v>
                </c:pt>
                <c:pt idx="27">
                  <c:v>Russian Federation</c:v>
                </c:pt>
                <c:pt idx="28">
                  <c:v>Latvia</c:v>
                </c:pt>
                <c:pt idx="29">
                  <c:v>Germany</c:v>
                </c:pt>
                <c:pt idx="30">
                  <c:v>Poland</c:v>
                </c:pt>
                <c:pt idx="31">
                  <c:v>Bulgaria</c:v>
                </c:pt>
                <c:pt idx="32">
                  <c:v>Chile</c:v>
                </c:pt>
                <c:pt idx="33">
                  <c:v>Romania</c:v>
                </c:pt>
                <c:pt idx="34">
                  <c:v>France</c:v>
                </c:pt>
                <c:pt idx="35">
                  <c:v>Japan</c:v>
                </c:pt>
                <c:pt idx="36">
                  <c:v>Greece</c:v>
                </c:pt>
                <c:pt idx="37">
                  <c:v>United Kingdom</c:v>
                </c:pt>
                <c:pt idx="38">
                  <c:v>Mexico</c:v>
                </c:pt>
                <c:pt idx="39">
                  <c:v>Indonesia</c:v>
                </c:pt>
                <c:pt idx="40">
                  <c:v>Spain</c:v>
                </c:pt>
                <c:pt idx="41">
                  <c:v>Italy</c:v>
                </c:pt>
                <c:pt idx="42">
                  <c:v>India</c:v>
                </c:pt>
                <c:pt idx="43">
                  <c:v>Australia</c:v>
                </c:pt>
                <c:pt idx="44">
                  <c:v>Cambodia</c:v>
                </c:pt>
                <c:pt idx="45">
                  <c:v>United States</c:v>
                </c:pt>
                <c:pt idx="46">
                  <c:v>China</c:v>
                </c:pt>
                <c:pt idx="47">
                  <c:v>Turkey</c:v>
                </c:pt>
                <c:pt idx="48">
                  <c:v>Canada</c:v>
                </c:pt>
                <c:pt idx="49">
                  <c:v>Brazil</c:v>
                </c:pt>
                <c:pt idx="50">
                  <c:v>Argentina</c:v>
                </c:pt>
                <c:pt idx="51">
                  <c:v>New Zealand</c:v>
                </c:pt>
                <c:pt idx="52">
                  <c:v>South Africa</c:v>
                </c:pt>
              </c:strCache>
            </c:strRef>
          </c:cat>
          <c:val>
            <c:numRef>
              <c:f>Sheet1!$E$2:$E$54</c:f>
              <c:numCache>
                <c:formatCode>0%</c:formatCode>
                <c:ptCount val="53"/>
                <c:pt idx="0">
                  <c:v>0.58958336726720295</c:v>
                </c:pt>
                <c:pt idx="1">
                  <c:v>0.49921697293120804</c:v>
                </c:pt>
                <c:pt idx="2">
                  <c:v>0.41509786997232823</c:v>
                </c:pt>
                <c:pt idx="3">
                  <c:v>0.38423253448945605</c:v>
                </c:pt>
                <c:pt idx="4">
                  <c:v>0.38048794511792039</c:v>
                </c:pt>
                <c:pt idx="5">
                  <c:v>0.44420259067192064</c:v>
                </c:pt>
                <c:pt idx="6">
                  <c:v>0.39379102733801113</c:v>
                </c:pt>
                <c:pt idx="7">
                  <c:v>0.40724234248119717</c:v>
                </c:pt>
                <c:pt idx="8">
                  <c:v>0.4240862221722636</c:v>
                </c:pt>
                <c:pt idx="9">
                  <c:v>0.35023942116094986</c:v>
                </c:pt>
                <c:pt idx="10">
                  <c:v>0.35917910548778315</c:v>
                </c:pt>
                <c:pt idx="11">
                  <c:v>0.40016805676532424</c:v>
                </c:pt>
                <c:pt idx="12">
                  <c:v>0.31630777659302123</c:v>
                </c:pt>
                <c:pt idx="13">
                  <c:v>0.33654634537015204</c:v>
                </c:pt>
                <c:pt idx="14">
                  <c:v>0.33574561425302829</c:v>
                </c:pt>
                <c:pt idx="15">
                  <c:v>0.36293159698198041</c:v>
                </c:pt>
                <c:pt idx="16">
                  <c:v>0.33264289540966274</c:v>
                </c:pt>
                <c:pt idx="17">
                  <c:v>0.15363787033459181</c:v>
                </c:pt>
                <c:pt idx="18">
                  <c:v>0.28478598944752787</c:v>
                </c:pt>
                <c:pt idx="19">
                  <c:v>0.34493059415763139</c:v>
                </c:pt>
                <c:pt idx="20">
                  <c:v>0.28457673140292183</c:v>
                </c:pt>
                <c:pt idx="21">
                  <c:v>0.34537513405918252</c:v>
                </c:pt>
                <c:pt idx="22">
                  <c:v>0.32315282608504253</c:v>
                </c:pt>
                <c:pt idx="23">
                  <c:v>0.36931433593599611</c:v>
                </c:pt>
                <c:pt idx="24">
                  <c:v>0.32044084740300655</c:v>
                </c:pt>
                <c:pt idx="25">
                  <c:v>0.36200802394853293</c:v>
                </c:pt>
                <c:pt idx="26">
                  <c:v>0.30367656035741675</c:v>
                </c:pt>
                <c:pt idx="27">
                  <c:v>6.8464771143851452E-2</c:v>
                </c:pt>
                <c:pt idx="28">
                  <c:v>0.25264149486247334</c:v>
                </c:pt>
                <c:pt idx="29">
                  <c:v>0.26620727396039007</c:v>
                </c:pt>
                <c:pt idx="30">
                  <c:v>0.27916245578830962</c:v>
                </c:pt>
                <c:pt idx="31">
                  <c:v>0.32182712694702781</c:v>
                </c:pt>
                <c:pt idx="32">
                  <c:v>0.18499427255602532</c:v>
                </c:pt>
                <c:pt idx="33">
                  <c:v>0.2421190986942153</c:v>
                </c:pt>
                <c:pt idx="34">
                  <c:v>0.24744730112331578</c:v>
                </c:pt>
                <c:pt idx="35">
                  <c:v>0.14857532268342766</c:v>
                </c:pt>
                <c:pt idx="36">
                  <c:v>0.23057386305412866</c:v>
                </c:pt>
                <c:pt idx="37">
                  <c:v>0.17314233988872726</c:v>
                </c:pt>
                <c:pt idx="38">
                  <c:v>0.30470858134156315</c:v>
                </c:pt>
                <c:pt idx="39">
                  <c:v>0.14421060307842037</c:v>
                </c:pt>
                <c:pt idx="40">
                  <c:v>0.20633438563322662</c:v>
                </c:pt>
                <c:pt idx="41">
                  <c:v>0.20061294022571011</c:v>
                </c:pt>
                <c:pt idx="42">
                  <c:v>0.21692069787106597</c:v>
                </c:pt>
                <c:pt idx="43">
                  <c:v>0.1250239489490923</c:v>
                </c:pt>
                <c:pt idx="44">
                  <c:v>0.34260660137078935</c:v>
                </c:pt>
                <c:pt idx="45">
                  <c:v>0.11298273593047267</c:v>
                </c:pt>
                <c:pt idx="46">
                  <c:v>0.21143172686788597</c:v>
                </c:pt>
                <c:pt idx="47">
                  <c:v>0.21733363814860229</c:v>
                </c:pt>
                <c:pt idx="48">
                  <c:v>0.19658906679978833</c:v>
                </c:pt>
                <c:pt idx="49">
                  <c:v>9.0108133876697152E-2</c:v>
                </c:pt>
                <c:pt idx="50">
                  <c:v>0.12078144282622823</c:v>
                </c:pt>
                <c:pt idx="51">
                  <c:v>0.18426204621209766</c:v>
                </c:pt>
                <c:pt idx="52">
                  <c:v>0.16574074036179809</c:v>
                </c:pt>
              </c:numCache>
            </c:numRef>
          </c:val>
          <c:extLst>
            <c:ext xmlns:c16="http://schemas.microsoft.com/office/drawing/2014/chart" uri="{C3380CC4-5D6E-409C-BE32-E72D297353CC}">
              <c16:uniqueId val="{00000000-CB1E-4DF4-9859-98FE03550572}"/>
            </c:ext>
          </c:extLst>
        </c:ser>
        <c:ser>
          <c:idx val="1"/>
          <c:order val="1"/>
          <c:tx>
            <c:strRef>
              <c:f>Sheet1!$F$1</c:f>
              <c:strCache>
                <c:ptCount val="1"/>
                <c:pt idx="0">
                  <c:v>Forward participation</c:v>
                </c:pt>
              </c:strCache>
            </c:strRef>
          </c:tx>
          <c:spPr>
            <a:solidFill>
              <a:schemeClr val="accent2"/>
            </a:solidFill>
            <a:ln>
              <a:noFill/>
            </a:ln>
            <a:effectLst/>
          </c:spPr>
          <c:invertIfNegative val="0"/>
          <c:cat>
            <c:strRef>
              <c:f>Sheet1!$D$2:$D$54</c:f>
              <c:strCache>
                <c:ptCount val="53"/>
                <c:pt idx="0">
                  <c:v>Luxembourg</c:v>
                </c:pt>
                <c:pt idx="1">
                  <c:v>Singapore</c:v>
                </c:pt>
                <c:pt idx="2">
                  <c:v>Chinese Taipei</c:v>
                </c:pt>
                <c:pt idx="3">
                  <c:v>Philippines</c:v>
                </c:pt>
                <c:pt idx="4">
                  <c:v>Malaysia</c:v>
                </c:pt>
                <c:pt idx="5">
                  <c:v>Slovak Republic</c:v>
                </c:pt>
                <c:pt idx="6">
                  <c:v>Czech Republic</c:v>
                </c:pt>
                <c:pt idx="7">
                  <c:v>Korea</c:v>
                </c:pt>
                <c:pt idx="8">
                  <c:v>Ireland</c:v>
                </c:pt>
                <c:pt idx="9">
                  <c:v>Belgium</c:v>
                </c:pt>
                <c:pt idx="10">
                  <c:v>Netherlands</c:v>
                </c:pt>
                <c:pt idx="11">
                  <c:v>Hungary</c:v>
                </c:pt>
                <c:pt idx="12">
                  <c:v>Austria</c:v>
                </c:pt>
                <c:pt idx="13">
                  <c:v>Finland</c:v>
                </c:pt>
                <c:pt idx="14">
                  <c:v>Sweden</c:v>
                </c:pt>
                <c:pt idx="15">
                  <c:v>Iceland</c:v>
                </c:pt>
                <c:pt idx="16">
                  <c:v>Estonia</c:v>
                </c:pt>
                <c:pt idx="17">
                  <c:v>Norway</c:v>
                </c:pt>
                <c:pt idx="18">
                  <c:v>Hong Kong, China</c:v>
                </c:pt>
                <c:pt idx="19">
                  <c:v>Slovenia</c:v>
                </c:pt>
                <c:pt idx="20">
                  <c:v>Switzerland</c:v>
                </c:pt>
                <c:pt idx="21">
                  <c:v>Thailand</c:v>
                </c:pt>
                <c:pt idx="22">
                  <c:v>Portugal</c:v>
                </c:pt>
                <c:pt idx="23">
                  <c:v>Viet Nam</c:v>
                </c:pt>
                <c:pt idx="24">
                  <c:v>Denmark</c:v>
                </c:pt>
                <c:pt idx="25">
                  <c:v>Lithuania</c:v>
                </c:pt>
                <c:pt idx="26">
                  <c:v>Israel</c:v>
                </c:pt>
                <c:pt idx="27">
                  <c:v>Russian Federation</c:v>
                </c:pt>
                <c:pt idx="28">
                  <c:v>Latvia</c:v>
                </c:pt>
                <c:pt idx="29">
                  <c:v>Germany</c:v>
                </c:pt>
                <c:pt idx="30">
                  <c:v>Poland</c:v>
                </c:pt>
                <c:pt idx="31">
                  <c:v>Bulgaria</c:v>
                </c:pt>
                <c:pt idx="32">
                  <c:v>Chile</c:v>
                </c:pt>
                <c:pt idx="33">
                  <c:v>Romania</c:v>
                </c:pt>
                <c:pt idx="34">
                  <c:v>France</c:v>
                </c:pt>
                <c:pt idx="35">
                  <c:v>Japan</c:v>
                </c:pt>
                <c:pt idx="36">
                  <c:v>Greece</c:v>
                </c:pt>
                <c:pt idx="37">
                  <c:v>United Kingdom</c:v>
                </c:pt>
                <c:pt idx="38">
                  <c:v>Mexico</c:v>
                </c:pt>
                <c:pt idx="39">
                  <c:v>Indonesia</c:v>
                </c:pt>
                <c:pt idx="40">
                  <c:v>Spain</c:v>
                </c:pt>
                <c:pt idx="41">
                  <c:v>Italy</c:v>
                </c:pt>
                <c:pt idx="42">
                  <c:v>India</c:v>
                </c:pt>
                <c:pt idx="43">
                  <c:v>Australia</c:v>
                </c:pt>
                <c:pt idx="44">
                  <c:v>Cambodia</c:v>
                </c:pt>
                <c:pt idx="45">
                  <c:v>United States</c:v>
                </c:pt>
                <c:pt idx="46">
                  <c:v>China</c:v>
                </c:pt>
                <c:pt idx="47">
                  <c:v>Turkey</c:v>
                </c:pt>
                <c:pt idx="48">
                  <c:v>Canada</c:v>
                </c:pt>
                <c:pt idx="49">
                  <c:v>Brazil</c:v>
                </c:pt>
                <c:pt idx="50">
                  <c:v>Argentina</c:v>
                </c:pt>
                <c:pt idx="51">
                  <c:v>New Zealand</c:v>
                </c:pt>
                <c:pt idx="52">
                  <c:v>South Africa</c:v>
                </c:pt>
              </c:strCache>
            </c:strRef>
          </c:cat>
          <c:val>
            <c:numRef>
              <c:f>Sheet1!$F$2:$F$54</c:f>
              <c:numCache>
                <c:formatCode>0%</c:formatCode>
                <c:ptCount val="53"/>
                <c:pt idx="0">
                  <c:v>0.12548043510378187</c:v>
                </c:pt>
                <c:pt idx="1">
                  <c:v>0.19435662256728392</c:v>
                </c:pt>
                <c:pt idx="2">
                  <c:v>0.2537947334421915</c:v>
                </c:pt>
                <c:pt idx="3">
                  <c:v>0.25744023389415782</c:v>
                </c:pt>
                <c:pt idx="4">
                  <c:v>0.25258316409917825</c:v>
                </c:pt>
                <c:pt idx="5">
                  <c:v>0.1749118134903255</c:v>
                </c:pt>
                <c:pt idx="6">
                  <c:v>0.22480668862408504</c:v>
                </c:pt>
                <c:pt idx="7">
                  <c:v>0.20771180612064194</c:v>
                </c:pt>
                <c:pt idx="8">
                  <c:v>0.1840434317236942</c:v>
                </c:pt>
                <c:pt idx="9">
                  <c:v>0.21928909854614173</c:v>
                </c:pt>
                <c:pt idx="10">
                  <c:v>0.20456900986027912</c:v>
                </c:pt>
                <c:pt idx="11">
                  <c:v>0.16107385409122796</c:v>
                </c:pt>
                <c:pt idx="12">
                  <c:v>0.23576520887218064</c:v>
                </c:pt>
                <c:pt idx="13">
                  <c:v>0.21349798765731973</c:v>
                </c:pt>
                <c:pt idx="14">
                  <c:v>0.21185076930851215</c:v>
                </c:pt>
                <c:pt idx="15">
                  <c:v>0.1823305184722627</c:v>
                </c:pt>
                <c:pt idx="16">
                  <c:v>0.20717066751967655</c:v>
                </c:pt>
                <c:pt idx="17">
                  <c:v>0.38030856537807256</c:v>
                </c:pt>
                <c:pt idx="18">
                  <c:v>0.24317361313933372</c:v>
                </c:pt>
                <c:pt idx="19">
                  <c:v>0.1793401070353865</c:v>
                </c:pt>
                <c:pt idx="20">
                  <c:v>0.23438946517853765</c:v>
                </c:pt>
                <c:pt idx="21">
                  <c:v>0.16295949209597901</c:v>
                </c:pt>
                <c:pt idx="22">
                  <c:v>0.18422186166208124</c:v>
                </c:pt>
                <c:pt idx="23">
                  <c:v>0.13547911515653441</c:v>
                </c:pt>
                <c:pt idx="24">
                  <c:v>0.18272433336824173</c:v>
                </c:pt>
                <c:pt idx="25">
                  <c:v>0.13897707847354482</c:v>
                </c:pt>
                <c:pt idx="26">
                  <c:v>0.19426046348235115</c:v>
                </c:pt>
                <c:pt idx="27">
                  <c:v>0.42946902033145351</c:v>
                </c:pt>
                <c:pt idx="28">
                  <c:v>0.23769594550685727</c:v>
                </c:pt>
                <c:pt idx="29">
                  <c:v>0.21929975774401089</c:v>
                </c:pt>
                <c:pt idx="30">
                  <c:v>0.19936677711666553</c:v>
                </c:pt>
                <c:pt idx="31">
                  <c:v>0.15353259288167459</c:v>
                </c:pt>
                <c:pt idx="32">
                  <c:v>0.27519093928640337</c:v>
                </c:pt>
                <c:pt idx="33">
                  <c:v>0.21401260652783102</c:v>
                </c:pt>
                <c:pt idx="34">
                  <c:v>0.20480880786908534</c:v>
                </c:pt>
                <c:pt idx="35">
                  <c:v>0.28455892583588133</c:v>
                </c:pt>
                <c:pt idx="36">
                  <c:v>0.19330170861940141</c:v>
                </c:pt>
                <c:pt idx="37">
                  <c:v>0.24494117861343068</c:v>
                </c:pt>
                <c:pt idx="38">
                  <c:v>0.11069519334114382</c:v>
                </c:pt>
                <c:pt idx="39">
                  <c:v>0.26887442310180659</c:v>
                </c:pt>
                <c:pt idx="40">
                  <c:v>0.20648250333033499</c:v>
                </c:pt>
                <c:pt idx="41">
                  <c:v>0.21093738320459474</c:v>
                </c:pt>
                <c:pt idx="42">
                  <c:v>0.19064302168408176</c:v>
                </c:pt>
                <c:pt idx="43">
                  <c:v>0.27932652660820129</c:v>
                </c:pt>
                <c:pt idx="44">
                  <c:v>5.8110507688825017E-2</c:v>
                </c:pt>
                <c:pt idx="45">
                  <c:v>0.27101209449756414</c:v>
                </c:pt>
                <c:pt idx="46">
                  <c:v>0.16447038154728941</c:v>
                </c:pt>
                <c:pt idx="47">
                  <c:v>0.15511828150192739</c:v>
                </c:pt>
                <c:pt idx="48">
                  <c:v>0.14333393902415995</c:v>
                </c:pt>
                <c:pt idx="49">
                  <c:v>0.24425865566627195</c:v>
                </c:pt>
                <c:pt idx="50">
                  <c:v>0.21090259119228</c:v>
                </c:pt>
                <c:pt idx="51">
                  <c:v>0.14300961552362429</c:v>
                </c:pt>
                <c:pt idx="52">
                  <c:v>0.15181155628670245</c:v>
                </c:pt>
              </c:numCache>
            </c:numRef>
          </c:val>
          <c:extLst>
            <c:ext xmlns:c16="http://schemas.microsoft.com/office/drawing/2014/chart" uri="{C3380CC4-5D6E-409C-BE32-E72D297353CC}">
              <c16:uniqueId val="{00000001-CB1E-4DF4-9859-98FE03550572}"/>
            </c:ext>
          </c:extLst>
        </c:ser>
        <c:dLbls>
          <c:showLegendKey val="0"/>
          <c:showVal val="0"/>
          <c:showCatName val="0"/>
          <c:showSerName val="0"/>
          <c:showPercent val="0"/>
          <c:showBubbleSize val="0"/>
        </c:dLbls>
        <c:gapWidth val="150"/>
        <c:overlap val="100"/>
        <c:axId val="686496672"/>
        <c:axId val="686493760"/>
      </c:barChart>
      <c:catAx>
        <c:axId val="68649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686493760"/>
        <c:crosses val="autoZero"/>
        <c:auto val="1"/>
        <c:lblAlgn val="ctr"/>
        <c:lblOffset val="100"/>
        <c:noMultiLvlLbl val="0"/>
      </c:catAx>
      <c:valAx>
        <c:axId val="68649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686496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7A200C-70CC-4EBA-8496-127363380368}"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70964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A200C-70CC-4EBA-8496-127363380368}"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302205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A200C-70CC-4EBA-8496-127363380368}"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120630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A200C-70CC-4EBA-8496-127363380368}"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51315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A200C-70CC-4EBA-8496-127363380368}"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09103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7A200C-70CC-4EBA-8496-127363380368}"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32470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7A200C-70CC-4EBA-8496-127363380368}" type="datetimeFigureOut">
              <a:rPr lang="en-US" smtClean="0"/>
              <a:t>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346360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7A200C-70CC-4EBA-8496-127363380368}" type="datetimeFigureOut">
              <a:rPr lang="en-US" smtClean="0"/>
              <a:t>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27477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A200C-70CC-4EBA-8496-127363380368}" type="datetimeFigureOut">
              <a:rPr lang="en-US" smtClean="0"/>
              <a:t>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63057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7A200C-70CC-4EBA-8496-127363380368}"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15655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7A200C-70CC-4EBA-8496-127363380368}"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58221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A200C-70CC-4EBA-8496-127363380368}" type="datetimeFigureOut">
              <a:rPr lang="en-US" smtClean="0"/>
              <a:t>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10826-8628-48B3-94E0-D43F927780E9}" type="slidenum">
              <a:rPr lang="en-US" smtClean="0"/>
              <a:t>‹#›</a:t>
            </a:fld>
            <a:endParaRPr lang="en-US"/>
          </a:p>
        </p:txBody>
      </p:sp>
    </p:spTree>
    <p:extLst>
      <p:ext uri="{BB962C8B-B14F-4D97-AF65-F5344CB8AC3E}">
        <p14:creationId xmlns:p14="http://schemas.microsoft.com/office/powerpoint/2010/main" val="429455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hbr.org/video/2226586957001/a-newmodelfor-emerging-marke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GppysScJ-68"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 7:</a:t>
            </a:r>
            <a:r>
              <a:rPr lang="en-US" b="1" dirty="0">
                <a:latin typeface="Times New Roman" panose="02020603050405020304" pitchFamily="18" charset="0"/>
                <a:cs typeface="Times New Roman" panose="02020603050405020304" pitchFamily="18" charset="0"/>
              </a:rPr>
              <a:t> FDI, multinationals and domestic companies in</a:t>
            </a:r>
            <a:r>
              <a:rPr lang="fi-FI"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emerging markets</a:t>
            </a:r>
          </a:p>
        </p:txBody>
      </p:sp>
      <p:sp>
        <p:nvSpPr>
          <p:cNvPr id="3" name="Subtitle 2"/>
          <p:cNvSpPr>
            <a:spLocks noGrp="1"/>
          </p:cNvSpPr>
          <p:nvPr>
            <p:ph type="subTitle" idx="1"/>
          </p:nvPr>
        </p:nvSpPr>
        <p:spPr>
          <a:xfrm>
            <a:off x="1524000" y="3607976"/>
            <a:ext cx="9144000" cy="1655762"/>
          </a:xfrm>
        </p:spPr>
        <p:txBody>
          <a:bodyPr/>
          <a:lstStyle/>
          <a:p>
            <a:r>
              <a:rPr lang="en-US" dirty="0">
                <a:latin typeface="Times New Roman" panose="02020603050405020304" pitchFamily="18" charset="0"/>
                <a:cs typeface="Times New Roman" panose="02020603050405020304" pitchFamily="18" charset="0"/>
              </a:rPr>
              <a:t>Svetlana Ledyaeva</a:t>
            </a:r>
          </a:p>
          <a:p>
            <a:r>
              <a:rPr lang="en-US" dirty="0">
                <a:latin typeface="Times New Roman" panose="02020603050405020304" pitchFamily="18" charset="0"/>
                <a:cs typeface="Times New Roman" panose="02020603050405020304" pitchFamily="18" charset="0"/>
              </a:rPr>
              <a:t>Aalto University School of Business</a:t>
            </a:r>
          </a:p>
        </p:txBody>
      </p:sp>
    </p:spTree>
    <p:extLst>
      <p:ext uri="{BB962C8B-B14F-4D97-AF65-F5344CB8AC3E}">
        <p14:creationId xmlns:p14="http://schemas.microsoft.com/office/powerpoint/2010/main" val="412065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128"/>
            <a:ext cx="10515600" cy="290946"/>
          </a:xfrm>
        </p:spPr>
        <p:txBody>
          <a:bodyPr>
            <a:noAutofit/>
          </a:bodyPr>
          <a:lstStyle/>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 employment, % of non</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agricultural employment; other countries</a:t>
            </a:r>
            <a:endParaRPr lang="fi-FI"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922529"/>
              </p:ext>
            </p:extLst>
          </p:nvPr>
        </p:nvGraphicFramePr>
        <p:xfrm>
          <a:off x="0" y="457198"/>
          <a:ext cx="11995264" cy="6421324"/>
        </p:xfrm>
        <a:graphic>
          <a:graphicData uri="http://schemas.openxmlformats.org/drawingml/2006/table">
            <a:tbl>
              <a:tblPr>
                <a:tableStyleId>{5C22544A-7EE6-4342-B048-85BDC9FD1C3A}</a:tableStyleId>
              </a:tblPr>
              <a:tblGrid>
                <a:gridCol w="2998816">
                  <a:extLst>
                    <a:ext uri="{9D8B030D-6E8A-4147-A177-3AD203B41FA5}">
                      <a16:colId xmlns:a16="http://schemas.microsoft.com/office/drawing/2014/main" val="552516674"/>
                    </a:ext>
                  </a:extLst>
                </a:gridCol>
                <a:gridCol w="2998816">
                  <a:extLst>
                    <a:ext uri="{9D8B030D-6E8A-4147-A177-3AD203B41FA5}">
                      <a16:colId xmlns:a16="http://schemas.microsoft.com/office/drawing/2014/main" val="3230664322"/>
                    </a:ext>
                  </a:extLst>
                </a:gridCol>
                <a:gridCol w="2998816">
                  <a:extLst>
                    <a:ext uri="{9D8B030D-6E8A-4147-A177-3AD203B41FA5}">
                      <a16:colId xmlns:a16="http://schemas.microsoft.com/office/drawing/2014/main" val="3395504519"/>
                    </a:ext>
                  </a:extLst>
                </a:gridCol>
                <a:gridCol w="2998816">
                  <a:extLst>
                    <a:ext uri="{9D8B030D-6E8A-4147-A177-3AD203B41FA5}">
                      <a16:colId xmlns:a16="http://schemas.microsoft.com/office/drawing/2014/main" val="1266729534"/>
                    </a:ext>
                  </a:extLst>
                </a:gridCol>
              </a:tblGrid>
              <a:tr h="150744">
                <a:tc>
                  <a:txBody>
                    <a:bodyPr/>
                    <a:lstStyle/>
                    <a:p>
                      <a:pPr algn="l" fontAlgn="b"/>
                      <a:r>
                        <a:rPr lang="fi-FI" sz="1000" b="1" u="none" strike="noStrike" dirty="0">
                          <a:effectLst/>
                          <a:latin typeface="Times New Roman" panose="02020603050405020304" pitchFamily="18" charset="0"/>
                          <a:cs typeface="Times New Roman" panose="02020603050405020304" pitchFamily="18" charset="0"/>
                        </a:rPr>
                        <a:t>Country</a:t>
                      </a:r>
                      <a:endParaRPr lang="fi-FI"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40" marR="2240" marT="2240" marB="0" anchor="b"/>
                </a:tc>
                <a:tc>
                  <a:txBody>
                    <a:bodyPr/>
                    <a:lstStyle/>
                    <a:p>
                      <a:pPr algn="l" fontAlgn="b"/>
                      <a:r>
                        <a:rPr lang="fi-FI" sz="1000" b="1" u="none" strike="noStrike" dirty="0" err="1">
                          <a:effectLst/>
                          <a:latin typeface="Times New Roman" panose="02020603050405020304" pitchFamily="18" charset="0"/>
                          <a:cs typeface="Times New Roman" panose="02020603050405020304" pitchFamily="18" charset="0"/>
                        </a:rPr>
                        <a:t>Informal</a:t>
                      </a:r>
                      <a:r>
                        <a:rPr lang="fi-FI" sz="1000" b="1" u="none" strike="noStrike" dirty="0">
                          <a:effectLst/>
                          <a:latin typeface="Times New Roman" panose="02020603050405020304" pitchFamily="18" charset="0"/>
                          <a:cs typeface="Times New Roman" panose="02020603050405020304" pitchFamily="18" charset="0"/>
                        </a:rPr>
                        <a:t> </a:t>
                      </a:r>
                      <a:r>
                        <a:rPr lang="fi-FI" sz="1000" b="1" u="none" strike="noStrike" dirty="0" err="1">
                          <a:effectLst/>
                          <a:latin typeface="Times New Roman" panose="02020603050405020304" pitchFamily="18" charset="0"/>
                          <a:cs typeface="Times New Roman" panose="02020603050405020304" pitchFamily="18" charset="0"/>
                        </a:rPr>
                        <a:t>employment</a:t>
                      </a:r>
                      <a:r>
                        <a:rPr lang="fi-FI" sz="1000" b="1" u="none" strike="noStrike" dirty="0">
                          <a:effectLst/>
                          <a:latin typeface="Times New Roman" panose="02020603050405020304" pitchFamily="18" charset="0"/>
                          <a:cs typeface="Times New Roman" panose="02020603050405020304" pitchFamily="18" charset="0"/>
                        </a:rPr>
                        <a:t>, %</a:t>
                      </a:r>
                      <a:endParaRPr lang="fi-FI"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40" marR="2240" marT="2240" marB="0" anchor="b"/>
                </a:tc>
                <a:tc>
                  <a:txBody>
                    <a:bodyPr/>
                    <a:lstStyle/>
                    <a:p>
                      <a:pPr algn="l" fontAlgn="b"/>
                      <a:r>
                        <a:rPr lang="fi-FI" sz="1000" b="1" u="none" strike="noStrike" dirty="0" err="1">
                          <a:effectLst/>
                          <a:latin typeface="Times New Roman" panose="02020603050405020304" pitchFamily="18" charset="0"/>
                          <a:cs typeface="Times New Roman" panose="02020603050405020304" pitchFamily="18" charset="0"/>
                        </a:rPr>
                        <a:t>Year</a:t>
                      </a:r>
                      <a:endParaRPr lang="fi-FI"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40" marR="2240" marT="2240" marB="0" anchor="b"/>
                </a:tc>
                <a:tc>
                  <a:txBody>
                    <a:bodyPr/>
                    <a:lstStyle/>
                    <a:p>
                      <a:pPr algn="l" fontAlgn="b"/>
                      <a:r>
                        <a:rPr lang="fi-FI" sz="1000" b="1" u="none" strike="noStrike" dirty="0" err="1">
                          <a:effectLst/>
                          <a:latin typeface="Times New Roman" panose="02020603050405020304" pitchFamily="18" charset="0"/>
                          <a:cs typeface="Times New Roman" panose="02020603050405020304" pitchFamily="18" charset="0"/>
                        </a:rPr>
                        <a:t>Type</a:t>
                      </a:r>
                      <a:r>
                        <a:rPr lang="fi-FI" sz="1000" b="1" u="none" strike="noStrike" dirty="0">
                          <a:effectLst/>
                          <a:latin typeface="Times New Roman" panose="02020603050405020304" pitchFamily="18" charset="0"/>
                          <a:cs typeface="Times New Roman" panose="02020603050405020304" pitchFamily="18" charset="0"/>
                        </a:rPr>
                        <a:t> of country</a:t>
                      </a:r>
                      <a:endParaRPr lang="fi-FI"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40" marR="2240" marT="2240" marB="0" anchor="b"/>
                </a:tc>
                <a:extLst>
                  <a:ext uri="{0D108BD9-81ED-4DB2-BD59-A6C34878D82A}">
                    <a16:rowId xmlns:a16="http://schemas.microsoft.com/office/drawing/2014/main" val="2814577361"/>
                  </a:ext>
                </a:extLst>
              </a:tr>
              <a:tr h="150744">
                <a:tc>
                  <a:txBody>
                    <a:bodyPr/>
                    <a:lstStyle/>
                    <a:p>
                      <a:pPr algn="l" fontAlgn="b"/>
                      <a:r>
                        <a:rPr lang="fi-FI" sz="1000" u="none" strike="noStrike" dirty="0">
                          <a:effectLst/>
                        </a:rPr>
                        <a:t>Nepal</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99,01</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2008</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923835990"/>
                  </a:ext>
                </a:extLst>
              </a:tr>
              <a:tr h="200057">
                <a:tc>
                  <a:txBody>
                    <a:bodyPr/>
                    <a:lstStyle/>
                    <a:p>
                      <a:pPr algn="l" fontAlgn="b"/>
                      <a:r>
                        <a:rPr lang="fi-FI" sz="1000" u="none" strike="noStrike" dirty="0">
                          <a:effectLst/>
                        </a:rPr>
                        <a:t>Benin</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94,54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36966421"/>
                  </a:ext>
                </a:extLst>
              </a:tr>
              <a:tr h="200057">
                <a:tc>
                  <a:txBody>
                    <a:bodyPr/>
                    <a:lstStyle/>
                    <a:p>
                      <a:pPr algn="l" fontAlgn="b"/>
                      <a:r>
                        <a:rPr lang="fi-FI" sz="1000" u="none" strike="noStrike" dirty="0">
                          <a:effectLst/>
                        </a:rPr>
                        <a:t>Mali</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92,09</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2015</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846781953"/>
                  </a:ext>
                </a:extLst>
              </a:tr>
              <a:tr h="150744">
                <a:tc>
                  <a:txBody>
                    <a:bodyPr/>
                    <a:lstStyle/>
                    <a:p>
                      <a:pPr algn="l" fontAlgn="b"/>
                      <a:r>
                        <a:rPr lang="fi-FI" sz="1000" u="none" strike="noStrike" dirty="0">
                          <a:effectLst/>
                        </a:rPr>
                        <a:t>Senegal</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90,44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2015</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53853199"/>
                  </a:ext>
                </a:extLst>
              </a:tr>
              <a:tr h="150744">
                <a:tc>
                  <a:txBody>
                    <a:bodyPr/>
                    <a:lstStyle/>
                    <a:p>
                      <a:pPr algn="l" fontAlgn="b"/>
                      <a:r>
                        <a:rPr lang="fi-FI" sz="1000" u="none" strike="noStrike" dirty="0" err="1">
                          <a:effectLst/>
                        </a:rPr>
                        <a:t>Cambodia</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90,20</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585291962"/>
                  </a:ext>
                </a:extLst>
              </a:tr>
              <a:tr h="150744">
                <a:tc>
                  <a:txBody>
                    <a:bodyPr/>
                    <a:lstStyle/>
                    <a:p>
                      <a:pPr algn="l" fontAlgn="b"/>
                      <a:r>
                        <a:rPr lang="fi-FI" sz="1000" u="none" strike="noStrike" dirty="0" err="1">
                          <a:effectLst/>
                        </a:rPr>
                        <a:t>Mozambique</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86,71</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2015</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145251643"/>
                  </a:ext>
                </a:extLst>
              </a:tr>
              <a:tr h="150744">
                <a:tc>
                  <a:txBody>
                    <a:bodyPr/>
                    <a:lstStyle/>
                    <a:p>
                      <a:pPr algn="l" fontAlgn="b"/>
                      <a:r>
                        <a:rPr lang="fi-FI" sz="1000" u="none" strike="noStrike" dirty="0">
                          <a:effectLst/>
                        </a:rPr>
                        <a:t>Niger</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86,36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670117622"/>
                  </a:ext>
                </a:extLst>
              </a:tr>
              <a:tr h="150744">
                <a:tc>
                  <a:txBody>
                    <a:bodyPr/>
                    <a:lstStyle/>
                    <a:p>
                      <a:pPr algn="l" fontAlgn="b"/>
                      <a:r>
                        <a:rPr lang="fi-FI" sz="1000" u="none" strike="noStrike" dirty="0">
                          <a:effectLst/>
                        </a:rPr>
                        <a:t>Uganda</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83,24</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331795732"/>
                  </a:ext>
                </a:extLst>
              </a:tr>
              <a:tr h="150744">
                <a:tc>
                  <a:txBody>
                    <a:bodyPr/>
                    <a:lstStyle/>
                    <a:p>
                      <a:pPr algn="l" fontAlgn="b"/>
                      <a:r>
                        <a:rPr lang="fi-FI" sz="1000" u="none" strike="noStrike" dirty="0">
                          <a:effectLst/>
                        </a:rPr>
                        <a:t>Bolivia</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78,72</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2017</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968191230"/>
                  </a:ext>
                </a:extLst>
              </a:tr>
              <a:tr h="150744">
                <a:tc>
                  <a:txBody>
                    <a:bodyPr/>
                    <a:lstStyle/>
                    <a:p>
                      <a:pPr algn="l" fontAlgn="b"/>
                      <a:r>
                        <a:rPr lang="fi-FI" sz="1000" u="none" strike="noStrike" dirty="0">
                          <a:effectLst/>
                        </a:rPr>
                        <a:t>Myanmar</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78,08</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2017</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921572035"/>
                  </a:ext>
                </a:extLst>
              </a:tr>
              <a:tr h="150744">
                <a:tc>
                  <a:txBody>
                    <a:bodyPr/>
                    <a:lstStyle/>
                    <a:p>
                      <a:pPr algn="l" fontAlgn="b"/>
                      <a:r>
                        <a:rPr lang="fi-FI" sz="1000" u="none" strike="noStrike" dirty="0">
                          <a:effectLst/>
                        </a:rPr>
                        <a:t>Liberia</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77,58</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2010</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943806409"/>
                  </a:ext>
                </a:extLst>
              </a:tr>
              <a:tr h="150744">
                <a:tc>
                  <a:txBody>
                    <a:bodyPr/>
                    <a:lstStyle/>
                    <a:p>
                      <a:pPr algn="l" fontAlgn="b"/>
                      <a:r>
                        <a:rPr lang="fi-FI" sz="1000" u="none" strike="noStrike">
                          <a:effectLst/>
                        </a:rPr>
                        <a:t>Nicaragua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74,91</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479961741"/>
                  </a:ext>
                </a:extLst>
              </a:tr>
              <a:tr h="150744">
                <a:tc>
                  <a:txBody>
                    <a:bodyPr/>
                    <a:lstStyle/>
                    <a:p>
                      <a:pPr algn="l" fontAlgn="b"/>
                      <a:r>
                        <a:rPr lang="fi-FI" sz="1000" u="none" strike="noStrike">
                          <a:effectLst/>
                        </a:rPr>
                        <a:t>Honduras</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73,84</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2016</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027809026"/>
                  </a:ext>
                </a:extLst>
              </a:tr>
              <a:tr h="150744">
                <a:tc>
                  <a:txBody>
                    <a:bodyPr/>
                    <a:lstStyle/>
                    <a:p>
                      <a:pPr algn="l" fontAlgn="b"/>
                      <a:r>
                        <a:rPr lang="fi-FI" sz="1000" u="none" strike="noStrike">
                          <a:effectLst/>
                        </a:rPr>
                        <a:t>Guatemala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73,50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2016</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615761824"/>
                  </a:ext>
                </a:extLst>
              </a:tr>
              <a:tr h="150744">
                <a:tc>
                  <a:txBody>
                    <a:bodyPr/>
                    <a:lstStyle/>
                    <a:p>
                      <a:pPr algn="l" fontAlgn="b"/>
                      <a:r>
                        <a:rPr lang="fi-FI" sz="1000" u="none" strike="noStrike">
                          <a:effectLst/>
                        </a:rPr>
                        <a:t>Tanzania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71,79</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138848156"/>
                  </a:ext>
                </a:extLst>
              </a:tr>
              <a:tr h="150744">
                <a:tc>
                  <a:txBody>
                    <a:bodyPr/>
                    <a:lstStyle/>
                    <a:p>
                      <a:pPr algn="l" fontAlgn="b"/>
                      <a:r>
                        <a:rPr lang="fi-FI" sz="1000" u="none" strike="noStrike">
                          <a:effectLst/>
                        </a:rPr>
                        <a:t>Yemen, Rep.</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68,41</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4189966480"/>
                  </a:ext>
                </a:extLst>
              </a:tr>
              <a:tr h="150744">
                <a:tc>
                  <a:txBody>
                    <a:bodyPr/>
                    <a:lstStyle/>
                    <a:p>
                      <a:pPr algn="l" fontAlgn="b"/>
                      <a:r>
                        <a:rPr lang="fi-FI" sz="1000" u="none" strike="noStrike">
                          <a:effectLst/>
                        </a:rPr>
                        <a:t>Gambia, The</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68,19</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766297454"/>
                  </a:ext>
                </a:extLst>
              </a:tr>
              <a:tr h="150744">
                <a:tc>
                  <a:txBody>
                    <a:bodyPr/>
                    <a:lstStyle/>
                    <a:p>
                      <a:pPr algn="l" fontAlgn="b"/>
                      <a:r>
                        <a:rPr lang="fi-FI" sz="1000" u="none" strike="noStrike">
                          <a:effectLst/>
                        </a:rPr>
                        <a:t>Paraguay</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65,42</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107420913"/>
                  </a:ext>
                </a:extLst>
              </a:tr>
              <a:tr h="150744">
                <a:tc>
                  <a:txBody>
                    <a:bodyPr/>
                    <a:lstStyle/>
                    <a:p>
                      <a:pPr algn="l" fontAlgn="b"/>
                      <a:r>
                        <a:rPr lang="fi-FI" sz="1000" u="none" strike="noStrike">
                          <a:effectLst/>
                        </a:rPr>
                        <a:t>Ecuador</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64,85</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009302082"/>
                  </a:ext>
                </a:extLst>
              </a:tr>
              <a:tr h="200057">
                <a:tc>
                  <a:txBody>
                    <a:bodyPr/>
                    <a:lstStyle/>
                    <a:p>
                      <a:pPr algn="l" fontAlgn="b"/>
                      <a:r>
                        <a:rPr lang="fi-FI" sz="1000" u="none" strike="noStrike">
                          <a:effectLst/>
                        </a:rPr>
                        <a:t>El Salvador</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63,15</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916917998"/>
                  </a:ext>
                </a:extLst>
              </a:tr>
              <a:tr h="150744">
                <a:tc>
                  <a:txBody>
                    <a:bodyPr/>
                    <a:lstStyle/>
                    <a:p>
                      <a:pPr algn="l" fontAlgn="b"/>
                      <a:r>
                        <a:rPr lang="fi-FI" sz="1000" u="none" strike="noStrike">
                          <a:effectLst/>
                        </a:rPr>
                        <a:t>Zimbabwe</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62,50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2011</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491656648"/>
                  </a:ext>
                </a:extLst>
              </a:tr>
              <a:tr h="150744">
                <a:tc>
                  <a:txBody>
                    <a:bodyPr/>
                    <a:lstStyle/>
                    <a:p>
                      <a:pPr algn="l" fontAlgn="b"/>
                      <a:r>
                        <a:rPr lang="fi-FI" sz="1000" u="none" strike="noStrike">
                          <a:effectLst/>
                        </a:rPr>
                        <a:t>Namibia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61,07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73227236"/>
                  </a:ext>
                </a:extLst>
              </a:tr>
              <a:tr h="200057">
                <a:tc>
                  <a:txBody>
                    <a:bodyPr/>
                    <a:lstStyle/>
                    <a:p>
                      <a:pPr algn="l" fontAlgn="b"/>
                      <a:r>
                        <a:rPr lang="fi-FI" sz="1000" u="none" strike="noStrike">
                          <a:effectLst/>
                        </a:rPr>
                        <a:t>Timor-Leste</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53,70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2013</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829819059"/>
                  </a:ext>
                </a:extLst>
              </a:tr>
              <a:tr h="150744">
                <a:tc>
                  <a:txBody>
                    <a:bodyPr/>
                    <a:lstStyle/>
                    <a:p>
                      <a:pPr algn="l" fontAlgn="b"/>
                      <a:r>
                        <a:rPr lang="fi-FI" sz="1000" u="none" strike="noStrike">
                          <a:effectLst/>
                        </a:rPr>
                        <a:t>Eswatini</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53,40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849879039"/>
                  </a:ext>
                </a:extLst>
              </a:tr>
              <a:tr h="200057">
                <a:tc>
                  <a:txBody>
                    <a:bodyPr/>
                    <a:lstStyle/>
                    <a:p>
                      <a:pPr algn="l" fontAlgn="b"/>
                      <a:r>
                        <a:rPr lang="fi-FI" sz="1000" u="none" strike="noStrike">
                          <a:effectLst/>
                        </a:rPr>
                        <a:t>Dominican Republic</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53,20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520780182"/>
                  </a:ext>
                </a:extLst>
              </a:tr>
              <a:tr h="200057">
                <a:tc>
                  <a:txBody>
                    <a:bodyPr/>
                    <a:lstStyle/>
                    <a:p>
                      <a:pPr algn="l" fontAlgn="b"/>
                      <a:r>
                        <a:rPr lang="fi-FI" sz="1000" u="none" strike="noStrike">
                          <a:effectLst/>
                        </a:rPr>
                        <a:t>Mauritius</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52,87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4173786905"/>
                  </a:ext>
                </a:extLst>
              </a:tr>
              <a:tr h="150744">
                <a:tc>
                  <a:txBody>
                    <a:bodyPr/>
                    <a:lstStyle/>
                    <a:p>
                      <a:pPr algn="l" fontAlgn="b"/>
                      <a:r>
                        <a:rPr lang="fi-FI" sz="1000" u="none" strike="noStrike">
                          <a:effectLst/>
                        </a:rPr>
                        <a:t>West Bank and Gaza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51,96</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547545918"/>
                  </a:ext>
                </a:extLst>
              </a:tr>
              <a:tr h="200057">
                <a:tc>
                  <a:txBody>
                    <a:bodyPr/>
                    <a:lstStyle/>
                    <a:p>
                      <a:pPr algn="l" fontAlgn="b"/>
                      <a:r>
                        <a:rPr lang="fi-FI" sz="1000" u="none" strike="noStrike">
                          <a:effectLst/>
                        </a:rPr>
                        <a:t>Samoa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50,22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2012</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730660531"/>
                  </a:ext>
                </a:extLst>
              </a:tr>
              <a:tr h="200057">
                <a:tc>
                  <a:txBody>
                    <a:bodyPr/>
                    <a:lstStyle/>
                    <a:p>
                      <a:pPr algn="l" fontAlgn="b"/>
                      <a:r>
                        <a:rPr lang="fi-FI" sz="1000" u="none" strike="noStrike">
                          <a:effectLst/>
                        </a:rPr>
                        <a:t>Maldives</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47,03</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819962684"/>
                  </a:ext>
                </a:extLst>
              </a:tr>
              <a:tr h="200057">
                <a:tc>
                  <a:txBody>
                    <a:bodyPr/>
                    <a:lstStyle/>
                    <a:p>
                      <a:pPr algn="l" fontAlgn="b"/>
                      <a:r>
                        <a:rPr lang="fi-FI" sz="1000" u="none" strike="noStrike">
                          <a:effectLst/>
                        </a:rPr>
                        <a:t>Panama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41,21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583743283"/>
                  </a:ext>
                </a:extLst>
              </a:tr>
              <a:tr h="200057">
                <a:tc>
                  <a:txBody>
                    <a:bodyPr/>
                    <a:lstStyle/>
                    <a:p>
                      <a:pPr algn="l" fontAlgn="b"/>
                      <a:r>
                        <a:rPr lang="fi-FI" sz="1000" u="none" strike="noStrike">
                          <a:effectLst/>
                        </a:rPr>
                        <a:t>Costa Rica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35,45</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49700543"/>
                  </a:ext>
                </a:extLst>
              </a:tr>
              <a:tr h="150744">
                <a:tc>
                  <a:txBody>
                    <a:bodyPr/>
                    <a:lstStyle/>
                    <a:p>
                      <a:pPr algn="l" fontAlgn="b"/>
                      <a:r>
                        <a:rPr lang="fi-FI" sz="1000" u="none" strike="noStrike">
                          <a:effectLst/>
                        </a:rPr>
                        <a:t>Albania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33,11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2013</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795137401"/>
                  </a:ext>
                </a:extLst>
              </a:tr>
              <a:tr h="200057">
                <a:tc>
                  <a:txBody>
                    <a:bodyPr/>
                    <a:lstStyle/>
                    <a:p>
                      <a:pPr algn="l" fontAlgn="b"/>
                      <a:r>
                        <a:rPr lang="fi-FI" sz="1000" u="none" strike="noStrike">
                          <a:effectLst/>
                        </a:rPr>
                        <a:t>Brunei Darussalam</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32,99</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2014</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278958597"/>
                  </a:ext>
                </a:extLst>
              </a:tr>
              <a:tr h="150744">
                <a:tc>
                  <a:txBody>
                    <a:bodyPr/>
                    <a:lstStyle/>
                    <a:p>
                      <a:pPr algn="l" fontAlgn="b"/>
                      <a:r>
                        <a:rPr lang="fi-FI" sz="1000" u="none" strike="noStrike">
                          <a:effectLst/>
                        </a:rPr>
                        <a:t>Mongolia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30,08</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4151587407"/>
                  </a:ext>
                </a:extLst>
              </a:tr>
              <a:tr h="200057">
                <a:tc>
                  <a:txBody>
                    <a:bodyPr/>
                    <a:lstStyle/>
                    <a:p>
                      <a:pPr algn="l" fontAlgn="b"/>
                      <a:r>
                        <a:rPr lang="fi-FI" sz="1000" u="none" strike="noStrike">
                          <a:effectLst/>
                        </a:rPr>
                        <a:t>Armenia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24,88</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NC-Transition, Post-Soviet</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93323298"/>
                  </a:ext>
                </a:extLst>
              </a:tr>
              <a:tr h="150744">
                <a:tc>
                  <a:txBody>
                    <a:bodyPr/>
                    <a:lstStyle/>
                    <a:p>
                      <a:pPr algn="l" fontAlgn="b"/>
                      <a:r>
                        <a:rPr lang="fi-FI" sz="1000" u="none" strike="noStrike">
                          <a:effectLst/>
                        </a:rPr>
                        <a:t>Uruguay</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23,64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dirty="0">
                          <a:effectLst/>
                        </a:rPr>
                        <a:t>NC - </a:t>
                      </a:r>
                      <a:r>
                        <a:rPr lang="fi-FI" sz="1000" u="none" strike="noStrike" dirty="0" err="1">
                          <a:effectLst/>
                        </a:rPr>
                        <a:t>developing</a:t>
                      </a:r>
                      <a:endParaRPr lang="fi-FI" sz="1000" b="0" i="0" u="none" strike="noStrike" dirty="0">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935845276"/>
                  </a:ext>
                </a:extLst>
              </a:tr>
              <a:tr h="142775">
                <a:tc>
                  <a:txBody>
                    <a:bodyPr/>
                    <a:lstStyle/>
                    <a:p>
                      <a:pPr algn="l" fontAlgn="b"/>
                      <a:r>
                        <a:rPr lang="fi-FI" sz="1000" u="none" strike="noStrike">
                          <a:effectLst/>
                        </a:rPr>
                        <a:t>Serbia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16,11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dirty="0">
                          <a:effectLst/>
                        </a:rPr>
                        <a:t>NC - </a:t>
                      </a:r>
                      <a:r>
                        <a:rPr lang="fi-FI" sz="1000" u="none" strike="noStrike" dirty="0" err="1">
                          <a:effectLst/>
                        </a:rPr>
                        <a:t>Transition</a:t>
                      </a:r>
                      <a:endParaRPr lang="fi-FI" sz="1000" b="0" i="0" u="none" strike="noStrike" dirty="0">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635936562"/>
                  </a:ext>
                </a:extLst>
              </a:tr>
            </a:tbl>
          </a:graphicData>
        </a:graphic>
      </p:graphicFrame>
    </p:spTree>
    <p:extLst>
      <p:ext uri="{BB962C8B-B14F-4D97-AF65-F5344CB8AC3E}">
        <p14:creationId xmlns:p14="http://schemas.microsoft.com/office/powerpoint/2010/main" val="370763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026"/>
          </a:xfrm>
        </p:spPr>
        <p:txBody>
          <a:bodyPr>
            <a:normAutofit fontScale="90000"/>
          </a:bodyPr>
          <a:lstStyle/>
          <a:p>
            <a:r>
              <a:rPr lang="en-US" sz="2900" b="1" dirty="0">
                <a:latin typeface="Times New Roman" panose="02020603050405020304" pitchFamily="18" charset="0"/>
                <a:cs typeface="Times New Roman" panose="02020603050405020304" pitchFamily="18" charset="0"/>
              </a:rPr>
              <a:t>The base of economic pyramid: challenges</a:t>
            </a:r>
            <a:br>
              <a:rPr lang="en-US" sz="2900" b="1" dirty="0">
                <a:latin typeface="Times New Roman" panose="02020603050405020304" pitchFamily="18" charset="0"/>
                <a:cs typeface="Times New Roman" panose="02020603050405020304" pitchFamily="18" charset="0"/>
              </a:rPr>
            </a:br>
            <a:r>
              <a:rPr lang="fi-FI" sz="2200" dirty="0">
                <a:latin typeface="Times New Roman" panose="02020603050405020304" pitchFamily="18" charset="0"/>
                <a:cs typeface="Times New Roman" panose="02020603050405020304" pitchFamily="18" charset="0"/>
              </a:rPr>
              <a:t>(London and Hart 2004)</a:t>
            </a:r>
            <a:endParaRPr lang="en-US" sz="2200" dirty="0"/>
          </a:p>
        </p:txBody>
      </p:sp>
      <p:sp>
        <p:nvSpPr>
          <p:cNvPr id="3" name="Content Placeholder 2"/>
          <p:cNvSpPr>
            <a:spLocks noGrp="1"/>
          </p:cNvSpPr>
          <p:nvPr>
            <p:ph idx="1"/>
          </p:nvPr>
        </p:nvSpPr>
        <p:spPr>
          <a:xfrm>
            <a:off x="417249" y="1091954"/>
            <a:ext cx="11336785" cy="5400920"/>
          </a:xfrm>
        </p:spPr>
        <p:txBody>
          <a:bodyPr/>
          <a:lstStyle/>
          <a:p>
            <a:pPr marL="0" indent="0">
              <a:buNone/>
            </a:pPr>
            <a:r>
              <a:rPr lang="en-US" sz="2500" dirty="0">
                <a:latin typeface="Times New Roman" panose="02020603050405020304" pitchFamily="18" charset="0"/>
                <a:cs typeface="Times New Roman" panose="02020603050405020304" pitchFamily="18" charset="0"/>
              </a:rPr>
              <a:t>Entering low-income markets in emerging economies may require a different strategic approach.</a:t>
            </a:r>
          </a:p>
          <a:p>
            <a:pPr marL="0" indent="0">
              <a:buNone/>
            </a:pPr>
            <a:endParaRPr lang="en-US" sz="2500" dirty="0">
              <a:latin typeface="Times New Roman" panose="02020603050405020304" pitchFamily="18" charset="0"/>
              <a:cs typeface="Times New Roman" panose="02020603050405020304" pitchFamily="18" charset="0"/>
            </a:endParaRPr>
          </a:p>
          <a:p>
            <a:pPr marL="457200" lvl="1" indent="0">
              <a:buNone/>
            </a:pPr>
            <a:r>
              <a:rPr lang="en-US" sz="25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bridging the formal and informal economies.</a:t>
            </a:r>
          </a:p>
          <a:p>
            <a:pPr marL="457200" lvl="1" indent="0">
              <a:buNone/>
            </a:pPr>
            <a:r>
              <a:rPr lang="en-US" sz="25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relationships are grounded primarily on social, not legal, contracts.</a:t>
            </a:r>
          </a:p>
          <a:p>
            <a:pPr marL="457200" lvl="1" indent="0">
              <a:buNone/>
            </a:pPr>
            <a:endParaRPr lang="en-US" sz="25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500" dirty="0">
                <a:latin typeface="Times New Roman" panose="02020603050405020304" pitchFamily="18" charset="0"/>
                <a:cs typeface="Times New Roman" panose="02020603050405020304" pitchFamily="18" charset="0"/>
                <a:sym typeface="Wingdings" panose="05000000000000000000" pitchFamily="2" charset="2"/>
              </a:rPr>
              <a:t>I</a:t>
            </a:r>
            <a:r>
              <a:rPr lang="en-US" sz="2500" dirty="0">
                <a:latin typeface="Times New Roman" panose="02020603050405020304" pitchFamily="18" charset="0"/>
                <a:cs typeface="Times New Roman" panose="02020603050405020304" pitchFamily="18" charset="0"/>
              </a:rPr>
              <a:t>ncreasing pressure for corporations to take a greater role in addressing global societal issues such as eradicating poverty and environmental protection in developing countries.</a:t>
            </a:r>
          </a:p>
          <a:p>
            <a:pPr marL="0" indent="0">
              <a:buNone/>
            </a:pPr>
            <a:endParaRPr lang="en-US" sz="2500" dirty="0">
              <a:latin typeface="Times New Roman" panose="02020603050405020304" pitchFamily="18" charset="0"/>
              <a:cs typeface="Times New Roman" panose="02020603050405020304" pitchFamily="18" charset="0"/>
            </a:endParaRPr>
          </a:p>
          <a:p>
            <a:pPr marL="457200" lvl="1" indent="0">
              <a:buNone/>
            </a:pPr>
            <a:r>
              <a:rPr lang="en-US" sz="25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firms without a capacity to appreciate and create social value or to become locally embedded in the social infrastructure that dominates low-income markets may struggle to overcome their </a:t>
            </a:r>
            <a:r>
              <a:rPr lang="en-US" sz="25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liability of foreignness</a:t>
            </a:r>
            <a:r>
              <a:rPr lang="en-US" sz="25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i-FI" sz="25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sz="2000" dirty="0"/>
          </a:p>
          <a:p>
            <a:pPr marL="0" indent="0">
              <a:buNone/>
            </a:pPr>
            <a:endParaRPr lang="fi-FI" dirty="0"/>
          </a:p>
          <a:p>
            <a:pPr marL="0" indent="0">
              <a:buNone/>
            </a:pPr>
            <a:endParaRPr lang="en-US" dirty="0"/>
          </a:p>
        </p:txBody>
      </p:sp>
    </p:spTree>
    <p:extLst>
      <p:ext uri="{BB962C8B-B14F-4D97-AF65-F5344CB8AC3E}">
        <p14:creationId xmlns:p14="http://schemas.microsoft.com/office/powerpoint/2010/main" val="29004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B5903E-EF85-4D33-A738-09A06170CA96}"/>
              </a:ext>
            </a:extLst>
          </p:cNvPr>
          <p:cNvPicPr>
            <a:picLocks noChangeAspect="1"/>
          </p:cNvPicPr>
          <p:nvPr/>
        </p:nvPicPr>
        <p:blipFill>
          <a:blip r:embed="rId2"/>
          <a:stretch>
            <a:fillRect/>
          </a:stretch>
        </p:blipFill>
        <p:spPr>
          <a:xfrm>
            <a:off x="0" y="1615736"/>
            <a:ext cx="12192000" cy="5146400"/>
          </a:xfrm>
          <a:prstGeom prst="rect">
            <a:avLst/>
          </a:prstGeom>
        </p:spPr>
      </p:pic>
      <p:pic>
        <p:nvPicPr>
          <p:cNvPr id="3" name="Picture 2">
            <a:extLst>
              <a:ext uri="{FF2B5EF4-FFF2-40B4-BE49-F238E27FC236}">
                <a16:creationId xmlns:a16="http://schemas.microsoft.com/office/drawing/2014/main" id="{40E35011-E627-44F8-B82A-F8A6FDBA12F7}"/>
              </a:ext>
            </a:extLst>
          </p:cNvPr>
          <p:cNvPicPr>
            <a:picLocks noChangeAspect="1"/>
          </p:cNvPicPr>
          <p:nvPr/>
        </p:nvPicPr>
        <p:blipFill>
          <a:blip r:embed="rId3"/>
          <a:stretch>
            <a:fillRect/>
          </a:stretch>
        </p:blipFill>
        <p:spPr>
          <a:xfrm>
            <a:off x="324465" y="95864"/>
            <a:ext cx="11012129" cy="1289053"/>
          </a:xfrm>
          <a:prstGeom prst="rect">
            <a:avLst/>
          </a:prstGeom>
        </p:spPr>
      </p:pic>
    </p:spTree>
    <p:extLst>
      <p:ext uri="{BB962C8B-B14F-4D97-AF65-F5344CB8AC3E}">
        <p14:creationId xmlns:p14="http://schemas.microsoft.com/office/powerpoint/2010/main" val="205456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7372-3D00-476F-A0E2-1FAE91509C3B}"/>
              </a:ext>
            </a:extLst>
          </p:cNvPr>
          <p:cNvSpPr>
            <a:spLocks noGrp="1"/>
          </p:cNvSpPr>
          <p:nvPr>
            <p:ph type="title"/>
          </p:nvPr>
        </p:nvSpPr>
        <p:spPr/>
        <p:txBody>
          <a:bodyPr>
            <a:normAutofit/>
          </a:bodyPr>
          <a:lstStyle/>
          <a:p>
            <a:r>
              <a:rPr lang="en-US" sz="3400" b="1" dirty="0">
                <a:latin typeface="Times New Roman" panose="02020603050405020304" pitchFamily="18" charset="0"/>
                <a:cs typeface="Times New Roman" panose="02020603050405020304" pitchFamily="18" charset="0"/>
              </a:rPr>
              <a:t>Bonding and bridging social capital definitions (note to previous slide)</a:t>
            </a:r>
            <a:endParaRPr lang="LID4096" sz="3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3FF437-2512-42F2-AE75-0CB603820509}"/>
              </a:ext>
            </a:extLst>
          </p:cNvPr>
          <p:cNvSpPr>
            <a:spLocks noGrp="1"/>
          </p:cNvSpPr>
          <p:nvPr>
            <p:ph idx="1"/>
          </p:nvPr>
        </p:nvSpPr>
        <p:spPr/>
        <p:txBody>
          <a:bodyPr/>
          <a:lstStyle/>
          <a:p>
            <a:pPr marL="0" indent="0" algn="just">
              <a:buNone/>
            </a:pPr>
            <a:r>
              <a:rPr lang="en-US" sz="2200" b="1" dirty="0">
                <a:latin typeface="Times New Roman" panose="02020603050405020304" pitchFamily="18" charset="0"/>
                <a:cs typeface="Times New Roman" panose="02020603050405020304" pitchFamily="18" charset="0"/>
              </a:rPr>
              <a:t>Bonding social capital</a:t>
            </a:r>
            <a:r>
              <a:rPr lang="en-US" sz="2200" dirty="0">
                <a:latin typeface="Times New Roman" panose="02020603050405020304" pitchFamily="18" charset="0"/>
                <a:cs typeface="Times New Roman" panose="02020603050405020304" pitchFamily="18" charset="0"/>
              </a:rPr>
              <a:t> is a </a:t>
            </a:r>
            <a:r>
              <a:rPr lang="en-US" sz="2200" u="sng" dirty="0">
                <a:latin typeface="Times New Roman" panose="02020603050405020304" pitchFamily="18" charset="0"/>
                <a:cs typeface="Times New Roman" panose="02020603050405020304" pitchFamily="18" charset="0"/>
              </a:rPr>
              <a:t>type of social capital </a:t>
            </a:r>
            <a:r>
              <a:rPr lang="en-US" sz="2200" dirty="0">
                <a:latin typeface="Times New Roman" panose="02020603050405020304" pitchFamily="18" charset="0"/>
                <a:cs typeface="Times New Roman" panose="02020603050405020304" pitchFamily="18" charset="0"/>
              </a:rPr>
              <a:t>that describes connections </a:t>
            </a:r>
            <a:r>
              <a:rPr lang="en-US" sz="2200" i="1" dirty="0">
                <a:latin typeface="Times New Roman" panose="02020603050405020304" pitchFamily="18" charset="0"/>
                <a:cs typeface="Times New Roman" panose="02020603050405020304" pitchFamily="18" charset="0"/>
              </a:rPr>
              <a:t>within</a:t>
            </a:r>
            <a:r>
              <a:rPr lang="en-US" sz="2200" dirty="0">
                <a:latin typeface="Times New Roman" panose="02020603050405020304" pitchFamily="18" charset="0"/>
                <a:cs typeface="Times New Roman" panose="02020603050405020304" pitchFamily="18" charset="0"/>
              </a:rPr>
              <a:t> a group or community </a:t>
            </a:r>
            <a:r>
              <a:rPr lang="en-US" sz="2200" dirty="0" err="1">
                <a:latin typeface="Times New Roman" panose="02020603050405020304" pitchFamily="18" charset="0"/>
                <a:cs typeface="Times New Roman" panose="02020603050405020304" pitchFamily="18" charset="0"/>
              </a:rPr>
              <a:t>characterised</a:t>
            </a:r>
            <a:r>
              <a:rPr lang="en-US" sz="2200" dirty="0">
                <a:latin typeface="Times New Roman" panose="02020603050405020304" pitchFamily="18" charset="0"/>
                <a:cs typeface="Times New Roman" panose="02020603050405020304" pitchFamily="18" charset="0"/>
              </a:rPr>
              <a:t> by high levels of similarity in demographic characteristics, attitudes, and available information and resources. Bonding social capital exists between ‘people like us’ who are ‘in it together’ and who typically have strong close relationships. Examples include family members, close friends, and </a:t>
            </a:r>
            <a:r>
              <a:rPr lang="en-US" sz="2200" dirty="0" err="1">
                <a:latin typeface="Times New Roman" panose="02020603050405020304" pitchFamily="18" charset="0"/>
                <a:cs typeface="Times New Roman" panose="02020603050405020304" pitchFamily="18" charset="0"/>
              </a:rPr>
              <a:t>neighbours</a:t>
            </a:r>
            <a:r>
              <a:rPr lang="en-US" sz="2200" dirty="0">
                <a:latin typeface="Times New Roman" panose="02020603050405020304" pitchFamily="18" charset="0"/>
                <a:cs typeface="Times New Roman" panose="02020603050405020304" pitchFamily="18" charset="0"/>
              </a:rPr>
              <a:t>.</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dirty="0">
                <a:latin typeface="Times New Roman" panose="02020603050405020304" pitchFamily="18" charset="0"/>
                <a:cs typeface="Times New Roman" panose="02020603050405020304" pitchFamily="18" charset="0"/>
              </a:rPr>
              <a:t>Bridging social capital </a:t>
            </a:r>
            <a:r>
              <a:rPr lang="en-US" sz="2200" dirty="0">
                <a:latin typeface="Times New Roman" panose="02020603050405020304" pitchFamily="18" charset="0"/>
                <a:cs typeface="Times New Roman" panose="02020603050405020304" pitchFamily="18" charset="0"/>
              </a:rPr>
              <a:t>is defined as the connections between individuals who are dissimilar with respect to socioeconomic and other characteristics.</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Bonding social capital </a:t>
            </a:r>
            <a:r>
              <a:rPr lang="en-US" sz="2200" dirty="0">
                <a:latin typeface="Times New Roman" panose="02020603050405020304" pitchFamily="18" charset="0"/>
                <a:cs typeface="Times New Roman" panose="02020603050405020304" pitchFamily="18" charset="0"/>
              </a:rPr>
              <a:t>is within a group or community whereas </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bridging social capital </a:t>
            </a:r>
            <a:r>
              <a:rPr lang="en-US" sz="2200" dirty="0">
                <a:latin typeface="Times New Roman" panose="02020603050405020304" pitchFamily="18" charset="0"/>
                <a:cs typeface="Times New Roman" panose="02020603050405020304" pitchFamily="18" charset="0"/>
              </a:rPr>
              <a:t>is between </a:t>
            </a:r>
            <a:r>
              <a:rPr lang="en-US" sz="2200" b="1" dirty="0">
                <a:latin typeface="Times New Roman" panose="02020603050405020304" pitchFamily="18" charset="0"/>
                <a:cs typeface="Times New Roman" panose="02020603050405020304" pitchFamily="18" charset="0"/>
              </a:rPr>
              <a:t>social groups, social class, race, religion or other important sociodemographic or socioeconomic characteristics</a:t>
            </a:r>
            <a:r>
              <a:rPr lang="en-US" sz="2200" dirty="0">
                <a:latin typeface="Times New Roman" panose="02020603050405020304" pitchFamily="18" charset="0"/>
                <a:cs typeface="Times New Roman" panose="02020603050405020304" pitchFamily="18" charset="0"/>
              </a:rPr>
              <a:t>.</a:t>
            </a:r>
          </a:p>
          <a:p>
            <a:pPr marL="0" indent="0">
              <a:buNone/>
            </a:pPr>
            <a:endParaRPr lang="en-US" dirty="0"/>
          </a:p>
          <a:p>
            <a:pPr marL="0" indent="0">
              <a:buNone/>
            </a:pPr>
            <a:endParaRPr lang="LID4096" dirty="0"/>
          </a:p>
        </p:txBody>
      </p:sp>
    </p:spTree>
    <p:extLst>
      <p:ext uri="{BB962C8B-B14F-4D97-AF65-F5344CB8AC3E}">
        <p14:creationId xmlns:p14="http://schemas.microsoft.com/office/powerpoint/2010/main" val="213919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Ordinary</a:t>
            </a:r>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previous</a:t>
            </a:r>
            <a:r>
              <a:rPr lang="fi-FI" b="1" dirty="0">
                <a:latin typeface="Times New Roman" panose="02020603050405020304" pitchFamily="18" charset="0"/>
                <a:cs typeface="Times New Roman" panose="02020603050405020304" pitchFamily="18" charset="0"/>
              </a:rPr>
              <a:t> EM </a:t>
            </a:r>
            <a:r>
              <a:rPr lang="fi-FI" b="1" dirty="0" err="1">
                <a:latin typeface="Times New Roman" panose="02020603050405020304" pitchFamily="18" charset="0"/>
                <a:cs typeface="Times New Roman" panose="02020603050405020304" pitchFamily="18" charset="0"/>
              </a:rPr>
              <a:t>strategy</a:t>
            </a:r>
            <a:r>
              <a:rPr lang="fi-FI" b="1" dirty="0">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(London and Hart 2004)</a:t>
            </a:r>
            <a:r>
              <a:rPr lang="fi-FI"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20427"/>
            <a:ext cx="10515600" cy="4756536"/>
          </a:xfrm>
        </p:spPr>
        <p:txBody>
          <a:bodyPr>
            <a:noAutofit/>
          </a:bodyPr>
          <a:lstStyle/>
          <a:p>
            <a:pPr marL="0" indent="0" algn="just">
              <a:buNone/>
            </a:pPr>
            <a:r>
              <a:rPr lang="en-US" sz="2500" dirty="0">
                <a:latin typeface="Times New Roman" panose="02020603050405020304" pitchFamily="18" charset="0"/>
                <a:cs typeface="Times New Roman" panose="02020603050405020304" pitchFamily="18" charset="0"/>
              </a:rPr>
              <a:t>Looking for partner organizations that have substantial capability to fill voids in the business environment. </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Firms can address gaps in the business environment through forming alliances, joining network, using interpersonal ties.</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Some prominent scholars emphasize that </a:t>
            </a:r>
            <a:r>
              <a:rPr lang="en-US" sz="2500" dirty="0">
                <a:highlight>
                  <a:srgbClr val="FFFF00"/>
                </a:highlight>
                <a:latin typeface="Times New Roman" panose="02020603050405020304" pitchFamily="18" charset="0"/>
                <a:cs typeface="Times New Roman" panose="02020603050405020304" pitchFamily="18" charset="0"/>
              </a:rPr>
              <a:t>developing country adaptation to Western practices is crucial to attracting investment by MNCs from the developed world.</a:t>
            </a:r>
          </a:p>
          <a:p>
            <a:pPr marL="457200" lvl="1" indent="0" algn="just">
              <a:buNone/>
            </a:pP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prominent scholars say that </a:t>
            </a:r>
            <a:r>
              <a:rPr lang="en-US" sz="25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“MNC managers and academics must move beyond the ‘imperialist mindset’ that everyone must want to look and act like Westerners”.</a:t>
            </a:r>
          </a:p>
        </p:txBody>
      </p:sp>
    </p:spTree>
    <p:extLst>
      <p:ext uri="{BB962C8B-B14F-4D97-AF65-F5344CB8AC3E}">
        <p14:creationId xmlns:p14="http://schemas.microsoft.com/office/powerpoint/2010/main" val="345180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Perspective</a:t>
            </a:r>
            <a:r>
              <a:rPr lang="fi-FI" b="1" dirty="0">
                <a:latin typeface="Times New Roman" panose="02020603050405020304" pitchFamily="18" charset="0"/>
                <a:cs typeface="Times New Roman" panose="02020603050405020304" pitchFamily="18" charset="0"/>
              </a:rPr>
              <a:t> EM </a:t>
            </a:r>
            <a:r>
              <a:rPr lang="fi-FI" b="1" dirty="0" err="1">
                <a:latin typeface="Times New Roman" panose="02020603050405020304" pitchFamily="18" charset="0"/>
                <a:cs typeface="Times New Roman" panose="02020603050405020304" pitchFamily="18" charset="0"/>
              </a:rPr>
              <a:t>strategy</a:t>
            </a:r>
            <a:r>
              <a:rPr lang="fi-FI" b="1" dirty="0">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(London and Hart 2004)</a:t>
            </a:r>
            <a:r>
              <a:rPr lang="fi-FI" b="1" dirty="0">
                <a:latin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a:xfrm>
            <a:off x="838200" y="1825625"/>
            <a:ext cx="10515600" cy="4667250"/>
          </a:xfrm>
        </p:spPr>
        <p:txBody>
          <a:bodyPr>
            <a:noAutofit/>
          </a:bodyPr>
          <a:lstStyle/>
          <a:p>
            <a:pPr marL="0" indent="0" algn="just">
              <a:buNone/>
            </a:pPr>
            <a:r>
              <a:rPr lang="en-US" sz="2500" dirty="0">
                <a:latin typeface="Times New Roman" panose="02020603050405020304" pitchFamily="18" charset="0"/>
                <a:cs typeface="Times New Roman" panose="02020603050405020304" pitchFamily="18" charset="0"/>
              </a:rPr>
              <a:t>It might be more appropriate to develop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separate strategies </a:t>
            </a:r>
            <a:r>
              <a:rPr lang="en-US" sz="2500" dirty="0">
                <a:latin typeface="Times New Roman" panose="02020603050405020304" pitchFamily="18" charset="0"/>
                <a:cs typeface="Times New Roman" panose="02020603050405020304" pitchFamily="18" charset="0"/>
              </a:rPr>
              <a:t>for wealthy, rising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class</a:t>
            </a:r>
            <a:r>
              <a:rPr lang="en-US" sz="2500" dirty="0">
                <a:latin typeface="Times New Roman" panose="02020603050405020304" pitchFamily="18" charset="0"/>
                <a:cs typeface="Times New Roman" panose="02020603050405020304" pitchFamily="18" charset="0"/>
              </a:rPr>
              <a:t>, and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poor customers across country markets</a:t>
            </a:r>
            <a:r>
              <a:rPr lang="en-US" sz="2500" dirty="0">
                <a:latin typeface="Times New Roman" panose="02020603050405020304" pitchFamily="18" charset="0"/>
                <a:cs typeface="Times New Roman" panose="02020603050405020304" pitchFamily="18" charset="0"/>
              </a:rPr>
              <a:t>. </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Entry into base-of-the-pyramid markets may require: </a:t>
            </a:r>
          </a:p>
          <a:p>
            <a:pPr marL="457200" lvl="1" indent="0" algn="just">
              <a:buNone/>
            </a:pPr>
            <a:endParaRPr lang="en-US" sz="2500" dirty="0">
              <a:latin typeface="Times New Roman" panose="02020603050405020304" pitchFamily="18" charset="0"/>
              <a:cs typeface="Times New Roman" panose="02020603050405020304" pitchFamily="18" charset="0"/>
            </a:endParaRPr>
          </a:p>
          <a:p>
            <a:pPr marL="457200" lvl="1" indent="0" algn="just">
              <a:buNone/>
            </a:pPr>
            <a:r>
              <a:rPr lang="en-US" sz="2500" b="1" i="1" dirty="0">
                <a:latin typeface="Times New Roman" panose="02020603050405020304" pitchFamily="18" charset="0"/>
                <a:cs typeface="Times New Roman" panose="02020603050405020304" pitchFamily="18" charset="0"/>
              </a:rPr>
              <a:t>a global capability beyond the adaptive skills </a:t>
            </a:r>
            <a:r>
              <a:rPr lang="en-US" sz="2500" b="1" i="1" dirty="0">
                <a:latin typeface="Times New Roman" panose="02020603050405020304" pitchFamily="18" charset="0"/>
                <a:cs typeface="Times New Roman" panose="02020603050405020304" pitchFamily="18" charset="0"/>
                <a:sym typeface="Wingdings" panose="05000000000000000000" pitchFamily="2" charset="2"/>
              </a:rPr>
              <a:t></a:t>
            </a:r>
            <a:endParaRPr lang="en-US" sz="2500" dirty="0">
              <a:latin typeface="Times New Roman" panose="02020603050405020304" pitchFamily="18" charset="0"/>
              <a:cs typeface="Times New Roman" panose="02020603050405020304" pitchFamily="18" charset="0"/>
            </a:endParaRPr>
          </a:p>
          <a:p>
            <a:pPr marL="457200" lvl="1" indent="0" algn="just">
              <a:buNone/>
            </a:pPr>
            <a:r>
              <a:rPr lang="en-US" sz="2500" dirty="0">
                <a:latin typeface="Times New Roman" panose="02020603050405020304" pitchFamily="18" charset="0"/>
                <a:cs typeface="Times New Roman" panose="02020603050405020304" pitchFamily="18" charset="0"/>
              </a:rPr>
              <a:t>			 </a:t>
            </a:r>
          </a:p>
          <a:p>
            <a:pPr marL="457200" lvl="1" indent="0" algn="just">
              <a:buNone/>
            </a:pPr>
            <a:r>
              <a:rPr lang="en-US" sz="2500" b="1" i="1" dirty="0">
                <a:latin typeface="Times New Roman" panose="02020603050405020304" pitchFamily="18" charset="0"/>
                <a:cs typeface="Times New Roman" panose="02020603050405020304" pitchFamily="18" charset="0"/>
              </a:rPr>
              <a:t>a market entry strategy that moves past a reliance on imported business models</a:t>
            </a:r>
            <a:r>
              <a:rPr lang="en-US" sz="2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229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2105-69DD-4007-A5D8-F8D36D756909}"/>
              </a:ext>
            </a:extLst>
          </p:cNvPr>
          <p:cNvSpPr>
            <a:spLocks noGrp="1"/>
          </p:cNvSpPr>
          <p:nvPr>
            <p:ph type="title"/>
          </p:nvPr>
        </p:nvSpPr>
        <p:spPr>
          <a:xfrm>
            <a:off x="838200" y="365125"/>
            <a:ext cx="10515600" cy="1037547"/>
          </a:xfrm>
        </p:spPr>
        <p:txBody>
          <a:bodyPr/>
          <a:lstStyle/>
          <a:p>
            <a:r>
              <a:rPr lang="en-US" b="1" dirty="0">
                <a:latin typeface="Times New Roman" panose="02020603050405020304" pitchFamily="18" charset="0"/>
                <a:cs typeface="Times New Roman" panose="02020603050405020304" pitchFamily="18" charset="0"/>
              </a:rPr>
              <a:t>Video: A new model for emerging markets</a:t>
            </a:r>
            <a:endParaRPr lang="LID4096"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3E9986-97E3-4367-B00C-96323DDDC68B}"/>
              </a:ext>
            </a:extLst>
          </p:cNvPr>
          <p:cNvSpPr>
            <a:spLocks noGrp="1"/>
          </p:cNvSpPr>
          <p:nvPr>
            <p:ph idx="1"/>
          </p:nvPr>
        </p:nvSpPr>
        <p:spPr/>
        <p:txBody>
          <a:bodyPr/>
          <a:lstStyle/>
          <a:p>
            <a:pPr marL="0" indent="0">
              <a:buNone/>
            </a:pPr>
            <a:r>
              <a:rPr lang="fi-FI" dirty="0">
                <a:hlinkClick r:id="rId2"/>
              </a:rPr>
              <a:t>https://hbr.org/video/2226586957001/a-newmodelfor-emerging-markets</a:t>
            </a:r>
            <a:endParaRPr lang="fi-FI" dirty="0"/>
          </a:p>
          <a:p>
            <a:pPr marL="0" indent="0">
              <a:buNone/>
            </a:pPr>
            <a:endParaRPr lang="LID4096" dirty="0"/>
          </a:p>
        </p:txBody>
      </p:sp>
    </p:spTree>
    <p:extLst>
      <p:ext uri="{BB962C8B-B14F-4D97-AF65-F5344CB8AC3E}">
        <p14:creationId xmlns:p14="http://schemas.microsoft.com/office/powerpoint/2010/main" val="651139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AFA5-1286-45B3-A51B-2D5D5F4AB813}"/>
              </a:ext>
            </a:extLst>
          </p:cNvPr>
          <p:cNvSpPr>
            <a:spLocks noGrp="1"/>
          </p:cNvSpPr>
          <p:nvPr>
            <p:ph type="title"/>
          </p:nvPr>
        </p:nvSpPr>
        <p:spPr>
          <a:xfrm>
            <a:off x="310719" y="365125"/>
            <a:ext cx="11043081" cy="1325563"/>
          </a:xfrm>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Advice for essay-report from the above part, i.e. multinational strategies</a:t>
            </a:r>
            <a:endParaRPr lang="LID4096"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5714D9-E6A4-479D-A97A-9CA96A17A65A}"/>
              </a:ext>
            </a:extLst>
          </p:cNvPr>
          <p:cNvSpPr>
            <a:spLocks noGrp="1"/>
          </p:cNvSpPr>
          <p:nvPr>
            <p:ph idx="1"/>
          </p:nvPr>
        </p:nvSpPr>
        <p:spPr>
          <a:xfrm>
            <a:off x="310719" y="1825624"/>
            <a:ext cx="11594236" cy="4797117"/>
          </a:xfrm>
        </p:spPr>
        <p:txBody>
          <a:bodyPr>
            <a:normAutofit fontScale="92500" lnSpcReduction="10000"/>
          </a:bodyPr>
          <a:lstStyle/>
          <a:p>
            <a:pPr marL="0" indent="0">
              <a:buNone/>
            </a:pPr>
            <a:r>
              <a:rPr lang="en-US" sz="3000" dirty="0">
                <a:latin typeface="Times New Roman" panose="02020603050405020304" pitchFamily="18" charset="0"/>
                <a:cs typeface="Times New Roman" panose="02020603050405020304" pitchFamily="18" charset="0"/>
              </a:rPr>
              <a:t>Assess the presence of foreign MNCs in your chosen country: Names, industries, size. Would there be a room for new investments? Which sectors?</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Assess the income inequality; the share of shadow economy; “the base of pyramid” size. What segments of population are targeted by already presented investors/MNCs?</a:t>
            </a:r>
          </a:p>
          <a:p>
            <a:pPr marL="0" indent="0">
              <a:buNone/>
            </a:pPr>
            <a:endParaRPr lang="en-US" dirty="0"/>
          </a:p>
          <a:p>
            <a:pPr marL="0" indent="0">
              <a:buNone/>
            </a:pPr>
            <a:r>
              <a:rPr lang="en-US" dirty="0">
                <a:sym typeface="Wingdings" panose="05000000000000000000" pitchFamily="2" charset="2"/>
              </a:rPr>
              <a:t></a:t>
            </a:r>
          </a:p>
          <a:p>
            <a:pPr marL="0" indent="0">
              <a:buNone/>
            </a:pPr>
            <a:endParaRPr lang="en-US" dirty="0">
              <a:sym typeface="Wingdings" panose="05000000000000000000" pitchFamily="2" charset="2"/>
            </a:endParaRPr>
          </a:p>
          <a:p>
            <a:pPr marL="0" indent="0">
              <a:buNone/>
            </a:pPr>
            <a:r>
              <a:rPr lang="en-US" sz="35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This analysis can help you to make conclusions about the perspective investment in this country.</a:t>
            </a:r>
            <a:endParaRPr lang="LID4096" sz="35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55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highlight>
                  <a:srgbClr val="FFFF00"/>
                </a:highlight>
                <a:latin typeface="Times New Roman" panose="02020603050405020304" pitchFamily="18" charset="0"/>
                <a:cs typeface="Times New Roman" panose="02020603050405020304" pitchFamily="18" charset="0"/>
              </a:rPr>
              <a:t>Emerging Giants</a:t>
            </a:r>
            <a:r>
              <a:rPr lang="fi-FI" sz="40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Local</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companies</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Emerging</a:t>
            </a:r>
            <a:r>
              <a:rPr lang="fi-FI" sz="4000" b="1" dirty="0">
                <a:latin typeface="Times New Roman" panose="02020603050405020304" pitchFamily="18" charset="0"/>
                <a:cs typeface="Times New Roman" panose="02020603050405020304" pitchFamily="18" charset="0"/>
              </a:rPr>
              <a:t> Markets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8473" y="1544715"/>
            <a:ext cx="11594237" cy="5095782"/>
          </a:xfrm>
        </p:spPr>
        <p:txBody>
          <a:bodyPr>
            <a:normAutofit fontScale="92500" lnSpcReduction="10000"/>
          </a:bodyPr>
          <a:lstStyle/>
          <a:p>
            <a:pPr marL="0" indent="0">
              <a:buNone/>
            </a:pPr>
            <a:endParaRPr lang="fi-FI" sz="3000" dirty="0">
              <a:latin typeface="Times New Roman" panose="02020603050405020304" pitchFamily="18" charset="0"/>
              <a:cs typeface="Times New Roman" panose="02020603050405020304" pitchFamily="18" charset="0"/>
            </a:endParaRPr>
          </a:p>
          <a:p>
            <a:pPr marL="0" indent="0">
              <a:buNone/>
            </a:pPr>
            <a:r>
              <a:rPr lang="fi-FI" sz="3000" dirty="0" err="1">
                <a:latin typeface="Times New Roman" panose="02020603050405020304" pitchFamily="18" charset="0"/>
                <a:cs typeface="Times New Roman" panose="02020603050405020304" pitchFamily="18" charset="0"/>
              </a:rPr>
              <a:t>Entrepreneurs</a:t>
            </a:r>
            <a:r>
              <a:rPr lang="fi-FI" sz="3000" dirty="0">
                <a:latin typeface="Times New Roman" panose="02020603050405020304" pitchFamily="18" charset="0"/>
                <a:cs typeface="Times New Roman" panose="02020603050405020304" pitchFamily="18" charset="0"/>
              </a:rPr>
              <a:t> and </a:t>
            </a:r>
            <a:r>
              <a:rPr lang="fi-FI" sz="3000" dirty="0" err="1">
                <a:latin typeface="Times New Roman" panose="02020603050405020304" pitchFamily="18" charset="0"/>
                <a:cs typeface="Times New Roman" panose="02020603050405020304" pitchFamily="18" charset="0"/>
              </a:rPr>
              <a:t>domestic</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companies</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EMs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are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aggressively</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pursuing</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growth</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opportunities</a:t>
            </a:r>
            <a:r>
              <a:rPr lang="fi-FI" sz="3000" dirty="0">
                <a:latin typeface="Times New Roman" panose="02020603050405020304" pitchFamily="18" charset="0"/>
                <a:cs typeface="Times New Roman" panose="02020603050405020304" pitchFamily="18" charset="0"/>
              </a:rPr>
              <a:t> at home and </a:t>
            </a:r>
            <a:r>
              <a:rPr lang="fi-FI" sz="3000" dirty="0" err="1">
                <a:latin typeface="Times New Roman" panose="02020603050405020304" pitchFamily="18" charset="0"/>
                <a:cs typeface="Times New Roman" panose="02020603050405020304" pitchFamily="18" charset="0"/>
              </a:rPr>
              <a:t>overseas</a:t>
            </a:r>
            <a:r>
              <a:rPr lang="fi-FI" sz="3000" dirty="0">
                <a:latin typeface="Times New Roman" panose="02020603050405020304" pitchFamily="18" charset="0"/>
                <a:cs typeface="Times New Roman" panose="02020603050405020304" pitchFamily="18" charset="0"/>
              </a:rPr>
              <a:t>.</a:t>
            </a:r>
          </a:p>
          <a:p>
            <a:pPr marL="0" indent="0">
              <a:buNone/>
            </a:pPr>
            <a:endParaRPr lang="fi-FI" sz="3000" dirty="0">
              <a:latin typeface="Times New Roman" panose="02020603050405020304" pitchFamily="18" charset="0"/>
              <a:cs typeface="Times New Roman" panose="02020603050405020304" pitchFamily="18" charset="0"/>
            </a:endParaRPr>
          </a:p>
          <a:p>
            <a:pPr marL="0" indent="0">
              <a:buNone/>
            </a:pPr>
            <a:r>
              <a:rPr lang="fi-FI" sz="3000" dirty="0" err="1">
                <a:latin typeface="Times New Roman" panose="02020603050405020304" pitchFamily="18" charset="0"/>
                <a:cs typeface="Times New Roman" panose="02020603050405020304" pitchFamily="18" charset="0"/>
              </a:rPr>
              <a:t>Successful</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emerging</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companies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regularly</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register</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double</a:t>
            </a:r>
            <a:r>
              <a:rPr lang="fi-FI" sz="3000" dirty="0">
                <a:latin typeface="Times New Roman" panose="02020603050405020304" pitchFamily="18" charset="0"/>
                <a:cs typeface="Times New Roman" panose="02020603050405020304" pitchFamily="18" charset="0"/>
              </a:rPr>
              <a:t>-digit </a:t>
            </a:r>
            <a:r>
              <a:rPr lang="fi-FI" sz="3000" dirty="0" err="1">
                <a:latin typeface="Times New Roman" panose="02020603050405020304" pitchFamily="18" charset="0"/>
                <a:cs typeface="Times New Roman" panose="02020603050405020304" pitchFamily="18" charset="0"/>
              </a:rPr>
              <a:t>annual</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revenue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growth</a:t>
            </a:r>
            <a:r>
              <a:rPr lang="fi-FI" sz="3000" dirty="0">
                <a:latin typeface="Times New Roman" panose="02020603050405020304" pitchFamily="18" charset="0"/>
                <a:cs typeface="Times New Roman" panose="02020603050405020304" pitchFamily="18" charset="0"/>
              </a:rPr>
              <a:t>. </a:t>
            </a:r>
          </a:p>
          <a:p>
            <a:pPr marL="0" indent="0">
              <a:buNone/>
            </a:pPr>
            <a:endParaRPr lang="fi-FI" sz="3000" dirty="0">
              <a:latin typeface="Times New Roman" panose="02020603050405020304" pitchFamily="18" charset="0"/>
              <a:cs typeface="Times New Roman" panose="02020603050405020304" pitchFamily="18" charset="0"/>
            </a:endParaRPr>
          </a:p>
          <a:p>
            <a:pPr marL="0" indent="0">
              <a:buNone/>
            </a:pPr>
            <a:r>
              <a:rPr lang="fi-FI" sz="3000" dirty="0">
                <a:latin typeface="Times New Roman" panose="02020603050405020304" pitchFamily="18" charset="0"/>
                <a:cs typeface="Times New Roman" panose="02020603050405020304" pitchFamily="18" charset="0"/>
              </a:rPr>
              <a:t>Some of </a:t>
            </a:r>
            <a:r>
              <a:rPr lang="fi-FI" sz="3000" dirty="0" err="1">
                <a:latin typeface="Times New Roman" panose="02020603050405020304" pitchFamily="18" charset="0"/>
                <a:cs typeface="Times New Roman" panose="02020603050405020304" pitchFamily="18" charset="0"/>
              </a:rPr>
              <a:t>these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local</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companies</a:t>
            </a:r>
            <a:r>
              <a:rPr lang="fi-FI" sz="3000" dirty="0">
                <a:latin typeface="Times New Roman" panose="02020603050405020304" pitchFamily="18" charset="0"/>
                <a:cs typeface="Times New Roman" panose="02020603050405020304" pitchFamily="18" charset="0"/>
              </a:rPr>
              <a:t> go </a:t>
            </a:r>
            <a:r>
              <a:rPr lang="fi-FI" sz="3000" dirty="0" err="1">
                <a:latin typeface="Times New Roman" panose="02020603050405020304" pitchFamily="18" charset="0"/>
                <a:cs typeface="Times New Roman" panose="02020603050405020304" pitchFamily="18" charset="0"/>
              </a:rPr>
              <a:t>global</a:t>
            </a:r>
            <a:r>
              <a:rPr lang="fi-FI" sz="3000" dirty="0">
                <a:latin typeface="Times New Roman" panose="02020603050405020304" pitchFamily="18" charset="0"/>
                <a:cs typeface="Times New Roman" panose="02020603050405020304" pitchFamily="18" charset="0"/>
              </a:rPr>
              <a:t>.</a:t>
            </a:r>
          </a:p>
          <a:p>
            <a:pPr marL="0" indent="0">
              <a:buNone/>
            </a:pPr>
            <a:endParaRPr lang="fi-FI" sz="3000" dirty="0">
              <a:latin typeface="Times New Roman" panose="02020603050405020304" pitchFamily="18" charset="0"/>
              <a:cs typeface="Times New Roman" panose="02020603050405020304" pitchFamily="18" charset="0"/>
            </a:endParaRPr>
          </a:p>
          <a:p>
            <a:pPr marL="0" indent="0">
              <a:buNone/>
            </a:pPr>
            <a:r>
              <a:rPr lang="fi-FI" sz="3000" dirty="0">
                <a:latin typeface="Times New Roman" panose="02020603050405020304" pitchFamily="18" charset="0"/>
                <a:cs typeface="Times New Roman" panose="02020603050405020304" pitchFamily="18" charset="0"/>
              </a:rPr>
              <a:t>A </a:t>
            </a:r>
            <a:r>
              <a:rPr lang="fi-FI" sz="3000" dirty="0" err="1">
                <a:latin typeface="Times New Roman" panose="02020603050405020304" pitchFamily="18" charset="0"/>
                <a:cs typeface="Times New Roman" panose="02020603050405020304" pitchFamily="18" charset="0"/>
              </a:rPr>
              <a:t>small</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but</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growing</a:t>
            </a:r>
            <a:r>
              <a:rPr lang="fi-FI" sz="3000" dirty="0">
                <a:latin typeface="Times New Roman" panose="02020603050405020304" pitchFamily="18" charset="0"/>
                <a:cs typeface="Times New Roman" panose="02020603050405020304" pitchFamily="18" charset="0"/>
              </a:rPr>
              <a:t> set of </a:t>
            </a:r>
            <a:r>
              <a:rPr lang="fi-FI" sz="3000" dirty="0" err="1">
                <a:latin typeface="Times New Roman" panose="02020603050405020304" pitchFamily="18" charset="0"/>
                <a:cs typeface="Times New Roman" panose="02020603050405020304" pitchFamily="18" charset="0"/>
              </a:rPr>
              <a:t>these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companies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has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built</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world-class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capabilities</a:t>
            </a:r>
            <a:r>
              <a:rPr lang="fi-FI" sz="3000" dirty="0">
                <a:latin typeface="Times New Roman" panose="02020603050405020304" pitchFamily="18" charset="0"/>
                <a:cs typeface="Times New Roman" panose="02020603050405020304" pitchFamily="18" charset="0"/>
              </a:rPr>
              <a:t> to </a:t>
            </a:r>
            <a:r>
              <a:rPr lang="fi-FI" sz="3000" dirty="0" err="1">
                <a:latin typeface="Times New Roman" panose="02020603050405020304" pitchFamily="18" charset="0"/>
                <a:cs typeface="Times New Roman" panose="02020603050405020304" pitchFamily="18" charset="0"/>
              </a:rPr>
              <a:t>challenge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global</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rivals</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their</a:t>
            </a:r>
            <a:r>
              <a:rPr lang="fi-FI" sz="3000" dirty="0">
                <a:latin typeface="Times New Roman" panose="02020603050405020304" pitchFamily="18" charset="0"/>
                <a:cs typeface="Times New Roman" panose="02020603050405020304" pitchFamily="18" charset="0"/>
              </a:rPr>
              <a:t> home </a:t>
            </a:r>
            <a:r>
              <a:rPr lang="fi-FI" sz="3000" dirty="0" err="1">
                <a:latin typeface="Times New Roman" panose="02020603050405020304" pitchFamily="18" charset="0"/>
                <a:cs typeface="Times New Roman" panose="02020603050405020304" pitchFamily="18" charset="0"/>
              </a:rPr>
              <a:t>countries</a:t>
            </a:r>
            <a:r>
              <a:rPr lang="fi-FI" sz="3000" dirty="0">
                <a:latin typeface="Times New Roman" panose="02020603050405020304" pitchFamily="18" charset="0"/>
                <a:cs typeface="Times New Roman" panose="02020603050405020304" pitchFamily="18" charset="0"/>
              </a:rPr>
              <a:t> and </a:t>
            </a:r>
            <a:r>
              <a:rPr lang="fi-FI" sz="3000" dirty="0" err="1">
                <a:latin typeface="Times New Roman" panose="02020603050405020304" pitchFamily="18" charset="0"/>
                <a:cs typeface="Times New Roman" panose="02020603050405020304" pitchFamily="18" charset="0"/>
              </a:rPr>
              <a:t>even</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developed</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markets</a:t>
            </a:r>
            <a:r>
              <a:rPr lang="fi-FI" sz="30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98513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1257-3C40-4F9D-A5DE-184201EE190C}"/>
              </a:ext>
            </a:extLst>
          </p:cNvPr>
          <p:cNvSpPr>
            <a:spLocks noGrp="1"/>
          </p:cNvSpPr>
          <p:nvPr>
            <p:ph type="title"/>
          </p:nvPr>
        </p:nvSpPr>
        <p:spPr>
          <a:xfrm>
            <a:off x="838200" y="365126"/>
            <a:ext cx="10515600" cy="620296"/>
          </a:xfrm>
        </p:spPr>
        <p:txBody>
          <a:bodyPr>
            <a:normAutofit fontScale="90000"/>
          </a:bodyPr>
          <a:lstStyle/>
          <a:p>
            <a:r>
              <a:rPr lang="en-US" sz="4400" b="1" dirty="0">
                <a:latin typeface="Times New Roman" panose="02020603050405020304" pitchFamily="18" charset="0"/>
                <a:cs typeface="Times New Roman" panose="02020603050405020304" pitchFamily="18" charset="0"/>
              </a:rPr>
              <a:t>Fortune global 500, 2020, World</a:t>
            </a:r>
            <a:endParaRPr lang="LID4096" dirty="0"/>
          </a:p>
        </p:txBody>
      </p:sp>
      <p:pic>
        <p:nvPicPr>
          <p:cNvPr id="5" name="Content Placeholder 4">
            <a:extLst>
              <a:ext uri="{FF2B5EF4-FFF2-40B4-BE49-F238E27FC236}">
                <a16:creationId xmlns:a16="http://schemas.microsoft.com/office/drawing/2014/main" id="{3BEA5E5F-CEF4-44A8-BEAF-ADBA2ECDA201}"/>
              </a:ext>
            </a:extLst>
          </p:cNvPr>
          <p:cNvPicPr>
            <a:picLocks noGrp="1" noChangeAspect="1"/>
          </p:cNvPicPr>
          <p:nvPr>
            <p:ph idx="1"/>
          </p:nvPr>
        </p:nvPicPr>
        <p:blipFill>
          <a:blip r:embed="rId2"/>
          <a:stretch>
            <a:fillRect/>
          </a:stretch>
        </p:blipFill>
        <p:spPr>
          <a:xfrm>
            <a:off x="559293" y="985422"/>
            <a:ext cx="11048260" cy="5779171"/>
          </a:xfrm>
        </p:spPr>
      </p:pic>
      <p:cxnSp>
        <p:nvCxnSpPr>
          <p:cNvPr id="7" name="Straight Arrow Connector 6">
            <a:extLst>
              <a:ext uri="{FF2B5EF4-FFF2-40B4-BE49-F238E27FC236}">
                <a16:creationId xmlns:a16="http://schemas.microsoft.com/office/drawing/2014/main" id="{941B8E5D-DE7D-40BC-B447-B3739ACE6804}"/>
              </a:ext>
            </a:extLst>
          </p:cNvPr>
          <p:cNvCxnSpPr/>
          <p:nvPr/>
        </p:nvCxnSpPr>
        <p:spPr>
          <a:xfrm>
            <a:off x="4305670" y="4518734"/>
            <a:ext cx="665825" cy="97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BA74085-8F01-4038-B99F-25FC45B45775}"/>
              </a:ext>
            </a:extLst>
          </p:cNvPr>
          <p:cNvSpPr/>
          <p:nvPr/>
        </p:nvSpPr>
        <p:spPr>
          <a:xfrm>
            <a:off x="4971495" y="4438835"/>
            <a:ext cx="1012055"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Brazil</a:t>
            </a:r>
            <a:endParaRPr lang="LID4096" dirty="0"/>
          </a:p>
        </p:txBody>
      </p:sp>
    </p:spTree>
    <p:extLst>
      <p:ext uri="{BB962C8B-B14F-4D97-AF65-F5344CB8AC3E}">
        <p14:creationId xmlns:p14="http://schemas.microsoft.com/office/powerpoint/2010/main" val="60532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latin typeface="Times New Roman" panose="02020603050405020304" pitchFamily="18" charset="0"/>
                <a:cs typeface="Times New Roman" panose="02020603050405020304" pitchFamily="18" charset="0"/>
              </a:rPr>
              <a:t>Traditional view of multinational enterprise </a:t>
            </a:r>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Avinash</a:t>
            </a:r>
            <a:r>
              <a:rPr lang="en-US" sz="2000" dirty="0">
                <a:latin typeface="Times New Roman" panose="02020603050405020304" pitchFamily="18" charset="0"/>
                <a:cs typeface="Times New Roman" panose="02020603050405020304" pitchFamily="18" charset="0"/>
              </a:rPr>
              <a:t> Dixit public lecture at Oxford)</a:t>
            </a:r>
          </a:p>
        </p:txBody>
      </p:sp>
      <p:sp>
        <p:nvSpPr>
          <p:cNvPr id="3" name="Content Placeholder 2"/>
          <p:cNvSpPr>
            <a:spLocks noGrp="1"/>
          </p:cNvSpPr>
          <p:nvPr>
            <p:ph idx="1"/>
          </p:nvPr>
        </p:nvSpPr>
        <p:spPr>
          <a:xfrm>
            <a:off x="838200" y="1615736"/>
            <a:ext cx="10515600" cy="4877139"/>
          </a:xfrm>
        </p:spPr>
        <p:txBody>
          <a:bodyPr>
            <a:normAutofit fontScale="92500" lnSpcReduction="10000"/>
          </a:bodyPr>
          <a:lstStyle/>
          <a:p>
            <a:pPr marL="0" indent="0">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NORTH MNE invests to NORTH</a:t>
            </a:r>
          </a:p>
          <a:p>
            <a:pPr marL="0" indent="0">
              <a:buNone/>
            </a:pPr>
            <a:r>
              <a:rPr lang="en-US"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NORTH MNE invests to </a:t>
            </a:r>
            <a:r>
              <a:rPr lang="en-US"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SOUTH</a:t>
            </a:r>
            <a:endParaRPr lang="en-US"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MNE is from advanced country </a:t>
            </a:r>
            <a:r>
              <a:rPr lang="fi-FI"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North</a:t>
            </a:r>
            <a:r>
              <a:rPr lang="en-US" dirty="0">
                <a:latin typeface="Times New Roman" panose="02020603050405020304" pitchFamily="18" charset="0"/>
                <a:cs typeface="Times New Roman" panose="02020603050405020304" pitchFamily="18" charset="0"/>
              </a:rPr>
              <a:t>. Has advantage in R&amp;D, high-tech, management. Information makes it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non-contractible</a:t>
            </a:r>
            <a:r>
              <a:rPr lang="en-US"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highlight>
                  <a:srgbClr val="FFFF00"/>
                </a:highlight>
                <a:latin typeface="Times New Roman" panose="02020603050405020304" pitchFamily="18" charset="0"/>
                <a:cs typeface="Times New Roman" panose="02020603050405020304" pitchFamily="18" charset="0"/>
              </a:rPr>
              <a:t>Southern </a:t>
            </a:r>
            <a:r>
              <a:rPr lang="fi-FI" dirty="0" err="1">
                <a:highlight>
                  <a:srgbClr val="FFFF00"/>
                </a:highlight>
                <a:latin typeface="Times New Roman" panose="02020603050405020304" pitchFamily="18" charset="0"/>
                <a:cs typeface="Times New Roman" panose="02020603050405020304" pitchFamily="18" charset="0"/>
              </a:rPr>
              <a:t>host</a:t>
            </a:r>
            <a:r>
              <a:rPr lang="fi-FI" dirty="0">
                <a:highlight>
                  <a:srgbClr val="FFFF00"/>
                </a:highlight>
                <a:latin typeface="Times New Roman" panose="02020603050405020304" pitchFamily="18" charset="0"/>
                <a:cs typeface="Times New Roman" panose="02020603050405020304" pitchFamily="18" charset="0"/>
              </a:rPr>
              <a:t> country </a:t>
            </a:r>
            <a:r>
              <a:rPr lang="fi-FI" dirty="0" err="1">
                <a:latin typeface="Times New Roman" panose="02020603050405020304" pitchFamily="18" charset="0"/>
                <a:cs typeface="Times New Roman" panose="02020603050405020304" pitchFamily="18" charset="0"/>
              </a:rPr>
              <a:t>has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cost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advantage</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low-tech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production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Also</a:t>
            </a:r>
            <a:r>
              <a:rPr lang="fi-FI" dirty="0">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non-contractible</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FDI </a:t>
            </a:r>
            <a:r>
              <a:rPr lang="fi-FI"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can</a:t>
            </a:r>
            <a:r>
              <a:rPr lang="fi-FI"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reduce</a:t>
            </a:r>
            <a:r>
              <a:rPr lang="fi-FI"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contracting</a:t>
            </a:r>
            <a:r>
              <a:rPr lang="fi-FI"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costs</a:t>
            </a:r>
            <a:r>
              <a:rPr lang="fi-FI"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FDI is a specific organizational choice made by investing firms to take advantage of opportunities for earning profits in the host country and in response to the challenges posed by the contracting.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47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7111-2B67-4275-9D85-9E1C1A058C97}"/>
              </a:ext>
            </a:extLst>
          </p:cNvPr>
          <p:cNvSpPr>
            <a:spLocks noGrp="1"/>
          </p:cNvSpPr>
          <p:nvPr>
            <p:ph type="title"/>
          </p:nvPr>
        </p:nvSpPr>
        <p:spPr>
          <a:xfrm>
            <a:off x="838200" y="365125"/>
            <a:ext cx="10515600" cy="700195"/>
          </a:xfrm>
        </p:spPr>
        <p:txBody>
          <a:bodyPr/>
          <a:lstStyle/>
          <a:p>
            <a:r>
              <a:rPr lang="en-US" sz="4400" b="1" dirty="0">
                <a:latin typeface="Times New Roman" panose="02020603050405020304" pitchFamily="18" charset="0"/>
                <a:cs typeface="Times New Roman" panose="02020603050405020304" pitchFamily="18" charset="0"/>
              </a:rPr>
              <a:t>Fortune global 500, 2020, World</a:t>
            </a:r>
            <a:endParaRPr lang="LID4096" dirty="0"/>
          </a:p>
        </p:txBody>
      </p:sp>
      <p:pic>
        <p:nvPicPr>
          <p:cNvPr id="5" name="Content Placeholder 4">
            <a:extLst>
              <a:ext uri="{FF2B5EF4-FFF2-40B4-BE49-F238E27FC236}">
                <a16:creationId xmlns:a16="http://schemas.microsoft.com/office/drawing/2014/main" id="{92040097-E341-483C-9398-7045587E45A6}"/>
              </a:ext>
            </a:extLst>
          </p:cNvPr>
          <p:cNvPicPr>
            <a:picLocks noGrp="1" noChangeAspect="1"/>
          </p:cNvPicPr>
          <p:nvPr>
            <p:ph idx="1"/>
          </p:nvPr>
        </p:nvPicPr>
        <p:blipFill>
          <a:blip r:embed="rId2"/>
          <a:stretch>
            <a:fillRect/>
          </a:stretch>
        </p:blipFill>
        <p:spPr>
          <a:xfrm>
            <a:off x="943897" y="1154113"/>
            <a:ext cx="9930579" cy="5637304"/>
          </a:xfrm>
        </p:spPr>
      </p:pic>
      <p:cxnSp>
        <p:nvCxnSpPr>
          <p:cNvPr id="7" name="Straight Arrow Connector 6">
            <a:extLst>
              <a:ext uri="{FF2B5EF4-FFF2-40B4-BE49-F238E27FC236}">
                <a16:creationId xmlns:a16="http://schemas.microsoft.com/office/drawing/2014/main" id="{5B2747F7-E22D-4479-B59A-C05B4B203F13}"/>
              </a:ext>
            </a:extLst>
          </p:cNvPr>
          <p:cNvCxnSpPr/>
          <p:nvPr/>
        </p:nvCxnSpPr>
        <p:spPr>
          <a:xfrm flipV="1">
            <a:off x="6312023" y="5220070"/>
            <a:ext cx="2769833" cy="177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EE971F3-3305-4CC7-B796-F923D0DFE9C8}"/>
              </a:ext>
            </a:extLst>
          </p:cNvPr>
          <p:cNvSpPr/>
          <p:nvPr/>
        </p:nvSpPr>
        <p:spPr>
          <a:xfrm>
            <a:off x="9072979" y="5033639"/>
            <a:ext cx="2467992" cy="41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Singapore</a:t>
            </a:r>
            <a:endParaRPr lang="LID4096" dirty="0"/>
          </a:p>
        </p:txBody>
      </p:sp>
    </p:spTree>
    <p:extLst>
      <p:ext uri="{BB962C8B-B14F-4D97-AF65-F5344CB8AC3E}">
        <p14:creationId xmlns:p14="http://schemas.microsoft.com/office/powerpoint/2010/main" val="377327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New development in MNEs over last four decades</a:t>
            </a:r>
            <a:r>
              <a:rPr lang="en-US" dirty="0"/>
              <a:t> </a:t>
            </a:r>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Avinash</a:t>
            </a:r>
            <a:r>
              <a:rPr lang="en-US" sz="2000" dirty="0">
                <a:latin typeface="Times New Roman" panose="02020603050405020304" pitchFamily="18" charset="0"/>
                <a:cs typeface="Times New Roman" panose="02020603050405020304" pitchFamily="18" charset="0"/>
              </a:rPr>
              <a:t> Dixit public lecture at Oxford)</a:t>
            </a:r>
            <a:endParaRPr lang="en-US" sz="2000" dirty="0"/>
          </a:p>
        </p:txBody>
      </p:sp>
      <p:sp>
        <p:nvSpPr>
          <p:cNvPr id="3" name="Content Placeholder 2"/>
          <p:cNvSpPr>
            <a:spLocks noGrp="1"/>
          </p:cNvSpPr>
          <p:nvPr>
            <p:ph idx="1"/>
          </p:nvPr>
        </p:nvSpPr>
        <p:spPr>
          <a:xfrm>
            <a:off x="408373" y="1825625"/>
            <a:ext cx="10945427" cy="4752728"/>
          </a:xfrm>
        </p:spPr>
        <p:txBody>
          <a:bodyPr>
            <a:normAutofit fontScale="77500" lnSpcReduction="20000"/>
          </a:bodyPr>
          <a:lstStyle/>
          <a:p>
            <a:pPr marL="0" indent="0">
              <a:buNone/>
            </a:pPr>
            <a:r>
              <a:rPr lang="en-US" sz="3200" dirty="0">
                <a:latin typeface="Times New Roman" panose="02020603050405020304" pitchFamily="18" charset="0"/>
                <a:cs typeface="Times New Roman" panose="02020603050405020304" pitchFamily="18" charset="0"/>
              </a:rPr>
              <a:t>MNEs from Southern home countries investing in both Northern and Southern host countries.</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i="1" dirty="0">
                <a:latin typeface="Times New Roman" panose="02020603050405020304" pitchFamily="18" charset="0"/>
                <a:cs typeface="Times New Roman" panose="02020603050405020304" pitchFamily="18" charset="0"/>
              </a:rPr>
              <a:t>Prominent recent examples</a:t>
            </a:r>
            <a:r>
              <a:rPr lang="fi-FI" sz="3200" i="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p>
          <a:p>
            <a:pPr marL="0" indent="0">
              <a:buNone/>
            </a:pPr>
            <a:endParaRPr lang="en-US" sz="3200" i="1" dirty="0">
              <a:latin typeface="Times New Roman" panose="02020603050405020304" pitchFamily="18" charset="0"/>
              <a:cs typeface="Times New Roman" panose="02020603050405020304" pitchFamily="18" charset="0"/>
            </a:endParaRPr>
          </a:p>
          <a:p>
            <a:pPr marL="0" indent="0">
              <a:buNone/>
            </a:pPr>
            <a:r>
              <a:rPr lang="en-US" sz="3200" dirty="0">
                <a:solidFill>
                  <a:srgbClr val="FF0000"/>
                </a:solidFill>
                <a:latin typeface="Times New Roman" panose="02020603050405020304" pitchFamily="18" charset="0"/>
                <a:cs typeface="Times New Roman" panose="02020603050405020304" pitchFamily="18" charset="0"/>
              </a:rPr>
              <a:t>Chinese Lenovo </a:t>
            </a:r>
            <a:r>
              <a:rPr lang="en-US" sz="3200" dirty="0">
                <a:latin typeface="Times New Roman" panose="02020603050405020304" pitchFamily="18" charset="0"/>
                <a:cs typeface="Times New Roman" panose="02020603050405020304" pitchFamily="18" charset="0"/>
              </a:rPr>
              <a:t>buys IBM PC</a:t>
            </a:r>
            <a:r>
              <a:rPr lang="fi-FI" sz="3200" dirty="0">
                <a:latin typeface="Times New Roman" panose="02020603050405020304" pitchFamily="18" charset="0"/>
                <a:cs typeface="Times New Roman" panose="02020603050405020304" pitchFamily="18" charset="0"/>
              </a:rPr>
              <a:t>.</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err="1">
                <a:solidFill>
                  <a:srgbClr val="FF0000"/>
                </a:solidFill>
                <a:latin typeface="Times New Roman" panose="02020603050405020304" pitchFamily="18" charset="0"/>
                <a:cs typeface="Times New Roman" panose="02020603050405020304" pitchFamily="18" charset="0"/>
              </a:rPr>
              <a:t>Mittal</a:t>
            </a:r>
            <a:r>
              <a:rPr lang="fi-FI" sz="3200" dirty="0">
                <a:solidFill>
                  <a:srgbClr val="FF0000"/>
                </a:solidFill>
                <a:latin typeface="Times New Roman" panose="02020603050405020304" pitchFamily="18" charset="0"/>
                <a:cs typeface="Times New Roman" panose="02020603050405020304" pitchFamily="18" charset="0"/>
              </a:rPr>
              <a:t>, Tata </a:t>
            </a:r>
            <a:r>
              <a:rPr lang="fi-FI" sz="3200" dirty="0" err="1">
                <a:latin typeface="Times New Roman" panose="02020603050405020304" pitchFamily="18" charset="0"/>
                <a:cs typeface="Times New Roman" panose="02020603050405020304" pitchFamily="18" charset="0"/>
              </a:rPr>
              <a:t>invest</a:t>
            </a:r>
            <a:r>
              <a:rPr lang="fi-FI" sz="3200" dirty="0">
                <a:latin typeface="Times New Roman" panose="02020603050405020304" pitchFamily="18" charset="0"/>
                <a:cs typeface="Times New Roman" panose="02020603050405020304" pitchFamily="18" charset="0"/>
              </a:rPr>
              <a:t> in </a:t>
            </a:r>
            <a:r>
              <a:rPr lang="fi-FI" sz="3200" dirty="0" err="1">
                <a:latin typeface="Times New Roman" panose="02020603050405020304" pitchFamily="18" charset="0"/>
                <a:cs typeface="Times New Roman" panose="02020603050405020304" pitchFamily="18" charset="0"/>
              </a:rPr>
              <a:t>steel</a:t>
            </a:r>
            <a:r>
              <a:rPr lang="fi-FI" sz="3200" dirty="0">
                <a:latin typeface="Times New Roman" panose="02020603050405020304" pitchFamily="18" charset="0"/>
                <a:cs typeface="Times New Roman" panose="02020603050405020304" pitchFamily="18" charset="0"/>
              </a:rPr>
              <a:t>.</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a:solidFill>
                  <a:srgbClr val="FF0000"/>
                </a:solidFill>
                <a:latin typeface="Times New Roman" panose="02020603050405020304" pitchFamily="18" charset="0"/>
                <a:cs typeface="Times New Roman" panose="02020603050405020304" pitchFamily="18" charset="0"/>
              </a:rPr>
              <a:t>Tata, </a:t>
            </a:r>
            <a:r>
              <a:rPr lang="fi-FI" sz="3200" dirty="0" err="1">
                <a:solidFill>
                  <a:srgbClr val="FF0000"/>
                </a:solidFill>
                <a:latin typeface="Times New Roman" panose="02020603050405020304" pitchFamily="18" charset="0"/>
                <a:cs typeface="Times New Roman" panose="02020603050405020304" pitchFamily="18" charset="0"/>
              </a:rPr>
              <a:t>Geely</a:t>
            </a:r>
            <a:r>
              <a:rPr lang="fi-FI" sz="3200" dirty="0">
                <a:solidFill>
                  <a:srgbClr val="FF0000"/>
                </a:solidFill>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invest</a:t>
            </a:r>
            <a:r>
              <a:rPr lang="fi-FI" sz="3200" dirty="0">
                <a:latin typeface="Times New Roman" panose="02020603050405020304" pitchFamily="18" charset="0"/>
                <a:cs typeface="Times New Roman" panose="02020603050405020304" pitchFamily="18" charset="0"/>
              </a:rPr>
              <a:t> in </a:t>
            </a:r>
            <a:r>
              <a:rPr lang="fi-FI" sz="3200" dirty="0" err="1">
                <a:latin typeface="Times New Roman" panose="02020603050405020304" pitchFamily="18" charset="0"/>
                <a:cs typeface="Times New Roman" panose="02020603050405020304" pitchFamily="18" charset="0"/>
              </a:rPr>
              <a:t>autos</a:t>
            </a:r>
            <a:r>
              <a:rPr lang="fi-FI" sz="3200" dirty="0">
                <a:latin typeface="Times New Roman" panose="02020603050405020304" pitchFamily="18" charset="0"/>
                <a:cs typeface="Times New Roman" panose="02020603050405020304" pitchFamily="18" charset="0"/>
              </a:rPr>
              <a:t> in UK, </a:t>
            </a:r>
            <a:r>
              <a:rPr lang="fi-FI" sz="3200" dirty="0" err="1">
                <a:latin typeface="Times New Roman" panose="02020603050405020304" pitchFamily="18" charset="0"/>
                <a:cs typeface="Times New Roman" panose="02020603050405020304" pitchFamily="18" charset="0"/>
              </a:rPr>
              <a:t>Sweden</a:t>
            </a:r>
            <a:r>
              <a:rPr lang="fi-FI" sz="3200" dirty="0">
                <a:latin typeface="Times New Roman" panose="02020603050405020304" pitchFamily="18" charset="0"/>
                <a:cs typeface="Times New Roman" panose="02020603050405020304" pitchFamily="18" charset="0"/>
              </a:rPr>
              <a:t>.</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err="1">
                <a:latin typeface="Times New Roman" panose="02020603050405020304" pitchFamily="18" charset="0"/>
                <a:cs typeface="Times New Roman" panose="02020603050405020304" pitchFamily="18" charset="0"/>
              </a:rPr>
              <a:t>Chinese</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resource</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investments</a:t>
            </a:r>
            <a:r>
              <a:rPr lang="fi-FI" sz="3200" dirty="0">
                <a:latin typeface="Times New Roman" panose="02020603050405020304" pitchFamily="18" charset="0"/>
                <a:cs typeface="Times New Roman" panose="02020603050405020304" pitchFamily="18" charset="0"/>
              </a:rPr>
              <a:t> in </a:t>
            </a:r>
            <a:r>
              <a:rPr lang="fi-FI" sz="3200" dirty="0" err="1">
                <a:latin typeface="Times New Roman" panose="02020603050405020304" pitchFamily="18" charset="0"/>
                <a:cs typeface="Times New Roman" panose="02020603050405020304" pitchFamily="18" charset="0"/>
              </a:rPr>
              <a:t>Africa</a:t>
            </a:r>
            <a:r>
              <a:rPr lang="fi-FI" sz="3200"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2709677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Chart, line chart&#10;&#10;Description automatically generated">
            <a:extLst>
              <a:ext uri="{FF2B5EF4-FFF2-40B4-BE49-F238E27FC236}">
                <a16:creationId xmlns:a16="http://schemas.microsoft.com/office/drawing/2014/main" id="{94ACF38D-8B31-498B-A69C-7045B12E96D0}"/>
              </a:ext>
            </a:extLst>
          </p:cNvPr>
          <p:cNvPicPr>
            <a:picLocks noChangeAspect="1"/>
          </p:cNvPicPr>
          <p:nvPr/>
        </p:nvPicPr>
        <p:blipFill rotWithShape="1">
          <a:blip r:embed="rId2"/>
          <a:srcRect r="1315"/>
          <a:stretch/>
        </p:blipFill>
        <p:spPr>
          <a:xfrm>
            <a:off x="20" y="1282"/>
            <a:ext cx="12191980" cy="6856718"/>
          </a:xfrm>
          <a:prstGeom prst="rect">
            <a:avLst/>
          </a:prstGeom>
        </p:spPr>
      </p:pic>
    </p:spTree>
    <p:extLst>
      <p:ext uri="{BB962C8B-B14F-4D97-AF65-F5344CB8AC3E}">
        <p14:creationId xmlns:p14="http://schemas.microsoft.com/office/powerpoint/2010/main" val="269449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DD7B-F26C-47CE-8567-EB00E01DE431}"/>
              </a:ext>
            </a:extLst>
          </p:cNvPr>
          <p:cNvSpPr>
            <a:spLocks noGrp="1"/>
          </p:cNvSpPr>
          <p:nvPr>
            <p:ph type="title"/>
          </p:nvPr>
        </p:nvSpPr>
        <p:spPr>
          <a:xfrm>
            <a:off x="838200" y="365125"/>
            <a:ext cx="10515600" cy="655807"/>
          </a:xfrm>
        </p:spPr>
        <p:txBody>
          <a:bodyPr>
            <a:normAutofit/>
          </a:bodyPr>
          <a:lstStyle/>
          <a:p>
            <a:r>
              <a:rPr lang="en-US" sz="3300" b="1" dirty="0"/>
              <a:t>Foreign direct investment outflows, top 20 home economies</a:t>
            </a:r>
            <a:endParaRPr lang="LID4096" sz="3300" dirty="0"/>
          </a:p>
        </p:txBody>
      </p:sp>
      <p:pic>
        <p:nvPicPr>
          <p:cNvPr id="5" name="Content Placeholder 4">
            <a:extLst>
              <a:ext uri="{FF2B5EF4-FFF2-40B4-BE49-F238E27FC236}">
                <a16:creationId xmlns:a16="http://schemas.microsoft.com/office/drawing/2014/main" id="{F935F145-3EBF-474B-A86B-0FF9C13854EE}"/>
              </a:ext>
            </a:extLst>
          </p:cNvPr>
          <p:cNvPicPr>
            <a:picLocks noGrp="1" noChangeAspect="1"/>
          </p:cNvPicPr>
          <p:nvPr>
            <p:ph idx="1"/>
          </p:nvPr>
        </p:nvPicPr>
        <p:blipFill>
          <a:blip r:embed="rId2"/>
          <a:stretch>
            <a:fillRect/>
          </a:stretch>
        </p:blipFill>
        <p:spPr>
          <a:xfrm>
            <a:off x="1526959" y="941034"/>
            <a:ext cx="8726750" cy="5761608"/>
          </a:xfrm>
        </p:spPr>
      </p:pic>
    </p:spTree>
    <p:extLst>
      <p:ext uri="{BB962C8B-B14F-4D97-AF65-F5344CB8AC3E}">
        <p14:creationId xmlns:p14="http://schemas.microsoft.com/office/powerpoint/2010/main" val="4043164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b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It is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now</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just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like</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any</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other</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FDI,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or</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does</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it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still</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require</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separate</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analyses</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explanation</a:t>
            </a:r>
            <a: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t>
            </a:r>
            <a:br>
              <a:rPr lang="fi-FI"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br>
            <a:br>
              <a:rPr lang="fi-FI" b="1" dirty="0">
                <a:latin typeface="Times New Roman" panose="02020603050405020304" pitchFamily="18" charset="0"/>
                <a:cs typeface="Times New Roman" panose="02020603050405020304" pitchFamily="18" charset="0"/>
              </a:rPr>
            </a:br>
            <a:endParaRPr lang="en-US" sz="2500" dirty="0"/>
          </a:p>
        </p:txBody>
      </p:sp>
      <p:sp>
        <p:nvSpPr>
          <p:cNvPr id="3" name="Content Placeholder 2"/>
          <p:cNvSpPr>
            <a:spLocks noGrp="1"/>
          </p:cNvSpPr>
          <p:nvPr>
            <p:ph idx="1"/>
          </p:nvPr>
        </p:nvSpPr>
        <p:spPr>
          <a:xfrm>
            <a:off x="479394" y="1819921"/>
            <a:ext cx="10874406" cy="4776188"/>
          </a:xfrm>
        </p:spPr>
        <p:txBody>
          <a:bodyPr>
            <a:normAutofit/>
          </a:bodyPr>
          <a:lstStyle/>
          <a:p>
            <a:pPr marL="0" indent="0" algn="just">
              <a:buNone/>
            </a:pPr>
            <a:r>
              <a:rPr lang="fi-FI" sz="4000" dirty="0" err="1">
                <a:latin typeface="Times New Roman" panose="02020603050405020304" pitchFamily="18" charset="0"/>
                <a:cs typeface="Times New Roman" panose="02020603050405020304" pitchFamily="18" charset="0"/>
              </a:rPr>
              <a:t>Outward</a:t>
            </a:r>
            <a:r>
              <a:rPr lang="fi-FI" sz="4000" dirty="0">
                <a:latin typeface="Times New Roman" panose="02020603050405020304" pitchFamily="18" charset="0"/>
                <a:cs typeface="Times New Roman" panose="02020603050405020304" pitchFamily="18" charset="0"/>
              </a:rPr>
              <a:t> FDI </a:t>
            </a:r>
            <a:r>
              <a:rPr lang="fi-FI" sz="4000" dirty="0" err="1">
                <a:latin typeface="Times New Roman" panose="02020603050405020304" pitchFamily="18" charset="0"/>
                <a:cs typeface="Times New Roman" panose="02020603050405020304" pitchFamily="18" charset="0"/>
              </a:rPr>
              <a:t>from</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EMs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growing</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fast</a:t>
            </a:r>
            <a:r>
              <a:rPr lang="fi-FI" sz="4000" dirty="0">
                <a:latin typeface="Times New Roman" panose="02020603050405020304" pitchFamily="18" charset="0"/>
                <a:cs typeface="Times New Roman" panose="02020603050405020304" pitchFamily="18" charset="0"/>
              </a:rPr>
              <a:t> and </a:t>
            </a:r>
            <a:r>
              <a:rPr lang="fi-FI" sz="4000" dirty="0" err="1">
                <a:latin typeface="Times New Roman" panose="02020603050405020304" pitchFamily="18" charset="0"/>
                <a:cs typeface="Times New Roman" panose="02020603050405020304" pitchFamily="18" charset="0"/>
              </a:rPr>
              <a:t>now</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important</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part</a:t>
            </a:r>
            <a:r>
              <a:rPr lang="fi-FI" sz="4000" dirty="0">
                <a:latin typeface="Times New Roman" panose="02020603050405020304" pitchFamily="18" charset="0"/>
                <a:cs typeface="Times New Roman" panose="02020603050405020304" pitchFamily="18" charset="0"/>
              </a:rPr>
              <a:t> of World FDI. </a:t>
            </a:r>
          </a:p>
          <a:p>
            <a:pPr marL="0" indent="0" algn="just">
              <a:buNone/>
            </a:pPr>
            <a:endParaRPr lang="fi-FI" sz="4000" dirty="0">
              <a:latin typeface="Times New Roman" panose="02020603050405020304" pitchFamily="18" charset="0"/>
              <a:cs typeface="Times New Roman" panose="02020603050405020304" pitchFamily="18" charset="0"/>
            </a:endParaRPr>
          </a:p>
          <a:p>
            <a:pPr marL="0" indent="0" algn="just">
              <a:buNone/>
            </a:pPr>
            <a:r>
              <a:rPr lang="fi-FI" sz="4000" dirty="0" err="1">
                <a:latin typeface="Times New Roman" panose="02020603050405020304" pitchFamily="18" charset="0"/>
                <a:cs typeface="Times New Roman" panose="02020603050405020304" pitchFamily="18" charset="0"/>
              </a:rPr>
              <a:t>Special</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features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still</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important</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but</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may</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become</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less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so</a:t>
            </a:r>
            <a:r>
              <a:rPr lang="fi-FI" sz="4000" dirty="0">
                <a:latin typeface="Times New Roman" panose="02020603050405020304" pitchFamily="18" charset="0"/>
                <a:cs typeface="Times New Roman" panose="02020603050405020304" pitchFamily="18" charset="0"/>
              </a:rPr>
              <a:t> in </a:t>
            </a:r>
            <a:r>
              <a:rPr lang="fi-FI" sz="4000" dirty="0" err="1">
                <a:latin typeface="Times New Roman" panose="02020603050405020304" pitchFamily="18" charset="0"/>
                <a:cs typeface="Times New Roman" panose="02020603050405020304" pitchFamily="18" charset="0"/>
              </a:rPr>
              <a:t>coming</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decades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if</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EMs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improve</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their</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governance</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integrate</a:t>
            </a:r>
            <a:r>
              <a:rPr lang="fi-FI" sz="4000" dirty="0">
                <a:latin typeface="Times New Roman" panose="02020603050405020304" pitchFamily="18" charset="0"/>
                <a:cs typeface="Times New Roman" panose="02020603050405020304" pitchFamily="18" charset="0"/>
              </a:rPr>
              <a:t> into </a:t>
            </a:r>
            <a:r>
              <a:rPr lang="fi-FI" sz="4000" dirty="0" err="1">
                <a:latin typeface="Times New Roman" panose="02020603050405020304" pitchFamily="18" charset="0"/>
                <a:cs typeface="Times New Roman" panose="02020603050405020304" pitchFamily="18" charset="0"/>
              </a:rPr>
              <a:t>world</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economy</a:t>
            </a:r>
            <a:r>
              <a:rPr lang="fi-FI"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05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normAutofit/>
          </a:bodyPr>
          <a:lstStyle/>
          <a:p>
            <a:r>
              <a:rPr lang="fi-FI" sz="3300" b="1" dirty="0" err="1">
                <a:latin typeface="Times New Roman" panose="02020603050405020304" pitchFamily="18" charset="0"/>
                <a:cs typeface="Times New Roman" panose="02020603050405020304" pitchFamily="18" charset="0"/>
              </a:rPr>
              <a:t>Previous</a:t>
            </a:r>
            <a:r>
              <a:rPr lang="fi-FI" sz="3300" b="1" dirty="0">
                <a:latin typeface="Times New Roman" panose="02020603050405020304" pitchFamily="18" charset="0"/>
                <a:cs typeface="Times New Roman" panose="02020603050405020304" pitchFamily="18" charset="0"/>
              </a:rPr>
              <a:t> </a:t>
            </a:r>
            <a:r>
              <a:rPr lang="fi-FI" sz="3300" b="1" dirty="0" err="1">
                <a:latin typeface="Times New Roman" panose="02020603050405020304" pitchFamily="18" charset="0"/>
                <a:cs typeface="Times New Roman" panose="02020603050405020304" pitchFamily="18" charset="0"/>
              </a:rPr>
              <a:t>explanations</a:t>
            </a:r>
            <a:r>
              <a:rPr lang="fi-FI" sz="3300" b="1" dirty="0">
                <a:latin typeface="Times New Roman" panose="02020603050405020304" pitchFamily="18" charset="0"/>
                <a:cs typeface="Times New Roman" panose="02020603050405020304" pitchFamily="18" charset="0"/>
              </a:rPr>
              <a:t> (</a:t>
            </a:r>
            <a:r>
              <a:rPr lang="fi-FI" sz="3300" b="1" dirty="0" err="1">
                <a:latin typeface="Times New Roman" panose="02020603050405020304" pitchFamily="18" charset="0"/>
                <a:cs typeface="Times New Roman" panose="02020603050405020304" pitchFamily="18" charset="0"/>
              </a:rPr>
              <a:t>not</a:t>
            </a:r>
            <a:r>
              <a:rPr lang="fi-FI" sz="3300" b="1" dirty="0">
                <a:latin typeface="Times New Roman" panose="02020603050405020304" pitchFamily="18" charset="0"/>
                <a:cs typeface="Times New Roman" panose="02020603050405020304" pitchFamily="18" charset="0"/>
              </a:rPr>
              <a:t> </a:t>
            </a:r>
            <a:r>
              <a:rPr lang="fi-FI" sz="3300" b="1" dirty="0" err="1">
                <a:latin typeface="Times New Roman" panose="02020603050405020304" pitchFamily="18" charset="0"/>
                <a:cs typeface="Times New Roman" panose="02020603050405020304" pitchFamily="18" charset="0"/>
              </a:rPr>
              <a:t>mutually</a:t>
            </a:r>
            <a:r>
              <a:rPr lang="fi-FI" sz="3300" b="1" dirty="0">
                <a:latin typeface="Times New Roman" panose="02020603050405020304" pitchFamily="18" charset="0"/>
                <a:cs typeface="Times New Roman" panose="02020603050405020304" pitchFamily="18" charset="0"/>
              </a:rPr>
              <a:t> </a:t>
            </a:r>
            <a:r>
              <a:rPr lang="fi-FI" sz="3300" b="1" dirty="0" err="1">
                <a:latin typeface="Times New Roman" panose="02020603050405020304" pitchFamily="18" charset="0"/>
                <a:cs typeface="Times New Roman" panose="02020603050405020304" pitchFamily="18" charset="0"/>
              </a:rPr>
              <a:t>excluded</a:t>
            </a:r>
            <a:r>
              <a:rPr lang="fi-FI" sz="3300" b="1" dirty="0">
                <a:latin typeface="Times New Roman" panose="02020603050405020304" pitchFamily="18" charset="0"/>
                <a:cs typeface="Times New Roman" panose="02020603050405020304" pitchFamily="18" charset="0"/>
              </a:rPr>
              <a:t>) </a:t>
            </a:r>
            <a:br>
              <a:rPr lang="fi-FI" sz="33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(from </a:t>
            </a:r>
            <a:r>
              <a:rPr lang="en-US" sz="2200" dirty="0" err="1">
                <a:latin typeface="Times New Roman" panose="02020603050405020304" pitchFamily="18" charset="0"/>
                <a:cs typeface="Times New Roman" panose="02020603050405020304" pitchFamily="18" charset="0"/>
              </a:rPr>
              <a:t>Avinash</a:t>
            </a:r>
            <a:r>
              <a:rPr lang="en-US" sz="2200" dirty="0">
                <a:latin typeface="Times New Roman" panose="02020603050405020304" pitchFamily="18" charset="0"/>
                <a:cs typeface="Times New Roman" panose="02020603050405020304" pitchFamily="18" charset="0"/>
              </a:rPr>
              <a:t> Dixit public lecture at Oxford)</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fi-FI" dirty="0" err="1">
                <a:latin typeface="Times New Roman" panose="02020603050405020304" pitchFamily="18" charset="0"/>
                <a:cs typeface="Times New Roman" panose="02020603050405020304" pitchFamily="18" charset="0"/>
              </a:rPr>
              <a:t>Poor</a:t>
            </a:r>
            <a:r>
              <a:rPr lang="fi-FI" dirty="0">
                <a:latin typeface="Times New Roman" panose="02020603050405020304" pitchFamily="18" charset="0"/>
                <a:cs typeface="Times New Roman" panose="02020603050405020304" pitchFamily="18" charset="0"/>
              </a:rPr>
              <a:t> home-country </a:t>
            </a:r>
            <a:r>
              <a:rPr lang="fi-FI" dirty="0" err="1">
                <a:latin typeface="Times New Roman" panose="02020603050405020304" pitchFamily="18" charset="0"/>
                <a:cs typeface="Times New Roman" panose="02020603050405020304" pitchFamily="18" charset="0"/>
              </a:rPr>
              <a:t>governance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makes</a:t>
            </a:r>
            <a:r>
              <a:rPr lang="fi-FI" dirty="0">
                <a:latin typeface="Times New Roman" panose="02020603050405020304" pitchFamily="18" charset="0"/>
                <a:cs typeface="Times New Roman" panose="02020603050405020304" pitchFamily="18" charset="0"/>
              </a:rPr>
              <a:t> FDI </a:t>
            </a:r>
            <a:r>
              <a:rPr lang="fi-FI" dirty="0" err="1">
                <a:latin typeface="Times New Roman" panose="02020603050405020304" pitchFamily="18" charset="0"/>
                <a:cs typeface="Times New Roman" panose="02020603050405020304" pitchFamily="18" charset="0"/>
              </a:rPr>
              <a:t>more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attarctive</a:t>
            </a:r>
            <a:r>
              <a:rPr lang="fi-FI" dirty="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Southern </a:t>
            </a:r>
            <a:r>
              <a:rPr lang="fi-FI" dirty="0" err="1">
                <a:latin typeface="Times New Roman" panose="02020603050405020304" pitchFamily="18" charset="0"/>
                <a:cs typeface="Times New Roman" panose="02020603050405020304" pitchFamily="18" charset="0"/>
              </a:rPr>
              <a:t>host</a:t>
            </a:r>
            <a:r>
              <a:rPr lang="fi-FI" dirty="0">
                <a:latin typeface="Times New Roman" panose="02020603050405020304" pitchFamily="18" charset="0"/>
                <a:cs typeface="Times New Roman" panose="02020603050405020304" pitchFamily="18" charset="0"/>
              </a:rPr>
              <a:t> country </a:t>
            </a:r>
            <a:r>
              <a:rPr lang="fi-FI" dirty="0" err="1">
                <a:latin typeface="Times New Roman" panose="02020603050405020304" pitchFamily="18" charset="0"/>
                <a:cs typeface="Times New Roman" panose="02020603050405020304" pitchFamily="18" charset="0"/>
              </a:rPr>
              <a:t>firms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governments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preferred</a:t>
            </a:r>
            <a:r>
              <a:rPr lang="fi-FI" dirty="0">
                <a:latin typeface="Times New Roman" panose="02020603050405020304" pitchFamily="18" charset="0"/>
                <a:cs typeface="Times New Roman" panose="02020603050405020304" pitchFamily="18" charset="0"/>
              </a:rPr>
              <a:t> Southern </a:t>
            </a:r>
            <a:r>
              <a:rPr lang="fi-FI" dirty="0" err="1">
                <a:latin typeface="Times New Roman" panose="02020603050405020304" pitchFamily="18" charset="0"/>
                <a:cs typeface="Times New Roman" panose="02020603050405020304" pitchFamily="18" charset="0"/>
              </a:rPr>
              <a:t>non-colonial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investors</a:t>
            </a:r>
            <a:endParaRPr lang="fi-FI"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a:latin typeface="Times New Roman" panose="02020603050405020304" pitchFamily="18" charset="0"/>
                <a:cs typeface="Times New Roman" panose="02020603050405020304" pitchFamily="18" charset="0"/>
              </a:rPr>
              <a:t>Use</a:t>
            </a:r>
            <a:r>
              <a:rPr lang="fi-FI" dirty="0">
                <a:latin typeface="Times New Roman" panose="02020603050405020304" pitchFamily="18" charset="0"/>
                <a:cs typeface="Times New Roman" panose="02020603050405020304" pitchFamily="18" charset="0"/>
              </a:rPr>
              <a:t> FDI to </a:t>
            </a:r>
            <a:r>
              <a:rPr lang="fi-FI" dirty="0" err="1">
                <a:latin typeface="Times New Roman" panose="02020603050405020304" pitchFamily="18" charset="0"/>
                <a:cs typeface="Times New Roman" panose="02020603050405020304" pitchFamily="18" charset="0"/>
              </a:rPr>
              <a:t>acquire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modern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technology</a:t>
            </a:r>
            <a:r>
              <a:rPr lang="fi-FI" dirty="0">
                <a:latin typeface="Times New Roman" panose="02020603050405020304" pitchFamily="18" charset="0"/>
                <a:cs typeface="Times New Roman" panose="02020603050405020304" pitchFamily="18" charset="0"/>
              </a:rPr>
              <a:t>: More </a:t>
            </a:r>
            <a:r>
              <a:rPr lang="fi-FI" dirty="0" err="1">
                <a:latin typeface="Times New Roman" panose="02020603050405020304" pitchFamily="18" charset="0"/>
                <a:cs typeface="Times New Roman" panose="02020603050405020304" pitchFamily="18" charset="0"/>
              </a:rPr>
              <a:t>relevant</a:t>
            </a:r>
            <a:r>
              <a:rPr lang="fi-FI" dirty="0">
                <a:latin typeface="Times New Roman" panose="02020603050405020304" pitchFamily="18" charset="0"/>
                <a:cs typeface="Times New Roman" panose="02020603050405020304" pitchFamily="18" charset="0"/>
              </a:rPr>
              <a:t> for Southern FDI into North</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To </a:t>
            </a:r>
            <a:r>
              <a:rPr lang="fi-FI" dirty="0" err="1">
                <a:latin typeface="Times New Roman" panose="02020603050405020304" pitchFamily="18" charset="0"/>
                <a:cs typeface="Times New Roman" panose="02020603050405020304" pitchFamily="18" charset="0"/>
              </a:rPr>
              <a:t>acquire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natural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resources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land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rights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especially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relevant</a:t>
            </a:r>
            <a:r>
              <a:rPr lang="fi-FI" dirty="0">
                <a:latin typeface="Times New Roman" panose="02020603050405020304" pitchFamily="18" charset="0"/>
                <a:cs typeface="Times New Roman" panose="02020603050405020304" pitchFamily="18" charset="0"/>
              </a:rPr>
              <a:t> for </a:t>
            </a:r>
            <a:r>
              <a:rPr lang="fi-FI" dirty="0" err="1">
                <a:latin typeface="Times New Roman" panose="02020603050405020304" pitchFamily="18" charset="0"/>
                <a:cs typeface="Times New Roman" panose="02020603050405020304" pitchFamily="18" charset="0"/>
              </a:rPr>
              <a:t>Chinese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investments</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Africa</a:t>
            </a:r>
            <a:r>
              <a:rPr lang="fi-FI" dirty="0">
                <a:latin typeface="Times New Roman" panose="02020603050405020304" pitchFamily="18" charset="0"/>
                <a:cs typeface="Times New Roman" panose="02020603050405020304" pitchFamily="18" charset="0"/>
              </a:rPr>
              <a:t>, etc.)</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Home </a:t>
            </a:r>
            <a:r>
              <a:rPr lang="fi-FI" dirty="0" err="1">
                <a:latin typeface="Times New Roman" panose="02020603050405020304" pitchFamily="18" charset="0"/>
                <a:cs typeface="Times New Roman" panose="02020603050405020304" pitchFamily="18" charset="0"/>
              </a:rPr>
              <a:t>governments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encourage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subsidize</a:t>
            </a:r>
            <a:r>
              <a:rPr lang="fi-FI" dirty="0">
                <a:latin typeface="Times New Roman" panose="02020603050405020304" pitchFamily="18" charset="0"/>
                <a:cs typeface="Times New Roman" panose="02020603050405020304" pitchFamily="18" charset="0"/>
              </a:rPr>
              <a:t> FDI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697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New </a:t>
            </a:r>
            <a:r>
              <a:rPr lang="fi-FI" b="1" dirty="0" err="1">
                <a:latin typeface="Times New Roman" panose="02020603050405020304" pitchFamily="18" charset="0"/>
                <a:cs typeface="Times New Roman" panose="02020603050405020304" pitchFamily="18" charset="0"/>
              </a:rPr>
              <a:t>features</a:t>
            </a:r>
            <a:r>
              <a:rPr lang="fi-FI" b="1" dirty="0">
                <a:latin typeface="Times New Roman" panose="02020603050405020304" pitchFamily="18" charset="0"/>
                <a:cs typeface="Times New Roman" panose="02020603050405020304" pitchFamily="18" charset="0"/>
              </a:rPr>
              <a:t> of South to North FDI</a:t>
            </a:r>
            <a:br>
              <a:rPr lang="fi-FI" b="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Avinash</a:t>
            </a:r>
            <a:r>
              <a:rPr lang="en-US" sz="2000" dirty="0">
                <a:latin typeface="Times New Roman" panose="02020603050405020304" pitchFamily="18" charset="0"/>
                <a:cs typeface="Times New Roman" panose="02020603050405020304" pitchFamily="18" charset="0"/>
              </a:rPr>
              <a:t> Dixit public lecture at Oxford)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fi-FI" sz="2000" dirty="0" err="1">
                <a:latin typeface="Times New Roman" panose="02020603050405020304" pitchFamily="18" charset="0"/>
                <a:cs typeface="Times New Roman" panose="02020603050405020304" pitchFamily="18" charset="0"/>
              </a:rPr>
              <a:t>From</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Thite</a:t>
            </a:r>
            <a:r>
              <a:rPr lang="fi-FI" sz="2000" dirty="0">
                <a:latin typeface="Times New Roman" panose="02020603050405020304" pitchFamily="18" charset="0"/>
                <a:cs typeface="Times New Roman" panose="02020603050405020304" pitchFamily="18" charset="0"/>
              </a:rPr>
              <a:t> et </a:t>
            </a:r>
            <a:r>
              <a:rPr lang="fi-FI" sz="2000" dirty="0" err="1">
                <a:latin typeface="Times New Roman" panose="02020603050405020304" pitchFamily="18" charset="0"/>
                <a:cs typeface="Times New Roman" panose="02020603050405020304" pitchFamily="18" charset="0"/>
              </a:rPr>
              <a:t>al</a:t>
            </a:r>
            <a:r>
              <a:rPr lang="fi-FI" sz="2000" dirty="0">
                <a:latin typeface="Times New Roman" panose="02020603050405020304" pitchFamily="18" charset="0"/>
                <a:cs typeface="Times New Roman" panose="02020603050405020304" pitchFamily="18" charset="0"/>
              </a:rPr>
              <a:t> (2016) </a:t>
            </a:r>
            <a:r>
              <a:rPr lang="fi-FI" sz="2000" dirty="0" err="1">
                <a:latin typeface="Times New Roman" panose="02020603050405020304" pitchFamily="18" charset="0"/>
                <a:cs typeface="Times New Roman" panose="02020603050405020304" pitchFamily="18" charset="0"/>
              </a:rPr>
              <a:t>book</a:t>
            </a:r>
            <a:r>
              <a:rPr lang="fi-FI" sz="2000" dirty="0">
                <a:latin typeface="Times New Roman" panose="02020603050405020304" pitchFamily="18" charset="0"/>
                <a:cs typeface="Times New Roman" panose="02020603050405020304" pitchFamily="18" charset="0"/>
              </a:rPr>
              <a:t> on Indian </a:t>
            </a:r>
            <a:r>
              <a:rPr lang="fi-FI" sz="2000" dirty="0" err="1">
                <a:latin typeface="Times New Roman" panose="02020603050405020304" pitchFamily="18" charset="0"/>
                <a:cs typeface="Times New Roman" panose="02020603050405020304" pitchFamily="18" charset="0"/>
              </a:rPr>
              <a:t>MNEs</a:t>
            </a:r>
            <a:r>
              <a:rPr lang="fi-FI" sz="2000" dirty="0">
                <a:latin typeface="Times New Roman" panose="02020603050405020304" pitchFamily="18" charset="0"/>
                <a:cs typeface="Times New Roman" panose="02020603050405020304" pitchFamily="18" charset="0"/>
              </a:rPr>
              <a:t>.</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Newer</a:t>
            </a:r>
            <a:r>
              <a:rPr lang="fi-FI"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a:t>
            </a:r>
            <a:r>
              <a:rPr lang="fi-FI"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Markets </a:t>
            </a:r>
            <a:r>
              <a:rPr lang="fi-FI"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MNEs</a:t>
            </a:r>
            <a:r>
              <a:rPr lang="fi-FI"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a:latin typeface="Times New Roman" panose="02020603050405020304" pitchFamily="18" charset="0"/>
                <a:cs typeface="Times New Roman" panose="02020603050405020304" pitchFamily="18" charset="0"/>
              </a:rPr>
              <a:t>Have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higher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ambitions</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not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marginal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players</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a:latin typeface="Times New Roman" panose="02020603050405020304" pitchFamily="18" charset="0"/>
                <a:cs typeface="Times New Roman" panose="02020603050405020304" pitchFamily="18" charset="0"/>
              </a:rPr>
              <a:t>Less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constrained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foreign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exchange</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a:latin typeface="Times New Roman" panose="02020603050405020304" pitchFamily="18" charset="0"/>
                <a:cs typeface="Times New Roman" panose="02020603050405020304" pitchFamily="18" charset="0"/>
              </a:rPr>
              <a:t>Less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constrained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by</a:t>
            </a:r>
            <a:r>
              <a:rPr lang="fi-FI" dirty="0">
                <a:latin typeface="Times New Roman" panose="02020603050405020304" pitchFamily="18" charset="0"/>
                <a:cs typeface="Times New Roman" panose="02020603050405020304" pitchFamily="18" charset="0"/>
              </a:rPr>
              <a:t> home </a:t>
            </a:r>
            <a:r>
              <a:rPr lang="fi-FI" dirty="0" err="1">
                <a:latin typeface="Times New Roman" panose="02020603050405020304" pitchFamily="18" charset="0"/>
                <a:cs typeface="Times New Roman" panose="02020603050405020304" pitchFamily="18" charset="0"/>
              </a:rPr>
              <a:t>regulations</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More </a:t>
            </a:r>
            <a:r>
              <a:rPr lang="fi-FI" dirty="0" err="1">
                <a:latin typeface="Times New Roman" panose="02020603050405020304" pitchFamily="18" charset="0"/>
                <a:cs typeface="Times New Roman" panose="02020603050405020304" pitchFamily="18" charset="0"/>
              </a:rPr>
              <a:t>adaptable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nimble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have</a:t>
            </a:r>
            <a:r>
              <a:rPr lang="fi-FI" dirty="0">
                <a:latin typeface="Times New Roman" panose="02020603050405020304" pitchFamily="18" charset="0"/>
                <a:cs typeface="Times New Roman" panose="02020603050405020304" pitchFamily="18" charset="0"/>
              </a:rPr>
              <a:t> no </a:t>
            </a:r>
            <a:r>
              <a:rPr lang="fi-FI" dirty="0" err="1">
                <a:latin typeface="Times New Roman" panose="02020603050405020304" pitchFamily="18" charset="0"/>
                <a:cs typeface="Times New Roman" panose="02020603050405020304" pitchFamily="18" charset="0"/>
              </a:rPr>
              <a:t>scared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cows</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Great </a:t>
            </a:r>
            <a:r>
              <a:rPr lang="fi-FI" dirty="0" err="1">
                <a:latin typeface="Times New Roman" panose="02020603050405020304" pitchFamily="18" charset="0"/>
                <a:cs typeface="Times New Roman" panose="02020603050405020304" pitchFamily="18" charset="0"/>
              </a:rPr>
              <a:t>heterogeneity</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firms</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Not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all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have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these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strengths</a:t>
            </a:r>
            <a:r>
              <a:rPr lang="fi-FI" dirty="0">
                <a:latin typeface="Times New Roman" panose="02020603050405020304" pitchFamily="18" charset="0"/>
                <a:cs typeface="Times New Roman" panose="02020603050405020304" pitchFamily="18" charset="0"/>
              </a:rPr>
              <a:t>; FDI </a:t>
            </a:r>
            <a:r>
              <a:rPr lang="fi-FI" dirty="0" err="1">
                <a:latin typeface="Times New Roman" panose="02020603050405020304" pitchFamily="18" charset="0"/>
                <a:cs typeface="Times New Roman" panose="02020603050405020304" pitchFamily="18" charset="0"/>
              </a:rPr>
              <a:t>from</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selected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subset</a:t>
            </a:r>
            <a:r>
              <a:rPr lang="fi-FI"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438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dirty="0" err="1">
                <a:latin typeface="Times New Roman" panose="02020603050405020304" pitchFamily="18" charset="0"/>
                <a:cs typeface="Times New Roman" panose="02020603050405020304" pitchFamily="18" charset="0"/>
              </a:rPr>
              <a:t>Weak</a:t>
            </a:r>
            <a:r>
              <a:rPr lang="fi-FI" b="1" dirty="0">
                <a:latin typeface="Times New Roman" panose="02020603050405020304" pitchFamily="18" charset="0"/>
                <a:cs typeface="Times New Roman" panose="02020603050405020304" pitchFamily="18" charset="0"/>
              </a:rPr>
              <a:t> home </a:t>
            </a:r>
            <a:r>
              <a:rPr lang="fi-FI" b="1" dirty="0" err="1">
                <a:latin typeface="Times New Roman" panose="02020603050405020304" pitchFamily="18" charset="0"/>
                <a:cs typeface="Times New Roman" panose="02020603050405020304" pitchFamily="18" charset="0"/>
              </a:rPr>
              <a:t>environment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turns</a:t>
            </a:r>
            <a:r>
              <a:rPr lang="fi-FI" b="1" dirty="0">
                <a:latin typeface="Times New Roman" panose="02020603050405020304" pitchFamily="18" charset="0"/>
                <a:cs typeface="Times New Roman" panose="02020603050405020304" pitchFamily="18" charset="0"/>
              </a:rPr>
              <a:t> into </a:t>
            </a:r>
            <a:r>
              <a:rPr lang="fi-FI" b="1" dirty="0" err="1">
                <a:latin typeface="Times New Roman" panose="02020603050405020304" pitchFamily="18" charset="0"/>
                <a:cs typeface="Times New Roman" panose="02020603050405020304" pitchFamily="18" charset="0"/>
              </a:rPr>
              <a:t>strength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abroad</a:t>
            </a:r>
            <a:r>
              <a:rPr lang="fi-FI"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(from </a:t>
            </a:r>
            <a:r>
              <a:rPr lang="en-US" sz="2200" dirty="0" err="1">
                <a:latin typeface="Times New Roman" panose="02020603050405020304" pitchFamily="18" charset="0"/>
                <a:cs typeface="Times New Roman" panose="02020603050405020304" pitchFamily="18" charset="0"/>
              </a:rPr>
              <a:t>Avinash</a:t>
            </a:r>
            <a:r>
              <a:rPr lang="en-US" sz="2200" dirty="0">
                <a:latin typeface="Times New Roman" panose="02020603050405020304" pitchFamily="18" charset="0"/>
                <a:cs typeface="Times New Roman" panose="02020603050405020304" pitchFamily="18" charset="0"/>
              </a:rPr>
              <a:t> Dixit public lecture at Oxford)</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fi-FI" dirty="0">
                <a:latin typeface="Times New Roman" panose="02020603050405020304" pitchFamily="18" charset="0"/>
                <a:cs typeface="Times New Roman" panose="02020603050405020304" pitchFamily="18" charset="0"/>
              </a:rPr>
              <a:t>”One of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strengths</a:t>
            </a:r>
            <a:r>
              <a:rPr lang="fi-FI" dirty="0">
                <a:latin typeface="Times New Roman" panose="02020603050405020304" pitchFamily="18" charset="0"/>
                <a:cs typeface="Times New Roman" panose="02020603050405020304" pitchFamily="18" charset="0"/>
              </a:rPr>
              <a:t> of Indian </a:t>
            </a:r>
            <a:r>
              <a:rPr lang="fi-FI" dirty="0" err="1">
                <a:latin typeface="Times New Roman" panose="02020603050405020304" pitchFamily="18" charset="0"/>
                <a:cs typeface="Times New Roman" panose="02020603050405020304" pitchFamily="18" charset="0"/>
              </a:rPr>
              <a:t>firms</a:t>
            </a:r>
            <a:r>
              <a:rPr lang="fi-FI" dirty="0">
                <a:latin typeface="Times New Roman" panose="02020603050405020304" pitchFamily="18" charset="0"/>
                <a:cs typeface="Times New Roman" panose="02020603050405020304" pitchFamily="18" charset="0"/>
              </a:rPr>
              <a:t> is to </a:t>
            </a:r>
            <a:r>
              <a:rPr lang="fi-FI" dirty="0" err="1">
                <a:latin typeface="Times New Roman" panose="02020603050405020304" pitchFamily="18" charset="0"/>
                <a:cs typeface="Times New Roman" panose="02020603050405020304" pitchFamily="18" charset="0"/>
              </a:rPr>
              <a:t>extract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maximum</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value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from</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even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ailing</a:t>
            </a:r>
            <a:r>
              <a:rPr lang="fi-FI" dirty="0">
                <a:latin typeface="Times New Roman" panose="02020603050405020304" pitchFamily="18" charset="0"/>
                <a:cs typeface="Times New Roman" panose="02020603050405020304" pitchFamily="18" charset="0"/>
              </a:rPr>
              <a:t> business </a:t>
            </a:r>
            <a:r>
              <a:rPr lang="fi-FI" dirty="0" err="1">
                <a:latin typeface="Times New Roman" panose="02020603050405020304" pitchFamily="18" charset="0"/>
                <a:cs typeface="Times New Roman" panose="02020603050405020304" pitchFamily="18" charset="0"/>
              </a:rPr>
              <a:t>by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applying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innovative</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cost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effective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methods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that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have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developed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over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years</a:t>
            </a:r>
            <a:r>
              <a:rPr lang="fi-FI" dirty="0">
                <a:latin typeface="Times New Roman" panose="02020603050405020304" pitchFamily="18" charset="0"/>
                <a:cs typeface="Times New Roman" panose="02020603050405020304" pitchFamily="18" charset="0"/>
              </a:rPr>
              <a:t> in an </a:t>
            </a:r>
            <a:r>
              <a:rPr lang="fi-FI" dirty="0" err="1">
                <a:latin typeface="Times New Roman" panose="02020603050405020304" pitchFamily="18" charset="0"/>
                <a:cs typeface="Times New Roman" panose="02020603050405020304" pitchFamily="18" charset="0"/>
              </a:rPr>
              <a:t>extremely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resource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constrained</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uncertain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domestic</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environment</a:t>
            </a:r>
            <a:r>
              <a:rPr lang="fi-FI" dirty="0">
                <a:latin typeface="Times New Roman" panose="02020603050405020304" pitchFamily="18" charset="0"/>
                <a:cs typeface="Times New Roman" panose="02020603050405020304" pitchFamily="18" charset="0"/>
              </a:rPr>
              <a:t> … [to] </a:t>
            </a:r>
            <a:r>
              <a:rPr lang="fi-FI" dirty="0" err="1">
                <a:latin typeface="Times New Roman" panose="02020603050405020304" pitchFamily="18" charset="0"/>
                <a:cs typeface="Times New Roman" panose="02020603050405020304" pitchFamily="18" charset="0"/>
              </a:rPr>
              <a:t>extract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value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from</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bottom</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income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pyramid</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Thite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Wilkinson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Budhwar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eds</a:t>
            </a:r>
            <a:r>
              <a:rPr lang="fi-FI" dirty="0">
                <a:latin typeface="Times New Roman" panose="02020603050405020304" pitchFamily="18" charset="0"/>
                <a:cs typeface="Times New Roman" panose="02020603050405020304" pitchFamily="18" charset="0"/>
              </a:rPr>
              <a:t>.) 2016</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a:latin typeface="Times New Roman" panose="02020603050405020304" pitchFamily="18" charset="0"/>
                <a:cs typeface="Times New Roman" panose="02020603050405020304" pitchFamily="18" charset="0"/>
              </a:rPr>
              <a:t>”If </a:t>
            </a:r>
            <a:r>
              <a:rPr lang="fi-FI" dirty="0" err="1">
                <a:latin typeface="Times New Roman" panose="02020603050405020304" pitchFamily="18" charset="0"/>
                <a:cs typeface="Times New Roman" panose="02020603050405020304" pitchFamily="18" charset="0"/>
              </a:rPr>
              <a:t>you</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make</a:t>
            </a:r>
            <a:r>
              <a:rPr lang="fi-FI" dirty="0">
                <a:latin typeface="Times New Roman" panose="02020603050405020304" pitchFamily="18" charset="0"/>
                <a:cs typeface="Times New Roman" panose="02020603050405020304" pitchFamily="18" charset="0"/>
              </a:rPr>
              <a:t> money in </a:t>
            </a:r>
            <a:r>
              <a:rPr lang="fi-FI" dirty="0" err="1">
                <a:latin typeface="Times New Roman" panose="02020603050405020304" pitchFamily="18" charset="0"/>
                <a:cs typeface="Times New Roman" panose="02020603050405020304" pitchFamily="18" charset="0"/>
              </a:rPr>
              <a:t>India</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you</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make</a:t>
            </a:r>
            <a:r>
              <a:rPr lang="fi-FI" dirty="0">
                <a:latin typeface="Times New Roman" panose="02020603050405020304" pitchFamily="18" charset="0"/>
                <a:cs typeface="Times New Roman" panose="02020603050405020304" pitchFamily="18" charset="0"/>
              </a:rPr>
              <a:t> it </a:t>
            </a:r>
            <a:r>
              <a:rPr lang="fi-FI" dirty="0" err="1">
                <a:latin typeface="Times New Roman" panose="02020603050405020304" pitchFamily="18" charset="0"/>
                <a:cs typeface="Times New Roman" panose="02020603050405020304" pitchFamily="18" charset="0"/>
              </a:rPr>
              <a:t>anywhere</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Economist, 22 </a:t>
            </a:r>
            <a:r>
              <a:rPr lang="fi-FI" dirty="0" err="1">
                <a:latin typeface="Times New Roman" panose="02020603050405020304" pitchFamily="18" charset="0"/>
                <a:cs typeface="Times New Roman" panose="02020603050405020304" pitchFamily="18" charset="0"/>
              </a:rPr>
              <a:t>Oct</a:t>
            </a:r>
            <a:r>
              <a:rPr lang="fi-FI" dirty="0">
                <a:latin typeface="Times New Roman" panose="02020603050405020304" pitchFamily="18" charset="0"/>
                <a:cs typeface="Times New Roman" panose="02020603050405020304" pitchFamily="18" charset="0"/>
              </a:rPr>
              <a:t>. 2011</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369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Skills</a:t>
            </a:r>
            <a:r>
              <a:rPr lang="fi-FI" b="1" dirty="0">
                <a:latin typeface="Times New Roman" panose="02020603050405020304" pitchFamily="18" charset="0"/>
                <a:cs typeface="Times New Roman" panose="02020603050405020304" pitchFamily="18" charset="0"/>
              </a:rPr>
              <a:t> for </a:t>
            </a:r>
            <a:r>
              <a:rPr lang="fi-FI" b="1" dirty="0" err="1">
                <a:latin typeface="Times New Roman" panose="02020603050405020304" pitchFamily="18" charset="0"/>
                <a:cs typeface="Times New Roman" panose="02020603050405020304" pitchFamily="18" charset="0"/>
              </a:rPr>
              <a:t>coping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with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bad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governance</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Avinash</a:t>
            </a:r>
            <a:r>
              <a:rPr lang="en-US" sz="2000" dirty="0">
                <a:latin typeface="Times New Roman" panose="02020603050405020304" pitchFamily="18" charset="0"/>
                <a:cs typeface="Times New Roman" panose="02020603050405020304" pitchFamily="18" charset="0"/>
              </a:rPr>
              <a:t> Dixit public lecture at Oxford)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667250"/>
          </a:xfrm>
        </p:spPr>
        <p:txBody>
          <a:bodyPr>
            <a:normAutofit/>
          </a:bodyPr>
          <a:lstStyle/>
          <a:p>
            <a:pPr marL="0" indent="0">
              <a:buNone/>
            </a:pPr>
            <a:r>
              <a:rPr lang="fi-FI" dirty="0" err="1">
                <a:latin typeface="Times New Roman" panose="02020603050405020304" pitchFamily="18" charset="0"/>
                <a:cs typeface="Times New Roman" panose="02020603050405020304" pitchFamily="18" charset="0"/>
              </a:rPr>
              <a:t>Bad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governance</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host</a:t>
            </a:r>
            <a:r>
              <a:rPr lang="fi-FI" dirty="0">
                <a:latin typeface="Times New Roman" panose="02020603050405020304" pitchFamily="18" charset="0"/>
                <a:cs typeface="Times New Roman" panose="02020603050405020304" pitchFamily="18" charset="0"/>
              </a:rPr>
              <a:t> country </a:t>
            </a:r>
            <a:r>
              <a:rPr lang="fi-FI" dirty="0" err="1">
                <a:latin typeface="Times New Roman" panose="02020603050405020304" pitchFamily="18" charset="0"/>
                <a:cs typeface="Times New Roman" panose="02020603050405020304" pitchFamily="18" charset="0"/>
              </a:rPr>
              <a:t>creates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new</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kind</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non-contractability</a:t>
            </a:r>
            <a:endParaRPr lang="fi-FI"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Southern </a:t>
            </a:r>
            <a:r>
              <a:rPr lang="fi-FI" dirty="0" err="1">
                <a:latin typeface="Times New Roman" panose="02020603050405020304" pitchFamily="18" charset="0"/>
                <a:cs typeface="Times New Roman" panose="02020603050405020304" pitchFamily="18" charset="0"/>
              </a:rPr>
              <a:t>MNEs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have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skill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experience</a:t>
            </a:r>
            <a:r>
              <a:rPr lang="fi-FI" dirty="0">
                <a:latin typeface="Times New Roman" panose="02020603050405020304" pitchFamily="18" charset="0"/>
                <a:cs typeface="Times New Roman" panose="02020603050405020304" pitchFamily="18" charset="0"/>
              </a:rPr>
              <a:t> at home; </a:t>
            </a:r>
            <a:r>
              <a:rPr lang="fi-FI" dirty="0" err="1">
                <a:latin typeface="Times New Roman" panose="02020603050405020304" pitchFamily="18" charset="0"/>
                <a:cs typeface="Times New Roman" panose="02020603050405020304" pitchFamily="18" charset="0"/>
              </a:rPr>
              <a:t>can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better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handle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similar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issues</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host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countries</a:t>
            </a:r>
            <a:r>
              <a:rPr lang="fi-FI" dirty="0">
                <a:latin typeface="Times New Roman" panose="02020603050405020304" pitchFamily="18" charset="0"/>
                <a:cs typeface="Times New Roman" panose="02020603050405020304" pitchFamily="18" charset="0"/>
              </a:rPr>
              <a:t>:</a:t>
            </a:r>
          </a:p>
          <a:p>
            <a:r>
              <a:rPr lang="fi-FI" sz="2200" dirty="0">
                <a:latin typeface="Times New Roman" panose="02020603050405020304" pitchFamily="18" charset="0"/>
                <a:cs typeface="Times New Roman" panose="02020603050405020304" pitchFamily="18" charset="0"/>
              </a:rPr>
              <a:t>	Technology, management </a:t>
            </a:r>
            <a:r>
              <a:rPr lang="fi-FI" sz="2200" dirty="0" err="1">
                <a:latin typeface="Times New Roman" panose="02020603050405020304" pitchFamily="18" charset="0"/>
                <a:cs typeface="Times New Roman" panose="02020603050405020304" pitchFamily="18" charset="0"/>
              </a:rPr>
              <a:t>better</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adapted</a:t>
            </a:r>
            <a:r>
              <a:rPr lang="fi-FI" sz="2200" dirty="0">
                <a:latin typeface="Times New Roman" panose="02020603050405020304" pitchFamily="18" charset="0"/>
                <a:cs typeface="Times New Roman" panose="02020603050405020304" pitchFamily="18" charset="0"/>
              </a:rPr>
              <a:t> to </a:t>
            </a:r>
            <a:r>
              <a:rPr lang="fi-FI" sz="2200" dirty="0" err="1">
                <a:latin typeface="Times New Roman" panose="02020603050405020304" pitchFamily="18" charset="0"/>
                <a:cs typeface="Times New Roman" panose="02020603050405020304" pitchFamily="18" charset="0"/>
              </a:rPr>
              <a:t>cope</a:t>
            </a:r>
            <a:r>
              <a:rPr lang="fi-FI" sz="2200" dirty="0">
                <a:latin typeface="Times New Roman" panose="02020603050405020304" pitchFamily="18" charset="0"/>
                <a:cs typeface="Times New Roman" panose="02020603050405020304" pitchFamily="18" charset="0"/>
              </a:rPr>
              <a:t>.</a:t>
            </a:r>
          </a:p>
          <a:p>
            <a:r>
              <a:rPr lang="fi-FI" sz="2200" dirty="0">
                <a:latin typeface="Times New Roman" panose="02020603050405020304" pitchFamily="18" charset="0"/>
                <a:cs typeface="Times New Roman" panose="02020603050405020304" pitchFamily="18" charset="0"/>
              </a:rPr>
              <a:t>	Know-how to </a:t>
            </a:r>
            <a:r>
              <a:rPr lang="fi-FI" sz="2200" dirty="0" err="1">
                <a:latin typeface="Times New Roman" panose="02020603050405020304" pitchFamily="18" charset="0"/>
                <a:cs typeface="Times New Roman" panose="02020603050405020304" pitchFamily="18" charset="0"/>
              </a:rPr>
              <a:t>build</a:t>
            </a:r>
            <a:r>
              <a:rPr lang="fi-FI" sz="2200" dirty="0">
                <a:latin typeface="Times New Roman" panose="02020603050405020304" pitchFamily="18" charset="0"/>
                <a:cs typeface="Times New Roman" panose="02020603050405020304" pitchFamily="18" charset="0"/>
              </a:rPr>
              <a:t> and </a:t>
            </a:r>
            <a:r>
              <a:rPr lang="fi-FI" sz="2200" dirty="0" err="1">
                <a:latin typeface="Times New Roman" panose="02020603050405020304" pitchFamily="18" charset="0"/>
                <a:cs typeface="Times New Roman" panose="02020603050405020304" pitchFamily="18" charset="0"/>
              </a:rPr>
              <a:t>use</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relationships</a:t>
            </a:r>
            <a:r>
              <a:rPr lang="fi-FI" sz="2200" dirty="0">
                <a:latin typeface="Times New Roman" panose="02020603050405020304" pitchFamily="18" charset="0"/>
                <a:cs typeface="Times New Roman" panose="02020603050405020304" pitchFamily="18" charset="0"/>
              </a:rPr>
              <a:t>.</a:t>
            </a:r>
          </a:p>
          <a:p>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Have</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better</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ethnic</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linguistic</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networks</a:t>
            </a:r>
            <a:r>
              <a:rPr lang="fi-FI" sz="2200" dirty="0">
                <a:latin typeface="Times New Roman" panose="02020603050405020304" pitchFamily="18" charset="0"/>
                <a:cs typeface="Times New Roman" panose="02020603050405020304" pitchFamily="18" charset="0"/>
              </a:rPr>
              <a:t>.</a:t>
            </a:r>
          </a:p>
          <a:p>
            <a:r>
              <a:rPr lang="fi-FI" sz="2200" dirty="0">
                <a:latin typeface="Times New Roman" panose="02020603050405020304" pitchFamily="18" charset="0"/>
                <a:cs typeface="Times New Roman" panose="02020603050405020304" pitchFamily="18" charset="0"/>
              </a:rPr>
              <a:t>	More </a:t>
            </a:r>
            <a:r>
              <a:rPr lang="fi-FI" sz="2200" dirty="0" err="1">
                <a:latin typeface="Times New Roman" panose="02020603050405020304" pitchFamily="18" charset="0"/>
                <a:cs typeface="Times New Roman" panose="02020603050405020304" pitchFamily="18" charset="0"/>
              </a:rPr>
              <a:t>willing</a:t>
            </a:r>
            <a:r>
              <a:rPr lang="fi-FI" sz="2200" dirty="0">
                <a:latin typeface="Times New Roman" panose="02020603050405020304" pitchFamily="18" charset="0"/>
                <a:cs typeface="Times New Roman" panose="02020603050405020304" pitchFamily="18" charset="0"/>
              </a:rPr>
              <a:t> and </a:t>
            </a:r>
            <a:r>
              <a:rPr lang="fi-FI" sz="2200" dirty="0" err="1">
                <a:latin typeface="Times New Roman" panose="02020603050405020304" pitchFamily="18" charset="0"/>
                <a:cs typeface="Times New Roman" panose="02020603050405020304" pitchFamily="18" charset="0"/>
              </a:rPr>
              <a:t>able</a:t>
            </a:r>
            <a:r>
              <a:rPr lang="fi-FI" sz="2200" dirty="0">
                <a:latin typeface="Times New Roman" panose="02020603050405020304" pitchFamily="18" charset="0"/>
                <a:cs typeface="Times New Roman" panose="02020603050405020304" pitchFamily="18" charset="0"/>
              </a:rPr>
              <a:t> to </a:t>
            </a:r>
            <a:r>
              <a:rPr lang="fi-FI" sz="2200" dirty="0" err="1">
                <a:latin typeface="Times New Roman" panose="02020603050405020304" pitchFamily="18" charset="0"/>
                <a:cs typeface="Times New Roman" panose="02020603050405020304" pitchFamily="18" charset="0"/>
              </a:rPr>
              <a:t>bribe</a:t>
            </a:r>
            <a:r>
              <a:rPr lang="fi-FI" sz="2200"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a:solidFill>
                  <a:srgbClr val="FF0000"/>
                </a:solidFill>
                <a:highlight>
                  <a:srgbClr val="FFFF00"/>
                </a:highlight>
                <a:latin typeface="Times New Roman" panose="02020603050405020304" pitchFamily="18" charset="0"/>
                <a:cs typeface="Times New Roman" panose="02020603050405020304" pitchFamily="18" charset="0"/>
              </a:rPr>
              <a:t>Asymmetric</a:t>
            </a:r>
            <a:r>
              <a:rPr lang="fi-FI" dirty="0">
                <a:solidFill>
                  <a:srgbClr val="FF0000"/>
                </a:solidFill>
                <a:highlight>
                  <a:srgbClr val="FFFF00"/>
                </a:highlight>
                <a:latin typeface="Times New Roman" panose="02020603050405020304" pitchFamily="18" charset="0"/>
                <a:cs typeface="Times New Roman" panose="02020603050405020304" pitchFamily="18" charset="0"/>
              </a:rPr>
              <a: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Easier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if</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host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governance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better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than</a:t>
            </a:r>
            <a:r>
              <a:rPr lang="fi-FI" dirty="0">
                <a:latin typeface="Times New Roman" panose="02020603050405020304" pitchFamily="18" charset="0"/>
                <a:cs typeface="Times New Roman" panose="02020603050405020304" pitchFamily="18" charset="0"/>
              </a:rPr>
              <a:t> home.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181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5886-F8C1-451D-BCB4-644C3D787368}"/>
              </a:ext>
            </a:extLst>
          </p:cNvPr>
          <p:cNvSpPr>
            <a:spLocks noGrp="1"/>
          </p:cNvSpPr>
          <p:nvPr>
            <p:ph type="title"/>
          </p:nvPr>
        </p:nvSpPr>
        <p:spPr>
          <a:xfrm>
            <a:off x="838200" y="365126"/>
            <a:ext cx="10515600" cy="744584"/>
          </a:xfrm>
        </p:spPr>
        <p:txBody>
          <a:bodyPr>
            <a:normAutofit/>
          </a:bodyPr>
          <a:lstStyle/>
          <a:p>
            <a:r>
              <a:rPr lang="en-US" sz="4000" b="1" dirty="0">
                <a:latin typeface="Times New Roman" panose="02020603050405020304" pitchFamily="18" charset="0"/>
                <a:cs typeface="Times New Roman" panose="02020603050405020304" pitchFamily="18" charset="0"/>
              </a:rPr>
              <a:t>Advice for essay-report</a:t>
            </a:r>
            <a:endParaRPr lang="LID4096"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C0EDAB-9BA3-48E0-BD21-A7A73FADFD9D}"/>
              </a:ext>
            </a:extLst>
          </p:cNvPr>
          <p:cNvSpPr>
            <a:spLocks noGrp="1"/>
          </p:cNvSpPr>
          <p:nvPr>
            <p:ph idx="1"/>
          </p:nvPr>
        </p:nvSpPr>
        <p:spPr>
          <a:xfrm>
            <a:off x="838200" y="1216241"/>
            <a:ext cx="10515600" cy="4960722"/>
          </a:xfrm>
        </p:spPr>
        <p:txBody>
          <a:bodyPr>
            <a:normAutofit fontScale="92500"/>
          </a:bodyPr>
          <a:lstStyle/>
          <a:p>
            <a:pPr marL="0" indent="0">
              <a:buNone/>
            </a:pPr>
            <a:r>
              <a:rPr lang="en-US" dirty="0"/>
              <a:t>Analyze the presence of other emerging markets MNCs in your chosen emerging country. Analyze local largest companies. </a:t>
            </a:r>
          </a:p>
          <a:p>
            <a:pPr marL="0" indent="0">
              <a:buNone/>
            </a:pPr>
            <a:endParaRPr lang="en-US" dirty="0"/>
          </a:p>
          <a:p>
            <a:pPr marL="0" indent="0">
              <a:buNone/>
            </a:pPr>
            <a:r>
              <a:rPr lang="en-US" b="1" dirty="0">
                <a:solidFill>
                  <a:srgbClr val="FF0000"/>
                </a:solidFill>
                <a:effectLst>
                  <a:outerShdw blurRad="38100" dist="38100" dir="2700000" algn="tl">
                    <a:srgbClr val="000000">
                      <a:alpha val="43137"/>
                    </a:srgbClr>
                  </a:outerShdw>
                </a:effectLst>
                <a:highlight>
                  <a:srgbClr val="FFFF00"/>
                </a:highlight>
              </a:rPr>
              <a:t>Stress the following:</a:t>
            </a:r>
          </a:p>
          <a:p>
            <a:pPr marL="0" indent="0">
              <a:buNone/>
            </a:pPr>
            <a:endParaRPr lang="en-US" dirty="0"/>
          </a:p>
          <a:p>
            <a:pPr marL="0" indent="0">
              <a:buNone/>
            </a:pPr>
            <a:r>
              <a:rPr lang="en-US" dirty="0"/>
              <a:t>Their competitive advantages and disadvantages; </a:t>
            </a:r>
          </a:p>
          <a:p>
            <a:pPr marL="0" indent="0">
              <a:buNone/>
            </a:pPr>
            <a:r>
              <a:rPr lang="en-US" dirty="0"/>
              <a:t>Their sectoral patterns;</a:t>
            </a:r>
          </a:p>
          <a:p>
            <a:pPr marL="0" indent="0">
              <a:buNone/>
            </a:pPr>
            <a:r>
              <a:rPr lang="en-US" dirty="0"/>
              <a:t>The niches they occupy:  middle class, base of pyramid or elite consumers?</a:t>
            </a:r>
          </a:p>
          <a:p>
            <a:pPr marL="0" indent="0">
              <a:buNone/>
            </a:pPr>
            <a:endParaRPr lang="en-US" dirty="0"/>
          </a:p>
          <a:p>
            <a:pPr marL="0" indent="0">
              <a:buNone/>
            </a:pPr>
            <a:r>
              <a:rPr lang="en-US" b="1" dirty="0">
                <a:solidFill>
                  <a:srgbClr val="FF0000"/>
                </a:solidFill>
                <a:effectLst>
                  <a:outerShdw blurRad="38100" dist="38100" dir="2700000" algn="tl">
                    <a:srgbClr val="000000">
                      <a:alpha val="43137"/>
                    </a:srgbClr>
                  </a:outerShdw>
                </a:effectLst>
              </a:rPr>
              <a:t>Link the above analysis to investment perspectives in your chosen country.</a:t>
            </a:r>
            <a:endParaRPr lang="LID4096"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570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a:latin typeface="Times New Roman" panose="02020603050405020304" pitchFamily="18" charset="0"/>
                <a:cs typeface="Times New Roman" panose="02020603050405020304" pitchFamily="18" charset="0"/>
              </a:rPr>
              <a:t>Developed</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countries</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MNEs</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investing</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EMs</a:t>
            </a:r>
            <a:r>
              <a:rPr lang="fi-FI"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For years, economists have been talking about a structural shift in the global economy.</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latin typeface="Times New Roman" panose="02020603050405020304" pitchFamily="18" charset="0"/>
                <a:cs typeface="Times New Roman" panose="02020603050405020304" pitchFamily="18" charset="0"/>
              </a:rPr>
              <a:t>Do you increase spending in the United States, or do you open a new factory and service center in Asia?</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question was answered in 2013: </a:t>
            </a:r>
            <a:r>
              <a:rPr lang="en-US" dirty="0">
                <a:latin typeface="Times New Roman" panose="02020603050405020304" pitchFamily="18" charset="0"/>
                <a:cs typeface="Times New Roman" panose="02020603050405020304" pitchFamily="18" charset="0"/>
              </a:rPr>
              <a:t>For the first time ever, global corporations invested more in emerging markets than the core economies of U.S., Europe and Japan, according to UNCTAD in their 2013 World Investment Report.</a:t>
            </a:r>
          </a:p>
        </p:txBody>
      </p:sp>
    </p:spTree>
    <p:extLst>
      <p:ext uri="{BB962C8B-B14F-4D97-AF65-F5344CB8AC3E}">
        <p14:creationId xmlns:p14="http://schemas.microsoft.com/office/powerpoint/2010/main" val="2223053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latin typeface="Times New Roman" panose="02020603050405020304" pitchFamily="18" charset="0"/>
                <a:cs typeface="Times New Roman" panose="02020603050405020304" pitchFamily="18" charset="0"/>
              </a:rPr>
              <a:t>Lecture 8:</a:t>
            </a:r>
            <a:r>
              <a:rPr lang="en-US" b="1" dirty="0">
                <a:latin typeface="Times New Roman" panose="02020603050405020304" pitchFamily="18" charset="0"/>
                <a:cs typeface="Times New Roman" panose="02020603050405020304" pitchFamily="18" charset="0"/>
              </a:rPr>
              <a:t> Industries, industrial policies and global value chains in Emerging Markets</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Svetlana Ledyaeva</a:t>
            </a:r>
          </a:p>
          <a:p>
            <a:r>
              <a:rPr lang="en-US" dirty="0">
                <a:latin typeface="Times New Roman" panose="02020603050405020304" pitchFamily="18" charset="0"/>
                <a:cs typeface="Times New Roman" panose="02020603050405020304" pitchFamily="18" charset="0"/>
              </a:rPr>
              <a:t>Aalto University School of Business</a:t>
            </a:r>
          </a:p>
        </p:txBody>
      </p:sp>
    </p:spTree>
    <p:extLst>
      <p:ext uri="{BB962C8B-B14F-4D97-AF65-F5344CB8AC3E}">
        <p14:creationId xmlns:p14="http://schemas.microsoft.com/office/powerpoint/2010/main" val="58938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9592"/>
          </a:xfrm>
        </p:spPr>
        <p:txBody>
          <a:bodyPr>
            <a:normAutofit fontScale="90000"/>
          </a:bodyPr>
          <a:lstStyle/>
          <a:p>
            <a:br>
              <a:rPr lang="en-US" b="1" dirty="0"/>
            </a:br>
            <a:r>
              <a:rPr lang="en-US" sz="3900" b="1" dirty="0">
                <a:latin typeface="Times New Roman" panose="02020603050405020304" pitchFamily="18" charset="0"/>
                <a:cs typeface="Times New Roman" panose="02020603050405020304" pitchFamily="18" charset="0"/>
              </a:rPr>
              <a:t>Services versus manufacturing: which matters more for growth in EMs </a:t>
            </a:r>
            <a:br>
              <a:rPr lang="en-US" sz="3900" b="1" dirty="0"/>
            </a:br>
            <a:endParaRPr lang="en-US" sz="3900" dirty="0"/>
          </a:p>
        </p:txBody>
      </p:sp>
      <p:sp>
        <p:nvSpPr>
          <p:cNvPr id="3" name="Content Placeholder 2"/>
          <p:cNvSpPr>
            <a:spLocks noGrp="1"/>
          </p:cNvSpPr>
          <p:nvPr>
            <p:ph idx="1"/>
          </p:nvPr>
        </p:nvSpPr>
        <p:spPr>
          <a:xfrm>
            <a:off x="838200" y="1276597"/>
            <a:ext cx="10515600" cy="5319512"/>
          </a:xfrm>
        </p:spPr>
        <p:txBody>
          <a:bodyPr>
            <a:normAutofit fontScale="85000" lnSpcReduction="10000"/>
          </a:bodyPr>
          <a:lstStyle/>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4600" dirty="0">
                <a:latin typeface="Times New Roman" panose="02020603050405020304" pitchFamily="18" charset="0"/>
                <a:cs typeface="Times New Roman" panose="02020603050405020304" pitchFamily="18" charset="0"/>
              </a:rPr>
              <a:t>The East Asian middle- and high-income countries </a:t>
            </a:r>
            <a:r>
              <a:rPr lang="fi-FI" sz="4600" dirty="0">
                <a:latin typeface="Times New Roman" panose="02020603050405020304" pitchFamily="18" charset="0"/>
                <a:cs typeface="Times New Roman" panose="02020603050405020304" pitchFamily="18" charset="0"/>
              </a:rPr>
              <a:t>(China, South Korea)</a:t>
            </a:r>
            <a:r>
              <a:rPr lang="en-US" sz="4600" dirty="0">
                <a:latin typeface="Times New Roman" panose="02020603050405020304" pitchFamily="18" charset="0"/>
                <a:cs typeface="Times New Roman" panose="02020603050405020304" pitchFamily="18" charset="0"/>
              </a:rPr>
              <a:t> have grown and globalized through </a:t>
            </a:r>
            <a:r>
              <a:rPr lang="en-US" sz="4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manufacturing-led activities</a:t>
            </a:r>
            <a:r>
              <a:rPr lang="en-US" sz="4600" dirty="0">
                <a:latin typeface="Times New Roman" panose="02020603050405020304" pitchFamily="18" charset="0"/>
                <a:cs typeface="Times New Roman" panose="02020603050405020304" pitchFamily="18" charset="0"/>
              </a:rPr>
              <a:t>: </a:t>
            </a:r>
            <a:r>
              <a:rPr lang="en-US" sz="4600" dirty="0">
                <a:highlight>
                  <a:srgbClr val="FFFF00"/>
                </a:highlight>
                <a:latin typeface="Times New Roman" panose="02020603050405020304" pitchFamily="18" charset="0"/>
                <a:cs typeface="Times New Roman" panose="02020603050405020304" pitchFamily="18" charset="0"/>
              </a:rPr>
              <a:t>agriculture </a:t>
            </a:r>
            <a:r>
              <a:rPr lang="en-US" sz="4600"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a:t>
            </a:r>
            <a:r>
              <a:rPr lang="en-US" sz="4600" dirty="0">
                <a:highlight>
                  <a:srgbClr val="FFFF00"/>
                </a:highlight>
                <a:latin typeface="Times New Roman" panose="02020603050405020304" pitchFamily="18" charset="0"/>
                <a:cs typeface="Times New Roman" panose="02020603050405020304" pitchFamily="18" charset="0"/>
              </a:rPr>
              <a:t> manufacturing </a:t>
            </a:r>
            <a:r>
              <a:rPr lang="en-US" sz="4600"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sz="4600" dirty="0">
                <a:highlight>
                  <a:srgbClr val="FFFF00"/>
                </a:highlight>
                <a:latin typeface="Times New Roman" panose="02020603050405020304" pitchFamily="18" charset="0"/>
                <a:cs typeface="Times New Roman" panose="02020603050405020304" pitchFamily="18" charset="0"/>
              </a:rPr>
              <a:t>services.</a:t>
            </a:r>
          </a:p>
          <a:p>
            <a:pPr marL="0" indent="0" algn="just">
              <a:buNone/>
            </a:pPr>
            <a:endParaRPr lang="fi-FI" sz="4600" dirty="0">
              <a:latin typeface="Times New Roman" panose="02020603050405020304" pitchFamily="18" charset="0"/>
              <a:cs typeface="Times New Roman" panose="02020603050405020304" pitchFamily="18" charset="0"/>
            </a:endParaRPr>
          </a:p>
          <a:p>
            <a:pPr marL="0" indent="0" algn="just">
              <a:buNone/>
            </a:pPr>
            <a:r>
              <a:rPr lang="en-US" sz="4600" dirty="0">
                <a:latin typeface="Times New Roman" panose="02020603050405020304" pitchFamily="18" charset="0"/>
                <a:cs typeface="Times New Roman" panose="02020603050405020304" pitchFamily="18" charset="0"/>
              </a:rPr>
              <a:t>South Asia (particularly India) appears to choose </a:t>
            </a:r>
            <a:r>
              <a:rPr lang="en-US" sz="4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globalize through service-led activities skipping manufacturing. </a:t>
            </a:r>
            <a:r>
              <a:rPr lang="en-US" sz="3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r>
              <a:rPr lang="en-US" sz="30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85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Past</a:t>
            </a:r>
            <a:r>
              <a:rPr lang="fi-FI" b="1" dirty="0">
                <a:latin typeface="Times New Roman" panose="02020603050405020304" pitchFamily="18" charset="0"/>
                <a:cs typeface="Times New Roman" panose="02020603050405020304" pitchFamily="18" charset="0"/>
              </a:rPr>
              <a:t> </a:t>
            </a:r>
            <a:endParaRPr lang="fi-FI" dirty="0"/>
          </a:p>
        </p:txBody>
      </p:sp>
      <p:sp>
        <p:nvSpPr>
          <p:cNvPr id="3" name="Content Placeholder 2"/>
          <p:cNvSpPr>
            <a:spLocks noGrp="1"/>
          </p:cNvSpPr>
          <p:nvPr>
            <p:ph idx="1"/>
          </p:nvPr>
        </p:nvSpPr>
        <p:spPr>
          <a:xfrm>
            <a:off x="541538" y="1589102"/>
            <a:ext cx="11176986" cy="4761821"/>
          </a:xfrm>
        </p:spPr>
        <p:txBody>
          <a:bodyPr>
            <a:normAutofit fontScale="77500" lnSpcReduction="20000"/>
          </a:bodyPr>
          <a:lstStyle/>
          <a:p>
            <a:pPr marL="0" indent="0">
              <a:buNone/>
            </a:pPr>
            <a:r>
              <a:rPr lang="en-US" dirty="0">
                <a:solidFill>
                  <a:srgbClr val="FF0000"/>
                </a:solidFill>
                <a:highlight>
                  <a:srgbClr val="FFFF00"/>
                </a:highlight>
                <a:latin typeface="Times New Roman" panose="02020603050405020304" pitchFamily="18" charset="0"/>
                <a:cs typeface="Times New Roman" panose="02020603050405020304" pitchFamily="18" charset="0"/>
              </a:rPr>
              <a:t>Export-manufacturing-led growth </a:t>
            </a:r>
            <a:r>
              <a:rPr lang="en-US" dirty="0">
                <a:latin typeface="Times New Roman" panose="02020603050405020304" pitchFamily="18" charset="0"/>
                <a:cs typeface="Times New Roman" panose="02020603050405020304" pitchFamily="18" charset="0"/>
              </a:rPr>
              <a:t>was the model </a:t>
            </a:r>
            <a:r>
              <a:rPr lang="en-US" dirty="0">
                <a:highlight>
                  <a:srgbClr val="FFFF00"/>
                </a:highlight>
                <a:latin typeface="Times New Roman" panose="02020603050405020304" pitchFamily="18" charset="0"/>
                <a:cs typeface="Times New Roman" panose="02020603050405020304" pitchFamily="18" charset="0"/>
              </a:rPr>
              <a:t>behind the twentieth century growth miracles.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There was unprecedented growth in East Asia, closing the gap in income per capita and standards of living with the advanced countries.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South Korea: from 67 USD to around 30 000 USD GDP per capita from 1950s to present!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Manufacturing export </a:t>
            </a:r>
            <a:r>
              <a:rPr lang="en-US" dirty="0">
                <a:latin typeface="Times New Roman" panose="02020603050405020304" pitchFamily="18" charset="0"/>
                <a:cs typeface="Times New Roman" panose="02020603050405020304" pitchFamily="18" charset="0"/>
                <a:sym typeface="Wingdings" panose="05000000000000000000" pitchFamily="2" charset="2"/>
              </a:rPr>
              <a:t> foreign exchange reserves, tax revenues, learning by doing, technologies, employment in urban sector!</a:t>
            </a:r>
          </a:p>
          <a:p>
            <a:pPr marL="0" indent="0">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dirty="0">
                <a:latin typeface="Times New Roman" panose="02020603050405020304" pitchFamily="18" charset="0"/>
                <a:cs typeface="Times New Roman" panose="02020603050405020304" pitchFamily="18" charset="0"/>
              </a:rPr>
              <a:t>Combined economic and demographic structural transformations, a move from traditional agriculture to more advanced production, from rural to urban, and a movement to a learning economy. </a:t>
            </a:r>
          </a:p>
          <a:p>
            <a:pPr marL="0" indent="0">
              <a:buNone/>
            </a:pPr>
            <a:endParaRPr lang="en-US" dirty="0"/>
          </a:p>
          <a:p>
            <a:pPr marL="0" indent="0">
              <a:buNone/>
            </a:pPr>
            <a:endParaRPr lang="en-US" dirty="0"/>
          </a:p>
          <a:p>
            <a:pPr marL="0" indent="0">
              <a:buNone/>
            </a:pPr>
            <a:endParaRPr lang="en-US" dirty="0"/>
          </a:p>
          <a:p>
            <a:pPr marL="0" indent="0">
              <a:buNone/>
            </a:pPr>
            <a:endParaRPr lang="fi-FI" dirty="0"/>
          </a:p>
        </p:txBody>
      </p:sp>
      <p:sp>
        <p:nvSpPr>
          <p:cNvPr id="4" name="Rectangle 3"/>
          <p:cNvSpPr/>
          <p:nvPr/>
        </p:nvSpPr>
        <p:spPr>
          <a:xfrm>
            <a:off x="7767962" y="5912528"/>
            <a:ext cx="2849732" cy="686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r>
              <a:rPr lang="fi-FI" dirty="0"/>
              <a:t> - Nobel </a:t>
            </a:r>
            <a:r>
              <a:rPr lang="fi-FI" dirty="0" err="1"/>
              <a:t>laureate</a:t>
            </a:r>
            <a:endParaRPr lang="fi-FI" dirty="0"/>
          </a:p>
        </p:txBody>
      </p:sp>
    </p:spTree>
    <p:extLst>
      <p:ext uri="{BB962C8B-B14F-4D97-AF65-F5344CB8AC3E}">
        <p14:creationId xmlns:p14="http://schemas.microsoft.com/office/powerpoint/2010/main" val="1577643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Future</a:t>
            </a:r>
            <a:r>
              <a:rPr lang="fi-FI" b="1" dirty="0">
                <a:latin typeface="Times New Roman" panose="02020603050405020304" pitchFamily="18" charset="0"/>
                <a:cs typeface="Times New Roman" panose="02020603050405020304" pitchFamily="18" charset="0"/>
              </a:rPr>
              <a:t> 1</a:t>
            </a:r>
            <a:endParaRPr lang="fi-FI" dirty="0"/>
          </a:p>
        </p:txBody>
      </p:sp>
      <p:sp>
        <p:nvSpPr>
          <p:cNvPr id="3" name="Content Placeholder 2"/>
          <p:cNvSpPr>
            <a:spLocks noGrp="1"/>
          </p:cNvSpPr>
          <p:nvPr>
            <p:ph idx="1"/>
          </p:nvPr>
        </p:nvSpPr>
        <p:spPr>
          <a:xfrm>
            <a:off x="838200" y="1606858"/>
            <a:ext cx="10515600" cy="4886017"/>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Manufacturing is a victim of its own success: The rate of growth of productivity (output per worker) exceeds that of demand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en-US" dirty="0">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share of manufacturing in GDP is declining everywhere.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Productivity increases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a smaller and smaller fraction of the labor force is required to produce </a:t>
            </a:r>
            <a:r>
              <a:rPr lang="en-US" sz="2400" dirty="0">
                <a:latin typeface="Times New Roman" panose="02020603050405020304" pitchFamily="18" charset="0"/>
                <a:cs typeface="Times New Roman" panose="02020603050405020304" pitchFamily="18" charset="0"/>
                <a:sym typeface="Wingdings" panose="05000000000000000000" pitchFamily="2" charset="2"/>
              </a:rPr>
              <a:t> Unemployment how to deploy the workers?</a:t>
            </a:r>
          </a:p>
          <a:p>
            <a:pPr marL="0" indent="0">
              <a:buNone/>
            </a:pP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Analogy</a:t>
            </a:r>
          </a:p>
          <a:p>
            <a:pPr marL="0" indent="0">
              <a:buNone/>
            </a:pPr>
            <a:r>
              <a:rPr lang="en-US" sz="2400" b="1" i="1" dirty="0">
                <a:latin typeface="Times New Roman" panose="02020603050405020304" pitchFamily="18" charset="0"/>
                <a:cs typeface="Times New Roman" panose="02020603050405020304" pitchFamily="18" charset="0"/>
              </a:rPr>
              <a:t>Agriculture in 19</a:t>
            </a:r>
            <a:r>
              <a:rPr lang="en-US" sz="2400" b="1" i="1" baseline="30000" dirty="0">
                <a:latin typeface="Times New Roman" panose="02020603050405020304" pitchFamily="18" charset="0"/>
                <a:cs typeface="Times New Roman" panose="02020603050405020304" pitchFamily="18" charset="0"/>
              </a:rPr>
              <a:t>th</a:t>
            </a:r>
            <a:r>
              <a:rPr lang="en-US" sz="2400" b="1" i="1" dirty="0">
                <a:latin typeface="Times New Roman" panose="02020603050405020304" pitchFamily="18" charset="0"/>
                <a:cs typeface="Times New Roman" panose="02020603050405020304" pitchFamily="18" charset="0"/>
              </a:rPr>
              <a:t> century: </a:t>
            </a:r>
            <a:r>
              <a:rPr lang="en-US" sz="2400" dirty="0">
                <a:latin typeface="Times New Roman" panose="02020603050405020304" pitchFamily="18" charset="0"/>
                <a:cs typeface="Times New Roman" panose="02020603050405020304" pitchFamily="18" charset="0"/>
              </a:rPr>
              <a:t>70% of workers in advanced countries (AMs) were in agriculture </a:t>
            </a:r>
            <a:r>
              <a:rPr lang="en-US" sz="2400" dirty="0">
                <a:latin typeface="Times New Roman" panose="02020603050405020304" pitchFamily="18" charset="0"/>
                <a:cs typeface="Times New Roman" panose="02020603050405020304" pitchFamily="18" charset="0"/>
                <a:sym typeface="Wingdings" panose="05000000000000000000" pitchFamily="2" charset="2"/>
              </a:rPr>
              <a:t> Productivity growth in agriculture  Now around 3% of workforce in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Agri</a:t>
            </a:r>
            <a:r>
              <a:rPr lang="en-US" sz="2400" dirty="0">
                <a:latin typeface="Times New Roman" panose="02020603050405020304" pitchFamily="18" charset="0"/>
                <a:cs typeface="Times New Roman" panose="02020603050405020304" pitchFamily="18" charset="0"/>
                <a:sym typeface="Wingdings" panose="05000000000000000000" pitchFamily="2" charset="2"/>
              </a:rPr>
              <a:t> sector in AMs!  Workers were deployed in manufacturing sector The situation repeats with manufacturing!</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fi-FI" dirty="0"/>
          </a:p>
        </p:txBody>
      </p:sp>
      <p:sp>
        <p:nvSpPr>
          <p:cNvPr id="4" name="Rectangle 3"/>
          <p:cNvSpPr/>
          <p:nvPr/>
        </p:nvSpPr>
        <p:spPr>
          <a:xfrm>
            <a:off x="8871443" y="5852068"/>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393521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5504"/>
          </a:xfrm>
        </p:spPr>
        <p:txBody>
          <a:bodyPr>
            <a:normAutofit fontScale="90000"/>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Future</a:t>
            </a:r>
            <a:r>
              <a:rPr lang="fi-FI" b="1" dirty="0">
                <a:latin typeface="Times New Roman" panose="02020603050405020304" pitchFamily="18" charset="0"/>
                <a:cs typeface="Times New Roman" panose="02020603050405020304" pitchFamily="18" charset="0"/>
              </a:rPr>
              <a:t> 2</a:t>
            </a:r>
            <a:endParaRPr lang="fi-FI" dirty="0"/>
          </a:p>
        </p:txBody>
      </p:sp>
      <p:sp>
        <p:nvSpPr>
          <p:cNvPr id="3" name="Content Placeholder 2"/>
          <p:cNvSpPr>
            <a:spLocks noGrp="1"/>
          </p:cNvSpPr>
          <p:nvPr>
            <p:ph idx="1"/>
          </p:nvPr>
        </p:nvSpPr>
        <p:spPr>
          <a:xfrm>
            <a:off x="461639" y="1606858"/>
            <a:ext cx="11221375" cy="5251142"/>
          </a:xfrm>
        </p:spPr>
        <p:txBody>
          <a:bodyPr>
            <a:normAutofit fontScale="92500"/>
          </a:bodyPr>
          <a:lstStyle/>
          <a:p>
            <a:pPr marL="0" indent="0" algn="just">
              <a:buNone/>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to deploy manufacturing workers</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Service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sector</a:t>
            </a:r>
            <a:endPar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menufacturing</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-led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development</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markets</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endPar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Even with emerging markets taking a larger share of global manufacturing jobs, and with a shift of jobs from China to Africa, </a:t>
            </a:r>
            <a:r>
              <a:rPr lang="en-US" sz="2400" dirty="0">
                <a:highlight>
                  <a:srgbClr val="FFFF00"/>
                </a:highlight>
                <a:latin typeface="Times New Roman" panose="02020603050405020304" pitchFamily="18" charset="0"/>
                <a:cs typeface="Times New Roman" panose="02020603050405020304" pitchFamily="18" charset="0"/>
              </a:rPr>
              <a:t>new manufacturing jobs will absorb only a fraction of new entrants into the labor force in Africa.</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It is </a:t>
            </a:r>
            <a:r>
              <a:rPr lang="en-US" sz="2400" dirty="0">
                <a:highlight>
                  <a:srgbClr val="FFFF00"/>
                </a:highlight>
                <a:latin typeface="Times New Roman" panose="02020603050405020304" pitchFamily="18" charset="0"/>
                <a:cs typeface="Times New Roman" panose="02020603050405020304" pitchFamily="18" charset="0"/>
              </a:rPr>
              <a:t>unlikely that manufacturing export-led growth </a:t>
            </a:r>
            <a:r>
              <a:rPr lang="en-US" sz="2400" dirty="0">
                <a:latin typeface="Times New Roman" panose="02020603050405020304" pitchFamily="18" charset="0"/>
                <a:cs typeface="Times New Roman" panose="02020603050405020304" pitchFamily="18" charset="0"/>
              </a:rPr>
              <a:t>will have the impact </a:t>
            </a:r>
            <a:r>
              <a:rPr lang="en-US" sz="2400" dirty="0">
                <a:highlight>
                  <a:srgbClr val="FFFF00"/>
                </a:highlight>
                <a:latin typeface="Times New Roman" panose="02020603050405020304" pitchFamily="18" charset="0"/>
                <a:cs typeface="Times New Roman" panose="02020603050405020304" pitchFamily="18" charset="0"/>
              </a:rPr>
              <a:t>in Africa </a:t>
            </a:r>
            <a:r>
              <a:rPr lang="en-US" sz="2400" dirty="0">
                <a:latin typeface="Times New Roman" panose="02020603050405020304" pitchFamily="18" charset="0"/>
                <a:cs typeface="Times New Roman" panose="02020603050405020304" pitchFamily="18" charset="0"/>
              </a:rPr>
              <a:t>that it had in China and East Asia.</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This is especially so because the advantages of cheap labor will diminish as labor becomes of lesser importance in manufacturing itself, e.g., as </a:t>
            </a:r>
            <a:r>
              <a:rPr lang="en-US" sz="35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robots replace humans.</a:t>
            </a:r>
          </a:p>
          <a:p>
            <a:pPr marL="0" indent="0">
              <a:buNone/>
            </a:pPr>
            <a:endParaRPr lang="en-US" sz="2400" dirty="0"/>
          </a:p>
          <a:p>
            <a:pPr marL="0" indent="0">
              <a:buNone/>
            </a:pPr>
            <a:endParaRPr lang="fi-FI" dirty="0"/>
          </a:p>
        </p:txBody>
      </p:sp>
      <p:sp>
        <p:nvSpPr>
          <p:cNvPr id="4" name="Rectangle 3"/>
          <p:cNvSpPr/>
          <p:nvPr/>
        </p:nvSpPr>
        <p:spPr>
          <a:xfrm>
            <a:off x="10313324" y="2292929"/>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2648768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6525"/>
          </a:xfrm>
        </p:spPr>
        <p:txBody>
          <a:bodyPr>
            <a:normAutofit/>
          </a:bodyPr>
          <a:lstStyle/>
          <a:p>
            <a:r>
              <a:rPr lang="fi-FI" sz="3000" b="1" dirty="0">
                <a:latin typeface="Times New Roman" panose="02020603050405020304" pitchFamily="18" charset="0"/>
                <a:cs typeface="Times New Roman" panose="02020603050405020304" pitchFamily="18" charset="0"/>
              </a:rPr>
              <a:t>(</a:t>
            </a:r>
            <a:r>
              <a:rPr lang="fi-FI" sz="3000" b="1" dirty="0" err="1">
                <a:latin typeface="Times New Roman" panose="02020603050405020304" pitchFamily="18" charset="0"/>
                <a:cs typeface="Times New Roman" panose="02020603050405020304" pitchFamily="18" charset="0"/>
              </a:rPr>
              <a:t>Export</a:t>
            </a:r>
            <a:r>
              <a:rPr lang="fi-FI" sz="3000" b="1" dirty="0">
                <a:latin typeface="Times New Roman" panose="02020603050405020304" pitchFamily="18" charset="0"/>
                <a:cs typeface="Times New Roman" panose="02020603050405020304" pitchFamily="18" charset="0"/>
              </a:rPr>
              <a:t>) Manufacturing-led </a:t>
            </a:r>
            <a:r>
              <a:rPr lang="fi-FI" sz="3000" b="1" dirty="0" err="1">
                <a:latin typeface="Times New Roman" panose="02020603050405020304" pitchFamily="18" charset="0"/>
                <a:cs typeface="Times New Roman" panose="02020603050405020304" pitchFamily="18" charset="0"/>
              </a:rPr>
              <a:t>development</a:t>
            </a:r>
            <a:r>
              <a:rPr lang="fi-FI" sz="3000" b="1" dirty="0">
                <a:latin typeface="Times New Roman" panose="02020603050405020304" pitchFamily="18" charset="0"/>
                <a:cs typeface="Times New Roman" panose="02020603050405020304" pitchFamily="18" charset="0"/>
              </a:rPr>
              <a:t>: New </a:t>
            </a:r>
            <a:r>
              <a:rPr lang="fi-FI" sz="3000" b="1" dirty="0" err="1">
                <a:latin typeface="Times New Roman" panose="02020603050405020304" pitchFamily="18" charset="0"/>
                <a:cs typeface="Times New Roman" panose="02020603050405020304" pitchFamily="18" charset="0"/>
              </a:rPr>
              <a:t>strategy</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Role</a:t>
            </a:r>
            <a:r>
              <a:rPr lang="fi-FI" sz="3000" b="1" dirty="0">
                <a:latin typeface="Times New Roman" panose="02020603050405020304" pitchFamily="18" charset="0"/>
                <a:cs typeface="Times New Roman" panose="02020603050405020304" pitchFamily="18" charset="0"/>
              </a:rPr>
              <a:t> of </a:t>
            </a:r>
            <a:r>
              <a:rPr lang="fi-FI" sz="3000" b="1" dirty="0" err="1">
                <a:latin typeface="Times New Roman" panose="02020603050405020304" pitchFamily="18" charset="0"/>
                <a:cs typeface="Times New Roman" panose="02020603050405020304" pitchFamily="18" charset="0"/>
              </a:rPr>
              <a:t>manufacturing</a:t>
            </a:r>
            <a:r>
              <a:rPr lang="fi-FI" sz="3000" b="1" dirty="0">
                <a:latin typeface="Times New Roman" panose="02020603050405020304" pitchFamily="18" charset="0"/>
                <a:cs typeface="Times New Roman" panose="02020603050405020304" pitchFamily="18" charset="0"/>
              </a:rPr>
              <a:t> and </a:t>
            </a:r>
            <a:r>
              <a:rPr lang="fi-FI" sz="3000" b="1" dirty="0" err="1">
                <a:latin typeface="Times New Roman" panose="02020603050405020304" pitchFamily="18" charset="0"/>
                <a:cs typeface="Times New Roman" panose="02020603050405020304" pitchFamily="18" charset="0"/>
              </a:rPr>
              <a:t>agriculture</a:t>
            </a:r>
            <a:endParaRPr lang="fi-FI" sz="3000" dirty="0"/>
          </a:p>
        </p:txBody>
      </p:sp>
      <p:sp>
        <p:nvSpPr>
          <p:cNvPr id="3" name="Content Placeholder 2"/>
          <p:cNvSpPr>
            <a:spLocks noGrp="1"/>
          </p:cNvSpPr>
          <p:nvPr>
            <p:ph idx="1"/>
          </p:nvPr>
        </p:nvSpPr>
        <p:spPr>
          <a:xfrm>
            <a:off x="838200" y="1509205"/>
            <a:ext cx="10515600" cy="4667758"/>
          </a:xfrm>
        </p:spPr>
        <p:txBody>
          <a:bodyPr>
            <a:normAutofit/>
          </a:bodyPr>
          <a:lstStyle/>
          <a:p>
            <a:pPr marL="0" indent="0" algn="just">
              <a:buNone/>
            </a:pPr>
            <a:r>
              <a:rPr lang="en-US" sz="3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Manufacturing</a:t>
            </a:r>
            <a:r>
              <a:rPr lang="en-US" sz="3400" dirty="0">
                <a:highlight>
                  <a:srgbClr val="FFFF00"/>
                </a:highlight>
                <a:latin typeface="Times New Roman" panose="02020603050405020304" pitchFamily="18" charset="0"/>
                <a:cs typeface="Times New Roman" panose="02020603050405020304" pitchFamily="18" charset="0"/>
              </a:rPr>
              <a:t> - </a:t>
            </a:r>
            <a:r>
              <a:rPr lang="en-US" sz="3400" dirty="0">
                <a:solidFill>
                  <a:srgbClr val="FF0000"/>
                </a:solidFill>
                <a:highlight>
                  <a:srgbClr val="FFFF00"/>
                </a:highlight>
                <a:latin typeface="Times New Roman" panose="02020603050405020304" pitchFamily="18" charset="0"/>
                <a:cs typeface="Times New Roman" panose="02020603050405020304" pitchFamily="18" charset="0"/>
              </a:rPr>
              <a:t>more limited role </a:t>
            </a:r>
            <a:r>
              <a:rPr lang="en-US" sz="3400" dirty="0">
                <a:latin typeface="Times New Roman" panose="02020603050405020304" pitchFamily="18" charset="0"/>
                <a:cs typeface="Times New Roman" panose="02020603050405020304" pitchFamily="18" charset="0"/>
              </a:rPr>
              <a:t>and will need to be more directed, where possible taking </a:t>
            </a:r>
            <a:r>
              <a:rPr lang="en-US" sz="3400" dirty="0">
                <a:solidFill>
                  <a:srgbClr val="FF0000"/>
                </a:solidFill>
                <a:latin typeface="Times New Roman" panose="02020603050405020304" pitchFamily="18" charset="0"/>
                <a:cs typeface="Times New Roman" panose="02020603050405020304" pitchFamily="18" charset="0"/>
              </a:rPr>
              <a:t>advantage of natural advantage </a:t>
            </a:r>
            <a:r>
              <a:rPr lang="en-US" sz="3400" dirty="0">
                <a:latin typeface="Times New Roman" panose="02020603050405020304" pitchFamily="18" charset="0"/>
                <a:cs typeface="Times New Roman" panose="02020603050405020304" pitchFamily="18" charset="0"/>
              </a:rPr>
              <a:t>(such as mineral resources). </a:t>
            </a:r>
          </a:p>
          <a:p>
            <a:pPr marL="0" indent="0" algn="just">
              <a:buNone/>
            </a:pPr>
            <a:endParaRPr lang="en-US" sz="3400" dirty="0">
              <a:latin typeface="Times New Roman" panose="02020603050405020304" pitchFamily="18" charset="0"/>
              <a:cs typeface="Times New Roman" panose="02020603050405020304" pitchFamily="18" charset="0"/>
            </a:endParaRPr>
          </a:p>
          <a:p>
            <a:pPr marL="0" indent="0" algn="just">
              <a:buNone/>
            </a:pPr>
            <a:r>
              <a:rPr lang="en-US" sz="3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Agriculture</a:t>
            </a:r>
            <a:r>
              <a:rPr lang="en-US" sz="3400" dirty="0">
                <a:latin typeface="Times New Roman" panose="02020603050405020304" pitchFamily="18" charset="0"/>
                <a:cs typeface="Times New Roman" panose="02020603050405020304" pitchFamily="18" charset="0"/>
              </a:rPr>
              <a:t> will continue to provide the most important basis of employment for most developing countries, but should be restructured in ways that are more dynamic, with more learning and learning to learn.</a:t>
            </a:r>
          </a:p>
          <a:p>
            <a:pPr marL="0" indent="0">
              <a:buNone/>
            </a:pPr>
            <a:endParaRPr lang="en-US" sz="2400" dirty="0"/>
          </a:p>
          <a:p>
            <a:pPr marL="0" indent="0">
              <a:buNone/>
            </a:pPr>
            <a:endParaRPr lang="en-US" sz="2400" dirty="0"/>
          </a:p>
          <a:p>
            <a:pPr marL="0" indent="0">
              <a:buNone/>
            </a:pPr>
            <a:endParaRPr lang="fi-FI" dirty="0"/>
          </a:p>
        </p:txBody>
      </p:sp>
      <p:sp>
        <p:nvSpPr>
          <p:cNvPr id="4" name="Rectangle 3"/>
          <p:cNvSpPr/>
          <p:nvPr/>
        </p:nvSpPr>
        <p:spPr>
          <a:xfrm>
            <a:off x="8089575" y="547042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3660610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New </a:t>
            </a:r>
            <a:r>
              <a:rPr lang="fi-FI" b="1" dirty="0" err="1">
                <a:latin typeface="Times New Roman" panose="02020603050405020304" pitchFamily="18" charset="0"/>
                <a:cs typeface="Times New Roman" panose="02020603050405020304" pitchFamily="18" charset="0"/>
              </a:rPr>
              <a:t>strategy</a:t>
            </a:r>
            <a:r>
              <a:rPr lang="fi-FI" b="1" dirty="0">
                <a:latin typeface="Times New Roman" panose="02020603050405020304" pitchFamily="18" charset="0"/>
                <a:cs typeface="Times New Roman" panose="02020603050405020304" pitchFamily="18" charset="0"/>
              </a:rPr>
              <a:t>. Natural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sector</a:t>
            </a:r>
            <a:endParaRPr lang="fi-FI" dirty="0"/>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Mining and hydrocarbons will continue to be important for foreign exchange for those countries that are lucky enough to have these resources. </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Can be central to the development of resource abundant countries!</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Resource curse – policies to overcome it!</a:t>
            </a:r>
          </a:p>
          <a:p>
            <a:pPr marL="0" indent="0">
              <a:buNone/>
            </a:pPr>
            <a:endParaRPr lang="fi-FI" dirty="0"/>
          </a:p>
        </p:txBody>
      </p:sp>
      <p:sp>
        <p:nvSpPr>
          <p:cNvPr id="4" name="Rectangle 3"/>
          <p:cNvSpPr/>
          <p:nvPr/>
        </p:nvSpPr>
        <p:spPr>
          <a:xfrm>
            <a:off x="7938655" y="585216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824332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Service-led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New </a:t>
            </a:r>
            <a:r>
              <a:rPr lang="fi-FI" b="1" dirty="0" err="1">
                <a:latin typeface="Times New Roman" panose="02020603050405020304" pitchFamily="18" charset="0"/>
                <a:cs typeface="Times New Roman" panose="02020603050405020304" pitchFamily="18" charset="0"/>
              </a:rPr>
              <a:t>strategy</a:t>
            </a:r>
            <a:endParaRPr lang="fi-FI"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sz="3500" b="1"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Services</a:t>
            </a:r>
            <a:r>
              <a:rPr lang="en-US" sz="3500" dirty="0">
                <a:highlight>
                  <a:srgbClr val="00FF00"/>
                </a:highlight>
                <a:latin typeface="Times New Roman" panose="02020603050405020304" pitchFamily="18" charset="0"/>
                <a:cs typeface="Times New Roman" panose="02020603050405020304" pitchFamily="18" charset="0"/>
              </a:rPr>
              <a:t> will be the </a:t>
            </a:r>
            <a:r>
              <a:rPr lang="en-US" sz="3500" b="1"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growth</a:t>
            </a:r>
            <a:r>
              <a:rPr lang="en-US" sz="3500" dirty="0">
                <a:highlight>
                  <a:srgbClr val="00FF00"/>
                </a:highlight>
                <a:latin typeface="Times New Roman" panose="02020603050405020304" pitchFamily="18" charset="0"/>
                <a:cs typeface="Times New Roman" panose="02020603050405020304" pitchFamily="18" charset="0"/>
              </a:rPr>
              <a:t> sector of the </a:t>
            </a:r>
            <a:r>
              <a:rPr lang="en-US" sz="3500" b="1"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future</a:t>
            </a:r>
            <a:r>
              <a:rPr lang="en-US" sz="3500" dirty="0">
                <a:highlight>
                  <a:srgbClr val="00FF00"/>
                </a:highlight>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Productivity growth may be more limited. Traditionally, productivity growth in the service sector is lower than in manufacturing </a:t>
            </a:r>
          </a:p>
          <a:p>
            <a:pPr marL="0" indent="0" algn="just">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catch up with advanced countries!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move towards a service sector economy is likely to be associated with other changes to the structure of the economy, which will require more active government intervention. </a:t>
            </a:r>
          </a:p>
          <a:p>
            <a:pPr marL="0" indent="0" algn="just">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increased inequality (compensation is more linked to individual productivity), increased monopoly power.</a:t>
            </a:r>
            <a:endPar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fi-FI" dirty="0"/>
          </a:p>
        </p:txBody>
      </p:sp>
      <p:sp>
        <p:nvSpPr>
          <p:cNvPr id="4" name="Rectangle 3"/>
          <p:cNvSpPr/>
          <p:nvPr/>
        </p:nvSpPr>
        <p:spPr>
          <a:xfrm>
            <a:off x="9119062" y="6176963"/>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1084875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Service-led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India</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213658" y="1429788"/>
            <a:ext cx="8952807" cy="5128953"/>
          </a:xfrm>
          <a:prstGeom prst="rect">
            <a:avLst/>
          </a:prstGeom>
        </p:spPr>
      </p:pic>
    </p:spTree>
    <p:extLst>
      <p:ext uri="{BB962C8B-B14F-4D97-AF65-F5344CB8AC3E}">
        <p14:creationId xmlns:p14="http://schemas.microsoft.com/office/powerpoint/2010/main" val="1997287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GDP shares by sector in China and India, 1978-2004</a:t>
            </a:r>
            <a:endParaRPr lang="fi-FI"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330037" y="1803862"/>
            <a:ext cx="9626138" cy="4754880"/>
          </a:xfrm>
          <a:prstGeom prst="rect">
            <a:avLst/>
          </a:prstGeom>
        </p:spPr>
      </p:pic>
    </p:spTree>
    <p:extLst>
      <p:ext uri="{BB962C8B-B14F-4D97-AF65-F5344CB8AC3E}">
        <p14:creationId xmlns:p14="http://schemas.microsoft.com/office/powerpoint/2010/main" val="367703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5337" y="176212"/>
            <a:ext cx="10601325" cy="6505575"/>
          </a:xfrm>
          <a:prstGeom prst="rect">
            <a:avLst/>
          </a:prstGeom>
        </p:spPr>
      </p:pic>
    </p:spTree>
    <p:extLst>
      <p:ext uri="{BB962C8B-B14F-4D97-AF65-F5344CB8AC3E}">
        <p14:creationId xmlns:p14="http://schemas.microsoft.com/office/powerpoint/2010/main" val="2670802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Service-led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Conclusion</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0315" y="1690689"/>
            <a:ext cx="11070454" cy="4639090"/>
          </a:xfrm>
        </p:spPr>
        <p:txBody>
          <a:bodyPr>
            <a:normAutofit/>
          </a:bodyPr>
          <a:lstStyle/>
          <a:p>
            <a:pPr marL="0" indent="0" algn="just">
              <a:buNone/>
            </a:pPr>
            <a:r>
              <a:rPr lang="en-US" sz="4000" dirty="0">
                <a:solidFill>
                  <a:srgbClr val="FF0000"/>
                </a:solidFill>
                <a:latin typeface="Times New Roman" panose="02020603050405020304" pitchFamily="18" charset="0"/>
                <a:cs typeface="Times New Roman" panose="02020603050405020304" pitchFamily="18" charset="0"/>
              </a:rPr>
              <a:t>On the one hand</a:t>
            </a:r>
            <a:r>
              <a:rPr lang="en-US" sz="4000" dirty="0">
                <a:latin typeface="Times New Roman" panose="02020603050405020304" pitchFamily="18" charset="0"/>
                <a:cs typeface="Times New Roman" panose="02020603050405020304" pitchFamily="18" charset="0"/>
              </a:rPr>
              <a:t>, services can be a propulsive force in rural economic development</a:t>
            </a:r>
          </a:p>
          <a:p>
            <a:pPr marL="0" indent="0" algn="just">
              <a:buNone/>
            </a:pPr>
            <a:endParaRPr lang="en-US" sz="4000" dirty="0">
              <a:latin typeface="Times New Roman" panose="02020603050405020304" pitchFamily="18" charset="0"/>
              <a:cs typeface="Times New Roman" panose="02020603050405020304" pitchFamily="18" charset="0"/>
            </a:endParaRPr>
          </a:p>
          <a:p>
            <a:pPr marL="0" indent="0" algn="just">
              <a:buNone/>
            </a:pPr>
            <a:r>
              <a:rPr lang="en-US" sz="4000" dirty="0">
                <a:solidFill>
                  <a:srgbClr val="FF0000"/>
                </a:solidFill>
                <a:latin typeface="Times New Roman" panose="02020603050405020304" pitchFamily="18" charset="0"/>
                <a:cs typeface="Times New Roman" panose="02020603050405020304" pitchFamily="18" charset="0"/>
              </a:rPr>
              <a:t>On the other hand</a:t>
            </a:r>
            <a:r>
              <a:rPr lang="en-US" sz="4000" dirty="0">
                <a:latin typeface="Times New Roman" panose="02020603050405020304" pitchFamily="18" charset="0"/>
                <a:cs typeface="Times New Roman" panose="02020603050405020304" pitchFamily="18" charset="0"/>
              </a:rPr>
              <a:t>, services are neither independent of, nor a replacement for, older forms of rural industrialization such as agriculture, mining, and manufacturing.</a:t>
            </a:r>
            <a:endParaRPr lang="fi-FI"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708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400"/>
          </a:xfrm>
        </p:spPr>
        <p:txBody>
          <a:bodyPr>
            <a:normAutofit/>
          </a:bodyPr>
          <a:lstStyle/>
          <a:p>
            <a:r>
              <a:rPr lang="fi-FI" sz="3000" b="1" dirty="0">
                <a:latin typeface="Times New Roman" panose="02020603050405020304" pitchFamily="18" charset="0"/>
                <a:cs typeface="Times New Roman" panose="02020603050405020304" pitchFamily="18" charset="0"/>
              </a:rPr>
              <a:t>GDP </a:t>
            </a:r>
            <a:r>
              <a:rPr lang="fi-FI" sz="3000" b="1" dirty="0" err="1">
                <a:latin typeface="Times New Roman" panose="02020603050405020304" pitchFamily="18" charset="0"/>
                <a:cs typeface="Times New Roman" panose="02020603050405020304" pitchFamily="18" charset="0"/>
              </a:rPr>
              <a:t>by</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sector</a:t>
            </a:r>
            <a:r>
              <a:rPr lang="fi-FI" sz="3000" b="1" dirty="0">
                <a:latin typeface="Times New Roman" panose="02020603050405020304" pitchFamily="18" charset="0"/>
                <a:cs typeface="Times New Roman" panose="02020603050405020304" pitchFamily="18" charset="0"/>
              </a:rPr>
              <a:t> composition, groups of countries, 2016</a:t>
            </a:r>
            <a:endParaRPr lang="en-US"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492826" y="1068388"/>
          <a:ext cx="10860974" cy="510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9808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819862-39FF-4212-BE51-108995E6D9DA}"/>
              </a:ext>
            </a:extLst>
          </p:cNvPr>
          <p:cNvPicPr>
            <a:picLocks noChangeAspect="1"/>
          </p:cNvPicPr>
          <p:nvPr/>
        </p:nvPicPr>
        <p:blipFill>
          <a:blip r:embed="rId2"/>
          <a:stretch>
            <a:fillRect/>
          </a:stretch>
        </p:blipFill>
        <p:spPr>
          <a:xfrm>
            <a:off x="523783" y="683581"/>
            <a:ext cx="10919534" cy="5841506"/>
          </a:xfrm>
          <a:prstGeom prst="rect">
            <a:avLst/>
          </a:prstGeom>
        </p:spPr>
      </p:pic>
    </p:spTree>
    <p:extLst>
      <p:ext uri="{BB962C8B-B14F-4D97-AF65-F5344CB8AC3E}">
        <p14:creationId xmlns:p14="http://schemas.microsoft.com/office/powerpoint/2010/main" val="1152615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0296"/>
          </a:xfrm>
        </p:spPr>
        <p:txBody>
          <a:bodyPr>
            <a:normAutofit/>
          </a:bodyPr>
          <a:lstStyle/>
          <a:p>
            <a:r>
              <a:rPr lang="fi-FI" sz="3400" b="1" dirty="0">
                <a:latin typeface="Times New Roman" panose="02020603050405020304" pitchFamily="18" charset="0"/>
                <a:cs typeface="Times New Roman" panose="02020603050405020304" pitchFamily="18" charset="0"/>
              </a:rPr>
              <a:t>Industrial policies in EMs:  Import-</a:t>
            </a:r>
            <a:r>
              <a:rPr lang="fi-FI" sz="3400" b="1" dirty="0" err="1">
                <a:latin typeface="Times New Roman" panose="02020603050405020304" pitchFamily="18" charset="0"/>
                <a:cs typeface="Times New Roman" panose="02020603050405020304" pitchFamily="18" charset="0"/>
              </a:rPr>
              <a:t>substitution</a:t>
            </a:r>
            <a:endParaRPr lang="en-US" sz="3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5825" y="1305016"/>
            <a:ext cx="10687975" cy="5187857"/>
          </a:xfrm>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In the 1960s and 1970s: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import-substituting industrialization </a:t>
            </a:r>
            <a:r>
              <a:rPr lang="en-US" sz="3600" dirty="0">
                <a:latin typeface="Times New Roman" panose="02020603050405020304" pitchFamily="18" charset="0"/>
                <a:cs typeface="Times New Roman" panose="02020603050405020304" pitchFamily="18" charset="0"/>
              </a:rPr>
              <a:t>(ISI) –protectionist walls. </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Latin America, Eastern Europe, and parts of Asia. </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ISI was a state-led effort to build domestic industries to replace imports with locally made products.</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endParaRPr lang="fi-FI"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675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981"/>
            <a:ext cx="10515600" cy="726829"/>
          </a:xfrm>
        </p:spPr>
        <p:txBody>
          <a:bodyPr>
            <a:normAutofit/>
          </a:bodyPr>
          <a:lstStyle/>
          <a:p>
            <a:r>
              <a:rPr lang="fi-FI" sz="3400" b="1" dirty="0">
                <a:latin typeface="Times New Roman" panose="02020603050405020304" pitchFamily="18" charset="0"/>
                <a:cs typeface="Times New Roman" panose="02020603050405020304" pitchFamily="18" charset="0"/>
              </a:rPr>
              <a:t>Industrial policies in EMs: </a:t>
            </a:r>
            <a:r>
              <a:rPr lang="fi-FI" sz="3400" b="1" dirty="0" err="1">
                <a:latin typeface="Times New Roman" panose="02020603050405020304" pitchFamily="18" charset="0"/>
                <a:cs typeface="Times New Roman" panose="02020603050405020304" pitchFamily="18" charset="0"/>
              </a:rPr>
              <a:t>Export-promotion</a:t>
            </a:r>
            <a:endParaRPr lang="en-US" sz="3400" dirty="0"/>
          </a:p>
        </p:txBody>
      </p:sp>
      <p:sp>
        <p:nvSpPr>
          <p:cNvPr id="3" name="Content Placeholder 2"/>
          <p:cNvSpPr>
            <a:spLocks noGrp="1"/>
          </p:cNvSpPr>
          <p:nvPr>
            <p:ph idx="1"/>
          </p:nvPr>
        </p:nvSpPr>
        <p:spPr>
          <a:xfrm>
            <a:off x="838200" y="1251751"/>
            <a:ext cx="10515600" cy="4925212"/>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death knell for ISI, especially in Latin America, came from the oil shock of the late 1970s and the severe debt crisis that followed it (</a:t>
            </a:r>
            <a:r>
              <a:rPr lang="en-US" dirty="0" err="1">
                <a:latin typeface="Times New Roman" panose="02020603050405020304" pitchFamily="18" charset="0"/>
                <a:cs typeface="Times New Roman" panose="02020603050405020304" pitchFamily="18" charset="0"/>
              </a:rPr>
              <a:t>Urquidi</a:t>
            </a:r>
            <a:r>
              <a:rPr lang="en-US" dirty="0">
                <a:latin typeface="Times New Roman" panose="02020603050405020304" pitchFamily="18" charset="0"/>
                <a:cs typeface="Times New Roman" panose="02020603050405020304" pitchFamily="18" charset="0"/>
              </a:rPr>
              <a:t>, 1991).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ISI approach was not very successful </a:t>
            </a:r>
            <a:r>
              <a:rPr lang="en-US" dirty="0">
                <a:latin typeface="Times New Roman" panose="02020603050405020304" pitchFamily="18" charset="0"/>
                <a:cs typeface="Times New Roman" panose="02020603050405020304" pitchFamily="18" charset="0"/>
                <a:sym typeface="Wingdings" panose="05000000000000000000" pitchFamily="2" charset="2"/>
              </a:rPr>
              <a:t> Can it be successful if combined or substituted with export-promotion policies?</a:t>
            </a:r>
            <a:endParaRPr lang="en-US" dirty="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developing countries made the transition from import-substitution to export-oriented industrialization (EOI) during the 1980s. </a:t>
            </a:r>
          </a:p>
        </p:txBody>
      </p:sp>
    </p:spTree>
    <p:extLst>
      <p:ext uri="{BB962C8B-B14F-4D97-AF65-F5344CB8AC3E}">
        <p14:creationId xmlns:p14="http://schemas.microsoft.com/office/powerpoint/2010/main" val="2021270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6498" y="655128"/>
            <a:ext cx="4613919" cy="1499616"/>
          </a:xfrm>
        </p:spPr>
        <p:txBody>
          <a:bodyPr vert="horz" lIns="91440" tIns="45720" rIns="91440" bIns="45720" rtlCol="0" anchor="b">
            <a:normAutofit/>
          </a:bodyPr>
          <a:lstStyle/>
          <a:p>
            <a:r>
              <a:rPr lang="en-US" sz="4200" b="1"/>
              <a:t>Global Value Chains</a:t>
            </a:r>
          </a:p>
        </p:txBody>
      </p:sp>
      <p:sp>
        <p:nvSpPr>
          <p:cNvPr id="73" name="Rectangle 7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76"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1D17A83-EAFB-45A8-A221-835F23669A70}"/>
              </a:ext>
            </a:extLst>
          </p:cNvPr>
          <p:cNvPicPr>
            <a:picLocks noChangeAspect="1"/>
          </p:cNvPicPr>
          <p:nvPr/>
        </p:nvPicPr>
        <p:blipFill>
          <a:blip r:embed="rId2"/>
          <a:stretch>
            <a:fillRect/>
          </a:stretch>
        </p:blipFill>
        <p:spPr>
          <a:xfrm>
            <a:off x="6479837" y="157664"/>
            <a:ext cx="5586942" cy="2961079"/>
          </a:xfrm>
          <a:prstGeom prst="rect">
            <a:avLst/>
          </a:prstGeom>
        </p:spPr>
      </p:pic>
      <p:sp>
        <p:nvSpPr>
          <p:cNvPr id="97" name="Rectangle 9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574EDE-3C79-4A6B-B88A-8D4E6056F551}"/>
              </a:ext>
            </a:extLst>
          </p:cNvPr>
          <p:cNvPicPr>
            <a:picLocks noChangeAspect="1"/>
          </p:cNvPicPr>
          <p:nvPr/>
        </p:nvPicPr>
        <p:blipFill>
          <a:blip r:embed="rId3"/>
          <a:stretch>
            <a:fillRect/>
          </a:stretch>
        </p:blipFill>
        <p:spPr>
          <a:xfrm>
            <a:off x="970804" y="2503758"/>
            <a:ext cx="4613919" cy="4267708"/>
          </a:xfrm>
          <a:prstGeom prst="rect">
            <a:avLst/>
          </a:prstGeom>
        </p:spPr>
      </p:pic>
      <p:pic>
        <p:nvPicPr>
          <p:cNvPr id="2050" name="Picture 2" descr="Kuvahaun tulos haulle global value chains"/>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530760" y="3315854"/>
            <a:ext cx="5485097" cy="345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97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337"/>
          </a:xfrm>
        </p:spPr>
        <p:txBody>
          <a:bodyPr>
            <a:normAutofit/>
          </a:bodyPr>
          <a:lstStyle/>
          <a:p>
            <a:r>
              <a:rPr lang="en-US" sz="3000" b="1" dirty="0">
                <a:latin typeface="Times New Roman" panose="02020603050405020304" pitchFamily="18" charset="0"/>
                <a:cs typeface="Times New Roman" panose="02020603050405020304" pitchFamily="18" charset="0"/>
              </a:rPr>
              <a:t>What is global value chains</a:t>
            </a:r>
            <a:r>
              <a:rPr lang="fi-FI" sz="3000" b="1" dirty="0">
                <a:latin typeface="Times New Roman" panose="02020603050405020304" pitchFamily="18" charset="0"/>
                <a:cs typeface="Times New Roman" panose="02020603050405020304" pitchFamily="18" charset="0"/>
              </a:rPr>
              <a:t>?</a:t>
            </a:r>
          </a:p>
        </p:txBody>
      </p:sp>
      <p:pic>
        <p:nvPicPr>
          <p:cNvPr id="4" name="GppysScJ-68"/>
          <p:cNvPicPr>
            <a:picLocks noGrp="1" noRot="1" noChangeAspect="1"/>
          </p:cNvPicPr>
          <p:nvPr>
            <p:ph idx="1"/>
            <a:videoFile r:link="rId1"/>
          </p:nvPr>
        </p:nvPicPr>
        <p:blipFill>
          <a:blip r:embed="rId3"/>
          <a:stretch>
            <a:fillRect/>
          </a:stretch>
        </p:blipFill>
        <p:spPr>
          <a:xfrm>
            <a:off x="299258" y="889462"/>
            <a:ext cx="11729258" cy="5893723"/>
          </a:xfrm>
          <a:prstGeom prst="rect">
            <a:avLst/>
          </a:prstGeom>
        </p:spPr>
      </p:pic>
    </p:spTree>
    <p:extLst>
      <p:ext uri="{BB962C8B-B14F-4D97-AF65-F5344CB8AC3E}">
        <p14:creationId xmlns:p14="http://schemas.microsoft.com/office/powerpoint/2010/main" val="2087498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Global Value Chains and EMs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06858"/>
            <a:ext cx="10515600" cy="4570105"/>
          </a:xfrm>
        </p:spPr>
        <p:txBody>
          <a:bodyPr/>
          <a:lstStyle/>
          <a:p>
            <a:pPr marL="0" indent="0" algn="just">
              <a:buNone/>
            </a:pPr>
            <a:r>
              <a:rPr lang="en-US" dirty="0">
                <a:latin typeface="Times New Roman" panose="02020603050405020304" pitchFamily="18" charset="0"/>
                <a:cs typeface="Times New Roman" panose="02020603050405020304" pitchFamily="18" charset="0"/>
              </a:rPr>
              <a:t>GVCs have become increasingly important in global trade and investment policies.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With production processes located across different countries, GVCs link firms, workers and consumers around the world providing an important platform for EMs to integrate into the global economy.</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EMs are leading the exponential growth seen in the GVC framework, as they are starting from a low base.</a:t>
            </a:r>
          </a:p>
        </p:txBody>
      </p:sp>
    </p:spTree>
    <p:extLst>
      <p:ext uri="{BB962C8B-B14F-4D97-AF65-F5344CB8AC3E}">
        <p14:creationId xmlns:p14="http://schemas.microsoft.com/office/powerpoint/2010/main" val="814555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5535"/>
          </a:xfrm>
        </p:spPr>
        <p:txBody>
          <a:bodyPr>
            <a:normAutofit fontScale="90000"/>
          </a:bodyPr>
          <a:lstStyle/>
          <a:p>
            <a:r>
              <a:rPr lang="fi-FI" b="1" dirty="0">
                <a:latin typeface="Times New Roman" panose="02020603050405020304" pitchFamily="18" charset="0"/>
                <a:cs typeface="Times New Roman" panose="02020603050405020304" pitchFamily="18" charset="0"/>
              </a:rPr>
              <a:t>GVCs in EMs: </a:t>
            </a:r>
            <a:r>
              <a:rPr lang="fi-FI" b="1" dirty="0" err="1">
                <a:latin typeface="Times New Roman" panose="02020603050405020304" pitchFamily="18" charset="0"/>
                <a:cs typeface="Times New Roman" panose="02020603050405020304" pitchFamily="18" charset="0"/>
              </a:rPr>
              <a:t>recent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decades</a:t>
            </a:r>
            <a:r>
              <a:rPr lang="fi-FI" b="1" dirty="0">
                <a:latin typeface="Times New Roman" panose="02020603050405020304" pitchFamily="18" charset="0"/>
                <a:cs typeface="Times New Roman" panose="02020603050405020304" pitchFamily="18" charset="0"/>
              </a:rPr>
              <a:t> trends: </a:t>
            </a:r>
            <a:br>
              <a:rPr lang="fi-FI" b="1" dirty="0">
                <a:latin typeface="Times New Roman" panose="02020603050405020304" pitchFamily="18" charset="0"/>
                <a:cs typeface="Times New Roman" panose="02020603050405020304" pitchFamily="18" charset="0"/>
              </a:rPr>
            </a:br>
            <a:r>
              <a:rPr lang="fi-FI" b="1" dirty="0">
                <a:latin typeface="Times New Roman" panose="02020603050405020304" pitchFamily="18" charset="0"/>
                <a:cs typeface="Times New Roman" panose="02020603050405020304" pitchFamily="18" charset="0"/>
              </a:rPr>
              <a:t>BRIC </a:t>
            </a:r>
            <a:r>
              <a:rPr lang="fi-FI" b="1" dirty="0" err="1">
                <a:latin typeface="Times New Roman" panose="02020603050405020304" pitchFamily="18" charset="0"/>
                <a:cs typeface="Times New Roman" panose="02020603050405020304" pitchFamily="18" charset="0"/>
              </a:rPr>
              <a:t>role</a:t>
            </a:r>
            <a:endParaRPr lang="en-US" dirty="0"/>
          </a:p>
        </p:txBody>
      </p:sp>
      <p:sp>
        <p:nvSpPr>
          <p:cNvPr id="3" name="Content Placeholder 2"/>
          <p:cNvSpPr>
            <a:spLocks noGrp="1"/>
          </p:cNvSpPr>
          <p:nvPr>
            <p:ph idx="1"/>
          </p:nvPr>
        </p:nvSpPr>
        <p:spPr>
          <a:xfrm>
            <a:off x="838200" y="1535836"/>
            <a:ext cx="10515600" cy="5024761"/>
          </a:xfrm>
        </p:spPr>
        <p:txBody>
          <a:bodyPr>
            <a:noAutofit/>
          </a:bodyPr>
          <a:lstStyle/>
          <a:p>
            <a:pPr marL="0" indent="0" algn="just">
              <a:buNone/>
            </a:pPr>
            <a:r>
              <a:rPr lang="en-US" sz="2600" dirty="0">
                <a:latin typeface="Times New Roman" panose="02020603050405020304" pitchFamily="18" charset="0"/>
                <a:cs typeface="Times New Roman" panose="02020603050405020304" pitchFamily="18" charset="0"/>
              </a:rPr>
              <a:t>In 90s, faced with slow growth at home, large “lead” firms in GVCs rushed to set up operations in BRIC countries, especially China. </a:t>
            </a:r>
          </a:p>
          <a:p>
            <a:pPr marL="0" indent="0" algn="just">
              <a:buNone/>
            </a:pPr>
            <a:endParaRPr lang="fi-FI" sz="2600" dirty="0">
              <a:latin typeface="Times New Roman" panose="02020603050405020304" pitchFamily="18" charset="0"/>
              <a:cs typeface="Times New Roman" panose="02020603050405020304" pitchFamily="18" charset="0"/>
            </a:endParaRPr>
          </a:p>
          <a:p>
            <a:pPr marL="0" indent="0" algn="just">
              <a:buNone/>
            </a:pPr>
            <a:r>
              <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China </a:t>
            </a:r>
            <a:r>
              <a:rPr lang="en-US" sz="2600" dirty="0">
                <a:latin typeface="Times New Roman" panose="02020603050405020304" pitchFamily="18" charset="0"/>
                <a:cs typeface="Times New Roman" panose="02020603050405020304" pitchFamily="18" charset="0"/>
              </a:rPr>
              <a:t>became the “</a:t>
            </a:r>
            <a:r>
              <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factory of the world</a:t>
            </a:r>
            <a:r>
              <a:rPr lang="en-US" sz="2600" dirty="0">
                <a:latin typeface="Times New Roman" panose="02020603050405020304" pitchFamily="18" charset="0"/>
                <a:cs typeface="Times New Roman" panose="02020603050405020304" pitchFamily="18" charset="0"/>
              </a:rPr>
              <a:t>”, </a:t>
            </a:r>
          </a:p>
          <a:p>
            <a:pPr marL="0" indent="0" algn="just">
              <a:buNone/>
            </a:pPr>
            <a:r>
              <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a:t>
            </a:r>
            <a:r>
              <a:rPr lang="en-US" sz="2600" dirty="0">
                <a:latin typeface="Times New Roman" panose="02020603050405020304" pitchFamily="18" charset="0"/>
                <a:cs typeface="Times New Roman" panose="02020603050405020304" pitchFamily="18" charset="0"/>
              </a:rPr>
              <a:t> the world’s “</a:t>
            </a:r>
            <a:r>
              <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 office</a:t>
            </a:r>
            <a:r>
              <a:rPr lang="en-US" sz="2600" dirty="0">
                <a:latin typeface="Times New Roman" panose="02020603050405020304" pitchFamily="18" charset="0"/>
                <a:cs typeface="Times New Roman" panose="02020603050405020304" pitchFamily="18" charset="0"/>
              </a:rPr>
              <a:t>”, </a:t>
            </a:r>
          </a:p>
          <a:p>
            <a:pPr marL="0" indent="0" algn="just">
              <a:buNone/>
            </a:pPr>
            <a:r>
              <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Brazil</a:t>
            </a:r>
            <a:r>
              <a:rPr lang="en-US" sz="2600" dirty="0">
                <a:latin typeface="Times New Roman" panose="02020603050405020304" pitchFamily="18" charset="0"/>
                <a:cs typeface="Times New Roman" panose="02020603050405020304" pitchFamily="18" charset="0"/>
              </a:rPr>
              <a:t> and </a:t>
            </a:r>
            <a:r>
              <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Russia </a:t>
            </a:r>
            <a:r>
              <a:rPr lang="en-US" sz="2600" dirty="0">
                <a:latin typeface="Times New Roman" panose="02020603050405020304" pitchFamily="18" charset="0"/>
                <a:cs typeface="Times New Roman" panose="02020603050405020304" pitchFamily="18" charset="0"/>
              </a:rPr>
              <a:t>had a </a:t>
            </a:r>
            <a:r>
              <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wealth of commodities/natural resources</a:t>
            </a:r>
            <a:r>
              <a:rPr lang="en-US" sz="2600" dirty="0">
                <a:latin typeface="Times New Roman" panose="02020603050405020304" pitchFamily="18" charset="0"/>
                <a:cs typeface="Times New Roman" panose="02020603050405020304" pitchFamily="18" charset="0"/>
              </a:rPr>
              <a:t>.</a:t>
            </a:r>
          </a:p>
          <a:p>
            <a:pPr marL="0" indent="0" algn="just">
              <a:buNone/>
            </a:pPr>
            <a:endParaRPr lang="fi-FI"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For goods that require shorter supply lines such as </a:t>
            </a:r>
            <a:r>
              <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“fast fashion” apparel and automobiles</a:t>
            </a:r>
            <a:r>
              <a:rPr lang="en-US" sz="2600" dirty="0">
                <a:latin typeface="Times New Roman" panose="02020603050405020304" pitchFamily="18" charset="0"/>
                <a:cs typeface="Times New Roman" panose="02020603050405020304" pitchFamily="18" charset="0"/>
              </a:rPr>
              <a:t>, the countries of </a:t>
            </a:r>
            <a:r>
              <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Eastern Europe </a:t>
            </a:r>
            <a:r>
              <a:rPr lang="en-US" sz="2600" dirty="0">
                <a:latin typeface="Times New Roman" panose="02020603050405020304" pitchFamily="18" charset="0"/>
                <a:cs typeface="Times New Roman" panose="02020603050405020304" pitchFamily="18" charset="0"/>
              </a:rPr>
              <a:t>joined more traditional “export processing” locations such as Mexico and North Africa.</a:t>
            </a:r>
          </a:p>
        </p:txBody>
      </p:sp>
    </p:spTree>
    <p:extLst>
      <p:ext uri="{BB962C8B-B14F-4D97-AF65-F5344CB8AC3E}">
        <p14:creationId xmlns:p14="http://schemas.microsoft.com/office/powerpoint/2010/main" val="1561650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EMs, manufacturing and GVCs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fi-FI" sz="3500" dirty="0">
                <a:latin typeface="Times New Roman" panose="02020603050405020304" pitchFamily="18" charset="0"/>
                <a:cs typeface="Times New Roman" panose="02020603050405020304" pitchFamily="18" charset="0"/>
              </a:rPr>
              <a:t>EMs have become important partners in GVCs especially in manufacturing.</a:t>
            </a:r>
          </a:p>
          <a:p>
            <a:pPr marL="0" indent="0" algn="just">
              <a:buNone/>
            </a:pPr>
            <a:endParaRPr lang="fi-FI" sz="3500" dirty="0">
              <a:latin typeface="Times New Roman" panose="02020603050405020304" pitchFamily="18" charset="0"/>
              <a:cs typeface="Times New Roman" panose="02020603050405020304" pitchFamily="18" charset="0"/>
            </a:endParaRPr>
          </a:p>
          <a:p>
            <a:pPr marL="0" indent="0" algn="just">
              <a:buNone/>
            </a:pPr>
            <a:r>
              <a:rPr lang="fi-FI" sz="3500" dirty="0">
                <a:latin typeface="Times New Roman" panose="02020603050405020304" pitchFamily="18" charset="0"/>
                <a:cs typeface="Times New Roman" panose="02020603050405020304" pitchFamily="18" charset="0"/>
              </a:rPr>
              <a:t>EMs are attractive for labor-intensive manufacturing.</a:t>
            </a:r>
          </a:p>
          <a:p>
            <a:pPr marL="0" indent="0" algn="just">
              <a:buNone/>
            </a:pPr>
            <a:endParaRPr lang="fi-FI" sz="3500" dirty="0">
              <a:latin typeface="Times New Roman" panose="02020603050405020304" pitchFamily="18" charset="0"/>
              <a:cs typeface="Times New Roman" panose="02020603050405020304" pitchFamily="18" charset="0"/>
            </a:endParaRPr>
          </a:p>
          <a:p>
            <a:pPr marL="0" indent="0" algn="just">
              <a:buNone/>
            </a:pPr>
            <a:r>
              <a:rPr lang="fi-FI"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a:t>
            </a:r>
            <a:r>
              <a:rPr lang="fi-FI" sz="3500" dirty="0">
                <a:latin typeface="Times New Roman" panose="02020603050405020304" pitchFamily="18" charset="0"/>
                <a:cs typeface="Times New Roman" panose="02020603050405020304" pitchFamily="18" charset="0"/>
              </a:rPr>
              <a:t>: Jobs are transferred from developed to emerging countries in low-technology and labor-intensive manufacturing. </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41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BD403-5C0A-46D0-B341-E90CF7B20C4C}"/>
              </a:ext>
            </a:extLst>
          </p:cNvPr>
          <p:cNvPicPr>
            <a:picLocks noChangeAspect="1"/>
          </p:cNvPicPr>
          <p:nvPr/>
        </p:nvPicPr>
        <p:blipFill>
          <a:blip r:embed="rId2"/>
          <a:stretch>
            <a:fillRect/>
          </a:stretch>
        </p:blipFill>
        <p:spPr>
          <a:xfrm>
            <a:off x="408372" y="195262"/>
            <a:ext cx="11061577" cy="6467475"/>
          </a:xfrm>
          <a:prstGeom prst="rect">
            <a:avLst/>
          </a:prstGeom>
        </p:spPr>
      </p:pic>
    </p:spTree>
    <p:extLst>
      <p:ext uri="{BB962C8B-B14F-4D97-AF65-F5344CB8AC3E}">
        <p14:creationId xmlns:p14="http://schemas.microsoft.com/office/powerpoint/2010/main" val="511724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6148"/>
          </a:xfrm>
        </p:spPr>
        <p:txBody>
          <a:bodyPr>
            <a:noAutofit/>
          </a:bodyPr>
          <a:lstStyle/>
          <a:p>
            <a:r>
              <a:rPr lang="en-US" sz="3000" b="1" dirty="0">
                <a:latin typeface="Times New Roman" panose="02020603050405020304" pitchFamily="18" charset="0"/>
                <a:cs typeface="Times New Roman" panose="02020603050405020304" pitchFamily="18" charset="0"/>
              </a:rPr>
              <a:t>Value added manufacturing as world share, %</a:t>
            </a:r>
            <a:endParaRPr lang="fi-FI" sz="30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241068" y="922712"/>
          <a:ext cx="11612880" cy="5744097"/>
        </p:xfrm>
        <a:graphic>
          <a:graphicData uri="http://schemas.openxmlformats.org/drawingml/2006/table">
            <a:tbl>
              <a:tblPr>
                <a:tableStyleId>{5C22544A-7EE6-4342-B048-85BDC9FD1C3A}</a:tableStyleId>
              </a:tblPr>
              <a:tblGrid>
                <a:gridCol w="2903220">
                  <a:extLst>
                    <a:ext uri="{9D8B030D-6E8A-4147-A177-3AD203B41FA5}">
                      <a16:colId xmlns:a16="http://schemas.microsoft.com/office/drawing/2014/main" val="1163641563"/>
                    </a:ext>
                  </a:extLst>
                </a:gridCol>
                <a:gridCol w="2903220">
                  <a:extLst>
                    <a:ext uri="{9D8B030D-6E8A-4147-A177-3AD203B41FA5}">
                      <a16:colId xmlns:a16="http://schemas.microsoft.com/office/drawing/2014/main" val="4222022490"/>
                    </a:ext>
                  </a:extLst>
                </a:gridCol>
                <a:gridCol w="2903220">
                  <a:extLst>
                    <a:ext uri="{9D8B030D-6E8A-4147-A177-3AD203B41FA5}">
                      <a16:colId xmlns:a16="http://schemas.microsoft.com/office/drawing/2014/main" val="4034489339"/>
                    </a:ext>
                  </a:extLst>
                </a:gridCol>
                <a:gridCol w="2903220">
                  <a:extLst>
                    <a:ext uri="{9D8B030D-6E8A-4147-A177-3AD203B41FA5}">
                      <a16:colId xmlns:a16="http://schemas.microsoft.com/office/drawing/2014/main" val="1837865143"/>
                    </a:ext>
                  </a:extLst>
                </a:gridCol>
              </a:tblGrid>
              <a:tr h="549224">
                <a:tc>
                  <a:txBody>
                    <a:bodyPr/>
                    <a:lstStyle/>
                    <a:p>
                      <a:pPr algn="l" fontAlgn="b"/>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Country </a:t>
                      </a:r>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2000</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b="1" u="none" strike="noStrike">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2010</a:t>
                      </a:r>
                      <a:endParaRPr lang="fi-FI" sz="1600" b="1" i="0" u="none" strike="noStrike">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2016</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179369337"/>
                  </a:ext>
                </a:extLst>
              </a:tr>
              <a:tr h="303439">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China</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10,29</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18,39</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26,20</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110585585"/>
                  </a:ext>
                </a:extLst>
              </a:tr>
              <a:tr h="549224">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United </a:t>
                      </a:r>
                      <a:r>
                        <a:rPr lang="fi-FI" sz="1600" u="none" strike="noStrike" dirty="0" err="1">
                          <a:effectLst/>
                          <a:latin typeface="Times New Roman" panose="02020603050405020304" pitchFamily="18" charset="0"/>
                          <a:cs typeface="Times New Roman" panose="02020603050405020304" pitchFamily="18" charset="0"/>
                        </a:rPr>
                        <a:t>States</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25,40</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17,28</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17,55</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283342056"/>
                  </a:ext>
                </a:extLst>
              </a:tr>
              <a:tr h="303439">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Japan</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18,14</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11,35</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8,46</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541777573"/>
                  </a:ext>
                </a:extLst>
              </a:tr>
              <a:tr h="303439">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Germany</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6,65</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6,52</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5,83</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082841602"/>
                  </a:ext>
                </a:extLst>
              </a:tr>
              <a:tr h="549224">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Korea, </a:t>
                      </a:r>
                      <a:r>
                        <a:rPr lang="fi-FI" sz="1600" u="none" strike="noStrike" dirty="0" err="1">
                          <a:solidFill>
                            <a:srgbClr val="7030A0"/>
                          </a:solidFill>
                          <a:effectLst/>
                          <a:latin typeface="Times New Roman" panose="02020603050405020304" pitchFamily="18" charset="0"/>
                          <a:cs typeface="Times New Roman" panose="02020603050405020304" pitchFamily="18" charset="0"/>
                        </a:rPr>
                        <a:t>Rep</a:t>
                      </a:r>
                      <a:r>
                        <a:rPr lang="fi-FI" sz="1600" u="none" strike="noStrike" dirty="0">
                          <a:solidFill>
                            <a:srgbClr val="7030A0"/>
                          </a:solidFill>
                          <a:effectLst/>
                          <a:latin typeface="Times New Roman" panose="02020603050405020304" pitchFamily="18" charset="0"/>
                          <a:cs typeface="Times New Roman" panose="02020603050405020304" pitchFamily="18" charset="0"/>
                        </a:rPr>
                        <a:t>.</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2,40</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2,91</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3,08</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713290558"/>
                  </a:ext>
                </a:extLst>
              </a:tr>
              <a:tr h="303439">
                <a:tc>
                  <a:txBody>
                    <a:bodyPr/>
                    <a:lstStyle/>
                    <a:p>
                      <a:pPr algn="l" fontAlgn="b"/>
                      <a:r>
                        <a:rPr lang="fi-FI" sz="1600" u="none" strike="noStrike" dirty="0" err="1">
                          <a:solidFill>
                            <a:srgbClr val="7030A0"/>
                          </a:solidFill>
                          <a:effectLst/>
                          <a:latin typeface="Times New Roman" panose="02020603050405020304" pitchFamily="18" charset="0"/>
                          <a:cs typeface="Times New Roman" panose="02020603050405020304" pitchFamily="18" charset="0"/>
                        </a:rPr>
                        <a:t>India</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1,26</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2,57</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2,82</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366185337"/>
                  </a:ext>
                </a:extLst>
              </a:tr>
              <a:tr h="303439">
                <a:tc>
                  <a:txBody>
                    <a:bodyPr/>
                    <a:lstStyle/>
                    <a:p>
                      <a:pPr algn="l" fontAlgn="b"/>
                      <a:r>
                        <a:rPr lang="fi-FI" sz="1600" u="none" strike="noStrike">
                          <a:effectLst/>
                          <a:latin typeface="Times New Roman" panose="02020603050405020304" pitchFamily="18" charset="0"/>
                          <a:cs typeface="Times New Roman" panose="02020603050405020304" pitchFamily="18" charset="0"/>
                        </a:rPr>
                        <a:t>France</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3,24</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2,61</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2,07</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979610182"/>
                  </a:ext>
                </a:extLst>
              </a:tr>
              <a:tr h="549224">
                <a:tc>
                  <a:txBody>
                    <a:bodyPr/>
                    <a:lstStyle/>
                    <a:p>
                      <a:pPr algn="l" fontAlgn="b"/>
                      <a:r>
                        <a:rPr lang="fi-FI" sz="1600" u="none" strike="noStrike">
                          <a:effectLst/>
                          <a:latin typeface="Times New Roman" panose="02020603050405020304" pitchFamily="18" charset="0"/>
                          <a:cs typeface="Times New Roman" panose="02020603050405020304" pitchFamily="18" charset="0"/>
                        </a:rPr>
                        <a:t>United Kingdom</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3,54</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2,08</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1,94</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996177029"/>
                  </a:ext>
                </a:extLst>
              </a:tr>
              <a:tr h="303439">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Indonesia</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0,62</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1,59</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1,55</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333366322"/>
                  </a:ext>
                </a:extLst>
              </a:tr>
              <a:tr h="303439">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Brazil</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1,42</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2,69</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1,50</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322581941"/>
                  </a:ext>
                </a:extLst>
              </a:tr>
              <a:tr h="303439">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Mexico</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2,21</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1,57</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1,47</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631978991"/>
                  </a:ext>
                </a:extLst>
              </a:tr>
              <a:tr h="816250">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Russian Federation</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0,86</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1,87</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1,25</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763272439"/>
                  </a:ext>
                </a:extLst>
              </a:tr>
              <a:tr h="303439">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Turkey</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0,84</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1,11</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1,16</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755982364"/>
                  </a:ext>
                </a:extLst>
              </a:tr>
            </a:tbl>
          </a:graphicData>
        </a:graphic>
      </p:graphicFrame>
    </p:spTree>
    <p:extLst>
      <p:ext uri="{BB962C8B-B14F-4D97-AF65-F5344CB8AC3E}">
        <p14:creationId xmlns:p14="http://schemas.microsoft.com/office/powerpoint/2010/main" val="1906050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3961"/>
          </a:xfrm>
        </p:spPr>
        <p:txBody>
          <a:bodyPr>
            <a:normAutofit fontScale="90000"/>
          </a:bodyPr>
          <a:lstStyle/>
          <a:p>
            <a:r>
              <a:rPr lang="fi-FI" sz="3500" b="1" dirty="0">
                <a:latin typeface="Times New Roman" panose="02020603050405020304" pitchFamily="18" charset="0"/>
                <a:cs typeface="Times New Roman" panose="02020603050405020304" pitchFamily="18" charset="0"/>
              </a:rPr>
              <a:t>Production activities go where the markets are</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40528"/>
            <a:ext cx="10515600" cy="4836435"/>
          </a:xfrm>
        </p:spPr>
        <p:txBody>
          <a:bodyPr>
            <a:normAutofit lnSpcReduction="10000"/>
          </a:bodyPr>
          <a:lstStyle/>
          <a:p>
            <a:pPr marL="0" indent="0" algn="just">
              <a:buNone/>
            </a:pPr>
            <a:r>
              <a:rPr lang="fi-FI" sz="3600" dirty="0" err="1">
                <a:latin typeface="Times New Roman" panose="02020603050405020304" pitchFamily="18" charset="0"/>
                <a:cs typeface="Times New Roman" panose="02020603050405020304" pitchFamily="18" charset="0"/>
              </a:rPr>
              <a:t>The</a:t>
            </a:r>
            <a:r>
              <a:rPr lang="fi-FI" sz="3600" dirty="0">
                <a:latin typeface="Times New Roman" panose="02020603050405020304" pitchFamily="18" charset="0"/>
                <a:cs typeface="Times New Roman" panose="02020603050405020304" pitchFamily="18" charset="0"/>
              </a:rPr>
              <a:t> attractiveness of Brazil, China, India, South Africa – in their large and growing consumer markets.</a:t>
            </a:r>
          </a:p>
          <a:p>
            <a:pPr marL="0" indent="0" algn="just">
              <a:buNone/>
            </a:pPr>
            <a:endParaRPr lang="fi-FI" sz="3600" dirty="0">
              <a:latin typeface="Times New Roman" panose="02020603050405020304" pitchFamily="18" charset="0"/>
              <a:cs typeface="Times New Roman" panose="02020603050405020304" pitchFamily="18" charset="0"/>
            </a:endParaRPr>
          </a:p>
          <a:p>
            <a:pPr marL="0" indent="0" algn="just">
              <a:buNone/>
            </a:pPr>
            <a:r>
              <a:rPr lang="fi-FI" sz="3600" dirty="0">
                <a:latin typeface="Times New Roman" panose="02020603050405020304" pitchFamily="18" charset="0"/>
                <a:cs typeface="Times New Roman" panose="02020603050405020304" pitchFamily="18" charset="0"/>
              </a:rPr>
              <a:t>China and India are World`s most populated markets and have very high GDP growth </a:t>
            </a:r>
            <a:r>
              <a:rPr lang="fi-FI" sz="3600" dirty="0">
                <a:latin typeface="Times New Roman" panose="02020603050405020304" pitchFamily="18" charset="0"/>
                <a:cs typeface="Times New Roman" panose="02020603050405020304" pitchFamily="18" charset="0"/>
                <a:sym typeface="Wingdings" panose="05000000000000000000" pitchFamily="2" charset="2"/>
              </a:rPr>
              <a:t> growing market potential. </a:t>
            </a:r>
          </a:p>
          <a:p>
            <a:pPr marL="0" indent="0" algn="just">
              <a:buNone/>
            </a:pPr>
            <a:endParaRPr lang="fi-FI" sz="3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fi-FI" sz="3600" dirty="0">
                <a:latin typeface="Times New Roman" panose="02020603050405020304" pitchFamily="18" charset="0"/>
                <a:cs typeface="Times New Roman" panose="02020603050405020304" pitchFamily="18" charset="0"/>
                <a:sym typeface="Wingdings" panose="05000000000000000000" pitchFamily="2" charset="2"/>
              </a:rPr>
              <a:t>About 85% of middle class growth in the near future is expected to happend in growing Asia.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422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041" y="391885"/>
            <a:ext cx="10707893" cy="5955475"/>
          </a:xfrm>
          <a:prstGeom prst="rect">
            <a:avLst/>
          </a:prstGeom>
        </p:spPr>
      </p:pic>
    </p:spTree>
    <p:extLst>
      <p:ext uri="{BB962C8B-B14F-4D97-AF65-F5344CB8AC3E}">
        <p14:creationId xmlns:p14="http://schemas.microsoft.com/office/powerpoint/2010/main" val="836865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Indicators</a:t>
            </a:r>
            <a:r>
              <a:rPr lang="fi-FI" b="1" dirty="0">
                <a:latin typeface="Times New Roman" panose="02020603050405020304" pitchFamily="18" charset="0"/>
                <a:cs typeface="Times New Roman" panose="02020603050405020304" pitchFamily="18" charset="0"/>
              </a:rPr>
              <a:t> of GVCs participation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Backward GVC participation index </a:t>
            </a:r>
            <a:r>
              <a:rPr lang="en-US" dirty="0">
                <a:latin typeface="Times New Roman" panose="02020603050405020304" pitchFamily="18" charset="0"/>
                <a:cs typeface="Times New Roman" panose="02020603050405020304" pitchFamily="18" charset="0"/>
              </a:rPr>
              <a:t>captures the extent to which domestic firms use foreign intermediate value added for exporting activities in a given country.</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Forward GVC participation index </a:t>
            </a:r>
            <a:r>
              <a:rPr lang="en-US" dirty="0">
                <a:latin typeface="Times New Roman" panose="02020603050405020304" pitchFamily="18" charset="0"/>
                <a:cs typeface="Times New Roman" panose="02020603050405020304" pitchFamily="18" charset="0"/>
              </a:rPr>
              <a:t>captures the extent to which a given country’s exports are used by firms in partner countries as inputs into their own exports. </a:t>
            </a:r>
          </a:p>
          <a:p>
            <a:pPr marL="0" indent="0">
              <a:buNone/>
            </a:pPr>
            <a:endParaRPr lang="en-US" dirty="0"/>
          </a:p>
        </p:txBody>
      </p:sp>
    </p:spTree>
    <p:extLst>
      <p:ext uri="{BB962C8B-B14F-4D97-AF65-F5344CB8AC3E}">
        <p14:creationId xmlns:p14="http://schemas.microsoft.com/office/powerpoint/2010/main" val="3250775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906"/>
          </a:xfrm>
        </p:spPr>
        <p:txBody>
          <a:bodyPr>
            <a:normAutofit fontScale="90000"/>
          </a:bodyPr>
          <a:lstStyle/>
          <a:p>
            <a:r>
              <a:rPr lang="fi-FI" sz="3500" b="1" dirty="0">
                <a:latin typeface="Times New Roman" panose="02020603050405020304" pitchFamily="18" charset="0"/>
                <a:cs typeface="Times New Roman" panose="02020603050405020304" pitchFamily="18" charset="0"/>
              </a:rPr>
              <a:t>Backward and forward GVCs participation indices in EMs</a:t>
            </a:r>
            <a:endParaRPr lang="en-US" sz="35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130629" y="997526"/>
          <a:ext cx="11839698" cy="5789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9343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7464"/>
          </a:xfrm>
        </p:spPr>
        <p:txBody>
          <a:bodyPr>
            <a:normAutofit fontScale="90000"/>
          </a:bodyPr>
          <a:lstStyle/>
          <a:p>
            <a:r>
              <a:rPr lang="en-US" b="1" dirty="0"/>
              <a:t>GVC participation, 2009</a:t>
            </a:r>
            <a:endParaRPr lang="fi-FI" b="1" dirty="0"/>
          </a:p>
        </p:txBody>
      </p:sp>
      <p:graphicFrame>
        <p:nvGraphicFramePr>
          <p:cNvPr id="6" name="Content Placeholder 5"/>
          <p:cNvGraphicFramePr>
            <a:graphicFrameLocks noGrp="1"/>
          </p:cNvGraphicFramePr>
          <p:nvPr>
            <p:ph idx="1"/>
          </p:nvPr>
        </p:nvGraphicFramePr>
        <p:xfrm>
          <a:off x="440575" y="972590"/>
          <a:ext cx="11454938" cy="553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7083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5900"/>
          </a:xfrm>
        </p:spPr>
        <p:txBody>
          <a:bodyPr>
            <a:normAutofit fontScale="90000"/>
          </a:bodyPr>
          <a:lstStyle/>
          <a:p>
            <a:r>
              <a:rPr lang="en-US" sz="3500" b="1" dirty="0">
                <a:latin typeface="Times New Roman" panose="02020603050405020304" pitchFamily="18" charset="0"/>
                <a:cs typeface="Times New Roman" panose="02020603050405020304" pitchFamily="18" charset="0"/>
              </a:rPr>
              <a:t>Environmental issues in emerging markets</a:t>
            </a:r>
            <a:endParaRPr lang="fi-FI"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31026"/>
            <a:ext cx="10515600" cy="5245937"/>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Rapid growth in the major emerging markets has been accompanied by severe environmental degradation.</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Ever-increasing environmental consequences that will eventually constrain growth!</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BRICs becoming increasingly responsible for global carbon emissions.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Air and water pollution contribute to numerous ailments, particularly respiratory illnesses, cancer, and breakdowns in the immune system.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Pollution also destroys natural resources required for production, for example, degrading soil and water so that they can no longer be used in agriculture.</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fi-FI" dirty="0"/>
          </a:p>
        </p:txBody>
      </p:sp>
    </p:spTree>
    <p:extLst>
      <p:ext uri="{BB962C8B-B14F-4D97-AF65-F5344CB8AC3E}">
        <p14:creationId xmlns:p14="http://schemas.microsoft.com/office/powerpoint/2010/main" val="3464937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3841"/>
          </a:xfrm>
        </p:spPr>
        <p:txBody>
          <a:bodyPr>
            <a:noAutofit/>
          </a:bodyPr>
          <a:lstStyle/>
          <a:p>
            <a:r>
              <a:rPr lang="en-US" sz="3000" b="1" dirty="0">
                <a:latin typeface="Times New Roman" panose="02020603050405020304" pitchFamily="18" charset="0"/>
                <a:cs typeface="Times New Roman" panose="02020603050405020304" pitchFamily="18" charset="0"/>
              </a:rPr>
              <a:t>Environment related negative effects in emerging markets: China example</a:t>
            </a:r>
            <a:endParaRPr lang="fi-FI"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69001"/>
            <a:ext cx="10515600" cy="4909352"/>
          </a:xfrm>
        </p:spPr>
        <p:txBody>
          <a:bodyPr>
            <a:normAutofit/>
          </a:bodyPr>
          <a:lstStyle/>
          <a:p>
            <a:pPr marL="0" indent="0" algn="just">
              <a:buNone/>
            </a:pPr>
            <a:r>
              <a:rPr lang="en-US" sz="3500" dirty="0">
                <a:latin typeface="Times New Roman" panose="02020603050405020304" pitchFamily="18" charset="0"/>
                <a:cs typeface="Times New Roman" panose="02020603050405020304" pitchFamily="18" charset="0"/>
              </a:rPr>
              <a:t>350,000–400,000 Chinese die each year from illnesses related to outdoor air pollution.</a:t>
            </a:r>
          </a:p>
          <a:p>
            <a:pPr marL="0" indent="0" algn="just">
              <a:buNone/>
            </a:pP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More than half of China’s cities are affected by acid rain.</a:t>
            </a:r>
          </a:p>
          <a:p>
            <a:pPr marL="0" indent="0" algn="just">
              <a:buNone/>
            </a:pPr>
            <a:endParaRPr lang="en-US" sz="3500" dirty="0">
              <a:latin typeface="Times New Roman" panose="02020603050405020304" pitchFamily="18" charset="0"/>
              <a:cs typeface="Times New Roman" panose="02020603050405020304" pitchFamily="18" charset="0"/>
            </a:endParaRPr>
          </a:p>
          <a:p>
            <a:pPr marL="0" indent="0" algn="just">
              <a:buNone/>
            </a:pPr>
            <a:r>
              <a:rPr lang="en-US" sz="3500" dirty="0">
                <a:latin typeface="Times New Roman" panose="02020603050405020304" pitchFamily="18" charset="0"/>
                <a:cs typeface="Times New Roman" panose="02020603050405020304" pitchFamily="18" charset="0"/>
              </a:rPr>
              <a:t>40 percent of major rivers in China are so polluted that their water can only be used for industry or landscaping.</a:t>
            </a:r>
          </a:p>
          <a:p>
            <a:pPr marL="0" indent="0" algn="just">
              <a:buNone/>
            </a:pP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a:p>
            <a:pPr marL="0" indent="0">
              <a:buNone/>
            </a:pPr>
            <a:endParaRPr lang="fi-FI" dirty="0"/>
          </a:p>
        </p:txBody>
      </p:sp>
    </p:spTree>
    <p:extLst>
      <p:ext uri="{BB962C8B-B14F-4D97-AF65-F5344CB8AC3E}">
        <p14:creationId xmlns:p14="http://schemas.microsoft.com/office/powerpoint/2010/main" val="3863558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B1FE-239E-435E-8453-B127D6C8F68A}"/>
              </a:ext>
            </a:extLst>
          </p:cNvPr>
          <p:cNvSpPr>
            <a:spLocks noGrp="1"/>
          </p:cNvSpPr>
          <p:nvPr>
            <p:ph type="title"/>
          </p:nvPr>
        </p:nvSpPr>
        <p:spPr>
          <a:xfrm>
            <a:off x="838200" y="365125"/>
            <a:ext cx="10515600" cy="611419"/>
          </a:xfrm>
        </p:spPr>
        <p:txBody>
          <a:bodyPr>
            <a:normAutofit fontScale="90000"/>
          </a:bodyPr>
          <a:lstStyle/>
          <a:p>
            <a:r>
              <a:rPr lang="en-US" sz="3000" b="1" dirty="0">
                <a:latin typeface="Times New Roman" panose="02020603050405020304" pitchFamily="18" charset="0"/>
                <a:cs typeface="Times New Roman" panose="02020603050405020304" pitchFamily="18" charset="0"/>
              </a:rPr>
              <a:t>Environment related negative effects in emerging markets: Russia and India examples</a:t>
            </a:r>
            <a:endParaRPr lang="LID4096" sz="3000" dirty="0"/>
          </a:p>
        </p:txBody>
      </p:sp>
      <p:sp>
        <p:nvSpPr>
          <p:cNvPr id="3" name="Content Placeholder 2">
            <a:extLst>
              <a:ext uri="{FF2B5EF4-FFF2-40B4-BE49-F238E27FC236}">
                <a16:creationId xmlns:a16="http://schemas.microsoft.com/office/drawing/2014/main" id="{E81C5A90-8729-4B03-9A4D-810F180FC2E1}"/>
              </a:ext>
            </a:extLst>
          </p:cNvPr>
          <p:cNvSpPr>
            <a:spLocks noGrp="1"/>
          </p:cNvSpPr>
          <p:nvPr>
            <p:ph idx="1"/>
          </p:nvPr>
        </p:nvSpPr>
        <p:spPr>
          <a:xfrm>
            <a:off x="838200" y="1180730"/>
            <a:ext cx="10515600" cy="4996233"/>
          </a:xfrm>
        </p:spPr>
        <p:txBody>
          <a:bodyPr/>
          <a:lstStyle/>
          <a:p>
            <a:pPr marL="0" indent="0" algn="just">
              <a:buNone/>
            </a:pPr>
            <a:r>
              <a:rPr lang="en-US" sz="2800" dirty="0">
                <a:latin typeface="Times New Roman" panose="02020603050405020304" pitchFamily="18" charset="0"/>
                <a:cs typeface="Times New Roman" panose="02020603050405020304" pitchFamily="18" charset="0"/>
              </a:rPr>
              <a:t>Russia’s more than 90 billion tons of solid waste covers 618,000 acres of dump sites, and 90 percent of state-approved sites for waste storage do not meet safety standards.</a:t>
            </a:r>
          </a:p>
          <a:p>
            <a:pPr marL="0" indent="0" algn="just">
              <a:buNone/>
            </a:pP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p>
          <a:p>
            <a:pPr marL="0" indent="0" algn="just">
              <a:buNone/>
            </a:pPr>
            <a:r>
              <a:rPr lang="en-US" sz="2800" dirty="0">
                <a:latin typeface="Times New Roman" panose="02020603050405020304" pitchFamily="18" charset="0"/>
                <a:cs typeface="Times New Roman" panose="02020603050405020304" pitchFamily="18" charset="0"/>
              </a:rPr>
              <a:t>Some 22,000–28,000 deaths in people over the age of thirty in Russia may be due to road-transport-related emissions.</a:t>
            </a:r>
          </a:p>
          <a:p>
            <a:pPr marL="0" indent="0" algn="just">
              <a:buNone/>
            </a:pP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p>
          <a:p>
            <a:pPr marL="0" indent="0" algn="just">
              <a:buNone/>
            </a:pPr>
            <a:r>
              <a:rPr lang="en-US" sz="2800" dirty="0">
                <a:latin typeface="Times New Roman" panose="02020603050405020304" pitchFamily="18" charset="0"/>
                <a:cs typeface="Times New Roman" panose="02020603050405020304" pitchFamily="18" charset="0"/>
              </a:rPr>
              <a:t>The WHO estimates that outdoor air pollution in India causes 527,700 deaths a year.</a:t>
            </a:r>
          </a:p>
          <a:p>
            <a:pPr marL="0" indent="0">
              <a:buNone/>
            </a:pPr>
            <a:endParaRPr lang="LID4096" dirty="0"/>
          </a:p>
        </p:txBody>
      </p:sp>
    </p:spTree>
    <p:extLst>
      <p:ext uri="{BB962C8B-B14F-4D97-AF65-F5344CB8AC3E}">
        <p14:creationId xmlns:p14="http://schemas.microsoft.com/office/powerpoint/2010/main" val="1420069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0364" y="133004"/>
            <a:ext cx="8533880" cy="6650181"/>
          </a:xfrm>
          <a:prstGeom prst="rect">
            <a:avLst/>
          </a:prstGeom>
        </p:spPr>
      </p:pic>
    </p:spTree>
    <p:extLst>
      <p:ext uri="{BB962C8B-B14F-4D97-AF65-F5344CB8AC3E}">
        <p14:creationId xmlns:p14="http://schemas.microsoft.com/office/powerpoint/2010/main" val="81407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sz="3500" b="1" dirty="0">
                <a:latin typeface="Times New Roman" panose="02020603050405020304" pitchFamily="18" charset="0"/>
                <a:cs typeface="Times New Roman" panose="02020603050405020304" pitchFamily="18" charset="0"/>
              </a:rPr>
              <a:t>Business/</a:t>
            </a:r>
            <a:r>
              <a:rPr lang="fi-FI" sz="3500" b="1" dirty="0" err="1">
                <a:latin typeface="Times New Roman" panose="02020603050405020304" pitchFamily="18" charset="0"/>
                <a:cs typeface="Times New Roman" panose="02020603050405020304" pitchFamily="18" charset="0"/>
              </a:rPr>
              <a:t>investment</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strategies</a:t>
            </a:r>
            <a:r>
              <a:rPr lang="fi-FI" sz="3500" b="1" dirty="0">
                <a:latin typeface="Times New Roman" panose="02020603050405020304" pitchFamily="18" charset="0"/>
                <a:cs typeface="Times New Roman" panose="02020603050405020304" pitchFamily="18" charset="0"/>
              </a:rPr>
              <a:t> of </a:t>
            </a:r>
            <a:r>
              <a:rPr lang="fi-FI" sz="3500" b="1" dirty="0" err="1">
                <a:latin typeface="Times New Roman" panose="02020603050405020304" pitchFamily="18" charset="0"/>
                <a:cs typeface="Times New Roman" panose="02020603050405020304" pitchFamily="18" charset="0"/>
              </a:rPr>
              <a:t>MNCs</a:t>
            </a:r>
            <a:r>
              <a:rPr lang="fi-FI" sz="3500" b="1" dirty="0">
                <a:latin typeface="Times New Roman" panose="02020603050405020304" pitchFamily="18" charset="0"/>
                <a:cs typeface="Times New Roman" panose="02020603050405020304" pitchFamily="18" charset="0"/>
              </a:rPr>
              <a:t>/</a:t>
            </a:r>
            <a:r>
              <a:rPr lang="fi-FI" sz="3500" b="1" dirty="0" err="1">
                <a:latin typeface="Times New Roman" panose="02020603050405020304" pitchFamily="18" charset="0"/>
                <a:cs typeface="Times New Roman" panose="02020603050405020304" pitchFamily="18" charset="0"/>
              </a:rPr>
              <a:t>investors</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from</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advanced</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markets</a:t>
            </a:r>
            <a:r>
              <a:rPr lang="fi-FI" sz="3500" b="1" dirty="0">
                <a:latin typeface="Times New Roman" panose="02020603050405020304" pitchFamily="18" charset="0"/>
                <a:cs typeface="Times New Roman" panose="02020603050405020304" pitchFamily="18" charset="0"/>
              </a:rPr>
              <a:t> in </a:t>
            </a:r>
            <a:r>
              <a:rPr lang="fi-FI" sz="3500" b="1" dirty="0" err="1">
                <a:latin typeface="Times New Roman" panose="02020603050405020304" pitchFamily="18" charset="0"/>
                <a:cs typeface="Times New Roman" panose="02020603050405020304" pitchFamily="18" charset="0"/>
              </a:rPr>
              <a:t>emerging</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markets</a:t>
            </a:r>
            <a:r>
              <a:rPr lang="fi-FI" sz="3500" b="1" dirty="0">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(London and Hart 2004)</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9"/>
            <a:ext cx="10515600" cy="4802186"/>
          </a:xfrm>
        </p:spPr>
        <p:txBody>
          <a:bodyPr>
            <a:noAutofit/>
          </a:bodyPr>
          <a:lstStyle/>
          <a:p>
            <a:pPr marL="0" indent="0" algn="just">
              <a:buNone/>
            </a:pPr>
            <a:r>
              <a:rPr lang="en-US" sz="2300" dirty="0">
                <a:latin typeface="Times New Roman" panose="02020603050405020304" pitchFamily="18" charset="0"/>
                <a:cs typeface="Times New Roman" panose="02020603050405020304" pitchFamily="18" charset="0"/>
              </a:rPr>
              <a:t>Most MNCs have focused on the </a:t>
            </a:r>
            <a:r>
              <a:rPr lang="en-US" sz="23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wealthy elite </a:t>
            </a:r>
            <a:r>
              <a:rPr lang="en-US" sz="2300" dirty="0">
                <a:latin typeface="Times New Roman" panose="02020603050405020304" pitchFamily="18" charset="0"/>
                <a:cs typeface="Times New Roman" panose="02020603050405020304" pitchFamily="18" charset="0"/>
              </a:rPr>
              <a:t>at the top of economic pyramid, with products and business models similar to those used in the developed world.</a:t>
            </a:r>
          </a:p>
          <a:p>
            <a:pPr marL="0" indent="0" algn="just">
              <a:buNone/>
            </a:pPr>
            <a:endParaRPr lang="fi-FI" sz="2300" dirty="0">
              <a:latin typeface="Times New Roman" panose="02020603050405020304" pitchFamily="18" charset="0"/>
              <a:cs typeface="Times New Roman" panose="02020603050405020304" pitchFamily="18" charset="0"/>
            </a:endParaRPr>
          </a:p>
          <a:p>
            <a:pPr marL="0" indent="0" algn="just">
              <a:buNone/>
            </a:pPr>
            <a:r>
              <a:rPr lang="en-US" sz="2300" dirty="0">
                <a:latin typeface="Times New Roman" panose="02020603050405020304" pitchFamily="18" charset="0"/>
                <a:cs typeface="Times New Roman" panose="02020603050405020304" pitchFamily="18" charset="0"/>
              </a:rPr>
              <a:t>Largely </a:t>
            </a:r>
            <a:r>
              <a:rPr lang="en-US" sz="23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ignored</a:t>
            </a:r>
            <a:r>
              <a:rPr lang="en-US" sz="2300" dirty="0">
                <a:latin typeface="Times New Roman" panose="02020603050405020304" pitchFamily="18" charset="0"/>
                <a:cs typeface="Times New Roman" panose="02020603050405020304" pitchFamily="18" charset="0"/>
              </a:rPr>
              <a:t> until recently is a huge base of potential customers whose </a:t>
            </a:r>
            <a:r>
              <a:rPr lang="en-US" sz="23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annual purchasing power parity (PPP) is less than $1500 per year.</a:t>
            </a:r>
          </a:p>
          <a:p>
            <a:pPr marL="0" indent="0" algn="just">
              <a:buNone/>
            </a:pPr>
            <a:endParaRPr lang="en-US" sz="2300" dirty="0">
              <a:latin typeface="Times New Roman" panose="02020603050405020304" pitchFamily="18" charset="0"/>
              <a:cs typeface="Times New Roman" panose="02020603050405020304" pitchFamily="18" charset="0"/>
            </a:endParaRPr>
          </a:p>
          <a:p>
            <a:pPr marL="0" indent="0" algn="just">
              <a:buNone/>
            </a:pPr>
            <a:r>
              <a:rPr lang="en-US" sz="2300" dirty="0">
                <a:latin typeface="Times New Roman" panose="02020603050405020304" pitchFamily="18" charset="0"/>
                <a:cs typeface="Times New Roman" panose="02020603050405020304" pitchFamily="18" charset="0"/>
              </a:rPr>
              <a:t>The four billion customers in these base-of-the-pyramid markets represent a vast potential. </a:t>
            </a:r>
            <a:r>
              <a:rPr lang="en-US" sz="2300" dirty="0">
                <a:latin typeface="Times New Roman" panose="02020603050405020304" pitchFamily="18" charset="0"/>
                <a:cs typeface="Times New Roman" panose="02020603050405020304" pitchFamily="18" charset="0"/>
                <a:sym typeface="Wingdings" panose="05000000000000000000" pitchFamily="2" charset="2"/>
              </a:rPr>
              <a:t></a:t>
            </a:r>
            <a:r>
              <a:rPr lang="en-US" sz="2300" dirty="0">
                <a:latin typeface="Times New Roman" panose="02020603050405020304" pitchFamily="18" charset="0"/>
                <a:cs typeface="Times New Roman" panose="02020603050405020304" pitchFamily="18" charset="0"/>
              </a:rPr>
              <a:t> Present both tremendous opportunities and unique challenges. </a:t>
            </a:r>
          </a:p>
          <a:p>
            <a:pPr marL="0" indent="0" algn="just">
              <a:buNone/>
            </a:pPr>
            <a:endParaRPr lang="en-US" sz="2300" dirty="0">
              <a:latin typeface="Times New Roman" panose="02020603050405020304" pitchFamily="18" charset="0"/>
              <a:cs typeface="Times New Roman" panose="02020603050405020304" pitchFamily="18" charset="0"/>
            </a:endParaRPr>
          </a:p>
          <a:p>
            <a:pPr marL="0" indent="0" algn="just">
              <a:buNone/>
            </a:pPr>
            <a:r>
              <a:rPr lang="en-US" sz="2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growing number of MNCs start to explore the enormous business opportunity at the base of economic pyramid</a:t>
            </a:r>
            <a:r>
              <a:rPr lang="en-US" sz="2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2432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654"/>
          </a:xfrm>
        </p:spPr>
        <p:txBody>
          <a:bodyPr>
            <a:normAutofit fontScale="90000"/>
          </a:bodyPr>
          <a:lstStyle/>
          <a:p>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The base of the economic pyramid: Informal economies </a:t>
            </a:r>
            <a:br>
              <a:rPr lang="en-US" sz="3200" b="1" dirty="0">
                <a:latin typeface="Times New Roman" panose="02020603050405020304" pitchFamily="18" charset="0"/>
                <a:cs typeface="Times New Roman" panose="02020603050405020304" pitchFamily="18" charset="0"/>
              </a:rPr>
            </a:br>
            <a:r>
              <a:rPr lang="fi-FI" sz="2200" dirty="0">
                <a:latin typeface="Times New Roman" panose="02020603050405020304" pitchFamily="18" charset="0"/>
                <a:cs typeface="Times New Roman" panose="02020603050405020304" pitchFamily="18" charset="0"/>
              </a:rPr>
              <a:t>(London and Hart 2004)</a:t>
            </a:r>
            <a:br>
              <a:rPr lang="en-US" sz="2200" b="1" dirty="0">
                <a:latin typeface="Times New Roman" panose="02020603050405020304" pitchFamily="18" charset="0"/>
                <a:cs typeface="Times New Roman" panose="02020603050405020304" pitchFamily="18" charset="0"/>
              </a:rPr>
            </a:b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64722"/>
            <a:ext cx="10515600" cy="4912241"/>
          </a:xfrm>
        </p:spPr>
        <p:txBody>
          <a:bodyPr>
            <a:normAutofit/>
          </a:bodyPr>
          <a:lstStyle/>
          <a:p>
            <a:pPr marL="0" indent="0" algn="just">
              <a:buNone/>
            </a:pPr>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 of economic pyramid </a:t>
            </a:r>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largely </a:t>
            </a:r>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 economies </a:t>
            </a:r>
            <a:r>
              <a:rPr lang="en-US" sz="3500" dirty="0">
                <a:latin typeface="Times New Roman" panose="02020603050405020304" pitchFamily="18" charset="0"/>
                <a:cs typeface="Times New Roman" panose="02020603050405020304" pitchFamily="18" charset="0"/>
              </a:rPr>
              <a:t>that are not recorded in official gross national product (GNP) statistics.</a:t>
            </a:r>
          </a:p>
          <a:p>
            <a:pPr marL="0" indent="0" algn="just">
              <a:buNone/>
            </a:pPr>
            <a:endParaRPr lang="fi-FI" sz="3500" dirty="0">
              <a:latin typeface="Times New Roman" panose="02020603050405020304" pitchFamily="18" charset="0"/>
              <a:cs typeface="Times New Roman" panose="02020603050405020304" pitchFamily="18" charset="0"/>
            </a:endParaRPr>
          </a:p>
          <a:p>
            <a:pPr marL="0" indent="0" algn="just">
              <a:buNone/>
            </a:pPr>
            <a:r>
              <a:rPr lang="en-US" sz="3500" dirty="0">
                <a:latin typeface="Times New Roman" panose="02020603050405020304" pitchFamily="18" charset="0"/>
                <a:cs typeface="Times New Roman" panose="02020603050405020304" pitchFamily="18" charset="0"/>
              </a:rPr>
              <a:t>The informal sector includes more than $9 trillion in hidden (or unregistered) assets </a:t>
            </a:r>
            <a:r>
              <a:rPr lang="en-US" sz="3500" dirty="0">
                <a:latin typeface="Times New Roman" panose="02020603050405020304" pitchFamily="18" charset="0"/>
                <a:cs typeface="Times New Roman" panose="02020603050405020304" pitchFamily="18" charset="0"/>
                <a:sym typeface="Wingdings" panose="05000000000000000000" pitchFamily="2" charset="2"/>
              </a:rPr>
              <a:t> equivalent to </a:t>
            </a:r>
            <a:r>
              <a:rPr lang="en-US" sz="3500" dirty="0">
                <a:latin typeface="Times New Roman" panose="02020603050405020304" pitchFamily="18" charset="0"/>
                <a:cs typeface="Times New Roman" panose="02020603050405020304" pitchFamily="18" charset="0"/>
              </a:rPr>
              <a:t>the total value of all companies listed on the 20 most developed countries' main stock exchanges </a:t>
            </a:r>
            <a:r>
              <a:rPr lang="en-US" sz="2500" dirty="0">
                <a:latin typeface="Times New Roman" panose="02020603050405020304" pitchFamily="18" charset="0"/>
                <a:cs typeface="Times New Roman" panose="02020603050405020304" pitchFamily="18" charset="0"/>
              </a:rPr>
              <a:t>(de Soto, 2000: 35).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9024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43E7-6F8C-4DB0-9DFC-2281BA7B88CB}"/>
              </a:ext>
            </a:extLst>
          </p:cNvPr>
          <p:cNvSpPr>
            <a:spLocks noGrp="1"/>
          </p:cNvSpPr>
          <p:nvPr>
            <p:ph type="title"/>
          </p:nvPr>
        </p:nvSpPr>
        <p:spPr>
          <a:xfrm>
            <a:off x="838200" y="365125"/>
            <a:ext cx="10515600" cy="664685"/>
          </a:xfrm>
        </p:spPr>
        <p:txBody>
          <a:bodyPr>
            <a:normAutofit fontScale="90000"/>
          </a:bodyPr>
          <a:lstStyle/>
          <a:p>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The base of economic pyramid: Opportunities </a:t>
            </a:r>
            <a:br>
              <a:rPr lang="en-US" sz="3200" b="1" dirty="0">
                <a:latin typeface="Times New Roman" panose="02020603050405020304" pitchFamily="18" charset="0"/>
                <a:cs typeface="Times New Roman" panose="02020603050405020304" pitchFamily="18" charset="0"/>
              </a:rPr>
            </a:br>
            <a:r>
              <a:rPr lang="fi-FI" sz="3200" dirty="0">
                <a:latin typeface="Times New Roman" panose="02020603050405020304" pitchFamily="18" charset="0"/>
                <a:cs typeface="Times New Roman" panose="02020603050405020304" pitchFamily="18" charset="0"/>
              </a:rPr>
              <a:t>(London and Hart 2004)</a:t>
            </a:r>
            <a:br>
              <a:rPr lang="en-US" sz="3600" b="1" dirty="0">
                <a:latin typeface="Times New Roman" panose="02020603050405020304" pitchFamily="18" charset="0"/>
                <a:cs typeface="Times New Roman" panose="02020603050405020304" pitchFamily="18" charset="0"/>
              </a:rPr>
            </a:br>
            <a:endParaRPr lang="LID4096" dirty="0"/>
          </a:p>
        </p:txBody>
      </p:sp>
      <p:sp>
        <p:nvSpPr>
          <p:cNvPr id="3" name="Content Placeholder 2">
            <a:extLst>
              <a:ext uri="{FF2B5EF4-FFF2-40B4-BE49-F238E27FC236}">
                <a16:creationId xmlns:a16="http://schemas.microsoft.com/office/drawing/2014/main" id="{B4D58B3A-2217-4186-B2B9-2BED99044B35}"/>
              </a:ext>
            </a:extLst>
          </p:cNvPr>
          <p:cNvSpPr>
            <a:spLocks noGrp="1"/>
          </p:cNvSpPr>
          <p:nvPr>
            <p:ph idx="1"/>
          </p:nvPr>
        </p:nvSpPr>
        <p:spPr>
          <a:xfrm>
            <a:off x="648070" y="1198486"/>
            <a:ext cx="10705730" cy="5294390"/>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value of economic transactions in these markets may match or even exceed what is recorded in the formal economic sectors in developing countries </a:t>
            </a:r>
            <a:r>
              <a:rPr lang="en-US" sz="2000" dirty="0">
                <a:latin typeface="Times New Roman" panose="02020603050405020304" pitchFamily="18" charset="0"/>
                <a:cs typeface="Times New Roman" panose="02020603050405020304" pitchFamily="18" charset="0"/>
              </a:rPr>
              <a:t>(Henderson, 1999).</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Mexico</a:t>
            </a:r>
            <a:r>
              <a:rPr lang="en-US" dirty="0">
                <a:latin typeface="Times New Roman" panose="02020603050405020304" pitchFamily="18" charset="0"/>
                <a:cs typeface="Times New Roman" panose="02020603050405020304" pitchFamily="18" charset="0"/>
              </a:rPr>
              <a:t>, for example,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informal economy represented roughly 30–40% of the economic activity </a:t>
            </a:r>
            <a:r>
              <a:rPr lang="en-US" dirty="0">
                <a:latin typeface="Times New Roman" panose="02020603050405020304" pitchFamily="18" charset="0"/>
                <a:cs typeface="Times New Roman" panose="02020603050405020304" pitchFamily="18" charset="0"/>
              </a:rPr>
              <a:t>in the country in the late 1980s, and has continued to grow rapidly </a:t>
            </a:r>
            <a:r>
              <a:rPr lang="en-US" sz="2000" dirty="0">
                <a:latin typeface="Times New Roman" panose="02020603050405020304" pitchFamily="18" charset="0"/>
                <a:cs typeface="Times New Roman" panose="02020603050405020304" pitchFamily="18" charset="0"/>
              </a:rPr>
              <a:t>(de Soto, 2000: 78).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necessarily illegal activities! </a:t>
            </a:r>
            <a:r>
              <a:rPr lang="en-US" dirty="0">
                <a:latin typeface="Times New Roman" panose="02020603050405020304" pitchFamily="18" charset="0"/>
                <a:cs typeface="Times New Roman" panose="02020603050405020304" pitchFamily="18" charset="0"/>
              </a:rPr>
              <a:t>It is simply too costly or complicated for many entrepreneurs to enter the formal economy. For example, de Soto (2000) found that </a:t>
            </a:r>
            <a:r>
              <a:rPr lang="en-US" dirty="0">
                <a:highlight>
                  <a:srgbClr val="FFFF00"/>
                </a:highlight>
                <a:latin typeface="Times New Roman" panose="02020603050405020304" pitchFamily="18" charset="0"/>
                <a:cs typeface="Times New Roman" panose="02020603050405020304" pitchFamily="18" charset="0"/>
              </a:rPr>
              <a:t>it took (at the time of the study) 289 days and $1231 to register a business in Peru. </a:t>
            </a:r>
            <a:endParaRPr lang="fi-FI" dirty="0">
              <a:highlight>
                <a:srgbClr val="FFFF00"/>
              </a:highlight>
              <a:latin typeface="Times New Roman" panose="02020603050405020304" pitchFamily="18" charset="0"/>
              <a:cs typeface="Times New Roman" panose="02020603050405020304" pitchFamily="18" charset="0"/>
            </a:endParaRPr>
          </a:p>
          <a:p>
            <a:pPr marL="0" indent="0">
              <a:buNone/>
            </a:pPr>
            <a:endParaRPr lang="LID4096" dirty="0"/>
          </a:p>
        </p:txBody>
      </p:sp>
    </p:spTree>
    <p:extLst>
      <p:ext uri="{BB962C8B-B14F-4D97-AF65-F5344CB8AC3E}">
        <p14:creationId xmlns:p14="http://schemas.microsoft.com/office/powerpoint/2010/main" val="174919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9399"/>
          </a:xfrm>
        </p:spPr>
        <p:txBody>
          <a:bodyPr>
            <a:normAutofit fontScale="90000"/>
          </a:bodyPr>
          <a:lstStyle/>
          <a:p>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 employment, % of non</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agricultural employment; Emerging markets</a:t>
            </a:r>
            <a:endPar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7665954"/>
              </p:ext>
            </p:extLst>
          </p:nvPr>
        </p:nvGraphicFramePr>
        <p:xfrm>
          <a:off x="208787" y="1029822"/>
          <a:ext cx="11479877" cy="5624451"/>
        </p:xfrm>
        <a:graphic>
          <a:graphicData uri="http://schemas.openxmlformats.org/drawingml/2006/table">
            <a:tbl>
              <a:tblPr>
                <a:tableStyleId>{5C22544A-7EE6-4342-B048-85BDC9FD1C3A}</a:tableStyleId>
              </a:tblPr>
              <a:tblGrid>
                <a:gridCol w="4893812">
                  <a:extLst>
                    <a:ext uri="{9D8B030D-6E8A-4147-A177-3AD203B41FA5}">
                      <a16:colId xmlns:a16="http://schemas.microsoft.com/office/drawing/2014/main" val="2844624219"/>
                    </a:ext>
                  </a:extLst>
                </a:gridCol>
                <a:gridCol w="2195355">
                  <a:extLst>
                    <a:ext uri="{9D8B030D-6E8A-4147-A177-3AD203B41FA5}">
                      <a16:colId xmlns:a16="http://schemas.microsoft.com/office/drawing/2014/main" val="561627323"/>
                    </a:ext>
                  </a:extLst>
                </a:gridCol>
                <a:gridCol w="2195355">
                  <a:extLst>
                    <a:ext uri="{9D8B030D-6E8A-4147-A177-3AD203B41FA5}">
                      <a16:colId xmlns:a16="http://schemas.microsoft.com/office/drawing/2014/main" val="1732812590"/>
                    </a:ext>
                  </a:extLst>
                </a:gridCol>
                <a:gridCol w="2195355">
                  <a:extLst>
                    <a:ext uri="{9D8B030D-6E8A-4147-A177-3AD203B41FA5}">
                      <a16:colId xmlns:a16="http://schemas.microsoft.com/office/drawing/2014/main" val="3825466897"/>
                    </a:ext>
                  </a:extLst>
                </a:gridCol>
              </a:tblGrid>
              <a:tr h="353169">
                <a:tc>
                  <a:txBody>
                    <a:bodyPr/>
                    <a:lstStyle/>
                    <a:p>
                      <a:pPr algn="l" fontAlgn="b"/>
                      <a:r>
                        <a:rPr lang="fi-FI" sz="2200" b="1" u="none" strike="noStrike" dirty="0">
                          <a:effectLst/>
                          <a:highlight>
                            <a:srgbClr val="FFFF00"/>
                          </a:highlight>
                          <a:latin typeface="Times New Roman" panose="02020603050405020304" pitchFamily="18" charset="0"/>
                          <a:cs typeface="Times New Roman" panose="02020603050405020304" pitchFamily="18" charset="0"/>
                        </a:rPr>
                        <a:t>Country</a:t>
                      </a:r>
                      <a:endParaRPr lang="fi-FI" sz="2200" b="1"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b="1" u="none" strike="noStrike" dirty="0" err="1">
                          <a:effectLst/>
                          <a:highlight>
                            <a:srgbClr val="FFFF00"/>
                          </a:highlight>
                          <a:latin typeface="Times New Roman" panose="02020603050405020304" pitchFamily="18" charset="0"/>
                          <a:cs typeface="Times New Roman" panose="02020603050405020304" pitchFamily="18" charset="0"/>
                        </a:rPr>
                        <a:t>Informal</a:t>
                      </a:r>
                      <a:r>
                        <a:rPr lang="fi-FI" sz="2200" b="1" u="none" strike="noStrike" dirty="0">
                          <a:effectLst/>
                          <a:highlight>
                            <a:srgbClr val="FFFF00"/>
                          </a:highlight>
                          <a:latin typeface="Times New Roman" panose="02020603050405020304" pitchFamily="18" charset="0"/>
                          <a:cs typeface="Times New Roman" panose="02020603050405020304" pitchFamily="18" charset="0"/>
                        </a:rPr>
                        <a:t> </a:t>
                      </a:r>
                      <a:r>
                        <a:rPr lang="fi-FI" sz="2200" b="1" u="none" strike="noStrike" dirty="0" err="1">
                          <a:effectLst/>
                          <a:highlight>
                            <a:srgbClr val="FFFF00"/>
                          </a:highlight>
                          <a:latin typeface="Times New Roman" panose="02020603050405020304" pitchFamily="18" charset="0"/>
                          <a:cs typeface="Times New Roman" panose="02020603050405020304" pitchFamily="18" charset="0"/>
                        </a:rPr>
                        <a:t>employment</a:t>
                      </a:r>
                      <a:r>
                        <a:rPr lang="fi-FI" sz="2200" b="1" u="none" strike="noStrike" dirty="0">
                          <a:effectLst/>
                          <a:highlight>
                            <a:srgbClr val="FFFF00"/>
                          </a:highlight>
                          <a:latin typeface="Times New Roman" panose="02020603050405020304" pitchFamily="18" charset="0"/>
                          <a:cs typeface="Times New Roman" panose="02020603050405020304" pitchFamily="18" charset="0"/>
                        </a:rPr>
                        <a:t>, %</a:t>
                      </a:r>
                      <a:endParaRPr lang="fi-FI" sz="2200" b="1"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b="1" u="none" strike="noStrike" dirty="0" err="1">
                          <a:effectLst/>
                          <a:highlight>
                            <a:srgbClr val="FFFF00"/>
                          </a:highlight>
                          <a:latin typeface="Times New Roman" panose="02020603050405020304" pitchFamily="18" charset="0"/>
                          <a:cs typeface="Times New Roman" panose="02020603050405020304" pitchFamily="18" charset="0"/>
                        </a:rPr>
                        <a:t>Year</a:t>
                      </a:r>
                      <a:endParaRPr lang="fi-FI" sz="2200" b="1"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800" b="1" u="none" strike="noStrike" dirty="0" err="1">
                          <a:effectLst/>
                          <a:highlight>
                            <a:srgbClr val="FFFF00"/>
                          </a:highlight>
                          <a:latin typeface="Times New Roman" panose="02020603050405020304" pitchFamily="18" charset="0"/>
                          <a:cs typeface="Times New Roman" panose="02020603050405020304" pitchFamily="18" charset="0"/>
                        </a:rPr>
                        <a:t>Type</a:t>
                      </a:r>
                      <a:r>
                        <a:rPr lang="fi-FI" sz="1800" b="1" u="none" strike="noStrike" dirty="0">
                          <a:effectLst/>
                          <a:highlight>
                            <a:srgbClr val="FFFF00"/>
                          </a:highlight>
                          <a:latin typeface="Times New Roman" panose="02020603050405020304" pitchFamily="18" charset="0"/>
                          <a:cs typeface="Times New Roman" panose="02020603050405020304" pitchFamily="18" charset="0"/>
                        </a:rPr>
                        <a:t> of country (FTSE 2018)</a:t>
                      </a:r>
                      <a:endParaRPr lang="fi-FI" sz="1800" b="1"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66630112"/>
                  </a:ext>
                </a:extLst>
              </a:tr>
              <a:tr h="353169">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Bangladesh</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a:effectLst/>
                          <a:latin typeface="Times New Roman" panose="02020603050405020304" pitchFamily="18" charset="0"/>
                          <a:cs typeface="Times New Roman" panose="02020603050405020304" pitchFamily="18" charset="0"/>
                        </a:rPr>
                        <a:t>91,30</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a:effectLst/>
                          <a:latin typeface="Times New Roman" panose="02020603050405020304" pitchFamily="18" charset="0"/>
                          <a:cs typeface="Times New Roman" panose="02020603050405020304" pitchFamily="18" charset="0"/>
                        </a:rPr>
                        <a:t>2017</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57226182"/>
                  </a:ext>
                </a:extLst>
              </a:tr>
              <a:tr h="353169">
                <a:tc>
                  <a:txBody>
                    <a:bodyPr/>
                    <a:lstStyle/>
                    <a:p>
                      <a:pPr algn="l" fontAlgn="b"/>
                      <a:r>
                        <a:rPr lang="fi-FI" sz="2200" u="none" strike="noStrike" dirty="0" err="1">
                          <a:effectLst/>
                          <a:latin typeface="Times New Roman" panose="02020603050405020304" pitchFamily="18" charset="0"/>
                          <a:cs typeface="Times New Roman" panose="02020603050405020304" pitchFamily="18" charset="0"/>
                        </a:rPr>
                        <a:t>Cote</a:t>
                      </a:r>
                      <a:r>
                        <a:rPr lang="fi-FI" sz="2200" u="none" strike="noStrike" dirty="0">
                          <a:effectLst/>
                          <a:latin typeface="Times New Roman" panose="02020603050405020304" pitchFamily="18" charset="0"/>
                          <a:cs typeface="Times New Roman" panose="02020603050405020304" pitchFamily="18" charset="0"/>
                        </a:rPr>
                        <a:t> </a:t>
                      </a:r>
                      <a:r>
                        <a:rPr lang="fi-FI" sz="2200" u="none" strike="noStrike" dirty="0" err="1">
                          <a:effectLst/>
                          <a:latin typeface="Times New Roman" panose="02020603050405020304" pitchFamily="18" charset="0"/>
                          <a:cs typeface="Times New Roman" panose="02020603050405020304" pitchFamily="18" charset="0"/>
                        </a:rPr>
                        <a:t>d'Ivoire</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a:effectLst/>
                          <a:latin typeface="Times New Roman" panose="02020603050405020304" pitchFamily="18" charset="0"/>
                          <a:cs typeface="Times New Roman" panose="02020603050405020304" pitchFamily="18" charset="0"/>
                        </a:rPr>
                        <a:t>87,70</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a:effectLst/>
                          <a:latin typeface="Times New Roman" panose="02020603050405020304" pitchFamily="18" charset="0"/>
                          <a:cs typeface="Times New Roman" panose="02020603050405020304" pitchFamily="18" charset="0"/>
                        </a:rPr>
                        <a:t>2016</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452162239"/>
                  </a:ext>
                </a:extLst>
              </a:tr>
              <a:tr h="353169">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Ghana</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83,18</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a:effectLst/>
                          <a:latin typeface="Times New Roman" panose="02020603050405020304" pitchFamily="18" charset="0"/>
                          <a:cs typeface="Times New Roman" panose="02020603050405020304" pitchFamily="18" charset="0"/>
                        </a:rPr>
                        <a:t>2016</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51703708"/>
                  </a:ext>
                </a:extLst>
              </a:tr>
              <a:tr h="353169">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Indonesia</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78,55</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a:effectLst/>
                          <a:latin typeface="Times New Roman" panose="02020603050405020304" pitchFamily="18" charset="0"/>
                          <a:cs typeface="Times New Roman" panose="02020603050405020304" pitchFamily="18" charset="0"/>
                        </a:rPr>
                        <a:t>2017</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42393059"/>
                  </a:ext>
                </a:extLst>
              </a:tr>
              <a:tr h="353169">
                <a:tc>
                  <a:txBody>
                    <a:bodyPr/>
                    <a:lstStyle/>
                    <a:p>
                      <a:pPr algn="l" fontAlgn="b"/>
                      <a:r>
                        <a:rPr lang="fi-FI" sz="2200" u="none" strike="noStrike" dirty="0" err="1">
                          <a:effectLst/>
                          <a:latin typeface="Times New Roman" panose="02020603050405020304" pitchFamily="18" charset="0"/>
                          <a:cs typeface="Times New Roman" panose="02020603050405020304" pitchFamily="18" charset="0"/>
                        </a:rPr>
                        <a:t>India</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74,82</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a:effectLst/>
                          <a:latin typeface="Times New Roman" panose="02020603050405020304" pitchFamily="18" charset="0"/>
                          <a:cs typeface="Times New Roman" panose="02020603050405020304" pitchFamily="18" charset="0"/>
                        </a:rPr>
                        <a:t>2012</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09121444"/>
                  </a:ext>
                </a:extLst>
              </a:tr>
              <a:tr h="353169">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Pakistan</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71,23</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2015</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54874257"/>
                  </a:ext>
                </a:extLst>
              </a:tr>
              <a:tr h="353169">
                <a:tc>
                  <a:txBody>
                    <a:bodyPr/>
                    <a:lstStyle/>
                    <a:p>
                      <a:pPr algn="l" fontAlgn="b"/>
                      <a:r>
                        <a:rPr lang="fi-FI" sz="2200" u="none" strike="noStrike">
                          <a:effectLst/>
                          <a:latin typeface="Times New Roman" panose="02020603050405020304" pitchFamily="18" charset="0"/>
                          <a:cs typeface="Times New Roman" panose="02020603050405020304" pitchFamily="18" charset="0"/>
                        </a:rPr>
                        <a:t>Peru</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59,01</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2017</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707977730"/>
                  </a:ext>
                </a:extLst>
              </a:tr>
              <a:tr h="353169">
                <a:tc>
                  <a:txBody>
                    <a:bodyPr/>
                    <a:lstStyle/>
                    <a:p>
                      <a:pPr algn="l" fontAlgn="b"/>
                      <a:r>
                        <a:rPr lang="fi-FI" sz="2200" u="none" strike="noStrike">
                          <a:effectLst/>
                          <a:latin typeface="Times New Roman" panose="02020603050405020304" pitchFamily="18" charset="0"/>
                          <a:cs typeface="Times New Roman" panose="02020603050405020304" pitchFamily="18" charset="0"/>
                        </a:rPr>
                        <a:t>Vietnam</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56,06</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2017</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93222772"/>
                  </a:ext>
                </a:extLst>
              </a:tr>
              <a:tr h="353169">
                <a:tc>
                  <a:txBody>
                    <a:bodyPr/>
                    <a:lstStyle/>
                    <a:p>
                      <a:pPr algn="l" fontAlgn="b"/>
                      <a:r>
                        <a:rPr lang="fi-FI" sz="2200" u="none" strike="noStrike">
                          <a:effectLst/>
                          <a:latin typeface="Times New Roman" panose="02020603050405020304" pitchFamily="18" charset="0"/>
                          <a:cs typeface="Times New Roman" panose="02020603050405020304" pitchFamily="18" charset="0"/>
                        </a:rPr>
                        <a:t>Colombia</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55,78</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2017</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4315014"/>
                  </a:ext>
                </a:extLst>
              </a:tr>
              <a:tr h="353169">
                <a:tc>
                  <a:txBody>
                    <a:bodyPr/>
                    <a:lstStyle/>
                    <a:p>
                      <a:pPr algn="l" fontAlgn="b"/>
                      <a:r>
                        <a:rPr lang="fi-FI" sz="2200" u="none" strike="noStrike">
                          <a:effectLst/>
                          <a:latin typeface="Times New Roman" panose="02020603050405020304" pitchFamily="18" charset="0"/>
                          <a:cs typeface="Times New Roman" panose="02020603050405020304" pitchFamily="18" charset="0"/>
                        </a:rPr>
                        <a:t>Egypt, Arab Rep.</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50,57</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2016</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16414731"/>
                  </a:ext>
                </a:extLst>
              </a:tr>
              <a:tr h="353169">
                <a:tc>
                  <a:txBody>
                    <a:bodyPr/>
                    <a:lstStyle/>
                    <a:p>
                      <a:pPr algn="l" fontAlgn="b"/>
                      <a:r>
                        <a:rPr lang="fi-FI" sz="2200" u="none" strike="noStrike">
                          <a:effectLst/>
                          <a:latin typeface="Times New Roman" panose="02020603050405020304" pitchFamily="18" charset="0"/>
                          <a:cs typeface="Times New Roman" panose="02020603050405020304" pitchFamily="18" charset="0"/>
                        </a:rPr>
                        <a:t>Argentina</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47,93</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2017</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 </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6060736"/>
                  </a:ext>
                </a:extLst>
              </a:tr>
              <a:tr h="353169">
                <a:tc>
                  <a:txBody>
                    <a:bodyPr/>
                    <a:lstStyle/>
                    <a:p>
                      <a:pPr algn="l" fontAlgn="b"/>
                      <a:r>
                        <a:rPr lang="fi-FI" sz="2200" u="none" strike="noStrike">
                          <a:effectLst/>
                          <a:latin typeface="Times New Roman" panose="02020603050405020304" pitchFamily="18" charset="0"/>
                          <a:cs typeface="Times New Roman" panose="02020603050405020304" pitchFamily="18" charset="0"/>
                        </a:rPr>
                        <a:t>Chile</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41,13</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2017</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err="1">
                          <a:effectLst/>
                          <a:latin typeface="Times New Roman" panose="02020603050405020304" pitchFamily="18" charset="0"/>
                          <a:cs typeface="Times New Roman" panose="02020603050405020304" pitchFamily="18" charset="0"/>
                        </a:rPr>
                        <a:t>Secondary</a:t>
                      </a:r>
                      <a:r>
                        <a:rPr lang="fi-FI" sz="1400" u="none" strike="noStrike" dirty="0">
                          <a:effectLst/>
                          <a:latin typeface="Times New Roman" panose="02020603050405020304" pitchFamily="18" charset="0"/>
                          <a:cs typeface="Times New Roman" panose="02020603050405020304" pitchFamily="18" charset="0"/>
                        </a:rPr>
                        <a:t> </a:t>
                      </a:r>
                      <a:r>
                        <a:rPr lang="fi-FI" sz="1400" u="none" strike="noStrike" dirty="0" err="1">
                          <a:effectLst/>
                          <a:latin typeface="Times New Roman" panose="02020603050405020304" pitchFamily="18" charset="0"/>
                          <a:cs typeface="Times New Roman" panose="02020603050405020304" pitchFamily="18" charset="0"/>
                        </a:rPr>
                        <a:t>Emerging</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15319165"/>
                  </a:ext>
                </a:extLst>
              </a:tr>
              <a:tr h="353169">
                <a:tc>
                  <a:txBody>
                    <a:bodyPr/>
                    <a:lstStyle/>
                    <a:p>
                      <a:pPr algn="l" fontAlgn="b"/>
                      <a:r>
                        <a:rPr lang="fi-FI" sz="2200" u="none" strike="noStrike">
                          <a:effectLst/>
                          <a:latin typeface="Times New Roman" panose="02020603050405020304" pitchFamily="18" charset="0"/>
                          <a:cs typeface="Times New Roman" panose="02020603050405020304" pitchFamily="18" charset="0"/>
                        </a:rPr>
                        <a:t>Brazil</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38,27</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2015</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Advanced </a:t>
                      </a:r>
                      <a:r>
                        <a:rPr lang="fi-FI" sz="1400" u="none" strike="noStrike" dirty="0" err="1">
                          <a:effectLst/>
                          <a:latin typeface="Times New Roman" panose="02020603050405020304" pitchFamily="18" charset="0"/>
                          <a:cs typeface="Times New Roman" panose="02020603050405020304" pitchFamily="18" charset="0"/>
                        </a:rPr>
                        <a:t>Emerging</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667114371"/>
                  </a:ext>
                </a:extLst>
              </a:tr>
              <a:tr h="353169">
                <a:tc>
                  <a:txBody>
                    <a:bodyPr/>
                    <a:lstStyle/>
                    <a:p>
                      <a:pPr algn="l" fontAlgn="b"/>
                      <a:r>
                        <a:rPr lang="fi-FI" sz="2200" u="none" strike="noStrike">
                          <a:effectLst/>
                          <a:latin typeface="Times New Roman" panose="02020603050405020304" pitchFamily="18" charset="0"/>
                          <a:cs typeface="Times New Roman" panose="02020603050405020304" pitchFamily="18" charset="0"/>
                        </a:rPr>
                        <a:t>South Africa</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a:effectLst/>
                          <a:latin typeface="Times New Roman" panose="02020603050405020304" pitchFamily="18" charset="0"/>
                          <a:cs typeface="Times New Roman" panose="02020603050405020304" pitchFamily="18" charset="0"/>
                        </a:rPr>
                        <a:t>34,47</a:t>
                      </a:r>
                      <a:endParaRPr lang="fi-FI"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2200" u="none" strike="noStrike" dirty="0">
                          <a:effectLst/>
                          <a:latin typeface="Times New Roman" panose="02020603050405020304" pitchFamily="18" charset="0"/>
                          <a:cs typeface="Times New Roman" panose="02020603050405020304" pitchFamily="18" charset="0"/>
                        </a:rPr>
                        <a:t>2017</a:t>
                      </a:r>
                      <a:endParaRPr lang="fi-FI"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Advanced </a:t>
                      </a:r>
                      <a:r>
                        <a:rPr lang="fi-FI" sz="1400" u="none" strike="noStrike" dirty="0" err="1">
                          <a:effectLst/>
                          <a:latin typeface="Times New Roman" panose="02020603050405020304" pitchFamily="18" charset="0"/>
                          <a:cs typeface="Times New Roman" panose="02020603050405020304" pitchFamily="18" charset="0"/>
                        </a:rPr>
                        <a:t>Emerging</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8029077"/>
                  </a:ext>
                </a:extLst>
              </a:tr>
            </a:tbl>
          </a:graphicData>
        </a:graphic>
      </p:graphicFrame>
    </p:spTree>
    <p:extLst>
      <p:ext uri="{BB962C8B-B14F-4D97-AF65-F5344CB8AC3E}">
        <p14:creationId xmlns:p14="http://schemas.microsoft.com/office/powerpoint/2010/main" val="2325771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4819</TotalTime>
  <Words>3741</Words>
  <Application>Microsoft Office PowerPoint</Application>
  <PresentationFormat>Widescreen</PresentationFormat>
  <Paragraphs>610</Paragraphs>
  <Slides>59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Times New Roman</vt:lpstr>
      <vt:lpstr>Office Theme</vt:lpstr>
      <vt:lpstr>Lecture 7: FDI, multinationals and domestic companies in emerging markets</vt:lpstr>
      <vt:lpstr>Traditional view of multinational enterprise (from Avinash Dixit public lecture at Oxford)</vt:lpstr>
      <vt:lpstr>Developed countries´ MNEs investing in EMs </vt:lpstr>
      <vt:lpstr>PowerPoint Presentation</vt:lpstr>
      <vt:lpstr>PowerPoint Presentation</vt:lpstr>
      <vt:lpstr>Business/investment strategies of MNCs/investors from advanced markets in emerging markets (London and Hart 2004)</vt:lpstr>
      <vt:lpstr> The base of the economic pyramid: Informal economies  (London and Hart 2004) </vt:lpstr>
      <vt:lpstr> The base of economic pyramid: Opportunities  (London and Hart 2004) </vt:lpstr>
      <vt:lpstr>Informal employment, % of non-agricultural employment; Emerging markets</vt:lpstr>
      <vt:lpstr>Informal employment, % of non-agricultural employment; other countries</vt:lpstr>
      <vt:lpstr>The base of economic pyramid: challenges (London and Hart 2004)</vt:lpstr>
      <vt:lpstr>PowerPoint Presentation</vt:lpstr>
      <vt:lpstr>Bonding and bridging social capital definitions (note to previous slide)</vt:lpstr>
      <vt:lpstr>Ordinary/previous EM strategy (London and Hart 2004) </vt:lpstr>
      <vt:lpstr>Perspective EM strategy (London and Hart 2004) </vt:lpstr>
      <vt:lpstr>Video: A new model for emerging markets</vt:lpstr>
      <vt:lpstr>Advice for essay-report from the above part, i.e. multinational strategies</vt:lpstr>
      <vt:lpstr>Emerging Giants: Local companies in Emerging Markets</vt:lpstr>
      <vt:lpstr>Fortune global 500, 2020, World</vt:lpstr>
      <vt:lpstr>Fortune global 500, 2020, World</vt:lpstr>
      <vt:lpstr>New development in MNEs over last four decades (from Avinash Dixit public lecture at Oxford)</vt:lpstr>
      <vt:lpstr>PowerPoint Presentation</vt:lpstr>
      <vt:lpstr>Foreign direct investment outflows, top 20 home economies</vt:lpstr>
      <vt:lpstr> It is now just like any other FDI, or does it still require separate analyses, explanation?  </vt:lpstr>
      <vt:lpstr>Previous explanations (not mutually excluded)  (from Avinash Dixit public lecture at Oxford)</vt:lpstr>
      <vt:lpstr>New features of South to North FDI (from Avinash Dixit public lecture at Oxford)</vt:lpstr>
      <vt:lpstr>Weak home environment turns into strength abroad (from Avinash Dixit public lecture at Oxford)</vt:lpstr>
      <vt:lpstr>Skills for coping with bad governance  (from Avinash Dixit public lecture at Oxford)</vt:lpstr>
      <vt:lpstr>Advice for essay-report</vt:lpstr>
      <vt:lpstr>Lecture 8: Industries, industrial policies and global value chains in Emerging Markets</vt:lpstr>
      <vt:lpstr> Services versus manufacturing: which matters more for growth in EMs  </vt:lpstr>
      <vt:lpstr>(Export) Manufacturing-led development: The Past </vt:lpstr>
      <vt:lpstr>(Export) Manufacturing-led development: The Future 1</vt:lpstr>
      <vt:lpstr>(Export) Manufacturing-led development: The Future 2</vt:lpstr>
      <vt:lpstr>(Export) Manufacturing-led development: New strategy. Role of manufacturing and agriculture</vt:lpstr>
      <vt:lpstr>(Export) Manufacturing-led development: New strategy. Natural resources sector</vt:lpstr>
      <vt:lpstr>Service-led development: New strategy</vt:lpstr>
      <vt:lpstr>Service-led growth in India</vt:lpstr>
      <vt:lpstr>GDP shares by sector in China and India, 1978-2004</vt:lpstr>
      <vt:lpstr>Service-led development: Conclusion</vt:lpstr>
      <vt:lpstr>GDP by sector composition, groups of countries, 2016</vt:lpstr>
      <vt:lpstr>PowerPoint Presentation</vt:lpstr>
      <vt:lpstr>Industrial policies in EMs:  Import-substitution</vt:lpstr>
      <vt:lpstr>Industrial policies in EMs: Export-promotion</vt:lpstr>
      <vt:lpstr>Global Value Chains</vt:lpstr>
      <vt:lpstr>What is global value chains?</vt:lpstr>
      <vt:lpstr>Global Value Chains and EMs</vt:lpstr>
      <vt:lpstr>GVCs in EMs: recent decades trends:  BRIC role</vt:lpstr>
      <vt:lpstr>EMs, manufacturing and GVCs</vt:lpstr>
      <vt:lpstr>Value added manufacturing as world share, %</vt:lpstr>
      <vt:lpstr>Production activities go where the markets are</vt:lpstr>
      <vt:lpstr>PowerPoint Presentation</vt:lpstr>
      <vt:lpstr>Indicators of GVCs participation</vt:lpstr>
      <vt:lpstr>Backward and forward GVCs participation indices in EMs</vt:lpstr>
      <vt:lpstr>GVC participation, 2009</vt:lpstr>
      <vt:lpstr>Environmental issues in emerging markets</vt:lpstr>
      <vt:lpstr>Environment related negative effects in emerging markets: China example</vt:lpstr>
      <vt:lpstr>Environment related negative effects in emerging markets: Russia and India examples</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Multinationals in EM</dc:title>
  <dc:creator>Ledyaeva Svetlana</dc:creator>
  <cp:lastModifiedBy>Ledyaeva Svetlana</cp:lastModifiedBy>
  <cp:revision>408</cp:revision>
  <dcterms:created xsi:type="dcterms:W3CDTF">2017-03-01T15:43:10Z</dcterms:created>
  <dcterms:modified xsi:type="dcterms:W3CDTF">2022-02-04T09:14:45Z</dcterms:modified>
</cp:coreProperties>
</file>