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71" r:id="rId4"/>
    <p:sldId id="272" r:id="rId5"/>
    <p:sldId id="273" r:id="rId6"/>
    <p:sldId id="274" r:id="rId7"/>
    <p:sldId id="275" r:id="rId8"/>
    <p:sldId id="280" r:id="rId9"/>
    <p:sldId id="279" r:id="rId10"/>
    <p:sldId id="281" r:id="rId11"/>
    <p:sldId id="282" r:id="rId12"/>
    <p:sldId id="25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58A01-173B-3549-A367-7FDA055E05E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CDA6E-9BAC-A844-9C2C-867C70237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09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8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9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48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3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07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6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80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6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0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530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7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945C58-366D-FD4B-A752-F1D9C42849F6}" type="datetimeFigureOut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A1F25-8F6E-5249-8E08-68F2D82947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1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9143" y="423333"/>
            <a:ext cx="549123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endParaRPr lang="en-US" sz="2800" b="1" dirty="0" smtClean="0"/>
          </a:p>
          <a:p>
            <a:pPr algn="ctr"/>
            <a:endParaRPr lang="en-US" sz="2800" b="1" dirty="0"/>
          </a:p>
          <a:p>
            <a:pPr algn="ctr"/>
            <a:r>
              <a:rPr lang="en-US" sz="2800" b="1" dirty="0" smtClean="0"/>
              <a:t>Business </a:t>
            </a:r>
            <a:r>
              <a:rPr lang="en-US" sz="2800" b="1" dirty="0"/>
              <a:t>Communication </a:t>
            </a:r>
            <a:r>
              <a:rPr lang="en-US" sz="2800" b="1" dirty="0" smtClean="0"/>
              <a:t>Skills</a:t>
            </a:r>
          </a:p>
          <a:p>
            <a:pPr algn="ctr"/>
            <a:r>
              <a:rPr lang="en-US" b="1" dirty="0" smtClean="0"/>
              <a:t>61A00200</a:t>
            </a:r>
          </a:p>
          <a:p>
            <a:pPr algn="ctr"/>
            <a:endParaRPr lang="en-US" b="1" dirty="0"/>
          </a:p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Session 3 </a:t>
            </a:r>
            <a:r>
              <a:rPr lang="en-US" sz="2400" dirty="0" smtClean="0">
                <a:solidFill>
                  <a:srgbClr val="0070C0"/>
                </a:solidFill>
              </a:rPr>
              <a:t>(11 November)</a:t>
            </a:r>
          </a:p>
        </p:txBody>
      </p:sp>
    </p:spTree>
    <p:extLst>
      <p:ext uri="{BB962C8B-B14F-4D97-AF65-F5344CB8AC3E}">
        <p14:creationId xmlns:p14="http://schemas.microsoft.com/office/powerpoint/2010/main" val="159506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703267" y="709613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32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647700" y="1697039"/>
            <a:ext cx="8388796" cy="399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fontAlgn="base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dirty="0" smtClean="0"/>
              <a:t>Based on </a:t>
            </a:r>
            <a:r>
              <a:rPr lang="en-GB" sz="2400" dirty="0" err="1" smtClean="0"/>
              <a:t>Munter</a:t>
            </a:r>
            <a:r>
              <a:rPr lang="en-GB" sz="2400" dirty="0" smtClean="0"/>
              <a:t> textbook: chapters </a:t>
            </a:r>
            <a:r>
              <a:rPr lang="en-GB" sz="2400" dirty="0"/>
              <a:t>I, III and </a:t>
            </a:r>
            <a:r>
              <a:rPr lang="en-GB" sz="2400" dirty="0" smtClean="0"/>
              <a:t>IV</a:t>
            </a:r>
          </a:p>
          <a:p>
            <a:pPr lvl="0" fontAlgn="base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/>
              <a:t>Session 4 (18 November) at 2.15pm</a:t>
            </a:r>
            <a:r>
              <a:rPr lang="en-GB" sz="2400" dirty="0" smtClean="0"/>
              <a:t> </a:t>
            </a:r>
            <a:r>
              <a:rPr lang="en-GB" sz="2400" dirty="0"/>
              <a:t>in </a:t>
            </a:r>
            <a:r>
              <a:rPr lang="en-US" sz="2400" b="1" dirty="0">
                <a:solidFill>
                  <a:srgbClr val="FF0000"/>
                </a:solidFill>
              </a:rPr>
              <a:t>PC classroom U-344!</a:t>
            </a:r>
            <a:endParaRPr lang="en-GB" sz="2400" b="1" dirty="0" smtClean="0">
              <a:solidFill>
                <a:srgbClr val="FF0000"/>
              </a:solidFill>
            </a:endParaRPr>
          </a:p>
          <a:p>
            <a:pPr fontAlgn="base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dirty="0" smtClean="0">
                <a:solidFill>
                  <a:srgbClr val="000000"/>
                </a:solidFill>
              </a:rPr>
              <a:t>90 </a:t>
            </a:r>
            <a:r>
              <a:rPr lang="en-GB" sz="2400" dirty="0">
                <a:solidFill>
                  <a:srgbClr val="000000"/>
                </a:solidFill>
              </a:rPr>
              <a:t>minutes </a:t>
            </a:r>
          </a:p>
          <a:p>
            <a:pPr fontAlgn="base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</a:rPr>
              <a:t>Closed book: no notes, no internet</a:t>
            </a:r>
          </a:p>
          <a:p>
            <a:pPr fontAlgn="base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dirty="0">
                <a:solidFill>
                  <a:srgbClr val="000000"/>
                </a:solidFill>
              </a:rPr>
              <a:t>Upload to </a:t>
            </a:r>
            <a:r>
              <a:rPr lang="en-GB" sz="2400" dirty="0"/>
              <a:t>I</a:t>
            </a:r>
            <a:r>
              <a:rPr lang="en-GB" sz="2400" dirty="0" smtClean="0"/>
              <a:t>n-Class </a:t>
            </a:r>
            <a:r>
              <a:rPr lang="en-GB" sz="2400" dirty="0"/>
              <a:t>T</a:t>
            </a:r>
            <a:r>
              <a:rPr lang="en-GB" sz="2400" dirty="0" smtClean="0"/>
              <a:t>est </a:t>
            </a:r>
            <a:r>
              <a:rPr lang="en-GB" sz="2400" dirty="0">
                <a:solidFill>
                  <a:srgbClr val="000000"/>
                </a:solidFill>
              </a:rPr>
              <a:t>folder </a:t>
            </a:r>
            <a:r>
              <a:rPr lang="en-GB" sz="2400" dirty="0" smtClean="0">
                <a:solidFill>
                  <a:srgbClr val="000000"/>
                </a:solidFill>
              </a:rPr>
              <a:t>in </a:t>
            </a:r>
            <a:r>
              <a:rPr lang="en-GB" sz="2400" dirty="0" err="1" smtClean="0">
                <a:solidFill>
                  <a:srgbClr val="000000"/>
                </a:solidFill>
              </a:rPr>
              <a:t>MyCourses</a:t>
            </a:r>
            <a:endParaRPr lang="en-GB" sz="2400" dirty="0" smtClean="0">
              <a:solidFill>
                <a:srgbClr val="000000"/>
              </a:solidFill>
            </a:endParaRPr>
          </a:p>
          <a:p>
            <a:pPr fontAlgn="base">
              <a:lnSpc>
                <a:spcPct val="16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dirty="0" smtClean="0">
                <a:solidFill>
                  <a:srgbClr val="000000"/>
                </a:solidFill>
              </a:rPr>
              <a:t>Hand </a:t>
            </a:r>
            <a:r>
              <a:rPr lang="en-GB" sz="2400" dirty="0">
                <a:solidFill>
                  <a:srgbClr val="000000"/>
                </a:solidFill>
              </a:rPr>
              <a:t>in question sheet and all scrap paper </a:t>
            </a: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661991" y="822325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3200" b="1" dirty="0" smtClean="0"/>
              <a:t>A3 </a:t>
            </a:r>
            <a:r>
              <a:rPr lang="en-GB" sz="3200" b="1" dirty="0" smtClean="0">
                <a:solidFill>
                  <a:srgbClr val="000000"/>
                </a:solidFill>
              </a:rPr>
              <a:t>In-class </a:t>
            </a:r>
            <a:r>
              <a:rPr lang="en-GB" sz="3200" b="1" dirty="0">
                <a:solidFill>
                  <a:srgbClr val="000000"/>
                </a:solidFill>
              </a:rPr>
              <a:t>test</a:t>
            </a:r>
            <a:endParaRPr lang="en-GB" sz="3200" b="1" dirty="0">
              <a:solidFill>
                <a:srgbClr val="000000"/>
              </a:solidFill>
              <a:latin typeface="Verdana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4"/>
            <a:ext cx="1774378" cy="3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4382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747" y="654212"/>
            <a:ext cx="67609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Assignment 4: Persuasive team presentation (15%) &amp; critical appraisal (10%) 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295747" y="2911885"/>
            <a:ext cx="661985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See details in </a:t>
            </a:r>
            <a:r>
              <a:rPr lang="en-US" sz="2400" dirty="0" err="1" smtClean="0"/>
              <a:t>MyCourses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Choose topics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193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938" y="572810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b="1" dirty="0"/>
              <a:t>Preparation for session 4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6150" y="1945172"/>
            <a:ext cx="6400800" cy="2460353"/>
          </a:xfrm>
        </p:spPr>
        <p:txBody>
          <a:bodyPr>
            <a:normAutofit fontScale="92500" lnSpcReduction="20000"/>
          </a:bodyPr>
          <a:lstStyle/>
          <a:p>
            <a:pPr marL="457200" lvl="0" indent="-457200" algn="l">
              <a:buFont typeface="Arial"/>
              <a:buChar char="•"/>
            </a:pPr>
            <a:r>
              <a:rPr lang="en-GB" sz="2600" b="1" dirty="0" smtClean="0">
                <a:solidFill>
                  <a:schemeClr val="tx1"/>
                </a:solidFill>
              </a:rPr>
              <a:t>Individual </a:t>
            </a:r>
            <a:r>
              <a:rPr lang="en-GB" sz="2600" b="1" dirty="0">
                <a:solidFill>
                  <a:schemeClr val="tx1"/>
                </a:solidFill>
              </a:rPr>
              <a:t>Persuasive Presentation reflection paper (A2b)</a:t>
            </a:r>
            <a:r>
              <a:rPr lang="en-GB" sz="2600" dirty="0">
                <a:solidFill>
                  <a:schemeClr val="tx1"/>
                </a:solidFill>
              </a:rPr>
              <a:t> – due </a:t>
            </a:r>
            <a:r>
              <a:rPr lang="en-GB" sz="2600" dirty="0" smtClean="0">
                <a:solidFill>
                  <a:schemeClr val="tx1"/>
                </a:solidFill>
              </a:rPr>
              <a:t>9am Wednesday 18 November </a:t>
            </a:r>
            <a:r>
              <a:rPr lang="fi-FI" sz="2600" dirty="0" smtClean="0">
                <a:solidFill>
                  <a:schemeClr val="tx1"/>
                </a:solidFill>
              </a:rPr>
              <a:t>in </a:t>
            </a:r>
            <a:r>
              <a:rPr lang="fi-FI" sz="2600" dirty="0" err="1" smtClean="0">
                <a:solidFill>
                  <a:schemeClr val="tx1"/>
                </a:solidFill>
              </a:rPr>
              <a:t>MyCourses</a:t>
            </a:r>
            <a:r>
              <a:rPr lang="fi-FI" sz="2600" dirty="0" smtClean="0">
                <a:solidFill>
                  <a:schemeClr val="tx1"/>
                </a:solidFill>
              </a:rPr>
              <a:t> </a:t>
            </a:r>
            <a:endParaRPr lang="en-US" sz="2600" dirty="0">
              <a:solidFill>
                <a:schemeClr val="tx1"/>
              </a:solidFill>
            </a:endParaRPr>
          </a:p>
          <a:p>
            <a:pPr marL="457200" lvl="0" indent="-457200" algn="l">
              <a:buFont typeface="Arial"/>
              <a:buChar char="•"/>
            </a:pPr>
            <a:r>
              <a:rPr lang="en-GB" sz="2600" dirty="0">
                <a:solidFill>
                  <a:schemeClr val="tx1"/>
                </a:solidFill>
              </a:rPr>
              <a:t>Prepare for </a:t>
            </a:r>
            <a:r>
              <a:rPr lang="en-GB" sz="2600" b="1" dirty="0">
                <a:solidFill>
                  <a:schemeClr val="tx1"/>
                </a:solidFill>
              </a:rPr>
              <a:t>in-class test (</a:t>
            </a:r>
            <a:r>
              <a:rPr lang="en-GB" sz="2600" b="1">
                <a:solidFill>
                  <a:schemeClr val="tx1"/>
                </a:solidFill>
              </a:rPr>
              <a:t>A3</a:t>
            </a:r>
            <a:r>
              <a:rPr lang="en-GB" sz="2600" b="1" smtClean="0">
                <a:solidFill>
                  <a:schemeClr val="tx1"/>
                </a:solidFill>
              </a:rPr>
              <a:t>)</a:t>
            </a:r>
          </a:p>
          <a:p>
            <a:pPr marL="457200" lvl="0" indent="-457200" algn="l">
              <a:buFont typeface="Arial"/>
              <a:buChar char="•"/>
            </a:pPr>
            <a:r>
              <a:rPr lang="en-GB" sz="2600" smtClean="0">
                <a:solidFill>
                  <a:schemeClr val="tx1"/>
                </a:solidFill>
              </a:rPr>
              <a:t>Prepare </a:t>
            </a:r>
            <a:r>
              <a:rPr lang="en-GB" sz="2600" dirty="0" smtClean="0">
                <a:solidFill>
                  <a:schemeClr val="tx1"/>
                </a:solidFill>
              </a:rPr>
              <a:t>for </a:t>
            </a:r>
            <a:r>
              <a:rPr lang="en-GB" sz="2600" b="1" dirty="0" smtClean="0">
                <a:solidFill>
                  <a:schemeClr val="tx1"/>
                </a:solidFill>
              </a:rPr>
              <a:t>A4 final </a:t>
            </a:r>
            <a:r>
              <a:rPr lang="en-GB" sz="2600" b="1" dirty="0">
                <a:solidFill>
                  <a:schemeClr val="tx1"/>
                </a:solidFill>
              </a:rPr>
              <a:t>team presentation</a:t>
            </a:r>
            <a:r>
              <a:rPr lang="en-GB" sz="2600" dirty="0">
                <a:solidFill>
                  <a:schemeClr val="tx1"/>
                </a:solidFill>
              </a:rPr>
              <a:t>, including strategy outline </a:t>
            </a:r>
            <a:r>
              <a:rPr lang="en-GB" sz="2600" b="1" dirty="0" smtClean="0">
                <a:solidFill>
                  <a:schemeClr val="tx1"/>
                </a:solidFill>
              </a:rPr>
              <a:t>– </a:t>
            </a:r>
            <a:r>
              <a:rPr lang="en-GB" sz="2600" dirty="0" smtClean="0">
                <a:solidFill>
                  <a:schemeClr val="tx1"/>
                </a:solidFill>
              </a:rPr>
              <a:t>due in </a:t>
            </a:r>
            <a:r>
              <a:rPr lang="en-GB" sz="2600" dirty="0" err="1" smtClean="0">
                <a:solidFill>
                  <a:schemeClr val="tx1"/>
                </a:solidFill>
              </a:rPr>
              <a:t>MyCourses</a:t>
            </a:r>
            <a:r>
              <a:rPr lang="en-GB" sz="2600" dirty="0" smtClean="0">
                <a:solidFill>
                  <a:schemeClr val="tx1"/>
                </a:solidFill>
              </a:rPr>
              <a:t> midday Tuesday 24 November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34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ChangeArrowheads="1"/>
          </p:cNvSpPr>
          <p:nvPr/>
        </p:nvSpPr>
        <p:spPr bwMode="auto">
          <a:xfrm>
            <a:off x="703265" y="709613"/>
            <a:ext cx="77374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sz="3200" b="1">
              <a:solidFill>
                <a:srgbClr val="CC0000"/>
              </a:solidFill>
              <a:latin typeface="Verdana" pitchFamily="34" charset="0"/>
            </a:endParaRPr>
          </a:p>
        </p:txBody>
      </p:sp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647703" y="1201133"/>
            <a:ext cx="7793038" cy="448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160000"/>
              </a:lnSpc>
              <a:spcBef>
                <a:spcPct val="20000"/>
              </a:spcBef>
              <a:buFont typeface="Verdana" pitchFamily="34" charset="0"/>
              <a:buAutoNum type="arabicPeriod"/>
            </a:pPr>
            <a:endParaRPr lang="en-GB" sz="2400" dirty="0" smtClean="0"/>
          </a:p>
          <a:p>
            <a:pPr marL="457200" indent="-457200">
              <a:lnSpc>
                <a:spcPct val="160000"/>
              </a:lnSpc>
              <a:spcBef>
                <a:spcPct val="20000"/>
              </a:spcBef>
              <a:buFont typeface="Verdana" pitchFamily="34" charset="0"/>
              <a:buAutoNum type="arabicPeriod"/>
            </a:pPr>
            <a:r>
              <a:rPr lang="en-GB" sz="2400" dirty="0" smtClean="0"/>
              <a:t>Presentation trailers</a:t>
            </a:r>
          </a:p>
          <a:p>
            <a:pPr marL="457200" indent="-457200">
              <a:lnSpc>
                <a:spcPct val="160000"/>
              </a:lnSpc>
              <a:spcBef>
                <a:spcPct val="20000"/>
              </a:spcBef>
              <a:buFont typeface="Verdana" pitchFamily="34" charset="0"/>
              <a:buAutoNum type="arabicPeriod"/>
            </a:pPr>
            <a:r>
              <a:rPr lang="en-GB" sz="2400" dirty="0" smtClean="0"/>
              <a:t>Presentation tips</a:t>
            </a:r>
          </a:p>
          <a:p>
            <a:pPr marL="457200" indent="-457200">
              <a:lnSpc>
                <a:spcPct val="160000"/>
              </a:lnSpc>
              <a:spcBef>
                <a:spcPct val="20000"/>
              </a:spcBef>
              <a:buFont typeface="Verdana" pitchFamily="34" charset="0"/>
              <a:buAutoNum type="arabicPeriod"/>
            </a:pPr>
            <a:r>
              <a:rPr lang="en-GB" sz="2400" b="1" dirty="0" smtClean="0"/>
              <a:t>Individual Persuasive Presentations </a:t>
            </a:r>
            <a:r>
              <a:rPr lang="en-GB" sz="2400" dirty="0" smtClean="0"/>
              <a:t>in groups</a:t>
            </a:r>
          </a:p>
          <a:p>
            <a:pPr marL="457200" indent="-457200">
              <a:lnSpc>
                <a:spcPct val="160000"/>
              </a:lnSpc>
              <a:spcBef>
                <a:spcPct val="20000"/>
              </a:spcBef>
              <a:buFont typeface="Verdana" pitchFamily="34" charset="0"/>
              <a:buAutoNum type="arabicPeriod"/>
            </a:pPr>
            <a:r>
              <a:rPr lang="en-GB" sz="2400" dirty="0" smtClean="0"/>
              <a:t>Discuss feedback in teams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GB" sz="2400" dirty="0" smtClean="0"/>
              <a:t>Discuss </a:t>
            </a:r>
            <a:r>
              <a:rPr lang="en-GB" sz="2400" b="1" dirty="0" smtClean="0"/>
              <a:t>A4 Team Presentation &amp; A3 Test</a:t>
            </a: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637799" y="483658"/>
            <a:ext cx="7737475" cy="750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sz="3200" b="1" dirty="0"/>
              <a:t>Today’s agenda</a:t>
            </a:r>
            <a:endParaRPr lang="en-GB" sz="3200" b="1" dirty="0">
              <a:latin typeface="Verdana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37" y="6293130"/>
            <a:ext cx="1774378" cy="34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21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09600" y="53132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>
                <a:solidFill>
                  <a:srgbClr val="660066"/>
                </a:solidFill>
              </a:rPr>
              <a:t>Transitions</a:t>
            </a:r>
            <a:endParaRPr lang="en-US" sz="3200" b="1" dirty="0">
              <a:solidFill>
                <a:srgbClr val="660066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6865" y="1811710"/>
            <a:ext cx="60269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First… next…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Why? Because… 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Now let’s look at…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Here’s how I think we can solve this problem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You may be asking “How </a:t>
            </a:r>
            <a:r>
              <a:rPr lang="en-US" sz="2400" dirty="0"/>
              <a:t>do we achieve that</a:t>
            </a:r>
            <a:r>
              <a:rPr lang="en-US" sz="2400" dirty="0" smtClean="0"/>
              <a:t>?” Well, let me tell you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Here’s my next point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369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660066"/>
                </a:solidFill>
              </a:rPr>
              <a:t>Engagement</a:t>
            </a:r>
            <a:endParaRPr lang="en-US" sz="3600" b="1" dirty="0">
              <a:solidFill>
                <a:srgbClr val="66006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69042" y="1779190"/>
            <a:ext cx="602698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Speak directly to their needs, problem, situation: </a:t>
            </a:r>
          </a:p>
          <a:p>
            <a:endParaRPr lang="en-US" sz="2400" dirty="0" smtClean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“</a:t>
            </a:r>
            <a:r>
              <a:rPr lang="en-US" sz="2400" dirty="0" smtClean="0">
                <a:solidFill>
                  <a:srgbClr val="000090"/>
                </a:solidFill>
              </a:rPr>
              <a:t>You</a:t>
            </a:r>
            <a:r>
              <a:rPr lang="en-US" sz="2400" dirty="0" smtClean="0"/>
              <a:t> may be </a:t>
            </a:r>
            <a:r>
              <a:rPr lang="en-US" sz="2400" dirty="0" smtClean="0">
                <a:solidFill>
                  <a:srgbClr val="000090"/>
                </a:solidFill>
              </a:rPr>
              <a:t>a first-year student </a:t>
            </a:r>
            <a:r>
              <a:rPr lang="en-US" sz="2400" dirty="0" smtClean="0"/>
              <a:t>looking for </a:t>
            </a:r>
            <a:r>
              <a:rPr lang="en-US" sz="2400" dirty="0" smtClean="0">
                <a:solidFill>
                  <a:srgbClr val="000090"/>
                </a:solidFill>
              </a:rPr>
              <a:t>part-time work</a:t>
            </a:r>
            <a:r>
              <a:rPr lang="en-US" sz="2400" dirty="0" smtClean="0"/>
              <a:t>.”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“</a:t>
            </a:r>
            <a:r>
              <a:rPr lang="en-US" sz="2400" dirty="0" smtClean="0">
                <a:solidFill>
                  <a:srgbClr val="000090"/>
                </a:solidFill>
              </a:rPr>
              <a:t>You</a:t>
            </a:r>
            <a:r>
              <a:rPr lang="en-US" sz="2400" dirty="0" smtClean="0"/>
              <a:t> may be </a:t>
            </a:r>
            <a:r>
              <a:rPr lang="en-US" sz="2400" dirty="0" smtClean="0">
                <a:solidFill>
                  <a:srgbClr val="000090"/>
                </a:solidFill>
              </a:rPr>
              <a:t>sitting there </a:t>
            </a:r>
            <a:r>
              <a:rPr lang="en-US" sz="2400" dirty="0" smtClean="0"/>
              <a:t>thinking ‘So what’s in it for me?’”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“When </a:t>
            </a:r>
            <a:r>
              <a:rPr lang="en-US" sz="2400" dirty="0" smtClean="0">
                <a:solidFill>
                  <a:srgbClr val="000090"/>
                </a:solidFill>
              </a:rPr>
              <a:t>you</a:t>
            </a:r>
            <a:r>
              <a:rPr lang="en-US" sz="2400" dirty="0" smtClean="0"/>
              <a:t> go back </a:t>
            </a:r>
            <a:r>
              <a:rPr lang="en-US" sz="2400" dirty="0" smtClean="0">
                <a:solidFill>
                  <a:srgbClr val="000090"/>
                </a:solidFill>
              </a:rPr>
              <a:t>to your office tomorrow</a:t>
            </a:r>
            <a:r>
              <a:rPr lang="en-US" sz="2400" dirty="0" smtClean="0"/>
              <a:t>, do this…”</a:t>
            </a:r>
          </a:p>
        </p:txBody>
      </p:sp>
    </p:spTree>
    <p:extLst>
      <p:ext uri="{BB962C8B-B14F-4D97-AF65-F5344CB8AC3E}">
        <p14:creationId xmlns:p14="http://schemas.microsoft.com/office/powerpoint/2010/main" val="118133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660066"/>
                </a:solidFill>
              </a:rPr>
              <a:t>More </a:t>
            </a:r>
            <a:r>
              <a:rPr lang="en-US" sz="3600" b="1" dirty="0" smtClean="0"/>
              <a:t>High Impact presentation tips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769751" y="1570038"/>
            <a:ext cx="69277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Use </a:t>
            </a:r>
            <a:r>
              <a:rPr lang="en-US" sz="2400" b="1" dirty="0"/>
              <a:t>previews</a:t>
            </a:r>
            <a:r>
              <a:rPr lang="en-US" sz="2400" dirty="0"/>
              <a:t> (agenda)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Consider the audience your </a:t>
            </a:r>
            <a:r>
              <a:rPr lang="en-US" sz="2400" b="1" dirty="0"/>
              <a:t>friends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Give them powerful </a:t>
            </a:r>
            <a:r>
              <a:rPr lang="en-US" sz="2400" b="1" dirty="0"/>
              <a:t>visualizations</a:t>
            </a:r>
            <a:r>
              <a:rPr lang="en-US" sz="2400" dirty="0"/>
              <a:t> – metaphors, similes, mental images</a:t>
            </a:r>
            <a:r>
              <a:rPr lang="en-US" sz="2400" dirty="0" smtClean="0"/>
              <a:t>… like fireworks in their imagination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b="1" dirty="0"/>
              <a:t>Own the </a:t>
            </a:r>
            <a:r>
              <a:rPr lang="en-US" sz="2400" b="1" dirty="0" smtClean="0"/>
              <a:t>content</a:t>
            </a:r>
          </a:p>
          <a:p>
            <a:pPr marL="285750" indent="-285750">
              <a:buFont typeface="Arial"/>
              <a:buChar char="•"/>
            </a:pPr>
            <a:r>
              <a:rPr lang="en-US" sz="2400" b="1" dirty="0" smtClean="0"/>
              <a:t>Simplify</a:t>
            </a:r>
            <a:r>
              <a:rPr lang="en-US" sz="2400" dirty="0" smtClean="0"/>
              <a:t> complexities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597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/>
              <a:t>Remember</a:t>
            </a:r>
            <a:r>
              <a:rPr lang="en-US" sz="3600" b="1">
                <a:solidFill>
                  <a:srgbClr val="660066"/>
                </a:solidFill>
              </a:rPr>
              <a:t> non-verbal </a:t>
            </a:r>
            <a:r>
              <a:rPr lang="en-US" sz="3600" b="1"/>
              <a:t>communication</a:t>
            </a:r>
          </a:p>
          <a:p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69042" y="1922970"/>
            <a:ext cx="602698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Body language: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Posture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Body movement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Hand &amp; arm gestures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Facial expression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Eye contact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Notes?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356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High Impact </a:t>
            </a:r>
            <a:r>
              <a:rPr lang="en-US" sz="3600" b="1" dirty="0" smtClean="0">
                <a:solidFill>
                  <a:srgbClr val="660066"/>
                </a:solidFill>
              </a:rPr>
              <a:t>non-verbal </a:t>
            </a:r>
            <a:r>
              <a:rPr lang="en-US" sz="3600" b="1" dirty="0" smtClean="0"/>
              <a:t>presentation tips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69042" y="1922970"/>
            <a:ext cx="60269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Vocal traits: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Intonation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Volume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Rate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Pauses</a:t>
            </a:r>
          </a:p>
        </p:txBody>
      </p:sp>
    </p:spTree>
    <p:extLst>
      <p:ext uri="{BB962C8B-B14F-4D97-AF65-F5344CB8AC3E}">
        <p14:creationId xmlns:p14="http://schemas.microsoft.com/office/powerpoint/2010/main" val="216559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A2 Individual </a:t>
            </a:r>
            <a:r>
              <a:rPr lang="en-GB" sz="3600" b="1" dirty="0"/>
              <a:t>Persuasive Presentations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03310" y="1417638"/>
            <a:ext cx="668400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5-8 minutes each presentation + give feedback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Peer feedback to be based on: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Audience orientation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Organization: intro, body, conclusion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Delivery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Visual design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/>
              <a:t>Language (oral delivery</a:t>
            </a:r>
            <a:r>
              <a:rPr lang="en-US" sz="24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+ </a:t>
            </a:r>
            <a:r>
              <a:rPr lang="en-US" sz="2400" dirty="0"/>
              <a:t>credibility, </a:t>
            </a:r>
            <a:r>
              <a:rPr lang="en-US" sz="2400" dirty="0" smtClean="0"/>
              <a:t>content/evidence</a:t>
            </a:r>
            <a:endParaRPr lang="en-US" sz="2400" dirty="0"/>
          </a:p>
          <a:p>
            <a:pPr marL="285750" indent="-285750">
              <a:buFont typeface="Arial"/>
              <a:buChar char="•"/>
            </a:pPr>
            <a:endParaRPr lang="en-US" sz="2400" dirty="0"/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Good </a:t>
            </a:r>
            <a:r>
              <a:rPr lang="en-US" sz="2400" dirty="0">
                <a:solidFill>
                  <a:srgbClr val="0070C0"/>
                </a:solidFill>
              </a:rPr>
              <a:t>things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0070C0"/>
                </a:solidFill>
              </a:rPr>
              <a:t>Things </a:t>
            </a:r>
            <a:r>
              <a:rPr lang="en-US" sz="2400" dirty="0">
                <a:solidFill>
                  <a:srgbClr val="0070C0"/>
                </a:solidFill>
              </a:rPr>
              <a:t>to improve on</a:t>
            </a:r>
          </a:p>
          <a:p>
            <a:endParaRPr lang="en-US" sz="2000" dirty="0"/>
          </a:p>
          <a:p>
            <a:r>
              <a:rPr lang="en-US" sz="2000" b="1" dirty="0" smtClean="0"/>
              <a:t>Rooms: </a:t>
            </a:r>
            <a:r>
              <a:rPr lang="pl-PL" sz="2000" b="1" dirty="0" smtClean="0"/>
              <a:t>U413b</a:t>
            </a:r>
            <a:r>
              <a:rPr lang="pl-PL" sz="2000" b="1" dirty="0"/>
              <a:t>, U413c, U414a, U414b 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327295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/>
              <a:t>F</a:t>
            </a:r>
            <a:r>
              <a:rPr lang="en-GB" sz="3600" b="1" dirty="0" smtClean="0"/>
              <a:t>eedback </a:t>
            </a:r>
            <a:r>
              <a:rPr lang="en-GB" sz="3600" dirty="0" smtClean="0"/>
              <a:t>on Individual </a:t>
            </a:r>
            <a:r>
              <a:rPr lang="en-GB" sz="3600" dirty="0"/>
              <a:t>Persuasive </a:t>
            </a:r>
            <a:r>
              <a:rPr lang="en-GB" sz="3600" dirty="0" smtClean="0"/>
              <a:t>Presentations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103310" y="1988292"/>
            <a:ext cx="66840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Debriefing on individual </a:t>
            </a:r>
            <a:r>
              <a:rPr lang="en-GB" sz="2400" b="1" dirty="0" smtClean="0"/>
              <a:t>presentations</a:t>
            </a:r>
            <a:endParaRPr lang="en-GB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Class feedback discussion based on: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Audience orientation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err="1" smtClean="0"/>
              <a:t>Organisation</a:t>
            </a:r>
            <a:r>
              <a:rPr lang="en-US" sz="2400" dirty="0" smtClean="0"/>
              <a:t>: intro, body, conclusion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Delivery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Visual design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Language (oral delivery)</a:t>
            </a:r>
          </a:p>
          <a:p>
            <a:pPr marL="285750" indent="-285750">
              <a:buFont typeface="Arial"/>
              <a:buChar char="•"/>
            </a:pPr>
            <a:r>
              <a:rPr lang="fi-FI" sz="2400" dirty="0" smtClean="0"/>
              <a:t>+ </a:t>
            </a:r>
            <a:r>
              <a:rPr lang="en-US" sz="2400" dirty="0"/>
              <a:t>credibility, </a:t>
            </a:r>
            <a:r>
              <a:rPr lang="en-US" sz="2400" dirty="0" smtClean="0"/>
              <a:t>content/evidence</a:t>
            </a:r>
          </a:p>
          <a:p>
            <a:endParaRPr lang="en-US" sz="2400" dirty="0"/>
          </a:p>
          <a:p>
            <a:r>
              <a:rPr lang="en-US" sz="2400" dirty="0"/>
              <a:t>Common </a:t>
            </a:r>
            <a:r>
              <a:rPr lang="en-US" sz="2400" dirty="0" smtClean="0"/>
              <a:t>challenges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1293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406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A2 Individual Persuasive Presentations</vt:lpstr>
      <vt:lpstr>Feedback on Individual Persuasive Presentations</vt:lpstr>
      <vt:lpstr>PowerPoint Presentation</vt:lpstr>
      <vt:lpstr>PowerPoint Presentation</vt:lpstr>
      <vt:lpstr>Preparation for session 4 </vt:lpstr>
    </vt:vector>
  </TitlesOfParts>
  <Company>Aalto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Badham Mark</dc:creator>
  <cp:lastModifiedBy>Lillqvist Ella</cp:lastModifiedBy>
  <cp:revision>42</cp:revision>
  <dcterms:created xsi:type="dcterms:W3CDTF">2014-11-04T11:10:19Z</dcterms:created>
  <dcterms:modified xsi:type="dcterms:W3CDTF">2015-11-11T13:09:00Z</dcterms:modified>
</cp:coreProperties>
</file>