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60" r:id="rId3"/>
    <p:sldId id="261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84" d="100"/>
          <a:sy n="84" d="100"/>
        </p:scale>
        <p:origin x="76" y="1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398" y="896699"/>
            <a:ext cx="3869137" cy="1675051"/>
          </a:xfrm>
        </p:spPr>
        <p:txBody>
          <a:bodyPr/>
          <a:lstStyle/>
          <a:p>
            <a:r>
              <a:rPr lang="fi-FI" dirty="0" err="1"/>
              <a:t>Les</a:t>
            </a:r>
            <a:r>
              <a:rPr lang="fi-FI" dirty="0"/>
              <a:t> </a:t>
            </a:r>
            <a:r>
              <a:rPr lang="fi-FI" dirty="0" err="1"/>
              <a:t>pronoms</a:t>
            </a:r>
            <a:r>
              <a:rPr lang="fi-FI" dirty="0"/>
              <a:t> </a:t>
            </a:r>
            <a:r>
              <a:rPr lang="fi-FI" dirty="0" err="1"/>
              <a:t>personnels</a:t>
            </a:r>
            <a:r>
              <a:rPr lang="fi-FI" dirty="0"/>
              <a:t> COD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/>
              <a:t>LC-4111 </a:t>
            </a:r>
            <a:r>
              <a:rPr lang="fi-FI" dirty="0" err="1"/>
              <a:t>Fran</a:t>
            </a:r>
            <a:r>
              <a:rPr lang="fr-FR" dirty="0" err="1"/>
              <a:t>çais</a:t>
            </a:r>
            <a:r>
              <a:rPr lang="fr-FR" dirty="0"/>
              <a:t> 1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dirty="0"/>
              <a:t>David Erent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8" y="264563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9" descr="A close up of a fish&#10;&#10;Description automatically generated">
            <a:extLst>
              <a:ext uri="{FF2B5EF4-FFF2-40B4-BE49-F238E27FC236}">
                <a16:creationId xmlns:a16="http://schemas.microsoft.com/office/drawing/2014/main" id="{99028F48-17A7-4DFA-89FD-61CD260D5DE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tretch>
            <a:fillRect/>
          </a:stretch>
        </p:blipFill>
        <p:spPr>
          <a:xfrm>
            <a:off x="3057000" y="1145654"/>
            <a:ext cx="5852160" cy="292608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A5971F-DEB4-455F-81A0-88B0F50AEA09}"/>
              </a:ext>
            </a:extLst>
          </p:cNvPr>
          <p:cNvSpPr txBox="1"/>
          <p:nvPr/>
        </p:nvSpPr>
        <p:spPr>
          <a:xfrm>
            <a:off x="4389120" y="3794760"/>
            <a:ext cx="393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i="1" dirty="0">
                <a:solidFill>
                  <a:schemeClr val="bg1"/>
                </a:solidFill>
              </a:rPr>
              <a:t>(NOT </a:t>
            </a:r>
            <a:r>
              <a:rPr lang="fi-FI" sz="2800" i="1" dirty="0" err="1">
                <a:solidFill>
                  <a:schemeClr val="bg1"/>
                </a:solidFill>
              </a:rPr>
              <a:t>that</a:t>
            </a:r>
            <a:r>
              <a:rPr lang="fi-FI" sz="2800" i="1" dirty="0">
                <a:solidFill>
                  <a:schemeClr val="bg1"/>
                </a:solidFill>
              </a:rPr>
              <a:t> </a:t>
            </a:r>
            <a:r>
              <a:rPr lang="fi-FI" sz="2800" i="1" dirty="0" err="1">
                <a:solidFill>
                  <a:schemeClr val="bg1"/>
                </a:solidFill>
              </a:rPr>
              <a:t>type</a:t>
            </a:r>
            <a:r>
              <a:rPr lang="fi-FI" sz="2800" i="1" dirty="0">
                <a:solidFill>
                  <a:schemeClr val="bg1"/>
                </a:solidFill>
              </a:rPr>
              <a:t> of </a:t>
            </a:r>
            <a:r>
              <a:rPr lang="fi-FI" sz="2800" i="1" dirty="0" err="1">
                <a:solidFill>
                  <a:schemeClr val="bg1"/>
                </a:solidFill>
              </a:rPr>
              <a:t>cod</a:t>
            </a:r>
            <a:r>
              <a:rPr lang="fi-FI" sz="2800" i="1" dirty="0">
                <a:solidFill>
                  <a:schemeClr val="bg1"/>
                </a:solidFill>
              </a:rPr>
              <a:t>!)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2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F4A7B-0A4C-4DA1-97D4-FF13294ECE1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Texte</a:t>
            </a:r>
            <a:r>
              <a:rPr lang="fi-FI" dirty="0"/>
              <a:t> </a:t>
            </a:r>
            <a:r>
              <a:rPr lang="fi-FI" dirty="0" err="1"/>
              <a:t>d’exemple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BDCDB79-7D8D-45AE-81AA-3AD0292B9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03009"/>
              </p:ext>
            </p:extLst>
          </p:nvPr>
        </p:nvGraphicFramePr>
        <p:xfrm>
          <a:off x="477059" y="1028012"/>
          <a:ext cx="7886700" cy="321221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7555874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Salut Juliette !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Je finis mon travail un peu plus tôt cet après-midi et je voudrais profiter de l’occasion pour </a:t>
                      </a:r>
                      <a:r>
                        <a:rPr lang="fr-FR" sz="1400" b="1" dirty="0">
                          <a:effectLst/>
                        </a:rPr>
                        <a:t>t’</a:t>
                      </a:r>
                      <a:r>
                        <a:rPr lang="fr-FR" sz="1400" dirty="0">
                          <a:effectLst/>
                        </a:rPr>
                        <a:t>inviter au cinéma. Je propose d’aller voir « Le grand bain ». Caro nous </a:t>
                      </a:r>
                      <a:r>
                        <a:rPr lang="fr-FR" sz="1400" b="1" dirty="0">
                          <a:effectLst/>
                        </a:rPr>
                        <a:t>le</a:t>
                      </a:r>
                      <a:r>
                        <a:rPr lang="fr-FR" sz="1400" dirty="0">
                          <a:effectLst/>
                        </a:rPr>
                        <a:t> recommande. Elle dit que c’est drôle et émouvant </a:t>
                      </a:r>
                      <a:r>
                        <a:rPr lang="fr-FR" sz="1400" dirty="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Ça te dit de </a:t>
                      </a:r>
                      <a:r>
                        <a:rPr lang="fr-FR" sz="1400" b="1" dirty="0">
                          <a:effectLst/>
                        </a:rPr>
                        <a:t>le</a:t>
                      </a:r>
                      <a:r>
                        <a:rPr lang="fr-FR" sz="1400" dirty="0">
                          <a:effectLst/>
                        </a:rPr>
                        <a:t> voir ? Si tu peux, essaie de </a:t>
                      </a:r>
                      <a:r>
                        <a:rPr lang="fr-FR" sz="1400" b="1" dirty="0">
                          <a:effectLst/>
                        </a:rPr>
                        <a:t>m</a:t>
                      </a:r>
                      <a:r>
                        <a:rPr lang="fr-FR" sz="1400" dirty="0">
                          <a:effectLst/>
                        </a:rPr>
                        <a:t>’appeler pendant ta pause pour confirmer. 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Après le film, Caro va peut-être </a:t>
                      </a:r>
                      <a:r>
                        <a:rPr lang="fr-FR" sz="1400" b="1" dirty="0">
                          <a:effectLst/>
                        </a:rPr>
                        <a:t>nous</a:t>
                      </a:r>
                      <a:r>
                        <a:rPr lang="fr-FR" sz="1400" dirty="0">
                          <a:effectLst/>
                        </a:rPr>
                        <a:t> rejoindre pour manger chez moi, mais je ne sais pas quelle pizza tu préfères. Tu veux </a:t>
                      </a:r>
                      <a:r>
                        <a:rPr lang="fr-FR" sz="1400" b="1" dirty="0">
                          <a:effectLst/>
                        </a:rPr>
                        <a:t>la</a:t>
                      </a:r>
                      <a:r>
                        <a:rPr lang="fr-FR" sz="1400" dirty="0">
                          <a:effectLst/>
                        </a:rPr>
                        <a:t> choisir ?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Bisou,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Adrien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0563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506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51113D-C534-4F89-A0E7-C6E76BF69B6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r-FR" sz="3600" dirty="0"/>
              <a:t>Forme des pronoms compléments d’objet directs (COD)</a:t>
            </a:r>
          </a:p>
          <a:p>
            <a:endParaRPr lang="fr-F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76BA91-6667-4EDE-BD63-344CC7B84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49158"/>
              </p:ext>
            </p:extLst>
          </p:nvPr>
        </p:nvGraphicFramePr>
        <p:xfrm>
          <a:off x="716280" y="1572610"/>
          <a:ext cx="7459979" cy="55740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66623">
                  <a:extLst>
                    <a:ext uri="{9D8B030D-6E8A-4147-A177-3AD203B41FA5}">
                      <a16:colId xmlns:a16="http://schemas.microsoft.com/office/drawing/2014/main" val="1880827737"/>
                    </a:ext>
                  </a:extLst>
                </a:gridCol>
                <a:gridCol w="907842">
                  <a:extLst>
                    <a:ext uri="{9D8B030D-6E8A-4147-A177-3AD203B41FA5}">
                      <a16:colId xmlns:a16="http://schemas.microsoft.com/office/drawing/2014/main" val="1043783368"/>
                    </a:ext>
                  </a:extLst>
                </a:gridCol>
                <a:gridCol w="788627">
                  <a:extLst>
                    <a:ext uri="{9D8B030D-6E8A-4147-A177-3AD203B41FA5}">
                      <a16:colId xmlns:a16="http://schemas.microsoft.com/office/drawing/2014/main" val="4222241806"/>
                    </a:ext>
                  </a:extLst>
                </a:gridCol>
                <a:gridCol w="765807">
                  <a:extLst>
                    <a:ext uri="{9D8B030D-6E8A-4147-A177-3AD203B41FA5}">
                      <a16:colId xmlns:a16="http://schemas.microsoft.com/office/drawing/2014/main" val="3241372715"/>
                    </a:ext>
                  </a:extLst>
                </a:gridCol>
                <a:gridCol w="960092">
                  <a:extLst>
                    <a:ext uri="{9D8B030D-6E8A-4147-A177-3AD203B41FA5}">
                      <a16:colId xmlns:a16="http://schemas.microsoft.com/office/drawing/2014/main" val="3671537821"/>
                    </a:ext>
                  </a:extLst>
                </a:gridCol>
                <a:gridCol w="939186">
                  <a:extLst>
                    <a:ext uri="{9D8B030D-6E8A-4147-A177-3AD203B41FA5}">
                      <a16:colId xmlns:a16="http://schemas.microsoft.com/office/drawing/2014/main" val="2119179957"/>
                    </a:ext>
                  </a:extLst>
                </a:gridCol>
                <a:gridCol w="1065901">
                  <a:extLst>
                    <a:ext uri="{9D8B030D-6E8A-4147-A177-3AD203B41FA5}">
                      <a16:colId xmlns:a16="http://schemas.microsoft.com/office/drawing/2014/main" val="626090588"/>
                    </a:ext>
                  </a:extLst>
                </a:gridCol>
                <a:gridCol w="1065901">
                  <a:extLst>
                    <a:ext uri="{9D8B030D-6E8A-4147-A177-3AD203B41FA5}">
                      <a16:colId xmlns:a16="http://schemas.microsoft.com/office/drawing/2014/main" val="27300070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Je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Tu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Il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Elle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Nous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Vous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Ils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Elles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831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</a:rPr>
                        <a:t>me</a:t>
                      </a:r>
                      <a:endParaRPr lang="fr-FR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te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la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nous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vous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les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</a:t>
                      </a:r>
                      <a:endParaRPr lang="fr-F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59417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AE8D5EF-FE56-464B-A8DB-C35109633D2A}"/>
              </a:ext>
            </a:extLst>
          </p:cNvPr>
          <p:cNvSpPr>
            <a:spLocks noGrp="1" noChangeArrowheads="1"/>
          </p:cNvSpPr>
          <p:nvPr>
            <p:ph type="body" sz="half" idx="11"/>
          </p:nvPr>
        </p:nvSpPr>
        <p:spPr bwMode="auto">
          <a:xfrm>
            <a:off x="947648" y="2574298"/>
            <a:ext cx="47612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Attention : le pronom COD se place avant le nom !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 :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 connais </a:t>
            </a:r>
            <a:r>
              <a:rPr kumimoji="0" lang="fr-FR" altLang="fr-FR" sz="16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 prof</a:t>
            </a:r>
            <a:r>
              <a:rPr kumimoji="0" lang="fr-FR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_ Oui, je </a:t>
            </a:r>
            <a:r>
              <a:rPr kumimoji="0" lang="fr-FR" altLang="fr-FR" sz="16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kumimoji="0" lang="fr-FR" altLang="fr-F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connais. Il est génial.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7569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ue.potx" id="{E5C36714-D442-4B3E-8013-4FF68170548F}" vid="{E24C7338-0383-40AA-A3E4-C85E42496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Aalto_169_blue</Template>
  <TotalTime>1155</TotalTime>
  <Words>49</Words>
  <Application>Microsoft Office PowerPoint</Application>
  <PresentationFormat>On-screen Show (16:9)</PresentationFormat>
  <Paragraphs>35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</vt:lpstr>
      <vt:lpstr>Calibri</vt:lpstr>
      <vt:lpstr>Wingdings</vt:lpstr>
      <vt:lpstr>Office-teema</vt:lpstr>
      <vt:lpstr>Les pronoms personnels COD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pronoms personnels COD</dc:title>
  <dc:creator>Erent David</dc:creator>
  <cp:lastModifiedBy>Erent David</cp:lastModifiedBy>
  <cp:revision>4</cp:revision>
  <dcterms:created xsi:type="dcterms:W3CDTF">2020-03-23T17:50:08Z</dcterms:created>
  <dcterms:modified xsi:type="dcterms:W3CDTF">2020-03-24T13:05:53Z</dcterms:modified>
</cp:coreProperties>
</file>