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0" r:id="rId6"/>
    <p:sldId id="261" r:id="rId7"/>
    <p:sldId id="262" r:id="rId8"/>
    <p:sldId id="263" r:id="rId9"/>
    <p:sldId id="265" r:id="rId10"/>
    <p:sldId id="264" r:id="rId11"/>
    <p:sldId id="269"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20" d="100"/>
          <a:sy n="120" d="100"/>
        </p:scale>
        <p:origin x="140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1B93AE-FAB4-4C3A-B440-B6E6E6A41E5A}"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1319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86139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9288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78382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1B93AE-FAB4-4C3A-B440-B6E6E6A41E5A}"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57614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1B93AE-FAB4-4C3A-B440-B6E6E6A41E5A}"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1324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1B93AE-FAB4-4C3A-B440-B6E6E6A41E5A}" type="datetimeFigureOut">
              <a:rPr lang="en-US" smtClean="0"/>
              <a:t>1/12/22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65632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1B93AE-FAB4-4C3A-B440-B6E6E6A41E5A}" type="datetimeFigureOut">
              <a:rPr lang="en-US" smtClean="0"/>
              <a:t>1/12/22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384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B93AE-FAB4-4C3A-B440-B6E6E6A41E5A}" type="datetimeFigureOut">
              <a:rPr lang="en-US" smtClean="0"/>
              <a:t>1/12/22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5978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91049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73969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B93AE-FAB4-4C3A-B440-B6E6E6A41E5A}" type="datetimeFigureOut">
              <a:rPr lang="en-US" smtClean="0"/>
              <a:t>1/12/22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18FBF-7E46-4453-A712-9AC411B3D19B}" type="slidenum">
              <a:rPr lang="en-US" smtClean="0"/>
              <a:t>‹#›</a:t>
            </a:fld>
            <a:endParaRPr lang="en-US"/>
          </a:p>
        </p:txBody>
      </p:sp>
    </p:spTree>
    <p:extLst>
      <p:ext uri="{BB962C8B-B14F-4D97-AF65-F5344CB8AC3E}">
        <p14:creationId xmlns:p14="http://schemas.microsoft.com/office/powerpoint/2010/main" val="375974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Bachelor’s</a:t>
            </a:r>
            <a:r>
              <a:rPr lang="fi-FI" dirty="0"/>
              <a:t> </a:t>
            </a:r>
            <a:r>
              <a:rPr lang="fi-FI" dirty="0" err="1"/>
              <a:t>Thesis</a:t>
            </a:r>
            <a:r>
              <a:rPr lang="fi-FI" dirty="0"/>
              <a:t> </a:t>
            </a:r>
            <a:r>
              <a:rPr lang="fi-FI" dirty="0" err="1"/>
              <a:t>Seminar</a:t>
            </a:r>
            <a:r>
              <a:rPr lang="fi-FI" dirty="0"/>
              <a:t> in </a:t>
            </a:r>
            <a:r>
              <a:rPr lang="fi-FI" dirty="0" err="1"/>
              <a:t>Economics</a:t>
            </a:r>
            <a:endParaRPr lang="en-US" dirty="0"/>
          </a:p>
        </p:txBody>
      </p:sp>
      <p:sp>
        <p:nvSpPr>
          <p:cNvPr id="3" name="Subtitle 2"/>
          <p:cNvSpPr>
            <a:spLocks noGrp="1"/>
          </p:cNvSpPr>
          <p:nvPr>
            <p:ph type="subTitle" idx="1"/>
          </p:nvPr>
        </p:nvSpPr>
        <p:spPr/>
        <p:txBody>
          <a:bodyPr/>
          <a:lstStyle/>
          <a:p>
            <a:r>
              <a:rPr lang="fi-FI" dirty="0" err="1"/>
              <a:t>Introductory</a:t>
            </a:r>
            <a:r>
              <a:rPr lang="fi-FI" dirty="0"/>
              <a:t> </a:t>
            </a:r>
            <a:r>
              <a:rPr lang="fi-FI" dirty="0" err="1"/>
              <a:t>lecture</a:t>
            </a:r>
            <a:r>
              <a:rPr lang="fi-FI" dirty="0"/>
              <a:t> 13.1.2022</a:t>
            </a:r>
          </a:p>
          <a:p>
            <a:r>
              <a:rPr lang="fi-FI" dirty="0"/>
              <a:t>Pauli Murto and Miri Stryjan</a:t>
            </a:r>
            <a:endParaRPr lang="en-US" dirty="0"/>
          </a:p>
        </p:txBody>
      </p:sp>
    </p:spTree>
    <p:extLst>
      <p:ext uri="{BB962C8B-B14F-4D97-AF65-F5344CB8AC3E}">
        <p14:creationId xmlns:p14="http://schemas.microsoft.com/office/powerpoint/2010/main" val="3382522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Assessment</a:t>
            </a:r>
            <a:r>
              <a:rPr lang="fi-FI" dirty="0"/>
              <a:t> of </a:t>
            </a:r>
            <a:r>
              <a:rPr lang="fi-FI" dirty="0" err="1"/>
              <a:t>the</a:t>
            </a:r>
            <a:r>
              <a:rPr lang="fi-FI" dirty="0"/>
              <a:t> </a:t>
            </a:r>
            <a:r>
              <a:rPr lang="fi-FI" dirty="0" err="1"/>
              <a:t>Thesis</a:t>
            </a:r>
            <a:endParaRPr lang="en-US" dirty="0"/>
          </a:p>
        </p:txBody>
      </p:sp>
      <p:sp>
        <p:nvSpPr>
          <p:cNvPr id="3" name="Content Placeholder 2"/>
          <p:cNvSpPr>
            <a:spLocks noGrp="1"/>
          </p:cNvSpPr>
          <p:nvPr>
            <p:ph idx="1"/>
          </p:nvPr>
        </p:nvSpPr>
        <p:spPr/>
        <p:txBody>
          <a:bodyPr>
            <a:normAutofit lnSpcReduction="10000"/>
          </a:bodyPr>
          <a:lstStyle/>
          <a:p>
            <a:r>
              <a:rPr lang="fi-FI" dirty="0" err="1"/>
              <a:t>Criteria</a:t>
            </a:r>
            <a:r>
              <a:rPr lang="fi-FI" dirty="0"/>
              <a:t> for </a:t>
            </a:r>
            <a:r>
              <a:rPr lang="fi-FI" dirty="0" err="1"/>
              <a:t>assessment</a:t>
            </a:r>
            <a:r>
              <a:rPr lang="fi-FI" dirty="0"/>
              <a:t>:</a:t>
            </a:r>
          </a:p>
          <a:p>
            <a:pPr lvl="1"/>
            <a:r>
              <a:rPr lang="fi-FI" dirty="0" err="1"/>
              <a:t>Choice</a:t>
            </a:r>
            <a:r>
              <a:rPr lang="fi-FI" dirty="0"/>
              <a:t> of </a:t>
            </a:r>
            <a:r>
              <a:rPr lang="fi-FI" dirty="0" err="1"/>
              <a:t>topic</a:t>
            </a:r>
            <a:r>
              <a:rPr lang="fi-FI" dirty="0"/>
              <a:t> and </a:t>
            </a:r>
            <a:r>
              <a:rPr lang="fi-FI" dirty="0" err="1"/>
              <a:t>research</a:t>
            </a:r>
            <a:r>
              <a:rPr lang="fi-FI" dirty="0"/>
              <a:t> </a:t>
            </a:r>
            <a:r>
              <a:rPr lang="fi-FI" dirty="0" err="1"/>
              <a:t>question</a:t>
            </a:r>
            <a:endParaRPr lang="fi-FI" dirty="0"/>
          </a:p>
          <a:p>
            <a:pPr lvl="1"/>
            <a:r>
              <a:rPr lang="fi-FI" dirty="0" err="1"/>
              <a:t>Choice</a:t>
            </a:r>
            <a:r>
              <a:rPr lang="fi-FI" dirty="0"/>
              <a:t> and </a:t>
            </a:r>
            <a:r>
              <a:rPr lang="fi-FI" dirty="0" err="1"/>
              <a:t>use</a:t>
            </a:r>
            <a:r>
              <a:rPr lang="fi-FI" dirty="0"/>
              <a:t> of </a:t>
            </a:r>
            <a:r>
              <a:rPr lang="fi-FI" dirty="0" err="1"/>
              <a:t>literature</a:t>
            </a:r>
            <a:endParaRPr lang="fi-FI" dirty="0"/>
          </a:p>
          <a:p>
            <a:pPr lvl="1"/>
            <a:r>
              <a:rPr lang="fi-FI" dirty="0"/>
              <a:t>Analysis and </a:t>
            </a:r>
            <a:r>
              <a:rPr lang="fi-FI" dirty="0" err="1"/>
              <a:t>interpretation</a:t>
            </a:r>
            <a:r>
              <a:rPr lang="fi-FI" dirty="0"/>
              <a:t> (</a:t>
            </a:r>
            <a:r>
              <a:rPr lang="fi-FI" dirty="0" err="1"/>
              <a:t>literature</a:t>
            </a:r>
            <a:r>
              <a:rPr lang="fi-FI" dirty="0"/>
              <a:t> </a:t>
            </a:r>
            <a:r>
              <a:rPr lang="fi-FI" dirty="0" err="1"/>
              <a:t>survey</a:t>
            </a:r>
            <a:r>
              <a:rPr lang="fi-FI" dirty="0"/>
              <a:t> / </a:t>
            </a:r>
            <a:r>
              <a:rPr lang="fi-FI" dirty="0" err="1"/>
              <a:t>theory</a:t>
            </a:r>
            <a:r>
              <a:rPr lang="fi-FI" dirty="0"/>
              <a:t> / </a:t>
            </a:r>
            <a:r>
              <a:rPr lang="fi-FI" dirty="0" err="1"/>
              <a:t>empirics</a:t>
            </a:r>
            <a:r>
              <a:rPr lang="fi-FI" dirty="0"/>
              <a:t>)</a:t>
            </a:r>
          </a:p>
          <a:p>
            <a:pPr lvl="1"/>
            <a:r>
              <a:rPr lang="fi-FI" dirty="0" err="1"/>
              <a:t>Writing</a:t>
            </a:r>
            <a:r>
              <a:rPr lang="fi-FI" dirty="0"/>
              <a:t> (</a:t>
            </a:r>
            <a:r>
              <a:rPr lang="fi-FI" dirty="0" err="1"/>
              <a:t>academic</a:t>
            </a:r>
            <a:r>
              <a:rPr lang="fi-FI" dirty="0"/>
              <a:t> </a:t>
            </a:r>
            <a:r>
              <a:rPr lang="fi-FI" dirty="0" err="1"/>
              <a:t>style</a:t>
            </a:r>
            <a:r>
              <a:rPr lang="fi-FI" dirty="0"/>
              <a:t>, </a:t>
            </a:r>
            <a:r>
              <a:rPr lang="fi-FI" dirty="0" err="1"/>
              <a:t>language</a:t>
            </a:r>
            <a:r>
              <a:rPr lang="fi-FI" dirty="0"/>
              <a:t>, </a:t>
            </a:r>
            <a:r>
              <a:rPr lang="fi-FI" dirty="0" err="1"/>
              <a:t>readability</a:t>
            </a:r>
            <a:r>
              <a:rPr lang="fi-FI" dirty="0"/>
              <a:t>)</a:t>
            </a:r>
          </a:p>
          <a:p>
            <a:pPr lvl="1"/>
            <a:r>
              <a:rPr lang="fi-FI" dirty="0" err="1"/>
              <a:t>Concistency</a:t>
            </a:r>
            <a:r>
              <a:rPr lang="fi-FI" dirty="0"/>
              <a:t> and </a:t>
            </a:r>
            <a:r>
              <a:rPr lang="fi-FI" dirty="0" err="1"/>
              <a:t>coherence</a:t>
            </a:r>
            <a:r>
              <a:rPr lang="fi-FI" dirty="0"/>
              <a:t> of </a:t>
            </a:r>
            <a:r>
              <a:rPr lang="fi-FI" dirty="0" err="1"/>
              <a:t>the</a:t>
            </a:r>
            <a:r>
              <a:rPr lang="fi-FI" dirty="0"/>
              <a:t> </a:t>
            </a:r>
            <a:r>
              <a:rPr lang="fi-FI" dirty="0" err="1"/>
              <a:t>thesis</a:t>
            </a:r>
            <a:endParaRPr lang="en-US" dirty="0"/>
          </a:p>
          <a:p>
            <a:pPr marL="457200" lvl="1" indent="0">
              <a:buNone/>
            </a:pPr>
            <a:r>
              <a:rPr lang="en-US" sz="3200" dirty="0"/>
              <a:t>The full evaluation criteria are on the </a:t>
            </a:r>
            <a:r>
              <a:rPr lang="en-US" sz="3200" dirty="0" err="1"/>
              <a:t>mycourses</a:t>
            </a:r>
            <a:r>
              <a:rPr lang="en-US" sz="3200" dirty="0"/>
              <a:t> page under Materials. </a:t>
            </a:r>
            <a:endParaRPr lang="fi-FI" sz="3200" dirty="0"/>
          </a:p>
        </p:txBody>
      </p:sp>
    </p:spTree>
    <p:extLst>
      <p:ext uri="{BB962C8B-B14F-4D97-AF65-F5344CB8AC3E}">
        <p14:creationId xmlns:p14="http://schemas.microsoft.com/office/powerpoint/2010/main" val="1339753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D9E02-3F21-7946-A6CE-6D91B9475E29}"/>
              </a:ext>
            </a:extLst>
          </p:cNvPr>
          <p:cNvSpPr>
            <a:spLocks noGrp="1"/>
          </p:cNvSpPr>
          <p:nvPr>
            <p:ph type="title"/>
          </p:nvPr>
        </p:nvSpPr>
        <p:spPr/>
        <p:txBody>
          <a:bodyPr/>
          <a:lstStyle/>
          <a:p>
            <a:r>
              <a:rPr lang="fi-FI" dirty="0" err="1"/>
              <a:t>Grading</a:t>
            </a:r>
            <a:r>
              <a:rPr lang="fi-FI" dirty="0"/>
              <a:t> of </a:t>
            </a:r>
            <a:r>
              <a:rPr lang="fi-FI" dirty="0" err="1"/>
              <a:t>the</a:t>
            </a:r>
            <a:r>
              <a:rPr lang="fi-FI" dirty="0"/>
              <a:t> </a:t>
            </a:r>
            <a:r>
              <a:rPr lang="fi-FI" dirty="0" err="1"/>
              <a:t>Seminar</a:t>
            </a:r>
            <a:r>
              <a:rPr lang="fi-FI" dirty="0"/>
              <a:t> </a:t>
            </a:r>
            <a:endParaRPr lang="en-US" dirty="0"/>
          </a:p>
        </p:txBody>
      </p:sp>
      <p:sp>
        <p:nvSpPr>
          <p:cNvPr id="3" name="Content Placeholder 2">
            <a:extLst>
              <a:ext uri="{FF2B5EF4-FFF2-40B4-BE49-F238E27FC236}">
                <a16:creationId xmlns:a16="http://schemas.microsoft.com/office/drawing/2014/main" id="{5D9EF24B-D308-2547-BDB7-120697318038}"/>
              </a:ext>
            </a:extLst>
          </p:cNvPr>
          <p:cNvSpPr>
            <a:spLocks noGrp="1"/>
          </p:cNvSpPr>
          <p:nvPr>
            <p:ph idx="1"/>
          </p:nvPr>
        </p:nvSpPr>
        <p:spPr/>
        <p:txBody>
          <a:bodyPr/>
          <a:lstStyle/>
          <a:p>
            <a:pPr marL="0" indent="0">
              <a:buNone/>
            </a:pPr>
            <a:r>
              <a:rPr lang="en-US" dirty="0"/>
              <a:t>The seminar grade is based on three components: </a:t>
            </a:r>
          </a:p>
          <a:p>
            <a:r>
              <a:rPr lang="en-US" sz="2500" dirty="0"/>
              <a:t>50%: presentations (Research topic and Final draft)</a:t>
            </a:r>
          </a:p>
          <a:p>
            <a:r>
              <a:rPr lang="en-US" sz="2500" dirty="0"/>
              <a:t>25% opposition on another student’s final draft</a:t>
            </a:r>
          </a:p>
          <a:p>
            <a:r>
              <a:rPr lang="en-US" sz="2500" dirty="0"/>
              <a:t>25% active participation in the seminars </a:t>
            </a:r>
          </a:p>
        </p:txBody>
      </p:sp>
    </p:spTree>
    <p:extLst>
      <p:ext uri="{BB962C8B-B14F-4D97-AF65-F5344CB8AC3E}">
        <p14:creationId xmlns:p14="http://schemas.microsoft.com/office/powerpoint/2010/main" val="3718602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AECD-4CA6-1F4E-93F3-257F0AC315ED}"/>
              </a:ext>
            </a:extLst>
          </p:cNvPr>
          <p:cNvSpPr>
            <a:spLocks noGrp="1"/>
          </p:cNvSpPr>
          <p:nvPr>
            <p:ph type="title"/>
          </p:nvPr>
        </p:nvSpPr>
        <p:spPr/>
        <p:txBody>
          <a:bodyPr/>
          <a:lstStyle/>
          <a:p>
            <a:r>
              <a:rPr lang="en-US" dirty="0"/>
              <a:t>Guide on </a:t>
            </a:r>
            <a:r>
              <a:rPr lang="en-US" dirty="0" err="1"/>
              <a:t>mycourses</a:t>
            </a:r>
            <a:endParaRPr lang="en-US" dirty="0"/>
          </a:p>
        </p:txBody>
      </p:sp>
      <p:sp>
        <p:nvSpPr>
          <p:cNvPr id="3" name="Content Placeholder 2">
            <a:extLst>
              <a:ext uri="{FF2B5EF4-FFF2-40B4-BE49-F238E27FC236}">
                <a16:creationId xmlns:a16="http://schemas.microsoft.com/office/drawing/2014/main" id="{5A10EDAD-FD69-4A48-B87A-7129AABA1396}"/>
              </a:ext>
            </a:extLst>
          </p:cNvPr>
          <p:cNvSpPr>
            <a:spLocks noGrp="1"/>
          </p:cNvSpPr>
          <p:nvPr>
            <p:ph idx="1"/>
          </p:nvPr>
        </p:nvSpPr>
        <p:spPr/>
        <p:txBody>
          <a:bodyPr/>
          <a:lstStyle/>
          <a:p>
            <a:pPr marL="0" indent="0">
              <a:buNone/>
            </a:pPr>
            <a:r>
              <a:rPr lang="en-US" dirty="0"/>
              <a:t>A PDF guide for the work with the thesis has been added to the </a:t>
            </a:r>
            <a:r>
              <a:rPr lang="en-US" dirty="0" err="1"/>
              <a:t>mycourses</a:t>
            </a:r>
            <a:r>
              <a:rPr lang="en-US" dirty="0"/>
              <a:t> section Materials. </a:t>
            </a:r>
          </a:p>
        </p:txBody>
      </p:sp>
    </p:spTree>
    <p:extLst>
      <p:ext uri="{BB962C8B-B14F-4D97-AF65-F5344CB8AC3E}">
        <p14:creationId xmlns:p14="http://schemas.microsoft.com/office/powerpoint/2010/main" val="1360096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Agenda for </a:t>
            </a:r>
            <a:r>
              <a:rPr lang="fi-FI" dirty="0" err="1"/>
              <a:t>today</a:t>
            </a:r>
            <a:r>
              <a:rPr lang="fi-FI" dirty="0"/>
              <a:t>:</a:t>
            </a:r>
            <a:endParaRPr lang="en-US" dirty="0"/>
          </a:p>
        </p:txBody>
      </p:sp>
      <p:sp>
        <p:nvSpPr>
          <p:cNvPr id="3" name="Content Placeholder 2"/>
          <p:cNvSpPr>
            <a:spLocks noGrp="1"/>
          </p:cNvSpPr>
          <p:nvPr>
            <p:ph idx="1"/>
          </p:nvPr>
        </p:nvSpPr>
        <p:spPr/>
        <p:txBody>
          <a:bodyPr>
            <a:normAutofit lnSpcReduction="10000"/>
          </a:bodyPr>
          <a:lstStyle/>
          <a:p>
            <a:r>
              <a:rPr lang="fi-FI" dirty="0" err="1"/>
              <a:t>Seminar</a:t>
            </a:r>
            <a:r>
              <a:rPr lang="fi-FI" dirty="0"/>
              <a:t> </a:t>
            </a:r>
            <a:r>
              <a:rPr lang="fi-FI" dirty="0" err="1"/>
              <a:t>practices</a:t>
            </a:r>
            <a:endParaRPr lang="fi-FI" dirty="0"/>
          </a:p>
          <a:p>
            <a:r>
              <a:rPr lang="fi-FI" dirty="0" err="1"/>
              <a:t>Expectations</a:t>
            </a:r>
            <a:r>
              <a:rPr lang="fi-FI" dirty="0"/>
              <a:t> for a </a:t>
            </a:r>
            <a:r>
              <a:rPr lang="fi-FI" dirty="0" err="1"/>
              <a:t>Bachelor’s</a:t>
            </a:r>
            <a:r>
              <a:rPr lang="fi-FI" dirty="0"/>
              <a:t> </a:t>
            </a:r>
            <a:r>
              <a:rPr lang="fi-FI" dirty="0" err="1"/>
              <a:t>thesis</a:t>
            </a:r>
            <a:endParaRPr lang="fi-FI" dirty="0"/>
          </a:p>
          <a:p>
            <a:r>
              <a:rPr lang="fi-FI" dirty="0" err="1"/>
              <a:t>Choosing</a:t>
            </a:r>
            <a:r>
              <a:rPr lang="fi-FI" dirty="0"/>
              <a:t> the </a:t>
            </a:r>
            <a:r>
              <a:rPr lang="fi-FI" dirty="0" err="1"/>
              <a:t>topic</a:t>
            </a:r>
            <a:endParaRPr lang="fi-FI" dirty="0"/>
          </a:p>
          <a:p>
            <a:r>
              <a:rPr lang="fi-FI" dirty="0" err="1"/>
              <a:t>Finding</a:t>
            </a:r>
            <a:r>
              <a:rPr lang="fi-FI" dirty="0"/>
              <a:t> </a:t>
            </a:r>
            <a:r>
              <a:rPr lang="fi-FI" dirty="0" err="1"/>
              <a:t>relevant</a:t>
            </a:r>
            <a:r>
              <a:rPr lang="fi-FI" dirty="0"/>
              <a:t> </a:t>
            </a:r>
            <a:r>
              <a:rPr lang="fi-FI" dirty="0" err="1"/>
              <a:t>literature</a:t>
            </a:r>
            <a:endParaRPr lang="fi-FI" dirty="0"/>
          </a:p>
          <a:p>
            <a:r>
              <a:rPr lang="fi-FI" dirty="0" err="1"/>
              <a:t>Research</a:t>
            </a:r>
            <a:r>
              <a:rPr lang="fi-FI" dirty="0"/>
              <a:t> </a:t>
            </a:r>
            <a:r>
              <a:rPr lang="fi-FI" dirty="0" err="1"/>
              <a:t>plan</a:t>
            </a:r>
            <a:endParaRPr lang="fi-FI" dirty="0"/>
          </a:p>
          <a:p>
            <a:r>
              <a:rPr lang="fi-FI" dirty="0" err="1"/>
              <a:t>Writing</a:t>
            </a:r>
            <a:endParaRPr lang="fi-FI" dirty="0"/>
          </a:p>
          <a:p>
            <a:r>
              <a:rPr lang="fi-FI" dirty="0" err="1"/>
              <a:t>Presenting</a:t>
            </a:r>
            <a:r>
              <a:rPr lang="fi-FI" dirty="0"/>
              <a:t> and </a:t>
            </a:r>
            <a:r>
              <a:rPr lang="fi-FI" dirty="0" err="1"/>
              <a:t>acting</a:t>
            </a:r>
            <a:r>
              <a:rPr lang="fi-FI" dirty="0"/>
              <a:t> as an </a:t>
            </a:r>
            <a:r>
              <a:rPr lang="fi-FI" dirty="0" err="1"/>
              <a:t>opponent</a:t>
            </a:r>
            <a:endParaRPr lang="fi-FI" dirty="0"/>
          </a:p>
          <a:p>
            <a:r>
              <a:rPr lang="fi-FI" dirty="0" err="1"/>
              <a:t>Assessment</a:t>
            </a:r>
            <a:endParaRPr lang="en-US" dirty="0"/>
          </a:p>
        </p:txBody>
      </p:sp>
    </p:spTree>
    <p:extLst>
      <p:ext uri="{BB962C8B-B14F-4D97-AF65-F5344CB8AC3E}">
        <p14:creationId xmlns:p14="http://schemas.microsoft.com/office/powerpoint/2010/main" val="361208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Expectations</a:t>
            </a:r>
            <a:endParaRPr lang="en-US" dirty="0"/>
          </a:p>
        </p:txBody>
      </p:sp>
      <p:sp>
        <p:nvSpPr>
          <p:cNvPr id="3" name="Content Placeholder 2"/>
          <p:cNvSpPr>
            <a:spLocks noGrp="1"/>
          </p:cNvSpPr>
          <p:nvPr>
            <p:ph idx="1"/>
          </p:nvPr>
        </p:nvSpPr>
        <p:spPr/>
        <p:txBody>
          <a:bodyPr/>
          <a:lstStyle/>
          <a:p>
            <a:r>
              <a:rPr lang="fi-FI" dirty="0"/>
              <a:t>A </a:t>
            </a:r>
            <a:r>
              <a:rPr lang="fi-FI" dirty="0" err="1"/>
              <a:t>Bachelor’s</a:t>
            </a:r>
            <a:r>
              <a:rPr lang="fi-FI" dirty="0"/>
              <a:t> </a:t>
            </a:r>
            <a:r>
              <a:rPr lang="fi-FI" dirty="0" err="1"/>
              <a:t>thesis</a:t>
            </a:r>
            <a:r>
              <a:rPr lang="fi-FI" dirty="0"/>
              <a:t> is </a:t>
            </a:r>
            <a:r>
              <a:rPr lang="fi-FI" dirty="0" err="1"/>
              <a:t>not</a:t>
            </a:r>
            <a:r>
              <a:rPr lang="fi-FI" dirty="0"/>
              <a:t> a </a:t>
            </a:r>
            <a:r>
              <a:rPr lang="fi-FI" dirty="0" err="1"/>
              <a:t>research</a:t>
            </a:r>
            <a:r>
              <a:rPr lang="fi-FI" dirty="0"/>
              <a:t> </a:t>
            </a:r>
            <a:r>
              <a:rPr lang="fi-FI" dirty="0" err="1"/>
              <a:t>project</a:t>
            </a:r>
            <a:r>
              <a:rPr lang="fi-FI" dirty="0"/>
              <a:t>.</a:t>
            </a:r>
          </a:p>
          <a:p>
            <a:r>
              <a:rPr lang="fi-FI" dirty="0" err="1"/>
              <a:t>Rather</a:t>
            </a:r>
            <a:r>
              <a:rPr lang="fi-FI" dirty="0"/>
              <a:t>, a </a:t>
            </a:r>
            <a:r>
              <a:rPr lang="fi-FI" dirty="0" err="1"/>
              <a:t>survey</a:t>
            </a:r>
            <a:r>
              <a:rPr lang="fi-FI" dirty="0"/>
              <a:t> into a </a:t>
            </a:r>
            <a:r>
              <a:rPr lang="fi-FI" dirty="0" err="1"/>
              <a:t>topic</a:t>
            </a:r>
            <a:r>
              <a:rPr lang="fi-FI" dirty="0"/>
              <a:t> of </a:t>
            </a:r>
            <a:r>
              <a:rPr lang="fi-FI" dirty="0" err="1"/>
              <a:t>interest</a:t>
            </a:r>
            <a:r>
              <a:rPr lang="fi-FI" dirty="0"/>
              <a:t>.</a:t>
            </a:r>
          </a:p>
          <a:p>
            <a:r>
              <a:rPr lang="fi-FI" dirty="0" err="1"/>
              <a:t>Often</a:t>
            </a:r>
            <a:r>
              <a:rPr lang="fi-FI" dirty="0"/>
              <a:t> </a:t>
            </a:r>
            <a:r>
              <a:rPr lang="fi-FI" dirty="0" err="1"/>
              <a:t>the</a:t>
            </a:r>
            <a:r>
              <a:rPr lang="fi-FI" dirty="0"/>
              <a:t> </a:t>
            </a:r>
            <a:r>
              <a:rPr lang="fi-FI" dirty="0" err="1"/>
              <a:t>thesis</a:t>
            </a:r>
            <a:r>
              <a:rPr lang="fi-FI" dirty="0"/>
              <a:t> = a </a:t>
            </a:r>
            <a:r>
              <a:rPr lang="fi-FI" dirty="0" err="1"/>
              <a:t>literature</a:t>
            </a:r>
            <a:r>
              <a:rPr lang="fi-FI" dirty="0"/>
              <a:t> </a:t>
            </a:r>
            <a:r>
              <a:rPr lang="fi-FI" dirty="0" err="1"/>
              <a:t>survey</a:t>
            </a:r>
            <a:r>
              <a:rPr lang="fi-FI" dirty="0"/>
              <a:t>.</a:t>
            </a:r>
          </a:p>
          <a:p>
            <a:r>
              <a:rPr lang="fi-FI" dirty="0" err="1"/>
              <a:t>Theoretical</a:t>
            </a:r>
            <a:r>
              <a:rPr lang="fi-FI" dirty="0"/>
              <a:t> </a:t>
            </a:r>
            <a:r>
              <a:rPr lang="fi-FI" dirty="0" err="1"/>
              <a:t>framework</a:t>
            </a:r>
            <a:r>
              <a:rPr lang="fi-FI" dirty="0"/>
              <a:t> </a:t>
            </a:r>
            <a:r>
              <a:rPr lang="fi-FI" dirty="0" err="1"/>
              <a:t>often</a:t>
            </a:r>
            <a:r>
              <a:rPr lang="fi-FI" dirty="0"/>
              <a:t> </a:t>
            </a:r>
            <a:r>
              <a:rPr lang="fi-FI" dirty="0" err="1"/>
              <a:t>valuable</a:t>
            </a:r>
            <a:r>
              <a:rPr lang="fi-FI" dirty="0"/>
              <a:t>.</a:t>
            </a:r>
          </a:p>
          <a:p>
            <a:r>
              <a:rPr lang="fi-FI" dirty="0" err="1"/>
              <a:t>Could</a:t>
            </a:r>
            <a:r>
              <a:rPr lang="fi-FI" dirty="0"/>
              <a:t> </a:t>
            </a:r>
            <a:r>
              <a:rPr lang="fi-FI" dirty="0" err="1"/>
              <a:t>contain</a:t>
            </a:r>
            <a:r>
              <a:rPr lang="fi-FI" dirty="0"/>
              <a:t> an </a:t>
            </a:r>
            <a:r>
              <a:rPr lang="fi-FI" dirty="0" err="1"/>
              <a:t>empirical</a:t>
            </a:r>
            <a:r>
              <a:rPr lang="fi-FI" dirty="0"/>
              <a:t> </a:t>
            </a:r>
            <a:r>
              <a:rPr lang="fi-FI" dirty="0" err="1"/>
              <a:t>part</a:t>
            </a:r>
            <a:r>
              <a:rPr lang="fi-FI" dirty="0"/>
              <a:t> (</a:t>
            </a:r>
            <a:r>
              <a:rPr lang="fi-FI" dirty="0" err="1"/>
              <a:t>with</a:t>
            </a:r>
            <a:r>
              <a:rPr lang="fi-FI" dirty="0"/>
              <a:t> data), </a:t>
            </a:r>
            <a:r>
              <a:rPr lang="fi-FI" dirty="0" err="1"/>
              <a:t>but</a:t>
            </a:r>
            <a:r>
              <a:rPr lang="fi-FI" dirty="0"/>
              <a:t> </a:t>
            </a:r>
            <a:r>
              <a:rPr lang="fi-FI" dirty="0" err="1"/>
              <a:t>this</a:t>
            </a:r>
            <a:r>
              <a:rPr lang="fi-FI" dirty="0"/>
              <a:t> is </a:t>
            </a:r>
            <a:r>
              <a:rPr lang="fi-FI" dirty="0" err="1"/>
              <a:t>not</a:t>
            </a:r>
            <a:r>
              <a:rPr lang="fi-FI" dirty="0"/>
              <a:t> </a:t>
            </a:r>
            <a:r>
              <a:rPr lang="fi-FI" dirty="0" err="1"/>
              <a:t>necessary</a:t>
            </a:r>
            <a:r>
              <a:rPr lang="fi-FI" dirty="0"/>
              <a:t>.</a:t>
            </a:r>
          </a:p>
          <a:p>
            <a:r>
              <a:rPr lang="fi-FI" dirty="0" err="1"/>
              <a:t>Remember</a:t>
            </a:r>
            <a:r>
              <a:rPr lang="fi-FI" dirty="0"/>
              <a:t>: </a:t>
            </a:r>
            <a:r>
              <a:rPr lang="fi-FI" dirty="0" err="1"/>
              <a:t>this</a:t>
            </a:r>
            <a:r>
              <a:rPr lang="fi-FI" dirty="0"/>
              <a:t> is a </a:t>
            </a:r>
            <a:r>
              <a:rPr lang="fi-FI" dirty="0" err="1"/>
              <a:t>thesis</a:t>
            </a:r>
            <a:r>
              <a:rPr lang="fi-FI" dirty="0"/>
              <a:t> in </a:t>
            </a:r>
            <a:r>
              <a:rPr lang="fi-FI" dirty="0" err="1"/>
              <a:t>the</a:t>
            </a:r>
            <a:r>
              <a:rPr lang="fi-FI" dirty="0"/>
              <a:t> </a:t>
            </a:r>
            <a:r>
              <a:rPr lang="fi-FI" dirty="0" err="1"/>
              <a:t>field</a:t>
            </a:r>
            <a:r>
              <a:rPr lang="fi-FI" dirty="0"/>
              <a:t> of </a:t>
            </a:r>
            <a:r>
              <a:rPr lang="fi-FI" i="1" dirty="0" err="1"/>
              <a:t>Economics</a:t>
            </a:r>
            <a:r>
              <a:rPr lang="fi-FI" i="1" dirty="0"/>
              <a:t>.</a:t>
            </a:r>
            <a:endParaRPr lang="en-US" dirty="0"/>
          </a:p>
        </p:txBody>
      </p:sp>
    </p:spTree>
    <p:extLst>
      <p:ext uri="{BB962C8B-B14F-4D97-AF65-F5344CB8AC3E}">
        <p14:creationId xmlns:p14="http://schemas.microsoft.com/office/powerpoint/2010/main" val="313982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9C717-830C-2B44-AE09-9598189D0A0C}"/>
              </a:ext>
            </a:extLst>
          </p:cNvPr>
          <p:cNvSpPr>
            <a:spLocks noGrp="1"/>
          </p:cNvSpPr>
          <p:nvPr>
            <p:ph type="title"/>
          </p:nvPr>
        </p:nvSpPr>
        <p:spPr/>
        <p:txBody>
          <a:bodyPr/>
          <a:lstStyle/>
          <a:p>
            <a:r>
              <a:rPr lang="en-US" dirty="0"/>
              <a:t>Timeline for work with the thesis</a:t>
            </a:r>
          </a:p>
        </p:txBody>
      </p:sp>
      <p:sp>
        <p:nvSpPr>
          <p:cNvPr id="3" name="Content Placeholder 2">
            <a:extLst>
              <a:ext uri="{FF2B5EF4-FFF2-40B4-BE49-F238E27FC236}">
                <a16:creationId xmlns:a16="http://schemas.microsoft.com/office/drawing/2014/main" id="{BD736EAF-144A-844E-9560-E8FAC75824E5}"/>
              </a:ext>
            </a:extLst>
          </p:cNvPr>
          <p:cNvSpPr>
            <a:spLocks noGrp="1"/>
          </p:cNvSpPr>
          <p:nvPr>
            <p:ph idx="1"/>
          </p:nvPr>
        </p:nvSpPr>
        <p:spPr>
          <a:xfrm>
            <a:off x="451846" y="1628800"/>
            <a:ext cx="8229600" cy="4525963"/>
          </a:xfrm>
        </p:spPr>
        <p:txBody>
          <a:bodyPr>
            <a:normAutofit fontScale="92500" lnSpcReduction="10000"/>
          </a:bodyPr>
          <a:lstStyle/>
          <a:p>
            <a:pPr marL="514350" indent="-514350">
              <a:buFont typeface="+mj-lt"/>
              <a:buAutoNum type="arabicPeriod"/>
            </a:pPr>
            <a:r>
              <a:rPr lang="en-US" dirty="0"/>
              <a:t>Choosing a topic </a:t>
            </a:r>
            <a:r>
              <a:rPr lang="en-US" sz="1600" dirty="0"/>
              <a:t>(16.1) </a:t>
            </a:r>
            <a:r>
              <a:rPr lang="en-US" dirty="0"/>
              <a:t>and finding literature</a:t>
            </a:r>
          </a:p>
          <a:p>
            <a:pPr marL="514350" indent="-514350">
              <a:buFont typeface="+mj-lt"/>
              <a:buAutoNum type="arabicPeriod"/>
            </a:pPr>
            <a:r>
              <a:rPr lang="en-US" dirty="0"/>
              <a:t>Presenting your research plan</a:t>
            </a:r>
          </a:p>
          <a:p>
            <a:pPr marL="400050" lvl="1" indent="0">
              <a:buNone/>
            </a:pPr>
            <a:r>
              <a:rPr lang="en-US" sz="1600" dirty="0"/>
              <a:t>This is done in a classroom presentation (</a:t>
            </a:r>
            <a:r>
              <a:rPr lang="en-FI" sz="1600" dirty="0"/>
              <a:t>3.2., 10.2</a:t>
            </a:r>
            <a:r>
              <a:rPr lang="en-US" sz="1600" dirty="0"/>
              <a:t>). Feedback at this stage can help you focus and narrow down you research focus, find relevant literature, and more. </a:t>
            </a:r>
          </a:p>
          <a:p>
            <a:pPr marL="514350" indent="-514350">
              <a:buFont typeface="+mj-lt"/>
              <a:buAutoNum type="arabicPeriod"/>
            </a:pPr>
            <a:r>
              <a:rPr lang="en-US" dirty="0"/>
              <a:t>Writing of the thesis</a:t>
            </a:r>
          </a:p>
          <a:p>
            <a:pPr marL="514350" indent="-514350">
              <a:buFont typeface="+mj-lt"/>
              <a:buAutoNum type="arabicPeriod"/>
            </a:pPr>
            <a:r>
              <a:rPr lang="en-US" dirty="0"/>
              <a:t>Presenting a final draft</a:t>
            </a:r>
          </a:p>
          <a:p>
            <a:pPr marL="400050" lvl="1" indent="0">
              <a:buNone/>
            </a:pPr>
            <a:r>
              <a:rPr lang="en-US" sz="1600" dirty="0"/>
              <a:t>This is done in a classroom presentation </a:t>
            </a:r>
            <a:r>
              <a:rPr lang="en-FI" sz="1600" dirty="0"/>
              <a:t>31.3, 7.4 </a:t>
            </a:r>
            <a:r>
              <a:rPr lang="en-FI" sz="1600" dirty="0">
                <a:solidFill>
                  <a:srgbClr val="FF0000"/>
                </a:solidFill>
              </a:rPr>
              <a:t>(and 14.4 if needed)</a:t>
            </a:r>
            <a:r>
              <a:rPr lang="en-US" sz="1600" dirty="0"/>
              <a:t>. You will need to submit your draft online a few days before the presentation so that opponents and discussants can read it. Each student will be the opponent on one other thesis draft and an additional reader on two other thesis drafts.</a:t>
            </a:r>
            <a:endParaRPr lang="en-US" dirty="0"/>
          </a:p>
          <a:p>
            <a:pPr marL="514350" indent="-514350">
              <a:buFont typeface="+mj-lt"/>
              <a:buAutoNum type="arabicPeriod"/>
            </a:pPr>
            <a:r>
              <a:rPr lang="en-US" dirty="0"/>
              <a:t>Submission of the thesis </a:t>
            </a:r>
            <a:r>
              <a:rPr lang="en-US" sz="1600" dirty="0"/>
              <a:t>25.4. </a:t>
            </a:r>
            <a:br>
              <a:rPr lang="en-US" dirty="0"/>
            </a:br>
            <a:endParaRPr lang="en-US" dirty="0"/>
          </a:p>
        </p:txBody>
      </p:sp>
    </p:spTree>
    <p:extLst>
      <p:ext uri="{BB962C8B-B14F-4D97-AF65-F5344CB8AC3E}">
        <p14:creationId xmlns:p14="http://schemas.microsoft.com/office/powerpoint/2010/main" val="274654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Choosing</a:t>
            </a:r>
            <a:r>
              <a:rPr lang="fi-FI" dirty="0"/>
              <a:t> the </a:t>
            </a:r>
            <a:r>
              <a:rPr lang="fi-FI" dirty="0" err="1"/>
              <a:t>topic</a:t>
            </a:r>
            <a:endParaRPr lang="en-US" dirty="0"/>
          </a:p>
        </p:txBody>
      </p:sp>
      <p:sp>
        <p:nvSpPr>
          <p:cNvPr id="3" name="Content Placeholder 2"/>
          <p:cNvSpPr>
            <a:spLocks noGrp="1"/>
          </p:cNvSpPr>
          <p:nvPr>
            <p:ph idx="1"/>
          </p:nvPr>
        </p:nvSpPr>
        <p:spPr/>
        <p:txBody>
          <a:bodyPr/>
          <a:lstStyle/>
          <a:p>
            <a:r>
              <a:rPr lang="fi-FI" sz="2800" dirty="0" err="1"/>
              <a:t>Which</a:t>
            </a:r>
            <a:r>
              <a:rPr lang="fi-FI" sz="2800" dirty="0"/>
              <a:t> </a:t>
            </a:r>
            <a:r>
              <a:rPr lang="fi-FI" sz="2800" dirty="0" err="1"/>
              <a:t>sub-field</a:t>
            </a:r>
            <a:r>
              <a:rPr lang="fi-FI" sz="2800" dirty="0"/>
              <a:t> of </a:t>
            </a:r>
            <a:r>
              <a:rPr lang="fi-FI" sz="2800" dirty="0" err="1"/>
              <a:t>economics</a:t>
            </a:r>
            <a:r>
              <a:rPr lang="fi-FI" sz="2800" dirty="0"/>
              <a:t> / </a:t>
            </a:r>
            <a:r>
              <a:rPr lang="fi-FI" sz="2800" dirty="0" err="1"/>
              <a:t>which</a:t>
            </a:r>
            <a:r>
              <a:rPr lang="fi-FI" sz="2800" dirty="0"/>
              <a:t> </a:t>
            </a:r>
            <a:r>
              <a:rPr lang="fi-FI" sz="2800" dirty="0" err="1"/>
              <a:t>applications</a:t>
            </a:r>
            <a:r>
              <a:rPr lang="fi-FI" sz="2800" dirty="0"/>
              <a:t> </a:t>
            </a:r>
            <a:r>
              <a:rPr lang="fi-FI" sz="2800" dirty="0" err="1"/>
              <a:t>are</a:t>
            </a:r>
            <a:r>
              <a:rPr lang="fi-FI" sz="2800" dirty="0"/>
              <a:t> </a:t>
            </a:r>
            <a:r>
              <a:rPr lang="fi-FI" sz="2800" dirty="0" err="1"/>
              <a:t>you</a:t>
            </a:r>
            <a:r>
              <a:rPr lang="fi-FI" sz="2800" dirty="0"/>
              <a:t> </a:t>
            </a:r>
            <a:r>
              <a:rPr lang="fi-FI" sz="2800" dirty="0" err="1"/>
              <a:t>most</a:t>
            </a:r>
            <a:r>
              <a:rPr lang="fi-FI" sz="2800" dirty="0"/>
              <a:t> </a:t>
            </a:r>
            <a:r>
              <a:rPr lang="fi-FI" sz="2800" dirty="0" err="1"/>
              <a:t>interested</a:t>
            </a:r>
            <a:r>
              <a:rPr lang="fi-FI" sz="2800" dirty="0"/>
              <a:t> in?</a:t>
            </a:r>
          </a:p>
          <a:p>
            <a:r>
              <a:rPr lang="fi-FI" sz="2800" dirty="0" err="1"/>
              <a:t>Search</a:t>
            </a:r>
            <a:r>
              <a:rPr lang="fi-FI" sz="2800" dirty="0"/>
              <a:t> for </a:t>
            </a:r>
            <a:r>
              <a:rPr lang="fi-FI" sz="2800" dirty="0" err="1"/>
              <a:t>ideas</a:t>
            </a:r>
            <a:r>
              <a:rPr lang="fi-FI" sz="2800" dirty="0"/>
              <a:t> </a:t>
            </a:r>
            <a:r>
              <a:rPr lang="fi-FI" sz="2800" dirty="0" err="1"/>
              <a:t>from</a:t>
            </a:r>
            <a:r>
              <a:rPr lang="fi-FI" sz="2800" dirty="0"/>
              <a:t> </a:t>
            </a:r>
            <a:r>
              <a:rPr lang="fi-FI" sz="2800" dirty="0" err="1"/>
              <a:t>your</a:t>
            </a:r>
            <a:r>
              <a:rPr lang="fi-FI" sz="2800" dirty="0"/>
              <a:t> </a:t>
            </a:r>
            <a:r>
              <a:rPr lang="fi-FI" sz="2800" dirty="0" err="1"/>
              <a:t>courses</a:t>
            </a:r>
            <a:r>
              <a:rPr lang="fi-FI" sz="2800" dirty="0"/>
              <a:t>, </a:t>
            </a:r>
            <a:r>
              <a:rPr lang="fi-FI" sz="2800" dirty="0" err="1"/>
              <a:t>text</a:t>
            </a:r>
            <a:r>
              <a:rPr lang="fi-FI" sz="2800" dirty="0"/>
              <a:t> </a:t>
            </a:r>
            <a:r>
              <a:rPr lang="fi-FI" sz="2800" dirty="0" err="1"/>
              <a:t>books</a:t>
            </a:r>
            <a:r>
              <a:rPr lang="fi-FI" sz="2800" dirty="0"/>
              <a:t>, </a:t>
            </a:r>
            <a:r>
              <a:rPr lang="fi-FI" sz="2800" dirty="0" err="1"/>
              <a:t>economics-related</a:t>
            </a:r>
            <a:r>
              <a:rPr lang="fi-FI" sz="2800" dirty="0"/>
              <a:t> news, </a:t>
            </a:r>
            <a:r>
              <a:rPr lang="fi-FI" sz="2800" dirty="0" err="1"/>
              <a:t>surveys</a:t>
            </a:r>
            <a:r>
              <a:rPr lang="fi-FI" sz="2800" dirty="0"/>
              <a:t>, …</a:t>
            </a:r>
          </a:p>
          <a:p>
            <a:r>
              <a:rPr lang="fi-FI" sz="2800" dirty="0" err="1"/>
              <a:t>What</a:t>
            </a:r>
            <a:r>
              <a:rPr lang="fi-FI" sz="2800" dirty="0"/>
              <a:t> </a:t>
            </a:r>
            <a:r>
              <a:rPr lang="fi-FI" sz="2800" dirty="0" err="1"/>
              <a:t>literature</a:t>
            </a:r>
            <a:r>
              <a:rPr lang="fi-FI" sz="2800" dirty="0"/>
              <a:t> is </a:t>
            </a:r>
            <a:r>
              <a:rPr lang="fi-FI" sz="2800" dirty="0" err="1"/>
              <a:t>already</a:t>
            </a:r>
            <a:r>
              <a:rPr lang="fi-FI" sz="2800" dirty="0"/>
              <a:t> </a:t>
            </a:r>
            <a:r>
              <a:rPr lang="fi-FI" sz="2800" dirty="0" err="1"/>
              <a:t>available</a:t>
            </a:r>
            <a:r>
              <a:rPr lang="fi-FI" sz="2800" dirty="0"/>
              <a:t> on the </a:t>
            </a:r>
            <a:r>
              <a:rPr lang="fi-FI" sz="2800" dirty="0" err="1"/>
              <a:t>topic</a:t>
            </a:r>
            <a:r>
              <a:rPr lang="fi-FI" sz="2800" dirty="0"/>
              <a:t>?</a:t>
            </a:r>
          </a:p>
          <a:p>
            <a:r>
              <a:rPr lang="fi-FI" sz="2800" dirty="0" err="1"/>
              <a:t>Narrow</a:t>
            </a:r>
            <a:r>
              <a:rPr lang="fi-FI" sz="2800" dirty="0"/>
              <a:t> vs. </a:t>
            </a:r>
            <a:r>
              <a:rPr lang="fi-FI" sz="2800" dirty="0" err="1"/>
              <a:t>broad</a:t>
            </a:r>
            <a:r>
              <a:rPr lang="fi-FI" sz="2800" dirty="0"/>
              <a:t> </a:t>
            </a:r>
            <a:r>
              <a:rPr lang="fi-FI" sz="2800" dirty="0" err="1"/>
              <a:t>topic</a:t>
            </a:r>
            <a:r>
              <a:rPr lang="fi-FI" sz="2800" dirty="0"/>
              <a:t>?</a:t>
            </a:r>
          </a:p>
          <a:p>
            <a:r>
              <a:rPr lang="fi-FI" sz="2800" dirty="0" err="1"/>
              <a:t>Well</a:t>
            </a:r>
            <a:r>
              <a:rPr lang="fi-FI" sz="2800" dirty="0"/>
              <a:t> </a:t>
            </a:r>
            <a:r>
              <a:rPr lang="fi-FI" sz="2800" dirty="0" err="1"/>
              <a:t>studied</a:t>
            </a:r>
            <a:r>
              <a:rPr lang="fi-FI" sz="2800" dirty="0"/>
              <a:t> vs. </a:t>
            </a:r>
            <a:r>
              <a:rPr lang="fi-FI" sz="2800" dirty="0" err="1"/>
              <a:t>novel</a:t>
            </a:r>
            <a:r>
              <a:rPr lang="fi-FI" sz="2800" dirty="0"/>
              <a:t> </a:t>
            </a:r>
            <a:r>
              <a:rPr lang="fi-FI" sz="2800" dirty="0" err="1"/>
              <a:t>topic</a:t>
            </a:r>
            <a:r>
              <a:rPr lang="fi-FI" sz="2800" dirty="0"/>
              <a:t>?</a:t>
            </a:r>
          </a:p>
          <a:p>
            <a:r>
              <a:rPr lang="fi-FI" sz="2800" dirty="0" err="1"/>
              <a:t>Some</a:t>
            </a:r>
            <a:r>
              <a:rPr lang="fi-FI" sz="2800" dirty="0"/>
              <a:t> </a:t>
            </a:r>
            <a:r>
              <a:rPr lang="fi-FI" sz="2800" dirty="0" err="1"/>
              <a:t>sources</a:t>
            </a:r>
            <a:r>
              <a:rPr lang="fi-FI" sz="2800" dirty="0"/>
              <a:t> for </a:t>
            </a:r>
            <a:r>
              <a:rPr lang="fi-FI" sz="2800" dirty="0" err="1"/>
              <a:t>inspiration</a:t>
            </a:r>
            <a:r>
              <a:rPr lang="fi-FI" sz="2800" dirty="0"/>
              <a:t> for </a:t>
            </a:r>
            <a:r>
              <a:rPr lang="fi-FI" sz="2800" dirty="0" err="1"/>
              <a:t>research</a:t>
            </a:r>
            <a:r>
              <a:rPr lang="fi-FI" sz="2800" dirty="0"/>
              <a:t> </a:t>
            </a:r>
            <a:r>
              <a:rPr lang="fi-FI" sz="2800" dirty="0" err="1"/>
              <a:t>topic</a:t>
            </a:r>
            <a:r>
              <a:rPr lang="fi-FI" sz="2800" dirty="0"/>
              <a:t>: NBER </a:t>
            </a:r>
            <a:r>
              <a:rPr lang="fi-FI" sz="2800" dirty="0" err="1"/>
              <a:t>working</a:t>
            </a:r>
            <a:r>
              <a:rPr lang="fi-FI" sz="2800" dirty="0"/>
              <a:t> </a:t>
            </a:r>
            <a:r>
              <a:rPr lang="fi-FI" sz="2800" dirty="0" err="1"/>
              <a:t>paper</a:t>
            </a:r>
            <a:r>
              <a:rPr lang="fi-FI" sz="2800" dirty="0"/>
              <a:t> </a:t>
            </a:r>
            <a:r>
              <a:rPr lang="fi-FI" sz="2800" dirty="0" err="1"/>
              <a:t>series</a:t>
            </a:r>
            <a:r>
              <a:rPr lang="fi-FI" sz="2800" dirty="0"/>
              <a:t>, </a:t>
            </a:r>
            <a:r>
              <a:rPr lang="fi-FI" sz="2800" dirty="0" err="1"/>
              <a:t>voxeu.org</a:t>
            </a:r>
            <a:r>
              <a:rPr lang="fi-FI" sz="2800" dirty="0"/>
              <a:t>, </a:t>
            </a:r>
            <a:r>
              <a:rPr lang="fi-FI" sz="2800" dirty="0" err="1"/>
              <a:t>voxdev.org</a:t>
            </a:r>
            <a:endParaRPr lang="fi-FI" sz="2800" dirty="0"/>
          </a:p>
          <a:p>
            <a:endParaRPr lang="en-US" dirty="0"/>
          </a:p>
        </p:txBody>
      </p:sp>
    </p:spTree>
    <p:extLst>
      <p:ext uri="{BB962C8B-B14F-4D97-AF65-F5344CB8AC3E}">
        <p14:creationId xmlns:p14="http://schemas.microsoft.com/office/powerpoint/2010/main" val="98235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Finding</a:t>
            </a:r>
            <a:r>
              <a:rPr lang="fi-FI" dirty="0"/>
              <a:t> </a:t>
            </a:r>
            <a:r>
              <a:rPr lang="fi-FI" dirty="0" err="1"/>
              <a:t>literature</a:t>
            </a:r>
            <a:r>
              <a:rPr lang="fi-FI" dirty="0"/>
              <a:t>:</a:t>
            </a:r>
            <a:endParaRPr lang="en-US" dirty="0"/>
          </a:p>
        </p:txBody>
      </p:sp>
      <p:sp>
        <p:nvSpPr>
          <p:cNvPr id="3" name="Content Placeholder 2"/>
          <p:cNvSpPr>
            <a:spLocks noGrp="1"/>
          </p:cNvSpPr>
          <p:nvPr>
            <p:ph idx="1"/>
          </p:nvPr>
        </p:nvSpPr>
        <p:spPr/>
        <p:txBody>
          <a:bodyPr>
            <a:normAutofit/>
          </a:bodyPr>
          <a:lstStyle/>
          <a:p>
            <a:r>
              <a:rPr lang="fi-FI" dirty="0" err="1"/>
              <a:t>References</a:t>
            </a:r>
            <a:r>
              <a:rPr lang="fi-FI" dirty="0"/>
              <a:t> in </a:t>
            </a:r>
            <a:r>
              <a:rPr lang="fi-FI" dirty="0" err="1"/>
              <a:t>text</a:t>
            </a:r>
            <a:r>
              <a:rPr lang="fi-FI" dirty="0"/>
              <a:t> </a:t>
            </a:r>
            <a:r>
              <a:rPr lang="fi-FI" dirty="0" err="1"/>
              <a:t>books</a:t>
            </a:r>
            <a:endParaRPr lang="fi-FI" dirty="0"/>
          </a:p>
          <a:p>
            <a:r>
              <a:rPr lang="fi-FI" dirty="0" err="1"/>
              <a:t>Review</a:t>
            </a:r>
            <a:r>
              <a:rPr lang="fi-FI" dirty="0"/>
              <a:t> </a:t>
            </a:r>
            <a:r>
              <a:rPr lang="fi-FI" dirty="0" err="1"/>
              <a:t>articles</a:t>
            </a:r>
            <a:r>
              <a:rPr lang="fi-FI" dirty="0"/>
              <a:t>/</a:t>
            </a:r>
            <a:r>
              <a:rPr lang="fi-FI" dirty="0" err="1"/>
              <a:t>survey</a:t>
            </a:r>
            <a:r>
              <a:rPr lang="fi-FI" dirty="0"/>
              <a:t> </a:t>
            </a:r>
            <a:r>
              <a:rPr lang="fi-FI" dirty="0" err="1"/>
              <a:t>articles</a:t>
            </a:r>
            <a:endParaRPr lang="fi-FI" dirty="0"/>
          </a:p>
          <a:p>
            <a:r>
              <a:rPr lang="fi-FI" dirty="0" err="1"/>
              <a:t>Influential</a:t>
            </a:r>
            <a:r>
              <a:rPr lang="fi-FI" dirty="0"/>
              <a:t> </a:t>
            </a:r>
            <a:r>
              <a:rPr lang="fi-FI" dirty="0" err="1"/>
              <a:t>journal</a:t>
            </a:r>
            <a:r>
              <a:rPr lang="fi-FI" dirty="0"/>
              <a:t> </a:t>
            </a:r>
            <a:r>
              <a:rPr lang="fi-FI" dirty="0" err="1"/>
              <a:t>articles</a:t>
            </a:r>
            <a:endParaRPr lang="fi-FI" dirty="0"/>
          </a:p>
          <a:p>
            <a:r>
              <a:rPr lang="fi-FI" dirty="0" err="1"/>
              <a:t>Citing</a:t>
            </a:r>
            <a:r>
              <a:rPr lang="fi-FI" dirty="0"/>
              <a:t> </a:t>
            </a:r>
            <a:r>
              <a:rPr lang="fi-FI" dirty="0" err="1"/>
              <a:t>patterns</a:t>
            </a:r>
            <a:r>
              <a:rPr lang="fi-FI" dirty="0"/>
              <a:t> </a:t>
            </a:r>
            <a:r>
              <a:rPr lang="fi-FI" dirty="0" err="1"/>
              <a:t>by</a:t>
            </a:r>
            <a:r>
              <a:rPr lang="fi-FI" dirty="0"/>
              <a:t> </a:t>
            </a:r>
            <a:r>
              <a:rPr lang="fi-FI" dirty="0" err="1"/>
              <a:t>google</a:t>
            </a:r>
            <a:r>
              <a:rPr lang="fi-FI" dirty="0"/>
              <a:t> </a:t>
            </a:r>
            <a:r>
              <a:rPr lang="fi-FI" dirty="0" err="1"/>
              <a:t>scholar</a:t>
            </a:r>
            <a:endParaRPr lang="fi-FI" dirty="0"/>
          </a:p>
          <a:p>
            <a:r>
              <a:rPr lang="fi-FI" dirty="0"/>
              <a:t>A </a:t>
            </a:r>
            <a:r>
              <a:rPr lang="fi-FI" dirty="0" err="1"/>
              <a:t>separate</a:t>
            </a:r>
            <a:r>
              <a:rPr lang="fi-FI" dirty="0"/>
              <a:t> </a:t>
            </a:r>
            <a:r>
              <a:rPr lang="fi-FI" dirty="0" err="1"/>
              <a:t>meeting</a:t>
            </a:r>
            <a:r>
              <a:rPr lang="fi-FI" dirty="0"/>
              <a:t> on </a:t>
            </a:r>
            <a:r>
              <a:rPr lang="fi-FI" dirty="0" err="1"/>
              <a:t>finding</a:t>
            </a:r>
            <a:r>
              <a:rPr lang="fi-FI" dirty="0"/>
              <a:t> </a:t>
            </a:r>
            <a:r>
              <a:rPr lang="fi-FI" dirty="0" err="1"/>
              <a:t>literature</a:t>
            </a:r>
            <a:r>
              <a:rPr lang="fi-FI" dirty="0"/>
              <a:t> </a:t>
            </a:r>
            <a:r>
              <a:rPr lang="fi-FI" dirty="0" err="1"/>
              <a:t>will</a:t>
            </a:r>
            <a:r>
              <a:rPr lang="fi-FI" dirty="0"/>
              <a:t> </a:t>
            </a:r>
            <a:r>
              <a:rPr lang="fi-FI" dirty="0" err="1"/>
              <a:t>be</a:t>
            </a:r>
            <a:r>
              <a:rPr lang="fi-FI" dirty="0"/>
              <a:t> </a:t>
            </a:r>
            <a:r>
              <a:rPr lang="fi-FI" dirty="0" err="1"/>
              <a:t>held</a:t>
            </a:r>
            <a:r>
              <a:rPr lang="fi-FI" dirty="0"/>
              <a:t> on Jan 20, 2022. </a:t>
            </a:r>
          </a:p>
          <a:p>
            <a:pPr lvl="1"/>
            <a:r>
              <a:rPr lang="fi-FI" sz="2100" dirty="0"/>
              <a:t>A </a:t>
            </a:r>
            <a:r>
              <a:rPr lang="fi-FI" sz="2100" dirty="0" err="1"/>
              <a:t>practical</a:t>
            </a:r>
            <a:r>
              <a:rPr lang="fi-FI" sz="2100" dirty="0"/>
              <a:t> </a:t>
            </a:r>
            <a:r>
              <a:rPr lang="fi-FI" sz="2100" dirty="0" err="1"/>
              <a:t>part</a:t>
            </a:r>
            <a:r>
              <a:rPr lang="fi-FI" sz="2100" dirty="0"/>
              <a:t> </a:t>
            </a:r>
            <a:r>
              <a:rPr lang="fi-FI" sz="2100" dirty="0" err="1"/>
              <a:t>about</a:t>
            </a:r>
            <a:r>
              <a:rPr lang="fi-FI" sz="2100" dirty="0"/>
              <a:t> </a:t>
            </a:r>
            <a:r>
              <a:rPr lang="fi-FI" sz="2100" dirty="0" err="1"/>
              <a:t>searching</a:t>
            </a:r>
            <a:r>
              <a:rPr lang="fi-FI" sz="2100" dirty="0"/>
              <a:t> </a:t>
            </a:r>
            <a:r>
              <a:rPr lang="fi-FI" sz="2100" dirty="0" err="1"/>
              <a:t>through</a:t>
            </a:r>
            <a:r>
              <a:rPr lang="fi-FI" sz="2100" dirty="0"/>
              <a:t> </a:t>
            </a:r>
            <a:r>
              <a:rPr lang="fi-FI" sz="2100" dirty="0" err="1"/>
              <a:t>the</a:t>
            </a:r>
            <a:r>
              <a:rPr lang="fi-FI" sz="2100" dirty="0"/>
              <a:t> </a:t>
            </a:r>
            <a:r>
              <a:rPr lang="fi-FI" sz="2100" dirty="0" err="1"/>
              <a:t>library’s</a:t>
            </a:r>
            <a:r>
              <a:rPr lang="fi-FI" sz="2100" dirty="0"/>
              <a:t> </a:t>
            </a:r>
            <a:r>
              <a:rPr lang="fi-FI" sz="2100" dirty="0" err="1"/>
              <a:t>sources</a:t>
            </a:r>
            <a:r>
              <a:rPr lang="fi-FI" sz="2100" dirty="0"/>
              <a:t> </a:t>
            </a:r>
          </a:p>
          <a:p>
            <a:pPr lvl="1"/>
            <a:r>
              <a:rPr lang="fi-FI" sz="2100" dirty="0"/>
              <a:t>A </a:t>
            </a:r>
            <a:r>
              <a:rPr lang="fi-FI" sz="2100" dirty="0" err="1"/>
              <a:t>part</a:t>
            </a:r>
            <a:r>
              <a:rPr lang="fi-FI" sz="2100" dirty="0"/>
              <a:t> </a:t>
            </a:r>
            <a:r>
              <a:rPr lang="fi-FI" sz="2100" dirty="0" err="1"/>
              <a:t>more</a:t>
            </a:r>
            <a:r>
              <a:rPr lang="fi-FI" sz="2100" dirty="0"/>
              <a:t> </a:t>
            </a:r>
            <a:r>
              <a:rPr lang="fi-FI" sz="2100" dirty="0" err="1"/>
              <a:t>focused</a:t>
            </a:r>
            <a:r>
              <a:rPr lang="fi-FI" sz="2100" dirty="0"/>
              <a:t> on </a:t>
            </a:r>
            <a:r>
              <a:rPr lang="fi-FI" sz="2100" dirty="0" err="1"/>
              <a:t>finding</a:t>
            </a:r>
            <a:r>
              <a:rPr lang="fi-FI" sz="2100" dirty="0"/>
              <a:t> and </a:t>
            </a:r>
            <a:r>
              <a:rPr lang="fi-FI" sz="2100" dirty="0" err="1"/>
              <a:t>identifying</a:t>
            </a:r>
            <a:r>
              <a:rPr lang="fi-FI" sz="2100" dirty="0"/>
              <a:t> </a:t>
            </a:r>
            <a:r>
              <a:rPr lang="fi-FI" sz="2100" dirty="0" err="1"/>
              <a:t>literature</a:t>
            </a:r>
            <a:r>
              <a:rPr lang="fi-FI" sz="2100" dirty="0"/>
              <a:t> in </a:t>
            </a:r>
            <a:r>
              <a:rPr lang="fi-FI" sz="2100" dirty="0" err="1"/>
              <a:t>economics</a:t>
            </a:r>
            <a:r>
              <a:rPr lang="fi-FI" sz="2100" dirty="0"/>
              <a:t>.</a:t>
            </a:r>
          </a:p>
          <a:p>
            <a:endParaRPr lang="fi-FI" dirty="0"/>
          </a:p>
        </p:txBody>
      </p:sp>
    </p:spTree>
    <p:extLst>
      <p:ext uri="{BB962C8B-B14F-4D97-AF65-F5344CB8AC3E}">
        <p14:creationId xmlns:p14="http://schemas.microsoft.com/office/powerpoint/2010/main" val="344473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Research</a:t>
            </a:r>
            <a:r>
              <a:rPr lang="fi-FI" dirty="0"/>
              <a:t> </a:t>
            </a:r>
            <a:r>
              <a:rPr lang="fi-FI" dirty="0" err="1"/>
              <a:t>plan</a:t>
            </a:r>
            <a:endParaRPr lang="en-US" dirty="0"/>
          </a:p>
        </p:txBody>
      </p:sp>
      <p:sp>
        <p:nvSpPr>
          <p:cNvPr id="3" name="Content Placeholder 2"/>
          <p:cNvSpPr>
            <a:spLocks noGrp="1"/>
          </p:cNvSpPr>
          <p:nvPr>
            <p:ph idx="1"/>
          </p:nvPr>
        </p:nvSpPr>
        <p:spPr/>
        <p:txBody>
          <a:bodyPr/>
          <a:lstStyle/>
          <a:p>
            <a:r>
              <a:rPr lang="fi-FI" dirty="0" err="1"/>
              <a:t>You</a:t>
            </a:r>
            <a:r>
              <a:rPr lang="fi-FI" dirty="0"/>
              <a:t> </a:t>
            </a:r>
            <a:r>
              <a:rPr lang="fi-FI" dirty="0" err="1"/>
              <a:t>should</a:t>
            </a:r>
            <a:r>
              <a:rPr lang="fi-FI" dirty="0"/>
              <a:t> </a:t>
            </a:r>
            <a:r>
              <a:rPr lang="fi-FI" dirty="0" err="1"/>
              <a:t>be</a:t>
            </a:r>
            <a:r>
              <a:rPr lang="fi-FI" dirty="0"/>
              <a:t> </a:t>
            </a:r>
            <a:r>
              <a:rPr lang="fi-FI" dirty="0" err="1"/>
              <a:t>able</a:t>
            </a:r>
            <a:r>
              <a:rPr lang="fi-FI" dirty="0"/>
              <a:t> to </a:t>
            </a:r>
            <a:r>
              <a:rPr lang="fi-FI" dirty="0" err="1"/>
              <a:t>motivate</a:t>
            </a:r>
            <a:r>
              <a:rPr lang="fi-FI" dirty="0"/>
              <a:t> and </a:t>
            </a:r>
            <a:r>
              <a:rPr lang="fi-FI" dirty="0" err="1"/>
              <a:t>explain</a:t>
            </a:r>
            <a:r>
              <a:rPr lang="fi-FI" dirty="0"/>
              <a:t> </a:t>
            </a:r>
            <a:r>
              <a:rPr lang="fi-FI" dirty="0" err="1"/>
              <a:t>succinctly</a:t>
            </a:r>
            <a:r>
              <a:rPr lang="fi-FI" dirty="0"/>
              <a:t> </a:t>
            </a:r>
            <a:r>
              <a:rPr lang="fi-FI" dirty="0" err="1"/>
              <a:t>your</a:t>
            </a:r>
            <a:r>
              <a:rPr lang="fi-FI" dirty="0"/>
              <a:t>:</a:t>
            </a:r>
          </a:p>
          <a:p>
            <a:pPr lvl="1"/>
            <a:r>
              <a:rPr lang="fi-FI" dirty="0" err="1"/>
              <a:t>Topic</a:t>
            </a:r>
            <a:endParaRPr lang="fi-FI" dirty="0"/>
          </a:p>
          <a:p>
            <a:pPr lvl="1"/>
            <a:r>
              <a:rPr lang="fi-FI" dirty="0" err="1"/>
              <a:t>Research</a:t>
            </a:r>
            <a:r>
              <a:rPr lang="fi-FI" dirty="0"/>
              <a:t> </a:t>
            </a:r>
            <a:r>
              <a:rPr lang="fi-FI" dirty="0" err="1"/>
              <a:t>question</a:t>
            </a:r>
            <a:endParaRPr lang="fi-FI" dirty="0"/>
          </a:p>
          <a:p>
            <a:pPr lvl="1"/>
            <a:r>
              <a:rPr lang="fi-FI" dirty="0" err="1"/>
              <a:t>Approach</a:t>
            </a:r>
            <a:r>
              <a:rPr lang="fi-FI" dirty="0"/>
              <a:t> (</a:t>
            </a:r>
            <a:r>
              <a:rPr lang="fi-FI" dirty="0" err="1"/>
              <a:t>method</a:t>
            </a:r>
            <a:r>
              <a:rPr lang="fi-FI" dirty="0"/>
              <a:t> of </a:t>
            </a:r>
            <a:r>
              <a:rPr lang="fi-FI" dirty="0" err="1"/>
              <a:t>analysis</a:t>
            </a:r>
            <a:r>
              <a:rPr lang="fi-FI" dirty="0"/>
              <a:t>)</a:t>
            </a:r>
          </a:p>
          <a:p>
            <a:pPr lvl="1"/>
            <a:r>
              <a:rPr lang="fi-FI" dirty="0"/>
              <a:t>At </a:t>
            </a:r>
            <a:r>
              <a:rPr lang="fi-FI" dirty="0" err="1"/>
              <a:t>least</a:t>
            </a:r>
            <a:r>
              <a:rPr lang="fi-FI" dirty="0"/>
              <a:t> </a:t>
            </a:r>
            <a:r>
              <a:rPr lang="fi-FI" dirty="0" err="1"/>
              <a:t>some</a:t>
            </a:r>
            <a:r>
              <a:rPr lang="fi-FI" dirty="0"/>
              <a:t> </a:t>
            </a:r>
            <a:r>
              <a:rPr lang="fi-FI" dirty="0" err="1"/>
              <a:t>relevant</a:t>
            </a:r>
            <a:r>
              <a:rPr lang="fi-FI" dirty="0"/>
              <a:t> </a:t>
            </a:r>
            <a:r>
              <a:rPr lang="fi-FI" dirty="0" err="1"/>
              <a:t>literature</a:t>
            </a:r>
            <a:endParaRPr lang="fi-FI" dirty="0"/>
          </a:p>
          <a:p>
            <a:r>
              <a:rPr lang="fi-FI" dirty="0" err="1"/>
              <a:t>The</a:t>
            </a:r>
            <a:r>
              <a:rPr lang="fi-FI" dirty="0"/>
              <a:t> </a:t>
            </a:r>
            <a:r>
              <a:rPr lang="fi-FI" dirty="0" err="1"/>
              <a:t>research</a:t>
            </a:r>
            <a:r>
              <a:rPr lang="fi-FI" dirty="0"/>
              <a:t> </a:t>
            </a:r>
            <a:r>
              <a:rPr lang="fi-FI" dirty="0" err="1"/>
              <a:t>plan</a:t>
            </a:r>
            <a:r>
              <a:rPr lang="fi-FI" dirty="0"/>
              <a:t> </a:t>
            </a:r>
            <a:r>
              <a:rPr lang="fi-FI" dirty="0" err="1"/>
              <a:t>should</a:t>
            </a:r>
            <a:r>
              <a:rPr lang="fi-FI" dirty="0"/>
              <a:t> </a:t>
            </a:r>
            <a:r>
              <a:rPr lang="fi-FI" dirty="0" err="1"/>
              <a:t>be</a:t>
            </a:r>
            <a:r>
              <a:rPr lang="fi-FI" dirty="0"/>
              <a:t> </a:t>
            </a:r>
            <a:r>
              <a:rPr lang="fi-FI" dirty="0" err="1"/>
              <a:t>submitted</a:t>
            </a:r>
            <a:r>
              <a:rPr lang="fi-FI" dirty="0"/>
              <a:t> as a </a:t>
            </a:r>
            <a:r>
              <a:rPr lang="fi-FI" dirty="0" err="1"/>
              <a:t>two-page</a:t>
            </a:r>
            <a:r>
              <a:rPr lang="fi-FI" dirty="0"/>
              <a:t> </a:t>
            </a:r>
            <a:r>
              <a:rPr lang="fi-FI" dirty="0" err="1"/>
              <a:t>document</a:t>
            </a:r>
            <a:r>
              <a:rPr lang="fi-FI" dirty="0"/>
              <a:t> </a:t>
            </a:r>
            <a:r>
              <a:rPr lang="fi-FI"/>
              <a:t>on 3.2.2022 at 12.00.</a:t>
            </a:r>
            <a:endParaRPr lang="en-US" dirty="0"/>
          </a:p>
        </p:txBody>
      </p:sp>
    </p:spTree>
    <p:extLst>
      <p:ext uri="{BB962C8B-B14F-4D97-AF65-F5344CB8AC3E}">
        <p14:creationId xmlns:p14="http://schemas.microsoft.com/office/powerpoint/2010/main" val="2426739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Writing</a:t>
            </a:r>
            <a:r>
              <a:rPr lang="fi-FI" dirty="0"/>
              <a:t> of the </a:t>
            </a:r>
            <a:r>
              <a:rPr lang="fi-FI" dirty="0" err="1"/>
              <a:t>thesis</a:t>
            </a:r>
            <a:endParaRPr lang="en-US" dirty="0"/>
          </a:p>
        </p:txBody>
      </p:sp>
      <p:sp>
        <p:nvSpPr>
          <p:cNvPr id="3" name="Content Placeholder 2"/>
          <p:cNvSpPr>
            <a:spLocks noGrp="1"/>
          </p:cNvSpPr>
          <p:nvPr>
            <p:ph idx="1"/>
          </p:nvPr>
        </p:nvSpPr>
        <p:spPr/>
        <p:txBody>
          <a:bodyPr>
            <a:normAutofit/>
          </a:bodyPr>
          <a:lstStyle/>
          <a:p>
            <a:r>
              <a:rPr lang="fi-FI" dirty="0" err="1"/>
              <a:t>Pay</a:t>
            </a:r>
            <a:r>
              <a:rPr lang="fi-FI" dirty="0"/>
              <a:t> </a:t>
            </a:r>
            <a:r>
              <a:rPr lang="fi-FI" dirty="0" err="1"/>
              <a:t>attention</a:t>
            </a:r>
            <a:r>
              <a:rPr lang="fi-FI" dirty="0"/>
              <a:t> to:</a:t>
            </a:r>
          </a:p>
          <a:p>
            <a:pPr lvl="1"/>
            <a:r>
              <a:rPr lang="fi-FI" dirty="0" err="1"/>
              <a:t>Structure</a:t>
            </a:r>
            <a:endParaRPr lang="fi-FI" dirty="0"/>
          </a:p>
          <a:p>
            <a:pPr lvl="1"/>
            <a:r>
              <a:rPr lang="fi-FI" dirty="0" err="1"/>
              <a:t>Rigorous</a:t>
            </a:r>
            <a:r>
              <a:rPr lang="fi-FI" dirty="0"/>
              <a:t> </a:t>
            </a:r>
            <a:r>
              <a:rPr lang="fi-FI" dirty="0" err="1"/>
              <a:t>argumentation</a:t>
            </a:r>
            <a:endParaRPr lang="fi-FI" dirty="0"/>
          </a:p>
          <a:p>
            <a:pPr lvl="1"/>
            <a:r>
              <a:rPr lang="fi-FI" dirty="0" err="1"/>
              <a:t>Scientific</a:t>
            </a:r>
            <a:r>
              <a:rPr lang="fi-FI" dirty="0"/>
              <a:t> </a:t>
            </a:r>
            <a:r>
              <a:rPr lang="fi-FI" dirty="0" err="1"/>
              <a:t>style</a:t>
            </a:r>
            <a:endParaRPr lang="fi-FI" dirty="0"/>
          </a:p>
          <a:p>
            <a:pPr lvl="1"/>
            <a:r>
              <a:rPr lang="fi-FI" dirty="0"/>
              <a:t>Definition of </a:t>
            </a:r>
            <a:r>
              <a:rPr lang="fi-FI" dirty="0" err="1"/>
              <a:t>key</a:t>
            </a:r>
            <a:r>
              <a:rPr lang="fi-FI" dirty="0"/>
              <a:t> </a:t>
            </a:r>
            <a:r>
              <a:rPr lang="fi-FI" dirty="0" err="1"/>
              <a:t>concepts</a:t>
            </a:r>
            <a:endParaRPr lang="fi-FI" dirty="0"/>
          </a:p>
          <a:p>
            <a:pPr lvl="1"/>
            <a:r>
              <a:rPr lang="fi-FI" dirty="0" err="1"/>
              <a:t>Appropriate</a:t>
            </a:r>
            <a:r>
              <a:rPr lang="fi-FI" dirty="0"/>
              <a:t> </a:t>
            </a:r>
            <a:r>
              <a:rPr lang="fi-FI" dirty="0" err="1"/>
              <a:t>citing</a:t>
            </a:r>
            <a:r>
              <a:rPr lang="fi-FI" dirty="0"/>
              <a:t> </a:t>
            </a:r>
            <a:r>
              <a:rPr lang="fi-FI" dirty="0" err="1"/>
              <a:t>practice</a:t>
            </a:r>
            <a:endParaRPr lang="fi-FI" dirty="0"/>
          </a:p>
          <a:p>
            <a:pPr lvl="1"/>
            <a:r>
              <a:rPr lang="fi-FI" b="1" u="sng" dirty="0" err="1"/>
              <a:t>Can</a:t>
            </a:r>
            <a:r>
              <a:rPr lang="fi-FI" b="1" u="sng" dirty="0"/>
              <a:t> an outsider </a:t>
            </a:r>
            <a:r>
              <a:rPr lang="fi-FI" b="1" u="sng" dirty="0" err="1"/>
              <a:t>follow</a:t>
            </a:r>
            <a:r>
              <a:rPr lang="fi-FI" b="1" u="sng" dirty="0"/>
              <a:t> </a:t>
            </a:r>
            <a:r>
              <a:rPr lang="fi-FI" b="1" u="sng" dirty="0" err="1"/>
              <a:t>your</a:t>
            </a:r>
            <a:r>
              <a:rPr lang="fi-FI" b="1" u="sng" dirty="0"/>
              <a:t> </a:t>
            </a:r>
            <a:r>
              <a:rPr lang="fi-FI" b="1" u="sng" dirty="0" err="1"/>
              <a:t>arguments</a:t>
            </a:r>
            <a:r>
              <a:rPr lang="fi-FI" b="1" u="sng" dirty="0"/>
              <a:t>?</a:t>
            </a:r>
          </a:p>
          <a:p>
            <a:pPr lvl="1"/>
            <a:r>
              <a:rPr lang="fi-FI" dirty="0"/>
              <a:t>Language</a:t>
            </a:r>
          </a:p>
          <a:p>
            <a:endParaRPr lang="en-US" dirty="0"/>
          </a:p>
        </p:txBody>
      </p:sp>
    </p:spTree>
    <p:extLst>
      <p:ext uri="{BB962C8B-B14F-4D97-AF65-F5344CB8AC3E}">
        <p14:creationId xmlns:p14="http://schemas.microsoft.com/office/powerpoint/2010/main" val="2948912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fi-FI" dirty="0" err="1"/>
              <a:t>Final</a:t>
            </a:r>
            <a:r>
              <a:rPr lang="fi-FI" dirty="0"/>
              <a:t> </a:t>
            </a:r>
            <a:r>
              <a:rPr lang="fi-FI" dirty="0" err="1"/>
              <a:t>draft</a:t>
            </a:r>
            <a:r>
              <a:rPr lang="fi-FI" dirty="0"/>
              <a:t> </a:t>
            </a:r>
            <a:r>
              <a:rPr lang="fi-FI" dirty="0" err="1"/>
              <a:t>presentation</a:t>
            </a:r>
            <a:endParaRPr lang="en-US" dirty="0"/>
          </a:p>
        </p:txBody>
      </p:sp>
      <p:sp>
        <p:nvSpPr>
          <p:cNvPr id="3" name="Content Placeholder 2"/>
          <p:cNvSpPr>
            <a:spLocks noGrp="1"/>
          </p:cNvSpPr>
          <p:nvPr>
            <p:ph idx="1"/>
          </p:nvPr>
        </p:nvSpPr>
        <p:spPr/>
        <p:txBody>
          <a:bodyPr>
            <a:normAutofit fontScale="77500" lnSpcReduction="20000"/>
          </a:bodyPr>
          <a:lstStyle/>
          <a:p>
            <a:r>
              <a:rPr lang="fi-FI" dirty="0" err="1"/>
              <a:t>Improving</a:t>
            </a:r>
            <a:r>
              <a:rPr lang="fi-FI" dirty="0"/>
              <a:t> </a:t>
            </a:r>
            <a:r>
              <a:rPr lang="fi-FI" dirty="0" err="1"/>
              <a:t>your</a:t>
            </a:r>
            <a:r>
              <a:rPr lang="fi-FI" dirty="0"/>
              <a:t> </a:t>
            </a:r>
            <a:r>
              <a:rPr lang="fi-FI" dirty="0" err="1"/>
              <a:t>presentation</a:t>
            </a:r>
            <a:r>
              <a:rPr lang="fi-FI" dirty="0"/>
              <a:t> </a:t>
            </a:r>
            <a:r>
              <a:rPr lang="fi-FI" dirty="0" err="1"/>
              <a:t>skills</a:t>
            </a:r>
            <a:r>
              <a:rPr lang="fi-FI" dirty="0"/>
              <a:t> is </a:t>
            </a:r>
            <a:r>
              <a:rPr lang="fi-FI" dirty="0" err="1"/>
              <a:t>one</a:t>
            </a:r>
            <a:r>
              <a:rPr lang="fi-FI" dirty="0"/>
              <a:t> </a:t>
            </a:r>
            <a:r>
              <a:rPr lang="fi-FI" dirty="0" err="1"/>
              <a:t>learning</a:t>
            </a:r>
            <a:r>
              <a:rPr lang="fi-FI" dirty="0"/>
              <a:t> </a:t>
            </a:r>
            <a:r>
              <a:rPr lang="fi-FI" dirty="0" err="1"/>
              <a:t>goal</a:t>
            </a:r>
            <a:r>
              <a:rPr lang="fi-FI" dirty="0"/>
              <a:t> in </a:t>
            </a:r>
            <a:r>
              <a:rPr lang="fi-FI" dirty="0" err="1"/>
              <a:t>this</a:t>
            </a:r>
            <a:r>
              <a:rPr lang="fi-FI" dirty="0"/>
              <a:t> </a:t>
            </a:r>
            <a:r>
              <a:rPr lang="fi-FI" dirty="0" err="1"/>
              <a:t>seminar</a:t>
            </a:r>
            <a:r>
              <a:rPr lang="fi-FI" dirty="0"/>
              <a:t>.</a:t>
            </a:r>
          </a:p>
          <a:p>
            <a:r>
              <a:rPr lang="fi-FI" dirty="0"/>
              <a:t>In </a:t>
            </a:r>
            <a:r>
              <a:rPr lang="fi-FI" dirty="0" err="1"/>
              <a:t>your</a:t>
            </a:r>
            <a:r>
              <a:rPr lang="fi-FI" dirty="0"/>
              <a:t> </a:t>
            </a:r>
            <a:r>
              <a:rPr lang="fi-FI" dirty="0" err="1"/>
              <a:t>presentation</a:t>
            </a:r>
            <a:r>
              <a:rPr lang="fi-FI" dirty="0"/>
              <a:t>, </a:t>
            </a:r>
            <a:r>
              <a:rPr lang="fi-FI" dirty="0" err="1"/>
              <a:t>make</a:t>
            </a:r>
            <a:r>
              <a:rPr lang="fi-FI" dirty="0"/>
              <a:t> sure to:</a:t>
            </a:r>
          </a:p>
          <a:p>
            <a:pPr lvl="1"/>
            <a:r>
              <a:rPr lang="fi-FI" dirty="0" err="1"/>
              <a:t>Explain</a:t>
            </a:r>
            <a:r>
              <a:rPr lang="fi-FI" dirty="0"/>
              <a:t> </a:t>
            </a:r>
            <a:r>
              <a:rPr lang="fi-FI" dirty="0" err="1"/>
              <a:t>why</a:t>
            </a:r>
            <a:r>
              <a:rPr lang="fi-FI" dirty="0"/>
              <a:t> </a:t>
            </a:r>
            <a:r>
              <a:rPr lang="fi-FI" dirty="0" err="1"/>
              <a:t>your</a:t>
            </a:r>
            <a:r>
              <a:rPr lang="fi-FI" dirty="0"/>
              <a:t> </a:t>
            </a:r>
            <a:r>
              <a:rPr lang="fi-FI" dirty="0" err="1"/>
              <a:t>topic</a:t>
            </a:r>
            <a:r>
              <a:rPr lang="fi-FI" dirty="0"/>
              <a:t> is </a:t>
            </a:r>
            <a:r>
              <a:rPr lang="fi-FI" dirty="0" err="1"/>
              <a:t>interesting</a:t>
            </a:r>
            <a:r>
              <a:rPr lang="fi-FI" dirty="0"/>
              <a:t> and </a:t>
            </a:r>
            <a:r>
              <a:rPr lang="fi-FI" dirty="0" err="1"/>
              <a:t>relevant</a:t>
            </a:r>
            <a:r>
              <a:rPr lang="fi-FI" dirty="0"/>
              <a:t>.</a:t>
            </a:r>
          </a:p>
          <a:p>
            <a:pPr lvl="1"/>
            <a:r>
              <a:rPr lang="fi-FI" dirty="0"/>
              <a:t>Focus on </a:t>
            </a:r>
            <a:r>
              <a:rPr lang="fi-FI" dirty="0" err="1"/>
              <a:t>key</a:t>
            </a:r>
            <a:r>
              <a:rPr lang="fi-FI" dirty="0"/>
              <a:t> </a:t>
            </a:r>
            <a:r>
              <a:rPr lang="fi-FI" dirty="0" err="1"/>
              <a:t>points</a:t>
            </a:r>
            <a:r>
              <a:rPr lang="fi-FI" dirty="0"/>
              <a:t> in </a:t>
            </a:r>
            <a:r>
              <a:rPr lang="fi-FI" dirty="0" err="1"/>
              <a:t>your</a:t>
            </a:r>
            <a:r>
              <a:rPr lang="fi-FI" dirty="0"/>
              <a:t> </a:t>
            </a:r>
            <a:r>
              <a:rPr lang="fi-FI" dirty="0" err="1"/>
              <a:t>thesis</a:t>
            </a:r>
            <a:r>
              <a:rPr lang="fi-FI" dirty="0"/>
              <a:t> and </a:t>
            </a:r>
            <a:r>
              <a:rPr lang="fi-FI" dirty="0" err="1"/>
              <a:t>arguments</a:t>
            </a:r>
            <a:r>
              <a:rPr lang="fi-FI" dirty="0"/>
              <a:t>.</a:t>
            </a:r>
          </a:p>
          <a:p>
            <a:pPr lvl="1"/>
            <a:r>
              <a:rPr lang="fi-FI" dirty="0" err="1"/>
              <a:t>Explain</a:t>
            </a:r>
            <a:r>
              <a:rPr lang="fi-FI" dirty="0"/>
              <a:t> </a:t>
            </a:r>
            <a:r>
              <a:rPr lang="fi-FI" dirty="0" err="1"/>
              <a:t>what</a:t>
            </a:r>
            <a:r>
              <a:rPr lang="fi-FI" dirty="0"/>
              <a:t> </a:t>
            </a:r>
            <a:r>
              <a:rPr lang="fi-FI" dirty="0" err="1"/>
              <a:t>you</a:t>
            </a:r>
            <a:r>
              <a:rPr lang="fi-FI" dirty="0"/>
              <a:t> </a:t>
            </a:r>
            <a:r>
              <a:rPr lang="fi-FI" dirty="0" err="1"/>
              <a:t>do</a:t>
            </a:r>
            <a:r>
              <a:rPr lang="fi-FI" dirty="0"/>
              <a:t> and </a:t>
            </a:r>
            <a:r>
              <a:rPr lang="fi-FI" dirty="0" err="1"/>
              <a:t>why</a:t>
            </a:r>
            <a:r>
              <a:rPr lang="fi-FI" dirty="0"/>
              <a:t> in a </a:t>
            </a:r>
            <a:r>
              <a:rPr lang="fi-FI" dirty="0" err="1"/>
              <a:t>clear</a:t>
            </a:r>
            <a:r>
              <a:rPr lang="fi-FI" dirty="0"/>
              <a:t> </a:t>
            </a:r>
            <a:r>
              <a:rPr lang="fi-FI" dirty="0" err="1"/>
              <a:t>way</a:t>
            </a:r>
            <a:r>
              <a:rPr lang="fi-FI" dirty="0"/>
              <a:t>: an outsider to </a:t>
            </a:r>
            <a:r>
              <a:rPr lang="fi-FI" dirty="0" err="1"/>
              <a:t>your</a:t>
            </a:r>
            <a:r>
              <a:rPr lang="fi-FI" dirty="0"/>
              <a:t> </a:t>
            </a:r>
            <a:r>
              <a:rPr lang="fi-FI" dirty="0" err="1"/>
              <a:t>particular</a:t>
            </a:r>
            <a:r>
              <a:rPr lang="fi-FI" dirty="0"/>
              <a:t> </a:t>
            </a:r>
            <a:r>
              <a:rPr lang="fi-FI" dirty="0" err="1"/>
              <a:t>topic</a:t>
            </a:r>
            <a:r>
              <a:rPr lang="fi-FI" dirty="0"/>
              <a:t> </a:t>
            </a:r>
            <a:r>
              <a:rPr lang="fi-FI" dirty="0" err="1"/>
              <a:t>should</a:t>
            </a:r>
            <a:r>
              <a:rPr lang="fi-FI" dirty="0"/>
              <a:t> </a:t>
            </a:r>
            <a:r>
              <a:rPr lang="fi-FI" dirty="0" err="1"/>
              <a:t>be</a:t>
            </a:r>
            <a:r>
              <a:rPr lang="fi-FI" dirty="0"/>
              <a:t> </a:t>
            </a:r>
            <a:r>
              <a:rPr lang="fi-FI" dirty="0" err="1"/>
              <a:t>able</a:t>
            </a:r>
            <a:r>
              <a:rPr lang="fi-FI" dirty="0"/>
              <a:t> to </a:t>
            </a:r>
            <a:r>
              <a:rPr lang="fi-FI" dirty="0" err="1"/>
              <a:t>understand</a:t>
            </a:r>
            <a:r>
              <a:rPr lang="fi-FI" dirty="0"/>
              <a:t>.</a:t>
            </a:r>
          </a:p>
          <a:p>
            <a:pPr lvl="1"/>
            <a:r>
              <a:rPr lang="fi-FI" dirty="0" err="1"/>
              <a:t>Explain</a:t>
            </a:r>
            <a:r>
              <a:rPr lang="fi-FI" dirty="0"/>
              <a:t> </a:t>
            </a:r>
            <a:r>
              <a:rPr lang="fi-FI" dirty="0" err="1"/>
              <a:t>properly</a:t>
            </a:r>
            <a:r>
              <a:rPr lang="fi-FI" dirty="0"/>
              <a:t> </a:t>
            </a:r>
            <a:r>
              <a:rPr lang="fi-FI" dirty="0" err="1"/>
              <a:t>your</a:t>
            </a:r>
            <a:r>
              <a:rPr lang="fi-FI" dirty="0"/>
              <a:t> </a:t>
            </a:r>
            <a:r>
              <a:rPr lang="fi-FI" dirty="0" err="1"/>
              <a:t>method</a:t>
            </a:r>
            <a:r>
              <a:rPr lang="fi-FI" dirty="0"/>
              <a:t> of </a:t>
            </a:r>
            <a:r>
              <a:rPr lang="fi-FI" dirty="0" err="1"/>
              <a:t>analysis</a:t>
            </a:r>
            <a:r>
              <a:rPr lang="fi-FI" dirty="0"/>
              <a:t>/</a:t>
            </a:r>
            <a:r>
              <a:rPr lang="fi-FI" dirty="0" err="1"/>
              <a:t>theoretical</a:t>
            </a:r>
            <a:r>
              <a:rPr lang="fi-FI" dirty="0"/>
              <a:t> </a:t>
            </a:r>
            <a:r>
              <a:rPr lang="fi-FI" dirty="0" err="1"/>
              <a:t>framework</a:t>
            </a:r>
            <a:r>
              <a:rPr lang="fi-FI" dirty="0"/>
              <a:t>.</a:t>
            </a:r>
            <a:endParaRPr lang="en-US" dirty="0"/>
          </a:p>
          <a:p>
            <a:r>
              <a:rPr lang="fi-FI" dirty="0" err="1"/>
              <a:t>Opponent</a:t>
            </a:r>
            <a:r>
              <a:rPr lang="fi-FI" dirty="0"/>
              <a:t>:</a:t>
            </a:r>
          </a:p>
          <a:p>
            <a:pPr lvl="1"/>
            <a:r>
              <a:rPr lang="fi-FI" dirty="0" err="1"/>
              <a:t>Be</a:t>
            </a:r>
            <a:r>
              <a:rPr lang="fi-FI" dirty="0"/>
              <a:t> </a:t>
            </a:r>
            <a:r>
              <a:rPr lang="fi-FI" dirty="0" err="1"/>
              <a:t>critical</a:t>
            </a:r>
            <a:r>
              <a:rPr lang="fi-FI" dirty="0"/>
              <a:t>, </a:t>
            </a:r>
            <a:r>
              <a:rPr lang="fi-FI" dirty="0" err="1"/>
              <a:t>but</a:t>
            </a:r>
            <a:r>
              <a:rPr lang="fi-FI" dirty="0"/>
              <a:t> </a:t>
            </a:r>
            <a:r>
              <a:rPr lang="fi-FI" dirty="0" err="1"/>
              <a:t>try</a:t>
            </a:r>
            <a:r>
              <a:rPr lang="fi-FI" dirty="0"/>
              <a:t> to </a:t>
            </a:r>
            <a:r>
              <a:rPr lang="fi-FI" dirty="0" err="1"/>
              <a:t>suggest</a:t>
            </a:r>
            <a:r>
              <a:rPr lang="fi-FI" dirty="0"/>
              <a:t> </a:t>
            </a:r>
            <a:r>
              <a:rPr lang="fi-FI" dirty="0" err="1"/>
              <a:t>ways</a:t>
            </a:r>
            <a:r>
              <a:rPr lang="fi-FI" dirty="0"/>
              <a:t> to </a:t>
            </a:r>
            <a:r>
              <a:rPr lang="fi-FI" dirty="0" err="1"/>
              <a:t>improve</a:t>
            </a:r>
            <a:r>
              <a:rPr lang="fi-FI" dirty="0"/>
              <a:t>. </a:t>
            </a:r>
          </a:p>
          <a:p>
            <a:pPr lvl="1"/>
            <a:r>
              <a:rPr lang="fi-FI" dirty="0"/>
              <a:t>Point out </a:t>
            </a:r>
            <a:r>
              <a:rPr lang="fi-FI" dirty="0" err="1"/>
              <a:t>strengths</a:t>
            </a:r>
            <a:r>
              <a:rPr lang="fi-FI" dirty="0"/>
              <a:t> as </a:t>
            </a:r>
            <a:r>
              <a:rPr lang="fi-FI" dirty="0" err="1"/>
              <a:t>well</a:t>
            </a:r>
            <a:r>
              <a:rPr lang="fi-FI" dirty="0"/>
              <a:t> as </a:t>
            </a:r>
            <a:r>
              <a:rPr lang="fi-FI" dirty="0" err="1"/>
              <a:t>weaknesses</a:t>
            </a:r>
            <a:r>
              <a:rPr lang="fi-FI" dirty="0"/>
              <a:t>.</a:t>
            </a:r>
          </a:p>
          <a:p>
            <a:pPr lvl="1"/>
            <a:r>
              <a:rPr lang="fi-FI" dirty="0" err="1"/>
              <a:t>Be</a:t>
            </a:r>
            <a:r>
              <a:rPr lang="fi-FI" dirty="0"/>
              <a:t> </a:t>
            </a:r>
            <a:r>
              <a:rPr lang="fi-FI" dirty="0" err="1"/>
              <a:t>constructive</a:t>
            </a:r>
            <a:r>
              <a:rPr lang="fi-FI" dirty="0"/>
              <a:t>: </a:t>
            </a:r>
            <a:r>
              <a:rPr lang="fi-FI" dirty="0" err="1"/>
              <a:t>how</a:t>
            </a:r>
            <a:r>
              <a:rPr lang="fi-FI" dirty="0"/>
              <a:t> </a:t>
            </a:r>
            <a:r>
              <a:rPr lang="fi-FI" dirty="0" err="1"/>
              <a:t>can</a:t>
            </a:r>
            <a:r>
              <a:rPr lang="fi-FI" dirty="0"/>
              <a:t> </a:t>
            </a:r>
            <a:r>
              <a:rPr lang="fi-FI" dirty="0" err="1"/>
              <a:t>the</a:t>
            </a:r>
            <a:r>
              <a:rPr lang="fi-FI" dirty="0"/>
              <a:t> </a:t>
            </a:r>
            <a:r>
              <a:rPr lang="fi-FI" dirty="0" err="1"/>
              <a:t>draft</a:t>
            </a:r>
            <a:r>
              <a:rPr lang="fi-FI" dirty="0"/>
              <a:t> </a:t>
            </a:r>
            <a:r>
              <a:rPr lang="fi-FI" dirty="0" err="1"/>
              <a:t>be</a:t>
            </a:r>
            <a:r>
              <a:rPr lang="fi-FI" dirty="0"/>
              <a:t> </a:t>
            </a:r>
            <a:r>
              <a:rPr lang="fi-FI" dirty="0" err="1"/>
              <a:t>improved</a:t>
            </a:r>
            <a:r>
              <a:rPr lang="fi-FI" dirty="0"/>
              <a:t>?</a:t>
            </a:r>
          </a:p>
        </p:txBody>
      </p:sp>
    </p:spTree>
    <p:extLst>
      <p:ext uri="{BB962C8B-B14F-4D97-AF65-F5344CB8AC3E}">
        <p14:creationId xmlns:p14="http://schemas.microsoft.com/office/powerpoint/2010/main" val="3333817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1821</TotalTime>
  <Words>651</Words>
  <Application>Microsoft Macintosh PowerPoint</Application>
  <PresentationFormat>On-screen Show (4:3)</PresentationFormat>
  <Paragraphs>84</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Bachelor’s Thesis Seminar in Economics</vt:lpstr>
      <vt:lpstr>Agenda for today:</vt:lpstr>
      <vt:lpstr>Expectations</vt:lpstr>
      <vt:lpstr>Timeline for work with the thesis</vt:lpstr>
      <vt:lpstr>Choosing the topic</vt:lpstr>
      <vt:lpstr>Finding literature:</vt:lpstr>
      <vt:lpstr>Research plan</vt:lpstr>
      <vt:lpstr>Writing of the thesis</vt:lpstr>
      <vt:lpstr>Final draft presentation</vt:lpstr>
      <vt:lpstr>Assessment of the Thesis</vt:lpstr>
      <vt:lpstr>Grading of the Seminar </vt:lpstr>
      <vt:lpstr>Guide on mycourses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Bachelor’s thesis seminar</dc:title>
  <dc:creator>Pauli Murto</dc:creator>
  <cp:lastModifiedBy>Stryjan Miri</cp:lastModifiedBy>
  <cp:revision>61</cp:revision>
  <dcterms:created xsi:type="dcterms:W3CDTF">2014-09-11T07:52:22Z</dcterms:created>
  <dcterms:modified xsi:type="dcterms:W3CDTF">2022-01-12T10:57:23Z</dcterms:modified>
</cp:coreProperties>
</file>