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482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579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620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197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938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66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814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590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721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417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216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955E-B710-44B4-AF16-AB4A92CEC23D}" type="datetimeFigureOut">
              <a:rPr lang="fi-FI" smtClean="0"/>
              <a:t>20.5.2019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AD110-984E-41D4-8451-D8E158D8D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359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Verbityytpit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544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385041" y="739585"/>
            <a:ext cx="9157450" cy="56323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Verbityyppi 1			k-p-t 	s. 49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V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V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ä</a:t>
            </a:r>
            <a:endParaRPr lang="fi-FI" sz="3600" b="0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a 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(1)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lue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me lue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lue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lue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lue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lu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he lu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vat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B05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kirjoi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aa, ymmä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ää, a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aa, lei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oa, pi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ää…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Harjoitus 19 s. 60</a:t>
            </a: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3106271" y="2366677"/>
            <a:ext cx="5190564" cy="73959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8296835" y="2353235"/>
            <a:ext cx="1438836" cy="60511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222116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385041" y="739585"/>
            <a:ext cx="9157450" cy="39703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Verbityyppi 2			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ei astevaihtelua!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da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dä</a:t>
            </a:r>
            <a:endParaRPr lang="fi-FI" sz="3600" b="0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ui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da 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(2)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ui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me ui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ui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ui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ui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ui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he ui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vat</a:t>
            </a: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3106271" y="2366677"/>
            <a:ext cx="5190564" cy="73959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8296835" y="2353235"/>
            <a:ext cx="1438836" cy="60511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345030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995077" y="156115"/>
            <a:ext cx="8955743" cy="25545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tehdä 	(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*</a:t>
            </a:r>
            <a:r>
              <a:rPr lang="en-US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teke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ä)					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tee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me tee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tee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tee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tee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te</a:t>
            </a:r>
            <a:r>
              <a:rPr lang="fi-FI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he te</a:t>
            </a:r>
            <a:r>
              <a:rPr lang="fi-FI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vät</a:t>
            </a: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2380128" y="578220"/>
            <a:ext cx="4733364" cy="63074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7113492" y="578220"/>
            <a:ext cx="1828800" cy="614998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5" name="Tekstiruutu 4"/>
          <p:cNvSpPr txBox="1"/>
          <p:nvPr/>
        </p:nvSpPr>
        <p:spPr>
          <a:xfrm>
            <a:off x="1725710" y="3285567"/>
            <a:ext cx="9157450" cy="25545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nähdä 	(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*</a:t>
            </a:r>
            <a:r>
              <a:rPr lang="fi-FI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näkeä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						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näe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me näe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näe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näe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näe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nä</a:t>
            </a:r>
            <a:r>
              <a:rPr lang="fi-FI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he nä</a:t>
            </a:r>
            <a:r>
              <a:rPr lang="fi-FI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vät</a:t>
            </a:r>
          </a:p>
        </p:txBody>
      </p:sp>
      <p:cxnSp>
        <p:nvCxnSpPr>
          <p:cNvPr id="6" name="Suora yhdysviiva 9"/>
          <p:cNvCxnSpPr/>
          <p:nvPr/>
        </p:nvCxnSpPr>
        <p:spPr>
          <a:xfrm flipV="1">
            <a:off x="3231773" y="3742767"/>
            <a:ext cx="4733364" cy="630735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7" name="Suora nuoliyhdysviiva 10"/>
          <p:cNvCxnSpPr/>
          <p:nvPr/>
        </p:nvCxnSpPr>
        <p:spPr>
          <a:xfrm>
            <a:off x="7965137" y="3742767"/>
            <a:ext cx="1828800" cy="61498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420334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564779" y="739585"/>
            <a:ext cx="11627226" cy="39703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Verbityyppi 3		 k-p-t 	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la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lä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-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rä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-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na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nä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-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ta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tä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		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(ol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la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?)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kuu</a:t>
            </a:r>
            <a:r>
              <a:rPr lang="fi-FI" sz="3600" b="0" i="0" u="none" strike="noStrike" kern="1200" cap="none" spc="0" baseline="0" dirty="0">
                <a:solidFill>
                  <a:srgbClr val="7F7F7F"/>
                </a:solidFill>
                <a:uFillTx/>
                <a:latin typeface="Calibri"/>
              </a:rPr>
              <a:t>nn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la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me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he kuu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vat</a:t>
            </a: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3106271" y="2366677"/>
            <a:ext cx="5190564" cy="73959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8296835" y="2353235"/>
            <a:ext cx="1438836" cy="60511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28233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766477" y="739585"/>
            <a:ext cx="10502149" cy="56323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Verbityyppi 4		 		k-p-t 	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V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ta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V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tä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		</a:t>
            </a:r>
            <a:r>
              <a:rPr lang="fi-FI" sz="3600" b="0" i="0" u="none" strike="sng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600" b="0" i="0" u="none" strike="sng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ita</a:t>
            </a:r>
            <a:r>
              <a:rPr lang="fi-FI" sz="3600" b="0" i="0" u="none" strike="sng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/itä, -</a:t>
            </a:r>
            <a:r>
              <a:rPr lang="fi-FI" sz="3600" b="0" i="0" u="none" strike="sng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eta</a:t>
            </a:r>
            <a:r>
              <a:rPr lang="fi-FI" sz="3600" b="0" i="0" u="none" strike="sng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600" b="0" i="0" u="none" strike="sng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etä</a:t>
            </a:r>
            <a:endParaRPr lang="fi-FI" sz="3600" b="0" i="0" u="none" strike="sng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pelä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tä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me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he pel</a:t>
            </a:r>
            <a:r>
              <a:rPr lang="fi-FI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vät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B05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dirty="0">
                <a:solidFill>
                  <a:srgbClr val="00B050"/>
                </a:solidFill>
                <a:latin typeface="Calibri"/>
              </a:rPr>
              <a:t>p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elata (ruots. </a:t>
            </a:r>
            <a:r>
              <a:rPr lang="fi-FI" sz="3600" b="0" i="0" u="none" strike="noStrike" kern="1200" cap="none" spc="0" baseline="0" dirty="0" err="1">
                <a:solidFill>
                  <a:srgbClr val="00B050"/>
                </a:solidFill>
                <a:uFillTx/>
                <a:latin typeface="Calibri"/>
              </a:rPr>
              <a:t>spela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kern="0" dirty="0">
                <a:solidFill>
                  <a:srgbClr val="00B050"/>
                </a:solidFill>
                <a:latin typeface="Calibri"/>
              </a:rPr>
              <a:t>minä pelaan</a:t>
            </a:r>
            <a:endParaRPr lang="fi-FI" sz="3600" b="0" i="0" u="none" strike="noStrike" kern="1200" cap="none" spc="0" baseline="0" dirty="0">
              <a:solidFill>
                <a:srgbClr val="00B050"/>
              </a:solidFill>
              <a:uFillTx/>
              <a:latin typeface="Calibri"/>
            </a:endParaRP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3106271" y="2366677"/>
            <a:ext cx="5190564" cy="73959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8296835" y="2353235"/>
            <a:ext cx="1438836" cy="60511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167456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632014" y="739585"/>
            <a:ext cx="10972800" cy="507831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Verbityyppi 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it</a:t>
            </a:r>
            <a:r>
              <a:rPr lang="fi-FI" sz="36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/it</a:t>
            </a:r>
            <a:r>
              <a:rPr lang="fi-FI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ä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tarvita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n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me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mme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minä en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sinä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	te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hän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	</a:t>
            </a:r>
            <a:r>
              <a:rPr lang="fi-FI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he tarvit</a:t>
            </a:r>
            <a:r>
              <a:rPr lang="fi-FI" sz="36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</a:t>
            </a:r>
            <a:r>
              <a:rPr lang="fi-FI" sz="36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vat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dirty="0">
              <a:solidFill>
                <a:srgbClr val="00B050"/>
              </a:solidFill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600" dirty="0">
                <a:latin typeface="Calibri"/>
              </a:rPr>
              <a:t>v</a:t>
            </a:r>
            <a:r>
              <a:rPr lang="fi-FI" sz="3600" b="0" i="0" u="none" strike="noStrike" kern="1200" cap="none" spc="0" baseline="0" dirty="0">
                <a:uFillTx/>
                <a:latin typeface="Calibri"/>
              </a:rPr>
              <a:t>alita, häiritä</a:t>
            </a: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3106271" y="2366677"/>
            <a:ext cx="5190564" cy="73959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8296835" y="2353235"/>
            <a:ext cx="1438836" cy="605114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27305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74814" y="381524"/>
            <a:ext cx="11389656" cy="655564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Verbityyppi 6					 k-p-t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</a:t>
            </a:r>
            <a:r>
              <a:rPr lang="fi-FI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ta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fi-FI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tä</a:t>
            </a:r>
            <a:endParaRPr lang="fi-FI" sz="3200" b="0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kylme</a:t>
            </a:r>
            <a:r>
              <a:rPr lang="fi-FI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tä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*</a:t>
            </a:r>
            <a:r>
              <a:rPr lang="fi-FI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minä kylmenen	</a:t>
            </a:r>
            <a:r>
              <a:rPr lang="ru-RU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*</a:t>
            </a:r>
            <a:r>
              <a:rPr lang="fi-FI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me kylmenemme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	</a:t>
            </a:r>
            <a:endParaRPr lang="fi-FI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*</a:t>
            </a:r>
            <a:r>
              <a:rPr lang="fi-FI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sinä lämpenet 	</a:t>
            </a:r>
            <a:r>
              <a:rPr lang="ru-RU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	*</a:t>
            </a:r>
            <a:r>
              <a:rPr lang="fi-FI" sz="3200" b="0" i="0" u="none" strike="noStrike" kern="1200" cap="none" spc="0" baseline="0" dirty="0">
                <a:solidFill>
                  <a:srgbClr val="BFBFBF"/>
                </a:solidFill>
                <a:uFillTx/>
                <a:latin typeface="Calibri"/>
              </a:rPr>
              <a:t>te kylmenette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ilma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kylme</a:t>
            </a:r>
            <a:r>
              <a:rPr lang="fi-FI" sz="3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ikkunat kylme</a:t>
            </a:r>
            <a:r>
              <a:rPr lang="fi-FI" sz="3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vät	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ilma ei kylme</a:t>
            </a:r>
            <a:r>
              <a:rPr lang="fi-FI" sz="3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200" b="0" i="0" u="none" strike="noStrike" kern="1200" cap="none" spc="0" baseline="0" dirty="0">
              <a:solidFill>
                <a:srgbClr val="00B05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lä</a:t>
            </a:r>
            <a:r>
              <a:rPr lang="fi-FI" sz="3200" b="0" i="0" u="none" strike="noStrike" kern="1200" cap="none" spc="0" baseline="0" dirty="0">
                <a:solidFill>
                  <a:srgbClr val="A6A6A6"/>
                </a:solidFill>
                <a:uFillTx/>
                <a:latin typeface="Calibri"/>
              </a:rPr>
              <a:t>mm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tä		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	</a:t>
            </a:r>
            <a:endParaRPr lang="fi-FI" sz="3200" b="0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A6A6A6"/>
                </a:solidFill>
                <a:uFillTx/>
                <a:latin typeface="Calibri"/>
              </a:rPr>
              <a:t>*</a:t>
            </a:r>
            <a:r>
              <a:rPr lang="fi-FI" sz="3200" b="0" i="0" u="none" strike="noStrike" kern="1200" cap="none" spc="0" baseline="0" dirty="0">
                <a:solidFill>
                  <a:srgbClr val="A6A6A6"/>
                </a:solidFill>
                <a:uFillTx/>
                <a:latin typeface="Calibri"/>
              </a:rPr>
              <a:t>minä lä</a:t>
            </a:r>
            <a:r>
              <a:rPr lang="fi-FI" sz="3200" b="1" i="0" u="none" strike="noStrike" kern="1200" cap="none" spc="0" baseline="0" dirty="0">
                <a:solidFill>
                  <a:srgbClr val="A6A6A6"/>
                </a:solidFill>
                <a:uFillTx/>
                <a:latin typeface="Calibri"/>
              </a:rPr>
              <a:t>mp</a:t>
            </a:r>
            <a:r>
              <a:rPr lang="fi-FI" sz="3200" b="0" i="0" u="none" strike="noStrike" kern="1200" cap="none" spc="0" baseline="0" dirty="0">
                <a:solidFill>
                  <a:srgbClr val="A6A6A6"/>
                </a:solidFill>
                <a:uFillTx/>
                <a:latin typeface="Calibri"/>
              </a:rPr>
              <a:t>enen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…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ilma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lä</a:t>
            </a:r>
            <a:r>
              <a:rPr lang="fi-FI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mp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e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välit lä</a:t>
            </a:r>
            <a:r>
              <a:rPr lang="fi-FI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mp</a:t>
            </a:r>
            <a:r>
              <a:rPr lang="fi-FI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lang="fi-FI" sz="3200" b="0" i="0" u="none" strike="noStrike" kern="1200" cap="none" spc="0" baseline="0" dirty="0">
                <a:solidFill>
                  <a:srgbClr val="00B050"/>
                </a:solidFill>
                <a:uFillTx/>
                <a:latin typeface="Calibri"/>
              </a:rPr>
              <a:t>vät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</a:t>
            </a:r>
            <a:r>
              <a:rPr lang="en-US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ilma</a:t>
            </a:r>
            <a:r>
              <a:rPr lang="en-US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ei</a:t>
            </a:r>
            <a:r>
              <a:rPr lang="en-US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</a:t>
            </a:r>
            <a:r>
              <a:rPr lang="fi-FI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ä</a:t>
            </a:r>
            <a:r>
              <a:rPr lang="fi-FI" sz="32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mp</a:t>
            </a:r>
            <a:r>
              <a:rPr lang="fi-FI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lang="fi-FI" sz="3200" b="0" i="0" u="sng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ne</a:t>
            </a:r>
            <a:endParaRPr lang="ru-RU" sz="3200" b="0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3600" b="0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  <p:cxnSp>
        <p:nvCxnSpPr>
          <p:cNvPr id="3" name="Suora yhdysviiva 3"/>
          <p:cNvCxnSpPr/>
          <p:nvPr/>
        </p:nvCxnSpPr>
        <p:spPr>
          <a:xfrm flipV="1">
            <a:off x="2689414" y="1589949"/>
            <a:ext cx="5190565" cy="739585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4" name="Suora nuoliyhdysviiva 5"/>
          <p:cNvCxnSpPr/>
          <p:nvPr/>
        </p:nvCxnSpPr>
        <p:spPr>
          <a:xfrm>
            <a:off x="7879979" y="1583228"/>
            <a:ext cx="2272549" cy="1845772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286404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</a:t>
            </a:r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rj</a:t>
            </a:r>
            <a:r>
              <a:rPr lang="fi-FI" dirty="0"/>
              <a:t>eta 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minä ta</a:t>
            </a:r>
            <a:r>
              <a:rPr lang="fi-FI" b="1" dirty="0"/>
              <a:t>rk</a:t>
            </a:r>
            <a:r>
              <a:rPr lang="fi-FI" dirty="0"/>
              <a:t>enen	me ta</a:t>
            </a:r>
            <a:r>
              <a:rPr lang="fi-FI" b="1" dirty="0"/>
              <a:t>rk</a:t>
            </a:r>
            <a:r>
              <a:rPr lang="fi-FI" dirty="0"/>
              <a:t>enemme		minä en ta</a:t>
            </a:r>
            <a:r>
              <a:rPr lang="fi-FI" b="1" dirty="0"/>
              <a:t>rk</a:t>
            </a:r>
            <a:r>
              <a:rPr lang="fi-FI" dirty="0"/>
              <a:t>ene</a:t>
            </a:r>
          </a:p>
          <a:p>
            <a:pPr marL="0" indent="0">
              <a:buNone/>
            </a:pPr>
            <a:r>
              <a:rPr lang="fi-FI" dirty="0"/>
              <a:t>sinä ta</a:t>
            </a:r>
            <a:r>
              <a:rPr lang="fi-FI" b="1" dirty="0"/>
              <a:t>rk</a:t>
            </a:r>
            <a:r>
              <a:rPr lang="fi-FI" dirty="0"/>
              <a:t>enet	te ta</a:t>
            </a:r>
            <a:r>
              <a:rPr lang="fi-FI" b="1" dirty="0"/>
              <a:t>rk</a:t>
            </a:r>
            <a:r>
              <a:rPr lang="fi-FI" dirty="0"/>
              <a:t>enette</a:t>
            </a:r>
          </a:p>
          <a:p>
            <a:pPr marL="0" indent="0">
              <a:buNone/>
            </a:pPr>
            <a:r>
              <a:rPr lang="fi-FI" dirty="0"/>
              <a:t>hän ta</a:t>
            </a:r>
            <a:r>
              <a:rPr lang="fi-FI" b="1" dirty="0"/>
              <a:t>rk</a:t>
            </a:r>
            <a:r>
              <a:rPr lang="fi-FI" dirty="0"/>
              <a:t>enee	he ta</a:t>
            </a:r>
            <a:r>
              <a:rPr lang="fi-FI" b="1" dirty="0"/>
              <a:t>rk</a:t>
            </a:r>
            <a:r>
              <a:rPr lang="fi-FI" dirty="0"/>
              <a:t>enevat</a:t>
            </a:r>
          </a:p>
        </p:txBody>
      </p:sp>
    </p:spTree>
    <p:extLst>
      <p:ext uri="{BB962C8B-B14F-4D97-AF65-F5344CB8AC3E}">
        <p14:creationId xmlns:p14="http://schemas.microsoft.com/office/powerpoint/2010/main" val="206499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28</Words>
  <Application>Microsoft Office PowerPoint</Application>
  <PresentationFormat>Laajakuva</PresentationFormat>
  <Paragraphs>70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Verbityytpit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tarjeta (6)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tunti</dc:title>
  <dc:creator>Lind Maria</dc:creator>
  <cp:lastModifiedBy>Maria Lind</cp:lastModifiedBy>
  <cp:revision>8</cp:revision>
  <dcterms:created xsi:type="dcterms:W3CDTF">2019-03-25T09:05:18Z</dcterms:created>
  <dcterms:modified xsi:type="dcterms:W3CDTF">2019-05-20T19:55:27Z</dcterms:modified>
</cp:coreProperties>
</file>