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7" r:id="rId4"/>
    <p:sldId id="329" r:id="rId5"/>
    <p:sldId id="330" r:id="rId6"/>
    <p:sldId id="331" r:id="rId7"/>
    <p:sldId id="362" r:id="rId8"/>
    <p:sldId id="333" r:id="rId9"/>
    <p:sldId id="328" r:id="rId10"/>
    <p:sldId id="357" r:id="rId11"/>
    <p:sldId id="278" r:id="rId12"/>
    <p:sldId id="279" r:id="rId13"/>
    <p:sldId id="280" r:id="rId14"/>
    <p:sldId id="281" r:id="rId15"/>
    <p:sldId id="283" r:id="rId16"/>
    <p:sldId id="284" r:id="rId17"/>
    <p:sldId id="285" r:id="rId18"/>
    <p:sldId id="300" r:id="rId19"/>
    <p:sldId id="325" r:id="rId20"/>
    <p:sldId id="326" r:id="rId21"/>
    <p:sldId id="359" r:id="rId22"/>
    <p:sldId id="350" r:id="rId23"/>
    <p:sldId id="315" r:id="rId24"/>
    <p:sldId id="319" r:id="rId25"/>
    <p:sldId id="360" r:id="rId26"/>
    <p:sldId id="352" r:id="rId27"/>
    <p:sldId id="334" r:id="rId28"/>
    <p:sldId id="345" r:id="rId29"/>
    <p:sldId id="336" r:id="rId30"/>
    <p:sldId id="339" r:id="rId31"/>
    <p:sldId id="337" r:id="rId32"/>
    <p:sldId id="301" r:id="rId33"/>
    <p:sldId id="302" r:id="rId34"/>
    <p:sldId id="303" r:id="rId35"/>
    <p:sldId id="304" r:id="rId36"/>
    <p:sldId id="340" r:id="rId37"/>
    <p:sldId id="341" r:id="rId38"/>
    <p:sldId id="342" r:id="rId39"/>
    <p:sldId id="343" r:id="rId40"/>
    <p:sldId id="287" r:id="rId41"/>
    <p:sldId id="288" r:id="rId42"/>
    <p:sldId id="289" r:id="rId43"/>
    <p:sldId id="290" r:id="rId44"/>
    <p:sldId id="291" r:id="rId45"/>
    <p:sldId id="292" r:id="rId46"/>
    <p:sldId id="317" r:id="rId47"/>
    <p:sldId id="318" r:id="rId48"/>
    <p:sldId id="321" r:id="rId49"/>
    <p:sldId id="322" r:id="rId50"/>
    <p:sldId id="306" r:id="rId51"/>
    <p:sldId id="320" r:id="rId52"/>
    <p:sldId id="355" r:id="rId53"/>
    <p:sldId id="257" r:id="rId54"/>
    <p:sldId id="259" r:id="rId55"/>
    <p:sldId id="270" r:id="rId56"/>
    <p:sldId id="346" r:id="rId57"/>
    <p:sldId id="271" r:id="rId58"/>
    <p:sldId id="275" r:id="rId59"/>
    <p:sldId id="260" r:id="rId60"/>
    <p:sldId id="261" r:id="rId61"/>
    <p:sldId id="262" r:id="rId62"/>
    <p:sldId id="35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dyaes1\Google%20Drive\eme.markets.course2018\Lecture%202\gdp_growth.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edyaes1\Google%20Drive\eme.markets.course2018\Lecture%202\gdp_growth.xls"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1" Type="http://schemas.openxmlformats.org/officeDocument/2006/relationships/oleObject" Target="file:///C:\Users\ledyaes1\Google%20Drive\eme.markets.course2018\Lecture%202\gdp_growth.xls"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adj_ppp.xls" TargetMode="External"/><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ledyaes1\Google%20Drive\em.markets2019\Lecture%202\gdp.pc.ppp.xlsx" TargetMode="External"/><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ledyaes1\Google%20Drive\em.markets2019\Lecture%202\gdp.pc.ppp.xlsx" TargetMode="External"/><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ledyaes1\Google%20Drive\em.markets2019\Lecture%202\gdp.pc.ppp.xlsx" TargetMode="External"/><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ledyaes1\Google%20Drive\em.markets2019\Lecture%202\gdp.pc.ppp.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e.markets.course2018\Lecture%202\gdp_growth.xls"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GDP growth, %</a:t>
            </a:r>
          </a:p>
        </c:rich>
      </c:tx>
      <c:layout/>
      <c:overlay val="0"/>
      <c:spPr>
        <a:noFill/>
        <a:ln>
          <a:noFill/>
        </a:ln>
        <a:effectLst/>
      </c:spPr>
    </c:title>
    <c:autoTitleDeleted val="0"/>
    <c:plotArea>
      <c:layout/>
      <c:lineChart>
        <c:grouping val="standard"/>
        <c:varyColors val="0"/>
        <c:ser>
          <c:idx val="0"/>
          <c:order val="0"/>
          <c:tx>
            <c:strRef>
              <c:f>Sheet2!$D$16</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Sheet2!$E$16:$K$16</c:f>
              <c:numCache>
                <c:formatCode>0.0</c:formatCode>
                <c:ptCount val="7"/>
                <c:pt idx="0">
                  <c:v>6.1904396417785339</c:v>
                </c:pt>
                <c:pt idx="1">
                  <c:v>8.508345986522631</c:v>
                </c:pt>
                <c:pt idx="2">
                  <c:v>1.7654454540312501</c:v>
                </c:pt>
                <c:pt idx="3">
                  <c:v>2.5984027914853671</c:v>
                </c:pt>
                <c:pt idx="4">
                  <c:v>3.7343432883090131</c:v>
                </c:pt>
                <c:pt idx="5">
                  <c:v>1.0193726691705507</c:v>
                </c:pt>
                <c:pt idx="6" formatCode="General">
                  <c:v>-1.2460385871251063</c:v>
                </c:pt>
              </c:numCache>
            </c:numRef>
          </c:val>
          <c:smooth val="0"/>
          <c:extLst>
            <c:ext xmlns:c16="http://schemas.microsoft.com/office/drawing/2014/chart" uri="{C3380CC4-5D6E-409C-BE32-E72D297353CC}">
              <c16:uniqueId val="{00000000-BBD8-4E75-AE05-93D362E72CF8}"/>
            </c:ext>
          </c:extLst>
        </c:ser>
        <c:ser>
          <c:idx val="1"/>
          <c:order val="1"/>
          <c:tx>
            <c:strRef>
              <c:f>Sheet2!$D$17</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Sheet2!$E$17:$K$17</c:f>
              <c:numCache>
                <c:formatCode>General</c:formatCode>
                <c:ptCount val="7"/>
                <c:pt idx="3" formatCode="0.0">
                  <c:v>0.60958164169627904</c:v>
                </c:pt>
                <c:pt idx="4" formatCode="0.0">
                  <c:v>3.2260102595852418</c:v>
                </c:pt>
                <c:pt idx="5" formatCode="0.0">
                  <c:v>1.594386702956939</c:v>
                </c:pt>
                <c:pt idx="6">
                  <c:v>3.4412024808087551</c:v>
                </c:pt>
              </c:numCache>
            </c:numRef>
          </c:val>
          <c:smooth val="0"/>
          <c:extLst>
            <c:ext xmlns:c16="http://schemas.microsoft.com/office/drawing/2014/chart" uri="{C3380CC4-5D6E-409C-BE32-E72D297353CC}">
              <c16:uniqueId val="{00000001-BBD8-4E75-AE05-93D362E72CF8}"/>
            </c:ext>
          </c:extLst>
        </c:ser>
        <c:ser>
          <c:idx val="2"/>
          <c:order val="2"/>
          <c:tx>
            <c:strRef>
              <c:f>Sheet2!$D$18</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Sheet2!$E$18:$K$18</c:f>
              <c:numCache>
                <c:formatCode>0.0</c:formatCode>
                <c:ptCount val="7"/>
                <c:pt idx="0">
                  <c:v>7.6565504882781665</c:v>
                </c:pt>
                <c:pt idx="1">
                  <c:v>4.7021249201258728</c:v>
                </c:pt>
                <c:pt idx="2">
                  <c:v>0.71018041102264251</c:v>
                </c:pt>
                <c:pt idx="3">
                  <c:v>2.4533319967154741</c:v>
                </c:pt>
                <c:pt idx="4">
                  <c:v>1.8320387048968911</c:v>
                </c:pt>
                <c:pt idx="5">
                  <c:v>-3.9081422118607976</c:v>
                </c:pt>
                <c:pt idx="6" formatCode="General">
                  <c:v>0.553506823888398</c:v>
                </c:pt>
              </c:numCache>
            </c:numRef>
          </c:val>
          <c:smooth val="0"/>
          <c:extLst>
            <c:ext xmlns:c16="http://schemas.microsoft.com/office/drawing/2014/chart" uri="{C3380CC4-5D6E-409C-BE32-E72D297353CC}">
              <c16:uniqueId val="{00000002-BBD8-4E75-AE05-93D362E72CF8}"/>
            </c:ext>
          </c:extLst>
        </c:ser>
        <c:ser>
          <c:idx val="3"/>
          <c:order val="3"/>
          <c:tx>
            <c:strRef>
              <c:f>Sheet2!$D$19</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Sheet2!$E$19:$K$19</c:f>
              <c:numCache>
                <c:formatCode>General</c:formatCode>
                <c:ptCount val="7"/>
                <c:pt idx="3" formatCode="0.0">
                  <c:v>1.7482283654509969</c:v>
                </c:pt>
                <c:pt idx="4" formatCode="0.0">
                  <c:v>2.0799957728231022</c:v>
                </c:pt>
                <c:pt idx="5" formatCode="0.0">
                  <c:v>1.889892556656116</c:v>
                </c:pt>
                <c:pt idx="6">
                  <c:v>3.1009489300111497</c:v>
                </c:pt>
              </c:numCache>
            </c:numRef>
          </c:val>
          <c:smooth val="0"/>
          <c:extLst>
            <c:ext xmlns:c16="http://schemas.microsoft.com/office/drawing/2014/chart" uri="{C3380CC4-5D6E-409C-BE32-E72D297353CC}">
              <c16:uniqueId val="{00000003-BBD8-4E75-AE05-93D362E72CF8}"/>
            </c:ext>
          </c:extLst>
        </c:ser>
        <c:ser>
          <c:idx val="4"/>
          <c:order val="4"/>
          <c:tx>
            <c:strRef>
              <c:f>Sheet2!$D$20</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Sheet2!$E$20:$K$20</c:f>
              <c:numCache>
                <c:formatCode>0.0</c:formatCode>
                <c:ptCount val="7"/>
                <c:pt idx="0">
                  <c:v>6.80722294212877</c:v>
                </c:pt>
                <c:pt idx="1">
                  <c:v>6.7070155429501979</c:v>
                </c:pt>
                <c:pt idx="2">
                  <c:v>1.8765831168989009</c:v>
                </c:pt>
                <c:pt idx="3">
                  <c:v>3.6383992618436691</c:v>
                </c:pt>
                <c:pt idx="4">
                  <c:v>1.8236171293075714</c:v>
                </c:pt>
                <c:pt idx="5">
                  <c:v>2.8266258768053687</c:v>
                </c:pt>
                <c:pt idx="6" formatCode="General">
                  <c:v>2.4749570553399352</c:v>
                </c:pt>
              </c:numCache>
            </c:numRef>
          </c:val>
          <c:smooth val="0"/>
          <c:extLst>
            <c:ext xmlns:c16="http://schemas.microsoft.com/office/drawing/2014/chart" uri="{C3380CC4-5D6E-409C-BE32-E72D297353CC}">
              <c16:uniqueId val="{00000004-BBD8-4E75-AE05-93D362E72CF8}"/>
            </c:ext>
          </c:extLst>
        </c:ser>
        <c:ser>
          <c:idx val="5"/>
          <c:order val="5"/>
          <c:tx>
            <c:strRef>
              <c:f>Sheet2!$D$21</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Sheet2!$E$21:$K$21</c:f>
              <c:numCache>
                <c:formatCode>0.0</c:formatCode>
                <c:ptCount val="7"/>
                <c:pt idx="0">
                  <c:v>6.4928577962157759</c:v>
                </c:pt>
                <c:pt idx="1">
                  <c:v>7.8726528053543863</c:v>
                </c:pt>
                <c:pt idx="2">
                  <c:v>6.0319816101348112</c:v>
                </c:pt>
                <c:pt idx="3">
                  <c:v>7.2329159171762685</c:v>
                </c:pt>
                <c:pt idx="4">
                  <c:v>4.6599977296300681</c:v>
                </c:pt>
                <c:pt idx="5">
                  <c:v>5.2884094973425224</c:v>
                </c:pt>
                <c:pt idx="6" formatCode="General">
                  <c:v>5.0608102710072345</c:v>
                </c:pt>
              </c:numCache>
            </c:numRef>
          </c:val>
          <c:smooth val="0"/>
          <c:extLst>
            <c:ext xmlns:c16="http://schemas.microsoft.com/office/drawing/2014/chart" uri="{C3380CC4-5D6E-409C-BE32-E72D297353CC}">
              <c16:uniqueId val="{00000005-BBD8-4E75-AE05-93D362E72CF8}"/>
            </c:ext>
          </c:extLst>
        </c:ser>
        <c:ser>
          <c:idx val="6"/>
          <c:order val="6"/>
          <c:tx>
            <c:strRef>
              <c:f>Sheet2!$D$22</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Sheet2!$E$22:$K$22</c:f>
              <c:numCache>
                <c:formatCode>General</c:formatCode>
                <c:ptCount val="7"/>
                <c:pt idx="3" formatCode="0.0">
                  <c:v>3.7814927572002004</c:v>
                </c:pt>
                <c:pt idx="4" formatCode="0.0">
                  <c:v>3.9372622578217489</c:v>
                </c:pt>
                <c:pt idx="5" formatCode="0.0">
                  <c:v>3.047511904085181</c:v>
                </c:pt>
                <c:pt idx="6">
                  <c:v>3.7073578010886834</c:v>
                </c:pt>
              </c:numCache>
            </c:numRef>
          </c:val>
          <c:smooth val="0"/>
          <c:extLst>
            <c:ext xmlns:c16="http://schemas.microsoft.com/office/drawing/2014/chart" uri="{C3380CC4-5D6E-409C-BE32-E72D297353CC}">
              <c16:uniqueId val="{00000006-BBD8-4E75-AE05-93D362E72CF8}"/>
            </c:ext>
          </c:extLst>
        </c:ser>
        <c:ser>
          <c:idx val="7"/>
          <c:order val="7"/>
          <c:tx>
            <c:strRef>
              <c:f>Sheet2!$D$23</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Sheet2!$E$23:$K$23</c:f>
              <c:numCache>
                <c:formatCode>0.0</c:formatCode>
                <c:ptCount val="7"/>
                <c:pt idx="0">
                  <c:v>8.1748269253450161</c:v>
                </c:pt>
                <c:pt idx="1">
                  <c:v>6.8858301797448487</c:v>
                </c:pt>
                <c:pt idx="2">
                  <c:v>7.8941646883338095</c:v>
                </c:pt>
                <c:pt idx="3">
                  <c:v>4.5302882298228671</c:v>
                </c:pt>
                <c:pt idx="4">
                  <c:v>4.6156685248484433</c:v>
                </c:pt>
                <c:pt idx="5">
                  <c:v>2.8825454632922174</c:v>
                </c:pt>
                <c:pt idx="6" formatCode="General">
                  <c:v>3.5928290583596478</c:v>
                </c:pt>
              </c:numCache>
            </c:numRef>
          </c:val>
          <c:smooth val="0"/>
          <c:extLst>
            <c:ext xmlns:c16="http://schemas.microsoft.com/office/drawing/2014/chart" uri="{C3380CC4-5D6E-409C-BE32-E72D297353CC}">
              <c16:uniqueId val="{00000007-BBD8-4E75-AE05-93D362E72CF8}"/>
            </c:ext>
          </c:extLst>
        </c:ser>
        <c:ser>
          <c:idx val="8"/>
          <c:order val="8"/>
          <c:tx>
            <c:strRef>
              <c:f>Sheet2!$D$24</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Sheet2!$E$24:$K$24</c:f>
              <c:numCache>
                <c:formatCode>0.0</c:formatCode>
                <c:ptCount val="7"/>
                <c:pt idx="0">
                  <c:v>5.4114365749288877</c:v>
                </c:pt>
                <c:pt idx="1">
                  <c:v>4.1322722806482917</c:v>
                </c:pt>
                <c:pt idx="2">
                  <c:v>5.2719006258287964</c:v>
                </c:pt>
                <c:pt idx="3">
                  <c:v>3.7291951642517005</c:v>
                </c:pt>
                <c:pt idx="4">
                  <c:v>4.0048039964142914</c:v>
                </c:pt>
                <c:pt idx="5">
                  <c:v>4.4169559430536482</c:v>
                </c:pt>
                <c:pt idx="6" formatCode="General">
                  <c:v>5.3012377592346738</c:v>
                </c:pt>
              </c:numCache>
            </c:numRef>
          </c:val>
          <c:smooth val="0"/>
          <c:extLst>
            <c:ext xmlns:c16="http://schemas.microsoft.com/office/drawing/2014/chart" uri="{C3380CC4-5D6E-409C-BE32-E72D297353CC}">
              <c16:uniqueId val="{00000008-BBD8-4E75-AE05-93D362E72CF8}"/>
            </c:ext>
          </c:extLst>
        </c:ser>
        <c:ser>
          <c:idx val="9"/>
          <c:order val="9"/>
          <c:tx>
            <c:strRef>
              <c:f>Sheet2!$D$25</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Sheet2!$E$25:$K$25</c:f>
              <c:numCache>
                <c:formatCode>0.0</c:formatCode>
                <c:ptCount val="7"/>
                <c:pt idx="0">
                  <c:v>5.998493514421968</c:v>
                </c:pt>
                <c:pt idx="1">
                  <c:v>3.3893791915047258</c:v>
                </c:pt>
                <c:pt idx="2">
                  <c:v>1.5414156697046308</c:v>
                </c:pt>
                <c:pt idx="3">
                  <c:v>1.8378263668139625</c:v>
                </c:pt>
                <c:pt idx="4">
                  <c:v>3.4819271143445603</c:v>
                </c:pt>
                <c:pt idx="5">
                  <c:v>2.1442642585302791</c:v>
                </c:pt>
                <c:pt idx="6" formatCode="General">
                  <c:v>0.9427120543826959</c:v>
                </c:pt>
              </c:numCache>
            </c:numRef>
          </c:val>
          <c:smooth val="0"/>
          <c:extLst>
            <c:ext xmlns:c16="http://schemas.microsoft.com/office/drawing/2014/chart" uri="{C3380CC4-5D6E-409C-BE32-E72D297353CC}">
              <c16:uniqueId val="{00000009-BBD8-4E75-AE05-93D362E72CF8}"/>
            </c:ext>
          </c:extLst>
        </c:ser>
        <c:ser>
          <c:idx val="10"/>
          <c:order val="10"/>
          <c:tx>
            <c:strRef>
              <c:f>Sheet2!$D$26</c:f>
              <c:strCache>
                <c:ptCount val="1"/>
                <c:pt idx="0">
                  <c:v>AEM</c:v>
                </c:pt>
              </c:strCache>
            </c:strRef>
          </c:tx>
          <c:spPr>
            <a:ln w="28575" cap="rnd">
              <a:solidFill>
                <a:schemeClr val="accent5">
                  <a:lumMod val="60000"/>
                </a:schemeClr>
              </a:solidFill>
              <a:round/>
            </a:ln>
            <a:effectLst>
              <a:glow rad="228600">
                <a:schemeClr val="accent4">
                  <a:satMod val="175000"/>
                  <a:alpha val="40000"/>
                </a:schemeClr>
              </a:glow>
            </a:effectLst>
          </c:spPr>
          <c:marker>
            <c:symbol val="circle"/>
            <c:size val="5"/>
            <c:spPr>
              <a:solidFill>
                <a:schemeClr val="accent5">
                  <a:lumMod val="60000"/>
                </a:schemeClr>
              </a:solidFill>
              <a:ln w="9525">
                <a:solidFill>
                  <a:schemeClr val="accent5">
                    <a:lumMod val="60000"/>
                  </a:schemeClr>
                </a:solidFill>
              </a:ln>
              <a:effectLst>
                <a:glow rad="228600">
                  <a:schemeClr val="accent4">
                    <a:satMod val="175000"/>
                    <a:alpha val="40000"/>
                  </a:schemeClr>
                </a:glow>
              </a:effectLst>
            </c:spPr>
          </c:marker>
          <c:cat>
            <c:strRef>
              <c:f>Sheet2!$E$15:$K$15</c:f>
              <c:strCache>
                <c:ptCount val="7"/>
                <c:pt idx="0">
                  <c:v>1961-1970</c:v>
                </c:pt>
                <c:pt idx="1">
                  <c:v>1971-1980</c:v>
                </c:pt>
                <c:pt idx="2">
                  <c:v>1981-1990</c:v>
                </c:pt>
                <c:pt idx="3">
                  <c:v>1991-2000</c:v>
                </c:pt>
                <c:pt idx="4">
                  <c:v>2001-2010</c:v>
                </c:pt>
                <c:pt idx="5">
                  <c:v>2011-2015</c:v>
                </c:pt>
                <c:pt idx="6">
                  <c:v>2016-2017</c:v>
                </c:pt>
              </c:strCache>
            </c:strRef>
          </c:cat>
          <c:val>
            <c:numRef>
              <c:f>Sheet2!$E$26:$K$26</c:f>
              <c:numCache>
                <c:formatCode>0.0</c:formatCode>
                <c:ptCount val="7"/>
                <c:pt idx="0">
                  <c:v>6.6759754118710157</c:v>
                </c:pt>
                <c:pt idx="1">
                  <c:v>6.0282315581215657</c:v>
                </c:pt>
                <c:pt idx="2">
                  <c:v>3.5845245108506916</c:v>
                </c:pt>
                <c:pt idx="3">
                  <c:v>3.2159662492456782</c:v>
                </c:pt>
                <c:pt idx="4">
                  <c:v>3.3395664777980931</c:v>
                </c:pt>
                <c:pt idx="5">
                  <c:v>2.1201822660032024</c:v>
                </c:pt>
                <c:pt idx="6">
                  <c:v>2.6929523646996065</c:v>
                </c:pt>
              </c:numCache>
            </c:numRef>
          </c:val>
          <c:smooth val="0"/>
          <c:extLst>
            <c:ext xmlns:c16="http://schemas.microsoft.com/office/drawing/2014/chart" uri="{C3380CC4-5D6E-409C-BE32-E72D297353CC}">
              <c16:uniqueId val="{0000000A-BBD8-4E75-AE05-93D362E72CF8}"/>
            </c:ext>
          </c:extLst>
        </c:ser>
        <c:dLbls>
          <c:showLegendKey val="0"/>
          <c:showVal val="0"/>
          <c:showCatName val="0"/>
          <c:showSerName val="0"/>
          <c:showPercent val="0"/>
          <c:showBubbleSize val="0"/>
        </c:dLbls>
        <c:marker val="1"/>
        <c:smooth val="0"/>
        <c:axId val="271174272"/>
        <c:axId val="1"/>
      </c:lineChart>
      <c:catAx>
        <c:axId val="27117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1174272"/>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Greece,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greece!$A$2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greece!$B$1:$BH$1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greece!$B$2:$BH$2</c:f>
              <c:numCache>
                <c:formatCode>General</c:formatCode>
                <c:ptCount val="59"/>
                <c:pt idx="1">
                  <c:v>11.149537396528245</c:v>
                </c:pt>
                <c:pt idx="2">
                  <c:v>1.5335189057628753</c:v>
                </c:pt>
                <c:pt idx="3">
                  <c:v>10.136055260813265</c:v>
                </c:pt>
                <c:pt idx="4">
                  <c:v>8.2583402517240785</c:v>
                </c:pt>
                <c:pt idx="5">
                  <c:v>9.392660849813538</c:v>
                </c:pt>
                <c:pt idx="6">
                  <c:v>6.0988465331735426</c:v>
                </c:pt>
                <c:pt idx="7">
                  <c:v>5.4814371660046248</c:v>
                </c:pt>
                <c:pt idx="8">
                  <c:v>6.6641092519827367</c:v>
                </c:pt>
                <c:pt idx="9">
                  <c:v>9.8997301718972324</c:v>
                </c:pt>
                <c:pt idx="10">
                  <c:v>7.9512690950815283</c:v>
                </c:pt>
                <c:pt idx="11">
                  <c:v>7.8411769987367279</c:v>
                </c:pt>
                <c:pt idx="12">
                  <c:v>10.160151128125989</c:v>
                </c:pt>
                <c:pt idx="13">
                  <c:v>8.0923786518010985</c:v>
                </c:pt>
                <c:pt idx="14">
                  <c:v>-6.4382405880714373</c:v>
                </c:pt>
                <c:pt idx="15">
                  <c:v>6.3668087169591843</c:v>
                </c:pt>
                <c:pt idx="16">
                  <c:v>6.8518979864159206</c:v>
                </c:pt>
                <c:pt idx="17">
                  <c:v>2.9410016466095925</c:v>
                </c:pt>
                <c:pt idx="18">
                  <c:v>7.2468633929227479</c:v>
                </c:pt>
                <c:pt idx="19">
                  <c:v>3.2820802122461572</c:v>
                </c:pt>
                <c:pt idx="20">
                  <c:v>0.67713105551274566</c:v>
                </c:pt>
                <c:pt idx="21">
                  <c:v>-1.5537212497715842</c:v>
                </c:pt>
                <c:pt idx="22">
                  <c:v>-1.1326474984651753</c:v>
                </c:pt>
                <c:pt idx="23">
                  <c:v>-1.0786223812638411</c:v>
                </c:pt>
                <c:pt idx="24">
                  <c:v>2.0105803986286475</c:v>
                </c:pt>
                <c:pt idx="25">
                  <c:v>2.5095565584545767</c:v>
                </c:pt>
                <c:pt idx="26">
                  <c:v>0.51766010268838158</c:v>
                </c:pt>
                <c:pt idx="27">
                  <c:v>-2.2588635266449444</c:v>
                </c:pt>
                <c:pt idx="28">
                  <c:v>4.2878617100780474</c:v>
                </c:pt>
                <c:pt idx="29">
                  <c:v>3.7999999965223168</c:v>
                </c:pt>
                <c:pt idx="30">
                  <c:v>0</c:v>
                </c:pt>
                <c:pt idx="31">
                  <c:v>3.0999999819080415</c:v>
                </c:pt>
                <c:pt idx="32">
                  <c:v>0.70000001189363559</c:v>
                </c:pt>
                <c:pt idx="33">
                  <c:v>-1.6000000025816234</c:v>
                </c:pt>
                <c:pt idx="34">
                  <c:v>2.00000000655902</c:v>
                </c:pt>
                <c:pt idx="35">
                  <c:v>2.099719766833033</c:v>
                </c:pt>
                <c:pt idx="36">
                  <c:v>2.8621288464529329</c:v>
                </c:pt>
                <c:pt idx="37">
                  <c:v>4.4841991477097025</c:v>
                </c:pt>
                <c:pt idx="38">
                  <c:v>3.8949047724742769</c:v>
                </c:pt>
                <c:pt idx="39">
                  <c:v>3.0725966638974711</c:v>
                </c:pt>
                <c:pt idx="40">
                  <c:v>3.9197707720082491</c:v>
                </c:pt>
                <c:pt idx="41">
                  <c:v>4.1316120764127788</c:v>
                </c:pt>
                <c:pt idx="42">
                  <c:v>3.9228718422949669</c:v>
                </c:pt>
                <c:pt idx="43">
                  <c:v>5.7945312644415878</c:v>
                </c:pt>
                <c:pt idx="44">
                  <c:v>5.0609925647783172</c:v>
                </c:pt>
                <c:pt idx="45">
                  <c:v>0.59914205547416088</c:v>
                </c:pt>
                <c:pt idx="46">
                  <c:v>5.6524337201578021</c:v>
                </c:pt>
                <c:pt idx="47">
                  <c:v>3.273746857104868</c:v>
                </c:pt>
                <c:pt idx="48">
                  <c:v>-0.33517255731206319</c:v>
                </c:pt>
                <c:pt idx="49">
                  <c:v>-4.3007336666282043</c:v>
                </c:pt>
                <c:pt idx="50">
                  <c:v>-5.4790371077553033</c:v>
                </c:pt>
                <c:pt idx="51">
                  <c:v>-9.1324941532294872</c:v>
                </c:pt>
                <c:pt idx="52">
                  <c:v>-7.3004939353207305</c:v>
                </c:pt>
                <c:pt idx="53">
                  <c:v>-3.241425025065908</c:v>
                </c:pt>
                <c:pt idx="54">
                  <c:v>0.35284923257519551</c:v>
                </c:pt>
                <c:pt idx="55">
                  <c:v>-0.21914717826305719</c:v>
                </c:pt>
              </c:numCache>
            </c:numRef>
          </c:val>
          <c:smooth val="0"/>
          <c:extLst>
            <c:ext xmlns:c16="http://schemas.microsoft.com/office/drawing/2014/chart" uri="{C3380CC4-5D6E-409C-BE32-E72D297353CC}">
              <c16:uniqueId val="{00000000-6E40-4EA9-B0C8-C89CC9AE4983}"/>
            </c:ext>
          </c:extLst>
        </c:ser>
        <c:ser>
          <c:idx val="1"/>
          <c:order val="1"/>
          <c:tx>
            <c:strRef>
              <c:f>greece!$A$3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greece!$B$1:$BH$1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greece!$B$3:$BH$3</c:f>
              <c:numCache>
                <c:formatCode>General</c:formatCode>
                <c:ptCount val="59"/>
                <c:pt idx="1">
                  <c:v>14.524467157810989</c:v>
                </c:pt>
                <c:pt idx="2">
                  <c:v>9.9653386152960053</c:v>
                </c:pt>
                <c:pt idx="3">
                  <c:v>6.6573893846865246</c:v>
                </c:pt>
                <c:pt idx="4">
                  <c:v>1.6498002604788979</c:v>
                </c:pt>
                <c:pt idx="5">
                  <c:v>12.66657507307454</c:v>
                </c:pt>
                <c:pt idx="6">
                  <c:v>34.423785461276651</c:v>
                </c:pt>
                <c:pt idx="7">
                  <c:v>5.0593022577586311</c:v>
                </c:pt>
                <c:pt idx="8">
                  <c:v>-0.99886154681378514</c:v>
                </c:pt>
                <c:pt idx="9">
                  <c:v>14.579438195607722</c:v>
                </c:pt>
                <c:pt idx="10">
                  <c:v>12.362085520654901</c:v>
                </c:pt>
                <c:pt idx="11">
                  <c:v>18.417569182839173</c:v>
                </c:pt>
                <c:pt idx="12">
                  <c:v>23.375412781904828</c:v>
                </c:pt>
                <c:pt idx="13">
                  <c:v>29.401297624068292</c:v>
                </c:pt>
                <c:pt idx="14">
                  <c:v>0.11522335031348518</c:v>
                </c:pt>
                <c:pt idx="15">
                  <c:v>10.320018343243092</c:v>
                </c:pt>
                <c:pt idx="16">
                  <c:v>14.319115497518766</c:v>
                </c:pt>
                <c:pt idx="17">
                  <c:v>6.313934151769061</c:v>
                </c:pt>
                <c:pt idx="18">
                  <c:v>12.049276689476443</c:v>
                </c:pt>
                <c:pt idx="19">
                  <c:v>18.804967947995948</c:v>
                </c:pt>
                <c:pt idx="20">
                  <c:v>11.071214283206771</c:v>
                </c:pt>
                <c:pt idx="21">
                  <c:v>8.4069146280974394</c:v>
                </c:pt>
                <c:pt idx="22">
                  <c:v>-16.464107886371977</c:v>
                </c:pt>
                <c:pt idx="23">
                  <c:v>-5.8464156846670789</c:v>
                </c:pt>
                <c:pt idx="24">
                  <c:v>10.944625791537192</c:v>
                </c:pt>
                <c:pt idx="25">
                  <c:v>1.8311253314158478</c:v>
                </c:pt>
                <c:pt idx="26">
                  <c:v>16.848953918933134</c:v>
                </c:pt>
                <c:pt idx="27">
                  <c:v>5.9372306005842859</c:v>
                </c:pt>
                <c:pt idx="28">
                  <c:v>-2.1228499613641958</c:v>
                </c:pt>
                <c:pt idx="29">
                  <c:v>1.9429526599892881</c:v>
                </c:pt>
                <c:pt idx="30">
                  <c:v>-3.4687709983522836</c:v>
                </c:pt>
                <c:pt idx="31">
                  <c:v>4.1232923476703291</c:v>
                </c:pt>
                <c:pt idx="32">
                  <c:v>10.021166522528219</c:v>
                </c:pt>
                <c:pt idx="33">
                  <c:v>-2.5968526994480783</c:v>
                </c:pt>
                <c:pt idx="34">
                  <c:v>7.3840335083034745</c:v>
                </c:pt>
                <c:pt idx="35">
                  <c:v>2.9990316383857305</c:v>
                </c:pt>
                <c:pt idx="36">
                  <c:v>4.0844751380331843</c:v>
                </c:pt>
                <c:pt idx="37">
                  <c:v>23.102888756296352</c:v>
                </c:pt>
                <c:pt idx="38">
                  <c:v>4.5143920678608396</c:v>
                </c:pt>
                <c:pt idx="39">
                  <c:v>24.444870947533445</c:v>
                </c:pt>
                <c:pt idx="40">
                  <c:v>22.183152112607459</c:v>
                </c:pt>
                <c:pt idx="41">
                  <c:v>0.12019000209362218</c:v>
                </c:pt>
                <c:pt idx="42">
                  <c:v>-7.32460315241687</c:v>
                </c:pt>
                <c:pt idx="43">
                  <c:v>-0.7341709014327904</c:v>
                </c:pt>
                <c:pt idx="44">
                  <c:v>18.55061345981936</c:v>
                </c:pt>
                <c:pt idx="45">
                  <c:v>3.3394754576759027</c:v>
                </c:pt>
                <c:pt idx="46">
                  <c:v>5.2127423548848242</c:v>
                </c:pt>
                <c:pt idx="47">
                  <c:v>10.618352933677812</c:v>
                </c:pt>
                <c:pt idx="48">
                  <c:v>3.4728027252319436</c:v>
                </c:pt>
                <c:pt idx="49">
                  <c:v>-18.519335647904384</c:v>
                </c:pt>
                <c:pt idx="50">
                  <c:v>4.8611925052698837</c:v>
                </c:pt>
                <c:pt idx="51">
                  <c:v>2.7170659164625022E-2</c:v>
                </c:pt>
                <c:pt idx="52">
                  <c:v>1.173314201364505</c:v>
                </c:pt>
                <c:pt idx="53">
                  <c:v>1.510994019941208</c:v>
                </c:pt>
                <c:pt idx="54">
                  <c:v>7.7514466837247795</c:v>
                </c:pt>
                <c:pt idx="55">
                  <c:v>3.3592466126434175</c:v>
                </c:pt>
              </c:numCache>
            </c:numRef>
          </c:val>
          <c:smooth val="0"/>
          <c:extLst>
            <c:ext xmlns:c16="http://schemas.microsoft.com/office/drawing/2014/chart" uri="{C3380CC4-5D6E-409C-BE32-E72D297353CC}">
              <c16:uniqueId val="{00000001-6E40-4EA9-B0C8-C89CC9AE4983}"/>
            </c:ext>
          </c:extLst>
        </c:ser>
        <c:ser>
          <c:idx val="2"/>
          <c:order val="2"/>
          <c:tx>
            <c:strRef>
              <c:f>greece!$A$4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greece!$B$1:$BH$1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greece!$B$4:$BH$4</c:f>
              <c:numCache>
                <c:formatCode>General</c:formatCode>
                <c:ptCount val="59"/>
                <c:pt idx="0">
                  <c:v>16.159231389587188</c:v>
                </c:pt>
                <c:pt idx="1">
                  <c:v>15.864471226742364</c:v>
                </c:pt>
                <c:pt idx="2">
                  <c:v>16.334504915788788</c:v>
                </c:pt>
                <c:pt idx="3">
                  <c:v>17.382585695238912</c:v>
                </c:pt>
                <c:pt idx="4">
                  <c:v>18.3839685608854</c:v>
                </c:pt>
                <c:pt idx="5">
                  <c:v>19.634884200696348</c:v>
                </c:pt>
                <c:pt idx="6">
                  <c:v>18.144919047577289</c:v>
                </c:pt>
                <c:pt idx="7">
                  <c:v>17.456790377858137</c:v>
                </c:pt>
                <c:pt idx="8">
                  <c:v>17.784693545686249</c:v>
                </c:pt>
                <c:pt idx="9">
                  <c:v>18.083060972148278</c:v>
                </c:pt>
                <c:pt idx="10">
                  <c:v>15.227016956296849</c:v>
                </c:pt>
                <c:pt idx="11">
                  <c:v>15.162336764728215</c:v>
                </c:pt>
                <c:pt idx="12">
                  <c:v>16.187752729849144</c:v>
                </c:pt>
                <c:pt idx="13">
                  <c:v>20.092854494299953</c:v>
                </c:pt>
                <c:pt idx="14">
                  <c:v>21.261200953922536</c:v>
                </c:pt>
                <c:pt idx="15">
                  <c:v>21.18133449783976</c:v>
                </c:pt>
                <c:pt idx="16">
                  <c:v>20.830013434305975</c:v>
                </c:pt>
                <c:pt idx="17">
                  <c:v>20.681355645459316</c:v>
                </c:pt>
                <c:pt idx="18">
                  <c:v>19.483864467904645</c:v>
                </c:pt>
                <c:pt idx="19">
                  <c:v>20.3584308541522</c:v>
                </c:pt>
                <c:pt idx="20">
                  <c:v>25.261746403619473</c:v>
                </c:pt>
                <c:pt idx="21">
                  <c:v>25.750871866098151</c:v>
                </c:pt>
                <c:pt idx="22">
                  <c:v>24.642429487263499</c:v>
                </c:pt>
                <c:pt idx="23">
                  <c:v>24.699404866925502</c:v>
                </c:pt>
                <c:pt idx="24">
                  <c:v>24.097523880385403</c:v>
                </c:pt>
                <c:pt idx="25">
                  <c:v>24.254179215193165</c:v>
                </c:pt>
                <c:pt idx="26">
                  <c:v>24.957523480545877</c:v>
                </c:pt>
                <c:pt idx="27">
                  <c:v>24.194280661042907</c:v>
                </c:pt>
                <c:pt idx="28">
                  <c:v>23.29865578185256</c:v>
                </c:pt>
                <c:pt idx="29">
                  <c:v>24.838103189014305</c:v>
                </c:pt>
                <c:pt idx="30">
                  <c:v>25.349718154918222</c:v>
                </c:pt>
                <c:pt idx="31">
                  <c:v>24.393147966572144</c:v>
                </c:pt>
                <c:pt idx="32">
                  <c:v>23.943753602464461</c:v>
                </c:pt>
                <c:pt idx="33">
                  <c:v>22.978131241553477</c:v>
                </c:pt>
                <c:pt idx="34">
                  <c:v>21.717512747164442</c:v>
                </c:pt>
                <c:pt idx="35">
                  <c:v>22.682597307442258</c:v>
                </c:pt>
                <c:pt idx="36">
                  <c:v>23.20927617019915</c:v>
                </c:pt>
                <c:pt idx="37">
                  <c:v>23.051963505927432</c:v>
                </c:pt>
                <c:pt idx="38">
                  <c:v>25.971696874458516</c:v>
                </c:pt>
                <c:pt idx="39">
                  <c:v>28.12151958254432</c:v>
                </c:pt>
                <c:pt idx="40">
                  <c:v>34.697296626524263</c:v>
                </c:pt>
                <c:pt idx="41">
                  <c:v>33.351224946936505</c:v>
                </c:pt>
                <c:pt idx="42">
                  <c:v>30.2361418115552</c:v>
                </c:pt>
                <c:pt idx="43">
                  <c:v>29.645470673194822</c:v>
                </c:pt>
                <c:pt idx="44">
                  <c:v>29.190327020863975</c:v>
                </c:pt>
                <c:pt idx="45">
                  <c:v>29.588633693016607</c:v>
                </c:pt>
                <c:pt idx="46">
                  <c:v>31.67622985098847</c:v>
                </c:pt>
                <c:pt idx="47">
                  <c:v>35.004104459364171</c:v>
                </c:pt>
                <c:pt idx="48">
                  <c:v>35.968146601180379</c:v>
                </c:pt>
                <c:pt idx="49">
                  <c:v>28.761659845574687</c:v>
                </c:pt>
                <c:pt idx="50">
                  <c:v>30.726892810869018</c:v>
                </c:pt>
                <c:pt idx="51">
                  <c:v>32.309204116127468</c:v>
                </c:pt>
                <c:pt idx="52">
                  <c:v>33.133772628294693</c:v>
                </c:pt>
                <c:pt idx="53">
                  <c:v>33.165713941087596</c:v>
                </c:pt>
                <c:pt idx="54">
                  <c:v>34.93911648850537</c:v>
                </c:pt>
                <c:pt idx="55">
                  <c:v>31.771260097710762</c:v>
                </c:pt>
              </c:numCache>
            </c:numRef>
          </c:val>
          <c:smooth val="0"/>
          <c:extLst>
            <c:ext xmlns:c16="http://schemas.microsoft.com/office/drawing/2014/chart" uri="{C3380CC4-5D6E-409C-BE32-E72D297353CC}">
              <c16:uniqueId val="{00000002-6E40-4EA9-B0C8-C89CC9AE4983}"/>
            </c:ext>
          </c:extLst>
        </c:ser>
        <c:dLbls>
          <c:showLegendKey val="0"/>
          <c:showVal val="0"/>
          <c:showCatName val="0"/>
          <c:showSerName val="0"/>
          <c:showPercent val="0"/>
          <c:showBubbleSize val="0"/>
        </c:dLbls>
        <c:marker val="1"/>
        <c:smooth val="0"/>
        <c:axId val="152234640"/>
        <c:axId val="152235032"/>
      </c:lineChart>
      <c:catAx>
        <c:axId val="1522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235032"/>
        <c:crosses val="autoZero"/>
        <c:auto val="1"/>
        <c:lblAlgn val="ctr"/>
        <c:lblOffset val="100"/>
        <c:noMultiLvlLbl val="0"/>
      </c:catAx>
      <c:valAx>
        <c:axId val="15223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234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Germany,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germany!$A$2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germany!$B$1:$BH$1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germany!$B$2:$BH$2</c:f>
              <c:numCache>
                <c:formatCode>General</c:formatCode>
                <c:ptCount val="59"/>
                <c:pt idx="11">
                  <c:v>3.1326997536777839</c:v>
                </c:pt>
                <c:pt idx="12">
                  <c:v>4.3003412941055217</c:v>
                </c:pt>
                <c:pt idx="13">
                  <c:v>4.7774869132114048</c:v>
                </c:pt>
                <c:pt idx="14">
                  <c:v>0.89006870419929385</c:v>
                </c:pt>
                <c:pt idx="15">
                  <c:v>-0.86673889521226499</c:v>
                </c:pt>
                <c:pt idx="16">
                  <c:v>4.9492583921300763</c:v>
                </c:pt>
                <c:pt idx="17">
                  <c:v>3.3472180880346656</c:v>
                </c:pt>
                <c:pt idx="18">
                  <c:v>3.0084928768685302</c:v>
                </c:pt>
                <c:pt idx="19">
                  <c:v>4.1503633330354006</c:v>
                </c:pt>
                <c:pt idx="20">
                  <c:v>1.4088286592460264</c:v>
                </c:pt>
                <c:pt idx="21">
                  <c:v>0.52924053722156827</c:v>
                </c:pt>
                <c:pt idx="22">
                  <c:v>-0.394840745632834</c:v>
                </c:pt>
                <c:pt idx="23">
                  <c:v>1.5724101493405271</c:v>
                </c:pt>
                <c:pt idx="24">
                  <c:v>2.8229478341374517</c:v>
                </c:pt>
                <c:pt idx="25">
                  <c:v>2.3279352198892269</c:v>
                </c:pt>
                <c:pt idx="26">
                  <c:v>2.2873392689723175</c:v>
                </c:pt>
                <c:pt idx="27">
                  <c:v>1.4021515740941339</c:v>
                </c:pt>
                <c:pt idx="28">
                  <c:v>3.7072356687243229</c:v>
                </c:pt>
                <c:pt idx="29">
                  <c:v>3.8965517241943246</c:v>
                </c:pt>
                <c:pt idx="30">
                  <c:v>5.2550060860978078</c:v>
                </c:pt>
                <c:pt idx="31">
                  <c:v>5.1082615079455707</c:v>
                </c:pt>
                <c:pt idx="32">
                  <c:v>1.9238070111376402</c:v>
                </c:pt>
                <c:pt idx="33">
                  <c:v>-0.95616530701754243</c:v>
                </c:pt>
                <c:pt idx="34">
                  <c:v>2.4573718200068413</c:v>
                </c:pt>
                <c:pt idx="35">
                  <c:v>1.7376406312156263</c:v>
                </c:pt>
                <c:pt idx="36">
                  <c:v>0.81789761701421071</c:v>
                </c:pt>
                <c:pt idx="37">
                  <c:v>1.849200669808468</c:v>
                </c:pt>
                <c:pt idx="38">
                  <c:v>1.9796184070367531</c:v>
                </c:pt>
                <c:pt idx="39">
                  <c:v>1.9871349492866131</c:v>
                </c:pt>
                <c:pt idx="40">
                  <c:v>2.962045367845235</c:v>
                </c:pt>
                <c:pt idx="41">
                  <c:v>1.6954714518861067</c:v>
                </c:pt>
                <c:pt idx="42">
                  <c:v>0</c:v>
                </c:pt>
                <c:pt idx="43">
                  <c:v>-0.70990617188078886</c:v>
                </c:pt>
                <c:pt idx="44">
                  <c:v>1.1699704128651547</c:v>
                </c:pt>
                <c:pt idx="45">
                  <c:v>0.70671394810023003</c:v>
                </c:pt>
                <c:pt idx="46">
                  <c:v>3.7001595720548437</c:v>
                </c:pt>
                <c:pt idx="47">
                  <c:v>3.2605352968215726</c:v>
                </c:pt>
                <c:pt idx="48">
                  <c:v>1.0823154039190541</c:v>
                </c:pt>
                <c:pt idx="49">
                  <c:v>-5.618860434658572</c:v>
                </c:pt>
                <c:pt idx="50">
                  <c:v>4.0799333048706927</c:v>
                </c:pt>
                <c:pt idx="51">
                  <c:v>3.6600001550351635</c:v>
                </c:pt>
                <c:pt idx="52">
                  <c:v>0.49199282913805575</c:v>
                </c:pt>
                <c:pt idx="53">
                  <c:v>0.48958448249463515</c:v>
                </c:pt>
                <c:pt idx="54">
                  <c:v>1.5953380982477654</c:v>
                </c:pt>
                <c:pt idx="55">
                  <c:v>1.7207335002515975</c:v>
                </c:pt>
              </c:numCache>
            </c:numRef>
          </c:val>
          <c:smooth val="0"/>
          <c:extLst>
            <c:ext xmlns:c16="http://schemas.microsoft.com/office/drawing/2014/chart" uri="{C3380CC4-5D6E-409C-BE32-E72D297353CC}">
              <c16:uniqueId val="{00000000-673C-4F78-9256-6DC3F0B0C70B}"/>
            </c:ext>
          </c:extLst>
        </c:ser>
        <c:ser>
          <c:idx val="1"/>
          <c:order val="1"/>
          <c:tx>
            <c:strRef>
              <c:f>germany!$A$3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germany!$B$1:$BH$1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germany!$B$3:$BH$3</c:f>
              <c:numCache>
                <c:formatCode>General</c:formatCode>
                <c:ptCount val="59"/>
                <c:pt idx="11">
                  <c:v>2.3540162721450031</c:v>
                </c:pt>
                <c:pt idx="12">
                  <c:v>6.182798346805086</c:v>
                </c:pt>
                <c:pt idx="13">
                  <c:v>10.717300814896433</c:v>
                </c:pt>
                <c:pt idx="14">
                  <c:v>11.78861665692817</c:v>
                </c:pt>
                <c:pt idx="15">
                  <c:v>-6.1363636080975255</c:v>
                </c:pt>
                <c:pt idx="16">
                  <c:v>10.290556852456476</c:v>
                </c:pt>
                <c:pt idx="17">
                  <c:v>3.9956110942541017</c:v>
                </c:pt>
                <c:pt idx="18">
                  <c:v>2.7654597611665395</c:v>
                </c:pt>
                <c:pt idx="19">
                  <c:v>4.9712425944532725</c:v>
                </c:pt>
                <c:pt idx="20">
                  <c:v>5.4598817226843863</c:v>
                </c:pt>
                <c:pt idx="21">
                  <c:v>7.2184071334218345</c:v>
                </c:pt>
                <c:pt idx="22">
                  <c:v>3.703706690084644</c:v>
                </c:pt>
                <c:pt idx="23">
                  <c:v>-0.50066752896121614</c:v>
                </c:pt>
                <c:pt idx="24">
                  <c:v>8.8560869822541122</c:v>
                </c:pt>
                <c:pt idx="25">
                  <c:v>7.4576264915115615</c:v>
                </c:pt>
                <c:pt idx="26">
                  <c:v>-1.1901335790611967</c:v>
                </c:pt>
                <c:pt idx="27">
                  <c:v>0.74009639157588936</c:v>
                </c:pt>
                <c:pt idx="28">
                  <c:v>5.6611914322915311</c:v>
                </c:pt>
                <c:pt idx="29">
                  <c:v>10.279481363688674</c:v>
                </c:pt>
                <c:pt idx="30">
                  <c:v>11.34874682845053</c:v>
                </c:pt>
                <c:pt idx="31">
                  <c:v>11.024757492468737</c:v>
                </c:pt>
                <c:pt idx="32">
                  <c:v>-0.35249445088201981</c:v>
                </c:pt>
                <c:pt idx="33">
                  <c:v>-5.9319744994486285</c:v>
                </c:pt>
                <c:pt idx="34">
                  <c:v>7.8391687261926393</c:v>
                </c:pt>
                <c:pt idx="35">
                  <c:v>6.5718877644917342</c:v>
                </c:pt>
                <c:pt idx="36">
                  <c:v>5.8645858465189633</c:v>
                </c:pt>
                <c:pt idx="37">
                  <c:v>12.268189201612472</c:v>
                </c:pt>
                <c:pt idx="38">
                  <c:v>7.6874194711897559</c:v>
                </c:pt>
                <c:pt idx="39">
                  <c:v>5.349065543354186</c:v>
                </c:pt>
                <c:pt idx="40">
                  <c:v>13.832369226629851</c:v>
                </c:pt>
                <c:pt idx="41">
                  <c:v>5.7067894378115369</c:v>
                </c:pt>
                <c:pt idx="42">
                  <c:v>4.2506982557173103</c:v>
                </c:pt>
                <c:pt idx="43">
                  <c:v>1.9047621777856136</c:v>
                </c:pt>
                <c:pt idx="44">
                  <c:v>11.448597564327059</c:v>
                </c:pt>
                <c:pt idx="45">
                  <c:v>6.6561847427727372</c:v>
                </c:pt>
                <c:pt idx="46">
                  <c:v>12.285012285012286</c:v>
                </c:pt>
                <c:pt idx="47">
                  <c:v>9.3107217493699324</c:v>
                </c:pt>
                <c:pt idx="48">
                  <c:v>1.9317385250068781</c:v>
                </c:pt>
                <c:pt idx="49">
                  <c:v>-14.267478403854724</c:v>
                </c:pt>
                <c:pt idx="50">
                  <c:v>14.534418013678135</c:v>
                </c:pt>
                <c:pt idx="51">
                  <c:v>8.2800001834719268</c:v>
                </c:pt>
                <c:pt idx="52">
                  <c:v>2.8260065599178859</c:v>
                </c:pt>
                <c:pt idx="53">
                  <c:v>1.8501885275433239</c:v>
                </c:pt>
                <c:pt idx="54">
                  <c:v>4.0828927802573531</c:v>
                </c:pt>
                <c:pt idx="55">
                  <c:v>5.159704636462223</c:v>
                </c:pt>
              </c:numCache>
            </c:numRef>
          </c:val>
          <c:smooth val="0"/>
          <c:extLst>
            <c:ext xmlns:c16="http://schemas.microsoft.com/office/drawing/2014/chart" uri="{C3380CC4-5D6E-409C-BE32-E72D297353CC}">
              <c16:uniqueId val="{00000001-673C-4F78-9256-6DC3F0B0C70B}"/>
            </c:ext>
          </c:extLst>
        </c:ser>
        <c:ser>
          <c:idx val="2"/>
          <c:order val="2"/>
          <c:tx>
            <c:strRef>
              <c:f>germany!$A$4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germany!$B$1:$BH$1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germany!$B$4:$BH$4</c:f>
              <c:numCache>
                <c:formatCode>General</c:formatCode>
                <c:ptCount val="59"/>
                <c:pt idx="10">
                  <c:v>16.645526997902365</c:v>
                </c:pt>
                <c:pt idx="11">
                  <c:v>16.345761559835818</c:v>
                </c:pt>
                <c:pt idx="12">
                  <c:v>16.241421384576086</c:v>
                </c:pt>
                <c:pt idx="13">
                  <c:v>16.410380468893536</c:v>
                </c:pt>
                <c:pt idx="14">
                  <c:v>18.787409259386639</c:v>
                </c:pt>
                <c:pt idx="15">
                  <c:v>18.867986492307427</c:v>
                </c:pt>
                <c:pt idx="16">
                  <c:v>20.375949484363279</c:v>
                </c:pt>
                <c:pt idx="17">
                  <c:v>20.2008551365846</c:v>
                </c:pt>
                <c:pt idx="18">
                  <c:v>19.618485708310743</c:v>
                </c:pt>
                <c:pt idx="19">
                  <c:v>21.481674739335755</c:v>
                </c:pt>
                <c:pt idx="20">
                  <c:v>23.321571107466497</c:v>
                </c:pt>
                <c:pt idx="21">
                  <c:v>24.140125805610101</c:v>
                </c:pt>
                <c:pt idx="22">
                  <c:v>23.607667945119104</c:v>
                </c:pt>
                <c:pt idx="23">
                  <c:v>23.373086533275334</c:v>
                </c:pt>
                <c:pt idx="24">
                  <c:v>24.610716046942876</c:v>
                </c:pt>
                <c:pt idx="25">
                  <c:v>25.071729019778001</c:v>
                </c:pt>
                <c:pt idx="26">
                  <c:v>21.740199235191803</c:v>
                </c:pt>
                <c:pt idx="27">
                  <c:v>21.086659069287496</c:v>
                </c:pt>
                <c:pt idx="28">
                  <c:v>21.518299169420253</c:v>
                </c:pt>
                <c:pt idx="29">
                  <c:v>23.003813595769966</c:v>
                </c:pt>
                <c:pt idx="30">
                  <c:v>23.115692084980768</c:v>
                </c:pt>
                <c:pt idx="31">
                  <c:v>24.244714520825422</c:v>
                </c:pt>
                <c:pt idx="32">
                  <c:v>22.786317627350588</c:v>
                </c:pt>
                <c:pt idx="33">
                  <c:v>20.289897343513196</c:v>
                </c:pt>
                <c:pt idx="34">
                  <c:v>20.937938796584149</c:v>
                </c:pt>
                <c:pt idx="35">
                  <c:v>21.538275193798452</c:v>
                </c:pt>
                <c:pt idx="36">
                  <c:v>22.088126583329874</c:v>
                </c:pt>
                <c:pt idx="37">
                  <c:v>24.209060083676903</c:v>
                </c:pt>
                <c:pt idx="38">
                  <c:v>25.129494656208657</c:v>
                </c:pt>
                <c:pt idx="39">
                  <c:v>26.328212777497967</c:v>
                </c:pt>
                <c:pt idx="40">
                  <c:v>30.560458875113394</c:v>
                </c:pt>
                <c:pt idx="41">
                  <c:v>30.107117462210702</c:v>
                </c:pt>
                <c:pt idx="42">
                  <c:v>28.198968899510703</c:v>
                </c:pt>
                <c:pt idx="43">
                  <c:v>28.927651255810598</c:v>
                </c:pt>
                <c:pt idx="44">
                  <c:v>30.407686006465195</c:v>
                </c:pt>
                <c:pt idx="45">
                  <c:v>32.6807367679911</c:v>
                </c:pt>
                <c:pt idx="46">
                  <c:v>35.891820745847696</c:v>
                </c:pt>
                <c:pt idx="47">
                  <c:v>36.360619601071129</c:v>
                </c:pt>
                <c:pt idx="48">
                  <c:v>37.485029706371456</c:v>
                </c:pt>
                <c:pt idx="49">
                  <c:v>32.862844879444616</c:v>
                </c:pt>
                <c:pt idx="50">
                  <c:v>37.052704200677503</c:v>
                </c:pt>
                <c:pt idx="51">
                  <c:v>39.929562875492024</c:v>
                </c:pt>
                <c:pt idx="52">
                  <c:v>39.892214657066411</c:v>
                </c:pt>
                <c:pt idx="53">
                  <c:v>39.499582484148547</c:v>
                </c:pt>
                <c:pt idx="54">
                  <c:v>39.129048917039739</c:v>
                </c:pt>
                <c:pt idx="55">
                  <c:v>39.212679948035159</c:v>
                </c:pt>
              </c:numCache>
            </c:numRef>
          </c:val>
          <c:smooth val="0"/>
          <c:extLst>
            <c:ext xmlns:c16="http://schemas.microsoft.com/office/drawing/2014/chart" uri="{C3380CC4-5D6E-409C-BE32-E72D297353CC}">
              <c16:uniqueId val="{00000002-673C-4F78-9256-6DC3F0B0C70B}"/>
            </c:ext>
          </c:extLst>
        </c:ser>
        <c:dLbls>
          <c:showLegendKey val="0"/>
          <c:showVal val="0"/>
          <c:showCatName val="0"/>
          <c:showSerName val="0"/>
          <c:showPercent val="0"/>
          <c:showBubbleSize val="0"/>
        </c:dLbls>
        <c:marker val="1"/>
        <c:smooth val="0"/>
        <c:axId val="152235816"/>
        <c:axId val="152236208"/>
      </c:lineChart>
      <c:catAx>
        <c:axId val="15223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236208"/>
        <c:crosses val="autoZero"/>
        <c:auto val="1"/>
        <c:lblAlgn val="ctr"/>
        <c:lblOffset val="100"/>
        <c:noMultiLvlLbl val="0"/>
      </c:catAx>
      <c:valAx>
        <c:axId val="15223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235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usa!$A$2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usa!$B$1:$BH$1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usa!$B$2:$BH$2</c:f>
              <c:numCache>
                <c:formatCode>General</c:formatCode>
                <c:ptCount val="59"/>
                <c:pt idx="1">
                  <c:v>2.2999999999997698</c:v>
                </c:pt>
                <c:pt idx="2">
                  <c:v>6.0999999999999943</c:v>
                </c:pt>
                <c:pt idx="3">
                  <c:v>4.4000000000000199</c:v>
                </c:pt>
                <c:pt idx="4">
                  <c:v>5.8000000000001393</c:v>
                </c:pt>
                <c:pt idx="5">
                  <c:v>6.3999999999998352</c:v>
                </c:pt>
                <c:pt idx="6">
                  <c:v>6.5000000000002416</c:v>
                </c:pt>
                <c:pt idx="7">
                  <c:v>2.5000000000000284</c:v>
                </c:pt>
                <c:pt idx="8">
                  <c:v>4.7999999999997414</c:v>
                </c:pt>
                <c:pt idx="9">
                  <c:v>3.1000000000000369</c:v>
                </c:pt>
                <c:pt idx="10">
                  <c:v>3.2068072574544431</c:v>
                </c:pt>
                <c:pt idx="11">
                  <c:v>3.2954767283617628</c:v>
                </c:pt>
                <c:pt idx="12">
                  <c:v>5.2632627761998236</c:v>
                </c:pt>
                <c:pt idx="13">
                  <c:v>5.6431248475520306</c:v>
                </c:pt>
                <c:pt idx="14">
                  <c:v>-0.5171545622252296</c:v>
                </c:pt>
                <c:pt idx="15">
                  <c:v>-0.19767853651944733</c:v>
                </c:pt>
                <c:pt idx="16">
                  <c:v>5.3860900507554703</c:v>
                </c:pt>
                <c:pt idx="17">
                  <c:v>4.6085974065317856</c:v>
                </c:pt>
                <c:pt idx="18">
                  <c:v>5.5616849289446009</c:v>
                </c:pt>
                <c:pt idx="19">
                  <c:v>3.1756907501206086</c:v>
                </c:pt>
                <c:pt idx="20">
                  <c:v>-0.24459622520808466</c:v>
                </c:pt>
                <c:pt idx="21">
                  <c:v>2.5944703882315139</c:v>
                </c:pt>
                <c:pt idx="22">
                  <c:v>-1.9108910680485565</c:v>
                </c:pt>
                <c:pt idx="23">
                  <c:v>4.6324571812048418</c:v>
                </c:pt>
                <c:pt idx="24">
                  <c:v>7.2590869593605873</c:v>
                </c:pt>
                <c:pt idx="25">
                  <c:v>4.2387375208391376</c:v>
                </c:pt>
                <c:pt idx="26">
                  <c:v>3.5116144990922038</c:v>
                </c:pt>
                <c:pt idx="27">
                  <c:v>3.4617476918500785</c:v>
                </c:pt>
                <c:pt idx="28">
                  <c:v>4.2039719794129553</c:v>
                </c:pt>
                <c:pt idx="29">
                  <c:v>3.6805240330471491</c:v>
                </c:pt>
                <c:pt idx="30">
                  <c:v>1.9193702974254876</c:v>
                </c:pt>
                <c:pt idx="31">
                  <c:v>-7.4084530712397623E-2</c:v>
                </c:pt>
                <c:pt idx="32">
                  <c:v>3.5553961476675795</c:v>
                </c:pt>
                <c:pt idx="33">
                  <c:v>2.7458567189227523</c:v>
                </c:pt>
                <c:pt idx="34">
                  <c:v>4.037643424864811</c:v>
                </c:pt>
                <c:pt idx="35">
                  <c:v>2.7189757887819326</c:v>
                </c:pt>
                <c:pt idx="36">
                  <c:v>3.7958812294258735</c:v>
                </c:pt>
                <c:pt idx="37">
                  <c:v>4.4870264931673063</c:v>
                </c:pt>
                <c:pt idx="38">
                  <c:v>4.4499109632840401</c:v>
                </c:pt>
                <c:pt idx="39">
                  <c:v>4.685199608398662</c:v>
                </c:pt>
                <c:pt idx="40">
                  <c:v>4.0921764488106618</c:v>
                </c:pt>
                <c:pt idx="41">
                  <c:v>0.97598183393212423</c:v>
                </c:pt>
                <c:pt idx="42">
                  <c:v>1.7861276874555188</c:v>
                </c:pt>
                <c:pt idx="43">
                  <c:v>2.8067759564809336</c:v>
                </c:pt>
                <c:pt idx="44">
                  <c:v>3.7857428496944436</c:v>
                </c:pt>
                <c:pt idx="45">
                  <c:v>3.3452160633487722</c:v>
                </c:pt>
                <c:pt idx="46">
                  <c:v>2.6666258261220008</c:v>
                </c:pt>
                <c:pt idx="47">
                  <c:v>1.7785702396528933</c:v>
                </c:pt>
                <c:pt idx="48">
                  <c:v>-0.29162145869395317</c:v>
                </c:pt>
                <c:pt idx="49">
                  <c:v>-2.7755295741680754</c:v>
                </c:pt>
                <c:pt idx="50">
                  <c:v>2.5319206161631485</c:v>
                </c:pt>
                <c:pt idx="51">
                  <c:v>1.6014546724713909</c:v>
                </c:pt>
                <c:pt idx="52">
                  <c:v>2.2240308538571441</c:v>
                </c:pt>
                <c:pt idx="53">
                  <c:v>1.6773315299245297</c:v>
                </c:pt>
                <c:pt idx="54">
                  <c:v>2.3704576714638677</c:v>
                </c:pt>
                <c:pt idx="55">
                  <c:v>2.5961480405097319</c:v>
                </c:pt>
              </c:numCache>
            </c:numRef>
          </c:val>
          <c:smooth val="0"/>
          <c:extLst>
            <c:ext xmlns:c16="http://schemas.microsoft.com/office/drawing/2014/chart" uri="{C3380CC4-5D6E-409C-BE32-E72D297353CC}">
              <c16:uniqueId val="{00000000-78C5-4DED-B9E3-DDC78D49C087}"/>
            </c:ext>
          </c:extLst>
        </c:ser>
        <c:ser>
          <c:idx val="1"/>
          <c:order val="1"/>
          <c:tx>
            <c:strRef>
              <c:f>usa!$A$3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usa!$B$1:$BH$1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usa!$B$3:$BH$3</c:f>
              <c:numCache>
                <c:formatCode>General</c:formatCode>
                <c:ptCount val="59"/>
                <c:pt idx="11">
                  <c:v>1.7450299645343677</c:v>
                </c:pt>
                <c:pt idx="12">
                  <c:v>7.7800109899740733</c:v>
                </c:pt>
                <c:pt idx="13">
                  <c:v>18.85000454301516</c:v>
                </c:pt>
                <c:pt idx="14">
                  <c:v>7.9026613828324486</c:v>
                </c:pt>
                <c:pt idx="15">
                  <c:v>-0.63289550080666857</c:v>
                </c:pt>
                <c:pt idx="16">
                  <c:v>4.3668571835808763</c:v>
                </c:pt>
                <c:pt idx="17">
                  <c:v>2.4064285797880842</c:v>
                </c:pt>
                <c:pt idx="18">
                  <c:v>10.543533779316292</c:v>
                </c:pt>
                <c:pt idx="19">
                  <c:v>9.9101981420475624</c:v>
                </c:pt>
                <c:pt idx="20">
                  <c:v>10.770756456290769</c:v>
                </c:pt>
                <c:pt idx="21">
                  <c:v>1.235161903220245</c:v>
                </c:pt>
                <c:pt idx="22">
                  <c:v>-7.6420797931593683</c:v>
                </c:pt>
                <c:pt idx="23">
                  <c:v>-2.5791130494376375</c:v>
                </c:pt>
                <c:pt idx="24">
                  <c:v>8.1579944066949963</c:v>
                </c:pt>
                <c:pt idx="25">
                  <c:v>3.3432450403149119</c:v>
                </c:pt>
                <c:pt idx="26">
                  <c:v>7.6891044715336108</c:v>
                </c:pt>
                <c:pt idx="27">
                  <c:v>10.890786452471062</c:v>
                </c:pt>
                <c:pt idx="28">
                  <c:v>16.209807629120348</c:v>
                </c:pt>
                <c:pt idx="29">
                  <c:v>11.573153665533241</c:v>
                </c:pt>
                <c:pt idx="30">
                  <c:v>8.8212506670446231</c:v>
                </c:pt>
                <c:pt idx="31">
                  <c:v>6.6143201909892895</c:v>
                </c:pt>
                <c:pt idx="32">
                  <c:v>6.9298373507820514</c:v>
                </c:pt>
                <c:pt idx="33">
                  <c:v>3.2766246448382219</c:v>
                </c:pt>
                <c:pt idx="34">
                  <c:v>8.8409097596343145</c:v>
                </c:pt>
                <c:pt idx="35">
                  <c:v>10.277486468054533</c:v>
                </c:pt>
                <c:pt idx="36">
                  <c:v>8.1820087772434817</c:v>
                </c:pt>
                <c:pt idx="37">
                  <c:v>11.913155818115101</c:v>
                </c:pt>
                <c:pt idx="38">
                  <c:v>2.3362478711653125</c:v>
                </c:pt>
                <c:pt idx="39">
                  <c:v>2.6446569112503795</c:v>
                </c:pt>
                <c:pt idx="40">
                  <c:v>8.5654761588418182</c:v>
                </c:pt>
                <c:pt idx="41">
                  <c:v>-5.8430776666632482</c:v>
                </c:pt>
                <c:pt idx="42">
                  <c:v>-1.7244471316068655</c:v>
                </c:pt>
                <c:pt idx="43">
                  <c:v>1.7642813018072161</c:v>
                </c:pt>
                <c:pt idx="44">
                  <c:v>9.7523571464923009</c:v>
                </c:pt>
                <c:pt idx="45">
                  <c:v>6.2530347004602191</c:v>
                </c:pt>
                <c:pt idx="46">
                  <c:v>9.0356763930686839</c:v>
                </c:pt>
                <c:pt idx="47">
                  <c:v>9.2664181863936648</c:v>
                </c:pt>
                <c:pt idx="48">
                  <c:v>5.7356640428253343</c:v>
                </c:pt>
                <c:pt idx="49">
                  <c:v>-8.7937897938370782</c:v>
                </c:pt>
                <c:pt idx="50">
                  <c:v>11.894505937968702</c:v>
                </c:pt>
                <c:pt idx="51">
                  <c:v>6.8511525830910784</c:v>
                </c:pt>
                <c:pt idx="52">
                  <c:v>3.4173260377946377</c:v>
                </c:pt>
                <c:pt idx="53">
                  <c:v>3.4813256378954094</c:v>
                </c:pt>
                <c:pt idx="54">
                  <c:v>4.2694464446750118</c:v>
                </c:pt>
                <c:pt idx="55">
                  <c:v>0.10961811411935685</c:v>
                </c:pt>
              </c:numCache>
            </c:numRef>
          </c:val>
          <c:smooth val="0"/>
          <c:extLst>
            <c:ext xmlns:c16="http://schemas.microsoft.com/office/drawing/2014/chart" uri="{C3380CC4-5D6E-409C-BE32-E72D297353CC}">
              <c16:uniqueId val="{00000001-78C5-4DED-B9E3-DDC78D49C087}"/>
            </c:ext>
          </c:extLst>
        </c:ser>
        <c:ser>
          <c:idx val="2"/>
          <c:order val="2"/>
          <c:tx>
            <c:strRef>
              <c:f>usa!$A$4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usa!$B$1:$BH$1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usa!$B$4:$BH$4</c:f>
              <c:numCache>
                <c:formatCode>General</c:formatCode>
                <c:ptCount val="59"/>
                <c:pt idx="0">
                  <c:v>4.1965764770844833</c:v>
                </c:pt>
                <c:pt idx="1">
                  <c:v>4.0298242499556185</c:v>
                </c:pt>
                <c:pt idx="2">
                  <c:v>4.1315485043794409</c:v>
                </c:pt>
                <c:pt idx="3">
                  <c:v>4.0870654556843089</c:v>
                </c:pt>
                <c:pt idx="4">
                  <c:v>4.0974044911052783</c:v>
                </c:pt>
                <c:pt idx="5">
                  <c:v>4.2355788624445339</c:v>
                </c:pt>
                <c:pt idx="6">
                  <c:v>4.5521472392638032</c:v>
                </c:pt>
                <c:pt idx="7">
                  <c:v>4.6303818034118605</c:v>
                </c:pt>
                <c:pt idx="8">
                  <c:v>4.9442970822281174</c:v>
                </c:pt>
                <c:pt idx="9">
                  <c:v>4.9514658299833316</c:v>
                </c:pt>
                <c:pt idx="10">
                  <c:v>5.1827148651713379</c:v>
                </c:pt>
                <c:pt idx="11">
                  <c:v>5.3385512558123605</c:v>
                </c:pt>
                <c:pt idx="12">
                  <c:v>5.7870527404988419</c:v>
                </c:pt>
                <c:pt idx="13">
                  <c:v>6.3812301853139086</c:v>
                </c:pt>
                <c:pt idx="14">
                  <c:v>8.2297870966700568</c:v>
                </c:pt>
                <c:pt idx="15">
                  <c:v>7.2667019159547239</c:v>
                </c:pt>
                <c:pt idx="16">
                  <c:v>8.0500131285527647</c:v>
                </c:pt>
                <c:pt idx="17">
                  <c:v>8.7462744810400626</c:v>
                </c:pt>
                <c:pt idx="18">
                  <c:v>9.0067729764984801</c:v>
                </c:pt>
                <c:pt idx="19">
                  <c:v>9.5995924233599776</c:v>
                </c:pt>
                <c:pt idx="20">
                  <c:v>10.264750629256543</c:v>
                </c:pt>
                <c:pt idx="21">
                  <c:v>9.8960870220582287</c:v>
                </c:pt>
                <c:pt idx="22">
                  <c:v>9.0637912030256587</c:v>
                </c:pt>
                <c:pt idx="23">
                  <c:v>9.0331397635658028</c:v>
                </c:pt>
                <c:pt idx="24">
                  <c:v>10.025681238342036</c:v>
                </c:pt>
                <c:pt idx="25">
                  <c:v>9.5986549901604281</c:v>
                </c:pt>
                <c:pt idx="26">
                  <c:v>9.8660502749907142</c:v>
                </c:pt>
                <c:pt idx="27">
                  <c:v>10.445407258033883</c:v>
                </c:pt>
                <c:pt idx="28">
                  <c:v>10.546966100213817</c:v>
                </c:pt>
                <c:pt idx="29">
                  <c:v>10.446519455898368</c:v>
                </c:pt>
                <c:pt idx="30">
                  <c:v>10.531309091644928</c:v>
                </c:pt>
                <c:pt idx="31">
                  <c:v>10.099492342375976</c:v>
                </c:pt>
                <c:pt idx="32">
                  <c:v>10.211996729313034</c:v>
                </c:pt>
                <c:pt idx="33">
                  <c:v>10.466688705657072</c:v>
                </c:pt>
                <c:pt idx="34">
                  <c:v>11.129460489508816</c:v>
                </c:pt>
                <c:pt idx="35">
                  <c:v>11.776669284948186</c:v>
                </c:pt>
                <c:pt idx="36">
                  <c:v>11.900519505627082</c:v>
                </c:pt>
                <c:pt idx="37">
                  <c:v>12.264322011403825</c:v>
                </c:pt>
                <c:pt idx="38">
                  <c:v>12.274940896680532</c:v>
                </c:pt>
                <c:pt idx="39">
                  <c:v>12.924744819796318</c:v>
                </c:pt>
                <c:pt idx="40">
                  <c:v>14.318538103735628</c:v>
                </c:pt>
                <c:pt idx="41">
                  <c:v>13.137065724304978</c:v>
                </c:pt>
                <c:pt idx="42">
                  <c:v>13.017273309785804</c:v>
                </c:pt>
                <c:pt idx="43">
                  <c:v>13.413068049036243</c:v>
                </c:pt>
                <c:pt idx="44">
                  <c:v>14.669552440551994</c:v>
                </c:pt>
                <c:pt idx="45">
                  <c:v>15.50426517249559</c:v>
                </c:pt>
                <c:pt idx="46">
                  <c:v>16.218830579461958</c:v>
                </c:pt>
                <c:pt idx="47">
                  <c:v>16.461024193523322</c:v>
                </c:pt>
                <c:pt idx="48">
                  <c:v>17.427011650986486</c:v>
                </c:pt>
                <c:pt idx="49">
                  <c:v>13.75417087444332</c:v>
                </c:pt>
                <c:pt idx="50">
                  <c:v>15.80415135362847</c:v>
                </c:pt>
                <c:pt idx="51">
                  <c:v>17.311372666682388</c:v>
                </c:pt>
                <c:pt idx="52">
                  <c:v>17.108019031578269</c:v>
                </c:pt>
                <c:pt idx="53">
                  <c:v>16.586946530983372</c:v>
                </c:pt>
                <c:pt idx="54">
                  <c:v>16.581693329821594</c:v>
                </c:pt>
                <c:pt idx="55">
                  <c:v>15.447903623777545</c:v>
                </c:pt>
              </c:numCache>
            </c:numRef>
          </c:val>
          <c:smooth val="0"/>
          <c:extLst>
            <c:ext xmlns:c16="http://schemas.microsoft.com/office/drawing/2014/chart" uri="{C3380CC4-5D6E-409C-BE32-E72D297353CC}">
              <c16:uniqueId val="{00000002-78C5-4DED-B9E3-DDC78D49C087}"/>
            </c:ext>
          </c:extLst>
        </c:ser>
        <c:dLbls>
          <c:showLegendKey val="0"/>
          <c:showVal val="0"/>
          <c:showCatName val="0"/>
          <c:showSerName val="0"/>
          <c:showPercent val="0"/>
          <c:showBubbleSize val="0"/>
        </c:dLbls>
        <c:marker val="1"/>
        <c:smooth val="0"/>
        <c:axId val="153884336"/>
        <c:axId val="153884728"/>
      </c:lineChart>
      <c:catAx>
        <c:axId val="15388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884728"/>
        <c:crosses val="autoZero"/>
        <c:auto val="1"/>
        <c:lblAlgn val="ctr"/>
        <c:lblOffset val="100"/>
        <c:noMultiLvlLbl val="0"/>
      </c:catAx>
      <c:valAx>
        <c:axId val="153884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884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Sheet4!$A$2</c:f>
              <c:strCache>
                <c:ptCount val="1"/>
                <c:pt idx="0">
                  <c:v>Bangladesh</c:v>
                </c:pt>
              </c:strCache>
            </c:strRef>
          </c:tx>
          <c:spPr>
            <a:ln w="12700" cap="rnd">
              <a:solidFill>
                <a:schemeClr val="accent1"/>
              </a:solidFill>
              <a:round/>
            </a:ln>
            <a:effectLst/>
          </c:spPr>
          <c:marker>
            <c:symbol val="none"/>
          </c:marker>
          <c:cat>
            <c:numRef>
              <c:f>Sheet4!$B$1:$BE$1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Sheet4!$B$2:$BE$2</c:f>
              <c:numCache>
                <c:formatCode>General</c:formatCode>
                <c:ptCount val="56"/>
                <c:pt idx="0">
                  <c:v>6.219537733879597</c:v>
                </c:pt>
                <c:pt idx="1">
                  <c:v>6.2971505978639843</c:v>
                </c:pt>
                <c:pt idx="2">
                  <c:v>6.3095352073599109</c:v>
                </c:pt>
                <c:pt idx="3">
                  <c:v>6.3154838923503744</c:v>
                </c:pt>
                <c:pt idx="4">
                  <c:v>6.2830546593931054</c:v>
                </c:pt>
                <c:pt idx="5">
                  <c:v>6.3252778067135074</c:v>
                </c:pt>
                <c:pt idx="6">
                  <c:v>6.350673985776405</c:v>
                </c:pt>
                <c:pt idx="7">
                  <c:v>6.4054151019191581</c:v>
                </c:pt>
                <c:pt idx="8">
                  <c:v>6.3615539279593767</c:v>
                </c:pt>
                <c:pt idx="9">
                  <c:v>6.4076900809073969</c:v>
                </c:pt>
                <c:pt idx="10">
                  <c:v>6.4202664745657474</c:v>
                </c:pt>
                <c:pt idx="11">
                  <c:v>6.3227617165264176</c:v>
                </c:pt>
                <c:pt idx="12">
                  <c:v>5.932468435353746</c:v>
                </c:pt>
                <c:pt idx="13">
                  <c:v>6.1151641118862692</c:v>
                </c:pt>
                <c:pt idx="14">
                  <c:v>6.4486097149627453</c:v>
                </c:pt>
                <c:pt idx="15">
                  <c:v>6.7810964905973137</c:v>
                </c:pt>
                <c:pt idx="16">
                  <c:v>6.0507787686999182</c:v>
                </c:pt>
                <c:pt idx="17">
                  <c:v>5.9174828123286431</c:v>
                </c:pt>
                <c:pt idx="18">
                  <c:v>6.1412714008498366</c:v>
                </c:pt>
                <c:pt idx="19">
                  <c:v>6.192498941631281</c:v>
                </c:pt>
                <c:pt idx="20">
                  <c:v>6.2314153998688768</c:v>
                </c:pt>
                <c:pt idx="21">
                  <c:v>6.2251820022233231</c:v>
                </c:pt>
                <c:pt idx="22">
                  <c:v>6.0492205350026316</c:v>
                </c:pt>
                <c:pt idx="23">
                  <c:v>5.9331865788981757</c:v>
                </c:pt>
                <c:pt idx="24">
                  <c:v>5.9435566303117211</c:v>
                </c:pt>
                <c:pt idx="25">
                  <c:v>6.048661201932549</c:v>
                </c:pt>
                <c:pt idx="26">
                  <c:v>5.9788900038192399</c:v>
                </c:pt>
                <c:pt idx="27">
                  <c:v>6.0365429350526831</c:v>
                </c:pt>
                <c:pt idx="28">
                  <c:v>6.0654129885094283</c:v>
                </c:pt>
                <c:pt idx="29">
                  <c:v>6.0812132087919419</c:v>
                </c:pt>
                <c:pt idx="30">
                  <c:v>6.1135842539805862</c:v>
                </c:pt>
                <c:pt idx="31">
                  <c:v>6.0367918203551092</c:v>
                </c:pt>
                <c:pt idx="32">
                  <c:v>6.015656234206272</c:v>
                </c:pt>
                <c:pt idx="33">
                  <c:v>6.0152090107440932</c:v>
                </c:pt>
                <c:pt idx="34">
                  <c:v>5.9905920275991162</c:v>
                </c:pt>
                <c:pt idx="35">
                  <c:v>6.0649587048263767</c:v>
                </c:pt>
                <c:pt idx="36">
                  <c:v>6.2276160506033333</c:v>
                </c:pt>
                <c:pt idx="37">
                  <c:v>6.2276383010134841</c:v>
                </c:pt>
                <c:pt idx="38">
                  <c:v>6.231494628912893</c:v>
                </c:pt>
                <c:pt idx="39">
                  <c:v>6.2214933844774105</c:v>
                </c:pt>
                <c:pt idx="40">
                  <c:v>6.2196266440602832</c:v>
                </c:pt>
                <c:pt idx="41">
                  <c:v>6.189842193010854</c:v>
                </c:pt>
                <c:pt idx="42">
                  <c:v>6.169922647961875</c:v>
                </c:pt>
                <c:pt idx="43">
                  <c:v>6.2276042729778771</c:v>
                </c:pt>
                <c:pt idx="44">
                  <c:v>6.2634861946441003</c:v>
                </c:pt>
                <c:pt idx="45">
                  <c:v>6.2815628153838174</c:v>
                </c:pt>
                <c:pt idx="46">
                  <c:v>6.2716778480834794</c:v>
                </c:pt>
                <c:pt idx="47">
                  <c:v>6.3363921799988328</c:v>
                </c:pt>
                <c:pt idx="48">
                  <c:v>6.4463164056514621</c:v>
                </c:pt>
                <c:pt idx="49">
                  <c:v>6.5395335595915602</c:v>
                </c:pt>
                <c:pt idx="50">
                  <c:v>6.6337550947722308</c:v>
                </c:pt>
                <c:pt idx="51">
                  <c:v>6.7112355589594506</c:v>
                </c:pt>
                <c:pt idx="52">
                  <c:v>6.7170024019031702</c:v>
                </c:pt>
                <c:pt idx="53">
                  <c:v>6.8063691111599125</c:v>
                </c:pt>
                <c:pt idx="54">
                  <c:v>6.918537833729709</c:v>
                </c:pt>
                <c:pt idx="55">
                  <c:v>7.0166240135924829</c:v>
                </c:pt>
              </c:numCache>
            </c:numRef>
          </c:val>
          <c:smooth val="0"/>
          <c:extLst>
            <c:ext xmlns:c16="http://schemas.microsoft.com/office/drawing/2014/chart" uri="{C3380CC4-5D6E-409C-BE32-E72D297353CC}">
              <c16:uniqueId val="{00000000-20E3-413F-B33D-BF0049A13549}"/>
            </c:ext>
          </c:extLst>
        </c:ser>
        <c:dLbls>
          <c:showLegendKey val="0"/>
          <c:showVal val="0"/>
          <c:showCatName val="0"/>
          <c:showSerName val="0"/>
          <c:showPercent val="0"/>
          <c:showBubbleSize val="0"/>
        </c:dLbls>
        <c:smooth val="0"/>
        <c:axId val="153885512"/>
        <c:axId val="153885904"/>
      </c:lineChart>
      <c:catAx>
        <c:axId val="15388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885904"/>
        <c:crosses val="autoZero"/>
        <c:auto val="1"/>
        <c:lblAlgn val="ctr"/>
        <c:lblOffset val="100"/>
        <c:noMultiLvlLbl val="0"/>
      </c:catAx>
      <c:valAx>
        <c:axId val="15388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885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1908543201805163"/>
          <c:y val="0.19843357105274356"/>
          <c:w val="0.86557884652928174"/>
          <c:h val="0.63863995682884078"/>
        </c:manualLayout>
      </c:layout>
      <c:lineChart>
        <c:grouping val="standard"/>
        <c:varyColors val="0"/>
        <c:ser>
          <c:idx val="0"/>
          <c:order val="0"/>
          <c:tx>
            <c:strRef>
              <c:f>Sheet5!$D$2</c:f>
              <c:strCache>
                <c:ptCount val="1"/>
                <c:pt idx="0">
                  <c:v>Chile</c:v>
                </c:pt>
              </c:strCache>
            </c:strRef>
          </c:tx>
          <c:spPr>
            <a:ln w="19050" cap="rnd">
              <a:solidFill>
                <a:schemeClr val="accent1"/>
              </a:solidFill>
              <a:round/>
            </a:ln>
            <a:effectLst/>
          </c:spPr>
          <c:marker>
            <c:symbol val="none"/>
          </c:marker>
          <c:cat>
            <c:numRef>
              <c:f>Sheet5!$E$1:$BH$1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Sheet5!$E$2:$BH$2</c:f>
              <c:numCache>
                <c:formatCode>General</c:formatCode>
                <c:ptCount val="56"/>
                <c:pt idx="0">
                  <c:v>8.0003877793659655</c:v>
                </c:pt>
                <c:pt idx="1">
                  <c:v>8.0759194310688347</c:v>
                </c:pt>
                <c:pt idx="2">
                  <c:v>8.2049988153622415</c:v>
                </c:pt>
                <c:pt idx="3">
                  <c:v>8.220602073690749</c:v>
                </c:pt>
                <c:pt idx="4">
                  <c:v>8.2279891156584686</c:v>
                </c:pt>
                <c:pt idx="5">
                  <c:v>8.2054982952139977</c:v>
                </c:pt>
                <c:pt idx="6">
                  <c:v>8.3031733809745187</c:v>
                </c:pt>
                <c:pt idx="7">
                  <c:v>8.2425357552053207</c:v>
                </c:pt>
                <c:pt idx="8">
                  <c:v>8.2045318438663379</c:v>
                </c:pt>
                <c:pt idx="9">
                  <c:v>8.2863088239017113</c:v>
                </c:pt>
                <c:pt idx="10">
                  <c:v>8.3342902749634185</c:v>
                </c:pt>
                <c:pt idx="11">
                  <c:v>8.4435275614137133</c:v>
                </c:pt>
                <c:pt idx="12">
                  <c:v>8.4597219960100176</c:v>
                </c:pt>
                <c:pt idx="13">
                  <c:v>8.7399023660929753</c:v>
                </c:pt>
                <c:pt idx="14">
                  <c:v>8.5834713601749257</c:v>
                </c:pt>
                <c:pt idx="15">
                  <c:v>7.7134571832368213</c:v>
                </c:pt>
                <c:pt idx="16">
                  <c:v>7.9549249126378418</c:v>
                </c:pt>
                <c:pt idx="17">
                  <c:v>8.1835085100483624</c:v>
                </c:pt>
                <c:pt idx="18">
                  <c:v>8.2428571709415106</c:v>
                </c:pt>
                <c:pt idx="19">
                  <c:v>8.4460006219324111</c:v>
                </c:pt>
                <c:pt idx="20">
                  <c:v>8.6301753482103756</c:v>
                </c:pt>
                <c:pt idx="21">
                  <c:v>8.6951124043032273</c:v>
                </c:pt>
                <c:pt idx="22">
                  <c:v>8.3266482513623234</c:v>
                </c:pt>
                <c:pt idx="23">
                  <c:v>8.0651765471783055</c:v>
                </c:pt>
                <c:pt idx="24">
                  <c:v>7.9875783956011839</c:v>
                </c:pt>
                <c:pt idx="25">
                  <c:v>7.7864036109370751</c:v>
                </c:pt>
                <c:pt idx="26">
                  <c:v>7.8227260743977833</c:v>
                </c:pt>
                <c:pt idx="27">
                  <c:v>7.9461589281116574</c:v>
                </c:pt>
                <c:pt idx="28">
                  <c:v>8.0597339935121521</c:v>
                </c:pt>
                <c:pt idx="29">
                  <c:v>8.1465121203211872</c:v>
                </c:pt>
                <c:pt idx="30">
                  <c:v>8.1998636422648001</c:v>
                </c:pt>
                <c:pt idx="31">
                  <c:v>8.2944289455961773</c:v>
                </c:pt>
                <c:pt idx="32">
                  <c:v>8.4556093951984046</c:v>
                </c:pt>
                <c:pt idx="33">
                  <c:v>8.4866461579709593</c:v>
                </c:pt>
                <c:pt idx="34">
                  <c:v>8.5958384810731623</c:v>
                </c:pt>
                <c:pt idx="35">
                  <c:v>8.8180304131466123</c:v>
                </c:pt>
                <c:pt idx="36">
                  <c:v>8.8459092667955854</c:v>
                </c:pt>
                <c:pt idx="37">
                  <c:v>8.9041227787520825</c:v>
                </c:pt>
                <c:pt idx="38">
                  <c:v>8.837715940828172</c:v>
                </c:pt>
                <c:pt idx="39">
                  <c:v>8.725866661834262</c:v>
                </c:pt>
                <c:pt idx="40">
                  <c:v>8.7739738377166798</c:v>
                </c:pt>
                <c:pt idx="41">
                  <c:v>8.6468583410433677</c:v>
                </c:pt>
                <c:pt idx="42">
                  <c:v>8.6007042438672396</c:v>
                </c:pt>
                <c:pt idx="43">
                  <c:v>8.6613423866900625</c:v>
                </c:pt>
                <c:pt idx="44">
                  <c:v>8.8793953762149158</c:v>
                </c:pt>
                <c:pt idx="45">
                  <c:v>9.0483414887736462</c:v>
                </c:pt>
                <c:pt idx="46">
                  <c:v>9.2245317483187588</c:v>
                </c:pt>
                <c:pt idx="47">
                  <c:v>9.2995506707710582</c:v>
                </c:pt>
                <c:pt idx="48">
                  <c:v>9.3061747697259509</c:v>
                </c:pt>
                <c:pt idx="49">
                  <c:v>9.2439785247812747</c:v>
                </c:pt>
                <c:pt idx="50">
                  <c:v>9.4560319452019712</c:v>
                </c:pt>
                <c:pt idx="51">
                  <c:v>9.567118834889369</c:v>
                </c:pt>
                <c:pt idx="52">
                  <c:v>9.5938642315600244</c:v>
                </c:pt>
                <c:pt idx="53">
                  <c:v>9.6108220725489417</c:v>
                </c:pt>
                <c:pt idx="54">
                  <c:v>9.5140004341354043</c:v>
                </c:pt>
                <c:pt idx="55">
                  <c:v>9.4210635891645538</c:v>
                </c:pt>
              </c:numCache>
            </c:numRef>
          </c:val>
          <c:smooth val="0"/>
          <c:extLst>
            <c:ext xmlns:c16="http://schemas.microsoft.com/office/drawing/2014/chart" uri="{C3380CC4-5D6E-409C-BE32-E72D297353CC}">
              <c16:uniqueId val="{00000000-2C06-4AFD-A6DE-792A724B2327}"/>
            </c:ext>
          </c:extLst>
        </c:ser>
        <c:dLbls>
          <c:showLegendKey val="0"/>
          <c:showVal val="0"/>
          <c:showCatName val="0"/>
          <c:showSerName val="0"/>
          <c:showPercent val="0"/>
          <c:showBubbleSize val="0"/>
        </c:dLbls>
        <c:smooth val="0"/>
        <c:axId val="153886688"/>
        <c:axId val="153887080"/>
      </c:lineChart>
      <c:catAx>
        <c:axId val="1538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887080"/>
        <c:crosses val="autoZero"/>
        <c:auto val="1"/>
        <c:lblAlgn val="ctr"/>
        <c:lblOffset val="100"/>
        <c:noMultiLvlLbl val="0"/>
      </c:catAx>
      <c:valAx>
        <c:axId val="153887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88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Sheet6!$D$2</c:f>
              <c:strCache>
                <c:ptCount val="1"/>
                <c:pt idx="0">
                  <c:v>China</c:v>
                </c:pt>
              </c:strCache>
            </c:strRef>
          </c:tx>
          <c:spPr>
            <a:ln w="28575" cap="rnd">
              <a:solidFill>
                <a:schemeClr val="accent1"/>
              </a:solidFill>
              <a:round/>
            </a:ln>
            <a:effectLst/>
          </c:spPr>
          <c:marker>
            <c:symbol val="none"/>
          </c:marker>
          <c:cat>
            <c:numRef>
              <c:f>Sheet6!$E$1:$BH$1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Sheet6!$E$2:$BH$2</c:f>
              <c:numCache>
                <c:formatCode>General</c:formatCode>
                <c:ptCount val="56"/>
                <c:pt idx="0">
                  <c:v>6.2288648666750985</c:v>
                </c:pt>
                <c:pt idx="1">
                  <c:v>6.0491608554486831</c:v>
                </c:pt>
                <c:pt idx="2">
                  <c:v>5.9700191905623639</c:v>
                </c:pt>
                <c:pt idx="3">
                  <c:v>6.0060855243468909</c:v>
                </c:pt>
                <c:pt idx="4">
                  <c:v>6.1313630137551129</c:v>
                </c:pt>
                <c:pt idx="5">
                  <c:v>6.2537695430614795</c:v>
                </c:pt>
                <c:pt idx="6">
                  <c:v>6.2827785216704068</c:v>
                </c:pt>
                <c:pt idx="7">
                  <c:v>6.1747155674819147</c:v>
                </c:pt>
                <c:pt idx="8">
                  <c:v>6.0775408131889046</c:v>
                </c:pt>
                <c:pt idx="9">
                  <c:v>6.1195736836871326</c:v>
                </c:pt>
                <c:pt idx="10">
                  <c:v>6.2200610513559393</c:v>
                </c:pt>
                <c:pt idx="11">
                  <c:v>6.2179185366549605</c:v>
                </c:pt>
                <c:pt idx="12">
                  <c:v>6.2812401005414262</c:v>
                </c:pt>
                <c:pt idx="13">
                  <c:v>6.4031507197773809</c:v>
                </c:pt>
                <c:pt idx="14">
                  <c:v>6.336356166025249</c:v>
                </c:pt>
                <c:pt idx="15">
                  <c:v>6.3554359812524384</c:v>
                </c:pt>
                <c:pt idx="16">
                  <c:v>6.2266982907473336</c:v>
                </c:pt>
                <c:pt idx="17">
                  <c:v>6.2807549432040801</c:v>
                </c:pt>
                <c:pt idx="18">
                  <c:v>6.0426517517510945</c:v>
                </c:pt>
                <c:pt idx="19">
                  <c:v>6.1257865254474035</c:v>
                </c:pt>
                <c:pt idx="20">
                  <c:v>6.0965850637089964</c:v>
                </c:pt>
                <c:pt idx="21">
                  <c:v>6.0188853856631983</c:v>
                </c:pt>
                <c:pt idx="22">
                  <c:v>5.9900001734315245</c:v>
                </c:pt>
                <c:pt idx="23">
                  <c:v>6.0544265486086966</c:v>
                </c:pt>
                <c:pt idx="24">
                  <c:v>6.125857333015083</c:v>
                </c:pt>
                <c:pt idx="25">
                  <c:v>6.255183996625715</c:v>
                </c:pt>
                <c:pt idx="26">
                  <c:v>6.1917311563715023</c:v>
                </c:pt>
                <c:pt idx="27">
                  <c:v>6.0535647314845544</c:v>
                </c:pt>
                <c:pt idx="28">
                  <c:v>6.1378174994716908</c:v>
                </c:pt>
                <c:pt idx="29">
                  <c:v>6.1917388405326026</c:v>
                </c:pt>
                <c:pt idx="30">
                  <c:v>6.1776946408400164</c:v>
                </c:pt>
                <c:pt idx="31">
                  <c:v>6.1918291301443444</c:v>
                </c:pt>
                <c:pt idx="32">
                  <c:v>6.2646117187399684</c:v>
                </c:pt>
                <c:pt idx="33">
                  <c:v>6.2704854686044644</c:v>
                </c:pt>
                <c:pt idx="34">
                  <c:v>6.4762861926981952</c:v>
                </c:pt>
                <c:pt idx="35">
                  <c:v>6.7084034430301465</c:v>
                </c:pt>
                <c:pt idx="36">
                  <c:v>6.8418549413030876</c:v>
                </c:pt>
                <c:pt idx="37">
                  <c:v>6.9219731705155816</c:v>
                </c:pt>
                <c:pt idx="38">
                  <c:v>6.9693659891284643</c:v>
                </c:pt>
                <c:pt idx="39">
                  <c:v>7.0067293873719434</c:v>
                </c:pt>
                <c:pt idx="40">
                  <c:v>7.0782436521501531</c:v>
                </c:pt>
                <c:pt idx="41">
                  <c:v>7.1489325113201527</c:v>
                </c:pt>
                <c:pt idx="42">
                  <c:v>7.2204158470170361</c:v>
                </c:pt>
                <c:pt idx="43">
                  <c:v>7.3157974031054147</c:v>
                </c:pt>
                <c:pt idx="44">
                  <c:v>7.446309230214581</c:v>
                </c:pt>
                <c:pt idx="45">
                  <c:v>7.5649791275941505</c:v>
                </c:pt>
                <c:pt idx="46">
                  <c:v>7.7147224980356501</c:v>
                </c:pt>
                <c:pt idx="47">
                  <c:v>7.9384207378787313</c:v>
                </c:pt>
                <c:pt idx="48">
                  <c:v>8.171974498835306</c:v>
                </c:pt>
                <c:pt idx="49">
                  <c:v>8.2649593370585155</c:v>
                </c:pt>
                <c:pt idx="50">
                  <c:v>8.4251902837155548</c:v>
                </c:pt>
                <c:pt idx="51">
                  <c:v>8.6161027286588112</c:v>
                </c:pt>
                <c:pt idx="52">
                  <c:v>8.715611137340515</c:v>
                </c:pt>
                <c:pt idx="53">
                  <c:v>8.8100042619109793</c:v>
                </c:pt>
                <c:pt idx="54">
                  <c:v>8.874375593071786</c:v>
                </c:pt>
                <c:pt idx="55">
                  <c:v>8.9074944624497032</c:v>
                </c:pt>
              </c:numCache>
            </c:numRef>
          </c:val>
          <c:smooth val="0"/>
          <c:extLst>
            <c:ext xmlns:c16="http://schemas.microsoft.com/office/drawing/2014/chart" uri="{C3380CC4-5D6E-409C-BE32-E72D297353CC}">
              <c16:uniqueId val="{00000000-7634-42F3-A837-AF2F17BCDBC9}"/>
            </c:ext>
          </c:extLst>
        </c:ser>
        <c:dLbls>
          <c:showLegendKey val="0"/>
          <c:showVal val="0"/>
          <c:showCatName val="0"/>
          <c:showSerName val="0"/>
          <c:showPercent val="0"/>
          <c:showBubbleSize val="0"/>
        </c:dLbls>
        <c:smooth val="0"/>
        <c:axId val="153887864"/>
        <c:axId val="154320136"/>
      </c:lineChart>
      <c:catAx>
        <c:axId val="15388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20136"/>
        <c:crosses val="autoZero"/>
        <c:auto val="1"/>
        <c:lblAlgn val="ctr"/>
        <c:lblOffset val="100"/>
        <c:noMultiLvlLbl val="0"/>
      </c:catAx>
      <c:valAx>
        <c:axId val="154320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88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Sheet7!$D$2</c:f>
              <c:strCache>
                <c:ptCount val="1"/>
                <c:pt idx="0">
                  <c:v>Colombia</c:v>
                </c:pt>
              </c:strCache>
            </c:strRef>
          </c:tx>
          <c:spPr>
            <a:ln w="28575" cap="rnd">
              <a:solidFill>
                <a:schemeClr val="accent1"/>
              </a:solidFill>
              <a:round/>
            </a:ln>
            <a:effectLst/>
          </c:spPr>
          <c:marker>
            <c:symbol val="none"/>
          </c:marker>
          <c:cat>
            <c:numRef>
              <c:f>Sheet7!$E$1:$BH$1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Sheet7!$E$2:$BH$2</c:f>
              <c:numCache>
                <c:formatCode>General</c:formatCode>
                <c:ptCount val="56"/>
                <c:pt idx="0">
                  <c:v>7.2364605634024937</c:v>
                </c:pt>
                <c:pt idx="1">
                  <c:v>7.3123359040967379</c:v>
                </c:pt>
                <c:pt idx="2">
                  <c:v>7.3572997946835814</c:v>
                </c:pt>
                <c:pt idx="3">
                  <c:v>7.289987764360351</c:v>
                </c:pt>
                <c:pt idx="4">
                  <c:v>7.4588804802406372</c:v>
                </c:pt>
                <c:pt idx="5">
                  <c:v>7.3757767338481512</c:v>
                </c:pt>
                <c:pt idx="6">
                  <c:v>7.2574417926468291</c:v>
                </c:pt>
                <c:pt idx="7">
                  <c:v>7.2460455831747499</c:v>
                </c:pt>
                <c:pt idx="8">
                  <c:v>7.2073395465130803</c:v>
                </c:pt>
                <c:pt idx="9">
                  <c:v>7.2103745000040593</c:v>
                </c:pt>
                <c:pt idx="10">
                  <c:v>7.2790193899382896</c:v>
                </c:pt>
                <c:pt idx="11">
                  <c:v>7.2877103139472075</c:v>
                </c:pt>
                <c:pt idx="12">
                  <c:v>7.325244781458367</c:v>
                </c:pt>
                <c:pt idx="13">
                  <c:v>7.4233588187759239</c:v>
                </c:pt>
                <c:pt idx="14">
                  <c:v>7.4966549392062394</c:v>
                </c:pt>
                <c:pt idx="15">
                  <c:v>7.4428901338832887</c:v>
                </c:pt>
                <c:pt idx="16">
                  <c:v>7.5248792426020241</c:v>
                </c:pt>
                <c:pt idx="17">
                  <c:v>7.6803547913789671</c:v>
                </c:pt>
                <c:pt idx="18">
                  <c:v>7.7676734099223728</c:v>
                </c:pt>
                <c:pt idx="19">
                  <c:v>7.8487282618582368</c:v>
                </c:pt>
                <c:pt idx="20">
                  <c:v>7.918116621609335</c:v>
                </c:pt>
                <c:pt idx="21">
                  <c:v>7.8917864306395709</c:v>
                </c:pt>
                <c:pt idx="22">
                  <c:v>7.877401644663073</c:v>
                </c:pt>
                <c:pt idx="23">
                  <c:v>7.8100650289930913</c:v>
                </c:pt>
                <c:pt idx="24">
                  <c:v>7.7407261306982891</c:v>
                </c:pt>
                <c:pt idx="25">
                  <c:v>7.5957678760490195</c:v>
                </c:pt>
                <c:pt idx="26">
                  <c:v>7.5561705420423353</c:v>
                </c:pt>
                <c:pt idx="27">
                  <c:v>7.5506520766968439</c:v>
                </c:pt>
                <c:pt idx="28">
                  <c:v>7.5714577971459374</c:v>
                </c:pt>
                <c:pt idx="29">
                  <c:v>7.5221450147124429</c:v>
                </c:pt>
                <c:pt idx="30">
                  <c:v>7.485154850764502</c:v>
                </c:pt>
                <c:pt idx="31">
                  <c:v>7.4574469915946011</c:v>
                </c:pt>
                <c:pt idx="32">
                  <c:v>7.5948024011229274</c:v>
                </c:pt>
                <c:pt idx="33">
                  <c:v>7.6778565600701461</c:v>
                </c:pt>
                <c:pt idx="34">
                  <c:v>8.0208644083953367</c:v>
                </c:pt>
                <c:pt idx="35">
                  <c:v>8.1077574056617241</c:v>
                </c:pt>
                <c:pt idx="36">
                  <c:v>8.1226560752063222</c:v>
                </c:pt>
                <c:pt idx="37">
                  <c:v>8.1834150870865212</c:v>
                </c:pt>
                <c:pt idx="38">
                  <c:v>8.0773473759044556</c:v>
                </c:pt>
                <c:pt idx="39">
                  <c:v>7.9143784756358704</c:v>
                </c:pt>
                <c:pt idx="40">
                  <c:v>8.0248274550720193</c:v>
                </c:pt>
                <c:pt idx="41">
                  <c:v>7.97092750482068</c:v>
                </c:pt>
                <c:pt idx="42">
                  <c:v>7.9388009400016504</c:v>
                </c:pt>
                <c:pt idx="43">
                  <c:v>7.8714733156873917</c:v>
                </c:pt>
                <c:pt idx="44">
                  <c:v>8.0431308753830972</c:v>
                </c:pt>
                <c:pt idx="45">
                  <c:v>8.2230690137518998</c:v>
                </c:pt>
                <c:pt idx="46">
                  <c:v>8.283935077312961</c:v>
                </c:pt>
                <c:pt idx="47">
                  <c:v>8.4889471834377979</c:v>
                </c:pt>
                <c:pt idx="48">
                  <c:v>8.6200819274350362</c:v>
                </c:pt>
                <c:pt idx="49">
                  <c:v>8.5585829801472251</c:v>
                </c:pt>
                <c:pt idx="50">
                  <c:v>8.7404414572143292</c:v>
                </c:pt>
                <c:pt idx="51">
                  <c:v>8.8652499160137239</c:v>
                </c:pt>
                <c:pt idx="52">
                  <c:v>8.9340363311410087</c:v>
                </c:pt>
                <c:pt idx="53">
                  <c:v>8.9363158508608898</c:v>
                </c:pt>
                <c:pt idx="54">
                  <c:v>8.9044487686418794</c:v>
                </c:pt>
                <c:pt idx="55">
                  <c:v>8.6256723258874501</c:v>
                </c:pt>
              </c:numCache>
            </c:numRef>
          </c:val>
          <c:smooth val="0"/>
          <c:extLst>
            <c:ext xmlns:c16="http://schemas.microsoft.com/office/drawing/2014/chart" uri="{C3380CC4-5D6E-409C-BE32-E72D297353CC}">
              <c16:uniqueId val="{00000000-4A8B-46A9-A47C-1CE72D692E70}"/>
            </c:ext>
          </c:extLst>
        </c:ser>
        <c:dLbls>
          <c:showLegendKey val="0"/>
          <c:showVal val="0"/>
          <c:showCatName val="0"/>
          <c:showSerName val="0"/>
          <c:showPercent val="0"/>
          <c:showBubbleSize val="0"/>
        </c:dLbls>
        <c:smooth val="0"/>
        <c:axId val="154320920"/>
        <c:axId val="154321312"/>
      </c:lineChart>
      <c:catAx>
        <c:axId val="15432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21312"/>
        <c:crosses val="autoZero"/>
        <c:auto val="1"/>
        <c:lblAlgn val="ctr"/>
        <c:lblOffset val="100"/>
        <c:noMultiLvlLbl val="0"/>
      </c:catAx>
      <c:valAx>
        <c:axId val="15432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20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Sheet8!$D$2</c:f>
              <c:strCache>
                <c:ptCount val="1"/>
                <c:pt idx="0">
                  <c:v>Ghana</c:v>
                </c:pt>
              </c:strCache>
            </c:strRef>
          </c:tx>
          <c:spPr>
            <a:ln w="28575" cap="rnd">
              <a:solidFill>
                <a:schemeClr val="accent1"/>
              </a:solidFill>
              <a:round/>
            </a:ln>
            <a:effectLst/>
          </c:spPr>
          <c:marker>
            <c:symbol val="none"/>
          </c:marker>
          <c:cat>
            <c:numRef>
              <c:f>Sheet8!$E$1:$BH$1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Sheet8!$E$2:$BH$2</c:f>
              <c:numCache>
                <c:formatCode>General</c:formatCode>
                <c:ptCount val="56"/>
                <c:pt idx="0">
                  <c:v>6.943769491448518</c:v>
                </c:pt>
                <c:pt idx="1">
                  <c:v>6.9664990831031322</c:v>
                </c:pt>
                <c:pt idx="2">
                  <c:v>6.9822308564803617</c:v>
                </c:pt>
                <c:pt idx="3">
                  <c:v>7.0495020643175428</c:v>
                </c:pt>
                <c:pt idx="4">
                  <c:v>7.12281627188516</c:v>
                </c:pt>
                <c:pt idx="5">
                  <c:v>7.2485410076846044</c:v>
                </c:pt>
                <c:pt idx="6">
                  <c:v>7.2316887729791262</c:v>
                </c:pt>
                <c:pt idx="7">
                  <c:v>6.9834117748642184</c:v>
                </c:pt>
                <c:pt idx="8">
                  <c:v>6.8735322380737589</c:v>
                </c:pt>
                <c:pt idx="9">
                  <c:v>6.9669350117693565</c:v>
                </c:pt>
                <c:pt idx="10">
                  <c:v>7.0428418280803893</c:v>
                </c:pt>
                <c:pt idx="11">
                  <c:v>7.0541831409912339</c:v>
                </c:pt>
                <c:pt idx="12">
                  <c:v>6.8483823402564621</c:v>
                </c:pt>
                <c:pt idx="13">
                  <c:v>6.9210883122420581</c:v>
                </c:pt>
                <c:pt idx="14">
                  <c:v>6.9686348548802082</c:v>
                </c:pt>
                <c:pt idx="15">
                  <c:v>6.8271292998164554</c:v>
                </c:pt>
                <c:pt idx="16">
                  <c:v>6.7382564716179045</c:v>
                </c:pt>
                <c:pt idx="17">
                  <c:v>6.8043172371575302</c:v>
                </c:pt>
                <c:pt idx="18">
                  <c:v>6.8587337517233316</c:v>
                </c:pt>
                <c:pt idx="19">
                  <c:v>6.8538260740103985</c:v>
                </c:pt>
                <c:pt idx="20">
                  <c:v>6.8444361435313663</c:v>
                </c:pt>
                <c:pt idx="21">
                  <c:v>6.6749642383476759</c:v>
                </c:pt>
                <c:pt idx="22">
                  <c:v>6.5368316526343087</c:v>
                </c:pt>
                <c:pt idx="23">
                  <c:v>6.468550096991124</c:v>
                </c:pt>
                <c:pt idx="24">
                  <c:v>6.4831850818508654</c:v>
                </c:pt>
                <c:pt idx="25">
                  <c:v>6.4399673890093734</c:v>
                </c:pt>
                <c:pt idx="26">
                  <c:v>6.6302113357611683</c:v>
                </c:pt>
                <c:pt idx="27">
                  <c:v>6.455694610855498</c:v>
                </c:pt>
                <c:pt idx="28">
                  <c:v>6.4179974272012199</c:v>
                </c:pt>
                <c:pt idx="29">
                  <c:v>6.3631198931780677</c:v>
                </c:pt>
                <c:pt idx="30">
                  <c:v>6.4139202319654958</c:v>
                </c:pt>
                <c:pt idx="31">
                  <c:v>6.4666674318793271</c:v>
                </c:pt>
                <c:pt idx="32">
                  <c:v>6.3879432630671751</c:v>
                </c:pt>
                <c:pt idx="33">
                  <c:v>6.2643078432843673</c:v>
                </c:pt>
                <c:pt idx="34">
                  <c:v>6.1249459711125089</c:v>
                </c:pt>
                <c:pt idx="35">
                  <c:v>6.2506326789529547</c:v>
                </c:pt>
                <c:pt idx="36">
                  <c:v>6.2786326529699759</c:v>
                </c:pt>
                <c:pt idx="37">
                  <c:v>6.2323502195915523</c:v>
                </c:pt>
                <c:pt idx="38">
                  <c:v>6.281121305852893</c:v>
                </c:pt>
                <c:pt idx="39">
                  <c:v>6.274446972222222</c:v>
                </c:pt>
                <c:pt idx="40">
                  <c:v>5.7905714773242432</c:v>
                </c:pt>
                <c:pt idx="41">
                  <c:v>5.8079187581313647</c:v>
                </c:pt>
                <c:pt idx="42">
                  <c:v>5.9159711178797076</c:v>
                </c:pt>
                <c:pt idx="43">
                  <c:v>6.0837242737537158</c:v>
                </c:pt>
                <c:pt idx="44">
                  <c:v>6.1821395681972238</c:v>
                </c:pt>
                <c:pt idx="45">
                  <c:v>6.3137072530313549</c:v>
                </c:pt>
                <c:pt idx="46">
                  <c:v>6.9002873579788711</c:v>
                </c:pt>
                <c:pt idx="47">
                  <c:v>7.0413076308942681</c:v>
                </c:pt>
                <c:pt idx="48">
                  <c:v>7.1377861180443922</c:v>
                </c:pt>
                <c:pt idx="49">
                  <c:v>7.0111086207392592</c:v>
                </c:pt>
                <c:pt idx="50">
                  <c:v>7.1877320974892092</c:v>
                </c:pt>
                <c:pt idx="51">
                  <c:v>7.3492849567087264</c:v>
                </c:pt>
                <c:pt idx="52">
                  <c:v>7.364875326946426</c:v>
                </c:pt>
                <c:pt idx="53">
                  <c:v>7.4557760507199653</c:v>
                </c:pt>
                <c:pt idx="54">
                  <c:v>7.2010790494372854</c:v>
                </c:pt>
                <c:pt idx="55">
                  <c:v>7.1391909752904601</c:v>
                </c:pt>
              </c:numCache>
            </c:numRef>
          </c:val>
          <c:smooth val="0"/>
          <c:extLst>
            <c:ext xmlns:c16="http://schemas.microsoft.com/office/drawing/2014/chart" uri="{C3380CC4-5D6E-409C-BE32-E72D297353CC}">
              <c16:uniqueId val="{00000000-1ED7-4701-807E-FB8B766F831B}"/>
            </c:ext>
          </c:extLst>
        </c:ser>
        <c:dLbls>
          <c:showLegendKey val="0"/>
          <c:showVal val="0"/>
          <c:showCatName val="0"/>
          <c:showSerName val="0"/>
          <c:showPercent val="0"/>
          <c:showBubbleSize val="0"/>
        </c:dLbls>
        <c:smooth val="0"/>
        <c:axId val="154323664"/>
        <c:axId val="154345344"/>
      </c:lineChart>
      <c:catAx>
        <c:axId val="15432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45344"/>
        <c:crosses val="autoZero"/>
        <c:auto val="1"/>
        <c:lblAlgn val="ctr"/>
        <c:lblOffset val="100"/>
        <c:noMultiLvlLbl val="0"/>
      </c:catAx>
      <c:valAx>
        <c:axId val="15434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23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Sheet9!$D$2</c:f>
              <c:strCache>
                <c:ptCount val="1"/>
                <c:pt idx="0">
                  <c:v>Greece</c:v>
                </c:pt>
              </c:strCache>
            </c:strRef>
          </c:tx>
          <c:spPr>
            <a:ln w="28575" cap="rnd">
              <a:solidFill>
                <a:schemeClr val="accent1"/>
              </a:solidFill>
              <a:round/>
            </a:ln>
            <a:effectLst/>
          </c:spPr>
          <c:marker>
            <c:symbol val="none"/>
          </c:marker>
          <c:cat>
            <c:numRef>
              <c:f>Sheet9!$E$1:$BH$1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Sheet9!$E$2:$BH$2</c:f>
              <c:numCache>
                <c:formatCode>General</c:formatCode>
                <c:ptCount val="56"/>
                <c:pt idx="0">
                  <c:v>8.0142051190153154</c:v>
                </c:pt>
                <c:pt idx="1">
                  <c:v>8.1133838206172673</c:v>
                </c:pt>
                <c:pt idx="2">
                  <c:v>8.1553098750260897</c:v>
                </c:pt>
                <c:pt idx="3">
                  <c:v>8.2511835053196876</c:v>
                </c:pt>
                <c:pt idx="4">
                  <c:v>8.3484890979017692</c:v>
                </c:pt>
                <c:pt idx="5">
                  <c:v>8.4538567301875265</c:v>
                </c:pt>
                <c:pt idx="6">
                  <c:v>8.5245089221134496</c:v>
                </c:pt>
                <c:pt idx="7">
                  <c:v>8.5628085959461799</c:v>
                </c:pt>
                <c:pt idx="8">
                  <c:v>8.5953205474855565</c:v>
                </c:pt>
                <c:pt idx="9">
                  <c:v>8.6710061334519946</c:v>
                </c:pt>
                <c:pt idx="10">
                  <c:v>8.8007038093726422</c:v>
                </c:pt>
                <c:pt idx="11">
                  <c:v>8.8516416061064138</c:v>
                </c:pt>
                <c:pt idx="12">
                  <c:v>8.9487589203785909</c:v>
                </c:pt>
                <c:pt idx="13">
                  <c:v>9.1715005686460529</c:v>
                </c:pt>
                <c:pt idx="14">
                  <c:v>9.2078967908039431</c:v>
                </c:pt>
                <c:pt idx="15">
                  <c:v>9.2279182234915389</c:v>
                </c:pt>
                <c:pt idx="16">
                  <c:v>9.2470441089528421</c:v>
                </c:pt>
                <c:pt idx="17">
                  <c:v>9.323348076035133</c:v>
                </c:pt>
                <c:pt idx="18">
                  <c:v>9.4444340660085011</c:v>
                </c:pt>
                <c:pt idx="19">
                  <c:v>9.5601956795825718</c:v>
                </c:pt>
                <c:pt idx="20">
                  <c:v>9.5062160898658785</c:v>
                </c:pt>
                <c:pt idx="21">
                  <c:v>9.3258189679646506</c:v>
                </c:pt>
                <c:pt idx="22">
                  <c:v>9.3019433326163643</c:v>
                </c:pt>
                <c:pt idx="23">
                  <c:v>9.1575733451326968</c:v>
                </c:pt>
                <c:pt idx="24">
                  <c:v>9.0888077863969201</c:v>
                </c:pt>
                <c:pt idx="25">
                  <c:v>9.0492736357339734</c:v>
                </c:pt>
                <c:pt idx="26">
                  <c:v>9.1906361710546278</c:v>
                </c:pt>
                <c:pt idx="27">
                  <c:v>9.3143718813096577</c:v>
                </c:pt>
                <c:pt idx="28">
                  <c:v>9.4261155564341568</c:v>
                </c:pt>
                <c:pt idx="29">
                  <c:v>9.4201736900405191</c:v>
                </c:pt>
                <c:pt idx="30">
                  <c:v>9.5855419971167546</c:v>
                </c:pt>
                <c:pt idx="31">
                  <c:v>9.6122632924906029</c:v>
                </c:pt>
                <c:pt idx="32">
                  <c:v>9.6822865107789227</c:v>
                </c:pt>
                <c:pt idx="33">
                  <c:v>9.5869593481576025</c:v>
                </c:pt>
                <c:pt idx="34">
                  <c:v>9.6300644069391819</c:v>
                </c:pt>
                <c:pt idx="35">
                  <c:v>9.7650781566925868</c:v>
                </c:pt>
                <c:pt idx="36">
                  <c:v>9.8061461698489722</c:v>
                </c:pt>
                <c:pt idx="37">
                  <c:v>9.7655310808320639</c:v>
                </c:pt>
                <c:pt idx="38">
                  <c:v>9.758031054925846</c:v>
                </c:pt>
                <c:pt idx="39">
                  <c:v>9.7258545020998231</c:v>
                </c:pt>
                <c:pt idx="40">
                  <c:v>9.6081996510102829</c:v>
                </c:pt>
                <c:pt idx="41">
                  <c:v>9.6259649920728787</c:v>
                </c:pt>
                <c:pt idx="42">
                  <c:v>9.7288580649123819</c:v>
                </c:pt>
                <c:pt idx="43">
                  <c:v>9.9787657543699506</c:v>
                </c:pt>
                <c:pt idx="44">
                  <c:v>10.124081426571122</c:v>
                </c:pt>
                <c:pt idx="45">
                  <c:v>10.119224251842665</c:v>
                </c:pt>
                <c:pt idx="46">
                  <c:v>10.184042379611199</c:v>
                </c:pt>
                <c:pt idx="47">
                  <c:v>10.308210422133229</c:v>
                </c:pt>
                <c:pt idx="48">
                  <c:v>10.393111407815377</c:v>
                </c:pt>
                <c:pt idx="49">
                  <c:v>10.311411137834861</c:v>
                </c:pt>
                <c:pt idx="50">
                  <c:v>10.200601070133356</c:v>
                </c:pt>
                <c:pt idx="51">
                  <c:v>10.142128912871518</c:v>
                </c:pt>
                <c:pt idx="52">
                  <c:v>9.9710793901817123</c:v>
                </c:pt>
                <c:pt idx="53">
                  <c:v>9.9383814726383157</c:v>
                </c:pt>
                <c:pt idx="54">
                  <c:v>9.9114034397376827</c:v>
                </c:pt>
                <c:pt idx="55">
                  <c:v>9.7150940893734763</c:v>
                </c:pt>
              </c:numCache>
            </c:numRef>
          </c:val>
          <c:smooth val="0"/>
          <c:extLst>
            <c:ext xmlns:c16="http://schemas.microsoft.com/office/drawing/2014/chart" uri="{C3380CC4-5D6E-409C-BE32-E72D297353CC}">
              <c16:uniqueId val="{00000000-F2A2-4A21-835F-7ECFD4FF7DCD}"/>
            </c:ext>
          </c:extLst>
        </c:ser>
        <c:dLbls>
          <c:showLegendKey val="0"/>
          <c:showVal val="0"/>
          <c:showCatName val="0"/>
          <c:showSerName val="0"/>
          <c:showPercent val="0"/>
          <c:showBubbleSize val="0"/>
        </c:dLbls>
        <c:smooth val="0"/>
        <c:axId val="154346128"/>
        <c:axId val="154346520"/>
      </c:lineChart>
      <c:catAx>
        <c:axId val="15434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46520"/>
        <c:crosses val="autoZero"/>
        <c:auto val="1"/>
        <c:lblAlgn val="ctr"/>
        <c:lblOffset val="100"/>
        <c:noMultiLvlLbl val="0"/>
      </c:catAx>
      <c:valAx>
        <c:axId val="154346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4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Sheet10!$D$2</c:f>
              <c:strCache>
                <c:ptCount val="1"/>
                <c:pt idx="0">
                  <c:v>India</c:v>
                </c:pt>
              </c:strCache>
            </c:strRef>
          </c:tx>
          <c:spPr>
            <a:ln w="28575" cap="rnd">
              <a:solidFill>
                <a:schemeClr val="accent1"/>
              </a:solidFill>
              <a:round/>
            </a:ln>
            <a:effectLst/>
          </c:spPr>
          <c:marker>
            <c:symbol val="none"/>
          </c:marker>
          <c:cat>
            <c:numRef>
              <c:f>Sheet10!$E$1:$BH$1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Sheet10!$E$2:$BH$2</c:f>
              <c:numCache>
                <c:formatCode>General</c:formatCode>
                <c:ptCount val="56"/>
                <c:pt idx="0">
                  <c:v>6.1627663184560104</c:v>
                </c:pt>
                <c:pt idx="1">
                  <c:v>6.1872518343292322</c:v>
                </c:pt>
                <c:pt idx="2">
                  <c:v>6.2266793036874919</c:v>
                </c:pt>
                <c:pt idx="3">
                  <c:v>6.3338382216363076</c:v>
                </c:pt>
                <c:pt idx="4">
                  <c:v>6.4522152864993991</c:v>
                </c:pt>
                <c:pt idx="5">
                  <c:v>6.4654453047190339</c:v>
                </c:pt>
                <c:pt idx="6">
                  <c:v>6.1548499821471232</c:v>
                </c:pt>
                <c:pt idx="7">
                  <c:v>6.1918875203050527</c:v>
                </c:pt>
                <c:pt idx="8">
                  <c:v>6.185148022149467</c:v>
                </c:pt>
                <c:pt idx="9">
                  <c:v>6.2114032057604902</c:v>
                </c:pt>
                <c:pt idx="10">
                  <c:v>6.2332353983745836</c:v>
                </c:pt>
                <c:pt idx="11">
                  <c:v>6.2370966385504341</c:v>
                </c:pt>
                <c:pt idx="12">
                  <c:v>6.2309591330625791</c:v>
                </c:pt>
                <c:pt idx="13">
                  <c:v>6.3342084666212823</c:v>
                </c:pt>
                <c:pt idx="14">
                  <c:v>6.3766011292597646</c:v>
                </c:pt>
                <c:pt idx="15">
                  <c:v>6.25419096677886</c:v>
                </c:pt>
                <c:pt idx="16">
                  <c:v>6.2199315028079747</c:v>
                </c:pt>
                <c:pt idx="17">
                  <c:v>6.3046986397225542</c:v>
                </c:pt>
                <c:pt idx="18">
                  <c:v>6.3363751557079411</c:v>
                </c:pt>
                <c:pt idx="19">
                  <c:v>6.3423659451642118</c:v>
                </c:pt>
                <c:pt idx="20">
                  <c:v>6.430102858579744</c:v>
                </c:pt>
                <c:pt idx="21">
                  <c:v>6.3554262639134098</c:v>
                </c:pt>
                <c:pt idx="22">
                  <c:v>6.3087032072451805</c:v>
                </c:pt>
                <c:pt idx="23">
                  <c:v>6.3306830746893965</c:v>
                </c:pt>
                <c:pt idx="24">
                  <c:v>6.2445806397873884</c:v>
                </c:pt>
                <c:pt idx="25">
                  <c:v>6.2821679486194766</c:v>
                </c:pt>
                <c:pt idx="26">
                  <c:v>6.308490829019437</c:v>
                </c:pt>
                <c:pt idx="27">
                  <c:v>6.3754307351347084</c:v>
                </c:pt>
                <c:pt idx="28">
                  <c:v>6.3805939378342602</c:v>
                </c:pt>
                <c:pt idx="29">
                  <c:v>6.3195206915984574</c:v>
                </c:pt>
                <c:pt idx="30">
                  <c:v>6.3433356641704473</c:v>
                </c:pt>
                <c:pt idx="31">
                  <c:v>6.1176631574977245</c:v>
                </c:pt>
                <c:pt idx="32">
                  <c:v>6.1399973393773797</c:v>
                </c:pt>
                <c:pt idx="33">
                  <c:v>6.0653933645777034</c:v>
                </c:pt>
                <c:pt idx="34">
                  <c:v>6.1834458780739467</c:v>
                </c:pt>
                <c:pt idx="35">
                  <c:v>6.2396901570292576</c:v>
                </c:pt>
                <c:pt idx="36">
                  <c:v>6.2892760053091061</c:v>
                </c:pt>
                <c:pt idx="37">
                  <c:v>6.3103835792661336</c:v>
                </c:pt>
                <c:pt idx="38">
                  <c:v>6.2942345539273639</c:v>
                </c:pt>
                <c:pt idx="39">
                  <c:v>6.346129774991101</c:v>
                </c:pt>
                <c:pt idx="40">
                  <c:v>6.3265614075284269</c:v>
                </c:pt>
                <c:pt idx="41">
                  <c:v>6.3224523827657642</c:v>
                </c:pt>
                <c:pt idx="42">
                  <c:v>6.349276747463076</c:v>
                </c:pt>
                <c:pt idx="43">
                  <c:v>6.4786274694368533</c:v>
                </c:pt>
                <c:pt idx="44">
                  <c:v>6.5897325547595056</c:v>
                </c:pt>
                <c:pt idx="45">
                  <c:v>6.6873316660630717</c:v>
                </c:pt>
                <c:pt idx="46">
                  <c:v>6.7707099492340204</c:v>
                </c:pt>
                <c:pt idx="47">
                  <c:v>6.9648531229625581</c:v>
                </c:pt>
                <c:pt idx="48">
                  <c:v>6.9189396222865636</c:v>
                </c:pt>
                <c:pt idx="49">
                  <c:v>7.006403260771136</c:v>
                </c:pt>
                <c:pt idx="50">
                  <c:v>7.204685492175245</c:v>
                </c:pt>
                <c:pt idx="51">
                  <c:v>7.2666987197045039</c:v>
                </c:pt>
                <c:pt idx="52">
                  <c:v>7.2388710701032188</c:v>
                </c:pt>
                <c:pt idx="53">
                  <c:v>7.228876712738229</c:v>
                </c:pt>
                <c:pt idx="54">
                  <c:v>7.2907088376396025</c:v>
                </c:pt>
                <c:pt idx="55">
                  <c:v>7.2935133513914803</c:v>
                </c:pt>
              </c:numCache>
            </c:numRef>
          </c:val>
          <c:smooth val="0"/>
          <c:extLst>
            <c:ext xmlns:c16="http://schemas.microsoft.com/office/drawing/2014/chart" uri="{C3380CC4-5D6E-409C-BE32-E72D297353CC}">
              <c16:uniqueId val="{00000000-229B-495F-87D9-1C8FA52C67BA}"/>
            </c:ext>
          </c:extLst>
        </c:ser>
        <c:dLbls>
          <c:showLegendKey val="0"/>
          <c:showVal val="0"/>
          <c:showCatName val="0"/>
          <c:showSerName val="0"/>
          <c:showPercent val="0"/>
          <c:showBubbleSize val="0"/>
        </c:dLbls>
        <c:smooth val="0"/>
        <c:axId val="154347304"/>
        <c:axId val="154347696"/>
      </c:lineChart>
      <c:catAx>
        <c:axId val="15434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47696"/>
        <c:crosses val="autoZero"/>
        <c:auto val="1"/>
        <c:lblAlgn val="ctr"/>
        <c:lblOffset val="100"/>
        <c:noMultiLvlLbl val="0"/>
      </c:catAx>
      <c:valAx>
        <c:axId val="15434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47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GDP growth, %</a:t>
            </a:r>
          </a:p>
        </c:rich>
      </c:tx>
      <c:layout/>
      <c:overlay val="0"/>
      <c:spPr>
        <a:noFill/>
        <a:ln>
          <a:noFill/>
        </a:ln>
        <a:effectLst/>
      </c:spPr>
    </c:title>
    <c:autoTitleDeleted val="0"/>
    <c:plotArea>
      <c:layout/>
      <c:lineChart>
        <c:grouping val="standard"/>
        <c:varyColors val="0"/>
        <c:ser>
          <c:idx val="0"/>
          <c:order val="0"/>
          <c:tx>
            <c:strRef>
              <c:f>Sheet3!$D$18</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Sheet3!$E$18:$K$18</c:f>
              <c:numCache>
                <c:formatCode>General</c:formatCode>
                <c:ptCount val="7"/>
                <c:pt idx="1">
                  <c:v>16.234986263830798</c:v>
                </c:pt>
                <c:pt idx="2">
                  <c:v>1.0087328799129367</c:v>
                </c:pt>
                <c:pt idx="3">
                  <c:v>4.7085967686736936</c:v>
                </c:pt>
                <c:pt idx="4">
                  <c:v>3.9660733863375794</c:v>
                </c:pt>
                <c:pt idx="5">
                  <c:v>4.7133690031560551</c:v>
                </c:pt>
                <c:pt idx="6">
                  <c:v>1.8894211043045246</c:v>
                </c:pt>
              </c:numCache>
            </c:numRef>
          </c:val>
          <c:smooth val="0"/>
          <c:extLst>
            <c:ext xmlns:c16="http://schemas.microsoft.com/office/drawing/2014/chart" uri="{C3380CC4-5D6E-409C-BE32-E72D297353CC}">
              <c16:uniqueId val="{00000000-310B-4F6C-8A4F-489ECFDB9DD0}"/>
            </c:ext>
          </c:extLst>
        </c:ser>
        <c:ser>
          <c:idx val="1"/>
          <c:order val="1"/>
          <c:tx>
            <c:strRef>
              <c:f>Sheet3!$D$19</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Sheet3!$E$19:$K$19</c:f>
              <c:numCache>
                <c:formatCode>General</c:formatCode>
                <c:ptCount val="7"/>
                <c:pt idx="0">
                  <c:v>4.1432527317587304</c:v>
                </c:pt>
                <c:pt idx="1">
                  <c:v>3.0786410126971164</c:v>
                </c:pt>
                <c:pt idx="2">
                  <c:v>3.9479751067384781</c:v>
                </c:pt>
                <c:pt idx="3">
                  <c:v>6.4554790054179136</c:v>
                </c:pt>
                <c:pt idx="4">
                  <c:v>3.8647907093124005</c:v>
                </c:pt>
                <c:pt idx="5">
                  <c:v>3.8910659568106638</c:v>
                </c:pt>
                <c:pt idx="6">
                  <c:v>1.3778868037315064</c:v>
                </c:pt>
              </c:numCache>
            </c:numRef>
          </c:val>
          <c:smooth val="0"/>
          <c:extLst>
            <c:ext xmlns:c16="http://schemas.microsoft.com/office/drawing/2014/chart" uri="{C3380CC4-5D6E-409C-BE32-E72D297353CC}">
              <c16:uniqueId val="{00000001-310B-4F6C-8A4F-489ECFDB9DD0}"/>
            </c:ext>
          </c:extLst>
        </c:ser>
        <c:ser>
          <c:idx val="2"/>
          <c:order val="2"/>
          <c:tx>
            <c:strRef>
              <c:f>Sheet3!$D$20</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Sheet3!$E$20:$K$20</c:f>
              <c:numCache>
                <c:formatCode>General</c:formatCode>
                <c:ptCount val="7"/>
                <c:pt idx="0">
                  <c:v>4.960000000000008</c:v>
                </c:pt>
                <c:pt idx="1">
                  <c:v>6.2733335449814049</c:v>
                </c:pt>
                <c:pt idx="2">
                  <c:v>9.3480759647775571</c:v>
                </c:pt>
                <c:pt idx="3">
                  <c:v>10.453495188305782</c:v>
                </c:pt>
                <c:pt idx="4">
                  <c:v>10.565426898363771</c:v>
                </c:pt>
                <c:pt idx="5">
                  <c:v>7.8724672663870709</c:v>
                </c:pt>
                <c:pt idx="6">
                  <c:v>6.8000000000000327</c:v>
                </c:pt>
              </c:numCache>
            </c:numRef>
          </c:val>
          <c:smooth val="0"/>
          <c:extLst>
            <c:ext xmlns:c16="http://schemas.microsoft.com/office/drawing/2014/chart" uri="{C3380CC4-5D6E-409C-BE32-E72D297353CC}">
              <c16:uniqueId val="{00000002-310B-4F6C-8A4F-489ECFDB9DD0}"/>
            </c:ext>
          </c:extLst>
        </c:ser>
        <c:ser>
          <c:idx val="3"/>
          <c:order val="3"/>
          <c:tx>
            <c:strRef>
              <c:f>Sheet3!$D$21</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Sheet3!$E$21:$K$21</c:f>
              <c:numCache>
                <c:formatCode>General</c:formatCode>
                <c:ptCount val="7"/>
                <c:pt idx="0">
                  <c:v>5.266871421239057</c:v>
                </c:pt>
                <c:pt idx="1">
                  <c:v>5.5252391950927278</c:v>
                </c:pt>
                <c:pt idx="2">
                  <c:v>3.5968524417223136</c:v>
                </c:pt>
                <c:pt idx="3">
                  <c:v>2.698571889066828</c:v>
                </c:pt>
                <c:pt idx="4">
                  <c:v>4.090802642702231</c:v>
                </c:pt>
                <c:pt idx="5">
                  <c:v>4.5953035539372049</c:v>
                </c:pt>
                <c:pt idx="6">
                  <c:v>1.9055657556174168</c:v>
                </c:pt>
              </c:numCache>
            </c:numRef>
          </c:val>
          <c:smooth val="0"/>
          <c:extLst>
            <c:ext xmlns:c16="http://schemas.microsoft.com/office/drawing/2014/chart" uri="{C3380CC4-5D6E-409C-BE32-E72D297353CC}">
              <c16:uniqueId val="{00000003-310B-4F6C-8A4F-489ECFDB9DD0}"/>
            </c:ext>
          </c:extLst>
        </c:ser>
        <c:ser>
          <c:idx val="4"/>
          <c:order val="4"/>
          <c:tx>
            <c:strRef>
              <c:f>Sheet3!$D$22</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Sheet3!$E$22:$K$22</c:f>
              <c:numCache>
                <c:formatCode>General</c:formatCode>
                <c:ptCount val="7"/>
                <c:pt idx="0">
                  <c:v>3.3630126893508105</c:v>
                </c:pt>
                <c:pt idx="1">
                  <c:v>6.6893835791880063</c:v>
                </c:pt>
                <c:pt idx="2">
                  <c:v>5.4898804380920634</c:v>
                </c:pt>
                <c:pt idx="3">
                  <c:v>4.3016951341182379</c:v>
                </c:pt>
                <c:pt idx="4">
                  <c:v>4.8570040303592066</c:v>
                </c:pt>
                <c:pt idx="5">
                  <c:v>2.5092081256568739</c:v>
                </c:pt>
                <c:pt idx="6">
                  <c:v>4.2639322277511127</c:v>
                </c:pt>
              </c:numCache>
            </c:numRef>
          </c:val>
          <c:smooth val="0"/>
          <c:extLst>
            <c:ext xmlns:c16="http://schemas.microsoft.com/office/drawing/2014/chart" uri="{C3380CC4-5D6E-409C-BE32-E72D297353CC}">
              <c16:uniqueId val="{00000004-310B-4F6C-8A4F-489ECFDB9DD0}"/>
            </c:ext>
          </c:extLst>
        </c:ser>
        <c:ser>
          <c:idx val="5"/>
          <c:order val="5"/>
          <c:tx>
            <c:strRef>
              <c:f>Sheet3!$D$23</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Sheet3!$E$23:$K$23</c:f>
              <c:numCache>
                <c:formatCode>General</c:formatCode>
                <c:ptCount val="7"/>
                <c:pt idx="0">
                  <c:v>4.1799170575291473</c:v>
                </c:pt>
                <c:pt idx="1">
                  <c:v>7.8744320880974161</c:v>
                </c:pt>
                <c:pt idx="2">
                  <c:v>6.4058349020132299</c:v>
                </c:pt>
                <c:pt idx="3">
                  <c:v>4.4265927209992979</c:v>
                </c:pt>
                <c:pt idx="4">
                  <c:v>5.2359159183751824</c:v>
                </c:pt>
                <c:pt idx="5">
                  <c:v>5.5149817810977222</c:v>
                </c:pt>
                <c:pt idx="6">
                  <c:v>5.0504799328099281</c:v>
                </c:pt>
              </c:numCache>
            </c:numRef>
          </c:val>
          <c:smooth val="0"/>
          <c:extLst>
            <c:ext xmlns:c16="http://schemas.microsoft.com/office/drawing/2014/chart" uri="{C3380CC4-5D6E-409C-BE32-E72D297353CC}">
              <c16:uniqueId val="{00000005-310B-4F6C-8A4F-489ECFDB9DD0}"/>
            </c:ext>
          </c:extLst>
        </c:ser>
        <c:ser>
          <c:idx val="6"/>
          <c:order val="6"/>
          <c:tx>
            <c:strRef>
              <c:f>Sheet3!$D$24</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Sheet3!$E$24:$K$24</c:f>
              <c:numCache>
                <c:formatCode>General</c:formatCode>
                <c:ptCount val="7"/>
                <c:pt idx="0">
                  <c:v>4.0320897012249448</c:v>
                </c:pt>
                <c:pt idx="1">
                  <c:v>3.0848437618535103</c:v>
                </c:pt>
                <c:pt idx="2">
                  <c:v>5.5696367460122476</c:v>
                </c:pt>
                <c:pt idx="3">
                  <c:v>5.5993925218160827</c:v>
                </c:pt>
                <c:pt idx="4">
                  <c:v>7.4198958702810973</c:v>
                </c:pt>
                <c:pt idx="5">
                  <c:v>6.7405156468675615</c:v>
                </c:pt>
                <c:pt idx="6">
                  <c:v>6.8684566066531971</c:v>
                </c:pt>
              </c:numCache>
            </c:numRef>
          </c:val>
          <c:smooth val="0"/>
          <c:extLst>
            <c:ext xmlns:c16="http://schemas.microsoft.com/office/drawing/2014/chart" uri="{C3380CC4-5D6E-409C-BE32-E72D297353CC}">
              <c16:uniqueId val="{00000006-310B-4F6C-8A4F-489ECFDB9DD0}"/>
            </c:ext>
          </c:extLst>
        </c:ser>
        <c:ser>
          <c:idx val="7"/>
          <c:order val="7"/>
          <c:tx>
            <c:strRef>
              <c:f>Sheet3!$D$25</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Sheet3!$E$25:$K$25</c:f>
              <c:numCache>
                <c:formatCode>General</c:formatCode>
                <c:ptCount val="7"/>
                <c:pt idx="0">
                  <c:v>7.2433306512200817</c:v>
                </c:pt>
                <c:pt idx="1">
                  <c:v>4.7224211256743605</c:v>
                </c:pt>
                <c:pt idx="2">
                  <c:v>6.2891580191838843</c:v>
                </c:pt>
                <c:pt idx="3">
                  <c:v>3.9556670325938583</c:v>
                </c:pt>
                <c:pt idx="4">
                  <c:v>4.2239225828631444</c:v>
                </c:pt>
                <c:pt idx="5">
                  <c:v>4.0078116776533168</c:v>
                </c:pt>
                <c:pt idx="6">
                  <c:v>5.61367854287829</c:v>
                </c:pt>
              </c:numCache>
            </c:numRef>
          </c:val>
          <c:smooth val="0"/>
          <c:extLst>
            <c:ext xmlns:c16="http://schemas.microsoft.com/office/drawing/2014/chart" uri="{C3380CC4-5D6E-409C-BE32-E72D297353CC}">
              <c16:uniqueId val="{00000007-310B-4F6C-8A4F-489ECFDB9DD0}"/>
            </c:ext>
          </c:extLst>
        </c:ser>
        <c:ser>
          <c:idx val="8"/>
          <c:order val="8"/>
          <c:tx>
            <c:strRef>
              <c:f>Sheet3!$D$26</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Sheet3!$E$26:$K$26</c:f>
              <c:numCache>
                <c:formatCode>General</c:formatCode>
                <c:ptCount val="7"/>
                <c:pt idx="0">
                  <c:v>5.300436806443142</c:v>
                </c:pt>
                <c:pt idx="1">
                  <c:v>3.7220465579255917</c:v>
                </c:pt>
                <c:pt idx="2">
                  <c:v>-0.69931184618635167</c:v>
                </c:pt>
                <c:pt idx="3">
                  <c:v>3.9715630203242385</c:v>
                </c:pt>
                <c:pt idx="4">
                  <c:v>5.6081845813044113</c:v>
                </c:pt>
                <c:pt idx="5">
                  <c:v>4.7849941560767633</c:v>
                </c:pt>
                <c:pt idx="6">
                  <c:v>3.239369935263511</c:v>
                </c:pt>
              </c:numCache>
            </c:numRef>
          </c:val>
          <c:smooth val="0"/>
          <c:extLst>
            <c:ext xmlns:c16="http://schemas.microsoft.com/office/drawing/2014/chart" uri="{C3380CC4-5D6E-409C-BE32-E72D297353CC}">
              <c16:uniqueId val="{00000008-310B-4F6C-8A4F-489ECFDB9DD0}"/>
            </c:ext>
          </c:extLst>
        </c:ser>
        <c:ser>
          <c:idx val="9"/>
          <c:order val="9"/>
          <c:tx>
            <c:strRef>
              <c:f>Sheet3!$D$27</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Sheet3!$E$27:$K$27</c:f>
              <c:numCache>
                <c:formatCode>General</c:formatCode>
                <c:ptCount val="7"/>
                <c:pt idx="0">
                  <c:v>4.9279507077560183</c:v>
                </c:pt>
                <c:pt idx="1">
                  <c:v>5.9288334471343349</c:v>
                </c:pt>
                <c:pt idx="2">
                  <c:v>1.8010161349025011</c:v>
                </c:pt>
                <c:pt idx="3">
                  <c:v>2.8889543946629699</c:v>
                </c:pt>
                <c:pt idx="4">
                  <c:v>4.7778527185309105</c:v>
                </c:pt>
                <c:pt idx="5">
                  <c:v>5.9062077257281826</c:v>
                </c:pt>
                <c:pt idx="6">
                  <c:v>6.7801161628419493</c:v>
                </c:pt>
              </c:numCache>
            </c:numRef>
          </c:val>
          <c:smooth val="0"/>
          <c:extLst>
            <c:ext xmlns:c16="http://schemas.microsoft.com/office/drawing/2014/chart" uri="{C3380CC4-5D6E-409C-BE32-E72D297353CC}">
              <c16:uniqueId val="{00000009-310B-4F6C-8A4F-489ECFDB9DD0}"/>
            </c:ext>
          </c:extLst>
        </c:ser>
        <c:ser>
          <c:idx val="10"/>
          <c:order val="10"/>
          <c:tx>
            <c:strRef>
              <c:f>Sheet3!$D$28</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Sheet3!$E$28:$K$28</c:f>
              <c:numCache>
                <c:formatCode>General</c:formatCode>
                <c:ptCount val="7"/>
                <c:pt idx="4">
                  <c:v>13.488032232678638</c:v>
                </c:pt>
                <c:pt idx="5">
                  <c:v>6.0005216090461317</c:v>
                </c:pt>
                <c:pt idx="6">
                  <c:v>1.9096262377144342</c:v>
                </c:pt>
              </c:numCache>
            </c:numRef>
          </c:val>
          <c:smooth val="0"/>
          <c:extLst>
            <c:ext xmlns:c16="http://schemas.microsoft.com/office/drawing/2014/chart" uri="{C3380CC4-5D6E-409C-BE32-E72D297353CC}">
              <c16:uniqueId val="{0000000A-310B-4F6C-8A4F-489ECFDB9DD0}"/>
            </c:ext>
          </c:extLst>
        </c:ser>
        <c:ser>
          <c:idx val="11"/>
          <c:order val="11"/>
          <c:tx>
            <c:strRef>
              <c:f>Sheet3!$D$29</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Sheet3!$E$29:$K$29</c:f>
              <c:numCache>
                <c:formatCode>General</c:formatCode>
                <c:ptCount val="7"/>
                <c:pt idx="2">
                  <c:v>-2.9999956422360299</c:v>
                </c:pt>
                <c:pt idx="3">
                  <c:v>-3.6059837952353817</c:v>
                </c:pt>
                <c:pt idx="4">
                  <c:v>4.9302950991864902</c:v>
                </c:pt>
                <c:pt idx="5">
                  <c:v>1.2082538923383623</c:v>
                </c:pt>
                <c:pt idx="6">
                  <c:v>0.66035962240619739</c:v>
                </c:pt>
              </c:numCache>
            </c:numRef>
          </c:val>
          <c:smooth val="0"/>
          <c:extLst>
            <c:ext xmlns:c16="http://schemas.microsoft.com/office/drawing/2014/chart" uri="{C3380CC4-5D6E-409C-BE32-E72D297353CC}">
              <c16:uniqueId val="{0000000B-310B-4F6C-8A4F-489ECFDB9DD0}"/>
            </c:ext>
          </c:extLst>
        </c:ser>
        <c:ser>
          <c:idx val="12"/>
          <c:order val="12"/>
          <c:tx>
            <c:strRef>
              <c:f>Sheet3!$D$30</c:f>
              <c:strCache>
                <c:ptCount val="1"/>
                <c:pt idx="0">
                  <c:v>SEM</c:v>
                </c:pt>
              </c:strCache>
            </c:strRef>
          </c:tx>
          <c:spPr>
            <a:ln w="28575" cap="rnd">
              <a:solidFill>
                <a:schemeClr val="accent1">
                  <a:lumMod val="80000"/>
                  <a:lumOff val="20000"/>
                </a:schemeClr>
              </a:solidFill>
              <a:round/>
            </a:ln>
            <a:effectLst>
              <a:glow rad="228600">
                <a:schemeClr val="accent4">
                  <a:satMod val="175000"/>
                  <a:alpha val="40000"/>
                </a:schemeClr>
              </a:glow>
            </a:effectLst>
          </c:spPr>
          <c:marker>
            <c:symbol val="circle"/>
            <c:size val="5"/>
            <c:spPr>
              <a:solidFill>
                <a:schemeClr val="accent1">
                  <a:lumMod val="80000"/>
                  <a:lumOff val="20000"/>
                </a:schemeClr>
              </a:solidFill>
              <a:ln w="9525">
                <a:solidFill>
                  <a:schemeClr val="accent1">
                    <a:lumMod val="80000"/>
                    <a:lumOff val="20000"/>
                  </a:schemeClr>
                </a:solidFill>
              </a:ln>
              <a:effectLst>
                <a:glow rad="228600">
                  <a:schemeClr val="accent4">
                    <a:satMod val="175000"/>
                    <a:alpha val="40000"/>
                  </a:schemeClr>
                </a:glow>
              </a:effectLst>
            </c:spPr>
          </c:marker>
          <c:cat>
            <c:strRef>
              <c:f>Sheet3!$E$17:$K$17</c:f>
              <c:strCache>
                <c:ptCount val="7"/>
                <c:pt idx="0">
                  <c:v>1961-1970</c:v>
                </c:pt>
                <c:pt idx="1">
                  <c:v>1971-1980</c:v>
                </c:pt>
                <c:pt idx="2">
                  <c:v>1981-1990</c:v>
                </c:pt>
                <c:pt idx="3">
                  <c:v>1991-2000</c:v>
                </c:pt>
                <c:pt idx="4">
                  <c:v>2001-2010</c:v>
                </c:pt>
                <c:pt idx="5">
                  <c:v>2011-2015</c:v>
                </c:pt>
                <c:pt idx="6">
                  <c:v>2016-2017</c:v>
                </c:pt>
              </c:strCache>
            </c:strRef>
          </c:cat>
          <c:val>
            <c:numRef>
              <c:f>Sheet3!$E$30:$K$30</c:f>
              <c:numCache>
                <c:formatCode>General</c:formatCode>
                <c:ptCount val="7"/>
                <c:pt idx="0">
                  <c:v>4.8240957518357712</c:v>
                </c:pt>
                <c:pt idx="1">
                  <c:v>6.3134160576475269</c:v>
                </c:pt>
                <c:pt idx="2">
                  <c:v>3.6143504677211666</c:v>
                </c:pt>
                <c:pt idx="3">
                  <c:v>4.1685476255221383</c:v>
                </c:pt>
                <c:pt idx="4">
                  <c:v>6.0856830558579231</c:v>
                </c:pt>
                <c:pt idx="5">
                  <c:v>4.8120583662296585</c:v>
                </c:pt>
                <c:pt idx="6">
                  <c:v>3.8632410776643415</c:v>
                </c:pt>
              </c:numCache>
            </c:numRef>
          </c:val>
          <c:smooth val="0"/>
          <c:extLst>
            <c:ext xmlns:c16="http://schemas.microsoft.com/office/drawing/2014/chart" uri="{C3380CC4-5D6E-409C-BE32-E72D297353CC}">
              <c16:uniqueId val="{0000000C-310B-4F6C-8A4F-489ECFDB9DD0}"/>
            </c:ext>
          </c:extLst>
        </c:ser>
        <c:dLbls>
          <c:showLegendKey val="0"/>
          <c:showVal val="0"/>
          <c:showCatName val="0"/>
          <c:showSerName val="0"/>
          <c:showPercent val="0"/>
          <c:showBubbleSize val="0"/>
        </c:dLbls>
        <c:marker val="1"/>
        <c:smooth val="0"/>
        <c:axId val="271176352"/>
        <c:axId val="1"/>
      </c:lineChart>
      <c:catAx>
        <c:axId val="27117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1176352"/>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Sheet11!$D$2</c:f>
              <c:strCache>
                <c:ptCount val="1"/>
                <c:pt idx="0">
                  <c:v>Iran, Islamic Rep.</c:v>
                </c:pt>
              </c:strCache>
            </c:strRef>
          </c:tx>
          <c:spPr>
            <a:ln w="28575" cap="rnd">
              <a:solidFill>
                <a:schemeClr val="accent1"/>
              </a:solidFill>
              <a:round/>
            </a:ln>
            <a:effectLst/>
          </c:spPr>
          <c:marker>
            <c:symbol val="none"/>
          </c:marker>
          <c:cat>
            <c:numRef>
              <c:f>Sheet11!$E$1:$BH$1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Sheet11!$E$2:$BH$2</c:f>
              <c:numCache>
                <c:formatCode>General</c:formatCode>
                <c:ptCount val="56"/>
                <c:pt idx="0">
                  <c:v>6.9902285549936494</c:v>
                </c:pt>
                <c:pt idx="1">
                  <c:v>7.0038067739182006</c:v>
                </c:pt>
                <c:pt idx="2">
                  <c:v>7.0239691403016806</c:v>
                </c:pt>
                <c:pt idx="3">
                  <c:v>7.035957803572404</c:v>
                </c:pt>
                <c:pt idx="4">
                  <c:v>7.082469694000773</c:v>
                </c:pt>
                <c:pt idx="5">
                  <c:v>7.1786405966494549</c:v>
                </c:pt>
                <c:pt idx="6">
                  <c:v>7.2149140631111734</c:v>
                </c:pt>
                <c:pt idx="7">
                  <c:v>7.2640033334002307</c:v>
                </c:pt>
                <c:pt idx="8">
                  <c:v>7.326652164277994</c:v>
                </c:pt>
                <c:pt idx="9">
                  <c:v>7.3736340199761088</c:v>
                </c:pt>
                <c:pt idx="10">
                  <c:v>7.4443249734186274</c:v>
                </c:pt>
                <c:pt idx="11">
                  <c:v>7.5922283948840565</c:v>
                </c:pt>
                <c:pt idx="12">
                  <c:v>7.74562019366215</c:v>
                </c:pt>
                <c:pt idx="13">
                  <c:v>8.1220713355126577</c:v>
                </c:pt>
                <c:pt idx="14">
                  <c:v>8.5422477955084268</c:v>
                </c:pt>
                <c:pt idx="15">
                  <c:v>8.5381111871465478</c:v>
                </c:pt>
                <c:pt idx="16">
                  <c:v>8.7277125436570024</c:v>
                </c:pt>
                <c:pt idx="17">
                  <c:v>8.805345353664519</c:v>
                </c:pt>
                <c:pt idx="18">
                  <c:v>8.6717537224887984</c:v>
                </c:pt>
                <c:pt idx="19">
                  <c:v>8.7050070273819316</c:v>
                </c:pt>
                <c:pt idx="20">
                  <c:v>8.6244618303368767</c:v>
                </c:pt>
                <c:pt idx="21">
                  <c:v>8.5591389628583254</c:v>
                </c:pt>
                <c:pt idx="22">
                  <c:v>8.6843794282623623</c:v>
                </c:pt>
                <c:pt idx="23">
                  <c:v>8.8210635193877902</c:v>
                </c:pt>
                <c:pt idx="24">
                  <c:v>8.7824521985410708</c:v>
                </c:pt>
                <c:pt idx="25">
                  <c:v>8.8154661639695675</c:v>
                </c:pt>
                <c:pt idx="26">
                  <c:v>8.9046095256582216</c:v>
                </c:pt>
                <c:pt idx="27">
                  <c:v>8.3957473828559781</c:v>
                </c:pt>
                <c:pt idx="28">
                  <c:v>8.2399116934939052</c:v>
                </c:pt>
                <c:pt idx="29">
                  <c:v>8.149195255793563</c:v>
                </c:pt>
                <c:pt idx="30">
                  <c:v>8.1222098534872149</c:v>
                </c:pt>
                <c:pt idx="33">
                  <c:v>7.3254885384996706</c:v>
                </c:pt>
                <c:pt idx="34">
                  <c:v>7.4123685813097229</c:v>
                </c:pt>
                <c:pt idx="35">
                  <c:v>7.6723271775424511</c:v>
                </c:pt>
                <c:pt idx="36">
                  <c:v>7.8601358632555867</c:v>
                </c:pt>
                <c:pt idx="37">
                  <c:v>7.7697073473709084</c:v>
                </c:pt>
                <c:pt idx="38">
                  <c:v>7.7075359444977378</c:v>
                </c:pt>
                <c:pt idx="39">
                  <c:v>7.7060857518708605</c:v>
                </c:pt>
                <c:pt idx="40">
                  <c:v>7.6291012579040656</c:v>
                </c:pt>
                <c:pt idx="41">
                  <c:v>7.7385248837448701</c:v>
                </c:pt>
                <c:pt idx="42">
                  <c:v>7.7238310959575731</c:v>
                </c:pt>
                <c:pt idx="43">
                  <c:v>7.8690438580988387</c:v>
                </c:pt>
                <c:pt idx="44">
                  <c:v>8.0096088117499509</c:v>
                </c:pt>
                <c:pt idx="45">
                  <c:v>8.1461011671759955</c:v>
                </c:pt>
                <c:pt idx="46">
                  <c:v>8.2670142894859779</c:v>
                </c:pt>
                <c:pt idx="47">
                  <c:v>8.4955949349735604</c:v>
                </c:pt>
                <c:pt idx="48">
                  <c:v>8.6278642830152616</c:v>
                </c:pt>
                <c:pt idx="49">
                  <c:v>8.6132728128033769</c:v>
                </c:pt>
                <c:pt idx="50">
                  <c:v>8.7482920135514668</c:v>
                </c:pt>
                <c:pt idx="51">
                  <c:v>8.9509470090489831</c:v>
                </c:pt>
                <c:pt idx="52">
                  <c:v>8.9116511005129464</c:v>
                </c:pt>
                <c:pt idx="53">
                  <c:v>8.7448458942535954</c:v>
                </c:pt>
                <c:pt idx="54">
                  <c:v>8.5296075271148322</c:v>
                </c:pt>
              </c:numCache>
            </c:numRef>
          </c:val>
          <c:smooth val="0"/>
          <c:extLst>
            <c:ext xmlns:c16="http://schemas.microsoft.com/office/drawing/2014/chart" uri="{C3380CC4-5D6E-409C-BE32-E72D297353CC}">
              <c16:uniqueId val="{00000000-3594-4B53-9AE7-E40476069794}"/>
            </c:ext>
          </c:extLst>
        </c:ser>
        <c:dLbls>
          <c:showLegendKey val="0"/>
          <c:showVal val="0"/>
          <c:showCatName val="0"/>
          <c:showSerName val="0"/>
          <c:showPercent val="0"/>
          <c:showBubbleSize val="0"/>
        </c:dLbls>
        <c:smooth val="0"/>
        <c:axId val="154348480"/>
        <c:axId val="154348872"/>
      </c:lineChart>
      <c:catAx>
        <c:axId val="15434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48872"/>
        <c:crosses val="autoZero"/>
        <c:auto val="1"/>
        <c:lblAlgn val="ctr"/>
        <c:lblOffset val="100"/>
        <c:noMultiLvlLbl val="0"/>
      </c:catAx>
      <c:valAx>
        <c:axId val="154348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4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Sheet13!$D$2</c:f>
              <c:strCache>
                <c:ptCount val="1"/>
                <c:pt idx="0">
                  <c:v>Kenya</c:v>
                </c:pt>
              </c:strCache>
            </c:strRef>
          </c:tx>
          <c:spPr>
            <a:ln w="28575" cap="rnd">
              <a:solidFill>
                <a:schemeClr val="accent1"/>
              </a:solidFill>
              <a:round/>
            </a:ln>
            <a:effectLst/>
          </c:spPr>
          <c:marker>
            <c:symbol val="none"/>
          </c:marker>
          <c:cat>
            <c:numRef>
              <c:f>Sheet13!$E$1:$BH$1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Sheet13!$E$2:$BH$2</c:f>
              <c:numCache>
                <c:formatCode>General</c:formatCode>
                <c:ptCount val="56"/>
                <c:pt idx="0">
                  <c:v>6.3154948229277803</c:v>
                </c:pt>
                <c:pt idx="1">
                  <c:v>6.273126761322418</c:v>
                </c:pt>
                <c:pt idx="2">
                  <c:v>6.3198105730887004</c:v>
                </c:pt>
                <c:pt idx="3">
                  <c:v>6.3423039825420249</c:v>
                </c:pt>
                <c:pt idx="4">
                  <c:v>6.3701567212081764</c:v>
                </c:pt>
                <c:pt idx="5">
                  <c:v>6.3177330477173328</c:v>
                </c:pt>
                <c:pt idx="6">
                  <c:v>6.4106594553473224</c:v>
                </c:pt>
                <c:pt idx="7">
                  <c:v>6.4031775088139948</c:v>
                </c:pt>
                <c:pt idx="8">
                  <c:v>6.4202085025081477</c:v>
                </c:pt>
                <c:pt idx="9">
                  <c:v>6.4123897653265365</c:v>
                </c:pt>
                <c:pt idx="10">
                  <c:v>6.4505557528253643</c:v>
                </c:pt>
                <c:pt idx="11">
                  <c:v>6.4692184885001165</c:v>
                </c:pt>
                <c:pt idx="12">
                  <c:v>6.56066041301301</c:v>
                </c:pt>
                <c:pt idx="13">
                  <c:v>6.64312146389803</c:v>
                </c:pt>
                <c:pt idx="14">
                  <c:v>6.6929850390414174</c:v>
                </c:pt>
                <c:pt idx="15">
                  <c:v>6.6593454712491962</c:v>
                </c:pt>
                <c:pt idx="16">
                  <c:v>6.632746358663768</c:v>
                </c:pt>
                <c:pt idx="17">
                  <c:v>6.7926770350579844</c:v>
                </c:pt>
                <c:pt idx="18">
                  <c:v>6.8529499211637663</c:v>
                </c:pt>
                <c:pt idx="19">
                  <c:v>6.8975672324886581</c:v>
                </c:pt>
                <c:pt idx="20">
                  <c:v>6.9262560764041776</c:v>
                </c:pt>
                <c:pt idx="21">
                  <c:v>6.7406014628175068</c:v>
                </c:pt>
                <c:pt idx="22">
                  <c:v>6.5785008888860546</c:v>
                </c:pt>
                <c:pt idx="23">
                  <c:v>6.4287641538515814</c:v>
                </c:pt>
                <c:pt idx="24">
                  <c:v>6.391054123751724</c:v>
                </c:pt>
                <c:pt idx="25">
                  <c:v>6.3131985887073157</c:v>
                </c:pt>
                <c:pt idx="26">
                  <c:v>6.4221032712393766</c:v>
                </c:pt>
                <c:pt idx="27">
                  <c:v>6.4572411537515357</c:v>
                </c:pt>
                <c:pt idx="28">
                  <c:v>6.4346914011152005</c:v>
                </c:pt>
                <c:pt idx="29">
                  <c:v>6.3533377369186264</c:v>
                </c:pt>
                <c:pt idx="30">
                  <c:v>6.3175929190379145</c:v>
                </c:pt>
                <c:pt idx="31">
                  <c:v>6.2014556282757329</c:v>
                </c:pt>
                <c:pt idx="32">
                  <c:v>6.1536584413913387</c:v>
                </c:pt>
                <c:pt idx="33">
                  <c:v>5.7431411920789204</c:v>
                </c:pt>
                <c:pt idx="34">
                  <c:v>5.9095425126152943</c:v>
                </c:pt>
                <c:pt idx="35">
                  <c:v>6.0960629133603339</c:v>
                </c:pt>
                <c:pt idx="36">
                  <c:v>6.3375528333827216</c:v>
                </c:pt>
                <c:pt idx="37">
                  <c:v>6.3801759314907942</c:v>
                </c:pt>
                <c:pt idx="38">
                  <c:v>6.4165783002748125</c:v>
                </c:pt>
                <c:pt idx="39">
                  <c:v>6.2879496777344039</c:v>
                </c:pt>
                <c:pt idx="40">
                  <c:v>6.2256354589389424</c:v>
                </c:pt>
                <c:pt idx="41">
                  <c:v>6.1996048727874786</c:v>
                </c:pt>
                <c:pt idx="42">
                  <c:v>6.1710724790238389</c:v>
                </c:pt>
                <c:pt idx="43">
                  <c:v>6.250803076176525</c:v>
                </c:pt>
                <c:pt idx="44">
                  <c:v>6.274466464607829</c:v>
                </c:pt>
                <c:pt idx="45">
                  <c:v>6.3686889460877554</c:v>
                </c:pt>
                <c:pt idx="46">
                  <c:v>6.6330829734523187</c:v>
                </c:pt>
                <c:pt idx="47">
                  <c:v>6.7936488598535227</c:v>
                </c:pt>
                <c:pt idx="48">
                  <c:v>6.8640644848430759</c:v>
                </c:pt>
                <c:pt idx="49">
                  <c:v>6.8609333774280836</c:v>
                </c:pt>
                <c:pt idx="50">
                  <c:v>6.89957243579659</c:v>
                </c:pt>
                <c:pt idx="51">
                  <c:v>6.900116783501776</c:v>
                </c:pt>
                <c:pt idx="52">
                  <c:v>7.0387443471350863</c:v>
                </c:pt>
                <c:pt idx="53">
                  <c:v>7.0850239883467552</c:v>
                </c:pt>
                <c:pt idx="54">
                  <c:v>7.1490089248256998</c:v>
                </c:pt>
                <c:pt idx="55">
                  <c:v>7.1442970678400082</c:v>
                </c:pt>
              </c:numCache>
            </c:numRef>
          </c:val>
          <c:smooth val="0"/>
          <c:extLst>
            <c:ext xmlns:c16="http://schemas.microsoft.com/office/drawing/2014/chart" uri="{C3380CC4-5D6E-409C-BE32-E72D297353CC}">
              <c16:uniqueId val="{00000000-E362-48A5-A021-06A866522DA8}"/>
            </c:ext>
          </c:extLst>
        </c:ser>
        <c:dLbls>
          <c:showLegendKey val="0"/>
          <c:showVal val="0"/>
          <c:showCatName val="0"/>
          <c:showSerName val="0"/>
          <c:showPercent val="0"/>
          <c:showBubbleSize val="0"/>
        </c:dLbls>
        <c:smooth val="0"/>
        <c:axId val="154471656"/>
        <c:axId val="154472048"/>
      </c:lineChart>
      <c:catAx>
        <c:axId val="15447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472048"/>
        <c:crosses val="autoZero"/>
        <c:auto val="1"/>
        <c:lblAlgn val="ctr"/>
        <c:lblOffset val="100"/>
        <c:noMultiLvlLbl val="0"/>
      </c:catAx>
      <c:valAx>
        <c:axId val="15447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471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Sheet14!$D$2</c:f>
              <c:strCache>
                <c:ptCount val="1"/>
                <c:pt idx="0">
                  <c:v>Morocco</c:v>
                </c:pt>
              </c:strCache>
            </c:strRef>
          </c:tx>
          <c:spPr>
            <a:ln w="28575" cap="rnd">
              <a:solidFill>
                <a:schemeClr val="accent1"/>
              </a:solidFill>
              <a:round/>
            </a:ln>
            <a:effectLst/>
          </c:spPr>
          <c:marker>
            <c:symbol val="none"/>
          </c:marker>
          <c:cat>
            <c:numRef>
              <c:f>Sheet14!$E$1:$BH$1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Sheet14!$E$2:$BH$2</c:f>
              <c:numCache>
                <c:formatCode>General</c:formatCode>
                <c:ptCount val="56"/>
                <c:pt idx="0">
                  <c:v>6.8391341791881786</c:v>
                </c:pt>
                <c:pt idx="1">
                  <c:v>6.7892164991502257</c:v>
                </c:pt>
                <c:pt idx="2">
                  <c:v>6.9076685270573339</c:v>
                </c:pt>
                <c:pt idx="3">
                  <c:v>6.9778664997597932</c:v>
                </c:pt>
                <c:pt idx="4">
                  <c:v>6.9864404525556587</c:v>
                </c:pt>
                <c:pt idx="5">
                  <c:v>6.992622592344337</c:v>
                </c:pt>
                <c:pt idx="6">
                  <c:v>6.913508075718318</c:v>
                </c:pt>
                <c:pt idx="7">
                  <c:v>6.9150929647175694</c:v>
                </c:pt>
                <c:pt idx="8">
                  <c:v>6.9198087264743355</c:v>
                </c:pt>
                <c:pt idx="9">
                  <c:v>6.9584072035543203</c:v>
                </c:pt>
                <c:pt idx="10">
                  <c:v>6.9944615370842378</c:v>
                </c:pt>
                <c:pt idx="11">
                  <c:v>7.0198397106887978</c:v>
                </c:pt>
                <c:pt idx="12">
                  <c:v>7.1090163554625914</c:v>
                </c:pt>
                <c:pt idx="13">
                  <c:v>7.2424010351505048</c:v>
                </c:pt>
                <c:pt idx="14">
                  <c:v>7.3417814994727344</c:v>
                </c:pt>
                <c:pt idx="15">
                  <c:v>7.3885748635394197</c:v>
                </c:pt>
                <c:pt idx="16">
                  <c:v>7.3766625792546776</c:v>
                </c:pt>
                <c:pt idx="17">
                  <c:v>7.4349698204719354</c:v>
                </c:pt>
                <c:pt idx="18">
                  <c:v>7.5233630146190524</c:v>
                </c:pt>
                <c:pt idx="19">
                  <c:v>7.603537363836451</c:v>
                </c:pt>
                <c:pt idx="20">
                  <c:v>7.8041663822808243</c:v>
                </c:pt>
                <c:pt idx="21">
                  <c:v>7.4902530210967813</c:v>
                </c:pt>
                <c:pt idx="22">
                  <c:v>7.4001975325738565</c:v>
                </c:pt>
                <c:pt idx="23">
                  <c:v>7.2524302304335952</c:v>
                </c:pt>
                <c:pt idx="24">
                  <c:v>7.1022753093979727</c:v>
                </c:pt>
                <c:pt idx="25">
                  <c:v>7.0594547280031321</c:v>
                </c:pt>
                <c:pt idx="26">
                  <c:v>7.2789956280652817</c:v>
                </c:pt>
                <c:pt idx="27">
                  <c:v>7.3451094701257169</c:v>
                </c:pt>
                <c:pt idx="28">
                  <c:v>7.4573370686882239</c:v>
                </c:pt>
                <c:pt idx="29">
                  <c:v>7.4234240256741586</c:v>
                </c:pt>
                <c:pt idx="30">
                  <c:v>7.5054108007611919</c:v>
                </c:pt>
                <c:pt idx="31">
                  <c:v>7.5217126474506761</c:v>
                </c:pt>
                <c:pt idx="32">
                  <c:v>7.5244676988556805</c:v>
                </c:pt>
                <c:pt idx="33">
                  <c:v>7.4207462943087172</c:v>
                </c:pt>
                <c:pt idx="34">
                  <c:v>7.500776119284061</c:v>
                </c:pt>
                <c:pt idx="35">
                  <c:v>7.5565032224543982</c:v>
                </c:pt>
                <c:pt idx="36">
                  <c:v>7.6244471691848101</c:v>
                </c:pt>
                <c:pt idx="37">
                  <c:v>7.4961376675813352</c:v>
                </c:pt>
                <c:pt idx="38">
                  <c:v>7.5381035072461371</c:v>
                </c:pt>
                <c:pt idx="39">
                  <c:v>7.5065397764143071</c:v>
                </c:pt>
                <c:pt idx="40">
                  <c:v>7.4035242004525061</c:v>
                </c:pt>
                <c:pt idx="41">
                  <c:v>7.3854554960663448</c:v>
                </c:pt>
                <c:pt idx="42">
                  <c:v>7.4278357242119304</c:v>
                </c:pt>
                <c:pt idx="43">
                  <c:v>7.6071594311529065</c:v>
                </c:pt>
                <c:pt idx="44">
                  <c:v>7.7055445711257136</c:v>
                </c:pt>
                <c:pt idx="45">
                  <c:v>7.7081188261620808</c:v>
                </c:pt>
                <c:pt idx="46">
                  <c:v>7.7635431454240198</c:v>
                </c:pt>
                <c:pt idx="47">
                  <c:v>7.8675613450077373</c:v>
                </c:pt>
                <c:pt idx="48">
                  <c:v>7.9942217271258622</c:v>
                </c:pt>
                <c:pt idx="49">
                  <c:v>7.9790212318962634</c:v>
                </c:pt>
                <c:pt idx="50">
                  <c:v>7.9577630811513789</c:v>
                </c:pt>
                <c:pt idx="51">
                  <c:v>8.0078571255567752</c:v>
                </c:pt>
                <c:pt idx="52">
                  <c:v>7.9445465301563543</c:v>
                </c:pt>
                <c:pt idx="53">
                  <c:v>7.9978174224575351</c:v>
                </c:pt>
                <c:pt idx="54">
                  <c:v>7.994257421878169</c:v>
                </c:pt>
                <c:pt idx="55">
                  <c:v>7.8817639832460582</c:v>
                </c:pt>
              </c:numCache>
            </c:numRef>
          </c:val>
          <c:smooth val="0"/>
          <c:extLst>
            <c:ext xmlns:c16="http://schemas.microsoft.com/office/drawing/2014/chart" uri="{C3380CC4-5D6E-409C-BE32-E72D297353CC}">
              <c16:uniqueId val="{00000000-9754-4551-B16E-F39E45E882EC}"/>
            </c:ext>
          </c:extLst>
        </c:ser>
        <c:dLbls>
          <c:showLegendKey val="0"/>
          <c:showVal val="0"/>
          <c:showCatName val="0"/>
          <c:showSerName val="0"/>
          <c:showPercent val="0"/>
          <c:showBubbleSize val="0"/>
        </c:dLbls>
        <c:smooth val="0"/>
        <c:axId val="154472832"/>
        <c:axId val="154473224"/>
      </c:lineChart>
      <c:catAx>
        <c:axId val="15447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473224"/>
        <c:crosses val="autoZero"/>
        <c:auto val="1"/>
        <c:lblAlgn val="ctr"/>
        <c:lblOffset val="100"/>
        <c:noMultiLvlLbl val="0"/>
      </c:catAx>
      <c:valAx>
        <c:axId val="154473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47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Sheet15!$D$2</c:f>
              <c:strCache>
                <c:ptCount val="1"/>
                <c:pt idx="0">
                  <c:v>Mexico</c:v>
                </c:pt>
              </c:strCache>
            </c:strRef>
          </c:tx>
          <c:spPr>
            <a:ln w="28575" cap="rnd">
              <a:solidFill>
                <a:schemeClr val="accent1"/>
              </a:solidFill>
              <a:round/>
            </a:ln>
            <a:effectLst/>
          </c:spPr>
          <c:marker>
            <c:symbol val="none"/>
          </c:marker>
          <c:cat>
            <c:numRef>
              <c:f>Sheet15!$E$1:$BH$1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Sheet15!$E$2:$BH$2</c:f>
              <c:numCache>
                <c:formatCode>General</c:formatCode>
                <c:ptCount val="56"/>
                <c:pt idx="0">
                  <c:v>7.5692550564855461</c:v>
                </c:pt>
                <c:pt idx="1">
                  <c:v>7.6051180121246782</c:v>
                </c:pt>
                <c:pt idx="2">
                  <c:v>7.6340622817352601</c:v>
                </c:pt>
                <c:pt idx="3">
                  <c:v>7.6987704507588974</c:v>
                </c:pt>
                <c:pt idx="4">
                  <c:v>7.8225247029092024</c:v>
                </c:pt>
                <c:pt idx="5">
                  <c:v>7.8566241565385111</c:v>
                </c:pt>
                <c:pt idx="6">
                  <c:v>7.9061546841034289</c:v>
                </c:pt>
                <c:pt idx="7">
                  <c:v>7.93202483019477</c:v>
                </c:pt>
                <c:pt idx="8">
                  <c:v>7.9593655750114758</c:v>
                </c:pt>
                <c:pt idx="9">
                  <c:v>7.9821352969964261</c:v>
                </c:pt>
                <c:pt idx="10">
                  <c:v>8.0178763750687292</c:v>
                </c:pt>
                <c:pt idx="11">
                  <c:v>8.0343795077560429</c:v>
                </c:pt>
                <c:pt idx="12">
                  <c:v>8.1016640083489992</c:v>
                </c:pt>
                <c:pt idx="13">
                  <c:v>8.2183283877778113</c:v>
                </c:pt>
                <c:pt idx="14">
                  <c:v>8.3653326328638791</c:v>
                </c:pt>
                <c:pt idx="15">
                  <c:v>8.4480914491415806</c:v>
                </c:pt>
                <c:pt idx="16">
                  <c:v>8.3778722337273468</c:v>
                </c:pt>
                <c:pt idx="17">
                  <c:v>8.2063181332553512</c:v>
                </c:pt>
                <c:pt idx="18">
                  <c:v>8.3380042817103455</c:v>
                </c:pt>
                <c:pt idx="19">
                  <c:v>8.5056334957533828</c:v>
                </c:pt>
                <c:pt idx="20">
                  <c:v>8.7631426036451678</c:v>
                </c:pt>
                <c:pt idx="21">
                  <c:v>8.9028879366951799</c:v>
                </c:pt>
                <c:pt idx="22">
                  <c:v>8.4560930672096024</c:v>
                </c:pt>
                <c:pt idx="23">
                  <c:v>8.2413544131664374</c:v>
                </c:pt>
                <c:pt idx="24">
                  <c:v>8.3506336917466282</c:v>
                </c:pt>
                <c:pt idx="25">
                  <c:v>8.3473221450287181</c:v>
                </c:pt>
                <c:pt idx="26">
                  <c:v>7.9523678648989664</c:v>
                </c:pt>
                <c:pt idx="27">
                  <c:v>7.9870214275049261</c:v>
                </c:pt>
                <c:pt idx="28">
                  <c:v>8.1990640733721651</c:v>
                </c:pt>
                <c:pt idx="29">
                  <c:v>8.337507003878347</c:v>
                </c:pt>
                <c:pt idx="30">
                  <c:v>8.4450143871437025</c:v>
                </c:pt>
                <c:pt idx="31">
                  <c:v>8.5719628219475545</c:v>
                </c:pt>
                <c:pt idx="32">
                  <c:v>8.6746846448469377</c:v>
                </c:pt>
                <c:pt idx="33">
                  <c:v>8.9578473642390168</c:v>
                </c:pt>
                <c:pt idx="34">
                  <c:v>8.9627336343242234</c:v>
                </c:pt>
                <c:pt idx="35">
                  <c:v>8.4954752532185474</c:v>
                </c:pt>
                <c:pt idx="36">
                  <c:v>8.6038862344583737</c:v>
                </c:pt>
                <c:pt idx="37">
                  <c:v>8.7589321173978156</c:v>
                </c:pt>
                <c:pt idx="38">
                  <c:v>8.7745415205675936</c:v>
                </c:pt>
                <c:pt idx="39">
                  <c:v>8.8865598157464056</c:v>
                </c:pt>
                <c:pt idx="40">
                  <c:v>9.0142941192858661</c:v>
                </c:pt>
                <c:pt idx="41">
                  <c:v>9.0362577044043864</c:v>
                </c:pt>
                <c:pt idx="42">
                  <c:v>9.0312546735080712</c:v>
                </c:pt>
                <c:pt idx="43">
                  <c:v>8.9603022499517131</c:v>
                </c:pt>
                <c:pt idx="44">
                  <c:v>8.9973041272178129</c:v>
                </c:pt>
                <c:pt idx="45">
                  <c:v>9.0695104041846779</c:v>
                </c:pt>
                <c:pt idx="46">
                  <c:v>9.1325980619423888</c:v>
                </c:pt>
                <c:pt idx="47">
                  <c:v>9.1685744389595296</c:v>
                </c:pt>
                <c:pt idx="48">
                  <c:v>9.1869888159928923</c:v>
                </c:pt>
                <c:pt idx="49">
                  <c:v>8.9560645164969195</c:v>
                </c:pt>
                <c:pt idx="50">
                  <c:v>9.0894706208102978</c:v>
                </c:pt>
                <c:pt idx="51">
                  <c:v>9.1625616924145632</c:v>
                </c:pt>
                <c:pt idx="52">
                  <c:v>9.1433097396846303</c:v>
                </c:pt>
                <c:pt idx="53">
                  <c:v>9.1753003854472723</c:v>
                </c:pt>
                <c:pt idx="54">
                  <c:v>9.1726197579958946</c:v>
                </c:pt>
                <c:pt idx="55">
                  <c:v>9.022381091409196</c:v>
                </c:pt>
              </c:numCache>
            </c:numRef>
          </c:val>
          <c:smooth val="0"/>
          <c:extLst>
            <c:ext xmlns:c16="http://schemas.microsoft.com/office/drawing/2014/chart" uri="{C3380CC4-5D6E-409C-BE32-E72D297353CC}">
              <c16:uniqueId val="{00000000-48DD-4023-BD2A-8343BEC6E402}"/>
            </c:ext>
          </c:extLst>
        </c:ser>
        <c:dLbls>
          <c:showLegendKey val="0"/>
          <c:showVal val="0"/>
          <c:showCatName val="0"/>
          <c:showSerName val="0"/>
          <c:showPercent val="0"/>
          <c:showBubbleSize val="0"/>
        </c:dLbls>
        <c:smooth val="0"/>
        <c:axId val="154474008"/>
        <c:axId val="154474400"/>
      </c:lineChart>
      <c:catAx>
        <c:axId val="15447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474400"/>
        <c:crosses val="autoZero"/>
        <c:auto val="1"/>
        <c:lblAlgn val="ctr"/>
        <c:lblOffset val="100"/>
        <c:noMultiLvlLbl val="0"/>
      </c:catAx>
      <c:valAx>
        <c:axId val="15447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47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Sheet16!$D$2</c:f>
              <c:strCache>
                <c:ptCount val="1"/>
                <c:pt idx="0">
                  <c:v>Malaysia</c:v>
                </c:pt>
              </c:strCache>
            </c:strRef>
          </c:tx>
          <c:spPr>
            <a:ln w="28575" cap="rnd">
              <a:solidFill>
                <a:schemeClr val="accent1"/>
              </a:solidFill>
              <a:round/>
            </a:ln>
            <a:effectLst/>
          </c:spPr>
          <c:marker>
            <c:symbol val="none"/>
          </c:marker>
          <c:cat>
            <c:numRef>
              <c:f>Sheet16!$E$1:$BH$1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Sheet16!$E$2:$BH$2</c:f>
              <c:numCache>
                <c:formatCode>General</c:formatCode>
                <c:ptCount val="56"/>
                <c:pt idx="0">
                  <c:v>7.1931543600978323</c:v>
                </c:pt>
                <c:pt idx="1">
                  <c:v>7.1398557591324474</c:v>
                </c:pt>
                <c:pt idx="2">
                  <c:v>7.1457199075526212</c:v>
                </c:pt>
                <c:pt idx="3">
                  <c:v>7.328738583750491</c:v>
                </c:pt>
                <c:pt idx="4">
                  <c:v>7.3456961850242806</c:v>
                </c:pt>
                <c:pt idx="5">
                  <c:v>7.3969496459750754</c:v>
                </c:pt>
                <c:pt idx="6">
                  <c:v>7.4015020866574233</c:v>
                </c:pt>
                <c:pt idx="7">
                  <c:v>7.3579758516399201</c:v>
                </c:pt>
                <c:pt idx="8">
                  <c:v>7.3328621403398131</c:v>
                </c:pt>
                <c:pt idx="9">
                  <c:v>7.3549201260011632</c:v>
                </c:pt>
                <c:pt idx="10">
                  <c:v>7.3611797095878533</c:v>
                </c:pt>
                <c:pt idx="11">
                  <c:v>7.3807313423848839</c:v>
                </c:pt>
                <c:pt idx="12">
                  <c:v>7.4862606594081162</c:v>
                </c:pt>
                <c:pt idx="13">
                  <c:v>7.8273285588560837</c:v>
                </c:pt>
                <c:pt idx="14">
                  <c:v>7.9318757372436401</c:v>
                </c:pt>
                <c:pt idx="15">
                  <c:v>7.7988179720254571</c:v>
                </c:pt>
                <c:pt idx="16">
                  <c:v>7.8948256802716452</c:v>
                </c:pt>
                <c:pt idx="17">
                  <c:v>7.9849017532907034</c:v>
                </c:pt>
                <c:pt idx="18">
                  <c:v>8.1131663019653768</c:v>
                </c:pt>
                <c:pt idx="19">
                  <c:v>8.2703141985040318</c:v>
                </c:pt>
                <c:pt idx="20">
                  <c:v>8.3034126897751044</c:v>
                </c:pt>
                <c:pt idx="21">
                  <c:v>8.2102998522492872</c:v>
                </c:pt>
                <c:pt idx="22">
                  <c:v>8.1943078212887777</c:v>
                </c:pt>
                <c:pt idx="23">
                  <c:v>8.2536882330343673</c:v>
                </c:pt>
                <c:pt idx="24">
                  <c:v>8.3039663173372595</c:v>
                </c:pt>
                <c:pt idx="25">
                  <c:v>8.1604781249246177</c:v>
                </c:pt>
                <c:pt idx="26">
                  <c:v>7.9941552996024763</c:v>
                </c:pt>
                <c:pt idx="27">
                  <c:v>8.0884165167138313</c:v>
                </c:pt>
                <c:pt idx="28">
                  <c:v>8.1162853461170048</c:v>
                </c:pt>
                <c:pt idx="29">
                  <c:v>8.1457909625476983</c:v>
                </c:pt>
                <c:pt idx="30">
                  <c:v>8.2064674717285673</c:v>
                </c:pt>
                <c:pt idx="31">
                  <c:v>8.2566971471305983</c:v>
                </c:pt>
                <c:pt idx="32">
                  <c:v>8.3936884451669371</c:v>
                </c:pt>
                <c:pt idx="33">
                  <c:v>8.4674215555404526</c:v>
                </c:pt>
                <c:pt idx="34">
                  <c:v>8.528429107200612</c:v>
                </c:pt>
                <c:pt idx="35">
                  <c:v>8.6572194845565384</c:v>
                </c:pt>
                <c:pt idx="36">
                  <c:v>8.7419866952864531</c:v>
                </c:pt>
                <c:pt idx="37">
                  <c:v>8.6911422869999271</c:v>
                </c:pt>
                <c:pt idx="38">
                  <c:v>8.329210779227834</c:v>
                </c:pt>
                <c:pt idx="39">
                  <c:v>8.3824767057614729</c:v>
                </c:pt>
                <c:pt idx="40">
                  <c:v>8.5071529251452915</c:v>
                </c:pt>
                <c:pt idx="41">
                  <c:v>8.4527051528711539</c:v>
                </c:pt>
                <c:pt idx="42">
                  <c:v>8.5008752292339178</c:v>
                </c:pt>
                <c:pt idx="43">
                  <c:v>8.5508870666674266</c:v>
                </c:pt>
                <c:pt idx="44">
                  <c:v>8.6293219615784231</c:v>
                </c:pt>
                <c:pt idx="45">
                  <c:v>8.7197606234683533</c:v>
                </c:pt>
                <c:pt idx="46">
                  <c:v>8.7968415942706653</c:v>
                </c:pt>
                <c:pt idx="47">
                  <c:v>8.9266020493130895</c:v>
                </c:pt>
                <c:pt idx="48">
                  <c:v>9.0659488161280599</c:v>
                </c:pt>
                <c:pt idx="49">
                  <c:v>8.9094127611596914</c:v>
                </c:pt>
                <c:pt idx="50">
                  <c:v>9.1126206704204247</c:v>
                </c:pt>
                <c:pt idx="51">
                  <c:v>9.2317903517650013</c:v>
                </c:pt>
                <c:pt idx="52">
                  <c:v>9.2518165071224221</c:v>
                </c:pt>
                <c:pt idx="53">
                  <c:v>9.2483385989778277</c:v>
                </c:pt>
                <c:pt idx="54">
                  <c:v>9.2606248773133402</c:v>
                </c:pt>
                <c:pt idx="55">
                  <c:v>9.1037436167599619</c:v>
                </c:pt>
              </c:numCache>
            </c:numRef>
          </c:val>
          <c:smooth val="0"/>
          <c:extLst>
            <c:ext xmlns:c16="http://schemas.microsoft.com/office/drawing/2014/chart" uri="{C3380CC4-5D6E-409C-BE32-E72D297353CC}">
              <c16:uniqueId val="{00000000-B802-4D92-BB8B-4F9CB9A9818D}"/>
            </c:ext>
          </c:extLst>
        </c:ser>
        <c:dLbls>
          <c:showLegendKey val="0"/>
          <c:showVal val="0"/>
          <c:showCatName val="0"/>
          <c:showSerName val="0"/>
          <c:showPercent val="0"/>
          <c:showBubbleSize val="0"/>
        </c:dLbls>
        <c:smooth val="0"/>
        <c:axId val="155024040"/>
        <c:axId val="155024432"/>
      </c:lineChart>
      <c:catAx>
        <c:axId val="15502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024432"/>
        <c:crosses val="autoZero"/>
        <c:auto val="1"/>
        <c:lblAlgn val="ctr"/>
        <c:lblOffset val="100"/>
        <c:noMultiLvlLbl val="0"/>
      </c:catAx>
      <c:valAx>
        <c:axId val="15502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024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Sheet17!$D$2</c:f>
              <c:strCache>
                <c:ptCount val="1"/>
                <c:pt idx="0">
                  <c:v>Pakistan</c:v>
                </c:pt>
              </c:strCache>
            </c:strRef>
          </c:tx>
          <c:spPr>
            <a:ln w="28575" cap="rnd">
              <a:solidFill>
                <a:schemeClr val="accent1"/>
              </a:solidFill>
              <a:round/>
            </a:ln>
            <a:effectLst/>
          </c:spPr>
          <c:marker>
            <c:symbol val="none"/>
          </c:marker>
          <c:cat>
            <c:numRef>
              <c:f>Sheet17!$E$1:$BH$1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Sheet17!$E$2:$BH$2</c:f>
              <c:numCache>
                <c:formatCode>General</c:formatCode>
                <c:ptCount val="56"/>
                <c:pt idx="0">
                  <c:v>6.1476892473851423</c:v>
                </c:pt>
                <c:pt idx="1">
                  <c:v>6.2002024515468168</c:v>
                </c:pt>
                <c:pt idx="2">
                  <c:v>6.2065451022617397</c:v>
                </c:pt>
                <c:pt idx="3">
                  <c:v>6.2408914329100869</c:v>
                </c:pt>
                <c:pt idx="4">
                  <c:v>6.3227112622078669</c:v>
                </c:pt>
                <c:pt idx="5">
                  <c:v>6.4151043049610301</c:v>
                </c:pt>
                <c:pt idx="6">
                  <c:v>6.4546994663820136</c:v>
                </c:pt>
                <c:pt idx="7">
                  <c:v>6.5325513916660007</c:v>
                </c:pt>
                <c:pt idx="8">
                  <c:v>6.5517276740528878</c:v>
                </c:pt>
                <c:pt idx="9">
                  <c:v>6.5413911079902887</c:v>
                </c:pt>
                <c:pt idx="10">
                  <c:v>6.6422109609362145</c:v>
                </c:pt>
                <c:pt idx="11">
                  <c:v>6.6213330764540741</c:v>
                </c:pt>
                <c:pt idx="12">
                  <c:v>6.4216168050492142</c:v>
                </c:pt>
                <c:pt idx="13">
                  <c:v>5.9544548371830359</c:v>
                </c:pt>
                <c:pt idx="14">
                  <c:v>6.1673023383354746</c:v>
                </c:pt>
                <c:pt idx="15">
                  <c:v>6.306249769179475</c:v>
                </c:pt>
                <c:pt idx="16">
                  <c:v>6.3852345724544097</c:v>
                </c:pt>
                <c:pt idx="17">
                  <c:v>6.4202618456350402</c:v>
                </c:pt>
                <c:pt idx="18">
                  <c:v>6.4850897952091531</c:v>
                </c:pt>
                <c:pt idx="19">
                  <c:v>6.4745713901720574</c:v>
                </c:pt>
                <c:pt idx="20">
                  <c:v>6.5397475310971673</c:v>
                </c:pt>
                <c:pt idx="21">
                  <c:v>6.5882362322254</c:v>
                </c:pt>
                <c:pt idx="22">
                  <c:v>6.5840217644410419</c:v>
                </c:pt>
                <c:pt idx="23">
                  <c:v>6.4433625436419089</c:v>
                </c:pt>
                <c:pt idx="24">
                  <c:v>6.4574808038743834</c:v>
                </c:pt>
                <c:pt idx="25">
                  <c:v>6.3928753076950606</c:v>
                </c:pt>
                <c:pt idx="26">
                  <c:v>6.3643519211228581</c:v>
                </c:pt>
                <c:pt idx="27">
                  <c:v>6.3516997766274201</c:v>
                </c:pt>
                <c:pt idx="28">
                  <c:v>6.428898683604233</c:v>
                </c:pt>
                <c:pt idx="29">
                  <c:v>6.403748539947232</c:v>
                </c:pt>
                <c:pt idx="30">
                  <c:v>6.3344080182333427</c:v>
                </c:pt>
                <c:pt idx="31">
                  <c:v>6.4014413380520025</c:v>
                </c:pt>
                <c:pt idx="32">
                  <c:v>6.4199981489009295</c:v>
                </c:pt>
                <c:pt idx="33">
                  <c:v>6.4275489981065901</c:v>
                </c:pt>
                <c:pt idx="34">
                  <c:v>6.3892635473686346</c:v>
                </c:pt>
                <c:pt idx="35">
                  <c:v>6.4992267727298181</c:v>
                </c:pt>
                <c:pt idx="36">
                  <c:v>6.4994954467899904</c:v>
                </c:pt>
                <c:pt idx="37">
                  <c:v>6.4436847661699233</c:v>
                </c:pt>
                <c:pt idx="38">
                  <c:v>6.4047274906766756</c:v>
                </c:pt>
                <c:pt idx="39">
                  <c:v>6.3784942855319917</c:v>
                </c:pt>
                <c:pt idx="40">
                  <c:v>6.4940740562412467</c:v>
                </c:pt>
                <c:pt idx="41">
                  <c:v>6.4273870800382316</c:v>
                </c:pt>
                <c:pt idx="42">
                  <c:v>6.3911730109328708</c:v>
                </c:pt>
                <c:pt idx="43">
                  <c:v>6.4918511996619355</c:v>
                </c:pt>
                <c:pt idx="44">
                  <c:v>6.6074020654810166</c:v>
                </c:pt>
                <c:pt idx="45">
                  <c:v>6.6665914523797634</c:v>
                </c:pt>
                <c:pt idx="46">
                  <c:v>6.8418480054490693</c:v>
                </c:pt>
                <c:pt idx="47">
                  <c:v>6.899580856943774</c:v>
                </c:pt>
                <c:pt idx="48">
                  <c:v>6.9693714842794403</c:v>
                </c:pt>
                <c:pt idx="49">
                  <c:v>6.9296464073749453</c:v>
                </c:pt>
                <c:pt idx="50">
                  <c:v>6.9501442420023389</c:v>
                </c:pt>
                <c:pt idx="51">
                  <c:v>7.0942105080979116</c:v>
                </c:pt>
                <c:pt idx="52">
                  <c:v>7.1040601238949206</c:v>
                </c:pt>
                <c:pt idx="53">
                  <c:v>7.0968479253117236</c:v>
                </c:pt>
                <c:pt idx="54">
                  <c:v>7.1133511599361166</c:v>
                </c:pt>
                <c:pt idx="55">
                  <c:v>7.1855518617996497</c:v>
                </c:pt>
              </c:numCache>
            </c:numRef>
          </c:val>
          <c:smooth val="0"/>
          <c:extLst>
            <c:ext xmlns:c16="http://schemas.microsoft.com/office/drawing/2014/chart" uri="{C3380CC4-5D6E-409C-BE32-E72D297353CC}">
              <c16:uniqueId val="{00000000-582C-4D9F-8C0F-B2BE58A0357E}"/>
            </c:ext>
          </c:extLst>
        </c:ser>
        <c:dLbls>
          <c:showLegendKey val="0"/>
          <c:showVal val="0"/>
          <c:showCatName val="0"/>
          <c:showSerName val="0"/>
          <c:showPercent val="0"/>
          <c:showBubbleSize val="0"/>
        </c:dLbls>
        <c:smooth val="0"/>
        <c:axId val="155025216"/>
        <c:axId val="155025608"/>
      </c:lineChart>
      <c:catAx>
        <c:axId val="15502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025608"/>
        <c:crosses val="autoZero"/>
        <c:auto val="1"/>
        <c:lblAlgn val="ctr"/>
        <c:lblOffset val="100"/>
        <c:noMultiLvlLbl val="0"/>
      </c:catAx>
      <c:valAx>
        <c:axId val="155025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02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Sheet18!$D$2</c:f>
              <c:strCache>
                <c:ptCount val="1"/>
                <c:pt idx="0">
                  <c:v>Peru</c:v>
                </c:pt>
              </c:strCache>
            </c:strRef>
          </c:tx>
          <c:spPr>
            <a:ln w="28575" cap="rnd">
              <a:solidFill>
                <a:schemeClr val="accent1"/>
              </a:solidFill>
              <a:round/>
            </a:ln>
            <a:effectLst/>
          </c:spPr>
          <c:marker>
            <c:symbol val="none"/>
          </c:marker>
          <c:cat>
            <c:numRef>
              <c:f>Sheet18!$E$1:$BH$1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Sheet18!$E$2:$BH$2</c:f>
              <c:numCache>
                <c:formatCode>General</c:formatCode>
                <c:ptCount val="56"/>
                <c:pt idx="0">
                  <c:v>7.2780819453628256</c:v>
                </c:pt>
                <c:pt idx="1">
                  <c:v>7.3563229253679836</c:v>
                </c:pt>
                <c:pt idx="2">
                  <c:v>7.4406545999284806</c:v>
                </c:pt>
                <c:pt idx="3">
                  <c:v>7.4923534082173262</c:v>
                </c:pt>
                <c:pt idx="4">
                  <c:v>7.6392615701685731</c:v>
                </c:pt>
                <c:pt idx="5">
                  <c:v>7.7622005869832238</c:v>
                </c:pt>
                <c:pt idx="6">
                  <c:v>7.8735387535087655</c:v>
                </c:pt>
                <c:pt idx="7">
                  <c:v>7.8290942520986002</c:v>
                </c:pt>
                <c:pt idx="8">
                  <c:v>7.6800099195474276</c:v>
                </c:pt>
                <c:pt idx="9">
                  <c:v>7.7168224232475833</c:v>
                </c:pt>
                <c:pt idx="10">
                  <c:v>7.8139648558568382</c:v>
                </c:pt>
                <c:pt idx="11">
                  <c:v>7.8467448432969968</c:v>
                </c:pt>
                <c:pt idx="12">
                  <c:v>7.880907230175815</c:v>
                </c:pt>
                <c:pt idx="13">
                  <c:v>7.9809374296803002</c:v>
                </c:pt>
                <c:pt idx="14">
                  <c:v>8.100113373685021</c:v>
                </c:pt>
                <c:pt idx="15">
                  <c:v>8.1821867202409706</c:v>
                </c:pt>
                <c:pt idx="16">
                  <c:v>8.0455432838903356</c:v>
                </c:pt>
                <c:pt idx="17">
                  <c:v>7.8718739912636959</c:v>
                </c:pt>
                <c:pt idx="18">
                  <c:v>7.6205848830347502</c:v>
                </c:pt>
                <c:pt idx="19">
                  <c:v>7.7601484772675082</c:v>
                </c:pt>
                <c:pt idx="20">
                  <c:v>7.7760109227669449</c:v>
                </c:pt>
                <c:pt idx="21">
                  <c:v>7.8392665741646681</c:v>
                </c:pt>
                <c:pt idx="22">
                  <c:v>7.7616691502274469</c:v>
                </c:pt>
                <c:pt idx="23">
                  <c:v>7.4711019304549104</c:v>
                </c:pt>
                <c:pt idx="24">
                  <c:v>7.4275137084112606</c:v>
                </c:pt>
                <c:pt idx="25">
                  <c:v>7.311403577277658</c:v>
                </c:pt>
                <c:pt idx="26">
                  <c:v>7.1864864066434126</c:v>
                </c:pt>
                <c:pt idx="27">
                  <c:v>7.444815099021632</c:v>
                </c:pt>
                <c:pt idx="28">
                  <c:v>7.094927452777382</c:v>
                </c:pt>
                <c:pt idx="29">
                  <c:v>7.4116445895592653</c:v>
                </c:pt>
                <c:pt idx="30">
                  <c:v>7.5143849149451372</c:v>
                </c:pt>
                <c:pt idx="31">
                  <c:v>7.7331225237236065</c:v>
                </c:pt>
                <c:pt idx="32">
                  <c:v>7.7318597010586183</c:v>
                </c:pt>
                <c:pt idx="33">
                  <c:v>7.6613462438402387</c:v>
                </c:pt>
                <c:pt idx="34">
                  <c:v>7.8658768155755272</c:v>
                </c:pt>
                <c:pt idx="35">
                  <c:v>7.9997713678230111</c:v>
                </c:pt>
                <c:pt idx="36">
                  <c:v>8.0008185749702072</c:v>
                </c:pt>
                <c:pt idx="37">
                  <c:v>8.0192365048044518</c:v>
                </c:pt>
                <c:pt idx="38">
                  <c:v>7.9469830135269524</c:v>
                </c:pt>
                <c:pt idx="39">
                  <c:v>7.8169031995505938</c:v>
                </c:pt>
                <c:pt idx="40">
                  <c:v>7.8112257475178195</c:v>
                </c:pt>
                <c:pt idx="41">
                  <c:v>7.7809114518009945</c:v>
                </c:pt>
                <c:pt idx="42">
                  <c:v>7.8042663771044909</c:v>
                </c:pt>
                <c:pt idx="43">
                  <c:v>7.8416477784300884</c:v>
                </c:pt>
                <c:pt idx="44">
                  <c:v>7.9304121466479529</c:v>
                </c:pt>
                <c:pt idx="45">
                  <c:v>8.0167499557337862</c:v>
                </c:pt>
                <c:pt idx="46">
                  <c:v>8.1273555900259797</c:v>
                </c:pt>
                <c:pt idx="47">
                  <c:v>8.2309281243828529</c:v>
                </c:pt>
                <c:pt idx="48">
                  <c:v>8.3646541781389629</c:v>
                </c:pt>
                <c:pt idx="49">
                  <c:v>8.3468716181102867</c:v>
                </c:pt>
                <c:pt idx="50">
                  <c:v>8.521434060922255</c:v>
                </c:pt>
                <c:pt idx="51">
                  <c:v>8.6400481358431751</c:v>
                </c:pt>
                <c:pt idx="52">
                  <c:v>8.7232330658962756</c:v>
                </c:pt>
                <c:pt idx="53">
                  <c:v>8.7372288181350708</c:v>
                </c:pt>
                <c:pt idx="54">
                  <c:v>8.7055906039450832</c:v>
                </c:pt>
                <c:pt idx="55">
                  <c:v>8.6208686743701399</c:v>
                </c:pt>
              </c:numCache>
            </c:numRef>
          </c:val>
          <c:smooth val="0"/>
          <c:extLst>
            <c:ext xmlns:c16="http://schemas.microsoft.com/office/drawing/2014/chart" uri="{C3380CC4-5D6E-409C-BE32-E72D297353CC}">
              <c16:uniqueId val="{00000000-5264-4E20-8FE5-C2922FDC6AB6}"/>
            </c:ext>
          </c:extLst>
        </c:ser>
        <c:dLbls>
          <c:showLegendKey val="0"/>
          <c:showVal val="0"/>
          <c:showCatName val="0"/>
          <c:showSerName val="0"/>
          <c:showPercent val="0"/>
          <c:showBubbleSize val="0"/>
        </c:dLbls>
        <c:smooth val="0"/>
        <c:axId val="155026392"/>
        <c:axId val="155026784"/>
      </c:lineChart>
      <c:catAx>
        <c:axId val="15502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026784"/>
        <c:crosses val="autoZero"/>
        <c:auto val="1"/>
        <c:lblAlgn val="ctr"/>
        <c:lblOffset val="100"/>
        <c:noMultiLvlLbl val="0"/>
      </c:catAx>
      <c:valAx>
        <c:axId val="15502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02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Sheet19!$D$2</c:f>
              <c:strCache>
                <c:ptCount val="1"/>
                <c:pt idx="0">
                  <c:v>Philippines</c:v>
                </c:pt>
              </c:strCache>
            </c:strRef>
          </c:tx>
          <c:spPr>
            <a:ln w="28575" cap="rnd">
              <a:solidFill>
                <a:schemeClr val="accent1"/>
              </a:solidFill>
              <a:round/>
            </a:ln>
            <a:effectLst/>
          </c:spPr>
          <c:marker>
            <c:symbol val="none"/>
          </c:marker>
          <c:cat>
            <c:numRef>
              <c:f>Sheet19!$E$1:$BH$1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Sheet19!$E$2:$BH$2</c:f>
              <c:numCache>
                <c:formatCode>General</c:formatCode>
                <c:ptCount val="56"/>
                <c:pt idx="0">
                  <c:v>7.2734110679364665</c:v>
                </c:pt>
                <c:pt idx="1">
                  <c:v>7.3087874778606059</c:v>
                </c:pt>
                <c:pt idx="2">
                  <c:v>6.7628351716123332</c:v>
                </c:pt>
                <c:pt idx="3">
                  <c:v>6.821855968011624</c:v>
                </c:pt>
                <c:pt idx="4">
                  <c:v>6.8529565011039066</c:v>
                </c:pt>
                <c:pt idx="5">
                  <c:v>6.8955600570653104</c:v>
                </c:pt>
                <c:pt idx="6">
                  <c:v>6.9332667446766161</c:v>
                </c:pt>
                <c:pt idx="7">
                  <c:v>6.939026233581286</c:v>
                </c:pt>
                <c:pt idx="8">
                  <c:v>6.9759248457466319</c:v>
                </c:pt>
                <c:pt idx="9">
                  <c:v>7.000810882858584</c:v>
                </c:pt>
                <c:pt idx="10">
                  <c:v>6.7211030865688359</c:v>
                </c:pt>
                <c:pt idx="11">
                  <c:v>6.7451747709367762</c:v>
                </c:pt>
                <c:pt idx="12">
                  <c:v>6.7530776328498803</c:v>
                </c:pt>
                <c:pt idx="13">
                  <c:v>6.900694026535839</c:v>
                </c:pt>
                <c:pt idx="14">
                  <c:v>7.0987419964092258</c:v>
                </c:pt>
                <c:pt idx="15">
                  <c:v>7.0597010506535627</c:v>
                </c:pt>
                <c:pt idx="16">
                  <c:v>7.116398786723102</c:v>
                </c:pt>
                <c:pt idx="17">
                  <c:v>7.1676414637517025</c:v>
                </c:pt>
                <c:pt idx="18">
                  <c:v>7.2169635450605876</c:v>
                </c:pt>
                <c:pt idx="19">
                  <c:v>7.3018347630464273</c:v>
                </c:pt>
                <c:pt idx="20">
                  <c:v>7.3534975085024659</c:v>
                </c:pt>
                <c:pt idx="21">
                  <c:v>7.330730332304551</c:v>
                </c:pt>
                <c:pt idx="22">
                  <c:v>7.2841987451829064</c:v>
                </c:pt>
                <c:pt idx="23">
                  <c:v>7.1063759220650491</c:v>
                </c:pt>
                <c:pt idx="24">
                  <c:v>6.9884672077825982</c:v>
                </c:pt>
                <c:pt idx="25">
                  <c:v>6.9082260483951714</c:v>
                </c:pt>
                <c:pt idx="26">
                  <c:v>6.8327848953218417</c:v>
                </c:pt>
                <c:pt idx="27">
                  <c:v>6.8865404681957223</c:v>
                </c:pt>
                <c:pt idx="28">
                  <c:v>6.9578971538886218</c:v>
                </c:pt>
                <c:pt idx="29">
                  <c:v>7.0105120886481478</c:v>
                </c:pt>
                <c:pt idx="30">
                  <c:v>6.9887212980630071</c:v>
                </c:pt>
                <c:pt idx="31">
                  <c:v>6.9557188543760455</c:v>
                </c:pt>
                <c:pt idx="32">
                  <c:v>7.0627219664837666</c:v>
                </c:pt>
                <c:pt idx="33">
                  <c:v>7.0412108056444103</c:v>
                </c:pt>
                <c:pt idx="34">
                  <c:v>7.1610738808024612</c:v>
                </c:pt>
                <c:pt idx="35">
                  <c:v>7.2628023058720927</c:v>
                </c:pt>
                <c:pt idx="36">
                  <c:v>7.3333597254889034</c:v>
                </c:pt>
                <c:pt idx="37">
                  <c:v>7.2880673337849453</c:v>
                </c:pt>
                <c:pt idx="38">
                  <c:v>7.1240507741507848</c:v>
                </c:pt>
                <c:pt idx="39">
                  <c:v>7.2265229362198307</c:v>
                </c:pt>
                <c:pt idx="40">
                  <c:v>7.1586538517908469</c:v>
                </c:pt>
                <c:pt idx="41">
                  <c:v>7.0542912820519694</c:v>
                </c:pt>
                <c:pt idx="42">
                  <c:v>7.0827295148976432</c:v>
                </c:pt>
                <c:pt idx="43">
                  <c:v>7.073431160518993</c:v>
                </c:pt>
                <c:pt idx="44">
                  <c:v>7.1121226194261267</c:v>
                </c:pt>
                <c:pt idx="45">
                  <c:v>7.1828461483748596</c:v>
                </c:pt>
                <c:pt idx="46">
                  <c:v>7.3061988705313849</c:v>
                </c:pt>
                <c:pt idx="47">
                  <c:v>7.4649968726596345</c:v>
                </c:pt>
                <c:pt idx="48">
                  <c:v>7.5845310715931333</c:v>
                </c:pt>
                <c:pt idx="49">
                  <c:v>7.5279600692656592</c:v>
                </c:pt>
                <c:pt idx="50">
                  <c:v>7.671006716512248</c:v>
                </c:pt>
                <c:pt idx="51">
                  <c:v>7.7509909821588376</c:v>
                </c:pt>
                <c:pt idx="52">
                  <c:v>7.826366949005882</c:v>
                </c:pt>
                <c:pt idx="53">
                  <c:v>7.8776574437015396</c:v>
                </c:pt>
                <c:pt idx="54">
                  <c:v>7.890687630579964</c:v>
                </c:pt>
                <c:pt idx="55">
                  <c:v>7.8907571001511316</c:v>
                </c:pt>
              </c:numCache>
            </c:numRef>
          </c:val>
          <c:smooth val="0"/>
          <c:extLst>
            <c:ext xmlns:c16="http://schemas.microsoft.com/office/drawing/2014/chart" uri="{C3380CC4-5D6E-409C-BE32-E72D297353CC}">
              <c16:uniqueId val="{00000000-4B8D-4323-A60F-DDF6C7FF89CF}"/>
            </c:ext>
          </c:extLst>
        </c:ser>
        <c:dLbls>
          <c:showLegendKey val="0"/>
          <c:showVal val="0"/>
          <c:showCatName val="0"/>
          <c:showSerName val="0"/>
          <c:showPercent val="0"/>
          <c:showBubbleSize val="0"/>
        </c:dLbls>
        <c:smooth val="0"/>
        <c:axId val="155263624"/>
        <c:axId val="155264016"/>
      </c:lineChart>
      <c:catAx>
        <c:axId val="15526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64016"/>
        <c:crosses val="autoZero"/>
        <c:auto val="1"/>
        <c:lblAlgn val="ctr"/>
        <c:lblOffset val="100"/>
        <c:noMultiLvlLbl val="0"/>
      </c:catAx>
      <c:valAx>
        <c:axId val="15526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6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Sheet20!$D$2</c:f>
              <c:strCache>
                <c:ptCount val="1"/>
                <c:pt idx="0">
                  <c:v>Thailand</c:v>
                </c:pt>
              </c:strCache>
            </c:strRef>
          </c:tx>
          <c:spPr>
            <a:ln w="28575" cap="rnd">
              <a:solidFill>
                <a:schemeClr val="accent1"/>
              </a:solidFill>
              <a:round/>
            </a:ln>
            <a:effectLst/>
          </c:spPr>
          <c:marker>
            <c:symbol val="none"/>
          </c:marker>
          <c:cat>
            <c:numRef>
              <c:f>Sheet20!$E$1:$BH$1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Sheet20!$E$2:$BH$2</c:f>
              <c:numCache>
                <c:formatCode>General</c:formatCode>
                <c:ptCount val="56"/>
                <c:pt idx="0">
                  <c:v>6.3472134834496332</c:v>
                </c:pt>
                <c:pt idx="1">
                  <c:v>6.3984570205847966</c:v>
                </c:pt>
                <c:pt idx="2">
                  <c:v>6.4429046621755717</c:v>
                </c:pt>
                <c:pt idx="3">
                  <c:v>6.4696887222674873</c:v>
                </c:pt>
                <c:pt idx="4">
                  <c:v>6.518652424110785</c:v>
                </c:pt>
                <c:pt idx="5">
                  <c:v>6.5905067721487356</c:v>
                </c:pt>
                <c:pt idx="6">
                  <c:v>6.7167112894961436</c:v>
                </c:pt>
                <c:pt idx="7">
                  <c:v>6.7217872050668905</c:v>
                </c:pt>
                <c:pt idx="8">
                  <c:v>6.7250688796796778</c:v>
                </c:pt>
                <c:pt idx="9">
                  <c:v>6.7435755359233305</c:v>
                </c:pt>
                <c:pt idx="10">
                  <c:v>6.7493815046444787</c:v>
                </c:pt>
                <c:pt idx="11">
                  <c:v>6.7108904495637818</c:v>
                </c:pt>
                <c:pt idx="12">
                  <c:v>6.7433593612532343</c:v>
                </c:pt>
                <c:pt idx="13">
                  <c:v>6.9442021987076679</c:v>
                </c:pt>
                <c:pt idx="14">
                  <c:v>7.0657949181914423</c:v>
                </c:pt>
                <c:pt idx="15">
                  <c:v>7.0340788227812681</c:v>
                </c:pt>
                <c:pt idx="16">
                  <c:v>7.0882400161405998</c:v>
                </c:pt>
                <c:pt idx="17">
                  <c:v>7.1569082025286237</c:v>
                </c:pt>
                <c:pt idx="18">
                  <c:v>7.2603132140145714</c:v>
                </c:pt>
                <c:pt idx="19">
                  <c:v>7.2906311903789085</c:v>
                </c:pt>
                <c:pt idx="20">
                  <c:v>7.3507463790132332</c:v>
                </c:pt>
                <c:pt idx="21">
                  <c:v>7.3158271682463836</c:v>
                </c:pt>
                <c:pt idx="22">
                  <c:v>7.2854351499822538</c:v>
                </c:pt>
                <c:pt idx="23">
                  <c:v>7.3184386857812447</c:v>
                </c:pt>
                <c:pt idx="24">
                  <c:v>7.3082480480789354</c:v>
                </c:pt>
                <c:pt idx="25">
                  <c:v>7.1867764896966602</c:v>
                </c:pt>
                <c:pt idx="26">
                  <c:v>7.2509331253725069</c:v>
                </c:pt>
                <c:pt idx="27">
                  <c:v>7.366707412706436</c:v>
                </c:pt>
                <c:pt idx="28">
                  <c:v>7.5138545185991426</c:v>
                </c:pt>
                <c:pt idx="29">
                  <c:v>7.6182247563713235</c:v>
                </c:pt>
                <c:pt idx="30">
                  <c:v>7.7347333183929585</c:v>
                </c:pt>
                <c:pt idx="31">
                  <c:v>7.8313680589840606</c:v>
                </c:pt>
                <c:pt idx="32">
                  <c:v>7.9257549304339161</c:v>
                </c:pt>
                <c:pt idx="33">
                  <c:v>8.0393884848235295</c:v>
                </c:pt>
                <c:pt idx="34">
                  <c:v>8.1393545373401501</c:v>
                </c:pt>
                <c:pt idx="35">
                  <c:v>8.2527709153626745</c:v>
                </c:pt>
                <c:pt idx="36">
                  <c:v>8.3025248258931779</c:v>
                </c:pt>
                <c:pt idx="37">
                  <c:v>8.0766519900512748</c:v>
                </c:pt>
                <c:pt idx="38">
                  <c:v>7.7757773407793112</c:v>
                </c:pt>
                <c:pt idx="39">
                  <c:v>7.8570826759039489</c:v>
                </c:pt>
                <c:pt idx="40">
                  <c:v>7.8208556092932051</c:v>
                </c:pt>
                <c:pt idx="41">
                  <c:v>7.7374451018131492</c:v>
                </c:pt>
                <c:pt idx="42">
                  <c:v>7.8210182710491178</c:v>
                </c:pt>
                <c:pt idx="43">
                  <c:v>7.9163611249393897</c:v>
                </c:pt>
                <c:pt idx="44">
                  <c:v>8.0071776094668419</c:v>
                </c:pt>
                <c:pt idx="45">
                  <c:v>8.0592513973355882</c:v>
                </c:pt>
                <c:pt idx="46">
                  <c:v>8.182445953731964</c:v>
                </c:pt>
                <c:pt idx="47">
                  <c:v>8.3238250076404725</c:v>
                </c:pt>
                <c:pt idx="48">
                  <c:v>8.4056005094114212</c:v>
                </c:pt>
                <c:pt idx="49">
                  <c:v>8.3623663372408341</c:v>
                </c:pt>
                <c:pt idx="50">
                  <c:v>8.5393282342073711</c:v>
                </c:pt>
                <c:pt idx="51">
                  <c:v>8.599222477012411</c:v>
                </c:pt>
                <c:pt idx="52">
                  <c:v>8.6465952216455229</c:v>
                </c:pt>
                <c:pt idx="53">
                  <c:v>8.681627132882495</c:v>
                </c:pt>
                <c:pt idx="54">
                  <c:v>8.6220370518266343</c:v>
                </c:pt>
                <c:pt idx="55">
                  <c:v>8.5849996098645498</c:v>
                </c:pt>
              </c:numCache>
            </c:numRef>
          </c:val>
          <c:smooth val="0"/>
          <c:extLst>
            <c:ext xmlns:c16="http://schemas.microsoft.com/office/drawing/2014/chart" uri="{C3380CC4-5D6E-409C-BE32-E72D297353CC}">
              <c16:uniqueId val="{00000000-02B5-4160-91DB-C4A86790C963}"/>
            </c:ext>
          </c:extLst>
        </c:ser>
        <c:dLbls>
          <c:showLegendKey val="0"/>
          <c:showVal val="0"/>
          <c:showCatName val="0"/>
          <c:showSerName val="0"/>
          <c:showPercent val="0"/>
          <c:showBubbleSize val="0"/>
        </c:dLbls>
        <c:smooth val="0"/>
        <c:axId val="155264800"/>
        <c:axId val="155265192"/>
      </c:lineChart>
      <c:catAx>
        <c:axId val="15526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65192"/>
        <c:crosses val="autoZero"/>
        <c:auto val="1"/>
        <c:lblAlgn val="ctr"/>
        <c:lblOffset val="100"/>
        <c:noMultiLvlLbl val="0"/>
      </c:catAx>
      <c:valAx>
        <c:axId val="155265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6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Sheet21!$D$2</c:f>
              <c:strCache>
                <c:ptCount val="1"/>
                <c:pt idx="0">
                  <c:v>Australia</c:v>
                </c:pt>
              </c:strCache>
            </c:strRef>
          </c:tx>
          <c:spPr>
            <a:ln w="28575" cap="rnd">
              <a:solidFill>
                <a:schemeClr val="accent1"/>
              </a:solidFill>
              <a:round/>
            </a:ln>
            <a:effectLst/>
          </c:spPr>
          <c:marker>
            <c:symbol val="none"/>
          </c:marker>
          <c:cat>
            <c:numRef>
              <c:f>Sheet21!$E$1:$BH$1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Sheet21!$E$2:$BH$2</c:f>
              <c:numCache>
                <c:formatCode>General</c:formatCode>
                <c:ptCount val="56"/>
                <c:pt idx="0">
                  <c:v>9.2337120563344985</c:v>
                </c:pt>
                <c:pt idx="1">
                  <c:v>9.2565225270089684</c:v>
                </c:pt>
                <c:pt idx="2">
                  <c:v>9.2321015367808972</c:v>
                </c:pt>
                <c:pt idx="3">
                  <c:v>9.2801373006163299</c:v>
                </c:pt>
                <c:pt idx="4">
                  <c:v>9.345409270226984</c:v>
                </c:pt>
                <c:pt idx="5">
                  <c:v>9.3942746189922435</c:v>
                </c:pt>
                <c:pt idx="6">
                  <c:v>9.3927079622035023</c:v>
                </c:pt>
                <c:pt idx="7">
                  <c:v>9.457722192311202</c:v>
                </c:pt>
                <c:pt idx="8">
                  <c:v>9.4691973248237229</c:v>
                </c:pt>
                <c:pt idx="9">
                  <c:v>9.5145015263822579</c:v>
                </c:pt>
                <c:pt idx="10">
                  <c:v>9.5922377720688896</c:v>
                </c:pt>
                <c:pt idx="11">
                  <c:v>9.5986753510282874</c:v>
                </c:pt>
                <c:pt idx="12">
                  <c:v>9.6784754341876127</c:v>
                </c:pt>
                <c:pt idx="13">
                  <c:v>9.8143302141025917</c:v>
                </c:pt>
                <c:pt idx="14">
                  <c:v>10.03509694643432</c:v>
                </c:pt>
                <c:pt idx="15">
                  <c:v>10.023657992378947</c:v>
                </c:pt>
                <c:pt idx="16">
                  <c:v>10.036841616434723</c:v>
                </c:pt>
                <c:pt idx="17">
                  <c:v>10.014559327827243</c:v>
                </c:pt>
                <c:pt idx="18">
                  <c:v>10.006236326773893</c:v>
                </c:pt>
                <c:pt idx="19">
                  <c:v>10.045767104249245</c:v>
                </c:pt>
                <c:pt idx="20">
                  <c:v>10.053365404122449</c:v>
                </c:pt>
                <c:pt idx="21">
                  <c:v>10.113384964965181</c:v>
                </c:pt>
                <c:pt idx="22">
                  <c:v>10.129102824630689</c:v>
                </c:pt>
                <c:pt idx="23">
                  <c:v>9.9873962532002079</c:v>
                </c:pt>
                <c:pt idx="24">
                  <c:v>10.029339977183557</c:v>
                </c:pt>
                <c:pt idx="25">
                  <c:v>9.9144276655694874</c:v>
                </c:pt>
                <c:pt idx="26">
                  <c:v>9.8880401021809465</c:v>
                </c:pt>
                <c:pt idx="27">
                  <c:v>9.8858428099885423</c:v>
                </c:pt>
                <c:pt idx="28">
                  <c:v>10.055778851940815</c:v>
                </c:pt>
                <c:pt idx="29">
                  <c:v>10.239897050843757</c:v>
                </c:pt>
                <c:pt idx="30">
                  <c:v>10.226372323695585</c:v>
                </c:pt>
                <c:pt idx="31">
                  <c:v>10.226827813010422</c:v>
                </c:pt>
                <c:pt idx="32">
                  <c:v>10.191166324384234</c:v>
                </c:pt>
                <c:pt idx="33">
                  <c:v>10.116109026199451</c:v>
                </c:pt>
                <c:pt idx="34">
                  <c:v>10.118670487861538</c:v>
                </c:pt>
                <c:pt idx="35">
                  <c:v>10.216843744222324</c:v>
                </c:pt>
                <c:pt idx="36">
                  <c:v>10.272467106774448</c:v>
                </c:pt>
                <c:pt idx="37">
                  <c:v>10.326170737059238</c:v>
                </c:pt>
                <c:pt idx="38">
                  <c:v>10.217993537111797</c:v>
                </c:pt>
                <c:pt idx="39">
                  <c:v>10.164419595713001</c:v>
                </c:pt>
                <c:pt idx="40">
                  <c:v>10.195423298945741</c:v>
                </c:pt>
                <c:pt idx="41">
                  <c:v>10.067352204544111</c:v>
                </c:pt>
                <c:pt idx="42">
                  <c:v>10.080652556437741</c:v>
                </c:pt>
                <c:pt idx="43">
                  <c:v>10.216651926822808</c:v>
                </c:pt>
                <c:pt idx="44">
                  <c:v>10.450867398108374</c:v>
                </c:pt>
                <c:pt idx="45">
                  <c:v>10.529271156544786</c:v>
                </c:pt>
                <c:pt idx="46">
                  <c:v>10.559025400243065</c:v>
                </c:pt>
                <c:pt idx="47">
                  <c:v>10.659429664595333</c:v>
                </c:pt>
                <c:pt idx="48">
                  <c:v>10.832017956160575</c:v>
                </c:pt>
                <c:pt idx="49">
                  <c:v>10.674448033004534</c:v>
                </c:pt>
                <c:pt idx="50">
                  <c:v>10.856026408035303</c:v>
                </c:pt>
                <c:pt idx="51">
                  <c:v>11.017940245098492</c:v>
                </c:pt>
                <c:pt idx="52">
                  <c:v>11.083356097722801</c:v>
                </c:pt>
                <c:pt idx="53">
                  <c:v>11.067432308684278</c:v>
                </c:pt>
                <c:pt idx="54">
                  <c:v>10.962367275161258</c:v>
                </c:pt>
                <c:pt idx="55">
                  <c:v>10.855487658934003</c:v>
                </c:pt>
              </c:numCache>
            </c:numRef>
          </c:val>
          <c:smooth val="0"/>
          <c:extLst>
            <c:ext xmlns:c16="http://schemas.microsoft.com/office/drawing/2014/chart" uri="{C3380CC4-5D6E-409C-BE32-E72D297353CC}">
              <c16:uniqueId val="{00000000-40F2-4D41-AAE5-EFF18872570F}"/>
            </c:ext>
          </c:extLst>
        </c:ser>
        <c:dLbls>
          <c:showLegendKey val="0"/>
          <c:showVal val="0"/>
          <c:showCatName val="0"/>
          <c:showSerName val="0"/>
          <c:showPercent val="0"/>
          <c:showBubbleSize val="0"/>
        </c:dLbls>
        <c:smooth val="0"/>
        <c:axId val="154322096"/>
        <c:axId val="155266368"/>
      </c:lineChart>
      <c:catAx>
        <c:axId val="15432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66368"/>
        <c:crosses val="autoZero"/>
        <c:auto val="1"/>
        <c:lblAlgn val="ctr"/>
        <c:lblOffset val="100"/>
        <c:noMultiLvlLbl val="0"/>
      </c:catAx>
      <c:valAx>
        <c:axId val="15526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432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GDP growth, %</a:t>
            </a:r>
          </a:p>
        </c:rich>
      </c:tx>
      <c:layout/>
      <c:overlay val="0"/>
      <c:spPr>
        <a:noFill/>
        <a:ln>
          <a:noFill/>
        </a:ln>
        <a:effectLst/>
      </c:spPr>
    </c:title>
    <c:autoTitleDeleted val="0"/>
    <c:plotArea>
      <c:layout/>
      <c:lineChart>
        <c:grouping val="standard"/>
        <c:varyColors val="0"/>
        <c:ser>
          <c:idx val="0"/>
          <c:order val="0"/>
          <c:tx>
            <c:strRef>
              <c:f>Sheet4!$E$31</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Sheet4!$F$31:$L$31</c:f>
              <c:numCache>
                <c:formatCode>General</c:formatCode>
                <c:ptCount val="7"/>
                <c:pt idx="0">
                  <c:v>4.0635456579381781</c:v>
                </c:pt>
                <c:pt idx="1">
                  <c:v>1.0405242131401251</c:v>
                </c:pt>
                <c:pt idx="2">
                  <c:v>4.0215524157783209</c:v>
                </c:pt>
                <c:pt idx="3">
                  <c:v>4.6804173103560389</c:v>
                </c:pt>
                <c:pt idx="4">
                  <c:v>5.5786678264715714</c:v>
                </c:pt>
                <c:pt idx="5">
                  <c:v>6.3226282792201376</c:v>
                </c:pt>
                <c:pt idx="6">
                  <c:v>7.1988368023593381</c:v>
                </c:pt>
              </c:numCache>
            </c:numRef>
          </c:val>
          <c:smooth val="0"/>
          <c:extLst>
            <c:ext xmlns:c16="http://schemas.microsoft.com/office/drawing/2014/chart" uri="{C3380CC4-5D6E-409C-BE32-E72D297353CC}">
              <c16:uniqueId val="{00000000-B63F-4361-AD89-98D8FE11C63A}"/>
            </c:ext>
          </c:extLst>
        </c:ser>
        <c:ser>
          <c:idx val="1"/>
          <c:order val="1"/>
          <c:tx>
            <c:strRef>
              <c:f>Sheet4!$E$32</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Sheet4!$F$32:$L$32</c:f>
              <c:numCache>
                <c:formatCode>General</c:formatCode>
                <c:ptCount val="7"/>
                <c:pt idx="2">
                  <c:v>2.5544466470217868</c:v>
                </c:pt>
                <c:pt idx="3">
                  <c:v>-0.91188079492434182</c:v>
                </c:pt>
                <c:pt idx="4">
                  <c:v>4.5045750183764453</c:v>
                </c:pt>
                <c:pt idx="5">
                  <c:v>1.5508693421319861</c:v>
                </c:pt>
                <c:pt idx="6">
                  <c:v>3.7513703498341044</c:v>
                </c:pt>
              </c:numCache>
            </c:numRef>
          </c:val>
          <c:smooth val="0"/>
          <c:extLst>
            <c:ext xmlns:c16="http://schemas.microsoft.com/office/drawing/2014/chart" uri="{C3380CC4-5D6E-409C-BE32-E72D297353CC}">
              <c16:uniqueId val="{00000001-B63F-4361-AD89-98D8FE11C63A}"/>
            </c:ext>
          </c:extLst>
        </c:ser>
        <c:ser>
          <c:idx val="2"/>
          <c:order val="2"/>
          <c:tx>
            <c:strRef>
              <c:f>Sheet4!$E$33</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Sheet4!$F$33:$L$33</c:f>
              <c:numCache>
                <c:formatCode>General</c:formatCode>
                <c:ptCount val="7"/>
                <c:pt idx="2">
                  <c:v>1.7132838454178283</c:v>
                </c:pt>
                <c:pt idx="3">
                  <c:v>5.6062996321916305</c:v>
                </c:pt>
                <c:pt idx="4">
                  <c:v>5.3759339135452375</c:v>
                </c:pt>
                <c:pt idx="5">
                  <c:v>3.6683594494984164</c:v>
                </c:pt>
                <c:pt idx="6">
                  <c:v>3.5503820863992743</c:v>
                </c:pt>
              </c:numCache>
            </c:numRef>
          </c:val>
          <c:smooth val="0"/>
          <c:extLst>
            <c:ext xmlns:c16="http://schemas.microsoft.com/office/drawing/2014/chart" uri="{C3380CC4-5D6E-409C-BE32-E72D297353CC}">
              <c16:uniqueId val="{00000002-B63F-4361-AD89-98D8FE11C63A}"/>
            </c:ext>
          </c:extLst>
        </c:ser>
        <c:ser>
          <c:idx val="3"/>
          <c:order val="3"/>
          <c:tx>
            <c:strRef>
              <c:f>Sheet4!$E$34</c:f>
              <c:strCache>
                <c:ptCount val="1"/>
                <c:pt idx="0">
                  <c:v>Cote d'Ivoire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Sheet4!$F$34:$L$34</c:f>
              <c:numCache>
                <c:formatCode>General</c:formatCode>
                <c:ptCount val="7"/>
                <c:pt idx="0">
                  <c:v>8.8791349794372127</c:v>
                </c:pt>
                <c:pt idx="1">
                  <c:v>5.478974787477509</c:v>
                </c:pt>
                <c:pt idx="2">
                  <c:v>0.74999989130797362</c:v>
                </c:pt>
                <c:pt idx="3">
                  <c:v>2.3493518445487367</c:v>
                </c:pt>
                <c:pt idx="4">
                  <c:v>1.1140026975814634</c:v>
                </c:pt>
                <c:pt idx="5">
                  <c:v>6.5716793775361335</c:v>
                </c:pt>
                <c:pt idx="6">
                  <c:v>8.0695593619705832</c:v>
                </c:pt>
              </c:numCache>
            </c:numRef>
          </c:val>
          <c:smooth val="0"/>
          <c:extLst>
            <c:ext xmlns:c16="http://schemas.microsoft.com/office/drawing/2014/chart" uri="{C3380CC4-5D6E-409C-BE32-E72D297353CC}">
              <c16:uniqueId val="{00000003-B63F-4361-AD89-98D8FE11C63A}"/>
            </c:ext>
          </c:extLst>
        </c:ser>
        <c:ser>
          <c:idx val="4"/>
          <c:order val="4"/>
          <c:tx>
            <c:strRef>
              <c:f>Sheet4!$E$35</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Sheet4!$F$35:$L$35</c:f>
              <c:numCache>
                <c:formatCode>General</c:formatCode>
                <c:ptCount val="7"/>
                <c:pt idx="1">
                  <c:v>12.012902116765868</c:v>
                </c:pt>
                <c:pt idx="2">
                  <c:v>6.2528728268209068</c:v>
                </c:pt>
                <c:pt idx="3">
                  <c:v>4.4894813301244909</c:v>
                </c:pt>
                <c:pt idx="4">
                  <c:v>3.051044709692202</c:v>
                </c:pt>
                <c:pt idx="5">
                  <c:v>-1.7283014977635958</c:v>
                </c:pt>
                <c:pt idx="6">
                  <c:v>3.6382712351260977</c:v>
                </c:pt>
              </c:numCache>
            </c:numRef>
          </c:val>
          <c:smooth val="0"/>
          <c:extLst>
            <c:ext xmlns:c16="http://schemas.microsoft.com/office/drawing/2014/chart" uri="{C3380CC4-5D6E-409C-BE32-E72D297353CC}">
              <c16:uniqueId val="{00000004-B63F-4361-AD89-98D8FE11C63A}"/>
            </c:ext>
          </c:extLst>
        </c:ser>
        <c:ser>
          <c:idx val="5"/>
          <c:order val="5"/>
          <c:tx>
            <c:strRef>
              <c:f>Sheet4!$E$36</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Sheet4!$F$36:$L$36</c:f>
              <c:numCache>
                <c:formatCode>General</c:formatCode>
                <c:ptCount val="7"/>
                <c:pt idx="3">
                  <c:v>6.1902852120972485</c:v>
                </c:pt>
                <c:pt idx="4">
                  <c:v>3.5624980117187262</c:v>
                </c:pt>
                <c:pt idx="5">
                  <c:v>3.5173803975711735</c:v>
                </c:pt>
                <c:pt idx="6">
                  <c:v>3.4586998069765116</c:v>
                </c:pt>
              </c:numCache>
            </c:numRef>
          </c:val>
          <c:smooth val="0"/>
          <c:extLst>
            <c:ext xmlns:c16="http://schemas.microsoft.com/office/drawing/2014/chart" uri="{C3380CC4-5D6E-409C-BE32-E72D297353CC}">
              <c16:uniqueId val="{00000005-B63F-4361-AD89-98D8FE11C63A}"/>
            </c:ext>
          </c:extLst>
        </c:ser>
        <c:ser>
          <c:idx val="6"/>
          <c:order val="6"/>
          <c:tx>
            <c:strRef>
              <c:f>Sheet4!$E$37</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Sheet4!$F$37:$L$37</c:f>
              <c:numCache>
                <c:formatCode>General</c:formatCode>
                <c:ptCount val="7"/>
                <c:pt idx="0">
                  <c:v>3.0438714751637392</c:v>
                </c:pt>
                <c:pt idx="1">
                  <c:v>0.52105557229390198</c:v>
                </c:pt>
                <c:pt idx="2">
                  <c:v>2.2785650774609594</c:v>
                </c:pt>
                <c:pt idx="3">
                  <c:v>4.3022871113239258</c:v>
                </c:pt>
                <c:pt idx="4">
                  <c:v>5.7842030716086157</c:v>
                </c:pt>
                <c:pt idx="5">
                  <c:v>7.7108253581915536</c:v>
                </c:pt>
                <c:pt idx="6">
                  <c:v>6.1145295617482063</c:v>
                </c:pt>
              </c:numCache>
            </c:numRef>
          </c:val>
          <c:smooth val="0"/>
          <c:extLst>
            <c:ext xmlns:c16="http://schemas.microsoft.com/office/drawing/2014/chart" uri="{C3380CC4-5D6E-409C-BE32-E72D297353CC}">
              <c16:uniqueId val="{00000006-B63F-4361-AD89-98D8FE11C63A}"/>
            </c:ext>
          </c:extLst>
        </c:ser>
        <c:ser>
          <c:idx val="7"/>
          <c:order val="7"/>
          <c:tx>
            <c:strRef>
              <c:f>Sheet4!$E$38</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Sheet4!$F$38:$L$38</c:f>
              <c:numCache>
                <c:formatCode>General</c:formatCode>
                <c:ptCount val="7"/>
                <c:pt idx="3">
                  <c:v>3.4426098896273629</c:v>
                </c:pt>
                <c:pt idx="4">
                  <c:v>2.538889611009</c:v>
                </c:pt>
                <c:pt idx="5">
                  <c:v>-0.44968678821112745</c:v>
                </c:pt>
                <c:pt idx="6">
                  <c:v>2.9718502426374585</c:v>
                </c:pt>
              </c:numCache>
            </c:numRef>
          </c:val>
          <c:smooth val="0"/>
          <c:extLst>
            <c:ext xmlns:c16="http://schemas.microsoft.com/office/drawing/2014/chart" uri="{C3380CC4-5D6E-409C-BE32-E72D297353CC}">
              <c16:uniqueId val="{00000007-B63F-4361-AD89-98D8FE11C63A}"/>
            </c:ext>
          </c:extLst>
        </c:ser>
        <c:ser>
          <c:idx val="8"/>
          <c:order val="8"/>
          <c:tx>
            <c:strRef>
              <c:f>Sheet4!$E$39</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Sheet4!$F$39:$L$39</c:f>
              <c:numCache>
                <c:formatCode>General</c:formatCode>
                <c:ptCount val="7"/>
                <c:pt idx="1">
                  <c:v>15.991090891925174</c:v>
                </c:pt>
                <c:pt idx="2">
                  <c:v>2.175927031909711</c:v>
                </c:pt>
                <c:pt idx="3">
                  <c:v>5.2311912144603596</c:v>
                </c:pt>
                <c:pt idx="4">
                  <c:v>6.3268895505296614</c:v>
                </c:pt>
                <c:pt idx="5">
                  <c:v>2.7040480097558488</c:v>
                </c:pt>
                <c:pt idx="6">
                  <c:v>1.9868786963076133</c:v>
                </c:pt>
              </c:numCache>
            </c:numRef>
          </c:val>
          <c:smooth val="0"/>
          <c:extLst>
            <c:ext xmlns:c16="http://schemas.microsoft.com/office/drawing/2014/chart" uri="{C3380CC4-5D6E-409C-BE32-E72D297353CC}">
              <c16:uniqueId val="{00000008-B63F-4361-AD89-98D8FE11C63A}"/>
            </c:ext>
          </c:extLst>
        </c:ser>
        <c:ser>
          <c:idx val="9"/>
          <c:order val="9"/>
          <c:tx>
            <c:strRef>
              <c:f>Sheet4!$E$40</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Sheet4!$F$40:$L$40</c:f>
              <c:numCache>
                <c:formatCode>General</c:formatCode>
                <c:ptCount val="7"/>
                <c:pt idx="0">
                  <c:v>4.6810891458722832</c:v>
                </c:pt>
                <c:pt idx="1">
                  <c:v>8.182818015498226</c:v>
                </c:pt>
                <c:pt idx="2">
                  <c:v>4.0845097888512019</c:v>
                </c:pt>
                <c:pt idx="3">
                  <c:v>1.8848090030202571</c:v>
                </c:pt>
                <c:pt idx="4">
                  <c:v>4.3534931123818792</c:v>
                </c:pt>
                <c:pt idx="5">
                  <c:v>5.4682286181459832</c:v>
                </c:pt>
                <c:pt idx="6">
                  <c:v>5.3773186647179116</c:v>
                </c:pt>
              </c:numCache>
            </c:numRef>
          </c:val>
          <c:smooth val="0"/>
          <c:extLst>
            <c:ext xmlns:c16="http://schemas.microsoft.com/office/drawing/2014/chart" uri="{C3380CC4-5D6E-409C-BE32-E72D297353CC}">
              <c16:uniqueId val="{00000009-B63F-4361-AD89-98D8FE11C63A}"/>
            </c:ext>
          </c:extLst>
        </c:ser>
        <c:ser>
          <c:idx val="10"/>
          <c:order val="10"/>
          <c:tx>
            <c:strRef>
              <c:f>Sheet4!$E$41</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Sheet4!$F$41:$L$41</c:f>
              <c:numCache>
                <c:formatCode>General</c:formatCode>
                <c:ptCount val="7"/>
                <c:pt idx="0">
                  <c:v>4.622834785381416</c:v>
                </c:pt>
                <c:pt idx="1">
                  <c:v>4.4265005672767472</c:v>
                </c:pt>
                <c:pt idx="2">
                  <c:v>4.2006703735134225</c:v>
                </c:pt>
                <c:pt idx="3">
                  <c:v>5.2204409313129787</c:v>
                </c:pt>
                <c:pt idx="4">
                  <c:v>5.201642357533788</c:v>
                </c:pt>
                <c:pt idx="5">
                  <c:v>6.1219229431959663</c:v>
                </c:pt>
                <c:pt idx="6">
                  <c:v>3.7906938916595578</c:v>
                </c:pt>
              </c:numCache>
            </c:numRef>
          </c:val>
          <c:smooth val="0"/>
          <c:extLst>
            <c:ext xmlns:c16="http://schemas.microsoft.com/office/drawing/2014/chart" uri="{C3380CC4-5D6E-409C-BE32-E72D297353CC}">
              <c16:uniqueId val="{0000000A-B63F-4361-AD89-98D8FE11C63A}"/>
            </c:ext>
          </c:extLst>
        </c:ser>
        <c:ser>
          <c:idx val="11"/>
          <c:order val="11"/>
          <c:tx>
            <c:strRef>
              <c:f>Sheet4!$E$42</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Sheet4!$F$42:$L$42</c:f>
              <c:numCache>
                <c:formatCode>General</c:formatCode>
                <c:ptCount val="7"/>
                <c:pt idx="3">
                  <c:v>4.7214774789501863</c:v>
                </c:pt>
                <c:pt idx="4">
                  <c:v>4.6048369163213705</c:v>
                </c:pt>
                <c:pt idx="5">
                  <c:v>3.6149039115125703</c:v>
                </c:pt>
                <c:pt idx="6">
                  <c:v>3.0869085061456545</c:v>
                </c:pt>
              </c:numCache>
            </c:numRef>
          </c:val>
          <c:smooth val="0"/>
          <c:extLst>
            <c:ext xmlns:c16="http://schemas.microsoft.com/office/drawing/2014/chart" uri="{C3380CC4-5D6E-409C-BE32-E72D297353CC}">
              <c16:uniqueId val="{0000000B-B63F-4361-AD89-98D8FE11C63A}"/>
            </c:ext>
          </c:extLst>
        </c:ser>
        <c:ser>
          <c:idx val="12"/>
          <c:order val="12"/>
          <c:tx>
            <c:strRef>
              <c:f>Sheet4!$E$43</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Sheet4!$F$43:$L$43</c:f>
              <c:numCache>
                <c:formatCode>General</c:formatCode>
                <c:ptCount val="7"/>
                <c:pt idx="3">
                  <c:v>5.1761451590648706</c:v>
                </c:pt>
                <c:pt idx="4">
                  <c:v>4.1135587236722744</c:v>
                </c:pt>
                <c:pt idx="5">
                  <c:v>3.589313810373099</c:v>
                </c:pt>
                <c:pt idx="6">
                  <c:v>3.3790784995145202</c:v>
                </c:pt>
              </c:numCache>
            </c:numRef>
          </c:val>
          <c:smooth val="0"/>
          <c:extLst>
            <c:ext xmlns:c16="http://schemas.microsoft.com/office/drawing/2014/chart" uri="{C3380CC4-5D6E-409C-BE32-E72D297353CC}">
              <c16:uniqueId val="{0000000C-B63F-4361-AD89-98D8FE11C63A}"/>
            </c:ext>
          </c:extLst>
        </c:ser>
        <c:ser>
          <c:idx val="13"/>
          <c:order val="13"/>
          <c:tx>
            <c:strRef>
              <c:f>Sheet4!$E$44</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Sheet4!$F$44:$L$44</c:f>
              <c:numCache>
                <c:formatCode>General</c:formatCode>
                <c:ptCount val="7"/>
                <c:pt idx="0">
                  <c:v>8.2490515996438489</c:v>
                </c:pt>
                <c:pt idx="1">
                  <c:v>5.2288277774059253</c:v>
                </c:pt>
                <c:pt idx="2">
                  <c:v>4.8105897542395741</c:v>
                </c:pt>
                <c:pt idx="3">
                  <c:v>3.0605242393313219</c:v>
                </c:pt>
                <c:pt idx="4">
                  <c:v>4.9580208645114396</c:v>
                </c:pt>
                <c:pt idx="5">
                  <c:v>3.9701288363946388</c:v>
                </c:pt>
                <c:pt idx="6">
                  <c:v>2.6612218271741952</c:v>
                </c:pt>
              </c:numCache>
            </c:numRef>
          </c:val>
          <c:smooth val="0"/>
          <c:extLst>
            <c:ext xmlns:c16="http://schemas.microsoft.com/office/drawing/2014/chart" uri="{C3380CC4-5D6E-409C-BE32-E72D297353CC}">
              <c16:uniqueId val="{0000000D-B63F-4361-AD89-98D8FE11C63A}"/>
            </c:ext>
          </c:extLst>
        </c:ser>
        <c:ser>
          <c:idx val="14"/>
          <c:order val="14"/>
          <c:tx>
            <c:strRef>
              <c:f>Sheet4!$E$45</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Sheet4!$F$45:$L$45</c:f>
              <c:numCache>
                <c:formatCode>General</c:formatCode>
                <c:ptCount val="7"/>
                <c:pt idx="3">
                  <c:v>-0.8186146949655424</c:v>
                </c:pt>
                <c:pt idx="4">
                  <c:v>3.0129179188699879</c:v>
                </c:pt>
                <c:pt idx="5">
                  <c:v>2.4030175815986667</c:v>
                </c:pt>
                <c:pt idx="6">
                  <c:v>1.4718497040920084</c:v>
                </c:pt>
              </c:numCache>
            </c:numRef>
          </c:val>
          <c:smooth val="0"/>
          <c:extLst>
            <c:ext xmlns:c16="http://schemas.microsoft.com/office/drawing/2014/chart" uri="{C3380CC4-5D6E-409C-BE32-E72D297353CC}">
              <c16:uniqueId val="{0000000E-B63F-4361-AD89-98D8FE11C63A}"/>
            </c:ext>
          </c:extLst>
        </c:ser>
        <c:ser>
          <c:idx val="15"/>
          <c:order val="15"/>
          <c:tx>
            <c:strRef>
              <c:f>Sheet4!$E$46</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Sheet4!$F$46:$L$46</c:f>
              <c:numCache>
                <c:formatCode>General</c:formatCode>
                <c:ptCount val="7"/>
                <c:pt idx="1">
                  <c:v>9.9937840863780885</c:v>
                </c:pt>
                <c:pt idx="2">
                  <c:v>3.9391910276111375</c:v>
                </c:pt>
                <c:pt idx="3">
                  <c:v>5.3071858764457627</c:v>
                </c:pt>
                <c:pt idx="4">
                  <c:v>2.0604089286531746</c:v>
                </c:pt>
                <c:pt idx="5">
                  <c:v>3.7524798377175359</c:v>
                </c:pt>
                <c:pt idx="6">
                  <c:v>5.8265371307730689</c:v>
                </c:pt>
              </c:numCache>
            </c:numRef>
          </c:val>
          <c:smooth val="0"/>
          <c:extLst>
            <c:ext xmlns:c16="http://schemas.microsoft.com/office/drawing/2014/chart" uri="{C3380CC4-5D6E-409C-BE32-E72D297353CC}">
              <c16:uniqueId val="{0000000F-B63F-4361-AD89-98D8FE11C63A}"/>
            </c:ext>
          </c:extLst>
        </c:ser>
        <c:ser>
          <c:idx val="16"/>
          <c:order val="16"/>
          <c:tx>
            <c:strRef>
              <c:f>Sheet4!$E$47</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Sheet4!$F$47:$L$47</c:f>
              <c:numCache>
                <c:formatCode>General</c:formatCode>
                <c:ptCount val="7"/>
                <c:pt idx="1">
                  <c:v>0.95842309749813381</c:v>
                </c:pt>
                <c:pt idx="2">
                  <c:v>6.0492390604595787</c:v>
                </c:pt>
                <c:pt idx="3">
                  <c:v>5.3437430366247458</c:v>
                </c:pt>
                <c:pt idx="4">
                  <c:v>4.2675409582430932</c:v>
                </c:pt>
                <c:pt idx="5">
                  <c:v>3.6294602200062114</c:v>
                </c:pt>
                <c:pt idx="6">
                  <c:v>3.7999999949068766</c:v>
                </c:pt>
              </c:numCache>
            </c:numRef>
          </c:val>
          <c:smooth val="0"/>
          <c:extLst>
            <c:ext xmlns:c16="http://schemas.microsoft.com/office/drawing/2014/chart" uri="{C3380CC4-5D6E-409C-BE32-E72D297353CC}">
              <c16:uniqueId val="{00000010-B63F-4361-AD89-98D8FE11C63A}"/>
            </c:ext>
          </c:extLst>
        </c:ser>
        <c:ser>
          <c:idx val="17"/>
          <c:order val="17"/>
          <c:tx>
            <c:strRef>
              <c:f>Sheet4!$E$48</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Sheet4!$F$48:$L$48</c:f>
              <c:numCache>
                <c:formatCode>General</c:formatCode>
                <c:ptCount val="7"/>
                <c:pt idx="0">
                  <c:v>5.0670995730516939</c:v>
                </c:pt>
                <c:pt idx="1">
                  <c:v>4.9194054229749753</c:v>
                </c:pt>
                <c:pt idx="2">
                  <c:v>-0.56603802987619356</c:v>
                </c:pt>
                <c:pt idx="3">
                  <c:v>1.8812480044818258</c:v>
                </c:pt>
                <c:pt idx="4">
                  <c:v>9.1814122170025154</c:v>
                </c:pt>
                <c:pt idx="5">
                  <c:v>4.7046984223516803</c:v>
                </c:pt>
                <c:pt idx="6">
                  <c:v>-0.40116246009423406</c:v>
                </c:pt>
              </c:numCache>
            </c:numRef>
          </c:val>
          <c:smooth val="0"/>
          <c:extLst>
            <c:ext xmlns:c16="http://schemas.microsoft.com/office/drawing/2014/chart" uri="{C3380CC4-5D6E-409C-BE32-E72D297353CC}">
              <c16:uniqueId val="{00000011-B63F-4361-AD89-98D8FE11C63A}"/>
            </c:ext>
          </c:extLst>
        </c:ser>
        <c:ser>
          <c:idx val="18"/>
          <c:order val="18"/>
          <c:tx>
            <c:strRef>
              <c:f>Sheet4!$E$49</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Sheet4!$F$49:$L$49</c:f>
              <c:numCache>
                <c:formatCode>General</c:formatCode>
                <c:ptCount val="7"/>
                <c:pt idx="0">
                  <c:v>38.574521869982547</c:v>
                </c:pt>
                <c:pt idx="1">
                  <c:v>6.0624696425635261</c:v>
                </c:pt>
                <c:pt idx="2">
                  <c:v>9.2154216973337473</c:v>
                </c:pt>
                <c:pt idx="3">
                  <c:v>4.6401872496767087</c:v>
                </c:pt>
                <c:pt idx="4">
                  <c:v>3.3435254557098277</c:v>
                </c:pt>
                <c:pt idx="5">
                  <c:v>4.158822580255074</c:v>
                </c:pt>
                <c:pt idx="6">
                  <c:v>2.5557453680124311</c:v>
                </c:pt>
              </c:numCache>
            </c:numRef>
          </c:val>
          <c:smooth val="0"/>
          <c:extLst>
            <c:ext xmlns:c16="http://schemas.microsoft.com/office/drawing/2014/chart" uri="{C3380CC4-5D6E-409C-BE32-E72D297353CC}">
              <c16:uniqueId val="{00000012-B63F-4361-AD89-98D8FE11C63A}"/>
            </c:ext>
          </c:extLst>
        </c:ser>
        <c:ser>
          <c:idx val="19"/>
          <c:order val="19"/>
          <c:tx>
            <c:strRef>
              <c:f>Sheet4!$E$50</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Sheet4!$F$50:$L$50</c:f>
              <c:numCache>
                <c:formatCode>General</c:formatCode>
                <c:ptCount val="7"/>
                <c:pt idx="3">
                  <c:v>-1.0126472455988746</c:v>
                </c:pt>
                <c:pt idx="4">
                  <c:v>4.434398593059325</c:v>
                </c:pt>
                <c:pt idx="5">
                  <c:v>2.3936250694165522</c:v>
                </c:pt>
                <c:pt idx="6">
                  <c:v>5.8839245794839243</c:v>
                </c:pt>
              </c:numCache>
            </c:numRef>
          </c:val>
          <c:smooth val="0"/>
          <c:extLst>
            <c:ext xmlns:c16="http://schemas.microsoft.com/office/drawing/2014/chart" uri="{C3380CC4-5D6E-409C-BE32-E72D297353CC}">
              <c16:uniqueId val="{00000013-B63F-4361-AD89-98D8FE11C63A}"/>
            </c:ext>
          </c:extLst>
        </c:ser>
        <c:ser>
          <c:idx val="20"/>
          <c:order val="20"/>
          <c:tx>
            <c:strRef>
              <c:f>Sheet4!$E$51</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Sheet4!$F$51:$L$51</c:f>
              <c:numCache>
                <c:formatCode>General</c:formatCode>
                <c:ptCount val="7"/>
                <c:pt idx="3">
                  <c:v>1.5308133005636477</c:v>
                </c:pt>
                <c:pt idx="4">
                  <c:v>4.4739154968104682</c:v>
                </c:pt>
                <c:pt idx="5">
                  <c:v>0.3768687003134204</c:v>
                </c:pt>
                <c:pt idx="6">
                  <c:v>2.3323763073887704</c:v>
                </c:pt>
              </c:numCache>
            </c:numRef>
          </c:val>
          <c:smooth val="0"/>
          <c:extLst>
            <c:ext xmlns:c16="http://schemas.microsoft.com/office/drawing/2014/chart" uri="{C3380CC4-5D6E-409C-BE32-E72D297353CC}">
              <c16:uniqueId val="{00000014-B63F-4361-AD89-98D8FE11C63A}"/>
            </c:ext>
          </c:extLst>
        </c:ser>
        <c:ser>
          <c:idx val="21"/>
          <c:order val="21"/>
          <c:tx>
            <c:strRef>
              <c:f>Sheet4!$E$52</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Sheet4!$F$52:$L$52</c:f>
              <c:numCache>
                <c:formatCode>General</c:formatCode>
                <c:ptCount val="7"/>
                <c:pt idx="3">
                  <c:v>3.9739950946290765</c:v>
                </c:pt>
                <c:pt idx="4">
                  <c:v>4.9769191776365913</c:v>
                </c:pt>
                <c:pt idx="5">
                  <c:v>2.4737664030545714</c:v>
                </c:pt>
                <c:pt idx="6">
                  <c:v>3.3624308035219457</c:v>
                </c:pt>
              </c:numCache>
            </c:numRef>
          </c:val>
          <c:smooth val="0"/>
          <c:extLst>
            <c:ext xmlns:c16="http://schemas.microsoft.com/office/drawing/2014/chart" uri="{C3380CC4-5D6E-409C-BE32-E72D297353CC}">
              <c16:uniqueId val="{00000015-B63F-4361-AD89-98D8FE11C63A}"/>
            </c:ext>
          </c:extLst>
        </c:ser>
        <c:ser>
          <c:idx val="22"/>
          <c:order val="22"/>
          <c:tx>
            <c:strRef>
              <c:f>Sheet4!$E$53</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Sheet4!$F$53:$L$53</c:f>
              <c:numCache>
                <c:formatCode>General</c:formatCode>
                <c:ptCount val="7"/>
                <c:pt idx="3">
                  <c:v>4.2692160941663646</c:v>
                </c:pt>
                <c:pt idx="4">
                  <c:v>2.7320811234249986</c:v>
                </c:pt>
                <c:pt idx="5">
                  <c:v>0.45919112402337703</c:v>
                </c:pt>
                <c:pt idx="6">
                  <c:v>4.0745818561272031</c:v>
                </c:pt>
              </c:numCache>
            </c:numRef>
          </c:val>
          <c:smooth val="0"/>
          <c:extLst>
            <c:ext xmlns:c16="http://schemas.microsoft.com/office/drawing/2014/chart" uri="{C3380CC4-5D6E-409C-BE32-E72D297353CC}">
              <c16:uniqueId val="{00000016-B63F-4361-AD89-98D8FE11C63A}"/>
            </c:ext>
          </c:extLst>
        </c:ser>
        <c:ser>
          <c:idx val="23"/>
          <c:order val="23"/>
          <c:tx>
            <c:strRef>
              <c:f>Sheet4!$E$54</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Sheet4!$F$54:$L$54</c:f>
              <c:numCache>
                <c:formatCode>General</c:formatCode>
                <c:ptCount val="7"/>
                <c:pt idx="0">
                  <c:v>4.6887992260854308</c:v>
                </c:pt>
                <c:pt idx="1">
                  <c:v>7.4593837285514892</c:v>
                </c:pt>
                <c:pt idx="2">
                  <c:v>3.6122729433875107</c:v>
                </c:pt>
                <c:pt idx="3">
                  <c:v>4.7565465633237363</c:v>
                </c:pt>
                <c:pt idx="4">
                  <c:v>4.228913895027695</c:v>
                </c:pt>
                <c:pt idx="5">
                  <c:v>1.7877823447565562</c:v>
                </c:pt>
                <c:pt idx="6">
                  <c:v>1.5317593217065948</c:v>
                </c:pt>
              </c:numCache>
            </c:numRef>
          </c:val>
          <c:smooth val="0"/>
          <c:extLst>
            <c:ext xmlns:c16="http://schemas.microsoft.com/office/drawing/2014/chart" uri="{C3380CC4-5D6E-409C-BE32-E72D297353CC}">
              <c16:uniqueId val="{00000017-B63F-4361-AD89-98D8FE11C63A}"/>
            </c:ext>
          </c:extLst>
        </c:ser>
        <c:ser>
          <c:idx val="24"/>
          <c:order val="24"/>
          <c:tx>
            <c:strRef>
              <c:f>Sheet4!$E$55</c:f>
              <c:strCache>
                <c:ptCount val="1"/>
                <c:pt idx="0">
                  <c:v>Vietnam</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Sheet4!$F$55:$L$55</c:f>
              <c:numCache>
                <c:formatCode>General</c:formatCode>
                <c:ptCount val="7"/>
                <c:pt idx="2">
                  <c:v>4.6298432634305842</c:v>
                </c:pt>
                <c:pt idx="3">
                  <c:v>7.5876543567760351</c:v>
                </c:pt>
                <c:pt idx="4">
                  <c:v>6.6086802394076498</c:v>
                </c:pt>
                <c:pt idx="5">
                  <c:v>5.9144992644247818</c:v>
                </c:pt>
                <c:pt idx="6">
                  <c:v>6.5115286637698446</c:v>
                </c:pt>
              </c:numCache>
            </c:numRef>
          </c:val>
          <c:smooth val="0"/>
          <c:extLst>
            <c:ext xmlns:c16="http://schemas.microsoft.com/office/drawing/2014/chart" uri="{C3380CC4-5D6E-409C-BE32-E72D297353CC}">
              <c16:uniqueId val="{00000018-B63F-4361-AD89-98D8FE11C63A}"/>
            </c:ext>
          </c:extLst>
        </c:ser>
        <c:ser>
          <c:idx val="25"/>
          <c:order val="25"/>
          <c:tx>
            <c:strRef>
              <c:f>Sheet4!$E$56</c:f>
              <c:strCache>
                <c:ptCount val="1"/>
                <c:pt idx="0">
                  <c:v>FEM</c:v>
                </c:pt>
              </c:strCache>
            </c:strRef>
          </c:tx>
          <c:spPr>
            <a:ln w="28575" cap="rnd">
              <a:solidFill>
                <a:schemeClr val="accent2">
                  <a:lumMod val="60000"/>
                  <a:lumOff val="40000"/>
                </a:schemeClr>
              </a:solidFill>
              <a:round/>
            </a:ln>
            <a:effectLst>
              <a:glow rad="139700">
                <a:schemeClr val="accent4">
                  <a:satMod val="175000"/>
                  <a:alpha val="40000"/>
                </a:schemeClr>
              </a:glow>
            </a:effectLst>
          </c:spPr>
          <c:marker>
            <c:symbol val="circle"/>
            <c:size val="5"/>
            <c:spPr>
              <a:solidFill>
                <a:schemeClr val="accent2">
                  <a:lumMod val="60000"/>
                  <a:lumOff val="40000"/>
                </a:schemeClr>
              </a:solidFill>
              <a:ln w="9525">
                <a:solidFill>
                  <a:schemeClr val="accent2">
                    <a:lumMod val="60000"/>
                    <a:lumOff val="40000"/>
                  </a:schemeClr>
                </a:solidFill>
              </a:ln>
              <a:effectLst>
                <a:glow rad="139700">
                  <a:schemeClr val="accent4">
                    <a:satMod val="175000"/>
                    <a:alpha val="40000"/>
                  </a:schemeClr>
                </a:glow>
              </a:effectLst>
            </c:spPr>
          </c:marker>
          <c:cat>
            <c:strRef>
              <c:f>Sheet4!$F$30:$L$30</c:f>
              <c:strCache>
                <c:ptCount val="7"/>
                <c:pt idx="0">
                  <c:v>1961-1970</c:v>
                </c:pt>
                <c:pt idx="1">
                  <c:v>1971-1980</c:v>
                </c:pt>
                <c:pt idx="2">
                  <c:v>1981-1990</c:v>
                </c:pt>
                <c:pt idx="3">
                  <c:v>1991-2000</c:v>
                </c:pt>
                <c:pt idx="4">
                  <c:v>2001-2010</c:v>
                </c:pt>
                <c:pt idx="5">
                  <c:v>2011-2015</c:v>
                </c:pt>
                <c:pt idx="6">
                  <c:v>2016-2017</c:v>
                </c:pt>
              </c:strCache>
            </c:strRef>
          </c:cat>
          <c:val>
            <c:numRef>
              <c:f>Sheet4!$F$56:$L$56</c:f>
              <c:numCache>
                <c:formatCode>General</c:formatCode>
                <c:ptCount val="7"/>
                <c:pt idx="0">
                  <c:v>9.0966609236173728</c:v>
                </c:pt>
                <c:pt idx="1">
                  <c:v>6.3289353784422833</c:v>
                </c:pt>
                <c:pt idx="2">
                  <c:v>3.7326467259167528</c:v>
                </c:pt>
                <c:pt idx="3">
                  <c:v>3.7161106879043428</c:v>
                </c:pt>
                <c:pt idx="4">
                  <c:v>4.4155588155519592</c:v>
                </c:pt>
                <c:pt idx="5">
                  <c:v>3.3874604638188481</c:v>
                </c:pt>
                <c:pt idx="6">
                  <c:v>3.8394068320903774</c:v>
                </c:pt>
              </c:numCache>
            </c:numRef>
          </c:val>
          <c:smooth val="0"/>
          <c:extLst>
            <c:ext xmlns:c16="http://schemas.microsoft.com/office/drawing/2014/chart" uri="{C3380CC4-5D6E-409C-BE32-E72D297353CC}">
              <c16:uniqueId val="{00000019-B63F-4361-AD89-98D8FE11C63A}"/>
            </c:ext>
          </c:extLst>
        </c:ser>
        <c:dLbls>
          <c:showLegendKey val="0"/>
          <c:showVal val="0"/>
          <c:showCatName val="0"/>
          <c:showSerName val="0"/>
          <c:showPercent val="0"/>
          <c:showBubbleSize val="0"/>
        </c:dLbls>
        <c:marker val="1"/>
        <c:smooth val="0"/>
        <c:axId val="272260272"/>
        <c:axId val="1"/>
      </c:lineChart>
      <c:catAx>
        <c:axId val="27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2260272"/>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Sheet22!$D$2</c:f>
              <c:strCache>
                <c:ptCount val="1"/>
                <c:pt idx="0">
                  <c:v>Canada</c:v>
                </c:pt>
              </c:strCache>
            </c:strRef>
          </c:tx>
          <c:spPr>
            <a:ln w="28575" cap="rnd">
              <a:solidFill>
                <a:schemeClr val="accent1"/>
              </a:solidFill>
              <a:round/>
            </a:ln>
            <a:effectLst/>
          </c:spPr>
          <c:marker>
            <c:symbol val="none"/>
          </c:marker>
          <c:cat>
            <c:numRef>
              <c:f>Sheet22!$E$1:$BH$1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Sheet22!$E$2:$BH$2</c:f>
              <c:numCache>
                <c:formatCode>General</c:formatCode>
                <c:ptCount val="56"/>
                <c:pt idx="0">
                  <c:v>9.4726969779732855</c:v>
                </c:pt>
                <c:pt idx="1">
                  <c:v>9.4313224345031355</c:v>
                </c:pt>
                <c:pt idx="2">
                  <c:v>9.429623282045938</c:v>
                </c:pt>
                <c:pt idx="3">
                  <c:v>9.4620186537176316</c:v>
                </c:pt>
                <c:pt idx="4">
                  <c:v>9.5186476571963059</c:v>
                </c:pt>
                <c:pt idx="5">
                  <c:v>9.5794092779726601</c:v>
                </c:pt>
                <c:pt idx="6">
                  <c:v>9.6452015045794859</c:v>
                </c:pt>
                <c:pt idx="7">
                  <c:v>9.666702001508261</c:v>
                </c:pt>
                <c:pt idx="8">
                  <c:v>9.6962784636113888</c:v>
                </c:pt>
                <c:pt idx="9">
                  <c:v>9.7302713134390526</c:v>
                </c:pt>
                <c:pt idx="10">
                  <c:v>9.815309329564645</c:v>
                </c:pt>
                <c:pt idx="11">
                  <c:v>9.8725212230471815</c:v>
                </c:pt>
                <c:pt idx="12">
                  <c:v>9.9444435259543891</c:v>
                </c:pt>
                <c:pt idx="13">
                  <c:v>10.024041665833849</c:v>
                </c:pt>
                <c:pt idx="14">
                  <c:v>10.120163991252355</c:v>
                </c:pt>
                <c:pt idx="15">
                  <c:v>10.093050074283786</c:v>
                </c:pt>
                <c:pt idx="16">
                  <c:v>10.198953480260347</c:v>
                </c:pt>
                <c:pt idx="17">
                  <c:v>10.151109073203562</c:v>
                </c:pt>
                <c:pt idx="18">
                  <c:v>10.105855191376238</c:v>
                </c:pt>
                <c:pt idx="19">
                  <c:v>10.122515032804538</c:v>
                </c:pt>
                <c:pt idx="20">
                  <c:v>10.14247121998311</c:v>
                </c:pt>
                <c:pt idx="21">
                  <c:v>10.152500060639053</c:v>
                </c:pt>
                <c:pt idx="22">
                  <c:v>10.103788520419245</c:v>
                </c:pt>
                <c:pt idx="23">
                  <c:v>10.137771351383179</c:v>
                </c:pt>
                <c:pt idx="24">
                  <c:v>10.135898093886896</c:v>
                </c:pt>
                <c:pt idx="25">
                  <c:v>10.121172023281705</c:v>
                </c:pt>
                <c:pt idx="26">
                  <c:v>10.125323951120938</c:v>
                </c:pt>
                <c:pt idx="27">
                  <c:v>10.220449939539876</c:v>
                </c:pt>
                <c:pt idx="28">
                  <c:v>10.335496090729762</c:v>
                </c:pt>
                <c:pt idx="29">
                  <c:v>10.38723150232858</c:v>
                </c:pt>
                <c:pt idx="30">
                  <c:v>10.385808098380163</c:v>
                </c:pt>
                <c:pt idx="31">
                  <c:v>10.366695969828484</c:v>
                </c:pt>
                <c:pt idx="32">
                  <c:v>10.302046705984653</c:v>
                </c:pt>
                <c:pt idx="33">
                  <c:v>10.241566274866504</c:v>
                </c:pt>
                <c:pt idx="34">
                  <c:v>10.212572420995778</c:v>
                </c:pt>
                <c:pt idx="35">
                  <c:v>10.227460333086359</c:v>
                </c:pt>
                <c:pt idx="36">
                  <c:v>10.238381063121158</c:v>
                </c:pt>
                <c:pt idx="37">
                  <c:v>10.248740510416175</c:v>
                </c:pt>
                <c:pt idx="38">
                  <c:v>10.196574526557486</c:v>
                </c:pt>
                <c:pt idx="39">
                  <c:v>10.240834959940992</c:v>
                </c:pt>
                <c:pt idx="40">
                  <c:v>10.302934122988729</c:v>
                </c:pt>
                <c:pt idx="41">
                  <c:v>10.262307028479725</c:v>
                </c:pt>
                <c:pt idx="42">
                  <c:v>10.26697343554468</c:v>
                </c:pt>
                <c:pt idx="43">
                  <c:v>10.400541594864785</c:v>
                </c:pt>
                <c:pt idx="44">
                  <c:v>10.500188484820891</c:v>
                </c:pt>
                <c:pt idx="45">
                  <c:v>10.592183679487528</c:v>
                </c:pt>
                <c:pt idx="46">
                  <c:v>10.671652551840813</c:v>
                </c:pt>
                <c:pt idx="47">
                  <c:v>10.743375944218412</c:v>
                </c:pt>
                <c:pt idx="48">
                  <c:v>10.768982357026347</c:v>
                </c:pt>
                <c:pt idx="49">
                  <c:v>10.627926031343659</c:v>
                </c:pt>
                <c:pt idx="50">
                  <c:v>10.767342483606226</c:v>
                </c:pt>
                <c:pt idx="51">
                  <c:v>10.840173713106619</c:v>
                </c:pt>
                <c:pt idx="52">
                  <c:v>10.829789759657375</c:v>
                </c:pt>
                <c:pt idx="53">
                  <c:v>10.809394716919433</c:v>
                </c:pt>
                <c:pt idx="54">
                  <c:v>10.751025926981351</c:v>
                </c:pt>
                <c:pt idx="55">
                  <c:v>10.591561660438012</c:v>
                </c:pt>
              </c:numCache>
            </c:numRef>
          </c:val>
          <c:smooth val="0"/>
          <c:extLst>
            <c:ext xmlns:c16="http://schemas.microsoft.com/office/drawing/2014/chart" uri="{C3380CC4-5D6E-409C-BE32-E72D297353CC}">
              <c16:uniqueId val="{00000000-7450-4652-98FA-DBCF66A95559}"/>
            </c:ext>
          </c:extLst>
        </c:ser>
        <c:dLbls>
          <c:showLegendKey val="0"/>
          <c:showVal val="0"/>
          <c:showCatName val="0"/>
          <c:showSerName val="0"/>
          <c:showPercent val="0"/>
          <c:showBubbleSize val="0"/>
        </c:dLbls>
        <c:smooth val="0"/>
        <c:axId val="155234928"/>
        <c:axId val="155235320"/>
      </c:lineChart>
      <c:catAx>
        <c:axId val="15523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35320"/>
        <c:crosses val="autoZero"/>
        <c:auto val="1"/>
        <c:lblAlgn val="ctr"/>
        <c:lblOffset val="100"/>
        <c:noMultiLvlLbl val="0"/>
      </c:catAx>
      <c:valAx>
        <c:axId val="155235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34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Sheet23!$D$2</c:f>
              <c:strCache>
                <c:ptCount val="1"/>
                <c:pt idx="0">
                  <c:v>Japan</c:v>
                </c:pt>
              </c:strCache>
            </c:strRef>
          </c:tx>
          <c:spPr>
            <a:ln w="28575" cap="rnd">
              <a:solidFill>
                <a:schemeClr val="accent1"/>
              </a:solidFill>
              <a:round/>
            </a:ln>
            <a:effectLst/>
          </c:spPr>
          <c:marker>
            <c:symbol val="none"/>
          </c:marker>
          <c:cat>
            <c:numRef>
              <c:f>Sheet23!$E$1:$BH$1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Sheet23!$E$2:$BH$2</c:f>
              <c:numCache>
                <c:formatCode>General</c:formatCode>
                <c:ptCount val="56"/>
                <c:pt idx="0">
                  <c:v>7.9060876227487613</c:v>
                </c:pt>
                <c:pt idx="1">
                  <c:v>8.055306835897122</c:v>
                </c:pt>
                <c:pt idx="2">
                  <c:v>8.1600974873994172</c:v>
                </c:pt>
                <c:pt idx="3">
                  <c:v>8.2740751600212459</c:v>
                </c:pt>
                <c:pt idx="4">
                  <c:v>8.4110820806239452</c:v>
                </c:pt>
                <c:pt idx="5">
                  <c:v>8.4879781502573852</c:v>
                </c:pt>
                <c:pt idx="6">
                  <c:v>8.5998831082196698</c:v>
                </c:pt>
                <c:pt idx="7">
                  <c:v>8.7181274312229853</c:v>
                </c:pt>
                <c:pt idx="8">
                  <c:v>8.8412461365217574</c:v>
                </c:pt>
                <c:pt idx="9">
                  <c:v>8.9331440675532381</c:v>
                </c:pt>
                <c:pt idx="10">
                  <c:v>9.0939561913896512</c:v>
                </c:pt>
                <c:pt idx="11">
                  <c:v>9.1533680738750718</c:v>
                </c:pt>
                <c:pt idx="12">
                  <c:v>9.3778575321038407</c:v>
                </c:pt>
                <c:pt idx="13">
                  <c:v>9.6230553005005159</c:v>
                </c:pt>
                <c:pt idx="14">
                  <c:v>9.6223331264847598</c:v>
                </c:pt>
                <c:pt idx="15">
                  <c:v>9.6015319087698678</c:v>
                </c:pt>
                <c:pt idx="16">
                  <c:v>9.6575061168514367</c:v>
                </c:pt>
                <c:pt idx="17">
                  <c:v>9.7953016356328302</c:v>
                </c:pt>
                <c:pt idx="18">
                  <c:v>10.058460918396261</c:v>
                </c:pt>
                <c:pt idx="19">
                  <c:v>10.010741055710829</c:v>
                </c:pt>
                <c:pt idx="20">
                  <c:v>9.9631955659136295</c:v>
                </c:pt>
                <c:pt idx="21">
                  <c:v>9.966681367130743</c:v>
                </c:pt>
                <c:pt idx="22">
                  <c:v>9.8266684556770834</c:v>
                </c:pt>
                <c:pt idx="23">
                  <c:v>9.8679228280571998</c:v>
                </c:pt>
                <c:pt idx="24">
                  <c:v>9.8876220884236883</c:v>
                </c:pt>
                <c:pt idx="25">
                  <c:v>9.9171675124535703</c:v>
                </c:pt>
                <c:pt idx="26">
                  <c:v>10.284094090678449</c:v>
                </c:pt>
                <c:pt idx="27">
                  <c:v>10.445993281477799</c:v>
                </c:pt>
                <c:pt idx="28">
                  <c:v>10.600679388317674</c:v>
                </c:pt>
                <c:pt idx="29">
                  <c:v>10.558991901304966</c:v>
                </c:pt>
                <c:pt idx="30">
                  <c:v>10.547568523115672</c:v>
                </c:pt>
                <c:pt idx="31">
                  <c:v>10.642350083687084</c:v>
                </c:pt>
                <c:pt idx="32">
                  <c:v>10.702904208162513</c:v>
                </c:pt>
                <c:pt idx="33">
                  <c:v>10.813122741917722</c:v>
                </c:pt>
                <c:pt idx="34">
                  <c:v>10.894329218480385</c:v>
                </c:pt>
                <c:pt idx="35">
                  <c:v>10.974651747036949</c:v>
                </c:pt>
                <c:pt idx="36">
                  <c:v>10.834190320618481</c:v>
                </c:pt>
                <c:pt idx="37">
                  <c:v>10.724169890697553</c:v>
                </c:pt>
                <c:pt idx="38">
                  <c:v>10.620100129453762</c:v>
                </c:pt>
                <c:pt idx="39">
                  <c:v>10.726476410217439</c:v>
                </c:pt>
                <c:pt idx="40">
                  <c:v>10.771210040422993</c:v>
                </c:pt>
                <c:pt idx="41">
                  <c:v>10.619021277996664</c:v>
                </c:pt>
                <c:pt idx="42">
                  <c:v>10.556689559825276</c:v>
                </c:pt>
                <c:pt idx="43">
                  <c:v>10.612066211097998</c:v>
                </c:pt>
                <c:pt idx="44">
                  <c:v>10.664442688873855</c:v>
                </c:pt>
                <c:pt idx="45">
                  <c:v>10.620195292668932</c:v>
                </c:pt>
                <c:pt idx="46">
                  <c:v>10.540823541502567</c:v>
                </c:pt>
                <c:pt idx="47">
                  <c:v>10.510067626503522</c:v>
                </c:pt>
                <c:pt idx="48">
                  <c:v>10.599684403301881</c:v>
                </c:pt>
                <c:pt idx="49">
                  <c:v>10.629928301846503</c:v>
                </c:pt>
                <c:pt idx="50">
                  <c:v>10.703416671528426</c:v>
                </c:pt>
                <c:pt idx="51">
                  <c:v>10.76213734564403</c:v>
                </c:pt>
                <c:pt idx="52">
                  <c:v>10.753290504632515</c:v>
                </c:pt>
                <c:pt idx="53">
                  <c:v>10.55405693236975</c:v>
                </c:pt>
                <c:pt idx="54">
                  <c:v>10.476548610110509</c:v>
                </c:pt>
                <c:pt idx="55">
                  <c:v>10.366244485311846</c:v>
                </c:pt>
              </c:numCache>
            </c:numRef>
          </c:val>
          <c:smooth val="0"/>
          <c:extLst>
            <c:ext xmlns:c16="http://schemas.microsoft.com/office/drawing/2014/chart" uri="{C3380CC4-5D6E-409C-BE32-E72D297353CC}">
              <c16:uniqueId val="{00000000-992B-4B23-9C68-DACC0AED1C34}"/>
            </c:ext>
          </c:extLst>
        </c:ser>
        <c:dLbls>
          <c:showLegendKey val="0"/>
          <c:showVal val="0"/>
          <c:showCatName val="0"/>
          <c:showSerName val="0"/>
          <c:showPercent val="0"/>
          <c:showBubbleSize val="0"/>
        </c:dLbls>
        <c:smooth val="0"/>
        <c:axId val="155236104"/>
        <c:axId val="155236496"/>
      </c:lineChart>
      <c:catAx>
        <c:axId val="15523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36496"/>
        <c:crosses val="autoZero"/>
        <c:auto val="1"/>
        <c:lblAlgn val="ctr"/>
        <c:lblOffset val="100"/>
        <c:noMultiLvlLbl val="0"/>
      </c:catAx>
      <c:valAx>
        <c:axId val="15523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36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Sheet24!$D$2</c:f>
              <c:strCache>
                <c:ptCount val="1"/>
                <c:pt idx="0">
                  <c:v>United Kingdom</c:v>
                </c:pt>
              </c:strCache>
            </c:strRef>
          </c:tx>
          <c:spPr>
            <a:ln w="28575" cap="rnd">
              <a:solidFill>
                <a:schemeClr val="accent1"/>
              </a:solidFill>
              <a:round/>
            </a:ln>
            <a:effectLst/>
          </c:spPr>
          <c:marker>
            <c:symbol val="none"/>
          </c:marker>
          <c:cat>
            <c:numRef>
              <c:f>Sheet24!$E$1:$BH$1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Sheet24!$E$2:$BH$2</c:f>
              <c:numCache>
                <c:formatCode>General</c:formatCode>
                <c:ptCount val="56"/>
                <c:pt idx="0">
                  <c:v>8.9644574211367747</c:v>
                </c:pt>
                <c:pt idx="1">
                  <c:v>9.0020578172572705</c:v>
                </c:pt>
                <c:pt idx="2">
                  <c:v>9.0308962087460163</c:v>
                </c:pt>
                <c:pt idx="3">
                  <c:v>9.0709232326926728</c:v>
                </c:pt>
                <c:pt idx="4">
                  <c:v>9.138393330498733</c:v>
                </c:pt>
                <c:pt idx="5">
                  <c:v>9.1873041159659206</c:v>
                </c:pt>
                <c:pt idx="6">
                  <c:v>9.2157815048899803</c:v>
                </c:pt>
                <c:pt idx="7">
                  <c:v>9.2168922005785703</c:v>
                </c:pt>
                <c:pt idx="8">
                  <c:v>9.109205689296255</c:v>
                </c:pt>
                <c:pt idx="9">
                  <c:v>9.1300518746316985</c:v>
                </c:pt>
                <c:pt idx="10">
                  <c:v>9.2523569583685834</c:v>
                </c:pt>
                <c:pt idx="11">
                  <c:v>9.3239419880053198</c:v>
                </c:pt>
                <c:pt idx="12">
                  <c:v>9.415781311283876</c:v>
                </c:pt>
                <c:pt idx="13">
                  <c:v>9.4855587479826244</c:v>
                </c:pt>
                <c:pt idx="14">
                  <c:v>9.4671261501647201</c:v>
                </c:pt>
                <c:pt idx="15">
                  <c:v>9.5380450788946902</c:v>
                </c:pt>
                <c:pt idx="16">
                  <c:v>9.4463064173898168</c:v>
                </c:pt>
                <c:pt idx="17">
                  <c:v>9.5094771620898619</c:v>
                </c:pt>
                <c:pt idx="18">
                  <c:v>9.685922404075102</c:v>
                </c:pt>
                <c:pt idx="19">
                  <c:v>9.8734203872808806</c:v>
                </c:pt>
                <c:pt idx="20">
                  <c:v>10.038124757992824</c:v>
                </c:pt>
                <c:pt idx="21">
                  <c:v>9.9047716671968349</c:v>
                </c:pt>
                <c:pt idx="22">
                  <c:v>9.7962167865518488</c:v>
                </c:pt>
                <c:pt idx="23">
                  <c:v>9.7065152856110277</c:v>
                </c:pt>
                <c:pt idx="24">
                  <c:v>9.6108938717743104</c:v>
                </c:pt>
                <c:pt idx="25">
                  <c:v>9.6356208298399579</c:v>
                </c:pt>
                <c:pt idx="26">
                  <c:v>9.8197316715030905</c:v>
                </c:pt>
                <c:pt idx="27">
                  <c:v>10.006667010681346</c:v>
                </c:pt>
                <c:pt idx="28">
                  <c:v>10.170013214791322</c:v>
                </c:pt>
                <c:pt idx="29">
                  <c:v>10.147516545633906</c:v>
                </c:pt>
                <c:pt idx="30">
                  <c:v>10.273210591451216</c:v>
                </c:pt>
                <c:pt idx="31">
                  <c:v>10.281772686542611</c:v>
                </c:pt>
                <c:pt idx="32">
                  <c:v>10.288275744846375</c:v>
                </c:pt>
                <c:pt idx="33">
                  <c:v>10.156716612282558</c:v>
                </c:pt>
                <c:pt idx="34">
                  <c:v>10.20499230969169</c:v>
                </c:pt>
                <c:pt idx="35">
                  <c:v>10.328072207462855</c:v>
                </c:pt>
                <c:pt idx="36">
                  <c:v>10.361054790943637</c:v>
                </c:pt>
                <c:pt idx="37">
                  <c:v>10.439955372260464</c:v>
                </c:pt>
                <c:pt idx="38">
                  <c:v>10.480979532219916</c:v>
                </c:pt>
                <c:pt idx="39">
                  <c:v>10.479922701895875</c:v>
                </c:pt>
                <c:pt idx="40">
                  <c:v>10.443673740516443</c:v>
                </c:pt>
                <c:pt idx="41">
                  <c:v>10.403495357642091</c:v>
                </c:pt>
                <c:pt idx="42">
                  <c:v>10.469843529811383</c:v>
                </c:pt>
                <c:pt idx="43">
                  <c:v>10.588800255038368</c:v>
                </c:pt>
                <c:pt idx="44">
                  <c:v>10.719570656200263</c:v>
                </c:pt>
                <c:pt idx="45">
                  <c:v>10.729685367309747</c:v>
                </c:pt>
                <c:pt idx="46">
                  <c:v>10.757721749157492</c:v>
                </c:pt>
                <c:pt idx="47">
                  <c:v>10.857892238713916</c:v>
                </c:pt>
                <c:pt idx="48">
                  <c:v>10.767412965594161</c:v>
                </c:pt>
                <c:pt idx="49">
                  <c:v>10.557746715764175</c:v>
                </c:pt>
                <c:pt idx="50">
                  <c:v>10.563819047486195</c:v>
                </c:pt>
                <c:pt idx="51">
                  <c:v>10.606803640109064</c:v>
                </c:pt>
                <c:pt idx="52">
                  <c:v>10.595682405496197</c:v>
                </c:pt>
                <c:pt idx="53">
                  <c:v>10.60036748348036</c:v>
                </c:pt>
                <c:pt idx="54">
                  <c:v>10.672860728549848</c:v>
                </c:pt>
                <c:pt idx="55">
                  <c:v>10.605965199187914</c:v>
                </c:pt>
              </c:numCache>
            </c:numRef>
          </c:val>
          <c:smooth val="0"/>
          <c:extLst>
            <c:ext xmlns:c16="http://schemas.microsoft.com/office/drawing/2014/chart" uri="{C3380CC4-5D6E-409C-BE32-E72D297353CC}">
              <c16:uniqueId val="{00000000-205D-4E0B-B7CA-ED9DEDDC6E2F}"/>
            </c:ext>
          </c:extLst>
        </c:ser>
        <c:dLbls>
          <c:showLegendKey val="0"/>
          <c:showVal val="0"/>
          <c:showCatName val="0"/>
          <c:showSerName val="0"/>
          <c:showPercent val="0"/>
          <c:showBubbleSize val="0"/>
        </c:dLbls>
        <c:smooth val="0"/>
        <c:axId val="155237280"/>
        <c:axId val="155237672"/>
      </c:lineChart>
      <c:catAx>
        <c:axId val="15523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37672"/>
        <c:crosses val="autoZero"/>
        <c:auto val="1"/>
        <c:lblAlgn val="ctr"/>
        <c:lblOffset val="100"/>
        <c:noMultiLvlLbl val="0"/>
      </c:catAx>
      <c:valAx>
        <c:axId val="155237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3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Sheet33!$K$8</c:f>
              <c:strCache>
                <c:ptCount val="1"/>
                <c:pt idx="0">
                  <c:v>Num.of.Countries_1990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Sheet33!$J$9:$J$13</c:f>
              <c:strCache>
                <c:ptCount val="5"/>
                <c:pt idx="0">
                  <c:v>20000</c:v>
                </c:pt>
                <c:pt idx="1">
                  <c:v>40000</c:v>
                </c:pt>
                <c:pt idx="2">
                  <c:v>60000</c:v>
                </c:pt>
                <c:pt idx="3">
                  <c:v>80000</c:v>
                </c:pt>
                <c:pt idx="4">
                  <c:v>More</c:v>
                </c:pt>
              </c:strCache>
            </c:strRef>
          </c:cat>
          <c:val>
            <c:numRef>
              <c:f>Sheet33!$K$9:$K$13</c:f>
              <c:numCache>
                <c:formatCode>General</c:formatCode>
                <c:ptCount val="5"/>
                <c:pt idx="0">
                  <c:v>151</c:v>
                </c:pt>
                <c:pt idx="1">
                  <c:v>12</c:v>
                </c:pt>
                <c:pt idx="2">
                  <c:v>1</c:v>
                </c:pt>
                <c:pt idx="3">
                  <c:v>1</c:v>
                </c:pt>
                <c:pt idx="4">
                  <c:v>0</c:v>
                </c:pt>
              </c:numCache>
            </c:numRef>
          </c:val>
          <c:extLst>
            <c:ext xmlns:c16="http://schemas.microsoft.com/office/drawing/2014/chart" uri="{C3380CC4-5D6E-409C-BE32-E72D297353CC}">
              <c16:uniqueId val="{00000000-8E7C-4659-8AF5-D4ECB724D2AE}"/>
            </c:ext>
          </c:extLst>
        </c:ser>
        <c:ser>
          <c:idx val="1"/>
          <c:order val="1"/>
          <c:tx>
            <c:strRef>
              <c:f>Sheet33!$L$8</c:f>
              <c:strCache>
                <c:ptCount val="1"/>
                <c:pt idx="0">
                  <c:v>Num.of.Countries_2015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Sheet33!$J$9:$J$13</c:f>
              <c:strCache>
                <c:ptCount val="5"/>
                <c:pt idx="0">
                  <c:v>20000</c:v>
                </c:pt>
                <c:pt idx="1">
                  <c:v>40000</c:v>
                </c:pt>
                <c:pt idx="2">
                  <c:v>60000</c:v>
                </c:pt>
                <c:pt idx="3">
                  <c:v>80000</c:v>
                </c:pt>
                <c:pt idx="4">
                  <c:v>More</c:v>
                </c:pt>
              </c:strCache>
            </c:strRef>
          </c:cat>
          <c:val>
            <c:numRef>
              <c:f>Sheet33!$L$9:$L$13</c:f>
              <c:numCache>
                <c:formatCode>General</c:formatCode>
                <c:ptCount val="5"/>
                <c:pt idx="0">
                  <c:v>118</c:v>
                </c:pt>
                <c:pt idx="1">
                  <c:v>35</c:v>
                </c:pt>
                <c:pt idx="2">
                  <c:v>18</c:v>
                </c:pt>
                <c:pt idx="3">
                  <c:v>6</c:v>
                </c:pt>
                <c:pt idx="4">
                  <c:v>4</c:v>
                </c:pt>
              </c:numCache>
            </c:numRef>
          </c:val>
          <c:extLst>
            <c:ext xmlns:c16="http://schemas.microsoft.com/office/drawing/2014/chart" uri="{C3380CC4-5D6E-409C-BE32-E72D297353CC}">
              <c16:uniqueId val="{00000001-8E7C-4659-8AF5-D4ECB724D2AE}"/>
            </c:ext>
          </c:extLst>
        </c:ser>
        <c:dLbls>
          <c:showLegendKey val="0"/>
          <c:showVal val="0"/>
          <c:showCatName val="0"/>
          <c:showSerName val="0"/>
          <c:showPercent val="0"/>
          <c:showBubbleSize val="0"/>
        </c:dLbls>
        <c:gapWidth val="219"/>
        <c:overlap val="-27"/>
        <c:axId val="155234144"/>
        <c:axId val="150747808"/>
      </c:barChart>
      <c:lineChart>
        <c:grouping val="standard"/>
        <c:varyColors val="0"/>
        <c:ser>
          <c:idx val="2"/>
          <c:order val="2"/>
          <c:tx>
            <c:strRef>
              <c:f>Sheet33!$M$8</c:f>
              <c:strCache>
                <c:ptCount val="1"/>
                <c:pt idx="0">
                  <c:v>Cum_Percent_1990</c:v>
                </c:pt>
              </c:strCache>
            </c:strRef>
          </c:tx>
          <c:spPr>
            <a:ln w="28575" cap="rnd">
              <a:solidFill>
                <a:schemeClr val="accent1">
                  <a:lumMod val="75000"/>
                </a:schemeClr>
              </a:solidFill>
              <a:round/>
            </a:ln>
            <a:effectLst/>
          </c:spPr>
          <c:marker>
            <c:symbol val="none"/>
          </c:marker>
          <c:dLbls>
            <c:dLbl>
              <c:idx val="0"/>
              <c:layout>
                <c:manualLayout>
                  <c:x val="-9.6618357487922701E-3"/>
                  <c:y val="-5.49103480990766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E7C-4659-8AF5-D4ECB724D2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Sheet33!$J$9:$J$13</c:f>
              <c:strCache>
                <c:ptCount val="5"/>
                <c:pt idx="0">
                  <c:v>20000</c:v>
                </c:pt>
                <c:pt idx="1">
                  <c:v>40000</c:v>
                </c:pt>
                <c:pt idx="2">
                  <c:v>60000</c:v>
                </c:pt>
                <c:pt idx="3">
                  <c:v>80000</c:v>
                </c:pt>
                <c:pt idx="4">
                  <c:v>More</c:v>
                </c:pt>
              </c:strCache>
            </c:strRef>
          </c:cat>
          <c:val>
            <c:numRef>
              <c:f>Sheet33!$M$9:$M$13</c:f>
              <c:numCache>
                <c:formatCode>0.00</c:formatCode>
                <c:ptCount val="5"/>
                <c:pt idx="0">
                  <c:v>0.91515151515151516</c:v>
                </c:pt>
                <c:pt idx="1">
                  <c:v>0.98787878787878791</c:v>
                </c:pt>
                <c:pt idx="2">
                  <c:v>0.9939393939393939</c:v>
                </c:pt>
                <c:pt idx="3" formatCode="General">
                  <c:v>1</c:v>
                </c:pt>
                <c:pt idx="4" formatCode="General">
                  <c:v>1</c:v>
                </c:pt>
              </c:numCache>
            </c:numRef>
          </c:val>
          <c:smooth val="0"/>
          <c:extLst>
            <c:ext xmlns:c16="http://schemas.microsoft.com/office/drawing/2014/chart" uri="{C3380CC4-5D6E-409C-BE32-E72D297353CC}">
              <c16:uniqueId val="{00000003-8E7C-4659-8AF5-D4ECB724D2AE}"/>
            </c:ext>
          </c:extLst>
        </c:ser>
        <c:ser>
          <c:idx val="3"/>
          <c:order val="3"/>
          <c:tx>
            <c:strRef>
              <c:f>Sheet33!$N$8</c:f>
              <c:strCache>
                <c:ptCount val="1"/>
                <c:pt idx="0">
                  <c:v>Cum_Percent_2015</c:v>
                </c:pt>
              </c:strCache>
            </c:strRef>
          </c:tx>
          <c:spPr>
            <a:ln w="28575" cap="rnd">
              <a:solidFill>
                <a:schemeClr val="accent2">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Sheet33!$J$9:$J$13</c:f>
              <c:strCache>
                <c:ptCount val="5"/>
                <c:pt idx="0">
                  <c:v>20000</c:v>
                </c:pt>
                <c:pt idx="1">
                  <c:v>40000</c:v>
                </c:pt>
                <c:pt idx="2">
                  <c:v>60000</c:v>
                </c:pt>
                <c:pt idx="3">
                  <c:v>80000</c:v>
                </c:pt>
                <c:pt idx="4">
                  <c:v>More</c:v>
                </c:pt>
              </c:strCache>
            </c:strRef>
          </c:cat>
          <c:val>
            <c:numRef>
              <c:f>Sheet33!$N$9:$N$13</c:f>
              <c:numCache>
                <c:formatCode>0.00</c:formatCode>
                <c:ptCount val="5"/>
                <c:pt idx="0">
                  <c:v>0.65193370165745856</c:v>
                </c:pt>
                <c:pt idx="1">
                  <c:v>0.84530386740331487</c:v>
                </c:pt>
                <c:pt idx="2">
                  <c:v>0.94475138121546964</c:v>
                </c:pt>
                <c:pt idx="3">
                  <c:v>0.97790055248618779</c:v>
                </c:pt>
                <c:pt idx="4" formatCode="General">
                  <c:v>1</c:v>
                </c:pt>
              </c:numCache>
            </c:numRef>
          </c:val>
          <c:smooth val="0"/>
          <c:extLst>
            <c:ext xmlns:c16="http://schemas.microsoft.com/office/drawing/2014/chart" uri="{C3380CC4-5D6E-409C-BE32-E72D297353CC}">
              <c16:uniqueId val="{00000004-8E7C-4659-8AF5-D4ECB724D2AE}"/>
            </c:ext>
          </c:extLst>
        </c:ser>
        <c:dLbls>
          <c:showLegendKey val="0"/>
          <c:showVal val="0"/>
          <c:showCatName val="0"/>
          <c:showSerName val="0"/>
          <c:showPercent val="0"/>
          <c:showBubbleSize val="0"/>
        </c:dLbls>
        <c:marker val="1"/>
        <c:smooth val="0"/>
        <c:axId val="150749376"/>
        <c:axId val="150749768"/>
      </c:lineChart>
      <c:catAx>
        <c:axId val="15523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0747808"/>
        <c:crosses val="autoZero"/>
        <c:auto val="1"/>
        <c:lblAlgn val="ctr"/>
        <c:lblOffset val="100"/>
        <c:noMultiLvlLbl val="0"/>
      </c:catAx>
      <c:valAx>
        <c:axId val="150747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234144"/>
        <c:crosses val="autoZero"/>
        <c:crossBetween val="between"/>
      </c:valAx>
      <c:valAx>
        <c:axId val="15074976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0749376"/>
        <c:crosses val="max"/>
        <c:crossBetween val="between"/>
      </c:valAx>
      <c:catAx>
        <c:axId val="150749376"/>
        <c:scaling>
          <c:orientation val="minMax"/>
        </c:scaling>
        <c:delete val="1"/>
        <c:axPos val="b"/>
        <c:numFmt formatCode="General" sourceLinked="1"/>
        <c:majorTickMark val="out"/>
        <c:minorTickMark val="none"/>
        <c:tickLblPos val="nextTo"/>
        <c:crossAx val="1507497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aem!$B$2:$AC$2</c:f>
              <c:numCache>
                <c:formatCode>General</c:formatCode>
                <c:ptCount val="28"/>
                <c:pt idx="0">
                  <c:v>6686.2276591825375</c:v>
                </c:pt>
                <c:pt idx="1">
                  <c:v>6892.1268369671552</c:v>
                </c:pt>
                <c:pt idx="2">
                  <c:v>6898.8559086399582</c:v>
                </c:pt>
                <c:pt idx="3">
                  <c:v>7271.6648136952335</c:v>
                </c:pt>
                <c:pt idx="4">
                  <c:v>7696.5797005493214</c:v>
                </c:pt>
                <c:pt idx="5">
                  <c:v>8073.1323152359655</c:v>
                </c:pt>
                <c:pt idx="6">
                  <c:v>8268.6673778315908</c:v>
                </c:pt>
                <c:pt idx="7">
                  <c:v>8559.1188246449201</c:v>
                </c:pt>
                <c:pt idx="8">
                  <c:v>8547.3427248354601</c:v>
                </c:pt>
                <c:pt idx="9">
                  <c:v>8588.208681454882</c:v>
                </c:pt>
                <c:pt idx="10">
                  <c:v>9012.9554251929167</c:v>
                </c:pt>
                <c:pt idx="11">
                  <c:v>9216.3213773319494</c:v>
                </c:pt>
                <c:pt idx="12">
                  <c:v>9515.1000230295813</c:v>
                </c:pt>
                <c:pt idx="13">
                  <c:v>9690.0724992928626</c:v>
                </c:pt>
                <c:pt idx="14">
                  <c:v>10401.843335587442</c:v>
                </c:pt>
                <c:pt idx="15">
                  <c:v>10950.56977153369</c:v>
                </c:pt>
                <c:pt idx="16">
                  <c:v>11603.602366428435</c:v>
                </c:pt>
                <c:pt idx="17">
                  <c:v>12501.128407007263</c:v>
                </c:pt>
                <c:pt idx="18">
                  <c:v>13259.72940381125</c:v>
                </c:pt>
                <c:pt idx="19">
                  <c:v>13212.378465731334</c:v>
                </c:pt>
                <c:pt idx="20">
                  <c:v>14243.492142123969</c:v>
                </c:pt>
                <c:pt idx="21">
                  <c:v>14973.098473674676</c:v>
                </c:pt>
                <c:pt idx="22">
                  <c:v>15398.42870396091</c:v>
                </c:pt>
                <c:pt idx="23">
                  <c:v>15971.008974859546</c:v>
                </c:pt>
                <c:pt idx="24">
                  <c:v>16195.87112271253</c:v>
                </c:pt>
                <c:pt idx="25">
                  <c:v>15656.266669969569</c:v>
                </c:pt>
                <c:pt idx="26">
                  <c:v>15181.471365975613</c:v>
                </c:pt>
                <c:pt idx="27">
                  <c:v>15483.540830393078</c:v>
                </c:pt>
              </c:numCache>
            </c:numRef>
          </c:val>
          <c:smooth val="0"/>
          <c:extLst>
            <c:ext xmlns:c16="http://schemas.microsoft.com/office/drawing/2014/chart" uri="{C3380CC4-5D6E-409C-BE32-E72D297353CC}">
              <c16:uniqueId val="{00000000-17FF-4A2F-BC18-8B9E238F6017}"/>
            </c:ext>
          </c:extLst>
        </c:ser>
        <c:ser>
          <c:idx val="1"/>
          <c:order val="1"/>
          <c:tx>
            <c:strRef>
              <c:f>aem!$A$3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aem!$B$3:$AC$3</c:f>
              <c:numCache>
                <c:formatCode>General</c:formatCode>
                <c:ptCount val="28"/>
                <c:pt idx="0">
                  <c:v>12666.462647430262</c:v>
                </c:pt>
                <c:pt idx="1">
                  <c:v>11595.701258883997</c:v>
                </c:pt>
                <c:pt idx="2">
                  <c:v>11787.896706585707</c:v>
                </c:pt>
                <c:pt idx="3">
                  <c:v>12063.285949616553</c:v>
                </c:pt>
                <c:pt idx="4">
                  <c:v>12673.857567294081</c:v>
                </c:pt>
                <c:pt idx="5">
                  <c:v>13751.559903824782</c:v>
                </c:pt>
                <c:pt idx="6">
                  <c:v>14580.274062751147</c:v>
                </c:pt>
                <c:pt idx="7">
                  <c:v>14723.834147269281</c:v>
                </c:pt>
                <c:pt idx="8">
                  <c:v>14894.233541330137</c:v>
                </c:pt>
                <c:pt idx="9">
                  <c:v>15324.106430174195</c:v>
                </c:pt>
                <c:pt idx="10">
                  <c:v>16188.227190215362</c:v>
                </c:pt>
                <c:pt idx="11">
                  <c:v>17569.105833659123</c:v>
                </c:pt>
                <c:pt idx="12">
                  <c:v>18189.234354155422</c:v>
                </c:pt>
                <c:pt idx="13">
                  <c:v>19424.754714067512</c:v>
                </c:pt>
                <c:pt idx="14">
                  <c:v>20806.608906452057</c:v>
                </c:pt>
                <c:pt idx="15">
                  <c:v>21956.383858385296</c:v>
                </c:pt>
                <c:pt idx="16">
                  <c:v>23779.573723015907</c:v>
                </c:pt>
                <c:pt idx="17">
                  <c:v>26120.375076046981</c:v>
                </c:pt>
                <c:pt idx="18">
                  <c:v>27844.795326465617</c:v>
                </c:pt>
                <c:pt idx="19">
                  <c:v>27594.346859393074</c:v>
                </c:pt>
                <c:pt idx="20">
                  <c:v>27694.401983757914</c:v>
                </c:pt>
                <c:pt idx="21">
                  <c:v>28797.417961169096</c:v>
                </c:pt>
                <c:pt idx="22">
                  <c:v>29047.246439594921</c:v>
                </c:pt>
                <c:pt idx="23">
                  <c:v>30485.714154111276</c:v>
                </c:pt>
                <c:pt idx="24">
                  <c:v>32263.315754899671</c:v>
                </c:pt>
                <c:pt idx="25">
                  <c:v>33468.726497429103</c:v>
                </c:pt>
                <c:pt idx="26">
                  <c:v>34749.212363265578</c:v>
                </c:pt>
                <c:pt idx="27">
                  <c:v>36327.252344469918</c:v>
                </c:pt>
              </c:numCache>
            </c:numRef>
          </c:val>
          <c:smooth val="0"/>
          <c:extLst>
            <c:ext xmlns:c16="http://schemas.microsoft.com/office/drawing/2014/chart" uri="{C3380CC4-5D6E-409C-BE32-E72D297353CC}">
              <c16:uniqueId val="{00000001-17FF-4A2F-BC18-8B9E238F6017}"/>
            </c:ext>
          </c:extLst>
        </c:ser>
        <c:ser>
          <c:idx val="2"/>
          <c:order val="2"/>
          <c:tx>
            <c:strRef>
              <c:f>aem!$A$4</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aem!$B$4:$AC$4</c:f>
              <c:numCache>
                <c:formatCode>General</c:formatCode>
                <c:ptCount val="28"/>
                <c:pt idx="0">
                  <c:v>13297.977680859949</c:v>
                </c:pt>
                <c:pt idx="1">
                  <c:v>13997.536826420923</c:v>
                </c:pt>
                <c:pt idx="2">
                  <c:v>14307.118991011701</c:v>
                </c:pt>
                <c:pt idx="3">
                  <c:v>14328.615761088406</c:v>
                </c:pt>
                <c:pt idx="4">
                  <c:v>14851.678895016863</c:v>
                </c:pt>
                <c:pt idx="5">
                  <c:v>15407.641361479242</c:v>
                </c:pt>
                <c:pt idx="6">
                  <c:v>16125.77175316697</c:v>
                </c:pt>
                <c:pt idx="7">
                  <c:v>17146.2298471262</c:v>
                </c:pt>
                <c:pt idx="8">
                  <c:v>18018.806203201329</c:v>
                </c:pt>
                <c:pt idx="9">
                  <c:v>18464.732103075326</c:v>
                </c:pt>
                <c:pt idx="10">
                  <c:v>19515.78931770151</c:v>
                </c:pt>
                <c:pt idx="11">
                  <c:v>20981.013935177903</c:v>
                </c:pt>
                <c:pt idx="12">
                  <c:v>22615.935648970615</c:v>
                </c:pt>
                <c:pt idx="13">
                  <c:v>23868.52441355924</c:v>
                </c:pt>
                <c:pt idx="14">
                  <c:v>25446.3832605934</c:v>
                </c:pt>
                <c:pt idx="15">
                  <c:v>25577.524079559851</c:v>
                </c:pt>
                <c:pt idx="16">
                  <c:v>28523.242330747707</c:v>
                </c:pt>
                <c:pt idx="17">
                  <c:v>29286.872907690104</c:v>
                </c:pt>
                <c:pt idx="18">
                  <c:v>30856.011826847745</c:v>
                </c:pt>
                <c:pt idx="19">
                  <c:v>30359.925297284655</c:v>
                </c:pt>
                <c:pt idx="20">
                  <c:v>28175.855516767824</c:v>
                </c:pt>
                <c:pt idx="21">
                  <c:v>26141.319591897463</c:v>
                </c:pt>
                <c:pt idx="22">
                  <c:v>25284.464076623823</c:v>
                </c:pt>
                <c:pt idx="23">
                  <c:v>26097.871900873568</c:v>
                </c:pt>
                <c:pt idx="24">
                  <c:v>26838.455228326773</c:v>
                </c:pt>
                <c:pt idx="25">
                  <c:v>26697.248504417934</c:v>
                </c:pt>
                <c:pt idx="26">
                  <c:v>26764.961606122983</c:v>
                </c:pt>
                <c:pt idx="27">
                  <c:v>27601.904924474689</c:v>
                </c:pt>
              </c:numCache>
            </c:numRef>
          </c:val>
          <c:smooth val="0"/>
          <c:extLst>
            <c:ext xmlns:c16="http://schemas.microsoft.com/office/drawing/2014/chart" uri="{C3380CC4-5D6E-409C-BE32-E72D297353CC}">
              <c16:uniqueId val="{00000002-17FF-4A2F-BC18-8B9E238F6017}"/>
            </c:ext>
          </c:extLst>
        </c:ser>
        <c:ser>
          <c:idx val="3"/>
          <c:order val="3"/>
          <c:tx>
            <c:strRef>
              <c:f>aem!$A$5</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aem!$B$5:$AC$5</c:f>
              <c:numCache>
                <c:formatCode>General</c:formatCode>
                <c:ptCount val="28"/>
                <c:pt idx="1">
                  <c:v>8311.2646855711446</c:v>
                </c:pt>
                <c:pt idx="2">
                  <c:v>8243.4721883717211</c:v>
                </c:pt>
                <c:pt idx="3">
                  <c:v>8400.5588698394204</c:v>
                </c:pt>
                <c:pt idx="4">
                  <c:v>8844.2780954643422</c:v>
                </c:pt>
                <c:pt idx="5">
                  <c:v>9175.9924382337686</c:v>
                </c:pt>
                <c:pt idx="6">
                  <c:v>9338.5105315083656</c:v>
                </c:pt>
                <c:pt idx="7">
                  <c:v>9817.8860049089108</c:v>
                </c:pt>
                <c:pt idx="8">
                  <c:v>10403.031095743068</c:v>
                </c:pt>
                <c:pt idx="9">
                  <c:v>10894.752282416604</c:v>
                </c:pt>
                <c:pt idx="10">
                  <c:v>11876.081167200156</c:v>
                </c:pt>
                <c:pt idx="11">
                  <c:v>13241.996619927144</c:v>
                </c:pt>
                <c:pt idx="12">
                  <c:v>14549.586177707401</c:v>
                </c:pt>
                <c:pt idx="13">
                  <c:v>15467.239722502598</c:v>
                </c:pt>
                <c:pt idx="14">
                  <c:v>16251.3808463318</c:v>
                </c:pt>
                <c:pt idx="15">
                  <c:v>17081.774344298909</c:v>
                </c:pt>
                <c:pt idx="16">
                  <c:v>18300.325673632247</c:v>
                </c:pt>
                <c:pt idx="17">
                  <c:v>19026.839729547253</c:v>
                </c:pt>
                <c:pt idx="18">
                  <c:v>20678.679912089177</c:v>
                </c:pt>
                <c:pt idx="19">
                  <c:v>20648.055135801445</c:v>
                </c:pt>
                <c:pt idx="20">
                  <c:v>21555.859112976232</c:v>
                </c:pt>
                <c:pt idx="21">
                  <c:v>22841.210338110439</c:v>
                </c:pt>
                <c:pt idx="22">
                  <c:v>23094.473330815923</c:v>
                </c:pt>
                <c:pt idx="23">
                  <c:v>24463.199471391457</c:v>
                </c:pt>
                <c:pt idx="24">
                  <c:v>25524.71762199661</c:v>
                </c:pt>
                <c:pt idx="25">
                  <c:v>26147.537373947111</c:v>
                </c:pt>
                <c:pt idx="26">
                  <c:v>26700.756082635129</c:v>
                </c:pt>
                <c:pt idx="27">
                  <c:v>28107.891801439895</c:v>
                </c:pt>
              </c:numCache>
            </c:numRef>
          </c:val>
          <c:smooth val="0"/>
          <c:extLst>
            <c:ext xmlns:c16="http://schemas.microsoft.com/office/drawing/2014/chart" uri="{C3380CC4-5D6E-409C-BE32-E72D297353CC}">
              <c16:uniqueId val="{00000003-17FF-4A2F-BC18-8B9E238F6017}"/>
            </c:ext>
          </c:extLst>
        </c:ser>
        <c:ser>
          <c:idx val="4"/>
          <c:order val="4"/>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aem!$B$6:$AC$6</c:f>
              <c:numCache>
                <c:formatCode>General</c:formatCode>
                <c:ptCount val="28"/>
                <c:pt idx="0">
                  <c:v>6037.0035455981633</c:v>
                </c:pt>
                <c:pt idx="1">
                  <c:v>6373.3762541477936</c:v>
                </c:pt>
                <c:pt idx="2">
                  <c:v>6621.5952686473693</c:v>
                </c:pt>
                <c:pt idx="3">
                  <c:v>8415.4721238820584</c:v>
                </c:pt>
                <c:pt idx="4">
                  <c:v>8892.4662759740295</c:v>
                </c:pt>
                <c:pt idx="5">
                  <c:v>8390.3427873807141</c:v>
                </c:pt>
                <c:pt idx="6">
                  <c:v>8677.7171681123946</c:v>
                </c:pt>
                <c:pt idx="7">
                  <c:v>9357.2630494257937</c:v>
                </c:pt>
                <c:pt idx="8">
                  <c:v>9797.4188156082728</c:v>
                </c:pt>
                <c:pt idx="9">
                  <c:v>10155.492662059252</c:v>
                </c:pt>
                <c:pt idx="10">
                  <c:v>10799.058349303235</c:v>
                </c:pt>
                <c:pt idx="11">
                  <c:v>10878.901197592419</c:v>
                </c:pt>
                <c:pt idx="12">
                  <c:v>10901.148260467247</c:v>
                </c:pt>
                <c:pt idx="13">
                  <c:v>10954.528503707466</c:v>
                </c:pt>
                <c:pt idx="14">
                  <c:v>11506.782541125951</c:v>
                </c:pt>
                <c:pt idx="15">
                  <c:v>12369.759753707842</c:v>
                </c:pt>
                <c:pt idx="16">
                  <c:v>13437.481243156968</c:v>
                </c:pt>
                <c:pt idx="17">
                  <c:v>13999.969552822264</c:v>
                </c:pt>
                <c:pt idx="18">
                  <c:v>14551.045277600328</c:v>
                </c:pt>
                <c:pt idx="19">
                  <c:v>14172.490439449215</c:v>
                </c:pt>
                <c:pt idx="20">
                  <c:v>14858.538649451539</c:v>
                </c:pt>
                <c:pt idx="21">
                  <c:v>16049.364244470446</c:v>
                </c:pt>
                <c:pt idx="22">
                  <c:v>16658.082239132538</c:v>
                </c:pt>
                <c:pt idx="23">
                  <c:v>16848.039519507485</c:v>
                </c:pt>
                <c:pt idx="24">
                  <c:v>17481.916387759265</c:v>
                </c:pt>
                <c:pt idx="25">
                  <c:v>17239.320657744782</c:v>
                </c:pt>
                <c:pt idx="26">
                  <c:v>17769.664279285997</c:v>
                </c:pt>
                <c:pt idx="27">
                  <c:v>18258.096210924778</c:v>
                </c:pt>
              </c:numCache>
            </c:numRef>
          </c:val>
          <c:smooth val="0"/>
          <c:extLst>
            <c:ext xmlns:c16="http://schemas.microsoft.com/office/drawing/2014/chart" uri="{C3380CC4-5D6E-409C-BE32-E72D297353CC}">
              <c16:uniqueId val="{00000004-17FF-4A2F-BC18-8B9E238F6017}"/>
            </c:ext>
          </c:extLst>
        </c:ser>
        <c:ser>
          <c:idx val="5"/>
          <c:order val="5"/>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aem!$B$7:$AC$7</c:f>
              <c:numCache>
                <c:formatCode>General</c:formatCode>
                <c:ptCount val="28"/>
                <c:pt idx="0">
                  <c:v>6819.8858217677243</c:v>
                </c:pt>
                <c:pt idx="1">
                  <c:v>7514.9342497651051</c:v>
                </c:pt>
                <c:pt idx="2">
                  <c:v>8156.4429104110686</c:v>
                </c:pt>
                <c:pt idx="3">
                  <c:v>8949.7796352585592</c:v>
                </c:pt>
                <c:pt idx="4">
                  <c:v>9736.5580180642119</c:v>
                </c:pt>
                <c:pt idx="5">
                  <c:v>10645.654570252374</c:v>
                </c:pt>
                <c:pt idx="6">
                  <c:v>11624.967529367599</c:v>
                </c:pt>
                <c:pt idx="7">
                  <c:v>12370.831643075846</c:v>
                </c:pt>
                <c:pt idx="8">
                  <c:v>11297.626933629896</c:v>
                </c:pt>
                <c:pt idx="9">
                  <c:v>11882.843164301019</c:v>
                </c:pt>
                <c:pt idx="10">
                  <c:v>12927.844049351406</c:v>
                </c:pt>
                <c:pt idx="11">
                  <c:v>13003.036007024906</c:v>
                </c:pt>
                <c:pt idx="12">
                  <c:v>13626.955493976186</c:v>
                </c:pt>
                <c:pt idx="13">
                  <c:v>14411.457654103566</c:v>
                </c:pt>
                <c:pt idx="14">
                  <c:v>15507.315653628248</c:v>
                </c:pt>
                <c:pt idx="15">
                  <c:v>16540.901624239224</c:v>
                </c:pt>
                <c:pt idx="16">
                  <c:v>17667.868314220963</c:v>
                </c:pt>
                <c:pt idx="17">
                  <c:v>18931.315671661741</c:v>
                </c:pt>
                <c:pt idx="18">
                  <c:v>19873.170893101684</c:v>
                </c:pt>
                <c:pt idx="19">
                  <c:v>19367.890995489688</c:v>
                </c:pt>
                <c:pt idx="20">
                  <c:v>20680.296848351187</c:v>
                </c:pt>
                <c:pt idx="21">
                  <c:v>21818.875694000297</c:v>
                </c:pt>
                <c:pt idx="22">
                  <c:v>23006.92553416143</c:v>
                </c:pt>
                <c:pt idx="23">
                  <c:v>24033.97125863465</c:v>
                </c:pt>
                <c:pt idx="24">
                  <c:v>25487.60943473722</c:v>
                </c:pt>
                <c:pt idx="25">
                  <c:v>26623.328368055834</c:v>
                </c:pt>
                <c:pt idx="26">
                  <c:v>27682.607940298309</c:v>
                </c:pt>
                <c:pt idx="27">
                  <c:v>29431.469449816683</c:v>
                </c:pt>
              </c:numCache>
            </c:numRef>
          </c:val>
          <c:smooth val="0"/>
          <c:extLst>
            <c:ext xmlns:c16="http://schemas.microsoft.com/office/drawing/2014/chart" uri="{C3380CC4-5D6E-409C-BE32-E72D297353CC}">
              <c16:uniqueId val="{00000005-17FF-4A2F-BC18-8B9E238F6017}"/>
            </c:ext>
          </c:extLst>
        </c:ser>
        <c:ser>
          <c:idx val="6"/>
          <c:order val="6"/>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aem!$B$8:$AC$8</c:f>
              <c:numCache>
                <c:formatCode>General</c:formatCode>
                <c:ptCount val="28"/>
                <c:pt idx="0">
                  <c:v>6178.8493014580436</c:v>
                </c:pt>
                <c:pt idx="1">
                  <c:v>5915.5849619368573</c:v>
                </c:pt>
                <c:pt idx="2">
                  <c:v>6183.6163806419218</c:v>
                </c:pt>
                <c:pt idx="3">
                  <c:v>6550.7127534097845</c:v>
                </c:pt>
                <c:pt idx="4">
                  <c:v>7029.3611812667104</c:v>
                </c:pt>
                <c:pt idx="5">
                  <c:v>7664.4287806036355</c:v>
                </c:pt>
                <c:pt idx="6">
                  <c:v>8252.789533293053</c:v>
                </c:pt>
                <c:pt idx="7">
                  <c:v>8918.1276699328828</c:v>
                </c:pt>
                <c:pt idx="8">
                  <c:v>9463.7095417354831</c:v>
                </c:pt>
                <c:pt idx="9">
                  <c:v>10022.395363238513</c:v>
                </c:pt>
                <c:pt idx="10">
                  <c:v>10651.211451551169</c:v>
                </c:pt>
                <c:pt idx="11">
                  <c:v>11111.217737337174</c:v>
                </c:pt>
                <c:pt idx="12">
                  <c:v>11781.056352439515</c:v>
                </c:pt>
                <c:pt idx="13">
                  <c:v>12256.303565813003</c:v>
                </c:pt>
                <c:pt idx="14">
                  <c:v>13345.879619339801</c:v>
                </c:pt>
                <c:pt idx="15">
                  <c:v>13895.923541690619</c:v>
                </c:pt>
                <c:pt idx="16">
                  <c:v>15144.147001746058</c:v>
                </c:pt>
                <c:pt idx="17">
                  <c:v>16785.066801661709</c:v>
                </c:pt>
                <c:pt idx="18">
                  <c:v>18310.443208668483</c:v>
                </c:pt>
                <c:pt idx="19">
                  <c:v>19242.988841543243</c:v>
                </c:pt>
                <c:pt idx="20">
                  <c:v>21068.851231457116</c:v>
                </c:pt>
                <c:pt idx="21">
                  <c:v>22850.638846028618</c:v>
                </c:pt>
                <c:pt idx="22">
                  <c:v>23833.209704918652</c:v>
                </c:pt>
                <c:pt idx="23">
                  <c:v>24719.247505352094</c:v>
                </c:pt>
                <c:pt idx="24">
                  <c:v>25602.417440993479</c:v>
                </c:pt>
                <c:pt idx="25">
                  <c:v>26594.757858265642</c:v>
                </c:pt>
                <c:pt idx="26">
                  <c:v>27383.25493700488</c:v>
                </c:pt>
                <c:pt idx="27">
                  <c:v>29026.166420683592</c:v>
                </c:pt>
              </c:numCache>
            </c:numRef>
          </c:val>
          <c:smooth val="0"/>
          <c:extLst>
            <c:ext xmlns:c16="http://schemas.microsoft.com/office/drawing/2014/chart" uri="{C3380CC4-5D6E-409C-BE32-E72D297353CC}">
              <c16:uniqueId val="{00000006-17FF-4A2F-BC18-8B9E238F6017}"/>
            </c:ext>
          </c:extLst>
        </c:ser>
        <c:ser>
          <c:idx val="7"/>
          <c:order val="7"/>
          <c:tx>
            <c:strRef>
              <c:f>aem!$A$9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aem!$B$9:$AC$9</c:f>
              <c:numCache>
                <c:formatCode>General</c:formatCode>
                <c:ptCount val="28"/>
                <c:pt idx="0">
                  <c:v>4298.3989396041534</c:v>
                </c:pt>
                <c:pt idx="1">
                  <c:v>4764.6955468089182</c:v>
                </c:pt>
                <c:pt idx="2">
                  <c:v>5214.4652927639981</c:v>
                </c:pt>
                <c:pt idx="3">
                  <c:v>5726.8332210771414</c:v>
                </c:pt>
                <c:pt idx="4">
                  <c:v>6258.8614343903328</c:v>
                </c:pt>
                <c:pt idx="5">
                  <c:v>6839.7114410526483</c:v>
                </c:pt>
                <c:pt idx="6">
                  <c:v>7277.5399029128175</c:v>
                </c:pt>
                <c:pt idx="7">
                  <c:v>7114.0602479822619</c:v>
                </c:pt>
                <c:pt idx="8">
                  <c:v>6563.1775572933457</c:v>
                </c:pt>
                <c:pt idx="9">
                  <c:v>6888.9608691335388</c:v>
                </c:pt>
                <c:pt idx="10">
                  <c:v>7283.5112902931214</c:v>
                </c:pt>
                <c:pt idx="11">
                  <c:v>7635.0930029233414</c:v>
                </c:pt>
                <c:pt idx="12">
                  <c:v>8160.9327359199915</c:v>
                </c:pt>
                <c:pt idx="13">
                  <c:v>8855.4946751805037</c:v>
                </c:pt>
                <c:pt idx="14">
                  <c:v>9604.7104782502538</c:v>
                </c:pt>
                <c:pt idx="15">
                  <c:v>10262.108936806902</c:v>
                </c:pt>
                <c:pt idx="16">
                  <c:v>11035.614588252052</c:v>
                </c:pt>
                <c:pt idx="17">
                  <c:v>11878.039148868682</c:v>
                </c:pt>
                <c:pt idx="18">
                  <c:v>12255.212016534857</c:v>
                </c:pt>
                <c:pt idx="19">
                  <c:v>12201.362437953763</c:v>
                </c:pt>
                <c:pt idx="20">
                  <c:v>13213.747749553002</c:v>
                </c:pt>
                <c:pt idx="21">
                  <c:v>13535.133268119431</c:v>
                </c:pt>
                <c:pt idx="22">
                  <c:v>14714.45022451453</c:v>
                </c:pt>
                <c:pt idx="23">
                  <c:v>15286.519414362127</c:v>
                </c:pt>
                <c:pt idx="24">
                  <c:v>15651.18063190284</c:v>
                </c:pt>
                <c:pt idx="25">
                  <c:v>16241.555552206406</c:v>
                </c:pt>
                <c:pt idx="26">
                  <c:v>16937.926885007611</c:v>
                </c:pt>
                <c:pt idx="27">
                  <c:v>17870.518101843154</c:v>
                </c:pt>
              </c:numCache>
            </c:numRef>
          </c:val>
          <c:smooth val="0"/>
          <c:extLst>
            <c:ext xmlns:c16="http://schemas.microsoft.com/office/drawing/2014/chart" uri="{C3380CC4-5D6E-409C-BE32-E72D297353CC}">
              <c16:uniqueId val="{00000007-17FF-4A2F-BC18-8B9E238F6017}"/>
            </c:ext>
          </c:extLst>
        </c:ser>
        <c:ser>
          <c:idx val="8"/>
          <c:order val="8"/>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aem!$B$10:$AC$10</c:f>
              <c:numCache>
                <c:formatCode>General</c:formatCode>
                <c:ptCount val="28"/>
                <c:pt idx="0">
                  <c:v>6146.2583879700096</c:v>
                </c:pt>
                <c:pt idx="1">
                  <c:v>6302.7895724355021</c:v>
                </c:pt>
                <c:pt idx="2">
                  <c:v>6721.1712913818146</c:v>
                </c:pt>
                <c:pt idx="3">
                  <c:v>7315.3726729128666</c:v>
                </c:pt>
                <c:pt idx="4">
                  <c:v>6951.6990506364482</c:v>
                </c:pt>
                <c:pt idx="5">
                  <c:v>7487.0229314802909</c:v>
                </c:pt>
                <c:pt idx="6">
                  <c:v>8015.9808271281136</c:v>
                </c:pt>
                <c:pt idx="7">
                  <c:v>8621.9968215206882</c:v>
                </c:pt>
                <c:pt idx="8">
                  <c:v>9088.5987353589117</c:v>
                </c:pt>
                <c:pt idx="9">
                  <c:v>8757.2033455081946</c:v>
                </c:pt>
                <c:pt idx="10">
                  <c:v>9582.2604172728279</c:v>
                </c:pt>
                <c:pt idx="11">
                  <c:v>9222.9115252480678</c:v>
                </c:pt>
                <c:pt idx="12">
                  <c:v>9330.1444596863894</c:v>
                </c:pt>
                <c:pt idx="13">
                  <c:v>9603.7392056378449</c:v>
                </c:pt>
                <c:pt idx="14">
                  <c:v>10864.44856123829</c:v>
                </c:pt>
                <c:pt idx="15">
                  <c:v>11887.874986013956</c:v>
                </c:pt>
                <c:pt idx="16">
                  <c:v>13621.937211156765</c:v>
                </c:pt>
                <c:pt idx="17">
                  <c:v>14843.471883759064</c:v>
                </c:pt>
                <c:pt idx="18">
                  <c:v>16048.92018869176</c:v>
                </c:pt>
                <c:pt idx="19">
                  <c:v>15483.236773523016</c:v>
                </c:pt>
                <c:pt idx="20">
                  <c:v>17442.859946488763</c:v>
                </c:pt>
                <c:pt idx="21">
                  <c:v>19660.889489565463</c:v>
                </c:pt>
                <c:pt idx="22">
                  <c:v>20639.858667622393</c:v>
                </c:pt>
                <c:pt idx="23">
                  <c:v>22310.536401929883</c:v>
                </c:pt>
                <c:pt idx="24">
                  <c:v>24029.743477863147</c:v>
                </c:pt>
                <c:pt idx="25">
                  <c:v>24844.895551543923</c:v>
                </c:pt>
                <c:pt idx="26">
                  <c:v>25247.201750496064</c:v>
                </c:pt>
                <c:pt idx="27">
                  <c:v>26504.935928983909</c:v>
                </c:pt>
              </c:numCache>
            </c:numRef>
          </c:val>
          <c:smooth val="0"/>
          <c:extLst>
            <c:ext xmlns:c16="http://schemas.microsoft.com/office/drawing/2014/chart" uri="{C3380CC4-5D6E-409C-BE32-E72D297353CC}">
              <c16:uniqueId val="{00000008-17FF-4A2F-BC18-8B9E238F6017}"/>
            </c:ext>
          </c:extLst>
        </c:ser>
        <c:ser>
          <c:idx val="9"/>
          <c:order val="9"/>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aem!$B$11:$AC$11</c:f>
              <c:numCache>
                <c:formatCode>General</c:formatCode>
                <c:ptCount val="28"/>
                <c:pt idx="0">
                  <c:v>6267.0934119706499</c:v>
                </c:pt>
                <c:pt idx="1">
                  <c:v>6263.4572516065018</c:v>
                </c:pt>
                <c:pt idx="2">
                  <c:v>6122.4151223385325</c:v>
                </c:pt>
                <c:pt idx="3">
                  <c:v>6197.4052298318202</c:v>
                </c:pt>
                <c:pt idx="4">
                  <c:v>6388.3546201613181</c:v>
                </c:pt>
                <c:pt idx="5">
                  <c:v>6585.8943457892792</c:v>
                </c:pt>
                <c:pt idx="6">
                  <c:v>6862.8031547476321</c:v>
                </c:pt>
                <c:pt idx="7">
                  <c:v>7040.5297290054568</c:v>
                </c:pt>
                <c:pt idx="8">
                  <c:v>7038.4698588626579</c:v>
                </c:pt>
                <c:pt idx="9">
                  <c:v>7203.2251043746328</c:v>
                </c:pt>
                <c:pt idx="10">
                  <c:v>7560.8581167349193</c:v>
                </c:pt>
                <c:pt idx="11">
                  <c:v>7832.2265554769947</c:v>
                </c:pt>
                <c:pt idx="12">
                  <c:v>8131.7383561915567</c:v>
                </c:pt>
                <c:pt idx="13">
                  <c:v>8426.9236141124329</c:v>
                </c:pt>
                <c:pt idx="14">
                  <c:v>8940.6719867461761</c:v>
                </c:pt>
                <c:pt idx="15">
                  <c:v>9601.2753057226546</c:v>
                </c:pt>
                <c:pt idx="16">
                  <c:v>10335.637364715345</c:v>
                </c:pt>
                <c:pt idx="17">
                  <c:v>11062.374484011285</c:v>
                </c:pt>
                <c:pt idx="18">
                  <c:v>11518.104490589896</c:v>
                </c:pt>
                <c:pt idx="19">
                  <c:v>11301.819848676942</c:v>
                </c:pt>
                <c:pt idx="20">
                  <c:v>11647.33103864548</c:v>
                </c:pt>
                <c:pt idx="21">
                  <c:v>12118.737856465921</c:v>
                </c:pt>
                <c:pt idx="22">
                  <c:v>12440.263095267161</c:v>
                </c:pt>
                <c:pt idx="23">
                  <c:v>12769.995154328322</c:v>
                </c:pt>
                <c:pt idx="24">
                  <c:v>13051.828337586134</c:v>
                </c:pt>
                <c:pt idx="25">
                  <c:v>13180.529240673515</c:v>
                </c:pt>
                <c:pt idx="26">
                  <c:v>13250.588324806336</c:v>
                </c:pt>
                <c:pt idx="27">
                  <c:v>13497.987800995015</c:v>
                </c:pt>
              </c:numCache>
            </c:numRef>
          </c:val>
          <c:smooth val="0"/>
          <c:extLst>
            <c:ext xmlns:c16="http://schemas.microsoft.com/office/drawing/2014/chart" uri="{C3380CC4-5D6E-409C-BE32-E72D297353CC}">
              <c16:uniqueId val="{00000009-17FF-4A2F-BC18-8B9E238F6017}"/>
            </c:ext>
          </c:extLst>
        </c:ser>
        <c:dLbls>
          <c:showLegendKey val="0"/>
          <c:showVal val="0"/>
          <c:showCatName val="0"/>
          <c:showSerName val="0"/>
          <c:showPercent val="0"/>
          <c:showBubbleSize val="0"/>
        </c:dLbls>
        <c:marker val="1"/>
        <c:smooth val="0"/>
        <c:axId val="485462976"/>
        <c:axId val="485464224"/>
      </c:lineChart>
      <c:catAx>
        <c:axId val="48546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5464224"/>
        <c:crosses val="autoZero"/>
        <c:auto val="1"/>
        <c:lblAlgn val="ctr"/>
        <c:lblOffset val="100"/>
        <c:noMultiLvlLbl val="0"/>
      </c:catAx>
      <c:valAx>
        <c:axId val="485464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5462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sem!$B$2:$AC$2</c:f>
              <c:numCache>
                <c:formatCode>General</c:formatCode>
                <c:ptCount val="28"/>
                <c:pt idx="0">
                  <c:v>71376.150909646283</c:v>
                </c:pt>
                <c:pt idx="1">
                  <c:v>70238.338962664158</c:v>
                </c:pt>
                <c:pt idx="2">
                  <c:v>70093.366512809051</c:v>
                </c:pt>
                <c:pt idx="3">
                  <c:v>68690.589077968965</c:v>
                </c:pt>
                <c:pt idx="4">
                  <c:v>71084.642009454765</c:v>
                </c:pt>
                <c:pt idx="5">
                  <c:v>73622.366400556595</c:v>
                </c:pt>
                <c:pt idx="6">
                  <c:v>75543.495591470579</c:v>
                </c:pt>
                <c:pt idx="7">
                  <c:v>79158.208181541951</c:v>
                </c:pt>
                <c:pt idx="8">
                  <c:v>76345.040821598159</c:v>
                </c:pt>
                <c:pt idx="9">
                  <c:v>75758.567346916403</c:v>
                </c:pt>
                <c:pt idx="10">
                  <c:v>81351.364139209996</c:v>
                </c:pt>
                <c:pt idx="11">
                  <c:v>80029.028438424648</c:v>
                </c:pt>
                <c:pt idx="12">
                  <c:v>78934.635519556396</c:v>
                </c:pt>
                <c:pt idx="13">
                  <c:v>82099.805804571166</c:v>
                </c:pt>
                <c:pt idx="14">
                  <c:v>84604.342304172154</c:v>
                </c:pt>
                <c:pt idx="15">
                  <c:v>81736.476923789189</c:v>
                </c:pt>
                <c:pt idx="16">
                  <c:v>80841.049514997314</c:v>
                </c:pt>
                <c:pt idx="17">
                  <c:v>74271.681449248892</c:v>
                </c:pt>
                <c:pt idx="18">
                  <c:v>68508.70681528635</c:v>
                </c:pt>
                <c:pt idx="19">
                  <c:v>58822.146137622971</c:v>
                </c:pt>
                <c:pt idx="20">
                  <c:v>56074.88068724444</c:v>
                </c:pt>
                <c:pt idx="21">
                  <c:v>58363.678215959713</c:v>
                </c:pt>
                <c:pt idx="22">
                  <c:v>60513.619710059203</c:v>
                </c:pt>
                <c:pt idx="23">
                  <c:v>63839.335575201054</c:v>
                </c:pt>
                <c:pt idx="24">
                  <c:v>67360.34744638759</c:v>
                </c:pt>
                <c:pt idx="25">
                  <c:v>70887.39072706415</c:v>
                </c:pt>
                <c:pt idx="26">
                  <c:v>73017.480009563049</c:v>
                </c:pt>
                <c:pt idx="27">
                  <c:v>73878.467664698634</c:v>
                </c:pt>
              </c:numCache>
            </c:numRef>
          </c:val>
          <c:smooth val="0"/>
          <c:extLst>
            <c:ext xmlns:c16="http://schemas.microsoft.com/office/drawing/2014/chart" uri="{C3380CC4-5D6E-409C-BE32-E72D297353CC}">
              <c16:uniqueId val="{00000000-536D-4098-A06F-DF8D649110BA}"/>
            </c:ext>
          </c:extLst>
        </c:ser>
        <c:ser>
          <c:idx val="1"/>
          <c:order val="1"/>
          <c:tx>
            <c:strRef>
              <c:f>sem!$A$3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sem!$B$3:$AC$3</c:f>
              <c:numCache>
                <c:formatCode>General</c:formatCode>
                <c:ptCount val="28"/>
                <c:pt idx="0">
                  <c:v>4507.1147439317856</c:v>
                </c:pt>
                <c:pt idx="1">
                  <c:v>4947.3693600520855</c:v>
                </c:pt>
                <c:pt idx="2">
                  <c:v>5621.1098700379116</c:v>
                </c:pt>
                <c:pt idx="3">
                  <c:v>6123.7511227853365</c:v>
                </c:pt>
                <c:pt idx="4">
                  <c:v>6578.4608818913503</c:v>
                </c:pt>
                <c:pt idx="5">
                  <c:v>7366.0638716976127</c:v>
                </c:pt>
                <c:pt idx="6">
                  <c:v>8028.9114053520561</c:v>
                </c:pt>
                <c:pt idx="7">
                  <c:v>8655.2966736890885</c:v>
                </c:pt>
                <c:pt idx="8">
                  <c:v>9009.3172107134869</c:v>
                </c:pt>
                <c:pt idx="9">
                  <c:v>8995.1811895985502</c:v>
                </c:pt>
                <c:pt idx="10">
                  <c:v>9571.9789414812512</c:v>
                </c:pt>
                <c:pt idx="11">
                  <c:v>9994.1709179015525</c:v>
                </c:pt>
                <c:pt idx="12">
                  <c:v>10343.227383699823</c:v>
                </c:pt>
                <c:pt idx="13">
                  <c:v>10858.801433721557</c:v>
                </c:pt>
                <c:pt idx="14">
                  <c:v>11831.310051794857</c:v>
                </c:pt>
                <c:pt idx="15">
                  <c:v>12774.731224830901</c:v>
                </c:pt>
                <c:pt idx="16">
                  <c:v>15773.823019032034</c:v>
                </c:pt>
                <c:pt idx="17">
                  <c:v>16971.766708829906</c:v>
                </c:pt>
                <c:pt idx="18">
                  <c:v>16551.307152327718</c:v>
                </c:pt>
                <c:pt idx="19">
                  <c:v>16226.206932613881</c:v>
                </c:pt>
                <c:pt idx="20">
                  <c:v>18265.342527230521</c:v>
                </c:pt>
                <c:pt idx="21">
                  <c:v>20437.704525922989</c:v>
                </c:pt>
                <c:pt idx="22">
                  <c:v>21620.280966747203</c:v>
                </c:pt>
                <c:pt idx="23">
                  <c:v>22578.728919652207</c:v>
                </c:pt>
                <c:pt idx="24">
                  <c:v>22978.191301591167</c:v>
                </c:pt>
                <c:pt idx="25">
                  <c:v>22785.818030461789</c:v>
                </c:pt>
                <c:pt idx="26">
                  <c:v>23476.426799469216</c:v>
                </c:pt>
                <c:pt idx="27">
                  <c:v>24634.970210491709</c:v>
                </c:pt>
              </c:numCache>
            </c:numRef>
          </c:val>
          <c:smooth val="0"/>
          <c:extLst>
            <c:ext xmlns:c16="http://schemas.microsoft.com/office/drawing/2014/chart" uri="{C3380CC4-5D6E-409C-BE32-E72D297353CC}">
              <c16:uniqueId val="{00000001-536D-4098-A06F-DF8D649110BA}"/>
            </c:ext>
          </c:extLst>
        </c:ser>
        <c:ser>
          <c:idx val="2"/>
          <c:order val="2"/>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sem!$B$4:$AC$4</c:f>
              <c:numCache>
                <c:formatCode>General</c:formatCode>
                <c:ptCount val="28"/>
                <c:pt idx="0">
                  <c:v>986.56837617778808</c:v>
                </c:pt>
                <c:pt idx="1">
                  <c:v>1099.0522279797187</c:v>
                </c:pt>
                <c:pt idx="2">
                  <c:v>1268.2716198817589</c:v>
                </c:pt>
                <c:pt idx="3">
                  <c:v>1461.6103463875882</c:v>
                </c:pt>
                <c:pt idx="4">
                  <c:v>1668.5806418061277</c:v>
                </c:pt>
                <c:pt idx="5">
                  <c:v>1869.4663202721138</c:v>
                </c:pt>
                <c:pt idx="6">
                  <c:v>2070.7716088087673</c:v>
                </c:pt>
                <c:pt idx="7">
                  <c:v>2277.2068514225384</c:v>
                </c:pt>
                <c:pt idx="8">
                  <c:v>2458.6306610443926</c:v>
                </c:pt>
                <c:pt idx="9">
                  <c:v>2664.4850312031363</c:v>
                </c:pt>
                <c:pt idx="10">
                  <c:v>2933.3148168700723</c:v>
                </c:pt>
                <c:pt idx="11">
                  <c:v>3226.8484564572846</c:v>
                </c:pt>
                <c:pt idx="12">
                  <c:v>3551.6636519075414</c:v>
                </c:pt>
                <c:pt idx="13">
                  <c:v>3961.2738929391599</c:v>
                </c:pt>
                <c:pt idx="14">
                  <c:v>4455.2050216408907</c:v>
                </c:pt>
                <c:pt idx="15">
                  <c:v>5092.559837190136</c:v>
                </c:pt>
                <c:pt idx="16">
                  <c:v>5883.7193772151513</c:v>
                </c:pt>
                <c:pt idx="17">
                  <c:v>6863.9817546741215</c:v>
                </c:pt>
                <c:pt idx="18">
                  <c:v>7635.0726109372508</c:v>
                </c:pt>
                <c:pt idx="19">
                  <c:v>8374.4322711240584</c:v>
                </c:pt>
                <c:pt idx="20">
                  <c:v>9333.1242369065312</c:v>
                </c:pt>
                <c:pt idx="21">
                  <c:v>10384.366598940645</c:v>
                </c:pt>
                <c:pt idx="22">
                  <c:v>11351.062057692088</c:v>
                </c:pt>
                <c:pt idx="23">
                  <c:v>12367.9650091944</c:v>
                </c:pt>
                <c:pt idx="24">
                  <c:v>13440.477462830133</c:v>
                </c:pt>
                <c:pt idx="25">
                  <c:v>14450.094990196005</c:v>
                </c:pt>
                <c:pt idx="26">
                  <c:v>15530.634274180213</c:v>
                </c:pt>
                <c:pt idx="27">
                  <c:v>16806.741859537196</c:v>
                </c:pt>
              </c:numCache>
            </c:numRef>
          </c:val>
          <c:smooth val="0"/>
          <c:extLst>
            <c:ext xmlns:c16="http://schemas.microsoft.com/office/drawing/2014/chart" uri="{C3380CC4-5D6E-409C-BE32-E72D297353CC}">
              <c16:uniqueId val="{00000002-536D-4098-A06F-DF8D649110BA}"/>
            </c:ext>
          </c:extLst>
        </c:ser>
        <c:ser>
          <c:idx val="3"/>
          <c:order val="3"/>
          <c:tx>
            <c:strRef>
              <c:f>sem!$A$5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sem!$B$5:$AC$5</c:f>
              <c:numCache>
                <c:formatCode>General</c:formatCode>
                <c:ptCount val="28"/>
                <c:pt idx="0">
                  <c:v>4869.1618467232811</c:v>
                </c:pt>
                <c:pt idx="1">
                  <c:v>5050.7198303345858</c:v>
                </c:pt>
                <c:pt idx="2">
                  <c:v>5327.8855032250503</c:v>
                </c:pt>
                <c:pt idx="3">
                  <c:v>5485.4995662829388</c:v>
                </c:pt>
                <c:pt idx="4">
                  <c:v>5827.9969618308369</c:v>
                </c:pt>
                <c:pt idx="5">
                  <c:v>6155.6888612762068</c:v>
                </c:pt>
                <c:pt idx="6">
                  <c:v>6294.8654985446465</c:v>
                </c:pt>
                <c:pt idx="7">
                  <c:v>6520.0366660370828</c:v>
                </c:pt>
                <c:pt idx="8">
                  <c:v>6528.9001737878107</c:v>
                </c:pt>
                <c:pt idx="9">
                  <c:v>6256.8101810411754</c:v>
                </c:pt>
                <c:pt idx="10">
                  <c:v>6585.3341381374385</c:v>
                </c:pt>
                <c:pt idx="11">
                  <c:v>6750.6871387656465</c:v>
                </c:pt>
                <c:pt idx="12">
                  <c:v>6927.3212525907693</c:v>
                </c:pt>
                <c:pt idx="13">
                  <c:v>7241.3312583306688</c:v>
                </c:pt>
                <c:pt idx="14">
                  <c:v>7732.3194762241274</c:v>
                </c:pt>
                <c:pt idx="15">
                  <c:v>8248.3553417859603</c:v>
                </c:pt>
                <c:pt idx="16">
                  <c:v>8957.3411175654874</c:v>
                </c:pt>
                <c:pt idx="17">
                  <c:v>9710.9175959435579</c:v>
                </c:pt>
                <c:pt idx="18">
                  <c:v>10132.265661285741</c:v>
                </c:pt>
                <c:pt idx="19">
                  <c:v>10260.226679026542</c:v>
                </c:pt>
                <c:pt idx="20">
                  <c:v>10680.003006654784</c:v>
                </c:pt>
                <c:pt idx="21">
                  <c:v>11496.477705438057</c:v>
                </c:pt>
                <c:pt idx="22">
                  <c:v>12058.343757963226</c:v>
                </c:pt>
                <c:pt idx="23">
                  <c:v>12725.043731128322</c:v>
                </c:pt>
                <c:pt idx="24">
                  <c:v>13395.516199342977</c:v>
                </c:pt>
                <c:pt idx="25">
                  <c:v>13827.672786355923</c:v>
                </c:pt>
                <c:pt idx="26">
                  <c:v>14165.451222763502</c:v>
                </c:pt>
                <c:pt idx="27">
                  <c:v>14552.008561381235</c:v>
                </c:pt>
              </c:numCache>
            </c:numRef>
          </c:val>
          <c:smooth val="0"/>
          <c:extLst>
            <c:ext xmlns:c16="http://schemas.microsoft.com/office/drawing/2014/chart" uri="{C3380CC4-5D6E-409C-BE32-E72D297353CC}">
              <c16:uniqueId val="{00000003-536D-4098-A06F-DF8D649110BA}"/>
            </c:ext>
          </c:extLst>
        </c:ser>
        <c:ser>
          <c:idx val="4"/>
          <c:order val="4"/>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sem!$B$6:$AC$6</c:f>
              <c:numCache>
                <c:formatCode>General</c:formatCode>
                <c:ptCount val="28"/>
                <c:pt idx="0">
                  <c:v>3819.2863702244263</c:v>
                </c:pt>
                <c:pt idx="1">
                  <c:v>3897.9961409381808</c:v>
                </c:pt>
                <c:pt idx="2">
                  <c:v>4074.5620196242276</c:v>
                </c:pt>
                <c:pt idx="3">
                  <c:v>4205.6432705682355</c:v>
                </c:pt>
                <c:pt idx="4">
                  <c:v>4378.6098468896362</c:v>
                </c:pt>
                <c:pt idx="5">
                  <c:v>4587.9848693708736</c:v>
                </c:pt>
                <c:pt idx="6">
                  <c:v>4812.7181072055109</c:v>
                </c:pt>
                <c:pt idx="7">
                  <c:v>5068.8303363594414</c:v>
                </c:pt>
                <c:pt idx="8">
                  <c:v>5233.5873963779277</c:v>
                </c:pt>
                <c:pt idx="9">
                  <c:v>5535.5219673425163</c:v>
                </c:pt>
                <c:pt idx="10">
                  <c:v>5856.2217206123023</c:v>
                </c:pt>
                <c:pt idx="11">
                  <c:v>6086.4197384461031</c:v>
                </c:pt>
                <c:pt idx="12">
                  <c:v>6207.5416922517352</c:v>
                </c:pt>
                <c:pt idx="13">
                  <c:v>6410.5237318480822</c:v>
                </c:pt>
                <c:pt idx="14">
                  <c:v>6728.8613160962523</c:v>
                </c:pt>
                <c:pt idx="15">
                  <c:v>7124.4898620023132</c:v>
                </c:pt>
                <c:pt idx="16">
                  <c:v>7708.0475610927951</c:v>
                </c:pt>
                <c:pt idx="17">
                  <c:v>8327.4108125992298</c:v>
                </c:pt>
                <c:pt idx="18">
                  <c:v>8939.2821348104826</c:v>
                </c:pt>
                <c:pt idx="19">
                  <c:v>9255.3839272624755</c:v>
                </c:pt>
                <c:pt idx="20">
                  <c:v>9658.0652147371238</c:v>
                </c:pt>
                <c:pt idx="21">
                  <c:v>9823.8232867571114</c:v>
                </c:pt>
                <c:pt idx="22">
                  <c:v>10003.354217158681</c:v>
                </c:pt>
                <c:pt idx="23">
                  <c:v>10156.41484756034</c:v>
                </c:pt>
                <c:pt idx="24">
                  <c:v>10407.781671636494</c:v>
                </c:pt>
                <c:pt idx="25">
                  <c:v>10750.456303946336</c:v>
                </c:pt>
                <c:pt idx="26">
                  <c:v>11134.026719130097</c:v>
                </c:pt>
                <c:pt idx="27">
                  <c:v>11582.593997058046</c:v>
                </c:pt>
              </c:numCache>
            </c:numRef>
          </c:val>
          <c:smooth val="0"/>
          <c:extLst>
            <c:ext xmlns:c16="http://schemas.microsoft.com/office/drawing/2014/chart" uri="{C3380CC4-5D6E-409C-BE32-E72D297353CC}">
              <c16:uniqueId val="{00000004-536D-4098-A06F-DF8D649110BA}"/>
            </c:ext>
          </c:extLst>
        </c:ser>
        <c:ser>
          <c:idx val="5"/>
          <c:order val="5"/>
          <c:tx>
            <c:strRef>
              <c:f>sem!$A$7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sem!$B$7:$AC$7</c:f>
              <c:numCache>
                <c:formatCode>General</c:formatCode>
                <c:ptCount val="28"/>
                <c:pt idx="0">
                  <c:v>2989.534149817252</c:v>
                </c:pt>
                <c:pt idx="1">
                  <c:v>3245.6839139972562</c:v>
                </c:pt>
                <c:pt idx="2">
                  <c:v>3476.0547470931701</c:v>
                </c:pt>
                <c:pt idx="3">
                  <c:v>3728.1327913795699</c:v>
                </c:pt>
                <c:pt idx="4">
                  <c:v>4029.8309194447006</c:v>
                </c:pt>
                <c:pt idx="5">
                  <c:v>4383.9450301581019</c:v>
                </c:pt>
                <c:pt idx="6">
                  <c:v>4741.788539514554</c:v>
                </c:pt>
                <c:pt idx="7">
                  <c:v>4977.1282205840635</c:v>
                </c:pt>
                <c:pt idx="8">
                  <c:v>4309.3359258888931</c:v>
                </c:pt>
                <c:pt idx="9">
                  <c:v>4348.6562046953168</c:v>
                </c:pt>
                <c:pt idx="10">
                  <c:v>4601.8493370402039</c:v>
                </c:pt>
                <c:pt idx="11">
                  <c:v>4810.7556449487429</c:v>
                </c:pt>
                <c:pt idx="12">
                  <c:v>5033.9491281840665</c:v>
                </c:pt>
                <c:pt idx="13">
                  <c:v>5305.6833286756819</c:v>
                </c:pt>
                <c:pt idx="14">
                  <c:v>5647.2412800074017</c:v>
                </c:pt>
                <c:pt idx="15">
                  <c:v>6076.5778876450877</c:v>
                </c:pt>
                <c:pt idx="16">
                  <c:v>6517.9490933416746</c:v>
                </c:pt>
                <c:pt idx="17">
                  <c:v>7019.7489297558041</c:v>
                </c:pt>
                <c:pt idx="18">
                  <c:v>7486.0194700186312</c:v>
                </c:pt>
                <c:pt idx="19">
                  <c:v>7787.1236240840126</c:v>
                </c:pt>
                <c:pt idx="20">
                  <c:v>8262.8992689421848</c:v>
                </c:pt>
                <c:pt idx="21">
                  <c:v>8837.8201217140468</c:v>
                </c:pt>
                <c:pt idx="22">
                  <c:v>9421.5869531281223</c:v>
                </c:pt>
                <c:pt idx="23">
                  <c:v>9979.517291975897</c:v>
                </c:pt>
                <c:pt idx="24">
                  <c:v>10537.660015254662</c:v>
                </c:pt>
                <c:pt idx="25">
                  <c:v>11040.197213022675</c:v>
                </c:pt>
                <c:pt idx="26">
                  <c:v>11610.993121873275</c:v>
                </c:pt>
                <c:pt idx="27">
                  <c:v>12283.615427712812</c:v>
                </c:pt>
              </c:numCache>
            </c:numRef>
          </c:val>
          <c:smooth val="0"/>
          <c:extLst>
            <c:ext xmlns:c16="http://schemas.microsoft.com/office/drawing/2014/chart" uri="{C3380CC4-5D6E-409C-BE32-E72D297353CC}">
              <c16:uniqueId val="{00000005-536D-4098-A06F-DF8D649110BA}"/>
            </c:ext>
          </c:extLst>
        </c:ser>
        <c:ser>
          <c:idx val="6"/>
          <c:order val="6"/>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sem!$B$8:$AC$8</c:f>
              <c:numCache>
                <c:formatCode>General</c:formatCode>
                <c:ptCount val="28"/>
                <c:pt idx="0">
                  <c:v>1134.2222744344901</c:v>
                </c:pt>
                <c:pt idx="1">
                  <c:v>1160.4598133380166</c:v>
                </c:pt>
                <c:pt idx="2">
                  <c:v>1227.1577390281093</c:v>
                </c:pt>
                <c:pt idx="3">
                  <c:v>1290.3537918675954</c:v>
                </c:pt>
                <c:pt idx="4">
                  <c:v>1378.4959031618432</c:v>
                </c:pt>
                <c:pt idx="5">
                  <c:v>1485.0294396199772</c:v>
                </c:pt>
                <c:pt idx="6">
                  <c:v>1595.7123220210156</c:v>
                </c:pt>
                <c:pt idx="7">
                  <c:v>1657.408836168715</c:v>
                </c:pt>
                <c:pt idx="8">
                  <c:v>1746.4948754208676</c:v>
                </c:pt>
                <c:pt idx="9">
                  <c:v>1895.4408312103976</c:v>
                </c:pt>
                <c:pt idx="10">
                  <c:v>1977.645023084026</c:v>
                </c:pt>
                <c:pt idx="11">
                  <c:v>2083.8245500657977</c:v>
                </c:pt>
                <c:pt idx="12">
                  <c:v>2159.3597598156689</c:v>
                </c:pt>
                <c:pt idx="13">
                  <c:v>2336.4730813058495</c:v>
                </c:pt>
                <c:pt idx="14">
                  <c:v>2549.2658889060904</c:v>
                </c:pt>
                <c:pt idx="15">
                  <c:v>2830.4050739054696</c:v>
                </c:pt>
                <c:pt idx="16">
                  <c:v>3138.6338158681883</c:v>
                </c:pt>
                <c:pt idx="17">
                  <c:v>3484.8846815265547</c:v>
                </c:pt>
                <c:pt idx="18">
                  <c:v>3637.6430286706868</c:v>
                </c:pt>
                <c:pt idx="19">
                  <c:v>3920.0061388214949</c:v>
                </c:pt>
                <c:pt idx="20">
                  <c:v>4315.5960244367634</c:v>
                </c:pt>
                <c:pt idx="21">
                  <c:v>4635.8791365884881</c:v>
                </c:pt>
                <c:pt idx="22">
                  <c:v>4916.4857900026109</c:v>
                </c:pt>
                <c:pt idx="23">
                  <c:v>5250.5123629738282</c:v>
                </c:pt>
                <c:pt idx="24">
                  <c:v>5672.9269732678977</c:v>
                </c:pt>
                <c:pt idx="25">
                  <c:v>6130.0675153178918</c:v>
                </c:pt>
                <c:pt idx="26">
                  <c:v>6573.9321552413348</c:v>
                </c:pt>
                <c:pt idx="27">
                  <c:v>7055.5548301901026</c:v>
                </c:pt>
              </c:numCache>
            </c:numRef>
          </c:val>
          <c:smooth val="0"/>
          <c:extLst>
            <c:ext xmlns:c16="http://schemas.microsoft.com/office/drawing/2014/chart" uri="{C3380CC4-5D6E-409C-BE32-E72D297353CC}">
              <c16:uniqueId val="{00000006-536D-4098-A06F-DF8D649110BA}"/>
            </c:ext>
          </c:extLst>
        </c:ser>
        <c:ser>
          <c:idx val="7"/>
          <c:order val="7"/>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sem!$B$9:$AC$9</c:f>
              <c:numCache>
                <c:formatCode>General</c:formatCode>
                <c:ptCount val="28"/>
                <c:pt idx="0">
                  <c:v>1974.5172939955769</c:v>
                </c:pt>
                <c:pt idx="1">
                  <c:v>2084.4309284820206</c:v>
                </c:pt>
                <c:pt idx="2">
                  <c:v>2235.3332871445955</c:v>
                </c:pt>
                <c:pt idx="3">
                  <c:v>2268.8562343918566</c:v>
                </c:pt>
                <c:pt idx="4">
                  <c:v>2343.1311997329876</c:v>
                </c:pt>
                <c:pt idx="5">
                  <c:v>2448.1669831902259</c:v>
                </c:pt>
                <c:pt idx="6">
                  <c:v>2549.1510369871112</c:v>
                </c:pt>
                <c:pt idx="7">
                  <c:v>2555.1971317449361</c:v>
                </c:pt>
                <c:pt idx="8">
                  <c:v>2585.3833600475045</c:v>
                </c:pt>
                <c:pt idx="9">
                  <c:v>2657.6776094878351</c:v>
                </c:pt>
                <c:pt idx="10">
                  <c:v>2770.1664986284532</c:v>
                </c:pt>
                <c:pt idx="11">
                  <c:v>2826.6538772386862</c:v>
                </c:pt>
                <c:pt idx="12">
                  <c:v>2900.0682315311806</c:v>
                </c:pt>
                <c:pt idx="13">
                  <c:v>3037.2228365848687</c:v>
                </c:pt>
                <c:pt idx="14">
                  <c:v>3282.3158915009449</c:v>
                </c:pt>
                <c:pt idx="15">
                  <c:v>3573.5251018024919</c:v>
                </c:pt>
                <c:pt idx="16">
                  <c:v>3831.5778228349845</c:v>
                </c:pt>
                <c:pt idx="17">
                  <c:v>4040.3459422470096</c:v>
                </c:pt>
                <c:pt idx="18">
                  <c:v>4104.9073816689161</c:v>
                </c:pt>
                <c:pt idx="19">
                  <c:v>4166.5080414414315</c:v>
                </c:pt>
                <c:pt idx="20">
                  <c:v>4196.9558092386233</c:v>
                </c:pt>
                <c:pt idx="21">
                  <c:v>4309.7637130711155</c:v>
                </c:pt>
                <c:pt idx="22">
                  <c:v>4447.9027104417373</c:v>
                </c:pt>
                <c:pt idx="23">
                  <c:v>4619.7445392460768</c:v>
                </c:pt>
                <c:pt idx="24">
                  <c:v>4820.783289933026</c:v>
                </c:pt>
                <c:pt idx="25">
                  <c:v>5000.2838388372265</c:v>
                </c:pt>
                <c:pt idx="26">
                  <c:v>5238.2135285592958</c:v>
                </c:pt>
                <c:pt idx="27">
                  <c:v>5527.3776735472638</c:v>
                </c:pt>
              </c:numCache>
            </c:numRef>
          </c:val>
          <c:smooth val="0"/>
          <c:extLst>
            <c:ext xmlns:c16="http://schemas.microsoft.com/office/drawing/2014/chart" uri="{C3380CC4-5D6E-409C-BE32-E72D297353CC}">
              <c16:uniqueId val="{00000007-536D-4098-A06F-DF8D649110BA}"/>
            </c:ext>
          </c:extLst>
        </c:ser>
        <c:ser>
          <c:idx val="8"/>
          <c:order val="8"/>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sem!$B$10:$AC$10</c:f>
              <c:numCache>
                <c:formatCode>General</c:formatCode>
                <c:ptCount val="28"/>
                <c:pt idx="0">
                  <c:v>3433.7636343818781</c:v>
                </c:pt>
                <c:pt idx="1">
                  <c:v>3552.5025154870414</c:v>
                </c:pt>
                <c:pt idx="2">
                  <c:v>3541.6966487329314</c:v>
                </c:pt>
                <c:pt idx="3">
                  <c:v>3742.4891132352582</c:v>
                </c:pt>
                <c:pt idx="4">
                  <c:v>4213.496467984678</c:v>
                </c:pt>
                <c:pt idx="5">
                  <c:v>4539.5603453057784</c:v>
                </c:pt>
                <c:pt idx="6">
                  <c:v>4673.5955346112969</c:v>
                </c:pt>
                <c:pt idx="7">
                  <c:v>4982.705615698701</c:v>
                </c:pt>
                <c:pt idx="8">
                  <c:v>4942.9296594545167</c:v>
                </c:pt>
                <c:pt idx="9">
                  <c:v>5021.5493623102057</c:v>
                </c:pt>
                <c:pt idx="10">
                  <c:v>5202.233094864092</c:v>
                </c:pt>
                <c:pt idx="11">
                  <c:v>5283.0290446356639</c:v>
                </c:pt>
                <c:pt idx="12">
                  <c:v>5584.3431529224363</c:v>
                </c:pt>
                <c:pt idx="13">
                  <c:v>5858.862945671046</c:v>
                </c:pt>
                <c:pt idx="14">
                  <c:v>6240.7315435565451</c:v>
                </c:pt>
                <c:pt idx="15">
                  <c:v>6762.7726562893631</c:v>
                </c:pt>
                <c:pt idx="16">
                  <c:v>7404.2952383220363</c:v>
                </c:pt>
                <c:pt idx="17">
                  <c:v>8148.9218504988348</c:v>
                </c:pt>
                <c:pt idx="18">
                  <c:v>8956.5152872759791</c:v>
                </c:pt>
                <c:pt idx="19">
                  <c:v>9010.3255052002787</c:v>
                </c:pt>
                <c:pt idx="20">
                  <c:v>9755.1491479683427</c:v>
                </c:pt>
                <c:pt idx="21">
                  <c:v>10449.093255203061</c:v>
                </c:pt>
                <c:pt idx="22">
                  <c:v>11145.511896403319</c:v>
                </c:pt>
                <c:pt idx="23">
                  <c:v>11828.806838019967</c:v>
                </c:pt>
                <c:pt idx="24">
                  <c:v>12164.957297351899</c:v>
                </c:pt>
                <c:pt idx="25">
                  <c:v>12533.491183759019</c:v>
                </c:pt>
                <c:pt idx="26">
                  <c:v>13030.013904717935</c:v>
                </c:pt>
                <c:pt idx="27">
                  <c:v>13434.125604819801</c:v>
                </c:pt>
              </c:numCache>
            </c:numRef>
          </c:val>
          <c:smooth val="0"/>
          <c:extLst>
            <c:ext xmlns:c16="http://schemas.microsoft.com/office/drawing/2014/chart" uri="{C3380CC4-5D6E-409C-BE32-E72D297353CC}">
              <c16:uniqueId val="{00000008-536D-4098-A06F-DF8D649110BA}"/>
            </c:ext>
          </c:extLst>
        </c:ser>
        <c:ser>
          <c:idx val="9"/>
          <c:order val="9"/>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sem!$B$11:$AC$11</c:f>
              <c:numCache>
                <c:formatCode>General</c:formatCode>
                <c:ptCount val="28"/>
                <c:pt idx="0">
                  <c:v>2591.9265861566887</c:v>
                </c:pt>
                <c:pt idx="1">
                  <c:v>2597.2577657538372</c:v>
                </c:pt>
                <c:pt idx="2">
                  <c:v>2601.247891482808</c:v>
                </c:pt>
                <c:pt idx="3">
                  <c:v>2655.2443395740574</c:v>
                </c:pt>
                <c:pt idx="4">
                  <c:v>2764.9394974005527</c:v>
                </c:pt>
                <c:pt idx="5">
                  <c:v>2886.9959382856123</c:v>
                </c:pt>
                <c:pt idx="6">
                  <c:v>3041.4164988943758</c:v>
                </c:pt>
                <c:pt idx="7">
                  <c:v>3181.7925684878987</c:v>
                </c:pt>
                <c:pt idx="8">
                  <c:v>3128.0365270785878</c:v>
                </c:pt>
                <c:pt idx="9">
                  <c:v>3203.3594768912503</c:v>
                </c:pt>
                <c:pt idx="10">
                  <c:v>3348.1524505140551</c:v>
                </c:pt>
                <c:pt idx="11">
                  <c:v>3449.527825553304</c:v>
                </c:pt>
                <c:pt idx="12">
                  <c:v>3554.9117392553994</c:v>
                </c:pt>
                <c:pt idx="13">
                  <c:v>3729.0113511927907</c:v>
                </c:pt>
                <c:pt idx="14">
                  <c:v>4008.6786415967663</c:v>
                </c:pt>
                <c:pt idx="15">
                  <c:v>4255.1598605461222</c:v>
                </c:pt>
                <c:pt idx="16">
                  <c:v>4535.1409202254235</c:v>
                </c:pt>
                <c:pt idx="17">
                  <c:v>4881.3965332442531</c:v>
                </c:pt>
                <c:pt idx="18">
                  <c:v>5100.535755734275</c:v>
                </c:pt>
                <c:pt idx="19">
                  <c:v>5115.4817769236133</c:v>
                </c:pt>
                <c:pt idx="20">
                  <c:v>5483.6209437812367</c:v>
                </c:pt>
                <c:pt idx="21">
                  <c:v>5707.204842485351</c:v>
                </c:pt>
                <c:pt idx="22">
                  <c:v>6099.1212478564948</c:v>
                </c:pt>
                <c:pt idx="23">
                  <c:v>6526.650182292944</c:v>
                </c:pt>
                <c:pt idx="24">
                  <c:v>6937.8501180733074</c:v>
                </c:pt>
                <c:pt idx="25">
                  <c:v>7320.4985385459322</c:v>
                </c:pt>
                <c:pt idx="26">
                  <c:v>7800.6510104236313</c:v>
                </c:pt>
                <c:pt idx="27">
                  <c:v>8342.8044794306552</c:v>
                </c:pt>
              </c:numCache>
            </c:numRef>
          </c:val>
          <c:smooth val="0"/>
          <c:extLst>
            <c:ext xmlns:c16="http://schemas.microsoft.com/office/drawing/2014/chart" uri="{C3380CC4-5D6E-409C-BE32-E72D297353CC}">
              <c16:uniqueId val="{00000009-536D-4098-A06F-DF8D649110BA}"/>
            </c:ext>
          </c:extLst>
        </c:ser>
        <c:ser>
          <c:idx val="10"/>
          <c:order val="10"/>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sem!$B$12:$AC$12</c:f>
              <c:numCache>
                <c:formatCode>General</c:formatCode>
                <c:ptCount val="28"/>
                <c:pt idx="10">
                  <c:v>85860.611439631</c:v>
                </c:pt>
                <c:pt idx="11">
                  <c:v>87599.296410933399</c:v>
                </c:pt>
                <c:pt idx="12">
                  <c:v>91083.791524432498</c:v>
                </c:pt>
                <c:pt idx="13">
                  <c:v>90348.993722730738</c:v>
                </c:pt>
                <c:pt idx="14">
                  <c:v>100426.54612858326</c:v>
                </c:pt>
                <c:pt idx="15">
                  <c:v>97767.190344364819</c:v>
                </c:pt>
                <c:pt idx="16">
                  <c:v>108831.25240108061</c:v>
                </c:pt>
                <c:pt idx="17">
                  <c:v>111959.86150922831</c:v>
                </c:pt>
                <c:pt idx="18">
                  <c:v>115012.4503342119</c:v>
                </c:pt>
                <c:pt idx="19">
                  <c:v>113312.85222403453</c:v>
                </c:pt>
                <c:pt idx="20">
                  <c:v>122609.41077649863</c:v>
                </c:pt>
                <c:pt idx="21">
                  <c:v>129349.91635158425</c:v>
                </c:pt>
                <c:pt idx="22">
                  <c:v>127610.20882443746</c:v>
                </c:pt>
                <c:pt idx="23">
                  <c:v>126913.03540813064</c:v>
                </c:pt>
                <c:pt idx="24">
                  <c:v>127318.90095287892</c:v>
                </c:pt>
                <c:pt idx="25">
                  <c:v>127516.90858841818</c:v>
                </c:pt>
                <c:pt idx="26">
                  <c:v>127480.48251099141</c:v>
                </c:pt>
                <c:pt idx="27">
                  <c:v>128378.30077793676</c:v>
                </c:pt>
              </c:numCache>
            </c:numRef>
          </c:val>
          <c:smooth val="0"/>
          <c:extLst>
            <c:ext xmlns:c16="http://schemas.microsoft.com/office/drawing/2014/chart" uri="{C3380CC4-5D6E-409C-BE32-E72D297353CC}">
              <c16:uniqueId val="{0000000A-536D-4098-A06F-DF8D649110BA}"/>
            </c:ext>
          </c:extLst>
        </c:ser>
        <c:ser>
          <c:idx val="11"/>
          <c:order val="11"/>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sem!$B$13:$AC$13</c:f>
              <c:numCache>
                <c:formatCode>General</c:formatCode>
                <c:ptCount val="28"/>
                <c:pt idx="0">
                  <c:v>8012.8023168662503</c:v>
                </c:pt>
                <c:pt idx="1">
                  <c:v>7844.0861144214296</c:v>
                </c:pt>
                <c:pt idx="2">
                  <c:v>6854.0854831290799</c:v>
                </c:pt>
                <c:pt idx="3">
                  <c:v>6416.1691930942497</c:v>
                </c:pt>
                <c:pt idx="4">
                  <c:v>5736.1601379978601</c:v>
                </c:pt>
                <c:pt idx="5">
                  <c:v>5611.6583779802904</c:v>
                </c:pt>
                <c:pt idx="6">
                  <c:v>5515.9851647968098</c:v>
                </c:pt>
                <c:pt idx="7">
                  <c:v>5697.3278217842999</c:v>
                </c:pt>
                <c:pt idx="8">
                  <c:v>5460.3549781139</c:v>
                </c:pt>
                <c:pt idx="9">
                  <c:v>5914.3004108854402</c:v>
                </c:pt>
                <c:pt idx="10">
                  <c:v>6825.4113911680097</c:v>
                </c:pt>
                <c:pt idx="11">
                  <c:v>7367.6090610972897</c:v>
                </c:pt>
                <c:pt idx="12">
                  <c:v>8029.1226517694904</c:v>
                </c:pt>
                <c:pt idx="13">
                  <c:v>9253.5774294052499</c:v>
                </c:pt>
                <c:pt idx="14">
                  <c:v>10231.426449768</c:v>
                </c:pt>
                <c:pt idx="15">
                  <c:v>11822.370900084101</c:v>
                </c:pt>
                <c:pt idx="16">
                  <c:v>14916.185263567</c:v>
                </c:pt>
                <c:pt idx="17">
                  <c:v>16648.586864167799</c:v>
                </c:pt>
                <c:pt idx="18">
                  <c:v>20163.587648016699</c:v>
                </c:pt>
                <c:pt idx="19">
                  <c:v>19386.584396792001</c:v>
                </c:pt>
                <c:pt idx="20">
                  <c:v>20497.934076089001</c:v>
                </c:pt>
                <c:pt idx="21">
                  <c:v>24310.0439655517</c:v>
                </c:pt>
                <c:pt idx="22">
                  <c:v>25784.567158846901</c:v>
                </c:pt>
                <c:pt idx="23">
                  <c:v>26240.274504790901</c:v>
                </c:pt>
                <c:pt idx="24">
                  <c:v>25797.4985295037</c:v>
                </c:pt>
                <c:pt idx="25">
                  <c:v>24737.6894390573</c:v>
                </c:pt>
                <c:pt idx="26">
                  <c:v>24818.905189012901</c:v>
                </c:pt>
                <c:pt idx="27">
                  <c:v>25532.995353306502</c:v>
                </c:pt>
              </c:numCache>
            </c:numRef>
          </c:val>
          <c:smooth val="0"/>
          <c:extLst>
            <c:ext xmlns:c16="http://schemas.microsoft.com/office/drawing/2014/chart" uri="{C3380CC4-5D6E-409C-BE32-E72D297353CC}">
              <c16:uniqueId val="{0000000B-536D-4098-A06F-DF8D649110BA}"/>
            </c:ext>
          </c:extLst>
        </c:ser>
        <c:dLbls>
          <c:showLegendKey val="0"/>
          <c:showVal val="0"/>
          <c:showCatName val="0"/>
          <c:showSerName val="0"/>
          <c:showPercent val="0"/>
          <c:showBubbleSize val="0"/>
        </c:dLbls>
        <c:marker val="1"/>
        <c:smooth val="0"/>
        <c:axId val="489644704"/>
        <c:axId val="489645952"/>
      </c:lineChart>
      <c:catAx>
        <c:axId val="48964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9645952"/>
        <c:crosses val="autoZero"/>
        <c:auto val="1"/>
        <c:lblAlgn val="ctr"/>
        <c:lblOffset val="100"/>
        <c:noMultiLvlLbl val="0"/>
      </c:catAx>
      <c:valAx>
        <c:axId val="48964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964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sem!$A$3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sem!$B$3:$AC$3</c:f>
              <c:numCache>
                <c:formatCode>General</c:formatCode>
                <c:ptCount val="28"/>
                <c:pt idx="0">
                  <c:v>4507.1147439317856</c:v>
                </c:pt>
                <c:pt idx="1">
                  <c:v>4947.3693600520855</c:v>
                </c:pt>
                <c:pt idx="2">
                  <c:v>5621.1098700379116</c:v>
                </c:pt>
                <c:pt idx="3">
                  <c:v>6123.7511227853365</c:v>
                </c:pt>
                <c:pt idx="4">
                  <c:v>6578.4608818913503</c:v>
                </c:pt>
                <c:pt idx="5">
                  <c:v>7366.0638716976127</c:v>
                </c:pt>
                <c:pt idx="6">
                  <c:v>8028.9114053520561</c:v>
                </c:pt>
                <c:pt idx="7">
                  <c:v>8655.2966736890885</c:v>
                </c:pt>
                <c:pt idx="8">
                  <c:v>9009.3172107134869</c:v>
                </c:pt>
                <c:pt idx="9">
                  <c:v>8995.1811895985502</c:v>
                </c:pt>
                <c:pt idx="10">
                  <c:v>9571.9789414812512</c:v>
                </c:pt>
                <c:pt idx="11">
                  <c:v>9994.1709179015525</c:v>
                </c:pt>
                <c:pt idx="12">
                  <c:v>10343.227383699823</c:v>
                </c:pt>
                <c:pt idx="13">
                  <c:v>10858.801433721557</c:v>
                </c:pt>
                <c:pt idx="14">
                  <c:v>11831.310051794857</c:v>
                </c:pt>
                <c:pt idx="15">
                  <c:v>12774.731224830901</c:v>
                </c:pt>
                <c:pt idx="16">
                  <c:v>15773.823019032034</c:v>
                </c:pt>
                <c:pt idx="17">
                  <c:v>16971.766708829906</c:v>
                </c:pt>
                <c:pt idx="18">
                  <c:v>16551.307152327718</c:v>
                </c:pt>
                <c:pt idx="19">
                  <c:v>16226.206932613881</c:v>
                </c:pt>
                <c:pt idx="20">
                  <c:v>18265.342527230521</c:v>
                </c:pt>
                <c:pt idx="21">
                  <c:v>20437.704525922989</c:v>
                </c:pt>
                <c:pt idx="22">
                  <c:v>21620.280966747203</c:v>
                </c:pt>
                <c:pt idx="23">
                  <c:v>22578.728919652207</c:v>
                </c:pt>
                <c:pt idx="24">
                  <c:v>22978.191301591167</c:v>
                </c:pt>
                <c:pt idx="25">
                  <c:v>22785.818030461789</c:v>
                </c:pt>
                <c:pt idx="26">
                  <c:v>23476.426799469216</c:v>
                </c:pt>
                <c:pt idx="27">
                  <c:v>24634.970210491709</c:v>
                </c:pt>
              </c:numCache>
            </c:numRef>
          </c:val>
          <c:smooth val="0"/>
          <c:extLst>
            <c:ext xmlns:c16="http://schemas.microsoft.com/office/drawing/2014/chart" uri="{C3380CC4-5D6E-409C-BE32-E72D297353CC}">
              <c16:uniqueId val="{00000000-F5EB-412E-9265-CA98CB241065}"/>
            </c:ext>
          </c:extLst>
        </c:ser>
        <c:ser>
          <c:idx val="2"/>
          <c:order val="1"/>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sem!$B$4:$AC$4</c:f>
              <c:numCache>
                <c:formatCode>General</c:formatCode>
                <c:ptCount val="28"/>
                <c:pt idx="0">
                  <c:v>986.56837617778808</c:v>
                </c:pt>
                <c:pt idx="1">
                  <c:v>1099.0522279797187</c:v>
                </c:pt>
                <c:pt idx="2">
                  <c:v>1268.2716198817589</c:v>
                </c:pt>
                <c:pt idx="3">
                  <c:v>1461.6103463875882</c:v>
                </c:pt>
                <c:pt idx="4">
                  <c:v>1668.5806418061277</c:v>
                </c:pt>
                <c:pt idx="5">
                  <c:v>1869.4663202721138</c:v>
                </c:pt>
                <c:pt idx="6">
                  <c:v>2070.7716088087673</c:v>
                </c:pt>
                <c:pt idx="7">
                  <c:v>2277.2068514225384</c:v>
                </c:pt>
                <c:pt idx="8">
                  <c:v>2458.6306610443926</c:v>
                </c:pt>
                <c:pt idx="9">
                  <c:v>2664.4850312031363</c:v>
                </c:pt>
                <c:pt idx="10">
                  <c:v>2933.3148168700723</c:v>
                </c:pt>
                <c:pt idx="11">
                  <c:v>3226.8484564572846</c:v>
                </c:pt>
                <c:pt idx="12">
                  <c:v>3551.6636519075414</c:v>
                </c:pt>
                <c:pt idx="13">
                  <c:v>3961.2738929391599</c:v>
                </c:pt>
                <c:pt idx="14">
                  <c:v>4455.2050216408907</c:v>
                </c:pt>
                <c:pt idx="15">
                  <c:v>5092.559837190136</c:v>
                </c:pt>
                <c:pt idx="16">
                  <c:v>5883.7193772151513</c:v>
                </c:pt>
                <c:pt idx="17">
                  <c:v>6863.9817546741215</c:v>
                </c:pt>
                <c:pt idx="18">
                  <c:v>7635.0726109372508</c:v>
                </c:pt>
                <c:pt idx="19">
                  <c:v>8374.4322711240584</c:v>
                </c:pt>
                <c:pt idx="20">
                  <c:v>9333.1242369065312</c:v>
                </c:pt>
                <c:pt idx="21">
                  <c:v>10384.366598940645</c:v>
                </c:pt>
                <c:pt idx="22">
                  <c:v>11351.062057692088</c:v>
                </c:pt>
                <c:pt idx="23">
                  <c:v>12367.9650091944</c:v>
                </c:pt>
                <c:pt idx="24">
                  <c:v>13440.477462830133</c:v>
                </c:pt>
                <c:pt idx="25">
                  <c:v>14450.094990196005</c:v>
                </c:pt>
                <c:pt idx="26">
                  <c:v>15530.634274180213</c:v>
                </c:pt>
                <c:pt idx="27">
                  <c:v>16806.741859537196</c:v>
                </c:pt>
              </c:numCache>
            </c:numRef>
          </c:val>
          <c:smooth val="0"/>
          <c:extLst>
            <c:ext xmlns:c16="http://schemas.microsoft.com/office/drawing/2014/chart" uri="{C3380CC4-5D6E-409C-BE32-E72D297353CC}">
              <c16:uniqueId val="{00000001-F5EB-412E-9265-CA98CB241065}"/>
            </c:ext>
          </c:extLst>
        </c:ser>
        <c:ser>
          <c:idx val="3"/>
          <c:order val="2"/>
          <c:tx>
            <c:strRef>
              <c:f>sem!$A$5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sem!$B$5:$AC$5</c:f>
              <c:numCache>
                <c:formatCode>General</c:formatCode>
                <c:ptCount val="28"/>
                <c:pt idx="0">
                  <c:v>4869.1618467232811</c:v>
                </c:pt>
                <c:pt idx="1">
                  <c:v>5050.7198303345858</c:v>
                </c:pt>
                <c:pt idx="2">
                  <c:v>5327.8855032250503</c:v>
                </c:pt>
                <c:pt idx="3">
                  <c:v>5485.4995662829388</c:v>
                </c:pt>
                <c:pt idx="4">
                  <c:v>5827.9969618308369</c:v>
                </c:pt>
                <c:pt idx="5">
                  <c:v>6155.6888612762068</c:v>
                </c:pt>
                <c:pt idx="6">
                  <c:v>6294.8654985446465</c:v>
                </c:pt>
                <c:pt idx="7">
                  <c:v>6520.0366660370828</c:v>
                </c:pt>
                <c:pt idx="8">
                  <c:v>6528.9001737878107</c:v>
                </c:pt>
                <c:pt idx="9">
                  <c:v>6256.8101810411754</c:v>
                </c:pt>
                <c:pt idx="10">
                  <c:v>6585.3341381374385</c:v>
                </c:pt>
                <c:pt idx="11">
                  <c:v>6750.6871387656465</c:v>
                </c:pt>
                <c:pt idx="12">
                  <c:v>6927.3212525907693</c:v>
                </c:pt>
                <c:pt idx="13">
                  <c:v>7241.3312583306688</c:v>
                </c:pt>
                <c:pt idx="14">
                  <c:v>7732.3194762241274</c:v>
                </c:pt>
                <c:pt idx="15">
                  <c:v>8248.3553417859603</c:v>
                </c:pt>
                <c:pt idx="16">
                  <c:v>8957.3411175654874</c:v>
                </c:pt>
                <c:pt idx="17">
                  <c:v>9710.9175959435579</c:v>
                </c:pt>
                <c:pt idx="18">
                  <c:v>10132.265661285741</c:v>
                </c:pt>
                <c:pt idx="19">
                  <c:v>10260.226679026542</c:v>
                </c:pt>
                <c:pt idx="20">
                  <c:v>10680.003006654784</c:v>
                </c:pt>
                <c:pt idx="21">
                  <c:v>11496.477705438057</c:v>
                </c:pt>
                <c:pt idx="22">
                  <c:v>12058.343757963226</c:v>
                </c:pt>
                <c:pt idx="23">
                  <c:v>12725.043731128322</c:v>
                </c:pt>
                <c:pt idx="24">
                  <c:v>13395.516199342977</c:v>
                </c:pt>
                <c:pt idx="25">
                  <c:v>13827.672786355923</c:v>
                </c:pt>
                <c:pt idx="26">
                  <c:v>14165.451222763502</c:v>
                </c:pt>
                <c:pt idx="27">
                  <c:v>14552.008561381235</c:v>
                </c:pt>
              </c:numCache>
            </c:numRef>
          </c:val>
          <c:smooth val="0"/>
          <c:extLst>
            <c:ext xmlns:c16="http://schemas.microsoft.com/office/drawing/2014/chart" uri="{C3380CC4-5D6E-409C-BE32-E72D297353CC}">
              <c16:uniqueId val="{00000002-F5EB-412E-9265-CA98CB241065}"/>
            </c:ext>
          </c:extLst>
        </c:ser>
        <c:ser>
          <c:idx val="4"/>
          <c:order val="3"/>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sem!$B$6:$AC$6</c:f>
              <c:numCache>
                <c:formatCode>General</c:formatCode>
                <c:ptCount val="28"/>
                <c:pt idx="0">
                  <c:v>3819.2863702244263</c:v>
                </c:pt>
                <c:pt idx="1">
                  <c:v>3897.9961409381808</c:v>
                </c:pt>
                <c:pt idx="2">
                  <c:v>4074.5620196242276</c:v>
                </c:pt>
                <c:pt idx="3">
                  <c:v>4205.6432705682355</c:v>
                </c:pt>
                <c:pt idx="4">
                  <c:v>4378.6098468896362</c:v>
                </c:pt>
                <c:pt idx="5">
                  <c:v>4587.9848693708736</c:v>
                </c:pt>
                <c:pt idx="6">
                  <c:v>4812.7181072055109</c:v>
                </c:pt>
                <c:pt idx="7">
                  <c:v>5068.8303363594414</c:v>
                </c:pt>
                <c:pt idx="8">
                  <c:v>5233.5873963779277</c:v>
                </c:pt>
                <c:pt idx="9">
                  <c:v>5535.5219673425163</c:v>
                </c:pt>
                <c:pt idx="10">
                  <c:v>5856.2217206123023</c:v>
                </c:pt>
                <c:pt idx="11">
                  <c:v>6086.4197384461031</c:v>
                </c:pt>
                <c:pt idx="12">
                  <c:v>6207.5416922517352</c:v>
                </c:pt>
                <c:pt idx="13">
                  <c:v>6410.5237318480822</c:v>
                </c:pt>
                <c:pt idx="14">
                  <c:v>6728.8613160962523</c:v>
                </c:pt>
                <c:pt idx="15">
                  <c:v>7124.4898620023132</c:v>
                </c:pt>
                <c:pt idx="16">
                  <c:v>7708.0475610927951</c:v>
                </c:pt>
                <c:pt idx="17">
                  <c:v>8327.4108125992298</c:v>
                </c:pt>
                <c:pt idx="18">
                  <c:v>8939.2821348104826</c:v>
                </c:pt>
                <c:pt idx="19">
                  <c:v>9255.3839272624755</c:v>
                </c:pt>
                <c:pt idx="20">
                  <c:v>9658.0652147371238</c:v>
                </c:pt>
                <c:pt idx="21">
                  <c:v>9823.8232867571114</c:v>
                </c:pt>
                <c:pt idx="22">
                  <c:v>10003.354217158681</c:v>
                </c:pt>
                <c:pt idx="23">
                  <c:v>10156.41484756034</c:v>
                </c:pt>
                <c:pt idx="24">
                  <c:v>10407.781671636494</c:v>
                </c:pt>
                <c:pt idx="25">
                  <c:v>10750.456303946336</c:v>
                </c:pt>
                <c:pt idx="26">
                  <c:v>11134.026719130097</c:v>
                </c:pt>
                <c:pt idx="27">
                  <c:v>11582.593997058046</c:v>
                </c:pt>
              </c:numCache>
            </c:numRef>
          </c:val>
          <c:smooth val="0"/>
          <c:extLst>
            <c:ext xmlns:c16="http://schemas.microsoft.com/office/drawing/2014/chart" uri="{C3380CC4-5D6E-409C-BE32-E72D297353CC}">
              <c16:uniqueId val="{00000003-F5EB-412E-9265-CA98CB241065}"/>
            </c:ext>
          </c:extLst>
        </c:ser>
        <c:ser>
          <c:idx val="5"/>
          <c:order val="4"/>
          <c:tx>
            <c:strRef>
              <c:f>sem!$A$7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sem!$B$7:$AC$7</c:f>
              <c:numCache>
                <c:formatCode>General</c:formatCode>
                <c:ptCount val="28"/>
                <c:pt idx="0">
                  <c:v>2989.534149817252</c:v>
                </c:pt>
                <c:pt idx="1">
                  <c:v>3245.6839139972562</c:v>
                </c:pt>
                <c:pt idx="2">
                  <c:v>3476.0547470931701</c:v>
                </c:pt>
                <c:pt idx="3">
                  <c:v>3728.1327913795699</c:v>
                </c:pt>
                <c:pt idx="4">
                  <c:v>4029.8309194447006</c:v>
                </c:pt>
                <c:pt idx="5">
                  <c:v>4383.9450301581019</c:v>
                </c:pt>
                <c:pt idx="6">
                  <c:v>4741.788539514554</c:v>
                </c:pt>
                <c:pt idx="7">
                  <c:v>4977.1282205840635</c:v>
                </c:pt>
                <c:pt idx="8">
                  <c:v>4309.3359258888931</c:v>
                </c:pt>
                <c:pt idx="9">
                  <c:v>4348.6562046953168</c:v>
                </c:pt>
                <c:pt idx="10">
                  <c:v>4601.8493370402039</c:v>
                </c:pt>
                <c:pt idx="11">
                  <c:v>4810.7556449487429</c:v>
                </c:pt>
                <c:pt idx="12">
                  <c:v>5033.9491281840665</c:v>
                </c:pt>
                <c:pt idx="13">
                  <c:v>5305.6833286756819</c:v>
                </c:pt>
                <c:pt idx="14">
                  <c:v>5647.2412800074017</c:v>
                </c:pt>
                <c:pt idx="15">
                  <c:v>6076.5778876450877</c:v>
                </c:pt>
                <c:pt idx="16">
                  <c:v>6517.9490933416746</c:v>
                </c:pt>
                <c:pt idx="17">
                  <c:v>7019.7489297558041</c:v>
                </c:pt>
                <c:pt idx="18">
                  <c:v>7486.0194700186312</c:v>
                </c:pt>
                <c:pt idx="19">
                  <c:v>7787.1236240840126</c:v>
                </c:pt>
                <c:pt idx="20">
                  <c:v>8262.8992689421848</c:v>
                </c:pt>
                <c:pt idx="21">
                  <c:v>8837.8201217140468</c:v>
                </c:pt>
                <c:pt idx="22">
                  <c:v>9421.5869531281223</c:v>
                </c:pt>
                <c:pt idx="23">
                  <c:v>9979.517291975897</c:v>
                </c:pt>
                <c:pt idx="24">
                  <c:v>10537.660015254662</c:v>
                </c:pt>
                <c:pt idx="25">
                  <c:v>11040.197213022675</c:v>
                </c:pt>
                <c:pt idx="26">
                  <c:v>11610.993121873275</c:v>
                </c:pt>
                <c:pt idx="27">
                  <c:v>12283.615427712812</c:v>
                </c:pt>
              </c:numCache>
            </c:numRef>
          </c:val>
          <c:smooth val="0"/>
          <c:extLst>
            <c:ext xmlns:c16="http://schemas.microsoft.com/office/drawing/2014/chart" uri="{C3380CC4-5D6E-409C-BE32-E72D297353CC}">
              <c16:uniqueId val="{00000004-F5EB-412E-9265-CA98CB241065}"/>
            </c:ext>
          </c:extLst>
        </c:ser>
        <c:ser>
          <c:idx val="6"/>
          <c:order val="5"/>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sem!$B$8:$AC$8</c:f>
              <c:numCache>
                <c:formatCode>General</c:formatCode>
                <c:ptCount val="28"/>
                <c:pt idx="0">
                  <c:v>1134.2222744344901</c:v>
                </c:pt>
                <c:pt idx="1">
                  <c:v>1160.4598133380166</c:v>
                </c:pt>
                <c:pt idx="2">
                  <c:v>1227.1577390281093</c:v>
                </c:pt>
                <c:pt idx="3">
                  <c:v>1290.3537918675954</c:v>
                </c:pt>
                <c:pt idx="4">
                  <c:v>1378.4959031618432</c:v>
                </c:pt>
                <c:pt idx="5">
                  <c:v>1485.0294396199772</c:v>
                </c:pt>
                <c:pt idx="6">
                  <c:v>1595.7123220210156</c:v>
                </c:pt>
                <c:pt idx="7">
                  <c:v>1657.408836168715</c:v>
                </c:pt>
                <c:pt idx="8">
                  <c:v>1746.4948754208676</c:v>
                </c:pt>
                <c:pt idx="9">
                  <c:v>1895.4408312103976</c:v>
                </c:pt>
                <c:pt idx="10">
                  <c:v>1977.645023084026</c:v>
                </c:pt>
                <c:pt idx="11">
                  <c:v>2083.8245500657977</c:v>
                </c:pt>
                <c:pt idx="12">
                  <c:v>2159.3597598156689</c:v>
                </c:pt>
                <c:pt idx="13">
                  <c:v>2336.4730813058495</c:v>
                </c:pt>
                <c:pt idx="14">
                  <c:v>2549.2658889060904</c:v>
                </c:pt>
                <c:pt idx="15">
                  <c:v>2830.4050739054696</c:v>
                </c:pt>
                <c:pt idx="16">
                  <c:v>3138.6338158681883</c:v>
                </c:pt>
                <c:pt idx="17">
                  <c:v>3484.8846815265547</c:v>
                </c:pt>
                <c:pt idx="18">
                  <c:v>3637.6430286706868</c:v>
                </c:pt>
                <c:pt idx="19">
                  <c:v>3920.0061388214949</c:v>
                </c:pt>
                <c:pt idx="20">
                  <c:v>4315.5960244367634</c:v>
                </c:pt>
                <c:pt idx="21">
                  <c:v>4635.8791365884881</c:v>
                </c:pt>
                <c:pt idx="22">
                  <c:v>4916.4857900026109</c:v>
                </c:pt>
                <c:pt idx="23">
                  <c:v>5250.5123629738282</c:v>
                </c:pt>
                <c:pt idx="24">
                  <c:v>5672.9269732678977</c:v>
                </c:pt>
                <c:pt idx="25">
                  <c:v>6130.0675153178918</c:v>
                </c:pt>
                <c:pt idx="26">
                  <c:v>6573.9321552413348</c:v>
                </c:pt>
                <c:pt idx="27">
                  <c:v>7055.5548301901026</c:v>
                </c:pt>
              </c:numCache>
            </c:numRef>
          </c:val>
          <c:smooth val="0"/>
          <c:extLst>
            <c:ext xmlns:c16="http://schemas.microsoft.com/office/drawing/2014/chart" uri="{C3380CC4-5D6E-409C-BE32-E72D297353CC}">
              <c16:uniqueId val="{00000005-F5EB-412E-9265-CA98CB241065}"/>
            </c:ext>
          </c:extLst>
        </c:ser>
        <c:ser>
          <c:idx val="7"/>
          <c:order val="6"/>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sem!$B$9:$AC$9</c:f>
              <c:numCache>
                <c:formatCode>General</c:formatCode>
                <c:ptCount val="28"/>
                <c:pt idx="0">
                  <c:v>1974.5172939955769</c:v>
                </c:pt>
                <c:pt idx="1">
                  <c:v>2084.4309284820206</c:v>
                </c:pt>
                <c:pt idx="2">
                  <c:v>2235.3332871445955</c:v>
                </c:pt>
                <c:pt idx="3">
                  <c:v>2268.8562343918566</c:v>
                </c:pt>
                <c:pt idx="4">
                  <c:v>2343.1311997329876</c:v>
                </c:pt>
                <c:pt idx="5">
                  <c:v>2448.1669831902259</c:v>
                </c:pt>
                <c:pt idx="6">
                  <c:v>2549.1510369871112</c:v>
                </c:pt>
                <c:pt idx="7">
                  <c:v>2555.1971317449361</c:v>
                </c:pt>
                <c:pt idx="8">
                  <c:v>2585.3833600475045</c:v>
                </c:pt>
                <c:pt idx="9">
                  <c:v>2657.6776094878351</c:v>
                </c:pt>
                <c:pt idx="10">
                  <c:v>2770.1664986284532</c:v>
                </c:pt>
                <c:pt idx="11">
                  <c:v>2826.6538772386862</c:v>
                </c:pt>
                <c:pt idx="12">
                  <c:v>2900.0682315311806</c:v>
                </c:pt>
                <c:pt idx="13">
                  <c:v>3037.2228365848687</c:v>
                </c:pt>
                <c:pt idx="14">
                  <c:v>3282.3158915009449</c:v>
                </c:pt>
                <c:pt idx="15">
                  <c:v>3573.5251018024919</c:v>
                </c:pt>
                <c:pt idx="16">
                  <c:v>3831.5778228349845</c:v>
                </c:pt>
                <c:pt idx="17">
                  <c:v>4040.3459422470096</c:v>
                </c:pt>
                <c:pt idx="18">
                  <c:v>4104.9073816689161</c:v>
                </c:pt>
                <c:pt idx="19">
                  <c:v>4166.5080414414315</c:v>
                </c:pt>
                <c:pt idx="20">
                  <c:v>4196.9558092386233</c:v>
                </c:pt>
                <c:pt idx="21">
                  <c:v>4309.7637130711155</c:v>
                </c:pt>
                <c:pt idx="22">
                  <c:v>4447.9027104417373</c:v>
                </c:pt>
                <c:pt idx="23">
                  <c:v>4619.7445392460768</c:v>
                </c:pt>
                <c:pt idx="24">
                  <c:v>4820.783289933026</c:v>
                </c:pt>
                <c:pt idx="25">
                  <c:v>5000.2838388372265</c:v>
                </c:pt>
                <c:pt idx="26">
                  <c:v>5238.2135285592958</c:v>
                </c:pt>
                <c:pt idx="27">
                  <c:v>5527.3776735472638</c:v>
                </c:pt>
              </c:numCache>
            </c:numRef>
          </c:val>
          <c:smooth val="0"/>
          <c:extLst>
            <c:ext xmlns:c16="http://schemas.microsoft.com/office/drawing/2014/chart" uri="{C3380CC4-5D6E-409C-BE32-E72D297353CC}">
              <c16:uniqueId val="{00000006-F5EB-412E-9265-CA98CB241065}"/>
            </c:ext>
          </c:extLst>
        </c:ser>
        <c:ser>
          <c:idx val="8"/>
          <c:order val="7"/>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sem!$B$10:$AC$10</c:f>
              <c:numCache>
                <c:formatCode>General</c:formatCode>
                <c:ptCount val="28"/>
                <c:pt idx="0">
                  <c:v>3433.7636343818781</c:v>
                </c:pt>
                <c:pt idx="1">
                  <c:v>3552.5025154870414</c:v>
                </c:pt>
                <c:pt idx="2">
                  <c:v>3541.6966487329314</c:v>
                </c:pt>
                <c:pt idx="3">
                  <c:v>3742.4891132352582</c:v>
                </c:pt>
                <c:pt idx="4">
                  <c:v>4213.496467984678</c:v>
                </c:pt>
                <c:pt idx="5">
                  <c:v>4539.5603453057784</c:v>
                </c:pt>
                <c:pt idx="6">
                  <c:v>4673.5955346112969</c:v>
                </c:pt>
                <c:pt idx="7">
                  <c:v>4982.705615698701</c:v>
                </c:pt>
                <c:pt idx="8">
                  <c:v>4942.9296594545167</c:v>
                </c:pt>
                <c:pt idx="9">
                  <c:v>5021.5493623102057</c:v>
                </c:pt>
                <c:pt idx="10">
                  <c:v>5202.233094864092</c:v>
                </c:pt>
                <c:pt idx="11">
                  <c:v>5283.0290446356639</c:v>
                </c:pt>
                <c:pt idx="12">
                  <c:v>5584.3431529224363</c:v>
                </c:pt>
                <c:pt idx="13">
                  <c:v>5858.862945671046</c:v>
                </c:pt>
                <c:pt idx="14">
                  <c:v>6240.7315435565451</c:v>
                </c:pt>
                <c:pt idx="15">
                  <c:v>6762.7726562893631</c:v>
                </c:pt>
                <c:pt idx="16">
                  <c:v>7404.2952383220363</c:v>
                </c:pt>
                <c:pt idx="17">
                  <c:v>8148.9218504988348</c:v>
                </c:pt>
                <c:pt idx="18">
                  <c:v>8956.5152872759791</c:v>
                </c:pt>
                <c:pt idx="19">
                  <c:v>9010.3255052002787</c:v>
                </c:pt>
                <c:pt idx="20">
                  <c:v>9755.1491479683427</c:v>
                </c:pt>
                <c:pt idx="21">
                  <c:v>10449.093255203061</c:v>
                </c:pt>
                <c:pt idx="22">
                  <c:v>11145.511896403319</c:v>
                </c:pt>
                <c:pt idx="23">
                  <c:v>11828.806838019967</c:v>
                </c:pt>
                <c:pt idx="24">
                  <c:v>12164.957297351899</c:v>
                </c:pt>
                <c:pt idx="25">
                  <c:v>12533.491183759019</c:v>
                </c:pt>
                <c:pt idx="26">
                  <c:v>13030.013904717935</c:v>
                </c:pt>
                <c:pt idx="27">
                  <c:v>13434.125604819801</c:v>
                </c:pt>
              </c:numCache>
            </c:numRef>
          </c:val>
          <c:smooth val="0"/>
          <c:extLst>
            <c:ext xmlns:c16="http://schemas.microsoft.com/office/drawing/2014/chart" uri="{C3380CC4-5D6E-409C-BE32-E72D297353CC}">
              <c16:uniqueId val="{00000007-F5EB-412E-9265-CA98CB241065}"/>
            </c:ext>
          </c:extLst>
        </c:ser>
        <c:ser>
          <c:idx val="9"/>
          <c:order val="8"/>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sem!$B$11:$AC$11</c:f>
              <c:numCache>
                <c:formatCode>General</c:formatCode>
                <c:ptCount val="28"/>
                <c:pt idx="0">
                  <c:v>2591.9265861566887</c:v>
                </c:pt>
                <c:pt idx="1">
                  <c:v>2597.2577657538372</c:v>
                </c:pt>
                <c:pt idx="2">
                  <c:v>2601.247891482808</c:v>
                </c:pt>
                <c:pt idx="3">
                  <c:v>2655.2443395740574</c:v>
                </c:pt>
                <c:pt idx="4">
                  <c:v>2764.9394974005527</c:v>
                </c:pt>
                <c:pt idx="5">
                  <c:v>2886.9959382856123</c:v>
                </c:pt>
                <c:pt idx="6">
                  <c:v>3041.4164988943758</c:v>
                </c:pt>
                <c:pt idx="7">
                  <c:v>3181.7925684878987</c:v>
                </c:pt>
                <c:pt idx="8">
                  <c:v>3128.0365270785878</c:v>
                </c:pt>
                <c:pt idx="9">
                  <c:v>3203.3594768912503</c:v>
                </c:pt>
                <c:pt idx="10">
                  <c:v>3348.1524505140551</c:v>
                </c:pt>
                <c:pt idx="11">
                  <c:v>3449.527825553304</c:v>
                </c:pt>
                <c:pt idx="12">
                  <c:v>3554.9117392553994</c:v>
                </c:pt>
                <c:pt idx="13">
                  <c:v>3729.0113511927907</c:v>
                </c:pt>
                <c:pt idx="14">
                  <c:v>4008.6786415967663</c:v>
                </c:pt>
                <c:pt idx="15">
                  <c:v>4255.1598605461222</c:v>
                </c:pt>
                <c:pt idx="16">
                  <c:v>4535.1409202254235</c:v>
                </c:pt>
                <c:pt idx="17">
                  <c:v>4881.3965332442531</c:v>
                </c:pt>
                <c:pt idx="18">
                  <c:v>5100.535755734275</c:v>
                </c:pt>
                <c:pt idx="19">
                  <c:v>5115.4817769236133</c:v>
                </c:pt>
                <c:pt idx="20">
                  <c:v>5483.6209437812367</c:v>
                </c:pt>
                <c:pt idx="21">
                  <c:v>5707.204842485351</c:v>
                </c:pt>
                <c:pt idx="22">
                  <c:v>6099.1212478564948</c:v>
                </c:pt>
                <c:pt idx="23">
                  <c:v>6526.650182292944</c:v>
                </c:pt>
                <c:pt idx="24">
                  <c:v>6937.8501180733074</c:v>
                </c:pt>
                <c:pt idx="25">
                  <c:v>7320.4985385459322</c:v>
                </c:pt>
                <c:pt idx="26">
                  <c:v>7800.6510104236313</c:v>
                </c:pt>
                <c:pt idx="27">
                  <c:v>8342.8044794306552</c:v>
                </c:pt>
              </c:numCache>
            </c:numRef>
          </c:val>
          <c:smooth val="0"/>
          <c:extLst>
            <c:ext xmlns:c16="http://schemas.microsoft.com/office/drawing/2014/chart" uri="{C3380CC4-5D6E-409C-BE32-E72D297353CC}">
              <c16:uniqueId val="{00000008-F5EB-412E-9265-CA98CB241065}"/>
            </c:ext>
          </c:extLst>
        </c:ser>
        <c:ser>
          <c:idx val="11"/>
          <c:order val="9"/>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sem!$B$13:$AC$13</c:f>
              <c:numCache>
                <c:formatCode>General</c:formatCode>
                <c:ptCount val="28"/>
                <c:pt idx="0">
                  <c:v>8012.8023168662503</c:v>
                </c:pt>
                <c:pt idx="1">
                  <c:v>7844.0861144214296</c:v>
                </c:pt>
                <c:pt idx="2">
                  <c:v>6854.0854831290799</c:v>
                </c:pt>
                <c:pt idx="3">
                  <c:v>6416.1691930942497</c:v>
                </c:pt>
                <c:pt idx="4">
                  <c:v>5736.1601379978601</c:v>
                </c:pt>
                <c:pt idx="5">
                  <c:v>5611.6583779802904</c:v>
                </c:pt>
                <c:pt idx="6">
                  <c:v>5515.9851647968098</c:v>
                </c:pt>
                <c:pt idx="7">
                  <c:v>5697.3278217842999</c:v>
                </c:pt>
                <c:pt idx="8">
                  <c:v>5460.3549781139</c:v>
                </c:pt>
                <c:pt idx="9">
                  <c:v>5914.3004108854402</c:v>
                </c:pt>
                <c:pt idx="10">
                  <c:v>6825.4113911680097</c:v>
                </c:pt>
                <c:pt idx="11">
                  <c:v>7367.6090610972897</c:v>
                </c:pt>
                <c:pt idx="12">
                  <c:v>8029.1226517694904</c:v>
                </c:pt>
                <c:pt idx="13">
                  <c:v>9253.5774294052499</c:v>
                </c:pt>
                <c:pt idx="14">
                  <c:v>10231.426449768</c:v>
                </c:pt>
                <c:pt idx="15">
                  <c:v>11822.370900084101</c:v>
                </c:pt>
                <c:pt idx="16">
                  <c:v>14916.185263567</c:v>
                </c:pt>
                <c:pt idx="17">
                  <c:v>16648.586864167799</c:v>
                </c:pt>
                <c:pt idx="18">
                  <c:v>20163.587648016699</c:v>
                </c:pt>
                <c:pt idx="19">
                  <c:v>19386.584396792001</c:v>
                </c:pt>
                <c:pt idx="20">
                  <c:v>20497.934076089001</c:v>
                </c:pt>
                <c:pt idx="21">
                  <c:v>24310.0439655517</c:v>
                </c:pt>
                <c:pt idx="22">
                  <c:v>25784.567158846901</c:v>
                </c:pt>
                <c:pt idx="23">
                  <c:v>26240.274504790901</c:v>
                </c:pt>
                <c:pt idx="24">
                  <c:v>25797.4985295037</c:v>
                </c:pt>
                <c:pt idx="25">
                  <c:v>24737.6894390573</c:v>
                </c:pt>
                <c:pt idx="26">
                  <c:v>24818.905189012901</c:v>
                </c:pt>
                <c:pt idx="27">
                  <c:v>25532.995353306502</c:v>
                </c:pt>
              </c:numCache>
            </c:numRef>
          </c:val>
          <c:smooth val="0"/>
          <c:extLst>
            <c:ext xmlns:c16="http://schemas.microsoft.com/office/drawing/2014/chart" uri="{C3380CC4-5D6E-409C-BE32-E72D297353CC}">
              <c16:uniqueId val="{00000009-F5EB-412E-9265-CA98CB241065}"/>
            </c:ext>
          </c:extLst>
        </c:ser>
        <c:dLbls>
          <c:showLegendKey val="0"/>
          <c:showVal val="0"/>
          <c:showCatName val="0"/>
          <c:showSerName val="0"/>
          <c:showPercent val="0"/>
          <c:showBubbleSize val="0"/>
        </c:dLbls>
        <c:marker val="1"/>
        <c:smooth val="0"/>
        <c:axId val="489644704"/>
        <c:axId val="489645952"/>
      </c:lineChart>
      <c:catAx>
        <c:axId val="48964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9645952"/>
        <c:crosses val="autoZero"/>
        <c:auto val="1"/>
        <c:lblAlgn val="ctr"/>
        <c:lblOffset val="100"/>
        <c:noMultiLvlLbl val="0"/>
      </c:catAx>
      <c:valAx>
        <c:axId val="48964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964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adv!$B$2:$AC$2</c:f>
              <c:numCache>
                <c:formatCode>General</c:formatCode>
                <c:ptCount val="28"/>
                <c:pt idx="0">
                  <c:v>17338.467195325004</c:v>
                </c:pt>
                <c:pt idx="1">
                  <c:v>17788.913377759854</c:v>
                </c:pt>
                <c:pt idx="2">
                  <c:v>18187.746391988658</c:v>
                </c:pt>
                <c:pt idx="3">
                  <c:v>19121.097337684878</c:v>
                </c:pt>
                <c:pt idx="4">
                  <c:v>20069.462778028672</c:v>
                </c:pt>
                <c:pt idx="5">
                  <c:v>20890.170532384811</c:v>
                </c:pt>
                <c:pt idx="6">
                  <c:v>21962.523083989145</c:v>
                </c:pt>
                <c:pt idx="7">
                  <c:v>22924.126403176149</c:v>
                </c:pt>
                <c:pt idx="8">
                  <c:v>24176.062097468151</c:v>
                </c:pt>
                <c:pt idx="9">
                  <c:v>25250.512854891913</c:v>
                </c:pt>
                <c:pt idx="10">
                  <c:v>26316.94787813575</c:v>
                </c:pt>
                <c:pt idx="11">
                  <c:v>27348.146758851148</c:v>
                </c:pt>
                <c:pt idx="12">
                  <c:v>28706.437805674912</c:v>
                </c:pt>
                <c:pt idx="13">
                  <c:v>29678.489294562238</c:v>
                </c:pt>
                <c:pt idx="14">
                  <c:v>31311.63693537642</c:v>
                </c:pt>
                <c:pt idx="15">
                  <c:v>32539.081570516664</c:v>
                </c:pt>
                <c:pt idx="16">
                  <c:v>34291.287757621118</c:v>
                </c:pt>
                <c:pt idx="17">
                  <c:v>36512.503838472927</c:v>
                </c:pt>
                <c:pt idx="18">
                  <c:v>37409.163067008019</c:v>
                </c:pt>
                <c:pt idx="19">
                  <c:v>40234.417918342078</c:v>
                </c:pt>
                <c:pt idx="20">
                  <c:v>39274.764226877705</c:v>
                </c:pt>
                <c:pt idx="21">
                  <c:v>41894.173052478567</c:v>
                </c:pt>
                <c:pt idx="22">
                  <c:v>42733.936250618091</c:v>
                </c:pt>
                <c:pt idx="23">
                  <c:v>45794.404271584805</c:v>
                </c:pt>
                <c:pt idx="24">
                  <c:v>46742.802654194929</c:v>
                </c:pt>
                <c:pt idx="25">
                  <c:v>46220.25126423069</c:v>
                </c:pt>
                <c:pt idx="26">
                  <c:v>46144.120814482034</c:v>
                </c:pt>
                <c:pt idx="27">
                  <c:v>48460.049275360034</c:v>
                </c:pt>
              </c:numCache>
            </c:numRef>
          </c:val>
          <c:smooth val="0"/>
          <c:extLst>
            <c:ext xmlns:c16="http://schemas.microsoft.com/office/drawing/2014/chart" uri="{C3380CC4-5D6E-409C-BE32-E72D297353CC}">
              <c16:uniqueId val="{00000000-3E8A-473F-9711-3FF9472F95C9}"/>
            </c:ext>
          </c:extLst>
        </c:ser>
        <c:ser>
          <c:idx val="1"/>
          <c:order val="1"/>
          <c:tx>
            <c:strRef>
              <c:f>adv!$A$3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adv!$B$3:$AC$3</c:f>
              <c:numCache>
                <c:formatCode>General</c:formatCode>
                <c:ptCount val="28"/>
                <c:pt idx="0">
                  <c:v>19452.466361668659</c:v>
                </c:pt>
                <c:pt idx="1">
                  <c:v>20585.153014676431</c:v>
                </c:pt>
                <c:pt idx="2">
                  <c:v>21259.909721270098</c:v>
                </c:pt>
                <c:pt idx="3">
                  <c:v>21700.713356164728</c:v>
                </c:pt>
                <c:pt idx="4">
                  <c:v>22607.741901654488</c:v>
                </c:pt>
                <c:pt idx="5">
                  <c:v>23658.771080834569</c:v>
                </c:pt>
                <c:pt idx="6">
                  <c:v>24523.883459107692</c:v>
                </c:pt>
                <c:pt idx="7">
                  <c:v>25412.367595247175</c:v>
                </c:pt>
                <c:pt idx="8">
                  <c:v>26652.831574363496</c:v>
                </c:pt>
                <c:pt idx="9">
                  <c:v>27606.483030308842</c:v>
                </c:pt>
                <c:pt idx="10">
                  <c:v>29375.404795540653</c:v>
                </c:pt>
                <c:pt idx="11">
                  <c:v>29739.941529030886</c:v>
                </c:pt>
                <c:pt idx="12">
                  <c:v>31178.693329727201</c:v>
                </c:pt>
                <c:pt idx="13">
                  <c:v>32106.466004964692</c:v>
                </c:pt>
                <c:pt idx="14">
                  <c:v>33755.142926792709</c:v>
                </c:pt>
                <c:pt idx="15">
                  <c:v>35013.714044342269</c:v>
                </c:pt>
                <c:pt idx="16">
                  <c:v>37627.970919709704</c:v>
                </c:pt>
                <c:pt idx="17">
                  <c:v>39385.742269676368</c:v>
                </c:pt>
                <c:pt idx="18">
                  <c:v>41316.225176698965</c:v>
                </c:pt>
                <c:pt idx="19">
                  <c:v>40919.150577557637</c:v>
                </c:pt>
                <c:pt idx="20">
                  <c:v>42047.032675863484</c:v>
                </c:pt>
                <c:pt idx="21">
                  <c:v>44452.73274579992</c:v>
                </c:pt>
                <c:pt idx="22">
                  <c:v>46457.345777031136</c:v>
                </c:pt>
                <c:pt idx="23">
                  <c:v>47922.049120745505</c:v>
                </c:pt>
                <c:pt idx="24">
                  <c:v>48787.49159167982</c:v>
                </c:pt>
                <c:pt idx="25">
                  <c:v>49883.041297732147</c:v>
                </c:pt>
                <c:pt idx="26">
                  <c:v>50521.482624063203</c:v>
                </c:pt>
                <c:pt idx="27">
                  <c:v>52397.7543507726</c:v>
                </c:pt>
              </c:numCache>
            </c:numRef>
          </c:val>
          <c:smooth val="0"/>
          <c:extLst>
            <c:ext xmlns:c16="http://schemas.microsoft.com/office/drawing/2014/chart" uri="{C3380CC4-5D6E-409C-BE32-E72D297353CC}">
              <c16:uniqueId val="{00000001-3E8A-473F-9711-3FF9472F95C9}"/>
            </c:ext>
          </c:extLst>
        </c:ser>
        <c:ser>
          <c:idx val="2"/>
          <c:order val="2"/>
          <c:tx>
            <c:strRef>
              <c:f>adv!$A$4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adv!$B$4:$AC$4</c:f>
              <c:numCache>
                <c:formatCode>General</c:formatCode>
                <c:ptCount val="28"/>
                <c:pt idx="0">
                  <c:v>18768.806905327208</c:v>
                </c:pt>
                <c:pt idx="1">
                  <c:v>19675.762315909789</c:v>
                </c:pt>
                <c:pt idx="2">
                  <c:v>20349.59191824124</c:v>
                </c:pt>
                <c:pt idx="3">
                  <c:v>20552.926214762756</c:v>
                </c:pt>
                <c:pt idx="4">
                  <c:v>21601.003546174936</c:v>
                </c:pt>
                <c:pt idx="5">
                  <c:v>22530.160640370774</c:v>
                </c:pt>
                <c:pt idx="6">
                  <c:v>22886.125697328109</c:v>
                </c:pt>
                <c:pt idx="7">
                  <c:v>23916.495943536567</c:v>
                </c:pt>
                <c:pt idx="8">
                  <c:v>24543.933022865076</c:v>
                </c:pt>
                <c:pt idx="9">
                  <c:v>25642.261654985075</c:v>
                </c:pt>
                <c:pt idx="10">
                  <c:v>27983.996115916016</c:v>
                </c:pt>
                <c:pt idx="11">
                  <c:v>28982.595089305978</c:v>
                </c:pt>
                <c:pt idx="12">
                  <c:v>30482.784651213606</c:v>
                </c:pt>
                <c:pt idx="13">
                  <c:v>31054.305391612619</c:v>
                </c:pt>
                <c:pt idx="14">
                  <c:v>32249.49946412323</c:v>
                </c:pt>
                <c:pt idx="15">
                  <c:v>33332.331349860375</c:v>
                </c:pt>
                <c:pt idx="16">
                  <c:v>35390.853527922591</c:v>
                </c:pt>
                <c:pt idx="17">
                  <c:v>36866.265628592519</c:v>
                </c:pt>
                <c:pt idx="18">
                  <c:v>38133.501464465895</c:v>
                </c:pt>
                <c:pt idx="19">
                  <c:v>38001.990922733181</c:v>
                </c:pt>
                <c:pt idx="20">
                  <c:v>40091.009991290746</c:v>
                </c:pt>
                <c:pt idx="21">
                  <c:v>41248.725342013</c:v>
                </c:pt>
                <c:pt idx="22">
                  <c:v>42354.631485400154</c:v>
                </c:pt>
                <c:pt idx="23">
                  <c:v>43519.777920176115</c:v>
                </c:pt>
                <c:pt idx="24">
                  <c:v>44601.367112887296</c:v>
                </c:pt>
                <c:pt idx="25">
                  <c:v>45414.890597522251</c:v>
                </c:pt>
                <c:pt idx="26">
                  <c:v>46416.85419771845</c:v>
                </c:pt>
                <c:pt idx="27">
                  <c:v>47840.197135505696</c:v>
                </c:pt>
              </c:numCache>
            </c:numRef>
          </c:val>
          <c:smooth val="0"/>
          <c:extLst>
            <c:ext xmlns:c16="http://schemas.microsoft.com/office/drawing/2014/chart" uri="{C3380CC4-5D6E-409C-BE32-E72D297353CC}">
              <c16:uniqueId val="{00000002-3E8A-473F-9711-3FF9472F95C9}"/>
            </c:ext>
          </c:extLst>
        </c:ser>
        <c:ser>
          <c:idx val="3"/>
          <c:order val="3"/>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adv!$B$5:$AC$5</c:f>
              <c:numCache>
                <c:formatCode>General</c:formatCode>
                <c:ptCount val="28"/>
                <c:pt idx="0">
                  <c:v>20107.830687728332</c:v>
                </c:pt>
                <c:pt idx="1">
                  <c:v>20060.67282298152</c:v>
                </c:pt>
                <c:pt idx="2">
                  <c:v>20446.628200929445</c:v>
                </c:pt>
                <c:pt idx="3">
                  <c:v>21255.053574525682</c:v>
                </c:pt>
                <c:pt idx="4">
                  <c:v>22465.803054562857</c:v>
                </c:pt>
                <c:pt idx="5">
                  <c:v>23354.272188771305</c:v>
                </c:pt>
                <c:pt idx="6">
                  <c:v>23904.848934066951</c:v>
                </c:pt>
                <c:pt idx="7">
                  <c:v>25087.997257675732</c:v>
                </c:pt>
                <c:pt idx="8">
                  <c:v>26117.611729956461</c:v>
                </c:pt>
                <c:pt idx="9">
                  <c:v>27656.676921741411</c:v>
                </c:pt>
                <c:pt idx="10">
                  <c:v>29185.355058725778</c:v>
                </c:pt>
                <c:pt idx="11">
                  <c:v>30073.912805211046</c:v>
                </c:pt>
                <c:pt idx="12">
                  <c:v>30851.311481505647</c:v>
                </c:pt>
                <c:pt idx="13">
                  <c:v>32189.061595659736</c:v>
                </c:pt>
                <c:pt idx="14">
                  <c:v>33754.86956161719</c:v>
                </c:pt>
                <c:pt idx="15">
                  <c:v>36134.602242307716</c:v>
                </c:pt>
                <c:pt idx="16">
                  <c:v>38009.875996481976</c:v>
                </c:pt>
                <c:pt idx="17">
                  <c:v>39441.967789023438</c:v>
                </c:pt>
                <c:pt idx="18">
                  <c:v>40277.619312109891</c:v>
                </c:pt>
                <c:pt idx="19">
                  <c:v>38791.074685748346</c:v>
                </c:pt>
                <c:pt idx="20">
                  <c:v>40027.240208867406</c:v>
                </c:pt>
                <c:pt idx="21">
                  <c:v>41565.271221036899</c:v>
                </c:pt>
                <c:pt idx="22">
                  <c:v>42145.097861131697</c:v>
                </c:pt>
                <c:pt idx="23">
                  <c:v>44101.471446450567</c:v>
                </c:pt>
                <c:pt idx="24">
                  <c:v>45519.793919253665</c:v>
                </c:pt>
                <c:pt idx="25">
                  <c:v>44647.364226586324</c:v>
                </c:pt>
                <c:pt idx="26">
                  <c:v>44819.483600271713</c:v>
                </c:pt>
                <c:pt idx="27">
                  <c:v>46704.894721525096</c:v>
                </c:pt>
              </c:numCache>
            </c:numRef>
          </c:val>
          <c:smooth val="0"/>
          <c:extLst>
            <c:ext xmlns:c16="http://schemas.microsoft.com/office/drawing/2014/chart" uri="{C3380CC4-5D6E-409C-BE32-E72D297353CC}">
              <c16:uniqueId val="{00000003-3E8A-473F-9711-3FF9472F95C9}"/>
            </c:ext>
          </c:extLst>
        </c:ser>
        <c:ser>
          <c:idx val="4"/>
          <c:order val="4"/>
          <c:tx>
            <c:strRef>
              <c:f>adv!$A$6</c:f>
              <c:strCache>
                <c:ptCount val="1"/>
                <c:pt idx="0">
                  <c:v>Germany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adv!$B$6:$AC$6</c:f>
              <c:numCache>
                <c:formatCode>General</c:formatCode>
                <c:ptCount val="28"/>
                <c:pt idx="0">
                  <c:v>19433.157445002846</c:v>
                </c:pt>
                <c:pt idx="1">
                  <c:v>20952.528488038053</c:v>
                </c:pt>
                <c:pt idx="2">
                  <c:v>21676.966663380033</c:v>
                </c:pt>
                <c:pt idx="3">
                  <c:v>21836.504315372269</c:v>
                </c:pt>
                <c:pt idx="4">
                  <c:v>22770.126257873584</c:v>
                </c:pt>
                <c:pt idx="5">
                  <c:v>23579.54936701203</c:v>
                </c:pt>
                <c:pt idx="6">
                  <c:v>24104.350732743405</c:v>
                </c:pt>
                <c:pt idx="7">
                  <c:v>24633.189147564921</c:v>
                </c:pt>
                <c:pt idx="8">
                  <c:v>25371.86468959643</c:v>
                </c:pt>
                <c:pt idx="9">
                  <c:v>26360.147189392646</c:v>
                </c:pt>
                <c:pt idx="10">
                  <c:v>27293.767558112333</c:v>
                </c:pt>
                <c:pt idx="11">
                  <c:v>28499.606082790397</c:v>
                </c:pt>
                <c:pt idx="12">
                  <c:v>29326.912073428331</c:v>
                </c:pt>
                <c:pt idx="13">
                  <c:v>29987.912497741374</c:v>
                </c:pt>
                <c:pt idx="14">
                  <c:v>31428.630636819344</c:v>
                </c:pt>
                <c:pt idx="15">
                  <c:v>31968.467447358918</c:v>
                </c:pt>
                <c:pt idx="16">
                  <c:v>34246.207645394854</c:v>
                </c:pt>
                <c:pt idx="17">
                  <c:v>36444.515688390835</c:v>
                </c:pt>
                <c:pt idx="18">
                  <c:v>38028.772143517999</c:v>
                </c:pt>
                <c:pt idx="19">
                  <c:v>37035.780029273272</c:v>
                </c:pt>
                <c:pt idx="20">
                  <c:v>39225.599994166347</c:v>
                </c:pt>
                <c:pt idx="21">
                  <c:v>42692.519756642389</c:v>
                </c:pt>
                <c:pt idx="22">
                  <c:v>43564.148017235319</c:v>
                </c:pt>
                <c:pt idx="23">
                  <c:v>45232.197853081809</c:v>
                </c:pt>
                <c:pt idx="24">
                  <c:v>47092.488372119675</c:v>
                </c:pt>
                <c:pt idx="25">
                  <c:v>47810.836010988285</c:v>
                </c:pt>
                <c:pt idx="26">
                  <c:v>48943.101804509264</c:v>
                </c:pt>
                <c:pt idx="27">
                  <c:v>50638.890963650381</c:v>
                </c:pt>
              </c:numCache>
            </c:numRef>
          </c:val>
          <c:smooth val="0"/>
          <c:extLst>
            <c:ext xmlns:c16="http://schemas.microsoft.com/office/drawing/2014/chart" uri="{C3380CC4-5D6E-409C-BE32-E72D297353CC}">
              <c16:uniqueId val="{00000004-3E8A-473F-9711-3FF9472F95C9}"/>
            </c:ext>
          </c:extLst>
        </c:ser>
        <c:ser>
          <c:idx val="5"/>
          <c:order val="5"/>
          <c:tx>
            <c:strRef>
              <c:f>adv!$A$7</c:f>
              <c:strCache>
                <c:ptCount val="1"/>
                <c:pt idx="0">
                  <c:v>European Union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adv!$B$7:$AC$7</c:f>
              <c:numCache>
                <c:formatCode>General</c:formatCode>
                <c:ptCount val="28"/>
                <c:pt idx="0">
                  <c:v>14984.427345320384</c:v>
                </c:pt>
                <c:pt idx="1">
                  <c:v>15625.475890420943</c:v>
                </c:pt>
                <c:pt idx="2">
                  <c:v>16086.109499739583</c:v>
                </c:pt>
                <c:pt idx="3">
                  <c:v>16394.983900074181</c:v>
                </c:pt>
                <c:pt idx="4">
                  <c:v>17180.589774769578</c:v>
                </c:pt>
                <c:pt idx="5">
                  <c:v>17991.883115785669</c:v>
                </c:pt>
                <c:pt idx="6">
                  <c:v>18703.622103013269</c:v>
                </c:pt>
                <c:pt idx="7">
                  <c:v>19510.330346664687</c:v>
                </c:pt>
                <c:pt idx="8">
                  <c:v>20349.279917433185</c:v>
                </c:pt>
                <c:pt idx="9">
                  <c:v>21142.029597195386</c:v>
                </c:pt>
                <c:pt idx="10">
                  <c:v>22572.630177693645</c:v>
                </c:pt>
                <c:pt idx="11">
                  <c:v>23689.643249229328</c:v>
                </c:pt>
                <c:pt idx="12">
                  <c:v>24733.136941083747</c:v>
                </c:pt>
                <c:pt idx="13">
                  <c:v>25324.589312613134</c:v>
                </c:pt>
                <c:pt idx="14">
                  <c:v>26558.901566066859</c:v>
                </c:pt>
                <c:pt idx="15">
                  <c:v>27505.430458112485</c:v>
                </c:pt>
                <c:pt idx="16">
                  <c:v>29757.459015613193</c:v>
                </c:pt>
                <c:pt idx="17">
                  <c:v>31530.695448162056</c:v>
                </c:pt>
                <c:pt idx="18">
                  <c:v>32957.672096028335</c:v>
                </c:pt>
                <c:pt idx="19">
                  <c:v>32161.553847439667</c:v>
                </c:pt>
                <c:pt idx="20">
                  <c:v>33259.689766540811</c:v>
                </c:pt>
                <c:pt idx="21">
                  <c:v>34720.335638275603</c:v>
                </c:pt>
                <c:pt idx="22">
                  <c:v>35279.490532259362</c:v>
                </c:pt>
                <c:pt idx="23">
                  <c:v>36492.378796077865</c:v>
                </c:pt>
                <c:pt idx="24">
                  <c:v>37502.7299906111</c:v>
                </c:pt>
                <c:pt idx="25">
                  <c:v>38457.376294083668</c:v>
                </c:pt>
                <c:pt idx="26">
                  <c:v>39624.740307434316</c:v>
                </c:pt>
                <c:pt idx="27">
                  <c:v>41125.601808249703</c:v>
                </c:pt>
              </c:numCache>
            </c:numRef>
          </c:val>
          <c:smooth val="0"/>
          <c:extLst>
            <c:ext xmlns:c16="http://schemas.microsoft.com/office/drawing/2014/chart" uri="{C3380CC4-5D6E-409C-BE32-E72D297353CC}">
              <c16:uniqueId val="{00000005-3E8A-473F-9711-3FF9472F95C9}"/>
            </c:ext>
          </c:extLst>
        </c:ser>
        <c:ser>
          <c:idx val="6"/>
          <c:order val="6"/>
          <c:tx>
            <c:strRef>
              <c:f>adv!$A$8</c:f>
              <c:strCache>
                <c:ptCount val="1"/>
                <c:pt idx="0">
                  <c:v>Finland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adv!$B$8:$AC$8</c:f>
              <c:numCache>
                <c:formatCode>General</c:formatCode>
                <c:ptCount val="28"/>
                <c:pt idx="0">
                  <c:v>18158.938577036628</c:v>
                </c:pt>
                <c:pt idx="1">
                  <c:v>17557.462883950237</c:v>
                </c:pt>
                <c:pt idx="2">
                  <c:v>17263.392490661525</c:v>
                </c:pt>
                <c:pt idx="3">
                  <c:v>17459.62664314517</c:v>
                </c:pt>
                <c:pt idx="4">
                  <c:v>18453.89246188118</c:v>
                </c:pt>
                <c:pt idx="5">
                  <c:v>19556.567774410927</c:v>
                </c:pt>
                <c:pt idx="6">
                  <c:v>20053.311223158718</c:v>
                </c:pt>
                <c:pt idx="7">
                  <c:v>21768.613256035133</c:v>
                </c:pt>
                <c:pt idx="8">
                  <c:v>23539.331813201188</c:v>
                </c:pt>
                <c:pt idx="9">
                  <c:v>24768.646702672806</c:v>
                </c:pt>
                <c:pt idx="10">
                  <c:v>26748.631053452256</c:v>
                </c:pt>
                <c:pt idx="11">
                  <c:v>27793.718331641641</c:v>
                </c:pt>
                <c:pt idx="12">
                  <c:v>28567.171202075911</c:v>
                </c:pt>
                <c:pt idx="13">
                  <c:v>28982.923859073926</c:v>
                </c:pt>
                <c:pt idx="14">
                  <c:v>31129.299635434611</c:v>
                </c:pt>
                <c:pt idx="15">
                  <c:v>31993.407256857925</c:v>
                </c:pt>
                <c:pt idx="16">
                  <c:v>34367.474277896945</c:v>
                </c:pt>
                <c:pt idx="17">
                  <c:v>37696.647623168625</c:v>
                </c:pt>
                <c:pt idx="18">
                  <c:v>39969.387598705529</c:v>
                </c:pt>
                <c:pt idx="19">
                  <c:v>37823.229188178368</c:v>
                </c:pt>
                <c:pt idx="20">
                  <c:v>38775.17485663655</c:v>
                </c:pt>
                <c:pt idx="21">
                  <c:v>40683.527582170289</c:v>
                </c:pt>
                <c:pt idx="22">
                  <c:v>40620.176066034976</c:v>
                </c:pt>
                <c:pt idx="23">
                  <c:v>41293.515772852435</c:v>
                </c:pt>
                <c:pt idx="24">
                  <c:v>41470.202359015675</c:v>
                </c:pt>
                <c:pt idx="25">
                  <c:v>42071.191269193834</c:v>
                </c:pt>
                <c:pt idx="26">
                  <c:v>43378.146028818068</c:v>
                </c:pt>
                <c:pt idx="27">
                  <c:v>44865.840912511558</c:v>
                </c:pt>
              </c:numCache>
            </c:numRef>
          </c:val>
          <c:smooth val="0"/>
          <c:extLst>
            <c:ext xmlns:c16="http://schemas.microsoft.com/office/drawing/2014/chart" uri="{C3380CC4-5D6E-409C-BE32-E72D297353CC}">
              <c16:uniqueId val="{00000006-3E8A-473F-9711-3FF9472F95C9}"/>
            </c:ext>
          </c:extLst>
        </c:ser>
        <c:ser>
          <c:idx val="7"/>
          <c:order val="7"/>
          <c:tx>
            <c:strRef>
              <c:f>adv!$A$9</c:f>
              <c:strCache>
                <c:ptCount val="1"/>
                <c:pt idx="0">
                  <c:v>France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adv!$B$9:$AC$9</c:f>
              <c:numCache>
                <c:formatCode>General</c:formatCode>
                <c:ptCount val="28"/>
                <c:pt idx="0">
                  <c:v>17566.30389767337</c:v>
                </c:pt>
                <c:pt idx="1">
                  <c:v>18322.662491771029</c:v>
                </c:pt>
                <c:pt idx="2">
                  <c:v>18941.40506341416</c:v>
                </c:pt>
                <c:pt idx="3">
                  <c:v>19183.765176846704</c:v>
                </c:pt>
                <c:pt idx="4">
                  <c:v>19977.275169126868</c:v>
                </c:pt>
                <c:pt idx="5">
                  <c:v>20744.006978319001</c:v>
                </c:pt>
                <c:pt idx="6">
                  <c:v>21326.826724852406</c:v>
                </c:pt>
                <c:pt idx="7">
                  <c:v>22231.183905118392</c:v>
                </c:pt>
                <c:pt idx="8">
                  <c:v>23340.004754670816</c:v>
                </c:pt>
                <c:pt idx="9">
                  <c:v>24307.498787648354</c:v>
                </c:pt>
                <c:pt idx="10">
                  <c:v>26090.101661475943</c:v>
                </c:pt>
                <c:pt idx="11">
                  <c:v>27524.429941527069</c:v>
                </c:pt>
                <c:pt idx="12">
                  <c:v>28523.885727138237</c:v>
                </c:pt>
                <c:pt idx="13">
                  <c:v>28139.557063469998</c:v>
                </c:pt>
                <c:pt idx="14">
                  <c:v>29044.396105064876</c:v>
                </c:pt>
                <c:pt idx="15">
                  <c:v>30498.579294360941</c:v>
                </c:pt>
                <c:pt idx="16">
                  <c:v>32439.06176003459</c:v>
                </c:pt>
                <c:pt idx="17">
                  <c:v>34082.459158136131</c:v>
                </c:pt>
                <c:pt idx="18">
                  <c:v>35095.260231602952</c:v>
                </c:pt>
                <c:pt idx="19">
                  <c:v>34678.941582701256</c:v>
                </c:pt>
                <c:pt idx="20">
                  <c:v>35935.026195141851</c:v>
                </c:pt>
                <c:pt idx="21">
                  <c:v>37440.641494809439</c:v>
                </c:pt>
                <c:pt idx="22">
                  <c:v>37679.133256937246</c:v>
                </c:pt>
                <c:pt idx="23">
                  <c:v>39523.870123395704</c:v>
                </c:pt>
                <c:pt idx="24">
                  <c:v>40141.590320076859</c:v>
                </c:pt>
                <c:pt idx="25">
                  <c:v>40564.460706907645</c:v>
                </c:pt>
                <c:pt idx="26">
                  <c:v>41357.986932960026</c:v>
                </c:pt>
                <c:pt idx="27">
                  <c:v>42850.386280110535</c:v>
                </c:pt>
              </c:numCache>
            </c:numRef>
          </c:val>
          <c:smooth val="0"/>
          <c:extLst>
            <c:ext xmlns:c16="http://schemas.microsoft.com/office/drawing/2014/chart" uri="{C3380CC4-5D6E-409C-BE32-E72D297353CC}">
              <c16:uniqueId val="{00000007-3E8A-473F-9711-3FF9472F95C9}"/>
            </c:ext>
          </c:extLst>
        </c:ser>
        <c:ser>
          <c:idx val="8"/>
          <c:order val="8"/>
          <c:tx>
            <c:strRef>
              <c:f>adv!$A$10</c:f>
              <c:strCache>
                <c:ptCount val="1"/>
                <c:pt idx="0">
                  <c:v>United Kingdom</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adv!$B$10:$AC$10</c:f>
              <c:numCache>
                <c:formatCode>General</c:formatCode>
                <c:ptCount val="28"/>
                <c:pt idx="0">
                  <c:v>16934.432549326157</c:v>
                </c:pt>
                <c:pt idx="1">
                  <c:v>17254.543135680979</c:v>
                </c:pt>
                <c:pt idx="2">
                  <c:v>17666.004705637482</c:v>
                </c:pt>
                <c:pt idx="3">
                  <c:v>18498.964673993123</c:v>
                </c:pt>
                <c:pt idx="4">
                  <c:v>19575.796717009984</c:v>
                </c:pt>
                <c:pt idx="5">
                  <c:v>20423.534232680744</c:v>
                </c:pt>
                <c:pt idx="6">
                  <c:v>21745.610189929575</c:v>
                </c:pt>
                <c:pt idx="7">
                  <c:v>22931.912539621193</c:v>
                </c:pt>
                <c:pt idx="8">
                  <c:v>23450.804253841252</c:v>
                </c:pt>
                <c:pt idx="9">
                  <c:v>24171.240695458619</c:v>
                </c:pt>
                <c:pt idx="10">
                  <c:v>26245.856210660633</c:v>
                </c:pt>
                <c:pt idx="11">
                  <c:v>27462.612512704418</c:v>
                </c:pt>
                <c:pt idx="12">
                  <c:v>28806.888838265459</c:v>
                </c:pt>
                <c:pt idx="13">
                  <c:v>30043.997226291973</c:v>
                </c:pt>
                <c:pt idx="14">
                  <c:v>31732.952296216623</c:v>
                </c:pt>
                <c:pt idx="15">
                  <c:v>32436.87958776133</c:v>
                </c:pt>
                <c:pt idx="16">
                  <c:v>34500.708127784601</c:v>
                </c:pt>
                <c:pt idx="17">
                  <c:v>35289.398005137307</c:v>
                </c:pt>
                <c:pt idx="18">
                  <c:v>36257.512445390734</c:v>
                </c:pt>
                <c:pt idx="19">
                  <c:v>34589.566599361475</c:v>
                </c:pt>
                <c:pt idx="20">
                  <c:v>35875.456276783989</c:v>
                </c:pt>
                <c:pt idx="21">
                  <c:v>36607.981089725654</c:v>
                </c:pt>
                <c:pt idx="22">
                  <c:v>37705.594222981752</c:v>
                </c:pt>
                <c:pt idx="23">
                  <c:v>39308.134566274421</c:v>
                </c:pt>
                <c:pt idx="24">
                  <c:v>40707.200994490253</c:v>
                </c:pt>
                <c:pt idx="25">
                  <c:v>41579.86341155527</c:v>
                </c:pt>
                <c:pt idx="26">
                  <c:v>42656.216602199514</c:v>
                </c:pt>
                <c:pt idx="27">
                  <c:v>43268.783555656715</c:v>
                </c:pt>
              </c:numCache>
            </c:numRef>
          </c:val>
          <c:smooth val="0"/>
          <c:extLst>
            <c:ext xmlns:c16="http://schemas.microsoft.com/office/drawing/2014/chart" uri="{C3380CC4-5D6E-409C-BE32-E72D297353CC}">
              <c16:uniqueId val="{00000008-3E8A-473F-9711-3FF9472F95C9}"/>
            </c:ext>
          </c:extLst>
        </c:ser>
        <c:ser>
          <c:idx val="9"/>
          <c:order val="9"/>
          <c:tx>
            <c:strRef>
              <c:f>adv!$A$11</c:f>
              <c:strCache>
                <c:ptCount val="1"/>
                <c:pt idx="0">
                  <c:v>OECD members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adv!$B$11:$AC$11</c:f>
              <c:numCache>
                <c:formatCode>General</c:formatCode>
                <c:ptCount val="28"/>
                <c:pt idx="0">
                  <c:v>16626.237479505147</c:v>
                </c:pt>
                <c:pt idx="1">
                  <c:v>17262.135011725848</c:v>
                </c:pt>
                <c:pt idx="2">
                  <c:v>17890.386094062014</c:v>
                </c:pt>
                <c:pt idx="3">
                  <c:v>18550.947908054466</c:v>
                </c:pt>
                <c:pt idx="4">
                  <c:v>19397.033857215174</c:v>
                </c:pt>
                <c:pt idx="5">
                  <c:v>20178.75616889129</c:v>
                </c:pt>
                <c:pt idx="6">
                  <c:v>21050.298012152358</c:v>
                </c:pt>
                <c:pt idx="7">
                  <c:v>22024.051964560007</c:v>
                </c:pt>
                <c:pt idx="8">
                  <c:v>22784.621235509519</c:v>
                </c:pt>
                <c:pt idx="9">
                  <c:v>23715.683994646392</c:v>
                </c:pt>
                <c:pt idx="10">
                  <c:v>25194.962721452004</c:v>
                </c:pt>
                <c:pt idx="11">
                  <c:v>25992.911117049105</c:v>
                </c:pt>
                <c:pt idx="12">
                  <c:v>26809.844222641586</c:v>
                </c:pt>
                <c:pt idx="13">
                  <c:v>27572.673110320313</c:v>
                </c:pt>
                <c:pt idx="14">
                  <c:v>29045.420877873454</c:v>
                </c:pt>
                <c:pt idx="15">
                  <c:v>30438.239454041981</c:v>
                </c:pt>
                <c:pt idx="16">
                  <c:v>32424.010438777881</c:v>
                </c:pt>
                <c:pt idx="17">
                  <c:v>33973.21335655974</c:v>
                </c:pt>
                <c:pt idx="18">
                  <c:v>34813.024016680196</c:v>
                </c:pt>
                <c:pt idx="19">
                  <c:v>33861.298236128256</c:v>
                </c:pt>
                <c:pt idx="20">
                  <c:v>35133.967420777059</c:v>
                </c:pt>
                <c:pt idx="21">
                  <c:v>36554.095638822197</c:v>
                </c:pt>
                <c:pt idx="22">
                  <c:v>37525.141233289352</c:v>
                </c:pt>
                <c:pt idx="23">
                  <c:v>38791.798758644443</c:v>
                </c:pt>
                <c:pt idx="24">
                  <c:v>39931.402823161967</c:v>
                </c:pt>
                <c:pt idx="25">
                  <c:v>40918.867746431555</c:v>
                </c:pt>
                <c:pt idx="26">
                  <c:v>41917.220129010755</c:v>
                </c:pt>
                <c:pt idx="27">
                  <c:v>43351.397180237385</c:v>
                </c:pt>
              </c:numCache>
            </c:numRef>
          </c:val>
          <c:smooth val="0"/>
          <c:extLst>
            <c:ext xmlns:c16="http://schemas.microsoft.com/office/drawing/2014/chart" uri="{C3380CC4-5D6E-409C-BE32-E72D297353CC}">
              <c16:uniqueId val="{00000009-3E8A-473F-9711-3FF9472F95C9}"/>
            </c:ext>
          </c:extLst>
        </c:ser>
        <c:ser>
          <c:idx val="10"/>
          <c:order val="10"/>
          <c:tx>
            <c:strRef>
              <c:f>adv!$A$12</c:f>
              <c:strCache>
                <c:ptCount val="1"/>
                <c:pt idx="0">
                  <c:v>United States</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adv!$B$1:$AC$1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adv!$B$12:$AC$12</c:f>
              <c:numCache>
                <c:formatCode>General</c:formatCode>
                <c:ptCount val="28"/>
                <c:pt idx="0">
                  <c:v>23954.479354867141</c:v>
                </c:pt>
                <c:pt idx="1">
                  <c:v>24405.164814748932</c:v>
                </c:pt>
                <c:pt idx="2">
                  <c:v>25492.951651761698</c:v>
                </c:pt>
                <c:pt idx="3">
                  <c:v>26464.852511744044</c:v>
                </c:pt>
                <c:pt idx="4">
                  <c:v>27776.635528226019</c:v>
                </c:pt>
                <c:pt idx="5">
                  <c:v>28782.175020091785</c:v>
                </c:pt>
                <c:pt idx="6">
                  <c:v>30068.230918283258</c:v>
                </c:pt>
                <c:pt idx="7">
                  <c:v>31572.690229849224</c:v>
                </c:pt>
                <c:pt idx="8">
                  <c:v>32949.197764034601</c:v>
                </c:pt>
                <c:pt idx="9">
                  <c:v>34620.928899082566</c:v>
                </c:pt>
                <c:pt idx="10">
                  <c:v>36449.855115534861</c:v>
                </c:pt>
                <c:pt idx="11">
                  <c:v>37273.618103417619</c:v>
                </c:pt>
                <c:pt idx="12">
                  <c:v>38166.037840781217</c:v>
                </c:pt>
                <c:pt idx="13">
                  <c:v>39677.198348105841</c:v>
                </c:pt>
                <c:pt idx="14">
                  <c:v>41921.809761789213</c:v>
                </c:pt>
                <c:pt idx="15">
                  <c:v>44307.92058486028</c:v>
                </c:pt>
                <c:pt idx="16">
                  <c:v>46437.067117306477</c:v>
                </c:pt>
                <c:pt idx="17">
                  <c:v>48061.537661335336</c:v>
                </c:pt>
                <c:pt idx="18">
                  <c:v>48401.427340389913</c:v>
                </c:pt>
                <c:pt idx="19">
                  <c:v>47001.555349681752</c:v>
                </c:pt>
                <c:pt idx="20">
                  <c:v>48375.406946297175</c:v>
                </c:pt>
                <c:pt idx="21">
                  <c:v>49793.713524920146</c:v>
                </c:pt>
                <c:pt idx="22">
                  <c:v>51450.95911481823</c:v>
                </c:pt>
                <c:pt idx="23">
                  <c:v>52782.086508871005</c:v>
                </c:pt>
                <c:pt idx="24">
                  <c:v>54696.726165232671</c:v>
                </c:pt>
                <c:pt idx="25">
                  <c:v>56443.817242258214</c:v>
                </c:pt>
                <c:pt idx="26">
                  <c:v>57588.538070583025</c:v>
                </c:pt>
                <c:pt idx="27">
                  <c:v>59531.661964344021</c:v>
                </c:pt>
              </c:numCache>
            </c:numRef>
          </c:val>
          <c:smooth val="0"/>
          <c:extLst>
            <c:ext xmlns:c16="http://schemas.microsoft.com/office/drawing/2014/chart" uri="{C3380CC4-5D6E-409C-BE32-E72D297353CC}">
              <c16:uniqueId val="{0000000A-3E8A-473F-9711-3FF9472F95C9}"/>
            </c:ext>
          </c:extLst>
        </c:ser>
        <c:dLbls>
          <c:showLegendKey val="0"/>
          <c:showVal val="0"/>
          <c:showCatName val="0"/>
          <c:showSerName val="0"/>
          <c:showPercent val="0"/>
          <c:showBubbleSize val="0"/>
        </c:dLbls>
        <c:marker val="1"/>
        <c:smooth val="0"/>
        <c:axId val="950218576"/>
        <c:axId val="950217744"/>
      </c:lineChart>
      <c:catAx>
        <c:axId val="95021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50217744"/>
        <c:crosses val="autoZero"/>
        <c:auto val="1"/>
        <c:lblAlgn val="ctr"/>
        <c:lblOffset val="100"/>
        <c:noMultiLvlLbl val="0"/>
      </c:catAx>
      <c:valAx>
        <c:axId val="95021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50218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Sheet5!$D$29</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Sheet5!$E$29:$K$29</c:f>
              <c:numCache>
                <c:formatCode>General</c:formatCode>
                <c:ptCount val="7"/>
                <c:pt idx="0">
                  <c:v>5.0943796688479122</c:v>
                </c:pt>
                <c:pt idx="1">
                  <c:v>3.0151917886133943</c:v>
                </c:pt>
                <c:pt idx="2">
                  <c:v>3.4178346411809897</c:v>
                </c:pt>
                <c:pt idx="3">
                  <c:v>3.3206725409318283</c:v>
                </c:pt>
                <c:pt idx="4">
                  <c:v>3.0497976945650733</c:v>
                </c:pt>
                <c:pt idx="5">
                  <c:v>2.6384420997469276</c:v>
                </c:pt>
                <c:pt idx="6">
                  <c:v>2.3924429662848112</c:v>
                </c:pt>
              </c:numCache>
            </c:numRef>
          </c:val>
          <c:smooth val="0"/>
          <c:extLst>
            <c:ext xmlns:c16="http://schemas.microsoft.com/office/drawing/2014/chart" uri="{C3380CC4-5D6E-409C-BE32-E72D297353CC}">
              <c16:uniqueId val="{00000000-5876-43FE-A194-900B4D4F1417}"/>
            </c:ext>
          </c:extLst>
        </c:ser>
        <c:ser>
          <c:idx val="1"/>
          <c:order val="1"/>
          <c:tx>
            <c:strRef>
              <c:f>Sheet5!$D$30</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Sheet5!$E$30:$K$30</c:f>
              <c:numCache>
                <c:formatCode>General</c:formatCode>
                <c:ptCount val="7"/>
                <c:pt idx="0">
                  <c:v>4.6874568234840321</c:v>
                </c:pt>
                <c:pt idx="1">
                  <c:v>3.6327625482832602</c:v>
                </c:pt>
                <c:pt idx="2">
                  <c:v>2.2577158995353557</c:v>
                </c:pt>
                <c:pt idx="3">
                  <c:v>2.625376033457266</c:v>
                </c:pt>
                <c:pt idx="4">
                  <c:v>1.5258156910167913</c:v>
                </c:pt>
                <c:pt idx="5">
                  <c:v>1.0571765616715567</c:v>
                </c:pt>
                <c:pt idx="6">
                  <c:v>2.2430940585452674</c:v>
                </c:pt>
              </c:numCache>
            </c:numRef>
          </c:val>
          <c:smooth val="0"/>
          <c:extLst>
            <c:ext xmlns:c16="http://schemas.microsoft.com/office/drawing/2014/chart" uri="{C3380CC4-5D6E-409C-BE32-E72D297353CC}">
              <c16:uniqueId val="{00000001-5876-43FE-A194-900B4D4F1417}"/>
            </c:ext>
          </c:extLst>
        </c:ser>
        <c:ser>
          <c:idx val="2"/>
          <c:order val="2"/>
          <c:tx>
            <c:strRef>
              <c:f>Sheet5!$D$31</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Sheet5!$E$31:$K$31</c:f>
              <c:numCache>
                <c:formatCode>General</c:formatCode>
                <c:ptCount val="7"/>
                <c:pt idx="0">
                  <c:v>4.8864341913588021</c:v>
                </c:pt>
                <c:pt idx="1">
                  <c:v>3.4168374665703114</c:v>
                </c:pt>
                <c:pt idx="2">
                  <c:v>2.020492128334392</c:v>
                </c:pt>
                <c:pt idx="3">
                  <c:v>2.2489635526080365</c:v>
                </c:pt>
                <c:pt idx="4">
                  <c:v>1.6149559075242734</c:v>
                </c:pt>
                <c:pt idx="5">
                  <c:v>1.0040075259367343</c:v>
                </c:pt>
                <c:pt idx="6">
                  <c:v>1.5710293889355071</c:v>
                </c:pt>
              </c:numCache>
            </c:numRef>
          </c:val>
          <c:smooth val="0"/>
          <c:extLst>
            <c:ext xmlns:c16="http://schemas.microsoft.com/office/drawing/2014/chart" uri="{C3380CC4-5D6E-409C-BE32-E72D297353CC}">
              <c16:uniqueId val="{00000002-5876-43FE-A194-900B4D4F1417}"/>
            </c:ext>
          </c:extLst>
        </c:ser>
        <c:ser>
          <c:idx val="3"/>
          <c:order val="3"/>
          <c:tx>
            <c:strRef>
              <c:f>Sheet5!$D$32</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Sheet5!$E$32:$K$32</c:f>
              <c:numCache>
                <c:formatCode>General</c:formatCode>
                <c:ptCount val="7"/>
                <c:pt idx="0">
                  <c:v>5.2109080931259539</c:v>
                </c:pt>
                <c:pt idx="1">
                  <c:v>4.0620340970614617</c:v>
                </c:pt>
                <c:pt idx="2">
                  <c:v>2.6725101558650777</c:v>
                </c:pt>
                <c:pt idx="3">
                  <c:v>2.8702223523127701</c:v>
                </c:pt>
                <c:pt idx="4">
                  <c:v>1.8690899917728729</c:v>
                </c:pt>
                <c:pt idx="5">
                  <c:v>2.1311841722497435</c:v>
                </c:pt>
                <c:pt idx="6">
                  <c:v>2.2307267131682806</c:v>
                </c:pt>
              </c:numCache>
            </c:numRef>
          </c:val>
          <c:smooth val="0"/>
          <c:extLst>
            <c:ext xmlns:c16="http://schemas.microsoft.com/office/drawing/2014/chart" uri="{C3380CC4-5D6E-409C-BE32-E72D297353CC}">
              <c16:uniqueId val="{00000003-5876-43FE-A194-900B4D4F1417}"/>
            </c:ext>
          </c:extLst>
        </c:ser>
        <c:ser>
          <c:idx val="4"/>
          <c:order val="4"/>
          <c:tx>
            <c:strRef>
              <c:f>Sheet5!$D$33</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Sheet5!$E$33:$K$33</c:f>
              <c:numCache>
                <c:formatCode>General</c:formatCode>
                <c:ptCount val="7"/>
                <c:pt idx="2">
                  <c:v>2.2340177107269952</c:v>
                </c:pt>
                <c:pt idx="3">
                  <c:v>1.2112478917248737</c:v>
                </c:pt>
                <c:pt idx="4">
                  <c:v>1.877552324950321</c:v>
                </c:pt>
                <c:pt idx="5">
                  <c:v>1.4944718333907674</c:v>
                </c:pt>
                <c:pt idx="6">
                  <c:v>1.2313383576112429</c:v>
                </c:pt>
              </c:numCache>
            </c:numRef>
          </c:val>
          <c:smooth val="0"/>
          <c:extLst>
            <c:ext xmlns:c16="http://schemas.microsoft.com/office/drawing/2014/chart" uri="{C3380CC4-5D6E-409C-BE32-E72D297353CC}">
              <c16:uniqueId val="{00000004-5876-43FE-A194-900B4D4F1417}"/>
            </c:ext>
          </c:extLst>
        </c:ser>
        <c:ser>
          <c:idx val="5"/>
          <c:order val="5"/>
          <c:tx>
            <c:strRef>
              <c:f>Sheet5!$D$34</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Sheet5!$E$34:$K$34</c:f>
              <c:numCache>
                <c:formatCode>General</c:formatCode>
                <c:ptCount val="7"/>
                <c:pt idx="1">
                  <c:v>2.9098019119296437</c:v>
                </c:pt>
                <c:pt idx="2">
                  <c:v>2.3405977317038849</c:v>
                </c:pt>
                <c:pt idx="3">
                  <c:v>1.9866812674279415</c:v>
                </c:pt>
                <c:pt idx="4">
                  <c:v>0.93663327839782939</c:v>
                </c:pt>
                <c:pt idx="5">
                  <c:v>1.5915298130334434</c:v>
                </c:pt>
                <c:pt idx="6">
                  <c:v>2.0832250915871882</c:v>
                </c:pt>
              </c:numCache>
            </c:numRef>
          </c:val>
          <c:smooth val="0"/>
          <c:extLst>
            <c:ext xmlns:c16="http://schemas.microsoft.com/office/drawing/2014/chart" uri="{C3380CC4-5D6E-409C-BE32-E72D297353CC}">
              <c16:uniqueId val="{00000005-5876-43FE-A194-900B4D4F1417}"/>
            </c:ext>
          </c:extLst>
        </c:ser>
        <c:ser>
          <c:idx val="6"/>
          <c:order val="6"/>
          <c:tx>
            <c:strRef>
              <c:f>Sheet5!$D$35</c:f>
              <c:strCache>
                <c:ptCount val="1"/>
                <c:pt idx="0">
                  <c:v>Euro area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Sheet5!$E$35:$K$35</c:f>
              <c:numCache>
                <c:formatCode>General</c:formatCode>
                <c:ptCount val="7"/>
                <c:pt idx="0">
                  <c:v>5.7900974411011372</c:v>
                </c:pt>
                <c:pt idx="1">
                  <c:v>3.4594374750089942</c:v>
                </c:pt>
                <c:pt idx="2">
                  <c:v>2.4349268202038603</c:v>
                </c:pt>
                <c:pt idx="3">
                  <c:v>2.2629871866265745</c:v>
                </c:pt>
                <c:pt idx="4">
                  <c:v>1.2198141403133576</c:v>
                </c:pt>
                <c:pt idx="5">
                  <c:v>0.7188746129188871</c:v>
                </c:pt>
                <c:pt idx="6">
                  <c:v>2.0836588877539057</c:v>
                </c:pt>
              </c:numCache>
            </c:numRef>
          </c:val>
          <c:smooth val="0"/>
          <c:extLst>
            <c:ext xmlns:c16="http://schemas.microsoft.com/office/drawing/2014/chart" uri="{C3380CC4-5D6E-409C-BE32-E72D297353CC}">
              <c16:uniqueId val="{00000006-5876-43FE-A194-900B4D4F1417}"/>
            </c:ext>
          </c:extLst>
        </c:ser>
        <c:ser>
          <c:idx val="7"/>
          <c:order val="7"/>
          <c:tx>
            <c:strRef>
              <c:f>Sheet5!$D$36</c:f>
              <c:strCache>
                <c:ptCount val="1"/>
                <c:pt idx="0">
                  <c:v>Spain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Sheet5!$E$36:$K$36</c:f>
              <c:numCache>
                <c:formatCode>General</c:formatCode>
                <c:ptCount val="7"/>
                <c:pt idx="0">
                  <c:v>7.4331623657326968</c:v>
                </c:pt>
                <c:pt idx="1">
                  <c:v>3.660431754067905</c:v>
                </c:pt>
                <c:pt idx="2">
                  <c:v>2.9493424564295041</c:v>
                </c:pt>
                <c:pt idx="3">
                  <c:v>2.8028639453794866</c:v>
                </c:pt>
                <c:pt idx="4">
                  <c:v>2.24572139125778</c:v>
                </c:pt>
                <c:pt idx="5">
                  <c:v>-0.14348028582441827</c:v>
                </c:pt>
                <c:pt idx="6">
                  <c:v>3.1630911779362378</c:v>
                </c:pt>
              </c:numCache>
            </c:numRef>
          </c:val>
          <c:smooth val="0"/>
          <c:extLst>
            <c:ext xmlns:c16="http://schemas.microsoft.com/office/drawing/2014/chart" uri="{C3380CC4-5D6E-409C-BE32-E72D297353CC}">
              <c16:uniqueId val="{00000007-5876-43FE-A194-900B4D4F1417}"/>
            </c:ext>
          </c:extLst>
        </c:ser>
        <c:ser>
          <c:idx val="8"/>
          <c:order val="8"/>
          <c:tx>
            <c:strRef>
              <c:f>Sheet5!$D$37</c:f>
              <c:strCache>
                <c:ptCount val="1"/>
                <c:pt idx="0">
                  <c:v>European Union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Sheet5!$E$37:$K$37</c:f>
              <c:numCache>
                <c:formatCode>General</c:formatCode>
                <c:ptCount val="7"/>
                <c:pt idx="0">
                  <c:v>5.0911535247629818</c:v>
                </c:pt>
                <c:pt idx="1">
                  <c:v>3.1863381415161114</c:v>
                </c:pt>
                <c:pt idx="2">
                  <c:v>2.492532332464819</c:v>
                </c:pt>
                <c:pt idx="3">
                  <c:v>2.2519721945213163</c:v>
                </c:pt>
                <c:pt idx="4">
                  <c:v>1.4246494483342986</c:v>
                </c:pt>
                <c:pt idx="5">
                  <c:v>1.0471854792414348</c:v>
                </c:pt>
                <c:pt idx="6">
                  <c:v>2.1960770467755992</c:v>
                </c:pt>
              </c:numCache>
            </c:numRef>
          </c:val>
          <c:smooth val="0"/>
          <c:extLst>
            <c:ext xmlns:c16="http://schemas.microsoft.com/office/drawing/2014/chart" uri="{C3380CC4-5D6E-409C-BE32-E72D297353CC}">
              <c16:uniqueId val="{00000008-5876-43FE-A194-900B4D4F1417}"/>
            </c:ext>
          </c:extLst>
        </c:ser>
        <c:ser>
          <c:idx val="9"/>
          <c:order val="9"/>
          <c:tx>
            <c:strRef>
              <c:f>Sheet5!$D$38</c:f>
              <c:strCache>
                <c:ptCount val="1"/>
                <c:pt idx="0">
                  <c:v>Finland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Sheet5!$E$38:$K$38</c:f>
              <c:numCache>
                <c:formatCode>General</c:formatCode>
                <c:ptCount val="7"/>
                <c:pt idx="0">
                  <c:v>4.6185397509426691</c:v>
                </c:pt>
                <c:pt idx="1">
                  <c:v>3.8132240401567601</c:v>
                </c:pt>
                <c:pt idx="2">
                  <c:v>3.1512585188766069</c:v>
                </c:pt>
                <c:pt idx="3">
                  <c:v>2.3590978261298674</c:v>
                </c:pt>
                <c:pt idx="4">
                  <c:v>1.7645081141851335</c:v>
                </c:pt>
                <c:pt idx="5">
                  <c:v>-2.2309591005540596E-2</c:v>
                </c:pt>
                <c:pt idx="6">
                  <c:v>2.3848182806091387</c:v>
                </c:pt>
              </c:numCache>
            </c:numRef>
          </c:val>
          <c:smooth val="0"/>
          <c:extLst>
            <c:ext xmlns:c16="http://schemas.microsoft.com/office/drawing/2014/chart" uri="{C3380CC4-5D6E-409C-BE32-E72D297353CC}">
              <c16:uniqueId val="{00000009-5876-43FE-A194-900B4D4F1417}"/>
            </c:ext>
          </c:extLst>
        </c:ser>
        <c:ser>
          <c:idx val="10"/>
          <c:order val="10"/>
          <c:tx>
            <c:strRef>
              <c:f>Sheet5!$D$39</c:f>
              <c:strCache>
                <c:ptCount val="1"/>
                <c:pt idx="0">
                  <c:v>France</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Sheet5!$E$39:$K$39</c:f>
              <c:numCache>
                <c:formatCode>General</c:formatCode>
                <c:ptCount val="7"/>
                <c:pt idx="0">
                  <c:v>5.5700834783209148</c:v>
                </c:pt>
                <c:pt idx="1">
                  <c:v>3.6400652925658834</c:v>
                </c:pt>
                <c:pt idx="2">
                  <c:v>2.4920045813916913</c:v>
                </c:pt>
                <c:pt idx="3">
                  <c:v>2.1020393933966717</c:v>
                </c:pt>
                <c:pt idx="4">
                  <c:v>1.2242632769254655</c:v>
                </c:pt>
                <c:pt idx="5">
                  <c:v>0.94979314658964709</c:v>
                </c:pt>
                <c:pt idx="6">
                  <c:v>1.5035252808834443</c:v>
                </c:pt>
              </c:numCache>
            </c:numRef>
          </c:val>
          <c:smooth val="0"/>
          <c:extLst>
            <c:ext xmlns:c16="http://schemas.microsoft.com/office/drawing/2014/chart" uri="{C3380CC4-5D6E-409C-BE32-E72D297353CC}">
              <c16:uniqueId val="{0000000A-5876-43FE-A194-900B4D4F1417}"/>
            </c:ext>
          </c:extLst>
        </c:ser>
        <c:ser>
          <c:idx val="11"/>
          <c:order val="11"/>
          <c:tx>
            <c:strRef>
              <c:f>Sheet5!$D$40</c:f>
              <c:strCache>
                <c:ptCount val="1"/>
                <c:pt idx="0">
                  <c:v>United Kingdom</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Sheet5!$E$40:$K$40</c:f>
              <c:numCache>
                <c:formatCode>General</c:formatCode>
                <c:ptCount val="7"/>
                <c:pt idx="0">
                  <c:v>3.2040184282896691</c:v>
                </c:pt>
                <c:pt idx="1">
                  <c:v>2.1603474834353849</c:v>
                </c:pt>
                <c:pt idx="2">
                  <c:v>2.9519105815323741</c:v>
                </c:pt>
                <c:pt idx="3">
                  <c:v>2.4034352560448569</c:v>
                </c:pt>
                <c:pt idx="4">
                  <c:v>1.6108614152198626</c:v>
                </c:pt>
                <c:pt idx="5">
                  <c:v>2.0050289427685839</c:v>
                </c:pt>
                <c:pt idx="6">
                  <c:v>1.8614709672827914</c:v>
                </c:pt>
              </c:numCache>
            </c:numRef>
          </c:val>
          <c:smooth val="0"/>
          <c:extLst>
            <c:ext xmlns:c16="http://schemas.microsoft.com/office/drawing/2014/chart" uri="{C3380CC4-5D6E-409C-BE32-E72D297353CC}">
              <c16:uniqueId val="{0000000B-5876-43FE-A194-900B4D4F1417}"/>
            </c:ext>
          </c:extLst>
        </c:ser>
        <c:ser>
          <c:idx val="12"/>
          <c:order val="12"/>
          <c:tx>
            <c:strRef>
              <c:f>Sheet5!$D$41</c:f>
              <c:strCache>
                <c:ptCount val="1"/>
                <c:pt idx="0">
                  <c:v>Ireland</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Sheet5!$E$41:$K$41</c:f>
              <c:numCache>
                <c:formatCode>General</c:formatCode>
                <c:ptCount val="7"/>
                <c:pt idx="1">
                  <c:v>4.7543201965088659</c:v>
                </c:pt>
                <c:pt idx="2">
                  <c:v>3.6536992819996827</c:v>
                </c:pt>
                <c:pt idx="3">
                  <c:v>7.2197997333127031</c:v>
                </c:pt>
                <c:pt idx="4">
                  <c:v>3.0550724273230969</c:v>
                </c:pt>
                <c:pt idx="5">
                  <c:v>6.9387636156168213</c:v>
                </c:pt>
                <c:pt idx="6">
                  <c:v>6.4719208812904725</c:v>
                </c:pt>
              </c:numCache>
            </c:numRef>
          </c:val>
          <c:smooth val="0"/>
          <c:extLst>
            <c:ext xmlns:c16="http://schemas.microsoft.com/office/drawing/2014/chart" uri="{C3380CC4-5D6E-409C-BE32-E72D297353CC}">
              <c16:uniqueId val="{0000000C-5876-43FE-A194-900B4D4F1417}"/>
            </c:ext>
          </c:extLst>
        </c:ser>
        <c:ser>
          <c:idx val="13"/>
          <c:order val="13"/>
          <c:tx>
            <c:strRef>
              <c:f>Sheet5!$D$42</c:f>
              <c:strCache>
                <c:ptCount val="1"/>
                <c:pt idx="0">
                  <c:v>Italy</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Sheet5!$E$42:$K$42</c:f>
              <c:numCache>
                <c:formatCode>General</c:formatCode>
                <c:ptCount val="7"/>
                <c:pt idx="0">
                  <c:v>5.7161068206255248</c:v>
                </c:pt>
                <c:pt idx="1">
                  <c:v>3.8359635835604649</c:v>
                </c:pt>
                <c:pt idx="2">
                  <c:v>2.4071423082685812</c:v>
                </c:pt>
                <c:pt idx="3">
                  <c:v>1.6565541467081573</c:v>
                </c:pt>
                <c:pt idx="4">
                  <c:v>0.33381802058996757</c:v>
                </c:pt>
                <c:pt idx="5">
                  <c:v>-0.62938524846380806</c:v>
                </c:pt>
                <c:pt idx="6">
                  <c:v>1.1802770009905288</c:v>
                </c:pt>
              </c:numCache>
            </c:numRef>
          </c:val>
          <c:smooth val="0"/>
          <c:extLst>
            <c:ext xmlns:c16="http://schemas.microsoft.com/office/drawing/2014/chart" uri="{C3380CC4-5D6E-409C-BE32-E72D297353CC}">
              <c16:uniqueId val="{0000000D-5876-43FE-A194-900B4D4F1417}"/>
            </c:ext>
          </c:extLst>
        </c:ser>
        <c:ser>
          <c:idx val="14"/>
          <c:order val="14"/>
          <c:tx>
            <c:strRef>
              <c:f>Sheet5!$D$43</c:f>
              <c:strCache>
                <c:ptCount val="1"/>
                <c:pt idx="0">
                  <c:v>Luxembourg</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Sheet5!$E$43:$K$43</c:f>
              <c:numCache>
                <c:formatCode>General</c:formatCode>
                <c:ptCount val="7"/>
                <c:pt idx="0">
                  <c:v>3.0238789289659733</c:v>
                </c:pt>
                <c:pt idx="1">
                  <c:v>2.6584774090176979</c:v>
                </c:pt>
                <c:pt idx="2">
                  <c:v>5.0064257845918618</c:v>
                </c:pt>
                <c:pt idx="3">
                  <c:v>5.2186067427696781</c:v>
                </c:pt>
                <c:pt idx="4">
                  <c:v>2.9187900973465459</c:v>
                </c:pt>
                <c:pt idx="5">
                  <c:v>2.996763719679751</c:v>
                </c:pt>
                <c:pt idx="6">
                  <c:v>2.6902923108567052</c:v>
                </c:pt>
              </c:numCache>
            </c:numRef>
          </c:val>
          <c:smooth val="0"/>
          <c:extLst>
            <c:ext xmlns:c16="http://schemas.microsoft.com/office/drawing/2014/chart" uri="{C3380CC4-5D6E-409C-BE32-E72D297353CC}">
              <c16:uniqueId val="{0000000E-5876-43FE-A194-900B4D4F1417}"/>
            </c:ext>
          </c:extLst>
        </c:ser>
        <c:ser>
          <c:idx val="15"/>
          <c:order val="15"/>
          <c:tx>
            <c:strRef>
              <c:f>Sheet5!$D$44</c:f>
              <c:strCache>
                <c:ptCount val="1"/>
                <c:pt idx="0">
                  <c:v>Netherlands</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Sheet5!$E$44:$K$44</c:f>
              <c:numCache>
                <c:formatCode>General</c:formatCode>
                <c:ptCount val="7"/>
                <c:pt idx="0">
                  <c:v>5.4243172126054748</c:v>
                </c:pt>
                <c:pt idx="1">
                  <c:v>2.9764901743673007</c:v>
                </c:pt>
                <c:pt idx="2">
                  <c:v>2.245023263824558</c:v>
                </c:pt>
                <c:pt idx="3">
                  <c:v>3.3162344144343505</c:v>
                </c:pt>
                <c:pt idx="4">
                  <c:v>1.3254138709639463</c:v>
                </c:pt>
                <c:pt idx="5">
                  <c:v>0.75753020378204783</c:v>
                </c:pt>
                <c:pt idx="6">
                  <c:v>2.6860769046236683</c:v>
                </c:pt>
              </c:numCache>
            </c:numRef>
          </c:val>
          <c:smooth val="0"/>
          <c:extLst>
            <c:ext xmlns:c16="http://schemas.microsoft.com/office/drawing/2014/chart" uri="{C3380CC4-5D6E-409C-BE32-E72D297353CC}">
              <c16:uniqueId val="{0000000F-5876-43FE-A194-900B4D4F1417}"/>
            </c:ext>
          </c:extLst>
        </c:ser>
        <c:ser>
          <c:idx val="16"/>
          <c:order val="16"/>
          <c:tx>
            <c:strRef>
              <c:f>Sheet5!$D$45</c:f>
              <c:strCache>
                <c:ptCount val="1"/>
                <c:pt idx="0">
                  <c:v>Norway</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Sheet5!$E$45:$K$45</c:f>
              <c:numCache>
                <c:formatCode>General</c:formatCode>
                <c:ptCount val="7"/>
                <c:pt idx="0">
                  <c:v>4.1976055077401906</c:v>
                </c:pt>
                <c:pt idx="1">
                  <c:v>4.7203848432068209</c:v>
                </c:pt>
                <c:pt idx="2">
                  <c:v>2.5923208154054649</c:v>
                </c:pt>
                <c:pt idx="3">
                  <c:v>3.6869463566009157</c:v>
                </c:pt>
                <c:pt idx="4">
                  <c:v>1.5715154713745776</c:v>
                </c:pt>
                <c:pt idx="5">
                  <c:v>1.6492299807230069</c:v>
                </c:pt>
                <c:pt idx="6">
                  <c:v>1.5051054918367726</c:v>
                </c:pt>
              </c:numCache>
            </c:numRef>
          </c:val>
          <c:smooth val="0"/>
          <c:extLst>
            <c:ext xmlns:c16="http://schemas.microsoft.com/office/drawing/2014/chart" uri="{C3380CC4-5D6E-409C-BE32-E72D297353CC}">
              <c16:uniqueId val="{00000010-5876-43FE-A194-900B4D4F1417}"/>
            </c:ext>
          </c:extLst>
        </c:ser>
        <c:ser>
          <c:idx val="17"/>
          <c:order val="17"/>
          <c:tx>
            <c:strRef>
              <c:f>Sheet5!$D$46</c:f>
              <c:strCache>
                <c:ptCount val="1"/>
                <c:pt idx="0">
                  <c:v>New Zealand</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Sheet5!$E$46:$K$46</c:f>
              <c:numCache>
                <c:formatCode>General</c:formatCode>
                <c:ptCount val="7"/>
                <c:pt idx="1">
                  <c:v>1.2646255220632696</c:v>
                </c:pt>
                <c:pt idx="2">
                  <c:v>1.9096231844138842</c:v>
                </c:pt>
                <c:pt idx="3">
                  <c:v>3.0645147877543311</c:v>
                </c:pt>
                <c:pt idx="4">
                  <c:v>2.5470131531102482</c:v>
                </c:pt>
                <c:pt idx="5">
                  <c:v>2.9036099816077807</c:v>
                </c:pt>
                <c:pt idx="6">
                  <c:v>3.2500569385609737</c:v>
                </c:pt>
              </c:numCache>
            </c:numRef>
          </c:val>
          <c:smooth val="0"/>
          <c:extLst>
            <c:ext xmlns:c16="http://schemas.microsoft.com/office/drawing/2014/chart" uri="{C3380CC4-5D6E-409C-BE32-E72D297353CC}">
              <c16:uniqueId val="{00000011-5876-43FE-A194-900B4D4F1417}"/>
            </c:ext>
          </c:extLst>
        </c:ser>
        <c:ser>
          <c:idx val="18"/>
          <c:order val="18"/>
          <c:tx>
            <c:strRef>
              <c:f>Sheet5!$D$47</c:f>
              <c:strCache>
                <c:ptCount val="1"/>
                <c:pt idx="0">
                  <c:v>OECD members</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Sheet5!$E$47:$K$47</c:f>
              <c:numCache>
                <c:formatCode>General</c:formatCode>
                <c:ptCount val="7"/>
                <c:pt idx="0">
                  <c:v>5.409946834279884</c:v>
                </c:pt>
                <c:pt idx="1">
                  <c:v>3.5229832637926082</c:v>
                </c:pt>
                <c:pt idx="2">
                  <c:v>3.1872193015577794</c:v>
                </c:pt>
                <c:pt idx="3">
                  <c:v>2.6700887933087243</c:v>
                </c:pt>
                <c:pt idx="4">
                  <c:v>1.5985018574456049</c:v>
                </c:pt>
                <c:pt idx="5">
                  <c:v>1.6222220708068988</c:v>
                </c:pt>
                <c:pt idx="6">
                  <c:v>2.0565307338007202</c:v>
                </c:pt>
              </c:numCache>
            </c:numRef>
          </c:val>
          <c:smooth val="0"/>
          <c:extLst>
            <c:ext xmlns:c16="http://schemas.microsoft.com/office/drawing/2014/chart" uri="{C3380CC4-5D6E-409C-BE32-E72D297353CC}">
              <c16:uniqueId val="{00000012-5876-43FE-A194-900B4D4F1417}"/>
            </c:ext>
          </c:extLst>
        </c:ser>
        <c:ser>
          <c:idx val="19"/>
          <c:order val="19"/>
          <c:tx>
            <c:strRef>
              <c:f>Sheet5!$D$48</c:f>
              <c:strCache>
                <c:ptCount val="1"/>
                <c:pt idx="0">
                  <c:v>United States</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Sheet5!$E$48:$K$48</c:f>
              <c:numCache>
                <c:formatCode>General</c:formatCode>
                <c:ptCount val="7"/>
                <c:pt idx="0">
                  <c:v>4.5106807257454253</c:v>
                </c:pt>
                <c:pt idx="1">
                  <c:v>3.1974498164513321</c:v>
                </c:pt>
                <c:pt idx="2">
                  <c:v>3.3591089482415399</c:v>
                </c:pt>
                <c:pt idx="3">
                  <c:v>3.4493982292611221</c:v>
                </c:pt>
                <c:pt idx="4">
                  <c:v>1.6609810039987807</c:v>
                </c:pt>
                <c:pt idx="5">
                  <c:v>2.0938845536453328</c:v>
                </c:pt>
                <c:pt idx="6">
                  <c:v>1.8793088707465628</c:v>
                </c:pt>
              </c:numCache>
            </c:numRef>
          </c:val>
          <c:smooth val="0"/>
          <c:extLst>
            <c:ext xmlns:c16="http://schemas.microsoft.com/office/drawing/2014/chart" uri="{C3380CC4-5D6E-409C-BE32-E72D297353CC}">
              <c16:uniqueId val="{00000013-5876-43FE-A194-900B4D4F1417}"/>
            </c:ext>
          </c:extLst>
        </c:ser>
        <c:ser>
          <c:idx val="20"/>
          <c:order val="20"/>
          <c:tx>
            <c:strRef>
              <c:f>Sheet5!$D$49</c:f>
              <c:strCache>
                <c:ptCount val="1"/>
                <c:pt idx="0">
                  <c:v>World</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Sheet5!$E$28:$K$28</c:f>
              <c:strCache>
                <c:ptCount val="7"/>
                <c:pt idx="0">
                  <c:v>1961-1970</c:v>
                </c:pt>
                <c:pt idx="1">
                  <c:v>1971-1980</c:v>
                </c:pt>
                <c:pt idx="2">
                  <c:v>1981-1990</c:v>
                </c:pt>
                <c:pt idx="3">
                  <c:v>1991-2000</c:v>
                </c:pt>
                <c:pt idx="4">
                  <c:v>2001-2010</c:v>
                </c:pt>
                <c:pt idx="5">
                  <c:v>2011-2015</c:v>
                </c:pt>
                <c:pt idx="6">
                  <c:v>2016-2017</c:v>
                </c:pt>
              </c:strCache>
            </c:strRef>
          </c:cat>
          <c:val>
            <c:numRef>
              <c:f>Sheet5!$E$49:$K$49</c:f>
              <c:numCache>
                <c:formatCode>General</c:formatCode>
                <c:ptCount val="7"/>
                <c:pt idx="0">
                  <c:v>5.4053419875488142</c:v>
                </c:pt>
                <c:pt idx="1">
                  <c:v>3.8735845197564003</c:v>
                </c:pt>
                <c:pt idx="2">
                  <c:v>3.1635687924992779</c:v>
                </c:pt>
                <c:pt idx="3">
                  <c:v>2.7962642870937002</c:v>
                </c:pt>
                <c:pt idx="4">
                  <c:v>2.8583909803415608</c:v>
                </c:pt>
                <c:pt idx="5">
                  <c:v>2.6681480624134024</c:v>
                </c:pt>
                <c:pt idx="6">
                  <c:v>2.8286188724716936</c:v>
                </c:pt>
              </c:numCache>
            </c:numRef>
          </c:val>
          <c:smooth val="0"/>
          <c:extLst>
            <c:ext xmlns:c16="http://schemas.microsoft.com/office/drawing/2014/chart" uri="{C3380CC4-5D6E-409C-BE32-E72D297353CC}">
              <c16:uniqueId val="{00000014-5876-43FE-A194-900B4D4F1417}"/>
            </c:ext>
          </c:extLst>
        </c:ser>
        <c:dLbls>
          <c:showLegendKey val="0"/>
          <c:showVal val="0"/>
          <c:showCatName val="0"/>
          <c:showSerName val="0"/>
          <c:showPercent val="0"/>
          <c:showBubbleSize val="0"/>
        </c:dLbls>
        <c:marker val="1"/>
        <c:smooth val="0"/>
        <c:axId val="526146144"/>
        <c:axId val="526146976"/>
      </c:lineChart>
      <c:catAx>
        <c:axId val="52614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6146976"/>
        <c:crosses val="autoZero"/>
        <c:auto val="1"/>
        <c:lblAlgn val="ctr"/>
        <c:lblOffset val="100"/>
        <c:noMultiLvlLbl val="0"/>
      </c:catAx>
      <c:valAx>
        <c:axId val="526146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6146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Chile,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Chile!$A$2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Chile!$B$1:$BH$1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Chile!$B$2:$BH$2</c:f>
              <c:numCache>
                <c:formatCode>General</c:formatCode>
                <c:ptCount val="59"/>
                <c:pt idx="1">
                  <c:v>4.0499309472345857</c:v>
                </c:pt>
                <c:pt idx="2">
                  <c:v>5.1930795418282827</c:v>
                </c:pt>
                <c:pt idx="3">
                  <c:v>6.1165648355860895</c:v>
                </c:pt>
                <c:pt idx="4">
                  <c:v>2.6678716662893436</c:v>
                </c:pt>
                <c:pt idx="5">
                  <c:v>0.41717501526450462</c:v>
                </c:pt>
                <c:pt idx="6">
                  <c:v>10.001606065445003</c:v>
                </c:pt>
                <c:pt idx="7">
                  <c:v>3.6407833194624288</c:v>
                </c:pt>
                <c:pt idx="8">
                  <c:v>3.7516790756853169</c:v>
                </c:pt>
                <c:pt idx="9">
                  <c:v>3.4713172475184422</c:v>
                </c:pt>
                <c:pt idx="10">
                  <c:v>2.1225196032733038</c:v>
                </c:pt>
                <c:pt idx="11">
                  <c:v>9.0179648320581265</c:v>
                </c:pt>
                <c:pt idx="12">
                  <c:v>-0.81919551451657924</c:v>
                </c:pt>
                <c:pt idx="13">
                  <c:v>-4.9411006987943864</c:v>
                </c:pt>
                <c:pt idx="14">
                  <c:v>2.4938445150766597</c:v>
                </c:pt>
                <c:pt idx="15">
                  <c:v>-11.362780133504842</c:v>
                </c:pt>
                <c:pt idx="16">
                  <c:v>3.4063835732750078</c:v>
                </c:pt>
                <c:pt idx="17">
                  <c:v>8.6974402969031104</c:v>
                </c:pt>
                <c:pt idx="18">
                  <c:v>7.4629268112850013</c:v>
                </c:pt>
                <c:pt idx="19">
                  <c:v>8.6823199162364944</c:v>
                </c:pt>
                <c:pt idx="20">
                  <c:v>8.1486065289525698</c:v>
                </c:pt>
                <c:pt idx="21">
                  <c:v>4.7373110684335984</c:v>
                </c:pt>
                <c:pt idx="22">
                  <c:v>-10.323232445722695</c:v>
                </c:pt>
                <c:pt idx="23">
                  <c:v>-3.7865723278658123</c:v>
                </c:pt>
                <c:pt idx="24">
                  <c:v>7.9733415733979029</c:v>
                </c:pt>
                <c:pt idx="25">
                  <c:v>7.119228428830553</c:v>
                </c:pt>
                <c:pt idx="26">
                  <c:v>5.5963532998730017</c:v>
                </c:pt>
                <c:pt idx="27">
                  <c:v>6.5942148933382185</c:v>
                </c:pt>
                <c:pt idx="28">
                  <c:v>7.3112014508357674</c:v>
                </c:pt>
                <c:pt idx="29">
                  <c:v>10.560325225703465</c:v>
                </c:pt>
                <c:pt idx="30">
                  <c:v>3.6975799005607826</c:v>
                </c:pt>
                <c:pt idx="31">
                  <c:v>7.9699883718280802</c:v>
                </c:pt>
                <c:pt idx="32">
                  <c:v>12.277930631405297</c:v>
                </c:pt>
                <c:pt idx="33">
                  <c:v>6.9862866821876111</c:v>
                </c:pt>
                <c:pt idx="34">
                  <c:v>5.7081190979847918</c:v>
                </c:pt>
                <c:pt idx="35">
                  <c:v>10.627577221010313</c:v>
                </c:pt>
                <c:pt idx="36">
                  <c:v>7.4134915229913787</c:v>
                </c:pt>
                <c:pt idx="37">
                  <c:v>6.6055796327905369</c:v>
                </c:pt>
                <c:pt idx="38">
                  <c:v>3.2308787086202386</c:v>
                </c:pt>
                <c:pt idx="39">
                  <c:v>-0.76085481162988344</c:v>
                </c:pt>
                <c:pt idx="40">
                  <c:v>4.4957929969907724</c:v>
                </c:pt>
                <c:pt idx="41">
                  <c:v>3.3481803906399108</c:v>
                </c:pt>
                <c:pt idx="42">
                  <c:v>2.1669086338893067</c:v>
                </c:pt>
                <c:pt idx="43">
                  <c:v>3.9567484813774598</c:v>
                </c:pt>
                <c:pt idx="44">
                  <c:v>6.0410867391876337</c:v>
                </c:pt>
                <c:pt idx="45">
                  <c:v>5.5594525308359408</c:v>
                </c:pt>
                <c:pt idx="46">
                  <c:v>4.4049726903152191</c:v>
                </c:pt>
                <c:pt idx="47">
                  <c:v>5.1608255998702077</c:v>
                </c:pt>
                <c:pt idx="48">
                  <c:v>3.2924548972939931</c:v>
                </c:pt>
                <c:pt idx="49">
                  <c:v>-1.0364317789293978</c:v>
                </c:pt>
                <c:pt idx="50">
                  <c:v>5.7537089086437305</c:v>
                </c:pt>
                <c:pt idx="51">
                  <c:v>5.8396405834600529</c:v>
                </c:pt>
                <c:pt idx="52">
                  <c:v>5.4571306096006538</c:v>
                </c:pt>
                <c:pt idx="53">
                  <c:v>3.9765961992969352</c:v>
                </c:pt>
                <c:pt idx="54">
                  <c:v>1.8763953971249379</c:v>
                </c:pt>
                <c:pt idx="55">
                  <c:v>2.3055669945707393</c:v>
                </c:pt>
              </c:numCache>
            </c:numRef>
          </c:val>
          <c:smooth val="0"/>
          <c:extLst>
            <c:ext xmlns:c16="http://schemas.microsoft.com/office/drawing/2014/chart" uri="{C3380CC4-5D6E-409C-BE32-E72D297353CC}">
              <c16:uniqueId val="{00000000-8003-4A8B-8731-0ED1142D0F5B}"/>
            </c:ext>
          </c:extLst>
        </c:ser>
        <c:ser>
          <c:idx val="1"/>
          <c:order val="1"/>
          <c:tx>
            <c:strRef>
              <c:f>Chile!$A$3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Chile!$B$1:$BH$1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Chile!$B$3:$BH$3</c:f>
              <c:numCache>
                <c:formatCode>General</c:formatCode>
                <c:ptCount val="59"/>
                <c:pt idx="1">
                  <c:v>4.9427574757394694</c:v>
                </c:pt>
                <c:pt idx="2">
                  <c:v>2.610061729118712</c:v>
                </c:pt>
                <c:pt idx="3">
                  <c:v>5.2779753088938293</c:v>
                </c:pt>
                <c:pt idx="4">
                  <c:v>9.2306332563957483</c:v>
                </c:pt>
                <c:pt idx="5">
                  <c:v>-0.85251960365006596</c:v>
                </c:pt>
                <c:pt idx="6">
                  <c:v>4.0080262895750849</c:v>
                </c:pt>
                <c:pt idx="7">
                  <c:v>3.270687524206366</c:v>
                </c:pt>
                <c:pt idx="8">
                  <c:v>2.0302745650442802</c:v>
                </c:pt>
                <c:pt idx="9">
                  <c:v>3.5498982433045398</c:v>
                </c:pt>
                <c:pt idx="10">
                  <c:v>2.0634237060598082</c:v>
                </c:pt>
                <c:pt idx="11">
                  <c:v>0.82275833576284185</c:v>
                </c:pt>
                <c:pt idx="12">
                  <c:v>-15.111422110467828</c:v>
                </c:pt>
                <c:pt idx="13">
                  <c:v>2.7904199921905217</c:v>
                </c:pt>
                <c:pt idx="14">
                  <c:v>45.950842307630722</c:v>
                </c:pt>
                <c:pt idx="15">
                  <c:v>2.3495174005821298</c:v>
                </c:pt>
                <c:pt idx="16">
                  <c:v>24.368738117801911</c:v>
                </c:pt>
                <c:pt idx="17">
                  <c:v>11.880286890853881</c:v>
                </c:pt>
                <c:pt idx="18">
                  <c:v>11.190205236551279</c:v>
                </c:pt>
                <c:pt idx="19">
                  <c:v>14.143980589478517</c:v>
                </c:pt>
                <c:pt idx="20">
                  <c:v>14.193997543698828</c:v>
                </c:pt>
                <c:pt idx="21">
                  <c:v>-8.9500932026812023</c:v>
                </c:pt>
                <c:pt idx="22">
                  <c:v>4.715878483209579</c:v>
                </c:pt>
                <c:pt idx="23">
                  <c:v>0.71700910241605698</c:v>
                </c:pt>
                <c:pt idx="24">
                  <c:v>6.7044293610461665</c:v>
                </c:pt>
                <c:pt idx="25">
                  <c:v>6.9648082806261584</c:v>
                </c:pt>
                <c:pt idx="26">
                  <c:v>10.095418770184338</c:v>
                </c:pt>
                <c:pt idx="27">
                  <c:v>6.7407726612778589</c:v>
                </c:pt>
                <c:pt idx="28">
                  <c:v>11.55527569139349</c:v>
                </c:pt>
                <c:pt idx="29">
                  <c:v>16.110801852735463</c:v>
                </c:pt>
                <c:pt idx="30">
                  <c:v>8.617123951351374</c:v>
                </c:pt>
                <c:pt idx="31">
                  <c:v>12.433802354287309</c:v>
                </c:pt>
                <c:pt idx="32">
                  <c:v>13.926486699855218</c:v>
                </c:pt>
                <c:pt idx="33">
                  <c:v>3.5342610221594981</c:v>
                </c:pt>
                <c:pt idx="34">
                  <c:v>11.627601734962596</c:v>
                </c:pt>
                <c:pt idx="35">
                  <c:v>10.983619901904191</c:v>
                </c:pt>
                <c:pt idx="36">
                  <c:v>11.784969756781976</c:v>
                </c:pt>
                <c:pt idx="37">
                  <c:v>11.199931929038499</c:v>
                </c:pt>
                <c:pt idx="38">
                  <c:v>5.2308762028188198</c:v>
                </c:pt>
                <c:pt idx="39">
                  <c:v>7.3213462923080783</c:v>
                </c:pt>
                <c:pt idx="40">
                  <c:v>5.076044896527705</c:v>
                </c:pt>
                <c:pt idx="41">
                  <c:v>7.2318113358360989</c:v>
                </c:pt>
                <c:pt idx="42">
                  <c:v>1.603909108637481</c:v>
                </c:pt>
                <c:pt idx="43">
                  <c:v>6.462325562014982</c:v>
                </c:pt>
                <c:pt idx="44">
                  <c:v>13.300301347717138</c:v>
                </c:pt>
                <c:pt idx="45">
                  <c:v>4.3171210889859708</c:v>
                </c:pt>
                <c:pt idx="46">
                  <c:v>9.5127020755098926</c:v>
                </c:pt>
                <c:pt idx="47">
                  <c:v>7.1897544578076094</c:v>
                </c:pt>
                <c:pt idx="48">
                  <c:v>-0.69990175901372709</c:v>
                </c:pt>
                <c:pt idx="49">
                  <c:v>-4.5498123663996779</c:v>
                </c:pt>
                <c:pt idx="50">
                  <c:v>2.3243808704782651</c:v>
                </c:pt>
                <c:pt idx="51">
                  <c:v>5.5162549431220924</c:v>
                </c:pt>
                <c:pt idx="52">
                  <c:v>0.11358491446608809</c:v>
                </c:pt>
                <c:pt idx="53">
                  <c:v>3.2947163729292868</c:v>
                </c:pt>
                <c:pt idx="54">
                  <c:v>1.0519344638623096</c:v>
                </c:pt>
                <c:pt idx="55">
                  <c:v>-1.8847409591755451</c:v>
                </c:pt>
              </c:numCache>
            </c:numRef>
          </c:val>
          <c:smooth val="0"/>
          <c:extLst>
            <c:ext xmlns:c16="http://schemas.microsoft.com/office/drawing/2014/chart" uri="{C3380CC4-5D6E-409C-BE32-E72D297353CC}">
              <c16:uniqueId val="{00000001-8003-4A8B-8731-0ED1142D0F5B}"/>
            </c:ext>
          </c:extLst>
        </c:ser>
        <c:ser>
          <c:idx val="2"/>
          <c:order val="2"/>
          <c:tx>
            <c:strRef>
              <c:f>Chile!$A$4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Chile!$B$1:$BH$1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Chile!$B$4:$BH$4</c:f>
              <c:numCache>
                <c:formatCode>General</c:formatCode>
                <c:ptCount val="59"/>
                <c:pt idx="0">
                  <c:v>15.709861304367342</c:v>
                </c:pt>
                <c:pt idx="1">
                  <c:v>16.055229991169622</c:v>
                </c:pt>
                <c:pt idx="2">
                  <c:v>13.624906328768988</c:v>
                </c:pt>
                <c:pt idx="3">
                  <c:v>14.494531101918856</c:v>
                </c:pt>
                <c:pt idx="4">
                  <c:v>13.351630011497237</c:v>
                </c:pt>
                <c:pt idx="5">
                  <c:v>12.558869701726843</c:v>
                </c:pt>
                <c:pt idx="6">
                  <c:v>13.698630136986301</c:v>
                </c:pt>
                <c:pt idx="7">
                  <c:v>13.12785388127854</c:v>
                </c:pt>
                <c:pt idx="8">
                  <c:v>13.155190133607404</c:v>
                </c:pt>
                <c:pt idx="9">
                  <c:v>14.186409419775858</c:v>
                </c:pt>
                <c:pt idx="10">
                  <c:v>14.020537124802527</c:v>
                </c:pt>
                <c:pt idx="11">
                  <c:v>12.024201577697786</c:v>
                </c:pt>
                <c:pt idx="12">
                  <c:v>13.234559680372898</c:v>
                </c:pt>
                <c:pt idx="13">
                  <c:v>15.468088549696343</c:v>
                </c:pt>
                <c:pt idx="14">
                  <c:v>19.705882991637296</c:v>
                </c:pt>
                <c:pt idx="15">
                  <c:v>27.410518054937</c:v>
                </c:pt>
                <c:pt idx="16">
                  <c:v>20.795858338146584</c:v>
                </c:pt>
                <c:pt idx="17">
                  <c:v>22.422817750863381</c:v>
                </c:pt>
                <c:pt idx="18">
                  <c:v>23.925947813030881</c:v>
                </c:pt>
                <c:pt idx="19">
                  <c:v>26.107767622231286</c:v>
                </c:pt>
                <c:pt idx="20">
                  <c:v>26.977923257375032</c:v>
                </c:pt>
                <c:pt idx="21">
                  <c:v>26.753797654616147</c:v>
                </c:pt>
                <c:pt idx="22">
                  <c:v>21.253471511867321</c:v>
                </c:pt>
                <c:pt idx="23">
                  <c:v>21.317768766254623</c:v>
                </c:pt>
                <c:pt idx="24">
                  <c:v>25.342655397339819</c:v>
                </c:pt>
                <c:pt idx="25">
                  <c:v>25.712949971468142</c:v>
                </c:pt>
                <c:pt idx="26">
                  <c:v>26.030494187398311</c:v>
                </c:pt>
                <c:pt idx="27">
                  <c:v>27.220712718722041</c:v>
                </c:pt>
                <c:pt idx="28">
                  <c:v>27.253228694426458</c:v>
                </c:pt>
                <c:pt idx="29">
                  <c:v>30.65129584265603</c:v>
                </c:pt>
                <c:pt idx="30">
                  <c:v>30.549669066192685</c:v>
                </c:pt>
                <c:pt idx="31">
                  <c:v>27.770304011431403</c:v>
                </c:pt>
                <c:pt idx="32">
                  <c:v>28.16902587751256</c:v>
                </c:pt>
                <c:pt idx="33">
                  <c:v>28.618885366058255</c:v>
                </c:pt>
                <c:pt idx="34">
                  <c:v>26.574230530591919</c:v>
                </c:pt>
                <c:pt idx="35">
                  <c:v>27.102640718892211</c:v>
                </c:pt>
                <c:pt idx="36">
                  <c:v>28.965173642309356</c:v>
                </c:pt>
                <c:pt idx="37">
                  <c:v>29.203070872845021</c:v>
                </c:pt>
                <c:pt idx="38">
                  <c:v>29.565982068693657</c:v>
                </c:pt>
                <c:pt idx="39">
                  <c:v>27.325768469855387</c:v>
                </c:pt>
                <c:pt idx="40">
                  <c:v>28.578046326421784</c:v>
                </c:pt>
                <c:pt idx="41">
                  <c:v>30.542298825180559</c:v>
                </c:pt>
                <c:pt idx="42">
                  <c:v>30.393765913249933</c:v>
                </c:pt>
                <c:pt idx="43">
                  <c:v>31.200122948800356</c:v>
                </c:pt>
                <c:pt idx="44">
                  <c:v>30.403659878326078</c:v>
                </c:pt>
                <c:pt idx="45">
                  <c:v>31.58501941868429</c:v>
                </c:pt>
                <c:pt idx="46">
                  <c:v>29.510923887341988</c:v>
                </c:pt>
                <c:pt idx="47">
                  <c:v>31.960912852614133</c:v>
                </c:pt>
                <c:pt idx="48">
                  <c:v>39.534696291547149</c:v>
                </c:pt>
                <c:pt idx="49">
                  <c:v>29.597538566787751</c:v>
                </c:pt>
                <c:pt idx="50">
                  <c:v>31.669417781171706</c:v>
                </c:pt>
                <c:pt idx="51">
                  <c:v>34.896577775436363</c:v>
                </c:pt>
                <c:pt idx="52">
                  <c:v>34.505549163644986</c:v>
                </c:pt>
                <c:pt idx="53">
                  <c:v>33.074475491313066</c:v>
                </c:pt>
                <c:pt idx="54">
                  <c:v>32.526882514702123</c:v>
                </c:pt>
                <c:pt idx="55">
                  <c:v>30.253350451480728</c:v>
                </c:pt>
              </c:numCache>
            </c:numRef>
          </c:val>
          <c:smooth val="0"/>
          <c:extLst>
            <c:ext xmlns:c16="http://schemas.microsoft.com/office/drawing/2014/chart" uri="{C3380CC4-5D6E-409C-BE32-E72D297353CC}">
              <c16:uniqueId val="{00000002-8003-4A8B-8731-0ED1142D0F5B}"/>
            </c:ext>
          </c:extLst>
        </c:ser>
        <c:dLbls>
          <c:showLegendKey val="0"/>
          <c:showVal val="0"/>
          <c:showCatName val="0"/>
          <c:showSerName val="0"/>
          <c:showPercent val="0"/>
          <c:showBubbleSize val="0"/>
        </c:dLbls>
        <c:marker val="1"/>
        <c:smooth val="0"/>
        <c:axId val="152623088"/>
        <c:axId val="152623480"/>
      </c:lineChart>
      <c:catAx>
        <c:axId val="15262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623480"/>
        <c:crosses val="autoZero"/>
        <c:auto val="1"/>
        <c:lblAlgn val="ctr"/>
        <c:lblOffset val="100"/>
        <c:noMultiLvlLbl val="0"/>
      </c:catAx>
      <c:valAx>
        <c:axId val="152623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62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Colombia,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Colombia!$A$2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Colombia!$B$1:$BE$1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Colombia!$B$2:$BE$2</c:f>
              <c:numCache>
                <c:formatCode>General</c:formatCode>
                <c:ptCount val="56"/>
                <c:pt idx="1">
                  <c:v>5.2653723815326003</c:v>
                </c:pt>
                <c:pt idx="2">
                  <c:v>5.4665002823452795</c:v>
                </c:pt>
                <c:pt idx="3">
                  <c:v>2.9041146778493925</c:v>
                </c:pt>
                <c:pt idx="4">
                  <c:v>6.6023415950699587</c:v>
                </c:pt>
                <c:pt idx="5">
                  <c:v>3.0124871973123106</c:v>
                </c:pt>
                <c:pt idx="6">
                  <c:v>5.3223681294107763</c:v>
                </c:pt>
                <c:pt idx="7">
                  <c:v>4.1906354467973586</c:v>
                </c:pt>
                <c:pt idx="8">
                  <c:v>6.42744433641802</c:v>
                </c:pt>
                <c:pt idx="9">
                  <c:v>6.5209350668573194</c:v>
                </c:pt>
                <c:pt idx="10">
                  <c:v>6.9565150987975528</c:v>
                </c:pt>
                <c:pt idx="11">
                  <c:v>5.9512230989950297</c:v>
                </c:pt>
                <c:pt idx="12">
                  <c:v>7.6734146820758014</c:v>
                </c:pt>
                <c:pt idx="13">
                  <c:v>6.7274817603883719</c:v>
                </c:pt>
                <c:pt idx="14">
                  <c:v>5.742522108548485</c:v>
                </c:pt>
                <c:pt idx="15">
                  <c:v>2.2480470594472735</c:v>
                </c:pt>
                <c:pt idx="16">
                  <c:v>4.817187268778909</c:v>
                </c:pt>
                <c:pt idx="17">
                  <c:v>4.1480134389532566</c:v>
                </c:pt>
                <c:pt idx="18">
                  <c:v>8.4634499995103454</c:v>
                </c:pt>
                <c:pt idx="19">
                  <c:v>5.3828533729046768</c:v>
                </c:pt>
                <c:pt idx="20">
                  <c:v>4.0981991613251267</c:v>
                </c:pt>
                <c:pt idx="21">
                  <c:v>2.2632167742883809</c:v>
                </c:pt>
                <c:pt idx="22">
                  <c:v>0.94848031927175214</c:v>
                </c:pt>
                <c:pt idx="23">
                  <c:v>1.584376304128071</c:v>
                </c:pt>
                <c:pt idx="24">
                  <c:v>3.3551010162915702</c:v>
                </c:pt>
                <c:pt idx="25">
                  <c:v>3.0882646518050763</c:v>
                </c:pt>
                <c:pt idx="26">
                  <c:v>5.8382924096630546</c:v>
                </c:pt>
                <c:pt idx="27">
                  <c:v>5.371506806323282</c:v>
                </c:pt>
                <c:pt idx="28">
                  <c:v>4.05982100227979</c:v>
                </c:pt>
                <c:pt idx="29">
                  <c:v>3.4174266555166355</c:v>
                </c:pt>
                <c:pt idx="30">
                  <c:v>6.0420384776555238</c:v>
                </c:pt>
                <c:pt idx="31">
                  <c:v>2.2772314965927194</c:v>
                </c:pt>
                <c:pt idx="32">
                  <c:v>5.0326774965980974</c:v>
                </c:pt>
                <c:pt idx="33">
                  <c:v>2.3656505743129088</c:v>
                </c:pt>
                <c:pt idx="34">
                  <c:v>5.8358114944453376</c:v>
                </c:pt>
                <c:pt idx="35">
                  <c:v>5.2024375925564073</c:v>
                </c:pt>
                <c:pt idx="36">
                  <c:v>2.0558547121422492</c:v>
                </c:pt>
                <c:pt idx="37">
                  <c:v>3.4302936782928839</c:v>
                </c:pt>
                <c:pt idx="38">
                  <c:v>0.56978408985209228</c:v>
                </c:pt>
                <c:pt idx="39">
                  <c:v>-4.2040152437057969</c:v>
                </c:pt>
                <c:pt idx="40">
                  <c:v>4.4199929995813818</c:v>
                </c:pt>
                <c:pt idx="41">
                  <c:v>1.6778983077036571</c:v>
                </c:pt>
                <c:pt idx="42">
                  <c:v>2.5039804654986</c:v>
                </c:pt>
                <c:pt idx="43">
                  <c:v>3.9182719036083</c:v>
                </c:pt>
                <c:pt idx="44">
                  <c:v>5.3330220674539248</c:v>
                </c:pt>
                <c:pt idx="45">
                  <c:v>4.7065559338311829</c:v>
                </c:pt>
                <c:pt idx="46">
                  <c:v>6.6975152577052768</c:v>
                </c:pt>
                <c:pt idx="47">
                  <c:v>6.9006276554122223</c:v>
                </c:pt>
                <c:pt idx="48">
                  <c:v>3.5468048857810714</c:v>
                </c:pt>
                <c:pt idx="49">
                  <c:v>1.6515492452905391</c:v>
                </c:pt>
                <c:pt idx="50">
                  <c:v>3.9718007047375323</c:v>
                </c:pt>
                <c:pt idx="51">
                  <c:v>6.5895115155711466</c:v>
                </c:pt>
                <c:pt idx="52">
                  <c:v>4.0439438063715016</c:v>
                </c:pt>
                <c:pt idx="53">
                  <c:v>4.8740655793408081</c:v>
                </c:pt>
                <c:pt idx="54">
                  <c:v>4.3857109010977382</c:v>
                </c:pt>
                <c:pt idx="55">
                  <c:v>3.0832859673048318</c:v>
                </c:pt>
              </c:numCache>
            </c:numRef>
          </c:val>
          <c:smooth val="0"/>
          <c:extLst>
            <c:ext xmlns:c16="http://schemas.microsoft.com/office/drawing/2014/chart" uri="{C3380CC4-5D6E-409C-BE32-E72D297353CC}">
              <c16:uniqueId val="{00000000-7B02-4304-A899-41E43859F50F}"/>
            </c:ext>
          </c:extLst>
        </c:ser>
        <c:ser>
          <c:idx val="1"/>
          <c:order val="1"/>
          <c:tx>
            <c:strRef>
              <c:f>Colombia!$A$3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Colombia!$B$1:$BE$1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Colombia!$B$3:$BE$3</c:f>
              <c:numCache>
                <c:formatCode>General</c:formatCode>
                <c:ptCount val="56"/>
                <c:pt idx="1">
                  <c:v>-6.6676053144917091</c:v>
                </c:pt>
                <c:pt idx="2">
                  <c:v>8.1000642230542894</c:v>
                </c:pt>
                <c:pt idx="3">
                  <c:v>-2.4142646564467753</c:v>
                </c:pt>
                <c:pt idx="4">
                  <c:v>5.8230011047560595</c:v>
                </c:pt>
                <c:pt idx="5">
                  <c:v>6.4103997306697238</c:v>
                </c:pt>
                <c:pt idx="6">
                  <c:v>-1.7676825409514549</c:v>
                </c:pt>
                <c:pt idx="7">
                  <c:v>8.7403588686586033</c:v>
                </c:pt>
                <c:pt idx="8">
                  <c:v>8.27423989724862</c:v>
                </c:pt>
                <c:pt idx="9">
                  <c:v>4.5851498890301343</c:v>
                </c:pt>
                <c:pt idx="10">
                  <c:v>1.043838658272449</c:v>
                </c:pt>
                <c:pt idx="11">
                  <c:v>5.1652930683239617</c:v>
                </c:pt>
                <c:pt idx="12">
                  <c:v>12.966599976929302</c:v>
                </c:pt>
                <c:pt idx="13">
                  <c:v>2.9565212812608479</c:v>
                </c:pt>
                <c:pt idx="14">
                  <c:v>-5.4054054060089669</c:v>
                </c:pt>
                <c:pt idx="15">
                  <c:v>14.464285258036938</c:v>
                </c:pt>
                <c:pt idx="16">
                  <c:v>-3.2761290616920604</c:v>
                </c:pt>
                <c:pt idx="17">
                  <c:v>-4.5161306091756614</c:v>
                </c:pt>
                <c:pt idx="18">
                  <c:v>25.337835243317542</c:v>
                </c:pt>
                <c:pt idx="19">
                  <c:v>8.2210254637673046</c:v>
                </c:pt>
                <c:pt idx="20">
                  <c:v>5.2303829140047213</c:v>
                </c:pt>
                <c:pt idx="21">
                  <c:v>-11.834318780748205</c:v>
                </c:pt>
                <c:pt idx="22">
                  <c:v>-1.6107341815995113</c:v>
                </c:pt>
                <c:pt idx="23">
                  <c:v>-0.95497708091902211</c:v>
                </c:pt>
                <c:pt idx="24">
                  <c:v>10.330574268900634</c:v>
                </c:pt>
                <c:pt idx="25">
                  <c:v>14.357057883700847</c:v>
                </c:pt>
                <c:pt idx="26">
                  <c:v>20.742357942283078</c:v>
                </c:pt>
                <c:pt idx="27">
                  <c:v>6.8716064028138106</c:v>
                </c:pt>
                <c:pt idx="28">
                  <c:v>1.0998279747075088</c:v>
                </c:pt>
                <c:pt idx="29">
                  <c:v>8.451881973219983</c:v>
                </c:pt>
                <c:pt idx="30">
                  <c:v>17.592598679869326</c:v>
                </c:pt>
                <c:pt idx="31">
                  <c:v>11.942258656904457</c:v>
                </c:pt>
                <c:pt idx="32">
                  <c:v>5.5685814432873286</c:v>
                </c:pt>
                <c:pt idx="33">
                  <c:v>9.9919926586634205</c:v>
                </c:pt>
                <c:pt idx="34">
                  <c:v>-3.3799762424696667</c:v>
                </c:pt>
                <c:pt idx="35">
                  <c:v>3.5608382140465835</c:v>
                </c:pt>
                <c:pt idx="36">
                  <c:v>9.603018029294347</c:v>
                </c:pt>
                <c:pt idx="37">
                  <c:v>3.1513981017092618</c:v>
                </c:pt>
                <c:pt idx="38">
                  <c:v>7.3754763426555456</c:v>
                </c:pt>
                <c:pt idx="39">
                  <c:v>5.9239056939829169</c:v>
                </c:pt>
                <c:pt idx="40">
                  <c:v>-0.96841330901791878</c:v>
                </c:pt>
                <c:pt idx="41">
                  <c:v>2.8108768713718035</c:v>
                </c:pt>
                <c:pt idx="42">
                  <c:v>-2.3774145616641675</c:v>
                </c:pt>
                <c:pt idx="43">
                  <c:v>7.360295716460115</c:v>
                </c:pt>
                <c:pt idx="44">
                  <c:v>9.8086075949367171</c:v>
                </c:pt>
                <c:pt idx="45">
                  <c:v>5.7139695304142606</c:v>
                </c:pt>
                <c:pt idx="46">
                  <c:v>8.597948216902779</c:v>
                </c:pt>
                <c:pt idx="47">
                  <c:v>6.9050832208726831</c:v>
                </c:pt>
                <c:pt idx="48">
                  <c:v>4.4783745604280085</c:v>
                </c:pt>
                <c:pt idx="49">
                  <c:v>-2.8451425448059524</c:v>
                </c:pt>
                <c:pt idx="50">
                  <c:v>1.2643610091199804</c:v>
                </c:pt>
                <c:pt idx="51">
                  <c:v>11.754729670458204</c:v>
                </c:pt>
                <c:pt idx="52">
                  <c:v>5.9891676914623559</c:v>
                </c:pt>
                <c:pt idx="53">
                  <c:v>5.2051446627826579</c:v>
                </c:pt>
                <c:pt idx="54">
                  <c:v>-1.3316438468668252</c:v>
                </c:pt>
                <c:pt idx="55">
                  <c:v>-0.6658897952388827</c:v>
                </c:pt>
              </c:numCache>
            </c:numRef>
          </c:val>
          <c:smooth val="0"/>
          <c:extLst>
            <c:ext xmlns:c16="http://schemas.microsoft.com/office/drawing/2014/chart" uri="{C3380CC4-5D6E-409C-BE32-E72D297353CC}">
              <c16:uniqueId val="{00000001-7B02-4304-A899-41E43859F50F}"/>
            </c:ext>
          </c:extLst>
        </c:ser>
        <c:ser>
          <c:idx val="2"/>
          <c:order val="2"/>
          <c:tx>
            <c:strRef>
              <c:f>Colombia!$A$4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Colombia!$B$1:$BE$1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Colombia!$B$4:$BE$4</c:f>
              <c:numCache>
                <c:formatCode>General</c:formatCode>
                <c:ptCount val="56"/>
                <c:pt idx="0">
                  <c:v>14.721661158932498</c:v>
                </c:pt>
                <c:pt idx="1">
                  <c:v>13.791930100544628</c:v>
                </c:pt>
                <c:pt idx="2">
                  <c:v>12.19517275988852</c:v>
                </c:pt>
                <c:pt idx="3">
                  <c:v>12.343567381605398</c:v>
                </c:pt>
                <c:pt idx="4">
                  <c:v>12.611921345081672</c:v>
                </c:pt>
                <c:pt idx="5">
                  <c:v>10.402548784820453</c:v>
                </c:pt>
                <c:pt idx="6">
                  <c:v>15.075741418214076</c:v>
                </c:pt>
                <c:pt idx="7">
                  <c:v>11.460147539740523</c:v>
                </c:pt>
                <c:pt idx="8">
                  <c:v>14.290870208677092</c:v>
                </c:pt>
                <c:pt idx="9">
                  <c:v>14.372945637292943</c:v>
                </c:pt>
                <c:pt idx="10">
                  <c:v>15.817063976259341</c:v>
                </c:pt>
                <c:pt idx="11">
                  <c:v>16.678854419255096</c:v>
                </c:pt>
                <c:pt idx="12">
                  <c:v>14.766842110814604</c:v>
                </c:pt>
                <c:pt idx="13">
                  <c:v>14.393814977792402</c:v>
                </c:pt>
                <c:pt idx="14">
                  <c:v>15.509454253312818</c:v>
                </c:pt>
                <c:pt idx="15">
                  <c:v>14.070322358482182</c:v>
                </c:pt>
                <c:pt idx="16">
                  <c:v>13.902718357224716</c:v>
                </c:pt>
                <c:pt idx="17">
                  <c:v>13.267619412062922</c:v>
                </c:pt>
                <c:pt idx="18">
                  <c:v>13.744011679111413</c:v>
                </c:pt>
                <c:pt idx="19">
                  <c:v>13.458757739837166</c:v>
                </c:pt>
                <c:pt idx="20">
                  <c:v>15.578197665803323</c:v>
                </c:pt>
                <c:pt idx="21">
                  <c:v>15.43293171230393</c:v>
                </c:pt>
                <c:pt idx="22">
                  <c:v>15.176402511834789</c:v>
                </c:pt>
                <c:pt idx="23">
                  <c:v>13.227959790277907</c:v>
                </c:pt>
                <c:pt idx="24">
                  <c:v>12.472177382885992</c:v>
                </c:pt>
                <c:pt idx="25">
                  <c:v>12.525466534350487</c:v>
                </c:pt>
                <c:pt idx="26">
                  <c:v>11.993389468051943</c:v>
                </c:pt>
                <c:pt idx="27">
                  <c:v>12.918713988519118</c:v>
                </c:pt>
                <c:pt idx="28">
                  <c:v>13.860300320986131</c:v>
                </c:pt>
                <c:pt idx="29">
                  <c:v>13.816612805897488</c:v>
                </c:pt>
                <c:pt idx="30">
                  <c:v>14.820950232058122</c:v>
                </c:pt>
                <c:pt idx="31">
                  <c:v>13.908308357878122</c:v>
                </c:pt>
                <c:pt idx="32">
                  <c:v>15.757101845839628</c:v>
                </c:pt>
                <c:pt idx="33">
                  <c:v>18.75932585566331</c:v>
                </c:pt>
                <c:pt idx="34">
                  <c:v>20.919175615569202</c:v>
                </c:pt>
                <c:pt idx="35">
                  <c:v>20.963487428556355</c:v>
                </c:pt>
                <c:pt idx="36">
                  <c:v>20.844645484931203</c:v>
                </c:pt>
                <c:pt idx="37">
                  <c:v>20.755524345208602</c:v>
                </c:pt>
                <c:pt idx="38">
                  <c:v>20.901572216522613</c:v>
                </c:pt>
                <c:pt idx="39">
                  <c:v>17.802700564025319</c:v>
                </c:pt>
                <c:pt idx="40">
                  <c:v>16.751945753868728</c:v>
                </c:pt>
                <c:pt idx="41">
                  <c:v>18.513976028443537</c:v>
                </c:pt>
                <c:pt idx="42">
                  <c:v>18.167069536896253</c:v>
                </c:pt>
                <c:pt idx="43">
                  <c:v>19.940883805467333</c:v>
                </c:pt>
                <c:pt idx="44">
                  <c:v>19.09267550899721</c:v>
                </c:pt>
                <c:pt idx="45">
                  <c:v>18.784322487329344</c:v>
                </c:pt>
                <c:pt idx="46">
                  <c:v>20.536444576423946</c:v>
                </c:pt>
                <c:pt idx="47">
                  <c:v>19.790661420829927</c:v>
                </c:pt>
                <c:pt idx="48">
                  <c:v>20.26257740784483</c:v>
                </c:pt>
                <c:pt idx="49">
                  <c:v>18.249192009464039</c:v>
                </c:pt>
                <c:pt idx="50">
                  <c:v>17.764862623044682</c:v>
                </c:pt>
                <c:pt idx="51">
                  <c:v>19.932762698138713</c:v>
                </c:pt>
                <c:pt idx="52">
                  <c:v>20.037335902685776</c:v>
                </c:pt>
                <c:pt idx="53">
                  <c:v>20.126052608244652</c:v>
                </c:pt>
                <c:pt idx="54">
                  <c:v>21.352438132503242</c:v>
                </c:pt>
                <c:pt idx="55">
                  <c:v>24.236029513678609</c:v>
                </c:pt>
              </c:numCache>
            </c:numRef>
          </c:val>
          <c:smooth val="0"/>
          <c:extLst>
            <c:ext xmlns:c16="http://schemas.microsoft.com/office/drawing/2014/chart" uri="{C3380CC4-5D6E-409C-BE32-E72D297353CC}">
              <c16:uniqueId val="{00000002-7B02-4304-A899-41E43859F50F}"/>
            </c:ext>
          </c:extLst>
        </c:ser>
        <c:dLbls>
          <c:showLegendKey val="0"/>
          <c:showVal val="0"/>
          <c:showCatName val="0"/>
          <c:showSerName val="0"/>
          <c:showPercent val="0"/>
          <c:showBubbleSize val="0"/>
        </c:dLbls>
        <c:marker val="1"/>
        <c:smooth val="0"/>
        <c:axId val="152624656"/>
        <c:axId val="152625048"/>
      </c:lineChart>
      <c:catAx>
        <c:axId val="1526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625048"/>
        <c:crosses val="autoZero"/>
        <c:auto val="1"/>
        <c:lblAlgn val="ctr"/>
        <c:lblOffset val="100"/>
        <c:noMultiLvlLbl val="0"/>
      </c:catAx>
      <c:valAx>
        <c:axId val="152625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624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Brazil,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Brazil!$A$2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Brazil!$B$1:$BH$1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Brazil!$B$2:$BH$2</c:f>
              <c:numCache>
                <c:formatCode>General</c:formatCode>
                <c:ptCount val="59"/>
                <c:pt idx="1">
                  <c:v>10.275911554300947</c:v>
                </c:pt>
                <c:pt idx="2">
                  <c:v>5.2160594201788655</c:v>
                </c:pt>
                <c:pt idx="3">
                  <c:v>0.87467259240843021</c:v>
                </c:pt>
                <c:pt idx="4">
                  <c:v>3.4855823042772442</c:v>
                </c:pt>
                <c:pt idx="5">
                  <c:v>3.0534878936691001</c:v>
                </c:pt>
                <c:pt idx="6">
                  <c:v>4.1503602330334388</c:v>
                </c:pt>
                <c:pt idx="7">
                  <c:v>4.9152656750112129</c:v>
                </c:pt>
                <c:pt idx="8">
                  <c:v>11.42728238326734</c:v>
                </c:pt>
                <c:pt idx="9">
                  <c:v>9.7358268899127012</c:v>
                </c:pt>
                <c:pt idx="10">
                  <c:v>8.7699474717260557</c:v>
                </c:pt>
                <c:pt idx="11">
                  <c:v>11.295086843350248</c:v>
                </c:pt>
                <c:pt idx="12">
                  <c:v>12.052802250038781</c:v>
                </c:pt>
                <c:pt idx="13">
                  <c:v>13.978691651075792</c:v>
                </c:pt>
                <c:pt idx="14">
                  <c:v>9.0421203131695762</c:v>
                </c:pt>
                <c:pt idx="15">
                  <c:v>5.209075901144061</c:v>
                </c:pt>
                <c:pt idx="16">
                  <c:v>9.7904101614760748</c:v>
                </c:pt>
                <c:pt idx="17">
                  <c:v>4.6063180611379124</c:v>
                </c:pt>
                <c:pt idx="18">
                  <c:v>3.2317095633354427</c:v>
                </c:pt>
                <c:pt idx="19">
                  <c:v>6.7662849653268751</c:v>
                </c:pt>
                <c:pt idx="20">
                  <c:v>9.11096015517154</c:v>
                </c:pt>
                <c:pt idx="21">
                  <c:v>-4.3933572003483192</c:v>
                </c:pt>
                <c:pt idx="22">
                  <c:v>0.58024555339424921</c:v>
                </c:pt>
                <c:pt idx="23">
                  <c:v>-3.4097934737164621</c:v>
                </c:pt>
                <c:pt idx="24">
                  <c:v>5.2691431497687375</c:v>
                </c:pt>
                <c:pt idx="25">
                  <c:v>7.9458617487127867</c:v>
                </c:pt>
                <c:pt idx="26">
                  <c:v>7.9882951048623454</c:v>
                </c:pt>
                <c:pt idx="27">
                  <c:v>3.5996294668090343</c:v>
                </c:pt>
                <c:pt idx="28">
                  <c:v>-0.10267271838365843</c:v>
                </c:pt>
                <c:pt idx="29">
                  <c:v>3.2794588579641726</c:v>
                </c:pt>
                <c:pt idx="30">
                  <c:v>-3.102355948750386</c:v>
                </c:pt>
                <c:pt idx="31">
                  <c:v>1.5119372378998861</c:v>
                </c:pt>
                <c:pt idx="32">
                  <c:v>-0.46691320980055195</c:v>
                </c:pt>
                <c:pt idx="33">
                  <c:v>4.6651689887785182</c:v>
                </c:pt>
                <c:pt idx="34">
                  <c:v>5.334551702473675</c:v>
                </c:pt>
                <c:pt idx="35">
                  <c:v>4.416731353885055</c:v>
                </c:pt>
                <c:pt idx="36">
                  <c:v>2.2075355279435058</c:v>
                </c:pt>
                <c:pt idx="37">
                  <c:v>3.3950286372117944</c:v>
                </c:pt>
                <c:pt idx="38">
                  <c:v>0.33835617927024941</c:v>
                </c:pt>
                <c:pt idx="39">
                  <c:v>0.4690665874928186</c:v>
                </c:pt>
                <c:pt idx="40">
                  <c:v>4.1125649096987189</c:v>
                </c:pt>
                <c:pt idx="41">
                  <c:v>1.6578179674137061</c:v>
                </c:pt>
                <c:pt idx="42">
                  <c:v>3.0531609209546247</c:v>
                </c:pt>
                <c:pt idx="43">
                  <c:v>1.1403190426983514</c:v>
                </c:pt>
                <c:pt idx="44">
                  <c:v>5.7608807278555929</c:v>
                </c:pt>
                <c:pt idx="45">
                  <c:v>3.2020515251309405</c:v>
                </c:pt>
                <c:pt idx="46">
                  <c:v>3.9605020306966026</c:v>
                </c:pt>
                <c:pt idx="47">
                  <c:v>6.072283689743216</c:v>
                </c:pt>
                <c:pt idx="48">
                  <c:v>5.093767011810499</c:v>
                </c:pt>
                <c:pt idx="49">
                  <c:v>-0.12614741452280498</c:v>
                </c:pt>
                <c:pt idx="50">
                  <c:v>7.5287973813094027</c:v>
                </c:pt>
                <c:pt idx="51">
                  <c:v>3.9102553481334326</c:v>
                </c:pt>
                <c:pt idx="52">
                  <c:v>1.9154586225194237</c:v>
                </c:pt>
                <c:pt idx="53">
                  <c:v>3.0151405108109373</c:v>
                </c:pt>
                <c:pt idx="54">
                  <c:v>0.10337135910000939</c:v>
                </c:pt>
                <c:pt idx="55">
                  <c:v>-3.8473624947110494</c:v>
                </c:pt>
              </c:numCache>
            </c:numRef>
          </c:val>
          <c:smooth val="0"/>
          <c:extLst>
            <c:ext xmlns:c16="http://schemas.microsoft.com/office/drawing/2014/chart" uri="{C3380CC4-5D6E-409C-BE32-E72D297353CC}">
              <c16:uniqueId val="{00000000-37EA-4821-B421-C9E3B4F6A959}"/>
            </c:ext>
          </c:extLst>
        </c:ser>
        <c:ser>
          <c:idx val="1"/>
          <c:order val="1"/>
          <c:tx>
            <c:strRef>
              <c:f>Brazil!$A$3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Brazil!$B$1:$BH$1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Brazil!$B$3:$BH$3</c:f>
              <c:numCache>
                <c:formatCode>General</c:formatCode>
                <c:ptCount val="59"/>
                <c:pt idx="1">
                  <c:v>5.1940859186978088</c:v>
                </c:pt>
                <c:pt idx="2">
                  <c:v>-7.4069709434929081</c:v>
                </c:pt>
                <c:pt idx="3">
                  <c:v>27.999953719171813</c:v>
                </c:pt>
                <c:pt idx="4">
                  <c:v>-13.541861576270662</c:v>
                </c:pt>
                <c:pt idx="5">
                  <c:v>3.6168482350524442</c:v>
                </c:pt>
                <c:pt idx="6">
                  <c:v>11.627840507358385</c:v>
                </c:pt>
                <c:pt idx="7">
                  <c:v>-3.1252575885745273</c:v>
                </c:pt>
                <c:pt idx="8">
                  <c:v>16.129454085555722</c:v>
                </c:pt>
                <c:pt idx="9">
                  <c:v>19.44440198829858</c:v>
                </c:pt>
                <c:pt idx="10">
                  <c:v>6.2013811636088434</c:v>
                </c:pt>
                <c:pt idx="11">
                  <c:v>5.509978542797711</c:v>
                </c:pt>
                <c:pt idx="12">
                  <c:v>24.163169007545022</c:v>
                </c:pt>
                <c:pt idx="13">
                  <c:v>14.254772049032255</c:v>
                </c:pt>
                <c:pt idx="14">
                  <c:v>2.3337858456547735</c:v>
                </c:pt>
                <c:pt idx="15">
                  <c:v>11.572422841049246</c:v>
                </c:pt>
                <c:pt idx="16">
                  <c:v>-0.32063055529928874</c:v>
                </c:pt>
                <c:pt idx="17">
                  <c:v>-0.35432524438671464</c:v>
                </c:pt>
                <c:pt idx="18">
                  <c:v>13.251745464567463</c:v>
                </c:pt>
                <c:pt idx="19">
                  <c:v>9.2998229177751597</c:v>
                </c:pt>
                <c:pt idx="20">
                  <c:v>22.614254178544499</c:v>
                </c:pt>
                <c:pt idx="21">
                  <c:v>21.320253429835972</c:v>
                </c:pt>
                <c:pt idx="22">
                  <c:v>-9.1910794389463177</c:v>
                </c:pt>
                <c:pt idx="23">
                  <c:v>14.332059079779597</c:v>
                </c:pt>
                <c:pt idx="24">
                  <c:v>21.95461188850696</c:v>
                </c:pt>
                <c:pt idx="25">
                  <c:v>7.0267059357264685</c:v>
                </c:pt>
                <c:pt idx="26">
                  <c:v>-10.580553429957035</c:v>
                </c:pt>
                <c:pt idx="27">
                  <c:v>19.235303572319879</c:v>
                </c:pt>
                <c:pt idx="28">
                  <c:v>13.078954397010122</c:v>
                </c:pt>
                <c:pt idx="29">
                  <c:v>5.0855153450536363</c:v>
                </c:pt>
                <c:pt idx="30">
                  <c:v>-4.9218543488682656</c:v>
                </c:pt>
                <c:pt idx="31">
                  <c:v>10.632744092607822</c:v>
                </c:pt>
                <c:pt idx="32">
                  <c:v>16.547319094088351</c:v>
                </c:pt>
                <c:pt idx="33">
                  <c:v>11.680332155301798</c:v>
                </c:pt>
                <c:pt idx="34">
                  <c:v>4.0082810953473</c:v>
                </c:pt>
                <c:pt idx="35">
                  <c:v>-2.0328799609284403</c:v>
                </c:pt>
                <c:pt idx="36">
                  <c:v>-0.41952778598331975</c:v>
                </c:pt>
                <c:pt idx="37">
                  <c:v>11.019799025853018</c:v>
                </c:pt>
                <c:pt idx="38">
                  <c:v>4.9093848743581532</c:v>
                </c:pt>
                <c:pt idx="39">
                  <c:v>5.7047850120108592</c:v>
                </c:pt>
                <c:pt idx="40">
                  <c:v>12.859269305236467</c:v>
                </c:pt>
                <c:pt idx="41">
                  <c:v>9.2294722711087331</c:v>
                </c:pt>
                <c:pt idx="42">
                  <c:v>6.4778739724886947</c:v>
                </c:pt>
                <c:pt idx="43">
                  <c:v>11.017196767587606</c:v>
                </c:pt>
                <c:pt idx="44">
                  <c:v>14.473005319842585</c:v>
                </c:pt>
                <c:pt idx="45">
                  <c:v>9.6442731546606524</c:v>
                </c:pt>
                <c:pt idx="46">
                  <c:v>4.8367745892960272</c:v>
                </c:pt>
                <c:pt idx="47">
                  <c:v>6.1781746912925541</c:v>
                </c:pt>
                <c:pt idx="48">
                  <c:v>0.40926766886090604</c:v>
                </c:pt>
                <c:pt idx="49">
                  <c:v>-9.248680738895672</c:v>
                </c:pt>
                <c:pt idx="50">
                  <c:v>11.723105448488297</c:v>
                </c:pt>
                <c:pt idx="51">
                  <c:v>4.7893330362288538</c:v>
                </c:pt>
                <c:pt idx="52">
                  <c:v>0.27130138854462871</c:v>
                </c:pt>
                <c:pt idx="53">
                  <c:v>2.3921253326979723</c:v>
                </c:pt>
                <c:pt idx="54">
                  <c:v>-1.0507916749316024</c:v>
                </c:pt>
                <c:pt idx="55">
                  <c:v>6.0872649503292138</c:v>
                </c:pt>
              </c:numCache>
            </c:numRef>
          </c:val>
          <c:smooth val="0"/>
          <c:extLst>
            <c:ext xmlns:c16="http://schemas.microsoft.com/office/drawing/2014/chart" uri="{C3380CC4-5D6E-409C-BE32-E72D297353CC}">
              <c16:uniqueId val="{00000001-37EA-4821-B421-C9E3B4F6A959}"/>
            </c:ext>
          </c:extLst>
        </c:ser>
        <c:ser>
          <c:idx val="2"/>
          <c:order val="2"/>
          <c:tx>
            <c:strRef>
              <c:f>Brazil!$A$4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Brazil!$B$1:$BH$1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Brazil!$B$4:$BH$4</c:f>
              <c:numCache>
                <c:formatCode>General</c:formatCode>
                <c:ptCount val="59"/>
                <c:pt idx="0">
                  <c:v>7.1172855432723932</c:v>
                </c:pt>
                <c:pt idx="1">
                  <c:v>7.3394590707790401</c:v>
                </c:pt>
                <c:pt idx="2">
                  <c:v>5.1889739476779582</c:v>
                </c:pt>
                <c:pt idx="3">
                  <c:v>9.1110000212756184</c:v>
                </c:pt>
                <c:pt idx="4">
                  <c:v>5.677600005640195</c:v>
                </c:pt>
                <c:pt idx="5">
                  <c:v>5.555924842904564</c:v>
                </c:pt>
                <c:pt idx="6">
                  <c:v>5.9916692270486713</c:v>
                </c:pt>
                <c:pt idx="7">
                  <c:v>5.7689710655619022</c:v>
                </c:pt>
                <c:pt idx="8">
                  <c:v>6.6103844112982939</c:v>
                </c:pt>
                <c:pt idx="9">
                  <c:v>6.5537130969986519</c:v>
                </c:pt>
                <c:pt idx="10">
                  <c:v>7.4497591476875469</c:v>
                </c:pt>
                <c:pt idx="11">
                  <c:v>8.1379734324264437</c:v>
                </c:pt>
                <c:pt idx="12">
                  <c:v>8.8440755645180023</c:v>
                </c:pt>
                <c:pt idx="13">
                  <c:v>9.5015809980327823</c:v>
                </c:pt>
                <c:pt idx="14">
                  <c:v>13.883728080690434</c:v>
                </c:pt>
                <c:pt idx="15">
                  <c:v>11.505580310649602</c:v>
                </c:pt>
                <c:pt idx="16">
                  <c:v>9.4326178225772637</c:v>
                </c:pt>
                <c:pt idx="17">
                  <c:v>7.9177476365859354</c:v>
                </c:pt>
                <c:pt idx="18">
                  <c:v>7.864394357892464</c:v>
                </c:pt>
                <c:pt idx="19">
                  <c:v>9.1755677879997535</c:v>
                </c:pt>
                <c:pt idx="20">
                  <c:v>11.305830706492545</c:v>
                </c:pt>
                <c:pt idx="21">
                  <c:v>9.7994490952196287</c:v>
                </c:pt>
                <c:pt idx="22">
                  <c:v>8.2744790235346333</c:v>
                </c:pt>
                <c:pt idx="23">
                  <c:v>9.0083411942402059</c:v>
                </c:pt>
                <c:pt idx="24">
                  <c:v>7.9243872931192891</c:v>
                </c:pt>
                <c:pt idx="25">
                  <c:v>7.0953145607638586</c:v>
                </c:pt>
                <c:pt idx="26">
                  <c:v>6.3545765545340664</c:v>
                </c:pt>
                <c:pt idx="27">
                  <c:v>6.1926626460647718</c:v>
                </c:pt>
                <c:pt idx="28">
                  <c:v>5.692538048700361</c:v>
                </c:pt>
                <c:pt idx="29">
                  <c:v>5.4612679802850739</c:v>
                </c:pt>
                <c:pt idx="30">
                  <c:v>6.9617655463444024</c:v>
                </c:pt>
                <c:pt idx="31">
                  <c:v>7.913943535812626</c:v>
                </c:pt>
                <c:pt idx="32">
                  <c:v>8.3850943305560346</c:v>
                </c:pt>
                <c:pt idx="33">
                  <c:v>9.0960460545889603</c:v>
                </c:pt>
                <c:pt idx="34">
                  <c:v>9.6678540699157232</c:v>
                </c:pt>
                <c:pt idx="35">
                  <c:v>9.2601094336220591</c:v>
                </c:pt>
                <c:pt idx="36">
                  <c:v>8.9053924889121312</c:v>
                </c:pt>
                <c:pt idx="37">
                  <c:v>9.5924855764534627</c:v>
                </c:pt>
                <c:pt idx="38">
                  <c:v>9.4080816001580292</c:v>
                </c:pt>
                <c:pt idx="39">
                  <c:v>11.417279038273954</c:v>
                </c:pt>
                <c:pt idx="40">
                  <c:v>12.451661380726934</c:v>
                </c:pt>
                <c:pt idx="41">
                  <c:v>14.564630524200536</c:v>
                </c:pt>
                <c:pt idx="42">
                  <c:v>13.38773552715363</c:v>
                </c:pt>
                <c:pt idx="43">
                  <c:v>12.959624576021087</c:v>
                </c:pt>
                <c:pt idx="44">
                  <c:v>13.132473502745498</c:v>
                </c:pt>
                <c:pt idx="45">
                  <c:v>11.842987877916725</c:v>
                </c:pt>
                <c:pt idx="46">
                  <c:v>11.667351470252548</c:v>
                </c:pt>
                <c:pt idx="47">
                  <c:v>11.964909275316394</c:v>
                </c:pt>
                <c:pt idx="48">
                  <c:v>13.723602427549272</c:v>
                </c:pt>
                <c:pt idx="49">
                  <c:v>11.25462040659578</c:v>
                </c:pt>
                <c:pt idx="50">
                  <c:v>11.779204950888458</c:v>
                </c:pt>
                <c:pt idx="51">
                  <c:v>12.243161216537736</c:v>
                </c:pt>
                <c:pt idx="52">
                  <c:v>13.086298708757047</c:v>
                </c:pt>
                <c:pt idx="53">
                  <c:v>13.971433972449688</c:v>
                </c:pt>
                <c:pt idx="54">
                  <c:v>13.920623282360204</c:v>
                </c:pt>
                <c:pt idx="55">
                  <c:v>14.32471954490364</c:v>
                </c:pt>
              </c:numCache>
            </c:numRef>
          </c:val>
          <c:smooth val="0"/>
          <c:extLst>
            <c:ext xmlns:c16="http://schemas.microsoft.com/office/drawing/2014/chart" uri="{C3380CC4-5D6E-409C-BE32-E72D297353CC}">
              <c16:uniqueId val="{00000002-37EA-4821-B421-C9E3B4F6A959}"/>
            </c:ext>
          </c:extLst>
        </c:ser>
        <c:dLbls>
          <c:showLegendKey val="0"/>
          <c:showVal val="0"/>
          <c:showCatName val="0"/>
          <c:showSerName val="0"/>
          <c:showPercent val="0"/>
          <c:showBubbleSize val="0"/>
        </c:dLbls>
        <c:marker val="1"/>
        <c:smooth val="0"/>
        <c:axId val="152625440"/>
        <c:axId val="152625832"/>
      </c:lineChart>
      <c:catAx>
        <c:axId val="15262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625832"/>
        <c:crosses val="autoZero"/>
        <c:auto val="1"/>
        <c:lblAlgn val="ctr"/>
        <c:lblOffset val="100"/>
        <c:noMultiLvlLbl val="0"/>
      </c:catAx>
      <c:valAx>
        <c:axId val="152625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625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South Africa,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3.0717440492352244E-2"/>
          <c:y val="0.25507956837511792"/>
          <c:w val="0.95663888134672825"/>
          <c:h val="0.72352171545582133"/>
        </c:manualLayout>
      </c:layout>
      <c:lineChart>
        <c:grouping val="standard"/>
        <c:varyColors val="0"/>
        <c:ser>
          <c:idx val="0"/>
          <c:order val="0"/>
          <c:tx>
            <c:strRef>
              <c:f>sa!$A$2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sa!$B$2:$BE$2</c:f>
              <c:numCache>
                <c:formatCode>General</c:formatCode>
                <c:ptCount val="56"/>
                <c:pt idx="1">
                  <c:v>3.8454035619767808</c:v>
                </c:pt>
                <c:pt idx="2">
                  <c:v>6.1772708199713406</c:v>
                </c:pt>
                <c:pt idx="3">
                  <c:v>7.3735639458943183</c:v>
                </c:pt>
                <c:pt idx="4">
                  <c:v>7.9398412905852496</c:v>
                </c:pt>
                <c:pt idx="5">
                  <c:v>8.8960306161638698</c:v>
                </c:pt>
                <c:pt idx="6">
                  <c:v>4.438444965060782</c:v>
                </c:pt>
                <c:pt idx="7">
                  <c:v>7.1964971021256048</c:v>
                </c:pt>
                <c:pt idx="8">
                  <c:v>4.1533644668317891</c:v>
                </c:pt>
                <c:pt idx="9">
                  <c:v>4.7159749062101639</c:v>
                </c:pt>
                <c:pt idx="10">
                  <c:v>5.2485434693997775</c:v>
                </c:pt>
                <c:pt idx="11">
                  <c:v>4.2790016289882402</c:v>
                </c:pt>
                <c:pt idx="12">
                  <c:v>1.6547875970829722</c:v>
                </c:pt>
                <c:pt idx="13">
                  <c:v>4.5720257008822927</c:v>
                </c:pt>
                <c:pt idx="14">
                  <c:v>6.1110708162048155</c:v>
                </c:pt>
                <c:pt idx="15">
                  <c:v>1.6953722224712493</c:v>
                </c:pt>
                <c:pt idx="16">
                  <c:v>2.2499866195803833</c:v>
                </c:pt>
                <c:pt idx="17">
                  <c:v>-9.4095705740713242E-2</c:v>
                </c:pt>
                <c:pt idx="18">
                  <c:v>3.0145077924281054</c:v>
                </c:pt>
                <c:pt idx="19">
                  <c:v>3.7905454064000281</c:v>
                </c:pt>
                <c:pt idx="20">
                  <c:v>6.6205898367498861</c:v>
                </c:pt>
                <c:pt idx="21">
                  <c:v>5.3607405630434073</c:v>
                </c:pt>
                <c:pt idx="22">
                  <c:v>-0.38335397772434021</c:v>
                </c:pt>
                <c:pt idx="23">
                  <c:v>-1.8465489630640519</c:v>
                </c:pt>
                <c:pt idx="24">
                  <c:v>5.0990754925817896</c:v>
                </c:pt>
                <c:pt idx="25">
                  <c:v>-1.2114403746481202</c:v>
                </c:pt>
                <c:pt idx="26">
                  <c:v>1.7786895483396847E-2</c:v>
                </c:pt>
                <c:pt idx="27">
                  <c:v>2.1007777875603324</c:v>
                </c:pt>
                <c:pt idx="28">
                  <c:v>4.2000426625883307</c:v>
                </c:pt>
                <c:pt idx="29">
                  <c:v>2.3948598146869386</c:v>
                </c:pt>
                <c:pt idx="30">
                  <c:v>-0.31778320346137434</c:v>
                </c:pt>
                <c:pt idx="31">
                  <c:v>-1.0183080152292092</c:v>
                </c:pt>
                <c:pt idx="32">
                  <c:v>-2.1370417161958102</c:v>
                </c:pt>
                <c:pt idx="33">
                  <c:v>1.2336133983444881</c:v>
                </c:pt>
                <c:pt idx="34">
                  <c:v>3.199999998800962</c:v>
                </c:pt>
                <c:pt idx="35">
                  <c:v>3.1000000046958291</c:v>
                </c:pt>
                <c:pt idx="36">
                  <c:v>4.2999999967718452</c:v>
                </c:pt>
                <c:pt idx="37">
                  <c:v>2.6000000016544504</c:v>
                </c:pt>
                <c:pt idx="38">
                  <c:v>0.49999999747699064</c:v>
                </c:pt>
                <c:pt idx="39">
                  <c:v>2.4000000048899324</c:v>
                </c:pt>
                <c:pt idx="40">
                  <c:v>4.1999999969301456</c:v>
                </c:pt>
                <c:pt idx="41">
                  <c:v>2.7000000026392286</c:v>
                </c:pt>
                <c:pt idx="42">
                  <c:v>3.7003744032864319</c:v>
                </c:pt>
                <c:pt idx="43">
                  <c:v>2.9490754657419274</c:v>
                </c:pt>
                <c:pt idx="44">
                  <c:v>4.5545599082035864</c:v>
                </c:pt>
                <c:pt idx="45">
                  <c:v>5.2770519707346466</c:v>
                </c:pt>
                <c:pt idx="46">
                  <c:v>5.5850459615114403</c:v>
                </c:pt>
                <c:pt idx="47">
                  <c:v>5.3604740532845057</c:v>
                </c:pt>
                <c:pt idx="48">
                  <c:v>3.1910438877832235</c:v>
                </c:pt>
                <c:pt idx="49">
                  <c:v>-1.538089134774097</c:v>
                </c:pt>
                <c:pt idx="50">
                  <c:v>3.0397346250347113</c:v>
                </c:pt>
                <c:pt idx="51">
                  <c:v>3.28419713479731</c:v>
                </c:pt>
                <c:pt idx="52">
                  <c:v>2.2132589778659906</c:v>
                </c:pt>
                <c:pt idx="53">
                  <c:v>2.3303422592169341</c:v>
                </c:pt>
                <c:pt idx="54">
                  <c:v>1.6288715426143767</c:v>
                </c:pt>
                <c:pt idx="55">
                  <c:v>1.2646513781567847</c:v>
                </c:pt>
              </c:numCache>
            </c:numRef>
          </c:val>
          <c:smooth val="0"/>
          <c:extLst>
            <c:ext xmlns:c16="http://schemas.microsoft.com/office/drawing/2014/chart" uri="{C3380CC4-5D6E-409C-BE32-E72D297353CC}">
              <c16:uniqueId val="{00000000-7950-4F9C-AE03-BF265FDE54DA}"/>
            </c:ext>
          </c:extLst>
        </c:ser>
        <c:ser>
          <c:idx val="1"/>
          <c:order val="1"/>
          <c:tx>
            <c:strRef>
              <c:f>sa!$A$3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sa!$B$3:$BE$3</c:f>
              <c:numCache>
                <c:formatCode>General</c:formatCode>
                <c:ptCount val="56"/>
                <c:pt idx="1">
                  <c:v>7.073911690367126</c:v>
                </c:pt>
                <c:pt idx="2">
                  <c:v>8.4687650956805101</c:v>
                </c:pt>
                <c:pt idx="3">
                  <c:v>7.6247249568393443</c:v>
                </c:pt>
                <c:pt idx="4">
                  <c:v>4.9355802036183292</c:v>
                </c:pt>
                <c:pt idx="5">
                  <c:v>2.5588394891821196</c:v>
                </c:pt>
                <c:pt idx="6">
                  <c:v>1.3507594869103059</c:v>
                </c:pt>
                <c:pt idx="7">
                  <c:v>4.8343761099046958</c:v>
                </c:pt>
                <c:pt idx="8">
                  <c:v>4.1502377683252831</c:v>
                </c:pt>
                <c:pt idx="9">
                  <c:v>0.76461983682591494</c:v>
                </c:pt>
                <c:pt idx="10">
                  <c:v>2.7381196428561481</c:v>
                </c:pt>
                <c:pt idx="11">
                  <c:v>3.0818160697456278</c:v>
                </c:pt>
                <c:pt idx="12">
                  <c:v>3.0004300200668439</c:v>
                </c:pt>
                <c:pt idx="13">
                  <c:v>-5.1810335084680759</c:v>
                </c:pt>
                <c:pt idx="14">
                  <c:v>-4.8922914376159241</c:v>
                </c:pt>
                <c:pt idx="15">
                  <c:v>-1.1591099700462308</c:v>
                </c:pt>
                <c:pt idx="16">
                  <c:v>4.299130000731239</c:v>
                </c:pt>
                <c:pt idx="17">
                  <c:v>4.6024306091892555</c:v>
                </c:pt>
                <c:pt idx="18">
                  <c:v>3.2971278768916079</c:v>
                </c:pt>
                <c:pt idx="19">
                  <c:v>1.8406342199097594</c:v>
                </c:pt>
                <c:pt idx="20">
                  <c:v>-3.0607232677510865E-3</c:v>
                </c:pt>
                <c:pt idx="21">
                  <c:v>-5.3533988145227624</c:v>
                </c:pt>
                <c:pt idx="22">
                  <c:v>-2.6448410333167516</c:v>
                </c:pt>
                <c:pt idx="23">
                  <c:v>-1.3281734178935949</c:v>
                </c:pt>
                <c:pt idx="24">
                  <c:v>2.6662926032953607</c:v>
                </c:pt>
                <c:pt idx="25">
                  <c:v>10.076676300618217</c:v>
                </c:pt>
                <c:pt idx="26">
                  <c:v>-3.6903905057204014</c:v>
                </c:pt>
                <c:pt idx="27">
                  <c:v>4.648884949106602</c:v>
                </c:pt>
                <c:pt idx="28">
                  <c:v>8.1699507579064772</c:v>
                </c:pt>
                <c:pt idx="29">
                  <c:v>2.1813876221518598</c:v>
                </c:pt>
                <c:pt idx="30">
                  <c:v>-0.43409471465885474</c:v>
                </c:pt>
                <c:pt idx="31">
                  <c:v>-1.5452034758473303</c:v>
                </c:pt>
                <c:pt idx="32">
                  <c:v>5.4908183271498388</c:v>
                </c:pt>
                <c:pt idx="33">
                  <c:v>10.379009250955988</c:v>
                </c:pt>
                <c:pt idx="34">
                  <c:v>2.4853357775576086</c:v>
                </c:pt>
                <c:pt idx="35">
                  <c:v>10.938109663871074</c:v>
                </c:pt>
                <c:pt idx="36">
                  <c:v>7.2040119108543337</c:v>
                </c:pt>
                <c:pt idx="37">
                  <c:v>5.2951606481959317</c:v>
                </c:pt>
                <c:pt idx="38">
                  <c:v>3.2462133345936479</c:v>
                </c:pt>
                <c:pt idx="39">
                  <c:v>1.2610498689443972</c:v>
                </c:pt>
                <c:pt idx="40">
                  <c:v>8.3137440060006895</c:v>
                </c:pt>
                <c:pt idx="41">
                  <c:v>2.3928807161329217</c:v>
                </c:pt>
                <c:pt idx="42">
                  <c:v>0.98913192803733807</c:v>
                </c:pt>
                <c:pt idx="43">
                  <c:v>0.10942505504887379</c:v>
                </c:pt>
                <c:pt idx="44">
                  <c:v>2.8334301453075454</c:v>
                </c:pt>
                <c:pt idx="45">
                  <c:v>8.5676780056283377</c:v>
                </c:pt>
                <c:pt idx="46">
                  <c:v>7.4626166974293113</c:v>
                </c:pt>
                <c:pt idx="47">
                  <c:v>7.8283164582957312</c:v>
                </c:pt>
                <c:pt idx="48">
                  <c:v>1.5498319389809296</c:v>
                </c:pt>
                <c:pt idx="49">
                  <c:v>-17.023820754985039</c:v>
                </c:pt>
                <c:pt idx="50">
                  <c:v>7.718008183483164</c:v>
                </c:pt>
                <c:pt idx="51">
                  <c:v>3.4961575585395366</c:v>
                </c:pt>
                <c:pt idx="52">
                  <c:v>0.79388971555869148</c:v>
                </c:pt>
                <c:pt idx="53">
                  <c:v>3.6329303110317852</c:v>
                </c:pt>
                <c:pt idx="54">
                  <c:v>3.2814847142052344</c:v>
                </c:pt>
                <c:pt idx="55">
                  <c:v>4.0955627512104087</c:v>
                </c:pt>
              </c:numCache>
            </c:numRef>
          </c:val>
          <c:smooth val="0"/>
          <c:extLst>
            <c:ext xmlns:c16="http://schemas.microsoft.com/office/drawing/2014/chart" uri="{C3380CC4-5D6E-409C-BE32-E72D297353CC}">
              <c16:uniqueId val="{00000001-7950-4F9C-AE03-BF265FDE54DA}"/>
            </c:ext>
          </c:extLst>
        </c:ser>
        <c:ser>
          <c:idx val="2"/>
          <c:order val="2"/>
          <c:tx>
            <c:strRef>
              <c:f>sa!$A$4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sa!$B$4:$BE$4</c:f>
              <c:numCache>
                <c:formatCode>General</c:formatCode>
                <c:ptCount val="56"/>
                <c:pt idx="0">
                  <c:v>25.31924382497396</c:v>
                </c:pt>
                <c:pt idx="1">
                  <c:v>21.985959804715037</c:v>
                </c:pt>
                <c:pt idx="2">
                  <c:v>21.272005228875102</c:v>
                </c:pt>
                <c:pt idx="3">
                  <c:v>23.835057762531488</c:v>
                </c:pt>
                <c:pt idx="4">
                  <c:v>26.312641396704262</c:v>
                </c:pt>
                <c:pt idx="5">
                  <c:v>27.586207598580163</c:v>
                </c:pt>
                <c:pt idx="6">
                  <c:v>23.832866479925304</c:v>
                </c:pt>
                <c:pt idx="7">
                  <c:v>24.939847003453846</c:v>
                </c:pt>
                <c:pt idx="8">
                  <c:v>22.872340122021473</c:v>
                </c:pt>
                <c:pt idx="9">
                  <c:v>23.10794570475187</c:v>
                </c:pt>
                <c:pt idx="10">
                  <c:v>25.338127391618109</c:v>
                </c:pt>
                <c:pt idx="11">
                  <c:v>26.082342739022963</c:v>
                </c:pt>
                <c:pt idx="12">
                  <c:v>22.817024438863552</c:v>
                </c:pt>
                <c:pt idx="13">
                  <c:v>22.760892257939833</c:v>
                </c:pt>
                <c:pt idx="14">
                  <c:v>28.545536280878725</c:v>
                </c:pt>
                <c:pt idx="15">
                  <c:v>30.157741678212741</c:v>
                </c:pt>
                <c:pt idx="16">
                  <c:v>28.961357624481327</c:v>
                </c:pt>
                <c:pt idx="17">
                  <c:v>25.226935143592215</c:v>
                </c:pt>
                <c:pt idx="18">
                  <c:v>25.646944316433117</c:v>
                </c:pt>
                <c:pt idx="19">
                  <c:v>25.766454275575747</c:v>
                </c:pt>
                <c:pt idx="20">
                  <c:v>27.34895610542365</c:v>
                </c:pt>
                <c:pt idx="21">
                  <c:v>30.364469835905517</c:v>
                </c:pt>
                <c:pt idx="22">
                  <c:v>26.869347022657859</c:v>
                </c:pt>
                <c:pt idx="23">
                  <c:v>21.002649156329994</c:v>
                </c:pt>
                <c:pt idx="24">
                  <c:v>23.657130553838439</c:v>
                </c:pt>
                <c:pt idx="25">
                  <c:v>22.568534932751476</c:v>
                </c:pt>
                <c:pt idx="26">
                  <c:v>21.767796853641897</c:v>
                </c:pt>
                <c:pt idx="27">
                  <c:v>20.347328483271621</c:v>
                </c:pt>
                <c:pt idx="28">
                  <c:v>22.6097628814682</c:v>
                </c:pt>
                <c:pt idx="29">
                  <c:v>21.386623808325041</c:v>
                </c:pt>
                <c:pt idx="30">
                  <c:v>18.762250562146527</c:v>
                </c:pt>
                <c:pt idx="31">
                  <c:v>17.476955636825721</c:v>
                </c:pt>
                <c:pt idx="32">
                  <c:v>17.30216900161389</c:v>
                </c:pt>
                <c:pt idx="33">
                  <c:v>17.298186453429388</c:v>
                </c:pt>
                <c:pt idx="34">
                  <c:v>19.294777290581759</c:v>
                </c:pt>
                <c:pt idx="35">
                  <c:v>21.475347003663536</c:v>
                </c:pt>
                <c:pt idx="36">
                  <c:v>22.587054750581547</c:v>
                </c:pt>
                <c:pt idx="37">
                  <c:v>22.857949561166755</c:v>
                </c:pt>
                <c:pt idx="38">
                  <c:v>23.891504893487699</c:v>
                </c:pt>
                <c:pt idx="39">
                  <c:v>22.16669067905417</c:v>
                </c:pt>
                <c:pt idx="40">
                  <c:v>24.278905269970171</c:v>
                </c:pt>
                <c:pt idx="41">
                  <c:v>25.426845272928993</c:v>
                </c:pt>
                <c:pt idx="42">
                  <c:v>27.98381529071937</c:v>
                </c:pt>
                <c:pt idx="43">
                  <c:v>24.516777049200872</c:v>
                </c:pt>
                <c:pt idx="44">
                  <c:v>25.610922489081982</c:v>
                </c:pt>
                <c:pt idx="45">
                  <c:v>26.702445485181979</c:v>
                </c:pt>
                <c:pt idx="46">
                  <c:v>31.003354082255218</c:v>
                </c:pt>
                <c:pt idx="47">
                  <c:v>32.50925258721832</c:v>
                </c:pt>
                <c:pt idx="48">
                  <c:v>37.242950806842991</c:v>
                </c:pt>
                <c:pt idx="49">
                  <c:v>27.506374783130877</c:v>
                </c:pt>
                <c:pt idx="50">
                  <c:v>27.373755826038359</c:v>
                </c:pt>
                <c:pt idx="51">
                  <c:v>29.651690220358844</c:v>
                </c:pt>
                <c:pt idx="52">
                  <c:v>31.174688150167334</c:v>
                </c:pt>
                <c:pt idx="53">
                  <c:v>33.184424565523095</c:v>
                </c:pt>
                <c:pt idx="54">
                  <c:v>32.905017485410902</c:v>
                </c:pt>
                <c:pt idx="55">
                  <c:v>31.729508131369606</c:v>
                </c:pt>
              </c:numCache>
            </c:numRef>
          </c:val>
          <c:smooth val="0"/>
          <c:extLst>
            <c:ext xmlns:c16="http://schemas.microsoft.com/office/drawing/2014/chart" uri="{C3380CC4-5D6E-409C-BE32-E72D297353CC}">
              <c16:uniqueId val="{00000002-7950-4F9C-AE03-BF265FDE54DA}"/>
            </c:ext>
          </c:extLst>
        </c:ser>
        <c:dLbls>
          <c:showLegendKey val="0"/>
          <c:showVal val="0"/>
          <c:showCatName val="0"/>
          <c:showSerName val="0"/>
          <c:showPercent val="0"/>
          <c:showBubbleSize val="0"/>
        </c:dLbls>
        <c:marker val="1"/>
        <c:smooth val="0"/>
        <c:axId val="152626616"/>
        <c:axId val="150750160"/>
      </c:lineChart>
      <c:catAx>
        <c:axId val="15262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0750160"/>
        <c:crosses val="autoZero"/>
        <c:auto val="1"/>
        <c:lblAlgn val="ctr"/>
        <c:lblOffset val="100"/>
        <c:noMultiLvlLbl val="0"/>
      </c:catAx>
      <c:valAx>
        <c:axId val="15075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626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Bangladesh,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bangladesh!$A$2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bangladesh!$B$1:$BH$1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bangladesh!$B$2:$BH$2</c:f>
              <c:numCache>
                <c:formatCode>General</c:formatCode>
                <c:ptCount val="59"/>
                <c:pt idx="1">
                  <c:v>6.0581608254808543</c:v>
                </c:pt>
                <c:pt idx="2">
                  <c:v>5.4530309698718895</c:v>
                </c:pt>
                <c:pt idx="3">
                  <c:v>-0.45589428993871195</c:v>
                </c:pt>
                <c:pt idx="4">
                  <c:v>10.952788546041731</c:v>
                </c:pt>
                <c:pt idx="5">
                  <c:v>1.6062582289157632</c:v>
                </c:pt>
                <c:pt idx="6">
                  <c:v>2.5668120012805247</c:v>
                </c:pt>
                <c:pt idx="7">
                  <c:v>-1.8758639196477418</c:v>
                </c:pt>
                <c:pt idx="8">
                  <c:v>9.4894540154795095</c:v>
                </c:pt>
                <c:pt idx="9">
                  <c:v>1.2208579090968499</c:v>
                </c:pt>
                <c:pt idx="10">
                  <c:v>5.619852292801113</c:v>
                </c:pt>
                <c:pt idx="11">
                  <c:v>-5.4794830272195583</c:v>
                </c:pt>
                <c:pt idx="12">
                  <c:v>-13.973728702043914</c:v>
                </c:pt>
                <c:pt idx="13">
                  <c:v>3.3256801987839424</c:v>
                </c:pt>
                <c:pt idx="14">
                  <c:v>9.5919563004184454</c:v>
                </c:pt>
                <c:pt idx="15">
                  <c:v>-4.0882140918165817</c:v>
                </c:pt>
                <c:pt idx="16">
                  <c:v>5.661361201196641</c:v>
                </c:pt>
                <c:pt idx="17">
                  <c:v>2.6730560500198379</c:v>
                </c:pt>
                <c:pt idx="18">
                  <c:v>7.0738377326069042</c:v>
                </c:pt>
                <c:pt idx="19">
                  <c:v>4.8016346005566248</c:v>
                </c:pt>
                <c:pt idx="20">
                  <c:v>0.81914186889891027</c:v>
                </c:pt>
                <c:pt idx="21">
                  <c:v>7.2339436949072251</c:v>
                </c:pt>
                <c:pt idx="22">
                  <c:v>2.1343278357707476</c:v>
                </c:pt>
                <c:pt idx="23">
                  <c:v>3.8810463998171514</c:v>
                </c:pt>
                <c:pt idx="24">
                  <c:v>4.8033100152543824</c:v>
                </c:pt>
                <c:pt idx="25">
                  <c:v>3.3420146541541413</c:v>
                </c:pt>
                <c:pt idx="26">
                  <c:v>4.173382559003997</c:v>
                </c:pt>
                <c:pt idx="27">
                  <c:v>3.7724018525270537</c:v>
                </c:pt>
                <c:pt idx="28">
                  <c:v>2.4162568556622261</c:v>
                </c:pt>
                <c:pt idx="29">
                  <c:v>2.836582129079261</c:v>
                </c:pt>
                <c:pt idx="30">
                  <c:v>5.6222581616070215</c:v>
                </c:pt>
                <c:pt idx="31">
                  <c:v>3.4852278153552021</c:v>
                </c:pt>
                <c:pt idx="32">
                  <c:v>5.4426855507212935</c:v>
                </c:pt>
                <c:pt idx="33">
                  <c:v>4.7115617244945014</c:v>
                </c:pt>
                <c:pt idx="34">
                  <c:v>3.8901264406563882</c:v>
                </c:pt>
                <c:pt idx="35">
                  <c:v>5.1212778971616331</c:v>
                </c:pt>
                <c:pt idx="36">
                  <c:v>4.5229192176234392</c:v>
                </c:pt>
                <c:pt idx="37">
                  <c:v>4.4898964973563125</c:v>
                </c:pt>
                <c:pt idx="38">
                  <c:v>5.1770268734525615</c:v>
                </c:pt>
                <c:pt idx="39">
                  <c:v>4.6701563682786542</c:v>
                </c:pt>
                <c:pt idx="40">
                  <c:v>5.2932947184604018</c:v>
                </c:pt>
                <c:pt idx="41">
                  <c:v>5.0772877759731188</c:v>
                </c:pt>
                <c:pt idx="42">
                  <c:v>3.8331239400560833</c:v>
                </c:pt>
                <c:pt idx="43">
                  <c:v>4.7395673991644571</c:v>
                </c:pt>
                <c:pt idx="44">
                  <c:v>5.2395329104526951</c:v>
                </c:pt>
                <c:pt idx="45">
                  <c:v>6.535944940523521</c:v>
                </c:pt>
                <c:pt idx="46">
                  <c:v>6.6718682650966201</c:v>
                </c:pt>
                <c:pt idx="47">
                  <c:v>7.0586362060701191</c:v>
                </c:pt>
                <c:pt idx="48">
                  <c:v>6.0137897592330631</c:v>
                </c:pt>
                <c:pt idx="49">
                  <c:v>5.0451247941773829</c:v>
                </c:pt>
                <c:pt idx="50">
                  <c:v>5.5718022739686575</c:v>
                </c:pt>
                <c:pt idx="51">
                  <c:v>6.4643838804751681</c:v>
                </c:pt>
                <c:pt idx="52">
                  <c:v>6.5214350783733295</c:v>
                </c:pt>
                <c:pt idx="53">
                  <c:v>6.0135960674702318</c:v>
                </c:pt>
                <c:pt idx="54">
                  <c:v>6.061093053753936</c:v>
                </c:pt>
                <c:pt idx="55">
                  <c:v>6.5526333160280217</c:v>
                </c:pt>
              </c:numCache>
            </c:numRef>
          </c:val>
          <c:smooth val="0"/>
          <c:extLst>
            <c:ext xmlns:c16="http://schemas.microsoft.com/office/drawing/2014/chart" uri="{C3380CC4-5D6E-409C-BE32-E72D297353CC}">
              <c16:uniqueId val="{00000000-AD05-406C-9000-24100AA27338}"/>
            </c:ext>
          </c:extLst>
        </c:ser>
        <c:ser>
          <c:idx val="1"/>
          <c:order val="1"/>
          <c:tx>
            <c:strRef>
              <c:f>bangladesh!$A$3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bangladesh!$B$1:$BH$1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bangladesh!$B$3:$BH$3</c:f>
              <c:numCache>
                <c:formatCode>General</c:formatCode>
                <c:ptCount val="59"/>
                <c:pt idx="1">
                  <c:v>-11.501105652634735</c:v>
                </c:pt>
                <c:pt idx="2">
                  <c:v>20.796543635291059</c:v>
                </c:pt>
                <c:pt idx="3">
                  <c:v>4.8306088927405142</c:v>
                </c:pt>
                <c:pt idx="4">
                  <c:v>3.7426081465885517</c:v>
                </c:pt>
                <c:pt idx="5">
                  <c:v>-5.1898717287779874</c:v>
                </c:pt>
                <c:pt idx="6">
                  <c:v>14.332445578710846</c:v>
                </c:pt>
                <c:pt idx="7">
                  <c:v>-11.766218348688923</c:v>
                </c:pt>
                <c:pt idx="8">
                  <c:v>4.0001852055994362</c:v>
                </c:pt>
                <c:pt idx="9">
                  <c:v>4.5977737155860439</c:v>
                </c:pt>
                <c:pt idx="10">
                  <c:v>10.48184611434138</c:v>
                </c:pt>
                <c:pt idx="11">
                  <c:v>-27.618100977737853</c:v>
                </c:pt>
                <c:pt idx="12">
                  <c:v>-22.889094617842616</c:v>
                </c:pt>
                <c:pt idx="13">
                  <c:v>85.745297863046716</c:v>
                </c:pt>
                <c:pt idx="14">
                  <c:v>-29.440272755045598</c:v>
                </c:pt>
                <c:pt idx="15">
                  <c:v>12.174503611383656</c:v>
                </c:pt>
                <c:pt idx="16">
                  <c:v>24.767864342687403</c:v>
                </c:pt>
                <c:pt idx="17">
                  <c:v>25.454349684718551</c:v>
                </c:pt>
                <c:pt idx="18">
                  <c:v>-7.6688304775036329</c:v>
                </c:pt>
                <c:pt idx="19">
                  <c:v>16.504492853232676</c:v>
                </c:pt>
                <c:pt idx="20">
                  <c:v>0.95508304466153504</c:v>
                </c:pt>
                <c:pt idx="21">
                  <c:v>-31.7670064837084</c:v>
                </c:pt>
                <c:pt idx="22">
                  <c:v>-4.4557473028941672</c:v>
                </c:pt>
                <c:pt idx="23">
                  <c:v>9.2359299252794784</c:v>
                </c:pt>
                <c:pt idx="24">
                  <c:v>-0.94464012940919417</c:v>
                </c:pt>
                <c:pt idx="25">
                  <c:v>7.8987718269737428</c:v>
                </c:pt>
                <c:pt idx="26">
                  <c:v>-1.1492995856075225</c:v>
                </c:pt>
                <c:pt idx="27">
                  <c:v>1.9003837596282693</c:v>
                </c:pt>
                <c:pt idx="28">
                  <c:v>10.67962676042329</c:v>
                </c:pt>
                <c:pt idx="29">
                  <c:v>8.9011834534123295</c:v>
                </c:pt>
                <c:pt idx="30">
                  <c:v>17.786427628527719</c:v>
                </c:pt>
                <c:pt idx="31">
                  <c:v>-3.0915481577822987</c:v>
                </c:pt>
                <c:pt idx="32">
                  <c:v>21.845591865486711</c:v>
                </c:pt>
                <c:pt idx="33">
                  <c:v>16.392916092540517</c:v>
                </c:pt>
                <c:pt idx="34">
                  <c:v>3.6783690834112974</c:v>
                </c:pt>
                <c:pt idx="35">
                  <c:v>30.724106793950256</c:v>
                </c:pt>
                <c:pt idx="36">
                  <c:v>8.0753945466308181</c:v>
                </c:pt>
                <c:pt idx="37">
                  <c:v>14.317778921484532</c:v>
                </c:pt>
                <c:pt idx="38">
                  <c:v>12.267548741292856</c:v>
                </c:pt>
                <c:pt idx="39">
                  <c:v>2.2506892422512408</c:v>
                </c:pt>
                <c:pt idx="40">
                  <c:v>14.398156722190137</c:v>
                </c:pt>
                <c:pt idx="41">
                  <c:v>14.903889648079456</c:v>
                </c:pt>
                <c:pt idx="42">
                  <c:v>-0.16409746394828062</c:v>
                </c:pt>
                <c:pt idx="43">
                  <c:v>-1.6963855821752958</c:v>
                </c:pt>
                <c:pt idx="44">
                  <c:v>85.613312109172142</c:v>
                </c:pt>
                <c:pt idx="45">
                  <c:v>43.00126705808222</c:v>
                </c:pt>
                <c:pt idx="46">
                  <c:v>25.476309782306103</c:v>
                </c:pt>
                <c:pt idx="47">
                  <c:v>12.975603077125925</c:v>
                </c:pt>
                <c:pt idx="48">
                  <c:v>7.0806092883481426</c:v>
                </c:pt>
                <c:pt idx="49">
                  <c:v>2.8504478975847292E-2</c:v>
                </c:pt>
                <c:pt idx="50">
                  <c:v>0.94153218202465894</c:v>
                </c:pt>
                <c:pt idx="51">
                  <c:v>29.339124748960813</c:v>
                </c:pt>
                <c:pt idx="52">
                  <c:v>12.532258685771495</c:v>
                </c:pt>
                <c:pt idx="53">
                  <c:v>2.4518843370057368</c:v>
                </c:pt>
                <c:pt idx="54">
                  <c:v>3.2011492732823257</c:v>
                </c:pt>
                <c:pt idx="55">
                  <c:v>-2.8299901667604104</c:v>
                </c:pt>
              </c:numCache>
            </c:numRef>
          </c:val>
          <c:smooth val="0"/>
          <c:extLst>
            <c:ext xmlns:c16="http://schemas.microsoft.com/office/drawing/2014/chart" uri="{C3380CC4-5D6E-409C-BE32-E72D297353CC}">
              <c16:uniqueId val="{00000001-AD05-406C-9000-24100AA27338}"/>
            </c:ext>
          </c:extLst>
        </c:ser>
        <c:ser>
          <c:idx val="2"/>
          <c:order val="2"/>
          <c:tx>
            <c:strRef>
              <c:f>bangladesh!$A$4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bangladesh!$B$1:$BH$1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bangladesh!$B$4:$BH$4</c:f>
              <c:numCache>
                <c:formatCode>General</c:formatCode>
                <c:ptCount val="59"/>
                <c:pt idx="0">
                  <c:v>9.3072583728146565</c:v>
                </c:pt>
                <c:pt idx="1">
                  <c:v>11.699998968188812</c:v>
                </c:pt>
                <c:pt idx="2">
                  <c:v>10.808096992368224</c:v>
                </c:pt>
                <c:pt idx="3">
                  <c:v>11.656277940975125</c:v>
                </c:pt>
                <c:pt idx="4">
                  <c:v>14.121855393909378</c:v>
                </c:pt>
                <c:pt idx="5">
                  <c:v>13.366597304248499</c:v>
                </c:pt>
                <c:pt idx="6">
                  <c:v>12.651822147551878</c:v>
                </c:pt>
                <c:pt idx="7">
                  <c:v>12.595717986019844</c:v>
                </c:pt>
                <c:pt idx="8">
                  <c:v>11.606331446800986</c:v>
                </c:pt>
                <c:pt idx="9">
                  <c:v>11.665328757460291</c:v>
                </c:pt>
                <c:pt idx="10">
                  <c:v>12.507484061231514</c:v>
                </c:pt>
                <c:pt idx="11">
                  <c:v>10.727584520035141</c:v>
                </c:pt>
                <c:pt idx="12">
                  <c:v>13.732559153115387</c:v>
                </c:pt>
                <c:pt idx="13">
                  <c:v>11.855247176974187</c:v>
                </c:pt>
                <c:pt idx="14">
                  <c:v>10.348545600696982</c:v>
                </c:pt>
                <c:pt idx="15">
                  <c:v>8.1005472385247579</c:v>
                </c:pt>
                <c:pt idx="16">
                  <c:v>17.636193161471454</c:v>
                </c:pt>
                <c:pt idx="17">
                  <c:v>12.381446232892095</c:v>
                </c:pt>
                <c:pt idx="18">
                  <c:v>15.48085180017979</c:v>
                </c:pt>
                <c:pt idx="19">
                  <c:v>15.797844062270267</c:v>
                </c:pt>
                <c:pt idx="20">
                  <c:v>17.882947321183714</c:v>
                </c:pt>
                <c:pt idx="21">
                  <c:v>14.116295938104448</c:v>
                </c:pt>
                <c:pt idx="22">
                  <c:v>15.531624327607615</c:v>
                </c:pt>
                <c:pt idx="23">
                  <c:v>14.713031590067663</c:v>
                </c:pt>
                <c:pt idx="24">
                  <c:v>13.415472040353388</c:v>
                </c:pt>
                <c:pt idx="25">
                  <c:v>12.837706024628867</c:v>
                </c:pt>
                <c:pt idx="26">
                  <c:v>11.835810544976354</c:v>
                </c:pt>
                <c:pt idx="27">
                  <c:v>11.697747992337092</c:v>
                </c:pt>
                <c:pt idx="28">
                  <c:v>12.249763344648574</c:v>
                </c:pt>
                <c:pt idx="29">
                  <c:v>12.785030301127945</c:v>
                </c:pt>
                <c:pt idx="30">
                  <c:v>13.058185525929588</c:v>
                </c:pt>
                <c:pt idx="31">
                  <c:v>12.227214916441781</c:v>
                </c:pt>
                <c:pt idx="32">
                  <c:v>12.347328592079949</c:v>
                </c:pt>
                <c:pt idx="33">
                  <c:v>14.104314034148452</c:v>
                </c:pt>
                <c:pt idx="34">
                  <c:v>13.864320908288006</c:v>
                </c:pt>
                <c:pt idx="35">
                  <c:v>17.344861862558833</c:v>
                </c:pt>
                <c:pt idx="36">
                  <c:v>16.369580073857467</c:v>
                </c:pt>
                <c:pt idx="37">
                  <c:v>15.805142832732697</c:v>
                </c:pt>
                <c:pt idx="38">
                  <c:v>16.122732174120731</c:v>
                </c:pt>
                <c:pt idx="39">
                  <c:v>16.629298171384484</c:v>
                </c:pt>
                <c:pt idx="40">
                  <c:v>16.977513133911899</c:v>
                </c:pt>
                <c:pt idx="41">
                  <c:v>18.71145786494678</c:v>
                </c:pt>
                <c:pt idx="42">
                  <c:v>16.557411788962977</c:v>
                </c:pt>
                <c:pt idx="43">
                  <c:v>16.226736204216692</c:v>
                </c:pt>
                <c:pt idx="44">
                  <c:v>15.711725203107797</c:v>
                </c:pt>
                <c:pt idx="45">
                  <c:v>20.004092966536721</c:v>
                </c:pt>
                <c:pt idx="46">
                  <c:v>21.758460867303359</c:v>
                </c:pt>
                <c:pt idx="47">
                  <c:v>22.947047806683052</c:v>
                </c:pt>
                <c:pt idx="48">
                  <c:v>24.962055550483218</c:v>
                </c:pt>
                <c:pt idx="49">
                  <c:v>23.152663317409662</c:v>
                </c:pt>
                <c:pt idx="50">
                  <c:v>21.778729985140533</c:v>
                </c:pt>
                <c:pt idx="51">
                  <c:v>27.498774880195949</c:v>
                </c:pt>
                <c:pt idx="52">
                  <c:v>27.949333884189624</c:v>
                </c:pt>
                <c:pt idx="53">
                  <c:v>26.758528613607119</c:v>
                </c:pt>
                <c:pt idx="54">
                  <c:v>25.524420201798886</c:v>
                </c:pt>
                <c:pt idx="55">
                  <c:v>24.749324153243741</c:v>
                </c:pt>
              </c:numCache>
            </c:numRef>
          </c:val>
          <c:smooth val="0"/>
          <c:extLst>
            <c:ext xmlns:c16="http://schemas.microsoft.com/office/drawing/2014/chart" uri="{C3380CC4-5D6E-409C-BE32-E72D297353CC}">
              <c16:uniqueId val="{00000002-AD05-406C-9000-24100AA27338}"/>
            </c:ext>
          </c:extLst>
        </c:ser>
        <c:dLbls>
          <c:showLegendKey val="0"/>
          <c:showVal val="0"/>
          <c:showCatName val="0"/>
          <c:showSerName val="0"/>
          <c:showPercent val="0"/>
          <c:showBubbleSize val="0"/>
        </c:dLbls>
        <c:marker val="1"/>
        <c:smooth val="0"/>
        <c:axId val="152233464"/>
        <c:axId val="152233856"/>
      </c:lineChart>
      <c:catAx>
        <c:axId val="15223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233856"/>
        <c:crosses val="autoZero"/>
        <c:auto val="1"/>
        <c:lblAlgn val="ctr"/>
        <c:lblOffset val="100"/>
        <c:noMultiLvlLbl val="0"/>
      </c:catAx>
      <c:valAx>
        <c:axId val="15223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233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C812D-7A62-4EFE-8E61-54384C101BA6}"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FF1A8E2D-672E-4DF2-B8AB-25F777427BD1}">
      <dgm:prSet phldrT="[Text]"/>
      <dgm:spPr/>
      <dgm:t>
        <a:bodyPr/>
        <a:lstStyle/>
        <a:p>
          <a:r>
            <a:rPr lang="fi-FI" dirty="0" err="1" smtClean="0"/>
            <a:t>Initial</a:t>
          </a:r>
          <a:r>
            <a:rPr lang="fi-FI" dirty="0" smtClean="0"/>
            <a:t> </a:t>
          </a:r>
          <a:r>
            <a:rPr lang="fi-FI" dirty="0" err="1" smtClean="0"/>
            <a:t>gap</a:t>
          </a:r>
          <a:endParaRPr lang="en-US" dirty="0"/>
        </a:p>
      </dgm:t>
    </dgm:pt>
    <dgm:pt modelId="{787527CA-AC7B-4480-978F-4B963D3C1CA5}" type="parTrans" cxnId="{09BC10A4-4CEF-45E1-A75E-86F901D53DAC}">
      <dgm:prSet/>
      <dgm:spPr/>
      <dgm:t>
        <a:bodyPr/>
        <a:lstStyle/>
        <a:p>
          <a:endParaRPr lang="en-US"/>
        </a:p>
      </dgm:t>
    </dgm:pt>
    <dgm:pt modelId="{4AFA4568-760E-4A6F-A276-03C815B9436D}" type="sibTrans" cxnId="{09BC10A4-4CEF-45E1-A75E-86F901D53DAC}">
      <dgm:prSet/>
      <dgm:spPr/>
      <dgm:t>
        <a:bodyPr/>
        <a:lstStyle/>
        <a:p>
          <a:endParaRPr lang="en-US"/>
        </a:p>
      </dgm:t>
    </dgm:pt>
    <dgm:pt modelId="{4D5C48CF-5DA7-41D9-99F7-CA8116C3CEF4}">
      <dgm:prSet phldrT="[Text]"/>
      <dgm:spPr/>
      <dgm:t>
        <a:bodyPr/>
        <a:lstStyle/>
        <a:p>
          <a:r>
            <a:rPr lang="fi-FI" dirty="0" err="1" smtClean="0"/>
            <a:t>Growth</a:t>
          </a:r>
          <a:r>
            <a:rPr lang="fi-FI" dirty="0" smtClean="0"/>
            <a:t> </a:t>
          </a:r>
          <a:r>
            <a:rPr lang="fi-FI" dirty="0" err="1" smtClean="0"/>
            <a:t>rates</a:t>
          </a:r>
          <a:endParaRPr lang="en-US" dirty="0"/>
        </a:p>
      </dgm:t>
    </dgm:pt>
    <dgm:pt modelId="{08AACCAD-EABF-4989-9854-CFB1EE51F4FB}" type="parTrans" cxnId="{E6178AC7-F962-4E84-B6F9-B6E6D7F9A5A4}">
      <dgm:prSet/>
      <dgm:spPr/>
      <dgm:t>
        <a:bodyPr/>
        <a:lstStyle/>
        <a:p>
          <a:endParaRPr lang="en-US"/>
        </a:p>
      </dgm:t>
    </dgm:pt>
    <dgm:pt modelId="{A78E2D96-0703-467F-981C-3A58D615EA4B}" type="sibTrans" cxnId="{E6178AC7-F962-4E84-B6F9-B6E6D7F9A5A4}">
      <dgm:prSet/>
      <dgm:spPr/>
      <dgm:t>
        <a:bodyPr/>
        <a:lstStyle/>
        <a:p>
          <a:endParaRPr lang="en-US"/>
        </a:p>
      </dgm:t>
    </dgm:pt>
    <dgm:pt modelId="{99102FAF-6372-4F49-B019-4682B35DA57C}">
      <dgm:prSet phldrT="[Text]"/>
      <dgm:spPr/>
      <dgm:t>
        <a:bodyPr/>
        <a:lstStyle/>
        <a:p>
          <a:r>
            <a:rPr lang="fi-FI" dirty="0" err="1" smtClean="0"/>
            <a:t>Conditional</a:t>
          </a:r>
          <a:r>
            <a:rPr lang="fi-FI" dirty="0" smtClean="0"/>
            <a:t> </a:t>
          </a:r>
          <a:r>
            <a:rPr lang="fi-FI" dirty="0" err="1" smtClean="0"/>
            <a:t>convergecne</a:t>
          </a:r>
          <a:endParaRPr lang="en-US" dirty="0"/>
        </a:p>
      </dgm:t>
    </dgm:pt>
    <dgm:pt modelId="{8B687126-B1EB-47F2-B1BF-1D4B93144D72}" type="parTrans" cxnId="{B903B84C-2331-417C-90D7-9B12B671D86A}">
      <dgm:prSet/>
      <dgm:spPr/>
      <dgm:t>
        <a:bodyPr/>
        <a:lstStyle/>
        <a:p>
          <a:endParaRPr lang="en-US"/>
        </a:p>
      </dgm:t>
    </dgm:pt>
    <dgm:pt modelId="{21F0D9B5-4A48-4664-8596-C4BC9272CB9D}" type="sibTrans" cxnId="{B903B84C-2331-417C-90D7-9B12B671D86A}">
      <dgm:prSet/>
      <dgm:spPr/>
      <dgm:t>
        <a:bodyPr/>
        <a:lstStyle/>
        <a:p>
          <a:endParaRPr lang="en-US"/>
        </a:p>
      </dgm:t>
    </dgm:pt>
    <dgm:pt modelId="{7FD6DD3B-4755-4FA1-A759-CEBFE8EA3235}" type="pres">
      <dgm:prSet presAssocID="{531C812D-7A62-4EFE-8E61-54384C101BA6}" presName="Name0" presStyleCnt="0">
        <dgm:presLayoutVars>
          <dgm:dir/>
          <dgm:resizeHandles val="exact"/>
        </dgm:presLayoutVars>
      </dgm:prSet>
      <dgm:spPr/>
    </dgm:pt>
    <dgm:pt modelId="{5EE2BBDB-7101-4839-A1A2-11D4ABA85C52}" type="pres">
      <dgm:prSet presAssocID="{531C812D-7A62-4EFE-8E61-54384C101BA6}" presName="vNodes" presStyleCnt="0"/>
      <dgm:spPr/>
    </dgm:pt>
    <dgm:pt modelId="{86604E8D-91CA-4702-824B-3E0B60D36586}" type="pres">
      <dgm:prSet presAssocID="{FF1A8E2D-672E-4DF2-B8AB-25F777427BD1}" presName="node" presStyleLbl="node1" presStyleIdx="0" presStyleCnt="3">
        <dgm:presLayoutVars>
          <dgm:bulletEnabled val="1"/>
        </dgm:presLayoutVars>
      </dgm:prSet>
      <dgm:spPr/>
      <dgm:t>
        <a:bodyPr/>
        <a:lstStyle/>
        <a:p>
          <a:endParaRPr lang="en-US"/>
        </a:p>
      </dgm:t>
    </dgm:pt>
    <dgm:pt modelId="{E92860C4-7441-441D-BF5C-B6B92FED5AEA}" type="pres">
      <dgm:prSet presAssocID="{4AFA4568-760E-4A6F-A276-03C815B9436D}" presName="spacerT" presStyleCnt="0"/>
      <dgm:spPr/>
    </dgm:pt>
    <dgm:pt modelId="{A2AB34C5-03FF-460E-ACBB-75608A21A27B}" type="pres">
      <dgm:prSet presAssocID="{4AFA4568-760E-4A6F-A276-03C815B9436D}" presName="sibTrans" presStyleLbl="sibTrans2D1" presStyleIdx="0" presStyleCnt="2"/>
      <dgm:spPr/>
      <dgm:t>
        <a:bodyPr/>
        <a:lstStyle/>
        <a:p>
          <a:endParaRPr lang="en-US"/>
        </a:p>
      </dgm:t>
    </dgm:pt>
    <dgm:pt modelId="{5CBC1B44-13B4-4B9D-8F56-C777BA6ACFF4}" type="pres">
      <dgm:prSet presAssocID="{4AFA4568-760E-4A6F-A276-03C815B9436D}" presName="spacerB" presStyleCnt="0"/>
      <dgm:spPr/>
    </dgm:pt>
    <dgm:pt modelId="{5D106675-70EF-42BF-8D79-CA69F801E07D}" type="pres">
      <dgm:prSet presAssocID="{4D5C48CF-5DA7-41D9-99F7-CA8116C3CEF4}" presName="node" presStyleLbl="node1" presStyleIdx="1" presStyleCnt="3">
        <dgm:presLayoutVars>
          <dgm:bulletEnabled val="1"/>
        </dgm:presLayoutVars>
      </dgm:prSet>
      <dgm:spPr/>
      <dgm:t>
        <a:bodyPr/>
        <a:lstStyle/>
        <a:p>
          <a:endParaRPr lang="en-US"/>
        </a:p>
      </dgm:t>
    </dgm:pt>
    <dgm:pt modelId="{6F96891D-8CE4-4C79-B76A-B34577E901B2}" type="pres">
      <dgm:prSet presAssocID="{531C812D-7A62-4EFE-8E61-54384C101BA6}" presName="sibTransLast" presStyleLbl="sibTrans2D1" presStyleIdx="1" presStyleCnt="2"/>
      <dgm:spPr/>
      <dgm:t>
        <a:bodyPr/>
        <a:lstStyle/>
        <a:p>
          <a:endParaRPr lang="en-US"/>
        </a:p>
      </dgm:t>
    </dgm:pt>
    <dgm:pt modelId="{440A3F8F-55C7-4CEC-9FBC-B5DBE052CA5A}" type="pres">
      <dgm:prSet presAssocID="{531C812D-7A62-4EFE-8E61-54384C101BA6}" presName="connectorText" presStyleLbl="sibTrans2D1" presStyleIdx="1" presStyleCnt="2"/>
      <dgm:spPr/>
      <dgm:t>
        <a:bodyPr/>
        <a:lstStyle/>
        <a:p>
          <a:endParaRPr lang="en-US"/>
        </a:p>
      </dgm:t>
    </dgm:pt>
    <dgm:pt modelId="{F1BFF405-BF3E-43B5-98BA-E9FE72F8B06E}" type="pres">
      <dgm:prSet presAssocID="{531C812D-7A62-4EFE-8E61-54384C101BA6}" presName="lastNode" presStyleLbl="node1" presStyleIdx="2" presStyleCnt="3">
        <dgm:presLayoutVars>
          <dgm:bulletEnabled val="1"/>
        </dgm:presLayoutVars>
      </dgm:prSet>
      <dgm:spPr/>
      <dgm:t>
        <a:bodyPr/>
        <a:lstStyle/>
        <a:p>
          <a:endParaRPr lang="en-US"/>
        </a:p>
      </dgm:t>
    </dgm:pt>
  </dgm:ptLst>
  <dgm:cxnLst>
    <dgm:cxn modelId="{FA0AA5B9-C646-4D34-A028-63893A0FF07B}" type="presOf" srcId="{99102FAF-6372-4F49-B019-4682B35DA57C}" destId="{F1BFF405-BF3E-43B5-98BA-E9FE72F8B06E}" srcOrd="0" destOrd="0" presId="urn:microsoft.com/office/officeart/2005/8/layout/equation2"/>
    <dgm:cxn modelId="{B903B84C-2331-417C-90D7-9B12B671D86A}" srcId="{531C812D-7A62-4EFE-8E61-54384C101BA6}" destId="{99102FAF-6372-4F49-B019-4682B35DA57C}" srcOrd="2" destOrd="0" parTransId="{8B687126-B1EB-47F2-B1BF-1D4B93144D72}" sibTransId="{21F0D9B5-4A48-4664-8596-C4BC9272CB9D}"/>
    <dgm:cxn modelId="{E015F93D-4C9B-4711-83A4-58FBF6EC26EB}" type="presOf" srcId="{A78E2D96-0703-467F-981C-3A58D615EA4B}" destId="{6F96891D-8CE4-4C79-B76A-B34577E901B2}" srcOrd="0" destOrd="0" presId="urn:microsoft.com/office/officeart/2005/8/layout/equation2"/>
    <dgm:cxn modelId="{03BC3299-167E-41FF-8642-F907B759662A}" type="presOf" srcId="{4D5C48CF-5DA7-41D9-99F7-CA8116C3CEF4}" destId="{5D106675-70EF-42BF-8D79-CA69F801E07D}" srcOrd="0" destOrd="0" presId="urn:microsoft.com/office/officeart/2005/8/layout/equation2"/>
    <dgm:cxn modelId="{0A613E29-0777-4275-81BE-EBDEF4860701}" type="presOf" srcId="{A78E2D96-0703-467F-981C-3A58D615EA4B}" destId="{440A3F8F-55C7-4CEC-9FBC-B5DBE052CA5A}" srcOrd="1" destOrd="0" presId="urn:microsoft.com/office/officeart/2005/8/layout/equation2"/>
    <dgm:cxn modelId="{D3467CD2-835F-49DD-BC63-E58BBAA4513A}" type="presOf" srcId="{FF1A8E2D-672E-4DF2-B8AB-25F777427BD1}" destId="{86604E8D-91CA-4702-824B-3E0B60D36586}" srcOrd="0" destOrd="0" presId="urn:microsoft.com/office/officeart/2005/8/layout/equation2"/>
    <dgm:cxn modelId="{E6178AC7-F962-4E84-B6F9-B6E6D7F9A5A4}" srcId="{531C812D-7A62-4EFE-8E61-54384C101BA6}" destId="{4D5C48CF-5DA7-41D9-99F7-CA8116C3CEF4}" srcOrd="1" destOrd="0" parTransId="{08AACCAD-EABF-4989-9854-CFB1EE51F4FB}" sibTransId="{A78E2D96-0703-467F-981C-3A58D615EA4B}"/>
    <dgm:cxn modelId="{8855E5A1-4B89-4946-897B-78F7C2EA03CE}" type="presOf" srcId="{531C812D-7A62-4EFE-8E61-54384C101BA6}" destId="{7FD6DD3B-4755-4FA1-A759-CEBFE8EA3235}" srcOrd="0" destOrd="0" presId="urn:microsoft.com/office/officeart/2005/8/layout/equation2"/>
    <dgm:cxn modelId="{B828C844-ED7F-47FE-906A-68DBC0049736}" type="presOf" srcId="{4AFA4568-760E-4A6F-A276-03C815B9436D}" destId="{A2AB34C5-03FF-460E-ACBB-75608A21A27B}" srcOrd="0" destOrd="0" presId="urn:microsoft.com/office/officeart/2005/8/layout/equation2"/>
    <dgm:cxn modelId="{09BC10A4-4CEF-45E1-A75E-86F901D53DAC}" srcId="{531C812D-7A62-4EFE-8E61-54384C101BA6}" destId="{FF1A8E2D-672E-4DF2-B8AB-25F777427BD1}" srcOrd="0" destOrd="0" parTransId="{787527CA-AC7B-4480-978F-4B963D3C1CA5}" sibTransId="{4AFA4568-760E-4A6F-A276-03C815B9436D}"/>
    <dgm:cxn modelId="{ED444216-000D-453E-93CC-2EEC58A54BC7}" type="presParOf" srcId="{7FD6DD3B-4755-4FA1-A759-CEBFE8EA3235}" destId="{5EE2BBDB-7101-4839-A1A2-11D4ABA85C52}" srcOrd="0" destOrd="0" presId="urn:microsoft.com/office/officeart/2005/8/layout/equation2"/>
    <dgm:cxn modelId="{27662392-DE11-45A3-8BA4-57C03CDDBF68}" type="presParOf" srcId="{5EE2BBDB-7101-4839-A1A2-11D4ABA85C52}" destId="{86604E8D-91CA-4702-824B-3E0B60D36586}" srcOrd="0" destOrd="0" presId="urn:microsoft.com/office/officeart/2005/8/layout/equation2"/>
    <dgm:cxn modelId="{523722CA-881D-4954-AAF7-B8EEB4557FC9}" type="presParOf" srcId="{5EE2BBDB-7101-4839-A1A2-11D4ABA85C52}" destId="{E92860C4-7441-441D-BF5C-B6B92FED5AEA}" srcOrd="1" destOrd="0" presId="urn:microsoft.com/office/officeart/2005/8/layout/equation2"/>
    <dgm:cxn modelId="{E7044608-AB88-4E32-A264-E3F01777EA3E}" type="presParOf" srcId="{5EE2BBDB-7101-4839-A1A2-11D4ABA85C52}" destId="{A2AB34C5-03FF-460E-ACBB-75608A21A27B}" srcOrd="2" destOrd="0" presId="urn:microsoft.com/office/officeart/2005/8/layout/equation2"/>
    <dgm:cxn modelId="{3AB80168-8612-4DA2-AB16-BEABCD9CF82B}" type="presParOf" srcId="{5EE2BBDB-7101-4839-A1A2-11D4ABA85C52}" destId="{5CBC1B44-13B4-4B9D-8F56-C777BA6ACFF4}" srcOrd="3" destOrd="0" presId="urn:microsoft.com/office/officeart/2005/8/layout/equation2"/>
    <dgm:cxn modelId="{A8164209-1CC5-427C-B788-13E27F4D915F}" type="presParOf" srcId="{5EE2BBDB-7101-4839-A1A2-11D4ABA85C52}" destId="{5D106675-70EF-42BF-8D79-CA69F801E07D}" srcOrd="4" destOrd="0" presId="urn:microsoft.com/office/officeart/2005/8/layout/equation2"/>
    <dgm:cxn modelId="{46ED1B5F-5C78-4DDE-B2DE-8A7A76111B2F}" type="presParOf" srcId="{7FD6DD3B-4755-4FA1-A759-CEBFE8EA3235}" destId="{6F96891D-8CE4-4C79-B76A-B34577E901B2}" srcOrd="1" destOrd="0" presId="urn:microsoft.com/office/officeart/2005/8/layout/equation2"/>
    <dgm:cxn modelId="{7356F250-E416-4BA0-80FB-CBB688C7AAA4}" type="presParOf" srcId="{6F96891D-8CE4-4C79-B76A-B34577E901B2}" destId="{440A3F8F-55C7-4CEC-9FBC-B5DBE052CA5A}" srcOrd="0" destOrd="0" presId="urn:microsoft.com/office/officeart/2005/8/layout/equation2"/>
    <dgm:cxn modelId="{9C92A064-9CC5-4939-A72C-1842750D810C}" type="presParOf" srcId="{7FD6DD3B-4755-4FA1-A759-CEBFE8EA3235}" destId="{F1BFF405-BF3E-43B5-98BA-E9FE72F8B06E}"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4E8D-91CA-4702-824B-3E0B60D36586}">
      <dsp:nvSpPr>
        <dsp:cNvPr id="0" name=""/>
        <dsp:cNvSpPr/>
      </dsp:nvSpPr>
      <dsp:spPr>
        <a:xfrm>
          <a:off x="2480753" y="964"/>
          <a:ext cx="1650286" cy="16502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i-FI" sz="2800" kern="1200" dirty="0" err="1" smtClean="0"/>
            <a:t>Initial</a:t>
          </a:r>
          <a:r>
            <a:rPr lang="fi-FI" sz="2800" kern="1200" dirty="0" smtClean="0"/>
            <a:t> </a:t>
          </a:r>
          <a:r>
            <a:rPr lang="fi-FI" sz="2800" kern="1200" dirty="0" err="1" smtClean="0"/>
            <a:t>gap</a:t>
          </a:r>
          <a:endParaRPr lang="en-US" sz="2800" kern="1200" dirty="0"/>
        </a:p>
      </dsp:txBody>
      <dsp:txXfrm>
        <a:off x="2722432" y="242643"/>
        <a:ext cx="1166928" cy="1166928"/>
      </dsp:txXfrm>
    </dsp:sp>
    <dsp:sp modelId="{A2AB34C5-03FF-460E-ACBB-75608A21A27B}">
      <dsp:nvSpPr>
        <dsp:cNvPr id="0" name=""/>
        <dsp:cNvSpPr/>
      </dsp:nvSpPr>
      <dsp:spPr>
        <a:xfrm>
          <a:off x="2827313" y="1785253"/>
          <a:ext cx="957166" cy="95716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954185" y="2151273"/>
        <a:ext cx="703422" cy="225126"/>
      </dsp:txXfrm>
    </dsp:sp>
    <dsp:sp modelId="{5D106675-70EF-42BF-8D79-CA69F801E07D}">
      <dsp:nvSpPr>
        <dsp:cNvPr id="0" name=""/>
        <dsp:cNvSpPr/>
      </dsp:nvSpPr>
      <dsp:spPr>
        <a:xfrm>
          <a:off x="2480753" y="2876423"/>
          <a:ext cx="1650286" cy="16502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i-FI" sz="2800" kern="1200" dirty="0" err="1" smtClean="0"/>
            <a:t>Growth</a:t>
          </a:r>
          <a:r>
            <a:rPr lang="fi-FI" sz="2800" kern="1200" dirty="0" smtClean="0"/>
            <a:t> </a:t>
          </a:r>
          <a:r>
            <a:rPr lang="fi-FI" sz="2800" kern="1200" dirty="0" err="1" smtClean="0"/>
            <a:t>rates</a:t>
          </a:r>
          <a:endParaRPr lang="en-US" sz="2800" kern="1200" dirty="0"/>
        </a:p>
      </dsp:txBody>
      <dsp:txXfrm>
        <a:off x="2722432" y="3118102"/>
        <a:ext cx="1166928" cy="1166928"/>
      </dsp:txXfrm>
    </dsp:sp>
    <dsp:sp modelId="{6F96891D-8CE4-4C79-B76A-B34577E901B2}">
      <dsp:nvSpPr>
        <dsp:cNvPr id="0" name=""/>
        <dsp:cNvSpPr/>
      </dsp:nvSpPr>
      <dsp:spPr>
        <a:xfrm>
          <a:off x="4378582" y="1956883"/>
          <a:ext cx="524791" cy="6139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378582" y="2079664"/>
        <a:ext cx="367354" cy="368344"/>
      </dsp:txXfrm>
    </dsp:sp>
    <dsp:sp modelId="{F1BFF405-BF3E-43B5-98BA-E9FE72F8B06E}">
      <dsp:nvSpPr>
        <dsp:cNvPr id="0" name=""/>
        <dsp:cNvSpPr/>
      </dsp:nvSpPr>
      <dsp:spPr>
        <a:xfrm>
          <a:off x="5121211" y="613550"/>
          <a:ext cx="3300573" cy="3300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fi-FI" sz="3400" kern="1200" dirty="0" err="1" smtClean="0"/>
            <a:t>Conditional</a:t>
          </a:r>
          <a:r>
            <a:rPr lang="fi-FI" sz="3400" kern="1200" dirty="0" smtClean="0"/>
            <a:t> </a:t>
          </a:r>
          <a:r>
            <a:rPr lang="fi-FI" sz="3400" kern="1200" dirty="0" err="1" smtClean="0"/>
            <a:t>convergecne</a:t>
          </a:r>
          <a:endParaRPr lang="en-US" sz="3400" kern="1200" dirty="0"/>
        </a:p>
      </dsp:txBody>
      <dsp:txXfrm>
        <a:off x="5604569" y="1096908"/>
        <a:ext cx="2333857" cy="23338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64F44D-9BCE-4276-AA8B-2BD77358C5F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36385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4F44D-9BCE-4276-AA8B-2BD77358C5F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235389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4F44D-9BCE-4276-AA8B-2BD77358C5F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375966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4F44D-9BCE-4276-AA8B-2BD77358C5F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3274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4F44D-9BCE-4276-AA8B-2BD77358C5F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09298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4F44D-9BCE-4276-AA8B-2BD77358C5FB}"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08951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64F44D-9BCE-4276-AA8B-2BD77358C5FB}" type="datetimeFigureOut">
              <a:rPr lang="en-US" smtClean="0"/>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0923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4F44D-9BCE-4276-AA8B-2BD77358C5FB}" type="datetimeFigureOut">
              <a:rPr lang="en-US" smtClean="0"/>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321293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4F44D-9BCE-4276-AA8B-2BD77358C5FB}" type="datetimeFigureOut">
              <a:rPr lang="en-US" smtClean="0"/>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20752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4F44D-9BCE-4276-AA8B-2BD77358C5FB}"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285580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4F44D-9BCE-4276-AA8B-2BD77358C5FB}"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186065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4F44D-9BCE-4276-AA8B-2BD77358C5FB}" type="datetimeFigureOut">
              <a:rPr lang="en-US" smtClean="0"/>
              <a:t>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A344C-32B8-4FAE-BEB5-0D2BBE06FAFA}" type="slidenum">
              <a:rPr lang="en-US" smtClean="0"/>
              <a:t>‹#›</a:t>
            </a:fld>
            <a:endParaRPr lang="en-US"/>
          </a:p>
        </p:txBody>
      </p:sp>
    </p:spTree>
    <p:extLst>
      <p:ext uri="{BB962C8B-B14F-4D97-AF65-F5344CB8AC3E}">
        <p14:creationId xmlns:p14="http://schemas.microsoft.com/office/powerpoint/2010/main" val="160581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wykaDgXoaj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cVVGne0mZr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5" Type="http://schemas.openxmlformats.org/officeDocument/2006/relationships/chart" Target="../charts/chart32.xml"/><Relationship Id="rId4" Type="http://schemas.openxmlformats.org/officeDocument/2006/relationships/chart" Target="../charts/chart31.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501" y="1009402"/>
            <a:ext cx="9144000" cy="1627724"/>
          </a:xfrm>
        </p:spPr>
        <p:txBody>
          <a:bodyPr>
            <a:normAutofit/>
          </a:bodyPr>
          <a:lstStyle/>
          <a:p>
            <a:r>
              <a:rPr lang="en-US" sz="4000" b="1" dirty="0" smtClean="0">
                <a:latin typeface="Times New Roman" panose="02020603050405020304" pitchFamily="18" charset="0"/>
                <a:cs typeface="Times New Roman" panose="02020603050405020304" pitchFamily="18" charset="0"/>
              </a:rPr>
              <a:t>Macroeconomic Development in Emerging </a:t>
            </a:r>
            <a:r>
              <a:rPr lang="en-US" sz="4000" b="1" dirty="0">
                <a:latin typeface="Times New Roman" panose="02020603050405020304" pitchFamily="18" charset="0"/>
                <a:cs typeface="Times New Roman" panose="02020603050405020304" pitchFamily="18" charset="0"/>
              </a:rPr>
              <a:t>M</a:t>
            </a:r>
            <a:r>
              <a:rPr lang="en-US" sz="4000" b="1" dirty="0" smtClean="0">
                <a:latin typeface="Times New Roman" panose="02020603050405020304" pitchFamily="18" charset="0"/>
                <a:cs typeface="Times New Roman" panose="02020603050405020304" pitchFamily="18" charset="0"/>
              </a:rPr>
              <a:t>arkets </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Svetlana Ledyaeva,</a:t>
            </a:r>
          </a:p>
          <a:p>
            <a:r>
              <a:rPr lang="en-US" dirty="0" smtClean="0">
                <a:latin typeface="Times New Roman" panose="02020603050405020304" pitchFamily="18" charset="0"/>
                <a:cs typeface="Times New Roman" panose="02020603050405020304" pitchFamily="18" charset="0"/>
              </a:rPr>
              <a:t>Aalto University School of Business</a:t>
            </a:r>
          </a:p>
          <a:p>
            <a:r>
              <a:rPr lang="en-US" dirty="0" smtClean="0">
                <a:latin typeface="Times New Roman" panose="02020603050405020304" pitchFamily="18" charset="0"/>
                <a:cs typeface="Times New Roman" panose="02020603050405020304" pitchFamily="18" charset="0"/>
              </a:rPr>
              <a:t>January 2019</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2191" y="3497283"/>
            <a:ext cx="3449076" cy="3319153"/>
          </a:xfrm>
          <a:prstGeom prst="rect">
            <a:avLst/>
          </a:prstGeom>
        </p:spPr>
      </p:pic>
    </p:spTree>
    <p:extLst>
      <p:ext uri="{BB962C8B-B14F-4D97-AF65-F5344CB8AC3E}">
        <p14:creationId xmlns:p14="http://schemas.microsoft.com/office/powerpoint/2010/main" val="114584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latin typeface="Times New Roman" panose="02020603050405020304" pitchFamily="18" charset="0"/>
                <a:cs typeface="Times New Roman" panose="02020603050405020304" pitchFamily="18" charset="0"/>
              </a:rPr>
              <a:t>Real GDP growth, </a:t>
            </a:r>
            <a:br>
              <a:rPr lang="en-US" sz="4200" b="1" dirty="0" smtClean="0">
                <a:latin typeface="Times New Roman" panose="02020603050405020304" pitchFamily="18" charset="0"/>
                <a:cs typeface="Times New Roman" panose="02020603050405020304" pitchFamily="18" charset="0"/>
              </a:rPr>
            </a:br>
            <a:r>
              <a:rPr lang="en-US" sz="4200" b="1" dirty="0" smtClean="0">
                <a:latin typeface="Times New Roman" panose="02020603050405020304" pitchFamily="18" charset="0"/>
                <a:cs typeface="Times New Roman" panose="02020603050405020304" pitchFamily="18" charset="0"/>
              </a:rPr>
              <a:t>IMF data</a:t>
            </a:r>
            <a:endParaRPr lang="fi-FI" sz="42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440575" y="1504604"/>
            <a:ext cx="10989425" cy="5087389"/>
          </a:xfrm>
          <a:prstGeom prst="rect">
            <a:avLst/>
          </a:prstGeom>
        </p:spPr>
      </p:pic>
      <p:pic>
        <p:nvPicPr>
          <p:cNvPr id="5" name="Picture 4"/>
          <p:cNvPicPr>
            <a:picLocks noChangeAspect="1"/>
          </p:cNvPicPr>
          <p:nvPr/>
        </p:nvPicPr>
        <p:blipFill>
          <a:blip r:embed="rId3"/>
          <a:stretch>
            <a:fillRect/>
          </a:stretch>
        </p:blipFill>
        <p:spPr>
          <a:xfrm>
            <a:off x="5224376" y="280988"/>
            <a:ext cx="6381750" cy="1409700"/>
          </a:xfrm>
          <a:prstGeom prst="rect">
            <a:avLst/>
          </a:prstGeom>
        </p:spPr>
      </p:pic>
    </p:spTree>
    <p:extLst>
      <p:ext uri="{BB962C8B-B14F-4D97-AF65-F5344CB8AC3E}">
        <p14:creationId xmlns:p14="http://schemas.microsoft.com/office/powerpoint/2010/main" val="3099330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133003"/>
            <a:ext cx="10515600" cy="332509"/>
          </a:xfrm>
        </p:spPr>
        <p:txBody>
          <a:bodyPr>
            <a:noAutofit/>
          </a:bodyPr>
          <a:lstStyle/>
          <a:p>
            <a:r>
              <a:rPr lang="fi-FI" sz="3000" b="1" dirty="0" smtClean="0">
                <a:latin typeface="Times New Roman" panose="02020603050405020304" pitchFamily="18" charset="0"/>
                <a:cs typeface="Times New Roman" panose="02020603050405020304" pitchFamily="18" charset="0"/>
              </a:rPr>
              <a:t>GDP </a:t>
            </a:r>
            <a:r>
              <a:rPr lang="fi-FI" sz="3000" b="1" dirty="0" err="1" smtClean="0">
                <a:latin typeface="Times New Roman" panose="02020603050405020304" pitchFamily="18" charset="0"/>
                <a:cs typeface="Times New Roman" panose="02020603050405020304" pitchFamily="18" charset="0"/>
              </a:rPr>
              <a:t>growth</a:t>
            </a:r>
            <a:r>
              <a:rPr lang="fi-FI" sz="3000" b="1" dirty="0" smtClean="0">
                <a:latin typeface="Times New Roman" panose="02020603050405020304" pitchFamily="18" charset="0"/>
                <a:cs typeface="Times New Roman" panose="02020603050405020304" pitchFamily="18" charset="0"/>
              </a:rPr>
              <a:t> in </a:t>
            </a:r>
            <a:r>
              <a:rPr lang="fi-FI" sz="3000" b="1" dirty="0" err="1" smtClean="0">
                <a:latin typeface="Times New Roman" panose="02020603050405020304" pitchFamily="18" charset="0"/>
                <a:cs typeface="Times New Roman" panose="02020603050405020304" pitchFamily="18" charset="0"/>
              </a:rPr>
              <a:t>advanced</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emerging</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markets</a:t>
            </a:r>
            <a:endParaRPr lang="en-US" sz="30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7294182"/>
              </p:ext>
            </p:extLst>
          </p:nvPr>
        </p:nvGraphicFramePr>
        <p:xfrm>
          <a:off x="307571" y="465512"/>
          <a:ext cx="11571316" cy="6317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781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74708"/>
          </a:xfrm>
        </p:spPr>
        <p:txBody>
          <a:bodyPr>
            <a:noAutofit/>
          </a:bodyPr>
          <a:lstStyle/>
          <a:p>
            <a:r>
              <a:rPr lang="fi-FI" sz="3000" b="1" dirty="0" smtClean="0">
                <a:latin typeface="Times New Roman" panose="02020603050405020304" pitchFamily="18" charset="0"/>
                <a:cs typeface="Times New Roman" panose="02020603050405020304" pitchFamily="18" charset="0"/>
              </a:rPr>
              <a:t>GDP </a:t>
            </a:r>
            <a:r>
              <a:rPr lang="fi-FI" sz="3000" b="1" dirty="0" err="1" smtClean="0">
                <a:latin typeface="Times New Roman" panose="02020603050405020304" pitchFamily="18" charset="0"/>
                <a:cs typeface="Times New Roman" panose="02020603050405020304" pitchFamily="18" charset="0"/>
              </a:rPr>
              <a:t>growth</a:t>
            </a:r>
            <a:r>
              <a:rPr lang="fi-FI" sz="3000" b="1" dirty="0" smtClean="0">
                <a:latin typeface="Times New Roman" panose="02020603050405020304" pitchFamily="18" charset="0"/>
                <a:cs typeface="Times New Roman" panose="02020603050405020304" pitchFamily="18" charset="0"/>
              </a:rPr>
              <a:t> in </a:t>
            </a:r>
            <a:r>
              <a:rPr lang="fi-FI" sz="3000" b="1" dirty="0" err="1" smtClean="0">
                <a:latin typeface="Times New Roman" panose="02020603050405020304" pitchFamily="18" charset="0"/>
                <a:cs typeface="Times New Roman" panose="02020603050405020304" pitchFamily="18" charset="0"/>
              </a:rPr>
              <a:t>secondary</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emerging</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markets</a:t>
            </a:r>
            <a:endParaRPr lang="en-US" sz="30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1738843"/>
              </p:ext>
            </p:extLst>
          </p:nvPr>
        </p:nvGraphicFramePr>
        <p:xfrm>
          <a:off x="440575" y="806336"/>
          <a:ext cx="11563003" cy="576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428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12" y="240435"/>
            <a:ext cx="10515600" cy="291579"/>
          </a:xfrm>
        </p:spPr>
        <p:txBody>
          <a:bodyPr>
            <a:noAutofit/>
          </a:bodyPr>
          <a:lstStyle/>
          <a:p>
            <a:r>
              <a:rPr lang="fi-FI" sz="3000" b="1" dirty="0">
                <a:latin typeface="Times New Roman" panose="02020603050405020304" pitchFamily="18" charset="0"/>
                <a:cs typeface="Times New Roman" panose="02020603050405020304" pitchFamily="18" charset="0"/>
              </a:rPr>
              <a:t>GDP </a:t>
            </a:r>
            <a:r>
              <a:rPr lang="fi-FI" sz="3000" b="1" dirty="0" err="1">
                <a:latin typeface="Times New Roman" panose="02020603050405020304" pitchFamily="18" charset="0"/>
                <a:cs typeface="Times New Roman" panose="02020603050405020304" pitchFamily="18" charset="0"/>
              </a:rPr>
              <a:t>growth</a:t>
            </a:r>
            <a:r>
              <a:rPr lang="fi-FI" sz="3000" b="1" dirty="0">
                <a:latin typeface="Times New Roman" panose="02020603050405020304" pitchFamily="18" charset="0"/>
                <a:cs typeface="Times New Roman" panose="02020603050405020304" pitchFamily="18" charset="0"/>
              </a:rPr>
              <a:t> in </a:t>
            </a:r>
            <a:r>
              <a:rPr lang="fi-FI" sz="3000" b="1" dirty="0" err="1" smtClean="0">
                <a:latin typeface="Times New Roman" panose="02020603050405020304" pitchFamily="18" charset="0"/>
                <a:cs typeface="Times New Roman" panose="02020603050405020304" pitchFamily="18" charset="0"/>
              </a:rPr>
              <a:t>frontier</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markets</a:t>
            </a:r>
            <a:endParaRPr lang="en-US" sz="30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8165931"/>
              </p:ext>
            </p:extLst>
          </p:nvPr>
        </p:nvGraphicFramePr>
        <p:xfrm>
          <a:off x="457200" y="631767"/>
          <a:ext cx="11563004" cy="6068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303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00139"/>
          </a:xfrm>
        </p:spPr>
        <p:txBody>
          <a:bodyPr>
            <a:noAutofit/>
          </a:bodyPr>
          <a:lstStyle/>
          <a:p>
            <a:r>
              <a:rPr lang="fi-FI" sz="3000" b="1" dirty="0" smtClean="0">
                <a:latin typeface="Times New Roman" panose="02020603050405020304" pitchFamily="18" charset="0"/>
                <a:cs typeface="Times New Roman" panose="02020603050405020304" pitchFamily="18" charset="0"/>
              </a:rPr>
              <a:t>GDP </a:t>
            </a:r>
            <a:r>
              <a:rPr lang="fi-FI" sz="3000" b="1" dirty="0" err="1" smtClean="0">
                <a:latin typeface="Times New Roman" panose="02020603050405020304" pitchFamily="18" charset="0"/>
                <a:cs typeface="Times New Roman" panose="02020603050405020304" pitchFamily="18" charset="0"/>
              </a:rPr>
              <a:t>growth</a:t>
            </a:r>
            <a:r>
              <a:rPr lang="fi-FI" sz="3000" b="1" dirty="0" smtClean="0">
                <a:latin typeface="Times New Roman" panose="02020603050405020304" pitchFamily="18" charset="0"/>
                <a:cs typeface="Times New Roman" panose="02020603050405020304" pitchFamily="18" charset="0"/>
              </a:rPr>
              <a:t> in </a:t>
            </a:r>
            <a:r>
              <a:rPr lang="fi-FI" sz="3000" b="1" dirty="0" err="1" smtClean="0">
                <a:latin typeface="Times New Roman" panose="02020603050405020304" pitchFamily="18" charset="0"/>
                <a:cs typeface="Times New Roman" panose="02020603050405020304" pitchFamily="18" charset="0"/>
              </a:rPr>
              <a:t>advanced</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countries</a:t>
            </a:r>
            <a:endParaRPr lang="en-US" sz="30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8291059"/>
              </p:ext>
            </p:extLst>
          </p:nvPr>
        </p:nvGraphicFramePr>
        <p:xfrm>
          <a:off x="465513" y="648394"/>
          <a:ext cx="11321933" cy="5985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6444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dirty="0" smtClean="0">
                <a:latin typeface="Times New Roman" panose="02020603050405020304" pitchFamily="18" charset="0"/>
                <a:cs typeface="Times New Roman" panose="02020603050405020304" pitchFamily="18" charset="0"/>
              </a:rPr>
              <a:t>Recent </a:t>
            </a:r>
            <a:r>
              <a:rPr lang="fi-FI" b="1" dirty="0" err="1" smtClean="0">
                <a:latin typeface="Times New Roman" panose="02020603050405020304" pitchFamily="18" charset="0"/>
                <a:cs typeface="Times New Roman" panose="02020603050405020304" pitchFamily="18" charset="0"/>
              </a:rPr>
              <a:t>growth</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slowdown</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 </a:t>
            </a:r>
            <a:r>
              <a:rPr lang="fi-FI" sz="2000" dirty="0" smtClean="0">
                <a:latin typeface="Times New Roman" panose="02020603050405020304" pitchFamily="18" charset="0"/>
                <a:cs typeface="Times New Roman" panose="02020603050405020304" pitchFamily="18" charset="0"/>
              </a:rPr>
              <a:t>(</a:t>
            </a:r>
            <a:r>
              <a:rPr lang="en-US" sz="2200" b="1" dirty="0" smtClean="0">
                <a:latin typeface="Times New Roman" panose="02020603050405020304" pitchFamily="18" charset="0"/>
                <a:cs typeface="Times New Roman" panose="02020603050405020304" pitchFamily="18" charset="0"/>
              </a:rPr>
              <a:t>Kose</a:t>
            </a:r>
            <a:r>
              <a:rPr lang="en-US" sz="2200" b="1" dirty="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Ohnsorge</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Ye </a:t>
            </a:r>
            <a:r>
              <a:rPr lang="en-US" sz="2200" b="1" dirty="0" err="1" smtClean="0">
                <a:latin typeface="Times New Roman" panose="02020603050405020304" pitchFamily="18" charset="0"/>
                <a:cs typeface="Times New Roman" panose="02020603050405020304" pitchFamily="18" charset="0"/>
              </a:rPr>
              <a:t>VoxEU</a:t>
            </a:r>
            <a:r>
              <a:rPr lang="en-US" sz="2200" b="1" dirty="0" smtClean="0">
                <a:latin typeface="Times New Roman" panose="02020603050405020304" pitchFamily="18" charset="0"/>
                <a:cs typeface="Times New Roman" panose="02020603050405020304" pitchFamily="18" charset="0"/>
              </a:rPr>
              <a:t> 2016) </a:t>
            </a:r>
            <a:endParaRPr lang="en-US" sz="2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451261" y="1615045"/>
            <a:ext cx="10474037" cy="5088576"/>
          </a:xfrm>
          <a:prstGeom prst="rect">
            <a:avLst/>
          </a:prstGeom>
        </p:spPr>
      </p:pic>
    </p:spTree>
    <p:extLst>
      <p:ext uri="{BB962C8B-B14F-4D97-AF65-F5344CB8AC3E}">
        <p14:creationId xmlns:p14="http://schemas.microsoft.com/office/powerpoint/2010/main" val="227884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latin typeface="Times New Roman" panose="02020603050405020304" pitchFamily="18" charset="0"/>
                <a:cs typeface="Times New Roman" panose="02020603050405020304" pitchFamily="18" charset="0"/>
              </a:rPr>
              <a:t>What </a:t>
            </a:r>
            <a:r>
              <a:rPr lang="en-US" b="1" dirty="0">
                <a:latin typeface="Times New Roman" panose="02020603050405020304" pitchFamily="18" charset="0"/>
                <a:cs typeface="Times New Roman" panose="02020603050405020304" pitchFamily="18" charset="0"/>
              </a:rPr>
              <a:t>are the main characteristics of the slowdown</a:t>
            </a:r>
            <a:r>
              <a:rPr lang="en-US" b="1" dirty="0" smtClean="0">
                <a:latin typeface="Times New Roman" panose="02020603050405020304" pitchFamily="18" charset="0"/>
                <a:cs typeface="Times New Roman" panose="02020603050405020304" pitchFamily="18" charset="0"/>
              </a:rPr>
              <a:t>? </a:t>
            </a:r>
            <a:r>
              <a:rPr lang="fi-FI" sz="2200"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Kose, </a:t>
            </a:r>
            <a:r>
              <a:rPr lang="en-US" sz="2200" b="1" dirty="0" err="1">
                <a:latin typeface="Times New Roman" panose="02020603050405020304" pitchFamily="18" charset="0"/>
                <a:cs typeface="Times New Roman" panose="02020603050405020304" pitchFamily="18" charset="0"/>
              </a:rPr>
              <a:t>Ohnsorge</a:t>
            </a:r>
            <a:r>
              <a:rPr lang="en-US" sz="2200" b="1" dirty="0">
                <a:latin typeface="Times New Roman" panose="02020603050405020304" pitchFamily="18" charset="0"/>
                <a:cs typeface="Times New Roman" panose="02020603050405020304" pitchFamily="18" charset="0"/>
              </a:rPr>
              <a:t>, Ye 2016)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slowdown has been unusually synchronous and </a:t>
            </a:r>
            <a:r>
              <a:rPr lang="en-US" sz="2000" dirty="0" smtClean="0">
                <a:latin typeface="Times New Roman" panose="02020603050405020304" pitchFamily="18" charset="0"/>
                <a:cs typeface="Times New Roman" panose="02020603050405020304" pitchFamily="18" charset="0"/>
              </a:rPr>
              <a:t>protracted/</a:t>
            </a:r>
            <a:r>
              <a:rPr lang="en-US" sz="2000" dirty="0" err="1" smtClean="0">
                <a:latin typeface="Times New Roman" panose="02020603050405020304" pitchFamily="18" charset="0"/>
                <a:cs typeface="Times New Roman" panose="02020603050405020304" pitchFamily="18" charset="0"/>
              </a:rPr>
              <a:t>longlasting</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has affected a sizeable number of emerging markets, especially large ones</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By 2014, the number of emerging markets slowing for three consecutive years reached the levels seen during the Global Crisis of </a:t>
            </a:r>
            <a:r>
              <a:rPr lang="en-US" sz="2000" dirty="0" smtClean="0">
                <a:latin typeface="Times New Roman" panose="02020603050405020304" pitchFamily="18" charset="0"/>
                <a:cs typeface="Times New Roman" panose="02020603050405020304" pitchFamily="18" charset="0"/>
              </a:rPr>
              <a:t>2008-09.</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Growth rates of investment and exports suffered especially sharp cutbacks, falling to less than half of their 2003-08 average levels</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p>
          <a:p>
            <a:pPr marL="0" indent="0" algn="just">
              <a:buNone/>
            </a:pPr>
            <a:endParaRPr lang="en-US" sz="2000" dirty="0" smtClean="0"/>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430871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are the key drivers of the slowdown</a:t>
            </a:r>
            <a:r>
              <a:rPr lang="en-US" b="1" dirty="0" smtClean="0">
                <a:latin typeface="Times New Roman" panose="02020603050405020304" pitchFamily="18" charset="0"/>
                <a:cs typeface="Times New Roman" panose="02020603050405020304" pitchFamily="18" charset="0"/>
              </a:rPr>
              <a:t>? </a:t>
            </a:r>
            <a:br>
              <a:rPr lang="en-US" b="1" dirty="0" smtClean="0">
                <a:latin typeface="Times New Roman" panose="02020603050405020304" pitchFamily="18" charset="0"/>
                <a:cs typeface="Times New Roman" panose="02020603050405020304" pitchFamily="18" charset="0"/>
              </a:rPr>
            </a:br>
            <a:r>
              <a:rPr lang="fi-FI" sz="2000"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Kose, </a:t>
            </a:r>
            <a:r>
              <a:rPr lang="en-US" sz="2000" b="1" dirty="0" err="1">
                <a:latin typeface="Times New Roman" panose="02020603050405020304" pitchFamily="18" charset="0"/>
                <a:cs typeface="Times New Roman" panose="02020603050405020304" pitchFamily="18" charset="0"/>
              </a:rPr>
              <a:t>Ohnsorge</a:t>
            </a:r>
            <a:r>
              <a:rPr lang="en-US" sz="2000" b="1" dirty="0">
                <a:latin typeface="Times New Roman" panose="02020603050405020304" pitchFamily="18" charset="0"/>
                <a:cs typeface="Times New Roman" panose="02020603050405020304" pitchFamily="18" charset="0"/>
              </a:rPr>
              <a:t>, Ye 2016)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The emerging market growth slowdown was initially driven by external factors but domestic factors have increasingly weighed on growth since 2014</a:t>
            </a:r>
            <a:r>
              <a:rPr lang="en-US" dirty="0" smtClean="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i="1" dirty="0" err="1" smtClean="0">
                <a:solidFill>
                  <a:srgbClr val="FF0000"/>
                </a:solidFill>
                <a:latin typeface="Times New Roman" panose="02020603050405020304" pitchFamily="18" charset="0"/>
                <a:cs typeface="Times New Roman" panose="02020603050405020304" pitchFamily="18" charset="0"/>
              </a:rPr>
              <a:t>External</a:t>
            </a:r>
            <a:r>
              <a:rPr lang="fi-FI" i="1" dirty="0" smtClean="0">
                <a:solidFill>
                  <a:srgbClr val="FF0000"/>
                </a:solidFill>
                <a:latin typeface="Times New Roman" panose="02020603050405020304" pitchFamily="18" charset="0"/>
                <a:cs typeface="Times New Roman" panose="02020603050405020304" pitchFamily="18" charset="0"/>
              </a:rPr>
              <a:t> </a:t>
            </a:r>
            <a:r>
              <a:rPr lang="fi-FI" i="1" dirty="0" err="1" smtClean="0">
                <a:solidFill>
                  <a:srgbClr val="FF0000"/>
                </a:solidFill>
                <a:latin typeface="Times New Roman" panose="02020603050405020304" pitchFamily="18" charset="0"/>
                <a:cs typeface="Times New Roman" panose="02020603050405020304" pitchFamily="18" charset="0"/>
              </a:rPr>
              <a:t>factors</a:t>
            </a:r>
            <a:r>
              <a:rPr lang="fi-FI" i="1" dirty="0" smtClean="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weak world trade, low commodity prices, and tightening financial </a:t>
            </a:r>
            <a:r>
              <a:rPr lang="en-US" dirty="0" smtClean="0">
                <a:latin typeface="Times New Roman" panose="02020603050405020304" pitchFamily="18" charset="0"/>
                <a:cs typeface="Times New Roman" panose="02020603050405020304" pitchFamily="18" charset="0"/>
              </a:rPr>
              <a:t>conditions.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i="1" dirty="0" err="1" smtClean="0">
                <a:solidFill>
                  <a:srgbClr val="FF0000"/>
                </a:solidFill>
                <a:latin typeface="Times New Roman" panose="02020603050405020304" pitchFamily="18" charset="0"/>
                <a:cs typeface="Times New Roman" panose="02020603050405020304" pitchFamily="18" charset="0"/>
              </a:rPr>
              <a:t>Domestic</a:t>
            </a:r>
            <a:r>
              <a:rPr lang="fi-FI" i="1" dirty="0" smtClean="0">
                <a:solidFill>
                  <a:srgbClr val="FF0000"/>
                </a:solidFill>
                <a:latin typeface="Times New Roman" panose="02020603050405020304" pitchFamily="18" charset="0"/>
                <a:cs typeface="Times New Roman" panose="02020603050405020304" pitchFamily="18" charset="0"/>
              </a:rPr>
              <a:t> </a:t>
            </a:r>
            <a:r>
              <a:rPr lang="fi-FI" i="1" dirty="0" err="1" smtClean="0">
                <a:solidFill>
                  <a:srgbClr val="FF0000"/>
                </a:solidFill>
                <a:latin typeface="Times New Roman" panose="02020603050405020304" pitchFamily="18" charset="0"/>
                <a:cs typeface="Times New Roman" panose="02020603050405020304" pitchFamily="18" charset="0"/>
              </a:rPr>
              <a:t>factors</a:t>
            </a:r>
            <a:r>
              <a:rPr lang="fi-FI" i="1" dirty="0" smtClean="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steady slowdown in productivity growth, bouts of policy uncertainty, and an erosion of policy buffers that has made it difficult to support activity with fiscal and monetary stimulus.</a:t>
            </a:r>
          </a:p>
        </p:txBody>
      </p:sp>
    </p:spTree>
    <p:extLst>
      <p:ext uri="{BB962C8B-B14F-4D97-AF65-F5344CB8AC3E}">
        <p14:creationId xmlns:p14="http://schemas.microsoft.com/office/powerpoint/2010/main" val="414295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Recent growth slowdown in emerging markets</a:t>
            </a:r>
            <a:r>
              <a:rPr lang="fi-FI"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Conclusion </a:t>
            </a:r>
            <a:r>
              <a:rPr lang="fi-FI"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Kose, </a:t>
            </a:r>
            <a:r>
              <a:rPr lang="en-US" sz="2000" b="1" dirty="0" err="1">
                <a:latin typeface="Times New Roman" panose="02020603050405020304" pitchFamily="18" charset="0"/>
                <a:cs typeface="Times New Roman" panose="02020603050405020304" pitchFamily="18" charset="0"/>
              </a:rPr>
              <a:t>Ohnsorge</a:t>
            </a:r>
            <a:r>
              <a:rPr lang="en-US" sz="2000" b="1" dirty="0">
                <a:latin typeface="Times New Roman" panose="02020603050405020304" pitchFamily="18" charset="0"/>
                <a:cs typeface="Times New Roman" panose="02020603050405020304" pitchFamily="18" charset="0"/>
              </a:rPr>
              <a:t>, Ye 2016)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9517" y="1825625"/>
            <a:ext cx="10515600" cy="4351338"/>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Emerging markets have come a long way over the past two decades – they have been able to improve their macroeconomic policy frameworks, reduce debt and inflation levels, diversify their production and exports, and establish stronger global trade and financial linkages</a:t>
            </a:r>
            <a:r>
              <a:rPr lang="en-US" sz="1800" dirty="0" smtClean="0">
                <a:latin typeface="Times New Roman" panose="02020603050405020304" pitchFamily="18" charset="0"/>
                <a:cs typeface="Times New Roman" panose="02020603050405020304" pitchFamily="18" charset="0"/>
              </a:rPr>
              <a:t>. </a:t>
            </a:r>
          </a:p>
          <a:p>
            <a:pPr marL="0" indent="0" algn="just">
              <a:buNone/>
            </a:pPr>
            <a:endParaRPr lang="fi-FI"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While the </a:t>
            </a:r>
            <a:r>
              <a:rPr lang="en-US"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growth slowdown since 2010 </a:t>
            </a:r>
            <a:r>
              <a:rPr lang="en-US" sz="1800" dirty="0">
                <a:latin typeface="Times New Roman" panose="02020603050405020304" pitchFamily="18" charset="0"/>
                <a:cs typeface="Times New Roman" panose="02020603050405020304" pitchFamily="18" charset="0"/>
              </a:rPr>
              <a:t>could simply be a </a:t>
            </a:r>
            <a:r>
              <a:rPr lang="en-US"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rough </a:t>
            </a:r>
            <a:r>
              <a:rPr lang="en-US" sz="1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patch/bad luck</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it could also </a:t>
            </a:r>
            <a:r>
              <a:rPr lang="en-US"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signal the start of an era of slow growth</a:t>
            </a:r>
            <a:r>
              <a:rPr lang="en-US" sz="1800" dirty="0">
                <a:latin typeface="Times New Roman" panose="02020603050405020304" pitchFamily="18" charset="0"/>
                <a:cs typeface="Times New Roman" panose="02020603050405020304" pitchFamily="18" charset="0"/>
              </a:rPr>
              <a:t> given the persistent nature of the factors that have driven the slowdown so far. </a:t>
            </a: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fi-FI"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light of the significant global risks going forward, emerging markets urgently need to put in place an </a:t>
            </a:r>
            <a:r>
              <a:rPr lang="en-US"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appropriate set of policies to address their cyclical and structural challenges and promote growth</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580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Source</a:t>
            </a:r>
            <a:r>
              <a:rPr lang="fi-FI"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IHS Economics</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795648" y="1371600"/>
            <a:ext cx="10699666" cy="5142016"/>
          </a:xfrm>
          <a:prstGeom prst="rect">
            <a:avLst/>
          </a:prstGeom>
        </p:spPr>
      </p:pic>
    </p:spTree>
    <p:extLst>
      <p:ext uri="{BB962C8B-B14F-4D97-AF65-F5344CB8AC3E}">
        <p14:creationId xmlns:p14="http://schemas.microsoft.com/office/powerpoint/2010/main" val="393115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Lecture plan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endParaRPr lang="en-US" smtClean="0">
              <a:latin typeface="Times New Roman" panose="02020603050405020304" pitchFamily="18" charset="0"/>
              <a:cs typeface="Times New Roman" panose="02020603050405020304" pitchFamily="18" charset="0"/>
            </a:endParaRPr>
          </a:p>
          <a:p>
            <a:pPr marL="0" indent="0" algn="just">
              <a:buNone/>
            </a:pPr>
            <a:r>
              <a:rPr lang="en-US" smtClean="0">
                <a:latin typeface="Times New Roman" panose="02020603050405020304" pitchFamily="18" charset="0"/>
                <a:cs typeface="Times New Roman" panose="02020603050405020304" pitchFamily="18" charset="0"/>
              </a:rPr>
              <a:t>Economic </a:t>
            </a:r>
            <a:r>
              <a:rPr lang="en-US" dirty="0" smtClean="0">
                <a:latin typeface="Times New Roman" panose="02020603050405020304" pitchFamily="18" charset="0"/>
                <a:cs typeface="Times New Roman" panose="02020603050405020304" pitchFamily="18" charset="0"/>
              </a:rPr>
              <a:t>growth in emerging markets</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Business cycles in emerging markets</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Income distribution in emerging markets</a:t>
            </a: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463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5524"/>
          </a:xfrm>
        </p:spPr>
        <p:txBody>
          <a:bodyPr>
            <a:noAutofit/>
          </a:bodyPr>
          <a:lstStyle/>
          <a:p>
            <a:r>
              <a:rPr lang="en-US" sz="2000" b="1" dirty="0">
                <a:latin typeface="Times New Roman" panose="02020603050405020304" pitchFamily="18" charset="0"/>
                <a:cs typeface="Times New Roman" panose="02020603050405020304" pitchFamily="18" charset="0"/>
              </a:rPr>
              <a:t>According to the World Bank, by </a:t>
            </a:r>
            <a:r>
              <a:rPr lang="en-US" sz="2000" b="1" dirty="0" smtClean="0">
                <a:latin typeface="Times New Roman" panose="02020603050405020304" pitchFamily="18" charset="0"/>
                <a:cs typeface="Times New Roman" panose="02020603050405020304" pitchFamily="18" charset="0"/>
              </a:rPr>
              <a:t>2050 </a:t>
            </a:r>
            <a:r>
              <a:rPr lang="en-US" sz="2000" b="1" dirty="0">
                <a:latin typeface="Times New Roman" panose="02020603050405020304" pitchFamily="18" charset="0"/>
                <a:cs typeface="Times New Roman" panose="02020603050405020304" pitchFamily="18" charset="0"/>
              </a:rPr>
              <a:t>both China and India will have GDPs exceeding that of the United States.</a:t>
            </a:r>
          </a:p>
        </p:txBody>
      </p:sp>
      <p:pic>
        <p:nvPicPr>
          <p:cNvPr id="4" name="Content Placeholder 3"/>
          <p:cNvPicPr>
            <a:picLocks noGrp="1" noChangeAspect="1"/>
          </p:cNvPicPr>
          <p:nvPr>
            <p:ph idx="1"/>
          </p:nvPr>
        </p:nvPicPr>
        <p:blipFill>
          <a:blip r:embed="rId2"/>
          <a:stretch>
            <a:fillRect/>
          </a:stretch>
        </p:blipFill>
        <p:spPr>
          <a:xfrm>
            <a:off x="486888" y="1140031"/>
            <a:ext cx="10717481" cy="5219205"/>
          </a:xfrm>
          <a:prstGeom prst="rect">
            <a:avLst/>
          </a:prstGeom>
        </p:spPr>
      </p:pic>
    </p:spTree>
    <p:extLst>
      <p:ext uri="{BB962C8B-B14F-4D97-AF65-F5344CB8AC3E}">
        <p14:creationId xmlns:p14="http://schemas.microsoft.com/office/powerpoint/2010/main" val="319739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78"/>
            <a:ext cx="10515600" cy="299258"/>
          </a:xfrm>
        </p:spPr>
        <p:txBody>
          <a:bodyPr>
            <a:normAutofit fontScale="90000"/>
          </a:bodyPr>
          <a:lstStyle/>
          <a:p>
            <a:r>
              <a:rPr lang="en-US" b="1" dirty="0" smtClean="0"/>
              <a:t/>
            </a:r>
            <a:br>
              <a:rPr lang="en-US" b="1" dirty="0" smtClean="0"/>
            </a:br>
            <a:r>
              <a:rPr lang="en-US" sz="3300" b="1" dirty="0" smtClean="0">
                <a:latin typeface="Times New Roman" panose="02020603050405020304" pitchFamily="18" charset="0"/>
                <a:cs typeface="Times New Roman" panose="02020603050405020304" pitchFamily="18" charset="0"/>
              </a:rPr>
              <a:t>Top </a:t>
            </a:r>
            <a:r>
              <a:rPr lang="en-US" sz="3300" b="1" dirty="0">
                <a:latin typeface="Times New Roman" panose="02020603050405020304" pitchFamily="18" charset="0"/>
                <a:cs typeface="Times New Roman" panose="02020603050405020304" pitchFamily="18" charset="0"/>
              </a:rPr>
              <a:t>10 Country GDP Ranking History (1960-2017)</a:t>
            </a:r>
            <a:br>
              <a:rPr lang="en-US" sz="3300" b="1" dirty="0">
                <a:latin typeface="Times New Roman" panose="02020603050405020304" pitchFamily="18" charset="0"/>
                <a:cs typeface="Times New Roman" panose="02020603050405020304" pitchFamily="18" charset="0"/>
              </a:rPr>
            </a:br>
            <a:endParaRPr lang="fi-FI" sz="3300" dirty="0">
              <a:latin typeface="Times New Roman" panose="02020603050405020304" pitchFamily="18" charset="0"/>
              <a:cs typeface="Times New Roman" panose="02020603050405020304" pitchFamily="18" charset="0"/>
            </a:endParaRPr>
          </a:p>
        </p:txBody>
      </p:sp>
      <p:pic>
        <p:nvPicPr>
          <p:cNvPr id="4" name="wykaDgXoajc"/>
          <p:cNvPicPr>
            <a:picLocks noGrp="1" noRot="1" noChangeAspect="1"/>
          </p:cNvPicPr>
          <p:nvPr>
            <p:ph idx="1"/>
            <a:videoFile r:link="rId1"/>
          </p:nvPr>
        </p:nvPicPr>
        <p:blipFill>
          <a:blip r:embed="rId3"/>
          <a:stretch>
            <a:fillRect/>
          </a:stretch>
        </p:blipFill>
        <p:spPr>
          <a:xfrm>
            <a:off x="399011" y="914400"/>
            <a:ext cx="11504814" cy="5702531"/>
          </a:xfrm>
          <a:prstGeom prst="rect">
            <a:avLst/>
          </a:prstGeom>
        </p:spPr>
      </p:pic>
    </p:spTree>
    <p:extLst>
      <p:ext uri="{BB962C8B-B14F-4D97-AF65-F5344CB8AC3E}">
        <p14:creationId xmlns:p14="http://schemas.microsoft.com/office/powerpoint/2010/main" val="416719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93"/>
            <a:ext cx="10515600" cy="383019"/>
          </a:xfrm>
        </p:spPr>
        <p:txBody>
          <a:bodyPr>
            <a:noAutofit/>
          </a:bodyPr>
          <a:lstStyle/>
          <a:p>
            <a:r>
              <a:rPr lang="en-US" sz="3500" b="1" dirty="0" smtClean="0">
                <a:latin typeface="Times New Roman" panose="02020603050405020304" pitchFamily="18" charset="0"/>
                <a:cs typeface="Times New Roman" panose="02020603050405020304" pitchFamily="18" charset="0"/>
              </a:rPr>
              <a:t>Share in World GDP, 2017</a:t>
            </a:r>
            <a:endParaRPr lang="fi-FI" sz="35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13713888"/>
              </p:ext>
            </p:extLst>
          </p:nvPr>
        </p:nvGraphicFramePr>
        <p:xfrm>
          <a:off x="339436" y="689955"/>
          <a:ext cx="11513128" cy="6067425"/>
        </p:xfrm>
        <a:graphic>
          <a:graphicData uri="http://schemas.openxmlformats.org/drawingml/2006/table">
            <a:tbl>
              <a:tblPr>
                <a:tableStyleId>{5C22544A-7EE6-4342-B048-85BDC9FD1C3A}</a:tableStyleId>
              </a:tblPr>
              <a:tblGrid>
                <a:gridCol w="4660737">
                  <a:extLst>
                    <a:ext uri="{9D8B030D-6E8A-4147-A177-3AD203B41FA5}">
                      <a16:colId xmlns:a16="http://schemas.microsoft.com/office/drawing/2014/main" val="2535841961"/>
                    </a:ext>
                  </a:extLst>
                </a:gridCol>
                <a:gridCol w="5076873">
                  <a:extLst>
                    <a:ext uri="{9D8B030D-6E8A-4147-A177-3AD203B41FA5}">
                      <a16:colId xmlns:a16="http://schemas.microsoft.com/office/drawing/2014/main" val="4027334775"/>
                    </a:ext>
                  </a:extLst>
                </a:gridCol>
                <a:gridCol w="1775518">
                  <a:extLst>
                    <a:ext uri="{9D8B030D-6E8A-4147-A177-3AD203B41FA5}">
                      <a16:colId xmlns:a16="http://schemas.microsoft.com/office/drawing/2014/main" val="26169435"/>
                    </a:ext>
                  </a:extLst>
                </a:gridCol>
              </a:tblGrid>
              <a:tr h="456561">
                <a:tc>
                  <a:txBody>
                    <a:bodyPr/>
                    <a:lstStyle/>
                    <a:p>
                      <a:pPr algn="l" fontAlgn="b"/>
                      <a:r>
                        <a:rPr lang="fi-FI" sz="3000" b="1"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Country</a:t>
                      </a:r>
                      <a:endParaRPr lang="fi-FI" sz="3000" b="1" i="0"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ctr"/>
                      <a:r>
                        <a:rPr lang="en-US" sz="3000" b="1"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GDP in billion U.S. dollars</a:t>
                      </a:r>
                      <a:endParaRPr lang="en-US" sz="3000" b="1" i="0"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r>
                        <a:rPr lang="fi-FI" sz="3000" b="1"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i-FI" sz="3000" b="1" i="0"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54089659"/>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United </a:t>
                      </a:r>
                      <a:r>
                        <a:rPr lang="fi-FI" sz="3000" b="1" u="none" strike="noStrik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States</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19 362,13</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24,24</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8439071"/>
                  </a:ext>
                </a:extLst>
              </a:tr>
              <a:tr h="456561">
                <a:tc>
                  <a:txBody>
                    <a:bodyPr/>
                    <a:lstStyle/>
                    <a:p>
                      <a:pPr algn="l" fontAlgn="ctr"/>
                      <a:r>
                        <a:rPr lang="fi-FI" sz="3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China</a:t>
                      </a:r>
                      <a:endParaRPr lang="fi-FI" sz="3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11 937,56</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14,95</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75878833"/>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Japan</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4 884,49</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6,12</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03471593"/>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Germany</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3 651,87</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4,57</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03602237"/>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France</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2 574,81</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3,22</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90056394"/>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United </a:t>
                      </a:r>
                      <a:r>
                        <a:rPr lang="fi-FI" sz="3000" b="1" u="none" strike="noStrik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Kingdom</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2 565,05</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3,21</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62609328"/>
                  </a:ext>
                </a:extLst>
              </a:tr>
              <a:tr h="456561">
                <a:tc>
                  <a:txBody>
                    <a:bodyPr/>
                    <a:lstStyle/>
                    <a:p>
                      <a:pPr algn="l" fontAlgn="ctr"/>
                      <a:r>
                        <a:rPr lang="fi-FI" sz="3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a:t>
                      </a:r>
                      <a:endParaRPr lang="fi-FI" sz="3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2 439,01</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3,05</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5062639"/>
                  </a:ext>
                </a:extLst>
              </a:tr>
              <a:tr h="456561">
                <a:tc>
                  <a:txBody>
                    <a:bodyPr/>
                    <a:lstStyle/>
                    <a:p>
                      <a:pPr algn="l" fontAlgn="ctr"/>
                      <a:r>
                        <a:rPr lang="fi-FI" sz="3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Brazil</a:t>
                      </a:r>
                      <a:endParaRPr lang="fi-FI" sz="3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2 080,92</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2,61</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074964968"/>
                  </a:ext>
                </a:extLst>
              </a:tr>
              <a:tr h="456561">
                <a:tc>
                  <a:txBody>
                    <a:bodyPr/>
                    <a:lstStyle/>
                    <a:p>
                      <a:pPr algn="l" fontAlgn="ctr"/>
                      <a:r>
                        <a:rPr lang="fi-FI" sz="3000" b="1" u="none" strike="noStrik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Italy</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1 921,14</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2,41</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39657598"/>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Canada</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1 640,39</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2,05</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18314010"/>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Korea</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1 529,74</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1,92</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42060927"/>
                  </a:ext>
                </a:extLst>
              </a:tr>
              <a:tr h="456561">
                <a:tc>
                  <a:txBody>
                    <a:bodyPr/>
                    <a:lstStyle/>
                    <a:p>
                      <a:pPr algn="l" fontAlgn="ctr"/>
                      <a:r>
                        <a:rPr lang="fi-FI" sz="3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Russia</a:t>
                      </a:r>
                      <a:endParaRPr lang="fi-FI" sz="3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1 469,34</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1,84</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61119137"/>
                  </a:ext>
                </a:extLst>
              </a:tr>
            </a:tbl>
          </a:graphicData>
        </a:graphic>
      </p:graphicFrame>
    </p:spTree>
    <p:extLst>
      <p:ext uri="{BB962C8B-B14F-4D97-AF65-F5344CB8AC3E}">
        <p14:creationId xmlns:p14="http://schemas.microsoft.com/office/powerpoint/2010/main" val="239946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Professor opinion</a:t>
            </a:r>
            <a:r>
              <a:rPr lang="fi-FI"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Anil Gupta, University of </a:t>
            </a:r>
            <a:r>
              <a:rPr lang="en-US" b="1" dirty="0">
                <a:latin typeface="Times New Roman" panose="02020603050405020304" pitchFamily="18" charset="0"/>
                <a:cs typeface="Times New Roman" panose="02020603050405020304" pitchFamily="18" charset="0"/>
              </a:rPr>
              <a:t>M</a:t>
            </a:r>
            <a:r>
              <a:rPr lang="en-US" b="1" dirty="0" smtClean="0">
                <a:latin typeface="Times New Roman" panose="02020603050405020304" pitchFamily="18" charset="0"/>
                <a:cs typeface="Times New Roman" panose="02020603050405020304" pitchFamily="18" charset="0"/>
              </a:rPr>
              <a:t>aryland</a:t>
            </a: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fontScale="40000" lnSpcReduction="20000"/>
          </a:bodyPr>
          <a:lstStyle/>
          <a:p>
            <a:pPr marL="0" indent="0">
              <a:buNone/>
            </a:pPr>
            <a:r>
              <a:rPr lang="fi-FI" sz="5000" dirty="0" smtClean="0">
                <a:latin typeface="Times New Roman" panose="02020603050405020304" pitchFamily="18" charset="0"/>
                <a:cs typeface="Times New Roman" panose="02020603050405020304" pitchFamily="18" charset="0"/>
              </a:rPr>
              <a:t>Long-</a:t>
            </a:r>
            <a:r>
              <a:rPr lang="fi-FI" sz="5000" dirty="0" err="1" smtClean="0">
                <a:latin typeface="Times New Roman" panose="02020603050405020304" pitchFamily="18" charset="0"/>
                <a:cs typeface="Times New Roman" panose="02020603050405020304" pitchFamily="18" charset="0"/>
              </a:rPr>
              <a:t>term</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growth</a:t>
            </a:r>
            <a:r>
              <a:rPr lang="fi-FI" sz="5000" dirty="0" smtClean="0">
                <a:latin typeface="Times New Roman" panose="02020603050405020304" pitchFamily="18" charset="0"/>
                <a:cs typeface="Times New Roman" panose="02020603050405020304" pitchFamily="18" charset="0"/>
              </a:rPr>
              <a:t> in </a:t>
            </a:r>
            <a:r>
              <a:rPr lang="fi-FI" sz="5000" dirty="0" err="1" smtClean="0">
                <a:latin typeface="Times New Roman" panose="02020603050405020304" pitchFamily="18" charset="0"/>
                <a:cs typeface="Times New Roman" panose="02020603050405020304" pitchFamily="18" charset="0"/>
              </a:rPr>
              <a:t>EMs</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base</a:t>
            </a:r>
            <a:r>
              <a:rPr lang="fi-FI" sz="5000" dirty="0" smtClean="0">
                <a:latin typeface="Times New Roman" panose="02020603050405020304" pitchFamily="18" charset="0"/>
                <a:cs typeface="Times New Roman" panose="02020603050405020304" pitchFamily="18" charset="0"/>
              </a:rPr>
              <a:t> 10% </a:t>
            </a:r>
            <a:r>
              <a:rPr lang="fi-FI" sz="5000" dirty="0" err="1" smtClean="0">
                <a:latin typeface="Times New Roman" panose="02020603050405020304" pitchFamily="18" charset="0"/>
                <a:cs typeface="Times New Roman" panose="02020603050405020304" pitchFamily="18" charset="0"/>
              </a:rPr>
              <a:t>growth</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has</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gone</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Approx</a:t>
            </a:r>
            <a:r>
              <a:rPr lang="fi-FI" sz="5000" dirty="0" smtClean="0">
                <a:latin typeface="Times New Roman" panose="02020603050405020304" pitchFamily="18" charset="0"/>
                <a:cs typeface="Times New Roman" panose="02020603050405020304" pitchFamily="18" charset="0"/>
              </a:rPr>
              <a:t>. 6% </a:t>
            </a:r>
            <a:r>
              <a:rPr lang="fi-FI" sz="5000" dirty="0" err="1" smtClean="0">
                <a:latin typeface="Times New Roman" panose="02020603050405020304" pitchFamily="18" charset="0"/>
                <a:cs typeface="Times New Roman" panose="02020603050405020304" pitchFamily="18" charset="0"/>
              </a:rPr>
              <a:t>can</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be</a:t>
            </a:r>
            <a:r>
              <a:rPr lang="fi-FI" sz="5000" dirty="0" smtClean="0">
                <a:latin typeface="Times New Roman" panose="02020603050405020304" pitchFamily="18" charset="0"/>
                <a:cs typeface="Times New Roman" panose="02020603050405020304" pitchFamily="18" charset="0"/>
              </a:rPr>
              <a:t>. Still 3 </a:t>
            </a:r>
            <a:r>
              <a:rPr lang="fi-FI" sz="5000" dirty="0" err="1" smtClean="0">
                <a:latin typeface="Times New Roman" panose="02020603050405020304" pitchFamily="18" charset="0"/>
                <a:cs typeface="Times New Roman" panose="02020603050405020304" pitchFamily="18" charset="0"/>
              </a:rPr>
              <a:t>times</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higher</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than</a:t>
            </a:r>
            <a:r>
              <a:rPr lang="fi-FI" sz="5000" dirty="0" smtClean="0">
                <a:latin typeface="Times New Roman" panose="02020603050405020304" pitchFamily="18" charset="0"/>
                <a:cs typeface="Times New Roman" panose="02020603050405020304" pitchFamily="18" charset="0"/>
              </a:rPr>
              <a:t> in </a:t>
            </a:r>
            <a:r>
              <a:rPr lang="fi-FI" sz="5000" dirty="0" err="1">
                <a:latin typeface="Times New Roman" panose="02020603050405020304" pitchFamily="18" charset="0"/>
                <a:cs typeface="Times New Roman" panose="02020603050405020304" pitchFamily="18" charset="0"/>
              </a:rPr>
              <a:t>d</a:t>
            </a:r>
            <a:r>
              <a:rPr lang="fi-FI" sz="5000" dirty="0" err="1" smtClean="0">
                <a:latin typeface="Times New Roman" panose="02020603050405020304" pitchFamily="18" charset="0"/>
                <a:cs typeface="Times New Roman" panose="02020603050405020304" pitchFamily="18" charset="0"/>
              </a:rPr>
              <a:t>eveloped</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countries</a:t>
            </a:r>
            <a:r>
              <a:rPr lang="fi-FI" sz="5000" dirty="0" smtClean="0">
                <a:latin typeface="Times New Roman" panose="02020603050405020304" pitchFamily="18" charset="0"/>
                <a:cs typeface="Times New Roman" panose="02020603050405020304" pitchFamily="18" charset="0"/>
              </a:rPr>
              <a:t>. </a:t>
            </a:r>
          </a:p>
          <a:p>
            <a:pPr marL="0" indent="0">
              <a:buNone/>
            </a:pPr>
            <a:endParaRPr lang="fi-FI" sz="5000" dirty="0">
              <a:latin typeface="Times New Roman" panose="02020603050405020304" pitchFamily="18" charset="0"/>
              <a:cs typeface="Times New Roman" panose="02020603050405020304" pitchFamily="18" charset="0"/>
            </a:endParaRPr>
          </a:p>
          <a:p>
            <a:pPr marL="0" indent="0">
              <a:buNone/>
            </a:pPr>
            <a:r>
              <a:rPr lang="fi-FI" sz="5000" i="1" dirty="0" err="1" smtClean="0">
                <a:solidFill>
                  <a:srgbClr val="FF0000"/>
                </a:solidFill>
                <a:latin typeface="Times New Roman" panose="02020603050405020304" pitchFamily="18" charset="0"/>
                <a:cs typeface="Times New Roman" panose="02020603050405020304" pitchFamily="18" charset="0"/>
              </a:rPr>
              <a:t>Fastest</a:t>
            </a:r>
            <a:r>
              <a:rPr lang="fi-FI" sz="5000" i="1" dirty="0" smtClean="0">
                <a:solidFill>
                  <a:srgbClr val="FF0000"/>
                </a:solidFill>
                <a:latin typeface="Times New Roman" panose="02020603050405020304" pitchFamily="18" charset="0"/>
                <a:cs typeface="Times New Roman" panose="02020603050405020304" pitchFamily="18" charset="0"/>
              </a:rPr>
              <a:t> </a:t>
            </a:r>
            <a:r>
              <a:rPr lang="fi-FI" sz="5000" i="1" dirty="0" err="1" smtClean="0">
                <a:solidFill>
                  <a:srgbClr val="FF0000"/>
                </a:solidFill>
                <a:latin typeface="Times New Roman" panose="02020603050405020304" pitchFamily="18" charset="0"/>
                <a:cs typeface="Times New Roman" panose="02020603050405020304" pitchFamily="18" charset="0"/>
              </a:rPr>
              <a:t>growth</a:t>
            </a:r>
            <a:r>
              <a:rPr lang="fi-FI" sz="5000" i="1" dirty="0" smtClean="0">
                <a:solidFill>
                  <a:srgbClr val="FF0000"/>
                </a:solidFill>
                <a:latin typeface="Times New Roman" panose="02020603050405020304" pitchFamily="18" charset="0"/>
                <a:cs typeface="Times New Roman" panose="02020603050405020304" pitchFamily="18" charset="0"/>
              </a:rPr>
              <a:t> </a:t>
            </a:r>
            <a:r>
              <a:rPr lang="fi-FI" sz="5000" i="1" dirty="0" err="1" smtClean="0">
                <a:solidFill>
                  <a:srgbClr val="FF0000"/>
                </a:solidFill>
                <a:latin typeface="Times New Roman" panose="02020603050405020304" pitchFamily="18" charset="0"/>
                <a:cs typeface="Times New Roman" panose="02020603050405020304" pitchFamily="18" charset="0"/>
              </a:rPr>
              <a:t>rates</a:t>
            </a:r>
            <a:r>
              <a:rPr lang="fi-FI" sz="5000" i="1" dirty="0" smtClean="0">
                <a:solidFill>
                  <a:srgbClr val="FF0000"/>
                </a:solidFill>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I</a:t>
            </a:r>
            <a:r>
              <a:rPr lang="fi-FI" sz="5000" dirty="0" err="1" smtClean="0">
                <a:latin typeface="Times New Roman" panose="02020603050405020304" pitchFamily="18" charset="0"/>
                <a:cs typeface="Times New Roman" panose="02020603050405020304" pitchFamily="18" charset="0"/>
              </a:rPr>
              <a:t>ndia</a:t>
            </a:r>
            <a:r>
              <a:rPr lang="fi-FI" sz="5000" dirty="0" smtClean="0">
                <a:latin typeface="Times New Roman" panose="02020603050405020304" pitchFamily="18" charset="0"/>
                <a:cs typeface="Times New Roman" panose="02020603050405020304" pitchFamily="18" charset="0"/>
              </a:rPr>
              <a:t>, Indonesia, Nigeria. </a:t>
            </a:r>
            <a:r>
              <a:rPr lang="fi-FI" sz="5000"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Slowest</a:t>
            </a:r>
            <a:r>
              <a:rPr lang="fi-FI" sz="50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5000"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growth</a:t>
            </a:r>
            <a:r>
              <a:rPr lang="fi-FI" sz="50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5000"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rates</a:t>
            </a:r>
            <a:r>
              <a:rPr lang="fi-FI" sz="50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Russia</a:t>
            </a:r>
            <a:r>
              <a:rPr lang="fi-FI" sz="5000" dirty="0" smtClean="0">
                <a:latin typeface="Times New Roman" panose="02020603050405020304" pitchFamily="18" charset="0"/>
                <a:cs typeface="Times New Roman" panose="02020603050405020304" pitchFamily="18" charset="0"/>
              </a:rPr>
              <a:t>, Brazil. </a:t>
            </a:r>
          </a:p>
          <a:p>
            <a:pPr marL="0" indent="0">
              <a:buNone/>
            </a:pPr>
            <a:endParaRPr lang="fi-FI" sz="5000" dirty="0">
              <a:latin typeface="Times New Roman" panose="02020603050405020304" pitchFamily="18" charset="0"/>
              <a:cs typeface="Times New Roman" panose="02020603050405020304" pitchFamily="18" charset="0"/>
            </a:endParaRPr>
          </a:p>
          <a:p>
            <a:pPr marL="0" indent="0">
              <a:buNone/>
            </a:pPr>
            <a:r>
              <a:rPr lang="fi-FI" sz="5000" dirty="0" smtClean="0">
                <a:solidFill>
                  <a:srgbClr val="FF0000"/>
                </a:solidFill>
                <a:latin typeface="Times New Roman" panose="02020603050405020304" pitchFamily="18" charset="0"/>
                <a:cs typeface="Times New Roman" panose="02020603050405020304" pitchFamily="18" charset="0"/>
              </a:rPr>
              <a:t>China</a:t>
            </a:r>
            <a:r>
              <a:rPr lang="fi-FI" sz="5000" dirty="0" smtClean="0">
                <a:latin typeface="Times New Roman" panose="02020603050405020304" pitchFamily="18" charset="0"/>
                <a:cs typeface="Times New Roman" panose="02020603050405020304" pitchFamily="18" charset="0"/>
              </a:rPr>
              <a:t> is </a:t>
            </a:r>
            <a:r>
              <a:rPr lang="fi-FI" sz="5000" dirty="0" err="1" smtClean="0">
                <a:latin typeface="Times New Roman" panose="02020603050405020304" pitchFamily="18" charset="0"/>
                <a:cs typeface="Times New Roman" panose="02020603050405020304" pitchFamily="18" charset="0"/>
              </a:rPr>
              <a:t>becoming</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more</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developed</a:t>
            </a:r>
            <a:r>
              <a:rPr lang="fi-FI" sz="5000" dirty="0" smtClean="0">
                <a:latin typeface="Times New Roman" panose="02020603050405020304" pitchFamily="18" charset="0"/>
                <a:cs typeface="Times New Roman" panose="02020603050405020304" pitchFamily="18" charset="0"/>
              </a:rPr>
              <a:t> and, </a:t>
            </a:r>
            <a:r>
              <a:rPr lang="fi-FI" sz="5000" dirty="0" err="1" smtClean="0">
                <a:latin typeface="Times New Roman" panose="02020603050405020304" pitchFamily="18" charset="0"/>
                <a:cs typeface="Times New Roman" panose="02020603050405020304" pitchFamily="18" charset="0"/>
              </a:rPr>
              <a:t>hence</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growth</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slows</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down</a:t>
            </a:r>
            <a:r>
              <a:rPr lang="fi-FI" sz="5000" dirty="0" smtClean="0">
                <a:latin typeface="Times New Roman" panose="02020603050405020304" pitchFamily="18" charset="0"/>
                <a:cs typeface="Times New Roman" panose="02020603050405020304" pitchFamily="18" charset="0"/>
              </a:rPr>
              <a:t>.</a:t>
            </a:r>
          </a:p>
          <a:p>
            <a:pPr marL="0" indent="0">
              <a:buNone/>
            </a:pPr>
            <a:r>
              <a:rPr lang="fi-FI" sz="5000" dirty="0" err="1" smtClean="0">
                <a:solidFill>
                  <a:srgbClr val="FF0000"/>
                </a:solidFill>
                <a:latin typeface="Times New Roman" panose="02020603050405020304" pitchFamily="18" charset="0"/>
                <a:cs typeface="Times New Roman" panose="02020603050405020304" pitchFamily="18" charset="0"/>
              </a:rPr>
              <a:t>India</a:t>
            </a:r>
            <a:r>
              <a:rPr lang="fi-FI" sz="5000" dirty="0" smtClean="0">
                <a:solidFill>
                  <a:srgbClr val="FF0000"/>
                </a:solidFill>
                <a:latin typeface="Times New Roman" panose="02020603050405020304" pitchFamily="18" charset="0"/>
                <a:cs typeface="Times New Roman" panose="02020603050405020304" pitchFamily="18" charset="0"/>
              </a:rPr>
              <a:t> and Indonesia </a:t>
            </a:r>
            <a:r>
              <a:rPr lang="fi-FI" sz="5000" dirty="0" smtClean="0">
                <a:latin typeface="Times New Roman" panose="02020603050405020304" pitchFamily="18" charset="0"/>
                <a:cs typeface="Times New Roman" panose="02020603050405020304" pitchFamily="18" charset="0"/>
              </a:rPr>
              <a:t>– per </a:t>
            </a:r>
            <a:r>
              <a:rPr lang="fi-FI" sz="5000" dirty="0" err="1" smtClean="0">
                <a:latin typeface="Times New Roman" panose="02020603050405020304" pitchFamily="18" charset="0"/>
                <a:cs typeface="Times New Roman" panose="02020603050405020304" pitchFamily="18" charset="0"/>
              </a:rPr>
              <a:t>capita</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income</a:t>
            </a:r>
            <a:r>
              <a:rPr lang="fi-FI" sz="5000" dirty="0" smtClean="0">
                <a:latin typeface="Times New Roman" panose="02020603050405020304" pitchFamily="18" charset="0"/>
                <a:cs typeface="Times New Roman" panose="02020603050405020304" pitchFamily="18" charset="0"/>
              </a:rPr>
              <a:t> is </a:t>
            </a:r>
            <a:r>
              <a:rPr lang="fi-FI" sz="5000" dirty="0" err="1" smtClean="0">
                <a:latin typeface="Times New Roman" panose="02020603050405020304" pitchFamily="18" charset="0"/>
                <a:cs typeface="Times New Roman" panose="02020603050405020304" pitchFamily="18" charset="0"/>
              </a:rPr>
              <a:t>lower</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than</a:t>
            </a:r>
            <a:r>
              <a:rPr lang="fi-FI" sz="5000" dirty="0" smtClean="0">
                <a:latin typeface="Times New Roman" panose="02020603050405020304" pitchFamily="18" charset="0"/>
                <a:cs typeface="Times New Roman" panose="02020603050405020304" pitchFamily="18" charset="0"/>
              </a:rPr>
              <a:t> </a:t>
            </a:r>
            <a:r>
              <a:rPr lang="fi-FI" sz="5000" dirty="0" err="1" smtClean="0">
                <a:latin typeface="Times New Roman" panose="02020603050405020304" pitchFamily="18" charset="0"/>
                <a:cs typeface="Times New Roman" panose="02020603050405020304" pitchFamily="18" charset="0"/>
              </a:rPr>
              <a:t>e.g</a:t>
            </a:r>
            <a:r>
              <a:rPr lang="fi-FI" sz="5000" dirty="0" smtClean="0">
                <a:latin typeface="Times New Roman" panose="02020603050405020304" pitchFamily="18" charset="0"/>
                <a:cs typeface="Times New Roman" panose="02020603050405020304" pitchFamily="18" charset="0"/>
              </a:rPr>
              <a:t>. in </a:t>
            </a:r>
            <a:r>
              <a:rPr lang="fi-FI" sz="5000" dirty="0" smtClean="0">
                <a:solidFill>
                  <a:srgbClr val="FF0000"/>
                </a:solidFill>
                <a:latin typeface="Times New Roman" panose="02020603050405020304" pitchFamily="18" charset="0"/>
                <a:cs typeface="Times New Roman" panose="02020603050405020304" pitchFamily="18" charset="0"/>
              </a:rPr>
              <a:t>China and </a:t>
            </a:r>
            <a:r>
              <a:rPr lang="fi-FI" sz="5000" dirty="0" err="1" smtClean="0">
                <a:solidFill>
                  <a:srgbClr val="FF0000"/>
                </a:solidFill>
                <a:latin typeface="Times New Roman" panose="02020603050405020304" pitchFamily="18" charset="0"/>
                <a:cs typeface="Times New Roman" panose="02020603050405020304" pitchFamily="18" charset="0"/>
              </a:rPr>
              <a:t>Russia</a:t>
            </a:r>
            <a:r>
              <a:rPr lang="fi-FI" sz="5000" dirty="0" smtClean="0">
                <a:solidFill>
                  <a:srgbClr val="FF0000"/>
                </a:solidFill>
                <a:latin typeface="Times New Roman" panose="02020603050405020304" pitchFamily="18" charset="0"/>
                <a:cs typeface="Times New Roman" panose="02020603050405020304" pitchFamily="18" charset="0"/>
              </a:rPr>
              <a:t> </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they</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India</a:t>
            </a:r>
            <a:r>
              <a:rPr lang="fi-FI" sz="50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and Indonesia</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will</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grow</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upside</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sz="5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High</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g</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rowing</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sectors</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in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EMs</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Commodities</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because</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of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high</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demand</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for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commodities</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in </a:t>
            </a:r>
            <a:r>
              <a:rPr lang="fi-FI" sz="50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China</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sz="5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Manufacturing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driven</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by</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domestic</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consumption</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demand</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not</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by</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smtClean="0">
                <a:latin typeface="Times New Roman" panose="02020603050405020304" pitchFamily="18" charset="0"/>
                <a:cs typeface="Times New Roman" panose="02020603050405020304" pitchFamily="18" charset="0"/>
                <a:sym typeface="Wingdings" panose="05000000000000000000" pitchFamily="2" charset="2"/>
              </a:rPr>
              <a:t>export</a:t>
            </a:r>
            <a:r>
              <a:rPr lang="fi-FI" sz="50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sz="2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1030" name="Picture 6" descr="GuptaAn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3980" y="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87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79311"/>
          </a:xfrm>
        </p:spPr>
        <p:txBody>
          <a:bodyPr>
            <a:normAutofit/>
          </a:bodyPr>
          <a:lstStyle/>
          <a:p>
            <a:r>
              <a:rPr lang="fi-FI" sz="3500" b="1" dirty="0" err="1" smtClean="0">
                <a:latin typeface="Times New Roman" panose="02020603050405020304" pitchFamily="18" charset="0"/>
                <a:cs typeface="Times New Roman" panose="02020603050405020304" pitchFamily="18" charset="0"/>
              </a:rPr>
              <a:t>Expert</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opinion</a:t>
            </a:r>
            <a:r>
              <a:rPr lang="fi-FI" sz="3500" b="1" dirty="0" smtClean="0">
                <a:latin typeface="Times New Roman" panose="02020603050405020304" pitchFamily="18" charset="0"/>
                <a:cs typeface="Times New Roman" panose="02020603050405020304" pitchFamily="18" charset="0"/>
              </a:rPr>
              <a:t>: David </a:t>
            </a:r>
            <a:r>
              <a:rPr lang="fi-FI" sz="3500" b="1" dirty="0" err="1" smtClean="0">
                <a:latin typeface="Times New Roman" panose="02020603050405020304" pitchFamily="18" charset="0"/>
                <a:cs typeface="Times New Roman" panose="02020603050405020304" pitchFamily="18" charset="0"/>
              </a:rPr>
              <a:t>Riedel</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founder</a:t>
            </a:r>
            <a:r>
              <a:rPr lang="fi-FI" sz="3500" b="1" dirty="0" smtClean="0">
                <a:latin typeface="Times New Roman" panose="02020603050405020304" pitchFamily="18" charset="0"/>
                <a:cs typeface="Times New Roman" panose="02020603050405020304" pitchFamily="18" charset="0"/>
              </a:rPr>
              <a:t> of </a:t>
            </a:r>
            <a:r>
              <a:rPr lang="fi-FI" sz="3500" b="1" dirty="0" err="1" smtClean="0">
                <a:latin typeface="Times New Roman" panose="02020603050405020304" pitchFamily="18" charset="0"/>
                <a:cs typeface="Times New Roman" panose="02020603050405020304" pitchFamily="18" charset="0"/>
              </a:rPr>
              <a:t>Riedel</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research</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company</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smtClean="0"/>
          </a:p>
          <a:p>
            <a:pPr marL="0" indent="0">
              <a:buNone/>
            </a:pPr>
            <a:endParaRPr lang="fi-FI" dirty="0"/>
          </a:p>
          <a:p>
            <a:pPr marL="0" indent="0">
              <a:buNone/>
            </a:pPr>
            <a:r>
              <a:rPr lang="fi-FI" sz="4500" dirty="0" smtClean="0">
                <a:latin typeface="Times New Roman" panose="02020603050405020304" pitchFamily="18" charset="0"/>
                <a:cs typeface="Times New Roman" panose="02020603050405020304" pitchFamily="18" charset="0"/>
              </a:rPr>
              <a:t>In </a:t>
            </a:r>
            <a:r>
              <a:rPr lang="fi-FI" sz="4500" dirty="0" err="1" smtClean="0">
                <a:latin typeface="Times New Roman" panose="02020603050405020304" pitchFamily="18" charset="0"/>
                <a:cs typeface="Times New Roman" panose="02020603050405020304" pitchFamily="18" charset="0"/>
              </a:rPr>
              <a:t>Emerging</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markets</a:t>
            </a:r>
            <a:r>
              <a:rPr lang="fi-FI" sz="4500" dirty="0" smtClean="0">
                <a:latin typeface="Times New Roman" panose="02020603050405020304" pitchFamily="18" charset="0"/>
                <a:cs typeface="Times New Roman" panose="02020603050405020304" pitchFamily="18" charset="0"/>
              </a:rPr>
              <a:t> – </a:t>
            </a:r>
            <a:r>
              <a:rPr lang="fi-FI" sz="4500" dirty="0" err="1" smtClean="0">
                <a:latin typeface="Times New Roman" panose="02020603050405020304" pitchFamily="18" charset="0"/>
                <a:cs typeface="Times New Roman" panose="02020603050405020304" pitchFamily="18" charset="0"/>
              </a:rPr>
              <a:t>should</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find</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something</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with</a:t>
            </a:r>
            <a:r>
              <a:rPr lang="fi-FI" sz="4500" dirty="0" smtClean="0">
                <a:latin typeface="Times New Roman" panose="02020603050405020304" pitchFamily="18" charset="0"/>
                <a:cs typeface="Times New Roman" panose="02020603050405020304" pitchFamily="18" charset="0"/>
              </a:rPr>
              <a:t> </a:t>
            </a:r>
            <a:r>
              <a:rPr lang="fi-FI" sz="4500" b="1" dirty="0" err="1" smtClean="0">
                <a:solidFill>
                  <a:srgbClr val="FF0000"/>
                </a:solidFill>
                <a:latin typeface="Times New Roman" panose="02020603050405020304" pitchFamily="18" charset="0"/>
                <a:cs typeface="Times New Roman" panose="02020603050405020304" pitchFamily="18" charset="0"/>
              </a:rPr>
              <a:t>hypergrowth</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not</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moderate</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growth</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because</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risks</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are</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very</a:t>
            </a:r>
            <a:r>
              <a:rPr lang="fi-FI" sz="4500" dirty="0" smtClean="0">
                <a:latin typeface="Times New Roman" panose="02020603050405020304" pitchFamily="18" charset="0"/>
                <a:cs typeface="Times New Roman" panose="02020603050405020304" pitchFamily="18" charset="0"/>
              </a:rPr>
              <a:t> </a:t>
            </a:r>
            <a:r>
              <a:rPr lang="fi-FI" sz="4500" dirty="0" err="1" smtClean="0">
                <a:latin typeface="Times New Roman" panose="02020603050405020304" pitchFamily="18" charset="0"/>
                <a:cs typeface="Times New Roman" panose="02020603050405020304" pitchFamily="18" charset="0"/>
              </a:rPr>
              <a:t>high</a:t>
            </a:r>
            <a:r>
              <a:rPr lang="fi-FI" sz="4500" dirty="0" smtClean="0">
                <a:latin typeface="Times New Roman" panose="02020603050405020304" pitchFamily="18" charset="0"/>
                <a:cs typeface="Times New Roman" panose="02020603050405020304" pitchFamily="18" charset="0"/>
              </a:rPr>
              <a:t>.</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91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031"/>
          </a:xfrm>
        </p:spPr>
        <p:txBody>
          <a:bodyPr>
            <a:noAutofit/>
          </a:bodyPr>
          <a:lstStyle/>
          <a:p>
            <a:r>
              <a:rPr lang="en-US" sz="3000" b="1" dirty="0" smtClean="0">
                <a:latin typeface="Times New Roman" panose="02020603050405020304" pitchFamily="18" charset="0"/>
                <a:cs typeface="Times New Roman" panose="02020603050405020304" pitchFamily="18" charset="0"/>
              </a:rPr>
              <a:t>Where will be the highest growth of GDP next</a:t>
            </a:r>
            <a:r>
              <a:rPr lang="fi-FI" sz="3000" b="1" dirty="0" smtClean="0">
                <a:latin typeface="Times New Roman" panose="02020603050405020304" pitchFamily="18" charset="0"/>
                <a:cs typeface="Times New Roman" panose="02020603050405020304" pitchFamily="18" charset="0"/>
              </a:rPr>
              <a:t>? </a:t>
            </a:r>
            <a:r>
              <a:rPr lang="fi-FI" sz="3000" b="1" dirty="0" smtClean="0">
                <a:latin typeface="Times New Roman" panose="02020603050405020304" pitchFamily="18" charset="0"/>
                <a:cs typeface="Times New Roman" panose="02020603050405020304" pitchFamily="18" charset="0"/>
              </a:rPr>
              <a:t>Video </a:t>
            </a:r>
            <a:r>
              <a:rPr lang="fi-FI" sz="3000" b="1" dirty="0" smtClean="0">
                <a:latin typeface="Times New Roman" panose="02020603050405020304" pitchFamily="18" charset="0"/>
                <a:cs typeface="Times New Roman" panose="02020603050405020304" pitchFamily="18" charset="0"/>
              </a:rPr>
              <a:t>of </a:t>
            </a:r>
            <a:r>
              <a:rPr lang="fi-FI" sz="3000" b="1" dirty="0" err="1" smtClean="0">
                <a:latin typeface="Times New Roman" panose="02020603050405020304" pitchFamily="18" charset="0"/>
                <a:cs typeface="Times New Roman" panose="02020603050405020304" pitchFamily="18" charset="0"/>
              </a:rPr>
              <a:t>March</a:t>
            </a:r>
            <a:r>
              <a:rPr lang="fi-FI" sz="3000" b="1" dirty="0" smtClean="0">
                <a:latin typeface="Times New Roman" panose="02020603050405020304" pitchFamily="18" charset="0"/>
                <a:cs typeface="Times New Roman" panose="02020603050405020304" pitchFamily="18" charset="0"/>
              </a:rPr>
              <a:t> 2018</a:t>
            </a:r>
            <a:endParaRPr lang="fi-FI" sz="3000" b="1" dirty="0">
              <a:latin typeface="Times New Roman" panose="02020603050405020304" pitchFamily="18" charset="0"/>
              <a:cs typeface="Times New Roman" panose="02020603050405020304" pitchFamily="18" charset="0"/>
            </a:endParaRPr>
          </a:p>
        </p:txBody>
      </p:sp>
      <p:pic>
        <p:nvPicPr>
          <p:cNvPr id="4" name="cVVGne0mZr4"/>
          <p:cNvPicPr>
            <a:picLocks noGrp="1" noRot="1" noChangeAspect="1"/>
          </p:cNvPicPr>
          <p:nvPr>
            <p:ph idx="1"/>
            <a:videoFile r:link="rId1"/>
          </p:nvPr>
        </p:nvPicPr>
        <p:blipFill>
          <a:blip r:embed="rId3"/>
          <a:stretch>
            <a:fillRect/>
          </a:stretch>
        </p:blipFill>
        <p:spPr>
          <a:xfrm>
            <a:off x="723207" y="1163782"/>
            <a:ext cx="11030989" cy="5386648"/>
          </a:xfrm>
          <a:prstGeom prst="rect">
            <a:avLst/>
          </a:prstGeom>
        </p:spPr>
      </p:pic>
    </p:spTree>
    <p:extLst>
      <p:ext uri="{BB962C8B-B14F-4D97-AF65-F5344CB8AC3E}">
        <p14:creationId xmlns:p14="http://schemas.microsoft.com/office/powerpoint/2010/main" val="2282376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If </a:t>
            </a:r>
            <a:r>
              <a:rPr lang="fi-FI" b="1" dirty="0" err="1" smtClean="0">
                <a:latin typeface="Times New Roman" panose="02020603050405020304" pitchFamily="18" charset="0"/>
                <a:cs typeface="Times New Roman" panose="02020603050405020304" pitchFamily="18" charset="0"/>
              </a:rPr>
              <a:t>not</a:t>
            </a:r>
            <a:r>
              <a:rPr lang="fi-FI" b="1" dirty="0" smtClean="0">
                <a:latin typeface="Times New Roman" panose="02020603050405020304" pitchFamily="18" charset="0"/>
                <a:cs typeface="Times New Roman" panose="02020603050405020304" pitchFamily="18" charset="0"/>
              </a:rPr>
              <a:t> GDP </a:t>
            </a:r>
            <a:r>
              <a:rPr lang="fi-FI" b="1" dirty="0" err="1" smtClean="0">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55320" y="1767436"/>
            <a:ext cx="10515600" cy="435133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trendline</a:t>
            </a:r>
            <a:r>
              <a:rPr lang="en-US" dirty="0">
                <a:latin typeface="Times New Roman" panose="02020603050405020304" pitchFamily="18" charset="0"/>
                <a:cs typeface="Times New Roman" panose="02020603050405020304" pitchFamily="18" charset="0"/>
              </a:rPr>
              <a:t> of GDP </a:t>
            </a:r>
            <a:r>
              <a:rPr lang="en-US" dirty="0" smtClean="0">
                <a:latin typeface="Times New Roman" panose="02020603050405020304" pitchFamily="18" charset="0"/>
                <a:cs typeface="Times New Roman" panose="02020603050405020304" pitchFamily="18" charset="0"/>
              </a:rPr>
              <a:t>growth </a:t>
            </a:r>
            <a:r>
              <a:rPr lang="en-US" dirty="0">
                <a:latin typeface="Times New Roman" panose="02020603050405020304" pitchFamily="18" charset="0"/>
                <a:cs typeface="Times New Roman" panose="02020603050405020304" pitchFamily="18" charset="0"/>
              </a:rPr>
              <a:t>is not going to tell </a:t>
            </a:r>
            <a:r>
              <a:rPr lang="en-US" dirty="0" smtClean="0">
                <a:latin typeface="Times New Roman" panose="02020603050405020304" pitchFamily="18" charset="0"/>
                <a:cs typeface="Times New Roman" panose="02020603050405020304" pitchFamily="18" charset="0"/>
              </a:rPr>
              <a:t>you for sure </a:t>
            </a:r>
            <a:r>
              <a:rPr lang="en-US" dirty="0">
                <a:latin typeface="Times New Roman" panose="02020603050405020304" pitchFamily="18" charset="0"/>
                <a:cs typeface="Times New Roman" panose="02020603050405020304" pitchFamily="18" charset="0"/>
              </a:rPr>
              <a:t>where the markets may be headed.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indicators </a:t>
            </a:r>
            <a:r>
              <a:rPr lang="en-US" dirty="0">
                <a:latin typeface="Times New Roman" panose="02020603050405020304" pitchFamily="18" charset="0"/>
                <a:cs typeface="Times New Roman" panose="02020603050405020304" pitchFamily="18" charset="0"/>
              </a:rPr>
              <a:t>that have a </a:t>
            </a:r>
            <a:r>
              <a:rPr lang="en-US" dirty="0" smtClean="0">
                <a:latin typeface="Times New Roman" panose="02020603050405020304" pitchFamily="18" charset="0"/>
                <a:cs typeface="Times New Roman" panose="02020603050405020304" pitchFamily="18" charset="0"/>
              </a:rPr>
              <a:t>strong tie </a:t>
            </a:r>
            <a:r>
              <a:rPr lang="en-US" dirty="0">
                <a:latin typeface="Times New Roman" panose="02020603050405020304" pitchFamily="18" charset="0"/>
                <a:cs typeface="Times New Roman" panose="02020603050405020304" pitchFamily="18" charset="0"/>
              </a:rPr>
              <a:t>to market direction, including initial jobless claims</a:t>
            </a:r>
            <a:r>
              <a:rPr lang="en-US" dirty="0" smtClean="0">
                <a:latin typeface="Times New Roman" panose="02020603050405020304" pitchFamily="18" charset="0"/>
                <a:cs typeface="Times New Roman" panose="02020603050405020304" pitchFamily="18" charset="0"/>
              </a:rPr>
              <a:t>, inflation, government policies, Central </a:t>
            </a:r>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ank policies.</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Broader issues </a:t>
            </a:r>
            <a:r>
              <a:rPr lang="en-US" dirty="0" smtClean="0">
                <a:latin typeface="Times New Roman" panose="02020603050405020304" pitchFamily="18" charset="0"/>
                <a:cs typeface="Times New Roman" panose="02020603050405020304" pitchFamily="18" charset="0"/>
              </a:rPr>
              <a:t>including natural </a:t>
            </a:r>
            <a:r>
              <a:rPr lang="en-US" dirty="0" smtClean="0">
                <a:latin typeface="Times New Roman" panose="02020603050405020304" pitchFamily="18" charset="0"/>
                <a:cs typeface="Times New Roman" panose="02020603050405020304" pitchFamily="18" charset="0"/>
              </a:rPr>
              <a:t>disasters, wars, broad changes in the government policies, other events that cannot be planned or avoided.  </a:t>
            </a:r>
            <a:endParaRPr lang="en-US" dirty="0">
              <a:latin typeface="Times New Roman" panose="02020603050405020304" pitchFamily="18"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1035336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Business </a:t>
            </a:r>
            <a:r>
              <a:rPr lang="fi-FI" b="1" dirty="0" err="1" smtClean="0">
                <a:latin typeface="Times New Roman" panose="02020603050405020304" pitchFamily="18" charset="0"/>
                <a:cs typeface="Times New Roman" panose="02020603050405020304" pitchFamily="18" charset="0"/>
              </a:rPr>
              <a:t>cycles</a:t>
            </a:r>
            <a:r>
              <a:rPr lang="fi-FI" b="1" dirty="0" smtClean="0">
                <a:latin typeface="Times New Roman" panose="02020603050405020304" pitchFamily="18" charset="0"/>
                <a:cs typeface="Times New Roman" panose="02020603050405020304" pitchFamily="18" charset="0"/>
              </a:rPr>
              <a:t> and </a:t>
            </a:r>
            <a:r>
              <a:rPr lang="fi-FI" b="1" dirty="0" err="1" smtClean="0">
                <a:latin typeface="Times New Roman" panose="02020603050405020304" pitchFamily="18" charset="0"/>
                <a:cs typeface="Times New Roman" panose="02020603050405020304" pitchFamily="18" charset="0"/>
              </a:rPr>
              <a:t>investment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decisions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en-US" sz="2500" dirty="0" smtClean="0">
                <a:latin typeface="Times New Roman" panose="02020603050405020304" pitchFamily="18" charset="0"/>
                <a:cs typeface="Times New Roman" panose="02020603050405020304" pitchFamily="18" charset="0"/>
              </a:rPr>
              <a:t>The business cycle is a long-term pattern of changes in Gross Domestic Product (GDP) that follows four stages: expansion, prosperity, contraction, and recession. </a:t>
            </a:r>
          </a:p>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The phases of the business cycle are characterized by changing employment, industrial productivity, and interest rates. </a:t>
            </a:r>
          </a:p>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As a result the economic cycle provides the strategic framework for economic activity and investing. The business cycle affects employees, employers and investors.</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6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uvahaun tulos haulle business cycles investment emerging econom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06" y="180975"/>
            <a:ext cx="10658475" cy="667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09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smtClean="0">
                <a:latin typeface="Times New Roman" panose="02020603050405020304" pitchFamily="18" charset="0"/>
                <a:cs typeface="Times New Roman" panose="02020603050405020304" pitchFamily="18" charset="0"/>
              </a:rPr>
              <a:t>Business </a:t>
            </a:r>
            <a:r>
              <a:rPr lang="fi-FI" sz="3500" b="1" dirty="0" err="1" smtClean="0">
                <a:latin typeface="Times New Roman" panose="02020603050405020304" pitchFamily="18" charset="0"/>
                <a:cs typeface="Times New Roman" panose="02020603050405020304" pitchFamily="18" charset="0"/>
              </a:rPr>
              <a:t>cycles</a:t>
            </a:r>
            <a:r>
              <a:rPr lang="fi-FI" sz="3500" b="1" dirty="0" smtClean="0">
                <a:latin typeface="Times New Roman" panose="02020603050405020304" pitchFamily="18" charset="0"/>
                <a:cs typeface="Times New Roman" panose="02020603050405020304" pitchFamily="18" charset="0"/>
              </a:rPr>
              <a:t> and </a:t>
            </a:r>
            <a:r>
              <a:rPr lang="fi-FI" sz="3500" b="1" dirty="0" err="1" smtClean="0">
                <a:latin typeface="Times New Roman" panose="02020603050405020304" pitchFamily="18" charset="0"/>
                <a:cs typeface="Times New Roman" panose="02020603050405020304" pitchFamily="18" charset="0"/>
              </a:rPr>
              <a:t>investors</a:t>
            </a:r>
            <a:r>
              <a:rPr lang="fi-FI" sz="3500" b="1" dirty="0" smtClean="0">
                <a:latin typeface="Times New Roman" panose="02020603050405020304" pitchFamily="18" charset="0"/>
                <a:cs typeface="Times New Roman" panose="02020603050405020304" pitchFamily="18" charset="0"/>
              </a:rPr>
              <a:t> </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4099"/>
            <a:ext cx="10515600" cy="4852864"/>
          </a:xfrm>
        </p:spPr>
        <p:txBody>
          <a:bodyPr>
            <a:normAutofit/>
          </a:bodyPr>
          <a:lstStyle/>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business cycle has implications for markets and investors. </a:t>
            </a:r>
          </a:p>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R</a:t>
            </a:r>
            <a:r>
              <a:rPr lang="en-US" sz="2500" dirty="0" smtClean="0">
                <a:latin typeface="Times New Roman" panose="02020603050405020304" pitchFamily="18" charset="0"/>
                <a:cs typeface="Times New Roman" panose="02020603050405020304" pitchFamily="18" charset="0"/>
              </a:rPr>
              <a:t>ecession </a:t>
            </a:r>
            <a:r>
              <a:rPr lang="en-US" sz="25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500" dirty="0" smtClean="0">
                <a:latin typeface="Times New Roman" panose="02020603050405020304" pitchFamily="18" charset="0"/>
                <a:cs typeface="Times New Roman" panose="02020603050405020304" pitchFamily="18" charset="0"/>
              </a:rPr>
              <a:t>weak </a:t>
            </a:r>
            <a:r>
              <a:rPr lang="en-US" sz="2500" dirty="0">
                <a:latin typeface="Times New Roman" panose="02020603050405020304" pitchFamily="18" charset="0"/>
                <a:cs typeface="Times New Roman" panose="02020603050405020304" pitchFamily="18" charset="0"/>
              </a:rPr>
              <a:t>stock </a:t>
            </a:r>
            <a:r>
              <a:rPr lang="en-US" sz="2500" dirty="0" smtClean="0">
                <a:latin typeface="Times New Roman" panose="02020603050405020304" pitchFamily="18" charset="0"/>
                <a:cs typeface="Times New Roman" panose="02020603050405020304" pitchFamily="18" charset="0"/>
              </a:rPr>
              <a:t>prices </a:t>
            </a:r>
            <a:r>
              <a:rPr lang="en-US" sz="25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(stock prices fall</a:t>
            </a:r>
            <a:r>
              <a:rPr lang="fi-FI" sz="25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or a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bear market</a:t>
            </a:r>
            <a:r>
              <a:rPr lang="en-US" sz="2500" dirty="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E</a:t>
            </a:r>
            <a:r>
              <a:rPr lang="en-US" sz="2500" dirty="0" smtClean="0">
                <a:latin typeface="Times New Roman" panose="02020603050405020304" pitchFamily="18" charset="0"/>
                <a:cs typeface="Times New Roman" panose="02020603050405020304" pitchFamily="18" charset="0"/>
              </a:rPr>
              <a:t>xpanding </a:t>
            </a:r>
            <a:r>
              <a:rPr lang="en-US" sz="2500" dirty="0">
                <a:latin typeface="Times New Roman" panose="02020603050405020304" pitchFamily="18" charset="0"/>
                <a:cs typeface="Times New Roman" panose="02020603050405020304" pitchFamily="18" charset="0"/>
              </a:rPr>
              <a:t>economy that keeps inflation from rising too quickly </a:t>
            </a:r>
            <a:r>
              <a:rPr lang="en-US" sz="25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500" dirty="0" smtClean="0">
                <a:latin typeface="Times New Roman" panose="02020603050405020304" pitchFamily="18" charset="0"/>
                <a:cs typeface="Times New Roman" panose="02020603050405020304" pitchFamily="18" charset="0"/>
              </a:rPr>
              <a:t>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bull </a:t>
            </a:r>
            <a:r>
              <a:rPr lang="en-US" sz="25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 (stock prices rise or are expected to rise)</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or period of sustained market growth</a:t>
            </a:r>
            <a:r>
              <a:rPr lang="en-US" sz="2500" dirty="0" smtClean="0">
                <a:latin typeface="Times New Roman" panose="02020603050405020304" pitchFamily="18" charset="0"/>
                <a:cs typeface="Times New Roman" panose="02020603050405020304" pitchFamily="18" charset="0"/>
              </a:rPr>
              <a:t>.</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4" name="Oval 3"/>
          <p:cNvSpPr/>
          <p:nvPr/>
        </p:nvSpPr>
        <p:spPr>
          <a:xfrm>
            <a:off x="9256817" y="1757548"/>
            <a:ext cx="2731324" cy="1306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Times New Roman" panose="02020603050405020304" pitchFamily="18" charset="0"/>
                <a:cs typeface="Times New Roman" panose="02020603050405020304" pitchFamily="18" charset="0"/>
              </a:rPr>
              <a:t>Investors </a:t>
            </a:r>
            <a:r>
              <a:rPr lang="en-US" sz="1600" dirty="0">
                <a:latin typeface="Times New Roman" panose="02020603050405020304" pitchFamily="18" charset="0"/>
                <a:cs typeface="Times New Roman" panose="02020603050405020304" pitchFamily="18" charset="0"/>
              </a:rPr>
              <a:t>anticipate losses in a </a:t>
            </a:r>
            <a:r>
              <a:rPr lang="en-US" sz="1600" i="1" dirty="0">
                <a:latin typeface="Times New Roman" panose="02020603050405020304" pitchFamily="18" charset="0"/>
                <a:cs typeface="Times New Roman" panose="02020603050405020304" pitchFamily="18" charset="0"/>
              </a:rPr>
              <a:t>bear market</a:t>
            </a:r>
            <a:r>
              <a:rPr lang="en-US" sz="1600" dirty="0">
                <a:latin typeface="Times New Roman" panose="02020603050405020304" pitchFamily="18" charset="0"/>
                <a:cs typeface="Times New Roman" panose="02020603050405020304" pitchFamily="18" charset="0"/>
              </a:rPr>
              <a:t> and selling continues</a:t>
            </a:r>
            <a:endParaRPr lang="fi-FI" sz="1600" dirty="0">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8799616" y="2453719"/>
            <a:ext cx="546265"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828799" y="5278582"/>
            <a:ext cx="3788229"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a:p>
            <a:pPr algn="ctr"/>
            <a:endParaRPr lang="en-US" sz="1200" dirty="0"/>
          </a:p>
          <a:p>
            <a:pPr algn="ctr"/>
            <a:r>
              <a:rPr lang="en-US" sz="1400" dirty="0" smtClean="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bull market is a financial market of a group of securities in which prices are rising or are expected to rise.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algn="ctr"/>
            <a:endParaRPr lang="fi-FI" dirty="0"/>
          </a:p>
        </p:txBody>
      </p:sp>
      <p:cxnSp>
        <p:nvCxnSpPr>
          <p:cNvPr id="9" name="Straight Arrow Connector 8"/>
          <p:cNvCxnSpPr/>
          <p:nvPr/>
        </p:nvCxnSpPr>
        <p:spPr>
          <a:xfrm flipH="1" flipV="1">
            <a:off x="2066306" y="4322618"/>
            <a:ext cx="534391" cy="1092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33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Does economic growth attract FDI</a:t>
            </a:r>
            <a:r>
              <a:rPr lang="fi-FI" b="1" dirty="0" smtClean="0">
                <a:latin typeface="Times New Roman" panose="02020603050405020304" pitchFamily="18" charset="0"/>
                <a:cs typeface="Times New Roman" panose="02020603050405020304" pitchFamily="18" charset="0"/>
              </a:rPr>
              <a:t>? </a:t>
            </a:r>
            <a:br>
              <a:rPr lang="fi-FI" b="1" dirty="0" smtClean="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Meta-regression analysis </a:t>
            </a:r>
            <a:r>
              <a:rPr lang="fi-FI"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Iamsiraroj </a:t>
            </a:r>
            <a:r>
              <a:rPr lang="en-US" sz="2000" dirty="0">
                <a:latin typeface="Times New Roman" panose="02020603050405020304" pitchFamily="18" charset="0"/>
                <a:cs typeface="Times New Roman" panose="02020603050405020304" pitchFamily="18" charset="0"/>
              </a:rPr>
              <a:t>and </a:t>
            </a:r>
            <a:r>
              <a:rPr lang="en-US" sz="2000" dirty="0" err="1" smtClean="0">
                <a:latin typeface="Times New Roman" panose="02020603050405020304" pitchFamily="18" charset="0"/>
                <a:cs typeface="Times New Roman" panose="02020603050405020304" pitchFamily="18" charset="0"/>
              </a:rPr>
              <a:t>Doucouliagos</a:t>
            </a:r>
            <a:r>
              <a:rPr lang="en-US" sz="2000" dirty="0" smtClean="0">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2015).</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946 estimates from 140 empirical </a:t>
            </a:r>
            <a:r>
              <a:rPr lang="en-US" sz="2000" dirty="0" smtClean="0">
                <a:latin typeface="Times New Roman" panose="02020603050405020304" pitchFamily="18" charset="0"/>
                <a:cs typeface="Times New Roman" panose="02020603050405020304" pitchFamily="18" charset="0"/>
              </a:rPr>
              <a:t>studies: </a:t>
            </a:r>
          </a:p>
          <a:p>
            <a:pPr marL="0" indent="0">
              <a:buNone/>
            </a:pPr>
            <a:endParaRPr lang="fi-FI"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47 percent of the estimates are positive and </a:t>
            </a:r>
            <a:r>
              <a:rPr lang="en-US" sz="2000" dirty="0" smtClean="0">
                <a:latin typeface="Times New Roman" panose="02020603050405020304" pitchFamily="18" charset="0"/>
                <a:cs typeface="Times New Roman" panose="02020603050405020304" pitchFamily="18" charset="0"/>
              </a:rPr>
              <a:t>statistically significant</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27 </a:t>
            </a:r>
            <a:r>
              <a:rPr lang="en-US" sz="2000" dirty="0">
                <a:latin typeface="Times New Roman" panose="02020603050405020304" pitchFamily="18" charset="0"/>
                <a:cs typeface="Times New Roman" panose="02020603050405020304" pitchFamily="18" charset="0"/>
              </a:rPr>
              <a:t>percent of the estimates are positive and statistically insignificant,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7 </a:t>
            </a:r>
            <a:r>
              <a:rPr lang="en-US" sz="2000" dirty="0">
                <a:latin typeface="Times New Roman" panose="02020603050405020304" pitchFamily="18" charset="0"/>
                <a:cs typeface="Times New Roman" panose="02020603050405020304" pitchFamily="18" charset="0"/>
              </a:rPr>
              <a:t>percent </a:t>
            </a:r>
            <a:r>
              <a:rPr lang="en-US" sz="2000" dirty="0" smtClean="0">
                <a:latin typeface="Times New Roman" panose="02020603050405020304" pitchFamily="18" charset="0"/>
                <a:cs typeface="Times New Roman" panose="02020603050405020304" pitchFamily="18" charset="0"/>
              </a:rPr>
              <a:t>of the </a:t>
            </a:r>
            <a:r>
              <a:rPr lang="en-US" sz="2000" dirty="0">
                <a:latin typeface="Times New Roman" panose="02020603050405020304" pitchFamily="18" charset="0"/>
                <a:cs typeface="Times New Roman" panose="02020603050405020304" pitchFamily="18" charset="0"/>
              </a:rPr>
              <a:t>estimates are negative and statistically significant, </a:t>
            </a:r>
          </a:p>
          <a:p>
            <a:pPr marL="0" indent="0">
              <a:buNone/>
            </a:pPr>
            <a:r>
              <a:rPr lang="en-US" sz="2000" dirty="0" smtClean="0">
                <a:latin typeface="Times New Roman" panose="02020603050405020304" pitchFamily="18" charset="0"/>
                <a:cs typeface="Times New Roman" panose="02020603050405020304" pitchFamily="18" charset="0"/>
              </a:rPr>
              <a:t>19 </a:t>
            </a:r>
            <a:r>
              <a:rPr lang="en-US" sz="2000" dirty="0">
                <a:latin typeface="Times New Roman" panose="02020603050405020304" pitchFamily="18" charset="0"/>
                <a:cs typeface="Times New Roman" panose="02020603050405020304" pitchFamily="18" charset="0"/>
              </a:rPr>
              <a:t>percent of the estimates </a:t>
            </a:r>
            <a:r>
              <a:rPr lang="en-US" sz="2000" dirty="0" smtClean="0">
                <a:latin typeface="Times New Roman" panose="02020603050405020304" pitchFamily="18" charset="0"/>
                <a:cs typeface="Times New Roman" panose="02020603050405020304" pitchFamily="18" charset="0"/>
              </a:rPr>
              <a:t>are negative </a:t>
            </a:r>
            <a:r>
              <a:rPr lang="en-US" sz="2000" dirty="0">
                <a:latin typeface="Times New Roman" panose="02020603050405020304" pitchFamily="18" charset="0"/>
                <a:cs typeface="Times New Roman" panose="02020603050405020304" pitchFamily="18" charset="0"/>
              </a:rPr>
              <a:t>and statistically insignificant.</a:t>
            </a: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The authors show </a:t>
            </a:r>
            <a:r>
              <a:rPr lang="en-US" sz="2000" dirty="0">
                <a:latin typeface="Times New Roman" panose="02020603050405020304" pitchFamily="18" charset="0"/>
                <a:cs typeface="Times New Roman" panose="02020603050405020304" pitchFamily="18" charset="0"/>
              </a:rPr>
              <a:t>that there is a robust positive correlation between growth and FDI</a:t>
            </a:r>
            <a:r>
              <a:rPr lang="en-US" sz="2000" dirty="0" smtClean="0">
                <a:latin typeface="Times New Roman" panose="02020603050405020304" pitchFamily="18" charset="0"/>
                <a:cs typeface="Times New Roman" panose="02020603050405020304" pitchFamily="18" charset="0"/>
              </a:rPr>
              <a:t>.</a:t>
            </a:r>
          </a:p>
          <a:p>
            <a:pPr marL="0" indent="0">
              <a:buNone/>
            </a:pPr>
            <a:endParaRPr lang="fi-FI"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3460096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76" y="249382"/>
            <a:ext cx="10515600" cy="961901"/>
          </a:xfrm>
        </p:spPr>
        <p:txBody>
          <a:bodyPr>
            <a:normAutofit fontScale="90000"/>
          </a:bodyPr>
          <a:lstStyle/>
          <a:p>
            <a:r>
              <a:rPr lang="en-US" sz="3600" b="1" dirty="0">
                <a:latin typeface="Times New Roman" panose="02020603050405020304" pitchFamily="18" charset="0"/>
                <a:cs typeface="Times New Roman" panose="02020603050405020304" pitchFamily="18" charset="0"/>
              </a:rPr>
              <a:t>Some economists believe that stock price trends precede business cycle stages</a:t>
            </a:r>
            <a:endParaRPr lang="en-US" sz="3500" b="1" dirty="0">
              <a:latin typeface="Times New Roman" panose="02020603050405020304" pitchFamily="18" charset="0"/>
              <a:cs typeface="Times New Roman" panose="02020603050405020304" pitchFamily="18" charset="0"/>
            </a:endParaRPr>
          </a:p>
        </p:txBody>
      </p:sp>
      <p:pic>
        <p:nvPicPr>
          <p:cNvPr id="1026" name="Picture 2" descr="Kuvahaun tulos haulle business cycles gdp net export emerging econom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890" y="1468943"/>
            <a:ext cx="10046525" cy="496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9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8963"/>
          </a:xfrm>
        </p:spPr>
        <p:txBody>
          <a:bodyPr>
            <a:normAutofit/>
          </a:bodyPr>
          <a:lstStyle/>
          <a:p>
            <a:r>
              <a:rPr lang="fi-FI" sz="3000" b="1" dirty="0" smtClean="0">
                <a:latin typeface="Times New Roman" panose="02020603050405020304" pitchFamily="18" charset="0"/>
                <a:cs typeface="Times New Roman" panose="02020603050405020304" pitchFamily="18" charset="0"/>
              </a:rPr>
              <a:t>Business </a:t>
            </a:r>
            <a:r>
              <a:rPr lang="fi-FI" sz="3000" b="1" dirty="0" err="1" smtClean="0">
                <a:latin typeface="Times New Roman" panose="02020603050405020304" pitchFamily="18" charset="0"/>
                <a:cs typeface="Times New Roman" panose="02020603050405020304" pitchFamily="18" charset="0"/>
              </a:rPr>
              <a:t>cycles</a:t>
            </a:r>
            <a:r>
              <a:rPr lang="fi-FI" sz="3000" b="1" dirty="0" smtClean="0">
                <a:latin typeface="Times New Roman" panose="02020603050405020304" pitchFamily="18" charset="0"/>
                <a:cs typeface="Times New Roman" panose="02020603050405020304" pitchFamily="18" charset="0"/>
              </a:rPr>
              <a:t> and </a:t>
            </a:r>
            <a:r>
              <a:rPr lang="fi-FI" sz="3000" b="1" dirty="0" err="1" smtClean="0">
                <a:latin typeface="Times New Roman" panose="02020603050405020304" pitchFamily="18" charset="0"/>
                <a:cs typeface="Times New Roman" panose="02020603050405020304" pitchFamily="18" charset="0"/>
              </a:rPr>
              <a:t>investment</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strategies</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Sectoral</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approach</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68779"/>
            <a:ext cx="10515600" cy="5108184"/>
          </a:xfrm>
        </p:spPr>
        <p:txBody>
          <a:bodyPr>
            <a:normAutofit lnSpcReduction="10000"/>
          </a:bodyPr>
          <a:lstStyle/>
          <a:p>
            <a:pPr marL="0" indent="0">
              <a:buNone/>
            </a:pPr>
            <a:r>
              <a:rPr lang="en-US" sz="2200" dirty="0" smtClean="0">
                <a:latin typeface="Times New Roman" panose="02020603050405020304" pitchFamily="18" charset="0"/>
                <a:cs typeface="Times New Roman" panose="02020603050405020304" pitchFamily="18" charset="0"/>
              </a:rPr>
              <a:t>There </a:t>
            </a:r>
            <a:r>
              <a:rPr lang="en-US" sz="2200" dirty="0">
                <a:latin typeface="Times New Roman" panose="02020603050405020304" pitchFamily="18" charset="0"/>
                <a:cs typeface="Times New Roman" panose="02020603050405020304" pitchFamily="18" charset="0"/>
              </a:rPr>
              <a:t>are investment strategies for all parts of the </a:t>
            </a:r>
            <a:r>
              <a:rPr lang="en-US" sz="2200" dirty="0" smtClean="0">
                <a:latin typeface="Times New Roman" panose="02020603050405020304" pitchFamily="18" charset="0"/>
                <a:cs typeface="Times New Roman" panose="02020603050405020304" pitchFamily="18" charset="0"/>
              </a:rPr>
              <a:t>cycle. </a:t>
            </a: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Companies </a:t>
            </a:r>
            <a:r>
              <a:rPr lang="en-US" sz="2200" dirty="0">
                <a:latin typeface="Times New Roman" panose="02020603050405020304" pitchFamily="18" charset="0"/>
                <a:cs typeface="Times New Roman" panose="02020603050405020304" pitchFamily="18" charset="0"/>
              </a:rPr>
              <a:t>that do well when the economy is experiencing good times are called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cyclical </a:t>
            </a:r>
            <a:r>
              <a:rPr lang="en-US" sz="2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stocks</a:t>
            </a:r>
            <a:r>
              <a:rPr lang="en-US" sz="2200" dirty="0">
                <a:solidFill>
                  <a:srgbClr val="C00000"/>
                </a:solidFill>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T</a:t>
            </a:r>
            <a:r>
              <a:rPr lang="en-US" sz="2200" i="1" dirty="0" smtClean="0">
                <a:latin typeface="Times New Roman" panose="02020603050405020304" pitchFamily="18" charset="0"/>
                <a:cs typeface="Times New Roman" panose="02020603050405020304" pitchFamily="18" charset="0"/>
              </a:rPr>
              <a:t>ravel </a:t>
            </a:r>
            <a:r>
              <a:rPr lang="en-US" sz="2200" i="1" dirty="0">
                <a:latin typeface="Times New Roman" panose="02020603050405020304" pitchFamily="18" charset="0"/>
                <a:cs typeface="Times New Roman" panose="02020603050405020304" pitchFamily="18" charset="0"/>
              </a:rPr>
              <a:t>and leisure companies, airlines, consumer electronics firms and jewelry </a:t>
            </a:r>
            <a:endParaRPr lang="en-US" sz="2200" i="1" dirty="0" smtClean="0">
              <a:latin typeface="Times New Roman" panose="02020603050405020304" pitchFamily="18" charset="0"/>
              <a:cs typeface="Times New Roman" panose="02020603050405020304" pitchFamily="18" charset="0"/>
            </a:endParaRPr>
          </a:p>
          <a:p>
            <a:pPr marL="0" indent="0">
              <a:buNone/>
            </a:pPr>
            <a:r>
              <a:rPr lang="en-US" sz="2200" i="1" dirty="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makers</a:t>
            </a:r>
            <a:r>
              <a:rPr lang="en-US" sz="2200" i="1" dirty="0">
                <a:latin typeface="Times New Roman" panose="02020603050405020304" pitchFamily="18" charset="0"/>
                <a:cs typeface="Times New Roman" panose="02020603050405020304" pitchFamily="18" charset="0"/>
              </a:rPr>
              <a:t>. </a:t>
            </a:r>
            <a:endParaRPr lang="en-US" sz="2200" i="1"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Companies </a:t>
            </a:r>
            <a:r>
              <a:rPr lang="en-US" sz="2200" dirty="0">
                <a:latin typeface="Times New Roman" panose="02020603050405020304" pitchFamily="18" charset="0"/>
                <a:cs typeface="Times New Roman" panose="02020603050405020304" pitchFamily="18" charset="0"/>
              </a:rPr>
              <a:t>that make goods that are </a:t>
            </a:r>
            <a:r>
              <a:rPr lang="en-US" sz="2200" i="1" dirty="0">
                <a:latin typeface="Times New Roman" panose="02020603050405020304" pitchFamily="18" charset="0"/>
                <a:cs typeface="Times New Roman" panose="02020603050405020304" pitchFamily="18" charset="0"/>
              </a:rPr>
              <a:t>necessities, such as food and health care </a:t>
            </a:r>
            <a:r>
              <a:rPr lang="en-US" sz="2200" dirty="0">
                <a:latin typeface="Times New Roman" panose="02020603050405020304" pitchFamily="18" charset="0"/>
                <a:cs typeface="Times New Roman" panose="02020603050405020304" pitchFamily="18" charset="0"/>
              </a:rPr>
              <a:t>are called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non-cyclical stocks</a:t>
            </a:r>
            <a:r>
              <a:rPr lang="en-US" sz="2200" dirty="0">
                <a:latin typeface="Times New Roman" panose="02020603050405020304" pitchFamily="18" charset="0"/>
                <a:cs typeface="Times New Roman" panose="02020603050405020304" pitchFamily="18" charset="0"/>
              </a:rPr>
              <a:t>. These stocks tend to provide more stability during an economic downturn. </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During </a:t>
            </a:r>
            <a:r>
              <a:rPr lang="en-US" sz="2200" dirty="0">
                <a:latin typeface="Times New Roman" panose="02020603050405020304" pitchFamily="18" charset="0"/>
                <a:cs typeface="Times New Roman" panose="02020603050405020304" pitchFamily="18" charset="0"/>
              </a:rPr>
              <a:t>an economic expansion one should invest in cyclical stocks. </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During </a:t>
            </a:r>
            <a:r>
              <a:rPr lang="en-US" sz="2200" dirty="0">
                <a:latin typeface="Times New Roman" panose="02020603050405020304" pitchFamily="18" charset="0"/>
                <a:cs typeface="Times New Roman" panose="02020603050405020304" pitchFamily="18" charset="0"/>
              </a:rPr>
              <a:t>an economic contraction one should consider investing in non-cyclical stocks.</a:t>
            </a:r>
          </a:p>
        </p:txBody>
      </p:sp>
    </p:spTree>
    <p:extLst>
      <p:ext uri="{BB962C8B-B14F-4D97-AF65-F5344CB8AC3E}">
        <p14:creationId xmlns:p14="http://schemas.microsoft.com/office/powerpoint/2010/main" val="1294855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Business </a:t>
            </a:r>
            <a:r>
              <a:rPr lang="fi-FI" b="1" dirty="0" err="1" smtClean="0">
                <a:latin typeface="Times New Roman" panose="02020603050405020304" pitchFamily="18" charset="0"/>
                <a:cs typeface="Times New Roman" panose="02020603050405020304" pitchFamily="18" charset="0"/>
              </a:rPr>
              <a:t>cycles</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1800" b="1" dirty="0" err="1">
                <a:latin typeface="Times New Roman" panose="02020603050405020304" pitchFamily="18" charset="0"/>
                <a:cs typeface="Times New Roman" panose="02020603050405020304" pitchFamily="18" charset="0"/>
              </a:rPr>
              <a:t>García-Cicco</a:t>
            </a:r>
            <a:r>
              <a:rPr lang="en-US" sz="1800" b="1" dirty="0">
                <a:latin typeface="Times New Roman" panose="02020603050405020304" pitchFamily="18" charset="0"/>
                <a:cs typeface="Times New Roman" panose="02020603050405020304" pitchFamily="18" charset="0"/>
              </a:rPr>
              <a:t> et al</a:t>
            </a:r>
            <a:r>
              <a:rPr lang="en-US" sz="1800" b="1" dirty="0" smtClean="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American Economic Review </a:t>
            </a:r>
            <a:r>
              <a:rPr lang="en-US" sz="1800" b="1" dirty="0" smtClean="0">
                <a:latin typeface="Times New Roman" panose="02020603050405020304" pitchFamily="18" charset="0"/>
                <a:cs typeface="Times New Roman" panose="02020603050405020304" pitchFamily="18" charset="0"/>
              </a:rPr>
              <a:t>2010:</a:t>
            </a:r>
          </a:p>
          <a:p>
            <a:pPr marL="0" indent="0" algn="just">
              <a:buNone/>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volatility of business cycles in industrialized countries fell significantly in the second half of the twentieth </a:t>
            </a:r>
            <a:r>
              <a:rPr lang="en-US" sz="1800" dirty="0" smtClean="0">
                <a:latin typeface="Times New Roman" panose="02020603050405020304" pitchFamily="18" charset="0"/>
                <a:cs typeface="Times New Roman" panose="02020603050405020304" pitchFamily="18" charset="0"/>
              </a:rPr>
              <a:t>century. </a:t>
            </a:r>
          </a:p>
          <a:p>
            <a:pPr marL="0" indent="0" algn="just">
              <a:buNone/>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sharp contrast, in </a:t>
            </a:r>
            <a:r>
              <a:rPr lang="en-US" sz="1800" b="1" dirty="0" smtClean="0">
                <a:solidFill>
                  <a:srgbClr val="FF0000"/>
                </a:solidFill>
                <a:latin typeface="Times New Roman" panose="02020603050405020304" pitchFamily="18" charset="0"/>
                <a:cs typeface="Times New Roman" panose="02020603050405020304" pitchFamily="18" charset="0"/>
              </a:rPr>
              <a:t>EMs</a:t>
            </a:r>
            <a:r>
              <a:rPr lang="en-US" sz="1800" dirty="0" smtClean="0">
                <a:latin typeface="Times New Roman" panose="02020603050405020304" pitchFamily="18" charset="0"/>
                <a:cs typeface="Times New Roman" panose="02020603050405020304" pitchFamily="18" charset="0"/>
              </a:rPr>
              <a:t> business </a:t>
            </a:r>
            <a:r>
              <a:rPr lang="en-US" sz="1800" dirty="0">
                <a:latin typeface="Times New Roman" panose="02020603050405020304" pitchFamily="18" charset="0"/>
                <a:cs typeface="Times New Roman" panose="02020603050405020304" pitchFamily="18" charset="0"/>
              </a:rPr>
              <a:t>cycles do not appear to moderate </a:t>
            </a:r>
            <a:r>
              <a:rPr lang="en-US" sz="1800" dirty="0" smtClean="0">
                <a:latin typeface="Times New Roman" panose="02020603050405020304" pitchFamily="18" charset="0"/>
                <a:cs typeface="Times New Roman" panose="02020603050405020304" pitchFamily="18" charset="0"/>
              </a:rPr>
              <a:t>after </a:t>
            </a:r>
            <a:r>
              <a:rPr lang="en-US" sz="1800" dirty="0">
                <a:latin typeface="Times New Roman" panose="02020603050405020304" pitchFamily="18" charset="0"/>
                <a:cs typeface="Times New Roman" panose="02020603050405020304" pitchFamily="18" charset="0"/>
              </a:rPr>
              <a:t>the Second World </a:t>
            </a:r>
            <a:r>
              <a:rPr lang="en-US" sz="1800" dirty="0" smtClean="0">
                <a:latin typeface="Times New Roman" panose="02020603050405020304" pitchFamily="18" charset="0"/>
                <a:cs typeface="Times New Roman" panose="02020603050405020304" pitchFamily="18" charset="0"/>
              </a:rPr>
              <a:t>War.</a:t>
            </a:r>
          </a:p>
          <a:p>
            <a:pPr marL="0" indent="0" algn="just">
              <a:buNone/>
            </a:pPr>
            <a:endParaRPr lang="en-US" sz="1800" b="1" dirty="0" smtClean="0">
              <a:latin typeface="Times New Roman" panose="02020603050405020304" pitchFamily="18" charset="0"/>
              <a:cs typeface="Times New Roman" panose="02020603050405020304" pitchFamily="18" charset="0"/>
            </a:endParaRPr>
          </a:p>
          <a:p>
            <a:pPr marL="0" indent="0" algn="just">
              <a:buNone/>
            </a:pPr>
            <a:r>
              <a:rPr lang="en-US" sz="1800" b="1" dirty="0" err="1" smtClean="0">
                <a:latin typeface="Times New Roman" panose="02020603050405020304" pitchFamily="18" charset="0"/>
                <a:cs typeface="Times New Roman" panose="02020603050405020304" pitchFamily="18" charset="0"/>
              </a:rPr>
              <a:t>Aguiar</a:t>
            </a:r>
            <a:r>
              <a:rPr lang="en-US" sz="1800" b="1" dirty="0" smtClean="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and </a:t>
            </a:r>
            <a:r>
              <a:rPr lang="en-US" sz="1800" b="1" dirty="0" err="1">
                <a:latin typeface="Times New Roman" panose="02020603050405020304" pitchFamily="18" charset="0"/>
                <a:cs typeface="Times New Roman" panose="02020603050405020304" pitchFamily="18" charset="0"/>
              </a:rPr>
              <a:t>Gopinath</a:t>
            </a:r>
            <a:r>
              <a:rPr lang="en-US" sz="1800" b="1" dirty="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Journal of Political Economy </a:t>
            </a:r>
            <a:r>
              <a:rPr lang="en-US" sz="1800" b="1" dirty="0" smtClean="0">
                <a:latin typeface="Times New Roman" panose="02020603050405020304" pitchFamily="18" charset="0"/>
                <a:cs typeface="Times New Roman" panose="02020603050405020304" pitchFamily="18" charset="0"/>
              </a:rPr>
              <a:t>2007:</a:t>
            </a:r>
            <a:endParaRPr lang="fi-FI" sz="1800" dirty="0">
              <a:latin typeface="Times New Roman" panose="02020603050405020304" pitchFamily="18" charset="0"/>
              <a:cs typeface="Times New Roman" panose="02020603050405020304" pitchFamily="18" charset="0"/>
            </a:endParaRPr>
          </a:p>
          <a:p>
            <a:pPr marL="0" indent="0" algn="just">
              <a:buNone/>
            </a:pPr>
            <a:r>
              <a:rPr lang="en-US" sz="1800" b="1" dirty="0" smtClean="0">
                <a:solidFill>
                  <a:srgbClr val="FF0000"/>
                </a:solidFill>
                <a:latin typeface="Times New Roman" panose="02020603050405020304" pitchFamily="18" charset="0"/>
                <a:cs typeface="Times New Roman" panose="02020603050405020304" pitchFamily="18" charset="0"/>
              </a:rPr>
              <a:t>EMs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on average have a business cycle </a:t>
            </a:r>
            <a:r>
              <a:rPr lang="en-US" sz="1800" b="1" dirty="0">
                <a:solidFill>
                  <a:srgbClr val="FF0000"/>
                </a:solidFill>
                <a:latin typeface="Times New Roman" panose="02020603050405020304" pitchFamily="18" charset="0"/>
                <a:cs typeface="Times New Roman" panose="02020603050405020304" pitchFamily="18" charset="0"/>
              </a:rPr>
              <a:t>twice as volatile </a:t>
            </a:r>
            <a:r>
              <a:rPr lang="en-US" sz="1800" dirty="0">
                <a:latin typeface="Times New Roman" panose="02020603050405020304" pitchFamily="18" charset="0"/>
                <a:cs typeface="Times New Roman" panose="02020603050405020304" pitchFamily="18" charset="0"/>
              </a:rPr>
              <a:t>as that of their developed counterparts.</a:t>
            </a:r>
          </a:p>
          <a:p>
            <a:pPr marL="0" indent="0" algn="just">
              <a:buNone/>
            </a:pPr>
            <a:r>
              <a:rPr lang="en-US" sz="1800" dirty="0" smtClean="0">
                <a:latin typeface="Times New Roman" panose="02020603050405020304" pitchFamily="18" charset="0"/>
                <a:cs typeface="Times New Roman" panose="02020603050405020304" pitchFamily="18" charset="0"/>
              </a:rPr>
              <a:t>A </a:t>
            </a:r>
            <a:r>
              <a:rPr lang="en-US" sz="1800" dirty="0">
                <a:latin typeface="Times New Roman" panose="02020603050405020304" pitchFamily="18" charset="0"/>
                <a:cs typeface="Times New Roman" panose="02020603050405020304" pitchFamily="18" charset="0"/>
              </a:rPr>
              <a:t>striking feature that distinguishes the business cycles in the two is the </a:t>
            </a:r>
            <a:r>
              <a:rPr lang="en-US" sz="1800" b="1" dirty="0">
                <a:solidFill>
                  <a:srgbClr val="FF0000"/>
                </a:solidFill>
                <a:latin typeface="Times New Roman" panose="02020603050405020304" pitchFamily="18" charset="0"/>
                <a:cs typeface="Times New Roman" panose="02020603050405020304" pitchFamily="18" charset="0"/>
              </a:rPr>
              <a:t>strongly countercyclical nature of the trade balance </a:t>
            </a:r>
            <a:r>
              <a:rPr lang="en-US" sz="1800" dirty="0">
                <a:latin typeface="Times New Roman" panose="02020603050405020304" pitchFamily="18" charset="0"/>
                <a:cs typeface="Times New Roman" panose="02020603050405020304" pitchFamily="18" charset="0"/>
              </a:rPr>
              <a:t>for </a:t>
            </a:r>
            <a:r>
              <a:rPr lang="en-US" sz="1800" b="1" dirty="0" smtClean="0">
                <a:solidFill>
                  <a:srgbClr val="FF0000"/>
                </a:solidFill>
                <a:latin typeface="Times New Roman" panose="02020603050405020304" pitchFamily="18" charset="0"/>
                <a:cs typeface="Times New Roman" panose="02020603050405020304" pitchFamily="18" charset="0"/>
              </a:rPr>
              <a:t>EMs</a:t>
            </a:r>
            <a:r>
              <a:rPr lang="en-US" sz="1800" dirty="0" smtClean="0">
                <a:latin typeface="Times New Roman" panose="02020603050405020304" pitchFamily="18" charset="0"/>
                <a:cs typeface="Times New Roman" panose="02020603050405020304" pitchFamily="18" charset="0"/>
              </a:rPr>
              <a:t> as </a:t>
            </a:r>
            <a:r>
              <a:rPr lang="en-US" sz="1800" dirty="0">
                <a:latin typeface="Times New Roman" panose="02020603050405020304" pitchFamily="18" charset="0"/>
                <a:cs typeface="Times New Roman" panose="02020603050405020304" pitchFamily="18" charset="0"/>
              </a:rPr>
              <a:t>compared to developed markets.</a:t>
            </a:r>
          </a:p>
          <a:p>
            <a:pPr marL="0" indent="0" algn="just">
              <a:buNone/>
            </a:pPr>
            <a:r>
              <a:rPr lang="en-US" sz="1800" dirty="0" smtClean="0">
                <a:latin typeface="Times New Roman" panose="02020603050405020304" pitchFamily="18" charset="0"/>
                <a:cs typeface="Times New Roman" panose="02020603050405020304" pitchFamily="18" charset="0"/>
              </a:rPr>
              <a:t>A </a:t>
            </a:r>
            <a:r>
              <a:rPr lang="en-US" sz="1800" dirty="0">
                <a:latin typeface="Times New Roman" panose="02020603050405020304" pitchFamily="18" charset="0"/>
                <a:cs typeface="Times New Roman" panose="02020603050405020304" pitchFamily="18" charset="0"/>
              </a:rPr>
              <a:t>second regularity is that </a:t>
            </a:r>
            <a:r>
              <a:rPr lang="en-US" sz="1800" b="1" dirty="0">
                <a:solidFill>
                  <a:srgbClr val="FF0000"/>
                </a:solidFill>
                <a:latin typeface="Times New Roman" panose="02020603050405020304" pitchFamily="18" charset="0"/>
                <a:cs typeface="Times New Roman" panose="02020603050405020304" pitchFamily="18" charset="0"/>
              </a:rPr>
              <a:t>consumption is 40 percent more volatile than income </a:t>
            </a:r>
            <a:r>
              <a:rPr lang="en-US" sz="1800" dirty="0">
                <a:latin typeface="Times New Roman" panose="02020603050405020304" pitchFamily="18" charset="0"/>
                <a:cs typeface="Times New Roman" panose="02020603050405020304" pitchFamily="18" charset="0"/>
              </a:rPr>
              <a:t>at business cycle frequencies for </a:t>
            </a:r>
            <a:r>
              <a:rPr lang="en-US" sz="1800" b="1" dirty="0" smtClean="0">
                <a:solidFill>
                  <a:srgbClr val="FF0000"/>
                </a:solidFill>
                <a:latin typeface="Times New Roman" panose="02020603050405020304" pitchFamily="18" charset="0"/>
                <a:cs typeface="Times New Roman" panose="02020603050405020304" pitchFamily="18" charset="0"/>
              </a:rPr>
              <a:t>EMs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as compared to a ratio of little less than one for developed markets.</a:t>
            </a:r>
          </a:p>
          <a:p>
            <a:pPr marL="0" indent="0" algn="just">
              <a:buNone/>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addition, </a:t>
            </a:r>
            <a:r>
              <a:rPr lang="en-US" sz="1800" b="1" dirty="0">
                <a:solidFill>
                  <a:srgbClr val="FF0000"/>
                </a:solidFill>
                <a:latin typeface="Times New Roman" panose="02020603050405020304" pitchFamily="18" charset="0"/>
                <a:cs typeface="Times New Roman" panose="02020603050405020304" pitchFamily="18" charset="0"/>
              </a:rPr>
              <a:t>income growth and net exports are twice as volatile </a:t>
            </a:r>
            <a:r>
              <a:rPr lang="en-US" sz="1800" dirty="0">
                <a:latin typeface="Times New Roman" panose="02020603050405020304" pitchFamily="18" charset="0"/>
                <a:cs typeface="Times New Roman" panose="02020603050405020304" pitchFamily="18" charset="0"/>
              </a:rPr>
              <a:t>in </a:t>
            </a:r>
            <a:r>
              <a:rPr lang="en-US" sz="1800" b="1" dirty="0" smtClean="0">
                <a:solidFill>
                  <a:srgbClr val="FF0000"/>
                </a:solidFill>
                <a:latin typeface="Times New Roman" panose="02020603050405020304" pitchFamily="18" charset="0"/>
                <a:cs typeface="Times New Roman" panose="02020603050405020304" pitchFamily="18" charset="0"/>
              </a:rPr>
              <a:t>EMs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p>
          <a:p>
            <a:pPr marL="0" indent="0">
              <a:buNone/>
            </a:pPr>
            <a:endParaRPr lang="fi-FI" sz="1800" dirty="0"/>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369982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Shocks</a:t>
            </a:r>
            <a:r>
              <a:rPr lang="fi-FI" b="1" dirty="0" smtClean="0">
                <a:latin typeface="Times New Roman" panose="02020603050405020304" pitchFamily="18" charset="0"/>
                <a:cs typeface="Times New Roman" panose="02020603050405020304" pitchFamily="18" charset="0"/>
              </a:rPr>
              <a:t> to </a:t>
            </a:r>
            <a:r>
              <a:rPr lang="fi-FI" b="1" dirty="0" err="1" smtClean="0">
                <a:latin typeface="Times New Roman" panose="02020603050405020304" pitchFamily="18" charset="0"/>
                <a:cs typeface="Times New Roman" panose="02020603050405020304" pitchFamily="18" charset="0"/>
              </a:rPr>
              <a:t>trend</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 </a:t>
            </a:r>
            <a:br>
              <a:rPr lang="fi-FI"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Aguiar</a:t>
            </a:r>
            <a:r>
              <a:rPr lang="en-US" sz="2000" b="1" dirty="0">
                <a:latin typeface="Times New Roman" panose="02020603050405020304" pitchFamily="18" charset="0"/>
                <a:cs typeface="Times New Roman" panose="02020603050405020304" pitchFamily="18" charset="0"/>
              </a:rPr>
              <a:t> and </a:t>
            </a:r>
            <a:r>
              <a:rPr lang="en-US" sz="2000" b="1" dirty="0" err="1">
                <a:latin typeface="Times New Roman" panose="02020603050405020304" pitchFamily="18" charset="0"/>
                <a:cs typeface="Times New Roman" panose="02020603050405020304" pitchFamily="18" charset="0"/>
              </a:rPr>
              <a:t>Gopinath</a:t>
            </a:r>
            <a:r>
              <a:rPr lang="en-US" sz="2000" b="1" dirty="0">
                <a:latin typeface="Times New Roman" panose="02020603050405020304" pitchFamily="18" charset="0"/>
                <a:cs typeface="Times New Roman" panose="02020603050405020304" pitchFamily="18" charset="0"/>
              </a:rPr>
              <a:t>, JPE 2007)</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b="1" dirty="0" smtClean="0">
                <a:solidFill>
                  <a:srgbClr val="FF0000"/>
                </a:solidFill>
                <a:latin typeface="Times New Roman" panose="02020603050405020304" pitchFamily="18" charset="0"/>
                <a:cs typeface="Times New Roman" panose="02020603050405020304" pitchFamily="18" charset="0"/>
              </a:rPr>
              <a:t>EMs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unlike developed markets, are characterized by </a:t>
            </a:r>
            <a:r>
              <a:rPr lang="en-US" b="1" dirty="0">
                <a:solidFill>
                  <a:srgbClr val="FF0000"/>
                </a:solidFill>
                <a:latin typeface="Times New Roman" panose="02020603050405020304" pitchFamily="18" charset="0"/>
                <a:cs typeface="Times New Roman" panose="02020603050405020304" pitchFamily="18" charset="0"/>
              </a:rPr>
              <a:t>frequent regime switches</a:t>
            </a:r>
            <a:r>
              <a:rPr lang="en-US" dirty="0">
                <a:latin typeface="Times New Roman" panose="02020603050405020304" pitchFamily="18" charset="0"/>
                <a:cs typeface="Times New Roman" panose="02020603050405020304" pitchFamily="18" charset="0"/>
              </a:rPr>
              <a:t>, a </a:t>
            </a:r>
            <a:r>
              <a:rPr lang="en-US" dirty="0" smtClean="0">
                <a:latin typeface="Times New Roman" panose="02020603050405020304" pitchFamily="18" charset="0"/>
                <a:cs typeface="Times New Roman" panose="02020603050405020304" pitchFamily="18" charset="0"/>
              </a:rPr>
              <a:t>premise/condition </a:t>
            </a:r>
            <a:r>
              <a:rPr lang="en-US" dirty="0">
                <a:latin typeface="Times New Roman" panose="02020603050405020304" pitchFamily="18" charset="0"/>
                <a:cs typeface="Times New Roman" panose="02020603050405020304" pitchFamily="18" charset="0"/>
              </a:rPr>
              <a:t>motivated by the dramatic reversals in fiscal, monetary, and trade policies observed in these economies.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Consequently, </a:t>
            </a:r>
            <a:r>
              <a:rPr lang="en-US" b="1" dirty="0">
                <a:solidFill>
                  <a:srgbClr val="FF0000"/>
                </a:solidFill>
                <a:latin typeface="Times New Roman" panose="02020603050405020304" pitchFamily="18" charset="0"/>
                <a:cs typeface="Times New Roman" panose="02020603050405020304" pitchFamily="18" charset="0"/>
              </a:rPr>
              <a:t>shocks to trend growth </a:t>
            </a:r>
            <a:r>
              <a:rPr lang="en-US" dirty="0">
                <a:latin typeface="Times New Roman" panose="02020603050405020304" pitchFamily="18" charset="0"/>
                <a:cs typeface="Times New Roman" panose="02020603050405020304" pitchFamily="18" charset="0"/>
              </a:rPr>
              <a:t>are the primary source of fluctuations in these markets as opposed to transitory fluctuations around the </a:t>
            </a:r>
            <a:r>
              <a:rPr lang="en-US" dirty="0" smtClean="0">
                <a:latin typeface="Times New Roman" panose="02020603050405020304" pitchFamily="18" charset="0"/>
                <a:cs typeface="Times New Roman" panose="02020603050405020304" pitchFamily="18" charset="0"/>
              </a:rPr>
              <a:t>trend in developed countries. </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eveloped </a:t>
            </a:r>
            <a:r>
              <a:rPr lang="en-US" dirty="0">
                <a:latin typeface="Times New Roman" panose="02020603050405020304" pitchFamily="18" charset="0"/>
                <a:cs typeface="Times New Roman" panose="02020603050405020304" pitchFamily="18" charset="0"/>
              </a:rPr>
              <a:t>markets are characterized by a relatively stable trend.</a:t>
            </a:r>
          </a:p>
          <a:p>
            <a:pPr marL="0" indent="0">
              <a:buNone/>
            </a:pPr>
            <a:endParaRPr lang="en-US" dirty="0"/>
          </a:p>
        </p:txBody>
      </p:sp>
    </p:spTree>
    <p:extLst>
      <p:ext uri="{BB962C8B-B14F-4D97-AF65-F5344CB8AC3E}">
        <p14:creationId xmlns:p14="http://schemas.microsoft.com/office/powerpoint/2010/main" val="3136448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smtClean="0">
                <a:latin typeface="Times New Roman" panose="02020603050405020304" pitchFamily="18" charset="0"/>
                <a:cs typeface="Times New Roman" panose="02020603050405020304" pitchFamily="18" charset="0"/>
              </a:rPr>
              <a:t>Characterizing </a:t>
            </a:r>
            <a:r>
              <a:rPr lang="fi-FI" sz="3000" b="1" dirty="0" err="1" smtClean="0">
                <a:latin typeface="Times New Roman" panose="02020603050405020304" pitchFamily="18" charset="0"/>
                <a:cs typeface="Times New Roman" panose="02020603050405020304" pitchFamily="18" charset="0"/>
              </a:rPr>
              <a:t>the</a:t>
            </a:r>
            <a:r>
              <a:rPr lang="fi-FI" sz="3000" b="1" dirty="0" smtClean="0">
                <a:latin typeface="Times New Roman" panose="02020603050405020304" pitchFamily="18" charset="0"/>
                <a:cs typeface="Times New Roman" panose="02020603050405020304" pitchFamily="18" charset="0"/>
              </a:rPr>
              <a:t> business </a:t>
            </a:r>
            <a:r>
              <a:rPr lang="fi-FI" sz="3000" b="1" dirty="0" err="1" smtClean="0">
                <a:latin typeface="Times New Roman" panose="02020603050405020304" pitchFamily="18" charset="0"/>
                <a:cs typeface="Times New Roman" panose="02020603050405020304" pitchFamily="18" charset="0"/>
              </a:rPr>
              <a:t>cycles</a:t>
            </a:r>
            <a:r>
              <a:rPr lang="fi-FI" sz="3000" b="1" dirty="0" smtClean="0">
                <a:latin typeface="Times New Roman" panose="02020603050405020304" pitchFamily="18" charset="0"/>
                <a:cs typeface="Times New Roman" panose="02020603050405020304" pitchFamily="18" charset="0"/>
              </a:rPr>
              <a:t> of </a:t>
            </a:r>
            <a:r>
              <a:rPr lang="fi-FI" sz="3000" b="1" dirty="0" err="1" smtClean="0">
                <a:latin typeface="Times New Roman" panose="02020603050405020304" pitchFamily="18" charset="0"/>
                <a:cs typeface="Times New Roman" panose="02020603050405020304" pitchFamily="18" charset="0"/>
              </a:rPr>
              <a:t>emerging</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economies</a:t>
            </a:r>
            <a:r>
              <a:rPr lang="fi-FI" sz="3000" dirty="0">
                <a:latin typeface="Times New Roman" panose="02020603050405020304" pitchFamily="18" charset="0"/>
                <a:cs typeface="Times New Roman" panose="02020603050405020304" pitchFamily="18" charset="0"/>
              </a:rPr>
              <a:t/>
            </a:r>
            <a:br>
              <a:rPr lang="fi-FI" sz="3000" dirty="0">
                <a:latin typeface="Times New Roman" panose="02020603050405020304" pitchFamily="18" charset="0"/>
                <a:cs typeface="Times New Roman" panose="02020603050405020304" pitchFamily="18" charset="0"/>
              </a:rPr>
            </a:br>
            <a:r>
              <a:rPr lang="fi-FI" sz="2000" dirty="0" smtClean="0">
                <a:latin typeface="Times New Roman" panose="02020603050405020304" pitchFamily="18" charset="0"/>
                <a:cs typeface="Times New Roman" panose="02020603050405020304" pitchFamily="18" charset="0"/>
              </a:rPr>
              <a:t>(</a:t>
            </a:r>
            <a:r>
              <a:rPr lang="fi-FI" sz="2000" dirty="0" err="1" smtClean="0">
                <a:latin typeface="Times New Roman" panose="02020603050405020304" pitchFamily="18" charset="0"/>
                <a:cs typeface="Times New Roman" panose="02020603050405020304" pitchFamily="18" charset="0"/>
              </a:rPr>
              <a:t>Calderon</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Fuentes</a:t>
            </a:r>
            <a:r>
              <a:rPr lang="fi-FI" sz="2000" dirty="0" smtClean="0">
                <a:latin typeface="Times New Roman" panose="02020603050405020304" pitchFamily="18" charset="0"/>
                <a:cs typeface="Times New Roman" panose="02020603050405020304" pitchFamily="18" charset="0"/>
              </a:rPr>
              <a:t>, </a:t>
            </a:r>
            <a:r>
              <a:rPr lang="fi-FI" sz="2000" i="1" dirty="0" smtClean="0">
                <a:latin typeface="Times New Roman" panose="02020603050405020304" pitchFamily="18" charset="0"/>
                <a:cs typeface="Times New Roman" panose="02020603050405020304" pitchFamily="18" charset="0"/>
              </a:rPr>
              <a:t>World Bank </a:t>
            </a:r>
            <a:r>
              <a:rPr lang="fi-FI" sz="2000" i="1" dirty="0" err="1" smtClean="0">
                <a:latin typeface="Times New Roman" panose="02020603050405020304" pitchFamily="18" charset="0"/>
                <a:cs typeface="Times New Roman" panose="02020603050405020304" pitchFamily="18" charset="0"/>
              </a:rPr>
              <a:t>Policy</a:t>
            </a:r>
            <a:r>
              <a:rPr lang="fi-FI" sz="2000" i="1" dirty="0" smtClean="0">
                <a:latin typeface="Times New Roman" panose="02020603050405020304" pitchFamily="18" charset="0"/>
                <a:cs typeface="Times New Roman" panose="02020603050405020304" pitchFamily="18" charset="0"/>
              </a:rPr>
              <a:t> </a:t>
            </a:r>
            <a:r>
              <a:rPr lang="fi-FI" sz="2000" i="1" dirty="0" err="1" smtClean="0">
                <a:latin typeface="Times New Roman" panose="02020603050405020304" pitchFamily="18" charset="0"/>
                <a:cs typeface="Times New Roman" panose="02020603050405020304" pitchFamily="18" charset="0"/>
              </a:rPr>
              <a:t>reserach</a:t>
            </a:r>
            <a:r>
              <a:rPr lang="fi-FI" sz="2000" i="1" dirty="0" smtClean="0">
                <a:latin typeface="Times New Roman" panose="02020603050405020304" pitchFamily="18" charset="0"/>
                <a:cs typeface="Times New Roman" panose="02020603050405020304" pitchFamily="18" charset="0"/>
              </a:rPr>
              <a:t> </a:t>
            </a:r>
            <a:r>
              <a:rPr lang="fi-FI" sz="2000" i="1" dirty="0" err="1" smtClean="0">
                <a:latin typeface="Times New Roman" panose="02020603050405020304" pitchFamily="18" charset="0"/>
                <a:cs typeface="Times New Roman" panose="02020603050405020304" pitchFamily="18" charset="0"/>
              </a:rPr>
              <a:t>working</a:t>
            </a:r>
            <a:r>
              <a:rPr lang="fi-FI" sz="2000" i="1" dirty="0" smtClean="0">
                <a:latin typeface="Times New Roman" panose="02020603050405020304" pitchFamily="18" charset="0"/>
                <a:cs typeface="Times New Roman" panose="02020603050405020304" pitchFamily="18" charset="0"/>
              </a:rPr>
              <a:t> </a:t>
            </a:r>
            <a:r>
              <a:rPr lang="fi-FI" sz="2000" i="1" dirty="0" err="1" smtClean="0">
                <a:latin typeface="Times New Roman" panose="02020603050405020304" pitchFamily="18" charset="0"/>
                <a:cs typeface="Times New Roman" panose="02020603050405020304" pitchFamily="18" charset="0"/>
              </a:rPr>
              <a:t>paper</a:t>
            </a:r>
            <a:r>
              <a:rPr lang="fi-FI" sz="2000" dirty="0" smtClean="0">
                <a:latin typeface="Times New Roman" panose="02020603050405020304" pitchFamily="18" charset="0"/>
                <a:cs typeface="Times New Roman" panose="02020603050405020304" pitchFamily="18" charset="0"/>
              </a:rPr>
              <a:t>, 2010)</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G</a:t>
            </a:r>
            <a:r>
              <a:rPr lang="en-US" sz="2000" b="1" dirty="0" smtClean="0">
                <a:solidFill>
                  <a:srgbClr val="FF0000"/>
                </a:solidFill>
                <a:latin typeface="Times New Roman" panose="02020603050405020304" pitchFamily="18" charset="0"/>
                <a:cs typeface="Times New Roman" panose="02020603050405020304" pitchFamily="18" charset="0"/>
              </a:rPr>
              <a:t>reater </a:t>
            </a:r>
            <a:r>
              <a:rPr lang="en-US" sz="2000" b="1" dirty="0">
                <a:solidFill>
                  <a:srgbClr val="FF0000"/>
                </a:solidFill>
                <a:latin typeface="Times New Roman" panose="02020603050405020304" pitchFamily="18" charset="0"/>
                <a:cs typeface="Times New Roman" panose="02020603050405020304" pitchFamily="18" charset="0"/>
              </a:rPr>
              <a:t>volatility </a:t>
            </a:r>
            <a:r>
              <a:rPr lang="en-US" sz="2000" dirty="0">
                <a:latin typeface="Times New Roman" panose="02020603050405020304" pitchFamily="18" charset="0"/>
                <a:cs typeface="Times New Roman" panose="02020603050405020304" pitchFamily="18" charset="0"/>
              </a:rPr>
              <a:t>in </a:t>
            </a:r>
            <a:r>
              <a:rPr lang="en-US" sz="2000" b="1" dirty="0" smtClean="0">
                <a:solidFill>
                  <a:srgbClr val="FF0000"/>
                </a:solidFill>
                <a:latin typeface="Times New Roman" panose="02020603050405020304" pitchFamily="18" charset="0"/>
                <a:cs typeface="Times New Roman" panose="02020603050405020304" pitchFamily="18" charset="0"/>
              </a:rPr>
              <a:t>EMs</a:t>
            </a:r>
            <a:r>
              <a:rPr lang="en-US" sz="2000" dirty="0">
                <a:latin typeface="Times New Roman" panose="02020603050405020304" pitchFamily="18" charset="0"/>
                <a:cs typeface="Times New Roman" panose="02020603050405020304" pitchFamily="18" charset="0"/>
              </a:rPr>
              <a:t>’ business </a:t>
            </a:r>
            <a:r>
              <a:rPr lang="en-US" sz="2000" dirty="0" smtClean="0">
                <a:latin typeface="Times New Roman" panose="02020603050405020304" pitchFamily="18" charset="0"/>
                <a:cs typeface="Times New Roman" panose="02020603050405020304" pitchFamily="18" charset="0"/>
              </a:rPr>
              <a:t>cycles:</a:t>
            </a:r>
          </a:p>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i="1" dirty="0" smtClean="0">
                <a:solidFill>
                  <a:srgbClr val="FF0000"/>
                </a:solidFill>
                <a:latin typeface="Times New Roman" panose="02020603050405020304" pitchFamily="18" charset="0"/>
                <a:cs typeface="Times New Roman" panose="02020603050405020304" pitchFamily="18" charset="0"/>
              </a:rPr>
              <a:t>the </a:t>
            </a:r>
            <a:r>
              <a:rPr lang="en-US" sz="2000" b="1" i="1" dirty="0">
                <a:solidFill>
                  <a:srgbClr val="FF0000"/>
                </a:solidFill>
                <a:latin typeface="Times New Roman" panose="02020603050405020304" pitchFamily="18" charset="0"/>
                <a:cs typeface="Times New Roman" panose="02020603050405020304" pitchFamily="18" charset="0"/>
              </a:rPr>
              <a:t>excessive dependence on a few (and volatile) sectors</a:t>
            </a:r>
            <a:r>
              <a:rPr lang="en-US" sz="2000" i="1" dirty="0">
                <a:latin typeface="Times New Roman" panose="02020603050405020304" pitchFamily="18" charset="0"/>
                <a:cs typeface="Times New Roman" panose="02020603050405020304" pitchFamily="18" charset="0"/>
              </a:rPr>
              <a:t>, a narrow tax base, weak </a:t>
            </a:r>
            <a:endParaRPr lang="en-US" sz="2000" i="1" dirty="0" smtClean="0">
              <a:latin typeface="Times New Roman" panose="02020603050405020304" pitchFamily="18" charset="0"/>
              <a:cs typeface="Times New Roman" panose="02020603050405020304" pitchFamily="18" charset="0"/>
            </a:endParaRPr>
          </a:p>
          <a:p>
            <a:pPr marL="0" indent="0" algn="just">
              <a:buNone/>
            </a:pP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institutions </a:t>
            </a:r>
            <a:r>
              <a:rPr lang="en-US" sz="2000" i="1" dirty="0">
                <a:latin typeface="Times New Roman" panose="02020603050405020304" pitchFamily="18" charset="0"/>
                <a:cs typeface="Times New Roman" panose="02020603050405020304" pitchFamily="18" charset="0"/>
              </a:rPr>
              <a:t>and poor economic policies.</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More recently</a:t>
            </a:r>
            <a:r>
              <a:rPr lang="en-US" sz="2000" dirty="0">
                <a:latin typeface="Times New Roman" panose="02020603050405020304" pitchFamily="18" charset="0"/>
                <a:cs typeface="Times New Roman" panose="02020603050405020304" pitchFamily="18" charset="0"/>
              </a:rPr>
              <a:t>, the </a:t>
            </a:r>
            <a:r>
              <a:rPr lang="en-US" sz="2000" b="1" dirty="0">
                <a:solidFill>
                  <a:srgbClr val="FF0000"/>
                </a:solidFill>
                <a:latin typeface="Times New Roman" panose="02020603050405020304" pitchFamily="18" charset="0"/>
                <a:cs typeface="Times New Roman" panose="02020603050405020304" pitchFamily="18" charset="0"/>
              </a:rPr>
              <a:t>focus</a:t>
            </a:r>
            <a:r>
              <a:rPr lang="en-US" sz="2000" dirty="0">
                <a:latin typeface="Times New Roman" panose="02020603050405020304" pitchFamily="18" charset="0"/>
                <a:cs typeface="Times New Roman" panose="02020603050405020304" pitchFamily="18" charset="0"/>
              </a:rPr>
              <a:t> has been gradually </a:t>
            </a:r>
            <a:r>
              <a:rPr lang="en-US" sz="2000" b="1" dirty="0">
                <a:solidFill>
                  <a:srgbClr val="FF0000"/>
                </a:solidFill>
                <a:latin typeface="Times New Roman" panose="02020603050405020304" pitchFamily="18" charset="0"/>
                <a:cs typeface="Times New Roman" panose="02020603050405020304" pitchFamily="18" charset="0"/>
              </a:rPr>
              <a:t>shifted</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towards the external (</a:t>
            </a:r>
            <a:r>
              <a:rPr lang="en-US" sz="2000" b="1" dirty="0" smtClean="0">
                <a:solidFill>
                  <a:srgbClr val="FF0000"/>
                </a:solidFill>
                <a:latin typeface="Times New Roman" panose="02020603050405020304" pitchFamily="18" charset="0"/>
                <a:cs typeface="Times New Roman" panose="02020603050405020304" pitchFamily="18" charset="0"/>
              </a:rPr>
              <a:t>exogenous) environment </a:t>
            </a:r>
            <a:r>
              <a:rPr lang="en-US" sz="2000" b="1" dirty="0">
                <a:solidFill>
                  <a:srgbClr val="FF0000"/>
                </a:solidFill>
                <a:latin typeface="Times New Roman" panose="02020603050405020304" pitchFamily="18" charset="0"/>
                <a:cs typeface="Times New Roman" panose="02020603050405020304" pitchFamily="18" charset="0"/>
              </a:rPr>
              <a:t>faced</a:t>
            </a:r>
            <a:r>
              <a:rPr lang="en-US" sz="2000" dirty="0">
                <a:latin typeface="Times New Roman" panose="02020603050405020304" pitchFamily="18" charset="0"/>
                <a:cs typeface="Times New Roman" panose="02020603050405020304" pitchFamily="18" charset="0"/>
              </a:rPr>
              <a:t> by </a:t>
            </a:r>
            <a:r>
              <a:rPr lang="en-US" sz="2000" b="1" dirty="0" smtClean="0">
                <a:solidFill>
                  <a:srgbClr val="FF0000"/>
                </a:solidFill>
                <a:latin typeface="Times New Roman" panose="02020603050405020304" pitchFamily="18" charset="0"/>
                <a:cs typeface="Times New Roman" panose="02020603050405020304" pitchFamily="18" charset="0"/>
              </a:rPr>
              <a:t>EMs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—say, real shocks (e.g. shocks to commodity prices and to </a:t>
            </a:r>
            <a:r>
              <a:rPr lang="en-US" sz="2000" dirty="0" smtClean="0">
                <a:latin typeface="Times New Roman" panose="02020603050405020304" pitchFamily="18" charset="0"/>
                <a:cs typeface="Times New Roman" panose="02020603050405020304" pitchFamily="18" charset="0"/>
              </a:rPr>
              <a:t>the country’s </a:t>
            </a:r>
            <a:r>
              <a:rPr lang="en-US" sz="2000" dirty="0">
                <a:latin typeface="Times New Roman" panose="02020603050405020304" pitchFamily="18" charset="0"/>
                <a:cs typeface="Times New Roman" panose="02020603050405020304" pitchFamily="18" charset="0"/>
              </a:rPr>
              <a:t>external demand), financial shocks (sudden </a:t>
            </a:r>
            <a:r>
              <a:rPr lang="en-US" sz="2000" dirty="0" smtClean="0">
                <a:latin typeface="Times New Roman" panose="02020603050405020304" pitchFamily="18" charset="0"/>
                <a:cs typeface="Times New Roman" panose="02020603050405020304" pitchFamily="18" charset="0"/>
              </a:rPr>
              <a:t>stops of capital inflow </a:t>
            </a:r>
            <a:r>
              <a:rPr lang="en-US" sz="2000" dirty="0">
                <a:latin typeface="Times New Roman" panose="02020603050405020304" pitchFamily="18" charset="0"/>
                <a:cs typeface="Times New Roman" panose="02020603050405020304" pitchFamily="18" charset="0"/>
              </a:rPr>
              <a:t>due to changes in </a:t>
            </a:r>
            <a:r>
              <a:rPr lang="en-US" sz="2000" dirty="0" smtClean="0">
                <a:latin typeface="Times New Roman" panose="02020603050405020304" pitchFamily="18" charset="0"/>
                <a:cs typeface="Times New Roman" panose="02020603050405020304" pitchFamily="18" charset="0"/>
              </a:rPr>
              <a:t>global liquidity </a:t>
            </a:r>
            <a:r>
              <a:rPr lang="en-US" sz="2000" dirty="0">
                <a:latin typeface="Times New Roman" panose="02020603050405020304" pitchFamily="18" charset="0"/>
                <a:cs typeface="Times New Roman" panose="02020603050405020304" pitchFamily="18" charset="0"/>
              </a:rPr>
              <a:t>conditions) and natural disasters (Calderon and Levy‐</a:t>
            </a:r>
            <a:r>
              <a:rPr lang="en-US" sz="2000" dirty="0" err="1">
                <a:latin typeface="Times New Roman" panose="02020603050405020304" pitchFamily="18" charset="0"/>
                <a:cs typeface="Times New Roman" panose="02020603050405020304" pitchFamily="18" charset="0"/>
              </a:rPr>
              <a:t>Yeyati</a:t>
            </a:r>
            <a:r>
              <a:rPr lang="en-US" sz="2000" dirty="0">
                <a:latin typeface="Times New Roman" panose="02020603050405020304" pitchFamily="18" charset="0"/>
                <a:cs typeface="Times New Roman" panose="02020603050405020304" pitchFamily="18" charset="0"/>
              </a:rPr>
              <a:t>, 2009).</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quarterly database for 23 </a:t>
            </a:r>
            <a:r>
              <a:rPr lang="en-US" sz="2000" b="1" dirty="0" smtClean="0">
                <a:solidFill>
                  <a:srgbClr val="FF0000"/>
                </a:solidFill>
                <a:latin typeface="Times New Roman" panose="02020603050405020304" pitchFamily="18" charset="0"/>
                <a:cs typeface="Times New Roman" panose="02020603050405020304" pitchFamily="18" charset="0"/>
              </a:rPr>
              <a:t>EMs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12 developed countries </a:t>
            </a:r>
            <a:r>
              <a:rPr lang="en-US" sz="2000" dirty="0" smtClean="0">
                <a:latin typeface="Times New Roman" panose="02020603050405020304" pitchFamily="18" charset="0"/>
                <a:cs typeface="Times New Roman" panose="02020603050405020304" pitchFamily="18" charset="0"/>
              </a:rPr>
              <a:t>over the </a:t>
            </a:r>
            <a:r>
              <a:rPr lang="en-US" sz="2000" dirty="0">
                <a:latin typeface="Times New Roman" panose="02020603050405020304" pitchFamily="18" charset="0"/>
                <a:cs typeface="Times New Roman" panose="02020603050405020304" pitchFamily="18" charset="0"/>
              </a:rPr>
              <a:t>period </a:t>
            </a:r>
            <a:r>
              <a:rPr lang="en-US" sz="2000" dirty="0" smtClean="0">
                <a:latin typeface="Times New Roman" panose="02020603050405020304" pitchFamily="18" charset="0"/>
                <a:cs typeface="Times New Roman" panose="02020603050405020304" pitchFamily="18" charset="0"/>
              </a:rPr>
              <a:t>1980.Q1–2006.Q2: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They find </a:t>
            </a:r>
            <a:r>
              <a:rPr lang="en-US" sz="2000" dirty="0">
                <a:latin typeface="Times New Roman" panose="02020603050405020304" pitchFamily="18" charset="0"/>
                <a:cs typeface="Times New Roman" panose="02020603050405020304" pitchFamily="18" charset="0"/>
              </a:rPr>
              <a:t>that recessions </a:t>
            </a:r>
            <a:r>
              <a:rPr lang="en-US" sz="2000" dirty="0" smtClean="0">
                <a:latin typeface="Times New Roman" panose="02020603050405020304" pitchFamily="18" charset="0"/>
                <a:cs typeface="Times New Roman" panose="02020603050405020304" pitchFamily="18" charset="0"/>
              </a:rPr>
              <a:t>are deeper </a:t>
            </a:r>
            <a:r>
              <a:rPr lang="en-US" sz="2000" dirty="0">
                <a:latin typeface="Times New Roman" panose="02020603050405020304" pitchFamily="18" charset="0"/>
                <a:cs typeface="Times New Roman" panose="02020603050405020304" pitchFamily="18" charset="0"/>
              </a:rPr>
              <a:t>and more frequent among </a:t>
            </a:r>
            <a:r>
              <a:rPr lang="en-US" sz="2000" b="1" dirty="0" smtClean="0">
                <a:solidFill>
                  <a:srgbClr val="FF0000"/>
                </a:solidFill>
                <a:latin typeface="Times New Roman" panose="02020603050405020304" pitchFamily="18" charset="0"/>
                <a:cs typeface="Times New Roman" panose="02020603050405020304" pitchFamily="18" charset="0"/>
              </a:rPr>
              <a:t>EMs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especially, among </a:t>
            </a:r>
            <a:r>
              <a:rPr lang="en-US" sz="2000" dirty="0">
                <a:latin typeface="Times New Roman" panose="02020603050405020304" pitchFamily="18" charset="0"/>
                <a:cs typeface="Times New Roman" panose="02020603050405020304" pitchFamily="18" charset="0"/>
              </a:rPr>
              <a:t>LAC countries) and that expansions are </a:t>
            </a:r>
            <a:r>
              <a:rPr lang="en-US" sz="2000" dirty="0" smtClean="0">
                <a:latin typeface="Times New Roman" panose="02020603050405020304" pitchFamily="18" charset="0"/>
                <a:cs typeface="Times New Roman" panose="02020603050405020304" pitchFamily="18" charset="0"/>
              </a:rPr>
              <a:t>more sizable </a:t>
            </a:r>
            <a:r>
              <a:rPr lang="en-US" sz="2000" dirty="0">
                <a:latin typeface="Times New Roman" panose="02020603050405020304" pitchFamily="18" charset="0"/>
                <a:cs typeface="Times New Roman" panose="02020603050405020304" pitchFamily="18" charset="0"/>
              </a:rPr>
              <a:t>and longer (especially, among East </a:t>
            </a:r>
            <a:r>
              <a:rPr lang="en-US" sz="2000" dirty="0" smtClean="0">
                <a:latin typeface="Times New Roman" panose="02020603050405020304" pitchFamily="18" charset="0"/>
                <a:cs typeface="Times New Roman" panose="02020603050405020304" pitchFamily="18" charset="0"/>
              </a:rPr>
              <a:t>Asian countries).</a:t>
            </a:r>
          </a:p>
          <a:p>
            <a:pPr marL="0" indent="0">
              <a:buNone/>
            </a:pPr>
            <a:endParaRPr lang="fi-FI" sz="2000" dirty="0"/>
          </a:p>
          <a:p>
            <a:pPr marL="0" indent="0">
              <a:buNone/>
            </a:pPr>
            <a:endParaRPr lang="fi-FI" sz="2000" dirty="0"/>
          </a:p>
          <a:p>
            <a:pPr marL="0" indent="0">
              <a:buNone/>
            </a:pPr>
            <a:endParaRPr lang="en-US" sz="2000" dirty="0"/>
          </a:p>
        </p:txBody>
      </p:sp>
      <p:cxnSp>
        <p:nvCxnSpPr>
          <p:cNvPr id="5" name="Straight Connector 4"/>
          <p:cNvCxnSpPr/>
          <p:nvPr/>
        </p:nvCxnSpPr>
        <p:spPr>
          <a:xfrm flipV="1">
            <a:off x="932213" y="4334494"/>
            <a:ext cx="5931725" cy="178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917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latin typeface="Times New Roman" panose="02020603050405020304" pitchFamily="18" charset="0"/>
                <a:cs typeface="Times New Roman" panose="02020603050405020304" pitchFamily="18" charset="0"/>
              </a:rPr>
              <a:t>Business </a:t>
            </a:r>
            <a:r>
              <a:rPr lang="en-US" sz="2500" b="1" dirty="0">
                <a:latin typeface="Times New Roman" panose="02020603050405020304" pitchFamily="18" charset="0"/>
                <a:cs typeface="Times New Roman" panose="02020603050405020304" pitchFamily="18" charset="0"/>
              </a:rPr>
              <a:t>Cycles In Emerging </a:t>
            </a:r>
            <a:r>
              <a:rPr lang="en-US" sz="2500" b="1" dirty="0" smtClean="0">
                <a:latin typeface="Times New Roman" panose="02020603050405020304" pitchFamily="18" charset="0"/>
                <a:cs typeface="Times New Roman" panose="02020603050405020304" pitchFamily="18" charset="0"/>
              </a:rPr>
              <a:t>Economies</a:t>
            </a:r>
            <a:r>
              <a:rPr lang="en-US" sz="2500" b="1" dirty="0">
                <a:latin typeface="Times New Roman" panose="02020603050405020304" pitchFamily="18" charset="0"/>
                <a:cs typeface="Times New Roman" panose="02020603050405020304" pitchFamily="18" charset="0"/>
              </a:rPr>
              <a:t/>
            </a:r>
            <a:br>
              <a:rPr lang="en-US" sz="2500" b="1" dirty="0">
                <a:latin typeface="Times New Roman" panose="02020603050405020304" pitchFamily="18" charset="0"/>
                <a:cs typeface="Times New Roman" panose="02020603050405020304" pitchFamily="18" charset="0"/>
              </a:rPr>
            </a:br>
            <a:r>
              <a:rPr lang="en-US" sz="2500" b="1" dirty="0" smtClean="0">
                <a:latin typeface="Times New Roman" panose="02020603050405020304" pitchFamily="18" charset="0"/>
                <a:cs typeface="Times New Roman" panose="02020603050405020304" pitchFamily="18" charset="0"/>
              </a:rPr>
              <a:t>General </a:t>
            </a:r>
            <a:r>
              <a:rPr lang="en-US" sz="2500" b="1" dirty="0" smtClean="0">
                <a:latin typeface="Times New Roman" panose="02020603050405020304" pitchFamily="18" charset="0"/>
                <a:cs typeface="Times New Roman" panose="02020603050405020304" pitchFamily="18" charset="0"/>
              </a:rPr>
              <a:t>conclusions</a:t>
            </a:r>
            <a:r>
              <a:rPr lang="en-US" sz="2500" b="1" dirty="0">
                <a:latin typeface="Times New Roman" panose="02020603050405020304" pitchFamily="18" charset="0"/>
                <a:cs typeface="Times New Roman" panose="02020603050405020304" pitchFamily="18" charset="0"/>
              </a:rPr>
              <a:t/>
            </a:r>
            <a:br>
              <a:rPr lang="en-US" sz="2500" b="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Neumeyer</a:t>
            </a:r>
            <a:r>
              <a:rPr lang="en-US" sz="2000" dirty="0" smtClean="0">
                <a:latin typeface="Times New Roman" panose="02020603050405020304" pitchFamily="18" charset="0"/>
                <a:cs typeface="Times New Roman" panose="02020603050405020304" pitchFamily="18" charset="0"/>
              </a:rPr>
              <a:t> and </a:t>
            </a:r>
            <a:r>
              <a:rPr lang="en-US" sz="2000" dirty="0" err="1" smtClean="0">
                <a:latin typeface="Times New Roman" panose="02020603050405020304" pitchFamily="18" charset="0"/>
                <a:cs typeface="Times New Roman" panose="02020603050405020304" pitchFamily="18" charset="0"/>
              </a:rPr>
              <a:t>Fabrizio</a:t>
            </a:r>
            <a:r>
              <a:rPr lang="en-US" sz="2000" dirty="0" smtClean="0">
                <a:latin typeface="Times New Roman" panose="02020603050405020304" pitchFamily="18" charset="0"/>
                <a:cs typeface="Times New Roman" panose="02020603050405020304" pitchFamily="18" charset="0"/>
              </a:rPr>
              <a:t>, Journal of Monetary Economics 2005)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EMs</a:t>
            </a:r>
            <a:r>
              <a:rPr lang="en-US" dirty="0" smtClean="0">
                <a:latin typeface="Times New Roman" panose="02020603050405020304" pitchFamily="18" charset="0"/>
                <a:cs typeface="Times New Roman" panose="02020603050405020304" pitchFamily="18" charset="0"/>
              </a:rPr>
              <a:t> display </a:t>
            </a:r>
            <a:r>
              <a:rPr lang="en-US" dirty="0">
                <a:latin typeface="Times New Roman" panose="02020603050405020304" pitchFamily="18" charset="0"/>
                <a:cs typeface="Times New Roman" panose="02020603050405020304" pitchFamily="18" charset="0"/>
              </a:rPr>
              <a:t>high, relative to developed economies, output volatility, and the volatility of consumption relative to income is on average greater than one and higher than in the developed economies.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Finally</a:t>
            </a:r>
            <a:r>
              <a:rPr lang="en-US" dirty="0">
                <a:latin typeface="Times New Roman" panose="02020603050405020304" pitchFamily="18" charset="0"/>
                <a:cs typeface="Times New Roman" panose="02020603050405020304" pitchFamily="18" charset="0"/>
              </a:rPr>
              <a:t>,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 exports </a:t>
            </a:r>
            <a:r>
              <a:rPr lang="en-US" dirty="0">
                <a:latin typeface="Times New Roman" panose="02020603050405020304" pitchFamily="18" charset="0"/>
                <a:cs typeface="Times New Roman" panose="02020603050405020304" pitchFamily="18" charset="0"/>
              </a:rPr>
              <a:t>appear much more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strongly countercyclical </a:t>
            </a:r>
            <a:r>
              <a:rPr lang="en-US" dirty="0">
                <a:latin typeface="Times New Roman" panose="02020603050405020304" pitchFamily="18" charset="0"/>
                <a:cs typeface="Times New Roman" panose="02020603050405020304" pitchFamily="18" charset="0"/>
              </a:rPr>
              <a:t>in emerging economies than in developed economies</a:t>
            </a:r>
            <a:r>
              <a:rPr lang="en-US" dirty="0" smtClean="0">
                <a:latin typeface="Times New Roman" panose="02020603050405020304" pitchFamily="18" charset="0"/>
                <a:cs typeface="Times New Roman" panose="02020603050405020304" pitchFamily="18" charset="0"/>
              </a:rPr>
              <a:t>.</a:t>
            </a:r>
          </a:p>
          <a:p>
            <a:pPr marL="0" indent="0" algn="just">
              <a:buNone/>
            </a:pPr>
            <a:r>
              <a:rPr lang="fi-FI" dirty="0">
                <a:latin typeface="Times New Roman" panose="02020603050405020304" pitchFamily="18" charset="0"/>
                <a:cs typeface="Times New Roman" panose="02020603050405020304" pitchFamily="18" charset="0"/>
              </a:rPr>
              <a:t>	</a:t>
            </a:r>
            <a:r>
              <a:rPr lang="fi-FI" sz="2000" dirty="0" smtClean="0">
                <a:latin typeface="Times New Roman" panose="02020603050405020304" pitchFamily="18" charset="0"/>
                <a:cs typeface="Times New Roman" panose="02020603050405020304" pitchFamily="18" charset="0"/>
              </a:rPr>
              <a:t>i.e. net </a:t>
            </a:r>
            <a:r>
              <a:rPr lang="fi-FI" sz="2000" dirty="0" err="1" smtClean="0">
                <a:latin typeface="Times New Roman" panose="02020603050405020304" pitchFamily="18" charset="0"/>
                <a:cs typeface="Times New Roman" panose="02020603050405020304" pitchFamily="18" charset="0"/>
              </a:rPr>
              <a:t>export</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tends</a:t>
            </a:r>
            <a:r>
              <a:rPr lang="fi-FI" sz="2000" dirty="0" smtClean="0">
                <a:latin typeface="Times New Roman" panose="02020603050405020304" pitchFamily="18" charset="0"/>
                <a:cs typeface="Times New Roman" panose="02020603050405020304" pitchFamily="18" charset="0"/>
              </a:rPr>
              <a:t> to </a:t>
            </a:r>
            <a:r>
              <a:rPr lang="fi-FI" sz="2000" dirty="0" err="1" smtClean="0">
                <a:latin typeface="Times New Roman" panose="02020603050405020304" pitchFamily="18" charset="0"/>
                <a:cs typeface="Times New Roman" panose="02020603050405020304" pitchFamily="18" charset="0"/>
              </a:rPr>
              <a:t>rise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during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recessions</a:t>
            </a:r>
            <a:r>
              <a:rPr lang="fi-FI" sz="2000" dirty="0" smtClean="0">
                <a:latin typeface="Times New Roman" panose="02020603050405020304" pitchFamily="18" charset="0"/>
                <a:cs typeface="Times New Roman" panose="02020603050405020304" pitchFamily="18" charset="0"/>
              </a:rPr>
              <a:t> and offset </a:t>
            </a:r>
            <a:r>
              <a:rPr lang="fi-FI" sz="2000" dirty="0" err="1" smtClean="0">
                <a:latin typeface="Times New Roman" panose="02020603050405020304" pitchFamily="18" charset="0"/>
                <a:cs typeface="Times New Roman" panose="02020603050405020304" pitchFamily="18" charset="0"/>
              </a:rPr>
              <a:t>some</a:t>
            </a:r>
            <a:r>
              <a:rPr lang="fi-FI" sz="2000" dirty="0" smtClean="0">
                <a:latin typeface="Times New Roman" panose="02020603050405020304" pitchFamily="18" charset="0"/>
                <a:cs typeface="Times New Roman" panose="02020603050405020304" pitchFamily="18" charset="0"/>
              </a:rPr>
              <a:t> of </a:t>
            </a:r>
            <a:r>
              <a:rPr lang="fi-FI" sz="2000" dirty="0" err="1" smtClean="0">
                <a:latin typeface="Times New Roman" panose="02020603050405020304" pitchFamily="18" charset="0"/>
                <a:cs typeface="Times New Roman" panose="02020603050405020304" pitchFamily="18" charset="0"/>
              </a:rPr>
              <a:t>the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falls</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the</a:t>
            </a:r>
            <a:r>
              <a:rPr lang="fi-FI" sz="2000" dirty="0" smtClean="0">
                <a:latin typeface="Times New Roman" panose="02020603050405020304" pitchFamily="18" charset="0"/>
                <a:cs typeface="Times New Roman" panose="02020603050405020304" pitchFamily="18" charset="0"/>
              </a:rPr>
              <a:t> output.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212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4"/>
          </a:xfrm>
        </p:spPr>
        <p:txBody>
          <a:bodyPr>
            <a:normAutofit fontScale="90000"/>
          </a:bodyPr>
          <a:lstStyle/>
          <a:p>
            <a:r>
              <a:rPr lang="en-US" sz="3500" b="1" dirty="0" smtClean="0">
                <a:latin typeface="Times New Roman" panose="02020603050405020304" pitchFamily="18" charset="0"/>
                <a:cs typeface="Times New Roman" panose="02020603050405020304" pitchFamily="18" charset="0"/>
              </a:rPr>
              <a:t>Business cycles in emerging markets</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Some</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examples</a:t>
            </a:r>
            <a:endParaRPr lang="en-US" sz="3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3836596"/>
              </p:ext>
            </p:extLst>
          </p:nvPr>
        </p:nvGraphicFramePr>
        <p:xfrm>
          <a:off x="666008" y="789710"/>
          <a:ext cx="10515600" cy="2802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744468836"/>
              </p:ext>
            </p:extLst>
          </p:nvPr>
        </p:nvGraphicFramePr>
        <p:xfrm>
          <a:off x="726374" y="3592534"/>
          <a:ext cx="10627426" cy="3194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027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3368586"/>
              </p:ext>
            </p:extLst>
          </p:nvPr>
        </p:nvGraphicFramePr>
        <p:xfrm>
          <a:off x="273876" y="-44316"/>
          <a:ext cx="11369880" cy="3606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469445892"/>
              </p:ext>
            </p:extLst>
          </p:nvPr>
        </p:nvGraphicFramePr>
        <p:xfrm>
          <a:off x="535874" y="3509158"/>
          <a:ext cx="11049000" cy="3283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937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98403469"/>
              </p:ext>
            </p:extLst>
          </p:nvPr>
        </p:nvGraphicFramePr>
        <p:xfrm>
          <a:off x="623268" y="96023"/>
          <a:ext cx="11347059" cy="3122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1348187301"/>
              </p:ext>
            </p:extLst>
          </p:nvPr>
        </p:nvGraphicFramePr>
        <p:xfrm>
          <a:off x="667554" y="3366654"/>
          <a:ext cx="11153775" cy="3323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569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3020"/>
          </a:xfrm>
        </p:spPr>
        <p:txBody>
          <a:bodyPr>
            <a:normAutofit fontScale="90000"/>
          </a:bodyPr>
          <a:lstStyle/>
          <a:p>
            <a:r>
              <a:rPr lang="fi-FI" sz="3500" b="1" dirty="0" smtClean="0">
                <a:latin typeface="Times New Roman" panose="02020603050405020304" pitchFamily="18" charset="0"/>
                <a:cs typeface="Times New Roman" panose="02020603050405020304" pitchFamily="18" charset="0"/>
              </a:rPr>
              <a:t>Business </a:t>
            </a:r>
            <a:r>
              <a:rPr lang="fi-FI" sz="3500" b="1" dirty="0" err="1" smtClean="0">
                <a:latin typeface="Times New Roman" panose="02020603050405020304" pitchFamily="18" charset="0"/>
                <a:cs typeface="Times New Roman" panose="02020603050405020304" pitchFamily="18" charset="0"/>
              </a:rPr>
              <a:t>cycles</a:t>
            </a:r>
            <a:r>
              <a:rPr lang="fi-FI" sz="3500" b="1" dirty="0" smtClean="0">
                <a:latin typeface="Times New Roman" panose="02020603050405020304" pitchFamily="18" charset="0"/>
                <a:cs typeface="Times New Roman" panose="02020603050405020304" pitchFamily="18" charset="0"/>
              </a:rPr>
              <a:t> in </a:t>
            </a:r>
            <a:r>
              <a:rPr lang="fi-FI" sz="3500" b="1" dirty="0" err="1" smtClean="0">
                <a:latin typeface="Times New Roman" panose="02020603050405020304" pitchFamily="18" charset="0"/>
                <a:cs typeface="Times New Roman" panose="02020603050405020304" pitchFamily="18" charset="0"/>
              </a:rPr>
              <a:t>developed</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countries</a:t>
            </a:r>
            <a:r>
              <a:rPr lang="fi-FI" sz="3500" b="1" dirty="0" smtClean="0">
                <a:latin typeface="Times New Roman" panose="02020603050405020304" pitchFamily="18" charset="0"/>
                <a:cs typeface="Times New Roman" panose="02020603050405020304" pitchFamily="18" charset="0"/>
              </a:rPr>
              <a:t> for </a:t>
            </a:r>
            <a:r>
              <a:rPr lang="fi-FI" sz="3500" b="1" dirty="0" err="1" smtClean="0">
                <a:latin typeface="Times New Roman" panose="02020603050405020304" pitchFamily="18" charset="0"/>
                <a:cs typeface="Times New Roman" panose="02020603050405020304" pitchFamily="18" charset="0"/>
              </a:rPr>
              <a:t>comparison</a:t>
            </a:r>
            <a:endParaRPr lang="en-US" sz="3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1268770"/>
              </p:ext>
            </p:extLst>
          </p:nvPr>
        </p:nvGraphicFramePr>
        <p:xfrm>
          <a:off x="838200" y="825335"/>
          <a:ext cx="10515600" cy="2873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559273541"/>
              </p:ext>
            </p:extLst>
          </p:nvPr>
        </p:nvGraphicFramePr>
        <p:xfrm>
          <a:off x="838200" y="3699164"/>
          <a:ext cx="1094738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579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400"/>
          </a:xfrm>
        </p:spPr>
        <p:txBody>
          <a:bodyPr>
            <a:normAutofit fontScale="90000"/>
          </a:bodyPr>
          <a:lstStyle/>
          <a:p>
            <a:r>
              <a:rPr lang="en-US" sz="3200" b="1" dirty="0">
                <a:latin typeface="Times New Roman" panose="02020603050405020304" pitchFamily="18" charset="0"/>
                <a:cs typeface="Times New Roman" panose="02020603050405020304" pitchFamily="18" charset="0"/>
              </a:rPr>
              <a:t>Is There a Link Between GDP </a:t>
            </a:r>
            <a:r>
              <a:rPr lang="en-US" sz="3200" b="1" dirty="0" smtClean="0">
                <a:latin typeface="Times New Roman" panose="02020603050405020304" pitchFamily="18" charset="0"/>
                <a:cs typeface="Times New Roman" panose="02020603050405020304" pitchFamily="18" charset="0"/>
              </a:rPr>
              <a:t>Growth and </a:t>
            </a:r>
            <a:r>
              <a:rPr lang="en-US" sz="3200" b="1" dirty="0">
                <a:latin typeface="Times New Roman" panose="02020603050405020304" pitchFamily="18" charset="0"/>
                <a:cs typeface="Times New Roman" panose="02020603050405020304" pitchFamily="18" charset="0"/>
              </a:rPr>
              <a:t>Equity Returns</a:t>
            </a:r>
            <a:r>
              <a:rPr lang="en-US" sz="3200" b="1" dirty="0" smtClean="0">
                <a:latin typeface="Times New Roman" panose="02020603050405020304" pitchFamily="18" charset="0"/>
                <a:cs typeface="Times New Roman" panose="02020603050405020304" pitchFamily="18" charset="0"/>
              </a:rPr>
              <a:t>?</a:t>
            </a:r>
            <a:br>
              <a:rPr lang="en-US" sz="3200" b="1" dirty="0" smtClean="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MSCI Barra Research</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86592"/>
            <a:ext cx="10515600" cy="5090371"/>
          </a:xfrm>
        </p:spPr>
        <p:txBody>
          <a:bodyPr/>
          <a:lstStyle/>
          <a:p>
            <a:pPr marL="0" indent="0">
              <a:buNone/>
            </a:pPr>
            <a:r>
              <a:rPr lang="en-US" sz="22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Supply-side theoretical models </a:t>
            </a:r>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1:</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a:t>
            </a:r>
            <a:r>
              <a:rPr lang="en-US" sz="2200" dirty="0" smtClean="0">
                <a:latin typeface="Times New Roman" panose="02020603050405020304" pitchFamily="18" charset="0"/>
                <a:cs typeface="Times New Roman" panose="02020603050405020304" pitchFamily="18" charset="0"/>
              </a:rPr>
              <a:t>ver </a:t>
            </a:r>
            <a:r>
              <a:rPr lang="en-US" sz="2200" dirty="0">
                <a:latin typeface="Times New Roman" panose="02020603050405020304" pitchFamily="18" charset="0"/>
                <a:cs typeface="Times New Roman" panose="02020603050405020304" pitchFamily="18" charset="0"/>
              </a:rPr>
              <a:t>the long run, aggregate corporate earnings tend to </a:t>
            </a:r>
            <a:r>
              <a:rPr lang="en-US" sz="2200" dirty="0" smtClean="0">
                <a:latin typeface="Times New Roman" panose="02020603050405020304" pitchFamily="18" charset="0"/>
                <a:cs typeface="Times New Roman" panose="02020603050405020304" pitchFamily="18" charset="0"/>
              </a:rPr>
              <a:t>grow at </a:t>
            </a:r>
            <a:r>
              <a:rPr lang="en-US" sz="2200" dirty="0">
                <a:latin typeface="Times New Roman" panose="02020603050405020304" pitchFamily="18" charset="0"/>
                <a:cs typeface="Times New Roman" panose="02020603050405020304" pitchFamily="18" charset="0"/>
              </a:rPr>
              <a:t>the same pace as GDP</a:t>
            </a:r>
            <a:r>
              <a:rPr lang="en-US" sz="2200" dirty="0" smtClean="0">
                <a:latin typeface="Times New Roman" panose="02020603050405020304" pitchFamily="18" charset="0"/>
                <a:cs typeface="Times New Roman" panose="02020603050405020304" pitchFamily="18" charset="0"/>
              </a:rPr>
              <a:t>. </a:t>
            </a:r>
          </a:p>
          <a:p>
            <a:pPr marL="0" indent="0">
              <a:buNone/>
            </a:pPr>
            <a:endParaRPr lang="en-US" dirty="0"/>
          </a:p>
        </p:txBody>
      </p:sp>
      <p:pic>
        <p:nvPicPr>
          <p:cNvPr id="4" name="Picture 3"/>
          <p:cNvPicPr>
            <a:picLocks noChangeAspect="1"/>
          </p:cNvPicPr>
          <p:nvPr/>
        </p:nvPicPr>
        <p:blipFill>
          <a:blip r:embed="rId2"/>
          <a:stretch>
            <a:fillRect/>
          </a:stretch>
        </p:blipFill>
        <p:spPr>
          <a:xfrm>
            <a:off x="896587" y="1947553"/>
            <a:ext cx="9749642" cy="4413476"/>
          </a:xfrm>
          <a:prstGeom prst="rect">
            <a:avLst/>
          </a:prstGeom>
        </p:spPr>
      </p:pic>
    </p:spTree>
    <p:extLst>
      <p:ext uri="{BB962C8B-B14F-4D97-AF65-F5344CB8AC3E}">
        <p14:creationId xmlns:p14="http://schemas.microsoft.com/office/powerpoint/2010/main" val="3874667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Business </a:t>
            </a:r>
            <a:r>
              <a:rPr lang="fi-FI" b="1" dirty="0" err="1" smtClean="0">
                <a:latin typeface="Times New Roman" panose="02020603050405020304" pitchFamily="18" charset="0"/>
                <a:cs typeface="Times New Roman" panose="02020603050405020304" pitchFamily="18" charset="0"/>
              </a:rPr>
              <a:t>cycles</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economies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Illustration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2000" dirty="0" err="1" smtClean="0">
                <a:latin typeface="Times New Roman" panose="02020603050405020304" pitchFamily="18" charset="0"/>
                <a:cs typeface="Times New Roman" panose="02020603050405020304" pitchFamily="18" charset="0"/>
              </a:rPr>
              <a:t>García-Cicco</a:t>
            </a:r>
            <a:r>
              <a:rPr lang="en-US" sz="2000" dirty="0" smtClean="0">
                <a:latin typeface="Times New Roman" panose="02020603050405020304" pitchFamily="18" charset="0"/>
                <a:cs typeface="Times New Roman" panose="02020603050405020304" pitchFamily="18" charset="0"/>
              </a:rPr>
              <a:t> et al. AER, 2010. </a:t>
            </a:r>
          </a:p>
          <a:p>
            <a:pPr marL="0" indent="0">
              <a:buNone/>
            </a:pPr>
            <a:endParaRPr lang="en-US" dirty="0"/>
          </a:p>
        </p:txBody>
      </p:sp>
      <p:pic>
        <p:nvPicPr>
          <p:cNvPr id="4" name="Picture 3"/>
          <p:cNvPicPr>
            <a:picLocks noChangeAspect="1"/>
          </p:cNvPicPr>
          <p:nvPr/>
        </p:nvPicPr>
        <p:blipFill>
          <a:blip r:embed="rId2"/>
          <a:stretch>
            <a:fillRect/>
          </a:stretch>
        </p:blipFill>
        <p:spPr>
          <a:xfrm>
            <a:off x="984228" y="2410691"/>
            <a:ext cx="4787180" cy="3972297"/>
          </a:xfrm>
          <a:prstGeom prst="rect">
            <a:avLst/>
          </a:prstGeom>
        </p:spPr>
      </p:pic>
      <p:pic>
        <p:nvPicPr>
          <p:cNvPr id="5" name="Picture 4"/>
          <p:cNvPicPr>
            <a:picLocks noChangeAspect="1"/>
          </p:cNvPicPr>
          <p:nvPr/>
        </p:nvPicPr>
        <p:blipFill>
          <a:blip r:embed="rId3"/>
          <a:stretch>
            <a:fillRect/>
          </a:stretch>
        </p:blipFill>
        <p:spPr>
          <a:xfrm>
            <a:off x="6151418" y="2410691"/>
            <a:ext cx="4993574" cy="3877295"/>
          </a:xfrm>
          <a:prstGeom prst="rect">
            <a:avLst/>
          </a:prstGeom>
        </p:spPr>
      </p:pic>
    </p:spTree>
    <p:extLst>
      <p:ext uri="{BB962C8B-B14F-4D97-AF65-F5344CB8AC3E}">
        <p14:creationId xmlns:p14="http://schemas.microsoft.com/office/powerpoint/2010/main" val="1525216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3649"/>
          </a:xfrm>
        </p:spPr>
        <p:txBody>
          <a:bodyPr>
            <a:normAutofit fontScale="90000"/>
          </a:bodyPr>
          <a:lstStyle/>
          <a:p>
            <a:r>
              <a:rPr lang="fi-FI" sz="3000" b="1" dirty="0" smtClean="0">
                <a:latin typeface="Times New Roman" panose="02020603050405020304" pitchFamily="18" charset="0"/>
                <a:cs typeface="Times New Roman" panose="02020603050405020304" pitchFamily="18" charset="0"/>
              </a:rPr>
              <a:t>More data… </a:t>
            </a:r>
            <a:r>
              <a:rPr lang="fi-FI" sz="3000" b="1" dirty="0" err="1" smtClean="0">
                <a:latin typeface="Times New Roman" panose="02020603050405020304" pitchFamily="18" charset="0"/>
                <a:cs typeface="Times New Roman" panose="02020603050405020304" pitchFamily="18" charset="0"/>
              </a:rPr>
              <a:t>Log</a:t>
            </a:r>
            <a:r>
              <a:rPr lang="fi-FI" sz="3000" b="1" dirty="0" smtClean="0">
                <a:latin typeface="Times New Roman" panose="02020603050405020304" pitchFamily="18" charset="0"/>
                <a:cs typeface="Times New Roman" panose="02020603050405020304" pitchFamily="18" charset="0"/>
              </a:rPr>
              <a:t> GDP per </a:t>
            </a:r>
            <a:r>
              <a:rPr lang="fi-FI" sz="3000" b="1" dirty="0" err="1" smtClean="0">
                <a:latin typeface="Times New Roman" panose="02020603050405020304" pitchFamily="18" charset="0"/>
                <a:cs typeface="Times New Roman" panose="02020603050405020304" pitchFamily="18" charset="0"/>
              </a:rPr>
              <a:t>capita</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deflated</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by</a:t>
            </a:r>
            <a:r>
              <a:rPr lang="fi-FI" sz="3000" b="1" dirty="0" smtClean="0">
                <a:latin typeface="Times New Roman" panose="02020603050405020304" pitchFamily="18" charset="0"/>
                <a:cs typeface="Times New Roman" panose="02020603050405020304" pitchFamily="18" charset="0"/>
              </a:rPr>
              <a:t> US GDP </a:t>
            </a:r>
            <a:r>
              <a:rPr lang="fi-FI" sz="3000" b="1" dirty="0" err="1" smtClean="0">
                <a:latin typeface="Times New Roman" panose="02020603050405020304" pitchFamily="18" charset="0"/>
                <a:cs typeface="Times New Roman" panose="02020603050405020304" pitchFamily="18" charset="0"/>
              </a:rPr>
              <a:t>deflator</a:t>
            </a:r>
            <a:r>
              <a:rPr lang="fi-FI" sz="3000" b="1" dirty="0" smtClean="0">
                <a:latin typeface="Times New Roman" panose="02020603050405020304" pitchFamily="18" charset="0"/>
                <a:cs typeface="Times New Roman" panose="02020603050405020304" pitchFamily="18" charset="0"/>
              </a:rPr>
              <a:t>, USD</a:t>
            </a:r>
            <a:endParaRPr lang="en-US"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5534717"/>
              </p:ext>
            </p:extLst>
          </p:nvPr>
        </p:nvGraphicFramePr>
        <p:xfrm>
          <a:off x="838199" y="1092200"/>
          <a:ext cx="5108738" cy="2476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845062736"/>
              </p:ext>
            </p:extLst>
          </p:nvPr>
        </p:nvGraphicFramePr>
        <p:xfrm>
          <a:off x="5946937" y="1194728"/>
          <a:ext cx="6067078" cy="2373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500444828"/>
              </p:ext>
            </p:extLst>
          </p:nvPr>
        </p:nvGraphicFramePr>
        <p:xfrm>
          <a:off x="838198" y="3891164"/>
          <a:ext cx="5422438" cy="24205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131917346"/>
              </p:ext>
            </p:extLst>
          </p:nvPr>
        </p:nvGraphicFramePr>
        <p:xfrm>
          <a:off x="6500915" y="3891164"/>
          <a:ext cx="5453029" cy="24205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9934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9158"/>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451785"/>
              </p:ext>
            </p:extLst>
          </p:nvPr>
        </p:nvGraphicFramePr>
        <p:xfrm>
          <a:off x="440514" y="993775"/>
          <a:ext cx="6033705" cy="2396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28829352"/>
              </p:ext>
            </p:extLst>
          </p:nvPr>
        </p:nvGraphicFramePr>
        <p:xfrm>
          <a:off x="6426385" y="1087935"/>
          <a:ext cx="5527560" cy="2302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714723527"/>
              </p:ext>
            </p:extLst>
          </p:nvPr>
        </p:nvGraphicFramePr>
        <p:xfrm>
          <a:off x="240279" y="3570113"/>
          <a:ext cx="609377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165867280"/>
              </p:ext>
            </p:extLst>
          </p:nvPr>
        </p:nvGraphicFramePr>
        <p:xfrm>
          <a:off x="6713386" y="3664273"/>
          <a:ext cx="5380721" cy="27874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1925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2530"/>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9598539"/>
              </p:ext>
            </p:extLst>
          </p:nvPr>
        </p:nvGraphicFramePr>
        <p:xfrm>
          <a:off x="180210" y="1198227"/>
          <a:ext cx="5886867" cy="24593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896692229"/>
              </p:ext>
            </p:extLst>
          </p:nvPr>
        </p:nvGraphicFramePr>
        <p:xfrm>
          <a:off x="6005894" y="1143000"/>
          <a:ext cx="5801213"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50493289"/>
              </p:ext>
            </p:extLst>
          </p:nvPr>
        </p:nvGraphicFramePr>
        <p:xfrm>
          <a:off x="180211" y="3586163"/>
          <a:ext cx="5986984" cy="26144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501952592"/>
              </p:ext>
            </p:extLst>
          </p:nvPr>
        </p:nvGraphicFramePr>
        <p:xfrm>
          <a:off x="6167195" y="3826130"/>
          <a:ext cx="5946936"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0022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5833"/>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746736"/>
              </p:ext>
            </p:extLst>
          </p:nvPr>
        </p:nvGraphicFramePr>
        <p:xfrm>
          <a:off x="374074" y="908051"/>
          <a:ext cx="5839842" cy="2696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792022185"/>
              </p:ext>
            </p:extLst>
          </p:nvPr>
        </p:nvGraphicFramePr>
        <p:xfrm>
          <a:off x="6213915" y="1183046"/>
          <a:ext cx="5780076" cy="2421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774344231"/>
              </p:ext>
            </p:extLst>
          </p:nvPr>
        </p:nvGraphicFramePr>
        <p:xfrm>
          <a:off x="280327" y="3746036"/>
          <a:ext cx="593358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893568927"/>
              </p:ext>
            </p:extLst>
          </p:nvPr>
        </p:nvGraphicFramePr>
        <p:xfrm>
          <a:off x="6386339" y="3746036"/>
          <a:ext cx="560765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6310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5856"/>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504909"/>
              </p:ext>
            </p:extLst>
          </p:nvPr>
        </p:nvGraphicFramePr>
        <p:xfrm>
          <a:off x="220258" y="960439"/>
          <a:ext cx="6113798" cy="2643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43125547"/>
              </p:ext>
            </p:extLst>
          </p:nvPr>
        </p:nvGraphicFramePr>
        <p:xfrm>
          <a:off x="6334056" y="980461"/>
          <a:ext cx="5833976" cy="2516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759876855"/>
              </p:ext>
            </p:extLst>
          </p:nvPr>
        </p:nvGraphicFramePr>
        <p:xfrm>
          <a:off x="140164" y="3659269"/>
          <a:ext cx="611379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663203297"/>
              </p:ext>
            </p:extLst>
          </p:nvPr>
        </p:nvGraphicFramePr>
        <p:xfrm>
          <a:off x="6386338" y="3636892"/>
          <a:ext cx="5560931"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4863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smtClean="0">
                <a:latin typeface="Times New Roman" panose="02020603050405020304" pitchFamily="18" charset="0"/>
                <a:cs typeface="Times New Roman" panose="02020603050405020304" pitchFamily="18" charset="0"/>
              </a:rPr>
              <a:t>Professor</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opinion</a:t>
            </a:r>
            <a:r>
              <a:rPr lang="fi-FI" sz="4000" b="1" dirty="0" smtClean="0">
                <a:latin typeface="Times New Roman" panose="02020603050405020304" pitchFamily="18" charset="0"/>
                <a:cs typeface="Times New Roman" panose="02020603050405020304" pitchFamily="18" charset="0"/>
              </a:rPr>
              <a:t>: Paul Marsh, London Business School</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smtClean="0"/>
          </a:p>
          <a:p>
            <a:pPr marL="0" indent="0">
              <a:buNone/>
            </a:pPr>
            <a:r>
              <a:rPr lang="fi-FI" sz="3500" b="1" dirty="0" err="1" smtClean="0">
                <a:solidFill>
                  <a:srgbClr val="FF0000"/>
                </a:solidFill>
                <a:latin typeface="Times New Roman" panose="02020603050405020304" pitchFamily="18" charset="0"/>
                <a:cs typeface="Times New Roman" panose="02020603050405020304" pitchFamily="18" charset="0"/>
              </a:rPr>
              <a:t>EMs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are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only</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marginally</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more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volatile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than</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developed</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ones</a:t>
            </a:r>
            <a:r>
              <a:rPr lang="fi-FI" sz="3500" dirty="0" smtClean="0">
                <a:latin typeface="Times New Roman" panose="02020603050405020304" pitchFamily="18" charset="0"/>
                <a:cs typeface="Times New Roman" panose="02020603050405020304" pitchFamily="18" charset="0"/>
              </a:rPr>
              <a:t> and </a:t>
            </a:r>
            <a:r>
              <a:rPr lang="fi-FI" sz="3500" dirty="0" err="1" smtClean="0">
                <a:latin typeface="Times New Roman" panose="02020603050405020304" pitchFamily="18" charset="0"/>
                <a:cs typeface="Times New Roman" panose="02020603050405020304" pitchFamily="18" charset="0"/>
              </a:rPr>
              <a:t>are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becoming</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increasingly</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less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volatile</a:t>
            </a:r>
            <a:endParaRPr lang="fi-FI" sz="3500" dirty="0" smtClean="0">
              <a:latin typeface="Times New Roman" panose="02020603050405020304" pitchFamily="18" charset="0"/>
              <a:cs typeface="Times New Roman" panose="02020603050405020304" pitchFamily="18" charset="0"/>
            </a:endParaRP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err="1" smtClean="0">
                <a:latin typeface="Times New Roman" panose="02020603050405020304" pitchFamily="18" charset="0"/>
                <a:cs typeface="Times New Roman" panose="02020603050405020304" pitchFamily="18" charset="0"/>
              </a:rPr>
              <a:t>Typical</a:t>
            </a:r>
            <a:r>
              <a:rPr lang="fi-FI" sz="3500" dirty="0" smtClean="0">
                <a:latin typeface="Times New Roman" panose="02020603050405020304" pitchFamily="18" charset="0"/>
                <a:cs typeface="Times New Roman" panose="02020603050405020304" pitchFamily="18" charset="0"/>
              </a:rPr>
              <a:t> </a:t>
            </a:r>
            <a:r>
              <a:rPr lang="fi-FI" sz="3500" b="1" dirty="0" smtClean="0">
                <a:solidFill>
                  <a:srgbClr val="FF0000"/>
                </a:solidFill>
                <a:latin typeface="Times New Roman" panose="02020603050405020304" pitchFamily="18" charset="0"/>
                <a:cs typeface="Times New Roman" panose="02020603050405020304" pitchFamily="18" charset="0"/>
              </a:rPr>
              <a:t>EM</a:t>
            </a:r>
            <a:r>
              <a:rPr lang="fi-FI" sz="3500" dirty="0" smtClean="0">
                <a:latin typeface="Times New Roman" panose="02020603050405020304" pitchFamily="18" charset="0"/>
                <a:cs typeface="Times New Roman" panose="02020603050405020304" pitchFamily="18" charset="0"/>
              </a:rPr>
              <a:t> is </a:t>
            </a:r>
            <a:r>
              <a:rPr lang="fi-FI" sz="3500" dirty="0" err="1" smtClean="0">
                <a:latin typeface="Times New Roman" panose="02020603050405020304" pitchFamily="18" charset="0"/>
                <a:cs typeface="Times New Roman" panose="02020603050405020304" pitchFamily="18" charset="0"/>
              </a:rPr>
              <a:t>probably</a:t>
            </a:r>
            <a:r>
              <a:rPr lang="fi-FI" sz="3500" dirty="0" smtClean="0">
                <a:latin typeface="Times New Roman" panose="02020603050405020304" pitchFamily="18" charset="0"/>
                <a:cs typeface="Times New Roman" panose="02020603050405020304" pitchFamily="18" charset="0"/>
              </a:rPr>
              <a:t> 10-15% </a:t>
            </a:r>
            <a:r>
              <a:rPr lang="fi-FI" sz="3500" dirty="0" err="1" smtClean="0">
                <a:latin typeface="Times New Roman" panose="02020603050405020304" pitchFamily="18" charset="0"/>
                <a:cs typeface="Times New Roman" panose="02020603050405020304" pitchFamily="18" charset="0"/>
              </a:rPr>
              <a:t>more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volatile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than</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average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developed</a:t>
            </a:r>
            <a:r>
              <a:rPr lang="fi-FI" sz="3500" dirty="0" smtClean="0">
                <a:latin typeface="Times New Roman" panose="02020603050405020304" pitchFamily="18" charset="0"/>
                <a:cs typeface="Times New Roman" panose="02020603050405020304" pitchFamily="18" charset="0"/>
              </a:rPr>
              <a:t> market. </a:t>
            </a:r>
            <a:r>
              <a:rPr lang="fi-FI" sz="3500" dirty="0" err="1" smtClean="0">
                <a:solidFill>
                  <a:srgbClr val="FF0000"/>
                </a:solidFill>
                <a:latin typeface="Times New Roman" panose="02020603050405020304" pitchFamily="18" charset="0"/>
                <a:cs typeface="Times New Roman" panose="02020603050405020304" pitchFamily="18" charset="0"/>
              </a:rPr>
              <a:t>EMs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have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developed</a:t>
            </a:r>
            <a:r>
              <a:rPr lang="fi-FI" sz="3500" dirty="0" smtClean="0">
                <a:latin typeface="Times New Roman" panose="02020603050405020304" pitchFamily="18" charset="0"/>
                <a:cs typeface="Times New Roman" panose="02020603050405020304" pitchFamily="18" charset="0"/>
              </a:rPr>
              <a:t> and </a:t>
            </a:r>
            <a:r>
              <a:rPr lang="fi-FI" sz="3500" dirty="0" err="1" smtClean="0">
                <a:latin typeface="Times New Roman" panose="02020603050405020304" pitchFamily="18" charset="0"/>
                <a:cs typeface="Times New Roman" panose="02020603050405020304" pitchFamily="18" charset="0"/>
              </a:rPr>
              <a:t>risk</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has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reduced</a:t>
            </a:r>
            <a:r>
              <a:rPr lang="fi-FI" sz="3500" dirty="0" smtClean="0">
                <a:latin typeface="Times New Roman" panose="02020603050405020304" pitchFamily="18" charset="0"/>
                <a:cs typeface="Times New Roman" panose="02020603050405020304" pitchFamily="18" charset="0"/>
              </a:rPr>
              <a:t>. </a:t>
            </a:r>
            <a:endParaRPr lang="en-US" sz="3500" dirty="0">
              <a:latin typeface="Times New Roman" panose="02020603050405020304" pitchFamily="18" charset="0"/>
              <a:cs typeface="Times New Roman" panose="02020603050405020304" pitchFamily="18" charset="0"/>
            </a:endParaRPr>
          </a:p>
        </p:txBody>
      </p:sp>
      <p:pic>
        <p:nvPicPr>
          <p:cNvPr id="1034" name="Picture 10" descr="Kuvahaun tulos haulle Paul Marsh, London Business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8983" y="247836"/>
            <a:ext cx="1406029" cy="144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23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Expert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opinion</a:t>
            </a:r>
            <a:r>
              <a:rPr lang="fi-FI" b="1" dirty="0" smtClean="0">
                <a:latin typeface="Times New Roman" panose="02020603050405020304" pitchFamily="18" charset="0"/>
                <a:cs typeface="Times New Roman" panose="02020603050405020304" pitchFamily="18" charset="0"/>
              </a:rPr>
              <a:t>: John </a:t>
            </a:r>
            <a:r>
              <a:rPr lang="fi-FI" b="1" dirty="0" err="1" smtClean="0">
                <a:latin typeface="Times New Roman" panose="02020603050405020304" pitchFamily="18" charset="0"/>
                <a:cs typeface="Times New Roman" panose="02020603050405020304" pitchFamily="18" charset="0"/>
              </a:rPr>
              <a:t>Greenwood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chief</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economist</a:t>
            </a:r>
            <a:r>
              <a:rPr lang="fi-FI" b="1" dirty="0" smtClean="0">
                <a:latin typeface="Times New Roman" panose="02020603050405020304" pitchFamily="18" charset="0"/>
                <a:cs typeface="Times New Roman" panose="02020603050405020304" pitchFamily="18" charset="0"/>
              </a:rPr>
              <a:t> at </a:t>
            </a:r>
            <a:r>
              <a:rPr lang="fi-FI" b="1" dirty="0" err="1" smtClean="0">
                <a:latin typeface="Times New Roman" panose="02020603050405020304" pitchFamily="18" charset="0"/>
                <a:cs typeface="Times New Roman" panose="02020603050405020304" pitchFamily="18" charset="0"/>
              </a:rPr>
              <a:t>Invesco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sz="3500" dirty="0" err="1" smtClean="0">
                <a:latin typeface="Times New Roman" panose="02020603050405020304" pitchFamily="18" charset="0"/>
                <a:cs typeface="Times New Roman" panose="02020603050405020304" pitchFamily="18" charset="0"/>
              </a:rPr>
              <a:t>Developed</a:t>
            </a:r>
            <a:r>
              <a:rPr lang="fi-FI" sz="3500" dirty="0" smtClean="0">
                <a:latin typeface="Times New Roman" panose="02020603050405020304" pitchFamily="18" charset="0"/>
                <a:cs typeface="Times New Roman" panose="02020603050405020304" pitchFamily="18" charset="0"/>
              </a:rPr>
              <a:t> market – a long </a:t>
            </a:r>
            <a:r>
              <a:rPr lang="fi-FI" sz="3500" dirty="0" err="1" smtClean="0">
                <a:latin typeface="Times New Roman" panose="02020603050405020304" pitchFamily="18" charset="0"/>
                <a:cs typeface="Times New Roman" panose="02020603050405020304" pitchFamily="18" charset="0"/>
              </a:rPr>
              <a:t>extended</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slow</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recovery</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from</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recession</a:t>
            </a:r>
            <a:r>
              <a:rPr lang="fi-FI" sz="3500" dirty="0" smtClean="0">
                <a:latin typeface="Times New Roman" panose="02020603050405020304" pitchFamily="18" charset="0"/>
                <a:cs typeface="Times New Roman" panose="02020603050405020304" pitchFamily="18" charset="0"/>
              </a:rPr>
              <a:t>.</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b="1" dirty="0" err="1" smtClean="0">
                <a:solidFill>
                  <a:srgbClr val="FF0000"/>
                </a:solidFill>
                <a:latin typeface="Times New Roman" panose="02020603050405020304" pitchFamily="18" charset="0"/>
                <a:cs typeface="Times New Roman" panose="02020603050405020304" pitchFamily="18" charset="0"/>
              </a:rPr>
              <a:t>Emerging</a:t>
            </a:r>
            <a:r>
              <a:rPr lang="fi-FI" sz="3500" b="1" dirty="0" smtClean="0">
                <a:solidFill>
                  <a:srgbClr val="FF0000"/>
                </a:solidFill>
                <a:latin typeface="Times New Roman" panose="02020603050405020304" pitchFamily="18" charset="0"/>
                <a:cs typeface="Times New Roman" panose="02020603050405020304" pitchFamily="18" charset="0"/>
              </a:rPr>
              <a:t> market </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can</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have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much</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shorter</a:t>
            </a:r>
            <a:r>
              <a:rPr lang="fi-FI" sz="3500" dirty="0" smtClean="0">
                <a:latin typeface="Times New Roman" panose="02020603050405020304" pitchFamily="18" charset="0"/>
                <a:cs typeface="Times New Roman" panose="02020603050405020304" pitchFamily="18" charset="0"/>
              </a:rPr>
              <a:t> and </a:t>
            </a:r>
            <a:r>
              <a:rPr lang="fi-FI" sz="3500" dirty="0" err="1" smtClean="0">
                <a:latin typeface="Times New Roman" panose="02020603050405020304" pitchFamily="18" charset="0"/>
                <a:cs typeface="Times New Roman" panose="02020603050405020304" pitchFamily="18" charset="0"/>
              </a:rPr>
              <a:t>sharper</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cycles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within</a:t>
            </a:r>
            <a:r>
              <a:rPr lang="fi-FI" sz="3500" dirty="0" smtClean="0">
                <a:latin typeface="Times New Roman" panose="02020603050405020304" pitchFamily="18" charset="0"/>
                <a:cs typeface="Times New Roman" panose="02020603050405020304" pitchFamily="18" charset="0"/>
              </a:rPr>
              <a:t> a single </a:t>
            </a:r>
            <a:r>
              <a:rPr lang="fi-FI" sz="3500" dirty="0" err="1" smtClean="0">
                <a:latin typeface="Times New Roman" panose="02020603050405020304" pitchFamily="18" charset="0"/>
                <a:cs typeface="Times New Roman" panose="02020603050405020304" pitchFamily="18" charset="0"/>
              </a:rPr>
              <a:t>cycle</a:t>
            </a:r>
            <a:r>
              <a:rPr lang="fi-FI" sz="3500" dirty="0" smtClean="0">
                <a:latin typeface="Times New Roman" panose="02020603050405020304" pitchFamily="18" charset="0"/>
                <a:cs typeface="Times New Roman" panose="02020603050405020304" pitchFamily="18" charset="0"/>
              </a:rPr>
              <a:t> of </a:t>
            </a:r>
            <a:r>
              <a:rPr lang="fi-FI" sz="3500" dirty="0" err="1" smtClean="0">
                <a:latin typeface="Times New Roman" panose="02020603050405020304" pitchFamily="18" charset="0"/>
                <a:cs typeface="Times New Roman" panose="02020603050405020304" pitchFamily="18" charset="0"/>
              </a:rPr>
              <a:t>the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developed</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countries</a:t>
            </a:r>
            <a:r>
              <a:rPr lang="fi-FI" sz="3500" dirty="0" smtClean="0">
                <a:latin typeface="Times New Roman" panose="02020603050405020304" pitchFamily="18" charset="0"/>
                <a:cs typeface="Times New Roman" panose="02020603050405020304" pitchFamily="18" charset="0"/>
              </a:rPr>
              <a:t>.</a:t>
            </a:r>
            <a:endParaRPr lang="en-US" sz="3500" dirty="0">
              <a:latin typeface="Times New Roman" panose="02020603050405020304" pitchFamily="18" charset="0"/>
              <a:cs typeface="Times New Roman" panose="02020603050405020304" pitchFamily="18" charset="0"/>
            </a:endParaRPr>
          </a:p>
        </p:txBody>
      </p:sp>
      <p:pic>
        <p:nvPicPr>
          <p:cNvPr id="2050" name="Picture 2" descr="Kuvahaun tulos haulle John Greenwood, chief economist at Inve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682" y="172605"/>
            <a:ext cx="1115085" cy="151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66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Professor</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opinion</a:t>
            </a:r>
            <a:r>
              <a:rPr lang="fi-FI" b="1" dirty="0" smtClean="0">
                <a:latin typeface="Times New Roman" panose="02020603050405020304" pitchFamily="18" charset="0"/>
                <a:cs typeface="Times New Roman" panose="02020603050405020304" pitchFamily="18" charset="0"/>
              </a:rPr>
              <a:t>: Eswar </a:t>
            </a:r>
            <a:r>
              <a:rPr lang="fi-FI" b="1" dirty="0" err="1" smtClean="0">
                <a:latin typeface="Times New Roman" panose="02020603050405020304" pitchFamily="18" charset="0"/>
                <a:cs typeface="Times New Roman" panose="02020603050405020304" pitchFamily="18" charset="0"/>
              </a:rPr>
              <a:t>Prasad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Professor</a:t>
            </a:r>
            <a:r>
              <a:rPr lang="fi-FI" b="1" dirty="0" smtClean="0">
                <a:latin typeface="Times New Roman" panose="02020603050405020304" pitchFamily="18" charset="0"/>
                <a:cs typeface="Times New Roman" panose="02020603050405020304" pitchFamily="18" charset="0"/>
              </a:rPr>
              <a:t> at </a:t>
            </a:r>
            <a:r>
              <a:rPr lang="fi-FI" b="1" dirty="0" err="1" smtClean="0">
                <a:latin typeface="Times New Roman" panose="02020603050405020304" pitchFamily="18" charset="0"/>
                <a:cs typeface="Times New Roman" panose="02020603050405020304" pitchFamily="18" charset="0"/>
              </a:rPr>
              <a:t>Cornell</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University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dirty="0" err="1" smtClean="0">
                <a:latin typeface="Times New Roman" panose="02020603050405020304" pitchFamily="18" charset="0"/>
                <a:cs typeface="Times New Roman" panose="02020603050405020304" pitchFamily="18" charset="0"/>
              </a:rPr>
              <a:t>Recessions</a:t>
            </a:r>
            <a:r>
              <a:rPr lang="fi-FI" dirty="0" smtClean="0">
                <a:latin typeface="Times New Roman" panose="02020603050405020304" pitchFamily="18" charset="0"/>
                <a:cs typeface="Times New Roman" panose="02020603050405020304" pitchFamily="18" charset="0"/>
              </a:rPr>
              <a:t> in </a:t>
            </a:r>
            <a:r>
              <a:rPr lang="fi-FI" dirty="0" err="1" smtClean="0">
                <a:solidFill>
                  <a:srgbClr val="FF0000"/>
                </a:solidFill>
                <a:latin typeface="Times New Roman" panose="02020603050405020304" pitchFamily="18" charset="0"/>
                <a:cs typeface="Times New Roman" panose="02020603050405020304" pitchFamily="18" charset="0"/>
              </a:rPr>
              <a:t>EMs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generally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deeper</a:t>
            </a:r>
            <a:r>
              <a:rPr lang="fi-FI" dirty="0" smtClean="0">
                <a:latin typeface="Times New Roman" panose="02020603050405020304" pitchFamily="18" charset="0"/>
                <a:cs typeface="Times New Roman" panose="02020603050405020304" pitchFamily="18" charset="0"/>
              </a:rPr>
              <a:t> &amp; </a:t>
            </a:r>
            <a:r>
              <a:rPr lang="fi-FI" dirty="0" err="1" smtClean="0">
                <a:latin typeface="Times New Roman" panose="02020603050405020304" pitchFamily="18" charset="0"/>
                <a:cs typeface="Times New Roman" panose="02020603050405020304" pitchFamily="18" charset="0"/>
              </a:rPr>
              <a:t>more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protracted</a:t>
            </a:r>
            <a:r>
              <a:rPr lang="fi-FI" dirty="0" smtClean="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longstanding</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than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those</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advanced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countries</a:t>
            </a:r>
            <a:r>
              <a:rPr lang="fi-FI"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Co-movements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between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emerging</a:t>
            </a:r>
            <a:r>
              <a:rPr lang="fi-FI" dirty="0" smtClean="0">
                <a:latin typeface="Times New Roman" panose="02020603050405020304" pitchFamily="18" charset="0"/>
                <a:cs typeface="Times New Roman" panose="02020603050405020304" pitchFamily="18" charset="0"/>
              </a:rPr>
              <a:t> and </a:t>
            </a:r>
            <a:r>
              <a:rPr lang="fi-FI" dirty="0" err="1" smtClean="0">
                <a:latin typeface="Times New Roman" panose="02020603050405020304" pitchFamily="18" charset="0"/>
                <a:cs typeface="Times New Roman" panose="02020603050405020304" pitchFamily="18" charset="0"/>
              </a:rPr>
              <a:t>advanced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economies</a:t>
            </a:r>
            <a:r>
              <a:rPr lang="fi-FI" dirty="0" smtClean="0">
                <a:latin typeface="Times New Roman" panose="02020603050405020304" pitchFamily="18" charset="0"/>
                <a:cs typeface="Times New Roman" panose="02020603050405020304" pitchFamily="18" charset="0"/>
              </a:rPr>
              <a:t> in business </a:t>
            </a:r>
            <a:r>
              <a:rPr lang="fi-FI" dirty="0" err="1" smtClean="0">
                <a:latin typeface="Times New Roman" panose="02020603050405020304" pitchFamily="18" charset="0"/>
                <a:cs typeface="Times New Roman" panose="02020603050405020304" pitchFamily="18" charset="0"/>
              </a:rPr>
              <a:t>cycles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went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up</a:t>
            </a:r>
            <a:r>
              <a:rPr lang="fi-FI" dirty="0" smtClean="0">
                <a:latin typeface="Times New Roman" panose="02020603050405020304" pitchFamily="18" charset="0"/>
                <a:cs typeface="Times New Roman" panose="02020603050405020304" pitchFamily="18" charset="0"/>
              </a:rPr>
              <a:t> in 1985-2008 </a:t>
            </a:r>
            <a:r>
              <a:rPr lang="fi-FI" dirty="0" err="1" smtClean="0">
                <a:latin typeface="Times New Roman" panose="02020603050405020304" pitchFamily="18" charset="0"/>
                <a:cs typeface="Times New Roman" panose="02020603050405020304" pitchFamily="18" charset="0"/>
              </a:rPr>
              <a:t>versus</a:t>
            </a:r>
            <a:r>
              <a:rPr lang="fi-FI" dirty="0" smtClean="0">
                <a:latin typeface="Times New Roman" panose="02020603050405020304" pitchFamily="18" charset="0"/>
                <a:cs typeface="Times New Roman" panose="02020603050405020304" pitchFamily="18" charset="0"/>
              </a:rPr>
              <a:t> 1960-1984.</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Financial </a:t>
            </a:r>
            <a:r>
              <a:rPr lang="fi-FI" dirty="0" err="1" smtClean="0">
                <a:latin typeface="Times New Roman" panose="02020603050405020304" pitchFamily="18" charset="0"/>
                <a:cs typeface="Times New Roman" panose="02020603050405020304" pitchFamily="18" charset="0"/>
              </a:rPr>
              <a:t>markets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do</a:t>
            </a:r>
            <a:r>
              <a:rPr lang="fi-FI" dirty="0" smtClean="0">
                <a:latin typeface="Times New Roman" panose="02020603050405020304" pitchFamily="18" charset="0"/>
                <a:cs typeface="Times New Roman" panose="02020603050405020304" pitchFamily="18" charset="0"/>
              </a:rPr>
              <a:t> Tango </a:t>
            </a:r>
            <a:r>
              <a:rPr lang="fi-FI" dirty="0" err="1" smtClean="0">
                <a:latin typeface="Times New Roman" panose="02020603050405020304" pitchFamily="18" charset="0"/>
                <a:cs typeface="Times New Roman" panose="02020603050405020304" pitchFamily="18" charset="0"/>
              </a:rPr>
              <a:t>together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Stronger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linkages</a:t>
            </a:r>
            <a:r>
              <a:rPr lang="fi-FI" dirty="0" smtClean="0">
                <a:latin typeface="Times New Roman" panose="02020603050405020304" pitchFamily="18" charset="0"/>
                <a:cs typeface="Times New Roman" panose="02020603050405020304" pitchFamily="18" charset="0"/>
              </a:rPr>
              <a:t> &amp; </a:t>
            </a:r>
            <a:r>
              <a:rPr lang="fi-FI" dirty="0" err="1" smtClean="0">
                <a:latin typeface="Times New Roman" panose="02020603050405020304" pitchFamily="18" charset="0"/>
                <a:cs typeface="Times New Roman" panose="02020603050405020304" pitchFamily="18" charset="0"/>
              </a:rPr>
              <a:t>spillovers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among</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global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financial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markets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especially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equity</a:t>
            </a:r>
            <a:r>
              <a:rPr lang="fi-FI"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3074" name="Picture 2" descr="Kuvahaun tulos haulle Eswar Prasad, Professor at Cornell Un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1860" y="96302"/>
            <a:ext cx="1104406" cy="159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46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opinion</a:t>
            </a:r>
            <a:r>
              <a:rPr lang="fi-FI" b="1" dirty="0">
                <a:latin typeface="Times New Roman" panose="02020603050405020304" pitchFamily="18" charset="0"/>
                <a:cs typeface="Times New Roman" panose="02020603050405020304" pitchFamily="18" charset="0"/>
              </a:rPr>
              <a:t>: Eswar </a:t>
            </a:r>
            <a:r>
              <a:rPr lang="fi-FI" b="1" dirty="0" err="1">
                <a:latin typeface="Times New Roman" panose="02020603050405020304" pitchFamily="18" charset="0"/>
                <a:cs typeface="Times New Roman" panose="02020603050405020304" pitchFamily="18" charset="0"/>
              </a:rPr>
              <a:t>Prasad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t>
            </a:r>
            <a:r>
              <a:rPr lang="fi-FI" b="1" dirty="0" err="1">
                <a:latin typeface="Times New Roman" panose="02020603050405020304" pitchFamily="18" charset="0"/>
                <a:cs typeface="Times New Roman" panose="02020603050405020304" pitchFamily="18" charset="0"/>
              </a:rPr>
              <a:t>Cornell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University</a:t>
            </a:r>
            <a:endParaRPr lang="en-US" dirty="0"/>
          </a:p>
        </p:txBody>
      </p:sp>
      <p:sp>
        <p:nvSpPr>
          <p:cNvPr id="3" name="Content Placeholder 2"/>
          <p:cNvSpPr>
            <a:spLocks noGrp="1"/>
          </p:cNvSpPr>
          <p:nvPr>
            <p:ph idx="1"/>
          </p:nvPr>
        </p:nvSpPr>
        <p:spPr/>
        <p:txBody>
          <a:bodyPr/>
          <a:lstStyle/>
          <a:p>
            <a:pPr marL="0" indent="0">
              <a:buNone/>
            </a:pPr>
            <a:r>
              <a:rPr lang="fi-FI" dirty="0" err="1" smtClean="0">
                <a:latin typeface="Times New Roman" panose="02020603050405020304" pitchFamily="18" charset="0"/>
                <a:cs typeface="Times New Roman" panose="02020603050405020304" pitchFamily="18" charset="0"/>
              </a:rPr>
              <a:t>What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changed</a:t>
            </a:r>
            <a:r>
              <a:rPr lang="fi-FI" dirty="0" smtClean="0">
                <a:latin typeface="Times New Roman" panose="02020603050405020304" pitchFamily="18" charset="0"/>
                <a:cs typeface="Times New Roman" panose="02020603050405020304" pitchFamily="18" charset="0"/>
              </a:rPr>
              <a:t> for </a:t>
            </a:r>
            <a:r>
              <a:rPr lang="fi-FI" dirty="0" err="1" smtClean="0">
                <a:solidFill>
                  <a:srgbClr val="FF0000"/>
                </a:solidFill>
                <a:latin typeface="Times New Roman" panose="02020603050405020304" pitchFamily="18" charset="0"/>
                <a:cs typeface="Times New Roman" panose="02020603050405020304" pitchFamily="18" charset="0"/>
              </a:rPr>
              <a:t>EMs</a:t>
            </a:r>
            <a:r>
              <a:rPr lang="fi-FI" dirty="0" smtClean="0">
                <a:latin typeface="Times New Roman" panose="02020603050405020304" pitchFamily="18" charset="0"/>
                <a:cs typeface="Times New Roman" panose="02020603050405020304" pitchFamily="18" charset="0"/>
              </a:rPr>
              <a:t> business </a:t>
            </a:r>
            <a:r>
              <a:rPr lang="fi-FI" dirty="0" err="1" smtClean="0">
                <a:latin typeface="Times New Roman" panose="02020603050405020304" pitchFamily="18" charset="0"/>
                <a:cs typeface="Times New Roman" panose="02020603050405020304" pitchFamily="18" charset="0"/>
              </a:rPr>
              <a:t>cycles</a:t>
            </a:r>
            <a:r>
              <a:rPr lang="fi-FI"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Stronger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global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trade&amp;financial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linkages</a:t>
            </a:r>
            <a:endParaRPr lang="fi-FI" dirty="0" smtClean="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-More </a:t>
            </a:r>
            <a:r>
              <a:rPr lang="fi-FI" dirty="0" err="1" smtClean="0">
                <a:latin typeface="Times New Roman" panose="02020603050405020304" pitchFamily="18" charset="0"/>
                <a:cs typeface="Times New Roman" panose="02020603050405020304" pitchFamily="18" charset="0"/>
              </a:rPr>
              <a:t>diversified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economic</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structure</a:t>
            </a:r>
            <a:r>
              <a:rPr lang="fi-FI" dirty="0" smtClean="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a:t>
            </a:r>
            <a:r>
              <a:rPr lang="fi-FI" dirty="0" err="1" smtClean="0">
                <a:latin typeface="Times New Roman" panose="02020603050405020304" pitchFamily="18" charset="0"/>
                <a:cs typeface="Times New Roman" panose="02020603050405020304" pitchFamily="18" charset="0"/>
              </a:rPr>
              <a:t>roduction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trade</a:t>
            </a:r>
            <a:r>
              <a:rPr lang="fi-FI" dirty="0" smtClean="0">
                <a:latin typeface="Times New Roman" panose="02020603050405020304" pitchFamily="18" charset="0"/>
                <a:cs typeface="Times New Roman" panose="02020603050405020304" pitchFamily="18" charset="0"/>
              </a:rPr>
              <a:t>. </a:t>
            </a:r>
          </a:p>
          <a:p>
            <a:pPr marL="0" indent="0">
              <a:buNone/>
            </a:pPr>
            <a:r>
              <a:rPr lang="fi-FI" dirty="0" smtClean="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Stronger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linkages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among</a:t>
            </a:r>
            <a:r>
              <a:rPr lang="fi-FI" dirty="0" smtClean="0">
                <a:latin typeface="Times New Roman" panose="02020603050405020304" pitchFamily="18" charset="0"/>
                <a:cs typeface="Times New Roman" panose="02020603050405020304" pitchFamily="18" charset="0"/>
              </a:rPr>
              <a:t> </a:t>
            </a:r>
            <a:r>
              <a:rPr lang="fi-FI" dirty="0" err="1" smtClean="0">
                <a:solidFill>
                  <a:srgbClr val="FF0000"/>
                </a:solidFill>
                <a:latin typeface="Times New Roman" panose="02020603050405020304" pitchFamily="18" charset="0"/>
                <a:cs typeface="Times New Roman" panose="02020603050405020304" pitchFamily="18" charset="0"/>
              </a:rPr>
              <a:t>EMs</a:t>
            </a:r>
            <a:r>
              <a:rPr lang="fi-FI" dirty="0" smtClean="0">
                <a:latin typeface="Times New Roman" panose="02020603050405020304" pitchFamily="18" charset="0"/>
                <a:cs typeface="Times New Roman" panose="02020603050405020304" pitchFamily="18" charset="0"/>
              </a:rPr>
              <a:t>.</a:t>
            </a:r>
          </a:p>
          <a:p>
            <a:pPr marL="0" indent="0">
              <a:buNone/>
            </a:pPr>
            <a:r>
              <a:rPr lang="fi-FI" dirty="0" smtClean="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Better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policies</a:t>
            </a:r>
            <a:r>
              <a:rPr lang="fi-FI" dirty="0" smtClean="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solidFill>
                  <a:srgbClr val="FF0000"/>
                </a:solidFill>
                <a:latin typeface="Times New Roman" panose="02020603050405020304" pitchFamily="18" charset="0"/>
                <a:cs typeface="Times New Roman" panose="02020603050405020304" pitchFamily="18" charset="0"/>
              </a:rPr>
              <a:t>EMs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more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exposed</a:t>
            </a:r>
            <a:r>
              <a:rPr lang="fi-FI" dirty="0" smtClean="0">
                <a:latin typeface="Times New Roman" panose="02020603050405020304" pitchFamily="18" charset="0"/>
                <a:cs typeface="Times New Roman" panose="02020603050405020304" pitchFamily="18" charset="0"/>
              </a:rPr>
              <a:t> to </a:t>
            </a:r>
            <a:r>
              <a:rPr lang="fi-FI" dirty="0" err="1" smtClean="0">
                <a:latin typeface="Times New Roman" panose="02020603050405020304" pitchFamily="18" charset="0"/>
                <a:cs typeface="Times New Roman" panose="02020603050405020304" pitchFamily="18" charset="0"/>
              </a:rPr>
              <a:t>global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cycles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than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before</a:t>
            </a:r>
            <a:r>
              <a:rPr lang="fi-FI" dirty="0" smtClean="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27441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2:</a:t>
            </a:r>
            <a:r>
              <a:rPr lang="en-US" sz="3000" b="1" dirty="0" smtClean="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A</a:t>
            </a:r>
            <a:r>
              <a:rPr lang="en-US" sz="3000" b="1" dirty="0" smtClean="0">
                <a:latin typeface="Times New Roman" panose="02020603050405020304" pitchFamily="18" charset="0"/>
                <a:cs typeface="Times New Roman" panose="02020603050405020304" pitchFamily="18" charset="0"/>
              </a:rPr>
              <a:t>ggregate </a:t>
            </a:r>
            <a:r>
              <a:rPr lang="en-US" sz="3000" b="1" dirty="0">
                <a:latin typeface="Times New Roman" panose="02020603050405020304" pitchFamily="18" charset="0"/>
                <a:cs typeface="Times New Roman" panose="02020603050405020304" pitchFamily="18" charset="0"/>
              </a:rPr>
              <a:t>corporate earnings growth translates into earnings per share (EPS) growth</a:t>
            </a:r>
            <a:r>
              <a:rPr lang="en-US" sz="3000" b="1"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MSCI Barra Research</a:t>
            </a: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26919"/>
            <a:ext cx="10515600" cy="4550044"/>
          </a:xfrm>
        </p:spPr>
        <p:txBody>
          <a:bodyPr>
            <a:normAutofit/>
          </a:bodyPr>
          <a:lstStyle/>
          <a:p>
            <a:pPr marL="0" indent="0" algn="just">
              <a:buNone/>
            </a:pPr>
            <a:r>
              <a:rPr lang="en-US" sz="2200" dirty="0" smtClean="0">
                <a:latin typeface="Times New Roman" panose="02020603050405020304" pitchFamily="18" charset="0"/>
                <a:cs typeface="Times New Roman" panose="02020603050405020304" pitchFamily="18" charset="0"/>
              </a:rPr>
              <a:t>This </a:t>
            </a:r>
            <a:r>
              <a:rPr lang="en-US" sz="2200" dirty="0">
                <a:latin typeface="Times New Roman" panose="02020603050405020304" pitchFamily="18" charset="0"/>
                <a:cs typeface="Times New Roman" panose="02020603050405020304" pitchFamily="18" charset="0"/>
              </a:rPr>
              <a:t>assumption may be somewhat </a:t>
            </a:r>
            <a:r>
              <a:rPr lang="en-US" sz="2200" dirty="0" smtClean="0">
                <a:latin typeface="Times New Roman" panose="02020603050405020304" pitchFamily="18" charset="0"/>
                <a:cs typeface="Times New Roman" panose="02020603050405020304" pitchFamily="18" charset="0"/>
              </a:rPr>
              <a:t>hasty/preliminary/rash </a:t>
            </a:r>
            <a:r>
              <a:rPr lang="en-US" sz="2200" dirty="0">
                <a:latin typeface="Times New Roman" panose="02020603050405020304" pitchFamily="18" charset="0"/>
                <a:cs typeface="Times New Roman" panose="02020603050405020304" pitchFamily="18" charset="0"/>
              </a:rPr>
              <a:t>(Bernstein and Arnott [2003</a:t>
            </a:r>
            <a:r>
              <a:rPr lang="en-US" sz="2200" dirty="0" smtClean="0">
                <a:latin typeface="Times New Roman" panose="02020603050405020304" pitchFamily="18" charset="0"/>
                <a:cs typeface="Times New Roman" panose="02020603050405020304" pitchFamily="18" charset="0"/>
              </a:rPr>
              <a:t>]).</a:t>
            </a:r>
          </a:p>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There </a:t>
            </a:r>
            <a:r>
              <a:rPr lang="en-US" sz="2200" dirty="0">
                <a:latin typeface="Times New Roman" panose="02020603050405020304" pitchFamily="18" charset="0"/>
                <a:cs typeface="Times New Roman" panose="02020603050405020304" pitchFamily="18" charset="0"/>
              </a:rPr>
              <a:t>is indeed </a:t>
            </a:r>
            <a:r>
              <a:rPr lang="en-US" sz="2200" dirty="0" smtClean="0">
                <a:latin typeface="Times New Roman" panose="02020603050405020304" pitchFamily="18" charset="0"/>
                <a:cs typeface="Times New Roman" panose="02020603050405020304" pitchFamily="18" charset="0"/>
              </a:rPr>
              <a:t>a distinction </a:t>
            </a:r>
            <a:r>
              <a:rPr lang="en-US" sz="2200" dirty="0">
                <a:latin typeface="Times New Roman" panose="02020603050405020304" pitchFamily="18" charset="0"/>
                <a:cs typeface="Times New Roman" panose="02020603050405020304" pitchFamily="18" charset="0"/>
              </a:rPr>
              <a:t>between growth in aggregate earnings of an economy and the growth in earnings </a:t>
            </a:r>
            <a:r>
              <a:rPr lang="en-US" sz="2200" dirty="0" smtClean="0">
                <a:latin typeface="Times New Roman" panose="02020603050405020304" pitchFamily="18" charset="0"/>
                <a:cs typeface="Times New Roman" panose="02020603050405020304" pitchFamily="18" charset="0"/>
              </a:rPr>
              <a:t>per share </a:t>
            </a:r>
            <a:r>
              <a:rPr lang="en-US" sz="2200" dirty="0">
                <a:latin typeface="Times New Roman" panose="02020603050405020304" pitchFamily="18" charset="0"/>
                <a:cs typeface="Times New Roman" panose="02020603050405020304" pitchFamily="18" charset="0"/>
              </a:rPr>
              <a:t>to which </a:t>
            </a:r>
            <a:r>
              <a:rPr lang="en-US" sz="2200" i="1" dirty="0">
                <a:latin typeface="Times New Roman" panose="02020603050405020304" pitchFamily="18" charset="0"/>
                <a:cs typeface="Times New Roman" panose="02020603050405020304" pitchFamily="18" charset="0"/>
              </a:rPr>
              <a:t>current </a:t>
            </a:r>
            <a:r>
              <a:rPr lang="en-US" sz="2200" dirty="0">
                <a:latin typeface="Times New Roman" panose="02020603050405020304" pitchFamily="18" charset="0"/>
                <a:cs typeface="Times New Roman" panose="02020603050405020304" pitchFamily="18" charset="0"/>
              </a:rPr>
              <a:t>investors have a claim. </a:t>
            </a:r>
            <a:endParaRPr lang="en-US" sz="2200" dirty="0" smtClean="0">
              <a:latin typeface="Times New Roman" panose="02020603050405020304" pitchFamily="18" charset="0"/>
              <a:cs typeface="Times New Roman" panose="02020603050405020304" pitchFamily="18" charset="0"/>
            </a:endParaRPr>
          </a:p>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 growth rates do not necessarily </a:t>
            </a:r>
            <a:r>
              <a:rPr lang="en-US" sz="2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match</a:t>
            </a:r>
            <a:r>
              <a:rPr lang="en-US" sz="2200" dirty="0" smtClean="0">
                <a:latin typeface="Times New Roman" panose="02020603050405020304" pitchFamily="18" charset="0"/>
                <a:cs typeface="Times New Roman" panose="02020603050405020304" pitchFamily="18" charset="0"/>
              </a:rPr>
              <a:t>, since </a:t>
            </a:r>
            <a:r>
              <a:rPr lang="en-US" sz="2200" dirty="0">
                <a:latin typeface="Times New Roman" panose="02020603050405020304" pitchFamily="18" charset="0"/>
                <a:cs typeface="Times New Roman" panose="02020603050405020304" pitchFamily="18" charset="0"/>
              </a:rPr>
              <a:t>there are factors that can </a:t>
            </a:r>
            <a:r>
              <a:rPr lang="en-US" sz="2200" dirty="0" smtClean="0">
                <a:latin typeface="Times New Roman" panose="02020603050405020304" pitchFamily="18" charset="0"/>
                <a:cs typeface="Times New Roman" panose="02020603050405020304" pitchFamily="18" charset="0"/>
              </a:rPr>
              <a:t>dilute/weaken </a:t>
            </a:r>
            <a:r>
              <a:rPr lang="en-US" sz="2200" dirty="0">
                <a:latin typeface="Times New Roman" panose="02020603050405020304" pitchFamily="18" charset="0"/>
                <a:cs typeface="Times New Roman" panose="02020603050405020304" pitchFamily="18" charset="0"/>
              </a:rPr>
              <a:t>aggregate earnings. A portion of GDP growth comes </a:t>
            </a:r>
            <a:r>
              <a:rPr lang="en-US" sz="2200" dirty="0" smtClean="0">
                <a:latin typeface="Times New Roman" panose="02020603050405020304" pitchFamily="18" charset="0"/>
                <a:cs typeface="Times New Roman" panose="02020603050405020304" pitchFamily="18" charset="0"/>
              </a:rPr>
              <a:t>from capital </a:t>
            </a:r>
            <a:r>
              <a:rPr lang="en-US" sz="2200" dirty="0">
                <a:latin typeface="Times New Roman" panose="02020603050405020304" pitchFamily="18" charset="0"/>
                <a:cs typeface="Times New Roman" panose="02020603050405020304" pitchFamily="18" charset="0"/>
              </a:rPr>
              <a:t>increases, such as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share issuances</a:t>
            </a:r>
            <a:r>
              <a:rPr lang="en-US" sz="2200" dirty="0">
                <a:latin typeface="Times New Roman" panose="02020603050405020304" pitchFamily="18" charset="0"/>
                <a:cs typeface="Times New Roman" panose="02020603050405020304" pitchFamily="18" charset="0"/>
              </a:rPr>
              <a:t>, rights issues, or </a:t>
            </a:r>
            <a:r>
              <a:rPr lang="en-US" sz="2200" dirty="0" smtClean="0">
                <a:latin typeface="Times New Roman" panose="02020603050405020304" pitchFamily="18" charset="0"/>
                <a:cs typeface="Times New Roman" panose="02020603050405020304" pitchFamily="18" charset="0"/>
              </a:rPr>
              <a:t>IPOs (</a:t>
            </a:r>
            <a:r>
              <a:rPr lang="fi-FI" sz="2200" dirty="0" err="1">
                <a:latin typeface="Times New Roman" panose="02020603050405020304" pitchFamily="18" charset="0"/>
                <a:cs typeface="Times New Roman" panose="02020603050405020304" pitchFamily="18" charset="0"/>
              </a:rPr>
              <a:t>initial</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public</a:t>
            </a:r>
            <a:r>
              <a:rPr lang="fi-FI" sz="2200" dirty="0">
                <a:latin typeface="Times New Roman" panose="02020603050405020304" pitchFamily="18" charset="0"/>
                <a:cs typeface="Times New Roman" panose="02020603050405020304" pitchFamily="18" charset="0"/>
              </a:rPr>
              <a:t> </a:t>
            </a:r>
            <a:r>
              <a:rPr lang="fi-FI" sz="2200" dirty="0" err="1" smtClean="0">
                <a:latin typeface="Times New Roman" panose="02020603050405020304" pitchFamily="18" charset="0"/>
                <a:cs typeface="Times New Roman" panose="02020603050405020304" pitchFamily="18" charset="0"/>
              </a:rPr>
              <a:t>offering</a:t>
            </a:r>
            <a:r>
              <a:rPr lang="fi-FI"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which increase </a:t>
            </a:r>
            <a:r>
              <a:rPr lang="en-US" sz="2200" dirty="0" smtClean="0">
                <a:latin typeface="Times New Roman" panose="02020603050405020304" pitchFamily="18" charset="0"/>
                <a:cs typeface="Times New Roman" panose="02020603050405020304" pitchFamily="18" charset="0"/>
              </a:rPr>
              <a:t>aggregate earnings </a:t>
            </a:r>
            <a:r>
              <a:rPr lang="en-US" sz="2200" dirty="0">
                <a:latin typeface="Times New Roman" panose="02020603050405020304" pitchFamily="18" charset="0"/>
                <a:cs typeface="Times New Roman" panose="02020603050405020304" pitchFamily="18" charset="0"/>
              </a:rPr>
              <a:t>but are not accessible to current investors</a:t>
            </a:r>
            <a:r>
              <a:rPr lang="en-US" sz="2200" dirty="0" smtClean="0">
                <a:latin typeface="Times New Roman" panose="02020603050405020304" pitchFamily="18" charset="0"/>
                <a:cs typeface="Times New Roman" panose="02020603050405020304" pitchFamily="18" charset="0"/>
              </a:rPr>
              <a:t>.</a:t>
            </a: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This </a:t>
            </a:r>
            <a:r>
              <a:rPr lang="en-US" sz="2200" dirty="0">
                <a:latin typeface="Times New Roman" panose="02020603050405020304" pitchFamily="18" charset="0"/>
                <a:cs typeface="Times New Roman" panose="02020603050405020304" pitchFamily="18" charset="0"/>
              </a:rPr>
              <a:t>dilution causes </a:t>
            </a:r>
            <a:r>
              <a:rPr lang="en-US" sz="2200" dirty="0" smtClean="0">
                <a:latin typeface="Times New Roman" panose="02020603050405020304" pitchFamily="18" charset="0"/>
                <a:cs typeface="Times New Roman" panose="02020603050405020304" pitchFamily="18" charset="0"/>
              </a:rPr>
              <a:t>the growth </a:t>
            </a:r>
            <a:r>
              <a:rPr lang="en-US" sz="2200" dirty="0">
                <a:latin typeface="Times New Roman" panose="02020603050405020304" pitchFamily="18" charset="0"/>
                <a:cs typeface="Times New Roman" panose="02020603050405020304" pitchFamily="18" charset="0"/>
              </a:rPr>
              <a:t>in EPS available to current investors to be lower than growth in aggregate earnings</a:t>
            </a:r>
            <a:r>
              <a:rPr lang="en-US" sz="2200" dirty="0" smtClean="0">
                <a:latin typeface="Times New Roman" panose="02020603050405020304" pitchFamily="18" charset="0"/>
                <a:cs typeface="Times New Roman" panose="02020603050405020304" pitchFamily="18" charset="0"/>
              </a:rPr>
              <a:t>.</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717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Income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distribution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among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latin typeface="Times New Roman" panose="02020603050405020304" pitchFamily="18" charset="0"/>
                <a:cs typeface="Times New Roman" panose="02020603050405020304" pitchFamily="18" charset="0"/>
              </a:rPr>
              <a:t>Why should we care about cross-country income differences</a:t>
            </a:r>
            <a:r>
              <a:rPr lang="en-US" b="1"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High income levels reflect high standards of living.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Income per capita differences are strongly associated with differences in consumption and in health.</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Thus the richest countries are not only producing more than 30 times as much as the poorest countries, but are also consuming 30 times as much.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Similarly, cross-country differences in health are quite remarkable; while life expectancy at birth is as high as 80 in the richest countries, it is only between 40 and 50 in many Sub-Saharan African nations. These gaps represent huge welfare differences. </a:t>
            </a:r>
          </a:p>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948820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Purchasing Power Parity </a:t>
            </a:r>
            <a:r>
              <a:rPr lang="fi-FI"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PPP) exchange rates </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important</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comparison</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living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standards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endParaRPr lang="fi-FI" dirty="0" smtClean="0"/>
          </a:p>
          <a:p>
            <a:pPr marL="0" indent="0">
              <a:buNone/>
            </a:pPr>
            <a:r>
              <a:rPr lang="fi-FI" dirty="0" err="1" smtClean="0">
                <a:latin typeface="Times New Roman" panose="02020603050405020304" pitchFamily="18" charset="0"/>
                <a:cs typeface="Times New Roman" panose="02020603050405020304" pitchFamily="18" charset="0"/>
              </a:rPr>
              <a:t>Monthly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income</a:t>
            </a:r>
            <a:r>
              <a:rPr lang="fi-FI" dirty="0" smtClean="0">
                <a:latin typeface="Times New Roman" panose="02020603050405020304" pitchFamily="18" charset="0"/>
                <a:cs typeface="Times New Roman" panose="02020603050405020304" pitchFamily="18" charset="0"/>
              </a:rPr>
              <a:t> of 150 USD is USA – </a:t>
            </a:r>
            <a:r>
              <a:rPr lang="fi-FI" dirty="0" err="1" smtClean="0">
                <a:latin typeface="Times New Roman" panose="02020603050405020304" pitchFamily="18" charset="0"/>
                <a:cs typeface="Times New Roman" panose="02020603050405020304" pitchFamily="18" charset="0"/>
              </a:rPr>
              <a:t>you</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will</a:t>
            </a:r>
            <a:r>
              <a:rPr lang="fi-FI" dirty="0" smtClean="0">
                <a:latin typeface="Times New Roman" panose="02020603050405020304" pitchFamily="18" charset="0"/>
                <a:cs typeface="Times New Roman" panose="02020603050405020304" pitchFamily="18" charset="0"/>
              </a:rPr>
              <a:t> live in </a:t>
            </a:r>
            <a:r>
              <a:rPr lang="fi-FI" dirty="0" err="1" smtClean="0">
                <a:latin typeface="Times New Roman" panose="02020603050405020304" pitchFamily="18" charset="0"/>
                <a:cs typeface="Times New Roman" panose="02020603050405020304" pitchFamily="18" charset="0"/>
              </a:rPr>
              <a:t>the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closet</a:t>
            </a:r>
            <a:r>
              <a:rPr lang="fi-FI"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Monthly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income</a:t>
            </a:r>
            <a:r>
              <a:rPr lang="fi-FI" dirty="0" smtClean="0">
                <a:latin typeface="Times New Roman" panose="02020603050405020304" pitchFamily="18" charset="0"/>
                <a:cs typeface="Times New Roman" panose="02020603050405020304" pitchFamily="18" charset="0"/>
              </a:rPr>
              <a:t> of 150 USD in Chin</a:t>
            </a:r>
            <a:r>
              <a:rPr lang="en-US" dirty="0" smtClean="0">
                <a:latin typeface="Times New Roman" panose="02020603050405020304" pitchFamily="18" charset="0"/>
                <a:cs typeface="Times New Roman" panose="02020603050405020304" pitchFamily="18" charset="0"/>
              </a:rPr>
              <a:t>a </a:t>
            </a:r>
            <a:r>
              <a:rPr lang="fi-FI"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pretty good live.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Comparison</a:t>
            </a:r>
            <a:r>
              <a:rPr lang="fi-FI" dirty="0" smtClean="0">
                <a:latin typeface="Times New Roman" panose="02020603050405020304" pitchFamily="18" charset="0"/>
                <a:cs typeface="Times New Roman" panose="02020603050405020304" pitchFamily="18" charset="0"/>
              </a:rPr>
              <a:t> of PPP GDP/</a:t>
            </a:r>
            <a:r>
              <a:rPr lang="fi-FI" dirty="0" err="1" smtClean="0">
                <a:latin typeface="Times New Roman" panose="02020603050405020304" pitchFamily="18" charset="0"/>
                <a:cs typeface="Times New Roman" panose="02020603050405020304" pitchFamily="18" charset="0"/>
              </a:rPr>
              <a:t>Income</a:t>
            </a:r>
            <a:r>
              <a:rPr lang="fi-FI" dirty="0" smtClean="0">
                <a:latin typeface="Times New Roman" panose="02020603050405020304" pitchFamily="18" charset="0"/>
                <a:cs typeface="Times New Roman" panose="02020603050405020304" pitchFamily="18" charset="0"/>
              </a:rPr>
              <a:t> per </a:t>
            </a:r>
            <a:r>
              <a:rPr lang="fi-FI" dirty="0" err="1" smtClean="0">
                <a:latin typeface="Times New Roman" panose="02020603050405020304" pitchFamily="18" charset="0"/>
                <a:cs typeface="Times New Roman" panose="02020603050405020304" pitchFamily="18" charset="0"/>
              </a:rPr>
              <a:t>capita</a:t>
            </a:r>
            <a:r>
              <a:rPr lang="fi-FI" dirty="0" smtClean="0">
                <a:latin typeface="Times New Roman" panose="02020603050405020304" pitchFamily="18" charset="0"/>
                <a:cs typeface="Times New Roman" panose="02020603050405020304" pitchFamily="18" charset="0"/>
              </a:rPr>
              <a:t> is </a:t>
            </a:r>
            <a:r>
              <a:rPr lang="fi-FI" dirty="0" err="1" smtClean="0">
                <a:latin typeface="Times New Roman" panose="02020603050405020304" pitchFamily="18" charset="0"/>
                <a:cs typeface="Times New Roman" panose="02020603050405020304" pitchFamily="18" charset="0"/>
              </a:rPr>
              <a:t>more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justified</a:t>
            </a:r>
            <a:r>
              <a:rPr lang="fi-FI" dirty="0" smtClean="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lgn="just">
              <a:buNone/>
            </a:pPr>
            <a:r>
              <a:rPr lang="en-US"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PPP </a:t>
            </a:r>
            <a:r>
              <a:rPr lang="en-US"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dollar </a:t>
            </a:r>
            <a:r>
              <a:rPr lang="en-US" sz="2200" dirty="0">
                <a:latin typeface="Times New Roman" panose="02020603050405020304" pitchFamily="18" charset="0"/>
                <a:cs typeface="Times New Roman" panose="02020603050405020304" pitchFamily="18" charset="0"/>
              </a:rPr>
              <a:t>takes into account the fact that it is cheaper to live in some countries than others. The idea is that we don't care how many actual dollars somebody is paid in, say, China, but we care about what sort of stuff those dollars can buy.</a:t>
            </a:r>
          </a:p>
        </p:txBody>
      </p:sp>
    </p:spTree>
    <p:extLst>
      <p:ext uri="{BB962C8B-B14F-4D97-AF65-F5344CB8AC3E}">
        <p14:creationId xmlns:p14="http://schemas.microsoft.com/office/powerpoint/2010/main" val="2993816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PPP </a:t>
            </a:r>
            <a:r>
              <a:rPr lang="fi-FI" b="1" dirty="0" err="1" smtClean="0">
                <a:latin typeface="Times New Roman" panose="02020603050405020304" pitchFamily="18" charset="0"/>
                <a:cs typeface="Times New Roman" panose="02020603050405020304" pitchFamily="18" charset="0"/>
              </a:rPr>
              <a:t>dolar</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ILO economist Patrick </a:t>
            </a:r>
            <a:r>
              <a:rPr lang="en-US" b="1" i="1" dirty="0" err="1">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Belser</a:t>
            </a:r>
            <a:r>
              <a:rPr lang="en-US"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explains: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someone in China takes their salary of 1,500 yuan per month and they go to the bank, they will actually get $200</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"But this is not what we use to compute this global average, because what is important here is what people are able to buy with these 1,500 yuan, and this is where we compare to the purchasing power of the US dollars and find that it is actually equivalent to around $400."</a:t>
            </a:r>
          </a:p>
          <a:p>
            <a:pPr marL="0" indent="0">
              <a:buNone/>
            </a:pPr>
            <a:endParaRPr lang="fi-FI" dirty="0"/>
          </a:p>
        </p:txBody>
      </p:sp>
    </p:spTree>
    <p:extLst>
      <p:ext uri="{BB962C8B-B14F-4D97-AF65-F5344CB8AC3E}">
        <p14:creationId xmlns:p14="http://schemas.microsoft.com/office/powerpoint/2010/main" val="267671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PPP adjusted GDP per capita, 1990 and 2015, distribution histogram, The World, USD</a:t>
            </a:r>
            <a:endParaRPr lang="en-US" b="1" dirty="0">
              <a:latin typeface="Times New Roman" panose="02020603050405020304" pitchFamily="18" charset="0"/>
              <a:cs typeface="Times New Roman" panose="02020603050405020304" pitchFamily="18"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751572724"/>
              </p:ext>
            </p:extLst>
          </p:nvPr>
        </p:nvGraphicFramePr>
        <p:xfrm>
          <a:off x="838200" y="1579418"/>
          <a:ext cx="10515600" cy="48570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4344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Discussion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great inequality in income per capita </a:t>
            </a:r>
            <a:r>
              <a:rPr lang="en-US" dirty="0" smtClean="0">
                <a:latin typeface="Times New Roman" panose="02020603050405020304" pitchFamily="18" charset="0"/>
                <a:cs typeface="Times New Roman" panose="02020603050405020304" pitchFamily="18" charset="0"/>
              </a:rPr>
              <a:t>across </a:t>
            </a:r>
            <a:r>
              <a:rPr lang="en-US" dirty="0">
                <a:latin typeface="Times New Roman" panose="02020603050405020304" pitchFamily="18" charset="0"/>
                <a:cs typeface="Times New Roman" panose="02020603050405020304" pitchFamily="18" charset="0"/>
              </a:rPr>
              <a:t>countries as shown by the highly dispersed distributions.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Most countries have their per capita incomes in the lowest part of income per capita distribution.</a:t>
            </a:r>
          </a:p>
          <a:p>
            <a:pPr marL="0" indent="0" algn="just">
              <a:buNone/>
            </a:pPr>
            <a:endParaRPr lang="fi-FI" dirty="0" smtClean="0">
              <a:latin typeface="Times New Roman" panose="02020603050405020304" pitchFamily="18" charset="0"/>
              <a:cs typeface="Times New Roman" panose="02020603050405020304" pitchFamily="18" charset="0"/>
            </a:endParaRPr>
          </a:p>
          <a:p>
            <a:pPr marL="0" indent="0" algn="just">
              <a:buNone/>
            </a:pPr>
            <a:r>
              <a:rPr lang="fi-FI" dirty="0" err="1" smtClean="0">
                <a:latin typeface="Times New Roman" panose="02020603050405020304" pitchFamily="18" charset="0"/>
                <a:cs typeface="Times New Roman" panose="02020603050405020304" pitchFamily="18" charset="0"/>
              </a:rPr>
              <a:t>Smaller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concentration</a:t>
            </a:r>
            <a:r>
              <a:rPr lang="fi-FI" dirty="0" smtClean="0">
                <a:latin typeface="Times New Roman" panose="02020603050405020304" pitchFamily="18" charset="0"/>
                <a:cs typeface="Times New Roman" panose="02020603050405020304" pitchFamily="18" charset="0"/>
              </a:rPr>
              <a:t> of </a:t>
            </a:r>
            <a:r>
              <a:rPr lang="fi-FI" dirty="0" err="1" smtClean="0">
                <a:latin typeface="Times New Roman" panose="02020603050405020304" pitchFamily="18" charset="0"/>
                <a:cs typeface="Times New Roman" panose="02020603050405020304" pitchFamily="18" charset="0"/>
              </a:rPr>
              <a:t>countries</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the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poor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tail</a:t>
            </a:r>
            <a:r>
              <a:rPr lang="fi-FI" dirty="0" smtClean="0">
                <a:latin typeface="Times New Roman" panose="02020603050405020304" pitchFamily="18" charset="0"/>
                <a:cs typeface="Times New Roman" panose="02020603050405020304" pitchFamily="18" charset="0"/>
              </a:rPr>
              <a:t> in 2015.</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smtClean="0">
                <a:latin typeface="Times New Roman" panose="02020603050405020304" pitchFamily="18" charset="0"/>
                <a:cs typeface="Times New Roman" panose="02020603050405020304" pitchFamily="18" charset="0"/>
              </a:rPr>
              <a:t>More </a:t>
            </a:r>
            <a:r>
              <a:rPr lang="fi-FI" dirty="0" err="1" smtClean="0">
                <a:latin typeface="Times New Roman" panose="02020603050405020304" pitchFamily="18" charset="0"/>
                <a:cs typeface="Times New Roman" panose="02020603050405020304" pitchFamily="18" charset="0"/>
              </a:rPr>
              <a:t>equal</a:t>
            </a:r>
            <a:r>
              <a:rPr lang="fi-FI" dirty="0" smtClean="0">
                <a:latin typeface="Times New Roman" panose="02020603050405020304" pitchFamily="18" charset="0"/>
                <a:cs typeface="Times New Roman" panose="02020603050405020304" pitchFamily="18" charset="0"/>
              </a:rPr>
              <a:t> GDP per </a:t>
            </a:r>
            <a:r>
              <a:rPr lang="fi-FI" dirty="0" err="1" smtClean="0">
                <a:latin typeface="Times New Roman" panose="02020603050405020304" pitchFamily="18" charset="0"/>
                <a:cs typeface="Times New Roman" panose="02020603050405020304" pitchFamily="18" charset="0"/>
              </a:rPr>
              <a:t>capita</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distribution</a:t>
            </a:r>
            <a:r>
              <a:rPr lang="fi-FI" dirty="0" smtClean="0">
                <a:latin typeface="Times New Roman" panose="02020603050405020304" pitchFamily="18" charset="0"/>
                <a:cs typeface="Times New Roman" panose="02020603050405020304" pitchFamily="18" charset="0"/>
              </a:rPr>
              <a:t> in 2015.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sz="2000" dirty="0" err="1" smtClean="0">
                <a:latin typeface="Times New Roman" panose="02020603050405020304" pitchFamily="18" charset="0"/>
                <a:cs typeface="Times New Roman" panose="02020603050405020304" pitchFamily="18" charset="0"/>
              </a:rPr>
              <a:t>Note</a:t>
            </a:r>
            <a:r>
              <a:rPr lang="fi-FI" sz="2000" dirty="0" smtClean="0">
                <a:latin typeface="Times New Roman" panose="02020603050405020304" pitchFamily="18" charset="0"/>
                <a:cs typeface="Times New Roman" panose="02020603050405020304" pitchFamily="18" charset="0"/>
              </a:rPr>
              <a:t>: in 1990 </a:t>
            </a:r>
            <a:r>
              <a:rPr lang="fi-FI" sz="2000" dirty="0" err="1" smtClean="0">
                <a:latin typeface="Times New Roman" panose="02020603050405020304" pitchFamily="18" charset="0"/>
                <a:cs typeface="Times New Roman" panose="02020603050405020304" pitchFamily="18" charset="0"/>
              </a:rPr>
              <a:t>we</a:t>
            </a:r>
            <a:r>
              <a:rPr lang="fi-FI" sz="2000" dirty="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include</a:t>
            </a:r>
            <a:r>
              <a:rPr lang="fi-FI" sz="2000" dirty="0" smtClean="0">
                <a:latin typeface="Times New Roman" panose="02020603050405020304" pitchFamily="18" charset="0"/>
                <a:cs typeface="Times New Roman" panose="02020603050405020304" pitchFamily="18" charset="0"/>
              </a:rPr>
              <a:t> 166 </a:t>
            </a:r>
            <a:r>
              <a:rPr lang="fi-FI" sz="2000" dirty="0" err="1" smtClean="0">
                <a:latin typeface="Times New Roman" panose="02020603050405020304" pitchFamily="18" charset="0"/>
                <a:cs typeface="Times New Roman" panose="02020603050405020304" pitchFamily="18" charset="0"/>
              </a:rPr>
              <a:t>countreis</a:t>
            </a:r>
            <a:r>
              <a:rPr lang="fi-FI" sz="2000" dirty="0" smtClean="0">
                <a:latin typeface="Times New Roman" panose="02020603050405020304" pitchFamily="18" charset="0"/>
                <a:cs typeface="Times New Roman" panose="02020603050405020304" pitchFamily="18" charset="0"/>
              </a:rPr>
              <a:t> and in 2015 – 182. </a:t>
            </a:r>
          </a:p>
          <a:p>
            <a:pPr marL="0" indent="0">
              <a:buNone/>
            </a:pPr>
            <a:endParaRPr lang="fi-FI" dirty="0"/>
          </a:p>
          <a:p>
            <a:pPr marL="0" indent="0">
              <a:buNone/>
            </a:pPr>
            <a:endParaRPr lang="en-US" dirty="0"/>
          </a:p>
        </p:txBody>
      </p:sp>
    </p:spTree>
    <p:extLst>
      <p:ext uri="{BB962C8B-B14F-4D97-AF65-F5344CB8AC3E}">
        <p14:creationId xmlns:p14="http://schemas.microsoft.com/office/powerpoint/2010/main" val="2248888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err="1">
                <a:latin typeface="Times New Roman" panose="02020603050405020304" pitchFamily="18" charset="0"/>
                <a:cs typeface="Times New Roman" panose="02020603050405020304" pitchFamily="18" charset="0"/>
              </a:rPr>
              <a:t>What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factors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are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responsible</a:t>
            </a:r>
            <a:r>
              <a:rPr lang="fi-FI" b="1" dirty="0">
                <a:latin typeface="Times New Roman" panose="02020603050405020304" pitchFamily="18" charset="0"/>
                <a:cs typeface="Times New Roman" panose="02020603050405020304" pitchFamily="18" charset="0"/>
              </a:rPr>
              <a:t> for </a:t>
            </a:r>
            <a:r>
              <a:rPr lang="fi-FI" b="1" dirty="0" err="1">
                <a:latin typeface="Times New Roman" panose="02020603050405020304" pitchFamily="18" charset="0"/>
                <a:cs typeface="Times New Roman" panose="02020603050405020304" pitchFamily="18" charset="0"/>
              </a:rPr>
              <a:t>current</a:t>
            </a:r>
            <a:r>
              <a:rPr lang="fi-FI" b="1" dirty="0">
                <a:latin typeface="Times New Roman" panose="02020603050405020304" pitchFamily="18" charset="0"/>
                <a:cs typeface="Times New Roman" panose="02020603050405020304" pitchFamily="18" charset="0"/>
              </a:rPr>
              <a:t> GDP per </a:t>
            </a:r>
            <a:r>
              <a:rPr lang="fi-FI" b="1" dirty="0" err="1">
                <a:latin typeface="Times New Roman" panose="02020603050405020304" pitchFamily="18" charset="0"/>
                <a:cs typeface="Times New Roman" panose="02020603050405020304" pitchFamily="18" charset="0"/>
              </a:rPr>
              <a:t>capita</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differences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between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countries</a:t>
            </a:r>
            <a:r>
              <a:rPr lang="fi-FI"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451262" y="1825625"/>
          <a:ext cx="10902538" cy="4527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713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fi-FI" sz="4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4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lower</a:t>
            </a:r>
            <a:r>
              <a:rPr lang="fi-FI" sz="4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GDP per </a:t>
            </a:r>
            <a:r>
              <a:rPr lang="fi-FI" sz="4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capita</a:t>
            </a:r>
            <a:r>
              <a:rPr lang="fi-FI" sz="4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625051"/>
          </a:xfrm>
        </p:spPr>
        <p:txBody>
          <a:bodyPr>
            <a:normAutofit fontScale="92500" lnSpcReduction="10000"/>
          </a:bodyPr>
          <a:lstStyle/>
          <a:p>
            <a:pPr marL="0" indent="0">
              <a:buNone/>
            </a:pPr>
            <a:r>
              <a:rPr lang="fi-FI"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fi-FI" sz="45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fi-FI" sz="4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45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higher</a:t>
            </a:r>
            <a:r>
              <a:rPr lang="fi-FI" sz="4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45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fi-FI" sz="4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45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potential</a:t>
            </a:r>
            <a:r>
              <a:rPr lang="fi-FI" sz="4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45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growth</a:t>
            </a:r>
            <a:r>
              <a:rPr lang="fi-FI" sz="4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45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a:t>
            </a:r>
            <a:r>
              <a:rPr lang="fi-FI" sz="4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“If </a:t>
            </a:r>
            <a:r>
              <a:rPr lang="en-US" sz="2200" dirty="0">
                <a:latin typeface="Times New Roman" panose="02020603050405020304" pitchFamily="18" charset="0"/>
                <a:cs typeface="Times New Roman" panose="02020603050405020304" pitchFamily="18" charset="0"/>
              </a:rPr>
              <a:t>all economies were intrinsically the same, except for their starting </a:t>
            </a:r>
            <a:r>
              <a:rPr lang="en-US" sz="2200" dirty="0" smtClean="0">
                <a:latin typeface="Times New Roman" panose="02020603050405020304" pitchFamily="18" charset="0"/>
                <a:cs typeface="Times New Roman" panose="02020603050405020304" pitchFamily="18" charset="0"/>
              </a:rPr>
              <a:t>capital intensities (which is determined by GDP per capita), </a:t>
            </a:r>
            <a:r>
              <a:rPr lang="en-US" sz="2200" dirty="0">
                <a:latin typeface="Times New Roman" panose="02020603050405020304" pitchFamily="18" charset="0"/>
                <a:cs typeface="Times New Roman" panose="02020603050405020304" pitchFamily="18" charset="0"/>
              </a:rPr>
              <a:t>then convergence would apply in an absolute sense; that is, poor </a:t>
            </a:r>
            <a:r>
              <a:rPr lang="en-US" sz="2200" dirty="0" smtClean="0">
                <a:latin typeface="Times New Roman" panose="02020603050405020304" pitchFamily="18" charset="0"/>
                <a:cs typeface="Times New Roman" panose="02020603050405020304" pitchFamily="18" charset="0"/>
              </a:rPr>
              <a:t>places would </a:t>
            </a:r>
            <a:r>
              <a:rPr lang="en-US" sz="2200" dirty="0">
                <a:latin typeface="Times New Roman" panose="02020603050405020304" pitchFamily="18" charset="0"/>
                <a:cs typeface="Times New Roman" panose="02020603050405020304" pitchFamily="18" charset="0"/>
              </a:rPr>
              <a:t>tend to grow faster per capita than rich ones</a:t>
            </a:r>
            <a:r>
              <a:rPr lang="en-US" sz="2200" dirty="0" smtClean="0">
                <a:latin typeface="Times New Roman" panose="02020603050405020304" pitchFamily="18" charset="0"/>
                <a:cs typeface="Times New Roman" panose="02020603050405020304" pitchFamily="18" charset="0"/>
              </a:rPr>
              <a:t>.”</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“However</a:t>
            </a:r>
            <a:r>
              <a:rPr lang="en-US" sz="2000" dirty="0">
                <a:latin typeface="Times New Roman" panose="02020603050405020304" pitchFamily="18" charset="0"/>
                <a:cs typeface="Times New Roman" panose="02020603050405020304" pitchFamily="18" charset="0"/>
              </a:rPr>
              <a:t>, if economies differ </a:t>
            </a:r>
            <a:r>
              <a:rPr lang="en-US" sz="2000" dirty="0" smtClean="0">
                <a:latin typeface="Times New Roman" panose="02020603050405020304" pitchFamily="18" charset="0"/>
                <a:cs typeface="Times New Roman" panose="02020603050405020304" pitchFamily="18" charset="0"/>
              </a:rPr>
              <a:t>in various </a:t>
            </a:r>
            <a:r>
              <a:rPr lang="en-US" sz="2000" dirty="0">
                <a:latin typeface="Times New Roman" panose="02020603050405020304" pitchFamily="18" charset="0"/>
                <a:cs typeface="Times New Roman" panose="02020603050405020304" pitchFamily="18" charset="0"/>
              </a:rPr>
              <a:t>respects —including propensities to save and have children, willingness to </a:t>
            </a:r>
            <a:r>
              <a:rPr lang="en-US" sz="2000" dirty="0" smtClean="0">
                <a:latin typeface="Times New Roman" panose="02020603050405020304" pitchFamily="18" charset="0"/>
                <a:cs typeface="Times New Roman" panose="02020603050405020304" pitchFamily="18" charset="0"/>
              </a:rPr>
              <a:t>work, access </a:t>
            </a:r>
            <a:r>
              <a:rPr lang="en-US" sz="2000" dirty="0">
                <a:latin typeface="Times New Roman" panose="02020603050405020304" pitchFamily="18" charset="0"/>
                <a:cs typeface="Times New Roman" panose="02020603050405020304" pitchFamily="18" charset="0"/>
              </a:rPr>
              <a:t>to technology, and government policies— then the convergence force applies </a:t>
            </a:r>
            <a:r>
              <a:rPr lang="en-US" sz="2000" dirty="0" smtClean="0">
                <a:latin typeface="Times New Roman" panose="02020603050405020304" pitchFamily="18" charset="0"/>
                <a:cs typeface="Times New Roman" panose="02020603050405020304" pitchFamily="18" charset="0"/>
              </a:rPr>
              <a:t>only in </a:t>
            </a:r>
            <a:r>
              <a:rPr lang="en-US" sz="2000" dirty="0">
                <a:latin typeface="Times New Roman" panose="02020603050405020304" pitchFamily="18" charset="0"/>
                <a:cs typeface="Times New Roman" panose="02020603050405020304" pitchFamily="18" charset="0"/>
              </a:rPr>
              <a:t>a conditional sense</a:t>
            </a:r>
            <a:r>
              <a:rPr lang="en-US" sz="2000" dirty="0" smtClean="0">
                <a:latin typeface="Times New Roman" panose="02020603050405020304" pitchFamily="18" charset="0"/>
                <a:cs typeface="Times New Roman" panose="02020603050405020304" pitchFamily="18" charset="0"/>
              </a:rPr>
              <a:t>.”</a:t>
            </a: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growth rate tends to be high if the starting per capita </a:t>
            </a:r>
            <a:r>
              <a:rPr lang="en-US" sz="2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GDP is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low in relation to its long–run or </a:t>
            </a:r>
            <a:r>
              <a:rPr lang="en-US" sz="2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steady state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position; that is, if an economy </a:t>
            </a:r>
            <a:r>
              <a:rPr lang="en-US" sz="2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begins far below its own target position.”</a:t>
            </a:r>
          </a:p>
          <a:p>
            <a:pPr marL="0" indent="0">
              <a:buNone/>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Barro</a:t>
            </a:r>
            <a:r>
              <a:rPr lang="en-US" dirty="0" smtClean="0">
                <a:latin typeface="Times New Roman" panose="02020603050405020304" pitchFamily="18" charset="0"/>
                <a:cs typeface="Times New Roman" panose="02020603050405020304" pitchFamily="18" charset="0"/>
              </a:rPr>
              <a:t>, NBER WP, 1996)</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949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Initial</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gap</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between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countries</a:t>
            </a:r>
            <a:r>
              <a:rPr lang="fi-FI" b="1" dirty="0" smtClean="0">
                <a:latin typeface="Times New Roman" panose="02020603050405020304" pitchFamily="18" charset="0"/>
                <a:cs typeface="Times New Roman" panose="02020603050405020304" pitchFamily="18" charset="0"/>
              </a:rPr>
              <a:t> </a:t>
            </a:r>
            <a:br>
              <a:rPr lang="fi-FI" b="1" dirty="0" smtClean="0">
                <a:latin typeface="Times New Roman" panose="02020603050405020304" pitchFamily="18" charset="0"/>
                <a:cs typeface="Times New Roman" panose="02020603050405020304" pitchFamily="18" charset="0"/>
              </a:rPr>
            </a:br>
            <a:r>
              <a:rPr lang="fi-FI" b="1" dirty="0" smtClean="0">
                <a:latin typeface="Times New Roman" panose="02020603050405020304" pitchFamily="18" charset="0"/>
                <a:cs typeface="Times New Roman" panose="02020603050405020304" pitchFamily="18" charset="0"/>
              </a:rPr>
              <a:t>(</a:t>
            </a:r>
            <a:r>
              <a:rPr lang="fi-FI" b="1" dirty="0" err="1" smtClean="0">
                <a:latin typeface="Times New Roman" panose="02020603050405020304" pitchFamily="18" charset="0"/>
                <a:cs typeface="Times New Roman" panose="02020603050405020304" pitchFamily="18" charset="0"/>
              </a:rPr>
              <a:t>Acemoglu</a:t>
            </a:r>
            <a:r>
              <a:rPr lang="fi-FI" b="1" dirty="0" smtClean="0">
                <a:latin typeface="Times New Roman" panose="02020603050405020304" pitchFamily="18" charset="0"/>
                <a:cs typeface="Times New Roman" panose="02020603050405020304" pitchFamily="18" charset="0"/>
              </a:rPr>
              <a:t> 2007)</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730332" y="1549730"/>
            <a:ext cx="10379033" cy="4627233"/>
          </a:xfrm>
          <a:prstGeom prst="rect">
            <a:avLst/>
          </a:prstGeom>
        </p:spPr>
      </p:pic>
      <p:sp>
        <p:nvSpPr>
          <p:cNvPr id="3" name="Rectangle 2"/>
          <p:cNvSpPr/>
          <p:nvPr/>
        </p:nvSpPr>
        <p:spPr>
          <a:xfrm>
            <a:off x="8853055" y="263315"/>
            <a:ext cx="2842952" cy="138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“Western Offshoots” consist of the United States, Canada, Australia and New Zealand.</a:t>
            </a:r>
            <a:endParaRPr lang="fi-FI" dirty="0">
              <a:solidFill>
                <a:schemeClr val="bg1"/>
              </a:solidFill>
            </a:endParaRPr>
          </a:p>
        </p:txBody>
      </p:sp>
    </p:spTree>
    <p:extLst>
      <p:ext uri="{BB962C8B-B14F-4D97-AF65-F5344CB8AC3E}">
        <p14:creationId xmlns:p14="http://schemas.microsoft.com/office/powerpoint/2010/main" val="3881512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4283"/>
          </a:xfrm>
        </p:spPr>
        <p:txBody>
          <a:bodyPr>
            <a:normAutofit/>
          </a:bodyPr>
          <a:lstStyle/>
          <a:p>
            <a:r>
              <a:rPr lang="fi-FI" sz="2500" b="1" dirty="0" err="1">
                <a:latin typeface="Times New Roman" panose="02020603050405020304" pitchFamily="18" charset="0"/>
                <a:cs typeface="Times New Roman" panose="02020603050405020304" pitchFamily="18" charset="0"/>
              </a:rPr>
              <a:t>Initial</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gap</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between</a:t>
            </a:r>
            <a:r>
              <a:rPr lang="fi-FI" sz="2500" b="1" dirty="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countries</a:t>
            </a:r>
            <a:r>
              <a:rPr lang="fi-FI" sz="2500" b="1" dirty="0" smtClean="0">
                <a:latin typeface="Times New Roman" panose="02020603050405020304" pitchFamily="18" charset="0"/>
                <a:cs typeface="Times New Roman" panose="02020603050405020304" pitchFamily="18" charset="0"/>
              </a:rPr>
              <a:t> (Zhang and </a:t>
            </a:r>
            <a:r>
              <a:rPr lang="fi-FI" sz="2500" b="1" dirty="0" err="1" smtClean="0">
                <a:latin typeface="Times New Roman" panose="02020603050405020304" pitchFamily="18" charset="0"/>
                <a:cs typeface="Times New Roman" panose="02020603050405020304" pitchFamily="18" charset="0"/>
              </a:rPr>
              <a:t>Gao</a:t>
            </a:r>
            <a:r>
              <a:rPr lang="fi-FI" sz="2500" b="1" dirty="0" smtClean="0">
                <a:latin typeface="Times New Roman" panose="02020603050405020304" pitchFamily="18" charset="0"/>
                <a:cs typeface="Times New Roman" panose="02020603050405020304" pitchFamily="18" charset="0"/>
              </a:rPr>
              <a:t> 2015 IMF </a:t>
            </a:r>
            <a:r>
              <a:rPr lang="fi-FI" sz="2500" b="1" dirty="0" err="1">
                <a:latin typeface="Times New Roman" panose="02020603050405020304" pitchFamily="18" charset="0"/>
                <a:cs typeface="Times New Roman" panose="02020603050405020304" pitchFamily="18" charset="0"/>
              </a:rPr>
              <a:t>W</a:t>
            </a:r>
            <a:r>
              <a:rPr lang="fi-FI" sz="2500" b="1" dirty="0" err="1" smtClean="0">
                <a:latin typeface="Times New Roman" panose="02020603050405020304" pitchFamily="18" charset="0"/>
                <a:cs typeface="Times New Roman" panose="02020603050405020304" pitchFamily="18" charset="0"/>
              </a:rPr>
              <a:t>orking</a:t>
            </a:r>
            <a:r>
              <a:rPr lang="fi-FI" sz="2500" b="1" dirty="0" smtClean="0">
                <a:latin typeface="Times New Roman" panose="02020603050405020304" pitchFamily="18" charset="0"/>
                <a:cs typeface="Times New Roman" panose="02020603050405020304" pitchFamily="18" charset="0"/>
              </a:rPr>
              <a:t> Paper)</a:t>
            </a:r>
            <a:endParaRPr lang="en-US" sz="25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838200" y="1128156"/>
            <a:ext cx="10069286" cy="5563589"/>
          </a:xfrm>
          <a:prstGeom prst="rect">
            <a:avLst/>
          </a:prstGeom>
        </p:spPr>
      </p:pic>
    </p:spTree>
    <p:extLst>
      <p:ext uri="{BB962C8B-B14F-4D97-AF65-F5344CB8AC3E}">
        <p14:creationId xmlns:p14="http://schemas.microsoft.com/office/powerpoint/2010/main" val="3382993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PPP adjusted GDP per </a:t>
            </a:r>
            <a:r>
              <a:rPr lang="en-US" sz="3200" b="1" dirty="0" smtClean="0">
                <a:latin typeface="Times New Roman" panose="02020603050405020304" pitchFamily="18" charset="0"/>
                <a:cs typeface="Times New Roman" panose="02020603050405020304" pitchFamily="18" charset="0"/>
              </a:rPr>
              <a:t>capita, current international dollars, advanced emerging countries</a:t>
            </a:r>
            <a:endParaRPr lang="en-US" sz="3000" b="1"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349344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836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7327"/>
          </a:xfrm>
        </p:spPr>
        <p:txBody>
          <a:bodyPr>
            <a:normAutofit fontScale="90000"/>
          </a:bodyPr>
          <a:lstStyle/>
          <a:p>
            <a:r>
              <a:rPr lang="en-US" sz="3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a:t>
            </a:r>
            <a:r>
              <a:rPr lang="en-US" sz="3500" dirty="0" smtClean="0">
                <a:latin typeface="Times New Roman" panose="02020603050405020304" pitchFamily="18" charset="0"/>
                <a:cs typeface="Times New Roman" panose="02020603050405020304" pitchFamily="18" charset="0"/>
              </a:rPr>
              <a:t> </a:t>
            </a:r>
            <a:r>
              <a:rPr lang="en-US" sz="3500" b="1" dirty="0" smtClean="0">
                <a:latin typeface="Times New Roman" panose="02020603050405020304" pitchFamily="18" charset="0"/>
                <a:cs typeface="Times New Roman" panose="02020603050405020304" pitchFamily="18" charset="0"/>
              </a:rPr>
              <a:t>EPS</a:t>
            </a:r>
            <a:r>
              <a:rPr lang="en-US" sz="3500" b="1" dirty="0">
                <a:latin typeface="Times New Roman" panose="02020603050405020304" pitchFamily="18" charset="0"/>
                <a:cs typeface="Times New Roman" panose="02020603050405020304" pitchFamily="18" charset="0"/>
              </a:rPr>
              <a:t> </a:t>
            </a:r>
            <a:r>
              <a:rPr lang="en-US" sz="3500" b="1" dirty="0" smtClean="0">
                <a:latin typeface="Times New Roman" panose="02020603050405020304" pitchFamily="18" charset="0"/>
                <a:cs typeface="Times New Roman" panose="02020603050405020304" pitchFamily="18" charset="0"/>
              </a:rPr>
              <a:t>growth </a:t>
            </a:r>
            <a:r>
              <a:rPr lang="en-US" sz="3500" b="1" dirty="0">
                <a:latin typeface="Times New Roman" panose="02020603050405020304" pitchFamily="18" charset="0"/>
                <a:cs typeface="Times New Roman" panose="02020603050405020304" pitchFamily="18" charset="0"/>
              </a:rPr>
              <a:t>translates into stock price </a:t>
            </a:r>
            <a:r>
              <a:rPr lang="en-US" sz="3500" b="1" dirty="0" smtClean="0">
                <a:latin typeface="Times New Roman" panose="02020603050405020304" pitchFamily="18" charset="0"/>
                <a:cs typeface="Times New Roman" panose="02020603050405020304" pitchFamily="18" charset="0"/>
              </a:rPr>
              <a:t>increases</a:t>
            </a:r>
            <a:br>
              <a:rPr lang="en-US" sz="3500" b="1" dirty="0" smtClean="0">
                <a:latin typeface="Times New Roman" panose="02020603050405020304" pitchFamily="18" charset="0"/>
                <a:cs typeface="Times New Roman" panose="02020603050405020304" pitchFamily="18" charset="0"/>
              </a:rPr>
            </a:br>
            <a:r>
              <a:rPr lang="en-US" sz="1300" dirty="0">
                <a:latin typeface="Times New Roman" panose="02020603050405020304" pitchFamily="18" charset="0"/>
                <a:cs typeface="Times New Roman" panose="02020603050405020304" pitchFamily="18" charset="0"/>
              </a:rPr>
              <a:t>MSCI Barra Research</a:t>
            </a:r>
            <a:endParaRPr lang="en-US" sz="13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74717"/>
            <a:ext cx="10515600" cy="5102246"/>
          </a:xfrm>
        </p:spPr>
        <p:txBody>
          <a:bodyPr>
            <a:normAutofit lnSpcReduction="10000"/>
          </a:bodyPr>
          <a:lstStyle/>
          <a:p>
            <a:pPr marL="0" indent="0">
              <a:buNone/>
            </a:pPr>
            <a:r>
              <a:rPr lang="en-US" sz="2200" dirty="0">
                <a:latin typeface="Times New Roman" panose="02020603050405020304" pitchFamily="18" charset="0"/>
                <a:cs typeface="Times New Roman" panose="02020603050405020304" pitchFamily="18" charset="0"/>
              </a:rPr>
              <a:t>This is only true however, if there are no changes </a:t>
            </a:r>
            <a:r>
              <a:rPr lang="en-US" sz="2200" dirty="0" smtClean="0">
                <a:latin typeface="Times New Roman" panose="02020603050405020304" pitchFamily="18" charset="0"/>
                <a:cs typeface="Times New Roman" panose="02020603050405020304" pitchFamily="18" charset="0"/>
              </a:rPr>
              <a:t>in valuations </a:t>
            </a:r>
            <a:r>
              <a:rPr lang="en-US" sz="2200" dirty="0">
                <a:latin typeface="Times New Roman" panose="02020603050405020304" pitchFamily="18" charset="0"/>
                <a:cs typeface="Times New Roman" panose="02020603050405020304" pitchFamily="18" charset="0"/>
              </a:rPr>
              <a:t>(the price to earnings ratio) as illustrated by the equation below</a:t>
            </a:r>
            <a:r>
              <a:rPr lang="en-US" sz="2200" dirty="0" smtClean="0">
                <a:latin typeface="Times New Roman" panose="02020603050405020304" pitchFamily="18" charset="0"/>
                <a:cs typeface="Times New Roman" panose="02020603050405020304" pitchFamily="18" charset="0"/>
              </a:rPr>
              <a:t>:</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fi-FI" sz="2200" dirty="0" smtClean="0">
              <a:latin typeface="Times New Roman" panose="02020603050405020304" pitchFamily="18" charset="0"/>
              <a:cs typeface="Times New Roman" panose="02020603050405020304" pitchFamily="18" charset="0"/>
            </a:endParaRPr>
          </a:p>
          <a:p>
            <a:pPr marL="0" indent="0">
              <a:buNone/>
            </a:pPr>
            <a:endParaRPr lang="fi-FI" sz="2200" dirty="0" smtClean="0">
              <a:latin typeface="Times New Roman" panose="02020603050405020304" pitchFamily="18" charset="0"/>
              <a:cs typeface="Times New Roman" panose="02020603050405020304" pitchFamily="18" charset="0"/>
            </a:endParaRPr>
          </a:p>
          <a:p>
            <a:pPr marL="0" indent="0">
              <a:buNone/>
            </a:pPr>
            <a:endParaRPr lang="fi-FI" sz="2200" dirty="0" smtClean="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Some research claims that there are no </a:t>
            </a:r>
            <a:r>
              <a:rPr lang="en-US" sz="2000" dirty="0" smtClean="0">
                <a:latin typeface="Times New Roman" panose="02020603050405020304" pitchFamily="18" charset="0"/>
                <a:cs typeface="Times New Roman" panose="02020603050405020304" pitchFamily="18" charset="0"/>
              </a:rPr>
              <a:t>reasons for </a:t>
            </a:r>
            <a:r>
              <a:rPr lang="en-US" sz="2000" dirty="0">
                <a:latin typeface="Times New Roman" panose="02020603050405020304" pitchFamily="18" charset="0"/>
                <a:cs typeface="Times New Roman" panose="02020603050405020304" pitchFamily="18" charset="0"/>
              </a:rPr>
              <a:t>valuations to change over the long term, which supports the supply-side models.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However, empirical </a:t>
            </a:r>
            <a:r>
              <a:rPr lang="en-US" sz="2000" dirty="0">
                <a:latin typeface="Times New Roman" panose="02020603050405020304" pitchFamily="18" charset="0"/>
                <a:cs typeface="Times New Roman" panose="02020603050405020304" pitchFamily="18" charset="0"/>
              </a:rPr>
              <a:t>tests show that valuations have generally expanded over the last 40 years (see ‘</a:t>
            </a:r>
            <a:r>
              <a:rPr lang="en-US" sz="2000" dirty="0" smtClean="0">
                <a:latin typeface="Times New Roman" panose="02020603050405020304" pitchFamily="18" charset="0"/>
                <a:cs typeface="Times New Roman" panose="02020603050405020304" pitchFamily="18" charset="0"/>
              </a:rPr>
              <a:t>What Drives </a:t>
            </a:r>
            <a:r>
              <a:rPr lang="en-US" sz="2000" dirty="0">
                <a:latin typeface="Times New Roman" panose="02020603050405020304" pitchFamily="18" charset="0"/>
                <a:cs typeface="Times New Roman" panose="02020603050405020304" pitchFamily="18" charset="0"/>
              </a:rPr>
              <a:t>Long Term Equity Returns?’ MSCI Barra [2010</a:t>
            </a:r>
            <a:r>
              <a:rPr lang="en-US" sz="2000" dirty="0" smtClean="0">
                <a:latin typeface="Times New Roman" panose="02020603050405020304" pitchFamily="18" charset="0"/>
                <a:cs typeface="Times New Roman" panose="02020603050405020304" pitchFamily="18" charset="0"/>
              </a:rPr>
              <a:t>]).</a:t>
            </a:r>
          </a:p>
          <a:p>
            <a:pPr marL="0" indent="0">
              <a:buNone/>
            </a:pPr>
            <a:endParaRPr lang="en-US" sz="2000" dirty="0" smtClean="0">
              <a:latin typeface="Times New Roman" panose="02020603050405020304" pitchFamily="18" charset="0"/>
              <a:cs typeface="Times New Roman" panose="02020603050405020304" pitchFamily="18" charset="0"/>
            </a:endParaRPr>
          </a:p>
          <a:p>
            <a:pPr marL="457200" lvl="1" indent="0">
              <a:buNone/>
            </a:pPr>
            <a:r>
              <a:rPr lang="fi-FI" sz="1800" dirty="0" err="1" smtClean="0">
                <a:latin typeface="Times New Roman" panose="02020603050405020304" pitchFamily="18" charset="0"/>
                <a:cs typeface="Times New Roman" panose="02020603050405020304" pitchFamily="18" charset="0"/>
              </a:rPr>
              <a:t>due</a:t>
            </a:r>
            <a:r>
              <a:rPr lang="fi-FI" sz="1800" dirty="0" smtClean="0">
                <a:latin typeface="Times New Roman" panose="02020603050405020304" pitchFamily="18" charset="0"/>
                <a:cs typeface="Times New Roman" panose="02020603050405020304" pitchFamily="18" charset="0"/>
              </a:rPr>
              <a:t> to </a:t>
            </a:r>
            <a:r>
              <a:rPr lang="en-US" sz="1800" dirty="0" smtClean="0">
                <a:latin typeface="Times New Roman" panose="02020603050405020304" pitchFamily="18" charset="0"/>
                <a:cs typeface="Times New Roman" panose="02020603050405020304" pitchFamily="18" charset="0"/>
              </a:rPr>
              <a:t>different </a:t>
            </a:r>
            <a:r>
              <a:rPr lang="en-US" sz="1800" dirty="0">
                <a:latin typeface="Times New Roman" panose="02020603050405020304" pitchFamily="18" charset="0"/>
                <a:cs typeface="Times New Roman" panose="02020603050405020304" pitchFamily="18" charset="0"/>
              </a:rPr>
              <a:t>regimes (declining inflation), </a:t>
            </a:r>
            <a:endParaRPr lang="en-US" sz="1800" dirty="0" smtClean="0">
              <a:latin typeface="Times New Roman" panose="02020603050405020304" pitchFamily="18" charset="0"/>
              <a:cs typeface="Times New Roman" panose="02020603050405020304" pitchFamily="18" charset="0"/>
            </a:endParaRPr>
          </a:p>
          <a:p>
            <a:pPr marL="457200" lvl="1" indent="0">
              <a:buNone/>
            </a:pPr>
            <a:r>
              <a:rPr lang="en-US" sz="1800" dirty="0" smtClean="0">
                <a:latin typeface="Times New Roman" panose="02020603050405020304" pitchFamily="18" charset="0"/>
                <a:cs typeface="Times New Roman" panose="02020603050405020304" pitchFamily="18" charset="0"/>
              </a:rPr>
              <a:t>better </a:t>
            </a:r>
            <a:r>
              <a:rPr lang="en-US" sz="1800" dirty="0">
                <a:latin typeface="Times New Roman" panose="02020603050405020304" pitchFamily="18" charset="0"/>
                <a:cs typeface="Times New Roman" panose="02020603050405020304" pitchFamily="18" charset="0"/>
              </a:rPr>
              <a:t>market and </a:t>
            </a:r>
            <a:r>
              <a:rPr lang="en-US" sz="1800" dirty="0" smtClean="0">
                <a:latin typeface="Times New Roman" panose="02020603050405020304" pitchFamily="18" charset="0"/>
                <a:cs typeface="Times New Roman" panose="02020603050405020304" pitchFamily="18" charset="0"/>
              </a:rPr>
              <a:t>information efficiency</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marL="457200" lvl="1" indent="0">
              <a:buNone/>
            </a:pPr>
            <a:r>
              <a:rPr lang="en-US" sz="1800" dirty="0" smtClean="0">
                <a:latin typeface="Times New Roman" panose="02020603050405020304" pitchFamily="18" charset="0"/>
                <a:cs typeface="Times New Roman" panose="02020603050405020304" pitchFamily="18" charset="0"/>
              </a:rPr>
              <a:t>improved </a:t>
            </a:r>
            <a:r>
              <a:rPr lang="en-US" sz="1800" dirty="0">
                <a:latin typeface="Times New Roman" panose="02020603050405020304" pitchFamily="18" charset="0"/>
                <a:cs typeface="Times New Roman" panose="02020603050405020304" pitchFamily="18" charset="0"/>
              </a:rPr>
              <a:t>corporate governance.</a:t>
            </a:r>
          </a:p>
        </p:txBody>
      </p:sp>
      <p:pic>
        <p:nvPicPr>
          <p:cNvPr id="4" name="Picture 3"/>
          <p:cNvPicPr>
            <a:picLocks noChangeAspect="1"/>
          </p:cNvPicPr>
          <p:nvPr/>
        </p:nvPicPr>
        <p:blipFill>
          <a:blip r:embed="rId2"/>
          <a:stretch>
            <a:fillRect/>
          </a:stretch>
        </p:blipFill>
        <p:spPr>
          <a:xfrm>
            <a:off x="769298" y="1894052"/>
            <a:ext cx="5048250" cy="504825"/>
          </a:xfrm>
          <a:prstGeom prst="rect">
            <a:avLst/>
          </a:prstGeom>
        </p:spPr>
      </p:pic>
      <p:pic>
        <p:nvPicPr>
          <p:cNvPr id="6" name="Picture 5"/>
          <p:cNvPicPr>
            <a:picLocks noChangeAspect="1"/>
          </p:cNvPicPr>
          <p:nvPr/>
        </p:nvPicPr>
        <p:blipFill>
          <a:blip r:embed="rId3"/>
          <a:stretch>
            <a:fillRect/>
          </a:stretch>
        </p:blipFill>
        <p:spPr>
          <a:xfrm>
            <a:off x="988991" y="2533495"/>
            <a:ext cx="5381625" cy="243073"/>
          </a:xfrm>
          <a:prstGeom prst="rect">
            <a:avLst/>
          </a:prstGeom>
        </p:spPr>
      </p:pic>
      <p:pic>
        <p:nvPicPr>
          <p:cNvPr id="7" name="Picture 6"/>
          <p:cNvPicPr>
            <a:picLocks noChangeAspect="1"/>
          </p:cNvPicPr>
          <p:nvPr/>
        </p:nvPicPr>
        <p:blipFill>
          <a:blip r:embed="rId4"/>
          <a:stretch>
            <a:fillRect/>
          </a:stretch>
        </p:blipFill>
        <p:spPr>
          <a:xfrm>
            <a:off x="865909" y="2908587"/>
            <a:ext cx="8572500" cy="190873"/>
          </a:xfrm>
          <a:prstGeom prst="rect">
            <a:avLst/>
          </a:prstGeom>
        </p:spPr>
      </p:pic>
      <p:pic>
        <p:nvPicPr>
          <p:cNvPr id="8" name="Picture 7"/>
          <p:cNvPicPr>
            <a:picLocks noChangeAspect="1"/>
          </p:cNvPicPr>
          <p:nvPr/>
        </p:nvPicPr>
        <p:blipFill>
          <a:blip r:embed="rId5"/>
          <a:stretch>
            <a:fillRect/>
          </a:stretch>
        </p:blipFill>
        <p:spPr>
          <a:xfrm>
            <a:off x="865909" y="3093372"/>
            <a:ext cx="676275" cy="285157"/>
          </a:xfrm>
          <a:prstGeom prst="rect">
            <a:avLst/>
          </a:prstGeom>
        </p:spPr>
      </p:pic>
      <p:pic>
        <p:nvPicPr>
          <p:cNvPr id="9" name="Picture 8"/>
          <p:cNvPicPr>
            <a:picLocks noChangeAspect="1"/>
          </p:cNvPicPr>
          <p:nvPr/>
        </p:nvPicPr>
        <p:blipFill>
          <a:blip r:embed="rId6"/>
          <a:stretch>
            <a:fillRect/>
          </a:stretch>
        </p:blipFill>
        <p:spPr>
          <a:xfrm>
            <a:off x="1611456" y="3161725"/>
            <a:ext cx="8162925" cy="189866"/>
          </a:xfrm>
          <a:prstGeom prst="rect">
            <a:avLst/>
          </a:prstGeom>
        </p:spPr>
      </p:pic>
    </p:spTree>
    <p:extLst>
      <p:ext uri="{BB962C8B-B14F-4D97-AF65-F5344CB8AC3E}">
        <p14:creationId xmlns:p14="http://schemas.microsoft.com/office/powerpoint/2010/main" val="1244709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anose="02020603050405020304" pitchFamily="18" charset="0"/>
                <a:cs typeface="Times New Roman" panose="02020603050405020304" pitchFamily="18" charset="0"/>
              </a:rPr>
              <a:t>PPP adjusted GDP per capita, current international </a:t>
            </a:r>
            <a:r>
              <a:rPr lang="en-US" sz="3000" b="1" dirty="0" smtClean="0">
                <a:latin typeface="Times New Roman" panose="02020603050405020304" pitchFamily="18" charset="0"/>
                <a:cs typeface="Times New Roman" panose="02020603050405020304" pitchFamily="18" charset="0"/>
              </a:rPr>
              <a:t>dollars, secondary </a:t>
            </a:r>
            <a:r>
              <a:rPr lang="en-US" sz="3000" b="1" dirty="0">
                <a:latin typeface="Times New Roman" panose="02020603050405020304" pitchFamily="18" charset="0"/>
                <a:cs typeface="Times New Roman" panose="02020603050405020304" pitchFamily="18" charset="0"/>
              </a:rPr>
              <a:t>emerging </a:t>
            </a:r>
            <a:r>
              <a:rPr lang="en-US" sz="3000" b="1" dirty="0" smtClean="0">
                <a:latin typeface="Times New Roman" panose="02020603050405020304" pitchFamily="18" charset="0"/>
                <a:cs typeface="Times New Roman" panose="02020603050405020304" pitchFamily="18" charset="0"/>
              </a:rPr>
              <a:t>countries 1</a:t>
            </a:r>
            <a:endParaRPr lang="en-US" sz="3000" b="1"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339385"/>
              </p:ext>
            </p:extLst>
          </p:nvPr>
        </p:nvGraphicFramePr>
        <p:xfrm>
          <a:off x="448887" y="1471352"/>
          <a:ext cx="11305309" cy="51622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7674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anose="02020603050405020304" pitchFamily="18" charset="0"/>
                <a:cs typeface="Times New Roman" panose="02020603050405020304" pitchFamily="18" charset="0"/>
              </a:rPr>
              <a:t>PPP adjusted GDP per capita, current international </a:t>
            </a:r>
            <a:r>
              <a:rPr lang="en-US" sz="3000" b="1" dirty="0" smtClean="0">
                <a:latin typeface="Times New Roman" panose="02020603050405020304" pitchFamily="18" charset="0"/>
                <a:cs typeface="Times New Roman" panose="02020603050405020304" pitchFamily="18" charset="0"/>
              </a:rPr>
              <a:t>dollars, secondary </a:t>
            </a:r>
            <a:r>
              <a:rPr lang="en-US" sz="3000" b="1" dirty="0">
                <a:latin typeface="Times New Roman" panose="02020603050405020304" pitchFamily="18" charset="0"/>
                <a:cs typeface="Times New Roman" panose="02020603050405020304" pitchFamily="18" charset="0"/>
              </a:rPr>
              <a:t>emerging countries </a:t>
            </a:r>
            <a:r>
              <a:rPr lang="en-US" sz="3000" b="1" dirty="0" smtClean="0">
                <a:latin typeface="Times New Roman" panose="02020603050405020304" pitchFamily="18" charset="0"/>
                <a:cs typeface="Times New Roman" panose="02020603050405020304" pitchFamily="18" charset="0"/>
              </a:rPr>
              <a:t>2</a:t>
            </a:r>
            <a:endParaRPr lang="en-US" sz="3000" b="1"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9013746"/>
              </p:ext>
            </p:extLst>
          </p:nvPr>
        </p:nvGraphicFramePr>
        <p:xfrm>
          <a:off x="473825" y="1521228"/>
          <a:ext cx="11097491" cy="4946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8814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8662"/>
          </a:xfrm>
        </p:spPr>
        <p:txBody>
          <a:bodyPr>
            <a:normAutofit fontScale="90000"/>
          </a:bodyPr>
          <a:lstStyle/>
          <a:p>
            <a:r>
              <a:rPr lang="en-US" sz="3500" b="1" dirty="0">
                <a:latin typeface="Times New Roman" panose="02020603050405020304" pitchFamily="18" charset="0"/>
                <a:cs typeface="Times New Roman" panose="02020603050405020304" pitchFamily="18" charset="0"/>
              </a:rPr>
              <a:t>PPP adjusted GDP per capita, current international dollars, </a:t>
            </a:r>
            <a:r>
              <a:rPr lang="en-US" sz="3500" b="1" dirty="0" smtClean="0">
                <a:latin typeface="Times New Roman" panose="02020603050405020304" pitchFamily="18" charset="0"/>
                <a:cs typeface="Times New Roman" panose="02020603050405020304" pitchFamily="18" charset="0"/>
              </a:rPr>
              <a:t>developed countries</a:t>
            </a:r>
            <a:endParaRPr lang="fi-FI" sz="3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9312986"/>
              </p:ext>
            </p:extLst>
          </p:nvPr>
        </p:nvGraphicFramePr>
        <p:xfrm>
          <a:off x="838200" y="1353788"/>
          <a:ext cx="10515600" cy="5146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085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3578" y="407324"/>
            <a:ext cx="10374284" cy="6010101"/>
          </a:xfrm>
          <a:prstGeom prst="rect">
            <a:avLst/>
          </a:prstGeom>
        </p:spPr>
      </p:pic>
    </p:spTree>
    <p:extLst>
      <p:ext uri="{BB962C8B-B14F-4D97-AF65-F5344CB8AC3E}">
        <p14:creationId xmlns:p14="http://schemas.microsoft.com/office/powerpoint/2010/main" val="56716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Conclusions of </a:t>
            </a:r>
            <a:r>
              <a:rPr lang="fi-FI" b="1" dirty="0" err="1" smtClean="0">
                <a:latin typeface="Times New Roman" panose="02020603050405020304" pitchFamily="18" charset="0"/>
                <a:cs typeface="Times New Roman" panose="02020603050405020304" pitchFamily="18" charset="0"/>
              </a:rPr>
              <a:t>analysis</a:t>
            </a:r>
            <a:r>
              <a:rPr lang="fi-FI" b="1" dirty="0" smtClean="0">
                <a:latin typeface="Times New Roman" panose="02020603050405020304" pitchFamily="18" charset="0"/>
                <a:cs typeface="Times New Roman" panose="02020603050405020304" pitchFamily="18" charset="0"/>
              </a:rPr>
              <a:t> </a:t>
            </a:r>
            <a:r>
              <a:rPr lang="fi-FI" dirty="0" smtClean="0">
                <a:latin typeface="Times New Roman" panose="02020603050405020304" pitchFamily="18" charset="0"/>
                <a:cs typeface="Times New Roman" panose="02020603050405020304" pitchFamily="18" charset="0"/>
              </a:rPr>
              <a:t/>
            </a:r>
            <a:br>
              <a:rPr lang="fi-FI"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MSCI </a:t>
            </a:r>
            <a:r>
              <a:rPr lang="en-US" sz="1200" dirty="0">
                <a:latin typeface="Times New Roman" panose="02020603050405020304" pitchFamily="18" charset="0"/>
                <a:cs typeface="Times New Roman" panose="02020603050405020304" pitchFamily="18" charset="0"/>
              </a:rPr>
              <a:t>Barra Research</a:t>
            </a:r>
            <a:endParaRPr lang="en-US" sz="1200" dirty="0"/>
          </a:p>
        </p:txBody>
      </p:sp>
      <p:sp>
        <p:nvSpPr>
          <p:cNvPr id="3" name="Content Placeholder 2"/>
          <p:cNvSpPr>
            <a:spLocks noGrp="1"/>
          </p:cNvSpPr>
          <p:nvPr>
            <p:ph idx="1"/>
          </p:nvPr>
        </p:nvSpPr>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We may intuitively think of stock returns as a result of the underlying real economy growth</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However, </a:t>
            </a:r>
            <a:r>
              <a:rPr lang="en-US" sz="2400" dirty="0" smtClean="0">
                <a:latin typeface="Times New Roman" panose="02020603050405020304" pitchFamily="18" charset="0"/>
                <a:cs typeface="Times New Roman" panose="02020603050405020304" pitchFamily="18" charset="0"/>
              </a:rPr>
              <a:t>long </a:t>
            </a:r>
            <a:r>
              <a:rPr lang="en-US" sz="2400" dirty="0">
                <a:latin typeface="Times New Roman" panose="02020603050405020304" pitchFamily="18" charset="0"/>
                <a:cs typeface="Times New Roman" panose="02020603050405020304" pitchFamily="18" charset="0"/>
              </a:rPr>
              <a:t>term real earnings growth fell behind long term </a:t>
            </a:r>
            <a:r>
              <a:rPr lang="en-US" sz="2400" dirty="0" smtClean="0">
                <a:latin typeface="Times New Roman" panose="02020603050405020304" pitchFamily="18" charset="0"/>
                <a:cs typeface="Times New Roman" panose="02020603050405020304" pitchFamily="18" charset="0"/>
              </a:rPr>
              <a:t>GDP growth </a:t>
            </a:r>
            <a:r>
              <a:rPr lang="en-US" sz="2400" dirty="0">
                <a:latin typeface="Times New Roman" panose="02020603050405020304" pitchFamily="18" charset="0"/>
                <a:cs typeface="Times New Roman" panose="02020603050405020304" pitchFamily="18" charset="0"/>
              </a:rPr>
              <a:t>in many </a:t>
            </a:r>
            <a:r>
              <a:rPr lang="en-US" sz="2400" dirty="0" smtClean="0">
                <a:latin typeface="Times New Roman" panose="02020603050405020304" pitchFamily="18" charset="0"/>
                <a:cs typeface="Times New Roman" panose="02020603050405020304" pitchFamily="18" charset="0"/>
              </a:rPr>
              <a:t>countries. </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Several factors may explain this </a:t>
            </a:r>
            <a:r>
              <a:rPr lang="en-US" sz="2400" dirty="0" smtClean="0">
                <a:latin typeface="Times New Roman" panose="02020603050405020304" pitchFamily="18" charset="0"/>
                <a:cs typeface="Times New Roman" panose="02020603050405020304" pitchFamily="18" charset="0"/>
              </a:rPr>
              <a:t>discrepancy</a:t>
            </a:r>
            <a:r>
              <a:rPr lang="en-US" sz="2400" dirty="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lvl="1" algn="just"/>
            <a:r>
              <a:rPr lang="en-US" sz="2000" i="1" dirty="0">
                <a:latin typeface="Times New Roman" panose="02020603050405020304" pitchFamily="18" charset="0"/>
                <a:cs typeface="Times New Roman" panose="02020603050405020304" pitchFamily="18" charset="0"/>
              </a:rPr>
              <a:t>in today’s integrated world we need to look </a:t>
            </a:r>
            <a:r>
              <a:rPr lang="en-US" sz="2000" i="1" dirty="0" smtClean="0">
                <a:latin typeface="Times New Roman" panose="02020603050405020304" pitchFamily="18" charset="0"/>
                <a:cs typeface="Times New Roman" panose="02020603050405020304" pitchFamily="18" charset="0"/>
              </a:rPr>
              <a:t>at global </a:t>
            </a:r>
            <a:r>
              <a:rPr lang="en-US" sz="2000" i="1" dirty="0">
                <a:latin typeface="Times New Roman" panose="02020603050405020304" pitchFamily="18" charset="0"/>
                <a:cs typeface="Times New Roman" panose="02020603050405020304" pitchFamily="18" charset="0"/>
              </a:rPr>
              <a:t>rather than local markets</a:t>
            </a:r>
            <a:r>
              <a:rPr lang="en-US" sz="2000" i="1" dirty="0" smtClean="0">
                <a:latin typeface="Times New Roman" panose="02020603050405020304" pitchFamily="18" charset="0"/>
                <a:cs typeface="Times New Roman" panose="02020603050405020304" pitchFamily="18" charset="0"/>
              </a:rPr>
              <a:t>.</a:t>
            </a:r>
          </a:p>
          <a:p>
            <a:pPr lvl="1" algn="just"/>
            <a:r>
              <a:rPr lang="en-US" sz="2000" i="1" dirty="0">
                <a:latin typeface="Times New Roman" panose="02020603050405020304" pitchFamily="18" charset="0"/>
                <a:cs typeface="Times New Roman" panose="02020603050405020304" pitchFamily="18" charset="0"/>
              </a:rPr>
              <a:t>a significant part of economic growth comes from </a:t>
            </a:r>
            <a:r>
              <a:rPr lang="en-US" sz="2000" i="1" dirty="0" smtClean="0">
                <a:latin typeface="Times New Roman" panose="02020603050405020304" pitchFamily="18" charset="0"/>
                <a:cs typeface="Times New Roman" panose="02020603050405020304" pitchFamily="18" charset="0"/>
              </a:rPr>
              <a:t>new enterprises </a:t>
            </a:r>
            <a:r>
              <a:rPr lang="en-US" sz="2000" i="1" dirty="0">
                <a:latin typeface="Times New Roman" panose="02020603050405020304" pitchFamily="18" charset="0"/>
                <a:cs typeface="Times New Roman" panose="02020603050405020304" pitchFamily="18" charset="0"/>
              </a:rPr>
              <a:t>and not the high growth of existing ones; this leads to a dilution of GDP </a:t>
            </a:r>
            <a:r>
              <a:rPr lang="en-US" sz="2000" i="1" dirty="0" smtClean="0">
                <a:latin typeface="Times New Roman" panose="02020603050405020304" pitchFamily="18" charset="0"/>
                <a:cs typeface="Times New Roman" panose="02020603050405020304" pitchFamily="18" charset="0"/>
              </a:rPr>
              <a:t>growth before </a:t>
            </a:r>
            <a:r>
              <a:rPr lang="en-US" sz="2000" i="1" dirty="0">
                <a:latin typeface="Times New Roman" panose="02020603050405020304" pitchFamily="18" charset="0"/>
                <a:cs typeface="Times New Roman" panose="02020603050405020304" pitchFamily="18" charset="0"/>
              </a:rPr>
              <a:t>it reaches shareholders</a:t>
            </a:r>
            <a:r>
              <a:rPr lang="en-US" sz="2000" i="1" dirty="0" smtClean="0">
                <a:latin typeface="Times New Roman" panose="02020603050405020304" pitchFamily="18" charset="0"/>
                <a:cs typeface="Times New Roman" panose="02020603050405020304" pitchFamily="18" charset="0"/>
              </a:rPr>
              <a:t>.</a:t>
            </a:r>
          </a:p>
          <a:p>
            <a:pPr lvl="1" algn="just"/>
            <a:r>
              <a:rPr lang="en-US" sz="2000" i="1" dirty="0">
                <a:latin typeface="Times New Roman" panose="02020603050405020304" pitchFamily="18" charset="0"/>
                <a:cs typeface="Times New Roman" panose="02020603050405020304" pitchFamily="18" charset="0"/>
              </a:rPr>
              <a:t>expected economic growth may be built into the </a:t>
            </a:r>
            <a:r>
              <a:rPr lang="en-US" sz="2000" i="1" dirty="0" smtClean="0">
                <a:latin typeface="Times New Roman" panose="02020603050405020304" pitchFamily="18" charset="0"/>
                <a:cs typeface="Times New Roman" panose="02020603050405020304" pitchFamily="18" charset="0"/>
              </a:rPr>
              <a:t>prices and </a:t>
            </a:r>
            <a:r>
              <a:rPr lang="en-US" sz="2000" i="1" dirty="0">
                <a:latin typeface="Times New Roman" panose="02020603050405020304" pitchFamily="18" charset="0"/>
                <a:cs typeface="Times New Roman" panose="02020603050405020304" pitchFamily="18" charset="0"/>
              </a:rPr>
              <a:t>thus reduce future realized returns.</a:t>
            </a:r>
          </a:p>
        </p:txBody>
      </p:sp>
    </p:spTree>
    <p:extLst>
      <p:ext uri="{BB962C8B-B14F-4D97-AF65-F5344CB8AC3E}">
        <p14:creationId xmlns:p14="http://schemas.microsoft.com/office/powerpoint/2010/main" val="341737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GDP growth and </a:t>
            </a:r>
            <a:r>
              <a:rPr lang="en-US" b="1" dirty="0">
                <a:latin typeface="Times New Roman" panose="02020603050405020304" pitchFamily="18" charset="0"/>
                <a:cs typeface="Times New Roman" panose="02020603050405020304" pitchFamily="18" charset="0"/>
              </a:rPr>
              <a:t>investment decisions</a:t>
            </a:r>
            <a:br>
              <a:rPr lang="en-US" b="1"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http://investing.covestor.com/2012/04/the-importance-of-gdp-to-an-investor</a:t>
            </a:r>
          </a:p>
        </p:txBody>
      </p:sp>
      <p:sp>
        <p:nvSpPr>
          <p:cNvPr id="3" name="Content Placeholder 2"/>
          <p:cNvSpPr>
            <a:spLocks noGrp="1"/>
          </p:cNvSpPr>
          <p:nvPr>
            <p:ph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can help you think about asset allocations when you compare GDP growth rates in </a:t>
            </a:r>
            <a:r>
              <a:rPr lang="en-US" sz="2000" dirty="0" smtClean="0">
                <a:latin typeface="Times New Roman" panose="02020603050405020304" pitchFamily="18" charset="0"/>
                <a:cs typeface="Times New Roman" panose="02020603050405020304" pitchFamily="18" charset="0"/>
              </a:rPr>
              <a:t>one country relative </a:t>
            </a:r>
            <a:r>
              <a:rPr lang="en-US" sz="2000" dirty="0">
                <a:latin typeface="Times New Roman" panose="02020603050405020304" pitchFamily="18" charset="0"/>
                <a:cs typeface="Times New Roman" panose="02020603050405020304" pitchFamily="18" charset="0"/>
              </a:rPr>
              <a:t>to those in other countries.</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long-term trend of GDP is worth watching, especially when the trend becomes bad enough to raise speculation about </a:t>
            </a:r>
            <a:r>
              <a:rPr lang="en-US" sz="2000" dirty="0">
                <a:solidFill>
                  <a:srgbClr val="FF0000"/>
                </a:solidFill>
                <a:latin typeface="Times New Roman" panose="02020603050405020304" pitchFamily="18" charset="0"/>
                <a:cs typeface="Times New Roman" panose="02020603050405020304" pitchFamily="18" charset="0"/>
              </a:rPr>
              <a:t>quantitative </a:t>
            </a:r>
            <a:r>
              <a:rPr lang="en-US" sz="2000" dirty="0" smtClean="0">
                <a:solidFill>
                  <a:srgbClr val="FF0000"/>
                </a:solidFill>
                <a:latin typeface="Times New Roman" panose="02020603050405020304" pitchFamily="18" charset="0"/>
                <a:cs typeface="Times New Roman" panose="02020603050405020304" pitchFamily="18" charset="0"/>
              </a:rPr>
              <a:t>easing </a:t>
            </a:r>
            <a:r>
              <a:rPr lang="fi-FI" sz="2000" dirty="0" smtClean="0">
                <a:solidFill>
                  <a:srgbClr val="FF0000"/>
                </a:solidFill>
                <a:latin typeface="Times New Roman" panose="02020603050405020304" pitchFamily="18" charset="0"/>
                <a:cs typeface="Times New Roman" panose="02020603050405020304" pitchFamily="18" charset="0"/>
              </a:rPr>
              <a:t>(</a:t>
            </a:r>
            <a:r>
              <a:rPr lang="fi-FI" sz="2000" dirty="0" err="1" smtClean="0">
                <a:solidFill>
                  <a:srgbClr val="FF0000"/>
                </a:solidFill>
                <a:latin typeface="Times New Roman" panose="02020603050405020304" pitchFamily="18" charset="0"/>
                <a:cs typeface="Times New Roman" panose="02020603050405020304" pitchFamily="18" charset="0"/>
              </a:rPr>
              <a:t>monetary</a:t>
            </a:r>
            <a:r>
              <a:rPr lang="fi-FI" sz="2000" dirty="0" smtClean="0">
                <a:solidFill>
                  <a:srgbClr val="FF0000"/>
                </a:solidFill>
                <a:latin typeface="Times New Roman" panose="02020603050405020304" pitchFamily="18" charset="0"/>
                <a:cs typeface="Times New Roman" panose="02020603050405020304" pitchFamily="18" charset="0"/>
              </a:rPr>
              <a:t> </a:t>
            </a:r>
            <a:r>
              <a:rPr lang="fi-FI" sz="2000" dirty="0" err="1" smtClean="0">
                <a:solidFill>
                  <a:srgbClr val="FF0000"/>
                </a:solidFill>
                <a:latin typeface="Times New Roman" panose="02020603050405020304" pitchFamily="18" charset="0"/>
                <a:cs typeface="Times New Roman" panose="02020603050405020304" pitchFamily="18" charset="0"/>
              </a:rPr>
              <a:t>stimulation</a:t>
            </a:r>
            <a:r>
              <a:rPr lang="fi-FI" sz="2000" dirty="0" smtClean="0">
                <a:solidFill>
                  <a:srgbClr val="FF0000"/>
                </a:solidFill>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which has shown to have a strong effect on risk assets including stocks, gold and oil</a:t>
            </a:r>
            <a:r>
              <a:rPr lang="en-US" sz="2000" dirty="0" smtClean="0">
                <a:latin typeface="Times New Roman" panose="02020603050405020304" pitchFamily="18" charset="0"/>
                <a:cs typeface="Times New Roman" panose="02020603050405020304" pitchFamily="18" charset="0"/>
              </a:rPr>
              <a:t>.</a:t>
            </a:r>
          </a:p>
          <a:p>
            <a:pPr marL="914400" lvl="2" indent="0">
              <a:buNone/>
            </a:pPr>
            <a:r>
              <a:rPr lang="en-US" sz="1200" dirty="0" smtClean="0">
                <a:latin typeface="Times New Roman" panose="02020603050405020304" pitchFamily="18" charset="0"/>
                <a:cs typeface="Times New Roman" panose="02020603050405020304" pitchFamily="18" charset="0"/>
              </a:rPr>
              <a:t>QE leads to low interest rates. Low </a:t>
            </a:r>
            <a:r>
              <a:rPr lang="en-US" sz="1200" dirty="0">
                <a:latin typeface="Times New Roman" panose="02020603050405020304" pitchFamily="18" charset="0"/>
                <a:cs typeface="Times New Roman" panose="02020603050405020304" pitchFamily="18" charset="0"/>
              </a:rPr>
              <a:t>interest rates encouraged investors to </a:t>
            </a:r>
            <a:r>
              <a:rPr lang="en-US" sz="1200" dirty="0" smtClean="0">
                <a:latin typeface="Times New Roman" panose="02020603050405020304" pitchFamily="18" charset="0"/>
                <a:cs typeface="Times New Roman" panose="02020603050405020304" pitchFamily="18" charset="0"/>
              </a:rPr>
              <a:t>buy </a:t>
            </a:r>
            <a:r>
              <a:rPr lang="en-US" sz="1200" dirty="0">
                <a:latin typeface="Times New Roman" panose="02020603050405020304" pitchFamily="18" charset="0"/>
                <a:cs typeface="Times New Roman" panose="02020603050405020304" pitchFamily="18" charset="0"/>
              </a:rPr>
              <a:t>stocks as opposed to traditional investments like savings accounts, certificates of deposits (CDs) and money market accounts since their rate of return </a:t>
            </a:r>
            <a:r>
              <a:rPr lang="en-US" sz="1200" dirty="0" smtClean="0">
                <a:latin typeface="Times New Roman" panose="02020603050405020304" pitchFamily="18" charset="0"/>
                <a:cs typeface="Times New Roman" panose="02020603050405020304" pitchFamily="18" charset="0"/>
              </a:rPr>
              <a:t>are </a:t>
            </a:r>
            <a:r>
              <a:rPr lang="en-US" sz="1200" dirty="0">
                <a:latin typeface="Times New Roman" panose="02020603050405020304" pitchFamily="18" charset="0"/>
                <a:cs typeface="Times New Roman" panose="02020603050405020304" pitchFamily="18" charset="0"/>
              </a:rPr>
              <a:t>low due to low </a:t>
            </a:r>
            <a:r>
              <a:rPr lang="en-US" sz="1200" dirty="0" smtClean="0">
                <a:latin typeface="Times New Roman" panose="02020603050405020304" pitchFamily="18" charset="0"/>
                <a:cs typeface="Times New Roman" panose="02020603050405020304" pitchFamily="18" charset="0"/>
              </a:rPr>
              <a:t>Federal/government/state </a:t>
            </a:r>
            <a:r>
              <a:rPr lang="en-US" sz="1200" dirty="0">
                <a:latin typeface="Times New Roman" panose="02020603050405020304" pitchFamily="18" charset="0"/>
                <a:cs typeface="Times New Roman" panose="02020603050405020304" pitchFamily="18" charset="0"/>
              </a:rPr>
              <a:t>rates. </a:t>
            </a:r>
          </a:p>
          <a:p>
            <a:pPr marL="0" indent="0">
              <a:buNone/>
            </a:pP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are a lot of nitty-gritty details by </a:t>
            </a:r>
            <a:r>
              <a:rPr lang="en-US" sz="2000" dirty="0" smtClean="0">
                <a:latin typeface="Times New Roman" panose="02020603050405020304" pitchFamily="18" charset="0"/>
                <a:cs typeface="Times New Roman" panose="02020603050405020304" pitchFamily="18" charset="0"/>
              </a:rPr>
              <a:t>sector.</a:t>
            </a:r>
            <a:r>
              <a:rPr lang="en-US" sz="2000" dirty="0">
                <a:latin typeface="Times New Roman" panose="02020603050405020304" pitchFamily="18" charset="0"/>
                <a:cs typeface="Times New Roman" panose="02020603050405020304" pitchFamily="18" charset="0"/>
              </a:rPr>
              <a:t> And those can help you figure out what’s going on in the broader business cycle, as well as with sector-specific investments.</a:t>
            </a:r>
          </a:p>
          <a:p>
            <a:pPr marL="0" indent="0" algn="jus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057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4563</TotalTime>
  <Words>2699</Words>
  <Application>Microsoft Office PowerPoint</Application>
  <PresentationFormat>Widescreen</PresentationFormat>
  <Paragraphs>350</Paragraphs>
  <Slides>62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Calibri Light</vt:lpstr>
      <vt:lpstr>Times New Roman</vt:lpstr>
      <vt:lpstr>Wingdings</vt:lpstr>
      <vt:lpstr>Office Theme</vt:lpstr>
      <vt:lpstr>Macroeconomic Development in Emerging Markets </vt:lpstr>
      <vt:lpstr>Lecture plan</vt:lpstr>
      <vt:lpstr>Does economic growth attract FDI?  </vt:lpstr>
      <vt:lpstr>Is There a Link Between GDP Growth and Equity Returns? MSCI Barra Research</vt:lpstr>
      <vt:lpstr>Step 2: Aggregate corporate earnings growth translates into earnings per share (EPS) growth. MSCI Barra Research </vt:lpstr>
      <vt:lpstr>Step 3: EPS growth translates into stock price increases MSCI Barra Research</vt:lpstr>
      <vt:lpstr>PowerPoint Presentation</vt:lpstr>
      <vt:lpstr>Conclusions of analysis  MSCI Barra Research</vt:lpstr>
      <vt:lpstr>GDP growth and investment decisions http://investing.covestor.com/2012/04/the-importance-of-gdp-to-an-investor</vt:lpstr>
      <vt:lpstr>Real GDP growth,  IMF data</vt:lpstr>
      <vt:lpstr>GDP growth in advanced emerging markets</vt:lpstr>
      <vt:lpstr>GDP growth in secondary emerging markets</vt:lpstr>
      <vt:lpstr>GDP growth in frontier markets</vt:lpstr>
      <vt:lpstr>GDP growth in advanced countries</vt:lpstr>
      <vt:lpstr>Recent growth slowdown in emerging markets (Kose, Ohnsorge, Ye VoxEU 2016) </vt:lpstr>
      <vt:lpstr> What are the main characteristics of the slowdown? (Kose, Ohnsorge, Ye 2016)  </vt:lpstr>
      <vt:lpstr>What are the key drivers of the slowdown?  (Kose, Ohnsorge, Ye 2016) </vt:lpstr>
      <vt:lpstr>Recent growth slowdown in emerging markets: Conclusion (Kose, Ohnsorge, Ye 2016) </vt:lpstr>
      <vt:lpstr>Source: IHS Economics</vt:lpstr>
      <vt:lpstr>According to the World Bank, by 2050 both China and India will have GDPs exceeding that of the United States.</vt:lpstr>
      <vt:lpstr> Top 10 Country GDP Ranking History (1960-2017) </vt:lpstr>
      <vt:lpstr>Share in World GDP, 2017</vt:lpstr>
      <vt:lpstr>Professor opinion:  Anil Gupta, University of Maryland</vt:lpstr>
      <vt:lpstr>Expert opinion: David Riedel, founder of Riedel research company</vt:lpstr>
      <vt:lpstr>Where will be the highest growth of GDP next? Video of March 2018</vt:lpstr>
      <vt:lpstr>If not GDP growth?</vt:lpstr>
      <vt:lpstr>Business cycles and investment decisions</vt:lpstr>
      <vt:lpstr>PowerPoint Presentation</vt:lpstr>
      <vt:lpstr>Business cycles and investors </vt:lpstr>
      <vt:lpstr>Some economists believe that stock price trends precede business cycle stages</vt:lpstr>
      <vt:lpstr>Business cycles and investment strategies: Sectoral approach</vt:lpstr>
      <vt:lpstr>Business cycles in emerging markets</vt:lpstr>
      <vt:lpstr>Shocks to trend in emerging markets  (Aguiar and Gopinath, JPE 2007)</vt:lpstr>
      <vt:lpstr>Characterizing the business cycles of emerging economies (Calderon and Fuentes, World Bank Policy reserach working paper, 2010)</vt:lpstr>
      <vt:lpstr>Business Cycles In Emerging Economies General conclusions (Neumeyer and Fabrizio, Journal of Monetary Economics 2005) </vt:lpstr>
      <vt:lpstr>Business cycles in emerging markets: Some examples</vt:lpstr>
      <vt:lpstr>PowerPoint Presentation</vt:lpstr>
      <vt:lpstr>PowerPoint Presentation</vt:lpstr>
      <vt:lpstr>Business cycles in developed countries for comparison</vt:lpstr>
      <vt:lpstr>Business cycles in emerging economies: Illustration</vt:lpstr>
      <vt:lpstr>More data… Log GDP per capita, deflated by US GDP deflator, USD</vt:lpstr>
      <vt:lpstr>More data… Log GDP per capita, deflated by US GDP deflator, USD</vt:lpstr>
      <vt:lpstr>More data… Log GDP per capita, deflated by US GDP deflator, USD</vt:lpstr>
      <vt:lpstr>More data… Log GDP per capita, deflated by US GDP deflator, USD</vt:lpstr>
      <vt:lpstr>More data… Log GDP per capita, deflated by US GDP deflator, USD</vt:lpstr>
      <vt:lpstr>Professor opinion: Paul Marsh, London Business School</vt:lpstr>
      <vt:lpstr>Expert opinion: John Greenwood, chief economist at Invesco</vt:lpstr>
      <vt:lpstr>Professor opinion: Eswar Prasad, Professor at Cornell University</vt:lpstr>
      <vt:lpstr>Professor opinion: Eswar Prasad, Professor at Cornell University</vt:lpstr>
      <vt:lpstr>Income distribution among emerging markets</vt:lpstr>
      <vt:lpstr>Purchasing Power Parity (PPP) exchange rates – important in comparison of living standards</vt:lpstr>
      <vt:lpstr>PPP dolar</vt:lpstr>
      <vt:lpstr>PPP adjusted GDP per capita, 1990 and 2015, distribution histogram, The World, USD</vt:lpstr>
      <vt:lpstr>Discussion</vt:lpstr>
      <vt:lpstr>What factors are responsible for current GDP per capita differences between the countries?</vt:lpstr>
      <vt:lpstr>The lower GDP per capita…</vt:lpstr>
      <vt:lpstr>Initial gap between countries  (Acemoglu 2007)</vt:lpstr>
      <vt:lpstr>Initial gap between countries (Zhang and Gao 2015 IMF Working Paper)</vt:lpstr>
      <vt:lpstr>PPP adjusted GDP per capita, current international dollars, advanced emerging countries</vt:lpstr>
      <vt:lpstr>PPP adjusted GDP per capita, current international dollars, secondary emerging countries 1</vt:lpstr>
      <vt:lpstr>PPP adjusted GDP per capita, current international dollars, secondary emerging countries 2</vt:lpstr>
      <vt:lpstr>PPP adjusted GDP per capita, current international dollars, developed countries</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markets, the international monetary and financial system and global governance</dc:title>
  <dc:creator>Ledyaeva Svetlana</dc:creator>
  <cp:lastModifiedBy>Ledyaeva Svetlana</cp:lastModifiedBy>
  <cp:revision>372</cp:revision>
  <dcterms:created xsi:type="dcterms:W3CDTF">2017-02-08T09:07:36Z</dcterms:created>
  <dcterms:modified xsi:type="dcterms:W3CDTF">2019-01-07T14:00:05Z</dcterms:modified>
</cp:coreProperties>
</file>