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8218" autoAdjust="0"/>
  </p:normalViewPr>
  <p:slideViewPr>
    <p:cSldViewPr snapToGrid="0" snapToObjects="1">
      <p:cViewPr varScale="1">
        <p:scale>
          <a:sx n="95" d="100"/>
          <a:sy n="95" d="100"/>
        </p:scale>
        <p:origin x="292" y="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1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3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3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85688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55976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38"/>
            <a:ext cx="1969868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DF49218-5C95-446E-A553-0DAD14EE4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048C04-65CE-4B0C-A347-1F7B45A19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3556B71D-E5EE-4E94-942C-75C7B96D8D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25A8D7EF-3488-498D-A5FF-9B7D80A645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916C9F7D-8D75-4C33-9C8F-F0463612B5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E9103BA-E6E9-41AF-AD85-3B7996E484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3C3CA270-C972-4312-AC53-16AC46FD4E6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926D2B07-0DFA-4A12-8037-FFF47C3D256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61DF4D17-AEA6-4236-89D6-03E2ECDCAD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DB9F676C-854B-4DAA-9D5A-5434920DC8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594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5A785219-77A1-4CF0-A939-4566CAD2C2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F924FFBD-1952-4A4B-AE2B-91BFD18A7D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DBB0696E-6FFC-44A4-A522-55390B1D25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F0E2DEEF-D2B7-446F-8F39-C73E6E59A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6AFC920B-835F-4242-B095-C1AC2C7C8F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6694DC0-05C1-4FC9-947F-39946DF5BB3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8F5D380-2215-45A1-8FC2-BCF210B09DAE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53714DA1-E63B-4D3C-9817-D59D4DE3E2FD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113A793-89BD-48D6-9ED0-361ACD7703B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DC00F78-0E40-44E0-AFFA-2C26F3D48997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6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9" y="1516268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9264"/>
            <a:ext cx="1734813" cy="1690668"/>
          </a:xfrm>
          <a:prstGeom prst="rect">
            <a:avLst/>
          </a:prstGeom>
        </p:spPr>
      </p:pic>
      <p:grpSp>
        <p:nvGrpSpPr>
          <p:cNvPr id="14" name="Group 14">
            <a:extLst>
              <a:ext uri="{FF2B5EF4-FFF2-40B4-BE49-F238E27FC236}">
                <a16:creationId xmlns:a16="http://schemas.microsoft.com/office/drawing/2014/main" id="{E4D45A9B-D587-4454-9DD1-F6BCA7D08906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15" name="Picture 5">
              <a:hlinkClick r:id="rId3"/>
              <a:extLst>
                <a:ext uri="{FF2B5EF4-FFF2-40B4-BE49-F238E27FC236}">
                  <a16:creationId xmlns:a16="http://schemas.microsoft.com/office/drawing/2014/main" id="{DA9AC882-E1D0-4495-9595-A4C381489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17" name="Picture 6">
              <a:hlinkClick r:id="rId5"/>
              <a:extLst>
                <a:ext uri="{FF2B5EF4-FFF2-40B4-BE49-F238E27FC236}">
                  <a16:creationId xmlns:a16="http://schemas.microsoft.com/office/drawing/2014/main" id="{C515D776-71AD-4AA8-A4F1-BB124B723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18" name="Picture 7">
              <a:hlinkClick r:id="rId7"/>
              <a:extLst>
                <a:ext uri="{FF2B5EF4-FFF2-40B4-BE49-F238E27FC236}">
                  <a16:creationId xmlns:a16="http://schemas.microsoft.com/office/drawing/2014/main" id="{C6B94B1E-B2C8-4163-9B9C-EBFCDB29B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19" name="Picture 8">
              <a:hlinkClick r:id="rId9"/>
              <a:extLst>
                <a:ext uri="{FF2B5EF4-FFF2-40B4-BE49-F238E27FC236}">
                  <a16:creationId xmlns:a16="http://schemas.microsoft.com/office/drawing/2014/main" id="{101F2BAB-6E64-40EF-9573-182A32B26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0" name="Picture 9">
              <a:hlinkClick r:id="rId11"/>
              <a:extLst>
                <a:ext uri="{FF2B5EF4-FFF2-40B4-BE49-F238E27FC236}">
                  <a16:creationId xmlns:a16="http://schemas.microsoft.com/office/drawing/2014/main" id="{8936A921-289D-4BDB-8DF1-DC5D92C67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1" name="Picture 11">
              <a:hlinkClick r:id="rId13"/>
              <a:extLst>
                <a:ext uri="{FF2B5EF4-FFF2-40B4-BE49-F238E27FC236}">
                  <a16:creationId xmlns:a16="http://schemas.microsoft.com/office/drawing/2014/main" id="{9026E95B-8E3C-411A-B9FC-80DC2BA3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9" y="996333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9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9" y="3104592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9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24332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4303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9" y="156787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9" y="1504597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9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886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1" y="155139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22732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22732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9" y="1634675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63856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3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1" y="1954917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9" y="1467760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9A43A5F4-317D-47CA-AE82-2DA04D248D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9" y="1467760"/>
            <a:ext cx="8497093" cy="3417430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2271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dd.mm.yyyy</a:t>
            </a:r>
            <a:endParaRPr lang="en-US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YLEISIMMÄT EREHDYKSET: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dirty="0"/>
              <a:t>YRITÄ MUISTAA: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9" name="Picture Placeholder 8" descr="A picture containing text, table, indoor&#10;&#10;Description automatically generated">
            <a:extLst>
              <a:ext uri="{FF2B5EF4-FFF2-40B4-BE49-F238E27FC236}">
                <a16:creationId xmlns:a16="http://schemas.microsoft.com/office/drawing/2014/main" id="{245E4077-90DE-F788-6DF8-5FE269654338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3"/>
          <a:srcRect l="23266" r="23266"/>
          <a:stretch>
            <a:fillRect/>
          </a:stretch>
        </p:blipFill>
        <p:spPr/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44D42085-CC57-854B-9151-3C66E83D17EE}"/>
              </a:ext>
            </a:extLst>
          </p:cNvPr>
          <p:cNvCxnSpPr/>
          <p:nvPr/>
        </p:nvCxnSpPr>
        <p:spPr>
          <a:xfrm>
            <a:off x="442399" y="1874112"/>
            <a:ext cx="379683" cy="0"/>
          </a:xfrm>
          <a:prstGeom prst="line">
            <a:avLst/>
          </a:prstGeom>
          <a:ln w="571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0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A19709-1D9E-6A97-07A6-30AAC5D7CE1D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MÅNGA, ALLA, INGA, FLERA, NÅGRA, SOMLIGA, 2&gt;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F6961-28B3-962E-8F91-75BAA016171E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Aina A-</a:t>
            </a:r>
            <a:r>
              <a:rPr lang="sv-FI" dirty="0" err="1"/>
              <a:t>muoto</a:t>
            </a:r>
            <a:r>
              <a:rPr lang="sv-FI" dirty="0"/>
              <a:t> </a:t>
            </a:r>
            <a:r>
              <a:rPr lang="sv-FI" dirty="0" err="1"/>
              <a:t>adjektiivista</a:t>
            </a:r>
            <a:r>
              <a:rPr lang="sv-FI" dirty="0"/>
              <a:t> ja </a:t>
            </a:r>
            <a:r>
              <a:rPr lang="sv-FI" dirty="0" err="1"/>
              <a:t>substantivista</a:t>
            </a:r>
            <a:r>
              <a:rPr lang="sv-FI" dirty="0"/>
              <a:t> </a:t>
            </a:r>
            <a:r>
              <a:rPr lang="sv-FI" dirty="0" err="1"/>
              <a:t>epämääräinen</a:t>
            </a:r>
            <a:r>
              <a:rPr lang="sv-FI" dirty="0"/>
              <a:t> </a:t>
            </a:r>
            <a:r>
              <a:rPr lang="sv-FI" dirty="0" err="1"/>
              <a:t>muoto</a:t>
            </a:r>
            <a:r>
              <a:rPr lang="sv-FI" dirty="0"/>
              <a:t>.</a:t>
            </a:r>
          </a:p>
          <a:p>
            <a:r>
              <a:rPr lang="sv-FI" dirty="0"/>
              <a:t>Många NYA MOBILER.</a:t>
            </a:r>
          </a:p>
          <a:p>
            <a:r>
              <a:rPr lang="sv-FI" dirty="0"/>
              <a:t>Alla GAMLA MASKINER.</a:t>
            </a:r>
          </a:p>
          <a:p>
            <a:r>
              <a:rPr lang="sv-FI" dirty="0"/>
              <a:t>Inga DÅLIGA TAVLOR.</a:t>
            </a:r>
          </a:p>
          <a:p>
            <a:r>
              <a:rPr lang="sv-FI" dirty="0"/>
              <a:t>Flera FINA KONSTVERK (</a:t>
            </a:r>
            <a:r>
              <a:rPr lang="sv-FI" dirty="0" err="1"/>
              <a:t>Taideteos</a:t>
            </a:r>
            <a:r>
              <a:rPr lang="sv-FI" dirty="0"/>
              <a:t>).</a:t>
            </a:r>
          </a:p>
          <a:p>
            <a:r>
              <a:rPr lang="sv-FI" dirty="0"/>
              <a:t>Några GODA BULLAR.</a:t>
            </a:r>
          </a:p>
          <a:p>
            <a:r>
              <a:rPr lang="sv-FI" dirty="0"/>
              <a:t>SOMLIGA (</a:t>
            </a:r>
            <a:r>
              <a:rPr lang="sv-FI" dirty="0" err="1"/>
              <a:t>joitakin</a:t>
            </a:r>
            <a:r>
              <a:rPr lang="sv-FI" dirty="0"/>
              <a:t>) VACKRA BYGGNADER,</a:t>
            </a:r>
          </a:p>
          <a:p>
            <a:r>
              <a:rPr lang="sv-FI" dirty="0"/>
              <a:t>TIO LÅNGA SKYSKRAPOR (</a:t>
            </a:r>
            <a:r>
              <a:rPr lang="sv-FI" dirty="0" err="1"/>
              <a:t>pilvenpiirtäjä</a:t>
            </a:r>
            <a:r>
              <a:rPr lang="sv-FI" dirty="0"/>
              <a:t>). </a:t>
            </a:r>
            <a:endParaRPr lang="en-US" dirty="0"/>
          </a:p>
        </p:txBody>
      </p:sp>
      <p:pic>
        <p:nvPicPr>
          <p:cNvPr id="5" name="Picture 4" descr="A tall building in a city&#10;&#10;Description automatically generated with low confidence">
            <a:extLst>
              <a:ext uri="{FF2B5EF4-FFF2-40B4-BE49-F238E27FC236}">
                <a16:creationId xmlns:a16="http://schemas.microsoft.com/office/drawing/2014/main" id="{734820C3-13A5-B0BE-09A2-5856E1D83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394" y="2158251"/>
            <a:ext cx="1815353" cy="242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14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D7EE5B-6680-0F7A-FB8E-C635F6C01F6F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PÅ/VID Aalto-universitetet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590C0-08E2-E88C-4FB3-F0F3B25401F6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 studerar PÅ/VID Aalto-universitetet.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v-FI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är MITT FÖRSTA/ANDRA/TREDJE ÅR på Aalto.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v-FI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 ska bli färdig ett år (</a:t>
            </a:r>
            <a:r>
              <a:rPr lang="sv-FI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sv-FI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almistun</a:t>
            </a: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FI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vuoden</a:t>
            </a: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FI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kuluttua</a:t>
            </a: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6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02F804-31F9-764E-ECBA-A932AAEBC406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VUOSILUVUT EI PREPOSITIOTA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0B8E9-A07C-C8BE-94DB-B9DA08504D66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Lasse blev färdig (år) 2022.</a:t>
            </a:r>
          </a:p>
          <a:p>
            <a:r>
              <a:rPr lang="sv-FI" dirty="0"/>
              <a:t>Företaget grundades (år) 2018.</a:t>
            </a:r>
          </a:p>
          <a:p>
            <a:endParaRPr lang="sv-FI" dirty="0"/>
          </a:p>
          <a:p>
            <a:endParaRPr lang="en-US" dirty="0"/>
          </a:p>
        </p:txBody>
      </p:sp>
      <p:pic>
        <p:nvPicPr>
          <p:cNvPr id="5" name="Picture 4" descr="A picture containing outdoor, river, city, traveling&#10;&#10;Description automatically generated">
            <a:extLst>
              <a:ext uri="{FF2B5EF4-FFF2-40B4-BE49-F238E27FC236}">
                <a16:creationId xmlns:a16="http://schemas.microsoft.com/office/drawing/2014/main" id="{B4D363AB-BF2F-A34E-3C05-020832692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734" y="2573850"/>
            <a:ext cx="3552265" cy="199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6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F57CB1-A254-53FC-93B8-E148E63A3E4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 err="1"/>
              <a:t>OMISTUSSANA+a-muoto</a:t>
            </a:r>
            <a:r>
              <a:rPr lang="sv-FI" dirty="0"/>
              <a:t> adj. + </a:t>
            </a:r>
            <a:r>
              <a:rPr lang="sv-FI" dirty="0" err="1"/>
              <a:t>epämääräinen</a:t>
            </a:r>
            <a:r>
              <a:rPr lang="sv-FI" dirty="0"/>
              <a:t> </a:t>
            </a:r>
            <a:r>
              <a:rPr lang="sv-FI" dirty="0" err="1"/>
              <a:t>muoto</a:t>
            </a:r>
            <a:r>
              <a:rPr lang="sv-FI" dirty="0"/>
              <a:t> </a:t>
            </a:r>
            <a:r>
              <a:rPr lang="sv-FI" dirty="0" err="1"/>
              <a:t>subs</a:t>
            </a:r>
            <a:r>
              <a:rPr lang="sv-FI" dirty="0"/>
              <a:t>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6F592-9845-664C-0743-6A875547B38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Lasses nya mobil.</a:t>
            </a:r>
          </a:p>
          <a:p>
            <a:r>
              <a:rPr lang="sv-FI" dirty="0"/>
              <a:t>Lasses nya mobiler. </a:t>
            </a:r>
          </a:p>
          <a:p>
            <a:r>
              <a:rPr lang="sv-FI" dirty="0"/>
              <a:t>(en mobil mobilen mobiler mobilerna)</a:t>
            </a:r>
          </a:p>
          <a:p>
            <a:endParaRPr lang="sv-FI" dirty="0"/>
          </a:p>
          <a:p>
            <a:r>
              <a:rPr lang="sv-FI" dirty="0"/>
              <a:t>Min fina väska.</a:t>
            </a:r>
          </a:p>
          <a:p>
            <a:r>
              <a:rPr lang="sv-FI" dirty="0"/>
              <a:t>Deras stora hus.</a:t>
            </a:r>
            <a:endParaRPr lang="en-US" dirty="0"/>
          </a:p>
        </p:txBody>
      </p:sp>
      <p:pic>
        <p:nvPicPr>
          <p:cNvPr id="5" name="Picture 4" descr="A person holding a phone&#10;&#10;Description automatically generated with medium confidence">
            <a:extLst>
              <a:ext uri="{FF2B5EF4-FFF2-40B4-BE49-F238E27FC236}">
                <a16:creationId xmlns:a16="http://schemas.microsoft.com/office/drawing/2014/main" id="{F5F90D83-65B4-538C-2980-B3D448192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088" y="2969646"/>
            <a:ext cx="2879912" cy="19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63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F0A6E1-E29D-B38D-42DB-20D8180604F3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SUBSTANTIIVIEN TAIVUTUS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9D460-5F48-874E-95B8-E6EC23791D44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En pojke (a boy)</a:t>
            </a:r>
          </a:p>
          <a:p>
            <a:r>
              <a:rPr lang="sv-FI" dirty="0"/>
              <a:t>Pojke</a:t>
            </a:r>
            <a:r>
              <a:rPr lang="sv-FI" dirty="0">
                <a:solidFill>
                  <a:srgbClr val="FF0000"/>
                </a:solidFill>
              </a:rPr>
              <a:t>n </a:t>
            </a:r>
            <a:r>
              <a:rPr lang="sv-FI" dirty="0"/>
              <a:t>(the boy)</a:t>
            </a:r>
          </a:p>
          <a:p>
            <a:r>
              <a:rPr lang="sv-FI" dirty="0"/>
              <a:t>Pojk</a:t>
            </a:r>
            <a:r>
              <a:rPr lang="sv-FI" dirty="0">
                <a:solidFill>
                  <a:srgbClr val="FF0000"/>
                </a:solidFill>
              </a:rPr>
              <a:t>ar </a:t>
            </a:r>
            <a:r>
              <a:rPr lang="sv-FI" dirty="0"/>
              <a:t>(boys)</a:t>
            </a:r>
          </a:p>
          <a:p>
            <a:r>
              <a:rPr lang="sv-FI" dirty="0"/>
              <a:t>Pojk</a:t>
            </a:r>
            <a:r>
              <a:rPr lang="sv-FI" dirty="0">
                <a:solidFill>
                  <a:srgbClr val="FF0000"/>
                </a:solidFill>
              </a:rPr>
              <a:t>arna</a:t>
            </a:r>
            <a:r>
              <a:rPr lang="sv-FI" dirty="0"/>
              <a:t> (the boys)</a:t>
            </a:r>
          </a:p>
          <a:p>
            <a:endParaRPr lang="sv-FI" dirty="0"/>
          </a:p>
          <a:p>
            <a:r>
              <a:rPr lang="sv-FI" dirty="0" err="1"/>
              <a:t>Ruotsissa</a:t>
            </a:r>
            <a:r>
              <a:rPr lang="sv-FI" dirty="0"/>
              <a:t> </a:t>
            </a:r>
            <a:r>
              <a:rPr lang="sv-FI" dirty="0" err="1"/>
              <a:t>ei</a:t>
            </a:r>
            <a:r>
              <a:rPr lang="sv-FI" dirty="0"/>
              <a:t> </a:t>
            </a:r>
            <a:r>
              <a:rPr lang="sv-FI" dirty="0" err="1"/>
              <a:t>ole</a:t>
            </a:r>
            <a:r>
              <a:rPr lang="sv-FI" dirty="0"/>
              <a:t> </a:t>
            </a:r>
            <a:r>
              <a:rPr lang="sv-FI" dirty="0" err="1"/>
              <a:t>määräistä</a:t>
            </a:r>
            <a:r>
              <a:rPr lang="sv-FI" dirty="0"/>
              <a:t> </a:t>
            </a:r>
            <a:r>
              <a:rPr lang="sv-FI" dirty="0" err="1"/>
              <a:t>artikkelia</a:t>
            </a:r>
            <a:r>
              <a:rPr lang="sv-FI" dirty="0"/>
              <a:t>, </a:t>
            </a:r>
            <a:r>
              <a:rPr lang="sv-FI" dirty="0" err="1"/>
              <a:t>vaan</a:t>
            </a:r>
            <a:r>
              <a:rPr lang="sv-FI" dirty="0"/>
              <a:t> </a:t>
            </a:r>
            <a:r>
              <a:rPr lang="sv-FI" dirty="0" err="1"/>
              <a:t>määräisyys</a:t>
            </a:r>
            <a:r>
              <a:rPr lang="sv-FI" dirty="0"/>
              <a:t> on </a:t>
            </a:r>
            <a:r>
              <a:rPr lang="sv-FI" dirty="0" err="1"/>
              <a:t>substantiivin</a:t>
            </a:r>
            <a:r>
              <a:rPr lang="sv-FI" dirty="0"/>
              <a:t> </a:t>
            </a:r>
            <a:r>
              <a:rPr lang="sv-FI" dirty="0" err="1"/>
              <a:t>lopussa</a:t>
            </a:r>
            <a:r>
              <a:rPr lang="sv-FI" dirty="0"/>
              <a:t>)</a:t>
            </a:r>
            <a:endParaRPr lang="en-US" dirty="0"/>
          </a:p>
        </p:txBody>
      </p:sp>
      <p:pic>
        <p:nvPicPr>
          <p:cNvPr id="5" name="Picture 4" descr="A picture containing person, child&#10;&#10;Description automatically generated">
            <a:extLst>
              <a:ext uri="{FF2B5EF4-FFF2-40B4-BE49-F238E27FC236}">
                <a16:creationId xmlns:a16="http://schemas.microsoft.com/office/drawing/2014/main" id="{D04190EA-7536-568F-D63D-24074FB07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262" y="1402135"/>
            <a:ext cx="2886761" cy="192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3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CC7894-D3A4-ADCC-053B-B9B8D15894E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DEN ja DET ja DE + </a:t>
            </a:r>
            <a:r>
              <a:rPr lang="sv-FI" dirty="0" err="1"/>
              <a:t>adjektiivi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520E1-E392-C86D-7978-91D48E6FC8C5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Lektionen slutar om en halvtimme.</a:t>
            </a:r>
          </a:p>
          <a:p>
            <a:r>
              <a:rPr lang="sv-FI" dirty="0"/>
              <a:t>DEN LÅNGA lektionen slutar om en halvtimme.</a:t>
            </a:r>
          </a:p>
          <a:p>
            <a:endParaRPr lang="sv-FI" dirty="0"/>
          </a:p>
          <a:p>
            <a:r>
              <a:rPr lang="sv-FI" dirty="0"/>
              <a:t>Mötet börjar klockan 09.00.</a:t>
            </a:r>
          </a:p>
          <a:p>
            <a:r>
              <a:rPr lang="sv-FI" dirty="0"/>
              <a:t>DET VIKTIGA mötet börjar klockan 09.00. </a:t>
            </a:r>
          </a:p>
          <a:p>
            <a:endParaRPr lang="en-US" dirty="0"/>
          </a:p>
          <a:p>
            <a:r>
              <a:rPr lang="en-US" dirty="0" err="1"/>
              <a:t>Lektionerna</a:t>
            </a:r>
            <a:r>
              <a:rPr lang="en-US" dirty="0"/>
              <a:t> </a:t>
            </a:r>
            <a:r>
              <a:rPr lang="en-US" dirty="0" err="1"/>
              <a:t>slutar</a:t>
            </a:r>
            <a:r>
              <a:rPr lang="en-US" dirty="0"/>
              <a:t> om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halvtimme</a:t>
            </a:r>
            <a:r>
              <a:rPr lang="en-US" dirty="0"/>
              <a:t>.</a:t>
            </a:r>
          </a:p>
          <a:p>
            <a:r>
              <a:rPr lang="en-US" dirty="0"/>
              <a:t>DE VIKTIGA </a:t>
            </a:r>
            <a:r>
              <a:rPr lang="en-US" dirty="0" err="1"/>
              <a:t>lektionerna</a:t>
            </a:r>
            <a:r>
              <a:rPr lang="en-US" dirty="0"/>
              <a:t> </a:t>
            </a:r>
            <a:r>
              <a:rPr lang="en-US" dirty="0" err="1"/>
              <a:t>slutar</a:t>
            </a:r>
            <a:r>
              <a:rPr lang="en-US" dirty="0"/>
              <a:t> om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halvtimme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782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BE18F-D6CE-2317-D5F6-AAA33050F1D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VERBIN PERUSMUOTO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A93F7-52CE-DC1E-39AC-41DEE53CF202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KAKSI MAHDOLLISUUTTA:</a:t>
            </a:r>
          </a:p>
          <a:p>
            <a:endParaRPr lang="sv-FI" dirty="0"/>
          </a:p>
          <a:p>
            <a:pPr marL="457200" indent="-457200">
              <a:buAutoNum type="arabicParenR"/>
            </a:pPr>
            <a:r>
              <a:rPr lang="sv-FI" dirty="0" err="1"/>
              <a:t>Kaksi</a:t>
            </a:r>
            <a:r>
              <a:rPr lang="sv-FI" dirty="0"/>
              <a:t> </a:t>
            </a:r>
            <a:r>
              <a:rPr lang="sv-FI" dirty="0" err="1"/>
              <a:t>verbiä</a:t>
            </a:r>
            <a:r>
              <a:rPr lang="sv-FI" dirty="0"/>
              <a:t> </a:t>
            </a:r>
            <a:r>
              <a:rPr lang="sv-FI" dirty="0" err="1"/>
              <a:t>peräkkäin</a:t>
            </a:r>
            <a:r>
              <a:rPr lang="sv-FI" dirty="0"/>
              <a:t> ja </a:t>
            </a:r>
            <a:r>
              <a:rPr lang="sv-FI" dirty="0" err="1"/>
              <a:t>jälkimmäinen</a:t>
            </a:r>
            <a:r>
              <a:rPr lang="sv-FI" dirty="0"/>
              <a:t> on </a:t>
            </a:r>
            <a:r>
              <a:rPr lang="sv-FI" dirty="0" err="1"/>
              <a:t>perusmuodossa</a:t>
            </a:r>
            <a:r>
              <a:rPr lang="sv-FI" dirty="0"/>
              <a:t>.</a:t>
            </a:r>
          </a:p>
          <a:p>
            <a:r>
              <a:rPr lang="sv-FI" dirty="0"/>
              <a:t>Lasse vill STUDERA matematik.</a:t>
            </a:r>
          </a:p>
          <a:p>
            <a:r>
              <a:rPr lang="sv-FI" dirty="0"/>
              <a:t>Anna KAN inte TALA spanska. (Anna </a:t>
            </a:r>
            <a:r>
              <a:rPr lang="sv-FI" dirty="0" err="1"/>
              <a:t>talaR</a:t>
            </a:r>
            <a:r>
              <a:rPr lang="sv-FI" dirty="0"/>
              <a:t> spanska)</a:t>
            </a:r>
          </a:p>
          <a:p>
            <a:r>
              <a:rPr lang="sv-FI" dirty="0"/>
              <a:t>2) ATT-</a:t>
            </a:r>
            <a:r>
              <a:rPr lang="sv-FI" dirty="0" err="1"/>
              <a:t>partikkelin</a:t>
            </a:r>
            <a:r>
              <a:rPr lang="sv-FI" dirty="0"/>
              <a:t> </a:t>
            </a:r>
            <a:r>
              <a:rPr lang="sv-FI" dirty="0" err="1"/>
              <a:t>jälkeen</a:t>
            </a:r>
            <a:r>
              <a:rPr lang="sv-FI" dirty="0"/>
              <a:t>:</a:t>
            </a:r>
          </a:p>
          <a:p>
            <a:r>
              <a:rPr lang="sv-FI" dirty="0"/>
              <a:t>Lasse GILLAR ATT cykla.</a:t>
            </a:r>
          </a:p>
          <a:p>
            <a:r>
              <a:rPr lang="sv-FI" dirty="0"/>
              <a:t>Anna NJUTER AV ATT cykla (</a:t>
            </a:r>
            <a:r>
              <a:rPr lang="sv-FI" dirty="0" err="1"/>
              <a:t>nauttii</a:t>
            </a:r>
            <a:r>
              <a:rPr lang="sv-FI" dirty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2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FC7DFDF-00B0-53E6-B775-CC638235E40D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ATT-</a:t>
            </a:r>
            <a:r>
              <a:rPr lang="sv-FI" dirty="0" err="1"/>
              <a:t>partikkeli</a:t>
            </a:r>
            <a:r>
              <a:rPr lang="sv-FI" dirty="0"/>
              <a:t> (</a:t>
            </a:r>
            <a:r>
              <a:rPr lang="sv-FI" dirty="0" err="1"/>
              <a:t>vertaa</a:t>
            </a:r>
            <a:r>
              <a:rPr lang="sv-FI" dirty="0"/>
              <a:t> </a:t>
            </a:r>
            <a:r>
              <a:rPr lang="sv-FI" dirty="0" err="1"/>
              <a:t>englannin</a:t>
            </a:r>
            <a:r>
              <a:rPr lang="sv-FI" dirty="0"/>
              <a:t> TO)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CC001-C7BA-C391-9D32-16F1AA5FF0B4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EI SAA KÄYTTÄÄ APUVERBIEN JÄLKEEN:</a:t>
            </a:r>
          </a:p>
          <a:p>
            <a:endParaRPr lang="sv-FI" dirty="0"/>
          </a:p>
          <a:p>
            <a:r>
              <a:rPr lang="sv-FI" dirty="0"/>
              <a:t>Lasse VILL STUDERA.</a:t>
            </a:r>
          </a:p>
          <a:p>
            <a:r>
              <a:rPr lang="sv-FI" dirty="0"/>
              <a:t>Anna MÅSTE PLUGGA.</a:t>
            </a:r>
          </a:p>
          <a:p>
            <a:endParaRPr lang="sv-FI" dirty="0"/>
          </a:p>
          <a:p>
            <a:r>
              <a:rPr lang="sv-FI" dirty="0"/>
              <a:t>(kan, få, vill, måste, ska, borde)</a:t>
            </a:r>
            <a:endParaRPr lang="en-US" dirty="0"/>
          </a:p>
        </p:txBody>
      </p:sp>
      <p:pic>
        <p:nvPicPr>
          <p:cNvPr id="5" name="Picture 4" descr="A person using a computer&#10;&#10;Description automatically generated with medium confidence">
            <a:extLst>
              <a:ext uri="{FF2B5EF4-FFF2-40B4-BE49-F238E27FC236}">
                <a16:creationId xmlns:a16="http://schemas.microsoft.com/office/drawing/2014/main" id="{CDD94DC5-18CB-482D-3657-DA8CC43C4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394" y="2156959"/>
            <a:ext cx="2731994" cy="182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2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11AAAB4-3134-6F63-4AC6-CCF1536E9CD6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sv-FI" dirty="0"/>
              <a:t>ADJEKTIIVIT (artig artigt artiga)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C8963-E756-61AE-FCE8-E91090B64852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sv-FI" dirty="0"/>
              <a:t>Lasse är artig, vänlig och social. (IHMISISTÄ </a:t>
            </a:r>
            <a:r>
              <a:rPr lang="sv-FI" dirty="0" err="1"/>
              <a:t>aina</a:t>
            </a:r>
            <a:r>
              <a:rPr lang="sv-FI" dirty="0"/>
              <a:t> EN-</a:t>
            </a:r>
            <a:r>
              <a:rPr lang="sv-FI" dirty="0" err="1"/>
              <a:t>suvun</a:t>
            </a:r>
            <a:r>
              <a:rPr lang="sv-FI" dirty="0"/>
              <a:t> </a:t>
            </a:r>
            <a:r>
              <a:rPr lang="sv-FI" dirty="0" err="1"/>
              <a:t>muoto</a:t>
            </a:r>
            <a:r>
              <a:rPr lang="sv-FI" dirty="0"/>
              <a:t>)</a:t>
            </a:r>
          </a:p>
          <a:p>
            <a:endParaRPr lang="sv-FI" dirty="0"/>
          </a:p>
          <a:p>
            <a:r>
              <a:rPr lang="sv-FI" dirty="0"/>
              <a:t>YKSIKKÖ: Lasse är ARTIG.</a:t>
            </a:r>
          </a:p>
          <a:p>
            <a:r>
              <a:rPr lang="sv-FI" dirty="0"/>
              <a:t>MONIKKO: Lasse och Anna är ARTIGA. </a:t>
            </a:r>
          </a:p>
          <a:p>
            <a:r>
              <a:rPr lang="sv-FI" dirty="0"/>
              <a:t>Flickan är glad. Flickorna är glada. </a:t>
            </a:r>
          </a:p>
          <a:p>
            <a:r>
              <a:rPr lang="sv-FI" dirty="0"/>
              <a:t>Huset är nytt. Husen är nya. </a:t>
            </a:r>
            <a:endParaRPr lang="en-US" dirty="0"/>
          </a:p>
        </p:txBody>
      </p:sp>
      <p:pic>
        <p:nvPicPr>
          <p:cNvPr id="7" name="Picture 6" descr="A picture containing text, computer, indoor, computer&#10;&#10;Description automatically generated">
            <a:extLst>
              <a:ext uri="{FF2B5EF4-FFF2-40B4-BE49-F238E27FC236}">
                <a16:creationId xmlns:a16="http://schemas.microsoft.com/office/drawing/2014/main" id="{137C0E07-875C-E6D4-EFE5-1839CA877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094" y="2857500"/>
            <a:ext cx="1999129" cy="13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97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blue.pptx" id="{C34D0C79-154B-4D73-8A16-004A7851EAA0}" vid="{254815E9-DEFF-4FEA-BDAC-D250F15708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Aalto_1610_blue</Template>
  <TotalTime>31</TotalTime>
  <Words>361</Words>
  <Application>Microsoft Office PowerPoint</Application>
  <PresentationFormat>On-screen Show (16:10)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</vt:lpstr>
      <vt:lpstr>Calibri</vt:lpstr>
      <vt:lpstr>Office-teema</vt:lpstr>
      <vt:lpstr>YLEISIMMÄT EREHDYKSET: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YLEISIMMÄT EREHDYKSET: </dc:title>
  <dc:creator>Fröjdman Isabella</dc:creator>
  <cp:lastModifiedBy>Fröjdman Isabella</cp:lastModifiedBy>
  <cp:revision>2</cp:revision>
  <dcterms:created xsi:type="dcterms:W3CDTF">2023-04-25T10:01:59Z</dcterms:created>
  <dcterms:modified xsi:type="dcterms:W3CDTF">2023-04-25T10:33:19Z</dcterms:modified>
</cp:coreProperties>
</file>