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21"/>
  </p:notesMasterIdLst>
  <p:sldIdLst>
    <p:sldId id="256" r:id="rId3"/>
    <p:sldId id="261" r:id="rId4"/>
    <p:sldId id="258" r:id="rId5"/>
    <p:sldId id="342" r:id="rId6"/>
    <p:sldId id="267" r:id="rId7"/>
    <p:sldId id="343" r:id="rId8"/>
    <p:sldId id="268" r:id="rId9"/>
    <p:sldId id="269" r:id="rId10"/>
    <p:sldId id="264" r:id="rId11"/>
    <p:sldId id="265" r:id="rId12"/>
    <p:sldId id="266" r:id="rId13"/>
    <p:sldId id="262" r:id="rId14"/>
    <p:sldId id="271" r:id="rId15"/>
    <p:sldId id="270" r:id="rId16"/>
    <p:sldId id="272" r:id="rId17"/>
    <p:sldId id="273" r:id="rId18"/>
    <p:sldId id="274" r:id="rId19"/>
    <p:sldId id="275" r:id="rId20"/>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45" autoAdjust="0"/>
    <p:restoredTop sz="94660"/>
  </p:normalViewPr>
  <p:slideViewPr>
    <p:cSldViewPr snapToGrid="0">
      <p:cViewPr varScale="1">
        <p:scale>
          <a:sx n="114" d="100"/>
          <a:sy n="114" d="100"/>
        </p:scale>
        <p:origin x="180" y="10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hyperlink" Target="https://ec.europa.eu/clima/policies/ets_en" TargetMode="External"/><Relationship Id="rId3" Type="http://schemas.openxmlformats.org/officeDocument/2006/relationships/hyperlink" Target="https://eur-lex.europa.eu/legal-content/FI/TXT/HTML/?uri=CELEX:32014L0095&amp;from=EN" TargetMode="External"/><Relationship Id="rId7" Type="http://schemas.openxmlformats.org/officeDocument/2006/relationships/hyperlink" Target="https://eur-lex.europa.eu/legal-content/FI/TXT/?uri=CELEX:32019R2089" TargetMode="External"/><Relationship Id="rId2" Type="http://schemas.openxmlformats.org/officeDocument/2006/relationships/hyperlink" Target="https://www.edilex.fi/eu-lainsaadanto/32020R0852" TargetMode="External"/><Relationship Id="rId1" Type="http://schemas.openxmlformats.org/officeDocument/2006/relationships/hyperlink" Target="https://www.edilex.fi/eu-lainsaadanto/32019R2088" TargetMode="External"/><Relationship Id="rId6" Type="http://schemas.openxmlformats.org/officeDocument/2006/relationships/hyperlink" Target="https://eur-lex.europa.eu/legal-content/FI/TXT/PDF/?uri=CELEX:32016R1011&amp;from=FI" TargetMode="External"/><Relationship Id="rId5" Type="http://schemas.openxmlformats.org/officeDocument/2006/relationships/hyperlink" Target="https://eur-lex.europa.eu/legal-content/FI/TXT/PDF/?uri=CELEX:52019XC0620(01)&amp;from=EN" TargetMode="External"/><Relationship Id="rId4" Type="http://schemas.openxmlformats.org/officeDocument/2006/relationships/hyperlink" Target="https://eur-lex.europa.eu/legal-content/FI/TXT/PDF/?uri=CELEX:52017XC0705(01)&amp;from=EN" TargetMode="External"/></Relationships>
</file>

<file path=ppt/diagrams/_rels/data3.xml.rels><?xml version="1.0" encoding="UTF-8" standalone="yes"?>
<Relationships xmlns="http://schemas.openxmlformats.org/package/2006/relationships"><Relationship Id="rId1" Type="http://schemas.openxmlformats.org/officeDocument/2006/relationships/hyperlink" Target="https://www.edilex.fi/eu-lainsaadanto/32003L0087" TargetMode="External"/></Relationships>
</file>

<file path=ppt/diagrams/_rels/drawing1.xml.rels><?xml version="1.0" encoding="UTF-8" standalone="yes"?>
<Relationships xmlns="http://schemas.openxmlformats.org/package/2006/relationships"><Relationship Id="rId8" Type="http://schemas.openxmlformats.org/officeDocument/2006/relationships/hyperlink" Target="https://ec.europa.eu/clima/policies/ets_en" TargetMode="External"/><Relationship Id="rId3" Type="http://schemas.openxmlformats.org/officeDocument/2006/relationships/hyperlink" Target="https://eur-lex.europa.eu/legal-content/FI/TXT/HTML/?uri=CELEX:32014L0095&amp;from=EN" TargetMode="External"/><Relationship Id="rId7" Type="http://schemas.openxmlformats.org/officeDocument/2006/relationships/hyperlink" Target="https://eur-lex.europa.eu/legal-content/FI/TXT/?uri=CELEX:32019R2089" TargetMode="External"/><Relationship Id="rId2" Type="http://schemas.openxmlformats.org/officeDocument/2006/relationships/hyperlink" Target="https://www.edilex.fi/eu-lainsaadanto/32020R0852" TargetMode="External"/><Relationship Id="rId1" Type="http://schemas.openxmlformats.org/officeDocument/2006/relationships/hyperlink" Target="https://www.edilex.fi/eu-lainsaadanto/32019R2088" TargetMode="External"/><Relationship Id="rId6" Type="http://schemas.openxmlformats.org/officeDocument/2006/relationships/hyperlink" Target="https://eur-lex.europa.eu/legal-content/FI/TXT/PDF/?uri=CELEX:32016R1011&amp;from=FI" TargetMode="External"/><Relationship Id="rId5" Type="http://schemas.openxmlformats.org/officeDocument/2006/relationships/hyperlink" Target="https://eur-lex.europa.eu/legal-content/FI/TXT/PDF/?uri=CELEX:52019XC0620(01)&amp;from=EN" TargetMode="External"/><Relationship Id="rId4" Type="http://schemas.openxmlformats.org/officeDocument/2006/relationships/hyperlink" Target="https://eur-lex.europa.eu/legal-content/FI/TXT/PDF/?uri=CELEX:52017XC0705(01)&amp;from=EN" TargetMode="External"/></Relationships>
</file>

<file path=ppt/diagrams/_rels/drawing3.xml.rels><?xml version="1.0" encoding="UTF-8" standalone="yes"?>
<Relationships xmlns="http://schemas.openxmlformats.org/package/2006/relationships"><Relationship Id="rId1" Type="http://schemas.openxmlformats.org/officeDocument/2006/relationships/hyperlink" Target="https://www.edilex.fi/eu-lainsaadanto/32003L0087" TargetMode="Externa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5_1">
  <dgm:title val=""/>
  <dgm:desc val=""/>
  <dgm:catLst>
    <dgm:cat type="accent5" pri="11100"/>
  </dgm:catLst>
  <dgm:styleLbl name="node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5">
        <a:shade val="80000"/>
      </a:schemeClr>
    </dgm:linClrLst>
    <dgm:effectClrLst/>
    <dgm:txLinClrLst/>
    <dgm:txFillClrLst/>
    <dgm:txEffectClrLst/>
  </dgm:styleLbl>
  <dgm:styleLbl name="node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f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align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bgImgPlace1">
    <dgm:fillClrLst meth="repeat">
      <a:schemeClr val="accent5">
        <a:tint val="40000"/>
      </a:schemeClr>
    </dgm:fillClrLst>
    <dgm:linClrLst meth="repeat">
      <a:schemeClr val="accent5">
        <a:shade val="80000"/>
      </a:schemeClr>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meth="repeat">
      <a:schemeClr val="dk1"/>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5">
        <a:shade val="80000"/>
      </a:schemeClr>
    </dgm:linClrLst>
    <dgm:effectClrLst/>
    <dgm:txLinClrLst/>
    <dgm:txFillClrLst meth="repeat">
      <a:schemeClr val="dk1"/>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dgm:txEffectClrLst/>
  </dgm:styleLbl>
  <dgm:styleLbl name="parChTrans2D2">
    <dgm:fillClrLst meth="repeat">
      <a:schemeClr val="accent5"/>
    </dgm:fillClrLst>
    <dgm:linClrLst meth="repeat">
      <a:schemeClr val="accent5"/>
    </dgm:linClrLst>
    <dgm:effectClrLst/>
    <dgm:txLinClrLst/>
    <dgm:txFillClrLst/>
    <dgm:txEffectClrLst/>
  </dgm:styleLbl>
  <dgm:styleLbl name="parChTrans2D3">
    <dgm:fillClrLst meth="repeat">
      <a:schemeClr val="accent5"/>
    </dgm:fillClrLst>
    <dgm:linClrLst meth="repeat">
      <a:schemeClr val="accent5"/>
    </dgm:linClrLst>
    <dgm:effectClrLst/>
    <dgm:txLinClrLst/>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conF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align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trAlignAcc1">
    <dgm:fillClrLst meth="repeat">
      <a:schemeClr val="accent5">
        <a:alpha val="40000"/>
        <a:tint val="40000"/>
      </a:schemeClr>
    </dgm:fillClrLst>
    <dgm:linClrLst meth="repeat">
      <a:schemeClr val="accent5"/>
    </dgm:linClrLst>
    <dgm:effectClrLst/>
    <dgm:txLinClrLst/>
    <dgm:txFillClrLst meth="repeat">
      <a:schemeClr val="dk1"/>
    </dgm:txFillClrLst>
    <dgm:txEffectClrLst/>
  </dgm:styleLbl>
  <dgm:styleLbl name="bgAcc1">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5">
        <a:alpha val="90000"/>
      </a:schemeClr>
    </dgm:linClrLst>
    <dgm:effectClrLst/>
    <dgm:txLinClrLst/>
    <dgm:txFillClrLst meth="repeat">
      <a:schemeClr val="dk1"/>
    </dgm:txFillClrLst>
    <dgm:txEffectClrLst/>
  </dgm:styleLbl>
  <dgm:styleLbl name="fgAcc0">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2">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3">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fgAcc4">
    <dgm:fillClrLst meth="repeat">
      <a:schemeClr val="accent5">
        <a:alpha val="90000"/>
        <a:tint val="4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EFB1E7-223D-4860-9C5A-C97AC13CB5F3}"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fi-FI"/>
        </a:p>
      </dgm:t>
    </dgm:pt>
    <dgm:pt modelId="{5153C6D6-5485-4D51-809C-660F21602D28}">
      <dgm:prSet/>
      <dgm:spPr/>
      <dgm:t>
        <a:bodyPr/>
        <a:lstStyle/>
        <a:p>
          <a:r>
            <a:rPr lang="fi-FI" b="1"/>
            <a:t>EPNAs (EU) 2019/2088 kestävyyteen liittyvien tietojen antamisesta rahoituspalvelusektorilla 27.11.2019 (tiedonantoasetus): </a:t>
          </a:r>
          <a:r>
            <a:rPr lang="fi-FI" b="1">
              <a:hlinkClick xmlns:r="http://schemas.openxmlformats.org/officeDocument/2006/relationships" r:id="rId1"/>
            </a:rPr>
            <a:t>https://www.edilex.fi/eu-lainsaadanto/32019R2088</a:t>
          </a:r>
          <a:r>
            <a:rPr lang="fi-FI" b="1"/>
            <a:t> </a:t>
          </a:r>
          <a:endParaRPr lang="fi-FI"/>
        </a:p>
      </dgm:t>
    </dgm:pt>
    <dgm:pt modelId="{4D37B2DF-AAE2-4535-8017-05DF3DBBB291}" type="parTrans" cxnId="{D70CD971-540E-4F49-B2C1-DC2174D20CC7}">
      <dgm:prSet/>
      <dgm:spPr/>
      <dgm:t>
        <a:bodyPr/>
        <a:lstStyle/>
        <a:p>
          <a:endParaRPr lang="fi-FI"/>
        </a:p>
      </dgm:t>
    </dgm:pt>
    <dgm:pt modelId="{8FC246DA-5C91-43BF-BC44-11003073CDEA}" type="sibTrans" cxnId="{D70CD971-540E-4F49-B2C1-DC2174D20CC7}">
      <dgm:prSet/>
      <dgm:spPr/>
      <dgm:t>
        <a:bodyPr/>
        <a:lstStyle/>
        <a:p>
          <a:endParaRPr lang="fi-FI"/>
        </a:p>
      </dgm:t>
    </dgm:pt>
    <dgm:pt modelId="{E78E68B4-F4E2-48EE-B71E-6D5AC4D4B8BF}">
      <dgm:prSet/>
      <dgm:spPr/>
      <dgm:t>
        <a:bodyPr/>
        <a:lstStyle/>
        <a:p>
          <a:r>
            <a:rPr lang="fi-FI" b="1"/>
            <a:t>EPNAs (EU) 2020/852 kestävää sijoittamista helpottavasta kehyksestä ja asetuksen (EU) 2019/2088 muuttamisesta 18.6.2020 (taksonomia-asetus): </a:t>
          </a:r>
          <a:r>
            <a:rPr lang="fi-FI" b="1">
              <a:hlinkClick xmlns:r="http://schemas.openxmlformats.org/officeDocument/2006/relationships" r:id="rId2"/>
            </a:rPr>
            <a:t>https://www.edilex.fi/eu-lainsaadanto/32020R0852</a:t>
          </a:r>
          <a:r>
            <a:rPr lang="fi-FI" b="1"/>
            <a:t> </a:t>
          </a:r>
          <a:endParaRPr lang="fi-FI"/>
        </a:p>
      </dgm:t>
    </dgm:pt>
    <dgm:pt modelId="{BC244E10-0291-40F7-93E7-2C70B30D4AB6}" type="parTrans" cxnId="{2AA13892-6F1A-4CCE-9D38-4E62A6A5588A}">
      <dgm:prSet/>
      <dgm:spPr/>
      <dgm:t>
        <a:bodyPr/>
        <a:lstStyle/>
        <a:p>
          <a:endParaRPr lang="fi-FI"/>
        </a:p>
      </dgm:t>
    </dgm:pt>
    <dgm:pt modelId="{F373B4F9-24FF-4143-B1C3-CFABE6AB4B56}" type="sibTrans" cxnId="{2AA13892-6F1A-4CCE-9D38-4E62A6A5588A}">
      <dgm:prSet/>
      <dgm:spPr/>
      <dgm:t>
        <a:bodyPr/>
        <a:lstStyle/>
        <a:p>
          <a:endParaRPr lang="fi-FI"/>
        </a:p>
      </dgm:t>
    </dgm:pt>
    <dgm:pt modelId="{5C8BF1AA-1840-4DC9-9827-473F9CFC957D}">
      <dgm:prSet/>
      <dgm:spPr/>
      <dgm:t>
        <a:bodyPr/>
        <a:lstStyle/>
        <a:p>
          <a:r>
            <a:rPr lang="fi-FI" b="0" i="0">
              <a:hlinkClick xmlns:r="http://schemas.openxmlformats.org/officeDocument/2006/relationships" r:id="rId3"/>
            </a:rPr>
            <a:t>Direktiivi muiden kuin taloudellisten tietojen raportoinnista 2014/95</a:t>
          </a:r>
          <a:r>
            <a:rPr lang="fi-FI" b="0" i="0"/>
            <a:t> ja kaksi komission ohjetta: </a:t>
          </a:r>
          <a:r>
            <a:rPr lang="fi-FI" b="0" i="0">
              <a:hlinkClick xmlns:r="http://schemas.openxmlformats.org/officeDocument/2006/relationships" r:id="rId4"/>
            </a:rPr>
            <a:t>Muiden kuin taloudellisten tietojen raportointia koskevat suuntaviivat2017/C 215/01</a:t>
          </a:r>
          <a:r>
            <a:rPr lang="fi-FI" b="0" i="0"/>
            <a:t> ja </a:t>
          </a:r>
          <a:r>
            <a:rPr lang="fi-FI" b="0" i="0" u="sng">
              <a:hlinkClick xmlns:r="http://schemas.openxmlformats.org/officeDocument/2006/relationships" r:id="rId5"/>
            </a:rPr>
            <a:t>Ilmastoon liittyvien tietojen raportointia koskeva täydennysosa 2019/C 209/01</a:t>
          </a:r>
          <a:r>
            <a:rPr lang="fi-FI" b="0" i="0" u="sng"/>
            <a:t> </a:t>
          </a:r>
          <a:endParaRPr lang="fi-FI"/>
        </a:p>
      </dgm:t>
    </dgm:pt>
    <dgm:pt modelId="{67510009-E5C7-46F0-873F-76C727578022}" type="parTrans" cxnId="{D1007032-1DE8-4F42-BD32-D20AA79B52AD}">
      <dgm:prSet/>
      <dgm:spPr/>
      <dgm:t>
        <a:bodyPr/>
        <a:lstStyle/>
        <a:p>
          <a:endParaRPr lang="fi-FI"/>
        </a:p>
      </dgm:t>
    </dgm:pt>
    <dgm:pt modelId="{6F12025A-C9DC-46DD-81AC-96D33215EC96}" type="sibTrans" cxnId="{D1007032-1DE8-4F42-BD32-D20AA79B52AD}">
      <dgm:prSet/>
      <dgm:spPr/>
      <dgm:t>
        <a:bodyPr/>
        <a:lstStyle/>
        <a:p>
          <a:endParaRPr lang="fi-FI"/>
        </a:p>
      </dgm:t>
    </dgm:pt>
    <dgm:pt modelId="{11D2C198-858C-4ACA-93D2-D333E7C92FFE}">
      <dgm:prSet/>
      <dgm:spPr/>
      <dgm:t>
        <a:bodyPr/>
        <a:lstStyle/>
        <a:p>
          <a:r>
            <a:rPr lang="fi-FI" b="1">
              <a:hlinkClick xmlns:r="http://schemas.openxmlformats.org/officeDocument/2006/relationships" r:id="rId6"/>
            </a:rPr>
            <a:t>EUROOPAN PARLAMENTIN JA NEUVOSTON ASETUS (EU) 2016/ 1011, - annettu 8 päivänä kesäkuuta 2016, - rahoitusvälineissä ja rahoitussopimuksissa vertailuarvoina tai sijoitusrahastojen arvonkehityksen mittaamisessa käytettävistä indekseistä ja direktiivien 2008/ 48/ EY ja 2014/ 17/ EU sekä asetuksen (EU) N:o 596/ 2014 muuttamisesta (europa.eu)</a:t>
          </a:r>
          <a:endParaRPr lang="fi-FI"/>
        </a:p>
      </dgm:t>
    </dgm:pt>
    <dgm:pt modelId="{6BDCC706-E036-4748-B837-FC44CAFDFE1D}" type="parTrans" cxnId="{29369323-F9FB-4E98-9944-97DD32C23AB9}">
      <dgm:prSet/>
      <dgm:spPr/>
      <dgm:t>
        <a:bodyPr/>
        <a:lstStyle/>
        <a:p>
          <a:endParaRPr lang="fi-FI"/>
        </a:p>
      </dgm:t>
    </dgm:pt>
    <dgm:pt modelId="{F6849849-E05E-45E4-B1E6-4C2A7BFA2481}" type="sibTrans" cxnId="{29369323-F9FB-4E98-9944-97DD32C23AB9}">
      <dgm:prSet/>
      <dgm:spPr/>
      <dgm:t>
        <a:bodyPr/>
        <a:lstStyle/>
        <a:p>
          <a:endParaRPr lang="fi-FI"/>
        </a:p>
      </dgm:t>
    </dgm:pt>
    <dgm:pt modelId="{37713349-3626-41CE-ABF3-C0F41F1A18F8}">
      <dgm:prSet/>
      <dgm:spPr/>
      <dgm:t>
        <a:bodyPr/>
        <a:lstStyle/>
        <a:p>
          <a:r>
            <a:rPr lang="fi-FI" b="0" i="0" baseline="0"/>
            <a:t>EPNAs 2019/2089 asetuksen (EU) 2016/1011 muuttamisesta EU:n ilmastosiirtymää koskevien vertailuarvojen, EU:n Pariisin sopimuksen mukaisten vertailuarvojen ja vertailuarvojen kestävyyteen liittyvien tietojen antamisen osalta </a:t>
          </a:r>
          <a:r>
            <a:rPr lang="fi-FI" b="1" i="0" baseline="0"/>
            <a:t>(</a:t>
          </a:r>
          <a:r>
            <a:rPr lang="fi-FI" b="0" i="0">
              <a:hlinkClick xmlns:r="http://schemas.openxmlformats.org/officeDocument/2006/relationships" r:id="rId7"/>
            </a:rPr>
            <a:t>Euroopan parlamentin ja neuvoston asetus (EU) 2019/2089 vertailuarvojen kestävyyteen liittyvien tietojen antamisen osalta</a:t>
          </a:r>
          <a:r>
            <a:rPr lang="fi-FI" b="0" i="0"/>
            <a:t> )</a:t>
          </a:r>
          <a:endParaRPr lang="fi-FI"/>
        </a:p>
      </dgm:t>
    </dgm:pt>
    <dgm:pt modelId="{A76D4B5B-6D65-4C2D-946A-34F3D5A989DE}" type="parTrans" cxnId="{98AC2CA9-7E91-4531-BF06-F418C4AC84E4}">
      <dgm:prSet/>
      <dgm:spPr/>
      <dgm:t>
        <a:bodyPr/>
        <a:lstStyle/>
        <a:p>
          <a:endParaRPr lang="fi-FI"/>
        </a:p>
      </dgm:t>
    </dgm:pt>
    <dgm:pt modelId="{0F8AC030-0FC4-48F3-A35F-5B7E62EF0945}" type="sibTrans" cxnId="{98AC2CA9-7E91-4531-BF06-F418C4AC84E4}">
      <dgm:prSet/>
      <dgm:spPr/>
      <dgm:t>
        <a:bodyPr/>
        <a:lstStyle/>
        <a:p>
          <a:endParaRPr lang="fi-FI"/>
        </a:p>
      </dgm:t>
    </dgm:pt>
    <dgm:pt modelId="{8F17CE6D-676D-41E1-A3BE-95450C9A2414}">
      <dgm:prSet/>
      <dgm:spPr/>
      <dgm:t>
        <a:bodyPr/>
        <a:lstStyle/>
        <a:p>
          <a:r>
            <a:rPr lang="fi-FI" b="0" i="0"/>
            <a:t>EU Emissions Trading System (EU ETS): </a:t>
          </a:r>
          <a:r>
            <a:rPr lang="fr-FR" b="1">
              <a:hlinkClick xmlns:r="http://schemas.openxmlformats.org/officeDocument/2006/relationships" r:id="rId8"/>
            </a:rPr>
            <a:t>EU Emissions Trading System (EU ETS) | Climate Action (europa.eu)</a:t>
          </a:r>
          <a:endParaRPr lang="fi-FI"/>
        </a:p>
      </dgm:t>
    </dgm:pt>
    <dgm:pt modelId="{164891AF-C6F7-4D69-B108-E0BA1969C163}" type="parTrans" cxnId="{BF205565-DB10-46D6-A516-FE07F78217F3}">
      <dgm:prSet/>
      <dgm:spPr/>
      <dgm:t>
        <a:bodyPr/>
        <a:lstStyle/>
        <a:p>
          <a:endParaRPr lang="fi-FI"/>
        </a:p>
      </dgm:t>
    </dgm:pt>
    <dgm:pt modelId="{128F469F-3E06-4C2F-BEB7-4DB2E15BD41C}" type="sibTrans" cxnId="{BF205565-DB10-46D6-A516-FE07F78217F3}">
      <dgm:prSet/>
      <dgm:spPr/>
      <dgm:t>
        <a:bodyPr/>
        <a:lstStyle/>
        <a:p>
          <a:endParaRPr lang="fi-FI"/>
        </a:p>
      </dgm:t>
    </dgm:pt>
    <dgm:pt modelId="{B0DDE8BE-ACB3-411F-935F-0521CB12E5A1}" type="pres">
      <dgm:prSet presAssocID="{7EEFB1E7-223D-4860-9C5A-C97AC13CB5F3}" presName="linear" presStyleCnt="0">
        <dgm:presLayoutVars>
          <dgm:animLvl val="lvl"/>
          <dgm:resizeHandles val="exact"/>
        </dgm:presLayoutVars>
      </dgm:prSet>
      <dgm:spPr/>
    </dgm:pt>
    <dgm:pt modelId="{CE479A1C-FEF6-44BB-BE4C-4188DDA1E7E4}" type="pres">
      <dgm:prSet presAssocID="{5153C6D6-5485-4D51-809C-660F21602D28}" presName="parentText" presStyleLbl="node1" presStyleIdx="0" presStyleCnt="6">
        <dgm:presLayoutVars>
          <dgm:chMax val="0"/>
          <dgm:bulletEnabled val="1"/>
        </dgm:presLayoutVars>
      </dgm:prSet>
      <dgm:spPr/>
    </dgm:pt>
    <dgm:pt modelId="{D66AA3A7-C6C7-4AB8-98EE-124006FA895B}" type="pres">
      <dgm:prSet presAssocID="{8FC246DA-5C91-43BF-BC44-11003073CDEA}" presName="spacer" presStyleCnt="0"/>
      <dgm:spPr/>
    </dgm:pt>
    <dgm:pt modelId="{9700A16D-5D93-45B0-B827-F088E852742A}" type="pres">
      <dgm:prSet presAssocID="{E78E68B4-F4E2-48EE-B71E-6D5AC4D4B8BF}" presName="parentText" presStyleLbl="node1" presStyleIdx="1" presStyleCnt="6">
        <dgm:presLayoutVars>
          <dgm:chMax val="0"/>
          <dgm:bulletEnabled val="1"/>
        </dgm:presLayoutVars>
      </dgm:prSet>
      <dgm:spPr/>
    </dgm:pt>
    <dgm:pt modelId="{4DC271E9-A284-48C0-8B1D-6619039F39E9}" type="pres">
      <dgm:prSet presAssocID="{F373B4F9-24FF-4143-B1C3-CFABE6AB4B56}" presName="spacer" presStyleCnt="0"/>
      <dgm:spPr/>
    </dgm:pt>
    <dgm:pt modelId="{D8DA6448-4766-458E-A44F-D1ACE1D8D2ED}" type="pres">
      <dgm:prSet presAssocID="{5C8BF1AA-1840-4DC9-9827-473F9CFC957D}" presName="parentText" presStyleLbl="node1" presStyleIdx="2" presStyleCnt="6">
        <dgm:presLayoutVars>
          <dgm:chMax val="0"/>
          <dgm:bulletEnabled val="1"/>
        </dgm:presLayoutVars>
      </dgm:prSet>
      <dgm:spPr/>
    </dgm:pt>
    <dgm:pt modelId="{C44DC71C-516E-4C5B-A839-6CD553836ADE}" type="pres">
      <dgm:prSet presAssocID="{6F12025A-C9DC-46DD-81AC-96D33215EC96}" presName="spacer" presStyleCnt="0"/>
      <dgm:spPr/>
    </dgm:pt>
    <dgm:pt modelId="{E8D27A26-F289-4E08-902D-F7E52F5B14E7}" type="pres">
      <dgm:prSet presAssocID="{11D2C198-858C-4ACA-93D2-D333E7C92FFE}" presName="parentText" presStyleLbl="node1" presStyleIdx="3" presStyleCnt="6">
        <dgm:presLayoutVars>
          <dgm:chMax val="0"/>
          <dgm:bulletEnabled val="1"/>
        </dgm:presLayoutVars>
      </dgm:prSet>
      <dgm:spPr/>
    </dgm:pt>
    <dgm:pt modelId="{647265A8-501A-40DB-B488-D764DCF23BB7}" type="pres">
      <dgm:prSet presAssocID="{F6849849-E05E-45E4-B1E6-4C2A7BFA2481}" presName="spacer" presStyleCnt="0"/>
      <dgm:spPr/>
    </dgm:pt>
    <dgm:pt modelId="{7E847327-550B-44A7-8031-217BB78146DD}" type="pres">
      <dgm:prSet presAssocID="{37713349-3626-41CE-ABF3-C0F41F1A18F8}" presName="parentText" presStyleLbl="node1" presStyleIdx="4" presStyleCnt="6">
        <dgm:presLayoutVars>
          <dgm:chMax val="0"/>
          <dgm:bulletEnabled val="1"/>
        </dgm:presLayoutVars>
      </dgm:prSet>
      <dgm:spPr/>
    </dgm:pt>
    <dgm:pt modelId="{1A95633B-0BCB-4062-805A-F4F45CC51F35}" type="pres">
      <dgm:prSet presAssocID="{0F8AC030-0FC4-48F3-A35F-5B7E62EF0945}" presName="spacer" presStyleCnt="0"/>
      <dgm:spPr/>
    </dgm:pt>
    <dgm:pt modelId="{E9D9D3AF-0BAC-4100-9033-FA6AD1F1D310}" type="pres">
      <dgm:prSet presAssocID="{8F17CE6D-676D-41E1-A3BE-95450C9A2414}" presName="parentText" presStyleLbl="node1" presStyleIdx="5" presStyleCnt="6">
        <dgm:presLayoutVars>
          <dgm:chMax val="0"/>
          <dgm:bulletEnabled val="1"/>
        </dgm:presLayoutVars>
      </dgm:prSet>
      <dgm:spPr/>
    </dgm:pt>
  </dgm:ptLst>
  <dgm:cxnLst>
    <dgm:cxn modelId="{49510301-DB0A-4E9A-BCD2-23827DC2BB2F}" type="presOf" srcId="{8F17CE6D-676D-41E1-A3BE-95450C9A2414}" destId="{E9D9D3AF-0BAC-4100-9033-FA6AD1F1D310}" srcOrd="0" destOrd="0" presId="urn:microsoft.com/office/officeart/2005/8/layout/vList2"/>
    <dgm:cxn modelId="{29369323-F9FB-4E98-9944-97DD32C23AB9}" srcId="{7EEFB1E7-223D-4860-9C5A-C97AC13CB5F3}" destId="{11D2C198-858C-4ACA-93D2-D333E7C92FFE}" srcOrd="3" destOrd="0" parTransId="{6BDCC706-E036-4748-B837-FC44CAFDFE1D}" sibTransId="{F6849849-E05E-45E4-B1E6-4C2A7BFA2481}"/>
    <dgm:cxn modelId="{105A6B28-CD8D-4F9A-898A-E02184BCA8D7}" type="presOf" srcId="{37713349-3626-41CE-ABF3-C0F41F1A18F8}" destId="{7E847327-550B-44A7-8031-217BB78146DD}" srcOrd="0" destOrd="0" presId="urn:microsoft.com/office/officeart/2005/8/layout/vList2"/>
    <dgm:cxn modelId="{BB5C8C31-05C9-46BC-951A-B4BB4B73404C}" type="presOf" srcId="{7EEFB1E7-223D-4860-9C5A-C97AC13CB5F3}" destId="{B0DDE8BE-ACB3-411F-935F-0521CB12E5A1}" srcOrd="0" destOrd="0" presId="urn:microsoft.com/office/officeart/2005/8/layout/vList2"/>
    <dgm:cxn modelId="{D1007032-1DE8-4F42-BD32-D20AA79B52AD}" srcId="{7EEFB1E7-223D-4860-9C5A-C97AC13CB5F3}" destId="{5C8BF1AA-1840-4DC9-9827-473F9CFC957D}" srcOrd="2" destOrd="0" parTransId="{67510009-E5C7-46F0-873F-76C727578022}" sibTransId="{6F12025A-C9DC-46DD-81AC-96D33215EC96}"/>
    <dgm:cxn modelId="{BF205565-DB10-46D6-A516-FE07F78217F3}" srcId="{7EEFB1E7-223D-4860-9C5A-C97AC13CB5F3}" destId="{8F17CE6D-676D-41E1-A3BE-95450C9A2414}" srcOrd="5" destOrd="0" parTransId="{164891AF-C6F7-4D69-B108-E0BA1969C163}" sibTransId="{128F469F-3E06-4C2F-BEB7-4DB2E15BD41C}"/>
    <dgm:cxn modelId="{D70CD971-540E-4F49-B2C1-DC2174D20CC7}" srcId="{7EEFB1E7-223D-4860-9C5A-C97AC13CB5F3}" destId="{5153C6D6-5485-4D51-809C-660F21602D28}" srcOrd="0" destOrd="0" parTransId="{4D37B2DF-AAE2-4535-8017-05DF3DBBB291}" sibTransId="{8FC246DA-5C91-43BF-BC44-11003073CDEA}"/>
    <dgm:cxn modelId="{2AA13892-6F1A-4CCE-9D38-4E62A6A5588A}" srcId="{7EEFB1E7-223D-4860-9C5A-C97AC13CB5F3}" destId="{E78E68B4-F4E2-48EE-B71E-6D5AC4D4B8BF}" srcOrd="1" destOrd="0" parTransId="{BC244E10-0291-40F7-93E7-2C70B30D4AB6}" sibTransId="{F373B4F9-24FF-4143-B1C3-CFABE6AB4B56}"/>
    <dgm:cxn modelId="{A788FEA6-6E85-4345-BBD6-1820515CEBCE}" type="presOf" srcId="{11D2C198-858C-4ACA-93D2-D333E7C92FFE}" destId="{E8D27A26-F289-4E08-902D-F7E52F5B14E7}" srcOrd="0" destOrd="0" presId="urn:microsoft.com/office/officeart/2005/8/layout/vList2"/>
    <dgm:cxn modelId="{98AC2CA9-7E91-4531-BF06-F418C4AC84E4}" srcId="{7EEFB1E7-223D-4860-9C5A-C97AC13CB5F3}" destId="{37713349-3626-41CE-ABF3-C0F41F1A18F8}" srcOrd="4" destOrd="0" parTransId="{A76D4B5B-6D65-4C2D-946A-34F3D5A989DE}" sibTransId="{0F8AC030-0FC4-48F3-A35F-5B7E62EF0945}"/>
    <dgm:cxn modelId="{829492B2-B83A-4940-ABD4-2996C5F508DD}" type="presOf" srcId="{E78E68B4-F4E2-48EE-B71E-6D5AC4D4B8BF}" destId="{9700A16D-5D93-45B0-B827-F088E852742A}" srcOrd="0" destOrd="0" presId="urn:microsoft.com/office/officeart/2005/8/layout/vList2"/>
    <dgm:cxn modelId="{48E0F9C5-7D4E-4F4D-A50B-AB5EC731EE43}" type="presOf" srcId="{5C8BF1AA-1840-4DC9-9827-473F9CFC957D}" destId="{D8DA6448-4766-458E-A44F-D1ACE1D8D2ED}" srcOrd="0" destOrd="0" presId="urn:microsoft.com/office/officeart/2005/8/layout/vList2"/>
    <dgm:cxn modelId="{7D7F10EB-B803-4343-B45D-25ECDD66C6E6}" type="presOf" srcId="{5153C6D6-5485-4D51-809C-660F21602D28}" destId="{CE479A1C-FEF6-44BB-BE4C-4188DDA1E7E4}" srcOrd="0" destOrd="0" presId="urn:microsoft.com/office/officeart/2005/8/layout/vList2"/>
    <dgm:cxn modelId="{27D501D8-D674-471D-9CC7-AC422053C281}" type="presParOf" srcId="{B0DDE8BE-ACB3-411F-935F-0521CB12E5A1}" destId="{CE479A1C-FEF6-44BB-BE4C-4188DDA1E7E4}" srcOrd="0" destOrd="0" presId="urn:microsoft.com/office/officeart/2005/8/layout/vList2"/>
    <dgm:cxn modelId="{6CC4AC06-D62D-4739-8E4C-87DF9035ACD1}" type="presParOf" srcId="{B0DDE8BE-ACB3-411F-935F-0521CB12E5A1}" destId="{D66AA3A7-C6C7-4AB8-98EE-124006FA895B}" srcOrd="1" destOrd="0" presId="urn:microsoft.com/office/officeart/2005/8/layout/vList2"/>
    <dgm:cxn modelId="{86A41FA8-A436-499E-98A9-74BB6F8BF727}" type="presParOf" srcId="{B0DDE8BE-ACB3-411F-935F-0521CB12E5A1}" destId="{9700A16D-5D93-45B0-B827-F088E852742A}" srcOrd="2" destOrd="0" presId="urn:microsoft.com/office/officeart/2005/8/layout/vList2"/>
    <dgm:cxn modelId="{1611A920-0191-4F1E-82CB-9B9AC8F11808}" type="presParOf" srcId="{B0DDE8BE-ACB3-411F-935F-0521CB12E5A1}" destId="{4DC271E9-A284-48C0-8B1D-6619039F39E9}" srcOrd="3" destOrd="0" presId="urn:microsoft.com/office/officeart/2005/8/layout/vList2"/>
    <dgm:cxn modelId="{336C1BC8-1D18-4E34-B443-3B9B36EF7FB4}" type="presParOf" srcId="{B0DDE8BE-ACB3-411F-935F-0521CB12E5A1}" destId="{D8DA6448-4766-458E-A44F-D1ACE1D8D2ED}" srcOrd="4" destOrd="0" presId="urn:microsoft.com/office/officeart/2005/8/layout/vList2"/>
    <dgm:cxn modelId="{F00F4F3B-C95B-4ABD-899B-084FFE8D0509}" type="presParOf" srcId="{B0DDE8BE-ACB3-411F-935F-0521CB12E5A1}" destId="{C44DC71C-516E-4C5B-A839-6CD553836ADE}" srcOrd="5" destOrd="0" presId="urn:microsoft.com/office/officeart/2005/8/layout/vList2"/>
    <dgm:cxn modelId="{CB996A3B-CE40-422E-965D-0038C160DB09}" type="presParOf" srcId="{B0DDE8BE-ACB3-411F-935F-0521CB12E5A1}" destId="{E8D27A26-F289-4E08-902D-F7E52F5B14E7}" srcOrd="6" destOrd="0" presId="urn:microsoft.com/office/officeart/2005/8/layout/vList2"/>
    <dgm:cxn modelId="{3BDB6CC4-E7EF-40E4-A69A-FEFE92B9833D}" type="presParOf" srcId="{B0DDE8BE-ACB3-411F-935F-0521CB12E5A1}" destId="{647265A8-501A-40DB-B488-D764DCF23BB7}" srcOrd="7" destOrd="0" presId="urn:microsoft.com/office/officeart/2005/8/layout/vList2"/>
    <dgm:cxn modelId="{1F6777FB-CC27-4951-A7A9-C517A8778160}" type="presParOf" srcId="{B0DDE8BE-ACB3-411F-935F-0521CB12E5A1}" destId="{7E847327-550B-44A7-8031-217BB78146DD}" srcOrd="8" destOrd="0" presId="urn:microsoft.com/office/officeart/2005/8/layout/vList2"/>
    <dgm:cxn modelId="{6E6AA2C5-0CA5-41FF-B5B7-228A5C472F05}" type="presParOf" srcId="{B0DDE8BE-ACB3-411F-935F-0521CB12E5A1}" destId="{1A95633B-0BCB-4062-805A-F4F45CC51F35}" srcOrd="9" destOrd="0" presId="urn:microsoft.com/office/officeart/2005/8/layout/vList2"/>
    <dgm:cxn modelId="{F2C7AAA7-3CCA-445E-B18F-1D93A28D8DD1}" type="presParOf" srcId="{B0DDE8BE-ACB3-411F-935F-0521CB12E5A1}" destId="{E9D9D3AF-0BAC-4100-9033-FA6AD1F1D310}"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F02D33-F1C5-4262-A611-DE6D90F5A1EE}" type="doc">
      <dgm:prSet loTypeId="urn:microsoft.com/office/officeart/2008/layout/LinedList" loCatId="list" qsTypeId="urn:microsoft.com/office/officeart/2005/8/quickstyle/3d5" qsCatId="3D" csTypeId="urn:microsoft.com/office/officeart/2005/8/colors/accent1_2" csCatId="accent1"/>
      <dgm:spPr/>
      <dgm:t>
        <a:bodyPr/>
        <a:lstStyle/>
        <a:p>
          <a:endParaRPr lang="fi-FI"/>
        </a:p>
      </dgm:t>
    </dgm:pt>
    <dgm:pt modelId="{EDBF5E7A-A6C6-4F07-AAE0-D7E9677B5B12}">
      <dgm:prSet/>
      <dgm:spPr/>
      <dgm:t>
        <a:bodyPr/>
        <a:lstStyle/>
        <a:p>
          <a:r>
            <a:rPr lang="fi-FI" b="1" i="0" baseline="0"/>
            <a:t>ESG: (environment</a:t>
          </a:r>
          <a:r>
            <a:rPr lang="fi-FI" b="1"/>
            <a:t>al, societal, governance): yhteiskuntavastuu läpäisee myös yleisen rahoitusmarkkinasääntelyn. Esimerkkejä: </a:t>
          </a:r>
          <a:endParaRPr lang="fi-FI"/>
        </a:p>
      </dgm:t>
    </dgm:pt>
    <dgm:pt modelId="{0E4131F3-ADAA-44F7-AD52-206701AA8F05}" type="parTrans" cxnId="{6CFA01CA-1A7A-4F61-8A96-4F05F1CF9A36}">
      <dgm:prSet/>
      <dgm:spPr/>
      <dgm:t>
        <a:bodyPr/>
        <a:lstStyle/>
        <a:p>
          <a:endParaRPr lang="fi-FI"/>
        </a:p>
      </dgm:t>
    </dgm:pt>
    <dgm:pt modelId="{01DC5070-FCE9-4960-8734-5A16F379D503}" type="sibTrans" cxnId="{6CFA01CA-1A7A-4F61-8A96-4F05F1CF9A36}">
      <dgm:prSet/>
      <dgm:spPr/>
      <dgm:t>
        <a:bodyPr/>
        <a:lstStyle/>
        <a:p>
          <a:endParaRPr lang="fi-FI"/>
        </a:p>
      </dgm:t>
    </dgm:pt>
    <dgm:pt modelId="{AABB95E8-296A-41C9-B585-4D18BB9E85D0}">
      <dgm:prSet/>
      <dgm:spPr/>
      <dgm:t>
        <a:bodyPr/>
        <a:lstStyle/>
        <a:p>
          <a:r>
            <a:rPr lang="fi-FI"/>
            <a:t>MAR 2 luku: sisäpiirintieto; </a:t>
          </a:r>
          <a:r>
            <a:rPr lang="fi-FI" b="1" i="0" baseline="0"/>
            <a:t>7 art. 1c: päästöoikeuksien tai niihin perustuvien huutokauppatuotteiden osalta luonteeltaan täsmällistä ja julkistamatonta tietoa, joka liittyy suoraan tai välillisesti yhteen tai useampaan tällaiseen välineeseen ja jolla, jos se julkistettaisiin, todennäköisesti olisi huomattava vaikutus tällaisten välineiden tai niihin liittyvien rahoitusjohdannaisten hintoihin;</a:t>
          </a:r>
          <a:endParaRPr lang="fi-FI"/>
        </a:p>
      </dgm:t>
    </dgm:pt>
    <dgm:pt modelId="{A50AA659-C042-4A49-AEB9-BFF2FC82EAC8}" type="parTrans" cxnId="{09E10D5D-7040-4C96-A16A-6615CF439C43}">
      <dgm:prSet/>
      <dgm:spPr/>
      <dgm:t>
        <a:bodyPr/>
        <a:lstStyle/>
        <a:p>
          <a:endParaRPr lang="fi-FI"/>
        </a:p>
      </dgm:t>
    </dgm:pt>
    <dgm:pt modelId="{E4D4BF79-165C-4BB7-B5CA-A22E5EDBDAE7}" type="sibTrans" cxnId="{09E10D5D-7040-4C96-A16A-6615CF439C43}">
      <dgm:prSet/>
      <dgm:spPr/>
      <dgm:t>
        <a:bodyPr/>
        <a:lstStyle/>
        <a:p>
          <a:endParaRPr lang="fi-FI"/>
        </a:p>
      </dgm:t>
    </dgm:pt>
    <dgm:pt modelId="{8B5E2CD4-9EBD-495A-B5EE-06EBAB7678DF}">
      <dgm:prSet/>
      <dgm:spPr/>
      <dgm:t>
        <a:bodyPr/>
        <a:lstStyle/>
        <a:p>
          <a:r>
            <a:rPr lang="fi-FI"/>
            <a:t>17 art.: sisäpiiritiedon julkistaminen: Päästöoikeuksien markkinoilla toimivan markkinaosapuolen on julkistettava tehokkaalla tavalla ja oikea-aikaisesti sisäpiiritieto, joka koskee sen hallussa olevia päästöoikeuksia, jotka liittyvät sen liiketoimintaan. Laitosten osalta julkistettavia tietoja ovat laitosten kapasiteetin ja käyttöasteen kannalta merkitykselliset tiedot, mukaan lukien tiedot laitosten suunnitellusta tai ennakoimattomasta olemisesta poissa käytöstä. </a:t>
          </a:r>
        </a:p>
      </dgm:t>
    </dgm:pt>
    <dgm:pt modelId="{2DCD62B1-C63B-4FB7-894B-AFFDBB63E4C9}" type="parTrans" cxnId="{3341E08C-AA0D-4F35-A170-71280CAF9548}">
      <dgm:prSet/>
      <dgm:spPr/>
      <dgm:t>
        <a:bodyPr/>
        <a:lstStyle/>
        <a:p>
          <a:endParaRPr lang="fi-FI"/>
        </a:p>
      </dgm:t>
    </dgm:pt>
    <dgm:pt modelId="{22412CE9-9021-40C1-85D2-A4D5EE29F9AA}" type="sibTrans" cxnId="{3341E08C-AA0D-4F35-A170-71280CAF9548}">
      <dgm:prSet/>
      <dgm:spPr/>
      <dgm:t>
        <a:bodyPr/>
        <a:lstStyle/>
        <a:p>
          <a:endParaRPr lang="fi-FI"/>
        </a:p>
      </dgm:t>
    </dgm:pt>
    <dgm:pt modelId="{44394C34-82D6-48E8-ADD9-E4CCF8531FC9}">
      <dgm:prSet/>
      <dgm:spPr/>
      <dgm:t>
        <a:bodyPr/>
        <a:lstStyle/>
        <a:p>
          <a:r>
            <a:rPr lang="fi-FI"/>
            <a:t>Ensimmäistä alakohtaa ei sovelleta päästöoikeuksien markkinoilla toimivaan markkinaosapuoleen, jos sen omistuksessa, määräysvallassa tai vastuulla olevien laitosten tai ilmailutoimintojen päästöt eivät edellisenä vuonna ylittäneet hiilidioksidiekvivalentin alarajaa ja, jos ne harjoittavat polttotoimintoja, niiden lämmöntuotto ei ylittänyt alarajaa. </a:t>
          </a:r>
        </a:p>
      </dgm:t>
    </dgm:pt>
    <dgm:pt modelId="{80CC8F69-74EC-4301-ACDE-B9435AD1A401}" type="parTrans" cxnId="{0081FB22-FEA1-4261-9B01-553CCE1A387E}">
      <dgm:prSet/>
      <dgm:spPr/>
      <dgm:t>
        <a:bodyPr/>
        <a:lstStyle/>
        <a:p>
          <a:endParaRPr lang="fi-FI"/>
        </a:p>
      </dgm:t>
    </dgm:pt>
    <dgm:pt modelId="{6B0D2E41-960E-42AC-87AC-4CDB8C2FB5F1}" type="sibTrans" cxnId="{0081FB22-FEA1-4261-9B01-553CCE1A387E}">
      <dgm:prSet/>
      <dgm:spPr/>
      <dgm:t>
        <a:bodyPr/>
        <a:lstStyle/>
        <a:p>
          <a:endParaRPr lang="fi-FI"/>
        </a:p>
      </dgm:t>
    </dgm:pt>
    <dgm:pt modelId="{84C12B35-396C-431D-99C1-352314CD78D5}">
      <dgm:prSet/>
      <dgm:spPr/>
      <dgm:t>
        <a:bodyPr/>
        <a:lstStyle/>
        <a:p>
          <a:r>
            <a:rPr lang="fi-FI"/>
            <a:t>KRL 1:2 11 k. : </a:t>
          </a:r>
          <a:r>
            <a:rPr lang="fi-FI" i="1"/>
            <a:t>organisoidulla kaupankäyntijärjestelmällä</a:t>
          </a:r>
          <a:r>
            <a:rPr lang="fi-FI"/>
            <a:t> tarkoitetaan organisoidun kaupankäynnin järjestäjän tai sitä muussa ETA-valtiossa vastaavan kaupankäynnin järjestäjän ylläpitämää muuta kuin 5, 8 tai 9 kohdassa tarkoitettua monenkeskistä järjestelmää, jossa kaupankäynnin kohteena saa olla vain joukkovelkakirjoja, strukturoituja rahoitustuotteita, päästöoikeuksia tai johdannaissopimuksia;</a:t>
          </a:r>
        </a:p>
      </dgm:t>
    </dgm:pt>
    <dgm:pt modelId="{A70E89FA-1B1C-4FF5-AAF9-E29ACAB52856}" type="parTrans" cxnId="{D8D1C490-D504-4F60-AAFB-36685C5AA17E}">
      <dgm:prSet/>
      <dgm:spPr/>
      <dgm:t>
        <a:bodyPr/>
        <a:lstStyle/>
        <a:p>
          <a:endParaRPr lang="fi-FI"/>
        </a:p>
      </dgm:t>
    </dgm:pt>
    <dgm:pt modelId="{3DE412E5-EBD5-44A3-9E8F-B9DBF601A1B5}" type="sibTrans" cxnId="{D8D1C490-D504-4F60-AAFB-36685C5AA17E}">
      <dgm:prSet/>
      <dgm:spPr/>
      <dgm:t>
        <a:bodyPr/>
        <a:lstStyle/>
        <a:p>
          <a:endParaRPr lang="fi-FI"/>
        </a:p>
      </dgm:t>
    </dgm:pt>
    <dgm:pt modelId="{D3EAE86B-2E10-4270-AA76-91FBB0B172B3}" type="pres">
      <dgm:prSet presAssocID="{ACF02D33-F1C5-4262-A611-DE6D90F5A1EE}" presName="vert0" presStyleCnt="0">
        <dgm:presLayoutVars>
          <dgm:dir/>
          <dgm:animOne val="branch"/>
          <dgm:animLvl val="lvl"/>
        </dgm:presLayoutVars>
      </dgm:prSet>
      <dgm:spPr/>
    </dgm:pt>
    <dgm:pt modelId="{40D5653D-3C98-48B3-B6BD-ADE0E84FC612}" type="pres">
      <dgm:prSet presAssocID="{EDBF5E7A-A6C6-4F07-AAE0-D7E9677B5B12}" presName="thickLine" presStyleLbl="alignNode1" presStyleIdx="0" presStyleCnt="1"/>
      <dgm:spPr/>
    </dgm:pt>
    <dgm:pt modelId="{1132B1C9-0412-4551-9C84-74530B1AF1F2}" type="pres">
      <dgm:prSet presAssocID="{EDBF5E7A-A6C6-4F07-AAE0-D7E9677B5B12}" presName="horz1" presStyleCnt="0"/>
      <dgm:spPr/>
    </dgm:pt>
    <dgm:pt modelId="{AB29B13C-998B-4C67-A516-209B1A5BCB76}" type="pres">
      <dgm:prSet presAssocID="{EDBF5E7A-A6C6-4F07-AAE0-D7E9677B5B12}" presName="tx1" presStyleLbl="revTx" presStyleIdx="0" presStyleCnt="5"/>
      <dgm:spPr/>
    </dgm:pt>
    <dgm:pt modelId="{6E0DD063-4D50-4BA3-A0DE-9242DF7EAD44}" type="pres">
      <dgm:prSet presAssocID="{EDBF5E7A-A6C6-4F07-AAE0-D7E9677B5B12}" presName="vert1" presStyleCnt="0"/>
      <dgm:spPr/>
    </dgm:pt>
    <dgm:pt modelId="{1B982EAF-0D98-4B8C-A1BE-1FCE1BE3A316}" type="pres">
      <dgm:prSet presAssocID="{AABB95E8-296A-41C9-B585-4D18BB9E85D0}" presName="vertSpace2a" presStyleCnt="0"/>
      <dgm:spPr/>
    </dgm:pt>
    <dgm:pt modelId="{C4AA2801-C41E-4300-8BA6-36D4A5A5CA9F}" type="pres">
      <dgm:prSet presAssocID="{AABB95E8-296A-41C9-B585-4D18BB9E85D0}" presName="horz2" presStyleCnt="0"/>
      <dgm:spPr/>
    </dgm:pt>
    <dgm:pt modelId="{CE954E08-217B-4EA4-89EB-08DA9C885D5F}" type="pres">
      <dgm:prSet presAssocID="{AABB95E8-296A-41C9-B585-4D18BB9E85D0}" presName="horzSpace2" presStyleCnt="0"/>
      <dgm:spPr/>
    </dgm:pt>
    <dgm:pt modelId="{C59003D0-5D67-4C21-A4F4-32EDE13B1611}" type="pres">
      <dgm:prSet presAssocID="{AABB95E8-296A-41C9-B585-4D18BB9E85D0}" presName="tx2" presStyleLbl="revTx" presStyleIdx="1" presStyleCnt="5"/>
      <dgm:spPr/>
    </dgm:pt>
    <dgm:pt modelId="{843D6166-0F82-43CD-B73F-3C3D4FBE9609}" type="pres">
      <dgm:prSet presAssocID="{AABB95E8-296A-41C9-B585-4D18BB9E85D0}" presName="vert2" presStyleCnt="0"/>
      <dgm:spPr/>
    </dgm:pt>
    <dgm:pt modelId="{AD763E7E-DC10-4827-B6EF-7C11F8C5EA3B}" type="pres">
      <dgm:prSet presAssocID="{AABB95E8-296A-41C9-B585-4D18BB9E85D0}" presName="thinLine2b" presStyleLbl="callout" presStyleIdx="0" presStyleCnt="4"/>
      <dgm:spPr/>
    </dgm:pt>
    <dgm:pt modelId="{6675BE98-8DB7-4E86-8FF4-2A4A3CC58998}" type="pres">
      <dgm:prSet presAssocID="{AABB95E8-296A-41C9-B585-4D18BB9E85D0}" presName="vertSpace2b" presStyleCnt="0"/>
      <dgm:spPr/>
    </dgm:pt>
    <dgm:pt modelId="{91A3BC4E-9C0C-4C8F-B72A-82D93BE6AFC6}" type="pres">
      <dgm:prSet presAssocID="{8B5E2CD4-9EBD-495A-B5EE-06EBAB7678DF}" presName="horz2" presStyleCnt="0"/>
      <dgm:spPr/>
    </dgm:pt>
    <dgm:pt modelId="{9489507C-746A-4CE6-A679-5C6B88335BEE}" type="pres">
      <dgm:prSet presAssocID="{8B5E2CD4-9EBD-495A-B5EE-06EBAB7678DF}" presName="horzSpace2" presStyleCnt="0"/>
      <dgm:spPr/>
    </dgm:pt>
    <dgm:pt modelId="{713EBAE2-BD82-4B74-BFFF-4CCE5F26DBFC}" type="pres">
      <dgm:prSet presAssocID="{8B5E2CD4-9EBD-495A-B5EE-06EBAB7678DF}" presName="tx2" presStyleLbl="revTx" presStyleIdx="2" presStyleCnt="5"/>
      <dgm:spPr/>
    </dgm:pt>
    <dgm:pt modelId="{15E8BD02-BECE-45C4-93B1-884BE8065079}" type="pres">
      <dgm:prSet presAssocID="{8B5E2CD4-9EBD-495A-B5EE-06EBAB7678DF}" presName="vert2" presStyleCnt="0"/>
      <dgm:spPr/>
    </dgm:pt>
    <dgm:pt modelId="{913ECF4D-2E34-4E5A-9C5B-F2EE4FF21776}" type="pres">
      <dgm:prSet presAssocID="{8B5E2CD4-9EBD-495A-B5EE-06EBAB7678DF}" presName="thinLine2b" presStyleLbl="callout" presStyleIdx="1" presStyleCnt="4"/>
      <dgm:spPr/>
    </dgm:pt>
    <dgm:pt modelId="{CD0AB000-3770-4106-B8A5-3771BDDAD343}" type="pres">
      <dgm:prSet presAssocID="{8B5E2CD4-9EBD-495A-B5EE-06EBAB7678DF}" presName="vertSpace2b" presStyleCnt="0"/>
      <dgm:spPr/>
    </dgm:pt>
    <dgm:pt modelId="{A9A85F44-B858-4C7A-816B-C33FB143A1FE}" type="pres">
      <dgm:prSet presAssocID="{44394C34-82D6-48E8-ADD9-E4CCF8531FC9}" presName="horz2" presStyleCnt="0"/>
      <dgm:spPr/>
    </dgm:pt>
    <dgm:pt modelId="{CF1C8A56-B788-42C4-8664-C4C8D8437D48}" type="pres">
      <dgm:prSet presAssocID="{44394C34-82D6-48E8-ADD9-E4CCF8531FC9}" presName="horzSpace2" presStyleCnt="0"/>
      <dgm:spPr/>
    </dgm:pt>
    <dgm:pt modelId="{F75B9F17-065A-4BEE-917C-792265C1C8C6}" type="pres">
      <dgm:prSet presAssocID="{44394C34-82D6-48E8-ADD9-E4CCF8531FC9}" presName="tx2" presStyleLbl="revTx" presStyleIdx="3" presStyleCnt="5"/>
      <dgm:spPr/>
    </dgm:pt>
    <dgm:pt modelId="{241ACEA8-666F-4033-8DE0-DAE77D7874F3}" type="pres">
      <dgm:prSet presAssocID="{44394C34-82D6-48E8-ADD9-E4CCF8531FC9}" presName="vert2" presStyleCnt="0"/>
      <dgm:spPr/>
    </dgm:pt>
    <dgm:pt modelId="{BA46D2FE-FD5F-445A-9751-35D7CE33E90D}" type="pres">
      <dgm:prSet presAssocID="{44394C34-82D6-48E8-ADD9-E4CCF8531FC9}" presName="thinLine2b" presStyleLbl="callout" presStyleIdx="2" presStyleCnt="4"/>
      <dgm:spPr/>
    </dgm:pt>
    <dgm:pt modelId="{C41410E0-4D58-4955-8672-776C732F06D5}" type="pres">
      <dgm:prSet presAssocID="{44394C34-82D6-48E8-ADD9-E4CCF8531FC9}" presName="vertSpace2b" presStyleCnt="0"/>
      <dgm:spPr/>
    </dgm:pt>
    <dgm:pt modelId="{E7879B0A-62A5-4B58-A491-4736E421C20B}" type="pres">
      <dgm:prSet presAssocID="{84C12B35-396C-431D-99C1-352314CD78D5}" presName="horz2" presStyleCnt="0"/>
      <dgm:spPr/>
    </dgm:pt>
    <dgm:pt modelId="{8AD9375E-BA8C-4B34-A8D7-DE5A0F30B4CA}" type="pres">
      <dgm:prSet presAssocID="{84C12B35-396C-431D-99C1-352314CD78D5}" presName="horzSpace2" presStyleCnt="0"/>
      <dgm:spPr/>
    </dgm:pt>
    <dgm:pt modelId="{B0A26D4E-CA93-4EA0-9419-A91F30155D00}" type="pres">
      <dgm:prSet presAssocID="{84C12B35-396C-431D-99C1-352314CD78D5}" presName="tx2" presStyleLbl="revTx" presStyleIdx="4" presStyleCnt="5"/>
      <dgm:spPr/>
    </dgm:pt>
    <dgm:pt modelId="{D2A180F1-28FE-4ABB-9D7E-F62DB37A3588}" type="pres">
      <dgm:prSet presAssocID="{84C12B35-396C-431D-99C1-352314CD78D5}" presName="vert2" presStyleCnt="0"/>
      <dgm:spPr/>
    </dgm:pt>
    <dgm:pt modelId="{FD00CCD5-1082-4D3E-A07E-3BA6D68E3D04}" type="pres">
      <dgm:prSet presAssocID="{84C12B35-396C-431D-99C1-352314CD78D5}" presName="thinLine2b" presStyleLbl="callout" presStyleIdx="3" presStyleCnt="4"/>
      <dgm:spPr/>
    </dgm:pt>
    <dgm:pt modelId="{EFA08570-4D3F-4836-8484-0633F3E61C52}" type="pres">
      <dgm:prSet presAssocID="{84C12B35-396C-431D-99C1-352314CD78D5}" presName="vertSpace2b" presStyleCnt="0"/>
      <dgm:spPr/>
    </dgm:pt>
  </dgm:ptLst>
  <dgm:cxnLst>
    <dgm:cxn modelId="{43726601-6A17-4AE5-8100-AB12298C4FE0}" type="presOf" srcId="{EDBF5E7A-A6C6-4F07-AAE0-D7E9677B5B12}" destId="{AB29B13C-998B-4C67-A516-209B1A5BCB76}" srcOrd="0" destOrd="0" presId="urn:microsoft.com/office/officeart/2008/layout/LinedList"/>
    <dgm:cxn modelId="{E71B7806-347E-426B-974F-8ED2D03CBE89}" type="presOf" srcId="{84C12B35-396C-431D-99C1-352314CD78D5}" destId="{B0A26D4E-CA93-4EA0-9419-A91F30155D00}" srcOrd="0" destOrd="0" presId="urn:microsoft.com/office/officeart/2008/layout/LinedList"/>
    <dgm:cxn modelId="{D70C6E0B-2463-48AA-87F2-3873C868374F}" type="presOf" srcId="{ACF02D33-F1C5-4262-A611-DE6D90F5A1EE}" destId="{D3EAE86B-2E10-4270-AA76-91FBB0B172B3}" srcOrd="0" destOrd="0" presId="urn:microsoft.com/office/officeart/2008/layout/LinedList"/>
    <dgm:cxn modelId="{0081FB22-FEA1-4261-9B01-553CCE1A387E}" srcId="{EDBF5E7A-A6C6-4F07-AAE0-D7E9677B5B12}" destId="{44394C34-82D6-48E8-ADD9-E4CCF8531FC9}" srcOrd="2" destOrd="0" parTransId="{80CC8F69-74EC-4301-ACDE-B9435AD1A401}" sibTransId="{6B0D2E41-960E-42AC-87AC-4CDB8C2FB5F1}"/>
    <dgm:cxn modelId="{DF330E33-8110-4A33-B689-546344F03A15}" type="presOf" srcId="{8B5E2CD4-9EBD-495A-B5EE-06EBAB7678DF}" destId="{713EBAE2-BD82-4B74-BFFF-4CCE5F26DBFC}" srcOrd="0" destOrd="0" presId="urn:microsoft.com/office/officeart/2008/layout/LinedList"/>
    <dgm:cxn modelId="{09E10D5D-7040-4C96-A16A-6615CF439C43}" srcId="{EDBF5E7A-A6C6-4F07-AAE0-D7E9677B5B12}" destId="{AABB95E8-296A-41C9-B585-4D18BB9E85D0}" srcOrd="0" destOrd="0" parTransId="{A50AA659-C042-4A49-AEB9-BFF2FC82EAC8}" sibTransId="{E4D4BF79-165C-4BB7-B5CA-A22E5EDBDAE7}"/>
    <dgm:cxn modelId="{D50C754A-AE79-4D72-81F7-F1394DCF0B30}" type="presOf" srcId="{44394C34-82D6-48E8-ADD9-E4CCF8531FC9}" destId="{F75B9F17-065A-4BEE-917C-792265C1C8C6}" srcOrd="0" destOrd="0" presId="urn:microsoft.com/office/officeart/2008/layout/LinedList"/>
    <dgm:cxn modelId="{3341E08C-AA0D-4F35-A170-71280CAF9548}" srcId="{EDBF5E7A-A6C6-4F07-AAE0-D7E9677B5B12}" destId="{8B5E2CD4-9EBD-495A-B5EE-06EBAB7678DF}" srcOrd="1" destOrd="0" parTransId="{2DCD62B1-C63B-4FB7-894B-AFFDBB63E4C9}" sibTransId="{22412CE9-9021-40C1-85D2-A4D5EE29F9AA}"/>
    <dgm:cxn modelId="{D8D1C490-D504-4F60-AAFB-36685C5AA17E}" srcId="{EDBF5E7A-A6C6-4F07-AAE0-D7E9677B5B12}" destId="{84C12B35-396C-431D-99C1-352314CD78D5}" srcOrd="3" destOrd="0" parTransId="{A70E89FA-1B1C-4FF5-AAF9-E29ACAB52856}" sibTransId="{3DE412E5-EBD5-44A3-9E8F-B9DBF601A1B5}"/>
    <dgm:cxn modelId="{9131DFC1-7C8B-4E69-9128-198CB7CF65F1}" type="presOf" srcId="{AABB95E8-296A-41C9-B585-4D18BB9E85D0}" destId="{C59003D0-5D67-4C21-A4F4-32EDE13B1611}" srcOrd="0" destOrd="0" presId="urn:microsoft.com/office/officeart/2008/layout/LinedList"/>
    <dgm:cxn modelId="{6CFA01CA-1A7A-4F61-8A96-4F05F1CF9A36}" srcId="{ACF02D33-F1C5-4262-A611-DE6D90F5A1EE}" destId="{EDBF5E7A-A6C6-4F07-AAE0-D7E9677B5B12}" srcOrd="0" destOrd="0" parTransId="{0E4131F3-ADAA-44F7-AD52-206701AA8F05}" sibTransId="{01DC5070-FCE9-4960-8734-5A16F379D503}"/>
    <dgm:cxn modelId="{5BDC8BC1-1577-46EA-AE27-ADB91F2BB440}" type="presParOf" srcId="{D3EAE86B-2E10-4270-AA76-91FBB0B172B3}" destId="{40D5653D-3C98-48B3-B6BD-ADE0E84FC612}" srcOrd="0" destOrd="0" presId="urn:microsoft.com/office/officeart/2008/layout/LinedList"/>
    <dgm:cxn modelId="{308E5A50-E137-4BD3-99F4-0B6AF25E80CD}" type="presParOf" srcId="{D3EAE86B-2E10-4270-AA76-91FBB0B172B3}" destId="{1132B1C9-0412-4551-9C84-74530B1AF1F2}" srcOrd="1" destOrd="0" presId="urn:microsoft.com/office/officeart/2008/layout/LinedList"/>
    <dgm:cxn modelId="{278F2B86-F51B-4C5B-9509-10C96B8BA5BC}" type="presParOf" srcId="{1132B1C9-0412-4551-9C84-74530B1AF1F2}" destId="{AB29B13C-998B-4C67-A516-209B1A5BCB76}" srcOrd="0" destOrd="0" presId="urn:microsoft.com/office/officeart/2008/layout/LinedList"/>
    <dgm:cxn modelId="{FA689A4C-0950-443E-9BA1-9E8CCD5CB4C8}" type="presParOf" srcId="{1132B1C9-0412-4551-9C84-74530B1AF1F2}" destId="{6E0DD063-4D50-4BA3-A0DE-9242DF7EAD44}" srcOrd="1" destOrd="0" presId="urn:microsoft.com/office/officeart/2008/layout/LinedList"/>
    <dgm:cxn modelId="{69050508-A933-4960-999A-09973A44A7EF}" type="presParOf" srcId="{6E0DD063-4D50-4BA3-A0DE-9242DF7EAD44}" destId="{1B982EAF-0D98-4B8C-A1BE-1FCE1BE3A316}" srcOrd="0" destOrd="0" presId="urn:microsoft.com/office/officeart/2008/layout/LinedList"/>
    <dgm:cxn modelId="{7EB33A60-BCFE-4AFA-A2F6-3E525340ACC3}" type="presParOf" srcId="{6E0DD063-4D50-4BA3-A0DE-9242DF7EAD44}" destId="{C4AA2801-C41E-4300-8BA6-36D4A5A5CA9F}" srcOrd="1" destOrd="0" presId="urn:microsoft.com/office/officeart/2008/layout/LinedList"/>
    <dgm:cxn modelId="{08408EE1-B116-4D2E-81F9-F668892099D5}" type="presParOf" srcId="{C4AA2801-C41E-4300-8BA6-36D4A5A5CA9F}" destId="{CE954E08-217B-4EA4-89EB-08DA9C885D5F}" srcOrd="0" destOrd="0" presId="urn:microsoft.com/office/officeart/2008/layout/LinedList"/>
    <dgm:cxn modelId="{09730595-ED84-45B2-985F-A1E6A55EC10C}" type="presParOf" srcId="{C4AA2801-C41E-4300-8BA6-36D4A5A5CA9F}" destId="{C59003D0-5D67-4C21-A4F4-32EDE13B1611}" srcOrd="1" destOrd="0" presId="urn:microsoft.com/office/officeart/2008/layout/LinedList"/>
    <dgm:cxn modelId="{0919A510-1803-4788-A823-AEE686853021}" type="presParOf" srcId="{C4AA2801-C41E-4300-8BA6-36D4A5A5CA9F}" destId="{843D6166-0F82-43CD-B73F-3C3D4FBE9609}" srcOrd="2" destOrd="0" presId="urn:microsoft.com/office/officeart/2008/layout/LinedList"/>
    <dgm:cxn modelId="{3AD1A4D6-C125-44B5-9FDE-B2433E07094B}" type="presParOf" srcId="{6E0DD063-4D50-4BA3-A0DE-9242DF7EAD44}" destId="{AD763E7E-DC10-4827-B6EF-7C11F8C5EA3B}" srcOrd="2" destOrd="0" presId="urn:microsoft.com/office/officeart/2008/layout/LinedList"/>
    <dgm:cxn modelId="{6843EAD6-EC7A-459D-A9EC-6E75C39AEB82}" type="presParOf" srcId="{6E0DD063-4D50-4BA3-A0DE-9242DF7EAD44}" destId="{6675BE98-8DB7-4E86-8FF4-2A4A3CC58998}" srcOrd="3" destOrd="0" presId="urn:microsoft.com/office/officeart/2008/layout/LinedList"/>
    <dgm:cxn modelId="{0823F13B-C2F7-4700-A201-C9AF03C0EB26}" type="presParOf" srcId="{6E0DD063-4D50-4BA3-A0DE-9242DF7EAD44}" destId="{91A3BC4E-9C0C-4C8F-B72A-82D93BE6AFC6}" srcOrd="4" destOrd="0" presId="urn:microsoft.com/office/officeart/2008/layout/LinedList"/>
    <dgm:cxn modelId="{4434F19F-3BE5-4B09-AF5B-05D0F9D44C08}" type="presParOf" srcId="{91A3BC4E-9C0C-4C8F-B72A-82D93BE6AFC6}" destId="{9489507C-746A-4CE6-A679-5C6B88335BEE}" srcOrd="0" destOrd="0" presId="urn:microsoft.com/office/officeart/2008/layout/LinedList"/>
    <dgm:cxn modelId="{DBB8285A-AAD9-4C21-BDC7-B24376411148}" type="presParOf" srcId="{91A3BC4E-9C0C-4C8F-B72A-82D93BE6AFC6}" destId="{713EBAE2-BD82-4B74-BFFF-4CCE5F26DBFC}" srcOrd="1" destOrd="0" presId="urn:microsoft.com/office/officeart/2008/layout/LinedList"/>
    <dgm:cxn modelId="{BB901948-A8C7-4C0F-BE87-46DE88ADFBD6}" type="presParOf" srcId="{91A3BC4E-9C0C-4C8F-B72A-82D93BE6AFC6}" destId="{15E8BD02-BECE-45C4-93B1-884BE8065079}" srcOrd="2" destOrd="0" presId="urn:microsoft.com/office/officeart/2008/layout/LinedList"/>
    <dgm:cxn modelId="{62AD7809-4A98-41A2-9D92-6A9F2EE91380}" type="presParOf" srcId="{6E0DD063-4D50-4BA3-A0DE-9242DF7EAD44}" destId="{913ECF4D-2E34-4E5A-9C5B-F2EE4FF21776}" srcOrd="5" destOrd="0" presId="urn:microsoft.com/office/officeart/2008/layout/LinedList"/>
    <dgm:cxn modelId="{456F288C-A368-454F-8A82-B3CDD3BB24E8}" type="presParOf" srcId="{6E0DD063-4D50-4BA3-A0DE-9242DF7EAD44}" destId="{CD0AB000-3770-4106-B8A5-3771BDDAD343}" srcOrd="6" destOrd="0" presId="urn:microsoft.com/office/officeart/2008/layout/LinedList"/>
    <dgm:cxn modelId="{4BB64C11-3E44-403E-B984-67813D5F54AA}" type="presParOf" srcId="{6E0DD063-4D50-4BA3-A0DE-9242DF7EAD44}" destId="{A9A85F44-B858-4C7A-816B-C33FB143A1FE}" srcOrd="7" destOrd="0" presId="urn:microsoft.com/office/officeart/2008/layout/LinedList"/>
    <dgm:cxn modelId="{8A9D9015-1094-4B41-ACE9-C4C78D808BD4}" type="presParOf" srcId="{A9A85F44-B858-4C7A-816B-C33FB143A1FE}" destId="{CF1C8A56-B788-42C4-8664-C4C8D8437D48}" srcOrd="0" destOrd="0" presId="urn:microsoft.com/office/officeart/2008/layout/LinedList"/>
    <dgm:cxn modelId="{838420A8-977D-482D-BC72-83806C65A208}" type="presParOf" srcId="{A9A85F44-B858-4C7A-816B-C33FB143A1FE}" destId="{F75B9F17-065A-4BEE-917C-792265C1C8C6}" srcOrd="1" destOrd="0" presId="urn:microsoft.com/office/officeart/2008/layout/LinedList"/>
    <dgm:cxn modelId="{4F2E01D0-28E0-4779-B24F-4D302DCE7930}" type="presParOf" srcId="{A9A85F44-B858-4C7A-816B-C33FB143A1FE}" destId="{241ACEA8-666F-4033-8DE0-DAE77D7874F3}" srcOrd="2" destOrd="0" presId="urn:microsoft.com/office/officeart/2008/layout/LinedList"/>
    <dgm:cxn modelId="{A50FDCDA-1385-49DC-A958-5070BB78D048}" type="presParOf" srcId="{6E0DD063-4D50-4BA3-A0DE-9242DF7EAD44}" destId="{BA46D2FE-FD5F-445A-9751-35D7CE33E90D}" srcOrd="8" destOrd="0" presId="urn:microsoft.com/office/officeart/2008/layout/LinedList"/>
    <dgm:cxn modelId="{F8B76DFA-6608-4C92-8628-C83D1977A939}" type="presParOf" srcId="{6E0DD063-4D50-4BA3-A0DE-9242DF7EAD44}" destId="{C41410E0-4D58-4955-8672-776C732F06D5}" srcOrd="9" destOrd="0" presId="urn:microsoft.com/office/officeart/2008/layout/LinedList"/>
    <dgm:cxn modelId="{EFE70CAD-6EC7-47AD-8B9B-2CCBCB2EB416}" type="presParOf" srcId="{6E0DD063-4D50-4BA3-A0DE-9242DF7EAD44}" destId="{E7879B0A-62A5-4B58-A491-4736E421C20B}" srcOrd="10" destOrd="0" presId="urn:microsoft.com/office/officeart/2008/layout/LinedList"/>
    <dgm:cxn modelId="{D62B79AF-2B12-4216-882D-13EE3C9E5D04}" type="presParOf" srcId="{E7879B0A-62A5-4B58-A491-4736E421C20B}" destId="{8AD9375E-BA8C-4B34-A8D7-DE5A0F30B4CA}" srcOrd="0" destOrd="0" presId="urn:microsoft.com/office/officeart/2008/layout/LinedList"/>
    <dgm:cxn modelId="{118F70FE-AEDB-4F0A-9B03-F42A480E5DB2}" type="presParOf" srcId="{E7879B0A-62A5-4B58-A491-4736E421C20B}" destId="{B0A26D4E-CA93-4EA0-9419-A91F30155D00}" srcOrd="1" destOrd="0" presId="urn:microsoft.com/office/officeart/2008/layout/LinedList"/>
    <dgm:cxn modelId="{C32C932F-C404-48D8-AF50-374F45719274}" type="presParOf" srcId="{E7879B0A-62A5-4B58-A491-4736E421C20B}" destId="{D2A180F1-28FE-4ABB-9D7E-F62DB37A3588}" srcOrd="2" destOrd="0" presId="urn:microsoft.com/office/officeart/2008/layout/LinedList"/>
    <dgm:cxn modelId="{658DFFCA-A0A9-495C-951D-5E7C6EABFE69}" type="presParOf" srcId="{6E0DD063-4D50-4BA3-A0DE-9242DF7EAD44}" destId="{FD00CCD5-1082-4D3E-A07E-3BA6D68E3D04}" srcOrd="11" destOrd="0" presId="urn:microsoft.com/office/officeart/2008/layout/LinedList"/>
    <dgm:cxn modelId="{68F3E04F-8E7D-4035-96D3-24C038CDF97C}" type="presParOf" srcId="{6E0DD063-4D50-4BA3-A0DE-9242DF7EAD44}" destId="{EFA08570-4D3F-4836-8484-0633F3E61C52}"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6F8CA4F-BEAD-4460-862E-3C6142990EAB}"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B1E8C9B5-1091-4CB4-A107-8DCBE747F686}">
      <dgm:prSet/>
      <dgm:spPr/>
      <dgm:t>
        <a:bodyPr/>
        <a:lstStyle/>
        <a:p>
          <a:r>
            <a:rPr lang="fi-FI" b="1"/>
            <a:t>MVA:ta ei sovelleta </a:t>
          </a:r>
          <a:endParaRPr lang="fi-FI"/>
        </a:p>
      </dgm:t>
    </dgm:pt>
    <dgm:pt modelId="{B3AF96FD-F78D-4456-BBC9-42611B4F6196}" type="parTrans" cxnId="{EF364207-B2CC-4D56-8F3A-BF55AEDF0869}">
      <dgm:prSet/>
      <dgm:spPr/>
      <dgm:t>
        <a:bodyPr/>
        <a:lstStyle/>
        <a:p>
          <a:endParaRPr lang="fi-FI"/>
        </a:p>
      </dgm:t>
    </dgm:pt>
    <dgm:pt modelId="{7B3933B4-3AF6-4253-9350-95100D865E4A}" type="sibTrans" cxnId="{EF364207-B2CC-4D56-8F3A-BF55AEDF0869}">
      <dgm:prSet/>
      <dgm:spPr/>
      <dgm:t>
        <a:bodyPr/>
        <a:lstStyle/>
        <a:p>
          <a:endParaRPr lang="fi-FI"/>
        </a:p>
      </dgm:t>
    </dgm:pt>
    <dgm:pt modelId="{76A916D2-643B-482D-B98E-E70734ED88A8}">
      <dgm:prSet/>
      <dgm:spPr/>
      <dgm:t>
        <a:bodyPr/>
        <a:lstStyle/>
        <a:p>
          <a:r>
            <a:rPr lang="fi-FI"/>
            <a:t>liiketoimiin, toimeksiantoihin eikä toimintaan rahapolitiikan, valuuttakurssipolitiikan tai julkisen velan hoitamista koskevan politiikan toteuttamiseksi, kun näiden liiketoimien, toimeksiantojen tai toiminnan toteuttajana on </a:t>
          </a:r>
        </a:p>
      </dgm:t>
    </dgm:pt>
    <dgm:pt modelId="{92A84DB0-7676-4151-A7A6-4EFA08F7DB51}" type="parTrans" cxnId="{C6D96C1A-29C4-4DD1-AAB6-591D21EFD41D}">
      <dgm:prSet/>
      <dgm:spPr/>
      <dgm:t>
        <a:bodyPr/>
        <a:lstStyle/>
        <a:p>
          <a:endParaRPr lang="fi-FI"/>
        </a:p>
      </dgm:t>
    </dgm:pt>
    <dgm:pt modelId="{601972AC-57F5-4EAF-9A0F-B90752E917DE}" type="sibTrans" cxnId="{C6D96C1A-29C4-4DD1-AAB6-591D21EFD41D}">
      <dgm:prSet/>
      <dgm:spPr/>
      <dgm:t>
        <a:bodyPr/>
        <a:lstStyle/>
        <a:p>
          <a:endParaRPr lang="fi-FI"/>
        </a:p>
      </dgm:t>
    </dgm:pt>
    <dgm:pt modelId="{485771A0-C12C-4C58-A41A-9069221ADEE0}">
      <dgm:prSet/>
      <dgm:spPr/>
      <dgm:t>
        <a:bodyPr/>
        <a:lstStyle/>
        <a:p>
          <a:r>
            <a:rPr lang="fi-FI" i="1"/>
            <a:t>a) jäsenvaltio; </a:t>
          </a:r>
          <a:endParaRPr lang="fi-FI"/>
        </a:p>
      </dgm:t>
    </dgm:pt>
    <dgm:pt modelId="{99A71CAF-EAFE-47D3-AD46-7222253D7414}" type="parTrans" cxnId="{6D074C95-A628-4C83-AF14-2BD43F2C8CB6}">
      <dgm:prSet/>
      <dgm:spPr/>
      <dgm:t>
        <a:bodyPr/>
        <a:lstStyle/>
        <a:p>
          <a:endParaRPr lang="fi-FI"/>
        </a:p>
      </dgm:t>
    </dgm:pt>
    <dgm:pt modelId="{1B5A523B-135D-4D8F-910E-DD5C92B40C9D}" type="sibTrans" cxnId="{6D074C95-A628-4C83-AF14-2BD43F2C8CB6}">
      <dgm:prSet/>
      <dgm:spPr/>
      <dgm:t>
        <a:bodyPr/>
        <a:lstStyle/>
        <a:p>
          <a:endParaRPr lang="fi-FI"/>
        </a:p>
      </dgm:t>
    </dgm:pt>
    <dgm:pt modelId="{8F66BB4A-850C-4457-89D5-CBE172CFDEAA}">
      <dgm:prSet/>
      <dgm:spPr/>
      <dgm:t>
        <a:bodyPr/>
        <a:lstStyle/>
        <a:p>
          <a:r>
            <a:rPr lang="fi-FI" i="1"/>
            <a:t>b) Euroopan keskuspankkijärjestelmän jäsenet; </a:t>
          </a:r>
          <a:endParaRPr lang="fi-FI"/>
        </a:p>
      </dgm:t>
    </dgm:pt>
    <dgm:pt modelId="{5D1FA84C-F066-42EF-AFAE-CC6922DD3CF0}" type="parTrans" cxnId="{127D2637-3EB9-4F30-8DDC-3628377A60ED}">
      <dgm:prSet/>
      <dgm:spPr/>
      <dgm:t>
        <a:bodyPr/>
        <a:lstStyle/>
        <a:p>
          <a:endParaRPr lang="fi-FI"/>
        </a:p>
      </dgm:t>
    </dgm:pt>
    <dgm:pt modelId="{36E0DD24-72F8-43AF-8796-B9A8ED028D77}" type="sibTrans" cxnId="{127D2637-3EB9-4F30-8DDC-3628377A60ED}">
      <dgm:prSet/>
      <dgm:spPr/>
      <dgm:t>
        <a:bodyPr/>
        <a:lstStyle/>
        <a:p>
          <a:endParaRPr lang="fi-FI"/>
        </a:p>
      </dgm:t>
    </dgm:pt>
    <dgm:pt modelId="{099C795D-B6D2-4777-A57F-BCA5868B45C5}">
      <dgm:prSet/>
      <dgm:spPr/>
      <dgm:t>
        <a:bodyPr/>
        <a:lstStyle/>
        <a:p>
          <a:r>
            <a:rPr lang="fi-FI" i="1"/>
            <a:t>c) yhden tai useamman jäsenvaltion ministeriö, virasto tai erillisyhtiö tai sen puolesta toimiva henkilö; </a:t>
          </a:r>
          <a:endParaRPr lang="fi-FI"/>
        </a:p>
      </dgm:t>
    </dgm:pt>
    <dgm:pt modelId="{6D42B6F6-2692-4862-8115-6AD4F204254C}" type="parTrans" cxnId="{2D82DCAB-9198-47B9-9B57-30288C6DF0CC}">
      <dgm:prSet/>
      <dgm:spPr/>
      <dgm:t>
        <a:bodyPr/>
        <a:lstStyle/>
        <a:p>
          <a:endParaRPr lang="fi-FI"/>
        </a:p>
      </dgm:t>
    </dgm:pt>
    <dgm:pt modelId="{C67E08A9-22A4-4ABB-8C5F-674C4AE25BCF}" type="sibTrans" cxnId="{2D82DCAB-9198-47B9-9B57-30288C6DF0CC}">
      <dgm:prSet/>
      <dgm:spPr/>
      <dgm:t>
        <a:bodyPr/>
        <a:lstStyle/>
        <a:p>
          <a:endParaRPr lang="fi-FI"/>
        </a:p>
      </dgm:t>
    </dgm:pt>
    <dgm:pt modelId="{F4C26811-240A-4760-8701-B496730DEEDA}">
      <dgm:prSet/>
      <dgm:spPr/>
      <dgm:t>
        <a:bodyPr/>
        <a:lstStyle/>
        <a:p>
          <a:r>
            <a:rPr lang="fi-FI" i="1"/>
            <a:t>d) jos jäsenvaltio on liittovaltio, jokin liittovaltion jäsenistä. </a:t>
          </a:r>
          <a:endParaRPr lang="fi-FI"/>
        </a:p>
      </dgm:t>
    </dgm:pt>
    <dgm:pt modelId="{0EE003ED-2505-4FE7-8419-3B4936430598}" type="parTrans" cxnId="{BD5FE0A8-185E-45D1-BC56-718CEC090725}">
      <dgm:prSet/>
      <dgm:spPr/>
      <dgm:t>
        <a:bodyPr/>
        <a:lstStyle/>
        <a:p>
          <a:endParaRPr lang="fi-FI"/>
        </a:p>
      </dgm:t>
    </dgm:pt>
    <dgm:pt modelId="{62DEAC73-9D6C-48D3-8891-7AFB530B017E}" type="sibTrans" cxnId="{BD5FE0A8-185E-45D1-BC56-718CEC090725}">
      <dgm:prSet/>
      <dgm:spPr/>
      <dgm:t>
        <a:bodyPr/>
        <a:lstStyle/>
        <a:p>
          <a:endParaRPr lang="fi-FI"/>
        </a:p>
      </dgm:t>
    </dgm:pt>
    <dgm:pt modelId="{BA3AA6C5-A450-48E7-8927-0AA5AB1E872D}">
      <dgm:prSet/>
      <dgm:spPr/>
      <dgm:t>
        <a:bodyPr/>
        <a:lstStyle/>
        <a:p>
          <a:r>
            <a:rPr lang="fi-FI"/>
            <a:t>liiketoimiin, toimeksiantoihin tai toimintaan julkisen velan hoitamista koskevan politiikan toteuttamiseksi, kun niiden toteuttajana on komissio tai mikä tahansa muu virallisesti nimetty elin tai henkilö, joka toimii sen puolesta. </a:t>
          </a:r>
        </a:p>
      </dgm:t>
    </dgm:pt>
    <dgm:pt modelId="{C7A6365F-2D67-4B35-9D64-C652A0C6EEA6}" type="parTrans" cxnId="{D3501691-CB98-4027-A3AB-54C19BA55B54}">
      <dgm:prSet/>
      <dgm:spPr/>
      <dgm:t>
        <a:bodyPr/>
        <a:lstStyle/>
        <a:p>
          <a:endParaRPr lang="fi-FI"/>
        </a:p>
      </dgm:t>
    </dgm:pt>
    <dgm:pt modelId="{909C817B-33F2-4AEC-98CC-35B395270F7A}" type="sibTrans" cxnId="{D3501691-CB98-4027-A3AB-54C19BA55B54}">
      <dgm:prSet/>
      <dgm:spPr/>
      <dgm:t>
        <a:bodyPr/>
        <a:lstStyle/>
        <a:p>
          <a:endParaRPr lang="fi-FI"/>
        </a:p>
      </dgm:t>
    </dgm:pt>
    <dgm:pt modelId="{AB48EC94-81A3-4EB7-9461-76A3C391839D}">
      <dgm:prSet/>
      <dgm:spPr/>
      <dgm:t>
        <a:bodyPr/>
        <a:lstStyle/>
        <a:p>
          <a:r>
            <a:rPr lang="fi-FI"/>
            <a:t>jäsenvaltion, komission tai muun virallisesti nimetyn toimielimen taikka niiden puolesta toimivan henkilön toimiin, jotka liittyvät päästöoikeuksiin ja jotka toteutetaan osana unionin ilmastopolitiikkaa direktiivin </a:t>
          </a:r>
          <a:r>
            <a:rPr lang="fi-FI">
              <a:hlinkClick xmlns:r="http://schemas.openxmlformats.org/officeDocument/2006/relationships" r:id="rId1"/>
            </a:rPr>
            <a:t>2003/87/EY</a:t>
          </a:r>
          <a:r>
            <a:rPr lang="fi-FI"/>
            <a:t> mukaisesti.</a:t>
          </a:r>
        </a:p>
      </dgm:t>
    </dgm:pt>
    <dgm:pt modelId="{B3ACDC83-CAA1-432E-811A-55054D44DD35}" type="parTrans" cxnId="{F28D711A-74F9-4190-A3F1-A93ED3B64509}">
      <dgm:prSet/>
      <dgm:spPr/>
      <dgm:t>
        <a:bodyPr/>
        <a:lstStyle/>
        <a:p>
          <a:endParaRPr lang="fi-FI"/>
        </a:p>
      </dgm:t>
    </dgm:pt>
    <dgm:pt modelId="{E9713F59-CE82-4C26-9D6B-EC77CD40C546}" type="sibTrans" cxnId="{F28D711A-74F9-4190-A3F1-A93ED3B64509}">
      <dgm:prSet/>
      <dgm:spPr/>
      <dgm:t>
        <a:bodyPr/>
        <a:lstStyle/>
        <a:p>
          <a:endParaRPr lang="fi-FI"/>
        </a:p>
      </dgm:t>
    </dgm:pt>
    <dgm:pt modelId="{2CB5678A-AECB-412F-9726-C5A656C9A10D}">
      <dgm:prSet/>
      <dgm:spPr/>
      <dgm:t>
        <a:bodyPr/>
        <a:lstStyle/>
        <a:p>
          <a:r>
            <a:rPr lang="fi-FI"/>
            <a:t>jäsenvaltion, komission tai muun virallisesti nimetyn elimen taikka niiden puolesta toimivan henkilön toimiin, jotka toteutetaan osana unionin yhteistä maatalouspolitiikkaa tai osana unionin yhteistä kalastuspolitiikkaa SEUT:n nojalla hyväksyttyjen säädösten tai tehtyjen kansainvälisten sopimusten mukaisesti. </a:t>
          </a:r>
        </a:p>
      </dgm:t>
    </dgm:pt>
    <dgm:pt modelId="{F4A026FF-0269-4E67-96B1-4F35F07317AF}" type="parTrans" cxnId="{2CFDEB33-E3D8-4E64-8929-642BFD39FB18}">
      <dgm:prSet/>
      <dgm:spPr/>
      <dgm:t>
        <a:bodyPr/>
        <a:lstStyle/>
        <a:p>
          <a:endParaRPr lang="fi-FI"/>
        </a:p>
      </dgm:t>
    </dgm:pt>
    <dgm:pt modelId="{3C0E9FA9-9D48-4AF0-88F9-C26E9D70E1E5}" type="sibTrans" cxnId="{2CFDEB33-E3D8-4E64-8929-642BFD39FB18}">
      <dgm:prSet/>
      <dgm:spPr/>
      <dgm:t>
        <a:bodyPr/>
        <a:lstStyle/>
        <a:p>
          <a:endParaRPr lang="fi-FI"/>
        </a:p>
      </dgm:t>
    </dgm:pt>
    <dgm:pt modelId="{CC0A67E2-15C3-4188-8B56-B12A9034DEF7}" type="pres">
      <dgm:prSet presAssocID="{A6F8CA4F-BEAD-4460-862E-3C6142990EAB}" presName="vert0" presStyleCnt="0">
        <dgm:presLayoutVars>
          <dgm:dir/>
          <dgm:animOne val="branch"/>
          <dgm:animLvl val="lvl"/>
        </dgm:presLayoutVars>
      </dgm:prSet>
      <dgm:spPr/>
    </dgm:pt>
    <dgm:pt modelId="{FAC51BA7-4AD6-4276-B19C-ABDBBED93401}" type="pres">
      <dgm:prSet presAssocID="{B1E8C9B5-1091-4CB4-A107-8DCBE747F686}" presName="thickLine" presStyleLbl="alignNode1" presStyleIdx="0" presStyleCnt="1"/>
      <dgm:spPr/>
    </dgm:pt>
    <dgm:pt modelId="{10DE9728-3E77-4464-8C3E-2766635F5663}" type="pres">
      <dgm:prSet presAssocID="{B1E8C9B5-1091-4CB4-A107-8DCBE747F686}" presName="horz1" presStyleCnt="0"/>
      <dgm:spPr/>
    </dgm:pt>
    <dgm:pt modelId="{F0401B53-2A2D-4384-8F2B-9750A8FEE7E2}" type="pres">
      <dgm:prSet presAssocID="{B1E8C9B5-1091-4CB4-A107-8DCBE747F686}" presName="tx1" presStyleLbl="revTx" presStyleIdx="0" presStyleCnt="9"/>
      <dgm:spPr/>
    </dgm:pt>
    <dgm:pt modelId="{600E9845-190B-4CC3-9945-E71823F951B3}" type="pres">
      <dgm:prSet presAssocID="{B1E8C9B5-1091-4CB4-A107-8DCBE747F686}" presName="vert1" presStyleCnt="0"/>
      <dgm:spPr/>
    </dgm:pt>
    <dgm:pt modelId="{91A5311E-160D-422B-A6FD-C584753B270F}" type="pres">
      <dgm:prSet presAssocID="{76A916D2-643B-482D-B98E-E70734ED88A8}" presName="vertSpace2a" presStyleCnt="0"/>
      <dgm:spPr/>
    </dgm:pt>
    <dgm:pt modelId="{8A1E0942-F40D-480C-BA49-C3FC52263436}" type="pres">
      <dgm:prSet presAssocID="{76A916D2-643B-482D-B98E-E70734ED88A8}" presName="horz2" presStyleCnt="0"/>
      <dgm:spPr/>
    </dgm:pt>
    <dgm:pt modelId="{6E60CE60-9E62-4D39-823D-18E2D018F74F}" type="pres">
      <dgm:prSet presAssocID="{76A916D2-643B-482D-B98E-E70734ED88A8}" presName="horzSpace2" presStyleCnt="0"/>
      <dgm:spPr/>
    </dgm:pt>
    <dgm:pt modelId="{BC90DAF0-9FC0-4B2B-B0AA-E9D3C1484E23}" type="pres">
      <dgm:prSet presAssocID="{76A916D2-643B-482D-B98E-E70734ED88A8}" presName="tx2" presStyleLbl="revTx" presStyleIdx="1" presStyleCnt="9"/>
      <dgm:spPr/>
    </dgm:pt>
    <dgm:pt modelId="{6DD8430B-51DA-4023-A958-21882D78B145}" type="pres">
      <dgm:prSet presAssocID="{76A916D2-643B-482D-B98E-E70734ED88A8}" presName="vert2" presStyleCnt="0"/>
      <dgm:spPr/>
    </dgm:pt>
    <dgm:pt modelId="{C55C6040-007A-4EDD-955C-BE4C9C709902}" type="pres">
      <dgm:prSet presAssocID="{485771A0-C12C-4C58-A41A-9069221ADEE0}" presName="horz3" presStyleCnt="0"/>
      <dgm:spPr/>
    </dgm:pt>
    <dgm:pt modelId="{D8104A2A-FA52-4210-B789-9324F8BF9F4E}" type="pres">
      <dgm:prSet presAssocID="{485771A0-C12C-4C58-A41A-9069221ADEE0}" presName="horzSpace3" presStyleCnt="0"/>
      <dgm:spPr/>
    </dgm:pt>
    <dgm:pt modelId="{2E3FFF90-441D-4142-809D-DC19B4407794}" type="pres">
      <dgm:prSet presAssocID="{485771A0-C12C-4C58-A41A-9069221ADEE0}" presName="tx3" presStyleLbl="revTx" presStyleIdx="2" presStyleCnt="9"/>
      <dgm:spPr/>
    </dgm:pt>
    <dgm:pt modelId="{8D1FF8F6-2B9F-42BF-A141-865DBC262A16}" type="pres">
      <dgm:prSet presAssocID="{485771A0-C12C-4C58-A41A-9069221ADEE0}" presName="vert3" presStyleCnt="0"/>
      <dgm:spPr/>
    </dgm:pt>
    <dgm:pt modelId="{8F366347-538D-46F8-8C9C-EC35BB931DF3}" type="pres">
      <dgm:prSet presAssocID="{1B5A523B-135D-4D8F-910E-DD5C92B40C9D}" presName="thinLine3" presStyleLbl="callout" presStyleIdx="0" presStyleCnt="7"/>
      <dgm:spPr/>
    </dgm:pt>
    <dgm:pt modelId="{C4FCBCB0-7574-48A0-A6C3-319200A9C3E0}" type="pres">
      <dgm:prSet presAssocID="{8F66BB4A-850C-4457-89D5-CBE172CFDEAA}" presName="horz3" presStyleCnt="0"/>
      <dgm:spPr/>
    </dgm:pt>
    <dgm:pt modelId="{A4A317CD-FEAE-4D48-81EA-C20FECA70485}" type="pres">
      <dgm:prSet presAssocID="{8F66BB4A-850C-4457-89D5-CBE172CFDEAA}" presName="horzSpace3" presStyleCnt="0"/>
      <dgm:spPr/>
    </dgm:pt>
    <dgm:pt modelId="{F10AEE6B-9734-404D-8BBB-F4E0670D5196}" type="pres">
      <dgm:prSet presAssocID="{8F66BB4A-850C-4457-89D5-CBE172CFDEAA}" presName="tx3" presStyleLbl="revTx" presStyleIdx="3" presStyleCnt="9"/>
      <dgm:spPr/>
    </dgm:pt>
    <dgm:pt modelId="{28EE13FA-F918-428E-A340-9734937D7CF6}" type="pres">
      <dgm:prSet presAssocID="{8F66BB4A-850C-4457-89D5-CBE172CFDEAA}" presName="vert3" presStyleCnt="0"/>
      <dgm:spPr/>
    </dgm:pt>
    <dgm:pt modelId="{BD89D721-80DB-4094-ACCF-2A5535E9F3DE}" type="pres">
      <dgm:prSet presAssocID="{36E0DD24-72F8-43AF-8796-B9A8ED028D77}" presName="thinLine3" presStyleLbl="callout" presStyleIdx="1" presStyleCnt="7"/>
      <dgm:spPr/>
    </dgm:pt>
    <dgm:pt modelId="{9AFAA18C-CBDB-4520-9D44-3FB0C2810C50}" type="pres">
      <dgm:prSet presAssocID="{099C795D-B6D2-4777-A57F-BCA5868B45C5}" presName="horz3" presStyleCnt="0"/>
      <dgm:spPr/>
    </dgm:pt>
    <dgm:pt modelId="{EC7BEE55-F2AD-4BA9-A528-35B662B1B25D}" type="pres">
      <dgm:prSet presAssocID="{099C795D-B6D2-4777-A57F-BCA5868B45C5}" presName="horzSpace3" presStyleCnt="0"/>
      <dgm:spPr/>
    </dgm:pt>
    <dgm:pt modelId="{D3640286-0265-4837-8148-1A9DC01D4215}" type="pres">
      <dgm:prSet presAssocID="{099C795D-B6D2-4777-A57F-BCA5868B45C5}" presName="tx3" presStyleLbl="revTx" presStyleIdx="4" presStyleCnt="9"/>
      <dgm:spPr/>
    </dgm:pt>
    <dgm:pt modelId="{1AC61F2A-1ECC-49F8-BC52-331873280ADB}" type="pres">
      <dgm:prSet presAssocID="{099C795D-B6D2-4777-A57F-BCA5868B45C5}" presName="vert3" presStyleCnt="0"/>
      <dgm:spPr/>
    </dgm:pt>
    <dgm:pt modelId="{343E6A41-6FA3-462B-B1D0-3CDAED0EF36D}" type="pres">
      <dgm:prSet presAssocID="{C67E08A9-22A4-4ABB-8C5F-674C4AE25BCF}" presName="thinLine3" presStyleLbl="callout" presStyleIdx="2" presStyleCnt="7"/>
      <dgm:spPr/>
    </dgm:pt>
    <dgm:pt modelId="{F55419F2-C03C-491B-863A-676646AF1A6A}" type="pres">
      <dgm:prSet presAssocID="{F4C26811-240A-4760-8701-B496730DEEDA}" presName="horz3" presStyleCnt="0"/>
      <dgm:spPr/>
    </dgm:pt>
    <dgm:pt modelId="{2B5EA342-48B3-4CC1-A2B8-67B6C6D98416}" type="pres">
      <dgm:prSet presAssocID="{F4C26811-240A-4760-8701-B496730DEEDA}" presName="horzSpace3" presStyleCnt="0"/>
      <dgm:spPr/>
    </dgm:pt>
    <dgm:pt modelId="{7915C20D-B3DD-45AA-9091-B2587FB1BC4E}" type="pres">
      <dgm:prSet presAssocID="{F4C26811-240A-4760-8701-B496730DEEDA}" presName="tx3" presStyleLbl="revTx" presStyleIdx="5" presStyleCnt="9"/>
      <dgm:spPr/>
    </dgm:pt>
    <dgm:pt modelId="{3B7C458F-AC49-45E6-B8FC-3C3DBB850CDA}" type="pres">
      <dgm:prSet presAssocID="{F4C26811-240A-4760-8701-B496730DEEDA}" presName="vert3" presStyleCnt="0"/>
      <dgm:spPr/>
    </dgm:pt>
    <dgm:pt modelId="{A2B2A782-8A9E-4B89-BE73-E21F159F82F9}" type="pres">
      <dgm:prSet presAssocID="{76A916D2-643B-482D-B98E-E70734ED88A8}" presName="thinLine2b" presStyleLbl="callout" presStyleIdx="3" presStyleCnt="7"/>
      <dgm:spPr/>
    </dgm:pt>
    <dgm:pt modelId="{8AC1D3D0-BC98-4122-9ACA-E9CC076B0343}" type="pres">
      <dgm:prSet presAssocID="{76A916D2-643B-482D-B98E-E70734ED88A8}" presName="vertSpace2b" presStyleCnt="0"/>
      <dgm:spPr/>
    </dgm:pt>
    <dgm:pt modelId="{CA5B20A1-5DA5-442F-A29F-F3EA84F1BA35}" type="pres">
      <dgm:prSet presAssocID="{BA3AA6C5-A450-48E7-8927-0AA5AB1E872D}" presName="horz2" presStyleCnt="0"/>
      <dgm:spPr/>
    </dgm:pt>
    <dgm:pt modelId="{C8986BA7-F24E-449D-8874-508A20D45FD2}" type="pres">
      <dgm:prSet presAssocID="{BA3AA6C5-A450-48E7-8927-0AA5AB1E872D}" presName="horzSpace2" presStyleCnt="0"/>
      <dgm:spPr/>
    </dgm:pt>
    <dgm:pt modelId="{1F1B1E3B-0CB0-486F-B1EE-1BF1B8A2D8C9}" type="pres">
      <dgm:prSet presAssocID="{BA3AA6C5-A450-48E7-8927-0AA5AB1E872D}" presName="tx2" presStyleLbl="revTx" presStyleIdx="6" presStyleCnt="9"/>
      <dgm:spPr/>
    </dgm:pt>
    <dgm:pt modelId="{E2B96FBF-6380-4A8A-BBD6-6D4CCDD79F97}" type="pres">
      <dgm:prSet presAssocID="{BA3AA6C5-A450-48E7-8927-0AA5AB1E872D}" presName="vert2" presStyleCnt="0"/>
      <dgm:spPr/>
    </dgm:pt>
    <dgm:pt modelId="{C7EF4A1E-66F9-4592-8BE0-7E35F3DF07EA}" type="pres">
      <dgm:prSet presAssocID="{BA3AA6C5-A450-48E7-8927-0AA5AB1E872D}" presName="thinLine2b" presStyleLbl="callout" presStyleIdx="4" presStyleCnt="7"/>
      <dgm:spPr/>
    </dgm:pt>
    <dgm:pt modelId="{513FDE18-371F-4822-B6F5-11DCAFF7C023}" type="pres">
      <dgm:prSet presAssocID="{BA3AA6C5-A450-48E7-8927-0AA5AB1E872D}" presName="vertSpace2b" presStyleCnt="0"/>
      <dgm:spPr/>
    </dgm:pt>
    <dgm:pt modelId="{0C36DEA3-808C-4BBC-BFBE-695D37410CA5}" type="pres">
      <dgm:prSet presAssocID="{AB48EC94-81A3-4EB7-9461-76A3C391839D}" presName="horz2" presStyleCnt="0"/>
      <dgm:spPr/>
    </dgm:pt>
    <dgm:pt modelId="{FA2A0B7D-E14C-4616-B098-04A5E7CBA0ED}" type="pres">
      <dgm:prSet presAssocID="{AB48EC94-81A3-4EB7-9461-76A3C391839D}" presName="horzSpace2" presStyleCnt="0"/>
      <dgm:spPr/>
    </dgm:pt>
    <dgm:pt modelId="{95C0787F-C5CD-4255-8EE8-15A5E42E571D}" type="pres">
      <dgm:prSet presAssocID="{AB48EC94-81A3-4EB7-9461-76A3C391839D}" presName="tx2" presStyleLbl="revTx" presStyleIdx="7" presStyleCnt="9"/>
      <dgm:spPr/>
    </dgm:pt>
    <dgm:pt modelId="{683B1001-DB68-44BD-9B31-F0AA32527A23}" type="pres">
      <dgm:prSet presAssocID="{AB48EC94-81A3-4EB7-9461-76A3C391839D}" presName="vert2" presStyleCnt="0"/>
      <dgm:spPr/>
    </dgm:pt>
    <dgm:pt modelId="{6FB20A57-D7FF-4C04-BD5A-FE16273F7A3F}" type="pres">
      <dgm:prSet presAssocID="{AB48EC94-81A3-4EB7-9461-76A3C391839D}" presName="thinLine2b" presStyleLbl="callout" presStyleIdx="5" presStyleCnt="7"/>
      <dgm:spPr/>
    </dgm:pt>
    <dgm:pt modelId="{E6964FE0-7C6C-41B0-87EC-238637C3401E}" type="pres">
      <dgm:prSet presAssocID="{AB48EC94-81A3-4EB7-9461-76A3C391839D}" presName="vertSpace2b" presStyleCnt="0"/>
      <dgm:spPr/>
    </dgm:pt>
    <dgm:pt modelId="{6BB435B8-7FDC-498B-91CF-0F35420E94ED}" type="pres">
      <dgm:prSet presAssocID="{2CB5678A-AECB-412F-9726-C5A656C9A10D}" presName="horz2" presStyleCnt="0"/>
      <dgm:spPr/>
    </dgm:pt>
    <dgm:pt modelId="{BBEC3B99-85AA-4B64-AC11-8BCF45AA402C}" type="pres">
      <dgm:prSet presAssocID="{2CB5678A-AECB-412F-9726-C5A656C9A10D}" presName="horzSpace2" presStyleCnt="0"/>
      <dgm:spPr/>
    </dgm:pt>
    <dgm:pt modelId="{9C18D92F-1D5F-450B-B81B-0E74A8D89BBE}" type="pres">
      <dgm:prSet presAssocID="{2CB5678A-AECB-412F-9726-C5A656C9A10D}" presName="tx2" presStyleLbl="revTx" presStyleIdx="8" presStyleCnt="9"/>
      <dgm:spPr/>
    </dgm:pt>
    <dgm:pt modelId="{247B6B41-3094-4D9C-8D87-CE4AAF10CE1D}" type="pres">
      <dgm:prSet presAssocID="{2CB5678A-AECB-412F-9726-C5A656C9A10D}" presName="vert2" presStyleCnt="0"/>
      <dgm:spPr/>
    </dgm:pt>
    <dgm:pt modelId="{208A4414-37C8-4675-8F8D-681F26A04E66}" type="pres">
      <dgm:prSet presAssocID="{2CB5678A-AECB-412F-9726-C5A656C9A10D}" presName="thinLine2b" presStyleLbl="callout" presStyleIdx="6" presStyleCnt="7"/>
      <dgm:spPr/>
    </dgm:pt>
    <dgm:pt modelId="{71FC1FA1-F825-418F-AE97-50797A82717C}" type="pres">
      <dgm:prSet presAssocID="{2CB5678A-AECB-412F-9726-C5A656C9A10D}" presName="vertSpace2b" presStyleCnt="0"/>
      <dgm:spPr/>
    </dgm:pt>
  </dgm:ptLst>
  <dgm:cxnLst>
    <dgm:cxn modelId="{EF364207-B2CC-4D56-8F3A-BF55AEDF0869}" srcId="{A6F8CA4F-BEAD-4460-862E-3C6142990EAB}" destId="{B1E8C9B5-1091-4CB4-A107-8DCBE747F686}" srcOrd="0" destOrd="0" parTransId="{B3AF96FD-F78D-4456-BBC9-42611B4F6196}" sibTransId="{7B3933B4-3AF6-4253-9350-95100D865E4A}"/>
    <dgm:cxn modelId="{49A9A718-0FAD-451A-8B30-9C2938ABD57D}" type="presOf" srcId="{B1E8C9B5-1091-4CB4-A107-8DCBE747F686}" destId="{F0401B53-2A2D-4384-8F2B-9750A8FEE7E2}" srcOrd="0" destOrd="0" presId="urn:microsoft.com/office/officeart/2008/layout/LinedList"/>
    <dgm:cxn modelId="{C6D96C1A-29C4-4DD1-AAB6-591D21EFD41D}" srcId="{B1E8C9B5-1091-4CB4-A107-8DCBE747F686}" destId="{76A916D2-643B-482D-B98E-E70734ED88A8}" srcOrd="0" destOrd="0" parTransId="{92A84DB0-7676-4151-A7A6-4EFA08F7DB51}" sibTransId="{601972AC-57F5-4EAF-9A0F-B90752E917DE}"/>
    <dgm:cxn modelId="{F28D711A-74F9-4190-A3F1-A93ED3B64509}" srcId="{B1E8C9B5-1091-4CB4-A107-8DCBE747F686}" destId="{AB48EC94-81A3-4EB7-9461-76A3C391839D}" srcOrd="2" destOrd="0" parTransId="{B3ACDC83-CAA1-432E-811A-55054D44DD35}" sibTransId="{E9713F59-CE82-4C26-9D6B-EC77CD40C546}"/>
    <dgm:cxn modelId="{2CFDEB33-E3D8-4E64-8929-642BFD39FB18}" srcId="{B1E8C9B5-1091-4CB4-A107-8DCBE747F686}" destId="{2CB5678A-AECB-412F-9726-C5A656C9A10D}" srcOrd="3" destOrd="0" parTransId="{F4A026FF-0269-4E67-96B1-4F35F07317AF}" sibTransId="{3C0E9FA9-9D48-4AF0-88F9-C26E9D70E1E5}"/>
    <dgm:cxn modelId="{127D2637-3EB9-4F30-8DDC-3628377A60ED}" srcId="{76A916D2-643B-482D-B98E-E70734ED88A8}" destId="{8F66BB4A-850C-4457-89D5-CBE172CFDEAA}" srcOrd="1" destOrd="0" parTransId="{5D1FA84C-F066-42EF-AFAE-CC6922DD3CF0}" sibTransId="{36E0DD24-72F8-43AF-8796-B9A8ED028D77}"/>
    <dgm:cxn modelId="{EB9E5748-70E5-4559-B2DA-9343E2786ED9}" type="presOf" srcId="{099C795D-B6D2-4777-A57F-BCA5868B45C5}" destId="{D3640286-0265-4837-8148-1A9DC01D4215}" srcOrd="0" destOrd="0" presId="urn:microsoft.com/office/officeart/2008/layout/LinedList"/>
    <dgm:cxn modelId="{7A205585-EF6C-4FAC-AE73-36F485AC3352}" type="presOf" srcId="{A6F8CA4F-BEAD-4460-862E-3C6142990EAB}" destId="{CC0A67E2-15C3-4188-8B56-B12A9034DEF7}" srcOrd="0" destOrd="0" presId="urn:microsoft.com/office/officeart/2008/layout/LinedList"/>
    <dgm:cxn modelId="{D3501691-CB98-4027-A3AB-54C19BA55B54}" srcId="{B1E8C9B5-1091-4CB4-A107-8DCBE747F686}" destId="{BA3AA6C5-A450-48E7-8927-0AA5AB1E872D}" srcOrd="1" destOrd="0" parTransId="{C7A6365F-2D67-4B35-9D64-C652A0C6EEA6}" sibTransId="{909C817B-33F2-4AEC-98CC-35B395270F7A}"/>
    <dgm:cxn modelId="{6D074C95-A628-4C83-AF14-2BD43F2C8CB6}" srcId="{76A916D2-643B-482D-B98E-E70734ED88A8}" destId="{485771A0-C12C-4C58-A41A-9069221ADEE0}" srcOrd="0" destOrd="0" parTransId="{99A71CAF-EAFE-47D3-AD46-7222253D7414}" sibTransId="{1B5A523B-135D-4D8F-910E-DD5C92B40C9D}"/>
    <dgm:cxn modelId="{BD5FE0A8-185E-45D1-BC56-718CEC090725}" srcId="{76A916D2-643B-482D-B98E-E70734ED88A8}" destId="{F4C26811-240A-4760-8701-B496730DEEDA}" srcOrd="3" destOrd="0" parTransId="{0EE003ED-2505-4FE7-8419-3B4936430598}" sibTransId="{62DEAC73-9D6C-48D3-8891-7AFB530B017E}"/>
    <dgm:cxn modelId="{2D82DCAB-9198-47B9-9B57-30288C6DF0CC}" srcId="{76A916D2-643B-482D-B98E-E70734ED88A8}" destId="{099C795D-B6D2-4777-A57F-BCA5868B45C5}" srcOrd="2" destOrd="0" parTransId="{6D42B6F6-2692-4862-8115-6AD4F204254C}" sibTransId="{C67E08A9-22A4-4ABB-8C5F-674C4AE25BCF}"/>
    <dgm:cxn modelId="{95A51DAF-DB89-4F84-90FD-364EE86BBCE3}" type="presOf" srcId="{2CB5678A-AECB-412F-9726-C5A656C9A10D}" destId="{9C18D92F-1D5F-450B-B81B-0E74A8D89BBE}" srcOrd="0" destOrd="0" presId="urn:microsoft.com/office/officeart/2008/layout/LinedList"/>
    <dgm:cxn modelId="{93A905B8-2825-44CE-AF43-2773382D8C96}" type="presOf" srcId="{F4C26811-240A-4760-8701-B496730DEEDA}" destId="{7915C20D-B3DD-45AA-9091-B2587FB1BC4E}" srcOrd="0" destOrd="0" presId="urn:microsoft.com/office/officeart/2008/layout/LinedList"/>
    <dgm:cxn modelId="{862837CC-BEC9-4E4A-8508-A9AAC72A74C4}" type="presOf" srcId="{AB48EC94-81A3-4EB7-9461-76A3C391839D}" destId="{95C0787F-C5CD-4255-8EE8-15A5E42E571D}" srcOrd="0" destOrd="0" presId="urn:microsoft.com/office/officeart/2008/layout/LinedList"/>
    <dgm:cxn modelId="{649B99CE-1E71-4670-B2E3-BEB583ECCF57}" type="presOf" srcId="{76A916D2-643B-482D-B98E-E70734ED88A8}" destId="{BC90DAF0-9FC0-4B2B-B0AA-E9D3C1484E23}" srcOrd="0" destOrd="0" presId="urn:microsoft.com/office/officeart/2008/layout/LinedList"/>
    <dgm:cxn modelId="{1C76ADD0-1971-45D6-8A81-5A7DA91E9E15}" type="presOf" srcId="{8F66BB4A-850C-4457-89D5-CBE172CFDEAA}" destId="{F10AEE6B-9734-404D-8BBB-F4E0670D5196}" srcOrd="0" destOrd="0" presId="urn:microsoft.com/office/officeart/2008/layout/LinedList"/>
    <dgm:cxn modelId="{F5795CEA-DB19-4EEA-A043-1FD32CD3B213}" type="presOf" srcId="{485771A0-C12C-4C58-A41A-9069221ADEE0}" destId="{2E3FFF90-441D-4142-809D-DC19B4407794}" srcOrd="0" destOrd="0" presId="urn:microsoft.com/office/officeart/2008/layout/LinedList"/>
    <dgm:cxn modelId="{13FF83EE-C3DC-4004-859C-D421547A1788}" type="presOf" srcId="{BA3AA6C5-A450-48E7-8927-0AA5AB1E872D}" destId="{1F1B1E3B-0CB0-486F-B1EE-1BF1B8A2D8C9}" srcOrd="0" destOrd="0" presId="urn:microsoft.com/office/officeart/2008/layout/LinedList"/>
    <dgm:cxn modelId="{FDC47FDA-D900-4BBB-AE65-358122908F26}" type="presParOf" srcId="{CC0A67E2-15C3-4188-8B56-B12A9034DEF7}" destId="{FAC51BA7-4AD6-4276-B19C-ABDBBED93401}" srcOrd="0" destOrd="0" presId="urn:microsoft.com/office/officeart/2008/layout/LinedList"/>
    <dgm:cxn modelId="{19EF3CD4-FBB0-4D31-A389-0F5A91395744}" type="presParOf" srcId="{CC0A67E2-15C3-4188-8B56-B12A9034DEF7}" destId="{10DE9728-3E77-4464-8C3E-2766635F5663}" srcOrd="1" destOrd="0" presId="urn:microsoft.com/office/officeart/2008/layout/LinedList"/>
    <dgm:cxn modelId="{519E4EE1-8542-4D16-A625-EF1A16962697}" type="presParOf" srcId="{10DE9728-3E77-4464-8C3E-2766635F5663}" destId="{F0401B53-2A2D-4384-8F2B-9750A8FEE7E2}" srcOrd="0" destOrd="0" presId="urn:microsoft.com/office/officeart/2008/layout/LinedList"/>
    <dgm:cxn modelId="{F9D640A4-9786-4E5C-8093-9A754EBDC9BF}" type="presParOf" srcId="{10DE9728-3E77-4464-8C3E-2766635F5663}" destId="{600E9845-190B-4CC3-9945-E71823F951B3}" srcOrd="1" destOrd="0" presId="urn:microsoft.com/office/officeart/2008/layout/LinedList"/>
    <dgm:cxn modelId="{9C5425F2-DDEC-4CD4-B190-53FB4EF638C3}" type="presParOf" srcId="{600E9845-190B-4CC3-9945-E71823F951B3}" destId="{91A5311E-160D-422B-A6FD-C584753B270F}" srcOrd="0" destOrd="0" presId="urn:microsoft.com/office/officeart/2008/layout/LinedList"/>
    <dgm:cxn modelId="{B9B51544-9F53-4C9B-ACFA-8D7CA4B593A6}" type="presParOf" srcId="{600E9845-190B-4CC3-9945-E71823F951B3}" destId="{8A1E0942-F40D-480C-BA49-C3FC52263436}" srcOrd="1" destOrd="0" presId="urn:microsoft.com/office/officeart/2008/layout/LinedList"/>
    <dgm:cxn modelId="{3D887DF5-FADE-4FA1-9A89-A2C1318E6363}" type="presParOf" srcId="{8A1E0942-F40D-480C-BA49-C3FC52263436}" destId="{6E60CE60-9E62-4D39-823D-18E2D018F74F}" srcOrd="0" destOrd="0" presId="urn:microsoft.com/office/officeart/2008/layout/LinedList"/>
    <dgm:cxn modelId="{31CBC935-E750-4B7B-BFFB-FFDD2A729EDC}" type="presParOf" srcId="{8A1E0942-F40D-480C-BA49-C3FC52263436}" destId="{BC90DAF0-9FC0-4B2B-B0AA-E9D3C1484E23}" srcOrd="1" destOrd="0" presId="urn:microsoft.com/office/officeart/2008/layout/LinedList"/>
    <dgm:cxn modelId="{80B27035-4D84-4A79-B925-0D4143069E42}" type="presParOf" srcId="{8A1E0942-F40D-480C-BA49-C3FC52263436}" destId="{6DD8430B-51DA-4023-A958-21882D78B145}" srcOrd="2" destOrd="0" presId="urn:microsoft.com/office/officeart/2008/layout/LinedList"/>
    <dgm:cxn modelId="{E16D776D-1007-4913-87BE-AED17DC32C94}" type="presParOf" srcId="{6DD8430B-51DA-4023-A958-21882D78B145}" destId="{C55C6040-007A-4EDD-955C-BE4C9C709902}" srcOrd="0" destOrd="0" presId="urn:microsoft.com/office/officeart/2008/layout/LinedList"/>
    <dgm:cxn modelId="{0F558591-A16F-45DE-B7F3-D3639366521D}" type="presParOf" srcId="{C55C6040-007A-4EDD-955C-BE4C9C709902}" destId="{D8104A2A-FA52-4210-B789-9324F8BF9F4E}" srcOrd="0" destOrd="0" presId="urn:microsoft.com/office/officeart/2008/layout/LinedList"/>
    <dgm:cxn modelId="{56F1D761-9248-4133-B31A-78FDD8B8EED3}" type="presParOf" srcId="{C55C6040-007A-4EDD-955C-BE4C9C709902}" destId="{2E3FFF90-441D-4142-809D-DC19B4407794}" srcOrd="1" destOrd="0" presId="urn:microsoft.com/office/officeart/2008/layout/LinedList"/>
    <dgm:cxn modelId="{F192AFC1-C749-4CE8-B085-99B4560DAE7B}" type="presParOf" srcId="{C55C6040-007A-4EDD-955C-BE4C9C709902}" destId="{8D1FF8F6-2B9F-42BF-A141-865DBC262A16}" srcOrd="2" destOrd="0" presId="urn:microsoft.com/office/officeart/2008/layout/LinedList"/>
    <dgm:cxn modelId="{21F11FCD-C839-4A4C-B4C6-1AF6486C7678}" type="presParOf" srcId="{6DD8430B-51DA-4023-A958-21882D78B145}" destId="{8F366347-538D-46F8-8C9C-EC35BB931DF3}" srcOrd="1" destOrd="0" presId="urn:microsoft.com/office/officeart/2008/layout/LinedList"/>
    <dgm:cxn modelId="{9B8A12C3-B7F1-40A0-B6DD-F5D690D9A176}" type="presParOf" srcId="{6DD8430B-51DA-4023-A958-21882D78B145}" destId="{C4FCBCB0-7574-48A0-A6C3-319200A9C3E0}" srcOrd="2" destOrd="0" presId="urn:microsoft.com/office/officeart/2008/layout/LinedList"/>
    <dgm:cxn modelId="{444C3B3E-52DC-43F1-A73D-810157451276}" type="presParOf" srcId="{C4FCBCB0-7574-48A0-A6C3-319200A9C3E0}" destId="{A4A317CD-FEAE-4D48-81EA-C20FECA70485}" srcOrd="0" destOrd="0" presId="urn:microsoft.com/office/officeart/2008/layout/LinedList"/>
    <dgm:cxn modelId="{E48E1B14-7556-4AA3-87F5-6A62C01F623D}" type="presParOf" srcId="{C4FCBCB0-7574-48A0-A6C3-319200A9C3E0}" destId="{F10AEE6B-9734-404D-8BBB-F4E0670D5196}" srcOrd="1" destOrd="0" presId="urn:microsoft.com/office/officeart/2008/layout/LinedList"/>
    <dgm:cxn modelId="{C6B0E8F5-459A-488F-8259-EBCEC38129CE}" type="presParOf" srcId="{C4FCBCB0-7574-48A0-A6C3-319200A9C3E0}" destId="{28EE13FA-F918-428E-A340-9734937D7CF6}" srcOrd="2" destOrd="0" presId="urn:microsoft.com/office/officeart/2008/layout/LinedList"/>
    <dgm:cxn modelId="{7BF82634-7A41-4F12-B715-6CAC613E1EF4}" type="presParOf" srcId="{6DD8430B-51DA-4023-A958-21882D78B145}" destId="{BD89D721-80DB-4094-ACCF-2A5535E9F3DE}" srcOrd="3" destOrd="0" presId="urn:microsoft.com/office/officeart/2008/layout/LinedList"/>
    <dgm:cxn modelId="{14F84D1E-E50B-44B7-9577-D21B9A4AEDEA}" type="presParOf" srcId="{6DD8430B-51DA-4023-A958-21882D78B145}" destId="{9AFAA18C-CBDB-4520-9D44-3FB0C2810C50}" srcOrd="4" destOrd="0" presId="urn:microsoft.com/office/officeart/2008/layout/LinedList"/>
    <dgm:cxn modelId="{476CF918-FA5D-4F54-9CA5-CB2073E54E3F}" type="presParOf" srcId="{9AFAA18C-CBDB-4520-9D44-3FB0C2810C50}" destId="{EC7BEE55-F2AD-4BA9-A528-35B662B1B25D}" srcOrd="0" destOrd="0" presId="urn:microsoft.com/office/officeart/2008/layout/LinedList"/>
    <dgm:cxn modelId="{44D83603-4DD4-411B-BD0B-46B918CD3EC1}" type="presParOf" srcId="{9AFAA18C-CBDB-4520-9D44-3FB0C2810C50}" destId="{D3640286-0265-4837-8148-1A9DC01D4215}" srcOrd="1" destOrd="0" presId="urn:microsoft.com/office/officeart/2008/layout/LinedList"/>
    <dgm:cxn modelId="{7B46B57F-4AFF-447B-81E8-18FA143541CD}" type="presParOf" srcId="{9AFAA18C-CBDB-4520-9D44-3FB0C2810C50}" destId="{1AC61F2A-1ECC-49F8-BC52-331873280ADB}" srcOrd="2" destOrd="0" presId="urn:microsoft.com/office/officeart/2008/layout/LinedList"/>
    <dgm:cxn modelId="{4A321FD2-9574-43A3-8CBA-72DC63859A34}" type="presParOf" srcId="{6DD8430B-51DA-4023-A958-21882D78B145}" destId="{343E6A41-6FA3-462B-B1D0-3CDAED0EF36D}" srcOrd="5" destOrd="0" presId="urn:microsoft.com/office/officeart/2008/layout/LinedList"/>
    <dgm:cxn modelId="{7B13C731-B509-4F67-8AE0-6A4AB82C764E}" type="presParOf" srcId="{6DD8430B-51DA-4023-A958-21882D78B145}" destId="{F55419F2-C03C-491B-863A-676646AF1A6A}" srcOrd="6" destOrd="0" presId="urn:microsoft.com/office/officeart/2008/layout/LinedList"/>
    <dgm:cxn modelId="{C4158EDF-B25C-4519-95D7-5AF5446DDA6F}" type="presParOf" srcId="{F55419F2-C03C-491B-863A-676646AF1A6A}" destId="{2B5EA342-48B3-4CC1-A2B8-67B6C6D98416}" srcOrd="0" destOrd="0" presId="urn:microsoft.com/office/officeart/2008/layout/LinedList"/>
    <dgm:cxn modelId="{C26FF90E-691E-47D6-A437-F3D26FA9E674}" type="presParOf" srcId="{F55419F2-C03C-491B-863A-676646AF1A6A}" destId="{7915C20D-B3DD-45AA-9091-B2587FB1BC4E}" srcOrd="1" destOrd="0" presId="urn:microsoft.com/office/officeart/2008/layout/LinedList"/>
    <dgm:cxn modelId="{79B66A15-FCB1-4515-8917-FE4A1696D86B}" type="presParOf" srcId="{F55419F2-C03C-491B-863A-676646AF1A6A}" destId="{3B7C458F-AC49-45E6-B8FC-3C3DBB850CDA}" srcOrd="2" destOrd="0" presId="urn:microsoft.com/office/officeart/2008/layout/LinedList"/>
    <dgm:cxn modelId="{87327110-D2D8-4A86-BD4E-BD8DCF8FA714}" type="presParOf" srcId="{600E9845-190B-4CC3-9945-E71823F951B3}" destId="{A2B2A782-8A9E-4B89-BE73-E21F159F82F9}" srcOrd="2" destOrd="0" presId="urn:microsoft.com/office/officeart/2008/layout/LinedList"/>
    <dgm:cxn modelId="{F9DC918A-BCFC-4FAA-90C4-0F13C64C8CBE}" type="presParOf" srcId="{600E9845-190B-4CC3-9945-E71823F951B3}" destId="{8AC1D3D0-BC98-4122-9ACA-E9CC076B0343}" srcOrd="3" destOrd="0" presId="urn:microsoft.com/office/officeart/2008/layout/LinedList"/>
    <dgm:cxn modelId="{F8478946-88D3-4C8C-AC37-3EF7F47F2D02}" type="presParOf" srcId="{600E9845-190B-4CC3-9945-E71823F951B3}" destId="{CA5B20A1-5DA5-442F-A29F-F3EA84F1BA35}" srcOrd="4" destOrd="0" presId="urn:microsoft.com/office/officeart/2008/layout/LinedList"/>
    <dgm:cxn modelId="{690DEFE6-D8A3-4F46-9872-2BD8CFDEBBEA}" type="presParOf" srcId="{CA5B20A1-5DA5-442F-A29F-F3EA84F1BA35}" destId="{C8986BA7-F24E-449D-8874-508A20D45FD2}" srcOrd="0" destOrd="0" presId="urn:microsoft.com/office/officeart/2008/layout/LinedList"/>
    <dgm:cxn modelId="{AD8B3FE9-14F3-4EE2-99C5-97FAA8C97A8B}" type="presParOf" srcId="{CA5B20A1-5DA5-442F-A29F-F3EA84F1BA35}" destId="{1F1B1E3B-0CB0-486F-B1EE-1BF1B8A2D8C9}" srcOrd="1" destOrd="0" presId="urn:microsoft.com/office/officeart/2008/layout/LinedList"/>
    <dgm:cxn modelId="{80908580-CE3D-42A0-A8EA-D94FABC65CFF}" type="presParOf" srcId="{CA5B20A1-5DA5-442F-A29F-F3EA84F1BA35}" destId="{E2B96FBF-6380-4A8A-BBD6-6D4CCDD79F97}" srcOrd="2" destOrd="0" presId="urn:microsoft.com/office/officeart/2008/layout/LinedList"/>
    <dgm:cxn modelId="{FC615F68-CD46-4960-8F97-A7567AF251B7}" type="presParOf" srcId="{600E9845-190B-4CC3-9945-E71823F951B3}" destId="{C7EF4A1E-66F9-4592-8BE0-7E35F3DF07EA}" srcOrd="5" destOrd="0" presId="urn:microsoft.com/office/officeart/2008/layout/LinedList"/>
    <dgm:cxn modelId="{4DC5276B-B2C7-47AA-932D-715E7CF4B7C1}" type="presParOf" srcId="{600E9845-190B-4CC3-9945-E71823F951B3}" destId="{513FDE18-371F-4822-B6F5-11DCAFF7C023}" srcOrd="6" destOrd="0" presId="urn:microsoft.com/office/officeart/2008/layout/LinedList"/>
    <dgm:cxn modelId="{C12724FF-78B5-482B-8859-5F38EC75ABC0}" type="presParOf" srcId="{600E9845-190B-4CC3-9945-E71823F951B3}" destId="{0C36DEA3-808C-4BBC-BFBE-695D37410CA5}" srcOrd="7" destOrd="0" presId="urn:microsoft.com/office/officeart/2008/layout/LinedList"/>
    <dgm:cxn modelId="{B796560F-6223-46DE-A080-94502A153A28}" type="presParOf" srcId="{0C36DEA3-808C-4BBC-BFBE-695D37410CA5}" destId="{FA2A0B7D-E14C-4616-B098-04A5E7CBA0ED}" srcOrd="0" destOrd="0" presId="urn:microsoft.com/office/officeart/2008/layout/LinedList"/>
    <dgm:cxn modelId="{5683D101-49CD-4EF0-B226-1E5E5D5B3FAF}" type="presParOf" srcId="{0C36DEA3-808C-4BBC-BFBE-695D37410CA5}" destId="{95C0787F-C5CD-4255-8EE8-15A5E42E571D}" srcOrd="1" destOrd="0" presId="urn:microsoft.com/office/officeart/2008/layout/LinedList"/>
    <dgm:cxn modelId="{52E66A1F-6F1D-4D53-AEE6-20747C836F10}" type="presParOf" srcId="{0C36DEA3-808C-4BBC-BFBE-695D37410CA5}" destId="{683B1001-DB68-44BD-9B31-F0AA32527A23}" srcOrd="2" destOrd="0" presId="urn:microsoft.com/office/officeart/2008/layout/LinedList"/>
    <dgm:cxn modelId="{34C0A1E2-2A3F-4B2C-9064-77C9662600C7}" type="presParOf" srcId="{600E9845-190B-4CC3-9945-E71823F951B3}" destId="{6FB20A57-D7FF-4C04-BD5A-FE16273F7A3F}" srcOrd="8" destOrd="0" presId="urn:microsoft.com/office/officeart/2008/layout/LinedList"/>
    <dgm:cxn modelId="{5535224E-0631-45FE-B165-0F436C2B31AA}" type="presParOf" srcId="{600E9845-190B-4CC3-9945-E71823F951B3}" destId="{E6964FE0-7C6C-41B0-87EC-238637C3401E}" srcOrd="9" destOrd="0" presId="urn:microsoft.com/office/officeart/2008/layout/LinedList"/>
    <dgm:cxn modelId="{4EC50DEF-80B5-434C-A347-1F9C1EFA3481}" type="presParOf" srcId="{600E9845-190B-4CC3-9945-E71823F951B3}" destId="{6BB435B8-7FDC-498B-91CF-0F35420E94ED}" srcOrd="10" destOrd="0" presId="urn:microsoft.com/office/officeart/2008/layout/LinedList"/>
    <dgm:cxn modelId="{AB514F48-0DCE-40EA-8D5A-0FD016467DA8}" type="presParOf" srcId="{6BB435B8-7FDC-498B-91CF-0F35420E94ED}" destId="{BBEC3B99-85AA-4B64-AC11-8BCF45AA402C}" srcOrd="0" destOrd="0" presId="urn:microsoft.com/office/officeart/2008/layout/LinedList"/>
    <dgm:cxn modelId="{1CA3FA9C-55F4-4D26-89E0-51BBFEE8DD2C}" type="presParOf" srcId="{6BB435B8-7FDC-498B-91CF-0F35420E94ED}" destId="{9C18D92F-1D5F-450B-B81B-0E74A8D89BBE}" srcOrd="1" destOrd="0" presId="urn:microsoft.com/office/officeart/2008/layout/LinedList"/>
    <dgm:cxn modelId="{BF3EFB2B-BA6C-4272-B13B-770F2569F1F4}" type="presParOf" srcId="{6BB435B8-7FDC-498B-91CF-0F35420E94ED}" destId="{247B6B41-3094-4D9C-8D87-CE4AAF10CE1D}" srcOrd="2" destOrd="0" presId="urn:microsoft.com/office/officeart/2008/layout/LinedList"/>
    <dgm:cxn modelId="{5CD944D8-E09F-4DF5-AE87-A0612EC52461}" type="presParOf" srcId="{600E9845-190B-4CC3-9945-E71823F951B3}" destId="{208A4414-37C8-4675-8F8D-681F26A04E66}" srcOrd="11" destOrd="0" presId="urn:microsoft.com/office/officeart/2008/layout/LinedList"/>
    <dgm:cxn modelId="{3FE80A69-6A40-47C6-BD71-1551BAC95FDD}" type="presParOf" srcId="{600E9845-190B-4CC3-9945-E71823F951B3}" destId="{71FC1FA1-F825-418F-AE97-50797A82717C}" srcOrd="12"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1B8BE82-28E8-4CFF-BFBA-5EE9A4BEB1F5}" type="doc">
      <dgm:prSet loTypeId="urn:microsoft.com/office/officeart/2005/8/layout/vList2" loCatId="list" qsTypeId="urn:microsoft.com/office/officeart/2005/8/quickstyle/simple1" qsCatId="simple" csTypeId="urn:microsoft.com/office/officeart/2005/8/colors/accent1_1" csCatId="accent1"/>
      <dgm:spPr/>
      <dgm:t>
        <a:bodyPr/>
        <a:lstStyle/>
        <a:p>
          <a:endParaRPr lang="fi-FI"/>
        </a:p>
      </dgm:t>
    </dgm:pt>
    <dgm:pt modelId="{4293A670-0E38-46E4-A45D-D52C2C928B27}">
      <dgm:prSet/>
      <dgm:spPr/>
      <dgm:t>
        <a:bodyPr/>
        <a:lstStyle/>
        <a:p>
          <a:r>
            <a:rPr lang="en-US" b="0" i="0"/>
            <a:t>Rahoitusalalle on syntynyt runsaasti uusia kestäviä rahoitustuotteita ja tuotteiden käyttö on laajentunut </a:t>
          </a:r>
          <a:endParaRPr lang="fi-FI"/>
        </a:p>
      </dgm:t>
    </dgm:pt>
    <dgm:pt modelId="{81948927-9995-4DF8-ADFE-7AA61A28B19F}" type="parTrans" cxnId="{BD8750E5-0BB4-49AF-8363-87C138A5FD7D}">
      <dgm:prSet/>
      <dgm:spPr/>
      <dgm:t>
        <a:bodyPr/>
        <a:lstStyle/>
        <a:p>
          <a:endParaRPr lang="fi-FI"/>
        </a:p>
      </dgm:t>
    </dgm:pt>
    <dgm:pt modelId="{CEFC985C-0FD7-45BB-8F29-0E86338008AD}" type="sibTrans" cxnId="{BD8750E5-0BB4-49AF-8363-87C138A5FD7D}">
      <dgm:prSet/>
      <dgm:spPr/>
      <dgm:t>
        <a:bodyPr/>
        <a:lstStyle/>
        <a:p>
          <a:endParaRPr lang="fi-FI"/>
        </a:p>
      </dgm:t>
    </dgm:pt>
    <dgm:pt modelId="{20632B5A-B318-4070-8F61-EE6D0A556CCA}">
      <dgm:prSet/>
      <dgm:spPr/>
      <dgm:t>
        <a:bodyPr/>
        <a:lstStyle/>
        <a:p>
          <a:r>
            <a:rPr lang="en-US" b="0"/>
            <a:t>O</a:t>
          </a:r>
          <a:r>
            <a:rPr lang="en-US" b="0" i="0"/>
            <a:t>rganisaatiot linkittävät rahoitustuotteiden käytön omiin vastuullisuusohjelmiinsa. </a:t>
          </a:r>
          <a:endParaRPr lang="fi-FI"/>
        </a:p>
      </dgm:t>
    </dgm:pt>
    <dgm:pt modelId="{D1A4C9A4-CF00-469E-9753-FEB6A799369B}" type="parTrans" cxnId="{D051CED3-32A5-45BA-8C5C-B6EA7E0F9EE5}">
      <dgm:prSet/>
      <dgm:spPr/>
      <dgm:t>
        <a:bodyPr/>
        <a:lstStyle/>
        <a:p>
          <a:endParaRPr lang="fi-FI"/>
        </a:p>
      </dgm:t>
    </dgm:pt>
    <dgm:pt modelId="{B04EBFF9-F3BA-4DA6-8B02-3DD66FAA304C}" type="sibTrans" cxnId="{D051CED3-32A5-45BA-8C5C-B6EA7E0F9EE5}">
      <dgm:prSet/>
      <dgm:spPr/>
      <dgm:t>
        <a:bodyPr/>
        <a:lstStyle/>
        <a:p>
          <a:endParaRPr lang="fi-FI"/>
        </a:p>
      </dgm:t>
    </dgm:pt>
    <dgm:pt modelId="{EF2B348C-FB72-420A-85B5-B58FE071C09D}">
      <dgm:prSet/>
      <dgm:spPr/>
      <dgm:t>
        <a:bodyPr/>
        <a:lstStyle/>
        <a:p>
          <a:r>
            <a:rPr lang="en-US" b="0" i="0"/>
            <a:t>Jotta pääoma kanavoituisi aidosti kestäviin hankkeisiin, sijoittajien on voitava luotettavalla tavalla arvioida investoinnin ympäristövaikutuksia. Nykyisellään se on todella vaikeaa, sillä yhtenäiset kestävyyskriteerit puuttuvat. Toiset arviointimetodit ovat perusteellisia, toiset hyvin ylimalkaisia.</a:t>
          </a:r>
          <a:endParaRPr lang="fi-FI"/>
        </a:p>
      </dgm:t>
    </dgm:pt>
    <dgm:pt modelId="{49E836D9-BB5E-4F12-9325-13E075D9A9E6}" type="parTrans" cxnId="{BBE1CA08-C38C-4C3F-955A-67F7DA254BF6}">
      <dgm:prSet/>
      <dgm:spPr/>
      <dgm:t>
        <a:bodyPr/>
        <a:lstStyle/>
        <a:p>
          <a:endParaRPr lang="fi-FI"/>
        </a:p>
      </dgm:t>
    </dgm:pt>
    <dgm:pt modelId="{F433EDFB-A1D2-4EFB-98A7-2760CEF56586}" type="sibTrans" cxnId="{BBE1CA08-C38C-4C3F-955A-67F7DA254BF6}">
      <dgm:prSet/>
      <dgm:spPr/>
      <dgm:t>
        <a:bodyPr/>
        <a:lstStyle/>
        <a:p>
          <a:endParaRPr lang="fi-FI"/>
        </a:p>
      </dgm:t>
    </dgm:pt>
    <dgm:pt modelId="{46F08B40-CE53-449D-804F-6A201E3F6A02}">
      <dgm:prSet/>
      <dgm:spPr/>
      <dgm:t>
        <a:bodyPr/>
        <a:lstStyle/>
        <a:p>
          <a:r>
            <a:rPr lang="en-US" b="0" i="0"/>
            <a:t>Kriteeristöjen keskinäinen vertailu on mahdotonta ja nykymenoon sisältyy monien asiantuntijoiden mukaan iso viherpesun riski.</a:t>
          </a:r>
          <a:endParaRPr lang="fi-FI"/>
        </a:p>
      </dgm:t>
    </dgm:pt>
    <dgm:pt modelId="{ADB4EDB9-CA79-44E4-8E35-7D74C2BB79C2}" type="parTrans" cxnId="{FA40389F-E860-4B11-AC71-137D761FEB2D}">
      <dgm:prSet/>
      <dgm:spPr/>
      <dgm:t>
        <a:bodyPr/>
        <a:lstStyle/>
        <a:p>
          <a:endParaRPr lang="fi-FI"/>
        </a:p>
      </dgm:t>
    </dgm:pt>
    <dgm:pt modelId="{67017896-55A0-4C23-8FA8-0284F30EA892}" type="sibTrans" cxnId="{FA40389F-E860-4B11-AC71-137D761FEB2D}">
      <dgm:prSet/>
      <dgm:spPr/>
      <dgm:t>
        <a:bodyPr/>
        <a:lstStyle/>
        <a:p>
          <a:endParaRPr lang="fi-FI"/>
        </a:p>
      </dgm:t>
    </dgm:pt>
    <dgm:pt modelId="{F029C52E-5F44-4941-9E7B-14164463E24C}">
      <dgm:prSet/>
      <dgm:spPr/>
      <dgm:t>
        <a:bodyPr/>
        <a:lstStyle/>
        <a:p>
          <a:r>
            <a:rPr lang="en-US" b="0"/>
            <a:t>L</a:t>
          </a:r>
          <a:r>
            <a:rPr lang="en-US" b="0" i="0"/>
            <a:t>ainsäädännön lisäksi tarvitaan muutos finanssimaailman sisäisissä käytännöissä. Alalla on laskentatapoja, jotka ovat ristiriidassa vähähiiliseen yhteiskuntaan siirtymisen kanssa. Esimerkiksi öljy-yhtiö, jolla on hallussaan öljyesiintymä, on toteutuneeseen tuottoon perustuvan laskentamallin mukaan turvallinen sijoituskohde, sillä öljyä on kulutettu aiemminkin runsaasti ja yhtiöllä on sitä saatavilla lisää. </a:t>
          </a:r>
          <a:endParaRPr lang="fi-FI"/>
        </a:p>
      </dgm:t>
    </dgm:pt>
    <dgm:pt modelId="{F5D34BDA-5EC0-45F0-A35A-AB9DFF1CE09B}" type="parTrans" cxnId="{97BA782C-D679-45E3-8196-8CEB41D8874B}">
      <dgm:prSet/>
      <dgm:spPr/>
      <dgm:t>
        <a:bodyPr/>
        <a:lstStyle/>
        <a:p>
          <a:endParaRPr lang="fi-FI"/>
        </a:p>
      </dgm:t>
    </dgm:pt>
    <dgm:pt modelId="{2E1FDCE2-BCF8-4AF3-9886-F599B39D2BA5}" type="sibTrans" cxnId="{97BA782C-D679-45E3-8196-8CEB41D8874B}">
      <dgm:prSet/>
      <dgm:spPr/>
      <dgm:t>
        <a:bodyPr/>
        <a:lstStyle/>
        <a:p>
          <a:endParaRPr lang="fi-FI"/>
        </a:p>
      </dgm:t>
    </dgm:pt>
    <dgm:pt modelId="{46880456-608D-4EB2-89E8-D01A1DB52C3C}" type="pres">
      <dgm:prSet presAssocID="{41B8BE82-28E8-4CFF-BFBA-5EE9A4BEB1F5}" presName="linear" presStyleCnt="0">
        <dgm:presLayoutVars>
          <dgm:animLvl val="lvl"/>
          <dgm:resizeHandles val="exact"/>
        </dgm:presLayoutVars>
      </dgm:prSet>
      <dgm:spPr/>
    </dgm:pt>
    <dgm:pt modelId="{7F36511C-CD92-4847-A79C-B4790A562EFA}" type="pres">
      <dgm:prSet presAssocID="{4293A670-0E38-46E4-A45D-D52C2C928B27}" presName="parentText" presStyleLbl="node1" presStyleIdx="0" presStyleCnt="5">
        <dgm:presLayoutVars>
          <dgm:chMax val="0"/>
          <dgm:bulletEnabled val="1"/>
        </dgm:presLayoutVars>
      </dgm:prSet>
      <dgm:spPr/>
    </dgm:pt>
    <dgm:pt modelId="{A1B708DF-0AE7-4258-A4DF-2349A6D462E0}" type="pres">
      <dgm:prSet presAssocID="{CEFC985C-0FD7-45BB-8F29-0E86338008AD}" presName="spacer" presStyleCnt="0"/>
      <dgm:spPr/>
    </dgm:pt>
    <dgm:pt modelId="{293FD993-2CB0-4217-84FB-79A307F47154}" type="pres">
      <dgm:prSet presAssocID="{20632B5A-B318-4070-8F61-EE6D0A556CCA}" presName="parentText" presStyleLbl="node1" presStyleIdx="1" presStyleCnt="5">
        <dgm:presLayoutVars>
          <dgm:chMax val="0"/>
          <dgm:bulletEnabled val="1"/>
        </dgm:presLayoutVars>
      </dgm:prSet>
      <dgm:spPr/>
    </dgm:pt>
    <dgm:pt modelId="{19C55109-2F58-4D4A-9ECF-61612CFC83B6}" type="pres">
      <dgm:prSet presAssocID="{B04EBFF9-F3BA-4DA6-8B02-3DD66FAA304C}" presName="spacer" presStyleCnt="0"/>
      <dgm:spPr/>
    </dgm:pt>
    <dgm:pt modelId="{D33E1310-FCD8-4E1F-8C00-0D82AAA8DCE9}" type="pres">
      <dgm:prSet presAssocID="{EF2B348C-FB72-420A-85B5-B58FE071C09D}" presName="parentText" presStyleLbl="node1" presStyleIdx="2" presStyleCnt="5">
        <dgm:presLayoutVars>
          <dgm:chMax val="0"/>
          <dgm:bulletEnabled val="1"/>
        </dgm:presLayoutVars>
      </dgm:prSet>
      <dgm:spPr/>
    </dgm:pt>
    <dgm:pt modelId="{A6A3587A-EB0F-4E01-BED5-7D6D3C2F6376}" type="pres">
      <dgm:prSet presAssocID="{F433EDFB-A1D2-4EFB-98A7-2760CEF56586}" presName="spacer" presStyleCnt="0"/>
      <dgm:spPr/>
    </dgm:pt>
    <dgm:pt modelId="{7B43DAF2-4655-4E4F-9994-4449F253F269}" type="pres">
      <dgm:prSet presAssocID="{46F08B40-CE53-449D-804F-6A201E3F6A02}" presName="parentText" presStyleLbl="node1" presStyleIdx="3" presStyleCnt="5">
        <dgm:presLayoutVars>
          <dgm:chMax val="0"/>
          <dgm:bulletEnabled val="1"/>
        </dgm:presLayoutVars>
      </dgm:prSet>
      <dgm:spPr/>
    </dgm:pt>
    <dgm:pt modelId="{3CC10B88-F37C-4808-AEBA-8A2AE4CFEBCA}" type="pres">
      <dgm:prSet presAssocID="{67017896-55A0-4C23-8FA8-0284F30EA892}" presName="spacer" presStyleCnt="0"/>
      <dgm:spPr/>
    </dgm:pt>
    <dgm:pt modelId="{CA1930F6-C2CA-4459-B200-06704BB28CD3}" type="pres">
      <dgm:prSet presAssocID="{F029C52E-5F44-4941-9E7B-14164463E24C}" presName="parentText" presStyleLbl="node1" presStyleIdx="4" presStyleCnt="5">
        <dgm:presLayoutVars>
          <dgm:chMax val="0"/>
          <dgm:bulletEnabled val="1"/>
        </dgm:presLayoutVars>
      </dgm:prSet>
      <dgm:spPr/>
    </dgm:pt>
  </dgm:ptLst>
  <dgm:cxnLst>
    <dgm:cxn modelId="{BBE1CA08-C38C-4C3F-955A-67F7DA254BF6}" srcId="{41B8BE82-28E8-4CFF-BFBA-5EE9A4BEB1F5}" destId="{EF2B348C-FB72-420A-85B5-B58FE071C09D}" srcOrd="2" destOrd="0" parTransId="{49E836D9-BB5E-4F12-9325-13E075D9A9E6}" sibTransId="{F433EDFB-A1D2-4EFB-98A7-2760CEF56586}"/>
    <dgm:cxn modelId="{A9090B0A-9AE6-4360-B7CC-AF6E241D3C7F}" type="presOf" srcId="{46F08B40-CE53-449D-804F-6A201E3F6A02}" destId="{7B43DAF2-4655-4E4F-9994-4449F253F269}" srcOrd="0" destOrd="0" presId="urn:microsoft.com/office/officeart/2005/8/layout/vList2"/>
    <dgm:cxn modelId="{68F51717-9225-41BE-97B8-E769345032BC}" type="presOf" srcId="{41B8BE82-28E8-4CFF-BFBA-5EE9A4BEB1F5}" destId="{46880456-608D-4EB2-89E8-D01A1DB52C3C}" srcOrd="0" destOrd="0" presId="urn:microsoft.com/office/officeart/2005/8/layout/vList2"/>
    <dgm:cxn modelId="{97BA782C-D679-45E3-8196-8CEB41D8874B}" srcId="{41B8BE82-28E8-4CFF-BFBA-5EE9A4BEB1F5}" destId="{F029C52E-5F44-4941-9E7B-14164463E24C}" srcOrd="4" destOrd="0" parTransId="{F5D34BDA-5EC0-45F0-A35A-AB9DFF1CE09B}" sibTransId="{2E1FDCE2-BCF8-4AF3-9886-F599B39D2BA5}"/>
    <dgm:cxn modelId="{F840A841-83F2-454E-B2B6-427A6C3388AC}" type="presOf" srcId="{4293A670-0E38-46E4-A45D-D52C2C928B27}" destId="{7F36511C-CD92-4847-A79C-B4790A562EFA}" srcOrd="0" destOrd="0" presId="urn:microsoft.com/office/officeart/2005/8/layout/vList2"/>
    <dgm:cxn modelId="{C79D3E54-2143-4A5A-BA09-11E872E2CA2E}" type="presOf" srcId="{20632B5A-B318-4070-8F61-EE6D0A556CCA}" destId="{293FD993-2CB0-4217-84FB-79A307F47154}" srcOrd="0" destOrd="0" presId="urn:microsoft.com/office/officeart/2005/8/layout/vList2"/>
    <dgm:cxn modelId="{086C8389-1C37-4AB3-8E91-A2DAE9BDCB8D}" type="presOf" srcId="{EF2B348C-FB72-420A-85B5-B58FE071C09D}" destId="{D33E1310-FCD8-4E1F-8C00-0D82AAA8DCE9}" srcOrd="0" destOrd="0" presId="urn:microsoft.com/office/officeart/2005/8/layout/vList2"/>
    <dgm:cxn modelId="{FA40389F-E860-4B11-AC71-137D761FEB2D}" srcId="{41B8BE82-28E8-4CFF-BFBA-5EE9A4BEB1F5}" destId="{46F08B40-CE53-449D-804F-6A201E3F6A02}" srcOrd="3" destOrd="0" parTransId="{ADB4EDB9-CA79-44E4-8E35-7D74C2BB79C2}" sibTransId="{67017896-55A0-4C23-8FA8-0284F30EA892}"/>
    <dgm:cxn modelId="{D051CED3-32A5-45BA-8C5C-B6EA7E0F9EE5}" srcId="{41B8BE82-28E8-4CFF-BFBA-5EE9A4BEB1F5}" destId="{20632B5A-B318-4070-8F61-EE6D0A556CCA}" srcOrd="1" destOrd="0" parTransId="{D1A4C9A4-CF00-469E-9753-FEB6A799369B}" sibTransId="{B04EBFF9-F3BA-4DA6-8B02-3DD66FAA304C}"/>
    <dgm:cxn modelId="{BD8750E5-0BB4-49AF-8363-87C138A5FD7D}" srcId="{41B8BE82-28E8-4CFF-BFBA-5EE9A4BEB1F5}" destId="{4293A670-0E38-46E4-A45D-D52C2C928B27}" srcOrd="0" destOrd="0" parTransId="{81948927-9995-4DF8-ADFE-7AA61A28B19F}" sibTransId="{CEFC985C-0FD7-45BB-8F29-0E86338008AD}"/>
    <dgm:cxn modelId="{039D7BE8-F859-417C-AEC4-CBB1B68C4247}" type="presOf" srcId="{F029C52E-5F44-4941-9E7B-14164463E24C}" destId="{CA1930F6-C2CA-4459-B200-06704BB28CD3}" srcOrd="0" destOrd="0" presId="urn:microsoft.com/office/officeart/2005/8/layout/vList2"/>
    <dgm:cxn modelId="{EE7CC227-07C7-41D4-92E9-9FDFB713B62C}" type="presParOf" srcId="{46880456-608D-4EB2-89E8-D01A1DB52C3C}" destId="{7F36511C-CD92-4847-A79C-B4790A562EFA}" srcOrd="0" destOrd="0" presId="urn:microsoft.com/office/officeart/2005/8/layout/vList2"/>
    <dgm:cxn modelId="{8BDCC1F7-C74B-4BEB-B749-A0D50CD8128E}" type="presParOf" srcId="{46880456-608D-4EB2-89E8-D01A1DB52C3C}" destId="{A1B708DF-0AE7-4258-A4DF-2349A6D462E0}" srcOrd="1" destOrd="0" presId="urn:microsoft.com/office/officeart/2005/8/layout/vList2"/>
    <dgm:cxn modelId="{0DB19468-BC47-443A-8886-5F5C69663C42}" type="presParOf" srcId="{46880456-608D-4EB2-89E8-D01A1DB52C3C}" destId="{293FD993-2CB0-4217-84FB-79A307F47154}" srcOrd="2" destOrd="0" presId="urn:microsoft.com/office/officeart/2005/8/layout/vList2"/>
    <dgm:cxn modelId="{76D24541-1D19-4F91-ACE3-170E1383EEBC}" type="presParOf" srcId="{46880456-608D-4EB2-89E8-D01A1DB52C3C}" destId="{19C55109-2F58-4D4A-9ECF-61612CFC83B6}" srcOrd="3" destOrd="0" presId="urn:microsoft.com/office/officeart/2005/8/layout/vList2"/>
    <dgm:cxn modelId="{A3F42D44-A71D-4C64-A24E-65632F593453}" type="presParOf" srcId="{46880456-608D-4EB2-89E8-D01A1DB52C3C}" destId="{D33E1310-FCD8-4E1F-8C00-0D82AAA8DCE9}" srcOrd="4" destOrd="0" presId="urn:microsoft.com/office/officeart/2005/8/layout/vList2"/>
    <dgm:cxn modelId="{088A159D-93ED-4A7C-9D2F-6AF6FBB373EB}" type="presParOf" srcId="{46880456-608D-4EB2-89E8-D01A1DB52C3C}" destId="{A6A3587A-EB0F-4E01-BED5-7D6D3C2F6376}" srcOrd="5" destOrd="0" presId="urn:microsoft.com/office/officeart/2005/8/layout/vList2"/>
    <dgm:cxn modelId="{34F60828-575C-4F17-AA43-9652D5B378A6}" type="presParOf" srcId="{46880456-608D-4EB2-89E8-D01A1DB52C3C}" destId="{7B43DAF2-4655-4E4F-9994-4449F253F269}" srcOrd="6" destOrd="0" presId="urn:microsoft.com/office/officeart/2005/8/layout/vList2"/>
    <dgm:cxn modelId="{8F4977C7-82A1-42E9-82A6-E8222EB5A089}" type="presParOf" srcId="{46880456-608D-4EB2-89E8-D01A1DB52C3C}" destId="{3CC10B88-F37C-4808-AEBA-8A2AE4CFEBCA}" srcOrd="7" destOrd="0" presId="urn:microsoft.com/office/officeart/2005/8/layout/vList2"/>
    <dgm:cxn modelId="{52E2BC82-264C-4990-8D93-314E9D765766}" type="presParOf" srcId="{46880456-608D-4EB2-89E8-D01A1DB52C3C}" destId="{CA1930F6-C2CA-4459-B200-06704BB28CD3}"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598685-056D-494B-8090-A0826E6C0695}" type="doc">
      <dgm:prSet loTypeId="urn:microsoft.com/office/officeart/2005/8/layout/hList6" loCatId="list" qsTypeId="urn:microsoft.com/office/officeart/2005/8/quickstyle/simple1" qsCatId="simple" csTypeId="urn:microsoft.com/office/officeart/2005/8/colors/accent6_1" csCatId="accent6"/>
      <dgm:spPr/>
      <dgm:t>
        <a:bodyPr/>
        <a:lstStyle/>
        <a:p>
          <a:endParaRPr lang="fi-FI"/>
        </a:p>
      </dgm:t>
    </dgm:pt>
    <dgm:pt modelId="{02F20C65-E6C5-4C40-BF18-96C3922EA19B}">
      <dgm:prSet/>
      <dgm:spPr/>
      <dgm:t>
        <a:bodyPr/>
        <a:lstStyle/>
        <a:p>
          <a:r>
            <a:rPr lang="fi-FI" b="1"/>
            <a:t>’Kestävällä sijoituksella’ tarkoitetaan </a:t>
          </a:r>
          <a:endParaRPr lang="fi-FI"/>
        </a:p>
      </dgm:t>
    </dgm:pt>
    <dgm:pt modelId="{E4CEF069-DBAE-45DB-B9D7-249BC2FC0A29}" type="parTrans" cxnId="{9D53E834-3BBE-4B63-87C3-4F1225A5C1F4}">
      <dgm:prSet/>
      <dgm:spPr/>
      <dgm:t>
        <a:bodyPr/>
        <a:lstStyle/>
        <a:p>
          <a:endParaRPr lang="fi-FI"/>
        </a:p>
      </dgm:t>
    </dgm:pt>
    <dgm:pt modelId="{A2B5C305-4DBE-4F3B-8883-A0B63ABE3489}" type="sibTrans" cxnId="{9D53E834-3BBE-4B63-87C3-4F1225A5C1F4}">
      <dgm:prSet/>
      <dgm:spPr/>
      <dgm:t>
        <a:bodyPr/>
        <a:lstStyle/>
        <a:p>
          <a:endParaRPr lang="fi-FI"/>
        </a:p>
      </dgm:t>
    </dgm:pt>
    <dgm:pt modelId="{84A15ABC-A6E8-4AAD-84E5-DEB7C4336858}">
      <dgm:prSet/>
      <dgm:spPr/>
      <dgm:t>
        <a:bodyPr/>
        <a:lstStyle/>
        <a:p>
          <a:r>
            <a:rPr lang="fi-FI" b="1"/>
            <a:t>”taloudelliseen toimintaan kohdistuvaa sijoitusta, </a:t>
          </a:r>
          <a:endParaRPr lang="fi-FI"/>
        </a:p>
      </dgm:t>
    </dgm:pt>
    <dgm:pt modelId="{30A6A225-8023-4472-B6B7-AE2F2DE9C39F}" type="parTrans" cxnId="{3307B7B6-0340-48B0-B41C-D0A9005D1FFC}">
      <dgm:prSet/>
      <dgm:spPr/>
      <dgm:t>
        <a:bodyPr/>
        <a:lstStyle/>
        <a:p>
          <a:endParaRPr lang="fi-FI"/>
        </a:p>
      </dgm:t>
    </dgm:pt>
    <dgm:pt modelId="{8CFB755C-8014-4C49-A1FF-0561E755F041}" type="sibTrans" cxnId="{3307B7B6-0340-48B0-B41C-D0A9005D1FFC}">
      <dgm:prSet/>
      <dgm:spPr/>
      <dgm:t>
        <a:bodyPr/>
        <a:lstStyle/>
        <a:p>
          <a:endParaRPr lang="fi-FI"/>
        </a:p>
      </dgm:t>
    </dgm:pt>
    <dgm:pt modelId="{A52527FF-AD79-4398-8DDB-D877BB900295}">
      <dgm:prSet/>
      <dgm:spPr/>
      <dgm:t>
        <a:bodyPr/>
        <a:lstStyle/>
        <a:p>
          <a:r>
            <a:rPr lang="fi-FI" b="1"/>
            <a:t>joka edistää ympäristötavoitetta kuten tavoitetta, jota mitataan esimerkiksi keskeisimmillä resurssitehokkuuden indikaattoreilla, jotka koskevat energian, uusiutuvan energian, raaka-aineiden sekä veden ja maan käyttöä, jätteen syntymistä ja kasvihuonekaasupäästöjä tai luonnon monimuotoisuuteen kohdistuvaa vaikutusta ja kiertotaloutta, </a:t>
          </a:r>
          <a:endParaRPr lang="fi-FI"/>
        </a:p>
      </dgm:t>
    </dgm:pt>
    <dgm:pt modelId="{9981131A-BD12-4EBD-B6E3-DB32A5110E52}" type="parTrans" cxnId="{FDBCEA0B-F054-46BD-A801-C8BF62B39CD9}">
      <dgm:prSet/>
      <dgm:spPr/>
      <dgm:t>
        <a:bodyPr/>
        <a:lstStyle/>
        <a:p>
          <a:endParaRPr lang="fi-FI"/>
        </a:p>
      </dgm:t>
    </dgm:pt>
    <dgm:pt modelId="{209E42BA-6E33-4766-946A-CB610D4AF91C}" type="sibTrans" cxnId="{FDBCEA0B-F054-46BD-A801-C8BF62B39CD9}">
      <dgm:prSet/>
      <dgm:spPr/>
      <dgm:t>
        <a:bodyPr/>
        <a:lstStyle/>
        <a:p>
          <a:endParaRPr lang="fi-FI"/>
        </a:p>
      </dgm:t>
    </dgm:pt>
    <dgm:pt modelId="{B54BD5A7-DC73-4FBC-83EE-A57EF01AF823}">
      <dgm:prSet/>
      <dgm:spPr/>
      <dgm:t>
        <a:bodyPr/>
        <a:lstStyle/>
        <a:p>
          <a:r>
            <a:rPr lang="fi-FI" b="1"/>
            <a:t>tai taloudelliseen toimintaan kohdistuvaa sijoitusta, joka edistää yhteiskunnallista tavoitetta, ja etenkin sijoitusta, joka edistää eriarvoisuuden torjuntaa tai joka edistää sosiaalista yhteenkuuluvuutta, yhteiskuntaan integroitumista ja työmarkkinasuhteita, tai sijoitusta inhimilliseen pääomaan tai taloudellisesti tai sosiaalisesti heikommassa asemassa oleviin yhteisöihin, </a:t>
          </a:r>
          <a:endParaRPr lang="fi-FI"/>
        </a:p>
      </dgm:t>
    </dgm:pt>
    <dgm:pt modelId="{F3B4C865-607C-46FC-9795-8498680A875F}" type="parTrans" cxnId="{862EFCE3-D8B8-4FED-A25C-7D69A395BA37}">
      <dgm:prSet/>
      <dgm:spPr/>
      <dgm:t>
        <a:bodyPr/>
        <a:lstStyle/>
        <a:p>
          <a:endParaRPr lang="fi-FI"/>
        </a:p>
      </dgm:t>
    </dgm:pt>
    <dgm:pt modelId="{A9C8E9EA-F38C-4121-8A2D-1A1EE96F0D95}" type="sibTrans" cxnId="{862EFCE3-D8B8-4FED-A25C-7D69A395BA37}">
      <dgm:prSet/>
      <dgm:spPr/>
      <dgm:t>
        <a:bodyPr/>
        <a:lstStyle/>
        <a:p>
          <a:endParaRPr lang="fi-FI"/>
        </a:p>
      </dgm:t>
    </dgm:pt>
    <dgm:pt modelId="{352AC5F2-ADDB-4417-8BCD-E76EDE60D110}">
      <dgm:prSet/>
      <dgm:spPr/>
      <dgm:t>
        <a:bodyPr/>
        <a:lstStyle/>
        <a:p>
          <a:r>
            <a:rPr lang="fi-FI" b="1"/>
            <a:t>edellyttäen, että tällaiset sijoitukset eivät aiheuta merkittävää haittaa yhdellekään edellä mainituista tavoitteista ja että sijoitusten kohdeyhtiöt noudattavat hyviä hallintotapoja, etenkin toimivien hallintorakenteiden, työntekijöihin nähden ylläpidettyjen suhteiden, henkilöstön palkitsemisen ja verosäännösten noudattamisen osalta.” </a:t>
          </a:r>
          <a:endParaRPr lang="fi-FI"/>
        </a:p>
      </dgm:t>
    </dgm:pt>
    <dgm:pt modelId="{123AC067-C0C6-4FB0-846C-4890D310AAAC}" type="parTrans" cxnId="{2FB91194-F2F4-4A14-AA24-9E4269A87610}">
      <dgm:prSet/>
      <dgm:spPr/>
      <dgm:t>
        <a:bodyPr/>
        <a:lstStyle/>
        <a:p>
          <a:endParaRPr lang="fi-FI"/>
        </a:p>
      </dgm:t>
    </dgm:pt>
    <dgm:pt modelId="{1DFDE8FD-65BE-4118-9072-BD8DD15FFD29}" type="sibTrans" cxnId="{2FB91194-F2F4-4A14-AA24-9E4269A87610}">
      <dgm:prSet/>
      <dgm:spPr/>
      <dgm:t>
        <a:bodyPr/>
        <a:lstStyle/>
        <a:p>
          <a:endParaRPr lang="fi-FI"/>
        </a:p>
      </dgm:t>
    </dgm:pt>
    <dgm:pt modelId="{B04D039F-8944-4718-A5CB-14284025ADD9}" type="pres">
      <dgm:prSet presAssocID="{17598685-056D-494B-8090-A0826E6C0695}" presName="Name0" presStyleCnt="0">
        <dgm:presLayoutVars>
          <dgm:dir/>
          <dgm:resizeHandles val="exact"/>
        </dgm:presLayoutVars>
      </dgm:prSet>
      <dgm:spPr/>
    </dgm:pt>
    <dgm:pt modelId="{43BBCC5B-F630-4825-8B52-2C87C54BF734}" type="pres">
      <dgm:prSet presAssocID="{02F20C65-E6C5-4C40-BF18-96C3922EA19B}" presName="node" presStyleLbl="node1" presStyleIdx="0" presStyleCnt="5">
        <dgm:presLayoutVars>
          <dgm:bulletEnabled val="1"/>
        </dgm:presLayoutVars>
      </dgm:prSet>
      <dgm:spPr/>
    </dgm:pt>
    <dgm:pt modelId="{67744975-95CD-46A7-ADC3-D1DA81EE4717}" type="pres">
      <dgm:prSet presAssocID="{A2B5C305-4DBE-4F3B-8883-A0B63ABE3489}" presName="sibTrans" presStyleCnt="0"/>
      <dgm:spPr/>
    </dgm:pt>
    <dgm:pt modelId="{68408BAA-2AE9-4BF8-8744-417529B88729}" type="pres">
      <dgm:prSet presAssocID="{84A15ABC-A6E8-4AAD-84E5-DEB7C4336858}" presName="node" presStyleLbl="node1" presStyleIdx="1" presStyleCnt="5">
        <dgm:presLayoutVars>
          <dgm:bulletEnabled val="1"/>
        </dgm:presLayoutVars>
      </dgm:prSet>
      <dgm:spPr/>
    </dgm:pt>
    <dgm:pt modelId="{8884E003-7E34-4DD5-B7EE-3B0712BB9266}" type="pres">
      <dgm:prSet presAssocID="{8CFB755C-8014-4C49-A1FF-0561E755F041}" presName="sibTrans" presStyleCnt="0"/>
      <dgm:spPr/>
    </dgm:pt>
    <dgm:pt modelId="{91DB9285-0227-405C-AB49-A96ED52A6091}" type="pres">
      <dgm:prSet presAssocID="{A52527FF-AD79-4398-8DDB-D877BB900295}" presName="node" presStyleLbl="node1" presStyleIdx="2" presStyleCnt="5">
        <dgm:presLayoutVars>
          <dgm:bulletEnabled val="1"/>
        </dgm:presLayoutVars>
      </dgm:prSet>
      <dgm:spPr/>
    </dgm:pt>
    <dgm:pt modelId="{B473A0C5-5D34-4121-A92C-30F57DDE5E93}" type="pres">
      <dgm:prSet presAssocID="{209E42BA-6E33-4766-946A-CB610D4AF91C}" presName="sibTrans" presStyleCnt="0"/>
      <dgm:spPr/>
    </dgm:pt>
    <dgm:pt modelId="{C617259C-FF3C-4896-AFC3-A524AF1284E4}" type="pres">
      <dgm:prSet presAssocID="{B54BD5A7-DC73-4FBC-83EE-A57EF01AF823}" presName="node" presStyleLbl="node1" presStyleIdx="3" presStyleCnt="5">
        <dgm:presLayoutVars>
          <dgm:bulletEnabled val="1"/>
        </dgm:presLayoutVars>
      </dgm:prSet>
      <dgm:spPr/>
    </dgm:pt>
    <dgm:pt modelId="{92E4F36D-4836-4A54-B313-B57269DEB4DA}" type="pres">
      <dgm:prSet presAssocID="{A9C8E9EA-F38C-4121-8A2D-1A1EE96F0D95}" presName="sibTrans" presStyleCnt="0"/>
      <dgm:spPr/>
    </dgm:pt>
    <dgm:pt modelId="{2B5FFB01-C918-426C-913E-40E9DB7F6561}" type="pres">
      <dgm:prSet presAssocID="{352AC5F2-ADDB-4417-8BCD-E76EDE60D110}" presName="node" presStyleLbl="node1" presStyleIdx="4" presStyleCnt="5">
        <dgm:presLayoutVars>
          <dgm:bulletEnabled val="1"/>
        </dgm:presLayoutVars>
      </dgm:prSet>
      <dgm:spPr/>
    </dgm:pt>
  </dgm:ptLst>
  <dgm:cxnLst>
    <dgm:cxn modelId="{516E6C05-10E5-49E8-9D40-D621ADD38FB4}" type="presOf" srcId="{84A15ABC-A6E8-4AAD-84E5-DEB7C4336858}" destId="{68408BAA-2AE9-4BF8-8744-417529B88729}" srcOrd="0" destOrd="0" presId="urn:microsoft.com/office/officeart/2005/8/layout/hList6"/>
    <dgm:cxn modelId="{FDBCEA0B-F054-46BD-A801-C8BF62B39CD9}" srcId="{17598685-056D-494B-8090-A0826E6C0695}" destId="{A52527FF-AD79-4398-8DDB-D877BB900295}" srcOrd="2" destOrd="0" parTransId="{9981131A-BD12-4EBD-B6E3-DB32A5110E52}" sibTransId="{209E42BA-6E33-4766-946A-CB610D4AF91C}"/>
    <dgm:cxn modelId="{9D53E834-3BBE-4B63-87C3-4F1225A5C1F4}" srcId="{17598685-056D-494B-8090-A0826E6C0695}" destId="{02F20C65-E6C5-4C40-BF18-96C3922EA19B}" srcOrd="0" destOrd="0" parTransId="{E4CEF069-DBAE-45DB-B9D7-249BC2FC0A29}" sibTransId="{A2B5C305-4DBE-4F3B-8883-A0B63ABE3489}"/>
    <dgm:cxn modelId="{F9FB6768-339D-4C42-B7AF-C2EE973C0893}" type="presOf" srcId="{17598685-056D-494B-8090-A0826E6C0695}" destId="{B04D039F-8944-4718-A5CB-14284025ADD9}" srcOrd="0" destOrd="0" presId="urn:microsoft.com/office/officeart/2005/8/layout/hList6"/>
    <dgm:cxn modelId="{38070C6F-6D5E-44FF-96E3-EECAE914F076}" type="presOf" srcId="{02F20C65-E6C5-4C40-BF18-96C3922EA19B}" destId="{43BBCC5B-F630-4825-8B52-2C87C54BF734}" srcOrd="0" destOrd="0" presId="urn:microsoft.com/office/officeart/2005/8/layout/hList6"/>
    <dgm:cxn modelId="{6092D655-08CB-4B08-9A22-E903B40B7398}" type="presOf" srcId="{352AC5F2-ADDB-4417-8BCD-E76EDE60D110}" destId="{2B5FFB01-C918-426C-913E-40E9DB7F6561}" srcOrd="0" destOrd="0" presId="urn:microsoft.com/office/officeart/2005/8/layout/hList6"/>
    <dgm:cxn modelId="{2FB91194-F2F4-4A14-AA24-9E4269A87610}" srcId="{17598685-056D-494B-8090-A0826E6C0695}" destId="{352AC5F2-ADDB-4417-8BCD-E76EDE60D110}" srcOrd="4" destOrd="0" parTransId="{123AC067-C0C6-4FB0-846C-4890D310AAAC}" sibTransId="{1DFDE8FD-65BE-4118-9072-BD8DD15FFD29}"/>
    <dgm:cxn modelId="{3307B7B6-0340-48B0-B41C-D0A9005D1FFC}" srcId="{17598685-056D-494B-8090-A0826E6C0695}" destId="{84A15ABC-A6E8-4AAD-84E5-DEB7C4336858}" srcOrd="1" destOrd="0" parTransId="{30A6A225-8023-4472-B6B7-AE2F2DE9C39F}" sibTransId="{8CFB755C-8014-4C49-A1FF-0561E755F041}"/>
    <dgm:cxn modelId="{44138AC5-062A-4C7A-AF1E-DFFCF0038389}" type="presOf" srcId="{B54BD5A7-DC73-4FBC-83EE-A57EF01AF823}" destId="{C617259C-FF3C-4896-AFC3-A524AF1284E4}" srcOrd="0" destOrd="0" presId="urn:microsoft.com/office/officeart/2005/8/layout/hList6"/>
    <dgm:cxn modelId="{862EFCE3-D8B8-4FED-A25C-7D69A395BA37}" srcId="{17598685-056D-494B-8090-A0826E6C0695}" destId="{B54BD5A7-DC73-4FBC-83EE-A57EF01AF823}" srcOrd="3" destOrd="0" parTransId="{F3B4C865-607C-46FC-9795-8498680A875F}" sibTransId="{A9C8E9EA-F38C-4121-8A2D-1A1EE96F0D95}"/>
    <dgm:cxn modelId="{2981CAEC-83D9-4394-B74D-7C61C7C86FA6}" type="presOf" srcId="{A52527FF-AD79-4398-8DDB-D877BB900295}" destId="{91DB9285-0227-405C-AB49-A96ED52A6091}" srcOrd="0" destOrd="0" presId="urn:microsoft.com/office/officeart/2005/8/layout/hList6"/>
    <dgm:cxn modelId="{7A49500D-B33B-4560-8889-0032875BA797}" type="presParOf" srcId="{B04D039F-8944-4718-A5CB-14284025ADD9}" destId="{43BBCC5B-F630-4825-8B52-2C87C54BF734}" srcOrd="0" destOrd="0" presId="urn:microsoft.com/office/officeart/2005/8/layout/hList6"/>
    <dgm:cxn modelId="{4956EA1D-F2F4-4D38-8C75-C8E175A0CF1E}" type="presParOf" srcId="{B04D039F-8944-4718-A5CB-14284025ADD9}" destId="{67744975-95CD-46A7-ADC3-D1DA81EE4717}" srcOrd="1" destOrd="0" presId="urn:microsoft.com/office/officeart/2005/8/layout/hList6"/>
    <dgm:cxn modelId="{28249529-2B7C-4F0D-8EB1-1E2A57EED9E5}" type="presParOf" srcId="{B04D039F-8944-4718-A5CB-14284025ADD9}" destId="{68408BAA-2AE9-4BF8-8744-417529B88729}" srcOrd="2" destOrd="0" presId="urn:microsoft.com/office/officeart/2005/8/layout/hList6"/>
    <dgm:cxn modelId="{B3EDE520-4A3A-48D8-85D9-1A50ECAF405B}" type="presParOf" srcId="{B04D039F-8944-4718-A5CB-14284025ADD9}" destId="{8884E003-7E34-4DD5-B7EE-3B0712BB9266}" srcOrd="3" destOrd="0" presId="urn:microsoft.com/office/officeart/2005/8/layout/hList6"/>
    <dgm:cxn modelId="{04001A1F-FB53-4270-94F8-2F485ABF12B3}" type="presParOf" srcId="{B04D039F-8944-4718-A5CB-14284025ADD9}" destId="{91DB9285-0227-405C-AB49-A96ED52A6091}" srcOrd="4" destOrd="0" presId="urn:microsoft.com/office/officeart/2005/8/layout/hList6"/>
    <dgm:cxn modelId="{28C64A33-5553-4866-BD40-D57AA7DFB40A}" type="presParOf" srcId="{B04D039F-8944-4718-A5CB-14284025ADD9}" destId="{B473A0C5-5D34-4121-A92C-30F57DDE5E93}" srcOrd="5" destOrd="0" presId="urn:microsoft.com/office/officeart/2005/8/layout/hList6"/>
    <dgm:cxn modelId="{6AB95980-DF29-48A9-9378-8DE7B9C34A65}" type="presParOf" srcId="{B04D039F-8944-4718-A5CB-14284025ADD9}" destId="{C617259C-FF3C-4896-AFC3-A524AF1284E4}" srcOrd="6" destOrd="0" presId="urn:microsoft.com/office/officeart/2005/8/layout/hList6"/>
    <dgm:cxn modelId="{8AC96442-F8EF-4CAB-B910-3C27C346D812}" type="presParOf" srcId="{B04D039F-8944-4718-A5CB-14284025ADD9}" destId="{92E4F36D-4836-4A54-B313-B57269DEB4DA}" srcOrd="7" destOrd="0" presId="urn:microsoft.com/office/officeart/2005/8/layout/hList6"/>
    <dgm:cxn modelId="{27E5FB14-D761-416B-BBE8-08F5EA96080F}" type="presParOf" srcId="{B04D039F-8944-4718-A5CB-14284025ADD9}" destId="{2B5FFB01-C918-426C-913E-40E9DB7F6561}" srcOrd="8"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EBD9050-54B5-4505-9E2A-23F47A9108E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fi-FI"/>
        </a:p>
      </dgm:t>
    </dgm:pt>
    <dgm:pt modelId="{8234C51A-587A-4D24-922D-EBD0C00CDC05}">
      <dgm:prSet/>
      <dgm:spPr/>
      <dgm:t>
        <a:bodyPr/>
        <a:lstStyle/>
        <a:p>
          <a:r>
            <a:rPr lang="fi-FI" b="1"/>
            <a:t>Finanssimarkkinatoimijoiden ja rahoitusneuvojien on julkaistava verkkosivustoillaan tiedot toimintaperiaatteistaan, joita sovelletaan kestävyysriskien huomioon ottamiseen niiden sijoituksia koskevassa päätöksentekoprosessissa, </a:t>
          </a:r>
          <a:r>
            <a:rPr lang="fi-FI" b="1" i="0" baseline="0"/>
            <a:t>sijoitusneuvonnassa tai vakuutusneuvonnassa</a:t>
          </a:r>
          <a:r>
            <a:rPr lang="fi-FI" b="1"/>
            <a:t>. </a:t>
          </a:r>
          <a:endParaRPr lang="fi-FI"/>
        </a:p>
      </dgm:t>
    </dgm:pt>
    <dgm:pt modelId="{F697AD91-3A98-4110-B9E1-6A4FB1B0F136}" type="parTrans" cxnId="{F417F885-5BD7-4ECF-93B0-913C44A53B63}">
      <dgm:prSet/>
      <dgm:spPr/>
      <dgm:t>
        <a:bodyPr/>
        <a:lstStyle/>
        <a:p>
          <a:endParaRPr lang="fi-FI"/>
        </a:p>
      </dgm:t>
    </dgm:pt>
    <dgm:pt modelId="{9957B506-5492-472A-9D69-C24091E309DA}" type="sibTrans" cxnId="{F417F885-5BD7-4ECF-93B0-913C44A53B63}">
      <dgm:prSet/>
      <dgm:spPr/>
      <dgm:t>
        <a:bodyPr/>
        <a:lstStyle/>
        <a:p>
          <a:endParaRPr lang="fi-FI"/>
        </a:p>
      </dgm:t>
    </dgm:pt>
    <dgm:pt modelId="{2478C7C2-4AEF-4656-8602-CCFD6AE7A1DD}">
      <dgm:prSet/>
      <dgm:spPr/>
      <dgm:t>
        <a:bodyPr/>
        <a:lstStyle/>
        <a:p>
          <a:r>
            <a:rPr lang="fi-FI" b="1"/>
            <a:t>Finanssimarkkinatoimijoiden ja rahoitusneuvojien on julkaistava ja ylläpidettävä verkkosivustoillaan: </a:t>
          </a:r>
          <a:endParaRPr lang="fi-FI"/>
        </a:p>
      </dgm:t>
    </dgm:pt>
    <dgm:pt modelId="{F06B2048-D12B-4CA6-A114-07D8FD5E0889}" type="parTrans" cxnId="{DAA5BF58-CE2B-426B-BB86-6DCF9BF71E46}">
      <dgm:prSet/>
      <dgm:spPr/>
      <dgm:t>
        <a:bodyPr/>
        <a:lstStyle/>
        <a:p>
          <a:endParaRPr lang="fi-FI"/>
        </a:p>
      </dgm:t>
    </dgm:pt>
    <dgm:pt modelId="{46B52FF2-D820-4FB0-8E70-405B8AFA5525}" type="sibTrans" cxnId="{DAA5BF58-CE2B-426B-BB86-6DCF9BF71E46}">
      <dgm:prSet/>
      <dgm:spPr/>
      <dgm:t>
        <a:bodyPr/>
        <a:lstStyle/>
        <a:p>
          <a:endParaRPr lang="fi-FI"/>
        </a:p>
      </dgm:t>
    </dgm:pt>
    <dgm:pt modelId="{EBEA26C0-9CF3-46FC-8DDC-19189CCB37F6}">
      <dgm:prSet/>
      <dgm:spPr/>
      <dgm:t>
        <a:bodyPr/>
        <a:lstStyle/>
        <a:p>
          <a:r>
            <a:rPr lang="fi-FI" dirty="0"/>
            <a:t>a) kun ne ottavat huomioon sijoituspäätösten pääasialliset haitalliset vaikutukset kestävyystekijöihin, ilmoitus asianmukaisen huolellisuuden toimintaperiaatteista näiden vaikutusten osalta, ottaen asianmukaisesti huomioon kokonsa, toimintansa luonteen ja laajuuden ja niiden saataville asettamien rahoitustuotteiden lajit (r</a:t>
          </a:r>
          <a:r>
            <a:rPr lang="fi-FI" b="1" i="0" baseline="0" dirty="0"/>
            <a:t>ahoitusneuvojat: tiedot siitä, ottavatko ne huomioon sijoitusneuvonnassaan tai vakuutusneuvonnassaan pääasialliset haitalliset vaikutukset kestävyystekijöihin,) tai </a:t>
          </a:r>
          <a:endParaRPr lang="fi-FI" dirty="0"/>
        </a:p>
      </dgm:t>
    </dgm:pt>
    <dgm:pt modelId="{4E49A498-1750-486F-AFE6-D364DE71AF19}" type="parTrans" cxnId="{87FE9BE4-84D2-4A30-A795-07FFC5C329E9}">
      <dgm:prSet/>
      <dgm:spPr/>
      <dgm:t>
        <a:bodyPr/>
        <a:lstStyle/>
        <a:p>
          <a:endParaRPr lang="fi-FI"/>
        </a:p>
      </dgm:t>
    </dgm:pt>
    <dgm:pt modelId="{4C0F06B6-C73D-44D6-811E-25C79C0C807A}" type="sibTrans" cxnId="{87FE9BE4-84D2-4A30-A795-07FFC5C329E9}">
      <dgm:prSet/>
      <dgm:spPr/>
      <dgm:t>
        <a:bodyPr/>
        <a:lstStyle/>
        <a:p>
          <a:endParaRPr lang="fi-FI"/>
        </a:p>
      </dgm:t>
    </dgm:pt>
    <dgm:pt modelId="{6B3ED07A-2406-4B92-ABAE-B79418E94B1F}">
      <dgm:prSet/>
      <dgm:spPr/>
      <dgm:t>
        <a:bodyPr/>
        <a:lstStyle/>
        <a:p>
          <a:r>
            <a:rPr lang="fi-FI" dirty="0"/>
            <a:t>b) kun ne eivät ota huomioon sijoituspäätösten haitallisia vaikutuksia kestävyystekijöihin, selkeät syyt siihen, miksi ne eivät tee näin, mukaan lukien tarvittaessa tiedot siitä, aikovatko ne ottaa huomioon tällaiset haitalliset vaikutukset ja jos aikovat, milloin. </a:t>
          </a:r>
        </a:p>
      </dgm:t>
    </dgm:pt>
    <dgm:pt modelId="{66C1B62A-7DF3-4D11-844D-096B96DFB6F6}" type="parTrans" cxnId="{94B10581-A83A-49DD-934E-B6DEA8DBDE81}">
      <dgm:prSet/>
      <dgm:spPr/>
      <dgm:t>
        <a:bodyPr/>
        <a:lstStyle/>
        <a:p>
          <a:endParaRPr lang="fi-FI"/>
        </a:p>
      </dgm:t>
    </dgm:pt>
    <dgm:pt modelId="{CDD5A8F3-F16A-4173-AD36-5F72FD1E992B}" type="sibTrans" cxnId="{94B10581-A83A-49DD-934E-B6DEA8DBDE81}">
      <dgm:prSet/>
      <dgm:spPr/>
      <dgm:t>
        <a:bodyPr/>
        <a:lstStyle/>
        <a:p>
          <a:endParaRPr lang="fi-FI"/>
        </a:p>
      </dgm:t>
    </dgm:pt>
    <dgm:pt modelId="{7B5E321E-1F22-4EFC-88C1-24BF17413362}" type="pres">
      <dgm:prSet presAssocID="{3EBD9050-54B5-4505-9E2A-23F47A9108EC}" presName="vert0" presStyleCnt="0">
        <dgm:presLayoutVars>
          <dgm:dir/>
          <dgm:animOne val="branch"/>
          <dgm:animLvl val="lvl"/>
        </dgm:presLayoutVars>
      </dgm:prSet>
      <dgm:spPr/>
    </dgm:pt>
    <dgm:pt modelId="{0EA5566F-AB8C-40A7-81CA-FF9EF61655D7}" type="pres">
      <dgm:prSet presAssocID="{8234C51A-587A-4D24-922D-EBD0C00CDC05}" presName="thickLine" presStyleLbl="alignNode1" presStyleIdx="0" presStyleCnt="2"/>
      <dgm:spPr/>
    </dgm:pt>
    <dgm:pt modelId="{0C021955-767F-44BD-BB27-66DAF79042F9}" type="pres">
      <dgm:prSet presAssocID="{8234C51A-587A-4D24-922D-EBD0C00CDC05}" presName="horz1" presStyleCnt="0"/>
      <dgm:spPr/>
    </dgm:pt>
    <dgm:pt modelId="{3A74A6CD-0451-4398-8C91-5DB1878E503F}" type="pres">
      <dgm:prSet presAssocID="{8234C51A-587A-4D24-922D-EBD0C00CDC05}" presName="tx1" presStyleLbl="revTx" presStyleIdx="0" presStyleCnt="4"/>
      <dgm:spPr/>
    </dgm:pt>
    <dgm:pt modelId="{CBAB7DAE-B58A-4FD0-AC2F-462D53370486}" type="pres">
      <dgm:prSet presAssocID="{8234C51A-587A-4D24-922D-EBD0C00CDC05}" presName="vert1" presStyleCnt="0"/>
      <dgm:spPr/>
    </dgm:pt>
    <dgm:pt modelId="{5EB4D1D1-0C72-44A0-88D0-ECAA8B6E5C44}" type="pres">
      <dgm:prSet presAssocID="{2478C7C2-4AEF-4656-8602-CCFD6AE7A1DD}" presName="thickLine" presStyleLbl="alignNode1" presStyleIdx="1" presStyleCnt="2"/>
      <dgm:spPr/>
    </dgm:pt>
    <dgm:pt modelId="{9027580A-BA36-4FFF-A744-59B5148FBBF5}" type="pres">
      <dgm:prSet presAssocID="{2478C7C2-4AEF-4656-8602-CCFD6AE7A1DD}" presName="horz1" presStyleCnt="0"/>
      <dgm:spPr/>
    </dgm:pt>
    <dgm:pt modelId="{2C58D9AE-F736-4931-B1A6-DC2D49A4DDDD}" type="pres">
      <dgm:prSet presAssocID="{2478C7C2-4AEF-4656-8602-CCFD6AE7A1DD}" presName="tx1" presStyleLbl="revTx" presStyleIdx="1" presStyleCnt="4"/>
      <dgm:spPr/>
    </dgm:pt>
    <dgm:pt modelId="{697B589E-EAD6-44B0-8AFC-C03C0CE0BA57}" type="pres">
      <dgm:prSet presAssocID="{2478C7C2-4AEF-4656-8602-CCFD6AE7A1DD}" presName="vert1" presStyleCnt="0"/>
      <dgm:spPr/>
    </dgm:pt>
    <dgm:pt modelId="{476D3D49-B71A-49EC-9530-1C5A59FC44FB}" type="pres">
      <dgm:prSet presAssocID="{EBEA26C0-9CF3-46FC-8DDC-19189CCB37F6}" presName="vertSpace2a" presStyleCnt="0"/>
      <dgm:spPr/>
    </dgm:pt>
    <dgm:pt modelId="{12AA71CC-956A-4BA7-BF54-FC66DC3EC94A}" type="pres">
      <dgm:prSet presAssocID="{EBEA26C0-9CF3-46FC-8DDC-19189CCB37F6}" presName="horz2" presStyleCnt="0"/>
      <dgm:spPr/>
    </dgm:pt>
    <dgm:pt modelId="{9DDB406D-77BD-4646-995E-8DE1D380A347}" type="pres">
      <dgm:prSet presAssocID="{EBEA26C0-9CF3-46FC-8DDC-19189CCB37F6}" presName="horzSpace2" presStyleCnt="0"/>
      <dgm:spPr/>
    </dgm:pt>
    <dgm:pt modelId="{E2B358A0-0C8C-44FB-913F-96B41D34071D}" type="pres">
      <dgm:prSet presAssocID="{EBEA26C0-9CF3-46FC-8DDC-19189CCB37F6}" presName="tx2" presStyleLbl="revTx" presStyleIdx="2" presStyleCnt="4"/>
      <dgm:spPr/>
    </dgm:pt>
    <dgm:pt modelId="{46E001D7-B3B2-4B2B-A282-8AFE8F137898}" type="pres">
      <dgm:prSet presAssocID="{EBEA26C0-9CF3-46FC-8DDC-19189CCB37F6}" presName="vert2" presStyleCnt="0"/>
      <dgm:spPr/>
    </dgm:pt>
    <dgm:pt modelId="{3B8B34F1-2687-423A-8A27-3EFAE8B031A6}" type="pres">
      <dgm:prSet presAssocID="{EBEA26C0-9CF3-46FC-8DDC-19189CCB37F6}" presName="thinLine2b" presStyleLbl="callout" presStyleIdx="0" presStyleCnt="2"/>
      <dgm:spPr/>
    </dgm:pt>
    <dgm:pt modelId="{7B6F916E-01EE-443E-BF61-715FB93F82EB}" type="pres">
      <dgm:prSet presAssocID="{EBEA26C0-9CF3-46FC-8DDC-19189CCB37F6}" presName="vertSpace2b" presStyleCnt="0"/>
      <dgm:spPr/>
    </dgm:pt>
    <dgm:pt modelId="{FCB863D9-6D60-47D4-91BB-CB86FA67C061}" type="pres">
      <dgm:prSet presAssocID="{6B3ED07A-2406-4B92-ABAE-B79418E94B1F}" presName="horz2" presStyleCnt="0"/>
      <dgm:spPr/>
    </dgm:pt>
    <dgm:pt modelId="{C5A99685-8A8A-41DE-A6FF-C3D3BF073C4D}" type="pres">
      <dgm:prSet presAssocID="{6B3ED07A-2406-4B92-ABAE-B79418E94B1F}" presName="horzSpace2" presStyleCnt="0"/>
      <dgm:spPr/>
    </dgm:pt>
    <dgm:pt modelId="{14D9E7E7-37CC-42F9-A778-6B7D98A907FF}" type="pres">
      <dgm:prSet presAssocID="{6B3ED07A-2406-4B92-ABAE-B79418E94B1F}" presName="tx2" presStyleLbl="revTx" presStyleIdx="3" presStyleCnt="4"/>
      <dgm:spPr/>
    </dgm:pt>
    <dgm:pt modelId="{9B1AB8F3-ADF2-4545-B900-CD43E0F6F0D1}" type="pres">
      <dgm:prSet presAssocID="{6B3ED07A-2406-4B92-ABAE-B79418E94B1F}" presName="vert2" presStyleCnt="0"/>
      <dgm:spPr/>
    </dgm:pt>
    <dgm:pt modelId="{340F9007-61BA-44EA-86D3-7A74C3C3C06E}" type="pres">
      <dgm:prSet presAssocID="{6B3ED07A-2406-4B92-ABAE-B79418E94B1F}" presName="thinLine2b" presStyleLbl="callout" presStyleIdx="1" presStyleCnt="2"/>
      <dgm:spPr/>
    </dgm:pt>
    <dgm:pt modelId="{4E36F4BE-AF77-44F7-B837-AD47709358B8}" type="pres">
      <dgm:prSet presAssocID="{6B3ED07A-2406-4B92-ABAE-B79418E94B1F}" presName="vertSpace2b" presStyleCnt="0"/>
      <dgm:spPr/>
    </dgm:pt>
  </dgm:ptLst>
  <dgm:cxnLst>
    <dgm:cxn modelId="{BA738C2A-E075-4262-859B-5EC740A7BC7D}" type="presOf" srcId="{2478C7C2-4AEF-4656-8602-CCFD6AE7A1DD}" destId="{2C58D9AE-F736-4931-B1A6-DC2D49A4DDDD}" srcOrd="0" destOrd="0" presId="urn:microsoft.com/office/officeart/2008/layout/LinedList"/>
    <dgm:cxn modelId="{5CEE8A36-4B83-42F5-991A-8999894E07B0}" type="presOf" srcId="{EBEA26C0-9CF3-46FC-8DDC-19189CCB37F6}" destId="{E2B358A0-0C8C-44FB-913F-96B41D34071D}" srcOrd="0" destOrd="0" presId="urn:microsoft.com/office/officeart/2008/layout/LinedList"/>
    <dgm:cxn modelId="{28048351-44FC-4188-9935-E0D7BA4C7B84}" type="presOf" srcId="{3EBD9050-54B5-4505-9E2A-23F47A9108EC}" destId="{7B5E321E-1F22-4EFC-88C1-24BF17413362}" srcOrd="0" destOrd="0" presId="urn:microsoft.com/office/officeart/2008/layout/LinedList"/>
    <dgm:cxn modelId="{DAA5BF58-CE2B-426B-BB86-6DCF9BF71E46}" srcId="{3EBD9050-54B5-4505-9E2A-23F47A9108EC}" destId="{2478C7C2-4AEF-4656-8602-CCFD6AE7A1DD}" srcOrd="1" destOrd="0" parTransId="{F06B2048-D12B-4CA6-A114-07D8FD5E0889}" sibTransId="{46B52FF2-D820-4FB0-8E70-405B8AFA5525}"/>
    <dgm:cxn modelId="{94B10581-A83A-49DD-934E-B6DEA8DBDE81}" srcId="{2478C7C2-4AEF-4656-8602-CCFD6AE7A1DD}" destId="{6B3ED07A-2406-4B92-ABAE-B79418E94B1F}" srcOrd="1" destOrd="0" parTransId="{66C1B62A-7DF3-4D11-844D-096B96DFB6F6}" sibTransId="{CDD5A8F3-F16A-4173-AD36-5F72FD1E992B}"/>
    <dgm:cxn modelId="{F417F885-5BD7-4ECF-93B0-913C44A53B63}" srcId="{3EBD9050-54B5-4505-9E2A-23F47A9108EC}" destId="{8234C51A-587A-4D24-922D-EBD0C00CDC05}" srcOrd="0" destOrd="0" parTransId="{F697AD91-3A98-4110-B9E1-6A4FB1B0F136}" sibTransId="{9957B506-5492-472A-9D69-C24091E309DA}"/>
    <dgm:cxn modelId="{9285D4A6-76AF-450F-898E-C4E33776E9A8}" type="presOf" srcId="{8234C51A-587A-4D24-922D-EBD0C00CDC05}" destId="{3A74A6CD-0451-4398-8C91-5DB1878E503F}" srcOrd="0" destOrd="0" presId="urn:microsoft.com/office/officeart/2008/layout/LinedList"/>
    <dgm:cxn modelId="{87FE9BE4-84D2-4A30-A795-07FFC5C329E9}" srcId="{2478C7C2-4AEF-4656-8602-CCFD6AE7A1DD}" destId="{EBEA26C0-9CF3-46FC-8DDC-19189CCB37F6}" srcOrd="0" destOrd="0" parTransId="{4E49A498-1750-486F-AFE6-D364DE71AF19}" sibTransId="{4C0F06B6-C73D-44D6-811E-25C79C0C807A}"/>
    <dgm:cxn modelId="{A333CEFA-2ADE-4E38-BF08-C51A058BE2B6}" type="presOf" srcId="{6B3ED07A-2406-4B92-ABAE-B79418E94B1F}" destId="{14D9E7E7-37CC-42F9-A778-6B7D98A907FF}" srcOrd="0" destOrd="0" presId="urn:microsoft.com/office/officeart/2008/layout/LinedList"/>
    <dgm:cxn modelId="{0D6E8418-D6ED-456E-B79A-D1DF7CB237C6}" type="presParOf" srcId="{7B5E321E-1F22-4EFC-88C1-24BF17413362}" destId="{0EA5566F-AB8C-40A7-81CA-FF9EF61655D7}" srcOrd="0" destOrd="0" presId="urn:microsoft.com/office/officeart/2008/layout/LinedList"/>
    <dgm:cxn modelId="{5B2B986B-54D8-4426-B301-1805AE5955DF}" type="presParOf" srcId="{7B5E321E-1F22-4EFC-88C1-24BF17413362}" destId="{0C021955-767F-44BD-BB27-66DAF79042F9}" srcOrd="1" destOrd="0" presId="urn:microsoft.com/office/officeart/2008/layout/LinedList"/>
    <dgm:cxn modelId="{A4302E27-6C80-4ED4-877E-970C12F9FF66}" type="presParOf" srcId="{0C021955-767F-44BD-BB27-66DAF79042F9}" destId="{3A74A6CD-0451-4398-8C91-5DB1878E503F}" srcOrd="0" destOrd="0" presId="urn:microsoft.com/office/officeart/2008/layout/LinedList"/>
    <dgm:cxn modelId="{D8570F2C-00ED-496E-BFED-4017FD522536}" type="presParOf" srcId="{0C021955-767F-44BD-BB27-66DAF79042F9}" destId="{CBAB7DAE-B58A-4FD0-AC2F-462D53370486}" srcOrd="1" destOrd="0" presId="urn:microsoft.com/office/officeart/2008/layout/LinedList"/>
    <dgm:cxn modelId="{1162A4B2-73D0-4F43-8FFE-C422BC2DBC09}" type="presParOf" srcId="{7B5E321E-1F22-4EFC-88C1-24BF17413362}" destId="{5EB4D1D1-0C72-44A0-88D0-ECAA8B6E5C44}" srcOrd="2" destOrd="0" presId="urn:microsoft.com/office/officeart/2008/layout/LinedList"/>
    <dgm:cxn modelId="{956A386C-9825-4FF9-9DD8-69D7CE903D0A}" type="presParOf" srcId="{7B5E321E-1F22-4EFC-88C1-24BF17413362}" destId="{9027580A-BA36-4FFF-A744-59B5148FBBF5}" srcOrd="3" destOrd="0" presId="urn:microsoft.com/office/officeart/2008/layout/LinedList"/>
    <dgm:cxn modelId="{2983F0C5-88EF-4D12-A442-925C4FECCA6D}" type="presParOf" srcId="{9027580A-BA36-4FFF-A744-59B5148FBBF5}" destId="{2C58D9AE-F736-4931-B1A6-DC2D49A4DDDD}" srcOrd="0" destOrd="0" presId="urn:microsoft.com/office/officeart/2008/layout/LinedList"/>
    <dgm:cxn modelId="{F256C252-36D8-4E23-BFC6-7D61E1E889F2}" type="presParOf" srcId="{9027580A-BA36-4FFF-A744-59B5148FBBF5}" destId="{697B589E-EAD6-44B0-8AFC-C03C0CE0BA57}" srcOrd="1" destOrd="0" presId="urn:microsoft.com/office/officeart/2008/layout/LinedList"/>
    <dgm:cxn modelId="{B143305C-D0AD-4296-9753-32738069FF2E}" type="presParOf" srcId="{697B589E-EAD6-44B0-8AFC-C03C0CE0BA57}" destId="{476D3D49-B71A-49EC-9530-1C5A59FC44FB}" srcOrd="0" destOrd="0" presId="urn:microsoft.com/office/officeart/2008/layout/LinedList"/>
    <dgm:cxn modelId="{545FA7B9-D1BF-4BB3-95B9-C8D6645FA4B2}" type="presParOf" srcId="{697B589E-EAD6-44B0-8AFC-C03C0CE0BA57}" destId="{12AA71CC-956A-4BA7-BF54-FC66DC3EC94A}" srcOrd="1" destOrd="0" presId="urn:microsoft.com/office/officeart/2008/layout/LinedList"/>
    <dgm:cxn modelId="{9D525CCF-1357-47CF-9270-E2A18A5284DA}" type="presParOf" srcId="{12AA71CC-956A-4BA7-BF54-FC66DC3EC94A}" destId="{9DDB406D-77BD-4646-995E-8DE1D380A347}" srcOrd="0" destOrd="0" presId="urn:microsoft.com/office/officeart/2008/layout/LinedList"/>
    <dgm:cxn modelId="{25DFDA40-9731-4870-A8B1-14D1B356729A}" type="presParOf" srcId="{12AA71CC-956A-4BA7-BF54-FC66DC3EC94A}" destId="{E2B358A0-0C8C-44FB-913F-96B41D34071D}" srcOrd="1" destOrd="0" presId="urn:microsoft.com/office/officeart/2008/layout/LinedList"/>
    <dgm:cxn modelId="{F46B712A-03CF-409A-B23D-15D231C73C11}" type="presParOf" srcId="{12AA71CC-956A-4BA7-BF54-FC66DC3EC94A}" destId="{46E001D7-B3B2-4B2B-A282-8AFE8F137898}" srcOrd="2" destOrd="0" presId="urn:microsoft.com/office/officeart/2008/layout/LinedList"/>
    <dgm:cxn modelId="{E8767C03-68DE-4ED7-806E-5154160E9D33}" type="presParOf" srcId="{697B589E-EAD6-44B0-8AFC-C03C0CE0BA57}" destId="{3B8B34F1-2687-423A-8A27-3EFAE8B031A6}" srcOrd="2" destOrd="0" presId="urn:microsoft.com/office/officeart/2008/layout/LinedList"/>
    <dgm:cxn modelId="{0CF8EF19-6923-4CDD-B230-F79C821A4A64}" type="presParOf" srcId="{697B589E-EAD6-44B0-8AFC-C03C0CE0BA57}" destId="{7B6F916E-01EE-443E-BF61-715FB93F82EB}" srcOrd="3" destOrd="0" presId="urn:microsoft.com/office/officeart/2008/layout/LinedList"/>
    <dgm:cxn modelId="{A0F799D0-B62F-4C75-9270-9A73AAE0FF77}" type="presParOf" srcId="{697B589E-EAD6-44B0-8AFC-C03C0CE0BA57}" destId="{FCB863D9-6D60-47D4-91BB-CB86FA67C061}" srcOrd="4" destOrd="0" presId="urn:microsoft.com/office/officeart/2008/layout/LinedList"/>
    <dgm:cxn modelId="{50732804-6913-48FC-8BE9-1988C910B38F}" type="presParOf" srcId="{FCB863D9-6D60-47D4-91BB-CB86FA67C061}" destId="{C5A99685-8A8A-41DE-A6FF-C3D3BF073C4D}" srcOrd="0" destOrd="0" presId="urn:microsoft.com/office/officeart/2008/layout/LinedList"/>
    <dgm:cxn modelId="{596D9AF4-BA04-4A06-A29D-78C826494BC3}" type="presParOf" srcId="{FCB863D9-6D60-47D4-91BB-CB86FA67C061}" destId="{14D9E7E7-37CC-42F9-A778-6B7D98A907FF}" srcOrd="1" destOrd="0" presId="urn:microsoft.com/office/officeart/2008/layout/LinedList"/>
    <dgm:cxn modelId="{83989DCB-F0AB-4958-810F-C5B82949C6C4}" type="presParOf" srcId="{FCB863D9-6D60-47D4-91BB-CB86FA67C061}" destId="{9B1AB8F3-ADF2-4545-B900-CD43E0F6F0D1}" srcOrd="2" destOrd="0" presId="urn:microsoft.com/office/officeart/2008/layout/LinedList"/>
    <dgm:cxn modelId="{07637F84-4811-442F-9A1F-9533D22FE292}" type="presParOf" srcId="{697B589E-EAD6-44B0-8AFC-C03C0CE0BA57}" destId="{340F9007-61BA-44EA-86D3-7A74C3C3C06E}" srcOrd="5" destOrd="0" presId="urn:microsoft.com/office/officeart/2008/layout/LinedList"/>
    <dgm:cxn modelId="{8053E6E4-958B-4AE1-8E45-E74B19EAD4E6}" type="presParOf" srcId="{697B589E-EAD6-44B0-8AFC-C03C0CE0BA57}" destId="{4E36F4BE-AF77-44F7-B837-AD47709358B8}"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197E5FE-CDA2-4473-A395-44A6E913E571}"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2CB05022-6255-41F0-9741-E31A2F9B284D}">
      <dgm:prSet/>
      <dgm:spPr/>
      <dgm:t>
        <a:bodyPr/>
        <a:lstStyle/>
        <a:p>
          <a:r>
            <a:rPr lang="fi-FI" b="1"/>
            <a:t>Finanssimarkkinatoimijoiden ja rahoitusneuvojien on sisällytettävä palkitsemispolitiikkoihinsa tiedot siitä, miten nämä politiikat ovat johdonmukaisia kestävyysriskien huomioon ottamisen kanssa, ja julkaistava nämä tiedot verkkosivustoillaan. </a:t>
          </a:r>
          <a:endParaRPr lang="fi-FI"/>
        </a:p>
      </dgm:t>
    </dgm:pt>
    <dgm:pt modelId="{D923532C-9B60-43A8-B400-17B12B669588}" type="parTrans" cxnId="{38F01564-BBC4-469C-A5DB-E5865AB28F62}">
      <dgm:prSet/>
      <dgm:spPr/>
      <dgm:t>
        <a:bodyPr/>
        <a:lstStyle/>
        <a:p>
          <a:endParaRPr lang="fi-FI"/>
        </a:p>
      </dgm:t>
    </dgm:pt>
    <dgm:pt modelId="{7E4B7199-F140-4DC6-AB2F-B1754E7774FC}" type="sibTrans" cxnId="{38F01564-BBC4-469C-A5DB-E5865AB28F62}">
      <dgm:prSet/>
      <dgm:spPr/>
      <dgm:t>
        <a:bodyPr/>
        <a:lstStyle/>
        <a:p>
          <a:endParaRPr lang="fi-FI"/>
        </a:p>
      </dgm:t>
    </dgm:pt>
    <dgm:pt modelId="{C098203E-7E96-44C3-A035-90716F4DEACB}">
      <dgm:prSet/>
      <dgm:spPr/>
      <dgm:t>
        <a:bodyPr/>
        <a:lstStyle/>
        <a:p>
          <a:r>
            <a:rPr lang="fi-FI" b="1"/>
            <a:t>Finanssimarkkinatoimijoiden ja rahoitusneuvojien on sisällytettävä ennen sopimuksen tekemistä annettaviin tietoihin kuvaukset seuraavista: </a:t>
          </a:r>
          <a:endParaRPr lang="fi-FI"/>
        </a:p>
      </dgm:t>
    </dgm:pt>
    <dgm:pt modelId="{E1C90DA5-32A6-446E-9B5B-5E9BC30E539B}" type="parTrans" cxnId="{411D15F4-1D4E-4F18-8D14-D92B99CE696C}">
      <dgm:prSet/>
      <dgm:spPr/>
      <dgm:t>
        <a:bodyPr/>
        <a:lstStyle/>
        <a:p>
          <a:endParaRPr lang="fi-FI"/>
        </a:p>
      </dgm:t>
    </dgm:pt>
    <dgm:pt modelId="{F8FD36E4-5F75-42AF-8C25-7DB062521437}" type="sibTrans" cxnId="{411D15F4-1D4E-4F18-8D14-D92B99CE696C}">
      <dgm:prSet/>
      <dgm:spPr/>
      <dgm:t>
        <a:bodyPr/>
        <a:lstStyle/>
        <a:p>
          <a:endParaRPr lang="fi-FI"/>
        </a:p>
      </dgm:t>
    </dgm:pt>
    <dgm:pt modelId="{FF5DEFBF-DBE2-4FD4-84B8-2EA909EE9B9D}">
      <dgm:prSet/>
      <dgm:spPr/>
      <dgm:t>
        <a:bodyPr/>
        <a:lstStyle/>
        <a:p>
          <a:r>
            <a:rPr lang="fi-FI"/>
            <a:t>a) tapa, jolla kestävyysriskit on otettu huomioon niiden sijoituspäätöksissä; ja </a:t>
          </a:r>
        </a:p>
      </dgm:t>
    </dgm:pt>
    <dgm:pt modelId="{51FBA3B7-4A6D-4EC5-9415-2F088EA4C53F}" type="parTrans" cxnId="{C2635686-DE5E-4CF2-B6E5-3348BC25E29A}">
      <dgm:prSet/>
      <dgm:spPr/>
      <dgm:t>
        <a:bodyPr/>
        <a:lstStyle/>
        <a:p>
          <a:endParaRPr lang="fi-FI"/>
        </a:p>
      </dgm:t>
    </dgm:pt>
    <dgm:pt modelId="{2C57EF20-7142-4C64-B9FF-07B248626449}" type="sibTrans" cxnId="{C2635686-DE5E-4CF2-B6E5-3348BC25E29A}">
      <dgm:prSet/>
      <dgm:spPr/>
      <dgm:t>
        <a:bodyPr/>
        <a:lstStyle/>
        <a:p>
          <a:endParaRPr lang="fi-FI"/>
        </a:p>
      </dgm:t>
    </dgm:pt>
    <dgm:pt modelId="{304E65BA-F1AD-409C-B127-650721705797}">
      <dgm:prSet/>
      <dgm:spPr/>
      <dgm:t>
        <a:bodyPr/>
        <a:lstStyle/>
        <a:p>
          <a:r>
            <a:rPr lang="fi-FI"/>
            <a:t>b) niiden vaikutusten arvioinnin tulokset, joita kestävyysriskit todennäköisesti aiheuttavat niiden saataville asettamien rahoitustuotteiden tuottoon.  </a:t>
          </a:r>
        </a:p>
      </dgm:t>
    </dgm:pt>
    <dgm:pt modelId="{3A9279A4-2518-4305-ADB1-D060B2D7B6E8}" type="parTrans" cxnId="{6080B3AF-27F1-4ACF-9C4D-7968610E2C29}">
      <dgm:prSet/>
      <dgm:spPr/>
      <dgm:t>
        <a:bodyPr/>
        <a:lstStyle/>
        <a:p>
          <a:endParaRPr lang="fi-FI"/>
        </a:p>
      </dgm:t>
    </dgm:pt>
    <dgm:pt modelId="{5C33157D-AFB9-40A1-9510-43CBFE73A553}" type="sibTrans" cxnId="{6080B3AF-27F1-4ACF-9C4D-7968610E2C29}">
      <dgm:prSet/>
      <dgm:spPr/>
      <dgm:t>
        <a:bodyPr/>
        <a:lstStyle/>
        <a:p>
          <a:endParaRPr lang="fi-FI"/>
        </a:p>
      </dgm:t>
    </dgm:pt>
    <dgm:pt modelId="{E2EC75EF-ED9F-45DE-8B3E-D461BFB734BC}">
      <dgm:prSet/>
      <dgm:spPr/>
      <dgm:t>
        <a:bodyPr/>
        <a:lstStyle/>
        <a:p>
          <a:r>
            <a:rPr lang="fi-FI"/>
            <a:t>selkeä ja perusteltu selvitys siitä, otetaanko rahoitustuotteessa huomioon pääasialliset haitalliset vaikutukset kestävyystekijöihin, ja jos otetaan, miten; </a:t>
          </a:r>
        </a:p>
      </dgm:t>
    </dgm:pt>
    <dgm:pt modelId="{0840EE79-29CF-40BB-88EF-FEF88026FF69}" type="parTrans" cxnId="{69B4D3FD-5E79-498B-841E-DE3EC494204D}">
      <dgm:prSet/>
      <dgm:spPr/>
      <dgm:t>
        <a:bodyPr/>
        <a:lstStyle/>
        <a:p>
          <a:endParaRPr lang="fi-FI"/>
        </a:p>
      </dgm:t>
    </dgm:pt>
    <dgm:pt modelId="{3D202543-981F-4555-8A25-5F5557814404}" type="sibTrans" cxnId="{69B4D3FD-5E79-498B-841E-DE3EC494204D}">
      <dgm:prSet/>
      <dgm:spPr/>
      <dgm:t>
        <a:bodyPr/>
        <a:lstStyle/>
        <a:p>
          <a:endParaRPr lang="fi-FI"/>
        </a:p>
      </dgm:t>
    </dgm:pt>
    <dgm:pt modelId="{082B1EEC-301D-4417-B48A-EF1BFC2AB2B5}">
      <dgm:prSet/>
      <dgm:spPr/>
      <dgm:t>
        <a:bodyPr/>
        <a:lstStyle/>
        <a:p>
          <a:r>
            <a:rPr lang="fi-FI" b="1"/>
            <a:t>Jos finanssimarkkinatoimijat eivät katso kestävyysriskien olevan merkityksellisiä, ensimmäisessä alakohdassa tarkoitettuihin kuvauksiin on sisällytettävä selkeä ja tiivis selvitys syistä siihen. </a:t>
          </a:r>
          <a:endParaRPr lang="fi-FI"/>
        </a:p>
      </dgm:t>
    </dgm:pt>
    <dgm:pt modelId="{960F2A61-7BD7-4274-891C-15D2B1D10C5C}" type="parTrans" cxnId="{D844873E-D426-42FD-86C6-6C4AC97ACC57}">
      <dgm:prSet/>
      <dgm:spPr/>
      <dgm:t>
        <a:bodyPr/>
        <a:lstStyle/>
        <a:p>
          <a:endParaRPr lang="fi-FI"/>
        </a:p>
      </dgm:t>
    </dgm:pt>
    <dgm:pt modelId="{B53E9C6F-70DE-428C-8219-5E84EAE473F3}" type="sibTrans" cxnId="{D844873E-D426-42FD-86C6-6C4AC97ACC57}">
      <dgm:prSet/>
      <dgm:spPr/>
      <dgm:t>
        <a:bodyPr/>
        <a:lstStyle/>
        <a:p>
          <a:endParaRPr lang="fi-FI"/>
        </a:p>
      </dgm:t>
    </dgm:pt>
    <dgm:pt modelId="{7E4A7D6B-5F8B-4227-9A1E-C753A5FE9CB8}" type="pres">
      <dgm:prSet presAssocID="{2197E5FE-CDA2-4473-A395-44A6E913E571}" presName="vert0" presStyleCnt="0">
        <dgm:presLayoutVars>
          <dgm:dir/>
          <dgm:animOne val="branch"/>
          <dgm:animLvl val="lvl"/>
        </dgm:presLayoutVars>
      </dgm:prSet>
      <dgm:spPr/>
    </dgm:pt>
    <dgm:pt modelId="{83CF3BBF-2C7C-447A-AB5B-93A073BF85F1}" type="pres">
      <dgm:prSet presAssocID="{2CB05022-6255-41F0-9741-E31A2F9B284D}" presName="thickLine" presStyleLbl="alignNode1" presStyleIdx="0" presStyleCnt="3"/>
      <dgm:spPr/>
    </dgm:pt>
    <dgm:pt modelId="{D446D00B-3E22-4697-BE7F-5BED1A3B5977}" type="pres">
      <dgm:prSet presAssocID="{2CB05022-6255-41F0-9741-E31A2F9B284D}" presName="horz1" presStyleCnt="0"/>
      <dgm:spPr/>
    </dgm:pt>
    <dgm:pt modelId="{36D27189-B592-4D31-9C24-6173AA3A5B62}" type="pres">
      <dgm:prSet presAssocID="{2CB05022-6255-41F0-9741-E31A2F9B284D}" presName="tx1" presStyleLbl="revTx" presStyleIdx="0" presStyleCnt="6"/>
      <dgm:spPr/>
    </dgm:pt>
    <dgm:pt modelId="{F113F72F-6124-4087-8BAB-480E7AAD9F98}" type="pres">
      <dgm:prSet presAssocID="{2CB05022-6255-41F0-9741-E31A2F9B284D}" presName="vert1" presStyleCnt="0"/>
      <dgm:spPr/>
    </dgm:pt>
    <dgm:pt modelId="{1D6C60B9-7CCB-4F66-8CD5-BD525D5E4582}" type="pres">
      <dgm:prSet presAssocID="{C098203E-7E96-44C3-A035-90716F4DEACB}" presName="thickLine" presStyleLbl="alignNode1" presStyleIdx="1" presStyleCnt="3"/>
      <dgm:spPr/>
    </dgm:pt>
    <dgm:pt modelId="{FC4CC686-6E2D-46D2-A451-28F677B7398D}" type="pres">
      <dgm:prSet presAssocID="{C098203E-7E96-44C3-A035-90716F4DEACB}" presName="horz1" presStyleCnt="0"/>
      <dgm:spPr/>
    </dgm:pt>
    <dgm:pt modelId="{A3D21C7B-ECB3-4383-8574-B67C1A2BE440}" type="pres">
      <dgm:prSet presAssocID="{C098203E-7E96-44C3-A035-90716F4DEACB}" presName="tx1" presStyleLbl="revTx" presStyleIdx="1" presStyleCnt="6"/>
      <dgm:spPr/>
    </dgm:pt>
    <dgm:pt modelId="{D1079246-569C-4A97-BB2D-E3B6685D7156}" type="pres">
      <dgm:prSet presAssocID="{C098203E-7E96-44C3-A035-90716F4DEACB}" presName="vert1" presStyleCnt="0"/>
      <dgm:spPr/>
    </dgm:pt>
    <dgm:pt modelId="{6E0F8BFB-AC17-4AC7-B9B6-76986AA84CCE}" type="pres">
      <dgm:prSet presAssocID="{FF5DEFBF-DBE2-4FD4-84B8-2EA909EE9B9D}" presName="vertSpace2a" presStyleCnt="0"/>
      <dgm:spPr/>
    </dgm:pt>
    <dgm:pt modelId="{2B22CABC-23A8-4870-85B5-CE518BF9D55B}" type="pres">
      <dgm:prSet presAssocID="{FF5DEFBF-DBE2-4FD4-84B8-2EA909EE9B9D}" presName="horz2" presStyleCnt="0"/>
      <dgm:spPr/>
    </dgm:pt>
    <dgm:pt modelId="{601E160F-EE5E-4D3C-890E-B02583DAD305}" type="pres">
      <dgm:prSet presAssocID="{FF5DEFBF-DBE2-4FD4-84B8-2EA909EE9B9D}" presName="horzSpace2" presStyleCnt="0"/>
      <dgm:spPr/>
    </dgm:pt>
    <dgm:pt modelId="{FA18CA01-2062-4155-87FE-54EFA70B7D88}" type="pres">
      <dgm:prSet presAssocID="{FF5DEFBF-DBE2-4FD4-84B8-2EA909EE9B9D}" presName="tx2" presStyleLbl="revTx" presStyleIdx="2" presStyleCnt="6"/>
      <dgm:spPr/>
    </dgm:pt>
    <dgm:pt modelId="{5392262F-EDA5-4F2B-B169-B2E8B8EBCC72}" type="pres">
      <dgm:prSet presAssocID="{FF5DEFBF-DBE2-4FD4-84B8-2EA909EE9B9D}" presName="vert2" presStyleCnt="0"/>
      <dgm:spPr/>
    </dgm:pt>
    <dgm:pt modelId="{162F4F80-D9C0-4D30-84E8-1BE4F21D9CF3}" type="pres">
      <dgm:prSet presAssocID="{FF5DEFBF-DBE2-4FD4-84B8-2EA909EE9B9D}" presName="thinLine2b" presStyleLbl="callout" presStyleIdx="0" presStyleCnt="3"/>
      <dgm:spPr/>
    </dgm:pt>
    <dgm:pt modelId="{897F86AA-A629-4F24-91B2-99D827E1C79B}" type="pres">
      <dgm:prSet presAssocID="{FF5DEFBF-DBE2-4FD4-84B8-2EA909EE9B9D}" presName="vertSpace2b" presStyleCnt="0"/>
      <dgm:spPr/>
    </dgm:pt>
    <dgm:pt modelId="{3F61616C-BFA2-4284-AAEB-855B96900DEA}" type="pres">
      <dgm:prSet presAssocID="{304E65BA-F1AD-409C-B127-650721705797}" presName="horz2" presStyleCnt="0"/>
      <dgm:spPr/>
    </dgm:pt>
    <dgm:pt modelId="{AD9AEDBE-1E03-4316-9EFC-9AE85A545028}" type="pres">
      <dgm:prSet presAssocID="{304E65BA-F1AD-409C-B127-650721705797}" presName="horzSpace2" presStyleCnt="0"/>
      <dgm:spPr/>
    </dgm:pt>
    <dgm:pt modelId="{69CCE31D-36AC-44C5-B799-48E3E3BFE50F}" type="pres">
      <dgm:prSet presAssocID="{304E65BA-F1AD-409C-B127-650721705797}" presName="tx2" presStyleLbl="revTx" presStyleIdx="3" presStyleCnt="6"/>
      <dgm:spPr/>
    </dgm:pt>
    <dgm:pt modelId="{196C296D-B38E-4AD0-AFDC-41B9AD37BDF9}" type="pres">
      <dgm:prSet presAssocID="{304E65BA-F1AD-409C-B127-650721705797}" presName="vert2" presStyleCnt="0"/>
      <dgm:spPr/>
    </dgm:pt>
    <dgm:pt modelId="{60B0BDAD-E38E-4724-B3EE-87DD48D040BA}" type="pres">
      <dgm:prSet presAssocID="{304E65BA-F1AD-409C-B127-650721705797}" presName="thinLine2b" presStyleLbl="callout" presStyleIdx="1" presStyleCnt="3"/>
      <dgm:spPr/>
    </dgm:pt>
    <dgm:pt modelId="{D122817D-28AD-4671-942D-2D106ECEF282}" type="pres">
      <dgm:prSet presAssocID="{304E65BA-F1AD-409C-B127-650721705797}" presName="vertSpace2b" presStyleCnt="0"/>
      <dgm:spPr/>
    </dgm:pt>
    <dgm:pt modelId="{7127096A-D15F-47F5-975B-5C768B40E2F8}" type="pres">
      <dgm:prSet presAssocID="{E2EC75EF-ED9F-45DE-8B3E-D461BFB734BC}" presName="horz2" presStyleCnt="0"/>
      <dgm:spPr/>
    </dgm:pt>
    <dgm:pt modelId="{EB54640B-787F-46EF-99BF-DCEC52569632}" type="pres">
      <dgm:prSet presAssocID="{E2EC75EF-ED9F-45DE-8B3E-D461BFB734BC}" presName="horzSpace2" presStyleCnt="0"/>
      <dgm:spPr/>
    </dgm:pt>
    <dgm:pt modelId="{5A3959B5-1F56-443F-BA2B-7EC8F3B98F4D}" type="pres">
      <dgm:prSet presAssocID="{E2EC75EF-ED9F-45DE-8B3E-D461BFB734BC}" presName="tx2" presStyleLbl="revTx" presStyleIdx="4" presStyleCnt="6"/>
      <dgm:spPr/>
    </dgm:pt>
    <dgm:pt modelId="{62BE5D8F-38D3-4B75-93EE-0C6D9BF1F67D}" type="pres">
      <dgm:prSet presAssocID="{E2EC75EF-ED9F-45DE-8B3E-D461BFB734BC}" presName="vert2" presStyleCnt="0"/>
      <dgm:spPr/>
    </dgm:pt>
    <dgm:pt modelId="{30FD547E-04C6-4C7C-878D-D032BEC6CC0B}" type="pres">
      <dgm:prSet presAssocID="{E2EC75EF-ED9F-45DE-8B3E-D461BFB734BC}" presName="thinLine2b" presStyleLbl="callout" presStyleIdx="2" presStyleCnt="3"/>
      <dgm:spPr/>
    </dgm:pt>
    <dgm:pt modelId="{E9400449-C19A-4486-9122-C7CF8D30660C}" type="pres">
      <dgm:prSet presAssocID="{E2EC75EF-ED9F-45DE-8B3E-D461BFB734BC}" presName="vertSpace2b" presStyleCnt="0"/>
      <dgm:spPr/>
    </dgm:pt>
    <dgm:pt modelId="{DFC5CCDD-42BB-40E0-9165-5E271BB5189F}" type="pres">
      <dgm:prSet presAssocID="{082B1EEC-301D-4417-B48A-EF1BFC2AB2B5}" presName="thickLine" presStyleLbl="alignNode1" presStyleIdx="2" presStyleCnt="3"/>
      <dgm:spPr/>
    </dgm:pt>
    <dgm:pt modelId="{66F897DC-EF4C-4C6B-B929-F00E85D2FB6F}" type="pres">
      <dgm:prSet presAssocID="{082B1EEC-301D-4417-B48A-EF1BFC2AB2B5}" presName="horz1" presStyleCnt="0"/>
      <dgm:spPr/>
    </dgm:pt>
    <dgm:pt modelId="{816EA2BB-C9D0-4970-93D8-B17CC1D9490E}" type="pres">
      <dgm:prSet presAssocID="{082B1EEC-301D-4417-B48A-EF1BFC2AB2B5}" presName="tx1" presStyleLbl="revTx" presStyleIdx="5" presStyleCnt="6"/>
      <dgm:spPr/>
    </dgm:pt>
    <dgm:pt modelId="{4F775CA1-508D-48CA-B5BA-2683AE96E141}" type="pres">
      <dgm:prSet presAssocID="{082B1EEC-301D-4417-B48A-EF1BFC2AB2B5}" presName="vert1" presStyleCnt="0"/>
      <dgm:spPr/>
    </dgm:pt>
  </dgm:ptLst>
  <dgm:cxnLst>
    <dgm:cxn modelId="{3E8CE83C-8F36-45F4-91F5-83298A307A06}" type="presOf" srcId="{2197E5FE-CDA2-4473-A395-44A6E913E571}" destId="{7E4A7D6B-5F8B-4227-9A1E-C753A5FE9CB8}" srcOrd="0" destOrd="0" presId="urn:microsoft.com/office/officeart/2008/layout/LinedList"/>
    <dgm:cxn modelId="{D844873E-D426-42FD-86C6-6C4AC97ACC57}" srcId="{2197E5FE-CDA2-4473-A395-44A6E913E571}" destId="{082B1EEC-301D-4417-B48A-EF1BFC2AB2B5}" srcOrd="2" destOrd="0" parTransId="{960F2A61-7BD7-4274-891C-15D2B1D10C5C}" sibTransId="{B53E9C6F-70DE-428C-8219-5E84EAE473F3}"/>
    <dgm:cxn modelId="{38F01564-BBC4-469C-A5DB-E5865AB28F62}" srcId="{2197E5FE-CDA2-4473-A395-44A6E913E571}" destId="{2CB05022-6255-41F0-9741-E31A2F9B284D}" srcOrd="0" destOrd="0" parTransId="{D923532C-9B60-43A8-B400-17B12B669588}" sibTransId="{7E4B7199-F140-4DC6-AB2F-B1754E7774FC}"/>
    <dgm:cxn modelId="{08C96A45-E8F3-46A5-92B0-40DF23110CCF}" type="presOf" srcId="{C098203E-7E96-44C3-A035-90716F4DEACB}" destId="{A3D21C7B-ECB3-4383-8574-B67C1A2BE440}" srcOrd="0" destOrd="0" presId="urn:microsoft.com/office/officeart/2008/layout/LinedList"/>
    <dgm:cxn modelId="{D3C2AD79-8172-4549-8CBC-96F7412CC83A}" type="presOf" srcId="{304E65BA-F1AD-409C-B127-650721705797}" destId="{69CCE31D-36AC-44C5-B799-48E3E3BFE50F}" srcOrd="0" destOrd="0" presId="urn:microsoft.com/office/officeart/2008/layout/LinedList"/>
    <dgm:cxn modelId="{C2635686-DE5E-4CF2-B6E5-3348BC25E29A}" srcId="{C098203E-7E96-44C3-A035-90716F4DEACB}" destId="{FF5DEFBF-DBE2-4FD4-84B8-2EA909EE9B9D}" srcOrd="0" destOrd="0" parTransId="{51FBA3B7-4A6D-4EC5-9415-2F088EA4C53F}" sibTransId="{2C57EF20-7142-4C64-B9FF-07B248626449}"/>
    <dgm:cxn modelId="{207CB991-73AE-4501-881F-F027A316C518}" type="presOf" srcId="{2CB05022-6255-41F0-9741-E31A2F9B284D}" destId="{36D27189-B592-4D31-9C24-6173AA3A5B62}" srcOrd="0" destOrd="0" presId="urn:microsoft.com/office/officeart/2008/layout/LinedList"/>
    <dgm:cxn modelId="{F00F479C-AE82-43F5-ADEC-536A16245309}" type="presOf" srcId="{082B1EEC-301D-4417-B48A-EF1BFC2AB2B5}" destId="{816EA2BB-C9D0-4970-93D8-B17CC1D9490E}" srcOrd="0" destOrd="0" presId="urn:microsoft.com/office/officeart/2008/layout/LinedList"/>
    <dgm:cxn modelId="{6080B3AF-27F1-4ACF-9C4D-7968610E2C29}" srcId="{C098203E-7E96-44C3-A035-90716F4DEACB}" destId="{304E65BA-F1AD-409C-B127-650721705797}" srcOrd="1" destOrd="0" parTransId="{3A9279A4-2518-4305-ADB1-D060B2D7B6E8}" sibTransId="{5C33157D-AFB9-40A1-9510-43CBFE73A553}"/>
    <dgm:cxn modelId="{48F30BC5-783D-44FC-966E-791F9E59CB04}" type="presOf" srcId="{E2EC75EF-ED9F-45DE-8B3E-D461BFB734BC}" destId="{5A3959B5-1F56-443F-BA2B-7EC8F3B98F4D}" srcOrd="0" destOrd="0" presId="urn:microsoft.com/office/officeart/2008/layout/LinedList"/>
    <dgm:cxn modelId="{E645E1C9-B2B0-40ED-B01B-962536C94FE0}" type="presOf" srcId="{FF5DEFBF-DBE2-4FD4-84B8-2EA909EE9B9D}" destId="{FA18CA01-2062-4155-87FE-54EFA70B7D88}" srcOrd="0" destOrd="0" presId="urn:microsoft.com/office/officeart/2008/layout/LinedList"/>
    <dgm:cxn modelId="{411D15F4-1D4E-4F18-8D14-D92B99CE696C}" srcId="{2197E5FE-CDA2-4473-A395-44A6E913E571}" destId="{C098203E-7E96-44C3-A035-90716F4DEACB}" srcOrd="1" destOrd="0" parTransId="{E1C90DA5-32A6-446E-9B5B-5E9BC30E539B}" sibTransId="{F8FD36E4-5F75-42AF-8C25-7DB062521437}"/>
    <dgm:cxn modelId="{69B4D3FD-5E79-498B-841E-DE3EC494204D}" srcId="{C098203E-7E96-44C3-A035-90716F4DEACB}" destId="{E2EC75EF-ED9F-45DE-8B3E-D461BFB734BC}" srcOrd="2" destOrd="0" parTransId="{0840EE79-29CF-40BB-88EF-FEF88026FF69}" sibTransId="{3D202543-981F-4555-8A25-5F5557814404}"/>
    <dgm:cxn modelId="{DE5D71D2-F3C2-4282-BEA8-B7F9EC7D292B}" type="presParOf" srcId="{7E4A7D6B-5F8B-4227-9A1E-C753A5FE9CB8}" destId="{83CF3BBF-2C7C-447A-AB5B-93A073BF85F1}" srcOrd="0" destOrd="0" presId="urn:microsoft.com/office/officeart/2008/layout/LinedList"/>
    <dgm:cxn modelId="{18A5B6AE-65F1-49C6-AB9C-D634D361707D}" type="presParOf" srcId="{7E4A7D6B-5F8B-4227-9A1E-C753A5FE9CB8}" destId="{D446D00B-3E22-4697-BE7F-5BED1A3B5977}" srcOrd="1" destOrd="0" presId="urn:microsoft.com/office/officeart/2008/layout/LinedList"/>
    <dgm:cxn modelId="{32D8E7EA-0414-4751-9DD6-B450B4289FAD}" type="presParOf" srcId="{D446D00B-3E22-4697-BE7F-5BED1A3B5977}" destId="{36D27189-B592-4D31-9C24-6173AA3A5B62}" srcOrd="0" destOrd="0" presId="urn:microsoft.com/office/officeart/2008/layout/LinedList"/>
    <dgm:cxn modelId="{11061E83-1AB1-4D17-AD3E-2453B5669B73}" type="presParOf" srcId="{D446D00B-3E22-4697-BE7F-5BED1A3B5977}" destId="{F113F72F-6124-4087-8BAB-480E7AAD9F98}" srcOrd="1" destOrd="0" presId="urn:microsoft.com/office/officeart/2008/layout/LinedList"/>
    <dgm:cxn modelId="{55FB9091-2829-4C56-9B9C-371E044B987D}" type="presParOf" srcId="{7E4A7D6B-5F8B-4227-9A1E-C753A5FE9CB8}" destId="{1D6C60B9-7CCB-4F66-8CD5-BD525D5E4582}" srcOrd="2" destOrd="0" presId="urn:microsoft.com/office/officeart/2008/layout/LinedList"/>
    <dgm:cxn modelId="{343C33D1-C34C-40ED-84C0-00BC77E5498F}" type="presParOf" srcId="{7E4A7D6B-5F8B-4227-9A1E-C753A5FE9CB8}" destId="{FC4CC686-6E2D-46D2-A451-28F677B7398D}" srcOrd="3" destOrd="0" presId="urn:microsoft.com/office/officeart/2008/layout/LinedList"/>
    <dgm:cxn modelId="{256608CA-9416-4538-8C9D-7306B8E1DAAE}" type="presParOf" srcId="{FC4CC686-6E2D-46D2-A451-28F677B7398D}" destId="{A3D21C7B-ECB3-4383-8574-B67C1A2BE440}" srcOrd="0" destOrd="0" presId="urn:microsoft.com/office/officeart/2008/layout/LinedList"/>
    <dgm:cxn modelId="{72207DB1-8391-4A20-8B0F-04E0F93820D7}" type="presParOf" srcId="{FC4CC686-6E2D-46D2-A451-28F677B7398D}" destId="{D1079246-569C-4A97-BB2D-E3B6685D7156}" srcOrd="1" destOrd="0" presId="urn:microsoft.com/office/officeart/2008/layout/LinedList"/>
    <dgm:cxn modelId="{BAF67794-9CC7-4BA4-A2DC-0B9B7F2B4433}" type="presParOf" srcId="{D1079246-569C-4A97-BB2D-E3B6685D7156}" destId="{6E0F8BFB-AC17-4AC7-B9B6-76986AA84CCE}" srcOrd="0" destOrd="0" presId="urn:microsoft.com/office/officeart/2008/layout/LinedList"/>
    <dgm:cxn modelId="{20AFBFC3-84C9-40F6-9893-1305C01CD32D}" type="presParOf" srcId="{D1079246-569C-4A97-BB2D-E3B6685D7156}" destId="{2B22CABC-23A8-4870-85B5-CE518BF9D55B}" srcOrd="1" destOrd="0" presId="urn:microsoft.com/office/officeart/2008/layout/LinedList"/>
    <dgm:cxn modelId="{F568EA7F-9415-43C1-8AB6-E2D529A861EF}" type="presParOf" srcId="{2B22CABC-23A8-4870-85B5-CE518BF9D55B}" destId="{601E160F-EE5E-4D3C-890E-B02583DAD305}" srcOrd="0" destOrd="0" presId="urn:microsoft.com/office/officeart/2008/layout/LinedList"/>
    <dgm:cxn modelId="{F068DFAF-A405-4B31-A59D-EA6CC44489E1}" type="presParOf" srcId="{2B22CABC-23A8-4870-85B5-CE518BF9D55B}" destId="{FA18CA01-2062-4155-87FE-54EFA70B7D88}" srcOrd="1" destOrd="0" presId="urn:microsoft.com/office/officeart/2008/layout/LinedList"/>
    <dgm:cxn modelId="{58FA6D23-B0BE-4CE4-8DB4-311AB6A41EA2}" type="presParOf" srcId="{2B22CABC-23A8-4870-85B5-CE518BF9D55B}" destId="{5392262F-EDA5-4F2B-B169-B2E8B8EBCC72}" srcOrd="2" destOrd="0" presId="urn:microsoft.com/office/officeart/2008/layout/LinedList"/>
    <dgm:cxn modelId="{E4BBFC89-19DD-48EF-83EF-40F647E52B96}" type="presParOf" srcId="{D1079246-569C-4A97-BB2D-E3B6685D7156}" destId="{162F4F80-D9C0-4D30-84E8-1BE4F21D9CF3}" srcOrd="2" destOrd="0" presId="urn:microsoft.com/office/officeart/2008/layout/LinedList"/>
    <dgm:cxn modelId="{CB13BE23-1342-4507-9339-0022E02393FF}" type="presParOf" srcId="{D1079246-569C-4A97-BB2D-E3B6685D7156}" destId="{897F86AA-A629-4F24-91B2-99D827E1C79B}" srcOrd="3" destOrd="0" presId="urn:microsoft.com/office/officeart/2008/layout/LinedList"/>
    <dgm:cxn modelId="{5D00F533-7691-4C00-9AE6-FB0E3A4DCEC3}" type="presParOf" srcId="{D1079246-569C-4A97-BB2D-E3B6685D7156}" destId="{3F61616C-BFA2-4284-AAEB-855B96900DEA}" srcOrd="4" destOrd="0" presId="urn:microsoft.com/office/officeart/2008/layout/LinedList"/>
    <dgm:cxn modelId="{F997CC52-FC4C-472E-BA1A-D9464647589E}" type="presParOf" srcId="{3F61616C-BFA2-4284-AAEB-855B96900DEA}" destId="{AD9AEDBE-1E03-4316-9EFC-9AE85A545028}" srcOrd="0" destOrd="0" presId="urn:microsoft.com/office/officeart/2008/layout/LinedList"/>
    <dgm:cxn modelId="{7225B397-2B3D-44AE-9A42-0224C39DC6C6}" type="presParOf" srcId="{3F61616C-BFA2-4284-AAEB-855B96900DEA}" destId="{69CCE31D-36AC-44C5-B799-48E3E3BFE50F}" srcOrd="1" destOrd="0" presId="urn:microsoft.com/office/officeart/2008/layout/LinedList"/>
    <dgm:cxn modelId="{8680B338-A9D2-4ACF-89B7-3E1B4A666F19}" type="presParOf" srcId="{3F61616C-BFA2-4284-AAEB-855B96900DEA}" destId="{196C296D-B38E-4AD0-AFDC-41B9AD37BDF9}" srcOrd="2" destOrd="0" presId="urn:microsoft.com/office/officeart/2008/layout/LinedList"/>
    <dgm:cxn modelId="{F824E7D9-FB83-47BB-906B-D7892E657B32}" type="presParOf" srcId="{D1079246-569C-4A97-BB2D-E3B6685D7156}" destId="{60B0BDAD-E38E-4724-B3EE-87DD48D040BA}" srcOrd="5" destOrd="0" presId="urn:microsoft.com/office/officeart/2008/layout/LinedList"/>
    <dgm:cxn modelId="{050F0451-F573-494F-880A-1806DE04D23D}" type="presParOf" srcId="{D1079246-569C-4A97-BB2D-E3B6685D7156}" destId="{D122817D-28AD-4671-942D-2D106ECEF282}" srcOrd="6" destOrd="0" presId="urn:microsoft.com/office/officeart/2008/layout/LinedList"/>
    <dgm:cxn modelId="{1AA82FD7-FEFA-46BB-A281-561E19B3F7B5}" type="presParOf" srcId="{D1079246-569C-4A97-BB2D-E3B6685D7156}" destId="{7127096A-D15F-47F5-975B-5C768B40E2F8}" srcOrd="7" destOrd="0" presId="urn:microsoft.com/office/officeart/2008/layout/LinedList"/>
    <dgm:cxn modelId="{7A850AF3-3516-4397-A6E5-59EC37667A4B}" type="presParOf" srcId="{7127096A-D15F-47F5-975B-5C768B40E2F8}" destId="{EB54640B-787F-46EF-99BF-DCEC52569632}" srcOrd="0" destOrd="0" presId="urn:microsoft.com/office/officeart/2008/layout/LinedList"/>
    <dgm:cxn modelId="{CDA78141-C11E-4802-AE59-D8E91534F1BB}" type="presParOf" srcId="{7127096A-D15F-47F5-975B-5C768B40E2F8}" destId="{5A3959B5-1F56-443F-BA2B-7EC8F3B98F4D}" srcOrd="1" destOrd="0" presId="urn:microsoft.com/office/officeart/2008/layout/LinedList"/>
    <dgm:cxn modelId="{99D6B89C-D718-4F99-B40B-1EB27B032EB8}" type="presParOf" srcId="{7127096A-D15F-47F5-975B-5C768B40E2F8}" destId="{62BE5D8F-38D3-4B75-93EE-0C6D9BF1F67D}" srcOrd="2" destOrd="0" presId="urn:microsoft.com/office/officeart/2008/layout/LinedList"/>
    <dgm:cxn modelId="{0A4330BF-6763-434F-BD90-9493315FD104}" type="presParOf" srcId="{D1079246-569C-4A97-BB2D-E3B6685D7156}" destId="{30FD547E-04C6-4C7C-878D-D032BEC6CC0B}" srcOrd="8" destOrd="0" presId="urn:microsoft.com/office/officeart/2008/layout/LinedList"/>
    <dgm:cxn modelId="{EB74B8CA-D037-4959-B0B7-352924231879}" type="presParOf" srcId="{D1079246-569C-4A97-BB2D-E3B6685D7156}" destId="{E9400449-C19A-4486-9122-C7CF8D30660C}" srcOrd="9" destOrd="0" presId="urn:microsoft.com/office/officeart/2008/layout/LinedList"/>
    <dgm:cxn modelId="{F10739F0-8F38-4635-84B0-D546473B291A}" type="presParOf" srcId="{7E4A7D6B-5F8B-4227-9A1E-C753A5FE9CB8}" destId="{DFC5CCDD-42BB-40E0-9165-5E271BB5189F}" srcOrd="4" destOrd="0" presId="urn:microsoft.com/office/officeart/2008/layout/LinedList"/>
    <dgm:cxn modelId="{12641654-A050-4F01-8C38-B9E681F7A8AB}" type="presParOf" srcId="{7E4A7D6B-5F8B-4227-9A1E-C753A5FE9CB8}" destId="{66F897DC-EF4C-4C6B-B929-F00E85D2FB6F}" srcOrd="5" destOrd="0" presId="urn:microsoft.com/office/officeart/2008/layout/LinedList"/>
    <dgm:cxn modelId="{DCF8417E-A779-42EB-BB34-A2919BB15AE7}" type="presParOf" srcId="{66F897DC-EF4C-4C6B-B929-F00E85D2FB6F}" destId="{816EA2BB-C9D0-4970-93D8-B17CC1D9490E}" srcOrd="0" destOrd="0" presId="urn:microsoft.com/office/officeart/2008/layout/LinedList"/>
    <dgm:cxn modelId="{0414F82B-57D3-4EF0-B1D4-AD7AD03ACD74}" type="presParOf" srcId="{66F897DC-EF4C-4C6B-B929-F00E85D2FB6F}" destId="{4F775CA1-508D-48CA-B5BA-2683AE96E14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8EE975A-9E34-4C67-B5FB-C6AEC4BC670E}"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fi-FI"/>
        </a:p>
      </dgm:t>
    </dgm:pt>
    <dgm:pt modelId="{1FE5CB83-855A-4A02-AAC9-D45131EC8676}">
      <dgm:prSet/>
      <dgm:spPr/>
      <dgm:t>
        <a:bodyPr/>
        <a:lstStyle/>
        <a:p>
          <a:r>
            <a:rPr lang="fi-FI" b="1"/>
            <a:t>Finanssimarkkinatoimijoiden on julkaistava ja ylläpidettävä verkkosivustoillaan kunkin 8 artiklan 1 kohdassa ja 9 artiklan 1, 2 ja 3 kohdassa tarkoitetun rahoitustuotteen osalta seuraavat tiedot: </a:t>
          </a:r>
          <a:endParaRPr lang="fi-FI"/>
        </a:p>
      </dgm:t>
    </dgm:pt>
    <dgm:pt modelId="{C0DA5449-0961-4778-AC8A-6BCEFB88F04C}" type="parTrans" cxnId="{312431D3-7240-4378-BB07-E9522AF7F5C9}">
      <dgm:prSet/>
      <dgm:spPr/>
      <dgm:t>
        <a:bodyPr/>
        <a:lstStyle/>
        <a:p>
          <a:endParaRPr lang="fi-FI"/>
        </a:p>
      </dgm:t>
    </dgm:pt>
    <dgm:pt modelId="{9EE1BF26-61D6-42CE-BDFD-A24CDFC55607}" type="sibTrans" cxnId="{312431D3-7240-4378-BB07-E9522AF7F5C9}">
      <dgm:prSet/>
      <dgm:spPr/>
      <dgm:t>
        <a:bodyPr/>
        <a:lstStyle/>
        <a:p>
          <a:endParaRPr lang="fi-FI"/>
        </a:p>
      </dgm:t>
    </dgm:pt>
    <dgm:pt modelId="{ECFA6B63-317B-4591-B774-4F69A685C92C}">
      <dgm:prSet/>
      <dgm:spPr/>
      <dgm:t>
        <a:bodyPr/>
        <a:lstStyle/>
        <a:p>
          <a:r>
            <a:rPr lang="fi-FI"/>
            <a:t>a) ympäristöön tai yhteiskuntaan liittyvien ominaisuuksien tai kestävän sijoitustavoitteen kuvaus; </a:t>
          </a:r>
        </a:p>
      </dgm:t>
    </dgm:pt>
    <dgm:pt modelId="{9EC98E89-4C2A-4E11-AAFA-B0BCD31D70DE}" type="parTrans" cxnId="{B8C4CA69-7399-4985-AF70-86FA323BC9B6}">
      <dgm:prSet/>
      <dgm:spPr/>
      <dgm:t>
        <a:bodyPr/>
        <a:lstStyle/>
        <a:p>
          <a:endParaRPr lang="fi-FI"/>
        </a:p>
      </dgm:t>
    </dgm:pt>
    <dgm:pt modelId="{CD61B957-42F2-41F5-B003-E00B5F3F2409}" type="sibTrans" cxnId="{B8C4CA69-7399-4985-AF70-86FA323BC9B6}">
      <dgm:prSet/>
      <dgm:spPr/>
      <dgm:t>
        <a:bodyPr/>
        <a:lstStyle/>
        <a:p>
          <a:endParaRPr lang="fi-FI"/>
        </a:p>
      </dgm:t>
    </dgm:pt>
    <dgm:pt modelId="{5F9E9FFD-CD19-4686-A538-D57412A83BDD}">
      <dgm:prSet/>
      <dgm:spPr/>
      <dgm:t>
        <a:bodyPr/>
        <a:lstStyle/>
        <a:p>
          <a:r>
            <a:rPr lang="fi-FI"/>
            <a:t>b) tiedot menetelmistä, joita käytetään ympäristöön tai yhteiskuntaan liittyvien ominaisuuksien tai rahoitustuotteelle valittujen kestävien sijoitusten vaikutuksen arvioimisessa, mittaamisessa ja seuraamisessa, mukaan lukien tietolähteet, perustana olevien omaisuuserien tarkastusvaatimukset ja merkitykselliset kestävyysindikaattorit, joita käytetään ympäristöön tai yhteiskuntaan liittyvien ominaisuuksien tai rahoitustuotteen kokonaisvaltaisen kestävyysvaikutuksen mittaamiseen; </a:t>
          </a:r>
        </a:p>
      </dgm:t>
    </dgm:pt>
    <dgm:pt modelId="{2BF38760-750D-4AC2-9A0F-FB0318AB6A41}" type="parTrans" cxnId="{E618D0BE-5B6D-4C58-81A8-BDB8A57B57FA}">
      <dgm:prSet/>
      <dgm:spPr/>
      <dgm:t>
        <a:bodyPr/>
        <a:lstStyle/>
        <a:p>
          <a:endParaRPr lang="fi-FI"/>
        </a:p>
      </dgm:t>
    </dgm:pt>
    <dgm:pt modelId="{18C6C38D-843D-4741-981E-328D83C0B1EA}" type="sibTrans" cxnId="{E618D0BE-5B6D-4C58-81A8-BDB8A57B57FA}">
      <dgm:prSet/>
      <dgm:spPr/>
      <dgm:t>
        <a:bodyPr/>
        <a:lstStyle/>
        <a:p>
          <a:endParaRPr lang="fi-FI"/>
        </a:p>
      </dgm:t>
    </dgm:pt>
    <dgm:pt modelId="{A9F2B297-2093-49C9-9262-BA72AB4ADFA1}">
      <dgm:prSet/>
      <dgm:spPr/>
      <dgm:t>
        <a:bodyPr/>
        <a:lstStyle/>
        <a:p>
          <a:r>
            <a:rPr lang="fi-FI" b="1"/>
            <a:t>Jos finanssimarkkinatoimijat asettavat saataville 8 artiklan 1 kohdassa taikka 9 artiklan 1, 2 tai 3 kohdassa tarkoitetun rahoitustuotteen, niiden on sisällytettävä määräaikaiskatsauksiin kuvaus seuraavista: </a:t>
          </a:r>
          <a:endParaRPr lang="fi-FI"/>
        </a:p>
      </dgm:t>
    </dgm:pt>
    <dgm:pt modelId="{8A31EE09-6D6B-4223-8B43-D0BD0AF8349D}" type="parTrans" cxnId="{668390B1-B271-4C39-80FC-D3E10C7D9390}">
      <dgm:prSet/>
      <dgm:spPr/>
      <dgm:t>
        <a:bodyPr/>
        <a:lstStyle/>
        <a:p>
          <a:endParaRPr lang="fi-FI"/>
        </a:p>
      </dgm:t>
    </dgm:pt>
    <dgm:pt modelId="{36ABCA01-EA9D-4F60-8A11-0F57EB00696B}" type="sibTrans" cxnId="{668390B1-B271-4C39-80FC-D3E10C7D9390}">
      <dgm:prSet/>
      <dgm:spPr/>
      <dgm:t>
        <a:bodyPr/>
        <a:lstStyle/>
        <a:p>
          <a:endParaRPr lang="fi-FI"/>
        </a:p>
      </dgm:t>
    </dgm:pt>
    <dgm:pt modelId="{9A638A8E-0754-4173-B5BF-9E1217442E60}">
      <dgm:prSet/>
      <dgm:spPr/>
      <dgm:t>
        <a:bodyPr/>
        <a:lstStyle/>
        <a:p>
          <a:r>
            <a:rPr lang="fi-FI"/>
            <a:t>a) 8 artiklan 1 kohdassa tarkoitetun rahoitustuotteen osalta ympäristöön tai yhteiskuntaan liittyvien ominaisuuksien toteutumisen laajuus; </a:t>
          </a:r>
        </a:p>
      </dgm:t>
    </dgm:pt>
    <dgm:pt modelId="{56CD3A35-DE79-403F-B14F-B73BE3C0AF85}" type="parTrans" cxnId="{1E093C99-FAE3-4110-AEAF-4CED5A887EC5}">
      <dgm:prSet/>
      <dgm:spPr/>
      <dgm:t>
        <a:bodyPr/>
        <a:lstStyle/>
        <a:p>
          <a:endParaRPr lang="fi-FI"/>
        </a:p>
      </dgm:t>
    </dgm:pt>
    <dgm:pt modelId="{33D09C4D-DC2B-41A4-B1F6-E19051AD5F4F}" type="sibTrans" cxnId="{1E093C99-FAE3-4110-AEAF-4CED5A887EC5}">
      <dgm:prSet/>
      <dgm:spPr/>
      <dgm:t>
        <a:bodyPr/>
        <a:lstStyle/>
        <a:p>
          <a:endParaRPr lang="fi-FI"/>
        </a:p>
      </dgm:t>
    </dgm:pt>
    <dgm:pt modelId="{CFA5D675-5CEB-496D-95F6-576F542A7533}">
      <dgm:prSet/>
      <dgm:spPr/>
      <dgm:t>
        <a:bodyPr/>
        <a:lstStyle/>
        <a:p>
          <a:r>
            <a:rPr lang="fi-FI"/>
            <a:t>b) 9 artiklan 1, 2 tai 3 kohdassa tarkoitetun rahoitustuotteen osalta (mm.) rahoitustuotteen kestävä kokonaisvaikutus ilmaistuna asiaankuuluvilla kestävyysindikaattoreilla. </a:t>
          </a:r>
        </a:p>
      </dgm:t>
    </dgm:pt>
    <dgm:pt modelId="{E9A29837-DC57-477E-9685-CF59F00034B5}" type="parTrans" cxnId="{A95EF72A-0840-4812-8A1A-3A07907A552E}">
      <dgm:prSet/>
      <dgm:spPr/>
      <dgm:t>
        <a:bodyPr/>
        <a:lstStyle/>
        <a:p>
          <a:endParaRPr lang="fi-FI"/>
        </a:p>
      </dgm:t>
    </dgm:pt>
    <dgm:pt modelId="{DD236F2F-ED71-41B1-A7AF-0B2EB5B426B5}" type="sibTrans" cxnId="{A95EF72A-0840-4812-8A1A-3A07907A552E}">
      <dgm:prSet/>
      <dgm:spPr/>
      <dgm:t>
        <a:bodyPr/>
        <a:lstStyle/>
        <a:p>
          <a:endParaRPr lang="fi-FI"/>
        </a:p>
      </dgm:t>
    </dgm:pt>
    <dgm:pt modelId="{2FDC0B6C-0402-4006-952E-E8120D68ABB4}" type="pres">
      <dgm:prSet presAssocID="{68EE975A-9E34-4C67-B5FB-C6AEC4BC670E}" presName="vert0" presStyleCnt="0">
        <dgm:presLayoutVars>
          <dgm:dir/>
          <dgm:animOne val="branch"/>
          <dgm:animLvl val="lvl"/>
        </dgm:presLayoutVars>
      </dgm:prSet>
      <dgm:spPr/>
    </dgm:pt>
    <dgm:pt modelId="{0603C38C-EE85-4C5C-A8D6-BE811FE15BE7}" type="pres">
      <dgm:prSet presAssocID="{1FE5CB83-855A-4A02-AAC9-D45131EC8676}" presName="thickLine" presStyleLbl="alignNode1" presStyleIdx="0" presStyleCnt="2"/>
      <dgm:spPr/>
    </dgm:pt>
    <dgm:pt modelId="{60279C90-50BF-4B1A-BB81-42E860D0E7D1}" type="pres">
      <dgm:prSet presAssocID="{1FE5CB83-855A-4A02-AAC9-D45131EC8676}" presName="horz1" presStyleCnt="0"/>
      <dgm:spPr/>
    </dgm:pt>
    <dgm:pt modelId="{A494674C-B74F-4A75-A999-7906E7A88243}" type="pres">
      <dgm:prSet presAssocID="{1FE5CB83-855A-4A02-AAC9-D45131EC8676}" presName="tx1" presStyleLbl="revTx" presStyleIdx="0" presStyleCnt="6"/>
      <dgm:spPr/>
    </dgm:pt>
    <dgm:pt modelId="{F4976759-3689-44CD-8072-6954B75A1439}" type="pres">
      <dgm:prSet presAssocID="{1FE5CB83-855A-4A02-AAC9-D45131EC8676}" presName="vert1" presStyleCnt="0"/>
      <dgm:spPr/>
    </dgm:pt>
    <dgm:pt modelId="{443A1470-2B78-4C3E-9B1C-DFB5546E7139}" type="pres">
      <dgm:prSet presAssocID="{ECFA6B63-317B-4591-B774-4F69A685C92C}" presName="vertSpace2a" presStyleCnt="0"/>
      <dgm:spPr/>
    </dgm:pt>
    <dgm:pt modelId="{6CBAA692-C019-45AB-B623-D421ACFAC5E5}" type="pres">
      <dgm:prSet presAssocID="{ECFA6B63-317B-4591-B774-4F69A685C92C}" presName="horz2" presStyleCnt="0"/>
      <dgm:spPr/>
    </dgm:pt>
    <dgm:pt modelId="{C39DCDEF-DFF5-4780-B618-F0284DD6CD6E}" type="pres">
      <dgm:prSet presAssocID="{ECFA6B63-317B-4591-B774-4F69A685C92C}" presName="horzSpace2" presStyleCnt="0"/>
      <dgm:spPr/>
    </dgm:pt>
    <dgm:pt modelId="{A87673F2-B9DD-47E3-9456-3FF6BACA837E}" type="pres">
      <dgm:prSet presAssocID="{ECFA6B63-317B-4591-B774-4F69A685C92C}" presName="tx2" presStyleLbl="revTx" presStyleIdx="1" presStyleCnt="6"/>
      <dgm:spPr/>
    </dgm:pt>
    <dgm:pt modelId="{E461A2D4-16FF-4D3C-BE03-A8AB4227EF3A}" type="pres">
      <dgm:prSet presAssocID="{ECFA6B63-317B-4591-B774-4F69A685C92C}" presName="vert2" presStyleCnt="0"/>
      <dgm:spPr/>
    </dgm:pt>
    <dgm:pt modelId="{7B68ED62-6043-4ACE-A729-84E772951FAB}" type="pres">
      <dgm:prSet presAssocID="{ECFA6B63-317B-4591-B774-4F69A685C92C}" presName="thinLine2b" presStyleLbl="callout" presStyleIdx="0" presStyleCnt="4"/>
      <dgm:spPr/>
    </dgm:pt>
    <dgm:pt modelId="{3C7E1392-718C-47C0-AB7D-2A42B779A46E}" type="pres">
      <dgm:prSet presAssocID="{ECFA6B63-317B-4591-B774-4F69A685C92C}" presName="vertSpace2b" presStyleCnt="0"/>
      <dgm:spPr/>
    </dgm:pt>
    <dgm:pt modelId="{7B2AD493-8867-48BF-92BC-B16D455F095F}" type="pres">
      <dgm:prSet presAssocID="{5F9E9FFD-CD19-4686-A538-D57412A83BDD}" presName="horz2" presStyleCnt="0"/>
      <dgm:spPr/>
    </dgm:pt>
    <dgm:pt modelId="{859C0C23-B94B-43E6-ABBD-72FC761B93B0}" type="pres">
      <dgm:prSet presAssocID="{5F9E9FFD-CD19-4686-A538-D57412A83BDD}" presName="horzSpace2" presStyleCnt="0"/>
      <dgm:spPr/>
    </dgm:pt>
    <dgm:pt modelId="{24ABFF9D-7BE1-435C-B45B-D214EE72BC5D}" type="pres">
      <dgm:prSet presAssocID="{5F9E9FFD-CD19-4686-A538-D57412A83BDD}" presName="tx2" presStyleLbl="revTx" presStyleIdx="2" presStyleCnt="6"/>
      <dgm:spPr/>
    </dgm:pt>
    <dgm:pt modelId="{1C38F318-C11B-471B-BBB1-07D8839ED6E9}" type="pres">
      <dgm:prSet presAssocID="{5F9E9FFD-CD19-4686-A538-D57412A83BDD}" presName="vert2" presStyleCnt="0"/>
      <dgm:spPr/>
    </dgm:pt>
    <dgm:pt modelId="{4496CAF0-0F02-432B-AF23-3D3107636390}" type="pres">
      <dgm:prSet presAssocID="{5F9E9FFD-CD19-4686-A538-D57412A83BDD}" presName="thinLine2b" presStyleLbl="callout" presStyleIdx="1" presStyleCnt="4"/>
      <dgm:spPr/>
    </dgm:pt>
    <dgm:pt modelId="{78243011-65DE-4A3B-B7D5-D2092DED1ADC}" type="pres">
      <dgm:prSet presAssocID="{5F9E9FFD-CD19-4686-A538-D57412A83BDD}" presName="vertSpace2b" presStyleCnt="0"/>
      <dgm:spPr/>
    </dgm:pt>
    <dgm:pt modelId="{DA1FEF3D-4D92-4C3F-83FA-37C2F0F5062A}" type="pres">
      <dgm:prSet presAssocID="{A9F2B297-2093-49C9-9262-BA72AB4ADFA1}" presName="thickLine" presStyleLbl="alignNode1" presStyleIdx="1" presStyleCnt="2"/>
      <dgm:spPr/>
    </dgm:pt>
    <dgm:pt modelId="{7586D9BD-50BA-4625-A765-2F16C15CE82B}" type="pres">
      <dgm:prSet presAssocID="{A9F2B297-2093-49C9-9262-BA72AB4ADFA1}" presName="horz1" presStyleCnt="0"/>
      <dgm:spPr/>
    </dgm:pt>
    <dgm:pt modelId="{DD005305-3EBF-4729-94DE-CBE00857D261}" type="pres">
      <dgm:prSet presAssocID="{A9F2B297-2093-49C9-9262-BA72AB4ADFA1}" presName="tx1" presStyleLbl="revTx" presStyleIdx="3" presStyleCnt="6"/>
      <dgm:spPr/>
    </dgm:pt>
    <dgm:pt modelId="{9EF9EB3B-5813-4220-AA96-A3F360D1CBCC}" type="pres">
      <dgm:prSet presAssocID="{A9F2B297-2093-49C9-9262-BA72AB4ADFA1}" presName="vert1" presStyleCnt="0"/>
      <dgm:spPr/>
    </dgm:pt>
    <dgm:pt modelId="{9D204796-63C8-417B-A92E-05D23FF45860}" type="pres">
      <dgm:prSet presAssocID="{9A638A8E-0754-4173-B5BF-9E1217442E60}" presName="vertSpace2a" presStyleCnt="0"/>
      <dgm:spPr/>
    </dgm:pt>
    <dgm:pt modelId="{118A6979-2406-4166-94E2-72313045B2AE}" type="pres">
      <dgm:prSet presAssocID="{9A638A8E-0754-4173-B5BF-9E1217442E60}" presName="horz2" presStyleCnt="0"/>
      <dgm:spPr/>
    </dgm:pt>
    <dgm:pt modelId="{37906653-9346-428A-99FF-172D6D6EBEB2}" type="pres">
      <dgm:prSet presAssocID="{9A638A8E-0754-4173-B5BF-9E1217442E60}" presName="horzSpace2" presStyleCnt="0"/>
      <dgm:spPr/>
    </dgm:pt>
    <dgm:pt modelId="{4B124A06-8585-4755-8072-FED4925EEFD6}" type="pres">
      <dgm:prSet presAssocID="{9A638A8E-0754-4173-B5BF-9E1217442E60}" presName="tx2" presStyleLbl="revTx" presStyleIdx="4" presStyleCnt="6"/>
      <dgm:spPr/>
    </dgm:pt>
    <dgm:pt modelId="{DD4D21FC-371D-49F0-8C34-24C37FDAC00B}" type="pres">
      <dgm:prSet presAssocID="{9A638A8E-0754-4173-B5BF-9E1217442E60}" presName="vert2" presStyleCnt="0"/>
      <dgm:spPr/>
    </dgm:pt>
    <dgm:pt modelId="{7661EB60-D4AE-495E-B890-55834624DE76}" type="pres">
      <dgm:prSet presAssocID="{9A638A8E-0754-4173-B5BF-9E1217442E60}" presName="thinLine2b" presStyleLbl="callout" presStyleIdx="2" presStyleCnt="4"/>
      <dgm:spPr/>
    </dgm:pt>
    <dgm:pt modelId="{36951967-EBA6-4F02-9117-7DD33D45FF4B}" type="pres">
      <dgm:prSet presAssocID="{9A638A8E-0754-4173-B5BF-9E1217442E60}" presName="vertSpace2b" presStyleCnt="0"/>
      <dgm:spPr/>
    </dgm:pt>
    <dgm:pt modelId="{8819EA1A-85EE-4FBE-B2A4-72169B575757}" type="pres">
      <dgm:prSet presAssocID="{CFA5D675-5CEB-496D-95F6-576F542A7533}" presName="horz2" presStyleCnt="0"/>
      <dgm:spPr/>
    </dgm:pt>
    <dgm:pt modelId="{F88E7421-BCA1-44F8-A457-9F2EFD5C865C}" type="pres">
      <dgm:prSet presAssocID="{CFA5D675-5CEB-496D-95F6-576F542A7533}" presName="horzSpace2" presStyleCnt="0"/>
      <dgm:spPr/>
    </dgm:pt>
    <dgm:pt modelId="{7B1DEF5F-20D5-4168-9EB2-CE561DB52F30}" type="pres">
      <dgm:prSet presAssocID="{CFA5D675-5CEB-496D-95F6-576F542A7533}" presName="tx2" presStyleLbl="revTx" presStyleIdx="5" presStyleCnt="6"/>
      <dgm:spPr/>
    </dgm:pt>
    <dgm:pt modelId="{43B12E9B-CB80-46FE-8D8A-D3A3C3D3110F}" type="pres">
      <dgm:prSet presAssocID="{CFA5D675-5CEB-496D-95F6-576F542A7533}" presName="vert2" presStyleCnt="0"/>
      <dgm:spPr/>
    </dgm:pt>
    <dgm:pt modelId="{5C07DF25-B84D-4DD2-ACD4-844023B73264}" type="pres">
      <dgm:prSet presAssocID="{CFA5D675-5CEB-496D-95F6-576F542A7533}" presName="thinLine2b" presStyleLbl="callout" presStyleIdx="3" presStyleCnt="4"/>
      <dgm:spPr/>
    </dgm:pt>
    <dgm:pt modelId="{3D37B3EF-F0A8-4995-A839-4C2604815205}" type="pres">
      <dgm:prSet presAssocID="{CFA5D675-5CEB-496D-95F6-576F542A7533}" presName="vertSpace2b" presStyleCnt="0"/>
      <dgm:spPr/>
    </dgm:pt>
  </dgm:ptLst>
  <dgm:cxnLst>
    <dgm:cxn modelId="{A95EF72A-0840-4812-8A1A-3A07907A552E}" srcId="{A9F2B297-2093-49C9-9262-BA72AB4ADFA1}" destId="{CFA5D675-5CEB-496D-95F6-576F542A7533}" srcOrd="1" destOrd="0" parTransId="{E9A29837-DC57-477E-9685-CF59F00034B5}" sibTransId="{DD236F2F-ED71-41B1-A7AF-0B2EB5B426B5}"/>
    <dgm:cxn modelId="{45AF432B-94F9-46D0-8EE2-4EF08494ADD4}" type="presOf" srcId="{ECFA6B63-317B-4591-B774-4F69A685C92C}" destId="{A87673F2-B9DD-47E3-9456-3FF6BACA837E}" srcOrd="0" destOrd="0" presId="urn:microsoft.com/office/officeart/2008/layout/LinedList"/>
    <dgm:cxn modelId="{7244833D-9026-4860-96EA-20A91031C882}" type="presOf" srcId="{5F9E9FFD-CD19-4686-A538-D57412A83BDD}" destId="{24ABFF9D-7BE1-435C-B45B-D214EE72BC5D}" srcOrd="0" destOrd="0" presId="urn:microsoft.com/office/officeart/2008/layout/LinedList"/>
    <dgm:cxn modelId="{B8C4CA69-7399-4985-AF70-86FA323BC9B6}" srcId="{1FE5CB83-855A-4A02-AAC9-D45131EC8676}" destId="{ECFA6B63-317B-4591-B774-4F69A685C92C}" srcOrd="0" destOrd="0" parTransId="{9EC98E89-4C2A-4E11-AAFA-B0BCD31D70DE}" sibTransId="{CD61B957-42F2-41F5-B003-E00B5F3F2409}"/>
    <dgm:cxn modelId="{F0145B84-7B4E-4D06-9B70-888C4781978D}" type="presOf" srcId="{1FE5CB83-855A-4A02-AAC9-D45131EC8676}" destId="{A494674C-B74F-4A75-A999-7906E7A88243}" srcOrd="0" destOrd="0" presId="urn:microsoft.com/office/officeart/2008/layout/LinedList"/>
    <dgm:cxn modelId="{FC37868F-F64E-4A26-8E28-E7107BB4E8A2}" type="presOf" srcId="{9A638A8E-0754-4173-B5BF-9E1217442E60}" destId="{4B124A06-8585-4755-8072-FED4925EEFD6}" srcOrd="0" destOrd="0" presId="urn:microsoft.com/office/officeart/2008/layout/LinedList"/>
    <dgm:cxn modelId="{1E093C99-FAE3-4110-AEAF-4CED5A887EC5}" srcId="{A9F2B297-2093-49C9-9262-BA72AB4ADFA1}" destId="{9A638A8E-0754-4173-B5BF-9E1217442E60}" srcOrd="0" destOrd="0" parTransId="{56CD3A35-DE79-403F-B14F-B73BE3C0AF85}" sibTransId="{33D09C4D-DC2B-41A4-B1F6-E19051AD5F4F}"/>
    <dgm:cxn modelId="{3EAB5F9B-0460-4A08-9269-D8690179113E}" type="presOf" srcId="{68EE975A-9E34-4C67-B5FB-C6AEC4BC670E}" destId="{2FDC0B6C-0402-4006-952E-E8120D68ABB4}" srcOrd="0" destOrd="0" presId="urn:microsoft.com/office/officeart/2008/layout/LinedList"/>
    <dgm:cxn modelId="{668390B1-B271-4C39-80FC-D3E10C7D9390}" srcId="{68EE975A-9E34-4C67-B5FB-C6AEC4BC670E}" destId="{A9F2B297-2093-49C9-9262-BA72AB4ADFA1}" srcOrd="1" destOrd="0" parTransId="{8A31EE09-6D6B-4223-8B43-D0BD0AF8349D}" sibTransId="{36ABCA01-EA9D-4F60-8A11-0F57EB00696B}"/>
    <dgm:cxn modelId="{E618D0BE-5B6D-4C58-81A8-BDB8A57B57FA}" srcId="{1FE5CB83-855A-4A02-AAC9-D45131EC8676}" destId="{5F9E9FFD-CD19-4686-A538-D57412A83BDD}" srcOrd="1" destOrd="0" parTransId="{2BF38760-750D-4AC2-9A0F-FB0318AB6A41}" sibTransId="{18C6C38D-843D-4741-981E-328D83C0B1EA}"/>
    <dgm:cxn modelId="{87780DCD-C2B1-401A-8237-5A9FBB481A44}" type="presOf" srcId="{A9F2B297-2093-49C9-9262-BA72AB4ADFA1}" destId="{DD005305-3EBF-4729-94DE-CBE00857D261}" srcOrd="0" destOrd="0" presId="urn:microsoft.com/office/officeart/2008/layout/LinedList"/>
    <dgm:cxn modelId="{D89479CD-2770-4D0F-B8A0-D6AD327960E1}" type="presOf" srcId="{CFA5D675-5CEB-496D-95F6-576F542A7533}" destId="{7B1DEF5F-20D5-4168-9EB2-CE561DB52F30}" srcOrd="0" destOrd="0" presId="urn:microsoft.com/office/officeart/2008/layout/LinedList"/>
    <dgm:cxn modelId="{312431D3-7240-4378-BB07-E9522AF7F5C9}" srcId="{68EE975A-9E34-4C67-B5FB-C6AEC4BC670E}" destId="{1FE5CB83-855A-4A02-AAC9-D45131EC8676}" srcOrd="0" destOrd="0" parTransId="{C0DA5449-0961-4778-AC8A-6BCEFB88F04C}" sibTransId="{9EE1BF26-61D6-42CE-BDFD-A24CDFC55607}"/>
    <dgm:cxn modelId="{DA884500-F034-4CC1-B8D9-BE778B27B414}" type="presParOf" srcId="{2FDC0B6C-0402-4006-952E-E8120D68ABB4}" destId="{0603C38C-EE85-4C5C-A8D6-BE811FE15BE7}" srcOrd="0" destOrd="0" presId="urn:microsoft.com/office/officeart/2008/layout/LinedList"/>
    <dgm:cxn modelId="{50F57B95-0A7F-4BB4-BC43-B64AA3A5B52E}" type="presParOf" srcId="{2FDC0B6C-0402-4006-952E-E8120D68ABB4}" destId="{60279C90-50BF-4B1A-BB81-42E860D0E7D1}" srcOrd="1" destOrd="0" presId="urn:microsoft.com/office/officeart/2008/layout/LinedList"/>
    <dgm:cxn modelId="{76C8BFF1-27BA-4FD4-8407-30783EF44695}" type="presParOf" srcId="{60279C90-50BF-4B1A-BB81-42E860D0E7D1}" destId="{A494674C-B74F-4A75-A999-7906E7A88243}" srcOrd="0" destOrd="0" presId="urn:microsoft.com/office/officeart/2008/layout/LinedList"/>
    <dgm:cxn modelId="{016F1820-0508-47CA-AFCF-00AA56CDE976}" type="presParOf" srcId="{60279C90-50BF-4B1A-BB81-42E860D0E7D1}" destId="{F4976759-3689-44CD-8072-6954B75A1439}" srcOrd="1" destOrd="0" presId="urn:microsoft.com/office/officeart/2008/layout/LinedList"/>
    <dgm:cxn modelId="{49AC5C7F-A319-4BCA-A8D9-EB0B9889F7D9}" type="presParOf" srcId="{F4976759-3689-44CD-8072-6954B75A1439}" destId="{443A1470-2B78-4C3E-9B1C-DFB5546E7139}" srcOrd="0" destOrd="0" presId="urn:microsoft.com/office/officeart/2008/layout/LinedList"/>
    <dgm:cxn modelId="{B65B1C1A-A792-4011-9AC1-48E0C41DE2CD}" type="presParOf" srcId="{F4976759-3689-44CD-8072-6954B75A1439}" destId="{6CBAA692-C019-45AB-B623-D421ACFAC5E5}" srcOrd="1" destOrd="0" presId="urn:microsoft.com/office/officeart/2008/layout/LinedList"/>
    <dgm:cxn modelId="{2C208B09-5D0B-4991-AF9A-F6CA44735F4D}" type="presParOf" srcId="{6CBAA692-C019-45AB-B623-D421ACFAC5E5}" destId="{C39DCDEF-DFF5-4780-B618-F0284DD6CD6E}" srcOrd="0" destOrd="0" presId="urn:microsoft.com/office/officeart/2008/layout/LinedList"/>
    <dgm:cxn modelId="{47B35752-7804-47B0-A092-C533AFDDBBA0}" type="presParOf" srcId="{6CBAA692-C019-45AB-B623-D421ACFAC5E5}" destId="{A87673F2-B9DD-47E3-9456-3FF6BACA837E}" srcOrd="1" destOrd="0" presId="urn:microsoft.com/office/officeart/2008/layout/LinedList"/>
    <dgm:cxn modelId="{92522C2A-01DD-4163-A1A5-5E145BC18D3F}" type="presParOf" srcId="{6CBAA692-C019-45AB-B623-D421ACFAC5E5}" destId="{E461A2D4-16FF-4D3C-BE03-A8AB4227EF3A}" srcOrd="2" destOrd="0" presId="urn:microsoft.com/office/officeart/2008/layout/LinedList"/>
    <dgm:cxn modelId="{5A506A12-0AA2-4688-92AB-0C0DDC8B8B92}" type="presParOf" srcId="{F4976759-3689-44CD-8072-6954B75A1439}" destId="{7B68ED62-6043-4ACE-A729-84E772951FAB}" srcOrd="2" destOrd="0" presId="urn:microsoft.com/office/officeart/2008/layout/LinedList"/>
    <dgm:cxn modelId="{1ADDE567-85D9-474A-8735-9B7334618153}" type="presParOf" srcId="{F4976759-3689-44CD-8072-6954B75A1439}" destId="{3C7E1392-718C-47C0-AB7D-2A42B779A46E}" srcOrd="3" destOrd="0" presId="urn:microsoft.com/office/officeart/2008/layout/LinedList"/>
    <dgm:cxn modelId="{EDD763C1-BD66-402E-B6F8-6F0D6F8EEBD9}" type="presParOf" srcId="{F4976759-3689-44CD-8072-6954B75A1439}" destId="{7B2AD493-8867-48BF-92BC-B16D455F095F}" srcOrd="4" destOrd="0" presId="urn:microsoft.com/office/officeart/2008/layout/LinedList"/>
    <dgm:cxn modelId="{5BFFD90D-5C13-4D52-8870-0DDBCB341A5E}" type="presParOf" srcId="{7B2AD493-8867-48BF-92BC-B16D455F095F}" destId="{859C0C23-B94B-43E6-ABBD-72FC761B93B0}" srcOrd="0" destOrd="0" presId="urn:microsoft.com/office/officeart/2008/layout/LinedList"/>
    <dgm:cxn modelId="{864C211D-81EA-4234-A471-5C8671FFF494}" type="presParOf" srcId="{7B2AD493-8867-48BF-92BC-B16D455F095F}" destId="{24ABFF9D-7BE1-435C-B45B-D214EE72BC5D}" srcOrd="1" destOrd="0" presId="urn:microsoft.com/office/officeart/2008/layout/LinedList"/>
    <dgm:cxn modelId="{F99727AB-AA37-450D-828B-A9046BCD57D6}" type="presParOf" srcId="{7B2AD493-8867-48BF-92BC-B16D455F095F}" destId="{1C38F318-C11B-471B-BBB1-07D8839ED6E9}" srcOrd="2" destOrd="0" presId="urn:microsoft.com/office/officeart/2008/layout/LinedList"/>
    <dgm:cxn modelId="{166A7F01-8632-4A81-A832-65B4688AFB9B}" type="presParOf" srcId="{F4976759-3689-44CD-8072-6954B75A1439}" destId="{4496CAF0-0F02-432B-AF23-3D3107636390}" srcOrd="5" destOrd="0" presId="urn:microsoft.com/office/officeart/2008/layout/LinedList"/>
    <dgm:cxn modelId="{D4B2037A-70F5-425C-BC62-4788953F9BC8}" type="presParOf" srcId="{F4976759-3689-44CD-8072-6954B75A1439}" destId="{78243011-65DE-4A3B-B7D5-D2092DED1ADC}" srcOrd="6" destOrd="0" presId="urn:microsoft.com/office/officeart/2008/layout/LinedList"/>
    <dgm:cxn modelId="{7350FD7D-D959-47D2-86DB-A84EEE9B5995}" type="presParOf" srcId="{2FDC0B6C-0402-4006-952E-E8120D68ABB4}" destId="{DA1FEF3D-4D92-4C3F-83FA-37C2F0F5062A}" srcOrd="2" destOrd="0" presId="urn:microsoft.com/office/officeart/2008/layout/LinedList"/>
    <dgm:cxn modelId="{3FCDE6AD-948B-414E-81DD-898D3924674C}" type="presParOf" srcId="{2FDC0B6C-0402-4006-952E-E8120D68ABB4}" destId="{7586D9BD-50BA-4625-A765-2F16C15CE82B}" srcOrd="3" destOrd="0" presId="urn:microsoft.com/office/officeart/2008/layout/LinedList"/>
    <dgm:cxn modelId="{8D59EEA6-11DE-4536-85B4-7D2040623525}" type="presParOf" srcId="{7586D9BD-50BA-4625-A765-2F16C15CE82B}" destId="{DD005305-3EBF-4729-94DE-CBE00857D261}" srcOrd="0" destOrd="0" presId="urn:microsoft.com/office/officeart/2008/layout/LinedList"/>
    <dgm:cxn modelId="{01C05146-D2D0-48E1-BBC1-A446866DAA94}" type="presParOf" srcId="{7586D9BD-50BA-4625-A765-2F16C15CE82B}" destId="{9EF9EB3B-5813-4220-AA96-A3F360D1CBCC}" srcOrd="1" destOrd="0" presId="urn:microsoft.com/office/officeart/2008/layout/LinedList"/>
    <dgm:cxn modelId="{086C003C-289F-42AD-9178-DEF2995CD1AF}" type="presParOf" srcId="{9EF9EB3B-5813-4220-AA96-A3F360D1CBCC}" destId="{9D204796-63C8-417B-A92E-05D23FF45860}" srcOrd="0" destOrd="0" presId="urn:microsoft.com/office/officeart/2008/layout/LinedList"/>
    <dgm:cxn modelId="{F0FF043F-30EF-444E-852D-AA28881796F1}" type="presParOf" srcId="{9EF9EB3B-5813-4220-AA96-A3F360D1CBCC}" destId="{118A6979-2406-4166-94E2-72313045B2AE}" srcOrd="1" destOrd="0" presId="urn:microsoft.com/office/officeart/2008/layout/LinedList"/>
    <dgm:cxn modelId="{5A756BBC-CBC6-4F11-A9CE-A779DCD555FE}" type="presParOf" srcId="{118A6979-2406-4166-94E2-72313045B2AE}" destId="{37906653-9346-428A-99FF-172D6D6EBEB2}" srcOrd="0" destOrd="0" presId="urn:microsoft.com/office/officeart/2008/layout/LinedList"/>
    <dgm:cxn modelId="{9D461877-39F1-4ADC-A7BD-D4D30D2ACE89}" type="presParOf" srcId="{118A6979-2406-4166-94E2-72313045B2AE}" destId="{4B124A06-8585-4755-8072-FED4925EEFD6}" srcOrd="1" destOrd="0" presId="urn:microsoft.com/office/officeart/2008/layout/LinedList"/>
    <dgm:cxn modelId="{BFEF6FFF-187D-478B-8EE8-4FB2B6722E44}" type="presParOf" srcId="{118A6979-2406-4166-94E2-72313045B2AE}" destId="{DD4D21FC-371D-49F0-8C34-24C37FDAC00B}" srcOrd="2" destOrd="0" presId="urn:microsoft.com/office/officeart/2008/layout/LinedList"/>
    <dgm:cxn modelId="{FC0C7889-09D3-4EDF-9B51-F5BC8958D8E2}" type="presParOf" srcId="{9EF9EB3B-5813-4220-AA96-A3F360D1CBCC}" destId="{7661EB60-D4AE-495E-B890-55834624DE76}" srcOrd="2" destOrd="0" presId="urn:microsoft.com/office/officeart/2008/layout/LinedList"/>
    <dgm:cxn modelId="{20BDE644-EA4B-44F2-8BBF-C591D1907C0D}" type="presParOf" srcId="{9EF9EB3B-5813-4220-AA96-A3F360D1CBCC}" destId="{36951967-EBA6-4F02-9117-7DD33D45FF4B}" srcOrd="3" destOrd="0" presId="urn:microsoft.com/office/officeart/2008/layout/LinedList"/>
    <dgm:cxn modelId="{110C7F43-6434-4342-B63C-B57B6A3D9BAA}" type="presParOf" srcId="{9EF9EB3B-5813-4220-AA96-A3F360D1CBCC}" destId="{8819EA1A-85EE-4FBE-B2A4-72169B575757}" srcOrd="4" destOrd="0" presId="urn:microsoft.com/office/officeart/2008/layout/LinedList"/>
    <dgm:cxn modelId="{F9DE26A9-1840-42F7-977C-89EB7D46F49B}" type="presParOf" srcId="{8819EA1A-85EE-4FBE-B2A4-72169B575757}" destId="{F88E7421-BCA1-44F8-A457-9F2EFD5C865C}" srcOrd="0" destOrd="0" presId="urn:microsoft.com/office/officeart/2008/layout/LinedList"/>
    <dgm:cxn modelId="{EA8FC498-959F-4AFC-8C7E-2E8FA69E8DFC}" type="presParOf" srcId="{8819EA1A-85EE-4FBE-B2A4-72169B575757}" destId="{7B1DEF5F-20D5-4168-9EB2-CE561DB52F30}" srcOrd="1" destOrd="0" presId="urn:microsoft.com/office/officeart/2008/layout/LinedList"/>
    <dgm:cxn modelId="{B02C1600-EDFD-4AE3-BDA2-81AD8FCC2865}" type="presParOf" srcId="{8819EA1A-85EE-4FBE-B2A4-72169B575757}" destId="{43B12E9B-CB80-46FE-8D8A-D3A3C3D3110F}" srcOrd="2" destOrd="0" presId="urn:microsoft.com/office/officeart/2008/layout/LinedList"/>
    <dgm:cxn modelId="{5D9A4C05-3EFE-4950-BBE4-0A3D236F921F}" type="presParOf" srcId="{9EF9EB3B-5813-4220-AA96-A3F360D1CBCC}" destId="{5C07DF25-B84D-4DD2-ACD4-844023B73264}" srcOrd="5" destOrd="0" presId="urn:microsoft.com/office/officeart/2008/layout/LinedList"/>
    <dgm:cxn modelId="{50BA3CF0-0074-40C0-B180-EB22D63792B5}" type="presParOf" srcId="{9EF9EB3B-5813-4220-AA96-A3F360D1CBCC}" destId="{3D37B3EF-F0A8-4995-A839-4C2604815205}" srcOrd="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91FE344-6449-43A2-9CDA-F6085FB3B95B}" type="doc">
      <dgm:prSet loTypeId="urn:microsoft.com/office/officeart/2005/8/layout/hierarchy4" loCatId="list" qsTypeId="urn:microsoft.com/office/officeart/2005/8/quickstyle/simple1" qsCatId="simple" csTypeId="urn:microsoft.com/office/officeart/2005/8/colors/accent5_1" csCatId="accent5"/>
      <dgm:spPr/>
      <dgm:t>
        <a:bodyPr/>
        <a:lstStyle/>
        <a:p>
          <a:endParaRPr lang="fi-FI"/>
        </a:p>
      </dgm:t>
    </dgm:pt>
    <dgm:pt modelId="{5A136417-7585-42FB-9218-FCC5BB493451}">
      <dgm:prSet custT="1"/>
      <dgm:spPr/>
      <dgm:t>
        <a:bodyPr/>
        <a:lstStyle/>
        <a:p>
          <a:r>
            <a:rPr lang="fi-FI" sz="900" b="1"/>
            <a:t>Asetuksessa vahvistetaan kriteerit sen määrittämiseksi, pidetäänkö jotakin taloudellista toimintaa ympäristön kannalta kestävänä, jotta voidaan määrittää sijoituksen ympäristökestävyyden aste. </a:t>
          </a:r>
          <a:endParaRPr lang="fi-FI" sz="900"/>
        </a:p>
      </dgm:t>
    </dgm:pt>
    <dgm:pt modelId="{F45E552D-08C1-473A-8E64-5BF924DDFE74}" type="parTrans" cxnId="{F92975E6-AD1B-41F7-86FC-2588B1589741}">
      <dgm:prSet/>
      <dgm:spPr/>
      <dgm:t>
        <a:bodyPr/>
        <a:lstStyle/>
        <a:p>
          <a:endParaRPr lang="fi-FI" sz="900"/>
        </a:p>
      </dgm:t>
    </dgm:pt>
    <dgm:pt modelId="{F05E0F4A-C9CD-4694-A118-641231A7381A}" type="sibTrans" cxnId="{F92975E6-AD1B-41F7-86FC-2588B1589741}">
      <dgm:prSet/>
      <dgm:spPr/>
      <dgm:t>
        <a:bodyPr/>
        <a:lstStyle/>
        <a:p>
          <a:endParaRPr lang="fi-FI" sz="900"/>
        </a:p>
      </dgm:t>
    </dgm:pt>
    <dgm:pt modelId="{4E6190AD-8A5F-48C5-8204-47A0F86C67CD}">
      <dgm:prSet custT="1"/>
      <dgm:spPr/>
      <dgm:t>
        <a:bodyPr/>
        <a:lstStyle/>
        <a:p>
          <a:r>
            <a:rPr lang="fi-FI" sz="800" b="1" i="0" baseline="0" dirty="0"/>
            <a:t>Kriteerit seuraaville: ilmastonmuutoksen hillintä, ilmastonmuutokseen sopeutuminen, vesivarojen ja merten luonnonvarojen kestävä käyttö ja suojelu, kiertotalouteen siirtyminen , ympäristön pilaantumisen ehkäiseminen ja vähentäminen sekä biologisen monimuotoisuuden ja ekosysteemien suojelun ja ennallistamisen  merkittävä edistäminen </a:t>
          </a:r>
          <a:endParaRPr lang="fi-FI" sz="800" dirty="0"/>
        </a:p>
      </dgm:t>
    </dgm:pt>
    <dgm:pt modelId="{28E84C70-BD68-483E-AB98-7BB4C83D561F}" type="parTrans" cxnId="{B2532F9D-85AD-4163-8B89-AF5F23636C07}">
      <dgm:prSet/>
      <dgm:spPr/>
      <dgm:t>
        <a:bodyPr/>
        <a:lstStyle/>
        <a:p>
          <a:endParaRPr lang="fi-FI" sz="900"/>
        </a:p>
      </dgm:t>
    </dgm:pt>
    <dgm:pt modelId="{0DDA7497-59B1-4547-AA77-7596BC7074FB}" type="sibTrans" cxnId="{B2532F9D-85AD-4163-8B89-AF5F23636C07}">
      <dgm:prSet/>
      <dgm:spPr/>
      <dgm:t>
        <a:bodyPr/>
        <a:lstStyle/>
        <a:p>
          <a:endParaRPr lang="fi-FI" sz="900"/>
        </a:p>
      </dgm:t>
    </dgm:pt>
    <dgm:pt modelId="{54769FA6-8DD5-4F95-9F96-D0C938B3B2BD}">
      <dgm:prSet custT="1"/>
      <dgm:spPr/>
      <dgm:t>
        <a:bodyPr/>
        <a:lstStyle/>
        <a:p>
          <a:r>
            <a:rPr lang="fi-FI" sz="900" b="1" i="0" baseline="0"/>
            <a:t>tai ympäristötavoitteille aiheutuva merkittävä haitta </a:t>
          </a:r>
          <a:endParaRPr lang="fi-FI" sz="900"/>
        </a:p>
      </dgm:t>
    </dgm:pt>
    <dgm:pt modelId="{5E5455A9-D44E-432E-B9BF-AD36F21DC71C}" type="parTrans" cxnId="{AEEF6696-D36E-464E-B06D-F2E0499C0E50}">
      <dgm:prSet/>
      <dgm:spPr/>
      <dgm:t>
        <a:bodyPr/>
        <a:lstStyle/>
        <a:p>
          <a:endParaRPr lang="fi-FI" sz="900"/>
        </a:p>
      </dgm:t>
    </dgm:pt>
    <dgm:pt modelId="{5AF1694B-B3D8-4D54-866B-421B9CADEAE4}" type="sibTrans" cxnId="{AEEF6696-D36E-464E-B06D-F2E0499C0E50}">
      <dgm:prSet/>
      <dgm:spPr/>
      <dgm:t>
        <a:bodyPr/>
        <a:lstStyle/>
        <a:p>
          <a:endParaRPr lang="fi-FI" sz="900"/>
        </a:p>
      </dgm:t>
    </dgm:pt>
    <dgm:pt modelId="{ED585D9E-3DED-414F-BE9F-1548261EA980}">
      <dgm:prSet custT="1"/>
      <dgm:spPr/>
      <dgm:t>
        <a:bodyPr/>
        <a:lstStyle/>
        <a:p>
          <a:r>
            <a:rPr lang="fi-FI" sz="900" b="1"/>
            <a:t>’Ilmastonmuutoksen hillinnällä’ tarkoitetaan prosessia, jossa maapallon keskilämpötilan nousu pidetään selvästi alle 2 °C:ssa ja pyritään rajoittamaan se 1,5 °C:seen suhteessa esiteolliseen aikaan, kuten Pariisin sopimuksessa määrätään; </a:t>
          </a:r>
          <a:endParaRPr lang="fi-FI" sz="900"/>
        </a:p>
      </dgm:t>
    </dgm:pt>
    <dgm:pt modelId="{4A70A2CE-7195-4C7A-95B0-8A828B554113}" type="parTrans" cxnId="{65BE83FD-918B-479C-8CAE-CC7E5FF94D1E}">
      <dgm:prSet/>
      <dgm:spPr/>
      <dgm:t>
        <a:bodyPr/>
        <a:lstStyle/>
        <a:p>
          <a:endParaRPr lang="fi-FI" sz="900"/>
        </a:p>
      </dgm:t>
    </dgm:pt>
    <dgm:pt modelId="{92810260-9B27-4245-AF3B-23458AB55BA7}" type="sibTrans" cxnId="{65BE83FD-918B-479C-8CAE-CC7E5FF94D1E}">
      <dgm:prSet/>
      <dgm:spPr/>
      <dgm:t>
        <a:bodyPr/>
        <a:lstStyle/>
        <a:p>
          <a:endParaRPr lang="fi-FI" sz="900"/>
        </a:p>
      </dgm:t>
    </dgm:pt>
    <dgm:pt modelId="{8C86C0A1-FD1E-4B55-A108-4C2DD71964D5}">
      <dgm:prSet custT="1"/>
      <dgm:spPr/>
      <dgm:t>
        <a:bodyPr/>
        <a:lstStyle/>
        <a:p>
          <a:r>
            <a:rPr lang="fi-FI" sz="900" b="1"/>
            <a:t>Ennen sopimuksen tekemistä ja määräaikaiskatsauksissa annettavat tiedot: ympäristön kannalta kestävien sijoitusten ja ympäristöominaisuuksia edistävien rahoitustuotteiden avoimuus: </a:t>
          </a:r>
          <a:endParaRPr lang="fi-FI" sz="900"/>
        </a:p>
      </dgm:t>
    </dgm:pt>
    <dgm:pt modelId="{B42F73CA-CFFF-4C27-8580-45DBC5088231}" type="parTrans" cxnId="{8DDCDCFC-8CDD-4A3A-B79D-8F89B8CE1D9C}">
      <dgm:prSet/>
      <dgm:spPr/>
      <dgm:t>
        <a:bodyPr/>
        <a:lstStyle/>
        <a:p>
          <a:endParaRPr lang="fi-FI" sz="900"/>
        </a:p>
      </dgm:t>
    </dgm:pt>
    <dgm:pt modelId="{4C3F0A57-0312-4A41-B9C0-711ADAE69FB2}" type="sibTrans" cxnId="{8DDCDCFC-8CDD-4A3A-B79D-8F89B8CE1D9C}">
      <dgm:prSet/>
      <dgm:spPr/>
      <dgm:t>
        <a:bodyPr/>
        <a:lstStyle/>
        <a:p>
          <a:endParaRPr lang="fi-FI" sz="900"/>
        </a:p>
      </dgm:t>
    </dgm:pt>
    <dgm:pt modelId="{F98045FA-C17A-4E23-A73B-932C9B9515FB}">
      <dgm:prSet custT="1"/>
      <dgm:spPr/>
      <dgm:t>
        <a:bodyPr/>
        <a:lstStyle/>
        <a:p>
          <a:r>
            <a:rPr lang="fi-FI" sz="900"/>
            <a:t>a) Tiedot ympäristötavoitteista, joita rahoitustuotteen perustana oleva sijoitus edistää; ja  </a:t>
          </a:r>
        </a:p>
      </dgm:t>
    </dgm:pt>
    <dgm:pt modelId="{54D341C0-3235-4889-BDA8-89879B0BE80F}" type="parTrans" cxnId="{BCCE3DAF-C155-49A3-8691-A528054420D7}">
      <dgm:prSet/>
      <dgm:spPr/>
      <dgm:t>
        <a:bodyPr/>
        <a:lstStyle/>
        <a:p>
          <a:endParaRPr lang="fi-FI" sz="900"/>
        </a:p>
      </dgm:t>
    </dgm:pt>
    <dgm:pt modelId="{9A8B240C-B285-4BD0-A7B8-80B19C457728}" type="sibTrans" cxnId="{BCCE3DAF-C155-49A3-8691-A528054420D7}">
      <dgm:prSet/>
      <dgm:spPr/>
      <dgm:t>
        <a:bodyPr/>
        <a:lstStyle/>
        <a:p>
          <a:endParaRPr lang="fi-FI" sz="900"/>
        </a:p>
      </dgm:t>
    </dgm:pt>
    <dgm:pt modelId="{DE1C14B6-5843-46EC-BAA9-BA68475578F2}">
      <dgm:prSet custT="1"/>
      <dgm:spPr/>
      <dgm:t>
        <a:bodyPr/>
        <a:lstStyle/>
        <a:p>
          <a:r>
            <a:rPr lang="fi-FI" sz="900"/>
            <a:t>b) kuvaus siitä, miten ja missä määrin rahoitustuotteen perustana olevat sijoitukset ovat taloudellisissa toiminnoissa, joita pidetään ympäristön kannalta kestävinä </a:t>
          </a:r>
        </a:p>
      </dgm:t>
    </dgm:pt>
    <dgm:pt modelId="{5DE96B36-83BB-42AB-9EA0-CB66B60FACF1}" type="parTrans" cxnId="{FDD3B1E1-210D-46EB-9802-1F6F66345545}">
      <dgm:prSet/>
      <dgm:spPr/>
      <dgm:t>
        <a:bodyPr/>
        <a:lstStyle/>
        <a:p>
          <a:endParaRPr lang="fi-FI" sz="900"/>
        </a:p>
      </dgm:t>
    </dgm:pt>
    <dgm:pt modelId="{6AE7C99A-FD7D-407B-9AA1-57C5C0BFC78E}" type="sibTrans" cxnId="{FDD3B1E1-210D-46EB-9802-1F6F66345545}">
      <dgm:prSet/>
      <dgm:spPr/>
      <dgm:t>
        <a:bodyPr/>
        <a:lstStyle/>
        <a:p>
          <a:endParaRPr lang="fi-FI" sz="900"/>
        </a:p>
      </dgm:t>
    </dgm:pt>
    <dgm:pt modelId="{F9F0DDB8-3914-408E-ADAD-CA3B6FB85EAF}">
      <dgm:prSet custT="1"/>
      <dgm:spPr/>
      <dgm:t>
        <a:bodyPr/>
        <a:lstStyle/>
        <a:p>
          <a:r>
            <a:rPr lang="fi-FI" sz="800" b="1" dirty="0"/>
            <a:t>Annettaviin tietoihin on liitettävä seuraava lausuma: ”’Ei merkittävää haittaa’ -periaatetta sovelletaan ainoastaan rahoitustuotteeseen sisältyviin sijoituksiin, joissa otetaan huomioon ympäristön kannalta kestäviä taloudellisia toimintoja koskevat EU:n kriteerit. Muiden tähän rahoitustuotteeseen sisältyvien sijoitusten osuuden osalta ei oteta huomioon ympäristön kannalta kestäviä taloudellisia toimintoja koskevia EU:n kriteerejä.” </a:t>
          </a:r>
          <a:endParaRPr lang="fi-FI" sz="800" dirty="0"/>
        </a:p>
      </dgm:t>
    </dgm:pt>
    <dgm:pt modelId="{B8BD0A30-8D89-4DED-9861-7906B878E941}" type="parTrans" cxnId="{D71A1A09-E685-4BFB-BCF2-8C82BF37FA84}">
      <dgm:prSet/>
      <dgm:spPr/>
      <dgm:t>
        <a:bodyPr/>
        <a:lstStyle/>
        <a:p>
          <a:endParaRPr lang="fi-FI" sz="900"/>
        </a:p>
      </dgm:t>
    </dgm:pt>
    <dgm:pt modelId="{12C839F9-6113-4751-9194-EB8E256DCFD0}" type="sibTrans" cxnId="{D71A1A09-E685-4BFB-BCF2-8C82BF37FA84}">
      <dgm:prSet/>
      <dgm:spPr/>
      <dgm:t>
        <a:bodyPr/>
        <a:lstStyle/>
        <a:p>
          <a:endParaRPr lang="fi-FI" sz="900"/>
        </a:p>
      </dgm:t>
    </dgm:pt>
    <dgm:pt modelId="{2DF78CE6-D04D-4EB4-BD5D-E2DE0C3B55EA}">
      <dgm:prSet custT="1"/>
      <dgm:spPr/>
      <dgm:t>
        <a:bodyPr/>
        <a:lstStyle/>
        <a:p>
          <a:r>
            <a:rPr lang="fi-FI" sz="900" b="1"/>
            <a:t>Muiden kuin rahoitusalan yritysten on annettava erityisesti seuraavat tiedot: </a:t>
          </a:r>
          <a:endParaRPr lang="fi-FI" sz="900"/>
        </a:p>
      </dgm:t>
    </dgm:pt>
    <dgm:pt modelId="{958C17B7-260D-47AA-A54C-FDAB9F2D1B5C}" type="parTrans" cxnId="{48B23DF1-8F01-49F0-BE31-D901AD2C4183}">
      <dgm:prSet/>
      <dgm:spPr/>
      <dgm:t>
        <a:bodyPr/>
        <a:lstStyle/>
        <a:p>
          <a:endParaRPr lang="fi-FI" sz="900"/>
        </a:p>
      </dgm:t>
    </dgm:pt>
    <dgm:pt modelId="{016BB13C-BB88-4436-9F4E-800BCCE82B80}" type="sibTrans" cxnId="{48B23DF1-8F01-49F0-BE31-D901AD2C4183}">
      <dgm:prSet/>
      <dgm:spPr/>
      <dgm:t>
        <a:bodyPr/>
        <a:lstStyle/>
        <a:p>
          <a:endParaRPr lang="fi-FI" sz="900"/>
        </a:p>
      </dgm:t>
    </dgm:pt>
    <dgm:pt modelId="{2506672C-A098-4817-8943-AC1BBA00EEF7}">
      <dgm:prSet custT="1"/>
      <dgm:spPr/>
      <dgm:t>
        <a:bodyPr/>
        <a:lstStyle/>
        <a:p>
          <a:r>
            <a:rPr lang="fi-FI" sz="900"/>
            <a:t>a) osuus niiden liikevaihdosta, joka on saatu tuotteista tai palveluista, jotka liittyvät 3 ja 9 artiklan nojalla ympäristön kannalta kestävinä pidettäviin taloudellisiin toimintoihin; ja </a:t>
          </a:r>
        </a:p>
      </dgm:t>
    </dgm:pt>
    <dgm:pt modelId="{62AE7AC6-6233-4217-8755-92A2CA9E1E95}" type="parTrans" cxnId="{74CA512D-EA8D-420F-8FC0-553FFB0A775B}">
      <dgm:prSet/>
      <dgm:spPr/>
      <dgm:t>
        <a:bodyPr/>
        <a:lstStyle/>
        <a:p>
          <a:endParaRPr lang="fi-FI" sz="900"/>
        </a:p>
      </dgm:t>
    </dgm:pt>
    <dgm:pt modelId="{516EA02A-37B8-44BE-94BC-EA1625EED63C}" type="sibTrans" cxnId="{74CA512D-EA8D-420F-8FC0-553FFB0A775B}">
      <dgm:prSet/>
      <dgm:spPr/>
      <dgm:t>
        <a:bodyPr/>
        <a:lstStyle/>
        <a:p>
          <a:endParaRPr lang="fi-FI" sz="900"/>
        </a:p>
      </dgm:t>
    </dgm:pt>
    <dgm:pt modelId="{B6C21EBE-1333-4217-A263-F26BC02114BA}">
      <dgm:prSet custT="1"/>
      <dgm:spPr/>
      <dgm:t>
        <a:bodyPr/>
        <a:lstStyle/>
        <a:p>
          <a:r>
            <a:rPr lang="fi-FI" sz="900"/>
            <a:t>b) osuus niiden pääomamenoista ja osuus niiden toimintamenoista, joka liittyy 3 ja 9 artiklan nojalla ympäristön kannalta kestävinä pidettäviin taloudellisiin toimintoihin liittyviin omaisuuseriin tai prosesseihin </a:t>
          </a:r>
        </a:p>
      </dgm:t>
    </dgm:pt>
    <dgm:pt modelId="{EDBB4A40-988A-4568-895F-E024F15FB667}" type="parTrans" cxnId="{194CF416-064E-4265-8AA3-35C48F9FAA8E}">
      <dgm:prSet/>
      <dgm:spPr/>
      <dgm:t>
        <a:bodyPr/>
        <a:lstStyle/>
        <a:p>
          <a:endParaRPr lang="fi-FI" sz="900"/>
        </a:p>
      </dgm:t>
    </dgm:pt>
    <dgm:pt modelId="{D2539E10-C972-418D-A245-73356466678E}" type="sibTrans" cxnId="{194CF416-064E-4265-8AA3-35C48F9FAA8E}">
      <dgm:prSet/>
      <dgm:spPr/>
      <dgm:t>
        <a:bodyPr/>
        <a:lstStyle/>
        <a:p>
          <a:endParaRPr lang="fi-FI" sz="900"/>
        </a:p>
      </dgm:t>
    </dgm:pt>
    <dgm:pt modelId="{0A34F82A-B4CF-4D6E-9075-37C2FA4F376A}" type="pres">
      <dgm:prSet presAssocID="{191FE344-6449-43A2-9CDA-F6085FB3B95B}" presName="Name0" presStyleCnt="0">
        <dgm:presLayoutVars>
          <dgm:chPref val="1"/>
          <dgm:dir/>
          <dgm:animOne val="branch"/>
          <dgm:animLvl val="lvl"/>
          <dgm:resizeHandles/>
        </dgm:presLayoutVars>
      </dgm:prSet>
      <dgm:spPr/>
    </dgm:pt>
    <dgm:pt modelId="{07A152A5-365B-461A-85B3-E8BBE6EA87AF}" type="pres">
      <dgm:prSet presAssocID="{5A136417-7585-42FB-9218-FCC5BB493451}" presName="vertOne" presStyleCnt="0"/>
      <dgm:spPr/>
    </dgm:pt>
    <dgm:pt modelId="{C82A37A4-7116-47C0-9C1C-5838856D3862}" type="pres">
      <dgm:prSet presAssocID="{5A136417-7585-42FB-9218-FCC5BB493451}" presName="txOne" presStyleLbl="node0" presStyleIdx="0" presStyleCnt="5">
        <dgm:presLayoutVars>
          <dgm:chPref val="3"/>
        </dgm:presLayoutVars>
      </dgm:prSet>
      <dgm:spPr/>
    </dgm:pt>
    <dgm:pt modelId="{33F05C15-F019-459F-9CD0-4F51DF079938}" type="pres">
      <dgm:prSet presAssocID="{5A136417-7585-42FB-9218-FCC5BB493451}" presName="parTransOne" presStyleCnt="0"/>
      <dgm:spPr/>
    </dgm:pt>
    <dgm:pt modelId="{C41848D2-D75B-4D21-8816-E3E5BFDE7BFC}" type="pres">
      <dgm:prSet presAssocID="{5A136417-7585-42FB-9218-FCC5BB493451}" presName="horzOne" presStyleCnt="0"/>
      <dgm:spPr/>
    </dgm:pt>
    <dgm:pt modelId="{94748BF3-7558-4961-9638-53F362FA22C1}" type="pres">
      <dgm:prSet presAssocID="{4E6190AD-8A5F-48C5-8204-47A0F86C67CD}" presName="vertTwo" presStyleCnt="0"/>
      <dgm:spPr/>
    </dgm:pt>
    <dgm:pt modelId="{56271DAC-9DA9-492A-8A0E-CFF7F7E627ED}" type="pres">
      <dgm:prSet presAssocID="{4E6190AD-8A5F-48C5-8204-47A0F86C67CD}" presName="txTwo" presStyleLbl="node2" presStyleIdx="0" presStyleCnt="6">
        <dgm:presLayoutVars>
          <dgm:chPref val="3"/>
        </dgm:presLayoutVars>
      </dgm:prSet>
      <dgm:spPr/>
    </dgm:pt>
    <dgm:pt modelId="{A8A09842-7577-41A8-92E3-3258DD5AE430}" type="pres">
      <dgm:prSet presAssocID="{4E6190AD-8A5F-48C5-8204-47A0F86C67CD}" presName="horzTwo" presStyleCnt="0"/>
      <dgm:spPr/>
    </dgm:pt>
    <dgm:pt modelId="{FDB5044D-54FC-4BD9-91E9-756D709A55A9}" type="pres">
      <dgm:prSet presAssocID="{0DDA7497-59B1-4547-AA77-7596BC7074FB}" presName="sibSpaceTwo" presStyleCnt="0"/>
      <dgm:spPr/>
    </dgm:pt>
    <dgm:pt modelId="{2F59DFE0-2489-41B2-AA06-E08147DAA080}" type="pres">
      <dgm:prSet presAssocID="{54769FA6-8DD5-4F95-9F96-D0C938B3B2BD}" presName="vertTwo" presStyleCnt="0"/>
      <dgm:spPr/>
    </dgm:pt>
    <dgm:pt modelId="{40485DD0-0F41-49EB-84A9-22F5F34331E6}" type="pres">
      <dgm:prSet presAssocID="{54769FA6-8DD5-4F95-9F96-D0C938B3B2BD}" presName="txTwo" presStyleLbl="node2" presStyleIdx="1" presStyleCnt="6">
        <dgm:presLayoutVars>
          <dgm:chPref val="3"/>
        </dgm:presLayoutVars>
      </dgm:prSet>
      <dgm:spPr/>
    </dgm:pt>
    <dgm:pt modelId="{713ECAF9-CD99-4F5E-88CB-4E3103E09275}" type="pres">
      <dgm:prSet presAssocID="{54769FA6-8DD5-4F95-9F96-D0C938B3B2BD}" presName="horzTwo" presStyleCnt="0"/>
      <dgm:spPr/>
    </dgm:pt>
    <dgm:pt modelId="{635D0AE9-2250-4F97-8496-26ACB7E86413}" type="pres">
      <dgm:prSet presAssocID="{F05E0F4A-C9CD-4694-A118-641231A7381A}" presName="sibSpaceOne" presStyleCnt="0"/>
      <dgm:spPr/>
    </dgm:pt>
    <dgm:pt modelId="{D0488616-2A3B-4D4F-874E-2855DBE11255}" type="pres">
      <dgm:prSet presAssocID="{ED585D9E-3DED-414F-BE9F-1548261EA980}" presName="vertOne" presStyleCnt="0"/>
      <dgm:spPr/>
    </dgm:pt>
    <dgm:pt modelId="{D68A714D-5D87-4868-9AA2-956974D48689}" type="pres">
      <dgm:prSet presAssocID="{ED585D9E-3DED-414F-BE9F-1548261EA980}" presName="txOne" presStyleLbl="node0" presStyleIdx="1" presStyleCnt="5">
        <dgm:presLayoutVars>
          <dgm:chPref val="3"/>
        </dgm:presLayoutVars>
      </dgm:prSet>
      <dgm:spPr/>
    </dgm:pt>
    <dgm:pt modelId="{A891125D-1892-4606-AFEC-19B599E1E6D5}" type="pres">
      <dgm:prSet presAssocID="{ED585D9E-3DED-414F-BE9F-1548261EA980}" presName="horzOne" presStyleCnt="0"/>
      <dgm:spPr/>
    </dgm:pt>
    <dgm:pt modelId="{27869183-A7EB-41D3-ACA9-B6B931E51243}" type="pres">
      <dgm:prSet presAssocID="{92810260-9B27-4245-AF3B-23458AB55BA7}" presName="sibSpaceOne" presStyleCnt="0"/>
      <dgm:spPr/>
    </dgm:pt>
    <dgm:pt modelId="{E195E9CA-7EF6-4B8A-93F1-7FAE0C4F6430}" type="pres">
      <dgm:prSet presAssocID="{8C86C0A1-FD1E-4B55-A108-4C2DD71964D5}" presName="vertOne" presStyleCnt="0"/>
      <dgm:spPr/>
    </dgm:pt>
    <dgm:pt modelId="{C6127FCF-38B3-43FA-9232-B95E0557E7AC}" type="pres">
      <dgm:prSet presAssocID="{8C86C0A1-FD1E-4B55-A108-4C2DD71964D5}" presName="txOne" presStyleLbl="node0" presStyleIdx="2" presStyleCnt="5">
        <dgm:presLayoutVars>
          <dgm:chPref val="3"/>
        </dgm:presLayoutVars>
      </dgm:prSet>
      <dgm:spPr/>
    </dgm:pt>
    <dgm:pt modelId="{99248372-A5C7-4377-A818-F2B4344ED6DF}" type="pres">
      <dgm:prSet presAssocID="{8C86C0A1-FD1E-4B55-A108-4C2DD71964D5}" presName="parTransOne" presStyleCnt="0"/>
      <dgm:spPr/>
    </dgm:pt>
    <dgm:pt modelId="{92D6B3F5-F26A-42AF-9A3E-DD715AE6B818}" type="pres">
      <dgm:prSet presAssocID="{8C86C0A1-FD1E-4B55-A108-4C2DD71964D5}" presName="horzOne" presStyleCnt="0"/>
      <dgm:spPr/>
    </dgm:pt>
    <dgm:pt modelId="{372FCC50-9D3B-4477-AE80-B8C00DD0952C}" type="pres">
      <dgm:prSet presAssocID="{F98045FA-C17A-4E23-A73B-932C9B9515FB}" presName="vertTwo" presStyleCnt="0"/>
      <dgm:spPr/>
    </dgm:pt>
    <dgm:pt modelId="{73CF0437-0677-4FDC-A8FE-1CC40D84B8EF}" type="pres">
      <dgm:prSet presAssocID="{F98045FA-C17A-4E23-A73B-932C9B9515FB}" presName="txTwo" presStyleLbl="node2" presStyleIdx="2" presStyleCnt="6">
        <dgm:presLayoutVars>
          <dgm:chPref val="3"/>
        </dgm:presLayoutVars>
      </dgm:prSet>
      <dgm:spPr/>
    </dgm:pt>
    <dgm:pt modelId="{0FA0E27C-36D2-494C-9ACD-A23EEAE76541}" type="pres">
      <dgm:prSet presAssocID="{F98045FA-C17A-4E23-A73B-932C9B9515FB}" presName="horzTwo" presStyleCnt="0"/>
      <dgm:spPr/>
    </dgm:pt>
    <dgm:pt modelId="{7FCAB398-C365-41D1-BD6F-D9B63D449B9C}" type="pres">
      <dgm:prSet presAssocID="{9A8B240C-B285-4BD0-A7B8-80B19C457728}" presName="sibSpaceTwo" presStyleCnt="0"/>
      <dgm:spPr/>
    </dgm:pt>
    <dgm:pt modelId="{57A69DF9-D7B4-4087-A2B0-1E50B6D6DBDC}" type="pres">
      <dgm:prSet presAssocID="{DE1C14B6-5843-46EC-BAA9-BA68475578F2}" presName="vertTwo" presStyleCnt="0"/>
      <dgm:spPr/>
    </dgm:pt>
    <dgm:pt modelId="{529D57FA-E09C-404E-B56D-8EF7E4F6ABD1}" type="pres">
      <dgm:prSet presAssocID="{DE1C14B6-5843-46EC-BAA9-BA68475578F2}" presName="txTwo" presStyleLbl="node2" presStyleIdx="3" presStyleCnt="6">
        <dgm:presLayoutVars>
          <dgm:chPref val="3"/>
        </dgm:presLayoutVars>
      </dgm:prSet>
      <dgm:spPr/>
    </dgm:pt>
    <dgm:pt modelId="{F15BA911-BD9B-4945-B671-D09525A8F42F}" type="pres">
      <dgm:prSet presAssocID="{DE1C14B6-5843-46EC-BAA9-BA68475578F2}" presName="horzTwo" presStyleCnt="0"/>
      <dgm:spPr/>
    </dgm:pt>
    <dgm:pt modelId="{E1DD0AF2-BB32-4F5F-AFB4-905E3DAEFE9C}" type="pres">
      <dgm:prSet presAssocID="{4C3F0A57-0312-4A41-B9C0-711ADAE69FB2}" presName="sibSpaceOne" presStyleCnt="0"/>
      <dgm:spPr/>
    </dgm:pt>
    <dgm:pt modelId="{B7880703-F8F5-401F-94D8-EC5911E792CE}" type="pres">
      <dgm:prSet presAssocID="{F9F0DDB8-3914-408E-ADAD-CA3B6FB85EAF}" presName="vertOne" presStyleCnt="0"/>
      <dgm:spPr/>
    </dgm:pt>
    <dgm:pt modelId="{844EB462-D93E-4D2C-91A3-2C8769EDA009}" type="pres">
      <dgm:prSet presAssocID="{F9F0DDB8-3914-408E-ADAD-CA3B6FB85EAF}" presName="txOne" presStyleLbl="node0" presStyleIdx="3" presStyleCnt="5">
        <dgm:presLayoutVars>
          <dgm:chPref val="3"/>
        </dgm:presLayoutVars>
      </dgm:prSet>
      <dgm:spPr/>
    </dgm:pt>
    <dgm:pt modelId="{46E7BB99-E926-43BC-B876-46C41B31F334}" type="pres">
      <dgm:prSet presAssocID="{F9F0DDB8-3914-408E-ADAD-CA3B6FB85EAF}" presName="horzOne" presStyleCnt="0"/>
      <dgm:spPr/>
    </dgm:pt>
    <dgm:pt modelId="{048F31A7-02B6-4213-9841-EDC66FD78C31}" type="pres">
      <dgm:prSet presAssocID="{12C839F9-6113-4751-9194-EB8E256DCFD0}" presName="sibSpaceOne" presStyleCnt="0"/>
      <dgm:spPr/>
    </dgm:pt>
    <dgm:pt modelId="{9E366E03-7C93-4340-B566-3C57B225BDD6}" type="pres">
      <dgm:prSet presAssocID="{2DF78CE6-D04D-4EB4-BD5D-E2DE0C3B55EA}" presName="vertOne" presStyleCnt="0"/>
      <dgm:spPr/>
    </dgm:pt>
    <dgm:pt modelId="{E456E682-D36F-4485-88E3-62B773E0CF7D}" type="pres">
      <dgm:prSet presAssocID="{2DF78CE6-D04D-4EB4-BD5D-E2DE0C3B55EA}" presName="txOne" presStyleLbl="node0" presStyleIdx="4" presStyleCnt="5">
        <dgm:presLayoutVars>
          <dgm:chPref val="3"/>
        </dgm:presLayoutVars>
      </dgm:prSet>
      <dgm:spPr/>
    </dgm:pt>
    <dgm:pt modelId="{F7F8C5AC-B1B6-408C-BBC0-70371409C243}" type="pres">
      <dgm:prSet presAssocID="{2DF78CE6-D04D-4EB4-BD5D-E2DE0C3B55EA}" presName="parTransOne" presStyleCnt="0"/>
      <dgm:spPr/>
    </dgm:pt>
    <dgm:pt modelId="{19BE9368-A24B-4A0C-ACFB-918E6B872B88}" type="pres">
      <dgm:prSet presAssocID="{2DF78CE6-D04D-4EB4-BD5D-E2DE0C3B55EA}" presName="horzOne" presStyleCnt="0"/>
      <dgm:spPr/>
    </dgm:pt>
    <dgm:pt modelId="{F4C540F4-A525-4996-8A80-475A3B04BE3D}" type="pres">
      <dgm:prSet presAssocID="{2506672C-A098-4817-8943-AC1BBA00EEF7}" presName="vertTwo" presStyleCnt="0"/>
      <dgm:spPr/>
    </dgm:pt>
    <dgm:pt modelId="{A0278FC4-5DC8-40FA-912F-2D9E058295E5}" type="pres">
      <dgm:prSet presAssocID="{2506672C-A098-4817-8943-AC1BBA00EEF7}" presName="txTwo" presStyleLbl="node2" presStyleIdx="4" presStyleCnt="6">
        <dgm:presLayoutVars>
          <dgm:chPref val="3"/>
        </dgm:presLayoutVars>
      </dgm:prSet>
      <dgm:spPr/>
    </dgm:pt>
    <dgm:pt modelId="{6E27D157-94F6-42AD-85BF-AE851231A4D2}" type="pres">
      <dgm:prSet presAssocID="{2506672C-A098-4817-8943-AC1BBA00EEF7}" presName="horzTwo" presStyleCnt="0"/>
      <dgm:spPr/>
    </dgm:pt>
    <dgm:pt modelId="{7DDB7D26-5C55-474D-9C87-12BEF1B53026}" type="pres">
      <dgm:prSet presAssocID="{516EA02A-37B8-44BE-94BC-EA1625EED63C}" presName="sibSpaceTwo" presStyleCnt="0"/>
      <dgm:spPr/>
    </dgm:pt>
    <dgm:pt modelId="{3DBEBF4D-FB0A-4F73-8DB6-08CF9B3C2BA3}" type="pres">
      <dgm:prSet presAssocID="{B6C21EBE-1333-4217-A263-F26BC02114BA}" presName="vertTwo" presStyleCnt="0"/>
      <dgm:spPr/>
    </dgm:pt>
    <dgm:pt modelId="{AC83466D-982A-45F3-8353-4FD7078F9918}" type="pres">
      <dgm:prSet presAssocID="{B6C21EBE-1333-4217-A263-F26BC02114BA}" presName="txTwo" presStyleLbl="node2" presStyleIdx="5" presStyleCnt="6">
        <dgm:presLayoutVars>
          <dgm:chPref val="3"/>
        </dgm:presLayoutVars>
      </dgm:prSet>
      <dgm:spPr/>
    </dgm:pt>
    <dgm:pt modelId="{F27EDF4B-7FD3-4DF8-90C1-304451FA9341}" type="pres">
      <dgm:prSet presAssocID="{B6C21EBE-1333-4217-A263-F26BC02114BA}" presName="horzTwo" presStyleCnt="0"/>
      <dgm:spPr/>
    </dgm:pt>
  </dgm:ptLst>
  <dgm:cxnLst>
    <dgm:cxn modelId="{D71A1A09-E685-4BFB-BCF2-8C82BF37FA84}" srcId="{191FE344-6449-43A2-9CDA-F6085FB3B95B}" destId="{F9F0DDB8-3914-408E-ADAD-CA3B6FB85EAF}" srcOrd="3" destOrd="0" parTransId="{B8BD0A30-8D89-4DED-9861-7906B878E941}" sibTransId="{12C839F9-6113-4751-9194-EB8E256DCFD0}"/>
    <dgm:cxn modelId="{194CF416-064E-4265-8AA3-35C48F9FAA8E}" srcId="{2DF78CE6-D04D-4EB4-BD5D-E2DE0C3B55EA}" destId="{B6C21EBE-1333-4217-A263-F26BC02114BA}" srcOrd="1" destOrd="0" parTransId="{EDBB4A40-988A-4568-895F-E024F15FB667}" sibTransId="{D2539E10-C972-418D-A245-73356466678E}"/>
    <dgm:cxn modelId="{2F177622-2971-41C1-B685-93759529C4AE}" type="presOf" srcId="{2DF78CE6-D04D-4EB4-BD5D-E2DE0C3B55EA}" destId="{E456E682-D36F-4485-88E3-62B773E0CF7D}" srcOrd="0" destOrd="0" presId="urn:microsoft.com/office/officeart/2005/8/layout/hierarchy4"/>
    <dgm:cxn modelId="{FFA2722A-ED37-447D-A480-E0D5305CEE99}" type="presOf" srcId="{54769FA6-8DD5-4F95-9F96-D0C938B3B2BD}" destId="{40485DD0-0F41-49EB-84A9-22F5F34331E6}" srcOrd="0" destOrd="0" presId="urn:microsoft.com/office/officeart/2005/8/layout/hierarchy4"/>
    <dgm:cxn modelId="{7BA4BA2C-336C-41E2-B204-14C7487CE359}" type="presOf" srcId="{B6C21EBE-1333-4217-A263-F26BC02114BA}" destId="{AC83466D-982A-45F3-8353-4FD7078F9918}" srcOrd="0" destOrd="0" presId="urn:microsoft.com/office/officeart/2005/8/layout/hierarchy4"/>
    <dgm:cxn modelId="{74CA512D-EA8D-420F-8FC0-553FFB0A775B}" srcId="{2DF78CE6-D04D-4EB4-BD5D-E2DE0C3B55EA}" destId="{2506672C-A098-4817-8943-AC1BBA00EEF7}" srcOrd="0" destOrd="0" parTransId="{62AE7AC6-6233-4217-8755-92A2CA9E1E95}" sibTransId="{516EA02A-37B8-44BE-94BC-EA1625EED63C}"/>
    <dgm:cxn modelId="{140BEC41-EFCD-419E-A0C3-F0D99FDCB8A3}" type="presOf" srcId="{5A136417-7585-42FB-9218-FCC5BB493451}" destId="{C82A37A4-7116-47C0-9C1C-5838856D3862}" srcOrd="0" destOrd="0" presId="urn:microsoft.com/office/officeart/2005/8/layout/hierarchy4"/>
    <dgm:cxn modelId="{AA14C943-E0DF-4577-B9E6-74CC6602F709}" type="presOf" srcId="{8C86C0A1-FD1E-4B55-A108-4C2DD71964D5}" destId="{C6127FCF-38B3-43FA-9232-B95E0557E7AC}" srcOrd="0" destOrd="0" presId="urn:microsoft.com/office/officeart/2005/8/layout/hierarchy4"/>
    <dgm:cxn modelId="{14C77853-5BE0-41D5-8C2A-8FCF1BEEC748}" type="presOf" srcId="{2506672C-A098-4817-8943-AC1BBA00EEF7}" destId="{A0278FC4-5DC8-40FA-912F-2D9E058295E5}" srcOrd="0" destOrd="0" presId="urn:microsoft.com/office/officeart/2005/8/layout/hierarchy4"/>
    <dgm:cxn modelId="{08649773-E8AF-45A3-AAF2-557ED52B4AEB}" type="presOf" srcId="{191FE344-6449-43A2-9CDA-F6085FB3B95B}" destId="{0A34F82A-B4CF-4D6E-9075-37C2FA4F376A}" srcOrd="0" destOrd="0" presId="urn:microsoft.com/office/officeart/2005/8/layout/hierarchy4"/>
    <dgm:cxn modelId="{CB26248D-7A32-427F-836E-111399BE98A7}" type="presOf" srcId="{F98045FA-C17A-4E23-A73B-932C9B9515FB}" destId="{73CF0437-0677-4FDC-A8FE-1CC40D84B8EF}" srcOrd="0" destOrd="0" presId="urn:microsoft.com/office/officeart/2005/8/layout/hierarchy4"/>
    <dgm:cxn modelId="{AEEF6696-D36E-464E-B06D-F2E0499C0E50}" srcId="{5A136417-7585-42FB-9218-FCC5BB493451}" destId="{54769FA6-8DD5-4F95-9F96-D0C938B3B2BD}" srcOrd="1" destOrd="0" parTransId="{5E5455A9-D44E-432E-B9BF-AD36F21DC71C}" sibTransId="{5AF1694B-B3D8-4D54-866B-421B9CADEAE4}"/>
    <dgm:cxn modelId="{B2532F9D-85AD-4163-8B89-AF5F23636C07}" srcId="{5A136417-7585-42FB-9218-FCC5BB493451}" destId="{4E6190AD-8A5F-48C5-8204-47A0F86C67CD}" srcOrd="0" destOrd="0" parTransId="{28E84C70-BD68-483E-AB98-7BB4C83D561F}" sibTransId="{0DDA7497-59B1-4547-AA77-7596BC7074FB}"/>
    <dgm:cxn modelId="{BCCE3DAF-C155-49A3-8691-A528054420D7}" srcId="{8C86C0A1-FD1E-4B55-A108-4C2DD71964D5}" destId="{F98045FA-C17A-4E23-A73B-932C9B9515FB}" srcOrd="0" destOrd="0" parTransId="{54D341C0-3235-4889-BDA8-89879B0BE80F}" sibTransId="{9A8B240C-B285-4BD0-A7B8-80B19C457728}"/>
    <dgm:cxn modelId="{6BD8ADAF-4A91-415E-903C-21E7A33389C7}" type="presOf" srcId="{F9F0DDB8-3914-408E-ADAD-CA3B6FB85EAF}" destId="{844EB462-D93E-4D2C-91A3-2C8769EDA009}" srcOrd="0" destOrd="0" presId="urn:microsoft.com/office/officeart/2005/8/layout/hierarchy4"/>
    <dgm:cxn modelId="{B20FA7B0-AF2A-4CC7-8B5D-BC446071BAD2}" type="presOf" srcId="{DE1C14B6-5843-46EC-BAA9-BA68475578F2}" destId="{529D57FA-E09C-404E-B56D-8EF7E4F6ABD1}" srcOrd="0" destOrd="0" presId="urn:microsoft.com/office/officeart/2005/8/layout/hierarchy4"/>
    <dgm:cxn modelId="{04770DB2-89AD-42C0-989E-EFFDFE2EAB27}" type="presOf" srcId="{ED585D9E-3DED-414F-BE9F-1548261EA980}" destId="{D68A714D-5D87-4868-9AA2-956974D48689}" srcOrd="0" destOrd="0" presId="urn:microsoft.com/office/officeart/2005/8/layout/hierarchy4"/>
    <dgm:cxn modelId="{EEF441D8-07EE-4021-8372-F99F65DB8F0B}" type="presOf" srcId="{4E6190AD-8A5F-48C5-8204-47A0F86C67CD}" destId="{56271DAC-9DA9-492A-8A0E-CFF7F7E627ED}" srcOrd="0" destOrd="0" presId="urn:microsoft.com/office/officeart/2005/8/layout/hierarchy4"/>
    <dgm:cxn modelId="{FDD3B1E1-210D-46EB-9802-1F6F66345545}" srcId="{8C86C0A1-FD1E-4B55-A108-4C2DD71964D5}" destId="{DE1C14B6-5843-46EC-BAA9-BA68475578F2}" srcOrd="1" destOrd="0" parTransId="{5DE96B36-83BB-42AB-9EA0-CB66B60FACF1}" sibTransId="{6AE7C99A-FD7D-407B-9AA1-57C5C0BFC78E}"/>
    <dgm:cxn modelId="{F92975E6-AD1B-41F7-86FC-2588B1589741}" srcId="{191FE344-6449-43A2-9CDA-F6085FB3B95B}" destId="{5A136417-7585-42FB-9218-FCC5BB493451}" srcOrd="0" destOrd="0" parTransId="{F45E552D-08C1-473A-8E64-5BF924DDFE74}" sibTransId="{F05E0F4A-C9CD-4694-A118-641231A7381A}"/>
    <dgm:cxn modelId="{48B23DF1-8F01-49F0-BE31-D901AD2C4183}" srcId="{191FE344-6449-43A2-9CDA-F6085FB3B95B}" destId="{2DF78CE6-D04D-4EB4-BD5D-E2DE0C3B55EA}" srcOrd="4" destOrd="0" parTransId="{958C17B7-260D-47AA-A54C-FDAB9F2D1B5C}" sibTransId="{016BB13C-BB88-4436-9F4E-800BCCE82B80}"/>
    <dgm:cxn modelId="{8DDCDCFC-8CDD-4A3A-B79D-8F89B8CE1D9C}" srcId="{191FE344-6449-43A2-9CDA-F6085FB3B95B}" destId="{8C86C0A1-FD1E-4B55-A108-4C2DD71964D5}" srcOrd="2" destOrd="0" parTransId="{B42F73CA-CFFF-4C27-8580-45DBC5088231}" sibTransId="{4C3F0A57-0312-4A41-B9C0-711ADAE69FB2}"/>
    <dgm:cxn modelId="{65BE83FD-918B-479C-8CAE-CC7E5FF94D1E}" srcId="{191FE344-6449-43A2-9CDA-F6085FB3B95B}" destId="{ED585D9E-3DED-414F-BE9F-1548261EA980}" srcOrd="1" destOrd="0" parTransId="{4A70A2CE-7195-4C7A-95B0-8A828B554113}" sibTransId="{92810260-9B27-4245-AF3B-23458AB55BA7}"/>
    <dgm:cxn modelId="{3E66BBCB-5506-4B1B-B3A2-0A1AB3EDE16C}" type="presParOf" srcId="{0A34F82A-B4CF-4D6E-9075-37C2FA4F376A}" destId="{07A152A5-365B-461A-85B3-E8BBE6EA87AF}" srcOrd="0" destOrd="0" presId="urn:microsoft.com/office/officeart/2005/8/layout/hierarchy4"/>
    <dgm:cxn modelId="{80DD6120-DC5F-46B6-B08E-AC16B397B801}" type="presParOf" srcId="{07A152A5-365B-461A-85B3-E8BBE6EA87AF}" destId="{C82A37A4-7116-47C0-9C1C-5838856D3862}" srcOrd="0" destOrd="0" presId="urn:microsoft.com/office/officeart/2005/8/layout/hierarchy4"/>
    <dgm:cxn modelId="{AEBFC2AE-5140-4074-9932-2BC9E4DB1FE3}" type="presParOf" srcId="{07A152A5-365B-461A-85B3-E8BBE6EA87AF}" destId="{33F05C15-F019-459F-9CD0-4F51DF079938}" srcOrd="1" destOrd="0" presId="urn:microsoft.com/office/officeart/2005/8/layout/hierarchy4"/>
    <dgm:cxn modelId="{9CB91204-EB30-409B-B7D2-51F340E2DE9C}" type="presParOf" srcId="{07A152A5-365B-461A-85B3-E8BBE6EA87AF}" destId="{C41848D2-D75B-4D21-8816-E3E5BFDE7BFC}" srcOrd="2" destOrd="0" presId="urn:microsoft.com/office/officeart/2005/8/layout/hierarchy4"/>
    <dgm:cxn modelId="{C09DC78D-DDA0-4A02-9059-9325184D74CC}" type="presParOf" srcId="{C41848D2-D75B-4D21-8816-E3E5BFDE7BFC}" destId="{94748BF3-7558-4961-9638-53F362FA22C1}" srcOrd="0" destOrd="0" presId="urn:microsoft.com/office/officeart/2005/8/layout/hierarchy4"/>
    <dgm:cxn modelId="{A422F71A-4C75-4185-95F8-D219A24A602A}" type="presParOf" srcId="{94748BF3-7558-4961-9638-53F362FA22C1}" destId="{56271DAC-9DA9-492A-8A0E-CFF7F7E627ED}" srcOrd="0" destOrd="0" presId="urn:microsoft.com/office/officeart/2005/8/layout/hierarchy4"/>
    <dgm:cxn modelId="{D47CB326-EDA1-4F09-B9B2-4604AF74BB12}" type="presParOf" srcId="{94748BF3-7558-4961-9638-53F362FA22C1}" destId="{A8A09842-7577-41A8-92E3-3258DD5AE430}" srcOrd="1" destOrd="0" presId="urn:microsoft.com/office/officeart/2005/8/layout/hierarchy4"/>
    <dgm:cxn modelId="{85F0F657-E7A2-48FF-8011-061CCEDC20DB}" type="presParOf" srcId="{C41848D2-D75B-4D21-8816-E3E5BFDE7BFC}" destId="{FDB5044D-54FC-4BD9-91E9-756D709A55A9}" srcOrd="1" destOrd="0" presId="urn:microsoft.com/office/officeart/2005/8/layout/hierarchy4"/>
    <dgm:cxn modelId="{17FD1B36-9178-4E48-9E22-93B207C8E34C}" type="presParOf" srcId="{C41848D2-D75B-4D21-8816-E3E5BFDE7BFC}" destId="{2F59DFE0-2489-41B2-AA06-E08147DAA080}" srcOrd="2" destOrd="0" presId="urn:microsoft.com/office/officeart/2005/8/layout/hierarchy4"/>
    <dgm:cxn modelId="{399B8AC1-5E0C-4322-8575-9C955C4EA81A}" type="presParOf" srcId="{2F59DFE0-2489-41B2-AA06-E08147DAA080}" destId="{40485DD0-0F41-49EB-84A9-22F5F34331E6}" srcOrd="0" destOrd="0" presId="urn:microsoft.com/office/officeart/2005/8/layout/hierarchy4"/>
    <dgm:cxn modelId="{D22EDAED-EB53-4E17-BC48-F884B5B4BF7B}" type="presParOf" srcId="{2F59DFE0-2489-41B2-AA06-E08147DAA080}" destId="{713ECAF9-CD99-4F5E-88CB-4E3103E09275}" srcOrd="1" destOrd="0" presId="urn:microsoft.com/office/officeart/2005/8/layout/hierarchy4"/>
    <dgm:cxn modelId="{0780E2E2-0B2C-455D-8337-2052585A9A23}" type="presParOf" srcId="{0A34F82A-B4CF-4D6E-9075-37C2FA4F376A}" destId="{635D0AE9-2250-4F97-8496-26ACB7E86413}" srcOrd="1" destOrd="0" presId="urn:microsoft.com/office/officeart/2005/8/layout/hierarchy4"/>
    <dgm:cxn modelId="{32FFC8BD-94A8-4966-BB2D-FE41D6063C04}" type="presParOf" srcId="{0A34F82A-B4CF-4D6E-9075-37C2FA4F376A}" destId="{D0488616-2A3B-4D4F-874E-2855DBE11255}" srcOrd="2" destOrd="0" presId="urn:microsoft.com/office/officeart/2005/8/layout/hierarchy4"/>
    <dgm:cxn modelId="{C0FEFE1E-A20C-4CD4-B4D1-8F254D9E8A18}" type="presParOf" srcId="{D0488616-2A3B-4D4F-874E-2855DBE11255}" destId="{D68A714D-5D87-4868-9AA2-956974D48689}" srcOrd="0" destOrd="0" presId="urn:microsoft.com/office/officeart/2005/8/layout/hierarchy4"/>
    <dgm:cxn modelId="{14794C2B-0681-41A5-A0B3-526B50A607DA}" type="presParOf" srcId="{D0488616-2A3B-4D4F-874E-2855DBE11255}" destId="{A891125D-1892-4606-AFEC-19B599E1E6D5}" srcOrd="1" destOrd="0" presId="urn:microsoft.com/office/officeart/2005/8/layout/hierarchy4"/>
    <dgm:cxn modelId="{F722CF28-B07C-4847-8F39-A255AFECB0DA}" type="presParOf" srcId="{0A34F82A-B4CF-4D6E-9075-37C2FA4F376A}" destId="{27869183-A7EB-41D3-ACA9-B6B931E51243}" srcOrd="3" destOrd="0" presId="urn:microsoft.com/office/officeart/2005/8/layout/hierarchy4"/>
    <dgm:cxn modelId="{C5B73D98-7B08-42D1-9AD3-441C92F48489}" type="presParOf" srcId="{0A34F82A-B4CF-4D6E-9075-37C2FA4F376A}" destId="{E195E9CA-7EF6-4B8A-93F1-7FAE0C4F6430}" srcOrd="4" destOrd="0" presId="urn:microsoft.com/office/officeart/2005/8/layout/hierarchy4"/>
    <dgm:cxn modelId="{8E2F68FC-6AC7-4AE8-9B6A-FA1CAA05A58B}" type="presParOf" srcId="{E195E9CA-7EF6-4B8A-93F1-7FAE0C4F6430}" destId="{C6127FCF-38B3-43FA-9232-B95E0557E7AC}" srcOrd="0" destOrd="0" presId="urn:microsoft.com/office/officeart/2005/8/layout/hierarchy4"/>
    <dgm:cxn modelId="{40009CF3-19B4-481F-A172-41F9864D4532}" type="presParOf" srcId="{E195E9CA-7EF6-4B8A-93F1-7FAE0C4F6430}" destId="{99248372-A5C7-4377-A818-F2B4344ED6DF}" srcOrd="1" destOrd="0" presId="urn:microsoft.com/office/officeart/2005/8/layout/hierarchy4"/>
    <dgm:cxn modelId="{213482ED-9BB4-4D04-A6B3-8017C51A2D88}" type="presParOf" srcId="{E195E9CA-7EF6-4B8A-93F1-7FAE0C4F6430}" destId="{92D6B3F5-F26A-42AF-9A3E-DD715AE6B818}" srcOrd="2" destOrd="0" presId="urn:microsoft.com/office/officeart/2005/8/layout/hierarchy4"/>
    <dgm:cxn modelId="{4D158896-04AB-41E6-9D72-85CE9BE33D8E}" type="presParOf" srcId="{92D6B3F5-F26A-42AF-9A3E-DD715AE6B818}" destId="{372FCC50-9D3B-4477-AE80-B8C00DD0952C}" srcOrd="0" destOrd="0" presId="urn:microsoft.com/office/officeart/2005/8/layout/hierarchy4"/>
    <dgm:cxn modelId="{5FF02848-26EF-44DD-B967-E05B060684B6}" type="presParOf" srcId="{372FCC50-9D3B-4477-AE80-B8C00DD0952C}" destId="{73CF0437-0677-4FDC-A8FE-1CC40D84B8EF}" srcOrd="0" destOrd="0" presId="urn:microsoft.com/office/officeart/2005/8/layout/hierarchy4"/>
    <dgm:cxn modelId="{738A2DD5-BA85-466D-BA14-FCAC763343A9}" type="presParOf" srcId="{372FCC50-9D3B-4477-AE80-B8C00DD0952C}" destId="{0FA0E27C-36D2-494C-9ACD-A23EEAE76541}" srcOrd="1" destOrd="0" presId="urn:microsoft.com/office/officeart/2005/8/layout/hierarchy4"/>
    <dgm:cxn modelId="{082EF37B-CA33-45BD-ACC2-18787E8F48BF}" type="presParOf" srcId="{92D6B3F5-F26A-42AF-9A3E-DD715AE6B818}" destId="{7FCAB398-C365-41D1-BD6F-D9B63D449B9C}" srcOrd="1" destOrd="0" presId="urn:microsoft.com/office/officeart/2005/8/layout/hierarchy4"/>
    <dgm:cxn modelId="{61F8C1EC-67A6-4EF4-97C9-1568A3029436}" type="presParOf" srcId="{92D6B3F5-F26A-42AF-9A3E-DD715AE6B818}" destId="{57A69DF9-D7B4-4087-A2B0-1E50B6D6DBDC}" srcOrd="2" destOrd="0" presId="urn:microsoft.com/office/officeart/2005/8/layout/hierarchy4"/>
    <dgm:cxn modelId="{8659C844-DEF8-4631-AB39-BE619044FADE}" type="presParOf" srcId="{57A69DF9-D7B4-4087-A2B0-1E50B6D6DBDC}" destId="{529D57FA-E09C-404E-B56D-8EF7E4F6ABD1}" srcOrd="0" destOrd="0" presId="urn:microsoft.com/office/officeart/2005/8/layout/hierarchy4"/>
    <dgm:cxn modelId="{01A296B1-45E3-47CC-9E5C-31D2647D3B85}" type="presParOf" srcId="{57A69DF9-D7B4-4087-A2B0-1E50B6D6DBDC}" destId="{F15BA911-BD9B-4945-B671-D09525A8F42F}" srcOrd="1" destOrd="0" presId="urn:microsoft.com/office/officeart/2005/8/layout/hierarchy4"/>
    <dgm:cxn modelId="{48D619CC-EFCE-4A0D-BD37-2504760C8DB3}" type="presParOf" srcId="{0A34F82A-B4CF-4D6E-9075-37C2FA4F376A}" destId="{E1DD0AF2-BB32-4F5F-AFB4-905E3DAEFE9C}" srcOrd="5" destOrd="0" presId="urn:microsoft.com/office/officeart/2005/8/layout/hierarchy4"/>
    <dgm:cxn modelId="{2AF673E3-D676-44E7-8790-FDF9947D899E}" type="presParOf" srcId="{0A34F82A-B4CF-4D6E-9075-37C2FA4F376A}" destId="{B7880703-F8F5-401F-94D8-EC5911E792CE}" srcOrd="6" destOrd="0" presId="urn:microsoft.com/office/officeart/2005/8/layout/hierarchy4"/>
    <dgm:cxn modelId="{7AE43A88-7261-4E59-9E4F-1162216F79C2}" type="presParOf" srcId="{B7880703-F8F5-401F-94D8-EC5911E792CE}" destId="{844EB462-D93E-4D2C-91A3-2C8769EDA009}" srcOrd="0" destOrd="0" presId="urn:microsoft.com/office/officeart/2005/8/layout/hierarchy4"/>
    <dgm:cxn modelId="{27A46E6F-1946-4753-BAB1-2727F0127260}" type="presParOf" srcId="{B7880703-F8F5-401F-94D8-EC5911E792CE}" destId="{46E7BB99-E926-43BC-B876-46C41B31F334}" srcOrd="1" destOrd="0" presId="urn:microsoft.com/office/officeart/2005/8/layout/hierarchy4"/>
    <dgm:cxn modelId="{FE0832BA-3F8A-4D90-9C8D-816936EB060C}" type="presParOf" srcId="{0A34F82A-B4CF-4D6E-9075-37C2FA4F376A}" destId="{048F31A7-02B6-4213-9841-EDC66FD78C31}" srcOrd="7" destOrd="0" presId="urn:microsoft.com/office/officeart/2005/8/layout/hierarchy4"/>
    <dgm:cxn modelId="{CC2C9CC8-24C1-45AB-8688-CC051167A9B2}" type="presParOf" srcId="{0A34F82A-B4CF-4D6E-9075-37C2FA4F376A}" destId="{9E366E03-7C93-4340-B566-3C57B225BDD6}" srcOrd="8" destOrd="0" presId="urn:microsoft.com/office/officeart/2005/8/layout/hierarchy4"/>
    <dgm:cxn modelId="{2F6BEBBD-FACF-43C6-BFE0-71B9D4AE4E49}" type="presParOf" srcId="{9E366E03-7C93-4340-B566-3C57B225BDD6}" destId="{E456E682-D36F-4485-88E3-62B773E0CF7D}" srcOrd="0" destOrd="0" presId="urn:microsoft.com/office/officeart/2005/8/layout/hierarchy4"/>
    <dgm:cxn modelId="{F257A2D0-0285-4C6B-8C30-5730F0EB85F0}" type="presParOf" srcId="{9E366E03-7C93-4340-B566-3C57B225BDD6}" destId="{F7F8C5AC-B1B6-408C-BBC0-70371409C243}" srcOrd="1" destOrd="0" presId="urn:microsoft.com/office/officeart/2005/8/layout/hierarchy4"/>
    <dgm:cxn modelId="{B7DDFF41-CC70-4761-8E4B-08332DC0040E}" type="presParOf" srcId="{9E366E03-7C93-4340-B566-3C57B225BDD6}" destId="{19BE9368-A24B-4A0C-ACFB-918E6B872B88}" srcOrd="2" destOrd="0" presId="urn:microsoft.com/office/officeart/2005/8/layout/hierarchy4"/>
    <dgm:cxn modelId="{BE1E7D09-8661-49E7-A1ED-3EAA6CF1C1C6}" type="presParOf" srcId="{19BE9368-A24B-4A0C-ACFB-918E6B872B88}" destId="{F4C540F4-A525-4996-8A80-475A3B04BE3D}" srcOrd="0" destOrd="0" presId="urn:microsoft.com/office/officeart/2005/8/layout/hierarchy4"/>
    <dgm:cxn modelId="{02114164-6741-4B28-A6F7-830C0D0B5F78}" type="presParOf" srcId="{F4C540F4-A525-4996-8A80-475A3B04BE3D}" destId="{A0278FC4-5DC8-40FA-912F-2D9E058295E5}" srcOrd="0" destOrd="0" presId="urn:microsoft.com/office/officeart/2005/8/layout/hierarchy4"/>
    <dgm:cxn modelId="{8D8184CD-0AA1-4E7C-95F1-53184E60747D}" type="presParOf" srcId="{F4C540F4-A525-4996-8A80-475A3B04BE3D}" destId="{6E27D157-94F6-42AD-85BF-AE851231A4D2}" srcOrd="1" destOrd="0" presId="urn:microsoft.com/office/officeart/2005/8/layout/hierarchy4"/>
    <dgm:cxn modelId="{E55674B3-EDFF-4CC5-B4B3-0CB0573638A5}" type="presParOf" srcId="{19BE9368-A24B-4A0C-ACFB-918E6B872B88}" destId="{7DDB7D26-5C55-474D-9C87-12BEF1B53026}" srcOrd="1" destOrd="0" presId="urn:microsoft.com/office/officeart/2005/8/layout/hierarchy4"/>
    <dgm:cxn modelId="{43424121-0765-4743-9DD7-6F7D2A589157}" type="presParOf" srcId="{19BE9368-A24B-4A0C-ACFB-918E6B872B88}" destId="{3DBEBF4D-FB0A-4F73-8DB6-08CF9B3C2BA3}" srcOrd="2" destOrd="0" presId="urn:microsoft.com/office/officeart/2005/8/layout/hierarchy4"/>
    <dgm:cxn modelId="{2F05F3C7-6FDB-44F2-BC15-BD3223531241}" type="presParOf" srcId="{3DBEBF4D-FB0A-4F73-8DB6-08CF9B3C2BA3}" destId="{AC83466D-982A-45F3-8353-4FD7078F9918}" srcOrd="0" destOrd="0" presId="urn:microsoft.com/office/officeart/2005/8/layout/hierarchy4"/>
    <dgm:cxn modelId="{9EEC6A2C-B58B-4A2C-AA71-F30D7BFF7921}" type="presParOf" srcId="{3DBEBF4D-FB0A-4F73-8DB6-08CF9B3C2BA3}" destId="{F27EDF4B-7FD3-4DF8-90C1-304451FA9341}"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479A1C-FEF6-44BB-BE4C-4188DDA1E7E4}">
      <dsp:nvSpPr>
        <dsp:cNvPr id="0" name=""/>
        <dsp:cNvSpPr/>
      </dsp:nvSpPr>
      <dsp:spPr>
        <a:xfrm>
          <a:off x="0" y="525648"/>
          <a:ext cx="10780799" cy="436976"/>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fi-FI" sz="1100" b="1" kern="1200"/>
            <a:t>EPNAs (EU) 2019/2088 kestävyyteen liittyvien tietojen antamisesta rahoituspalvelusektorilla 27.11.2019 (tiedonantoasetus): </a:t>
          </a:r>
          <a:r>
            <a:rPr lang="fi-FI" sz="1100" b="1" kern="1200">
              <a:hlinkClick xmlns:r="http://schemas.openxmlformats.org/officeDocument/2006/relationships" r:id="rId1"/>
            </a:rPr>
            <a:t>https://www.edilex.fi/eu-lainsaadanto/32019R2088</a:t>
          </a:r>
          <a:r>
            <a:rPr lang="fi-FI" sz="1100" b="1" kern="1200"/>
            <a:t> </a:t>
          </a:r>
          <a:endParaRPr lang="fi-FI" sz="1100" kern="1200"/>
        </a:p>
      </dsp:txBody>
      <dsp:txXfrm>
        <a:off x="21331" y="546979"/>
        <a:ext cx="10738137" cy="394314"/>
      </dsp:txXfrm>
    </dsp:sp>
    <dsp:sp modelId="{9700A16D-5D93-45B0-B827-F088E852742A}">
      <dsp:nvSpPr>
        <dsp:cNvPr id="0" name=""/>
        <dsp:cNvSpPr/>
      </dsp:nvSpPr>
      <dsp:spPr>
        <a:xfrm>
          <a:off x="0" y="994305"/>
          <a:ext cx="10780799" cy="436976"/>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fi-FI" sz="1100" b="1" kern="1200"/>
            <a:t>EPNAs (EU) 2020/852 kestävää sijoittamista helpottavasta kehyksestä ja asetuksen (EU) 2019/2088 muuttamisesta 18.6.2020 (taksonomia-asetus): </a:t>
          </a:r>
          <a:r>
            <a:rPr lang="fi-FI" sz="1100" b="1" kern="1200">
              <a:hlinkClick xmlns:r="http://schemas.openxmlformats.org/officeDocument/2006/relationships" r:id="rId2"/>
            </a:rPr>
            <a:t>https://www.edilex.fi/eu-lainsaadanto/32020R0852</a:t>
          </a:r>
          <a:r>
            <a:rPr lang="fi-FI" sz="1100" b="1" kern="1200"/>
            <a:t> </a:t>
          </a:r>
          <a:endParaRPr lang="fi-FI" sz="1100" kern="1200"/>
        </a:p>
      </dsp:txBody>
      <dsp:txXfrm>
        <a:off x="21331" y="1015636"/>
        <a:ext cx="10738137" cy="394314"/>
      </dsp:txXfrm>
    </dsp:sp>
    <dsp:sp modelId="{D8DA6448-4766-458E-A44F-D1ACE1D8D2ED}">
      <dsp:nvSpPr>
        <dsp:cNvPr id="0" name=""/>
        <dsp:cNvSpPr/>
      </dsp:nvSpPr>
      <dsp:spPr>
        <a:xfrm>
          <a:off x="0" y="1462961"/>
          <a:ext cx="10780799" cy="436976"/>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fi-FI" sz="1100" b="0" i="0" kern="1200">
              <a:hlinkClick xmlns:r="http://schemas.openxmlformats.org/officeDocument/2006/relationships" r:id="rId3"/>
            </a:rPr>
            <a:t>Direktiivi muiden kuin taloudellisten tietojen raportoinnista 2014/95</a:t>
          </a:r>
          <a:r>
            <a:rPr lang="fi-FI" sz="1100" b="0" i="0" kern="1200"/>
            <a:t> ja kaksi komission ohjetta: </a:t>
          </a:r>
          <a:r>
            <a:rPr lang="fi-FI" sz="1100" b="0" i="0" kern="1200">
              <a:hlinkClick xmlns:r="http://schemas.openxmlformats.org/officeDocument/2006/relationships" r:id="rId4"/>
            </a:rPr>
            <a:t>Muiden kuin taloudellisten tietojen raportointia koskevat suuntaviivat2017/C 215/01</a:t>
          </a:r>
          <a:r>
            <a:rPr lang="fi-FI" sz="1100" b="0" i="0" kern="1200"/>
            <a:t> ja </a:t>
          </a:r>
          <a:r>
            <a:rPr lang="fi-FI" sz="1100" b="0" i="0" u="sng" kern="1200">
              <a:hlinkClick xmlns:r="http://schemas.openxmlformats.org/officeDocument/2006/relationships" r:id="rId5"/>
            </a:rPr>
            <a:t>Ilmastoon liittyvien tietojen raportointia koskeva täydennysosa 2019/C 209/01</a:t>
          </a:r>
          <a:r>
            <a:rPr lang="fi-FI" sz="1100" b="0" i="0" u="sng" kern="1200"/>
            <a:t> </a:t>
          </a:r>
          <a:endParaRPr lang="fi-FI" sz="1100" kern="1200"/>
        </a:p>
      </dsp:txBody>
      <dsp:txXfrm>
        <a:off x="21331" y="1484292"/>
        <a:ext cx="10738137" cy="394314"/>
      </dsp:txXfrm>
    </dsp:sp>
    <dsp:sp modelId="{E8D27A26-F289-4E08-902D-F7E52F5B14E7}">
      <dsp:nvSpPr>
        <dsp:cNvPr id="0" name=""/>
        <dsp:cNvSpPr/>
      </dsp:nvSpPr>
      <dsp:spPr>
        <a:xfrm>
          <a:off x="0" y="1931618"/>
          <a:ext cx="10780799" cy="436976"/>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fi-FI" sz="1100" b="1" kern="1200">
              <a:hlinkClick xmlns:r="http://schemas.openxmlformats.org/officeDocument/2006/relationships" r:id="rId6"/>
            </a:rPr>
            <a:t>EUROOPAN PARLAMENTIN JA NEUVOSTON ASETUS (EU) 2016/ 1011, - annettu 8 päivänä kesäkuuta 2016, - rahoitusvälineissä ja rahoitussopimuksissa vertailuarvoina tai sijoitusrahastojen arvonkehityksen mittaamisessa käytettävistä indekseistä ja direktiivien 2008/ 48/ EY ja 2014/ 17/ EU sekä asetuksen (EU) N:o 596/ 2014 muuttamisesta (europa.eu)</a:t>
          </a:r>
          <a:endParaRPr lang="fi-FI" sz="1100" kern="1200"/>
        </a:p>
      </dsp:txBody>
      <dsp:txXfrm>
        <a:off x="21331" y="1952949"/>
        <a:ext cx="10738137" cy="394314"/>
      </dsp:txXfrm>
    </dsp:sp>
    <dsp:sp modelId="{7E847327-550B-44A7-8031-217BB78146DD}">
      <dsp:nvSpPr>
        <dsp:cNvPr id="0" name=""/>
        <dsp:cNvSpPr/>
      </dsp:nvSpPr>
      <dsp:spPr>
        <a:xfrm>
          <a:off x="0" y="2400275"/>
          <a:ext cx="10780799" cy="436976"/>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fi-FI" sz="1100" b="0" i="0" kern="1200" baseline="0"/>
            <a:t>EPNAs 2019/2089 asetuksen (EU) 2016/1011 muuttamisesta EU:n ilmastosiirtymää koskevien vertailuarvojen, EU:n Pariisin sopimuksen mukaisten vertailuarvojen ja vertailuarvojen kestävyyteen liittyvien tietojen antamisen osalta </a:t>
          </a:r>
          <a:r>
            <a:rPr lang="fi-FI" sz="1100" b="1" i="0" kern="1200" baseline="0"/>
            <a:t>(</a:t>
          </a:r>
          <a:r>
            <a:rPr lang="fi-FI" sz="1100" b="0" i="0" kern="1200">
              <a:hlinkClick xmlns:r="http://schemas.openxmlformats.org/officeDocument/2006/relationships" r:id="rId7"/>
            </a:rPr>
            <a:t>Euroopan parlamentin ja neuvoston asetus (EU) 2019/2089 vertailuarvojen kestävyyteen liittyvien tietojen antamisen osalta</a:t>
          </a:r>
          <a:r>
            <a:rPr lang="fi-FI" sz="1100" b="0" i="0" kern="1200"/>
            <a:t> )</a:t>
          </a:r>
          <a:endParaRPr lang="fi-FI" sz="1100" kern="1200"/>
        </a:p>
      </dsp:txBody>
      <dsp:txXfrm>
        <a:off x="21331" y="2421606"/>
        <a:ext cx="10738137" cy="394314"/>
      </dsp:txXfrm>
    </dsp:sp>
    <dsp:sp modelId="{E9D9D3AF-0BAC-4100-9033-FA6AD1F1D310}">
      <dsp:nvSpPr>
        <dsp:cNvPr id="0" name=""/>
        <dsp:cNvSpPr/>
      </dsp:nvSpPr>
      <dsp:spPr>
        <a:xfrm>
          <a:off x="0" y="2868931"/>
          <a:ext cx="10780799" cy="436976"/>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fi-FI" sz="1100" b="0" i="0" kern="1200"/>
            <a:t>EU Emissions Trading System (EU ETS): </a:t>
          </a:r>
          <a:r>
            <a:rPr lang="fr-FR" sz="1100" b="1" kern="1200">
              <a:hlinkClick xmlns:r="http://schemas.openxmlformats.org/officeDocument/2006/relationships" r:id="rId8"/>
            </a:rPr>
            <a:t>EU Emissions Trading System (EU ETS) | Climate Action (europa.eu)</a:t>
          </a:r>
          <a:endParaRPr lang="fi-FI" sz="1100" kern="1200"/>
        </a:p>
      </dsp:txBody>
      <dsp:txXfrm>
        <a:off x="21331" y="2890262"/>
        <a:ext cx="10738137" cy="3943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5653D-3C98-48B3-B6BD-ADE0E84FC612}">
      <dsp:nvSpPr>
        <dsp:cNvPr id="0" name=""/>
        <dsp:cNvSpPr/>
      </dsp:nvSpPr>
      <dsp:spPr>
        <a:xfrm>
          <a:off x="0" y="0"/>
          <a:ext cx="10800671" cy="0"/>
        </a:xfrm>
        <a:prstGeom prst="line">
          <a:avLst/>
        </a:prstGeom>
        <a:solidFill>
          <a:schemeClr val="accent1">
            <a:hueOff val="0"/>
            <a:satOff val="0"/>
            <a:lumOff val="0"/>
            <a:alphaOff val="0"/>
          </a:schemeClr>
        </a:solidFill>
        <a:ln w="6350" cap="flat" cmpd="sng" algn="ctr">
          <a:solidFill>
            <a:schemeClr val="accent1">
              <a:hueOff val="0"/>
              <a:satOff val="0"/>
              <a:lumOff val="0"/>
              <a:alphaOff val="0"/>
            </a:schemeClr>
          </a:solidFill>
          <a:prstDash val="solid"/>
          <a:miter lim="800000"/>
        </a:ln>
        <a:effectLst/>
        <a:sp3d extrusionH="381000" contourW="38100" prstMaterial="matte">
          <a:contourClr>
            <a:schemeClr val="lt1"/>
          </a:contourClr>
        </a:sp3d>
      </dsp:spPr>
      <dsp:style>
        <a:lnRef idx="1">
          <a:scrgbClr r="0" g="0" b="0"/>
        </a:lnRef>
        <a:fillRef idx="1">
          <a:scrgbClr r="0" g="0" b="0"/>
        </a:fillRef>
        <a:effectRef idx="0">
          <a:scrgbClr r="0" g="0" b="0"/>
        </a:effectRef>
        <a:fontRef idx="minor">
          <a:schemeClr val="lt1"/>
        </a:fontRef>
      </dsp:style>
    </dsp:sp>
    <dsp:sp modelId="{AB29B13C-998B-4C67-A516-209B1A5BCB76}">
      <dsp:nvSpPr>
        <dsp:cNvPr id="0" name=""/>
        <dsp:cNvSpPr/>
      </dsp:nvSpPr>
      <dsp:spPr>
        <a:xfrm>
          <a:off x="0" y="0"/>
          <a:ext cx="2160134" cy="3807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b="1" i="0" kern="1200" baseline="0"/>
            <a:t>ESG: (environment</a:t>
          </a:r>
          <a:r>
            <a:rPr lang="fi-FI" sz="1300" b="1" kern="1200"/>
            <a:t>al, societal, governance): yhteiskuntavastuu läpäisee myös yleisen rahoitusmarkkinasääntelyn. Esimerkkejä: </a:t>
          </a:r>
          <a:endParaRPr lang="fi-FI" sz="1300" kern="1200"/>
        </a:p>
      </dsp:txBody>
      <dsp:txXfrm>
        <a:off x="0" y="0"/>
        <a:ext cx="2160134" cy="3807241"/>
      </dsp:txXfrm>
    </dsp:sp>
    <dsp:sp modelId="{C59003D0-5D67-4C21-A4F4-32EDE13B1611}">
      <dsp:nvSpPr>
        <dsp:cNvPr id="0" name=""/>
        <dsp:cNvSpPr/>
      </dsp:nvSpPr>
      <dsp:spPr>
        <a:xfrm>
          <a:off x="2322144" y="44755"/>
          <a:ext cx="8478526" cy="895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a:t>MAR 2 luku: sisäpiirintieto; </a:t>
          </a:r>
          <a:r>
            <a:rPr lang="fi-FI" sz="1300" b="1" i="0" kern="1200" baseline="0"/>
            <a:t>7 art. 1c: päästöoikeuksien tai niihin perustuvien huutokauppatuotteiden osalta luonteeltaan täsmällistä ja julkistamatonta tietoa, joka liittyy suoraan tai välillisesti yhteen tai useampaan tällaiseen välineeseen ja jolla, jos se julkistettaisiin, todennäköisesti olisi huomattava vaikutus tällaisten välineiden tai niihin liittyvien rahoitusjohdannaisten hintoihin;</a:t>
          </a:r>
          <a:endParaRPr lang="fi-FI" sz="1300" kern="1200"/>
        </a:p>
      </dsp:txBody>
      <dsp:txXfrm>
        <a:off x="2322144" y="44755"/>
        <a:ext cx="8478526" cy="895110"/>
      </dsp:txXfrm>
    </dsp:sp>
    <dsp:sp modelId="{AD763E7E-DC10-4827-B6EF-7C11F8C5EA3B}">
      <dsp:nvSpPr>
        <dsp:cNvPr id="0" name=""/>
        <dsp:cNvSpPr/>
      </dsp:nvSpPr>
      <dsp:spPr>
        <a:xfrm>
          <a:off x="2160134" y="939866"/>
          <a:ext cx="864053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713EBAE2-BD82-4B74-BFFF-4CCE5F26DBFC}">
      <dsp:nvSpPr>
        <dsp:cNvPr id="0" name=""/>
        <dsp:cNvSpPr/>
      </dsp:nvSpPr>
      <dsp:spPr>
        <a:xfrm>
          <a:off x="2322144" y="984621"/>
          <a:ext cx="8478526" cy="895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a:t>17 art.: sisäpiiritiedon julkistaminen: Päästöoikeuksien markkinoilla toimivan markkinaosapuolen on julkistettava tehokkaalla tavalla ja oikea-aikaisesti sisäpiiritieto, joka koskee sen hallussa olevia päästöoikeuksia, jotka liittyvät sen liiketoimintaan. Laitosten osalta julkistettavia tietoja ovat laitosten kapasiteetin ja käyttöasteen kannalta merkitykselliset tiedot, mukaan lukien tiedot laitosten suunnitellusta tai ennakoimattomasta olemisesta poissa käytöstä. </a:t>
          </a:r>
        </a:p>
      </dsp:txBody>
      <dsp:txXfrm>
        <a:off x="2322144" y="984621"/>
        <a:ext cx="8478526" cy="895110"/>
      </dsp:txXfrm>
    </dsp:sp>
    <dsp:sp modelId="{913ECF4D-2E34-4E5A-9C5B-F2EE4FF21776}">
      <dsp:nvSpPr>
        <dsp:cNvPr id="0" name=""/>
        <dsp:cNvSpPr/>
      </dsp:nvSpPr>
      <dsp:spPr>
        <a:xfrm>
          <a:off x="2160134" y="1879732"/>
          <a:ext cx="864053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F75B9F17-065A-4BEE-917C-792265C1C8C6}">
      <dsp:nvSpPr>
        <dsp:cNvPr id="0" name=""/>
        <dsp:cNvSpPr/>
      </dsp:nvSpPr>
      <dsp:spPr>
        <a:xfrm>
          <a:off x="2322144" y="1924487"/>
          <a:ext cx="8478526" cy="895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a:t>Ensimmäistä alakohtaa ei sovelleta päästöoikeuksien markkinoilla toimivaan markkinaosapuoleen, jos sen omistuksessa, määräysvallassa tai vastuulla olevien laitosten tai ilmailutoimintojen päästöt eivät edellisenä vuonna ylittäneet hiilidioksidiekvivalentin alarajaa ja, jos ne harjoittavat polttotoimintoja, niiden lämmöntuotto ei ylittänyt alarajaa. </a:t>
          </a:r>
        </a:p>
      </dsp:txBody>
      <dsp:txXfrm>
        <a:off x="2322144" y="1924487"/>
        <a:ext cx="8478526" cy="895110"/>
      </dsp:txXfrm>
    </dsp:sp>
    <dsp:sp modelId="{BA46D2FE-FD5F-445A-9751-35D7CE33E90D}">
      <dsp:nvSpPr>
        <dsp:cNvPr id="0" name=""/>
        <dsp:cNvSpPr/>
      </dsp:nvSpPr>
      <dsp:spPr>
        <a:xfrm>
          <a:off x="2160134" y="2819598"/>
          <a:ext cx="864053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 modelId="{B0A26D4E-CA93-4EA0-9419-A91F30155D00}">
      <dsp:nvSpPr>
        <dsp:cNvPr id="0" name=""/>
        <dsp:cNvSpPr/>
      </dsp:nvSpPr>
      <dsp:spPr>
        <a:xfrm>
          <a:off x="2322144" y="2864353"/>
          <a:ext cx="8478526" cy="8951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a:t>KRL 1:2 11 k. : </a:t>
          </a:r>
          <a:r>
            <a:rPr lang="fi-FI" sz="1300" i="1" kern="1200"/>
            <a:t>organisoidulla kaupankäyntijärjestelmällä</a:t>
          </a:r>
          <a:r>
            <a:rPr lang="fi-FI" sz="1300" kern="1200"/>
            <a:t> tarkoitetaan organisoidun kaupankäynnin järjestäjän tai sitä muussa ETA-valtiossa vastaavan kaupankäynnin järjestäjän ylläpitämää muuta kuin 5, 8 tai 9 kohdassa tarkoitettua monenkeskistä järjestelmää, jossa kaupankäynnin kohteena saa olla vain joukkovelkakirjoja, strukturoituja rahoitustuotteita, päästöoikeuksia tai johdannaissopimuksia;</a:t>
          </a:r>
        </a:p>
      </dsp:txBody>
      <dsp:txXfrm>
        <a:off x="2322144" y="2864353"/>
        <a:ext cx="8478526" cy="895110"/>
      </dsp:txXfrm>
    </dsp:sp>
    <dsp:sp modelId="{FD00CCD5-1082-4D3E-A07E-3BA6D68E3D04}">
      <dsp:nvSpPr>
        <dsp:cNvPr id="0" name=""/>
        <dsp:cNvSpPr/>
      </dsp:nvSpPr>
      <dsp:spPr>
        <a:xfrm>
          <a:off x="2160134" y="3759464"/>
          <a:ext cx="8640536"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a:sp3d z="127000" prstMaterial="matte"/>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51BA7-4AD6-4276-B19C-ABDBBED93401}">
      <dsp:nvSpPr>
        <dsp:cNvPr id="0" name=""/>
        <dsp:cNvSpPr/>
      </dsp:nvSpPr>
      <dsp:spPr>
        <a:xfrm>
          <a:off x="0" y="0"/>
          <a:ext cx="10780799"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401B53-2A2D-4384-8F2B-9750A8FEE7E2}">
      <dsp:nvSpPr>
        <dsp:cNvPr id="0" name=""/>
        <dsp:cNvSpPr/>
      </dsp:nvSpPr>
      <dsp:spPr>
        <a:xfrm>
          <a:off x="0" y="0"/>
          <a:ext cx="2156159" cy="38315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9540" tIns="129540" rIns="129540" bIns="129540" numCol="1" spcCol="1270" anchor="t" anchorCtr="0">
          <a:noAutofit/>
        </a:bodyPr>
        <a:lstStyle/>
        <a:p>
          <a:pPr marL="0" lvl="0" indent="0" algn="l" defTabSz="1511300">
            <a:lnSpc>
              <a:spcPct val="90000"/>
            </a:lnSpc>
            <a:spcBef>
              <a:spcPct val="0"/>
            </a:spcBef>
            <a:spcAft>
              <a:spcPct val="35000"/>
            </a:spcAft>
            <a:buNone/>
          </a:pPr>
          <a:r>
            <a:rPr lang="fi-FI" sz="3400" b="1" kern="1200"/>
            <a:t>MVA:ta ei sovelleta </a:t>
          </a:r>
          <a:endParaRPr lang="fi-FI" sz="3400" kern="1200"/>
        </a:p>
      </dsp:txBody>
      <dsp:txXfrm>
        <a:off x="0" y="0"/>
        <a:ext cx="2156159" cy="3831557"/>
      </dsp:txXfrm>
    </dsp:sp>
    <dsp:sp modelId="{BC90DAF0-9FC0-4B2B-B0AA-E9D3C1484E23}">
      <dsp:nvSpPr>
        <dsp:cNvPr id="0" name=""/>
        <dsp:cNvSpPr/>
      </dsp:nvSpPr>
      <dsp:spPr>
        <a:xfrm>
          <a:off x="2317871" y="45041"/>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liiketoimiin, toimeksiantoihin eikä toimintaan rahapolitiikan, valuuttakurssipolitiikan tai julkisen velan hoitamista koskevan politiikan toteuttamiseksi, kun näiden liiketoimien, toimeksiantojen tai toiminnan toteuttajana on </a:t>
          </a:r>
        </a:p>
      </dsp:txBody>
      <dsp:txXfrm>
        <a:off x="2317871" y="45041"/>
        <a:ext cx="4150607" cy="900827"/>
      </dsp:txXfrm>
    </dsp:sp>
    <dsp:sp modelId="{2E3FFF90-441D-4142-809D-DC19B4407794}">
      <dsp:nvSpPr>
        <dsp:cNvPr id="0" name=""/>
        <dsp:cNvSpPr/>
      </dsp:nvSpPr>
      <dsp:spPr>
        <a:xfrm>
          <a:off x="6630191" y="45041"/>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a) jäsenvaltio; </a:t>
          </a:r>
          <a:endParaRPr lang="fi-FI" sz="700" kern="1200"/>
        </a:p>
      </dsp:txBody>
      <dsp:txXfrm>
        <a:off x="6630191" y="45041"/>
        <a:ext cx="4150607" cy="225206"/>
      </dsp:txXfrm>
    </dsp:sp>
    <dsp:sp modelId="{8F366347-538D-46F8-8C9C-EC35BB931DF3}">
      <dsp:nvSpPr>
        <dsp:cNvPr id="0" name=""/>
        <dsp:cNvSpPr/>
      </dsp:nvSpPr>
      <dsp:spPr>
        <a:xfrm>
          <a:off x="6468479" y="270248"/>
          <a:ext cx="4150607"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10AEE6B-9734-404D-8BBB-F4E0670D5196}">
      <dsp:nvSpPr>
        <dsp:cNvPr id="0" name=""/>
        <dsp:cNvSpPr/>
      </dsp:nvSpPr>
      <dsp:spPr>
        <a:xfrm>
          <a:off x="6630191" y="270248"/>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b) Euroopan keskuspankkijärjestelmän jäsenet; </a:t>
          </a:r>
          <a:endParaRPr lang="fi-FI" sz="700" kern="1200"/>
        </a:p>
      </dsp:txBody>
      <dsp:txXfrm>
        <a:off x="6630191" y="270248"/>
        <a:ext cx="4150607" cy="225206"/>
      </dsp:txXfrm>
    </dsp:sp>
    <dsp:sp modelId="{BD89D721-80DB-4094-ACCF-2A5535E9F3DE}">
      <dsp:nvSpPr>
        <dsp:cNvPr id="0" name=""/>
        <dsp:cNvSpPr/>
      </dsp:nvSpPr>
      <dsp:spPr>
        <a:xfrm>
          <a:off x="6468479" y="495455"/>
          <a:ext cx="4150607"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3640286-0265-4837-8148-1A9DC01D4215}">
      <dsp:nvSpPr>
        <dsp:cNvPr id="0" name=""/>
        <dsp:cNvSpPr/>
      </dsp:nvSpPr>
      <dsp:spPr>
        <a:xfrm>
          <a:off x="6630191" y="495455"/>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c) yhden tai useamman jäsenvaltion ministeriö, virasto tai erillisyhtiö tai sen puolesta toimiva henkilö; </a:t>
          </a:r>
          <a:endParaRPr lang="fi-FI" sz="700" kern="1200"/>
        </a:p>
      </dsp:txBody>
      <dsp:txXfrm>
        <a:off x="6630191" y="495455"/>
        <a:ext cx="4150607" cy="225206"/>
      </dsp:txXfrm>
    </dsp:sp>
    <dsp:sp modelId="{343E6A41-6FA3-462B-B1D0-3CDAED0EF36D}">
      <dsp:nvSpPr>
        <dsp:cNvPr id="0" name=""/>
        <dsp:cNvSpPr/>
      </dsp:nvSpPr>
      <dsp:spPr>
        <a:xfrm>
          <a:off x="6468479" y="720661"/>
          <a:ext cx="4150607"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915C20D-B3DD-45AA-9091-B2587FB1BC4E}">
      <dsp:nvSpPr>
        <dsp:cNvPr id="0" name=""/>
        <dsp:cNvSpPr/>
      </dsp:nvSpPr>
      <dsp:spPr>
        <a:xfrm>
          <a:off x="6630191" y="720661"/>
          <a:ext cx="4150607" cy="2252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670" tIns="26670" rIns="26670" bIns="26670" numCol="1" spcCol="1270" anchor="t" anchorCtr="0">
          <a:noAutofit/>
        </a:bodyPr>
        <a:lstStyle/>
        <a:p>
          <a:pPr marL="0" lvl="0" indent="0" algn="l" defTabSz="311150">
            <a:lnSpc>
              <a:spcPct val="90000"/>
            </a:lnSpc>
            <a:spcBef>
              <a:spcPct val="0"/>
            </a:spcBef>
            <a:spcAft>
              <a:spcPct val="35000"/>
            </a:spcAft>
            <a:buNone/>
          </a:pPr>
          <a:r>
            <a:rPr lang="fi-FI" sz="700" i="1" kern="1200"/>
            <a:t>d) jos jäsenvaltio on liittovaltio, jokin liittovaltion jäsenistä. </a:t>
          </a:r>
          <a:endParaRPr lang="fi-FI" sz="700" kern="1200"/>
        </a:p>
      </dsp:txBody>
      <dsp:txXfrm>
        <a:off x="6630191" y="720661"/>
        <a:ext cx="4150607" cy="225206"/>
      </dsp:txXfrm>
    </dsp:sp>
    <dsp:sp modelId="{A2B2A782-8A9E-4B89-BE73-E21F159F82F9}">
      <dsp:nvSpPr>
        <dsp:cNvPr id="0" name=""/>
        <dsp:cNvSpPr/>
      </dsp:nvSpPr>
      <dsp:spPr>
        <a:xfrm>
          <a:off x="2156159" y="945868"/>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F1B1E3B-0CB0-486F-B1EE-1BF1B8A2D8C9}">
      <dsp:nvSpPr>
        <dsp:cNvPr id="0" name=""/>
        <dsp:cNvSpPr/>
      </dsp:nvSpPr>
      <dsp:spPr>
        <a:xfrm>
          <a:off x="2317871" y="990910"/>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liiketoimiin, toimeksiantoihin tai toimintaan julkisen velan hoitamista koskevan politiikan toteuttamiseksi, kun niiden toteuttajana on komissio tai mikä tahansa muu virallisesti nimetty elin tai henkilö, joka toimii sen puolesta. </a:t>
          </a:r>
        </a:p>
      </dsp:txBody>
      <dsp:txXfrm>
        <a:off x="2317871" y="990910"/>
        <a:ext cx="4150607" cy="900827"/>
      </dsp:txXfrm>
    </dsp:sp>
    <dsp:sp modelId="{C7EF4A1E-66F9-4592-8BE0-7E35F3DF07EA}">
      <dsp:nvSpPr>
        <dsp:cNvPr id="0" name=""/>
        <dsp:cNvSpPr/>
      </dsp:nvSpPr>
      <dsp:spPr>
        <a:xfrm>
          <a:off x="2156159" y="1891737"/>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C0787F-C5CD-4255-8EE8-15A5E42E571D}">
      <dsp:nvSpPr>
        <dsp:cNvPr id="0" name=""/>
        <dsp:cNvSpPr/>
      </dsp:nvSpPr>
      <dsp:spPr>
        <a:xfrm>
          <a:off x="2317871" y="1936779"/>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jäsenvaltion, komission tai muun virallisesti nimetyn toimielimen taikka niiden puolesta toimivan henkilön toimiin, jotka liittyvät päästöoikeuksiin ja jotka toteutetaan osana unionin ilmastopolitiikkaa direktiivin </a:t>
          </a:r>
          <a:r>
            <a:rPr lang="fi-FI" sz="1100" kern="1200">
              <a:hlinkClick xmlns:r="http://schemas.openxmlformats.org/officeDocument/2006/relationships" r:id="rId1"/>
            </a:rPr>
            <a:t>2003/87/EY</a:t>
          </a:r>
          <a:r>
            <a:rPr lang="fi-FI" sz="1100" kern="1200"/>
            <a:t> mukaisesti.</a:t>
          </a:r>
        </a:p>
      </dsp:txBody>
      <dsp:txXfrm>
        <a:off x="2317871" y="1936779"/>
        <a:ext cx="4150607" cy="900827"/>
      </dsp:txXfrm>
    </dsp:sp>
    <dsp:sp modelId="{6FB20A57-D7FF-4C04-BD5A-FE16273F7A3F}">
      <dsp:nvSpPr>
        <dsp:cNvPr id="0" name=""/>
        <dsp:cNvSpPr/>
      </dsp:nvSpPr>
      <dsp:spPr>
        <a:xfrm>
          <a:off x="2156159" y="2837606"/>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18D92F-1D5F-450B-B81B-0E74A8D89BBE}">
      <dsp:nvSpPr>
        <dsp:cNvPr id="0" name=""/>
        <dsp:cNvSpPr/>
      </dsp:nvSpPr>
      <dsp:spPr>
        <a:xfrm>
          <a:off x="2317871" y="2882647"/>
          <a:ext cx="4150607" cy="900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jäsenvaltion, komission tai muun virallisesti nimetyn elimen taikka niiden puolesta toimivan henkilön toimiin, jotka toteutetaan osana unionin yhteistä maatalouspolitiikkaa tai osana unionin yhteistä kalastuspolitiikkaa SEUT:n nojalla hyväksyttyjen säädösten tai tehtyjen kansainvälisten sopimusten mukaisesti. </a:t>
          </a:r>
        </a:p>
      </dsp:txBody>
      <dsp:txXfrm>
        <a:off x="2317871" y="2882647"/>
        <a:ext cx="4150607" cy="900827"/>
      </dsp:txXfrm>
    </dsp:sp>
    <dsp:sp modelId="{208A4414-37C8-4675-8F8D-681F26A04E66}">
      <dsp:nvSpPr>
        <dsp:cNvPr id="0" name=""/>
        <dsp:cNvSpPr/>
      </dsp:nvSpPr>
      <dsp:spPr>
        <a:xfrm>
          <a:off x="2156159" y="3783475"/>
          <a:ext cx="8624639"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36511C-CD92-4847-A79C-B4790A562EFA}">
      <dsp:nvSpPr>
        <dsp:cNvPr id="0" name=""/>
        <dsp:cNvSpPr/>
      </dsp:nvSpPr>
      <dsp:spPr>
        <a:xfrm>
          <a:off x="0" y="176969"/>
          <a:ext cx="5221224" cy="94994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i="0" kern="1200"/>
            <a:t>Rahoitusalalle on syntynyt runsaasti uusia kestäviä rahoitustuotteita ja tuotteiden käyttö on laajentunut </a:t>
          </a:r>
          <a:endParaRPr lang="fi-FI" sz="1100" kern="1200"/>
        </a:p>
      </dsp:txBody>
      <dsp:txXfrm>
        <a:off x="46372" y="223341"/>
        <a:ext cx="5128480" cy="857197"/>
      </dsp:txXfrm>
    </dsp:sp>
    <dsp:sp modelId="{293FD993-2CB0-4217-84FB-79A307F47154}">
      <dsp:nvSpPr>
        <dsp:cNvPr id="0" name=""/>
        <dsp:cNvSpPr/>
      </dsp:nvSpPr>
      <dsp:spPr>
        <a:xfrm>
          <a:off x="0" y="1158591"/>
          <a:ext cx="5221224" cy="94994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a:t>O</a:t>
          </a:r>
          <a:r>
            <a:rPr lang="en-US" sz="1100" b="0" i="0" kern="1200"/>
            <a:t>rganisaatiot linkittävät rahoitustuotteiden käytön omiin vastuullisuusohjelmiinsa. </a:t>
          </a:r>
          <a:endParaRPr lang="fi-FI" sz="1100" kern="1200"/>
        </a:p>
      </dsp:txBody>
      <dsp:txXfrm>
        <a:off x="46372" y="1204963"/>
        <a:ext cx="5128480" cy="857197"/>
      </dsp:txXfrm>
    </dsp:sp>
    <dsp:sp modelId="{D33E1310-FCD8-4E1F-8C00-0D82AAA8DCE9}">
      <dsp:nvSpPr>
        <dsp:cNvPr id="0" name=""/>
        <dsp:cNvSpPr/>
      </dsp:nvSpPr>
      <dsp:spPr>
        <a:xfrm>
          <a:off x="0" y="2140213"/>
          <a:ext cx="5221224" cy="94994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i="0" kern="1200"/>
            <a:t>Jotta pääoma kanavoituisi aidosti kestäviin hankkeisiin, sijoittajien on voitava luotettavalla tavalla arvioida investoinnin ympäristövaikutuksia. Nykyisellään se on todella vaikeaa, sillä yhtenäiset kestävyyskriteerit puuttuvat. Toiset arviointimetodit ovat perusteellisia, toiset hyvin ylimalkaisia.</a:t>
          </a:r>
          <a:endParaRPr lang="fi-FI" sz="1100" kern="1200"/>
        </a:p>
      </dsp:txBody>
      <dsp:txXfrm>
        <a:off x="46372" y="2186585"/>
        <a:ext cx="5128480" cy="857197"/>
      </dsp:txXfrm>
    </dsp:sp>
    <dsp:sp modelId="{7B43DAF2-4655-4E4F-9994-4449F253F269}">
      <dsp:nvSpPr>
        <dsp:cNvPr id="0" name=""/>
        <dsp:cNvSpPr/>
      </dsp:nvSpPr>
      <dsp:spPr>
        <a:xfrm>
          <a:off x="0" y="3121834"/>
          <a:ext cx="5221224" cy="94994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i="0" kern="1200"/>
            <a:t>Kriteeristöjen keskinäinen vertailu on mahdotonta ja nykymenoon sisältyy monien asiantuntijoiden mukaan iso viherpesun riski.</a:t>
          </a:r>
          <a:endParaRPr lang="fi-FI" sz="1100" kern="1200"/>
        </a:p>
      </dsp:txBody>
      <dsp:txXfrm>
        <a:off x="46372" y="3168206"/>
        <a:ext cx="5128480" cy="857197"/>
      </dsp:txXfrm>
    </dsp:sp>
    <dsp:sp modelId="{CA1930F6-C2CA-4459-B200-06704BB28CD3}">
      <dsp:nvSpPr>
        <dsp:cNvPr id="0" name=""/>
        <dsp:cNvSpPr/>
      </dsp:nvSpPr>
      <dsp:spPr>
        <a:xfrm>
          <a:off x="0" y="4103456"/>
          <a:ext cx="5221224" cy="949941"/>
        </a:xfrm>
        <a:prstGeom prst="round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l" defTabSz="488950">
            <a:lnSpc>
              <a:spcPct val="90000"/>
            </a:lnSpc>
            <a:spcBef>
              <a:spcPct val="0"/>
            </a:spcBef>
            <a:spcAft>
              <a:spcPct val="35000"/>
            </a:spcAft>
            <a:buNone/>
          </a:pPr>
          <a:r>
            <a:rPr lang="en-US" sz="1100" b="0" kern="1200"/>
            <a:t>L</a:t>
          </a:r>
          <a:r>
            <a:rPr lang="en-US" sz="1100" b="0" i="0" kern="1200"/>
            <a:t>ainsäädännön lisäksi tarvitaan muutos finanssimaailman sisäisissä käytännöissä. Alalla on laskentatapoja, jotka ovat ristiriidassa vähähiiliseen yhteiskuntaan siirtymisen kanssa. Esimerkiksi öljy-yhtiö, jolla on hallussaan öljyesiintymä, on toteutuneeseen tuottoon perustuvan laskentamallin mukaan turvallinen sijoituskohde, sillä öljyä on kulutettu aiemminkin runsaasti ja yhtiöllä on sitä saatavilla lisää. </a:t>
          </a:r>
          <a:endParaRPr lang="fi-FI" sz="1100" kern="1200"/>
        </a:p>
      </dsp:txBody>
      <dsp:txXfrm>
        <a:off x="46372" y="4149828"/>
        <a:ext cx="5128480" cy="85719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BBCC5B-F630-4825-8B52-2C87C54BF734}">
      <dsp:nvSpPr>
        <dsp:cNvPr id="0" name=""/>
        <dsp:cNvSpPr/>
      </dsp:nvSpPr>
      <dsp:spPr>
        <a:xfrm rot="16200000">
          <a:off x="-894024" y="899814"/>
          <a:ext cx="3831557" cy="2031927"/>
        </a:xfrm>
        <a:prstGeom prst="flowChartManualOperation">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0" rIns="70276" bIns="0" numCol="1" spcCol="1270" anchor="ctr" anchorCtr="0">
          <a:noAutofit/>
        </a:bodyPr>
        <a:lstStyle/>
        <a:p>
          <a:pPr marL="0" lvl="0" indent="0" algn="ctr" defTabSz="488950">
            <a:lnSpc>
              <a:spcPct val="90000"/>
            </a:lnSpc>
            <a:spcBef>
              <a:spcPct val="0"/>
            </a:spcBef>
            <a:spcAft>
              <a:spcPct val="35000"/>
            </a:spcAft>
            <a:buNone/>
          </a:pPr>
          <a:r>
            <a:rPr lang="fi-FI" sz="1100" b="1" kern="1200"/>
            <a:t>’Kestävällä sijoituksella’ tarkoitetaan </a:t>
          </a:r>
          <a:endParaRPr lang="fi-FI" sz="1100" kern="1200"/>
        </a:p>
      </dsp:txBody>
      <dsp:txXfrm rot="5400000">
        <a:off x="5791" y="766310"/>
        <a:ext cx="2031927" cy="2298935"/>
      </dsp:txXfrm>
    </dsp:sp>
    <dsp:sp modelId="{68408BAA-2AE9-4BF8-8744-417529B88729}">
      <dsp:nvSpPr>
        <dsp:cNvPr id="0" name=""/>
        <dsp:cNvSpPr/>
      </dsp:nvSpPr>
      <dsp:spPr>
        <a:xfrm rot="16200000">
          <a:off x="1290298" y="899814"/>
          <a:ext cx="3831557" cy="2031927"/>
        </a:xfrm>
        <a:prstGeom prst="flowChartManualOperation">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0" rIns="70276" bIns="0" numCol="1" spcCol="1270" anchor="ctr" anchorCtr="0">
          <a:noAutofit/>
        </a:bodyPr>
        <a:lstStyle/>
        <a:p>
          <a:pPr marL="0" lvl="0" indent="0" algn="ctr" defTabSz="488950">
            <a:lnSpc>
              <a:spcPct val="90000"/>
            </a:lnSpc>
            <a:spcBef>
              <a:spcPct val="0"/>
            </a:spcBef>
            <a:spcAft>
              <a:spcPct val="35000"/>
            </a:spcAft>
            <a:buNone/>
          </a:pPr>
          <a:r>
            <a:rPr lang="fi-FI" sz="1100" b="1" kern="1200"/>
            <a:t>”taloudelliseen toimintaan kohdistuvaa sijoitusta, </a:t>
          </a:r>
          <a:endParaRPr lang="fi-FI" sz="1100" kern="1200"/>
        </a:p>
      </dsp:txBody>
      <dsp:txXfrm rot="5400000">
        <a:off x="2190113" y="766310"/>
        <a:ext cx="2031927" cy="2298935"/>
      </dsp:txXfrm>
    </dsp:sp>
    <dsp:sp modelId="{91DB9285-0227-405C-AB49-A96ED52A6091}">
      <dsp:nvSpPr>
        <dsp:cNvPr id="0" name=""/>
        <dsp:cNvSpPr/>
      </dsp:nvSpPr>
      <dsp:spPr>
        <a:xfrm rot="16200000">
          <a:off x="3474621" y="899814"/>
          <a:ext cx="3831557" cy="2031927"/>
        </a:xfrm>
        <a:prstGeom prst="flowChartManualOperation">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0" rIns="70276" bIns="0" numCol="1" spcCol="1270" anchor="ctr" anchorCtr="0">
          <a:noAutofit/>
        </a:bodyPr>
        <a:lstStyle/>
        <a:p>
          <a:pPr marL="0" lvl="0" indent="0" algn="ctr" defTabSz="488950">
            <a:lnSpc>
              <a:spcPct val="90000"/>
            </a:lnSpc>
            <a:spcBef>
              <a:spcPct val="0"/>
            </a:spcBef>
            <a:spcAft>
              <a:spcPct val="35000"/>
            </a:spcAft>
            <a:buNone/>
          </a:pPr>
          <a:r>
            <a:rPr lang="fi-FI" sz="1100" b="1" kern="1200"/>
            <a:t>joka edistää ympäristötavoitetta kuten tavoitetta, jota mitataan esimerkiksi keskeisimmillä resurssitehokkuuden indikaattoreilla, jotka koskevat energian, uusiutuvan energian, raaka-aineiden sekä veden ja maan käyttöä, jätteen syntymistä ja kasvihuonekaasupäästöjä tai luonnon monimuotoisuuteen kohdistuvaa vaikutusta ja kiertotaloutta, </a:t>
          </a:r>
          <a:endParaRPr lang="fi-FI" sz="1100" kern="1200"/>
        </a:p>
      </dsp:txBody>
      <dsp:txXfrm rot="5400000">
        <a:off x="4374436" y="766310"/>
        <a:ext cx="2031927" cy="2298935"/>
      </dsp:txXfrm>
    </dsp:sp>
    <dsp:sp modelId="{C617259C-FF3C-4896-AFC3-A524AF1284E4}">
      <dsp:nvSpPr>
        <dsp:cNvPr id="0" name=""/>
        <dsp:cNvSpPr/>
      </dsp:nvSpPr>
      <dsp:spPr>
        <a:xfrm rot="16200000">
          <a:off x="5658943" y="899814"/>
          <a:ext cx="3831557" cy="2031927"/>
        </a:xfrm>
        <a:prstGeom prst="flowChartManualOperation">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0" rIns="70276" bIns="0" numCol="1" spcCol="1270" anchor="ctr" anchorCtr="0">
          <a:noAutofit/>
        </a:bodyPr>
        <a:lstStyle/>
        <a:p>
          <a:pPr marL="0" lvl="0" indent="0" algn="ctr" defTabSz="488950">
            <a:lnSpc>
              <a:spcPct val="90000"/>
            </a:lnSpc>
            <a:spcBef>
              <a:spcPct val="0"/>
            </a:spcBef>
            <a:spcAft>
              <a:spcPct val="35000"/>
            </a:spcAft>
            <a:buNone/>
          </a:pPr>
          <a:r>
            <a:rPr lang="fi-FI" sz="1100" b="1" kern="1200"/>
            <a:t>tai taloudelliseen toimintaan kohdistuvaa sijoitusta, joka edistää yhteiskunnallista tavoitetta, ja etenkin sijoitusta, joka edistää eriarvoisuuden torjuntaa tai joka edistää sosiaalista yhteenkuuluvuutta, yhteiskuntaan integroitumista ja työmarkkinasuhteita, tai sijoitusta inhimilliseen pääomaan tai taloudellisesti tai sosiaalisesti heikommassa asemassa oleviin yhteisöihin, </a:t>
          </a:r>
          <a:endParaRPr lang="fi-FI" sz="1100" kern="1200"/>
        </a:p>
      </dsp:txBody>
      <dsp:txXfrm rot="5400000">
        <a:off x="6558758" y="766310"/>
        <a:ext cx="2031927" cy="2298935"/>
      </dsp:txXfrm>
    </dsp:sp>
    <dsp:sp modelId="{2B5FFB01-C918-426C-913E-40E9DB7F6561}">
      <dsp:nvSpPr>
        <dsp:cNvPr id="0" name=""/>
        <dsp:cNvSpPr/>
      </dsp:nvSpPr>
      <dsp:spPr>
        <a:xfrm rot="16200000">
          <a:off x="7843266" y="899814"/>
          <a:ext cx="3831557" cy="2031927"/>
        </a:xfrm>
        <a:prstGeom prst="flowChartManualOperation">
          <a:avLst/>
        </a:prstGeom>
        <a:solidFill>
          <a:schemeClr val="lt1">
            <a:hueOff val="0"/>
            <a:satOff val="0"/>
            <a:lumOff val="0"/>
            <a:alphaOff val="0"/>
          </a:schemeClr>
        </a:solidFill>
        <a:ln w="12700" cap="flat" cmpd="sng" algn="ctr">
          <a:solidFill>
            <a:schemeClr val="accent6">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9850" tIns="0" rIns="70276" bIns="0" numCol="1" spcCol="1270" anchor="ctr" anchorCtr="0">
          <a:noAutofit/>
        </a:bodyPr>
        <a:lstStyle/>
        <a:p>
          <a:pPr marL="0" lvl="0" indent="0" algn="ctr" defTabSz="488950">
            <a:lnSpc>
              <a:spcPct val="90000"/>
            </a:lnSpc>
            <a:spcBef>
              <a:spcPct val="0"/>
            </a:spcBef>
            <a:spcAft>
              <a:spcPct val="35000"/>
            </a:spcAft>
            <a:buNone/>
          </a:pPr>
          <a:r>
            <a:rPr lang="fi-FI" sz="1100" b="1" kern="1200"/>
            <a:t>edellyttäen, että tällaiset sijoitukset eivät aiheuta merkittävää haittaa yhdellekään edellä mainituista tavoitteista ja että sijoitusten kohdeyhtiöt noudattavat hyviä hallintotapoja, etenkin toimivien hallintorakenteiden, työntekijöihin nähden ylläpidettyjen suhteiden, henkilöstön palkitsemisen ja verosäännösten noudattamisen osalta.” </a:t>
          </a:r>
          <a:endParaRPr lang="fi-FI" sz="1100" kern="1200"/>
        </a:p>
      </dsp:txBody>
      <dsp:txXfrm rot="5400000">
        <a:off x="8743081" y="766310"/>
        <a:ext cx="2031927" cy="229893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EA5566F-AB8C-40A7-81CA-FF9EF61655D7}">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74A6CD-0451-4398-8C91-5DB1878E503F}">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1" kern="1200"/>
            <a:t>Finanssimarkkinatoimijoiden ja rahoitusneuvojien on julkaistava verkkosivustoillaan tiedot toimintaperiaatteistaan, joita sovelletaan kestävyysriskien huomioon ottamiseen niiden sijoituksia koskevassa päätöksentekoprosessissa, </a:t>
          </a:r>
          <a:r>
            <a:rPr lang="fi-FI" sz="1200" b="1" i="0" kern="1200" baseline="0"/>
            <a:t>sijoitusneuvonnassa tai vakuutusneuvonnassa</a:t>
          </a:r>
          <a:r>
            <a:rPr lang="fi-FI" sz="1200" b="1" kern="1200"/>
            <a:t>. </a:t>
          </a:r>
          <a:endParaRPr lang="fi-FI" sz="1200" kern="1200"/>
        </a:p>
      </dsp:txBody>
      <dsp:txXfrm>
        <a:off x="0" y="0"/>
        <a:ext cx="2156159" cy="1915778"/>
      </dsp:txXfrm>
    </dsp:sp>
    <dsp:sp modelId="{5EB4D1D1-0C72-44A0-88D0-ECAA8B6E5C44}">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C58D9AE-F736-4931-B1A6-DC2D49A4DDDD}">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b="1" kern="1200"/>
            <a:t>Finanssimarkkinatoimijoiden ja rahoitusneuvojien on julkaistava ja ylläpidettävä verkkosivustoillaan: </a:t>
          </a:r>
          <a:endParaRPr lang="fi-FI" sz="1200" kern="1200"/>
        </a:p>
      </dsp:txBody>
      <dsp:txXfrm>
        <a:off x="0" y="1915778"/>
        <a:ext cx="2156159" cy="1915778"/>
      </dsp:txXfrm>
    </dsp:sp>
    <dsp:sp modelId="{E2B358A0-0C8C-44FB-913F-96B41D34071D}">
      <dsp:nvSpPr>
        <dsp:cNvPr id="0" name=""/>
        <dsp:cNvSpPr/>
      </dsp:nvSpPr>
      <dsp:spPr>
        <a:xfrm>
          <a:off x="2317871" y="1960305"/>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dirty="0"/>
            <a:t>a) kun ne ottavat huomioon sijoituspäätösten pääasialliset haitalliset vaikutukset kestävyystekijöihin, ilmoitus asianmukaisen huolellisuuden toimintaperiaatteista näiden vaikutusten osalta, ottaen asianmukaisesti huomioon kokonsa, toimintansa luonteen ja laajuuden ja niiden saataville asettamien rahoitustuotteiden lajit (r</a:t>
          </a:r>
          <a:r>
            <a:rPr lang="fi-FI" sz="1300" b="1" i="0" kern="1200" baseline="0" dirty="0"/>
            <a:t>ahoitusneuvojat: tiedot siitä, ottavatko ne huomioon sijoitusneuvonnassaan tai vakuutusneuvonnassaan pääasialliset haitalliset vaikutukset kestävyystekijöihin,) tai </a:t>
          </a:r>
          <a:endParaRPr lang="fi-FI" sz="1300" kern="1200" dirty="0"/>
        </a:p>
      </dsp:txBody>
      <dsp:txXfrm>
        <a:off x="2317871" y="1960305"/>
        <a:ext cx="8462927" cy="890537"/>
      </dsp:txXfrm>
    </dsp:sp>
    <dsp:sp modelId="{3B8B34F1-2687-423A-8A27-3EFAE8B031A6}">
      <dsp:nvSpPr>
        <dsp:cNvPr id="0" name=""/>
        <dsp:cNvSpPr/>
      </dsp:nvSpPr>
      <dsp:spPr>
        <a:xfrm>
          <a:off x="2156159" y="285084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4D9E7E7-37CC-42F9-A778-6B7D98A907FF}">
      <dsp:nvSpPr>
        <dsp:cNvPr id="0" name=""/>
        <dsp:cNvSpPr/>
      </dsp:nvSpPr>
      <dsp:spPr>
        <a:xfrm>
          <a:off x="2317871" y="2895369"/>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kern="1200" dirty="0"/>
            <a:t>b) kun ne eivät ota huomioon sijoituspäätösten haitallisia vaikutuksia kestävyystekijöihin, selkeät syyt siihen, miksi ne eivät tee näin, mukaan lukien tarvittaessa tiedot siitä, aikovatko ne ottaa huomioon tällaiset haitalliset vaikutukset ja jos aikovat, milloin. </a:t>
          </a:r>
        </a:p>
      </dsp:txBody>
      <dsp:txXfrm>
        <a:off x="2317871" y="2895369"/>
        <a:ext cx="8462927" cy="890537"/>
      </dsp:txXfrm>
    </dsp:sp>
    <dsp:sp modelId="{340F9007-61BA-44EA-86D3-7A74C3C3C06E}">
      <dsp:nvSpPr>
        <dsp:cNvPr id="0" name=""/>
        <dsp:cNvSpPr/>
      </dsp:nvSpPr>
      <dsp:spPr>
        <a:xfrm>
          <a:off x="2156159" y="3785907"/>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CF3BBF-2C7C-447A-AB5B-93A073BF85F1}">
      <dsp:nvSpPr>
        <dsp:cNvPr id="0" name=""/>
        <dsp:cNvSpPr/>
      </dsp:nvSpPr>
      <dsp:spPr>
        <a:xfrm>
          <a:off x="0" y="187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6D27189-B592-4D31-9C24-6173AA3A5B62}">
      <dsp:nvSpPr>
        <dsp:cNvPr id="0" name=""/>
        <dsp:cNvSpPr/>
      </dsp:nvSpPr>
      <dsp:spPr>
        <a:xfrm>
          <a:off x="0" y="1870"/>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1" kern="1200"/>
            <a:t>Finanssimarkkinatoimijoiden ja rahoitusneuvojien on sisällytettävä palkitsemispolitiikkoihinsa tiedot siitä, miten nämä politiikat ovat johdonmukaisia kestävyysriskien huomioon ottamisen kanssa, ja julkaistava nämä tiedot verkkosivustoillaan. </a:t>
          </a:r>
          <a:endParaRPr lang="fi-FI" sz="1000" kern="1200"/>
        </a:p>
      </dsp:txBody>
      <dsp:txXfrm>
        <a:off x="0" y="1870"/>
        <a:ext cx="2156159" cy="1275938"/>
      </dsp:txXfrm>
    </dsp:sp>
    <dsp:sp modelId="{1D6C60B9-7CCB-4F66-8CD5-BD525D5E4582}">
      <dsp:nvSpPr>
        <dsp:cNvPr id="0" name=""/>
        <dsp:cNvSpPr/>
      </dsp:nvSpPr>
      <dsp:spPr>
        <a:xfrm>
          <a:off x="0" y="1277809"/>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3D21C7B-ECB3-4383-8574-B67C1A2BE440}">
      <dsp:nvSpPr>
        <dsp:cNvPr id="0" name=""/>
        <dsp:cNvSpPr/>
      </dsp:nvSpPr>
      <dsp:spPr>
        <a:xfrm>
          <a:off x="0" y="1277809"/>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1" kern="1200"/>
            <a:t>Finanssimarkkinatoimijoiden ja rahoitusneuvojien on sisällytettävä ennen sopimuksen tekemistä annettaviin tietoihin kuvaukset seuraavista: </a:t>
          </a:r>
          <a:endParaRPr lang="fi-FI" sz="1000" kern="1200"/>
        </a:p>
      </dsp:txBody>
      <dsp:txXfrm>
        <a:off x="0" y="1277809"/>
        <a:ext cx="2156159" cy="1275938"/>
      </dsp:txXfrm>
    </dsp:sp>
    <dsp:sp modelId="{FA18CA01-2062-4155-87FE-54EFA70B7D88}">
      <dsp:nvSpPr>
        <dsp:cNvPr id="0" name=""/>
        <dsp:cNvSpPr/>
      </dsp:nvSpPr>
      <dsp:spPr>
        <a:xfrm>
          <a:off x="2317871" y="1297745"/>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a) tapa, jolla kestävyysriskit on otettu huomioon niiden sijoituspäätöksissä; ja </a:t>
          </a:r>
        </a:p>
      </dsp:txBody>
      <dsp:txXfrm>
        <a:off x="2317871" y="1297745"/>
        <a:ext cx="8462927" cy="398730"/>
      </dsp:txXfrm>
    </dsp:sp>
    <dsp:sp modelId="{162F4F80-D9C0-4D30-84E8-1BE4F21D9CF3}">
      <dsp:nvSpPr>
        <dsp:cNvPr id="0" name=""/>
        <dsp:cNvSpPr/>
      </dsp:nvSpPr>
      <dsp:spPr>
        <a:xfrm>
          <a:off x="2156159" y="1696476"/>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9CCE31D-36AC-44C5-B799-48E3E3BFE50F}">
      <dsp:nvSpPr>
        <dsp:cNvPr id="0" name=""/>
        <dsp:cNvSpPr/>
      </dsp:nvSpPr>
      <dsp:spPr>
        <a:xfrm>
          <a:off x="2317871" y="1716413"/>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b) niiden vaikutusten arvioinnin tulokset, joita kestävyysriskit todennäköisesti aiheuttavat niiden saataville asettamien rahoitustuotteiden tuottoon.  </a:t>
          </a:r>
        </a:p>
      </dsp:txBody>
      <dsp:txXfrm>
        <a:off x="2317871" y="1716413"/>
        <a:ext cx="8462927" cy="398730"/>
      </dsp:txXfrm>
    </dsp:sp>
    <dsp:sp modelId="{60B0BDAD-E38E-4724-B3EE-87DD48D040BA}">
      <dsp:nvSpPr>
        <dsp:cNvPr id="0" name=""/>
        <dsp:cNvSpPr/>
      </dsp:nvSpPr>
      <dsp:spPr>
        <a:xfrm>
          <a:off x="2156159" y="211514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A3959B5-1F56-443F-BA2B-7EC8F3B98F4D}">
      <dsp:nvSpPr>
        <dsp:cNvPr id="0" name=""/>
        <dsp:cNvSpPr/>
      </dsp:nvSpPr>
      <dsp:spPr>
        <a:xfrm>
          <a:off x="2317871" y="2135080"/>
          <a:ext cx="8462927" cy="3987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t" anchorCtr="0">
          <a:noAutofit/>
        </a:bodyPr>
        <a:lstStyle/>
        <a:p>
          <a:pPr marL="0" lvl="0" indent="0" algn="l" defTabSz="488950">
            <a:lnSpc>
              <a:spcPct val="90000"/>
            </a:lnSpc>
            <a:spcBef>
              <a:spcPct val="0"/>
            </a:spcBef>
            <a:spcAft>
              <a:spcPct val="35000"/>
            </a:spcAft>
            <a:buNone/>
          </a:pPr>
          <a:r>
            <a:rPr lang="fi-FI" sz="1100" kern="1200"/>
            <a:t>selkeä ja perusteltu selvitys siitä, otetaanko rahoitustuotteessa huomioon pääasialliset haitalliset vaikutukset kestävyystekijöihin, ja jos otetaan, miten; </a:t>
          </a:r>
        </a:p>
      </dsp:txBody>
      <dsp:txXfrm>
        <a:off x="2317871" y="2135080"/>
        <a:ext cx="8462927" cy="398730"/>
      </dsp:txXfrm>
    </dsp:sp>
    <dsp:sp modelId="{30FD547E-04C6-4C7C-878D-D032BEC6CC0B}">
      <dsp:nvSpPr>
        <dsp:cNvPr id="0" name=""/>
        <dsp:cNvSpPr/>
      </dsp:nvSpPr>
      <dsp:spPr>
        <a:xfrm>
          <a:off x="2156159" y="2533811"/>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FC5CCDD-42BB-40E0-9165-5E271BB5189F}">
      <dsp:nvSpPr>
        <dsp:cNvPr id="0" name=""/>
        <dsp:cNvSpPr/>
      </dsp:nvSpPr>
      <dsp:spPr>
        <a:xfrm>
          <a:off x="0" y="2553747"/>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16EA2BB-C9D0-4970-93D8-B17CC1D9490E}">
      <dsp:nvSpPr>
        <dsp:cNvPr id="0" name=""/>
        <dsp:cNvSpPr/>
      </dsp:nvSpPr>
      <dsp:spPr>
        <a:xfrm>
          <a:off x="0" y="2553747"/>
          <a:ext cx="2156159" cy="12759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8100" tIns="38100" rIns="38100" bIns="38100" numCol="1" spcCol="1270" anchor="t" anchorCtr="0">
          <a:noAutofit/>
        </a:bodyPr>
        <a:lstStyle/>
        <a:p>
          <a:pPr marL="0" lvl="0" indent="0" algn="l" defTabSz="444500">
            <a:lnSpc>
              <a:spcPct val="90000"/>
            </a:lnSpc>
            <a:spcBef>
              <a:spcPct val="0"/>
            </a:spcBef>
            <a:spcAft>
              <a:spcPct val="35000"/>
            </a:spcAft>
            <a:buNone/>
          </a:pPr>
          <a:r>
            <a:rPr lang="fi-FI" sz="1000" b="1" kern="1200"/>
            <a:t>Jos finanssimarkkinatoimijat eivät katso kestävyysriskien olevan merkityksellisiä, ensimmäisessä alakohdassa tarkoitettuihin kuvauksiin on sisällytettävä selkeä ja tiivis selvitys syistä siihen. </a:t>
          </a:r>
          <a:endParaRPr lang="fi-FI" sz="1000" kern="1200"/>
        </a:p>
      </dsp:txBody>
      <dsp:txXfrm>
        <a:off x="0" y="2553747"/>
        <a:ext cx="2156159" cy="127593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3C38C-EE85-4C5C-A8D6-BE811FE15BE7}">
      <dsp:nvSpPr>
        <dsp:cNvPr id="0" name=""/>
        <dsp:cNvSpPr/>
      </dsp:nvSpPr>
      <dsp:spPr>
        <a:xfrm>
          <a:off x="0" y="0"/>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494674C-B74F-4A75-A999-7906E7A88243}">
      <dsp:nvSpPr>
        <dsp:cNvPr id="0" name=""/>
        <dsp:cNvSpPr/>
      </dsp:nvSpPr>
      <dsp:spPr>
        <a:xfrm>
          <a:off x="0" y="0"/>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b="1" kern="1200"/>
            <a:t>Finanssimarkkinatoimijoiden on julkaistava ja ylläpidettävä verkkosivustoillaan kunkin 8 artiklan 1 kohdassa ja 9 artiklan 1, 2 ja 3 kohdassa tarkoitetun rahoitustuotteen osalta seuraavat tiedot: </a:t>
          </a:r>
          <a:endParaRPr lang="fi-FI" sz="1300" kern="1200"/>
        </a:p>
      </dsp:txBody>
      <dsp:txXfrm>
        <a:off x="0" y="0"/>
        <a:ext cx="2156159" cy="1915778"/>
      </dsp:txXfrm>
    </dsp:sp>
    <dsp:sp modelId="{A87673F2-B9DD-47E3-9456-3FF6BACA837E}">
      <dsp:nvSpPr>
        <dsp:cNvPr id="0" name=""/>
        <dsp:cNvSpPr/>
      </dsp:nvSpPr>
      <dsp:spPr>
        <a:xfrm>
          <a:off x="2317871" y="44526"/>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a) ympäristöön tai yhteiskuntaan liittyvien ominaisuuksien tai kestävän sijoitustavoitteen kuvaus; </a:t>
          </a:r>
        </a:p>
      </dsp:txBody>
      <dsp:txXfrm>
        <a:off x="2317871" y="44526"/>
        <a:ext cx="8462927" cy="890537"/>
      </dsp:txXfrm>
    </dsp:sp>
    <dsp:sp modelId="{7B68ED62-6043-4ACE-A729-84E772951FAB}">
      <dsp:nvSpPr>
        <dsp:cNvPr id="0" name=""/>
        <dsp:cNvSpPr/>
      </dsp:nvSpPr>
      <dsp:spPr>
        <a:xfrm>
          <a:off x="2156159" y="935064"/>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ABFF9D-7BE1-435C-B45B-D214EE72BC5D}">
      <dsp:nvSpPr>
        <dsp:cNvPr id="0" name=""/>
        <dsp:cNvSpPr/>
      </dsp:nvSpPr>
      <dsp:spPr>
        <a:xfrm>
          <a:off x="2317871" y="979591"/>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b) tiedot menetelmistä, joita käytetään ympäristöön tai yhteiskuntaan liittyvien ominaisuuksien tai rahoitustuotteelle valittujen kestävien sijoitusten vaikutuksen arvioimisessa, mittaamisessa ja seuraamisessa, mukaan lukien tietolähteet, perustana olevien omaisuuserien tarkastusvaatimukset ja merkitykselliset kestävyysindikaattorit, joita käytetään ympäristöön tai yhteiskuntaan liittyvien ominaisuuksien tai rahoitustuotteen kokonaisvaltaisen kestävyysvaikutuksen mittaamiseen; </a:t>
          </a:r>
        </a:p>
      </dsp:txBody>
      <dsp:txXfrm>
        <a:off x="2317871" y="979591"/>
        <a:ext cx="8462927" cy="890537"/>
      </dsp:txXfrm>
    </dsp:sp>
    <dsp:sp modelId="{4496CAF0-0F02-432B-AF23-3D3107636390}">
      <dsp:nvSpPr>
        <dsp:cNvPr id="0" name=""/>
        <dsp:cNvSpPr/>
      </dsp:nvSpPr>
      <dsp:spPr>
        <a:xfrm>
          <a:off x="2156159" y="1870129"/>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A1FEF3D-4D92-4C3F-83FA-37C2F0F5062A}">
      <dsp:nvSpPr>
        <dsp:cNvPr id="0" name=""/>
        <dsp:cNvSpPr/>
      </dsp:nvSpPr>
      <dsp:spPr>
        <a:xfrm>
          <a:off x="0" y="1915778"/>
          <a:ext cx="10780799"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005305-3EBF-4729-94DE-CBE00857D261}">
      <dsp:nvSpPr>
        <dsp:cNvPr id="0" name=""/>
        <dsp:cNvSpPr/>
      </dsp:nvSpPr>
      <dsp:spPr>
        <a:xfrm>
          <a:off x="0" y="1915778"/>
          <a:ext cx="2156159" cy="191577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9530" tIns="49530" rIns="49530" bIns="49530" numCol="1" spcCol="1270" anchor="t" anchorCtr="0">
          <a:noAutofit/>
        </a:bodyPr>
        <a:lstStyle/>
        <a:p>
          <a:pPr marL="0" lvl="0" indent="0" algn="l" defTabSz="577850">
            <a:lnSpc>
              <a:spcPct val="90000"/>
            </a:lnSpc>
            <a:spcBef>
              <a:spcPct val="0"/>
            </a:spcBef>
            <a:spcAft>
              <a:spcPct val="35000"/>
            </a:spcAft>
            <a:buNone/>
          </a:pPr>
          <a:r>
            <a:rPr lang="fi-FI" sz="1300" b="1" kern="1200"/>
            <a:t>Jos finanssimarkkinatoimijat asettavat saataville 8 artiklan 1 kohdassa taikka 9 artiklan 1, 2 tai 3 kohdassa tarkoitetun rahoitustuotteen, niiden on sisällytettävä määräaikaiskatsauksiin kuvaus seuraavista: </a:t>
          </a:r>
          <a:endParaRPr lang="fi-FI" sz="1300" kern="1200"/>
        </a:p>
      </dsp:txBody>
      <dsp:txXfrm>
        <a:off x="0" y="1915778"/>
        <a:ext cx="2156159" cy="1915778"/>
      </dsp:txXfrm>
    </dsp:sp>
    <dsp:sp modelId="{4B124A06-8585-4755-8072-FED4925EEFD6}">
      <dsp:nvSpPr>
        <dsp:cNvPr id="0" name=""/>
        <dsp:cNvSpPr/>
      </dsp:nvSpPr>
      <dsp:spPr>
        <a:xfrm>
          <a:off x="2317871" y="1960305"/>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a) 8 artiklan 1 kohdassa tarkoitetun rahoitustuotteen osalta ympäristöön tai yhteiskuntaan liittyvien ominaisuuksien toteutumisen laajuus; </a:t>
          </a:r>
        </a:p>
      </dsp:txBody>
      <dsp:txXfrm>
        <a:off x="2317871" y="1960305"/>
        <a:ext cx="8462927" cy="890537"/>
      </dsp:txXfrm>
    </dsp:sp>
    <dsp:sp modelId="{7661EB60-D4AE-495E-B890-55834624DE76}">
      <dsp:nvSpPr>
        <dsp:cNvPr id="0" name=""/>
        <dsp:cNvSpPr/>
      </dsp:nvSpPr>
      <dsp:spPr>
        <a:xfrm>
          <a:off x="2156159" y="2850843"/>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1DEF5F-20D5-4168-9EB2-CE561DB52F30}">
      <dsp:nvSpPr>
        <dsp:cNvPr id="0" name=""/>
        <dsp:cNvSpPr/>
      </dsp:nvSpPr>
      <dsp:spPr>
        <a:xfrm>
          <a:off x="2317871" y="2895369"/>
          <a:ext cx="8462927" cy="89053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0" lvl="0" indent="0" algn="l" defTabSz="533400">
            <a:lnSpc>
              <a:spcPct val="90000"/>
            </a:lnSpc>
            <a:spcBef>
              <a:spcPct val="0"/>
            </a:spcBef>
            <a:spcAft>
              <a:spcPct val="35000"/>
            </a:spcAft>
            <a:buNone/>
          </a:pPr>
          <a:r>
            <a:rPr lang="fi-FI" sz="1200" kern="1200"/>
            <a:t>b) 9 artiklan 1, 2 tai 3 kohdassa tarkoitetun rahoitustuotteen osalta (mm.) rahoitustuotteen kestävä kokonaisvaikutus ilmaistuna asiaankuuluvilla kestävyysindikaattoreilla. </a:t>
          </a:r>
        </a:p>
      </dsp:txBody>
      <dsp:txXfrm>
        <a:off x="2317871" y="2895369"/>
        <a:ext cx="8462927" cy="890537"/>
      </dsp:txXfrm>
    </dsp:sp>
    <dsp:sp modelId="{5C07DF25-B84D-4DD2-ACD4-844023B73264}">
      <dsp:nvSpPr>
        <dsp:cNvPr id="0" name=""/>
        <dsp:cNvSpPr/>
      </dsp:nvSpPr>
      <dsp:spPr>
        <a:xfrm>
          <a:off x="2156159" y="3785907"/>
          <a:ext cx="8624639" cy="0"/>
        </a:xfrm>
        <a:prstGeom prst="line">
          <a:avLst/>
        </a:prstGeom>
        <a:solidFill>
          <a:schemeClr val="accent1">
            <a:hueOff val="0"/>
            <a:satOff val="0"/>
            <a:lumOff val="0"/>
            <a:alphaOff val="0"/>
          </a:schemeClr>
        </a:solidFill>
        <a:ln w="12700" cap="flat" cmpd="sng" algn="ctr">
          <a:solidFill>
            <a:schemeClr val="accent1">
              <a:tint val="5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A37A4-7116-47C0-9C1C-5838856D3862}">
      <dsp:nvSpPr>
        <dsp:cNvPr id="0" name=""/>
        <dsp:cNvSpPr/>
      </dsp:nvSpPr>
      <dsp:spPr>
        <a:xfrm>
          <a:off x="5719" y="439"/>
          <a:ext cx="2514942"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kern="1200"/>
            <a:t>Asetuksessa vahvistetaan kriteerit sen määrittämiseksi, pidetäänkö jotakin taloudellista toimintaa ympäristön kannalta kestävänä, jotta voidaan määrittää sijoituksen ympäristökestävyyden aste. </a:t>
          </a:r>
          <a:endParaRPr lang="fi-FI" sz="900" kern="1200"/>
        </a:p>
      </dsp:txBody>
      <dsp:txXfrm>
        <a:off x="57721" y="52441"/>
        <a:ext cx="2410938" cy="1671458"/>
      </dsp:txXfrm>
    </dsp:sp>
    <dsp:sp modelId="{56271DAC-9DA9-492A-8A0E-CFF7F7E627ED}">
      <dsp:nvSpPr>
        <dsp:cNvPr id="0" name=""/>
        <dsp:cNvSpPr/>
      </dsp:nvSpPr>
      <dsp:spPr>
        <a:xfrm>
          <a:off x="5719" y="2055655"/>
          <a:ext cx="1206786"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i-FI" sz="800" b="1" i="0" kern="1200" baseline="0" dirty="0"/>
            <a:t>Kriteerit seuraaville: ilmastonmuutoksen hillintä, ilmastonmuutokseen sopeutuminen, vesivarojen ja merten luonnonvarojen kestävä käyttö ja suojelu, kiertotalouteen siirtyminen , ympäristön pilaantumisen ehkäiseminen ja vähentäminen sekä biologisen monimuotoisuuden ja ekosysteemien suojelun ja ennallistamisen  merkittävä edistäminen </a:t>
          </a:r>
          <a:endParaRPr lang="fi-FI" sz="800" kern="1200" dirty="0"/>
        </a:p>
      </dsp:txBody>
      <dsp:txXfrm>
        <a:off x="41065" y="2091001"/>
        <a:ext cx="1136094" cy="1704770"/>
      </dsp:txXfrm>
    </dsp:sp>
    <dsp:sp modelId="{40485DD0-0F41-49EB-84A9-22F5F34331E6}">
      <dsp:nvSpPr>
        <dsp:cNvPr id="0" name=""/>
        <dsp:cNvSpPr/>
      </dsp:nvSpPr>
      <dsp:spPr>
        <a:xfrm>
          <a:off x="1313875" y="2055655"/>
          <a:ext cx="1206786"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i="0" kern="1200" baseline="0"/>
            <a:t>tai ympäristötavoitteille aiheutuva merkittävä haitta </a:t>
          </a:r>
          <a:endParaRPr lang="fi-FI" sz="900" kern="1200"/>
        </a:p>
      </dsp:txBody>
      <dsp:txXfrm>
        <a:off x="1349221" y="2091001"/>
        <a:ext cx="1136094" cy="1704770"/>
      </dsp:txXfrm>
    </dsp:sp>
    <dsp:sp modelId="{D68A714D-5D87-4868-9AA2-956974D48689}">
      <dsp:nvSpPr>
        <dsp:cNvPr id="0" name=""/>
        <dsp:cNvSpPr/>
      </dsp:nvSpPr>
      <dsp:spPr>
        <a:xfrm>
          <a:off x="2723401" y="439"/>
          <a:ext cx="1206786"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kern="1200"/>
            <a:t>’Ilmastonmuutoksen hillinnällä’ tarkoitetaan prosessia, jossa maapallon keskilämpötilan nousu pidetään selvästi alle 2 °C:ssa ja pyritään rajoittamaan se 1,5 °C:seen suhteessa esiteolliseen aikaan, kuten Pariisin sopimuksessa määrätään; </a:t>
          </a:r>
          <a:endParaRPr lang="fi-FI" sz="900" kern="1200"/>
        </a:p>
      </dsp:txBody>
      <dsp:txXfrm>
        <a:off x="2758747" y="35785"/>
        <a:ext cx="1136094" cy="1704770"/>
      </dsp:txXfrm>
    </dsp:sp>
    <dsp:sp modelId="{C6127FCF-38B3-43FA-9232-B95E0557E7AC}">
      <dsp:nvSpPr>
        <dsp:cNvPr id="0" name=""/>
        <dsp:cNvSpPr/>
      </dsp:nvSpPr>
      <dsp:spPr>
        <a:xfrm>
          <a:off x="4132928" y="439"/>
          <a:ext cx="2514942"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kern="1200"/>
            <a:t>Ennen sopimuksen tekemistä ja määräaikaiskatsauksissa annettavat tiedot: ympäristön kannalta kestävien sijoitusten ja ympäristöominaisuuksia edistävien rahoitustuotteiden avoimuus: </a:t>
          </a:r>
          <a:endParaRPr lang="fi-FI" sz="900" kern="1200"/>
        </a:p>
      </dsp:txBody>
      <dsp:txXfrm>
        <a:off x="4184930" y="52441"/>
        <a:ext cx="2410938" cy="1671458"/>
      </dsp:txXfrm>
    </dsp:sp>
    <dsp:sp modelId="{73CF0437-0677-4FDC-A8FE-1CC40D84B8EF}">
      <dsp:nvSpPr>
        <dsp:cNvPr id="0" name=""/>
        <dsp:cNvSpPr/>
      </dsp:nvSpPr>
      <dsp:spPr>
        <a:xfrm>
          <a:off x="4132928" y="2055655"/>
          <a:ext cx="1206786"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a) Tiedot ympäristötavoitteista, joita rahoitustuotteen perustana oleva sijoitus edistää; ja  </a:t>
          </a:r>
        </a:p>
      </dsp:txBody>
      <dsp:txXfrm>
        <a:off x="4168274" y="2091001"/>
        <a:ext cx="1136094" cy="1704770"/>
      </dsp:txXfrm>
    </dsp:sp>
    <dsp:sp modelId="{529D57FA-E09C-404E-B56D-8EF7E4F6ABD1}">
      <dsp:nvSpPr>
        <dsp:cNvPr id="0" name=""/>
        <dsp:cNvSpPr/>
      </dsp:nvSpPr>
      <dsp:spPr>
        <a:xfrm>
          <a:off x="5441084" y="2055655"/>
          <a:ext cx="1206786"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b) kuvaus siitä, miten ja missä määrin rahoitustuotteen perustana olevat sijoitukset ovat taloudellisissa toiminnoissa, joita pidetään ympäristön kannalta kestävinä </a:t>
          </a:r>
        </a:p>
      </dsp:txBody>
      <dsp:txXfrm>
        <a:off x="5476430" y="2091001"/>
        <a:ext cx="1136094" cy="1704770"/>
      </dsp:txXfrm>
    </dsp:sp>
    <dsp:sp modelId="{844EB462-D93E-4D2C-91A3-2C8769EDA009}">
      <dsp:nvSpPr>
        <dsp:cNvPr id="0" name=""/>
        <dsp:cNvSpPr/>
      </dsp:nvSpPr>
      <dsp:spPr>
        <a:xfrm>
          <a:off x="6850610" y="439"/>
          <a:ext cx="1206786"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355600">
            <a:lnSpc>
              <a:spcPct val="90000"/>
            </a:lnSpc>
            <a:spcBef>
              <a:spcPct val="0"/>
            </a:spcBef>
            <a:spcAft>
              <a:spcPct val="35000"/>
            </a:spcAft>
            <a:buNone/>
          </a:pPr>
          <a:r>
            <a:rPr lang="fi-FI" sz="800" b="1" kern="1200" dirty="0"/>
            <a:t>Annettaviin tietoihin on liitettävä seuraava lausuma: ”’Ei merkittävää haittaa’ -periaatetta sovelletaan ainoastaan rahoitustuotteeseen sisältyviin sijoituksiin, joissa otetaan huomioon ympäristön kannalta kestäviä taloudellisia toimintoja koskevat EU:n kriteerit. Muiden tähän rahoitustuotteeseen sisältyvien sijoitusten osuuden osalta ei oteta huomioon ympäristön kannalta kestäviä taloudellisia toimintoja koskevia EU:n kriteerejä.” </a:t>
          </a:r>
          <a:endParaRPr lang="fi-FI" sz="800" kern="1200" dirty="0"/>
        </a:p>
      </dsp:txBody>
      <dsp:txXfrm>
        <a:off x="6885956" y="35785"/>
        <a:ext cx="1136094" cy="1704770"/>
      </dsp:txXfrm>
    </dsp:sp>
    <dsp:sp modelId="{E456E682-D36F-4485-88E3-62B773E0CF7D}">
      <dsp:nvSpPr>
        <dsp:cNvPr id="0" name=""/>
        <dsp:cNvSpPr/>
      </dsp:nvSpPr>
      <dsp:spPr>
        <a:xfrm>
          <a:off x="8260137" y="439"/>
          <a:ext cx="2514942"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b="1" kern="1200"/>
            <a:t>Muiden kuin rahoitusalan yritysten on annettava erityisesti seuraavat tiedot: </a:t>
          </a:r>
          <a:endParaRPr lang="fi-FI" sz="900" kern="1200"/>
        </a:p>
      </dsp:txBody>
      <dsp:txXfrm>
        <a:off x="8312139" y="52441"/>
        <a:ext cx="2410938" cy="1671458"/>
      </dsp:txXfrm>
    </dsp:sp>
    <dsp:sp modelId="{A0278FC4-5DC8-40FA-912F-2D9E058295E5}">
      <dsp:nvSpPr>
        <dsp:cNvPr id="0" name=""/>
        <dsp:cNvSpPr/>
      </dsp:nvSpPr>
      <dsp:spPr>
        <a:xfrm>
          <a:off x="8260137" y="2055655"/>
          <a:ext cx="1206786"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a) osuus niiden liikevaihdosta, joka on saatu tuotteista tai palveluista, jotka liittyvät 3 ja 9 artiklan nojalla ympäristön kannalta kestävinä pidettäviin taloudellisiin toimintoihin; ja </a:t>
          </a:r>
        </a:p>
      </dsp:txBody>
      <dsp:txXfrm>
        <a:off x="8295483" y="2091001"/>
        <a:ext cx="1136094" cy="1704770"/>
      </dsp:txXfrm>
    </dsp:sp>
    <dsp:sp modelId="{AC83466D-982A-45F3-8353-4FD7078F9918}">
      <dsp:nvSpPr>
        <dsp:cNvPr id="0" name=""/>
        <dsp:cNvSpPr/>
      </dsp:nvSpPr>
      <dsp:spPr>
        <a:xfrm>
          <a:off x="9568293" y="2055655"/>
          <a:ext cx="1206786" cy="1775462"/>
        </a:xfrm>
        <a:prstGeom prst="roundRect">
          <a:avLst>
            <a:gd name="adj" fmla="val 10000"/>
          </a:avLst>
        </a:prstGeom>
        <a:solidFill>
          <a:schemeClr val="lt1">
            <a:hueOff val="0"/>
            <a:satOff val="0"/>
            <a:lumOff val="0"/>
            <a:alphaOff val="0"/>
          </a:schemeClr>
        </a:solidFill>
        <a:ln w="12700" cap="flat" cmpd="sng" algn="ctr">
          <a:solidFill>
            <a:schemeClr val="accent5">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fi-FI" sz="900" kern="1200"/>
            <a:t>b) osuus niiden pääomamenoista ja osuus niiden toimintamenoista, joka liittyy 3 ja 9 artiklan nojalla ympäristön kannalta kestävinä pidettäviin taloudellisiin toimintoihin liittyviin omaisuuseriin tai prosesseihin </a:t>
          </a:r>
        </a:p>
      </dsp:txBody>
      <dsp:txXfrm>
        <a:off x="9603639" y="2091001"/>
        <a:ext cx="1136094" cy="170477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14CEECB-B017-4DA9-A312-6753CFBD8E78}" type="datetimeFigureOut">
              <a:rPr lang="fi-FI" smtClean="0"/>
              <a:t>2.12.2020</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346F82-C246-48F4-8F01-BCBB0854B486}" type="slidenum">
              <a:rPr lang="fi-FI" smtClean="0"/>
              <a:t>‹#›</a:t>
            </a:fld>
            <a:endParaRPr lang="fi-FI"/>
          </a:p>
        </p:txBody>
      </p:sp>
    </p:spTree>
    <p:extLst>
      <p:ext uri="{BB962C8B-B14F-4D97-AF65-F5344CB8AC3E}">
        <p14:creationId xmlns:p14="http://schemas.microsoft.com/office/powerpoint/2010/main" val="16511295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8FA01CAE-26EE-4759-80B7-447314DD8CD7}"/>
              </a:ext>
            </a:extLst>
          </p:cNvPr>
          <p:cNvSpPr>
            <a:spLocks noGrp="1"/>
          </p:cNvSpPr>
          <p:nvPr>
            <p:ph type="ctrTitle"/>
          </p:nvPr>
        </p:nvSpPr>
        <p:spPr>
          <a:xfrm>
            <a:off x="1524000" y="1122363"/>
            <a:ext cx="9144000" cy="2387600"/>
          </a:xfrm>
        </p:spPr>
        <p:txBody>
          <a:bodyPr anchor="b"/>
          <a:lstStyle>
            <a:lvl1pPr algn="ctr">
              <a:defRPr sz="6000"/>
            </a:lvl1pPr>
          </a:lstStyle>
          <a:p>
            <a:r>
              <a:rPr lang="fi-FI"/>
              <a:t>Muokkaa ots. perustyyl. napsautt.</a:t>
            </a:r>
          </a:p>
        </p:txBody>
      </p:sp>
      <p:sp>
        <p:nvSpPr>
          <p:cNvPr id="3" name="Alaotsikko 2">
            <a:extLst>
              <a:ext uri="{FF2B5EF4-FFF2-40B4-BE49-F238E27FC236}">
                <a16:creationId xmlns:a16="http://schemas.microsoft.com/office/drawing/2014/main" id="{4623C258-13F8-4AC2-B184-9053A0D3E6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C028755-6159-4C68-9E29-DB0A618CD04F}"/>
              </a:ext>
            </a:extLst>
          </p:cNvPr>
          <p:cNvSpPr>
            <a:spLocks noGrp="1"/>
          </p:cNvSpPr>
          <p:nvPr>
            <p:ph type="dt" sz="half" idx="10"/>
          </p:nvPr>
        </p:nvSpPr>
        <p:spPr/>
        <p:txBody>
          <a:bodyPr/>
          <a:lstStyle/>
          <a:p>
            <a:fld id="{C0AF1A9E-D92D-4348-B9A5-56B173EAB91C}" type="datetime1">
              <a:rPr lang="fi-FI" smtClean="0"/>
              <a:t>2.12.2020</a:t>
            </a:fld>
            <a:endParaRPr lang="fi-FI"/>
          </a:p>
        </p:txBody>
      </p:sp>
      <p:sp>
        <p:nvSpPr>
          <p:cNvPr id="5" name="Alatunnisteen paikkamerkki 4">
            <a:extLst>
              <a:ext uri="{FF2B5EF4-FFF2-40B4-BE49-F238E27FC236}">
                <a16:creationId xmlns:a16="http://schemas.microsoft.com/office/drawing/2014/main" id="{FAEFF0EF-F319-484B-822F-FAB9197BBC8F}"/>
              </a:ext>
            </a:extLst>
          </p:cNvPr>
          <p:cNvSpPr>
            <a:spLocks noGrp="1"/>
          </p:cNvSpPr>
          <p:nvPr>
            <p:ph type="ftr" sz="quarter" idx="11"/>
          </p:nvPr>
        </p:nvSpPr>
        <p:spPr/>
        <p:txBody>
          <a:bodyPr/>
          <a:lstStyle/>
          <a:p>
            <a:r>
              <a:rPr lang="fi-FI"/>
              <a:t>Rahoitusmarkkinaoikeus luento 12</a:t>
            </a:r>
          </a:p>
        </p:txBody>
      </p:sp>
      <p:sp>
        <p:nvSpPr>
          <p:cNvPr id="6" name="Dian numeron paikkamerkki 5">
            <a:extLst>
              <a:ext uri="{FF2B5EF4-FFF2-40B4-BE49-F238E27FC236}">
                <a16:creationId xmlns:a16="http://schemas.microsoft.com/office/drawing/2014/main" id="{59E2AF7C-AF8C-40DB-A750-3193947EDFE6}"/>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140277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752A998-674A-4365-A48A-E336CDB48322}"/>
              </a:ext>
            </a:extLst>
          </p:cNvPr>
          <p:cNvSpPr>
            <a:spLocks noGrp="1"/>
          </p:cNvSpPr>
          <p:nvPr>
            <p:ph type="title"/>
          </p:nvPr>
        </p:nvSpPr>
        <p:spPr/>
        <p:txBody>
          <a:bodyPr/>
          <a:lstStyle/>
          <a:p>
            <a:r>
              <a:rPr lang="fi-FI"/>
              <a:t>Muokkaa ots. perustyyl. napsautt.</a:t>
            </a:r>
          </a:p>
        </p:txBody>
      </p:sp>
      <p:sp>
        <p:nvSpPr>
          <p:cNvPr id="3" name="Pystysuoran tekstin paikkamerkki 2">
            <a:extLst>
              <a:ext uri="{FF2B5EF4-FFF2-40B4-BE49-F238E27FC236}">
                <a16:creationId xmlns:a16="http://schemas.microsoft.com/office/drawing/2014/main" id="{CE9C9EE0-7177-4F9F-9511-912EA7FF40B4}"/>
              </a:ext>
            </a:extLst>
          </p:cNvPr>
          <p:cNvSpPr>
            <a:spLocks noGrp="1"/>
          </p:cNvSpPr>
          <p:nvPr>
            <p:ph type="body" orient="vert" idx="1"/>
          </p:nvPr>
        </p:nvSpPr>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2FB87820-7E27-4FEB-B535-F1B28F668E70}"/>
              </a:ext>
            </a:extLst>
          </p:cNvPr>
          <p:cNvSpPr>
            <a:spLocks noGrp="1"/>
          </p:cNvSpPr>
          <p:nvPr>
            <p:ph type="dt" sz="half" idx="10"/>
          </p:nvPr>
        </p:nvSpPr>
        <p:spPr/>
        <p:txBody>
          <a:bodyPr/>
          <a:lstStyle/>
          <a:p>
            <a:fld id="{87E87AEB-5B21-4B51-B964-8EAFC5CEA16A}" type="datetime1">
              <a:rPr lang="fi-FI" smtClean="0"/>
              <a:t>2.12.2020</a:t>
            </a:fld>
            <a:endParaRPr lang="fi-FI"/>
          </a:p>
        </p:txBody>
      </p:sp>
      <p:sp>
        <p:nvSpPr>
          <p:cNvPr id="5" name="Alatunnisteen paikkamerkki 4">
            <a:extLst>
              <a:ext uri="{FF2B5EF4-FFF2-40B4-BE49-F238E27FC236}">
                <a16:creationId xmlns:a16="http://schemas.microsoft.com/office/drawing/2014/main" id="{DDAF3295-BA40-4C34-A1F5-AF10D983FE75}"/>
              </a:ext>
            </a:extLst>
          </p:cNvPr>
          <p:cNvSpPr>
            <a:spLocks noGrp="1"/>
          </p:cNvSpPr>
          <p:nvPr>
            <p:ph type="ftr" sz="quarter" idx="11"/>
          </p:nvPr>
        </p:nvSpPr>
        <p:spPr/>
        <p:txBody>
          <a:bodyPr/>
          <a:lstStyle/>
          <a:p>
            <a:r>
              <a:rPr lang="fi-FI"/>
              <a:t>Rahoitusmarkkinaoikeus luento 12</a:t>
            </a:r>
          </a:p>
        </p:txBody>
      </p:sp>
      <p:sp>
        <p:nvSpPr>
          <p:cNvPr id="6" name="Dian numeron paikkamerkki 5">
            <a:extLst>
              <a:ext uri="{FF2B5EF4-FFF2-40B4-BE49-F238E27FC236}">
                <a16:creationId xmlns:a16="http://schemas.microsoft.com/office/drawing/2014/main" id="{BD0C15E6-9959-43CD-8D9A-23A37EF30CA3}"/>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937654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a:extLst>
              <a:ext uri="{FF2B5EF4-FFF2-40B4-BE49-F238E27FC236}">
                <a16:creationId xmlns:a16="http://schemas.microsoft.com/office/drawing/2014/main" id="{5F6CCBF9-C14F-448E-A21E-DE6F3C8896F4}"/>
              </a:ext>
            </a:extLst>
          </p:cNvPr>
          <p:cNvSpPr>
            <a:spLocks noGrp="1"/>
          </p:cNvSpPr>
          <p:nvPr>
            <p:ph type="title" orient="vert"/>
          </p:nvPr>
        </p:nvSpPr>
        <p:spPr>
          <a:xfrm>
            <a:off x="8724900" y="365125"/>
            <a:ext cx="2628900" cy="5811838"/>
          </a:xfrm>
        </p:spPr>
        <p:txBody>
          <a:bodyPr vert="eaVert"/>
          <a:lstStyle/>
          <a:p>
            <a:r>
              <a:rPr lang="fi-FI"/>
              <a:t>Muokkaa ots. perustyyl. napsautt.</a:t>
            </a:r>
          </a:p>
        </p:txBody>
      </p:sp>
      <p:sp>
        <p:nvSpPr>
          <p:cNvPr id="3" name="Pystysuoran tekstin paikkamerkki 2">
            <a:extLst>
              <a:ext uri="{FF2B5EF4-FFF2-40B4-BE49-F238E27FC236}">
                <a16:creationId xmlns:a16="http://schemas.microsoft.com/office/drawing/2014/main" id="{F832AA73-4070-4B58-B4CF-CF5A63DAC602}"/>
              </a:ext>
            </a:extLst>
          </p:cNvPr>
          <p:cNvSpPr>
            <a:spLocks noGrp="1"/>
          </p:cNvSpPr>
          <p:nvPr>
            <p:ph type="body" orient="vert" idx="1"/>
          </p:nvPr>
        </p:nvSpPr>
        <p:spPr>
          <a:xfrm>
            <a:off x="838200" y="365125"/>
            <a:ext cx="7734300" cy="5811838"/>
          </a:xfrm>
        </p:spPr>
        <p:txBody>
          <a:bodyPr vert="eaVert"/>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9F687641-6C6E-4C19-87A6-1462BAA84F08}"/>
              </a:ext>
            </a:extLst>
          </p:cNvPr>
          <p:cNvSpPr>
            <a:spLocks noGrp="1"/>
          </p:cNvSpPr>
          <p:nvPr>
            <p:ph type="dt" sz="half" idx="10"/>
          </p:nvPr>
        </p:nvSpPr>
        <p:spPr/>
        <p:txBody>
          <a:bodyPr/>
          <a:lstStyle/>
          <a:p>
            <a:fld id="{7D753448-D66E-4D95-BB99-4DAF44DD2E22}" type="datetime1">
              <a:rPr lang="fi-FI" smtClean="0"/>
              <a:t>2.12.2020</a:t>
            </a:fld>
            <a:endParaRPr lang="fi-FI"/>
          </a:p>
        </p:txBody>
      </p:sp>
      <p:sp>
        <p:nvSpPr>
          <p:cNvPr id="5" name="Alatunnisteen paikkamerkki 4">
            <a:extLst>
              <a:ext uri="{FF2B5EF4-FFF2-40B4-BE49-F238E27FC236}">
                <a16:creationId xmlns:a16="http://schemas.microsoft.com/office/drawing/2014/main" id="{BA32E878-999B-4E5F-A53C-3A4D1FE3894A}"/>
              </a:ext>
            </a:extLst>
          </p:cNvPr>
          <p:cNvSpPr>
            <a:spLocks noGrp="1"/>
          </p:cNvSpPr>
          <p:nvPr>
            <p:ph type="ftr" sz="quarter" idx="11"/>
          </p:nvPr>
        </p:nvSpPr>
        <p:spPr/>
        <p:txBody>
          <a:bodyPr/>
          <a:lstStyle/>
          <a:p>
            <a:r>
              <a:rPr lang="fi-FI"/>
              <a:t>Rahoitusmarkkinaoikeus luento 12</a:t>
            </a:r>
          </a:p>
        </p:txBody>
      </p:sp>
      <p:sp>
        <p:nvSpPr>
          <p:cNvPr id="6" name="Dian numeron paikkamerkki 5">
            <a:extLst>
              <a:ext uri="{FF2B5EF4-FFF2-40B4-BE49-F238E27FC236}">
                <a16:creationId xmlns:a16="http://schemas.microsoft.com/office/drawing/2014/main" id="{FFBF4411-A2D8-4457-88EB-D913B50DB839}"/>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6557026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69361870-5447-4791-B8B2-7D05837337B9}" type="datetime1">
              <a:rPr lang="fi-FI" smtClean="0">
                <a:solidFill>
                  <a:prstClr val="black">
                    <a:tint val="75000"/>
                  </a:prstClr>
                </a:solidFill>
              </a:rPr>
              <a:t>2.12.2020</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12</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31610476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Kansi">
    <p:bg>
      <p:bgPr>
        <a:solidFill>
          <a:schemeClr val="accent1"/>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rgbClr val="FFFFFF"/>
                </a:solidFill>
              </a:defRPr>
            </a:lvl1pPr>
          </a:lstStyle>
          <a:p>
            <a:r>
              <a:rPr lang="fi-FI"/>
              <a:t>Click to edit Master title style</a:t>
            </a:r>
            <a:endParaRPr lang="en-US" dirty="0"/>
          </a:p>
        </p:txBody>
      </p:sp>
      <p:pic>
        <p:nvPicPr>
          <p:cNvPr id="3" name="Picture 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9077267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nsi taustakuvalla">
    <p:bg>
      <p:bgPr>
        <a:solidFill>
          <a:schemeClr val="tx1">
            <a:lumMod val="50000"/>
            <a:lumOff val="50000"/>
          </a:schemeClr>
        </a:solidFill>
        <a:effectLst/>
      </p:bgPr>
    </p:bg>
    <p:spTree>
      <p:nvGrpSpPr>
        <p:cNvPr id="1" name=""/>
        <p:cNvGrpSpPr/>
        <p:nvPr/>
      </p:nvGrpSpPr>
      <p:grpSpPr>
        <a:xfrm>
          <a:off x="0" y="0"/>
          <a:ext cx="0" cy="0"/>
          <a:chOff x="0" y="0"/>
          <a:chExt cx="0" cy="0"/>
        </a:xfrm>
      </p:grpSpPr>
      <p:sp>
        <p:nvSpPr>
          <p:cNvPr id="8" name="Subtitle 2"/>
          <p:cNvSpPr>
            <a:spLocks noGrp="1"/>
          </p:cNvSpPr>
          <p:nvPr>
            <p:ph type="subTitle" idx="1"/>
          </p:nvPr>
        </p:nvSpPr>
        <p:spPr>
          <a:xfrm>
            <a:off x="779079" y="5454200"/>
            <a:ext cx="7172564" cy="792000"/>
          </a:xfrm>
          <a:prstGeom prst="rect">
            <a:avLst/>
          </a:prstGeom>
        </p:spPr>
        <p:txBody>
          <a:bodyPr lIns="0" tIns="0" rIns="0" bIns="0" anchor="t">
            <a:normAutofit/>
          </a:bodyPr>
          <a:lstStyle>
            <a:lvl1pPr marL="0" indent="0" algn="l">
              <a:spcBef>
                <a:spcPts val="0"/>
              </a:spcBef>
              <a:buNone/>
              <a:defRPr sz="1200" i="1">
                <a:solidFill>
                  <a:schemeClr val="bg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sp>
        <p:nvSpPr>
          <p:cNvPr id="6"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5" y="290"/>
            <a:ext cx="3497704" cy="2280720"/>
          </a:xfrm>
          <a:prstGeom prst="rect">
            <a:avLst/>
          </a:prstGeom>
        </p:spPr>
      </p:pic>
    </p:spTree>
    <p:extLst>
      <p:ext uri="{BB962C8B-B14F-4D97-AF65-F5344CB8AC3E}">
        <p14:creationId xmlns:p14="http://schemas.microsoft.com/office/powerpoint/2010/main" val="32249597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Valkotaustainen kansi">
    <p:bg>
      <p:bgPr>
        <a:solidFill>
          <a:schemeClr val="bg1"/>
        </a:solidFill>
        <a:effectLst/>
      </p:bgPr>
    </p:bg>
    <p:spTree>
      <p:nvGrpSpPr>
        <p:cNvPr id="1" name=""/>
        <p:cNvGrpSpPr/>
        <p:nvPr/>
      </p:nvGrpSpPr>
      <p:grpSpPr>
        <a:xfrm>
          <a:off x="0" y="0"/>
          <a:ext cx="0" cy="0"/>
          <a:chOff x="0" y="0"/>
          <a:chExt cx="0" cy="0"/>
        </a:xfrm>
      </p:grpSpPr>
      <p:sp>
        <p:nvSpPr>
          <p:cNvPr id="5" name="Title 1"/>
          <p:cNvSpPr>
            <a:spLocks noGrp="1"/>
          </p:cNvSpPr>
          <p:nvPr>
            <p:ph type="ctrTitle"/>
          </p:nvPr>
        </p:nvSpPr>
        <p:spPr>
          <a:xfrm>
            <a:off x="779079" y="2740334"/>
            <a:ext cx="10633847" cy="2636000"/>
          </a:xfrm>
          <a:prstGeom prst="rect">
            <a:avLst/>
          </a:prstGeom>
        </p:spPr>
        <p:txBody>
          <a:bodyPr lIns="0" tIns="0" rIns="0" bIns="0" anchor="b">
            <a:noAutofit/>
          </a:bodyPr>
          <a:lstStyle>
            <a:lvl1pPr algn="l">
              <a:lnSpc>
                <a:spcPct val="80000"/>
              </a:lnSpc>
              <a:defRPr sz="5400" b="1" spc="-150">
                <a:solidFill>
                  <a:schemeClr val="accent1"/>
                </a:solidFill>
              </a:defRPr>
            </a:lvl1pPr>
          </a:lstStyle>
          <a:p>
            <a:r>
              <a:rPr lang="fi-FI"/>
              <a:t>Click to edit Master title style</a:t>
            </a:r>
            <a:endParaRPr lang="en-US" dirty="0"/>
          </a:p>
        </p:txBody>
      </p:sp>
      <p:sp>
        <p:nvSpPr>
          <p:cNvPr id="6" name="Subtitle 2"/>
          <p:cNvSpPr>
            <a:spLocks noGrp="1"/>
          </p:cNvSpPr>
          <p:nvPr>
            <p:ph type="subTitle" idx="1"/>
          </p:nvPr>
        </p:nvSpPr>
        <p:spPr>
          <a:xfrm>
            <a:off x="779079" y="5504997"/>
            <a:ext cx="7172564" cy="7920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119119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Kansi kuvalla">
    <p:spTree>
      <p:nvGrpSpPr>
        <p:cNvPr id="1" name=""/>
        <p:cNvGrpSpPr/>
        <p:nvPr/>
      </p:nvGrpSpPr>
      <p:grpSpPr>
        <a:xfrm>
          <a:off x="0" y="0"/>
          <a:ext cx="0" cy="0"/>
          <a:chOff x="0" y="0"/>
          <a:chExt cx="0" cy="0"/>
        </a:xfrm>
      </p:grpSpPr>
      <p:sp>
        <p:nvSpPr>
          <p:cNvPr id="8" name="Picture Placeholder 3"/>
          <p:cNvSpPr>
            <a:spLocks noGrp="1"/>
          </p:cNvSpPr>
          <p:nvPr>
            <p:ph type="pic" sz="quarter" idx="10"/>
          </p:nvPr>
        </p:nvSpPr>
        <p:spPr>
          <a:xfrm>
            <a:off x="5799017" y="180000"/>
            <a:ext cx="6172923" cy="6498000"/>
          </a:xfrm>
          <a:prstGeom prst="rect">
            <a:avLst/>
          </a:prstGeom>
        </p:spPr>
        <p:txBody>
          <a:bodyPr vert="horz"/>
          <a:lstStyle/>
          <a:p>
            <a:pPr lvl="0"/>
            <a:r>
              <a:rPr lang="fi-FI" noProof="0"/>
              <a:t>Drag picture to placeholder or click icon to add</a:t>
            </a:r>
          </a:p>
        </p:txBody>
      </p:sp>
      <p:sp>
        <p:nvSpPr>
          <p:cNvPr id="6" name="Title 1"/>
          <p:cNvSpPr>
            <a:spLocks noGrp="1"/>
          </p:cNvSpPr>
          <p:nvPr>
            <p:ph type="ctrTitle"/>
          </p:nvPr>
        </p:nvSpPr>
        <p:spPr>
          <a:xfrm>
            <a:off x="779082" y="2435535"/>
            <a:ext cx="4425969" cy="3232900"/>
          </a:xfrm>
          <a:prstGeom prst="rect">
            <a:avLst/>
          </a:prstGeom>
        </p:spPr>
        <p:txBody>
          <a:bodyPr lIns="0" tIns="0" rIns="0" bIns="0" anchor="t">
            <a:noAutofit/>
          </a:bodyPr>
          <a:lstStyle>
            <a:lvl1pPr algn="l">
              <a:lnSpc>
                <a:spcPct val="80000"/>
              </a:lnSpc>
              <a:defRPr sz="4500" b="1" spc="-150">
                <a:solidFill>
                  <a:schemeClr val="accent1"/>
                </a:solidFill>
              </a:defRPr>
            </a:lvl1pPr>
          </a:lstStyle>
          <a:p>
            <a:r>
              <a:rPr lang="fi-FI"/>
              <a:t>Click to edit Master title style</a:t>
            </a:r>
            <a:endParaRPr lang="en-US" dirty="0"/>
          </a:p>
        </p:txBody>
      </p:sp>
      <p:sp>
        <p:nvSpPr>
          <p:cNvPr id="7" name="Subtitle 2"/>
          <p:cNvSpPr>
            <a:spLocks noGrp="1"/>
          </p:cNvSpPr>
          <p:nvPr>
            <p:ph type="subTitle" idx="1"/>
          </p:nvPr>
        </p:nvSpPr>
        <p:spPr>
          <a:xfrm>
            <a:off x="779082" y="5884335"/>
            <a:ext cx="4425969" cy="583200"/>
          </a:xfrm>
          <a:prstGeom prst="rect">
            <a:avLst/>
          </a:prstGeom>
        </p:spPr>
        <p:txBody>
          <a:bodyPr lIns="0" tIns="0" rIns="0" bIns="0" anchor="t">
            <a:normAutofit/>
          </a:bodyPr>
          <a:lstStyle>
            <a:lvl1pPr marL="0" indent="0" algn="l">
              <a:spcBef>
                <a:spcPts val="0"/>
              </a:spcBef>
              <a:buNone/>
              <a:defRPr sz="1200" i="1">
                <a:solidFill>
                  <a:srgbClr val="928B81"/>
                </a:solidFill>
                <a:latin typeface="Georgia"/>
                <a:cs typeface="Georgia"/>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fi-FI"/>
              <a:t>Click to edit Master subtitle style</a:t>
            </a:r>
            <a:endParaRPr lang="en-US" dirty="0"/>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649" y="0"/>
            <a:ext cx="3447299" cy="2281300"/>
          </a:xfrm>
          <a:prstGeom prst="rect">
            <a:avLst/>
          </a:prstGeom>
        </p:spPr>
      </p:pic>
    </p:spTree>
    <p:extLst>
      <p:ext uri="{BB962C8B-B14F-4D97-AF65-F5344CB8AC3E}">
        <p14:creationId xmlns:p14="http://schemas.microsoft.com/office/powerpoint/2010/main" val="1325179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Väliotsikko">
    <p:bg>
      <p:bgPr>
        <a:solidFill>
          <a:schemeClr val="accent1"/>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bg1"/>
            </a:solidFill>
          </a:ln>
          <a:effectLst/>
        </p:spPr>
        <p:style>
          <a:lnRef idx="2">
            <a:schemeClr val="accent1"/>
          </a:lnRef>
          <a:fillRef idx="0">
            <a:schemeClr val="accent1"/>
          </a:fillRef>
          <a:effectRef idx="1">
            <a:schemeClr val="accent1"/>
          </a:effectRef>
          <a:fontRef idx="minor">
            <a:schemeClr val="tx1"/>
          </a:fontRef>
        </p:style>
      </p:cxnSp>
      <p:sp>
        <p:nvSpPr>
          <p:cNvPr id="4" name="Title 1"/>
          <p:cNvSpPr>
            <a:spLocks noGrp="1"/>
          </p:cNvSpPr>
          <p:nvPr>
            <p:ph type="ctrTitle"/>
          </p:nvPr>
        </p:nvSpPr>
        <p:spPr>
          <a:xfrm>
            <a:off x="779079" y="1912266"/>
            <a:ext cx="10633847" cy="2636000"/>
          </a:xfrm>
          <a:prstGeom prst="rect">
            <a:avLst/>
          </a:prstGeom>
        </p:spPr>
        <p:txBody>
          <a:bodyPr lIns="0" tIns="0" rIns="0" bIns="0" anchor="t">
            <a:noAutofit/>
          </a:bodyPr>
          <a:lstStyle>
            <a:lvl1pPr algn="l">
              <a:lnSpc>
                <a:spcPct val="80000"/>
              </a:lnSpc>
              <a:defRPr sz="5400" b="1" spc="-150">
                <a:solidFill>
                  <a:schemeClr val="bg1"/>
                </a:solidFill>
              </a:defRPr>
            </a:lvl1pPr>
          </a:lstStyle>
          <a:p>
            <a:r>
              <a:rPr lang="fi-FI"/>
              <a:t>Click to edit Master title style</a:t>
            </a:r>
            <a:endParaRPr lang="en-US" dirty="0"/>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3393" y="5599324"/>
            <a:ext cx="3771369" cy="1194266"/>
          </a:xfrm>
          <a:prstGeom prst="rect">
            <a:avLst/>
          </a:prstGeom>
        </p:spPr>
      </p:pic>
    </p:spTree>
    <p:extLst>
      <p:ext uri="{BB962C8B-B14F-4D97-AF65-F5344CB8AC3E}">
        <p14:creationId xmlns:p14="http://schemas.microsoft.com/office/powerpoint/2010/main" val="8134005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isältö">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9"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1078079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6" name="Date Placeholder 7"/>
          <p:cNvSpPr>
            <a:spLocks noGrp="1"/>
          </p:cNvSpPr>
          <p:nvPr>
            <p:ph type="dt" sz="half" idx="15"/>
          </p:nvPr>
        </p:nvSpPr>
        <p:spPr/>
        <p:txBody>
          <a:bodyPr/>
          <a:lstStyle>
            <a:lvl1pPr>
              <a:defRPr/>
            </a:lvl1pPr>
          </a:lstStyle>
          <a:p>
            <a:pPr>
              <a:defRPr/>
            </a:pPr>
            <a:fld id="{E5A7A213-49DA-4347-A3A7-2CFC196116D4}" type="datetime1">
              <a:rPr lang="fi-FI" smtClean="0">
                <a:solidFill>
                  <a:prstClr val="black">
                    <a:tint val="75000"/>
                  </a:prstClr>
                </a:solidFill>
              </a:rPr>
              <a:t>2.12.2020</a:t>
            </a:fld>
            <a:endParaRPr lang="fi-FI">
              <a:solidFill>
                <a:prstClr val="black">
                  <a:tint val="75000"/>
                </a:prstClr>
              </a:solidFill>
            </a:endParaRPr>
          </a:p>
        </p:txBody>
      </p:sp>
      <p:sp>
        <p:nvSpPr>
          <p:cNvPr id="7" name="Footer Placeholder 8"/>
          <p:cNvSpPr>
            <a:spLocks noGrp="1"/>
          </p:cNvSpPr>
          <p:nvPr>
            <p:ph type="ftr" sz="quarter" idx="16"/>
          </p:nvPr>
        </p:nvSpPr>
        <p:spPr/>
        <p:txBody>
          <a:bodyPr/>
          <a:lstStyle>
            <a:lvl1pPr>
              <a:defRPr/>
            </a:lvl1pPr>
          </a:lstStyle>
          <a:p>
            <a:pPr>
              <a:defRPr/>
            </a:pPr>
            <a:r>
              <a:rPr lang="fi-FI">
                <a:solidFill>
                  <a:prstClr val="black">
                    <a:tint val="75000"/>
                  </a:prstClr>
                </a:solidFill>
              </a:rPr>
              <a:t>Rahoitusmarkkinaoikeus luento 4</a:t>
            </a:r>
          </a:p>
        </p:txBody>
      </p:sp>
      <p:sp>
        <p:nvSpPr>
          <p:cNvPr id="8" name="Slide Number Placeholder 9"/>
          <p:cNvSpPr>
            <a:spLocks noGrp="1"/>
          </p:cNvSpPr>
          <p:nvPr>
            <p:ph type="sldNum" sz="quarter" idx="17"/>
          </p:nvPr>
        </p:nvSpPr>
        <p:spPr/>
        <p:txBody>
          <a:bodyPr/>
          <a:lstStyle>
            <a:lvl1pPr>
              <a:defRPr/>
            </a:lvl1pPr>
          </a:lstStyle>
          <a:p>
            <a:pPr>
              <a:defRPr/>
            </a:pPr>
            <a:fld id="{1C07628F-9402-FB47-93B5-FC3C3BFEEBE0}" type="slidenum">
              <a:rPr lang="fi-FI">
                <a:solidFill>
                  <a:prstClr val="black">
                    <a:tint val="75000"/>
                  </a:prstClr>
                </a:solidFill>
              </a:rPr>
              <a:pPr>
                <a:defRPr/>
              </a:pPr>
              <a:t>‹#›</a:t>
            </a:fld>
            <a:endParaRPr lang="fi-FI">
              <a:solidFill>
                <a:prstClr val="black">
                  <a:tint val="75000"/>
                </a:prstClr>
              </a:solidFill>
            </a:endParaRPr>
          </a:p>
        </p:txBody>
      </p:sp>
      <p:pic>
        <p:nvPicPr>
          <p:cNvPr id="2" name="Picture 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7472367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isältö - Kaksi palstaa">
    <p:spTree>
      <p:nvGrpSpPr>
        <p:cNvPr id="1" name=""/>
        <p:cNvGrpSpPr/>
        <p:nvPr/>
      </p:nvGrpSpPr>
      <p:grpSpPr>
        <a:xfrm>
          <a:off x="0" y="0"/>
          <a:ext cx="0" cy="0"/>
          <a:chOff x="0" y="0"/>
          <a:chExt cx="0" cy="0"/>
        </a:xfrm>
      </p:grpSpPr>
      <p:cxnSp>
        <p:nvCxnSpPr>
          <p:cNvPr id="5" name="Straight Connector 4"/>
          <p:cNvCxnSpPr/>
          <p:nvPr userDrawn="1"/>
        </p:nvCxnSpPr>
        <p:spPr>
          <a:xfrm>
            <a:off x="719667" y="5765800"/>
            <a:ext cx="10780184" cy="0"/>
          </a:xfrm>
          <a:prstGeom prst="line">
            <a:avLst/>
          </a:prstGeom>
          <a:ln w="12700" cmpd="sng">
            <a:solidFill>
              <a:schemeClr val="accent1"/>
            </a:solidFill>
          </a:ln>
          <a:effectLst/>
        </p:spPr>
        <p:style>
          <a:lnRef idx="2">
            <a:schemeClr val="accent1"/>
          </a:lnRef>
          <a:fillRef idx="0">
            <a:schemeClr val="accent1"/>
          </a:fillRef>
          <a:effectRef idx="1">
            <a:schemeClr val="accent1"/>
          </a:effectRef>
          <a:fontRef idx="minor">
            <a:schemeClr val="tx1"/>
          </a:fontRef>
        </p:style>
      </p:cxnSp>
      <p:sp>
        <p:nvSpPr>
          <p:cNvPr id="10" name="Title 1"/>
          <p:cNvSpPr>
            <a:spLocks noGrp="1"/>
          </p:cNvSpPr>
          <p:nvPr>
            <p:ph type="ctrTitle"/>
          </p:nvPr>
        </p:nvSpPr>
        <p:spPr>
          <a:xfrm>
            <a:off x="720003" y="381000"/>
            <a:ext cx="10780799" cy="1195798"/>
          </a:xfrm>
          <a:prstGeom prst="rect">
            <a:avLst/>
          </a:prstGeom>
        </p:spPr>
        <p:txBody>
          <a:bodyPr lIns="0" tIns="0" rIns="0" bIns="0" anchor="t" anchorCtr="0">
            <a:noAutofit/>
          </a:bodyPr>
          <a:lstStyle>
            <a:lvl1pPr algn="l">
              <a:lnSpc>
                <a:spcPct val="85000"/>
              </a:lnSpc>
              <a:defRPr sz="2700" b="1" spc="-75">
                <a:solidFill>
                  <a:schemeClr val="accent1"/>
                </a:solidFill>
              </a:defRPr>
            </a:lvl1pPr>
          </a:lstStyle>
          <a:p>
            <a:r>
              <a:rPr lang="fi-FI"/>
              <a:t>Click to edit Master title style</a:t>
            </a:r>
            <a:endParaRPr lang="en-US" dirty="0"/>
          </a:p>
        </p:txBody>
      </p:sp>
      <p:sp>
        <p:nvSpPr>
          <p:cNvPr id="11" name="Content Placeholder 10"/>
          <p:cNvSpPr>
            <a:spLocks noGrp="1"/>
          </p:cNvSpPr>
          <p:nvPr>
            <p:ph sz="quarter" idx="14"/>
          </p:nvPr>
        </p:nvSpPr>
        <p:spPr>
          <a:xfrm>
            <a:off x="72000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12" name="Content Placeholder 10"/>
          <p:cNvSpPr>
            <a:spLocks noGrp="1"/>
          </p:cNvSpPr>
          <p:nvPr>
            <p:ph sz="quarter" idx="18"/>
          </p:nvPr>
        </p:nvSpPr>
        <p:spPr>
          <a:xfrm>
            <a:off x="6183363" y="1685678"/>
            <a:ext cx="5317439" cy="3831557"/>
          </a:xfrm>
          <a:prstGeom prst="rect">
            <a:avLst/>
          </a:prstGeom>
        </p:spPr>
        <p:txBody>
          <a:bodyPr vert="horz" lIns="0" tIns="0" rIns="0" bIns="0"/>
          <a:lstStyle>
            <a:lvl1pPr marL="0" indent="0">
              <a:buNone/>
              <a:defRPr sz="1575" b="1">
                <a:latin typeface="+mj-lt"/>
              </a:defRPr>
            </a:lvl1pPr>
            <a:lvl2pPr marL="178200" indent="-159300">
              <a:buFont typeface="Arial"/>
              <a:buChar char="•"/>
              <a:defRPr sz="1500">
                <a:latin typeface="Georgia"/>
              </a:defRPr>
            </a:lvl2pPr>
            <a:lvl3pPr marL="345600" indent="-172800">
              <a:buFont typeface="Lucida Grande"/>
              <a:buChar char="-"/>
              <a:defRPr sz="1200" i="1">
                <a:latin typeface="Georgia"/>
                <a:cs typeface="Georgia"/>
              </a:defRPr>
            </a:lvl3pPr>
            <a:lvl4pPr marL="594000" indent="-145800">
              <a:buFont typeface="Arial"/>
              <a:buChar char="•"/>
              <a:defRPr sz="1050" baseline="0">
                <a:latin typeface="Georgia"/>
              </a:defRPr>
            </a:lvl4pPr>
            <a:lvl5pPr marL="815400" indent="-171450">
              <a:buFont typeface="Courier New"/>
              <a:buChar char="o"/>
              <a:defRPr sz="975" baseline="0"/>
            </a:lvl5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p>
        </p:txBody>
      </p:sp>
      <p:sp>
        <p:nvSpPr>
          <p:cNvPr id="7" name="Date Placeholder 2"/>
          <p:cNvSpPr>
            <a:spLocks noGrp="1"/>
          </p:cNvSpPr>
          <p:nvPr>
            <p:ph type="dt" sz="half" idx="19"/>
          </p:nvPr>
        </p:nvSpPr>
        <p:spPr/>
        <p:txBody>
          <a:bodyPr/>
          <a:lstStyle>
            <a:lvl1pPr>
              <a:defRPr/>
            </a:lvl1pPr>
          </a:lstStyle>
          <a:p>
            <a:pPr>
              <a:defRPr/>
            </a:pPr>
            <a:fld id="{E3D66C93-B0D4-464A-AB3C-A8DEDCA8FF10}" type="datetime1">
              <a:rPr lang="fi-FI" smtClean="0">
                <a:solidFill>
                  <a:prstClr val="black">
                    <a:tint val="75000"/>
                  </a:prstClr>
                </a:solidFill>
              </a:rPr>
              <a:t>2.12.2020</a:t>
            </a:fld>
            <a:endParaRPr lang="fi-FI">
              <a:solidFill>
                <a:prstClr val="black">
                  <a:tint val="75000"/>
                </a:prstClr>
              </a:solidFill>
            </a:endParaRPr>
          </a:p>
        </p:txBody>
      </p:sp>
      <p:sp>
        <p:nvSpPr>
          <p:cNvPr id="8" name="Footer Placeholder 3"/>
          <p:cNvSpPr>
            <a:spLocks noGrp="1"/>
          </p:cNvSpPr>
          <p:nvPr>
            <p:ph type="ftr" sz="quarter" idx="20"/>
          </p:nvPr>
        </p:nvSpPr>
        <p:spPr/>
        <p:txBody>
          <a:bodyPr/>
          <a:lstStyle>
            <a:lvl1pPr>
              <a:defRPr/>
            </a:lvl1pPr>
          </a:lstStyle>
          <a:p>
            <a:pPr>
              <a:defRPr/>
            </a:pPr>
            <a:r>
              <a:rPr lang="fi-FI">
                <a:solidFill>
                  <a:prstClr val="black">
                    <a:tint val="75000"/>
                  </a:prstClr>
                </a:solidFill>
              </a:rPr>
              <a:t>Rahoitusmarkkinaoikeus luento 4</a:t>
            </a:r>
          </a:p>
        </p:txBody>
      </p:sp>
      <p:sp>
        <p:nvSpPr>
          <p:cNvPr id="9" name="Slide Number Placeholder 13"/>
          <p:cNvSpPr>
            <a:spLocks noGrp="1"/>
          </p:cNvSpPr>
          <p:nvPr>
            <p:ph type="sldNum" sz="quarter" idx="21"/>
          </p:nvPr>
        </p:nvSpPr>
        <p:spPr/>
        <p:txBody>
          <a:bodyPr/>
          <a:lstStyle>
            <a:lvl1pPr>
              <a:defRPr/>
            </a:lvl1pPr>
          </a:lstStyle>
          <a:p>
            <a:pPr>
              <a:defRPr/>
            </a:pPr>
            <a:fld id="{BFB6B250-F217-B84A-8E10-659CA258BA50}" type="slidenum">
              <a:rPr lang="fi-FI">
                <a:solidFill>
                  <a:prstClr val="black">
                    <a:tint val="75000"/>
                  </a:prstClr>
                </a:solidFill>
              </a:rPr>
              <a:pPr>
                <a:defRPr/>
              </a:pPr>
              <a:t>‹#›</a:t>
            </a:fld>
            <a:endParaRPr lang="fi-FI">
              <a:solidFill>
                <a:prstClr val="black">
                  <a:tint val="75000"/>
                </a:prstClr>
              </a:solidFill>
            </a:endParaRPr>
          </a:p>
        </p:txBody>
      </p:sp>
      <p:pic>
        <p:nvPicPr>
          <p:cNvPr id="14" name="Picture 1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85345" y="5598249"/>
            <a:ext cx="3767459" cy="1196423"/>
          </a:xfrm>
          <a:prstGeom prst="rect">
            <a:avLst/>
          </a:prstGeom>
        </p:spPr>
      </p:pic>
    </p:spTree>
    <p:extLst>
      <p:ext uri="{BB962C8B-B14F-4D97-AF65-F5344CB8AC3E}">
        <p14:creationId xmlns:p14="http://schemas.microsoft.com/office/powerpoint/2010/main" val="2922329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0ED6882-535F-48B9-85B9-9D08DC72139A}"/>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1331AA5-7EE8-49B5-B364-212F796CE8D3}"/>
              </a:ext>
            </a:extLst>
          </p:cNvPr>
          <p:cNvSpPr>
            <a:spLocks noGrp="1"/>
          </p:cNvSpPr>
          <p:nvPr>
            <p:ph idx="1"/>
          </p:nvPr>
        </p:nvSpPr>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6B99E9E6-3D9B-4119-8C2F-CC6852E9DE49}"/>
              </a:ext>
            </a:extLst>
          </p:cNvPr>
          <p:cNvSpPr>
            <a:spLocks noGrp="1"/>
          </p:cNvSpPr>
          <p:nvPr>
            <p:ph type="dt" sz="half" idx="10"/>
          </p:nvPr>
        </p:nvSpPr>
        <p:spPr/>
        <p:txBody>
          <a:bodyPr/>
          <a:lstStyle/>
          <a:p>
            <a:fld id="{32D69F11-B936-4A6E-A050-A2F8B6BFAB70}" type="datetime1">
              <a:rPr lang="fi-FI" smtClean="0"/>
              <a:t>2.12.2020</a:t>
            </a:fld>
            <a:endParaRPr lang="fi-FI"/>
          </a:p>
        </p:txBody>
      </p:sp>
      <p:sp>
        <p:nvSpPr>
          <p:cNvPr id="5" name="Alatunnisteen paikkamerkki 4">
            <a:extLst>
              <a:ext uri="{FF2B5EF4-FFF2-40B4-BE49-F238E27FC236}">
                <a16:creationId xmlns:a16="http://schemas.microsoft.com/office/drawing/2014/main" id="{EF83F6F7-130D-4BF5-8C8D-40DBD4E98FAF}"/>
              </a:ext>
            </a:extLst>
          </p:cNvPr>
          <p:cNvSpPr>
            <a:spLocks noGrp="1"/>
          </p:cNvSpPr>
          <p:nvPr>
            <p:ph type="ftr" sz="quarter" idx="11"/>
          </p:nvPr>
        </p:nvSpPr>
        <p:spPr/>
        <p:txBody>
          <a:bodyPr/>
          <a:lstStyle/>
          <a:p>
            <a:r>
              <a:rPr lang="fi-FI"/>
              <a:t>Rahoitusmarkkinaoikeus luento 12</a:t>
            </a:r>
          </a:p>
        </p:txBody>
      </p:sp>
      <p:sp>
        <p:nvSpPr>
          <p:cNvPr id="6" name="Dian numeron paikkamerkki 5">
            <a:extLst>
              <a:ext uri="{FF2B5EF4-FFF2-40B4-BE49-F238E27FC236}">
                <a16:creationId xmlns:a16="http://schemas.microsoft.com/office/drawing/2014/main" id="{8E6B59E9-4FB6-43E4-A5C6-8852CEDDA3FB}"/>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37654976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Rectangle 7"/>
          <p:cNvSpPr>
            <a:spLocks noChangeArrowheads="1"/>
          </p:cNvSpPr>
          <p:nvPr/>
        </p:nvSpPr>
        <p:spPr bwMode="auto">
          <a:xfrm>
            <a:off x="541867" y="1712916"/>
            <a:ext cx="11099800" cy="3919537"/>
          </a:xfrm>
          <a:prstGeom prst="rect">
            <a:avLst/>
          </a:prstGeom>
          <a:solidFill>
            <a:srgbClr val="ED293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fontAlgn="base" hangingPunct="1">
              <a:spcBef>
                <a:spcPct val="0"/>
              </a:spcBef>
              <a:spcAft>
                <a:spcPct val="0"/>
              </a:spcAft>
              <a:defRPr/>
            </a:pPr>
            <a:endParaRPr lang="fi-FI" altLang="fi-FI" sz="1350">
              <a:solidFill>
                <a:srgbClr val="000000"/>
              </a:solidFill>
            </a:endParaRPr>
          </a:p>
        </p:txBody>
      </p:sp>
      <p:pic>
        <p:nvPicPr>
          <p:cNvPr id="5" name="Picture 10" descr="aalto_HSE_e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3"/>
            <a:ext cx="2827867" cy="163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 name="Rectangle 2"/>
          <p:cNvSpPr>
            <a:spLocks noGrp="1" noChangeArrowheads="1"/>
          </p:cNvSpPr>
          <p:nvPr>
            <p:ph type="ctrTitle"/>
          </p:nvPr>
        </p:nvSpPr>
        <p:spPr>
          <a:xfrm>
            <a:off x="762002" y="1770063"/>
            <a:ext cx="10358967" cy="1331912"/>
          </a:xfrm>
          <a:prstGeom prst="rect">
            <a:avLst/>
          </a:prstGeom>
        </p:spPr>
        <p:txBody>
          <a:bodyPr/>
          <a:lstStyle>
            <a:lvl1pPr>
              <a:defRPr sz="3000">
                <a:solidFill>
                  <a:schemeClr val="bg1"/>
                </a:solidFill>
              </a:defRPr>
            </a:lvl1pPr>
          </a:lstStyle>
          <a:p>
            <a:pPr lvl="0"/>
            <a:r>
              <a:rPr lang="en-US" noProof="0"/>
              <a:t>Click to edit Master title style</a:t>
            </a:r>
          </a:p>
        </p:txBody>
      </p:sp>
      <p:sp>
        <p:nvSpPr>
          <p:cNvPr id="3075" name="Rectangle 3"/>
          <p:cNvSpPr>
            <a:spLocks noGrp="1" noChangeArrowheads="1"/>
          </p:cNvSpPr>
          <p:nvPr>
            <p:ph type="subTitle" idx="1"/>
          </p:nvPr>
        </p:nvSpPr>
        <p:spPr>
          <a:xfrm>
            <a:off x="762002" y="3141666"/>
            <a:ext cx="8377767" cy="2339975"/>
          </a:xfrm>
          <a:prstGeom prst="rect">
            <a:avLst/>
          </a:prstGeom>
        </p:spPr>
        <p:txBody>
          <a:bodyPr/>
          <a:lstStyle>
            <a:lvl1pPr marL="0" indent="0">
              <a:buFontTx/>
              <a:buNone/>
              <a:defRPr>
                <a:solidFill>
                  <a:schemeClr val="bg1"/>
                </a:solidFill>
                <a:latin typeface="Georgia" pitchFamily="18" charset="0"/>
              </a:defRPr>
            </a:lvl1pPr>
          </a:lstStyle>
          <a:p>
            <a:pPr lvl="0"/>
            <a:r>
              <a:rPr lang="en-US" noProof="0"/>
              <a:t>Click to edit Master subtitle style</a:t>
            </a:r>
          </a:p>
        </p:txBody>
      </p:sp>
      <p:sp>
        <p:nvSpPr>
          <p:cNvPr id="6" name="Rectangle 4"/>
          <p:cNvSpPr>
            <a:spLocks noGrp="1" noChangeArrowheads="1"/>
          </p:cNvSpPr>
          <p:nvPr>
            <p:ph type="dt" sz="half" idx="10"/>
          </p:nvPr>
        </p:nvSpPr>
        <p:spPr>
          <a:xfrm>
            <a:off x="3814233" y="5959478"/>
            <a:ext cx="2700867" cy="176213"/>
          </a:xfrm>
        </p:spPr>
        <p:txBody>
          <a:bodyPr/>
          <a:lstStyle>
            <a:lvl1pPr fontAlgn="auto">
              <a:spcBef>
                <a:spcPts val="0"/>
              </a:spcBef>
              <a:spcAft>
                <a:spcPts val="0"/>
              </a:spcAft>
              <a:defRPr sz="900">
                <a:solidFill>
                  <a:srgbClr val="928B81"/>
                </a:solidFill>
              </a:defRPr>
            </a:lvl1pPr>
          </a:lstStyle>
          <a:p>
            <a:pPr>
              <a:defRPr/>
            </a:pPr>
            <a:fld id="{8CC50C16-F552-4316-9840-9E6AB5E3DC7D}" type="datetime1">
              <a:rPr lang="fi-FI" smtClean="0"/>
              <a:t>2.12.2020</a:t>
            </a:fld>
            <a:endParaRPr lang="en-US"/>
          </a:p>
        </p:txBody>
      </p:sp>
    </p:spTree>
    <p:extLst>
      <p:ext uri="{BB962C8B-B14F-4D97-AF65-F5344CB8AC3E}">
        <p14:creationId xmlns:p14="http://schemas.microsoft.com/office/powerpoint/2010/main" val="40911779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sz="half" idx="1"/>
          </p:nvPr>
        </p:nvSpPr>
        <p:spPr>
          <a:xfrm>
            <a:off x="762002" y="1582740"/>
            <a:ext cx="5221817"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Content Placeholder 3"/>
          <p:cNvSpPr>
            <a:spLocks noGrp="1"/>
          </p:cNvSpPr>
          <p:nvPr>
            <p:ph sz="half" idx="2"/>
          </p:nvPr>
        </p:nvSpPr>
        <p:spPr>
          <a:xfrm>
            <a:off x="6187017" y="1582740"/>
            <a:ext cx="5221816" cy="4135437"/>
          </a:xfrm>
          <a:prstGeom prst="rect">
            <a:avLst/>
          </a:prstGeo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DD7BF1C2-868D-4D9F-988B-80BD5292E4CA}" type="datetime1">
              <a:rPr lang="fi-FI" smtClean="0">
                <a:solidFill>
                  <a:prstClr val="black">
                    <a:tint val="75000"/>
                  </a:prstClr>
                </a:solidFill>
              </a:rPr>
              <a:t>2.12.2020</a:t>
            </a:fld>
            <a:endParaRPr lang="en-US">
              <a:solidFill>
                <a:prstClr val="black">
                  <a:tint val="75000"/>
                </a:prstClr>
              </a:solidFill>
            </a:endParaRPr>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4</a:t>
            </a:r>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B509C7AA-28C5-4F02-8F5F-D4D060D24B2C}"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1694683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62002" y="488950"/>
            <a:ext cx="10646833" cy="1079500"/>
          </a:xfrm>
          <a:prstGeom prst="rect">
            <a:avLst/>
          </a:prstGeom>
        </p:spPr>
        <p:txBody>
          <a:bodyPr/>
          <a:lstStyle/>
          <a:p>
            <a:r>
              <a:rPr lang="en-US"/>
              <a:t>Click to edit Master title style</a:t>
            </a:r>
            <a:endParaRPr lang="fi-FI"/>
          </a:p>
        </p:txBody>
      </p:sp>
      <p:sp>
        <p:nvSpPr>
          <p:cNvPr id="3" name="Content Placeholder 2"/>
          <p:cNvSpPr>
            <a:spLocks noGrp="1"/>
          </p:cNvSpPr>
          <p:nvPr>
            <p:ph idx="1"/>
          </p:nvPr>
        </p:nvSpPr>
        <p:spPr>
          <a:xfrm>
            <a:off x="762002" y="1582740"/>
            <a:ext cx="10646833" cy="4135437"/>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fld id="{DE9277A1-1411-459C-B54F-CC5949084AF2}" type="datetime1">
              <a:rPr lang="fi-FI" smtClean="0">
                <a:solidFill>
                  <a:prstClr val="black">
                    <a:tint val="75000"/>
                  </a:prstClr>
                </a:solidFill>
              </a:rPr>
              <a:t>2.12.2020</a:t>
            </a:fld>
            <a:endParaRPr lang="en-US">
              <a:solidFill>
                <a:prstClr val="black">
                  <a:tint val="75000"/>
                </a:prstClr>
              </a:solidFill>
            </a:endParaRPr>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r>
              <a:rPr lang="en-US">
                <a:solidFill>
                  <a:prstClr val="black">
                    <a:tint val="75000"/>
                  </a:prstClr>
                </a:solidFill>
              </a:rPr>
              <a:t>Rahoitusmarkkinaoikeus luento 4</a:t>
            </a:r>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4DC74067-3E18-49C5-A177-70BF794C5DB3}" type="slidenum">
              <a:rPr lang="en-US">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347904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0F06029-390B-4DDF-9A78-D45B1D51FD9D}"/>
              </a:ext>
            </a:extLst>
          </p:cNvPr>
          <p:cNvSpPr>
            <a:spLocks noGrp="1"/>
          </p:cNvSpPr>
          <p:nvPr>
            <p:ph type="title"/>
          </p:nvPr>
        </p:nvSpPr>
        <p:spPr>
          <a:xfrm>
            <a:off x="831850" y="1709738"/>
            <a:ext cx="10515600" cy="2852737"/>
          </a:xfrm>
        </p:spPr>
        <p:txBody>
          <a:bodyPr anchor="b"/>
          <a:lstStyle>
            <a:lvl1pPr>
              <a:defRPr sz="6000"/>
            </a:lvl1pPr>
          </a:lstStyle>
          <a:p>
            <a:r>
              <a:rPr lang="fi-FI"/>
              <a:t>Muokkaa ots. perustyyl. napsautt.</a:t>
            </a:r>
          </a:p>
        </p:txBody>
      </p:sp>
      <p:sp>
        <p:nvSpPr>
          <p:cNvPr id="3" name="Tekstin paikkamerkki 2">
            <a:extLst>
              <a:ext uri="{FF2B5EF4-FFF2-40B4-BE49-F238E27FC236}">
                <a16:creationId xmlns:a16="http://schemas.microsoft.com/office/drawing/2014/main" id="{3F1C26E6-5CB5-4841-936C-1E78EB201D4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a:t>Muokkaa tekstin perustyylejä napsauttamalla</a:t>
            </a:r>
          </a:p>
        </p:txBody>
      </p:sp>
      <p:sp>
        <p:nvSpPr>
          <p:cNvPr id="4" name="Päivämäärän paikkamerkki 3">
            <a:extLst>
              <a:ext uri="{FF2B5EF4-FFF2-40B4-BE49-F238E27FC236}">
                <a16:creationId xmlns:a16="http://schemas.microsoft.com/office/drawing/2014/main" id="{2703D715-8198-404A-9070-E1990596367B}"/>
              </a:ext>
            </a:extLst>
          </p:cNvPr>
          <p:cNvSpPr>
            <a:spLocks noGrp="1"/>
          </p:cNvSpPr>
          <p:nvPr>
            <p:ph type="dt" sz="half" idx="10"/>
          </p:nvPr>
        </p:nvSpPr>
        <p:spPr/>
        <p:txBody>
          <a:bodyPr/>
          <a:lstStyle/>
          <a:p>
            <a:fld id="{DDEB4F34-A739-4324-B24D-02BD2CAF578F}" type="datetime1">
              <a:rPr lang="fi-FI" smtClean="0"/>
              <a:t>2.12.2020</a:t>
            </a:fld>
            <a:endParaRPr lang="fi-FI"/>
          </a:p>
        </p:txBody>
      </p:sp>
      <p:sp>
        <p:nvSpPr>
          <p:cNvPr id="5" name="Alatunnisteen paikkamerkki 4">
            <a:extLst>
              <a:ext uri="{FF2B5EF4-FFF2-40B4-BE49-F238E27FC236}">
                <a16:creationId xmlns:a16="http://schemas.microsoft.com/office/drawing/2014/main" id="{1A9E2C74-53A7-4F4A-9FC5-FC905A2B7B3E}"/>
              </a:ext>
            </a:extLst>
          </p:cNvPr>
          <p:cNvSpPr>
            <a:spLocks noGrp="1"/>
          </p:cNvSpPr>
          <p:nvPr>
            <p:ph type="ftr" sz="quarter" idx="11"/>
          </p:nvPr>
        </p:nvSpPr>
        <p:spPr/>
        <p:txBody>
          <a:bodyPr/>
          <a:lstStyle/>
          <a:p>
            <a:r>
              <a:rPr lang="fi-FI"/>
              <a:t>Rahoitusmarkkinaoikeus luento 12</a:t>
            </a:r>
          </a:p>
        </p:txBody>
      </p:sp>
      <p:sp>
        <p:nvSpPr>
          <p:cNvPr id="6" name="Dian numeron paikkamerkki 5">
            <a:extLst>
              <a:ext uri="{FF2B5EF4-FFF2-40B4-BE49-F238E27FC236}">
                <a16:creationId xmlns:a16="http://schemas.microsoft.com/office/drawing/2014/main" id="{E160A132-CC0B-4E0D-A390-D055F679518D}"/>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4236854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1E322CA-BD75-42DC-995B-58A31534248F}"/>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321B5075-90B1-4EB7-9BF6-F36718E8809C}"/>
              </a:ext>
            </a:extLst>
          </p:cNvPr>
          <p:cNvSpPr>
            <a:spLocks noGrp="1"/>
          </p:cNvSpPr>
          <p:nvPr>
            <p:ph sz="half" idx="1"/>
          </p:nvPr>
        </p:nvSpPr>
        <p:spPr>
          <a:xfrm>
            <a:off x="838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A9199B0C-FF14-446E-A1F2-8E45D23C9235}"/>
              </a:ext>
            </a:extLst>
          </p:cNvPr>
          <p:cNvSpPr>
            <a:spLocks noGrp="1"/>
          </p:cNvSpPr>
          <p:nvPr>
            <p:ph sz="half" idx="2"/>
          </p:nvPr>
        </p:nvSpPr>
        <p:spPr>
          <a:xfrm>
            <a:off x="6172200" y="1825625"/>
            <a:ext cx="5181600" cy="435133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304A7F7B-64E1-483D-B62D-116491ED67D0}"/>
              </a:ext>
            </a:extLst>
          </p:cNvPr>
          <p:cNvSpPr>
            <a:spLocks noGrp="1"/>
          </p:cNvSpPr>
          <p:nvPr>
            <p:ph type="dt" sz="half" idx="10"/>
          </p:nvPr>
        </p:nvSpPr>
        <p:spPr/>
        <p:txBody>
          <a:bodyPr/>
          <a:lstStyle/>
          <a:p>
            <a:fld id="{A4EA46FC-8D14-4A66-B760-3F083E913CE5}" type="datetime1">
              <a:rPr lang="fi-FI" smtClean="0"/>
              <a:t>2.12.2020</a:t>
            </a:fld>
            <a:endParaRPr lang="fi-FI"/>
          </a:p>
        </p:txBody>
      </p:sp>
      <p:sp>
        <p:nvSpPr>
          <p:cNvPr id="6" name="Alatunnisteen paikkamerkki 5">
            <a:extLst>
              <a:ext uri="{FF2B5EF4-FFF2-40B4-BE49-F238E27FC236}">
                <a16:creationId xmlns:a16="http://schemas.microsoft.com/office/drawing/2014/main" id="{0C1A3AA1-E0B9-427C-94BA-73D4712C2370}"/>
              </a:ext>
            </a:extLst>
          </p:cNvPr>
          <p:cNvSpPr>
            <a:spLocks noGrp="1"/>
          </p:cNvSpPr>
          <p:nvPr>
            <p:ph type="ftr" sz="quarter" idx="11"/>
          </p:nvPr>
        </p:nvSpPr>
        <p:spPr/>
        <p:txBody>
          <a:bodyPr/>
          <a:lstStyle/>
          <a:p>
            <a:r>
              <a:rPr lang="fi-FI"/>
              <a:t>Rahoitusmarkkinaoikeus luento 12</a:t>
            </a:r>
          </a:p>
        </p:txBody>
      </p:sp>
      <p:sp>
        <p:nvSpPr>
          <p:cNvPr id="7" name="Dian numeron paikkamerkki 6">
            <a:extLst>
              <a:ext uri="{FF2B5EF4-FFF2-40B4-BE49-F238E27FC236}">
                <a16:creationId xmlns:a16="http://schemas.microsoft.com/office/drawing/2014/main" id="{C334C263-43EF-4B1D-9574-6333C93BE6C1}"/>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1339343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07CC91A-AF68-4CD6-8513-CE7E66B22841}"/>
              </a:ext>
            </a:extLst>
          </p:cNvPr>
          <p:cNvSpPr>
            <a:spLocks noGrp="1"/>
          </p:cNvSpPr>
          <p:nvPr>
            <p:ph type="title"/>
          </p:nvPr>
        </p:nvSpPr>
        <p:spPr>
          <a:xfrm>
            <a:off x="839788" y="365125"/>
            <a:ext cx="10515600" cy="1325563"/>
          </a:xfrm>
        </p:spPr>
        <p:txBody>
          <a:bodyPr/>
          <a:lstStyle/>
          <a:p>
            <a:r>
              <a:rPr lang="fi-FI"/>
              <a:t>Muokkaa ots. perustyyl. napsautt.</a:t>
            </a:r>
          </a:p>
        </p:txBody>
      </p:sp>
      <p:sp>
        <p:nvSpPr>
          <p:cNvPr id="3" name="Tekstin paikkamerkki 2">
            <a:extLst>
              <a:ext uri="{FF2B5EF4-FFF2-40B4-BE49-F238E27FC236}">
                <a16:creationId xmlns:a16="http://schemas.microsoft.com/office/drawing/2014/main" id="{9898CC35-FFDD-46AE-8D34-5AA9721F127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4" name="Sisällön paikkamerkki 3">
            <a:extLst>
              <a:ext uri="{FF2B5EF4-FFF2-40B4-BE49-F238E27FC236}">
                <a16:creationId xmlns:a16="http://schemas.microsoft.com/office/drawing/2014/main" id="{A69CE4DF-2631-411A-8533-E802F3A28BEA}"/>
              </a:ext>
            </a:extLst>
          </p:cNvPr>
          <p:cNvSpPr>
            <a:spLocks noGrp="1"/>
          </p:cNvSpPr>
          <p:nvPr>
            <p:ph sz="half" idx="2"/>
          </p:nvPr>
        </p:nvSpPr>
        <p:spPr>
          <a:xfrm>
            <a:off x="839788" y="2505075"/>
            <a:ext cx="5157787"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5" name="Tekstin paikkamerkki 4">
            <a:extLst>
              <a:ext uri="{FF2B5EF4-FFF2-40B4-BE49-F238E27FC236}">
                <a16:creationId xmlns:a16="http://schemas.microsoft.com/office/drawing/2014/main" id="{7C109210-8A0B-433B-A896-EE7C81FCE79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a:t>Muokkaa tekstin perustyylejä napsauttamalla</a:t>
            </a:r>
          </a:p>
        </p:txBody>
      </p:sp>
      <p:sp>
        <p:nvSpPr>
          <p:cNvPr id="6" name="Sisällön paikkamerkki 5">
            <a:extLst>
              <a:ext uri="{FF2B5EF4-FFF2-40B4-BE49-F238E27FC236}">
                <a16:creationId xmlns:a16="http://schemas.microsoft.com/office/drawing/2014/main" id="{7A3341E3-4F69-4D36-A27F-48EBE20B6237}"/>
              </a:ext>
            </a:extLst>
          </p:cNvPr>
          <p:cNvSpPr>
            <a:spLocks noGrp="1"/>
          </p:cNvSpPr>
          <p:nvPr>
            <p:ph sz="quarter" idx="4"/>
          </p:nvPr>
        </p:nvSpPr>
        <p:spPr>
          <a:xfrm>
            <a:off x="6172200" y="2505075"/>
            <a:ext cx="5183188" cy="3684588"/>
          </a:xfrm>
        </p:spPr>
        <p:txBody>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7" name="Päivämäärän paikkamerkki 6">
            <a:extLst>
              <a:ext uri="{FF2B5EF4-FFF2-40B4-BE49-F238E27FC236}">
                <a16:creationId xmlns:a16="http://schemas.microsoft.com/office/drawing/2014/main" id="{7C9DBD1A-761D-4F4F-8027-3CB44A81890C}"/>
              </a:ext>
            </a:extLst>
          </p:cNvPr>
          <p:cNvSpPr>
            <a:spLocks noGrp="1"/>
          </p:cNvSpPr>
          <p:nvPr>
            <p:ph type="dt" sz="half" idx="10"/>
          </p:nvPr>
        </p:nvSpPr>
        <p:spPr/>
        <p:txBody>
          <a:bodyPr/>
          <a:lstStyle/>
          <a:p>
            <a:fld id="{238AF45C-43A2-46F3-A049-623C13889DBB}" type="datetime1">
              <a:rPr lang="fi-FI" smtClean="0"/>
              <a:t>2.12.2020</a:t>
            </a:fld>
            <a:endParaRPr lang="fi-FI"/>
          </a:p>
        </p:txBody>
      </p:sp>
      <p:sp>
        <p:nvSpPr>
          <p:cNvPr id="8" name="Alatunnisteen paikkamerkki 7">
            <a:extLst>
              <a:ext uri="{FF2B5EF4-FFF2-40B4-BE49-F238E27FC236}">
                <a16:creationId xmlns:a16="http://schemas.microsoft.com/office/drawing/2014/main" id="{1A49EB00-E0B3-4F8F-AE72-EEFB439EFBEC}"/>
              </a:ext>
            </a:extLst>
          </p:cNvPr>
          <p:cNvSpPr>
            <a:spLocks noGrp="1"/>
          </p:cNvSpPr>
          <p:nvPr>
            <p:ph type="ftr" sz="quarter" idx="11"/>
          </p:nvPr>
        </p:nvSpPr>
        <p:spPr/>
        <p:txBody>
          <a:bodyPr/>
          <a:lstStyle/>
          <a:p>
            <a:r>
              <a:rPr lang="fi-FI"/>
              <a:t>Rahoitusmarkkinaoikeus luento 12</a:t>
            </a:r>
          </a:p>
        </p:txBody>
      </p:sp>
      <p:sp>
        <p:nvSpPr>
          <p:cNvPr id="9" name="Dian numeron paikkamerkki 8">
            <a:extLst>
              <a:ext uri="{FF2B5EF4-FFF2-40B4-BE49-F238E27FC236}">
                <a16:creationId xmlns:a16="http://schemas.microsoft.com/office/drawing/2014/main" id="{2E05F08F-461D-4828-A753-A775C569F8D5}"/>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16844683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243983E4-8BF2-48BF-87EA-7570454554C1}"/>
              </a:ext>
            </a:extLst>
          </p:cNvPr>
          <p:cNvSpPr>
            <a:spLocks noGrp="1"/>
          </p:cNvSpPr>
          <p:nvPr>
            <p:ph type="title"/>
          </p:nvPr>
        </p:nvSpPr>
        <p:spPr/>
        <p:txBody>
          <a:bodyPr/>
          <a:lstStyle/>
          <a:p>
            <a:r>
              <a:rPr lang="fi-FI"/>
              <a:t>Muokkaa ots. perustyyl. napsautt.</a:t>
            </a:r>
          </a:p>
        </p:txBody>
      </p:sp>
      <p:sp>
        <p:nvSpPr>
          <p:cNvPr id="3" name="Päivämäärän paikkamerkki 2">
            <a:extLst>
              <a:ext uri="{FF2B5EF4-FFF2-40B4-BE49-F238E27FC236}">
                <a16:creationId xmlns:a16="http://schemas.microsoft.com/office/drawing/2014/main" id="{0172ECE3-21ED-413D-9F33-F46312B6D185}"/>
              </a:ext>
            </a:extLst>
          </p:cNvPr>
          <p:cNvSpPr>
            <a:spLocks noGrp="1"/>
          </p:cNvSpPr>
          <p:nvPr>
            <p:ph type="dt" sz="half" idx="10"/>
          </p:nvPr>
        </p:nvSpPr>
        <p:spPr/>
        <p:txBody>
          <a:bodyPr/>
          <a:lstStyle/>
          <a:p>
            <a:fld id="{0C9BC52B-709A-4519-ABD3-BEA1E05E5636}" type="datetime1">
              <a:rPr lang="fi-FI" smtClean="0"/>
              <a:t>2.12.2020</a:t>
            </a:fld>
            <a:endParaRPr lang="fi-FI"/>
          </a:p>
        </p:txBody>
      </p:sp>
      <p:sp>
        <p:nvSpPr>
          <p:cNvPr id="4" name="Alatunnisteen paikkamerkki 3">
            <a:extLst>
              <a:ext uri="{FF2B5EF4-FFF2-40B4-BE49-F238E27FC236}">
                <a16:creationId xmlns:a16="http://schemas.microsoft.com/office/drawing/2014/main" id="{83564B9F-56F0-408D-B138-4C4A5F0E1A52}"/>
              </a:ext>
            </a:extLst>
          </p:cNvPr>
          <p:cNvSpPr>
            <a:spLocks noGrp="1"/>
          </p:cNvSpPr>
          <p:nvPr>
            <p:ph type="ftr" sz="quarter" idx="11"/>
          </p:nvPr>
        </p:nvSpPr>
        <p:spPr/>
        <p:txBody>
          <a:bodyPr/>
          <a:lstStyle/>
          <a:p>
            <a:r>
              <a:rPr lang="fi-FI"/>
              <a:t>Rahoitusmarkkinaoikeus luento 12</a:t>
            </a:r>
          </a:p>
        </p:txBody>
      </p:sp>
      <p:sp>
        <p:nvSpPr>
          <p:cNvPr id="5" name="Dian numeron paikkamerkki 4">
            <a:extLst>
              <a:ext uri="{FF2B5EF4-FFF2-40B4-BE49-F238E27FC236}">
                <a16:creationId xmlns:a16="http://schemas.microsoft.com/office/drawing/2014/main" id="{2DDA18BE-0604-4292-B44A-0BDE8C8FA724}"/>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1768819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a:extLst>
              <a:ext uri="{FF2B5EF4-FFF2-40B4-BE49-F238E27FC236}">
                <a16:creationId xmlns:a16="http://schemas.microsoft.com/office/drawing/2014/main" id="{0A1BECD6-3428-48FD-8685-07DF4DBA0A3F}"/>
              </a:ext>
            </a:extLst>
          </p:cNvPr>
          <p:cNvSpPr>
            <a:spLocks noGrp="1"/>
          </p:cNvSpPr>
          <p:nvPr>
            <p:ph type="dt" sz="half" idx="10"/>
          </p:nvPr>
        </p:nvSpPr>
        <p:spPr/>
        <p:txBody>
          <a:bodyPr/>
          <a:lstStyle/>
          <a:p>
            <a:fld id="{F952A049-D6F7-4CDD-9D33-9D7B8ECADCBA}" type="datetime1">
              <a:rPr lang="fi-FI" smtClean="0"/>
              <a:t>2.12.2020</a:t>
            </a:fld>
            <a:endParaRPr lang="fi-FI"/>
          </a:p>
        </p:txBody>
      </p:sp>
      <p:sp>
        <p:nvSpPr>
          <p:cNvPr id="3" name="Alatunnisteen paikkamerkki 2">
            <a:extLst>
              <a:ext uri="{FF2B5EF4-FFF2-40B4-BE49-F238E27FC236}">
                <a16:creationId xmlns:a16="http://schemas.microsoft.com/office/drawing/2014/main" id="{F3F4FF9C-983E-4327-AC16-650741DDD0D3}"/>
              </a:ext>
            </a:extLst>
          </p:cNvPr>
          <p:cNvSpPr>
            <a:spLocks noGrp="1"/>
          </p:cNvSpPr>
          <p:nvPr>
            <p:ph type="ftr" sz="quarter" idx="11"/>
          </p:nvPr>
        </p:nvSpPr>
        <p:spPr/>
        <p:txBody>
          <a:bodyPr/>
          <a:lstStyle/>
          <a:p>
            <a:r>
              <a:rPr lang="fi-FI"/>
              <a:t>Rahoitusmarkkinaoikeus luento 12</a:t>
            </a:r>
          </a:p>
        </p:txBody>
      </p:sp>
      <p:sp>
        <p:nvSpPr>
          <p:cNvPr id="4" name="Dian numeron paikkamerkki 3">
            <a:extLst>
              <a:ext uri="{FF2B5EF4-FFF2-40B4-BE49-F238E27FC236}">
                <a16:creationId xmlns:a16="http://schemas.microsoft.com/office/drawing/2014/main" id="{AB9ADBBF-3EA5-4497-A1C5-6E51FC1FF49B}"/>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774211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Kuvatekstillinen sisältö">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A7BD5D2-EFA2-4476-9E6C-EAF95BDCC1D8}"/>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Sisällön paikkamerkki 2">
            <a:extLst>
              <a:ext uri="{FF2B5EF4-FFF2-40B4-BE49-F238E27FC236}">
                <a16:creationId xmlns:a16="http://schemas.microsoft.com/office/drawing/2014/main" id="{A33B715B-9073-40E2-B217-8D8FC41781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Tekstin paikkamerkki 3">
            <a:extLst>
              <a:ext uri="{FF2B5EF4-FFF2-40B4-BE49-F238E27FC236}">
                <a16:creationId xmlns:a16="http://schemas.microsoft.com/office/drawing/2014/main" id="{FF04E322-9EE2-4802-8D6C-B7FFB769C7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1D52603B-19B0-4CDF-BDED-FB4027A58EAC}"/>
              </a:ext>
            </a:extLst>
          </p:cNvPr>
          <p:cNvSpPr>
            <a:spLocks noGrp="1"/>
          </p:cNvSpPr>
          <p:nvPr>
            <p:ph type="dt" sz="half" idx="10"/>
          </p:nvPr>
        </p:nvSpPr>
        <p:spPr/>
        <p:txBody>
          <a:bodyPr/>
          <a:lstStyle/>
          <a:p>
            <a:fld id="{10F056EC-7139-44BD-A84B-5E6659C54D02}" type="datetime1">
              <a:rPr lang="fi-FI" smtClean="0"/>
              <a:t>2.12.2020</a:t>
            </a:fld>
            <a:endParaRPr lang="fi-FI"/>
          </a:p>
        </p:txBody>
      </p:sp>
      <p:sp>
        <p:nvSpPr>
          <p:cNvPr id="6" name="Alatunnisteen paikkamerkki 5">
            <a:extLst>
              <a:ext uri="{FF2B5EF4-FFF2-40B4-BE49-F238E27FC236}">
                <a16:creationId xmlns:a16="http://schemas.microsoft.com/office/drawing/2014/main" id="{5A7F9BF2-24DB-4FDD-8E59-37F6B1018AC0}"/>
              </a:ext>
            </a:extLst>
          </p:cNvPr>
          <p:cNvSpPr>
            <a:spLocks noGrp="1"/>
          </p:cNvSpPr>
          <p:nvPr>
            <p:ph type="ftr" sz="quarter" idx="11"/>
          </p:nvPr>
        </p:nvSpPr>
        <p:spPr/>
        <p:txBody>
          <a:bodyPr/>
          <a:lstStyle/>
          <a:p>
            <a:r>
              <a:rPr lang="fi-FI"/>
              <a:t>Rahoitusmarkkinaoikeus luento 12</a:t>
            </a:r>
          </a:p>
        </p:txBody>
      </p:sp>
      <p:sp>
        <p:nvSpPr>
          <p:cNvPr id="7" name="Dian numeron paikkamerkki 6">
            <a:extLst>
              <a:ext uri="{FF2B5EF4-FFF2-40B4-BE49-F238E27FC236}">
                <a16:creationId xmlns:a16="http://schemas.microsoft.com/office/drawing/2014/main" id="{D68702A0-D77D-4376-AAFC-DB26AF094F5C}"/>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1457248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uvatekstillinen kuva">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3C2743F6-33D2-418B-8EF3-5889DD30850B}"/>
              </a:ext>
            </a:extLst>
          </p:cNvPr>
          <p:cNvSpPr>
            <a:spLocks noGrp="1"/>
          </p:cNvSpPr>
          <p:nvPr>
            <p:ph type="title"/>
          </p:nvPr>
        </p:nvSpPr>
        <p:spPr>
          <a:xfrm>
            <a:off x="839788" y="457200"/>
            <a:ext cx="3932237" cy="1600200"/>
          </a:xfrm>
        </p:spPr>
        <p:txBody>
          <a:bodyPr anchor="b"/>
          <a:lstStyle>
            <a:lvl1pPr>
              <a:defRPr sz="3200"/>
            </a:lvl1pPr>
          </a:lstStyle>
          <a:p>
            <a:r>
              <a:rPr lang="fi-FI"/>
              <a:t>Muokkaa ots. perustyyl. napsautt.</a:t>
            </a:r>
          </a:p>
        </p:txBody>
      </p:sp>
      <p:sp>
        <p:nvSpPr>
          <p:cNvPr id="3" name="Kuvan paikkamerkki 2">
            <a:extLst>
              <a:ext uri="{FF2B5EF4-FFF2-40B4-BE49-F238E27FC236}">
                <a16:creationId xmlns:a16="http://schemas.microsoft.com/office/drawing/2014/main" id="{67818BC6-461B-4E1D-AF13-8EB5D3924EF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a:extLst>
              <a:ext uri="{FF2B5EF4-FFF2-40B4-BE49-F238E27FC236}">
                <a16:creationId xmlns:a16="http://schemas.microsoft.com/office/drawing/2014/main" id="{7373C656-9BCF-49E1-BA42-786C642120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a:t>Muokkaa tekstin perustyylejä napsauttamalla</a:t>
            </a:r>
          </a:p>
        </p:txBody>
      </p:sp>
      <p:sp>
        <p:nvSpPr>
          <p:cNvPr id="5" name="Päivämäärän paikkamerkki 4">
            <a:extLst>
              <a:ext uri="{FF2B5EF4-FFF2-40B4-BE49-F238E27FC236}">
                <a16:creationId xmlns:a16="http://schemas.microsoft.com/office/drawing/2014/main" id="{079ECB89-AF56-4092-B0F1-44192BBE8715}"/>
              </a:ext>
            </a:extLst>
          </p:cNvPr>
          <p:cNvSpPr>
            <a:spLocks noGrp="1"/>
          </p:cNvSpPr>
          <p:nvPr>
            <p:ph type="dt" sz="half" idx="10"/>
          </p:nvPr>
        </p:nvSpPr>
        <p:spPr/>
        <p:txBody>
          <a:bodyPr/>
          <a:lstStyle/>
          <a:p>
            <a:fld id="{9AB26463-18E3-4D41-B7B0-CA8C61710082}" type="datetime1">
              <a:rPr lang="fi-FI" smtClean="0"/>
              <a:t>2.12.2020</a:t>
            </a:fld>
            <a:endParaRPr lang="fi-FI"/>
          </a:p>
        </p:txBody>
      </p:sp>
      <p:sp>
        <p:nvSpPr>
          <p:cNvPr id="6" name="Alatunnisteen paikkamerkki 5">
            <a:extLst>
              <a:ext uri="{FF2B5EF4-FFF2-40B4-BE49-F238E27FC236}">
                <a16:creationId xmlns:a16="http://schemas.microsoft.com/office/drawing/2014/main" id="{D49D1262-A84A-44EC-8D6A-57A66D288157}"/>
              </a:ext>
            </a:extLst>
          </p:cNvPr>
          <p:cNvSpPr>
            <a:spLocks noGrp="1"/>
          </p:cNvSpPr>
          <p:nvPr>
            <p:ph type="ftr" sz="quarter" idx="11"/>
          </p:nvPr>
        </p:nvSpPr>
        <p:spPr/>
        <p:txBody>
          <a:bodyPr/>
          <a:lstStyle/>
          <a:p>
            <a:r>
              <a:rPr lang="fi-FI"/>
              <a:t>Rahoitusmarkkinaoikeus luento 12</a:t>
            </a:r>
          </a:p>
        </p:txBody>
      </p:sp>
      <p:sp>
        <p:nvSpPr>
          <p:cNvPr id="7" name="Dian numeron paikkamerkki 6">
            <a:extLst>
              <a:ext uri="{FF2B5EF4-FFF2-40B4-BE49-F238E27FC236}">
                <a16:creationId xmlns:a16="http://schemas.microsoft.com/office/drawing/2014/main" id="{E44E5566-B71D-46C6-B77B-A7254AC4D2CE}"/>
              </a:ext>
            </a:extLst>
          </p:cNvPr>
          <p:cNvSpPr>
            <a:spLocks noGrp="1"/>
          </p:cNvSpPr>
          <p:nvPr>
            <p:ph type="sldNum" sz="quarter" idx="12"/>
          </p:nvPr>
        </p:nvSpPr>
        <p:spPr/>
        <p:txBody>
          <a:bodyPr/>
          <a:lstStyle/>
          <a:p>
            <a:fld id="{C671F527-EF3E-4A96-9405-17F8F7A98057}" type="slidenum">
              <a:rPr lang="fi-FI" smtClean="0"/>
              <a:t>‹#›</a:t>
            </a:fld>
            <a:endParaRPr lang="fi-FI"/>
          </a:p>
        </p:txBody>
      </p:sp>
    </p:spTree>
    <p:extLst>
      <p:ext uri="{BB962C8B-B14F-4D97-AF65-F5344CB8AC3E}">
        <p14:creationId xmlns:p14="http://schemas.microsoft.com/office/powerpoint/2010/main" val="2544345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a:extLst>
              <a:ext uri="{FF2B5EF4-FFF2-40B4-BE49-F238E27FC236}">
                <a16:creationId xmlns:a16="http://schemas.microsoft.com/office/drawing/2014/main" id="{D9E9904E-27B1-45DE-8EAD-3EEE922CA4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a:t>Muokkaa ots. perustyyl. napsautt.</a:t>
            </a:r>
          </a:p>
        </p:txBody>
      </p:sp>
      <p:sp>
        <p:nvSpPr>
          <p:cNvPr id="3" name="Tekstin paikkamerkki 2">
            <a:extLst>
              <a:ext uri="{FF2B5EF4-FFF2-40B4-BE49-F238E27FC236}">
                <a16:creationId xmlns:a16="http://schemas.microsoft.com/office/drawing/2014/main" id="{E429925D-F780-4D9B-AA08-7A19CA7741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4F4C0E6B-AAD4-4731-9114-4B567268A2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24E33B-18EB-47BC-825D-59BE2FE233B5}" type="datetime1">
              <a:rPr lang="fi-FI" smtClean="0"/>
              <a:t>2.12.2020</a:t>
            </a:fld>
            <a:endParaRPr lang="fi-FI"/>
          </a:p>
        </p:txBody>
      </p:sp>
      <p:sp>
        <p:nvSpPr>
          <p:cNvPr id="5" name="Alatunnisteen paikkamerkki 4">
            <a:extLst>
              <a:ext uri="{FF2B5EF4-FFF2-40B4-BE49-F238E27FC236}">
                <a16:creationId xmlns:a16="http://schemas.microsoft.com/office/drawing/2014/main" id="{9E534A2D-BF9A-47B4-83CC-FFCB0A1894E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a:t>Rahoitusmarkkinaoikeus luento 12</a:t>
            </a:r>
          </a:p>
        </p:txBody>
      </p:sp>
      <p:sp>
        <p:nvSpPr>
          <p:cNvPr id="6" name="Dian numeron paikkamerkki 5">
            <a:extLst>
              <a:ext uri="{FF2B5EF4-FFF2-40B4-BE49-F238E27FC236}">
                <a16:creationId xmlns:a16="http://schemas.microsoft.com/office/drawing/2014/main" id="{5DC9E021-3FFA-45A4-919D-536FFC90075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71F527-EF3E-4A96-9405-17F8F7A98057}" type="slidenum">
              <a:rPr lang="fi-FI" smtClean="0"/>
              <a:t>‹#›</a:t>
            </a:fld>
            <a:endParaRPr lang="fi-FI"/>
          </a:p>
        </p:txBody>
      </p:sp>
    </p:spTree>
    <p:extLst>
      <p:ext uri="{BB962C8B-B14F-4D97-AF65-F5344CB8AC3E}">
        <p14:creationId xmlns:p14="http://schemas.microsoft.com/office/powerpoint/2010/main" val="10977663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a:xfrm>
            <a:off x="6587067" y="5953125"/>
            <a:ext cx="4826000" cy="158750"/>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r>
              <a:rPr lang="fi-FI">
                <a:solidFill>
                  <a:prstClr val="black">
                    <a:tint val="75000"/>
                  </a:prstClr>
                </a:solidFill>
                <a:ea typeface="ＭＳ Ｐゴシック" charset="0"/>
              </a:rPr>
              <a:t>Rahoitusmarkkinaoikeus luento 4</a:t>
            </a:r>
          </a:p>
        </p:txBody>
      </p:sp>
      <p:sp>
        <p:nvSpPr>
          <p:cNvPr id="8" name="Date Placeholder 7"/>
          <p:cNvSpPr>
            <a:spLocks noGrp="1"/>
          </p:cNvSpPr>
          <p:nvPr>
            <p:ph type="dt" sz="half" idx="2"/>
          </p:nvPr>
        </p:nvSpPr>
        <p:spPr>
          <a:xfrm>
            <a:off x="6587067" y="6111875"/>
            <a:ext cx="4826000" cy="185738"/>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9AE54791-53E5-438E-B71B-77B0CAAFEB46}" type="datetime1">
              <a:rPr lang="fi-FI" smtClean="0">
                <a:solidFill>
                  <a:prstClr val="black">
                    <a:tint val="75000"/>
                  </a:prstClr>
                </a:solidFill>
                <a:ea typeface="ＭＳ Ｐゴシック" charset="0"/>
              </a:rPr>
              <a:t>2.12.2020</a:t>
            </a:fld>
            <a:endParaRPr lang="fi-FI">
              <a:solidFill>
                <a:prstClr val="black">
                  <a:tint val="75000"/>
                </a:prstClr>
              </a:solidFill>
              <a:ea typeface="ＭＳ Ｐゴシック" charset="0"/>
            </a:endParaRPr>
          </a:p>
        </p:txBody>
      </p:sp>
      <p:sp>
        <p:nvSpPr>
          <p:cNvPr id="9" name="Slide Number Placeholder 8"/>
          <p:cNvSpPr>
            <a:spLocks noGrp="1"/>
          </p:cNvSpPr>
          <p:nvPr>
            <p:ph type="sldNum" sz="quarter" idx="4"/>
          </p:nvPr>
        </p:nvSpPr>
        <p:spPr>
          <a:xfrm>
            <a:off x="6587067" y="6297616"/>
            <a:ext cx="4826000" cy="161925"/>
          </a:xfrm>
          <a:prstGeom prst="rect">
            <a:avLst/>
          </a:prstGeom>
        </p:spPr>
        <p:txBody>
          <a:bodyPr vert="horz" lIns="91440" tIns="45720" rIns="0" bIns="45720" rtlCol="0" anchor="ctr"/>
          <a:lstStyle>
            <a:lvl1pPr algn="r">
              <a:defRPr sz="675">
                <a:solidFill>
                  <a:schemeClr val="tx1">
                    <a:tint val="75000"/>
                  </a:schemeClr>
                </a:solidFill>
              </a:defRPr>
            </a:lvl1pPr>
          </a:lstStyle>
          <a:p>
            <a:pPr defTabSz="342900" fontAlgn="base">
              <a:spcBef>
                <a:spcPct val="0"/>
              </a:spcBef>
              <a:spcAft>
                <a:spcPct val="0"/>
              </a:spcAft>
              <a:defRPr/>
            </a:pPr>
            <a:fld id="{865DB13D-24FD-0641-8100-A6CD964B88B6}" type="slidenum">
              <a:rPr lang="fi-FI" smtClean="0">
                <a:solidFill>
                  <a:prstClr val="black">
                    <a:tint val="75000"/>
                  </a:prstClr>
                </a:solidFill>
                <a:ea typeface="ＭＳ Ｐゴシック" charset="0"/>
              </a:rPr>
              <a:pPr defTabSz="342900" fontAlgn="base">
                <a:spcBef>
                  <a:spcPct val="0"/>
                </a:spcBef>
                <a:spcAft>
                  <a:spcPct val="0"/>
                </a:spcAft>
                <a:defRPr/>
              </a:pPr>
              <a:t>‹#›</a:t>
            </a:fld>
            <a:endParaRPr lang="fi-FI">
              <a:solidFill>
                <a:prstClr val="black">
                  <a:tint val="75000"/>
                </a:prstClr>
              </a:solidFill>
              <a:ea typeface="ＭＳ Ｐゴシック" charset="0"/>
            </a:endParaRPr>
          </a:p>
        </p:txBody>
      </p:sp>
    </p:spTree>
    <p:extLst>
      <p:ext uri="{BB962C8B-B14F-4D97-AF65-F5344CB8AC3E}">
        <p14:creationId xmlns:p14="http://schemas.microsoft.com/office/powerpoint/2010/main" val="3199510777"/>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dt="0"/>
  <p:txStyles>
    <p:titleStyle>
      <a:lvl1pPr algn="ctr" defTabSz="342900" rtl="0" eaLnBrk="1" fontAlgn="base" hangingPunct="1">
        <a:spcBef>
          <a:spcPct val="0"/>
        </a:spcBef>
        <a:spcAft>
          <a:spcPct val="0"/>
        </a:spcAft>
        <a:defRPr sz="3300" kern="1200">
          <a:solidFill>
            <a:schemeClr val="tx1"/>
          </a:solidFill>
          <a:latin typeface="+mj-lt"/>
          <a:ea typeface="ＭＳ Ｐゴシック" charset="0"/>
          <a:cs typeface="MS PGothic" pitchFamily="34" charset="-128"/>
        </a:defRPr>
      </a:lvl1pPr>
      <a:lvl2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2pPr>
      <a:lvl3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3pPr>
      <a:lvl4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4pPr>
      <a:lvl5pPr algn="ctr" defTabSz="342900" rtl="0" eaLnBrk="1" fontAlgn="base" hangingPunct="1">
        <a:spcBef>
          <a:spcPct val="0"/>
        </a:spcBef>
        <a:spcAft>
          <a:spcPct val="0"/>
        </a:spcAft>
        <a:defRPr sz="3300">
          <a:solidFill>
            <a:schemeClr val="tx1"/>
          </a:solidFill>
          <a:latin typeface="Arial" pitchFamily="-65" charset="0"/>
          <a:ea typeface="ＭＳ Ｐゴシック" charset="0"/>
          <a:cs typeface="MS PGothic" pitchFamily="34" charset="-128"/>
        </a:defRPr>
      </a:lvl5pPr>
      <a:lvl6pPr marL="3429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6pPr>
      <a:lvl7pPr marL="6858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7pPr>
      <a:lvl8pPr marL="10287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8pPr>
      <a:lvl9pPr marL="1371600" algn="ctr" defTabSz="342900" rtl="0" eaLnBrk="1" fontAlgn="base" hangingPunct="1">
        <a:spcBef>
          <a:spcPct val="0"/>
        </a:spcBef>
        <a:spcAft>
          <a:spcPct val="0"/>
        </a:spcAft>
        <a:defRPr sz="3300">
          <a:solidFill>
            <a:schemeClr val="tx1"/>
          </a:solidFill>
          <a:latin typeface="Arial" pitchFamily="-65" charset="0"/>
          <a:ea typeface="ＭＳ Ｐゴシック" pitchFamily="-65" charset="-128"/>
          <a:cs typeface="ＭＳ Ｐゴシック" pitchFamily="-65" charset="-128"/>
        </a:defRPr>
      </a:lvl9pPr>
    </p:titleStyle>
    <p:bodyStyle>
      <a:lvl1pPr marL="257175" indent="-257175" algn="l" defTabSz="3429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S PGothic" pitchFamily="34" charset="-128"/>
        </a:defRPr>
      </a:lvl1pPr>
      <a:lvl2pPr marL="557213" indent="-214313" algn="l" defTabSz="342900" rtl="0" eaLnBrk="1" fontAlgn="base" hangingPunct="1">
        <a:spcBef>
          <a:spcPct val="20000"/>
        </a:spcBef>
        <a:spcAft>
          <a:spcPct val="0"/>
        </a:spcAft>
        <a:buFont typeface="Arial" charset="0"/>
        <a:buChar char="–"/>
        <a:defRPr sz="2100" kern="1200">
          <a:solidFill>
            <a:schemeClr val="tx1"/>
          </a:solidFill>
          <a:latin typeface="+mn-lt"/>
          <a:ea typeface="MS PGothic" pitchFamily="34" charset="-128"/>
          <a:cs typeface="MS PGothic" charset="0"/>
        </a:defRPr>
      </a:lvl2pPr>
      <a:lvl3pPr marL="857250" indent="-171450" algn="l" defTabSz="342900" rtl="0" eaLnBrk="1" fontAlgn="base" hangingPunct="1">
        <a:spcBef>
          <a:spcPct val="20000"/>
        </a:spcBef>
        <a:spcAft>
          <a:spcPct val="0"/>
        </a:spcAft>
        <a:buFont typeface="Arial" charset="0"/>
        <a:buChar char="•"/>
        <a:defRPr sz="1800" kern="1200">
          <a:solidFill>
            <a:schemeClr val="tx1"/>
          </a:solidFill>
          <a:latin typeface="+mn-lt"/>
          <a:ea typeface="ヒラギノ角ゴ Pro W3" charset="-128"/>
          <a:cs typeface="ヒラギノ角ゴ Pro W3" charset="-128"/>
        </a:defRPr>
      </a:lvl3pPr>
      <a:lvl4pPr marL="12001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ヒラギノ角ゴ Pro W3" charset="-128"/>
          <a:cs typeface="ヒラギノ角ゴ Pro W3" charset="0"/>
        </a:defRPr>
      </a:lvl4pPr>
      <a:lvl5pPr marL="1543050" indent="-171450" algn="l" defTabSz="342900" rtl="0" eaLnBrk="1" fontAlgn="base" hangingPunct="1">
        <a:spcBef>
          <a:spcPct val="20000"/>
        </a:spcBef>
        <a:spcAft>
          <a:spcPct val="0"/>
        </a:spcAft>
        <a:buFont typeface="Arial" charset="0"/>
        <a:buChar char="»"/>
        <a:defRPr sz="1500" kern="1200">
          <a:solidFill>
            <a:schemeClr val="tx1"/>
          </a:solidFill>
          <a:latin typeface="+mn-lt"/>
          <a:ea typeface="ＭＳ Ｐゴシック" charset="0"/>
          <a:cs typeface="MS PGothic" pitchFamily="34" charset="-128"/>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c.europa.eu/commission/presscorner/detail/en/MEMO_18_3730"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ec.europa.eu/commission/presscorner/detail/en/MEMO_18_3730"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ec.europa.eu/commission/presscorner/detail/en/MEMO_18_3730" TargetMode="Externa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1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1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1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2" Type="http://schemas.openxmlformats.org/officeDocument/2006/relationships/hyperlink" Target="https://ec.europa.eu/commission/presscorner/detail/fi/IP_18_3729"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hyperlink" Target="https://sustainabledevelopment.un.org/post2015/transformingourworld" TargetMode="External"/><Relationship Id="rId7" Type="http://schemas.openxmlformats.org/officeDocument/2006/relationships/hyperlink" Target="http://eur-lex.europa.eu/legal-content/FI/TXT/?uri=CELEX:52018DC0097" TargetMode="External"/><Relationship Id="rId2" Type="http://schemas.openxmlformats.org/officeDocument/2006/relationships/hyperlink" Target="https://ec.europa.eu/clima/policies/international/negotiations/paris_en" TargetMode="External"/><Relationship Id="rId1" Type="http://schemas.openxmlformats.org/officeDocument/2006/relationships/slideLayout" Target="../slideLayouts/slideLayout12.xml"/><Relationship Id="rId6" Type="http://schemas.openxmlformats.org/officeDocument/2006/relationships/hyperlink" Target="https://ec.europa.eu/commission/presscorner/detail/fi/IP_18_3729" TargetMode="External"/><Relationship Id="rId5" Type="http://schemas.openxmlformats.org/officeDocument/2006/relationships/hyperlink" Target="http://ec.europa.eu/environment/circular-economy/index_en.htm" TargetMode="External"/><Relationship Id="rId4" Type="http://schemas.openxmlformats.org/officeDocument/2006/relationships/hyperlink" Target="https://ec.europa.eu/energy/en/topics/energy-strategy-and-energy-union/2030-energy-strategy"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eu2019.fi/taustoitukset/kestava-rahoitus" TargetMode="Externa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hyperlink" Target="https://ec.europa.eu/commission/presscorner/detail/en/MEMO_18_3730"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E839122-8B09-4D71-8BFE-F0E8119FF5E0}"/>
              </a:ext>
            </a:extLst>
          </p:cNvPr>
          <p:cNvSpPr>
            <a:spLocks noGrp="1"/>
          </p:cNvSpPr>
          <p:nvPr>
            <p:ph type="ctrTitle"/>
          </p:nvPr>
        </p:nvSpPr>
        <p:spPr>
          <a:xfrm>
            <a:off x="6746628" y="1783959"/>
            <a:ext cx="4645250" cy="2889114"/>
          </a:xfrm>
        </p:spPr>
        <p:txBody>
          <a:bodyPr anchor="b">
            <a:normAutofit fontScale="90000"/>
          </a:bodyPr>
          <a:lstStyle/>
          <a:p>
            <a:r>
              <a:rPr lang="fi-FI" dirty="0"/>
              <a:t>Rahoitus-markkinaoikeus </a:t>
            </a:r>
            <a:br>
              <a:rPr lang="fi-FI" dirty="0"/>
            </a:br>
            <a:r>
              <a:rPr lang="fi-FI" dirty="0"/>
              <a:t>Luento 12</a:t>
            </a:r>
          </a:p>
        </p:txBody>
      </p:sp>
      <p:sp>
        <p:nvSpPr>
          <p:cNvPr id="3" name="Alaotsikko 2">
            <a:extLst>
              <a:ext uri="{FF2B5EF4-FFF2-40B4-BE49-F238E27FC236}">
                <a16:creationId xmlns:a16="http://schemas.microsoft.com/office/drawing/2014/main" id="{7D127609-51C0-4DFC-BAB2-AEFC1FBEE5D5}"/>
              </a:ext>
            </a:extLst>
          </p:cNvPr>
          <p:cNvSpPr>
            <a:spLocks noGrp="1"/>
          </p:cNvSpPr>
          <p:nvPr>
            <p:ph type="subTitle" idx="1"/>
          </p:nvPr>
        </p:nvSpPr>
        <p:spPr>
          <a:xfrm>
            <a:off x="6746627" y="4750893"/>
            <a:ext cx="4645250" cy="1147863"/>
          </a:xfrm>
        </p:spPr>
        <p:txBody>
          <a:bodyPr anchor="t">
            <a:normAutofit/>
          </a:bodyPr>
          <a:lstStyle/>
          <a:p>
            <a:pPr algn="l"/>
            <a:r>
              <a:rPr lang="fi-FI" sz="3600" dirty="0"/>
              <a:t>Kestävä rahoitus (</a:t>
            </a:r>
            <a:r>
              <a:rPr lang="fi-FI" sz="3600" dirty="0" err="1"/>
              <a:t>sustainable</a:t>
            </a:r>
            <a:r>
              <a:rPr lang="fi-FI" sz="3600" dirty="0"/>
              <a:t> finance</a:t>
            </a:r>
            <a:r>
              <a:rPr lang="fi-FI" sz="2000" dirty="0"/>
              <a:t>)</a:t>
            </a:r>
          </a:p>
        </p:txBody>
      </p:sp>
      <p:sp>
        <p:nvSpPr>
          <p:cNvPr id="9" name="Freeform: Shape 8">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Picture 4">
            <a:extLst>
              <a:ext uri="{FF2B5EF4-FFF2-40B4-BE49-F238E27FC236}">
                <a16:creationId xmlns:a16="http://schemas.microsoft.com/office/drawing/2014/main" id="{41D9E92F-E16D-4994-BA02-57C6982B134D}"/>
              </a:ext>
            </a:extLst>
          </p:cNvPr>
          <p:cNvPicPr>
            <a:picLocks noChangeAspect="1"/>
          </p:cNvPicPr>
          <p:nvPr/>
        </p:nvPicPr>
        <p:blipFill rotWithShape="1">
          <a:blip r:embed="rId2"/>
          <a:srcRect l="3737" r="8422"/>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
        <p:nvSpPr>
          <p:cNvPr id="4" name="Alatunnisteen paikkamerkki 3">
            <a:extLst>
              <a:ext uri="{FF2B5EF4-FFF2-40B4-BE49-F238E27FC236}">
                <a16:creationId xmlns:a16="http://schemas.microsoft.com/office/drawing/2014/main" id="{18B1D60A-2F36-4F08-BDFD-9F739227E662}"/>
              </a:ext>
            </a:extLst>
          </p:cNvPr>
          <p:cNvSpPr>
            <a:spLocks noGrp="1"/>
          </p:cNvSpPr>
          <p:nvPr>
            <p:ph type="ftr" sz="quarter" idx="11"/>
          </p:nvPr>
        </p:nvSpPr>
        <p:spPr/>
        <p:txBody>
          <a:bodyPr/>
          <a:lstStyle/>
          <a:p>
            <a:r>
              <a:rPr lang="fi-FI"/>
              <a:t>Rahoitusmarkkinaoikeus luento 12</a:t>
            </a:r>
          </a:p>
        </p:txBody>
      </p:sp>
      <p:sp>
        <p:nvSpPr>
          <p:cNvPr id="6" name="Dian numeron paikkamerkki 5">
            <a:extLst>
              <a:ext uri="{FF2B5EF4-FFF2-40B4-BE49-F238E27FC236}">
                <a16:creationId xmlns:a16="http://schemas.microsoft.com/office/drawing/2014/main" id="{A751F913-28B9-4F42-9B76-2306B68E9D06}"/>
              </a:ext>
            </a:extLst>
          </p:cNvPr>
          <p:cNvSpPr>
            <a:spLocks noGrp="1"/>
          </p:cNvSpPr>
          <p:nvPr>
            <p:ph type="sldNum" sz="quarter" idx="12"/>
          </p:nvPr>
        </p:nvSpPr>
        <p:spPr>
          <a:xfrm>
            <a:off x="8648677" y="6220777"/>
            <a:ext cx="2743200" cy="365125"/>
          </a:xfrm>
        </p:spPr>
        <p:txBody>
          <a:bodyPr/>
          <a:lstStyle/>
          <a:p>
            <a:fld id="{C671F527-EF3E-4A96-9405-17F8F7A98057}" type="slidenum">
              <a:rPr lang="fi-FI" smtClean="0"/>
              <a:t>1</a:t>
            </a:fld>
            <a:endParaRPr lang="fi-FI"/>
          </a:p>
        </p:txBody>
      </p:sp>
    </p:spTree>
    <p:extLst>
      <p:ext uri="{BB962C8B-B14F-4D97-AF65-F5344CB8AC3E}">
        <p14:creationId xmlns:p14="http://schemas.microsoft.com/office/powerpoint/2010/main" val="199432704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D8F5397F-A371-44EF-96B7-AB7CB62F200F}"/>
              </a:ext>
            </a:extLst>
          </p:cNvPr>
          <p:cNvSpPr>
            <a:spLocks noGrp="1"/>
          </p:cNvSpPr>
          <p:nvPr>
            <p:ph type="title"/>
          </p:nvPr>
        </p:nvSpPr>
        <p:spPr>
          <a:xfrm>
            <a:off x="1075767" y="1188637"/>
            <a:ext cx="2988234" cy="4480726"/>
          </a:xfrm>
        </p:spPr>
        <p:txBody>
          <a:bodyPr>
            <a:normAutofit/>
          </a:bodyPr>
          <a:lstStyle/>
          <a:p>
            <a:pPr algn="r"/>
            <a:r>
              <a:rPr kumimoji="0" lang="fi-FI" sz="2600" b="0" i="0" u="none" strike="noStrike" kern="1200" cap="none" spc="0" normalizeH="0" baseline="0" noProof="0">
                <a:ln>
                  <a:noFill/>
                </a:ln>
                <a:effectLst/>
                <a:uLnTx/>
                <a:uFillTx/>
                <a:latin typeface="Calibri Light" panose="020F0302020204030204"/>
                <a:ea typeface="+mj-ea"/>
                <a:cs typeface="+mj-cs"/>
              </a:rPr>
              <a:t>EU:n kestävän kasvun rahoituksen lainsäädäntöohjelma 2</a:t>
            </a:r>
            <a:br>
              <a:rPr kumimoji="0" lang="en-US" sz="2600" b="0" i="0" u="none" strike="noStrike" kern="1200" cap="none" spc="0" normalizeH="0" baseline="0" noProof="0">
                <a:ln>
                  <a:noFill/>
                </a:ln>
                <a:effectLst/>
                <a:uLnTx/>
                <a:uFillTx/>
                <a:latin typeface="Calibri Light" panose="020F0302020204030204"/>
                <a:ea typeface="+mj-ea"/>
                <a:cs typeface="+mj-cs"/>
                <a:hlinkClick r:id="rId2"/>
              </a:rPr>
            </a:br>
            <a:endParaRPr lang="fi-FI" sz="2600"/>
          </a:p>
        </p:txBody>
      </p:sp>
      <p:sp>
        <p:nvSpPr>
          <p:cNvPr id="4" name="Alatunnisteen paikkamerkki 3">
            <a:extLst>
              <a:ext uri="{FF2B5EF4-FFF2-40B4-BE49-F238E27FC236}">
                <a16:creationId xmlns:a16="http://schemas.microsoft.com/office/drawing/2014/main" id="{A3AD76A2-72C5-4A30-BB2F-55D12D6C4915}"/>
              </a:ext>
            </a:extLst>
          </p:cNvPr>
          <p:cNvSpPr>
            <a:spLocks noGrp="1"/>
          </p:cNvSpPr>
          <p:nvPr>
            <p:ph type="ftr" sz="quarter" idx="11"/>
          </p:nvPr>
        </p:nvSpPr>
        <p:spPr>
          <a:xfrm rot="5400000">
            <a:off x="-2374833" y="3246436"/>
            <a:ext cx="5607882" cy="365125"/>
          </a:xfrm>
        </p:spPr>
        <p:txBody>
          <a:bodyPr anchor="t">
            <a:normAutofit/>
          </a:bodyPr>
          <a:lstStyle/>
          <a:p>
            <a:pPr algn="l">
              <a:spcAft>
                <a:spcPts val="600"/>
              </a:spcAft>
            </a:pPr>
            <a:r>
              <a:rPr lang="fi-FI" sz="1150">
                <a:solidFill>
                  <a:schemeClr val="tx1">
                    <a:lumMod val="85000"/>
                    <a:lumOff val="15000"/>
                  </a:schemeClr>
                </a:solidFill>
              </a:rPr>
              <a:t>Rahoitusmarkkinaoikeus luento 12</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ED9A29AC-D0D5-4154-A7C6-A14E38FCBC93}"/>
              </a:ext>
            </a:extLst>
          </p:cNvPr>
          <p:cNvSpPr>
            <a:spLocks noGrp="1"/>
          </p:cNvSpPr>
          <p:nvPr>
            <p:ph idx="1"/>
          </p:nvPr>
        </p:nvSpPr>
        <p:spPr>
          <a:xfrm>
            <a:off x="5255260" y="1648870"/>
            <a:ext cx="4702848" cy="3560260"/>
          </a:xfrm>
        </p:spPr>
        <p:txBody>
          <a:bodyPr anchor="ctr">
            <a:normAutofit/>
          </a:bodyPr>
          <a:lstStyle/>
          <a:p>
            <a:pPr>
              <a:buFont typeface="Arial" panose="020B0604020202020204" pitchFamily="34" charset="0"/>
              <a:buChar char="•"/>
            </a:pPr>
            <a:r>
              <a:rPr lang="en-US" sz="1500" b="0" i="0" dirty="0">
                <a:effectLst/>
                <a:latin typeface="Arial" panose="020B0604020202020204" pitchFamily="34" charset="0"/>
              </a:rPr>
              <a:t>Create a </a:t>
            </a:r>
            <a:r>
              <a:rPr lang="en-US" sz="1500" b="1" i="0" dirty="0">
                <a:effectLst/>
                <a:latin typeface="Arial" panose="020B0604020202020204" pitchFamily="34" charset="0"/>
              </a:rPr>
              <a:t>new benchmark category for low-carbon and positive-carbon impact benchmarks</a:t>
            </a:r>
            <a:r>
              <a:rPr lang="en-US" sz="1500" b="0" i="0" dirty="0">
                <a:effectLst/>
                <a:latin typeface="Arial" panose="020B0604020202020204" pitchFamily="34" charset="0"/>
              </a:rPr>
              <a:t>, fostering a generally accepted market standard to measure a company's footprint and, in consequence, an investment portfolio's carbon footprint. This would give investors who want to invest in low-carbon strategies an appropriate tool to enable them to compare the performance of their investment.</a:t>
            </a:r>
          </a:p>
          <a:p>
            <a:pPr>
              <a:buFont typeface="Arial" panose="020B0604020202020204" pitchFamily="34" charset="0"/>
              <a:buChar char="•"/>
            </a:pPr>
            <a:r>
              <a:rPr lang="en-US" sz="1500" b="0" i="0" dirty="0">
                <a:effectLst/>
                <a:latin typeface="Arial" panose="020B0604020202020204" pitchFamily="34" charset="0"/>
              </a:rPr>
              <a:t>Ensure that investment firms and insurance distributors </a:t>
            </a:r>
            <a:r>
              <a:rPr lang="en-US" sz="1500" b="1" i="0" dirty="0">
                <a:effectLst/>
                <a:latin typeface="Arial" panose="020B0604020202020204" pitchFamily="34" charset="0"/>
              </a:rPr>
              <a:t>integrate sustainability preferences into their suitability tests when offering advice to investors </a:t>
            </a:r>
            <a:r>
              <a:rPr lang="en-US" sz="1500" b="0" i="0" dirty="0">
                <a:effectLst/>
                <a:latin typeface="Arial" panose="020B0604020202020204" pitchFamily="34" charset="0"/>
              </a:rPr>
              <a:t>and that the products offered meet their clients' needs.</a:t>
            </a:r>
          </a:p>
          <a:p>
            <a:endParaRPr lang="fi-FI" sz="1500" dirty="0"/>
          </a:p>
        </p:txBody>
      </p:sp>
      <p:sp>
        <p:nvSpPr>
          <p:cNvPr id="5" name="Dian numeron paikkamerkki 4">
            <a:extLst>
              <a:ext uri="{FF2B5EF4-FFF2-40B4-BE49-F238E27FC236}">
                <a16:creationId xmlns:a16="http://schemas.microsoft.com/office/drawing/2014/main" id="{23B2A58E-63F5-4064-8ECB-0F94B2F9764A}"/>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C671F527-EF3E-4A96-9405-17F8F7A98057}" type="slidenum">
              <a:rPr lang="fi-FI" sz="6600">
                <a:solidFill>
                  <a:srgbClr val="FFFFFF"/>
                </a:solidFill>
              </a:rPr>
              <a:pPr>
                <a:lnSpc>
                  <a:spcPct val="90000"/>
                </a:lnSpc>
                <a:spcAft>
                  <a:spcPts val="600"/>
                </a:spcAft>
              </a:pPr>
              <a:t>10</a:t>
            </a:fld>
            <a:endParaRPr lang="fi-FI" sz="6600">
              <a:solidFill>
                <a:srgbClr val="FFFFFF"/>
              </a:solidFill>
            </a:endParaRPr>
          </a:p>
        </p:txBody>
      </p:sp>
    </p:spTree>
    <p:extLst>
      <p:ext uri="{BB962C8B-B14F-4D97-AF65-F5344CB8AC3E}">
        <p14:creationId xmlns:p14="http://schemas.microsoft.com/office/powerpoint/2010/main" val="3476472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254687D6-D294-49EA-9E86-72882516D2FA}"/>
              </a:ext>
            </a:extLst>
          </p:cNvPr>
          <p:cNvSpPr>
            <a:spLocks noGrp="1"/>
          </p:cNvSpPr>
          <p:nvPr>
            <p:ph type="title"/>
          </p:nvPr>
        </p:nvSpPr>
        <p:spPr>
          <a:xfrm>
            <a:off x="1075767" y="1188637"/>
            <a:ext cx="2988234" cy="4480726"/>
          </a:xfrm>
        </p:spPr>
        <p:txBody>
          <a:bodyPr>
            <a:normAutofit/>
          </a:bodyPr>
          <a:lstStyle/>
          <a:p>
            <a:pPr algn="r"/>
            <a:r>
              <a:rPr kumimoji="0" lang="fi-FI" sz="2600" b="0" i="0" u="none" strike="noStrike" kern="1200" cap="none" spc="0" normalizeH="0" baseline="0" noProof="0">
                <a:ln>
                  <a:noFill/>
                </a:ln>
                <a:effectLst/>
                <a:uLnTx/>
                <a:uFillTx/>
                <a:latin typeface="Calibri Light" panose="020F0302020204030204"/>
                <a:ea typeface="+mj-ea"/>
                <a:cs typeface="+mj-cs"/>
              </a:rPr>
              <a:t>EU:n kestävän kasvun rahoituksen lainsäädäntöohjelma 3</a:t>
            </a:r>
            <a:br>
              <a:rPr kumimoji="0" lang="en-US" sz="2600" b="0" i="0" u="none" strike="noStrike" kern="1200" cap="none" spc="0" normalizeH="0" baseline="0" noProof="0">
                <a:ln>
                  <a:noFill/>
                </a:ln>
                <a:effectLst/>
                <a:uLnTx/>
                <a:uFillTx/>
                <a:latin typeface="Calibri Light" panose="020F0302020204030204"/>
                <a:ea typeface="+mj-ea"/>
                <a:cs typeface="+mj-cs"/>
                <a:hlinkClick r:id="rId2"/>
              </a:rPr>
            </a:br>
            <a:endParaRPr lang="fi-FI" sz="2600"/>
          </a:p>
        </p:txBody>
      </p:sp>
      <p:sp>
        <p:nvSpPr>
          <p:cNvPr id="4" name="Alatunnisteen paikkamerkki 3">
            <a:extLst>
              <a:ext uri="{FF2B5EF4-FFF2-40B4-BE49-F238E27FC236}">
                <a16:creationId xmlns:a16="http://schemas.microsoft.com/office/drawing/2014/main" id="{523417EC-F25F-49CD-8350-C44D081107DC}"/>
              </a:ext>
            </a:extLst>
          </p:cNvPr>
          <p:cNvSpPr>
            <a:spLocks noGrp="1"/>
          </p:cNvSpPr>
          <p:nvPr>
            <p:ph type="ftr" sz="quarter" idx="11"/>
          </p:nvPr>
        </p:nvSpPr>
        <p:spPr>
          <a:xfrm rot="5400000">
            <a:off x="-2374833" y="3246436"/>
            <a:ext cx="5607882" cy="365125"/>
          </a:xfrm>
        </p:spPr>
        <p:txBody>
          <a:bodyPr anchor="t">
            <a:normAutofit/>
          </a:bodyPr>
          <a:lstStyle/>
          <a:p>
            <a:pPr algn="l">
              <a:spcAft>
                <a:spcPts val="600"/>
              </a:spcAft>
            </a:pPr>
            <a:r>
              <a:rPr lang="fi-FI" sz="1150">
                <a:solidFill>
                  <a:schemeClr val="tx1">
                    <a:lumMod val="85000"/>
                    <a:lumOff val="15000"/>
                  </a:schemeClr>
                </a:solidFill>
              </a:rPr>
              <a:t>Rahoitusmarkkinaoikeus luento 12</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107B3606-E1B8-49CB-B963-11B8A18E96AC}"/>
              </a:ext>
            </a:extLst>
          </p:cNvPr>
          <p:cNvSpPr>
            <a:spLocks noGrp="1"/>
          </p:cNvSpPr>
          <p:nvPr>
            <p:ph idx="1"/>
          </p:nvPr>
        </p:nvSpPr>
        <p:spPr>
          <a:xfrm>
            <a:off x="5255260" y="1648870"/>
            <a:ext cx="4702848" cy="3560260"/>
          </a:xfrm>
        </p:spPr>
        <p:txBody>
          <a:bodyPr anchor="ctr">
            <a:normAutofit/>
          </a:bodyPr>
          <a:lstStyle/>
          <a:p>
            <a:r>
              <a:rPr lang="en-US" sz="1300" b="0" i="0" dirty="0">
                <a:effectLst/>
                <a:latin typeface="Arial" panose="020B0604020202020204" pitchFamily="34" charset="0"/>
              </a:rPr>
              <a:t>The taxonomy, once developed, will have to be used by:</a:t>
            </a:r>
          </a:p>
          <a:p>
            <a:r>
              <a:rPr lang="en-US" sz="1300" b="0" i="0" dirty="0">
                <a:effectLst/>
                <a:latin typeface="Arial" panose="020B0604020202020204" pitchFamily="34" charset="0"/>
              </a:rPr>
              <a:t>A)</a:t>
            </a:r>
            <a:r>
              <a:rPr lang="en-US" sz="1300" b="1" i="0" dirty="0">
                <a:effectLst/>
                <a:latin typeface="Arial" panose="020B0604020202020204" pitchFamily="34" charset="0"/>
              </a:rPr>
              <a:t> Regulators at national and EU level</a:t>
            </a:r>
            <a:r>
              <a:rPr lang="en-US" sz="1300" b="0" i="0" dirty="0">
                <a:effectLst/>
                <a:latin typeface="Arial" panose="020B0604020202020204" pitchFamily="34" charset="0"/>
              </a:rPr>
              <a:t> </a:t>
            </a:r>
            <a:r>
              <a:rPr lang="en-US" sz="1300" b="1" i="0" dirty="0">
                <a:effectLst/>
                <a:latin typeface="Arial" panose="020B0604020202020204" pitchFamily="34" charset="0"/>
              </a:rPr>
              <a:t>when setting requirements on market actors</a:t>
            </a:r>
            <a:r>
              <a:rPr lang="en-US" sz="1300" b="0" i="0" dirty="0">
                <a:effectLst/>
                <a:latin typeface="Arial" panose="020B0604020202020204" pitchFamily="34" charset="0"/>
              </a:rPr>
              <a:t> regarding financial products that are marketed as environmentally-sustainable (such as labelling schemes).</a:t>
            </a:r>
          </a:p>
          <a:p>
            <a:r>
              <a:rPr lang="en-US" sz="1300" b="0" i="0" dirty="0">
                <a:effectLst/>
                <a:latin typeface="Arial" panose="020B0604020202020204" pitchFamily="34" charset="0"/>
              </a:rPr>
              <a:t>B) </a:t>
            </a:r>
            <a:r>
              <a:rPr lang="en-US" sz="1300" b="1" i="0" dirty="0">
                <a:effectLst/>
                <a:latin typeface="Arial" panose="020B0604020202020204" pitchFamily="34" charset="0"/>
              </a:rPr>
              <a:t>Financial market participants offering financial products as environmentally-sustainable.</a:t>
            </a:r>
            <a:r>
              <a:rPr lang="en-US" sz="1300" b="0" i="0" dirty="0">
                <a:effectLst/>
                <a:latin typeface="Arial" panose="020B0604020202020204" pitchFamily="34" charset="0"/>
              </a:rPr>
              <a:t> They would have to disclose information on the criteria used to determine the environmental sustainability of the investment. </a:t>
            </a:r>
          </a:p>
          <a:p>
            <a:r>
              <a:rPr lang="en-US" sz="1300" b="0" i="0" dirty="0">
                <a:effectLst/>
                <a:latin typeface="Arial" panose="020B0604020202020204" pitchFamily="34" charset="0"/>
              </a:rPr>
              <a:t>It also sets uniform rules on </a:t>
            </a:r>
            <a:r>
              <a:rPr lang="en-US" sz="1300" b="1" i="0" dirty="0">
                <a:effectLst/>
                <a:latin typeface="Arial" panose="020B0604020202020204" pitchFamily="34" charset="0"/>
              </a:rPr>
              <a:t>how those financial market participants should inform investors</a:t>
            </a:r>
            <a:r>
              <a:rPr lang="en-US" sz="1300" b="0" i="0" dirty="0">
                <a:effectLst/>
                <a:latin typeface="Arial" panose="020B0604020202020204" pitchFamily="34" charset="0"/>
              </a:rPr>
              <a:t> about their compliance with the integration of ESG risks and opportunities.</a:t>
            </a:r>
          </a:p>
          <a:p>
            <a:endParaRPr lang="fi-FI" sz="1300" dirty="0"/>
          </a:p>
        </p:txBody>
      </p:sp>
      <p:sp>
        <p:nvSpPr>
          <p:cNvPr id="5" name="Dian numeron paikkamerkki 4">
            <a:extLst>
              <a:ext uri="{FF2B5EF4-FFF2-40B4-BE49-F238E27FC236}">
                <a16:creationId xmlns:a16="http://schemas.microsoft.com/office/drawing/2014/main" id="{0CC8D76F-DDF0-42A6-8BA9-C6CFA5AAC2D9}"/>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C671F527-EF3E-4A96-9405-17F8F7A98057}" type="slidenum">
              <a:rPr lang="fi-FI" sz="6600">
                <a:solidFill>
                  <a:srgbClr val="FFFFFF"/>
                </a:solidFill>
              </a:rPr>
              <a:pPr>
                <a:lnSpc>
                  <a:spcPct val="90000"/>
                </a:lnSpc>
                <a:spcAft>
                  <a:spcPts val="600"/>
                </a:spcAft>
              </a:pPr>
              <a:t>11</a:t>
            </a:fld>
            <a:endParaRPr lang="fi-FI" sz="6600">
              <a:solidFill>
                <a:srgbClr val="FFFFFF"/>
              </a:solidFill>
            </a:endParaRPr>
          </a:p>
        </p:txBody>
      </p:sp>
    </p:spTree>
    <p:extLst>
      <p:ext uri="{BB962C8B-B14F-4D97-AF65-F5344CB8AC3E}">
        <p14:creationId xmlns:p14="http://schemas.microsoft.com/office/powerpoint/2010/main" val="3559520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1AE5E8B7-F3E8-458B-BD23-CB279D21BF1F}"/>
              </a:ext>
            </a:extLst>
          </p:cNvPr>
          <p:cNvSpPr>
            <a:spLocks noGrp="1"/>
          </p:cNvSpPr>
          <p:nvPr>
            <p:ph type="ctrTitle"/>
          </p:nvPr>
        </p:nvSpPr>
        <p:spPr>
          <a:xfrm>
            <a:off x="1075767" y="1188637"/>
            <a:ext cx="2988234" cy="4480726"/>
          </a:xfrm>
        </p:spPr>
        <p:txBody>
          <a:bodyPr vert="horz" lIns="91440" tIns="45720" rIns="91440" bIns="45720" rtlCol="0" anchor="ctr">
            <a:normAutofit/>
          </a:bodyPr>
          <a:lstStyle/>
          <a:p>
            <a:pPr algn="r">
              <a:lnSpc>
                <a:spcPct val="90000"/>
              </a:lnSpc>
            </a:pPr>
            <a:r>
              <a:rPr kumimoji="0" lang="en-US" sz="2600" b="0" i="0" u="none" strike="noStrike" kern="1200" cap="none" spc="0" normalizeH="0" baseline="0" noProof="0">
                <a:ln>
                  <a:noFill/>
                </a:ln>
                <a:solidFill>
                  <a:schemeClr val="tx1"/>
                </a:solidFill>
                <a:effectLst/>
                <a:uLnTx/>
                <a:uFillTx/>
                <a:latin typeface="+mj-lt"/>
                <a:ea typeface="+mj-ea"/>
                <a:cs typeface="+mj-cs"/>
              </a:rPr>
              <a:t>EU:n kestävän kasvun rahoituksen lainsäädäntöohjelma 4</a:t>
            </a:r>
            <a:br>
              <a:rPr kumimoji="0" lang="en-US" sz="2600" b="0" i="0" u="none" strike="noStrike" kern="1200" cap="none" spc="0" normalizeH="0" baseline="0" noProof="0">
                <a:ln>
                  <a:noFill/>
                </a:ln>
                <a:solidFill>
                  <a:schemeClr val="tx1"/>
                </a:solidFill>
                <a:effectLst/>
                <a:uLnTx/>
                <a:uFillTx/>
                <a:latin typeface="+mj-lt"/>
                <a:ea typeface="+mj-ea"/>
                <a:cs typeface="+mj-cs"/>
                <a:hlinkClick r:id="rId2"/>
              </a:rPr>
            </a:br>
            <a:endParaRPr lang="en-US" sz="2600" kern="1200">
              <a:solidFill>
                <a:schemeClr val="tx1"/>
              </a:solidFill>
              <a:latin typeface="+mj-lt"/>
              <a:ea typeface="+mj-ea"/>
              <a:cs typeface="+mj-cs"/>
            </a:endParaRPr>
          </a:p>
        </p:txBody>
      </p:sp>
      <p:sp>
        <p:nvSpPr>
          <p:cNvPr id="4" name="Alatunnisteen paikkamerkki 3">
            <a:extLst>
              <a:ext uri="{FF2B5EF4-FFF2-40B4-BE49-F238E27FC236}">
                <a16:creationId xmlns:a16="http://schemas.microsoft.com/office/drawing/2014/main" id="{7A0FE9A3-8236-4490-9041-46C8E667D7F2}"/>
              </a:ext>
            </a:extLst>
          </p:cNvPr>
          <p:cNvSpPr>
            <a:spLocks noGrp="1"/>
          </p:cNvSpPr>
          <p:nvPr>
            <p:ph type="ftr" sz="quarter" idx="16"/>
          </p:nvPr>
        </p:nvSpPr>
        <p:spPr>
          <a:xfrm rot="5400000">
            <a:off x="-2374833" y="3246436"/>
            <a:ext cx="5607882" cy="365125"/>
          </a:xfrm>
        </p:spPr>
        <p:txBody>
          <a:bodyPr vert="horz" lIns="91440" tIns="45720" rIns="91440" bIns="45720" rtlCol="0" anchor="t">
            <a:normAutofit/>
          </a:bodyPr>
          <a:lstStyle/>
          <a:p>
            <a:pPr algn="l">
              <a:spcAft>
                <a:spcPts val="600"/>
              </a:spcAft>
              <a:defRPr/>
            </a:pPr>
            <a:r>
              <a:rPr lang="en-US" sz="1150" kern="1200">
                <a:solidFill>
                  <a:schemeClr val="tx1">
                    <a:lumMod val="85000"/>
                    <a:lumOff val="15000"/>
                  </a:schemeClr>
                </a:solidFill>
                <a:latin typeface="+mn-lt"/>
                <a:ea typeface="+mn-ea"/>
                <a:cs typeface="+mn-cs"/>
              </a:rPr>
              <a:t>Rahoitusmarkkinaoikeus luento 12</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4612463B-657C-49F1-B9D0-74EE8A5F0388}"/>
              </a:ext>
            </a:extLst>
          </p:cNvPr>
          <p:cNvSpPr>
            <a:spLocks noGrp="1"/>
          </p:cNvSpPr>
          <p:nvPr>
            <p:ph sz="quarter" idx="14"/>
          </p:nvPr>
        </p:nvSpPr>
        <p:spPr>
          <a:xfrm>
            <a:off x="5255260" y="1648870"/>
            <a:ext cx="4702848" cy="3560260"/>
          </a:xfrm>
        </p:spPr>
        <p:txBody>
          <a:bodyPr vert="horz" lIns="91440" tIns="45720" rIns="91440" bIns="45720" rtlCol="0" anchor="ctr">
            <a:normAutofit/>
          </a:bodyPr>
          <a:lstStyle/>
          <a:p>
            <a:pPr indent="-228600">
              <a:buFont typeface="Arial" panose="020B0604020202020204" pitchFamily="34" charset="0"/>
              <a:buChar char="•"/>
            </a:pPr>
            <a:r>
              <a:rPr lang="en-US" sz="1700" b="0" i="0" dirty="0">
                <a:effectLst/>
                <a:latin typeface="+mn-lt"/>
              </a:rPr>
              <a:t>The </a:t>
            </a:r>
            <a:r>
              <a:rPr lang="en-US" sz="1700" i="0" dirty="0">
                <a:effectLst/>
                <a:latin typeface="+mn-lt"/>
              </a:rPr>
              <a:t>amendments to MiFID II and IDD (EPND</a:t>
            </a:r>
            <a:r>
              <a:rPr lang="fi-FI" sz="2000" dirty="0"/>
              <a:t> </a:t>
            </a:r>
            <a:r>
              <a:rPr lang="fi-FI" sz="1600" dirty="0"/>
              <a:t>2016/97</a:t>
            </a:r>
            <a:r>
              <a:rPr lang="fi-FI" sz="2000" dirty="0"/>
              <a:t> </a:t>
            </a:r>
            <a:r>
              <a:rPr lang="fi-FI" sz="1600" dirty="0"/>
              <a:t>vakuutusten tarjoamisesta) </a:t>
            </a:r>
            <a:r>
              <a:rPr lang="en-US" sz="1700" b="0" i="0" dirty="0">
                <a:effectLst/>
                <a:latin typeface="+mn-lt"/>
              </a:rPr>
              <a:t>delegated acts, for which a public consultation is launched today, would require investment firms and insurance distributors </a:t>
            </a:r>
            <a:r>
              <a:rPr lang="en-US" sz="1700" i="0" dirty="0">
                <a:effectLst/>
                <a:latin typeface="+mn-lt"/>
              </a:rPr>
              <a:t>to ask their clients about their preferences as regards ESG, and then to take them into account when advising their clients, as part of the product selection process and the suitability assessment</a:t>
            </a:r>
            <a:r>
              <a:rPr lang="en-US" sz="1700" b="0" i="0" dirty="0">
                <a:effectLst/>
                <a:latin typeface="+mn-lt"/>
              </a:rPr>
              <a:t>. Based on these delegated acts, the Commission will invite the European Securities Markets Authority (ESMA) to include provisions on sustainability preferences in its guidelines on the suitability assessment (which should be updated by Q4 2018).</a:t>
            </a:r>
            <a:endParaRPr lang="en-US" sz="1700" dirty="0">
              <a:latin typeface="+mn-lt"/>
            </a:endParaRPr>
          </a:p>
        </p:txBody>
      </p:sp>
      <p:sp>
        <p:nvSpPr>
          <p:cNvPr id="5" name="Dian numeron paikkamerkki 4">
            <a:extLst>
              <a:ext uri="{FF2B5EF4-FFF2-40B4-BE49-F238E27FC236}">
                <a16:creationId xmlns:a16="http://schemas.microsoft.com/office/drawing/2014/main" id="{826F91ED-5F9F-4B1B-9FA3-6D961E833A29}"/>
              </a:ext>
            </a:extLst>
          </p:cNvPr>
          <p:cNvSpPr>
            <a:spLocks noGrp="1"/>
          </p:cNvSpPr>
          <p:nvPr>
            <p:ph type="sldNum" sz="quarter" idx="17"/>
          </p:nvPr>
        </p:nvSpPr>
        <p:spPr>
          <a:xfrm>
            <a:off x="9683496" y="4892040"/>
            <a:ext cx="1673352" cy="1005840"/>
          </a:xfrm>
        </p:spPr>
        <p:txBody>
          <a:bodyPr vert="horz" lIns="91440" tIns="45720" rIns="91440" bIns="45720" rtlCol="0" anchor="ctr">
            <a:normAutofit/>
          </a:bodyPr>
          <a:lstStyle/>
          <a:p>
            <a:pPr>
              <a:lnSpc>
                <a:spcPct val="90000"/>
              </a:lnSpc>
              <a:spcAft>
                <a:spcPts val="600"/>
              </a:spcAft>
              <a:defRPr/>
            </a:pPr>
            <a:fld id="{1C07628F-9402-FB47-93B5-FC3C3BFEEBE0}" type="slidenum">
              <a:rPr lang="en-US" sz="6600">
                <a:solidFill>
                  <a:srgbClr val="FFFFFF"/>
                </a:solidFill>
              </a:rPr>
              <a:pPr>
                <a:lnSpc>
                  <a:spcPct val="90000"/>
                </a:lnSpc>
                <a:spcAft>
                  <a:spcPts val="600"/>
                </a:spcAft>
                <a:defRPr/>
              </a:pPr>
              <a:t>12</a:t>
            </a:fld>
            <a:endParaRPr lang="en-US" sz="6600">
              <a:solidFill>
                <a:srgbClr val="FFFFFF"/>
              </a:solidFill>
            </a:endParaRPr>
          </a:p>
        </p:txBody>
      </p:sp>
    </p:spTree>
    <p:extLst>
      <p:ext uri="{BB962C8B-B14F-4D97-AF65-F5344CB8AC3E}">
        <p14:creationId xmlns:p14="http://schemas.microsoft.com/office/powerpoint/2010/main" val="3384055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F1A38E9B-3231-4376-B001-8C190AB2657A}"/>
              </a:ext>
            </a:extLst>
          </p:cNvPr>
          <p:cNvSpPr>
            <a:spLocks noGrp="1"/>
          </p:cNvSpPr>
          <p:nvPr>
            <p:ph type="ctrTitle"/>
          </p:nvPr>
        </p:nvSpPr>
        <p:spPr/>
        <p:txBody>
          <a:bodyPr/>
          <a:lstStyle/>
          <a:p>
            <a:pPr algn="ctr"/>
            <a:r>
              <a:rPr lang="fi-FI" sz="2400" dirty="0"/>
              <a:t>Tiedonantoasetus 1</a:t>
            </a:r>
            <a:br>
              <a:rPr lang="fi-FI" sz="2400" dirty="0"/>
            </a:br>
            <a:r>
              <a:rPr kumimoji="0" lang="fi-FI" sz="2400" b="1" i="0" u="none" strike="noStrike" kern="1200" cap="none" spc="-75" normalizeH="0" baseline="0" noProof="0" dirty="0">
                <a:ln>
                  <a:noFill/>
                </a:ln>
                <a:solidFill>
                  <a:srgbClr val="4472C4"/>
                </a:solidFill>
                <a:effectLst/>
                <a:uLnTx/>
                <a:uFillTx/>
                <a:latin typeface="Calibri Light" panose="020F0302020204030204"/>
                <a:ea typeface="+mj-ea"/>
                <a:cs typeface="+mj-cs"/>
              </a:rPr>
              <a:t>(</a:t>
            </a:r>
            <a:r>
              <a:rPr kumimoji="0" lang="fi-FI" sz="2400" b="1" i="0" u="none" strike="noStrike" kern="1200" cap="none" spc="-75" normalizeH="0" baseline="0" noProof="0" dirty="0" err="1">
                <a:ln>
                  <a:noFill/>
                </a:ln>
                <a:solidFill>
                  <a:srgbClr val="4472C4"/>
                </a:solidFill>
                <a:effectLst/>
                <a:uLnTx/>
                <a:uFillTx/>
                <a:latin typeface="Calibri Light" panose="020F0302020204030204"/>
                <a:ea typeface="+mj-ea"/>
                <a:cs typeface="+mj-cs"/>
              </a:rPr>
              <a:t>EPNAs</a:t>
            </a:r>
            <a:r>
              <a:rPr kumimoji="0" lang="fi-FI" sz="2400" b="1" i="0" u="none" strike="noStrike" kern="1200" cap="none" spc="-75" normalizeH="0" baseline="0" noProof="0" dirty="0">
                <a:ln>
                  <a:noFill/>
                </a:ln>
                <a:solidFill>
                  <a:srgbClr val="4472C4"/>
                </a:solidFill>
                <a:effectLst/>
                <a:uLnTx/>
                <a:uFillTx/>
                <a:latin typeface="Calibri Light" panose="020F0302020204030204"/>
                <a:ea typeface="+mj-ea"/>
                <a:cs typeface="+mj-cs"/>
              </a:rPr>
              <a:t> (EU) 2019/2088 kestävyyteen liittyvien tietojen antamisesta rahoituspalvelusektorilla):</a:t>
            </a:r>
            <a:r>
              <a:rPr lang="fi-FI" sz="2400" dirty="0"/>
              <a:t> </a:t>
            </a:r>
            <a:br>
              <a:rPr lang="fi-FI" sz="2400" dirty="0"/>
            </a:br>
            <a:r>
              <a:rPr lang="fi-FI" sz="2400" dirty="0"/>
              <a:t>Kestävä sijoitus </a:t>
            </a:r>
          </a:p>
        </p:txBody>
      </p:sp>
      <p:graphicFrame>
        <p:nvGraphicFramePr>
          <p:cNvPr id="6" name="Sisällön paikkamerkki 5">
            <a:extLst>
              <a:ext uri="{FF2B5EF4-FFF2-40B4-BE49-F238E27FC236}">
                <a16:creationId xmlns:a16="http://schemas.microsoft.com/office/drawing/2014/main" id="{0BF22B7A-6435-4CA9-8697-732226E1148D}"/>
              </a:ext>
            </a:extLst>
          </p:cNvPr>
          <p:cNvGraphicFramePr>
            <a:graphicFrameLocks noGrp="1"/>
          </p:cNvGraphicFramePr>
          <p:nvPr>
            <p:ph sz="quarter" idx="14"/>
            <p:extLst>
              <p:ext uri="{D42A27DB-BD31-4B8C-83A1-F6EECF244321}">
                <p14:modId xmlns:p14="http://schemas.microsoft.com/office/powerpoint/2010/main" val="50276806"/>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84F8AEDB-92D1-471B-9910-3540DE1B05ED}"/>
              </a:ext>
            </a:extLst>
          </p:cNvPr>
          <p:cNvSpPr>
            <a:spLocks noGrp="1"/>
          </p:cNvSpPr>
          <p:nvPr>
            <p:ph type="ftr" sz="quarter" idx="16"/>
          </p:nvPr>
        </p:nvSpPr>
        <p:spPr/>
        <p:txBody>
          <a:bodyPr/>
          <a:lstStyle/>
          <a:p>
            <a:pPr>
              <a:defRPr/>
            </a:pPr>
            <a:r>
              <a:rPr lang="fi-FI">
                <a:solidFill>
                  <a:prstClr val="black">
                    <a:tint val="75000"/>
                  </a:prstClr>
                </a:solidFill>
              </a:rPr>
              <a:t>Rahoitusmarkkinaoikeus luento 12</a:t>
            </a:r>
          </a:p>
        </p:txBody>
      </p:sp>
      <p:sp>
        <p:nvSpPr>
          <p:cNvPr id="5" name="Dian numeron paikkamerkki 4">
            <a:extLst>
              <a:ext uri="{FF2B5EF4-FFF2-40B4-BE49-F238E27FC236}">
                <a16:creationId xmlns:a16="http://schemas.microsoft.com/office/drawing/2014/main" id="{F4A57961-4C42-4691-88DC-294D5B448C91}"/>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13</a:t>
            </a:fld>
            <a:endParaRPr lang="fi-FI">
              <a:solidFill>
                <a:prstClr val="black">
                  <a:tint val="75000"/>
                </a:prstClr>
              </a:solidFill>
            </a:endParaRPr>
          </a:p>
        </p:txBody>
      </p:sp>
    </p:spTree>
    <p:extLst>
      <p:ext uri="{BB962C8B-B14F-4D97-AF65-F5344CB8AC3E}">
        <p14:creationId xmlns:p14="http://schemas.microsoft.com/office/powerpoint/2010/main" val="1908666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3BBCC5B-F630-4825-8B52-2C87C54BF734}"/>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68408BAA-2AE9-4BF8-8744-417529B88729}"/>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91DB9285-0227-405C-AB49-A96ED52A609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C617259C-FF3C-4896-AFC3-A524AF1284E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2B5FFB01-C918-426C-913E-40E9DB7F6561}"/>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E148C8AA-F2EB-4D81-A588-47CE77A1D6DF}"/>
              </a:ext>
            </a:extLst>
          </p:cNvPr>
          <p:cNvSpPr>
            <a:spLocks noGrp="1"/>
          </p:cNvSpPr>
          <p:nvPr>
            <p:ph type="ctrTitle"/>
          </p:nvPr>
        </p:nvSpPr>
        <p:spPr/>
        <p:txBody>
          <a:bodyPr/>
          <a:lstStyle/>
          <a:p>
            <a:pPr algn="ctr"/>
            <a:r>
              <a:rPr lang="fi-FI" dirty="0"/>
              <a:t>Tiedonantoasetus 2 </a:t>
            </a:r>
            <a:br>
              <a:rPr lang="fi-FI" dirty="0"/>
            </a:br>
            <a:r>
              <a:rPr lang="fi-FI" dirty="0"/>
              <a:t>  </a:t>
            </a:r>
          </a:p>
        </p:txBody>
      </p:sp>
      <p:graphicFrame>
        <p:nvGraphicFramePr>
          <p:cNvPr id="6" name="Sisällön paikkamerkki 5">
            <a:extLst>
              <a:ext uri="{FF2B5EF4-FFF2-40B4-BE49-F238E27FC236}">
                <a16:creationId xmlns:a16="http://schemas.microsoft.com/office/drawing/2014/main" id="{E8056D15-16B0-40E7-8093-0D4A69BA016D}"/>
              </a:ext>
            </a:extLst>
          </p:cNvPr>
          <p:cNvGraphicFramePr>
            <a:graphicFrameLocks noGrp="1"/>
          </p:cNvGraphicFramePr>
          <p:nvPr>
            <p:ph sz="quarter" idx="14"/>
            <p:extLst>
              <p:ext uri="{D42A27DB-BD31-4B8C-83A1-F6EECF244321}">
                <p14:modId xmlns:p14="http://schemas.microsoft.com/office/powerpoint/2010/main" val="654702455"/>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499A16C0-BFAA-4DB9-9A0F-E4D7FAF5D004}"/>
              </a:ext>
            </a:extLst>
          </p:cNvPr>
          <p:cNvSpPr>
            <a:spLocks noGrp="1"/>
          </p:cNvSpPr>
          <p:nvPr>
            <p:ph type="ftr" sz="quarter" idx="16"/>
          </p:nvPr>
        </p:nvSpPr>
        <p:spPr/>
        <p:txBody>
          <a:bodyPr/>
          <a:lstStyle/>
          <a:p>
            <a:pPr>
              <a:defRPr/>
            </a:pPr>
            <a:r>
              <a:rPr lang="fi-FI">
                <a:solidFill>
                  <a:prstClr val="black">
                    <a:tint val="75000"/>
                  </a:prstClr>
                </a:solidFill>
              </a:rPr>
              <a:t>Rahoitusmarkkinaoikeus luento 12</a:t>
            </a:r>
          </a:p>
        </p:txBody>
      </p:sp>
      <p:sp>
        <p:nvSpPr>
          <p:cNvPr id="5" name="Dian numeron paikkamerkki 4">
            <a:extLst>
              <a:ext uri="{FF2B5EF4-FFF2-40B4-BE49-F238E27FC236}">
                <a16:creationId xmlns:a16="http://schemas.microsoft.com/office/drawing/2014/main" id="{23D311B0-0B13-44C8-8D1A-48233FCA68A6}"/>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14</a:t>
            </a:fld>
            <a:endParaRPr lang="fi-FI">
              <a:solidFill>
                <a:prstClr val="black">
                  <a:tint val="75000"/>
                </a:prstClr>
              </a:solidFill>
            </a:endParaRPr>
          </a:p>
        </p:txBody>
      </p:sp>
    </p:spTree>
    <p:extLst>
      <p:ext uri="{BB962C8B-B14F-4D97-AF65-F5344CB8AC3E}">
        <p14:creationId xmlns:p14="http://schemas.microsoft.com/office/powerpoint/2010/main" val="1655430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EA5566F-AB8C-40A7-81CA-FF9EF61655D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3A74A6CD-0451-4398-8C91-5DB1878E503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5EB4D1D1-0C72-44A0-88D0-ECAA8B6E5C44}"/>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2C58D9AE-F736-4931-B1A6-DC2D49A4DDD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3B8B34F1-2687-423A-8A27-3EFAE8B031A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E2B358A0-0C8C-44FB-913F-96B41D34071D}"/>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340F9007-61BA-44EA-86D3-7A74C3C3C06E}"/>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14D9E7E7-37CC-42F9-A778-6B7D98A907FF}"/>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128506E-B411-4A93-94AA-980CBFB53ADA}"/>
              </a:ext>
            </a:extLst>
          </p:cNvPr>
          <p:cNvSpPr>
            <a:spLocks noGrp="1"/>
          </p:cNvSpPr>
          <p:nvPr>
            <p:ph type="ctrTitle"/>
          </p:nvPr>
        </p:nvSpPr>
        <p:spPr/>
        <p:txBody>
          <a:bodyPr/>
          <a:lstStyle/>
          <a:p>
            <a:pPr algn="ctr"/>
            <a:r>
              <a:rPr lang="fi-FI" dirty="0"/>
              <a:t>Tiedonantoasetus 3 </a:t>
            </a:r>
            <a:br>
              <a:rPr lang="fi-FI" dirty="0"/>
            </a:br>
            <a:r>
              <a:rPr lang="fi-FI" dirty="0"/>
              <a:t>Palkitsemispolitiikat ja ennen sopimusta annettavat tiedot </a:t>
            </a:r>
          </a:p>
        </p:txBody>
      </p:sp>
      <p:graphicFrame>
        <p:nvGraphicFramePr>
          <p:cNvPr id="6" name="Sisällön paikkamerkki 5">
            <a:extLst>
              <a:ext uri="{FF2B5EF4-FFF2-40B4-BE49-F238E27FC236}">
                <a16:creationId xmlns:a16="http://schemas.microsoft.com/office/drawing/2014/main" id="{5B3015EF-F46D-408A-B4C2-7B2AF96CBCA6}"/>
              </a:ext>
            </a:extLst>
          </p:cNvPr>
          <p:cNvGraphicFramePr>
            <a:graphicFrameLocks noGrp="1"/>
          </p:cNvGraphicFramePr>
          <p:nvPr>
            <p:ph sz="quarter" idx="14"/>
            <p:extLst>
              <p:ext uri="{D42A27DB-BD31-4B8C-83A1-F6EECF244321}">
                <p14:modId xmlns:p14="http://schemas.microsoft.com/office/powerpoint/2010/main" val="381564292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002C8A25-E8EA-434C-A143-42B5BA4D42B8}"/>
              </a:ext>
            </a:extLst>
          </p:cNvPr>
          <p:cNvSpPr>
            <a:spLocks noGrp="1"/>
          </p:cNvSpPr>
          <p:nvPr>
            <p:ph type="ftr" sz="quarter" idx="16"/>
          </p:nvPr>
        </p:nvSpPr>
        <p:spPr/>
        <p:txBody>
          <a:bodyPr/>
          <a:lstStyle/>
          <a:p>
            <a:pPr>
              <a:defRPr/>
            </a:pPr>
            <a:r>
              <a:rPr lang="fi-FI">
                <a:solidFill>
                  <a:prstClr val="black">
                    <a:tint val="75000"/>
                  </a:prstClr>
                </a:solidFill>
              </a:rPr>
              <a:t>Rahoitusmarkkinaoikeus luento 12</a:t>
            </a:r>
          </a:p>
        </p:txBody>
      </p:sp>
      <p:sp>
        <p:nvSpPr>
          <p:cNvPr id="5" name="Dian numeron paikkamerkki 4">
            <a:extLst>
              <a:ext uri="{FF2B5EF4-FFF2-40B4-BE49-F238E27FC236}">
                <a16:creationId xmlns:a16="http://schemas.microsoft.com/office/drawing/2014/main" id="{BDFA3583-F171-47C8-B370-551DB62BE943}"/>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15</a:t>
            </a:fld>
            <a:endParaRPr lang="fi-FI">
              <a:solidFill>
                <a:prstClr val="black">
                  <a:tint val="75000"/>
                </a:prstClr>
              </a:solidFill>
            </a:endParaRPr>
          </a:p>
        </p:txBody>
      </p:sp>
    </p:spTree>
    <p:extLst>
      <p:ext uri="{BB962C8B-B14F-4D97-AF65-F5344CB8AC3E}">
        <p14:creationId xmlns:p14="http://schemas.microsoft.com/office/powerpoint/2010/main" val="814670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83CF3BBF-2C7C-447A-AB5B-93A073BF85F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36D27189-B592-4D31-9C24-6173AA3A5B62}"/>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1D6C60B9-7CCB-4F66-8CD5-BD525D5E458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A3D21C7B-ECB3-4383-8574-B67C1A2BE440}"/>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162F4F80-D9C0-4D30-84E8-1BE4F21D9CF3}"/>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FA18CA01-2062-4155-87FE-54EFA70B7D88}"/>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60B0BDAD-E38E-4724-B3EE-87DD48D040B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69CCE31D-36AC-44C5-B799-48E3E3BFE50F}"/>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30FD547E-04C6-4C7C-878D-D032BEC6CC0B}"/>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5A3959B5-1F56-443F-BA2B-7EC8F3B98F4D}"/>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DFC5CCDD-42BB-40E0-9165-5E271BB5189F}"/>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816EA2BB-C9D0-4970-93D8-B17CC1D9490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65AEC35-F662-469E-8B21-1DD44D16BD83}"/>
              </a:ext>
            </a:extLst>
          </p:cNvPr>
          <p:cNvSpPr>
            <a:spLocks noGrp="1"/>
          </p:cNvSpPr>
          <p:nvPr>
            <p:ph type="ctrTitle"/>
          </p:nvPr>
        </p:nvSpPr>
        <p:spPr/>
        <p:txBody>
          <a:bodyPr/>
          <a:lstStyle/>
          <a:p>
            <a:pPr algn="ctr"/>
            <a:r>
              <a:rPr lang="fi-FI" b="1" dirty="0"/>
              <a:t>Tiedonantoasetus 4 </a:t>
            </a:r>
            <a:br>
              <a:rPr lang="fi-FI" b="1" dirty="0"/>
            </a:br>
            <a:r>
              <a:rPr lang="fi-FI" b="1" dirty="0"/>
              <a:t>Ympäristöön tai yhteiskuntaan liittyvien ominaisuuksien sekä kestävien sijoitusten edistämisen avoimuus verkkosivustoilla ja määräaikaiskatsauksissa </a:t>
            </a:r>
            <a:br>
              <a:rPr lang="fi-FI" b="1" dirty="0"/>
            </a:br>
            <a:endParaRPr lang="fi-FI" dirty="0"/>
          </a:p>
        </p:txBody>
      </p:sp>
      <p:graphicFrame>
        <p:nvGraphicFramePr>
          <p:cNvPr id="6" name="Sisällön paikkamerkki 5">
            <a:extLst>
              <a:ext uri="{FF2B5EF4-FFF2-40B4-BE49-F238E27FC236}">
                <a16:creationId xmlns:a16="http://schemas.microsoft.com/office/drawing/2014/main" id="{1C9BFC72-4A23-4205-AE9C-06DBCBC44DE5}"/>
              </a:ext>
            </a:extLst>
          </p:cNvPr>
          <p:cNvGraphicFramePr>
            <a:graphicFrameLocks noGrp="1"/>
          </p:cNvGraphicFramePr>
          <p:nvPr>
            <p:ph sz="quarter" idx="14"/>
            <p:extLst>
              <p:ext uri="{D42A27DB-BD31-4B8C-83A1-F6EECF244321}">
                <p14:modId xmlns:p14="http://schemas.microsoft.com/office/powerpoint/2010/main" val="1773486465"/>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8AD95819-243C-4852-94B2-67B6FC2702EF}"/>
              </a:ext>
            </a:extLst>
          </p:cNvPr>
          <p:cNvSpPr>
            <a:spLocks noGrp="1"/>
          </p:cNvSpPr>
          <p:nvPr>
            <p:ph type="ftr" sz="quarter" idx="16"/>
          </p:nvPr>
        </p:nvSpPr>
        <p:spPr/>
        <p:txBody>
          <a:bodyPr/>
          <a:lstStyle/>
          <a:p>
            <a:pPr>
              <a:defRPr/>
            </a:pPr>
            <a:r>
              <a:rPr lang="fi-FI">
                <a:solidFill>
                  <a:prstClr val="black">
                    <a:tint val="75000"/>
                  </a:prstClr>
                </a:solidFill>
              </a:rPr>
              <a:t>Rahoitusmarkkinaoikeus luento 12</a:t>
            </a:r>
          </a:p>
        </p:txBody>
      </p:sp>
      <p:sp>
        <p:nvSpPr>
          <p:cNvPr id="5" name="Dian numeron paikkamerkki 4">
            <a:extLst>
              <a:ext uri="{FF2B5EF4-FFF2-40B4-BE49-F238E27FC236}">
                <a16:creationId xmlns:a16="http://schemas.microsoft.com/office/drawing/2014/main" id="{AB4605AB-DF5B-44AB-BB69-3CAB67E9CF06}"/>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16</a:t>
            </a:fld>
            <a:endParaRPr lang="fi-FI">
              <a:solidFill>
                <a:prstClr val="black">
                  <a:tint val="75000"/>
                </a:prstClr>
              </a:solidFill>
            </a:endParaRPr>
          </a:p>
        </p:txBody>
      </p:sp>
    </p:spTree>
    <p:extLst>
      <p:ext uri="{BB962C8B-B14F-4D97-AF65-F5344CB8AC3E}">
        <p14:creationId xmlns:p14="http://schemas.microsoft.com/office/powerpoint/2010/main" val="177009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0603C38C-EE85-4C5C-A8D6-BE811FE15BE7}"/>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A494674C-B74F-4A75-A999-7906E7A88243}"/>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7B68ED62-6043-4ACE-A729-84E772951FAB}"/>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A87673F2-B9DD-47E3-9456-3FF6BACA837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4496CAF0-0F02-432B-AF23-3D310763639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24ABFF9D-7BE1-435C-B45B-D214EE72BC5D}"/>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DA1FEF3D-4D92-4C3F-83FA-37C2F0F5062A}"/>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DD005305-3EBF-4729-94DE-CBE00857D261}"/>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7661EB60-D4AE-495E-B890-55834624DE76}"/>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4B124A06-8585-4755-8072-FED4925EEFD6}"/>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graphicEl>
                                              <a:dgm id="{5C07DF25-B84D-4DD2-ACD4-844023B73264}"/>
                                            </p:graphic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graphicEl>
                                              <a:dgm id="{7B1DEF5F-20D5-4168-9EB2-CE561DB52F3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DBC4BF0D-4641-4B6A-A05D-AC3367F72891}"/>
              </a:ext>
            </a:extLst>
          </p:cNvPr>
          <p:cNvSpPr>
            <a:spLocks noGrp="1"/>
          </p:cNvSpPr>
          <p:nvPr>
            <p:ph type="ctrTitle"/>
          </p:nvPr>
        </p:nvSpPr>
        <p:spPr/>
        <p:txBody>
          <a:bodyPr/>
          <a:lstStyle/>
          <a:p>
            <a:pPr algn="ctr"/>
            <a:r>
              <a:rPr lang="fi-FI" dirty="0"/>
              <a:t>Taksonomia-asetus 1 </a:t>
            </a:r>
            <a:br>
              <a:rPr lang="fi-FI" dirty="0"/>
            </a:br>
            <a:r>
              <a:rPr lang="fi-FI" dirty="0"/>
              <a:t>(</a:t>
            </a:r>
            <a:r>
              <a:rPr lang="fi-FI" dirty="0" err="1"/>
              <a:t>EPNAs</a:t>
            </a:r>
            <a:r>
              <a:rPr lang="fi-FI" dirty="0"/>
              <a:t> (EU) 2020/852 kestävää sijoittamista helpottavasta kehyksestä ja asetuksen (EU) 2019/2088 muuttamisesta 18.6.2020) </a:t>
            </a:r>
            <a:br>
              <a:rPr lang="fi-FI" dirty="0"/>
            </a:br>
            <a:endParaRPr lang="fi-FI" dirty="0"/>
          </a:p>
        </p:txBody>
      </p:sp>
      <p:graphicFrame>
        <p:nvGraphicFramePr>
          <p:cNvPr id="6" name="Sisällön paikkamerkki 5">
            <a:extLst>
              <a:ext uri="{FF2B5EF4-FFF2-40B4-BE49-F238E27FC236}">
                <a16:creationId xmlns:a16="http://schemas.microsoft.com/office/drawing/2014/main" id="{A7F594AF-3F28-4C1D-A2BF-3E7358B9CA25}"/>
              </a:ext>
            </a:extLst>
          </p:cNvPr>
          <p:cNvGraphicFramePr>
            <a:graphicFrameLocks noGrp="1"/>
          </p:cNvGraphicFramePr>
          <p:nvPr>
            <p:ph sz="quarter" idx="14"/>
            <p:extLst>
              <p:ext uri="{D42A27DB-BD31-4B8C-83A1-F6EECF244321}">
                <p14:modId xmlns:p14="http://schemas.microsoft.com/office/powerpoint/2010/main" val="371510517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9944B2B8-4422-46D5-9DF8-2C68912F9D66}"/>
              </a:ext>
            </a:extLst>
          </p:cNvPr>
          <p:cNvSpPr>
            <a:spLocks noGrp="1"/>
          </p:cNvSpPr>
          <p:nvPr>
            <p:ph type="ftr" sz="quarter" idx="16"/>
          </p:nvPr>
        </p:nvSpPr>
        <p:spPr/>
        <p:txBody>
          <a:bodyPr/>
          <a:lstStyle/>
          <a:p>
            <a:pPr>
              <a:defRPr/>
            </a:pPr>
            <a:r>
              <a:rPr lang="fi-FI">
                <a:solidFill>
                  <a:prstClr val="black">
                    <a:tint val="75000"/>
                  </a:prstClr>
                </a:solidFill>
              </a:rPr>
              <a:t>Rahoitusmarkkinaoikeus luento 12</a:t>
            </a:r>
          </a:p>
        </p:txBody>
      </p:sp>
      <p:sp>
        <p:nvSpPr>
          <p:cNvPr id="5" name="Dian numeron paikkamerkki 4">
            <a:extLst>
              <a:ext uri="{FF2B5EF4-FFF2-40B4-BE49-F238E27FC236}">
                <a16:creationId xmlns:a16="http://schemas.microsoft.com/office/drawing/2014/main" id="{CD2A967B-0589-4CAF-A6E4-DC8981FBE8CB}"/>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17</a:t>
            </a:fld>
            <a:endParaRPr lang="fi-FI">
              <a:solidFill>
                <a:prstClr val="black">
                  <a:tint val="75000"/>
                </a:prstClr>
              </a:solidFill>
            </a:endParaRPr>
          </a:p>
        </p:txBody>
      </p:sp>
    </p:spTree>
    <p:extLst>
      <p:ext uri="{BB962C8B-B14F-4D97-AF65-F5344CB8AC3E}">
        <p14:creationId xmlns:p14="http://schemas.microsoft.com/office/powerpoint/2010/main" val="417817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C82A37A4-7116-47C0-9C1C-5838856D3862}"/>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56271DAC-9DA9-492A-8A0E-CFF7F7E627ED}"/>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40485DD0-0F41-49EB-84A9-22F5F34331E6}"/>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D68A714D-5D87-4868-9AA2-956974D48689}"/>
                                            </p:graphic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graphicEl>
                                              <a:dgm id="{C6127FCF-38B3-43FA-9232-B95E0557E7AC}"/>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73CF0437-0677-4FDC-A8FE-1CC40D84B8EF}"/>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529D57FA-E09C-404E-B56D-8EF7E4F6ABD1}"/>
                                            </p:graphic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6">
                                            <p:graphicEl>
                                              <a:dgm id="{844EB462-D93E-4D2C-91A3-2C8769EDA009}"/>
                                            </p:graphic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6">
                                            <p:graphicEl>
                                              <a:dgm id="{E456E682-D36F-4485-88E3-62B773E0CF7D}"/>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A0278FC4-5DC8-40FA-912F-2D9E058295E5}"/>
                                            </p:graphic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6">
                                            <p:graphicEl>
                                              <a:dgm id="{AC83466D-982A-45F3-8353-4FD7078F991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6" grpId="0">
        <p:bldSub>
          <a:bldDgm bld="one"/>
        </p:bldSub>
      </p:bldGraphic>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3"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Otsikko 1">
            <a:extLst>
              <a:ext uri="{FF2B5EF4-FFF2-40B4-BE49-F238E27FC236}">
                <a16:creationId xmlns:a16="http://schemas.microsoft.com/office/drawing/2014/main" id="{098989E0-697E-4B49-B476-BB629D2FDBEB}"/>
              </a:ext>
            </a:extLst>
          </p:cNvPr>
          <p:cNvSpPr>
            <a:spLocks noGrp="1"/>
          </p:cNvSpPr>
          <p:nvPr>
            <p:ph type="ctrTitle"/>
          </p:nvPr>
        </p:nvSpPr>
        <p:spPr>
          <a:xfrm>
            <a:off x="1098468" y="885651"/>
            <a:ext cx="3229803" cy="4624603"/>
          </a:xfrm>
        </p:spPr>
        <p:txBody>
          <a:bodyPr vert="horz" lIns="91440" tIns="45720" rIns="91440" bIns="45720" rtlCol="0" anchor="ctr">
            <a:normAutofit/>
          </a:bodyPr>
          <a:lstStyle/>
          <a:p>
            <a:pPr>
              <a:lnSpc>
                <a:spcPct val="90000"/>
              </a:lnSpc>
            </a:pPr>
            <a:r>
              <a:rPr lang="en-US" sz="4400" b="1" kern="1200">
                <a:solidFill>
                  <a:srgbClr val="FFFFFF"/>
                </a:solidFill>
                <a:latin typeface="+mj-lt"/>
                <a:ea typeface="+mj-ea"/>
                <a:cs typeface="+mj-cs"/>
              </a:rPr>
              <a:t>Taksonomia-asetus 2 </a:t>
            </a:r>
            <a:br>
              <a:rPr lang="en-US" sz="4400" b="1" kern="1200">
                <a:solidFill>
                  <a:srgbClr val="FFFFFF"/>
                </a:solidFill>
                <a:latin typeface="+mj-lt"/>
                <a:ea typeface="+mj-ea"/>
                <a:cs typeface="+mj-cs"/>
              </a:rPr>
            </a:br>
            <a:r>
              <a:rPr lang="en-US" sz="4400" b="1" kern="1200">
                <a:solidFill>
                  <a:srgbClr val="FFFFFF"/>
                </a:solidFill>
                <a:latin typeface="+mj-lt"/>
                <a:ea typeface="+mj-ea"/>
                <a:cs typeface="+mj-cs"/>
              </a:rPr>
              <a:t>Kestävän rahoituksen foorumi </a:t>
            </a:r>
            <a:br>
              <a:rPr lang="en-US" sz="4400" b="1" kern="1200">
                <a:solidFill>
                  <a:srgbClr val="FFFFFF"/>
                </a:solidFill>
                <a:latin typeface="+mj-lt"/>
                <a:ea typeface="+mj-ea"/>
                <a:cs typeface="+mj-cs"/>
              </a:rPr>
            </a:br>
            <a:endParaRPr lang="en-US" sz="4400" kern="1200">
              <a:solidFill>
                <a:srgbClr val="FFFFFF"/>
              </a:solidFill>
              <a:latin typeface="+mj-lt"/>
              <a:ea typeface="+mj-ea"/>
              <a:cs typeface="+mj-cs"/>
            </a:endParaRPr>
          </a:p>
        </p:txBody>
      </p:sp>
      <p:sp>
        <p:nvSpPr>
          <p:cNvPr id="3" name="Sisällön paikkamerkki 2">
            <a:extLst>
              <a:ext uri="{FF2B5EF4-FFF2-40B4-BE49-F238E27FC236}">
                <a16:creationId xmlns:a16="http://schemas.microsoft.com/office/drawing/2014/main" id="{3EC44CF8-E4DF-4274-9867-57F3713DF6B5}"/>
              </a:ext>
            </a:extLst>
          </p:cNvPr>
          <p:cNvSpPr>
            <a:spLocks noGrp="1"/>
          </p:cNvSpPr>
          <p:nvPr>
            <p:ph sz="quarter" idx="14"/>
          </p:nvPr>
        </p:nvSpPr>
        <p:spPr>
          <a:xfrm>
            <a:off x="4978708" y="885651"/>
            <a:ext cx="6525220" cy="4616849"/>
          </a:xfrm>
        </p:spPr>
        <p:txBody>
          <a:bodyPr vert="horz" lIns="91440" tIns="45720" rIns="91440" bIns="45720" rtlCol="0" anchor="ctr">
            <a:normAutofit/>
          </a:bodyPr>
          <a:lstStyle/>
          <a:p>
            <a:pPr marL="285750" indent="-228600">
              <a:buFont typeface="Arial" panose="020B0604020202020204" pitchFamily="34" charset="0"/>
              <a:buChar char="•"/>
            </a:pPr>
            <a:r>
              <a:rPr lang="en-US" sz="1500">
                <a:latin typeface="+mn-lt"/>
              </a:rPr>
              <a:t>Komissio perustaa kestävän rahoituksen foorumin, jäljempänä ’foorumi’. Se koostuu tasapainoisella tavalla seuraavista ryhmistä: </a:t>
            </a:r>
          </a:p>
          <a:p>
            <a:pPr marL="463950" lvl="1" indent="-228600">
              <a:buFont typeface="Arial" panose="020B0604020202020204" pitchFamily="34" charset="0"/>
              <a:buChar char="•"/>
            </a:pPr>
            <a:r>
              <a:rPr lang="en-US">
                <a:latin typeface="+mn-lt"/>
              </a:rPr>
              <a:t>a) seuraavien edustajat: </a:t>
            </a:r>
          </a:p>
          <a:p>
            <a:pPr marL="631350" lvl="2" indent="-228600">
              <a:buFont typeface="Arial" panose="020B0604020202020204" pitchFamily="34" charset="0"/>
              <a:buChar char="•"/>
            </a:pPr>
            <a:r>
              <a:rPr lang="en-US" sz="1500">
                <a:latin typeface="+mn-lt"/>
                <a:cs typeface="+mn-cs"/>
              </a:rPr>
              <a:t>i) Euroopan ympäristökeskus; </a:t>
            </a:r>
          </a:p>
          <a:p>
            <a:pPr marL="631350" lvl="2" indent="-228600">
              <a:buFont typeface="Arial" panose="020B0604020202020204" pitchFamily="34" charset="0"/>
              <a:buChar char="•"/>
            </a:pPr>
            <a:r>
              <a:rPr lang="en-US" sz="1500">
                <a:latin typeface="+mn-lt"/>
                <a:cs typeface="+mn-cs"/>
              </a:rPr>
              <a:t>ii) Euroopan valvontaviranomaiset; </a:t>
            </a:r>
          </a:p>
          <a:p>
            <a:pPr marL="631350" lvl="2" indent="-228600">
              <a:buFont typeface="Arial" panose="020B0604020202020204" pitchFamily="34" charset="0"/>
              <a:buChar char="•"/>
            </a:pPr>
            <a:r>
              <a:rPr lang="en-US" sz="1500">
                <a:latin typeface="+mn-lt"/>
                <a:cs typeface="+mn-cs"/>
              </a:rPr>
              <a:t>iii) Euroopan investointipankki ja Euroopan investointirahasto; ja </a:t>
            </a:r>
          </a:p>
          <a:p>
            <a:pPr marL="631350" lvl="2" indent="-228600">
              <a:buFont typeface="Arial" panose="020B0604020202020204" pitchFamily="34" charset="0"/>
              <a:buChar char="•"/>
            </a:pPr>
            <a:r>
              <a:rPr lang="en-US" sz="1500">
                <a:latin typeface="+mn-lt"/>
                <a:cs typeface="+mn-cs"/>
              </a:rPr>
              <a:t>iv) Euroopan unionin perusoikeusvirasto; </a:t>
            </a:r>
          </a:p>
          <a:p>
            <a:pPr marL="463950" lvl="1" indent="-228600">
              <a:buFont typeface="Arial" panose="020B0604020202020204" pitchFamily="34" charset="0"/>
              <a:buChar char="•"/>
            </a:pPr>
            <a:r>
              <a:rPr lang="en-US">
                <a:latin typeface="+mn-lt"/>
              </a:rPr>
              <a:t>b) asiantuntijat, jotka edustavat asiaankuuluvia yksityisiä sidosryhmiä, mukaan lukien finanssimarkkinatoimijat ja muut kuin finanssimarkkinatoimijat sekä liiketoiminta-alat, jotka edustavat asiaankuuluvia toimialoja, sekä henkilöt, joilla on tilinpitoon ja raportointiin liittyvää asiantuntemusta; </a:t>
            </a:r>
          </a:p>
          <a:p>
            <a:pPr marL="463950" lvl="1" indent="-228600">
              <a:buFont typeface="Arial" panose="020B0604020202020204" pitchFamily="34" charset="0"/>
              <a:buChar char="•"/>
            </a:pPr>
            <a:r>
              <a:rPr lang="en-US">
                <a:latin typeface="+mn-lt"/>
              </a:rPr>
              <a:t>c) kansalaisyhteiskuntaa edustavat asiantuntijat, mukaan lukien henkilöt, joilla on ympäristö-, yhteiskunta-, työ- ja hallintoasioiden asiantuntemusta; </a:t>
            </a:r>
          </a:p>
          <a:p>
            <a:pPr marL="463950" lvl="1" indent="-228600">
              <a:buFont typeface="Arial" panose="020B0604020202020204" pitchFamily="34" charset="0"/>
              <a:buChar char="•"/>
            </a:pPr>
            <a:r>
              <a:rPr lang="en-US">
                <a:latin typeface="+mn-lt"/>
              </a:rPr>
              <a:t>d) henkilökohtaisesti nimetyt asiantuntijat, joilla on osoitettua tietämystä ja kokemusta tämän asetuksen soveltamisalaan kuuluvilta aloilta; </a:t>
            </a:r>
          </a:p>
          <a:p>
            <a:pPr marL="463950" lvl="1" indent="-228600">
              <a:buFont typeface="Arial" panose="020B0604020202020204" pitchFamily="34" charset="0"/>
              <a:buChar char="•"/>
            </a:pPr>
            <a:r>
              <a:rPr lang="en-US">
                <a:latin typeface="+mn-lt"/>
              </a:rPr>
              <a:t>e) tiedemaailmaa, kuten yliopistoja, tutkimuslaitoksia ja muita tieteellisiä organisaatioita, edustavat asiantuntijat, mukaan lukien henkilöt, joilla on maailmanlaajuista asiantuntemusta. </a:t>
            </a:r>
          </a:p>
          <a:p>
            <a:pPr indent="-228600">
              <a:buFont typeface="Arial" panose="020B0604020202020204" pitchFamily="34" charset="0"/>
              <a:buChar char="•"/>
            </a:pPr>
            <a:endParaRPr lang="en-US" sz="1500">
              <a:latin typeface="+mn-lt"/>
            </a:endParaRPr>
          </a:p>
        </p:txBody>
      </p:sp>
      <p:sp>
        <p:nvSpPr>
          <p:cNvPr id="4" name="Alatunnisteen paikkamerkki 3">
            <a:extLst>
              <a:ext uri="{FF2B5EF4-FFF2-40B4-BE49-F238E27FC236}">
                <a16:creationId xmlns:a16="http://schemas.microsoft.com/office/drawing/2014/main" id="{D0ACA0D2-DDFF-4E37-A0D6-1C62A64912A2}"/>
              </a:ext>
            </a:extLst>
          </p:cNvPr>
          <p:cNvSpPr>
            <a:spLocks noGrp="1"/>
          </p:cNvSpPr>
          <p:nvPr>
            <p:ph type="ftr" sz="quarter" idx="16"/>
          </p:nvPr>
        </p:nvSpPr>
        <p:spPr>
          <a:xfrm>
            <a:off x="795528" y="6382512"/>
            <a:ext cx="6757416" cy="320040"/>
          </a:xfrm>
        </p:spPr>
        <p:txBody>
          <a:bodyPr vert="horz" lIns="91440" tIns="45720" rIns="91440" bIns="45720" rtlCol="0" anchor="ctr">
            <a:normAutofit/>
          </a:bodyPr>
          <a:lstStyle/>
          <a:p>
            <a:pPr algn="l">
              <a:spcAft>
                <a:spcPts val="600"/>
              </a:spcAft>
              <a:defRPr/>
            </a:pPr>
            <a:r>
              <a:rPr lang="en-US" sz="1000" kern="1200">
                <a:solidFill>
                  <a:schemeClr val="tx1">
                    <a:tint val="75000"/>
                  </a:schemeClr>
                </a:solidFill>
                <a:latin typeface="+mn-lt"/>
                <a:ea typeface="+mn-ea"/>
                <a:cs typeface="+mn-cs"/>
              </a:rPr>
              <a:t>Rahoitusmarkkinaoikeus luento 12</a:t>
            </a:r>
          </a:p>
        </p:txBody>
      </p:sp>
      <p:sp>
        <p:nvSpPr>
          <p:cNvPr id="5" name="Dian numeron paikkamerkki 4">
            <a:extLst>
              <a:ext uri="{FF2B5EF4-FFF2-40B4-BE49-F238E27FC236}">
                <a16:creationId xmlns:a16="http://schemas.microsoft.com/office/drawing/2014/main" id="{9AFC6FEF-38CE-4162-9152-433F2C3007A5}"/>
              </a:ext>
            </a:extLst>
          </p:cNvPr>
          <p:cNvSpPr>
            <a:spLocks noGrp="1"/>
          </p:cNvSpPr>
          <p:nvPr>
            <p:ph type="sldNum" sz="quarter" idx="17"/>
          </p:nvPr>
        </p:nvSpPr>
        <p:spPr>
          <a:xfrm>
            <a:off x="10707624" y="6382512"/>
            <a:ext cx="685800" cy="320040"/>
          </a:xfrm>
        </p:spPr>
        <p:txBody>
          <a:bodyPr vert="horz" lIns="91440" tIns="45720" rIns="91440" bIns="45720" rtlCol="0" anchor="ctr">
            <a:normAutofit/>
          </a:bodyPr>
          <a:lstStyle/>
          <a:p>
            <a:pPr>
              <a:spcAft>
                <a:spcPts val="600"/>
              </a:spcAft>
              <a:defRPr/>
            </a:pPr>
            <a:fld id="{1C07628F-9402-FB47-93B5-FC3C3BFEEBE0}" type="slidenum">
              <a:rPr lang="en-US" sz="1000"/>
              <a:pPr>
                <a:spcAft>
                  <a:spcPts val="600"/>
                </a:spcAft>
                <a:defRPr/>
              </a:pPr>
              <a:t>18</a:t>
            </a:fld>
            <a:endParaRPr lang="en-US" sz="1000"/>
          </a:p>
        </p:txBody>
      </p:sp>
    </p:spTree>
    <p:extLst>
      <p:ext uri="{BB962C8B-B14F-4D97-AF65-F5344CB8AC3E}">
        <p14:creationId xmlns:p14="http://schemas.microsoft.com/office/powerpoint/2010/main" val="2801604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1D8FBA9E-A72C-407E-B76E-816389123B2E}"/>
              </a:ext>
            </a:extLst>
          </p:cNvPr>
          <p:cNvSpPr>
            <a:spLocks noGrp="1"/>
          </p:cNvSpPr>
          <p:nvPr>
            <p:ph type="ctrTitle"/>
          </p:nvPr>
        </p:nvSpPr>
        <p:spPr/>
        <p:txBody>
          <a:bodyPr/>
          <a:lstStyle/>
          <a:p>
            <a:pPr algn="ctr"/>
            <a:r>
              <a:rPr lang="fi-FI" dirty="0"/>
              <a:t>Säädöskehitys </a:t>
            </a:r>
          </a:p>
        </p:txBody>
      </p:sp>
      <p:sp>
        <p:nvSpPr>
          <p:cNvPr id="4" name="Alatunnisteen paikkamerkki 3">
            <a:extLst>
              <a:ext uri="{FF2B5EF4-FFF2-40B4-BE49-F238E27FC236}">
                <a16:creationId xmlns:a16="http://schemas.microsoft.com/office/drawing/2014/main" id="{6253EA5F-AAE8-4179-AB33-78515396BC82}"/>
              </a:ext>
            </a:extLst>
          </p:cNvPr>
          <p:cNvSpPr>
            <a:spLocks noGrp="1"/>
          </p:cNvSpPr>
          <p:nvPr>
            <p:ph type="ftr" sz="quarter" idx="16"/>
          </p:nvPr>
        </p:nvSpPr>
        <p:spPr/>
        <p:txBody>
          <a:bodyPr/>
          <a:lstStyle/>
          <a:p>
            <a:pPr>
              <a:defRPr/>
            </a:pPr>
            <a:r>
              <a:rPr lang="fi-FI">
                <a:solidFill>
                  <a:prstClr val="black">
                    <a:tint val="75000"/>
                  </a:prstClr>
                </a:solidFill>
              </a:rPr>
              <a:t>Rahoitusmarkkinaoikeus luento 12</a:t>
            </a:r>
          </a:p>
        </p:txBody>
      </p:sp>
      <p:sp>
        <p:nvSpPr>
          <p:cNvPr id="5" name="Dian numeron paikkamerkki 4">
            <a:extLst>
              <a:ext uri="{FF2B5EF4-FFF2-40B4-BE49-F238E27FC236}">
                <a16:creationId xmlns:a16="http://schemas.microsoft.com/office/drawing/2014/main" id="{29399FA6-B8BF-46AE-A34A-EE2DDD820360}"/>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2</a:t>
            </a:fld>
            <a:endParaRPr lang="fi-FI">
              <a:solidFill>
                <a:prstClr val="black">
                  <a:tint val="75000"/>
                </a:prstClr>
              </a:solidFill>
            </a:endParaRPr>
          </a:p>
        </p:txBody>
      </p:sp>
      <p:graphicFrame>
        <p:nvGraphicFramePr>
          <p:cNvPr id="6" name="Sisällön paikkamerkki 5">
            <a:extLst>
              <a:ext uri="{FF2B5EF4-FFF2-40B4-BE49-F238E27FC236}">
                <a16:creationId xmlns:a16="http://schemas.microsoft.com/office/drawing/2014/main" id="{EE9406BA-2069-4033-896A-F109CAC09C78}"/>
              </a:ext>
            </a:extLst>
          </p:cNvPr>
          <p:cNvGraphicFramePr>
            <a:graphicFrameLocks noGrp="1"/>
          </p:cNvGraphicFramePr>
          <p:nvPr>
            <p:ph sz="quarter" idx="14"/>
            <p:extLst>
              <p:ext uri="{D42A27DB-BD31-4B8C-83A1-F6EECF244321}">
                <p14:modId xmlns:p14="http://schemas.microsoft.com/office/powerpoint/2010/main" val="261665102"/>
              </p:ext>
            </p:extLst>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415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C021FBB9-C94B-433D-83E1-74E0EBB8B109}"/>
              </a:ext>
            </a:extLst>
          </p:cNvPr>
          <p:cNvSpPr>
            <a:spLocks noGrp="1"/>
          </p:cNvSpPr>
          <p:nvPr>
            <p:ph type="ctrTitle"/>
          </p:nvPr>
        </p:nvSpPr>
        <p:spPr/>
        <p:txBody>
          <a:bodyPr/>
          <a:lstStyle/>
          <a:p>
            <a:pPr algn="ctr"/>
            <a:r>
              <a:rPr lang="fi-FI" dirty="0"/>
              <a:t>Päästöoikeudet </a:t>
            </a:r>
          </a:p>
        </p:txBody>
      </p:sp>
      <p:graphicFrame>
        <p:nvGraphicFramePr>
          <p:cNvPr id="6" name="Sisällön paikkamerkki 5">
            <a:extLst>
              <a:ext uri="{FF2B5EF4-FFF2-40B4-BE49-F238E27FC236}">
                <a16:creationId xmlns:a16="http://schemas.microsoft.com/office/drawing/2014/main" id="{62CC8175-38C1-4AE1-9217-EC3498E4C6A4}"/>
              </a:ext>
            </a:extLst>
          </p:cNvPr>
          <p:cNvGraphicFramePr>
            <a:graphicFrameLocks noGrp="1"/>
          </p:cNvGraphicFramePr>
          <p:nvPr>
            <p:ph sz="quarter" idx="14"/>
            <p:extLst>
              <p:ext uri="{D42A27DB-BD31-4B8C-83A1-F6EECF244321}">
                <p14:modId xmlns:p14="http://schemas.microsoft.com/office/powerpoint/2010/main" val="305300418"/>
              </p:ext>
            </p:extLst>
          </p:nvPr>
        </p:nvGraphicFramePr>
        <p:xfrm>
          <a:off x="612396" y="1786855"/>
          <a:ext cx="10800671" cy="38072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73996878-29A4-45D7-858C-9E2F0B8DB84A}"/>
              </a:ext>
            </a:extLst>
          </p:cNvPr>
          <p:cNvSpPr>
            <a:spLocks noGrp="1"/>
          </p:cNvSpPr>
          <p:nvPr>
            <p:ph type="ftr" sz="quarter" idx="16"/>
          </p:nvPr>
        </p:nvSpPr>
        <p:spPr/>
        <p:txBody>
          <a:bodyPr/>
          <a:lstStyle/>
          <a:p>
            <a:pPr>
              <a:defRPr/>
            </a:pPr>
            <a:r>
              <a:rPr lang="fi-FI">
                <a:solidFill>
                  <a:prstClr val="black">
                    <a:tint val="75000"/>
                  </a:prstClr>
                </a:solidFill>
              </a:rPr>
              <a:t>Rahoitusmarkkinaoikeus luento 12</a:t>
            </a:r>
          </a:p>
        </p:txBody>
      </p:sp>
      <p:sp>
        <p:nvSpPr>
          <p:cNvPr id="5" name="Dian numeron paikkamerkki 4">
            <a:extLst>
              <a:ext uri="{FF2B5EF4-FFF2-40B4-BE49-F238E27FC236}">
                <a16:creationId xmlns:a16="http://schemas.microsoft.com/office/drawing/2014/main" id="{3F93DDCA-E7F9-4861-AD5E-49D4FBD99B2E}"/>
              </a:ext>
            </a:extLst>
          </p:cNvPr>
          <p:cNvSpPr>
            <a:spLocks noGrp="1"/>
          </p:cNvSpPr>
          <p:nvPr>
            <p:ph type="sldNum" sz="quarter" idx="17"/>
          </p:nvPr>
        </p:nvSpPr>
        <p:spPr/>
        <p:txBody>
          <a:bodyPr/>
          <a:lstStyle/>
          <a:p>
            <a:pPr>
              <a:defRPr/>
            </a:pPr>
            <a:fld id="{1C07628F-9402-FB47-93B5-FC3C3BFEEBE0}" type="slidenum">
              <a:rPr lang="fi-FI" smtClean="0">
                <a:solidFill>
                  <a:prstClr val="black">
                    <a:tint val="75000"/>
                  </a:prstClr>
                </a:solidFill>
              </a:rPr>
              <a:pPr>
                <a:defRPr/>
              </a:pPr>
              <a:t>3</a:t>
            </a:fld>
            <a:endParaRPr lang="fi-FI">
              <a:solidFill>
                <a:prstClr val="black">
                  <a:tint val="75000"/>
                </a:prstClr>
              </a:solidFill>
            </a:endParaRPr>
          </a:p>
        </p:txBody>
      </p:sp>
    </p:spTree>
    <p:extLst>
      <p:ext uri="{BB962C8B-B14F-4D97-AF65-F5344CB8AC3E}">
        <p14:creationId xmlns:p14="http://schemas.microsoft.com/office/powerpoint/2010/main" val="2434100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40D5653D-3C98-48B3-B6BD-ADE0E84FC61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AB29B13C-998B-4C67-A516-209B1A5BCB76}"/>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AD763E7E-DC10-4827-B6EF-7C11F8C5EA3B}"/>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C59003D0-5D67-4C21-A4F4-32EDE13B1611}"/>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913ECF4D-2E34-4E5A-9C5B-F2EE4FF2177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
                                            <p:graphicEl>
                                              <a:dgm id="{713EBAE2-BD82-4B74-BFFF-4CCE5F26DBFC}"/>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graphicEl>
                                              <a:dgm id="{BA46D2FE-FD5F-445A-9751-35D7CE33E90D}"/>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
                                            <p:graphicEl>
                                              <a:dgm id="{F75B9F17-065A-4BEE-917C-792265C1C8C6}"/>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graphicEl>
                                              <a:dgm id="{FD00CCD5-1082-4D3E-A07E-3BA6D68E3D0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
                                            <p:graphicEl>
                                              <a:dgm id="{B0A26D4E-CA93-4EA0-9419-A91F30155D00}"/>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9B71C10-FC17-48EE-9B83-628A4C3EACAF}"/>
              </a:ext>
            </a:extLst>
          </p:cNvPr>
          <p:cNvSpPr>
            <a:spLocks noGrp="1"/>
          </p:cNvSpPr>
          <p:nvPr>
            <p:ph type="ctrTitle"/>
          </p:nvPr>
        </p:nvSpPr>
        <p:spPr/>
        <p:txBody>
          <a:bodyPr/>
          <a:lstStyle/>
          <a:p>
            <a:pPr algn="ctr"/>
            <a:r>
              <a:rPr lang="fi-FI" b="1" dirty="0"/>
              <a:t>Rahapolitiikkaa, julkisen velan hoitoa ja ilmastotoimia koskeva poikkeus MVA 6 art. </a:t>
            </a:r>
            <a:br>
              <a:rPr lang="fi-FI" b="1" dirty="0"/>
            </a:br>
            <a:endParaRPr lang="fi-FI" dirty="0"/>
          </a:p>
        </p:txBody>
      </p:sp>
      <p:graphicFrame>
        <p:nvGraphicFramePr>
          <p:cNvPr id="6" name="Sisällön paikkamerkki 5">
            <a:extLst>
              <a:ext uri="{FF2B5EF4-FFF2-40B4-BE49-F238E27FC236}">
                <a16:creationId xmlns:a16="http://schemas.microsoft.com/office/drawing/2014/main" id="{6DDB4C97-3423-4E00-82E3-6AA7A5BA1D1F}"/>
              </a:ext>
            </a:extLst>
          </p:cNvPr>
          <p:cNvGraphicFramePr>
            <a:graphicFrameLocks noGrp="1"/>
          </p:cNvGraphicFramePr>
          <p:nvPr>
            <p:ph sz="quarter" idx="14"/>
          </p:nvPr>
        </p:nvGraphicFramePr>
        <p:xfrm>
          <a:off x="720003" y="1685678"/>
          <a:ext cx="10780799" cy="38315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F58E7E64-619F-46D2-809C-DAEDADA089AE}"/>
              </a:ext>
            </a:extLst>
          </p:cNvPr>
          <p:cNvSpPr>
            <a:spLocks noGrp="1"/>
          </p:cNvSpPr>
          <p:nvPr>
            <p:ph type="ftr" sz="quarter" idx="16"/>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fi-FI" sz="675" b="0" i="0" u="none" strike="noStrike" kern="1200" cap="none" spc="0" normalizeH="0" baseline="0" noProof="0">
                <a:ln>
                  <a:noFill/>
                </a:ln>
                <a:solidFill>
                  <a:prstClr val="black">
                    <a:tint val="75000"/>
                  </a:prstClr>
                </a:solidFill>
                <a:effectLst/>
                <a:uLnTx/>
                <a:uFillTx/>
                <a:latin typeface="Arial"/>
                <a:ea typeface="+mn-ea"/>
                <a:cs typeface="+mn-cs"/>
              </a:rPr>
              <a:t>Rahoitusmarkkinaoikeus luento 4</a:t>
            </a:r>
          </a:p>
        </p:txBody>
      </p:sp>
      <p:sp>
        <p:nvSpPr>
          <p:cNvPr id="5" name="Dian numeron paikkamerkki 4">
            <a:extLst>
              <a:ext uri="{FF2B5EF4-FFF2-40B4-BE49-F238E27FC236}">
                <a16:creationId xmlns:a16="http://schemas.microsoft.com/office/drawing/2014/main" id="{610CAB13-7F0E-4C87-80B2-52E9FC196BB9}"/>
              </a:ext>
            </a:extLst>
          </p:cNvPr>
          <p:cNvSpPr>
            <a:spLocks noGrp="1"/>
          </p:cNvSpPr>
          <p:nvPr>
            <p:ph type="sldNum" sz="quarter" idx="17"/>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C07628F-9402-FB47-93B5-FC3C3BFEEBE0}" type="slidenum">
              <a:rPr kumimoji="0" lang="fi-FI" sz="675" b="0" i="0" u="none" strike="noStrike" kern="1200" cap="none" spc="0" normalizeH="0" baseline="0" noProof="0" smtClean="0">
                <a:ln>
                  <a:noFill/>
                </a:ln>
                <a:solidFill>
                  <a:prstClr val="black">
                    <a:tint val="75000"/>
                  </a:prstClr>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fi-FI" sz="675" b="0" i="0" u="none" strike="noStrike" kern="1200" cap="none" spc="0" normalizeH="0" baseline="0" noProof="0">
              <a:ln>
                <a:noFill/>
              </a:ln>
              <a:solidFill>
                <a:prstClr val="black">
                  <a:tint val="75000"/>
                </a:prstClr>
              </a:solidFill>
              <a:effectLst/>
              <a:uLnTx/>
              <a:uFillTx/>
              <a:latin typeface="Arial"/>
              <a:ea typeface="+mn-ea"/>
              <a:cs typeface="+mn-cs"/>
            </a:endParaRPr>
          </a:p>
        </p:txBody>
      </p:sp>
    </p:spTree>
    <p:extLst>
      <p:ext uri="{BB962C8B-B14F-4D97-AF65-F5344CB8AC3E}">
        <p14:creationId xmlns:p14="http://schemas.microsoft.com/office/powerpoint/2010/main" val="3461522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FAC51BA7-4AD6-4276-B19C-ABDBBED93401}"/>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graphicEl>
                                              <a:dgm id="{F0401B53-2A2D-4384-8F2B-9750A8FEE7E2}"/>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6">
                                            <p:graphicEl>
                                              <a:dgm id="{A2B2A782-8A9E-4B89-BE73-E21F159F82F9}"/>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graphicEl>
                                              <a:dgm id="{BC90DAF0-9FC0-4B2B-B0AA-E9D3C1484E2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2E3FFF90-441D-4142-809D-DC19B4407794}"/>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8F366347-538D-46F8-8C9C-EC35BB931DF3}"/>
                                            </p:graphic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
                                            <p:graphicEl>
                                              <a:dgm id="{F10AEE6B-9734-404D-8BBB-F4E0670D5196}"/>
                                            </p:graphic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graphicEl>
                                              <a:dgm id="{BD89D721-80DB-4094-ACCF-2A5535E9F3DE}"/>
                                            </p:graphic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6">
                                            <p:graphicEl>
                                              <a:dgm id="{D3640286-0265-4837-8148-1A9DC01D4215}"/>
                                            </p:graphic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graphicEl>
                                              <a:dgm id="{343E6A41-6FA3-462B-B1D0-3CDAED0EF36D}"/>
                                            </p:graphic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6">
                                            <p:graphicEl>
                                              <a:dgm id="{7915C20D-B3DD-45AA-9091-B2587FB1BC4E}"/>
                                            </p:graphic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graphicEl>
                                              <a:dgm id="{C7EF4A1E-66F9-4592-8BE0-7E35F3DF07EA}"/>
                                            </p:graphicEl>
                                          </p:spTgt>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6">
                                            <p:graphicEl>
                                              <a:dgm id="{1F1B1E3B-0CB0-486F-B1EE-1BF1B8A2D8C9}"/>
                                            </p:graphic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6">
                                            <p:graphicEl>
                                              <a:dgm id="{6FB20A57-D7FF-4C04-BD5A-FE16273F7A3F}"/>
                                            </p:graphicEl>
                                          </p:spTgt>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
                                            <p:graphicEl>
                                              <a:dgm id="{95C0787F-C5CD-4255-8EE8-15A5E42E571D}"/>
                                            </p:graphic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6">
                                            <p:graphicEl>
                                              <a:dgm id="{208A4414-37C8-4675-8F8D-681F26A04E66}"/>
                                            </p:graphicEl>
                                          </p:spTgt>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
                                            <p:graphicEl>
                                              <a:dgm id="{9C18D92F-1D5F-450B-B81B-0E74A8D89BBE}"/>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6EFD3D9-44F0-4267-BCC1-1613E79D82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6">
            <a:extLst>
              <a:ext uri="{FF2B5EF4-FFF2-40B4-BE49-F238E27FC236}">
                <a16:creationId xmlns:a16="http://schemas.microsoft.com/office/drawing/2014/main" id="{A779A851-95D6-41AF-937A-B0E4B7F6FA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216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953FB2E7-B6CB-429C-81EB-D9516D6D5C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144437"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6" name="Freeform: Shape 15">
            <a:extLst>
              <a:ext uri="{FF2B5EF4-FFF2-40B4-BE49-F238E27FC236}">
                <a16:creationId xmlns:a16="http://schemas.microsoft.com/office/drawing/2014/main" id="{2EC40DB1-B719-4A13-9A4D-0966B4B27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4621" y="636723"/>
            <a:ext cx="4000062" cy="5257799"/>
          </a:xfrm>
          <a:custGeom>
            <a:avLst/>
            <a:gdLst>
              <a:gd name="connsiteX0" fmla="*/ 0 w 4634682"/>
              <a:gd name="connsiteY0" fmla="*/ 0 h 5257799"/>
              <a:gd name="connsiteX1" fmla="*/ 4634682 w 4634682"/>
              <a:gd name="connsiteY1" fmla="*/ 0 h 5257799"/>
              <a:gd name="connsiteX2" fmla="*/ 4634682 w 4634682"/>
              <a:gd name="connsiteY2" fmla="*/ 5257799 h 5257799"/>
              <a:gd name="connsiteX3" fmla="*/ 0 w 4634682"/>
              <a:gd name="connsiteY3" fmla="*/ 5257799 h 5257799"/>
            </a:gdLst>
            <a:ahLst/>
            <a:cxnLst>
              <a:cxn ang="0">
                <a:pos x="connsiteX0" y="connsiteY0"/>
              </a:cxn>
              <a:cxn ang="0">
                <a:pos x="connsiteX1" y="connsiteY1"/>
              </a:cxn>
              <a:cxn ang="0">
                <a:pos x="connsiteX2" y="connsiteY2"/>
              </a:cxn>
              <a:cxn ang="0">
                <a:pos x="connsiteX3" y="connsiteY3"/>
              </a:cxn>
            </a:cxnLst>
            <a:rect l="l" t="t" r="r" b="b"/>
            <a:pathLst>
              <a:path w="4634682" h="5257799">
                <a:moveTo>
                  <a:pt x="0" y="0"/>
                </a:moveTo>
                <a:lnTo>
                  <a:pt x="4634682" y="0"/>
                </a:lnTo>
                <a:lnTo>
                  <a:pt x="4634682" y="5257799"/>
                </a:lnTo>
                <a:lnTo>
                  <a:pt x="0" y="5257799"/>
                </a:lnTo>
                <a:close/>
              </a:path>
            </a:pathLst>
          </a:cu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Otsikko 1">
            <a:extLst>
              <a:ext uri="{FF2B5EF4-FFF2-40B4-BE49-F238E27FC236}">
                <a16:creationId xmlns:a16="http://schemas.microsoft.com/office/drawing/2014/main" id="{4144B70C-AD1C-49DD-884A-021A0A2AE958}"/>
              </a:ext>
            </a:extLst>
          </p:cNvPr>
          <p:cNvSpPr>
            <a:spLocks noGrp="1"/>
          </p:cNvSpPr>
          <p:nvPr>
            <p:ph type="ctrTitle"/>
          </p:nvPr>
        </p:nvSpPr>
        <p:spPr>
          <a:xfrm>
            <a:off x="934872" y="982272"/>
            <a:ext cx="3388419" cy="4560970"/>
          </a:xfrm>
        </p:spPr>
        <p:txBody>
          <a:bodyPr vert="horz" lIns="91440" tIns="45720" rIns="91440" bIns="45720" rtlCol="0" anchor="ctr">
            <a:normAutofit/>
          </a:bodyPr>
          <a:lstStyle/>
          <a:p>
            <a:pPr>
              <a:lnSpc>
                <a:spcPct val="90000"/>
              </a:lnSpc>
            </a:pPr>
            <a:r>
              <a:rPr lang="en-US" sz="4000" kern="1200" dirty="0" err="1">
                <a:solidFill>
                  <a:srgbClr val="FFFFFF"/>
                </a:solidFill>
                <a:latin typeface="+mj-lt"/>
                <a:ea typeface="+mj-ea"/>
                <a:cs typeface="+mj-cs"/>
              </a:rPr>
              <a:t>Yksityisten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investointien</a:t>
            </a:r>
            <a:r>
              <a:rPr lang="en-US" sz="4000" kern="1200" dirty="0">
                <a:solidFill>
                  <a:srgbClr val="FFFFFF"/>
                </a:solidFill>
                <a:latin typeface="+mj-lt"/>
                <a:ea typeface="+mj-ea"/>
                <a:cs typeface="+mj-cs"/>
              </a:rPr>
              <a:t> </a:t>
            </a:r>
            <a:r>
              <a:rPr lang="en-US" sz="4000" kern="1200" dirty="0" err="1">
                <a:solidFill>
                  <a:srgbClr val="FFFFFF"/>
                </a:solidFill>
                <a:latin typeface="+mj-lt"/>
                <a:ea typeface="+mj-ea"/>
                <a:cs typeface="+mj-cs"/>
              </a:rPr>
              <a:t>välttämättömyys</a:t>
            </a:r>
            <a:r>
              <a:rPr lang="en-US" sz="4000" kern="1200" dirty="0">
                <a:solidFill>
                  <a:srgbClr val="FFFFFF"/>
                </a:solidFill>
                <a:latin typeface="+mj-lt"/>
                <a:ea typeface="+mj-ea"/>
                <a:cs typeface="+mj-cs"/>
              </a:rPr>
              <a:t> </a:t>
            </a:r>
          </a:p>
        </p:txBody>
      </p:sp>
      <p:sp>
        <p:nvSpPr>
          <p:cNvPr id="18" name="Rectangle 8">
            <a:extLst>
              <a:ext uri="{FF2B5EF4-FFF2-40B4-BE49-F238E27FC236}">
                <a16:creationId xmlns:a16="http://schemas.microsoft.com/office/drawing/2014/main" id="{82211336-CFF3-412D-868A-6679C1004C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4901782" y="1352302"/>
            <a:ext cx="6655597"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sp>
        <p:nvSpPr>
          <p:cNvPr id="3" name="Sisällön paikkamerkki 2">
            <a:extLst>
              <a:ext uri="{FF2B5EF4-FFF2-40B4-BE49-F238E27FC236}">
                <a16:creationId xmlns:a16="http://schemas.microsoft.com/office/drawing/2014/main" id="{07BB79FF-8299-4C24-AF96-51A6998A618A}"/>
              </a:ext>
            </a:extLst>
          </p:cNvPr>
          <p:cNvSpPr>
            <a:spLocks noGrp="1"/>
          </p:cNvSpPr>
          <p:nvPr>
            <p:ph sz="quarter" idx="14"/>
          </p:nvPr>
        </p:nvSpPr>
        <p:spPr>
          <a:xfrm>
            <a:off x="5221862" y="1719618"/>
            <a:ext cx="5948831" cy="4334629"/>
          </a:xfrm>
        </p:spPr>
        <p:txBody>
          <a:bodyPr vert="horz" lIns="91440" tIns="45720" rIns="91440" bIns="45720" rtlCol="0" anchor="ctr">
            <a:normAutofit fontScale="92500" lnSpcReduction="10000"/>
          </a:bodyPr>
          <a:lstStyle/>
          <a:p>
            <a:pPr indent="-228600">
              <a:buFont typeface="Arial" panose="020B0604020202020204" pitchFamily="34" charset="0"/>
              <a:buChar char="•"/>
            </a:pPr>
            <a:r>
              <a:rPr lang="fi-FI" sz="2000" dirty="0">
                <a:solidFill>
                  <a:srgbClr val="FEFFFF"/>
                </a:solidFill>
                <a:latin typeface="+mn-lt"/>
              </a:rPr>
              <a:t>Työllisyydestä, kasvusta, investoinneista ja kilpailukyvystä vastaavan Euroopan komission varapuheenjohtajan Jyrki Kataisen mukaan energiatehokkuuteen ja uusiutuvaan energiaan on investoitava lisää vuosittain noin 180 miljardin euron edestä, jotta EU:n ilmastotavoitteet vuodelle 2030 voidaan saavuttaa. ”On olennaisen tärkeää mobilisoida yksityistä pääomaa kestävien investointien rahoittamista varten. Euroopan strategisten investointien rahastossa (ESIR) käytetään jo yksityisiä investointeja näiden tavoitteiden saavuttamiseksi. Tämänpäiväiset ehdotukset lisäävät kestävän rahoituksen ja sen tarjoamien investointimahdollisuuksien läpinäkyvyyttä. Näin investoijat saavat luotettavaa tietoa, mikä puolestaan helpottaa siirtymistä vähähiiliseen ja resurssitehokkaaseen kiertotalouteen. ”</a:t>
            </a:r>
          </a:p>
          <a:p>
            <a:pPr marL="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fi-FI" sz="1100" b="1" i="0" u="none" strike="noStrike" kern="1200" cap="none" spc="0" normalizeH="0" baseline="0" noProof="0" dirty="0">
                <a:ln>
                  <a:noFill/>
                </a:ln>
                <a:solidFill>
                  <a:prstClr val="black"/>
                </a:solidFill>
                <a:effectLst/>
                <a:uLnTx/>
                <a:uFillTx/>
                <a:latin typeface="Calibri Light" panose="020F0302020204030204"/>
                <a:ea typeface="+mn-ea"/>
                <a:cs typeface="+mn-cs"/>
                <a:hlinkClick r:id="rId2"/>
              </a:rPr>
              <a:t>Kestävä rahoitus: Rahoitusalasta tärkeä toimija ilmastonmuutoksen torjunnassa (europa.</a:t>
            </a:r>
            <a:r>
              <a:rPr kumimoji="0" lang="fi-FI" sz="1100" b="1" i="0" u="none" strike="noStrike" kern="1200" cap="none" spc="0" normalizeH="0" baseline="0" noProof="0">
                <a:ln>
                  <a:noFill/>
                </a:ln>
                <a:solidFill>
                  <a:prstClr val="black"/>
                </a:solidFill>
                <a:effectLst/>
                <a:uLnTx/>
                <a:uFillTx/>
                <a:latin typeface="Calibri Light" panose="020F0302020204030204"/>
                <a:ea typeface="+mn-ea"/>
                <a:cs typeface="+mn-cs"/>
                <a:hlinkClick r:id="rId2"/>
              </a:rPr>
              <a:t>eu)</a:t>
            </a:r>
            <a:endParaRPr kumimoji="0" lang="en-US" sz="11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4" name="Alatunnisteen paikkamerkki 3">
            <a:extLst>
              <a:ext uri="{FF2B5EF4-FFF2-40B4-BE49-F238E27FC236}">
                <a16:creationId xmlns:a16="http://schemas.microsoft.com/office/drawing/2014/main" id="{614CD149-C226-4202-86E3-CC27E5DC4CB3}"/>
              </a:ext>
            </a:extLst>
          </p:cNvPr>
          <p:cNvSpPr>
            <a:spLocks noGrp="1"/>
          </p:cNvSpPr>
          <p:nvPr>
            <p:ph type="ftr" sz="quarter" idx="16"/>
          </p:nvPr>
        </p:nvSpPr>
        <p:spPr>
          <a:xfrm>
            <a:off x="795528" y="6382512"/>
            <a:ext cx="6757416" cy="320040"/>
          </a:xfrm>
        </p:spPr>
        <p:txBody>
          <a:bodyPr vert="horz" lIns="91440" tIns="45720" rIns="91440" bIns="45720" rtlCol="0" anchor="ctr">
            <a:normAutofit/>
          </a:bodyPr>
          <a:lstStyle/>
          <a:p>
            <a:pPr algn="l">
              <a:spcAft>
                <a:spcPts val="600"/>
              </a:spcAft>
              <a:defRPr/>
            </a:pPr>
            <a:r>
              <a:rPr lang="en-US" sz="1000" kern="1200">
                <a:solidFill>
                  <a:schemeClr val="tx1">
                    <a:tint val="75000"/>
                  </a:schemeClr>
                </a:solidFill>
                <a:latin typeface="+mn-lt"/>
                <a:ea typeface="+mn-ea"/>
                <a:cs typeface="+mn-cs"/>
              </a:rPr>
              <a:t>Rahoitusmarkkinaoikeus luento 12</a:t>
            </a:r>
          </a:p>
        </p:txBody>
      </p:sp>
      <p:sp>
        <p:nvSpPr>
          <p:cNvPr id="5" name="Dian numeron paikkamerkki 4">
            <a:extLst>
              <a:ext uri="{FF2B5EF4-FFF2-40B4-BE49-F238E27FC236}">
                <a16:creationId xmlns:a16="http://schemas.microsoft.com/office/drawing/2014/main" id="{633CE52D-FAC4-4EAC-BD48-39132137CA2A}"/>
              </a:ext>
            </a:extLst>
          </p:cNvPr>
          <p:cNvSpPr>
            <a:spLocks noGrp="1"/>
          </p:cNvSpPr>
          <p:nvPr>
            <p:ph type="sldNum" sz="quarter" idx="17"/>
          </p:nvPr>
        </p:nvSpPr>
        <p:spPr>
          <a:xfrm>
            <a:off x="10707624" y="6175188"/>
            <a:ext cx="685800" cy="320040"/>
          </a:xfrm>
        </p:spPr>
        <p:txBody>
          <a:bodyPr vert="horz" lIns="91440" tIns="45720" rIns="91440" bIns="45720" rtlCol="0" anchor="ctr">
            <a:normAutofit/>
          </a:bodyPr>
          <a:lstStyle/>
          <a:p>
            <a:pPr>
              <a:spcAft>
                <a:spcPts val="600"/>
              </a:spcAft>
              <a:defRPr/>
            </a:pPr>
            <a:fld id="{1C07628F-9402-FB47-93B5-FC3C3BFEEBE0}" type="slidenum">
              <a:rPr lang="en-US" sz="1000">
                <a:solidFill>
                  <a:srgbClr val="FFFFFF"/>
                </a:solidFill>
              </a:rPr>
              <a:pPr>
                <a:spcAft>
                  <a:spcPts val="600"/>
                </a:spcAft>
                <a:defRPr/>
              </a:pPr>
              <a:t>5</a:t>
            </a:fld>
            <a:endParaRPr lang="en-US" sz="1000">
              <a:solidFill>
                <a:srgbClr val="FFFFFF"/>
              </a:solidFill>
            </a:endParaRPr>
          </a:p>
        </p:txBody>
      </p:sp>
    </p:spTree>
    <p:extLst>
      <p:ext uri="{BB962C8B-B14F-4D97-AF65-F5344CB8AC3E}">
        <p14:creationId xmlns:p14="http://schemas.microsoft.com/office/powerpoint/2010/main" val="306472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A1473A6-3F22-483E-8A30-80B9D2B145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 name="Group 11">
            <a:extLst>
              <a:ext uri="{FF2B5EF4-FFF2-40B4-BE49-F238E27FC236}">
                <a16:creationId xmlns:a16="http://schemas.microsoft.com/office/drawing/2014/main" id="{AA1375E3-3E53-4D75-BAB7-E5929BFCB25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534368" y="563918"/>
            <a:ext cx="4119932" cy="5978614"/>
            <a:chOff x="7513372" y="803186"/>
            <a:chExt cx="4163968" cy="5978614"/>
          </a:xfrm>
        </p:grpSpPr>
        <p:sp>
          <p:nvSpPr>
            <p:cNvPr id="13" name="Freeform 6">
              <a:extLst>
                <a:ext uri="{FF2B5EF4-FFF2-40B4-BE49-F238E27FC236}">
                  <a16:creationId xmlns:a16="http://schemas.microsoft.com/office/drawing/2014/main" id="{0BBEEF67-3DDF-46CF-8CD5-EA5F0E4FB07D}"/>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9586" y="1070835"/>
              <a:ext cx="687754"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Freeform 7">
              <a:extLst>
                <a:ext uri="{FF2B5EF4-FFF2-40B4-BE49-F238E27FC236}">
                  <a16:creationId xmlns:a16="http://schemas.microsoft.com/office/drawing/2014/main" id="{8FAC1C95-F817-487C-B8B2-CF141FBB1C2E}"/>
                </a:ext>
                <a:ext uri="{C183D7F6-B498-43B3-948B-1728B52AA6E4}">
                  <adec:decorative xmlns:adec="http://schemas.microsoft.com/office/drawing/2017/decorative" val="1"/>
                </a:ext>
              </a:extLst>
            </p:cNvPr>
            <p:cNvSpPr>
              <a:spLocks/>
            </p:cNvSpPr>
            <p:nvPr>
              <p:extLst>
                <p:ext uri="{386F3935-93C4-4BCD-93E2-E3B085C9AB24}">
                  <p16:designElem xmlns:p16="http://schemas.microsoft.com/office/powerpoint/2015/main" val="1"/>
                </p:ext>
              </p:extLst>
            </p:nvPr>
          </p:nvSpPr>
          <p:spPr bwMode="auto">
            <a:xfrm>
              <a:off x="10988949" y="803186"/>
              <a:ext cx="409371"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5" name="Rectangle 8">
              <a:extLst>
                <a:ext uri="{FF2B5EF4-FFF2-40B4-BE49-F238E27FC236}">
                  <a16:creationId xmlns:a16="http://schemas.microsoft.com/office/drawing/2014/main" id="{C2C5363A-D941-4AA1-8D38-D7E44A1E2E01}"/>
                </a:ext>
                <a:ext uri="{C183D7F6-B498-43B3-948B-1728B52AA6E4}">
                  <adec:decorative xmlns:adec="http://schemas.microsoft.com/office/drawing/2017/decorative" val="1"/>
                </a:ext>
              </a:extLst>
            </p:cNvPr>
            <p:cNvSpPr>
              <a:spLocks noChangeArrowheads="1"/>
            </p:cNvSpPr>
            <p:nvPr>
              <p:extLst>
                <p:ext uri="{386F3935-93C4-4BCD-93E2-E3B085C9AB24}">
                  <p16:designElem xmlns:p16="http://schemas.microsoft.com/office/powerpoint/2015/main" val="1"/>
                </p:ext>
              </p:extLst>
            </p:nvPr>
          </p:nvSpPr>
          <p:spPr bwMode="auto">
            <a:xfrm>
              <a:off x="7513372" y="804101"/>
              <a:ext cx="3880238"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2" name="Otsikko 1">
            <a:extLst>
              <a:ext uri="{FF2B5EF4-FFF2-40B4-BE49-F238E27FC236}">
                <a16:creationId xmlns:a16="http://schemas.microsoft.com/office/drawing/2014/main" id="{5199E35A-59CD-44D3-83DD-D44800FBC7EF}"/>
              </a:ext>
            </a:extLst>
          </p:cNvPr>
          <p:cNvSpPr>
            <a:spLocks noGrp="1"/>
          </p:cNvSpPr>
          <p:nvPr>
            <p:ph type="ctrTitle"/>
          </p:nvPr>
        </p:nvSpPr>
        <p:spPr>
          <a:xfrm>
            <a:off x="1098468" y="885651"/>
            <a:ext cx="3229803" cy="4624603"/>
          </a:xfrm>
        </p:spPr>
        <p:txBody>
          <a:bodyPr vert="horz" lIns="91440" tIns="45720" rIns="91440" bIns="45720" rtlCol="0" anchor="ctr">
            <a:normAutofit/>
          </a:bodyPr>
          <a:lstStyle/>
          <a:p>
            <a:pPr>
              <a:lnSpc>
                <a:spcPct val="90000"/>
              </a:lnSpc>
            </a:pPr>
            <a:r>
              <a:rPr lang="en-US" sz="4400" kern="1200" dirty="0" err="1">
                <a:solidFill>
                  <a:srgbClr val="FFFFFF"/>
                </a:solidFill>
                <a:latin typeface="+mj-lt"/>
                <a:ea typeface="+mj-ea"/>
                <a:cs typeface="+mj-cs"/>
              </a:rPr>
              <a:t>Ilmaston-muutoksen</a:t>
            </a:r>
            <a:r>
              <a:rPr lang="en-US" sz="4400" kern="1200" dirty="0">
                <a:solidFill>
                  <a:srgbClr val="FFFFFF"/>
                </a:solidFill>
                <a:latin typeface="+mj-lt"/>
                <a:ea typeface="+mj-ea"/>
                <a:cs typeface="+mj-cs"/>
              </a:rPr>
              <a:t> </a:t>
            </a:r>
            <a:r>
              <a:rPr lang="en-US" sz="4400" kern="1200" dirty="0" err="1">
                <a:solidFill>
                  <a:srgbClr val="FFFFFF"/>
                </a:solidFill>
                <a:latin typeface="+mj-lt"/>
                <a:ea typeface="+mj-ea"/>
                <a:cs typeface="+mj-cs"/>
              </a:rPr>
              <a:t>torjuntaa</a:t>
            </a:r>
            <a:r>
              <a:rPr lang="en-US" sz="4400" kern="1200" dirty="0">
                <a:solidFill>
                  <a:srgbClr val="FFFFFF"/>
                </a:solidFill>
                <a:latin typeface="+mj-lt"/>
                <a:ea typeface="+mj-ea"/>
                <a:cs typeface="+mj-cs"/>
              </a:rPr>
              <a:t> ja </a:t>
            </a:r>
            <a:r>
              <a:rPr lang="en-US" sz="4400" kern="1200" dirty="0" err="1">
                <a:solidFill>
                  <a:srgbClr val="FFFFFF"/>
                </a:solidFill>
                <a:latin typeface="+mj-lt"/>
                <a:ea typeface="+mj-ea"/>
                <a:cs typeface="+mj-cs"/>
              </a:rPr>
              <a:t>kestävää</a:t>
            </a:r>
            <a:r>
              <a:rPr lang="en-US" sz="4400" kern="1200" dirty="0">
                <a:solidFill>
                  <a:srgbClr val="FFFFFF"/>
                </a:solidFill>
                <a:latin typeface="+mj-lt"/>
                <a:ea typeface="+mj-ea"/>
                <a:cs typeface="+mj-cs"/>
              </a:rPr>
              <a:t> </a:t>
            </a:r>
            <a:r>
              <a:rPr lang="en-US" sz="4400" kern="1200" dirty="0" err="1">
                <a:solidFill>
                  <a:srgbClr val="FFFFFF"/>
                </a:solidFill>
                <a:latin typeface="+mj-lt"/>
                <a:ea typeface="+mj-ea"/>
                <a:cs typeface="+mj-cs"/>
              </a:rPr>
              <a:t>kehitystä</a:t>
            </a:r>
            <a:r>
              <a:rPr lang="en-US" sz="4400" kern="1200" dirty="0">
                <a:solidFill>
                  <a:srgbClr val="FFFFFF"/>
                </a:solidFill>
                <a:latin typeface="+mj-lt"/>
                <a:ea typeface="+mj-ea"/>
                <a:cs typeface="+mj-cs"/>
              </a:rPr>
              <a:t> </a:t>
            </a:r>
            <a:r>
              <a:rPr lang="en-US" sz="4400" kern="1200" dirty="0" err="1">
                <a:solidFill>
                  <a:srgbClr val="FFFFFF"/>
                </a:solidFill>
                <a:latin typeface="+mj-lt"/>
                <a:ea typeface="+mj-ea"/>
                <a:cs typeface="+mj-cs"/>
              </a:rPr>
              <a:t>koskevat</a:t>
            </a:r>
            <a:r>
              <a:rPr lang="en-US" sz="4400" kern="1200" dirty="0">
                <a:solidFill>
                  <a:srgbClr val="FFFFFF"/>
                </a:solidFill>
                <a:latin typeface="+mj-lt"/>
                <a:ea typeface="+mj-ea"/>
                <a:cs typeface="+mj-cs"/>
              </a:rPr>
              <a:t> </a:t>
            </a:r>
            <a:r>
              <a:rPr lang="en-US" sz="4400" kern="1200" dirty="0" err="1">
                <a:solidFill>
                  <a:srgbClr val="FFFFFF"/>
                </a:solidFill>
                <a:latin typeface="+mj-lt"/>
                <a:ea typeface="+mj-ea"/>
                <a:cs typeface="+mj-cs"/>
              </a:rPr>
              <a:t>toimet</a:t>
            </a:r>
            <a:endParaRPr lang="en-US" sz="4400" kern="1200" dirty="0">
              <a:solidFill>
                <a:srgbClr val="FFFFFF"/>
              </a:solidFill>
              <a:latin typeface="+mj-lt"/>
              <a:ea typeface="+mj-ea"/>
              <a:cs typeface="+mj-cs"/>
            </a:endParaRPr>
          </a:p>
        </p:txBody>
      </p:sp>
      <p:sp>
        <p:nvSpPr>
          <p:cNvPr id="3" name="Sisällön paikkamerkki 2">
            <a:extLst>
              <a:ext uri="{FF2B5EF4-FFF2-40B4-BE49-F238E27FC236}">
                <a16:creationId xmlns:a16="http://schemas.microsoft.com/office/drawing/2014/main" id="{658FB8BC-763E-4B28-A038-4EF74D2D6AF6}"/>
              </a:ext>
            </a:extLst>
          </p:cNvPr>
          <p:cNvSpPr>
            <a:spLocks noGrp="1"/>
          </p:cNvSpPr>
          <p:nvPr>
            <p:ph sz="quarter" idx="14"/>
          </p:nvPr>
        </p:nvSpPr>
        <p:spPr>
          <a:xfrm>
            <a:off x="4978708" y="885651"/>
            <a:ext cx="6525220" cy="4616849"/>
          </a:xfrm>
        </p:spPr>
        <p:txBody>
          <a:bodyPr vert="horz" lIns="91440" tIns="45720" rIns="91440" bIns="45720" rtlCol="0" anchor="ctr">
            <a:normAutofit/>
          </a:bodyPr>
          <a:lstStyle/>
          <a:p>
            <a:pPr indent="-228600">
              <a:buFont typeface="Arial" panose="020B0604020202020204" pitchFamily="34" charset="0"/>
              <a:buChar char="•"/>
            </a:pPr>
            <a:r>
              <a:rPr lang="en-US" sz="1100" b="0" i="0" dirty="0">
                <a:effectLst/>
                <a:latin typeface="+mn-lt"/>
              </a:rPr>
              <a:t>EU ja </a:t>
            </a:r>
            <a:r>
              <a:rPr lang="en-US" sz="1100" b="0" i="0" dirty="0" err="1">
                <a:effectLst/>
                <a:latin typeface="+mn-lt"/>
              </a:rPr>
              <a:t>hallitukset</a:t>
            </a:r>
            <a:r>
              <a:rPr lang="en-US" sz="1100" b="0" i="0" dirty="0">
                <a:effectLst/>
                <a:latin typeface="+mn-lt"/>
              </a:rPr>
              <a:t> </a:t>
            </a:r>
            <a:r>
              <a:rPr lang="en-US" sz="1100" b="0" i="0" dirty="0" err="1">
                <a:effectLst/>
                <a:latin typeface="+mn-lt"/>
              </a:rPr>
              <a:t>ympäri</a:t>
            </a:r>
            <a:r>
              <a:rPr lang="en-US" sz="1100" b="0" i="0" dirty="0">
                <a:effectLst/>
                <a:latin typeface="+mn-lt"/>
              </a:rPr>
              <a:t> </a:t>
            </a:r>
            <a:r>
              <a:rPr lang="en-US" sz="1100" b="0" i="0" dirty="0" err="1">
                <a:effectLst/>
                <a:latin typeface="+mn-lt"/>
              </a:rPr>
              <a:t>maailman</a:t>
            </a:r>
            <a:r>
              <a:rPr lang="en-US" sz="1100" b="0" i="0" dirty="0">
                <a:effectLst/>
                <a:latin typeface="+mn-lt"/>
              </a:rPr>
              <a:t> </a:t>
            </a:r>
            <a:r>
              <a:rPr lang="en-US" sz="1100" b="0" i="0" dirty="0" err="1">
                <a:effectLst/>
                <a:latin typeface="+mn-lt"/>
              </a:rPr>
              <a:t>sitoutuivat</a:t>
            </a:r>
            <a:r>
              <a:rPr lang="en-US" sz="1100" b="0" i="0" dirty="0">
                <a:effectLst/>
                <a:latin typeface="+mn-lt"/>
              </a:rPr>
              <a:t> </a:t>
            </a:r>
            <a:r>
              <a:rPr lang="en-US" sz="1100" b="0" i="0" dirty="0" err="1">
                <a:effectLst/>
                <a:latin typeface="+mn-lt"/>
              </a:rPr>
              <a:t>kestävämmän</a:t>
            </a:r>
            <a:r>
              <a:rPr lang="en-US" sz="1100" b="0" i="0" dirty="0">
                <a:effectLst/>
                <a:latin typeface="+mn-lt"/>
              </a:rPr>
              <a:t> </a:t>
            </a:r>
            <a:r>
              <a:rPr lang="en-US" sz="1100" b="0" i="0" dirty="0" err="1">
                <a:effectLst/>
                <a:latin typeface="+mn-lt"/>
              </a:rPr>
              <a:t>talouden</a:t>
            </a:r>
            <a:r>
              <a:rPr lang="en-US" sz="1100" b="0" i="0" dirty="0">
                <a:effectLst/>
                <a:latin typeface="+mn-lt"/>
              </a:rPr>
              <a:t> ja </a:t>
            </a:r>
            <a:r>
              <a:rPr lang="en-US" sz="1100" b="0" i="0" dirty="0" err="1">
                <a:effectLst/>
                <a:latin typeface="+mn-lt"/>
              </a:rPr>
              <a:t>yhteiskunnan</a:t>
            </a:r>
            <a:r>
              <a:rPr lang="en-US" sz="1100" b="0" i="0" dirty="0">
                <a:effectLst/>
                <a:latin typeface="+mn-lt"/>
              </a:rPr>
              <a:t> </a:t>
            </a:r>
            <a:r>
              <a:rPr lang="en-US" sz="1100" b="0" i="0" dirty="0" err="1">
                <a:effectLst/>
                <a:latin typeface="+mn-lt"/>
              </a:rPr>
              <a:t>tavoitteeseen</a:t>
            </a:r>
            <a:r>
              <a:rPr lang="en-US" sz="1100" b="0" i="0" dirty="0">
                <a:effectLst/>
                <a:latin typeface="+mn-lt"/>
              </a:rPr>
              <a:t>, </a:t>
            </a:r>
            <a:r>
              <a:rPr lang="en-US" sz="1100" b="0" i="0" dirty="0" err="1">
                <a:effectLst/>
                <a:latin typeface="+mn-lt"/>
              </a:rPr>
              <a:t>kun</a:t>
            </a:r>
            <a:r>
              <a:rPr lang="en-US" sz="1100" b="0" i="0" dirty="0">
                <a:effectLst/>
                <a:latin typeface="+mn-lt"/>
              </a:rPr>
              <a:t> ne </a:t>
            </a:r>
            <a:r>
              <a:rPr lang="en-US" sz="1100" b="0" i="0" dirty="0" err="1">
                <a:effectLst/>
                <a:latin typeface="+mn-lt"/>
              </a:rPr>
              <a:t>hyväksyivät</a:t>
            </a:r>
            <a:r>
              <a:rPr lang="en-US" sz="1100" b="0" i="0" dirty="0">
                <a:effectLst/>
                <a:latin typeface="+mn-lt"/>
              </a:rPr>
              <a:t> </a:t>
            </a:r>
            <a:r>
              <a:rPr lang="en-US" sz="1100" b="0" i="0" dirty="0" err="1">
                <a:effectLst/>
                <a:latin typeface="+mn-lt"/>
                <a:hlinkClick r:id="rId2"/>
              </a:rPr>
              <a:t>Pariisin</a:t>
            </a:r>
            <a:r>
              <a:rPr lang="en-US" sz="1100" b="0" i="0" dirty="0">
                <a:effectLst/>
                <a:latin typeface="+mn-lt"/>
                <a:hlinkClick r:id="rId2"/>
              </a:rPr>
              <a:t> </a:t>
            </a:r>
            <a:r>
              <a:rPr lang="en-US" sz="1100" b="0" i="0" dirty="0" err="1">
                <a:effectLst/>
                <a:latin typeface="+mn-lt"/>
                <a:hlinkClick r:id="rId2"/>
              </a:rPr>
              <a:t>ilmastosopimuksen</a:t>
            </a:r>
            <a:r>
              <a:rPr lang="en-US" sz="1100" b="0" i="0" dirty="0">
                <a:effectLst/>
                <a:latin typeface="+mn-lt"/>
              </a:rPr>
              <a:t> (2015) ja </a:t>
            </a:r>
            <a:r>
              <a:rPr lang="en-US" sz="1100" b="0" i="0" dirty="0" err="1">
                <a:effectLst/>
                <a:latin typeface="+mn-lt"/>
                <a:hlinkClick r:id="rId3"/>
              </a:rPr>
              <a:t>YK:n</a:t>
            </a:r>
            <a:r>
              <a:rPr lang="en-US" sz="1100" b="0" i="0" dirty="0">
                <a:effectLst/>
                <a:latin typeface="+mn-lt"/>
                <a:hlinkClick r:id="rId3"/>
              </a:rPr>
              <a:t> </a:t>
            </a:r>
            <a:r>
              <a:rPr lang="en-US" sz="1100" b="0" i="0" dirty="0" err="1">
                <a:effectLst/>
                <a:latin typeface="+mn-lt"/>
                <a:hlinkClick r:id="rId3"/>
              </a:rPr>
              <a:t>kestävän</a:t>
            </a:r>
            <a:r>
              <a:rPr lang="en-US" sz="1100" b="0" i="0" dirty="0">
                <a:effectLst/>
                <a:latin typeface="+mn-lt"/>
                <a:hlinkClick r:id="rId3"/>
              </a:rPr>
              <a:t> </a:t>
            </a:r>
            <a:r>
              <a:rPr lang="en-US" sz="1100" b="0" i="0" dirty="0" err="1">
                <a:effectLst/>
                <a:latin typeface="+mn-lt"/>
                <a:hlinkClick r:id="rId3"/>
              </a:rPr>
              <a:t>kehityksen</a:t>
            </a:r>
            <a:r>
              <a:rPr lang="en-US" sz="1100" b="0" i="0" dirty="0">
                <a:effectLst/>
                <a:latin typeface="+mn-lt"/>
                <a:hlinkClick r:id="rId3"/>
              </a:rPr>
              <a:t> Agenda 2030-toimintaohjelman</a:t>
            </a:r>
            <a:r>
              <a:rPr lang="en-US" sz="1100" b="0" i="0" dirty="0">
                <a:effectLst/>
                <a:latin typeface="+mn-lt"/>
              </a:rPr>
              <a:t> (2015). </a:t>
            </a:r>
          </a:p>
          <a:p>
            <a:pPr indent="-228600">
              <a:buFont typeface="Arial" panose="020B0604020202020204" pitchFamily="34" charset="0"/>
              <a:buChar char="•"/>
            </a:pPr>
            <a:r>
              <a:rPr lang="en-US" sz="1100" b="0" i="0" dirty="0" err="1">
                <a:effectLst/>
                <a:latin typeface="+mn-lt"/>
                <a:hlinkClick r:id="rId4"/>
              </a:rPr>
              <a:t>EU:n</a:t>
            </a:r>
            <a:r>
              <a:rPr lang="en-US" sz="1100" b="0" i="0" dirty="0">
                <a:effectLst/>
                <a:latin typeface="+mn-lt"/>
                <a:hlinkClick r:id="rId4"/>
              </a:rPr>
              <a:t> </a:t>
            </a:r>
            <a:r>
              <a:rPr lang="en-US" sz="1100" b="0" i="0" dirty="0" err="1">
                <a:effectLst/>
                <a:latin typeface="+mn-lt"/>
                <a:hlinkClick r:id="rId4"/>
              </a:rPr>
              <a:t>vuoden</a:t>
            </a:r>
            <a:r>
              <a:rPr lang="en-US" sz="1100" b="0" i="0" dirty="0">
                <a:effectLst/>
                <a:latin typeface="+mn-lt"/>
                <a:hlinkClick r:id="rId4"/>
              </a:rPr>
              <a:t> 2030 </a:t>
            </a:r>
            <a:r>
              <a:rPr lang="en-US" sz="1100" b="0" i="0" dirty="0" err="1">
                <a:effectLst/>
                <a:latin typeface="+mn-lt"/>
                <a:hlinkClick r:id="rId4"/>
              </a:rPr>
              <a:t>energia</a:t>
            </a:r>
            <a:r>
              <a:rPr lang="en-US" sz="1100" b="0" i="0" dirty="0">
                <a:effectLst/>
                <a:latin typeface="+mn-lt"/>
                <a:hlinkClick r:id="rId4"/>
              </a:rPr>
              <a:t>- ja </a:t>
            </a:r>
            <a:r>
              <a:rPr lang="en-US" sz="1100" b="0" i="0" dirty="0" err="1">
                <a:effectLst/>
                <a:latin typeface="+mn-lt"/>
                <a:hlinkClick r:id="rId4"/>
              </a:rPr>
              <a:t>ilmastopolitiikan</a:t>
            </a:r>
            <a:r>
              <a:rPr lang="en-US" sz="1100" b="0" i="0" dirty="0">
                <a:effectLst/>
                <a:latin typeface="+mn-lt"/>
                <a:hlinkClick r:id="rId4"/>
              </a:rPr>
              <a:t> </a:t>
            </a:r>
            <a:r>
              <a:rPr lang="en-US" sz="1100" b="0" i="0" dirty="0" err="1">
                <a:effectLst/>
                <a:latin typeface="+mn-lt"/>
                <a:hlinkClick r:id="rId4"/>
              </a:rPr>
              <a:t>puitteiden</a:t>
            </a:r>
            <a:r>
              <a:rPr lang="en-US" sz="1100" b="0" i="0" dirty="0">
                <a:effectLst/>
                <a:latin typeface="+mn-lt"/>
                <a:hlinkClick r:id="rId4"/>
              </a:rPr>
              <a:t>, </a:t>
            </a:r>
            <a:r>
              <a:rPr lang="en-US" sz="1100" b="0" i="0" dirty="0" err="1">
                <a:effectLst/>
                <a:latin typeface="+mn-lt"/>
                <a:hlinkClick r:id="rId4"/>
              </a:rPr>
              <a:t>energiaunionin</a:t>
            </a:r>
            <a:r>
              <a:rPr lang="en-US" sz="1100" b="0" i="0" dirty="0">
                <a:effectLst/>
                <a:latin typeface="+mn-lt"/>
              </a:rPr>
              <a:t>, </a:t>
            </a:r>
            <a:r>
              <a:rPr lang="en-US" sz="1100" b="0" dirty="0" err="1">
                <a:latin typeface="+mn-lt"/>
                <a:hlinkClick r:id="rId5"/>
              </a:rPr>
              <a:t>kiertotaloutta</a:t>
            </a:r>
            <a:r>
              <a:rPr lang="en-US" sz="1100" b="0" dirty="0">
                <a:latin typeface="+mn-lt"/>
                <a:hlinkClick r:id="rId5"/>
              </a:rPr>
              <a:t> </a:t>
            </a:r>
            <a:r>
              <a:rPr lang="en-US" sz="1100" b="0" dirty="0" err="1">
                <a:latin typeface="+mn-lt"/>
                <a:hlinkClick r:id="rId5"/>
              </a:rPr>
              <a:t>koskeva</a:t>
            </a:r>
            <a:r>
              <a:rPr lang="en-US" sz="1100" b="0" dirty="0">
                <a:latin typeface="+mn-lt"/>
                <a:hlinkClick r:id="rId5"/>
              </a:rPr>
              <a:t> </a:t>
            </a:r>
            <a:r>
              <a:rPr lang="en-US" sz="1100" b="0" dirty="0" err="1">
                <a:latin typeface="+mn-lt"/>
                <a:hlinkClick r:id="rId5"/>
              </a:rPr>
              <a:t>toimintasuunnitelma</a:t>
            </a:r>
            <a:r>
              <a:rPr lang="en-US" sz="1100" b="0" i="0" dirty="0">
                <a:effectLst/>
                <a:latin typeface="+mn-lt"/>
              </a:rPr>
              <a:t> ja </a:t>
            </a:r>
            <a:r>
              <a:rPr lang="en-US" sz="1100" b="0" dirty="0" err="1">
                <a:latin typeface="+mn-lt"/>
              </a:rPr>
              <a:t>täytäntöönpantu</a:t>
            </a:r>
            <a:r>
              <a:rPr lang="en-US" sz="1100" b="0" dirty="0">
                <a:latin typeface="+mn-lt"/>
              </a:rPr>
              <a:t> </a:t>
            </a:r>
            <a:r>
              <a:rPr lang="en-US" sz="1100" b="0" dirty="0" err="1">
                <a:latin typeface="+mn-lt"/>
              </a:rPr>
              <a:t>kestävän</a:t>
            </a:r>
            <a:r>
              <a:rPr lang="en-US" sz="1100" b="0" dirty="0">
                <a:latin typeface="+mn-lt"/>
              </a:rPr>
              <a:t> </a:t>
            </a:r>
            <a:r>
              <a:rPr lang="en-US" sz="1100" b="0" dirty="0" err="1">
                <a:latin typeface="+mn-lt"/>
              </a:rPr>
              <a:t>kehityksen</a:t>
            </a:r>
            <a:r>
              <a:rPr lang="en-US" sz="1100" b="0" dirty="0">
                <a:latin typeface="+mn-lt"/>
              </a:rPr>
              <a:t> Agenda 2030 –</a:t>
            </a:r>
            <a:r>
              <a:rPr lang="en-US" sz="1100" b="0" dirty="0" err="1">
                <a:latin typeface="+mn-lt"/>
              </a:rPr>
              <a:t>toimintaohjelma</a:t>
            </a:r>
            <a:r>
              <a:rPr lang="en-US" sz="1100" b="0" dirty="0">
                <a:latin typeface="+mn-lt"/>
              </a:rPr>
              <a:t> </a:t>
            </a:r>
            <a:r>
              <a:rPr lang="en-US" sz="1100" b="0" i="0" dirty="0" err="1">
                <a:effectLst/>
                <a:latin typeface="+mn-lt"/>
              </a:rPr>
              <a:t>ovat</a:t>
            </a:r>
            <a:r>
              <a:rPr lang="en-US" sz="1100" b="0" i="0" dirty="0">
                <a:effectLst/>
                <a:latin typeface="+mn-lt"/>
              </a:rPr>
              <a:t> </a:t>
            </a:r>
            <a:r>
              <a:rPr lang="en-US" sz="1100" b="0" i="0" dirty="0" err="1">
                <a:effectLst/>
                <a:latin typeface="+mn-lt"/>
              </a:rPr>
              <a:t>keskeisessä</a:t>
            </a:r>
            <a:r>
              <a:rPr lang="en-US" sz="1100" b="0" i="0" dirty="0">
                <a:effectLst/>
                <a:latin typeface="+mn-lt"/>
              </a:rPr>
              <a:t> </a:t>
            </a:r>
            <a:r>
              <a:rPr lang="en-US" sz="1100" b="0" i="0" dirty="0" err="1">
                <a:effectLst/>
                <a:latin typeface="+mn-lt"/>
              </a:rPr>
              <a:t>asemassa</a:t>
            </a:r>
            <a:r>
              <a:rPr lang="en-US" sz="1100" b="0" i="0" dirty="0">
                <a:effectLst/>
                <a:latin typeface="+mn-lt"/>
              </a:rPr>
              <a:t> </a:t>
            </a:r>
            <a:r>
              <a:rPr lang="en-US" sz="1100" b="0" i="0" dirty="0" err="1">
                <a:effectLst/>
                <a:latin typeface="+mn-lt"/>
              </a:rPr>
              <a:t>myös</a:t>
            </a:r>
            <a:r>
              <a:rPr lang="en-US" sz="1100" b="0" i="0" dirty="0">
                <a:effectLst/>
                <a:latin typeface="+mn-lt"/>
              </a:rPr>
              <a:t> </a:t>
            </a:r>
            <a:r>
              <a:rPr lang="en-US" sz="1100" b="0" i="0" dirty="0" err="1">
                <a:effectLst/>
                <a:latin typeface="+mn-lt"/>
              </a:rPr>
              <a:t>EU:n</a:t>
            </a:r>
            <a:r>
              <a:rPr lang="en-US" sz="1100" b="0" i="0" dirty="0">
                <a:effectLst/>
                <a:latin typeface="+mn-lt"/>
              </a:rPr>
              <a:t> </a:t>
            </a:r>
            <a:r>
              <a:rPr lang="en-US" sz="1100" b="0" i="0" dirty="0" err="1">
                <a:effectLst/>
                <a:latin typeface="+mn-lt"/>
              </a:rPr>
              <a:t>pääomamarkkinaunionia</a:t>
            </a:r>
            <a:r>
              <a:rPr lang="en-US" sz="1100" b="0" i="0" dirty="0">
                <a:effectLst/>
                <a:latin typeface="+mn-lt"/>
              </a:rPr>
              <a:t> </a:t>
            </a:r>
            <a:r>
              <a:rPr lang="en-US" sz="1100" b="0" i="0" dirty="0" err="1">
                <a:effectLst/>
                <a:latin typeface="+mn-lt"/>
              </a:rPr>
              <a:t>koskevassa</a:t>
            </a:r>
            <a:r>
              <a:rPr lang="en-US" sz="1100" b="0" i="0" dirty="0">
                <a:effectLst/>
                <a:latin typeface="+mn-lt"/>
              </a:rPr>
              <a:t> </a:t>
            </a:r>
            <a:r>
              <a:rPr lang="en-US" sz="1100" b="0" i="0" dirty="0" err="1">
                <a:effectLst/>
                <a:latin typeface="+mn-lt"/>
              </a:rPr>
              <a:t>hankkeessa</a:t>
            </a:r>
            <a:r>
              <a:rPr lang="en-US" sz="1100" b="0" i="0" dirty="0">
                <a:effectLst/>
                <a:latin typeface="+mn-lt"/>
              </a:rPr>
              <a:t>.</a:t>
            </a:r>
          </a:p>
          <a:p>
            <a:pPr indent="-228600">
              <a:buFont typeface="Arial" panose="020B0604020202020204" pitchFamily="34" charset="0"/>
              <a:buChar char="•"/>
            </a:pPr>
            <a:r>
              <a:rPr lang="en-US" sz="1100" b="0" i="0" dirty="0" err="1">
                <a:effectLst/>
                <a:latin typeface="+mn-lt"/>
              </a:rPr>
              <a:t>Nykyinen</a:t>
            </a:r>
            <a:r>
              <a:rPr lang="en-US" sz="1100" b="0" i="0" dirty="0">
                <a:effectLst/>
                <a:latin typeface="+mn-lt"/>
              </a:rPr>
              <a:t> </a:t>
            </a:r>
            <a:r>
              <a:rPr lang="en-US" sz="1100" b="0" i="0" dirty="0" err="1">
                <a:effectLst/>
                <a:latin typeface="+mn-lt"/>
              </a:rPr>
              <a:t>investointitaso</a:t>
            </a:r>
            <a:r>
              <a:rPr lang="en-US" sz="1100" b="0" i="0" dirty="0">
                <a:effectLst/>
                <a:latin typeface="+mn-lt"/>
              </a:rPr>
              <a:t> </a:t>
            </a:r>
            <a:r>
              <a:rPr lang="en-US" sz="1100" b="0" i="0" dirty="0" err="1">
                <a:effectLst/>
                <a:latin typeface="+mn-lt"/>
              </a:rPr>
              <a:t>ei</a:t>
            </a:r>
            <a:r>
              <a:rPr lang="en-US" sz="1100" b="0" i="0" dirty="0">
                <a:effectLst/>
                <a:latin typeface="+mn-lt"/>
              </a:rPr>
              <a:t> </a:t>
            </a:r>
            <a:r>
              <a:rPr lang="en-US" sz="1100" b="0" i="0" dirty="0" err="1">
                <a:effectLst/>
                <a:latin typeface="+mn-lt"/>
              </a:rPr>
              <a:t>riitä</a:t>
            </a:r>
            <a:r>
              <a:rPr lang="en-US" sz="1100" b="0" i="0" dirty="0">
                <a:effectLst/>
                <a:latin typeface="+mn-lt"/>
              </a:rPr>
              <a:t> </a:t>
            </a:r>
            <a:r>
              <a:rPr lang="en-US" sz="1100" b="0" i="0" dirty="0" err="1">
                <a:effectLst/>
                <a:latin typeface="+mn-lt"/>
              </a:rPr>
              <a:t>tukemaan</a:t>
            </a:r>
            <a:r>
              <a:rPr lang="en-US" sz="1100" b="0" i="0" dirty="0">
                <a:effectLst/>
                <a:latin typeface="+mn-lt"/>
              </a:rPr>
              <a:t> </a:t>
            </a:r>
            <a:r>
              <a:rPr lang="en-US" sz="1100" b="0" i="0" dirty="0" err="1">
                <a:effectLst/>
                <a:latin typeface="+mn-lt"/>
              </a:rPr>
              <a:t>ympäristön</a:t>
            </a:r>
            <a:r>
              <a:rPr lang="en-US" sz="1100" b="0" i="0" dirty="0">
                <a:effectLst/>
                <a:latin typeface="+mn-lt"/>
              </a:rPr>
              <a:t> </a:t>
            </a:r>
            <a:r>
              <a:rPr lang="en-US" sz="1100" b="0" i="0" dirty="0" err="1">
                <a:effectLst/>
                <a:latin typeface="+mn-lt"/>
              </a:rPr>
              <a:t>kannalta</a:t>
            </a:r>
            <a:r>
              <a:rPr lang="en-US" sz="1100" b="0" i="0" dirty="0">
                <a:effectLst/>
                <a:latin typeface="+mn-lt"/>
              </a:rPr>
              <a:t> </a:t>
            </a:r>
            <a:r>
              <a:rPr lang="en-US" sz="1100" b="0" i="0" dirty="0" err="1">
                <a:effectLst/>
                <a:latin typeface="+mn-lt"/>
              </a:rPr>
              <a:t>kestävää</a:t>
            </a:r>
            <a:r>
              <a:rPr lang="en-US" sz="1100" b="0" i="0" dirty="0">
                <a:effectLst/>
                <a:latin typeface="+mn-lt"/>
              </a:rPr>
              <a:t> </a:t>
            </a:r>
            <a:r>
              <a:rPr lang="en-US" sz="1100" b="0" i="0" dirty="0" err="1">
                <a:effectLst/>
                <a:latin typeface="+mn-lt"/>
              </a:rPr>
              <a:t>talousjärjestelmää</a:t>
            </a:r>
            <a:r>
              <a:rPr lang="en-US" sz="1100" b="0" i="0" dirty="0">
                <a:effectLst/>
                <a:latin typeface="+mn-lt"/>
              </a:rPr>
              <a:t>, </a:t>
            </a:r>
            <a:r>
              <a:rPr lang="en-US" sz="1100" b="0" i="0" dirty="0" err="1">
                <a:effectLst/>
                <a:latin typeface="+mn-lt"/>
              </a:rPr>
              <a:t>jolla</a:t>
            </a:r>
            <a:r>
              <a:rPr lang="en-US" sz="1100" b="0" i="0" dirty="0">
                <a:effectLst/>
                <a:latin typeface="+mn-lt"/>
              </a:rPr>
              <a:t> </a:t>
            </a:r>
            <a:r>
              <a:rPr lang="en-US" sz="1100" b="0" i="0" dirty="0" err="1">
                <a:effectLst/>
                <a:latin typeface="+mn-lt"/>
              </a:rPr>
              <a:t>voidaan</a:t>
            </a:r>
            <a:r>
              <a:rPr lang="en-US" sz="1100" b="0" i="0" dirty="0">
                <a:effectLst/>
                <a:latin typeface="+mn-lt"/>
              </a:rPr>
              <a:t> </a:t>
            </a:r>
            <a:r>
              <a:rPr lang="en-US" sz="1100" b="0" i="0" dirty="0" err="1">
                <a:effectLst/>
                <a:latin typeface="+mn-lt"/>
              </a:rPr>
              <a:t>torjua</a:t>
            </a:r>
            <a:r>
              <a:rPr lang="en-US" sz="1100" b="0" i="0" dirty="0">
                <a:effectLst/>
                <a:latin typeface="+mn-lt"/>
              </a:rPr>
              <a:t> </a:t>
            </a:r>
            <a:r>
              <a:rPr lang="en-US" sz="1100" b="0" i="0" dirty="0" err="1">
                <a:effectLst/>
                <a:latin typeface="+mn-lt"/>
              </a:rPr>
              <a:t>ilmastonmuutosta</a:t>
            </a:r>
            <a:r>
              <a:rPr lang="en-US" sz="1100" b="0" i="0" dirty="0">
                <a:effectLst/>
                <a:latin typeface="+mn-lt"/>
              </a:rPr>
              <a:t> ja </a:t>
            </a:r>
            <a:r>
              <a:rPr lang="en-US" sz="1100" b="0" i="0" dirty="0" err="1">
                <a:effectLst/>
                <a:latin typeface="+mn-lt"/>
              </a:rPr>
              <a:t>luonnonvarojen</a:t>
            </a:r>
            <a:r>
              <a:rPr lang="en-US" sz="1100" b="0" i="0" dirty="0">
                <a:effectLst/>
                <a:latin typeface="+mn-lt"/>
              </a:rPr>
              <a:t> </a:t>
            </a:r>
            <a:r>
              <a:rPr lang="en-US" sz="1100" b="0" i="0" dirty="0" err="1">
                <a:effectLst/>
                <a:latin typeface="+mn-lt"/>
              </a:rPr>
              <a:t>ehtymistä</a:t>
            </a:r>
            <a:r>
              <a:rPr lang="en-US" sz="1100" b="0" i="0" dirty="0">
                <a:effectLst/>
                <a:latin typeface="+mn-lt"/>
              </a:rPr>
              <a:t>. On </a:t>
            </a:r>
            <a:r>
              <a:rPr lang="en-US" sz="1100" b="0" i="0" dirty="0" err="1">
                <a:effectLst/>
                <a:latin typeface="+mn-lt"/>
              </a:rPr>
              <a:t>lisättävä</a:t>
            </a:r>
            <a:r>
              <a:rPr lang="en-US" sz="1100" b="0" i="0" dirty="0">
                <a:effectLst/>
                <a:latin typeface="+mn-lt"/>
              </a:rPr>
              <a:t> </a:t>
            </a:r>
            <a:r>
              <a:rPr lang="en-US" sz="1100" b="0" i="0" dirty="0" err="1">
                <a:effectLst/>
                <a:latin typeface="+mn-lt"/>
              </a:rPr>
              <a:t>yksityisten</a:t>
            </a:r>
            <a:r>
              <a:rPr lang="en-US" sz="1100" b="0" i="0" dirty="0">
                <a:effectLst/>
                <a:latin typeface="+mn-lt"/>
              </a:rPr>
              <a:t> </a:t>
            </a:r>
            <a:r>
              <a:rPr lang="en-US" sz="1100" b="0" i="0" dirty="0" err="1">
                <a:effectLst/>
                <a:latin typeface="+mn-lt"/>
              </a:rPr>
              <a:t>pääomavirtojen</a:t>
            </a:r>
            <a:r>
              <a:rPr lang="en-US" sz="1100" b="0" i="0" dirty="0">
                <a:effectLst/>
                <a:latin typeface="+mn-lt"/>
              </a:rPr>
              <a:t> </a:t>
            </a:r>
            <a:r>
              <a:rPr lang="en-US" sz="1100" b="0" i="0" dirty="0" err="1">
                <a:effectLst/>
                <a:latin typeface="+mn-lt"/>
              </a:rPr>
              <a:t>suuntaamista</a:t>
            </a:r>
            <a:r>
              <a:rPr lang="en-US" sz="1100" b="0" i="0" dirty="0">
                <a:effectLst/>
                <a:latin typeface="+mn-lt"/>
              </a:rPr>
              <a:t> </a:t>
            </a:r>
            <a:r>
              <a:rPr lang="en-US" sz="1100" b="0" i="0" dirty="0" err="1">
                <a:effectLst/>
                <a:latin typeface="+mn-lt"/>
              </a:rPr>
              <a:t>kestäviin</a:t>
            </a:r>
            <a:r>
              <a:rPr lang="en-US" sz="1100" b="0" i="0" dirty="0">
                <a:effectLst/>
                <a:latin typeface="+mn-lt"/>
              </a:rPr>
              <a:t> </a:t>
            </a:r>
            <a:r>
              <a:rPr lang="en-US" sz="1100" b="0" i="0" dirty="0" err="1">
                <a:effectLst/>
                <a:latin typeface="+mn-lt"/>
              </a:rPr>
              <a:t>investointeihin</a:t>
            </a:r>
            <a:r>
              <a:rPr lang="en-US" sz="1100" b="0" i="0" dirty="0">
                <a:effectLst/>
                <a:latin typeface="+mn-lt"/>
              </a:rPr>
              <a:t>, </a:t>
            </a:r>
            <a:r>
              <a:rPr lang="en-US" sz="1100" b="0" i="0" dirty="0" err="1">
                <a:effectLst/>
                <a:latin typeface="+mn-lt"/>
              </a:rPr>
              <a:t>jotta</a:t>
            </a:r>
            <a:r>
              <a:rPr lang="en-US" sz="1100" b="0" i="0" dirty="0">
                <a:effectLst/>
                <a:latin typeface="+mn-lt"/>
              </a:rPr>
              <a:t> </a:t>
            </a:r>
            <a:r>
              <a:rPr lang="en-US" sz="1100" b="0" i="0" dirty="0" err="1">
                <a:effectLst/>
                <a:latin typeface="+mn-lt"/>
              </a:rPr>
              <a:t>voidaan</a:t>
            </a:r>
            <a:r>
              <a:rPr lang="en-US" sz="1100" b="0" i="0" dirty="0">
                <a:effectLst/>
                <a:latin typeface="+mn-lt"/>
              </a:rPr>
              <a:t> </a:t>
            </a:r>
            <a:r>
              <a:rPr lang="en-US" sz="1100" b="0" i="0" dirty="0" err="1">
                <a:effectLst/>
                <a:latin typeface="+mn-lt"/>
              </a:rPr>
              <a:t>kuroa</a:t>
            </a:r>
            <a:r>
              <a:rPr lang="en-US" sz="1100" b="0" i="0" dirty="0">
                <a:effectLst/>
                <a:latin typeface="+mn-lt"/>
              </a:rPr>
              <a:t> </a:t>
            </a:r>
            <a:r>
              <a:rPr lang="en-US" sz="1100" b="0" i="0" dirty="0" err="1">
                <a:effectLst/>
                <a:latin typeface="+mn-lt"/>
              </a:rPr>
              <a:t>umpeen</a:t>
            </a:r>
            <a:r>
              <a:rPr lang="en-US" sz="1100" b="0" i="0" dirty="0">
                <a:effectLst/>
                <a:latin typeface="+mn-lt"/>
              </a:rPr>
              <a:t> 180 </a:t>
            </a:r>
            <a:r>
              <a:rPr lang="en-US" sz="1100" b="0" i="0" dirty="0" err="1">
                <a:effectLst/>
                <a:latin typeface="+mn-lt"/>
              </a:rPr>
              <a:t>miljardin</a:t>
            </a:r>
            <a:r>
              <a:rPr lang="en-US" sz="1100" b="0" i="0" dirty="0">
                <a:effectLst/>
                <a:latin typeface="+mn-lt"/>
              </a:rPr>
              <a:t> </a:t>
            </a:r>
            <a:r>
              <a:rPr lang="en-US" sz="1100" b="0" i="0" dirty="0" err="1">
                <a:effectLst/>
                <a:latin typeface="+mn-lt"/>
              </a:rPr>
              <a:t>euron</a:t>
            </a:r>
            <a:r>
              <a:rPr lang="en-US" sz="1100" b="0" i="0" dirty="0">
                <a:effectLst/>
                <a:latin typeface="+mn-lt"/>
              </a:rPr>
              <a:t> </a:t>
            </a:r>
            <a:r>
              <a:rPr lang="en-US" sz="1100" b="0" i="0" dirty="0" err="1">
                <a:effectLst/>
                <a:latin typeface="+mn-lt"/>
              </a:rPr>
              <a:t>lisäinvestointivaje</a:t>
            </a:r>
            <a:r>
              <a:rPr lang="en-US" sz="1100" b="0" i="0" dirty="0">
                <a:effectLst/>
                <a:latin typeface="+mn-lt"/>
              </a:rPr>
              <a:t> ja </a:t>
            </a:r>
            <a:r>
              <a:rPr lang="en-US" sz="1100" b="0" i="0" dirty="0" err="1">
                <a:effectLst/>
                <a:latin typeface="+mn-lt"/>
              </a:rPr>
              <a:t>saavuttaa</a:t>
            </a:r>
            <a:r>
              <a:rPr lang="en-US" sz="1100" b="0" i="0" dirty="0">
                <a:effectLst/>
                <a:latin typeface="+mn-lt"/>
              </a:rPr>
              <a:t> </a:t>
            </a:r>
            <a:r>
              <a:rPr lang="en-US" sz="1100" b="0" i="0" dirty="0" err="1">
                <a:effectLst/>
                <a:latin typeface="+mn-lt"/>
                <a:hlinkClick r:id="rId2"/>
              </a:rPr>
              <a:t>Pariisin</a:t>
            </a:r>
            <a:r>
              <a:rPr lang="en-US" sz="1100" b="0" i="0" dirty="0">
                <a:effectLst/>
                <a:latin typeface="+mn-lt"/>
                <a:hlinkClick r:id="rId2"/>
              </a:rPr>
              <a:t> </a:t>
            </a:r>
            <a:r>
              <a:rPr lang="en-US" sz="1100" b="0" i="0" dirty="0" err="1">
                <a:effectLst/>
                <a:latin typeface="+mn-lt"/>
                <a:hlinkClick r:id="rId2"/>
              </a:rPr>
              <a:t>sopimuksessa</a:t>
            </a:r>
            <a:r>
              <a:rPr lang="en-US" sz="1100" b="0" i="0" dirty="0">
                <a:effectLst/>
                <a:latin typeface="+mn-lt"/>
              </a:rPr>
              <a:t> </a:t>
            </a:r>
            <a:r>
              <a:rPr lang="en-US" sz="1100" b="0" i="0" dirty="0" err="1">
                <a:effectLst/>
                <a:latin typeface="+mn-lt"/>
              </a:rPr>
              <a:t>vahvistetut</a:t>
            </a:r>
            <a:r>
              <a:rPr lang="en-US" sz="1100" b="0" i="0" dirty="0">
                <a:effectLst/>
                <a:latin typeface="+mn-lt"/>
              </a:rPr>
              <a:t> </a:t>
            </a:r>
            <a:r>
              <a:rPr lang="en-US" sz="1100" b="0" i="0" dirty="0" err="1">
                <a:effectLst/>
                <a:latin typeface="+mn-lt"/>
              </a:rPr>
              <a:t>EU:n</a:t>
            </a:r>
            <a:r>
              <a:rPr lang="en-US" sz="1100" b="0" i="0" dirty="0">
                <a:effectLst/>
                <a:latin typeface="+mn-lt"/>
              </a:rPr>
              <a:t> </a:t>
            </a:r>
            <a:r>
              <a:rPr lang="en-US" sz="1100" b="0" i="0" dirty="0" err="1">
                <a:effectLst/>
                <a:latin typeface="+mn-lt"/>
              </a:rPr>
              <a:t>tavoitteet</a:t>
            </a:r>
            <a:r>
              <a:rPr lang="en-US" sz="1100" b="0" i="0" dirty="0">
                <a:effectLst/>
                <a:latin typeface="+mn-lt"/>
              </a:rPr>
              <a:t> </a:t>
            </a:r>
            <a:r>
              <a:rPr lang="en-US" sz="1100" b="0" i="0" dirty="0" err="1">
                <a:effectLst/>
                <a:latin typeface="+mn-lt"/>
              </a:rPr>
              <a:t>vuodelle</a:t>
            </a:r>
            <a:r>
              <a:rPr lang="en-US" sz="1100" b="0" i="0" dirty="0">
                <a:effectLst/>
                <a:latin typeface="+mn-lt"/>
              </a:rPr>
              <a:t> 2030, </a:t>
            </a:r>
            <a:r>
              <a:rPr lang="en-US" sz="1100" b="0" i="0" dirty="0" err="1">
                <a:effectLst/>
                <a:latin typeface="+mn-lt"/>
              </a:rPr>
              <a:t>muun</a:t>
            </a:r>
            <a:r>
              <a:rPr lang="en-US" sz="1100" b="0" i="0" dirty="0">
                <a:effectLst/>
                <a:latin typeface="+mn-lt"/>
              </a:rPr>
              <a:t> </a:t>
            </a:r>
            <a:r>
              <a:rPr lang="en-US" sz="1100" b="0" i="0" dirty="0" err="1">
                <a:effectLst/>
                <a:latin typeface="+mn-lt"/>
              </a:rPr>
              <a:t>muassa</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kasvihuonekaasupäästöjen</a:t>
            </a:r>
            <a:r>
              <a:rPr kumimoji="0" lang="en-US" sz="1100" b="0" i="0" u="none" strike="noStrike" cap="none" spc="0" normalizeH="0" baseline="0" noProof="0" dirty="0">
                <a:ln>
                  <a:noFill/>
                </a:ln>
                <a:effectLst/>
                <a:uLnTx/>
                <a:uFillTx/>
                <a:latin typeface="+mn-lt"/>
              </a:rPr>
              <a:t> 40 %:n </a:t>
            </a:r>
            <a:r>
              <a:rPr kumimoji="0" lang="en-US" sz="1100" b="0" i="0" u="none" strike="noStrike" cap="none" spc="0" normalizeH="0" baseline="0" noProof="0" dirty="0" err="1">
                <a:ln>
                  <a:noFill/>
                </a:ln>
                <a:effectLst/>
                <a:uLnTx/>
                <a:uFillTx/>
                <a:latin typeface="+mn-lt"/>
              </a:rPr>
              <a:t>leikkaus</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Tämä</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ylittää</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suuruusluokaltaan</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julkisen</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sektorin</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kapasiteetin</a:t>
            </a:r>
            <a:r>
              <a:rPr kumimoji="0" lang="en-US" sz="1100" b="0" i="0" u="none" strike="noStrike" cap="none" spc="0" normalizeH="0" baseline="0" noProof="0" dirty="0">
                <a:ln>
                  <a:noFill/>
                </a:ln>
                <a:effectLst/>
                <a:uLnTx/>
                <a:uFillTx/>
                <a:latin typeface="+mn-lt"/>
              </a:rPr>
              <a:t>. (</a:t>
            </a:r>
            <a:r>
              <a:rPr lang="fi-FI" sz="1100" dirty="0">
                <a:hlinkClick r:id="rId6"/>
              </a:rPr>
              <a:t>Kestävä rahoitus: Rahoitusalasta tärkeä toimija ilmastonmuutoksen torjunnassa (europa.eu)</a:t>
            </a:r>
            <a:endParaRPr kumimoji="0" lang="en-US" sz="1100" b="0" i="0" u="none" strike="noStrike" cap="none" spc="0" normalizeH="0" baseline="0" noProof="0" dirty="0">
              <a:ln>
                <a:noFill/>
              </a:ln>
              <a:effectLst/>
              <a:uLnTx/>
              <a:uFillTx/>
              <a:latin typeface="+mn-lt"/>
            </a:endParaRPr>
          </a:p>
          <a:p>
            <a:pPr indent="-228600">
              <a:buFont typeface="Arial" panose="020B0604020202020204" pitchFamily="34" charset="0"/>
              <a:buChar char="•"/>
            </a:pPr>
            <a:r>
              <a:rPr kumimoji="0" lang="en-US" sz="1100" b="0" i="0" u="none" strike="noStrike" cap="none" spc="0" normalizeH="0" baseline="0" noProof="0" dirty="0" err="1">
                <a:ln>
                  <a:noFill/>
                </a:ln>
                <a:effectLst/>
                <a:uLnTx/>
                <a:uFillTx/>
                <a:latin typeface="+mn-lt"/>
              </a:rPr>
              <a:t>Rahoitussektorilla</a:t>
            </a:r>
            <a:r>
              <a:rPr kumimoji="0" lang="en-US" sz="1100" b="0" i="0" u="none" strike="noStrike" cap="none" spc="0" normalizeH="0" baseline="0" noProof="0" dirty="0">
                <a:ln>
                  <a:noFill/>
                </a:ln>
                <a:effectLst/>
                <a:uLnTx/>
                <a:uFillTx/>
                <a:latin typeface="+mn-lt"/>
              </a:rPr>
              <a:t> on </a:t>
            </a:r>
            <a:r>
              <a:rPr kumimoji="0" lang="en-US" sz="1100" b="0" i="0" u="none" strike="noStrike" cap="none" spc="0" normalizeH="0" baseline="0" noProof="0" dirty="0" err="1">
                <a:ln>
                  <a:noFill/>
                </a:ln>
                <a:effectLst/>
                <a:uLnTx/>
                <a:uFillTx/>
                <a:latin typeface="+mn-lt"/>
              </a:rPr>
              <a:t>näiden</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tavoitteiden</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saavuttamisessa</a:t>
            </a:r>
            <a:r>
              <a:rPr kumimoji="0" lang="en-US" sz="1100" b="0" i="0" u="none" strike="noStrike" cap="none" spc="0" normalizeH="0" baseline="0" noProof="0" dirty="0">
                <a:ln>
                  <a:noFill/>
                </a:ln>
                <a:effectLst/>
                <a:uLnTx/>
                <a:uFillTx/>
                <a:latin typeface="+mn-lt"/>
              </a:rPr>
              <a:t> </a:t>
            </a:r>
            <a:r>
              <a:rPr kumimoji="0" lang="en-US" sz="1100" b="0" i="0" u="none" strike="noStrike" cap="none" spc="0" normalizeH="0" baseline="0" noProof="0" dirty="0" err="1">
                <a:ln>
                  <a:noFill/>
                </a:ln>
                <a:effectLst/>
                <a:uLnTx/>
                <a:uFillTx/>
                <a:latin typeface="+mn-lt"/>
              </a:rPr>
              <a:t>avainasema</a:t>
            </a:r>
            <a:r>
              <a:rPr kumimoji="0" lang="en-US" sz="1100" b="0" i="0" u="none" strike="noStrike" cap="none" spc="0" normalizeH="0" baseline="0" noProof="0" dirty="0">
                <a:ln>
                  <a:noFill/>
                </a:ln>
                <a:effectLst/>
                <a:uLnTx/>
                <a:uFillTx/>
                <a:latin typeface="+mn-lt"/>
              </a:rPr>
              <a:t>. </a:t>
            </a:r>
          </a:p>
          <a:p>
            <a:pPr marL="0" marR="0" lvl="0" indent="-228600" fontAlgn="auto">
              <a:spcBef>
                <a:spcPts val="1000"/>
              </a:spcBef>
              <a:spcAft>
                <a:spcPts val="0"/>
              </a:spcAft>
              <a:buClrTx/>
              <a:buSzTx/>
              <a:buFont typeface="Arial" panose="020B0604020202020204" pitchFamily="34" charset="0"/>
              <a:buChar char="•"/>
              <a:tabLst/>
              <a:defRPr/>
            </a:pPr>
            <a:r>
              <a:rPr kumimoji="0" lang="en-US" sz="1100" b="0" i="0" u="none" strike="noStrike" cap="none" spc="0" normalizeH="0" baseline="0" noProof="0" dirty="0" err="1">
                <a:ln>
                  <a:noFill/>
                </a:ln>
                <a:effectLst/>
                <a:uLnTx/>
                <a:uFillTx/>
                <a:latin typeface="+mn-lt"/>
                <a:hlinkClick r:id="rId7"/>
              </a:rPr>
              <a:t>Kestävän</a:t>
            </a:r>
            <a:r>
              <a:rPr kumimoji="0" lang="en-US" sz="1100" b="0" i="0" u="none" strike="noStrike" cap="none" spc="0" normalizeH="0" baseline="0" noProof="0" dirty="0">
                <a:ln>
                  <a:noFill/>
                </a:ln>
                <a:effectLst/>
                <a:uLnTx/>
                <a:uFillTx/>
                <a:latin typeface="+mn-lt"/>
                <a:hlinkClick r:id="rId7"/>
              </a:rPr>
              <a:t> </a:t>
            </a:r>
            <a:r>
              <a:rPr kumimoji="0" lang="en-US" sz="1100" b="0" i="0" u="none" strike="noStrike" cap="none" spc="0" normalizeH="0" baseline="0" noProof="0" dirty="0" err="1">
                <a:ln>
                  <a:noFill/>
                </a:ln>
                <a:effectLst/>
                <a:uLnTx/>
                <a:uFillTx/>
                <a:latin typeface="+mn-lt"/>
                <a:hlinkClick r:id="rId7"/>
              </a:rPr>
              <a:t>kasvun</a:t>
            </a:r>
            <a:r>
              <a:rPr kumimoji="0" lang="en-US" sz="1100" b="0" i="0" u="none" strike="noStrike" cap="none" spc="0" normalizeH="0" baseline="0" noProof="0" dirty="0">
                <a:ln>
                  <a:noFill/>
                </a:ln>
                <a:effectLst/>
                <a:uLnTx/>
                <a:uFillTx/>
                <a:latin typeface="+mn-lt"/>
                <a:hlinkClick r:id="rId7"/>
              </a:rPr>
              <a:t> </a:t>
            </a:r>
            <a:r>
              <a:rPr kumimoji="0" lang="en-US" sz="1100" b="0" i="0" u="none" strike="noStrike" cap="none" spc="0" normalizeH="0" baseline="0" noProof="0" dirty="0" err="1">
                <a:ln>
                  <a:noFill/>
                </a:ln>
                <a:effectLst/>
                <a:uLnTx/>
                <a:uFillTx/>
                <a:latin typeface="+mn-lt"/>
                <a:hlinkClick r:id="rId7"/>
              </a:rPr>
              <a:t>rahoitusta</a:t>
            </a:r>
            <a:r>
              <a:rPr kumimoji="0" lang="en-US" sz="1100" b="0" i="0" u="none" strike="noStrike" cap="none" spc="0" normalizeH="0" baseline="0" noProof="0" dirty="0">
                <a:ln>
                  <a:noFill/>
                </a:ln>
                <a:effectLst/>
                <a:uLnTx/>
                <a:uFillTx/>
                <a:latin typeface="+mn-lt"/>
                <a:hlinkClick r:id="rId7"/>
              </a:rPr>
              <a:t> </a:t>
            </a:r>
            <a:r>
              <a:rPr kumimoji="0" lang="en-US" sz="1100" b="0" i="0" u="none" strike="noStrike" cap="none" spc="0" normalizeH="0" baseline="0" noProof="0" dirty="0" err="1">
                <a:ln>
                  <a:noFill/>
                </a:ln>
                <a:effectLst/>
                <a:uLnTx/>
                <a:uFillTx/>
                <a:latin typeface="+mn-lt"/>
                <a:hlinkClick r:id="rId7"/>
              </a:rPr>
              <a:t>koskeva</a:t>
            </a:r>
            <a:r>
              <a:rPr kumimoji="0" lang="en-US" sz="1100" b="0" i="0" u="none" strike="noStrike" cap="none" spc="0" normalizeH="0" baseline="0" noProof="0" dirty="0">
                <a:ln>
                  <a:noFill/>
                </a:ln>
                <a:effectLst/>
                <a:uLnTx/>
                <a:uFillTx/>
                <a:latin typeface="+mn-lt"/>
                <a:hlinkClick r:id="rId7"/>
              </a:rPr>
              <a:t> </a:t>
            </a:r>
            <a:r>
              <a:rPr kumimoji="0" lang="en-US" sz="1100" b="0" i="0" u="none" strike="noStrike" cap="none" spc="0" normalizeH="0" baseline="0" noProof="0" dirty="0" err="1">
                <a:ln>
                  <a:noFill/>
                </a:ln>
                <a:effectLst/>
                <a:uLnTx/>
                <a:uFillTx/>
                <a:latin typeface="+mn-lt"/>
                <a:hlinkClick r:id="rId7"/>
              </a:rPr>
              <a:t>toimintasuunnitelma</a:t>
            </a:r>
            <a:r>
              <a:rPr kumimoji="0" lang="en-US" sz="1100" b="0" i="0" u="none" strike="noStrike" cap="none" spc="0" normalizeH="0" baseline="0" noProof="0" dirty="0">
                <a:ln>
                  <a:noFill/>
                </a:ln>
                <a:effectLst/>
                <a:uLnTx/>
                <a:uFillTx/>
                <a:latin typeface="+mn-lt"/>
              </a:rPr>
              <a:t> (EU;8.3.2018); </a:t>
            </a:r>
            <a:r>
              <a:rPr kumimoji="0" lang="en-US" sz="1100" b="0" i="0" u="none" strike="noStrike" cap="none" spc="0" normalizeH="0" baseline="0" noProof="0" dirty="0" err="1">
                <a:ln>
                  <a:noFill/>
                </a:ln>
                <a:effectLst/>
                <a:uLnTx/>
                <a:uFillTx/>
                <a:latin typeface="+mn-lt"/>
              </a:rPr>
              <a:t>tavoitteet</a:t>
            </a:r>
            <a:r>
              <a:rPr kumimoji="0" lang="en-US" sz="1100" b="0" i="0" u="none" strike="noStrike" cap="none" spc="0" normalizeH="0" baseline="0" noProof="0" dirty="0">
                <a:ln>
                  <a:noFill/>
                </a:ln>
                <a:effectLst/>
                <a:uLnTx/>
                <a:uFillTx/>
                <a:latin typeface="+mn-lt"/>
              </a:rPr>
              <a:t>: </a:t>
            </a:r>
          </a:p>
          <a:p>
            <a:pPr lvl="1"/>
            <a:r>
              <a:rPr lang="fi-FI" sz="1025" dirty="0"/>
              <a:t>1. ohjata pääomavirrat kestäviin investointeihin kestävän ja osallistavan kasvun saavuttamiseksi; </a:t>
            </a:r>
          </a:p>
          <a:p>
            <a:pPr lvl="1"/>
            <a:r>
              <a:rPr lang="fi-FI" sz="1025" dirty="0"/>
              <a:t>2. hallita rahoitusriskejä, jotka aiheutuvat ilmastonmuutoksesta, luonnonvarojen ehtymisestä, ympäristön pilaantumisesta ja yhteiskunnallisista ongelmista; ja </a:t>
            </a:r>
          </a:p>
          <a:p>
            <a:pPr lvl="1"/>
            <a:r>
              <a:rPr lang="fi-FI" sz="1025" dirty="0"/>
              <a:t>3. suosia taloudellisessa ja rahoitustoiminnassa läpinäkyvyyttä ja pitkäjänteisyyttä. </a:t>
            </a:r>
          </a:p>
        </p:txBody>
      </p:sp>
      <p:sp>
        <p:nvSpPr>
          <p:cNvPr id="4" name="Alatunnisteen paikkamerkki 3">
            <a:extLst>
              <a:ext uri="{FF2B5EF4-FFF2-40B4-BE49-F238E27FC236}">
                <a16:creationId xmlns:a16="http://schemas.microsoft.com/office/drawing/2014/main" id="{363CFC3A-43BA-43CB-84AD-A9497B3AFCD0}"/>
              </a:ext>
            </a:extLst>
          </p:cNvPr>
          <p:cNvSpPr>
            <a:spLocks noGrp="1"/>
          </p:cNvSpPr>
          <p:nvPr>
            <p:ph type="ftr" sz="quarter" idx="16"/>
          </p:nvPr>
        </p:nvSpPr>
        <p:spPr>
          <a:xfrm>
            <a:off x="795528" y="6382512"/>
            <a:ext cx="6757416" cy="320040"/>
          </a:xfrm>
        </p:spPr>
        <p:txBody>
          <a:bodyPr vert="horz" lIns="91440" tIns="45720" rIns="91440" bIns="45720" rtlCol="0" anchor="ctr">
            <a:normAutofit/>
          </a:bodyPr>
          <a:lstStyle/>
          <a:p>
            <a:pPr algn="l">
              <a:spcAft>
                <a:spcPts val="600"/>
              </a:spcAft>
              <a:defRPr/>
            </a:pPr>
            <a:r>
              <a:rPr lang="en-US" sz="1000" kern="1200">
                <a:solidFill>
                  <a:schemeClr val="tx1">
                    <a:tint val="75000"/>
                  </a:schemeClr>
                </a:solidFill>
                <a:latin typeface="+mn-lt"/>
                <a:ea typeface="+mn-ea"/>
                <a:cs typeface="+mn-cs"/>
              </a:rPr>
              <a:t>Rahoitusmarkkinaoikeus luento 12</a:t>
            </a:r>
          </a:p>
        </p:txBody>
      </p:sp>
      <p:sp>
        <p:nvSpPr>
          <p:cNvPr id="5" name="Dian numeron paikkamerkki 4">
            <a:extLst>
              <a:ext uri="{FF2B5EF4-FFF2-40B4-BE49-F238E27FC236}">
                <a16:creationId xmlns:a16="http://schemas.microsoft.com/office/drawing/2014/main" id="{8CA59520-D1C0-425C-8825-CB5AE86F231D}"/>
              </a:ext>
            </a:extLst>
          </p:cNvPr>
          <p:cNvSpPr>
            <a:spLocks noGrp="1"/>
          </p:cNvSpPr>
          <p:nvPr>
            <p:ph type="sldNum" sz="quarter" idx="17"/>
          </p:nvPr>
        </p:nvSpPr>
        <p:spPr>
          <a:xfrm>
            <a:off x="10707624" y="6382512"/>
            <a:ext cx="685800" cy="320040"/>
          </a:xfrm>
        </p:spPr>
        <p:txBody>
          <a:bodyPr vert="horz" lIns="91440" tIns="45720" rIns="91440" bIns="45720" rtlCol="0" anchor="ctr">
            <a:normAutofit/>
          </a:bodyPr>
          <a:lstStyle/>
          <a:p>
            <a:pPr>
              <a:spcAft>
                <a:spcPts val="600"/>
              </a:spcAft>
              <a:defRPr/>
            </a:pPr>
            <a:fld id="{1C07628F-9402-FB47-93B5-FC3C3BFEEBE0}" type="slidenum">
              <a:rPr lang="en-US" sz="1000"/>
              <a:pPr>
                <a:spcAft>
                  <a:spcPts val="600"/>
                </a:spcAft>
                <a:defRPr/>
              </a:pPr>
              <a:t>6</a:t>
            </a:fld>
            <a:endParaRPr lang="en-US" sz="1000"/>
          </a:p>
        </p:txBody>
      </p:sp>
    </p:spTree>
    <p:extLst>
      <p:ext uri="{BB962C8B-B14F-4D97-AF65-F5344CB8AC3E}">
        <p14:creationId xmlns:p14="http://schemas.microsoft.com/office/powerpoint/2010/main" val="305717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8D70B121-56F4-4848-B38B-182089D909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8000"/>
            </a:schemeClr>
          </a:solidFill>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888A7DAF-421C-4693-987E-56241F8E654D}"/>
              </a:ext>
            </a:extLst>
          </p:cNvPr>
          <p:cNvSpPr>
            <a:spLocks noGrp="1"/>
          </p:cNvSpPr>
          <p:nvPr>
            <p:ph type="ctrTitle"/>
          </p:nvPr>
        </p:nvSpPr>
        <p:spPr>
          <a:xfrm>
            <a:off x="838200" y="963877"/>
            <a:ext cx="3494362" cy="4930246"/>
          </a:xfrm>
        </p:spPr>
        <p:txBody>
          <a:bodyPr vert="horz" lIns="91440" tIns="45720" rIns="91440" bIns="45720" rtlCol="0" anchor="ctr">
            <a:normAutofit/>
          </a:bodyPr>
          <a:lstStyle/>
          <a:p>
            <a:pPr algn="r">
              <a:lnSpc>
                <a:spcPct val="90000"/>
              </a:lnSpc>
            </a:pPr>
            <a:r>
              <a:rPr lang="en-US" sz="3100" b="0" i="0" kern="1200" cap="all">
                <a:effectLst/>
                <a:latin typeface="+mj-lt"/>
                <a:ea typeface="+mj-ea"/>
                <a:cs typeface="+mj-cs"/>
              </a:rPr>
              <a:t>KESTÄVÄ RAHOITUS: SIJOITUSTEN KESTÄVYYDEN LUOKITTELU </a:t>
            </a:r>
            <a:br>
              <a:rPr lang="en-US" sz="3100" b="0" i="0" kern="1200" cap="all">
                <a:effectLst/>
                <a:latin typeface="+mj-lt"/>
                <a:ea typeface="+mj-ea"/>
                <a:cs typeface="+mj-cs"/>
              </a:rPr>
            </a:br>
            <a:r>
              <a:rPr lang="en-US" sz="3100" kern="1200">
                <a:latin typeface="+mj-lt"/>
                <a:ea typeface="+mj-ea"/>
                <a:cs typeface="+mj-cs"/>
                <a:hlinkClick r:id="rId2"/>
              </a:rPr>
              <a:t>Kestävä rahoitus: sijoitusten kestävyyden luokittelu - EU2019FI</a:t>
            </a:r>
            <a:br>
              <a:rPr lang="en-US" sz="3100" kern="1200">
                <a:latin typeface="+mj-lt"/>
                <a:ea typeface="+mj-ea"/>
                <a:cs typeface="+mj-cs"/>
              </a:rPr>
            </a:br>
            <a:br>
              <a:rPr lang="en-US" sz="3100" b="0" i="0" kern="1200" cap="all">
                <a:effectLst/>
                <a:latin typeface="+mj-lt"/>
                <a:ea typeface="+mj-ea"/>
                <a:cs typeface="+mj-cs"/>
              </a:rPr>
            </a:br>
            <a:endParaRPr lang="en-US" sz="3100" kern="1200">
              <a:latin typeface="+mj-lt"/>
              <a:ea typeface="+mj-ea"/>
              <a:cs typeface="+mj-cs"/>
            </a:endParaRPr>
          </a:p>
        </p:txBody>
      </p:sp>
      <p:cxnSp>
        <p:nvCxnSpPr>
          <p:cNvPr id="12" name="Straight Connector 11">
            <a:extLst>
              <a:ext uri="{FF2B5EF4-FFF2-40B4-BE49-F238E27FC236}">
                <a16:creationId xmlns:a16="http://schemas.microsoft.com/office/drawing/2014/main" id="{2D72A2C9-F3CA-4216-8BAD-FA4C970C3C4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057400"/>
            <a:ext cx="0" cy="2743200"/>
          </a:xfrm>
          <a:prstGeom prst="line">
            <a:avLst/>
          </a:prstGeom>
          <a:ln w="1905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2CF17DB4-DC12-4780-9EC9-AE2B2FD59B53}"/>
              </a:ext>
            </a:extLst>
          </p:cNvPr>
          <p:cNvSpPr>
            <a:spLocks noGrp="1"/>
          </p:cNvSpPr>
          <p:nvPr>
            <p:ph sz="quarter" idx="14"/>
          </p:nvPr>
        </p:nvSpPr>
        <p:spPr>
          <a:xfrm>
            <a:off x="4976031" y="963877"/>
            <a:ext cx="6377769" cy="4930246"/>
          </a:xfrm>
        </p:spPr>
        <p:txBody>
          <a:bodyPr vert="horz" lIns="91440" tIns="45720" rIns="91440" bIns="45720" rtlCol="0" anchor="ctr">
            <a:normAutofit/>
          </a:bodyPr>
          <a:lstStyle/>
          <a:p>
            <a:pPr indent="-228600">
              <a:buFont typeface="Arial" panose="020B0604020202020204" pitchFamily="34" charset="0"/>
              <a:buChar char="•"/>
            </a:pPr>
            <a:r>
              <a:rPr lang="en-US" sz="2000" b="0" i="0" dirty="0">
                <a:effectLst/>
                <a:latin typeface="+mn-lt"/>
              </a:rPr>
              <a:t>EU </a:t>
            </a:r>
            <a:r>
              <a:rPr lang="en-US" sz="2000" b="0" i="0" dirty="0" err="1">
                <a:effectLst/>
                <a:latin typeface="+mn-lt"/>
              </a:rPr>
              <a:t>luo</a:t>
            </a:r>
            <a:r>
              <a:rPr lang="en-US" sz="2000" b="0" i="0" dirty="0">
                <a:effectLst/>
                <a:latin typeface="+mn-lt"/>
              </a:rPr>
              <a:t> </a:t>
            </a:r>
            <a:r>
              <a:rPr lang="en-US" sz="2000" b="0" i="0" dirty="0" err="1">
                <a:effectLst/>
                <a:latin typeface="+mn-lt"/>
              </a:rPr>
              <a:t>yhtenäisen</a:t>
            </a:r>
            <a:r>
              <a:rPr lang="en-US" sz="2000" b="0" i="0" dirty="0">
                <a:effectLst/>
                <a:latin typeface="+mn-lt"/>
              </a:rPr>
              <a:t> </a:t>
            </a:r>
            <a:r>
              <a:rPr lang="en-US" sz="2000" b="0" i="0" dirty="0" err="1">
                <a:effectLst/>
                <a:latin typeface="+mn-lt"/>
              </a:rPr>
              <a:t>luokitusjärjestelmän</a:t>
            </a:r>
            <a:r>
              <a:rPr lang="en-US" sz="2000" b="0" i="0" dirty="0">
                <a:effectLst/>
                <a:latin typeface="+mn-lt"/>
              </a:rPr>
              <a:t> </a:t>
            </a:r>
            <a:r>
              <a:rPr lang="en-US" sz="2000" b="0" i="0" dirty="0" err="1">
                <a:effectLst/>
                <a:latin typeface="+mn-lt"/>
              </a:rPr>
              <a:t>sille</a:t>
            </a:r>
            <a:r>
              <a:rPr lang="en-US" sz="2000" b="0" i="0" dirty="0">
                <a:effectLst/>
                <a:latin typeface="+mn-lt"/>
              </a:rPr>
              <a:t>, </a:t>
            </a:r>
            <a:r>
              <a:rPr lang="en-US" sz="2000" b="0" i="0" dirty="0" err="1">
                <a:effectLst/>
                <a:latin typeface="+mn-lt"/>
              </a:rPr>
              <a:t>onko</a:t>
            </a:r>
            <a:r>
              <a:rPr lang="en-US" sz="2000" b="0" i="0" dirty="0">
                <a:effectLst/>
                <a:latin typeface="+mn-lt"/>
              </a:rPr>
              <a:t> </a:t>
            </a:r>
            <a:r>
              <a:rPr lang="en-US" sz="2000" b="0" i="0" dirty="0" err="1">
                <a:effectLst/>
                <a:latin typeface="+mn-lt"/>
              </a:rPr>
              <a:t>jokin</a:t>
            </a:r>
            <a:r>
              <a:rPr lang="en-US" sz="2000" b="0" i="0" dirty="0">
                <a:effectLst/>
                <a:latin typeface="+mn-lt"/>
              </a:rPr>
              <a:t> </a:t>
            </a:r>
            <a:r>
              <a:rPr lang="en-US" sz="2000" b="0" i="0" dirty="0" err="1">
                <a:effectLst/>
                <a:latin typeface="+mn-lt"/>
              </a:rPr>
              <a:t>investointi</a:t>
            </a:r>
            <a:r>
              <a:rPr lang="en-US" sz="2000" b="0" i="0" dirty="0">
                <a:effectLst/>
                <a:latin typeface="+mn-lt"/>
              </a:rPr>
              <a:t> </a:t>
            </a:r>
            <a:r>
              <a:rPr lang="en-US" sz="2000" b="0" i="0" dirty="0" err="1">
                <a:effectLst/>
                <a:latin typeface="+mn-lt"/>
              </a:rPr>
              <a:t>ympäristön</a:t>
            </a:r>
            <a:r>
              <a:rPr lang="en-US" sz="2000" b="0" i="0" dirty="0">
                <a:effectLst/>
                <a:latin typeface="+mn-lt"/>
              </a:rPr>
              <a:t> </a:t>
            </a:r>
            <a:r>
              <a:rPr lang="en-US" sz="2000" b="0" i="0" dirty="0" err="1">
                <a:effectLst/>
                <a:latin typeface="+mn-lt"/>
              </a:rPr>
              <a:t>kannalta</a:t>
            </a:r>
            <a:r>
              <a:rPr lang="en-US" sz="2000" b="0" i="0" dirty="0">
                <a:effectLst/>
                <a:latin typeface="+mn-lt"/>
              </a:rPr>
              <a:t> </a:t>
            </a:r>
            <a:r>
              <a:rPr lang="en-US" sz="2000" b="0" i="0" dirty="0" err="1">
                <a:effectLst/>
                <a:latin typeface="+mn-lt"/>
              </a:rPr>
              <a:t>kestävä</a:t>
            </a:r>
            <a:r>
              <a:rPr lang="en-US" sz="2000" b="0" i="0" dirty="0">
                <a:effectLst/>
                <a:latin typeface="+mn-lt"/>
              </a:rPr>
              <a:t>. </a:t>
            </a:r>
            <a:r>
              <a:rPr lang="en-US" sz="2000" b="0" i="0" dirty="0" err="1">
                <a:effectLst/>
                <a:latin typeface="+mn-lt"/>
              </a:rPr>
              <a:t>Yhtenäiset</a:t>
            </a:r>
            <a:r>
              <a:rPr lang="en-US" sz="2000" b="0" i="0" dirty="0">
                <a:effectLst/>
                <a:latin typeface="+mn-lt"/>
              </a:rPr>
              <a:t> </a:t>
            </a:r>
            <a:r>
              <a:rPr lang="en-US" sz="2000" b="0" i="0" dirty="0" err="1">
                <a:effectLst/>
                <a:latin typeface="+mn-lt"/>
              </a:rPr>
              <a:t>kriteerit</a:t>
            </a:r>
            <a:r>
              <a:rPr lang="en-US" sz="2000" b="0" i="0" dirty="0">
                <a:effectLst/>
                <a:latin typeface="+mn-lt"/>
              </a:rPr>
              <a:t> </a:t>
            </a:r>
            <a:r>
              <a:rPr lang="en-US" sz="2000" b="0" i="0" dirty="0" err="1">
                <a:effectLst/>
                <a:latin typeface="+mn-lt"/>
              </a:rPr>
              <a:t>helpottavat</a:t>
            </a:r>
            <a:r>
              <a:rPr lang="en-US" sz="2000" b="0" i="0" dirty="0">
                <a:effectLst/>
                <a:latin typeface="+mn-lt"/>
              </a:rPr>
              <a:t> </a:t>
            </a:r>
            <a:r>
              <a:rPr lang="en-US" sz="2000" b="0" i="0" dirty="0" err="1">
                <a:effectLst/>
                <a:latin typeface="+mn-lt"/>
              </a:rPr>
              <a:t>vastuullista</a:t>
            </a:r>
            <a:r>
              <a:rPr lang="en-US" sz="2000" b="0" i="0" dirty="0">
                <a:effectLst/>
                <a:latin typeface="+mn-lt"/>
              </a:rPr>
              <a:t> </a:t>
            </a:r>
            <a:r>
              <a:rPr lang="en-US" sz="2000" b="0" i="0" dirty="0" err="1">
                <a:effectLst/>
                <a:latin typeface="+mn-lt"/>
              </a:rPr>
              <a:t>sijoittamista</a:t>
            </a:r>
            <a:r>
              <a:rPr lang="en-US" sz="2000" b="0" i="0" dirty="0">
                <a:effectLst/>
                <a:latin typeface="+mn-lt"/>
              </a:rPr>
              <a:t>, </a:t>
            </a:r>
            <a:r>
              <a:rPr lang="en-US" sz="2000" b="0" i="0" dirty="0" err="1">
                <a:effectLst/>
                <a:latin typeface="+mn-lt"/>
              </a:rPr>
              <a:t>sillä</a:t>
            </a:r>
            <a:r>
              <a:rPr lang="en-US" sz="2000" b="0" i="0" dirty="0">
                <a:effectLst/>
                <a:latin typeface="+mn-lt"/>
              </a:rPr>
              <a:t> </a:t>
            </a:r>
            <a:r>
              <a:rPr lang="en-US" sz="2000" b="0" i="0" dirty="0" err="1">
                <a:effectLst/>
                <a:latin typeface="+mn-lt"/>
              </a:rPr>
              <a:t>sijoittaja</a:t>
            </a:r>
            <a:r>
              <a:rPr lang="en-US" sz="2000" b="0" i="0" dirty="0">
                <a:effectLst/>
                <a:latin typeface="+mn-lt"/>
              </a:rPr>
              <a:t> </a:t>
            </a:r>
            <a:r>
              <a:rPr lang="en-US" sz="2000" b="0" i="0" dirty="0" err="1">
                <a:effectLst/>
                <a:latin typeface="+mn-lt"/>
              </a:rPr>
              <a:t>saa</a:t>
            </a:r>
            <a:r>
              <a:rPr lang="en-US" sz="2000" b="0" i="0" dirty="0">
                <a:effectLst/>
                <a:latin typeface="+mn-lt"/>
              </a:rPr>
              <a:t> </a:t>
            </a:r>
            <a:r>
              <a:rPr lang="en-US" sz="2000" b="0" i="0" dirty="0" err="1">
                <a:effectLst/>
                <a:latin typeface="+mn-lt"/>
              </a:rPr>
              <a:t>jatkossa</a:t>
            </a:r>
            <a:r>
              <a:rPr lang="en-US" sz="2000" b="0" i="0" dirty="0">
                <a:effectLst/>
                <a:latin typeface="+mn-lt"/>
              </a:rPr>
              <a:t> </a:t>
            </a:r>
            <a:r>
              <a:rPr lang="en-US" sz="2000" b="0" i="0" dirty="0" err="1">
                <a:effectLst/>
                <a:latin typeface="+mn-lt"/>
              </a:rPr>
              <a:t>paremmin</a:t>
            </a:r>
            <a:r>
              <a:rPr lang="en-US" sz="2000" b="0" i="0" dirty="0">
                <a:effectLst/>
                <a:latin typeface="+mn-lt"/>
              </a:rPr>
              <a:t> </a:t>
            </a:r>
            <a:r>
              <a:rPr lang="en-US" sz="2000" b="0" i="0" dirty="0" err="1">
                <a:effectLst/>
                <a:latin typeface="+mn-lt"/>
              </a:rPr>
              <a:t>tietoa</a:t>
            </a:r>
            <a:r>
              <a:rPr lang="en-US" sz="2000" b="0" i="0" dirty="0">
                <a:effectLst/>
                <a:latin typeface="+mn-lt"/>
              </a:rPr>
              <a:t> </a:t>
            </a:r>
            <a:r>
              <a:rPr lang="en-US" sz="2000" b="0" i="0" dirty="0" err="1">
                <a:effectLst/>
                <a:latin typeface="+mn-lt"/>
              </a:rPr>
              <a:t>eri</a:t>
            </a:r>
            <a:r>
              <a:rPr lang="en-US" sz="2000" b="0" i="0" dirty="0">
                <a:effectLst/>
                <a:latin typeface="+mn-lt"/>
              </a:rPr>
              <a:t> </a:t>
            </a:r>
            <a:r>
              <a:rPr lang="en-US" sz="2000" b="0" i="0" dirty="0" err="1">
                <a:effectLst/>
                <a:latin typeface="+mn-lt"/>
              </a:rPr>
              <a:t>sijoitustuotteiden</a:t>
            </a:r>
            <a:r>
              <a:rPr lang="en-US" sz="2000" b="0" i="0" dirty="0">
                <a:effectLst/>
                <a:latin typeface="+mn-lt"/>
              </a:rPr>
              <a:t> </a:t>
            </a:r>
            <a:r>
              <a:rPr lang="en-US" sz="2000" b="0" i="0" dirty="0" err="1">
                <a:effectLst/>
                <a:latin typeface="+mn-lt"/>
              </a:rPr>
              <a:t>kestävyydestä</a:t>
            </a:r>
            <a:r>
              <a:rPr lang="en-US" sz="2000" b="0" i="0" dirty="0">
                <a:effectLst/>
                <a:latin typeface="+mn-lt"/>
              </a:rPr>
              <a:t> ja </a:t>
            </a:r>
            <a:r>
              <a:rPr lang="en-US" sz="2000" b="0" i="0" dirty="0" err="1">
                <a:effectLst/>
                <a:latin typeface="+mn-lt"/>
              </a:rPr>
              <a:t>pystyy</a:t>
            </a:r>
            <a:r>
              <a:rPr lang="en-US" sz="2000" b="0" i="0" dirty="0">
                <a:effectLst/>
                <a:latin typeface="+mn-lt"/>
              </a:rPr>
              <a:t> </a:t>
            </a:r>
            <a:r>
              <a:rPr lang="en-US" sz="2000" b="0" i="0" dirty="0" err="1">
                <a:effectLst/>
                <a:latin typeface="+mn-lt"/>
              </a:rPr>
              <a:t>paremmin</a:t>
            </a:r>
            <a:r>
              <a:rPr lang="en-US" sz="2000" b="0" i="0" dirty="0">
                <a:effectLst/>
                <a:latin typeface="+mn-lt"/>
              </a:rPr>
              <a:t> </a:t>
            </a:r>
            <a:r>
              <a:rPr lang="en-US" sz="2000" b="0" i="0" dirty="0" err="1">
                <a:effectLst/>
                <a:latin typeface="+mn-lt"/>
              </a:rPr>
              <a:t>vertailemaan</a:t>
            </a:r>
            <a:r>
              <a:rPr lang="en-US" sz="2000" b="0" i="0" dirty="0">
                <a:effectLst/>
                <a:latin typeface="+mn-lt"/>
              </a:rPr>
              <a:t> </a:t>
            </a:r>
            <a:r>
              <a:rPr lang="en-US" sz="2000" b="0" i="0" dirty="0" err="1">
                <a:effectLst/>
                <a:latin typeface="+mn-lt"/>
              </a:rPr>
              <a:t>niitä</a:t>
            </a:r>
            <a:r>
              <a:rPr lang="en-US" sz="2000" b="0" i="0" dirty="0">
                <a:effectLst/>
                <a:latin typeface="+mn-lt"/>
              </a:rPr>
              <a:t>. </a:t>
            </a:r>
            <a:r>
              <a:rPr lang="en-US" sz="2000" b="0" i="0" dirty="0" err="1">
                <a:effectLst/>
                <a:latin typeface="+mn-lt"/>
              </a:rPr>
              <a:t>Nykyisin</a:t>
            </a:r>
            <a:r>
              <a:rPr lang="en-US" sz="2000" b="0" i="0" dirty="0">
                <a:effectLst/>
                <a:latin typeface="+mn-lt"/>
              </a:rPr>
              <a:t> </a:t>
            </a:r>
            <a:r>
              <a:rPr lang="en-US" sz="2000" b="0" i="0" dirty="0" err="1">
                <a:effectLst/>
                <a:latin typeface="+mn-lt"/>
              </a:rPr>
              <a:t>eri</a:t>
            </a:r>
            <a:r>
              <a:rPr lang="en-US" sz="2000" b="0" i="0" dirty="0">
                <a:effectLst/>
                <a:latin typeface="+mn-lt"/>
              </a:rPr>
              <a:t> </a:t>
            </a:r>
            <a:r>
              <a:rPr lang="en-US" sz="2000" b="0" i="0" dirty="0" err="1">
                <a:effectLst/>
                <a:latin typeface="+mn-lt"/>
              </a:rPr>
              <a:t>palveluntarjoajat</a:t>
            </a:r>
            <a:r>
              <a:rPr lang="en-US" sz="2000" b="0" i="0" dirty="0">
                <a:effectLst/>
                <a:latin typeface="+mn-lt"/>
              </a:rPr>
              <a:t> </a:t>
            </a:r>
            <a:r>
              <a:rPr lang="en-US" sz="2000" b="0" i="0" dirty="0" err="1">
                <a:effectLst/>
                <a:latin typeface="+mn-lt"/>
              </a:rPr>
              <a:t>käyttävät</a:t>
            </a:r>
            <a:r>
              <a:rPr lang="en-US" sz="2000" b="0" i="0" dirty="0">
                <a:effectLst/>
                <a:latin typeface="+mn-lt"/>
              </a:rPr>
              <a:t> </a:t>
            </a:r>
            <a:r>
              <a:rPr lang="en-US" sz="2000" b="0" i="0" dirty="0" err="1">
                <a:effectLst/>
                <a:latin typeface="+mn-lt"/>
              </a:rPr>
              <a:t>erilaisia</a:t>
            </a:r>
            <a:r>
              <a:rPr lang="en-US" sz="2000" b="0" i="0" dirty="0">
                <a:effectLst/>
                <a:latin typeface="+mn-lt"/>
              </a:rPr>
              <a:t> </a:t>
            </a:r>
            <a:r>
              <a:rPr lang="en-US" sz="2000" b="0" i="0" dirty="0" err="1">
                <a:effectLst/>
                <a:latin typeface="+mn-lt"/>
              </a:rPr>
              <a:t>menetelmiä</a:t>
            </a:r>
            <a:r>
              <a:rPr lang="en-US" sz="2000" b="0" i="0" dirty="0">
                <a:effectLst/>
                <a:latin typeface="+mn-lt"/>
              </a:rPr>
              <a:t> </a:t>
            </a:r>
            <a:r>
              <a:rPr lang="en-US" sz="2000" b="0" i="0" dirty="0" err="1">
                <a:effectLst/>
                <a:latin typeface="+mn-lt"/>
              </a:rPr>
              <a:t>rahoitustuotteen</a:t>
            </a:r>
            <a:r>
              <a:rPr lang="en-US" sz="2000" b="0" i="0" dirty="0">
                <a:effectLst/>
                <a:latin typeface="+mn-lt"/>
              </a:rPr>
              <a:t> </a:t>
            </a:r>
            <a:r>
              <a:rPr lang="en-US" sz="2000" b="0" i="0" dirty="0" err="1">
                <a:effectLst/>
                <a:latin typeface="+mn-lt"/>
              </a:rPr>
              <a:t>kestävyyden</a:t>
            </a:r>
            <a:r>
              <a:rPr lang="en-US" sz="2000" b="0" i="0" dirty="0">
                <a:effectLst/>
                <a:latin typeface="+mn-lt"/>
              </a:rPr>
              <a:t> </a:t>
            </a:r>
            <a:r>
              <a:rPr lang="en-US" sz="2000" b="0" i="0" dirty="0" err="1">
                <a:effectLst/>
                <a:latin typeface="+mn-lt"/>
              </a:rPr>
              <a:t>määrittämiseen</a:t>
            </a:r>
            <a:r>
              <a:rPr lang="en-US" sz="2000" b="0" i="0" dirty="0">
                <a:effectLst/>
                <a:latin typeface="+mn-lt"/>
              </a:rPr>
              <a:t>, </a:t>
            </a:r>
            <a:r>
              <a:rPr lang="en-US" sz="2000" b="0" i="0" dirty="0" err="1">
                <a:effectLst/>
                <a:latin typeface="+mn-lt"/>
              </a:rPr>
              <a:t>joten</a:t>
            </a:r>
            <a:r>
              <a:rPr lang="en-US" sz="2000" b="0" i="0" dirty="0">
                <a:effectLst/>
                <a:latin typeface="+mn-lt"/>
              </a:rPr>
              <a:t> </a:t>
            </a:r>
            <a:r>
              <a:rPr lang="en-US" sz="2000" b="0" i="0" dirty="0" err="1">
                <a:effectLst/>
                <a:latin typeface="+mn-lt"/>
              </a:rPr>
              <a:t>etenkin</a:t>
            </a:r>
            <a:r>
              <a:rPr lang="en-US" sz="2000" b="0" i="0" dirty="0">
                <a:effectLst/>
                <a:latin typeface="+mn-lt"/>
              </a:rPr>
              <a:t> </a:t>
            </a:r>
            <a:r>
              <a:rPr lang="en-US" sz="2000" b="0" i="0" dirty="0" err="1">
                <a:effectLst/>
                <a:latin typeface="+mn-lt"/>
              </a:rPr>
              <a:t>kuluttajasijoittajan</a:t>
            </a:r>
            <a:r>
              <a:rPr lang="en-US" sz="2000" b="0" i="0" dirty="0">
                <a:effectLst/>
                <a:latin typeface="+mn-lt"/>
              </a:rPr>
              <a:t> ja </a:t>
            </a:r>
            <a:r>
              <a:rPr lang="en-US" sz="2000" b="0" i="0" dirty="0" err="1">
                <a:effectLst/>
                <a:latin typeface="+mn-lt"/>
              </a:rPr>
              <a:t>pienten</a:t>
            </a:r>
            <a:r>
              <a:rPr lang="en-US" sz="2000" b="0" i="0" dirty="0">
                <a:effectLst/>
                <a:latin typeface="+mn-lt"/>
              </a:rPr>
              <a:t> </a:t>
            </a:r>
            <a:r>
              <a:rPr lang="en-US" sz="2000" b="0" i="0" dirty="0" err="1">
                <a:effectLst/>
                <a:latin typeface="+mn-lt"/>
              </a:rPr>
              <a:t>instituutionaalisten</a:t>
            </a:r>
            <a:r>
              <a:rPr lang="en-US" sz="2000" b="0" i="0" dirty="0">
                <a:effectLst/>
                <a:latin typeface="+mn-lt"/>
              </a:rPr>
              <a:t> </a:t>
            </a:r>
            <a:r>
              <a:rPr lang="en-US" sz="2000" b="0" i="0" dirty="0" err="1">
                <a:effectLst/>
                <a:latin typeface="+mn-lt"/>
              </a:rPr>
              <a:t>sijoittajien</a:t>
            </a:r>
            <a:r>
              <a:rPr lang="en-US" sz="2000" b="0" i="0" dirty="0">
                <a:effectLst/>
                <a:latin typeface="+mn-lt"/>
              </a:rPr>
              <a:t> on </a:t>
            </a:r>
            <a:r>
              <a:rPr lang="en-US" sz="2000" b="0" i="0" dirty="0" err="1">
                <a:effectLst/>
                <a:latin typeface="+mn-lt"/>
              </a:rPr>
              <a:t>vaikea</a:t>
            </a:r>
            <a:r>
              <a:rPr lang="en-US" sz="2000" b="0" i="0" dirty="0">
                <a:effectLst/>
                <a:latin typeface="+mn-lt"/>
              </a:rPr>
              <a:t> </a:t>
            </a:r>
            <a:r>
              <a:rPr lang="en-US" sz="2000" b="0" i="0" dirty="0" err="1">
                <a:effectLst/>
                <a:latin typeface="+mn-lt"/>
              </a:rPr>
              <a:t>itse</a:t>
            </a:r>
            <a:r>
              <a:rPr lang="en-US" sz="2000" b="0" i="0" dirty="0">
                <a:effectLst/>
                <a:latin typeface="+mn-lt"/>
              </a:rPr>
              <a:t> </a:t>
            </a:r>
            <a:r>
              <a:rPr lang="en-US" sz="2000" b="0" i="0" dirty="0" err="1">
                <a:effectLst/>
                <a:latin typeface="+mn-lt"/>
              </a:rPr>
              <a:t>arvioida</a:t>
            </a:r>
            <a:r>
              <a:rPr lang="en-US" sz="2000" b="0" i="0" dirty="0">
                <a:effectLst/>
                <a:latin typeface="+mn-lt"/>
              </a:rPr>
              <a:t> </a:t>
            </a:r>
            <a:r>
              <a:rPr lang="en-US" sz="2000" b="0" i="0" dirty="0" err="1">
                <a:effectLst/>
                <a:latin typeface="+mn-lt"/>
              </a:rPr>
              <a:t>sijoituskohteen</a:t>
            </a:r>
            <a:r>
              <a:rPr lang="en-US" sz="2000" b="0" i="0" dirty="0">
                <a:effectLst/>
                <a:latin typeface="+mn-lt"/>
              </a:rPr>
              <a:t> </a:t>
            </a:r>
            <a:r>
              <a:rPr lang="en-US" sz="2000" b="0" i="0" dirty="0" err="1">
                <a:effectLst/>
                <a:latin typeface="+mn-lt"/>
              </a:rPr>
              <a:t>kestävyyttä</a:t>
            </a:r>
            <a:r>
              <a:rPr lang="en-US" sz="2000" b="0" i="0" dirty="0">
                <a:effectLst/>
                <a:latin typeface="+mn-lt"/>
              </a:rPr>
              <a:t>.</a:t>
            </a:r>
          </a:p>
          <a:p>
            <a:pPr indent="-228600">
              <a:buFont typeface="Arial" panose="020B0604020202020204" pitchFamily="34" charset="0"/>
              <a:buChar char="•"/>
            </a:pPr>
            <a:r>
              <a:rPr lang="en-US" sz="2000" b="0" i="0" dirty="0" err="1">
                <a:effectLst/>
                <a:latin typeface="+mn-lt"/>
              </a:rPr>
              <a:t>Luokitusjärjestelmän</a:t>
            </a:r>
            <a:r>
              <a:rPr lang="en-US" sz="2000" b="0" i="0" dirty="0">
                <a:effectLst/>
                <a:latin typeface="+mn-lt"/>
              </a:rPr>
              <a:t> </a:t>
            </a:r>
            <a:r>
              <a:rPr lang="en-US" sz="2000" b="0" i="0" dirty="0" err="1">
                <a:effectLst/>
                <a:latin typeface="+mn-lt"/>
              </a:rPr>
              <a:t>luominen</a:t>
            </a:r>
            <a:r>
              <a:rPr lang="en-US" sz="2000" b="0" i="0" dirty="0">
                <a:effectLst/>
                <a:latin typeface="+mn-lt"/>
              </a:rPr>
              <a:t> </a:t>
            </a:r>
            <a:r>
              <a:rPr lang="en-US" sz="2000" b="0" i="0" dirty="0" err="1">
                <a:effectLst/>
                <a:latin typeface="+mn-lt"/>
              </a:rPr>
              <a:t>alkaa</a:t>
            </a:r>
            <a:r>
              <a:rPr lang="en-US" sz="2000" b="0" i="0" dirty="0">
                <a:effectLst/>
                <a:latin typeface="+mn-lt"/>
              </a:rPr>
              <a:t> </a:t>
            </a:r>
            <a:r>
              <a:rPr lang="en-US" sz="2000" b="0" i="0" dirty="0" err="1">
                <a:effectLst/>
                <a:latin typeface="+mn-lt"/>
              </a:rPr>
              <a:t>ilmasto</a:t>
            </a:r>
            <a:r>
              <a:rPr lang="en-US" sz="2000" b="0" i="0" dirty="0">
                <a:effectLst/>
                <a:latin typeface="+mn-lt"/>
              </a:rPr>
              <a:t>- ja </a:t>
            </a:r>
            <a:r>
              <a:rPr lang="en-US" sz="2000" b="0" i="0" dirty="0" err="1">
                <a:effectLst/>
                <a:latin typeface="+mn-lt"/>
              </a:rPr>
              <a:t>muilla</a:t>
            </a:r>
            <a:r>
              <a:rPr lang="en-US" sz="2000" b="0" i="0" dirty="0">
                <a:effectLst/>
                <a:latin typeface="+mn-lt"/>
              </a:rPr>
              <a:t> </a:t>
            </a:r>
            <a:r>
              <a:rPr lang="en-US" sz="2000" b="0" i="0" dirty="0" err="1">
                <a:effectLst/>
                <a:latin typeface="+mn-lt"/>
              </a:rPr>
              <a:t>ympäristötavoitteilla</a:t>
            </a:r>
            <a:r>
              <a:rPr lang="en-US" sz="2000" b="0" i="0" dirty="0">
                <a:effectLst/>
                <a:latin typeface="+mn-lt"/>
              </a:rPr>
              <a:t>. </a:t>
            </a:r>
            <a:r>
              <a:rPr lang="en-US" sz="2000" b="0" i="0" dirty="0" err="1">
                <a:effectLst/>
                <a:latin typeface="+mn-lt"/>
              </a:rPr>
              <a:t>Luokitusjärjestelmää</a:t>
            </a:r>
            <a:r>
              <a:rPr lang="en-US" sz="2000" b="0" i="0" dirty="0">
                <a:effectLst/>
                <a:latin typeface="+mn-lt"/>
              </a:rPr>
              <a:t> on </a:t>
            </a:r>
            <a:r>
              <a:rPr lang="en-US" sz="2000" b="0" i="0" dirty="0" err="1">
                <a:effectLst/>
                <a:latin typeface="+mn-lt"/>
              </a:rPr>
              <a:t>tarkoitus</a:t>
            </a:r>
            <a:r>
              <a:rPr lang="en-US" sz="2000" b="0" i="0" dirty="0">
                <a:effectLst/>
                <a:latin typeface="+mn-lt"/>
              </a:rPr>
              <a:t> </a:t>
            </a:r>
            <a:r>
              <a:rPr lang="en-US" sz="2000" b="0" i="0" dirty="0" err="1">
                <a:effectLst/>
                <a:latin typeface="+mn-lt"/>
              </a:rPr>
              <a:t>myöhemmin</a:t>
            </a:r>
            <a:r>
              <a:rPr lang="en-US" sz="2000" b="0" i="0" dirty="0">
                <a:effectLst/>
                <a:latin typeface="+mn-lt"/>
              </a:rPr>
              <a:t> </a:t>
            </a:r>
            <a:r>
              <a:rPr lang="en-US" sz="2000" b="0" i="0" dirty="0" err="1">
                <a:effectLst/>
                <a:latin typeface="+mn-lt"/>
              </a:rPr>
              <a:t>laajentaa</a:t>
            </a:r>
            <a:r>
              <a:rPr lang="en-US" sz="2000" b="0" i="0" dirty="0">
                <a:effectLst/>
                <a:latin typeface="+mn-lt"/>
              </a:rPr>
              <a:t> </a:t>
            </a:r>
            <a:r>
              <a:rPr lang="en-US" sz="2000" b="0" i="0" dirty="0" err="1">
                <a:effectLst/>
                <a:latin typeface="+mn-lt"/>
              </a:rPr>
              <a:t>liiketoiminnan</a:t>
            </a:r>
            <a:r>
              <a:rPr lang="en-US" sz="2000" b="0" i="0" dirty="0">
                <a:effectLst/>
                <a:latin typeface="+mn-lt"/>
              </a:rPr>
              <a:t> </a:t>
            </a:r>
            <a:r>
              <a:rPr lang="en-US" sz="2000" b="0" i="0" dirty="0" err="1">
                <a:effectLst/>
                <a:latin typeface="+mn-lt"/>
              </a:rPr>
              <a:t>sosiaalisiin</a:t>
            </a:r>
            <a:r>
              <a:rPr lang="en-US" sz="2000" b="0" i="0" dirty="0">
                <a:effectLst/>
                <a:latin typeface="+mn-lt"/>
              </a:rPr>
              <a:t> </a:t>
            </a:r>
            <a:r>
              <a:rPr lang="en-US" sz="2000" b="0" i="0" dirty="0" err="1">
                <a:effectLst/>
                <a:latin typeface="+mn-lt"/>
              </a:rPr>
              <a:t>tavoitteisiin</a:t>
            </a:r>
            <a:r>
              <a:rPr lang="en-US" sz="2000" b="0" i="0" dirty="0">
                <a:effectLst/>
                <a:latin typeface="+mn-lt"/>
              </a:rPr>
              <a:t> ja </a:t>
            </a:r>
            <a:r>
              <a:rPr lang="en-US" sz="2000" b="0" i="0" dirty="0" err="1">
                <a:effectLst/>
                <a:latin typeface="+mn-lt"/>
              </a:rPr>
              <a:t>hyvään</a:t>
            </a:r>
            <a:r>
              <a:rPr lang="en-US" sz="2000" b="0" i="0" dirty="0">
                <a:effectLst/>
                <a:latin typeface="+mn-lt"/>
              </a:rPr>
              <a:t> </a:t>
            </a:r>
            <a:r>
              <a:rPr lang="en-US" sz="2000" b="0" i="0" dirty="0" err="1">
                <a:effectLst/>
                <a:latin typeface="+mn-lt"/>
              </a:rPr>
              <a:t>hallintotapaan</a:t>
            </a:r>
            <a:r>
              <a:rPr lang="en-US" sz="2000" b="0" i="0" dirty="0">
                <a:effectLst/>
                <a:latin typeface="+mn-lt"/>
              </a:rPr>
              <a:t>. </a:t>
            </a:r>
          </a:p>
          <a:p>
            <a:pPr indent="-228600">
              <a:buFont typeface="Arial" panose="020B0604020202020204" pitchFamily="34" charset="0"/>
              <a:buChar char="•"/>
            </a:pPr>
            <a:r>
              <a:rPr lang="en-US" sz="2000" b="0" dirty="0" err="1">
                <a:latin typeface="+mn-lt"/>
              </a:rPr>
              <a:t>Linkitys</a:t>
            </a:r>
            <a:r>
              <a:rPr lang="en-US" sz="2000" b="0" dirty="0">
                <a:latin typeface="+mn-lt"/>
              </a:rPr>
              <a:t> </a:t>
            </a:r>
            <a:r>
              <a:rPr lang="en-US" sz="2000" b="0" dirty="0" err="1">
                <a:latin typeface="+mn-lt"/>
              </a:rPr>
              <a:t>vastuulliseen</a:t>
            </a:r>
            <a:r>
              <a:rPr lang="en-US" sz="2000" b="0" dirty="0">
                <a:latin typeface="+mn-lt"/>
              </a:rPr>
              <a:t> </a:t>
            </a:r>
            <a:r>
              <a:rPr lang="en-US" sz="2000" b="0" dirty="0" err="1">
                <a:latin typeface="+mn-lt"/>
              </a:rPr>
              <a:t>sijoittamiseen</a:t>
            </a:r>
            <a:r>
              <a:rPr lang="en-US" sz="2000" b="0" dirty="0">
                <a:latin typeface="+mn-lt"/>
              </a:rPr>
              <a:t> ja </a:t>
            </a:r>
            <a:r>
              <a:rPr lang="en-US" sz="2000" b="0" dirty="0" err="1">
                <a:latin typeface="+mn-lt"/>
              </a:rPr>
              <a:t>yhteiskuntavastuuseen</a:t>
            </a:r>
            <a:r>
              <a:rPr lang="en-US" sz="2000" b="0" dirty="0">
                <a:latin typeface="+mn-lt"/>
              </a:rPr>
              <a:t> </a:t>
            </a:r>
            <a:endParaRPr lang="en-US" sz="2000" b="0" i="0" dirty="0">
              <a:effectLst/>
              <a:latin typeface="+mn-lt"/>
            </a:endParaRPr>
          </a:p>
          <a:p>
            <a:pPr indent="-228600">
              <a:buFont typeface="Arial" panose="020B0604020202020204" pitchFamily="34" charset="0"/>
              <a:buChar char="•"/>
            </a:pPr>
            <a:endParaRPr lang="en-US" sz="2000" dirty="0">
              <a:latin typeface="+mn-lt"/>
            </a:endParaRPr>
          </a:p>
        </p:txBody>
      </p:sp>
      <p:sp>
        <p:nvSpPr>
          <p:cNvPr id="4" name="Alatunnisteen paikkamerkki 3">
            <a:extLst>
              <a:ext uri="{FF2B5EF4-FFF2-40B4-BE49-F238E27FC236}">
                <a16:creationId xmlns:a16="http://schemas.microsoft.com/office/drawing/2014/main" id="{5307AF4E-CF73-48D1-AA87-13A40565831A}"/>
              </a:ext>
            </a:extLst>
          </p:cNvPr>
          <p:cNvSpPr>
            <a:spLocks noGrp="1"/>
          </p:cNvSpPr>
          <p:nvPr>
            <p:ph type="ftr" sz="quarter" idx="16"/>
          </p:nvPr>
        </p:nvSpPr>
        <p:spPr>
          <a:xfrm>
            <a:off x="4976031" y="6033479"/>
            <a:ext cx="5259985" cy="365125"/>
          </a:xfrm>
        </p:spPr>
        <p:txBody>
          <a:bodyPr vert="horz" lIns="91440" tIns="45720" rIns="91440" bIns="45720" rtlCol="0" anchor="ctr">
            <a:normAutofit/>
          </a:bodyPr>
          <a:lstStyle/>
          <a:p>
            <a:pPr algn="l">
              <a:spcAft>
                <a:spcPts val="600"/>
              </a:spcAft>
              <a:defRPr/>
            </a:pPr>
            <a:r>
              <a:rPr lang="en-US" sz="1050" kern="1200">
                <a:solidFill>
                  <a:schemeClr val="tx1">
                    <a:alpha val="80000"/>
                  </a:schemeClr>
                </a:solidFill>
                <a:latin typeface="+mn-lt"/>
                <a:ea typeface="+mn-ea"/>
                <a:cs typeface="+mn-cs"/>
              </a:rPr>
              <a:t>Rahoitusmarkkinaoikeus luento 12</a:t>
            </a:r>
          </a:p>
        </p:txBody>
      </p:sp>
      <p:sp>
        <p:nvSpPr>
          <p:cNvPr id="5" name="Dian numeron paikkamerkki 4">
            <a:extLst>
              <a:ext uri="{FF2B5EF4-FFF2-40B4-BE49-F238E27FC236}">
                <a16:creationId xmlns:a16="http://schemas.microsoft.com/office/drawing/2014/main" id="{9911829A-7B88-4A2E-9F53-815132C1FA0D}"/>
              </a:ext>
            </a:extLst>
          </p:cNvPr>
          <p:cNvSpPr>
            <a:spLocks noGrp="1"/>
          </p:cNvSpPr>
          <p:nvPr>
            <p:ph type="sldNum" sz="quarter" idx="17"/>
          </p:nvPr>
        </p:nvSpPr>
        <p:spPr>
          <a:xfrm>
            <a:off x="10571516" y="6033479"/>
            <a:ext cx="782283" cy="365125"/>
          </a:xfrm>
        </p:spPr>
        <p:txBody>
          <a:bodyPr vert="horz" lIns="91440" tIns="45720" rIns="91440" bIns="45720" rtlCol="0" anchor="ctr">
            <a:normAutofit/>
          </a:bodyPr>
          <a:lstStyle/>
          <a:p>
            <a:pPr>
              <a:spcAft>
                <a:spcPts val="600"/>
              </a:spcAft>
              <a:defRPr/>
            </a:pPr>
            <a:fld id="{1C07628F-9402-FB47-93B5-FC3C3BFEEBE0}" type="slidenum">
              <a:rPr lang="en-US" sz="1050">
                <a:solidFill>
                  <a:schemeClr val="tx1">
                    <a:alpha val="80000"/>
                  </a:schemeClr>
                </a:solidFill>
              </a:rPr>
              <a:pPr>
                <a:spcAft>
                  <a:spcPts val="600"/>
                </a:spcAft>
                <a:defRPr/>
              </a:pPr>
              <a:t>7</a:t>
            </a:fld>
            <a:endParaRPr lang="en-US" sz="1050">
              <a:solidFill>
                <a:schemeClr val="tx1">
                  <a:alpha val="80000"/>
                </a:schemeClr>
              </a:solidFill>
            </a:endParaRPr>
          </a:p>
        </p:txBody>
      </p:sp>
    </p:spTree>
    <p:extLst>
      <p:ext uri="{BB962C8B-B14F-4D97-AF65-F5344CB8AC3E}">
        <p14:creationId xmlns:p14="http://schemas.microsoft.com/office/powerpoint/2010/main" val="4262844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8873D23-2DCF-4B31-A009-95721C06E8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13EF075-D4EF-4929-ADBC-91B27DA199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grpSp>
        <p:nvGrpSpPr>
          <p:cNvPr id="14" name="Group 13">
            <a:extLst>
              <a:ext uri="{FF2B5EF4-FFF2-40B4-BE49-F238E27FC236}">
                <a16:creationId xmlns:a16="http://schemas.microsoft.com/office/drawing/2014/main" id="{DAA26DFA-AAB2-4973-9C17-16D587C7B1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1863" y="508838"/>
            <a:ext cx="5217958" cy="6239661"/>
            <a:chOff x="-19221" y="251144"/>
            <a:chExt cx="5217958" cy="6239661"/>
          </a:xfrm>
        </p:grpSpPr>
        <p:sp>
          <p:nvSpPr>
            <p:cNvPr id="15" name="Freeform: Shape 14">
              <a:extLst>
                <a:ext uri="{FF2B5EF4-FFF2-40B4-BE49-F238E27FC236}">
                  <a16:creationId xmlns:a16="http://schemas.microsoft.com/office/drawing/2014/main" id="{3F407F11-7321-4BF6-8536-CCE8E34245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251144"/>
              <a:ext cx="5187198" cy="6239661"/>
            </a:xfrm>
            <a:custGeom>
              <a:avLst/>
              <a:gdLst>
                <a:gd name="connsiteX0" fmla="*/ 2011811 w 5187198"/>
                <a:gd name="connsiteY0" fmla="*/ 4 h 6239661"/>
                <a:gd name="connsiteX1" fmla="*/ 2617011 w 5187198"/>
                <a:gd name="connsiteY1" fmla="*/ 70590 h 6239661"/>
                <a:gd name="connsiteX2" fmla="*/ 2690321 w 5187198"/>
                <a:gd name="connsiteY2" fmla="*/ 88146 h 6239661"/>
                <a:gd name="connsiteX3" fmla="*/ 2726863 w 5187198"/>
                <a:gd name="connsiteY3" fmla="*/ 97127 h 6239661"/>
                <a:gd name="connsiteX4" fmla="*/ 2762951 w 5187198"/>
                <a:gd name="connsiteY4" fmla="*/ 107375 h 6239661"/>
                <a:gd name="connsiteX5" fmla="*/ 2834843 w 5187198"/>
                <a:gd name="connsiteY5" fmla="*/ 128493 h 6239661"/>
                <a:gd name="connsiteX6" fmla="*/ 2906574 w 5187198"/>
                <a:gd name="connsiteY6" fmla="*/ 151076 h 6239661"/>
                <a:gd name="connsiteX7" fmla="*/ 3049504 w 5187198"/>
                <a:gd name="connsiteY7" fmla="*/ 202124 h 6239661"/>
                <a:gd name="connsiteX8" fmla="*/ 3189518 w 5187198"/>
                <a:gd name="connsiteY8" fmla="*/ 260159 h 6239661"/>
                <a:gd name="connsiteX9" fmla="*/ 3326048 w 5187198"/>
                <a:gd name="connsiteY9" fmla="*/ 325143 h 6239661"/>
                <a:gd name="connsiteX10" fmla="*/ 3459166 w 5187198"/>
                <a:gd name="connsiteY10" fmla="*/ 395936 h 6239661"/>
                <a:gd name="connsiteX11" fmla="*/ 3588578 w 5187198"/>
                <a:gd name="connsiteY11" fmla="*/ 472343 h 6239661"/>
                <a:gd name="connsiteX12" fmla="*/ 3651864 w 5187198"/>
                <a:gd name="connsiteY12" fmla="*/ 512600 h 6239661"/>
                <a:gd name="connsiteX13" fmla="*/ 3714514 w 5187198"/>
                <a:gd name="connsiteY13" fmla="*/ 553499 h 6239661"/>
                <a:gd name="connsiteX14" fmla="*/ 4181221 w 5187198"/>
                <a:gd name="connsiteY14" fmla="*/ 922912 h 6239661"/>
                <a:gd name="connsiteX15" fmla="*/ 4582963 w 5187198"/>
                <a:gd name="connsiteY15" fmla="*/ 1358264 h 6239661"/>
                <a:gd name="connsiteX16" fmla="*/ 4670721 w 5187198"/>
                <a:gd name="connsiteY16" fmla="*/ 1477644 h 6239661"/>
                <a:gd name="connsiteX17" fmla="*/ 4752378 w 5187198"/>
                <a:gd name="connsiteY17" fmla="*/ 1601187 h 6239661"/>
                <a:gd name="connsiteX18" fmla="*/ 4772168 w 5187198"/>
                <a:gd name="connsiteY18" fmla="*/ 1632456 h 6239661"/>
                <a:gd name="connsiteX19" fmla="*/ 4782117 w 5187198"/>
                <a:gd name="connsiteY19" fmla="*/ 1648104 h 6239661"/>
                <a:gd name="connsiteX20" fmla="*/ 4791381 w 5187198"/>
                <a:gd name="connsiteY20" fmla="*/ 1664150 h 6239661"/>
                <a:gd name="connsiteX21" fmla="*/ 4828190 w 5187198"/>
                <a:gd name="connsiteY21" fmla="*/ 1728379 h 6239661"/>
                <a:gd name="connsiteX22" fmla="*/ 4864832 w 5187198"/>
                <a:gd name="connsiteY22" fmla="*/ 1792796 h 6239661"/>
                <a:gd name="connsiteX23" fmla="*/ 4899201 w 5187198"/>
                <a:gd name="connsiteY23" fmla="*/ 1858342 h 6239661"/>
                <a:gd name="connsiteX24" fmla="*/ 4933266 w 5187198"/>
                <a:gd name="connsiteY24" fmla="*/ 1924155 h 6239661"/>
                <a:gd name="connsiteX25" fmla="*/ 4964403 w 5187198"/>
                <a:gd name="connsiteY25" fmla="*/ 1991384 h 6239661"/>
                <a:gd name="connsiteX26" fmla="*/ 4995019 w 5187198"/>
                <a:gd name="connsiteY26" fmla="*/ 2058823 h 6239661"/>
                <a:gd name="connsiteX27" fmla="*/ 5021999 w 5187198"/>
                <a:gd name="connsiteY27" fmla="*/ 2127723 h 6239661"/>
                <a:gd name="connsiteX28" fmla="*/ 5048321 w 5187198"/>
                <a:gd name="connsiteY28" fmla="*/ 2196908 h 6239661"/>
                <a:gd name="connsiteX29" fmla="*/ 5070546 w 5187198"/>
                <a:gd name="connsiteY29" fmla="*/ 2267547 h 6239661"/>
                <a:gd name="connsiteX30" fmla="*/ 5092171 w 5187198"/>
                <a:gd name="connsiteY30" fmla="*/ 2338256 h 6239661"/>
                <a:gd name="connsiteX31" fmla="*/ 5110305 w 5187198"/>
                <a:gd name="connsiteY31" fmla="*/ 2409886 h 6239661"/>
                <a:gd name="connsiteX32" fmla="*/ 5186393 w 5187198"/>
                <a:gd name="connsiteY32" fmla="*/ 2992022 h 6239661"/>
                <a:gd name="connsiteX33" fmla="*/ 5149045 w 5187198"/>
                <a:gd name="connsiteY33" fmla="*/ 3571816 h 6239661"/>
                <a:gd name="connsiteX34" fmla="*/ 5126572 w 5187198"/>
                <a:gd name="connsiteY34" fmla="*/ 3714520 h 6239661"/>
                <a:gd name="connsiteX35" fmla="*/ 5099067 w 5187198"/>
                <a:gd name="connsiteY35" fmla="*/ 3856108 h 6239661"/>
                <a:gd name="connsiteX36" fmla="*/ 5095699 w 5187198"/>
                <a:gd name="connsiteY36" fmla="*/ 3873868 h 6239661"/>
                <a:gd name="connsiteX37" fmla="*/ 5091573 w 5187198"/>
                <a:gd name="connsiteY37" fmla="*/ 3891426 h 6239661"/>
                <a:gd name="connsiteX38" fmla="*/ 5083324 w 5187198"/>
                <a:gd name="connsiteY38" fmla="*/ 3926541 h 6239661"/>
                <a:gd name="connsiteX39" fmla="*/ 5067256 w 5187198"/>
                <a:gd name="connsiteY39" fmla="*/ 3996889 h 6239661"/>
                <a:gd name="connsiteX40" fmla="*/ 5059194 w 5187198"/>
                <a:gd name="connsiteY40" fmla="*/ 4032171 h 6239661"/>
                <a:gd name="connsiteX41" fmla="*/ 5049522 w 5187198"/>
                <a:gd name="connsiteY41" fmla="*/ 4067833 h 6239661"/>
                <a:gd name="connsiteX42" fmla="*/ 5040067 w 5187198"/>
                <a:gd name="connsiteY42" fmla="*/ 4103553 h 6239661"/>
                <a:gd name="connsiteX43" fmla="*/ 5028960 w 5187198"/>
                <a:gd name="connsiteY43" fmla="*/ 4138946 h 6239661"/>
                <a:gd name="connsiteX44" fmla="*/ 4917351 w 5187198"/>
                <a:gd name="connsiteY44" fmla="*/ 4417041 h 6239661"/>
                <a:gd name="connsiteX45" fmla="*/ 4756163 w 5187198"/>
                <a:gd name="connsiteY45" fmla="*/ 4676402 h 6239661"/>
                <a:gd name="connsiteX46" fmla="*/ 4322493 w 5187198"/>
                <a:gd name="connsiteY46" fmla="*/ 5105604 h 6239661"/>
                <a:gd name="connsiteX47" fmla="*/ 3840510 w 5187198"/>
                <a:gd name="connsiteY47" fmla="*/ 5429590 h 6239661"/>
                <a:gd name="connsiteX48" fmla="*/ 3606447 w 5187198"/>
                <a:gd name="connsiteY48" fmla="*/ 5572862 h 6239661"/>
                <a:gd name="connsiteX49" fmla="*/ 3488814 w 5187198"/>
                <a:gd name="connsiteY49" fmla="*/ 5647178 h 6239661"/>
                <a:gd name="connsiteX50" fmla="*/ 3365864 w 5187198"/>
                <a:gd name="connsiteY50" fmla="*/ 5722735 h 6239661"/>
                <a:gd name="connsiteX51" fmla="*/ 2839486 w 5187198"/>
                <a:gd name="connsiteY51" fmla="*/ 5999120 h 6239661"/>
                <a:gd name="connsiteX52" fmla="*/ 2242423 w 5187198"/>
                <a:gd name="connsiteY52" fmla="*/ 6192346 h 6239661"/>
                <a:gd name="connsiteX53" fmla="*/ 1589380 w 5187198"/>
                <a:gd name="connsiteY53" fmla="*/ 6230657 h 6239661"/>
                <a:gd name="connsiteX54" fmla="*/ 1548244 w 5187198"/>
                <a:gd name="connsiteY54" fmla="*/ 6226706 h 6239661"/>
                <a:gd name="connsiteX55" fmla="*/ 1507348 w 5187198"/>
                <a:gd name="connsiteY55" fmla="*/ 6221428 h 6239661"/>
                <a:gd name="connsiteX56" fmla="*/ 1466401 w 5187198"/>
                <a:gd name="connsiteY56" fmla="*/ 6215904 h 6239661"/>
                <a:gd name="connsiteX57" fmla="*/ 1425773 w 5187198"/>
                <a:gd name="connsiteY57" fmla="*/ 6209191 h 6239661"/>
                <a:gd name="connsiteX58" fmla="*/ 1344960 w 5187198"/>
                <a:gd name="connsiteY58" fmla="*/ 6193681 h 6239661"/>
                <a:gd name="connsiteX59" fmla="*/ 1265007 w 5187198"/>
                <a:gd name="connsiteY59" fmla="*/ 6175388 h 6239661"/>
                <a:gd name="connsiteX60" fmla="*/ 1225415 w 5187198"/>
                <a:gd name="connsiteY60" fmla="*/ 6165243 h 6239661"/>
                <a:gd name="connsiteX61" fmla="*/ 1186567 w 5187198"/>
                <a:gd name="connsiteY61" fmla="*/ 6154486 h 6239661"/>
                <a:gd name="connsiteX62" fmla="*/ 1111158 w 5187198"/>
                <a:gd name="connsiteY62" fmla="*/ 6130918 h 6239661"/>
                <a:gd name="connsiteX63" fmla="*/ 1035915 w 5187198"/>
                <a:gd name="connsiteY63" fmla="*/ 6107163 h 6239661"/>
                <a:gd name="connsiteX64" fmla="*/ 961579 w 5187198"/>
                <a:gd name="connsiteY64" fmla="*/ 6079594 h 6239661"/>
                <a:gd name="connsiteX65" fmla="*/ 395297 w 5187198"/>
                <a:gd name="connsiteY65" fmla="*/ 5792812 h 6239661"/>
                <a:gd name="connsiteX66" fmla="*/ 265239 w 5187198"/>
                <a:gd name="connsiteY66" fmla="*/ 5701511 h 6239661"/>
                <a:gd name="connsiteX67" fmla="*/ 233756 w 5187198"/>
                <a:gd name="connsiteY67" fmla="*/ 5677542 h 6239661"/>
                <a:gd name="connsiteX68" fmla="*/ 202800 w 5187198"/>
                <a:gd name="connsiteY68" fmla="*/ 5652902 h 6239661"/>
                <a:gd name="connsiteX69" fmla="*/ 140918 w 5187198"/>
                <a:gd name="connsiteY69" fmla="*/ 5603515 h 6239661"/>
                <a:gd name="connsiteX70" fmla="*/ 110625 w 5187198"/>
                <a:gd name="connsiteY70" fmla="*/ 5578127 h 6239661"/>
                <a:gd name="connsiteX71" fmla="*/ 95631 w 5187198"/>
                <a:gd name="connsiteY71" fmla="*/ 5565299 h 6239661"/>
                <a:gd name="connsiteX72" fmla="*/ 81966 w 5187198"/>
                <a:gd name="connsiteY72" fmla="*/ 5550973 h 6239661"/>
                <a:gd name="connsiteX73" fmla="*/ 27991 w 5187198"/>
                <a:gd name="connsiteY73" fmla="*/ 5493272 h 6239661"/>
                <a:gd name="connsiteX74" fmla="*/ 1454 w 5187198"/>
                <a:gd name="connsiteY74" fmla="*/ 5464252 h 6239661"/>
                <a:gd name="connsiteX75" fmla="*/ 0 w 5187198"/>
                <a:gd name="connsiteY75" fmla="*/ 5462518 h 6239661"/>
                <a:gd name="connsiteX76" fmla="*/ 0 w 5187198"/>
                <a:gd name="connsiteY76" fmla="*/ 4720187 h 6239661"/>
                <a:gd name="connsiteX77" fmla="*/ 109684 w 5187198"/>
                <a:gd name="connsiteY77" fmla="*/ 4836724 h 6239661"/>
                <a:gd name="connsiteX78" fmla="*/ 306959 w 5187198"/>
                <a:gd name="connsiteY78" fmla="*/ 5007200 h 6239661"/>
                <a:gd name="connsiteX79" fmla="*/ 358101 w 5187198"/>
                <a:gd name="connsiteY79" fmla="*/ 5046057 h 6239661"/>
                <a:gd name="connsiteX80" fmla="*/ 383328 w 5187198"/>
                <a:gd name="connsiteY80" fmla="*/ 5065684 h 6239661"/>
                <a:gd name="connsiteX81" fmla="*/ 409503 w 5187198"/>
                <a:gd name="connsiteY81" fmla="*/ 5083942 h 6239661"/>
                <a:gd name="connsiteX82" fmla="*/ 461889 w 5187198"/>
                <a:gd name="connsiteY82" fmla="*/ 5119888 h 6239661"/>
                <a:gd name="connsiteX83" fmla="*/ 474883 w 5187198"/>
                <a:gd name="connsiteY83" fmla="*/ 5128933 h 6239661"/>
                <a:gd name="connsiteX84" fmla="*/ 486410 w 5187198"/>
                <a:gd name="connsiteY84" fmla="*/ 5139557 h 6239661"/>
                <a:gd name="connsiteX85" fmla="*/ 510852 w 5187198"/>
                <a:gd name="connsiteY85" fmla="*/ 5159089 h 6239661"/>
                <a:gd name="connsiteX86" fmla="*/ 560653 w 5187198"/>
                <a:gd name="connsiteY86" fmla="*/ 5196893 h 6239661"/>
                <a:gd name="connsiteX87" fmla="*/ 585485 w 5187198"/>
                <a:gd name="connsiteY87" fmla="*/ 5215834 h 6239661"/>
                <a:gd name="connsiteX88" fmla="*/ 610707 w 5187198"/>
                <a:gd name="connsiteY88" fmla="*/ 5234185 h 6239661"/>
                <a:gd name="connsiteX89" fmla="*/ 714768 w 5187198"/>
                <a:gd name="connsiteY89" fmla="*/ 5303103 h 6239661"/>
                <a:gd name="connsiteX90" fmla="*/ 1166634 w 5187198"/>
                <a:gd name="connsiteY90" fmla="*/ 5513322 h 6239661"/>
                <a:gd name="connsiteX91" fmla="*/ 1225991 w 5187198"/>
                <a:gd name="connsiteY91" fmla="*/ 5533632 h 6239661"/>
                <a:gd name="connsiteX92" fmla="*/ 1286680 w 5187198"/>
                <a:gd name="connsiteY92" fmla="*/ 5550705 h 6239661"/>
                <a:gd name="connsiteX93" fmla="*/ 1347310 w 5187198"/>
                <a:gd name="connsiteY93" fmla="*/ 5567995 h 6239661"/>
                <a:gd name="connsiteX94" fmla="*/ 1377002 w 5187198"/>
                <a:gd name="connsiteY94" fmla="*/ 5575719 h 6239661"/>
                <a:gd name="connsiteX95" fmla="*/ 1406328 w 5187198"/>
                <a:gd name="connsiteY95" fmla="*/ 5582649 h 6239661"/>
                <a:gd name="connsiteX96" fmla="*/ 1465060 w 5187198"/>
                <a:gd name="connsiteY96" fmla="*/ 5594909 h 6239661"/>
                <a:gd name="connsiteX97" fmla="*/ 1523881 w 5187198"/>
                <a:gd name="connsiteY97" fmla="*/ 5605105 h 6239661"/>
                <a:gd name="connsiteX98" fmla="*/ 1553325 w 5187198"/>
                <a:gd name="connsiteY98" fmla="*/ 5609865 h 6239661"/>
                <a:gd name="connsiteX99" fmla="*/ 1582813 w 5187198"/>
                <a:gd name="connsiteY99" fmla="*/ 5613593 h 6239661"/>
                <a:gd name="connsiteX100" fmla="*/ 1612301 w 5187198"/>
                <a:gd name="connsiteY100" fmla="*/ 5617321 h 6239661"/>
                <a:gd name="connsiteX101" fmla="*/ 1641863 w 5187198"/>
                <a:gd name="connsiteY101" fmla="*/ 5619910 h 6239661"/>
                <a:gd name="connsiteX102" fmla="*/ 2117508 w 5187198"/>
                <a:gd name="connsiteY102" fmla="*/ 5595156 h 6239661"/>
                <a:gd name="connsiteX103" fmla="*/ 2597368 w 5187198"/>
                <a:gd name="connsiteY103" fmla="*/ 5447381 h 6239661"/>
                <a:gd name="connsiteX104" fmla="*/ 3082968 w 5187198"/>
                <a:gd name="connsiteY104" fmla="*/ 5223245 h 6239661"/>
                <a:gd name="connsiteX105" fmla="*/ 3334855 w 5187198"/>
                <a:gd name="connsiteY105" fmla="*/ 5097383 h 6239661"/>
                <a:gd name="connsiteX106" fmla="*/ 3599509 w 5187198"/>
                <a:gd name="connsiteY106" fmla="*/ 4976217 h 6239661"/>
                <a:gd name="connsiteX107" fmla="*/ 4112002 w 5187198"/>
                <a:gd name="connsiteY107" fmla="*/ 4766359 h 6239661"/>
                <a:gd name="connsiteX108" fmla="*/ 4348983 w 5187198"/>
                <a:gd name="connsiteY108" fmla="*/ 4649833 h 6239661"/>
                <a:gd name="connsiteX109" fmla="*/ 4560505 w 5187198"/>
                <a:gd name="connsiteY109" fmla="*/ 4501564 h 6239661"/>
                <a:gd name="connsiteX110" fmla="*/ 4731963 w 5187198"/>
                <a:gd name="connsiteY110" fmla="*/ 4309870 h 6239661"/>
                <a:gd name="connsiteX111" fmla="*/ 4852344 w 5187198"/>
                <a:gd name="connsiteY111" fmla="*/ 4078640 h 6239661"/>
                <a:gd name="connsiteX112" fmla="*/ 4863972 w 5187198"/>
                <a:gd name="connsiteY112" fmla="*/ 4047790 h 6239661"/>
                <a:gd name="connsiteX113" fmla="*/ 4874144 w 5187198"/>
                <a:gd name="connsiteY113" fmla="*/ 4016320 h 6239661"/>
                <a:gd name="connsiteX114" fmla="*/ 4884127 w 5187198"/>
                <a:gd name="connsiteY114" fmla="*/ 3984682 h 6239661"/>
                <a:gd name="connsiteX115" fmla="*/ 4892800 w 5187198"/>
                <a:gd name="connsiteY115" fmla="*/ 3951883 h 6239661"/>
                <a:gd name="connsiteX116" fmla="*/ 4909526 w 5187198"/>
                <a:gd name="connsiteY116" fmla="*/ 3886001 h 6239661"/>
                <a:gd name="connsiteX117" fmla="*/ 4917687 w 5187198"/>
                <a:gd name="connsiteY117" fmla="*/ 3852948 h 6239661"/>
                <a:gd name="connsiteX118" fmla="*/ 4921768 w 5187198"/>
                <a:gd name="connsiteY118" fmla="*/ 3836422 h 6239661"/>
                <a:gd name="connsiteX119" fmla="*/ 4924845 w 5187198"/>
                <a:gd name="connsiteY119" fmla="*/ 3819742 h 6239661"/>
                <a:gd name="connsiteX120" fmla="*/ 4948230 w 5187198"/>
                <a:gd name="connsiteY120" fmla="*/ 3685744 h 6239661"/>
                <a:gd name="connsiteX121" fmla="*/ 4962782 w 5187198"/>
                <a:gd name="connsiteY121" fmla="*/ 3550540 h 6239661"/>
                <a:gd name="connsiteX122" fmla="*/ 4939468 w 5187198"/>
                <a:gd name="connsiteY122" fmla="*/ 3010249 h 6239661"/>
                <a:gd name="connsiteX123" fmla="*/ 4816901 w 5187198"/>
                <a:gd name="connsiteY123" fmla="*/ 2488224 h 6239661"/>
                <a:gd name="connsiteX124" fmla="*/ 4797005 w 5187198"/>
                <a:gd name="connsiteY124" fmla="*/ 2424470 h 6239661"/>
                <a:gd name="connsiteX125" fmla="*/ 4774433 w 5187198"/>
                <a:gd name="connsiteY125" fmla="*/ 2361620 h 6239661"/>
                <a:gd name="connsiteX126" fmla="*/ 4752459 w 5187198"/>
                <a:gd name="connsiteY126" fmla="*/ 2298700 h 6239661"/>
                <a:gd name="connsiteX127" fmla="*/ 4728083 w 5187198"/>
                <a:gd name="connsiteY127" fmla="*/ 2236526 h 6239661"/>
                <a:gd name="connsiteX128" fmla="*/ 4704471 w 5187198"/>
                <a:gd name="connsiteY128" fmla="*/ 2174095 h 6239661"/>
                <a:gd name="connsiteX129" fmla="*/ 4678399 w 5187198"/>
                <a:gd name="connsiteY129" fmla="*/ 2112626 h 6239661"/>
                <a:gd name="connsiteX130" fmla="*/ 4652601 w 5187198"/>
                <a:gd name="connsiteY130" fmla="*/ 2050999 h 6239661"/>
                <a:gd name="connsiteX131" fmla="*/ 4624205 w 5187198"/>
                <a:gd name="connsiteY131" fmla="*/ 1990415 h 6239661"/>
                <a:gd name="connsiteX132" fmla="*/ 4595398 w 5187198"/>
                <a:gd name="connsiteY132" fmla="*/ 1930069 h 6239661"/>
                <a:gd name="connsiteX133" fmla="*/ 4563827 w 5187198"/>
                <a:gd name="connsiteY133" fmla="*/ 1870952 h 6239661"/>
                <a:gd name="connsiteX134" fmla="*/ 4531433 w 5187198"/>
                <a:gd name="connsiteY134" fmla="*/ 1812311 h 6239661"/>
                <a:gd name="connsiteX135" fmla="*/ 4523315 w 5187198"/>
                <a:gd name="connsiteY135" fmla="*/ 1797616 h 6239661"/>
                <a:gd name="connsiteX136" fmla="*/ 4514482 w 5187198"/>
                <a:gd name="connsiteY136" fmla="*/ 1783425 h 6239661"/>
                <a:gd name="connsiteX137" fmla="*/ 4496845 w 5187198"/>
                <a:gd name="connsiteY137" fmla="*/ 1754936 h 6239661"/>
                <a:gd name="connsiteX138" fmla="*/ 4461463 w 5187198"/>
                <a:gd name="connsiteY138" fmla="*/ 1697929 h 6239661"/>
                <a:gd name="connsiteX139" fmla="*/ 4452660 w 5187198"/>
                <a:gd name="connsiteY139" fmla="*/ 1683629 h 6239661"/>
                <a:gd name="connsiteX140" fmla="*/ 4443141 w 5187198"/>
                <a:gd name="connsiteY140" fmla="*/ 1669834 h 6239661"/>
                <a:gd name="connsiteX141" fmla="*/ 4424241 w 5187198"/>
                <a:gd name="connsiteY141" fmla="*/ 1642166 h 6239661"/>
                <a:gd name="connsiteX142" fmla="*/ 4346886 w 5187198"/>
                <a:gd name="connsiteY142" fmla="*/ 1532412 h 6239661"/>
                <a:gd name="connsiteX143" fmla="*/ 3985497 w 5187198"/>
                <a:gd name="connsiteY143" fmla="*/ 1134649 h 6239661"/>
                <a:gd name="connsiteX144" fmla="*/ 3545665 w 5187198"/>
                <a:gd name="connsiteY144" fmla="*/ 825877 h 6239661"/>
                <a:gd name="connsiteX145" fmla="*/ 3486190 w 5187198"/>
                <a:gd name="connsiteY145" fmla="*/ 794756 h 6239661"/>
                <a:gd name="connsiteX146" fmla="*/ 3426182 w 5187198"/>
                <a:gd name="connsiteY146" fmla="*/ 764765 h 6239661"/>
                <a:gd name="connsiteX147" fmla="*/ 3365044 w 5187198"/>
                <a:gd name="connsiteY147" fmla="*/ 737255 h 6239661"/>
                <a:gd name="connsiteX148" fmla="*/ 3334529 w 5187198"/>
                <a:gd name="connsiteY148" fmla="*/ 723514 h 6239661"/>
                <a:gd name="connsiteX149" fmla="*/ 3303733 w 5187198"/>
                <a:gd name="connsiteY149" fmla="*/ 710395 h 6239661"/>
                <a:gd name="connsiteX150" fmla="*/ 3179033 w 5187198"/>
                <a:gd name="connsiteY150" fmla="*/ 662259 h 6239661"/>
                <a:gd name="connsiteX151" fmla="*/ 3052408 w 5187198"/>
                <a:gd name="connsiteY151" fmla="*/ 620447 h 6239661"/>
                <a:gd name="connsiteX152" fmla="*/ 2924325 w 5187198"/>
                <a:gd name="connsiteY152" fmla="*/ 584505 h 6239661"/>
                <a:gd name="connsiteX153" fmla="*/ 2859667 w 5187198"/>
                <a:gd name="connsiteY153" fmla="*/ 569266 h 6239661"/>
                <a:gd name="connsiteX154" fmla="*/ 2795226 w 5187198"/>
                <a:gd name="connsiteY154" fmla="*/ 554085 h 6239661"/>
                <a:gd name="connsiteX155" fmla="*/ 2729702 w 5187198"/>
                <a:gd name="connsiteY155" fmla="*/ 540354 h 6239661"/>
                <a:gd name="connsiteX156" fmla="*/ 2663758 w 5187198"/>
                <a:gd name="connsiteY156" fmla="*/ 527322 h 6239661"/>
                <a:gd name="connsiteX157" fmla="*/ 2630927 w 5187198"/>
                <a:gd name="connsiteY157" fmla="*/ 520495 h 6239661"/>
                <a:gd name="connsiteX158" fmla="*/ 2597965 w 5187198"/>
                <a:gd name="connsiteY158" fmla="*/ 515024 h 6239661"/>
                <a:gd name="connsiteX159" fmla="*/ 2532205 w 5187198"/>
                <a:gd name="connsiteY159" fmla="*/ 503895 h 6239661"/>
                <a:gd name="connsiteX160" fmla="*/ 2010064 w 5187198"/>
                <a:gd name="connsiteY160" fmla="*/ 452552 h 6239661"/>
                <a:gd name="connsiteX161" fmla="*/ 1494552 w 5187198"/>
                <a:gd name="connsiteY161" fmla="*/ 485055 h 6239661"/>
                <a:gd name="connsiteX162" fmla="*/ 1366896 w 5187198"/>
                <a:gd name="connsiteY162" fmla="*/ 509389 h 6239661"/>
                <a:gd name="connsiteX163" fmla="*/ 1240175 w 5187198"/>
                <a:gd name="connsiteY163" fmla="*/ 541045 h 6239661"/>
                <a:gd name="connsiteX164" fmla="*/ 1177438 w 5187198"/>
                <a:gd name="connsiteY164" fmla="*/ 560170 h 6239661"/>
                <a:gd name="connsiteX165" fmla="*/ 1145987 w 5187198"/>
                <a:gd name="connsiteY165" fmla="*/ 569826 h 6239661"/>
                <a:gd name="connsiteX166" fmla="*/ 1130315 w 5187198"/>
                <a:gd name="connsiteY166" fmla="*/ 574669 h 6239661"/>
                <a:gd name="connsiteX167" fmla="*/ 1114873 w 5187198"/>
                <a:gd name="connsiteY167" fmla="*/ 580384 h 6239661"/>
                <a:gd name="connsiteX168" fmla="*/ 1052839 w 5187198"/>
                <a:gd name="connsiteY168" fmla="*/ 602943 h 6239661"/>
                <a:gd name="connsiteX169" fmla="*/ 991135 w 5187198"/>
                <a:gd name="connsiteY169" fmla="*/ 626866 h 6239661"/>
                <a:gd name="connsiteX170" fmla="*/ 930179 w 5187198"/>
                <a:gd name="connsiteY170" fmla="*/ 653191 h 6239661"/>
                <a:gd name="connsiteX171" fmla="*/ 869768 w 5187198"/>
                <a:gd name="connsiteY171" fmla="*/ 680937 h 6239661"/>
                <a:gd name="connsiteX172" fmla="*/ 810085 w 5187198"/>
                <a:gd name="connsiteY172" fmla="*/ 710734 h 6239661"/>
                <a:gd name="connsiteX173" fmla="*/ 751220 w 5187198"/>
                <a:gd name="connsiteY173" fmla="*/ 741794 h 6239661"/>
                <a:gd name="connsiteX174" fmla="*/ 532669 w 5187198"/>
                <a:gd name="connsiteY174" fmla="*/ 881688 h 6239661"/>
                <a:gd name="connsiteX175" fmla="*/ 354185 w 5187198"/>
                <a:gd name="connsiteY175" fmla="*/ 1050286 h 6239661"/>
                <a:gd name="connsiteX176" fmla="*/ 315980 w 5187198"/>
                <a:gd name="connsiteY176" fmla="*/ 1098125 h 6239661"/>
                <a:gd name="connsiteX177" fmla="*/ 280345 w 5187198"/>
                <a:gd name="connsiteY177" fmla="*/ 1149782 h 6239661"/>
                <a:gd name="connsiteX178" fmla="*/ 245890 w 5187198"/>
                <a:gd name="connsiteY178" fmla="*/ 1203959 h 6239661"/>
                <a:gd name="connsiteX179" fmla="*/ 212162 w 5187198"/>
                <a:gd name="connsiteY179" fmla="*/ 1260184 h 6239661"/>
                <a:gd name="connsiteX180" fmla="*/ 80716 w 5187198"/>
                <a:gd name="connsiteY180" fmla="*/ 1502476 h 6239661"/>
                <a:gd name="connsiteX181" fmla="*/ 0 w 5187198"/>
                <a:gd name="connsiteY181" fmla="*/ 1648841 h 6239661"/>
                <a:gd name="connsiteX182" fmla="*/ 0 w 5187198"/>
                <a:gd name="connsiteY182" fmla="*/ 954863 h 6239661"/>
                <a:gd name="connsiteX183" fmla="*/ 43491 w 5187198"/>
                <a:gd name="connsiteY183" fmla="*/ 895513 h 6239661"/>
                <a:gd name="connsiteX184" fmla="*/ 93923 w 5187198"/>
                <a:gd name="connsiteY184" fmla="*/ 834489 h 6239661"/>
                <a:gd name="connsiteX185" fmla="*/ 323465 w 5187198"/>
                <a:gd name="connsiteY185" fmla="*/ 617671 h 6239661"/>
                <a:gd name="connsiteX186" fmla="*/ 574777 w 5187198"/>
                <a:gd name="connsiteY186" fmla="*/ 446794 h 6239661"/>
                <a:gd name="connsiteX187" fmla="*/ 638943 w 5187198"/>
                <a:gd name="connsiteY187" fmla="*/ 408925 h 6239661"/>
                <a:gd name="connsiteX188" fmla="*/ 703505 w 5187198"/>
                <a:gd name="connsiteY188" fmla="*/ 371742 h 6239661"/>
                <a:gd name="connsiteX189" fmla="*/ 769262 w 5187198"/>
                <a:gd name="connsiteY189" fmla="*/ 336154 h 6239661"/>
                <a:gd name="connsiteX190" fmla="*/ 835552 w 5187198"/>
                <a:gd name="connsiteY190" fmla="*/ 301173 h 6239661"/>
                <a:gd name="connsiteX191" fmla="*/ 902979 w 5187198"/>
                <a:gd name="connsiteY191" fmla="*/ 268004 h 6239661"/>
                <a:gd name="connsiteX192" fmla="*/ 971127 w 5187198"/>
                <a:gd name="connsiteY192" fmla="*/ 235607 h 6239661"/>
                <a:gd name="connsiteX193" fmla="*/ 988238 w 5187198"/>
                <a:gd name="connsiteY193" fmla="*/ 227556 h 6239661"/>
                <a:gd name="connsiteX194" fmla="*/ 1005744 w 5187198"/>
                <a:gd name="connsiteY194" fmla="*/ 220191 h 6239661"/>
                <a:gd name="connsiteX195" fmla="*/ 1040729 w 5187198"/>
                <a:gd name="connsiteY195" fmla="*/ 205569 h 6239661"/>
                <a:gd name="connsiteX196" fmla="*/ 1110835 w 5187198"/>
                <a:gd name="connsiteY196" fmla="*/ 176248 h 6239661"/>
                <a:gd name="connsiteX197" fmla="*/ 1254256 w 5187198"/>
                <a:gd name="connsiteY197" fmla="*/ 123796 h 6239661"/>
                <a:gd name="connsiteX198" fmla="*/ 1401310 w 5187198"/>
                <a:gd name="connsiteY198" fmla="*/ 79852 h 6239661"/>
                <a:gd name="connsiteX199" fmla="*/ 2011811 w 5187198"/>
                <a:gd name="connsiteY199" fmla="*/ 4 h 62396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Lst>
              <a:rect l="l" t="t" r="r" b="b"/>
              <a:pathLst>
                <a:path w="5187198" h="6239661">
                  <a:moveTo>
                    <a:pt x="2011811" y="4"/>
                  </a:moveTo>
                  <a:cubicBezTo>
                    <a:pt x="2217306" y="120"/>
                    <a:pt x="2420903" y="25925"/>
                    <a:pt x="2617011" y="70590"/>
                  </a:cubicBezTo>
                  <a:lnTo>
                    <a:pt x="2690321" y="88146"/>
                  </a:lnTo>
                  <a:lnTo>
                    <a:pt x="2726863" y="97127"/>
                  </a:lnTo>
                  <a:lnTo>
                    <a:pt x="2762951" y="107375"/>
                  </a:lnTo>
                  <a:lnTo>
                    <a:pt x="2834843" y="128493"/>
                  </a:lnTo>
                  <a:cubicBezTo>
                    <a:pt x="2858788" y="135605"/>
                    <a:pt x="2882632" y="142226"/>
                    <a:pt x="2906574" y="151076"/>
                  </a:cubicBezTo>
                  <a:cubicBezTo>
                    <a:pt x="2954475" y="167852"/>
                    <a:pt x="3002363" y="183813"/>
                    <a:pt x="3049504" y="202124"/>
                  </a:cubicBezTo>
                  <a:lnTo>
                    <a:pt x="3189518" y="260159"/>
                  </a:lnTo>
                  <a:lnTo>
                    <a:pt x="3326048" y="325143"/>
                  </a:lnTo>
                  <a:cubicBezTo>
                    <a:pt x="3370687" y="348464"/>
                    <a:pt x="3414908" y="372485"/>
                    <a:pt x="3459166" y="395936"/>
                  </a:cubicBezTo>
                  <a:cubicBezTo>
                    <a:pt x="3502947" y="420302"/>
                    <a:pt x="3545491" y="447118"/>
                    <a:pt x="3588578" y="472343"/>
                  </a:cubicBezTo>
                  <a:cubicBezTo>
                    <a:pt x="3610346" y="484551"/>
                    <a:pt x="3630797" y="499072"/>
                    <a:pt x="3651864" y="512600"/>
                  </a:cubicBezTo>
                  <a:lnTo>
                    <a:pt x="3714514" y="553499"/>
                  </a:lnTo>
                  <a:cubicBezTo>
                    <a:pt x="3880005" y="664844"/>
                    <a:pt x="4036083" y="788388"/>
                    <a:pt x="4181221" y="922912"/>
                  </a:cubicBezTo>
                  <a:cubicBezTo>
                    <a:pt x="4326221" y="1057515"/>
                    <a:pt x="4461955" y="1202038"/>
                    <a:pt x="4582963" y="1358264"/>
                  </a:cubicBezTo>
                  <a:cubicBezTo>
                    <a:pt x="4614206" y="1396543"/>
                    <a:pt x="4642091" y="1437400"/>
                    <a:pt x="4670721" y="1477644"/>
                  </a:cubicBezTo>
                  <a:cubicBezTo>
                    <a:pt x="4700172" y="1517414"/>
                    <a:pt x="4725864" y="1559538"/>
                    <a:pt x="4752378" y="1601187"/>
                  </a:cubicBezTo>
                  <a:lnTo>
                    <a:pt x="4772168" y="1632456"/>
                  </a:lnTo>
                  <a:lnTo>
                    <a:pt x="4782117" y="1648104"/>
                  </a:lnTo>
                  <a:lnTo>
                    <a:pt x="4791381" y="1664150"/>
                  </a:lnTo>
                  <a:lnTo>
                    <a:pt x="4828190" y="1728379"/>
                  </a:lnTo>
                  <a:cubicBezTo>
                    <a:pt x="4840266" y="1749930"/>
                    <a:pt x="4853470" y="1770740"/>
                    <a:pt x="4864832" y="1792796"/>
                  </a:cubicBezTo>
                  <a:lnTo>
                    <a:pt x="4899201" y="1858342"/>
                  </a:lnTo>
                  <a:cubicBezTo>
                    <a:pt x="4910484" y="1880260"/>
                    <a:pt x="4922532" y="1901920"/>
                    <a:pt x="4933266" y="1924155"/>
                  </a:cubicBezTo>
                  <a:lnTo>
                    <a:pt x="4964403" y="1991384"/>
                  </a:lnTo>
                  <a:cubicBezTo>
                    <a:pt x="4974618" y="2013829"/>
                    <a:pt x="4985323" y="2036171"/>
                    <a:pt x="4995019" y="2058823"/>
                  </a:cubicBezTo>
                  <a:lnTo>
                    <a:pt x="5021999" y="2127723"/>
                  </a:lnTo>
                  <a:lnTo>
                    <a:pt x="5048321" y="2196908"/>
                  </a:lnTo>
                  <a:lnTo>
                    <a:pt x="5070546" y="2267547"/>
                  </a:lnTo>
                  <a:cubicBezTo>
                    <a:pt x="5078054" y="2291004"/>
                    <a:pt x="5085044" y="2314670"/>
                    <a:pt x="5092171" y="2338256"/>
                  </a:cubicBezTo>
                  <a:cubicBezTo>
                    <a:pt x="5098670" y="2362023"/>
                    <a:pt x="5104296" y="2386019"/>
                    <a:pt x="5110305" y="2409886"/>
                  </a:cubicBezTo>
                  <a:cubicBezTo>
                    <a:pt x="5158097" y="2600976"/>
                    <a:pt x="5182068" y="2797044"/>
                    <a:pt x="5186393" y="2992022"/>
                  </a:cubicBezTo>
                  <a:cubicBezTo>
                    <a:pt x="5191013" y="3187195"/>
                    <a:pt x="5175397" y="3380886"/>
                    <a:pt x="5149045" y="3571816"/>
                  </a:cubicBezTo>
                  <a:cubicBezTo>
                    <a:pt x="5141154" y="3619431"/>
                    <a:pt x="5133539" y="3666889"/>
                    <a:pt x="5126572" y="3714520"/>
                  </a:cubicBezTo>
                  <a:cubicBezTo>
                    <a:pt x="5117276" y="3761759"/>
                    <a:pt x="5107793" y="3808831"/>
                    <a:pt x="5099067" y="3856108"/>
                  </a:cubicBezTo>
                  <a:lnTo>
                    <a:pt x="5095699" y="3873868"/>
                  </a:lnTo>
                  <a:lnTo>
                    <a:pt x="5091573" y="3891426"/>
                  </a:lnTo>
                  <a:lnTo>
                    <a:pt x="5083324" y="3926541"/>
                  </a:lnTo>
                  <a:lnTo>
                    <a:pt x="5067256" y="3996889"/>
                  </a:lnTo>
                  <a:cubicBezTo>
                    <a:pt x="5064451" y="4008657"/>
                    <a:pt x="5062244" y="4020353"/>
                    <a:pt x="5059194" y="4032171"/>
                  </a:cubicBezTo>
                  <a:lnTo>
                    <a:pt x="5049522" y="4067833"/>
                  </a:lnTo>
                  <a:lnTo>
                    <a:pt x="5040067" y="4103553"/>
                  </a:lnTo>
                  <a:cubicBezTo>
                    <a:pt x="5036554" y="4115363"/>
                    <a:pt x="5032689" y="4127194"/>
                    <a:pt x="5028960" y="4138946"/>
                  </a:cubicBezTo>
                  <a:cubicBezTo>
                    <a:pt x="4999693" y="4233462"/>
                    <a:pt x="4962869" y="4326764"/>
                    <a:pt x="4917351" y="4417041"/>
                  </a:cubicBezTo>
                  <a:cubicBezTo>
                    <a:pt x="4871860" y="4507209"/>
                    <a:pt x="4817597" y="4594215"/>
                    <a:pt x="4756163" y="4676402"/>
                  </a:cubicBezTo>
                  <a:cubicBezTo>
                    <a:pt x="4632803" y="4840875"/>
                    <a:pt x="4480597" y="4982783"/>
                    <a:pt x="4322493" y="5105604"/>
                  </a:cubicBezTo>
                  <a:cubicBezTo>
                    <a:pt x="4163928" y="5228420"/>
                    <a:pt x="3999564" y="5332640"/>
                    <a:pt x="3840510" y="5429590"/>
                  </a:cubicBezTo>
                  <a:cubicBezTo>
                    <a:pt x="3760954" y="5478172"/>
                    <a:pt x="3682353" y="5524924"/>
                    <a:pt x="3606447" y="5572862"/>
                  </a:cubicBezTo>
                  <a:lnTo>
                    <a:pt x="3488814" y="5647178"/>
                  </a:lnTo>
                  <a:cubicBezTo>
                    <a:pt x="3448270" y="5672597"/>
                    <a:pt x="3407323" y="5697792"/>
                    <a:pt x="3365864" y="5722735"/>
                  </a:cubicBezTo>
                  <a:cubicBezTo>
                    <a:pt x="3200163" y="5822424"/>
                    <a:pt x="3026125" y="5917328"/>
                    <a:pt x="2839486" y="5999120"/>
                  </a:cubicBezTo>
                  <a:cubicBezTo>
                    <a:pt x="2653201" y="6080891"/>
                    <a:pt x="2453560" y="6149344"/>
                    <a:pt x="2242423" y="6192346"/>
                  </a:cubicBezTo>
                  <a:cubicBezTo>
                    <a:pt x="2031719" y="6235463"/>
                    <a:pt x="1808952" y="6251353"/>
                    <a:pt x="1589380" y="6230657"/>
                  </a:cubicBezTo>
                  <a:lnTo>
                    <a:pt x="1548244" y="6226706"/>
                  </a:lnTo>
                  <a:cubicBezTo>
                    <a:pt x="1534528" y="6225117"/>
                    <a:pt x="1520898" y="6223203"/>
                    <a:pt x="1507348" y="6221428"/>
                  </a:cubicBezTo>
                  <a:lnTo>
                    <a:pt x="1466401" y="6215904"/>
                  </a:lnTo>
                  <a:cubicBezTo>
                    <a:pt x="1452772" y="6213991"/>
                    <a:pt x="1439316" y="6211428"/>
                    <a:pt x="1425773" y="6209191"/>
                  </a:cubicBezTo>
                  <a:cubicBezTo>
                    <a:pt x="1398775" y="6204391"/>
                    <a:pt x="1371610" y="6199779"/>
                    <a:pt x="1344960" y="6193681"/>
                  </a:cubicBezTo>
                  <a:cubicBezTo>
                    <a:pt x="1318251" y="6187799"/>
                    <a:pt x="1291260" y="6182538"/>
                    <a:pt x="1265007" y="6175388"/>
                  </a:cubicBezTo>
                  <a:lnTo>
                    <a:pt x="1225415" y="6165243"/>
                  </a:lnTo>
                  <a:cubicBezTo>
                    <a:pt x="1212163" y="6161924"/>
                    <a:pt x="1198939" y="6158496"/>
                    <a:pt x="1186567" y="6154486"/>
                  </a:cubicBezTo>
                  <a:lnTo>
                    <a:pt x="1111158" y="6130918"/>
                  </a:lnTo>
                  <a:lnTo>
                    <a:pt x="1035915" y="6107163"/>
                  </a:lnTo>
                  <a:cubicBezTo>
                    <a:pt x="1010846" y="6099055"/>
                    <a:pt x="986357" y="6088784"/>
                    <a:pt x="961579" y="6079594"/>
                  </a:cubicBezTo>
                  <a:cubicBezTo>
                    <a:pt x="763709" y="6005594"/>
                    <a:pt x="572401" y="5909703"/>
                    <a:pt x="395297" y="5792812"/>
                  </a:cubicBezTo>
                  <a:lnTo>
                    <a:pt x="265239" y="5701511"/>
                  </a:lnTo>
                  <a:cubicBezTo>
                    <a:pt x="254227" y="5694155"/>
                    <a:pt x="244103" y="5685646"/>
                    <a:pt x="233756" y="5677542"/>
                  </a:cubicBezTo>
                  <a:lnTo>
                    <a:pt x="202800" y="5652902"/>
                  </a:lnTo>
                  <a:lnTo>
                    <a:pt x="140918" y="5603515"/>
                  </a:lnTo>
                  <a:cubicBezTo>
                    <a:pt x="130598" y="5595302"/>
                    <a:pt x="120280" y="5587089"/>
                    <a:pt x="110625" y="5578127"/>
                  </a:cubicBezTo>
                  <a:cubicBezTo>
                    <a:pt x="105647" y="5573779"/>
                    <a:pt x="100444" y="5569834"/>
                    <a:pt x="95631" y="5565299"/>
                  </a:cubicBezTo>
                  <a:cubicBezTo>
                    <a:pt x="90955" y="5560684"/>
                    <a:pt x="86505" y="5555666"/>
                    <a:pt x="81966" y="5550973"/>
                  </a:cubicBezTo>
                  <a:lnTo>
                    <a:pt x="27991" y="5493272"/>
                  </a:lnTo>
                  <a:cubicBezTo>
                    <a:pt x="19109" y="5483589"/>
                    <a:pt x="9758" y="5474359"/>
                    <a:pt x="1454" y="5464252"/>
                  </a:cubicBezTo>
                  <a:lnTo>
                    <a:pt x="0" y="5462518"/>
                  </a:lnTo>
                  <a:lnTo>
                    <a:pt x="0" y="4720187"/>
                  </a:lnTo>
                  <a:lnTo>
                    <a:pt x="109684" y="4836724"/>
                  </a:lnTo>
                  <a:cubicBezTo>
                    <a:pt x="173316" y="4897375"/>
                    <a:pt x="239447" y="4954160"/>
                    <a:pt x="306959" y="5007200"/>
                  </a:cubicBezTo>
                  <a:lnTo>
                    <a:pt x="358101" y="5046057"/>
                  </a:lnTo>
                  <a:lnTo>
                    <a:pt x="383328" y="5065684"/>
                  </a:lnTo>
                  <a:cubicBezTo>
                    <a:pt x="391637" y="5072316"/>
                    <a:pt x="400805" y="5077902"/>
                    <a:pt x="409503" y="5083942"/>
                  </a:cubicBezTo>
                  <a:lnTo>
                    <a:pt x="461889" y="5119888"/>
                  </a:lnTo>
                  <a:cubicBezTo>
                    <a:pt x="466184" y="5122893"/>
                    <a:pt x="470616" y="5125820"/>
                    <a:pt x="474883" y="5128933"/>
                  </a:cubicBezTo>
                  <a:cubicBezTo>
                    <a:pt x="478982" y="5132235"/>
                    <a:pt x="482476" y="5136069"/>
                    <a:pt x="486410" y="5139557"/>
                  </a:cubicBezTo>
                  <a:cubicBezTo>
                    <a:pt x="494140" y="5146613"/>
                    <a:pt x="502565" y="5152812"/>
                    <a:pt x="510852" y="5159089"/>
                  </a:cubicBezTo>
                  <a:lnTo>
                    <a:pt x="560653" y="5196893"/>
                  </a:lnTo>
                  <a:lnTo>
                    <a:pt x="585485" y="5215834"/>
                  </a:lnTo>
                  <a:cubicBezTo>
                    <a:pt x="593773" y="5222111"/>
                    <a:pt x="601864" y="5228685"/>
                    <a:pt x="610707" y="5234185"/>
                  </a:cubicBezTo>
                  <a:lnTo>
                    <a:pt x="714768" y="5303103"/>
                  </a:lnTo>
                  <a:cubicBezTo>
                    <a:pt x="856162" y="5390603"/>
                    <a:pt x="1008099" y="5459947"/>
                    <a:pt x="1166634" y="5513322"/>
                  </a:cubicBezTo>
                  <a:cubicBezTo>
                    <a:pt x="1186540" y="5519932"/>
                    <a:pt x="1205774" y="5527751"/>
                    <a:pt x="1225991" y="5533632"/>
                  </a:cubicBezTo>
                  <a:lnTo>
                    <a:pt x="1286680" y="5550705"/>
                  </a:lnTo>
                  <a:lnTo>
                    <a:pt x="1347310" y="5567995"/>
                  </a:lnTo>
                  <a:cubicBezTo>
                    <a:pt x="1357469" y="5571180"/>
                    <a:pt x="1367261" y="5573572"/>
                    <a:pt x="1377002" y="5575719"/>
                  </a:cubicBezTo>
                  <a:lnTo>
                    <a:pt x="1406328" y="5582649"/>
                  </a:lnTo>
                  <a:cubicBezTo>
                    <a:pt x="1425825" y="5587757"/>
                    <a:pt x="1445490" y="5590939"/>
                    <a:pt x="1465060" y="5594909"/>
                  </a:cubicBezTo>
                  <a:cubicBezTo>
                    <a:pt x="1484652" y="5599231"/>
                    <a:pt x="1504324" y="5601952"/>
                    <a:pt x="1523881" y="5605105"/>
                  </a:cubicBezTo>
                  <a:cubicBezTo>
                    <a:pt x="1533660" y="5606682"/>
                    <a:pt x="1543460" y="5608613"/>
                    <a:pt x="1553325" y="5609865"/>
                  </a:cubicBezTo>
                  <a:lnTo>
                    <a:pt x="1582813" y="5613593"/>
                  </a:lnTo>
                  <a:lnTo>
                    <a:pt x="1612301" y="5617321"/>
                  </a:lnTo>
                  <a:lnTo>
                    <a:pt x="1641863" y="5619910"/>
                  </a:lnTo>
                  <a:cubicBezTo>
                    <a:pt x="1799348" y="5633940"/>
                    <a:pt x="1957913" y="5625770"/>
                    <a:pt x="2117508" y="5595156"/>
                  </a:cubicBezTo>
                  <a:cubicBezTo>
                    <a:pt x="2277124" y="5564895"/>
                    <a:pt x="2437004" y="5512449"/>
                    <a:pt x="2597368" y="5447381"/>
                  </a:cubicBezTo>
                  <a:cubicBezTo>
                    <a:pt x="2757791" y="5382096"/>
                    <a:pt x="2918855" y="5304464"/>
                    <a:pt x="3082968" y="5223245"/>
                  </a:cubicBezTo>
                  <a:lnTo>
                    <a:pt x="3334855" y="5097383"/>
                  </a:lnTo>
                  <a:cubicBezTo>
                    <a:pt x="3423528" y="5054142"/>
                    <a:pt x="3511773" y="5013798"/>
                    <a:pt x="3599509" y="4976217"/>
                  </a:cubicBezTo>
                  <a:cubicBezTo>
                    <a:pt x="3774960" y="4900701"/>
                    <a:pt x="3948276" y="4837481"/>
                    <a:pt x="4112002" y="4766359"/>
                  </a:cubicBezTo>
                  <a:cubicBezTo>
                    <a:pt x="4193972" y="4730827"/>
                    <a:pt x="4273429" y="4692997"/>
                    <a:pt x="4348983" y="4649833"/>
                  </a:cubicBezTo>
                  <a:cubicBezTo>
                    <a:pt x="4424508" y="4606778"/>
                    <a:pt x="4496050" y="4558250"/>
                    <a:pt x="4560505" y="4501564"/>
                  </a:cubicBezTo>
                  <a:cubicBezTo>
                    <a:pt x="4625198" y="4445289"/>
                    <a:pt x="4682991" y="4381021"/>
                    <a:pt x="4731963" y="4309870"/>
                  </a:cubicBezTo>
                  <a:cubicBezTo>
                    <a:pt x="4781043" y="4238747"/>
                    <a:pt x="4821275" y="4160848"/>
                    <a:pt x="4852344" y="4078640"/>
                  </a:cubicBezTo>
                  <a:lnTo>
                    <a:pt x="4863972" y="4047790"/>
                  </a:lnTo>
                  <a:lnTo>
                    <a:pt x="4874144" y="4016320"/>
                  </a:lnTo>
                  <a:lnTo>
                    <a:pt x="4884127" y="3984682"/>
                  </a:lnTo>
                  <a:cubicBezTo>
                    <a:pt x="4887242" y="3973925"/>
                    <a:pt x="4889981" y="3962835"/>
                    <a:pt x="4892800" y="3951883"/>
                  </a:cubicBezTo>
                  <a:lnTo>
                    <a:pt x="4909526" y="3886001"/>
                  </a:lnTo>
                  <a:lnTo>
                    <a:pt x="4917687" y="3852948"/>
                  </a:lnTo>
                  <a:lnTo>
                    <a:pt x="4921768" y="3836422"/>
                  </a:lnTo>
                  <a:lnTo>
                    <a:pt x="4924845" y="3819742"/>
                  </a:lnTo>
                  <a:cubicBezTo>
                    <a:pt x="4933092" y="3775120"/>
                    <a:pt x="4941231" y="3730469"/>
                    <a:pt x="4948230" y="3685744"/>
                  </a:cubicBezTo>
                  <a:cubicBezTo>
                    <a:pt x="4953579" y="3640694"/>
                    <a:pt x="4958249" y="3595577"/>
                    <a:pt x="4962782" y="3550540"/>
                  </a:cubicBezTo>
                  <a:cubicBezTo>
                    <a:pt x="4976580" y="3369692"/>
                    <a:pt x="4965812" y="3187942"/>
                    <a:pt x="4939468" y="3010249"/>
                  </a:cubicBezTo>
                  <a:cubicBezTo>
                    <a:pt x="4912965" y="2832281"/>
                    <a:pt x="4870237" y="2658196"/>
                    <a:pt x="4816901" y="2488224"/>
                  </a:cubicBezTo>
                  <a:cubicBezTo>
                    <a:pt x="4810197" y="2466954"/>
                    <a:pt x="4803984" y="2445582"/>
                    <a:pt x="4797005" y="2424470"/>
                  </a:cubicBezTo>
                  <a:cubicBezTo>
                    <a:pt x="4789399" y="2403537"/>
                    <a:pt x="4781686" y="2382574"/>
                    <a:pt x="4774433" y="2361620"/>
                  </a:cubicBezTo>
                  <a:lnTo>
                    <a:pt x="4752459" y="2298700"/>
                  </a:lnTo>
                  <a:lnTo>
                    <a:pt x="4728083" y="2236526"/>
                  </a:lnTo>
                  <a:cubicBezTo>
                    <a:pt x="4719957" y="2215802"/>
                    <a:pt x="4712352" y="2194869"/>
                    <a:pt x="4704471" y="2174095"/>
                  </a:cubicBezTo>
                  <a:lnTo>
                    <a:pt x="4678399" y="2112626"/>
                  </a:lnTo>
                  <a:lnTo>
                    <a:pt x="4652601" y="2050999"/>
                  </a:lnTo>
                  <a:cubicBezTo>
                    <a:pt x="4643711" y="2030533"/>
                    <a:pt x="4633616" y="2010672"/>
                    <a:pt x="4624205" y="1990415"/>
                  </a:cubicBezTo>
                  <a:lnTo>
                    <a:pt x="4595398" y="1930069"/>
                  </a:lnTo>
                  <a:cubicBezTo>
                    <a:pt x="4585714" y="1909969"/>
                    <a:pt x="4574413" y="1890713"/>
                    <a:pt x="4563827" y="1870952"/>
                  </a:cubicBezTo>
                  <a:lnTo>
                    <a:pt x="4531433" y="1812311"/>
                  </a:lnTo>
                  <a:lnTo>
                    <a:pt x="4523315" y="1797616"/>
                  </a:lnTo>
                  <a:lnTo>
                    <a:pt x="4514482" y="1783425"/>
                  </a:lnTo>
                  <a:lnTo>
                    <a:pt x="4496845" y="1754936"/>
                  </a:lnTo>
                  <a:lnTo>
                    <a:pt x="4461463" y="1697929"/>
                  </a:lnTo>
                  <a:lnTo>
                    <a:pt x="4452660" y="1683629"/>
                  </a:lnTo>
                  <a:lnTo>
                    <a:pt x="4443141" y="1669834"/>
                  </a:lnTo>
                  <a:lnTo>
                    <a:pt x="4424241" y="1642166"/>
                  </a:lnTo>
                  <a:cubicBezTo>
                    <a:pt x="4399005" y="1605265"/>
                    <a:pt x="4374512" y="1567751"/>
                    <a:pt x="4346886" y="1532412"/>
                  </a:cubicBezTo>
                  <a:cubicBezTo>
                    <a:pt x="4240477" y="1388328"/>
                    <a:pt x="4120362" y="1253437"/>
                    <a:pt x="3985497" y="1134649"/>
                  </a:cubicBezTo>
                  <a:cubicBezTo>
                    <a:pt x="3850799" y="1015675"/>
                    <a:pt x="3702920" y="911715"/>
                    <a:pt x="3545665" y="825877"/>
                  </a:cubicBezTo>
                  <a:lnTo>
                    <a:pt x="3486190" y="794756"/>
                  </a:lnTo>
                  <a:cubicBezTo>
                    <a:pt x="3466181" y="784640"/>
                    <a:pt x="3446893" y="773560"/>
                    <a:pt x="3426182" y="764765"/>
                  </a:cubicBezTo>
                  <a:lnTo>
                    <a:pt x="3365044" y="737255"/>
                  </a:lnTo>
                  <a:lnTo>
                    <a:pt x="3334529" y="723514"/>
                  </a:lnTo>
                  <a:cubicBezTo>
                    <a:pt x="3324394" y="718943"/>
                    <a:pt x="3314287" y="714265"/>
                    <a:pt x="3303733" y="710395"/>
                  </a:cubicBezTo>
                  <a:cubicBezTo>
                    <a:pt x="3262013" y="694346"/>
                    <a:pt x="3220711" y="677599"/>
                    <a:pt x="3179033" y="662259"/>
                  </a:cubicBezTo>
                  <a:lnTo>
                    <a:pt x="3052408" y="620447"/>
                  </a:lnTo>
                  <a:lnTo>
                    <a:pt x="2924325" y="584505"/>
                  </a:lnTo>
                  <a:cubicBezTo>
                    <a:pt x="2903106" y="578471"/>
                    <a:pt x="2881119" y="574434"/>
                    <a:pt x="2859667" y="569266"/>
                  </a:cubicBezTo>
                  <a:lnTo>
                    <a:pt x="2795226" y="554085"/>
                  </a:lnTo>
                  <a:cubicBezTo>
                    <a:pt x="2774078" y="548652"/>
                    <a:pt x="2751709" y="544744"/>
                    <a:pt x="2729702" y="540354"/>
                  </a:cubicBezTo>
                  <a:lnTo>
                    <a:pt x="2663758" y="527322"/>
                  </a:lnTo>
                  <a:lnTo>
                    <a:pt x="2630927" y="520495"/>
                  </a:lnTo>
                  <a:lnTo>
                    <a:pt x="2597965" y="515024"/>
                  </a:lnTo>
                  <a:cubicBezTo>
                    <a:pt x="2575970" y="511449"/>
                    <a:pt x="2554112" y="507795"/>
                    <a:pt x="2532205" y="503895"/>
                  </a:cubicBezTo>
                  <a:cubicBezTo>
                    <a:pt x="2357016" y="475037"/>
                    <a:pt x="2182954" y="456682"/>
                    <a:pt x="2010064" y="452552"/>
                  </a:cubicBezTo>
                  <a:cubicBezTo>
                    <a:pt x="1837255" y="448558"/>
                    <a:pt x="1665388" y="457916"/>
                    <a:pt x="1494552" y="485055"/>
                  </a:cubicBezTo>
                  <a:cubicBezTo>
                    <a:pt x="1452133" y="492816"/>
                    <a:pt x="1409569" y="501117"/>
                    <a:pt x="1366896" y="509389"/>
                  </a:cubicBezTo>
                  <a:cubicBezTo>
                    <a:pt x="1324862" y="520035"/>
                    <a:pt x="1282333" y="529505"/>
                    <a:pt x="1240175" y="541045"/>
                  </a:cubicBezTo>
                  <a:lnTo>
                    <a:pt x="1177438" y="560170"/>
                  </a:lnTo>
                  <a:lnTo>
                    <a:pt x="1145987" y="569826"/>
                  </a:lnTo>
                  <a:lnTo>
                    <a:pt x="1130315" y="574669"/>
                  </a:lnTo>
                  <a:lnTo>
                    <a:pt x="1114873" y="580384"/>
                  </a:lnTo>
                  <a:lnTo>
                    <a:pt x="1052839" y="602943"/>
                  </a:lnTo>
                  <a:cubicBezTo>
                    <a:pt x="1032151" y="610499"/>
                    <a:pt x="1011255" y="617535"/>
                    <a:pt x="991135" y="626866"/>
                  </a:cubicBezTo>
                  <a:lnTo>
                    <a:pt x="930179" y="653191"/>
                  </a:lnTo>
                  <a:cubicBezTo>
                    <a:pt x="909850" y="662002"/>
                    <a:pt x="889443" y="670676"/>
                    <a:pt x="869768" y="680937"/>
                  </a:cubicBezTo>
                  <a:lnTo>
                    <a:pt x="810085" y="710734"/>
                  </a:lnTo>
                  <a:cubicBezTo>
                    <a:pt x="790331" y="720859"/>
                    <a:pt x="770124" y="730514"/>
                    <a:pt x="751220" y="741794"/>
                  </a:cubicBezTo>
                  <a:cubicBezTo>
                    <a:pt x="673929" y="784955"/>
                    <a:pt x="598827" y="830326"/>
                    <a:pt x="532669" y="881688"/>
                  </a:cubicBezTo>
                  <a:cubicBezTo>
                    <a:pt x="464226" y="931625"/>
                    <a:pt x="406969" y="988270"/>
                    <a:pt x="354185" y="1050286"/>
                  </a:cubicBezTo>
                  <a:lnTo>
                    <a:pt x="315980" y="1098125"/>
                  </a:lnTo>
                  <a:lnTo>
                    <a:pt x="280345" y="1149782"/>
                  </a:lnTo>
                  <a:cubicBezTo>
                    <a:pt x="268144" y="1166335"/>
                    <a:pt x="257438" y="1185955"/>
                    <a:pt x="245890" y="1203959"/>
                  </a:cubicBezTo>
                  <a:cubicBezTo>
                    <a:pt x="234552" y="1222481"/>
                    <a:pt x="223171" y="1240298"/>
                    <a:pt x="212162" y="1260184"/>
                  </a:cubicBezTo>
                  <a:cubicBezTo>
                    <a:pt x="168299" y="1337574"/>
                    <a:pt x="125055" y="1419360"/>
                    <a:pt x="80716" y="1502476"/>
                  </a:cubicBezTo>
                  <a:lnTo>
                    <a:pt x="0" y="1648841"/>
                  </a:lnTo>
                  <a:lnTo>
                    <a:pt x="0" y="954863"/>
                  </a:lnTo>
                  <a:lnTo>
                    <a:pt x="43491" y="895513"/>
                  </a:lnTo>
                  <a:cubicBezTo>
                    <a:pt x="59888" y="874984"/>
                    <a:pt x="77014" y="854766"/>
                    <a:pt x="93923" y="834489"/>
                  </a:cubicBezTo>
                  <a:cubicBezTo>
                    <a:pt x="163245" y="754880"/>
                    <a:pt x="240806" y="679565"/>
                    <a:pt x="323465" y="617671"/>
                  </a:cubicBezTo>
                  <a:cubicBezTo>
                    <a:pt x="405002" y="553042"/>
                    <a:pt x="490132" y="499230"/>
                    <a:pt x="574777" y="446794"/>
                  </a:cubicBezTo>
                  <a:cubicBezTo>
                    <a:pt x="595733" y="433050"/>
                    <a:pt x="617442" y="421248"/>
                    <a:pt x="638943" y="408925"/>
                  </a:cubicBezTo>
                  <a:lnTo>
                    <a:pt x="703505" y="371742"/>
                  </a:lnTo>
                  <a:cubicBezTo>
                    <a:pt x="724798" y="358900"/>
                    <a:pt x="747120" y="347842"/>
                    <a:pt x="769262" y="336154"/>
                  </a:cubicBezTo>
                  <a:lnTo>
                    <a:pt x="835552" y="301173"/>
                  </a:lnTo>
                  <a:cubicBezTo>
                    <a:pt x="857427" y="289183"/>
                    <a:pt x="880470" y="278896"/>
                    <a:pt x="902979" y="268004"/>
                  </a:cubicBezTo>
                  <a:lnTo>
                    <a:pt x="971127" y="235607"/>
                  </a:lnTo>
                  <a:lnTo>
                    <a:pt x="988238" y="227556"/>
                  </a:lnTo>
                  <a:lnTo>
                    <a:pt x="1005744" y="220191"/>
                  </a:lnTo>
                  <a:lnTo>
                    <a:pt x="1040729" y="205569"/>
                  </a:lnTo>
                  <a:lnTo>
                    <a:pt x="1110835" y="176248"/>
                  </a:lnTo>
                  <a:cubicBezTo>
                    <a:pt x="1157999" y="157703"/>
                    <a:pt x="1206322" y="141323"/>
                    <a:pt x="1254256" y="123796"/>
                  </a:cubicBezTo>
                  <a:cubicBezTo>
                    <a:pt x="1302938" y="108671"/>
                    <a:pt x="1352074" y="94017"/>
                    <a:pt x="1401310" y="79852"/>
                  </a:cubicBezTo>
                  <a:cubicBezTo>
                    <a:pt x="1599497" y="26774"/>
                    <a:pt x="1806373" y="-329"/>
                    <a:pt x="2011811" y="4"/>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06AC5DCC-C3CC-4FD5-AD4E-13A1BE5F7F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297400"/>
              <a:ext cx="5215811" cy="6107388"/>
            </a:xfrm>
            <a:custGeom>
              <a:avLst/>
              <a:gdLst>
                <a:gd name="connsiteX0" fmla="*/ 1869139 w 5215811"/>
                <a:gd name="connsiteY0" fmla="*/ 9 h 6107388"/>
                <a:gd name="connsiteX1" fmla="*/ 2791149 w 5215811"/>
                <a:gd name="connsiteY1" fmla="*/ 130229 h 6107388"/>
                <a:gd name="connsiteX2" fmla="*/ 4760307 w 5215811"/>
                <a:gd name="connsiteY2" fmla="*/ 1608408 h 6107388"/>
                <a:gd name="connsiteX3" fmla="*/ 5108574 w 5215811"/>
                <a:gd name="connsiteY3" fmla="*/ 4050383 h 6107388"/>
                <a:gd name="connsiteX4" fmla="*/ 3434916 w 5215811"/>
                <a:gd name="connsiteY4" fmla="*/ 5503134 h 6107388"/>
                <a:gd name="connsiteX5" fmla="*/ 1137841 w 5215811"/>
                <a:gd name="connsiteY5" fmla="*/ 6033968 h 6107388"/>
                <a:gd name="connsiteX6" fmla="*/ 217555 w 5215811"/>
                <a:gd name="connsiteY6" fmla="*/ 5598945 h 6107388"/>
                <a:gd name="connsiteX7" fmla="*/ 0 w 5215811"/>
                <a:gd name="connsiteY7" fmla="*/ 5419622 h 6107388"/>
                <a:gd name="connsiteX8" fmla="*/ 0 w 5215811"/>
                <a:gd name="connsiteY8" fmla="*/ 4571683 h 6107388"/>
                <a:gd name="connsiteX9" fmla="*/ 18056 w 5215811"/>
                <a:gd name="connsiteY9" fmla="*/ 4599282 h 6107388"/>
                <a:gd name="connsiteX10" fmla="*/ 358324 w 5215811"/>
                <a:gd name="connsiteY10" fmla="*/ 4988154 h 6107388"/>
                <a:gd name="connsiteX11" fmla="*/ 1282741 w 5215811"/>
                <a:gd name="connsiteY11" fmla="*/ 5493193 h 6107388"/>
                <a:gd name="connsiteX12" fmla="*/ 2172794 w 5215811"/>
                <a:gd name="connsiteY12" fmla="*/ 5470630 h 6107388"/>
                <a:gd name="connsiteX13" fmla="*/ 3146893 w 5215811"/>
                <a:gd name="connsiteY13" fmla="*/ 5016296 h 6107388"/>
                <a:gd name="connsiteX14" fmla="*/ 3574114 w 5215811"/>
                <a:gd name="connsiteY14" fmla="*/ 4791124 h 6107388"/>
                <a:gd name="connsiteX15" fmla="*/ 4244948 w 5215811"/>
                <a:gd name="connsiteY15" fmla="*/ 4392664 h 6107388"/>
                <a:gd name="connsiteX16" fmla="*/ 4556385 w 5215811"/>
                <a:gd name="connsiteY16" fmla="*/ 3902656 h 6107388"/>
                <a:gd name="connsiteX17" fmla="*/ 4616354 w 5215811"/>
                <a:gd name="connsiteY17" fmla="*/ 2851680 h 6107388"/>
                <a:gd name="connsiteX18" fmla="*/ 4269266 w 5215811"/>
                <a:gd name="connsiteY18" fmla="*/ 1889625 h 6107388"/>
                <a:gd name="connsiteX19" fmla="*/ 2645976 w 5215811"/>
                <a:gd name="connsiteY19" fmla="*/ 671162 h 6107388"/>
                <a:gd name="connsiteX20" fmla="*/ 1648930 w 5215811"/>
                <a:gd name="connsiteY20" fmla="*/ 573017 h 6107388"/>
                <a:gd name="connsiteX21" fmla="*/ 771768 w 5215811"/>
                <a:gd name="connsiteY21" fmla="*/ 865882 h 6107388"/>
                <a:gd name="connsiteX22" fmla="*/ 433617 w 5215811"/>
                <a:gd name="connsiteY22" fmla="*/ 1119441 h 6107388"/>
                <a:gd name="connsiteX23" fmla="*/ 200571 w 5215811"/>
                <a:gd name="connsiteY23" fmla="*/ 1486480 h 6107388"/>
                <a:gd name="connsiteX24" fmla="*/ 47077 w 5215811"/>
                <a:gd name="connsiteY24" fmla="*/ 1753604 h 6107388"/>
                <a:gd name="connsiteX25" fmla="*/ 0 w 5215811"/>
                <a:gd name="connsiteY25" fmla="*/ 1831655 h 6107388"/>
                <a:gd name="connsiteX26" fmla="*/ 0 w 5215811"/>
                <a:gd name="connsiteY26" fmla="*/ 751112 h 6107388"/>
                <a:gd name="connsiteX27" fmla="*/ 6994 w 5215811"/>
                <a:gd name="connsiteY27" fmla="*/ 742614 h 6107388"/>
                <a:gd name="connsiteX28" fmla="*/ 484047 w 5215811"/>
                <a:gd name="connsiteY28" fmla="*/ 378777 h 6107388"/>
                <a:gd name="connsiteX29" fmla="*/ 1869139 w 5215811"/>
                <a:gd name="connsiteY29" fmla="*/ 9 h 61073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5811" h="6107388">
                  <a:moveTo>
                    <a:pt x="1869139" y="9"/>
                  </a:moveTo>
                  <a:cubicBezTo>
                    <a:pt x="2160924" y="-706"/>
                    <a:pt x="2465752" y="43039"/>
                    <a:pt x="2791149" y="130229"/>
                  </a:cubicBezTo>
                  <a:cubicBezTo>
                    <a:pt x="3651198" y="360678"/>
                    <a:pt x="4339884" y="907924"/>
                    <a:pt x="4760307" y="1608408"/>
                  </a:cubicBezTo>
                  <a:cubicBezTo>
                    <a:pt x="5188180" y="2321320"/>
                    <a:pt x="5338357" y="3192822"/>
                    <a:pt x="5108574" y="4050383"/>
                  </a:cubicBezTo>
                  <a:cubicBezTo>
                    <a:pt x="4880820" y="4900373"/>
                    <a:pt x="4152841" y="5098512"/>
                    <a:pt x="3434916" y="5503134"/>
                  </a:cubicBezTo>
                  <a:cubicBezTo>
                    <a:pt x="2717099" y="5907783"/>
                    <a:pt x="2005568" y="6266474"/>
                    <a:pt x="1137841" y="6033968"/>
                  </a:cubicBezTo>
                  <a:cubicBezTo>
                    <a:pt x="783079" y="5938910"/>
                    <a:pt x="479573" y="5790114"/>
                    <a:pt x="217555" y="5598945"/>
                  </a:cubicBezTo>
                  <a:lnTo>
                    <a:pt x="0" y="5419622"/>
                  </a:lnTo>
                  <a:lnTo>
                    <a:pt x="0" y="4571683"/>
                  </a:lnTo>
                  <a:lnTo>
                    <a:pt x="18056" y="4599282"/>
                  </a:lnTo>
                  <a:cubicBezTo>
                    <a:pt x="124071" y="4746782"/>
                    <a:pt x="237002" y="4875718"/>
                    <a:pt x="358324" y="4988154"/>
                  </a:cubicBezTo>
                  <a:cubicBezTo>
                    <a:pt x="621323" y="5231809"/>
                    <a:pt x="923667" y="5396979"/>
                    <a:pt x="1282741" y="5493193"/>
                  </a:cubicBezTo>
                  <a:cubicBezTo>
                    <a:pt x="1573894" y="5571207"/>
                    <a:pt x="1856732" y="5563878"/>
                    <a:pt x="2172794" y="5470630"/>
                  </a:cubicBezTo>
                  <a:cubicBezTo>
                    <a:pt x="2498985" y="5374183"/>
                    <a:pt x="2832844" y="5193315"/>
                    <a:pt x="3146893" y="5016296"/>
                  </a:cubicBezTo>
                  <a:cubicBezTo>
                    <a:pt x="3293538" y="4933641"/>
                    <a:pt x="3436182" y="4861160"/>
                    <a:pt x="3574114" y="4791124"/>
                  </a:cubicBezTo>
                  <a:cubicBezTo>
                    <a:pt x="3841238" y="4655550"/>
                    <a:pt x="4071901" y="4538375"/>
                    <a:pt x="4244948" y="4392664"/>
                  </a:cubicBezTo>
                  <a:cubicBezTo>
                    <a:pt x="4405844" y="4257259"/>
                    <a:pt x="4501845" y="4106204"/>
                    <a:pt x="4556385" y="3902656"/>
                  </a:cubicBezTo>
                  <a:cubicBezTo>
                    <a:pt x="4649063" y="3556776"/>
                    <a:pt x="4669271" y="3203187"/>
                    <a:pt x="4616354" y="2851680"/>
                  </a:cubicBezTo>
                  <a:cubicBezTo>
                    <a:pt x="4565198" y="2511774"/>
                    <a:pt x="4448474" y="2188147"/>
                    <a:pt x="4269266" y="1889625"/>
                  </a:cubicBezTo>
                  <a:cubicBezTo>
                    <a:pt x="3907781" y="1287586"/>
                    <a:pt x="3331245" y="854780"/>
                    <a:pt x="2645976" y="671162"/>
                  </a:cubicBezTo>
                  <a:cubicBezTo>
                    <a:pt x="2278249" y="572630"/>
                    <a:pt x="1952074" y="540526"/>
                    <a:pt x="1648930" y="573017"/>
                  </a:cubicBezTo>
                  <a:cubicBezTo>
                    <a:pt x="1351746" y="604901"/>
                    <a:pt x="1064785" y="700731"/>
                    <a:pt x="771768" y="865882"/>
                  </a:cubicBezTo>
                  <a:cubicBezTo>
                    <a:pt x="568061" y="980657"/>
                    <a:pt x="486465" y="1058486"/>
                    <a:pt x="433617" y="1119441"/>
                  </a:cubicBezTo>
                  <a:cubicBezTo>
                    <a:pt x="358307" y="1206256"/>
                    <a:pt x="292149" y="1323808"/>
                    <a:pt x="200571" y="1486480"/>
                  </a:cubicBezTo>
                  <a:cubicBezTo>
                    <a:pt x="156644" y="1564432"/>
                    <a:pt x="106654" y="1653214"/>
                    <a:pt x="47077" y="1753604"/>
                  </a:cubicBezTo>
                  <a:lnTo>
                    <a:pt x="0" y="1831655"/>
                  </a:lnTo>
                  <a:lnTo>
                    <a:pt x="0" y="751112"/>
                  </a:lnTo>
                  <a:lnTo>
                    <a:pt x="6994" y="742614"/>
                  </a:lnTo>
                  <a:cubicBezTo>
                    <a:pt x="117721" y="617683"/>
                    <a:pt x="259696" y="505222"/>
                    <a:pt x="484047" y="378777"/>
                  </a:cubicBezTo>
                  <a:cubicBezTo>
                    <a:pt x="932751" y="125890"/>
                    <a:pt x="1382831" y="1200"/>
                    <a:pt x="1869139" y="9"/>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4BBCC2F4-EFA7-4AF4-B538-AC4022D90F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1" y="319367"/>
              <a:ext cx="5217956" cy="6100079"/>
            </a:xfrm>
            <a:custGeom>
              <a:avLst/>
              <a:gdLst>
                <a:gd name="connsiteX0" fmla="*/ 1951393 w 5217956"/>
                <a:gd name="connsiteY0" fmla="*/ 82 h 6100079"/>
                <a:gd name="connsiteX1" fmla="*/ 2855177 w 5217956"/>
                <a:gd name="connsiteY1" fmla="*/ 125419 h 6100079"/>
                <a:gd name="connsiteX2" fmla="*/ 4779341 w 5217956"/>
                <a:gd name="connsiteY2" fmla="*/ 1591542 h 6100079"/>
                <a:gd name="connsiteX3" fmla="*/ 5108573 w 5217956"/>
                <a:gd name="connsiteY3" fmla="*/ 4028416 h 6100079"/>
                <a:gd name="connsiteX4" fmla="*/ 3459358 w 5217956"/>
                <a:gd name="connsiteY4" fmla="*/ 5487716 h 6100079"/>
                <a:gd name="connsiteX5" fmla="*/ 1203274 w 5217956"/>
                <a:gd name="connsiteY5" fmla="*/ 6029534 h 6100079"/>
                <a:gd name="connsiteX6" fmla="*/ 59920 w 5217956"/>
                <a:gd name="connsiteY6" fmla="*/ 5396467 h 6100079"/>
                <a:gd name="connsiteX7" fmla="*/ 0 w 5217956"/>
                <a:gd name="connsiteY7" fmla="*/ 5333382 h 6100079"/>
                <a:gd name="connsiteX8" fmla="*/ 0 w 5217956"/>
                <a:gd name="connsiteY8" fmla="*/ 4205833 h 6100079"/>
                <a:gd name="connsiteX9" fmla="*/ 58036 w 5217956"/>
                <a:gd name="connsiteY9" fmla="*/ 4310048 h 6100079"/>
                <a:gd name="connsiteX10" fmla="*/ 520779 w 5217956"/>
                <a:gd name="connsiteY10" fmla="*/ 4907591 h 6100079"/>
                <a:gd name="connsiteX11" fmla="*/ 1377154 w 5217956"/>
                <a:gd name="connsiteY11" fmla="*/ 5380604 h 6100079"/>
                <a:gd name="connsiteX12" fmla="*/ 3123340 w 5217956"/>
                <a:gd name="connsiteY12" fmla="*/ 4905715 h 6100079"/>
                <a:gd name="connsiteX13" fmla="*/ 3547863 w 5217956"/>
                <a:gd name="connsiteY13" fmla="*/ 4676342 h 6100079"/>
                <a:gd name="connsiteX14" fmla="*/ 4186753 w 5217956"/>
                <a:gd name="connsiteY14" fmla="*/ 4289376 h 6100079"/>
                <a:gd name="connsiteX15" fmla="*/ 4459565 w 5217956"/>
                <a:gd name="connsiteY15" fmla="*/ 3854399 h 6100079"/>
                <a:gd name="connsiteX16" fmla="*/ 4521015 w 5217956"/>
                <a:gd name="connsiteY16" fmla="*/ 2849377 h 6100079"/>
                <a:gd name="connsiteX17" fmla="*/ 4199723 w 5217956"/>
                <a:gd name="connsiteY17" fmla="*/ 1931213 h 6100079"/>
                <a:gd name="connsiteX18" fmla="*/ 2681217 w 5217956"/>
                <a:gd name="connsiteY18" fmla="*/ 774211 h 6100079"/>
                <a:gd name="connsiteX19" fmla="*/ 926547 w 5217956"/>
                <a:gd name="connsiteY19" fmla="*/ 967112 h 6100079"/>
                <a:gd name="connsiteX20" fmla="*/ 622677 w 5217956"/>
                <a:gd name="connsiteY20" fmla="*/ 1197863 h 6100079"/>
                <a:gd name="connsiteX21" fmla="*/ 404892 w 5217956"/>
                <a:gd name="connsiteY21" fmla="*/ 1547314 h 6100079"/>
                <a:gd name="connsiteX22" fmla="*/ 40135 w 5217956"/>
                <a:gd name="connsiteY22" fmla="*/ 2159090 h 6100079"/>
                <a:gd name="connsiteX23" fmla="*/ 0 w 5217956"/>
                <a:gd name="connsiteY23" fmla="*/ 2219367 h 6100079"/>
                <a:gd name="connsiteX24" fmla="*/ 0 w 5217956"/>
                <a:gd name="connsiteY24" fmla="*/ 915659 h 6100079"/>
                <a:gd name="connsiteX25" fmla="*/ 58609 w 5217956"/>
                <a:gd name="connsiteY25" fmla="*/ 828051 h 6100079"/>
                <a:gd name="connsiteX26" fmla="*/ 590688 w 5217956"/>
                <a:gd name="connsiteY26" fmla="*/ 385385 h 6100079"/>
                <a:gd name="connsiteX27" fmla="*/ 1951393 w 5217956"/>
                <a:gd name="connsiteY27"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5217956" h="6100079">
                  <a:moveTo>
                    <a:pt x="1951393" y="82"/>
                  </a:moveTo>
                  <a:cubicBezTo>
                    <a:pt x="2237631" y="-2119"/>
                    <a:pt x="2536431" y="40011"/>
                    <a:pt x="2855177" y="125419"/>
                  </a:cubicBezTo>
                  <a:cubicBezTo>
                    <a:pt x="3697704" y="351173"/>
                    <a:pt x="4370490" y="894159"/>
                    <a:pt x="4779341" y="1591542"/>
                  </a:cubicBezTo>
                  <a:cubicBezTo>
                    <a:pt x="5195534" y="2301324"/>
                    <a:pt x="5338356" y="3170855"/>
                    <a:pt x="5108573" y="4028416"/>
                  </a:cubicBezTo>
                  <a:cubicBezTo>
                    <a:pt x="4880819" y="4878406"/>
                    <a:pt x="4165603" y="5079965"/>
                    <a:pt x="3459358" y="5487716"/>
                  </a:cubicBezTo>
                  <a:cubicBezTo>
                    <a:pt x="2753114" y="5895466"/>
                    <a:pt x="2053264" y="6257288"/>
                    <a:pt x="1203274" y="6029534"/>
                  </a:cubicBezTo>
                  <a:cubicBezTo>
                    <a:pt x="739884" y="5905369"/>
                    <a:pt x="366399" y="5685345"/>
                    <a:pt x="59920" y="5396467"/>
                  </a:cubicBezTo>
                  <a:lnTo>
                    <a:pt x="0" y="5333382"/>
                  </a:lnTo>
                  <a:lnTo>
                    <a:pt x="0" y="4205833"/>
                  </a:lnTo>
                  <a:lnTo>
                    <a:pt x="58036" y="4310048"/>
                  </a:lnTo>
                  <a:cubicBezTo>
                    <a:pt x="197935" y="4550245"/>
                    <a:pt x="350594" y="4747142"/>
                    <a:pt x="520779" y="4907591"/>
                  </a:cubicBezTo>
                  <a:cubicBezTo>
                    <a:pt x="763600" y="5136565"/>
                    <a:pt x="1043821" y="5291288"/>
                    <a:pt x="1377154" y="5380604"/>
                  </a:cubicBezTo>
                  <a:cubicBezTo>
                    <a:pt x="1963029" y="5537589"/>
                    <a:pt x="2470519" y="5282804"/>
                    <a:pt x="3123340" y="4905715"/>
                  </a:cubicBezTo>
                  <a:cubicBezTo>
                    <a:pt x="3269800" y="4821157"/>
                    <a:pt x="3411134" y="4747512"/>
                    <a:pt x="3547863" y="4676342"/>
                  </a:cubicBezTo>
                  <a:cubicBezTo>
                    <a:pt x="3804497" y="4542710"/>
                    <a:pt x="4026085" y="4427393"/>
                    <a:pt x="4186753" y="4289376"/>
                  </a:cubicBezTo>
                  <a:cubicBezTo>
                    <a:pt x="4329009" y="4167293"/>
                    <a:pt x="4410589" y="4037181"/>
                    <a:pt x="4459565" y="3854399"/>
                  </a:cubicBezTo>
                  <a:cubicBezTo>
                    <a:pt x="4548302" y="3523229"/>
                    <a:pt x="4568981" y="3185183"/>
                    <a:pt x="4521015" y="2849377"/>
                  </a:cubicBezTo>
                  <a:cubicBezTo>
                    <a:pt x="4474709" y="2524680"/>
                    <a:pt x="4366564" y="2215756"/>
                    <a:pt x="4199723" y="1931213"/>
                  </a:cubicBezTo>
                  <a:cubicBezTo>
                    <a:pt x="3863270" y="1357325"/>
                    <a:pt x="3323982" y="946439"/>
                    <a:pt x="2681217" y="774211"/>
                  </a:cubicBezTo>
                  <a:cubicBezTo>
                    <a:pt x="2001139" y="591984"/>
                    <a:pt x="1476322" y="649699"/>
                    <a:pt x="926547" y="967112"/>
                  </a:cubicBezTo>
                  <a:cubicBezTo>
                    <a:pt x="740730" y="1074393"/>
                    <a:pt x="668642" y="1143989"/>
                    <a:pt x="622677" y="1197863"/>
                  </a:cubicBezTo>
                  <a:cubicBezTo>
                    <a:pt x="555599" y="1276450"/>
                    <a:pt x="492360" y="1390031"/>
                    <a:pt x="404892" y="1547314"/>
                  </a:cubicBezTo>
                  <a:cubicBezTo>
                    <a:pt x="317047" y="1705133"/>
                    <a:pt x="204816" y="1906756"/>
                    <a:pt x="40135" y="2159090"/>
                  </a:cubicBezTo>
                  <a:lnTo>
                    <a:pt x="0" y="2219367"/>
                  </a:lnTo>
                  <a:lnTo>
                    <a:pt x="0" y="915659"/>
                  </a:lnTo>
                  <a:lnTo>
                    <a:pt x="58609" y="828051"/>
                  </a:lnTo>
                  <a:cubicBezTo>
                    <a:pt x="177453" y="670481"/>
                    <a:pt x="325846" y="538291"/>
                    <a:pt x="590688" y="385385"/>
                  </a:cubicBezTo>
                  <a:cubicBezTo>
                    <a:pt x="1032158" y="130559"/>
                    <a:pt x="1474329" y="3750"/>
                    <a:pt x="1951393"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7">
              <a:extLst>
                <a:ext uri="{FF2B5EF4-FFF2-40B4-BE49-F238E27FC236}">
                  <a16:creationId xmlns:a16="http://schemas.microsoft.com/office/drawing/2014/main" id="{2A9D1364-B6A3-44CB-9FBA-C528F0CE90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9220" y="319367"/>
              <a:ext cx="5217957" cy="6100079"/>
            </a:xfrm>
            <a:custGeom>
              <a:avLst/>
              <a:gdLst>
                <a:gd name="connsiteX0" fmla="*/ 1951394 w 5217957"/>
                <a:gd name="connsiteY0" fmla="*/ 82 h 6100079"/>
                <a:gd name="connsiteX1" fmla="*/ 2855178 w 5217957"/>
                <a:gd name="connsiteY1" fmla="*/ 125419 h 6100079"/>
                <a:gd name="connsiteX2" fmla="*/ 4779341 w 5217957"/>
                <a:gd name="connsiteY2" fmla="*/ 1591542 h 6100079"/>
                <a:gd name="connsiteX3" fmla="*/ 5108574 w 5217957"/>
                <a:gd name="connsiteY3" fmla="*/ 4028416 h 6100079"/>
                <a:gd name="connsiteX4" fmla="*/ 3459359 w 5217957"/>
                <a:gd name="connsiteY4" fmla="*/ 5487716 h 6100079"/>
                <a:gd name="connsiteX5" fmla="*/ 1203275 w 5217957"/>
                <a:gd name="connsiteY5" fmla="*/ 6029534 h 6100079"/>
                <a:gd name="connsiteX6" fmla="*/ 59921 w 5217957"/>
                <a:gd name="connsiteY6" fmla="*/ 5396467 h 6100079"/>
                <a:gd name="connsiteX7" fmla="*/ 0 w 5217957"/>
                <a:gd name="connsiteY7" fmla="*/ 5333381 h 6100079"/>
                <a:gd name="connsiteX8" fmla="*/ 0 w 5217957"/>
                <a:gd name="connsiteY8" fmla="*/ 4427327 h 6100079"/>
                <a:gd name="connsiteX9" fmla="*/ 112056 w 5217957"/>
                <a:gd name="connsiteY9" fmla="*/ 4602502 h 6100079"/>
                <a:gd name="connsiteX10" fmla="*/ 443875 w 5217957"/>
                <a:gd name="connsiteY10" fmla="*/ 4989110 h 6100079"/>
                <a:gd name="connsiteX11" fmla="*/ 1348175 w 5217957"/>
                <a:gd name="connsiteY11" fmla="*/ 5488759 h 6100079"/>
                <a:gd name="connsiteX12" fmla="*/ 2221463 w 5217957"/>
                <a:gd name="connsiteY12" fmla="*/ 5461704 h 6100079"/>
                <a:gd name="connsiteX13" fmla="*/ 3179339 w 5217957"/>
                <a:gd name="connsiteY13" fmla="*/ 5003023 h 6100079"/>
                <a:gd name="connsiteX14" fmla="*/ 3599638 w 5217957"/>
                <a:gd name="connsiteY14" fmla="*/ 4775996 h 6100079"/>
                <a:gd name="connsiteX15" fmla="*/ 4259765 w 5217957"/>
                <a:gd name="connsiteY15" fmla="*/ 4374667 h 6100079"/>
                <a:gd name="connsiteX16" fmla="*/ 4567742 w 5217957"/>
                <a:gd name="connsiteY16" fmla="*/ 3883732 h 6100079"/>
                <a:gd name="connsiteX17" fmla="*/ 4631929 w 5217957"/>
                <a:gd name="connsiteY17" fmla="*/ 2833886 h 6100079"/>
                <a:gd name="connsiteX18" fmla="*/ 4296412 w 5217957"/>
                <a:gd name="connsiteY18" fmla="*/ 1874932 h 6100079"/>
                <a:gd name="connsiteX19" fmla="*/ 2710219 w 5217957"/>
                <a:gd name="connsiteY19" fmla="*/ 666410 h 6100079"/>
                <a:gd name="connsiteX20" fmla="*/ 1732642 w 5217957"/>
                <a:gd name="connsiteY20" fmla="*/ 573480 h 6100079"/>
                <a:gd name="connsiteX21" fmla="*/ 870621 w 5217957"/>
                <a:gd name="connsiteY21" fmla="*/ 870402 h 6100079"/>
                <a:gd name="connsiteX22" fmla="*/ 537555 w 5217957"/>
                <a:gd name="connsiteY22" fmla="*/ 1125324 h 6100079"/>
                <a:gd name="connsiteX23" fmla="*/ 306995 w 5217957"/>
                <a:gd name="connsiteY23" fmla="*/ 1493030 h 6100079"/>
                <a:gd name="connsiteX24" fmla="*/ 23579 w 5217957"/>
                <a:gd name="connsiteY24" fmla="*/ 1977465 h 6100079"/>
                <a:gd name="connsiteX25" fmla="*/ 0 w 5217957"/>
                <a:gd name="connsiteY25" fmla="*/ 2014291 h 6100079"/>
                <a:gd name="connsiteX26" fmla="*/ 0 w 5217957"/>
                <a:gd name="connsiteY26" fmla="*/ 915660 h 6100079"/>
                <a:gd name="connsiteX27" fmla="*/ 58609 w 5217957"/>
                <a:gd name="connsiteY27" fmla="*/ 828051 h 6100079"/>
                <a:gd name="connsiteX28" fmla="*/ 590689 w 5217957"/>
                <a:gd name="connsiteY28" fmla="*/ 385385 h 6100079"/>
                <a:gd name="connsiteX29" fmla="*/ 1951394 w 5217957"/>
                <a:gd name="connsiteY29" fmla="*/ 82 h 61000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217957" h="6100079">
                  <a:moveTo>
                    <a:pt x="1951394" y="82"/>
                  </a:moveTo>
                  <a:cubicBezTo>
                    <a:pt x="2237632" y="-2119"/>
                    <a:pt x="2536431" y="40011"/>
                    <a:pt x="2855178" y="125419"/>
                  </a:cubicBezTo>
                  <a:cubicBezTo>
                    <a:pt x="3697704" y="351173"/>
                    <a:pt x="4370491" y="894159"/>
                    <a:pt x="4779341" y="1591542"/>
                  </a:cubicBezTo>
                  <a:cubicBezTo>
                    <a:pt x="5195535" y="2301324"/>
                    <a:pt x="5338357" y="3170855"/>
                    <a:pt x="5108574" y="4028416"/>
                  </a:cubicBezTo>
                  <a:cubicBezTo>
                    <a:pt x="4880820" y="4878406"/>
                    <a:pt x="4165604" y="5079965"/>
                    <a:pt x="3459359" y="5487716"/>
                  </a:cubicBezTo>
                  <a:cubicBezTo>
                    <a:pt x="2753115" y="5895466"/>
                    <a:pt x="2053265" y="6257288"/>
                    <a:pt x="1203275" y="6029534"/>
                  </a:cubicBezTo>
                  <a:cubicBezTo>
                    <a:pt x="739885" y="5905369"/>
                    <a:pt x="366400" y="5685345"/>
                    <a:pt x="59921" y="5396467"/>
                  </a:cubicBezTo>
                  <a:lnTo>
                    <a:pt x="0" y="5333381"/>
                  </a:lnTo>
                  <a:lnTo>
                    <a:pt x="0" y="4427327"/>
                  </a:lnTo>
                  <a:lnTo>
                    <a:pt x="112056" y="4602502"/>
                  </a:lnTo>
                  <a:cubicBezTo>
                    <a:pt x="215300" y="4749260"/>
                    <a:pt x="325419" y="4877443"/>
                    <a:pt x="443875" y="4989110"/>
                  </a:cubicBezTo>
                  <a:cubicBezTo>
                    <a:pt x="700709" y="5231113"/>
                    <a:pt x="996455" y="5394516"/>
                    <a:pt x="1348175" y="5488759"/>
                  </a:cubicBezTo>
                  <a:cubicBezTo>
                    <a:pt x="1633379" y="5565179"/>
                    <a:pt x="1910917" y="5556430"/>
                    <a:pt x="2221463" y="5461704"/>
                  </a:cubicBezTo>
                  <a:cubicBezTo>
                    <a:pt x="2541923" y="5363721"/>
                    <a:pt x="2870374" y="5181404"/>
                    <a:pt x="3179339" y="5003023"/>
                  </a:cubicBezTo>
                  <a:cubicBezTo>
                    <a:pt x="3323713" y="4919760"/>
                    <a:pt x="3463978" y="4846641"/>
                    <a:pt x="3599638" y="4775996"/>
                  </a:cubicBezTo>
                  <a:cubicBezTo>
                    <a:pt x="3862436" y="4639263"/>
                    <a:pt x="4089314" y="4521074"/>
                    <a:pt x="4259765" y="4374667"/>
                  </a:cubicBezTo>
                  <a:cubicBezTo>
                    <a:pt x="4418282" y="4238625"/>
                    <a:pt x="4513201" y="4087280"/>
                    <a:pt x="4567742" y="3883732"/>
                  </a:cubicBezTo>
                  <a:cubicBezTo>
                    <a:pt x="4660420" y="3537853"/>
                    <a:pt x="4682033" y="3184640"/>
                    <a:pt x="4631929" y="2833886"/>
                  </a:cubicBezTo>
                  <a:cubicBezTo>
                    <a:pt x="4583584" y="2494734"/>
                    <a:pt x="4470646" y="2172121"/>
                    <a:pt x="4296412" y="1874932"/>
                  </a:cubicBezTo>
                  <a:cubicBezTo>
                    <a:pt x="3944879" y="1275559"/>
                    <a:pt x="3381537" y="846289"/>
                    <a:pt x="2710219" y="666410"/>
                  </a:cubicBezTo>
                  <a:cubicBezTo>
                    <a:pt x="2349955" y="569877"/>
                    <a:pt x="2030161" y="539483"/>
                    <a:pt x="1732642" y="573480"/>
                  </a:cubicBezTo>
                  <a:cubicBezTo>
                    <a:pt x="1440866" y="606814"/>
                    <a:pt x="1158880" y="703976"/>
                    <a:pt x="870621" y="870402"/>
                  </a:cubicBezTo>
                  <a:cubicBezTo>
                    <a:pt x="670160" y="986048"/>
                    <a:pt x="589753" y="1064195"/>
                    <a:pt x="537555" y="1125324"/>
                  </a:cubicBezTo>
                  <a:cubicBezTo>
                    <a:pt x="463218" y="1212400"/>
                    <a:pt x="397708" y="1330125"/>
                    <a:pt x="306995" y="1493030"/>
                  </a:cubicBezTo>
                  <a:cubicBezTo>
                    <a:pt x="234596" y="1623167"/>
                    <a:pt x="145436" y="1783409"/>
                    <a:pt x="23579" y="1977465"/>
                  </a:cubicBezTo>
                  <a:lnTo>
                    <a:pt x="0" y="2014291"/>
                  </a:lnTo>
                  <a:lnTo>
                    <a:pt x="0" y="915660"/>
                  </a:lnTo>
                  <a:lnTo>
                    <a:pt x="58609" y="828051"/>
                  </a:lnTo>
                  <a:cubicBezTo>
                    <a:pt x="177453" y="670481"/>
                    <a:pt x="325847" y="538291"/>
                    <a:pt x="590689" y="385385"/>
                  </a:cubicBezTo>
                  <a:cubicBezTo>
                    <a:pt x="1032159" y="130559"/>
                    <a:pt x="1474330" y="3750"/>
                    <a:pt x="1951394" y="82"/>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Otsikko 1">
            <a:extLst>
              <a:ext uri="{FF2B5EF4-FFF2-40B4-BE49-F238E27FC236}">
                <a16:creationId xmlns:a16="http://schemas.microsoft.com/office/drawing/2014/main" id="{A2FE9855-B684-4B82-99FA-CAFF77AF6EDB}"/>
              </a:ext>
            </a:extLst>
          </p:cNvPr>
          <p:cNvSpPr>
            <a:spLocks noGrp="1"/>
          </p:cNvSpPr>
          <p:nvPr>
            <p:ph type="ctrTitle"/>
          </p:nvPr>
        </p:nvSpPr>
        <p:spPr>
          <a:xfrm>
            <a:off x="640080" y="1243013"/>
            <a:ext cx="3855720" cy="4371974"/>
          </a:xfrm>
        </p:spPr>
        <p:txBody>
          <a:bodyPr vert="horz" lIns="91440" tIns="45720" rIns="91440" bIns="45720" rtlCol="0" anchor="ctr">
            <a:normAutofit/>
          </a:bodyPr>
          <a:lstStyle/>
          <a:p>
            <a:pPr>
              <a:lnSpc>
                <a:spcPct val="90000"/>
              </a:lnSpc>
            </a:pPr>
            <a:r>
              <a:rPr lang="en-US" sz="3600" kern="1200">
                <a:solidFill>
                  <a:schemeClr val="tx2"/>
                </a:solidFill>
                <a:latin typeface="+mj-lt"/>
                <a:ea typeface="+mj-ea"/>
                <a:cs typeface="+mj-cs"/>
              </a:rPr>
              <a:t>Rahoitusalan kestävyys – koti- ja ulkomaisia näkökohtia </a:t>
            </a:r>
          </a:p>
        </p:txBody>
      </p:sp>
      <p:graphicFrame>
        <p:nvGraphicFramePr>
          <p:cNvPr id="6" name="Sisällön paikkamerkki 5">
            <a:extLst>
              <a:ext uri="{FF2B5EF4-FFF2-40B4-BE49-F238E27FC236}">
                <a16:creationId xmlns:a16="http://schemas.microsoft.com/office/drawing/2014/main" id="{5E667374-8F1F-46DB-A666-0E8994877E73}"/>
              </a:ext>
            </a:extLst>
          </p:cNvPr>
          <p:cNvGraphicFramePr>
            <a:graphicFrameLocks noGrp="1"/>
          </p:cNvGraphicFramePr>
          <p:nvPr>
            <p:ph sz="quarter" idx="14"/>
            <p:extLst>
              <p:ext uri="{D42A27DB-BD31-4B8C-83A1-F6EECF244321}">
                <p14:modId xmlns:p14="http://schemas.microsoft.com/office/powerpoint/2010/main" val="2076812402"/>
              </p:ext>
            </p:extLst>
          </p:nvPr>
        </p:nvGraphicFramePr>
        <p:xfrm>
          <a:off x="6172200" y="804672"/>
          <a:ext cx="5221224" cy="52303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a:extLst>
              <a:ext uri="{FF2B5EF4-FFF2-40B4-BE49-F238E27FC236}">
                <a16:creationId xmlns:a16="http://schemas.microsoft.com/office/drawing/2014/main" id="{C8B36D5B-6B67-4535-A210-0E2F4258232B}"/>
              </a:ext>
            </a:extLst>
          </p:cNvPr>
          <p:cNvSpPr>
            <a:spLocks noGrp="1"/>
          </p:cNvSpPr>
          <p:nvPr>
            <p:ph type="ftr" sz="quarter" idx="16"/>
          </p:nvPr>
        </p:nvSpPr>
        <p:spPr>
          <a:xfrm>
            <a:off x="4038600" y="6356350"/>
            <a:ext cx="4114800" cy="365125"/>
          </a:xfrm>
        </p:spPr>
        <p:txBody>
          <a:bodyPr vert="horz" lIns="91440" tIns="45720" rIns="91440" bIns="45720" rtlCol="0" anchor="ctr">
            <a:normAutofit/>
          </a:bodyPr>
          <a:lstStyle/>
          <a:p>
            <a:pPr>
              <a:spcAft>
                <a:spcPts val="600"/>
              </a:spcAft>
              <a:defRPr/>
            </a:pPr>
            <a:r>
              <a:rPr lang="en-US" kern="1200">
                <a:solidFill>
                  <a:schemeClr val="tx1">
                    <a:tint val="75000"/>
                  </a:schemeClr>
                </a:solidFill>
                <a:latin typeface="+mn-lt"/>
                <a:ea typeface="+mn-ea"/>
                <a:cs typeface="+mn-cs"/>
              </a:rPr>
              <a:t>Rahoitusmarkkinaoikeus luento 12</a:t>
            </a:r>
          </a:p>
        </p:txBody>
      </p:sp>
      <p:sp>
        <p:nvSpPr>
          <p:cNvPr id="5" name="Dian numeron paikkamerkki 4">
            <a:extLst>
              <a:ext uri="{FF2B5EF4-FFF2-40B4-BE49-F238E27FC236}">
                <a16:creationId xmlns:a16="http://schemas.microsoft.com/office/drawing/2014/main" id="{E6C08C53-F2CE-498C-A859-1D1BC2E35E80}"/>
              </a:ext>
            </a:extLst>
          </p:cNvPr>
          <p:cNvSpPr>
            <a:spLocks noGrp="1"/>
          </p:cNvSpPr>
          <p:nvPr>
            <p:ph type="sldNum" sz="quarter" idx="17"/>
          </p:nvPr>
        </p:nvSpPr>
        <p:spPr>
          <a:xfrm>
            <a:off x="8610600" y="6356350"/>
            <a:ext cx="2743200" cy="365125"/>
          </a:xfrm>
        </p:spPr>
        <p:txBody>
          <a:bodyPr vert="horz" lIns="91440" tIns="45720" rIns="91440" bIns="45720" rtlCol="0" anchor="ctr">
            <a:normAutofit/>
          </a:bodyPr>
          <a:lstStyle/>
          <a:p>
            <a:pPr>
              <a:spcAft>
                <a:spcPts val="600"/>
              </a:spcAft>
              <a:defRPr/>
            </a:pPr>
            <a:fld id="{1C07628F-9402-FB47-93B5-FC3C3BFEEBE0}" type="slidenum">
              <a:rPr lang="en-US" smtClean="0"/>
              <a:pPr>
                <a:spcAft>
                  <a:spcPts val="600"/>
                </a:spcAft>
                <a:defRPr/>
              </a:pPr>
              <a:t>8</a:t>
            </a:fld>
            <a:endParaRPr lang="en-US"/>
          </a:p>
        </p:txBody>
      </p:sp>
    </p:spTree>
    <p:extLst>
      <p:ext uri="{BB962C8B-B14F-4D97-AF65-F5344CB8AC3E}">
        <p14:creationId xmlns:p14="http://schemas.microsoft.com/office/powerpoint/2010/main" val="546508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graphicEl>
                                              <a:dgm id="{7F36511C-CD92-4847-A79C-B4790A562EFA}"/>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graphicEl>
                                              <a:dgm id="{293FD993-2CB0-4217-84FB-79A307F47154}"/>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graphicEl>
                                              <a:dgm id="{D33E1310-FCD8-4E1F-8C00-0D82AAA8DCE9}"/>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graphicEl>
                                              <a:dgm id="{7B43DAF2-4655-4E4F-9994-4449F253F269}"/>
                                            </p:graphic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graphicEl>
                                              <a:dgm id="{CA1930F6-C2CA-4459-B200-06704BB28CD3}"/>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Otsikko 1">
            <a:extLst>
              <a:ext uri="{FF2B5EF4-FFF2-40B4-BE49-F238E27FC236}">
                <a16:creationId xmlns:a16="http://schemas.microsoft.com/office/drawing/2014/main" id="{B0B96288-1F99-46C8-9ECF-EB3A4DC5C61D}"/>
              </a:ext>
            </a:extLst>
          </p:cNvPr>
          <p:cNvSpPr>
            <a:spLocks noGrp="1"/>
          </p:cNvSpPr>
          <p:nvPr>
            <p:ph type="title"/>
          </p:nvPr>
        </p:nvSpPr>
        <p:spPr>
          <a:xfrm>
            <a:off x="1075767" y="1188637"/>
            <a:ext cx="2988234" cy="4480726"/>
          </a:xfrm>
        </p:spPr>
        <p:txBody>
          <a:bodyPr>
            <a:normAutofit/>
          </a:bodyPr>
          <a:lstStyle/>
          <a:p>
            <a:pPr algn="r"/>
            <a:r>
              <a:rPr lang="fi-FI" sz="2600"/>
              <a:t>EU:n kestävän kasvun rahoituksen lainsäädäntöohjelma 1</a:t>
            </a:r>
            <a:br>
              <a:rPr lang="en-US" sz="2600">
                <a:hlinkClick r:id="rId2"/>
              </a:rPr>
            </a:br>
            <a:r>
              <a:rPr lang="en-US" sz="2600">
                <a:hlinkClick r:id="rId2"/>
              </a:rPr>
              <a:t>Frequently asked questions: Commission proposals on financing sustainable growth (europa.eu)</a:t>
            </a:r>
            <a:endParaRPr lang="fi-FI" sz="2600"/>
          </a:p>
        </p:txBody>
      </p:sp>
      <p:sp>
        <p:nvSpPr>
          <p:cNvPr id="4" name="Alatunnisteen paikkamerkki 3">
            <a:extLst>
              <a:ext uri="{FF2B5EF4-FFF2-40B4-BE49-F238E27FC236}">
                <a16:creationId xmlns:a16="http://schemas.microsoft.com/office/drawing/2014/main" id="{8BCE982E-58C0-4268-8A26-C7393D0DB948}"/>
              </a:ext>
            </a:extLst>
          </p:cNvPr>
          <p:cNvSpPr>
            <a:spLocks noGrp="1"/>
          </p:cNvSpPr>
          <p:nvPr>
            <p:ph type="ftr" sz="quarter" idx="11"/>
          </p:nvPr>
        </p:nvSpPr>
        <p:spPr>
          <a:xfrm rot="5400000">
            <a:off x="-2374833" y="3246436"/>
            <a:ext cx="5607882" cy="365125"/>
          </a:xfrm>
        </p:spPr>
        <p:txBody>
          <a:bodyPr anchor="t">
            <a:normAutofit/>
          </a:bodyPr>
          <a:lstStyle/>
          <a:p>
            <a:pPr algn="l">
              <a:spcAft>
                <a:spcPts val="600"/>
              </a:spcAft>
            </a:pPr>
            <a:r>
              <a:rPr lang="fi-FI" sz="1150">
                <a:solidFill>
                  <a:schemeClr val="tx1">
                    <a:lumMod val="85000"/>
                    <a:lumOff val="15000"/>
                  </a:schemeClr>
                </a:solidFill>
              </a:rPr>
              <a:t>Rahoitusmarkkinaoikeus luento 12</a:t>
            </a:r>
          </a:p>
        </p:txBody>
      </p:sp>
      <p:cxnSp>
        <p:nvCxnSpPr>
          <p:cNvPr id="16" name="Straight Connector 15">
            <a:extLst>
              <a:ext uri="{FF2B5EF4-FFF2-40B4-BE49-F238E27FC236}">
                <a16:creationId xmlns:a16="http://schemas.microsoft.com/office/drawing/2014/main" id="{23AAC9B5-8015-485C-ACF9-A750390E9A56}"/>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852863"/>
            <a:ext cx="0" cy="3236495"/>
          </a:xfrm>
          <a:prstGeom prst="line">
            <a:avLst/>
          </a:prstGeom>
          <a:ln w="19050" cap="sq">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3" name="Sisällön paikkamerkki 2">
            <a:extLst>
              <a:ext uri="{FF2B5EF4-FFF2-40B4-BE49-F238E27FC236}">
                <a16:creationId xmlns:a16="http://schemas.microsoft.com/office/drawing/2014/main" id="{529BAA02-A851-43FB-9613-C767719D5E9E}"/>
              </a:ext>
            </a:extLst>
          </p:cNvPr>
          <p:cNvSpPr>
            <a:spLocks noGrp="1"/>
          </p:cNvSpPr>
          <p:nvPr>
            <p:ph idx="1"/>
          </p:nvPr>
        </p:nvSpPr>
        <p:spPr>
          <a:xfrm>
            <a:off x="5255260" y="1648870"/>
            <a:ext cx="4702848" cy="3560260"/>
          </a:xfrm>
        </p:spPr>
        <p:txBody>
          <a:bodyPr anchor="ctr">
            <a:normAutofit/>
          </a:bodyPr>
          <a:lstStyle/>
          <a:p>
            <a:pPr>
              <a:buFont typeface="Arial" panose="020B0604020202020204" pitchFamily="34" charset="0"/>
              <a:buChar char="•"/>
            </a:pPr>
            <a:r>
              <a:rPr lang="en-US" sz="1100" b="0" i="0" dirty="0">
                <a:effectLst/>
                <a:latin typeface="Arial" panose="020B0604020202020204" pitchFamily="34" charset="0"/>
              </a:rPr>
              <a:t>Provide clarity on what sustainable investments are by creating</a:t>
            </a:r>
            <a:r>
              <a:rPr lang="en-US" sz="1100" b="1" i="0" dirty="0">
                <a:effectLst/>
                <a:latin typeface="Arial" panose="020B0604020202020204" pitchFamily="34" charset="0"/>
              </a:rPr>
              <a:t> an EU-wide classification system or taxonomy</a:t>
            </a:r>
            <a:r>
              <a:rPr lang="en-US" sz="1100" b="0" i="0" dirty="0">
                <a:effectLst/>
                <a:latin typeface="Arial" panose="020B0604020202020204" pitchFamily="34" charset="0"/>
              </a:rPr>
              <a:t> to provide businesses and investors with a common language to identify what degree economic activities can be considered environmentally-sustainable. This is a first and essential step in efforts to channel investments into sustainable activities.</a:t>
            </a:r>
          </a:p>
          <a:p>
            <a:pPr>
              <a:buFont typeface="Arial" panose="020B0604020202020204" pitchFamily="34" charset="0"/>
              <a:buChar char="•"/>
            </a:pPr>
            <a:r>
              <a:rPr lang="en-US" sz="1100" b="0" i="0" dirty="0">
                <a:effectLst/>
                <a:latin typeface="Arial" panose="020B0604020202020204" pitchFamily="34" charset="0"/>
              </a:rPr>
              <a:t>Ensure that </a:t>
            </a:r>
            <a:r>
              <a:rPr lang="en-US" sz="1100" b="1" i="0" dirty="0">
                <a:effectLst/>
                <a:latin typeface="Arial" panose="020B0604020202020204" pitchFamily="34" charset="0"/>
              </a:rPr>
              <a:t>asset managers, institutional investors, insurance distributors and investment advisors include economic, social and governance (ESG) factors in their investment decisions and advisory processes</a:t>
            </a:r>
            <a:r>
              <a:rPr lang="en-US" sz="1100" b="0" i="0" dirty="0">
                <a:effectLst/>
                <a:latin typeface="Arial" panose="020B0604020202020204" pitchFamily="34" charset="0"/>
              </a:rPr>
              <a:t> as part of their duty to act in the best interest of investors or beneficiaries. Asset managers and institutional investors who claim to pursue sustainability objectives would have to disclose how their investments are aligned with those objectives. This means greater </a:t>
            </a:r>
            <a:r>
              <a:rPr lang="en-US" sz="1100" b="1" i="0" dirty="0">
                <a:effectLst/>
                <a:latin typeface="Arial" panose="020B0604020202020204" pitchFamily="34" charset="0"/>
              </a:rPr>
              <a:t>transparency</a:t>
            </a:r>
            <a:r>
              <a:rPr lang="en-US" sz="1100" b="0" i="0" dirty="0">
                <a:effectLst/>
                <a:latin typeface="Arial" panose="020B0604020202020204" pitchFamily="34" charset="0"/>
              </a:rPr>
              <a:t> towards end-investors, ensuring comparability between products and discouraging 'green-washing' or misleading information.</a:t>
            </a:r>
          </a:p>
          <a:p>
            <a:endParaRPr lang="fi-FI" sz="1100" dirty="0"/>
          </a:p>
        </p:txBody>
      </p:sp>
      <p:sp>
        <p:nvSpPr>
          <p:cNvPr id="5" name="Dian numeron paikkamerkki 4">
            <a:extLst>
              <a:ext uri="{FF2B5EF4-FFF2-40B4-BE49-F238E27FC236}">
                <a16:creationId xmlns:a16="http://schemas.microsoft.com/office/drawing/2014/main" id="{4397695D-D413-43AC-B0FD-CB88656C0095}"/>
              </a:ext>
            </a:extLst>
          </p:cNvPr>
          <p:cNvSpPr>
            <a:spLocks noGrp="1"/>
          </p:cNvSpPr>
          <p:nvPr>
            <p:ph type="sldNum" sz="quarter" idx="12"/>
          </p:nvPr>
        </p:nvSpPr>
        <p:spPr>
          <a:xfrm>
            <a:off x="9683496" y="4892040"/>
            <a:ext cx="1673352" cy="1005840"/>
          </a:xfrm>
        </p:spPr>
        <p:txBody>
          <a:bodyPr>
            <a:normAutofit/>
          </a:bodyPr>
          <a:lstStyle/>
          <a:p>
            <a:pPr>
              <a:lnSpc>
                <a:spcPct val="90000"/>
              </a:lnSpc>
              <a:spcAft>
                <a:spcPts val="600"/>
              </a:spcAft>
            </a:pPr>
            <a:fld id="{C671F527-EF3E-4A96-9405-17F8F7A98057}" type="slidenum">
              <a:rPr lang="fi-FI" sz="6600">
                <a:solidFill>
                  <a:srgbClr val="FFFFFF"/>
                </a:solidFill>
              </a:rPr>
              <a:pPr>
                <a:lnSpc>
                  <a:spcPct val="90000"/>
                </a:lnSpc>
                <a:spcAft>
                  <a:spcPts val="600"/>
                </a:spcAft>
              </a:pPr>
              <a:t>9</a:t>
            </a:fld>
            <a:endParaRPr lang="fi-FI" sz="6600">
              <a:solidFill>
                <a:srgbClr val="FFFFFF"/>
              </a:solidFill>
            </a:endParaRPr>
          </a:p>
        </p:txBody>
      </p:sp>
    </p:spTree>
    <p:extLst>
      <p:ext uri="{BB962C8B-B14F-4D97-AF65-F5344CB8AC3E}">
        <p14:creationId xmlns:p14="http://schemas.microsoft.com/office/powerpoint/2010/main" val="106259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Aalto_BIZ_121031">
  <a:themeElements>
    <a:clrScheme name="AALTO - Yliopisto">
      <a:dk1>
        <a:sysClr val="windowText" lastClr="000000"/>
      </a:dk1>
      <a:lt1>
        <a:sysClr val="window" lastClr="FFFFFF"/>
      </a:lt1>
      <a:dk2>
        <a:srgbClr val="1F497D"/>
      </a:dk2>
      <a:lt2>
        <a:srgbClr val="928B81"/>
      </a:lt2>
      <a:accent1>
        <a:srgbClr val="78BE20"/>
      </a:accent1>
      <a:accent2>
        <a:srgbClr val="EF3340"/>
      </a:accent2>
      <a:accent3>
        <a:srgbClr val="005EB8"/>
      </a:accent3>
      <a:accent4>
        <a:srgbClr val="00965E"/>
      </a:accent4>
      <a:accent5>
        <a:srgbClr val="7D55C7"/>
      </a:accent5>
      <a:accent6>
        <a:srgbClr val="FFA300"/>
      </a:accent6>
      <a:hlink>
        <a:srgbClr val="000000"/>
      </a:hlink>
      <a:folHlink>
        <a:srgbClr val="928B8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lIns="0" tIns="0" rIns="0" bIns="0" rtlCol="0">
        <a:spAutoFit/>
      </a:bodyPr>
      <a:lstStyle>
        <a:defPPr>
          <a:defRPr sz="2000" b="1"/>
        </a:defPPr>
      </a:lstStyle>
    </a:txDef>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2736</Words>
  <Application>Microsoft Office PowerPoint</Application>
  <PresentationFormat>Laajakuva</PresentationFormat>
  <Paragraphs>144</Paragraphs>
  <Slides>18</Slides>
  <Notes>0</Notes>
  <HiddenSlides>0</HiddenSlides>
  <MMClips>0</MMClips>
  <ScaleCrop>false</ScaleCrop>
  <HeadingPairs>
    <vt:vector size="6" baseType="variant">
      <vt:variant>
        <vt:lpstr>Käytetyt fontit</vt:lpstr>
      </vt:variant>
      <vt:variant>
        <vt:i4>6</vt:i4>
      </vt:variant>
      <vt:variant>
        <vt:lpstr>Teema</vt:lpstr>
      </vt:variant>
      <vt:variant>
        <vt:i4>2</vt:i4>
      </vt:variant>
      <vt:variant>
        <vt:lpstr>Dian otsikot</vt:lpstr>
      </vt:variant>
      <vt:variant>
        <vt:i4>18</vt:i4>
      </vt:variant>
    </vt:vector>
  </HeadingPairs>
  <TitlesOfParts>
    <vt:vector size="26" baseType="lpstr">
      <vt:lpstr>Arial</vt:lpstr>
      <vt:lpstr>Calibri</vt:lpstr>
      <vt:lpstr>Calibri Light</vt:lpstr>
      <vt:lpstr>Courier New</vt:lpstr>
      <vt:lpstr>Georgia</vt:lpstr>
      <vt:lpstr>Lucida Grande</vt:lpstr>
      <vt:lpstr>Office-teema</vt:lpstr>
      <vt:lpstr>Aalto_BIZ_121031</vt:lpstr>
      <vt:lpstr>Rahoitus-markkinaoikeus  Luento 12</vt:lpstr>
      <vt:lpstr>Säädöskehitys </vt:lpstr>
      <vt:lpstr>Päästöoikeudet </vt:lpstr>
      <vt:lpstr>Rahapolitiikkaa, julkisen velan hoitoa ja ilmastotoimia koskeva poikkeus MVA 6 art.  </vt:lpstr>
      <vt:lpstr>Yksityisten investointien välttämättömyys </vt:lpstr>
      <vt:lpstr>Ilmaston-muutoksen torjuntaa ja kestävää kehitystä koskevat toimet</vt:lpstr>
      <vt:lpstr>KESTÄVÄ RAHOITUS: SIJOITUSTEN KESTÄVYYDEN LUOKITTELU  Kestävä rahoitus: sijoitusten kestävyyden luokittelu - EU2019FI  </vt:lpstr>
      <vt:lpstr>Rahoitusalan kestävyys – koti- ja ulkomaisia näkökohtia </vt:lpstr>
      <vt:lpstr>EU:n kestävän kasvun rahoituksen lainsäädäntöohjelma 1 Frequently asked questions: Commission proposals on financing sustainable growth (europa.eu)</vt:lpstr>
      <vt:lpstr>EU:n kestävän kasvun rahoituksen lainsäädäntöohjelma 2 </vt:lpstr>
      <vt:lpstr>EU:n kestävän kasvun rahoituksen lainsäädäntöohjelma 3 </vt:lpstr>
      <vt:lpstr>EU:n kestävän kasvun rahoituksen lainsäädäntöohjelma 4 </vt:lpstr>
      <vt:lpstr>Tiedonantoasetus 1 (EPNAs (EU) 2019/2088 kestävyyteen liittyvien tietojen antamisesta rahoituspalvelusektorilla):  Kestävä sijoitus </vt:lpstr>
      <vt:lpstr>Tiedonantoasetus 2    </vt:lpstr>
      <vt:lpstr>Tiedonantoasetus 3  Palkitsemispolitiikat ja ennen sopimusta annettavat tiedot </vt:lpstr>
      <vt:lpstr>Tiedonantoasetus 4  Ympäristöön tai yhteiskuntaan liittyvien ominaisuuksien sekä kestävien sijoitusten edistämisen avoimuus verkkosivustoilla ja määräaikaiskatsauksissa  </vt:lpstr>
      <vt:lpstr>Taksonomia-asetus 1  (EPNAs (EU) 2020/852 kestävää sijoittamista helpottavasta kehyksestä ja asetuksen (EU) 2019/2088 muuttamisesta 18.6.2020)  </vt:lpstr>
      <vt:lpstr>Taksonomia-asetus 2  Kestävän rahoituksen foorumi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Rahoitus-markkinaoikeus  Luento 12</dc:title>
  <dc:creator>Matti Rudanko</dc:creator>
  <cp:lastModifiedBy>Matti Rudanko</cp:lastModifiedBy>
  <cp:revision>7</cp:revision>
  <dcterms:created xsi:type="dcterms:W3CDTF">2020-12-01T09:58:07Z</dcterms:created>
  <dcterms:modified xsi:type="dcterms:W3CDTF">2020-12-02T13:19:18Z</dcterms:modified>
</cp:coreProperties>
</file>