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0" r:id="rId6"/>
    <p:sldId id="261" r:id="rId7"/>
    <p:sldId id="262" r:id="rId8"/>
    <p:sldId id="263" r:id="rId9"/>
    <p:sldId id="265" r:id="rId10"/>
    <p:sldId id="264" r:id="rId11"/>
    <p:sldId id="269" r:id="rId12"/>
    <p:sldId id="268"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42" autoAdjust="0"/>
    <p:restoredTop sz="94590"/>
  </p:normalViewPr>
  <p:slideViewPr>
    <p:cSldViewPr>
      <p:cViewPr varScale="1">
        <p:scale>
          <a:sx n="69" d="100"/>
          <a:sy n="69" d="100"/>
        </p:scale>
        <p:origin x="178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1B93AE-FAB4-4C3A-B440-B6E6E6A41E5A}"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1319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86139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9288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78382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1B93AE-FAB4-4C3A-B440-B6E6E6A41E5A}"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5761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1B93AE-FAB4-4C3A-B440-B6E6E6A41E5A}"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132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1B93AE-FAB4-4C3A-B440-B6E6E6A41E5A}"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6563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1B93AE-FAB4-4C3A-B440-B6E6E6A41E5A}"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384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B93AE-FAB4-4C3A-B440-B6E6E6A41E5A}" type="datetimeFigureOut">
              <a:rPr lang="en-US" smtClean="0"/>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597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91049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73969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B93AE-FAB4-4C3A-B440-B6E6E6A41E5A}" type="datetimeFigureOut">
              <a:rPr lang="en-US" smtClean="0"/>
              <a:t>12.1.2023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18FBF-7E46-4453-A712-9AC411B3D19B}" type="slidenum">
              <a:rPr lang="en-US" smtClean="0"/>
              <a:t>‹#›</a:t>
            </a:fld>
            <a:endParaRPr lang="en-US"/>
          </a:p>
        </p:txBody>
      </p:sp>
    </p:spTree>
    <p:extLst>
      <p:ext uri="{BB962C8B-B14F-4D97-AF65-F5344CB8AC3E}">
        <p14:creationId xmlns:p14="http://schemas.microsoft.com/office/powerpoint/2010/main" val="375974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Bachelor’s</a:t>
            </a:r>
            <a:r>
              <a:rPr lang="fi-FI" dirty="0"/>
              <a:t> </a:t>
            </a:r>
            <a:r>
              <a:rPr lang="fi-FI" dirty="0" err="1"/>
              <a:t>Thesis</a:t>
            </a:r>
            <a:r>
              <a:rPr lang="fi-FI" dirty="0"/>
              <a:t> </a:t>
            </a:r>
            <a:r>
              <a:rPr lang="fi-FI" dirty="0" err="1"/>
              <a:t>Seminar</a:t>
            </a:r>
            <a:r>
              <a:rPr lang="fi-FI" dirty="0"/>
              <a:t> in </a:t>
            </a:r>
            <a:r>
              <a:rPr lang="fi-FI" dirty="0" err="1"/>
              <a:t>Economics</a:t>
            </a:r>
            <a:endParaRPr lang="en-US" dirty="0"/>
          </a:p>
        </p:txBody>
      </p:sp>
      <p:sp>
        <p:nvSpPr>
          <p:cNvPr id="3" name="Subtitle 2"/>
          <p:cNvSpPr>
            <a:spLocks noGrp="1"/>
          </p:cNvSpPr>
          <p:nvPr>
            <p:ph type="subTitle" idx="1"/>
          </p:nvPr>
        </p:nvSpPr>
        <p:spPr/>
        <p:txBody>
          <a:bodyPr/>
          <a:lstStyle/>
          <a:p>
            <a:r>
              <a:rPr lang="fi-FI" dirty="0" err="1"/>
              <a:t>Introductory</a:t>
            </a:r>
            <a:r>
              <a:rPr lang="fi-FI" dirty="0"/>
              <a:t> </a:t>
            </a:r>
            <a:r>
              <a:rPr lang="fi-FI" dirty="0" err="1"/>
              <a:t>lecture</a:t>
            </a:r>
            <a:r>
              <a:rPr lang="fi-FI" dirty="0"/>
              <a:t> 12.1.2022</a:t>
            </a:r>
          </a:p>
          <a:p>
            <a:r>
              <a:rPr lang="fi-FI" dirty="0" err="1"/>
              <a:t>Miri</a:t>
            </a:r>
            <a:r>
              <a:rPr lang="fi-FI" dirty="0"/>
              <a:t> Stryjan and </a:t>
            </a:r>
            <a:r>
              <a:rPr lang="fi-FI" dirty="0" err="1"/>
              <a:t>Mitri</a:t>
            </a:r>
            <a:r>
              <a:rPr lang="fi-FI" dirty="0"/>
              <a:t> Kitti</a:t>
            </a:r>
            <a:endParaRPr lang="en-US" dirty="0"/>
          </a:p>
        </p:txBody>
      </p:sp>
    </p:spTree>
    <p:extLst>
      <p:ext uri="{BB962C8B-B14F-4D97-AF65-F5344CB8AC3E}">
        <p14:creationId xmlns:p14="http://schemas.microsoft.com/office/powerpoint/2010/main" val="3382522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Assessment</a:t>
            </a:r>
            <a:r>
              <a:rPr lang="fi-FI" dirty="0"/>
              <a:t> of </a:t>
            </a:r>
            <a:r>
              <a:rPr lang="fi-FI" dirty="0" err="1"/>
              <a:t>the</a:t>
            </a:r>
            <a:r>
              <a:rPr lang="fi-FI" dirty="0"/>
              <a:t> </a:t>
            </a:r>
            <a:r>
              <a:rPr lang="fi-FI" dirty="0" err="1"/>
              <a:t>Thesis</a:t>
            </a:r>
            <a:endParaRPr lang="en-US" dirty="0"/>
          </a:p>
        </p:txBody>
      </p:sp>
      <p:sp>
        <p:nvSpPr>
          <p:cNvPr id="3" name="Content Placeholder 2"/>
          <p:cNvSpPr>
            <a:spLocks noGrp="1"/>
          </p:cNvSpPr>
          <p:nvPr>
            <p:ph idx="1"/>
          </p:nvPr>
        </p:nvSpPr>
        <p:spPr/>
        <p:txBody>
          <a:bodyPr>
            <a:normAutofit lnSpcReduction="10000"/>
          </a:bodyPr>
          <a:lstStyle/>
          <a:p>
            <a:r>
              <a:rPr lang="fi-FI" dirty="0" err="1"/>
              <a:t>Criteria</a:t>
            </a:r>
            <a:r>
              <a:rPr lang="fi-FI" dirty="0"/>
              <a:t> for </a:t>
            </a:r>
            <a:r>
              <a:rPr lang="fi-FI" dirty="0" err="1"/>
              <a:t>assessment</a:t>
            </a:r>
            <a:r>
              <a:rPr lang="fi-FI" dirty="0"/>
              <a:t>:</a:t>
            </a:r>
          </a:p>
          <a:p>
            <a:pPr lvl="1"/>
            <a:r>
              <a:rPr lang="fi-FI" dirty="0" err="1"/>
              <a:t>Choice</a:t>
            </a:r>
            <a:r>
              <a:rPr lang="fi-FI" dirty="0"/>
              <a:t> of </a:t>
            </a:r>
            <a:r>
              <a:rPr lang="fi-FI" dirty="0" err="1"/>
              <a:t>topic</a:t>
            </a:r>
            <a:r>
              <a:rPr lang="fi-FI" dirty="0"/>
              <a:t> and </a:t>
            </a:r>
            <a:r>
              <a:rPr lang="fi-FI" dirty="0" err="1"/>
              <a:t>research</a:t>
            </a:r>
            <a:r>
              <a:rPr lang="fi-FI" dirty="0"/>
              <a:t> </a:t>
            </a:r>
            <a:r>
              <a:rPr lang="fi-FI" dirty="0" err="1"/>
              <a:t>question</a:t>
            </a:r>
            <a:endParaRPr lang="fi-FI" dirty="0"/>
          </a:p>
          <a:p>
            <a:pPr lvl="1"/>
            <a:r>
              <a:rPr lang="fi-FI" dirty="0" err="1"/>
              <a:t>Choice</a:t>
            </a:r>
            <a:r>
              <a:rPr lang="fi-FI" dirty="0"/>
              <a:t> and </a:t>
            </a:r>
            <a:r>
              <a:rPr lang="fi-FI" dirty="0" err="1"/>
              <a:t>use</a:t>
            </a:r>
            <a:r>
              <a:rPr lang="fi-FI" dirty="0"/>
              <a:t> of </a:t>
            </a:r>
            <a:r>
              <a:rPr lang="fi-FI" dirty="0" err="1"/>
              <a:t>literature</a:t>
            </a:r>
            <a:endParaRPr lang="fi-FI" dirty="0"/>
          </a:p>
          <a:p>
            <a:pPr lvl="1"/>
            <a:r>
              <a:rPr lang="fi-FI" dirty="0"/>
              <a:t>Analysis and </a:t>
            </a:r>
            <a:r>
              <a:rPr lang="fi-FI" dirty="0" err="1"/>
              <a:t>interpretation</a:t>
            </a:r>
            <a:r>
              <a:rPr lang="fi-FI" dirty="0"/>
              <a:t> (</a:t>
            </a:r>
            <a:r>
              <a:rPr lang="fi-FI" dirty="0" err="1"/>
              <a:t>literature</a:t>
            </a:r>
            <a:r>
              <a:rPr lang="fi-FI" dirty="0"/>
              <a:t> </a:t>
            </a:r>
            <a:r>
              <a:rPr lang="fi-FI" dirty="0" err="1"/>
              <a:t>survey</a:t>
            </a:r>
            <a:r>
              <a:rPr lang="fi-FI" dirty="0"/>
              <a:t> / </a:t>
            </a:r>
            <a:r>
              <a:rPr lang="fi-FI" dirty="0" err="1"/>
              <a:t>theory</a:t>
            </a:r>
            <a:r>
              <a:rPr lang="fi-FI" dirty="0"/>
              <a:t> / </a:t>
            </a:r>
            <a:r>
              <a:rPr lang="fi-FI" dirty="0" err="1"/>
              <a:t>empirics</a:t>
            </a:r>
            <a:r>
              <a:rPr lang="fi-FI" dirty="0"/>
              <a:t>)</a:t>
            </a:r>
          </a:p>
          <a:p>
            <a:pPr lvl="1"/>
            <a:r>
              <a:rPr lang="fi-FI" dirty="0" err="1"/>
              <a:t>Writing</a:t>
            </a:r>
            <a:r>
              <a:rPr lang="fi-FI" dirty="0"/>
              <a:t> (</a:t>
            </a:r>
            <a:r>
              <a:rPr lang="fi-FI" dirty="0" err="1"/>
              <a:t>academic</a:t>
            </a:r>
            <a:r>
              <a:rPr lang="fi-FI" dirty="0"/>
              <a:t> </a:t>
            </a:r>
            <a:r>
              <a:rPr lang="fi-FI" dirty="0" err="1"/>
              <a:t>style</a:t>
            </a:r>
            <a:r>
              <a:rPr lang="fi-FI" dirty="0"/>
              <a:t>, </a:t>
            </a:r>
            <a:r>
              <a:rPr lang="fi-FI" dirty="0" err="1"/>
              <a:t>language</a:t>
            </a:r>
            <a:r>
              <a:rPr lang="fi-FI" dirty="0"/>
              <a:t>, </a:t>
            </a:r>
            <a:r>
              <a:rPr lang="fi-FI" dirty="0" err="1"/>
              <a:t>readability</a:t>
            </a:r>
            <a:r>
              <a:rPr lang="fi-FI" dirty="0"/>
              <a:t>)</a:t>
            </a:r>
          </a:p>
          <a:p>
            <a:pPr lvl="1"/>
            <a:r>
              <a:rPr lang="fi-FI" dirty="0" err="1"/>
              <a:t>Concistency</a:t>
            </a:r>
            <a:r>
              <a:rPr lang="fi-FI" dirty="0"/>
              <a:t> and </a:t>
            </a:r>
            <a:r>
              <a:rPr lang="fi-FI" dirty="0" err="1"/>
              <a:t>coherence</a:t>
            </a:r>
            <a:r>
              <a:rPr lang="fi-FI" dirty="0"/>
              <a:t> of </a:t>
            </a:r>
            <a:r>
              <a:rPr lang="fi-FI" dirty="0" err="1"/>
              <a:t>the</a:t>
            </a:r>
            <a:r>
              <a:rPr lang="fi-FI" dirty="0"/>
              <a:t> </a:t>
            </a:r>
            <a:r>
              <a:rPr lang="fi-FI" dirty="0" err="1"/>
              <a:t>thesis</a:t>
            </a:r>
            <a:endParaRPr lang="en-US" dirty="0"/>
          </a:p>
          <a:p>
            <a:pPr marL="457200" lvl="1" indent="0">
              <a:buNone/>
            </a:pPr>
            <a:r>
              <a:rPr lang="en-US" sz="3200" dirty="0"/>
              <a:t>The full evaluation criteria are on the </a:t>
            </a:r>
            <a:r>
              <a:rPr lang="en-US" sz="3200" dirty="0" err="1"/>
              <a:t>mycourses</a:t>
            </a:r>
            <a:r>
              <a:rPr lang="en-US" sz="3200" dirty="0"/>
              <a:t> page under Materials. </a:t>
            </a:r>
            <a:endParaRPr lang="fi-FI" sz="3200" dirty="0"/>
          </a:p>
        </p:txBody>
      </p:sp>
    </p:spTree>
    <p:extLst>
      <p:ext uri="{BB962C8B-B14F-4D97-AF65-F5344CB8AC3E}">
        <p14:creationId xmlns:p14="http://schemas.microsoft.com/office/powerpoint/2010/main" val="133975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9E02-3F21-7946-A6CE-6D91B9475E29}"/>
              </a:ext>
            </a:extLst>
          </p:cNvPr>
          <p:cNvSpPr>
            <a:spLocks noGrp="1"/>
          </p:cNvSpPr>
          <p:nvPr>
            <p:ph type="title"/>
          </p:nvPr>
        </p:nvSpPr>
        <p:spPr/>
        <p:txBody>
          <a:bodyPr/>
          <a:lstStyle/>
          <a:p>
            <a:r>
              <a:rPr lang="fi-FI" dirty="0" err="1"/>
              <a:t>Grading</a:t>
            </a:r>
            <a:r>
              <a:rPr lang="fi-FI" dirty="0"/>
              <a:t> of </a:t>
            </a:r>
            <a:r>
              <a:rPr lang="fi-FI" dirty="0" err="1"/>
              <a:t>the</a:t>
            </a:r>
            <a:r>
              <a:rPr lang="fi-FI" dirty="0"/>
              <a:t> </a:t>
            </a:r>
            <a:r>
              <a:rPr lang="fi-FI" dirty="0" err="1"/>
              <a:t>Seminar</a:t>
            </a:r>
            <a:r>
              <a:rPr lang="fi-FI" dirty="0"/>
              <a:t> </a:t>
            </a:r>
            <a:endParaRPr lang="en-US" dirty="0"/>
          </a:p>
        </p:txBody>
      </p:sp>
      <p:sp>
        <p:nvSpPr>
          <p:cNvPr id="3" name="Content Placeholder 2">
            <a:extLst>
              <a:ext uri="{FF2B5EF4-FFF2-40B4-BE49-F238E27FC236}">
                <a16:creationId xmlns:a16="http://schemas.microsoft.com/office/drawing/2014/main" id="{5D9EF24B-D308-2547-BDB7-120697318038}"/>
              </a:ext>
            </a:extLst>
          </p:cNvPr>
          <p:cNvSpPr>
            <a:spLocks noGrp="1"/>
          </p:cNvSpPr>
          <p:nvPr>
            <p:ph idx="1"/>
          </p:nvPr>
        </p:nvSpPr>
        <p:spPr/>
        <p:txBody>
          <a:bodyPr/>
          <a:lstStyle/>
          <a:p>
            <a:pPr marL="0" indent="0">
              <a:buNone/>
            </a:pPr>
            <a:r>
              <a:rPr lang="en-US" dirty="0"/>
              <a:t>The seminar grade is now part of the Thesis grade. This has changed since earlier semesters. </a:t>
            </a:r>
            <a:endParaRPr lang="en-US" sz="2500" dirty="0"/>
          </a:p>
        </p:txBody>
      </p:sp>
    </p:spTree>
    <p:extLst>
      <p:ext uri="{BB962C8B-B14F-4D97-AF65-F5344CB8AC3E}">
        <p14:creationId xmlns:p14="http://schemas.microsoft.com/office/powerpoint/2010/main" val="3718602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AECD-4CA6-1F4E-93F3-257F0AC315ED}"/>
              </a:ext>
            </a:extLst>
          </p:cNvPr>
          <p:cNvSpPr>
            <a:spLocks noGrp="1"/>
          </p:cNvSpPr>
          <p:nvPr>
            <p:ph type="title"/>
          </p:nvPr>
        </p:nvSpPr>
        <p:spPr/>
        <p:txBody>
          <a:bodyPr/>
          <a:lstStyle/>
          <a:p>
            <a:r>
              <a:rPr lang="en-US" dirty="0"/>
              <a:t>Guide on </a:t>
            </a:r>
            <a:r>
              <a:rPr lang="en-US" dirty="0" err="1"/>
              <a:t>mycourses</a:t>
            </a:r>
            <a:endParaRPr lang="en-US" dirty="0"/>
          </a:p>
        </p:txBody>
      </p:sp>
      <p:sp>
        <p:nvSpPr>
          <p:cNvPr id="3" name="Content Placeholder 2">
            <a:extLst>
              <a:ext uri="{FF2B5EF4-FFF2-40B4-BE49-F238E27FC236}">
                <a16:creationId xmlns:a16="http://schemas.microsoft.com/office/drawing/2014/main" id="{5A10EDAD-FD69-4A48-B87A-7129AABA1396}"/>
              </a:ext>
            </a:extLst>
          </p:cNvPr>
          <p:cNvSpPr>
            <a:spLocks noGrp="1"/>
          </p:cNvSpPr>
          <p:nvPr>
            <p:ph idx="1"/>
          </p:nvPr>
        </p:nvSpPr>
        <p:spPr/>
        <p:txBody>
          <a:bodyPr/>
          <a:lstStyle/>
          <a:p>
            <a:pPr marL="0" indent="0">
              <a:buNone/>
            </a:pPr>
            <a:r>
              <a:rPr lang="en-US" dirty="0"/>
              <a:t>A PDF guide for the work with the thesis has been added to the </a:t>
            </a:r>
            <a:r>
              <a:rPr lang="en-US" dirty="0" err="1"/>
              <a:t>mycourses</a:t>
            </a:r>
            <a:r>
              <a:rPr lang="en-US" dirty="0"/>
              <a:t> section Materials. </a:t>
            </a:r>
          </a:p>
        </p:txBody>
      </p:sp>
    </p:spTree>
    <p:extLst>
      <p:ext uri="{BB962C8B-B14F-4D97-AF65-F5344CB8AC3E}">
        <p14:creationId xmlns:p14="http://schemas.microsoft.com/office/powerpoint/2010/main" val="1360096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AECD-4CA6-1F4E-93F3-257F0AC315ED}"/>
              </a:ext>
            </a:extLst>
          </p:cNvPr>
          <p:cNvSpPr>
            <a:spLocks noGrp="1"/>
          </p:cNvSpPr>
          <p:nvPr>
            <p:ph type="title"/>
          </p:nvPr>
        </p:nvSpPr>
        <p:spPr/>
        <p:txBody>
          <a:bodyPr>
            <a:normAutofit fontScale="90000"/>
          </a:bodyPr>
          <a:lstStyle/>
          <a:p>
            <a:r>
              <a:rPr lang="en-US" dirty="0"/>
              <a:t>Scientific Thinking and Writing course (BIZ-A2201)</a:t>
            </a:r>
          </a:p>
        </p:txBody>
      </p:sp>
      <p:sp>
        <p:nvSpPr>
          <p:cNvPr id="3" name="Content Placeholder 2">
            <a:extLst>
              <a:ext uri="{FF2B5EF4-FFF2-40B4-BE49-F238E27FC236}">
                <a16:creationId xmlns:a16="http://schemas.microsoft.com/office/drawing/2014/main" id="{5A10EDAD-FD69-4A48-B87A-7129AABA1396}"/>
              </a:ext>
            </a:extLst>
          </p:cNvPr>
          <p:cNvSpPr>
            <a:spLocks noGrp="1"/>
          </p:cNvSpPr>
          <p:nvPr>
            <p:ph idx="1"/>
          </p:nvPr>
        </p:nvSpPr>
        <p:spPr/>
        <p:txBody>
          <a:bodyPr>
            <a:normAutofit fontScale="92500"/>
          </a:bodyPr>
          <a:lstStyle/>
          <a:p>
            <a:pPr marL="0" indent="0">
              <a:buNone/>
            </a:pPr>
            <a:r>
              <a:rPr lang="en-US" sz="2200" dirty="0"/>
              <a:t>Some of you are also registered for the new 2- credit course “Scientific Thinking and Writing course” taught by Miri Stryjan.</a:t>
            </a:r>
          </a:p>
          <a:p>
            <a:pPr marL="0" indent="0">
              <a:buNone/>
            </a:pPr>
            <a:endParaRPr lang="en-US" sz="2200" dirty="0"/>
          </a:p>
          <a:p>
            <a:pPr marL="0" indent="0">
              <a:buNone/>
            </a:pPr>
            <a:r>
              <a:rPr lang="en-US" sz="2200" dirty="0"/>
              <a:t>This is mainly a self study course, and materials and further instructions are available on the MyCourses page of the course. </a:t>
            </a:r>
          </a:p>
          <a:p>
            <a:pPr marL="0" indent="0">
              <a:buNone/>
            </a:pPr>
            <a:endParaRPr lang="en-US" sz="2200" dirty="0"/>
          </a:p>
          <a:p>
            <a:pPr marL="0" indent="0">
              <a:buNone/>
            </a:pPr>
            <a:r>
              <a:rPr lang="en-US" sz="2200" dirty="0"/>
              <a:t>There will be </a:t>
            </a:r>
            <a:r>
              <a:rPr lang="en-US" sz="2200" b="1" dirty="0"/>
              <a:t>one classroom meeting </a:t>
            </a:r>
            <a:r>
              <a:rPr lang="en-US" sz="2200" dirty="0"/>
              <a:t>(mandatory) on </a:t>
            </a:r>
            <a:r>
              <a:rPr lang="en-US" sz="2200" dirty="0">
                <a:solidFill>
                  <a:srgbClr val="FF0000"/>
                </a:solidFill>
              </a:rPr>
              <a:t>DATE TBA</a:t>
            </a:r>
            <a:r>
              <a:rPr lang="en-US" sz="2200" dirty="0"/>
              <a:t>, 15-18 (=one of the time slots scheduled for the BSc Thesis and Seminar which will not be needed by the seminar) and one assignment which will be completed after this meeting, and which will be graded with feedback. </a:t>
            </a:r>
          </a:p>
          <a:p>
            <a:pPr marL="0" indent="0">
              <a:buNone/>
            </a:pPr>
            <a:endParaRPr lang="en-US" sz="2200" dirty="0"/>
          </a:p>
          <a:p>
            <a:pPr marL="0" indent="0">
              <a:buNone/>
            </a:pPr>
            <a:r>
              <a:rPr lang="en-US" sz="2200" dirty="0"/>
              <a:t>Additional examination on the course is through quizzes on the MyCourses page that test you on the self study material. </a:t>
            </a:r>
          </a:p>
        </p:txBody>
      </p:sp>
    </p:spTree>
    <p:extLst>
      <p:ext uri="{BB962C8B-B14F-4D97-AF65-F5344CB8AC3E}">
        <p14:creationId xmlns:p14="http://schemas.microsoft.com/office/powerpoint/2010/main" val="108791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Agenda for </a:t>
            </a:r>
            <a:r>
              <a:rPr lang="fi-FI" dirty="0" err="1"/>
              <a:t>today</a:t>
            </a:r>
            <a:r>
              <a:rPr lang="fi-FI" dirty="0"/>
              <a:t>:</a:t>
            </a:r>
            <a:endParaRPr lang="en-US" dirty="0"/>
          </a:p>
        </p:txBody>
      </p:sp>
      <p:sp>
        <p:nvSpPr>
          <p:cNvPr id="3" name="Content Placeholder 2"/>
          <p:cNvSpPr>
            <a:spLocks noGrp="1"/>
          </p:cNvSpPr>
          <p:nvPr>
            <p:ph idx="1"/>
          </p:nvPr>
        </p:nvSpPr>
        <p:spPr/>
        <p:txBody>
          <a:bodyPr>
            <a:normAutofit lnSpcReduction="10000"/>
          </a:bodyPr>
          <a:lstStyle/>
          <a:p>
            <a:r>
              <a:rPr lang="fi-FI" dirty="0" err="1"/>
              <a:t>Seminar</a:t>
            </a:r>
            <a:r>
              <a:rPr lang="fi-FI" dirty="0"/>
              <a:t> </a:t>
            </a:r>
            <a:r>
              <a:rPr lang="fi-FI" dirty="0" err="1"/>
              <a:t>practices</a:t>
            </a:r>
            <a:endParaRPr lang="fi-FI" dirty="0"/>
          </a:p>
          <a:p>
            <a:r>
              <a:rPr lang="fi-FI" dirty="0" err="1"/>
              <a:t>Expectations</a:t>
            </a:r>
            <a:r>
              <a:rPr lang="fi-FI" dirty="0"/>
              <a:t> for a </a:t>
            </a:r>
            <a:r>
              <a:rPr lang="fi-FI" dirty="0" err="1"/>
              <a:t>Bachelor’s</a:t>
            </a:r>
            <a:r>
              <a:rPr lang="fi-FI" dirty="0"/>
              <a:t> </a:t>
            </a:r>
            <a:r>
              <a:rPr lang="fi-FI" dirty="0" err="1"/>
              <a:t>thesis</a:t>
            </a:r>
            <a:endParaRPr lang="fi-FI" dirty="0"/>
          </a:p>
          <a:p>
            <a:r>
              <a:rPr lang="fi-FI" dirty="0" err="1"/>
              <a:t>Choosing</a:t>
            </a:r>
            <a:r>
              <a:rPr lang="fi-FI" dirty="0"/>
              <a:t> the </a:t>
            </a:r>
            <a:r>
              <a:rPr lang="fi-FI" dirty="0" err="1"/>
              <a:t>topic</a:t>
            </a:r>
            <a:endParaRPr lang="fi-FI" dirty="0"/>
          </a:p>
          <a:p>
            <a:r>
              <a:rPr lang="fi-FI" dirty="0" err="1"/>
              <a:t>Finding</a:t>
            </a:r>
            <a:r>
              <a:rPr lang="fi-FI" dirty="0"/>
              <a:t> </a:t>
            </a:r>
            <a:r>
              <a:rPr lang="fi-FI" dirty="0" err="1"/>
              <a:t>relevant</a:t>
            </a:r>
            <a:r>
              <a:rPr lang="fi-FI" dirty="0"/>
              <a:t> </a:t>
            </a:r>
            <a:r>
              <a:rPr lang="fi-FI" dirty="0" err="1"/>
              <a:t>literature</a:t>
            </a:r>
            <a:endParaRPr lang="fi-FI" dirty="0"/>
          </a:p>
          <a:p>
            <a:r>
              <a:rPr lang="fi-FI" dirty="0" err="1"/>
              <a:t>Research</a:t>
            </a:r>
            <a:r>
              <a:rPr lang="fi-FI" dirty="0"/>
              <a:t> </a:t>
            </a:r>
            <a:r>
              <a:rPr lang="fi-FI" dirty="0" err="1"/>
              <a:t>plan</a:t>
            </a:r>
            <a:endParaRPr lang="fi-FI" dirty="0"/>
          </a:p>
          <a:p>
            <a:r>
              <a:rPr lang="fi-FI" dirty="0" err="1"/>
              <a:t>Writing</a:t>
            </a:r>
            <a:endParaRPr lang="fi-FI" dirty="0"/>
          </a:p>
          <a:p>
            <a:r>
              <a:rPr lang="fi-FI" dirty="0" err="1"/>
              <a:t>Presenting</a:t>
            </a:r>
            <a:r>
              <a:rPr lang="fi-FI" dirty="0"/>
              <a:t> and </a:t>
            </a:r>
            <a:r>
              <a:rPr lang="fi-FI" dirty="0" err="1"/>
              <a:t>acting</a:t>
            </a:r>
            <a:r>
              <a:rPr lang="fi-FI" dirty="0"/>
              <a:t> as an </a:t>
            </a:r>
            <a:r>
              <a:rPr lang="fi-FI" dirty="0" err="1"/>
              <a:t>opponent</a:t>
            </a:r>
            <a:endParaRPr lang="fi-FI" dirty="0"/>
          </a:p>
          <a:p>
            <a:r>
              <a:rPr lang="fi-FI" dirty="0" err="1"/>
              <a:t>Assessment</a:t>
            </a:r>
            <a:endParaRPr lang="en-US" dirty="0"/>
          </a:p>
        </p:txBody>
      </p:sp>
    </p:spTree>
    <p:extLst>
      <p:ext uri="{BB962C8B-B14F-4D97-AF65-F5344CB8AC3E}">
        <p14:creationId xmlns:p14="http://schemas.microsoft.com/office/powerpoint/2010/main" val="36120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Expectations</a:t>
            </a:r>
            <a:endParaRPr lang="en-US" dirty="0"/>
          </a:p>
        </p:txBody>
      </p:sp>
      <p:sp>
        <p:nvSpPr>
          <p:cNvPr id="3" name="Content Placeholder 2"/>
          <p:cNvSpPr>
            <a:spLocks noGrp="1"/>
          </p:cNvSpPr>
          <p:nvPr>
            <p:ph idx="1"/>
          </p:nvPr>
        </p:nvSpPr>
        <p:spPr/>
        <p:txBody>
          <a:bodyPr/>
          <a:lstStyle/>
          <a:p>
            <a:r>
              <a:rPr lang="fi-FI" dirty="0"/>
              <a:t>A </a:t>
            </a:r>
            <a:r>
              <a:rPr lang="fi-FI" dirty="0" err="1"/>
              <a:t>Bachelor’s</a:t>
            </a:r>
            <a:r>
              <a:rPr lang="fi-FI" dirty="0"/>
              <a:t> </a:t>
            </a:r>
            <a:r>
              <a:rPr lang="fi-FI" dirty="0" err="1"/>
              <a:t>thesis</a:t>
            </a:r>
            <a:r>
              <a:rPr lang="fi-FI" dirty="0"/>
              <a:t> is </a:t>
            </a:r>
            <a:r>
              <a:rPr lang="fi-FI" dirty="0" err="1"/>
              <a:t>not</a:t>
            </a:r>
            <a:r>
              <a:rPr lang="fi-FI" dirty="0"/>
              <a:t> a </a:t>
            </a:r>
            <a:r>
              <a:rPr lang="fi-FI" dirty="0" err="1"/>
              <a:t>research</a:t>
            </a:r>
            <a:r>
              <a:rPr lang="fi-FI" dirty="0"/>
              <a:t> </a:t>
            </a:r>
            <a:r>
              <a:rPr lang="fi-FI" dirty="0" err="1"/>
              <a:t>project</a:t>
            </a:r>
            <a:r>
              <a:rPr lang="fi-FI" dirty="0"/>
              <a:t>.</a:t>
            </a:r>
          </a:p>
          <a:p>
            <a:r>
              <a:rPr lang="fi-FI" dirty="0" err="1"/>
              <a:t>Rather</a:t>
            </a:r>
            <a:r>
              <a:rPr lang="fi-FI" dirty="0"/>
              <a:t>, a </a:t>
            </a:r>
            <a:r>
              <a:rPr lang="fi-FI" dirty="0" err="1"/>
              <a:t>survey</a:t>
            </a:r>
            <a:r>
              <a:rPr lang="fi-FI" dirty="0"/>
              <a:t> into a </a:t>
            </a:r>
            <a:r>
              <a:rPr lang="fi-FI" dirty="0" err="1"/>
              <a:t>topic</a:t>
            </a:r>
            <a:r>
              <a:rPr lang="fi-FI" dirty="0"/>
              <a:t> of </a:t>
            </a:r>
            <a:r>
              <a:rPr lang="fi-FI" dirty="0" err="1"/>
              <a:t>interest</a:t>
            </a:r>
            <a:r>
              <a:rPr lang="fi-FI" dirty="0"/>
              <a:t>.</a:t>
            </a:r>
          </a:p>
          <a:p>
            <a:r>
              <a:rPr lang="fi-FI" dirty="0" err="1"/>
              <a:t>Often</a:t>
            </a:r>
            <a:r>
              <a:rPr lang="fi-FI" dirty="0"/>
              <a:t> </a:t>
            </a:r>
            <a:r>
              <a:rPr lang="fi-FI" dirty="0" err="1"/>
              <a:t>the</a:t>
            </a:r>
            <a:r>
              <a:rPr lang="fi-FI" dirty="0"/>
              <a:t> </a:t>
            </a:r>
            <a:r>
              <a:rPr lang="fi-FI" dirty="0" err="1"/>
              <a:t>thesis</a:t>
            </a:r>
            <a:r>
              <a:rPr lang="fi-FI" dirty="0"/>
              <a:t> = a </a:t>
            </a:r>
            <a:r>
              <a:rPr lang="fi-FI" dirty="0" err="1"/>
              <a:t>literature</a:t>
            </a:r>
            <a:r>
              <a:rPr lang="fi-FI" dirty="0"/>
              <a:t> </a:t>
            </a:r>
            <a:r>
              <a:rPr lang="fi-FI" dirty="0" err="1"/>
              <a:t>survey</a:t>
            </a:r>
            <a:r>
              <a:rPr lang="fi-FI" dirty="0"/>
              <a:t>.</a:t>
            </a:r>
          </a:p>
          <a:p>
            <a:r>
              <a:rPr lang="fi-FI" dirty="0" err="1"/>
              <a:t>Theoretical</a:t>
            </a:r>
            <a:r>
              <a:rPr lang="fi-FI" dirty="0"/>
              <a:t> </a:t>
            </a:r>
            <a:r>
              <a:rPr lang="fi-FI" dirty="0" err="1"/>
              <a:t>framework</a:t>
            </a:r>
            <a:r>
              <a:rPr lang="fi-FI" dirty="0"/>
              <a:t> </a:t>
            </a:r>
            <a:r>
              <a:rPr lang="fi-FI" dirty="0" err="1"/>
              <a:t>often</a:t>
            </a:r>
            <a:r>
              <a:rPr lang="fi-FI" dirty="0"/>
              <a:t> </a:t>
            </a:r>
            <a:r>
              <a:rPr lang="fi-FI" dirty="0" err="1"/>
              <a:t>valuable</a:t>
            </a:r>
            <a:r>
              <a:rPr lang="fi-FI" dirty="0"/>
              <a:t>.</a:t>
            </a:r>
          </a:p>
          <a:p>
            <a:r>
              <a:rPr lang="fi-FI" dirty="0" err="1"/>
              <a:t>Could</a:t>
            </a:r>
            <a:r>
              <a:rPr lang="fi-FI" dirty="0"/>
              <a:t> </a:t>
            </a:r>
            <a:r>
              <a:rPr lang="fi-FI" dirty="0" err="1"/>
              <a:t>contain</a:t>
            </a:r>
            <a:r>
              <a:rPr lang="fi-FI" dirty="0"/>
              <a:t> an </a:t>
            </a:r>
            <a:r>
              <a:rPr lang="fi-FI" dirty="0" err="1"/>
              <a:t>empirical</a:t>
            </a:r>
            <a:r>
              <a:rPr lang="fi-FI" dirty="0"/>
              <a:t> </a:t>
            </a:r>
            <a:r>
              <a:rPr lang="fi-FI" dirty="0" err="1"/>
              <a:t>part</a:t>
            </a:r>
            <a:r>
              <a:rPr lang="fi-FI" dirty="0"/>
              <a:t> (</a:t>
            </a:r>
            <a:r>
              <a:rPr lang="fi-FI" dirty="0" err="1"/>
              <a:t>with</a:t>
            </a:r>
            <a:r>
              <a:rPr lang="fi-FI" dirty="0"/>
              <a:t> data), </a:t>
            </a:r>
            <a:r>
              <a:rPr lang="fi-FI" dirty="0" err="1"/>
              <a:t>but</a:t>
            </a:r>
            <a:r>
              <a:rPr lang="fi-FI" dirty="0"/>
              <a:t> </a:t>
            </a:r>
            <a:r>
              <a:rPr lang="fi-FI" dirty="0" err="1"/>
              <a:t>this</a:t>
            </a:r>
            <a:r>
              <a:rPr lang="fi-FI" dirty="0"/>
              <a:t> is </a:t>
            </a:r>
            <a:r>
              <a:rPr lang="fi-FI" dirty="0" err="1"/>
              <a:t>not</a:t>
            </a:r>
            <a:r>
              <a:rPr lang="fi-FI" dirty="0"/>
              <a:t> </a:t>
            </a:r>
            <a:r>
              <a:rPr lang="fi-FI" dirty="0" err="1"/>
              <a:t>necessary</a:t>
            </a:r>
            <a:r>
              <a:rPr lang="fi-FI" dirty="0"/>
              <a:t>.</a:t>
            </a:r>
          </a:p>
          <a:p>
            <a:r>
              <a:rPr lang="fi-FI" dirty="0" err="1"/>
              <a:t>Remember</a:t>
            </a:r>
            <a:r>
              <a:rPr lang="fi-FI" dirty="0"/>
              <a:t>: </a:t>
            </a:r>
            <a:r>
              <a:rPr lang="fi-FI" dirty="0" err="1"/>
              <a:t>this</a:t>
            </a:r>
            <a:r>
              <a:rPr lang="fi-FI" dirty="0"/>
              <a:t> is a </a:t>
            </a:r>
            <a:r>
              <a:rPr lang="fi-FI" dirty="0" err="1"/>
              <a:t>thesis</a:t>
            </a:r>
            <a:r>
              <a:rPr lang="fi-FI" dirty="0"/>
              <a:t> in </a:t>
            </a:r>
            <a:r>
              <a:rPr lang="fi-FI" dirty="0" err="1"/>
              <a:t>the</a:t>
            </a:r>
            <a:r>
              <a:rPr lang="fi-FI" dirty="0"/>
              <a:t> </a:t>
            </a:r>
            <a:r>
              <a:rPr lang="fi-FI" dirty="0" err="1"/>
              <a:t>field</a:t>
            </a:r>
            <a:r>
              <a:rPr lang="fi-FI" dirty="0"/>
              <a:t> of </a:t>
            </a:r>
            <a:r>
              <a:rPr lang="fi-FI" i="1" dirty="0" err="1"/>
              <a:t>Economics</a:t>
            </a:r>
            <a:r>
              <a:rPr lang="fi-FI" i="1" dirty="0"/>
              <a:t>.</a:t>
            </a:r>
            <a:endParaRPr lang="en-US" dirty="0"/>
          </a:p>
        </p:txBody>
      </p:sp>
    </p:spTree>
    <p:extLst>
      <p:ext uri="{BB962C8B-B14F-4D97-AF65-F5344CB8AC3E}">
        <p14:creationId xmlns:p14="http://schemas.microsoft.com/office/powerpoint/2010/main" val="313982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C717-830C-2B44-AE09-9598189D0A0C}"/>
              </a:ext>
            </a:extLst>
          </p:cNvPr>
          <p:cNvSpPr>
            <a:spLocks noGrp="1"/>
          </p:cNvSpPr>
          <p:nvPr>
            <p:ph type="title"/>
          </p:nvPr>
        </p:nvSpPr>
        <p:spPr/>
        <p:txBody>
          <a:bodyPr/>
          <a:lstStyle/>
          <a:p>
            <a:r>
              <a:rPr lang="en-US" dirty="0"/>
              <a:t>Timeline for work with the thesis</a:t>
            </a:r>
          </a:p>
        </p:txBody>
      </p:sp>
      <p:sp>
        <p:nvSpPr>
          <p:cNvPr id="3" name="Content Placeholder 2">
            <a:extLst>
              <a:ext uri="{FF2B5EF4-FFF2-40B4-BE49-F238E27FC236}">
                <a16:creationId xmlns:a16="http://schemas.microsoft.com/office/drawing/2014/main" id="{BD736EAF-144A-844E-9560-E8FAC75824E5}"/>
              </a:ext>
            </a:extLst>
          </p:cNvPr>
          <p:cNvSpPr>
            <a:spLocks noGrp="1"/>
          </p:cNvSpPr>
          <p:nvPr>
            <p:ph idx="1"/>
          </p:nvPr>
        </p:nvSpPr>
        <p:spPr>
          <a:xfrm>
            <a:off x="451846" y="1628800"/>
            <a:ext cx="8229600" cy="4525963"/>
          </a:xfrm>
        </p:spPr>
        <p:txBody>
          <a:bodyPr>
            <a:normAutofit fontScale="92500"/>
          </a:bodyPr>
          <a:lstStyle/>
          <a:p>
            <a:pPr marL="514350" indent="-514350">
              <a:buFont typeface="+mj-lt"/>
              <a:buAutoNum type="arabicPeriod"/>
            </a:pPr>
            <a:r>
              <a:rPr lang="en-US" dirty="0"/>
              <a:t>Choosing a topic </a:t>
            </a:r>
            <a:r>
              <a:rPr lang="en-US" sz="1600" dirty="0">
                <a:solidFill>
                  <a:srgbClr val="FF0000"/>
                </a:solidFill>
              </a:rPr>
              <a:t>(17.1) </a:t>
            </a:r>
            <a:r>
              <a:rPr lang="en-US" dirty="0"/>
              <a:t>and finding literature</a:t>
            </a:r>
          </a:p>
          <a:p>
            <a:pPr marL="514350" indent="-514350">
              <a:buFont typeface="+mj-lt"/>
              <a:buAutoNum type="arabicPeriod"/>
            </a:pPr>
            <a:r>
              <a:rPr lang="en-US" dirty="0"/>
              <a:t>Presenting your research plan</a:t>
            </a:r>
          </a:p>
          <a:p>
            <a:pPr marL="400050" lvl="1" indent="0">
              <a:buNone/>
            </a:pPr>
            <a:r>
              <a:rPr lang="en-US" sz="1600" dirty="0"/>
              <a:t>This is done in a classroom presentation</a:t>
            </a:r>
            <a:r>
              <a:rPr lang="fi-FI" sz="1600" dirty="0"/>
              <a:t> </a:t>
            </a:r>
            <a:r>
              <a:rPr lang="fi-FI" sz="1600" dirty="0">
                <a:solidFill>
                  <a:srgbClr val="FF0000"/>
                </a:solidFill>
              </a:rPr>
              <a:t>(9.2.) </a:t>
            </a:r>
            <a:r>
              <a:rPr lang="en-US" sz="1600" dirty="0"/>
              <a:t>Feedback at this stage can help you focus and narrow down you research focus, find relevant literature, and more. </a:t>
            </a:r>
          </a:p>
          <a:p>
            <a:pPr marL="514350" indent="-514350">
              <a:buFont typeface="+mj-lt"/>
              <a:buAutoNum type="arabicPeriod"/>
            </a:pPr>
            <a:r>
              <a:rPr lang="en-US" dirty="0"/>
              <a:t>Writing of the thesis</a:t>
            </a:r>
          </a:p>
          <a:p>
            <a:pPr marL="514350" indent="-514350">
              <a:buFont typeface="+mj-lt"/>
              <a:buAutoNum type="arabicPeriod"/>
            </a:pPr>
            <a:r>
              <a:rPr lang="en-US" dirty="0"/>
              <a:t>Presenting a final draft</a:t>
            </a:r>
          </a:p>
          <a:p>
            <a:pPr marL="400050" lvl="1" indent="0">
              <a:buNone/>
            </a:pPr>
            <a:r>
              <a:rPr lang="en-US" sz="1600" dirty="0"/>
              <a:t>This is done in a classroom presentation </a:t>
            </a:r>
            <a:r>
              <a:rPr lang="en-US" sz="1600" dirty="0">
                <a:solidFill>
                  <a:srgbClr val="FF0000"/>
                </a:solidFill>
              </a:rPr>
              <a:t>30</a:t>
            </a:r>
            <a:r>
              <a:rPr lang="en-FI" sz="1600" dirty="0">
                <a:solidFill>
                  <a:srgbClr val="FF0000"/>
                </a:solidFill>
              </a:rPr>
              <a:t>.</a:t>
            </a:r>
            <a:r>
              <a:rPr lang="en-US" sz="1600" dirty="0">
                <a:solidFill>
                  <a:srgbClr val="FF0000"/>
                </a:solidFill>
              </a:rPr>
              <a:t>3.</a:t>
            </a:r>
            <a:r>
              <a:rPr lang="en-FI" sz="1600" dirty="0">
                <a:solidFill>
                  <a:srgbClr val="FF0000"/>
                </a:solidFill>
              </a:rPr>
              <a:t>, </a:t>
            </a:r>
            <a:r>
              <a:rPr lang="en-US" sz="1600" dirty="0">
                <a:solidFill>
                  <a:srgbClr val="FF0000"/>
                </a:solidFill>
              </a:rPr>
              <a:t>3</a:t>
            </a:r>
            <a:r>
              <a:rPr lang="en-FI" sz="1600" dirty="0">
                <a:solidFill>
                  <a:srgbClr val="FF0000"/>
                </a:solidFill>
              </a:rPr>
              <a:t>1.</a:t>
            </a:r>
            <a:r>
              <a:rPr lang="en-US" sz="1600" dirty="0">
                <a:solidFill>
                  <a:srgbClr val="FF0000"/>
                </a:solidFill>
              </a:rPr>
              <a:t>3</a:t>
            </a:r>
            <a:r>
              <a:rPr lang="en-FI" sz="1600" dirty="0">
                <a:solidFill>
                  <a:srgbClr val="FF0000"/>
                </a:solidFill>
              </a:rPr>
              <a:t>. </a:t>
            </a:r>
            <a:r>
              <a:rPr lang="en-US" sz="1600" dirty="0"/>
              <a:t>You will need to submit your draft online a few days before the presentation so that opponents and discussants can read it. Each student will be the opponent on one other thesis draft and an additional reader on two other thesis drafts.</a:t>
            </a:r>
            <a:endParaRPr lang="en-US" dirty="0"/>
          </a:p>
          <a:p>
            <a:pPr marL="514350" indent="-514350">
              <a:buFont typeface="+mj-lt"/>
              <a:buAutoNum type="arabicPeriod"/>
            </a:pPr>
            <a:r>
              <a:rPr lang="en-US" dirty="0"/>
              <a:t>Submission of the thesis </a:t>
            </a:r>
            <a:r>
              <a:rPr lang="en-US" sz="1600" dirty="0">
                <a:solidFill>
                  <a:srgbClr val="FF0000"/>
                </a:solidFill>
              </a:rPr>
              <a:t>24.4.</a:t>
            </a:r>
            <a:br>
              <a:rPr lang="en-US" dirty="0"/>
            </a:br>
            <a:endParaRPr lang="en-US" dirty="0"/>
          </a:p>
        </p:txBody>
      </p:sp>
    </p:spTree>
    <p:extLst>
      <p:ext uri="{BB962C8B-B14F-4D97-AF65-F5344CB8AC3E}">
        <p14:creationId xmlns:p14="http://schemas.microsoft.com/office/powerpoint/2010/main" val="274654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Choosing</a:t>
            </a:r>
            <a:r>
              <a:rPr lang="fi-FI" dirty="0"/>
              <a:t> the </a:t>
            </a:r>
            <a:r>
              <a:rPr lang="fi-FI" dirty="0" err="1"/>
              <a:t>topic</a:t>
            </a:r>
            <a:endParaRPr lang="en-US" dirty="0"/>
          </a:p>
        </p:txBody>
      </p:sp>
      <p:sp>
        <p:nvSpPr>
          <p:cNvPr id="3" name="Content Placeholder 2"/>
          <p:cNvSpPr>
            <a:spLocks noGrp="1"/>
          </p:cNvSpPr>
          <p:nvPr>
            <p:ph idx="1"/>
          </p:nvPr>
        </p:nvSpPr>
        <p:spPr/>
        <p:txBody>
          <a:bodyPr/>
          <a:lstStyle/>
          <a:p>
            <a:r>
              <a:rPr lang="en-US" sz="2800" dirty="0"/>
              <a:t>Which sub-field of economics / which applications are you most interested in?</a:t>
            </a:r>
          </a:p>
          <a:p>
            <a:r>
              <a:rPr lang="en-US" sz="2800" dirty="0"/>
              <a:t>Search for ideas from your courses, text books, economics-related news, surveys, …</a:t>
            </a:r>
          </a:p>
          <a:p>
            <a:r>
              <a:rPr lang="en-US" sz="2800" dirty="0"/>
              <a:t>What literature is already available on the topic?</a:t>
            </a:r>
          </a:p>
          <a:p>
            <a:r>
              <a:rPr lang="en-US" sz="2800" dirty="0"/>
              <a:t>Narrow vs. broad topic?</a:t>
            </a:r>
          </a:p>
          <a:p>
            <a:r>
              <a:rPr lang="en-US" sz="2800" dirty="0"/>
              <a:t>Well studied vs. novel topic?</a:t>
            </a:r>
          </a:p>
          <a:p>
            <a:r>
              <a:rPr lang="en-US" sz="2800" dirty="0"/>
              <a:t>Some sources for inspiration for research topic: NBER working paper series, </a:t>
            </a:r>
            <a:r>
              <a:rPr lang="en-US" sz="2800" dirty="0" err="1"/>
              <a:t>voxeu.org</a:t>
            </a:r>
            <a:r>
              <a:rPr lang="en-US" sz="2800" dirty="0"/>
              <a:t>, </a:t>
            </a:r>
            <a:r>
              <a:rPr lang="en-US" sz="2800" dirty="0" err="1"/>
              <a:t>voxdev.org</a:t>
            </a:r>
            <a:endParaRPr lang="en-US" sz="2800" dirty="0"/>
          </a:p>
          <a:p>
            <a:endParaRPr lang="en-US" dirty="0"/>
          </a:p>
        </p:txBody>
      </p:sp>
    </p:spTree>
    <p:extLst>
      <p:ext uri="{BB962C8B-B14F-4D97-AF65-F5344CB8AC3E}">
        <p14:creationId xmlns:p14="http://schemas.microsoft.com/office/powerpoint/2010/main" val="98235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Finding</a:t>
            </a:r>
            <a:r>
              <a:rPr lang="fi-FI" dirty="0"/>
              <a:t> </a:t>
            </a:r>
            <a:r>
              <a:rPr lang="fi-FI" dirty="0" err="1"/>
              <a:t>literature</a:t>
            </a:r>
            <a:r>
              <a:rPr lang="fi-FI" dirty="0"/>
              <a:t>:</a:t>
            </a:r>
            <a:endParaRPr lang="en-US" dirty="0"/>
          </a:p>
        </p:txBody>
      </p:sp>
      <p:sp>
        <p:nvSpPr>
          <p:cNvPr id="3" name="Content Placeholder 2"/>
          <p:cNvSpPr>
            <a:spLocks noGrp="1"/>
          </p:cNvSpPr>
          <p:nvPr>
            <p:ph idx="1"/>
          </p:nvPr>
        </p:nvSpPr>
        <p:spPr/>
        <p:txBody>
          <a:bodyPr>
            <a:normAutofit/>
          </a:bodyPr>
          <a:lstStyle/>
          <a:p>
            <a:r>
              <a:rPr lang="en-US" dirty="0"/>
              <a:t>References in text books</a:t>
            </a:r>
          </a:p>
          <a:p>
            <a:r>
              <a:rPr lang="en-US" dirty="0"/>
              <a:t>Review articles/survey articles</a:t>
            </a:r>
          </a:p>
          <a:p>
            <a:r>
              <a:rPr lang="en-US" dirty="0"/>
              <a:t>Influential journal articles</a:t>
            </a:r>
          </a:p>
          <a:p>
            <a:r>
              <a:rPr lang="en-US" dirty="0"/>
              <a:t>Citing patterns by google scholar</a:t>
            </a:r>
          </a:p>
          <a:p>
            <a:r>
              <a:rPr lang="en-US" dirty="0"/>
              <a:t>A separate meeting on finding literature will be held on </a:t>
            </a:r>
            <a:r>
              <a:rPr lang="en-US" dirty="0">
                <a:solidFill>
                  <a:srgbClr val="FF0000"/>
                </a:solidFill>
              </a:rPr>
              <a:t>Jan 19, 2023</a:t>
            </a:r>
            <a:r>
              <a:rPr lang="en-US" dirty="0"/>
              <a:t>. </a:t>
            </a:r>
          </a:p>
          <a:p>
            <a:pPr lvl="1"/>
            <a:r>
              <a:rPr lang="en-US" sz="2100" dirty="0"/>
              <a:t>A practical part about searching through the library’s sources </a:t>
            </a:r>
          </a:p>
          <a:p>
            <a:pPr lvl="1"/>
            <a:r>
              <a:rPr lang="en-US" sz="2100" dirty="0"/>
              <a:t>A part more focused on finding and identifying literature in economics.</a:t>
            </a:r>
          </a:p>
          <a:p>
            <a:endParaRPr lang="fi-FI" dirty="0"/>
          </a:p>
        </p:txBody>
      </p:sp>
    </p:spTree>
    <p:extLst>
      <p:ext uri="{BB962C8B-B14F-4D97-AF65-F5344CB8AC3E}">
        <p14:creationId xmlns:p14="http://schemas.microsoft.com/office/powerpoint/2010/main" val="344473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Research</a:t>
            </a:r>
            <a:r>
              <a:rPr lang="fi-FI" dirty="0"/>
              <a:t> </a:t>
            </a:r>
            <a:r>
              <a:rPr lang="fi-FI" dirty="0" err="1"/>
              <a:t>plan</a:t>
            </a:r>
            <a:endParaRPr lang="en-US" dirty="0"/>
          </a:p>
        </p:txBody>
      </p:sp>
      <p:sp>
        <p:nvSpPr>
          <p:cNvPr id="3" name="Content Placeholder 2"/>
          <p:cNvSpPr>
            <a:spLocks noGrp="1"/>
          </p:cNvSpPr>
          <p:nvPr>
            <p:ph idx="1"/>
          </p:nvPr>
        </p:nvSpPr>
        <p:spPr/>
        <p:txBody>
          <a:bodyPr/>
          <a:lstStyle/>
          <a:p>
            <a:r>
              <a:rPr lang="fi-FI" dirty="0" err="1"/>
              <a:t>You</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motivate</a:t>
            </a:r>
            <a:r>
              <a:rPr lang="fi-FI" dirty="0"/>
              <a:t> and </a:t>
            </a:r>
            <a:r>
              <a:rPr lang="fi-FI" dirty="0" err="1"/>
              <a:t>explain</a:t>
            </a:r>
            <a:r>
              <a:rPr lang="fi-FI" dirty="0"/>
              <a:t> </a:t>
            </a:r>
            <a:r>
              <a:rPr lang="fi-FI" dirty="0" err="1"/>
              <a:t>succinctly</a:t>
            </a:r>
            <a:r>
              <a:rPr lang="fi-FI" dirty="0"/>
              <a:t> </a:t>
            </a:r>
            <a:r>
              <a:rPr lang="fi-FI" dirty="0" err="1"/>
              <a:t>your</a:t>
            </a:r>
            <a:r>
              <a:rPr lang="fi-FI" dirty="0"/>
              <a:t>:</a:t>
            </a:r>
          </a:p>
          <a:p>
            <a:pPr lvl="1"/>
            <a:r>
              <a:rPr lang="fi-FI" dirty="0" err="1"/>
              <a:t>Topic</a:t>
            </a:r>
            <a:endParaRPr lang="fi-FI" dirty="0"/>
          </a:p>
          <a:p>
            <a:pPr lvl="1"/>
            <a:r>
              <a:rPr lang="fi-FI" dirty="0" err="1"/>
              <a:t>Research</a:t>
            </a:r>
            <a:r>
              <a:rPr lang="fi-FI" dirty="0"/>
              <a:t> </a:t>
            </a:r>
            <a:r>
              <a:rPr lang="fi-FI" dirty="0" err="1"/>
              <a:t>question</a:t>
            </a:r>
            <a:endParaRPr lang="fi-FI" dirty="0"/>
          </a:p>
          <a:p>
            <a:pPr lvl="1"/>
            <a:r>
              <a:rPr lang="fi-FI" dirty="0" err="1"/>
              <a:t>Approach</a:t>
            </a:r>
            <a:r>
              <a:rPr lang="fi-FI" dirty="0"/>
              <a:t> (</a:t>
            </a:r>
            <a:r>
              <a:rPr lang="fi-FI" dirty="0" err="1"/>
              <a:t>method</a:t>
            </a:r>
            <a:r>
              <a:rPr lang="fi-FI" dirty="0"/>
              <a:t> of </a:t>
            </a:r>
            <a:r>
              <a:rPr lang="fi-FI" dirty="0" err="1"/>
              <a:t>analysis</a:t>
            </a:r>
            <a:r>
              <a:rPr lang="fi-FI" dirty="0"/>
              <a:t>)</a:t>
            </a:r>
          </a:p>
          <a:p>
            <a:pPr lvl="1"/>
            <a:r>
              <a:rPr lang="fi-FI" dirty="0"/>
              <a:t>At </a:t>
            </a:r>
            <a:r>
              <a:rPr lang="fi-FI" dirty="0" err="1"/>
              <a:t>least</a:t>
            </a:r>
            <a:r>
              <a:rPr lang="fi-FI" dirty="0"/>
              <a:t> </a:t>
            </a:r>
            <a:r>
              <a:rPr lang="fi-FI" dirty="0" err="1"/>
              <a:t>some</a:t>
            </a:r>
            <a:r>
              <a:rPr lang="fi-FI" dirty="0"/>
              <a:t> </a:t>
            </a:r>
            <a:r>
              <a:rPr lang="fi-FI" dirty="0" err="1"/>
              <a:t>relevant</a:t>
            </a:r>
            <a:r>
              <a:rPr lang="fi-FI" dirty="0"/>
              <a:t> </a:t>
            </a:r>
            <a:r>
              <a:rPr lang="fi-FI" dirty="0" err="1"/>
              <a:t>literature</a:t>
            </a:r>
            <a:endParaRPr lang="fi-FI" dirty="0"/>
          </a:p>
          <a:p>
            <a:r>
              <a:rPr lang="fi-FI" dirty="0" err="1"/>
              <a:t>The</a:t>
            </a:r>
            <a:r>
              <a:rPr lang="fi-FI" dirty="0"/>
              <a:t> </a:t>
            </a:r>
            <a:r>
              <a:rPr lang="fi-FI" dirty="0" err="1"/>
              <a:t>research</a:t>
            </a:r>
            <a:r>
              <a:rPr lang="fi-FI" dirty="0"/>
              <a:t> </a:t>
            </a:r>
            <a:r>
              <a:rPr lang="fi-FI" dirty="0" err="1"/>
              <a:t>plan</a:t>
            </a:r>
            <a:r>
              <a:rPr lang="fi-FI" dirty="0"/>
              <a:t> </a:t>
            </a:r>
            <a:r>
              <a:rPr lang="fi-FI" dirty="0" err="1"/>
              <a:t>should</a:t>
            </a:r>
            <a:r>
              <a:rPr lang="fi-FI" dirty="0"/>
              <a:t> </a:t>
            </a:r>
            <a:r>
              <a:rPr lang="fi-FI" dirty="0" err="1"/>
              <a:t>be</a:t>
            </a:r>
            <a:r>
              <a:rPr lang="fi-FI" dirty="0"/>
              <a:t> </a:t>
            </a:r>
            <a:r>
              <a:rPr lang="fi-FI" dirty="0" err="1"/>
              <a:t>submitted</a:t>
            </a:r>
            <a:r>
              <a:rPr lang="fi-FI" dirty="0"/>
              <a:t> as a </a:t>
            </a:r>
            <a:r>
              <a:rPr lang="fi-FI" dirty="0" err="1"/>
              <a:t>two-page</a:t>
            </a:r>
            <a:r>
              <a:rPr lang="fi-FI" dirty="0"/>
              <a:t> </a:t>
            </a:r>
            <a:r>
              <a:rPr lang="fi-FI" dirty="0" err="1"/>
              <a:t>document</a:t>
            </a:r>
            <a:r>
              <a:rPr lang="fi-FI" dirty="0"/>
              <a:t> on 9.2. at 12.00.</a:t>
            </a:r>
            <a:endParaRPr lang="en-US" dirty="0"/>
          </a:p>
        </p:txBody>
      </p:sp>
    </p:spTree>
    <p:extLst>
      <p:ext uri="{BB962C8B-B14F-4D97-AF65-F5344CB8AC3E}">
        <p14:creationId xmlns:p14="http://schemas.microsoft.com/office/powerpoint/2010/main" val="2426739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Writing</a:t>
            </a:r>
            <a:r>
              <a:rPr lang="fi-FI" dirty="0"/>
              <a:t> of the </a:t>
            </a:r>
            <a:r>
              <a:rPr lang="fi-FI" dirty="0" err="1"/>
              <a:t>thesis</a:t>
            </a:r>
            <a:endParaRPr lang="en-US" dirty="0"/>
          </a:p>
        </p:txBody>
      </p:sp>
      <p:sp>
        <p:nvSpPr>
          <p:cNvPr id="3" name="Content Placeholder 2"/>
          <p:cNvSpPr>
            <a:spLocks noGrp="1"/>
          </p:cNvSpPr>
          <p:nvPr>
            <p:ph idx="1"/>
          </p:nvPr>
        </p:nvSpPr>
        <p:spPr/>
        <p:txBody>
          <a:bodyPr>
            <a:normAutofit/>
          </a:bodyPr>
          <a:lstStyle/>
          <a:p>
            <a:r>
              <a:rPr lang="fi-FI" dirty="0" err="1"/>
              <a:t>Pay</a:t>
            </a:r>
            <a:r>
              <a:rPr lang="fi-FI" dirty="0"/>
              <a:t> </a:t>
            </a:r>
            <a:r>
              <a:rPr lang="fi-FI" dirty="0" err="1"/>
              <a:t>attention</a:t>
            </a:r>
            <a:r>
              <a:rPr lang="fi-FI" dirty="0"/>
              <a:t> to:</a:t>
            </a:r>
          </a:p>
          <a:p>
            <a:pPr lvl="1"/>
            <a:r>
              <a:rPr lang="fi-FI" dirty="0" err="1"/>
              <a:t>Structure</a:t>
            </a:r>
            <a:endParaRPr lang="fi-FI" dirty="0"/>
          </a:p>
          <a:p>
            <a:pPr lvl="1"/>
            <a:r>
              <a:rPr lang="fi-FI" dirty="0" err="1"/>
              <a:t>Rigorous</a:t>
            </a:r>
            <a:r>
              <a:rPr lang="fi-FI" dirty="0"/>
              <a:t> </a:t>
            </a:r>
            <a:r>
              <a:rPr lang="fi-FI" dirty="0" err="1"/>
              <a:t>argumentation</a:t>
            </a:r>
            <a:endParaRPr lang="fi-FI" dirty="0"/>
          </a:p>
          <a:p>
            <a:pPr lvl="1"/>
            <a:r>
              <a:rPr lang="fi-FI" dirty="0" err="1"/>
              <a:t>Scientific</a:t>
            </a:r>
            <a:r>
              <a:rPr lang="fi-FI" dirty="0"/>
              <a:t> </a:t>
            </a:r>
            <a:r>
              <a:rPr lang="fi-FI" dirty="0" err="1"/>
              <a:t>style</a:t>
            </a:r>
            <a:endParaRPr lang="fi-FI" dirty="0"/>
          </a:p>
          <a:p>
            <a:pPr lvl="1"/>
            <a:r>
              <a:rPr lang="fi-FI" dirty="0"/>
              <a:t>Definition of </a:t>
            </a:r>
            <a:r>
              <a:rPr lang="fi-FI" dirty="0" err="1"/>
              <a:t>key</a:t>
            </a:r>
            <a:r>
              <a:rPr lang="fi-FI" dirty="0"/>
              <a:t> </a:t>
            </a:r>
            <a:r>
              <a:rPr lang="fi-FI" dirty="0" err="1"/>
              <a:t>concepts</a:t>
            </a:r>
            <a:endParaRPr lang="fi-FI" dirty="0"/>
          </a:p>
          <a:p>
            <a:pPr lvl="1"/>
            <a:r>
              <a:rPr lang="fi-FI" dirty="0" err="1"/>
              <a:t>Appropriate</a:t>
            </a:r>
            <a:r>
              <a:rPr lang="fi-FI" dirty="0"/>
              <a:t> </a:t>
            </a:r>
            <a:r>
              <a:rPr lang="fi-FI" dirty="0" err="1"/>
              <a:t>citing</a:t>
            </a:r>
            <a:r>
              <a:rPr lang="fi-FI" dirty="0"/>
              <a:t> </a:t>
            </a:r>
            <a:r>
              <a:rPr lang="fi-FI" dirty="0" err="1"/>
              <a:t>practice</a:t>
            </a:r>
            <a:endParaRPr lang="fi-FI" dirty="0"/>
          </a:p>
          <a:p>
            <a:pPr lvl="1"/>
            <a:r>
              <a:rPr lang="fi-FI" b="1" u="sng" dirty="0" err="1"/>
              <a:t>Can</a:t>
            </a:r>
            <a:r>
              <a:rPr lang="fi-FI" b="1" u="sng" dirty="0"/>
              <a:t> an outsider </a:t>
            </a:r>
            <a:r>
              <a:rPr lang="fi-FI" b="1" u="sng" dirty="0" err="1"/>
              <a:t>follow</a:t>
            </a:r>
            <a:r>
              <a:rPr lang="fi-FI" b="1" u="sng" dirty="0"/>
              <a:t> </a:t>
            </a:r>
            <a:r>
              <a:rPr lang="fi-FI" b="1" u="sng" dirty="0" err="1"/>
              <a:t>your</a:t>
            </a:r>
            <a:r>
              <a:rPr lang="fi-FI" b="1" u="sng" dirty="0"/>
              <a:t> </a:t>
            </a:r>
            <a:r>
              <a:rPr lang="fi-FI" b="1" u="sng" dirty="0" err="1"/>
              <a:t>arguments</a:t>
            </a:r>
            <a:r>
              <a:rPr lang="fi-FI" b="1" u="sng" dirty="0"/>
              <a:t>?</a:t>
            </a:r>
          </a:p>
          <a:p>
            <a:pPr lvl="1"/>
            <a:r>
              <a:rPr lang="fi-FI" dirty="0"/>
              <a:t>Language</a:t>
            </a:r>
          </a:p>
          <a:p>
            <a:endParaRPr lang="en-US" dirty="0"/>
          </a:p>
        </p:txBody>
      </p:sp>
    </p:spTree>
    <p:extLst>
      <p:ext uri="{BB962C8B-B14F-4D97-AF65-F5344CB8AC3E}">
        <p14:creationId xmlns:p14="http://schemas.microsoft.com/office/powerpoint/2010/main" val="2948912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fi-FI" dirty="0" err="1"/>
              <a:t>Final</a:t>
            </a:r>
            <a:r>
              <a:rPr lang="fi-FI" dirty="0"/>
              <a:t> </a:t>
            </a:r>
            <a:r>
              <a:rPr lang="fi-FI" dirty="0" err="1"/>
              <a:t>draft</a:t>
            </a:r>
            <a:r>
              <a:rPr lang="fi-FI" dirty="0"/>
              <a:t> </a:t>
            </a:r>
            <a:r>
              <a:rPr lang="fi-FI" dirty="0" err="1"/>
              <a:t>presentation</a:t>
            </a:r>
            <a:endParaRPr lang="en-US" dirty="0"/>
          </a:p>
        </p:txBody>
      </p:sp>
      <p:sp>
        <p:nvSpPr>
          <p:cNvPr id="3" name="Content Placeholder 2"/>
          <p:cNvSpPr>
            <a:spLocks noGrp="1"/>
          </p:cNvSpPr>
          <p:nvPr>
            <p:ph idx="1"/>
          </p:nvPr>
        </p:nvSpPr>
        <p:spPr/>
        <p:txBody>
          <a:bodyPr>
            <a:normAutofit fontScale="77500" lnSpcReduction="20000"/>
          </a:bodyPr>
          <a:lstStyle/>
          <a:p>
            <a:r>
              <a:rPr lang="fi-FI" dirty="0" err="1"/>
              <a:t>Improving</a:t>
            </a:r>
            <a:r>
              <a:rPr lang="fi-FI" dirty="0"/>
              <a:t> </a:t>
            </a:r>
            <a:r>
              <a:rPr lang="fi-FI" dirty="0" err="1"/>
              <a:t>your</a:t>
            </a:r>
            <a:r>
              <a:rPr lang="fi-FI" dirty="0"/>
              <a:t> </a:t>
            </a:r>
            <a:r>
              <a:rPr lang="fi-FI" dirty="0" err="1"/>
              <a:t>presentation</a:t>
            </a:r>
            <a:r>
              <a:rPr lang="fi-FI" dirty="0"/>
              <a:t> </a:t>
            </a:r>
            <a:r>
              <a:rPr lang="fi-FI" dirty="0" err="1"/>
              <a:t>skills</a:t>
            </a:r>
            <a:r>
              <a:rPr lang="fi-FI" dirty="0"/>
              <a:t> is </a:t>
            </a:r>
            <a:r>
              <a:rPr lang="fi-FI" dirty="0" err="1"/>
              <a:t>one</a:t>
            </a:r>
            <a:r>
              <a:rPr lang="fi-FI" dirty="0"/>
              <a:t> </a:t>
            </a:r>
            <a:r>
              <a:rPr lang="fi-FI" dirty="0" err="1"/>
              <a:t>learning</a:t>
            </a:r>
            <a:r>
              <a:rPr lang="fi-FI" dirty="0"/>
              <a:t> </a:t>
            </a:r>
            <a:r>
              <a:rPr lang="fi-FI" dirty="0" err="1"/>
              <a:t>goal</a:t>
            </a:r>
            <a:r>
              <a:rPr lang="fi-FI" dirty="0"/>
              <a:t> in </a:t>
            </a:r>
            <a:r>
              <a:rPr lang="fi-FI" dirty="0" err="1"/>
              <a:t>this</a:t>
            </a:r>
            <a:r>
              <a:rPr lang="fi-FI" dirty="0"/>
              <a:t> </a:t>
            </a:r>
            <a:r>
              <a:rPr lang="fi-FI" dirty="0" err="1"/>
              <a:t>seminar</a:t>
            </a:r>
            <a:r>
              <a:rPr lang="fi-FI" dirty="0"/>
              <a:t>.</a:t>
            </a:r>
          </a:p>
          <a:p>
            <a:r>
              <a:rPr lang="fi-FI" dirty="0"/>
              <a:t>In </a:t>
            </a:r>
            <a:r>
              <a:rPr lang="fi-FI" dirty="0" err="1"/>
              <a:t>your</a:t>
            </a:r>
            <a:r>
              <a:rPr lang="fi-FI" dirty="0"/>
              <a:t> </a:t>
            </a:r>
            <a:r>
              <a:rPr lang="fi-FI" dirty="0" err="1"/>
              <a:t>presentation</a:t>
            </a:r>
            <a:r>
              <a:rPr lang="fi-FI" dirty="0"/>
              <a:t>, </a:t>
            </a:r>
            <a:r>
              <a:rPr lang="fi-FI" dirty="0" err="1"/>
              <a:t>make</a:t>
            </a:r>
            <a:r>
              <a:rPr lang="fi-FI" dirty="0"/>
              <a:t> sure to:</a:t>
            </a:r>
          </a:p>
          <a:p>
            <a:pPr lvl="1"/>
            <a:r>
              <a:rPr lang="fi-FI" dirty="0" err="1"/>
              <a:t>Explain</a:t>
            </a:r>
            <a:r>
              <a:rPr lang="fi-FI" dirty="0"/>
              <a:t> </a:t>
            </a:r>
            <a:r>
              <a:rPr lang="fi-FI" dirty="0" err="1"/>
              <a:t>why</a:t>
            </a:r>
            <a:r>
              <a:rPr lang="fi-FI" dirty="0"/>
              <a:t> </a:t>
            </a:r>
            <a:r>
              <a:rPr lang="fi-FI" dirty="0" err="1"/>
              <a:t>your</a:t>
            </a:r>
            <a:r>
              <a:rPr lang="fi-FI" dirty="0"/>
              <a:t> </a:t>
            </a:r>
            <a:r>
              <a:rPr lang="fi-FI" dirty="0" err="1"/>
              <a:t>topic</a:t>
            </a:r>
            <a:r>
              <a:rPr lang="fi-FI" dirty="0"/>
              <a:t> is </a:t>
            </a:r>
            <a:r>
              <a:rPr lang="fi-FI" dirty="0" err="1"/>
              <a:t>interesting</a:t>
            </a:r>
            <a:r>
              <a:rPr lang="fi-FI" dirty="0"/>
              <a:t> and </a:t>
            </a:r>
            <a:r>
              <a:rPr lang="fi-FI" dirty="0" err="1"/>
              <a:t>relevant</a:t>
            </a:r>
            <a:r>
              <a:rPr lang="fi-FI" dirty="0"/>
              <a:t>.</a:t>
            </a:r>
          </a:p>
          <a:p>
            <a:pPr lvl="1"/>
            <a:r>
              <a:rPr lang="fi-FI" dirty="0"/>
              <a:t>Focus on </a:t>
            </a:r>
            <a:r>
              <a:rPr lang="fi-FI" dirty="0" err="1"/>
              <a:t>key</a:t>
            </a:r>
            <a:r>
              <a:rPr lang="fi-FI" dirty="0"/>
              <a:t> </a:t>
            </a:r>
            <a:r>
              <a:rPr lang="fi-FI" dirty="0" err="1"/>
              <a:t>points</a:t>
            </a:r>
            <a:r>
              <a:rPr lang="fi-FI" dirty="0"/>
              <a:t> in </a:t>
            </a:r>
            <a:r>
              <a:rPr lang="fi-FI" dirty="0" err="1"/>
              <a:t>your</a:t>
            </a:r>
            <a:r>
              <a:rPr lang="fi-FI" dirty="0"/>
              <a:t> </a:t>
            </a:r>
            <a:r>
              <a:rPr lang="fi-FI" dirty="0" err="1"/>
              <a:t>thesis</a:t>
            </a:r>
            <a:r>
              <a:rPr lang="fi-FI" dirty="0"/>
              <a:t> and </a:t>
            </a:r>
            <a:r>
              <a:rPr lang="fi-FI" dirty="0" err="1"/>
              <a:t>arguments</a:t>
            </a:r>
            <a:r>
              <a:rPr lang="fi-FI" dirty="0"/>
              <a:t>.</a:t>
            </a:r>
          </a:p>
          <a:p>
            <a:pPr lvl="1"/>
            <a:r>
              <a:rPr lang="fi-FI" dirty="0" err="1"/>
              <a:t>Explain</a:t>
            </a:r>
            <a:r>
              <a:rPr lang="fi-FI" dirty="0"/>
              <a:t> </a:t>
            </a:r>
            <a:r>
              <a:rPr lang="fi-FI" dirty="0" err="1"/>
              <a:t>what</a:t>
            </a:r>
            <a:r>
              <a:rPr lang="fi-FI" dirty="0"/>
              <a:t> </a:t>
            </a:r>
            <a:r>
              <a:rPr lang="fi-FI" dirty="0" err="1"/>
              <a:t>you</a:t>
            </a:r>
            <a:r>
              <a:rPr lang="fi-FI" dirty="0"/>
              <a:t> </a:t>
            </a:r>
            <a:r>
              <a:rPr lang="fi-FI" dirty="0" err="1"/>
              <a:t>do</a:t>
            </a:r>
            <a:r>
              <a:rPr lang="fi-FI" dirty="0"/>
              <a:t> and </a:t>
            </a:r>
            <a:r>
              <a:rPr lang="fi-FI" dirty="0" err="1"/>
              <a:t>why</a:t>
            </a:r>
            <a:r>
              <a:rPr lang="fi-FI" dirty="0"/>
              <a:t> in a </a:t>
            </a:r>
            <a:r>
              <a:rPr lang="fi-FI" dirty="0" err="1"/>
              <a:t>clear</a:t>
            </a:r>
            <a:r>
              <a:rPr lang="fi-FI" dirty="0"/>
              <a:t> </a:t>
            </a:r>
            <a:r>
              <a:rPr lang="fi-FI" dirty="0" err="1"/>
              <a:t>way</a:t>
            </a:r>
            <a:r>
              <a:rPr lang="fi-FI" dirty="0"/>
              <a:t>: an outsider to </a:t>
            </a:r>
            <a:r>
              <a:rPr lang="fi-FI" dirty="0" err="1"/>
              <a:t>your</a:t>
            </a:r>
            <a:r>
              <a:rPr lang="fi-FI" dirty="0"/>
              <a:t> </a:t>
            </a:r>
            <a:r>
              <a:rPr lang="fi-FI" dirty="0" err="1"/>
              <a:t>particular</a:t>
            </a:r>
            <a:r>
              <a:rPr lang="fi-FI" dirty="0"/>
              <a:t> </a:t>
            </a:r>
            <a:r>
              <a:rPr lang="fi-FI" dirty="0" err="1"/>
              <a:t>topic</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understand</a:t>
            </a:r>
            <a:r>
              <a:rPr lang="fi-FI" dirty="0"/>
              <a:t>.</a:t>
            </a:r>
          </a:p>
          <a:p>
            <a:pPr lvl="1"/>
            <a:r>
              <a:rPr lang="fi-FI" dirty="0" err="1"/>
              <a:t>Explain</a:t>
            </a:r>
            <a:r>
              <a:rPr lang="fi-FI" dirty="0"/>
              <a:t> </a:t>
            </a:r>
            <a:r>
              <a:rPr lang="fi-FI" dirty="0" err="1"/>
              <a:t>properly</a:t>
            </a:r>
            <a:r>
              <a:rPr lang="fi-FI" dirty="0"/>
              <a:t> </a:t>
            </a:r>
            <a:r>
              <a:rPr lang="fi-FI" dirty="0" err="1"/>
              <a:t>your</a:t>
            </a:r>
            <a:r>
              <a:rPr lang="fi-FI" dirty="0"/>
              <a:t> </a:t>
            </a:r>
            <a:r>
              <a:rPr lang="fi-FI" dirty="0" err="1"/>
              <a:t>method</a:t>
            </a:r>
            <a:r>
              <a:rPr lang="fi-FI" dirty="0"/>
              <a:t> of </a:t>
            </a:r>
            <a:r>
              <a:rPr lang="fi-FI" dirty="0" err="1"/>
              <a:t>analysis</a:t>
            </a:r>
            <a:r>
              <a:rPr lang="fi-FI" dirty="0"/>
              <a:t>/</a:t>
            </a:r>
            <a:r>
              <a:rPr lang="fi-FI" dirty="0" err="1"/>
              <a:t>theoretical</a:t>
            </a:r>
            <a:r>
              <a:rPr lang="fi-FI" dirty="0"/>
              <a:t> </a:t>
            </a:r>
            <a:r>
              <a:rPr lang="fi-FI" dirty="0" err="1"/>
              <a:t>framework</a:t>
            </a:r>
            <a:r>
              <a:rPr lang="fi-FI" dirty="0"/>
              <a:t>.</a:t>
            </a:r>
            <a:endParaRPr lang="en-US" dirty="0"/>
          </a:p>
          <a:p>
            <a:r>
              <a:rPr lang="fi-FI" dirty="0" err="1"/>
              <a:t>Opponent</a:t>
            </a:r>
            <a:r>
              <a:rPr lang="fi-FI" dirty="0"/>
              <a:t>:</a:t>
            </a:r>
          </a:p>
          <a:p>
            <a:pPr lvl="1"/>
            <a:r>
              <a:rPr lang="fi-FI" dirty="0" err="1"/>
              <a:t>Be</a:t>
            </a:r>
            <a:r>
              <a:rPr lang="fi-FI" dirty="0"/>
              <a:t> </a:t>
            </a:r>
            <a:r>
              <a:rPr lang="fi-FI" dirty="0" err="1"/>
              <a:t>critical</a:t>
            </a:r>
            <a:r>
              <a:rPr lang="fi-FI" dirty="0"/>
              <a:t>, </a:t>
            </a:r>
            <a:r>
              <a:rPr lang="fi-FI" dirty="0" err="1"/>
              <a:t>but</a:t>
            </a:r>
            <a:r>
              <a:rPr lang="fi-FI" dirty="0"/>
              <a:t> </a:t>
            </a:r>
            <a:r>
              <a:rPr lang="fi-FI" dirty="0" err="1"/>
              <a:t>try</a:t>
            </a:r>
            <a:r>
              <a:rPr lang="fi-FI" dirty="0"/>
              <a:t> to </a:t>
            </a:r>
            <a:r>
              <a:rPr lang="fi-FI" dirty="0" err="1"/>
              <a:t>suggest</a:t>
            </a:r>
            <a:r>
              <a:rPr lang="fi-FI" dirty="0"/>
              <a:t> </a:t>
            </a:r>
            <a:r>
              <a:rPr lang="fi-FI" dirty="0" err="1"/>
              <a:t>ways</a:t>
            </a:r>
            <a:r>
              <a:rPr lang="fi-FI" dirty="0"/>
              <a:t> to </a:t>
            </a:r>
            <a:r>
              <a:rPr lang="fi-FI" dirty="0" err="1"/>
              <a:t>improve</a:t>
            </a:r>
            <a:r>
              <a:rPr lang="fi-FI" dirty="0"/>
              <a:t>. </a:t>
            </a:r>
          </a:p>
          <a:p>
            <a:pPr lvl="1"/>
            <a:r>
              <a:rPr lang="fi-FI" dirty="0"/>
              <a:t>Point out </a:t>
            </a:r>
            <a:r>
              <a:rPr lang="fi-FI" dirty="0" err="1"/>
              <a:t>strengths</a:t>
            </a:r>
            <a:r>
              <a:rPr lang="fi-FI" dirty="0"/>
              <a:t> as </a:t>
            </a:r>
            <a:r>
              <a:rPr lang="fi-FI" dirty="0" err="1"/>
              <a:t>well</a:t>
            </a:r>
            <a:r>
              <a:rPr lang="fi-FI" dirty="0"/>
              <a:t> as </a:t>
            </a:r>
            <a:r>
              <a:rPr lang="fi-FI" dirty="0" err="1"/>
              <a:t>weaknesses</a:t>
            </a:r>
            <a:r>
              <a:rPr lang="fi-FI" dirty="0"/>
              <a:t>.</a:t>
            </a:r>
          </a:p>
          <a:p>
            <a:pPr lvl="1"/>
            <a:r>
              <a:rPr lang="fi-FI" dirty="0" err="1"/>
              <a:t>Be</a:t>
            </a:r>
            <a:r>
              <a:rPr lang="fi-FI" dirty="0"/>
              <a:t> </a:t>
            </a:r>
            <a:r>
              <a:rPr lang="fi-FI" dirty="0" err="1"/>
              <a:t>constructive</a:t>
            </a:r>
            <a:r>
              <a:rPr lang="fi-FI" dirty="0"/>
              <a:t>: </a:t>
            </a:r>
            <a:r>
              <a:rPr lang="fi-FI" dirty="0" err="1"/>
              <a:t>how</a:t>
            </a:r>
            <a:r>
              <a:rPr lang="fi-FI" dirty="0"/>
              <a:t> </a:t>
            </a:r>
            <a:r>
              <a:rPr lang="fi-FI" dirty="0" err="1"/>
              <a:t>can</a:t>
            </a:r>
            <a:r>
              <a:rPr lang="fi-FI" dirty="0"/>
              <a:t> </a:t>
            </a:r>
            <a:r>
              <a:rPr lang="fi-FI" dirty="0" err="1"/>
              <a:t>the</a:t>
            </a:r>
            <a:r>
              <a:rPr lang="fi-FI" dirty="0"/>
              <a:t> </a:t>
            </a:r>
            <a:r>
              <a:rPr lang="fi-FI" dirty="0" err="1"/>
              <a:t>draft</a:t>
            </a:r>
            <a:r>
              <a:rPr lang="fi-FI" dirty="0"/>
              <a:t> </a:t>
            </a:r>
            <a:r>
              <a:rPr lang="fi-FI" dirty="0" err="1"/>
              <a:t>be</a:t>
            </a:r>
            <a:r>
              <a:rPr lang="fi-FI" dirty="0"/>
              <a:t> </a:t>
            </a:r>
            <a:r>
              <a:rPr lang="fi-FI" dirty="0" err="1"/>
              <a:t>improved</a:t>
            </a:r>
            <a:r>
              <a:rPr lang="fi-FI" dirty="0"/>
              <a:t>?</a:t>
            </a:r>
          </a:p>
        </p:txBody>
      </p:sp>
    </p:spTree>
    <p:extLst>
      <p:ext uri="{BB962C8B-B14F-4D97-AF65-F5344CB8AC3E}">
        <p14:creationId xmlns:p14="http://schemas.microsoft.com/office/powerpoint/2010/main" val="3333817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2237</TotalTime>
  <Words>764</Words>
  <Application>Microsoft Office PowerPoint</Application>
  <PresentationFormat>On-screen Show (4:3)</PresentationFormat>
  <Paragraphs>89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Bachelor’s Thesis Seminar in Economics</vt:lpstr>
      <vt:lpstr>Agenda for today:</vt:lpstr>
      <vt:lpstr>Expectations</vt:lpstr>
      <vt:lpstr>Timeline for work with the thesis</vt:lpstr>
      <vt:lpstr>Choosing the topic</vt:lpstr>
      <vt:lpstr>Finding literature:</vt:lpstr>
      <vt:lpstr>Research plan</vt:lpstr>
      <vt:lpstr>Writing of the thesis</vt:lpstr>
      <vt:lpstr>Final draft presentation</vt:lpstr>
      <vt:lpstr>Assessment of the Thesis</vt:lpstr>
      <vt:lpstr>Grading of the Seminar </vt:lpstr>
      <vt:lpstr>Guide on mycourses</vt:lpstr>
      <vt:lpstr>Scientific Thinking and Writing course (BIZ-A2201)</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Bachelor’s thesis seminar</dc:title>
  <dc:creator>Pauli Murto</dc:creator>
  <cp:lastModifiedBy>Kitti Mitri</cp:lastModifiedBy>
  <cp:revision>76</cp:revision>
  <dcterms:created xsi:type="dcterms:W3CDTF">2014-09-11T07:52:22Z</dcterms:created>
  <dcterms:modified xsi:type="dcterms:W3CDTF">2023-01-12T12:53:11Z</dcterms:modified>
</cp:coreProperties>
</file>