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306" r:id="rId3"/>
    <p:sldId id="308" r:id="rId4"/>
    <p:sldId id="307" r:id="rId5"/>
    <p:sldId id="304" r:id="rId6"/>
    <p:sldId id="293" r:id="rId7"/>
    <p:sldId id="301" r:id="rId8"/>
    <p:sldId id="300" r:id="rId9"/>
    <p:sldId id="302" r:id="rId10"/>
    <p:sldId id="294" r:id="rId11"/>
    <p:sldId id="295" r:id="rId12"/>
    <p:sldId id="296" r:id="rId13"/>
    <p:sldId id="299" r:id="rId14"/>
    <p:sldId id="298" r:id="rId15"/>
    <p:sldId id="297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D63C-286C-4AA9-9171-80C4AAA7BB47}" type="datetimeFigureOut">
              <a:rPr lang="fi-FI" smtClean="0"/>
              <a:t>12.9.2021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50CA6-F976-4809-9F7E-552158395C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43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02F-43AA-4DA3-BBE8-7B70E01BBA04}" type="datetime1">
              <a:rPr lang="fi-FI" smtClean="0"/>
              <a:t>12.9.2021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6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14E-DFA3-4938-9B08-2A6F1E1E5CF8}" type="datetime1">
              <a:rPr lang="fi-FI" smtClean="0"/>
              <a:t>12.9.2021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0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FD1E-CBB6-48AA-ABD0-E770A4C5E58C}" type="datetime1">
              <a:rPr lang="fi-FI" smtClean="0"/>
              <a:t>12.9.2021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0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90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FFE-F1F1-43AE-93AA-E5AE29EAD4DE}" type="datetime1">
              <a:rPr lang="fi-FI" smtClean="0"/>
              <a:t>12.9.2021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30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D50-DCDB-4B24-AD9B-A9E36F223AB1}" type="datetime1">
              <a:rPr lang="fi-FI" smtClean="0"/>
              <a:t>12.9.2021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9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E29-3A43-46F9-A900-848C25FA1E38}" type="datetime1">
              <a:rPr lang="fi-FI" smtClean="0"/>
              <a:t>12.9.2021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56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1330-3C33-429E-ADE0-218806748D0C}" type="datetime1">
              <a:rPr lang="fi-FI" smtClean="0"/>
              <a:t>12.9.2021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6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D95-F74A-46DA-A0F5-FC684B295693}" type="datetime1">
              <a:rPr lang="fi-FI" smtClean="0"/>
              <a:t>12.9.2021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39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058-0777-4A29-B5FD-AA1C9508772D}" type="datetime1">
              <a:rPr lang="fi-FI" smtClean="0"/>
              <a:t>12.9.2021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2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02B9-0EFD-4A18-B43B-940C144F4601}" type="datetime1">
              <a:rPr lang="fi-FI" smtClean="0"/>
              <a:t>12.9.2021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7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5302-DCF1-45A4-8F69-DCDB21E9B2BC}" type="datetime1">
              <a:rPr lang="fi-FI" smtClean="0"/>
              <a:t>12.9.2021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8D1A-9C40-47DC-AA6C-B46D2E364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20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6A8F-BAA9-4175-B44C-0FA5D35F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Rhino 7 - Essentials</a:t>
            </a:r>
            <a:endParaRPr lang="en-FI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67F2-1D0E-463B-BDA5-8C291B8B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777" y="1507332"/>
            <a:ext cx="5783825" cy="5032375"/>
          </a:xfrm>
        </p:spPr>
        <p:txBody>
          <a:bodyPr>
            <a:normAutofit/>
          </a:bodyPr>
          <a:lstStyle/>
          <a:p>
            <a:r>
              <a:rPr lang="en-US" dirty="0"/>
              <a:t>1. Rhino interface basics</a:t>
            </a:r>
          </a:p>
          <a:p>
            <a:endParaRPr lang="en-US" dirty="0"/>
          </a:p>
          <a:p>
            <a:r>
              <a:rPr lang="en-US" dirty="0"/>
              <a:t>2. Navigating viewports</a:t>
            </a:r>
          </a:p>
          <a:p>
            <a:endParaRPr lang="en-US" dirty="0"/>
          </a:p>
          <a:p>
            <a:r>
              <a:rPr lang="en-US" dirty="0"/>
              <a:t>3. Curve basics</a:t>
            </a:r>
          </a:p>
          <a:p>
            <a:endParaRPr lang="en-US" dirty="0"/>
          </a:p>
          <a:p>
            <a:r>
              <a:rPr lang="en-US" dirty="0"/>
              <a:t>4. Surfaces</a:t>
            </a:r>
          </a:p>
          <a:p>
            <a:endParaRPr lang="en-US" dirty="0"/>
          </a:p>
          <a:p>
            <a:r>
              <a:rPr lang="en-US" dirty="0"/>
              <a:t>5. 2d and 3d primitives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ECB4E-FB19-4231-BDC3-C0C6799C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16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837862-5C51-4877-B98F-176C4B84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000000"/>
                </a:solidFill>
                <a:latin typeface="+mn-lt"/>
              </a:rPr>
              <a:t>Xavier </a:t>
            </a:r>
            <a:r>
              <a:rPr lang="fi-FI" sz="4000" dirty="0" err="1">
                <a:solidFill>
                  <a:srgbClr val="000000"/>
                </a:solidFill>
                <a:latin typeface="+mn-lt"/>
              </a:rPr>
              <a:t>Veilhan</a:t>
            </a:r>
            <a:r>
              <a:rPr lang="fi-FI" sz="4000" dirty="0">
                <a:solidFill>
                  <a:srgbClr val="000000"/>
                </a:solidFill>
                <a:latin typeface="+mn-lt"/>
              </a:rPr>
              <a:t> ( 1963- )</a:t>
            </a:r>
            <a:endParaRPr lang="fi-FI" sz="40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6C9799-0996-4CE2-9CA0-DCEABC532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2510" cy="441515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Paris-based sculptor Xavier </a:t>
            </a:r>
            <a:r>
              <a:rPr lang="en-GB" dirty="0" err="1"/>
              <a:t>Veilhan</a:t>
            </a:r>
            <a:r>
              <a:rPr lang="en-GB" dirty="0"/>
              <a:t> creates steel and </a:t>
            </a:r>
            <a:r>
              <a:rPr lang="en-GB" dirty="0" err="1"/>
              <a:t>aluminum</a:t>
            </a:r>
            <a:r>
              <a:rPr lang="en-GB" dirty="0"/>
              <a:t> sculptures that evocatively mimic the look of digitally-rendered images in three-dimensional space. </a:t>
            </a:r>
          </a:p>
          <a:p>
            <a:r>
              <a:rPr lang="en-GB" dirty="0" err="1"/>
              <a:t>Veilhan’s</a:t>
            </a:r>
            <a:r>
              <a:rPr lang="en-GB" dirty="0"/>
              <a:t> geometrically abstracted renderings of people and animals refer to the ways that digital technologies have rewired the way we see the world. </a:t>
            </a:r>
            <a:endParaRPr lang="fi-FI" dirty="0"/>
          </a:p>
          <a:p>
            <a:r>
              <a:rPr lang="fi-FI" dirty="0"/>
              <a:t>http://www.veilhan.com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A42080-48E5-4000-AC23-F0B6A664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  <p:pic>
        <p:nvPicPr>
          <p:cNvPr id="8" name="Picture 7" descr="A person sitting in front of a computer with 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B0B33965-F5E0-49C3-930A-CB6623813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5024"/>
            <a:ext cx="557645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6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seinä, sisä&#10;&#10;Kuvaus luotu, erittäin korkea luotettavuus">
            <a:extLst>
              <a:ext uri="{FF2B5EF4-FFF2-40B4-BE49-F238E27FC236}">
                <a16:creationId xmlns:a16="http://schemas.microsoft.com/office/drawing/2014/main" id="{B6BAE496-FB69-479F-B7FF-5CD388D88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r="36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17FCEE84-E86F-480B-92DC-80B67ED1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 err="1">
                <a:latin typeface="+mn-lt"/>
              </a:rPr>
              <a:t>Low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polygon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sculptures</a:t>
            </a:r>
            <a:endParaRPr lang="fi-FI" dirty="0"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0FD967-3A72-49B6-A496-2A992007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F2C81-ED70-4777-B7B4-CE692AA95E48}" type="datetime1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12.9.2021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Sophie Number 1, 2007</a:t>
            </a:r>
          </a:p>
          <a:p>
            <a:r>
              <a:rPr lang="en-US" sz="2000" dirty="0"/>
              <a:t>Materials; </a:t>
            </a:r>
            <a:r>
              <a:rPr lang="en-US" sz="2000" dirty="0" err="1"/>
              <a:t>Aluminium</a:t>
            </a:r>
            <a:r>
              <a:rPr lang="en-US" sz="2000" dirty="0"/>
              <a:t> and steel</a:t>
            </a:r>
          </a:p>
          <a:p>
            <a:r>
              <a:rPr lang="en-US" sz="2000" dirty="0"/>
              <a:t>Size: 197 x  51 x 42,5 cm</a:t>
            </a:r>
          </a:p>
        </p:txBody>
      </p:sp>
    </p:spTree>
    <p:extLst>
      <p:ext uri="{BB962C8B-B14F-4D97-AF65-F5344CB8AC3E}">
        <p14:creationId xmlns:p14="http://schemas.microsoft.com/office/powerpoint/2010/main" val="187540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5" descr="Kuva, joka sisältää kohteen seinä, solmio, henkilö, mies&#10;&#10;Kuvaus luotu, erittäin korkea luotettavu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0C752401-B7EF-485A-9CE3-135230D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670DEC-6859-47D9-8249-9458D469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F2C81-ED70-4777-B7B4-CE692AA95E48}" type="datetime1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12.9.2021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Sophie Number 2, 2007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020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isällön paikkamerkki 9" descr="Kuva, joka sisältää kohteen henkilö, vaatetus, seinä, mies&#10;&#10;Kuvaus luotu, erittäin korkea luotettavu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CB63A6CF-849D-421E-A240-02E7711A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9985A0-3881-4E98-8734-FDD5EF59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F2C81-ED70-4777-B7B4-CE692AA95E48}" type="datetime1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12.9.2021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Sophie number ?, 2007</a:t>
            </a:r>
          </a:p>
        </p:txBody>
      </p:sp>
    </p:spTree>
    <p:extLst>
      <p:ext uri="{BB962C8B-B14F-4D97-AF65-F5344CB8AC3E}">
        <p14:creationId xmlns:p14="http://schemas.microsoft.com/office/powerpoint/2010/main" val="16840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148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6121FC-9A3D-427A-B7DC-554F2044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fi-FI" dirty="0" err="1">
                <a:latin typeface="+mn-lt"/>
              </a:rPr>
              <a:t>Sophie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sculpture</a:t>
            </a:r>
            <a:r>
              <a:rPr lang="fi-FI" dirty="0">
                <a:latin typeface="+mn-lt"/>
              </a:rPr>
              <a:t> in </a:t>
            </a:r>
            <a:r>
              <a:rPr lang="fi-FI" dirty="0" err="1">
                <a:latin typeface="+mn-lt"/>
              </a:rPr>
              <a:t>Le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Germain</a:t>
            </a:r>
            <a:r>
              <a:rPr lang="fi-FI" dirty="0">
                <a:latin typeface="+mn-lt"/>
              </a:rPr>
              <a:t> restaurant 2009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B6E41C-59F9-4DA6-B923-6820EB2F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F2C81-ED70-4777-B7B4-CE692AA95E48}" type="datetime1">
              <a:rPr lang="fi-FI" smtClean="0"/>
              <a:pPr>
                <a:spcAft>
                  <a:spcPts val="600"/>
                </a:spcAft>
              </a:pPr>
              <a:t>12.9.2021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 sculpture penetrates the ceiling of the restaurant and reappears in the upstairs lounge.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19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6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A75EAE-C112-4EC7-A530-D625CAD3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Sophie sculpture in 3d modelling view:</a:t>
            </a:r>
            <a:endParaRPr lang="fi-FI" dirty="0"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225DDD-BF30-4C05-B172-F97D6E9A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F2C81-ED70-4777-B7B4-CE692AA95E48}" type="datetime1">
              <a:rPr lang="fi-FI" smtClean="0"/>
              <a:pPr>
                <a:spcAft>
                  <a:spcPts val="600"/>
                </a:spcAft>
              </a:pPr>
              <a:t>12.9.2021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1545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5C7E-DDA5-430B-8A23-39F39427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2d primitives</a:t>
            </a:r>
            <a:endParaRPr lang="en-FI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D629-D3EC-4B39-88EA-41AE559B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38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C327-72DA-4C0F-A392-E9B33A9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3d surfaces</a:t>
            </a:r>
            <a:endParaRPr lang="en-FI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BE05-3CB9-4C0D-872D-273C95ED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52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54B3-36DF-46D5-BB30-8539D272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3d primitives</a:t>
            </a:r>
            <a:endParaRPr lang="en-FI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646F-365D-4FFD-8EC9-CD238340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67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3204B-246B-4BD8-999E-239FC059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+mn-lt"/>
              </a:rPr>
              <a:t>Rhinoceroes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F5EBE-D51B-4F56-BC68-BD7A2820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Rhino can create, edit, </a:t>
            </a:r>
            <a:r>
              <a:rPr lang="en-GB" dirty="0" err="1"/>
              <a:t>analyze</a:t>
            </a:r>
            <a:r>
              <a:rPr lang="en-GB" dirty="0"/>
              <a:t>, document, render, animate, and translate NURBS. </a:t>
            </a:r>
          </a:p>
          <a:p>
            <a:endParaRPr lang="en-GB" dirty="0"/>
          </a:p>
          <a:p>
            <a:r>
              <a:rPr lang="en-GB" b="1" dirty="0"/>
              <a:t>NURBS</a:t>
            </a:r>
            <a:r>
              <a:rPr lang="en-GB" dirty="0"/>
              <a:t>, Non-Uniform Rational B-Splines, are mathematical representations of 3‑D geometry that can accurately describe any shape from a simple 2‑D line, circle, arc, or curve to the most complex 3‑D organic free-form surface or solid.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B938E2-5EC4-43DB-A837-44A208AC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4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673CB-9B78-49EB-80F4-EC357A68F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764" y="713533"/>
            <a:ext cx="9135979" cy="1380205"/>
          </a:xfrm>
        </p:spPr>
        <p:txBody>
          <a:bodyPr>
            <a:normAutofit fontScale="90000"/>
          </a:bodyPr>
          <a:lstStyle/>
          <a:p>
            <a:pPr algn="l"/>
            <a:r>
              <a:rPr lang="fi-FI" sz="4900" dirty="0">
                <a:latin typeface="+mn-lt"/>
              </a:rPr>
              <a:t>NURBS</a:t>
            </a:r>
            <a:r>
              <a:rPr lang="fi-FI" dirty="0"/>
              <a:t> = </a:t>
            </a:r>
            <a:r>
              <a:rPr lang="fi-FI" sz="4400" dirty="0"/>
              <a:t>Non-</a:t>
            </a:r>
            <a:r>
              <a:rPr lang="fi-FI" sz="4400" dirty="0" err="1"/>
              <a:t>Uniform</a:t>
            </a:r>
            <a:r>
              <a:rPr lang="fi-FI" sz="4400" dirty="0"/>
              <a:t> </a:t>
            </a:r>
            <a:r>
              <a:rPr lang="fi-FI" sz="4400" dirty="0" err="1"/>
              <a:t>Rational</a:t>
            </a:r>
            <a:r>
              <a:rPr lang="fi-FI" sz="4400" dirty="0"/>
              <a:t> </a:t>
            </a:r>
            <a:r>
              <a:rPr lang="fi-FI" sz="4400" dirty="0" err="1"/>
              <a:t>Basis</a:t>
            </a:r>
            <a:r>
              <a:rPr lang="fi-FI" sz="4400" dirty="0"/>
              <a:t> </a:t>
            </a:r>
            <a:r>
              <a:rPr lang="fi-FI" sz="4400" dirty="0" err="1"/>
              <a:t>Splines</a:t>
            </a:r>
            <a:endParaRPr lang="fi-FI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32BD82C-50E1-41FE-AF5B-64735BD5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088" y="4019550"/>
            <a:ext cx="9580387" cy="2336799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sz="2000" dirty="0"/>
          </a:p>
          <a:p>
            <a:pPr algn="l"/>
            <a:r>
              <a:rPr lang="en-GB" sz="2000" dirty="0"/>
              <a:t>Before computers, designs were drawn by hand on paper with various drafting tools. </a:t>
            </a:r>
          </a:p>
          <a:p>
            <a:pPr algn="l"/>
            <a:r>
              <a:rPr lang="en-GB" sz="2000" dirty="0"/>
              <a:t>Rulers were used for straight lines, compasses for circles, and protractors for angles. </a:t>
            </a:r>
          </a:p>
          <a:p>
            <a:pPr algn="l"/>
            <a:r>
              <a:rPr lang="en-GB" sz="2000" dirty="0"/>
              <a:t>But many shapes, such as the freeform curve of a ship's bow, could not be drawn with these tools.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https://www.rhino3d.com/nurbs</a:t>
            </a:r>
          </a:p>
          <a:p>
            <a:pPr algn="l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97057C-8B95-422D-A807-5233DF3A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02F-43AA-4DA3-BBE8-7B70E01BBA04}" type="datetime1">
              <a:rPr lang="fi-FI" smtClean="0"/>
              <a:t>12.9.2021</a:t>
            </a:fld>
            <a:endParaRPr lang="fi-FI"/>
          </a:p>
        </p:txBody>
      </p:sp>
      <p:pic>
        <p:nvPicPr>
          <p:cNvPr id="6" name="Kuva 5" descr="Kuva, joka sisältää kohteen objekti, kevyt, istuminen&#10;&#10;Kuvaus luotu, korkea luotettavuus">
            <a:extLst>
              <a:ext uri="{FF2B5EF4-FFF2-40B4-BE49-F238E27FC236}">
                <a16:creationId xmlns:a16="http://schemas.microsoft.com/office/drawing/2014/main" id="{352F0AEA-86CB-4C70-8E8E-489547313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39" y="2093738"/>
            <a:ext cx="5541631" cy="20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675347-926E-4863-8DEE-9CB520CB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98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Mesh – polygon mesh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63B6D4-5EA3-4B65-963C-AA169F07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A polygon mesh is a collection of vertices, edges and faces that defines the shape of a object in 3D computer graphics and solid </a:t>
            </a:r>
            <a:r>
              <a:rPr lang="en-GB" dirty="0" err="1"/>
              <a:t>modeling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0D8BCC-466A-4936-AFE2-D148B388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  <p:pic>
        <p:nvPicPr>
          <p:cNvPr id="6" name="Kuva 5" descr="Kuva, joka sisältää kohteen objekti&#10;&#10;Kuvaus luotu, korkea luotettavuus">
            <a:extLst>
              <a:ext uri="{FF2B5EF4-FFF2-40B4-BE49-F238E27FC236}">
                <a16:creationId xmlns:a16="http://schemas.microsoft.com/office/drawing/2014/main" id="{63004D8F-C85C-46FC-995E-F73BBB86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6255"/>
            <a:ext cx="6858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4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A1C64E-FAA1-4D5B-9A36-89869936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latin typeface="+mn-lt"/>
              </a:rPr>
              <a:t>Polygons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A79B3D-4407-42C2-8340-666CA54D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Polygon is a plane bounded by straight line segments. Line segments are called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edges</a:t>
            </a:r>
            <a:r>
              <a:rPr lang="en-GB" dirty="0"/>
              <a:t>. </a:t>
            </a:r>
          </a:p>
          <a:p>
            <a:r>
              <a:rPr lang="en-GB" dirty="0"/>
              <a:t>Edges must form a closed loop. </a:t>
            </a:r>
          </a:p>
          <a:p>
            <a:r>
              <a:rPr lang="en-GB" dirty="0"/>
              <a:t>Polygons plane is called </a:t>
            </a:r>
            <a:r>
              <a:rPr lang="en-GB" dirty="0">
                <a:solidFill>
                  <a:srgbClr val="FF0000"/>
                </a:solidFill>
              </a:rPr>
              <a:t>face</a:t>
            </a:r>
            <a:r>
              <a:rPr lang="en-GB" dirty="0"/>
              <a:t>.</a:t>
            </a:r>
          </a:p>
          <a:p>
            <a:r>
              <a:rPr lang="en-GB" dirty="0"/>
              <a:t>Points where edges meet are the polygon's </a:t>
            </a:r>
            <a:r>
              <a:rPr lang="en-GB" dirty="0">
                <a:solidFill>
                  <a:srgbClr val="92D050"/>
                </a:solidFill>
              </a:rPr>
              <a:t>vertices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                                            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Edge</a:t>
            </a:r>
          </a:p>
          <a:p>
            <a:pPr marL="0" indent="0">
              <a:buNone/>
            </a:pPr>
            <a:r>
              <a:rPr lang="en-GB" dirty="0"/>
              <a:t>                                   </a:t>
            </a:r>
            <a:r>
              <a:rPr lang="en-GB" dirty="0">
                <a:solidFill>
                  <a:srgbClr val="92D050"/>
                </a:solidFill>
              </a:rPr>
              <a:t>Vertex, vertices</a:t>
            </a:r>
          </a:p>
          <a:p>
            <a:pPr marL="0" indent="0">
              <a:buNone/>
            </a:pPr>
            <a:r>
              <a:rPr lang="en-GB" dirty="0"/>
              <a:t>                                             </a:t>
            </a:r>
            <a:r>
              <a:rPr lang="en-GB" dirty="0">
                <a:solidFill>
                  <a:srgbClr val="FF0000"/>
                </a:solidFill>
              </a:rPr>
              <a:t>Face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15B62D-C151-4178-A243-D7E7E9DE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CCF9E817-3690-4F88-A03C-1EC77021B966}"/>
              </a:ext>
            </a:extLst>
          </p:cNvPr>
          <p:cNvCxnSpPr>
            <a:cxnSpLocks/>
          </p:cNvCxnSpPr>
          <p:nvPr/>
        </p:nvCxnSpPr>
        <p:spPr>
          <a:xfrm flipH="1">
            <a:off x="2533650" y="4572285"/>
            <a:ext cx="1838854" cy="365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6177ABDE-5846-4B5E-9DE4-85A48B62860F}"/>
              </a:ext>
            </a:extLst>
          </p:cNvPr>
          <p:cNvCxnSpPr/>
          <p:nvPr/>
        </p:nvCxnSpPr>
        <p:spPr>
          <a:xfrm>
            <a:off x="1847850" y="46291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4CF6D915-4366-4616-833E-72AEEE27419B}"/>
              </a:ext>
            </a:extLst>
          </p:cNvPr>
          <p:cNvCxnSpPr>
            <a:cxnSpLocks/>
          </p:cNvCxnSpPr>
          <p:nvPr/>
        </p:nvCxnSpPr>
        <p:spPr>
          <a:xfrm>
            <a:off x="1847850" y="4635500"/>
            <a:ext cx="1371600" cy="10350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8DF371C0-C265-4B4E-B358-1034B9D8F635}"/>
              </a:ext>
            </a:extLst>
          </p:cNvPr>
          <p:cNvCxnSpPr>
            <a:cxnSpLocks/>
          </p:cNvCxnSpPr>
          <p:nvPr/>
        </p:nvCxnSpPr>
        <p:spPr>
          <a:xfrm>
            <a:off x="1847850" y="4635500"/>
            <a:ext cx="234950" cy="131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0802C0D7-3257-4BF5-95B8-B11BF6DCCC60}"/>
              </a:ext>
            </a:extLst>
          </p:cNvPr>
          <p:cNvCxnSpPr>
            <a:cxnSpLocks/>
          </p:cNvCxnSpPr>
          <p:nvPr/>
        </p:nvCxnSpPr>
        <p:spPr>
          <a:xfrm flipH="1">
            <a:off x="2082800" y="5670550"/>
            <a:ext cx="1136650" cy="279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BD7A7321-0765-4252-946C-08BB2E05D293}"/>
              </a:ext>
            </a:extLst>
          </p:cNvPr>
          <p:cNvCxnSpPr>
            <a:cxnSpLocks/>
          </p:cNvCxnSpPr>
          <p:nvPr/>
        </p:nvCxnSpPr>
        <p:spPr>
          <a:xfrm flipH="1" flipV="1">
            <a:off x="2219091" y="5278059"/>
            <a:ext cx="2214610" cy="2131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uokaaviosymboli: Liitin 32">
            <a:extLst>
              <a:ext uri="{FF2B5EF4-FFF2-40B4-BE49-F238E27FC236}">
                <a16:creationId xmlns:a16="http://schemas.microsoft.com/office/drawing/2014/main" id="{009BD9BB-F3D1-4DC0-BA52-D60CA0D91C3E}"/>
              </a:ext>
            </a:extLst>
          </p:cNvPr>
          <p:cNvSpPr/>
          <p:nvPr/>
        </p:nvSpPr>
        <p:spPr>
          <a:xfrm>
            <a:off x="3192056" y="5649025"/>
            <a:ext cx="45719" cy="457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Vuokaaviosymboli: Liitin 33">
            <a:extLst>
              <a:ext uri="{FF2B5EF4-FFF2-40B4-BE49-F238E27FC236}">
                <a16:creationId xmlns:a16="http://schemas.microsoft.com/office/drawing/2014/main" id="{DC188C33-C571-422B-845A-AF540C33CFC6}"/>
              </a:ext>
            </a:extLst>
          </p:cNvPr>
          <p:cNvSpPr/>
          <p:nvPr/>
        </p:nvSpPr>
        <p:spPr>
          <a:xfrm>
            <a:off x="2072005" y="5927090"/>
            <a:ext cx="45719" cy="457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Vuokaaviosymboli: Liitin 34">
            <a:extLst>
              <a:ext uri="{FF2B5EF4-FFF2-40B4-BE49-F238E27FC236}">
                <a16:creationId xmlns:a16="http://schemas.microsoft.com/office/drawing/2014/main" id="{7FE36125-0AF5-4674-974E-465CB5B44CC9}"/>
              </a:ext>
            </a:extLst>
          </p:cNvPr>
          <p:cNvSpPr/>
          <p:nvPr/>
        </p:nvSpPr>
        <p:spPr>
          <a:xfrm>
            <a:off x="1824990" y="4612736"/>
            <a:ext cx="45719" cy="457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9C92C536-2747-4A31-A51B-B1046DF06178}"/>
              </a:ext>
            </a:extLst>
          </p:cNvPr>
          <p:cNvCxnSpPr>
            <a:cxnSpLocks/>
          </p:cNvCxnSpPr>
          <p:nvPr/>
        </p:nvCxnSpPr>
        <p:spPr>
          <a:xfrm flipH="1">
            <a:off x="3305109" y="5069237"/>
            <a:ext cx="388586" cy="579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orakulmio 37">
            <a:extLst>
              <a:ext uri="{FF2B5EF4-FFF2-40B4-BE49-F238E27FC236}">
                <a16:creationId xmlns:a16="http://schemas.microsoft.com/office/drawing/2014/main" id="{FCB3B939-7F3F-4B00-B7CB-DDDD6BAB7F69}"/>
              </a:ext>
            </a:extLst>
          </p:cNvPr>
          <p:cNvSpPr/>
          <p:nvPr/>
        </p:nvSpPr>
        <p:spPr>
          <a:xfrm>
            <a:off x="6581273" y="4283242"/>
            <a:ext cx="2538663" cy="16667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0" name="Suora nuoliyhdysviiva 39">
            <a:extLst>
              <a:ext uri="{FF2B5EF4-FFF2-40B4-BE49-F238E27FC236}">
                <a16:creationId xmlns:a16="http://schemas.microsoft.com/office/drawing/2014/main" id="{29C5405B-6635-4F95-8A4E-2ACADD8B106D}"/>
              </a:ext>
            </a:extLst>
          </p:cNvPr>
          <p:cNvCxnSpPr>
            <a:cxnSpLocks/>
          </p:cNvCxnSpPr>
          <p:nvPr/>
        </p:nvCxnSpPr>
        <p:spPr>
          <a:xfrm flipV="1">
            <a:off x="5438335" y="5139305"/>
            <a:ext cx="2574697" cy="3803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A60FE50E-E70B-41D1-9339-991F5B87E721}"/>
              </a:ext>
            </a:extLst>
          </p:cNvPr>
          <p:cNvCxnSpPr>
            <a:cxnSpLocks/>
          </p:cNvCxnSpPr>
          <p:nvPr/>
        </p:nvCxnSpPr>
        <p:spPr>
          <a:xfrm>
            <a:off x="5438335" y="4538335"/>
            <a:ext cx="1122346" cy="2402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uokaaviosymboli: Liitin 45">
            <a:extLst>
              <a:ext uri="{FF2B5EF4-FFF2-40B4-BE49-F238E27FC236}">
                <a16:creationId xmlns:a16="http://schemas.microsoft.com/office/drawing/2014/main" id="{AFD92E0F-CA22-4562-96F7-CA55ED4B39FB}"/>
              </a:ext>
            </a:extLst>
          </p:cNvPr>
          <p:cNvSpPr/>
          <p:nvPr/>
        </p:nvSpPr>
        <p:spPr>
          <a:xfrm>
            <a:off x="6540088" y="5927089"/>
            <a:ext cx="45719" cy="457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Vuokaaviosymboli: Liitin 46">
            <a:extLst>
              <a:ext uri="{FF2B5EF4-FFF2-40B4-BE49-F238E27FC236}">
                <a16:creationId xmlns:a16="http://schemas.microsoft.com/office/drawing/2014/main" id="{D4992EF7-7B8F-4882-BCB2-821D3DBF1BFF}"/>
              </a:ext>
            </a:extLst>
          </p:cNvPr>
          <p:cNvSpPr/>
          <p:nvPr/>
        </p:nvSpPr>
        <p:spPr>
          <a:xfrm>
            <a:off x="9097076" y="5949948"/>
            <a:ext cx="45719" cy="457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Vuokaaviosymboli: Liitin 47">
            <a:extLst>
              <a:ext uri="{FF2B5EF4-FFF2-40B4-BE49-F238E27FC236}">
                <a16:creationId xmlns:a16="http://schemas.microsoft.com/office/drawing/2014/main" id="{3F94C418-EFB8-49D8-95AB-A056B6C08CB3}"/>
              </a:ext>
            </a:extLst>
          </p:cNvPr>
          <p:cNvSpPr/>
          <p:nvPr/>
        </p:nvSpPr>
        <p:spPr>
          <a:xfrm>
            <a:off x="9074216" y="4260384"/>
            <a:ext cx="45719" cy="457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Vuokaaviosymboli: Liitin 48">
            <a:extLst>
              <a:ext uri="{FF2B5EF4-FFF2-40B4-BE49-F238E27FC236}">
                <a16:creationId xmlns:a16="http://schemas.microsoft.com/office/drawing/2014/main" id="{9AEF4C6F-F4F4-4E4C-B491-1DD4A34FDEF4}"/>
              </a:ext>
            </a:extLst>
          </p:cNvPr>
          <p:cNvSpPr/>
          <p:nvPr/>
        </p:nvSpPr>
        <p:spPr>
          <a:xfrm>
            <a:off x="6579421" y="4271011"/>
            <a:ext cx="45719" cy="4571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17DDD8AB-B0D5-4367-92A9-8766E0159A4A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6040797" y="5004368"/>
            <a:ext cx="499291" cy="945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6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AB8D5D-91DB-47FF-BF54-3F5A3FC9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+mn-lt"/>
              </a:rPr>
              <a:t>Mesh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smoothing</a:t>
            </a:r>
            <a:r>
              <a:rPr lang="fi-FI" dirty="0">
                <a:latin typeface="+mn-lt"/>
              </a:rPr>
              <a:t> </a:t>
            </a:r>
            <a:br>
              <a:rPr lang="fi-FI" dirty="0">
                <a:latin typeface="+mn-lt"/>
              </a:rPr>
            </a:br>
            <a:r>
              <a:rPr lang="fi-FI" dirty="0" err="1">
                <a:latin typeface="+mn-lt"/>
              </a:rPr>
              <a:t>or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reducing</a:t>
            </a:r>
            <a:endParaRPr lang="fi-FI" dirty="0">
              <a:latin typeface="+mn-lt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6E212F1-4267-4E61-A624-5F247AC6F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6" y="365125"/>
            <a:ext cx="5200350" cy="551046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B45BC5-B3E0-46D4-9EE8-345C3A0D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2C81-ED70-4777-B7B4-CE692AA95E48}" type="datetime1">
              <a:rPr lang="fi-FI" smtClean="0"/>
              <a:t>12.9.2021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89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380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Rhino 7 - Essentials</vt:lpstr>
      <vt:lpstr>2d primitives</vt:lpstr>
      <vt:lpstr>3d surfaces</vt:lpstr>
      <vt:lpstr>3d primitives</vt:lpstr>
      <vt:lpstr>Rhinoceroes</vt:lpstr>
      <vt:lpstr>NURBS = Non-Uniform Rational Basis Splines</vt:lpstr>
      <vt:lpstr>Mesh – polygon mesh</vt:lpstr>
      <vt:lpstr>Polygons</vt:lpstr>
      <vt:lpstr>Mesh smoothing  or reducing</vt:lpstr>
      <vt:lpstr>Xavier Veilhan ( 1963- )</vt:lpstr>
      <vt:lpstr>Low polygon sculptures</vt:lpstr>
      <vt:lpstr>PowerPoint Presentation</vt:lpstr>
      <vt:lpstr>PowerPoint Presentation</vt:lpstr>
      <vt:lpstr>Sophie sculpture in Le Germain restaurant 2009</vt:lpstr>
      <vt:lpstr>Sophie sculpture in 3d modelling 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3D-tekniikat nykykuvanveistossa</dc:title>
  <dc:creator>3daddict</dc:creator>
  <cp:lastModifiedBy>Satu-Minna Suorajärvi</cp:lastModifiedBy>
  <cp:revision>128</cp:revision>
  <dcterms:created xsi:type="dcterms:W3CDTF">2016-04-15T03:51:30Z</dcterms:created>
  <dcterms:modified xsi:type="dcterms:W3CDTF">2021-09-13T08:02:56Z</dcterms:modified>
</cp:coreProperties>
</file>