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ink/ink1.xml" ContentType="application/inkml+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2" r:id="rId3"/>
    <p:sldMasterId id="2147483686" r:id="rId4"/>
    <p:sldMasterId id="2147483699" r:id="rId5"/>
  </p:sldMasterIdLst>
  <p:notesMasterIdLst>
    <p:notesMasterId r:id="rId33"/>
  </p:notesMasterIdLst>
  <p:sldIdLst>
    <p:sldId id="256" r:id="rId6"/>
    <p:sldId id="282" r:id="rId7"/>
    <p:sldId id="281" r:id="rId8"/>
    <p:sldId id="283" r:id="rId9"/>
    <p:sldId id="349" r:id="rId10"/>
    <p:sldId id="348" r:id="rId11"/>
    <p:sldId id="350" r:id="rId12"/>
    <p:sldId id="285" r:id="rId13"/>
    <p:sldId id="269" r:id="rId14"/>
    <p:sldId id="346" r:id="rId15"/>
    <p:sldId id="347" r:id="rId16"/>
    <p:sldId id="344" r:id="rId17"/>
    <p:sldId id="268" r:id="rId18"/>
    <p:sldId id="264" r:id="rId19"/>
    <p:sldId id="265" r:id="rId20"/>
    <p:sldId id="266" r:id="rId21"/>
    <p:sldId id="262" r:id="rId22"/>
    <p:sldId id="284" r:id="rId23"/>
    <p:sldId id="351" r:id="rId24"/>
    <p:sldId id="258" r:id="rId25"/>
    <p:sldId id="342" r:id="rId26"/>
    <p:sldId id="271" r:id="rId27"/>
    <p:sldId id="270" r:id="rId28"/>
    <p:sldId id="272" r:id="rId29"/>
    <p:sldId id="273" r:id="rId30"/>
    <p:sldId id="274" r:id="rId31"/>
    <p:sldId id="275"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19E9F4-4822-4104-8F56-9BEE8BA02FD8}">
          <p14:sldIdLst>
            <p14:sldId id="256"/>
            <p14:sldId id="282"/>
            <p14:sldId id="281"/>
            <p14:sldId id="283"/>
            <p14:sldId id="349"/>
            <p14:sldId id="348"/>
            <p14:sldId id="350"/>
            <p14:sldId id="285"/>
          </p14:sldIdLst>
        </p14:section>
        <p14:section name="Untitled Section" id="{81F98018-29EF-4F7C-A5D8-F48E7D3D92A9}">
          <p14:sldIdLst>
            <p14:sldId id="269"/>
            <p14:sldId id="346"/>
            <p14:sldId id="347"/>
            <p14:sldId id="344"/>
            <p14:sldId id="268"/>
            <p14:sldId id="264"/>
            <p14:sldId id="265"/>
            <p14:sldId id="266"/>
            <p14:sldId id="262"/>
            <p14:sldId id="284"/>
            <p14:sldId id="351"/>
            <p14:sldId id="258"/>
            <p14:sldId id="342"/>
            <p14:sldId id="271"/>
            <p14:sldId id="270"/>
            <p14:sldId id="272"/>
            <p14:sldId id="273"/>
            <p14:sldId id="274"/>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112" d="100"/>
          <a:sy n="112" d="100"/>
        </p:scale>
        <p:origin x="258" y="96"/>
      </p:cViewPr>
      <p:guideLst/>
    </p:cSldViewPr>
  </p:slideViewPr>
  <p:notesTextViewPr>
    <p:cViewPr>
      <p:scale>
        <a:sx n="1" d="1"/>
        <a:sy n="1" d="1"/>
      </p:scale>
      <p:origin x="0" y="0"/>
    </p:cViewPr>
  </p:notesTextViewPr>
  <p:sorterViewPr>
    <p:cViewPr varScale="1">
      <p:scale>
        <a:sx n="100" d="100"/>
        <a:sy n="100" d="100"/>
      </p:scale>
      <p:origin x="0" y="-38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hyperlink" Target="https://ec.europa.eu/clima/policies/ets_en" TargetMode="External"/><Relationship Id="rId3" Type="http://schemas.openxmlformats.org/officeDocument/2006/relationships/hyperlink" Target="https://eur-lex.europa.eu/legal-content/FI/TXT/HTML/?uri=CELEX:32014L0095&amp;from=EN" TargetMode="External"/><Relationship Id="rId7" Type="http://schemas.openxmlformats.org/officeDocument/2006/relationships/hyperlink" Target="https://eur-lex.europa.eu/legal-content/FI/TXT/?uri=CELEX:32019R2089" TargetMode="External"/><Relationship Id="rId2" Type="http://schemas.openxmlformats.org/officeDocument/2006/relationships/hyperlink" Target="https://www.edilex.fi/eu-lainsaadanto/32020R0852" TargetMode="External"/><Relationship Id="rId1" Type="http://schemas.openxmlformats.org/officeDocument/2006/relationships/hyperlink" Target="https://www.edilex.fi/eu-lainsaadanto/32019R2088" TargetMode="External"/><Relationship Id="rId6" Type="http://schemas.openxmlformats.org/officeDocument/2006/relationships/hyperlink" Target="https://eur-lex.europa.eu/legal-content/FI/TXT/PDF/?uri=CELEX:32016R1011&amp;from=FI" TargetMode="External"/><Relationship Id="rId5" Type="http://schemas.openxmlformats.org/officeDocument/2006/relationships/hyperlink" Target="https://eur-lex.europa.eu/legal-content/FI/TXT/PDF/?uri=CELEX:52019XC0620(01)&amp;from=EN" TargetMode="External"/><Relationship Id="rId4" Type="http://schemas.openxmlformats.org/officeDocument/2006/relationships/hyperlink" Target="https://eur-lex.europa.eu/legal-content/FI/TXT/PDF/?uri=CELEX:52017XC0705(01)&amp;from=EN"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edilex.fi/eu-lainsaadanto/32003L0087"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s://ec.europa.eu/clima/policies/ets_en" TargetMode="External"/><Relationship Id="rId3" Type="http://schemas.openxmlformats.org/officeDocument/2006/relationships/hyperlink" Target="https://eur-lex.europa.eu/legal-content/FI/TXT/HTML/?uri=CELEX:32014L0095&amp;from=EN" TargetMode="External"/><Relationship Id="rId7" Type="http://schemas.openxmlformats.org/officeDocument/2006/relationships/hyperlink" Target="https://eur-lex.europa.eu/legal-content/FI/TXT/?uri=CELEX:32019R2089" TargetMode="External"/><Relationship Id="rId2" Type="http://schemas.openxmlformats.org/officeDocument/2006/relationships/hyperlink" Target="https://www.edilex.fi/eu-lainsaadanto/32020R0852" TargetMode="External"/><Relationship Id="rId1" Type="http://schemas.openxmlformats.org/officeDocument/2006/relationships/hyperlink" Target="https://www.edilex.fi/eu-lainsaadanto/32019R2088" TargetMode="External"/><Relationship Id="rId6" Type="http://schemas.openxmlformats.org/officeDocument/2006/relationships/hyperlink" Target="https://eur-lex.europa.eu/legal-content/FI/TXT/PDF/?uri=CELEX:32016R1011&amp;from=FI" TargetMode="External"/><Relationship Id="rId5" Type="http://schemas.openxmlformats.org/officeDocument/2006/relationships/hyperlink" Target="https://eur-lex.europa.eu/legal-content/FI/TXT/PDF/?uri=CELEX:52019XC0620(01)&amp;from=EN" TargetMode="External"/><Relationship Id="rId4" Type="http://schemas.openxmlformats.org/officeDocument/2006/relationships/hyperlink" Target="https://eur-lex.europa.eu/legal-content/FI/TXT/PDF/?uri=CELEX:52017XC0705(01)&amp;from=EN"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edilex.fi/eu-lainsaadanto/32003L008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7B30C0-FA80-46CD-B025-77AB175375A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i-FI"/>
        </a:p>
      </dgm:t>
    </dgm:pt>
    <dgm:pt modelId="{59421962-D032-4DF2-A353-258C3711D3CE}">
      <dgm:prSet/>
      <dgm:spPr/>
      <dgm:t>
        <a:bodyPr/>
        <a:lstStyle/>
        <a:p>
          <a:r>
            <a:rPr lang="fi-FI" baseline="0" dirty="0"/>
            <a:t>OYL 1:5: Toiminnan tarkoitus</a:t>
          </a:r>
          <a:endParaRPr lang="fi-FI" dirty="0"/>
        </a:p>
      </dgm:t>
    </dgm:pt>
    <dgm:pt modelId="{EE14EDA9-B12C-4A10-BE51-F48801FD04CD}" type="parTrans" cxnId="{DAE6540B-3682-45EC-8E11-B1B528938BD7}">
      <dgm:prSet/>
      <dgm:spPr/>
      <dgm:t>
        <a:bodyPr/>
        <a:lstStyle/>
        <a:p>
          <a:endParaRPr lang="fi-FI"/>
        </a:p>
      </dgm:t>
    </dgm:pt>
    <dgm:pt modelId="{1C6ABE46-2F3D-4FF6-AE3A-12BF82CE8BC0}" type="sibTrans" cxnId="{DAE6540B-3682-45EC-8E11-B1B528938BD7}">
      <dgm:prSet/>
      <dgm:spPr/>
      <dgm:t>
        <a:bodyPr/>
        <a:lstStyle/>
        <a:p>
          <a:endParaRPr lang="fi-FI"/>
        </a:p>
      </dgm:t>
    </dgm:pt>
    <dgm:pt modelId="{AEF672B7-2997-4F6C-94A3-EE545A1CAF62}">
      <dgm:prSet/>
      <dgm:spPr/>
      <dgm:t>
        <a:bodyPr/>
        <a:lstStyle/>
        <a:p>
          <a:r>
            <a:rPr lang="fi-FI" b="0" i="0" dirty="0">
              <a:solidFill>
                <a:srgbClr val="444444"/>
              </a:solidFill>
              <a:effectLst/>
              <a:latin typeface="IntervalSansProRegular"/>
            </a:rPr>
            <a:t>Yhtiön toiminnan tarkoituksena on tuottaa voittoa osakkeenomistajille, jollei yhtiöjärjestyksessä määrätä toisin</a:t>
          </a:r>
          <a:r>
            <a:rPr lang="en-US" baseline="0" dirty="0"/>
            <a:t>. </a:t>
          </a:r>
          <a:endParaRPr lang="fi-FI" dirty="0"/>
        </a:p>
      </dgm:t>
    </dgm:pt>
    <dgm:pt modelId="{92817E1E-7C96-437A-BF00-D2CFC1B3A283}" type="parTrans" cxnId="{5D4ADD05-A954-4D78-A092-AACDD68340D5}">
      <dgm:prSet/>
      <dgm:spPr/>
      <dgm:t>
        <a:bodyPr/>
        <a:lstStyle/>
        <a:p>
          <a:endParaRPr lang="fi-FI"/>
        </a:p>
      </dgm:t>
    </dgm:pt>
    <dgm:pt modelId="{D1CD6D98-FDD7-494B-B400-7AB7DBB0FA06}" type="sibTrans" cxnId="{5D4ADD05-A954-4D78-A092-AACDD68340D5}">
      <dgm:prSet/>
      <dgm:spPr/>
      <dgm:t>
        <a:bodyPr/>
        <a:lstStyle/>
        <a:p>
          <a:endParaRPr lang="fi-FI"/>
        </a:p>
      </dgm:t>
    </dgm:pt>
    <dgm:pt modelId="{65C07D5F-5BE5-4CFB-BFA4-A47AA722C609}">
      <dgm:prSet/>
      <dgm:spPr/>
      <dgm:t>
        <a:bodyPr/>
        <a:lstStyle/>
        <a:p>
          <a:r>
            <a:rPr lang="en-US" baseline="0" dirty="0"/>
            <a:t>OYL 1:8 </a:t>
          </a:r>
          <a:r>
            <a:rPr lang="en-US" baseline="0" dirty="0" err="1"/>
            <a:t>Johdon</a:t>
          </a:r>
          <a:r>
            <a:rPr lang="en-US" baseline="0" dirty="0"/>
            <a:t> </a:t>
          </a:r>
          <a:r>
            <a:rPr lang="en-US" baseline="0" dirty="0" err="1"/>
            <a:t>tehtävä</a:t>
          </a:r>
          <a:endParaRPr lang="fi-FI" dirty="0"/>
        </a:p>
      </dgm:t>
    </dgm:pt>
    <dgm:pt modelId="{50F89222-0B26-44D7-9C61-EC4B631FD645}" type="parTrans" cxnId="{D0468915-2516-4508-8005-48F70F68392D}">
      <dgm:prSet/>
      <dgm:spPr/>
      <dgm:t>
        <a:bodyPr/>
        <a:lstStyle/>
        <a:p>
          <a:endParaRPr lang="fi-FI"/>
        </a:p>
      </dgm:t>
    </dgm:pt>
    <dgm:pt modelId="{C3D5402C-D31D-4A69-8244-4E8D238F7C82}" type="sibTrans" cxnId="{D0468915-2516-4508-8005-48F70F68392D}">
      <dgm:prSet/>
      <dgm:spPr/>
      <dgm:t>
        <a:bodyPr/>
        <a:lstStyle/>
        <a:p>
          <a:endParaRPr lang="fi-FI"/>
        </a:p>
      </dgm:t>
    </dgm:pt>
    <dgm:pt modelId="{639C89C9-4B2A-47AC-9820-3F3574C58479}">
      <dgm:prSet/>
      <dgm:spPr/>
      <dgm:t>
        <a:bodyPr/>
        <a:lstStyle/>
        <a:p>
          <a:r>
            <a:rPr lang="fi-FI" b="0" i="0" dirty="0">
              <a:solidFill>
                <a:srgbClr val="444444"/>
              </a:solidFill>
              <a:effectLst/>
              <a:latin typeface="IntervalSansProRegular"/>
            </a:rPr>
            <a:t>Yhtiön johdon on huolellisesti toimien edistettävä yhtiön etua.</a:t>
          </a:r>
          <a:endParaRPr lang="fi-FI" dirty="0"/>
        </a:p>
      </dgm:t>
    </dgm:pt>
    <dgm:pt modelId="{5E438CEB-B83D-4624-A5DB-63286A8503DA}" type="parTrans" cxnId="{91DAD655-949F-4D6E-8DF6-4AF66FE1C7BB}">
      <dgm:prSet/>
      <dgm:spPr/>
      <dgm:t>
        <a:bodyPr/>
        <a:lstStyle/>
        <a:p>
          <a:endParaRPr lang="fi-FI"/>
        </a:p>
      </dgm:t>
    </dgm:pt>
    <dgm:pt modelId="{43A2F5E6-D45A-491A-B4B3-B0707E6A3D31}" type="sibTrans" cxnId="{91DAD655-949F-4D6E-8DF6-4AF66FE1C7BB}">
      <dgm:prSet/>
      <dgm:spPr/>
      <dgm:t>
        <a:bodyPr/>
        <a:lstStyle/>
        <a:p>
          <a:endParaRPr lang="fi-FI"/>
        </a:p>
      </dgm:t>
    </dgm:pt>
    <dgm:pt modelId="{270E26C3-75EC-4BCA-A74F-F8DA1D69DF1B}">
      <dgm:prSet/>
      <dgm:spPr/>
      <dgm:t>
        <a:bodyPr/>
        <a:lstStyle/>
        <a:p>
          <a:r>
            <a:rPr lang="en-US" baseline="0" dirty="0" err="1"/>
            <a:t>Johdon</a:t>
          </a:r>
          <a:r>
            <a:rPr lang="en-US" baseline="0" dirty="0"/>
            <a:t> </a:t>
          </a:r>
          <a:r>
            <a:rPr lang="en-US" baseline="0" dirty="0" err="1"/>
            <a:t>fidusiaarivelvoitteet</a:t>
          </a:r>
          <a:r>
            <a:rPr lang="en-US" baseline="0" dirty="0"/>
            <a:t>: </a:t>
          </a:r>
          <a:r>
            <a:rPr lang="en-US" baseline="0" dirty="0" err="1"/>
            <a:t>huolellisuus</a:t>
          </a:r>
          <a:r>
            <a:rPr lang="en-US" baseline="0" dirty="0"/>
            <a:t> ja </a:t>
          </a:r>
          <a:r>
            <a:rPr lang="en-US" baseline="0" dirty="0" err="1"/>
            <a:t>lojaliteetti</a:t>
          </a:r>
          <a:endParaRPr lang="fi-FI" dirty="0"/>
        </a:p>
      </dgm:t>
    </dgm:pt>
    <dgm:pt modelId="{95D09ED9-811B-4318-9F94-7A472D275507}" type="parTrans" cxnId="{513E96F4-48E5-4A2D-ABD9-91239A339D54}">
      <dgm:prSet/>
      <dgm:spPr/>
      <dgm:t>
        <a:bodyPr/>
        <a:lstStyle/>
        <a:p>
          <a:endParaRPr lang="fi-FI"/>
        </a:p>
      </dgm:t>
    </dgm:pt>
    <dgm:pt modelId="{DC3EB2F8-9D29-42E9-835F-256AF7B82BC9}" type="sibTrans" cxnId="{513E96F4-48E5-4A2D-ABD9-91239A339D54}">
      <dgm:prSet/>
      <dgm:spPr/>
      <dgm:t>
        <a:bodyPr/>
        <a:lstStyle/>
        <a:p>
          <a:endParaRPr lang="fi-FI"/>
        </a:p>
      </dgm:t>
    </dgm:pt>
    <dgm:pt modelId="{AD76ECCA-23C8-4188-9101-C2A130B6E800}" type="pres">
      <dgm:prSet presAssocID="{237B30C0-FA80-46CD-B025-77AB175375A4}" presName="linear" presStyleCnt="0">
        <dgm:presLayoutVars>
          <dgm:animLvl val="lvl"/>
          <dgm:resizeHandles val="exact"/>
        </dgm:presLayoutVars>
      </dgm:prSet>
      <dgm:spPr/>
    </dgm:pt>
    <dgm:pt modelId="{497DDB2D-3516-4A95-8579-2C00D8CA5E20}" type="pres">
      <dgm:prSet presAssocID="{59421962-D032-4DF2-A353-258C3711D3CE}" presName="parentText" presStyleLbl="node1" presStyleIdx="0" presStyleCnt="3">
        <dgm:presLayoutVars>
          <dgm:chMax val="0"/>
          <dgm:bulletEnabled val="1"/>
        </dgm:presLayoutVars>
      </dgm:prSet>
      <dgm:spPr/>
    </dgm:pt>
    <dgm:pt modelId="{35041FFE-E4D2-44BC-B67B-71F2629470B1}" type="pres">
      <dgm:prSet presAssocID="{59421962-D032-4DF2-A353-258C3711D3CE}" presName="childText" presStyleLbl="revTx" presStyleIdx="0" presStyleCnt="2">
        <dgm:presLayoutVars>
          <dgm:bulletEnabled val="1"/>
        </dgm:presLayoutVars>
      </dgm:prSet>
      <dgm:spPr/>
    </dgm:pt>
    <dgm:pt modelId="{7116D903-CE17-48D4-902C-79A9EC991569}" type="pres">
      <dgm:prSet presAssocID="{65C07D5F-5BE5-4CFB-BFA4-A47AA722C609}" presName="parentText" presStyleLbl="node1" presStyleIdx="1" presStyleCnt="3">
        <dgm:presLayoutVars>
          <dgm:chMax val="0"/>
          <dgm:bulletEnabled val="1"/>
        </dgm:presLayoutVars>
      </dgm:prSet>
      <dgm:spPr/>
    </dgm:pt>
    <dgm:pt modelId="{6C8D9AF4-66CB-45A0-94BD-EF4BCD363905}" type="pres">
      <dgm:prSet presAssocID="{65C07D5F-5BE5-4CFB-BFA4-A47AA722C609}" presName="childText" presStyleLbl="revTx" presStyleIdx="1" presStyleCnt="2">
        <dgm:presLayoutVars>
          <dgm:bulletEnabled val="1"/>
        </dgm:presLayoutVars>
      </dgm:prSet>
      <dgm:spPr/>
    </dgm:pt>
    <dgm:pt modelId="{1894B7ED-7415-406B-9FBB-C5BB7F14E670}" type="pres">
      <dgm:prSet presAssocID="{270E26C3-75EC-4BCA-A74F-F8DA1D69DF1B}" presName="parentText" presStyleLbl="node1" presStyleIdx="2" presStyleCnt="3">
        <dgm:presLayoutVars>
          <dgm:chMax val="0"/>
          <dgm:bulletEnabled val="1"/>
        </dgm:presLayoutVars>
      </dgm:prSet>
      <dgm:spPr/>
    </dgm:pt>
  </dgm:ptLst>
  <dgm:cxnLst>
    <dgm:cxn modelId="{9AF93401-C1D3-4942-BE10-5440EC1A3C79}" type="presOf" srcId="{270E26C3-75EC-4BCA-A74F-F8DA1D69DF1B}" destId="{1894B7ED-7415-406B-9FBB-C5BB7F14E670}" srcOrd="0" destOrd="0" presId="urn:microsoft.com/office/officeart/2005/8/layout/vList2"/>
    <dgm:cxn modelId="{5D4ADD05-A954-4D78-A092-AACDD68340D5}" srcId="{59421962-D032-4DF2-A353-258C3711D3CE}" destId="{AEF672B7-2997-4F6C-94A3-EE545A1CAF62}" srcOrd="0" destOrd="0" parTransId="{92817E1E-7C96-437A-BF00-D2CFC1B3A283}" sibTransId="{D1CD6D98-FDD7-494B-B400-7AB7DBB0FA06}"/>
    <dgm:cxn modelId="{DAE6540B-3682-45EC-8E11-B1B528938BD7}" srcId="{237B30C0-FA80-46CD-B025-77AB175375A4}" destId="{59421962-D032-4DF2-A353-258C3711D3CE}" srcOrd="0" destOrd="0" parTransId="{EE14EDA9-B12C-4A10-BE51-F48801FD04CD}" sibTransId="{1C6ABE46-2F3D-4FF6-AE3A-12BF82CE8BC0}"/>
    <dgm:cxn modelId="{D0468915-2516-4508-8005-48F70F68392D}" srcId="{237B30C0-FA80-46CD-B025-77AB175375A4}" destId="{65C07D5F-5BE5-4CFB-BFA4-A47AA722C609}" srcOrd="1" destOrd="0" parTransId="{50F89222-0B26-44D7-9C61-EC4B631FD645}" sibTransId="{C3D5402C-D31D-4A69-8244-4E8D238F7C82}"/>
    <dgm:cxn modelId="{9D851743-EE63-458B-9BB5-45520FC3800A}" type="presOf" srcId="{65C07D5F-5BE5-4CFB-BFA4-A47AA722C609}" destId="{7116D903-CE17-48D4-902C-79A9EC991569}" srcOrd="0" destOrd="0" presId="urn:microsoft.com/office/officeart/2005/8/layout/vList2"/>
    <dgm:cxn modelId="{423C5743-7C5D-4A1E-85FC-245FC5207159}" type="presOf" srcId="{59421962-D032-4DF2-A353-258C3711D3CE}" destId="{497DDB2D-3516-4A95-8579-2C00D8CA5E20}" srcOrd="0" destOrd="0" presId="urn:microsoft.com/office/officeart/2005/8/layout/vList2"/>
    <dgm:cxn modelId="{C7604064-58F4-4C30-9B25-06A62A7B4E1D}" type="presOf" srcId="{237B30C0-FA80-46CD-B025-77AB175375A4}" destId="{AD76ECCA-23C8-4188-9101-C2A130B6E800}" srcOrd="0" destOrd="0" presId="urn:microsoft.com/office/officeart/2005/8/layout/vList2"/>
    <dgm:cxn modelId="{91DAD655-949F-4D6E-8DF6-4AF66FE1C7BB}" srcId="{65C07D5F-5BE5-4CFB-BFA4-A47AA722C609}" destId="{639C89C9-4B2A-47AC-9820-3F3574C58479}" srcOrd="0" destOrd="0" parTransId="{5E438CEB-B83D-4624-A5DB-63286A8503DA}" sibTransId="{43A2F5E6-D45A-491A-B4B3-B0707E6A3D31}"/>
    <dgm:cxn modelId="{1373EC57-A0BE-48BD-9DB9-ED3A0334F4CC}" type="presOf" srcId="{AEF672B7-2997-4F6C-94A3-EE545A1CAF62}" destId="{35041FFE-E4D2-44BC-B67B-71F2629470B1}" srcOrd="0" destOrd="0" presId="urn:microsoft.com/office/officeart/2005/8/layout/vList2"/>
    <dgm:cxn modelId="{1ED13FD0-F9AA-4254-8C76-360FD18EFD59}" type="presOf" srcId="{639C89C9-4B2A-47AC-9820-3F3574C58479}" destId="{6C8D9AF4-66CB-45A0-94BD-EF4BCD363905}" srcOrd="0" destOrd="0" presId="urn:microsoft.com/office/officeart/2005/8/layout/vList2"/>
    <dgm:cxn modelId="{513E96F4-48E5-4A2D-ABD9-91239A339D54}" srcId="{237B30C0-FA80-46CD-B025-77AB175375A4}" destId="{270E26C3-75EC-4BCA-A74F-F8DA1D69DF1B}" srcOrd="2" destOrd="0" parTransId="{95D09ED9-811B-4318-9F94-7A472D275507}" sibTransId="{DC3EB2F8-9D29-42E9-835F-256AF7B82BC9}"/>
    <dgm:cxn modelId="{8DB555A3-B96E-489C-9035-3A4F7B3C967D}" type="presParOf" srcId="{AD76ECCA-23C8-4188-9101-C2A130B6E800}" destId="{497DDB2D-3516-4A95-8579-2C00D8CA5E20}" srcOrd="0" destOrd="0" presId="urn:microsoft.com/office/officeart/2005/8/layout/vList2"/>
    <dgm:cxn modelId="{09631B2A-3509-4AB9-A469-7B4E01950DE9}" type="presParOf" srcId="{AD76ECCA-23C8-4188-9101-C2A130B6E800}" destId="{35041FFE-E4D2-44BC-B67B-71F2629470B1}" srcOrd="1" destOrd="0" presId="urn:microsoft.com/office/officeart/2005/8/layout/vList2"/>
    <dgm:cxn modelId="{D64E5A05-23AA-4F99-8CE1-68DC8187C950}" type="presParOf" srcId="{AD76ECCA-23C8-4188-9101-C2A130B6E800}" destId="{7116D903-CE17-48D4-902C-79A9EC991569}" srcOrd="2" destOrd="0" presId="urn:microsoft.com/office/officeart/2005/8/layout/vList2"/>
    <dgm:cxn modelId="{D30FFD91-D141-4D58-B56D-9347414CFF85}" type="presParOf" srcId="{AD76ECCA-23C8-4188-9101-C2A130B6E800}" destId="{6C8D9AF4-66CB-45A0-94BD-EF4BCD363905}" srcOrd="3" destOrd="0" presId="urn:microsoft.com/office/officeart/2005/8/layout/vList2"/>
    <dgm:cxn modelId="{D2F7E681-8CF8-45A3-82F0-862FE7A85CE8}" type="presParOf" srcId="{AD76ECCA-23C8-4188-9101-C2A130B6E800}" destId="{1894B7ED-7415-406B-9FBB-C5BB7F14E6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BD9050-54B5-4505-9E2A-23F47A9108E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8234C51A-587A-4D24-922D-EBD0C00CDC05}">
      <dgm:prSet/>
      <dgm:spPr/>
      <dgm:t>
        <a:bodyPr/>
        <a:lstStyle/>
        <a:p>
          <a:r>
            <a:rPr lang="fi-FI" b="1" dirty="0"/>
            <a:t>(1) </a:t>
          </a:r>
          <a:r>
            <a:rPr lang="fi-FI" b="1" dirty="0">
              <a:solidFill>
                <a:srgbClr val="FF0000"/>
              </a:solidFill>
            </a:rPr>
            <a:t>Finanssimarkkinatoimijoiden ja rahoitusneuvojien</a:t>
          </a:r>
          <a:r>
            <a:rPr lang="fi-FI" b="1" dirty="0"/>
            <a:t> on julkaistava</a:t>
          </a:r>
        </a:p>
        <a:p>
          <a:r>
            <a:rPr lang="fi-FI" b="1" dirty="0"/>
            <a:t>(2) </a:t>
          </a:r>
          <a:r>
            <a:rPr lang="fi-FI" b="1" dirty="0">
              <a:solidFill>
                <a:srgbClr val="FF0000"/>
              </a:solidFill>
            </a:rPr>
            <a:t>verkkosivustoillaan</a:t>
          </a:r>
          <a:r>
            <a:rPr lang="fi-FI" b="1" dirty="0"/>
            <a:t> tiedot </a:t>
          </a:r>
        </a:p>
        <a:p>
          <a:r>
            <a:rPr lang="fi-FI" b="1" dirty="0"/>
            <a:t>(3) </a:t>
          </a:r>
          <a:r>
            <a:rPr lang="fi-FI" b="1" dirty="0">
              <a:solidFill>
                <a:srgbClr val="FF0000"/>
              </a:solidFill>
            </a:rPr>
            <a:t>toimintaperiaatteistaan, joita sovelletaan kestävyysriskien huomioon ottamiseen </a:t>
          </a:r>
          <a:r>
            <a:rPr lang="fi-FI" b="1" dirty="0"/>
            <a:t>niiden sijoituksia koskevassa päätöksentekoprosessissa, </a:t>
          </a:r>
          <a:r>
            <a:rPr lang="fi-FI" b="1" i="0" baseline="0" dirty="0"/>
            <a:t>sijoitusneuvonnassa tai vakuutusneuvonnassa</a:t>
          </a:r>
          <a:r>
            <a:rPr lang="fi-FI" b="1" dirty="0"/>
            <a:t>. </a:t>
          </a:r>
          <a:endParaRPr lang="fi-FI" dirty="0"/>
        </a:p>
      </dgm:t>
    </dgm:pt>
    <dgm:pt modelId="{F697AD91-3A98-4110-B9E1-6A4FB1B0F136}" type="parTrans" cxnId="{F417F885-5BD7-4ECF-93B0-913C44A53B63}">
      <dgm:prSet/>
      <dgm:spPr/>
      <dgm:t>
        <a:bodyPr/>
        <a:lstStyle/>
        <a:p>
          <a:endParaRPr lang="fi-FI"/>
        </a:p>
      </dgm:t>
    </dgm:pt>
    <dgm:pt modelId="{9957B506-5492-472A-9D69-C24091E309DA}" type="sibTrans" cxnId="{F417F885-5BD7-4ECF-93B0-913C44A53B63}">
      <dgm:prSet/>
      <dgm:spPr/>
      <dgm:t>
        <a:bodyPr/>
        <a:lstStyle/>
        <a:p>
          <a:endParaRPr lang="fi-FI"/>
        </a:p>
      </dgm:t>
    </dgm:pt>
    <dgm:pt modelId="{2478C7C2-4AEF-4656-8602-CCFD6AE7A1DD}">
      <dgm:prSet/>
      <dgm:spPr/>
      <dgm:t>
        <a:bodyPr/>
        <a:lstStyle/>
        <a:p>
          <a:r>
            <a:rPr lang="fi-FI" b="1" dirty="0"/>
            <a:t>Finanssimarkkinatoimijoiden ja rahoitusneuvojien on julkaistava ja ylläpidettävä </a:t>
          </a:r>
          <a:r>
            <a:rPr lang="fi-FI" b="1" dirty="0">
              <a:solidFill>
                <a:srgbClr val="FF0000"/>
              </a:solidFill>
            </a:rPr>
            <a:t>verkkosivustoillaan</a:t>
          </a:r>
          <a:r>
            <a:rPr lang="fi-FI" b="1" dirty="0"/>
            <a:t>: </a:t>
          </a:r>
          <a:endParaRPr lang="fi-FI" dirty="0"/>
        </a:p>
      </dgm:t>
    </dgm:pt>
    <dgm:pt modelId="{F06B2048-D12B-4CA6-A114-07D8FD5E0889}" type="parTrans" cxnId="{DAA5BF58-CE2B-426B-BB86-6DCF9BF71E46}">
      <dgm:prSet/>
      <dgm:spPr/>
      <dgm:t>
        <a:bodyPr/>
        <a:lstStyle/>
        <a:p>
          <a:endParaRPr lang="fi-FI"/>
        </a:p>
      </dgm:t>
    </dgm:pt>
    <dgm:pt modelId="{46B52FF2-D820-4FB0-8E70-405B8AFA5525}" type="sibTrans" cxnId="{DAA5BF58-CE2B-426B-BB86-6DCF9BF71E46}">
      <dgm:prSet/>
      <dgm:spPr/>
      <dgm:t>
        <a:bodyPr/>
        <a:lstStyle/>
        <a:p>
          <a:endParaRPr lang="fi-FI"/>
        </a:p>
      </dgm:t>
    </dgm:pt>
    <dgm:pt modelId="{EBEA26C0-9CF3-46FC-8DDC-19189CCB37F6}">
      <dgm:prSet/>
      <dgm:spPr/>
      <dgm:t>
        <a:bodyPr/>
        <a:lstStyle/>
        <a:p>
          <a:r>
            <a:rPr lang="fi-FI" dirty="0"/>
            <a:t>a) kun ne ottavat huomioon sijoituspäätösten pääasialliset haitalliset vaikutukset kestävyystekijöihin, ilmoitus asianmukaisen </a:t>
          </a:r>
          <a:r>
            <a:rPr lang="fi-FI" dirty="0">
              <a:solidFill>
                <a:srgbClr val="FF0000"/>
              </a:solidFill>
            </a:rPr>
            <a:t>huolellisuuden toimintaperiaatteista näiden vaikutusten osalta</a:t>
          </a:r>
          <a:r>
            <a:rPr lang="fi-FI" dirty="0"/>
            <a:t>, ottaen asianmukaisesti huomioon kokonsa, toimintansa luonteen ja laajuuden ja niiden saataville asettamien rahoitustuotteiden lajit (r</a:t>
          </a:r>
          <a:r>
            <a:rPr lang="fi-FI" b="1" i="0" baseline="0" dirty="0"/>
            <a:t>ahoitusneuvojat: tiedot siitä, ottavatko ne huomioon sijoitusneuvonnassaan tai vakuutusneuvonnassaan pääasialliset haitalliset vaikutukset kestävyystekijöihin,) tai </a:t>
          </a:r>
          <a:endParaRPr lang="fi-FI" dirty="0"/>
        </a:p>
      </dgm:t>
    </dgm:pt>
    <dgm:pt modelId="{4E49A498-1750-486F-AFE6-D364DE71AF19}" type="parTrans" cxnId="{87FE9BE4-84D2-4A30-A795-07FFC5C329E9}">
      <dgm:prSet/>
      <dgm:spPr/>
      <dgm:t>
        <a:bodyPr/>
        <a:lstStyle/>
        <a:p>
          <a:endParaRPr lang="fi-FI"/>
        </a:p>
      </dgm:t>
    </dgm:pt>
    <dgm:pt modelId="{4C0F06B6-C73D-44D6-811E-25C79C0C807A}" type="sibTrans" cxnId="{87FE9BE4-84D2-4A30-A795-07FFC5C329E9}">
      <dgm:prSet/>
      <dgm:spPr/>
      <dgm:t>
        <a:bodyPr/>
        <a:lstStyle/>
        <a:p>
          <a:endParaRPr lang="fi-FI"/>
        </a:p>
      </dgm:t>
    </dgm:pt>
    <dgm:pt modelId="{6B3ED07A-2406-4B92-ABAE-B79418E94B1F}">
      <dgm:prSet/>
      <dgm:spPr/>
      <dgm:t>
        <a:bodyPr/>
        <a:lstStyle/>
        <a:p>
          <a:r>
            <a:rPr lang="fi-FI" dirty="0"/>
            <a:t>b) kun ne eivät ota huomioon sijoituspäätösten haitallisia vaikutuksia kestävyystekijöihin, </a:t>
          </a:r>
          <a:r>
            <a:rPr lang="fi-FI" dirty="0">
              <a:solidFill>
                <a:srgbClr val="FF0000"/>
              </a:solidFill>
            </a:rPr>
            <a:t>selkeät syyt siihen, miksi ne eivät tee näin</a:t>
          </a:r>
          <a:r>
            <a:rPr lang="fi-FI" dirty="0"/>
            <a:t>, mukaan lukien tarvittaessa tiedot siitä, aikovatko ne ottaa huomioon tällaiset haitalliset vaikutukset ja jos aikovat, milloin. </a:t>
          </a:r>
        </a:p>
      </dgm:t>
    </dgm:pt>
    <dgm:pt modelId="{66C1B62A-7DF3-4D11-844D-096B96DFB6F6}" type="parTrans" cxnId="{94B10581-A83A-49DD-934E-B6DEA8DBDE81}">
      <dgm:prSet/>
      <dgm:spPr/>
      <dgm:t>
        <a:bodyPr/>
        <a:lstStyle/>
        <a:p>
          <a:endParaRPr lang="fi-FI"/>
        </a:p>
      </dgm:t>
    </dgm:pt>
    <dgm:pt modelId="{CDD5A8F3-F16A-4173-AD36-5F72FD1E992B}" type="sibTrans" cxnId="{94B10581-A83A-49DD-934E-B6DEA8DBDE81}">
      <dgm:prSet/>
      <dgm:spPr/>
      <dgm:t>
        <a:bodyPr/>
        <a:lstStyle/>
        <a:p>
          <a:endParaRPr lang="fi-FI"/>
        </a:p>
      </dgm:t>
    </dgm:pt>
    <dgm:pt modelId="{7B5E321E-1F22-4EFC-88C1-24BF17413362}" type="pres">
      <dgm:prSet presAssocID="{3EBD9050-54B5-4505-9E2A-23F47A9108EC}" presName="vert0" presStyleCnt="0">
        <dgm:presLayoutVars>
          <dgm:dir/>
          <dgm:animOne val="branch"/>
          <dgm:animLvl val="lvl"/>
        </dgm:presLayoutVars>
      </dgm:prSet>
      <dgm:spPr/>
    </dgm:pt>
    <dgm:pt modelId="{0EA5566F-AB8C-40A7-81CA-FF9EF61655D7}" type="pres">
      <dgm:prSet presAssocID="{8234C51A-587A-4D24-922D-EBD0C00CDC05}" presName="thickLine" presStyleLbl="alignNode1" presStyleIdx="0" presStyleCnt="2"/>
      <dgm:spPr/>
    </dgm:pt>
    <dgm:pt modelId="{0C021955-767F-44BD-BB27-66DAF79042F9}" type="pres">
      <dgm:prSet presAssocID="{8234C51A-587A-4D24-922D-EBD0C00CDC05}" presName="horz1" presStyleCnt="0"/>
      <dgm:spPr/>
    </dgm:pt>
    <dgm:pt modelId="{3A74A6CD-0451-4398-8C91-5DB1878E503F}" type="pres">
      <dgm:prSet presAssocID="{8234C51A-587A-4D24-922D-EBD0C00CDC05}" presName="tx1" presStyleLbl="revTx" presStyleIdx="0" presStyleCnt="4"/>
      <dgm:spPr/>
    </dgm:pt>
    <dgm:pt modelId="{CBAB7DAE-B58A-4FD0-AC2F-462D53370486}" type="pres">
      <dgm:prSet presAssocID="{8234C51A-587A-4D24-922D-EBD0C00CDC05}" presName="vert1" presStyleCnt="0"/>
      <dgm:spPr/>
    </dgm:pt>
    <dgm:pt modelId="{5EB4D1D1-0C72-44A0-88D0-ECAA8B6E5C44}" type="pres">
      <dgm:prSet presAssocID="{2478C7C2-4AEF-4656-8602-CCFD6AE7A1DD}" presName="thickLine" presStyleLbl="alignNode1" presStyleIdx="1" presStyleCnt="2"/>
      <dgm:spPr/>
    </dgm:pt>
    <dgm:pt modelId="{9027580A-BA36-4FFF-A744-59B5148FBBF5}" type="pres">
      <dgm:prSet presAssocID="{2478C7C2-4AEF-4656-8602-CCFD6AE7A1DD}" presName="horz1" presStyleCnt="0"/>
      <dgm:spPr/>
    </dgm:pt>
    <dgm:pt modelId="{2C58D9AE-F736-4931-B1A6-DC2D49A4DDDD}" type="pres">
      <dgm:prSet presAssocID="{2478C7C2-4AEF-4656-8602-CCFD6AE7A1DD}" presName="tx1" presStyleLbl="revTx" presStyleIdx="1" presStyleCnt="4"/>
      <dgm:spPr/>
    </dgm:pt>
    <dgm:pt modelId="{697B589E-EAD6-44B0-8AFC-C03C0CE0BA57}" type="pres">
      <dgm:prSet presAssocID="{2478C7C2-4AEF-4656-8602-CCFD6AE7A1DD}" presName="vert1" presStyleCnt="0"/>
      <dgm:spPr/>
    </dgm:pt>
    <dgm:pt modelId="{476D3D49-B71A-49EC-9530-1C5A59FC44FB}" type="pres">
      <dgm:prSet presAssocID="{EBEA26C0-9CF3-46FC-8DDC-19189CCB37F6}" presName="vertSpace2a" presStyleCnt="0"/>
      <dgm:spPr/>
    </dgm:pt>
    <dgm:pt modelId="{12AA71CC-956A-4BA7-BF54-FC66DC3EC94A}" type="pres">
      <dgm:prSet presAssocID="{EBEA26C0-9CF3-46FC-8DDC-19189CCB37F6}" presName="horz2" presStyleCnt="0"/>
      <dgm:spPr/>
    </dgm:pt>
    <dgm:pt modelId="{9DDB406D-77BD-4646-995E-8DE1D380A347}" type="pres">
      <dgm:prSet presAssocID="{EBEA26C0-9CF3-46FC-8DDC-19189CCB37F6}" presName="horzSpace2" presStyleCnt="0"/>
      <dgm:spPr/>
    </dgm:pt>
    <dgm:pt modelId="{E2B358A0-0C8C-44FB-913F-96B41D34071D}" type="pres">
      <dgm:prSet presAssocID="{EBEA26C0-9CF3-46FC-8DDC-19189CCB37F6}" presName="tx2" presStyleLbl="revTx" presStyleIdx="2" presStyleCnt="4"/>
      <dgm:spPr/>
    </dgm:pt>
    <dgm:pt modelId="{46E001D7-B3B2-4B2B-A282-8AFE8F137898}" type="pres">
      <dgm:prSet presAssocID="{EBEA26C0-9CF3-46FC-8DDC-19189CCB37F6}" presName="vert2" presStyleCnt="0"/>
      <dgm:spPr/>
    </dgm:pt>
    <dgm:pt modelId="{3B8B34F1-2687-423A-8A27-3EFAE8B031A6}" type="pres">
      <dgm:prSet presAssocID="{EBEA26C0-9CF3-46FC-8DDC-19189CCB37F6}" presName="thinLine2b" presStyleLbl="callout" presStyleIdx="0" presStyleCnt="2"/>
      <dgm:spPr/>
    </dgm:pt>
    <dgm:pt modelId="{7B6F916E-01EE-443E-BF61-715FB93F82EB}" type="pres">
      <dgm:prSet presAssocID="{EBEA26C0-9CF3-46FC-8DDC-19189CCB37F6}" presName="vertSpace2b" presStyleCnt="0"/>
      <dgm:spPr/>
    </dgm:pt>
    <dgm:pt modelId="{FCB863D9-6D60-47D4-91BB-CB86FA67C061}" type="pres">
      <dgm:prSet presAssocID="{6B3ED07A-2406-4B92-ABAE-B79418E94B1F}" presName="horz2" presStyleCnt="0"/>
      <dgm:spPr/>
    </dgm:pt>
    <dgm:pt modelId="{C5A99685-8A8A-41DE-A6FF-C3D3BF073C4D}" type="pres">
      <dgm:prSet presAssocID="{6B3ED07A-2406-4B92-ABAE-B79418E94B1F}" presName="horzSpace2" presStyleCnt="0"/>
      <dgm:spPr/>
    </dgm:pt>
    <dgm:pt modelId="{14D9E7E7-37CC-42F9-A778-6B7D98A907FF}" type="pres">
      <dgm:prSet presAssocID="{6B3ED07A-2406-4B92-ABAE-B79418E94B1F}" presName="tx2" presStyleLbl="revTx" presStyleIdx="3" presStyleCnt="4"/>
      <dgm:spPr/>
    </dgm:pt>
    <dgm:pt modelId="{9B1AB8F3-ADF2-4545-B900-CD43E0F6F0D1}" type="pres">
      <dgm:prSet presAssocID="{6B3ED07A-2406-4B92-ABAE-B79418E94B1F}" presName="vert2" presStyleCnt="0"/>
      <dgm:spPr/>
    </dgm:pt>
    <dgm:pt modelId="{340F9007-61BA-44EA-86D3-7A74C3C3C06E}" type="pres">
      <dgm:prSet presAssocID="{6B3ED07A-2406-4B92-ABAE-B79418E94B1F}" presName="thinLine2b" presStyleLbl="callout" presStyleIdx="1" presStyleCnt="2"/>
      <dgm:spPr/>
    </dgm:pt>
    <dgm:pt modelId="{4E36F4BE-AF77-44F7-B837-AD47709358B8}" type="pres">
      <dgm:prSet presAssocID="{6B3ED07A-2406-4B92-ABAE-B79418E94B1F}" presName="vertSpace2b" presStyleCnt="0"/>
      <dgm:spPr/>
    </dgm:pt>
  </dgm:ptLst>
  <dgm:cxnLst>
    <dgm:cxn modelId="{BA738C2A-E075-4262-859B-5EC740A7BC7D}" type="presOf" srcId="{2478C7C2-4AEF-4656-8602-CCFD6AE7A1DD}" destId="{2C58D9AE-F736-4931-B1A6-DC2D49A4DDDD}" srcOrd="0" destOrd="0" presId="urn:microsoft.com/office/officeart/2008/layout/LinedList"/>
    <dgm:cxn modelId="{5CEE8A36-4B83-42F5-991A-8999894E07B0}" type="presOf" srcId="{EBEA26C0-9CF3-46FC-8DDC-19189CCB37F6}" destId="{E2B358A0-0C8C-44FB-913F-96B41D34071D}" srcOrd="0" destOrd="0" presId="urn:microsoft.com/office/officeart/2008/layout/LinedList"/>
    <dgm:cxn modelId="{28048351-44FC-4188-9935-E0D7BA4C7B84}" type="presOf" srcId="{3EBD9050-54B5-4505-9E2A-23F47A9108EC}" destId="{7B5E321E-1F22-4EFC-88C1-24BF17413362}" srcOrd="0" destOrd="0" presId="urn:microsoft.com/office/officeart/2008/layout/LinedList"/>
    <dgm:cxn modelId="{DAA5BF58-CE2B-426B-BB86-6DCF9BF71E46}" srcId="{3EBD9050-54B5-4505-9E2A-23F47A9108EC}" destId="{2478C7C2-4AEF-4656-8602-CCFD6AE7A1DD}" srcOrd="1" destOrd="0" parTransId="{F06B2048-D12B-4CA6-A114-07D8FD5E0889}" sibTransId="{46B52FF2-D820-4FB0-8E70-405B8AFA5525}"/>
    <dgm:cxn modelId="{94B10581-A83A-49DD-934E-B6DEA8DBDE81}" srcId="{2478C7C2-4AEF-4656-8602-CCFD6AE7A1DD}" destId="{6B3ED07A-2406-4B92-ABAE-B79418E94B1F}" srcOrd="1" destOrd="0" parTransId="{66C1B62A-7DF3-4D11-844D-096B96DFB6F6}" sibTransId="{CDD5A8F3-F16A-4173-AD36-5F72FD1E992B}"/>
    <dgm:cxn modelId="{F417F885-5BD7-4ECF-93B0-913C44A53B63}" srcId="{3EBD9050-54B5-4505-9E2A-23F47A9108EC}" destId="{8234C51A-587A-4D24-922D-EBD0C00CDC05}" srcOrd="0" destOrd="0" parTransId="{F697AD91-3A98-4110-B9E1-6A4FB1B0F136}" sibTransId="{9957B506-5492-472A-9D69-C24091E309DA}"/>
    <dgm:cxn modelId="{9285D4A6-76AF-450F-898E-C4E33776E9A8}" type="presOf" srcId="{8234C51A-587A-4D24-922D-EBD0C00CDC05}" destId="{3A74A6CD-0451-4398-8C91-5DB1878E503F}" srcOrd="0" destOrd="0" presId="urn:microsoft.com/office/officeart/2008/layout/LinedList"/>
    <dgm:cxn modelId="{87FE9BE4-84D2-4A30-A795-07FFC5C329E9}" srcId="{2478C7C2-4AEF-4656-8602-CCFD6AE7A1DD}" destId="{EBEA26C0-9CF3-46FC-8DDC-19189CCB37F6}" srcOrd="0" destOrd="0" parTransId="{4E49A498-1750-486F-AFE6-D364DE71AF19}" sibTransId="{4C0F06B6-C73D-44D6-811E-25C79C0C807A}"/>
    <dgm:cxn modelId="{A333CEFA-2ADE-4E38-BF08-C51A058BE2B6}" type="presOf" srcId="{6B3ED07A-2406-4B92-ABAE-B79418E94B1F}" destId="{14D9E7E7-37CC-42F9-A778-6B7D98A907FF}" srcOrd="0" destOrd="0" presId="urn:microsoft.com/office/officeart/2008/layout/LinedList"/>
    <dgm:cxn modelId="{0D6E8418-D6ED-456E-B79A-D1DF7CB237C6}" type="presParOf" srcId="{7B5E321E-1F22-4EFC-88C1-24BF17413362}" destId="{0EA5566F-AB8C-40A7-81CA-FF9EF61655D7}" srcOrd="0" destOrd="0" presId="urn:microsoft.com/office/officeart/2008/layout/LinedList"/>
    <dgm:cxn modelId="{5B2B986B-54D8-4426-B301-1805AE5955DF}" type="presParOf" srcId="{7B5E321E-1F22-4EFC-88C1-24BF17413362}" destId="{0C021955-767F-44BD-BB27-66DAF79042F9}" srcOrd="1" destOrd="0" presId="urn:microsoft.com/office/officeart/2008/layout/LinedList"/>
    <dgm:cxn modelId="{A4302E27-6C80-4ED4-877E-970C12F9FF66}" type="presParOf" srcId="{0C021955-767F-44BD-BB27-66DAF79042F9}" destId="{3A74A6CD-0451-4398-8C91-5DB1878E503F}" srcOrd="0" destOrd="0" presId="urn:microsoft.com/office/officeart/2008/layout/LinedList"/>
    <dgm:cxn modelId="{D8570F2C-00ED-496E-BFED-4017FD522536}" type="presParOf" srcId="{0C021955-767F-44BD-BB27-66DAF79042F9}" destId="{CBAB7DAE-B58A-4FD0-AC2F-462D53370486}" srcOrd="1" destOrd="0" presId="urn:microsoft.com/office/officeart/2008/layout/LinedList"/>
    <dgm:cxn modelId="{1162A4B2-73D0-4F43-8FFE-C422BC2DBC09}" type="presParOf" srcId="{7B5E321E-1F22-4EFC-88C1-24BF17413362}" destId="{5EB4D1D1-0C72-44A0-88D0-ECAA8B6E5C44}" srcOrd="2" destOrd="0" presId="urn:microsoft.com/office/officeart/2008/layout/LinedList"/>
    <dgm:cxn modelId="{956A386C-9825-4FF9-9DD8-69D7CE903D0A}" type="presParOf" srcId="{7B5E321E-1F22-4EFC-88C1-24BF17413362}" destId="{9027580A-BA36-4FFF-A744-59B5148FBBF5}" srcOrd="3" destOrd="0" presId="urn:microsoft.com/office/officeart/2008/layout/LinedList"/>
    <dgm:cxn modelId="{2983F0C5-88EF-4D12-A442-925C4FECCA6D}" type="presParOf" srcId="{9027580A-BA36-4FFF-A744-59B5148FBBF5}" destId="{2C58D9AE-F736-4931-B1A6-DC2D49A4DDDD}" srcOrd="0" destOrd="0" presId="urn:microsoft.com/office/officeart/2008/layout/LinedList"/>
    <dgm:cxn modelId="{F256C252-36D8-4E23-BFC6-7D61E1E889F2}" type="presParOf" srcId="{9027580A-BA36-4FFF-A744-59B5148FBBF5}" destId="{697B589E-EAD6-44B0-8AFC-C03C0CE0BA57}" srcOrd="1" destOrd="0" presId="urn:microsoft.com/office/officeart/2008/layout/LinedList"/>
    <dgm:cxn modelId="{B143305C-D0AD-4296-9753-32738069FF2E}" type="presParOf" srcId="{697B589E-EAD6-44B0-8AFC-C03C0CE0BA57}" destId="{476D3D49-B71A-49EC-9530-1C5A59FC44FB}" srcOrd="0" destOrd="0" presId="urn:microsoft.com/office/officeart/2008/layout/LinedList"/>
    <dgm:cxn modelId="{545FA7B9-D1BF-4BB3-95B9-C8D6645FA4B2}" type="presParOf" srcId="{697B589E-EAD6-44B0-8AFC-C03C0CE0BA57}" destId="{12AA71CC-956A-4BA7-BF54-FC66DC3EC94A}" srcOrd="1" destOrd="0" presId="urn:microsoft.com/office/officeart/2008/layout/LinedList"/>
    <dgm:cxn modelId="{9D525CCF-1357-47CF-9270-E2A18A5284DA}" type="presParOf" srcId="{12AA71CC-956A-4BA7-BF54-FC66DC3EC94A}" destId="{9DDB406D-77BD-4646-995E-8DE1D380A347}" srcOrd="0" destOrd="0" presId="urn:microsoft.com/office/officeart/2008/layout/LinedList"/>
    <dgm:cxn modelId="{25DFDA40-9731-4870-A8B1-14D1B356729A}" type="presParOf" srcId="{12AA71CC-956A-4BA7-BF54-FC66DC3EC94A}" destId="{E2B358A0-0C8C-44FB-913F-96B41D34071D}" srcOrd="1" destOrd="0" presId="urn:microsoft.com/office/officeart/2008/layout/LinedList"/>
    <dgm:cxn modelId="{F46B712A-03CF-409A-B23D-15D231C73C11}" type="presParOf" srcId="{12AA71CC-956A-4BA7-BF54-FC66DC3EC94A}" destId="{46E001D7-B3B2-4B2B-A282-8AFE8F137898}" srcOrd="2" destOrd="0" presId="urn:microsoft.com/office/officeart/2008/layout/LinedList"/>
    <dgm:cxn modelId="{E8767C03-68DE-4ED7-806E-5154160E9D33}" type="presParOf" srcId="{697B589E-EAD6-44B0-8AFC-C03C0CE0BA57}" destId="{3B8B34F1-2687-423A-8A27-3EFAE8B031A6}" srcOrd="2" destOrd="0" presId="urn:microsoft.com/office/officeart/2008/layout/LinedList"/>
    <dgm:cxn modelId="{0CF8EF19-6923-4CDD-B230-F79C821A4A64}" type="presParOf" srcId="{697B589E-EAD6-44B0-8AFC-C03C0CE0BA57}" destId="{7B6F916E-01EE-443E-BF61-715FB93F82EB}" srcOrd="3" destOrd="0" presId="urn:microsoft.com/office/officeart/2008/layout/LinedList"/>
    <dgm:cxn modelId="{A0F799D0-B62F-4C75-9270-9A73AAE0FF77}" type="presParOf" srcId="{697B589E-EAD6-44B0-8AFC-C03C0CE0BA57}" destId="{FCB863D9-6D60-47D4-91BB-CB86FA67C061}" srcOrd="4" destOrd="0" presId="urn:microsoft.com/office/officeart/2008/layout/LinedList"/>
    <dgm:cxn modelId="{50732804-6913-48FC-8BE9-1988C910B38F}" type="presParOf" srcId="{FCB863D9-6D60-47D4-91BB-CB86FA67C061}" destId="{C5A99685-8A8A-41DE-A6FF-C3D3BF073C4D}" srcOrd="0" destOrd="0" presId="urn:microsoft.com/office/officeart/2008/layout/LinedList"/>
    <dgm:cxn modelId="{596D9AF4-BA04-4A06-A29D-78C826494BC3}" type="presParOf" srcId="{FCB863D9-6D60-47D4-91BB-CB86FA67C061}" destId="{14D9E7E7-37CC-42F9-A778-6B7D98A907FF}" srcOrd="1" destOrd="0" presId="urn:microsoft.com/office/officeart/2008/layout/LinedList"/>
    <dgm:cxn modelId="{83989DCB-F0AB-4958-810F-C5B82949C6C4}" type="presParOf" srcId="{FCB863D9-6D60-47D4-91BB-CB86FA67C061}" destId="{9B1AB8F3-ADF2-4545-B900-CD43E0F6F0D1}" srcOrd="2" destOrd="0" presId="urn:microsoft.com/office/officeart/2008/layout/LinedList"/>
    <dgm:cxn modelId="{07637F84-4811-442F-9A1F-9533D22FE292}" type="presParOf" srcId="{697B589E-EAD6-44B0-8AFC-C03C0CE0BA57}" destId="{340F9007-61BA-44EA-86D3-7A74C3C3C06E}" srcOrd="5" destOrd="0" presId="urn:microsoft.com/office/officeart/2008/layout/LinedList"/>
    <dgm:cxn modelId="{8053E6E4-958B-4AE1-8E45-E74B19EAD4E6}" type="presParOf" srcId="{697B589E-EAD6-44B0-8AFC-C03C0CE0BA57}" destId="{4E36F4BE-AF77-44F7-B837-AD47709358B8}"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97E5FE-CDA2-4473-A395-44A6E913E57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2CB05022-6255-41F0-9741-E31A2F9B284D}">
      <dgm:prSet/>
      <dgm:spPr/>
      <dgm:t>
        <a:bodyPr/>
        <a:lstStyle/>
        <a:p>
          <a:r>
            <a:rPr lang="fi-FI" b="1" dirty="0"/>
            <a:t>Finanssimarkkinatoimijoiden ja rahoitusneuvojien on sisällytettävä </a:t>
          </a:r>
          <a:r>
            <a:rPr lang="fi-FI" b="1" dirty="0">
              <a:solidFill>
                <a:srgbClr val="FF0000"/>
              </a:solidFill>
            </a:rPr>
            <a:t>palkitsemispolitiikkoihinsa</a:t>
          </a:r>
          <a:r>
            <a:rPr lang="fi-FI" b="1" dirty="0"/>
            <a:t> tiedot siitä, miten nämä politiikat ovat johdonmukaisia kestävyysriskien huomioon ottamisen kanssa, ja julkaistava nämä tiedot verkkosivustoillaan. </a:t>
          </a:r>
          <a:endParaRPr lang="fi-FI" dirty="0"/>
        </a:p>
      </dgm:t>
    </dgm:pt>
    <dgm:pt modelId="{D923532C-9B60-43A8-B400-17B12B669588}" type="parTrans" cxnId="{38F01564-BBC4-469C-A5DB-E5865AB28F62}">
      <dgm:prSet/>
      <dgm:spPr/>
      <dgm:t>
        <a:bodyPr/>
        <a:lstStyle/>
        <a:p>
          <a:endParaRPr lang="fi-FI"/>
        </a:p>
      </dgm:t>
    </dgm:pt>
    <dgm:pt modelId="{7E4B7199-F140-4DC6-AB2F-B1754E7774FC}" type="sibTrans" cxnId="{38F01564-BBC4-469C-A5DB-E5865AB28F62}">
      <dgm:prSet/>
      <dgm:spPr/>
      <dgm:t>
        <a:bodyPr/>
        <a:lstStyle/>
        <a:p>
          <a:endParaRPr lang="fi-FI"/>
        </a:p>
      </dgm:t>
    </dgm:pt>
    <dgm:pt modelId="{C098203E-7E96-44C3-A035-90716F4DEACB}">
      <dgm:prSet/>
      <dgm:spPr/>
      <dgm:t>
        <a:bodyPr/>
        <a:lstStyle/>
        <a:p>
          <a:r>
            <a:rPr lang="fi-FI" b="1" dirty="0"/>
            <a:t>Finanssimarkkinatoimijoiden ja rahoitusneuvojien on sisällytettävä </a:t>
          </a:r>
          <a:r>
            <a:rPr lang="fi-FI" b="1" dirty="0">
              <a:solidFill>
                <a:srgbClr val="FF0000"/>
              </a:solidFill>
            </a:rPr>
            <a:t>ennen sopimuksen tekemistä </a:t>
          </a:r>
          <a:r>
            <a:rPr lang="fi-FI" b="1" dirty="0"/>
            <a:t>annettaviin tietoihin kuvaukset seuraavista: </a:t>
          </a:r>
          <a:endParaRPr lang="fi-FI" dirty="0"/>
        </a:p>
      </dgm:t>
    </dgm:pt>
    <dgm:pt modelId="{E1C90DA5-32A6-446E-9B5B-5E9BC30E539B}" type="parTrans" cxnId="{411D15F4-1D4E-4F18-8D14-D92B99CE696C}">
      <dgm:prSet/>
      <dgm:spPr/>
      <dgm:t>
        <a:bodyPr/>
        <a:lstStyle/>
        <a:p>
          <a:endParaRPr lang="fi-FI"/>
        </a:p>
      </dgm:t>
    </dgm:pt>
    <dgm:pt modelId="{F8FD36E4-5F75-42AF-8C25-7DB062521437}" type="sibTrans" cxnId="{411D15F4-1D4E-4F18-8D14-D92B99CE696C}">
      <dgm:prSet/>
      <dgm:spPr/>
      <dgm:t>
        <a:bodyPr/>
        <a:lstStyle/>
        <a:p>
          <a:endParaRPr lang="fi-FI"/>
        </a:p>
      </dgm:t>
    </dgm:pt>
    <dgm:pt modelId="{FF5DEFBF-DBE2-4FD4-84B8-2EA909EE9B9D}">
      <dgm:prSet/>
      <dgm:spPr/>
      <dgm:t>
        <a:bodyPr/>
        <a:lstStyle/>
        <a:p>
          <a:r>
            <a:rPr lang="fi-FI" dirty="0"/>
            <a:t>a) </a:t>
          </a:r>
          <a:r>
            <a:rPr lang="fi-FI" dirty="0">
              <a:solidFill>
                <a:srgbClr val="FF0000"/>
              </a:solidFill>
            </a:rPr>
            <a:t>tapa, jolla kestävyysriskit on otettu huomioon </a:t>
          </a:r>
          <a:r>
            <a:rPr lang="fi-FI" dirty="0"/>
            <a:t>niiden sijoituspäätöksissä; ja </a:t>
          </a:r>
        </a:p>
      </dgm:t>
    </dgm:pt>
    <dgm:pt modelId="{51FBA3B7-4A6D-4EC5-9415-2F088EA4C53F}" type="parTrans" cxnId="{C2635686-DE5E-4CF2-B6E5-3348BC25E29A}">
      <dgm:prSet/>
      <dgm:spPr/>
      <dgm:t>
        <a:bodyPr/>
        <a:lstStyle/>
        <a:p>
          <a:endParaRPr lang="fi-FI"/>
        </a:p>
      </dgm:t>
    </dgm:pt>
    <dgm:pt modelId="{2C57EF20-7142-4C64-B9FF-07B248626449}" type="sibTrans" cxnId="{C2635686-DE5E-4CF2-B6E5-3348BC25E29A}">
      <dgm:prSet/>
      <dgm:spPr/>
      <dgm:t>
        <a:bodyPr/>
        <a:lstStyle/>
        <a:p>
          <a:endParaRPr lang="fi-FI"/>
        </a:p>
      </dgm:t>
    </dgm:pt>
    <dgm:pt modelId="{304E65BA-F1AD-409C-B127-650721705797}">
      <dgm:prSet/>
      <dgm:spPr/>
      <dgm:t>
        <a:bodyPr/>
        <a:lstStyle/>
        <a:p>
          <a:r>
            <a:rPr lang="fi-FI" dirty="0"/>
            <a:t>b) </a:t>
          </a:r>
          <a:r>
            <a:rPr lang="fi-FI" dirty="0">
              <a:solidFill>
                <a:srgbClr val="FF0000"/>
              </a:solidFill>
            </a:rPr>
            <a:t>niiden vaikutusten arvioinnin tulokset, joita kestävyysriskit todennäköisesti aiheuttavat niiden saataville asettamien rahoitustuotteiden tuottoon</a:t>
          </a:r>
          <a:r>
            <a:rPr lang="fi-FI" dirty="0"/>
            <a:t>.  </a:t>
          </a:r>
        </a:p>
      </dgm:t>
    </dgm:pt>
    <dgm:pt modelId="{3A9279A4-2518-4305-ADB1-D060B2D7B6E8}" type="parTrans" cxnId="{6080B3AF-27F1-4ACF-9C4D-7968610E2C29}">
      <dgm:prSet/>
      <dgm:spPr/>
      <dgm:t>
        <a:bodyPr/>
        <a:lstStyle/>
        <a:p>
          <a:endParaRPr lang="fi-FI"/>
        </a:p>
      </dgm:t>
    </dgm:pt>
    <dgm:pt modelId="{5C33157D-AFB9-40A1-9510-43CBFE73A553}" type="sibTrans" cxnId="{6080B3AF-27F1-4ACF-9C4D-7968610E2C29}">
      <dgm:prSet/>
      <dgm:spPr/>
      <dgm:t>
        <a:bodyPr/>
        <a:lstStyle/>
        <a:p>
          <a:endParaRPr lang="fi-FI"/>
        </a:p>
      </dgm:t>
    </dgm:pt>
    <dgm:pt modelId="{E2EC75EF-ED9F-45DE-8B3E-D461BFB734BC}">
      <dgm:prSet/>
      <dgm:spPr/>
      <dgm:t>
        <a:bodyPr/>
        <a:lstStyle/>
        <a:p>
          <a:r>
            <a:rPr lang="fi-FI" dirty="0"/>
            <a:t>selkeä ja perusteltu selvitys siitä, </a:t>
          </a:r>
          <a:r>
            <a:rPr lang="fi-FI" dirty="0">
              <a:solidFill>
                <a:srgbClr val="FF0000"/>
              </a:solidFill>
            </a:rPr>
            <a:t>otetaanko rahoitustuotteessa huomioon pääasialliset haitalliset vaikutukset kestävyystekijöihin</a:t>
          </a:r>
          <a:r>
            <a:rPr lang="fi-FI" dirty="0"/>
            <a:t>, ja jos otetaan, miten; </a:t>
          </a:r>
        </a:p>
      </dgm:t>
    </dgm:pt>
    <dgm:pt modelId="{0840EE79-29CF-40BB-88EF-FEF88026FF69}" type="parTrans" cxnId="{69B4D3FD-5E79-498B-841E-DE3EC494204D}">
      <dgm:prSet/>
      <dgm:spPr/>
      <dgm:t>
        <a:bodyPr/>
        <a:lstStyle/>
        <a:p>
          <a:endParaRPr lang="fi-FI"/>
        </a:p>
      </dgm:t>
    </dgm:pt>
    <dgm:pt modelId="{3D202543-981F-4555-8A25-5F5557814404}" type="sibTrans" cxnId="{69B4D3FD-5E79-498B-841E-DE3EC494204D}">
      <dgm:prSet/>
      <dgm:spPr/>
      <dgm:t>
        <a:bodyPr/>
        <a:lstStyle/>
        <a:p>
          <a:endParaRPr lang="fi-FI"/>
        </a:p>
      </dgm:t>
    </dgm:pt>
    <dgm:pt modelId="{082B1EEC-301D-4417-B48A-EF1BFC2AB2B5}">
      <dgm:prSet/>
      <dgm:spPr/>
      <dgm:t>
        <a:bodyPr/>
        <a:lstStyle/>
        <a:p>
          <a:r>
            <a:rPr lang="fi-FI" b="1" dirty="0"/>
            <a:t>Jos finanssimarkkinatoimijat eivät katso kestävyysriskien olevan merkityksellisiä, ensimmäisessä alakohdassa tarkoitettuihin kuvauksiin on sisällytettävä </a:t>
          </a:r>
          <a:r>
            <a:rPr lang="fi-FI" b="1" dirty="0">
              <a:solidFill>
                <a:srgbClr val="FF0000"/>
              </a:solidFill>
            </a:rPr>
            <a:t>selkeä ja tiivis selvitys syistä siihen</a:t>
          </a:r>
          <a:r>
            <a:rPr lang="fi-FI" b="1" dirty="0"/>
            <a:t>. </a:t>
          </a:r>
          <a:endParaRPr lang="fi-FI" dirty="0"/>
        </a:p>
      </dgm:t>
    </dgm:pt>
    <dgm:pt modelId="{960F2A61-7BD7-4274-891C-15D2B1D10C5C}" type="parTrans" cxnId="{D844873E-D426-42FD-86C6-6C4AC97ACC57}">
      <dgm:prSet/>
      <dgm:spPr/>
      <dgm:t>
        <a:bodyPr/>
        <a:lstStyle/>
        <a:p>
          <a:endParaRPr lang="fi-FI"/>
        </a:p>
      </dgm:t>
    </dgm:pt>
    <dgm:pt modelId="{B53E9C6F-70DE-428C-8219-5E84EAE473F3}" type="sibTrans" cxnId="{D844873E-D426-42FD-86C6-6C4AC97ACC57}">
      <dgm:prSet/>
      <dgm:spPr/>
      <dgm:t>
        <a:bodyPr/>
        <a:lstStyle/>
        <a:p>
          <a:endParaRPr lang="fi-FI"/>
        </a:p>
      </dgm:t>
    </dgm:pt>
    <dgm:pt modelId="{7E4A7D6B-5F8B-4227-9A1E-C753A5FE9CB8}" type="pres">
      <dgm:prSet presAssocID="{2197E5FE-CDA2-4473-A395-44A6E913E571}" presName="vert0" presStyleCnt="0">
        <dgm:presLayoutVars>
          <dgm:dir/>
          <dgm:animOne val="branch"/>
          <dgm:animLvl val="lvl"/>
        </dgm:presLayoutVars>
      </dgm:prSet>
      <dgm:spPr/>
    </dgm:pt>
    <dgm:pt modelId="{83CF3BBF-2C7C-447A-AB5B-93A073BF85F1}" type="pres">
      <dgm:prSet presAssocID="{2CB05022-6255-41F0-9741-E31A2F9B284D}" presName="thickLine" presStyleLbl="alignNode1" presStyleIdx="0" presStyleCnt="3"/>
      <dgm:spPr/>
    </dgm:pt>
    <dgm:pt modelId="{D446D00B-3E22-4697-BE7F-5BED1A3B5977}" type="pres">
      <dgm:prSet presAssocID="{2CB05022-6255-41F0-9741-E31A2F9B284D}" presName="horz1" presStyleCnt="0"/>
      <dgm:spPr/>
    </dgm:pt>
    <dgm:pt modelId="{36D27189-B592-4D31-9C24-6173AA3A5B62}" type="pres">
      <dgm:prSet presAssocID="{2CB05022-6255-41F0-9741-E31A2F9B284D}" presName="tx1" presStyleLbl="revTx" presStyleIdx="0" presStyleCnt="6"/>
      <dgm:spPr/>
    </dgm:pt>
    <dgm:pt modelId="{F113F72F-6124-4087-8BAB-480E7AAD9F98}" type="pres">
      <dgm:prSet presAssocID="{2CB05022-6255-41F0-9741-E31A2F9B284D}" presName="vert1" presStyleCnt="0"/>
      <dgm:spPr/>
    </dgm:pt>
    <dgm:pt modelId="{1D6C60B9-7CCB-4F66-8CD5-BD525D5E4582}" type="pres">
      <dgm:prSet presAssocID="{C098203E-7E96-44C3-A035-90716F4DEACB}" presName="thickLine" presStyleLbl="alignNode1" presStyleIdx="1" presStyleCnt="3"/>
      <dgm:spPr/>
    </dgm:pt>
    <dgm:pt modelId="{FC4CC686-6E2D-46D2-A451-28F677B7398D}" type="pres">
      <dgm:prSet presAssocID="{C098203E-7E96-44C3-A035-90716F4DEACB}" presName="horz1" presStyleCnt="0"/>
      <dgm:spPr/>
    </dgm:pt>
    <dgm:pt modelId="{A3D21C7B-ECB3-4383-8574-B67C1A2BE440}" type="pres">
      <dgm:prSet presAssocID="{C098203E-7E96-44C3-A035-90716F4DEACB}" presName="tx1" presStyleLbl="revTx" presStyleIdx="1" presStyleCnt="6"/>
      <dgm:spPr/>
    </dgm:pt>
    <dgm:pt modelId="{D1079246-569C-4A97-BB2D-E3B6685D7156}" type="pres">
      <dgm:prSet presAssocID="{C098203E-7E96-44C3-A035-90716F4DEACB}" presName="vert1" presStyleCnt="0"/>
      <dgm:spPr/>
    </dgm:pt>
    <dgm:pt modelId="{6E0F8BFB-AC17-4AC7-B9B6-76986AA84CCE}" type="pres">
      <dgm:prSet presAssocID="{FF5DEFBF-DBE2-4FD4-84B8-2EA909EE9B9D}" presName="vertSpace2a" presStyleCnt="0"/>
      <dgm:spPr/>
    </dgm:pt>
    <dgm:pt modelId="{2B22CABC-23A8-4870-85B5-CE518BF9D55B}" type="pres">
      <dgm:prSet presAssocID="{FF5DEFBF-DBE2-4FD4-84B8-2EA909EE9B9D}" presName="horz2" presStyleCnt="0"/>
      <dgm:spPr/>
    </dgm:pt>
    <dgm:pt modelId="{601E160F-EE5E-4D3C-890E-B02583DAD305}" type="pres">
      <dgm:prSet presAssocID="{FF5DEFBF-DBE2-4FD4-84B8-2EA909EE9B9D}" presName="horzSpace2" presStyleCnt="0"/>
      <dgm:spPr/>
    </dgm:pt>
    <dgm:pt modelId="{FA18CA01-2062-4155-87FE-54EFA70B7D88}" type="pres">
      <dgm:prSet presAssocID="{FF5DEFBF-DBE2-4FD4-84B8-2EA909EE9B9D}" presName="tx2" presStyleLbl="revTx" presStyleIdx="2" presStyleCnt="6"/>
      <dgm:spPr/>
    </dgm:pt>
    <dgm:pt modelId="{5392262F-EDA5-4F2B-B169-B2E8B8EBCC72}" type="pres">
      <dgm:prSet presAssocID="{FF5DEFBF-DBE2-4FD4-84B8-2EA909EE9B9D}" presName="vert2" presStyleCnt="0"/>
      <dgm:spPr/>
    </dgm:pt>
    <dgm:pt modelId="{162F4F80-D9C0-4D30-84E8-1BE4F21D9CF3}" type="pres">
      <dgm:prSet presAssocID="{FF5DEFBF-DBE2-4FD4-84B8-2EA909EE9B9D}" presName="thinLine2b" presStyleLbl="callout" presStyleIdx="0" presStyleCnt="3"/>
      <dgm:spPr/>
    </dgm:pt>
    <dgm:pt modelId="{897F86AA-A629-4F24-91B2-99D827E1C79B}" type="pres">
      <dgm:prSet presAssocID="{FF5DEFBF-DBE2-4FD4-84B8-2EA909EE9B9D}" presName="vertSpace2b" presStyleCnt="0"/>
      <dgm:spPr/>
    </dgm:pt>
    <dgm:pt modelId="{3F61616C-BFA2-4284-AAEB-855B96900DEA}" type="pres">
      <dgm:prSet presAssocID="{304E65BA-F1AD-409C-B127-650721705797}" presName="horz2" presStyleCnt="0"/>
      <dgm:spPr/>
    </dgm:pt>
    <dgm:pt modelId="{AD9AEDBE-1E03-4316-9EFC-9AE85A545028}" type="pres">
      <dgm:prSet presAssocID="{304E65BA-F1AD-409C-B127-650721705797}" presName="horzSpace2" presStyleCnt="0"/>
      <dgm:spPr/>
    </dgm:pt>
    <dgm:pt modelId="{69CCE31D-36AC-44C5-B799-48E3E3BFE50F}" type="pres">
      <dgm:prSet presAssocID="{304E65BA-F1AD-409C-B127-650721705797}" presName="tx2" presStyleLbl="revTx" presStyleIdx="3" presStyleCnt="6"/>
      <dgm:spPr/>
    </dgm:pt>
    <dgm:pt modelId="{196C296D-B38E-4AD0-AFDC-41B9AD37BDF9}" type="pres">
      <dgm:prSet presAssocID="{304E65BA-F1AD-409C-B127-650721705797}" presName="vert2" presStyleCnt="0"/>
      <dgm:spPr/>
    </dgm:pt>
    <dgm:pt modelId="{60B0BDAD-E38E-4724-B3EE-87DD48D040BA}" type="pres">
      <dgm:prSet presAssocID="{304E65BA-F1AD-409C-B127-650721705797}" presName="thinLine2b" presStyleLbl="callout" presStyleIdx="1" presStyleCnt="3"/>
      <dgm:spPr/>
    </dgm:pt>
    <dgm:pt modelId="{D122817D-28AD-4671-942D-2D106ECEF282}" type="pres">
      <dgm:prSet presAssocID="{304E65BA-F1AD-409C-B127-650721705797}" presName="vertSpace2b" presStyleCnt="0"/>
      <dgm:spPr/>
    </dgm:pt>
    <dgm:pt modelId="{7127096A-D15F-47F5-975B-5C768B40E2F8}" type="pres">
      <dgm:prSet presAssocID="{E2EC75EF-ED9F-45DE-8B3E-D461BFB734BC}" presName="horz2" presStyleCnt="0"/>
      <dgm:spPr/>
    </dgm:pt>
    <dgm:pt modelId="{EB54640B-787F-46EF-99BF-DCEC52569632}" type="pres">
      <dgm:prSet presAssocID="{E2EC75EF-ED9F-45DE-8B3E-D461BFB734BC}" presName="horzSpace2" presStyleCnt="0"/>
      <dgm:spPr/>
    </dgm:pt>
    <dgm:pt modelId="{5A3959B5-1F56-443F-BA2B-7EC8F3B98F4D}" type="pres">
      <dgm:prSet presAssocID="{E2EC75EF-ED9F-45DE-8B3E-D461BFB734BC}" presName="tx2" presStyleLbl="revTx" presStyleIdx="4" presStyleCnt="6"/>
      <dgm:spPr/>
    </dgm:pt>
    <dgm:pt modelId="{62BE5D8F-38D3-4B75-93EE-0C6D9BF1F67D}" type="pres">
      <dgm:prSet presAssocID="{E2EC75EF-ED9F-45DE-8B3E-D461BFB734BC}" presName="vert2" presStyleCnt="0"/>
      <dgm:spPr/>
    </dgm:pt>
    <dgm:pt modelId="{30FD547E-04C6-4C7C-878D-D032BEC6CC0B}" type="pres">
      <dgm:prSet presAssocID="{E2EC75EF-ED9F-45DE-8B3E-D461BFB734BC}" presName="thinLine2b" presStyleLbl="callout" presStyleIdx="2" presStyleCnt="3"/>
      <dgm:spPr/>
    </dgm:pt>
    <dgm:pt modelId="{E9400449-C19A-4486-9122-C7CF8D30660C}" type="pres">
      <dgm:prSet presAssocID="{E2EC75EF-ED9F-45DE-8B3E-D461BFB734BC}" presName="vertSpace2b" presStyleCnt="0"/>
      <dgm:spPr/>
    </dgm:pt>
    <dgm:pt modelId="{DFC5CCDD-42BB-40E0-9165-5E271BB5189F}" type="pres">
      <dgm:prSet presAssocID="{082B1EEC-301D-4417-B48A-EF1BFC2AB2B5}" presName="thickLine" presStyleLbl="alignNode1" presStyleIdx="2" presStyleCnt="3"/>
      <dgm:spPr/>
    </dgm:pt>
    <dgm:pt modelId="{66F897DC-EF4C-4C6B-B929-F00E85D2FB6F}" type="pres">
      <dgm:prSet presAssocID="{082B1EEC-301D-4417-B48A-EF1BFC2AB2B5}" presName="horz1" presStyleCnt="0"/>
      <dgm:spPr/>
    </dgm:pt>
    <dgm:pt modelId="{816EA2BB-C9D0-4970-93D8-B17CC1D9490E}" type="pres">
      <dgm:prSet presAssocID="{082B1EEC-301D-4417-B48A-EF1BFC2AB2B5}" presName="tx1" presStyleLbl="revTx" presStyleIdx="5" presStyleCnt="6"/>
      <dgm:spPr/>
    </dgm:pt>
    <dgm:pt modelId="{4F775CA1-508D-48CA-B5BA-2683AE96E141}" type="pres">
      <dgm:prSet presAssocID="{082B1EEC-301D-4417-B48A-EF1BFC2AB2B5}" presName="vert1" presStyleCnt="0"/>
      <dgm:spPr/>
    </dgm:pt>
  </dgm:ptLst>
  <dgm:cxnLst>
    <dgm:cxn modelId="{3E8CE83C-8F36-45F4-91F5-83298A307A06}" type="presOf" srcId="{2197E5FE-CDA2-4473-A395-44A6E913E571}" destId="{7E4A7D6B-5F8B-4227-9A1E-C753A5FE9CB8}" srcOrd="0" destOrd="0" presId="urn:microsoft.com/office/officeart/2008/layout/LinedList"/>
    <dgm:cxn modelId="{D844873E-D426-42FD-86C6-6C4AC97ACC57}" srcId="{2197E5FE-CDA2-4473-A395-44A6E913E571}" destId="{082B1EEC-301D-4417-B48A-EF1BFC2AB2B5}" srcOrd="2" destOrd="0" parTransId="{960F2A61-7BD7-4274-891C-15D2B1D10C5C}" sibTransId="{B53E9C6F-70DE-428C-8219-5E84EAE473F3}"/>
    <dgm:cxn modelId="{38F01564-BBC4-469C-A5DB-E5865AB28F62}" srcId="{2197E5FE-CDA2-4473-A395-44A6E913E571}" destId="{2CB05022-6255-41F0-9741-E31A2F9B284D}" srcOrd="0" destOrd="0" parTransId="{D923532C-9B60-43A8-B400-17B12B669588}" sibTransId="{7E4B7199-F140-4DC6-AB2F-B1754E7774FC}"/>
    <dgm:cxn modelId="{08C96A45-E8F3-46A5-92B0-40DF23110CCF}" type="presOf" srcId="{C098203E-7E96-44C3-A035-90716F4DEACB}" destId="{A3D21C7B-ECB3-4383-8574-B67C1A2BE440}" srcOrd="0" destOrd="0" presId="urn:microsoft.com/office/officeart/2008/layout/LinedList"/>
    <dgm:cxn modelId="{D3C2AD79-8172-4549-8CBC-96F7412CC83A}" type="presOf" srcId="{304E65BA-F1AD-409C-B127-650721705797}" destId="{69CCE31D-36AC-44C5-B799-48E3E3BFE50F}" srcOrd="0" destOrd="0" presId="urn:microsoft.com/office/officeart/2008/layout/LinedList"/>
    <dgm:cxn modelId="{C2635686-DE5E-4CF2-B6E5-3348BC25E29A}" srcId="{C098203E-7E96-44C3-A035-90716F4DEACB}" destId="{FF5DEFBF-DBE2-4FD4-84B8-2EA909EE9B9D}" srcOrd="0" destOrd="0" parTransId="{51FBA3B7-4A6D-4EC5-9415-2F088EA4C53F}" sibTransId="{2C57EF20-7142-4C64-B9FF-07B248626449}"/>
    <dgm:cxn modelId="{207CB991-73AE-4501-881F-F027A316C518}" type="presOf" srcId="{2CB05022-6255-41F0-9741-E31A2F9B284D}" destId="{36D27189-B592-4D31-9C24-6173AA3A5B62}" srcOrd="0" destOrd="0" presId="urn:microsoft.com/office/officeart/2008/layout/LinedList"/>
    <dgm:cxn modelId="{F00F479C-AE82-43F5-ADEC-536A16245309}" type="presOf" srcId="{082B1EEC-301D-4417-B48A-EF1BFC2AB2B5}" destId="{816EA2BB-C9D0-4970-93D8-B17CC1D9490E}" srcOrd="0" destOrd="0" presId="urn:microsoft.com/office/officeart/2008/layout/LinedList"/>
    <dgm:cxn modelId="{6080B3AF-27F1-4ACF-9C4D-7968610E2C29}" srcId="{C098203E-7E96-44C3-A035-90716F4DEACB}" destId="{304E65BA-F1AD-409C-B127-650721705797}" srcOrd="1" destOrd="0" parTransId="{3A9279A4-2518-4305-ADB1-D060B2D7B6E8}" sibTransId="{5C33157D-AFB9-40A1-9510-43CBFE73A553}"/>
    <dgm:cxn modelId="{48F30BC5-783D-44FC-966E-791F9E59CB04}" type="presOf" srcId="{E2EC75EF-ED9F-45DE-8B3E-D461BFB734BC}" destId="{5A3959B5-1F56-443F-BA2B-7EC8F3B98F4D}" srcOrd="0" destOrd="0" presId="urn:microsoft.com/office/officeart/2008/layout/LinedList"/>
    <dgm:cxn modelId="{E645E1C9-B2B0-40ED-B01B-962536C94FE0}" type="presOf" srcId="{FF5DEFBF-DBE2-4FD4-84B8-2EA909EE9B9D}" destId="{FA18CA01-2062-4155-87FE-54EFA70B7D88}" srcOrd="0" destOrd="0" presId="urn:microsoft.com/office/officeart/2008/layout/LinedList"/>
    <dgm:cxn modelId="{411D15F4-1D4E-4F18-8D14-D92B99CE696C}" srcId="{2197E5FE-CDA2-4473-A395-44A6E913E571}" destId="{C098203E-7E96-44C3-A035-90716F4DEACB}" srcOrd="1" destOrd="0" parTransId="{E1C90DA5-32A6-446E-9B5B-5E9BC30E539B}" sibTransId="{F8FD36E4-5F75-42AF-8C25-7DB062521437}"/>
    <dgm:cxn modelId="{69B4D3FD-5E79-498B-841E-DE3EC494204D}" srcId="{C098203E-7E96-44C3-A035-90716F4DEACB}" destId="{E2EC75EF-ED9F-45DE-8B3E-D461BFB734BC}" srcOrd="2" destOrd="0" parTransId="{0840EE79-29CF-40BB-88EF-FEF88026FF69}" sibTransId="{3D202543-981F-4555-8A25-5F5557814404}"/>
    <dgm:cxn modelId="{DE5D71D2-F3C2-4282-BEA8-B7F9EC7D292B}" type="presParOf" srcId="{7E4A7D6B-5F8B-4227-9A1E-C753A5FE9CB8}" destId="{83CF3BBF-2C7C-447A-AB5B-93A073BF85F1}" srcOrd="0" destOrd="0" presId="urn:microsoft.com/office/officeart/2008/layout/LinedList"/>
    <dgm:cxn modelId="{18A5B6AE-65F1-49C6-AB9C-D634D361707D}" type="presParOf" srcId="{7E4A7D6B-5F8B-4227-9A1E-C753A5FE9CB8}" destId="{D446D00B-3E22-4697-BE7F-5BED1A3B5977}" srcOrd="1" destOrd="0" presId="urn:microsoft.com/office/officeart/2008/layout/LinedList"/>
    <dgm:cxn modelId="{32D8E7EA-0414-4751-9DD6-B450B4289FAD}" type="presParOf" srcId="{D446D00B-3E22-4697-BE7F-5BED1A3B5977}" destId="{36D27189-B592-4D31-9C24-6173AA3A5B62}" srcOrd="0" destOrd="0" presId="urn:microsoft.com/office/officeart/2008/layout/LinedList"/>
    <dgm:cxn modelId="{11061E83-1AB1-4D17-AD3E-2453B5669B73}" type="presParOf" srcId="{D446D00B-3E22-4697-BE7F-5BED1A3B5977}" destId="{F113F72F-6124-4087-8BAB-480E7AAD9F98}" srcOrd="1" destOrd="0" presId="urn:microsoft.com/office/officeart/2008/layout/LinedList"/>
    <dgm:cxn modelId="{55FB9091-2829-4C56-9B9C-371E044B987D}" type="presParOf" srcId="{7E4A7D6B-5F8B-4227-9A1E-C753A5FE9CB8}" destId="{1D6C60B9-7CCB-4F66-8CD5-BD525D5E4582}" srcOrd="2" destOrd="0" presId="urn:microsoft.com/office/officeart/2008/layout/LinedList"/>
    <dgm:cxn modelId="{343C33D1-C34C-40ED-84C0-00BC77E5498F}" type="presParOf" srcId="{7E4A7D6B-5F8B-4227-9A1E-C753A5FE9CB8}" destId="{FC4CC686-6E2D-46D2-A451-28F677B7398D}" srcOrd="3" destOrd="0" presId="urn:microsoft.com/office/officeart/2008/layout/LinedList"/>
    <dgm:cxn modelId="{256608CA-9416-4538-8C9D-7306B8E1DAAE}" type="presParOf" srcId="{FC4CC686-6E2D-46D2-A451-28F677B7398D}" destId="{A3D21C7B-ECB3-4383-8574-B67C1A2BE440}" srcOrd="0" destOrd="0" presId="urn:microsoft.com/office/officeart/2008/layout/LinedList"/>
    <dgm:cxn modelId="{72207DB1-8391-4A20-8B0F-04E0F93820D7}" type="presParOf" srcId="{FC4CC686-6E2D-46D2-A451-28F677B7398D}" destId="{D1079246-569C-4A97-BB2D-E3B6685D7156}" srcOrd="1" destOrd="0" presId="urn:microsoft.com/office/officeart/2008/layout/LinedList"/>
    <dgm:cxn modelId="{BAF67794-9CC7-4BA4-A2DC-0B9B7F2B4433}" type="presParOf" srcId="{D1079246-569C-4A97-BB2D-E3B6685D7156}" destId="{6E0F8BFB-AC17-4AC7-B9B6-76986AA84CCE}" srcOrd="0" destOrd="0" presId="urn:microsoft.com/office/officeart/2008/layout/LinedList"/>
    <dgm:cxn modelId="{20AFBFC3-84C9-40F6-9893-1305C01CD32D}" type="presParOf" srcId="{D1079246-569C-4A97-BB2D-E3B6685D7156}" destId="{2B22CABC-23A8-4870-85B5-CE518BF9D55B}" srcOrd="1" destOrd="0" presId="urn:microsoft.com/office/officeart/2008/layout/LinedList"/>
    <dgm:cxn modelId="{F568EA7F-9415-43C1-8AB6-E2D529A861EF}" type="presParOf" srcId="{2B22CABC-23A8-4870-85B5-CE518BF9D55B}" destId="{601E160F-EE5E-4D3C-890E-B02583DAD305}" srcOrd="0" destOrd="0" presId="urn:microsoft.com/office/officeart/2008/layout/LinedList"/>
    <dgm:cxn modelId="{F068DFAF-A405-4B31-A59D-EA6CC44489E1}" type="presParOf" srcId="{2B22CABC-23A8-4870-85B5-CE518BF9D55B}" destId="{FA18CA01-2062-4155-87FE-54EFA70B7D88}" srcOrd="1" destOrd="0" presId="urn:microsoft.com/office/officeart/2008/layout/LinedList"/>
    <dgm:cxn modelId="{58FA6D23-B0BE-4CE4-8DB4-311AB6A41EA2}" type="presParOf" srcId="{2B22CABC-23A8-4870-85B5-CE518BF9D55B}" destId="{5392262F-EDA5-4F2B-B169-B2E8B8EBCC72}" srcOrd="2" destOrd="0" presId="urn:microsoft.com/office/officeart/2008/layout/LinedList"/>
    <dgm:cxn modelId="{E4BBFC89-19DD-48EF-83EF-40F647E52B96}" type="presParOf" srcId="{D1079246-569C-4A97-BB2D-E3B6685D7156}" destId="{162F4F80-D9C0-4D30-84E8-1BE4F21D9CF3}" srcOrd="2" destOrd="0" presId="urn:microsoft.com/office/officeart/2008/layout/LinedList"/>
    <dgm:cxn modelId="{CB13BE23-1342-4507-9339-0022E02393FF}" type="presParOf" srcId="{D1079246-569C-4A97-BB2D-E3B6685D7156}" destId="{897F86AA-A629-4F24-91B2-99D827E1C79B}" srcOrd="3" destOrd="0" presId="urn:microsoft.com/office/officeart/2008/layout/LinedList"/>
    <dgm:cxn modelId="{5D00F533-7691-4C00-9AE6-FB0E3A4DCEC3}" type="presParOf" srcId="{D1079246-569C-4A97-BB2D-E3B6685D7156}" destId="{3F61616C-BFA2-4284-AAEB-855B96900DEA}" srcOrd="4" destOrd="0" presId="urn:microsoft.com/office/officeart/2008/layout/LinedList"/>
    <dgm:cxn modelId="{F997CC52-FC4C-472E-BA1A-D9464647589E}" type="presParOf" srcId="{3F61616C-BFA2-4284-AAEB-855B96900DEA}" destId="{AD9AEDBE-1E03-4316-9EFC-9AE85A545028}" srcOrd="0" destOrd="0" presId="urn:microsoft.com/office/officeart/2008/layout/LinedList"/>
    <dgm:cxn modelId="{7225B397-2B3D-44AE-9A42-0224C39DC6C6}" type="presParOf" srcId="{3F61616C-BFA2-4284-AAEB-855B96900DEA}" destId="{69CCE31D-36AC-44C5-B799-48E3E3BFE50F}" srcOrd="1" destOrd="0" presId="urn:microsoft.com/office/officeart/2008/layout/LinedList"/>
    <dgm:cxn modelId="{8680B338-A9D2-4ACF-89B7-3E1B4A666F19}" type="presParOf" srcId="{3F61616C-BFA2-4284-AAEB-855B96900DEA}" destId="{196C296D-B38E-4AD0-AFDC-41B9AD37BDF9}" srcOrd="2" destOrd="0" presId="urn:microsoft.com/office/officeart/2008/layout/LinedList"/>
    <dgm:cxn modelId="{F824E7D9-FB83-47BB-906B-D7892E657B32}" type="presParOf" srcId="{D1079246-569C-4A97-BB2D-E3B6685D7156}" destId="{60B0BDAD-E38E-4724-B3EE-87DD48D040BA}" srcOrd="5" destOrd="0" presId="urn:microsoft.com/office/officeart/2008/layout/LinedList"/>
    <dgm:cxn modelId="{050F0451-F573-494F-880A-1806DE04D23D}" type="presParOf" srcId="{D1079246-569C-4A97-BB2D-E3B6685D7156}" destId="{D122817D-28AD-4671-942D-2D106ECEF282}" srcOrd="6" destOrd="0" presId="urn:microsoft.com/office/officeart/2008/layout/LinedList"/>
    <dgm:cxn modelId="{1AA82FD7-FEFA-46BB-A281-561E19B3F7B5}" type="presParOf" srcId="{D1079246-569C-4A97-BB2D-E3B6685D7156}" destId="{7127096A-D15F-47F5-975B-5C768B40E2F8}" srcOrd="7" destOrd="0" presId="urn:microsoft.com/office/officeart/2008/layout/LinedList"/>
    <dgm:cxn modelId="{7A850AF3-3516-4397-A6E5-59EC37667A4B}" type="presParOf" srcId="{7127096A-D15F-47F5-975B-5C768B40E2F8}" destId="{EB54640B-787F-46EF-99BF-DCEC52569632}" srcOrd="0" destOrd="0" presId="urn:microsoft.com/office/officeart/2008/layout/LinedList"/>
    <dgm:cxn modelId="{CDA78141-C11E-4802-AE59-D8E91534F1BB}" type="presParOf" srcId="{7127096A-D15F-47F5-975B-5C768B40E2F8}" destId="{5A3959B5-1F56-443F-BA2B-7EC8F3B98F4D}" srcOrd="1" destOrd="0" presId="urn:microsoft.com/office/officeart/2008/layout/LinedList"/>
    <dgm:cxn modelId="{99D6B89C-D718-4F99-B40B-1EB27B032EB8}" type="presParOf" srcId="{7127096A-D15F-47F5-975B-5C768B40E2F8}" destId="{62BE5D8F-38D3-4B75-93EE-0C6D9BF1F67D}" srcOrd="2" destOrd="0" presId="urn:microsoft.com/office/officeart/2008/layout/LinedList"/>
    <dgm:cxn modelId="{0A4330BF-6763-434F-BD90-9493315FD104}" type="presParOf" srcId="{D1079246-569C-4A97-BB2D-E3B6685D7156}" destId="{30FD547E-04C6-4C7C-878D-D032BEC6CC0B}" srcOrd="8" destOrd="0" presId="urn:microsoft.com/office/officeart/2008/layout/LinedList"/>
    <dgm:cxn modelId="{EB74B8CA-D037-4959-B0B7-352924231879}" type="presParOf" srcId="{D1079246-569C-4A97-BB2D-E3B6685D7156}" destId="{E9400449-C19A-4486-9122-C7CF8D30660C}" srcOrd="9" destOrd="0" presId="urn:microsoft.com/office/officeart/2008/layout/LinedList"/>
    <dgm:cxn modelId="{F10739F0-8F38-4635-84B0-D546473B291A}" type="presParOf" srcId="{7E4A7D6B-5F8B-4227-9A1E-C753A5FE9CB8}" destId="{DFC5CCDD-42BB-40E0-9165-5E271BB5189F}" srcOrd="4" destOrd="0" presId="urn:microsoft.com/office/officeart/2008/layout/LinedList"/>
    <dgm:cxn modelId="{12641654-A050-4F01-8C38-B9E681F7A8AB}" type="presParOf" srcId="{7E4A7D6B-5F8B-4227-9A1E-C753A5FE9CB8}" destId="{66F897DC-EF4C-4C6B-B929-F00E85D2FB6F}" srcOrd="5" destOrd="0" presId="urn:microsoft.com/office/officeart/2008/layout/LinedList"/>
    <dgm:cxn modelId="{DCF8417E-A779-42EB-BB34-A2919BB15AE7}" type="presParOf" srcId="{66F897DC-EF4C-4C6B-B929-F00E85D2FB6F}" destId="{816EA2BB-C9D0-4970-93D8-B17CC1D9490E}" srcOrd="0" destOrd="0" presId="urn:microsoft.com/office/officeart/2008/layout/LinedList"/>
    <dgm:cxn modelId="{0414F82B-57D3-4EF0-B1D4-AD7AD03ACD74}" type="presParOf" srcId="{66F897DC-EF4C-4C6B-B929-F00E85D2FB6F}" destId="{4F775CA1-508D-48CA-B5BA-2683AE96E1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8F8F8AB-DB69-4D39-A58A-79E4945F6C9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5506D760-C218-429C-8440-B9F811EA49A9}">
      <dgm:prSet/>
      <dgm:spPr/>
      <dgm:t>
        <a:bodyPr/>
        <a:lstStyle/>
        <a:p>
          <a:r>
            <a:rPr lang="fi-FI" b="1"/>
            <a:t>SFDR-asetus jakaa sijoitusrahastot kolmeen luokkaan: </a:t>
          </a:r>
          <a:endParaRPr lang="fi-FI"/>
        </a:p>
      </dgm:t>
    </dgm:pt>
    <dgm:pt modelId="{C08629F5-7441-4507-8D63-F0505BD5C147}" type="parTrans" cxnId="{584758AE-5011-4528-9DBF-B8DAB1BEAEC4}">
      <dgm:prSet/>
      <dgm:spPr/>
      <dgm:t>
        <a:bodyPr/>
        <a:lstStyle/>
        <a:p>
          <a:endParaRPr lang="fi-FI"/>
        </a:p>
      </dgm:t>
    </dgm:pt>
    <dgm:pt modelId="{72A48693-133C-494F-9E6B-BBD2D9230EB4}" type="sibTrans" cxnId="{584758AE-5011-4528-9DBF-B8DAB1BEAEC4}">
      <dgm:prSet/>
      <dgm:spPr/>
      <dgm:t>
        <a:bodyPr/>
        <a:lstStyle/>
        <a:p>
          <a:endParaRPr lang="fi-FI"/>
        </a:p>
      </dgm:t>
    </dgm:pt>
    <dgm:pt modelId="{567086A5-6F9B-4042-A987-231C4523BCCE}">
      <dgm:prSet/>
      <dgm:spPr/>
      <dgm:t>
        <a:bodyPr/>
        <a:lstStyle/>
        <a:p>
          <a:r>
            <a:rPr lang="fi-FI"/>
            <a:t>SFDR 6 artiklan mukaiset sijoitusrahastot </a:t>
          </a:r>
        </a:p>
      </dgm:t>
    </dgm:pt>
    <dgm:pt modelId="{76E8AE75-DB87-4717-B684-228FAFD4B824}" type="parTrans" cxnId="{C59D7D1C-56C3-4ED8-97B2-FA33597B69F8}">
      <dgm:prSet/>
      <dgm:spPr/>
      <dgm:t>
        <a:bodyPr/>
        <a:lstStyle/>
        <a:p>
          <a:endParaRPr lang="fi-FI"/>
        </a:p>
      </dgm:t>
    </dgm:pt>
    <dgm:pt modelId="{00EE7BAD-87C9-4DB5-92F4-27F04A5F0C81}" type="sibTrans" cxnId="{C59D7D1C-56C3-4ED8-97B2-FA33597B69F8}">
      <dgm:prSet/>
      <dgm:spPr/>
      <dgm:t>
        <a:bodyPr/>
        <a:lstStyle/>
        <a:p>
          <a:endParaRPr lang="fi-FI"/>
        </a:p>
      </dgm:t>
    </dgm:pt>
    <dgm:pt modelId="{12039227-FD8C-49B1-90B0-E356FB58E949}">
      <dgm:prSet/>
      <dgm:spPr/>
      <dgm:t>
        <a:bodyPr/>
        <a:lstStyle/>
        <a:p>
          <a:r>
            <a:rPr lang="fi-FI" dirty="0"/>
            <a:t>SFDR 8 artiklan mukaiset sijoitusrahastot (ns. </a:t>
          </a:r>
          <a:r>
            <a:rPr lang="fi-FI" dirty="0">
              <a:solidFill>
                <a:srgbClr val="FF0000"/>
              </a:solidFill>
            </a:rPr>
            <a:t>vaalean vihreät rahastot</a:t>
          </a:r>
          <a:r>
            <a:rPr lang="fi-FI" dirty="0"/>
            <a:t>), jotka edistävät kestävyystekijöitä sijoituspäätöksissään ja</a:t>
          </a:r>
        </a:p>
      </dgm:t>
    </dgm:pt>
    <dgm:pt modelId="{1DB4E3B7-9B85-40CD-8E84-446C3E5C8D01}" type="parTrans" cxnId="{9891AFF1-321B-4689-B47F-7E3B91D541F1}">
      <dgm:prSet/>
      <dgm:spPr/>
      <dgm:t>
        <a:bodyPr/>
        <a:lstStyle/>
        <a:p>
          <a:endParaRPr lang="fi-FI"/>
        </a:p>
      </dgm:t>
    </dgm:pt>
    <dgm:pt modelId="{9F6F24FA-C941-4D67-B680-359D26543FA2}" type="sibTrans" cxnId="{9891AFF1-321B-4689-B47F-7E3B91D541F1}">
      <dgm:prSet/>
      <dgm:spPr/>
      <dgm:t>
        <a:bodyPr/>
        <a:lstStyle/>
        <a:p>
          <a:endParaRPr lang="fi-FI"/>
        </a:p>
      </dgm:t>
    </dgm:pt>
    <dgm:pt modelId="{1290F668-1171-43EC-A7FA-C4051BAFE420}">
      <dgm:prSet/>
      <dgm:spPr/>
      <dgm:t>
        <a:bodyPr/>
        <a:lstStyle/>
        <a:p>
          <a:r>
            <a:rPr lang="fi-FI" dirty="0"/>
            <a:t>SFDR 9 artiklan mukaiset sijoitusrahastot (ns. </a:t>
          </a:r>
          <a:r>
            <a:rPr lang="fi-FI" dirty="0">
              <a:solidFill>
                <a:srgbClr val="FF0000"/>
              </a:solidFill>
            </a:rPr>
            <a:t>tumman vihreät rahastot</a:t>
          </a:r>
          <a:r>
            <a:rPr lang="fi-FI" dirty="0"/>
            <a:t>), joiden tavoitteena on kestävät sijoitukset. </a:t>
          </a:r>
        </a:p>
      </dgm:t>
    </dgm:pt>
    <dgm:pt modelId="{B0B12DA4-1D9A-4E6A-91B6-A1F5962DAB0D}" type="parTrans" cxnId="{A0002A48-DE4A-4549-AB55-EF3135C8CE2D}">
      <dgm:prSet/>
      <dgm:spPr/>
      <dgm:t>
        <a:bodyPr/>
        <a:lstStyle/>
        <a:p>
          <a:endParaRPr lang="fi-FI"/>
        </a:p>
      </dgm:t>
    </dgm:pt>
    <dgm:pt modelId="{E4834E39-6DC9-4536-8154-259E6F0D1D5E}" type="sibTrans" cxnId="{A0002A48-DE4A-4549-AB55-EF3135C8CE2D}">
      <dgm:prSet/>
      <dgm:spPr/>
      <dgm:t>
        <a:bodyPr/>
        <a:lstStyle/>
        <a:p>
          <a:endParaRPr lang="fi-FI"/>
        </a:p>
      </dgm:t>
    </dgm:pt>
    <dgm:pt modelId="{09809AD1-0A7A-40F5-9673-896C45C8FD19}">
      <dgm:prSet/>
      <dgm:spPr/>
      <dgm:t>
        <a:bodyPr/>
        <a:lstStyle/>
        <a:p>
          <a:r>
            <a:rPr lang="fi-FI" b="1" dirty="0"/>
            <a:t>Finanssimarkkinatoimijoiden on julkaistava ja ylläpidettävä </a:t>
          </a:r>
          <a:r>
            <a:rPr lang="fi-FI" b="1" dirty="0">
              <a:solidFill>
                <a:srgbClr val="FF0000"/>
              </a:solidFill>
            </a:rPr>
            <a:t>verkkosivustoillaan</a:t>
          </a:r>
          <a:r>
            <a:rPr lang="fi-FI" b="1" dirty="0"/>
            <a:t> kunkin 8 artiklan 1 kohdassa ja 9 artiklan 1, 2 ja 3 kohdassa tarkoitetun </a:t>
          </a:r>
          <a:r>
            <a:rPr lang="fi-FI" b="1" dirty="0">
              <a:solidFill>
                <a:srgbClr val="FF0000"/>
              </a:solidFill>
            </a:rPr>
            <a:t>rahoitustuotteen</a:t>
          </a:r>
          <a:r>
            <a:rPr lang="fi-FI" b="1" dirty="0"/>
            <a:t> osalta seuraavat tiedot: </a:t>
          </a:r>
          <a:endParaRPr lang="fi-FI" dirty="0"/>
        </a:p>
      </dgm:t>
    </dgm:pt>
    <dgm:pt modelId="{A48378D2-B2B3-4A5B-AFE6-1C93EC32D51C}" type="parTrans" cxnId="{9C0ED009-F9A7-43B8-A5F2-F3DA8F67EF47}">
      <dgm:prSet/>
      <dgm:spPr/>
      <dgm:t>
        <a:bodyPr/>
        <a:lstStyle/>
        <a:p>
          <a:endParaRPr lang="fi-FI"/>
        </a:p>
      </dgm:t>
    </dgm:pt>
    <dgm:pt modelId="{4619A928-D1A5-4357-9E73-F01C5629C253}" type="sibTrans" cxnId="{9C0ED009-F9A7-43B8-A5F2-F3DA8F67EF47}">
      <dgm:prSet/>
      <dgm:spPr/>
      <dgm:t>
        <a:bodyPr/>
        <a:lstStyle/>
        <a:p>
          <a:endParaRPr lang="fi-FI"/>
        </a:p>
      </dgm:t>
    </dgm:pt>
    <dgm:pt modelId="{BE06CCC7-BD0E-44F2-A706-F5FE906C2CAB}">
      <dgm:prSet/>
      <dgm:spPr/>
      <dgm:t>
        <a:bodyPr/>
        <a:lstStyle/>
        <a:p>
          <a:r>
            <a:rPr lang="fi-FI" dirty="0"/>
            <a:t>ympäristöön tai yhteiskuntaan liittyvien </a:t>
          </a:r>
          <a:r>
            <a:rPr lang="fi-FI" dirty="0">
              <a:solidFill>
                <a:srgbClr val="FF0000"/>
              </a:solidFill>
            </a:rPr>
            <a:t>ominaisuuksien tai kestävän sijoitustavoitteen kuvaus</a:t>
          </a:r>
          <a:r>
            <a:rPr lang="fi-FI" dirty="0"/>
            <a:t>; </a:t>
          </a:r>
        </a:p>
      </dgm:t>
    </dgm:pt>
    <dgm:pt modelId="{3D9D6B98-ED10-4842-9FE1-E463A2E9DE76}" type="parTrans" cxnId="{B0EE3863-697A-4E5C-B7C5-D8D56CA4ECA0}">
      <dgm:prSet/>
      <dgm:spPr/>
      <dgm:t>
        <a:bodyPr/>
        <a:lstStyle/>
        <a:p>
          <a:endParaRPr lang="fi-FI"/>
        </a:p>
      </dgm:t>
    </dgm:pt>
    <dgm:pt modelId="{DAE8F539-03BD-4AFE-903B-59B7649F6A76}" type="sibTrans" cxnId="{B0EE3863-697A-4E5C-B7C5-D8D56CA4ECA0}">
      <dgm:prSet/>
      <dgm:spPr/>
      <dgm:t>
        <a:bodyPr/>
        <a:lstStyle/>
        <a:p>
          <a:endParaRPr lang="fi-FI"/>
        </a:p>
      </dgm:t>
    </dgm:pt>
    <dgm:pt modelId="{38634B6C-6D91-4C4E-8D6E-F8DCC4273547}">
      <dgm:prSet/>
      <dgm:spPr/>
      <dgm:t>
        <a:bodyPr/>
        <a:lstStyle/>
        <a:p>
          <a:r>
            <a:rPr lang="fi-FI" dirty="0"/>
            <a:t>tiedot </a:t>
          </a:r>
          <a:r>
            <a:rPr lang="fi-FI" dirty="0">
              <a:solidFill>
                <a:srgbClr val="FF0000"/>
              </a:solidFill>
            </a:rPr>
            <a:t>menetelmistä</a:t>
          </a:r>
          <a:r>
            <a:rPr lang="fi-FI" dirty="0"/>
            <a:t>, joita käytetään ympäristöön tai yhteiskuntaan liittyvien ominaisuuksien tai rahoitustuotteelle valittujen kestävien sijoitusten vaikutuksen arvioimisessa, mittaamisessa ja seuraamisessa, mukaan lukien </a:t>
          </a:r>
          <a:r>
            <a:rPr lang="fi-FI" dirty="0">
              <a:solidFill>
                <a:srgbClr val="FF0000"/>
              </a:solidFill>
            </a:rPr>
            <a:t>tietolähtee</a:t>
          </a:r>
          <a:r>
            <a:rPr lang="fi-FI" dirty="0"/>
            <a:t>t, perustana olevien omaisuuserien tarkastusvaatimukset ja </a:t>
          </a:r>
          <a:r>
            <a:rPr lang="fi-FI" dirty="0">
              <a:solidFill>
                <a:srgbClr val="FF0000"/>
              </a:solidFill>
            </a:rPr>
            <a:t>merkitykselliset kestävyysindikaattorit</a:t>
          </a:r>
          <a:r>
            <a:rPr lang="fi-FI" dirty="0"/>
            <a:t>, joita käytetään ympäristöön tai yhteiskuntaan liittyvien ominaisuuksien tai rahoitustuotteen kokonaisvaltaisen kestävyysvaikutuksen mittaamiseen; </a:t>
          </a:r>
        </a:p>
      </dgm:t>
    </dgm:pt>
    <dgm:pt modelId="{AD9EE262-857C-46C8-B9EF-C02E5D82A4F8}" type="parTrans" cxnId="{5F27EAF6-CFC5-46F2-ACC0-FE8A2BE58B22}">
      <dgm:prSet/>
      <dgm:spPr/>
      <dgm:t>
        <a:bodyPr/>
        <a:lstStyle/>
        <a:p>
          <a:endParaRPr lang="fi-FI"/>
        </a:p>
      </dgm:t>
    </dgm:pt>
    <dgm:pt modelId="{BBBC2F60-F7E2-4A44-9AD6-184C073183B9}" type="sibTrans" cxnId="{5F27EAF6-CFC5-46F2-ACC0-FE8A2BE58B22}">
      <dgm:prSet/>
      <dgm:spPr/>
      <dgm:t>
        <a:bodyPr/>
        <a:lstStyle/>
        <a:p>
          <a:endParaRPr lang="fi-FI"/>
        </a:p>
      </dgm:t>
    </dgm:pt>
    <dgm:pt modelId="{ACAC8133-229D-4339-B221-4344CD0A953B}">
      <dgm:prSet/>
      <dgm:spPr/>
      <dgm:t>
        <a:bodyPr/>
        <a:lstStyle/>
        <a:p>
          <a:r>
            <a:rPr lang="fi-FI" b="1" dirty="0"/>
            <a:t>Jos finanssimarkkinatoimijat asettavat saataville 8 artiklan 1 kohdassa taikka 9 artiklan 1, 2 tai 3 kohdassa tarkoitetun rahoitustuotteen, niiden on sisällytettävä </a:t>
          </a:r>
          <a:r>
            <a:rPr lang="fi-FI" b="1" dirty="0">
              <a:solidFill>
                <a:srgbClr val="FF0000"/>
              </a:solidFill>
            </a:rPr>
            <a:t>määräaikaiskatsauksiin</a:t>
          </a:r>
          <a:r>
            <a:rPr lang="fi-FI" b="1" dirty="0"/>
            <a:t> kuvaus seuraavista: </a:t>
          </a:r>
          <a:endParaRPr lang="fi-FI" dirty="0"/>
        </a:p>
      </dgm:t>
    </dgm:pt>
    <dgm:pt modelId="{8492F10C-7920-4A4C-B0E3-09DCB1C01BA1}" type="parTrans" cxnId="{53FFA48A-6D36-4111-97D3-2C34642F2A52}">
      <dgm:prSet/>
      <dgm:spPr/>
      <dgm:t>
        <a:bodyPr/>
        <a:lstStyle/>
        <a:p>
          <a:endParaRPr lang="fi-FI"/>
        </a:p>
      </dgm:t>
    </dgm:pt>
    <dgm:pt modelId="{AC4938DF-0155-442B-B6A1-EDC209C6B13E}" type="sibTrans" cxnId="{53FFA48A-6D36-4111-97D3-2C34642F2A52}">
      <dgm:prSet/>
      <dgm:spPr/>
      <dgm:t>
        <a:bodyPr/>
        <a:lstStyle/>
        <a:p>
          <a:endParaRPr lang="fi-FI"/>
        </a:p>
      </dgm:t>
    </dgm:pt>
    <dgm:pt modelId="{0CC5DF01-FF2C-4762-96BB-87B8456A0D5B}">
      <dgm:prSet/>
      <dgm:spPr/>
      <dgm:t>
        <a:bodyPr/>
        <a:lstStyle/>
        <a:p>
          <a:r>
            <a:rPr lang="fi-FI" dirty="0"/>
            <a:t>a) 8 artiklan 1 kohdassa tarkoitetun rahoitustuotteen osalta </a:t>
          </a:r>
          <a:r>
            <a:rPr lang="fi-FI" dirty="0">
              <a:solidFill>
                <a:srgbClr val="FF0000"/>
              </a:solidFill>
            </a:rPr>
            <a:t>ympäristöön tai yhteiskuntaan liittyvien ominaisuuksien toteutumisen laajuus</a:t>
          </a:r>
          <a:r>
            <a:rPr lang="fi-FI" dirty="0"/>
            <a:t>; </a:t>
          </a:r>
        </a:p>
      </dgm:t>
    </dgm:pt>
    <dgm:pt modelId="{653957C6-2A97-4506-80B6-3ADBA1B0DAFE}" type="parTrans" cxnId="{443E6AF0-E4F0-4084-A6CC-22951D1039A6}">
      <dgm:prSet/>
      <dgm:spPr/>
      <dgm:t>
        <a:bodyPr/>
        <a:lstStyle/>
        <a:p>
          <a:endParaRPr lang="fi-FI"/>
        </a:p>
      </dgm:t>
    </dgm:pt>
    <dgm:pt modelId="{B39CC746-79A3-4BDE-BE09-1027226A94BA}" type="sibTrans" cxnId="{443E6AF0-E4F0-4084-A6CC-22951D1039A6}">
      <dgm:prSet/>
      <dgm:spPr/>
      <dgm:t>
        <a:bodyPr/>
        <a:lstStyle/>
        <a:p>
          <a:endParaRPr lang="fi-FI"/>
        </a:p>
      </dgm:t>
    </dgm:pt>
    <dgm:pt modelId="{E6F77C82-0A59-479E-95D0-DEE92CB7528B}">
      <dgm:prSet/>
      <dgm:spPr/>
      <dgm:t>
        <a:bodyPr/>
        <a:lstStyle/>
        <a:p>
          <a:r>
            <a:rPr lang="fi-FI" dirty="0"/>
            <a:t>b) 9 artiklan 1, 2 tai 3 kohdassa tarkoitetun rahoitustuotteen osalta (mm.) rahoitustuotteen </a:t>
          </a:r>
          <a:r>
            <a:rPr lang="fi-FI" dirty="0">
              <a:solidFill>
                <a:srgbClr val="FF0000"/>
              </a:solidFill>
            </a:rPr>
            <a:t>kestävä kokonaisvaikutus </a:t>
          </a:r>
          <a:r>
            <a:rPr lang="fi-FI" dirty="0"/>
            <a:t>ilmaistuna asiaankuuluvilla kestävyysindikaattoreilla. </a:t>
          </a:r>
        </a:p>
      </dgm:t>
    </dgm:pt>
    <dgm:pt modelId="{69F06593-46CC-4F27-B295-8536E59AFC93}" type="parTrans" cxnId="{2760CC4C-B45A-4CDD-A6C0-19089B856F76}">
      <dgm:prSet/>
      <dgm:spPr/>
      <dgm:t>
        <a:bodyPr/>
        <a:lstStyle/>
        <a:p>
          <a:endParaRPr lang="fi-FI"/>
        </a:p>
      </dgm:t>
    </dgm:pt>
    <dgm:pt modelId="{BAC2710B-49ED-481C-8472-15303AD2CC53}" type="sibTrans" cxnId="{2760CC4C-B45A-4CDD-A6C0-19089B856F76}">
      <dgm:prSet/>
      <dgm:spPr/>
      <dgm:t>
        <a:bodyPr/>
        <a:lstStyle/>
        <a:p>
          <a:endParaRPr lang="fi-FI"/>
        </a:p>
      </dgm:t>
    </dgm:pt>
    <dgm:pt modelId="{47D0777D-BB22-4624-B7CD-5347D7BEB1A0}" type="pres">
      <dgm:prSet presAssocID="{78F8F8AB-DB69-4D39-A58A-79E4945F6C91}" presName="vert0" presStyleCnt="0">
        <dgm:presLayoutVars>
          <dgm:dir/>
          <dgm:animOne val="branch"/>
          <dgm:animLvl val="lvl"/>
        </dgm:presLayoutVars>
      </dgm:prSet>
      <dgm:spPr/>
    </dgm:pt>
    <dgm:pt modelId="{DC803A14-3EE0-446C-8CC9-FC51A4597258}" type="pres">
      <dgm:prSet presAssocID="{5506D760-C218-429C-8440-B9F811EA49A9}" presName="thickLine" presStyleLbl="alignNode1" presStyleIdx="0" presStyleCnt="3"/>
      <dgm:spPr/>
    </dgm:pt>
    <dgm:pt modelId="{5A6247BC-A65C-4F87-BBE6-9B7CB81E6CD0}" type="pres">
      <dgm:prSet presAssocID="{5506D760-C218-429C-8440-B9F811EA49A9}" presName="horz1" presStyleCnt="0"/>
      <dgm:spPr/>
    </dgm:pt>
    <dgm:pt modelId="{81A9846F-E4E1-45CB-B233-2F81064AE4AF}" type="pres">
      <dgm:prSet presAssocID="{5506D760-C218-429C-8440-B9F811EA49A9}" presName="tx1" presStyleLbl="revTx" presStyleIdx="0" presStyleCnt="10"/>
      <dgm:spPr/>
    </dgm:pt>
    <dgm:pt modelId="{8CAA7931-6FBD-4D6C-9A67-40A54106A54A}" type="pres">
      <dgm:prSet presAssocID="{5506D760-C218-429C-8440-B9F811EA49A9}" presName="vert1" presStyleCnt="0"/>
      <dgm:spPr/>
    </dgm:pt>
    <dgm:pt modelId="{FDB71E08-5376-4F96-9A87-4110CDC2544D}" type="pres">
      <dgm:prSet presAssocID="{567086A5-6F9B-4042-A987-231C4523BCCE}" presName="vertSpace2a" presStyleCnt="0"/>
      <dgm:spPr/>
    </dgm:pt>
    <dgm:pt modelId="{209DA6BA-CFD0-438D-B51A-3D29C5997FB6}" type="pres">
      <dgm:prSet presAssocID="{567086A5-6F9B-4042-A987-231C4523BCCE}" presName="horz2" presStyleCnt="0"/>
      <dgm:spPr/>
    </dgm:pt>
    <dgm:pt modelId="{B46CEDAD-4B06-44D6-9710-804CD9C53478}" type="pres">
      <dgm:prSet presAssocID="{567086A5-6F9B-4042-A987-231C4523BCCE}" presName="horzSpace2" presStyleCnt="0"/>
      <dgm:spPr/>
    </dgm:pt>
    <dgm:pt modelId="{3B947B25-7C40-4D25-AD34-7BDE35328DCF}" type="pres">
      <dgm:prSet presAssocID="{567086A5-6F9B-4042-A987-231C4523BCCE}" presName="tx2" presStyleLbl="revTx" presStyleIdx="1" presStyleCnt="10"/>
      <dgm:spPr/>
    </dgm:pt>
    <dgm:pt modelId="{C1744A14-6165-44D4-8034-D9A9301786D6}" type="pres">
      <dgm:prSet presAssocID="{567086A5-6F9B-4042-A987-231C4523BCCE}" presName="vert2" presStyleCnt="0"/>
      <dgm:spPr/>
    </dgm:pt>
    <dgm:pt modelId="{AC71B802-ECB9-4929-A674-0676B724FCDE}" type="pres">
      <dgm:prSet presAssocID="{567086A5-6F9B-4042-A987-231C4523BCCE}" presName="thinLine2b" presStyleLbl="callout" presStyleIdx="0" presStyleCnt="7"/>
      <dgm:spPr/>
    </dgm:pt>
    <dgm:pt modelId="{0C69827A-1E33-4E8A-B7BA-CFD0CF580A2C}" type="pres">
      <dgm:prSet presAssocID="{567086A5-6F9B-4042-A987-231C4523BCCE}" presName="vertSpace2b" presStyleCnt="0"/>
      <dgm:spPr/>
    </dgm:pt>
    <dgm:pt modelId="{F23DF428-C39C-4495-872C-AAA6973775E5}" type="pres">
      <dgm:prSet presAssocID="{12039227-FD8C-49B1-90B0-E356FB58E949}" presName="horz2" presStyleCnt="0"/>
      <dgm:spPr/>
    </dgm:pt>
    <dgm:pt modelId="{AB6343C7-251A-479C-B509-67AC680BF9AF}" type="pres">
      <dgm:prSet presAssocID="{12039227-FD8C-49B1-90B0-E356FB58E949}" presName="horzSpace2" presStyleCnt="0"/>
      <dgm:spPr/>
    </dgm:pt>
    <dgm:pt modelId="{5E876481-5310-445F-A9D6-4BBFC3DBC4C5}" type="pres">
      <dgm:prSet presAssocID="{12039227-FD8C-49B1-90B0-E356FB58E949}" presName="tx2" presStyleLbl="revTx" presStyleIdx="2" presStyleCnt="10"/>
      <dgm:spPr/>
    </dgm:pt>
    <dgm:pt modelId="{B052D47E-AB20-4723-A823-B04C99591666}" type="pres">
      <dgm:prSet presAssocID="{12039227-FD8C-49B1-90B0-E356FB58E949}" presName="vert2" presStyleCnt="0"/>
      <dgm:spPr/>
    </dgm:pt>
    <dgm:pt modelId="{9C1BE8F7-BB2F-4063-B557-EFFFE39C7F83}" type="pres">
      <dgm:prSet presAssocID="{12039227-FD8C-49B1-90B0-E356FB58E949}" presName="thinLine2b" presStyleLbl="callout" presStyleIdx="1" presStyleCnt="7"/>
      <dgm:spPr/>
    </dgm:pt>
    <dgm:pt modelId="{FA3A5CD9-CA90-4878-85C6-4FB1AF347709}" type="pres">
      <dgm:prSet presAssocID="{12039227-FD8C-49B1-90B0-E356FB58E949}" presName="vertSpace2b" presStyleCnt="0"/>
      <dgm:spPr/>
    </dgm:pt>
    <dgm:pt modelId="{747F014A-9C45-49F5-8D62-027403CCEDB2}" type="pres">
      <dgm:prSet presAssocID="{1290F668-1171-43EC-A7FA-C4051BAFE420}" presName="horz2" presStyleCnt="0"/>
      <dgm:spPr/>
    </dgm:pt>
    <dgm:pt modelId="{8A117B8A-685F-4A14-B12E-6362AF33742F}" type="pres">
      <dgm:prSet presAssocID="{1290F668-1171-43EC-A7FA-C4051BAFE420}" presName="horzSpace2" presStyleCnt="0"/>
      <dgm:spPr/>
    </dgm:pt>
    <dgm:pt modelId="{441BDB6C-5A71-45A4-97D3-1C3B4FFE1497}" type="pres">
      <dgm:prSet presAssocID="{1290F668-1171-43EC-A7FA-C4051BAFE420}" presName="tx2" presStyleLbl="revTx" presStyleIdx="3" presStyleCnt="10"/>
      <dgm:spPr/>
    </dgm:pt>
    <dgm:pt modelId="{6C255BA5-012B-471F-B3F6-412D79840BAD}" type="pres">
      <dgm:prSet presAssocID="{1290F668-1171-43EC-A7FA-C4051BAFE420}" presName="vert2" presStyleCnt="0"/>
      <dgm:spPr/>
    </dgm:pt>
    <dgm:pt modelId="{29420EF2-423C-47E8-8851-26AA0AE2A11C}" type="pres">
      <dgm:prSet presAssocID="{1290F668-1171-43EC-A7FA-C4051BAFE420}" presName="thinLine2b" presStyleLbl="callout" presStyleIdx="2" presStyleCnt="7"/>
      <dgm:spPr/>
    </dgm:pt>
    <dgm:pt modelId="{9E7F53F7-7A62-4C75-B293-FDCDB158C4CA}" type="pres">
      <dgm:prSet presAssocID="{1290F668-1171-43EC-A7FA-C4051BAFE420}" presName="vertSpace2b" presStyleCnt="0"/>
      <dgm:spPr/>
    </dgm:pt>
    <dgm:pt modelId="{B230C33F-5B56-4889-8D8C-F76BECDFDEC2}" type="pres">
      <dgm:prSet presAssocID="{09809AD1-0A7A-40F5-9673-896C45C8FD19}" presName="thickLine" presStyleLbl="alignNode1" presStyleIdx="1" presStyleCnt="3"/>
      <dgm:spPr/>
    </dgm:pt>
    <dgm:pt modelId="{04E7E524-3805-44AB-AE26-3AABE478A43E}" type="pres">
      <dgm:prSet presAssocID="{09809AD1-0A7A-40F5-9673-896C45C8FD19}" presName="horz1" presStyleCnt="0"/>
      <dgm:spPr/>
    </dgm:pt>
    <dgm:pt modelId="{F817A200-8DD1-4D6A-8D05-8B0079CF23EB}" type="pres">
      <dgm:prSet presAssocID="{09809AD1-0A7A-40F5-9673-896C45C8FD19}" presName="tx1" presStyleLbl="revTx" presStyleIdx="4" presStyleCnt="10"/>
      <dgm:spPr/>
    </dgm:pt>
    <dgm:pt modelId="{286951C0-4145-4DEC-83C9-5DB3449AF674}" type="pres">
      <dgm:prSet presAssocID="{09809AD1-0A7A-40F5-9673-896C45C8FD19}" presName="vert1" presStyleCnt="0"/>
      <dgm:spPr/>
    </dgm:pt>
    <dgm:pt modelId="{170A6F61-9082-456C-80D7-7A9DEFE3FB2D}" type="pres">
      <dgm:prSet presAssocID="{BE06CCC7-BD0E-44F2-A706-F5FE906C2CAB}" presName="vertSpace2a" presStyleCnt="0"/>
      <dgm:spPr/>
    </dgm:pt>
    <dgm:pt modelId="{21909B63-FB99-4AAF-A738-0B4B52301122}" type="pres">
      <dgm:prSet presAssocID="{BE06CCC7-BD0E-44F2-A706-F5FE906C2CAB}" presName="horz2" presStyleCnt="0"/>
      <dgm:spPr/>
    </dgm:pt>
    <dgm:pt modelId="{4829F5EA-28DD-4A29-A8AF-46D0E91F9946}" type="pres">
      <dgm:prSet presAssocID="{BE06CCC7-BD0E-44F2-A706-F5FE906C2CAB}" presName="horzSpace2" presStyleCnt="0"/>
      <dgm:spPr/>
    </dgm:pt>
    <dgm:pt modelId="{B3078476-B6EE-43ED-A4D2-682FE8EF5FAF}" type="pres">
      <dgm:prSet presAssocID="{BE06CCC7-BD0E-44F2-A706-F5FE906C2CAB}" presName="tx2" presStyleLbl="revTx" presStyleIdx="5" presStyleCnt="10"/>
      <dgm:spPr/>
    </dgm:pt>
    <dgm:pt modelId="{BF60265C-1F92-4309-AFE6-4DD0C7815477}" type="pres">
      <dgm:prSet presAssocID="{BE06CCC7-BD0E-44F2-A706-F5FE906C2CAB}" presName="vert2" presStyleCnt="0"/>
      <dgm:spPr/>
    </dgm:pt>
    <dgm:pt modelId="{0A1E89C7-59D3-4A63-B582-89205E3942B1}" type="pres">
      <dgm:prSet presAssocID="{BE06CCC7-BD0E-44F2-A706-F5FE906C2CAB}" presName="thinLine2b" presStyleLbl="callout" presStyleIdx="3" presStyleCnt="7"/>
      <dgm:spPr/>
    </dgm:pt>
    <dgm:pt modelId="{ED4784C5-DFE7-42E7-987F-7CA0CDF0CC7A}" type="pres">
      <dgm:prSet presAssocID="{BE06CCC7-BD0E-44F2-A706-F5FE906C2CAB}" presName="vertSpace2b" presStyleCnt="0"/>
      <dgm:spPr/>
    </dgm:pt>
    <dgm:pt modelId="{20EE1475-DA01-452F-8BDC-35E024147464}" type="pres">
      <dgm:prSet presAssocID="{38634B6C-6D91-4C4E-8D6E-F8DCC4273547}" presName="horz2" presStyleCnt="0"/>
      <dgm:spPr/>
    </dgm:pt>
    <dgm:pt modelId="{B39829D1-5A69-4E43-ACC1-3F9CD5CE47C6}" type="pres">
      <dgm:prSet presAssocID="{38634B6C-6D91-4C4E-8D6E-F8DCC4273547}" presName="horzSpace2" presStyleCnt="0"/>
      <dgm:spPr/>
    </dgm:pt>
    <dgm:pt modelId="{49FFE6C5-2235-4ECF-B298-9DA24C383987}" type="pres">
      <dgm:prSet presAssocID="{38634B6C-6D91-4C4E-8D6E-F8DCC4273547}" presName="tx2" presStyleLbl="revTx" presStyleIdx="6" presStyleCnt="10"/>
      <dgm:spPr/>
    </dgm:pt>
    <dgm:pt modelId="{EFD0CE4C-313F-4272-9896-476C6F2E7DAF}" type="pres">
      <dgm:prSet presAssocID="{38634B6C-6D91-4C4E-8D6E-F8DCC4273547}" presName="vert2" presStyleCnt="0"/>
      <dgm:spPr/>
    </dgm:pt>
    <dgm:pt modelId="{A04C1262-EE6E-4E39-B5E2-1A2E06AA2A46}" type="pres">
      <dgm:prSet presAssocID="{38634B6C-6D91-4C4E-8D6E-F8DCC4273547}" presName="thinLine2b" presStyleLbl="callout" presStyleIdx="4" presStyleCnt="7"/>
      <dgm:spPr/>
    </dgm:pt>
    <dgm:pt modelId="{2035EB0F-A1B7-42B6-AC9E-F464A734E133}" type="pres">
      <dgm:prSet presAssocID="{38634B6C-6D91-4C4E-8D6E-F8DCC4273547}" presName="vertSpace2b" presStyleCnt="0"/>
      <dgm:spPr/>
    </dgm:pt>
    <dgm:pt modelId="{C08F52B5-87DE-4EF9-B530-9AFCE42F782A}" type="pres">
      <dgm:prSet presAssocID="{ACAC8133-229D-4339-B221-4344CD0A953B}" presName="thickLine" presStyleLbl="alignNode1" presStyleIdx="2" presStyleCnt="3"/>
      <dgm:spPr/>
    </dgm:pt>
    <dgm:pt modelId="{E58B5381-4DF0-41C1-9FB6-CDEB1AF923FC}" type="pres">
      <dgm:prSet presAssocID="{ACAC8133-229D-4339-B221-4344CD0A953B}" presName="horz1" presStyleCnt="0"/>
      <dgm:spPr/>
    </dgm:pt>
    <dgm:pt modelId="{C4D9192B-AB67-45D8-A5EA-F4AA69D6F6C7}" type="pres">
      <dgm:prSet presAssocID="{ACAC8133-229D-4339-B221-4344CD0A953B}" presName="tx1" presStyleLbl="revTx" presStyleIdx="7" presStyleCnt="10"/>
      <dgm:spPr/>
    </dgm:pt>
    <dgm:pt modelId="{293A7E17-A196-40D5-8521-44A786F17007}" type="pres">
      <dgm:prSet presAssocID="{ACAC8133-229D-4339-B221-4344CD0A953B}" presName="vert1" presStyleCnt="0"/>
      <dgm:spPr/>
    </dgm:pt>
    <dgm:pt modelId="{B009709C-6718-478E-B30E-E656D2CAEF76}" type="pres">
      <dgm:prSet presAssocID="{0CC5DF01-FF2C-4762-96BB-87B8456A0D5B}" presName="vertSpace2a" presStyleCnt="0"/>
      <dgm:spPr/>
    </dgm:pt>
    <dgm:pt modelId="{5E526192-AD83-44BD-B839-0D48F8DE75CE}" type="pres">
      <dgm:prSet presAssocID="{0CC5DF01-FF2C-4762-96BB-87B8456A0D5B}" presName="horz2" presStyleCnt="0"/>
      <dgm:spPr/>
    </dgm:pt>
    <dgm:pt modelId="{851171FD-38ED-460F-B431-9B63BB02C710}" type="pres">
      <dgm:prSet presAssocID="{0CC5DF01-FF2C-4762-96BB-87B8456A0D5B}" presName="horzSpace2" presStyleCnt="0"/>
      <dgm:spPr/>
    </dgm:pt>
    <dgm:pt modelId="{89E96A94-2202-40F1-8932-0275347D6099}" type="pres">
      <dgm:prSet presAssocID="{0CC5DF01-FF2C-4762-96BB-87B8456A0D5B}" presName="tx2" presStyleLbl="revTx" presStyleIdx="8" presStyleCnt="10"/>
      <dgm:spPr/>
    </dgm:pt>
    <dgm:pt modelId="{0F0B5B38-0FFD-4397-A954-60C4E26EFB02}" type="pres">
      <dgm:prSet presAssocID="{0CC5DF01-FF2C-4762-96BB-87B8456A0D5B}" presName="vert2" presStyleCnt="0"/>
      <dgm:spPr/>
    </dgm:pt>
    <dgm:pt modelId="{D99BF10F-05A3-40AE-BDB1-41C1409B9836}" type="pres">
      <dgm:prSet presAssocID="{0CC5DF01-FF2C-4762-96BB-87B8456A0D5B}" presName="thinLine2b" presStyleLbl="callout" presStyleIdx="5" presStyleCnt="7"/>
      <dgm:spPr/>
    </dgm:pt>
    <dgm:pt modelId="{4BA6BB30-00D1-42DC-B5FD-C0826047A47B}" type="pres">
      <dgm:prSet presAssocID="{0CC5DF01-FF2C-4762-96BB-87B8456A0D5B}" presName="vertSpace2b" presStyleCnt="0"/>
      <dgm:spPr/>
    </dgm:pt>
    <dgm:pt modelId="{D632A4B8-C599-49BA-83D6-7518A34F15C4}" type="pres">
      <dgm:prSet presAssocID="{E6F77C82-0A59-479E-95D0-DEE92CB7528B}" presName="horz2" presStyleCnt="0"/>
      <dgm:spPr/>
    </dgm:pt>
    <dgm:pt modelId="{D933D9C6-A171-494D-892D-D064F80EB541}" type="pres">
      <dgm:prSet presAssocID="{E6F77C82-0A59-479E-95D0-DEE92CB7528B}" presName="horzSpace2" presStyleCnt="0"/>
      <dgm:spPr/>
    </dgm:pt>
    <dgm:pt modelId="{A53DEDBD-C1B6-4A4F-B839-D42B33776C43}" type="pres">
      <dgm:prSet presAssocID="{E6F77C82-0A59-479E-95D0-DEE92CB7528B}" presName="tx2" presStyleLbl="revTx" presStyleIdx="9" presStyleCnt="10"/>
      <dgm:spPr/>
    </dgm:pt>
    <dgm:pt modelId="{F9B7A85F-01C1-4D18-BBF1-4C5036394D8B}" type="pres">
      <dgm:prSet presAssocID="{E6F77C82-0A59-479E-95D0-DEE92CB7528B}" presName="vert2" presStyleCnt="0"/>
      <dgm:spPr/>
    </dgm:pt>
    <dgm:pt modelId="{107C4C75-1788-4EAA-934A-B1A0FB55D371}" type="pres">
      <dgm:prSet presAssocID="{E6F77C82-0A59-479E-95D0-DEE92CB7528B}" presName="thinLine2b" presStyleLbl="callout" presStyleIdx="6" presStyleCnt="7"/>
      <dgm:spPr/>
    </dgm:pt>
    <dgm:pt modelId="{1E6CCE0A-89D8-44CD-9AC0-8BB5815EC3C3}" type="pres">
      <dgm:prSet presAssocID="{E6F77C82-0A59-479E-95D0-DEE92CB7528B}" presName="vertSpace2b" presStyleCnt="0"/>
      <dgm:spPr/>
    </dgm:pt>
  </dgm:ptLst>
  <dgm:cxnLst>
    <dgm:cxn modelId="{9C0ED009-F9A7-43B8-A5F2-F3DA8F67EF47}" srcId="{78F8F8AB-DB69-4D39-A58A-79E4945F6C91}" destId="{09809AD1-0A7A-40F5-9673-896C45C8FD19}" srcOrd="1" destOrd="0" parTransId="{A48378D2-B2B3-4A5B-AFE6-1C93EC32D51C}" sibTransId="{4619A928-D1A5-4357-9E73-F01C5629C253}"/>
    <dgm:cxn modelId="{6737DE15-2532-425B-9A11-69D7E549E854}" type="presOf" srcId="{5506D760-C218-429C-8440-B9F811EA49A9}" destId="{81A9846F-E4E1-45CB-B233-2F81064AE4AF}" srcOrd="0" destOrd="0" presId="urn:microsoft.com/office/officeart/2008/layout/LinedList"/>
    <dgm:cxn modelId="{C59D7D1C-56C3-4ED8-97B2-FA33597B69F8}" srcId="{5506D760-C218-429C-8440-B9F811EA49A9}" destId="{567086A5-6F9B-4042-A987-231C4523BCCE}" srcOrd="0" destOrd="0" parTransId="{76E8AE75-DB87-4717-B684-228FAFD4B824}" sibTransId="{00EE7BAD-87C9-4DB5-92F4-27F04A5F0C81}"/>
    <dgm:cxn modelId="{C27BDA3A-59D5-46AD-B3B9-58B1DC93C6C6}" type="presOf" srcId="{12039227-FD8C-49B1-90B0-E356FB58E949}" destId="{5E876481-5310-445F-A9D6-4BBFC3DBC4C5}" srcOrd="0" destOrd="0" presId="urn:microsoft.com/office/officeart/2008/layout/LinedList"/>
    <dgm:cxn modelId="{4676B43F-6AEE-4856-8D7D-44B9544AD4F0}" type="presOf" srcId="{0CC5DF01-FF2C-4762-96BB-87B8456A0D5B}" destId="{89E96A94-2202-40F1-8932-0275347D6099}" srcOrd="0" destOrd="0" presId="urn:microsoft.com/office/officeart/2008/layout/LinedList"/>
    <dgm:cxn modelId="{B0EE3863-697A-4E5C-B7C5-D8D56CA4ECA0}" srcId="{09809AD1-0A7A-40F5-9673-896C45C8FD19}" destId="{BE06CCC7-BD0E-44F2-A706-F5FE906C2CAB}" srcOrd="0" destOrd="0" parTransId="{3D9D6B98-ED10-4842-9FE1-E463A2E9DE76}" sibTransId="{DAE8F539-03BD-4AFE-903B-59B7649F6A76}"/>
    <dgm:cxn modelId="{A0002A48-DE4A-4549-AB55-EF3135C8CE2D}" srcId="{5506D760-C218-429C-8440-B9F811EA49A9}" destId="{1290F668-1171-43EC-A7FA-C4051BAFE420}" srcOrd="2" destOrd="0" parTransId="{B0B12DA4-1D9A-4E6A-91B6-A1F5962DAB0D}" sibTransId="{E4834E39-6DC9-4536-8154-259E6F0D1D5E}"/>
    <dgm:cxn modelId="{2760CC4C-B45A-4CDD-A6C0-19089B856F76}" srcId="{ACAC8133-229D-4339-B221-4344CD0A953B}" destId="{E6F77C82-0A59-479E-95D0-DEE92CB7528B}" srcOrd="1" destOrd="0" parTransId="{69F06593-46CC-4F27-B295-8536E59AFC93}" sibTransId="{BAC2710B-49ED-481C-8472-15303AD2CC53}"/>
    <dgm:cxn modelId="{18B71A4E-F19D-44F7-B044-BB6410629923}" type="presOf" srcId="{BE06CCC7-BD0E-44F2-A706-F5FE906C2CAB}" destId="{B3078476-B6EE-43ED-A4D2-682FE8EF5FAF}" srcOrd="0" destOrd="0" presId="urn:microsoft.com/office/officeart/2008/layout/LinedList"/>
    <dgm:cxn modelId="{816B2654-8B1B-4BD1-8396-5D039F3673A3}" type="presOf" srcId="{E6F77C82-0A59-479E-95D0-DEE92CB7528B}" destId="{A53DEDBD-C1B6-4A4F-B839-D42B33776C43}" srcOrd="0" destOrd="0" presId="urn:microsoft.com/office/officeart/2008/layout/LinedList"/>
    <dgm:cxn modelId="{DD822378-3A02-452B-B9E4-C890F6069280}" type="presOf" srcId="{38634B6C-6D91-4C4E-8D6E-F8DCC4273547}" destId="{49FFE6C5-2235-4ECF-B298-9DA24C383987}" srcOrd="0" destOrd="0" presId="urn:microsoft.com/office/officeart/2008/layout/LinedList"/>
    <dgm:cxn modelId="{53FFA48A-6D36-4111-97D3-2C34642F2A52}" srcId="{78F8F8AB-DB69-4D39-A58A-79E4945F6C91}" destId="{ACAC8133-229D-4339-B221-4344CD0A953B}" srcOrd="2" destOrd="0" parTransId="{8492F10C-7920-4A4C-B0E3-09DCB1C01BA1}" sibTransId="{AC4938DF-0155-442B-B6A1-EDC209C6B13E}"/>
    <dgm:cxn modelId="{F0ADBC8D-05E3-477F-8515-1C4DC17B59C3}" type="presOf" srcId="{ACAC8133-229D-4339-B221-4344CD0A953B}" destId="{C4D9192B-AB67-45D8-A5EA-F4AA69D6F6C7}" srcOrd="0" destOrd="0" presId="urn:microsoft.com/office/officeart/2008/layout/LinedList"/>
    <dgm:cxn modelId="{47886F97-3377-457B-A752-5F8EE7973839}" type="presOf" srcId="{09809AD1-0A7A-40F5-9673-896C45C8FD19}" destId="{F817A200-8DD1-4D6A-8D05-8B0079CF23EB}" srcOrd="0" destOrd="0" presId="urn:microsoft.com/office/officeart/2008/layout/LinedList"/>
    <dgm:cxn modelId="{D5B56BA0-3AA0-404D-8CE5-E46AB99A0EFC}" type="presOf" srcId="{78F8F8AB-DB69-4D39-A58A-79E4945F6C91}" destId="{47D0777D-BB22-4624-B7CD-5347D7BEB1A0}" srcOrd="0" destOrd="0" presId="urn:microsoft.com/office/officeart/2008/layout/LinedList"/>
    <dgm:cxn modelId="{584758AE-5011-4528-9DBF-B8DAB1BEAEC4}" srcId="{78F8F8AB-DB69-4D39-A58A-79E4945F6C91}" destId="{5506D760-C218-429C-8440-B9F811EA49A9}" srcOrd="0" destOrd="0" parTransId="{C08629F5-7441-4507-8D63-F0505BD5C147}" sibTransId="{72A48693-133C-494F-9E6B-BBD2D9230EB4}"/>
    <dgm:cxn modelId="{3D67C4B4-12FA-4060-811A-FAC1C84EDBDD}" type="presOf" srcId="{1290F668-1171-43EC-A7FA-C4051BAFE420}" destId="{441BDB6C-5A71-45A4-97D3-1C3B4FFE1497}" srcOrd="0" destOrd="0" presId="urn:microsoft.com/office/officeart/2008/layout/LinedList"/>
    <dgm:cxn modelId="{A23EC5CA-3773-40AC-83B1-82746E866855}" type="presOf" srcId="{567086A5-6F9B-4042-A987-231C4523BCCE}" destId="{3B947B25-7C40-4D25-AD34-7BDE35328DCF}" srcOrd="0" destOrd="0" presId="urn:microsoft.com/office/officeart/2008/layout/LinedList"/>
    <dgm:cxn modelId="{443E6AF0-E4F0-4084-A6CC-22951D1039A6}" srcId="{ACAC8133-229D-4339-B221-4344CD0A953B}" destId="{0CC5DF01-FF2C-4762-96BB-87B8456A0D5B}" srcOrd="0" destOrd="0" parTransId="{653957C6-2A97-4506-80B6-3ADBA1B0DAFE}" sibTransId="{B39CC746-79A3-4BDE-BE09-1027226A94BA}"/>
    <dgm:cxn modelId="{9891AFF1-321B-4689-B47F-7E3B91D541F1}" srcId="{5506D760-C218-429C-8440-B9F811EA49A9}" destId="{12039227-FD8C-49B1-90B0-E356FB58E949}" srcOrd="1" destOrd="0" parTransId="{1DB4E3B7-9B85-40CD-8E84-446C3E5C8D01}" sibTransId="{9F6F24FA-C941-4D67-B680-359D26543FA2}"/>
    <dgm:cxn modelId="{5F27EAF6-CFC5-46F2-ACC0-FE8A2BE58B22}" srcId="{09809AD1-0A7A-40F5-9673-896C45C8FD19}" destId="{38634B6C-6D91-4C4E-8D6E-F8DCC4273547}" srcOrd="1" destOrd="0" parTransId="{AD9EE262-857C-46C8-B9EF-C02E5D82A4F8}" sibTransId="{BBBC2F60-F7E2-4A44-9AD6-184C073183B9}"/>
    <dgm:cxn modelId="{5BC1F502-4EB3-473D-8602-8FEB468DE20E}" type="presParOf" srcId="{47D0777D-BB22-4624-B7CD-5347D7BEB1A0}" destId="{DC803A14-3EE0-446C-8CC9-FC51A4597258}" srcOrd="0" destOrd="0" presId="urn:microsoft.com/office/officeart/2008/layout/LinedList"/>
    <dgm:cxn modelId="{E02519FC-8FB3-464C-8581-93507CF5DC6B}" type="presParOf" srcId="{47D0777D-BB22-4624-B7CD-5347D7BEB1A0}" destId="{5A6247BC-A65C-4F87-BBE6-9B7CB81E6CD0}" srcOrd="1" destOrd="0" presId="urn:microsoft.com/office/officeart/2008/layout/LinedList"/>
    <dgm:cxn modelId="{C017DEB8-063D-47AF-BC98-0EFFCBFA3896}" type="presParOf" srcId="{5A6247BC-A65C-4F87-BBE6-9B7CB81E6CD0}" destId="{81A9846F-E4E1-45CB-B233-2F81064AE4AF}" srcOrd="0" destOrd="0" presId="urn:microsoft.com/office/officeart/2008/layout/LinedList"/>
    <dgm:cxn modelId="{6C885603-CF9B-4AEE-9F47-8894F8694BA7}" type="presParOf" srcId="{5A6247BC-A65C-4F87-BBE6-9B7CB81E6CD0}" destId="{8CAA7931-6FBD-4D6C-9A67-40A54106A54A}" srcOrd="1" destOrd="0" presId="urn:microsoft.com/office/officeart/2008/layout/LinedList"/>
    <dgm:cxn modelId="{41D2F94E-79EC-4D46-B0ED-D72012D059FC}" type="presParOf" srcId="{8CAA7931-6FBD-4D6C-9A67-40A54106A54A}" destId="{FDB71E08-5376-4F96-9A87-4110CDC2544D}" srcOrd="0" destOrd="0" presId="urn:microsoft.com/office/officeart/2008/layout/LinedList"/>
    <dgm:cxn modelId="{ED07FB39-E025-4881-AD99-E5B50E093AE3}" type="presParOf" srcId="{8CAA7931-6FBD-4D6C-9A67-40A54106A54A}" destId="{209DA6BA-CFD0-438D-B51A-3D29C5997FB6}" srcOrd="1" destOrd="0" presId="urn:microsoft.com/office/officeart/2008/layout/LinedList"/>
    <dgm:cxn modelId="{D7E30864-CF15-427A-8DB9-AE7F56047325}" type="presParOf" srcId="{209DA6BA-CFD0-438D-B51A-3D29C5997FB6}" destId="{B46CEDAD-4B06-44D6-9710-804CD9C53478}" srcOrd="0" destOrd="0" presId="urn:microsoft.com/office/officeart/2008/layout/LinedList"/>
    <dgm:cxn modelId="{2030AD5C-E71C-4E99-8E55-1602B06B001A}" type="presParOf" srcId="{209DA6BA-CFD0-438D-B51A-3D29C5997FB6}" destId="{3B947B25-7C40-4D25-AD34-7BDE35328DCF}" srcOrd="1" destOrd="0" presId="urn:microsoft.com/office/officeart/2008/layout/LinedList"/>
    <dgm:cxn modelId="{0B9CB164-CE5E-4E0A-8EB3-B93417B73549}" type="presParOf" srcId="{209DA6BA-CFD0-438D-B51A-3D29C5997FB6}" destId="{C1744A14-6165-44D4-8034-D9A9301786D6}" srcOrd="2" destOrd="0" presId="urn:microsoft.com/office/officeart/2008/layout/LinedList"/>
    <dgm:cxn modelId="{32B8D4FD-C7AB-4E14-B918-7AAFE47DA2B5}" type="presParOf" srcId="{8CAA7931-6FBD-4D6C-9A67-40A54106A54A}" destId="{AC71B802-ECB9-4929-A674-0676B724FCDE}" srcOrd="2" destOrd="0" presId="urn:microsoft.com/office/officeart/2008/layout/LinedList"/>
    <dgm:cxn modelId="{F84642CD-D69D-4CB8-B226-021F73079E12}" type="presParOf" srcId="{8CAA7931-6FBD-4D6C-9A67-40A54106A54A}" destId="{0C69827A-1E33-4E8A-B7BA-CFD0CF580A2C}" srcOrd="3" destOrd="0" presId="urn:microsoft.com/office/officeart/2008/layout/LinedList"/>
    <dgm:cxn modelId="{FAADC138-1577-489D-8FFA-533D426EBCE2}" type="presParOf" srcId="{8CAA7931-6FBD-4D6C-9A67-40A54106A54A}" destId="{F23DF428-C39C-4495-872C-AAA6973775E5}" srcOrd="4" destOrd="0" presId="urn:microsoft.com/office/officeart/2008/layout/LinedList"/>
    <dgm:cxn modelId="{83F468B8-F2D8-4D50-9D2B-2B435751FD79}" type="presParOf" srcId="{F23DF428-C39C-4495-872C-AAA6973775E5}" destId="{AB6343C7-251A-479C-B509-67AC680BF9AF}" srcOrd="0" destOrd="0" presId="urn:microsoft.com/office/officeart/2008/layout/LinedList"/>
    <dgm:cxn modelId="{C71ED4D1-64E5-40A7-9207-6328978545DE}" type="presParOf" srcId="{F23DF428-C39C-4495-872C-AAA6973775E5}" destId="{5E876481-5310-445F-A9D6-4BBFC3DBC4C5}" srcOrd="1" destOrd="0" presId="urn:microsoft.com/office/officeart/2008/layout/LinedList"/>
    <dgm:cxn modelId="{8200A01C-0BD4-400B-804B-E33A021510F9}" type="presParOf" srcId="{F23DF428-C39C-4495-872C-AAA6973775E5}" destId="{B052D47E-AB20-4723-A823-B04C99591666}" srcOrd="2" destOrd="0" presId="urn:microsoft.com/office/officeart/2008/layout/LinedList"/>
    <dgm:cxn modelId="{EE28B524-BD4D-47DF-91D8-7766B6326195}" type="presParOf" srcId="{8CAA7931-6FBD-4D6C-9A67-40A54106A54A}" destId="{9C1BE8F7-BB2F-4063-B557-EFFFE39C7F83}" srcOrd="5" destOrd="0" presId="urn:microsoft.com/office/officeart/2008/layout/LinedList"/>
    <dgm:cxn modelId="{935A7DCD-EE3A-4F24-AB25-648E0428A16C}" type="presParOf" srcId="{8CAA7931-6FBD-4D6C-9A67-40A54106A54A}" destId="{FA3A5CD9-CA90-4878-85C6-4FB1AF347709}" srcOrd="6" destOrd="0" presId="urn:microsoft.com/office/officeart/2008/layout/LinedList"/>
    <dgm:cxn modelId="{96675750-5ADB-4945-A48F-413DADD8521E}" type="presParOf" srcId="{8CAA7931-6FBD-4D6C-9A67-40A54106A54A}" destId="{747F014A-9C45-49F5-8D62-027403CCEDB2}" srcOrd="7" destOrd="0" presId="urn:microsoft.com/office/officeart/2008/layout/LinedList"/>
    <dgm:cxn modelId="{7F2EC606-D18D-4940-A628-74755913D41F}" type="presParOf" srcId="{747F014A-9C45-49F5-8D62-027403CCEDB2}" destId="{8A117B8A-685F-4A14-B12E-6362AF33742F}" srcOrd="0" destOrd="0" presId="urn:microsoft.com/office/officeart/2008/layout/LinedList"/>
    <dgm:cxn modelId="{687A63DE-C3BE-4E89-B87E-CA418964F07C}" type="presParOf" srcId="{747F014A-9C45-49F5-8D62-027403CCEDB2}" destId="{441BDB6C-5A71-45A4-97D3-1C3B4FFE1497}" srcOrd="1" destOrd="0" presId="urn:microsoft.com/office/officeart/2008/layout/LinedList"/>
    <dgm:cxn modelId="{FD31AECE-5265-4FE1-837D-790B0D74C221}" type="presParOf" srcId="{747F014A-9C45-49F5-8D62-027403CCEDB2}" destId="{6C255BA5-012B-471F-B3F6-412D79840BAD}" srcOrd="2" destOrd="0" presId="urn:microsoft.com/office/officeart/2008/layout/LinedList"/>
    <dgm:cxn modelId="{921782E0-4ECB-477B-B632-EB37B57B8ACD}" type="presParOf" srcId="{8CAA7931-6FBD-4D6C-9A67-40A54106A54A}" destId="{29420EF2-423C-47E8-8851-26AA0AE2A11C}" srcOrd="8" destOrd="0" presId="urn:microsoft.com/office/officeart/2008/layout/LinedList"/>
    <dgm:cxn modelId="{6EE02E84-E08F-482E-9034-CEE24FC79E93}" type="presParOf" srcId="{8CAA7931-6FBD-4D6C-9A67-40A54106A54A}" destId="{9E7F53F7-7A62-4C75-B293-FDCDB158C4CA}" srcOrd="9" destOrd="0" presId="urn:microsoft.com/office/officeart/2008/layout/LinedList"/>
    <dgm:cxn modelId="{23669680-2727-4649-AF86-C6A088753B8A}" type="presParOf" srcId="{47D0777D-BB22-4624-B7CD-5347D7BEB1A0}" destId="{B230C33F-5B56-4889-8D8C-F76BECDFDEC2}" srcOrd="2" destOrd="0" presId="urn:microsoft.com/office/officeart/2008/layout/LinedList"/>
    <dgm:cxn modelId="{7D243963-8F32-47AC-921A-41D1F833D4CA}" type="presParOf" srcId="{47D0777D-BB22-4624-B7CD-5347D7BEB1A0}" destId="{04E7E524-3805-44AB-AE26-3AABE478A43E}" srcOrd="3" destOrd="0" presId="urn:microsoft.com/office/officeart/2008/layout/LinedList"/>
    <dgm:cxn modelId="{FA8D1620-F723-4AA6-AD70-AC7A2F8B48FD}" type="presParOf" srcId="{04E7E524-3805-44AB-AE26-3AABE478A43E}" destId="{F817A200-8DD1-4D6A-8D05-8B0079CF23EB}" srcOrd="0" destOrd="0" presId="urn:microsoft.com/office/officeart/2008/layout/LinedList"/>
    <dgm:cxn modelId="{E99FA351-CF2C-4A94-921F-FA3EE12BC0C2}" type="presParOf" srcId="{04E7E524-3805-44AB-AE26-3AABE478A43E}" destId="{286951C0-4145-4DEC-83C9-5DB3449AF674}" srcOrd="1" destOrd="0" presId="urn:microsoft.com/office/officeart/2008/layout/LinedList"/>
    <dgm:cxn modelId="{1FE91A33-A7EF-4DF0-BD5A-827E06FCC44C}" type="presParOf" srcId="{286951C0-4145-4DEC-83C9-5DB3449AF674}" destId="{170A6F61-9082-456C-80D7-7A9DEFE3FB2D}" srcOrd="0" destOrd="0" presId="urn:microsoft.com/office/officeart/2008/layout/LinedList"/>
    <dgm:cxn modelId="{8341E0F0-7C3C-4CF1-AC9D-C069BC2E7CD5}" type="presParOf" srcId="{286951C0-4145-4DEC-83C9-5DB3449AF674}" destId="{21909B63-FB99-4AAF-A738-0B4B52301122}" srcOrd="1" destOrd="0" presId="urn:microsoft.com/office/officeart/2008/layout/LinedList"/>
    <dgm:cxn modelId="{DC79CDF6-F140-4D86-A8AE-C1EF7B479540}" type="presParOf" srcId="{21909B63-FB99-4AAF-A738-0B4B52301122}" destId="{4829F5EA-28DD-4A29-A8AF-46D0E91F9946}" srcOrd="0" destOrd="0" presId="urn:microsoft.com/office/officeart/2008/layout/LinedList"/>
    <dgm:cxn modelId="{051A0B1A-B24E-409A-93F0-9438099DD565}" type="presParOf" srcId="{21909B63-FB99-4AAF-A738-0B4B52301122}" destId="{B3078476-B6EE-43ED-A4D2-682FE8EF5FAF}" srcOrd="1" destOrd="0" presId="urn:microsoft.com/office/officeart/2008/layout/LinedList"/>
    <dgm:cxn modelId="{5FBC31ED-35EB-4EAC-81D5-F0813A22F771}" type="presParOf" srcId="{21909B63-FB99-4AAF-A738-0B4B52301122}" destId="{BF60265C-1F92-4309-AFE6-4DD0C7815477}" srcOrd="2" destOrd="0" presId="urn:microsoft.com/office/officeart/2008/layout/LinedList"/>
    <dgm:cxn modelId="{09781A01-6CA3-40D6-947E-6978AED46D37}" type="presParOf" srcId="{286951C0-4145-4DEC-83C9-5DB3449AF674}" destId="{0A1E89C7-59D3-4A63-B582-89205E3942B1}" srcOrd="2" destOrd="0" presId="urn:microsoft.com/office/officeart/2008/layout/LinedList"/>
    <dgm:cxn modelId="{607ACFC4-3F5F-41B0-91EC-8C06544C41DA}" type="presParOf" srcId="{286951C0-4145-4DEC-83C9-5DB3449AF674}" destId="{ED4784C5-DFE7-42E7-987F-7CA0CDF0CC7A}" srcOrd="3" destOrd="0" presId="urn:microsoft.com/office/officeart/2008/layout/LinedList"/>
    <dgm:cxn modelId="{A1CA06D8-458B-4373-80E4-239AE47FEB62}" type="presParOf" srcId="{286951C0-4145-4DEC-83C9-5DB3449AF674}" destId="{20EE1475-DA01-452F-8BDC-35E024147464}" srcOrd="4" destOrd="0" presId="urn:microsoft.com/office/officeart/2008/layout/LinedList"/>
    <dgm:cxn modelId="{3FE841C1-E4EE-43E4-8D1D-2F622F17F0D3}" type="presParOf" srcId="{20EE1475-DA01-452F-8BDC-35E024147464}" destId="{B39829D1-5A69-4E43-ACC1-3F9CD5CE47C6}" srcOrd="0" destOrd="0" presId="urn:microsoft.com/office/officeart/2008/layout/LinedList"/>
    <dgm:cxn modelId="{C8BA9A75-BB55-428A-B1D4-2101F2949753}" type="presParOf" srcId="{20EE1475-DA01-452F-8BDC-35E024147464}" destId="{49FFE6C5-2235-4ECF-B298-9DA24C383987}" srcOrd="1" destOrd="0" presId="urn:microsoft.com/office/officeart/2008/layout/LinedList"/>
    <dgm:cxn modelId="{2BBA4142-5F4C-49DC-9021-8CB0848E5869}" type="presParOf" srcId="{20EE1475-DA01-452F-8BDC-35E024147464}" destId="{EFD0CE4C-313F-4272-9896-476C6F2E7DAF}" srcOrd="2" destOrd="0" presId="urn:microsoft.com/office/officeart/2008/layout/LinedList"/>
    <dgm:cxn modelId="{77C8AE4F-76A3-4500-A632-D487ED8A257A}" type="presParOf" srcId="{286951C0-4145-4DEC-83C9-5DB3449AF674}" destId="{A04C1262-EE6E-4E39-B5E2-1A2E06AA2A46}" srcOrd="5" destOrd="0" presId="urn:microsoft.com/office/officeart/2008/layout/LinedList"/>
    <dgm:cxn modelId="{04040646-5E8C-465A-8486-23C562834476}" type="presParOf" srcId="{286951C0-4145-4DEC-83C9-5DB3449AF674}" destId="{2035EB0F-A1B7-42B6-AC9E-F464A734E133}" srcOrd="6" destOrd="0" presId="urn:microsoft.com/office/officeart/2008/layout/LinedList"/>
    <dgm:cxn modelId="{BB9CF276-BE82-4334-A6AD-5D929182D4D0}" type="presParOf" srcId="{47D0777D-BB22-4624-B7CD-5347D7BEB1A0}" destId="{C08F52B5-87DE-4EF9-B530-9AFCE42F782A}" srcOrd="4" destOrd="0" presId="urn:microsoft.com/office/officeart/2008/layout/LinedList"/>
    <dgm:cxn modelId="{A91C1B9A-B19E-4F06-8D34-3E3D5CA76207}" type="presParOf" srcId="{47D0777D-BB22-4624-B7CD-5347D7BEB1A0}" destId="{E58B5381-4DF0-41C1-9FB6-CDEB1AF923FC}" srcOrd="5" destOrd="0" presId="urn:microsoft.com/office/officeart/2008/layout/LinedList"/>
    <dgm:cxn modelId="{3DF8FB6F-9BFE-4884-8AC5-2C5397B06B43}" type="presParOf" srcId="{E58B5381-4DF0-41C1-9FB6-CDEB1AF923FC}" destId="{C4D9192B-AB67-45D8-A5EA-F4AA69D6F6C7}" srcOrd="0" destOrd="0" presId="urn:microsoft.com/office/officeart/2008/layout/LinedList"/>
    <dgm:cxn modelId="{2FD30AC3-96BF-43ED-B471-C62CB448883B}" type="presParOf" srcId="{E58B5381-4DF0-41C1-9FB6-CDEB1AF923FC}" destId="{293A7E17-A196-40D5-8521-44A786F17007}" srcOrd="1" destOrd="0" presId="urn:microsoft.com/office/officeart/2008/layout/LinedList"/>
    <dgm:cxn modelId="{91A0ACC9-830B-457A-9A18-CCC15C29DC55}" type="presParOf" srcId="{293A7E17-A196-40D5-8521-44A786F17007}" destId="{B009709C-6718-478E-B30E-E656D2CAEF76}" srcOrd="0" destOrd="0" presId="urn:microsoft.com/office/officeart/2008/layout/LinedList"/>
    <dgm:cxn modelId="{B747B9A9-54B1-475A-A2A8-F769A0AD379A}" type="presParOf" srcId="{293A7E17-A196-40D5-8521-44A786F17007}" destId="{5E526192-AD83-44BD-B839-0D48F8DE75CE}" srcOrd="1" destOrd="0" presId="urn:microsoft.com/office/officeart/2008/layout/LinedList"/>
    <dgm:cxn modelId="{25C82B5B-850B-4753-B851-D42B0F9146ED}" type="presParOf" srcId="{5E526192-AD83-44BD-B839-0D48F8DE75CE}" destId="{851171FD-38ED-460F-B431-9B63BB02C710}" srcOrd="0" destOrd="0" presId="urn:microsoft.com/office/officeart/2008/layout/LinedList"/>
    <dgm:cxn modelId="{8F31EB4C-D3C4-4C50-85B3-8A1DE6F6EF4B}" type="presParOf" srcId="{5E526192-AD83-44BD-B839-0D48F8DE75CE}" destId="{89E96A94-2202-40F1-8932-0275347D6099}" srcOrd="1" destOrd="0" presId="urn:microsoft.com/office/officeart/2008/layout/LinedList"/>
    <dgm:cxn modelId="{4825A104-1AFE-4181-80E8-2197742ADAC5}" type="presParOf" srcId="{5E526192-AD83-44BD-B839-0D48F8DE75CE}" destId="{0F0B5B38-0FFD-4397-A954-60C4E26EFB02}" srcOrd="2" destOrd="0" presId="urn:microsoft.com/office/officeart/2008/layout/LinedList"/>
    <dgm:cxn modelId="{EE6A6FAD-2C8A-4C79-8A47-C1F7CCC0A9C1}" type="presParOf" srcId="{293A7E17-A196-40D5-8521-44A786F17007}" destId="{D99BF10F-05A3-40AE-BDB1-41C1409B9836}" srcOrd="2" destOrd="0" presId="urn:microsoft.com/office/officeart/2008/layout/LinedList"/>
    <dgm:cxn modelId="{420568AB-E1A0-497B-BA46-CEE6242B93B5}" type="presParOf" srcId="{293A7E17-A196-40D5-8521-44A786F17007}" destId="{4BA6BB30-00D1-42DC-B5FD-C0826047A47B}" srcOrd="3" destOrd="0" presId="urn:microsoft.com/office/officeart/2008/layout/LinedList"/>
    <dgm:cxn modelId="{BB34690A-D425-4535-9938-97D7E6A449E5}" type="presParOf" srcId="{293A7E17-A196-40D5-8521-44A786F17007}" destId="{D632A4B8-C599-49BA-83D6-7518A34F15C4}" srcOrd="4" destOrd="0" presId="urn:microsoft.com/office/officeart/2008/layout/LinedList"/>
    <dgm:cxn modelId="{B7D87F07-8AEF-434C-8027-D08B6038FC86}" type="presParOf" srcId="{D632A4B8-C599-49BA-83D6-7518A34F15C4}" destId="{D933D9C6-A171-494D-892D-D064F80EB541}" srcOrd="0" destOrd="0" presId="urn:microsoft.com/office/officeart/2008/layout/LinedList"/>
    <dgm:cxn modelId="{9CF30EE3-5F1A-463C-BD37-13FD2E6257DE}" type="presParOf" srcId="{D632A4B8-C599-49BA-83D6-7518A34F15C4}" destId="{A53DEDBD-C1B6-4A4F-B839-D42B33776C43}" srcOrd="1" destOrd="0" presId="urn:microsoft.com/office/officeart/2008/layout/LinedList"/>
    <dgm:cxn modelId="{279CD5A0-36A8-4164-B423-460E7000DC2C}" type="presParOf" srcId="{D632A4B8-C599-49BA-83D6-7518A34F15C4}" destId="{F9B7A85F-01C1-4D18-BBF1-4C5036394D8B}" srcOrd="2" destOrd="0" presId="urn:microsoft.com/office/officeart/2008/layout/LinedList"/>
    <dgm:cxn modelId="{552F095E-6396-44B1-9CEC-88280BB59CF6}" type="presParOf" srcId="{293A7E17-A196-40D5-8521-44A786F17007}" destId="{107C4C75-1788-4EAA-934A-B1A0FB55D371}" srcOrd="5" destOrd="0" presId="urn:microsoft.com/office/officeart/2008/layout/LinedList"/>
    <dgm:cxn modelId="{6CF23767-AFDA-4D00-B922-94A3FBEBECFA}" type="presParOf" srcId="{293A7E17-A196-40D5-8521-44A786F17007}" destId="{1E6CCE0A-89D8-44CD-9AC0-8BB5815EC3C3}"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1FE344-6449-43A2-9CDA-F6085FB3B95B}" type="doc">
      <dgm:prSet loTypeId="urn:microsoft.com/office/officeart/2005/8/layout/hierarchy4" loCatId="list" qsTypeId="urn:microsoft.com/office/officeart/2005/8/quickstyle/simple1" qsCatId="simple" csTypeId="urn:microsoft.com/office/officeart/2005/8/colors/accent5_1" csCatId="accent5"/>
      <dgm:spPr/>
      <dgm:t>
        <a:bodyPr/>
        <a:lstStyle/>
        <a:p>
          <a:endParaRPr lang="fi-FI"/>
        </a:p>
      </dgm:t>
    </dgm:pt>
    <dgm:pt modelId="{5A136417-7585-42FB-9218-FCC5BB493451}">
      <dgm:prSet custT="1"/>
      <dgm:spPr/>
      <dgm:t>
        <a:bodyPr/>
        <a:lstStyle/>
        <a:p>
          <a:r>
            <a:rPr lang="fi-FI" sz="900" b="1" dirty="0"/>
            <a:t>Asetuksessa vahvistetaan </a:t>
          </a:r>
          <a:r>
            <a:rPr lang="fi-FI" sz="900" b="1" dirty="0">
              <a:solidFill>
                <a:srgbClr val="FF0000"/>
              </a:solidFill>
            </a:rPr>
            <a:t>kriteerit</a:t>
          </a:r>
          <a:r>
            <a:rPr lang="fi-FI" sz="900" b="1" dirty="0"/>
            <a:t> sen määrittämiseksi, pidetäänkö jotakin </a:t>
          </a:r>
          <a:r>
            <a:rPr lang="fi-FI" sz="900" b="1" dirty="0">
              <a:solidFill>
                <a:srgbClr val="FF0000"/>
              </a:solidFill>
            </a:rPr>
            <a:t>taloudellista toimintaa</a:t>
          </a:r>
          <a:r>
            <a:rPr lang="fi-FI" sz="900" b="1" dirty="0"/>
            <a:t> ympäristön kannalta kestävänä, jotta voidaan määrittää sijoituksen ympäristökestävyyden aste. </a:t>
          </a:r>
          <a:endParaRPr lang="fi-FI" sz="900" dirty="0"/>
        </a:p>
      </dgm:t>
    </dgm:pt>
    <dgm:pt modelId="{F45E552D-08C1-473A-8E64-5BF924DDFE74}" type="parTrans" cxnId="{F92975E6-AD1B-41F7-86FC-2588B1589741}">
      <dgm:prSet/>
      <dgm:spPr/>
      <dgm:t>
        <a:bodyPr/>
        <a:lstStyle/>
        <a:p>
          <a:endParaRPr lang="fi-FI" sz="900"/>
        </a:p>
      </dgm:t>
    </dgm:pt>
    <dgm:pt modelId="{F05E0F4A-C9CD-4694-A118-641231A7381A}" type="sibTrans" cxnId="{F92975E6-AD1B-41F7-86FC-2588B1589741}">
      <dgm:prSet/>
      <dgm:spPr/>
      <dgm:t>
        <a:bodyPr/>
        <a:lstStyle/>
        <a:p>
          <a:endParaRPr lang="fi-FI" sz="900"/>
        </a:p>
      </dgm:t>
    </dgm:pt>
    <dgm:pt modelId="{4E6190AD-8A5F-48C5-8204-47A0F86C67CD}">
      <dgm:prSet custT="1"/>
      <dgm:spPr/>
      <dgm:t>
        <a:bodyPr/>
        <a:lstStyle/>
        <a:p>
          <a:r>
            <a:rPr lang="fi-FI" sz="800" b="1" i="0" baseline="0" dirty="0"/>
            <a:t>Kriteerit seuraaville: ilmastonmuutoksen hillintä, ilmastonmuutokseen sopeutuminen, vesivarojen ja merten luonnonvarojen kestävä käyttö ja suojelu, kiertotalouteen siirtyminen , ympäristön pilaantumisen ehkäiseminen ja vähentäminen sekä biologisen monimuotoisuuden ja ekosysteemien suojelun ja ennallistamisen  merkittävä edistäminen </a:t>
          </a:r>
          <a:endParaRPr lang="fi-FI" sz="800" dirty="0"/>
        </a:p>
      </dgm:t>
    </dgm:pt>
    <dgm:pt modelId="{28E84C70-BD68-483E-AB98-7BB4C83D561F}" type="parTrans" cxnId="{B2532F9D-85AD-4163-8B89-AF5F23636C07}">
      <dgm:prSet/>
      <dgm:spPr/>
      <dgm:t>
        <a:bodyPr/>
        <a:lstStyle/>
        <a:p>
          <a:endParaRPr lang="fi-FI" sz="900"/>
        </a:p>
      </dgm:t>
    </dgm:pt>
    <dgm:pt modelId="{0DDA7497-59B1-4547-AA77-7596BC7074FB}" type="sibTrans" cxnId="{B2532F9D-85AD-4163-8B89-AF5F23636C07}">
      <dgm:prSet/>
      <dgm:spPr/>
      <dgm:t>
        <a:bodyPr/>
        <a:lstStyle/>
        <a:p>
          <a:endParaRPr lang="fi-FI" sz="900"/>
        </a:p>
      </dgm:t>
    </dgm:pt>
    <dgm:pt modelId="{54769FA6-8DD5-4F95-9F96-D0C938B3B2BD}">
      <dgm:prSet custT="1"/>
      <dgm:spPr/>
      <dgm:t>
        <a:bodyPr/>
        <a:lstStyle/>
        <a:p>
          <a:r>
            <a:rPr lang="fi-FI" sz="900" b="1" i="0" baseline="0"/>
            <a:t>tai ympäristötavoitteille aiheutuva merkittävä haitta </a:t>
          </a:r>
          <a:endParaRPr lang="fi-FI" sz="900"/>
        </a:p>
      </dgm:t>
    </dgm:pt>
    <dgm:pt modelId="{5E5455A9-D44E-432E-B9BF-AD36F21DC71C}" type="parTrans" cxnId="{AEEF6696-D36E-464E-B06D-F2E0499C0E50}">
      <dgm:prSet/>
      <dgm:spPr/>
      <dgm:t>
        <a:bodyPr/>
        <a:lstStyle/>
        <a:p>
          <a:endParaRPr lang="fi-FI" sz="900"/>
        </a:p>
      </dgm:t>
    </dgm:pt>
    <dgm:pt modelId="{5AF1694B-B3D8-4D54-866B-421B9CADEAE4}" type="sibTrans" cxnId="{AEEF6696-D36E-464E-B06D-F2E0499C0E50}">
      <dgm:prSet/>
      <dgm:spPr/>
      <dgm:t>
        <a:bodyPr/>
        <a:lstStyle/>
        <a:p>
          <a:endParaRPr lang="fi-FI" sz="900"/>
        </a:p>
      </dgm:t>
    </dgm:pt>
    <dgm:pt modelId="{ED585D9E-3DED-414F-BE9F-1548261EA980}">
      <dgm:prSet custT="1"/>
      <dgm:spPr/>
      <dgm:t>
        <a:bodyPr/>
        <a:lstStyle/>
        <a:p>
          <a:r>
            <a:rPr lang="fi-FI" sz="900" b="1"/>
            <a:t>’Ilmastonmuutoksen hillinnällä’ tarkoitetaan prosessia, jossa maapallon keskilämpötilan nousu pidetään selvästi alle 2 °C:ssa ja pyritään rajoittamaan se 1,5 °C:seen suhteessa esiteolliseen aikaan, kuten Pariisin sopimuksessa määrätään; </a:t>
          </a:r>
          <a:endParaRPr lang="fi-FI" sz="900"/>
        </a:p>
      </dgm:t>
    </dgm:pt>
    <dgm:pt modelId="{4A70A2CE-7195-4C7A-95B0-8A828B554113}" type="parTrans" cxnId="{65BE83FD-918B-479C-8CAE-CC7E5FF94D1E}">
      <dgm:prSet/>
      <dgm:spPr/>
      <dgm:t>
        <a:bodyPr/>
        <a:lstStyle/>
        <a:p>
          <a:endParaRPr lang="fi-FI" sz="900"/>
        </a:p>
      </dgm:t>
    </dgm:pt>
    <dgm:pt modelId="{92810260-9B27-4245-AF3B-23458AB55BA7}" type="sibTrans" cxnId="{65BE83FD-918B-479C-8CAE-CC7E5FF94D1E}">
      <dgm:prSet/>
      <dgm:spPr/>
      <dgm:t>
        <a:bodyPr/>
        <a:lstStyle/>
        <a:p>
          <a:endParaRPr lang="fi-FI" sz="900"/>
        </a:p>
      </dgm:t>
    </dgm:pt>
    <dgm:pt modelId="{8C86C0A1-FD1E-4B55-A108-4C2DD71964D5}">
      <dgm:prSet custT="1"/>
      <dgm:spPr/>
      <dgm:t>
        <a:bodyPr/>
        <a:lstStyle/>
        <a:p>
          <a:r>
            <a:rPr lang="fi-FI" sz="900" b="1" dirty="0">
              <a:solidFill>
                <a:srgbClr val="FF0000"/>
              </a:solidFill>
            </a:rPr>
            <a:t>Ennen sopimuksen tekemistä ja määräaikaiskatsauksissa </a:t>
          </a:r>
          <a:r>
            <a:rPr lang="fi-FI" sz="900" b="1" dirty="0"/>
            <a:t>annettavat tiedot: ympäristön kannalta kestävien sijoitusten ja ympäristöominaisuuksia edistävien rahoitustuotteiden avoimuus: </a:t>
          </a:r>
          <a:endParaRPr lang="fi-FI" sz="900" dirty="0"/>
        </a:p>
      </dgm:t>
    </dgm:pt>
    <dgm:pt modelId="{B42F73CA-CFFF-4C27-8580-45DBC5088231}" type="parTrans" cxnId="{8DDCDCFC-8CDD-4A3A-B79D-8F89B8CE1D9C}">
      <dgm:prSet/>
      <dgm:spPr/>
      <dgm:t>
        <a:bodyPr/>
        <a:lstStyle/>
        <a:p>
          <a:endParaRPr lang="fi-FI" sz="900"/>
        </a:p>
      </dgm:t>
    </dgm:pt>
    <dgm:pt modelId="{4C3F0A57-0312-4A41-B9C0-711ADAE69FB2}" type="sibTrans" cxnId="{8DDCDCFC-8CDD-4A3A-B79D-8F89B8CE1D9C}">
      <dgm:prSet/>
      <dgm:spPr/>
      <dgm:t>
        <a:bodyPr/>
        <a:lstStyle/>
        <a:p>
          <a:endParaRPr lang="fi-FI" sz="900"/>
        </a:p>
      </dgm:t>
    </dgm:pt>
    <dgm:pt modelId="{F98045FA-C17A-4E23-A73B-932C9B9515FB}">
      <dgm:prSet custT="1"/>
      <dgm:spPr/>
      <dgm:t>
        <a:bodyPr/>
        <a:lstStyle/>
        <a:p>
          <a:r>
            <a:rPr lang="fi-FI" sz="900" dirty="0"/>
            <a:t>a) Tiedot </a:t>
          </a:r>
          <a:r>
            <a:rPr lang="fi-FI" sz="900" dirty="0">
              <a:solidFill>
                <a:srgbClr val="FF0000"/>
              </a:solidFill>
            </a:rPr>
            <a:t>ympäristötavoitteista</a:t>
          </a:r>
          <a:r>
            <a:rPr lang="fi-FI" sz="900" dirty="0"/>
            <a:t>, joita rahoitustuotteen perustana oleva sijoitus edistää; ja  </a:t>
          </a:r>
        </a:p>
      </dgm:t>
    </dgm:pt>
    <dgm:pt modelId="{54D341C0-3235-4889-BDA8-89879B0BE80F}" type="parTrans" cxnId="{BCCE3DAF-C155-49A3-8691-A528054420D7}">
      <dgm:prSet/>
      <dgm:spPr/>
      <dgm:t>
        <a:bodyPr/>
        <a:lstStyle/>
        <a:p>
          <a:endParaRPr lang="fi-FI" sz="900"/>
        </a:p>
      </dgm:t>
    </dgm:pt>
    <dgm:pt modelId="{9A8B240C-B285-4BD0-A7B8-80B19C457728}" type="sibTrans" cxnId="{BCCE3DAF-C155-49A3-8691-A528054420D7}">
      <dgm:prSet/>
      <dgm:spPr/>
      <dgm:t>
        <a:bodyPr/>
        <a:lstStyle/>
        <a:p>
          <a:endParaRPr lang="fi-FI" sz="900"/>
        </a:p>
      </dgm:t>
    </dgm:pt>
    <dgm:pt modelId="{DE1C14B6-5843-46EC-BAA9-BA68475578F2}">
      <dgm:prSet custT="1"/>
      <dgm:spPr/>
      <dgm:t>
        <a:bodyPr/>
        <a:lstStyle/>
        <a:p>
          <a:r>
            <a:rPr lang="fi-FI" sz="900" dirty="0"/>
            <a:t>b) kuvaus siitä, miten ja missä määrin rahoitustuotteen perustana olevat </a:t>
          </a:r>
          <a:r>
            <a:rPr lang="fi-FI" sz="900" dirty="0">
              <a:solidFill>
                <a:srgbClr val="FF0000"/>
              </a:solidFill>
            </a:rPr>
            <a:t>sijoitukset ovat taloudellisissa toiminnoissa, joita pidetään ympäristön kannalta kestävinä </a:t>
          </a:r>
        </a:p>
      </dgm:t>
    </dgm:pt>
    <dgm:pt modelId="{5DE96B36-83BB-42AB-9EA0-CB66B60FACF1}" type="parTrans" cxnId="{FDD3B1E1-210D-46EB-9802-1F6F66345545}">
      <dgm:prSet/>
      <dgm:spPr/>
      <dgm:t>
        <a:bodyPr/>
        <a:lstStyle/>
        <a:p>
          <a:endParaRPr lang="fi-FI" sz="900"/>
        </a:p>
      </dgm:t>
    </dgm:pt>
    <dgm:pt modelId="{6AE7C99A-FD7D-407B-9AA1-57C5C0BFC78E}" type="sibTrans" cxnId="{FDD3B1E1-210D-46EB-9802-1F6F66345545}">
      <dgm:prSet/>
      <dgm:spPr/>
      <dgm:t>
        <a:bodyPr/>
        <a:lstStyle/>
        <a:p>
          <a:endParaRPr lang="fi-FI" sz="900"/>
        </a:p>
      </dgm:t>
    </dgm:pt>
    <dgm:pt modelId="{F9F0DDB8-3914-408E-ADAD-CA3B6FB85EAF}">
      <dgm:prSet custT="1"/>
      <dgm:spPr/>
      <dgm:t>
        <a:bodyPr/>
        <a:lstStyle/>
        <a:p>
          <a:r>
            <a:rPr lang="fi-FI" sz="800" b="1" dirty="0"/>
            <a:t>Annettaviin tietoihin on liitettävä seuraava lausuma: ”’Ei merkittävää haittaa’ -periaatetta sovelletaan ainoastaan rahoitustuotteeseen sisältyviin sijoituksiin, joissa otetaan huomioon ympäristön kannalta kestäviä taloudellisia toimintoja koskevat EU:n kriteerit. Muiden tähän rahoitustuotteeseen sisältyvien sijoitusten osuuden osalta ei oteta huomioon ympäristön kannalta kestäviä taloudellisia toimintoja koskevia EU:n kriteerejä.” </a:t>
          </a:r>
          <a:endParaRPr lang="fi-FI" sz="800" dirty="0"/>
        </a:p>
      </dgm:t>
    </dgm:pt>
    <dgm:pt modelId="{B8BD0A30-8D89-4DED-9861-7906B878E941}" type="parTrans" cxnId="{D71A1A09-E685-4BFB-BCF2-8C82BF37FA84}">
      <dgm:prSet/>
      <dgm:spPr/>
      <dgm:t>
        <a:bodyPr/>
        <a:lstStyle/>
        <a:p>
          <a:endParaRPr lang="fi-FI" sz="900"/>
        </a:p>
      </dgm:t>
    </dgm:pt>
    <dgm:pt modelId="{12C839F9-6113-4751-9194-EB8E256DCFD0}" type="sibTrans" cxnId="{D71A1A09-E685-4BFB-BCF2-8C82BF37FA84}">
      <dgm:prSet/>
      <dgm:spPr/>
      <dgm:t>
        <a:bodyPr/>
        <a:lstStyle/>
        <a:p>
          <a:endParaRPr lang="fi-FI" sz="900"/>
        </a:p>
      </dgm:t>
    </dgm:pt>
    <dgm:pt modelId="{2DF78CE6-D04D-4EB4-BD5D-E2DE0C3B55EA}">
      <dgm:prSet custT="1"/>
      <dgm:spPr/>
      <dgm:t>
        <a:bodyPr/>
        <a:lstStyle/>
        <a:p>
          <a:r>
            <a:rPr lang="fi-FI" sz="900" b="1" dirty="0">
              <a:solidFill>
                <a:srgbClr val="FF0000"/>
              </a:solidFill>
            </a:rPr>
            <a:t>Muiden kuin rahoitusalan yritysten </a:t>
          </a:r>
          <a:r>
            <a:rPr lang="fi-FI" sz="900" b="1" dirty="0"/>
            <a:t>on annettava erityisesti seuraavat tiedot: </a:t>
          </a:r>
          <a:endParaRPr lang="fi-FI" sz="900" dirty="0"/>
        </a:p>
      </dgm:t>
    </dgm:pt>
    <dgm:pt modelId="{958C17B7-260D-47AA-A54C-FDAB9F2D1B5C}" type="parTrans" cxnId="{48B23DF1-8F01-49F0-BE31-D901AD2C4183}">
      <dgm:prSet/>
      <dgm:spPr/>
      <dgm:t>
        <a:bodyPr/>
        <a:lstStyle/>
        <a:p>
          <a:endParaRPr lang="fi-FI" sz="900"/>
        </a:p>
      </dgm:t>
    </dgm:pt>
    <dgm:pt modelId="{016BB13C-BB88-4436-9F4E-800BCCE82B80}" type="sibTrans" cxnId="{48B23DF1-8F01-49F0-BE31-D901AD2C4183}">
      <dgm:prSet/>
      <dgm:spPr/>
      <dgm:t>
        <a:bodyPr/>
        <a:lstStyle/>
        <a:p>
          <a:endParaRPr lang="fi-FI" sz="900"/>
        </a:p>
      </dgm:t>
    </dgm:pt>
    <dgm:pt modelId="{2506672C-A098-4817-8943-AC1BBA00EEF7}">
      <dgm:prSet custT="1"/>
      <dgm:spPr/>
      <dgm:t>
        <a:bodyPr/>
        <a:lstStyle/>
        <a:p>
          <a:r>
            <a:rPr lang="fi-FI" sz="900" dirty="0"/>
            <a:t>a) osuus niiden </a:t>
          </a:r>
          <a:r>
            <a:rPr lang="fi-FI" sz="900" dirty="0">
              <a:solidFill>
                <a:srgbClr val="FF0000"/>
              </a:solidFill>
            </a:rPr>
            <a:t>liikevaihdosta</a:t>
          </a:r>
          <a:r>
            <a:rPr lang="fi-FI" sz="900" dirty="0"/>
            <a:t>, joka on saatu tuotteista tai palveluista, jotka liittyvät 3 ja 9 artiklan nojalla ympäristön kannalta kestävinä pidettäviin taloudellisiin toimintoihin; ja </a:t>
          </a:r>
        </a:p>
      </dgm:t>
    </dgm:pt>
    <dgm:pt modelId="{62AE7AC6-6233-4217-8755-92A2CA9E1E95}" type="parTrans" cxnId="{74CA512D-EA8D-420F-8FC0-553FFB0A775B}">
      <dgm:prSet/>
      <dgm:spPr/>
      <dgm:t>
        <a:bodyPr/>
        <a:lstStyle/>
        <a:p>
          <a:endParaRPr lang="fi-FI" sz="900"/>
        </a:p>
      </dgm:t>
    </dgm:pt>
    <dgm:pt modelId="{516EA02A-37B8-44BE-94BC-EA1625EED63C}" type="sibTrans" cxnId="{74CA512D-EA8D-420F-8FC0-553FFB0A775B}">
      <dgm:prSet/>
      <dgm:spPr/>
      <dgm:t>
        <a:bodyPr/>
        <a:lstStyle/>
        <a:p>
          <a:endParaRPr lang="fi-FI" sz="900"/>
        </a:p>
      </dgm:t>
    </dgm:pt>
    <dgm:pt modelId="{B6C21EBE-1333-4217-A263-F26BC02114BA}">
      <dgm:prSet custT="1"/>
      <dgm:spPr/>
      <dgm:t>
        <a:bodyPr/>
        <a:lstStyle/>
        <a:p>
          <a:r>
            <a:rPr lang="fi-FI" sz="900" dirty="0"/>
            <a:t>b) </a:t>
          </a:r>
          <a:r>
            <a:rPr lang="fi-FI" sz="900" dirty="0">
              <a:solidFill>
                <a:srgbClr val="FF0000"/>
              </a:solidFill>
            </a:rPr>
            <a:t>osuus niiden pääomamenoista ja osuus niiden toimintamenoista</a:t>
          </a:r>
          <a:r>
            <a:rPr lang="fi-FI" sz="900" dirty="0"/>
            <a:t>, joka liittyy 3 ja 9 artiklan nojalla ympäristön kannalta kestävinä pidettäviin taloudellisiin toimintoihin liittyviin omaisuuseriin tai prosesseihin </a:t>
          </a:r>
        </a:p>
      </dgm:t>
    </dgm:pt>
    <dgm:pt modelId="{EDBB4A40-988A-4568-895F-E024F15FB667}" type="parTrans" cxnId="{194CF416-064E-4265-8AA3-35C48F9FAA8E}">
      <dgm:prSet/>
      <dgm:spPr/>
      <dgm:t>
        <a:bodyPr/>
        <a:lstStyle/>
        <a:p>
          <a:endParaRPr lang="fi-FI" sz="900"/>
        </a:p>
      </dgm:t>
    </dgm:pt>
    <dgm:pt modelId="{D2539E10-C972-418D-A245-73356466678E}" type="sibTrans" cxnId="{194CF416-064E-4265-8AA3-35C48F9FAA8E}">
      <dgm:prSet/>
      <dgm:spPr/>
      <dgm:t>
        <a:bodyPr/>
        <a:lstStyle/>
        <a:p>
          <a:endParaRPr lang="fi-FI" sz="900"/>
        </a:p>
      </dgm:t>
    </dgm:pt>
    <dgm:pt modelId="{0A34F82A-B4CF-4D6E-9075-37C2FA4F376A}" type="pres">
      <dgm:prSet presAssocID="{191FE344-6449-43A2-9CDA-F6085FB3B95B}" presName="Name0" presStyleCnt="0">
        <dgm:presLayoutVars>
          <dgm:chPref val="1"/>
          <dgm:dir/>
          <dgm:animOne val="branch"/>
          <dgm:animLvl val="lvl"/>
          <dgm:resizeHandles/>
        </dgm:presLayoutVars>
      </dgm:prSet>
      <dgm:spPr/>
    </dgm:pt>
    <dgm:pt modelId="{07A152A5-365B-461A-85B3-E8BBE6EA87AF}" type="pres">
      <dgm:prSet presAssocID="{5A136417-7585-42FB-9218-FCC5BB493451}" presName="vertOne" presStyleCnt="0"/>
      <dgm:spPr/>
    </dgm:pt>
    <dgm:pt modelId="{C82A37A4-7116-47C0-9C1C-5838856D3862}" type="pres">
      <dgm:prSet presAssocID="{5A136417-7585-42FB-9218-FCC5BB493451}" presName="txOne" presStyleLbl="node0" presStyleIdx="0" presStyleCnt="5">
        <dgm:presLayoutVars>
          <dgm:chPref val="3"/>
        </dgm:presLayoutVars>
      </dgm:prSet>
      <dgm:spPr/>
    </dgm:pt>
    <dgm:pt modelId="{33F05C15-F019-459F-9CD0-4F51DF079938}" type="pres">
      <dgm:prSet presAssocID="{5A136417-7585-42FB-9218-FCC5BB493451}" presName="parTransOne" presStyleCnt="0"/>
      <dgm:spPr/>
    </dgm:pt>
    <dgm:pt modelId="{C41848D2-D75B-4D21-8816-E3E5BFDE7BFC}" type="pres">
      <dgm:prSet presAssocID="{5A136417-7585-42FB-9218-FCC5BB493451}" presName="horzOne" presStyleCnt="0"/>
      <dgm:spPr/>
    </dgm:pt>
    <dgm:pt modelId="{94748BF3-7558-4961-9638-53F362FA22C1}" type="pres">
      <dgm:prSet presAssocID="{4E6190AD-8A5F-48C5-8204-47A0F86C67CD}" presName="vertTwo" presStyleCnt="0"/>
      <dgm:spPr/>
    </dgm:pt>
    <dgm:pt modelId="{56271DAC-9DA9-492A-8A0E-CFF7F7E627ED}" type="pres">
      <dgm:prSet presAssocID="{4E6190AD-8A5F-48C5-8204-47A0F86C67CD}" presName="txTwo" presStyleLbl="node2" presStyleIdx="0" presStyleCnt="6">
        <dgm:presLayoutVars>
          <dgm:chPref val="3"/>
        </dgm:presLayoutVars>
      </dgm:prSet>
      <dgm:spPr/>
    </dgm:pt>
    <dgm:pt modelId="{A8A09842-7577-41A8-92E3-3258DD5AE430}" type="pres">
      <dgm:prSet presAssocID="{4E6190AD-8A5F-48C5-8204-47A0F86C67CD}" presName="horzTwo" presStyleCnt="0"/>
      <dgm:spPr/>
    </dgm:pt>
    <dgm:pt modelId="{FDB5044D-54FC-4BD9-91E9-756D709A55A9}" type="pres">
      <dgm:prSet presAssocID="{0DDA7497-59B1-4547-AA77-7596BC7074FB}" presName="sibSpaceTwo" presStyleCnt="0"/>
      <dgm:spPr/>
    </dgm:pt>
    <dgm:pt modelId="{2F59DFE0-2489-41B2-AA06-E08147DAA080}" type="pres">
      <dgm:prSet presAssocID="{54769FA6-8DD5-4F95-9F96-D0C938B3B2BD}" presName="vertTwo" presStyleCnt="0"/>
      <dgm:spPr/>
    </dgm:pt>
    <dgm:pt modelId="{40485DD0-0F41-49EB-84A9-22F5F34331E6}" type="pres">
      <dgm:prSet presAssocID="{54769FA6-8DD5-4F95-9F96-D0C938B3B2BD}" presName="txTwo" presStyleLbl="node2" presStyleIdx="1" presStyleCnt="6">
        <dgm:presLayoutVars>
          <dgm:chPref val="3"/>
        </dgm:presLayoutVars>
      </dgm:prSet>
      <dgm:spPr/>
    </dgm:pt>
    <dgm:pt modelId="{713ECAF9-CD99-4F5E-88CB-4E3103E09275}" type="pres">
      <dgm:prSet presAssocID="{54769FA6-8DD5-4F95-9F96-D0C938B3B2BD}" presName="horzTwo" presStyleCnt="0"/>
      <dgm:spPr/>
    </dgm:pt>
    <dgm:pt modelId="{635D0AE9-2250-4F97-8496-26ACB7E86413}" type="pres">
      <dgm:prSet presAssocID="{F05E0F4A-C9CD-4694-A118-641231A7381A}" presName="sibSpaceOne" presStyleCnt="0"/>
      <dgm:spPr/>
    </dgm:pt>
    <dgm:pt modelId="{D0488616-2A3B-4D4F-874E-2855DBE11255}" type="pres">
      <dgm:prSet presAssocID="{ED585D9E-3DED-414F-BE9F-1548261EA980}" presName="vertOne" presStyleCnt="0"/>
      <dgm:spPr/>
    </dgm:pt>
    <dgm:pt modelId="{D68A714D-5D87-4868-9AA2-956974D48689}" type="pres">
      <dgm:prSet presAssocID="{ED585D9E-3DED-414F-BE9F-1548261EA980}" presName="txOne" presStyleLbl="node0" presStyleIdx="1" presStyleCnt="5">
        <dgm:presLayoutVars>
          <dgm:chPref val="3"/>
        </dgm:presLayoutVars>
      </dgm:prSet>
      <dgm:spPr/>
    </dgm:pt>
    <dgm:pt modelId="{A891125D-1892-4606-AFEC-19B599E1E6D5}" type="pres">
      <dgm:prSet presAssocID="{ED585D9E-3DED-414F-BE9F-1548261EA980}" presName="horzOne" presStyleCnt="0"/>
      <dgm:spPr/>
    </dgm:pt>
    <dgm:pt modelId="{27869183-A7EB-41D3-ACA9-B6B931E51243}" type="pres">
      <dgm:prSet presAssocID="{92810260-9B27-4245-AF3B-23458AB55BA7}" presName="sibSpaceOne" presStyleCnt="0"/>
      <dgm:spPr/>
    </dgm:pt>
    <dgm:pt modelId="{E195E9CA-7EF6-4B8A-93F1-7FAE0C4F6430}" type="pres">
      <dgm:prSet presAssocID="{8C86C0A1-FD1E-4B55-A108-4C2DD71964D5}" presName="vertOne" presStyleCnt="0"/>
      <dgm:spPr/>
    </dgm:pt>
    <dgm:pt modelId="{C6127FCF-38B3-43FA-9232-B95E0557E7AC}" type="pres">
      <dgm:prSet presAssocID="{8C86C0A1-FD1E-4B55-A108-4C2DD71964D5}" presName="txOne" presStyleLbl="node0" presStyleIdx="2" presStyleCnt="5">
        <dgm:presLayoutVars>
          <dgm:chPref val="3"/>
        </dgm:presLayoutVars>
      </dgm:prSet>
      <dgm:spPr/>
    </dgm:pt>
    <dgm:pt modelId="{99248372-A5C7-4377-A818-F2B4344ED6DF}" type="pres">
      <dgm:prSet presAssocID="{8C86C0A1-FD1E-4B55-A108-4C2DD71964D5}" presName="parTransOne" presStyleCnt="0"/>
      <dgm:spPr/>
    </dgm:pt>
    <dgm:pt modelId="{92D6B3F5-F26A-42AF-9A3E-DD715AE6B818}" type="pres">
      <dgm:prSet presAssocID="{8C86C0A1-FD1E-4B55-A108-4C2DD71964D5}" presName="horzOne" presStyleCnt="0"/>
      <dgm:spPr/>
    </dgm:pt>
    <dgm:pt modelId="{372FCC50-9D3B-4477-AE80-B8C00DD0952C}" type="pres">
      <dgm:prSet presAssocID="{F98045FA-C17A-4E23-A73B-932C9B9515FB}" presName="vertTwo" presStyleCnt="0"/>
      <dgm:spPr/>
    </dgm:pt>
    <dgm:pt modelId="{73CF0437-0677-4FDC-A8FE-1CC40D84B8EF}" type="pres">
      <dgm:prSet presAssocID="{F98045FA-C17A-4E23-A73B-932C9B9515FB}" presName="txTwo" presStyleLbl="node2" presStyleIdx="2" presStyleCnt="6">
        <dgm:presLayoutVars>
          <dgm:chPref val="3"/>
        </dgm:presLayoutVars>
      </dgm:prSet>
      <dgm:spPr/>
    </dgm:pt>
    <dgm:pt modelId="{0FA0E27C-36D2-494C-9ACD-A23EEAE76541}" type="pres">
      <dgm:prSet presAssocID="{F98045FA-C17A-4E23-A73B-932C9B9515FB}" presName="horzTwo" presStyleCnt="0"/>
      <dgm:spPr/>
    </dgm:pt>
    <dgm:pt modelId="{7FCAB398-C365-41D1-BD6F-D9B63D449B9C}" type="pres">
      <dgm:prSet presAssocID="{9A8B240C-B285-4BD0-A7B8-80B19C457728}" presName="sibSpaceTwo" presStyleCnt="0"/>
      <dgm:spPr/>
    </dgm:pt>
    <dgm:pt modelId="{57A69DF9-D7B4-4087-A2B0-1E50B6D6DBDC}" type="pres">
      <dgm:prSet presAssocID="{DE1C14B6-5843-46EC-BAA9-BA68475578F2}" presName="vertTwo" presStyleCnt="0"/>
      <dgm:spPr/>
    </dgm:pt>
    <dgm:pt modelId="{529D57FA-E09C-404E-B56D-8EF7E4F6ABD1}" type="pres">
      <dgm:prSet presAssocID="{DE1C14B6-5843-46EC-BAA9-BA68475578F2}" presName="txTwo" presStyleLbl="node2" presStyleIdx="3" presStyleCnt="6">
        <dgm:presLayoutVars>
          <dgm:chPref val="3"/>
        </dgm:presLayoutVars>
      </dgm:prSet>
      <dgm:spPr/>
    </dgm:pt>
    <dgm:pt modelId="{F15BA911-BD9B-4945-B671-D09525A8F42F}" type="pres">
      <dgm:prSet presAssocID="{DE1C14B6-5843-46EC-BAA9-BA68475578F2}" presName="horzTwo" presStyleCnt="0"/>
      <dgm:spPr/>
    </dgm:pt>
    <dgm:pt modelId="{E1DD0AF2-BB32-4F5F-AFB4-905E3DAEFE9C}" type="pres">
      <dgm:prSet presAssocID="{4C3F0A57-0312-4A41-B9C0-711ADAE69FB2}" presName="sibSpaceOne" presStyleCnt="0"/>
      <dgm:spPr/>
    </dgm:pt>
    <dgm:pt modelId="{B7880703-F8F5-401F-94D8-EC5911E792CE}" type="pres">
      <dgm:prSet presAssocID="{F9F0DDB8-3914-408E-ADAD-CA3B6FB85EAF}" presName="vertOne" presStyleCnt="0"/>
      <dgm:spPr/>
    </dgm:pt>
    <dgm:pt modelId="{844EB462-D93E-4D2C-91A3-2C8769EDA009}" type="pres">
      <dgm:prSet presAssocID="{F9F0DDB8-3914-408E-ADAD-CA3B6FB85EAF}" presName="txOne" presStyleLbl="node0" presStyleIdx="3" presStyleCnt="5">
        <dgm:presLayoutVars>
          <dgm:chPref val="3"/>
        </dgm:presLayoutVars>
      </dgm:prSet>
      <dgm:spPr/>
    </dgm:pt>
    <dgm:pt modelId="{46E7BB99-E926-43BC-B876-46C41B31F334}" type="pres">
      <dgm:prSet presAssocID="{F9F0DDB8-3914-408E-ADAD-CA3B6FB85EAF}" presName="horzOne" presStyleCnt="0"/>
      <dgm:spPr/>
    </dgm:pt>
    <dgm:pt modelId="{048F31A7-02B6-4213-9841-EDC66FD78C31}" type="pres">
      <dgm:prSet presAssocID="{12C839F9-6113-4751-9194-EB8E256DCFD0}" presName="sibSpaceOne" presStyleCnt="0"/>
      <dgm:spPr/>
    </dgm:pt>
    <dgm:pt modelId="{9E366E03-7C93-4340-B566-3C57B225BDD6}" type="pres">
      <dgm:prSet presAssocID="{2DF78CE6-D04D-4EB4-BD5D-E2DE0C3B55EA}" presName="vertOne" presStyleCnt="0"/>
      <dgm:spPr/>
    </dgm:pt>
    <dgm:pt modelId="{E456E682-D36F-4485-88E3-62B773E0CF7D}" type="pres">
      <dgm:prSet presAssocID="{2DF78CE6-D04D-4EB4-BD5D-E2DE0C3B55EA}" presName="txOne" presStyleLbl="node0" presStyleIdx="4" presStyleCnt="5">
        <dgm:presLayoutVars>
          <dgm:chPref val="3"/>
        </dgm:presLayoutVars>
      </dgm:prSet>
      <dgm:spPr/>
    </dgm:pt>
    <dgm:pt modelId="{F7F8C5AC-B1B6-408C-BBC0-70371409C243}" type="pres">
      <dgm:prSet presAssocID="{2DF78CE6-D04D-4EB4-BD5D-E2DE0C3B55EA}" presName="parTransOne" presStyleCnt="0"/>
      <dgm:spPr/>
    </dgm:pt>
    <dgm:pt modelId="{19BE9368-A24B-4A0C-ACFB-918E6B872B88}" type="pres">
      <dgm:prSet presAssocID="{2DF78CE6-D04D-4EB4-BD5D-E2DE0C3B55EA}" presName="horzOne" presStyleCnt="0"/>
      <dgm:spPr/>
    </dgm:pt>
    <dgm:pt modelId="{F4C540F4-A525-4996-8A80-475A3B04BE3D}" type="pres">
      <dgm:prSet presAssocID="{2506672C-A098-4817-8943-AC1BBA00EEF7}" presName="vertTwo" presStyleCnt="0"/>
      <dgm:spPr/>
    </dgm:pt>
    <dgm:pt modelId="{A0278FC4-5DC8-40FA-912F-2D9E058295E5}" type="pres">
      <dgm:prSet presAssocID="{2506672C-A098-4817-8943-AC1BBA00EEF7}" presName="txTwo" presStyleLbl="node2" presStyleIdx="4" presStyleCnt="6">
        <dgm:presLayoutVars>
          <dgm:chPref val="3"/>
        </dgm:presLayoutVars>
      </dgm:prSet>
      <dgm:spPr/>
    </dgm:pt>
    <dgm:pt modelId="{6E27D157-94F6-42AD-85BF-AE851231A4D2}" type="pres">
      <dgm:prSet presAssocID="{2506672C-A098-4817-8943-AC1BBA00EEF7}" presName="horzTwo" presStyleCnt="0"/>
      <dgm:spPr/>
    </dgm:pt>
    <dgm:pt modelId="{7DDB7D26-5C55-474D-9C87-12BEF1B53026}" type="pres">
      <dgm:prSet presAssocID="{516EA02A-37B8-44BE-94BC-EA1625EED63C}" presName="sibSpaceTwo" presStyleCnt="0"/>
      <dgm:spPr/>
    </dgm:pt>
    <dgm:pt modelId="{3DBEBF4D-FB0A-4F73-8DB6-08CF9B3C2BA3}" type="pres">
      <dgm:prSet presAssocID="{B6C21EBE-1333-4217-A263-F26BC02114BA}" presName="vertTwo" presStyleCnt="0"/>
      <dgm:spPr/>
    </dgm:pt>
    <dgm:pt modelId="{AC83466D-982A-45F3-8353-4FD7078F9918}" type="pres">
      <dgm:prSet presAssocID="{B6C21EBE-1333-4217-A263-F26BC02114BA}" presName="txTwo" presStyleLbl="node2" presStyleIdx="5" presStyleCnt="6">
        <dgm:presLayoutVars>
          <dgm:chPref val="3"/>
        </dgm:presLayoutVars>
      </dgm:prSet>
      <dgm:spPr/>
    </dgm:pt>
    <dgm:pt modelId="{F27EDF4B-7FD3-4DF8-90C1-304451FA9341}" type="pres">
      <dgm:prSet presAssocID="{B6C21EBE-1333-4217-A263-F26BC02114BA}" presName="horzTwo" presStyleCnt="0"/>
      <dgm:spPr/>
    </dgm:pt>
  </dgm:ptLst>
  <dgm:cxnLst>
    <dgm:cxn modelId="{D71A1A09-E685-4BFB-BCF2-8C82BF37FA84}" srcId="{191FE344-6449-43A2-9CDA-F6085FB3B95B}" destId="{F9F0DDB8-3914-408E-ADAD-CA3B6FB85EAF}" srcOrd="3" destOrd="0" parTransId="{B8BD0A30-8D89-4DED-9861-7906B878E941}" sibTransId="{12C839F9-6113-4751-9194-EB8E256DCFD0}"/>
    <dgm:cxn modelId="{194CF416-064E-4265-8AA3-35C48F9FAA8E}" srcId="{2DF78CE6-D04D-4EB4-BD5D-E2DE0C3B55EA}" destId="{B6C21EBE-1333-4217-A263-F26BC02114BA}" srcOrd="1" destOrd="0" parTransId="{EDBB4A40-988A-4568-895F-E024F15FB667}" sibTransId="{D2539E10-C972-418D-A245-73356466678E}"/>
    <dgm:cxn modelId="{2F177622-2971-41C1-B685-93759529C4AE}" type="presOf" srcId="{2DF78CE6-D04D-4EB4-BD5D-E2DE0C3B55EA}" destId="{E456E682-D36F-4485-88E3-62B773E0CF7D}" srcOrd="0" destOrd="0" presId="urn:microsoft.com/office/officeart/2005/8/layout/hierarchy4"/>
    <dgm:cxn modelId="{FFA2722A-ED37-447D-A480-E0D5305CEE99}" type="presOf" srcId="{54769FA6-8DD5-4F95-9F96-D0C938B3B2BD}" destId="{40485DD0-0F41-49EB-84A9-22F5F34331E6}" srcOrd="0" destOrd="0" presId="urn:microsoft.com/office/officeart/2005/8/layout/hierarchy4"/>
    <dgm:cxn modelId="{7BA4BA2C-336C-41E2-B204-14C7487CE359}" type="presOf" srcId="{B6C21EBE-1333-4217-A263-F26BC02114BA}" destId="{AC83466D-982A-45F3-8353-4FD7078F9918}" srcOrd="0" destOrd="0" presId="urn:microsoft.com/office/officeart/2005/8/layout/hierarchy4"/>
    <dgm:cxn modelId="{74CA512D-EA8D-420F-8FC0-553FFB0A775B}" srcId="{2DF78CE6-D04D-4EB4-BD5D-E2DE0C3B55EA}" destId="{2506672C-A098-4817-8943-AC1BBA00EEF7}" srcOrd="0" destOrd="0" parTransId="{62AE7AC6-6233-4217-8755-92A2CA9E1E95}" sibTransId="{516EA02A-37B8-44BE-94BC-EA1625EED63C}"/>
    <dgm:cxn modelId="{140BEC41-EFCD-419E-A0C3-F0D99FDCB8A3}" type="presOf" srcId="{5A136417-7585-42FB-9218-FCC5BB493451}" destId="{C82A37A4-7116-47C0-9C1C-5838856D3862}" srcOrd="0" destOrd="0" presId="urn:microsoft.com/office/officeart/2005/8/layout/hierarchy4"/>
    <dgm:cxn modelId="{AA14C943-E0DF-4577-B9E6-74CC6602F709}" type="presOf" srcId="{8C86C0A1-FD1E-4B55-A108-4C2DD71964D5}" destId="{C6127FCF-38B3-43FA-9232-B95E0557E7AC}" srcOrd="0" destOrd="0" presId="urn:microsoft.com/office/officeart/2005/8/layout/hierarchy4"/>
    <dgm:cxn modelId="{14C77853-5BE0-41D5-8C2A-8FCF1BEEC748}" type="presOf" srcId="{2506672C-A098-4817-8943-AC1BBA00EEF7}" destId="{A0278FC4-5DC8-40FA-912F-2D9E058295E5}" srcOrd="0" destOrd="0" presId="urn:microsoft.com/office/officeart/2005/8/layout/hierarchy4"/>
    <dgm:cxn modelId="{08649773-E8AF-45A3-AAF2-557ED52B4AEB}" type="presOf" srcId="{191FE344-6449-43A2-9CDA-F6085FB3B95B}" destId="{0A34F82A-B4CF-4D6E-9075-37C2FA4F376A}" srcOrd="0" destOrd="0" presId="urn:microsoft.com/office/officeart/2005/8/layout/hierarchy4"/>
    <dgm:cxn modelId="{CB26248D-7A32-427F-836E-111399BE98A7}" type="presOf" srcId="{F98045FA-C17A-4E23-A73B-932C9B9515FB}" destId="{73CF0437-0677-4FDC-A8FE-1CC40D84B8EF}" srcOrd="0" destOrd="0" presId="urn:microsoft.com/office/officeart/2005/8/layout/hierarchy4"/>
    <dgm:cxn modelId="{AEEF6696-D36E-464E-B06D-F2E0499C0E50}" srcId="{5A136417-7585-42FB-9218-FCC5BB493451}" destId="{54769FA6-8DD5-4F95-9F96-D0C938B3B2BD}" srcOrd="1" destOrd="0" parTransId="{5E5455A9-D44E-432E-B9BF-AD36F21DC71C}" sibTransId="{5AF1694B-B3D8-4D54-866B-421B9CADEAE4}"/>
    <dgm:cxn modelId="{B2532F9D-85AD-4163-8B89-AF5F23636C07}" srcId="{5A136417-7585-42FB-9218-FCC5BB493451}" destId="{4E6190AD-8A5F-48C5-8204-47A0F86C67CD}" srcOrd="0" destOrd="0" parTransId="{28E84C70-BD68-483E-AB98-7BB4C83D561F}" sibTransId="{0DDA7497-59B1-4547-AA77-7596BC7074FB}"/>
    <dgm:cxn modelId="{BCCE3DAF-C155-49A3-8691-A528054420D7}" srcId="{8C86C0A1-FD1E-4B55-A108-4C2DD71964D5}" destId="{F98045FA-C17A-4E23-A73B-932C9B9515FB}" srcOrd="0" destOrd="0" parTransId="{54D341C0-3235-4889-BDA8-89879B0BE80F}" sibTransId="{9A8B240C-B285-4BD0-A7B8-80B19C457728}"/>
    <dgm:cxn modelId="{6BD8ADAF-4A91-415E-903C-21E7A33389C7}" type="presOf" srcId="{F9F0DDB8-3914-408E-ADAD-CA3B6FB85EAF}" destId="{844EB462-D93E-4D2C-91A3-2C8769EDA009}" srcOrd="0" destOrd="0" presId="urn:microsoft.com/office/officeart/2005/8/layout/hierarchy4"/>
    <dgm:cxn modelId="{B20FA7B0-AF2A-4CC7-8B5D-BC446071BAD2}" type="presOf" srcId="{DE1C14B6-5843-46EC-BAA9-BA68475578F2}" destId="{529D57FA-E09C-404E-B56D-8EF7E4F6ABD1}" srcOrd="0" destOrd="0" presId="urn:microsoft.com/office/officeart/2005/8/layout/hierarchy4"/>
    <dgm:cxn modelId="{04770DB2-89AD-42C0-989E-EFFDFE2EAB27}" type="presOf" srcId="{ED585D9E-3DED-414F-BE9F-1548261EA980}" destId="{D68A714D-5D87-4868-9AA2-956974D48689}" srcOrd="0" destOrd="0" presId="urn:microsoft.com/office/officeart/2005/8/layout/hierarchy4"/>
    <dgm:cxn modelId="{EEF441D8-07EE-4021-8372-F99F65DB8F0B}" type="presOf" srcId="{4E6190AD-8A5F-48C5-8204-47A0F86C67CD}" destId="{56271DAC-9DA9-492A-8A0E-CFF7F7E627ED}" srcOrd="0" destOrd="0" presId="urn:microsoft.com/office/officeart/2005/8/layout/hierarchy4"/>
    <dgm:cxn modelId="{FDD3B1E1-210D-46EB-9802-1F6F66345545}" srcId="{8C86C0A1-FD1E-4B55-A108-4C2DD71964D5}" destId="{DE1C14B6-5843-46EC-BAA9-BA68475578F2}" srcOrd="1" destOrd="0" parTransId="{5DE96B36-83BB-42AB-9EA0-CB66B60FACF1}" sibTransId="{6AE7C99A-FD7D-407B-9AA1-57C5C0BFC78E}"/>
    <dgm:cxn modelId="{F92975E6-AD1B-41F7-86FC-2588B1589741}" srcId="{191FE344-6449-43A2-9CDA-F6085FB3B95B}" destId="{5A136417-7585-42FB-9218-FCC5BB493451}" srcOrd="0" destOrd="0" parTransId="{F45E552D-08C1-473A-8E64-5BF924DDFE74}" sibTransId="{F05E0F4A-C9CD-4694-A118-641231A7381A}"/>
    <dgm:cxn modelId="{48B23DF1-8F01-49F0-BE31-D901AD2C4183}" srcId="{191FE344-6449-43A2-9CDA-F6085FB3B95B}" destId="{2DF78CE6-D04D-4EB4-BD5D-E2DE0C3B55EA}" srcOrd="4" destOrd="0" parTransId="{958C17B7-260D-47AA-A54C-FDAB9F2D1B5C}" sibTransId="{016BB13C-BB88-4436-9F4E-800BCCE82B80}"/>
    <dgm:cxn modelId="{8DDCDCFC-8CDD-4A3A-B79D-8F89B8CE1D9C}" srcId="{191FE344-6449-43A2-9CDA-F6085FB3B95B}" destId="{8C86C0A1-FD1E-4B55-A108-4C2DD71964D5}" srcOrd="2" destOrd="0" parTransId="{B42F73CA-CFFF-4C27-8580-45DBC5088231}" sibTransId="{4C3F0A57-0312-4A41-B9C0-711ADAE69FB2}"/>
    <dgm:cxn modelId="{65BE83FD-918B-479C-8CAE-CC7E5FF94D1E}" srcId="{191FE344-6449-43A2-9CDA-F6085FB3B95B}" destId="{ED585D9E-3DED-414F-BE9F-1548261EA980}" srcOrd="1" destOrd="0" parTransId="{4A70A2CE-7195-4C7A-95B0-8A828B554113}" sibTransId="{92810260-9B27-4245-AF3B-23458AB55BA7}"/>
    <dgm:cxn modelId="{3E66BBCB-5506-4B1B-B3A2-0A1AB3EDE16C}" type="presParOf" srcId="{0A34F82A-B4CF-4D6E-9075-37C2FA4F376A}" destId="{07A152A5-365B-461A-85B3-E8BBE6EA87AF}" srcOrd="0" destOrd="0" presId="urn:microsoft.com/office/officeart/2005/8/layout/hierarchy4"/>
    <dgm:cxn modelId="{80DD6120-DC5F-46B6-B08E-AC16B397B801}" type="presParOf" srcId="{07A152A5-365B-461A-85B3-E8BBE6EA87AF}" destId="{C82A37A4-7116-47C0-9C1C-5838856D3862}" srcOrd="0" destOrd="0" presId="urn:microsoft.com/office/officeart/2005/8/layout/hierarchy4"/>
    <dgm:cxn modelId="{AEBFC2AE-5140-4074-9932-2BC9E4DB1FE3}" type="presParOf" srcId="{07A152A5-365B-461A-85B3-E8BBE6EA87AF}" destId="{33F05C15-F019-459F-9CD0-4F51DF079938}" srcOrd="1" destOrd="0" presId="urn:microsoft.com/office/officeart/2005/8/layout/hierarchy4"/>
    <dgm:cxn modelId="{9CB91204-EB30-409B-B7D2-51F340E2DE9C}" type="presParOf" srcId="{07A152A5-365B-461A-85B3-E8BBE6EA87AF}" destId="{C41848D2-D75B-4D21-8816-E3E5BFDE7BFC}" srcOrd="2" destOrd="0" presId="urn:microsoft.com/office/officeart/2005/8/layout/hierarchy4"/>
    <dgm:cxn modelId="{C09DC78D-DDA0-4A02-9059-9325184D74CC}" type="presParOf" srcId="{C41848D2-D75B-4D21-8816-E3E5BFDE7BFC}" destId="{94748BF3-7558-4961-9638-53F362FA22C1}" srcOrd="0" destOrd="0" presId="urn:microsoft.com/office/officeart/2005/8/layout/hierarchy4"/>
    <dgm:cxn modelId="{A422F71A-4C75-4185-95F8-D219A24A602A}" type="presParOf" srcId="{94748BF3-7558-4961-9638-53F362FA22C1}" destId="{56271DAC-9DA9-492A-8A0E-CFF7F7E627ED}" srcOrd="0" destOrd="0" presId="urn:microsoft.com/office/officeart/2005/8/layout/hierarchy4"/>
    <dgm:cxn modelId="{D47CB326-EDA1-4F09-B9B2-4604AF74BB12}" type="presParOf" srcId="{94748BF3-7558-4961-9638-53F362FA22C1}" destId="{A8A09842-7577-41A8-92E3-3258DD5AE430}" srcOrd="1" destOrd="0" presId="urn:microsoft.com/office/officeart/2005/8/layout/hierarchy4"/>
    <dgm:cxn modelId="{85F0F657-E7A2-48FF-8011-061CCEDC20DB}" type="presParOf" srcId="{C41848D2-D75B-4D21-8816-E3E5BFDE7BFC}" destId="{FDB5044D-54FC-4BD9-91E9-756D709A55A9}" srcOrd="1" destOrd="0" presId="urn:microsoft.com/office/officeart/2005/8/layout/hierarchy4"/>
    <dgm:cxn modelId="{17FD1B36-9178-4E48-9E22-93B207C8E34C}" type="presParOf" srcId="{C41848D2-D75B-4D21-8816-E3E5BFDE7BFC}" destId="{2F59DFE0-2489-41B2-AA06-E08147DAA080}" srcOrd="2" destOrd="0" presId="urn:microsoft.com/office/officeart/2005/8/layout/hierarchy4"/>
    <dgm:cxn modelId="{399B8AC1-5E0C-4322-8575-9C955C4EA81A}" type="presParOf" srcId="{2F59DFE0-2489-41B2-AA06-E08147DAA080}" destId="{40485DD0-0F41-49EB-84A9-22F5F34331E6}" srcOrd="0" destOrd="0" presId="urn:microsoft.com/office/officeart/2005/8/layout/hierarchy4"/>
    <dgm:cxn modelId="{D22EDAED-EB53-4E17-BC48-F884B5B4BF7B}" type="presParOf" srcId="{2F59DFE0-2489-41B2-AA06-E08147DAA080}" destId="{713ECAF9-CD99-4F5E-88CB-4E3103E09275}" srcOrd="1" destOrd="0" presId="urn:microsoft.com/office/officeart/2005/8/layout/hierarchy4"/>
    <dgm:cxn modelId="{0780E2E2-0B2C-455D-8337-2052585A9A23}" type="presParOf" srcId="{0A34F82A-B4CF-4D6E-9075-37C2FA4F376A}" destId="{635D0AE9-2250-4F97-8496-26ACB7E86413}" srcOrd="1" destOrd="0" presId="urn:microsoft.com/office/officeart/2005/8/layout/hierarchy4"/>
    <dgm:cxn modelId="{32FFC8BD-94A8-4966-BB2D-FE41D6063C04}" type="presParOf" srcId="{0A34F82A-B4CF-4D6E-9075-37C2FA4F376A}" destId="{D0488616-2A3B-4D4F-874E-2855DBE11255}" srcOrd="2" destOrd="0" presId="urn:microsoft.com/office/officeart/2005/8/layout/hierarchy4"/>
    <dgm:cxn modelId="{C0FEFE1E-A20C-4CD4-B4D1-8F254D9E8A18}" type="presParOf" srcId="{D0488616-2A3B-4D4F-874E-2855DBE11255}" destId="{D68A714D-5D87-4868-9AA2-956974D48689}" srcOrd="0" destOrd="0" presId="urn:microsoft.com/office/officeart/2005/8/layout/hierarchy4"/>
    <dgm:cxn modelId="{14794C2B-0681-41A5-A0B3-526B50A607DA}" type="presParOf" srcId="{D0488616-2A3B-4D4F-874E-2855DBE11255}" destId="{A891125D-1892-4606-AFEC-19B599E1E6D5}" srcOrd="1" destOrd="0" presId="urn:microsoft.com/office/officeart/2005/8/layout/hierarchy4"/>
    <dgm:cxn modelId="{F722CF28-B07C-4847-8F39-A255AFECB0DA}" type="presParOf" srcId="{0A34F82A-B4CF-4D6E-9075-37C2FA4F376A}" destId="{27869183-A7EB-41D3-ACA9-B6B931E51243}" srcOrd="3" destOrd="0" presId="urn:microsoft.com/office/officeart/2005/8/layout/hierarchy4"/>
    <dgm:cxn modelId="{C5B73D98-7B08-42D1-9AD3-441C92F48489}" type="presParOf" srcId="{0A34F82A-B4CF-4D6E-9075-37C2FA4F376A}" destId="{E195E9CA-7EF6-4B8A-93F1-7FAE0C4F6430}" srcOrd="4" destOrd="0" presId="urn:microsoft.com/office/officeart/2005/8/layout/hierarchy4"/>
    <dgm:cxn modelId="{8E2F68FC-6AC7-4AE8-9B6A-FA1CAA05A58B}" type="presParOf" srcId="{E195E9CA-7EF6-4B8A-93F1-7FAE0C4F6430}" destId="{C6127FCF-38B3-43FA-9232-B95E0557E7AC}" srcOrd="0" destOrd="0" presId="urn:microsoft.com/office/officeart/2005/8/layout/hierarchy4"/>
    <dgm:cxn modelId="{40009CF3-19B4-481F-A172-41F9864D4532}" type="presParOf" srcId="{E195E9CA-7EF6-4B8A-93F1-7FAE0C4F6430}" destId="{99248372-A5C7-4377-A818-F2B4344ED6DF}" srcOrd="1" destOrd="0" presId="urn:microsoft.com/office/officeart/2005/8/layout/hierarchy4"/>
    <dgm:cxn modelId="{213482ED-9BB4-4D04-A6B3-8017C51A2D88}" type="presParOf" srcId="{E195E9CA-7EF6-4B8A-93F1-7FAE0C4F6430}" destId="{92D6B3F5-F26A-42AF-9A3E-DD715AE6B818}" srcOrd="2" destOrd="0" presId="urn:microsoft.com/office/officeart/2005/8/layout/hierarchy4"/>
    <dgm:cxn modelId="{4D158896-04AB-41E6-9D72-85CE9BE33D8E}" type="presParOf" srcId="{92D6B3F5-F26A-42AF-9A3E-DD715AE6B818}" destId="{372FCC50-9D3B-4477-AE80-B8C00DD0952C}" srcOrd="0" destOrd="0" presId="urn:microsoft.com/office/officeart/2005/8/layout/hierarchy4"/>
    <dgm:cxn modelId="{5FF02848-26EF-44DD-B967-E05B060684B6}" type="presParOf" srcId="{372FCC50-9D3B-4477-AE80-B8C00DD0952C}" destId="{73CF0437-0677-4FDC-A8FE-1CC40D84B8EF}" srcOrd="0" destOrd="0" presId="urn:microsoft.com/office/officeart/2005/8/layout/hierarchy4"/>
    <dgm:cxn modelId="{738A2DD5-BA85-466D-BA14-FCAC763343A9}" type="presParOf" srcId="{372FCC50-9D3B-4477-AE80-B8C00DD0952C}" destId="{0FA0E27C-36D2-494C-9ACD-A23EEAE76541}" srcOrd="1" destOrd="0" presId="urn:microsoft.com/office/officeart/2005/8/layout/hierarchy4"/>
    <dgm:cxn modelId="{082EF37B-CA33-45BD-ACC2-18787E8F48BF}" type="presParOf" srcId="{92D6B3F5-F26A-42AF-9A3E-DD715AE6B818}" destId="{7FCAB398-C365-41D1-BD6F-D9B63D449B9C}" srcOrd="1" destOrd="0" presId="urn:microsoft.com/office/officeart/2005/8/layout/hierarchy4"/>
    <dgm:cxn modelId="{61F8C1EC-67A6-4EF4-97C9-1568A3029436}" type="presParOf" srcId="{92D6B3F5-F26A-42AF-9A3E-DD715AE6B818}" destId="{57A69DF9-D7B4-4087-A2B0-1E50B6D6DBDC}" srcOrd="2" destOrd="0" presId="urn:microsoft.com/office/officeart/2005/8/layout/hierarchy4"/>
    <dgm:cxn modelId="{8659C844-DEF8-4631-AB39-BE619044FADE}" type="presParOf" srcId="{57A69DF9-D7B4-4087-A2B0-1E50B6D6DBDC}" destId="{529D57FA-E09C-404E-B56D-8EF7E4F6ABD1}" srcOrd="0" destOrd="0" presId="urn:microsoft.com/office/officeart/2005/8/layout/hierarchy4"/>
    <dgm:cxn modelId="{01A296B1-45E3-47CC-9E5C-31D2647D3B85}" type="presParOf" srcId="{57A69DF9-D7B4-4087-A2B0-1E50B6D6DBDC}" destId="{F15BA911-BD9B-4945-B671-D09525A8F42F}" srcOrd="1" destOrd="0" presId="urn:microsoft.com/office/officeart/2005/8/layout/hierarchy4"/>
    <dgm:cxn modelId="{48D619CC-EFCE-4A0D-BD37-2504760C8DB3}" type="presParOf" srcId="{0A34F82A-B4CF-4D6E-9075-37C2FA4F376A}" destId="{E1DD0AF2-BB32-4F5F-AFB4-905E3DAEFE9C}" srcOrd="5" destOrd="0" presId="urn:microsoft.com/office/officeart/2005/8/layout/hierarchy4"/>
    <dgm:cxn modelId="{2AF673E3-D676-44E7-8790-FDF9947D899E}" type="presParOf" srcId="{0A34F82A-B4CF-4D6E-9075-37C2FA4F376A}" destId="{B7880703-F8F5-401F-94D8-EC5911E792CE}" srcOrd="6" destOrd="0" presId="urn:microsoft.com/office/officeart/2005/8/layout/hierarchy4"/>
    <dgm:cxn modelId="{7AE43A88-7261-4E59-9E4F-1162216F79C2}" type="presParOf" srcId="{B7880703-F8F5-401F-94D8-EC5911E792CE}" destId="{844EB462-D93E-4D2C-91A3-2C8769EDA009}" srcOrd="0" destOrd="0" presId="urn:microsoft.com/office/officeart/2005/8/layout/hierarchy4"/>
    <dgm:cxn modelId="{27A46E6F-1946-4753-BAB1-2727F0127260}" type="presParOf" srcId="{B7880703-F8F5-401F-94D8-EC5911E792CE}" destId="{46E7BB99-E926-43BC-B876-46C41B31F334}" srcOrd="1" destOrd="0" presId="urn:microsoft.com/office/officeart/2005/8/layout/hierarchy4"/>
    <dgm:cxn modelId="{FE0832BA-3F8A-4D90-9C8D-816936EB060C}" type="presParOf" srcId="{0A34F82A-B4CF-4D6E-9075-37C2FA4F376A}" destId="{048F31A7-02B6-4213-9841-EDC66FD78C31}" srcOrd="7" destOrd="0" presId="urn:microsoft.com/office/officeart/2005/8/layout/hierarchy4"/>
    <dgm:cxn modelId="{CC2C9CC8-24C1-45AB-8688-CC051167A9B2}" type="presParOf" srcId="{0A34F82A-B4CF-4D6E-9075-37C2FA4F376A}" destId="{9E366E03-7C93-4340-B566-3C57B225BDD6}" srcOrd="8" destOrd="0" presId="urn:microsoft.com/office/officeart/2005/8/layout/hierarchy4"/>
    <dgm:cxn modelId="{2F6BEBBD-FACF-43C6-BFE0-71B9D4AE4E49}" type="presParOf" srcId="{9E366E03-7C93-4340-B566-3C57B225BDD6}" destId="{E456E682-D36F-4485-88E3-62B773E0CF7D}" srcOrd="0" destOrd="0" presId="urn:microsoft.com/office/officeart/2005/8/layout/hierarchy4"/>
    <dgm:cxn modelId="{F257A2D0-0285-4C6B-8C30-5730F0EB85F0}" type="presParOf" srcId="{9E366E03-7C93-4340-B566-3C57B225BDD6}" destId="{F7F8C5AC-B1B6-408C-BBC0-70371409C243}" srcOrd="1" destOrd="0" presId="urn:microsoft.com/office/officeart/2005/8/layout/hierarchy4"/>
    <dgm:cxn modelId="{B7DDFF41-CC70-4761-8E4B-08332DC0040E}" type="presParOf" srcId="{9E366E03-7C93-4340-B566-3C57B225BDD6}" destId="{19BE9368-A24B-4A0C-ACFB-918E6B872B88}" srcOrd="2" destOrd="0" presId="urn:microsoft.com/office/officeart/2005/8/layout/hierarchy4"/>
    <dgm:cxn modelId="{BE1E7D09-8661-49E7-A1ED-3EAA6CF1C1C6}" type="presParOf" srcId="{19BE9368-A24B-4A0C-ACFB-918E6B872B88}" destId="{F4C540F4-A525-4996-8A80-475A3B04BE3D}" srcOrd="0" destOrd="0" presId="urn:microsoft.com/office/officeart/2005/8/layout/hierarchy4"/>
    <dgm:cxn modelId="{02114164-6741-4B28-A6F7-830C0D0B5F78}" type="presParOf" srcId="{F4C540F4-A525-4996-8A80-475A3B04BE3D}" destId="{A0278FC4-5DC8-40FA-912F-2D9E058295E5}" srcOrd="0" destOrd="0" presId="urn:microsoft.com/office/officeart/2005/8/layout/hierarchy4"/>
    <dgm:cxn modelId="{8D8184CD-0AA1-4E7C-95F1-53184E60747D}" type="presParOf" srcId="{F4C540F4-A525-4996-8A80-475A3B04BE3D}" destId="{6E27D157-94F6-42AD-85BF-AE851231A4D2}" srcOrd="1" destOrd="0" presId="urn:microsoft.com/office/officeart/2005/8/layout/hierarchy4"/>
    <dgm:cxn modelId="{E55674B3-EDFF-4CC5-B4B3-0CB0573638A5}" type="presParOf" srcId="{19BE9368-A24B-4A0C-ACFB-918E6B872B88}" destId="{7DDB7D26-5C55-474D-9C87-12BEF1B53026}" srcOrd="1" destOrd="0" presId="urn:microsoft.com/office/officeart/2005/8/layout/hierarchy4"/>
    <dgm:cxn modelId="{43424121-0765-4743-9DD7-6F7D2A589157}" type="presParOf" srcId="{19BE9368-A24B-4A0C-ACFB-918E6B872B88}" destId="{3DBEBF4D-FB0A-4F73-8DB6-08CF9B3C2BA3}" srcOrd="2" destOrd="0" presId="urn:microsoft.com/office/officeart/2005/8/layout/hierarchy4"/>
    <dgm:cxn modelId="{2F05F3C7-6FDB-44F2-BC15-BD3223531241}" type="presParOf" srcId="{3DBEBF4D-FB0A-4F73-8DB6-08CF9B3C2BA3}" destId="{AC83466D-982A-45F3-8353-4FD7078F9918}" srcOrd="0" destOrd="0" presId="urn:microsoft.com/office/officeart/2005/8/layout/hierarchy4"/>
    <dgm:cxn modelId="{9EEC6A2C-B58B-4A2C-AA71-F30D7BFF7921}" type="presParOf" srcId="{3DBEBF4D-FB0A-4F73-8DB6-08CF9B3C2BA3}" destId="{F27EDF4B-7FD3-4DF8-90C1-304451FA934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14194-A55D-4794-9402-D6DA69066E2D}" type="doc">
      <dgm:prSet loTypeId="urn:microsoft.com/office/officeart/2005/8/layout/target3" loCatId="relationship" qsTypeId="urn:microsoft.com/office/officeart/2005/8/quickstyle/simple1" qsCatId="simple" csTypeId="urn:microsoft.com/office/officeart/2005/8/colors/accent1_1" csCatId="accent1"/>
      <dgm:spPr/>
      <dgm:t>
        <a:bodyPr/>
        <a:lstStyle/>
        <a:p>
          <a:endParaRPr lang="fi-FI"/>
        </a:p>
      </dgm:t>
    </dgm:pt>
    <dgm:pt modelId="{F91A057F-4C66-4B41-A96C-66F95B817986}">
      <dgm:prSet/>
      <dgm:spPr/>
      <dgm:t>
        <a:bodyPr/>
        <a:lstStyle/>
        <a:p>
          <a:r>
            <a:rPr lang="fi-FI" baseline="0"/>
            <a:t>PRI:n (UNEP FI:n, UNEP Inquiryn ja UN Global Compactin kanssa) julkaisemassa raportissa todettiin, että luottamusvelvollisuus ei estä ESG-tekijöhin perustuvaa omistajuutta (Fiduciary duty in the 21st century). Raportissa tarkasteltiin luottamusvelvollisuutta kahdeksilla markkinoilla (Yhdysvallat, Kanada, Iso-Britannia, Saksa, Brasilia, Australia, Japani ja Etelä-Afrikka) tapahtumien, haastattelujen, tapaustutkimusten ja oikeudellisen katsauksen kautta.</a:t>
          </a:r>
          <a:endParaRPr lang="fi-FI"/>
        </a:p>
      </dgm:t>
    </dgm:pt>
    <dgm:pt modelId="{28E69C2A-7391-45BA-A1CE-A67685E38E85}" type="parTrans" cxnId="{A25623CC-41A6-427B-B142-0423190BB3FF}">
      <dgm:prSet/>
      <dgm:spPr/>
      <dgm:t>
        <a:bodyPr/>
        <a:lstStyle/>
        <a:p>
          <a:endParaRPr lang="fi-FI"/>
        </a:p>
      </dgm:t>
    </dgm:pt>
    <dgm:pt modelId="{E22F502D-633E-4D1E-8195-64673DB7A05F}" type="sibTrans" cxnId="{A25623CC-41A6-427B-B142-0423190BB3FF}">
      <dgm:prSet/>
      <dgm:spPr/>
      <dgm:t>
        <a:bodyPr/>
        <a:lstStyle/>
        <a:p>
          <a:endParaRPr lang="fi-FI"/>
        </a:p>
      </dgm:t>
    </dgm:pt>
    <dgm:pt modelId="{2C3CFE28-6D4F-4DFB-BC7A-B2972FC24CF4}">
      <dgm:prSet/>
      <dgm:spPr/>
      <dgm:t>
        <a:bodyPr/>
        <a:lstStyle/>
        <a:p>
          <a:r>
            <a:rPr lang="fi-FI" baseline="0"/>
            <a:t>Luottamusvelvollisuus on pitkään ollut kiistanalainen kysymys, erityisesti Yhdysvalloissa. Varainhoitajat ja neuvonantajat ovat usein maininneet luottamusvelvollisuuden syynä siihen, ettei ESG-tekijöitä ole otettu mukaan sijoituspäätöksentekoprosessiin, väittäen, että ei-taloudellisten indikaattorien tarkastelu ei ole heidän luottamusvelvollisuutensa mukaista.</a:t>
          </a:r>
          <a:endParaRPr lang="fi-FI"/>
        </a:p>
      </dgm:t>
    </dgm:pt>
    <dgm:pt modelId="{23832F95-EE95-4B1D-96DD-A13527FB0BB3}" type="parTrans" cxnId="{692174B8-27D9-47EA-ADAD-95F78C00C457}">
      <dgm:prSet/>
      <dgm:spPr/>
      <dgm:t>
        <a:bodyPr/>
        <a:lstStyle/>
        <a:p>
          <a:endParaRPr lang="fi-FI"/>
        </a:p>
      </dgm:t>
    </dgm:pt>
    <dgm:pt modelId="{6C038F87-E3F3-4779-A350-1674A8C6ED4E}" type="sibTrans" cxnId="{692174B8-27D9-47EA-ADAD-95F78C00C457}">
      <dgm:prSet/>
      <dgm:spPr/>
      <dgm:t>
        <a:bodyPr/>
        <a:lstStyle/>
        <a:p>
          <a:endParaRPr lang="fi-FI"/>
        </a:p>
      </dgm:t>
    </dgm:pt>
    <dgm:pt modelId="{BC4C769F-7CC0-495D-9453-E3448EF22E3C}">
      <dgm:prSet/>
      <dgm:spPr/>
      <dgm:t>
        <a:bodyPr/>
        <a:lstStyle/>
        <a:p>
          <a:r>
            <a:rPr lang="fi-FI" baseline="0"/>
            <a:t>Raportissa todettiin, että monet sijoittajat eivät vielä ole täysin integroineet ESG-kysymyksiä sijoituspäätöksentekoprosesseihinsa. Joitakin syitä tähän ovat vanhentuneet käsitykset luottamusvelvollisuudesta ja pitkän aikavälin vastuullisesta sijoittamisesta. </a:t>
          </a:r>
          <a:endParaRPr lang="fi-FI"/>
        </a:p>
      </dgm:t>
    </dgm:pt>
    <dgm:pt modelId="{AF49793F-2CEB-4D27-B717-9474FFD57142}" type="parTrans" cxnId="{4C4D5DA2-DC06-4742-96B9-E189707676EF}">
      <dgm:prSet/>
      <dgm:spPr/>
      <dgm:t>
        <a:bodyPr/>
        <a:lstStyle/>
        <a:p>
          <a:endParaRPr lang="fi-FI"/>
        </a:p>
      </dgm:t>
    </dgm:pt>
    <dgm:pt modelId="{A832FDBC-F330-42E5-BC20-369A3446B5CD}" type="sibTrans" cxnId="{4C4D5DA2-DC06-4742-96B9-E189707676EF}">
      <dgm:prSet/>
      <dgm:spPr/>
      <dgm:t>
        <a:bodyPr/>
        <a:lstStyle/>
        <a:p>
          <a:endParaRPr lang="fi-FI"/>
        </a:p>
      </dgm:t>
    </dgm:pt>
    <dgm:pt modelId="{BB995069-FD7E-41F6-8838-11745F7C4BCD}" type="pres">
      <dgm:prSet presAssocID="{FB414194-A55D-4794-9402-D6DA69066E2D}" presName="Name0" presStyleCnt="0">
        <dgm:presLayoutVars>
          <dgm:chMax val="7"/>
          <dgm:dir/>
          <dgm:animLvl val="lvl"/>
          <dgm:resizeHandles val="exact"/>
        </dgm:presLayoutVars>
      </dgm:prSet>
      <dgm:spPr/>
    </dgm:pt>
    <dgm:pt modelId="{58A934E0-F178-409D-AC49-36E6FEDA1877}" type="pres">
      <dgm:prSet presAssocID="{F91A057F-4C66-4B41-A96C-66F95B817986}" presName="circle1" presStyleLbl="node1" presStyleIdx="0" presStyleCnt="3"/>
      <dgm:spPr/>
    </dgm:pt>
    <dgm:pt modelId="{2C778A9C-4AC1-41A8-9BF2-C7D26F505567}" type="pres">
      <dgm:prSet presAssocID="{F91A057F-4C66-4B41-A96C-66F95B817986}" presName="space" presStyleCnt="0"/>
      <dgm:spPr/>
    </dgm:pt>
    <dgm:pt modelId="{41FDD95C-B532-40C0-8A69-89F433368B6D}" type="pres">
      <dgm:prSet presAssocID="{F91A057F-4C66-4B41-A96C-66F95B817986}" presName="rect1" presStyleLbl="alignAcc1" presStyleIdx="0" presStyleCnt="3"/>
      <dgm:spPr/>
    </dgm:pt>
    <dgm:pt modelId="{60F9997C-C76C-4981-A575-B62A65EA9E64}" type="pres">
      <dgm:prSet presAssocID="{2C3CFE28-6D4F-4DFB-BC7A-B2972FC24CF4}" presName="vertSpace2" presStyleLbl="node1" presStyleIdx="0" presStyleCnt="3"/>
      <dgm:spPr/>
    </dgm:pt>
    <dgm:pt modelId="{48370C74-2F60-4796-8855-A4B0A2A4C5ED}" type="pres">
      <dgm:prSet presAssocID="{2C3CFE28-6D4F-4DFB-BC7A-B2972FC24CF4}" presName="circle2" presStyleLbl="node1" presStyleIdx="1" presStyleCnt="3"/>
      <dgm:spPr/>
    </dgm:pt>
    <dgm:pt modelId="{AD0C2FC9-9CE0-43C2-A9DB-792F86260E05}" type="pres">
      <dgm:prSet presAssocID="{2C3CFE28-6D4F-4DFB-BC7A-B2972FC24CF4}" presName="rect2" presStyleLbl="alignAcc1" presStyleIdx="1" presStyleCnt="3"/>
      <dgm:spPr/>
    </dgm:pt>
    <dgm:pt modelId="{A9EF739D-C739-4FB4-BC8B-647133092960}" type="pres">
      <dgm:prSet presAssocID="{BC4C769F-7CC0-495D-9453-E3448EF22E3C}" presName="vertSpace3" presStyleLbl="node1" presStyleIdx="1" presStyleCnt="3"/>
      <dgm:spPr/>
    </dgm:pt>
    <dgm:pt modelId="{FFACEDD1-218C-405A-BAA7-77A84764DA5F}" type="pres">
      <dgm:prSet presAssocID="{BC4C769F-7CC0-495D-9453-E3448EF22E3C}" presName="circle3" presStyleLbl="node1" presStyleIdx="2" presStyleCnt="3"/>
      <dgm:spPr/>
    </dgm:pt>
    <dgm:pt modelId="{558C2079-83DD-4B1A-ADD9-B69F43AF420F}" type="pres">
      <dgm:prSet presAssocID="{BC4C769F-7CC0-495D-9453-E3448EF22E3C}" presName="rect3" presStyleLbl="alignAcc1" presStyleIdx="2" presStyleCnt="3"/>
      <dgm:spPr/>
    </dgm:pt>
    <dgm:pt modelId="{6068EF02-D4BB-4636-976D-22B9125D8741}" type="pres">
      <dgm:prSet presAssocID="{F91A057F-4C66-4B41-A96C-66F95B817986}" presName="rect1ParTxNoCh" presStyleLbl="alignAcc1" presStyleIdx="2" presStyleCnt="3">
        <dgm:presLayoutVars>
          <dgm:chMax val="1"/>
          <dgm:bulletEnabled val="1"/>
        </dgm:presLayoutVars>
      </dgm:prSet>
      <dgm:spPr/>
    </dgm:pt>
    <dgm:pt modelId="{F96438DA-87E8-463E-B865-E3673BCE9E07}" type="pres">
      <dgm:prSet presAssocID="{2C3CFE28-6D4F-4DFB-BC7A-B2972FC24CF4}" presName="rect2ParTxNoCh" presStyleLbl="alignAcc1" presStyleIdx="2" presStyleCnt="3">
        <dgm:presLayoutVars>
          <dgm:chMax val="1"/>
          <dgm:bulletEnabled val="1"/>
        </dgm:presLayoutVars>
      </dgm:prSet>
      <dgm:spPr/>
    </dgm:pt>
    <dgm:pt modelId="{2DB94130-807E-4923-8448-EA2FE2FA7657}" type="pres">
      <dgm:prSet presAssocID="{BC4C769F-7CC0-495D-9453-E3448EF22E3C}" presName="rect3ParTxNoCh" presStyleLbl="alignAcc1" presStyleIdx="2" presStyleCnt="3">
        <dgm:presLayoutVars>
          <dgm:chMax val="1"/>
          <dgm:bulletEnabled val="1"/>
        </dgm:presLayoutVars>
      </dgm:prSet>
      <dgm:spPr/>
    </dgm:pt>
  </dgm:ptLst>
  <dgm:cxnLst>
    <dgm:cxn modelId="{CE14CB31-AF0A-4AEA-B329-E06F30199F4E}" type="presOf" srcId="{F91A057F-4C66-4B41-A96C-66F95B817986}" destId="{41FDD95C-B532-40C0-8A69-89F433368B6D}" srcOrd="0" destOrd="0" presId="urn:microsoft.com/office/officeart/2005/8/layout/target3"/>
    <dgm:cxn modelId="{038B5A51-82AE-410F-AB23-CEABCF7FB8BE}" type="presOf" srcId="{FB414194-A55D-4794-9402-D6DA69066E2D}" destId="{BB995069-FD7E-41F6-8838-11745F7C4BCD}" srcOrd="0" destOrd="0" presId="urn:microsoft.com/office/officeart/2005/8/layout/target3"/>
    <dgm:cxn modelId="{41014E73-6A9B-436F-A89D-F57F4C79C330}" type="presOf" srcId="{F91A057F-4C66-4B41-A96C-66F95B817986}" destId="{6068EF02-D4BB-4636-976D-22B9125D8741}" srcOrd="1" destOrd="0" presId="urn:microsoft.com/office/officeart/2005/8/layout/target3"/>
    <dgm:cxn modelId="{1D18CC54-383E-4488-803B-66401CD44CB2}" type="presOf" srcId="{BC4C769F-7CC0-495D-9453-E3448EF22E3C}" destId="{558C2079-83DD-4B1A-ADD9-B69F43AF420F}" srcOrd="0" destOrd="0" presId="urn:microsoft.com/office/officeart/2005/8/layout/target3"/>
    <dgm:cxn modelId="{F34B9157-CA2B-4215-8B9B-D96941E53E1D}" type="presOf" srcId="{2C3CFE28-6D4F-4DFB-BC7A-B2972FC24CF4}" destId="{F96438DA-87E8-463E-B865-E3673BCE9E07}" srcOrd="1" destOrd="0" presId="urn:microsoft.com/office/officeart/2005/8/layout/target3"/>
    <dgm:cxn modelId="{4C4D5DA2-DC06-4742-96B9-E189707676EF}" srcId="{FB414194-A55D-4794-9402-D6DA69066E2D}" destId="{BC4C769F-7CC0-495D-9453-E3448EF22E3C}" srcOrd="2" destOrd="0" parTransId="{AF49793F-2CEB-4D27-B717-9474FFD57142}" sibTransId="{A832FDBC-F330-42E5-BC20-369A3446B5CD}"/>
    <dgm:cxn modelId="{692174B8-27D9-47EA-ADAD-95F78C00C457}" srcId="{FB414194-A55D-4794-9402-D6DA69066E2D}" destId="{2C3CFE28-6D4F-4DFB-BC7A-B2972FC24CF4}" srcOrd="1" destOrd="0" parTransId="{23832F95-EE95-4B1D-96DD-A13527FB0BB3}" sibTransId="{6C038F87-E3F3-4779-A350-1674A8C6ED4E}"/>
    <dgm:cxn modelId="{A25623CC-41A6-427B-B142-0423190BB3FF}" srcId="{FB414194-A55D-4794-9402-D6DA69066E2D}" destId="{F91A057F-4C66-4B41-A96C-66F95B817986}" srcOrd="0" destOrd="0" parTransId="{28E69C2A-7391-45BA-A1CE-A67685E38E85}" sibTransId="{E22F502D-633E-4D1E-8195-64673DB7A05F}"/>
    <dgm:cxn modelId="{91CC2ED6-F21F-4887-BC1A-33930A8D28F2}" type="presOf" srcId="{2C3CFE28-6D4F-4DFB-BC7A-B2972FC24CF4}" destId="{AD0C2FC9-9CE0-43C2-A9DB-792F86260E05}" srcOrd="0" destOrd="0" presId="urn:microsoft.com/office/officeart/2005/8/layout/target3"/>
    <dgm:cxn modelId="{961037E6-9358-4182-9487-5BC993CAAEA6}" type="presOf" srcId="{BC4C769F-7CC0-495D-9453-E3448EF22E3C}" destId="{2DB94130-807E-4923-8448-EA2FE2FA7657}" srcOrd="1" destOrd="0" presId="urn:microsoft.com/office/officeart/2005/8/layout/target3"/>
    <dgm:cxn modelId="{C8CAE067-B9E2-43E3-AD00-424881BAC658}" type="presParOf" srcId="{BB995069-FD7E-41F6-8838-11745F7C4BCD}" destId="{58A934E0-F178-409D-AC49-36E6FEDA1877}" srcOrd="0" destOrd="0" presId="urn:microsoft.com/office/officeart/2005/8/layout/target3"/>
    <dgm:cxn modelId="{1A37083E-8D9B-4DBF-90DD-C0E3EF9A59D2}" type="presParOf" srcId="{BB995069-FD7E-41F6-8838-11745F7C4BCD}" destId="{2C778A9C-4AC1-41A8-9BF2-C7D26F505567}" srcOrd="1" destOrd="0" presId="urn:microsoft.com/office/officeart/2005/8/layout/target3"/>
    <dgm:cxn modelId="{A517AFF3-44A1-46AD-8CC7-13F2E6D8FF86}" type="presParOf" srcId="{BB995069-FD7E-41F6-8838-11745F7C4BCD}" destId="{41FDD95C-B532-40C0-8A69-89F433368B6D}" srcOrd="2" destOrd="0" presId="urn:microsoft.com/office/officeart/2005/8/layout/target3"/>
    <dgm:cxn modelId="{D07BBEF7-D6BE-4D5F-93C1-B5A5EB39755D}" type="presParOf" srcId="{BB995069-FD7E-41F6-8838-11745F7C4BCD}" destId="{60F9997C-C76C-4981-A575-B62A65EA9E64}" srcOrd="3" destOrd="0" presId="urn:microsoft.com/office/officeart/2005/8/layout/target3"/>
    <dgm:cxn modelId="{881E1424-DA13-4CA6-A3A7-497A2B4CF7D7}" type="presParOf" srcId="{BB995069-FD7E-41F6-8838-11745F7C4BCD}" destId="{48370C74-2F60-4796-8855-A4B0A2A4C5ED}" srcOrd="4" destOrd="0" presId="urn:microsoft.com/office/officeart/2005/8/layout/target3"/>
    <dgm:cxn modelId="{92EAAE5C-A7C9-4893-BA7B-04719E9ED6B5}" type="presParOf" srcId="{BB995069-FD7E-41F6-8838-11745F7C4BCD}" destId="{AD0C2FC9-9CE0-43C2-A9DB-792F86260E05}" srcOrd="5" destOrd="0" presId="urn:microsoft.com/office/officeart/2005/8/layout/target3"/>
    <dgm:cxn modelId="{FFCFAA86-F9B0-488D-92C1-6EAA22B4E014}" type="presParOf" srcId="{BB995069-FD7E-41F6-8838-11745F7C4BCD}" destId="{A9EF739D-C739-4FB4-BC8B-647133092960}" srcOrd="6" destOrd="0" presId="urn:microsoft.com/office/officeart/2005/8/layout/target3"/>
    <dgm:cxn modelId="{2B88288F-16E3-4DF5-A071-37D4A098835F}" type="presParOf" srcId="{BB995069-FD7E-41F6-8838-11745F7C4BCD}" destId="{FFACEDD1-218C-405A-BAA7-77A84764DA5F}" srcOrd="7" destOrd="0" presId="urn:microsoft.com/office/officeart/2005/8/layout/target3"/>
    <dgm:cxn modelId="{EB24FEAC-1FC2-4ACE-B243-634507089604}" type="presParOf" srcId="{BB995069-FD7E-41F6-8838-11745F7C4BCD}" destId="{558C2079-83DD-4B1A-ADD9-B69F43AF420F}" srcOrd="8" destOrd="0" presId="urn:microsoft.com/office/officeart/2005/8/layout/target3"/>
    <dgm:cxn modelId="{6DA9430F-9E91-4CC1-B5AF-C94993DCDCEC}" type="presParOf" srcId="{BB995069-FD7E-41F6-8838-11745F7C4BCD}" destId="{6068EF02-D4BB-4636-976D-22B9125D8741}" srcOrd="9" destOrd="0" presId="urn:microsoft.com/office/officeart/2005/8/layout/target3"/>
    <dgm:cxn modelId="{F21E09B7-7DB1-44CF-AC3E-9BE4C4493237}" type="presParOf" srcId="{BB995069-FD7E-41F6-8838-11745F7C4BCD}" destId="{F96438DA-87E8-463E-B865-E3673BCE9E07}" srcOrd="10" destOrd="0" presId="urn:microsoft.com/office/officeart/2005/8/layout/target3"/>
    <dgm:cxn modelId="{45C0B798-F5F0-4CB0-841E-D7AB93E3713B}" type="presParOf" srcId="{BB995069-FD7E-41F6-8838-11745F7C4BCD}" destId="{2DB94130-807E-4923-8448-EA2FE2FA7657}"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B8BE82-28E8-4CFF-BFBA-5EE9A4BEB1F5}"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4293A670-0E38-46E4-A45D-D52C2C928B27}">
      <dgm:prSet/>
      <dgm:spPr/>
      <dgm:t>
        <a:bodyPr/>
        <a:lstStyle/>
        <a:p>
          <a:r>
            <a:rPr lang="en-US" b="0" i="0"/>
            <a:t>Rahoitusalalle on syntynyt runsaasti uusia kestäviä rahoitustuotteita ja tuotteiden käyttö on laajentunut </a:t>
          </a:r>
          <a:endParaRPr lang="fi-FI"/>
        </a:p>
      </dgm:t>
    </dgm:pt>
    <dgm:pt modelId="{81948927-9995-4DF8-ADFE-7AA61A28B19F}" type="parTrans" cxnId="{BD8750E5-0BB4-49AF-8363-87C138A5FD7D}">
      <dgm:prSet/>
      <dgm:spPr/>
      <dgm:t>
        <a:bodyPr/>
        <a:lstStyle/>
        <a:p>
          <a:endParaRPr lang="fi-FI"/>
        </a:p>
      </dgm:t>
    </dgm:pt>
    <dgm:pt modelId="{CEFC985C-0FD7-45BB-8F29-0E86338008AD}" type="sibTrans" cxnId="{BD8750E5-0BB4-49AF-8363-87C138A5FD7D}">
      <dgm:prSet/>
      <dgm:spPr/>
      <dgm:t>
        <a:bodyPr/>
        <a:lstStyle/>
        <a:p>
          <a:endParaRPr lang="fi-FI"/>
        </a:p>
      </dgm:t>
    </dgm:pt>
    <dgm:pt modelId="{20632B5A-B318-4070-8F61-EE6D0A556CCA}">
      <dgm:prSet/>
      <dgm:spPr/>
      <dgm:t>
        <a:bodyPr/>
        <a:lstStyle/>
        <a:p>
          <a:r>
            <a:rPr lang="en-US" b="0"/>
            <a:t>O</a:t>
          </a:r>
          <a:r>
            <a:rPr lang="en-US" b="0" i="0"/>
            <a:t>rganisaatiot linkittävät rahoitustuotteiden käytön omiin vastuullisuusohjelmiinsa. </a:t>
          </a:r>
          <a:endParaRPr lang="fi-FI"/>
        </a:p>
      </dgm:t>
    </dgm:pt>
    <dgm:pt modelId="{D1A4C9A4-CF00-469E-9753-FEB6A799369B}" type="parTrans" cxnId="{D051CED3-32A5-45BA-8C5C-B6EA7E0F9EE5}">
      <dgm:prSet/>
      <dgm:spPr/>
      <dgm:t>
        <a:bodyPr/>
        <a:lstStyle/>
        <a:p>
          <a:endParaRPr lang="fi-FI"/>
        </a:p>
      </dgm:t>
    </dgm:pt>
    <dgm:pt modelId="{B04EBFF9-F3BA-4DA6-8B02-3DD66FAA304C}" type="sibTrans" cxnId="{D051CED3-32A5-45BA-8C5C-B6EA7E0F9EE5}">
      <dgm:prSet/>
      <dgm:spPr/>
      <dgm:t>
        <a:bodyPr/>
        <a:lstStyle/>
        <a:p>
          <a:endParaRPr lang="fi-FI"/>
        </a:p>
      </dgm:t>
    </dgm:pt>
    <dgm:pt modelId="{EF2B348C-FB72-420A-85B5-B58FE071C09D}">
      <dgm:prSet/>
      <dgm:spPr/>
      <dgm:t>
        <a:bodyPr/>
        <a:lstStyle/>
        <a:p>
          <a:r>
            <a:rPr lang="en-US" b="0" i="0"/>
            <a:t>Jotta pääoma kanavoituisi aidosti kestäviin hankkeisiin, sijoittajien on voitava luotettavalla tavalla arvioida investoinnin ympäristövaikutuksia. Nykyisellään se on todella vaikeaa, sillä yhtenäiset kestävyyskriteerit puuttuvat. Toiset arviointimetodit ovat perusteellisia, toiset hyvin ylimalkaisia.</a:t>
          </a:r>
          <a:endParaRPr lang="fi-FI"/>
        </a:p>
      </dgm:t>
    </dgm:pt>
    <dgm:pt modelId="{49E836D9-BB5E-4F12-9325-13E075D9A9E6}" type="parTrans" cxnId="{BBE1CA08-C38C-4C3F-955A-67F7DA254BF6}">
      <dgm:prSet/>
      <dgm:spPr/>
      <dgm:t>
        <a:bodyPr/>
        <a:lstStyle/>
        <a:p>
          <a:endParaRPr lang="fi-FI"/>
        </a:p>
      </dgm:t>
    </dgm:pt>
    <dgm:pt modelId="{F433EDFB-A1D2-4EFB-98A7-2760CEF56586}" type="sibTrans" cxnId="{BBE1CA08-C38C-4C3F-955A-67F7DA254BF6}">
      <dgm:prSet/>
      <dgm:spPr/>
      <dgm:t>
        <a:bodyPr/>
        <a:lstStyle/>
        <a:p>
          <a:endParaRPr lang="fi-FI"/>
        </a:p>
      </dgm:t>
    </dgm:pt>
    <dgm:pt modelId="{46F08B40-CE53-449D-804F-6A201E3F6A02}">
      <dgm:prSet/>
      <dgm:spPr/>
      <dgm:t>
        <a:bodyPr/>
        <a:lstStyle/>
        <a:p>
          <a:r>
            <a:rPr lang="en-US" b="0" i="0"/>
            <a:t>Kriteeristöjen keskinäinen vertailu on mahdotonta ja nykymenoon sisältyy monien asiantuntijoiden mukaan iso viherpesun riski.</a:t>
          </a:r>
          <a:endParaRPr lang="fi-FI"/>
        </a:p>
      </dgm:t>
    </dgm:pt>
    <dgm:pt modelId="{ADB4EDB9-CA79-44E4-8E35-7D74C2BB79C2}" type="parTrans" cxnId="{FA40389F-E860-4B11-AC71-137D761FEB2D}">
      <dgm:prSet/>
      <dgm:spPr/>
      <dgm:t>
        <a:bodyPr/>
        <a:lstStyle/>
        <a:p>
          <a:endParaRPr lang="fi-FI"/>
        </a:p>
      </dgm:t>
    </dgm:pt>
    <dgm:pt modelId="{67017896-55A0-4C23-8FA8-0284F30EA892}" type="sibTrans" cxnId="{FA40389F-E860-4B11-AC71-137D761FEB2D}">
      <dgm:prSet/>
      <dgm:spPr/>
      <dgm:t>
        <a:bodyPr/>
        <a:lstStyle/>
        <a:p>
          <a:endParaRPr lang="fi-FI"/>
        </a:p>
      </dgm:t>
    </dgm:pt>
    <dgm:pt modelId="{F029C52E-5F44-4941-9E7B-14164463E24C}">
      <dgm:prSet/>
      <dgm:spPr/>
      <dgm:t>
        <a:bodyPr/>
        <a:lstStyle/>
        <a:p>
          <a:r>
            <a:rPr lang="en-US" b="0"/>
            <a:t>L</a:t>
          </a:r>
          <a:r>
            <a:rPr lang="en-US" b="0" i="0"/>
            <a:t>ainsäädännön lisäksi tarvitaan muutos finanssimaailman sisäisissä käytännöissä. Alalla on laskentatapoja, jotka ovat ristiriidassa vähähiiliseen yhteiskuntaan siirtymisen kanssa. Esimerkiksi öljy-yhtiö, jolla on hallussaan öljyesiintymä, on toteutuneeseen tuottoon perustuvan laskentamallin mukaan turvallinen sijoituskohde, sillä öljyä on kulutettu aiemminkin runsaasti ja yhtiöllä on sitä saatavilla lisää. </a:t>
          </a:r>
          <a:endParaRPr lang="fi-FI"/>
        </a:p>
      </dgm:t>
    </dgm:pt>
    <dgm:pt modelId="{F5D34BDA-5EC0-45F0-A35A-AB9DFF1CE09B}" type="parTrans" cxnId="{97BA782C-D679-45E3-8196-8CEB41D8874B}">
      <dgm:prSet/>
      <dgm:spPr/>
      <dgm:t>
        <a:bodyPr/>
        <a:lstStyle/>
        <a:p>
          <a:endParaRPr lang="fi-FI"/>
        </a:p>
      </dgm:t>
    </dgm:pt>
    <dgm:pt modelId="{2E1FDCE2-BCF8-4AF3-9886-F599B39D2BA5}" type="sibTrans" cxnId="{97BA782C-D679-45E3-8196-8CEB41D8874B}">
      <dgm:prSet/>
      <dgm:spPr/>
      <dgm:t>
        <a:bodyPr/>
        <a:lstStyle/>
        <a:p>
          <a:endParaRPr lang="fi-FI"/>
        </a:p>
      </dgm:t>
    </dgm:pt>
    <dgm:pt modelId="{46880456-608D-4EB2-89E8-D01A1DB52C3C}" type="pres">
      <dgm:prSet presAssocID="{41B8BE82-28E8-4CFF-BFBA-5EE9A4BEB1F5}" presName="linear" presStyleCnt="0">
        <dgm:presLayoutVars>
          <dgm:animLvl val="lvl"/>
          <dgm:resizeHandles val="exact"/>
        </dgm:presLayoutVars>
      </dgm:prSet>
      <dgm:spPr/>
    </dgm:pt>
    <dgm:pt modelId="{7F36511C-CD92-4847-A79C-B4790A562EFA}" type="pres">
      <dgm:prSet presAssocID="{4293A670-0E38-46E4-A45D-D52C2C928B27}" presName="parentText" presStyleLbl="node1" presStyleIdx="0" presStyleCnt="5">
        <dgm:presLayoutVars>
          <dgm:chMax val="0"/>
          <dgm:bulletEnabled val="1"/>
        </dgm:presLayoutVars>
      </dgm:prSet>
      <dgm:spPr/>
    </dgm:pt>
    <dgm:pt modelId="{A1B708DF-0AE7-4258-A4DF-2349A6D462E0}" type="pres">
      <dgm:prSet presAssocID="{CEFC985C-0FD7-45BB-8F29-0E86338008AD}" presName="spacer" presStyleCnt="0"/>
      <dgm:spPr/>
    </dgm:pt>
    <dgm:pt modelId="{293FD993-2CB0-4217-84FB-79A307F47154}" type="pres">
      <dgm:prSet presAssocID="{20632B5A-B318-4070-8F61-EE6D0A556CCA}" presName="parentText" presStyleLbl="node1" presStyleIdx="1" presStyleCnt="5">
        <dgm:presLayoutVars>
          <dgm:chMax val="0"/>
          <dgm:bulletEnabled val="1"/>
        </dgm:presLayoutVars>
      </dgm:prSet>
      <dgm:spPr/>
    </dgm:pt>
    <dgm:pt modelId="{19C55109-2F58-4D4A-9ECF-61612CFC83B6}" type="pres">
      <dgm:prSet presAssocID="{B04EBFF9-F3BA-4DA6-8B02-3DD66FAA304C}" presName="spacer" presStyleCnt="0"/>
      <dgm:spPr/>
    </dgm:pt>
    <dgm:pt modelId="{D33E1310-FCD8-4E1F-8C00-0D82AAA8DCE9}" type="pres">
      <dgm:prSet presAssocID="{EF2B348C-FB72-420A-85B5-B58FE071C09D}" presName="parentText" presStyleLbl="node1" presStyleIdx="2" presStyleCnt="5">
        <dgm:presLayoutVars>
          <dgm:chMax val="0"/>
          <dgm:bulletEnabled val="1"/>
        </dgm:presLayoutVars>
      </dgm:prSet>
      <dgm:spPr/>
    </dgm:pt>
    <dgm:pt modelId="{A6A3587A-EB0F-4E01-BED5-7D6D3C2F6376}" type="pres">
      <dgm:prSet presAssocID="{F433EDFB-A1D2-4EFB-98A7-2760CEF56586}" presName="spacer" presStyleCnt="0"/>
      <dgm:spPr/>
    </dgm:pt>
    <dgm:pt modelId="{7B43DAF2-4655-4E4F-9994-4449F253F269}" type="pres">
      <dgm:prSet presAssocID="{46F08B40-CE53-449D-804F-6A201E3F6A02}" presName="parentText" presStyleLbl="node1" presStyleIdx="3" presStyleCnt="5">
        <dgm:presLayoutVars>
          <dgm:chMax val="0"/>
          <dgm:bulletEnabled val="1"/>
        </dgm:presLayoutVars>
      </dgm:prSet>
      <dgm:spPr/>
    </dgm:pt>
    <dgm:pt modelId="{3CC10B88-F37C-4808-AEBA-8A2AE4CFEBCA}" type="pres">
      <dgm:prSet presAssocID="{67017896-55A0-4C23-8FA8-0284F30EA892}" presName="spacer" presStyleCnt="0"/>
      <dgm:spPr/>
    </dgm:pt>
    <dgm:pt modelId="{CA1930F6-C2CA-4459-B200-06704BB28CD3}" type="pres">
      <dgm:prSet presAssocID="{F029C52E-5F44-4941-9E7B-14164463E24C}" presName="parentText" presStyleLbl="node1" presStyleIdx="4" presStyleCnt="5">
        <dgm:presLayoutVars>
          <dgm:chMax val="0"/>
          <dgm:bulletEnabled val="1"/>
        </dgm:presLayoutVars>
      </dgm:prSet>
      <dgm:spPr/>
    </dgm:pt>
  </dgm:ptLst>
  <dgm:cxnLst>
    <dgm:cxn modelId="{BBE1CA08-C38C-4C3F-955A-67F7DA254BF6}" srcId="{41B8BE82-28E8-4CFF-BFBA-5EE9A4BEB1F5}" destId="{EF2B348C-FB72-420A-85B5-B58FE071C09D}" srcOrd="2" destOrd="0" parTransId="{49E836D9-BB5E-4F12-9325-13E075D9A9E6}" sibTransId="{F433EDFB-A1D2-4EFB-98A7-2760CEF56586}"/>
    <dgm:cxn modelId="{A9090B0A-9AE6-4360-B7CC-AF6E241D3C7F}" type="presOf" srcId="{46F08B40-CE53-449D-804F-6A201E3F6A02}" destId="{7B43DAF2-4655-4E4F-9994-4449F253F269}" srcOrd="0" destOrd="0" presId="urn:microsoft.com/office/officeart/2005/8/layout/vList2"/>
    <dgm:cxn modelId="{68F51717-9225-41BE-97B8-E769345032BC}" type="presOf" srcId="{41B8BE82-28E8-4CFF-BFBA-5EE9A4BEB1F5}" destId="{46880456-608D-4EB2-89E8-D01A1DB52C3C}" srcOrd="0" destOrd="0" presId="urn:microsoft.com/office/officeart/2005/8/layout/vList2"/>
    <dgm:cxn modelId="{97BA782C-D679-45E3-8196-8CEB41D8874B}" srcId="{41B8BE82-28E8-4CFF-BFBA-5EE9A4BEB1F5}" destId="{F029C52E-5F44-4941-9E7B-14164463E24C}" srcOrd="4" destOrd="0" parTransId="{F5D34BDA-5EC0-45F0-A35A-AB9DFF1CE09B}" sibTransId="{2E1FDCE2-BCF8-4AF3-9886-F599B39D2BA5}"/>
    <dgm:cxn modelId="{F840A841-83F2-454E-B2B6-427A6C3388AC}" type="presOf" srcId="{4293A670-0E38-46E4-A45D-D52C2C928B27}" destId="{7F36511C-CD92-4847-A79C-B4790A562EFA}" srcOrd="0" destOrd="0" presId="urn:microsoft.com/office/officeart/2005/8/layout/vList2"/>
    <dgm:cxn modelId="{C79D3E54-2143-4A5A-BA09-11E872E2CA2E}" type="presOf" srcId="{20632B5A-B318-4070-8F61-EE6D0A556CCA}" destId="{293FD993-2CB0-4217-84FB-79A307F47154}" srcOrd="0" destOrd="0" presId="urn:microsoft.com/office/officeart/2005/8/layout/vList2"/>
    <dgm:cxn modelId="{086C8389-1C37-4AB3-8E91-A2DAE9BDCB8D}" type="presOf" srcId="{EF2B348C-FB72-420A-85B5-B58FE071C09D}" destId="{D33E1310-FCD8-4E1F-8C00-0D82AAA8DCE9}" srcOrd="0" destOrd="0" presId="urn:microsoft.com/office/officeart/2005/8/layout/vList2"/>
    <dgm:cxn modelId="{FA40389F-E860-4B11-AC71-137D761FEB2D}" srcId="{41B8BE82-28E8-4CFF-BFBA-5EE9A4BEB1F5}" destId="{46F08B40-CE53-449D-804F-6A201E3F6A02}" srcOrd="3" destOrd="0" parTransId="{ADB4EDB9-CA79-44E4-8E35-7D74C2BB79C2}" sibTransId="{67017896-55A0-4C23-8FA8-0284F30EA892}"/>
    <dgm:cxn modelId="{D051CED3-32A5-45BA-8C5C-B6EA7E0F9EE5}" srcId="{41B8BE82-28E8-4CFF-BFBA-5EE9A4BEB1F5}" destId="{20632B5A-B318-4070-8F61-EE6D0A556CCA}" srcOrd="1" destOrd="0" parTransId="{D1A4C9A4-CF00-469E-9753-FEB6A799369B}" sibTransId="{B04EBFF9-F3BA-4DA6-8B02-3DD66FAA304C}"/>
    <dgm:cxn modelId="{BD8750E5-0BB4-49AF-8363-87C138A5FD7D}" srcId="{41B8BE82-28E8-4CFF-BFBA-5EE9A4BEB1F5}" destId="{4293A670-0E38-46E4-A45D-D52C2C928B27}" srcOrd="0" destOrd="0" parTransId="{81948927-9995-4DF8-ADFE-7AA61A28B19F}" sibTransId="{CEFC985C-0FD7-45BB-8F29-0E86338008AD}"/>
    <dgm:cxn modelId="{039D7BE8-F859-417C-AEC4-CBB1B68C4247}" type="presOf" srcId="{F029C52E-5F44-4941-9E7B-14164463E24C}" destId="{CA1930F6-C2CA-4459-B200-06704BB28CD3}" srcOrd="0" destOrd="0" presId="urn:microsoft.com/office/officeart/2005/8/layout/vList2"/>
    <dgm:cxn modelId="{EE7CC227-07C7-41D4-92E9-9FDFB713B62C}" type="presParOf" srcId="{46880456-608D-4EB2-89E8-D01A1DB52C3C}" destId="{7F36511C-CD92-4847-A79C-B4790A562EFA}" srcOrd="0" destOrd="0" presId="urn:microsoft.com/office/officeart/2005/8/layout/vList2"/>
    <dgm:cxn modelId="{8BDCC1F7-C74B-4BEB-B749-A0D50CD8128E}" type="presParOf" srcId="{46880456-608D-4EB2-89E8-D01A1DB52C3C}" destId="{A1B708DF-0AE7-4258-A4DF-2349A6D462E0}" srcOrd="1" destOrd="0" presId="urn:microsoft.com/office/officeart/2005/8/layout/vList2"/>
    <dgm:cxn modelId="{0DB19468-BC47-443A-8886-5F5C69663C42}" type="presParOf" srcId="{46880456-608D-4EB2-89E8-D01A1DB52C3C}" destId="{293FD993-2CB0-4217-84FB-79A307F47154}" srcOrd="2" destOrd="0" presId="urn:microsoft.com/office/officeart/2005/8/layout/vList2"/>
    <dgm:cxn modelId="{76D24541-1D19-4F91-ACE3-170E1383EEBC}" type="presParOf" srcId="{46880456-608D-4EB2-89E8-D01A1DB52C3C}" destId="{19C55109-2F58-4D4A-9ECF-61612CFC83B6}" srcOrd="3" destOrd="0" presId="urn:microsoft.com/office/officeart/2005/8/layout/vList2"/>
    <dgm:cxn modelId="{A3F42D44-A71D-4C64-A24E-65632F593453}" type="presParOf" srcId="{46880456-608D-4EB2-89E8-D01A1DB52C3C}" destId="{D33E1310-FCD8-4E1F-8C00-0D82AAA8DCE9}" srcOrd="4" destOrd="0" presId="urn:microsoft.com/office/officeart/2005/8/layout/vList2"/>
    <dgm:cxn modelId="{088A159D-93ED-4A7C-9D2F-6AF6FBB373EB}" type="presParOf" srcId="{46880456-608D-4EB2-89E8-D01A1DB52C3C}" destId="{A6A3587A-EB0F-4E01-BED5-7D6D3C2F6376}" srcOrd="5" destOrd="0" presId="urn:microsoft.com/office/officeart/2005/8/layout/vList2"/>
    <dgm:cxn modelId="{34F60828-575C-4F17-AA43-9652D5B378A6}" type="presParOf" srcId="{46880456-608D-4EB2-89E8-D01A1DB52C3C}" destId="{7B43DAF2-4655-4E4F-9994-4449F253F269}" srcOrd="6" destOrd="0" presId="urn:microsoft.com/office/officeart/2005/8/layout/vList2"/>
    <dgm:cxn modelId="{8F4977C7-82A1-42E9-82A6-E8222EB5A089}" type="presParOf" srcId="{46880456-608D-4EB2-89E8-D01A1DB52C3C}" destId="{3CC10B88-F37C-4808-AEBA-8A2AE4CFEBCA}" srcOrd="7" destOrd="0" presId="urn:microsoft.com/office/officeart/2005/8/layout/vList2"/>
    <dgm:cxn modelId="{52E2BC82-264C-4990-8D93-314E9D765766}" type="presParOf" srcId="{46880456-608D-4EB2-89E8-D01A1DB52C3C}" destId="{CA1930F6-C2CA-4459-B200-06704BB28CD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EFB1E7-223D-4860-9C5A-C97AC13CB5F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i-FI"/>
        </a:p>
      </dgm:t>
    </dgm:pt>
    <dgm:pt modelId="{5153C6D6-5485-4D51-809C-660F21602D28}">
      <dgm:prSet/>
      <dgm:spPr/>
      <dgm:t>
        <a:bodyPr/>
        <a:lstStyle/>
        <a:p>
          <a:r>
            <a:rPr lang="fi-FI" b="1" dirty="0" err="1"/>
            <a:t>EPNAs</a:t>
          </a:r>
          <a:r>
            <a:rPr lang="fi-FI" b="1" dirty="0"/>
            <a:t> (EU) 2019/2088 kestävyyteen liittyvien tietojen antamisesta rahoituspalvelusektorilla 27.11.2019 (</a:t>
          </a:r>
          <a:r>
            <a:rPr lang="fi-FI" b="1" dirty="0">
              <a:solidFill>
                <a:srgbClr val="FF0000"/>
              </a:solidFill>
            </a:rPr>
            <a:t>tiedonantoasetus</a:t>
          </a:r>
          <a:r>
            <a:rPr lang="fi-FI" b="1" dirty="0"/>
            <a:t>): </a:t>
          </a:r>
          <a:r>
            <a:rPr lang="fi-FI" b="1" dirty="0">
              <a:hlinkClick xmlns:r="http://schemas.openxmlformats.org/officeDocument/2006/relationships" r:id="rId1"/>
            </a:rPr>
            <a:t>https://www.edilex.fi/eu-lainsaadanto/32019R2088</a:t>
          </a:r>
          <a:r>
            <a:rPr lang="fi-FI" b="1" dirty="0"/>
            <a:t> </a:t>
          </a:r>
          <a:endParaRPr lang="fi-FI" dirty="0"/>
        </a:p>
      </dgm:t>
    </dgm:pt>
    <dgm:pt modelId="{4D37B2DF-AAE2-4535-8017-05DF3DBBB291}" type="parTrans" cxnId="{D70CD971-540E-4F49-B2C1-DC2174D20CC7}">
      <dgm:prSet/>
      <dgm:spPr/>
      <dgm:t>
        <a:bodyPr/>
        <a:lstStyle/>
        <a:p>
          <a:endParaRPr lang="fi-FI"/>
        </a:p>
      </dgm:t>
    </dgm:pt>
    <dgm:pt modelId="{8FC246DA-5C91-43BF-BC44-11003073CDEA}" type="sibTrans" cxnId="{D70CD971-540E-4F49-B2C1-DC2174D20CC7}">
      <dgm:prSet/>
      <dgm:spPr/>
      <dgm:t>
        <a:bodyPr/>
        <a:lstStyle/>
        <a:p>
          <a:endParaRPr lang="fi-FI"/>
        </a:p>
      </dgm:t>
    </dgm:pt>
    <dgm:pt modelId="{E78E68B4-F4E2-48EE-B71E-6D5AC4D4B8BF}">
      <dgm:prSet/>
      <dgm:spPr/>
      <dgm:t>
        <a:bodyPr/>
        <a:lstStyle/>
        <a:p>
          <a:r>
            <a:rPr lang="fi-FI" b="1" dirty="0" err="1"/>
            <a:t>EPNAs</a:t>
          </a:r>
          <a:r>
            <a:rPr lang="fi-FI" b="1" dirty="0"/>
            <a:t> (EU) 2020/852 kestävää sijoittamista helpottavasta kehyksestä ja asetuksen (EU) 2019/2088 muuttamisesta 18.6.2020 (</a:t>
          </a:r>
          <a:r>
            <a:rPr lang="fi-FI" b="1" dirty="0">
              <a:solidFill>
                <a:srgbClr val="FF0000"/>
              </a:solidFill>
            </a:rPr>
            <a:t>taksonomia-asetus eli luokitusjärjestelmäasetus</a:t>
          </a:r>
          <a:r>
            <a:rPr lang="fi-FI" b="1" dirty="0"/>
            <a:t>): </a:t>
          </a:r>
          <a:r>
            <a:rPr lang="fi-FI" b="1" dirty="0">
              <a:hlinkClick xmlns:r="http://schemas.openxmlformats.org/officeDocument/2006/relationships" r:id="rId2"/>
            </a:rPr>
            <a:t>https://www.edilex.fi/eu-lainsaadanto/32020R0852</a:t>
          </a:r>
          <a:r>
            <a:rPr lang="fi-FI" b="1" dirty="0"/>
            <a:t> </a:t>
          </a:r>
          <a:endParaRPr lang="fi-FI" dirty="0"/>
        </a:p>
      </dgm:t>
    </dgm:pt>
    <dgm:pt modelId="{BC244E10-0291-40F7-93E7-2C70B30D4AB6}" type="parTrans" cxnId="{2AA13892-6F1A-4CCE-9D38-4E62A6A5588A}">
      <dgm:prSet/>
      <dgm:spPr/>
      <dgm:t>
        <a:bodyPr/>
        <a:lstStyle/>
        <a:p>
          <a:endParaRPr lang="fi-FI"/>
        </a:p>
      </dgm:t>
    </dgm:pt>
    <dgm:pt modelId="{F373B4F9-24FF-4143-B1C3-CFABE6AB4B56}" type="sibTrans" cxnId="{2AA13892-6F1A-4CCE-9D38-4E62A6A5588A}">
      <dgm:prSet/>
      <dgm:spPr/>
      <dgm:t>
        <a:bodyPr/>
        <a:lstStyle/>
        <a:p>
          <a:endParaRPr lang="fi-FI"/>
        </a:p>
      </dgm:t>
    </dgm:pt>
    <dgm:pt modelId="{5C8BF1AA-1840-4DC9-9827-473F9CFC957D}">
      <dgm:prSet/>
      <dgm:spPr/>
      <dgm:t>
        <a:bodyPr/>
        <a:lstStyle/>
        <a:p>
          <a:r>
            <a:rPr lang="fi-FI" b="0" i="0">
              <a:hlinkClick xmlns:r="http://schemas.openxmlformats.org/officeDocument/2006/relationships" r:id="rId3"/>
            </a:rPr>
            <a:t>Direktiivi muiden kuin taloudellisten tietojen raportoinnista 2014/95</a:t>
          </a:r>
          <a:r>
            <a:rPr lang="fi-FI" b="0" i="0"/>
            <a:t> ja kaksi komission ohjetta: </a:t>
          </a:r>
          <a:r>
            <a:rPr lang="fi-FI" b="0" i="0">
              <a:hlinkClick xmlns:r="http://schemas.openxmlformats.org/officeDocument/2006/relationships" r:id="rId4"/>
            </a:rPr>
            <a:t>Muiden kuin taloudellisten tietojen raportointia koskevat suuntaviivat2017/C 215/01</a:t>
          </a:r>
          <a:r>
            <a:rPr lang="fi-FI" b="0" i="0"/>
            <a:t> ja </a:t>
          </a:r>
          <a:r>
            <a:rPr lang="fi-FI" b="0" i="0" u="sng">
              <a:hlinkClick xmlns:r="http://schemas.openxmlformats.org/officeDocument/2006/relationships" r:id="rId5"/>
            </a:rPr>
            <a:t>Ilmastoon liittyvien tietojen raportointia koskeva täydennysosa 2019/C 209/01</a:t>
          </a:r>
          <a:r>
            <a:rPr lang="fi-FI" b="0" i="0" u="sng"/>
            <a:t> </a:t>
          </a:r>
          <a:endParaRPr lang="fi-FI"/>
        </a:p>
      </dgm:t>
    </dgm:pt>
    <dgm:pt modelId="{67510009-E5C7-46F0-873F-76C727578022}" type="parTrans" cxnId="{D1007032-1DE8-4F42-BD32-D20AA79B52AD}">
      <dgm:prSet/>
      <dgm:spPr/>
      <dgm:t>
        <a:bodyPr/>
        <a:lstStyle/>
        <a:p>
          <a:endParaRPr lang="fi-FI"/>
        </a:p>
      </dgm:t>
    </dgm:pt>
    <dgm:pt modelId="{6F12025A-C9DC-46DD-81AC-96D33215EC96}" type="sibTrans" cxnId="{D1007032-1DE8-4F42-BD32-D20AA79B52AD}">
      <dgm:prSet/>
      <dgm:spPr/>
      <dgm:t>
        <a:bodyPr/>
        <a:lstStyle/>
        <a:p>
          <a:endParaRPr lang="fi-FI"/>
        </a:p>
      </dgm:t>
    </dgm:pt>
    <dgm:pt modelId="{11D2C198-858C-4ACA-93D2-D333E7C92FFE}">
      <dgm:prSet/>
      <dgm:spPr/>
      <dgm:t>
        <a:bodyPr/>
        <a:lstStyle/>
        <a:p>
          <a:r>
            <a:rPr lang="fi-FI" b="1">
              <a:hlinkClick xmlns:r="http://schemas.openxmlformats.org/officeDocument/2006/relationships" r:id="rId6"/>
            </a:rPr>
            <a:t>EUROOPAN PARLAMENTIN JA NEUVOSTON ASETUS (EU) 2016/ 1011, - annettu 8 päivänä kesäkuuta 2016, - rahoitusvälineissä ja rahoitussopimuksissa vertailuarvoina tai sijoitusrahastojen arvonkehityksen mittaamisessa käytettävistä indekseistä ja direktiivien 2008/ 48/ EY ja 2014/ 17/ EU sekä asetuksen (EU) N:o 596/ 2014 muuttamisesta (europa.eu)</a:t>
          </a:r>
          <a:endParaRPr lang="fi-FI"/>
        </a:p>
      </dgm:t>
    </dgm:pt>
    <dgm:pt modelId="{6BDCC706-E036-4748-B837-FC44CAFDFE1D}" type="parTrans" cxnId="{29369323-F9FB-4E98-9944-97DD32C23AB9}">
      <dgm:prSet/>
      <dgm:spPr/>
      <dgm:t>
        <a:bodyPr/>
        <a:lstStyle/>
        <a:p>
          <a:endParaRPr lang="fi-FI"/>
        </a:p>
      </dgm:t>
    </dgm:pt>
    <dgm:pt modelId="{F6849849-E05E-45E4-B1E6-4C2A7BFA2481}" type="sibTrans" cxnId="{29369323-F9FB-4E98-9944-97DD32C23AB9}">
      <dgm:prSet/>
      <dgm:spPr/>
      <dgm:t>
        <a:bodyPr/>
        <a:lstStyle/>
        <a:p>
          <a:endParaRPr lang="fi-FI"/>
        </a:p>
      </dgm:t>
    </dgm:pt>
    <dgm:pt modelId="{37713349-3626-41CE-ABF3-C0F41F1A18F8}">
      <dgm:prSet/>
      <dgm:spPr/>
      <dgm:t>
        <a:bodyPr/>
        <a:lstStyle/>
        <a:p>
          <a:r>
            <a:rPr lang="fi-FI" b="0" i="0" baseline="0"/>
            <a:t>EPNAs 2019/2089 asetuksen (EU) 2016/1011 muuttamisesta EU:n ilmastosiirtymää koskevien vertailuarvojen, EU:n Pariisin sopimuksen mukaisten vertailuarvojen ja vertailuarvojen kestävyyteen liittyvien tietojen antamisen osalta </a:t>
          </a:r>
          <a:r>
            <a:rPr lang="fi-FI" b="1" i="0" baseline="0"/>
            <a:t>(</a:t>
          </a:r>
          <a:r>
            <a:rPr lang="fi-FI" b="0" i="0">
              <a:hlinkClick xmlns:r="http://schemas.openxmlformats.org/officeDocument/2006/relationships" r:id="rId7"/>
            </a:rPr>
            <a:t>Euroopan parlamentin ja neuvoston asetus (EU) 2019/2089 vertailuarvojen kestävyyteen liittyvien tietojen antamisen osalta</a:t>
          </a:r>
          <a:r>
            <a:rPr lang="fi-FI" b="0" i="0"/>
            <a:t> )</a:t>
          </a:r>
          <a:endParaRPr lang="fi-FI"/>
        </a:p>
      </dgm:t>
    </dgm:pt>
    <dgm:pt modelId="{A76D4B5B-6D65-4C2D-946A-34F3D5A989DE}" type="parTrans" cxnId="{98AC2CA9-7E91-4531-BF06-F418C4AC84E4}">
      <dgm:prSet/>
      <dgm:spPr/>
      <dgm:t>
        <a:bodyPr/>
        <a:lstStyle/>
        <a:p>
          <a:endParaRPr lang="fi-FI"/>
        </a:p>
      </dgm:t>
    </dgm:pt>
    <dgm:pt modelId="{0F8AC030-0FC4-48F3-A35F-5B7E62EF0945}" type="sibTrans" cxnId="{98AC2CA9-7E91-4531-BF06-F418C4AC84E4}">
      <dgm:prSet/>
      <dgm:spPr/>
      <dgm:t>
        <a:bodyPr/>
        <a:lstStyle/>
        <a:p>
          <a:endParaRPr lang="fi-FI"/>
        </a:p>
      </dgm:t>
    </dgm:pt>
    <dgm:pt modelId="{8F17CE6D-676D-41E1-A3BE-95450C9A2414}">
      <dgm:prSet/>
      <dgm:spPr/>
      <dgm:t>
        <a:bodyPr/>
        <a:lstStyle/>
        <a:p>
          <a:r>
            <a:rPr lang="fi-FI" b="0" i="0"/>
            <a:t>EU Emissions Trading System (EU ETS): </a:t>
          </a:r>
          <a:r>
            <a:rPr lang="fr-FR" b="1">
              <a:hlinkClick xmlns:r="http://schemas.openxmlformats.org/officeDocument/2006/relationships" r:id="rId8"/>
            </a:rPr>
            <a:t>EU Emissions Trading System (EU ETS) | Climate Action (europa.eu)</a:t>
          </a:r>
          <a:endParaRPr lang="fi-FI"/>
        </a:p>
      </dgm:t>
    </dgm:pt>
    <dgm:pt modelId="{164891AF-C6F7-4D69-B108-E0BA1969C163}" type="parTrans" cxnId="{BF205565-DB10-46D6-A516-FE07F78217F3}">
      <dgm:prSet/>
      <dgm:spPr/>
      <dgm:t>
        <a:bodyPr/>
        <a:lstStyle/>
        <a:p>
          <a:endParaRPr lang="fi-FI"/>
        </a:p>
      </dgm:t>
    </dgm:pt>
    <dgm:pt modelId="{128F469F-3E06-4C2F-BEB7-4DB2E15BD41C}" type="sibTrans" cxnId="{BF205565-DB10-46D6-A516-FE07F78217F3}">
      <dgm:prSet/>
      <dgm:spPr/>
      <dgm:t>
        <a:bodyPr/>
        <a:lstStyle/>
        <a:p>
          <a:endParaRPr lang="fi-FI"/>
        </a:p>
      </dgm:t>
    </dgm:pt>
    <dgm:pt modelId="{B0DDE8BE-ACB3-411F-935F-0521CB12E5A1}" type="pres">
      <dgm:prSet presAssocID="{7EEFB1E7-223D-4860-9C5A-C97AC13CB5F3}" presName="linear" presStyleCnt="0">
        <dgm:presLayoutVars>
          <dgm:animLvl val="lvl"/>
          <dgm:resizeHandles val="exact"/>
        </dgm:presLayoutVars>
      </dgm:prSet>
      <dgm:spPr/>
    </dgm:pt>
    <dgm:pt modelId="{CE479A1C-FEF6-44BB-BE4C-4188DDA1E7E4}" type="pres">
      <dgm:prSet presAssocID="{5153C6D6-5485-4D51-809C-660F21602D28}" presName="parentText" presStyleLbl="node1" presStyleIdx="0" presStyleCnt="6">
        <dgm:presLayoutVars>
          <dgm:chMax val="0"/>
          <dgm:bulletEnabled val="1"/>
        </dgm:presLayoutVars>
      </dgm:prSet>
      <dgm:spPr/>
    </dgm:pt>
    <dgm:pt modelId="{D66AA3A7-C6C7-4AB8-98EE-124006FA895B}" type="pres">
      <dgm:prSet presAssocID="{8FC246DA-5C91-43BF-BC44-11003073CDEA}" presName="spacer" presStyleCnt="0"/>
      <dgm:spPr/>
    </dgm:pt>
    <dgm:pt modelId="{9700A16D-5D93-45B0-B827-F088E852742A}" type="pres">
      <dgm:prSet presAssocID="{E78E68B4-F4E2-48EE-B71E-6D5AC4D4B8BF}" presName="parentText" presStyleLbl="node1" presStyleIdx="1" presStyleCnt="6">
        <dgm:presLayoutVars>
          <dgm:chMax val="0"/>
          <dgm:bulletEnabled val="1"/>
        </dgm:presLayoutVars>
      </dgm:prSet>
      <dgm:spPr/>
    </dgm:pt>
    <dgm:pt modelId="{4DC271E9-A284-48C0-8B1D-6619039F39E9}" type="pres">
      <dgm:prSet presAssocID="{F373B4F9-24FF-4143-B1C3-CFABE6AB4B56}" presName="spacer" presStyleCnt="0"/>
      <dgm:spPr/>
    </dgm:pt>
    <dgm:pt modelId="{D8DA6448-4766-458E-A44F-D1ACE1D8D2ED}" type="pres">
      <dgm:prSet presAssocID="{5C8BF1AA-1840-4DC9-9827-473F9CFC957D}" presName="parentText" presStyleLbl="node1" presStyleIdx="2" presStyleCnt="6">
        <dgm:presLayoutVars>
          <dgm:chMax val="0"/>
          <dgm:bulletEnabled val="1"/>
        </dgm:presLayoutVars>
      </dgm:prSet>
      <dgm:spPr/>
    </dgm:pt>
    <dgm:pt modelId="{C44DC71C-516E-4C5B-A839-6CD553836ADE}" type="pres">
      <dgm:prSet presAssocID="{6F12025A-C9DC-46DD-81AC-96D33215EC96}" presName="spacer" presStyleCnt="0"/>
      <dgm:spPr/>
    </dgm:pt>
    <dgm:pt modelId="{E8D27A26-F289-4E08-902D-F7E52F5B14E7}" type="pres">
      <dgm:prSet presAssocID="{11D2C198-858C-4ACA-93D2-D333E7C92FFE}" presName="parentText" presStyleLbl="node1" presStyleIdx="3" presStyleCnt="6">
        <dgm:presLayoutVars>
          <dgm:chMax val="0"/>
          <dgm:bulletEnabled val="1"/>
        </dgm:presLayoutVars>
      </dgm:prSet>
      <dgm:spPr/>
    </dgm:pt>
    <dgm:pt modelId="{647265A8-501A-40DB-B488-D764DCF23BB7}" type="pres">
      <dgm:prSet presAssocID="{F6849849-E05E-45E4-B1E6-4C2A7BFA2481}" presName="spacer" presStyleCnt="0"/>
      <dgm:spPr/>
    </dgm:pt>
    <dgm:pt modelId="{7E847327-550B-44A7-8031-217BB78146DD}" type="pres">
      <dgm:prSet presAssocID="{37713349-3626-41CE-ABF3-C0F41F1A18F8}" presName="parentText" presStyleLbl="node1" presStyleIdx="4" presStyleCnt="6">
        <dgm:presLayoutVars>
          <dgm:chMax val="0"/>
          <dgm:bulletEnabled val="1"/>
        </dgm:presLayoutVars>
      </dgm:prSet>
      <dgm:spPr/>
    </dgm:pt>
    <dgm:pt modelId="{1A95633B-0BCB-4062-805A-F4F45CC51F35}" type="pres">
      <dgm:prSet presAssocID="{0F8AC030-0FC4-48F3-A35F-5B7E62EF0945}" presName="spacer" presStyleCnt="0"/>
      <dgm:spPr/>
    </dgm:pt>
    <dgm:pt modelId="{E9D9D3AF-0BAC-4100-9033-FA6AD1F1D310}" type="pres">
      <dgm:prSet presAssocID="{8F17CE6D-676D-41E1-A3BE-95450C9A2414}" presName="parentText" presStyleLbl="node1" presStyleIdx="5" presStyleCnt="6">
        <dgm:presLayoutVars>
          <dgm:chMax val="0"/>
          <dgm:bulletEnabled val="1"/>
        </dgm:presLayoutVars>
      </dgm:prSet>
      <dgm:spPr/>
    </dgm:pt>
  </dgm:ptLst>
  <dgm:cxnLst>
    <dgm:cxn modelId="{49510301-DB0A-4E9A-BCD2-23827DC2BB2F}" type="presOf" srcId="{8F17CE6D-676D-41E1-A3BE-95450C9A2414}" destId="{E9D9D3AF-0BAC-4100-9033-FA6AD1F1D310}" srcOrd="0" destOrd="0" presId="urn:microsoft.com/office/officeart/2005/8/layout/vList2"/>
    <dgm:cxn modelId="{29369323-F9FB-4E98-9944-97DD32C23AB9}" srcId="{7EEFB1E7-223D-4860-9C5A-C97AC13CB5F3}" destId="{11D2C198-858C-4ACA-93D2-D333E7C92FFE}" srcOrd="3" destOrd="0" parTransId="{6BDCC706-E036-4748-B837-FC44CAFDFE1D}" sibTransId="{F6849849-E05E-45E4-B1E6-4C2A7BFA2481}"/>
    <dgm:cxn modelId="{105A6B28-CD8D-4F9A-898A-E02184BCA8D7}" type="presOf" srcId="{37713349-3626-41CE-ABF3-C0F41F1A18F8}" destId="{7E847327-550B-44A7-8031-217BB78146DD}" srcOrd="0" destOrd="0" presId="urn:microsoft.com/office/officeart/2005/8/layout/vList2"/>
    <dgm:cxn modelId="{BB5C8C31-05C9-46BC-951A-B4BB4B73404C}" type="presOf" srcId="{7EEFB1E7-223D-4860-9C5A-C97AC13CB5F3}" destId="{B0DDE8BE-ACB3-411F-935F-0521CB12E5A1}" srcOrd="0" destOrd="0" presId="urn:microsoft.com/office/officeart/2005/8/layout/vList2"/>
    <dgm:cxn modelId="{D1007032-1DE8-4F42-BD32-D20AA79B52AD}" srcId="{7EEFB1E7-223D-4860-9C5A-C97AC13CB5F3}" destId="{5C8BF1AA-1840-4DC9-9827-473F9CFC957D}" srcOrd="2" destOrd="0" parTransId="{67510009-E5C7-46F0-873F-76C727578022}" sibTransId="{6F12025A-C9DC-46DD-81AC-96D33215EC96}"/>
    <dgm:cxn modelId="{BF205565-DB10-46D6-A516-FE07F78217F3}" srcId="{7EEFB1E7-223D-4860-9C5A-C97AC13CB5F3}" destId="{8F17CE6D-676D-41E1-A3BE-95450C9A2414}" srcOrd="5" destOrd="0" parTransId="{164891AF-C6F7-4D69-B108-E0BA1969C163}" sibTransId="{128F469F-3E06-4C2F-BEB7-4DB2E15BD41C}"/>
    <dgm:cxn modelId="{D70CD971-540E-4F49-B2C1-DC2174D20CC7}" srcId="{7EEFB1E7-223D-4860-9C5A-C97AC13CB5F3}" destId="{5153C6D6-5485-4D51-809C-660F21602D28}" srcOrd="0" destOrd="0" parTransId="{4D37B2DF-AAE2-4535-8017-05DF3DBBB291}" sibTransId="{8FC246DA-5C91-43BF-BC44-11003073CDEA}"/>
    <dgm:cxn modelId="{2AA13892-6F1A-4CCE-9D38-4E62A6A5588A}" srcId="{7EEFB1E7-223D-4860-9C5A-C97AC13CB5F3}" destId="{E78E68B4-F4E2-48EE-B71E-6D5AC4D4B8BF}" srcOrd="1" destOrd="0" parTransId="{BC244E10-0291-40F7-93E7-2C70B30D4AB6}" sibTransId="{F373B4F9-24FF-4143-B1C3-CFABE6AB4B56}"/>
    <dgm:cxn modelId="{A788FEA6-6E85-4345-BBD6-1820515CEBCE}" type="presOf" srcId="{11D2C198-858C-4ACA-93D2-D333E7C92FFE}" destId="{E8D27A26-F289-4E08-902D-F7E52F5B14E7}" srcOrd="0" destOrd="0" presId="urn:microsoft.com/office/officeart/2005/8/layout/vList2"/>
    <dgm:cxn modelId="{98AC2CA9-7E91-4531-BF06-F418C4AC84E4}" srcId="{7EEFB1E7-223D-4860-9C5A-C97AC13CB5F3}" destId="{37713349-3626-41CE-ABF3-C0F41F1A18F8}" srcOrd="4" destOrd="0" parTransId="{A76D4B5B-6D65-4C2D-946A-34F3D5A989DE}" sibTransId="{0F8AC030-0FC4-48F3-A35F-5B7E62EF0945}"/>
    <dgm:cxn modelId="{829492B2-B83A-4940-ABD4-2996C5F508DD}" type="presOf" srcId="{E78E68B4-F4E2-48EE-B71E-6D5AC4D4B8BF}" destId="{9700A16D-5D93-45B0-B827-F088E852742A}" srcOrd="0" destOrd="0" presId="urn:microsoft.com/office/officeart/2005/8/layout/vList2"/>
    <dgm:cxn modelId="{48E0F9C5-7D4E-4F4D-A50B-AB5EC731EE43}" type="presOf" srcId="{5C8BF1AA-1840-4DC9-9827-473F9CFC957D}" destId="{D8DA6448-4766-458E-A44F-D1ACE1D8D2ED}" srcOrd="0" destOrd="0" presId="urn:microsoft.com/office/officeart/2005/8/layout/vList2"/>
    <dgm:cxn modelId="{7D7F10EB-B803-4343-B45D-25ECDD66C6E6}" type="presOf" srcId="{5153C6D6-5485-4D51-809C-660F21602D28}" destId="{CE479A1C-FEF6-44BB-BE4C-4188DDA1E7E4}" srcOrd="0" destOrd="0" presId="urn:microsoft.com/office/officeart/2005/8/layout/vList2"/>
    <dgm:cxn modelId="{27D501D8-D674-471D-9CC7-AC422053C281}" type="presParOf" srcId="{B0DDE8BE-ACB3-411F-935F-0521CB12E5A1}" destId="{CE479A1C-FEF6-44BB-BE4C-4188DDA1E7E4}" srcOrd="0" destOrd="0" presId="urn:microsoft.com/office/officeart/2005/8/layout/vList2"/>
    <dgm:cxn modelId="{6CC4AC06-D62D-4739-8E4C-87DF9035ACD1}" type="presParOf" srcId="{B0DDE8BE-ACB3-411F-935F-0521CB12E5A1}" destId="{D66AA3A7-C6C7-4AB8-98EE-124006FA895B}" srcOrd="1" destOrd="0" presId="urn:microsoft.com/office/officeart/2005/8/layout/vList2"/>
    <dgm:cxn modelId="{86A41FA8-A436-499E-98A9-74BB6F8BF727}" type="presParOf" srcId="{B0DDE8BE-ACB3-411F-935F-0521CB12E5A1}" destId="{9700A16D-5D93-45B0-B827-F088E852742A}" srcOrd="2" destOrd="0" presId="urn:microsoft.com/office/officeart/2005/8/layout/vList2"/>
    <dgm:cxn modelId="{1611A920-0191-4F1E-82CB-9B9AC8F11808}" type="presParOf" srcId="{B0DDE8BE-ACB3-411F-935F-0521CB12E5A1}" destId="{4DC271E9-A284-48C0-8B1D-6619039F39E9}" srcOrd="3" destOrd="0" presId="urn:microsoft.com/office/officeart/2005/8/layout/vList2"/>
    <dgm:cxn modelId="{336C1BC8-1D18-4E34-B443-3B9B36EF7FB4}" type="presParOf" srcId="{B0DDE8BE-ACB3-411F-935F-0521CB12E5A1}" destId="{D8DA6448-4766-458E-A44F-D1ACE1D8D2ED}" srcOrd="4" destOrd="0" presId="urn:microsoft.com/office/officeart/2005/8/layout/vList2"/>
    <dgm:cxn modelId="{F00F4F3B-C95B-4ABD-899B-084FFE8D0509}" type="presParOf" srcId="{B0DDE8BE-ACB3-411F-935F-0521CB12E5A1}" destId="{C44DC71C-516E-4C5B-A839-6CD553836ADE}" srcOrd="5" destOrd="0" presId="urn:microsoft.com/office/officeart/2005/8/layout/vList2"/>
    <dgm:cxn modelId="{CB996A3B-CE40-422E-965D-0038C160DB09}" type="presParOf" srcId="{B0DDE8BE-ACB3-411F-935F-0521CB12E5A1}" destId="{E8D27A26-F289-4E08-902D-F7E52F5B14E7}" srcOrd="6" destOrd="0" presId="urn:microsoft.com/office/officeart/2005/8/layout/vList2"/>
    <dgm:cxn modelId="{3BDB6CC4-E7EF-40E4-A69A-FEFE92B9833D}" type="presParOf" srcId="{B0DDE8BE-ACB3-411F-935F-0521CB12E5A1}" destId="{647265A8-501A-40DB-B488-D764DCF23BB7}" srcOrd="7" destOrd="0" presId="urn:microsoft.com/office/officeart/2005/8/layout/vList2"/>
    <dgm:cxn modelId="{1F6777FB-CC27-4951-A7A9-C517A8778160}" type="presParOf" srcId="{B0DDE8BE-ACB3-411F-935F-0521CB12E5A1}" destId="{7E847327-550B-44A7-8031-217BB78146DD}" srcOrd="8" destOrd="0" presId="urn:microsoft.com/office/officeart/2005/8/layout/vList2"/>
    <dgm:cxn modelId="{6E6AA2C5-0CA5-41FF-B5B7-228A5C472F05}" type="presParOf" srcId="{B0DDE8BE-ACB3-411F-935F-0521CB12E5A1}" destId="{1A95633B-0BCB-4062-805A-F4F45CC51F35}" srcOrd="9" destOrd="0" presId="urn:microsoft.com/office/officeart/2005/8/layout/vList2"/>
    <dgm:cxn modelId="{F2C7AAA7-3CCA-445E-B18F-1D93A28D8DD1}" type="presParOf" srcId="{B0DDE8BE-ACB3-411F-935F-0521CB12E5A1}" destId="{E9D9D3AF-0BAC-4100-9033-FA6AD1F1D31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F3F81-E8C9-4BC3-9EB0-59B82FD372A6}" type="doc">
      <dgm:prSet loTypeId="urn:microsoft.com/office/officeart/2005/8/layout/vProcess5" loCatId="process" qsTypeId="urn:microsoft.com/office/officeart/2005/8/quickstyle/simple1" qsCatId="simple" csTypeId="urn:microsoft.com/office/officeart/2005/8/colors/accent2_1" csCatId="accent2"/>
      <dgm:spPr/>
      <dgm:t>
        <a:bodyPr/>
        <a:lstStyle/>
        <a:p>
          <a:endParaRPr lang="fi-FI"/>
        </a:p>
      </dgm:t>
    </dgm:pt>
    <dgm:pt modelId="{24EF3E0B-9631-465A-AC9F-6AC17E328530}">
      <dgm:prSet/>
      <dgm:spPr/>
      <dgm:t>
        <a:bodyPr/>
        <a:lstStyle/>
        <a:p>
          <a:r>
            <a:rPr lang="en-US" b="0"/>
            <a:t>Sijoituspalvelun tarjoajat avainasemaan kestävän rahoituksen periaatteiden implementoinnissa </a:t>
          </a:r>
          <a:endParaRPr lang="fi-FI"/>
        </a:p>
      </dgm:t>
    </dgm:pt>
    <dgm:pt modelId="{F3D9C85E-4858-4F7C-B8E4-C44AFBFFD11E}" type="parTrans" cxnId="{52AFE780-86BD-4F8B-9CEF-FDC55D13C74F}">
      <dgm:prSet/>
      <dgm:spPr/>
      <dgm:t>
        <a:bodyPr/>
        <a:lstStyle/>
        <a:p>
          <a:endParaRPr lang="fi-FI"/>
        </a:p>
      </dgm:t>
    </dgm:pt>
    <dgm:pt modelId="{A5DE4D09-ABDD-491D-A078-1DE692357BFF}" type="sibTrans" cxnId="{52AFE780-86BD-4F8B-9CEF-FDC55D13C74F}">
      <dgm:prSet/>
      <dgm:spPr/>
      <dgm:t>
        <a:bodyPr/>
        <a:lstStyle/>
        <a:p>
          <a:endParaRPr lang="fi-FI"/>
        </a:p>
      </dgm:t>
    </dgm:pt>
    <dgm:pt modelId="{4BB13D1C-CE21-4415-BA3A-68B9828A340F}">
      <dgm:prSet/>
      <dgm:spPr/>
      <dgm:t>
        <a:bodyPr/>
        <a:lstStyle/>
        <a:p>
          <a:r>
            <a:rPr lang="en-US" b="0" dirty="0" err="1"/>
            <a:t>Asiakkaan</a:t>
          </a:r>
          <a:r>
            <a:rPr lang="en-US" b="0" dirty="0"/>
            <a:t> </a:t>
          </a:r>
          <a:r>
            <a:rPr lang="en-US" b="0" dirty="0" err="1"/>
            <a:t>kestävyysmieltymykset</a:t>
          </a:r>
          <a:r>
            <a:rPr lang="en-US" b="0" dirty="0"/>
            <a:t> </a:t>
          </a:r>
          <a:r>
            <a:rPr lang="en-US" b="0" dirty="0" err="1"/>
            <a:t>osaksi</a:t>
          </a:r>
          <a:r>
            <a:rPr lang="en-US" b="0" dirty="0"/>
            <a:t> </a:t>
          </a:r>
          <a:r>
            <a:rPr lang="en-US" b="0" dirty="0" err="1"/>
            <a:t>sijoitustuotteen</a:t>
          </a:r>
          <a:r>
            <a:rPr lang="en-US" b="0" dirty="0"/>
            <a:t> </a:t>
          </a:r>
          <a:r>
            <a:rPr lang="en-US" b="0" dirty="0" err="1"/>
            <a:t>soveltuvuusarviointia</a:t>
          </a:r>
          <a:r>
            <a:rPr lang="en-US" b="0" dirty="0"/>
            <a:t> </a:t>
          </a:r>
          <a:endParaRPr lang="fi-FI" dirty="0"/>
        </a:p>
      </dgm:t>
    </dgm:pt>
    <dgm:pt modelId="{BD359849-9929-44EA-B90B-52F9BF3DBC56}" type="parTrans" cxnId="{99CD7706-3955-49A4-A1FF-15E56976CC05}">
      <dgm:prSet/>
      <dgm:spPr/>
      <dgm:t>
        <a:bodyPr/>
        <a:lstStyle/>
        <a:p>
          <a:endParaRPr lang="fi-FI"/>
        </a:p>
      </dgm:t>
    </dgm:pt>
    <dgm:pt modelId="{91B1099F-4071-4461-8D5F-70E0D4D10DF5}" type="sibTrans" cxnId="{99CD7706-3955-49A4-A1FF-15E56976CC05}">
      <dgm:prSet/>
      <dgm:spPr/>
      <dgm:t>
        <a:bodyPr/>
        <a:lstStyle/>
        <a:p>
          <a:endParaRPr lang="fi-FI"/>
        </a:p>
      </dgm:t>
    </dgm:pt>
    <dgm:pt modelId="{F3D5346A-7E25-48B6-9268-3BB5C97F822C}">
      <dgm:prSet/>
      <dgm:spPr/>
      <dgm:t>
        <a:bodyPr/>
        <a:lstStyle/>
        <a:p>
          <a:r>
            <a:rPr lang="en-US" b="0"/>
            <a:t>Vain taksonomia-asetuksen mukaisia tuotteita voidaan suositella kestävyysmieltymysten mukaisina </a:t>
          </a:r>
          <a:endParaRPr lang="fi-FI"/>
        </a:p>
      </dgm:t>
    </dgm:pt>
    <dgm:pt modelId="{7D17D85F-D61D-44B7-A1D2-8FF2C32B0EE9}" type="parTrans" cxnId="{ECBE98A6-6005-4E25-9606-5D6A8C61CD7D}">
      <dgm:prSet/>
      <dgm:spPr/>
      <dgm:t>
        <a:bodyPr/>
        <a:lstStyle/>
        <a:p>
          <a:endParaRPr lang="fi-FI"/>
        </a:p>
      </dgm:t>
    </dgm:pt>
    <dgm:pt modelId="{62E6B8C3-815A-4570-9E96-4762CD3EED77}" type="sibTrans" cxnId="{ECBE98A6-6005-4E25-9606-5D6A8C61CD7D}">
      <dgm:prSet/>
      <dgm:spPr/>
      <dgm:t>
        <a:bodyPr/>
        <a:lstStyle/>
        <a:p>
          <a:endParaRPr lang="fi-FI"/>
        </a:p>
      </dgm:t>
    </dgm:pt>
    <dgm:pt modelId="{23F0C7F3-5F97-4EF8-A78A-2155A922B112}">
      <dgm:prSet/>
      <dgm:spPr/>
      <dgm:t>
        <a:bodyPr/>
        <a:lstStyle/>
        <a:p>
          <a:r>
            <a:rPr lang="en-US" b="0"/>
            <a:t>Uudistus lähinnä tekninen: palveluntarjoajan compliance-velvoitteet</a:t>
          </a:r>
          <a:endParaRPr lang="fi-FI"/>
        </a:p>
      </dgm:t>
    </dgm:pt>
    <dgm:pt modelId="{F2153C8F-3165-4BD6-9AF2-5E173BBA0EA4}" type="parTrans" cxnId="{EC536336-CBAD-4577-91B8-5C013FBE1061}">
      <dgm:prSet/>
      <dgm:spPr/>
      <dgm:t>
        <a:bodyPr/>
        <a:lstStyle/>
        <a:p>
          <a:endParaRPr lang="fi-FI"/>
        </a:p>
      </dgm:t>
    </dgm:pt>
    <dgm:pt modelId="{6007349C-0B28-4100-BEA5-6A46701F790A}" type="sibTrans" cxnId="{EC536336-CBAD-4577-91B8-5C013FBE1061}">
      <dgm:prSet/>
      <dgm:spPr/>
      <dgm:t>
        <a:bodyPr/>
        <a:lstStyle/>
        <a:p>
          <a:endParaRPr lang="fi-FI"/>
        </a:p>
      </dgm:t>
    </dgm:pt>
    <dgm:pt modelId="{8DEBAC1F-9F20-4C73-8A7C-3E228FEF00A5}">
      <dgm:prSet/>
      <dgm:spPr/>
      <dgm:t>
        <a:bodyPr/>
        <a:lstStyle/>
        <a:p>
          <a:r>
            <a:rPr lang="en-US" b="0"/>
            <a:t>Haaste: tasapaino sijoittajansuojan ja kestävyysmieltymysten välillä </a:t>
          </a:r>
          <a:endParaRPr lang="fi-FI"/>
        </a:p>
      </dgm:t>
    </dgm:pt>
    <dgm:pt modelId="{B1A37488-95A4-4591-85C0-2BB1F7D0F494}" type="parTrans" cxnId="{3152AEF8-6E5A-444B-A39D-0F00F26674CB}">
      <dgm:prSet/>
      <dgm:spPr/>
      <dgm:t>
        <a:bodyPr/>
        <a:lstStyle/>
        <a:p>
          <a:endParaRPr lang="fi-FI"/>
        </a:p>
      </dgm:t>
    </dgm:pt>
    <dgm:pt modelId="{60F3F484-5972-41C8-AF2B-91522322AE7D}" type="sibTrans" cxnId="{3152AEF8-6E5A-444B-A39D-0F00F26674CB}">
      <dgm:prSet/>
      <dgm:spPr/>
      <dgm:t>
        <a:bodyPr/>
        <a:lstStyle/>
        <a:p>
          <a:endParaRPr lang="fi-FI"/>
        </a:p>
      </dgm:t>
    </dgm:pt>
    <dgm:pt modelId="{1C14D094-CFEE-45FB-883D-6BB3F3177F5D}" type="pres">
      <dgm:prSet presAssocID="{0EBF3F81-E8C9-4BC3-9EB0-59B82FD372A6}" presName="outerComposite" presStyleCnt="0">
        <dgm:presLayoutVars>
          <dgm:chMax val="5"/>
          <dgm:dir/>
          <dgm:resizeHandles val="exact"/>
        </dgm:presLayoutVars>
      </dgm:prSet>
      <dgm:spPr/>
    </dgm:pt>
    <dgm:pt modelId="{D2EFF035-32ED-4A1E-8886-98E2476ECC48}" type="pres">
      <dgm:prSet presAssocID="{0EBF3F81-E8C9-4BC3-9EB0-59B82FD372A6}" presName="dummyMaxCanvas" presStyleCnt="0">
        <dgm:presLayoutVars/>
      </dgm:prSet>
      <dgm:spPr/>
    </dgm:pt>
    <dgm:pt modelId="{A24172E2-D739-4A28-9980-E4D2AA89EE2C}" type="pres">
      <dgm:prSet presAssocID="{0EBF3F81-E8C9-4BC3-9EB0-59B82FD372A6}" presName="FiveNodes_1" presStyleLbl="node1" presStyleIdx="0" presStyleCnt="5">
        <dgm:presLayoutVars>
          <dgm:bulletEnabled val="1"/>
        </dgm:presLayoutVars>
      </dgm:prSet>
      <dgm:spPr/>
    </dgm:pt>
    <dgm:pt modelId="{A1565E0A-5ED2-4DC8-8CEC-D081FADA5DBF}" type="pres">
      <dgm:prSet presAssocID="{0EBF3F81-E8C9-4BC3-9EB0-59B82FD372A6}" presName="FiveNodes_2" presStyleLbl="node1" presStyleIdx="1" presStyleCnt="5">
        <dgm:presLayoutVars>
          <dgm:bulletEnabled val="1"/>
        </dgm:presLayoutVars>
      </dgm:prSet>
      <dgm:spPr/>
    </dgm:pt>
    <dgm:pt modelId="{80122074-1AC4-48B2-93F5-1078530E4681}" type="pres">
      <dgm:prSet presAssocID="{0EBF3F81-E8C9-4BC3-9EB0-59B82FD372A6}" presName="FiveNodes_3" presStyleLbl="node1" presStyleIdx="2" presStyleCnt="5">
        <dgm:presLayoutVars>
          <dgm:bulletEnabled val="1"/>
        </dgm:presLayoutVars>
      </dgm:prSet>
      <dgm:spPr/>
    </dgm:pt>
    <dgm:pt modelId="{17A3A892-5FF7-44C5-9F46-898F8F4ED1EC}" type="pres">
      <dgm:prSet presAssocID="{0EBF3F81-E8C9-4BC3-9EB0-59B82FD372A6}" presName="FiveNodes_4" presStyleLbl="node1" presStyleIdx="3" presStyleCnt="5">
        <dgm:presLayoutVars>
          <dgm:bulletEnabled val="1"/>
        </dgm:presLayoutVars>
      </dgm:prSet>
      <dgm:spPr/>
    </dgm:pt>
    <dgm:pt modelId="{DCAE48D3-A6CC-4A38-91E7-1369D8A19852}" type="pres">
      <dgm:prSet presAssocID="{0EBF3F81-E8C9-4BC3-9EB0-59B82FD372A6}" presName="FiveNodes_5" presStyleLbl="node1" presStyleIdx="4" presStyleCnt="5">
        <dgm:presLayoutVars>
          <dgm:bulletEnabled val="1"/>
        </dgm:presLayoutVars>
      </dgm:prSet>
      <dgm:spPr/>
    </dgm:pt>
    <dgm:pt modelId="{0A3C5165-855E-4FB9-B466-57285FC96E84}" type="pres">
      <dgm:prSet presAssocID="{0EBF3F81-E8C9-4BC3-9EB0-59B82FD372A6}" presName="FiveConn_1-2" presStyleLbl="fgAccFollowNode1" presStyleIdx="0" presStyleCnt="4">
        <dgm:presLayoutVars>
          <dgm:bulletEnabled val="1"/>
        </dgm:presLayoutVars>
      </dgm:prSet>
      <dgm:spPr/>
    </dgm:pt>
    <dgm:pt modelId="{53FA6FD9-4787-4725-A6F2-FCEF683DCCF2}" type="pres">
      <dgm:prSet presAssocID="{0EBF3F81-E8C9-4BC3-9EB0-59B82FD372A6}" presName="FiveConn_2-3" presStyleLbl="fgAccFollowNode1" presStyleIdx="1" presStyleCnt="4">
        <dgm:presLayoutVars>
          <dgm:bulletEnabled val="1"/>
        </dgm:presLayoutVars>
      </dgm:prSet>
      <dgm:spPr/>
    </dgm:pt>
    <dgm:pt modelId="{BA6BC752-F434-46CC-8DEC-2BE9359E7078}" type="pres">
      <dgm:prSet presAssocID="{0EBF3F81-E8C9-4BC3-9EB0-59B82FD372A6}" presName="FiveConn_3-4" presStyleLbl="fgAccFollowNode1" presStyleIdx="2" presStyleCnt="4">
        <dgm:presLayoutVars>
          <dgm:bulletEnabled val="1"/>
        </dgm:presLayoutVars>
      </dgm:prSet>
      <dgm:spPr/>
    </dgm:pt>
    <dgm:pt modelId="{06FA6B51-575A-4126-91D1-60E450C61BF7}" type="pres">
      <dgm:prSet presAssocID="{0EBF3F81-E8C9-4BC3-9EB0-59B82FD372A6}" presName="FiveConn_4-5" presStyleLbl="fgAccFollowNode1" presStyleIdx="3" presStyleCnt="4">
        <dgm:presLayoutVars>
          <dgm:bulletEnabled val="1"/>
        </dgm:presLayoutVars>
      </dgm:prSet>
      <dgm:spPr/>
    </dgm:pt>
    <dgm:pt modelId="{87B2EA61-05E4-44A4-8147-5B22114C9331}" type="pres">
      <dgm:prSet presAssocID="{0EBF3F81-E8C9-4BC3-9EB0-59B82FD372A6}" presName="FiveNodes_1_text" presStyleLbl="node1" presStyleIdx="4" presStyleCnt="5">
        <dgm:presLayoutVars>
          <dgm:bulletEnabled val="1"/>
        </dgm:presLayoutVars>
      </dgm:prSet>
      <dgm:spPr/>
    </dgm:pt>
    <dgm:pt modelId="{C59BC31D-275B-4590-91C6-BC3765E8B0C1}" type="pres">
      <dgm:prSet presAssocID="{0EBF3F81-E8C9-4BC3-9EB0-59B82FD372A6}" presName="FiveNodes_2_text" presStyleLbl="node1" presStyleIdx="4" presStyleCnt="5">
        <dgm:presLayoutVars>
          <dgm:bulletEnabled val="1"/>
        </dgm:presLayoutVars>
      </dgm:prSet>
      <dgm:spPr/>
    </dgm:pt>
    <dgm:pt modelId="{360FDA8B-84F7-43AC-B040-C161F1DC9F77}" type="pres">
      <dgm:prSet presAssocID="{0EBF3F81-E8C9-4BC3-9EB0-59B82FD372A6}" presName="FiveNodes_3_text" presStyleLbl="node1" presStyleIdx="4" presStyleCnt="5">
        <dgm:presLayoutVars>
          <dgm:bulletEnabled val="1"/>
        </dgm:presLayoutVars>
      </dgm:prSet>
      <dgm:spPr/>
    </dgm:pt>
    <dgm:pt modelId="{7D9DA7CE-4AA2-4346-A22A-73E8280AAAB3}" type="pres">
      <dgm:prSet presAssocID="{0EBF3F81-E8C9-4BC3-9EB0-59B82FD372A6}" presName="FiveNodes_4_text" presStyleLbl="node1" presStyleIdx="4" presStyleCnt="5">
        <dgm:presLayoutVars>
          <dgm:bulletEnabled val="1"/>
        </dgm:presLayoutVars>
      </dgm:prSet>
      <dgm:spPr/>
    </dgm:pt>
    <dgm:pt modelId="{7936AE5C-9D25-4025-8613-3AE0BAB240EA}" type="pres">
      <dgm:prSet presAssocID="{0EBF3F81-E8C9-4BC3-9EB0-59B82FD372A6}" presName="FiveNodes_5_text" presStyleLbl="node1" presStyleIdx="4" presStyleCnt="5">
        <dgm:presLayoutVars>
          <dgm:bulletEnabled val="1"/>
        </dgm:presLayoutVars>
      </dgm:prSet>
      <dgm:spPr/>
    </dgm:pt>
  </dgm:ptLst>
  <dgm:cxnLst>
    <dgm:cxn modelId="{6A4A4204-D9A5-4CE7-AF85-BD39910A540A}" type="presOf" srcId="{8DEBAC1F-9F20-4C73-8A7C-3E228FEF00A5}" destId="{DCAE48D3-A6CC-4A38-91E7-1369D8A19852}" srcOrd="0" destOrd="0" presId="urn:microsoft.com/office/officeart/2005/8/layout/vProcess5"/>
    <dgm:cxn modelId="{99CD7706-3955-49A4-A1FF-15E56976CC05}" srcId="{0EBF3F81-E8C9-4BC3-9EB0-59B82FD372A6}" destId="{4BB13D1C-CE21-4415-BA3A-68B9828A340F}" srcOrd="1" destOrd="0" parTransId="{BD359849-9929-44EA-B90B-52F9BF3DBC56}" sibTransId="{91B1099F-4071-4461-8D5F-70E0D4D10DF5}"/>
    <dgm:cxn modelId="{03481C2D-BCE4-44B5-8BB8-62594F8449D9}" type="presOf" srcId="{24EF3E0B-9631-465A-AC9F-6AC17E328530}" destId="{87B2EA61-05E4-44A4-8147-5B22114C9331}" srcOrd="1" destOrd="0" presId="urn:microsoft.com/office/officeart/2005/8/layout/vProcess5"/>
    <dgm:cxn modelId="{92711432-DF49-4DAE-A4D6-5CEBB341B873}" type="presOf" srcId="{62E6B8C3-815A-4570-9E96-4762CD3EED77}" destId="{BA6BC752-F434-46CC-8DEC-2BE9359E7078}" srcOrd="0" destOrd="0" presId="urn:microsoft.com/office/officeart/2005/8/layout/vProcess5"/>
    <dgm:cxn modelId="{EC536336-CBAD-4577-91B8-5C013FBE1061}" srcId="{0EBF3F81-E8C9-4BC3-9EB0-59B82FD372A6}" destId="{23F0C7F3-5F97-4EF8-A78A-2155A922B112}" srcOrd="3" destOrd="0" parTransId="{F2153C8F-3165-4BD6-9AF2-5E173BBA0EA4}" sibTransId="{6007349C-0B28-4100-BEA5-6A46701F790A}"/>
    <dgm:cxn modelId="{BCBA6A3C-F492-468B-9F6A-DC711276A14C}" type="presOf" srcId="{F3D5346A-7E25-48B6-9268-3BB5C97F822C}" destId="{80122074-1AC4-48B2-93F5-1078530E4681}" srcOrd="0" destOrd="0" presId="urn:microsoft.com/office/officeart/2005/8/layout/vProcess5"/>
    <dgm:cxn modelId="{5D9D9D5E-3BA1-43B6-8B0B-AAA2F02A3010}" type="presOf" srcId="{23F0C7F3-5F97-4EF8-A78A-2155A922B112}" destId="{17A3A892-5FF7-44C5-9F46-898F8F4ED1EC}" srcOrd="0" destOrd="0" presId="urn:microsoft.com/office/officeart/2005/8/layout/vProcess5"/>
    <dgm:cxn modelId="{CAB09979-5194-4DA1-972F-CB101E63EEED}" type="presOf" srcId="{24EF3E0B-9631-465A-AC9F-6AC17E328530}" destId="{A24172E2-D739-4A28-9980-E4D2AA89EE2C}" srcOrd="0" destOrd="0" presId="urn:microsoft.com/office/officeart/2005/8/layout/vProcess5"/>
    <dgm:cxn modelId="{2C3C547D-BED1-447B-848D-F57AD32189E0}" type="presOf" srcId="{6007349C-0B28-4100-BEA5-6A46701F790A}" destId="{06FA6B51-575A-4126-91D1-60E450C61BF7}" srcOrd="0" destOrd="0" presId="urn:microsoft.com/office/officeart/2005/8/layout/vProcess5"/>
    <dgm:cxn modelId="{52AFE780-86BD-4F8B-9CEF-FDC55D13C74F}" srcId="{0EBF3F81-E8C9-4BC3-9EB0-59B82FD372A6}" destId="{24EF3E0B-9631-465A-AC9F-6AC17E328530}" srcOrd="0" destOrd="0" parTransId="{F3D9C85E-4858-4F7C-B8E4-C44AFBFFD11E}" sibTransId="{A5DE4D09-ABDD-491D-A078-1DE692357BFF}"/>
    <dgm:cxn modelId="{75566D84-F384-4B98-B2B3-821C1AAC8FA1}" type="presOf" srcId="{A5DE4D09-ABDD-491D-A078-1DE692357BFF}" destId="{0A3C5165-855E-4FB9-B466-57285FC96E84}" srcOrd="0" destOrd="0" presId="urn:microsoft.com/office/officeart/2005/8/layout/vProcess5"/>
    <dgm:cxn modelId="{A4E45D97-3E0A-48A8-B8A3-30A34358CDFA}" type="presOf" srcId="{4BB13D1C-CE21-4415-BA3A-68B9828A340F}" destId="{C59BC31D-275B-4590-91C6-BC3765E8B0C1}" srcOrd="1" destOrd="0" presId="urn:microsoft.com/office/officeart/2005/8/layout/vProcess5"/>
    <dgm:cxn modelId="{ECBE98A6-6005-4E25-9606-5D6A8C61CD7D}" srcId="{0EBF3F81-E8C9-4BC3-9EB0-59B82FD372A6}" destId="{F3D5346A-7E25-48B6-9268-3BB5C97F822C}" srcOrd="2" destOrd="0" parTransId="{7D17D85F-D61D-44B7-A1D2-8FF2C32B0EE9}" sibTransId="{62E6B8C3-815A-4570-9E96-4762CD3EED77}"/>
    <dgm:cxn modelId="{AE4BA5B4-3030-420A-AA3B-AA0FDFE0768A}" type="presOf" srcId="{0EBF3F81-E8C9-4BC3-9EB0-59B82FD372A6}" destId="{1C14D094-CFEE-45FB-883D-6BB3F3177F5D}" srcOrd="0" destOrd="0" presId="urn:microsoft.com/office/officeart/2005/8/layout/vProcess5"/>
    <dgm:cxn modelId="{87A4ADB9-A0E3-4CFA-8E21-600233327255}" type="presOf" srcId="{4BB13D1C-CE21-4415-BA3A-68B9828A340F}" destId="{A1565E0A-5ED2-4DC8-8CEC-D081FADA5DBF}" srcOrd="0" destOrd="0" presId="urn:microsoft.com/office/officeart/2005/8/layout/vProcess5"/>
    <dgm:cxn modelId="{235A1DBC-2AA5-4CA6-AF08-AEF98F967AF4}" type="presOf" srcId="{23F0C7F3-5F97-4EF8-A78A-2155A922B112}" destId="{7D9DA7CE-4AA2-4346-A22A-73E8280AAAB3}" srcOrd="1" destOrd="0" presId="urn:microsoft.com/office/officeart/2005/8/layout/vProcess5"/>
    <dgm:cxn modelId="{86B3F2BC-1072-4EC1-AC21-FB8B55FFCD4E}" type="presOf" srcId="{8DEBAC1F-9F20-4C73-8A7C-3E228FEF00A5}" destId="{7936AE5C-9D25-4025-8613-3AE0BAB240EA}" srcOrd="1" destOrd="0" presId="urn:microsoft.com/office/officeart/2005/8/layout/vProcess5"/>
    <dgm:cxn modelId="{4E7C4EC5-AAB4-4E9B-8377-8D34CF09D65E}" type="presOf" srcId="{91B1099F-4071-4461-8D5F-70E0D4D10DF5}" destId="{53FA6FD9-4787-4725-A6F2-FCEF683DCCF2}" srcOrd="0" destOrd="0" presId="urn:microsoft.com/office/officeart/2005/8/layout/vProcess5"/>
    <dgm:cxn modelId="{3152AEF8-6E5A-444B-A39D-0F00F26674CB}" srcId="{0EBF3F81-E8C9-4BC3-9EB0-59B82FD372A6}" destId="{8DEBAC1F-9F20-4C73-8A7C-3E228FEF00A5}" srcOrd="4" destOrd="0" parTransId="{B1A37488-95A4-4591-85C0-2BB1F7D0F494}" sibTransId="{60F3F484-5972-41C8-AF2B-91522322AE7D}"/>
    <dgm:cxn modelId="{06EE2AF9-43F4-49DF-A89B-06462AEB9E0C}" type="presOf" srcId="{F3D5346A-7E25-48B6-9268-3BB5C97F822C}" destId="{360FDA8B-84F7-43AC-B040-C161F1DC9F77}" srcOrd="1" destOrd="0" presId="urn:microsoft.com/office/officeart/2005/8/layout/vProcess5"/>
    <dgm:cxn modelId="{574C239D-C9C6-4AC5-BCAB-57AA7FDFDE73}" type="presParOf" srcId="{1C14D094-CFEE-45FB-883D-6BB3F3177F5D}" destId="{D2EFF035-32ED-4A1E-8886-98E2476ECC48}" srcOrd="0" destOrd="0" presId="urn:microsoft.com/office/officeart/2005/8/layout/vProcess5"/>
    <dgm:cxn modelId="{D12881C7-3D15-44DD-9668-F758EF2E46A9}" type="presParOf" srcId="{1C14D094-CFEE-45FB-883D-6BB3F3177F5D}" destId="{A24172E2-D739-4A28-9980-E4D2AA89EE2C}" srcOrd="1" destOrd="0" presId="urn:microsoft.com/office/officeart/2005/8/layout/vProcess5"/>
    <dgm:cxn modelId="{CE00D9D3-5EB2-406A-82BE-672B4712DDC6}" type="presParOf" srcId="{1C14D094-CFEE-45FB-883D-6BB3F3177F5D}" destId="{A1565E0A-5ED2-4DC8-8CEC-D081FADA5DBF}" srcOrd="2" destOrd="0" presId="urn:microsoft.com/office/officeart/2005/8/layout/vProcess5"/>
    <dgm:cxn modelId="{E3BC1314-A8C7-4167-9BEE-2E96182982EE}" type="presParOf" srcId="{1C14D094-CFEE-45FB-883D-6BB3F3177F5D}" destId="{80122074-1AC4-48B2-93F5-1078530E4681}" srcOrd="3" destOrd="0" presId="urn:microsoft.com/office/officeart/2005/8/layout/vProcess5"/>
    <dgm:cxn modelId="{B2BC970F-8F5B-4DA7-8624-26C26753555A}" type="presParOf" srcId="{1C14D094-CFEE-45FB-883D-6BB3F3177F5D}" destId="{17A3A892-5FF7-44C5-9F46-898F8F4ED1EC}" srcOrd="4" destOrd="0" presId="urn:microsoft.com/office/officeart/2005/8/layout/vProcess5"/>
    <dgm:cxn modelId="{D9B8F5CF-F165-4849-933E-F165DAE3AB12}" type="presParOf" srcId="{1C14D094-CFEE-45FB-883D-6BB3F3177F5D}" destId="{DCAE48D3-A6CC-4A38-91E7-1369D8A19852}" srcOrd="5" destOrd="0" presId="urn:microsoft.com/office/officeart/2005/8/layout/vProcess5"/>
    <dgm:cxn modelId="{A448C7F7-FF22-4829-AB73-24077F0A5D89}" type="presParOf" srcId="{1C14D094-CFEE-45FB-883D-6BB3F3177F5D}" destId="{0A3C5165-855E-4FB9-B466-57285FC96E84}" srcOrd="6" destOrd="0" presId="urn:microsoft.com/office/officeart/2005/8/layout/vProcess5"/>
    <dgm:cxn modelId="{BD3F6E5F-A00F-46F0-B07B-CAE3C3F10F7B}" type="presParOf" srcId="{1C14D094-CFEE-45FB-883D-6BB3F3177F5D}" destId="{53FA6FD9-4787-4725-A6F2-FCEF683DCCF2}" srcOrd="7" destOrd="0" presId="urn:microsoft.com/office/officeart/2005/8/layout/vProcess5"/>
    <dgm:cxn modelId="{D21CEBD9-1BD4-481F-ADF7-9636E2394692}" type="presParOf" srcId="{1C14D094-CFEE-45FB-883D-6BB3F3177F5D}" destId="{BA6BC752-F434-46CC-8DEC-2BE9359E7078}" srcOrd="8" destOrd="0" presId="urn:microsoft.com/office/officeart/2005/8/layout/vProcess5"/>
    <dgm:cxn modelId="{97E3F049-B027-4EE1-BFB7-A697611537C7}" type="presParOf" srcId="{1C14D094-CFEE-45FB-883D-6BB3F3177F5D}" destId="{06FA6B51-575A-4126-91D1-60E450C61BF7}" srcOrd="9" destOrd="0" presId="urn:microsoft.com/office/officeart/2005/8/layout/vProcess5"/>
    <dgm:cxn modelId="{9B6E4474-9495-4F80-96DB-86FB20A6F939}" type="presParOf" srcId="{1C14D094-CFEE-45FB-883D-6BB3F3177F5D}" destId="{87B2EA61-05E4-44A4-8147-5B22114C9331}" srcOrd="10" destOrd="0" presId="urn:microsoft.com/office/officeart/2005/8/layout/vProcess5"/>
    <dgm:cxn modelId="{C7AD0919-F97F-455E-8F8A-733E0451B09E}" type="presParOf" srcId="{1C14D094-CFEE-45FB-883D-6BB3F3177F5D}" destId="{C59BC31D-275B-4590-91C6-BC3765E8B0C1}" srcOrd="11" destOrd="0" presId="urn:microsoft.com/office/officeart/2005/8/layout/vProcess5"/>
    <dgm:cxn modelId="{340E0071-32E8-44AA-AC28-B15C0C7B456A}" type="presParOf" srcId="{1C14D094-CFEE-45FB-883D-6BB3F3177F5D}" destId="{360FDA8B-84F7-43AC-B040-C161F1DC9F77}" srcOrd="12" destOrd="0" presId="urn:microsoft.com/office/officeart/2005/8/layout/vProcess5"/>
    <dgm:cxn modelId="{957800D3-3137-4324-AE35-D40462790CC8}" type="presParOf" srcId="{1C14D094-CFEE-45FB-883D-6BB3F3177F5D}" destId="{7D9DA7CE-4AA2-4346-A22A-73E8280AAAB3}" srcOrd="13" destOrd="0" presId="urn:microsoft.com/office/officeart/2005/8/layout/vProcess5"/>
    <dgm:cxn modelId="{372B64F7-EFA9-4A24-BFA3-7B398D7B706E}" type="presParOf" srcId="{1C14D094-CFEE-45FB-883D-6BB3F3177F5D}" destId="{7936AE5C-9D25-4025-8613-3AE0BAB240E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82066-8502-4DB9-A644-F8DD4E75644D}"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C2700F47-D966-4AF7-825A-826569708AC4}">
      <dgm:prSet/>
      <dgm:spPr/>
      <dgm:t>
        <a:bodyPr/>
        <a:lstStyle/>
        <a:p>
          <a:r>
            <a:rPr lang="fi-FI" b="1"/>
            <a:t>Liikkeeseenlaskijoiden kestävyysraportointidirektiivi  (CSRD): Euroopan parlamentin ja neuvoston direktiivi (EU) 2022/2464 asetuksen (EU) N:o 537/2014, direktiivin 2004/109/EY, direktiivin 2006/43/EY ja direktiivin 2013/34/EU muuttamisesta yritysten kestävyysraportoinnin osalta. </a:t>
          </a:r>
          <a:r>
            <a:rPr lang="fi-FI" b="1" i="0" baseline="0"/>
            <a:t>(voimaan 5.1.2023) </a:t>
          </a:r>
          <a:endParaRPr lang="fi-FI"/>
        </a:p>
      </dgm:t>
    </dgm:pt>
    <dgm:pt modelId="{9A5AA4D9-A25F-448E-9241-877D9D00BE4B}" type="parTrans" cxnId="{CA636E44-330E-4AC0-AE7C-8FDB3D08E01D}">
      <dgm:prSet/>
      <dgm:spPr/>
      <dgm:t>
        <a:bodyPr/>
        <a:lstStyle/>
        <a:p>
          <a:endParaRPr lang="fi-FI"/>
        </a:p>
      </dgm:t>
    </dgm:pt>
    <dgm:pt modelId="{6CB05452-79E8-4F32-8C5B-35F690478CCD}" type="sibTrans" cxnId="{CA636E44-330E-4AC0-AE7C-8FDB3D08E01D}">
      <dgm:prSet/>
      <dgm:spPr/>
      <dgm:t>
        <a:bodyPr/>
        <a:lstStyle/>
        <a:p>
          <a:endParaRPr lang="fi-FI"/>
        </a:p>
      </dgm:t>
    </dgm:pt>
    <dgm:pt modelId="{E14D8A78-32D7-4C30-9A15-40CEB114448A}">
      <dgm:prSet/>
      <dgm:spPr/>
      <dgm:t>
        <a:bodyPr/>
        <a:lstStyle/>
        <a:p>
          <a:r>
            <a:rPr lang="fi-FI" b="1"/>
            <a:t>Komission delegoitu asetus (EU) 2017/565 Euroopan parlamentin ja neuvoston direktiivin 2014/65/EU [MiFID II] täydentämisestä sijoituspalveluyritysten toiminnan järjestämistä koskevien vaatimusten, toiminnan harjoittamisen edellytysten ja kyseisessä direktiivissä määriteltyjen käsitteiden osalta</a:t>
          </a:r>
          <a:endParaRPr lang="fi-FI"/>
        </a:p>
      </dgm:t>
    </dgm:pt>
    <dgm:pt modelId="{21DE92CB-04E9-4F8D-991B-9579F4B80AE4}" type="parTrans" cxnId="{F82C8635-0560-4079-9EF5-7BFDBAFD2562}">
      <dgm:prSet/>
      <dgm:spPr/>
      <dgm:t>
        <a:bodyPr/>
        <a:lstStyle/>
        <a:p>
          <a:endParaRPr lang="fi-FI"/>
        </a:p>
      </dgm:t>
    </dgm:pt>
    <dgm:pt modelId="{26851D93-C981-40F0-8DE2-61540656F302}" type="sibTrans" cxnId="{F82C8635-0560-4079-9EF5-7BFDBAFD2562}">
      <dgm:prSet/>
      <dgm:spPr/>
      <dgm:t>
        <a:bodyPr/>
        <a:lstStyle/>
        <a:p>
          <a:endParaRPr lang="fi-FI"/>
        </a:p>
      </dgm:t>
    </dgm:pt>
    <dgm:pt modelId="{6740ECD8-1735-4202-9B77-D56A8597B749}">
      <dgm:prSet/>
      <dgm:spPr/>
      <dgm:t>
        <a:bodyPr/>
        <a:lstStyle/>
        <a:p>
          <a:r>
            <a:rPr lang="fi-FI" b="1"/>
            <a:t>Komission delegoitu asetus (EU) 2021/1253, delegoidun asetuksen (EU) 2017/565 muuttamisesta kestävyystekijöiden, -riskien ja -mieltymysten sisällyttämiseksi tiettyihin sijoituspalveluyritysten toiminnan järjestämistä koskeviin vaatimuksiin ja toiminnan harjoittamisen edellytyksiin (voimaan 8/2022) </a:t>
          </a:r>
          <a:endParaRPr lang="fi-FI"/>
        </a:p>
      </dgm:t>
    </dgm:pt>
    <dgm:pt modelId="{B9D1CCA7-A844-4964-BFF2-C13082AF40F0}" type="parTrans" cxnId="{B01919CC-80C0-4565-827C-E3E37FC93E93}">
      <dgm:prSet/>
      <dgm:spPr/>
      <dgm:t>
        <a:bodyPr/>
        <a:lstStyle/>
        <a:p>
          <a:endParaRPr lang="fi-FI"/>
        </a:p>
      </dgm:t>
    </dgm:pt>
    <dgm:pt modelId="{C48651B4-B3F5-404F-946F-7C9C746EDCA7}" type="sibTrans" cxnId="{B01919CC-80C0-4565-827C-E3E37FC93E93}">
      <dgm:prSet/>
      <dgm:spPr/>
      <dgm:t>
        <a:bodyPr/>
        <a:lstStyle/>
        <a:p>
          <a:endParaRPr lang="fi-FI"/>
        </a:p>
      </dgm:t>
    </dgm:pt>
    <dgm:pt modelId="{25A40DF3-6239-47D7-8D33-DCBA020D3892}" type="pres">
      <dgm:prSet presAssocID="{BFB82066-8502-4DB9-A644-F8DD4E75644D}" presName="linear" presStyleCnt="0">
        <dgm:presLayoutVars>
          <dgm:animLvl val="lvl"/>
          <dgm:resizeHandles val="exact"/>
        </dgm:presLayoutVars>
      </dgm:prSet>
      <dgm:spPr/>
    </dgm:pt>
    <dgm:pt modelId="{C49AA2D7-C360-4CE6-8716-D5D2BC904A76}" type="pres">
      <dgm:prSet presAssocID="{C2700F47-D966-4AF7-825A-826569708AC4}" presName="parentText" presStyleLbl="node1" presStyleIdx="0" presStyleCnt="3">
        <dgm:presLayoutVars>
          <dgm:chMax val="0"/>
          <dgm:bulletEnabled val="1"/>
        </dgm:presLayoutVars>
      </dgm:prSet>
      <dgm:spPr/>
    </dgm:pt>
    <dgm:pt modelId="{8121673E-A4E0-4AA4-9A4C-35B52A35134D}" type="pres">
      <dgm:prSet presAssocID="{6CB05452-79E8-4F32-8C5B-35F690478CCD}" presName="spacer" presStyleCnt="0"/>
      <dgm:spPr/>
    </dgm:pt>
    <dgm:pt modelId="{6E06EDC2-EBEF-4FF0-85A2-1DB69E6C6B63}" type="pres">
      <dgm:prSet presAssocID="{E14D8A78-32D7-4C30-9A15-40CEB114448A}" presName="parentText" presStyleLbl="node1" presStyleIdx="1" presStyleCnt="3">
        <dgm:presLayoutVars>
          <dgm:chMax val="0"/>
          <dgm:bulletEnabled val="1"/>
        </dgm:presLayoutVars>
      </dgm:prSet>
      <dgm:spPr/>
    </dgm:pt>
    <dgm:pt modelId="{D6A6E47A-D9CA-4D31-BEC5-3090AC5722DA}" type="pres">
      <dgm:prSet presAssocID="{26851D93-C981-40F0-8DE2-61540656F302}" presName="spacer" presStyleCnt="0"/>
      <dgm:spPr/>
    </dgm:pt>
    <dgm:pt modelId="{560FC612-DD65-4803-AFC7-DCF4D6CA3AD9}" type="pres">
      <dgm:prSet presAssocID="{6740ECD8-1735-4202-9B77-D56A8597B749}" presName="parentText" presStyleLbl="node1" presStyleIdx="2" presStyleCnt="3">
        <dgm:presLayoutVars>
          <dgm:chMax val="0"/>
          <dgm:bulletEnabled val="1"/>
        </dgm:presLayoutVars>
      </dgm:prSet>
      <dgm:spPr/>
    </dgm:pt>
  </dgm:ptLst>
  <dgm:cxnLst>
    <dgm:cxn modelId="{F82C8635-0560-4079-9EF5-7BFDBAFD2562}" srcId="{BFB82066-8502-4DB9-A644-F8DD4E75644D}" destId="{E14D8A78-32D7-4C30-9A15-40CEB114448A}" srcOrd="1" destOrd="0" parTransId="{21DE92CB-04E9-4F8D-991B-9579F4B80AE4}" sibTransId="{26851D93-C981-40F0-8DE2-61540656F302}"/>
    <dgm:cxn modelId="{F085D73D-4DEF-4AF9-8222-A40C63B82D47}" type="presOf" srcId="{6740ECD8-1735-4202-9B77-D56A8597B749}" destId="{560FC612-DD65-4803-AFC7-DCF4D6CA3AD9}" srcOrd="0" destOrd="0" presId="urn:microsoft.com/office/officeart/2005/8/layout/vList2"/>
    <dgm:cxn modelId="{CA636E44-330E-4AC0-AE7C-8FDB3D08E01D}" srcId="{BFB82066-8502-4DB9-A644-F8DD4E75644D}" destId="{C2700F47-D966-4AF7-825A-826569708AC4}" srcOrd="0" destOrd="0" parTransId="{9A5AA4D9-A25F-448E-9241-877D9D00BE4B}" sibTransId="{6CB05452-79E8-4F32-8C5B-35F690478CCD}"/>
    <dgm:cxn modelId="{B2CB8F7F-6AAE-48A5-B45B-53C5805A3325}" type="presOf" srcId="{E14D8A78-32D7-4C30-9A15-40CEB114448A}" destId="{6E06EDC2-EBEF-4FF0-85A2-1DB69E6C6B63}" srcOrd="0" destOrd="0" presId="urn:microsoft.com/office/officeart/2005/8/layout/vList2"/>
    <dgm:cxn modelId="{117217AD-387C-4D71-882E-91A9400062CC}" type="presOf" srcId="{C2700F47-D966-4AF7-825A-826569708AC4}" destId="{C49AA2D7-C360-4CE6-8716-D5D2BC904A76}" srcOrd="0" destOrd="0" presId="urn:microsoft.com/office/officeart/2005/8/layout/vList2"/>
    <dgm:cxn modelId="{B01919CC-80C0-4565-827C-E3E37FC93E93}" srcId="{BFB82066-8502-4DB9-A644-F8DD4E75644D}" destId="{6740ECD8-1735-4202-9B77-D56A8597B749}" srcOrd="2" destOrd="0" parTransId="{B9D1CCA7-A844-4964-BFF2-C13082AF40F0}" sibTransId="{C48651B4-B3F5-404F-946F-7C9C746EDCA7}"/>
    <dgm:cxn modelId="{4BCEADE8-AD96-4CF4-BF8B-35BA1DDD824F}" type="presOf" srcId="{BFB82066-8502-4DB9-A644-F8DD4E75644D}" destId="{25A40DF3-6239-47D7-8D33-DCBA020D3892}" srcOrd="0" destOrd="0" presId="urn:microsoft.com/office/officeart/2005/8/layout/vList2"/>
    <dgm:cxn modelId="{8FE88043-A1AC-4477-9193-A12BD1C57588}" type="presParOf" srcId="{25A40DF3-6239-47D7-8D33-DCBA020D3892}" destId="{C49AA2D7-C360-4CE6-8716-D5D2BC904A76}" srcOrd="0" destOrd="0" presId="urn:microsoft.com/office/officeart/2005/8/layout/vList2"/>
    <dgm:cxn modelId="{6F8B555D-4914-4E98-A133-F9DF5CACC83F}" type="presParOf" srcId="{25A40DF3-6239-47D7-8D33-DCBA020D3892}" destId="{8121673E-A4E0-4AA4-9A4C-35B52A35134D}" srcOrd="1" destOrd="0" presId="urn:microsoft.com/office/officeart/2005/8/layout/vList2"/>
    <dgm:cxn modelId="{2B800E62-4E7D-4E06-BA50-6404FBB879E3}" type="presParOf" srcId="{25A40DF3-6239-47D7-8D33-DCBA020D3892}" destId="{6E06EDC2-EBEF-4FF0-85A2-1DB69E6C6B63}" srcOrd="2" destOrd="0" presId="urn:microsoft.com/office/officeart/2005/8/layout/vList2"/>
    <dgm:cxn modelId="{DCA4C0BC-7491-4CAE-AEBE-AC574C23842D}" type="presParOf" srcId="{25A40DF3-6239-47D7-8D33-DCBA020D3892}" destId="{D6A6E47A-D9CA-4D31-BEC5-3090AC5722DA}" srcOrd="3" destOrd="0" presId="urn:microsoft.com/office/officeart/2005/8/layout/vList2"/>
    <dgm:cxn modelId="{5C7B00F7-FEEC-4B1D-8A1E-77986BBAA232}" type="presParOf" srcId="{25A40DF3-6239-47D7-8D33-DCBA020D3892}" destId="{560FC612-DD65-4803-AFC7-DCF4D6CA3AD9}"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F02D33-F1C5-4262-A611-DE6D90F5A1EE}" type="doc">
      <dgm:prSet loTypeId="urn:microsoft.com/office/officeart/2008/layout/LinedList" loCatId="list" qsTypeId="urn:microsoft.com/office/officeart/2005/8/quickstyle/3d5" qsCatId="3D" csTypeId="urn:microsoft.com/office/officeart/2005/8/colors/accent1_2" csCatId="accent1" phldr="1"/>
      <dgm:spPr/>
      <dgm:t>
        <a:bodyPr/>
        <a:lstStyle/>
        <a:p>
          <a:endParaRPr lang="fi-FI"/>
        </a:p>
      </dgm:t>
    </dgm:pt>
    <dgm:pt modelId="{EDBF5E7A-A6C6-4F07-AAE0-D7E9677B5B12}">
      <dgm:prSet/>
      <dgm:spPr/>
      <dgm:t>
        <a:bodyPr/>
        <a:lstStyle/>
        <a:p>
          <a:r>
            <a:rPr lang="fi-FI" b="1" i="0" baseline="0"/>
            <a:t>ESG: (environment</a:t>
          </a:r>
          <a:r>
            <a:rPr lang="fi-FI" b="1"/>
            <a:t>al, societal, governance): yhteiskuntavastuu läpäisee myös yleisen rahoitusmarkkinasääntelyn. Esimerkkejä: </a:t>
          </a:r>
          <a:endParaRPr lang="fi-FI"/>
        </a:p>
      </dgm:t>
    </dgm:pt>
    <dgm:pt modelId="{0E4131F3-ADAA-44F7-AD52-206701AA8F05}" type="parTrans" cxnId="{6CFA01CA-1A7A-4F61-8A96-4F05F1CF9A36}">
      <dgm:prSet/>
      <dgm:spPr/>
      <dgm:t>
        <a:bodyPr/>
        <a:lstStyle/>
        <a:p>
          <a:endParaRPr lang="fi-FI"/>
        </a:p>
      </dgm:t>
    </dgm:pt>
    <dgm:pt modelId="{01DC5070-FCE9-4960-8734-5A16F379D503}" type="sibTrans" cxnId="{6CFA01CA-1A7A-4F61-8A96-4F05F1CF9A36}">
      <dgm:prSet/>
      <dgm:spPr/>
      <dgm:t>
        <a:bodyPr/>
        <a:lstStyle/>
        <a:p>
          <a:endParaRPr lang="fi-FI"/>
        </a:p>
      </dgm:t>
    </dgm:pt>
    <dgm:pt modelId="{AABB95E8-296A-41C9-B585-4D18BB9E85D0}">
      <dgm:prSet/>
      <dgm:spPr/>
      <dgm:t>
        <a:bodyPr/>
        <a:lstStyle/>
        <a:p>
          <a:r>
            <a:rPr lang="fi-FI" dirty="0"/>
            <a:t>MVA 2 luku: sisäpiirintieto; </a:t>
          </a:r>
          <a:r>
            <a:rPr lang="fi-FI" b="1" i="0" baseline="0" dirty="0"/>
            <a:t>7 art. 1c: päästöoikeuksien tai niihin perustuvien huutokauppatuotteiden osalta luonteeltaan täsmällistä ja julkistamatonta tietoa, joka liittyy suoraan tai välillisesti yhteen tai useampaan tällaiseen välineeseen ja jolla, jos se julkistettaisiin, todennäköisesti olisi huomattava vaikutus tällaisten välineiden tai niihin liittyvien rahoitusjohdannaisten hintoihin;</a:t>
          </a:r>
          <a:endParaRPr lang="fi-FI" dirty="0"/>
        </a:p>
      </dgm:t>
    </dgm:pt>
    <dgm:pt modelId="{A50AA659-C042-4A49-AEB9-BFF2FC82EAC8}" type="parTrans" cxnId="{09E10D5D-7040-4C96-A16A-6615CF439C43}">
      <dgm:prSet/>
      <dgm:spPr/>
      <dgm:t>
        <a:bodyPr/>
        <a:lstStyle/>
        <a:p>
          <a:endParaRPr lang="fi-FI"/>
        </a:p>
      </dgm:t>
    </dgm:pt>
    <dgm:pt modelId="{E4D4BF79-165C-4BB7-B5CA-A22E5EDBDAE7}" type="sibTrans" cxnId="{09E10D5D-7040-4C96-A16A-6615CF439C43}">
      <dgm:prSet/>
      <dgm:spPr/>
      <dgm:t>
        <a:bodyPr/>
        <a:lstStyle/>
        <a:p>
          <a:endParaRPr lang="fi-FI"/>
        </a:p>
      </dgm:t>
    </dgm:pt>
    <dgm:pt modelId="{8B5E2CD4-9EBD-495A-B5EE-06EBAB7678DF}">
      <dgm:prSet/>
      <dgm:spPr/>
      <dgm:t>
        <a:bodyPr/>
        <a:lstStyle/>
        <a:p>
          <a:r>
            <a:rPr lang="fi-FI"/>
            <a:t>17 art.: sisäpiiritiedon julkistaminen: Päästöoikeuksien markkinoilla toimivan markkinaosapuolen on julkistettava tehokkaalla tavalla ja oikea-aikaisesti sisäpiiritieto, joka koskee sen hallussa olevia päästöoikeuksia, jotka liittyvät sen liiketoimintaan. Laitosten osalta julkistettavia tietoja ovat laitosten kapasiteetin ja käyttöasteen kannalta merkitykselliset tiedot, mukaan lukien tiedot laitosten suunnitellusta tai ennakoimattomasta olemisesta poissa käytöstä. </a:t>
          </a:r>
        </a:p>
      </dgm:t>
    </dgm:pt>
    <dgm:pt modelId="{2DCD62B1-C63B-4FB7-894B-AFFDBB63E4C9}" type="parTrans" cxnId="{3341E08C-AA0D-4F35-A170-71280CAF9548}">
      <dgm:prSet/>
      <dgm:spPr/>
      <dgm:t>
        <a:bodyPr/>
        <a:lstStyle/>
        <a:p>
          <a:endParaRPr lang="fi-FI"/>
        </a:p>
      </dgm:t>
    </dgm:pt>
    <dgm:pt modelId="{22412CE9-9021-40C1-85D2-A4D5EE29F9AA}" type="sibTrans" cxnId="{3341E08C-AA0D-4F35-A170-71280CAF9548}">
      <dgm:prSet/>
      <dgm:spPr/>
      <dgm:t>
        <a:bodyPr/>
        <a:lstStyle/>
        <a:p>
          <a:endParaRPr lang="fi-FI"/>
        </a:p>
      </dgm:t>
    </dgm:pt>
    <dgm:pt modelId="{44394C34-82D6-48E8-ADD9-E4CCF8531FC9}">
      <dgm:prSet/>
      <dgm:spPr/>
      <dgm:t>
        <a:bodyPr/>
        <a:lstStyle/>
        <a:p>
          <a:r>
            <a:rPr lang="fi-FI"/>
            <a:t>Ensimmäistä alakohtaa ei sovelleta päästöoikeuksien markkinoilla toimivaan markkinaosapuoleen, jos sen omistuksessa, määräysvallassa tai vastuulla olevien laitosten tai ilmailutoimintojen päästöt eivät edellisenä vuonna ylittäneet hiilidioksidiekvivalentin alarajaa ja, jos ne harjoittavat polttotoimintoja, niiden lämmöntuotto ei ylittänyt alarajaa. </a:t>
          </a:r>
        </a:p>
      </dgm:t>
    </dgm:pt>
    <dgm:pt modelId="{80CC8F69-74EC-4301-ACDE-B9435AD1A401}" type="parTrans" cxnId="{0081FB22-FEA1-4261-9B01-553CCE1A387E}">
      <dgm:prSet/>
      <dgm:spPr/>
      <dgm:t>
        <a:bodyPr/>
        <a:lstStyle/>
        <a:p>
          <a:endParaRPr lang="fi-FI"/>
        </a:p>
      </dgm:t>
    </dgm:pt>
    <dgm:pt modelId="{6B0D2E41-960E-42AC-87AC-4CDB8C2FB5F1}" type="sibTrans" cxnId="{0081FB22-FEA1-4261-9B01-553CCE1A387E}">
      <dgm:prSet/>
      <dgm:spPr/>
      <dgm:t>
        <a:bodyPr/>
        <a:lstStyle/>
        <a:p>
          <a:endParaRPr lang="fi-FI"/>
        </a:p>
      </dgm:t>
    </dgm:pt>
    <dgm:pt modelId="{84C12B35-396C-431D-99C1-352314CD78D5}">
      <dgm:prSet/>
      <dgm:spPr/>
      <dgm:t>
        <a:bodyPr/>
        <a:lstStyle/>
        <a:p>
          <a:r>
            <a:rPr lang="fi-FI"/>
            <a:t>KRL 1:2 11 k. : </a:t>
          </a:r>
          <a:r>
            <a:rPr lang="fi-FI" i="1"/>
            <a:t>organisoidulla kaupankäyntijärjestelmällä</a:t>
          </a:r>
          <a:r>
            <a:rPr lang="fi-FI"/>
            <a:t> tarkoitetaan organisoidun kaupankäynnin järjestäjän tai sitä muussa ETA-valtiossa vastaavan kaupankäynnin järjestäjän ylläpitämää muuta kuin 5, 8 tai 9 kohdassa tarkoitettua monenkeskistä järjestelmää, jossa kaupankäynnin kohteena saa olla vain joukkovelkakirjoja, strukturoituja rahoitustuotteita, päästöoikeuksia tai johdannaissopimuksia;</a:t>
          </a:r>
        </a:p>
      </dgm:t>
    </dgm:pt>
    <dgm:pt modelId="{A70E89FA-1B1C-4FF5-AAF9-E29ACAB52856}" type="parTrans" cxnId="{D8D1C490-D504-4F60-AAFB-36685C5AA17E}">
      <dgm:prSet/>
      <dgm:spPr/>
      <dgm:t>
        <a:bodyPr/>
        <a:lstStyle/>
        <a:p>
          <a:endParaRPr lang="fi-FI"/>
        </a:p>
      </dgm:t>
    </dgm:pt>
    <dgm:pt modelId="{3DE412E5-EBD5-44A3-9E8F-B9DBF601A1B5}" type="sibTrans" cxnId="{D8D1C490-D504-4F60-AAFB-36685C5AA17E}">
      <dgm:prSet/>
      <dgm:spPr/>
      <dgm:t>
        <a:bodyPr/>
        <a:lstStyle/>
        <a:p>
          <a:endParaRPr lang="fi-FI"/>
        </a:p>
      </dgm:t>
    </dgm:pt>
    <dgm:pt modelId="{D3EAE86B-2E10-4270-AA76-91FBB0B172B3}" type="pres">
      <dgm:prSet presAssocID="{ACF02D33-F1C5-4262-A611-DE6D90F5A1EE}" presName="vert0" presStyleCnt="0">
        <dgm:presLayoutVars>
          <dgm:dir/>
          <dgm:animOne val="branch"/>
          <dgm:animLvl val="lvl"/>
        </dgm:presLayoutVars>
      </dgm:prSet>
      <dgm:spPr/>
    </dgm:pt>
    <dgm:pt modelId="{40D5653D-3C98-48B3-B6BD-ADE0E84FC612}" type="pres">
      <dgm:prSet presAssocID="{EDBF5E7A-A6C6-4F07-AAE0-D7E9677B5B12}" presName="thickLine" presStyleLbl="alignNode1" presStyleIdx="0" presStyleCnt="1"/>
      <dgm:spPr/>
    </dgm:pt>
    <dgm:pt modelId="{1132B1C9-0412-4551-9C84-74530B1AF1F2}" type="pres">
      <dgm:prSet presAssocID="{EDBF5E7A-A6C6-4F07-AAE0-D7E9677B5B12}" presName="horz1" presStyleCnt="0"/>
      <dgm:spPr/>
    </dgm:pt>
    <dgm:pt modelId="{AB29B13C-998B-4C67-A516-209B1A5BCB76}" type="pres">
      <dgm:prSet presAssocID="{EDBF5E7A-A6C6-4F07-AAE0-D7E9677B5B12}" presName="tx1" presStyleLbl="revTx" presStyleIdx="0" presStyleCnt="5"/>
      <dgm:spPr/>
    </dgm:pt>
    <dgm:pt modelId="{6E0DD063-4D50-4BA3-A0DE-9242DF7EAD44}" type="pres">
      <dgm:prSet presAssocID="{EDBF5E7A-A6C6-4F07-AAE0-D7E9677B5B12}" presName="vert1" presStyleCnt="0"/>
      <dgm:spPr/>
    </dgm:pt>
    <dgm:pt modelId="{1B982EAF-0D98-4B8C-A1BE-1FCE1BE3A316}" type="pres">
      <dgm:prSet presAssocID="{AABB95E8-296A-41C9-B585-4D18BB9E85D0}" presName="vertSpace2a" presStyleCnt="0"/>
      <dgm:spPr/>
    </dgm:pt>
    <dgm:pt modelId="{C4AA2801-C41E-4300-8BA6-36D4A5A5CA9F}" type="pres">
      <dgm:prSet presAssocID="{AABB95E8-296A-41C9-B585-4D18BB9E85D0}" presName="horz2" presStyleCnt="0"/>
      <dgm:spPr/>
    </dgm:pt>
    <dgm:pt modelId="{CE954E08-217B-4EA4-89EB-08DA9C885D5F}" type="pres">
      <dgm:prSet presAssocID="{AABB95E8-296A-41C9-B585-4D18BB9E85D0}" presName="horzSpace2" presStyleCnt="0"/>
      <dgm:spPr/>
    </dgm:pt>
    <dgm:pt modelId="{C59003D0-5D67-4C21-A4F4-32EDE13B1611}" type="pres">
      <dgm:prSet presAssocID="{AABB95E8-296A-41C9-B585-4D18BB9E85D0}" presName="tx2" presStyleLbl="revTx" presStyleIdx="1" presStyleCnt="5"/>
      <dgm:spPr/>
    </dgm:pt>
    <dgm:pt modelId="{843D6166-0F82-43CD-B73F-3C3D4FBE9609}" type="pres">
      <dgm:prSet presAssocID="{AABB95E8-296A-41C9-B585-4D18BB9E85D0}" presName="vert2" presStyleCnt="0"/>
      <dgm:spPr/>
    </dgm:pt>
    <dgm:pt modelId="{AD763E7E-DC10-4827-B6EF-7C11F8C5EA3B}" type="pres">
      <dgm:prSet presAssocID="{AABB95E8-296A-41C9-B585-4D18BB9E85D0}" presName="thinLine2b" presStyleLbl="callout" presStyleIdx="0" presStyleCnt="4"/>
      <dgm:spPr/>
    </dgm:pt>
    <dgm:pt modelId="{6675BE98-8DB7-4E86-8FF4-2A4A3CC58998}" type="pres">
      <dgm:prSet presAssocID="{AABB95E8-296A-41C9-B585-4D18BB9E85D0}" presName="vertSpace2b" presStyleCnt="0"/>
      <dgm:spPr/>
    </dgm:pt>
    <dgm:pt modelId="{91A3BC4E-9C0C-4C8F-B72A-82D93BE6AFC6}" type="pres">
      <dgm:prSet presAssocID="{8B5E2CD4-9EBD-495A-B5EE-06EBAB7678DF}" presName="horz2" presStyleCnt="0"/>
      <dgm:spPr/>
    </dgm:pt>
    <dgm:pt modelId="{9489507C-746A-4CE6-A679-5C6B88335BEE}" type="pres">
      <dgm:prSet presAssocID="{8B5E2CD4-9EBD-495A-B5EE-06EBAB7678DF}" presName="horzSpace2" presStyleCnt="0"/>
      <dgm:spPr/>
    </dgm:pt>
    <dgm:pt modelId="{713EBAE2-BD82-4B74-BFFF-4CCE5F26DBFC}" type="pres">
      <dgm:prSet presAssocID="{8B5E2CD4-9EBD-495A-B5EE-06EBAB7678DF}" presName="tx2" presStyleLbl="revTx" presStyleIdx="2" presStyleCnt="5"/>
      <dgm:spPr/>
    </dgm:pt>
    <dgm:pt modelId="{15E8BD02-BECE-45C4-93B1-884BE8065079}" type="pres">
      <dgm:prSet presAssocID="{8B5E2CD4-9EBD-495A-B5EE-06EBAB7678DF}" presName="vert2" presStyleCnt="0"/>
      <dgm:spPr/>
    </dgm:pt>
    <dgm:pt modelId="{913ECF4D-2E34-4E5A-9C5B-F2EE4FF21776}" type="pres">
      <dgm:prSet presAssocID="{8B5E2CD4-9EBD-495A-B5EE-06EBAB7678DF}" presName="thinLine2b" presStyleLbl="callout" presStyleIdx="1" presStyleCnt="4"/>
      <dgm:spPr/>
    </dgm:pt>
    <dgm:pt modelId="{CD0AB000-3770-4106-B8A5-3771BDDAD343}" type="pres">
      <dgm:prSet presAssocID="{8B5E2CD4-9EBD-495A-B5EE-06EBAB7678DF}" presName="vertSpace2b" presStyleCnt="0"/>
      <dgm:spPr/>
    </dgm:pt>
    <dgm:pt modelId="{A9A85F44-B858-4C7A-816B-C33FB143A1FE}" type="pres">
      <dgm:prSet presAssocID="{44394C34-82D6-48E8-ADD9-E4CCF8531FC9}" presName="horz2" presStyleCnt="0"/>
      <dgm:spPr/>
    </dgm:pt>
    <dgm:pt modelId="{CF1C8A56-B788-42C4-8664-C4C8D8437D48}" type="pres">
      <dgm:prSet presAssocID="{44394C34-82D6-48E8-ADD9-E4CCF8531FC9}" presName="horzSpace2" presStyleCnt="0"/>
      <dgm:spPr/>
    </dgm:pt>
    <dgm:pt modelId="{F75B9F17-065A-4BEE-917C-792265C1C8C6}" type="pres">
      <dgm:prSet presAssocID="{44394C34-82D6-48E8-ADD9-E4CCF8531FC9}" presName="tx2" presStyleLbl="revTx" presStyleIdx="3" presStyleCnt="5"/>
      <dgm:spPr/>
    </dgm:pt>
    <dgm:pt modelId="{241ACEA8-666F-4033-8DE0-DAE77D7874F3}" type="pres">
      <dgm:prSet presAssocID="{44394C34-82D6-48E8-ADD9-E4CCF8531FC9}" presName="vert2" presStyleCnt="0"/>
      <dgm:spPr/>
    </dgm:pt>
    <dgm:pt modelId="{BA46D2FE-FD5F-445A-9751-35D7CE33E90D}" type="pres">
      <dgm:prSet presAssocID="{44394C34-82D6-48E8-ADD9-E4CCF8531FC9}" presName="thinLine2b" presStyleLbl="callout" presStyleIdx="2" presStyleCnt="4"/>
      <dgm:spPr/>
    </dgm:pt>
    <dgm:pt modelId="{C41410E0-4D58-4955-8672-776C732F06D5}" type="pres">
      <dgm:prSet presAssocID="{44394C34-82D6-48E8-ADD9-E4CCF8531FC9}" presName="vertSpace2b" presStyleCnt="0"/>
      <dgm:spPr/>
    </dgm:pt>
    <dgm:pt modelId="{E7879B0A-62A5-4B58-A491-4736E421C20B}" type="pres">
      <dgm:prSet presAssocID="{84C12B35-396C-431D-99C1-352314CD78D5}" presName="horz2" presStyleCnt="0"/>
      <dgm:spPr/>
    </dgm:pt>
    <dgm:pt modelId="{8AD9375E-BA8C-4B34-A8D7-DE5A0F30B4CA}" type="pres">
      <dgm:prSet presAssocID="{84C12B35-396C-431D-99C1-352314CD78D5}" presName="horzSpace2" presStyleCnt="0"/>
      <dgm:spPr/>
    </dgm:pt>
    <dgm:pt modelId="{B0A26D4E-CA93-4EA0-9419-A91F30155D00}" type="pres">
      <dgm:prSet presAssocID="{84C12B35-396C-431D-99C1-352314CD78D5}" presName="tx2" presStyleLbl="revTx" presStyleIdx="4" presStyleCnt="5"/>
      <dgm:spPr/>
    </dgm:pt>
    <dgm:pt modelId="{D2A180F1-28FE-4ABB-9D7E-F62DB37A3588}" type="pres">
      <dgm:prSet presAssocID="{84C12B35-396C-431D-99C1-352314CD78D5}" presName="vert2" presStyleCnt="0"/>
      <dgm:spPr/>
    </dgm:pt>
    <dgm:pt modelId="{FD00CCD5-1082-4D3E-A07E-3BA6D68E3D04}" type="pres">
      <dgm:prSet presAssocID="{84C12B35-396C-431D-99C1-352314CD78D5}" presName="thinLine2b" presStyleLbl="callout" presStyleIdx="3" presStyleCnt="4"/>
      <dgm:spPr/>
    </dgm:pt>
    <dgm:pt modelId="{EFA08570-4D3F-4836-8484-0633F3E61C52}" type="pres">
      <dgm:prSet presAssocID="{84C12B35-396C-431D-99C1-352314CD78D5}" presName="vertSpace2b" presStyleCnt="0"/>
      <dgm:spPr/>
    </dgm:pt>
  </dgm:ptLst>
  <dgm:cxnLst>
    <dgm:cxn modelId="{43726601-6A17-4AE5-8100-AB12298C4FE0}" type="presOf" srcId="{EDBF5E7A-A6C6-4F07-AAE0-D7E9677B5B12}" destId="{AB29B13C-998B-4C67-A516-209B1A5BCB76}" srcOrd="0" destOrd="0" presId="urn:microsoft.com/office/officeart/2008/layout/LinedList"/>
    <dgm:cxn modelId="{E71B7806-347E-426B-974F-8ED2D03CBE89}" type="presOf" srcId="{84C12B35-396C-431D-99C1-352314CD78D5}" destId="{B0A26D4E-CA93-4EA0-9419-A91F30155D00}" srcOrd="0" destOrd="0" presId="urn:microsoft.com/office/officeart/2008/layout/LinedList"/>
    <dgm:cxn modelId="{D70C6E0B-2463-48AA-87F2-3873C868374F}" type="presOf" srcId="{ACF02D33-F1C5-4262-A611-DE6D90F5A1EE}" destId="{D3EAE86B-2E10-4270-AA76-91FBB0B172B3}" srcOrd="0" destOrd="0" presId="urn:microsoft.com/office/officeart/2008/layout/LinedList"/>
    <dgm:cxn modelId="{0081FB22-FEA1-4261-9B01-553CCE1A387E}" srcId="{EDBF5E7A-A6C6-4F07-AAE0-D7E9677B5B12}" destId="{44394C34-82D6-48E8-ADD9-E4CCF8531FC9}" srcOrd="2" destOrd="0" parTransId="{80CC8F69-74EC-4301-ACDE-B9435AD1A401}" sibTransId="{6B0D2E41-960E-42AC-87AC-4CDB8C2FB5F1}"/>
    <dgm:cxn modelId="{DF330E33-8110-4A33-B689-546344F03A15}" type="presOf" srcId="{8B5E2CD4-9EBD-495A-B5EE-06EBAB7678DF}" destId="{713EBAE2-BD82-4B74-BFFF-4CCE5F26DBFC}" srcOrd="0" destOrd="0" presId="urn:microsoft.com/office/officeart/2008/layout/LinedList"/>
    <dgm:cxn modelId="{09E10D5D-7040-4C96-A16A-6615CF439C43}" srcId="{EDBF5E7A-A6C6-4F07-AAE0-D7E9677B5B12}" destId="{AABB95E8-296A-41C9-B585-4D18BB9E85D0}" srcOrd="0" destOrd="0" parTransId="{A50AA659-C042-4A49-AEB9-BFF2FC82EAC8}" sibTransId="{E4D4BF79-165C-4BB7-B5CA-A22E5EDBDAE7}"/>
    <dgm:cxn modelId="{D50C754A-AE79-4D72-81F7-F1394DCF0B30}" type="presOf" srcId="{44394C34-82D6-48E8-ADD9-E4CCF8531FC9}" destId="{F75B9F17-065A-4BEE-917C-792265C1C8C6}" srcOrd="0" destOrd="0" presId="urn:microsoft.com/office/officeart/2008/layout/LinedList"/>
    <dgm:cxn modelId="{3341E08C-AA0D-4F35-A170-71280CAF9548}" srcId="{EDBF5E7A-A6C6-4F07-AAE0-D7E9677B5B12}" destId="{8B5E2CD4-9EBD-495A-B5EE-06EBAB7678DF}" srcOrd="1" destOrd="0" parTransId="{2DCD62B1-C63B-4FB7-894B-AFFDBB63E4C9}" sibTransId="{22412CE9-9021-40C1-85D2-A4D5EE29F9AA}"/>
    <dgm:cxn modelId="{D8D1C490-D504-4F60-AAFB-36685C5AA17E}" srcId="{EDBF5E7A-A6C6-4F07-AAE0-D7E9677B5B12}" destId="{84C12B35-396C-431D-99C1-352314CD78D5}" srcOrd="3" destOrd="0" parTransId="{A70E89FA-1B1C-4FF5-AAF9-E29ACAB52856}" sibTransId="{3DE412E5-EBD5-44A3-9E8F-B9DBF601A1B5}"/>
    <dgm:cxn modelId="{9131DFC1-7C8B-4E69-9128-198CB7CF65F1}" type="presOf" srcId="{AABB95E8-296A-41C9-B585-4D18BB9E85D0}" destId="{C59003D0-5D67-4C21-A4F4-32EDE13B1611}" srcOrd="0" destOrd="0" presId="urn:microsoft.com/office/officeart/2008/layout/LinedList"/>
    <dgm:cxn modelId="{6CFA01CA-1A7A-4F61-8A96-4F05F1CF9A36}" srcId="{ACF02D33-F1C5-4262-A611-DE6D90F5A1EE}" destId="{EDBF5E7A-A6C6-4F07-AAE0-D7E9677B5B12}" srcOrd="0" destOrd="0" parTransId="{0E4131F3-ADAA-44F7-AD52-206701AA8F05}" sibTransId="{01DC5070-FCE9-4960-8734-5A16F379D503}"/>
    <dgm:cxn modelId="{5BDC8BC1-1577-46EA-AE27-ADB91F2BB440}" type="presParOf" srcId="{D3EAE86B-2E10-4270-AA76-91FBB0B172B3}" destId="{40D5653D-3C98-48B3-B6BD-ADE0E84FC612}" srcOrd="0" destOrd="0" presId="urn:microsoft.com/office/officeart/2008/layout/LinedList"/>
    <dgm:cxn modelId="{308E5A50-E137-4BD3-99F4-0B6AF25E80CD}" type="presParOf" srcId="{D3EAE86B-2E10-4270-AA76-91FBB0B172B3}" destId="{1132B1C9-0412-4551-9C84-74530B1AF1F2}" srcOrd="1" destOrd="0" presId="urn:microsoft.com/office/officeart/2008/layout/LinedList"/>
    <dgm:cxn modelId="{278F2B86-F51B-4C5B-9509-10C96B8BA5BC}" type="presParOf" srcId="{1132B1C9-0412-4551-9C84-74530B1AF1F2}" destId="{AB29B13C-998B-4C67-A516-209B1A5BCB76}" srcOrd="0" destOrd="0" presId="urn:microsoft.com/office/officeart/2008/layout/LinedList"/>
    <dgm:cxn modelId="{FA689A4C-0950-443E-9BA1-9E8CCD5CB4C8}" type="presParOf" srcId="{1132B1C9-0412-4551-9C84-74530B1AF1F2}" destId="{6E0DD063-4D50-4BA3-A0DE-9242DF7EAD44}" srcOrd="1" destOrd="0" presId="urn:microsoft.com/office/officeart/2008/layout/LinedList"/>
    <dgm:cxn modelId="{69050508-A933-4960-999A-09973A44A7EF}" type="presParOf" srcId="{6E0DD063-4D50-4BA3-A0DE-9242DF7EAD44}" destId="{1B982EAF-0D98-4B8C-A1BE-1FCE1BE3A316}" srcOrd="0" destOrd="0" presId="urn:microsoft.com/office/officeart/2008/layout/LinedList"/>
    <dgm:cxn modelId="{7EB33A60-BCFE-4AFA-A2F6-3E525340ACC3}" type="presParOf" srcId="{6E0DD063-4D50-4BA3-A0DE-9242DF7EAD44}" destId="{C4AA2801-C41E-4300-8BA6-36D4A5A5CA9F}" srcOrd="1" destOrd="0" presId="urn:microsoft.com/office/officeart/2008/layout/LinedList"/>
    <dgm:cxn modelId="{08408EE1-B116-4D2E-81F9-F668892099D5}" type="presParOf" srcId="{C4AA2801-C41E-4300-8BA6-36D4A5A5CA9F}" destId="{CE954E08-217B-4EA4-89EB-08DA9C885D5F}" srcOrd="0" destOrd="0" presId="urn:microsoft.com/office/officeart/2008/layout/LinedList"/>
    <dgm:cxn modelId="{09730595-ED84-45B2-985F-A1E6A55EC10C}" type="presParOf" srcId="{C4AA2801-C41E-4300-8BA6-36D4A5A5CA9F}" destId="{C59003D0-5D67-4C21-A4F4-32EDE13B1611}" srcOrd="1" destOrd="0" presId="urn:microsoft.com/office/officeart/2008/layout/LinedList"/>
    <dgm:cxn modelId="{0919A510-1803-4788-A823-AEE686853021}" type="presParOf" srcId="{C4AA2801-C41E-4300-8BA6-36D4A5A5CA9F}" destId="{843D6166-0F82-43CD-B73F-3C3D4FBE9609}" srcOrd="2" destOrd="0" presId="urn:microsoft.com/office/officeart/2008/layout/LinedList"/>
    <dgm:cxn modelId="{3AD1A4D6-C125-44B5-9FDE-B2433E07094B}" type="presParOf" srcId="{6E0DD063-4D50-4BA3-A0DE-9242DF7EAD44}" destId="{AD763E7E-DC10-4827-B6EF-7C11F8C5EA3B}" srcOrd="2" destOrd="0" presId="urn:microsoft.com/office/officeart/2008/layout/LinedList"/>
    <dgm:cxn modelId="{6843EAD6-EC7A-459D-A9EC-6E75C39AEB82}" type="presParOf" srcId="{6E0DD063-4D50-4BA3-A0DE-9242DF7EAD44}" destId="{6675BE98-8DB7-4E86-8FF4-2A4A3CC58998}" srcOrd="3" destOrd="0" presId="urn:microsoft.com/office/officeart/2008/layout/LinedList"/>
    <dgm:cxn modelId="{0823F13B-C2F7-4700-A201-C9AF03C0EB26}" type="presParOf" srcId="{6E0DD063-4D50-4BA3-A0DE-9242DF7EAD44}" destId="{91A3BC4E-9C0C-4C8F-B72A-82D93BE6AFC6}" srcOrd="4" destOrd="0" presId="urn:microsoft.com/office/officeart/2008/layout/LinedList"/>
    <dgm:cxn modelId="{4434F19F-3BE5-4B09-AF5B-05D0F9D44C08}" type="presParOf" srcId="{91A3BC4E-9C0C-4C8F-B72A-82D93BE6AFC6}" destId="{9489507C-746A-4CE6-A679-5C6B88335BEE}" srcOrd="0" destOrd="0" presId="urn:microsoft.com/office/officeart/2008/layout/LinedList"/>
    <dgm:cxn modelId="{DBB8285A-AAD9-4C21-BDC7-B24376411148}" type="presParOf" srcId="{91A3BC4E-9C0C-4C8F-B72A-82D93BE6AFC6}" destId="{713EBAE2-BD82-4B74-BFFF-4CCE5F26DBFC}" srcOrd="1" destOrd="0" presId="urn:microsoft.com/office/officeart/2008/layout/LinedList"/>
    <dgm:cxn modelId="{BB901948-A8C7-4C0F-BE87-46DE88ADFBD6}" type="presParOf" srcId="{91A3BC4E-9C0C-4C8F-B72A-82D93BE6AFC6}" destId="{15E8BD02-BECE-45C4-93B1-884BE8065079}" srcOrd="2" destOrd="0" presId="urn:microsoft.com/office/officeart/2008/layout/LinedList"/>
    <dgm:cxn modelId="{62AD7809-4A98-41A2-9D92-6A9F2EE91380}" type="presParOf" srcId="{6E0DD063-4D50-4BA3-A0DE-9242DF7EAD44}" destId="{913ECF4D-2E34-4E5A-9C5B-F2EE4FF21776}" srcOrd="5" destOrd="0" presId="urn:microsoft.com/office/officeart/2008/layout/LinedList"/>
    <dgm:cxn modelId="{456F288C-A368-454F-8A82-B3CDD3BB24E8}" type="presParOf" srcId="{6E0DD063-4D50-4BA3-A0DE-9242DF7EAD44}" destId="{CD0AB000-3770-4106-B8A5-3771BDDAD343}" srcOrd="6" destOrd="0" presId="urn:microsoft.com/office/officeart/2008/layout/LinedList"/>
    <dgm:cxn modelId="{4BB64C11-3E44-403E-B984-67813D5F54AA}" type="presParOf" srcId="{6E0DD063-4D50-4BA3-A0DE-9242DF7EAD44}" destId="{A9A85F44-B858-4C7A-816B-C33FB143A1FE}" srcOrd="7" destOrd="0" presId="urn:microsoft.com/office/officeart/2008/layout/LinedList"/>
    <dgm:cxn modelId="{8A9D9015-1094-4B41-ACE9-C4C78D808BD4}" type="presParOf" srcId="{A9A85F44-B858-4C7A-816B-C33FB143A1FE}" destId="{CF1C8A56-B788-42C4-8664-C4C8D8437D48}" srcOrd="0" destOrd="0" presId="urn:microsoft.com/office/officeart/2008/layout/LinedList"/>
    <dgm:cxn modelId="{838420A8-977D-482D-BC72-83806C65A208}" type="presParOf" srcId="{A9A85F44-B858-4C7A-816B-C33FB143A1FE}" destId="{F75B9F17-065A-4BEE-917C-792265C1C8C6}" srcOrd="1" destOrd="0" presId="urn:microsoft.com/office/officeart/2008/layout/LinedList"/>
    <dgm:cxn modelId="{4F2E01D0-28E0-4779-B24F-4D302DCE7930}" type="presParOf" srcId="{A9A85F44-B858-4C7A-816B-C33FB143A1FE}" destId="{241ACEA8-666F-4033-8DE0-DAE77D7874F3}" srcOrd="2" destOrd="0" presId="urn:microsoft.com/office/officeart/2008/layout/LinedList"/>
    <dgm:cxn modelId="{A50FDCDA-1385-49DC-A958-5070BB78D048}" type="presParOf" srcId="{6E0DD063-4D50-4BA3-A0DE-9242DF7EAD44}" destId="{BA46D2FE-FD5F-445A-9751-35D7CE33E90D}" srcOrd="8" destOrd="0" presId="urn:microsoft.com/office/officeart/2008/layout/LinedList"/>
    <dgm:cxn modelId="{F8B76DFA-6608-4C92-8628-C83D1977A939}" type="presParOf" srcId="{6E0DD063-4D50-4BA3-A0DE-9242DF7EAD44}" destId="{C41410E0-4D58-4955-8672-776C732F06D5}" srcOrd="9" destOrd="0" presId="urn:microsoft.com/office/officeart/2008/layout/LinedList"/>
    <dgm:cxn modelId="{EFE70CAD-6EC7-47AD-8B9B-2CCBCB2EB416}" type="presParOf" srcId="{6E0DD063-4D50-4BA3-A0DE-9242DF7EAD44}" destId="{E7879B0A-62A5-4B58-A491-4736E421C20B}" srcOrd="10" destOrd="0" presId="urn:microsoft.com/office/officeart/2008/layout/LinedList"/>
    <dgm:cxn modelId="{D62B79AF-2B12-4216-882D-13EE3C9E5D04}" type="presParOf" srcId="{E7879B0A-62A5-4B58-A491-4736E421C20B}" destId="{8AD9375E-BA8C-4B34-A8D7-DE5A0F30B4CA}" srcOrd="0" destOrd="0" presId="urn:microsoft.com/office/officeart/2008/layout/LinedList"/>
    <dgm:cxn modelId="{118F70FE-AEDB-4F0A-9B03-F42A480E5DB2}" type="presParOf" srcId="{E7879B0A-62A5-4B58-A491-4736E421C20B}" destId="{B0A26D4E-CA93-4EA0-9419-A91F30155D00}" srcOrd="1" destOrd="0" presId="urn:microsoft.com/office/officeart/2008/layout/LinedList"/>
    <dgm:cxn modelId="{C32C932F-C404-48D8-AF50-374F45719274}" type="presParOf" srcId="{E7879B0A-62A5-4B58-A491-4736E421C20B}" destId="{D2A180F1-28FE-4ABB-9D7E-F62DB37A3588}" srcOrd="2" destOrd="0" presId="urn:microsoft.com/office/officeart/2008/layout/LinedList"/>
    <dgm:cxn modelId="{658DFFCA-A0A9-495C-951D-5E7C6EABFE69}" type="presParOf" srcId="{6E0DD063-4D50-4BA3-A0DE-9242DF7EAD44}" destId="{FD00CCD5-1082-4D3E-A07E-3BA6D68E3D04}" srcOrd="11" destOrd="0" presId="urn:microsoft.com/office/officeart/2008/layout/LinedList"/>
    <dgm:cxn modelId="{68F3E04F-8E7D-4035-96D3-24C038CDF97C}" type="presParOf" srcId="{6E0DD063-4D50-4BA3-A0DE-9242DF7EAD44}" destId="{EFA08570-4D3F-4836-8484-0633F3E61C5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F8CA4F-BEAD-4460-862E-3C6142990EA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B1E8C9B5-1091-4CB4-A107-8DCBE747F686}">
      <dgm:prSet/>
      <dgm:spPr/>
      <dgm:t>
        <a:bodyPr/>
        <a:lstStyle/>
        <a:p>
          <a:r>
            <a:rPr lang="fi-FI" b="1"/>
            <a:t>MVA:ta ei sovelleta </a:t>
          </a:r>
          <a:endParaRPr lang="fi-FI"/>
        </a:p>
      </dgm:t>
    </dgm:pt>
    <dgm:pt modelId="{B3AF96FD-F78D-4456-BBC9-42611B4F6196}" type="parTrans" cxnId="{EF364207-B2CC-4D56-8F3A-BF55AEDF0869}">
      <dgm:prSet/>
      <dgm:spPr/>
      <dgm:t>
        <a:bodyPr/>
        <a:lstStyle/>
        <a:p>
          <a:endParaRPr lang="fi-FI"/>
        </a:p>
      </dgm:t>
    </dgm:pt>
    <dgm:pt modelId="{7B3933B4-3AF6-4253-9350-95100D865E4A}" type="sibTrans" cxnId="{EF364207-B2CC-4D56-8F3A-BF55AEDF0869}">
      <dgm:prSet/>
      <dgm:spPr/>
      <dgm:t>
        <a:bodyPr/>
        <a:lstStyle/>
        <a:p>
          <a:endParaRPr lang="fi-FI"/>
        </a:p>
      </dgm:t>
    </dgm:pt>
    <dgm:pt modelId="{76A916D2-643B-482D-B98E-E70734ED88A8}">
      <dgm:prSet/>
      <dgm:spPr/>
      <dgm:t>
        <a:bodyPr/>
        <a:lstStyle/>
        <a:p>
          <a:r>
            <a:rPr lang="fi-FI"/>
            <a:t>liiketoimiin, toimeksiantoihin eikä toimintaan rahapolitiikan, valuuttakurssipolitiikan tai julkisen velan hoitamista koskevan politiikan toteuttamiseksi, kun näiden liiketoimien, toimeksiantojen tai toiminnan toteuttajana on </a:t>
          </a:r>
        </a:p>
      </dgm:t>
    </dgm:pt>
    <dgm:pt modelId="{92A84DB0-7676-4151-A7A6-4EFA08F7DB51}" type="parTrans" cxnId="{C6D96C1A-29C4-4DD1-AAB6-591D21EFD41D}">
      <dgm:prSet/>
      <dgm:spPr/>
      <dgm:t>
        <a:bodyPr/>
        <a:lstStyle/>
        <a:p>
          <a:endParaRPr lang="fi-FI"/>
        </a:p>
      </dgm:t>
    </dgm:pt>
    <dgm:pt modelId="{601972AC-57F5-4EAF-9A0F-B90752E917DE}" type="sibTrans" cxnId="{C6D96C1A-29C4-4DD1-AAB6-591D21EFD41D}">
      <dgm:prSet/>
      <dgm:spPr/>
      <dgm:t>
        <a:bodyPr/>
        <a:lstStyle/>
        <a:p>
          <a:endParaRPr lang="fi-FI"/>
        </a:p>
      </dgm:t>
    </dgm:pt>
    <dgm:pt modelId="{485771A0-C12C-4C58-A41A-9069221ADEE0}">
      <dgm:prSet/>
      <dgm:spPr/>
      <dgm:t>
        <a:bodyPr/>
        <a:lstStyle/>
        <a:p>
          <a:r>
            <a:rPr lang="fi-FI" i="1"/>
            <a:t>a) jäsenvaltio; </a:t>
          </a:r>
          <a:endParaRPr lang="fi-FI"/>
        </a:p>
      </dgm:t>
    </dgm:pt>
    <dgm:pt modelId="{99A71CAF-EAFE-47D3-AD46-7222253D7414}" type="parTrans" cxnId="{6D074C95-A628-4C83-AF14-2BD43F2C8CB6}">
      <dgm:prSet/>
      <dgm:spPr/>
      <dgm:t>
        <a:bodyPr/>
        <a:lstStyle/>
        <a:p>
          <a:endParaRPr lang="fi-FI"/>
        </a:p>
      </dgm:t>
    </dgm:pt>
    <dgm:pt modelId="{1B5A523B-135D-4D8F-910E-DD5C92B40C9D}" type="sibTrans" cxnId="{6D074C95-A628-4C83-AF14-2BD43F2C8CB6}">
      <dgm:prSet/>
      <dgm:spPr/>
      <dgm:t>
        <a:bodyPr/>
        <a:lstStyle/>
        <a:p>
          <a:endParaRPr lang="fi-FI"/>
        </a:p>
      </dgm:t>
    </dgm:pt>
    <dgm:pt modelId="{8F66BB4A-850C-4457-89D5-CBE172CFDEAA}">
      <dgm:prSet/>
      <dgm:spPr/>
      <dgm:t>
        <a:bodyPr/>
        <a:lstStyle/>
        <a:p>
          <a:r>
            <a:rPr lang="fi-FI" i="1"/>
            <a:t>b) Euroopan keskuspankkijärjestelmän jäsenet; </a:t>
          </a:r>
          <a:endParaRPr lang="fi-FI"/>
        </a:p>
      </dgm:t>
    </dgm:pt>
    <dgm:pt modelId="{5D1FA84C-F066-42EF-AFAE-CC6922DD3CF0}" type="parTrans" cxnId="{127D2637-3EB9-4F30-8DDC-3628377A60ED}">
      <dgm:prSet/>
      <dgm:spPr/>
      <dgm:t>
        <a:bodyPr/>
        <a:lstStyle/>
        <a:p>
          <a:endParaRPr lang="fi-FI"/>
        </a:p>
      </dgm:t>
    </dgm:pt>
    <dgm:pt modelId="{36E0DD24-72F8-43AF-8796-B9A8ED028D77}" type="sibTrans" cxnId="{127D2637-3EB9-4F30-8DDC-3628377A60ED}">
      <dgm:prSet/>
      <dgm:spPr/>
      <dgm:t>
        <a:bodyPr/>
        <a:lstStyle/>
        <a:p>
          <a:endParaRPr lang="fi-FI"/>
        </a:p>
      </dgm:t>
    </dgm:pt>
    <dgm:pt modelId="{099C795D-B6D2-4777-A57F-BCA5868B45C5}">
      <dgm:prSet/>
      <dgm:spPr/>
      <dgm:t>
        <a:bodyPr/>
        <a:lstStyle/>
        <a:p>
          <a:r>
            <a:rPr lang="fi-FI" i="1"/>
            <a:t>c) yhden tai useamman jäsenvaltion ministeriö, virasto tai erillisyhtiö tai sen puolesta toimiva henkilö; </a:t>
          </a:r>
          <a:endParaRPr lang="fi-FI"/>
        </a:p>
      </dgm:t>
    </dgm:pt>
    <dgm:pt modelId="{6D42B6F6-2692-4862-8115-6AD4F204254C}" type="parTrans" cxnId="{2D82DCAB-9198-47B9-9B57-30288C6DF0CC}">
      <dgm:prSet/>
      <dgm:spPr/>
      <dgm:t>
        <a:bodyPr/>
        <a:lstStyle/>
        <a:p>
          <a:endParaRPr lang="fi-FI"/>
        </a:p>
      </dgm:t>
    </dgm:pt>
    <dgm:pt modelId="{C67E08A9-22A4-4ABB-8C5F-674C4AE25BCF}" type="sibTrans" cxnId="{2D82DCAB-9198-47B9-9B57-30288C6DF0CC}">
      <dgm:prSet/>
      <dgm:spPr/>
      <dgm:t>
        <a:bodyPr/>
        <a:lstStyle/>
        <a:p>
          <a:endParaRPr lang="fi-FI"/>
        </a:p>
      </dgm:t>
    </dgm:pt>
    <dgm:pt modelId="{F4C26811-240A-4760-8701-B496730DEEDA}">
      <dgm:prSet/>
      <dgm:spPr/>
      <dgm:t>
        <a:bodyPr/>
        <a:lstStyle/>
        <a:p>
          <a:r>
            <a:rPr lang="fi-FI" i="1"/>
            <a:t>d) jos jäsenvaltio on liittovaltio, jokin liittovaltion jäsenistä. </a:t>
          </a:r>
          <a:endParaRPr lang="fi-FI"/>
        </a:p>
      </dgm:t>
    </dgm:pt>
    <dgm:pt modelId="{0EE003ED-2505-4FE7-8419-3B4936430598}" type="parTrans" cxnId="{BD5FE0A8-185E-45D1-BC56-718CEC090725}">
      <dgm:prSet/>
      <dgm:spPr/>
      <dgm:t>
        <a:bodyPr/>
        <a:lstStyle/>
        <a:p>
          <a:endParaRPr lang="fi-FI"/>
        </a:p>
      </dgm:t>
    </dgm:pt>
    <dgm:pt modelId="{62DEAC73-9D6C-48D3-8891-7AFB530B017E}" type="sibTrans" cxnId="{BD5FE0A8-185E-45D1-BC56-718CEC090725}">
      <dgm:prSet/>
      <dgm:spPr/>
      <dgm:t>
        <a:bodyPr/>
        <a:lstStyle/>
        <a:p>
          <a:endParaRPr lang="fi-FI"/>
        </a:p>
      </dgm:t>
    </dgm:pt>
    <dgm:pt modelId="{BA3AA6C5-A450-48E7-8927-0AA5AB1E872D}">
      <dgm:prSet/>
      <dgm:spPr/>
      <dgm:t>
        <a:bodyPr/>
        <a:lstStyle/>
        <a:p>
          <a:r>
            <a:rPr lang="fi-FI"/>
            <a:t>liiketoimiin, toimeksiantoihin tai toimintaan julkisen velan hoitamista koskevan politiikan toteuttamiseksi, kun niiden toteuttajana on komissio tai mikä tahansa muu virallisesti nimetty elin tai henkilö, joka toimii sen puolesta. </a:t>
          </a:r>
        </a:p>
      </dgm:t>
    </dgm:pt>
    <dgm:pt modelId="{C7A6365F-2D67-4B35-9D64-C652A0C6EEA6}" type="parTrans" cxnId="{D3501691-CB98-4027-A3AB-54C19BA55B54}">
      <dgm:prSet/>
      <dgm:spPr/>
      <dgm:t>
        <a:bodyPr/>
        <a:lstStyle/>
        <a:p>
          <a:endParaRPr lang="fi-FI"/>
        </a:p>
      </dgm:t>
    </dgm:pt>
    <dgm:pt modelId="{909C817B-33F2-4AEC-98CC-35B395270F7A}" type="sibTrans" cxnId="{D3501691-CB98-4027-A3AB-54C19BA55B54}">
      <dgm:prSet/>
      <dgm:spPr/>
      <dgm:t>
        <a:bodyPr/>
        <a:lstStyle/>
        <a:p>
          <a:endParaRPr lang="fi-FI"/>
        </a:p>
      </dgm:t>
    </dgm:pt>
    <dgm:pt modelId="{AB48EC94-81A3-4EB7-9461-76A3C391839D}">
      <dgm:prSet/>
      <dgm:spPr/>
      <dgm:t>
        <a:bodyPr/>
        <a:lstStyle/>
        <a:p>
          <a:r>
            <a:rPr lang="fi-FI"/>
            <a:t>jäsenvaltion, komission tai muun virallisesti nimetyn toimielimen taikka niiden puolesta toimivan henkilön toimiin, jotka liittyvät päästöoikeuksiin ja jotka toteutetaan osana unionin ilmastopolitiikkaa direktiivin </a:t>
          </a:r>
          <a:r>
            <a:rPr lang="fi-FI">
              <a:hlinkClick xmlns:r="http://schemas.openxmlformats.org/officeDocument/2006/relationships" r:id="rId1"/>
            </a:rPr>
            <a:t>2003/87/EY</a:t>
          </a:r>
          <a:r>
            <a:rPr lang="fi-FI"/>
            <a:t> mukaisesti.</a:t>
          </a:r>
        </a:p>
      </dgm:t>
    </dgm:pt>
    <dgm:pt modelId="{B3ACDC83-CAA1-432E-811A-55054D44DD35}" type="parTrans" cxnId="{F28D711A-74F9-4190-A3F1-A93ED3B64509}">
      <dgm:prSet/>
      <dgm:spPr/>
      <dgm:t>
        <a:bodyPr/>
        <a:lstStyle/>
        <a:p>
          <a:endParaRPr lang="fi-FI"/>
        </a:p>
      </dgm:t>
    </dgm:pt>
    <dgm:pt modelId="{E9713F59-CE82-4C26-9D6B-EC77CD40C546}" type="sibTrans" cxnId="{F28D711A-74F9-4190-A3F1-A93ED3B64509}">
      <dgm:prSet/>
      <dgm:spPr/>
      <dgm:t>
        <a:bodyPr/>
        <a:lstStyle/>
        <a:p>
          <a:endParaRPr lang="fi-FI"/>
        </a:p>
      </dgm:t>
    </dgm:pt>
    <dgm:pt modelId="{2CB5678A-AECB-412F-9726-C5A656C9A10D}">
      <dgm:prSet/>
      <dgm:spPr/>
      <dgm:t>
        <a:bodyPr/>
        <a:lstStyle/>
        <a:p>
          <a:r>
            <a:rPr lang="fi-FI"/>
            <a:t>jäsenvaltion, komission tai muun virallisesti nimetyn elimen taikka niiden puolesta toimivan henkilön toimiin, jotka toteutetaan osana unionin yhteistä maatalouspolitiikkaa tai osana unionin yhteistä kalastuspolitiikkaa SEUT:n nojalla hyväksyttyjen säädösten tai tehtyjen kansainvälisten sopimusten mukaisesti. </a:t>
          </a:r>
        </a:p>
      </dgm:t>
    </dgm:pt>
    <dgm:pt modelId="{F4A026FF-0269-4E67-96B1-4F35F07317AF}" type="parTrans" cxnId="{2CFDEB33-E3D8-4E64-8929-642BFD39FB18}">
      <dgm:prSet/>
      <dgm:spPr/>
      <dgm:t>
        <a:bodyPr/>
        <a:lstStyle/>
        <a:p>
          <a:endParaRPr lang="fi-FI"/>
        </a:p>
      </dgm:t>
    </dgm:pt>
    <dgm:pt modelId="{3C0E9FA9-9D48-4AF0-88F9-C26E9D70E1E5}" type="sibTrans" cxnId="{2CFDEB33-E3D8-4E64-8929-642BFD39FB18}">
      <dgm:prSet/>
      <dgm:spPr/>
      <dgm:t>
        <a:bodyPr/>
        <a:lstStyle/>
        <a:p>
          <a:endParaRPr lang="fi-FI"/>
        </a:p>
      </dgm:t>
    </dgm:pt>
    <dgm:pt modelId="{CC0A67E2-15C3-4188-8B56-B12A9034DEF7}" type="pres">
      <dgm:prSet presAssocID="{A6F8CA4F-BEAD-4460-862E-3C6142990EAB}" presName="vert0" presStyleCnt="0">
        <dgm:presLayoutVars>
          <dgm:dir/>
          <dgm:animOne val="branch"/>
          <dgm:animLvl val="lvl"/>
        </dgm:presLayoutVars>
      </dgm:prSet>
      <dgm:spPr/>
    </dgm:pt>
    <dgm:pt modelId="{FAC51BA7-4AD6-4276-B19C-ABDBBED93401}" type="pres">
      <dgm:prSet presAssocID="{B1E8C9B5-1091-4CB4-A107-8DCBE747F686}" presName="thickLine" presStyleLbl="alignNode1" presStyleIdx="0" presStyleCnt="1"/>
      <dgm:spPr/>
    </dgm:pt>
    <dgm:pt modelId="{10DE9728-3E77-4464-8C3E-2766635F5663}" type="pres">
      <dgm:prSet presAssocID="{B1E8C9B5-1091-4CB4-A107-8DCBE747F686}" presName="horz1" presStyleCnt="0"/>
      <dgm:spPr/>
    </dgm:pt>
    <dgm:pt modelId="{F0401B53-2A2D-4384-8F2B-9750A8FEE7E2}" type="pres">
      <dgm:prSet presAssocID="{B1E8C9B5-1091-4CB4-A107-8DCBE747F686}" presName="tx1" presStyleLbl="revTx" presStyleIdx="0" presStyleCnt="9"/>
      <dgm:spPr/>
    </dgm:pt>
    <dgm:pt modelId="{600E9845-190B-4CC3-9945-E71823F951B3}" type="pres">
      <dgm:prSet presAssocID="{B1E8C9B5-1091-4CB4-A107-8DCBE747F686}" presName="vert1" presStyleCnt="0"/>
      <dgm:spPr/>
    </dgm:pt>
    <dgm:pt modelId="{91A5311E-160D-422B-A6FD-C584753B270F}" type="pres">
      <dgm:prSet presAssocID="{76A916D2-643B-482D-B98E-E70734ED88A8}" presName="vertSpace2a" presStyleCnt="0"/>
      <dgm:spPr/>
    </dgm:pt>
    <dgm:pt modelId="{8A1E0942-F40D-480C-BA49-C3FC52263436}" type="pres">
      <dgm:prSet presAssocID="{76A916D2-643B-482D-B98E-E70734ED88A8}" presName="horz2" presStyleCnt="0"/>
      <dgm:spPr/>
    </dgm:pt>
    <dgm:pt modelId="{6E60CE60-9E62-4D39-823D-18E2D018F74F}" type="pres">
      <dgm:prSet presAssocID="{76A916D2-643B-482D-B98E-E70734ED88A8}" presName="horzSpace2" presStyleCnt="0"/>
      <dgm:spPr/>
    </dgm:pt>
    <dgm:pt modelId="{BC90DAF0-9FC0-4B2B-B0AA-E9D3C1484E23}" type="pres">
      <dgm:prSet presAssocID="{76A916D2-643B-482D-B98E-E70734ED88A8}" presName="tx2" presStyleLbl="revTx" presStyleIdx="1" presStyleCnt="9"/>
      <dgm:spPr/>
    </dgm:pt>
    <dgm:pt modelId="{6DD8430B-51DA-4023-A958-21882D78B145}" type="pres">
      <dgm:prSet presAssocID="{76A916D2-643B-482D-B98E-E70734ED88A8}" presName="vert2" presStyleCnt="0"/>
      <dgm:spPr/>
    </dgm:pt>
    <dgm:pt modelId="{C55C6040-007A-4EDD-955C-BE4C9C709902}" type="pres">
      <dgm:prSet presAssocID="{485771A0-C12C-4C58-A41A-9069221ADEE0}" presName="horz3" presStyleCnt="0"/>
      <dgm:spPr/>
    </dgm:pt>
    <dgm:pt modelId="{D8104A2A-FA52-4210-B789-9324F8BF9F4E}" type="pres">
      <dgm:prSet presAssocID="{485771A0-C12C-4C58-A41A-9069221ADEE0}" presName="horzSpace3" presStyleCnt="0"/>
      <dgm:spPr/>
    </dgm:pt>
    <dgm:pt modelId="{2E3FFF90-441D-4142-809D-DC19B4407794}" type="pres">
      <dgm:prSet presAssocID="{485771A0-C12C-4C58-A41A-9069221ADEE0}" presName="tx3" presStyleLbl="revTx" presStyleIdx="2" presStyleCnt="9"/>
      <dgm:spPr/>
    </dgm:pt>
    <dgm:pt modelId="{8D1FF8F6-2B9F-42BF-A141-865DBC262A16}" type="pres">
      <dgm:prSet presAssocID="{485771A0-C12C-4C58-A41A-9069221ADEE0}" presName="vert3" presStyleCnt="0"/>
      <dgm:spPr/>
    </dgm:pt>
    <dgm:pt modelId="{8F366347-538D-46F8-8C9C-EC35BB931DF3}" type="pres">
      <dgm:prSet presAssocID="{1B5A523B-135D-4D8F-910E-DD5C92B40C9D}" presName="thinLine3" presStyleLbl="callout" presStyleIdx="0" presStyleCnt="7"/>
      <dgm:spPr/>
    </dgm:pt>
    <dgm:pt modelId="{C4FCBCB0-7574-48A0-A6C3-319200A9C3E0}" type="pres">
      <dgm:prSet presAssocID="{8F66BB4A-850C-4457-89D5-CBE172CFDEAA}" presName="horz3" presStyleCnt="0"/>
      <dgm:spPr/>
    </dgm:pt>
    <dgm:pt modelId="{A4A317CD-FEAE-4D48-81EA-C20FECA70485}" type="pres">
      <dgm:prSet presAssocID="{8F66BB4A-850C-4457-89D5-CBE172CFDEAA}" presName="horzSpace3" presStyleCnt="0"/>
      <dgm:spPr/>
    </dgm:pt>
    <dgm:pt modelId="{F10AEE6B-9734-404D-8BBB-F4E0670D5196}" type="pres">
      <dgm:prSet presAssocID="{8F66BB4A-850C-4457-89D5-CBE172CFDEAA}" presName="tx3" presStyleLbl="revTx" presStyleIdx="3" presStyleCnt="9"/>
      <dgm:spPr/>
    </dgm:pt>
    <dgm:pt modelId="{28EE13FA-F918-428E-A340-9734937D7CF6}" type="pres">
      <dgm:prSet presAssocID="{8F66BB4A-850C-4457-89D5-CBE172CFDEAA}" presName="vert3" presStyleCnt="0"/>
      <dgm:spPr/>
    </dgm:pt>
    <dgm:pt modelId="{BD89D721-80DB-4094-ACCF-2A5535E9F3DE}" type="pres">
      <dgm:prSet presAssocID="{36E0DD24-72F8-43AF-8796-B9A8ED028D77}" presName="thinLine3" presStyleLbl="callout" presStyleIdx="1" presStyleCnt="7"/>
      <dgm:spPr/>
    </dgm:pt>
    <dgm:pt modelId="{9AFAA18C-CBDB-4520-9D44-3FB0C2810C50}" type="pres">
      <dgm:prSet presAssocID="{099C795D-B6D2-4777-A57F-BCA5868B45C5}" presName="horz3" presStyleCnt="0"/>
      <dgm:spPr/>
    </dgm:pt>
    <dgm:pt modelId="{EC7BEE55-F2AD-4BA9-A528-35B662B1B25D}" type="pres">
      <dgm:prSet presAssocID="{099C795D-B6D2-4777-A57F-BCA5868B45C5}" presName="horzSpace3" presStyleCnt="0"/>
      <dgm:spPr/>
    </dgm:pt>
    <dgm:pt modelId="{D3640286-0265-4837-8148-1A9DC01D4215}" type="pres">
      <dgm:prSet presAssocID="{099C795D-B6D2-4777-A57F-BCA5868B45C5}" presName="tx3" presStyleLbl="revTx" presStyleIdx="4" presStyleCnt="9"/>
      <dgm:spPr/>
    </dgm:pt>
    <dgm:pt modelId="{1AC61F2A-1ECC-49F8-BC52-331873280ADB}" type="pres">
      <dgm:prSet presAssocID="{099C795D-B6D2-4777-A57F-BCA5868B45C5}" presName="vert3" presStyleCnt="0"/>
      <dgm:spPr/>
    </dgm:pt>
    <dgm:pt modelId="{343E6A41-6FA3-462B-B1D0-3CDAED0EF36D}" type="pres">
      <dgm:prSet presAssocID="{C67E08A9-22A4-4ABB-8C5F-674C4AE25BCF}" presName="thinLine3" presStyleLbl="callout" presStyleIdx="2" presStyleCnt="7"/>
      <dgm:spPr/>
    </dgm:pt>
    <dgm:pt modelId="{F55419F2-C03C-491B-863A-676646AF1A6A}" type="pres">
      <dgm:prSet presAssocID="{F4C26811-240A-4760-8701-B496730DEEDA}" presName="horz3" presStyleCnt="0"/>
      <dgm:spPr/>
    </dgm:pt>
    <dgm:pt modelId="{2B5EA342-48B3-4CC1-A2B8-67B6C6D98416}" type="pres">
      <dgm:prSet presAssocID="{F4C26811-240A-4760-8701-B496730DEEDA}" presName="horzSpace3" presStyleCnt="0"/>
      <dgm:spPr/>
    </dgm:pt>
    <dgm:pt modelId="{7915C20D-B3DD-45AA-9091-B2587FB1BC4E}" type="pres">
      <dgm:prSet presAssocID="{F4C26811-240A-4760-8701-B496730DEEDA}" presName="tx3" presStyleLbl="revTx" presStyleIdx="5" presStyleCnt="9"/>
      <dgm:spPr/>
    </dgm:pt>
    <dgm:pt modelId="{3B7C458F-AC49-45E6-B8FC-3C3DBB850CDA}" type="pres">
      <dgm:prSet presAssocID="{F4C26811-240A-4760-8701-B496730DEEDA}" presName="vert3" presStyleCnt="0"/>
      <dgm:spPr/>
    </dgm:pt>
    <dgm:pt modelId="{A2B2A782-8A9E-4B89-BE73-E21F159F82F9}" type="pres">
      <dgm:prSet presAssocID="{76A916D2-643B-482D-B98E-E70734ED88A8}" presName="thinLine2b" presStyleLbl="callout" presStyleIdx="3" presStyleCnt="7"/>
      <dgm:spPr/>
    </dgm:pt>
    <dgm:pt modelId="{8AC1D3D0-BC98-4122-9ACA-E9CC076B0343}" type="pres">
      <dgm:prSet presAssocID="{76A916D2-643B-482D-B98E-E70734ED88A8}" presName="vertSpace2b" presStyleCnt="0"/>
      <dgm:spPr/>
    </dgm:pt>
    <dgm:pt modelId="{CA5B20A1-5DA5-442F-A29F-F3EA84F1BA35}" type="pres">
      <dgm:prSet presAssocID="{BA3AA6C5-A450-48E7-8927-0AA5AB1E872D}" presName="horz2" presStyleCnt="0"/>
      <dgm:spPr/>
    </dgm:pt>
    <dgm:pt modelId="{C8986BA7-F24E-449D-8874-508A20D45FD2}" type="pres">
      <dgm:prSet presAssocID="{BA3AA6C5-A450-48E7-8927-0AA5AB1E872D}" presName="horzSpace2" presStyleCnt="0"/>
      <dgm:spPr/>
    </dgm:pt>
    <dgm:pt modelId="{1F1B1E3B-0CB0-486F-B1EE-1BF1B8A2D8C9}" type="pres">
      <dgm:prSet presAssocID="{BA3AA6C5-A450-48E7-8927-0AA5AB1E872D}" presName="tx2" presStyleLbl="revTx" presStyleIdx="6" presStyleCnt="9"/>
      <dgm:spPr/>
    </dgm:pt>
    <dgm:pt modelId="{E2B96FBF-6380-4A8A-BBD6-6D4CCDD79F97}" type="pres">
      <dgm:prSet presAssocID="{BA3AA6C5-A450-48E7-8927-0AA5AB1E872D}" presName="vert2" presStyleCnt="0"/>
      <dgm:spPr/>
    </dgm:pt>
    <dgm:pt modelId="{C7EF4A1E-66F9-4592-8BE0-7E35F3DF07EA}" type="pres">
      <dgm:prSet presAssocID="{BA3AA6C5-A450-48E7-8927-0AA5AB1E872D}" presName="thinLine2b" presStyleLbl="callout" presStyleIdx="4" presStyleCnt="7"/>
      <dgm:spPr/>
    </dgm:pt>
    <dgm:pt modelId="{513FDE18-371F-4822-B6F5-11DCAFF7C023}" type="pres">
      <dgm:prSet presAssocID="{BA3AA6C5-A450-48E7-8927-0AA5AB1E872D}" presName="vertSpace2b" presStyleCnt="0"/>
      <dgm:spPr/>
    </dgm:pt>
    <dgm:pt modelId="{0C36DEA3-808C-4BBC-BFBE-695D37410CA5}" type="pres">
      <dgm:prSet presAssocID="{AB48EC94-81A3-4EB7-9461-76A3C391839D}" presName="horz2" presStyleCnt="0"/>
      <dgm:spPr/>
    </dgm:pt>
    <dgm:pt modelId="{FA2A0B7D-E14C-4616-B098-04A5E7CBA0ED}" type="pres">
      <dgm:prSet presAssocID="{AB48EC94-81A3-4EB7-9461-76A3C391839D}" presName="horzSpace2" presStyleCnt="0"/>
      <dgm:spPr/>
    </dgm:pt>
    <dgm:pt modelId="{95C0787F-C5CD-4255-8EE8-15A5E42E571D}" type="pres">
      <dgm:prSet presAssocID="{AB48EC94-81A3-4EB7-9461-76A3C391839D}" presName="tx2" presStyleLbl="revTx" presStyleIdx="7" presStyleCnt="9"/>
      <dgm:spPr/>
    </dgm:pt>
    <dgm:pt modelId="{683B1001-DB68-44BD-9B31-F0AA32527A23}" type="pres">
      <dgm:prSet presAssocID="{AB48EC94-81A3-4EB7-9461-76A3C391839D}" presName="vert2" presStyleCnt="0"/>
      <dgm:spPr/>
    </dgm:pt>
    <dgm:pt modelId="{6FB20A57-D7FF-4C04-BD5A-FE16273F7A3F}" type="pres">
      <dgm:prSet presAssocID="{AB48EC94-81A3-4EB7-9461-76A3C391839D}" presName="thinLine2b" presStyleLbl="callout" presStyleIdx="5" presStyleCnt="7"/>
      <dgm:spPr/>
    </dgm:pt>
    <dgm:pt modelId="{E6964FE0-7C6C-41B0-87EC-238637C3401E}" type="pres">
      <dgm:prSet presAssocID="{AB48EC94-81A3-4EB7-9461-76A3C391839D}" presName="vertSpace2b" presStyleCnt="0"/>
      <dgm:spPr/>
    </dgm:pt>
    <dgm:pt modelId="{6BB435B8-7FDC-498B-91CF-0F35420E94ED}" type="pres">
      <dgm:prSet presAssocID="{2CB5678A-AECB-412F-9726-C5A656C9A10D}" presName="horz2" presStyleCnt="0"/>
      <dgm:spPr/>
    </dgm:pt>
    <dgm:pt modelId="{BBEC3B99-85AA-4B64-AC11-8BCF45AA402C}" type="pres">
      <dgm:prSet presAssocID="{2CB5678A-AECB-412F-9726-C5A656C9A10D}" presName="horzSpace2" presStyleCnt="0"/>
      <dgm:spPr/>
    </dgm:pt>
    <dgm:pt modelId="{9C18D92F-1D5F-450B-B81B-0E74A8D89BBE}" type="pres">
      <dgm:prSet presAssocID="{2CB5678A-AECB-412F-9726-C5A656C9A10D}" presName="tx2" presStyleLbl="revTx" presStyleIdx="8" presStyleCnt="9"/>
      <dgm:spPr/>
    </dgm:pt>
    <dgm:pt modelId="{247B6B41-3094-4D9C-8D87-CE4AAF10CE1D}" type="pres">
      <dgm:prSet presAssocID="{2CB5678A-AECB-412F-9726-C5A656C9A10D}" presName="vert2" presStyleCnt="0"/>
      <dgm:spPr/>
    </dgm:pt>
    <dgm:pt modelId="{208A4414-37C8-4675-8F8D-681F26A04E66}" type="pres">
      <dgm:prSet presAssocID="{2CB5678A-AECB-412F-9726-C5A656C9A10D}" presName="thinLine2b" presStyleLbl="callout" presStyleIdx="6" presStyleCnt="7"/>
      <dgm:spPr/>
    </dgm:pt>
    <dgm:pt modelId="{71FC1FA1-F825-418F-AE97-50797A82717C}" type="pres">
      <dgm:prSet presAssocID="{2CB5678A-AECB-412F-9726-C5A656C9A10D}" presName="vertSpace2b" presStyleCnt="0"/>
      <dgm:spPr/>
    </dgm:pt>
  </dgm:ptLst>
  <dgm:cxnLst>
    <dgm:cxn modelId="{EF364207-B2CC-4D56-8F3A-BF55AEDF0869}" srcId="{A6F8CA4F-BEAD-4460-862E-3C6142990EAB}" destId="{B1E8C9B5-1091-4CB4-A107-8DCBE747F686}" srcOrd="0" destOrd="0" parTransId="{B3AF96FD-F78D-4456-BBC9-42611B4F6196}" sibTransId="{7B3933B4-3AF6-4253-9350-95100D865E4A}"/>
    <dgm:cxn modelId="{49A9A718-0FAD-451A-8B30-9C2938ABD57D}" type="presOf" srcId="{B1E8C9B5-1091-4CB4-A107-8DCBE747F686}" destId="{F0401B53-2A2D-4384-8F2B-9750A8FEE7E2}" srcOrd="0" destOrd="0" presId="urn:microsoft.com/office/officeart/2008/layout/LinedList"/>
    <dgm:cxn modelId="{C6D96C1A-29C4-4DD1-AAB6-591D21EFD41D}" srcId="{B1E8C9B5-1091-4CB4-A107-8DCBE747F686}" destId="{76A916D2-643B-482D-B98E-E70734ED88A8}" srcOrd="0" destOrd="0" parTransId="{92A84DB0-7676-4151-A7A6-4EFA08F7DB51}" sibTransId="{601972AC-57F5-4EAF-9A0F-B90752E917DE}"/>
    <dgm:cxn modelId="{F28D711A-74F9-4190-A3F1-A93ED3B64509}" srcId="{B1E8C9B5-1091-4CB4-A107-8DCBE747F686}" destId="{AB48EC94-81A3-4EB7-9461-76A3C391839D}" srcOrd="2" destOrd="0" parTransId="{B3ACDC83-CAA1-432E-811A-55054D44DD35}" sibTransId="{E9713F59-CE82-4C26-9D6B-EC77CD40C546}"/>
    <dgm:cxn modelId="{2CFDEB33-E3D8-4E64-8929-642BFD39FB18}" srcId="{B1E8C9B5-1091-4CB4-A107-8DCBE747F686}" destId="{2CB5678A-AECB-412F-9726-C5A656C9A10D}" srcOrd="3" destOrd="0" parTransId="{F4A026FF-0269-4E67-96B1-4F35F07317AF}" sibTransId="{3C0E9FA9-9D48-4AF0-88F9-C26E9D70E1E5}"/>
    <dgm:cxn modelId="{127D2637-3EB9-4F30-8DDC-3628377A60ED}" srcId="{76A916D2-643B-482D-B98E-E70734ED88A8}" destId="{8F66BB4A-850C-4457-89D5-CBE172CFDEAA}" srcOrd="1" destOrd="0" parTransId="{5D1FA84C-F066-42EF-AFAE-CC6922DD3CF0}" sibTransId="{36E0DD24-72F8-43AF-8796-B9A8ED028D77}"/>
    <dgm:cxn modelId="{EB9E5748-70E5-4559-B2DA-9343E2786ED9}" type="presOf" srcId="{099C795D-B6D2-4777-A57F-BCA5868B45C5}" destId="{D3640286-0265-4837-8148-1A9DC01D4215}" srcOrd="0" destOrd="0" presId="urn:microsoft.com/office/officeart/2008/layout/LinedList"/>
    <dgm:cxn modelId="{7A205585-EF6C-4FAC-AE73-36F485AC3352}" type="presOf" srcId="{A6F8CA4F-BEAD-4460-862E-3C6142990EAB}" destId="{CC0A67E2-15C3-4188-8B56-B12A9034DEF7}" srcOrd="0" destOrd="0" presId="urn:microsoft.com/office/officeart/2008/layout/LinedList"/>
    <dgm:cxn modelId="{D3501691-CB98-4027-A3AB-54C19BA55B54}" srcId="{B1E8C9B5-1091-4CB4-A107-8DCBE747F686}" destId="{BA3AA6C5-A450-48E7-8927-0AA5AB1E872D}" srcOrd="1" destOrd="0" parTransId="{C7A6365F-2D67-4B35-9D64-C652A0C6EEA6}" sibTransId="{909C817B-33F2-4AEC-98CC-35B395270F7A}"/>
    <dgm:cxn modelId="{6D074C95-A628-4C83-AF14-2BD43F2C8CB6}" srcId="{76A916D2-643B-482D-B98E-E70734ED88A8}" destId="{485771A0-C12C-4C58-A41A-9069221ADEE0}" srcOrd="0" destOrd="0" parTransId="{99A71CAF-EAFE-47D3-AD46-7222253D7414}" sibTransId="{1B5A523B-135D-4D8F-910E-DD5C92B40C9D}"/>
    <dgm:cxn modelId="{BD5FE0A8-185E-45D1-BC56-718CEC090725}" srcId="{76A916D2-643B-482D-B98E-E70734ED88A8}" destId="{F4C26811-240A-4760-8701-B496730DEEDA}" srcOrd="3" destOrd="0" parTransId="{0EE003ED-2505-4FE7-8419-3B4936430598}" sibTransId="{62DEAC73-9D6C-48D3-8891-7AFB530B017E}"/>
    <dgm:cxn modelId="{2D82DCAB-9198-47B9-9B57-30288C6DF0CC}" srcId="{76A916D2-643B-482D-B98E-E70734ED88A8}" destId="{099C795D-B6D2-4777-A57F-BCA5868B45C5}" srcOrd="2" destOrd="0" parTransId="{6D42B6F6-2692-4862-8115-6AD4F204254C}" sibTransId="{C67E08A9-22A4-4ABB-8C5F-674C4AE25BCF}"/>
    <dgm:cxn modelId="{95A51DAF-DB89-4F84-90FD-364EE86BBCE3}" type="presOf" srcId="{2CB5678A-AECB-412F-9726-C5A656C9A10D}" destId="{9C18D92F-1D5F-450B-B81B-0E74A8D89BBE}" srcOrd="0" destOrd="0" presId="urn:microsoft.com/office/officeart/2008/layout/LinedList"/>
    <dgm:cxn modelId="{93A905B8-2825-44CE-AF43-2773382D8C96}" type="presOf" srcId="{F4C26811-240A-4760-8701-B496730DEEDA}" destId="{7915C20D-B3DD-45AA-9091-B2587FB1BC4E}" srcOrd="0" destOrd="0" presId="urn:microsoft.com/office/officeart/2008/layout/LinedList"/>
    <dgm:cxn modelId="{862837CC-BEC9-4E4A-8508-A9AAC72A74C4}" type="presOf" srcId="{AB48EC94-81A3-4EB7-9461-76A3C391839D}" destId="{95C0787F-C5CD-4255-8EE8-15A5E42E571D}" srcOrd="0" destOrd="0" presId="urn:microsoft.com/office/officeart/2008/layout/LinedList"/>
    <dgm:cxn modelId="{649B99CE-1E71-4670-B2E3-BEB583ECCF57}" type="presOf" srcId="{76A916D2-643B-482D-B98E-E70734ED88A8}" destId="{BC90DAF0-9FC0-4B2B-B0AA-E9D3C1484E23}" srcOrd="0" destOrd="0" presId="urn:microsoft.com/office/officeart/2008/layout/LinedList"/>
    <dgm:cxn modelId="{1C76ADD0-1971-45D6-8A81-5A7DA91E9E15}" type="presOf" srcId="{8F66BB4A-850C-4457-89D5-CBE172CFDEAA}" destId="{F10AEE6B-9734-404D-8BBB-F4E0670D5196}" srcOrd="0" destOrd="0" presId="urn:microsoft.com/office/officeart/2008/layout/LinedList"/>
    <dgm:cxn modelId="{F5795CEA-DB19-4EEA-A043-1FD32CD3B213}" type="presOf" srcId="{485771A0-C12C-4C58-A41A-9069221ADEE0}" destId="{2E3FFF90-441D-4142-809D-DC19B4407794}" srcOrd="0" destOrd="0" presId="urn:microsoft.com/office/officeart/2008/layout/LinedList"/>
    <dgm:cxn modelId="{13FF83EE-C3DC-4004-859C-D421547A1788}" type="presOf" srcId="{BA3AA6C5-A450-48E7-8927-0AA5AB1E872D}" destId="{1F1B1E3B-0CB0-486F-B1EE-1BF1B8A2D8C9}" srcOrd="0" destOrd="0" presId="urn:microsoft.com/office/officeart/2008/layout/LinedList"/>
    <dgm:cxn modelId="{FDC47FDA-D900-4BBB-AE65-358122908F26}" type="presParOf" srcId="{CC0A67E2-15C3-4188-8B56-B12A9034DEF7}" destId="{FAC51BA7-4AD6-4276-B19C-ABDBBED93401}" srcOrd="0" destOrd="0" presId="urn:microsoft.com/office/officeart/2008/layout/LinedList"/>
    <dgm:cxn modelId="{19EF3CD4-FBB0-4D31-A389-0F5A91395744}" type="presParOf" srcId="{CC0A67E2-15C3-4188-8B56-B12A9034DEF7}" destId="{10DE9728-3E77-4464-8C3E-2766635F5663}" srcOrd="1" destOrd="0" presId="urn:microsoft.com/office/officeart/2008/layout/LinedList"/>
    <dgm:cxn modelId="{519E4EE1-8542-4D16-A625-EF1A16962697}" type="presParOf" srcId="{10DE9728-3E77-4464-8C3E-2766635F5663}" destId="{F0401B53-2A2D-4384-8F2B-9750A8FEE7E2}" srcOrd="0" destOrd="0" presId="urn:microsoft.com/office/officeart/2008/layout/LinedList"/>
    <dgm:cxn modelId="{F9D640A4-9786-4E5C-8093-9A754EBDC9BF}" type="presParOf" srcId="{10DE9728-3E77-4464-8C3E-2766635F5663}" destId="{600E9845-190B-4CC3-9945-E71823F951B3}" srcOrd="1" destOrd="0" presId="urn:microsoft.com/office/officeart/2008/layout/LinedList"/>
    <dgm:cxn modelId="{9C5425F2-DDEC-4CD4-B190-53FB4EF638C3}" type="presParOf" srcId="{600E9845-190B-4CC3-9945-E71823F951B3}" destId="{91A5311E-160D-422B-A6FD-C584753B270F}" srcOrd="0" destOrd="0" presId="urn:microsoft.com/office/officeart/2008/layout/LinedList"/>
    <dgm:cxn modelId="{B9B51544-9F53-4C9B-ACFA-8D7CA4B593A6}" type="presParOf" srcId="{600E9845-190B-4CC3-9945-E71823F951B3}" destId="{8A1E0942-F40D-480C-BA49-C3FC52263436}" srcOrd="1" destOrd="0" presId="urn:microsoft.com/office/officeart/2008/layout/LinedList"/>
    <dgm:cxn modelId="{3D887DF5-FADE-4FA1-9A89-A2C1318E6363}" type="presParOf" srcId="{8A1E0942-F40D-480C-BA49-C3FC52263436}" destId="{6E60CE60-9E62-4D39-823D-18E2D018F74F}" srcOrd="0" destOrd="0" presId="urn:microsoft.com/office/officeart/2008/layout/LinedList"/>
    <dgm:cxn modelId="{31CBC935-E750-4B7B-BFFB-FFDD2A729EDC}" type="presParOf" srcId="{8A1E0942-F40D-480C-BA49-C3FC52263436}" destId="{BC90DAF0-9FC0-4B2B-B0AA-E9D3C1484E23}" srcOrd="1" destOrd="0" presId="urn:microsoft.com/office/officeart/2008/layout/LinedList"/>
    <dgm:cxn modelId="{80B27035-4D84-4A79-B925-0D4143069E42}" type="presParOf" srcId="{8A1E0942-F40D-480C-BA49-C3FC52263436}" destId="{6DD8430B-51DA-4023-A958-21882D78B145}" srcOrd="2" destOrd="0" presId="urn:microsoft.com/office/officeart/2008/layout/LinedList"/>
    <dgm:cxn modelId="{E16D776D-1007-4913-87BE-AED17DC32C94}" type="presParOf" srcId="{6DD8430B-51DA-4023-A958-21882D78B145}" destId="{C55C6040-007A-4EDD-955C-BE4C9C709902}" srcOrd="0" destOrd="0" presId="urn:microsoft.com/office/officeart/2008/layout/LinedList"/>
    <dgm:cxn modelId="{0F558591-A16F-45DE-B7F3-D3639366521D}" type="presParOf" srcId="{C55C6040-007A-4EDD-955C-BE4C9C709902}" destId="{D8104A2A-FA52-4210-B789-9324F8BF9F4E}" srcOrd="0" destOrd="0" presId="urn:microsoft.com/office/officeart/2008/layout/LinedList"/>
    <dgm:cxn modelId="{56F1D761-9248-4133-B31A-78FDD8B8EED3}" type="presParOf" srcId="{C55C6040-007A-4EDD-955C-BE4C9C709902}" destId="{2E3FFF90-441D-4142-809D-DC19B4407794}" srcOrd="1" destOrd="0" presId="urn:microsoft.com/office/officeart/2008/layout/LinedList"/>
    <dgm:cxn modelId="{F192AFC1-C749-4CE8-B085-99B4560DAE7B}" type="presParOf" srcId="{C55C6040-007A-4EDD-955C-BE4C9C709902}" destId="{8D1FF8F6-2B9F-42BF-A141-865DBC262A16}" srcOrd="2" destOrd="0" presId="urn:microsoft.com/office/officeart/2008/layout/LinedList"/>
    <dgm:cxn modelId="{21F11FCD-C839-4A4C-B4C6-1AF6486C7678}" type="presParOf" srcId="{6DD8430B-51DA-4023-A958-21882D78B145}" destId="{8F366347-538D-46F8-8C9C-EC35BB931DF3}" srcOrd="1" destOrd="0" presId="urn:microsoft.com/office/officeart/2008/layout/LinedList"/>
    <dgm:cxn modelId="{9B8A12C3-B7F1-40A0-B6DD-F5D690D9A176}" type="presParOf" srcId="{6DD8430B-51DA-4023-A958-21882D78B145}" destId="{C4FCBCB0-7574-48A0-A6C3-319200A9C3E0}" srcOrd="2" destOrd="0" presId="urn:microsoft.com/office/officeart/2008/layout/LinedList"/>
    <dgm:cxn modelId="{444C3B3E-52DC-43F1-A73D-810157451276}" type="presParOf" srcId="{C4FCBCB0-7574-48A0-A6C3-319200A9C3E0}" destId="{A4A317CD-FEAE-4D48-81EA-C20FECA70485}" srcOrd="0" destOrd="0" presId="urn:microsoft.com/office/officeart/2008/layout/LinedList"/>
    <dgm:cxn modelId="{E48E1B14-7556-4AA3-87F5-6A62C01F623D}" type="presParOf" srcId="{C4FCBCB0-7574-48A0-A6C3-319200A9C3E0}" destId="{F10AEE6B-9734-404D-8BBB-F4E0670D5196}" srcOrd="1" destOrd="0" presId="urn:microsoft.com/office/officeart/2008/layout/LinedList"/>
    <dgm:cxn modelId="{C6B0E8F5-459A-488F-8259-EBCEC38129CE}" type="presParOf" srcId="{C4FCBCB0-7574-48A0-A6C3-319200A9C3E0}" destId="{28EE13FA-F918-428E-A340-9734937D7CF6}" srcOrd="2" destOrd="0" presId="urn:microsoft.com/office/officeart/2008/layout/LinedList"/>
    <dgm:cxn modelId="{7BF82634-7A41-4F12-B715-6CAC613E1EF4}" type="presParOf" srcId="{6DD8430B-51DA-4023-A958-21882D78B145}" destId="{BD89D721-80DB-4094-ACCF-2A5535E9F3DE}" srcOrd="3" destOrd="0" presId="urn:microsoft.com/office/officeart/2008/layout/LinedList"/>
    <dgm:cxn modelId="{14F84D1E-E50B-44B7-9577-D21B9A4AEDEA}" type="presParOf" srcId="{6DD8430B-51DA-4023-A958-21882D78B145}" destId="{9AFAA18C-CBDB-4520-9D44-3FB0C2810C50}" srcOrd="4" destOrd="0" presId="urn:microsoft.com/office/officeart/2008/layout/LinedList"/>
    <dgm:cxn modelId="{476CF918-FA5D-4F54-9CA5-CB2073E54E3F}" type="presParOf" srcId="{9AFAA18C-CBDB-4520-9D44-3FB0C2810C50}" destId="{EC7BEE55-F2AD-4BA9-A528-35B662B1B25D}" srcOrd="0" destOrd="0" presId="urn:microsoft.com/office/officeart/2008/layout/LinedList"/>
    <dgm:cxn modelId="{44D83603-4DD4-411B-BD0B-46B918CD3EC1}" type="presParOf" srcId="{9AFAA18C-CBDB-4520-9D44-3FB0C2810C50}" destId="{D3640286-0265-4837-8148-1A9DC01D4215}" srcOrd="1" destOrd="0" presId="urn:microsoft.com/office/officeart/2008/layout/LinedList"/>
    <dgm:cxn modelId="{7B46B57F-4AFF-447B-81E8-18FA143541CD}" type="presParOf" srcId="{9AFAA18C-CBDB-4520-9D44-3FB0C2810C50}" destId="{1AC61F2A-1ECC-49F8-BC52-331873280ADB}" srcOrd="2" destOrd="0" presId="urn:microsoft.com/office/officeart/2008/layout/LinedList"/>
    <dgm:cxn modelId="{4A321FD2-9574-43A3-8CBA-72DC63859A34}" type="presParOf" srcId="{6DD8430B-51DA-4023-A958-21882D78B145}" destId="{343E6A41-6FA3-462B-B1D0-3CDAED0EF36D}" srcOrd="5" destOrd="0" presId="urn:microsoft.com/office/officeart/2008/layout/LinedList"/>
    <dgm:cxn modelId="{7B13C731-B509-4F67-8AE0-6A4AB82C764E}" type="presParOf" srcId="{6DD8430B-51DA-4023-A958-21882D78B145}" destId="{F55419F2-C03C-491B-863A-676646AF1A6A}" srcOrd="6" destOrd="0" presId="urn:microsoft.com/office/officeart/2008/layout/LinedList"/>
    <dgm:cxn modelId="{C4158EDF-B25C-4519-95D7-5AF5446DDA6F}" type="presParOf" srcId="{F55419F2-C03C-491B-863A-676646AF1A6A}" destId="{2B5EA342-48B3-4CC1-A2B8-67B6C6D98416}" srcOrd="0" destOrd="0" presId="urn:microsoft.com/office/officeart/2008/layout/LinedList"/>
    <dgm:cxn modelId="{C26FF90E-691E-47D6-A437-F3D26FA9E674}" type="presParOf" srcId="{F55419F2-C03C-491B-863A-676646AF1A6A}" destId="{7915C20D-B3DD-45AA-9091-B2587FB1BC4E}" srcOrd="1" destOrd="0" presId="urn:microsoft.com/office/officeart/2008/layout/LinedList"/>
    <dgm:cxn modelId="{79B66A15-FCB1-4515-8917-FE4A1696D86B}" type="presParOf" srcId="{F55419F2-C03C-491B-863A-676646AF1A6A}" destId="{3B7C458F-AC49-45E6-B8FC-3C3DBB850CDA}" srcOrd="2" destOrd="0" presId="urn:microsoft.com/office/officeart/2008/layout/LinedList"/>
    <dgm:cxn modelId="{87327110-D2D8-4A86-BD4E-BD8DCF8FA714}" type="presParOf" srcId="{600E9845-190B-4CC3-9945-E71823F951B3}" destId="{A2B2A782-8A9E-4B89-BE73-E21F159F82F9}" srcOrd="2" destOrd="0" presId="urn:microsoft.com/office/officeart/2008/layout/LinedList"/>
    <dgm:cxn modelId="{F9DC918A-BCFC-4FAA-90C4-0F13C64C8CBE}" type="presParOf" srcId="{600E9845-190B-4CC3-9945-E71823F951B3}" destId="{8AC1D3D0-BC98-4122-9ACA-E9CC076B0343}" srcOrd="3" destOrd="0" presId="urn:microsoft.com/office/officeart/2008/layout/LinedList"/>
    <dgm:cxn modelId="{F8478946-88D3-4C8C-AC37-3EF7F47F2D02}" type="presParOf" srcId="{600E9845-190B-4CC3-9945-E71823F951B3}" destId="{CA5B20A1-5DA5-442F-A29F-F3EA84F1BA35}" srcOrd="4" destOrd="0" presId="urn:microsoft.com/office/officeart/2008/layout/LinedList"/>
    <dgm:cxn modelId="{690DEFE6-D8A3-4F46-9872-2BD8CFDEBBEA}" type="presParOf" srcId="{CA5B20A1-5DA5-442F-A29F-F3EA84F1BA35}" destId="{C8986BA7-F24E-449D-8874-508A20D45FD2}" srcOrd="0" destOrd="0" presId="urn:microsoft.com/office/officeart/2008/layout/LinedList"/>
    <dgm:cxn modelId="{AD8B3FE9-14F3-4EE2-99C5-97FAA8C97A8B}" type="presParOf" srcId="{CA5B20A1-5DA5-442F-A29F-F3EA84F1BA35}" destId="{1F1B1E3B-0CB0-486F-B1EE-1BF1B8A2D8C9}" srcOrd="1" destOrd="0" presId="urn:microsoft.com/office/officeart/2008/layout/LinedList"/>
    <dgm:cxn modelId="{80908580-CE3D-42A0-A8EA-D94FABC65CFF}" type="presParOf" srcId="{CA5B20A1-5DA5-442F-A29F-F3EA84F1BA35}" destId="{E2B96FBF-6380-4A8A-BBD6-6D4CCDD79F97}" srcOrd="2" destOrd="0" presId="urn:microsoft.com/office/officeart/2008/layout/LinedList"/>
    <dgm:cxn modelId="{FC615F68-CD46-4960-8F97-A7567AF251B7}" type="presParOf" srcId="{600E9845-190B-4CC3-9945-E71823F951B3}" destId="{C7EF4A1E-66F9-4592-8BE0-7E35F3DF07EA}" srcOrd="5" destOrd="0" presId="urn:microsoft.com/office/officeart/2008/layout/LinedList"/>
    <dgm:cxn modelId="{4DC5276B-B2C7-47AA-932D-715E7CF4B7C1}" type="presParOf" srcId="{600E9845-190B-4CC3-9945-E71823F951B3}" destId="{513FDE18-371F-4822-B6F5-11DCAFF7C023}" srcOrd="6" destOrd="0" presId="urn:microsoft.com/office/officeart/2008/layout/LinedList"/>
    <dgm:cxn modelId="{C12724FF-78B5-482B-8859-5F38EC75ABC0}" type="presParOf" srcId="{600E9845-190B-4CC3-9945-E71823F951B3}" destId="{0C36DEA3-808C-4BBC-BFBE-695D37410CA5}" srcOrd="7" destOrd="0" presId="urn:microsoft.com/office/officeart/2008/layout/LinedList"/>
    <dgm:cxn modelId="{B796560F-6223-46DE-A080-94502A153A28}" type="presParOf" srcId="{0C36DEA3-808C-4BBC-BFBE-695D37410CA5}" destId="{FA2A0B7D-E14C-4616-B098-04A5E7CBA0ED}" srcOrd="0" destOrd="0" presId="urn:microsoft.com/office/officeart/2008/layout/LinedList"/>
    <dgm:cxn modelId="{5683D101-49CD-4EF0-B226-1E5E5D5B3FAF}" type="presParOf" srcId="{0C36DEA3-808C-4BBC-BFBE-695D37410CA5}" destId="{95C0787F-C5CD-4255-8EE8-15A5E42E571D}" srcOrd="1" destOrd="0" presId="urn:microsoft.com/office/officeart/2008/layout/LinedList"/>
    <dgm:cxn modelId="{52E66A1F-6F1D-4D53-AEE6-20747C836F10}" type="presParOf" srcId="{0C36DEA3-808C-4BBC-BFBE-695D37410CA5}" destId="{683B1001-DB68-44BD-9B31-F0AA32527A23}" srcOrd="2" destOrd="0" presId="urn:microsoft.com/office/officeart/2008/layout/LinedList"/>
    <dgm:cxn modelId="{34C0A1E2-2A3F-4B2C-9064-77C9662600C7}" type="presParOf" srcId="{600E9845-190B-4CC3-9945-E71823F951B3}" destId="{6FB20A57-D7FF-4C04-BD5A-FE16273F7A3F}" srcOrd="8" destOrd="0" presId="urn:microsoft.com/office/officeart/2008/layout/LinedList"/>
    <dgm:cxn modelId="{5535224E-0631-45FE-B165-0F436C2B31AA}" type="presParOf" srcId="{600E9845-190B-4CC3-9945-E71823F951B3}" destId="{E6964FE0-7C6C-41B0-87EC-238637C3401E}" srcOrd="9" destOrd="0" presId="urn:microsoft.com/office/officeart/2008/layout/LinedList"/>
    <dgm:cxn modelId="{4EC50DEF-80B5-434C-A347-1F9C1EFA3481}" type="presParOf" srcId="{600E9845-190B-4CC3-9945-E71823F951B3}" destId="{6BB435B8-7FDC-498B-91CF-0F35420E94ED}" srcOrd="10" destOrd="0" presId="urn:microsoft.com/office/officeart/2008/layout/LinedList"/>
    <dgm:cxn modelId="{AB514F48-0DCE-40EA-8D5A-0FD016467DA8}" type="presParOf" srcId="{6BB435B8-7FDC-498B-91CF-0F35420E94ED}" destId="{BBEC3B99-85AA-4B64-AC11-8BCF45AA402C}" srcOrd="0" destOrd="0" presId="urn:microsoft.com/office/officeart/2008/layout/LinedList"/>
    <dgm:cxn modelId="{1CA3FA9C-55F4-4D26-89E0-51BBFEE8DD2C}" type="presParOf" srcId="{6BB435B8-7FDC-498B-91CF-0F35420E94ED}" destId="{9C18D92F-1D5F-450B-B81B-0E74A8D89BBE}" srcOrd="1" destOrd="0" presId="urn:microsoft.com/office/officeart/2008/layout/LinedList"/>
    <dgm:cxn modelId="{BF3EFB2B-BA6C-4272-B13B-770F2569F1F4}" type="presParOf" srcId="{6BB435B8-7FDC-498B-91CF-0F35420E94ED}" destId="{247B6B41-3094-4D9C-8D87-CE4AAF10CE1D}" srcOrd="2" destOrd="0" presId="urn:microsoft.com/office/officeart/2008/layout/LinedList"/>
    <dgm:cxn modelId="{5CD944D8-E09F-4DF5-AE87-A0612EC52461}" type="presParOf" srcId="{600E9845-190B-4CC3-9945-E71823F951B3}" destId="{208A4414-37C8-4675-8F8D-681F26A04E66}" srcOrd="11" destOrd="0" presId="urn:microsoft.com/office/officeart/2008/layout/LinedList"/>
    <dgm:cxn modelId="{3FE80A69-6A40-47C6-BD71-1551BAC95FDD}" type="presParOf" srcId="{600E9845-190B-4CC3-9945-E71823F951B3}" destId="{71FC1FA1-F825-418F-AE97-50797A82717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598685-056D-494B-8090-A0826E6C0695}" type="doc">
      <dgm:prSet loTypeId="urn:microsoft.com/office/officeart/2005/8/layout/hList6" loCatId="list" qsTypeId="urn:microsoft.com/office/officeart/2005/8/quickstyle/simple1" qsCatId="simple" csTypeId="urn:microsoft.com/office/officeart/2005/8/colors/accent6_1" csCatId="accent6"/>
      <dgm:spPr/>
      <dgm:t>
        <a:bodyPr/>
        <a:lstStyle/>
        <a:p>
          <a:endParaRPr lang="fi-FI"/>
        </a:p>
      </dgm:t>
    </dgm:pt>
    <dgm:pt modelId="{02F20C65-E6C5-4C40-BF18-96C3922EA19B}">
      <dgm:prSet/>
      <dgm:spPr/>
      <dgm:t>
        <a:bodyPr/>
        <a:lstStyle/>
        <a:p>
          <a:r>
            <a:rPr lang="fi-FI" b="1"/>
            <a:t>’Kestävällä sijoituksella’ tarkoitetaan </a:t>
          </a:r>
          <a:endParaRPr lang="fi-FI"/>
        </a:p>
      </dgm:t>
    </dgm:pt>
    <dgm:pt modelId="{E4CEF069-DBAE-45DB-B9D7-249BC2FC0A29}" type="parTrans" cxnId="{9D53E834-3BBE-4B63-87C3-4F1225A5C1F4}">
      <dgm:prSet/>
      <dgm:spPr/>
      <dgm:t>
        <a:bodyPr/>
        <a:lstStyle/>
        <a:p>
          <a:endParaRPr lang="fi-FI"/>
        </a:p>
      </dgm:t>
    </dgm:pt>
    <dgm:pt modelId="{A2B5C305-4DBE-4F3B-8883-A0B63ABE3489}" type="sibTrans" cxnId="{9D53E834-3BBE-4B63-87C3-4F1225A5C1F4}">
      <dgm:prSet/>
      <dgm:spPr/>
      <dgm:t>
        <a:bodyPr/>
        <a:lstStyle/>
        <a:p>
          <a:endParaRPr lang="fi-FI"/>
        </a:p>
      </dgm:t>
    </dgm:pt>
    <dgm:pt modelId="{84A15ABC-A6E8-4AAD-84E5-DEB7C4336858}">
      <dgm:prSet/>
      <dgm:spPr/>
      <dgm:t>
        <a:bodyPr/>
        <a:lstStyle/>
        <a:p>
          <a:r>
            <a:rPr lang="fi-FI" b="1"/>
            <a:t>”taloudelliseen toimintaan kohdistuvaa sijoitusta, </a:t>
          </a:r>
          <a:endParaRPr lang="fi-FI"/>
        </a:p>
      </dgm:t>
    </dgm:pt>
    <dgm:pt modelId="{30A6A225-8023-4472-B6B7-AE2F2DE9C39F}" type="parTrans" cxnId="{3307B7B6-0340-48B0-B41C-D0A9005D1FFC}">
      <dgm:prSet/>
      <dgm:spPr/>
      <dgm:t>
        <a:bodyPr/>
        <a:lstStyle/>
        <a:p>
          <a:endParaRPr lang="fi-FI"/>
        </a:p>
      </dgm:t>
    </dgm:pt>
    <dgm:pt modelId="{8CFB755C-8014-4C49-A1FF-0561E755F041}" type="sibTrans" cxnId="{3307B7B6-0340-48B0-B41C-D0A9005D1FFC}">
      <dgm:prSet/>
      <dgm:spPr/>
      <dgm:t>
        <a:bodyPr/>
        <a:lstStyle/>
        <a:p>
          <a:endParaRPr lang="fi-FI"/>
        </a:p>
      </dgm:t>
    </dgm:pt>
    <dgm:pt modelId="{A52527FF-AD79-4398-8DDB-D877BB900295}">
      <dgm:prSet/>
      <dgm:spPr/>
      <dgm:t>
        <a:bodyPr/>
        <a:lstStyle/>
        <a:p>
          <a:r>
            <a:rPr lang="fi-FI" b="1"/>
            <a:t>joka edistää ympäristötavoitetta kuten tavoitetta, jota mitataan esimerkiksi keskeisimmillä resurssitehokkuuden indikaattoreilla, jotka koskevat energian, uusiutuvan energian, raaka-aineiden sekä veden ja maan käyttöä, jätteen syntymistä ja kasvihuonekaasupäästöjä tai luonnon monimuotoisuuteen kohdistuvaa vaikutusta ja kiertotaloutta, </a:t>
          </a:r>
          <a:endParaRPr lang="fi-FI"/>
        </a:p>
      </dgm:t>
    </dgm:pt>
    <dgm:pt modelId="{9981131A-BD12-4EBD-B6E3-DB32A5110E52}" type="parTrans" cxnId="{FDBCEA0B-F054-46BD-A801-C8BF62B39CD9}">
      <dgm:prSet/>
      <dgm:spPr/>
      <dgm:t>
        <a:bodyPr/>
        <a:lstStyle/>
        <a:p>
          <a:endParaRPr lang="fi-FI"/>
        </a:p>
      </dgm:t>
    </dgm:pt>
    <dgm:pt modelId="{209E42BA-6E33-4766-946A-CB610D4AF91C}" type="sibTrans" cxnId="{FDBCEA0B-F054-46BD-A801-C8BF62B39CD9}">
      <dgm:prSet/>
      <dgm:spPr/>
      <dgm:t>
        <a:bodyPr/>
        <a:lstStyle/>
        <a:p>
          <a:endParaRPr lang="fi-FI"/>
        </a:p>
      </dgm:t>
    </dgm:pt>
    <dgm:pt modelId="{B54BD5A7-DC73-4FBC-83EE-A57EF01AF823}">
      <dgm:prSet/>
      <dgm:spPr/>
      <dgm:t>
        <a:bodyPr/>
        <a:lstStyle/>
        <a:p>
          <a:r>
            <a:rPr lang="fi-FI" b="1"/>
            <a:t>tai taloudelliseen toimintaan kohdistuvaa sijoitusta, joka edistää yhteiskunnallista tavoitetta, ja etenkin sijoitusta, joka edistää eriarvoisuuden torjuntaa tai joka edistää sosiaalista yhteenkuuluvuutta, yhteiskuntaan integroitumista ja työmarkkinasuhteita, tai sijoitusta inhimilliseen pääomaan tai taloudellisesti tai sosiaalisesti heikommassa asemassa oleviin yhteisöihin, </a:t>
          </a:r>
          <a:endParaRPr lang="fi-FI"/>
        </a:p>
      </dgm:t>
    </dgm:pt>
    <dgm:pt modelId="{F3B4C865-607C-46FC-9795-8498680A875F}" type="parTrans" cxnId="{862EFCE3-D8B8-4FED-A25C-7D69A395BA37}">
      <dgm:prSet/>
      <dgm:spPr/>
      <dgm:t>
        <a:bodyPr/>
        <a:lstStyle/>
        <a:p>
          <a:endParaRPr lang="fi-FI"/>
        </a:p>
      </dgm:t>
    </dgm:pt>
    <dgm:pt modelId="{A9C8E9EA-F38C-4121-8A2D-1A1EE96F0D95}" type="sibTrans" cxnId="{862EFCE3-D8B8-4FED-A25C-7D69A395BA37}">
      <dgm:prSet/>
      <dgm:spPr/>
      <dgm:t>
        <a:bodyPr/>
        <a:lstStyle/>
        <a:p>
          <a:endParaRPr lang="fi-FI"/>
        </a:p>
      </dgm:t>
    </dgm:pt>
    <dgm:pt modelId="{352AC5F2-ADDB-4417-8BCD-E76EDE60D110}">
      <dgm:prSet/>
      <dgm:spPr/>
      <dgm:t>
        <a:bodyPr/>
        <a:lstStyle/>
        <a:p>
          <a:r>
            <a:rPr lang="fi-FI" b="1"/>
            <a:t>edellyttäen, että tällaiset sijoitukset eivät aiheuta merkittävää haittaa yhdellekään edellä mainituista tavoitteista ja että sijoitusten kohdeyhtiöt noudattavat hyviä hallintotapoja, etenkin toimivien hallintorakenteiden, työntekijöihin nähden ylläpidettyjen suhteiden, henkilöstön palkitsemisen ja verosäännösten noudattamisen osalta.” </a:t>
          </a:r>
          <a:endParaRPr lang="fi-FI"/>
        </a:p>
      </dgm:t>
    </dgm:pt>
    <dgm:pt modelId="{123AC067-C0C6-4FB0-846C-4890D310AAAC}" type="parTrans" cxnId="{2FB91194-F2F4-4A14-AA24-9E4269A87610}">
      <dgm:prSet/>
      <dgm:spPr/>
      <dgm:t>
        <a:bodyPr/>
        <a:lstStyle/>
        <a:p>
          <a:endParaRPr lang="fi-FI"/>
        </a:p>
      </dgm:t>
    </dgm:pt>
    <dgm:pt modelId="{1DFDE8FD-65BE-4118-9072-BD8DD15FFD29}" type="sibTrans" cxnId="{2FB91194-F2F4-4A14-AA24-9E4269A87610}">
      <dgm:prSet/>
      <dgm:spPr/>
      <dgm:t>
        <a:bodyPr/>
        <a:lstStyle/>
        <a:p>
          <a:endParaRPr lang="fi-FI"/>
        </a:p>
      </dgm:t>
    </dgm:pt>
    <dgm:pt modelId="{B04D039F-8944-4718-A5CB-14284025ADD9}" type="pres">
      <dgm:prSet presAssocID="{17598685-056D-494B-8090-A0826E6C0695}" presName="Name0" presStyleCnt="0">
        <dgm:presLayoutVars>
          <dgm:dir/>
          <dgm:resizeHandles val="exact"/>
        </dgm:presLayoutVars>
      </dgm:prSet>
      <dgm:spPr/>
    </dgm:pt>
    <dgm:pt modelId="{43BBCC5B-F630-4825-8B52-2C87C54BF734}" type="pres">
      <dgm:prSet presAssocID="{02F20C65-E6C5-4C40-BF18-96C3922EA19B}" presName="node" presStyleLbl="node1" presStyleIdx="0" presStyleCnt="5">
        <dgm:presLayoutVars>
          <dgm:bulletEnabled val="1"/>
        </dgm:presLayoutVars>
      </dgm:prSet>
      <dgm:spPr/>
    </dgm:pt>
    <dgm:pt modelId="{67744975-95CD-46A7-ADC3-D1DA81EE4717}" type="pres">
      <dgm:prSet presAssocID="{A2B5C305-4DBE-4F3B-8883-A0B63ABE3489}" presName="sibTrans" presStyleCnt="0"/>
      <dgm:spPr/>
    </dgm:pt>
    <dgm:pt modelId="{68408BAA-2AE9-4BF8-8744-417529B88729}" type="pres">
      <dgm:prSet presAssocID="{84A15ABC-A6E8-4AAD-84E5-DEB7C4336858}" presName="node" presStyleLbl="node1" presStyleIdx="1" presStyleCnt="5">
        <dgm:presLayoutVars>
          <dgm:bulletEnabled val="1"/>
        </dgm:presLayoutVars>
      </dgm:prSet>
      <dgm:spPr/>
    </dgm:pt>
    <dgm:pt modelId="{8884E003-7E34-4DD5-B7EE-3B0712BB9266}" type="pres">
      <dgm:prSet presAssocID="{8CFB755C-8014-4C49-A1FF-0561E755F041}" presName="sibTrans" presStyleCnt="0"/>
      <dgm:spPr/>
    </dgm:pt>
    <dgm:pt modelId="{91DB9285-0227-405C-AB49-A96ED52A6091}" type="pres">
      <dgm:prSet presAssocID="{A52527FF-AD79-4398-8DDB-D877BB900295}" presName="node" presStyleLbl="node1" presStyleIdx="2" presStyleCnt="5">
        <dgm:presLayoutVars>
          <dgm:bulletEnabled val="1"/>
        </dgm:presLayoutVars>
      </dgm:prSet>
      <dgm:spPr/>
    </dgm:pt>
    <dgm:pt modelId="{B473A0C5-5D34-4121-A92C-30F57DDE5E93}" type="pres">
      <dgm:prSet presAssocID="{209E42BA-6E33-4766-946A-CB610D4AF91C}" presName="sibTrans" presStyleCnt="0"/>
      <dgm:spPr/>
    </dgm:pt>
    <dgm:pt modelId="{C617259C-FF3C-4896-AFC3-A524AF1284E4}" type="pres">
      <dgm:prSet presAssocID="{B54BD5A7-DC73-4FBC-83EE-A57EF01AF823}" presName="node" presStyleLbl="node1" presStyleIdx="3" presStyleCnt="5">
        <dgm:presLayoutVars>
          <dgm:bulletEnabled val="1"/>
        </dgm:presLayoutVars>
      </dgm:prSet>
      <dgm:spPr/>
    </dgm:pt>
    <dgm:pt modelId="{92E4F36D-4836-4A54-B313-B57269DEB4DA}" type="pres">
      <dgm:prSet presAssocID="{A9C8E9EA-F38C-4121-8A2D-1A1EE96F0D95}" presName="sibTrans" presStyleCnt="0"/>
      <dgm:spPr/>
    </dgm:pt>
    <dgm:pt modelId="{2B5FFB01-C918-426C-913E-40E9DB7F6561}" type="pres">
      <dgm:prSet presAssocID="{352AC5F2-ADDB-4417-8BCD-E76EDE60D110}" presName="node" presStyleLbl="node1" presStyleIdx="4" presStyleCnt="5">
        <dgm:presLayoutVars>
          <dgm:bulletEnabled val="1"/>
        </dgm:presLayoutVars>
      </dgm:prSet>
      <dgm:spPr/>
    </dgm:pt>
  </dgm:ptLst>
  <dgm:cxnLst>
    <dgm:cxn modelId="{516E6C05-10E5-49E8-9D40-D621ADD38FB4}" type="presOf" srcId="{84A15ABC-A6E8-4AAD-84E5-DEB7C4336858}" destId="{68408BAA-2AE9-4BF8-8744-417529B88729}" srcOrd="0" destOrd="0" presId="urn:microsoft.com/office/officeart/2005/8/layout/hList6"/>
    <dgm:cxn modelId="{FDBCEA0B-F054-46BD-A801-C8BF62B39CD9}" srcId="{17598685-056D-494B-8090-A0826E6C0695}" destId="{A52527FF-AD79-4398-8DDB-D877BB900295}" srcOrd="2" destOrd="0" parTransId="{9981131A-BD12-4EBD-B6E3-DB32A5110E52}" sibTransId="{209E42BA-6E33-4766-946A-CB610D4AF91C}"/>
    <dgm:cxn modelId="{9D53E834-3BBE-4B63-87C3-4F1225A5C1F4}" srcId="{17598685-056D-494B-8090-A0826E6C0695}" destId="{02F20C65-E6C5-4C40-BF18-96C3922EA19B}" srcOrd="0" destOrd="0" parTransId="{E4CEF069-DBAE-45DB-B9D7-249BC2FC0A29}" sibTransId="{A2B5C305-4DBE-4F3B-8883-A0B63ABE3489}"/>
    <dgm:cxn modelId="{F9FB6768-339D-4C42-B7AF-C2EE973C0893}" type="presOf" srcId="{17598685-056D-494B-8090-A0826E6C0695}" destId="{B04D039F-8944-4718-A5CB-14284025ADD9}" srcOrd="0" destOrd="0" presId="urn:microsoft.com/office/officeart/2005/8/layout/hList6"/>
    <dgm:cxn modelId="{38070C6F-6D5E-44FF-96E3-EECAE914F076}" type="presOf" srcId="{02F20C65-E6C5-4C40-BF18-96C3922EA19B}" destId="{43BBCC5B-F630-4825-8B52-2C87C54BF734}" srcOrd="0" destOrd="0" presId="urn:microsoft.com/office/officeart/2005/8/layout/hList6"/>
    <dgm:cxn modelId="{6092D655-08CB-4B08-9A22-E903B40B7398}" type="presOf" srcId="{352AC5F2-ADDB-4417-8BCD-E76EDE60D110}" destId="{2B5FFB01-C918-426C-913E-40E9DB7F6561}" srcOrd="0" destOrd="0" presId="urn:microsoft.com/office/officeart/2005/8/layout/hList6"/>
    <dgm:cxn modelId="{2FB91194-F2F4-4A14-AA24-9E4269A87610}" srcId="{17598685-056D-494B-8090-A0826E6C0695}" destId="{352AC5F2-ADDB-4417-8BCD-E76EDE60D110}" srcOrd="4" destOrd="0" parTransId="{123AC067-C0C6-4FB0-846C-4890D310AAAC}" sibTransId="{1DFDE8FD-65BE-4118-9072-BD8DD15FFD29}"/>
    <dgm:cxn modelId="{3307B7B6-0340-48B0-B41C-D0A9005D1FFC}" srcId="{17598685-056D-494B-8090-A0826E6C0695}" destId="{84A15ABC-A6E8-4AAD-84E5-DEB7C4336858}" srcOrd="1" destOrd="0" parTransId="{30A6A225-8023-4472-B6B7-AE2F2DE9C39F}" sibTransId="{8CFB755C-8014-4C49-A1FF-0561E755F041}"/>
    <dgm:cxn modelId="{44138AC5-062A-4C7A-AF1E-DFFCF0038389}" type="presOf" srcId="{B54BD5A7-DC73-4FBC-83EE-A57EF01AF823}" destId="{C617259C-FF3C-4896-AFC3-A524AF1284E4}" srcOrd="0" destOrd="0" presId="urn:microsoft.com/office/officeart/2005/8/layout/hList6"/>
    <dgm:cxn modelId="{862EFCE3-D8B8-4FED-A25C-7D69A395BA37}" srcId="{17598685-056D-494B-8090-A0826E6C0695}" destId="{B54BD5A7-DC73-4FBC-83EE-A57EF01AF823}" srcOrd="3" destOrd="0" parTransId="{F3B4C865-607C-46FC-9795-8498680A875F}" sibTransId="{A9C8E9EA-F38C-4121-8A2D-1A1EE96F0D95}"/>
    <dgm:cxn modelId="{2981CAEC-83D9-4394-B74D-7C61C7C86FA6}" type="presOf" srcId="{A52527FF-AD79-4398-8DDB-D877BB900295}" destId="{91DB9285-0227-405C-AB49-A96ED52A6091}" srcOrd="0" destOrd="0" presId="urn:microsoft.com/office/officeart/2005/8/layout/hList6"/>
    <dgm:cxn modelId="{7A49500D-B33B-4560-8889-0032875BA797}" type="presParOf" srcId="{B04D039F-8944-4718-A5CB-14284025ADD9}" destId="{43BBCC5B-F630-4825-8B52-2C87C54BF734}" srcOrd="0" destOrd="0" presId="urn:microsoft.com/office/officeart/2005/8/layout/hList6"/>
    <dgm:cxn modelId="{4956EA1D-F2F4-4D38-8C75-C8E175A0CF1E}" type="presParOf" srcId="{B04D039F-8944-4718-A5CB-14284025ADD9}" destId="{67744975-95CD-46A7-ADC3-D1DA81EE4717}" srcOrd="1" destOrd="0" presId="urn:microsoft.com/office/officeart/2005/8/layout/hList6"/>
    <dgm:cxn modelId="{28249529-2B7C-4F0D-8EB1-1E2A57EED9E5}" type="presParOf" srcId="{B04D039F-8944-4718-A5CB-14284025ADD9}" destId="{68408BAA-2AE9-4BF8-8744-417529B88729}" srcOrd="2" destOrd="0" presId="urn:microsoft.com/office/officeart/2005/8/layout/hList6"/>
    <dgm:cxn modelId="{B3EDE520-4A3A-48D8-85D9-1A50ECAF405B}" type="presParOf" srcId="{B04D039F-8944-4718-A5CB-14284025ADD9}" destId="{8884E003-7E34-4DD5-B7EE-3B0712BB9266}" srcOrd="3" destOrd="0" presId="urn:microsoft.com/office/officeart/2005/8/layout/hList6"/>
    <dgm:cxn modelId="{04001A1F-FB53-4270-94F8-2F485ABF12B3}" type="presParOf" srcId="{B04D039F-8944-4718-A5CB-14284025ADD9}" destId="{91DB9285-0227-405C-AB49-A96ED52A6091}" srcOrd="4" destOrd="0" presId="urn:microsoft.com/office/officeart/2005/8/layout/hList6"/>
    <dgm:cxn modelId="{28C64A33-5553-4866-BD40-D57AA7DFB40A}" type="presParOf" srcId="{B04D039F-8944-4718-A5CB-14284025ADD9}" destId="{B473A0C5-5D34-4121-A92C-30F57DDE5E93}" srcOrd="5" destOrd="0" presId="urn:microsoft.com/office/officeart/2005/8/layout/hList6"/>
    <dgm:cxn modelId="{6AB95980-DF29-48A9-9378-8DE7B9C34A65}" type="presParOf" srcId="{B04D039F-8944-4718-A5CB-14284025ADD9}" destId="{C617259C-FF3C-4896-AFC3-A524AF1284E4}" srcOrd="6" destOrd="0" presId="urn:microsoft.com/office/officeart/2005/8/layout/hList6"/>
    <dgm:cxn modelId="{8AC96442-F8EF-4CAB-B910-3C27C346D812}" type="presParOf" srcId="{B04D039F-8944-4718-A5CB-14284025ADD9}" destId="{92E4F36D-4836-4A54-B313-B57269DEB4DA}" srcOrd="7" destOrd="0" presId="urn:microsoft.com/office/officeart/2005/8/layout/hList6"/>
    <dgm:cxn modelId="{27E5FB14-D761-416B-BBE8-08F5EA96080F}" type="presParOf" srcId="{B04D039F-8944-4718-A5CB-14284025ADD9}" destId="{2B5FFB01-C918-426C-913E-40E9DB7F6561}"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DDB2D-3516-4A95-8579-2C00D8CA5E20}">
      <dsp:nvSpPr>
        <dsp:cNvPr id="0" name=""/>
        <dsp:cNvSpPr/>
      </dsp:nvSpPr>
      <dsp:spPr>
        <a:xfrm>
          <a:off x="0" y="301145"/>
          <a:ext cx="9810604" cy="79852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fi-FI" sz="3500" kern="1200" baseline="0" dirty="0"/>
            <a:t>OYL 1:5: Toiminnan tarkoitus</a:t>
          </a:r>
          <a:endParaRPr lang="fi-FI" sz="3500" kern="1200" dirty="0"/>
        </a:p>
      </dsp:txBody>
      <dsp:txXfrm>
        <a:off x="38981" y="340126"/>
        <a:ext cx="9732642" cy="720562"/>
      </dsp:txXfrm>
    </dsp:sp>
    <dsp:sp modelId="{35041FFE-E4D2-44BC-B67B-71F2629470B1}">
      <dsp:nvSpPr>
        <dsp:cNvPr id="0" name=""/>
        <dsp:cNvSpPr/>
      </dsp:nvSpPr>
      <dsp:spPr>
        <a:xfrm>
          <a:off x="0" y="1099670"/>
          <a:ext cx="9810604"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i-FI" sz="2700" b="0" i="0" kern="1200" dirty="0">
              <a:solidFill>
                <a:srgbClr val="444444"/>
              </a:solidFill>
              <a:effectLst/>
              <a:latin typeface="IntervalSansProRegular"/>
            </a:rPr>
            <a:t>Yhtiön toiminnan tarkoituksena on tuottaa voittoa osakkeenomistajille, jollei yhtiöjärjestyksessä määrätä toisin</a:t>
          </a:r>
          <a:r>
            <a:rPr lang="en-US" sz="2700" kern="1200" baseline="0" dirty="0"/>
            <a:t>. </a:t>
          </a:r>
          <a:endParaRPr lang="fi-FI" sz="2700" kern="1200" dirty="0"/>
        </a:p>
      </dsp:txBody>
      <dsp:txXfrm>
        <a:off x="0" y="1099670"/>
        <a:ext cx="9810604" cy="851287"/>
      </dsp:txXfrm>
    </dsp:sp>
    <dsp:sp modelId="{7116D903-CE17-48D4-902C-79A9EC991569}">
      <dsp:nvSpPr>
        <dsp:cNvPr id="0" name=""/>
        <dsp:cNvSpPr/>
      </dsp:nvSpPr>
      <dsp:spPr>
        <a:xfrm>
          <a:off x="0" y="1950957"/>
          <a:ext cx="9810604" cy="79852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a:t>OYL 1:8 </a:t>
          </a:r>
          <a:r>
            <a:rPr lang="en-US" sz="3500" kern="1200" baseline="0" dirty="0" err="1"/>
            <a:t>Johdon</a:t>
          </a:r>
          <a:r>
            <a:rPr lang="en-US" sz="3500" kern="1200" baseline="0" dirty="0"/>
            <a:t> </a:t>
          </a:r>
          <a:r>
            <a:rPr lang="en-US" sz="3500" kern="1200" baseline="0" dirty="0" err="1"/>
            <a:t>tehtävä</a:t>
          </a:r>
          <a:endParaRPr lang="fi-FI" sz="3500" kern="1200" dirty="0"/>
        </a:p>
      </dsp:txBody>
      <dsp:txXfrm>
        <a:off x="38981" y="1989938"/>
        <a:ext cx="9732642" cy="720562"/>
      </dsp:txXfrm>
    </dsp:sp>
    <dsp:sp modelId="{6C8D9AF4-66CB-45A0-94BD-EF4BCD363905}">
      <dsp:nvSpPr>
        <dsp:cNvPr id="0" name=""/>
        <dsp:cNvSpPr/>
      </dsp:nvSpPr>
      <dsp:spPr>
        <a:xfrm>
          <a:off x="0" y="2749482"/>
          <a:ext cx="9810604"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1487"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fi-FI" sz="2700" b="0" i="0" kern="1200" dirty="0">
              <a:solidFill>
                <a:srgbClr val="444444"/>
              </a:solidFill>
              <a:effectLst/>
              <a:latin typeface="IntervalSansProRegular"/>
            </a:rPr>
            <a:t>Yhtiön johdon on huolellisesti toimien edistettävä yhtiön etua.</a:t>
          </a:r>
          <a:endParaRPr lang="fi-FI" sz="2700" kern="1200" dirty="0"/>
        </a:p>
      </dsp:txBody>
      <dsp:txXfrm>
        <a:off x="0" y="2749482"/>
        <a:ext cx="9810604" cy="579600"/>
      </dsp:txXfrm>
    </dsp:sp>
    <dsp:sp modelId="{1894B7ED-7415-406B-9FBB-C5BB7F14E670}">
      <dsp:nvSpPr>
        <dsp:cNvPr id="0" name=""/>
        <dsp:cNvSpPr/>
      </dsp:nvSpPr>
      <dsp:spPr>
        <a:xfrm>
          <a:off x="0" y="3329082"/>
          <a:ext cx="9810604" cy="79852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baseline="0" dirty="0" err="1"/>
            <a:t>Johdon</a:t>
          </a:r>
          <a:r>
            <a:rPr lang="en-US" sz="3500" kern="1200" baseline="0" dirty="0"/>
            <a:t> </a:t>
          </a:r>
          <a:r>
            <a:rPr lang="en-US" sz="3500" kern="1200" baseline="0" dirty="0" err="1"/>
            <a:t>fidusiaarivelvoitteet</a:t>
          </a:r>
          <a:r>
            <a:rPr lang="en-US" sz="3500" kern="1200" baseline="0" dirty="0"/>
            <a:t>: </a:t>
          </a:r>
          <a:r>
            <a:rPr lang="en-US" sz="3500" kern="1200" baseline="0" dirty="0" err="1"/>
            <a:t>huolellisuus</a:t>
          </a:r>
          <a:r>
            <a:rPr lang="en-US" sz="3500" kern="1200" baseline="0" dirty="0"/>
            <a:t> ja </a:t>
          </a:r>
          <a:r>
            <a:rPr lang="en-US" sz="3500" kern="1200" baseline="0" dirty="0" err="1"/>
            <a:t>lojaliteetti</a:t>
          </a:r>
          <a:endParaRPr lang="fi-FI" sz="3500" kern="1200" dirty="0"/>
        </a:p>
      </dsp:txBody>
      <dsp:txXfrm>
        <a:off x="38981" y="3368063"/>
        <a:ext cx="9732642" cy="7205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5566F-AB8C-40A7-81CA-FF9EF61655D7}">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4A6CD-0451-4398-8C91-5DB1878E503F}">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(1) </a:t>
          </a:r>
          <a:r>
            <a:rPr lang="fi-FI" sz="1100" b="1" kern="1200" dirty="0">
              <a:solidFill>
                <a:srgbClr val="FF0000"/>
              </a:solidFill>
            </a:rPr>
            <a:t>Finanssimarkkinatoimijoiden ja rahoitusneuvojien</a:t>
          </a:r>
          <a:r>
            <a:rPr lang="fi-FI" sz="1100" b="1" kern="1200" dirty="0"/>
            <a:t> on julkaistava</a:t>
          </a:r>
        </a:p>
        <a:p>
          <a:pPr marL="0" lvl="0" indent="0" algn="l" defTabSz="488950">
            <a:lnSpc>
              <a:spcPct val="90000"/>
            </a:lnSpc>
            <a:spcBef>
              <a:spcPct val="0"/>
            </a:spcBef>
            <a:spcAft>
              <a:spcPct val="35000"/>
            </a:spcAft>
            <a:buNone/>
          </a:pPr>
          <a:r>
            <a:rPr lang="fi-FI" sz="1100" b="1" kern="1200" dirty="0"/>
            <a:t>(2) </a:t>
          </a:r>
          <a:r>
            <a:rPr lang="fi-FI" sz="1100" b="1" kern="1200" dirty="0">
              <a:solidFill>
                <a:srgbClr val="FF0000"/>
              </a:solidFill>
            </a:rPr>
            <a:t>verkkosivustoillaan</a:t>
          </a:r>
          <a:r>
            <a:rPr lang="fi-FI" sz="1100" b="1" kern="1200" dirty="0"/>
            <a:t> tiedot </a:t>
          </a:r>
        </a:p>
        <a:p>
          <a:pPr marL="0" lvl="0" indent="0" algn="l" defTabSz="488950">
            <a:lnSpc>
              <a:spcPct val="90000"/>
            </a:lnSpc>
            <a:spcBef>
              <a:spcPct val="0"/>
            </a:spcBef>
            <a:spcAft>
              <a:spcPct val="35000"/>
            </a:spcAft>
            <a:buNone/>
          </a:pPr>
          <a:r>
            <a:rPr lang="fi-FI" sz="1100" b="1" kern="1200" dirty="0"/>
            <a:t>(3) </a:t>
          </a:r>
          <a:r>
            <a:rPr lang="fi-FI" sz="1100" b="1" kern="1200" dirty="0">
              <a:solidFill>
                <a:srgbClr val="FF0000"/>
              </a:solidFill>
            </a:rPr>
            <a:t>toimintaperiaatteistaan, joita sovelletaan kestävyysriskien huomioon ottamiseen </a:t>
          </a:r>
          <a:r>
            <a:rPr lang="fi-FI" sz="1100" b="1" kern="1200" dirty="0"/>
            <a:t>niiden sijoituksia koskevassa päätöksentekoprosessissa, </a:t>
          </a:r>
          <a:r>
            <a:rPr lang="fi-FI" sz="1100" b="1" i="0" kern="1200" baseline="0" dirty="0"/>
            <a:t>sijoitusneuvonnassa tai vakuutusneuvonnassa</a:t>
          </a:r>
          <a:r>
            <a:rPr lang="fi-FI" sz="1100" b="1" kern="1200" dirty="0"/>
            <a:t>. </a:t>
          </a:r>
          <a:endParaRPr lang="fi-FI" sz="1100" kern="1200" dirty="0"/>
        </a:p>
      </dsp:txBody>
      <dsp:txXfrm>
        <a:off x="0" y="0"/>
        <a:ext cx="2156159" cy="1915778"/>
      </dsp:txXfrm>
    </dsp:sp>
    <dsp:sp modelId="{5EB4D1D1-0C72-44A0-88D0-ECAA8B6E5C44}">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8D9AE-F736-4931-B1A6-DC2D49A4DDDD}">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Finanssimarkkinatoimijoiden ja rahoitusneuvojien on julkaistava ja ylläpidettävä </a:t>
          </a:r>
          <a:r>
            <a:rPr lang="fi-FI" sz="1100" b="1" kern="1200" dirty="0">
              <a:solidFill>
                <a:srgbClr val="FF0000"/>
              </a:solidFill>
            </a:rPr>
            <a:t>verkkosivustoillaan</a:t>
          </a:r>
          <a:r>
            <a:rPr lang="fi-FI" sz="1100" b="1" kern="1200" dirty="0"/>
            <a:t>: </a:t>
          </a:r>
          <a:endParaRPr lang="fi-FI" sz="1100" kern="1200" dirty="0"/>
        </a:p>
      </dsp:txBody>
      <dsp:txXfrm>
        <a:off x="0" y="1915778"/>
        <a:ext cx="2156159" cy="1915778"/>
      </dsp:txXfrm>
    </dsp:sp>
    <dsp:sp modelId="{E2B358A0-0C8C-44FB-913F-96B41D34071D}">
      <dsp:nvSpPr>
        <dsp:cNvPr id="0" name=""/>
        <dsp:cNvSpPr/>
      </dsp:nvSpPr>
      <dsp:spPr>
        <a:xfrm>
          <a:off x="2317871" y="1960305"/>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dirty="0"/>
            <a:t>a) kun ne ottavat huomioon sijoituspäätösten pääasialliset haitalliset vaikutukset kestävyystekijöihin, ilmoitus asianmukaisen </a:t>
          </a:r>
          <a:r>
            <a:rPr lang="fi-FI" sz="1300" kern="1200" dirty="0">
              <a:solidFill>
                <a:srgbClr val="FF0000"/>
              </a:solidFill>
            </a:rPr>
            <a:t>huolellisuuden toimintaperiaatteista näiden vaikutusten osalta</a:t>
          </a:r>
          <a:r>
            <a:rPr lang="fi-FI" sz="1300" kern="1200" dirty="0"/>
            <a:t>, ottaen asianmukaisesti huomioon kokonsa, toimintansa luonteen ja laajuuden ja niiden saataville asettamien rahoitustuotteiden lajit (r</a:t>
          </a:r>
          <a:r>
            <a:rPr lang="fi-FI" sz="1300" b="1" i="0" kern="1200" baseline="0" dirty="0"/>
            <a:t>ahoitusneuvojat: tiedot siitä, ottavatko ne huomioon sijoitusneuvonnassaan tai vakuutusneuvonnassaan pääasialliset haitalliset vaikutukset kestävyystekijöihin,) tai </a:t>
          </a:r>
          <a:endParaRPr lang="fi-FI" sz="1300" kern="1200" dirty="0"/>
        </a:p>
      </dsp:txBody>
      <dsp:txXfrm>
        <a:off x="2317871" y="1960305"/>
        <a:ext cx="8462927" cy="890537"/>
      </dsp:txXfrm>
    </dsp:sp>
    <dsp:sp modelId="{3B8B34F1-2687-423A-8A27-3EFAE8B031A6}">
      <dsp:nvSpPr>
        <dsp:cNvPr id="0" name=""/>
        <dsp:cNvSpPr/>
      </dsp:nvSpPr>
      <dsp:spPr>
        <a:xfrm>
          <a:off x="2156159" y="28508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9E7E7-37CC-42F9-A778-6B7D98A907FF}">
      <dsp:nvSpPr>
        <dsp:cNvPr id="0" name=""/>
        <dsp:cNvSpPr/>
      </dsp:nvSpPr>
      <dsp:spPr>
        <a:xfrm>
          <a:off x="2317871" y="2895369"/>
          <a:ext cx="8462927"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dirty="0"/>
            <a:t>b) kun ne eivät ota huomioon sijoituspäätösten haitallisia vaikutuksia kestävyystekijöihin, </a:t>
          </a:r>
          <a:r>
            <a:rPr lang="fi-FI" sz="1300" kern="1200" dirty="0">
              <a:solidFill>
                <a:srgbClr val="FF0000"/>
              </a:solidFill>
            </a:rPr>
            <a:t>selkeät syyt siihen, miksi ne eivät tee näin</a:t>
          </a:r>
          <a:r>
            <a:rPr lang="fi-FI" sz="1300" kern="1200" dirty="0"/>
            <a:t>, mukaan lukien tarvittaessa tiedot siitä, aikovatko ne ottaa huomioon tällaiset haitalliset vaikutukset ja jos aikovat, milloin. </a:t>
          </a:r>
        </a:p>
      </dsp:txBody>
      <dsp:txXfrm>
        <a:off x="2317871" y="2895369"/>
        <a:ext cx="8462927" cy="890537"/>
      </dsp:txXfrm>
    </dsp:sp>
    <dsp:sp modelId="{340F9007-61BA-44EA-86D3-7A74C3C3C06E}">
      <dsp:nvSpPr>
        <dsp:cNvPr id="0" name=""/>
        <dsp:cNvSpPr/>
      </dsp:nvSpPr>
      <dsp:spPr>
        <a:xfrm>
          <a:off x="2156159" y="378590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F3BBF-2C7C-447A-AB5B-93A073BF85F1}">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D27189-B592-4D31-9C24-6173AA3A5B62}">
      <dsp:nvSpPr>
        <dsp:cNvPr id="0" name=""/>
        <dsp:cNvSpPr/>
      </dsp:nvSpPr>
      <dsp:spPr>
        <a:xfrm>
          <a:off x="0" y="1870"/>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Finanssimarkkinatoimijoiden ja rahoitusneuvojien on sisällytettävä </a:t>
          </a:r>
          <a:r>
            <a:rPr lang="fi-FI" sz="1000" b="1" kern="1200" dirty="0">
              <a:solidFill>
                <a:srgbClr val="FF0000"/>
              </a:solidFill>
            </a:rPr>
            <a:t>palkitsemispolitiikkoihinsa</a:t>
          </a:r>
          <a:r>
            <a:rPr lang="fi-FI" sz="1000" b="1" kern="1200" dirty="0"/>
            <a:t> tiedot siitä, miten nämä politiikat ovat johdonmukaisia kestävyysriskien huomioon ottamisen kanssa, ja julkaistava nämä tiedot verkkosivustoillaan. </a:t>
          </a:r>
          <a:endParaRPr lang="fi-FI" sz="1000" kern="1200" dirty="0"/>
        </a:p>
      </dsp:txBody>
      <dsp:txXfrm>
        <a:off x="0" y="1870"/>
        <a:ext cx="2156159" cy="1275938"/>
      </dsp:txXfrm>
    </dsp:sp>
    <dsp:sp modelId="{1D6C60B9-7CCB-4F66-8CD5-BD525D5E4582}">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21C7B-ECB3-4383-8574-B67C1A2BE440}">
      <dsp:nvSpPr>
        <dsp:cNvPr id="0" name=""/>
        <dsp:cNvSpPr/>
      </dsp:nvSpPr>
      <dsp:spPr>
        <a:xfrm>
          <a:off x="0" y="1277809"/>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Finanssimarkkinatoimijoiden ja rahoitusneuvojien on sisällytettävä </a:t>
          </a:r>
          <a:r>
            <a:rPr lang="fi-FI" sz="1000" b="1" kern="1200" dirty="0">
              <a:solidFill>
                <a:srgbClr val="FF0000"/>
              </a:solidFill>
            </a:rPr>
            <a:t>ennen sopimuksen tekemistä </a:t>
          </a:r>
          <a:r>
            <a:rPr lang="fi-FI" sz="1000" b="1" kern="1200" dirty="0"/>
            <a:t>annettaviin tietoihin kuvaukset seuraavista: </a:t>
          </a:r>
          <a:endParaRPr lang="fi-FI" sz="1000" kern="1200" dirty="0"/>
        </a:p>
      </dsp:txBody>
      <dsp:txXfrm>
        <a:off x="0" y="1277809"/>
        <a:ext cx="2156159" cy="1275938"/>
      </dsp:txXfrm>
    </dsp:sp>
    <dsp:sp modelId="{FA18CA01-2062-4155-87FE-54EFA70B7D88}">
      <dsp:nvSpPr>
        <dsp:cNvPr id="0" name=""/>
        <dsp:cNvSpPr/>
      </dsp:nvSpPr>
      <dsp:spPr>
        <a:xfrm>
          <a:off x="2317871" y="1297745"/>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a) </a:t>
          </a:r>
          <a:r>
            <a:rPr lang="fi-FI" sz="1100" kern="1200" dirty="0">
              <a:solidFill>
                <a:srgbClr val="FF0000"/>
              </a:solidFill>
            </a:rPr>
            <a:t>tapa, jolla kestävyysriskit on otettu huomioon </a:t>
          </a:r>
          <a:r>
            <a:rPr lang="fi-FI" sz="1100" kern="1200" dirty="0"/>
            <a:t>niiden sijoituspäätöksissä; ja </a:t>
          </a:r>
        </a:p>
      </dsp:txBody>
      <dsp:txXfrm>
        <a:off x="2317871" y="1297745"/>
        <a:ext cx="8462927" cy="398730"/>
      </dsp:txXfrm>
    </dsp:sp>
    <dsp:sp modelId="{162F4F80-D9C0-4D30-84E8-1BE4F21D9CF3}">
      <dsp:nvSpPr>
        <dsp:cNvPr id="0" name=""/>
        <dsp:cNvSpPr/>
      </dsp:nvSpPr>
      <dsp:spPr>
        <a:xfrm>
          <a:off x="2156159" y="169647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CCE31D-36AC-44C5-B799-48E3E3BFE50F}">
      <dsp:nvSpPr>
        <dsp:cNvPr id="0" name=""/>
        <dsp:cNvSpPr/>
      </dsp:nvSpPr>
      <dsp:spPr>
        <a:xfrm>
          <a:off x="2317871" y="1716413"/>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b) </a:t>
          </a:r>
          <a:r>
            <a:rPr lang="fi-FI" sz="1100" kern="1200" dirty="0">
              <a:solidFill>
                <a:srgbClr val="FF0000"/>
              </a:solidFill>
            </a:rPr>
            <a:t>niiden vaikutusten arvioinnin tulokset, joita kestävyysriskit todennäköisesti aiheuttavat niiden saataville asettamien rahoitustuotteiden tuottoon</a:t>
          </a:r>
          <a:r>
            <a:rPr lang="fi-FI" sz="1100" kern="1200" dirty="0"/>
            <a:t>.  </a:t>
          </a:r>
        </a:p>
      </dsp:txBody>
      <dsp:txXfrm>
        <a:off x="2317871" y="1716413"/>
        <a:ext cx="8462927" cy="398730"/>
      </dsp:txXfrm>
    </dsp:sp>
    <dsp:sp modelId="{60B0BDAD-E38E-4724-B3EE-87DD48D040BA}">
      <dsp:nvSpPr>
        <dsp:cNvPr id="0" name=""/>
        <dsp:cNvSpPr/>
      </dsp:nvSpPr>
      <dsp:spPr>
        <a:xfrm>
          <a:off x="2156159" y="211514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3959B5-1F56-443F-BA2B-7EC8F3B98F4D}">
      <dsp:nvSpPr>
        <dsp:cNvPr id="0" name=""/>
        <dsp:cNvSpPr/>
      </dsp:nvSpPr>
      <dsp:spPr>
        <a:xfrm>
          <a:off x="2317871" y="2135080"/>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selkeä ja perusteltu selvitys siitä, </a:t>
          </a:r>
          <a:r>
            <a:rPr lang="fi-FI" sz="1100" kern="1200" dirty="0">
              <a:solidFill>
                <a:srgbClr val="FF0000"/>
              </a:solidFill>
            </a:rPr>
            <a:t>otetaanko rahoitustuotteessa huomioon pääasialliset haitalliset vaikutukset kestävyystekijöihin</a:t>
          </a:r>
          <a:r>
            <a:rPr lang="fi-FI" sz="1100" kern="1200" dirty="0"/>
            <a:t>, ja jos otetaan, miten; </a:t>
          </a:r>
        </a:p>
      </dsp:txBody>
      <dsp:txXfrm>
        <a:off x="2317871" y="2135080"/>
        <a:ext cx="8462927" cy="398730"/>
      </dsp:txXfrm>
    </dsp:sp>
    <dsp:sp modelId="{30FD547E-04C6-4C7C-878D-D032BEC6CC0B}">
      <dsp:nvSpPr>
        <dsp:cNvPr id="0" name=""/>
        <dsp:cNvSpPr/>
      </dsp:nvSpPr>
      <dsp:spPr>
        <a:xfrm>
          <a:off x="2156159" y="253381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C5CCDD-42BB-40E0-9165-5E271BB5189F}">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EA2BB-C9D0-4970-93D8-B17CC1D9490E}">
      <dsp:nvSpPr>
        <dsp:cNvPr id="0" name=""/>
        <dsp:cNvSpPr/>
      </dsp:nvSpPr>
      <dsp:spPr>
        <a:xfrm>
          <a:off x="0" y="2553747"/>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Jos finanssimarkkinatoimijat eivät katso kestävyysriskien olevan merkityksellisiä, ensimmäisessä alakohdassa tarkoitettuihin kuvauksiin on sisällytettävä </a:t>
          </a:r>
          <a:r>
            <a:rPr lang="fi-FI" sz="1000" b="1" kern="1200" dirty="0">
              <a:solidFill>
                <a:srgbClr val="FF0000"/>
              </a:solidFill>
            </a:rPr>
            <a:t>selkeä ja tiivis selvitys syistä siihen</a:t>
          </a:r>
          <a:r>
            <a:rPr lang="fi-FI" sz="1000" b="1" kern="1200" dirty="0"/>
            <a:t>. </a:t>
          </a:r>
          <a:endParaRPr lang="fi-FI" sz="1000" kern="1200" dirty="0"/>
        </a:p>
      </dsp:txBody>
      <dsp:txXfrm>
        <a:off x="0" y="2553747"/>
        <a:ext cx="2156159" cy="12759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03A14-3EE0-446C-8CC9-FC51A4597258}">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A9846F-E4E1-45CB-B233-2F81064AE4AF}">
      <dsp:nvSpPr>
        <dsp:cNvPr id="0" name=""/>
        <dsp:cNvSpPr/>
      </dsp:nvSpPr>
      <dsp:spPr>
        <a:xfrm>
          <a:off x="0" y="1870"/>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a:t>SFDR-asetus jakaa sijoitusrahastot kolmeen luokkaan: </a:t>
          </a:r>
          <a:endParaRPr lang="fi-FI" sz="1000" kern="1200"/>
        </a:p>
      </dsp:txBody>
      <dsp:txXfrm>
        <a:off x="0" y="1870"/>
        <a:ext cx="2156159" cy="1275938"/>
      </dsp:txXfrm>
    </dsp:sp>
    <dsp:sp modelId="{3B947B25-7C40-4D25-AD34-7BDE35328DCF}">
      <dsp:nvSpPr>
        <dsp:cNvPr id="0" name=""/>
        <dsp:cNvSpPr/>
      </dsp:nvSpPr>
      <dsp:spPr>
        <a:xfrm>
          <a:off x="2317871" y="21807"/>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a:t>SFDR 6 artiklan mukaiset sijoitusrahastot </a:t>
          </a:r>
        </a:p>
      </dsp:txBody>
      <dsp:txXfrm>
        <a:off x="2317871" y="21807"/>
        <a:ext cx="8462927" cy="398730"/>
      </dsp:txXfrm>
    </dsp:sp>
    <dsp:sp modelId="{AC71B802-ECB9-4929-A674-0676B724FCDE}">
      <dsp:nvSpPr>
        <dsp:cNvPr id="0" name=""/>
        <dsp:cNvSpPr/>
      </dsp:nvSpPr>
      <dsp:spPr>
        <a:xfrm>
          <a:off x="2156159" y="42053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876481-5310-445F-A9D6-4BBFC3DBC4C5}">
      <dsp:nvSpPr>
        <dsp:cNvPr id="0" name=""/>
        <dsp:cNvSpPr/>
      </dsp:nvSpPr>
      <dsp:spPr>
        <a:xfrm>
          <a:off x="2317871" y="440474"/>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dirty="0"/>
            <a:t>SFDR 8 artiklan mukaiset sijoitusrahastot (ns. </a:t>
          </a:r>
          <a:r>
            <a:rPr lang="fi-FI" sz="900" kern="1200" dirty="0">
              <a:solidFill>
                <a:srgbClr val="FF0000"/>
              </a:solidFill>
            </a:rPr>
            <a:t>vaalean vihreät rahastot</a:t>
          </a:r>
          <a:r>
            <a:rPr lang="fi-FI" sz="900" kern="1200" dirty="0"/>
            <a:t>), jotka edistävät kestävyystekijöitä sijoituspäätöksissään ja</a:t>
          </a:r>
        </a:p>
      </dsp:txBody>
      <dsp:txXfrm>
        <a:off x="2317871" y="440474"/>
        <a:ext cx="8462927" cy="398730"/>
      </dsp:txXfrm>
    </dsp:sp>
    <dsp:sp modelId="{9C1BE8F7-BB2F-4063-B557-EFFFE39C7F83}">
      <dsp:nvSpPr>
        <dsp:cNvPr id="0" name=""/>
        <dsp:cNvSpPr/>
      </dsp:nvSpPr>
      <dsp:spPr>
        <a:xfrm>
          <a:off x="2156159" y="839205"/>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1BDB6C-5A71-45A4-97D3-1C3B4FFE1497}">
      <dsp:nvSpPr>
        <dsp:cNvPr id="0" name=""/>
        <dsp:cNvSpPr/>
      </dsp:nvSpPr>
      <dsp:spPr>
        <a:xfrm>
          <a:off x="2317871" y="859142"/>
          <a:ext cx="8462927"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dirty="0"/>
            <a:t>SFDR 9 artiklan mukaiset sijoitusrahastot (ns. </a:t>
          </a:r>
          <a:r>
            <a:rPr lang="fi-FI" sz="900" kern="1200" dirty="0">
              <a:solidFill>
                <a:srgbClr val="FF0000"/>
              </a:solidFill>
            </a:rPr>
            <a:t>tumman vihreät rahastot</a:t>
          </a:r>
          <a:r>
            <a:rPr lang="fi-FI" sz="900" kern="1200" dirty="0"/>
            <a:t>), joiden tavoitteena on kestävät sijoitukset. </a:t>
          </a:r>
        </a:p>
      </dsp:txBody>
      <dsp:txXfrm>
        <a:off x="2317871" y="859142"/>
        <a:ext cx="8462927" cy="398730"/>
      </dsp:txXfrm>
    </dsp:sp>
    <dsp:sp modelId="{29420EF2-423C-47E8-8851-26AA0AE2A11C}">
      <dsp:nvSpPr>
        <dsp:cNvPr id="0" name=""/>
        <dsp:cNvSpPr/>
      </dsp:nvSpPr>
      <dsp:spPr>
        <a:xfrm>
          <a:off x="2156159" y="125787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30C33F-5B56-4889-8D8C-F76BECDFDEC2}">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17A200-8DD1-4D6A-8D05-8B0079CF23EB}">
      <dsp:nvSpPr>
        <dsp:cNvPr id="0" name=""/>
        <dsp:cNvSpPr/>
      </dsp:nvSpPr>
      <dsp:spPr>
        <a:xfrm>
          <a:off x="0" y="1277809"/>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Finanssimarkkinatoimijoiden on julkaistava ja ylläpidettävä </a:t>
          </a:r>
          <a:r>
            <a:rPr lang="fi-FI" sz="1000" b="1" kern="1200" dirty="0">
              <a:solidFill>
                <a:srgbClr val="FF0000"/>
              </a:solidFill>
            </a:rPr>
            <a:t>verkkosivustoillaan</a:t>
          </a:r>
          <a:r>
            <a:rPr lang="fi-FI" sz="1000" b="1" kern="1200" dirty="0"/>
            <a:t> kunkin 8 artiklan 1 kohdassa ja 9 artiklan 1, 2 ja 3 kohdassa tarkoitetun </a:t>
          </a:r>
          <a:r>
            <a:rPr lang="fi-FI" sz="1000" b="1" kern="1200" dirty="0">
              <a:solidFill>
                <a:srgbClr val="FF0000"/>
              </a:solidFill>
            </a:rPr>
            <a:t>rahoitustuotteen</a:t>
          </a:r>
          <a:r>
            <a:rPr lang="fi-FI" sz="1000" b="1" kern="1200" dirty="0"/>
            <a:t> osalta seuraavat tiedot: </a:t>
          </a:r>
          <a:endParaRPr lang="fi-FI" sz="1000" kern="1200" dirty="0"/>
        </a:p>
      </dsp:txBody>
      <dsp:txXfrm>
        <a:off x="0" y="1277809"/>
        <a:ext cx="2156159" cy="1275938"/>
      </dsp:txXfrm>
    </dsp:sp>
    <dsp:sp modelId="{B3078476-B6EE-43ED-A4D2-682FE8EF5FAF}">
      <dsp:nvSpPr>
        <dsp:cNvPr id="0" name=""/>
        <dsp:cNvSpPr/>
      </dsp:nvSpPr>
      <dsp:spPr>
        <a:xfrm>
          <a:off x="2317871" y="1307464"/>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dirty="0"/>
            <a:t>ympäristöön tai yhteiskuntaan liittyvien </a:t>
          </a:r>
          <a:r>
            <a:rPr lang="fi-FI" sz="900" kern="1200" dirty="0">
              <a:solidFill>
                <a:srgbClr val="FF0000"/>
              </a:solidFill>
            </a:rPr>
            <a:t>ominaisuuksien tai kestävän sijoitustavoitteen kuvaus</a:t>
          </a:r>
          <a:r>
            <a:rPr lang="fi-FI" sz="900" kern="1200" dirty="0"/>
            <a:t>; </a:t>
          </a:r>
        </a:p>
      </dsp:txBody>
      <dsp:txXfrm>
        <a:off x="2317871" y="1307464"/>
        <a:ext cx="8462927" cy="593111"/>
      </dsp:txXfrm>
    </dsp:sp>
    <dsp:sp modelId="{0A1E89C7-59D3-4A63-B582-89205E3942B1}">
      <dsp:nvSpPr>
        <dsp:cNvPr id="0" name=""/>
        <dsp:cNvSpPr/>
      </dsp:nvSpPr>
      <dsp:spPr>
        <a:xfrm>
          <a:off x="2156159" y="190057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FFE6C5-2235-4ECF-B298-9DA24C383987}">
      <dsp:nvSpPr>
        <dsp:cNvPr id="0" name=""/>
        <dsp:cNvSpPr/>
      </dsp:nvSpPr>
      <dsp:spPr>
        <a:xfrm>
          <a:off x="2317871" y="1930232"/>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dirty="0"/>
            <a:t>tiedot </a:t>
          </a:r>
          <a:r>
            <a:rPr lang="fi-FI" sz="900" kern="1200" dirty="0">
              <a:solidFill>
                <a:srgbClr val="FF0000"/>
              </a:solidFill>
            </a:rPr>
            <a:t>menetelmistä</a:t>
          </a:r>
          <a:r>
            <a:rPr lang="fi-FI" sz="900" kern="1200" dirty="0"/>
            <a:t>, joita käytetään ympäristöön tai yhteiskuntaan liittyvien ominaisuuksien tai rahoitustuotteelle valittujen kestävien sijoitusten vaikutuksen arvioimisessa, mittaamisessa ja seuraamisessa, mukaan lukien </a:t>
          </a:r>
          <a:r>
            <a:rPr lang="fi-FI" sz="900" kern="1200" dirty="0">
              <a:solidFill>
                <a:srgbClr val="FF0000"/>
              </a:solidFill>
            </a:rPr>
            <a:t>tietolähtee</a:t>
          </a:r>
          <a:r>
            <a:rPr lang="fi-FI" sz="900" kern="1200" dirty="0"/>
            <a:t>t, perustana olevien omaisuuserien tarkastusvaatimukset ja </a:t>
          </a:r>
          <a:r>
            <a:rPr lang="fi-FI" sz="900" kern="1200" dirty="0">
              <a:solidFill>
                <a:srgbClr val="FF0000"/>
              </a:solidFill>
            </a:rPr>
            <a:t>merkitykselliset kestävyysindikaattorit</a:t>
          </a:r>
          <a:r>
            <a:rPr lang="fi-FI" sz="900" kern="1200" dirty="0"/>
            <a:t>, joita käytetään ympäristöön tai yhteiskuntaan liittyvien ominaisuuksien tai rahoitustuotteen kokonaisvaltaisen kestävyysvaikutuksen mittaamiseen; </a:t>
          </a:r>
        </a:p>
      </dsp:txBody>
      <dsp:txXfrm>
        <a:off x="2317871" y="1930232"/>
        <a:ext cx="8462927" cy="593111"/>
      </dsp:txXfrm>
    </dsp:sp>
    <dsp:sp modelId="{A04C1262-EE6E-4E39-B5E2-1A2E06AA2A46}">
      <dsp:nvSpPr>
        <dsp:cNvPr id="0" name=""/>
        <dsp:cNvSpPr/>
      </dsp:nvSpPr>
      <dsp:spPr>
        <a:xfrm>
          <a:off x="2156159" y="252334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8F52B5-87DE-4EF9-B530-9AFCE42F782A}">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9192B-AB67-45D8-A5EA-F4AA69D6F6C7}">
      <dsp:nvSpPr>
        <dsp:cNvPr id="0" name=""/>
        <dsp:cNvSpPr/>
      </dsp:nvSpPr>
      <dsp:spPr>
        <a:xfrm>
          <a:off x="0" y="2553747"/>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b="1" kern="1200" dirty="0"/>
            <a:t>Jos finanssimarkkinatoimijat asettavat saataville 8 artiklan 1 kohdassa taikka 9 artiklan 1, 2 tai 3 kohdassa tarkoitetun rahoitustuotteen, niiden on sisällytettävä </a:t>
          </a:r>
          <a:r>
            <a:rPr lang="fi-FI" sz="1000" b="1" kern="1200" dirty="0">
              <a:solidFill>
                <a:srgbClr val="FF0000"/>
              </a:solidFill>
            </a:rPr>
            <a:t>määräaikaiskatsauksiin</a:t>
          </a:r>
          <a:r>
            <a:rPr lang="fi-FI" sz="1000" b="1" kern="1200" dirty="0"/>
            <a:t> kuvaus seuraavista: </a:t>
          </a:r>
          <a:endParaRPr lang="fi-FI" sz="1000" kern="1200" dirty="0"/>
        </a:p>
      </dsp:txBody>
      <dsp:txXfrm>
        <a:off x="0" y="2553747"/>
        <a:ext cx="2156159" cy="1275938"/>
      </dsp:txXfrm>
    </dsp:sp>
    <dsp:sp modelId="{89E96A94-2202-40F1-8932-0275347D6099}">
      <dsp:nvSpPr>
        <dsp:cNvPr id="0" name=""/>
        <dsp:cNvSpPr/>
      </dsp:nvSpPr>
      <dsp:spPr>
        <a:xfrm>
          <a:off x="2317871" y="2583403"/>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dirty="0"/>
            <a:t>a) 8 artiklan 1 kohdassa tarkoitetun rahoitustuotteen osalta </a:t>
          </a:r>
          <a:r>
            <a:rPr lang="fi-FI" sz="900" kern="1200" dirty="0">
              <a:solidFill>
                <a:srgbClr val="FF0000"/>
              </a:solidFill>
            </a:rPr>
            <a:t>ympäristöön tai yhteiskuntaan liittyvien ominaisuuksien toteutumisen laajuus</a:t>
          </a:r>
          <a:r>
            <a:rPr lang="fi-FI" sz="900" kern="1200" dirty="0"/>
            <a:t>; </a:t>
          </a:r>
        </a:p>
      </dsp:txBody>
      <dsp:txXfrm>
        <a:off x="2317871" y="2583403"/>
        <a:ext cx="8462927" cy="593111"/>
      </dsp:txXfrm>
    </dsp:sp>
    <dsp:sp modelId="{D99BF10F-05A3-40AE-BDB1-41C1409B9836}">
      <dsp:nvSpPr>
        <dsp:cNvPr id="0" name=""/>
        <dsp:cNvSpPr/>
      </dsp:nvSpPr>
      <dsp:spPr>
        <a:xfrm>
          <a:off x="2156159" y="3176515"/>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3DEDBD-C1B6-4A4F-B839-D42B33776C43}">
      <dsp:nvSpPr>
        <dsp:cNvPr id="0" name=""/>
        <dsp:cNvSpPr/>
      </dsp:nvSpPr>
      <dsp:spPr>
        <a:xfrm>
          <a:off x="2317871" y="3206170"/>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a:lnSpc>
              <a:spcPct val="90000"/>
            </a:lnSpc>
            <a:spcBef>
              <a:spcPct val="0"/>
            </a:spcBef>
            <a:spcAft>
              <a:spcPct val="35000"/>
            </a:spcAft>
            <a:buNone/>
          </a:pPr>
          <a:r>
            <a:rPr lang="fi-FI" sz="900" kern="1200" dirty="0"/>
            <a:t>b) 9 artiklan 1, 2 tai 3 kohdassa tarkoitetun rahoitustuotteen osalta (mm.) rahoitustuotteen </a:t>
          </a:r>
          <a:r>
            <a:rPr lang="fi-FI" sz="900" kern="1200" dirty="0">
              <a:solidFill>
                <a:srgbClr val="FF0000"/>
              </a:solidFill>
            </a:rPr>
            <a:t>kestävä kokonaisvaikutus </a:t>
          </a:r>
          <a:r>
            <a:rPr lang="fi-FI" sz="900" kern="1200" dirty="0"/>
            <a:t>ilmaistuna asiaankuuluvilla kestävyysindikaattoreilla. </a:t>
          </a:r>
        </a:p>
      </dsp:txBody>
      <dsp:txXfrm>
        <a:off x="2317871" y="3206170"/>
        <a:ext cx="8462927" cy="593111"/>
      </dsp:txXfrm>
    </dsp:sp>
    <dsp:sp modelId="{107C4C75-1788-4EAA-934A-B1A0FB55D371}">
      <dsp:nvSpPr>
        <dsp:cNvPr id="0" name=""/>
        <dsp:cNvSpPr/>
      </dsp:nvSpPr>
      <dsp:spPr>
        <a:xfrm>
          <a:off x="2156159" y="379928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A37A4-7116-47C0-9C1C-5838856D3862}">
      <dsp:nvSpPr>
        <dsp:cNvPr id="0" name=""/>
        <dsp:cNvSpPr/>
      </dsp:nvSpPr>
      <dsp:spPr>
        <a:xfrm>
          <a:off x="5719" y="439"/>
          <a:ext cx="2514942"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dirty="0"/>
            <a:t>Asetuksessa vahvistetaan </a:t>
          </a:r>
          <a:r>
            <a:rPr lang="fi-FI" sz="900" b="1" kern="1200" dirty="0">
              <a:solidFill>
                <a:srgbClr val="FF0000"/>
              </a:solidFill>
            </a:rPr>
            <a:t>kriteerit</a:t>
          </a:r>
          <a:r>
            <a:rPr lang="fi-FI" sz="900" b="1" kern="1200" dirty="0"/>
            <a:t> sen määrittämiseksi, pidetäänkö jotakin </a:t>
          </a:r>
          <a:r>
            <a:rPr lang="fi-FI" sz="900" b="1" kern="1200" dirty="0">
              <a:solidFill>
                <a:srgbClr val="FF0000"/>
              </a:solidFill>
            </a:rPr>
            <a:t>taloudellista toimintaa</a:t>
          </a:r>
          <a:r>
            <a:rPr lang="fi-FI" sz="900" b="1" kern="1200" dirty="0"/>
            <a:t> ympäristön kannalta kestävänä, jotta voidaan määrittää sijoituksen ympäristökestävyyden aste. </a:t>
          </a:r>
          <a:endParaRPr lang="fi-FI" sz="900" kern="1200" dirty="0"/>
        </a:p>
      </dsp:txBody>
      <dsp:txXfrm>
        <a:off x="57721" y="52441"/>
        <a:ext cx="2410938" cy="1671458"/>
      </dsp:txXfrm>
    </dsp:sp>
    <dsp:sp modelId="{56271DAC-9DA9-492A-8A0E-CFF7F7E627ED}">
      <dsp:nvSpPr>
        <dsp:cNvPr id="0" name=""/>
        <dsp:cNvSpPr/>
      </dsp:nvSpPr>
      <dsp:spPr>
        <a:xfrm>
          <a:off x="5719"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i="0" kern="1200" baseline="0" dirty="0"/>
            <a:t>Kriteerit seuraaville: ilmastonmuutoksen hillintä, ilmastonmuutokseen sopeutuminen, vesivarojen ja merten luonnonvarojen kestävä käyttö ja suojelu, kiertotalouteen siirtyminen , ympäristön pilaantumisen ehkäiseminen ja vähentäminen sekä biologisen monimuotoisuuden ja ekosysteemien suojelun ja ennallistamisen  merkittävä edistäminen </a:t>
          </a:r>
          <a:endParaRPr lang="fi-FI" sz="800" kern="1200" dirty="0"/>
        </a:p>
      </dsp:txBody>
      <dsp:txXfrm>
        <a:off x="41065" y="2091001"/>
        <a:ext cx="1136094" cy="1704770"/>
      </dsp:txXfrm>
    </dsp:sp>
    <dsp:sp modelId="{40485DD0-0F41-49EB-84A9-22F5F34331E6}">
      <dsp:nvSpPr>
        <dsp:cNvPr id="0" name=""/>
        <dsp:cNvSpPr/>
      </dsp:nvSpPr>
      <dsp:spPr>
        <a:xfrm>
          <a:off x="1313875"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i="0" kern="1200" baseline="0"/>
            <a:t>tai ympäristötavoitteille aiheutuva merkittävä haitta </a:t>
          </a:r>
          <a:endParaRPr lang="fi-FI" sz="900" kern="1200"/>
        </a:p>
      </dsp:txBody>
      <dsp:txXfrm>
        <a:off x="1349221" y="2091001"/>
        <a:ext cx="1136094" cy="1704770"/>
      </dsp:txXfrm>
    </dsp:sp>
    <dsp:sp modelId="{D68A714D-5D87-4868-9AA2-956974D48689}">
      <dsp:nvSpPr>
        <dsp:cNvPr id="0" name=""/>
        <dsp:cNvSpPr/>
      </dsp:nvSpPr>
      <dsp:spPr>
        <a:xfrm>
          <a:off x="2723401" y="439"/>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a:t>’Ilmastonmuutoksen hillinnällä’ tarkoitetaan prosessia, jossa maapallon keskilämpötilan nousu pidetään selvästi alle 2 °C:ssa ja pyritään rajoittamaan se 1,5 °C:seen suhteessa esiteolliseen aikaan, kuten Pariisin sopimuksessa määrätään; </a:t>
          </a:r>
          <a:endParaRPr lang="fi-FI" sz="900" kern="1200"/>
        </a:p>
      </dsp:txBody>
      <dsp:txXfrm>
        <a:off x="2758747" y="35785"/>
        <a:ext cx="1136094" cy="1704770"/>
      </dsp:txXfrm>
    </dsp:sp>
    <dsp:sp modelId="{C6127FCF-38B3-43FA-9232-B95E0557E7AC}">
      <dsp:nvSpPr>
        <dsp:cNvPr id="0" name=""/>
        <dsp:cNvSpPr/>
      </dsp:nvSpPr>
      <dsp:spPr>
        <a:xfrm>
          <a:off x="4132928" y="439"/>
          <a:ext cx="2514942"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dirty="0">
              <a:solidFill>
                <a:srgbClr val="FF0000"/>
              </a:solidFill>
            </a:rPr>
            <a:t>Ennen sopimuksen tekemistä ja määräaikaiskatsauksissa </a:t>
          </a:r>
          <a:r>
            <a:rPr lang="fi-FI" sz="900" b="1" kern="1200" dirty="0"/>
            <a:t>annettavat tiedot: ympäristön kannalta kestävien sijoitusten ja ympäristöominaisuuksia edistävien rahoitustuotteiden avoimuus: </a:t>
          </a:r>
          <a:endParaRPr lang="fi-FI" sz="900" kern="1200" dirty="0"/>
        </a:p>
      </dsp:txBody>
      <dsp:txXfrm>
        <a:off x="4184930" y="52441"/>
        <a:ext cx="2410938" cy="1671458"/>
      </dsp:txXfrm>
    </dsp:sp>
    <dsp:sp modelId="{73CF0437-0677-4FDC-A8FE-1CC40D84B8EF}">
      <dsp:nvSpPr>
        <dsp:cNvPr id="0" name=""/>
        <dsp:cNvSpPr/>
      </dsp:nvSpPr>
      <dsp:spPr>
        <a:xfrm>
          <a:off x="4132928"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a) Tiedot </a:t>
          </a:r>
          <a:r>
            <a:rPr lang="fi-FI" sz="900" kern="1200" dirty="0">
              <a:solidFill>
                <a:srgbClr val="FF0000"/>
              </a:solidFill>
            </a:rPr>
            <a:t>ympäristötavoitteista</a:t>
          </a:r>
          <a:r>
            <a:rPr lang="fi-FI" sz="900" kern="1200" dirty="0"/>
            <a:t>, joita rahoitustuotteen perustana oleva sijoitus edistää; ja  </a:t>
          </a:r>
        </a:p>
      </dsp:txBody>
      <dsp:txXfrm>
        <a:off x="4168274" y="2091001"/>
        <a:ext cx="1136094" cy="1704770"/>
      </dsp:txXfrm>
    </dsp:sp>
    <dsp:sp modelId="{529D57FA-E09C-404E-B56D-8EF7E4F6ABD1}">
      <dsp:nvSpPr>
        <dsp:cNvPr id="0" name=""/>
        <dsp:cNvSpPr/>
      </dsp:nvSpPr>
      <dsp:spPr>
        <a:xfrm>
          <a:off x="5441084"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b) kuvaus siitä, miten ja missä määrin rahoitustuotteen perustana olevat </a:t>
          </a:r>
          <a:r>
            <a:rPr lang="fi-FI" sz="900" kern="1200" dirty="0">
              <a:solidFill>
                <a:srgbClr val="FF0000"/>
              </a:solidFill>
            </a:rPr>
            <a:t>sijoitukset ovat taloudellisissa toiminnoissa, joita pidetään ympäristön kannalta kestävinä </a:t>
          </a:r>
        </a:p>
      </dsp:txBody>
      <dsp:txXfrm>
        <a:off x="5476430" y="2091001"/>
        <a:ext cx="1136094" cy="1704770"/>
      </dsp:txXfrm>
    </dsp:sp>
    <dsp:sp modelId="{844EB462-D93E-4D2C-91A3-2C8769EDA009}">
      <dsp:nvSpPr>
        <dsp:cNvPr id="0" name=""/>
        <dsp:cNvSpPr/>
      </dsp:nvSpPr>
      <dsp:spPr>
        <a:xfrm>
          <a:off x="6850610" y="439"/>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b="1" kern="1200" dirty="0"/>
            <a:t>Annettaviin tietoihin on liitettävä seuraava lausuma: ”’Ei merkittävää haittaa’ -periaatetta sovelletaan ainoastaan rahoitustuotteeseen sisältyviin sijoituksiin, joissa otetaan huomioon ympäristön kannalta kestäviä taloudellisia toimintoja koskevat EU:n kriteerit. Muiden tähän rahoitustuotteeseen sisältyvien sijoitusten osuuden osalta ei oteta huomioon ympäristön kannalta kestäviä taloudellisia toimintoja koskevia EU:n kriteerejä.” </a:t>
          </a:r>
          <a:endParaRPr lang="fi-FI" sz="800" kern="1200" dirty="0"/>
        </a:p>
      </dsp:txBody>
      <dsp:txXfrm>
        <a:off x="6885956" y="35785"/>
        <a:ext cx="1136094" cy="1704770"/>
      </dsp:txXfrm>
    </dsp:sp>
    <dsp:sp modelId="{E456E682-D36F-4485-88E3-62B773E0CF7D}">
      <dsp:nvSpPr>
        <dsp:cNvPr id="0" name=""/>
        <dsp:cNvSpPr/>
      </dsp:nvSpPr>
      <dsp:spPr>
        <a:xfrm>
          <a:off x="8260137" y="439"/>
          <a:ext cx="2514942"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b="1" kern="1200" dirty="0">
              <a:solidFill>
                <a:srgbClr val="FF0000"/>
              </a:solidFill>
            </a:rPr>
            <a:t>Muiden kuin rahoitusalan yritysten </a:t>
          </a:r>
          <a:r>
            <a:rPr lang="fi-FI" sz="900" b="1" kern="1200" dirty="0"/>
            <a:t>on annettava erityisesti seuraavat tiedot: </a:t>
          </a:r>
          <a:endParaRPr lang="fi-FI" sz="900" kern="1200" dirty="0"/>
        </a:p>
      </dsp:txBody>
      <dsp:txXfrm>
        <a:off x="8312139" y="52441"/>
        <a:ext cx="2410938" cy="1671458"/>
      </dsp:txXfrm>
    </dsp:sp>
    <dsp:sp modelId="{A0278FC4-5DC8-40FA-912F-2D9E058295E5}">
      <dsp:nvSpPr>
        <dsp:cNvPr id="0" name=""/>
        <dsp:cNvSpPr/>
      </dsp:nvSpPr>
      <dsp:spPr>
        <a:xfrm>
          <a:off x="8260137"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a) osuus niiden </a:t>
          </a:r>
          <a:r>
            <a:rPr lang="fi-FI" sz="900" kern="1200" dirty="0">
              <a:solidFill>
                <a:srgbClr val="FF0000"/>
              </a:solidFill>
            </a:rPr>
            <a:t>liikevaihdosta</a:t>
          </a:r>
          <a:r>
            <a:rPr lang="fi-FI" sz="900" kern="1200" dirty="0"/>
            <a:t>, joka on saatu tuotteista tai palveluista, jotka liittyvät 3 ja 9 artiklan nojalla ympäristön kannalta kestävinä pidettäviin taloudellisiin toimintoihin; ja </a:t>
          </a:r>
        </a:p>
      </dsp:txBody>
      <dsp:txXfrm>
        <a:off x="8295483" y="2091001"/>
        <a:ext cx="1136094" cy="1704770"/>
      </dsp:txXfrm>
    </dsp:sp>
    <dsp:sp modelId="{AC83466D-982A-45F3-8353-4FD7078F9918}">
      <dsp:nvSpPr>
        <dsp:cNvPr id="0" name=""/>
        <dsp:cNvSpPr/>
      </dsp:nvSpPr>
      <dsp:spPr>
        <a:xfrm>
          <a:off x="9568293" y="2055655"/>
          <a:ext cx="1206786" cy="1775462"/>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fi-FI" sz="900" kern="1200" dirty="0"/>
            <a:t>b) </a:t>
          </a:r>
          <a:r>
            <a:rPr lang="fi-FI" sz="900" kern="1200" dirty="0">
              <a:solidFill>
                <a:srgbClr val="FF0000"/>
              </a:solidFill>
            </a:rPr>
            <a:t>osuus niiden pääomamenoista ja osuus niiden toimintamenoista</a:t>
          </a:r>
          <a:r>
            <a:rPr lang="fi-FI" sz="900" kern="1200" dirty="0"/>
            <a:t>, joka liittyy 3 ja 9 artiklan nojalla ympäristön kannalta kestävinä pidettäviin taloudellisiin toimintoihin liittyviin omaisuuseriin tai prosesseihin </a:t>
          </a:r>
        </a:p>
      </dsp:txBody>
      <dsp:txXfrm>
        <a:off x="9603639" y="2091001"/>
        <a:ext cx="1136094" cy="170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934E0-F178-409D-AC49-36E6FEDA1877}">
      <dsp:nvSpPr>
        <dsp:cNvPr id="0" name=""/>
        <dsp:cNvSpPr/>
      </dsp:nvSpPr>
      <dsp:spPr>
        <a:xfrm>
          <a:off x="0" y="0"/>
          <a:ext cx="4428753" cy="4428753"/>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DD95C-B532-40C0-8A69-89F433368B6D}">
      <dsp:nvSpPr>
        <dsp:cNvPr id="0" name=""/>
        <dsp:cNvSpPr/>
      </dsp:nvSpPr>
      <dsp:spPr>
        <a:xfrm>
          <a:off x="2214376" y="0"/>
          <a:ext cx="7596227" cy="4428753"/>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baseline="0"/>
            <a:t>PRI:n (UNEP FI:n, UNEP Inquiryn ja UN Global Compactin kanssa) julkaisemassa raportissa todettiin, että luottamusvelvollisuus ei estä ESG-tekijöhin perustuvaa omistajuutta (Fiduciary duty in the 21st century). Raportissa tarkasteltiin luottamusvelvollisuutta kahdeksilla markkinoilla (Yhdysvallat, Kanada, Iso-Britannia, Saksa, Brasilia, Australia, Japani ja Etelä-Afrikka) tapahtumien, haastattelujen, tapaustutkimusten ja oikeudellisen katsauksen kautta.</a:t>
          </a:r>
          <a:endParaRPr lang="fi-FI" sz="1500" kern="1200"/>
        </a:p>
      </dsp:txBody>
      <dsp:txXfrm>
        <a:off x="2214376" y="0"/>
        <a:ext cx="7596227" cy="1328628"/>
      </dsp:txXfrm>
    </dsp:sp>
    <dsp:sp modelId="{48370C74-2F60-4796-8855-A4B0A2A4C5ED}">
      <dsp:nvSpPr>
        <dsp:cNvPr id="0" name=""/>
        <dsp:cNvSpPr/>
      </dsp:nvSpPr>
      <dsp:spPr>
        <a:xfrm>
          <a:off x="775033" y="1328628"/>
          <a:ext cx="2878686" cy="287868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C2FC9-9CE0-43C2-A9DB-792F86260E05}">
      <dsp:nvSpPr>
        <dsp:cNvPr id="0" name=""/>
        <dsp:cNvSpPr/>
      </dsp:nvSpPr>
      <dsp:spPr>
        <a:xfrm>
          <a:off x="2214376" y="1328628"/>
          <a:ext cx="7596227" cy="2878686"/>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baseline="0"/>
            <a:t>Luottamusvelvollisuus on pitkään ollut kiistanalainen kysymys, erityisesti Yhdysvalloissa. Varainhoitajat ja neuvonantajat ovat usein maininneet luottamusvelvollisuuden syynä siihen, ettei ESG-tekijöitä ole otettu mukaan sijoituspäätöksentekoprosessiin, väittäen, että ei-taloudellisten indikaattorien tarkastelu ei ole heidän luottamusvelvollisuutensa mukaista.</a:t>
          </a:r>
          <a:endParaRPr lang="fi-FI" sz="1500" kern="1200"/>
        </a:p>
      </dsp:txBody>
      <dsp:txXfrm>
        <a:off x="2214376" y="1328628"/>
        <a:ext cx="7596227" cy="1328624"/>
      </dsp:txXfrm>
    </dsp:sp>
    <dsp:sp modelId="{FFACEDD1-218C-405A-BAA7-77A84764DA5F}">
      <dsp:nvSpPr>
        <dsp:cNvPr id="0" name=""/>
        <dsp:cNvSpPr/>
      </dsp:nvSpPr>
      <dsp:spPr>
        <a:xfrm>
          <a:off x="1550064" y="2657253"/>
          <a:ext cx="1328624" cy="1328624"/>
        </a:xfrm>
        <a:prstGeom prst="pie">
          <a:avLst>
            <a:gd name="adj1" fmla="val 5400000"/>
            <a:gd name="adj2" fmla="val 1620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8C2079-83DD-4B1A-ADD9-B69F43AF420F}">
      <dsp:nvSpPr>
        <dsp:cNvPr id="0" name=""/>
        <dsp:cNvSpPr/>
      </dsp:nvSpPr>
      <dsp:spPr>
        <a:xfrm>
          <a:off x="2214376" y="2657253"/>
          <a:ext cx="7596227" cy="1328624"/>
        </a:xfrm>
        <a:prstGeom prst="rect">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baseline="0"/>
            <a:t>Raportissa todettiin, että monet sijoittajat eivät vielä ole täysin integroineet ESG-kysymyksiä sijoituspäätöksentekoprosesseihinsa. Joitakin syitä tähän ovat vanhentuneet käsitykset luottamusvelvollisuudesta ja pitkän aikavälin vastuullisesta sijoittamisesta. </a:t>
          </a:r>
          <a:endParaRPr lang="fi-FI" sz="1500" kern="1200"/>
        </a:p>
      </dsp:txBody>
      <dsp:txXfrm>
        <a:off x="2214376" y="2657253"/>
        <a:ext cx="7596227" cy="13286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36511C-CD92-4847-A79C-B4790A562EFA}">
      <dsp:nvSpPr>
        <dsp:cNvPr id="0" name=""/>
        <dsp:cNvSpPr/>
      </dsp:nvSpPr>
      <dsp:spPr>
        <a:xfrm>
          <a:off x="0" y="176969"/>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Rahoitusalalle on syntynyt runsaasti uusia kestäviä rahoitustuotteita ja tuotteiden käyttö on laajentunut </a:t>
          </a:r>
          <a:endParaRPr lang="fi-FI" sz="1100" kern="1200"/>
        </a:p>
      </dsp:txBody>
      <dsp:txXfrm>
        <a:off x="46372" y="223341"/>
        <a:ext cx="5128480" cy="857197"/>
      </dsp:txXfrm>
    </dsp:sp>
    <dsp:sp modelId="{293FD993-2CB0-4217-84FB-79A307F47154}">
      <dsp:nvSpPr>
        <dsp:cNvPr id="0" name=""/>
        <dsp:cNvSpPr/>
      </dsp:nvSpPr>
      <dsp:spPr>
        <a:xfrm>
          <a:off x="0" y="1158591"/>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a:t>O</a:t>
          </a:r>
          <a:r>
            <a:rPr lang="en-US" sz="1100" b="0" i="0" kern="1200"/>
            <a:t>rganisaatiot linkittävät rahoitustuotteiden käytön omiin vastuullisuusohjelmiinsa. </a:t>
          </a:r>
          <a:endParaRPr lang="fi-FI" sz="1100" kern="1200"/>
        </a:p>
      </dsp:txBody>
      <dsp:txXfrm>
        <a:off x="46372" y="1204963"/>
        <a:ext cx="5128480" cy="857197"/>
      </dsp:txXfrm>
    </dsp:sp>
    <dsp:sp modelId="{D33E1310-FCD8-4E1F-8C00-0D82AAA8DCE9}">
      <dsp:nvSpPr>
        <dsp:cNvPr id="0" name=""/>
        <dsp:cNvSpPr/>
      </dsp:nvSpPr>
      <dsp:spPr>
        <a:xfrm>
          <a:off x="0" y="2140213"/>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Jotta pääoma kanavoituisi aidosti kestäviin hankkeisiin, sijoittajien on voitava luotettavalla tavalla arvioida investoinnin ympäristövaikutuksia. Nykyisellään se on todella vaikeaa, sillä yhtenäiset kestävyyskriteerit puuttuvat. Toiset arviointimetodit ovat perusteellisia, toiset hyvin ylimalkaisia.</a:t>
          </a:r>
          <a:endParaRPr lang="fi-FI" sz="1100" kern="1200"/>
        </a:p>
      </dsp:txBody>
      <dsp:txXfrm>
        <a:off x="46372" y="2186585"/>
        <a:ext cx="5128480" cy="857197"/>
      </dsp:txXfrm>
    </dsp:sp>
    <dsp:sp modelId="{7B43DAF2-4655-4E4F-9994-4449F253F269}">
      <dsp:nvSpPr>
        <dsp:cNvPr id="0" name=""/>
        <dsp:cNvSpPr/>
      </dsp:nvSpPr>
      <dsp:spPr>
        <a:xfrm>
          <a:off x="0" y="3121834"/>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i="0" kern="1200"/>
            <a:t>Kriteeristöjen keskinäinen vertailu on mahdotonta ja nykymenoon sisältyy monien asiantuntijoiden mukaan iso viherpesun riski.</a:t>
          </a:r>
          <a:endParaRPr lang="fi-FI" sz="1100" kern="1200"/>
        </a:p>
      </dsp:txBody>
      <dsp:txXfrm>
        <a:off x="46372" y="3168206"/>
        <a:ext cx="5128480" cy="857197"/>
      </dsp:txXfrm>
    </dsp:sp>
    <dsp:sp modelId="{CA1930F6-C2CA-4459-B200-06704BB28CD3}">
      <dsp:nvSpPr>
        <dsp:cNvPr id="0" name=""/>
        <dsp:cNvSpPr/>
      </dsp:nvSpPr>
      <dsp:spPr>
        <a:xfrm>
          <a:off x="0" y="4103456"/>
          <a:ext cx="5221224" cy="94994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0" kern="1200"/>
            <a:t>L</a:t>
          </a:r>
          <a:r>
            <a:rPr lang="en-US" sz="1100" b="0" i="0" kern="1200"/>
            <a:t>ainsäädännön lisäksi tarvitaan muutos finanssimaailman sisäisissä käytännöissä. Alalla on laskentatapoja, jotka ovat ristiriidassa vähähiiliseen yhteiskuntaan siirtymisen kanssa. Esimerkiksi öljy-yhtiö, jolla on hallussaan öljyesiintymä, on toteutuneeseen tuottoon perustuvan laskentamallin mukaan turvallinen sijoituskohde, sillä öljyä on kulutettu aiemminkin runsaasti ja yhtiöllä on sitä saatavilla lisää. </a:t>
          </a:r>
          <a:endParaRPr lang="fi-FI" sz="1100" kern="1200"/>
        </a:p>
      </dsp:txBody>
      <dsp:txXfrm>
        <a:off x="46372" y="4149828"/>
        <a:ext cx="5128480" cy="8571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79A1C-FEF6-44BB-BE4C-4188DDA1E7E4}">
      <dsp:nvSpPr>
        <dsp:cNvPr id="0" name=""/>
        <dsp:cNvSpPr/>
      </dsp:nvSpPr>
      <dsp:spPr>
        <a:xfrm>
          <a:off x="0" y="39203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err="1"/>
            <a:t>EPNAs</a:t>
          </a:r>
          <a:r>
            <a:rPr lang="fi-FI" sz="1200" b="1" kern="1200" dirty="0"/>
            <a:t> (EU) 2019/2088 kestävyyteen liittyvien tietojen antamisesta rahoituspalvelusektorilla 27.11.2019 (</a:t>
          </a:r>
          <a:r>
            <a:rPr lang="fi-FI" sz="1200" b="1" kern="1200" dirty="0">
              <a:solidFill>
                <a:srgbClr val="FF0000"/>
              </a:solidFill>
            </a:rPr>
            <a:t>tiedonantoasetus</a:t>
          </a:r>
          <a:r>
            <a:rPr lang="fi-FI" sz="1200" b="1" kern="1200" dirty="0"/>
            <a:t>): </a:t>
          </a:r>
          <a:r>
            <a:rPr lang="fi-FI" sz="1200" b="1" kern="1200" dirty="0">
              <a:hlinkClick xmlns:r="http://schemas.openxmlformats.org/officeDocument/2006/relationships" r:id="rId1"/>
            </a:rPr>
            <a:t>https://www.edilex.fi/eu-lainsaadanto/32019R2088</a:t>
          </a:r>
          <a:r>
            <a:rPr lang="fi-FI" sz="1200" b="1" kern="1200" dirty="0"/>
            <a:t> </a:t>
          </a:r>
          <a:endParaRPr lang="fi-FI" sz="1200" kern="1200" dirty="0"/>
        </a:p>
      </dsp:txBody>
      <dsp:txXfrm>
        <a:off x="23388" y="415421"/>
        <a:ext cx="10734023" cy="432338"/>
      </dsp:txXfrm>
    </dsp:sp>
    <dsp:sp modelId="{9700A16D-5D93-45B0-B827-F088E852742A}">
      <dsp:nvSpPr>
        <dsp:cNvPr id="0" name=""/>
        <dsp:cNvSpPr/>
      </dsp:nvSpPr>
      <dsp:spPr>
        <a:xfrm>
          <a:off x="0" y="90570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dirty="0" err="1"/>
            <a:t>EPNAs</a:t>
          </a:r>
          <a:r>
            <a:rPr lang="fi-FI" sz="1200" b="1" kern="1200" dirty="0"/>
            <a:t> (EU) 2020/852 kestävää sijoittamista helpottavasta kehyksestä ja asetuksen (EU) 2019/2088 muuttamisesta 18.6.2020 (</a:t>
          </a:r>
          <a:r>
            <a:rPr lang="fi-FI" sz="1200" b="1" kern="1200" dirty="0">
              <a:solidFill>
                <a:srgbClr val="FF0000"/>
              </a:solidFill>
            </a:rPr>
            <a:t>taksonomia-asetus eli luokitusjärjestelmäasetus</a:t>
          </a:r>
          <a:r>
            <a:rPr lang="fi-FI" sz="1200" b="1" kern="1200" dirty="0"/>
            <a:t>): </a:t>
          </a:r>
          <a:r>
            <a:rPr lang="fi-FI" sz="1200" b="1" kern="1200" dirty="0">
              <a:hlinkClick xmlns:r="http://schemas.openxmlformats.org/officeDocument/2006/relationships" r:id="rId2"/>
            </a:rPr>
            <a:t>https://www.edilex.fi/eu-lainsaadanto/32020R0852</a:t>
          </a:r>
          <a:r>
            <a:rPr lang="fi-FI" sz="1200" b="1" kern="1200" dirty="0"/>
            <a:t> </a:t>
          </a:r>
          <a:endParaRPr lang="fi-FI" sz="1200" kern="1200" dirty="0"/>
        </a:p>
      </dsp:txBody>
      <dsp:txXfrm>
        <a:off x="23388" y="929096"/>
        <a:ext cx="10734023" cy="432338"/>
      </dsp:txXfrm>
    </dsp:sp>
    <dsp:sp modelId="{D8DA6448-4766-458E-A44F-D1ACE1D8D2ED}">
      <dsp:nvSpPr>
        <dsp:cNvPr id="0" name=""/>
        <dsp:cNvSpPr/>
      </dsp:nvSpPr>
      <dsp:spPr>
        <a:xfrm>
          <a:off x="0" y="141938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a:hlinkClick xmlns:r="http://schemas.openxmlformats.org/officeDocument/2006/relationships" r:id="rId3"/>
            </a:rPr>
            <a:t>Direktiivi muiden kuin taloudellisten tietojen raportoinnista 2014/95</a:t>
          </a:r>
          <a:r>
            <a:rPr lang="fi-FI" sz="1200" b="0" i="0" kern="1200"/>
            <a:t> ja kaksi komission ohjetta: </a:t>
          </a:r>
          <a:r>
            <a:rPr lang="fi-FI" sz="1200" b="0" i="0" kern="1200">
              <a:hlinkClick xmlns:r="http://schemas.openxmlformats.org/officeDocument/2006/relationships" r:id="rId4"/>
            </a:rPr>
            <a:t>Muiden kuin taloudellisten tietojen raportointia koskevat suuntaviivat2017/C 215/01</a:t>
          </a:r>
          <a:r>
            <a:rPr lang="fi-FI" sz="1200" b="0" i="0" kern="1200"/>
            <a:t> ja </a:t>
          </a:r>
          <a:r>
            <a:rPr lang="fi-FI" sz="1200" b="0" i="0" u="sng" kern="1200">
              <a:hlinkClick xmlns:r="http://schemas.openxmlformats.org/officeDocument/2006/relationships" r:id="rId5"/>
            </a:rPr>
            <a:t>Ilmastoon liittyvien tietojen raportointia koskeva täydennysosa 2019/C 209/01</a:t>
          </a:r>
          <a:r>
            <a:rPr lang="fi-FI" sz="1200" b="0" i="0" u="sng" kern="1200"/>
            <a:t> </a:t>
          </a:r>
          <a:endParaRPr lang="fi-FI" sz="1200" kern="1200"/>
        </a:p>
      </dsp:txBody>
      <dsp:txXfrm>
        <a:off x="23388" y="1442771"/>
        <a:ext cx="10734023" cy="432338"/>
      </dsp:txXfrm>
    </dsp:sp>
    <dsp:sp modelId="{E8D27A26-F289-4E08-902D-F7E52F5B14E7}">
      <dsp:nvSpPr>
        <dsp:cNvPr id="0" name=""/>
        <dsp:cNvSpPr/>
      </dsp:nvSpPr>
      <dsp:spPr>
        <a:xfrm>
          <a:off x="0" y="193305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1" kern="1200">
              <a:hlinkClick xmlns:r="http://schemas.openxmlformats.org/officeDocument/2006/relationships" r:id="rId6"/>
            </a:rPr>
            <a:t>EUROOPAN PARLAMENTIN JA NEUVOSTON ASETUS (EU) 2016/ 1011, - annettu 8 päivänä kesäkuuta 2016, - rahoitusvälineissä ja rahoitussopimuksissa vertailuarvoina tai sijoitusrahastojen arvonkehityksen mittaamisessa käytettävistä indekseistä ja direktiivien 2008/ 48/ EY ja 2014/ 17/ EU sekä asetuksen (EU) N:o 596/ 2014 muuttamisesta (europa.eu)</a:t>
          </a:r>
          <a:endParaRPr lang="fi-FI" sz="1200" kern="1200"/>
        </a:p>
      </dsp:txBody>
      <dsp:txXfrm>
        <a:off x="23388" y="1956446"/>
        <a:ext cx="10734023" cy="432338"/>
      </dsp:txXfrm>
    </dsp:sp>
    <dsp:sp modelId="{7E847327-550B-44A7-8031-217BB78146DD}">
      <dsp:nvSpPr>
        <dsp:cNvPr id="0" name=""/>
        <dsp:cNvSpPr/>
      </dsp:nvSpPr>
      <dsp:spPr>
        <a:xfrm>
          <a:off x="0" y="2446733"/>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baseline="0"/>
            <a:t>EPNAs 2019/2089 asetuksen (EU) 2016/1011 muuttamisesta EU:n ilmastosiirtymää koskevien vertailuarvojen, EU:n Pariisin sopimuksen mukaisten vertailuarvojen ja vertailuarvojen kestävyyteen liittyvien tietojen antamisen osalta </a:t>
          </a:r>
          <a:r>
            <a:rPr lang="fi-FI" sz="1200" b="1" i="0" kern="1200" baseline="0"/>
            <a:t>(</a:t>
          </a:r>
          <a:r>
            <a:rPr lang="fi-FI" sz="1200" b="0" i="0" kern="1200">
              <a:hlinkClick xmlns:r="http://schemas.openxmlformats.org/officeDocument/2006/relationships" r:id="rId7"/>
            </a:rPr>
            <a:t>Euroopan parlamentin ja neuvoston asetus (EU) 2019/2089 vertailuarvojen kestävyyteen liittyvien tietojen antamisen osalta</a:t>
          </a:r>
          <a:r>
            <a:rPr lang="fi-FI" sz="1200" b="0" i="0" kern="1200"/>
            <a:t> )</a:t>
          </a:r>
          <a:endParaRPr lang="fi-FI" sz="1200" kern="1200"/>
        </a:p>
      </dsp:txBody>
      <dsp:txXfrm>
        <a:off x="23388" y="2470121"/>
        <a:ext cx="10734023" cy="432338"/>
      </dsp:txXfrm>
    </dsp:sp>
    <dsp:sp modelId="{E9D9D3AF-0BAC-4100-9033-FA6AD1F1D310}">
      <dsp:nvSpPr>
        <dsp:cNvPr id="0" name=""/>
        <dsp:cNvSpPr/>
      </dsp:nvSpPr>
      <dsp:spPr>
        <a:xfrm>
          <a:off x="0" y="2960408"/>
          <a:ext cx="10780799" cy="47911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i-FI" sz="1200" b="0" i="0" kern="1200"/>
            <a:t>EU Emissions Trading System (EU ETS): </a:t>
          </a:r>
          <a:r>
            <a:rPr lang="fr-FR" sz="1200" b="1" kern="1200">
              <a:hlinkClick xmlns:r="http://schemas.openxmlformats.org/officeDocument/2006/relationships" r:id="rId8"/>
            </a:rPr>
            <a:t>EU Emissions Trading System (EU ETS) | Climate Action (europa.eu)</a:t>
          </a:r>
          <a:endParaRPr lang="fi-FI" sz="1200" kern="1200"/>
        </a:p>
      </dsp:txBody>
      <dsp:txXfrm>
        <a:off x="23388" y="2983796"/>
        <a:ext cx="10734023" cy="432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4172E2-D739-4A28-9980-E4D2AA89EE2C}">
      <dsp:nvSpPr>
        <dsp:cNvPr id="0" name=""/>
        <dsp:cNvSpPr/>
      </dsp:nvSpPr>
      <dsp:spPr>
        <a:xfrm>
          <a:off x="0" y="0"/>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Sijoituspalvelun tarjoajat avainasemaan kestävän rahoituksen periaatteiden implementoinnissa </a:t>
          </a:r>
          <a:endParaRPr lang="fi-FI" sz="1300" kern="1200"/>
        </a:p>
      </dsp:txBody>
      <dsp:txXfrm>
        <a:off x="20200" y="20200"/>
        <a:ext cx="3269516" cy="649280"/>
      </dsp:txXfrm>
    </dsp:sp>
    <dsp:sp modelId="{A1565E0A-5ED2-4DC8-8CEC-D081FADA5DBF}">
      <dsp:nvSpPr>
        <dsp:cNvPr id="0" name=""/>
        <dsp:cNvSpPr/>
      </dsp:nvSpPr>
      <dsp:spPr>
        <a:xfrm>
          <a:off x="305752" y="785469"/>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dirty="0" err="1"/>
            <a:t>Asiakkaan</a:t>
          </a:r>
          <a:r>
            <a:rPr lang="en-US" sz="1300" b="0" kern="1200" dirty="0"/>
            <a:t> </a:t>
          </a:r>
          <a:r>
            <a:rPr lang="en-US" sz="1300" b="0" kern="1200" dirty="0" err="1"/>
            <a:t>kestävyysmieltymykset</a:t>
          </a:r>
          <a:r>
            <a:rPr lang="en-US" sz="1300" b="0" kern="1200" dirty="0"/>
            <a:t> </a:t>
          </a:r>
          <a:r>
            <a:rPr lang="en-US" sz="1300" b="0" kern="1200" dirty="0" err="1"/>
            <a:t>osaksi</a:t>
          </a:r>
          <a:r>
            <a:rPr lang="en-US" sz="1300" b="0" kern="1200" dirty="0"/>
            <a:t> </a:t>
          </a:r>
          <a:r>
            <a:rPr lang="en-US" sz="1300" b="0" kern="1200" dirty="0" err="1"/>
            <a:t>sijoitustuotteen</a:t>
          </a:r>
          <a:r>
            <a:rPr lang="en-US" sz="1300" b="0" kern="1200" dirty="0"/>
            <a:t> </a:t>
          </a:r>
          <a:r>
            <a:rPr lang="en-US" sz="1300" b="0" kern="1200" dirty="0" err="1"/>
            <a:t>soveltuvuusarviointia</a:t>
          </a:r>
          <a:r>
            <a:rPr lang="en-US" sz="1300" b="0" kern="1200" dirty="0"/>
            <a:t> </a:t>
          </a:r>
          <a:endParaRPr lang="fi-FI" sz="1300" kern="1200" dirty="0"/>
        </a:p>
      </dsp:txBody>
      <dsp:txXfrm>
        <a:off x="325952" y="805669"/>
        <a:ext cx="3299983" cy="649280"/>
      </dsp:txXfrm>
    </dsp:sp>
    <dsp:sp modelId="{80122074-1AC4-48B2-93F5-1078530E4681}">
      <dsp:nvSpPr>
        <dsp:cNvPr id="0" name=""/>
        <dsp:cNvSpPr/>
      </dsp:nvSpPr>
      <dsp:spPr>
        <a:xfrm>
          <a:off x="611505" y="1570938"/>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Vain taksonomia-asetuksen mukaisia tuotteita voidaan suositella kestävyysmieltymysten mukaisina </a:t>
          </a:r>
          <a:endParaRPr lang="fi-FI" sz="1300" kern="1200"/>
        </a:p>
      </dsp:txBody>
      <dsp:txXfrm>
        <a:off x="631705" y="1591138"/>
        <a:ext cx="3299983" cy="649280"/>
      </dsp:txXfrm>
    </dsp:sp>
    <dsp:sp modelId="{17A3A892-5FF7-44C5-9F46-898F8F4ED1EC}">
      <dsp:nvSpPr>
        <dsp:cNvPr id="0" name=""/>
        <dsp:cNvSpPr/>
      </dsp:nvSpPr>
      <dsp:spPr>
        <a:xfrm>
          <a:off x="917258" y="2356407"/>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Uudistus lähinnä tekninen: palveluntarjoajan compliance-velvoitteet</a:t>
          </a:r>
          <a:endParaRPr lang="fi-FI" sz="1300" kern="1200"/>
        </a:p>
      </dsp:txBody>
      <dsp:txXfrm>
        <a:off x="937458" y="2376607"/>
        <a:ext cx="3299983" cy="649280"/>
      </dsp:txXfrm>
    </dsp:sp>
    <dsp:sp modelId="{DCAE48D3-A6CC-4A38-91E7-1369D8A19852}">
      <dsp:nvSpPr>
        <dsp:cNvPr id="0" name=""/>
        <dsp:cNvSpPr/>
      </dsp:nvSpPr>
      <dsp:spPr>
        <a:xfrm>
          <a:off x="1223010" y="3141876"/>
          <a:ext cx="4094428" cy="68968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kern="1200"/>
            <a:t>Haaste: tasapaino sijoittajansuojan ja kestävyysmieltymysten välillä </a:t>
          </a:r>
          <a:endParaRPr lang="fi-FI" sz="1300" kern="1200"/>
        </a:p>
      </dsp:txBody>
      <dsp:txXfrm>
        <a:off x="1243210" y="3162076"/>
        <a:ext cx="3299983" cy="649280"/>
      </dsp:txXfrm>
    </dsp:sp>
    <dsp:sp modelId="{0A3C5165-855E-4FB9-B466-57285FC96E84}">
      <dsp:nvSpPr>
        <dsp:cNvPr id="0" name=""/>
        <dsp:cNvSpPr/>
      </dsp:nvSpPr>
      <dsp:spPr>
        <a:xfrm>
          <a:off x="3646135" y="503849"/>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3747001" y="503849"/>
        <a:ext cx="246560" cy="337340"/>
      </dsp:txXfrm>
    </dsp:sp>
    <dsp:sp modelId="{53FA6FD9-4787-4725-A6F2-FCEF683DCCF2}">
      <dsp:nvSpPr>
        <dsp:cNvPr id="0" name=""/>
        <dsp:cNvSpPr/>
      </dsp:nvSpPr>
      <dsp:spPr>
        <a:xfrm>
          <a:off x="3951888" y="1289318"/>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4052754" y="1289318"/>
        <a:ext cx="246560" cy="337340"/>
      </dsp:txXfrm>
    </dsp:sp>
    <dsp:sp modelId="{BA6BC752-F434-46CC-8DEC-2BE9359E7078}">
      <dsp:nvSpPr>
        <dsp:cNvPr id="0" name=""/>
        <dsp:cNvSpPr/>
      </dsp:nvSpPr>
      <dsp:spPr>
        <a:xfrm>
          <a:off x="4257641" y="2063293"/>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4358507" y="2063293"/>
        <a:ext cx="246560" cy="337340"/>
      </dsp:txXfrm>
    </dsp:sp>
    <dsp:sp modelId="{06FA6B51-575A-4126-91D1-60E450C61BF7}">
      <dsp:nvSpPr>
        <dsp:cNvPr id="0" name=""/>
        <dsp:cNvSpPr/>
      </dsp:nvSpPr>
      <dsp:spPr>
        <a:xfrm>
          <a:off x="4563394" y="2856425"/>
          <a:ext cx="448292" cy="448292"/>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fi-FI" sz="2000" kern="1200"/>
        </a:p>
      </dsp:txBody>
      <dsp:txXfrm>
        <a:off x="4664260" y="2856425"/>
        <a:ext cx="246560" cy="3373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AA2D7-C360-4CE6-8716-D5D2BC904A76}">
      <dsp:nvSpPr>
        <dsp:cNvPr id="0" name=""/>
        <dsp:cNvSpPr/>
      </dsp:nvSpPr>
      <dsp:spPr>
        <a:xfrm>
          <a:off x="0" y="8138"/>
          <a:ext cx="5317438" cy="1244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Liikkeeseenlaskijoiden kestävyysraportointidirektiivi  (CSRD): Euroopan parlamentin ja neuvoston direktiivi (EU) 2022/2464 asetuksen (EU) N:o 537/2014, direktiivin 2004/109/EY, direktiivin 2006/43/EY ja direktiivin 2013/34/EU muuttamisesta yritysten kestävyysraportoinnin osalta. </a:t>
          </a:r>
          <a:r>
            <a:rPr lang="fi-FI" sz="1400" b="1" i="0" kern="1200" baseline="0"/>
            <a:t>(voimaan 5.1.2023) </a:t>
          </a:r>
          <a:endParaRPr lang="fi-FI" sz="1400" kern="1200"/>
        </a:p>
      </dsp:txBody>
      <dsp:txXfrm>
        <a:off x="60770" y="68908"/>
        <a:ext cx="5195898" cy="1123340"/>
      </dsp:txXfrm>
    </dsp:sp>
    <dsp:sp modelId="{6E06EDC2-EBEF-4FF0-85A2-1DB69E6C6B63}">
      <dsp:nvSpPr>
        <dsp:cNvPr id="0" name=""/>
        <dsp:cNvSpPr/>
      </dsp:nvSpPr>
      <dsp:spPr>
        <a:xfrm>
          <a:off x="0" y="1293338"/>
          <a:ext cx="5317438" cy="1244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Komission delegoitu asetus (EU) 2017/565 Euroopan parlamentin ja neuvoston direktiivin 2014/65/EU [MiFID II] täydentämisestä sijoituspalveluyritysten toiminnan järjestämistä koskevien vaatimusten, toiminnan harjoittamisen edellytysten ja kyseisessä direktiivissä määriteltyjen käsitteiden osalta</a:t>
          </a:r>
          <a:endParaRPr lang="fi-FI" sz="1400" kern="1200"/>
        </a:p>
      </dsp:txBody>
      <dsp:txXfrm>
        <a:off x="60770" y="1354108"/>
        <a:ext cx="5195898" cy="1123340"/>
      </dsp:txXfrm>
    </dsp:sp>
    <dsp:sp modelId="{560FC612-DD65-4803-AFC7-DCF4D6CA3AD9}">
      <dsp:nvSpPr>
        <dsp:cNvPr id="0" name=""/>
        <dsp:cNvSpPr/>
      </dsp:nvSpPr>
      <dsp:spPr>
        <a:xfrm>
          <a:off x="0" y="2578538"/>
          <a:ext cx="5317438" cy="12448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i-FI" sz="1400" b="1" kern="1200"/>
            <a:t>Komission delegoitu asetus (EU) 2021/1253, delegoidun asetuksen (EU) 2017/565 muuttamisesta kestävyystekijöiden, -riskien ja -mieltymysten sisällyttämiseksi tiettyihin sijoituspalveluyritysten toiminnan järjestämistä koskeviin vaatimuksiin ja toiminnan harjoittamisen edellytyksiin (voimaan 8/2022) </a:t>
          </a:r>
          <a:endParaRPr lang="fi-FI" sz="1400" kern="1200"/>
        </a:p>
      </dsp:txBody>
      <dsp:txXfrm>
        <a:off x="60770" y="2639308"/>
        <a:ext cx="5195898" cy="1123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5653D-3C98-48B3-B6BD-ADE0E84FC612}">
      <dsp:nvSpPr>
        <dsp:cNvPr id="0" name=""/>
        <dsp:cNvSpPr/>
      </dsp:nvSpPr>
      <dsp:spPr>
        <a:xfrm>
          <a:off x="0" y="0"/>
          <a:ext cx="10800671" cy="0"/>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AB29B13C-998B-4C67-A516-209B1A5BCB76}">
      <dsp:nvSpPr>
        <dsp:cNvPr id="0" name=""/>
        <dsp:cNvSpPr/>
      </dsp:nvSpPr>
      <dsp:spPr>
        <a:xfrm>
          <a:off x="0" y="0"/>
          <a:ext cx="2160134" cy="380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i="0" kern="1200" baseline="0"/>
            <a:t>ESG: (environment</a:t>
          </a:r>
          <a:r>
            <a:rPr lang="fi-FI" sz="1300" b="1" kern="1200"/>
            <a:t>al, societal, governance): yhteiskuntavastuu läpäisee myös yleisen rahoitusmarkkinasääntelyn. Esimerkkejä: </a:t>
          </a:r>
          <a:endParaRPr lang="fi-FI" sz="1300" kern="1200"/>
        </a:p>
      </dsp:txBody>
      <dsp:txXfrm>
        <a:off x="0" y="0"/>
        <a:ext cx="2160134" cy="3807241"/>
      </dsp:txXfrm>
    </dsp:sp>
    <dsp:sp modelId="{C59003D0-5D67-4C21-A4F4-32EDE13B1611}">
      <dsp:nvSpPr>
        <dsp:cNvPr id="0" name=""/>
        <dsp:cNvSpPr/>
      </dsp:nvSpPr>
      <dsp:spPr>
        <a:xfrm>
          <a:off x="2322144" y="44755"/>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dirty="0"/>
            <a:t>MVA 2 luku: sisäpiirintieto; </a:t>
          </a:r>
          <a:r>
            <a:rPr lang="fi-FI" sz="1300" b="1" i="0" kern="1200" baseline="0" dirty="0"/>
            <a:t>7 art. 1c: päästöoikeuksien tai niihin perustuvien huutokauppatuotteiden osalta luonteeltaan täsmällistä ja julkistamatonta tietoa, joka liittyy suoraan tai välillisesti yhteen tai useampaan tällaiseen välineeseen ja jolla, jos se julkistettaisiin, todennäköisesti olisi huomattava vaikutus tällaisten välineiden tai niihin liittyvien rahoitusjohdannaisten hintoihin;</a:t>
          </a:r>
          <a:endParaRPr lang="fi-FI" sz="1300" kern="1200" dirty="0"/>
        </a:p>
      </dsp:txBody>
      <dsp:txXfrm>
        <a:off x="2322144" y="44755"/>
        <a:ext cx="8478526" cy="895110"/>
      </dsp:txXfrm>
    </dsp:sp>
    <dsp:sp modelId="{AD763E7E-DC10-4827-B6EF-7C11F8C5EA3B}">
      <dsp:nvSpPr>
        <dsp:cNvPr id="0" name=""/>
        <dsp:cNvSpPr/>
      </dsp:nvSpPr>
      <dsp:spPr>
        <a:xfrm>
          <a:off x="2160134" y="939866"/>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713EBAE2-BD82-4B74-BFFF-4CCE5F26DBFC}">
      <dsp:nvSpPr>
        <dsp:cNvPr id="0" name=""/>
        <dsp:cNvSpPr/>
      </dsp:nvSpPr>
      <dsp:spPr>
        <a:xfrm>
          <a:off x="2322144" y="984621"/>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17 art.: sisäpiiritiedon julkistaminen: Päästöoikeuksien markkinoilla toimivan markkinaosapuolen on julkistettava tehokkaalla tavalla ja oikea-aikaisesti sisäpiiritieto, joka koskee sen hallussa olevia päästöoikeuksia, jotka liittyvät sen liiketoimintaan. Laitosten osalta julkistettavia tietoja ovat laitosten kapasiteetin ja käyttöasteen kannalta merkitykselliset tiedot, mukaan lukien tiedot laitosten suunnitellusta tai ennakoimattomasta olemisesta poissa käytöstä. </a:t>
          </a:r>
        </a:p>
      </dsp:txBody>
      <dsp:txXfrm>
        <a:off x="2322144" y="984621"/>
        <a:ext cx="8478526" cy="895110"/>
      </dsp:txXfrm>
    </dsp:sp>
    <dsp:sp modelId="{913ECF4D-2E34-4E5A-9C5B-F2EE4FF21776}">
      <dsp:nvSpPr>
        <dsp:cNvPr id="0" name=""/>
        <dsp:cNvSpPr/>
      </dsp:nvSpPr>
      <dsp:spPr>
        <a:xfrm>
          <a:off x="2160134" y="1879732"/>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F75B9F17-065A-4BEE-917C-792265C1C8C6}">
      <dsp:nvSpPr>
        <dsp:cNvPr id="0" name=""/>
        <dsp:cNvSpPr/>
      </dsp:nvSpPr>
      <dsp:spPr>
        <a:xfrm>
          <a:off x="2322144" y="1924487"/>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Ensimmäistä alakohtaa ei sovelleta päästöoikeuksien markkinoilla toimivaan markkinaosapuoleen, jos sen omistuksessa, määräysvallassa tai vastuulla olevien laitosten tai ilmailutoimintojen päästöt eivät edellisenä vuonna ylittäneet hiilidioksidiekvivalentin alarajaa ja, jos ne harjoittavat polttotoimintoja, niiden lämmöntuotto ei ylittänyt alarajaa. </a:t>
          </a:r>
        </a:p>
      </dsp:txBody>
      <dsp:txXfrm>
        <a:off x="2322144" y="1924487"/>
        <a:ext cx="8478526" cy="895110"/>
      </dsp:txXfrm>
    </dsp:sp>
    <dsp:sp modelId="{BA46D2FE-FD5F-445A-9751-35D7CE33E90D}">
      <dsp:nvSpPr>
        <dsp:cNvPr id="0" name=""/>
        <dsp:cNvSpPr/>
      </dsp:nvSpPr>
      <dsp:spPr>
        <a:xfrm>
          <a:off x="2160134" y="2819598"/>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 modelId="{B0A26D4E-CA93-4EA0-9419-A91F30155D00}">
      <dsp:nvSpPr>
        <dsp:cNvPr id="0" name=""/>
        <dsp:cNvSpPr/>
      </dsp:nvSpPr>
      <dsp:spPr>
        <a:xfrm>
          <a:off x="2322144" y="2864353"/>
          <a:ext cx="8478526" cy="895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KRL 1:2 11 k. : </a:t>
          </a:r>
          <a:r>
            <a:rPr lang="fi-FI" sz="1300" i="1" kern="1200"/>
            <a:t>organisoidulla kaupankäyntijärjestelmällä</a:t>
          </a:r>
          <a:r>
            <a:rPr lang="fi-FI" sz="1300" kern="1200"/>
            <a:t> tarkoitetaan organisoidun kaupankäynnin järjestäjän tai sitä muussa ETA-valtiossa vastaavan kaupankäynnin järjestäjän ylläpitämää muuta kuin 5, 8 tai 9 kohdassa tarkoitettua monenkeskistä järjestelmää, jossa kaupankäynnin kohteena saa olla vain joukkovelkakirjoja, strukturoituja rahoitustuotteita, päästöoikeuksia tai johdannaissopimuksia;</a:t>
          </a:r>
        </a:p>
      </dsp:txBody>
      <dsp:txXfrm>
        <a:off x="2322144" y="2864353"/>
        <a:ext cx="8478526" cy="895110"/>
      </dsp:txXfrm>
    </dsp:sp>
    <dsp:sp modelId="{FD00CCD5-1082-4D3E-A07E-3BA6D68E3D04}">
      <dsp:nvSpPr>
        <dsp:cNvPr id="0" name=""/>
        <dsp:cNvSpPr/>
      </dsp:nvSpPr>
      <dsp:spPr>
        <a:xfrm>
          <a:off x="2160134" y="3759464"/>
          <a:ext cx="864053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51BA7-4AD6-4276-B19C-ABDBBED93401}">
      <dsp:nvSpPr>
        <dsp:cNvPr id="0" name=""/>
        <dsp:cNvSpPr/>
      </dsp:nvSpPr>
      <dsp:spPr>
        <a:xfrm>
          <a:off x="0" y="0"/>
          <a:ext cx="10780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01B53-2A2D-4384-8F2B-9750A8FEE7E2}">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i-FI" sz="3400" b="1" kern="1200"/>
            <a:t>MVA:ta ei sovelleta </a:t>
          </a:r>
          <a:endParaRPr lang="fi-FI" sz="3400" kern="1200"/>
        </a:p>
      </dsp:txBody>
      <dsp:txXfrm>
        <a:off x="0" y="0"/>
        <a:ext cx="2156159" cy="3831557"/>
      </dsp:txXfrm>
    </dsp:sp>
    <dsp:sp modelId="{BC90DAF0-9FC0-4B2B-B0AA-E9D3C1484E23}">
      <dsp:nvSpPr>
        <dsp:cNvPr id="0" name=""/>
        <dsp:cNvSpPr/>
      </dsp:nvSpPr>
      <dsp:spPr>
        <a:xfrm>
          <a:off x="2317871" y="45041"/>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liiketoimiin, toimeksiantoihin eikä toimintaan rahapolitiikan, valuuttakurssipolitiikan tai julkisen velan hoitamista koskevan politiikan toteuttamiseksi, kun näiden liiketoimien, toimeksiantojen tai toiminnan toteuttajana on </a:t>
          </a:r>
        </a:p>
      </dsp:txBody>
      <dsp:txXfrm>
        <a:off x="2317871" y="45041"/>
        <a:ext cx="4150607" cy="900827"/>
      </dsp:txXfrm>
    </dsp:sp>
    <dsp:sp modelId="{2E3FFF90-441D-4142-809D-DC19B4407794}">
      <dsp:nvSpPr>
        <dsp:cNvPr id="0" name=""/>
        <dsp:cNvSpPr/>
      </dsp:nvSpPr>
      <dsp:spPr>
        <a:xfrm>
          <a:off x="6630191" y="45041"/>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a) jäsenvaltio; </a:t>
          </a:r>
          <a:endParaRPr lang="fi-FI" sz="700" kern="1200"/>
        </a:p>
      </dsp:txBody>
      <dsp:txXfrm>
        <a:off x="6630191" y="45041"/>
        <a:ext cx="4150607" cy="225206"/>
      </dsp:txXfrm>
    </dsp:sp>
    <dsp:sp modelId="{8F366347-538D-46F8-8C9C-EC35BB931DF3}">
      <dsp:nvSpPr>
        <dsp:cNvPr id="0" name=""/>
        <dsp:cNvSpPr/>
      </dsp:nvSpPr>
      <dsp:spPr>
        <a:xfrm>
          <a:off x="6468479" y="270248"/>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0AEE6B-9734-404D-8BBB-F4E0670D5196}">
      <dsp:nvSpPr>
        <dsp:cNvPr id="0" name=""/>
        <dsp:cNvSpPr/>
      </dsp:nvSpPr>
      <dsp:spPr>
        <a:xfrm>
          <a:off x="6630191" y="270248"/>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b) Euroopan keskuspankkijärjestelmän jäsenet; </a:t>
          </a:r>
          <a:endParaRPr lang="fi-FI" sz="700" kern="1200"/>
        </a:p>
      </dsp:txBody>
      <dsp:txXfrm>
        <a:off x="6630191" y="270248"/>
        <a:ext cx="4150607" cy="225206"/>
      </dsp:txXfrm>
    </dsp:sp>
    <dsp:sp modelId="{BD89D721-80DB-4094-ACCF-2A5535E9F3DE}">
      <dsp:nvSpPr>
        <dsp:cNvPr id="0" name=""/>
        <dsp:cNvSpPr/>
      </dsp:nvSpPr>
      <dsp:spPr>
        <a:xfrm>
          <a:off x="6468479" y="495455"/>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40286-0265-4837-8148-1A9DC01D4215}">
      <dsp:nvSpPr>
        <dsp:cNvPr id="0" name=""/>
        <dsp:cNvSpPr/>
      </dsp:nvSpPr>
      <dsp:spPr>
        <a:xfrm>
          <a:off x="6630191" y="495455"/>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c) yhden tai useamman jäsenvaltion ministeriö, virasto tai erillisyhtiö tai sen puolesta toimiva henkilö; </a:t>
          </a:r>
          <a:endParaRPr lang="fi-FI" sz="700" kern="1200"/>
        </a:p>
      </dsp:txBody>
      <dsp:txXfrm>
        <a:off x="6630191" y="495455"/>
        <a:ext cx="4150607" cy="225206"/>
      </dsp:txXfrm>
    </dsp:sp>
    <dsp:sp modelId="{343E6A41-6FA3-462B-B1D0-3CDAED0EF36D}">
      <dsp:nvSpPr>
        <dsp:cNvPr id="0" name=""/>
        <dsp:cNvSpPr/>
      </dsp:nvSpPr>
      <dsp:spPr>
        <a:xfrm>
          <a:off x="6468479" y="720661"/>
          <a:ext cx="41506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15C20D-B3DD-45AA-9091-B2587FB1BC4E}">
      <dsp:nvSpPr>
        <dsp:cNvPr id="0" name=""/>
        <dsp:cNvSpPr/>
      </dsp:nvSpPr>
      <dsp:spPr>
        <a:xfrm>
          <a:off x="6630191" y="720661"/>
          <a:ext cx="415060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0" lvl="0" indent="0" algn="l" defTabSz="311150">
            <a:lnSpc>
              <a:spcPct val="90000"/>
            </a:lnSpc>
            <a:spcBef>
              <a:spcPct val="0"/>
            </a:spcBef>
            <a:spcAft>
              <a:spcPct val="35000"/>
            </a:spcAft>
            <a:buNone/>
          </a:pPr>
          <a:r>
            <a:rPr lang="fi-FI" sz="700" i="1" kern="1200"/>
            <a:t>d) jos jäsenvaltio on liittovaltio, jokin liittovaltion jäsenistä. </a:t>
          </a:r>
          <a:endParaRPr lang="fi-FI" sz="700" kern="1200"/>
        </a:p>
      </dsp:txBody>
      <dsp:txXfrm>
        <a:off x="6630191" y="720661"/>
        <a:ext cx="4150607" cy="225206"/>
      </dsp:txXfrm>
    </dsp:sp>
    <dsp:sp modelId="{A2B2A782-8A9E-4B89-BE73-E21F159F82F9}">
      <dsp:nvSpPr>
        <dsp:cNvPr id="0" name=""/>
        <dsp:cNvSpPr/>
      </dsp:nvSpPr>
      <dsp:spPr>
        <a:xfrm>
          <a:off x="2156159" y="945868"/>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B1E3B-0CB0-486F-B1EE-1BF1B8A2D8C9}">
      <dsp:nvSpPr>
        <dsp:cNvPr id="0" name=""/>
        <dsp:cNvSpPr/>
      </dsp:nvSpPr>
      <dsp:spPr>
        <a:xfrm>
          <a:off x="2317871" y="990910"/>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liiketoimiin, toimeksiantoihin tai toimintaan julkisen velan hoitamista koskevan politiikan toteuttamiseksi, kun niiden toteuttajana on komissio tai mikä tahansa muu virallisesti nimetty elin tai henkilö, joka toimii sen puolesta. </a:t>
          </a:r>
        </a:p>
      </dsp:txBody>
      <dsp:txXfrm>
        <a:off x="2317871" y="990910"/>
        <a:ext cx="4150607" cy="900827"/>
      </dsp:txXfrm>
    </dsp:sp>
    <dsp:sp modelId="{C7EF4A1E-66F9-4592-8BE0-7E35F3DF07EA}">
      <dsp:nvSpPr>
        <dsp:cNvPr id="0" name=""/>
        <dsp:cNvSpPr/>
      </dsp:nvSpPr>
      <dsp:spPr>
        <a:xfrm>
          <a:off x="2156159" y="1891737"/>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C0787F-C5CD-4255-8EE8-15A5E42E571D}">
      <dsp:nvSpPr>
        <dsp:cNvPr id="0" name=""/>
        <dsp:cNvSpPr/>
      </dsp:nvSpPr>
      <dsp:spPr>
        <a:xfrm>
          <a:off x="2317871" y="1936779"/>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jäsenvaltion, komission tai muun virallisesti nimetyn toimielimen taikka niiden puolesta toimivan henkilön toimiin, jotka liittyvät päästöoikeuksiin ja jotka toteutetaan osana unionin ilmastopolitiikkaa direktiivin </a:t>
          </a:r>
          <a:r>
            <a:rPr lang="fi-FI" sz="1100" kern="1200">
              <a:hlinkClick xmlns:r="http://schemas.openxmlformats.org/officeDocument/2006/relationships" r:id="rId1"/>
            </a:rPr>
            <a:t>2003/87/EY</a:t>
          </a:r>
          <a:r>
            <a:rPr lang="fi-FI" sz="1100" kern="1200"/>
            <a:t> mukaisesti.</a:t>
          </a:r>
        </a:p>
      </dsp:txBody>
      <dsp:txXfrm>
        <a:off x="2317871" y="1936779"/>
        <a:ext cx="4150607" cy="900827"/>
      </dsp:txXfrm>
    </dsp:sp>
    <dsp:sp modelId="{6FB20A57-D7FF-4C04-BD5A-FE16273F7A3F}">
      <dsp:nvSpPr>
        <dsp:cNvPr id="0" name=""/>
        <dsp:cNvSpPr/>
      </dsp:nvSpPr>
      <dsp:spPr>
        <a:xfrm>
          <a:off x="2156159" y="2837606"/>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18D92F-1D5F-450B-B81B-0E74A8D89BBE}">
      <dsp:nvSpPr>
        <dsp:cNvPr id="0" name=""/>
        <dsp:cNvSpPr/>
      </dsp:nvSpPr>
      <dsp:spPr>
        <a:xfrm>
          <a:off x="2317871" y="2882647"/>
          <a:ext cx="4150607"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jäsenvaltion, komission tai muun virallisesti nimetyn elimen taikka niiden puolesta toimivan henkilön toimiin, jotka toteutetaan osana unionin yhteistä maatalouspolitiikkaa tai osana unionin yhteistä kalastuspolitiikkaa SEUT:n nojalla hyväksyttyjen säädösten tai tehtyjen kansainvälisten sopimusten mukaisesti. </a:t>
          </a:r>
        </a:p>
      </dsp:txBody>
      <dsp:txXfrm>
        <a:off x="2317871" y="2882647"/>
        <a:ext cx="4150607" cy="900827"/>
      </dsp:txXfrm>
    </dsp:sp>
    <dsp:sp modelId="{208A4414-37C8-4675-8F8D-681F26A04E66}">
      <dsp:nvSpPr>
        <dsp:cNvPr id="0" name=""/>
        <dsp:cNvSpPr/>
      </dsp:nvSpPr>
      <dsp:spPr>
        <a:xfrm>
          <a:off x="2156159" y="3783475"/>
          <a:ext cx="86246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BCC5B-F630-4825-8B52-2C87C54BF734}">
      <dsp:nvSpPr>
        <dsp:cNvPr id="0" name=""/>
        <dsp:cNvSpPr/>
      </dsp:nvSpPr>
      <dsp:spPr>
        <a:xfrm rot="16200000">
          <a:off x="-894024"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’Kestävällä sijoituksella’ tarkoitetaan </a:t>
          </a:r>
          <a:endParaRPr lang="fi-FI" sz="1100" kern="1200"/>
        </a:p>
      </dsp:txBody>
      <dsp:txXfrm rot="5400000">
        <a:off x="5791" y="766310"/>
        <a:ext cx="2031927" cy="2298935"/>
      </dsp:txXfrm>
    </dsp:sp>
    <dsp:sp modelId="{68408BAA-2AE9-4BF8-8744-417529B88729}">
      <dsp:nvSpPr>
        <dsp:cNvPr id="0" name=""/>
        <dsp:cNvSpPr/>
      </dsp:nvSpPr>
      <dsp:spPr>
        <a:xfrm rot="16200000">
          <a:off x="1290298"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”taloudelliseen toimintaan kohdistuvaa sijoitusta, </a:t>
          </a:r>
          <a:endParaRPr lang="fi-FI" sz="1100" kern="1200"/>
        </a:p>
      </dsp:txBody>
      <dsp:txXfrm rot="5400000">
        <a:off x="2190113" y="766310"/>
        <a:ext cx="2031927" cy="2298935"/>
      </dsp:txXfrm>
    </dsp:sp>
    <dsp:sp modelId="{91DB9285-0227-405C-AB49-A96ED52A6091}">
      <dsp:nvSpPr>
        <dsp:cNvPr id="0" name=""/>
        <dsp:cNvSpPr/>
      </dsp:nvSpPr>
      <dsp:spPr>
        <a:xfrm rot="16200000">
          <a:off x="3474621"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joka edistää ympäristötavoitetta kuten tavoitetta, jota mitataan esimerkiksi keskeisimmillä resurssitehokkuuden indikaattoreilla, jotka koskevat energian, uusiutuvan energian, raaka-aineiden sekä veden ja maan käyttöä, jätteen syntymistä ja kasvihuonekaasupäästöjä tai luonnon monimuotoisuuteen kohdistuvaa vaikutusta ja kiertotaloutta, </a:t>
          </a:r>
          <a:endParaRPr lang="fi-FI" sz="1100" kern="1200"/>
        </a:p>
      </dsp:txBody>
      <dsp:txXfrm rot="5400000">
        <a:off x="4374436" y="766310"/>
        <a:ext cx="2031927" cy="2298935"/>
      </dsp:txXfrm>
    </dsp:sp>
    <dsp:sp modelId="{C617259C-FF3C-4896-AFC3-A524AF1284E4}">
      <dsp:nvSpPr>
        <dsp:cNvPr id="0" name=""/>
        <dsp:cNvSpPr/>
      </dsp:nvSpPr>
      <dsp:spPr>
        <a:xfrm rot="16200000">
          <a:off x="5658943"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tai taloudelliseen toimintaan kohdistuvaa sijoitusta, joka edistää yhteiskunnallista tavoitetta, ja etenkin sijoitusta, joka edistää eriarvoisuuden torjuntaa tai joka edistää sosiaalista yhteenkuuluvuutta, yhteiskuntaan integroitumista ja työmarkkinasuhteita, tai sijoitusta inhimilliseen pääomaan tai taloudellisesti tai sosiaalisesti heikommassa asemassa oleviin yhteisöihin, </a:t>
          </a:r>
          <a:endParaRPr lang="fi-FI" sz="1100" kern="1200"/>
        </a:p>
      </dsp:txBody>
      <dsp:txXfrm rot="5400000">
        <a:off x="6558758" y="766310"/>
        <a:ext cx="2031927" cy="2298935"/>
      </dsp:txXfrm>
    </dsp:sp>
    <dsp:sp modelId="{2B5FFB01-C918-426C-913E-40E9DB7F6561}">
      <dsp:nvSpPr>
        <dsp:cNvPr id="0" name=""/>
        <dsp:cNvSpPr/>
      </dsp:nvSpPr>
      <dsp:spPr>
        <a:xfrm rot="16200000">
          <a:off x="7843266" y="899814"/>
          <a:ext cx="3831557" cy="2031927"/>
        </a:xfrm>
        <a:prstGeom prst="flowChartManualOperati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0276" bIns="0" numCol="1" spcCol="1270" anchor="ctr" anchorCtr="0">
          <a:noAutofit/>
        </a:bodyPr>
        <a:lstStyle/>
        <a:p>
          <a:pPr marL="0" lvl="0" indent="0" algn="ctr" defTabSz="488950">
            <a:lnSpc>
              <a:spcPct val="90000"/>
            </a:lnSpc>
            <a:spcBef>
              <a:spcPct val="0"/>
            </a:spcBef>
            <a:spcAft>
              <a:spcPct val="35000"/>
            </a:spcAft>
            <a:buNone/>
          </a:pPr>
          <a:r>
            <a:rPr lang="fi-FI" sz="1100" b="1" kern="1200"/>
            <a:t>edellyttäen, että tällaiset sijoitukset eivät aiheuta merkittävää haittaa yhdellekään edellä mainituista tavoitteista ja että sijoitusten kohdeyhtiöt noudattavat hyviä hallintotapoja, etenkin toimivien hallintorakenteiden, työntekijöihin nähden ylläpidettyjen suhteiden, henkilöstön palkitsemisen ja verosäännösten noudattamisen osalta.” </a:t>
          </a:r>
          <a:endParaRPr lang="fi-FI" sz="1100" kern="1200"/>
        </a:p>
      </dsp:txBody>
      <dsp:txXfrm rot="5400000">
        <a:off x="8743081" y="766310"/>
        <a:ext cx="2031927" cy="2298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4CEECB-B017-4DA9-A312-6753CFBD8E78}" type="datetimeFigureOut">
              <a:rPr lang="fi-FI" smtClean="0"/>
              <a:t>2.3.2023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46F82-C246-48F4-8F01-BCBB0854B486}" type="slidenum">
              <a:rPr lang="fi-FI" smtClean="0"/>
              <a:t>‹#›</a:t>
            </a:fld>
            <a:endParaRPr lang="fi-FI"/>
          </a:p>
        </p:txBody>
      </p:sp>
    </p:spTree>
    <p:extLst>
      <p:ext uri="{BB962C8B-B14F-4D97-AF65-F5344CB8AC3E}">
        <p14:creationId xmlns:p14="http://schemas.microsoft.com/office/powerpoint/2010/main" val="165112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A01CAE-26EE-4759-80B7-447314DD8CD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623C258-13F8-4AC2-B184-9053A0D3E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C028755-6159-4C68-9E29-DB0A618CD04F}"/>
              </a:ext>
            </a:extLst>
          </p:cNvPr>
          <p:cNvSpPr>
            <a:spLocks noGrp="1"/>
          </p:cNvSpPr>
          <p:nvPr>
            <p:ph type="dt" sz="half" idx="10"/>
          </p:nvPr>
        </p:nvSpPr>
        <p:spPr/>
        <p:txBody>
          <a:bodyPr/>
          <a:lstStyle/>
          <a:p>
            <a:fld id="{836E4139-C127-42FE-834A-E4A1ADC67745}" type="datetime1">
              <a:rPr lang="fi-FI" smtClean="0"/>
              <a:t>2.3.2023</a:t>
            </a:fld>
            <a:endParaRPr lang="fi-FI"/>
          </a:p>
        </p:txBody>
      </p:sp>
      <p:sp>
        <p:nvSpPr>
          <p:cNvPr id="5" name="Alatunnisteen paikkamerkki 4">
            <a:extLst>
              <a:ext uri="{FF2B5EF4-FFF2-40B4-BE49-F238E27FC236}">
                <a16:creationId xmlns:a16="http://schemas.microsoft.com/office/drawing/2014/main" id="{FAEFF0EF-F319-484B-822F-FAB9197BBC8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59E2AF7C-AF8C-40DB-A750-3193947EDFE6}"/>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40277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52A998-674A-4365-A48A-E336CDB4832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E9C9EE0-7177-4F9F-9511-912EA7FF40B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FB87820-7E27-4FEB-B535-F1B28F668E70}"/>
              </a:ext>
            </a:extLst>
          </p:cNvPr>
          <p:cNvSpPr>
            <a:spLocks noGrp="1"/>
          </p:cNvSpPr>
          <p:nvPr>
            <p:ph type="dt" sz="half" idx="10"/>
          </p:nvPr>
        </p:nvSpPr>
        <p:spPr/>
        <p:txBody>
          <a:bodyPr/>
          <a:lstStyle/>
          <a:p>
            <a:fld id="{CDBC404F-386C-489E-A115-760E12B9C000}" type="datetime1">
              <a:rPr lang="fi-FI" smtClean="0"/>
              <a:t>2.3.2023</a:t>
            </a:fld>
            <a:endParaRPr lang="fi-FI"/>
          </a:p>
        </p:txBody>
      </p:sp>
      <p:sp>
        <p:nvSpPr>
          <p:cNvPr id="5" name="Alatunnisteen paikkamerkki 4">
            <a:extLst>
              <a:ext uri="{FF2B5EF4-FFF2-40B4-BE49-F238E27FC236}">
                <a16:creationId xmlns:a16="http://schemas.microsoft.com/office/drawing/2014/main" id="{DDAF3295-BA40-4C34-A1F5-AF10D983FE75}"/>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BD0C15E6-9959-43CD-8D9A-23A37EF30CA3}"/>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937654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F6CCBF9-C14F-448E-A21E-DE6F3C8896F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832AA73-4070-4B58-B4CF-CF5A63DAC60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687641-6C6E-4C19-87A6-1462BAA84F08}"/>
              </a:ext>
            </a:extLst>
          </p:cNvPr>
          <p:cNvSpPr>
            <a:spLocks noGrp="1"/>
          </p:cNvSpPr>
          <p:nvPr>
            <p:ph type="dt" sz="half" idx="10"/>
          </p:nvPr>
        </p:nvSpPr>
        <p:spPr/>
        <p:txBody>
          <a:bodyPr/>
          <a:lstStyle/>
          <a:p>
            <a:fld id="{1C0EF4BE-98F9-467D-A4CB-DDFCE72B8571}" type="datetime1">
              <a:rPr lang="fi-FI" smtClean="0"/>
              <a:t>2.3.2023</a:t>
            </a:fld>
            <a:endParaRPr lang="fi-FI"/>
          </a:p>
        </p:txBody>
      </p:sp>
      <p:sp>
        <p:nvSpPr>
          <p:cNvPr id="5" name="Alatunnisteen paikkamerkki 4">
            <a:extLst>
              <a:ext uri="{FF2B5EF4-FFF2-40B4-BE49-F238E27FC236}">
                <a16:creationId xmlns:a16="http://schemas.microsoft.com/office/drawing/2014/main" id="{BA32E878-999B-4E5F-A53C-3A4D1FE3894A}"/>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FFBF4411-A2D8-4457-88EB-D913B50DB839}"/>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655702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C4D79B51-9671-4899-93F1-0438D1520B46}" type="datetime1">
              <a:rPr lang="fi-FI" smtClean="0">
                <a:solidFill>
                  <a:prstClr val="black">
                    <a:tint val="75000"/>
                  </a:prstClr>
                </a:solidFill>
              </a:rPr>
              <a:t>2.3.2023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316104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rgbClr val="FFFFFF"/>
                </a:solidFill>
              </a:defRPr>
            </a:lvl1pPr>
          </a:lstStyle>
          <a:p>
            <a:r>
              <a:rPr lang="fi-FI"/>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907726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79079" y="5454200"/>
            <a:ext cx="7172564" cy="792000"/>
          </a:xfrm>
          <a:prstGeom prst="rect">
            <a:avLst/>
          </a:prstGeom>
        </p:spPr>
        <p:txBody>
          <a:bodyPr lIns="0" tIns="0" rIns="0" bIns="0" anchor="t">
            <a:normAutofit/>
          </a:bodyPr>
          <a:lstStyle>
            <a:lvl1pPr marL="0" indent="0" algn="l">
              <a:spcBef>
                <a:spcPts val="0"/>
              </a:spcBef>
              <a:buNone/>
              <a:defRPr sz="1200" i="1">
                <a:solidFill>
                  <a:schemeClr val="bg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5" y="290"/>
            <a:ext cx="3497704" cy="2280720"/>
          </a:xfrm>
          <a:prstGeom prst="rect">
            <a:avLst/>
          </a:prstGeom>
        </p:spPr>
      </p:pic>
    </p:spTree>
    <p:extLst>
      <p:ext uri="{BB962C8B-B14F-4D97-AF65-F5344CB8AC3E}">
        <p14:creationId xmlns:p14="http://schemas.microsoft.com/office/powerpoint/2010/main" val="322495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79079" y="2740334"/>
            <a:ext cx="10633847" cy="2636000"/>
          </a:xfrm>
          <a:prstGeom prst="rect">
            <a:avLst/>
          </a:prstGeom>
        </p:spPr>
        <p:txBody>
          <a:bodyPr lIns="0" tIns="0" rIns="0" bIns="0" anchor="b">
            <a:noAutofit/>
          </a:bodyPr>
          <a:lstStyle>
            <a:lvl1pPr algn="l">
              <a:lnSpc>
                <a:spcPct val="80000"/>
              </a:lnSpc>
              <a:defRPr sz="5400" b="1" spc="-15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779079" y="5504997"/>
            <a:ext cx="7172564" cy="7920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1911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5799017" y="180000"/>
            <a:ext cx="6172923"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779082" y="2435535"/>
            <a:ext cx="4425969" cy="3232900"/>
          </a:xfrm>
          <a:prstGeom prst="rect">
            <a:avLst/>
          </a:prstGeom>
        </p:spPr>
        <p:txBody>
          <a:bodyPr lIns="0" tIns="0" rIns="0" bIns="0" anchor="t">
            <a:noAutofit/>
          </a:bodyPr>
          <a:lstStyle>
            <a:lvl1pPr algn="l">
              <a:lnSpc>
                <a:spcPct val="80000"/>
              </a:lnSpc>
              <a:defRPr sz="4500" b="1" spc="-15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779082" y="5884335"/>
            <a:ext cx="4425969" cy="583200"/>
          </a:xfrm>
          <a:prstGeom prst="rect">
            <a:avLst/>
          </a:prstGeom>
        </p:spPr>
        <p:txBody>
          <a:bodyPr lIns="0" tIns="0" rIns="0" bIns="0" anchor="t">
            <a:normAutofit/>
          </a:bodyPr>
          <a:lstStyle>
            <a:lvl1pPr marL="0" indent="0" algn="l">
              <a:spcBef>
                <a:spcPts val="0"/>
              </a:spcBef>
              <a:buNone/>
              <a:defRPr sz="1200" i="1">
                <a:solidFill>
                  <a:srgbClr val="928B81"/>
                </a:solidFill>
                <a:latin typeface="Georgia"/>
                <a:cs typeface="Georgi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649" y="0"/>
            <a:ext cx="3447299" cy="2281300"/>
          </a:xfrm>
          <a:prstGeom prst="rect">
            <a:avLst/>
          </a:prstGeom>
        </p:spPr>
      </p:pic>
    </p:spTree>
    <p:extLst>
      <p:ext uri="{BB962C8B-B14F-4D97-AF65-F5344CB8AC3E}">
        <p14:creationId xmlns:p14="http://schemas.microsoft.com/office/powerpoint/2010/main" val="1325179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779079" y="1912266"/>
            <a:ext cx="10633847" cy="2636000"/>
          </a:xfrm>
          <a:prstGeom prst="rect">
            <a:avLst/>
          </a:prstGeom>
        </p:spPr>
        <p:txBody>
          <a:bodyPr lIns="0" tIns="0" rIns="0" bIns="0" anchor="t">
            <a:noAutofit/>
          </a:bodyPr>
          <a:lstStyle>
            <a:lvl1pPr algn="l">
              <a:lnSpc>
                <a:spcPct val="80000"/>
              </a:lnSpc>
              <a:defRPr sz="5400" b="1" spc="-15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3393" y="5599324"/>
            <a:ext cx="3771369" cy="1194266"/>
          </a:xfrm>
          <a:prstGeom prst="rect">
            <a:avLst/>
          </a:prstGeom>
        </p:spPr>
      </p:pic>
    </p:spTree>
    <p:extLst>
      <p:ext uri="{BB962C8B-B14F-4D97-AF65-F5344CB8AC3E}">
        <p14:creationId xmlns:p14="http://schemas.microsoft.com/office/powerpoint/2010/main" val="813400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4F7D498-9A83-4831-B0D9-2E4305BBE203}" type="datetime1">
              <a:rPr lang="fi-FI" smtClean="0">
                <a:solidFill>
                  <a:prstClr val="black">
                    <a:tint val="75000"/>
                  </a:prstClr>
                </a:solidFill>
              </a:rPr>
              <a:t>2.3.2023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747236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3" y="1685678"/>
            <a:ext cx="531743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B21AE2A4-1322-4962-AE31-FC3BB3919787}" type="datetime1">
              <a:rPr lang="fi-FI" smtClean="0">
                <a:solidFill>
                  <a:prstClr val="black">
                    <a:tint val="75000"/>
                  </a:prstClr>
                </a:solidFill>
              </a:rPr>
              <a:t>2.3.2023</a:t>
            </a:fld>
            <a:endParaRPr lang="fi-FI">
              <a:solidFill>
                <a:prstClr val="black">
                  <a:tint val="75000"/>
                </a:prstClr>
              </a:solidFill>
            </a:endParaRPr>
          </a:p>
        </p:txBody>
      </p:sp>
      <p:sp>
        <p:nvSpPr>
          <p:cNvPr id="8" name="Footer Placeholder 3"/>
          <p:cNvSpPr>
            <a:spLocks noGrp="1"/>
          </p:cNvSpPr>
          <p:nvPr>
            <p:ph type="ftr" sz="quarter" idx="20"/>
          </p:nvPr>
        </p:nvSpPr>
        <p:spPr/>
        <p:txBody>
          <a:bodyPr/>
          <a:lstStyle>
            <a:lvl1pPr>
              <a:defRPr/>
            </a:lvl1pPr>
          </a:lstStyle>
          <a:p>
            <a:pPr>
              <a:defRPr/>
            </a:pPr>
            <a:r>
              <a:rPr lang="fi-FI">
                <a:solidFill>
                  <a:prstClr val="black">
                    <a:tint val="75000"/>
                  </a:prstClr>
                </a:solidFill>
              </a:rPr>
              <a:t>Rahoitusmarkkinaoikeus Luento 2</a:t>
            </a:r>
          </a:p>
        </p:txBody>
      </p:sp>
      <p:sp>
        <p:nvSpPr>
          <p:cNvPr id="9" name="Slide Number Placeholder 13"/>
          <p:cNvSpPr>
            <a:spLocks noGrp="1"/>
          </p:cNvSpPr>
          <p:nvPr>
            <p:ph type="sldNum" sz="quarter" idx="21"/>
          </p:nvPr>
        </p:nvSpPr>
        <p:spPr/>
        <p:txBody>
          <a:bodyPr/>
          <a:lstStyle>
            <a:lvl1pPr>
              <a:defRPr/>
            </a:lvl1pPr>
          </a:lstStyle>
          <a:p>
            <a:pPr>
              <a:defRPr/>
            </a:pPr>
            <a:fld id="{BFB6B250-F217-B84A-8E10-659CA258BA50}" type="slidenum">
              <a:rPr lang="fi-FI">
                <a:solidFill>
                  <a:prstClr val="black">
                    <a:tint val="75000"/>
                  </a:prstClr>
                </a:solidFill>
              </a:rPr>
              <a:pPr>
                <a:defRPr/>
              </a:pPr>
              <a:t>‹#›</a:t>
            </a:fld>
            <a:endParaRPr lang="fi-FI">
              <a:solidFill>
                <a:prstClr val="black">
                  <a:tint val="75000"/>
                </a:prstClr>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292232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D6882-535F-48B9-85B9-9D08DC7213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1331AA5-7EE8-49B5-B364-212F796CE8D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99E9E6-3D9B-4119-8C2F-CC6852E9DE49}"/>
              </a:ext>
            </a:extLst>
          </p:cNvPr>
          <p:cNvSpPr>
            <a:spLocks noGrp="1"/>
          </p:cNvSpPr>
          <p:nvPr>
            <p:ph type="dt" sz="half" idx="10"/>
          </p:nvPr>
        </p:nvSpPr>
        <p:spPr/>
        <p:txBody>
          <a:bodyPr/>
          <a:lstStyle/>
          <a:p>
            <a:fld id="{BF9E6D93-FABB-490E-ADF1-86955967E182}" type="datetime1">
              <a:rPr lang="fi-FI" smtClean="0"/>
              <a:t>2.3.2023</a:t>
            </a:fld>
            <a:endParaRPr lang="fi-FI"/>
          </a:p>
        </p:txBody>
      </p:sp>
      <p:sp>
        <p:nvSpPr>
          <p:cNvPr id="5" name="Alatunnisteen paikkamerkki 4">
            <a:extLst>
              <a:ext uri="{FF2B5EF4-FFF2-40B4-BE49-F238E27FC236}">
                <a16:creationId xmlns:a16="http://schemas.microsoft.com/office/drawing/2014/main" id="{EF83F6F7-130D-4BF5-8C8D-40DBD4E98FA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8E6B59E9-4FB6-43E4-A5C6-8852CEDDA3F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76549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541867" y="1712916"/>
            <a:ext cx="11099800" cy="3919537"/>
          </a:xfrm>
          <a:prstGeom prst="rect">
            <a:avLst/>
          </a:prstGeom>
          <a:solidFill>
            <a:srgbClr val="ED293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endParaRPr lang="fi-FI" altLang="fi-FI" sz="1350">
              <a:solidFill>
                <a:srgbClr val="000000"/>
              </a:solidFill>
            </a:endParaRPr>
          </a:p>
        </p:txBody>
      </p:sp>
      <p:pic>
        <p:nvPicPr>
          <p:cNvPr id="5" name="Picture 10" descr="aalto_HSE_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
            <a:ext cx="2827867"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2002" y="1770063"/>
            <a:ext cx="10358967" cy="1331912"/>
          </a:xfrm>
          <a:prstGeom prst="rect">
            <a:avLst/>
          </a:prstGeom>
        </p:spPr>
        <p:txBody>
          <a:bodyPr/>
          <a:lstStyle>
            <a:lvl1pPr>
              <a:defRPr sz="3000">
                <a:solidFill>
                  <a:schemeClr val="bg1"/>
                </a:solidFill>
              </a:defRPr>
            </a:lvl1pPr>
          </a:lstStyle>
          <a:p>
            <a:pPr lvl="0"/>
            <a:r>
              <a:rPr lang="en-US" noProof="0"/>
              <a:t>Click to edit Master title style</a:t>
            </a:r>
          </a:p>
        </p:txBody>
      </p:sp>
      <p:sp>
        <p:nvSpPr>
          <p:cNvPr id="3075" name="Rectangle 3"/>
          <p:cNvSpPr>
            <a:spLocks noGrp="1" noChangeArrowheads="1"/>
          </p:cNvSpPr>
          <p:nvPr>
            <p:ph type="subTitle" idx="1"/>
          </p:nvPr>
        </p:nvSpPr>
        <p:spPr>
          <a:xfrm>
            <a:off x="762002" y="3141666"/>
            <a:ext cx="8377767" cy="2339975"/>
          </a:xfrm>
          <a:prstGeom prst="rect">
            <a:avLst/>
          </a:prstGeom>
        </p:spPr>
        <p:txBody>
          <a:bodyPr/>
          <a:lstStyle>
            <a:lvl1pPr marL="0" indent="0">
              <a:buFontTx/>
              <a:buNone/>
              <a:defRPr>
                <a:solidFill>
                  <a:schemeClr val="bg1"/>
                </a:solidFill>
                <a:latin typeface="Georgia" pitchFamily="18" charset="0"/>
              </a:defRPr>
            </a:lvl1pPr>
          </a:lstStyle>
          <a:p>
            <a:pPr lvl="0"/>
            <a:r>
              <a:rPr lang="en-US" noProof="0"/>
              <a:t>Click to edit Master subtitle style</a:t>
            </a:r>
          </a:p>
        </p:txBody>
      </p:sp>
      <p:sp>
        <p:nvSpPr>
          <p:cNvPr id="6" name="Rectangle 4"/>
          <p:cNvSpPr>
            <a:spLocks noGrp="1" noChangeArrowheads="1"/>
          </p:cNvSpPr>
          <p:nvPr>
            <p:ph type="dt" sz="half" idx="10"/>
          </p:nvPr>
        </p:nvSpPr>
        <p:spPr>
          <a:xfrm>
            <a:off x="3814233" y="5959478"/>
            <a:ext cx="2700867" cy="176213"/>
          </a:xfrm>
        </p:spPr>
        <p:txBody>
          <a:bodyPr/>
          <a:lstStyle>
            <a:lvl1pPr fontAlgn="auto">
              <a:spcBef>
                <a:spcPts val="0"/>
              </a:spcBef>
              <a:spcAft>
                <a:spcPts val="0"/>
              </a:spcAft>
              <a:defRPr sz="900">
                <a:solidFill>
                  <a:srgbClr val="928B81"/>
                </a:solidFill>
              </a:defRPr>
            </a:lvl1pPr>
          </a:lstStyle>
          <a:p>
            <a:pPr>
              <a:defRPr/>
            </a:pPr>
            <a:fld id="{DE521D50-C011-426E-A936-37AAEB55D79A}" type="datetime1">
              <a:rPr lang="fi-FI" smtClean="0"/>
              <a:t>2.3.2023</a:t>
            </a:fld>
            <a:endParaRPr lang="en-US"/>
          </a:p>
        </p:txBody>
      </p:sp>
    </p:spTree>
    <p:extLst>
      <p:ext uri="{BB962C8B-B14F-4D97-AF65-F5344CB8AC3E}">
        <p14:creationId xmlns:p14="http://schemas.microsoft.com/office/powerpoint/2010/main" val="4091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sz="half" idx="1"/>
          </p:nvPr>
        </p:nvSpPr>
        <p:spPr>
          <a:xfrm>
            <a:off x="762002" y="1582740"/>
            <a:ext cx="5221817"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9AEBF1CA-57F0-4195-B95F-9A50FC391505}" type="datetime1">
              <a:rPr lang="fi-FI" smtClean="0">
                <a:solidFill>
                  <a:prstClr val="black">
                    <a:tint val="75000"/>
                  </a:prstClr>
                </a:solidFill>
              </a:rPr>
              <a:t>2.3.2023</a:t>
            </a:fld>
            <a:endParaRPr lang="en-US">
              <a:solidFill>
                <a:prstClr val="black">
                  <a:tint val="75000"/>
                </a:prstClr>
              </a:solidFill>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2</a:t>
            </a:r>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09C7AA-28C5-4F02-8F5F-D4D060D24B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9468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2" y="488950"/>
            <a:ext cx="10646833" cy="1079500"/>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762002" y="1582740"/>
            <a:ext cx="10646833" cy="4135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fld id="{5C4CA163-4E32-4F74-8EDB-243C680B9528}" type="datetime1">
              <a:rPr lang="fi-FI" smtClean="0">
                <a:solidFill>
                  <a:prstClr val="black">
                    <a:tint val="75000"/>
                  </a:prstClr>
                </a:solidFill>
              </a:rPr>
              <a:t>2.3.2023</a:t>
            </a:fld>
            <a:endParaRPr lang="en-US">
              <a:solidFill>
                <a:prstClr val="black">
                  <a:tint val="75000"/>
                </a:prstClr>
              </a:solidFill>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r>
              <a:rPr lang="en-US">
                <a:solidFill>
                  <a:prstClr val="black">
                    <a:tint val="75000"/>
                  </a:prstClr>
                </a:solidFill>
              </a:rPr>
              <a:t>Rahoitusmarkkinaoikeus Luento 2</a:t>
            </a:r>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DC74067-3E18-49C5-A177-70BF794C5D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7904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5C867D5A-BC7B-4C35-9F56-EF650FFF60AE}" type="datetime1">
              <a:rPr lang="fi-FI" smtClean="0"/>
              <a:t>2.3.2023</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8586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3442A946-C13D-4A95-BE4E-A040DDFBB72F}" type="datetime1">
              <a:rPr lang="fi-FI" smtClean="0"/>
              <a:t>2.3.2023</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904132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C8E3F17C-A054-430E-A036-269EA367F57A}" type="datetime1">
              <a:rPr lang="fi-FI" smtClean="0"/>
              <a:t>2.3.2023</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689057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0C62DF8B-6899-45CF-9FBA-F3F7AFE8A3E1}" type="datetime1">
              <a:rPr lang="fi-FI" smtClean="0"/>
              <a:t>2.3.2023</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17737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2B235DDD-2941-4F59-97B7-942DEF46E29F}" type="datetime1">
              <a:rPr lang="fi-FI" smtClean="0"/>
              <a:t>2.3.2023</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r>
              <a:rPr lang="en-US"/>
              <a:t>Rahoitusmarkkinaoikeus Luento 2</a:t>
            </a:r>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757305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283E0E67-963E-44D3-9600-F5CADF120A72}" type="datetime1">
              <a:rPr lang="fi-FI" smtClean="0"/>
              <a:t>2.3.2023</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r>
              <a:rPr lang="en-US"/>
              <a:t>Rahoitusmarkkinaoikeus Luento 2</a:t>
            </a:r>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231854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74285683-F5D1-40E8-84F2-83C8EAC0D789}" type="datetime1">
              <a:rPr lang="fi-FI" smtClean="0"/>
              <a:t>2.3.2023</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r>
              <a:rPr lang="en-US"/>
              <a:t>Rahoitusmarkkinaoikeus Luento 2</a:t>
            </a:r>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419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F06029-390B-4DDF-9A78-D45B1D51FD9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F1C26E6-5CB5-4841-936C-1E78EB201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703D715-8198-404A-9070-E1990596367B}"/>
              </a:ext>
            </a:extLst>
          </p:cNvPr>
          <p:cNvSpPr>
            <a:spLocks noGrp="1"/>
          </p:cNvSpPr>
          <p:nvPr>
            <p:ph type="dt" sz="half" idx="10"/>
          </p:nvPr>
        </p:nvSpPr>
        <p:spPr/>
        <p:txBody>
          <a:bodyPr/>
          <a:lstStyle/>
          <a:p>
            <a:fld id="{40C0EAF6-B87B-4401-BDD8-538F238FD4A2}" type="datetime1">
              <a:rPr lang="fi-FI" smtClean="0"/>
              <a:t>2.3.2023</a:t>
            </a:fld>
            <a:endParaRPr lang="fi-FI"/>
          </a:p>
        </p:txBody>
      </p:sp>
      <p:sp>
        <p:nvSpPr>
          <p:cNvPr id="5" name="Alatunnisteen paikkamerkki 4">
            <a:extLst>
              <a:ext uri="{FF2B5EF4-FFF2-40B4-BE49-F238E27FC236}">
                <a16:creationId xmlns:a16="http://schemas.microsoft.com/office/drawing/2014/main" id="{1A9E2C74-53A7-4F4A-9FC5-FC905A2B7B3E}"/>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E160A132-CC0B-4E0D-A390-D055F679518D}"/>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2368545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406AADD7-1B51-4A56-9448-60447AB37AF5}" type="datetime1">
              <a:rPr lang="fi-FI" smtClean="0"/>
              <a:t>2.3.2023</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23600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2B53E5D8-8E43-4616-BA54-4AB914186603}" type="datetime1">
              <a:rPr lang="fi-FI" smtClean="0"/>
              <a:t>2.3.2023</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2331270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FCD6305E-B0B7-497B-8D7E-19E779DE4AFA}" type="datetime1">
              <a:rPr lang="fi-FI" smtClean="0"/>
              <a:t>2.3.2023</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3941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EDCB551B-CE27-4DCF-B9FE-CCED78055BF1}" type="datetime1">
              <a:rPr lang="fi-FI" smtClean="0"/>
              <a:t>2.3.2023</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106804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EB070132-CD10-4D97-8C70-78A5F23137D3}" type="datetime1">
              <a:rPr lang="fi-FI" smtClean="0">
                <a:solidFill>
                  <a:prstClr val="black">
                    <a:tint val="75000"/>
                  </a:prstClr>
                </a:solidFill>
              </a:rPr>
              <a:t>2.3.2023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259412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isältö - Kaksi palstaa">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6183362" y="1685676"/>
            <a:ext cx="531743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DA9047-F38E-4386-A6A1-84635122C83F}" type="datetime1">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2.3.2023</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sp>
        <p:nvSpPr>
          <p:cNvPr id="8" name="Footer Placeholder 3"/>
          <p:cNvSpPr>
            <a:spLocks noGrp="1"/>
          </p:cNvSpPr>
          <p:nvPr>
            <p:ph type="ftr" sz="quarter" idx="2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9" name="Slide Number Placeholder 13"/>
          <p:cNvSpPr>
            <a:spLocks noGrp="1"/>
          </p:cNvSpPr>
          <p:nvPr>
            <p:ph type="sldNum" sz="quarter" idx="2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B6B250-F217-B84A-8E10-659CA258BA50}" type="slidenum">
              <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29248366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A01CAE-26EE-4759-80B7-447314DD8CD7}"/>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623C258-13F8-4AC2-B184-9053A0D3E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C028755-6159-4C68-9E29-DB0A618CD04F}"/>
              </a:ext>
            </a:extLst>
          </p:cNvPr>
          <p:cNvSpPr>
            <a:spLocks noGrp="1"/>
          </p:cNvSpPr>
          <p:nvPr>
            <p:ph type="dt" sz="half" idx="10"/>
          </p:nvPr>
        </p:nvSpPr>
        <p:spPr/>
        <p:txBody>
          <a:bodyPr/>
          <a:lstStyle/>
          <a:p>
            <a:fld id="{3EDC9FD2-FE03-42F8-BA4E-80355B08BBD1}" type="datetime1">
              <a:rPr lang="fi-FI" smtClean="0"/>
              <a:t>2.3.2023</a:t>
            </a:fld>
            <a:endParaRPr lang="fi-FI"/>
          </a:p>
        </p:txBody>
      </p:sp>
      <p:sp>
        <p:nvSpPr>
          <p:cNvPr id="5" name="Alatunnisteen paikkamerkki 4">
            <a:extLst>
              <a:ext uri="{FF2B5EF4-FFF2-40B4-BE49-F238E27FC236}">
                <a16:creationId xmlns:a16="http://schemas.microsoft.com/office/drawing/2014/main" id="{FAEFF0EF-F319-484B-822F-FAB9197BBC8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59E2AF7C-AF8C-40DB-A750-3193947EDFE6}"/>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682904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ED6882-535F-48B9-85B9-9D08DC72139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1331AA5-7EE8-49B5-B364-212F796CE8D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B99E9E6-3D9B-4119-8C2F-CC6852E9DE49}"/>
              </a:ext>
            </a:extLst>
          </p:cNvPr>
          <p:cNvSpPr>
            <a:spLocks noGrp="1"/>
          </p:cNvSpPr>
          <p:nvPr>
            <p:ph type="dt" sz="half" idx="10"/>
          </p:nvPr>
        </p:nvSpPr>
        <p:spPr/>
        <p:txBody>
          <a:bodyPr/>
          <a:lstStyle/>
          <a:p>
            <a:fld id="{3DBDEC35-BD70-4ECD-947F-7B443B264FD5}" type="datetime1">
              <a:rPr lang="fi-FI" smtClean="0"/>
              <a:t>2.3.2023</a:t>
            </a:fld>
            <a:endParaRPr lang="fi-FI"/>
          </a:p>
        </p:txBody>
      </p:sp>
      <p:sp>
        <p:nvSpPr>
          <p:cNvPr id="5" name="Alatunnisteen paikkamerkki 4">
            <a:extLst>
              <a:ext uri="{FF2B5EF4-FFF2-40B4-BE49-F238E27FC236}">
                <a16:creationId xmlns:a16="http://schemas.microsoft.com/office/drawing/2014/main" id="{EF83F6F7-130D-4BF5-8C8D-40DBD4E98FAF}"/>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8E6B59E9-4FB6-43E4-A5C6-8852CEDDA3F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0547366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F06029-390B-4DDF-9A78-D45B1D51FD9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3F1C26E6-5CB5-4841-936C-1E78EB201D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703D715-8198-404A-9070-E1990596367B}"/>
              </a:ext>
            </a:extLst>
          </p:cNvPr>
          <p:cNvSpPr>
            <a:spLocks noGrp="1"/>
          </p:cNvSpPr>
          <p:nvPr>
            <p:ph type="dt" sz="half" idx="10"/>
          </p:nvPr>
        </p:nvSpPr>
        <p:spPr/>
        <p:txBody>
          <a:bodyPr/>
          <a:lstStyle/>
          <a:p>
            <a:fld id="{AE23594F-8BC6-42E6-BE81-8B99E57B1BA9}" type="datetime1">
              <a:rPr lang="fi-FI" smtClean="0"/>
              <a:t>2.3.2023</a:t>
            </a:fld>
            <a:endParaRPr lang="fi-FI"/>
          </a:p>
        </p:txBody>
      </p:sp>
      <p:sp>
        <p:nvSpPr>
          <p:cNvPr id="5" name="Alatunnisteen paikkamerkki 4">
            <a:extLst>
              <a:ext uri="{FF2B5EF4-FFF2-40B4-BE49-F238E27FC236}">
                <a16:creationId xmlns:a16="http://schemas.microsoft.com/office/drawing/2014/main" id="{1A9E2C74-53A7-4F4A-9FC5-FC905A2B7B3E}"/>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E160A132-CC0B-4E0D-A390-D055F679518D}"/>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192852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322CA-BD75-42DC-995B-58A31534248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21B5075-90B1-4EB7-9BF6-F36718E8809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9199B0C-FF14-446E-A1F2-8E45D23C923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04A7F7B-64E1-483D-B62D-116491ED67D0}"/>
              </a:ext>
            </a:extLst>
          </p:cNvPr>
          <p:cNvSpPr>
            <a:spLocks noGrp="1"/>
          </p:cNvSpPr>
          <p:nvPr>
            <p:ph type="dt" sz="half" idx="10"/>
          </p:nvPr>
        </p:nvSpPr>
        <p:spPr/>
        <p:txBody>
          <a:bodyPr/>
          <a:lstStyle/>
          <a:p>
            <a:fld id="{ABEEF763-4357-4D2C-AE25-E8634B2C0849}" type="datetime1">
              <a:rPr lang="fi-FI" smtClean="0"/>
              <a:t>2.3.2023</a:t>
            </a:fld>
            <a:endParaRPr lang="fi-FI"/>
          </a:p>
        </p:txBody>
      </p:sp>
      <p:sp>
        <p:nvSpPr>
          <p:cNvPr id="6" name="Alatunnisteen paikkamerkki 5">
            <a:extLst>
              <a:ext uri="{FF2B5EF4-FFF2-40B4-BE49-F238E27FC236}">
                <a16:creationId xmlns:a16="http://schemas.microsoft.com/office/drawing/2014/main" id="{0C1A3AA1-E0B9-427C-94BA-73D4712C237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C334C263-43EF-4B1D-9574-6333C93BE6C1}"/>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423041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322CA-BD75-42DC-995B-58A31534248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21B5075-90B1-4EB7-9BF6-F36718E8809C}"/>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A9199B0C-FF14-446E-A1F2-8E45D23C9235}"/>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04A7F7B-64E1-483D-B62D-116491ED67D0}"/>
              </a:ext>
            </a:extLst>
          </p:cNvPr>
          <p:cNvSpPr>
            <a:spLocks noGrp="1"/>
          </p:cNvSpPr>
          <p:nvPr>
            <p:ph type="dt" sz="half" idx="10"/>
          </p:nvPr>
        </p:nvSpPr>
        <p:spPr/>
        <p:txBody>
          <a:bodyPr/>
          <a:lstStyle/>
          <a:p>
            <a:fld id="{F391584D-1AF0-451D-A4EE-B170514A91D9}" type="datetime1">
              <a:rPr lang="fi-FI" smtClean="0"/>
              <a:t>2.3.2023</a:t>
            </a:fld>
            <a:endParaRPr lang="fi-FI"/>
          </a:p>
        </p:txBody>
      </p:sp>
      <p:sp>
        <p:nvSpPr>
          <p:cNvPr id="6" name="Alatunnisteen paikkamerkki 5">
            <a:extLst>
              <a:ext uri="{FF2B5EF4-FFF2-40B4-BE49-F238E27FC236}">
                <a16:creationId xmlns:a16="http://schemas.microsoft.com/office/drawing/2014/main" id="{0C1A3AA1-E0B9-427C-94BA-73D4712C237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C334C263-43EF-4B1D-9574-6333C93BE6C1}"/>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33934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CC91A-AF68-4CD6-8513-CE7E66B2284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898CC35-FFDD-46AE-8D34-5AA9721F1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69CE4DF-2631-411A-8533-E802F3A28BE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C109210-8A0B-433B-A896-EE7C81FCE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A3341E3-4F69-4D36-A27F-48EBE20B62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9DBD1A-761D-4F4F-8027-3CB44A81890C}"/>
              </a:ext>
            </a:extLst>
          </p:cNvPr>
          <p:cNvSpPr>
            <a:spLocks noGrp="1"/>
          </p:cNvSpPr>
          <p:nvPr>
            <p:ph type="dt" sz="half" idx="10"/>
          </p:nvPr>
        </p:nvSpPr>
        <p:spPr/>
        <p:txBody>
          <a:bodyPr/>
          <a:lstStyle/>
          <a:p>
            <a:fld id="{A426128C-A9F2-4685-822F-B0827D73BBA6}" type="datetime1">
              <a:rPr lang="fi-FI" smtClean="0"/>
              <a:t>2.3.2023</a:t>
            </a:fld>
            <a:endParaRPr lang="fi-FI"/>
          </a:p>
        </p:txBody>
      </p:sp>
      <p:sp>
        <p:nvSpPr>
          <p:cNvPr id="8" name="Alatunnisteen paikkamerkki 7">
            <a:extLst>
              <a:ext uri="{FF2B5EF4-FFF2-40B4-BE49-F238E27FC236}">
                <a16:creationId xmlns:a16="http://schemas.microsoft.com/office/drawing/2014/main" id="{1A49EB00-E0B3-4F8F-AE72-EEFB439EFBEC}"/>
              </a:ext>
            </a:extLst>
          </p:cNvPr>
          <p:cNvSpPr>
            <a:spLocks noGrp="1"/>
          </p:cNvSpPr>
          <p:nvPr>
            <p:ph type="ftr" sz="quarter" idx="11"/>
          </p:nvPr>
        </p:nvSpPr>
        <p:spPr/>
        <p:txBody>
          <a:bodyPr/>
          <a:lstStyle/>
          <a:p>
            <a:r>
              <a:rPr lang="fi-FI"/>
              <a:t>Rahoitusmarkkinaoikeus Luento 2</a:t>
            </a:r>
          </a:p>
        </p:txBody>
      </p:sp>
      <p:sp>
        <p:nvSpPr>
          <p:cNvPr id="9" name="Dian numeron paikkamerkki 8">
            <a:extLst>
              <a:ext uri="{FF2B5EF4-FFF2-40B4-BE49-F238E27FC236}">
                <a16:creationId xmlns:a16="http://schemas.microsoft.com/office/drawing/2014/main" id="{2E05F08F-461D-4828-A753-A775C569F8D5}"/>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114916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983E4-8BF2-48BF-87EA-7570454554C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72ECE3-21ED-413D-9F33-F46312B6D185}"/>
              </a:ext>
            </a:extLst>
          </p:cNvPr>
          <p:cNvSpPr>
            <a:spLocks noGrp="1"/>
          </p:cNvSpPr>
          <p:nvPr>
            <p:ph type="dt" sz="half" idx="10"/>
          </p:nvPr>
        </p:nvSpPr>
        <p:spPr/>
        <p:txBody>
          <a:bodyPr/>
          <a:lstStyle/>
          <a:p>
            <a:fld id="{D0AB491E-D67C-4AC2-803B-7B65B78A3D20}" type="datetime1">
              <a:rPr lang="fi-FI" smtClean="0"/>
              <a:t>2.3.2023</a:t>
            </a:fld>
            <a:endParaRPr lang="fi-FI"/>
          </a:p>
        </p:txBody>
      </p:sp>
      <p:sp>
        <p:nvSpPr>
          <p:cNvPr id="4" name="Alatunnisteen paikkamerkki 3">
            <a:extLst>
              <a:ext uri="{FF2B5EF4-FFF2-40B4-BE49-F238E27FC236}">
                <a16:creationId xmlns:a16="http://schemas.microsoft.com/office/drawing/2014/main" id="{83564B9F-56F0-408D-B138-4C4A5F0E1A52}"/>
              </a:ext>
            </a:extLst>
          </p:cNvPr>
          <p:cNvSpPr>
            <a:spLocks noGrp="1"/>
          </p:cNvSpPr>
          <p:nvPr>
            <p:ph type="ftr" sz="quarter" idx="11"/>
          </p:nvPr>
        </p:nvSpPr>
        <p:spPr/>
        <p:txBody>
          <a:bodyPr/>
          <a:lstStyle/>
          <a:p>
            <a:r>
              <a:rPr lang="fi-FI"/>
              <a:t>Rahoitusmarkkinaoikeus Luento 2</a:t>
            </a:r>
          </a:p>
        </p:txBody>
      </p:sp>
      <p:sp>
        <p:nvSpPr>
          <p:cNvPr id="5" name="Dian numeron paikkamerkki 4">
            <a:extLst>
              <a:ext uri="{FF2B5EF4-FFF2-40B4-BE49-F238E27FC236}">
                <a16:creationId xmlns:a16="http://schemas.microsoft.com/office/drawing/2014/main" id="{2DDA18BE-0604-4292-B44A-0BDE8C8FA724}"/>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6574475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1BECD6-3428-48FD-8685-07DF4DBA0A3F}"/>
              </a:ext>
            </a:extLst>
          </p:cNvPr>
          <p:cNvSpPr>
            <a:spLocks noGrp="1"/>
          </p:cNvSpPr>
          <p:nvPr>
            <p:ph type="dt" sz="half" idx="10"/>
          </p:nvPr>
        </p:nvSpPr>
        <p:spPr/>
        <p:txBody>
          <a:bodyPr/>
          <a:lstStyle/>
          <a:p>
            <a:fld id="{0678125A-6FF4-4710-91B8-615EF12A7618}" type="datetime1">
              <a:rPr lang="fi-FI" smtClean="0"/>
              <a:t>2.3.2023</a:t>
            </a:fld>
            <a:endParaRPr lang="fi-FI"/>
          </a:p>
        </p:txBody>
      </p:sp>
      <p:sp>
        <p:nvSpPr>
          <p:cNvPr id="3" name="Alatunnisteen paikkamerkki 2">
            <a:extLst>
              <a:ext uri="{FF2B5EF4-FFF2-40B4-BE49-F238E27FC236}">
                <a16:creationId xmlns:a16="http://schemas.microsoft.com/office/drawing/2014/main" id="{F3F4FF9C-983E-4327-AC16-650741DDD0D3}"/>
              </a:ext>
            </a:extLst>
          </p:cNvPr>
          <p:cNvSpPr>
            <a:spLocks noGrp="1"/>
          </p:cNvSpPr>
          <p:nvPr>
            <p:ph type="ftr" sz="quarter" idx="11"/>
          </p:nvPr>
        </p:nvSpPr>
        <p:spPr/>
        <p:txBody>
          <a:bodyPr/>
          <a:lstStyle/>
          <a:p>
            <a:r>
              <a:rPr lang="fi-FI"/>
              <a:t>Rahoitusmarkkinaoikeus Luento 2</a:t>
            </a:r>
          </a:p>
        </p:txBody>
      </p:sp>
      <p:sp>
        <p:nvSpPr>
          <p:cNvPr id="4" name="Dian numeron paikkamerkki 3">
            <a:extLst>
              <a:ext uri="{FF2B5EF4-FFF2-40B4-BE49-F238E27FC236}">
                <a16:creationId xmlns:a16="http://schemas.microsoft.com/office/drawing/2014/main" id="{AB9ADBBF-3EA5-4497-A1C5-6E51FC1FF49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778222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BD5D2-EFA2-4476-9E6C-EAF95BDCC1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33B715B-9073-40E2-B217-8D8FC4178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04E322-9EE2-4802-8D6C-B7FFB769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52603B-19B0-4CDF-BDED-FB4027A58EAC}"/>
              </a:ext>
            </a:extLst>
          </p:cNvPr>
          <p:cNvSpPr>
            <a:spLocks noGrp="1"/>
          </p:cNvSpPr>
          <p:nvPr>
            <p:ph type="dt" sz="half" idx="10"/>
          </p:nvPr>
        </p:nvSpPr>
        <p:spPr/>
        <p:txBody>
          <a:bodyPr/>
          <a:lstStyle/>
          <a:p>
            <a:fld id="{D3D9551F-17B3-4611-BE5C-699195A59F4F}" type="datetime1">
              <a:rPr lang="fi-FI" smtClean="0"/>
              <a:t>2.3.2023</a:t>
            </a:fld>
            <a:endParaRPr lang="fi-FI"/>
          </a:p>
        </p:txBody>
      </p:sp>
      <p:sp>
        <p:nvSpPr>
          <p:cNvPr id="6" name="Alatunnisteen paikkamerkki 5">
            <a:extLst>
              <a:ext uri="{FF2B5EF4-FFF2-40B4-BE49-F238E27FC236}">
                <a16:creationId xmlns:a16="http://schemas.microsoft.com/office/drawing/2014/main" id="{5A7F9BF2-24DB-4FDD-8E59-37F6B1018AC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D68702A0-D77D-4376-AAFC-DB26AF094F5C}"/>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6502195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743F6-33D2-418B-8EF3-5889DD30850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7818BC6-461B-4E1D-AF13-8EB5D3924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73C656-9BCF-49E1-BA42-786C64212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ECB89-AF56-4092-B0F1-44192BBE8715}"/>
              </a:ext>
            </a:extLst>
          </p:cNvPr>
          <p:cNvSpPr>
            <a:spLocks noGrp="1"/>
          </p:cNvSpPr>
          <p:nvPr>
            <p:ph type="dt" sz="half" idx="10"/>
          </p:nvPr>
        </p:nvSpPr>
        <p:spPr/>
        <p:txBody>
          <a:bodyPr/>
          <a:lstStyle/>
          <a:p>
            <a:fld id="{14EF1B70-5F99-451F-925E-EF599F34381C}" type="datetime1">
              <a:rPr lang="fi-FI" smtClean="0"/>
              <a:t>2.3.2023</a:t>
            </a:fld>
            <a:endParaRPr lang="fi-FI"/>
          </a:p>
        </p:txBody>
      </p:sp>
      <p:sp>
        <p:nvSpPr>
          <p:cNvPr id="6" name="Alatunnisteen paikkamerkki 5">
            <a:extLst>
              <a:ext uri="{FF2B5EF4-FFF2-40B4-BE49-F238E27FC236}">
                <a16:creationId xmlns:a16="http://schemas.microsoft.com/office/drawing/2014/main" id="{D49D1262-A84A-44EC-8D6A-57A66D288157}"/>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E44E5566-B71D-46C6-B77B-A7254AC4D2CE}"/>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281564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752A998-674A-4365-A48A-E336CDB4832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CE9C9EE0-7177-4F9F-9511-912EA7FF40B4}"/>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FB87820-7E27-4FEB-B535-F1B28F668E70}"/>
              </a:ext>
            </a:extLst>
          </p:cNvPr>
          <p:cNvSpPr>
            <a:spLocks noGrp="1"/>
          </p:cNvSpPr>
          <p:nvPr>
            <p:ph type="dt" sz="half" idx="10"/>
          </p:nvPr>
        </p:nvSpPr>
        <p:spPr/>
        <p:txBody>
          <a:bodyPr/>
          <a:lstStyle/>
          <a:p>
            <a:fld id="{854C6CC2-29B8-4EA8-B34D-0D74BD88C1AF}" type="datetime1">
              <a:rPr lang="fi-FI" smtClean="0"/>
              <a:t>2.3.2023</a:t>
            </a:fld>
            <a:endParaRPr lang="fi-FI"/>
          </a:p>
        </p:txBody>
      </p:sp>
      <p:sp>
        <p:nvSpPr>
          <p:cNvPr id="5" name="Alatunnisteen paikkamerkki 4">
            <a:extLst>
              <a:ext uri="{FF2B5EF4-FFF2-40B4-BE49-F238E27FC236}">
                <a16:creationId xmlns:a16="http://schemas.microsoft.com/office/drawing/2014/main" id="{DDAF3295-BA40-4C34-A1F5-AF10D983FE75}"/>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BD0C15E6-9959-43CD-8D9A-23A37EF30CA3}"/>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825700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F6CCBF9-C14F-448E-A21E-DE6F3C8896F4}"/>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832AA73-4070-4B58-B4CF-CF5A63DAC60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687641-6C6E-4C19-87A6-1462BAA84F08}"/>
              </a:ext>
            </a:extLst>
          </p:cNvPr>
          <p:cNvSpPr>
            <a:spLocks noGrp="1"/>
          </p:cNvSpPr>
          <p:nvPr>
            <p:ph type="dt" sz="half" idx="10"/>
          </p:nvPr>
        </p:nvSpPr>
        <p:spPr/>
        <p:txBody>
          <a:bodyPr/>
          <a:lstStyle/>
          <a:p>
            <a:fld id="{E00BDB4E-D637-4720-9CBB-CEE780F3B1BE}" type="datetime1">
              <a:rPr lang="fi-FI" smtClean="0"/>
              <a:t>2.3.2023</a:t>
            </a:fld>
            <a:endParaRPr lang="fi-FI"/>
          </a:p>
        </p:txBody>
      </p:sp>
      <p:sp>
        <p:nvSpPr>
          <p:cNvPr id="5" name="Alatunnisteen paikkamerkki 4">
            <a:extLst>
              <a:ext uri="{FF2B5EF4-FFF2-40B4-BE49-F238E27FC236}">
                <a16:creationId xmlns:a16="http://schemas.microsoft.com/office/drawing/2014/main" id="{BA32E878-999B-4E5F-A53C-3A4D1FE3894A}"/>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FFBF4411-A2D8-4457-88EB-D913B50DB839}"/>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3920743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A231AE66-0D5E-42D8-9E76-068AA007BAF9}" type="datetime1">
              <a:rPr lang="fi-FI" smtClean="0">
                <a:solidFill>
                  <a:prstClr val="black">
                    <a:tint val="75000"/>
                  </a:prstClr>
                </a:solidFill>
              </a:rPr>
              <a:t>2.3.2023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502759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1AE99BDF-3B1F-4D52-A8EE-DC151FEA6AE4}" type="datetime1">
              <a:rPr lang="fi-FI" smtClean="0"/>
              <a:t>2.3.2023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382396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82B096D7-BCBE-4269-91E1-40892C467DB7}" type="datetime1">
              <a:rPr lang="fi-FI" smtClean="0"/>
              <a:t>2.3.2023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r>
              <a:rPr lang="en-US"/>
              <a:t>Rahoitusmarkkinaoikeus Luento 2</a:t>
            </a:r>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7065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CC91A-AF68-4CD6-8513-CE7E66B2284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898CC35-FFDD-46AE-8D34-5AA9721F12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69CE4DF-2631-411A-8533-E802F3A28BE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C109210-8A0B-433B-A896-EE7C81FCE7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7A3341E3-4F69-4D36-A27F-48EBE20B623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C9DBD1A-761D-4F4F-8027-3CB44A81890C}"/>
              </a:ext>
            </a:extLst>
          </p:cNvPr>
          <p:cNvSpPr>
            <a:spLocks noGrp="1"/>
          </p:cNvSpPr>
          <p:nvPr>
            <p:ph type="dt" sz="half" idx="10"/>
          </p:nvPr>
        </p:nvSpPr>
        <p:spPr/>
        <p:txBody>
          <a:bodyPr/>
          <a:lstStyle/>
          <a:p>
            <a:fld id="{6785E6D8-D243-4701-9916-3D35215266C0}" type="datetime1">
              <a:rPr lang="fi-FI" smtClean="0"/>
              <a:t>2.3.2023</a:t>
            </a:fld>
            <a:endParaRPr lang="fi-FI"/>
          </a:p>
        </p:txBody>
      </p:sp>
      <p:sp>
        <p:nvSpPr>
          <p:cNvPr id="8" name="Alatunnisteen paikkamerkki 7">
            <a:extLst>
              <a:ext uri="{FF2B5EF4-FFF2-40B4-BE49-F238E27FC236}">
                <a16:creationId xmlns:a16="http://schemas.microsoft.com/office/drawing/2014/main" id="{1A49EB00-E0B3-4F8F-AE72-EEFB439EFBEC}"/>
              </a:ext>
            </a:extLst>
          </p:cNvPr>
          <p:cNvSpPr>
            <a:spLocks noGrp="1"/>
          </p:cNvSpPr>
          <p:nvPr>
            <p:ph type="ftr" sz="quarter" idx="11"/>
          </p:nvPr>
        </p:nvSpPr>
        <p:spPr/>
        <p:txBody>
          <a:bodyPr/>
          <a:lstStyle/>
          <a:p>
            <a:r>
              <a:rPr lang="fi-FI"/>
              <a:t>Rahoitusmarkkinaoikeus Luento 2</a:t>
            </a:r>
          </a:p>
        </p:txBody>
      </p:sp>
      <p:sp>
        <p:nvSpPr>
          <p:cNvPr id="9" name="Dian numeron paikkamerkki 8">
            <a:extLst>
              <a:ext uri="{FF2B5EF4-FFF2-40B4-BE49-F238E27FC236}">
                <a16:creationId xmlns:a16="http://schemas.microsoft.com/office/drawing/2014/main" id="{2E05F08F-461D-4828-A753-A775C569F8D5}"/>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6844683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C71F7387-B822-4197-B90D-19A9A873B74C}" type="datetime1">
              <a:rPr lang="fi-FI" smtClean="0"/>
              <a:t>2.3.2023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215404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525598F3-BBF7-418D-85D6-7768D55E8FEE}" type="datetime1">
              <a:rPr lang="fi-FI" smtClean="0"/>
              <a:t>2.3.2023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r>
              <a:rPr lang="en-US"/>
              <a:t>Rahoitusmarkkinaoikeus Luento 2</a:t>
            </a:r>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204725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5679F9F9-4645-4D89-A159-D8568E7F7A76}" type="datetime1">
              <a:rPr lang="fi-FI" smtClean="0"/>
              <a:t>2.3.2023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r>
              <a:rPr lang="en-US"/>
              <a:t>Rahoitusmarkkinaoikeus Luento 2</a:t>
            </a:r>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069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B14193AC-E22A-4C50-8713-D2851D060580}" type="datetime1">
              <a:rPr lang="fi-FI" smtClean="0"/>
              <a:t>2.3.2023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r>
              <a:rPr lang="en-US"/>
              <a:t>Rahoitusmarkkinaoikeus Luento 2</a:t>
            </a:r>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4978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F307865-3D21-4493-988C-7651402320FF}" type="datetime1">
              <a:rPr lang="fi-FI" smtClean="0"/>
              <a:t>2.3.2023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r>
              <a:rPr lang="en-US"/>
              <a:t>Rahoitusmarkkinaoikeus Luento 2</a:t>
            </a:r>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30331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5D0BD43D-DD4E-4512-A3C9-0E10CB68F873}" type="datetime1">
              <a:rPr lang="fi-FI" smtClean="0"/>
              <a:t>2.3.2023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811311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817EB841-CFF4-4DD9-B13D-AEC401E11316}" type="datetime1">
              <a:rPr lang="fi-FI" smtClean="0"/>
              <a:t>2.3.2023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r>
              <a:rPr lang="en-US"/>
              <a:t>Rahoitusmarkkinaoikeus Luento 2</a:t>
            </a:r>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86327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19BB22DF-524E-4EF6-A7B7-98C1A4270A85}" type="datetime1">
              <a:rPr lang="fi-FI" smtClean="0"/>
              <a:t>2.3.2023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6538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3D0A3FF-5582-4E02-9752-B2548CAAE31F}" type="datetime1">
              <a:rPr lang="fi-FI" smtClean="0"/>
              <a:t>2.3.2023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r>
              <a:rPr lang="en-US"/>
              <a:t>Rahoitusmarkkinaoikeus Luento 2</a:t>
            </a:r>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554196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6984427E-5D26-4F57-9328-1404738941BC}" type="datetime1">
              <a:rPr lang="fi-FI" smtClean="0">
                <a:solidFill>
                  <a:prstClr val="black">
                    <a:tint val="75000"/>
                  </a:prstClr>
                </a:solidFill>
              </a:rPr>
              <a:t>2.3.2023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Rahoitusmarkkinaoikeus Luento 2</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972901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3983E4-8BF2-48BF-87EA-7570454554C1}"/>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172ECE3-21ED-413D-9F33-F46312B6D185}"/>
              </a:ext>
            </a:extLst>
          </p:cNvPr>
          <p:cNvSpPr>
            <a:spLocks noGrp="1"/>
          </p:cNvSpPr>
          <p:nvPr>
            <p:ph type="dt" sz="half" idx="10"/>
          </p:nvPr>
        </p:nvSpPr>
        <p:spPr/>
        <p:txBody>
          <a:bodyPr/>
          <a:lstStyle/>
          <a:p>
            <a:fld id="{44453C80-2C0B-48F5-ACE6-F4B2640F0D94}" type="datetime1">
              <a:rPr lang="fi-FI" smtClean="0"/>
              <a:t>2.3.2023</a:t>
            </a:fld>
            <a:endParaRPr lang="fi-FI"/>
          </a:p>
        </p:txBody>
      </p:sp>
      <p:sp>
        <p:nvSpPr>
          <p:cNvPr id="4" name="Alatunnisteen paikkamerkki 3">
            <a:extLst>
              <a:ext uri="{FF2B5EF4-FFF2-40B4-BE49-F238E27FC236}">
                <a16:creationId xmlns:a16="http://schemas.microsoft.com/office/drawing/2014/main" id="{83564B9F-56F0-408D-B138-4C4A5F0E1A52}"/>
              </a:ext>
            </a:extLst>
          </p:cNvPr>
          <p:cNvSpPr>
            <a:spLocks noGrp="1"/>
          </p:cNvSpPr>
          <p:nvPr>
            <p:ph type="ftr" sz="quarter" idx="11"/>
          </p:nvPr>
        </p:nvSpPr>
        <p:spPr/>
        <p:txBody>
          <a:bodyPr/>
          <a:lstStyle/>
          <a:p>
            <a:r>
              <a:rPr lang="fi-FI"/>
              <a:t>Rahoitusmarkkinaoikeus Luento 2</a:t>
            </a:r>
          </a:p>
        </p:txBody>
      </p:sp>
      <p:sp>
        <p:nvSpPr>
          <p:cNvPr id="5" name="Dian numeron paikkamerkki 4">
            <a:extLst>
              <a:ext uri="{FF2B5EF4-FFF2-40B4-BE49-F238E27FC236}">
                <a16:creationId xmlns:a16="http://schemas.microsoft.com/office/drawing/2014/main" id="{2DDA18BE-0604-4292-B44A-0BDE8C8FA724}"/>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76881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0A1BECD6-3428-48FD-8685-07DF4DBA0A3F}"/>
              </a:ext>
            </a:extLst>
          </p:cNvPr>
          <p:cNvSpPr>
            <a:spLocks noGrp="1"/>
          </p:cNvSpPr>
          <p:nvPr>
            <p:ph type="dt" sz="half" idx="10"/>
          </p:nvPr>
        </p:nvSpPr>
        <p:spPr/>
        <p:txBody>
          <a:bodyPr/>
          <a:lstStyle/>
          <a:p>
            <a:fld id="{755C6B61-1695-4652-9BFF-FF13F5DF4E9F}" type="datetime1">
              <a:rPr lang="fi-FI" smtClean="0"/>
              <a:t>2.3.2023</a:t>
            </a:fld>
            <a:endParaRPr lang="fi-FI"/>
          </a:p>
        </p:txBody>
      </p:sp>
      <p:sp>
        <p:nvSpPr>
          <p:cNvPr id="3" name="Alatunnisteen paikkamerkki 2">
            <a:extLst>
              <a:ext uri="{FF2B5EF4-FFF2-40B4-BE49-F238E27FC236}">
                <a16:creationId xmlns:a16="http://schemas.microsoft.com/office/drawing/2014/main" id="{F3F4FF9C-983E-4327-AC16-650741DDD0D3}"/>
              </a:ext>
            </a:extLst>
          </p:cNvPr>
          <p:cNvSpPr>
            <a:spLocks noGrp="1"/>
          </p:cNvSpPr>
          <p:nvPr>
            <p:ph type="ftr" sz="quarter" idx="11"/>
          </p:nvPr>
        </p:nvSpPr>
        <p:spPr/>
        <p:txBody>
          <a:bodyPr/>
          <a:lstStyle/>
          <a:p>
            <a:r>
              <a:rPr lang="fi-FI"/>
              <a:t>Rahoitusmarkkinaoikeus Luento 2</a:t>
            </a:r>
          </a:p>
        </p:txBody>
      </p:sp>
      <p:sp>
        <p:nvSpPr>
          <p:cNvPr id="4" name="Dian numeron paikkamerkki 3">
            <a:extLst>
              <a:ext uri="{FF2B5EF4-FFF2-40B4-BE49-F238E27FC236}">
                <a16:creationId xmlns:a16="http://schemas.microsoft.com/office/drawing/2014/main" id="{AB9ADBBF-3EA5-4497-A1C5-6E51FC1FF49B}"/>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77421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7BD5D2-EFA2-4476-9E6C-EAF95BDCC1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33B715B-9073-40E2-B217-8D8FC41781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F04E322-9EE2-4802-8D6C-B7FFB769C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D52603B-19B0-4CDF-BDED-FB4027A58EAC}"/>
              </a:ext>
            </a:extLst>
          </p:cNvPr>
          <p:cNvSpPr>
            <a:spLocks noGrp="1"/>
          </p:cNvSpPr>
          <p:nvPr>
            <p:ph type="dt" sz="half" idx="10"/>
          </p:nvPr>
        </p:nvSpPr>
        <p:spPr/>
        <p:txBody>
          <a:bodyPr/>
          <a:lstStyle/>
          <a:p>
            <a:fld id="{10F89582-85C9-42BD-8579-43C072C23640}" type="datetime1">
              <a:rPr lang="fi-FI" smtClean="0"/>
              <a:t>2.3.2023</a:t>
            </a:fld>
            <a:endParaRPr lang="fi-FI"/>
          </a:p>
        </p:txBody>
      </p:sp>
      <p:sp>
        <p:nvSpPr>
          <p:cNvPr id="6" name="Alatunnisteen paikkamerkki 5">
            <a:extLst>
              <a:ext uri="{FF2B5EF4-FFF2-40B4-BE49-F238E27FC236}">
                <a16:creationId xmlns:a16="http://schemas.microsoft.com/office/drawing/2014/main" id="{5A7F9BF2-24DB-4FDD-8E59-37F6B1018AC0}"/>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D68702A0-D77D-4376-AAFC-DB26AF094F5C}"/>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145724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2743F6-33D2-418B-8EF3-5889DD30850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67818BC6-461B-4E1D-AF13-8EB5D3924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73C656-9BCF-49E1-BA42-786C64212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79ECB89-AF56-4092-B0F1-44192BBE8715}"/>
              </a:ext>
            </a:extLst>
          </p:cNvPr>
          <p:cNvSpPr>
            <a:spLocks noGrp="1"/>
          </p:cNvSpPr>
          <p:nvPr>
            <p:ph type="dt" sz="half" idx="10"/>
          </p:nvPr>
        </p:nvSpPr>
        <p:spPr/>
        <p:txBody>
          <a:bodyPr/>
          <a:lstStyle/>
          <a:p>
            <a:fld id="{C15DCD6B-DE37-41BF-A7C7-7517DAC201E1}" type="datetime1">
              <a:rPr lang="fi-FI" smtClean="0"/>
              <a:t>2.3.2023</a:t>
            </a:fld>
            <a:endParaRPr lang="fi-FI"/>
          </a:p>
        </p:txBody>
      </p:sp>
      <p:sp>
        <p:nvSpPr>
          <p:cNvPr id="6" name="Alatunnisteen paikkamerkki 5">
            <a:extLst>
              <a:ext uri="{FF2B5EF4-FFF2-40B4-BE49-F238E27FC236}">
                <a16:creationId xmlns:a16="http://schemas.microsoft.com/office/drawing/2014/main" id="{D49D1262-A84A-44EC-8D6A-57A66D288157}"/>
              </a:ext>
            </a:extLst>
          </p:cNvPr>
          <p:cNvSpPr>
            <a:spLocks noGrp="1"/>
          </p:cNvSpPr>
          <p:nvPr>
            <p:ph type="ftr" sz="quarter" idx="11"/>
          </p:nvPr>
        </p:nvSpPr>
        <p:spPr/>
        <p:txBody>
          <a:bodyPr/>
          <a:lstStyle/>
          <a:p>
            <a:r>
              <a:rPr lang="fi-FI"/>
              <a:t>Rahoitusmarkkinaoikeus Luento 2</a:t>
            </a:r>
          </a:p>
        </p:txBody>
      </p:sp>
      <p:sp>
        <p:nvSpPr>
          <p:cNvPr id="7" name="Dian numeron paikkamerkki 6">
            <a:extLst>
              <a:ext uri="{FF2B5EF4-FFF2-40B4-BE49-F238E27FC236}">
                <a16:creationId xmlns:a16="http://schemas.microsoft.com/office/drawing/2014/main" id="{E44E5566-B71D-46C6-B77B-A7254AC4D2CE}"/>
              </a:ext>
            </a:extLst>
          </p:cNvPr>
          <p:cNvSpPr>
            <a:spLocks noGrp="1"/>
          </p:cNvSpPr>
          <p:nvPr>
            <p:ph type="sldNum" sz="quarter" idx="12"/>
          </p:nvPr>
        </p:nvSpPr>
        <p:spPr/>
        <p:txBody>
          <a:bodyPr/>
          <a:lstStyle/>
          <a:p>
            <a:fld id="{C671F527-EF3E-4A96-9405-17F8F7A98057}" type="slidenum">
              <a:rPr lang="fi-FI" smtClean="0"/>
              <a:t>‹#›</a:t>
            </a:fld>
            <a:endParaRPr lang="fi-FI"/>
          </a:p>
        </p:txBody>
      </p:sp>
    </p:spTree>
    <p:extLst>
      <p:ext uri="{BB962C8B-B14F-4D97-AF65-F5344CB8AC3E}">
        <p14:creationId xmlns:p14="http://schemas.microsoft.com/office/powerpoint/2010/main" val="2544345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image" Target="../media/image2.emf"/><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customXml" Target="../ink/ink1.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9E9904E-27B1-45DE-8EAD-3EEE922CA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429925D-F780-4D9B-AA08-7A19CA774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4C0E6B-AAD4-4731-9114-4B567268A2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442E6-4573-469D-95B4-BA42F0BC7124}" type="datetime1">
              <a:rPr lang="fi-FI" smtClean="0"/>
              <a:t>2.3.2023</a:t>
            </a:fld>
            <a:endParaRPr lang="fi-FI"/>
          </a:p>
        </p:txBody>
      </p:sp>
      <p:sp>
        <p:nvSpPr>
          <p:cNvPr id="5" name="Alatunnisteen paikkamerkki 4">
            <a:extLst>
              <a:ext uri="{FF2B5EF4-FFF2-40B4-BE49-F238E27FC236}">
                <a16:creationId xmlns:a16="http://schemas.microsoft.com/office/drawing/2014/main" id="{9E534A2D-BF9A-47B4-83CC-FFCB0A189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Rahoitusmarkkinaoikeus Luento 2</a:t>
            </a:r>
          </a:p>
        </p:txBody>
      </p:sp>
      <p:sp>
        <p:nvSpPr>
          <p:cNvPr id="6" name="Dian numeron paikkamerkki 5">
            <a:extLst>
              <a:ext uri="{FF2B5EF4-FFF2-40B4-BE49-F238E27FC236}">
                <a16:creationId xmlns:a16="http://schemas.microsoft.com/office/drawing/2014/main" id="{5DC9E021-3FFA-45A4-919D-536FFC90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F527-EF3E-4A96-9405-17F8F7A98057}" type="slidenum">
              <a:rPr lang="fi-FI" smtClean="0"/>
              <a:t>‹#›</a:t>
            </a:fld>
            <a:endParaRPr lang="fi-FI"/>
          </a:p>
        </p:txBody>
      </p:sp>
    </p:spTree>
    <p:extLst>
      <p:ext uri="{BB962C8B-B14F-4D97-AF65-F5344CB8AC3E}">
        <p14:creationId xmlns:p14="http://schemas.microsoft.com/office/powerpoint/2010/main" val="109776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587067" y="5953125"/>
            <a:ext cx="4826000" cy="158750"/>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r>
              <a:rPr lang="fi-FI">
                <a:solidFill>
                  <a:prstClr val="black">
                    <a:tint val="75000"/>
                  </a:prstClr>
                </a:solidFill>
                <a:ea typeface="ＭＳ Ｐゴシック" charset="0"/>
              </a:rPr>
              <a:t>Rahoitusmarkkinaoikeus Luento 2</a:t>
            </a:r>
          </a:p>
        </p:txBody>
      </p:sp>
      <p:sp>
        <p:nvSpPr>
          <p:cNvPr id="8" name="Date Placeholder 7"/>
          <p:cNvSpPr>
            <a:spLocks noGrp="1"/>
          </p:cNvSpPr>
          <p:nvPr>
            <p:ph type="dt" sz="half" idx="2"/>
          </p:nvPr>
        </p:nvSpPr>
        <p:spPr>
          <a:xfrm>
            <a:off x="6587067" y="6111875"/>
            <a:ext cx="4826000" cy="185738"/>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C7DC1EF3-AA23-4793-9A5A-3FF5F179F22F}" type="datetime1">
              <a:rPr lang="fi-FI" smtClean="0">
                <a:solidFill>
                  <a:prstClr val="black">
                    <a:tint val="75000"/>
                  </a:prstClr>
                </a:solidFill>
                <a:ea typeface="ＭＳ Ｐゴシック" charset="0"/>
              </a:rPr>
              <a:t>2.3.2023</a:t>
            </a:fld>
            <a:endParaRPr lang="fi-FI">
              <a:solidFill>
                <a:prstClr val="black">
                  <a:tint val="75000"/>
                </a:prstClr>
              </a:solidFill>
              <a:ea typeface="ＭＳ Ｐゴシック" charset="0"/>
            </a:endParaRPr>
          </a:p>
        </p:txBody>
      </p:sp>
      <p:sp>
        <p:nvSpPr>
          <p:cNvPr id="9" name="Slide Number Placeholder 8"/>
          <p:cNvSpPr>
            <a:spLocks noGrp="1"/>
          </p:cNvSpPr>
          <p:nvPr>
            <p:ph type="sldNum" sz="quarter" idx="4"/>
          </p:nvPr>
        </p:nvSpPr>
        <p:spPr>
          <a:xfrm>
            <a:off x="6587067" y="6297616"/>
            <a:ext cx="4826000" cy="161925"/>
          </a:xfrm>
          <a:prstGeom prst="rect">
            <a:avLst/>
          </a:prstGeom>
        </p:spPr>
        <p:txBody>
          <a:bodyPr vert="horz" lIns="91440" tIns="45720" rIns="0" bIns="45720" rtlCol="0" anchor="ctr"/>
          <a:lstStyle>
            <a:lvl1pPr algn="r">
              <a:defRPr sz="675">
                <a:solidFill>
                  <a:schemeClr val="tx1">
                    <a:tint val="75000"/>
                  </a:schemeClr>
                </a:solidFill>
              </a:defRPr>
            </a:lvl1pPr>
          </a:lstStyle>
          <a:p>
            <a:pPr defTabSz="342900" fontAlgn="base">
              <a:spcBef>
                <a:spcPct val="0"/>
              </a:spcBef>
              <a:spcAft>
                <a:spcPct val="0"/>
              </a:spcAft>
              <a:defRPr/>
            </a:pPr>
            <a:fld id="{865DB13D-24FD-0641-8100-A6CD964B88B6}" type="slidenum">
              <a:rPr lang="fi-FI" smtClean="0">
                <a:solidFill>
                  <a:prstClr val="black">
                    <a:tint val="75000"/>
                  </a:prstClr>
                </a:solidFill>
                <a:ea typeface="ＭＳ Ｐゴシック" charset="0"/>
              </a:rPr>
              <a:pPr defTabSz="342900" fontAlgn="base">
                <a:spcBef>
                  <a:spcPct val="0"/>
                </a:spcBef>
                <a:spcAft>
                  <a:spcPct val="0"/>
                </a:spcAft>
                <a:defRPr/>
              </a:pPr>
              <a:t>‹#›</a:t>
            </a:fld>
            <a:endParaRPr lang="fi-FI">
              <a:solidFill>
                <a:prstClr val="black">
                  <a:tint val="75000"/>
                </a:prstClr>
              </a:solidFill>
              <a:ea typeface="ＭＳ Ｐゴシック" charset="0"/>
            </a:endParaRPr>
          </a:p>
        </p:txBody>
      </p:sp>
    </p:spTree>
    <p:extLst>
      <p:ext uri="{BB962C8B-B14F-4D97-AF65-F5344CB8AC3E}">
        <p14:creationId xmlns:p14="http://schemas.microsoft.com/office/powerpoint/2010/main" val="31995107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algn="ctr" defTabSz="342900" rtl="0" eaLnBrk="1" fontAlgn="base" hangingPunct="1">
        <a:spcBef>
          <a:spcPct val="0"/>
        </a:spcBef>
        <a:spcAft>
          <a:spcPct val="0"/>
        </a:spcAft>
        <a:defRPr sz="3300" kern="1200">
          <a:solidFill>
            <a:schemeClr val="tx1"/>
          </a:solidFill>
          <a:latin typeface="+mj-lt"/>
          <a:ea typeface="ＭＳ Ｐゴシック" charset="0"/>
          <a:cs typeface="MS PGothic" pitchFamily="34" charset="-128"/>
        </a:defRPr>
      </a:lvl1pPr>
      <a:lvl2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2pPr>
      <a:lvl3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3pPr>
      <a:lvl4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4pPr>
      <a:lvl5pPr algn="ctr" defTabSz="342900" rtl="0" eaLnBrk="1" fontAlgn="base" hangingPunct="1">
        <a:spcBef>
          <a:spcPct val="0"/>
        </a:spcBef>
        <a:spcAft>
          <a:spcPct val="0"/>
        </a:spcAft>
        <a:defRPr sz="3300">
          <a:solidFill>
            <a:schemeClr val="tx1"/>
          </a:solidFill>
          <a:latin typeface="Arial" pitchFamily="-65" charset="0"/>
          <a:ea typeface="ＭＳ Ｐゴシック" charset="0"/>
          <a:cs typeface="MS PGothic" pitchFamily="34" charset="-128"/>
        </a:defRPr>
      </a:lvl5pPr>
      <a:lvl6pPr marL="3429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6pPr>
      <a:lvl7pPr marL="6858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7pPr>
      <a:lvl8pPr marL="10287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8pPr>
      <a:lvl9pPr marL="1371600" algn="ctr" defTabSz="342900" rtl="0" eaLnBrk="1" fontAlgn="base" hangingPunct="1">
        <a:spcBef>
          <a:spcPct val="0"/>
        </a:spcBef>
        <a:spcAft>
          <a:spcPct val="0"/>
        </a:spcAft>
        <a:defRPr sz="3300">
          <a:solidFill>
            <a:schemeClr val="tx1"/>
          </a:solidFill>
          <a:latin typeface="Arial" pitchFamily="-65" charset="0"/>
          <a:ea typeface="ＭＳ Ｐゴシック" pitchFamily="-65" charset="-128"/>
          <a:cs typeface="ＭＳ Ｐゴシック" pitchFamily="-65" charset="-128"/>
        </a:defRPr>
      </a:lvl9pPr>
    </p:titleStyle>
    <p:bodyStyle>
      <a:lvl1pPr marL="257175" indent="-257175" algn="l" defTabSz="3429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mn-lt"/>
          <a:ea typeface="MS PGothic" pitchFamily="34" charset="-128"/>
          <a:cs typeface="MS PGothic" charset="0"/>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mn-lt"/>
          <a:ea typeface="ヒラギノ角ゴ Pro W3" charset="-128"/>
          <a:cs typeface="ヒラギノ角ゴ Pro W3" charset="-128"/>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ヒラギノ角ゴ Pro W3" charset="-128"/>
          <a:cs typeface="ヒラギノ角ゴ Pro W3" charset="0"/>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S PGothic" pitchFamily="34" charset="-128"/>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E1D4D4F4-A146-4367-9ED9-5C0AEB6A6298}" type="datetime1">
              <a:rPr lang="fi-FI" smtClean="0"/>
              <a:t>2.3.2023</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r>
              <a:rPr lang="en-US"/>
              <a:t>Rahoitusmarkkinaoikeus Luento 2</a:t>
            </a:r>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397432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12" r:id="rId13"/>
  </p:sldLayoutIdLst>
  <p:hf hdr="0" dt="0"/>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9E9904E-27B1-45DE-8EAD-3EEE922CA4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E429925D-F780-4D9B-AA08-7A19CA7741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F4C0E6B-AAD4-4731-9114-4B567268A2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2E2F7-6DA9-46E2-82E5-60E37B0AEF4B}" type="datetime1">
              <a:rPr lang="fi-FI" smtClean="0"/>
              <a:t>2.3.2023</a:t>
            </a:fld>
            <a:endParaRPr lang="fi-FI"/>
          </a:p>
        </p:txBody>
      </p:sp>
      <p:sp>
        <p:nvSpPr>
          <p:cNvPr id="5" name="Alatunnisteen paikkamerkki 4">
            <a:extLst>
              <a:ext uri="{FF2B5EF4-FFF2-40B4-BE49-F238E27FC236}">
                <a16:creationId xmlns:a16="http://schemas.microsoft.com/office/drawing/2014/main" id="{9E534A2D-BF9A-47B4-83CC-FFCB0A189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a:t>Rahoitusmarkkinaoikeus Luento 2</a:t>
            </a:r>
          </a:p>
        </p:txBody>
      </p:sp>
      <p:sp>
        <p:nvSpPr>
          <p:cNvPr id="6" name="Dian numeron paikkamerkki 5">
            <a:extLst>
              <a:ext uri="{FF2B5EF4-FFF2-40B4-BE49-F238E27FC236}">
                <a16:creationId xmlns:a16="http://schemas.microsoft.com/office/drawing/2014/main" id="{5DC9E021-3FFA-45A4-919D-536FFC900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1F527-EF3E-4A96-9405-17F8F7A98057}" type="slidenum">
              <a:rPr lang="fi-FI" smtClean="0"/>
              <a:t>‹#›</a:t>
            </a:fld>
            <a:endParaRPr lang="fi-FI"/>
          </a:p>
        </p:txBody>
      </p:sp>
    </p:spTree>
    <p:extLst>
      <p:ext uri="{BB962C8B-B14F-4D97-AF65-F5344CB8AC3E}">
        <p14:creationId xmlns:p14="http://schemas.microsoft.com/office/powerpoint/2010/main" val="32751314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1FA2C204-DF06-4100-AA81-AF7BBB43FBBF}" type="datetime1">
              <a:rPr lang="fi-FI" smtClean="0"/>
              <a:t>2.3.2023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r>
              <a:rPr lang="en-US">
                <a:latin typeface="+mn-lt"/>
              </a:rPr>
              <a:t>Rahoitusmarkkinaoikeus Luento 2</a:t>
            </a:r>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6"/>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1506896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insif.fi/mita-se-on/" TargetMode="Externa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8" Type="http://schemas.openxmlformats.org/officeDocument/2006/relationships/hyperlink" Target="https://ec.europa.eu/commission/presscorner/detail/fi/IP_18_3729" TargetMode="External"/><Relationship Id="rId3" Type="http://schemas.openxmlformats.org/officeDocument/2006/relationships/hyperlink" Target="https://sustainabledevelopment.un.org/post2015/transformingourworld" TargetMode="External"/><Relationship Id="rId7" Type="http://schemas.openxmlformats.org/officeDocument/2006/relationships/hyperlink" Target="https://ec.europa.eu/info/strategy/priorities-2019-2024/european-green-deal_en" TargetMode="External"/><Relationship Id="rId2" Type="http://schemas.openxmlformats.org/officeDocument/2006/relationships/hyperlink" Target="https://ec.europa.eu/clima/policies/international/negotiations/paris_en" TargetMode="External"/><Relationship Id="rId1" Type="http://schemas.openxmlformats.org/officeDocument/2006/relationships/slideLayout" Target="../slideLayouts/slideLayout47.xml"/><Relationship Id="rId6" Type="http://schemas.openxmlformats.org/officeDocument/2006/relationships/hyperlink" Target="http://ec.europa.eu/environment/circular-economy/index_en.htm" TargetMode="External"/><Relationship Id="rId5" Type="http://schemas.openxmlformats.org/officeDocument/2006/relationships/hyperlink" Target="https://europa.eu/european-union/topics/energy_fi" TargetMode="External"/><Relationship Id="rId4" Type="http://schemas.openxmlformats.org/officeDocument/2006/relationships/hyperlink" Target="https://ec.europa.eu/commission/presscorner/detail/fi/IP_14_54" TargetMode="External"/><Relationship Id="rId9" Type="http://schemas.openxmlformats.org/officeDocument/2006/relationships/hyperlink" Target="http://eur-lex.europa.eu/legal-content/FI/TXT/?uri=CELEX:52018DC0097"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u2019.fi/taustoitukset/kestava-rahoitus"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hyperlink" Target="https://ec.europa.eu/commission/presscorner/detail/en/MEMO_18_3730" TargetMode="Externa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hyperlink" Target="https://en.wikipedia.org/wiki/Principles_for_Responsible_Investment" TargetMode="Externa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commission/presscorner/detail/fi/IP_18_3729"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39122-8B09-4D71-8BFE-F0E8119FF5E0}"/>
              </a:ext>
            </a:extLst>
          </p:cNvPr>
          <p:cNvSpPr>
            <a:spLocks noGrp="1"/>
          </p:cNvSpPr>
          <p:nvPr>
            <p:ph type="ctrTitle"/>
          </p:nvPr>
        </p:nvSpPr>
        <p:spPr>
          <a:xfrm>
            <a:off x="6746628" y="1783959"/>
            <a:ext cx="4645250" cy="2889114"/>
          </a:xfrm>
        </p:spPr>
        <p:txBody>
          <a:bodyPr anchor="b">
            <a:normAutofit fontScale="90000"/>
          </a:bodyPr>
          <a:lstStyle/>
          <a:p>
            <a:r>
              <a:rPr lang="fi-FI" dirty="0"/>
              <a:t>Rahoitus-markkinaoikeus </a:t>
            </a:r>
            <a:br>
              <a:rPr lang="fi-FI" dirty="0"/>
            </a:br>
            <a:r>
              <a:rPr lang="fi-FI"/>
              <a:t>Luento 2</a:t>
            </a:r>
            <a:endParaRPr lang="fi-FI" dirty="0"/>
          </a:p>
        </p:txBody>
      </p:sp>
      <p:sp>
        <p:nvSpPr>
          <p:cNvPr id="3" name="Alaotsikko 2">
            <a:extLst>
              <a:ext uri="{FF2B5EF4-FFF2-40B4-BE49-F238E27FC236}">
                <a16:creationId xmlns:a16="http://schemas.microsoft.com/office/drawing/2014/main" id="{7D127609-51C0-4DFC-BAB2-AEFC1FBEE5D5}"/>
              </a:ext>
            </a:extLst>
          </p:cNvPr>
          <p:cNvSpPr>
            <a:spLocks noGrp="1"/>
          </p:cNvSpPr>
          <p:nvPr>
            <p:ph type="subTitle" idx="1"/>
          </p:nvPr>
        </p:nvSpPr>
        <p:spPr>
          <a:xfrm>
            <a:off x="6746627" y="4750893"/>
            <a:ext cx="4645250" cy="1147863"/>
          </a:xfrm>
        </p:spPr>
        <p:txBody>
          <a:bodyPr anchor="t">
            <a:normAutofit/>
          </a:bodyPr>
          <a:lstStyle/>
          <a:p>
            <a:pPr algn="l"/>
            <a:r>
              <a:rPr lang="fi-FI" sz="3600" dirty="0"/>
              <a:t>Kestävä rahoitus (</a:t>
            </a:r>
            <a:r>
              <a:rPr lang="fi-FI" sz="3600" dirty="0" err="1"/>
              <a:t>sustainable</a:t>
            </a:r>
            <a:r>
              <a:rPr lang="fi-FI" sz="3600" dirty="0"/>
              <a:t> finance</a:t>
            </a:r>
            <a:r>
              <a:rPr lang="fi-FI" sz="2000" dirty="0"/>
              <a:t>)</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1D9E92F-E16D-4994-BA02-57C6982B134D}"/>
              </a:ext>
            </a:extLst>
          </p:cNvPr>
          <p:cNvPicPr>
            <a:picLocks noChangeAspect="1"/>
          </p:cNvPicPr>
          <p:nvPr/>
        </p:nvPicPr>
        <p:blipFill rotWithShape="1">
          <a:blip r:embed="rId2"/>
          <a:srcRect l="3737" r="8422"/>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Alatunnisteen paikkamerkki 3">
            <a:extLst>
              <a:ext uri="{FF2B5EF4-FFF2-40B4-BE49-F238E27FC236}">
                <a16:creationId xmlns:a16="http://schemas.microsoft.com/office/drawing/2014/main" id="{18B1D60A-2F36-4F08-BDFD-9F739227E662}"/>
              </a:ext>
            </a:extLst>
          </p:cNvPr>
          <p:cNvSpPr>
            <a:spLocks noGrp="1"/>
          </p:cNvSpPr>
          <p:nvPr>
            <p:ph type="ftr" sz="quarter" idx="11"/>
          </p:nvPr>
        </p:nvSpPr>
        <p:spPr/>
        <p:txBody>
          <a:bodyPr/>
          <a:lstStyle/>
          <a:p>
            <a:r>
              <a:rPr lang="fi-FI"/>
              <a:t>Rahoitusmarkkinaoikeus Luento 2</a:t>
            </a:r>
          </a:p>
        </p:txBody>
      </p:sp>
      <p:sp>
        <p:nvSpPr>
          <p:cNvPr id="6" name="Dian numeron paikkamerkki 5">
            <a:extLst>
              <a:ext uri="{FF2B5EF4-FFF2-40B4-BE49-F238E27FC236}">
                <a16:creationId xmlns:a16="http://schemas.microsoft.com/office/drawing/2014/main" id="{A751F913-28B9-4F42-9B76-2306B68E9D06}"/>
              </a:ext>
            </a:extLst>
          </p:cNvPr>
          <p:cNvSpPr>
            <a:spLocks noGrp="1"/>
          </p:cNvSpPr>
          <p:nvPr>
            <p:ph type="sldNum" sz="quarter" idx="12"/>
          </p:nvPr>
        </p:nvSpPr>
        <p:spPr>
          <a:xfrm>
            <a:off x="8648677" y="6220777"/>
            <a:ext cx="2743200" cy="365125"/>
          </a:xfrm>
        </p:spPr>
        <p:txBody>
          <a:bodyPr/>
          <a:lstStyle/>
          <a:p>
            <a:fld id="{C671F527-EF3E-4A96-9405-17F8F7A98057}" type="slidenum">
              <a:rPr lang="fi-FI" smtClean="0"/>
              <a:t>1</a:t>
            </a:fld>
            <a:endParaRPr lang="fi-FI"/>
          </a:p>
        </p:txBody>
      </p:sp>
    </p:spTree>
    <p:extLst>
      <p:ext uri="{BB962C8B-B14F-4D97-AF65-F5344CB8AC3E}">
        <p14:creationId xmlns:p14="http://schemas.microsoft.com/office/powerpoint/2010/main" val="19943270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Condensed Light"/>
              <a:ea typeface="+mn-ea"/>
              <a:cs typeface="+mn-cs"/>
            </a:endParaRPr>
          </a:p>
        </p:txBody>
      </p:sp>
      <p:sp>
        <p:nvSpPr>
          <p:cNvPr id="26"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1323" y="-5553"/>
            <a:ext cx="8860678" cy="6873308"/>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229836 w 5905812"/>
              <a:gd name="connsiteY0" fmla="*/ 0 h 6888661"/>
              <a:gd name="connsiteX1" fmla="*/ 5905812 w 5905812"/>
              <a:gd name="connsiteY1" fmla="*/ 11953 h 6888661"/>
              <a:gd name="connsiteX2" fmla="*/ 5905812 w 5905812"/>
              <a:gd name="connsiteY2" fmla="*/ 6869951 h 6888661"/>
              <a:gd name="connsiteX3" fmla="*/ 0 w 5905812"/>
              <a:gd name="connsiteY3" fmla="*/ 6888661 h 6888661"/>
              <a:gd name="connsiteX4" fmla="*/ 1229836 w 5905812"/>
              <a:gd name="connsiteY4" fmla="*/ 0 h 6888661"/>
              <a:gd name="connsiteX0" fmla="*/ 1156550 w 5832526"/>
              <a:gd name="connsiteY0" fmla="*/ 0 h 6883466"/>
              <a:gd name="connsiteX1" fmla="*/ 5832526 w 5832526"/>
              <a:gd name="connsiteY1" fmla="*/ 11953 h 6883466"/>
              <a:gd name="connsiteX2" fmla="*/ 5832526 w 5832526"/>
              <a:gd name="connsiteY2" fmla="*/ 6869951 h 6883466"/>
              <a:gd name="connsiteX3" fmla="*/ 0 w 5832526"/>
              <a:gd name="connsiteY3" fmla="*/ 6883466 h 6883466"/>
              <a:gd name="connsiteX4" fmla="*/ 1156550 w 5832526"/>
              <a:gd name="connsiteY4" fmla="*/ 0 h 6883466"/>
              <a:gd name="connsiteX0" fmla="*/ 1104130 w 5780106"/>
              <a:gd name="connsiteY0" fmla="*/ 0 h 6873306"/>
              <a:gd name="connsiteX1" fmla="*/ 5780106 w 5780106"/>
              <a:gd name="connsiteY1" fmla="*/ 11953 h 6873306"/>
              <a:gd name="connsiteX2" fmla="*/ 5780106 w 5780106"/>
              <a:gd name="connsiteY2" fmla="*/ 6869951 h 6873306"/>
              <a:gd name="connsiteX3" fmla="*/ 0 w 5780106"/>
              <a:gd name="connsiteY3" fmla="*/ 6873306 h 6873306"/>
              <a:gd name="connsiteX4" fmla="*/ 1104130 w 5780106"/>
              <a:gd name="connsiteY4" fmla="*/ 0 h 6873306"/>
              <a:gd name="connsiteX0" fmla="*/ 1064815 w 5740791"/>
              <a:gd name="connsiteY0" fmla="*/ 0 h 6869951"/>
              <a:gd name="connsiteX1" fmla="*/ 5740791 w 5740791"/>
              <a:gd name="connsiteY1" fmla="*/ 11953 h 6869951"/>
              <a:gd name="connsiteX2" fmla="*/ 5740791 w 5740791"/>
              <a:gd name="connsiteY2" fmla="*/ 6869951 h 6869951"/>
              <a:gd name="connsiteX3" fmla="*/ 0 w 5740791"/>
              <a:gd name="connsiteY3" fmla="*/ 6863146 h 6869951"/>
              <a:gd name="connsiteX4" fmla="*/ 1064815 w 5740791"/>
              <a:gd name="connsiteY4" fmla="*/ 0 h 6869951"/>
              <a:gd name="connsiteX0" fmla="*/ 1038605 w 5714581"/>
              <a:gd name="connsiteY0" fmla="*/ 0 h 6873306"/>
              <a:gd name="connsiteX1" fmla="*/ 5714581 w 5714581"/>
              <a:gd name="connsiteY1" fmla="*/ 11953 h 6873306"/>
              <a:gd name="connsiteX2" fmla="*/ 5714581 w 5714581"/>
              <a:gd name="connsiteY2" fmla="*/ 6869951 h 6873306"/>
              <a:gd name="connsiteX3" fmla="*/ 0 w 5714581"/>
              <a:gd name="connsiteY3" fmla="*/ 6873306 h 6873306"/>
              <a:gd name="connsiteX4" fmla="*/ 1038605 w 5714581"/>
              <a:gd name="connsiteY4" fmla="*/ 0 h 6873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581" h="6873306">
                <a:moveTo>
                  <a:pt x="1038605" y="0"/>
                </a:moveTo>
                <a:lnTo>
                  <a:pt x="5714581" y="11953"/>
                </a:lnTo>
                <a:lnTo>
                  <a:pt x="5714581" y="6869951"/>
                </a:lnTo>
                <a:lnTo>
                  <a:pt x="0" y="6873306"/>
                </a:lnTo>
                <a:lnTo>
                  <a:pt x="103860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Univers Condensed Light"/>
              <a:ea typeface="+mn-ea"/>
              <a:cs typeface="+mn-cs"/>
            </a:endParaRPr>
          </a:p>
        </p:txBody>
      </p:sp>
      <p:sp>
        <p:nvSpPr>
          <p:cNvPr id="2" name="Otsikko 1">
            <a:extLst>
              <a:ext uri="{FF2B5EF4-FFF2-40B4-BE49-F238E27FC236}">
                <a16:creationId xmlns:a16="http://schemas.microsoft.com/office/drawing/2014/main" id="{DD40124B-23EE-4580-A4A2-3C5825E1EB7F}"/>
              </a:ext>
            </a:extLst>
          </p:cNvPr>
          <p:cNvSpPr>
            <a:spLocks noGrp="1"/>
          </p:cNvSpPr>
          <p:nvPr>
            <p:ph type="ctrTitle"/>
          </p:nvPr>
        </p:nvSpPr>
        <p:spPr>
          <a:xfrm>
            <a:off x="680484" y="675167"/>
            <a:ext cx="3971261" cy="4064174"/>
          </a:xfrm>
        </p:spPr>
        <p:txBody>
          <a:bodyPr vert="horz" lIns="91440" tIns="45720" rIns="91440" bIns="45720" rtlCol="0" anchor="t">
            <a:normAutofit/>
          </a:bodyPr>
          <a:lstStyle/>
          <a:p>
            <a:pPr>
              <a:lnSpc>
                <a:spcPct val="90000"/>
              </a:lnSpc>
            </a:pPr>
            <a:r>
              <a:rPr lang="en-US" sz="3700">
                <a:solidFill>
                  <a:schemeClr val="tx2"/>
                </a:solidFill>
              </a:rPr>
              <a:t>Vastuullinen sijoittaminen</a:t>
            </a:r>
          </a:p>
        </p:txBody>
      </p:sp>
      <p:sp>
        <p:nvSpPr>
          <p:cNvPr id="3" name="Sisällön paikkamerkki 2">
            <a:extLst>
              <a:ext uri="{FF2B5EF4-FFF2-40B4-BE49-F238E27FC236}">
                <a16:creationId xmlns:a16="http://schemas.microsoft.com/office/drawing/2014/main" id="{F2C7B9B0-1228-405E-AC04-115220AB930C}"/>
              </a:ext>
            </a:extLst>
          </p:cNvPr>
          <p:cNvSpPr>
            <a:spLocks noGrp="1"/>
          </p:cNvSpPr>
          <p:nvPr>
            <p:ph sz="quarter" idx="14"/>
          </p:nvPr>
        </p:nvSpPr>
        <p:spPr>
          <a:xfrm>
            <a:off x="5493026" y="533400"/>
            <a:ext cx="5883964" cy="5771481"/>
          </a:xfrm>
        </p:spPr>
        <p:txBody>
          <a:bodyPr vert="horz" lIns="91440" tIns="45720" rIns="91440" bIns="45720" rtlCol="0" anchor="ctr">
            <a:normAutofit/>
          </a:bodyPr>
          <a:lstStyle/>
          <a:p>
            <a:pPr indent="-228600">
              <a:buFont typeface="Arial" panose="020B0604020202020204" pitchFamily="34" charset="0"/>
              <a:buChar char="•"/>
            </a:pPr>
            <a:r>
              <a:rPr lang="en-US" b="0" i="0" dirty="0" err="1">
                <a:effectLst/>
                <a:latin typeface="+mn-lt"/>
              </a:rPr>
              <a:t>Vastuullisella</a:t>
            </a:r>
            <a:r>
              <a:rPr lang="en-US" b="0" i="0" dirty="0">
                <a:effectLst/>
                <a:latin typeface="+mn-lt"/>
              </a:rPr>
              <a:t> </a:t>
            </a:r>
            <a:r>
              <a:rPr lang="en-US" b="0" i="0" dirty="0" err="1">
                <a:effectLst/>
                <a:latin typeface="+mn-lt"/>
              </a:rPr>
              <a:t>sijoittamisella</a:t>
            </a:r>
            <a:r>
              <a:rPr lang="en-US" b="0" i="0" dirty="0">
                <a:effectLst/>
                <a:latin typeface="+mn-lt"/>
              </a:rPr>
              <a:t> </a:t>
            </a:r>
            <a:r>
              <a:rPr lang="en-US" b="0" i="0" dirty="0" err="1">
                <a:effectLst/>
                <a:latin typeface="+mn-lt"/>
              </a:rPr>
              <a:t>tarkoitetaan</a:t>
            </a:r>
            <a:r>
              <a:rPr lang="en-US" b="0" i="0" dirty="0">
                <a:effectLst/>
                <a:latin typeface="+mn-lt"/>
              </a:rPr>
              <a:t> </a:t>
            </a:r>
            <a:r>
              <a:rPr lang="en-US" b="0" i="0" dirty="0" err="1">
                <a:effectLst/>
                <a:latin typeface="+mn-lt"/>
              </a:rPr>
              <a:t>ympäristöasioiden</a:t>
            </a:r>
            <a:r>
              <a:rPr lang="en-US" b="0" i="0" dirty="0">
                <a:effectLst/>
                <a:latin typeface="+mn-lt"/>
              </a:rPr>
              <a:t>, </a:t>
            </a:r>
            <a:r>
              <a:rPr lang="en-US" b="0" i="0" dirty="0" err="1">
                <a:effectLst/>
                <a:latin typeface="+mn-lt"/>
              </a:rPr>
              <a:t>sosiaaliseen</a:t>
            </a:r>
            <a:r>
              <a:rPr lang="en-US" b="0" i="0" dirty="0">
                <a:effectLst/>
                <a:latin typeface="+mn-lt"/>
              </a:rPr>
              <a:t> </a:t>
            </a:r>
            <a:r>
              <a:rPr lang="en-US" b="0" i="0" dirty="0" err="1">
                <a:effectLst/>
                <a:latin typeface="+mn-lt"/>
              </a:rPr>
              <a:t>vastuuseen</a:t>
            </a:r>
            <a:r>
              <a:rPr lang="en-US" b="0" i="0" dirty="0">
                <a:effectLst/>
                <a:latin typeface="+mn-lt"/>
              </a:rPr>
              <a:t> </a:t>
            </a:r>
            <a:r>
              <a:rPr lang="en-US" b="0" i="0" dirty="0" err="1">
                <a:effectLst/>
                <a:latin typeface="+mn-lt"/>
              </a:rPr>
              <a:t>liittyvien</a:t>
            </a:r>
            <a:r>
              <a:rPr lang="en-US" b="0" i="0" dirty="0">
                <a:effectLst/>
                <a:latin typeface="+mn-lt"/>
              </a:rPr>
              <a:t> </a:t>
            </a:r>
            <a:r>
              <a:rPr lang="en-US" b="0" i="0" dirty="0" err="1">
                <a:effectLst/>
                <a:latin typeface="+mn-lt"/>
              </a:rPr>
              <a:t>tekijöiden</a:t>
            </a:r>
            <a:r>
              <a:rPr lang="en-US" b="0" i="0" dirty="0">
                <a:effectLst/>
                <a:latin typeface="+mn-lt"/>
              </a:rPr>
              <a:t> </a:t>
            </a:r>
            <a:r>
              <a:rPr lang="en-US" b="0" i="0" dirty="0" err="1">
                <a:effectLst/>
                <a:latin typeface="+mn-lt"/>
              </a:rPr>
              <a:t>sekä</a:t>
            </a:r>
            <a:r>
              <a:rPr lang="en-US" b="0" i="0" dirty="0">
                <a:effectLst/>
                <a:latin typeface="+mn-lt"/>
              </a:rPr>
              <a:t> </a:t>
            </a:r>
            <a:r>
              <a:rPr lang="en-US" b="0" i="0" dirty="0" err="1">
                <a:effectLst/>
                <a:latin typeface="+mn-lt"/>
              </a:rPr>
              <a:t>hallintotapa-asioiden</a:t>
            </a:r>
            <a:r>
              <a:rPr lang="en-US" b="0" i="0" dirty="0">
                <a:effectLst/>
                <a:latin typeface="+mn-lt"/>
              </a:rPr>
              <a:t> </a:t>
            </a:r>
            <a:r>
              <a:rPr lang="en-US" b="0" i="0" dirty="0" err="1">
                <a:effectLst/>
                <a:latin typeface="+mn-lt"/>
              </a:rPr>
              <a:t>eli</a:t>
            </a:r>
            <a:r>
              <a:rPr lang="en-US" b="0" i="0" dirty="0">
                <a:effectLst/>
                <a:latin typeface="+mn-lt"/>
              </a:rPr>
              <a:t> ns. ESG-</a:t>
            </a:r>
            <a:r>
              <a:rPr lang="en-US" b="0" i="0" dirty="0" err="1">
                <a:effectLst/>
                <a:latin typeface="+mn-lt"/>
              </a:rPr>
              <a:t>asioiden</a:t>
            </a:r>
            <a:r>
              <a:rPr lang="en-US" b="0" i="0" dirty="0">
                <a:effectLst/>
                <a:latin typeface="+mn-lt"/>
              </a:rPr>
              <a:t> (Environment, Social and Governance) </a:t>
            </a:r>
            <a:r>
              <a:rPr lang="en-US" b="0" i="0" dirty="0" err="1">
                <a:effectLst/>
                <a:latin typeface="+mn-lt"/>
              </a:rPr>
              <a:t>huomioon</a:t>
            </a:r>
            <a:r>
              <a:rPr lang="en-US" b="0" i="0" dirty="0">
                <a:effectLst/>
                <a:latin typeface="+mn-lt"/>
              </a:rPr>
              <a:t> </a:t>
            </a:r>
            <a:r>
              <a:rPr lang="en-US" b="0" i="0" dirty="0" err="1">
                <a:effectLst/>
                <a:latin typeface="+mn-lt"/>
              </a:rPr>
              <a:t>ottamista</a:t>
            </a:r>
            <a:r>
              <a:rPr lang="en-US" b="0" i="0" dirty="0">
                <a:effectLst/>
                <a:latin typeface="+mn-lt"/>
              </a:rPr>
              <a:t> </a:t>
            </a:r>
            <a:r>
              <a:rPr lang="en-US" b="0" i="0" dirty="0" err="1">
                <a:effectLst/>
                <a:latin typeface="+mn-lt"/>
              </a:rPr>
              <a:t>sijoitustoiminnassa</a:t>
            </a:r>
            <a:r>
              <a:rPr lang="en-US" b="0" i="0" dirty="0">
                <a:effectLst/>
                <a:latin typeface="+mn-lt"/>
              </a:rPr>
              <a:t> </a:t>
            </a:r>
            <a:r>
              <a:rPr lang="en-US" b="0" i="0" dirty="0" err="1">
                <a:effectLst/>
                <a:latin typeface="+mn-lt"/>
              </a:rPr>
              <a:t>siten</a:t>
            </a:r>
            <a:r>
              <a:rPr lang="en-US" b="0" i="0" dirty="0">
                <a:effectLst/>
                <a:latin typeface="+mn-lt"/>
              </a:rPr>
              <a:t>, </a:t>
            </a:r>
            <a:r>
              <a:rPr lang="en-US" b="0" i="0" dirty="0" err="1">
                <a:effectLst/>
                <a:latin typeface="+mn-lt"/>
              </a:rPr>
              <a:t>että</a:t>
            </a:r>
            <a:r>
              <a:rPr lang="en-US" b="0" i="0" dirty="0">
                <a:effectLst/>
                <a:latin typeface="+mn-lt"/>
              </a:rPr>
              <a:t> </a:t>
            </a:r>
            <a:r>
              <a:rPr lang="en-US" b="0" i="0" dirty="0" err="1">
                <a:effectLst/>
                <a:latin typeface="+mn-lt"/>
              </a:rPr>
              <a:t>salkun</a:t>
            </a:r>
            <a:r>
              <a:rPr lang="en-US" b="0" i="0" dirty="0">
                <a:effectLst/>
                <a:latin typeface="+mn-lt"/>
              </a:rPr>
              <a:t> </a:t>
            </a:r>
            <a:r>
              <a:rPr lang="en-US" b="0" i="0" dirty="0" err="1">
                <a:effectLst/>
                <a:latin typeface="+mn-lt"/>
              </a:rPr>
              <a:t>tuotto</a:t>
            </a:r>
            <a:r>
              <a:rPr lang="en-US" b="0" i="0" dirty="0">
                <a:effectLst/>
                <a:latin typeface="+mn-lt"/>
              </a:rPr>
              <a:t>- ja </a:t>
            </a:r>
            <a:r>
              <a:rPr lang="en-US" b="0" i="0" dirty="0" err="1">
                <a:effectLst/>
                <a:latin typeface="+mn-lt"/>
              </a:rPr>
              <a:t>riskiprofiili</a:t>
            </a:r>
            <a:r>
              <a:rPr lang="en-US" b="0" i="0" dirty="0">
                <a:effectLst/>
                <a:latin typeface="+mn-lt"/>
              </a:rPr>
              <a:t> </a:t>
            </a:r>
            <a:r>
              <a:rPr lang="en-US" b="0" i="0" dirty="0" err="1">
                <a:effectLst/>
                <a:latin typeface="+mn-lt"/>
              </a:rPr>
              <a:t>paranevat</a:t>
            </a:r>
            <a:r>
              <a:rPr lang="en-US" b="0" i="0" dirty="0">
                <a:effectLst/>
                <a:latin typeface="+mn-lt"/>
              </a:rPr>
              <a:t>.</a:t>
            </a:r>
            <a:endParaRPr lang="en-US" dirty="0">
              <a:latin typeface="+mn-lt"/>
            </a:endParaRPr>
          </a:p>
        </p:txBody>
      </p:sp>
      <p:sp>
        <p:nvSpPr>
          <p:cNvPr id="4" name="Alatunnisteen paikkamerkki 3">
            <a:extLst>
              <a:ext uri="{FF2B5EF4-FFF2-40B4-BE49-F238E27FC236}">
                <a16:creationId xmlns:a16="http://schemas.microsoft.com/office/drawing/2014/main" id="{6B098AF6-BC16-4C46-ABE9-9D8935E6C0C6}"/>
              </a:ext>
            </a:extLst>
          </p:cNvPr>
          <p:cNvSpPr>
            <a:spLocks noGrp="1"/>
          </p:cNvSpPr>
          <p:nvPr>
            <p:ph type="ftr" sz="quarter" idx="16"/>
          </p:nvPr>
        </p:nvSpPr>
        <p:spPr>
          <a:xfrm>
            <a:off x="154429" y="6398878"/>
            <a:ext cx="44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cxnSp>
        <p:nvCxnSpPr>
          <p:cNvPr id="28" name="Straight Connector 27">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894729"/>
            <a:ext cx="4206239" cy="1967878"/>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91373" y="0"/>
            <a:ext cx="463526" cy="691388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A65CF1E6-E9FF-43C2-BA25-459B95CD015B}"/>
              </a:ext>
            </a:extLst>
          </p:cNvPr>
          <p:cNvSpPr>
            <a:spLocks noGrp="1"/>
          </p:cNvSpPr>
          <p:nvPr>
            <p:ph type="sldNum" sz="quarter" idx="17"/>
          </p:nvPr>
        </p:nvSpPr>
        <p:spPr>
          <a:xfrm>
            <a:off x="11602477" y="6398878"/>
            <a:ext cx="47088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spTree>
    <p:extLst>
      <p:ext uri="{BB962C8B-B14F-4D97-AF65-F5344CB8AC3E}">
        <p14:creationId xmlns:p14="http://schemas.microsoft.com/office/powerpoint/2010/main" val="389235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875627-5C5F-40F4-B4D7-3A76B44F288B}"/>
              </a:ext>
            </a:extLst>
          </p:cNvPr>
          <p:cNvSpPr>
            <a:spLocks noGrp="1"/>
          </p:cNvSpPr>
          <p:nvPr>
            <p:ph type="ctrTitle"/>
          </p:nvPr>
        </p:nvSpPr>
        <p:spPr/>
        <p:txBody>
          <a:bodyPr/>
          <a:lstStyle/>
          <a:p>
            <a:pPr algn="ctr"/>
            <a:r>
              <a:rPr lang="fi-FI" dirty="0"/>
              <a:t>Vastuullinen sijoittaminen: esimerkkejä </a:t>
            </a:r>
            <a:br>
              <a:rPr lang="fi-FI" dirty="0"/>
            </a:br>
            <a:r>
              <a:rPr lang="fi-FI" sz="2000" dirty="0">
                <a:hlinkClick r:id="rId2"/>
              </a:rPr>
              <a:t>Vastuullinen sijoittaminen – mitä se on? - </a:t>
            </a:r>
            <a:r>
              <a:rPr lang="fi-FI" sz="2000" dirty="0" err="1">
                <a:hlinkClick r:id="rId2"/>
              </a:rPr>
              <a:t>Finsif</a:t>
            </a:r>
            <a:endParaRPr lang="fi-FI" sz="2000" dirty="0"/>
          </a:p>
        </p:txBody>
      </p:sp>
      <p:sp>
        <p:nvSpPr>
          <p:cNvPr id="4" name="Alatunnisteen paikkamerkki 3">
            <a:extLst>
              <a:ext uri="{FF2B5EF4-FFF2-40B4-BE49-F238E27FC236}">
                <a16:creationId xmlns:a16="http://schemas.microsoft.com/office/drawing/2014/main" id="{AA18D0FF-0949-403F-849A-2E3C9E17117A}"/>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0FCEE3AF-AEC4-4350-A6E1-B4A24D44E388}"/>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026" name="Picture 2">
            <a:extLst>
              <a:ext uri="{FF2B5EF4-FFF2-40B4-BE49-F238E27FC236}">
                <a16:creationId xmlns:a16="http://schemas.microsoft.com/office/drawing/2014/main" id="{AECF3148-4CA4-4E73-BC04-14AF80484879}"/>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946000" y="1685925"/>
            <a:ext cx="10330162" cy="383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772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Otsikko 1">
            <a:extLst>
              <a:ext uri="{FF2B5EF4-FFF2-40B4-BE49-F238E27FC236}">
                <a16:creationId xmlns:a16="http://schemas.microsoft.com/office/drawing/2014/main" id="{5199E35A-59CD-44D3-83DD-D44800FBC7EF}"/>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nSpc>
                <a:spcPct val="90000"/>
              </a:lnSpc>
            </a:pPr>
            <a:r>
              <a:rPr lang="en-US" sz="4400" kern="1200" dirty="0" err="1">
                <a:solidFill>
                  <a:srgbClr val="FFFFFF"/>
                </a:solidFill>
                <a:latin typeface="+mj-lt"/>
                <a:ea typeface="+mj-ea"/>
                <a:cs typeface="+mj-cs"/>
              </a:rPr>
              <a:t>Ilmaston-muutoksen</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torjuntaa</a:t>
            </a:r>
            <a:r>
              <a:rPr lang="en-US" sz="4400" kern="1200" dirty="0">
                <a:solidFill>
                  <a:srgbClr val="FFFFFF"/>
                </a:solidFill>
                <a:latin typeface="+mj-lt"/>
                <a:ea typeface="+mj-ea"/>
                <a:cs typeface="+mj-cs"/>
              </a:rPr>
              <a:t> ja </a:t>
            </a:r>
            <a:r>
              <a:rPr lang="en-US" sz="4400" kern="1200" dirty="0" err="1">
                <a:solidFill>
                  <a:srgbClr val="FFFFFF"/>
                </a:solidFill>
                <a:latin typeface="+mj-lt"/>
                <a:ea typeface="+mj-ea"/>
                <a:cs typeface="+mj-cs"/>
              </a:rPr>
              <a:t>kestävää</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kehitystä</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koskevat</a:t>
            </a:r>
            <a:r>
              <a:rPr lang="en-US" sz="4400" kern="1200" dirty="0">
                <a:solidFill>
                  <a:srgbClr val="FFFFFF"/>
                </a:solidFill>
                <a:latin typeface="+mj-lt"/>
                <a:ea typeface="+mj-ea"/>
                <a:cs typeface="+mj-cs"/>
              </a:rPr>
              <a:t> </a:t>
            </a:r>
            <a:r>
              <a:rPr lang="en-US" sz="4400" kern="1200" dirty="0" err="1">
                <a:solidFill>
                  <a:srgbClr val="FFFFFF"/>
                </a:solidFill>
                <a:latin typeface="+mj-lt"/>
                <a:ea typeface="+mj-ea"/>
                <a:cs typeface="+mj-cs"/>
              </a:rPr>
              <a:t>toimet</a:t>
            </a:r>
            <a:endParaRPr lang="en-US" sz="4400" kern="1200" dirty="0">
              <a:solidFill>
                <a:srgbClr val="FFFFFF"/>
              </a:solidFill>
              <a:latin typeface="+mj-lt"/>
              <a:ea typeface="+mj-ea"/>
              <a:cs typeface="+mj-cs"/>
            </a:endParaRPr>
          </a:p>
        </p:txBody>
      </p:sp>
      <p:sp>
        <p:nvSpPr>
          <p:cNvPr id="3" name="Sisällön paikkamerkki 2">
            <a:extLst>
              <a:ext uri="{FF2B5EF4-FFF2-40B4-BE49-F238E27FC236}">
                <a16:creationId xmlns:a16="http://schemas.microsoft.com/office/drawing/2014/main" id="{658FB8BC-763E-4B28-A038-4EF74D2D6AF6}"/>
              </a:ext>
            </a:extLst>
          </p:cNvPr>
          <p:cNvSpPr>
            <a:spLocks noGrp="1"/>
          </p:cNvSpPr>
          <p:nvPr>
            <p:ph sz="quarter" idx="14"/>
          </p:nvPr>
        </p:nvSpPr>
        <p:spPr>
          <a:xfrm>
            <a:off x="4978708" y="885651"/>
            <a:ext cx="6525220" cy="4616849"/>
          </a:xfrm>
        </p:spPr>
        <p:txBody>
          <a:bodyPr vert="horz" lIns="91440" tIns="45720" rIns="91440" bIns="45720" rtlCol="0" anchor="ctr">
            <a:normAutofit/>
          </a:bodyPr>
          <a:lstStyle/>
          <a:p>
            <a:pPr indent="-228600">
              <a:buFont typeface="Arial" panose="020B0604020202020204" pitchFamily="34" charset="0"/>
              <a:buChar char="•"/>
            </a:pPr>
            <a:r>
              <a:rPr lang="en-US" sz="1100" b="0" i="0" dirty="0">
                <a:effectLst/>
                <a:latin typeface="+mn-lt"/>
              </a:rPr>
              <a:t>EU ja </a:t>
            </a:r>
            <a:r>
              <a:rPr lang="en-US" sz="1100" b="0" i="0" dirty="0" err="1">
                <a:effectLst/>
                <a:latin typeface="+mn-lt"/>
              </a:rPr>
              <a:t>hallitukset</a:t>
            </a:r>
            <a:r>
              <a:rPr lang="en-US" sz="1100" b="0" i="0" dirty="0">
                <a:effectLst/>
                <a:latin typeface="+mn-lt"/>
              </a:rPr>
              <a:t> </a:t>
            </a:r>
            <a:r>
              <a:rPr lang="en-US" sz="1100" b="0" i="0" dirty="0" err="1">
                <a:effectLst/>
                <a:latin typeface="+mn-lt"/>
              </a:rPr>
              <a:t>ympäri</a:t>
            </a:r>
            <a:r>
              <a:rPr lang="en-US" sz="1100" b="0" i="0" dirty="0">
                <a:effectLst/>
                <a:latin typeface="+mn-lt"/>
              </a:rPr>
              <a:t> </a:t>
            </a:r>
            <a:r>
              <a:rPr lang="en-US" sz="1100" b="0" i="0" dirty="0" err="1">
                <a:effectLst/>
                <a:latin typeface="+mn-lt"/>
              </a:rPr>
              <a:t>maailman</a:t>
            </a:r>
            <a:r>
              <a:rPr lang="en-US" sz="1100" b="0" i="0" dirty="0">
                <a:effectLst/>
                <a:latin typeface="+mn-lt"/>
              </a:rPr>
              <a:t> </a:t>
            </a:r>
            <a:r>
              <a:rPr lang="en-US" sz="1100" b="0" i="0" dirty="0" err="1">
                <a:effectLst/>
                <a:latin typeface="+mn-lt"/>
              </a:rPr>
              <a:t>sitoutuivat</a:t>
            </a:r>
            <a:r>
              <a:rPr lang="en-US" sz="1100" b="0" i="0" dirty="0">
                <a:effectLst/>
                <a:latin typeface="+mn-lt"/>
              </a:rPr>
              <a:t> </a:t>
            </a:r>
            <a:r>
              <a:rPr lang="en-US" sz="1100" b="0" i="0" dirty="0" err="1">
                <a:effectLst/>
                <a:latin typeface="+mn-lt"/>
              </a:rPr>
              <a:t>kestävämmän</a:t>
            </a:r>
            <a:r>
              <a:rPr lang="en-US" sz="1100" b="0" i="0" dirty="0">
                <a:effectLst/>
                <a:latin typeface="+mn-lt"/>
              </a:rPr>
              <a:t> </a:t>
            </a:r>
            <a:r>
              <a:rPr lang="en-US" sz="1100" b="0" i="0" dirty="0" err="1">
                <a:effectLst/>
                <a:latin typeface="+mn-lt"/>
              </a:rPr>
              <a:t>talouden</a:t>
            </a:r>
            <a:r>
              <a:rPr lang="en-US" sz="1100" b="0" i="0" dirty="0">
                <a:effectLst/>
                <a:latin typeface="+mn-lt"/>
              </a:rPr>
              <a:t> ja </a:t>
            </a:r>
            <a:r>
              <a:rPr lang="en-US" sz="1100" b="0" i="0" dirty="0" err="1">
                <a:effectLst/>
                <a:latin typeface="+mn-lt"/>
              </a:rPr>
              <a:t>yhteiskunnan</a:t>
            </a:r>
            <a:r>
              <a:rPr lang="en-US" sz="1100" b="0" i="0" dirty="0">
                <a:effectLst/>
                <a:latin typeface="+mn-lt"/>
              </a:rPr>
              <a:t> </a:t>
            </a:r>
            <a:r>
              <a:rPr lang="en-US" sz="1100" b="0" i="0" dirty="0" err="1">
                <a:effectLst/>
                <a:latin typeface="+mn-lt"/>
              </a:rPr>
              <a:t>tavoitteeseen</a:t>
            </a:r>
            <a:r>
              <a:rPr lang="en-US" sz="1100" b="0" i="0" dirty="0">
                <a:effectLst/>
                <a:latin typeface="+mn-lt"/>
              </a:rPr>
              <a:t>, </a:t>
            </a:r>
            <a:r>
              <a:rPr lang="en-US" sz="1100" b="0" i="0" dirty="0" err="1">
                <a:effectLst/>
                <a:latin typeface="+mn-lt"/>
              </a:rPr>
              <a:t>kun</a:t>
            </a:r>
            <a:r>
              <a:rPr lang="en-US" sz="1100" b="0" i="0" dirty="0">
                <a:effectLst/>
                <a:latin typeface="+mn-lt"/>
              </a:rPr>
              <a:t> ne </a:t>
            </a:r>
            <a:r>
              <a:rPr lang="en-US" sz="1100" b="0" i="0" dirty="0" err="1">
                <a:effectLst/>
                <a:latin typeface="+mn-lt"/>
              </a:rPr>
              <a:t>hyväksyivät</a:t>
            </a:r>
            <a:r>
              <a:rPr lang="en-US" sz="1100" b="0" i="0" dirty="0">
                <a:effectLst/>
                <a:latin typeface="+mn-lt"/>
              </a:rPr>
              <a:t> </a:t>
            </a:r>
            <a:r>
              <a:rPr lang="en-US" sz="1100" b="0" i="0" dirty="0" err="1">
                <a:effectLst/>
                <a:latin typeface="+mn-lt"/>
                <a:hlinkClick r:id="rId2"/>
              </a:rPr>
              <a:t>Pariisin</a:t>
            </a:r>
            <a:r>
              <a:rPr lang="en-US" sz="1100" b="0" i="0" dirty="0">
                <a:effectLst/>
                <a:latin typeface="+mn-lt"/>
                <a:hlinkClick r:id="rId2"/>
              </a:rPr>
              <a:t> </a:t>
            </a:r>
            <a:r>
              <a:rPr lang="en-US" sz="1100" b="0" i="0" dirty="0" err="1">
                <a:effectLst/>
                <a:latin typeface="+mn-lt"/>
                <a:hlinkClick r:id="rId2"/>
              </a:rPr>
              <a:t>ilmastosopimuksen</a:t>
            </a:r>
            <a:r>
              <a:rPr lang="en-US" sz="1100" b="0" i="0" dirty="0">
                <a:effectLst/>
                <a:latin typeface="+mn-lt"/>
              </a:rPr>
              <a:t> (2015) ja </a:t>
            </a:r>
            <a:r>
              <a:rPr lang="en-US" sz="1100" b="0" i="0" dirty="0" err="1">
                <a:effectLst/>
                <a:latin typeface="+mn-lt"/>
                <a:hlinkClick r:id="rId3"/>
              </a:rPr>
              <a:t>YK:n</a:t>
            </a:r>
            <a:r>
              <a:rPr lang="en-US" sz="1100" b="0" i="0" dirty="0">
                <a:effectLst/>
                <a:latin typeface="+mn-lt"/>
                <a:hlinkClick r:id="rId3"/>
              </a:rPr>
              <a:t> </a:t>
            </a:r>
            <a:r>
              <a:rPr lang="en-US" sz="1100" b="0" i="0" dirty="0" err="1">
                <a:effectLst/>
                <a:latin typeface="+mn-lt"/>
                <a:hlinkClick r:id="rId3"/>
              </a:rPr>
              <a:t>kestävän</a:t>
            </a:r>
            <a:r>
              <a:rPr lang="en-US" sz="1100" b="0" i="0" dirty="0">
                <a:effectLst/>
                <a:latin typeface="+mn-lt"/>
                <a:hlinkClick r:id="rId3"/>
              </a:rPr>
              <a:t> </a:t>
            </a:r>
            <a:r>
              <a:rPr lang="en-US" sz="1100" b="0" i="0" dirty="0" err="1">
                <a:effectLst/>
                <a:latin typeface="+mn-lt"/>
                <a:hlinkClick r:id="rId3"/>
              </a:rPr>
              <a:t>kehityksen</a:t>
            </a:r>
            <a:r>
              <a:rPr lang="en-US" sz="1100" b="0" i="0" dirty="0">
                <a:effectLst/>
                <a:latin typeface="+mn-lt"/>
                <a:hlinkClick r:id="rId3"/>
              </a:rPr>
              <a:t> Agenda 2030-toimintaohjelman</a:t>
            </a:r>
            <a:r>
              <a:rPr lang="en-US" sz="1100" b="0" i="0" dirty="0">
                <a:effectLst/>
                <a:latin typeface="+mn-lt"/>
              </a:rPr>
              <a:t> (2015). </a:t>
            </a:r>
          </a:p>
          <a:p>
            <a:pPr indent="-228600">
              <a:buFont typeface="Arial" panose="020B0604020202020204" pitchFamily="34" charset="0"/>
              <a:buChar char="•"/>
            </a:pPr>
            <a:r>
              <a:rPr lang="en-US" sz="1100" b="0" i="0" dirty="0" err="1">
                <a:effectLst/>
                <a:latin typeface="+mn-lt"/>
                <a:hlinkClick r:id="rId4"/>
              </a:rPr>
              <a:t>EU:n</a:t>
            </a:r>
            <a:r>
              <a:rPr lang="en-US" sz="1100" b="0" i="0" dirty="0">
                <a:effectLst/>
                <a:latin typeface="+mn-lt"/>
                <a:hlinkClick r:id="rId4"/>
              </a:rPr>
              <a:t> </a:t>
            </a:r>
            <a:r>
              <a:rPr lang="en-US" sz="1100" b="0" i="0" dirty="0" err="1">
                <a:effectLst/>
                <a:latin typeface="+mn-lt"/>
                <a:hlinkClick r:id="rId4"/>
              </a:rPr>
              <a:t>vuoden</a:t>
            </a:r>
            <a:r>
              <a:rPr lang="en-US" sz="1100" b="0" i="0" dirty="0">
                <a:effectLst/>
                <a:latin typeface="+mn-lt"/>
                <a:hlinkClick r:id="rId4"/>
              </a:rPr>
              <a:t> 2030 </a:t>
            </a:r>
            <a:r>
              <a:rPr lang="en-US" sz="1100" b="0" i="0" dirty="0" err="1">
                <a:effectLst/>
                <a:latin typeface="+mn-lt"/>
                <a:hlinkClick r:id="rId4"/>
              </a:rPr>
              <a:t>energia</a:t>
            </a:r>
            <a:r>
              <a:rPr lang="en-US" sz="1100" b="0" i="0" dirty="0">
                <a:effectLst/>
                <a:latin typeface="+mn-lt"/>
                <a:hlinkClick r:id="rId4"/>
              </a:rPr>
              <a:t>- ja </a:t>
            </a:r>
            <a:r>
              <a:rPr lang="en-US" sz="1100" b="0" i="0" dirty="0" err="1">
                <a:effectLst/>
                <a:latin typeface="+mn-lt"/>
                <a:hlinkClick r:id="rId4"/>
              </a:rPr>
              <a:t>ilmastopolitiikan</a:t>
            </a:r>
            <a:r>
              <a:rPr lang="en-US" sz="1100" b="0" i="0" dirty="0">
                <a:effectLst/>
                <a:latin typeface="+mn-lt"/>
                <a:hlinkClick r:id="rId4"/>
              </a:rPr>
              <a:t> </a:t>
            </a:r>
            <a:r>
              <a:rPr lang="en-US" sz="1100" b="0" i="0" dirty="0" err="1">
                <a:effectLst/>
                <a:latin typeface="+mn-lt"/>
                <a:hlinkClick r:id="rId4"/>
              </a:rPr>
              <a:t>puitteiden</a:t>
            </a:r>
            <a:r>
              <a:rPr lang="en-US" sz="1100" b="0" dirty="0">
                <a:latin typeface="+mn-lt"/>
                <a:hlinkClick r:id="rId4"/>
              </a:rPr>
              <a:t> </a:t>
            </a:r>
            <a:r>
              <a:rPr lang="en-US" sz="1100" b="0" dirty="0">
                <a:latin typeface="+mn-lt"/>
              </a:rPr>
              <a:t>(2014) , </a:t>
            </a:r>
            <a:r>
              <a:rPr lang="en-US" sz="1100" b="0" dirty="0" err="1">
                <a:latin typeface="+mn-lt"/>
              </a:rPr>
              <a:t>sekä</a:t>
            </a:r>
            <a:r>
              <a:rPr lang="en-US" sz="1100" b="0" dirty="0">
                <a:latin typeface="+mn-lt"/>
              </a:rPr>
              <a:t> </a:t>
            </a:r>
            <a:r>
              <a:rPr lang="en-US" sz="1100" b="0" i="0" dirty="0" err="1">
                <a:effectLst/>
                <a:latin typeface="+mn-lt"/>
                <a:hlinkClick r:id="rId5"/>
              </a:rPr>
              <a:t>energiaunionia</a:t>
            </a:r>
            <a:r>
              <a:rPr lang="en-US" sz="1100" b="0" i="0" dirty="0">
                <a:effectLst/>
                <a:latin typeface="+mn-lt"/>
              </a:rPr>
              <a:t> ja </a:t>
            </a:r>
            <a:r>
              <a:rPr lang="en-US" sz="1100" b="0" dirty="0" err="1">
                <a:latin typeface="+mn-lt"/>
                <a:hlinkClick r:id="rId6"/>
              </a:rPr>
              <a:t>kiertotaloutta</a:t>
            </a:r>
            <a:r>
              <a:rPr lang="en-US" sz="1100" b="0" dirty="0">
                <a:latin typeface="+mn-lt"/>
                <a:hlinkClick r:id="rId6"/>
              </a:rPr>
              <a:t> </a:t>
            </a:r>
            <a:r>
              <a:rPr lang="en-US" sz="1100" b="0" dirty="0" err="1">
                <a:latin typeface="+mn-lt"/>
                <a:hlinkClick r:id="rId6"/>
              </a:rPr>
              <a:t>koskeva</a:t>
            </a:r>
            <a:r>
              <a:rPr lang="en-US" sz="1100" b="0" dirty="0">
                <a:latin typeface="+mn-lt"/>
                <a:hlinkClick r:id="rId6"/>
              </a:rPr>
              <a:t> </a:t>
            </a:r>
            <a:r>
              <a:rPr lang="en-US" sz="1100" b="0" dirty="0" err="1">
                <a:latin typeface="+mn-lt"/>
                <a:hlinkClick r:id="rId6"/>
              </a:rPr>
              <a:t>toimintasuunnitelma</a:t>
            </a:r>
            <a:r>
              <a:rPr lang="en-US" sz="1100" b="0" dirty="0">
                <a:latin typeface="+mn-lt"/>
              </a:rPr>
              <a:t>, </a:t>
            </a:r>
            <a:r>
              <a:rPr lang="en-US" sz="1100" b="0" dirty="0">
                <a:latin typeface="+mn-lt"/>
                <a:hlinkClick r:id="rId7"/>
              </a:rPr>
              <a:t>The European Green Deal </a:t>
            </a:r>
            <a:r>
              <a:rPr lang="en-US" sz="1100" b="0" i="0" dirty="0">
                <a:effectLst/>
                <a:latin typeface="+mn-lt"/>
              </a:rPr>
              <a:t>ja </a:t>
            </a:r>
            <a:r>
              <a:rPr lang="en-US" sz="1100" b="0" dirty="0" err="1">
                <a:latin typeface="+mn-lt"/>
              </a:rPr>
              <a:t>täytäntöönpantu</a:t>
            </a:r>
            <a:r>
              <a:rPr lang="en-US" sz="1100" b="0" dirty="0">
                <a:latin typeface="+mn-lt"/>
              </a:rPr>
              <a:t> </a:t>
            </a:r>
            <a:r>
              <a:rPr lang="en-US" sz="1100" b="0" dirty="0" err="1">
                <a:latin typeface="+mn-lt"/>
              </a:rPr>
              <a:t>kestävän</a:t>
            </a:r>
            <a:r>
              <a:rPr lang="en-US" sz="1100" b="0" dirty="0">
                <a:latin typeface="+mn-lt"/>
              </a:rPr>
              <a:t> </a:t>
            </a:r>
            <a:r>
              <a:rPr lang="en-US" sz="1100" b="0" dirty="0" err="1">
                <a:latin typeface="+mn-lt"/>
              </a:rPr>
              <a:t>kehityksen</a:t>
            </a:r>
            <a:r>
              <a:rPr lang="en-US" sz="1100" b="0" dirty="0">
                <a:latin typeface="+mn-lt"/>
              </a:rPr>
              <a:t> Agenda 2030 –</a:t>
            </a:r>
            <a:r>
              <a:rPr lang="en-US" sz="1100" b="0" dirty="0" err="1">
                <a:latin typeface="+mn-lt"/>
              </a:rPr>
              <a:t>toimintaohjelma</a:t>
            </a:r>
            <a:r>
              <a:rPr lang="en-US" sz="1100" b="0" dirty="0">
                <a:latin typeface="+mn-lt"/>
              </a:rPr>
              <a:t> </a:t>
            </a:r>
            <a:r>
              <a:rPr lang="en-US" sz="1100" b="0" i="0" dirty="0" err="1">
                <a:effectLst/>
                <a:latin typeface="+mn-lt"/>
              </a:rPr>
              <a:t>ovat</a:t>
            </a:r>
            <a:r>
              <a:rPr lang="en-US" sz="1100" b="0" i="0" dirty="0">
                <a:effectLst/>
                <a:latin typeface="+mn-lt"/>
              </a:rPr>
              <a:t> </a:t>
            </a:r>
            <a:r>
              <a:rPr lang="en-US" sz="1100" b="0" i="0" dirty="0" err="1">
                <a:effectLst/>
                <a:latin typeface="+mn-lt"/>
              </a:rPr>
              <a:t>keskeisessä</a:t>
            </a:r>
            <a:r>
              <a:rPr lang="en-US" sz="1100" b="0" i="0" dirty="0">
                <a:effectLst/>
                <a:latin typeface="+mn-lt"/>
              </a:rPr>
              <a:t> </a:t>
            </a:r>
            <a:r>
              <a:rPr lang="en-US" sz="1100" b="0" i="0" dirty="0" err="1">
                <a:effectLst/>
                <a:latin typeface="+mn-lt"/>
              </a:rPr>
              <a:t>asemassa</a:t>
            </a:r>
            <a:r>
              <a:rPr lang="en-US" sz="1100" b="0" i="0" dirty="0">
                <a:effectLst/>
                <a:latin typeface="+mn-lt"/>
              </a:rPr>
              <a:t> </a:t>
            </a:r>
            <a:r>
              <a:rPr lang="en-US" sz="1100" b="0" i="0" dirty="0" err="1">
                <a:effectLst/>
                <a:latin typeface="+mn-lt"/>
              </a:rPr>
              <a:t>myös</a:t>
            </a:r>
            <a:r>
              <a:rPr lang="en-US" sz="1100" b="0" i="0" dirty="0">
                <a:effectLst/>
                <a:latin typeface="+mn-lt"/>
              </a:rPr>
              <a:t> </a:t>
            </a:r>
            <a:r>
              <a:rPr lang="en-US" sz="1100" b="0" i="0" dirty="0" err="1">
                <a:effectLst/>
                <a:latin typeface="+mn-lt"/>
              </a:rPr>
              <a:t>EU:n</a:t>
            </a:r>
            <a:r>
              <a:rPr lang="en-US" sz="1100" b="0" i="0" dirty="0">
                <a:effectLst/>
                <a:latin typeface="+mn-lt"/>
              </a:rPr>
              <a:t> </a:t>
            </a:r>
            <a:r>
              <a:rPr lang="en-US" sz="1100" b="0" i="0" dirty="0" err="1">
                <a:effectLst/>
                <a:latin typeface="+mn-lt"/>
              </a:rPr>
              <a:t>pääomamarkkinaunionia</a:t>
            </a:r>
            <a:r>
              <a:rPr lang="en-US" sz="1100" b="0" i="0" dirty="0">
                <a:effectLst/>
                <a:latin typeface="+mn-lt"/>
              </a:rPr>
              <a:t> </a:t>
            </a:r>
            <a:r>
              <a:rPr lang="en-US" sz="1100" b="0" i="0" dirty="0" err="1">
                <a:effectLst/>
                <a:latin typeface="+mn-lt"/>
              </a:rPr>
              <a:t>koskevassa</a:t>
            </a:r>
            <a:r>
              <a:rPr lang="en-US" sz="1100" b="0" i="0" dirty="0">
                <a:effectLst/>
                <a:latin typeface="+mn-lt"/>
              </a:rPr>
              <a:t> </a:t>
            </a:r>
            <a:r>
              <a:rPr lang="en-US" sz="1100" b="0" i="0" dirty="0" err="1">
                <a:effectLst/>
                <a:latin typeface="+mn-lt"/>
              </a:rPr>
              <a:t>hankkeessa</a:t>
            </a:r>
            <a:r>
              <a:rPr lang="en-US" sz="1100" b="0" i="0" dirty="0">
                <a:effectLst/>
                <a:latin typeface="+mn-lt"/>
              </a:rPr>
              <a:t>.</a:t>
            </a:r>
          </a:p>
          <a:p>
            <a:pPr indent="-228600">
              <a:buFont typeface="Arial" panose="020B0604020202020204" pitchFamily="34" charset="0"/>
              <a:buChar char="•"/>
            </a:pPr>
            <a:r>
              <a:rPr lang="en-US" sz="1100" b="0" i="0" dirty="0" err="1">
                <a:effectLst/>
                <a:latin typeface="+mn-lt"/>
              </a:rPr>
              <a:t>Nykyinen</a:t>
            </a:r>
            <a:r>
              <a:rPr lang="en-US" sz="1100" b="0" i="0" dirty="0">
                <a:effectLst/>
                <a:latin typeface="+mn-lt"/>
              </a:rPr>
              <a:t> </a:t>
            </a:r>
            <a:r>
              <a:rPr lang="en-US" sz="1100" b="0" i="0" dirty="0" err="1">
                <a:effectLst/>
                <a:latin typeface="+mn-lt"/>
              </a:rPr>
              <a:t>investointitaso</a:t>
            </a:r>
            <a:r>
              <a:rPr lang="en-US" sz="1100" b="0" i="0" dirty="0">
                <a:effectLst/>
                <a:latin typeface="+mn-lt"/>
              </a:rPr>
              <a:t> </a:t>
            </a:r>
            <a:r>
              <a:rPr lang="en-US" sz="1100" b="0" i="0" dirty="0" err="1">
                <a:effectLst/>
                <a:latin typeface="+mn-lt"/>
              </a:rPr>
              <a:t>ei</a:t>
            </a:r>
            <a:r>
              <a:rPr lang="en-US" sz="1100" b="0" i="0" dirty="0">
                <a:effectLst/>
                <a:latin typeface="+mn-lt"/>
              </a:rPr>
              <a:t> </a:t>
            </a:r>
            <a:r>
              <a:rPr lang="en-US" sz="1100" b="0" i="0" dirty="0" err="1">
                <a:effectLst/>
                <a:latin typeface="+mn-lt"/>
              </a:rPr>
              <a:t>riitä</a:t>
            </a:r>
            <a:r>
              <a:rPr lang="en-US" sz="1100" b="0" i="0" dirty="0">
                <a:effectLst/>
                <a:latin typeface="+mn-lt"/>
              </a:rPr>
              <a:t> </a:t>
            </a:r>
            <a:r>
              <a:rPr lang="en-US" sz="1100" b="0" i="0" dirty="0" err="1">
                <a:effectLst/>
                <a:latin typeface="+mn-lt"/>
              </a:rPr>
              <a:t>tukemaan</a:t>
            </a:r>
            <a:r>
              <a:rPr lang="en-US" sz="1100" b="0" i="0" dirty="0">
                <a:effectLst/>
                <a:latin typeface="+mn-lt"/>
              </a:rPr>
              <a:t> </a:t>
            </a:r>
            <a:r>
              <a:rPr lang="en-US" sz="1100" b="0" i="0" dirty="0" err="1">
                <a:effectLst/>
                <a:latin typeface="+mn-lt"/>
              </a:rPr>
              <a:t>ympäristön</a:t>
            </a:r>
            <a:r>
              <a:rPr lang="en-US" sz="1100" b="0" i="0" dirty="0">
                <a:effectLst/>
                <a:latin typeface="+mn-lt"/>
              </a:rPr>
              <a:t> </a:t>
            </a:r>
            <a:r>
              <a:rPr lang="en-US" sz="1100" b="0" i="0" dirty="0" err="1">
                <a:effectLst/>
                <a:latin typeface="+mn-lt"/>
              </a:rPr>
              <a:t>kannalta</a:t>
            </a:r>
            <a:r>
              <a:rPr lang="en-US" sz="1100" b="0" i="0" dirty="0">
                <a:effectLst/>
                <a:latin typeface="+mn-lt"/>
              </a:rPr>
              <a:t> </a:t>
            </a:r>
            <a:r>
              <a:rPr lang="en-US" sz="1100" b="0" i="0" dirty="0" err="1">
                <a:effectLst/>
                <a:latin typeface="+mn-lt"/>
              </a:rPr>
              <a:t>kestävää</a:t>
            </a:r>
            <a:r>
              <a:rPr lang="en-US" sz="1100" b="0" i="0" dirty="0">
                <a:effectLst/>
                <a:latin typeface="+mn-lt"/>
              </a:rPr>
              <a:t> </a:t>
            </a:r>
            <a:r>
              <a:rPr lang="en-US" sz="1100" b="0" i="0" dirty="0" err="1">
                <a:effectLst/>
                <a:latin typeface="+mn-lt"/>
              </a:rPr>
              <a:t>talousjärjestelmää</a:t>
            </a:r>
            <a:r>
              <a:rPr lang="en-US" sz="1100" b="0" i="0" dirty="0">
                <a:effectLst/>
                <a:latin typeface="+mn-lt"/>
              </a:rPr>
              <a:t>, </a:t>
            </a:r>
            <a:r>
              <a:rPr lang="en-US" sz="1100" b="0" i="0" dirty="0" err="1">
                <a:effectLst/>
                <a:latin typeface="+mn-lt"/>
              </a:rPr>
              <a:t>jolla</a:t>
            </a:r>
            <a:r>
              <a:rPr lang="en-US" sz="1100" b="0" i="0" dirty="0">
                <a:effectLst/>
                <a:latin typeface="+mn-lt"/>
              </a:rPr>
              <a:t> </a:t>
            </a:r>
            <a:r>
              <a:rPr lang="en-US" sz="1100" b="0" i="0" dirty="0" err="1">
                <a:effectLst/>
                <a:latin typeface="+mn-lt"/>
              </a:rPr>
              <a:t>voidaan</a:t>
            </a:r>
            <a:r>
              <a:rPr lang="en-US" sz="1100" b="0" i="0" dirty="0">
                <a:effectLst/>
                <a:latin typeface="+mn-lt"/>
              </a:rPr>
              <a:t> </a:t>
            </a:r>
            <a:r>
              <a:rPr lang="en-US" sz="1100" b="0" i="0" dirty="0" err="1">
                <a:effectLst/>
                <a:latin typeface="+mn-lt"/>
              </a:rPr>
              <a:t>torjua</a:t>
            </a:r>
            <a:r>
              <a:rPr lang="en-US" sz="1100" b="0" i="0" dirty="0">
                <a:effectLst/>
                <a:latin typeface="+mn-lt"/>
              </a:rPr>
              <a:t> </a:t>
            </a:r>
            <a:r>
              <a:rPr lang="en-US" sz="1100" b="0" i="0" dirty="0" err="1">
                <a:effectLst/>
                <a:latin typeface="+mn-lt"/>
              </a:rPr>
              <a:t>ilmastonmuutosta</a:t>
            </a:r>
            <a:r>
              <a:rPr lang="en-US" sz="1100" b="0" i="0" dirty="0">
                <a:effectLst/>
                <a:latin typeface="+mn-lt"/>
              </a:rPr>
              <a:t> ja </a:t>
            </a:r>
            <a:r>
              <a:rPr lang="en-US" sz="1100" b="0" i="0" dirty="0" err="1">
                <a:effectLst/>
                <a:latin typeface="+mn-lt"/>
              </a:rPr>
              <a:t>luonnonvarojen</a:t>
            </a:r>
            <a:r>
              <a:rPr lang="en-US" sz="1100" b="0" i="0" dirty="0">
                <a:effectLst/>
                <a:latin typeface="+mn-lt"/>
              </a:rPr>
              <a:t> </a:t>
            </a:r>
            <a:r>
              <a:rPr lang="en-US" sz="1100" b="0" i="0" dirty="0" err="1">
                <a:effectLst/>
                <a:latin typeface="+mn-lt"/>
              </a:rPr>
              <a:t>ehtymistä</a:t>
            </a:r>
            <a:r>
              <a:rPr lang="en-US" sz="1100" b="0" i="0" dirty="0">
                <a:effectLst/>
                <a:latin typeface="+mn-lt"/>
              </a:rPr>
              <a:t>. On </a:t>
            </a:r>
            <a:r>
              <a:rPr lang="en-US" sz="1100" b="0" i="0" dirty="0" err="1">
                <a:effectLst/>
                <a:latin typeface="+mn-lt"/>
              </a:rPr>
              <a:t>lisättävä</a:t>
            </a:r>
            <a:r>
              <a:rPr lang="en-US" sz="1100" b="0" i="0" dirty="0">
                <a:effectLst/>
                <a:latin typeface="+mn-lt"/>
              </a:rPr>
              <a:t> </a:t>
            </a:r>
            <a:r>
              <a:rPr lang="en-US" sz="1100" b="0" i="0" dirty="0" err="1">
                <a:effectLst/>
                <a:latin typeface="+mn-lt"/>
              </a:rPr>
              <a:t>yksityisten</a:t>
            </a:r>
            <a:r>
              <a:rPr lang="en-US" sz="1100" b="0" i="0" dirty="0">
                <a:effectLst/>
                <a:latin typeface="+mn-lt"/>
              </a:rPr>
              <a:t> </a:t>
            </a:r>
            <a:r>
              <a:rPr lang="en-US" sz="1100" b="0" i="0" dirty="0" err="1">
                <a:effectLst/>
                <a:latin typeface="+mn-lt"/>
              </a:rPr>
              <a:t>pääomavirtojen</a:t>
            </a:r>
            <a:r>
              <a:rPr lang="en-US" sz="1100" b="0" i="0" dirty="0">
                <a:effectLst/>
                <a:latin typeface="+mn-lt"/>
              </a:rPr>
              <a:t> </a:t>
            </a:r>
            <a:r>
              <a:rPr lang="en-US" sz="1100" b="0" i="0" dirty="0" err="1">
                <a:effectLst/>
                <a:latin typeface="+mn-lt"/>
              </a:rPr>
              <a:t>suuntaamista</a:t>
            </a:r>
            <a:r>
              <a:rPr lang="en-US" sz="1100" b="0" i="0" dirty="0">
                <a:effectLst/>
                <a:latin typeface="+mn-lt"/>
              </a:rPr>
              <a:t> </a:t>
            </a:r>
            <a:r>
              <a:rPr lang="en-US" sz="1100" b="0" i="0" dirty="0" err="1">
                <a:effectLst/>
                <a:latin typeface="+mn-lt"/>
              </a:rPr>
              <a:t>kestäviin</a:t>
            </a:r>
            <a:r>
              <a:rPr lang="en-US" sz="1100" b="0" i="0" dirty="0">
                <a:effectLst/>
                <a:latin typeface="+mn-lt"/>
              </a:rPr>
              <a:t> </a:t>
            </a:r>
            <a:r>
              <a:rPr lang="en-US" sz="1100" b="0" i="0" dirty="0" err="1">
                <a:effectLst/>
                <a:latin typeface="+mn-lt"/>
              </a:rPr>
              <a:t>investointeihin</a:t>
            </a:r>
            <a:r>
              <a:rPr lang="en-US" sz="1100" b="0" i="0" dirty="0">
                <a:effectLst/>
                <a:latin typeface="+mn-lt"/>
              </a:rPr>
              <a:t>, </a:t>
            </a:r>
            <a:r>
              <a:rPr lang="en-US" sz="1100" b="0" i="0" dirty="0" err="1">
                <a:effectLst/>
                <a:latin typeface="+mn-lt"/>
              </a:rPr>
              <a:t>jotta</a:t>
            </a:r>
            <a:r>
              <a:rPr lang="en-US" sz="1100" b="0" i="0" dirty="0">
                <a:effectLst/>
                <a:latin typeface="+mn-lt"/>
              </a:rPr>
              <a:t> </a:t>
            </a:r>
            <a:r>
              <a:rPr lang="en-US" sz="1100" b="0" i="0" dirty="0" err="1">
                <a:effectLst/>
                <a:latin typeface="+mn-lt"/>
              </a:rPr>
              <a:t>voidaan</a:t>
            </a:r>
            <a:r>
              <a:rPr lang="en-US" sz="1100" b="0" i="0" dirty="0">
                <a:effectLst/>
                <a:latin typeface="+mn-lt"/>
              </a:rPr>
              <a:t> </a:t>
            </a:r>
            <a:r>
              <a:rPr lang="en-US" sz="1100" b="0" i="0" dirty="0" err="1">
                <a:effectLst/>
                <a:latin typeface="+mn-lt"/>
              </a:rPr>
              <a:t>kuroa</a:t>
            </a:r>
            <a:r>
              <a:rPr lang="en-US" sz="1100" b="0" i="0" dirty="0">
                <a:effectLst/>
                <a:latin typeface="+mn-lt"/>
              </a:rPr>
              <a:t> </a:t>
            </a:r>
            <a:r>
              <a:rPr lang="en-US" sz="1100" b="0" i="0" dirty="0" err="1">
                <a:effectLst/>
                <a:latin typeface="+mn-lt"/>
              </a:rPr>
              <a:t>umpeen</a:t>
            </a:r>
            <a:r>
              <a:rPr lang="en-US" sz="1100" b="0" i="0" dirty="0">
                <a:effectLst/>
                <a:latin typeface="+mn-lt"/>
              </a:rPr>
              <a:t> 180 </a:t>
            </a:r>
            <a:r>
              <a:rPr lang="en-US" sz="1100" b="0" i="0" dirty="0" err="1">
                <a:effectLst/>
                <a:latin typeface="+mn-lt"/>
              </a:rPr>
              <a:t>miljardin</a:t>
            </a:r>
            <a:r>
              <a:rPr lang="en-US" sz="1100" b="0" i="0" dirty="0">
                <a:effectLst/>
                <a:latin typeface="+mn-lt"/>
              </a:rPr>
              <a:t> </a:t>
            </a:r>
            <a:r>
              <a:rPr lang="en-US" sz="1100" b="0" i="0" dirty="0" err="1">
                <a:effectLst/>
                <a:latin typeface="+mn-lt"/>
              </a:rPr>
              <a:t>euron</a:t>
            </a:r>
            <a:r>
              <a:rPr lang="en-US" sz="1100" b="0" i="0" dirty="0">
                <a:effectLst/>
                <a:latin typeface="+mn-lt"/>
              </a:rPr>
              <a:t> </a:t>
            </a:r>
            <a:r>
              <a:rPr lang="en-US" sz="1100" b="0" i="0" dirty="0" err="1">
                <a:effectLst/>
                <a:latin typeface="+mn-lt"/>
              </a:rPr>
              <a:t>lisäinvestointivaje</a:t>
            </a:r>
            <a:r>
              <a:rPr lang="en-US" sz="1100" b="0" i="0" dirty="0">
                <a:effectLst/>
                <a:latin typeface="+mn-lt"/>
              </a:rPr>
              <a:t> ja </a:t>
            </a:r>
            <a:r>
              <a:rPr lang="en-US" sz="1100" b="0" i="0" dirty="0" err="1">
                <a:effectLst/>
                <a:latin typeface="+mn-lt"/>
              </a:rPr>
              <a:t>saavuttaa</a:t>
            </a:r>
            <a:r>
              <a:rPr lang="en-US" sz="1100" b="0" i="0" dirty="0">
                <a:effectLst/>
                <a:latin typeface="+mn-lt"/>
              </a:rPr>
              <a:t> </a:t>
            </a:r>
            <a:r>
              <a:rPr lang="en-US" sz="1100" b="0" i="0" dirty="0" err="1">
                <a:effectLst/>
                <a:latin typeface="+mn-lt"/>
                <a:hlinkClick r:id="rId2"/>
              </a:rPr>
              <a:t>Pariisin</a:t>
            </a:r>
            <a:r>
              <a:rPr lang="en-US" sz="1100" b="0" i="0" dirty="0">
                <a:effectLst/>
                <a:latin typeface="+mn-lt"/>
                <a:hlinkClick r:id="rId2"/>
              </a:rPr>
              <a:t> </a:t>
            </a:r>
            <a:r>
              <a:rPr lang="en-US" sz="1100" b="0" i="0" dirty="0" err="1">
                <a:effectLst/>
                <a:latin typeface="+mn-lt"/>
                <a:hlinkClick r:id="rId2"/>
              </a:rPr>
              <a:t>sopimuksessa</a:t>
            </a:r>
            <a:r>
              <a:rPr lang="en-US" sz="1100" b="0" i="0" dirty="0">
                <a:effectLst/>
                <a:latin typeface="+mn-lt"/>
              </a:rPr>
              <a:t> </a:t>
            </a:r>
            <a:r>
              <a:rPr lang="en-US" sz="1100" b="0" i="0" dirty="0" err="1">
                <a:effectLst/>
                <a:latin typeface="+mn-lt"/>
              </a:rPr>
              <a:t>vahvistetut</a:t>
            </a:r>
            <a:r>
              <a:rPr lang="en-US" sz="1100" b="0" i="0" dirty="0">
                <a:effectLst/>
                <a:latin typeface="+mn-lt"/>
              </a:rPr>
              <a:t> </a:t>
            </a:r>
            <a:r>
              <a:rPr lang="en-US" sz="1100" b="0" i="0" dirty="0" err="1">
                <a:effectLst/>
                <a:latin typeface="+mn-lt"/>
              </a:rPr>
              <a:t>EU:n</a:t>
            </a:r>
            <a:r>
              <a:rPr lang="en-US" sz="1100" b="0" i="0" dirty="0">
                <a:effectLst/>
                <a:latin typeface="+mn-lt"/>
              </a:rPr>
              <a:t> </a:t>
            </a:r>
            <a:r>
              <a:rPr lang="en-US" sz="1100" b="0" i="0" dirty="0" err="1">
                <a:effectLst/>
                <a:latin typeface="+mn-lt"/>
              </a:rPr>
              <a:t>tavoitteet</a:t>
            </a:r>
            <a:r>
              <a:rPr lang="en-US" sz="1100" b="0" i="0" dirty="0">
                <a:effectLst/>
                <a:latin typeface="+mn-lt"/>
              </a:rPr>
              <a:t> </a:t>
            </a:r>
            <a:r>
              <a:rPr lang="en-US" sz="1100" b="0" i="0" dirty="0" err="1">
                <a:effectLst/>
                <a:latin typeface="+mn-lt"/>
              </a:rPr>
              <a:t>vuodelle</a:t>
            </a:r>
            <a:r>
              <a:rPr lang="en-US" sz="1100" b="0" i="0" dirty="0">
                <a:effectLst/>
                <a:latin typeface="+mn-lt"/>
              </a:rPr>
              <a:t> 2030, </a:t>
            </a:r>
            <a:r>
              <a:rPr lang="en-US" sz="1100" b="0" i="0" dirty="0" err="1">
                <a:effectLst/>
                <a:latin typeface="+mn-lt"/>
              </a:rPr>
              <a:t>muun</a:t>
            </a:r>
            <a:r>
              <a:rPr lang="en-US" sz="1100" b="0" i="0" dirty="0">
                <a:effectLst/>
                <a:latin typeface="+mn-lt"/>
              </a:rPr>
              <a:t> </a:t>
            </a:r>
            <a:r>
              <a:rPr lang="en-US" sz="1100" b="0" i="0" dirty="0" err="1">
                <a:effectLst/>
                <a:latin typeface="+mn-lt"/>
              </a:rPr>
              <a:t>muassa</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kasvihuonekaasupäästöjen</a:t>
            </a:r>
            <a:r>
              <a:rPr kumimoji="0" lang="en-US" sz="1100" b="0" i="0" u="none" strike="noStrike" cap="none" spc="0" normalizeH="0" baseline="0" noProof="0" dirty="0">
                <a:ln>
                  <a:noFill/>
                </a:ln>
                <a:effectLst/>
                <a:uLnTx/>
                <a:uFillTx/>
                <a:latin typeface="+mn-lt"/>
              </a:rPr>
              <a:t> 40 %:n </a:t>
            </a:r>
            <a:r>
              <a:rPr kumimoji="0" lang="en-US" sz="1100" b="0" i="0" u="none" strike="noStrike" cap="none" spc="0" normalizeH="0" baseline="0" noProof="0" dirty="0" err="1">
                <a:ln>
                  <a:noFill/>
                </a:ln>
                <a:effectLst/>
                <a:uLnTx/>
                <a:uFillTx/>
                <a:latin typeface="+mn-lt"/>
              </a:rPr>
              <a:t>leikkaus</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Tämä</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ylittää</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suuruusluokaltaan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julkisen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sektorin</a:t>
            </a:r>
            <a:r>
              <a:rPr kumimoji="0" lang="en-US" sz="1100" b="0" i="0" u="none" strike="noStrike" cap="none" spc="0" normalizeH="0" baseline="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kapasiteetin</a:t>
            </a:r>
            <a:r>
              <a:rPr kumimoji="0" lang="en-US" sz="1100" b="0" i="0" u="none" strike="noStrike" cap="none" spc="0" normalizeH="0" baseline="0" noProof="0" dirty="0">
                <a:ln>
                  <a:noFill/>
                </a:ln>
                <a:effectLst/>
                <a:uLnTx/>
                <a:uFillTx/>
                <a:latin typeface="+mn-lt"/>
              </a:rPr>
              <a:t>. (</a:t>
            </a:r>
            <a:r>
              <a:rPr lang="fi-FI" sz="1100" dirty="0">
                <a:hlinkClick r:id="rId8"/>
              </a:rPr>
              <a:t>Kestävä rahoitus: Rahoitusalasta tärkeä toimija ilmastonmuutoksen torjunnassa (europa.eu)</a:t>
            </a:r>
            <a:endParaRPr kumimoji="0" lang="en-US" sz="1100" b="0" i="0" u="none" strike="noStrike" cap="none" spc="0" normalizeH="0" baseline="0" noProof="0" dirty="0">
              <a:ln>
                <a:noFill/>
              </a:ln>
              <a:effectLst/>
              <a:uLnTx/>
              <a:uFillTx/>
              <a:latin typeface="+mn-lt"/>
            </a:endParaRPr>
          </a:p>
          <a:p>
            <a:pPr indent="-228600">
              <a:buFont typeface="Arial" panose="020B0604020202020204" pitchFamily="34" charset="0"/>
              <a:buChar char="•"/>
            </a:pPr>
            <a:r>
              <a:rPr kumimoji="0" lang="en-US" sz="1100" b="0" i="0" u="none" strike="noStrike" cap="none" spc="0" normalizeH="0" baseline="0" noProof="0" dirty="0" err="1">
                <a:ln>
                  <a:noFill/>
                </a:ln>
                <a:solidFill>
                  <a:srgbClr val="FF0000"/>
                </a:solidFill>
                <a:effectLst/>
                <a:uLnTx/>
                <a:uFillTx/>
                <a:latin typeface="+mn-lt"/>
              </a:rPr>
              <a:t>Rahoitussektorilla</a:t>
            </a:r>
            <a:r>
              <a:rPr kumimoji="0" lang="en-US" sz="1100" b="0" i="0" u="none" strike="noStrike" cap="none" spc="0" normalizeH="0" baseline="0" noProof="0" dirty="0">
                <a:ln>
                  <a:noFill/>
                </a:ln>
                <a:solidFill>
                  <a:srgbClr val="FF0000"/>
                </a:solidFill>
                <a:effectLst/>
                <a:uLnTx/>
                <a:uFillTx/>
                <a:latin typeface="+mn-lt"/>
              </a:rPr>
              <a:t> on </a:t>
            </a:r>
            <a:r>
              <a:rPr kumimoji="0" lang="en-US" sz="1100" b="0" i="0" u="none" strike="noStrike" cap="none" spc="0" normalizeH="0" baseline="0" noProof="0" dirty="0" err="1">
                <a:ln>
                  <a:noFill/>
                </a:ln>
                <a:solidFill>
                  <a:srgbClr val="FF0000"/>
                </a:solidFill>
                <a:effectLst/>
                <a:uLnTx/>
                <a:uFillTx/>
                <a:latin typeface="+mn-lt"/>
              </a:rPr>
              <a:t>näiden</a:t>
            </a:r>
            <a:r>
              <a:rPr kumimoji="0" lang="en-US" sz="1100" b="0" i="0" u="none" strike="noStrike" cap="none" spc="0" normalizeH="0" baseline="0" noProof="0" dirty="0">
                <a:ln>
                  <a:noFill/>
                </a:ln>
                <a:solidFill>
                  <a:srgbClr val="FF0000"/>
                </a:solidFill>
                <a:effectLst/>
                <a:uLnTx/>
                <a:uFillTx/>
                <a:latin typeface="+mn-lt"/>
              </a:rPr>
              <a:t> </a:t>
            </a:r>
            <a:r>
              <a:rPr kumimoji="0" lang="en-US" sz="1100" b="0" i="0" u="none" strike="noStrike" cap="none" spc="0" normalizeH="0" baseline="0" noProof="0" dirty="0" err="1">
                <a:ln>
                  <a:noFill/>
                </a:ln>
                <a:solidFill>
                  <a:srgbClr val="FF0000"/>
                </a:solidFill>
                <a:effectLst/>
                <a:uLnTx/>
                <a:uFillTx/>
                <a:latin typeface="+mn-lt"/>
              </a:rPr>
              <a:t>tavoitteiden</a:t>
            </a:r>
            <a:r>
              <a:rPr kumimoji="0" lang="en-US" sz="1100" b="0" i="0" u="none" strike="noStrike" cap="none" spc="0" normalizeH="0" baseline="0" noProof="0" dirty="0">
                <a:ln>
                  <a:noFill/>
                </a:ln>
                <a:solidFill>
                  <a:srgbClr val="FF0000"/>
                </a:solidFill>
                <a:effectLst/>
                <a:uLnTx/>
                <a:uFillTx/>
                <a:latin typeface="+mn-lt"/>
              </a:rPr>
              <a:t> </a:t>
            </a:r>
            <a:r>
              <a:rPr kumimoji="0" lang="en-US" sz="1100" b="0" i="0" u="none" strike="noStrike" cap="none" spc="0" normalizeH="0" baseline="0" noProof="0" dirty="0" err="1">
                <a:ln>
                  <a:noFill/>
                </a:ln>
                <a:solidFill>
                  <a:srgbClr val="FF0000"/>
                </a:solidFill>
                <a:effectLst/>
                <a:uLnTx/>
                <a:uFillTx/>
                <a:latin typeface="+mn-lt"/>
              </a:rPr>
              <a:t>saavuttamisessa</a:t>
            </a:r>
            <a:r>
              <a:rPr kumimoji="0" lang="en-US" sz="1100" b="0" i="0" u="none" strike="noStrike" cap="none" spc="0" normalizeH="0" baseline="0" noProof="0" dirty="0">
                <a:ln>
                  <a:noFill/>
                </a:ln>
                <a:solidFill>
                  <a:srgbClr val="FF0000"/>
                </a:solidFill>
                <a:effectLst/>
                <a:uLnTx/>
                <a:uFillTx/>
                <a:latin typeface="+mn-lt"/>
              </a:rPr>
              <a:t> </a:t>
            </a:r>
            <a:r>
              <a:rPr kumimoji="0" lang="en-US" sz="1100" b="0" i="0" u="none" strike="noStrike" cap="none" spc="0" normalizeH="0" baseline="0" noProof="0" dirty="0" err="1">
                <a:ln>
                  <a:noFill/>
                </a:ln>
                <a:solidFill>
                  <a:srgbClr val="FF0000"/>
                </a:solidFill>
                <a:effectLst/>
                <a:uLnTx/>
                <a:uFillTx/>
                <a:latin typeface="+mn-lt"/>
              </a:rPr>
              <a:t>avainasema</a:t>
            </a:r>
            <a:r>
              <a:rPr kumimoji="0" lang="en-US" sz="1100" b="0" i="0" u="none" strike="noStrike" cap="none" spc="0" normalizeH="0" baseline="0" noProof="0" dirty="0">
                <a:ln>
                  <a:noFill/>
                </a:ln>
                <a:effectLst/>
                <a:uLnTx/>
                <a:uFillTx/>
                <a:latin typeface="+mn-lt"/>
              </a:rPr>
              <a:t>. </a:t>
            </a:r>
          </a:p>
          <a:p>
            <a:pPr lvl="0" indent="-228600">
              <a:buFont typeface="Arial" panose="020B0604020202020204" pitchFamily="34" charset="0"/>
              <a:buChar char="•"/>
              <a:defRPr/>
            </a:pPr>
            <a:r>
              <a:rPr kumimoji="0" lang="en-US" sz="1100" b="0" i="0" u="none" strike="noStrike" cap="none" spc="0" normalizeH="0" baseline="0" noProof="0" dirty="0" err="1">
                <a:ln>
                  <a:noFill/>
                </a:ln>
                <a:effectLst/>
                <a:uLnTx/>
                <a:uFillTx/>
                <a:latin typeface="+mn-lt"/>
                <a:hlinkClick r:id="rId9"/>
              </a:rPr>
              <a:t>Kestävän</a:t>
            </a:r>
            <a:r>
              <a:rPr kumimoji="0" lang="en-US" sz="1100" b="0" i="0" u="none" strike="noStrike" cap="none" spc="0" normalizeH="0" baseline="0" noProof="0" dirty="0">
                <a:ln>
                  <a:noFill/>
                </a:ln>
                <a:effectLst/>
                <a:uLnTx/>
                <a:uFillTx/>
                <a:latin typeface="+mn-lt"/>
                <a:hlinkClick r:id="rId9"/>
              </a:rPr>
              <a:t> </a:t>
            </a:r>
            <a:r>
              <a:rPr kumimoji="0" lang="en-US" sz="1100" b="0" i="0" u="none" strike="noStrike" cap="none" spc="0" normalizeH="0" baseline="0" noProof="0" dirty="0" err="1">
                <a:ln>
                  <a:noFill/>
                </a:ln>
                <a:effectLst/>
                <a:uLnTx/>
                <a:uFillTx/>
                <a:latin typeface="+mn-lt"/>
                <a:hlinkClick r:id="rId9"/>
              </a:rPr>
              <a:t>kasvun</a:t>
            </a:r>
            <a:r>
              <a:rPr kumimoji="0" lang="en-US" sz="1100" b="0" i="0" u="none" strike="noStrike" cap="none" spc="0" normalizeH="0" baseline="0" noProof="0" dirty="0">
                <a:ln>
                  <a:noFill/>
                </a:ln>
                <a:effectLst/>
                <a:uLnTx/>
                <a:uFillTx/>
                <a:latin typeface="+mn-lt"/>
                <a:hlinkClick r:id="rId9"/>
              </a:rPr>
              <a:t> </a:t>
            </a:r>
            <a:r>
              <a:rPr kumimoji="0" lang="en-US" sz="1100" b="0" i="0" u="none" strike="noStrike" cap="none" spc="0" normalizeH="0" baseline="0" noProof="0" dirty="0" err="1">
                <a:ln>
                  <a:noFill/>
                </a:ln>
                <a:effectLst/>
                <a:uLnTx/>
                <a:uFillTx/>
                <a:latin typeface="+mn-lt"/>
                <a:hlinkClick r:id="rId9"/>
              </a:rPr>
              <a:t>rahoitusta</a:t>
            </a:r>
            <a:r>
              <a:rPr kumimoji="0" lang="en-US" sz="1100" b="0" i="0" u="none" strike="noStrike" cap="none" spc="0" normalizeH="0" baseline="0" noProof="0" dirty="0">
                <a:ln>
                  <a:noFill/>
                </a:ln>
                <a:effectLst/>
                <a:uLnTx/>
                <a:uFillTx/>
                <a:latin typeface="+mn-lt"/>
                <a:hlinkClick r:id="rId9"/>
              </a:rPr>
              <a:t> </a:t>
            </a:r>
            <a:r>
              <a:rPr kumimoji="0" lang="en-US" sz="1100" b="0" i="0" u="none" strike="noStrike" cap="none" spc="0" normalizeH="0" baseline="0" noProof="0" dirty="0" err="1">
                <a:ln>
                  <a:noFill/>
                </a:ln>
                <a:effectLst/>
                <a:uLnTx/>
                <a:uFillTx/>
                <a:latin typeface="+mn-lt"/>
                <a:hlinkClick r:id="rId9"/>
              </a:rPr>
              <a:t>koskeva</a:t>
            </a:r>
            <a:r>
              <a:rPr kumimoji="0" lang="en-US" sz="1100" b="0" i="0" u="none" strike="noStrike" cap="none" spc="0" normalizeH="0" baseline="0" noProof="0" dirty="0">
                <a:ln>
                  <a:noFill/>
                </a:ln>
                <a:effectLst/>
                <a:uLnTx/>
                <a:uFillTx/>
                <a:latin typeface="+mn-lt"/>
                <a:hlinkClick r:id="rId9"/>
              </a:rPr>
              <a:t> </a:t>
            </a:r>
            <a:r>
              <a:rPr kumimoji="0" lang="en-US" sz="1100" b="0" i="0" u="none" strike="noStrike" cap="none" spc="0" normalizeH="0" baseline="0" noProof="0" dirty="0" err="1">
                <a:ln>
                  <a:noFill/>
                </a:ln>
                <a:effectLst/>
                <a:uLnTx/>
                <a:uFillTx/>
                <a:latin typeface="+mn-lt"/>
                <a:hlinkClick r:id="rId9"/>
              </a:rPr>
              <a:t>toimintasuunnitelma</a:t>
            </a:r>
            <a:r>
              <a:rPr kumimoji="0" lang="en-US" sz="1100" b="0" i="0" u="none" strike="noStrike" cap="none" spc="0" normalizeH="0" baseline="0" noProof="0" dirty="0">
                <a:ln>
                  <a:noFill/>
                </a:ln>
                <a:effectLst/>
                <a:uLnTx/>
                <a:uFillTx/>
                <a:latin typeface="+mn-lt"/>
              </a:rPr>
              <a:t> (</a:t>
            </a:r>
            <a:r>
              <a:rPr lang="fi-FI" sz="1100" b="0" dirty="0">
                <a:latin typeface="+mn-lt"/>
              </a:rPr>
              <a:t>Komission tiedonanto COM(2018) 97 </a:t>
            </a:r>
            <a:r>
              <a:rPr lang="fi-FI" sz="1100" b="0" dirty="0" err="1">
                <a:latin typeface="+mn-lt"/>
              </a:rPr>
              <a:t>final</a:t>
            </a:r>
            <a:r>
              <a:rPr lang="fi-FI" sz="1100" b="0" dirty="0">
                <a:latin typeface="+mn-lt"/>
              </a:rPr>
              <a:t>, </a:t>
            </a:r>
            <a:r>
              <a:rPr kumimoji="0" lang="en-US" sz="1100" b="0" i="0" u="none" strike="noStrike" cap="none" spc="0" normalizeH="0" baseline="0" noProof="0" dirty="0">
                <a:ln>
                  <a:noFill/>
                </a:ln>
                <a:effectLst/>
                <a:uLnTx/>
                <a:uFillTx/>
                <a:latin typeface="+mn-lt"/>
              </a:rPr>
              <a:t>8.3.2018),</a:t>
            </a:r>
            <a:r>
              <a:rPr kumimoji="0" lang="en-US" sz="1100" b="0" i="0" u="none" strike="noStrike" cap="none" spc="0" normalizeH="0" noProof="0" dirty="0">
                <a:ln>
                  <a:noFill/>
                </a:ln>
                <a:effectLst/>
                <a:uLnTx/>
                <a:uFillTx/>
                <a:latin typeface="+mn-lt"/>
              </a:rPr>
              <a:t> </a:t>
            </a:r>
            <a:r>
              <a:rPr kumimoji="0" lang="en-US" sz="1100" b="0" i="0" u="none" strike="noStrike" cap="none" spc="0" normalizeH="0" baseline="0" noProof="0" dirty="0" err="1">
                <a:ln>
                  <a:noFill/>
                </a:ln>
                <a:effectLst/>
                <a:uLnTx/>
                <a:uFillTx/>
                <a:latin typeface="+mn-lt"/>
              </a:rPr>
              <a:t>tavoitteet</a:t>
            </a:r>
            <a:r>
              <a:rPr kumimoji="0" lang="en-US" sz="1100" b="0" i="0" u="none" strike="noStrike" cap="none" spc="0" normalizeH="0" baseline="0" noProof="0" dirty="0">
                <a:ln>
                  <a:noFill/>
                </a:ln>
                <a:effectLst/>
                <a:uLnTx/>
                <a:uFillTx/>
                <a:latin typeface="+mn-lt"/>
              </a:rPr>
              <a:t>: </a:t>
            </a:r>
          </a:p>
          <a:p>
            <a:pPr lvl="1"/>
            <a:r>
              <a:rPr lang="fi-FI" sz="1025" dirty="0"/>
              <a:t>1. ohjata pääomavirrat kestäviin investointeihin kestävän ja osallistavan kasvun saavuttamiseksi; </a:t>
            </a:r>
          </a:p>
          <a:p>
            <a:pPr lvl="1"/>
            <a:r>
              <a:rPr lang="fi-FI" sz="1025" dirty="0"/>
              <a:t>2. hallita rahoitusriskejä, jotka aiheutuvat ilmastonmuutoksesta, luonnonvarojen ehtymisestä, ympäristön pilaantumisesta ja yhteiskunnallisista ongelmista; ja </a:t>
            </a:r>
          </a:p>
          <a:p>
            <a:pPr lvl="1"/>
            <a:r>
              <a:rPr lang="fi-FI" sz="1025" dirty="0"/>
              <a:t>3. suosia taloudellisessa ja rahoitustoiminnassa läpinäkyvyyttä ja pitkäjänteisyyttä. </a:t>
            </a:r>
          </a:p>
        </p:txBody>
      </p:sp>
      <p:sp>
        <p:nvSpPr>
          <p:cNvPr id="4" name="Alatunnisteen paikkamerkki 3">
            <a:extLst>
              <a:ext uri="{FF2B5EF4-FFF2-40B4-BE49-F238E27FC236}">
                <a16:creationId xmlns:a16="http://schemas.microsoft.com/office/drawing/2014/main" id="{363CFC3A-43BA-43CB-84AD-A9497B3AFCD0}"/>
              </a:ext>
            </a:extLst>
          </p:cNvPr>
          <p:cNvSpPr>
            <a:spLocks noGrp="1"/>
          </p:cNvSpPr>
          <p:nvPr>
            <p:ph type="ftr" sz="quarter" idx="16"/>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Rahoitusmarkkinaoikeus Luento 2</a:t>
            </a:r>
          </a:p>
        </p:txBody>
      </p:sp>
      <p:sp>
        <p:nvSpPr>
          <p:cNvPr id="5" name="Dian numeron paikkamerkki 4">
            <a:extLst>
              <a:ext uri="{FF2B5EF4-FFF2-40B4-BE49-F238E27FC236}">
                <a16:creationId xmlns:a16="http://schemas.microsoft.com/office/drawing/2014/main" id="{8CA59520-D1C0-425C-8825-CB5AE86F231D}"/>
              </a:ext>
            </a:extLst>
          </p:cNvPr>
          <p:cNvSpPr>
            <a:spLocks noGrp="1"/>
          </p:cNvSpPr>
          <p:nvPr>
            <p:ph type="sldNum" sz="quarter" idx="17"/>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5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88A7DAF-421C-4693-987E-56241F8E654D}"/>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lnSpc>
                <a:spcPct val="90000"/>
              </a:lnSpc>
            </a:pPr>
            <a:r>
              <a:rPr lang="en-US" sz="3100" b="0" i="0" kern="1200" cap="all">
                <a:effectLst/>
                <a:latin typeface="+mj-lt"/>
                <a:ea typeface="+mj-ea"/>
                <a:cs typeface="+mj-cs"/>
              </a:rPr>
              <a:t>KESTÄVÄ RAHOITUS: SIJOITUSTEN KESTÄVYYDEN LUOKITTELU </a:t>
            </a:r>
            <a:br>
              <a:rPr lang="en-US" sz="3100" b="0" i="0" kern="1200" cap="all">
                <a:effectLst/>
                <a:latin typeface="+mj-lt"/>
                <a:ea typeface="+mj-ea"/>
                <a:cs typeface="+mj-cs"/>
              </a:rPr>
            </a:br>
            <a:r>
              <a:rPr lang="en-US" sz="3100" kern="1200">
                <a:latin typeface="+mj-lt"/>
                <a:ea typeface="+mj-ea"/>
                <a:cs typeface="+mj-cs"/>
                <a:hlinkClick r:id="rId2"/>
              </a:rPr>
              <a:t>Kestävä rahoitus: sijoitusten kestävyyden luokittelu - EU2019FI</a:t>
            </a:r>
            <a:br>
              <a:rPr lang="en-US" sz="3100" kern="1200">
                <a:latin typeface="+mj-lt"/>
                <a:ea typeface="+mj-ea"/>
                <a:cs typeface="+mj-cs"/>
              </a:rPr>
            </a:br>
            <a:br>
              <a:rPr lang="en-US" sz="3100" b="0" i="0" kern="1200" cap="all">
                <a:effectLst/>
                <a:latin typeface="+mj-lt"/>
                <a:ea typeface="+mj-ea"/>
                <a:cs typeface="+mj-cs"/>
              </a:rPr>
            </a:br>
            <a:endParaRPr lang="en-US" sz="3100" kern="1200">
              <a:latin typeface="+mj-lt"/>
              <a:ea typeface="+mj-ea"/>
              <a:cs typeface="+mj-cs"/>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2CF17DB4-DC12-4780-9EC9-AE2B2FD59B53}"/>
              </a:ext>
            </a:extLst>
          </p:cNvPr>
          <p:cNvSpPr>
            <a:spLocks noGrp="1"/>
          </p:cNvSpPr>
          <p:nvPr>
            <p:ph sz="quarter" idx="14"/>
          </p:nvPr>
        </p:nvSpPr>
        <p:spPr>
          <a:xfrm>
            <a:off x="4976031" y="963877"/>
            <a:ext cx="6377769" cy="4930246"/>
          </a:xfrm>
        </p:spPr>
        <p:txBody>
          <a:bodyPr vert="horz" lIns="91440" tIns="45720" rIns="91440" bIns="45720" rtlCol="0" anchor="ctr">
            <a:normAutofit lnSpcReduction="10000"/>
          </a:bodyPr>
          <a:lstStyle/>
          <a:p>
            <a:pPr indent="-228600">
              <a:buFont typeface="Arial" panose="020B0604020202020204" pitchFamily="34" charset="0"/>
              <a:buChar char="•"/>
            </a:pPr>
            <a:r>
              <a:rPr lang="en-US" sz="2000" b="0" i="0" dirty="0">
                <a:effectLst/>
                <a:latin typeface="+mn-lt"/>
              </a:rPr>
              <a:t>EU </a:t>
            </a:r>
            <a:r>
              <a:rPr lang="en-US" sz="2000" b="0" i="0" dirty="0" err="1">
                <a:effectLst/>
                <a:latin typeface="+mn-lt"/>
              </a:rPr>
              <a:t>luo</a:t>
            </a:r>
            <a:r>
              <a:rPr lang="en-US" sz="2000" b="0" i="0" dirty="0">
                <a:effectLst/>
                <a:latin typeface="+mn-lt"/>
              </a:rPr>
              <a:t> </a:t>
            </a:r>
            <a:r>
              <a:rPr lang="en-US" sz="2000" b="0" i="0" dirty="0" err="1">
                <a:effectLst/>
                <a:latin typeface="+mn-lt"/>
              </a:rPr>
              <a:t>yhtenäisen</a:t>
            </a:r>
            <a:r>
              <a:rPr lang="en-US" sz="2000" b="0" i="0" dirty="0">
                <a:effectLst/>
                <a:latin typeface="+mn-lt"/>
              </a:rPr>
              <a:t> </a:t>
            </a:r>
            <a:r>
              <a:rPr lang="en-US" sz="2000" b="0" i="0" dirty="0" err="1">
                <a:effectLst/>
                <a:latin typeface="+mn-lt"/>
              </a:rPr>
              <a:t>luokitusjärjestelmän</a:t>
            </a:r>
            <a:r>
              <a:rPr lang="en-US" sz="2000" b="0" i="0" dirty="0">
                <a:effectLst/>
                <a:latin typeface="+mn-lt"/>
              </a:rPr>
              <a:t> </a:t>
            </a:r>
            <a:r>
              <a:rPr lang="en-US" sz="2000" b="0" i="0" dirty="0" err="1">
                <a:effectLst/>
                <a:latin typeface="+mn-lt"/>
              </a:rPr>
              <a:t>sille</a:t>
            </a:r>
            <a:r>
              <a:rPr lang="en-US" sz="2000" b="0" i="0" dirty="0">
                <a:effectLst/>
                <a:latin typeface="+mn-lt"/>
              </a:rPr>
              <a:t>, </a:t>
            </a:r>
            <a:r>
              <a:rPr lang="en-US" sz="2000" b="0" i="0" dirty="0" err="1">
                <a:effectLst/>
                <a:latin typeface="+mn-lt"/>
              </a:rPr>
              <a:t>onko</a:t>
            </a:r>
            <a:r>
              <a:rPr lang="en-US" sz="2000" b="0" i="0" dirty="0">
                <a:effectLst/>
                <a:latin typeface="+mn-lt"/>
              </a:rPr>
              <a:t> </a:t>
            </a:r>
            <a:r>
              <a:rPr lang="en-US" sz="2000" b="0" i="0" dirty="0" err="1">
                <a:effectLst/>
                <a:latin typeface="+mn-lt"/>
              </a:rPr>
              <a:t>jokin</a:t>
            </a:r>
            <a:r>
              <a:rPr lang="en-US" sz="2000" b="0" i="0" dirty="0">
                <a:effectLst/>
                <a:latin typeface="+mn-lt"/>
              </a:rPr>
              <a:t> </a:t>
            </a:r>
            <a:r>
              <a:rPr lang="en-US" sz="2000" b="0" i="0" dirty="0" err="1">
                <a:effectLst/>
                <a:latin typeface="+mn-lt"/>
              </a:rPr>
              <a:t>investointi</a:t>
            </a:r>
            <a:r>
              <a:rPr lang="en-US" sz="2000" b="0" i="0" dirty="0">
                <a:effectLst/>
                <a:latin typeface="+mn-lt"/>
              </a:rPr>
              <a:t> </a:t>
            </a:r>
            <a:r>
              <a:rPr lang="en-US" sz="2000" b="0" i="0" dirty="0" err="1">
                <a:effectLst/>
                <a:latin typeface="+mn-lt"/>
              </a:rPr>
              <a:t>ympäristön</a:t>
            </a:r>
            <a:r>
              <a:rPr lang="en-US" sz="2000" b="0" i="0" dirty="0">
                <a:effectLst/>
                <a:latin typeface="+mn-lt"/>
              </a:rPr>
              <a:t> </a:t>
            </a:r>
            <a:r>
              <a:rPr lang="en-US" sz="2000" b="0" i="0" dirty="0" err="1">
                <a:effectLst/>
                <a:latin typeface="+mn-lt"/>
              </a:rPr>
              <a:t>kannalta</a:t>
            </a:r>
            <a:r>
              <a:rPr lang="en-US" sz="2000" b="0" i="0" dirty="0">
                <a:effectLst/>
                <a:latin typeface="+mn-lt"/>
              </a:rPr>
              <a:t> </a:t>
            </a:r>
            <a:r>
              <a:rPr lang="en-US" sz="2000" b="0" i="0" dirty="0" err="1">
                <a:effectLst/>
                <a:latin typeface="+mn-lt"/>
              </a:rPr>
              <a:t>kestävä</a:t>
            </a:r>
            <a:r>
              <a:rPr lang="en-US" sz="2000" b="0" i="0" dirty="0">
                <a:effectLst/>
                <a:latin typeface="+mn-lt"/>
              </a:rPr>
              <a:t>. </a:t>
            </a:r>
            <a:r>
              <a:rPr lang="en-US" sz="2000" b="0" i="0" dirty="0" err="1">
                <a:effectLst/>
                <a:latin typeface="+mn-lt"/>
              </a:rPr>
              <a:t>Yhtenäiset</a:t>
            </a:r>
            <a:r>
              <a:rPr lang="en-US" sz="2000" b="0" i="0" dirty="0">
                <a:effectLst/>
                <a:latin typeface="+mn-lt"/>
              </a:rPr>
              <a:t> </a:t>
            </a:r>
            <a:r>
              <a:rPr lang="en-US" sz="2000" b="0" i="0" dirty="0" err="1">
                <a:effectLst/>
                <a:latin typeface="+mn-lt"/>
              </a:rPr>
              <a:t>kriteerit</a:t>
            </a:r>
            <a:r>
              <a:rPr lang="en-US" sz="2000" b="0" i="0" dirty="0">
                <a:effectLst/>
                <a:latin typeface="+mn-lt"/>
              </a:rPr>
              <a:t> </a:t>
            </a:r>
            <a:r>
              <a:rPr lang="en-US" sz="2000" b="0" i="0" dirty="0" err="1">
                <a:effectLst/>
                <a:latin typeface="+mn-lt"/>
              </a:rPr>
              <a:t>helpottavat</a:t>
            </a:r>
            <a:r>
              <a:rPr lang="en-US" sz="2000" b="0" i="0" dirty="0">
                <a:effectLst/>
                <a:latin typeface="+mn-lt"/>
              </a:rPr>
              <a:t> </a:t>
            </a:r>
            <a:r>
              <a:rPr lang="en-US" sz="2000" b="0" i="0" dirty="0" err="1">
                <a:effectLst/>
                <a:latin typeface="+mn-lt"/>
              </a:rPr>
              <a:t>vastuullista</a:t>
            </a:r>
            <a:r>
              <a:rPr lang="en-US" sz="2000" b="0" i="0" dirty="0">
                <a:effectLst/>
                <a:latin typeface="+mn-lt"/>
              </a:rPr>
              <a:t> </a:t>
            </a:r>
            <a:r>
              <a:rPr lang="en-US" sz="2000" b="0" i="0" dirty="0" err="1">
                <a:effectLst/>
                <a:latin typeface="+mn-lt"/>
              </a:rPr>
              <a:t>sijoittamista</a:t>
            </a:r>
            <a:r>
              <a:rPr lang="en-US" sz="2000" b="0" i="0" dirty="0">
                <a:effectLst/>
                <a:latin typeface="+mn-lt"/>
              </a:rPr>
              <a:t>, </a:t>
            </a:r>
            <a:r>
              <a:rPr lang="en-US" sz="2000" b="0" i="0" dirty="0" err="1">
                <a:effectLst/>
                <a:latin typeface="+mn-lt"/>
              </a:rPr>
              <a:t>sillä</a:t>
            </a:r>
            <a:r>
              <a:rPr lang="en-US" sz="2000" b="0" i="0" dirty="0">
                <a:effectLst/>
                <a:latin typeface="+mn-lt"/>
              </a:rPr>
              <a:t> </a:t>
            </a:r>
            <a:r>
              <a:rPr lang="en-US" sz="2000" b="0" i="0" dirty="0" err="1">
                <a:effectLst/>
                <a:latin typeface="+mn-lt"/>
              </a:rPr>
              <a:t>sijoittaja</a:t>
            </a:r>
            <a:r>
              <a:rPr lang="en-US" sz="2000" b="0" i="0" dirty="0">
                <a:effectLst/>
                <a:latin typeface="+mn-lt"/>
              </a:rPr>
              <a:t> </a:t>
            </a:r>
            <a:r>
              <a:rPr lang="en-US" sz="2000" b="0" i="0" dirty="0" err="1">
                <a:effectLst/>
                <a:latin typeface="+mn-lt"/>
              </a:rPr>
              <a:t>saa</a:t>
            </a:r>
            <a:r>
              <a:rPr lang="en-US" sz="2000" b="0" i="0" dirty="0">
                <a:effectLst/>
                <a:latin typeface="+mn-lt"/>
              </a:rPr>
              <a:t> </a:t>
            </a:r>
            <a:r>
              <a:rPr lang="en-US" sz="2000" b="0" i="0" dirty="0" err="1">
                <a:effectLst/>
                <a:latin typeface="+mn-lt"/>
              </a:rPr>
              <a:t>jatkossa</a:t>
            </a:r>
            <a:r>
              <a:rPr lang="en-US" sz="2000" b="0" i="0" dirty="0">
                <a:effectLst/>
                <a:latin typeface="+mn-lt"/>
              </a:rPr>
              <a:t> </a:t>
            </a:r>
            <a:r>
              <a:rPr lang="en-US" sz="2000" b="0" i="0" dirty="0" err="1">
                <a:effectLst/>
                <a:latin typeface="+mn-lt"/>
              </a:rPr>
              <a:t>paremmin</a:t>
            </a:r>
            <a:r>
              <a:rPr lang="en-US" sz="2000" b="0" i="0" dirty="0">
                <a:effectLst/>
                <a:latin typeface="+mn-lt"/>
              </a:rPr>
              <a:t> </a:t>
            </a:r>
            <a:r>
              <a:rPr lang="en-US" sz="2000" b="0" i="0" dirty="0" err="1">
                <a:effectLst/>
                <a:latin typeface="+mn-lt"/>
              </a:rPr>
              <a:t>tietoa</a:t>
            </a:r>
            <a:r>
              <a:rPr lang="en-US" sz="2000" b="0" i="0" dirty="0">
                <a:effectLst/>
                <a:latin typeface="+mn-lt"/>
              </a:rPr>
              <a:t> </a:t>
            </a:r>
            <a:r>
              <a:rPr lang="en-US" sz="2000" b="0" i="0" dirty="0" err="1">
                <a:effectLst/>
                <a:latin typeface="+mn-lt"/>
              </a:rPr>
              <a:t>eri</a:t>
            </a:r>
            <a:r>
              <a:rPr lang="en-US" sz="2000" b="0" i="0" dirty="0">
                <a:effectLst/>
                <a:latin typeface="+mn-lt"/>
              </a:rPr>
              <a:t> </a:t>
            </a:r>
            <a:r>
              <a:rPr lang="en-US" sz="2000" b="0" i="0" dirty="0" err="1">
                <a:effectLst/>
                <a:latin typeface="+mn-lt"/>
              </a:rPr>
              <a:t>sijoitustuotteiden</a:t>
            </a:r>
            <a:r>
              <a:rPr lang="en-US" sz="2000" b="0" i="0" dirty="0">
                <a:effectLst/>
                <a:latin typeface="+mn-lt"/>
              </a:rPr>
              <a:t> </a:t>
            </a:r>
            <a:r>
              <a:rPr lang="en-US" sz="2000" b="0" i="0" dirty="0" err="1">
                <a:effectLst/>
                <a:latin typeface="+mn-lt"/>
              </a:rPr>
              <a:t>kestävyydestä</a:t>
            </a:r>
            <a:r>
              <a:rPr lang="en-US" sz="2000" b="0" i="0" dirty="0">
                <a:effectLst/>
                <a:latin typeface="+mn-lt"/>
              </a:rPr>
              <a:t> ja </a:t>
            </a:r>
            <a:r>
              <a:rPr lang="en-US" sz="2000" b="0" i="0" dirty="0" err="1">
                <a:effectLst/>
                <a:latin typeface="+mn-lt"/>
              </a:rPr>
              <a:t>pystyy</a:t>
            </a:r>
            <a:r>
              <a:rPr lang="en-US" sz="2000" b="0" i="0" dirty="0">
                <a:effectLst/>
                <a:latin typeface="+mn-lt"/>
              </a:rPr>
              <a:t> </a:t>
            </a:r>
            <a:r>
              <a:rPr lang="en-US" sz="2000" b="0" i="0" dirty="0" err="1">
                <a:effectLst/>
                <a:latin typeface="+mn-lt"/>
              </a:rPr>
              <a:t>paremmin</a:t>
            </a:r>
            <a:r>
              <a:rPr lang="en-US" sz="2000" b="0" i="0" dirty="0">
                <a:effectLst/>
                <a:latin typeface="+mn-lt"/>
              </a:rPr>
              <a:t> </a:t>
            </a:r>
            <a:r>
              <a:rPr lang="en-US" sz="2000" b="0" i="0" dirty="0" err="1">
                <a:effectLst/>
                <a:latin typeface="+mn-lt"/>
              </a:rPr>
              <a:t>vertailemaan</a:t>
            </a:r>
            <a:r>
              <a:rPr lang="en-US" sz="2000" b="0" i="0" dirty="0">
                <a:effectLst/>
                <a:latin typeface="+mn-lt"/>
              </a:rPr>
              <a:t> </a:t>
            </a:r>
            <a:r>
              <a:rPr lang="en-US" sz="2000" b="0" i="0" dirty="0" err="1">
                <a:effectLst/>
                <a:latin typeface="+mn-lt"/>
              </a:rPr>
              <a:t>niitä</a:t>
            </a:r>
            <a:r>
              <a:rPr lang="en-US" sz="2000" b="0" i="0" dirty="0">
                <a:effectLst/>
                <a:latin typeface="+mn-lt"/>
              </a:rPr>
              <a:t>. </a:t>
            </a:r>
            <a:r>
              <a:rPr lang="en-US" sz="2000" b="0" i="0" dirty="0" err="1">
                <a:effectLst/>
                <a:latin typeface="+mn-lt"/>
              </a:rPr>
              <a:t>Nykyisin</a:t>
            </a:r>
            <a:r>
              <a:rPr lang="en-US" sz="2000" b="0" i="0" dirty="0">
                <a:effectLst/>
                <a:latin typeface="+mn-lt"/>
              </a:rPr>
              <a:t> </a:t>
            </a:r>
            <a:r>
              <a:rPr lang="en-US" sz="2000" b="0" i="0" dirty="0" err="1">
                <a:effectLst/>
                <a:latin typeface="+mn-lt"/>
              </a:rPr>
              <a:t>eri</a:t>
            </a:r>
            <a:r>
              <a:rPr lang="en-US" sz="2000" b="0" i="0" dirty="0">
                <a:effectLst/>
                <a:latin typeface="+mn-lt"/>
              </a:rPr>
              <a:t> </a:t>
            </a:r>
            <a:r>
              <a:rPr lang="en-US" sz="2000" b="0" i="0" dirty="0" err="1">
                <a:effectLst/>
                <a:latin typeface="+mn-lt"/>
              </a:rPr>
              <a:t>palveluntarjoajat</a:t>
            </a:r>
            <a:r>
              <a:rPr lang="en-US" sz="2000" b="0" i="0" dirty="0">
                <a:effectLst/>
                <a:latin typeface="+mn-lt"/>
              </a:rPr>
              <a:t> </a:t>
            </a:r>
            <a:r>
              <a:rPr lang="en-US" sz="2000" b="0" i="0" dirty="0" err="1">
                <a:effectLst/>
                <a:latin typeface="+mn-lt"/>
              </a:rPr>
              <a:t>käyttävät</a:t>
            </a:r>
            <a:r>
              <a:rPr lang="en-US" sz="2000" b="0" i="0" dirty="0">
                <a:effectLst/>
                <a:latin typeface="+mn-lt"/>
              </a:rPr>
              <a:t> </a:t>
            </a:r>
            <a:r>
              <a:rPr lang="en-US" sz="2000" b="0" i="0" dirty="0" err="1">
                <a:effectLst/>
                <a:latin typeface="+mn-lt"/>
              </a:rPr>
              <a:t>erilaisia</a:t>
            </a:r>
            <a:r>
              <a:rPr lang="en-US" sz="2000" b="0" i="0" dirty="0">
                <a:effectLst/>
                <a:latin typeface="+mn-lt"/>
              </a:rPr>
              <a:t> </a:t>
            </a:r>
            <a:r>
              <a:rPr lang="en-US" sz="2000" b="0" i="0" dirty="0" err="1">
                <a:effectLst/>
                <a:latin typeface="+mn-lt"/>
              </a:rPr>
              <a:t>menetelmiä</a:t>
            </a:r>
            <a:r>
              <a:rPr lang="en-US" sz="2000" b="0" i="0" dirty="0">
                <a:effectLst/>
                <a:latin typeface="+mn-lt"/>
              </a:rPr>
              <a:t> </a:t>
            </a:r>
            <a:r>
              <a:rPr lang="en-US" sz="2000" b="0" i="0" dirty="0" err="1">
                <a:effectLst/>
                <a:latin typeface="+mn-lt"/>
              </a:rPr>
              <a:t>rahoitustuotteen</a:t>
            </a:r>
            <a:r>
              <a:rPr lang="en-US" sz="2000" b="0" i="0" dirty="0">
                <a:effectLst/>
                <a:latin typeface="+mn-lt"/>
              </a:rPr>
              <a:t> </a:t>
            </a:r>
            <a:r>
              <a:rPr lang="en-US" sz="2000" b="0" i="0" dirty="0" err="1">
                <a:effectLst/>
                <a:latin typeface="+mn-lt"/>
              </a:rPr>
              <a:t>kestävyyden</a:t>
            </a:r>
            <a:r>
              <a:rPr lang="en-US" sz="2000" b="0" i="0" dirty="0">
                <a:effectLst/>
                <a:latin typeface="+mn-lt"/>
              </a:rPr>
              <a:t> </a:t>
            </a:r>
            <a:r>
              <a:rPr lang="en-US" sz="2000" b="0" i="0" dirty="0" err="1">
                <a:effectLst/>
                <a:latin typeface="+mn-lt"/>
              </a:rPr>
              <a:t>määrittämiseen</a:t>
            </a:r>
            <a:r>
              <a:rPr lang="en-US" sz="2000" b="0" i="0" dirty="0">
                <a:effectLst/>
                <a:latin typeface="+mn-lt"/>
              </a:rPr>
              <a:t>, </a:t>
            </a:r>
            <a:r>
              <a:rPr lang="en-US" sz="2000" b="0" i="0" dirty="0" err="1">
                <a:effectLst/>
                <a:latin typeface="+mn-lt"/>
              </a:rPr>
              <a:t>joten</a:t>
            </a:r>
            <a:r>
              <a:rPr lang="en-US" sz="2000" b="0" i="0" dirty="0">
                <a:effectLst/>
                <a:latin typeface="+mn-lt"/>
              </a:rPr>
              <a:t> </a:t>
            </a:r>
            <a:r>
              <a:rPr lang="en-US" sz="2000" b="0" i="0" dirty="0" err="1">
                <a:effectLst/>
                <a:latin typeface="+mn-lt"/>
              </a:rPr>
              <a:t>etenkin</a:t>
            </a:r>
            <a:r>
              <a:rPr lang="en-US" sz="2000" b="0" i="0" dirty="0">
                <a:effectLst/>
                <a:latin typeface="+mn-lt"/>
              </a:rPr>
              <a:t> </a:t>
            </a:r>
            <a:r>
              <a:rPr lang="en-US" sz="2000" b="0" i="0" dirty="0" err="1">
                <a:effectLst/>
                <a:latin typeface="+mn-lt"/>
              </a:rPr>
              <a:t>kuluttajasijoittajan</a:t>
            </a:r>
            <a:r>
              <a:rPr lang="en-US" sz="2000" b="0" i="0" dirty="0">
                <a:effectLst/>
                <a:latin typeface="+mn-lt"/>
              </a:rPr>
              <a:t> ja </a:t>
            </a:r>
            <a:r>
              <a:rPr lang="en-US" sz="2000" b="0" i="0" dirty="0" err="1">
                <a:effectLst/>
                <a:latin typeface="+mn-lt"/>
              </a:rPr>
              <a:t>pienten</a:t>
            </a:r>
            <a:r>
              <a:rPr lang="en-US" sz="2000" b="0" i="0" dirty="0">
                <a:effectLst/>
                <a:latin typeface="+mn-lt"/>
              </a:rPr>
              <a:t> </a:t>
            </a:r>
            <a:r>
              <a:rPr lang="en-US" sz="2000" b="0" i="0" dirty="0" err="1">
                <a:effectLst/>
                <a:latin typeface="+mn-lt"/>
              </a:rPr>
              <a:t>instituutionaalisten</a:t>
            </a:r>
            <a:r>
              <a:rPr lang="en-US" sz="2000" b="0" i="0" dirty="0">
                <a:effectLst/>
                <a:latin typeface="+mn-lt"/>
              </a:rPr>
              <a:t> </a:t>
            </a:r>
            <a:r>
              <a:rPr lang="en-US" sz="2000" b="0" i="0" dirty="0" err="1">
                <a:effectLst/>
                <a:latin typeface="+mn-lt"/>
              </a:rPr>
              <a:t>sijoittajien</a:t>
            </a:r>
            <a:r>
              <a:rPr lang="en-US" sz="2000" b="0" i="0" dirty="0">
                <a:effectLst/>
                <a:latin typeface="+mn-lt"/>
              </a:rPr>
              <a:t> on </a:t>
            </a:r>
            <a:r>
              <a:rPr lang="en-US" sz="2000" b="0" i="0" dirty="0" err="1">
                <a:effectLst/>
                <a:latin typeface="+mn-lt"/>
              </a:rPr>
              <a:t>vaikea</a:t>
            </a:r>
            <a:r>
              <a:rPr lang="en-US" sz="2000" b="0" i="0" dirty="0">
                <a:effectLst/>
                <a:latin typeface="+mn-lt"/>
              </a:rPr>
              <a:t> </a:t>
            </a:r>
            <a:r>
              <a:rPr lang="en-US" sz="2000" b="0" i="0" dirty="0" err="1">
                <a:effectLst/>
                <a:latin typeface="+mn-lt"/>
              </a:rPr>
              <a:t>itse</a:t>
            </a:r>
            <a:r>
              <a:rPr lang="en-US" sz="2000" b="0" i="0" dirty="0">
                <a:effectLst/>
                <a:latin typeface="+mn-lt"/>
              </a:rPr>
              <a:t> </a:t>
            </a:r>
            <a:r>
              <a:rPr lang="en-US" sz="2000" b="0" i="0" dirty="0" err="1">
                <a:effectLst/>
                <a:latin typeface="+mn-lt"/>
              </a:rPr>
              <a:t>arvioida</a:t>
            </a:r>
            <a:r>
              <a:rPr lang="en-US" sz="2000" b="0" i="0" dirty="0">
                <a:effectLst/>
                <a:latin typeface="+mn-lt"/>
              </a:rPr>
              <a:t> </a:t>
            </a:r>
            <a:r>
              <a:rPr lang="en-US" sz="2000" b="0" i="0" dirty="0" err="1">
                <a:effectLst/>
                <a:latin typeface="+mn-lt"/>
              </a:rPr>
              <a:t>sijoituskohteen</a:t>
            </a:r>
            <a:r>
              <a:rPr lang="en-US" sz="2000" b="0" i="0" dirty="0">
                <a:effectLst/>
                <a:latin typeface="+mn-lt"/>
              </a:rPr>
              <a:t> </a:t>
            </a:r>
            <a:r>
              <a:rPr lang="en-US" sz="2000" b="0" i="0" dirty="0" err="1">
                <a:effectLst/>
                <a:latin typeface="+mn-lt"/>
              </a:rPr>
              <a:t>kestävyyttä</a:t>
            </a:r>
            <a:r>
              <a:rPr lang="en-US" sz="2000" b="0" i="0" dirty="0">
                <a:effectLst/>
                <a:latin typeface="+mn-lt"/>
              </a:rPr>
              <a:t>.</a:t>
            </a:r>
          </a:p>
          <a:p>
            <a:pPr indent="-228600">
              <a:buFont typeface="Arial" panose="020B0604020202020204" pitchFamily="34" charset="0"/>
              <a:buChar char="•"/>
            </a:pPr>
            <a:r>
              <a:rPr lang="en-US" sz="2000" b="0" i="0" dirty="0" err="1">
                <a:effectLst/>
                <a:latin typeface="+mn-lt"/>
              </a:rPr>
              <a:t>Luokitusjärjestelmän</a:t>
            </a:r>
            <a:r>
              <a:rPr lang="en-US" sz="2000" b="0" i="0" dirty="0">
                <a:effectLst/>
                <a:latin typeface="+mn-lt"/>
              </a:rPr>
              <a:t> </a:t>
            </a:r>
            <a:r>
              <a:rPr lang="en-US" sz="2000" b="0" i="0" dirty="0" err="1">
                <a:effectLst/>
                <a:latin typeface="+mn-lt"/>
              </a:rPr>
              <a:t>luominen</a:t>
            </a:r>
            <a:r>
              <a:rPr lang="en-US" sz="2000" b="0" i="0" dirty="0">
                <a:effectLst/>
                <a:latin typeface="+mn-lt"/>
              </a:rPr>
              <a:t> </a:t>
            </a:r>
            <a:r>
              <a:rPr lang="en-US" sz="2000" b="0" i="0" dirty="0" err="1">
                <a:effectLst/>
                <a:latin typeface="+mn-lt"/>
              </a:rPr>
              <a:t>alkaa</a:t>
            </a:r>
            <a:r>
              <a:rPr lang="en-US" sz="2000" b="0" i="0" dirty="0">
                <a:effectLst/>
                <a:latin typeface="+mn-lt"/>
              </a:rPr>
              <a:t> </a:t>
            </a:r>
            <a:r>
              <a:rPr lang="en-US" sz="2000" b="0" i="0" dirty="0" err="1">
                <a:effectLst/>
                <a:latin typeface="+mn-lt"/>
              </a:rPr>
              <a:t>ilmasto</a:t>
            </a:r>
            <a:r>
              <a:rPr lang="en-US" sz="2000" b="0" i="0" dirty="0">
                <a:effectLst/>
                <a:latin typeface="+mn-lt"/>
              </a:rPr>
              <a:t>- ja </a:t>
            </a:r>
            <a:r>
              <a:rPr lang="en-US" sz="2000" b="0" i="0" dirty="0" err="1">
                <a:effectLst/>
                <a:latin typeface="+mn-lt"/>
              </a:rPr>
              <a:t>muilla</a:t>
            </a:r>
            <a:r>
              <a:rPr lang="en-US" sz="2000" b="0" i="0" dirty="0">
                <a:effectLst/>
                <a:latin typeface="+mn-lt"/>
              </a:rPr>
              <a:t> </a:t>
            </a:r>
            <a:r>
              <a:rPr lang="en-US" sz="2000" b="0" i="0" dirty="0" err="1">
                <a:effectLst/>
                <a:latin typeface="+mn-lt"/>
              </a:rPr>
              <a:t>ympäristötavoitteilla</a:t>
            </a:r>
            <a:r>
              <a:rPr lang="en-US" sz="2000" b="0" i="0" dirty="0">
                <a:effectLst/>
                <a:latin typeface="+mn-lt"/>
              </a:rPr>
              <a:t>. </a:t>
            </a:r>
            <a:r>
              <a:rPr lang="en-US" sz="2000" b="0" i="0" dirty="0" err="1">
                <a:effectLst/>
                <a:latin typeface="+mn-lt"/>
              </a:rPr>
              <a:t>Luokitusjärjestelmää</a:t>
            </a:r>
            <a:r>
              <a:rPr lang="en-US" sz="2000" b="0" i="0" dirty="0">
                <a:effectLst/>
                <a:latin typeface="+mn-lt"/>
              </a:rPr>
              <a:t> on </a:t>
            </a:r>
            <a:r>
              <a:rPr lang="en-US" sz="2000" b="0" i="0" dirty="0" err="1">
                <a:effectLst/>
                <a:latin typeface="+mn-lt"/>
              </a:rPr>
              <a:t>tarkoitus</a:t>
            </a:r>
            <a:r>
              <a:rPr lang="en-US" sz="2000" b="0" i="0" dirty="0">
                <a:effectLst/>
                <a:latin typeface="+mn-lt"/>
              </a:rPr>
              <a:t> </a:t>
            </a:r>
            <a:r>
              <a:rPr lang="en-US" sz="2000" b="0" i="0" dirty="0" err="1">
                <a:effectLst/>
                <a:latin typeface="+mn-lt"/>
              </a:rPr>
              <a:t>myöhemmin</a:t>
            </a:r>
            <a:r>
              <a:rPr lang="en-US" sz="2000" b="0" i="0" dirty="0">
                <a:effectLst/>
                <a:latin typeface="+mn-lt"/>
              </a:rPr>
              <a:t> </a:t>
            </a:r>
            <a:r>
              <a:rPr lang="en-US" sz="2000" b="0" i="0" dirty="0" err="1">
                <a:effectLst/>
                <a:latin typeface="+mn-lt"/>
              </a:rPr>
              <a:t>laajentaa</a:t>
            </a:r>
            <a:r>
              <a:rPr lang="en-US" sz="2000" b="0" i="0" dirty="0">
                <a:effectLst/>
                <a:latin typeface="+mn-lt"/>
              </a:rPr>
              <a:t> </a:t>
            </a:r>
            <a:r>
              <a:rPr lang="en-US" sz="2000" b="0" i="0" dirty="0" err="1">
                <a:effectLst/>
                <a:latin typeface="+mn-lt"/>
              </a:rPr>
              <a:t>liiketoiminnan</a:t>
            </a:r>
            <a:r>
              <a:rPr lang="en-US" sz="2000" b="0" i="0" dirty="0">
                <a:effectLst/>
                <a:latin typeface="+mn-lt"/>
              </a:rPr>
              <a:t> </a:t>
            </a:r>
            <a:r>
              <a:rPr lang="en-US" sz="2000" b="0" i="0" dirty="0" err="1">
                <a:effectLst/>
                <a:latin typeface="+mn-lt"/>
              </a:rPr>
              <a:t>sosiaalisiin</a:t>
            </a:r>
            <a:r>
              <a:rPr lang="en-US" sz="2000" b="0" i="0" dirty="0">
                <a:effectLst/>
                <a:latin typeface="+mn-lt"/>
              </a:rPr>
              <a:t> </a:t>
            </a:r>
            <a:r>
              <a:rPr lang="en-US" sz="2000" b="0" i="0" dirty="0" err="1">
                <a:effectLst/>
                <a:latin typeface="+mn-lt"/>
              </a:rPr>
              <a:t>tavoitteisiin</a:t>
            </a:r>
            <a:r>
              <a:rPr lang="en-US" sz="2000" b="0" i="0" dirty="0">
                <a:effectLst/>
                <a:latin typeface="+mn-lt"/>
              </a:rPr>
              <a:t> ja </a:t>
            </a:r>
            <a:r>
              <a:rPr lang="en-US" sz="2000" b="0" i="0" dirty="0" err="1">
                <a:effectLst/>
                <a:latin typeface="+mn-lt"/>
              </a:rPr>
              <a:t>hyvään</a:t>
            </a:r>
            <a:r>
              <a:rPr lang="en-US" sz="2000" b="0" i="0" dirty="0">
                <a:effectLst/>
                <a:latin typeface="+mn-lt"/>
              </a:rPr>
              <a:t> </a:t>
            </a:r>
            <a:r>
              <a:rPr lang="en-US" sz="2000" b="0" i="0" dirty="0" err="1">
                <a:effectLst/>
                <a:latin typeface="+mn-lt"/>
              </a:rPr>
              <a:t>hallintotapaan</a:t>
            </a:r>
            <a:r>
              <a:rPr lang="en-US" sz="2000" b="0" i="0" dirty="0">
                <a:effectLst/>
                <a:latin typeface="+mn-lt"/>
              </a:rPr>
              <a:t>. </a:t>
            </a:r>
          </a:p>
          <a:p>
            <a:pPr indent="-228600">
              <a:buFont typeface="Arial" panose="020B0604020202020204" pitchFamily="34" charset="0"/>
              <a:buChar char="•"/>
            </a:pPr>
            <a:r>
              <a:rPr lang="en-US" sz="2000" b="0" dirty="0" err="1">
                <a:latin typeface="+mn-lt"/>
              </a:rPr>
              <a:t>Linkitys</a:t>
            </a:r>
            <a:r>
              <a:rPr lang="en-US" sz="2000" b="0" dirty="0">
                <a:latin typeface="+mn-lt"/>
              </a:rPr>
              <a:t> </a:t>
            </a:r>
            <a:r>
              <a:rPr lang="en-US" sz="2000" b="0" dirty="0" err="1">
                <a:latin typeface="+mn-lt"/>
              </a:rPr>
              <a:t>vastuulliseen</a:t>
            </a:r>
            <a:r>
              <a:rPr lang="en-US" sz="2000" b="0" dirty="0">
                <a:latin typeface="+mn-lt"/>
              </a:rPr>
              <a:t> </a:t>
            </a:r>
            <a:r>
              <a:rPr lang="en-US" sz="2000" b="0" dirty="0" err="1">
                <a:latin typeface="+mn-lt"/>
              </a:rPr>
              <a:t>sijoittamiseen</a:t>
            </a:r>
            <a:r>
              <a:rPr lang="en-US" sz="2000" b="0" dirty="0">
                <a:latin typeface="+mn-lt"/>
              </a:rPr>
              <a:t> ja </a:t>
            </a:r>
            <a:r>
              <a:rPr lang="en-US" sz="2000" b="0" dirty="0" err="1">
                <a:latin typeface="+mn-lt"/>
              </a:rPr>
              <a:t>yhteiskuntavastuuseen</a:t>
            </a:r>
            <a:r>
              <a:rPr lang="en-US" sz="2000" b="0" dirty="0">
                <a:latin typeface="+mn-lt"/>
              </a:rPr>
              <a:t> </a:t>
            </a:r>
          </a:p>
          <a:p>
            <a:pPr indent="-228600">
              <a:buFont typeface="Arial" panose="020B0604020202020204" pitchFamily="34" charset="0"/>
              <a:buChar char="•"/>
            </a:pPr>
            <a:r>
              <a:rPr lang="en-US" sz="2000" b="0" i="0" dirty="0" err="1">
                <a:effectLst/>
                <a:latin typeface="+mn-lt"/>
              </a:rPr>
              <a:t>Sijoitustoiminnan</a:t>
            </a:r>
            <a:r>
              <a:rPr lang="en-US" sz="2000" b="0" i="0" dirty="0">
                <a:effectLst/>
                <a:latin typeface="+mn-lt"/>
              </a:rPr>
              <a:t> </a:t>
            </a:r>
            <a:r>
              <a:rPr lang="en-US" sz="2000" b="0" i="0" dirty="0" err="1">
                <a:effectLst/>
                <a:latin typeface="+mn-lt"/>
              </a:rPr>
              <a:t>lähtökohtien</a:t>
            </a:r>
            <a:r>
              <a:rPr lang="en-US" sz="2000" b="0" i="0" dirty="0">
                <a:effectLst/>
                <a:latin typeface="+mn-lt"/>
              </a:rPr>
              <a:t> </a:t>
            </a:r>
            <a:r>
              <a:rPr lang="en-US" sz="2000" b="0" i="0" dirty="0" err="1">
                <a:effectLst/>
                <a:latin typeface="+mn-lt"/>
              </a:rPr>
              <a:t>muutos</a:t>
            </a:r>
            <a:r>
              <a:rPr lang="en-US" sz="2000" b="0" i="0" dirty="0">
                <a:effectLst/>
                <a:latin typeface="+mn-lt"/>
              </a:rPr>
              <a:t>: </a:t>
            </a:r>
            <a:r>
              <a:rPr lang="en-US" sz="2000" b="0" dirty="0" err="1">
                <a:latin typeface="+mn-lt"/>
              </a:rPr>
              <a:t>Luento</a:t>
            </a:r>
            <a:r>
              <a:rPr lang="en-US" sz="2000" b="0" i="0" dirty="0">
                <a:effectLst/>
                <a:latin typeface="+mn-lt"/>
              </a:rPr>
              <a:t> 2a</a:t>
            </a:r>
          </a:p>
          <a:p>
            <a:pPr indent="-228600">
              <a:buFont typeface="Arial" panose="020B0604020202020204" pitchFamily="34" charset="0"/>
              <a:buChar char="•"/>
            </a:pPr>
            <a:endParaRPr lang="en-US" sz="2000" dirty="0">
              <a:latin typeface="+mn-lt"/>
            </a:endParaRPr>
          </a:p>
        </p:txBody>
      </p:sp>
      <p:sp>
        <p:nvSpPr>
          <p:cNvPr id="4" name="Alatunnisteen paikkamerkki 3">
            <a:extLst>
              <a:ext uri="{FF2B5EF4-FFF2-40B4-BE49-F238E27FC236}">
                <a16:creationId xmlns:a16="http://schemas.microsoft.com/office/drawing/2014/main" id="{5307AF4E-CF73-48D1-AA87-13A40565831A}"/>
              </a:ext>
            </a:extLst>
          </p:cNvPr>
          <p:cNvSpPr>
            <a:spLocks noGrp="1"/>
          </p:cNvSpPr>
          <p:nvPr>
            <p:ph type="ftr" sz="quarter" idx="16"/>
          </p:nvPr>
        </p:nvSpPr>
        <p:spPr>
          <a:xfrm>
            <a:off x="4976031" y="6033479"/>
            <a:ext cx="5259985" cy="365125"/>
          </a:xfrm>
        </p:spPr>
        <p:txBody>
          <a:bodyPr vert="horz" lIns="91440" tIns="45720" rIns="91440" bIns="45720" rtlCol="0" anchor="ctr">
            <a:normAutofit/>
          </a:bodyPr>
          <a:lstStyle/>
          <a:p>
            <a:pPr algn="l">
              <a:spcAft>
                <a:spcPts val="600"/>
              </a:spcAft>
              <a:defRPr/>
            </a:pPr>
            <a:r>
              <a:rPr lang="en-US" sz="1050" kern="1200">
                <a:solidFill>
                  <a:schemeClr val="tx1">
                    <a:alpha val="80000"/>
                  </a:schemeClr>
                </a:solidFill>
                <a:latin typeface="+mn-lt"/>
                <a:ea typeface="+mn-ea"/>
                <a:cs typeface="+mn-cs"/>
              </a:rPr>
              <a:t>Rahoitusmarkkinaoikeus Luento 2</a:t>
            </a:r>
          </a:p>
        </p:txBody>
      </p:sp>
      <p:sp>
        <p:nvSpPr>
          <p:cNvPr id="5" name="Dian numeron paikkamerkki 4">
            <a:extLst>
              <a:ext uri="{FF2B5EF4-FFF2-40B4-BE49-F238E27FC236}">
                <a16:creationId xmlns:a16="http://schemas.microsoft.com/office/drawing/2014/main" id="{9911829A-7B88-4A2E-9F53-815132C1FA0D}"/>
              </a:ext>
            </a:extLst>
          </p:cNvPr>
          <p:cNvSpPr>
            <a:spLocks noGrp="1"/>
          </p:cNvSpPr>
          <p:nvPr>
            <p:ph type="sldNum" sz="quarter" idx="17"/>
          </p:nvPr>
        </p:nvSpPr>
        <p:spPr>
          <a:xfrm>
            <a:off x="10571516" y="6033479"/>
            <a:ext cx="782283" cy="365125"/>
          </a:xfrm>
        </p:spPr>
        <p:txBody>
          <a:bodyPr vert="horz" lIns="91440" tIns="45720" rIns="91440" bIns="45720" rtlCol="0" anchor="ctr">
            <a:normAutofit/>
          </a:bodyPr>
          <a:lstStyle/>
          <a:p>
            <a:pPr>
              <a:spcAft>
                <a:spcPts val="600"/>
              </a:spcAft>
              <a:defRPr/>
            </a:pPr>
            <a:fld id="{1C07628F-9402-FB47-93B5-FC3C3BFEEBE0}" type="slidenum">
              <a:rPr lang="en-US" sz="1050">
                <a:solidFill>
                  <a:schemeClr val="tx1">
                    <a:alpha val="80000"/>
                  </a:schemeClr>
                </a:solidFill>
              </a:rPr>
              <a:pPr>
                <a:spcAft>
                  <a:spcPts val="600"/>
                </a:spcAft>
                <a:defRPr/>
              </a:pPr>
              <a:t>13</a:t>
            </a:fld>
            <a:endParaRPr lang="en-US" sz="1050">
              <a:solidFill>
                <a:schemeClr val="tx1">
                  <a:alpha val="80000"/>
                </a:schemeClr>
              </a:solidFill>
            </a:endParaRPr>
          </a:p>
        </p:txBody>
      </p:sp>
    </p:spTree>
    <p:extLst>
      <p:ext uri="{BB962C8B-B14F-4D97-AF65-F5344CB8AC3E}">
        <p14:creationId xmlns:p14="http://schemas.microsoft.com/office/powerpoint/2010/main" val="426284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B96288-1F99-46C8-9ECF-EB3A4DC5C61D}"/>
              </a:ext>
            </a:extLst>
          </p:cNvPr>
          <p:cNvSpPr>
            <a:spLocks noGrp="1"/>
          </p:cNvSpPr>
          <p:nvPr>
            <p:ph type="title"/>
          </p:nvPr>
        </p:nvSpPr>
        <p:spPr>
          <a:xfrm>
            <a:off x="1075767" y="1188637"/>
            <a:ext cx="2988234" cy="4480726"/>
          </a:xfrm>
        </p:spPr>
        <p:txBody>
          <a:bodyPr>
            <a:normAutofit fontScale="90000"/>
          </a:bodyPr>
          <a:lstStyle/>
          <a:p>
            <a:pPr algn="r"/>
            <a:r>
              <a:rPr lang="fi-FI" sz="2600"/>
              <a:t>EU:n kestävän kasvun rahoituksen lainsäädäntöohjelma 1</a:t>
            </a:r>
            <a:br>
              <a:rPr lang="en-US" sz="2600">
                <a:hlinkClick r:id="rId2"/>
              </a:rPr>
            </a:br>
            <a:r>
              <a:rPr lang="en-US" sz="2600">
                <a:hlinkClick r:id="rId2"/>
              </a:rPr>
              <a:t>Frequently asked questions: Commission proposals on financing sustainable growth (europa.eu)</a:t>
            </a:r>
            <a:endParaRPr lang="fi-FI" sz="2600"/>
          </a:p>
        </p:txBody>
      </p:sp>
      <p:sp>
        <p:nvSpPr>
          <p:cNvPr id="4" name="Alatunnisteen paikkamerkki 3">
            <a:extLst>
              <a:ext uri="{FF2B5EF4-FFF2-40B4-BE49-F238E27FC236}">
                <a16:creationId xmlns:a16="http://schemas.microsoft.com/office/drawing/2014/main" id="{8BCE982E-58C0-4268-8A26-C7393D0DB948}"/>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Rahoitusmarkkinaoikeus Luento 2</a:t>
            </a:r>
          </a:p>
        </p:txBody>
      </p:sp>
      <p:sp>
        <p:nvSpPr>
          <p:cNvPr id="3" name="Sisällön paikkamerkki 2">
            <a:extLst>
              <a:ext uri="{FF2B5EF4-FFF2-40B4-BE49-F238E27FC236}">
                <a16:creationId xmlns:a16="http://schemas.microsoft.com/office/drawing/2014/main" id="{529BAA02-A851-43FB-9613-C767719D5E9E}"/>
              </a:ext>
            </a:extLst>
          </p:cNvPr>
          <p:cNvSpPr>
            <a:spLocks noGrp="1"/>
          </p:cNvSpPr>
          <p:nvPr>
            <p:ph idx="1"/>
          </p:nvPr>
        </p:nvSpPr>
        <p:spPr>
          <a:xfrm>
            <a:off x="5255260" y="1648870"/>
            <a:ext cx="4702848" cy="3560260"/>
          </a:xfrm>
        </p:spPr>
        <p:txBody>
          <a:bodyPr anchor="ctr">
            <a:normAutofit/>
          </a:bodyPr>
          <a:lstStyle/>
          <a:p>
            <a:pPr>
              <a:buFont typeface="Arial" panose="020B0604020202020204" pitchFamily="34" charset="0"/>
              <a:buChar char="•"/>
            </a:pPr>
            <a:r>
              <a:rPr lang="en-US" sz="1100" b="0" i="0" dirty="0">
                <a:effectLst/>
                <a:latin typeface="Arial" panose="020B0604020202020204" pitchFamily="34" charset="0"/>
              </a:rPr>
              <a:t>Provide clarity on what sustainable investments are by creating</a:t>
            </a:r>
            <a:r>
              <a:rPr lang="en-US" sz="1100" b="1" i="0" dirty="0">
                <a:effectLst/>
                <a:latin typeface="Arial" panose="020B0604020202020204" pitchFamily="34" charset="0"/>
              </a:rPr>
              <a:t> an EU-wide classification system or taxonomy</a:t>
            </a:r>
            <a:r>
              <a:rPr lang="en-US" sz="1100" b="0" i="0" dirty="0">
                <a:effectLst/>
                <a:latin typeface="Arial" panose="020B0604020202020204" pitchFamily="34" charset="0"/>
              </a:rPr>
              <a:t> to provide businesses and investors with a common language to identify what degree economic activities can be considered environmentally-sustainable. This is a first and essential step in efforts to channel investments into sustainable activities.</a:t>
            </a:r>
          </a:p>
          <a:p>
            <a:pPr>
              <a:buFont typeface="Arial" panose="020B0604020202020204" pitchFamily="34" charset="0"/>
              <a:buChar char="•"/>
            </a:pPr>
            <a:r>
              <a:rPr lang="en-US" sz="1100" b="0" i="0" dirty="0">
                <a:effectLst/>
                <a:latin typeface="Arial" panose="020B0604020202020204" pitchFamily="34" charset="0"/>
              </a:rPr>
              <a:t>Ensure that </a:t>
            </a:r>
            <a:r>
              <a:rPr lang="en-US" sz="1100" b="1" i="0" dirty="0">
                <a:effectLst/>
                <a:latin typeface="Arial" panose="020B0604020202020204" pitchFamily="34" charset="0"/>
              </a:rPr>
              <a:t>asset managers, institutional investors, insurance distributors and investment advisors include economic, social and governance (ESG) factors in their investment decisions and advisory processes</a:t>
            </a:r>
            <a:r>
              <a:rPr lang="en-US" sz="1100" b="0" i="0" dirty="0">
                <a:effectLst/>
                <a:latin typeface="Arial" panose="020B0604020202020204" pitchFamily="34" charset="0"/>
              </a:rPr>
              <a:t> as part of their duty to act in the best interest of investors or beneficiaries. Asset managers and institutional investors who claim to pursue sustainability objectives would have to disclose how their investments are aligned with those objectives. This means greater </a:t>
            </a:r>
            <a:r>
              <a:rPr lang="en-US" sz="1100" b="1" i="0" dirty="0">
                <a:effectLst/>
                <a:latin typeface="Arial" panose="020B0604020202020204" pitchFamily="34" charset="0"/>
              </a:rPr>
              <a:t>transparency</a:t>
            </a:r>
            <a:r>
              <a:rPr lang="en-US" sz="1100" b="0" i="0" dirty="0">
                <a:effectLst/>
                <a:latin typeface="Arial" panose="020B0604020202020204" pitchFamily="34" charset="0"/>
              </a:rPr>
              <a:t> towards end-investors, ensuring comparability between products and discouraging 'green-washing' or misleading information.</a:t>
            </a:r>
          </a:p>
          <a:p>
            <a:endParaRPr lang="fi-FI" sz="1100" dirty="0"/>
          </a:p>
        </p:txBody>
      </p:sp>
      <p:sp>
        <p:nvSpPr>
          <p:cNvPr id="5" name="Dian numeron paikkamerkki 4">
            <a:extLst>
              <a:ext uri="{FF2B5EF4-FFF2-40B4-BE49-F238E27FC236}">
                <a16:creationId xmlns:a16="http://schemas.microsoft.com/office/drawing/2014/main" id="{4397695D-D413-43AC-B0FD-CB88656C0095}"/>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14</a:t>
            </a:fld>
            <a:endParaRPr lang="fi-FI" sz="6600">
              <a:solidFill>
                <a:srgbClr val="FFFFFF"/>
              </a:solidFill>
            </a:endParaRPr>
          </a:p>
        </p:txBody>
      </p:sp>
    </p:spTree>
    <p:extLst>
      <p:ext uri="{BB962C8B-B14F-4D97-AF65-F5344CB8AC3E}">
        <p14:creationId xmlns:p14="http://schemas.microsoft.com/office/powerpoint/2010/main" val="22443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F5397F-A371-44EF-96B7-AB7CB62F200F}"/>
              </a:ext>
            </a:extLst>
          </p:cNvPr>
          <p:cNvSpPr>
            <a:spLocks noGrp="1"/>
          </p:cNvSpPr>
          <p:nvPr>
            <p:ph type="title"/>
          </p:nvPr>
        </p:nvSpPr>
        <p:spPr>
          <a:xfrm>
            <a:off x="1075767" y="1188637"/>
            <a:ext cx="2988234" cy="4480726"/>
          </a:xfrm>
        </p:spPr>
        <p:txBody>
          <a:bodyPr>
            <a:normAutofit/>
          </a:bodyPr>
          <a:lstStyle/>
          <a:p>
            <a:pPr algn="r"/>
            <a:r>
              <a:rPr kumimoji="0" lang="fi-FI" sz="2600" b="0" i="0" u="none" strike="noStrike" kern="1200" cap="none" spc="0" normalizeH="0" baseline="0" noProof="0">
                <a:ln>
                  <a:noFill/>
                </a:ln>
                <a:effectLst/>
                <a:uLnTx/>
                <a:uFillTx/>
                <a:latin typeface="Calibri Light" panose="020F0302020204030204"/>
                <a:ea typeface="+mj-ea"/>
                <a:cs typeface="+mj-cs"/>
              </a:rPr>
              <a:t>EU:n kestävän kasvun rahoituksen lainsäädäntöohjelma 2</a:t>
            </a:r>
            <a:br>
              <a:rPr kumimoji="0" lang="en-US" sz="2600" b="0" i="0" u="none" strike="noStrike" kern="1200" cap="none" spc="0" normalizeH="0" baseline="0" noProof="0">
                <a:ln>
                  <a:noFill/>
                </a:ln>
                <a:effectLst/>
                <a:uLnTx/>
                <a:uFillTx/>
                <a:latin typeface="Calibri Light" panose="020F0302020204030204"/>
                <a:ea typeface="+mj-ea"/>
                <a:cs typeface="+mj-cs"/>
                <a:hlinkClick r:id="rId2"/>
              </a:rPr>
            </a:br>
            <a:endParaRPr lang="fi-FI" sz="2600"/>
          </a:p>
        </p:txBody>
      </p:sp>
      <p:sp>
        <p:nvSpPr>
          <p:cNvPr id="4" name="Alatunnisteen paikkamerkki 3">
            <a:extLst>
              <a:ext uri="{FF2B5EF4-FFF2-40B4-BE49-F238E27FC236}">
                <a16:creationId xmlns:a16="http://schemas.microsoft.com/office/drawing/2014/main" id="{A3AD76A2-72C5-4A30-BB2F-55D12D6C4915}"/>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Rahoitusmarkkinaoikeus Luento 2</a:t>
            </a:r>
          </a:p>
        </p:txBody>
      </p:sp>
      <p:sp>
        <p:nvSpPr>
          <p:cNvPr id="3" name="Sisällön paikkamerkki 2">
            <a:extLst>
              <a:ext uri="{FF2B5EF4-FFF2-40B4-BE49-F238E27FC236}">
                <a16:creationId xmlns:a16="http://schemas.microsoft.com/office/drawing/2014/main" id="{ED9A29AC-D0D5-4154-A7C6-A14E38FCBC93}"/>
              </a:ext>
            </a:extLst>
          </p:cNvPr>
          <p:cNvSpPr>
            <a:spLocks noGrp="1"/>
          </p:cNvSpPr>
          <p:nvPr>
            <p:ph idx="1"/>
          </p:nvPr>
        </p:nvSpPr>
        <p:spPr>
          <a:xfrm>
            <a:off x="5255260" y="1648870"/>
            <a:ext cx="4702848" cy="3560260"/>
          </a:xfrm>
        </p:spPr>
        <p:txBody>
          <a:bodyPr anchor="ctr">
            <a:normAutofit/>
          </a:bodyPr>
          <a:lstStyle/>
          <a:p>
            <a:pPr>
              <a:buFont typeface="Arial" panose="020B0604020202020204" pitchFamily="34" charset="0"/>
              <a:buChar char="•"/>
            </a:pPr>
            <a:r>
              <a:rPr lang="en-US" sz="1500" b="0" i="0" dirty="0">
                <a:effectLst/>
                <a:latin typeface="Arial" panose="020B0604020202020204" pitchFamily="34" charset="0"/>
              </a:rPr>
              <a:t>Create a </a:t>
            </a:r>
            <a:r>
              <a:rPr lang="en-US" sz="1500" b="1" i="0" dirty="0">
                <a:effectLst/>
                <a:latin typeface="Arial" panose="020B0604020202020204" pitchFamily="34" charset="0"/>
              </a:rPr>
              <a:t>new benchmark category for low-carbon and positive-carbon impact benchmarks</a:t>
            </a:r>
            <a:r>
              <a:rPr lang="en-US" sz="1500" b="0" i="0" dirty="0">
                <a:effectLst/>
                <a:latin typeface="Arial" panose="020B0604020202020204" pitchFamily="34" charset="0"/>
              </a:rPr>
              <a:t>, fostering a generally accepted market standard to measure a company's footprint and, in consequence, an investment portfolio's carbon footprint. This would give investors who want to invest in low-carbon strategies an appropriate tool to enable them to compare the performance of their investment.</a:t>
            </a:r>
          </a:p>
          <a:p>
            <a:pPr>
              <a:buFont typeface="Arial" panose="020B0604020202020204" pitchFamily="34" charset="0"/>
              <a:buChar char="•"/>
            </a:pPr>
            <a:r>
              <a:rPr lang="en-US" sz="1500" b="0" i="0" dirty="0">
                <a:effectLst/>
                <a:latin typeface="Arial" panose="020B0604020202020204" pitchFamily="34" charset="0"/>
              </a:rPr>
              <a:t>Ensure that investment firms and insurance distributors </a:t>
            </a:r>
            <a:r>
              <a:rPr lang="en-US" sz="1500" b="1" i="0" dirty="0">
                <a:effectLst/>
                <a:latin typeface="Arial" panose="020B0604020202020204" pitchFamily="34" charset="0"/>
              </a:rPr>
              <a:t>integrate sustainability preferences into their suitability tests when offering advice to investors </a:t>
            </a:r>
            <a:r>
              <a:rPr lang="en-US" sz="1500" b="0" i="0" dirty="0">
                <a:effectLst/>
                <a:latin typeface="Arial" panose="020B0604020202020204" pitchFamily="34" charset="0"/>
              </a:rPr>
              <a:t>and that the products offered meet their clients' needs.</a:t>
            </a:r>
          </a:p>
          <a:p>
            <a:endParaRPr lang="fi-FI" sz="1500" dirty="0"/>
          </a:p>
        </p:txBody>
      </p:sp>
      <p:sp>
        <p:nvSpPr>
          <p:cNvPr id="5" name="Dian numeron paikkamerkki 4">
            <a:extLst>
              <a:ext uri="{FF2B5EF4-FFF2-40B4-BE49-F238E27FC236}">
                <a16:creationId xmlns:a16="http://schemas.microsoft.com/office/drawing/2014/main" id="{23B2A58E-63F5-4064-8ECB-0F94B2F9764A}"/>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15</a:t>
            </a:fld>
            <a:endParaRPr lang="fi-FI" sz="6600">
              <a:solidFill>
                <a:srgbClr val="FFFFFF"/>
              </a:solidFill>
            </a:endParaRPr>
          </a:p>
        </p:txBody>
      </p:sp>
    </p:spTree>
    <p:extLst>
      <p:ext uri="{BB962C8B-B14F-4D97-AF65-F5344CB8AC3E}">
        <p14:creationId xmlns:p14="http://schemas.microsoft.com/office/powerpoint/2010/main" val="40835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4687D6-D294-49EA-9E86-72882516D2FA}"/>
              </a:ext>
            </a:extLst>
          </p:cNvPr>
          <p:cNvSpPr>
            <a:spLocks noGrp="1"/>
          </p:cNvSpPr>
          <p:nvPr>
            <p:ph type="title"/>
          </p:nvPr>
        </p:nvSpPr>
        <p:spPr>
          <a:xfrm>
            <a:off x="1075767" y="1188637"/>
            <a:ext cx="2988234" cy="4480726"/>
          </a:xfrm>
        </p:spPr>
        <p:txBody>
          <a:bodyPr>
            <a:normAutofit/>
          </a:bodyPr>
          <a:lstStyle/>
          <a:p>
            <a:pPr algn="r"/>
            <a:r>
              <a:rPr kumimoji="0" lang="fi-FI" sz="2600" b="0" i="0" u="none" strike="noStrike" kern="1200" cap="none" spc="0" normalizeH="0" baseline="0" noProof="0">
                <a:ln>
                  <a:noFill/>
                </a:ln>
                <a:effectLst/>
                <a:uLnTx/>
                <a:uFillTx/>
                <a:latin typeface="Calibri Light" panose="020F0302020204030204"/>
                <a:ea typeface="+mj-ea"/>
                <a:cs typeface="+mj-cs"/>
              </a:rPr>
              <a:t>EU:n kestävän kasvun rahoituksen lainsäädäntöohjelma 3</a:t>
            </a:r>
            <a:br>
              <a:rPr kumimoji="0" lang="en-US" sz="2600" b="0" i="0" u="none" strike="noStrike" kern="1200" cap="none" spc="0" normalizeH="0" baseline="0" noProof="0">
                <a:ln>
                  <a:noFill/>
                </a:ln>
                <a:effectLst/>
                <a:uLnTx/>
                <a:uFillTx/>
                <a:latin typeface="Calibri Light" panose="020F0302020204030204"/>
                <a:ea typeface="+mj-ea"/>
                <a:cs typeface="+mj-cs"/>
                <a:hlinkClick r:id="rId2"/>
              </a:rPr>
            </a:br>
            <a:endParaRPr lang="fi-FI" sz="2600"/>
          </a:p>
        </p:txBody>
      </p:sp>
      <p:sp>
        <p:nvSpPr>
          <p:cNvPr id="4" name="Alatunnisteen paikkamerkki 3">
            <a:extLst>
              <a:ext uri="{FF2B5EF4-FFF2-40B4-BE49-F238E27FC236}">
                <a16:creationId xmlns:a16="http://schemas.microsoft.com/office/drawing/2014/main" id="{523417EC-F25F-49CD-8350-C44D081107DC}"/>
              </a:ext>
            </a:extLst>
          </p:cNvPr>
          <p:cNvSpPr>
            <a:spLocks noGrp="1"/>
          </p:cNvSpPr>
          <p:nvPr>
            <p:ph type="ftr" sz="quarter" idx="11"/>
          </p:nvPr>
        </p:nvSpPr>
        <p:spPr>
          <a:xfrm rot="5400000">
            <a:off x="-2374833" y="3246436"/>
            <a:ext cx="5607882" cy="365125"/>
          </a:xfrm>
        </p:spPr>
        <p:txBody>
          <a:bodyPr anchor="t">
            <a:normAutofit/>
          </a:bodyPr>
          <a:lstStyle/>
          <a:p>
            <a:pPr algn="l">
              <a:spcAft>
                <a:spcPts val="600"/>
              </a:spcAft>
            </a:pPr>
            <a:r>
              <a:rPr lang="fi-FI" sz="1150">
                <a:solidFill>
                  <a:schemeClr val="tx1">
                    <a:lumMod val="85000"/>
                    <a:lumOff val="15000"/>
                  </a:schemeClr>
                </a:solidFill>
              </a:rPr>
              <a:t>Rahoitusmarkkinaoikeus Luento 2</a:t>
            </a:r>
          </a:p>
        </p:txBody>
      </p:sp>
      <p:sp>
        <p:nvSpPr>
          <p:cNvPr id="3" name="Sisällön paikkamerkki 2">
            <a:extLst>
              <a:ext uri="{FF2B5EF4-FFF2-40B4-BE49-F238E27FC236}">
                <a16:creationId xmlns:a16="http://schemas.microsoft.com/office/drawing/2014/main" id="{107B3606-E1B8-49CB-B963-11B8A18E96AC}"/>
              </a:ext>
            </a:extLst>
          </p:cNvPr>
          <p:cNvSpPr>
            <a:spLocks noGrp="1"/>
          </p:cNvSpPr>
          <p:nvPr>
            <p:ph idx="1"/>
          </p:nvPr>
        </p:nvSpPr>
        <p:spPr>
          <a:xfrm>
            <a:off x="5255260" y="1648870"/>
            <a:ext cx="4702848" cy="3560260"/>
          </a:xfrm>
        </p:spPr>
        <p:txBody>
          <a:bodyPr anchor="ctr">
            <a:normAutofit/>
          </a:bodyPr>
          <a:lstStyle/>
          <a:p>
            <a:r>
              <a:rPr lang="en-US" sz="1300" b="0" i="0" dirty="0">
                <a:effectLst/>
                <a:latin typeface="Arial" panose="020B0604020202020204" pitchFamily="34" charset="0"/>
              </a:rPr>
              <a:t>The taxonomy, once developed, will have to be used by:</a:t>
            </a:r>
          </a:p>
          <a:p>
            <a:r>
              <a:rPr lang="en-US" sz="1300" b="0" i="0" dirty="0">
                <a:effectLst/>
                <a:latin typeface="Arial" panose="020B0604020202020204" pitchFamily="34" charset="0"/>
              </a:rPr>
              <a:t>A)</a:t>
            </a:r>
            <a:r>
              <a:rPr lang="en-US" sz="1300" b="1" i="0" dirty="0">
                <a:effectLst/>
                <a:latin typeface="Arial" panose="020B0604020202020204" pitchFamily="34" charset="0"/>
              </a:rPr>
              <a:t> Regulators at national and EU level</a:t>
            </a:r>
            <a:r>
              <a:rPr lang="en-US" sz="1300" b="0" i="0" dirty="0">
                <a:effectLst/>
                <a:latin typeface="Arial" panose="020B0604020202020204" pitchFamily="34" charset="0"/>
              </a:rPr>
              <a:t> </a:t>
            </a:r>
            <a:r>
              <a:rPr lang="en-US" sz="1300" b="1" i="0" dirty="0">
                <a:effectLst/>
                <a:latin typeface="Arial" panose="020B0604020202020204" pitchFamily="34" charset="0"/>
              </a:rPr>
              <a:t>when setting requirements on market actors</a:t>
            </a:r>
            <a:r>
              <a:rPr lang="en-US" sz="1300" b="0" i="0" dirty="0">
                <a:effectLst/>
                <a:latin typeface="Arial" panose="020B0604020202020204" pitchFamily="34" charset="0"/>
              </a:rPr>
              <a:t> regarding financial products that are marketed as environmentally-sustainable (such as labelling schemes).</a:t>
            </a:r>
          </a:p>
          <a:p>
            <a:r>
              <a:rPr lang="en-US" sz="1300" b="0" i="0" dirty="0">
                <a:effectLst/>
                <a:latin typeface="Arial" panose="020B0604020202020204" pitchFamily="34" charset="0"/>
              </a:rPr>
              <a:t>B) </a:t>
            </a:r>
            <a:r>
              <a:rPr lang="en-US" sz="1300" b="1" i="0" dirty="0">
                <a:effectLst/>
                <a:latin typeface="Arial" panose="020B0604020202020204" pitchFamily="34" charset="0"/>
              </a:rPr>
              <a:t>Financial market participants offering financial products as environmentally-sustainable.</a:t>
            </a:r>
            <a:r>
              <a:rPr lang="en-US" sz="1300" b="0" i="0" dirty="0">
                <a:effectLst/>
                <a:latin typeface="Arial" panose="020B0604020202020204" pitchFamily="34" charset="0"/>
              </a:rPr>
              <a:t> They would have to disclose information on the criteria used to determine the environmental sustainability of the investment. </a:t>
            </a:r>
          </a:p>
          <a:p>
            <a:r>
              <a:rPr lang="en-US" sz="1300" b="0" i="0" dirty="0">
                <a:effectLst/>
                <a:latin typeface="Arial" panose="020B0604020202020204" pitchFamily="34" charset="0"/>
              </a:rPr>
              <a:t>It also sets uniform rules on </a:t>
            </a:r>
            <a:r>
              <a:rPr lang="en-US" sz="1300" b="1" i="0" dirty="0">
                <a:effectLst/>
                <a:latin typeface="Arial" panose="020B0604020202020204" pitchFamily="34" charset="0"/>
              </a:rPr>
              <a:t>how those financial market participants should inform investors</a:t>
            </a:r>
            <a:r>
              <a:rPr lang="en-US" sz="1300" b="0" i="0" dirty="0">
                <a:effectLst/>
                <a:latin typeface="Arial" panose="020B0604020202020204" pitchFamily="34" charset="0"/>
              </a:rPr>
              <a:t> about their compliance with the integration of ESG risks and opportunities.</a:t>
            </a:r>
          </a:p>
          <a:p>
            <a:endParaRPr lang="fi-FI" sz="1300" dirty="0"/>
          </a:p>
        </p:txBody>
      </p:sp>
      <p:sp>
        <p:nvSpPr>
          <p:cNvPr id="5" name="Dian numeron paikkamerkki 4">
            <a:extLst>
              <a:ext uri="{FF2B5EF4-FFF2-40B4-BE49-F238E27FC236}">
                <a16:creationId xmlns:a16="http://schemas.microsoft.com/office/drawing/2014/main" id="{0CC8D76F-DDF0-42A6-8BA9-C6CFA5AAC2D9}"/>
              </a:ext>
            </a:extLst>
          </p:cNvPr>
          <p:cNvSpPr>
            <a:spLocks noGrp="1"/>
          </p:cNvSpPr>
          <p:nvPr>
            <p:ph type="sldNum" sz="quarter" idx="12"/>
          </p:nvPr>
        </p:nvSpPr>
        <p:spPr>
          <a:xfrm>
            <a:off x="9683496" y="4892040"/>
            <a:ext cx="1673352" cy="1005840"/>
          </a:xfrm>
        </p:spPr>
        <p:txBody>
          <a:bodyPr>
            <a:normAutofit/>
          </a:bodyPr>
          <a:lstStyle/>
          <a:p>
            <a:pPr>
              <a:lnSpc>
                <a:spcPct val="90000"/>
              </a:lnSpc>
              <a:spcAft>
                <a:spcPts val="600"/>
              </a:spcAft>
            </a:pPr>
            <a:fld id="{C671F527-EF3E-4A96-9405-17F8F7A98057}" type="slidenum">
              <a:rPr lang="fi-FI" sz="6600">
                <a:solidFill>
                  <a:srgbClr val="FFFFFF"/>
                </a:solidFill>
              </a:rPr>
              <a:pPr>
                <a:lnSpc>
                  <a:spcPct val="90000"/>
                </a:lnSpc>
                <a:spcAft>
                  <a:spcPts val="600"/>
                </a:spcAft>
              </a:pPr>
              <a:t>16</a:t>
            </a:fld>
            <a:endParaRPr lang="fi-FI" sz="6600">
              <a:solidFill>
                <a:srgbClr val="FFFFFF"/>
              </a:solidFill>
            </a:endParaRPr>
          </a:p>
        </p:txBody>
      </p:sp>
    </p:spTree>
    <p:extLst>
      <p:ext uri="{BB962C8B-B14F-4D97-AF65-F5344CB8AC3E}">
        <p14:creationId xmlns:p14="http://schemas.microsoft.com/office/powerpoint/2010/main" val="267960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E5E8B7-F3E8-458B-BD23-CB279D21BF1F}"/>
              </a:ext>
            </a:extLst>
          </p:cNvPr>
          <p:cNvSpPr>
            <a:spLocks noGrp="1"/>
          </p:cNvSpPr>
          <p:nvPr>
            <p:ph type="ctrTitle"/>
          </p:nvPr>
        </p:nvSpPr>
        <p:spPr>
          <a:xfrm>
            <a:off x="1075766" y="1188637"/>
            <a:ext cx="3168125" cy="4480726"/>
          </a:xfrm>
        </p:spPr>
        <p:txBody>
          <a:bodyPr vert="horz" lIns="91440" tIns="45720" rIns="91440" bIns="45720" rtlCol="0" anchor="ctr">
            <a:normAutofit/>
          </a:bodyPr>
          <a:lstStyle/>
          <a:p>
            <a:pPr algn="r">
              <a:lnSpc>
                <a:spcPct val="90000"/>
              </a:lnSpc>
            </a:pPr>
            <a:r>
              <a:rPr kumimoji="0" lang="en-US" sz="2600" b="0" i="0" u="none" strike="noStrike" kern="1200" cap="none" spc="0" normalizeH="0" baseline="0" noProof="0" dirty="0" err="1">
                <a:ln>
                  <a:noFill/>
                </a:ln>
                <a:solidFill>
                  <a:schemeClr val="tx1"/>
                </a:solidFill>
                <a:effectLst/>
                <a:uLnTx/>
                <a:uFillTx/>
                <a:latin typeface="+mj-lt"/>
                <a:ea typeface="+mj-ea"/>
                <a:cs typeface="+mj-cs"/>
              </a:rPr>
              <a:t>EU:n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kestävän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kasvun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rahoituksen</a:t>
            </a:r>
            <a:r>
              <a:rPr kumimoji="0" lang="en-US" sz="2600" b="0" i="0" u="none" strike="noStrike" kern="1200" cap="none" spc="0" normalizeH="0" baseline="0" noProof="0" dirty="0">
                <a:ln>
                  <a:noFill/>
                </a:ln>
                <a:solidFill>
                  <a:schemeClr val="tx1"/>
                </a:solidFill>
                <a:effectLst/>
                <a:uLnTx/>
                <a:uFillTx/>
                <a:latin typeface="+mj-lt"/>
                <a:ea typeface="+mj-ea"/>
                <a:cs typeface="+mj-cs"/>
              </a:rPr>
              <a:t> </a:t>
            </a:r>
            <a:r>
              <a:rPr kumimoji="0" lang="en-US" sz="2600" b="0" i="0" u="none" strike="noStrike" kern="1200" cap="none" spc="0" normalizeH="0" baseline="0" noProof="0" dirty="0" err="1">
                <a:ln>
                  <a:noFill/>
                </a:ln>
                <a:solidFill>
                  <a:schemeClr val="tx1"/>
                </a:solidFill>
                <a:effectLst/>
                <a:uLnTx/>
                <a:uFillTx/>
                <a:latin typeface="+mj-lt"/>
                <a:ea typeface="+mj-ea"/>
                <a:cs typeface="+mj-cs"/>
              </a:rPr>
              <a:t>lainsäädäntöohjelma</a:t>
            </a:r>
            <a:r>
              <a:rPr kumimoji="0" lang="en-US" sz="2600" b="0" i="0" u="none" strike="noStrike" kern="1200" cap="none" spc="0" normalizeH="0" baseline="0" noProof="0" dirty="0">
                <a:ln>
                  <a:noFill/>
                </a:ln>
                <a:solidFill>
                  <a:schemeClr val="tx1"/>
                </a:solidFill>
                <a:effectLst/>
                <a:uLnTx/>
                <a:uFillTx/>
                <a:latin typeface="+mj-lt"/>
                <a:ea typeface="+mj-ea"/>
                <a:cs typeface="+mj-cs"/>
              </a:rPr>
              <a:t> 4</a:t>
            </a:r>
            <a:br>
              <a:rPr kumimoji="0" lang="en-US" sz="2600" b="0" i="0" u="none" strike="noStrike" kern="1200" cap="none" spc="0" normalizeH="0" baseline="0" noProof="0" dirty="0">
                <a:ln>
                  <a:noFill/>
                </a:ln>
                <a:solidFill>
                  <a:schemeClr val="tx1"/>
                </a:solidFill>
                <a:effectLst/>
                <a:uLnTx/>
                <a:uFillTx/>
                <a:latin typeface="+mj-lt"/>
                <a:ea typeface="+mj-ea"/>
                <a:cs typeface="+mj-cs"/>
                <a:hlinkClick r:id="rId2"/>
              </a:rPr>
            </a:br>
            <a:endParaRPr lang="en-US" sz="2600" kern="1200" dirty="0">
              <a:solidFill>
                <a:schemeClr val="tx1"/>
              </a:solidFill>
              <a:latin typeface="+mj-lt"/>
              <a:ea typeface="+mj-ea"/>
              <a:cs typeface="+mj-cs"/>
            </a:endParaRPr>
          </a:p>
        </p:txBody>
      </p:sp>
      <p:sp>
        <p:nvSpPr>
          <p:cNvPr id="4" name="Alatunnisteen paikkamerkki 3">
            <a:extLst>
              <a:ext uri="{FF2B5EF4-FFF2-40B4-BE49-F238E27FC236}">
                <a16:creationId xmlns:a16="http://schemas.microsoft.com/office/drawing/2014/main" id="{7A0FE9A3-8236-4490-9041-46C8E667D7F2}"/>
              </a:ext>
            </a:extLst>
          </p:cNvPr>
          <p:cNvSpPr>
            <a:spLocks noGrp="1"/>
          </p:cNvSpPr>
          <p:nvPr>
            <p:ph type="ftr" sz="quarter" idx="16"/>
          </p:nvPr>
        </p:nvSpPr>
        <p:spPr>
          <a:xfrm rot="5400000">
            <a:off x="-2374833" y="3246436"/>
            <a:ext cx="5607882" cy="365125"/>
          </a:xfrm>
        </p:spPr>
        <p:txBody>
          <a:bodyPr vert="horz" lIns="91440" tIns="45720" rIns="91440" bIns="45720" rtlCol="0" anchor="t">
            <a:normAutofit/>
          </a:bodyPr>
          <a:lstStyle/>
          <a:p>
            <a:pPr algn="l">
              <a:spcAft>
                <a:spcPts val="600"/>
              </a:spcAft>
              <a:defRPr/>
            </a:pPr>
            <a:r>
              <a:rPr lang="en-US" sz="1150" kern="1200">
                <a:solidFill>
                  <a:schemeClr val="tx1">
                    <a:lumMod val="85000"/>
                    <a:lumOff val="15000"/>
                  </a:schemeClr>
                </a:solidFill>
                <a:latin typeface="+mn-lt"/>
                <a:ea typeface="+mn-ea"/>
                <a:cs typeface="+mn-cs"/>
              </a:rPr>
              <a:t>Rahoitusmarkkinaoikeus Luento 2</a:t>
            </a:r>
          </a:p>
        </p:txBody>
      </p:sp>
      <p:sp>
        <p:nvSpPr>
          <p:cNvPr id="3" name="Sisällön paikkamerkki 2">
            <a:extLst>
              <a:ext uri="{FF2B5EF4-FFF2-40B4-BE49-F238E27FC236}">
                <a16:creationId xmlns:a16="http://schemas.microsoft.com/office/drawing/2014/main" id="{4612463B-657C-49F1-B9D0-74EE8A5F0388}"/>
              </a:ext>
            </a:extLst>
          </p:cNvPr>
          <p:cNvSpPr>
            <a:spLocks noGrp="1"/>
          </p:cNvSpPr>
          <p:nvPr>
            <p:ph sz="quarter" idx="14"/>
          </p:nvPr>
        </p:nvSpPr>
        <p:spPr>
          <a:xfrm>
            <a:off x="5255260" y="1648870"/>
            <a:ext cx="4702848" cy="3560260"/>
          </a:xfrm>
        </p:spPr>
        <p:txBody>
          <a:bodyPr vert="horz" lIns="91440" tIns="45720" rIns="91440" bIns="45720" rtlCol="0" anchor="ctr">
            <a:normAutofit/>
          </a:bodyPr>
          <a:lstStyle/>
          <a:p>
            <a:pPr indent="-228600">
              <a:buFont typeface="Arial" panose="020B0604020202020204" pitchFamily="34" charset="0"/>
              <a:buChar char="•"/>
            </a:pPr>
            <a:r>
              <a:rPr lang="en-US" sz="1700" b="0" i="0" dirty="0">
                <a:effectLst/>
                <a:latin typeface="+mn-lt"/>
              </a:rPr>
              <a:t>The </a:t>
            </a:r>
            <a:r>
              <a:rPr lang="en-US" sz="1700" i="0" dirty="0">
                <a:effectLst/>
                <a:latin typeface="+mn-lt"/>
              </a:rPr>
              <a:t>amendments to MiFID II and IDD (EPND</a:t>
            </a:r>
            <a:r>
              <a:rPr lang="fi-FI" sz="2000" dirty="0"/>
              <a:t> </a:t>
            </a:r>
            <a:r>
              <a:rPr lang="fi-FI" sz="1600" dirty="0"/>
              <a:t>2016/97</a:t>
            </a:r>
            <a:r>
              <a:rPr lang="fi-FI" sz="2000" dirty="0"/>
              <a:t> </a:t>
            </a:r>
            <a:r>
              <a:rPr lang="fi-FI" sz="1600" dirty="0"/>
              <a:t>vakuutusten tarjoamisesta) </a:t>
            </a:r>
            <a:r>
              <a:rPr lang="en-US" sz="1700" b="0" i="0" dirty="0">
                <a:effectLst/>
                <a:latin typeface="+mn-lt"/>
              </a:rPr>
              <a:t>delegated acts, for which a public consultation is launched today, would require investment firms and insurance distributors </a:t>
            </a:r>
            <a:r>
              <a:rPr lang="en-US" sz="1700" i="0" dirty="0">
                <a:effectLst/>
                <a:latin typeface="+mn-lt"/>
              </a:rPr>
              <a:t>to ask their clients about their preferences as regards ESG, and then to take them into account when advising their clients, as part of the product selection process and the suitability assessment</a:t>
            </a:r>
            <a:r>
              <a:rPr lang="en-US" sz="1700" b="0" i="0" dirty="0">
                <a:effectLst/>
                <a:latin typeface="+mn-lt"/>
              </a:rPr>
              <a:t>. Based on these delegated acts, the Commission will invite the European Securities Markets Authority (ESMA) to include provisions on sustainability preferences in its guidelines on the suitability assessment (which should be updated by Q4 2018).</a:t>
            </a:r>
            <a:endParaRPr lang="en-US" sz="1700" dirty="0">
              <a:latin typeface="+mn-lt"/>
            </a:endParaRPr>
          </a:p>
        </p:txBody>
      </p:sp>
      <p:sp>
        <p:nvSpPr>
          <p:cNvPr id="5" name="Dian numeron paikkamerkki 4">
            <a:extLst>
              <a:ext uri="{FF2B5EF4-FFF2-40B4-BE49-F238E27FC236}">
                <a16:creationId xmlns:a16="http://schemas.microsoft.com/office/drawing/2014/main" id="{826F91ED-5F9F-4B1B-9FA3-6D961E833A29}"/>
              </a:ext>
            </a:extLst>
          </p:cNvPr>
          <p:cNvSpPr>
            <a:spLocks noGrp="1"/>
          </p:cNvSpPr>
          <p:nvPr>
            <p:ph type="sldNum" sz="quarter" idx="17"/>
          </p:nvPr>
        </p:nvSpPr>
        <p:spPr>
          <a:xfrm>
            <a:off x="9683496" y="4892040"/>
            <a:ext cx="1673352" cy="1005840"/>
          </a:xfrm>
        </p:spPr>
        <p:txBody>
          <a:bodyPr vert="horz" lIns="91440" tIns="45720" rIns="91440" bIns="45720" rtlCol="0" anchor="ctr">
            <a:normAutofit/>
          </a:bodyPr>
          <a:lstStyle/>
          <a:p>
            <a:pPr>
              <a:lnSpc>
                <a:spcPct val="90000"/>
              </a:lnSpc>
              <a:spcAft>
                <a:spcPts val="600"/>
              </a:spcAft>
              <a:defRPr/>
            </a:pPr>
            <a:fld id="{1C07628F-9402-FB47-93B5-FC3C3BFEEBE0}" type="slidenum">
              <a:rPr lang="en-US" sz="6600">
                <a:solidFill>
                  <a:srgbClr val="FFFFFF"/>
                </a:solidFill>
              </a:rPr>
              <a:pPr>
                <a:lnSpc>
                  <a:spcPct val="90000"/>
                </a:lnSpc>
                <a:spcAft>
                  <a:spcPts val="600"/>
                </a:spcAft>
                <a:defRPr/>
              </a:pPr>
              <a:t>17</a:t>
            </a:fld>
            <a:endParaRPr lang="en-US" sz="6600">
              <a:solidFill>
                <a:srgbClr val="FFFFFF"/>
              </a:solidFill>
            </a:endParaRPr>
          </a:p>
        </p:txBody>
      </p:sp>
    </p:spTree>
    <p:extLst>
      <p:ext uri="{BB962C8B-B14F-4D97-AF65-F5344CB8AC3E}">
        <p14:creationId xmlns:p14="http://schemas.microsoft.com/office/powerpoint/2010/main" val="65043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8FBA9E-A72C-407E-B76E-816389123B2E}"/>
              </a:ext>
            </a:extLst>
          </p:cNvPr>
          <p:cNvSpPr>
            <a:spLocks noGrp="1"/>
          </p:cNvSpPr>
          <p:nvPr>
            <p:ph type="ctrTitle"/>
          </p:nvPr>
        </p:nvSpPr>
        <p:spPr/>
        <p:txBody>
          <a:bodyPr/>
          <a:lstStyle/>
          <a:p>
            <a:pPr algn="ctr"/>
            <a:r>
              <a:rPr lang="fi-FI" dirty="0"/>
              <a:t>Kestävä rahoitus : Säädöskehitys 1</a:t>
            </a:r>
          </a:p>
        </p:txBody>
      </p:sp>
      <p:sp>
        <p:nvSpPr>
          <p:cNvPr id="4" name="Alatunnisteen paikkamerkki 3">
            <a:extLst>
              <a:ext uri="{FF2B5EF4-FFF2-40B4-BE49-F238E27FC236}">
                <a16:creationId xmlns:a16="http://schemas.microsoft.com/office/drawing/2014/main" id="{6253EA5F-AAE8-4179-AB33-78515396BC82}"/>
              </a:ext>
            </a:extLst>
          </p:cNvPr>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29399FA6-B8BF-46AE-A34A-EE2DDD82036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graphicFrame>
        <p:nvGraphicFramePr>
          <p:cNvPr id="6" name="Sisällön paikkamerkki 5">
            <a:extLst>
              <a:ext uri="{FF2B5EF4-FFF2-40B4-BE49-F238E27FC236}">
                <a16:creationId xmlns:a16="http://schemas.microsoft.com/office/drawing/2014/main" id="{EE9406BA-2069-4033-896A-F109CAC09C78}"/>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5287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8C1B6-5B7A-4C8B-9642-97C76B4E4D78}"/>
              </a:ext>
            </a:extLst>
          </p:cNvPr>
          <p:cNvSpPr>
            <a:spLocks noGrp="1"/>
          </p:cNvSpPr>
          <p:nvPr>
            <p:ph type="ctrTitle"/>
          </p:nvPr>
        </p:nvSpPr>
        <p:spPr/>
        <p:txBody>
          <a:bodyPr/>
          <a:lstStyle/>
          <a:p>
            <a:pPr algn="ct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Kestävä rahoitus : Säädöskehitys 2</a:t>
            </a:r>
            <a:b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br>
            <a:r>
              <a:rPr kumimoji="0" lang="fi-FI" sz="3600" b="1" i="1" u="none" strike="noStrike" kern="1200" cap="all" spc="-100" normalizeH="0" baseline="0" noProof="0" dirty="0">
                <a:ln>
                  <a:noFill/>
                </a:ln>
                <a:solidFill>
                  <a:srgbClr val="BA827F"/>
                </a:solidFill>
                <a:effectLst/>
                <a:uLnTx/>
                <a:uFillTx/>
                <a:latin typeface="Walbaum Display Light"/>
                <a:ea typeface="+mj-ea"/>
                <a:cs typeface="+mj-cs"/>
              </a:rPr>
              <a:t>sijoituspalvelujen tarjoaminen</a:t>
            </a:r>
            <a:endParaRPr lang="fi-FI" dirty="0"/>
          </a:p>
        </p:txBody>
      </p:sp>
      <p:graphicFrame>
        <p:nvGraphicFramePr>
          <p:cNvPr id="8" name="Content Placeholder 7">
            <a:extLst>
              <a:ext uri="{FF2B5EF4-FFF2-40B4-BE49-F238E27FC236}">
                <a16:creationId xmlns:a16="http://schemas.microsoft.com/office/drawing/2014/main" id="{74CB7049-BBC9-413E-BF2F-C5A1BF612094}"/>
              </a:ext>
            </a:extLst>
          </p:cNvPr>
          <p:cNvGraphicFramePr>
            <a:graphicFrameLocks noGrp="1"/>
          </p:cNvGraphicFramePr>
          <p:nvPr>
            <p:ph sz="quarter" idx="18"/>
          </p:nvPr>
        </p:nvGraphicFramePr>
        <p:xfrm>
          <a:off x="6183362" y="1685676"/>
          <a:ext cx="531743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CC17893-9505-4DBA-9FB9-B2A096AC1FC6}"/>
              </a:ext>
            </a:extLst>
          </p:cNvPr>
          <p:cNvSpPr>
            <a:spLocks noGrp="1"/>
          </p:cNvSpPr>
          <p:nvPr>
            <p:ph type="ftr"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sp>
        <p:nvSpPr>
          <p:cNvPr id="5" name="Slide Number Placeholder 4">
            <a:extLst>
              <a:ext uri="{FF2B5EF4-FFF2-40B4-BE49-F238E27FC236}">
                <a16:creationId xmlns:a16="http://schemas.microsoft.com/office/drawing/2014/main" id="{F5E323DB-645C-4F9F-8CAF-28BD1951968E}"/>
              </a:ext>
            </a:extLst>
          </p:cNvPr>
          <p:cNvSpPr>
            <a:spLocks noGrp="1"/>
          </p:cNvSpPr>
          <p:nvPr>
            <p:ph type="sldNum" sz="quarter" idx="2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CC964-A50B-4C29-B4E4-2C30BB34CCF3}"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graphicFrame>
        <p:nvGraphicFramePr>
          <p:cNvPr id="7" name="Sisällön paikkamerkki 6">
            <a:extLst>
              <a:ext uri="{FF2B5EF4-FFF2-40B4-BE49-F238E27FC236}">
                <a16:creationId xmlns:a16="http://schemas.microsoft.com/office/drawing/2014/main" id="{83EFE71C-BE8C-7239-B461-5F6DA2F0B45D}"/>
              </a:ext>
            </a:extLst>
          </p:cNvPr>
          <p:cNvGraphicFramePr>
            <a:graphicFrameLocks noGrp="1"/>
          </p:cNvGraphicFramePr>
          <p:nvPr>
            <p:ph sz="quarter" idx="14"/>
            <p:extLst>
              <p:ext uri="{D42A27DB-BD31-4B8C-83A1-F6EECF244321}">
                <p14:modId xmlns:p14="http://schemas.microsoft.com/office/powerpoint/2010/main" val="3743507854"/>
              </p:ext>
            </p:extLst>
          </p:nvPr>
        </p:nvGraphicFramePr>
        <p:xfrm>
          <a:off x="720002" y="1685676"/>
          <a:ext cx="5317439" cy="3831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8350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A24172E2-D739-4A28-9980-E4D2AA89EE2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A3C5165-855E-4FB9-B466-57285FC96E8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A1565E0A-5ED2-4DC8-8CEC-D081FADA5DB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53FA6FD9-4787-4725-A6F2-FCEF683DCCF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80122074-1AC4-48B2-93F5-1078530E46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A6BC752-F434-46CC-8DEC-2BE9359E707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17A3A892-5FF7-44C5-9F46-898F8F4ED1E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06FA6B51-575A-4126-91D1-60E450C61BF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DCAE48D3-A6CC-4A38-91E7-1369D8A1985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1367AB98-8B27-400A-B355-2309C16824D7}"/>
              </a:ext>
            </a:extLst>
          </p:cNvPr>
          <p:cNvSpPr>
            <a:spLocks noGrp="1"/>
          </p:cNvSpPr>
          <p:nvPr>
            <p:ph type="title"/>
          </p:nvPr>
        </p:nvSpPr>
        <p:spPr/>
        <p:txBody>
          <a:bodyPr/>
          <a:lstStyle/>
          <a:p>
            <a:pPr algn="ctr"/>
            <a:r>
              <a:rPr lang="fi-FI" dirty="0"/>
              <a:t>Kestävän kehityksen tavoitteet</a:t>
            </a:r>
          </a:p>
        </p:txBody>
      </p:sp>
      <p:sp>
        <p:nvSpPr>
          <p:cNvPr id="3" name="Sisällön paikkamerkki 2">
            <a:extLst>
              <a:ext uri="{FF2B5EF4-FFF2-40B4-BE49-F238E27FC236}">
                <a16:creationId xmlns:a16="http://schemas.microsoft.com/office/drawing/2014/main" id="{1E6D7244-DBFA-443F-9CF1-39B0124CB167}"/>
              </a:ext>
            </a:extLst>
          </p:cNvPr>
          <p:cNvSpPr>
            <a:spLocks noGrp="1"/>
          </p:cNvSpPr>
          <p:nvPr>
            <p:ph sz="half" idx="1"/>
          </p:nvPr>
        </p:nvSpPr>
        <p:spPr/>
        <p:txBody>
          <a:bodyPr>
            <a:normAutofit fontScale="92500" lnSpcReduction="20000"/>
          </a:bodyPr>
          <a:lstStyle/>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fi-FI" sz="2000" b="1" i="0" u="none" strike="noStrike" kern="1200" cap="none" spc="0" normalizeH="0" baseline="0" noProof="0" dirty="0">
                <a:ln>
                  <a:noFill/>
                </a:ln>
                <a:solidFill>
                  <a:srgbClr val="212529"/>
                </a:solidFill>
                <a:effectLst/>
                <a:uLnTx/>
                <a:uFillTx/>
                <a:latin typeface="Lato"/>
                <a:ea typeface="+mn-ea"/>
                <a:cs typeface="+mn-cs"/>
              </a:rPr>
              <a:t>YK:n kestävän kehityksen tavoitteet 2015 (Agenda 2030), esim.</a:t>
            </a:r>
            <a:endParaRPr kumimoji="0" lang="fi-FI" sz="2000" b="0" i="0" u="none" strike="noStrike" kern="1200" cap="none" spc="0" normalizeH="0" baseline="0" noProof="0" dirty="0">
              <a:ln>
                <a:noFill/>
              </a:ln>
              <a:solidFill>
                <a:srgbClr val="212529"/>
              </a:solidFill>
              <a:effectLst/>
              <a:uLnTx/>
              <a:uFillTx/>
              <a:latin typeface="Lato"/>
              <a:ea typeface="+mn-ea"/>
              <a:cs typeface="+mn-cs"/>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kumimoji="0" lang="fi-FI" sz="1400" b="0" i="0" u="none" strike="noStrike" kern="1200" cap="none" spc="0" normalizeH="0" baseline="0" noProof="0" dirty="0">
                <a:ln>
                  <a:noFill/>
                </a:ln>
                <a:solidFill>
                  <a:srgbClr val="212529"/>
                </a:solidFill>
                <a:effectLst/>
                <a:uLnTx/>
                <a:uFillTx/>
                <a:latin typeface="Lato"/>
              </a:rPr>
              <a:t>Rauha, oikeudenmukaisuus ja hyvä hallinto. Edistää rauhanomaisia yhteiskuntia ja taata kaikille pääsy oikeuspalveluiden pariin; rakentaa tehokkaita ja vastuullisia instituutioita kaikilla tasoilla.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Saavuttaa sukupuolten välinen tasa-arvo sekä vahvistaa naisten ja tyttöjen oikeuksia ja mahdollisuuksia.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Edistää kaikkia koskevaa kestävää talouskasvua, täyttä ja tuottavaa työllisyyttä sekä säällisiä työpaikkoja.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400" b="0" i="0" dirty="0">
                <a:solidFill>
                  <a:srgbClr val="333333"/>
                </a:solidFill>
                <a:effectLst/>
                <a:latin typeface="Lato"/>
              </a:rPr>
              <a:t>Vähentää eriarvoisuutta maiden sisällä ja niiden välillä.</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Toimia kiireellisesti ilmastonmuutosta ja sen vaikutuksia vastaan.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Säilyttää meret ja merten tarjoamat luonnonvarat sekä edistää niiden kestävää käyttöä. </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r>
              <a:rPr lang="fi-FI" sz="1500" b="0" i="0" dirty="0">
                <a:solidFill>
                  <a:srgbClr val="333333"/>
                </a:solidFill>
                <a:effectLst/>
                <a:latin typeface="Lato"/>
              </a:rPr>
              <a:t>Suojella maaekosysteemejä, palauttaa niitä ennalleen ja edistää niiden kestävää käyttöä; edistää metsien kestävää käyttöä; taistella aavikoitumista vastaan; pysäyttää maaperän köyhtyminen ja luonnon monimuotoisuuden häviäminen.</a:t>
            </a: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lang="fi-FI" sz="1600" b="0" i="0" dirty="0">
              <a:solidFill>
                <a:srgbClr val="333333"/>
              </a:solidFill>
              <a:effectLst/>
              <a:latin typeface="georgia" panose="02040502050405020303" pitchFamily="18" charset="0"/>
            </a:endParaRPr>
          </a:p>
          <a:p>
            <a:pPr marL="0" indent="0" algn="l">
              <a:buNone/>
            </a:pPr>
            <a:endParaRPr lang="fi-FI" sz="1600" b="0" i="0" dirty="0">
              <a:solidFill>
                <a:srgbClr val="333333"/>
              </a:solidFill>
              <a:effectLst/>
              <a:latin typeface="georgia" panose="02040502050405020303" pitchFamily="18" charset="0"/>
            </a:endParaRPr>
          </a:p>
          <a:p>
            <a:pPr marL="228600" marR="0" lvl="0" indent="-228600" algn="l" defTabSz="914400" rtl="0" eaLnBrk="1" fontAlgn="auto" latinLnBrk="0" hangingPunct="1">
              <a:lnSpc>
                <a:spcPct val="100000"/>
              </a:lnSpc>
              <a:spcBef>
                <a:spcPts val="1000"/>
              </a:spcBef>
              <a:spcAft>
                <a:spcPts val="0"/>
              </a:spcAft>
              <a:buClrTx/>
              <a:buSzPct val="80000"/>
              <a:buFont typeface="Arial" panose="020B0604020202020204" pitchFamily="34" charset="0"/>
              <a:buChar char="•"/>
              <a:tabLst/>
              <a:defRPr/>
            </a:pPr>
            <a:endParaRPr kumimoji="0" lang="fi-FI" sz="2000" b="1" i="0" u="none" strike="noStrike" kern="1200" cap="none" spc="0" normalizeH="0" baseline="0" noProof="0" dirty="0">
              <a:ln>
                <a:noFill/>
              </a:ln>
              <a:solidFill>
                <a:srgbClr val="212529"/>
              </a:solidFill>
              <a:effectLst/>
              <a:uLnTx/>
              <a:uFillTx/>
              <a:latin typeface="Lato"/>
              <a:ea typeface="+mn-ea"/>
              <a:cs typeface="+mn-cs"/>
            </a:endParaRPr>
          </a:p>
          <a:p>
            <a:endParaRPr lang="fi-FI" dirty="0"/>
          </a:p>
          <a:p>
            <a:endParaRPr lang="fi-FI" dirty="0"/>
          </a:p>
        </p:txBody>
      </p:sp>
      <p:sp>
        <p:nvSpPr>
          <p:cNvPr id="7" name="Sisällön paikkamerkki 6">
            <a:extLst>
              <a:ext uri="{FF2B5EF4-FFF2-40B4-BE49-F238E27FC236}">
                <a16:creationId xmlns:a16="http://schemas.microsoft.com/office/drawing/2014/main" id="{91818A93-BEF0-4B08-8860-1959AC5FA2AB}"/>
              </a:ext>
            </a:extLst>
          </p:cNvPr>
          <p:cNvSpPr>
            <a:spLocks noGrp="1"/>
          </p:cNvSpPr>
          <p:nvPr>
            <p:ph sz="half" idx="2"/>
          </p:nvPr>
        </p:nvSpPr>
        <p:spPr/>
        <p:txBody>
          <a:bodyPr>
            <a:normAutofit fontScale="92500" lnSpcReduction="20000"/>
          </a:bodyPr>
          <a:lstStyle/>
          <a:p>
            <a:endParaRPr lang="fi-FI" dirty="0"/>
          </a:p>
        </p:txBody>
      </p:sp>
      <p:sp>
        <p:nvSpPr>
          <p:cNvPr id="4" name="Alatunnisteen paikkamerkki 3">
            <a:extLst>
              <a:ext uri="{FF2B5EF4-FFF2-40B4-BE49-F238E27FC236}">
                <a16:creationId xmlns:a16="http://schemas.microsoft.com/office/drawing/2014/main" id="{6A71CE97-C3B3-4952-A737-789375BDC69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8E91AADD-D3D4-43B5-AD1D-7A27557984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2050" name="Picture 2" descr="Kestävän kehityksen tavoitteet">
            <a:extLst>
              <a:ext uri="{FF2B5EF4-FFF2-40B4-BE49-F238E27FC236}">
                <a16:creationId xmlns:a16="http://schemas.microsoft.com/office/drawing/2014/main" id="{47794FBF-B6DF-45DF-9413-95685E36A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15557"/>
            <a:ext cx="4497315" cy="456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6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21FBB9-C94B-433D-83E1-74E0EBB8B109}"/>
              </a:ext>
            </a:extLst>
          </p:cNvPr>
          <p:cNvSpPr>
            <a:spLocks noGrp="1"/>
          </p:cNvSpPr>
          <p:nvPr>
            <p:ph type="ctrTitle"/>
          </p:nvPr>
        </p:nvSpPr>
        <p:spPr/>
        <p:txBody>
          <a:bodyPr/>
          <a:lstStyle/>
          <a:p>
            <a:pPr algn="ctr"/>
            <a:r>
              <a:rPr lang="fi-FI" dirty="0"/>
              <a:t>Päästöoikeudet </a:t>
            </a:r>
          </a:p>
        </p:txBody>
      </p:sp>
      <p:graphicFrame>
        <p:nvGraphicFramePr>
          <p:cNvPr id="6" name="Sisällön paikkamerkki 5">
            <a:extLst>
              <a:ext uri="{FF2B5EF4-FFF2-40B4-BE49-F238E27FC236}">
                <a16:creationId xmlns:a16="http://schemas.microsoft.com/office/drawing/2014/main" id="{62CC8175-38C1-4AE1-9217-EC3498E4C6A4}"/>
              </a:ext>
            </a:extLst>
          </p:cNvPr>
          <p:cNvGraphicFramePr>
            <a:graphicFrameLocks noGrp="1"/>
          </p:cNvGraphicFramePr>
          <p:nvPr>
            <p:ph sz="quarter" idx="14"/>
            <p:extLst>
              <p:ext uri="{D42A27DB-BD31-4B8C-83A1-F6EECF244321}">
                <p14:modId xmlns:p14="http://schemas.microsoft.com/office/powerpoint/2010/main" val="772619049"/>
              </p:ext>
            </p:extLst>
          </p:nvPr>
        </p:nvGraphicFramePr>
        <p:xfrm>
          <a:off x="612396" y="1786855"/>
          <a:ext cx="10800671" cy="3807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73996878-29A4-45D7-858C-9E2F0B8DB84A}"/>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3F93DDCA-E7F9-4861-AD5E-49D4FBD99B2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spTree>
    <p:extLst>
      <p:ext uri="{BB962C8B-B14F-4D97-AF65-F5344CB8AC3E}">
        <p14:creationId xmlns:p14="http://schemas.microsoft.com/office/powerpoint/2010/main" val="243410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0D5653D-3C98-48B3-B6BD-ADE0E84FC61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B29B13C-998B-4C67-A516-209B1A5BCB7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D763E7E-DC10-4827-B6EF-7C11F8C5EA3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C59003D0-5D67-4C21-A4F4-32EDE13B16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13ECF4D-2E34-4E5A-9C5B-F2EE4FF2177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713EBAE2-BD82-4B74-BFFF-4CCE5F26DBF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BA46D2FE-FD5F-445A-9751-35D7CE33E90D}"/>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F75B9F17-065A-4BEE-917C-792265C1C8C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FD00CCD5-1082-4D3E-A07E-3BA6D68E3D0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B0A26D4E-CA93-4EA0-9419-A91F30155D0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B71C10-FC17-48EE-9B83-628A4C3EACAF}"/>
              </a:ext>
            </a:extLst>
          </p:cNvPr>
          <p:cNvSpPr>
            <a:spLocks noGrp="1"/>
          </p:cNvSpPr>
          <p:nvPr>
            <p:ph type="ctrTitle"/>
          </p:nvPr>
        </p:nvSpPr>
        <p:spPr/>
        <p:txBody>
          <a:bodyPr/>
          <a:lstStyle/>
          <a:p>
            <a:pPr algn="ctr"/>
            <a:r>
              <a:rPr lang="fi-FI" b="1" dirty="0"/>
              <a:t>Rahapolitiikkaa, julkisen velan hoitoa ja ilmastotoimia koskeva poikkeus MVA 6 art. </a:t>
            </a:r>
            <a:br>
              <a:rPr lang="fi-FI" b="1" dirty="0"/>
            </a:br>
            <a:endParaRPr lang="fi-FI" dirty="0"/>
          </a:p>
        </p:txBody>
      </p:sp>
      <p:graphicFrame>
        <p:nvGraphicFramePr>
          <p:cNvPr id="6" name="Sisällön paikkamerkki 5">
            <a:extLst>
              <a:ext uri="{FF2B5EF4-FFF2-40B4-BE49-F238E27FC236}">
                <a16:creationId xmlns:a16="http://schemas.microsoft.com/office/drawing/2014/main" id="{6DDB4C97-3423-4E00-82E3-6AA7A5BA1D1F}"/>
              </a:ext>
            </a:extLst>
          </p:cNvPr>
          <p:cNvGraphicFramePr>
            <a:graphicFrameLocks noGrp="1"/>
          </p:cNvGraphicFramePr>
          <p:nvPr>
            <p:ph sz="quarter" idx="14"/>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58E7E64-619F-46D2-809C-DAEDADA089AE}"/>
              </a:ext>
            </a:extLst>
          </p:cNvPr>
          <p:cNvSpPr>
            <a:spLocks noGrp="1"/>
          </p:cNvSpPr>
          <p:nvPr>
            <p:ph type="ftr"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675" b="0" i="0" u="none" strike="noStrike" kern="1200" cap="none" spc="0" normalizeH="0" baseline="0" noProof="0">
                <a:ln>
                  <a:noFill/>
                </a:ln>
                <a:solidFill>
                  <a:prstClr val="black">
                    <a:tint val="75000"/>
                  </a:prstClr>
                </a:solidFill>
                <a:effectLst/>
                <a:uLnTx/>
                <a:uFillTx/>
                <a:latin typeface="Arial"/>
                <a:ea typeface="+mn-ea"/>
                <a:cs typeface="+mn-cs"/>
              </a:rPr>
              <a:t>Rahoitusmarkkinaoikeus Luento 2</a:t>
            </a:r>
          </a:p>
        </p:txBody>
      </p:sp>
      <p:sp>
        <p:nvSpPr>
          <p:cNvPr id="5" name="Dian numeron paikkamerkki 4">
            <a:extLst>
              <a:ext uri="{FF2B5EF4-FFF2-40B4-BE49-F238E27FC236}">
                <a16:creationId xmlns:a16="http://schemas.microsoft.com/office/drawing/2014/main" id="{610CAB13-7F0E-4C87-80B2-52E9FC196BB9}"/>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675"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i-FI" sz="675"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346152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AC51BA7-4AD6-4276-B19C-ABDBBED9340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F0401B53-2A2D-4384-8F2B-9750A8FEE7E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2B2A782-8A9E-4B89-BE73-E21F159F82F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BC90DAF0-9FC0-4B2B-B0AA-E9D3C1484E2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E3FFF90-441D-4142-809D-DC19B440779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8F366347-538D-46F8-8C9C-EC35BB931DF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F10AEE6B-9734-404D-8BBB-F4E0670D51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D89D721-80DB-4094-ACCF-2A5535E9F3D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D3640286-0265-4837-8148-1A9DC01D421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343E6A41-6FA3-462B-B1D0-3CDAED0EF36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7915C20D-B3DD-45AA-9091-B2587FB1BC4E}"/>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graphicEl>
                                              <a:dgm id="{C7EF4A1E-66F9-4592-8BE0-7E35F3DF07E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graphicEl>
                                              <a:dgm id="{1F1B1E3B-0CB0-486F-B1EE-1BF1B8A2D8C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6FB20A57-D7FF-4C04-BD5A-FE16273F7A3F}"/>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graphicEl>
                                              <a:dgm id="{95C0787F-C5CD-4255-8EE8-15A5E42E571D}"/>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graphicEl>
                                              <a:dgm id="{208A4414-37C8-4675-8F8D-681F26A04E66}"/>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graphicEl>
                                              <a:dgm id="{9C18D92F-1D5F-450B-B81B-0E74A8D89B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A38E9B-3231-4376-B001-8C190AB2657A}"/>
              </a:ext>
            </a:extLst>
          </p:cNvPr>
          <p:cNvSpPr>
            <a:spLocks noGrp="1"/>
          </p:cNvSpPr>
          <p:nvPr>
            <p:ph type="ctrTitle"/>
          </p:nvPr>
        </p:nvSpPr>
        <p:spPr/>
        <p:txBody>
          <a:bodyPr/>
          <a:lstStyle/>
          <a:p>
            <a:pPr algn="ctr"/>
            <a:r>
              <a:rPr lang="fi-FI" sz="2400" dirty="0"/>
              <a:t>Tiedonantoasetus 1</a:t>
            </a:r>
            <a:br>
              <a:rPr lang="fi-FI" sz="2400" dirty="0"/>
            </a:br>
            <a:r>
              <a:rPr kumimoji="0" lang="fi-FI" sz="2400" b="1" i="0" u="none" strike="noStrike" kern="1200" cap="none" spc="-75" normalizeH="0" baseline="0" noProof="0" dirty="0">
                <a:ln>
                  <a:noFill/>
                </a:ln>
                <a:solidFill>
                  <a:srgbClr val="4472C4"/>
                </a:solidFill>
                <a:effectLst/>
                <a:uLnTx/>
                <a:uFillTx/>
                <a:latin typeface="Calibri Light" panose="020F0302020204030204"/>
                <a:ea typeface="+mj-ea"/>
                <a:cs typeface="+mj-cs"/>
              </a:rPr>
              <a:t>(</a:t>
            </a:r>
            <a:r>
              <a:rPr kumimoji="0" lang="fi-FI" sz="2400" b="1" i="0" u="none" strike="noStrike" kern="1200" cap="none" spc="-75" normalizeH="0" baseline="0" noProof="0" dirty="0" err="1">
                <a:ln>
                  <a:noFill/>
                </a:ln>
                <a:solidFill>
                  <a:srgbClr val="4472C4"/>
                </a:solidFill>
                <a:effectLst/>
                <a:uLnTx/>
                <a:uFillTx/>
                <a:latin typeface="Calibri Light" panose="020F0302020204030204"/>
                <a:ea typeface="+mj-ea"/>
                <a:cs typeface="+mj-cs"/>
              </a:rPr>
              <a:t>EPNAs</a:t>
            </a:r>
            <a:r>
              <a:rPr kumimoji="0" lang="fi-FI" sz="2400" b="1" i="0" u="none" strike="noStrike" kern="1200" cap="none" spc="-75" normalizeH="0" baseline="0" noProof="0" dirty="0">
                <a:ln>
                  <a:noFill/>
                </a:ln>
                <a:solidFill>
                  <a:srgbClr val="4472C4"/>
                </a:solidFill>
                <a:effectLst/>
                <a:uLnTx/>
                <a:uFillTx/>
                <a:latin typeface="Calibri Light" panose="020F0302020204030204"/>
                <a:ea typeface="+mj-ea"/>
                <a:cs typeface="+mj-cs"/>
              </a:rPr>
              <a:t> (EU) 2019/2088 kestävyyteen liittyvien tietojen antamisesta rahoituspalvelusektorilla):</a:t>
            </a:r>
            <a:r>
              <a:rPr lang="fi-FI" sz="2400" dirty="0"/>
              <a:t> </a:t>
            </a:r>
            <a:br>
              <a:rPr lang="fi-FI" sz="2400" dirty="0"/>
            </a:br>
            <a:r>
              <a:rPr lang="fi-FI" sz="2400" dirty="0"/>
              <a:t>Kestävä sijoitus </a:t>
            </a:r>
          </a:p>
        </p:txBody>
      </p:sp>
      <p:graphicFrame>
        <p:nvGraphicFramePr>
          <p:cNvPr id="6" name="Sisällön paikkamerkki 5">
            <a:extLst>
              <a:ext uri="{FF2B5EF4-FFF2-40B4-BE49-F238E27FC236}">
                <a16:creationId xmlns:a16="http://schemas.microsoft.com/office/drawing/2014/main" id="{0BF22B7A-6435-4CA9-8697-732226E1148D}"/>
              </a:ext>
            </a:extLst>
          </p:cNvPr>
          <p:cNvGraphicFramePr>
            <a:graphicFrameLocks noGrp="1"/>
          </p:cNvGraphicFramePr>
          <p:nvPr>
            <p:ph sz="quarter" idx="14"/>
            <p:extLst>
              <p:ext uri="{D42A27DB-BD31-4B8C-83A1-F6EECF244321}">
                <p14:modId xmlns:p14="http://schemas.microsoft.com/office/powerpoint/2010/main" val="502768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84F8AEDB-92D1-471B-9910-3540DE1B05ED}"/>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F4A57961-4C42-4691-88DC-294D5B448C9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22</a:t>
            </a:fld>
            <a:endParaRPr lang="fi-FI">
              <a:solidFill>
                <a:prstClr val="black">
                  <a:tint val="75000"/>
                </a:prstClr>
              </a:solidFill>
            </a:endParaRPr>
          </a:p>
        </p:txBody>
      </p:sp>
    </p:spTree>
    <p:extLst>
      <p:ext uri="{BB962C8B-B14F-4D97-AF65-F5344CB8AC3E}">
        <p14:creationId xmlns:p14="http://schemas.microsoft.com/office/powerpoint/2010/main" val="190866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3BBCC5B-F630-4825-8B52-2C87C54BF73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68408BAA-2AE9-4BF8-8744-417529B8872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91DB9285-0227-405C-AB49-A96ED52A609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617259C-FF3C-4896-AFC3-A524AF1284E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2B5FFB01-C918-426C-913E-40E9DB7F65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48C8AA-F2EB-4D81-A588-47CE77A1D6DF}"/>
              </a:ext>
            </a:extLst>
          </p:cNvPr>
          <p:cNvSpPr>
            <a:spLocks noGrp="1"/>
          </p:cNvSpPr>
          <p:nvPr>
            <p:ph type="ctrTitle"/>
          </p:nvPr>
        </p:nvSpPr>
        <p:spPr/>
        <p:txBody>
          <a:bodyPr/>
          <a:lstStyle/>
          <a:p>
            <a:pPr algn="ctr"/>
            <a:r>
              <a:rPr lang="fi-FI" dirty="0"/>
              <a:t>Tiedonantoasetus 2 </a:t>
            </a:r>
            <a:br>
              <a:rPr lang="fi-FI" dirty="0"/>
            </a:br>
            <a:r>
              <a:rPr lang="fi-FI" dirty="0"/>
              <a:t>  </a:t>
            </a:r>
          </a:p>
        </p:txBody>
      </p:sp>
      <p:graphicFrame>
        <p:nvGraphicFramePr>
          <p:cNvPr id="6" name="Sisällön paikkamerkki 5">
            <a:extLst>
              <a:ext uri="{FF2B5EF4-FFF2-40B4-BE49-F238E27FC236}">
                <a16:creationId xmlns:a16="http://schemas.microsoft.com/office/drawing/2014/main" id="{E8056D15-16B0-40E7-8093-0D4A69BA016D}"/>
              </a:ext>
            </a:extLst>
          </p:cNvPr>
          <p:cNvGraphicFramePr>
            <a:graphicFrameLocks noGrp="1"/>
          </p:cNvGraphicFramePr>
          <p:nvPr>
            <p:ph sz="quarter" idx="14"/>
            <p:extLst>
              <p:ext uri="{D42A27DB-BD31-4B8C-83A1-F6EECF244321}">
                <p14:modId xmlns:p14="http://schemas.microsoft.com/office/powerpoint/2010/main" val="92301877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499A16C0-BFAA-4DB9-9A0F-E4D7FAF5D004}"/>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23D311B0-0B13-44C8-8D1A-48233FCA68A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23</a:t>
            </a:fld>
            <a:endParaRPr lang="fi-FI">
              <a:solidFill>
                <a:prstClr val="black">
                  <a:tint val="75000"/>
                </a:prstClr>
              </a:solidFill>
            </a:endParaRPr>
          </a:p>
        </p:txBody>
      </p:sp>
    </p:spTree>
    <p:extLst>
      <p:ext uri="{BB962C8B-B14F-4D97-AF65-F5344CB8AC3E}">
        <p14:creationId xmlns:p14="http://schemas.microsoft.com/office/powerpoint/2010/main" val="16554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EA5566F-AB8C-40A7-81CA-FF9EF61655D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A74A6CD-0451-4398-8C91-5DB1878E503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5EB4D1D1-0C72-44A0-88D0-ECAA8B6E5C4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2C58D9AE-F736-4931-B1A6-DC2D49A4DDD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B8B34F1-2687-423A-8A27-3EFAE8B031A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E2B358A0-0C8C-44FB-913F-96B41D34071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40F9007-61BA-44EA-86D3-7A74C3C3C06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14D9E7E7-37CC-42F9-A778-6B7D98A907F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28506E-B411-4A93-94AA-980CBFB53ADA}"/>
              </a:ext>
            </a:extLst>
          </p:cNvPr>
          <p:cNvSpPr>
            <a:spLocks noGrp="1"/>
          </p:cNvSpPr>
          <p:nvPr>
            <p:ph type="ctrTitle"/>
          </p:nvPr>
        </p:nvSpPr>
        <p:spPr/>
        <p:txBody>
          <a:bodyPr/>
          <a:lstStyle/>
          <a:p>
            <a:pPr algn="ctr"/>
            <a:r>
              <a:rPr lang="fi-FI" dirty="0"/>
              <a:t>Tiedonantoasetus 3 </a:t>
            </a:r>
            <a:br>
              <a:rPr lang="fi-FI" dirty="0"/>
            </a:br>
            <a:r>
              <a:rPr lang="fi-FI" dirty="0"/>
              <a:t>Palkitsemispolitiikat ja ennen sopimusta annettavat tiedot </a:t>
            </a:r>
          </a:p>
        </p:txBody>
      </p:sp>
      <p:graphicFrame>
        <p:nvGraphicFramePr>
          <p:cNvPr id="6" name="Sisällön paikkamerkki 5">
            <a:extLst>
              <a:ext uri="{FF2B5EF4-FFF2-40B4-BE49-F238E27FC236}">
                <a16:creationId xmlns:a16="http://schemas.microsoft.com/office/drawing/2014/main" id="{5B3015EF-F46D-408A-B4C2-7B2AF96CBCA6}"/>
              </a:ext>
            </a:extLst>
          </p:cNvPr>
          <p:cNvGraphicFramePr>
            <a:graphicFrameLocks noGrp="1"/>
          </p:cNvGraphicFramePr>
          <p:nvPr>
            <p:ph sz="quarter" idx="14"/>
            <p:extLst>
              <p:ext uri="{D42A27DB-BD31-4B8C-83A1-F6EECF244321}">
                <p14:modId xmlns:p14="http://schemas.microsoft.com/office/powerpoint/2010/main" val="401950989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002C8A25-E8EA-434C-A143-42B5BA4D42B8}"/>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BDFA3583-F171-47C8-B370-551DB62BE943}"/>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24</a:t>
            </a:fld>
            <a:endParaRPr lang="fi-FI">
              <a:solidFill>
                <a:prstClr val="black">
                  <a:tint val="75000"/>
                </a:prstClr>
              </a:solidFill>
            </a:endParaRPr>
          </a:p>
        </p:txBody>
      </p:sp>
    </p:spTree>
    <p:extLst>
      <p:ext uri="{BB962C8B-B14F-4D97-AF65-F5344CB8AC3E}">
        <p14:creationId xmlns:p14="http://schemas.microsoft.com/office/powerpoint/2010/main" val="81467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3CF3BBF-2C7C-447A-AB5B-93A073BF85F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36D27189-B592-4D31-9C24-6173AA3A5B6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1D6C60B9-7CCB-4F66-8CD5-BD525D5E458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3D21C7B-ECB3-4383-8574-B67C1A2BE44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62F4F80-D9C0-4D30-84E8-1BE4F21D9CF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FA18CA01-2062-4155-87FE-54EFA70B7D8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60B0BDAD-E38E-4724-B3EE-87DD48D040B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9CCE31D-36AC-44C5-B799-48E3E3BFE50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0FD547E-04C6-4C7C-878D-D032BEC6CC0B}"/>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5A3959B5-1F56-443F-BA2B-7EC8F3B98F4D}"/>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DFC5CCDD-42BB-40E0-9165-5E271BB5189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816EA2BB-C9D0-4970-93D8-B17CC1D949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5AEC35-F662-469E-8B21-1DD44D16BD83}"/>
              </a:ext>
            </a:extLst>
          </p:cNvPr>
          <p:cNvSpPr>
            <a:spLocks noGrp="1"/>
          </p:cNvSpPr>
          <p:nvPr>
            <p:ph type="ctrTitle"/>
          </p:nvPr>
        </p:nvSpPr>
        <p:spPr/>
        <p:txBody>
          <a:bodyPr/>
          <a:lstStyle/>
          <a:p>
            <a:pPr algn="ctr"/>
            <a:r>
              <a:rPr lang="fi-FI" b="1" dirty="0"/>
              <a:t>Tiedonantoasetus 4 </a:t>
            </a:r>
            <a:br>
              <a:rPr lang="fi-FI" b="1" dirty="0"/>
            </a:br>
            <a:r>
              <a:rPr lang="fi-FI" b="1" dirty="0"/>
              <a:t>Ympäristöön tai yhteiskuntaan liittyvien ominaisuuksien sekä kestävien sijoitusten edistämisen avoimuus verkkosivustoilla ja määräaikaiskatsauksissa </a:t>
            </a:r>
            <a:br>
              <a:rPr lang="fi-FI" b="1" dirty="0"/>
            </a:br>
            <a:endParaRPr lang="fi-FI" dirty="0"/>
          </a:p>
        </p:txBody>
      </p:sp>
      <p:sp>
        <p:nvSpPr>
          <p:cNvPr id="4" name="Alatunnisteen paikkamerkki 3">
            <a:extLst>
              <a:ext uri="{FF2B5EF4-FFF2-40B4-BE49-F238E27FC236}">
                <a16:creationId xmlns:a16="http://schemas.microsoft.com/office/drawing/2014/main" id="{8AD95819-243C-4852-94B2-67B6FC2702EF}"/>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AB4605AB-DF5B-44AB-BB69-3CAB67E9CF0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25</a:t>
            </a:fld>
            <a:endParaRPr lang="fi-FI">
              <a:solidFill>
                <a:prstClr val="black">
                  <a:tint val="75000"/>
                </a:prstClr>
              </a:solidFill>
            </a:endParaRPr>
          </a:p>
        </p:txBody>
      </p:sp>
      <p:graphicFrame>
        <p:nvGraphicFramePr>
          <p:cNvPr id="8" name="Sisällön paikkamerkki 7">
            <a:extLst>
              <a:ext uri="{FF2B5EF4-FFF2-40B4-BE49-F238E27FC236}">
                <a16:creationId xmlns:a16="http://schemas.microsoft.com/office/drawing/2014/main" id="{78F73E8C-5004-5F73-A9C1-2575D31714CE}"/>
              </a:ext>
            </a:extLst>
          </p:cNvPr>
          <p:cNvGraphicFramePr>
            <a:graphicFrameLocks noGrp="1"/>
          </p:cNvGraphicFramePr>
          <p:nvPr>
            <p:ph sz="quarter" idx="14"/>
            <p:extLst>
              <p:ext uri="{D42A27DB-BD31-4B8C-83A1-F6EECF244321}">
                <p14:modId xmlns:p14="http://schemas.microsoft.com/office/powerpoint/2010/main" val="63978360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0091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C4BF0D-4641-4B6A-A05D-AC3367F72891}"/>
              </a:ext>
            </a:extLst>
          </p:cNvPr>
          <p:cNvSpPr>
            <a:spLocks noGrp="1"/>
          </p:cNvSpPr>
          <p:nvPr>
            <p:ph type="ctrTitle"/>
          </p:nvPr>
        </p:nvSpPr>
        <p:spPr/>
        <p:txBody>
          <a:bodyPr/>
          <a:lstStyle/>
          <a:p>
            <a:pPr algn="ctr"/>
            <a:r>
              <a:rPr lang="fi-FI" dirty="0"/>
              <a:t>Taksonomia-asetus 1 </a:t>
            </a:r>
            <a:br>
              <a:rPr lang="fi-FI" dirty="0"/>
            </a:br>
            <a:r>
              <a:rPr lang="fi-FI" dirty="0"/>
              <a:t>(</a:t>
            </a:r>
            <a:r>
              <a:rPr lang="fi-FI" dirty="0" err="1"/>
              <a:t>EPNAs</a:t>
            </a:r>
            <a:r>
              <a:rPr lang="fi-FI" dirty="0"/>
              <a:t> (EU) 2020/852 kestävää sijoittamista helpottavasta kehyksestä ja asetuksen (EU) 2019/2088 muuttamisesta 18.6.2020) </a:t>
            </a:r>
            <a:br>
              <a:rPr lang="fi-FI" dirty="0"/>
            </a:br>
            <a:endParaRPr lang="fi-FI" dirty="0"/>
          </a:p>
        </p:txBody>
      </p:sp>
      <p:graphicFrame>
        <p:nvGraphicFramePr>
          <p:cNvPr id="6" name="Sisällön paikkamerkki 5">
            <a:extLst>
              <a:ext uri="{FF2B5EF4-FFF2-40B4-BE49-F238E27FC236}">
                <a16:creationId xmlns:a16="http://schemas.microsoft.com/office/drawing/2014/main" id="{A7F594AF-3F28-4C1D-A2BF-3E7358B9CA25}"/>
              </a:ext>
            </a:extLst>
          </p:cNvPr>
          <p:cNvGraphicFramePr>
            <a:graphicFrameLocks noGrp="1"/>
          </p:cNvGraphicFramePr>
          <p:nvPr>
            <p:ph sz="quarter" idx="14"/>
            <p:extLst>
              <p:ext uri="{D42A27DB-BD31-4B8C-83A1-F6EECF244321}">
                <p14:modId xmlns:p14="http://schemas.microsoft.com/office/powerpoint/2010/main" val="355829837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9944B2B8-4422-46D5-9DF8-2C68912F9D66}"/>
              </a:ext>
            </a:extLst>
          </p:cNvPr>
          <p:cNvSpPr>
            <a:spLocks noGrp="1"/>
          </p:cNvSpPr>
          <p:nvPr>
            <p:ph type="ftr" sz="quarter" idx="16"/>
          </p:nvPr>
        </p:nvSpPr>
        <p:spPr/>
        <p:txBody>
          <a:bodyPr/>
          <a:lstStyle/>
          <a:p>
            <a:pPr>
              <a:defRPr/>
            </a:pPr>
            <a:r>
              <a:rPr lang="fi-FI">
                <a:solidFill>
                  <a:prstClr val="black">
                    <a:tint val="75000"/>
                  </a:prstClr>
                </a:solidFill>
              </a:rPr>
              <a:t>Rahoitusmarkkinaoikeus Luento 2</a:t>
            </a:r>
          </a:p>
        </p:txBody>
      </p:sp>
      <p:sp>
        <p:nvSpPr>
          <p:cNvPr id="5" name="Dian numeron paikkamerkki 4">
            <a:extLst>
              <a:ext uri="{FF2B5EF4-FFF2-40B4-BE49-F238E27FC236}">
                <a16:creationId xmlns:a16="http://schemas.microsoft.com/office/drawing/2014/main" id="{CD2A967B-0589-4CAF-A6E4-DC8981FBE8CB}"/>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26</a:t>
            </a:fld>
            <a:endParaRPr lang="fi-FI">
              <a:solidFill>
                <a:prstClr val="black">
                  <a:tint val="75000"/>
                </a:prstClr>
              </a:solidFill>
            </a:endParaRPr>
          </a:p>
        </p:txBody>
      </p:sp>
    </p:spTree>
    <p:extLst>
      <p:ext uri="{BB962C8B-B14F-4D97-AF65-F5344CB8AC3E}">
        <p14:creationId xmlns:p14="http://schemas.microsoft.com/office/powerpoint/2010/main" val="41781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C82A37A4-7116-47C0-9C1C-5838856D386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6271DAC-9DA9-492A-8A0E-CFF7F7E627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40485DD0-0F41-49EB-84A9-22F5F34331E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D68A714D-5D87-4868-9AA2-956974D4868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C6127FCF-38B3-43FA-9232-B95E0557E7A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3CF0437-0677-4FDC-A8FE-1CC40D84B8E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529D57FA-E09C-404E-B56D-8EF7E4F6ABD1}"/>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844EB462-D93E-4D2C-91A3-2C8769EDA00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E456E682-D36F-4485-88E3-62B773E0CF7D}"/>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A0278FC4-5DC8-40FA-912F-2D9E058295E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AC83466D-982A-45F3-8353-4FD7078F99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Otsikko 1">
            <a:extLst>
              <a:ext uri="{FF2B5EF4-FFF2-40B4-BE49-F238E27FC236}">
                <a16:creationId xmlns:a16="http://schemas.microsoft.com/office/drawing/2014/main" id="{098989E0-697E-4B49-B476-BB629D2FDBEB}"/>
              </a:ext>
            </a:extLst>
          </p:cNvPr>
          <p:cNvSpPr>
            <a:spLocks noGrp="1"/>
          </p:cNvSpPr>
          <p:nvPr>
            <p:ph type="ctrTitle"/>
          </p:nvPr>
        </p:nvSpPr>
        <p:spPr>
          <a:xfrm>
            <a:off x="1098468" y="885651"/>
            <a:ext cx="3229803" cy="4624603"/>
          </a:xfrm>
        </p:spPr>
        <p:txBody>
          <a:bodyPr vert="horz" lIns="91440" tIns="45720" rIns="91440" bIns="45720" rtlCol="0" anchor="ctr">
            <a:normAutofit/>
          </a:bodyPr>
          <a:lstStyle/>
          <a:p>
            <a:pPr>
              <a:lnSpc>
                <a:spcPct val="90000"/>
              </a:lnSpc>
            </a:pPr>
            <a:r>
              <a:rPr lang="en-US" sz="4400" b="1" kern="1200">
                <a:solidFill>
                  <a:srgbClr val="FFFFFF"/>
                </a:solidFill>
                <a:latin typeface="+mj-lt"/>
                <a:ea typeface="+mj-ea"/>
                <a:cs typeface="+mj-cs"/>
              </a:rPr>
              <a:t>Taksonomia-asetus 2 </a:t>
            </a:r>
            <a:br>
              <a:rPr lang="en-US" sz="4400" b="1" kern="1200">
                <a:solidFill>
                  <a:srgbClr val="FFFFFF"/>
                </a:solidFill>
                <a:latin typeface="+mj-lt"/>
                <a:ea typeface="+mj-ea"/>
                <a:cs typeface="+mj-cs"/>
              </a:rPr>
            </a:br>
            <a:r>
              <a:rPr lang="en-US" sz="4400" b="1" kern="1200">
                <a:solidFill>
                  <a:srgbClr val="FFFFFF"/>
                </a:solidFill>
                <a:latin typeface="+mj-lt"/>
                <a:ea typeface="+mj-ea"/>
                <a:cs typeface="+mj-cs"/>
              </a:rPr>
              <a:t>Kestävän rahoituksen foorumi </a:t>
            </a:r>
            <a:br>
              <a:rPr lang="en-US" sz="4400" b="1" kern="1200">
                <a:solidFill>
                  <a:srgbClr val="FFFFFF"/>
                </a:solidFill>
                <a:latin typeface="+mj-lt"/>
                <a:ea typeface="+mj-ea"/>
                <a:cs typeface="+mj-cs"/>
              </a:rPr>
            </a:br>
            <a:endParaRPr lang="en-US" sz="4400" kern="1200">
              <a:solidFill>
                <a:srgbClr val="FFFFFF"/>
              </a:solidFill>
              <a:latin typeface="+mj-lt"/>
              <a:ea typeface="+mj-ea"/>
              <a:cs typeface="+mj-cs"/>
            </a:endParaRPr>
          </a:p>
        </p:txBody>
      </p:sp>
      <p:sp>
        <p:nvSpPr>
          <p:cNvPr id="3" name="Sisällön paikkamerkki 2">
            <a:extLst>
              <a:ext uri="{FF2B5EF4-FFF2-40B4-BE49-F238E27FC236}">
                <a16:creationId xmlns:a16="http://schemas.microsoft.com/office/drawing/2014/main" id="{3EC44CF8-E4DF-4274-9867-57F3713DF6B5}"/>
              </a:ext>
            </a:extLst>
          </p:cNvPr>
          <p:cNvSpPr>
            <a:spLocks noGrp="1"/>
          </p:cNvSpPr>
          <p:nvPr>
            <p:ph sz="quarter" idx="14"/>
          </p:nvPr>
        </p:nvSpPr>
        <p:spPr>
          <a:xfrm>
            <a:off x="4978708" y="885651"/>
            <a:ext cx="6525220" cy="4616849"/>
          </a:xfrm>
        </p:spPr>
        <p:txBody>
          <a:bodyPr vert="horz" lIns="91440" tIns="45720" rIns="91440" bIns="45720" rtlCol="0" anchor="ctr">
            <a:normAutofit/>
          </a:bodyPr>
          <a:lstStyle/>
          <a:p>
            <a:pPr marL="285750" indent="-228600">
              <a:buFont typeface="Arial" panose="020B0604020202020204" pitchFamily="34" charset="0"/>
              <a:buChar char="•"/>
            </a:pPr>
            <a:r>
              <a:rPr lang="en-US" sz="1500">
                <a:latin typeface="+mn-lt"/>
              </a:rPr>
              <a:t>Komissio perustaa kestävän rahoituksen foorumin, jäljempänä ’foorumi’. Se koostuu tasapainoisella tavalla seuraavista ryhmistä: </a:t>
            </a:r>
          </a:p>
          <a:p>
            <a:pPr marL="463950" lvl="1" indent="-228600">
              <a:buFont typeface="Arial" panose="020B0604020202020204" pitchFamily="34" charset="0"/>
              <a:buChar char="•"/>
            </a:pPr>
            <a:r>
              <a:rPr lang="en-US">
                <a:latin typeface="+mn-lt"/>
              </a:rPr>
              <a:t>a) seuraavien edustajat: </a:t>
            </a:r>
          </a:p>
          <a:p>
            <a:pPr marL="631350" lvl="2" indent="-228600">
              <a:buFont typeface="Arial" panose="020B0604020202020204" pitchFamily="34" charset="0"/>
              <a:buChar char="•"/>
            </a:pPr>
            <a:r>
              <a:rPr lang="en-US" sz="1500">
                <a:latin typeface="+mn-lt"/>
                <a:cs typeface="+mn-cs"/>
              </a:rPr>
              <a:t>i) Euroopan ympäristökeskus; </a:t>
            </a:r>
          </a:p>
          <a:p>
            <a:pPr marL="631350" lvl="2" indent="-228600">
              <a:buFont typeface="Arial" panose="020B0604020202020204" pitchFamily="34" charset="0"/>
              <a:buChar char="•"/>
            </a:pPr>
            <a:r>
              <a:rPr lang="en-US" sz="1500">
                <a:latin typeface="+mn-lt"/>
                <a:cs typeface="+mn-cs"/>
              </a:rPr>
              <a:t>ii) Euroopan valvontaviranomaiset; </a:t>
            </a:r>
          </a:p>
          <a:p>
            <a:pPr marL="631350" lvl="2" indent="-228600">
              <a:buFont typeface="Arial" panose="020B0604020202020204" pitchFamily="34" charset="0"/>
              <a:buChar char="•"/>
            </a:pPr>
            <a:r>
              <a:rPr lang="en-US" sz="1500">
                <a:latin typeface="+mn-lt"/>
                <a:cs typeface="+mn-cs"/>
              </a:rPr>
              <a:t>iii) Euroopan investointipankki ja Euroopan investointirahasto; ja </a:t>
            </a:r>
          </a:p>
          <a:p>
            <a:pPr marL="631350" lvl="2" indent="-228600">
              <a:buFont typeface="Arial" panose="020B0604020202020204" pitchFamily="34" charset="0"/>
              <a:buChar char="•"/>
            </a:pPr>
            <a:r>
              <a:rPr lang="en-US" sz="1500">
                <a:latin typeface="+mn-lt"/>
                <a:cs typeface="+mn-cs"/>
              </a:rPr>
              <a:t>iv) Euroopan unionin perusoikeusvirasto; </a:t>
            </a:r>
          </a:p>
          <a:p>
            <a:pPr marL="463950" lvl="1" indent="-228600">
              <a:buFont typeface="Arial" panose="020B0604020202020204" pitchFamily="34" charset="0"/>
              <a:buChar char="•"/>
            </a:pPr>
            <a:r>
              <a:rPr lang="en-US">
                <a:latin typeface="+mn-lt"/>
              </a:rPr>
              <a:t>b) asiantuntijat, jotka edustavat asiaankuuluvia yksityisiä sidosryhmiä, mukaan lukien finanssimarkkinatoimijat ja muut kuin finanssimarkkinatoimijat sekä liiketoiminta-alat, jotka edustavat asiaankuuluvia toimialoja, sekä henkilöt, joilla on tilinpitoon ja raportointiin liittyvää asiantuntemusta; </a:t>
            </a:r>
          </a:p>
          <a:p>
            <a:pPr marL="463950" lvl="1" indent="-228600">
              <a:buFont typeface="Arial" panose="020B0604020202020204" pitchFamily="34" charset="0"/>
              <a:buChar char="•"/>
            </a:pPr>
            <a:r>
              <a:rPr lang="en-US">
                <a:latin typeface="+mn-lt"/>
              </a:rPr>
              <a:t>c) kansalaisyhteiskuntaa edustavat asiantuntijat, mukaan lukien henkilöt, joilla on ympäristö-, yhteiskunta-, työ- ja hallintoasioiden asiantuntemusta; </a:t>
            </a:r>
          </a:p>
          <a:p>
            <a:pPr marL="463950" lvl="1" indent="-228600">
              <a:buFont typeface="Arial" panose="020B0604020202020204" pitchFamily="34" charset="0"/>
              <a:buChar char="•"/>
            </a:pPr>
            <a:r>
              <a:rPr lang="en-US">
                <a:latin typeface="+mn-lt"/>
              </a:rPr>
              <a:t>d) henkilökohtaisesti nimetyt asiantuntijat, joilla on osoitettua tietämystä ja kokemusta tämän asetuksen soveltamisalaan kuuluvilta aloilta; </a:t>
            </a:r>
          </a:p>
          <a:p>
            <a:pPr marL="463950" lvl="1" indent="-228600">
              <a:buFont typeface="Arial" panose="020B0604020202020204" pitchFamily="34" charset="0"/>
              <a:buChar char="•"/>
            </a:pPr>
            <a:r>
              <a:rPr lang="en-US">
                <a:latin typeface="+mn-lt"/>
              </a:rPr>
              <a:t>e) tiedemaailmaa, kuten yliopistoja, tutkimuslaitoksia ja muita tieteellisiä organisaatioita, edustavat asiantuntijat, mukaan lukien henkilöt, joilla on maailmanlaajuista asiantuntemusta. </a:t>
            </a:r>
          </a:p>
          <a:p>
            <a:pPr indent="-228600">
              <a:buFont typeface="Arial" panose="020B0604020202020204" pitchFamily="34" charset="0"/>
              <a:buChar char="•"/>
            </a:pPr>
            <a:endParaRPr lang="en-US" sz="1500">
              <a:latin typeface="+mn-lt"/>
            </a:endParaRPr>
          </a:p>
        </p:txBody>
      </p:sp>
      <p:sp>
        <p:nvSpPr>
          <p:cNvPr id="4" name="Alatunnisteen paikkamerkki 3">
            <a:extLst>
              <a:ext uri="{FF2B5EF4-FFF2-40B4-BE49-F238E27FC236}">
                <a16:creationId xmlns:a16="http://schemas.microsoft.com/office/drawing/2014/main" id="{D0ACA0D2-DDFF-4E37-A0D6-1C62A64912A2}"/>
              </a:ext>
            </a:extLst>
          </p:cNvPr>
          <p:cNvSpPr>
            <a:spLocks noGrp="1"/>
          </p:cNvSpPr>
          <p:nvPr>
            <p:ph type="ftr" sz="quarter" idx="16"/>
          </p:nvPr>
        </p:nvSpPr>
        <p:spPr>
          <a:xfrm>
            <a:off x="795528" y="6382512"/>
            <a:ext cx="6757416" cy="320040"/>
          </a:xfrm>
        </p:spPr>
        <p:txBody>
          <a:bodyPr vert="horz" lIns="91440" tIns="45720" rIns="91440" bIns="45720" rtlCol="0" anchor="ctr">
            <a:normAutofit/>
          </a:bodyPr>
          <a:lstStyle/>
          <a:p>
            <a:pPr algn="l">
              <a:spcAft>
                <a:spcPts val="600"/>
              </a:spcAft>
              <a:defRPr/>
            </a:pPr>
            <a:r>
              <a:rPr lang="en-US" sz="1000" kern="1200">
                <a:solidFill>
                  <a:schemeClr val="tx1">
                    <a:tint val="75000"/>
                  </a:schemeClr>
                </a:solidFill>
                <a:latin typeface="+mn-lt"/>
                <a:ea typeface="+mn-ea"/>
                <a:cs typeface="+mn-cs"/>
              </a:rPr>
              <a:t>Rahoitusmarkkinaoikeus Luento 2</a:t>
            </a:r>
          </a:p>
        </p:txBody>
      </p:sp>
      <p:sp>
        <p:nvSpPr>
          <p:cNvPr id="5" name="Dian numeron paikkamerkki 4">
            <a:extLst>
              <a:ext uri="{FF2B5EF4-FFF2-40B4-BE49-F238E27FC236}">
                <a16:creationId xmlns:a16="http://schemas.microsoft.com/office/drawing/2014/main" id="{9AFC6FEF-38CE-4162-9152-433F2C3007A5}"/>
              </a:ext>
            </a:extLst>
          </p:cNvPr>
          <p:cNvSpPr>
            <a:spLocks noGrp="1"/>
          </p:cNvSpPr>
          <p:nvPr>
            <p:ph type="sldNum" sz="quarter" idx="17"/>
          </p:nvPr>
        </p:nvSpPr>
        <p:spPr>
          <a:xfrm>
            <a:off x="10707624" y="6382512"/>
            <a:ext cx="685800" cy="320040"/>
          </a:xfrm>
        </p:spPr>
        <p:txBody>
          <a:bodyPr vert="horz" lIns="91440" tIns="45720" rIns="91440" bIns="45720" rtlCol="0" anchor="ctr">
            <a:normAutofit/>
          </a:bodyPr>
          <a:lstStyle/>
          <a:p>
            <a:pPr>
              <a:spcAft>
                <a:spcPts val="600"/>
              </a:spcAft>
              <a:defRPr/>
            </a:pPr>
            <a:fld id="{1C07628F-9402-FB47-93B5-FC3C3BFEEBE0}" type="slidenum">
              <a:rPr lang="en-US" sz="1000"/>
              <a:pPr>
                <a:spcAft>
                  <a:spcPts val="600"/>
                </a:spcAft>
                <a:defRPr/>
              </a:pPr>
              <a:t>27</a:t>
            </a:fld>
            <a:endParaRPr lang="en-US" sz="1000"/>
          </a:p>
        </p:txBody>
      </p:sp>
    </p:spTree>
    <p:extLst>
      <p:ext uri="{BB962C8B-B14F-4D97-AF65-F5344CB8AC3E}">
        <p14:creationId xmlns:p14="http://schemas.microsoft.com/office/powerpoint/2010/main" val="280160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7BD68C07-3DA2-4F2B-BDF8-6441F072717F}"/>
              </a:ext>
            </a:extLst>
          </p:cNvPr>
          <p:cNvSpPr>
            <a:spLocks noGrp="1"/>
          </p:cNvSpPr>
          <p:nvPr>
            <p:ph type="title"/>
          </p:nvPr>
        </p:nvSpPr>
        <p:spPr/>
        <p:txBody>
          <a:bodyPr/>
          <a:lstStyle/>
          <a:p>
            <a:pPr algn="ctr"/>
            <a:r>
              <a:rPr lang="fi-FI" dirty="0"/>
              <a:t>Kestävät ratkaisut sääntelyssä</a:t>
            </a:r>
          </a:p>
        </p:txBody>
      </p:sp>
      <p:sp>
        <p:nvSpPr>
          <p:cNvPr id="3" name="Sisällön paikkamerkki 2">
            <a:extLst>
              <a:ext uri="{FF2B5EF4-FFF2-40B4-BE49-F238E27FC236}">
                <a16:creationId xmlns:a16="http://schemas.microsoft.com/office/drawing/2014/main" id="{E1FF41A2-AA61-4BD3-ABFA-2F3DD2CCF1E0}"/>
              </a:ext>
            </a:extLst>
          </p:cNvPr>
          <p:cNvSpPr>
            <a:spLocks noGrp="1"/>
          </p:cNvSpPr>
          <p:nvPr>
            <p:ph sz="half" idx="1"/>
          </p:nvPr>
        </p:nvSpPr>
        <p:spPr>
          <a:xfrm>
            <a:off x="838200" y="1924493"/>
            <a:ext cx="4293637" cy="4252470"/>
          </a:xfrm>
        </p:spPr>
        <p:txBody>
          <a:bodyPr>
            <a:normAutofit/>
          </a:bodyPr>
          <a:lstStyle/>
          <a:p>
            <a:endParaRPr lang="fi-FI" dirty="0"/>
          </a:p>
          <a:p>
            <a:r>
              <a:rPr lang="fi-FI" dirty="0"/>
              <a:t>Kestävä sopimusoikeus </a:t>
            </a:r>
          </a:p>
          <a:p>
            <a:r>
              <a:rPr lang="fi-FI" dirty="0"/>
              <a:t>Kestävä kuljetusoikeus </a:t>
            </a:r>
          </a:p>
          <a:p>
            <a:r>
              <a:rPr lang="fi-FI" dirty="0"/>
              <a:t>Kestävä rahoitus </a:t>
            </a:r>
          </a:p>
          <a:p>
            <a:r>
              <a:rPr lang="fi-FI" dirty="0"/>
              <a:t>Kestävä yhtiöoikeus: </a:t>
            </a:r>
          </a:p>
          <a:p>
            <a:pPr lvl="1"/>
            <a:r>
              <a:rPr lang="fi-FI" dirty="0"/>
              <a:t>Yhtiön tarkoitus muukin kuin voiton tuottaminen (vrt. OYL 1:5)</a:t>
            </a:r>
          </a:p>
          <a:p>
            <a:r>
              <a:rPr lang="fi-FI" dirty="0"/>
              <a:t>jne. </a:t>
            </a:r>
          </a:p>
          <a:p>
            <a:endParaRPr lang="fi-FI" dirty="0"/>
          </a:p>
          <a:p>
            <a:endParaRPr lang="fi-FI" dirty="0"/>
          </a:p>
          <a:p>
            <a:endParaRPr lang="fi-FI" dirty="0"/>
          </a:p>
        </p:txBody>
      </p:sp>
      <p:sp>
        <p:nvSpPr>
          <p:cNvPr id="4" name="Alatunnisteen paikkamerkki 3">
            <a:extLst>
              <a:ext uri="{FF2B5EF4-FFF2-40B4-BE49-F238E27FC236}">
                <a16:creationId xmlns:a16="http://schemas.microsoft.com/office/drawing/2014/main" id="{DAD53E78-8720-496C-AE40-1DBBD52B776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30" normalizeH="0" baseline="0" noProof="0">
                <a:ln>
                  <a:noFill/>
                </a:ln>
                <a:solidFill>
                  <a:prstClr val="black">
                    <a:tint val="75000"/>
                  </a:prstClr>
                </a:solidFill>
                <a:effectLst/>
                <a:uLnTx/>
                <a:uFillTx/>
                <a:latin typeface="Walbaum Display Light"/>
                <a:ea typeface="+mn-ea"/>
                <a:cs typeface="+mn-cs"/>
              </a:rPr>
              <a:t>Rahoitusmarkkinaoikeus Luento 2</a:t>
            </a:r>
          </a:p>
        </p:txBody>
      </p:sp>
      <p:sp>
        <p:nvSpPr>
          <p:cNvPr id="5" name="Dian numeron paikkamerkki 4">
            <a:extLst>
              <a:ext uri="{FF2B5EF4-FFF2-40B4-BE49-F238E27FC236}">
                <a16:creationId xmlns:a16="http://schemas.microsoft.com/office/drawing/2014/main" id="{CBF599D5-1FDD-44B4-AF79-0920B3D5F7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7628F-9402-FB47-93B5-FC3C3BFEEBE0}" type="slidenum">
              <a:rPr kumimoji="0" lang="fi-FI" sz="1100" b="0" i="0" u="none" strike="noStrike" kern="1200" cap="none" spc="0" normalizeH="0" baseline="0" noProof="0" smtClean="0">
                <a:ln>
                  <a:noFill/>
                </a:ln>
                <a:solidFill>
                  <a:prstClr val="black">
                    <a:tint val="75000"/>
                  </a:prstClr>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1100" b="0" i="0" u="none" strike="noStrike" kern="1200" cap="none" spc="0" normalizeH="0" baseline="0" noProof="0">
              <a:ln>
                <a:noFill/>
              </a:ln>
              <a:solidFill>
                <a:prstClr val="black">
                  <a:tint val="75000"/>
                </a:prstClr>
              </a:solidFill>
              <a:effectLst/>
              <a:uLnTx/>
              <a:uFillTx/>
              <a:latin typeface="Univers Condensed Light"/>
              <a:ea typeface="+mn-ea"/>
              <a:cs typeface="+mn-cs"/>
            </a:endParaRPr>
          </a:p>
        </p:txBody>
      </p:sp>
      <p:pic>
        <p:nvPicPr>
          <p:cNvPr id="1028" name="Picture 4">
            <a:extLst>
              <a:ext uri="{FF2B5EF4-FFF2-40B4-BE49-F238E27FC236}">
                <a16:creationId xmlns:a16="http://schemas.microsoft.com/office/drawing/2014/main" id="{97E23A54-6D82-488A-BB48-17DF71D8B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603" y="2466063"/>
            <a:ext cx="3055690" cy="2659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hreä logistiikka ja kestävä kehitys – Logistiikan Maailma">
            <a:extLst>
              <a:ext uri="{FF2B5EF4-FFF2-40B4-BE49-F238E27FC236}">
                <a16:creationId xmlns:a16="http://schemas.microsoft.com/office/drawing/2014/main" id="{FCBBDA89-70B6-4127-B39C-CC2E4BC6DBC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89696" y="2466063"/>
            <a:ext cx="2940938" cy="278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1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4699F-A930-4EEB-8F42-9E73D5C6D4FA}"/>
              </a:ext>
            </a:extLst>
          </p:cNvPr>
          <p:cNvSpPr>
            <a:spLocks noGrp="1"/>
          </p:cNvSpPr>
          <p:nvPr>
            <p:ph type="title"/>
          </p:nvPr>
        </p:nvSpPr>
        <p:spPr/>
        <p:txBody>
          <a:bodyPr/>
          <a:lstStyle/>
          <a:p>
            <a:r>
              <a:rPr lang="fi-FI" dirty="0" err="1"/>
              <a:t>Triple</a:t>
            </a:r>
            <a:r>
              <a:rPr lang="fi-FI" dirty="0"/>
              <a:t> </a:t>
            </a:r>
            <a:r>
              <a:rPr lang="fi-FI" dirty="0" err="1"/>
              <a:t>bottom</a:t>
            </a:r>
            <a:r>
              <a:rPr lang="fi-FI" dirty="0"/>
              <a:t> </a:t>
            </a:r>
            <a:r>
              <a:rPr lang="fi-FI" dirty="0" err="1"/>
              <a:t>line</a:t>
            </a:r>
            <a:endParaRPr lang="fi-FI" dirty="0"/>
          </a:p>
        </p:txBody>
      </p:sp>
      <p:sp>
        <p:nvSpPr>
          <p:cNvPr id="4" name="Sisällön paikkamerkki 3">
            <a:extLst>
              <a:ext uri="{FF2B5EF4-FFF2-40B4-BE49-F238E27FC236}">
                <a16:creationId xmlns:a16="http://schemas.microsoft.com/office/drawing/2014/main" id="{EAF06794-A75A-4804-86FE-30A7B8F3C86B}"/>
              </a:ext>
            </a:extLst>
          </p:cNvPr>
          <p:cNvSpPr>
            <a:spLocks noGrp="1"/>
          </p:cNvSpPr>
          <p:nvPr>
            <p:ph sz="half" idx="2"/>
          </p:nvPr>
        </p:nvSpPr>
        <p:spPr/>
        <p:txBody>
          <a:bodyPr/>
          <a:lstStyle/>
          <a:p>
            <a:r>
              <a:rPr lang="fi-FI" dirty="0"/>
              <a:t>ESG</a:t>
            </a:r>
          </a:p>
          <a:p>
            <a:pPr lvl="1"/>
            <a:r>
              <a:rPr lang="fi-FI" dirty="0" err="1"/>
              <a:t>Ecological</a:t>
            </a:r>
            <a:r>
              <a:rPr lang="fi-FI" dirty="0"/>
              <a:t> </a:t>
            </a:r>
          </a:p>
          <a:p>
            <a:pPr lvl="1"/>
            <a:r>
              <a:rPr lang="fi-FI" dirty="0" err="1"/>
              <a:t>Social</a:t>
            </a:r>
            <a:r>
              <a:rPr lang="fi-FI" dirty="0"/>
              <a:t> </a:t>
            </a:r>
          </a:p>
          <a:p>
            <a:pPr lvl="1"/>
            <a:r>
              <a:rPr lang="fi-FI" dirty="0" err="1"/>
              <a:t>Governance</a:t>
            </a:r>
            <a:r>
              <a:rPr lang="fi-FI" dirty="0"/>
              <a:t> </a:t>
            </a:r>
          </a:p>
        </p:txBody>
      </p:sp>
      <p:sp>
        <p:nvSpPr>
          <p:cNvPr id="5" name="Alatunnisteen paikkamerkki 4">
            <a:extLst>
              <a:ext uri="{FF2B5EF4-FFF2-40B4-BE49-F238E27FC236}">
                <a16:creationId xmlns:a16="http://schemas.microsoft.com/office/drawing/2014/main" id="{22B6D59E-A8F9-4DB3-B7EB-A7666AC7232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sp>
        <p:nvSpPr>
          <p:cNvPr id="6" name="Dian numeron paikkamerkki 5">
            <a:extLst>
              <a:ext uri="{FF2B5EF4-FFF2-40B4-BE49-F238E27FC236}">
                <a16:creationId xmlns:a16="http://schemas.microsoft.com/office/drawing/2014/main" id="{59568D49-2559-4F81-AE58-94FD56EC99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CC964-A50B-4C29-B4E4-2C30BB34CCF3}" type="slidenum">
              <a:rPr kumimoji="0" lang="en-US" sz="1100" b="0" i="0" u="none" strike="noStrike" kern="1200" cap="none" spc="0" normalizeH="0" baseline="0" noProof="0" smtClean="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pic>
        <p:nvPicPr>
          <p:cNvPr id="3074" name="Picture 2">
            <a:extLst>
              <a:ext uri="{FF2B5EF4-FFF2-40B4-BE49-F238E27FC236}">
                <a16:creationId xmlns:a16="http://schemas.microsoft.com/office/drawing/2014/main" id="{F4627C2D-BAA0-4C99-9F19-84D24D8820D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0540" y="2030761"/>
            <a:ext cx="4227547" cy="425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4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67D8B7-EBEA-4DEF-B1F9-0163020A4A0B}"/>
              </a:ext>
            </a:extLst>
          </p:cNvPr>
          <p:cNvSpPr>
            <a:spLocks noGrp="1"/>
          </p:cNvSpPr>
          <p:nvPr>
            <p:ph type="title"/>
          </p:nvPr>
        </p:nvSpPr>
        <p:spPr/>
        <p:txBody>
          <a:bodyPr>
            <a:normAutofit fontScale="90000"/>
          </a:bodyPr>
          <a:lstStyle/>
          <a:p>
            <a:pPr algn="ctr"/>
            <a:r>
              <a:rPr lang="en-US" dirty="0" err="1"/>
              <a:t>Yhtiön</a:t>
            </a:r>
            <a:r>
              <a:rPr lang="en-US" dirty="0"/>
              <a:t> </a:t>
            </a:r>
            <a:r>
              <a:rPr lang="en-US" dirty="0" err="1"/>
              <a:t>johdon</a:t>
            </a:r>
            <a:r>
              <a:rPr lang="en-US" dirty="0"/>
              <a:t> </a:t>
            </a:r>
            <a:r>
              <a:rPr lang="en-US" dirty="0" err="1"/>
              <a:t>Fidusisaarivelvoitteet</a:t>
            </a:r>
            <a:r>
              <a:rPr lang="en-US" dirty="0"/>
              <a:t>:</a:t>
            </a:r>
            <a:br>
              <a:rPr lang="en-US" dirty="0"/>
            </a:br>
            <a:r>
              <a:rPr lang="en-US" dirty="0" err="1"/>
              <a:t>osakeyhtiölaki</a:t>
            </a:r>
            <a:r>
              <a:rPr lang="en-US" dirty="0"/>
              <a:t>(oyl;624/2006)</a:t>
            </a:r>
            <a:endParaRPr lang="fi-FI" dirty="0"/>
          </a:p>
        </p:txBody>
      </p:sp>
      <p:graphicFrame>
        <p:nvGraphicFramePr>
          <p:cNvPr id="6" name="Sisällön paikkamerkki 5">
            <a:extLst>
              <a:ext uri="{FF2B5EF4-FFF2-40B4-BE49-F238E27FC236}">
                <a16:creationId xmlns:a16="http://schemas.microsoft.com/office/drawing/2014/main" id="{F2CC60C3-F87A-4BEE-9995-C97C4E38612E}"/>
              </a:ext>
            </a:extLst>
          </p:cNvPr>
          <p:cNvGraphicFramePr>
            <a:graphicFrameLocks noGrp="1"/>
          </p:cNvGraphicFramePr>
          <p:nvPr>
            <p:ph idx="1"/>
            <p:extLst>
              <p:ext uri="{D42A27DB-BD31-4B8C-83A1-F6EECF244321}">
                <p14:modId xmlns:p14="http://schemas.microsoft.com/office/powerpoint/2010/main" val="2494154294"/>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FAF1619C-A43F-40FB-BA55-D1548036187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srgbClr val="000000">
                    <a:lumMod val="85000"/>
                    <a:lumOff val="15000"/>
                  </a:srgbClr>
                </a:solidFill>
                <a:effectLst/>
                <a:uLnTx/>
                <a:uFillTx/>
                <a:latin typeface="Bembo"/>
                <a:ea typeface="+mn-ea"/>
                <a:cs typeface="+mn-cs"/>
              </a:rPr>
              <a:t>Rahoitusmarkkinaoikeus Luento 2</a:t>
            </a:r>
            <a:endParaRPr kumimoji="0" lang="en-US" sz="900" b="0" i="0" u="none" strike="noStrike" kern="1200" cap="all" spc="300" normalizeH="0" baseline="0" noProof="0" dirty="0">
              <a:ln>
                <a:noFill/>
              </a:ln>
              <a:solidFill>
                <a:srgbClr val="000000">
                  <a:lumMod val="85000"/>
                  <a:lumOff val="15000"/>
                </a:srgbClr>
              </a:solidFill>
              <a:effectLst/>
              <a:uLnTx/>
              <a:uFillTx/>
              <a:latin typeface="Bembo"/>
              <a:ea typeface="+mn-ea"/>
              <a:cs typeface="+mn-cs"/>
            </a:endParaRPr>
          </a:p>
        </p:txBody>
      </p:sp>
      <p:sp>
        <p:nvSpPr>
          <p:cNvPr id="5" name="Dian numeron paikkamerkki 4">
            <a:extLst>
              <a:ext uri="{FF2B5EF4-FFF2-40B4-BE49-F238E27FC236}">
                <a16:creationId xmlns:a16="http://schemas.microsoft.com/office/drawing/2014/main" id="{B8D72075-45CF-4763-9A94-5E7EAC5625F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srgbClr val="000000">
                    <a:lumMod val="85000"/>
                    <a:lumOff val="15000"/>
                  </a:srgb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srgbClr val="000000">
                  <a:lumMod val="85000"/>
                  <a:lumOff val="15000"/>
                </a:srgbClr>
              </a:solidFill>
              <a:effectLst/>
              <a:uLnTx/>
              <a:uFillTx/>
              <a:latin typeface="Bembo"/>
              <a:ea typeface="+mn-ea"/>
              <a:cs typeface="+mn-cs"/>
            </a:endParaRPr>
          </a:p>
        </p:txBody>
      </p:sp>
    </p:spTree>
    <p:extLst>
      <p:ext uri="{BB962C8B-B14F-4D97-AF65-F5344CB8AC3E}">
        <p14:creationId xmlns:p14="http://schemas.microsoft.com/office/powerpoint/2010/main" val="340348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97DDB2D-3516-4A95-8579-2C00D8CA5E2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5041FFE-E4D2-44BC-B67B-71F2629470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7116D903-CE17-48D4-902C-79A9EC99156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6C8D9AF4-66CB-45A0-94BD-EF4BCD36390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894B7ED-7415-406B-9FBB-C5BB7F14E6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C67E83-337B-430C-BB90-720E786C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embo"/>
              <a:ea typeface="+mn-ea"/>
              <a:cs typeface="+mn-cs"/>
            </a:endParaRPr>
          </a:p>
        </p:txBody>
      </p:sp>
      <p:sp>
        <p:nvSpPr>
          <p:cNvPr id="12" name="Freeform: Shape 11">
            <a:extLst>
              <a:ext uri="{FF2B5EF4-FFF2-40B4-BE49-F238E27FC236}">
                <a16:creationId xmlns:a16="http://schemas.microsoft.com/office/drawing/2014/main" id="{980A1E75-270A-426D-84E3-9885196D9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53" y="0"/>
            <a:ext cx="6107953" cy="6858000"/>
          </a:xfrm>
          <a:custGeom>
            <a:avLst/>
            <a:gdLst>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4557 w 6223400"/>
              <a:gd name="connsiteY10" fmla="*/ 268616 h 6858000"/>
              <a:gd name="connsiteX11" fmla="*/ 4718625 w 6223400"/>
              <a:gd name="connsiteY11" fmla="*/ 279849 h 6858000"/>
              <a:gd name="connsiteX12" fmla="*/ 4740930 w 6223400"/>
              <a:gd name="connsiteY12" fmla="*/ 339224 h 6858000"/>
              <a:gd name="connsiteX13" fmla="*/ 4740041 w 6223400"/>
              <a:gd name="connsiteY13" fmla="*/ 340080 h 6858000"/>
              <a:gd name="connsiteX14" fmla="*/ 4738863 w 6223400"/>
              <a:gd name="connsiteY14" fmla="*/ 351201 h 6858000"/>
              <a:gd name="connsiteX15" fmla="*/ 4732241 w 6223400"/>
              <a:gd name="connsiteY15" fmla="*/ 351407 h 6858000"/>
              <a:gd name="connsiteX16" fmla="*/ 4732927 w 6223400"/>
              <a:gd name="connsiteY16" fmla="*/ 353369 h 6858000"/>
              <a:gd name="connsiteX17" fmla="*/ 4736091 w 6223400"/>
              <a:gd name="connsiteY17" fmla="*/ 365928 h 6858000"/>
              <a:gd name="connsiteX18" fmla="*/ 4739022 w 6223400"/>
              <a:gd name="connsiteY18" fmla="*/ 371555 h 6858000"/>
              <a:gd name="connsiteX19" fmla="*/ 4737700 w 6223400"/>
              <a:gd name="connsiteY19" fmla="*/ 372314 h 6858000"/>
              <a:gd name="connsiteX20" fmla="*/ 4766342 w 6223400"/>
              <a:gd name="connsiteY20" fmla="*/ 533311 h 6858000"/>
              <a:gd name="connsiteX21" fmla="*/ 4777327 w 6223400"/>
              <a:gd name="connsiteY21" fmla="*/ 543960 h 6858000"/>
              <a:gd name="connsiteX22" fmla="*/ 4785029 w 6223400"/>
              <a:gd name="connsiteY22" fmla="*/ 557747 h 6858000"/>
              <a:gd name="connsiteX23" fmla="*/ 4784573 w 6223400"/>
              <a:gd name="connsiteY23" fmla="*/ 559975 h 6858000"/>
              <a:gd name="connsiteX24" fmla="*/ 4789365 w 6223400"/>
              <a:gd name="connsiteY24" fmla="*/ 577604 h 6858000"/>
              <a:gd name="connsiteX25" fmla="*/ 4793212 w 6223400"/>
              <a:gd name="connsiteY25" fmla="*/ 580389 h 6858000"/>
              <a:gd name="connsiteX26" fmla="*/ 4820197 w 6223400"/>
              <a:gd name="connsiteY26" fmla="*/ 654308 h 6858000"/>
              <a:gd name="connsiteX27" fmla="*/ 4789004 w 6223400"/>
              <a:gd name="connsiteY27" fmla="*/ 709310 h 6858000"/>
              <a:gd name="connsiteX28" fmla="*/ 4809572 w 6223400"/>
              <a:gd name="connsiteY28" fmla="*/ 893538 h 6858000"/>
              <a:gd name="connsiteX29" fmla="*/ 4832997 w 6223400"/>
              <a:gd name="connsiteY29" fmla="*/ 1201806 h 6858000"/>
              <a:gd name="connsiteX30" fmla="*/ 4793622 w 6223400"/>
              <a:gd name="connsiteY30" fmla="*/ 1467065 h 6858000"/>
              <a:gd name="connsiteX31" fmla="*/ 4808087 w 6223400"/>
              <a:gd name="connsiteY31" fmla="*/ 1640574 h 6858000"/>
              <a:gd name="connsiteX32" fmla="*/ 4818290 w 6223400"/>
              <a:gd name="connsiteY32" fmla="*/ 1723113 h 6858000"/>
              <a:gd name="connsiteX33" fmla="*/ 4802030 w 6223400"/>
              <a:gd name="connsiteY33" fmla="*/ 1796477 h 6858000"/>
              <a:gd name="connsiteX34" fmla="*/ 4789394 w 6223400"/>
              <a:gd name="connsiteY34" fmla="*/ 1850084 h 6858000"/>
              <a:gd name="connsiteX35" fmla="*/ 4781341 w 6223400"/>
              <a:gd name="connsiteY35" fmla="*/ 1964880 h 6858000"/>
              <a:gd name="connsiteX36" fmla="*/ 4780876 w 6223400"/>
              <a:gd name="connsiteY36" fmla="*/ 2085740 h 6858000"/>
              <a:gd name="connsiteX37" fmla="*/ 4721183 w 6223400"/>
              <a:gd name="connsiteY37" fmla="*/ 2249323 h 6858000"/>
              <a:gd name="connsiteX38" fmla="*/ 4696718 w 6223400"/>
              <a:gd name="connsiteY38" fmla="*/ 2602688 h 6858000"/>
              <a:gd name="connsiteX39" fmla="*/ 4688423 w 6223400"/>
              <a:gd name="connsiteY39" fmla="*/ 2721695 h 6858000"/>
              <a:gd name="connsiteX40" fmla="*/ 4668388 w 6223400"/>
              <a:gd name="connsiteY40" fmla="*/ 2840426 h 6858000"/>
              <a:gd name="connsiteX41" fmla="*/ 4695734 w 6223400"/>
              <a:gd name="connsiteY41" fmla="*/ 2936681 h 6858000"/>
              <a:gd name="connsiteX42" fmla="*/ 4673957 w 6223400"/>
              <a:gd name="connsiteY42" fmla="*/ 3075786 h 6858000"/>
              <a:gd name="connsiteX43" fmla="*/ 4672057 w 6223400"/>
              <a:gd name="connsiteY43" fmla="*/ 3182899 h 6858000"/>
              <a:gd name="connsiteX44" fmla="*/ 4684836 w 6223400"/>
              <a:gd name="connsiteY44" fmla="*/ 3210263 h 6858000"/>
              <a:gd name="connsiteX45" fmla="*/ 4684277 w 6223400"/>
              <a:gd name="connsiteY45" fmla="*/ 3214819 h 6858000"/>
              <a:gd name="connsiteX46" fmla="*/ 4679724 w 6223400"/>
              <a:gd name="connsiteY46" fmla="*/ 3215542 h 6858000"/>
              <a:gd name="connsiteX47" fmla="*/ 4677577 w 6223400"/>
              <a:gd name="connsiteY47" fmla="*/ 3227568 h 6858000"/>
              <a:gd name="connsiteX48" fmla="*/ 4679121 w 6223400"/>
              <a:gd name="connsiteY48" fmla="*/ 3243956 h 6858000"/>
              <a:gd name="connsiteX49" fmla="*/ 4675886 w 6223400"/>
              <a:gd name="connsiteY49" fmla="*/ 3258102 h 6858000"/>
              <a:gd name="connsiteX50" fmla="*/ 4666132 w 6223400"/>
              <a:gd name="connsiteY50" fmla="*/ 3289864 h 6858000"/>
              <a:gd name="connsiteX51" fmla="*/ 4665929 w 6223400"/>
              <a:gd name="connsiteY51" fmla="*/ 3300587 h 6858000"/>
              <a:gd name="connsiteX52" fmla="*/ 4662937 w 6223400"/>
              <a:gd name="connsiteY52" fmla="*/ 3311027 h 6858000"/>
              <a:gd name="connsiteX53" fmla="*/ 4660497 w 6223400"/>
              <a:gd name="connsiteY53" fmla="*/ 3311675 h 6858000"/>
              <a:gd name="connsiteX54" fmla="*/ 4654307 w 6223400"/>
              <a:gd name="connsiteY54" fmla="*/ 3305257 h 6858000"/>
              <a:gd name="connsiteX55" fmla="*/ 4651183 w 6223400"/>
              <a:gd name="connsiteY55" fmla="*/ 3460438 h 6858000"/>
              <a:gd name="connsiteX56" fmla="*/ 4668869 w 6223400"/>
              <a:gd name="connsiteY56" fmla="*/ 3559504 h 6858000"/>
              <a:gd name="connsiteX57" fmla="*/ 4706367 w 6223400"/>
              <a:gd name="connsiteY57" fmla="*/ 3636089 h 6858000"/>
              <a:gd name="connsiteX58" fmla="*/ 4745680 w 6223400"/>
              <a:gd name="connsiteY58" fmla="*/ 3768627 h 6858000"/>
              <a:gd name="connsiteX59" fmla="*/ 4848872 w 6223400"/>
              <a:gd name="connsiteY59" fmla="*/ 3937574 h 6858000"/>
              <a:gd name="connsiteX60" fmla="*/ 4963133 w 6223400"/>
              <a:gd name="connsiteY60" fmla="*/ 4114322 h 6858000"/>
              <a:gd name="connsiteX61" fmla="*/ 5099436 w 6223400"/>
              <a:gd name="connsiteY61" fmla="*/ 4390012 h 6858000"/>
              <a:gd name="connsiteX62" fmla="*/ 5177436 w 6223400"/>
              <a:gd name="connsiteY62" fmla="*/ 4529367 h 6858000"/>
              <a:gd name="connsiteX63" fmla="*/ 5245650 w 6223400"/>
              <a:gd name="connsiteY63" fmla="*/ 4634370 h 6858000"/>
              <a:gd name="connsiteX64" fmla="*/ 5265662 w 6223400"/>
              <a:gd name="connsiteY64" fmla="*/ 4708824 h 6858000"/>
              <a:gd name="connsiteX65" fmla="*/ 5305482 w 6223400"/>
              <a:gd name="connsiteY65" fmla="*/ 4824943 h 6858000"/>
              <a:gd name="connsiteX66" fmla="*/ 5341722 w 6223400"/>
              <a:gd name="connsiteY66" fmla="*/ 4867341 h 6858000"/>
              <a:gd name="connsiteX67" fmla="*/ 5391860 w 6223400"/>
              <a:gd name="connsiteY67" fmla="*/ 4969482 h 6858000"/>
              <a:gd name="connsiteX68" fmla="*/ 5443823 w 6223400"/>
              <a:gd name="connsiteY68" fmla="*/ 5045764 h 6858000"/>
              <a:gd name="connsiteX69" fmla="*/ 5698884 w 6223400"/>
              <a:gd name="connsiteY69" fmla="*/ 5240135 h 6858000"/>
              <a:gd name="connsiteX70" fmla="*/ 5802745 w 6223400"/>
              <a:gd name="connsiteY70" fmla="*/ 5405525 h 6858000"/>
              <a:gd name="connsiteX71" fmla="*/ 5896576 w 6223400"/>
              <a:gd name="connsiteY71" fmla="*/ 5514876 h 6858000"/>
              <a:gd name="connsiteX72" fmla="*/ 5905131 w 6223400"/>
              <a:gd name="connsiteY72" fmla="*/ 5543895 h 6858000"/>
              <a:gd name="connsiteX73" fmla="*/ 5919711 w 6223400"/>
              <a:gd name="connsiteY73" fmla="*/ 5592311 h 6858000"/>
              <a:gd name="connsiteX74" fmla="*/ 5921028 w 6223400"/>
              <a:gd name="connsiteY74" fmla="*/ 5636484 h 6858000"/>
              <a:gd name="connsiteX75" fmla="*/ 5937013 w 6223400"/>
              <a:gd name="connsiteY75" fmla="*/ 5673804 h 6858000"/>
              <a:gd name="connsiteX76" fmla="*/ 5953116 w 6223400"/>
              <a:gd name="connsiteY76" fmla="*/ 5672149 h 6858000"/>
              <a:gd name="connsiteX77" fmla="*/ 5966195 w 6223400"/>
              <a:gd name="connsiteY77" fmla="*/ 5715424 h 6858000"/>
              <a:gd name="connsiteX78" fmla="*/ 5984676 w 6223400"/>
              <a:gd name="connsiteY78" fmla="*/ 5782202 h 6858000"/>
              <a:gd name="connsiteX79" fmla="*/ 5991226 w 6223400"/>
              <a:gd name="connsiteY79" fmla="*/ 5790528 h 6858000"/>
              <a:gd name="connsiteX80" fmla="*/ 5983278 w 6223400"/>
              <a:gd name="connsiteY80" fmla="*/ 5805716 h 6858000"/>
              <a:gd name="connsiteX81" fmla="*/ 5983618 w 6223400"/>
              <a:gd name="connsiteY81" fmla="*/ 5862441 h 6858000"/>
              <a:gd name="connsiteX82" fmla="*/ 6015245 w 6223400"/>
              <a:gd name="connsiteY82" fmla="*/ 5963982 h 6858000"/>
              <a:gd name="connsiteX83" fmla="*/ 6027586 w 6223400"/>
              <a:gd name="connsiteY83" fmla="*/ 5986436 h 6858000"/>
              <a:gd name="connsiteX84" fmla="*/ 6049361 w 6223400"/>
              <a:gd name="connsiteY84" fmla="*/ 6034848 h 6858000"/>
              <a:gd name="connsiteX85" fmla="*/ 6070025 w 6223400"/>
              <a:gd name="connsiteY85" fmla="*/ 6064390 h 6858000"/>
              <a:gd name="connsiteX86" fmla="*/ 6066083 w 6223400"/>
              <a:gd name="connsiteY86" fmla="*/ 6074622 h 6858000"/>
              <a:gd name="connsiteX87" fmla="*/ 6068582 w 6223400"/>
              <a:gd name="connsiteY87" fmla="*/ 6095625 h 6858000"/>
              <a:gd name="connsiteX88" fmla="*/ 6098779 w 6223400"/>
              <a:gd name="connsiteY88" fmla="*/ 6194890 h 6858000"/>
              <a:gd name="connsiteX89" fmla="*/ 6109139 w 6223400"/>
              <a:gd name="connsiteY89" fmla="*/ 6211062 h 6858000"/>
              <a:gd name="connsiteX90" fmla="*/ 6145119 w 6223400"/>
              <a:gd name="connsiteY90" fmla="*/ 6303997 h 6858000"/>
              <a:gd name="connsiteX91" fmla="*/ 6165032 w 6223400"/>
              <a:gd name="connsiteY91" fmla="*/ 6461800 h 6858000"/>
              <a:gd name="connsiteX92" fmla="*/ 6210435 w 6223400"/>
              <a:gd name="connsiteY92" fmla="*/ 6633111 h 6858000"/>
              <a:gd name="connsiteX93" fmla="*/ 6219899 w 6223400"/>
              <a:gd name="connsiteY93" fmla="*/ 6838923 h 6858000"/>
              <a:gd name="connsiteX94" fmla="*/ 6216288 w 6223400"/>
              <a:gd name="connsiteY94" fmla="*/ 6858000 h 6858000"/>
              <a:gd name="connsiteX95" fmla="*/ 0 w 6223400"/>
              <a:gd name="connsiteY95" fmla="*/ 685800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30597 w 6223400"/>
              <a:gd name="connsiteY4" fmla="*/ 150389 h 6858000"/>
              <a:gd name="connsiteX5" fmla="*/ 4688068 w 6223400"/>
              <a:gd name="connsiteY5" fmla="*/ 223730 h 6858000"/>
              <a:gd name="connsiteX6" fmla="*/ 4698971 w 6223400"/>
              <a:gd name="connsiteY6" fmla="*/ 233841 h 6858000"/>
              <a:gd name="connsiteX7" fmla="*/ 4706561 w 6223400"/>
              <a:gd name="connsiteY7" fmla="*/ 246988 h 6858000"/>
              <a:gd name="connsiteX8" fmla="*/ 4706084 w 6223400"/>
              <a:gd name="connsiteY8" fmla="*/ 249129 h 6858000"/>
              <a:gd name="connsiteX9" fmla="*/ 4710729 w 6223400"/>
              <a:gd name="connsiteY9" fmla="*/ 265981 h 6858000"/>
              <a:gd name="connsiteX10" fmla="*/ 4718625 w 6223400"/>
              <a:gd name="connsiteY10" fmla="*/ 279849 h 6858000"/>
              <a:gd name="connsiteX11" fmla="*/ 4740930 w 6223400"/>
              <a:gd name="connsiteY11" fmla="*/ 339224 h 6858000"/>
              <a:gd name="connsiteX12" fmla="*/ 4740041 w 6223400"/>
              <a:gd name="connsiteY12" fmla="*/ 340080 h 6858000"/>
              <a:gd name="connsiteX13" fmla="*/ 4738863 w 6223400"/>
              <a:gd name="connsiteY13" fmla="*/ 351201 h 6858000"/>
              <a:gd name="connsiteX14" fmla="*/ 4732241 w 6223400"/>
              <a:gd name="connsiteY14" fmla="*/ 351407 h 6858000"/>
              <a:gd name="connsiteX15" fmla="*/ 4732927 w 6223400"/>
              <a:gd name="connsiteY15" fmla="*/ 353369 h 6858000"/>
              <a:gd name="connsiteX16" fmla="*/ 4736091 w 6223400"/>
              <a:gd name="connsiteY16" fmla="*/ 365928 h 6858000"/>
              <a:gd name="connsiteX17" fmla="*/ 4739022 w 6223400"/>
              <a:gd name="connsiteY17" fmla="*/ 371555 h 6858000"/>
              <a:gd name="connsiteX18" fmla="*/ 4737700 w 6223400"/>
              <a:gd name="connsiteY18" fmla="*/ 372314 h 6858000"/>
              <a:gd name="connsiteX19" fmla="*/ 4766342 w 6223400"/>
              <a:gd name="connsiteY19" fmla="*/ 533311 h 6858000"/>
              <a:gd name="connsiteX20" fmla="*/ 4777327 w 6223400"/>
              <a:gd name="connsiteY20" fmla="*/ 543960 h 6858000"/>
              <a:gd name="connsiteX21" fmla="*/ 4785029 w 6223400"/>
              <a:gd name="connsiteY21" fmla="*/ 557747 h 6858000"/>
              <a:gd name="connsiteX22" fmla="*/ 4784573 w 6223400"/>
              <a:gd name="connsiteY22" fmla="*/ 559975 h 6858000"/>
              <a:gd name="connsiteX23" fmla="*/ 4789365 w 6223400"/>
              <a:gd name="connsiteY23" fmla="*/ 577604 h 6858000"/>
              <a:gd name="connsiteX24" fmla="*/ 4793212 w 6223400"/>
              <a:gd name="connsiteY24" fmla="*/ 580389 h 6858000"/>
              <a:gd name="connsiteX25" fmla="*/ 4820197 w 6223400"/>
              <a:gd name="connsiteY25" fmla="*/ 654308 h 6858000"/>
              <a:gd name="connsiteX26" fmla="*/ 4789004 w 6223400"/>
              <a:gd name="connsiteY26" fmla="*/ 709310 h 6858000"/>
              <a:gd name="connsiteX27" fmla="*/ 4809572 w 6223400"/>
              <a:gd name="connsiteY27" fmla="*/ 893538 h 6858000"/>
              <a:gd name="connsiteX28" fmla="*/ 4832997 w 6223400"/>
              <a:gd name="connsiteY28" fmla="*/ 1201806 h 6858000"/>
              <a:gd name="connsiteX29" fmla="*/ 4793622 w 6223400"/>
              <a:gd name="connsiteY29" fmla="*/ 1467065 h 6858000"/>
              <a:gd name="connsiteX30" fmla="*/ 4808087 w 6223400"/>
              <a:gd name="connsiteY30" fmla="*/ 1640574 h 6858000"/>
              <a:gd name="connsiteX31" fmla="*/ 4818290 w 6223400"/>
              <a:gd name="connsiteY31" fmla="*/ 1723113 h 6858000"/>
              <a:gd name="connsiteX32" fmla="*/ 4802030 w 6223400"/>
              <a:gd name="connsiteY32" fmla="*/ 1796477 h 6858000"/>
              <a:gd name="connsiteX33" fmla="*/ 4789394 w 6223400"/>
              <a:gd name="connsiteY33" fmla="*/ 1850084 h 6858000"/>
              <a:gd name="connsiteX34" fmla="*/ 4781341 w 6223400"/>
              <a:gd name="connsiteY34" fmla="*/ 1964880 h 6858000"/>
              <a:gd name="connsiteX35" fmla="*/ 4780876 w 6223400"/>
              <a:gd name="connsiteY35" fmla="*/ 2085740 h 6858000"/>
              <a:gd name="connsiteX36" fmla="*/ 4721183 w 6223400"/>
              <a:gd name="connsiteY36" fmla="*/ 2249323 h 6858000"/>
              <a:gd name="connsiteX37" fmla="*/ 4696718 w 6223400"/>
              <a:gd name="connsiteY37" fmla="*/ 2602688 h 6858000"/>
              <a:gd name="connsiteX38" fmla="*/ 4688423 w 6223400"/>
              <a:gd name="connsiteY38" fmla="*/ 2721695 h 6858000"/>
              <a:gd name="connsiteX39" fmla="*/ 4668388 w 6223400"/>
              <a:gd name="connsiteY39" fmla="*/ 2840426 h 6858000"/>
              <a:gd name="connsiteX40" fmla="*/ 4695734 w 6223400"/>
              <a:gd name="connsiteY40" fmla="*/ 2936681 h 6858000"/>
              <a:gd name="connsiteX41" fmla="*/ 4673957 w 6223400"/>
              <a:gd name="connsiteY41" fmla="*/ 3075786 h 6858000"/>
              <a:gd name="connsiteX42" fmla="*/ 4672057 w 6223400"/>
              <a:gd name="connsiteY42" fmla="*/ 3182899 h 6858000"/>
              <a:gd name="connsiteX43" fmla="*/ 4684836 w 6223400"/>
              <a:gd name="connsiteY43" fmla="*/ 3210263 h 6858000"/>
              <a:gd name="connsiteX44" fmla="*/ 4684277 w 6223400"/>
              <a:gd name="connsiteY44" fmla="*/ 3214819 h 6858000"/>
              <a:gd name="connsiteX45" fmla="*/ 4679724 w 6223400"/>
              <a:gd name="connsiteY45" fmla="*/ 3215542 h 6858000"/>
              <a:gd name="connsiteX46" fmla="*/ 4677577 w 6223400"/>
              <a:gd name="connsiteY46" fmla="*/ 3227568 h 6858000"/>
              <a:gd name="connsiteX47" fmla="*/ 4679121 w 6223400"/>
              <a:gd name="connsiteY47" fmla="*/ 3243956 h 6858000"/>
              <a:gd name="connsiteX48" fmla="*/ 4675886 w 6223400"/>
              <a:gd name="connsiteY48" fmla="*/ 3258102 h 6858000"/>
              <a:gd name="connsiteX49" fmla="*/ 4666132 w 6223400"/>
              <a:gd name="connsiteY49" fmla="*/ 3289864 h 6858000"/>
              <a:gd name="connsiteX50" fmla="*/ 4665929 w 6223400"/>
              <a:gd name="connsiteY50" fmla="*/ 3300587 h 6858000"/>
              <a:gd name="connsiteX51" fmla="*/ 4662937 w 6223400"/>
              <a:gd name="connsiteY51" fmla="*/ 3311027 h 6858000"/>
              <a:gd name="connsiteX52" fmla="*/ 4660497 w 6223400"/>
              <a:gd name="connsiteY52" fmla="*/ 3311675 h 6858000"/>
              <a:gd name="connsiteX53" fmla="*/ 4654307 w 6223400"/>
              <a:gd name="connsiteY53" fmla="*/ 3305257 h 6858000"/>
              <a:gd name="connsiteX54" fmla="*/ 4651183 w 6223400"/>
              <a:gd name="connsiteY54" fmla="*/ 3460438 h 6858000"/>
              <a:gd name="connsiteX55" fmla="*/ 4668869 w 6223400"/>
              <a:gd name="connsiteY55" fmla="*/ 3559504 h 6858000"/>
              <a:gd name="connsiteX56" fmla="*/ 4706367 w 6223400"/>
              <a:gd name="connsiteY56" fmla="*/ 3636089 h 6858000"/>
              <a:gd name="connsiteX57" fmla="*/ 4745680 w 6223400"/>
              <a:gd name="connsiteY57" fmla="*/ 3768627 h 6858000"/>
              <a:gd name="connsiteX58" fmla="*/ 4848872 w 6223400"/>
              <a:gd name="connsiteY58" fmla="*/ 3937574 h 6858000"/>
              <a:gd name="connsiteX59" fmla="*/ 4963133 w 6223400"/>
              <a:gd name="connsiteY59" fmla="*/ 4114322 h 6858000"/>
              <a:gd name="connsiteX60" fmla="*/ 5099436 w 6223400"/>
              <a:gd name="connsiteY60" fmla="*/ 4390012 h 6858000"/>
              <a:gd name="connsiteX61" fmla="*/ 5177436 w 6223400"/>
              <a:gd name="connsiteY61" fmla="*/ 4529367 h 6858000"/>
              <a:gd name="connsiteX62" fmla="*/ 5245650 w 6223400"/>
              <a:gd name="connsiteY62" fmla="*/ 4634370 h 6858000"/>
              <a:gd name="connsiteX63" fmla="*/ 5265662 w 6223400"/>
              <a:gd name="connsiteY63" fmla="*/ 4708824 h 6858000"/>
              <a:gd name="connsiteX64" fmla="*/ 5305482 w 6223400"/>
              <a:gd name="connsiteY64" fmla="*/ 4824943 h 6858000"/>
              <a:gd name="connsiteX65" fmla="*/ 5341722 w 6223400"/>
              <a:gd name="connsiteY65" fmla="*/ 4867341 h 6858000"/>
              <a:gd name="connsiteX66" fmla="*/ 5391860 w 6223400"/>
              <a:gd name="connsiteY66" fmla="*/ 4969482 h 6858000"/>
              <a:gd name="connsiteX67" fmla="*/ 5443823 w 6223400"/>
              <a:gd name="connsiteY67" fmla="*/ 5045764 h 6858000"/>
              <a:gd name="connsiteX68" fmla="*/ 5698884 w 6223400"/>
              <a:gd name="connsiteY68" fmla="*/ 5240135 h 6858000"/>
              <a:gd name="connsiteX69" fmla="*/ 5802745 w 6223400"/>
              <a:gd name="connsiteY69" fmla="*/ 5405525 h 6858000"/>
              <a:gd name="connsiteX70" fmla="*/ 5896576 w 6223400"/>
              <a:gd name="connsiteY70" fmla="*/ 5514876 h 6858000"/>
              <a:gd name="connsiteX71" fmla="*/ 5905131 w 6223400"/>
              <a:gd name="connsiteY71" fmla="*/ 5543895 h 6858000"/>
              <a:gd name="connsiteX72" fmla="*/ 5919711 w 6223400"/>
              <a:gd name="connsiteY72" fmla="*/ 5592311 h 6858000"/>
              <a:gd name="connsiteX73" fmla="*/ 5921028 w 6223400"/>
              <a:gd name="connsiteY73" fmla="*/ 5636484 h 6858000"/>
              <a:gd name="connsiteX74" fmla="*/ 5937013 w 6223400"/>
              <a:gd name="connsiteY74" fmla="*/ 5673804 h 6858000"/>
              <a:gd name="connsiteX75" fmla="*/ 5953116 w 6223400"/>
              <a:gd name="connsiteY75" fmla="*/ 5672149 h 6858000"/>
              <a:gd name="connsiteX76" fmla="*/ 5966195 w 6223400"/>
              <a:gd name="connsiteY76" fmla="*/ 5715424 h 6858000"/>
              <a:gd name="connsiteX77" fmla="*/ 5984676 w 6223400"/>
              <a:gd name="connsiteY77" fmla="*/ 5782202 h 6858000"/>
              <a:gd name="connsiteX78" fmla="*/ 5991226 w 6223400"/>
              <a:gd name="connsiteY78" fmla="*/ 5790528 h 6858000"/>
              <a:gd name="connsiteX79" fmla="*/ 5983278 w 6223400"/>
              <a:gd name="connsiteY79" fmla="*/ 5805716 h 6858000"/>
              <a:gd name="connsiteX80" fmla="*/ 5983618 w 6223400"/>
              <a:gd name="connsiteY80" fmla="*/ 5862441 h 6858000"/>
              <a:gd name="connsiteX81" fmla="*/ 6015245 w 6223400"/>
              <a:gd name="connsiteY81" fmla="*/ 5963982 h 6858000"/>
              <a:gd name="connsiteX82" fmla="*/ 6027586 w 6223400"/>
              <a:gd name="connsiteY82" fmla="*/ 5986436 h 6858000"/>
              <a:gd name="connsiteX83" fmla="*/ 6049361 w 6223400"/>
              <a:gd name="connsiteY83" fmla="*/ 6034848 h 6858000"/>
              <a:gd name="connsiteX84" fmla="*/ 6070025 w 6223400"/>
              <a:gd name="connsiteY84" fmla="*/ 6064390 h 6858000"/>
              <a:gd name="connsiteX85" fmla="*/ 6066083 w 6223400"/>
              <a:gd name="connsiteY85" fmla="*/ 6074622 h 6858000"/>
              <a:gd name="connsiteX86" fmla="*/ 6068582 w 6223400"/>
              <a:gd name="connsiteY86" fmla="*/ 6095625 h 6858000"/>
              <a:gd name="connsiteX87" fmla="*/ 6098779 w 6223400"/>
              <a:gd name="connsiteY87" fmla="*/ 6194890 h 6858000"/>
              <a:gd name="connsiteX88" fmla="*/ 6109139 w 6223400"/>
              <a:gd name="connsiteY88" fmla="*/ 6211062 h 6858000"/>
              <a:gd name="connsiteX89" fmla="*/ 6145119 w 6223400"/>
              <a:gd name="connsiteY89" fmla="*/ 6303997 h 6858000"/>
              <a:gd name="connsiteX90" fmla="*/ 6165032 w 6223400"/>
              <a:gd name="connsiteY90" fmla="*/ 6461800 h 6858000"/>
              <a:gd name="connsiteX91" fmla="*/ 6210435 w 6223400"/>
              <a:gd name="connsiteY91" fmla="*/ 6633111 h 6858000"/>
              <a:gd name="connsiteX92" fmla="*/ 6219899 w 6223400"/>
              <a:gd name="connsiteY92" fmla="*/ 6838923 h 6858000"/>
              <a:gd name="connsiteX93" fmla="*/ 6216288 w 6223400"/>
              <a:gd name="connsiteY93" fmla="*/ 6858000 h 6858000"/>
              <a:gd name="connsiteX94" fmla="*/ 0 w 6223400"/>
              <a:gd name="connsiteY94" fmla="*/ 6858000 h 6858000"/>
              <a:gd name="connsiteX95" fmla="*/ 0 w 6223400"/>
              <a:gd name="connsiteY95"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06084 w 6223400"/>
              <a:gd name="connsiteY7" fmla="*/ 249129 h 6858000"/>
              <a:gd name="connsiteX8" fmla="*/ 4710729 w 6223400"/>
              <a:gd name="connsiteY8" fmla="*/ 265981 h 6858000"/>
              <a:gd name="connsiteX9" fmla="*/ 4718625 w 6223400"/>
              <a:gd name="connsiteY9" fmla="*/ 279849 h 6858000"/>
              <a:gd name="connsiteX10" fmla="*/ 4740930 w 6223400"/>
              <a:gd name="connsiteY10" fmla="*/ 339224 h 6858000"/>
              <a:gd name="connsiteX11" fmla="*/ 4740041 w 6223400"/>
              <a:gd name="connsiteY11" fmla="*/ 340080 h 6858000"/>
              <a:gd name="connsiteX12" fmla="*/ 4738863 w 6223400"/>
              <a:gd name="connsiteY12" fmla="*/ 351201 h 6858000"/>
              <a:gd name="connsiteX13" fmla="*/ 4732241 w 6223400"/>
              <a:gd name="connsiteY13" fmla="*/ 351407 h 6858000"/>
              <a:gd name="connsiteX14" fmla="*/ 4732927 w 6223400"/>
              <a:gd name="connsiteY14" fmla="*/ 353369 h 6858000"/>
              <a:gd name="connsiteX15" fmla="*/ 4736091 w 6223400"/>
              <a:gd name="connsiteY15" fmla="*/ 365928 h 6858000"/>
              <a:gd name="connsiteX16" fmla="*/ 4739022 w 6223400"/>
              <a:gd name="connsiteY16" fmla="*/ 371555 h 6858000"/>
              <a:gd name="connsiteX17" fmla="*/ 4737700 w 6223400"/>
              <a:gd name="connsiteY17" fmla="*/ 372314 h 6858000"/>
              <a:gd name="connsiteX18" fmla="*/ 4766342 w 6223400"/>
              <a:gd name="connsiteY18" fmla="*/ 533311 h 6858000"/>
              <a:gd name="connsiteX19" fmla="*/ 4777327 w 6223400"/>
              <a:gd name="connsiteY19" fmla="*/ 543960 h 6858000"/>
              <a:gd name="connsiteX20" fmla="*/ 4785029 w 6223400"/>
              <a:gd name="connsiteY20" fmla="*/ 557747 h 6858000"/>
              <a:gd name="connsiteX21" fmla="*/ 4784573 w 6223400"/>
              <a:gd name="connsiteY21" fmla="*/ 559975 h 6858000"/>
              <a:gd name="connsiteX22" fmla="*/ 4789365 w 6223400"/>
              <a:gd name="connsiteY22" fmla="*/ 577604 h 6858000"/>
              <a:gd name="connsiteX23" fmla="*/ 4793212 w 6223400"/>
              <a:gd name="connsiteY23" fmla="*/ 580389 h 6858000"/>
              <a:gd name="connsiteX24" fmla="*/ 4820197 w 6223400"/>
              <a:gd name="connsiteY24" fmla="*/ 654308 h 6858000"/>
              <a:gd name="connsiteX25" fmla="*/ 4789004 w 6223400"/>
              <a:gd name="connsiteY25" fmla="*/ 709310 h 6858000"/>
              <a:gd name="connsiteX26" fmla="*/ 4809572 w 6223400"/>
              <a:gd name="connsiteY26" fmla="*/ 893538 h 6858000"/>
              <a:gd name="connsiteX27" fmla="*/ 4832997 w 6223400"/>
              <a:gd name="connsiteY27" fmla="*/ 1201806 h 6858000"/>
              <a:gd name="connsiteX28" fmla="*/ 4793622 w 6223400"/>
              <a:gd name="connsiteY28" fmla="*/ 1467065 h 6858000"/>
              <a:gd name="connsiteX29" fmla="*/ 4808087 w 6223400"/>
              <a:gd name="connsiteY29" fmla="*/ 1640574 h 6858000"/>
              <a:gd name="connsiteX30" fmla="*/ 4818290 w 6223400"/>
              <a:gd name="connsiteY30" fmla="*/ 1723113 h 6858000"/>
              <a:gd name="connsiteX31" fmla="*/ 4802030 w 6223400"/>
              <a:gd name="connsiteY31" fmla="*/ 1796477 h 6858000"/>
              <a:gd name="connsiteX32" fmla="*/ 4789394 w 6223400"/>
              <a:gd name="connsiteY32" fmla="*/ 1850084 h 6858000"/>
              <a:gd name="connsiteX33" fmla="*/ 4781341 w 6223400"/>
              <a:gd name="connsiteY33" fmla="*/ 1964880 h 6858000"/>
              <a:gd name="connsiteX34" fmla="*/ 4780876 w 6223400"/>
              <a:gd name="connsiteY34" fmla="*/ 2085740 h 6858000"/>
              <a:gd name="connsiteX35" fmla="*/ 4721183 w 6223400"/>
              <a:gd name="connsiteY35" fmla="*/ 2249323 h 6858000"/>
              <a:gd name="connsiteX36" fmla="*/ 4696718 w 6223400"/>
              <a:gd name="connsiteY36" fmla="*/ 2602688 h 6858000"/>
              <a:gd name="connsiteX37" fmla="*/ 4688423 w 6223400"/>
              <a:gd name="connsiteY37" fmla="*/ 2721695 h 6858000"/>
              <a:gd name="connsiteX38" fmla="*/ 4668388 w 6223400"/>
              <a:gd name="connsiteY38" fmla="*/ 2840426 h 6858000"/>
              <a:gd name="connsiteX39" fmla="*/ 4695734 w 6223400"/>
              <a:gd name="connsiteY39" fmla="*/ 2936681 h 6858000"/>
              <a:gd name="connsiteX40" fmla="*/ 4673957 w 6223400"/>
              <a:gd name="connsiteY40" fmla="*/ 3075786 h 6858000"/>
              <a:gd name="connsiteX41" fmla="*/ 4672057 w 6223400"/>
              <a:gd name="connsiteY41" fmla="*/ 3182899 h 6858000"/>
              <a:gd name="connsiteX42" fmla="*/ 4684836 w 6223400"/>
              <a:gd name="connsiteY42" fmla="*/ 3210263 h 6858000"/>
              <a:gd name="connsiteX43" fmla="*/ 4684277 w 6223400"/>
              <a:gd name="connsiteY43" fmla="*/ 3214819 h 6858000"/>
              <a:gd name="connsiteX44" fmla="*/ 4679724 w 6223400"/>
              <a:gd name="connsiteY44" fmla="*/ 3215542 h 6858000"/>
              <a:gd name="connsiteX45" fmla="*/ 4677577 w 6223400"/>
              <a:gd name="connsiteY45" fmla="*/ 3227568 h 6858000"/>
              <a:gd name="connsiteX46" fmla="*/ 4679121 w 6223400"/>
              <a:gd name="connsiteY46" fmla="*/ 3243956 h 6858000"/>
              <a:gd name="connsiteX47" fmla="*/ 4675886 w 6223400"/>
              <a:gd name="connsiteY47" fmla="*/ 3258102 h 6858000"/>
              <a:gd name="connsiteX48" fmla="*/ 4666132 w 6223400"/>
              <a:gd name="connsiteY48" fmla="*/ 3289864 h 6858000"/>
              <a:gd name="connsiteX49" fmla="*/ 4665929 w 6223400"/>
              <a:gd name="connsiteY49" fmla="*/ 3300587 h 6858000"/>
              <a:gd name="connsiteX50" fmla="*/ 4662937 w 6223400"/>
              <a:gd name="connsiteY50" fmla="*/ 3311027 h 6858000"/>
              <a:gd name="connsiteX51" fmla="*/ 4660497 w 6223400"/>
              <a:gd name="connsiteY51" fmla="*/ 3311675 h 6858000"/>
              <a:gd name="connsiteX52" fmla="*/ 4654307 w 6223400"/>
              <a:gd name="connsiteY52" fmla="*/ 3305257 h 6858000"/>
              <a:gd name="connsiteX53" fmla="*/ 4651183 w 6223400"/>
              <a:gd name="connsiteY53" fmla="*/ 3460438 h 6858000"/>
              <a:gd name="connsiteX54" fmla="*/ 4668869 w 6223400"/>
              <a:gd name="connsiteY54" fmla="*/ 3559504 h 6858000"/>
              <a:gd name="connsiteX55" fmla="*/ 4706367 w 6223400"/>
              <a:gd name="connsiteY55" fmla="*/ 3636089 h 6858000"/>
              <a:gd name="connsiteX56" fmla="*/ 4745680 w 6223400"/>
              <a:gd name="connsiteY56" fmla="*/ 3768627 h 6858000"/>
              <a:gd name="connsiteX57" fmla="*/ 4848872 w 6223400"/>
              <a:gd name="connsiteY57" fmla="*/ 3937574 h 6858000"/>
              <a:gd name="connsiteX58" fmla="*/ 4963133 w 6223400"/>
              <a:gd name="connsiteY58" fmla="*/ 4114322 h 6858000"/>
              <a:gd name="connsiteX59" fmla="*/ 5099436 w 6223400"/>
              <a:gd name="connsiteY59" fmla="*/ 4390012 h 6858000"/>
              <a:gd name="connsiteX60" fmla="*/ 5177436 w 6223400"/>
              <a:gd name="connsiteY60" fmla="*/ 4529367 h 6858000"/>
              <a:gd name="connsiteX61" fmla="*/ 5245650 w 6223400"/>
              <a:gd name="connsiteY61" fmla="*/ 4634370 h 6858000"/>
              <a:gd name="connsiteX62" fmla="*/ 5265662 w 6223400"/>
              <a:gd name="connsiteY62" fmla="*/ 4708824 h 6858000"/>
              <a:gd name="connsiteX63" fmla="*/ 5305482 w 6223400"/>
              <a:gd name="connsiteY63" fmla="*/ 4824943 h 6858000"/>
              <a:gd name="connsiteX64" fmla="*/ 5341722 w 6223400"/>
              <a:gd name="connsiteY64" fmla="*/ 4867341 h 6858000"/>
              <a:gd name="connsiteX65" fmla="*/ 5391860 w 6223400"/>
              <a:gd name="connsiteY65" fmla="*/ 4969482 h 6858000"/>
              <a:gd name="connsiteX66" fmla="*/ 5443823 w 6223400"/>
              <a:gd name="connsiteY66" fmla="*/ 5045764 h 6858000"/>
              <a:gd name="connsiteX67" fmla="*/ 5698884 w 6223400"/>
              <a:gd name="connsiteY67" fmla="*/ 5240135 h 6858000"/>
              <a:gd name="connsiteX68" fmla="*/ 5802745 w 6223400"/>
              <a:gd name="connsiteY68" fmla="*/ 5405525 h 6858000"/>
              <a:gd name="connsiteX69" fmla="*/ 5896576 w 6223400"/>
              <a:gd name="connsiteY69" fmla="*/ 5514876 h 6858000"/>
              <a:gd name="connsiteX70" fmla="*/ 5905131 w 6223400"/>
              <a:gd name="connsiteY70" fmla="*/ 5543895 h 6858000"/>
              <a:gd name="connsiteX71" fmla="*/ 5919711 w 6223400"/>
              <a:gd name="connsiteY71" fmla="*/ 5592311 h 6858000"/>
              <a:gd name="connsiteX72" fmla="*/ 5921028 w 6223400"/>
              <a:gd name="connsiteY72" fmla="*/ 5636484 h 6858000"/>
              <a:gd name="connsiteX73" fmla="*/ 5937013 w 6223400"/>
              <a:gd name="connsiteY73" fmla="*/ 5673804 h 6858000"/>
              <a:gd name="connsiteX74" fmla="*/ 5953116 w 6223400"/>
              <a:gd name="connsiteY74" fmla="*/ 5672149 h 6858000"/>
              <a:gd name="connsiteX75" fmla="*/ 5966195 w 6223400"/>
              <a:gd name="connsiteY75" fmla="*/ 5715424 h 6858000"/>
              <a:gd name="connsiteX76" fmla="*/ 5984676 w 6223400"/>
              <a:gd name="connsiteY76" fmla="*/ 5782202 h 6858000"/>
              <a:gd name="connsiteX77" fmla="*/ 5991226 w 6223400"/>
              <a:gd name="connsiteY77" fmla="*/ 5790528 h 6858000"/>
              <a:gd name="connsiteX78" fmla="*/ 5983278 w 6223400"/>
              <a:gd name="connsiteY78" fmla="*/ 5805716 h 6858000"/>
              <a:gd name="connsiteX79" fmla="*/ 5983618 w 6223400"/>
              <a:gd name="connsiteY79" fmla="*/ 5862441 h 6858000"/>
              <a:gd name="connsiteX80" fmla="*/ 6015245 w 6223400"/>
              <a:gd name="connsiteY80" fmla="*/ 5963982 h 6858000"/>
              <a:gd name="connsiteX81" fmla="*/ 6027586 w 6223400"/>
              <a:gd name="connsiteY81" fmla="*/ 5986436 h 6858000"/>
              <a:gd name="connsiteX82" fmla="*/ 6049361 w 6223400"/>
              <a:gd name="connsiteY82" fmla="*/ 6034848 h 6858000"/>
              <a:gd name="connsiteX83" fmla="*/ 6070025 w 6223400"/>
              <a:gd name="connsiteY83" fmla="*/ 6064390 h 6858000"/>
              <a:gd name="connsiteX84" fmla="*/ 6066083 w 6223400"/>
              <a:gd name="connsiteY84" fmla="*/ 6074622 h 6858000"/>
              <a:gd name="connsiteX85" fmla="*/ 6068582 w 6223400"/>
              <a:gd name="connsiteY85" fmla="*/ 6095625 h 6858000"/>
              <a:gd name="connsiteX86" fmla="*/ 6098779 w 6223400"/>
              <a:gd name="connsiteY86" fmla="*/ 6194890 h 6858000"/>
              <a:gd name="connsiteX87" fmla="*/ 6109139 w 6223400"/>
              <a:gd name="connsiteY87" fmla="*/ 6211062 h 6858000"/>
              <a:gd name="connsiteX88" fmla="*/ 6145119 w 6223400"/>
              <a:gd name="connsiteY88" fmla="*/ 6303997 h 6858000"/>
              <a:gd name="connsiteX89" fmla="*/ 6165032 w 6223400"/>
              <a:gd name="connsiteY89" fmla="*/ 6461800 h 6858000"/>
              <a:gd name="connsiteX90" fmla="*/ 6210435 w 6223400"/>
              <a:gd name="connsiteY90" fmla="*/ 6633111 h 6858000"/>
              <a:gd name="connsiteX91" fmla="*/ 6219899 w 6223400"/>
              <a:gd name="connsiteY91" fmla="*/ 6838923 h 6858000"/>
              <a:gd name="connsiteX92" fmla="*/ 6216288 w 6223400"/>
              <a:gd name="connsiteY92" fmla="*/ 6858000 h 6858000"/>
              <a:gd name="connsiteX93" fmla="*/ 0 w 6223400"/>
              <a:gd name="connsiteY93" fmla="*/ 6858000 h 6858000"/>
              <a:gd name="connsiteX94" fmla="*/ 0 w 6223400"/>
              <a:gd name="connsiteY94"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06561 w 6223400"/>
              <a:gd name="connsiteY6" fmla="*/ 246988 h 6858000"/>
              <a:gd name="connsiteX7" fmla="*/ 4710729 w 6223400"/>
              <a:gd name="connsiteY7" fmla="*/ 265981 h 6858000"/>
              <a:gd name="connsiteX8" fmla="*/ 4718625 w 6223400"/>
              <a:gd name="connsiteY8" fmla="*/ 279849 h 6858000"/>
              <a:gd name="connsiteX9" fmla="*/ 4740930 w 6223400"/>
              <a:gd name="connsiteY9" fmla="*/ 339224 h 6858000"/>
              <a:gd name="connsiteX10" fmla="*/ 4740041 w 6223400"/>
              <a:gd name="connsiteY10" fmla="*/ 340080 h 6858000"/>
              <a:gd name="connsiteX11" fmla="*/ 4738863 w 6223400"/>
              <a:gd name="connsiteY11" fmla="*/ 351201 h 6858000"/>
              <a:gd name="connsiteX12" fmla="*/ 4732241 w 6223400"/>
              <a:gd name="connsiteY12" fmla="*/ 351407 h 6858000"/>
              <a:gd name="connsiteX13" fmla="*/ 4732927 w 6223400"/>
              <a:gd name="connsiteY13" fmla="*/ 353369 h 6858000"/>
              <a:gd name="connsiteX14" fmla="*/ 4736091 w 6223400"/>
              <a:gd name="connsiteY14" fmla="*/ 365928 h 6858000"/>
              <a:gd name="connsiteX15" fmla="*/ 4739022 w 6223400"/>
              <a:gd name="connsiteY15" fmla="*/ 371555 h 6858000"/>
              <a:gd name="connsiteX16" fmla="*/ 4737700 w 6223400"/>
              <a:gd name="connsiteY16" fmla="*/ 372314 h 6858000"/>
              <a:gd name="connsiteX17" fmla="*/ 4766342 w 6223400"/>
              <a:gd name="connsiteY17" fmla="*/ 533311 h 6858000"/>
              <a:gd name="connsiteX18" fmla="*/ 4777327 w 6223400"/>
              <a:gd name="connsiteY18" fmla="*/ 543960 h 6858000"/>
              <a:gd name="connsiteX19" fmla="*/ 4785029 w 6223400"/>
              <a:gd name="connsiteY19" fmla="*/ 557747 h 6858000"/>
              <a:gd name="connsiteX20" fmla="*/ 4784573 w 6223400"/>
              <a:gd name="connsiteY20" fmla="*/ 559975 h 6858000"/>
              <a:gd name="connsiteX21" fmla="*/ 4789365 w 6223400"/>
              <a:gd name="connsiteY21" fmla="*/ 577604 h 6858000"/>
              <a:gd name="connsiteX22" fmla="*/ 4793212 w 6223400"/>
              <a:gd name="connsiteY22" fmla="*/ 580389 h 6858000"/>
              <a:gd name="connsiteX23" fmla="*/ 4820197 w 6223400"/>
              <a:gd name="connsiteY23" fmla="*/ 654308 h 6858000"/>
              <a:gd name="connsiteX24" fmla="*/ 4789004 w 6223400"/>
              <a:gd name="connsiteY24" fmla="*/ 709310 h 6858000"/>
              <a:gd name="connsiteX25" fmla="*/ 4809572 w 6223400"/>
              <a:gd name="connsiteY25" fmla="*/ 893538 h 6858000"/>
              <a:gd name="connsiteX26" fmla="*/ 4832997 w 6223400"/>
              <a:gd name="connsiteY26" fmla="*/ 1201806 h 6858000"/>
              <a:gd name="connsiteX27" fmla="*/ 4793622 w 6223400"/>
              <a:gd name="connsiteY27" fmla="*/ 1467065 h 6858000"/>
              <a:gd name="connsiteX28" fmla="*/ 4808087 w 6223400"/>
              <a:gd name="connsiteY28" fmla="*/ 1640574 h 6858000"/>
              <a:gd name="connsiteX29" fmla="*/ 4818290 w 6223400"/>
              <a:gd name="connsiteY29" fmla="*/ 1723113 h 6858000"/>
              <a:gd name="connsiteX30" fmla="*/ 4802030 w 6223400"/>
              <a:gd name="connsiteY30" fmla="*/ 1796477 h 6858000"/>
              <a:gd name="connsiteX31" fmla="*/ 4789394 w 6223400"/>
              <a:gd name="connsiteY31" fmla="*/ 1850084 h 6858000"/>
              <a:gd name="connsiteX32" fmla="*/ 4781341 w 6223400"/>
              <a:gd name="connsiteY32" fmla="*/ 1964880 h 6858000"/>
              <a:gd name="connsiteX33" fmla="*/ 4780876 w 6223400"/>
              <a:gd name="connsiteY33" fmla="*/ 2085740 h 6858000"/>
              <a:gd name="connsiteX34" fmla="*/ 4721183 w 6223400"/>
              <a:gd name="connsiteY34" fmla="*/ 2249323 h 6858000"/>
              <a:gd name="connsiteX35" fmla="*/ 4696718 w 6223400"/>
              <a:gd name="connsiteY35" fmla="*/ 2602688 h 6858000"/>
              <a:gd name="connsiteX36" fmla="*/ 4688423 w 6223400"/>
              <a:gd name="connsiteY36" fmla="*/ 2721695 h 6858000"/>
              <a:gd name="connsiteX37" fmla="*/ 4668388 w 6223400"/>
              <a:gd name="connsiteY37" fmla="*/ 2840426 h 6858000"/>
              <a:gd name="connsiteX38" fmla="*/ 4695734 w 6223400"/>
              <a:gd name="connsiteY38" fmla="*/ 2936681 h 6858000"/>
              <a:gd name="connsiteX39" fmla="*/ 4673957 w 6223400"/>
              <a:gd name="connsiteY39" fmla="*/ 3075786 h 6858000"/>
              <a:gd name="connsiteX40" fmla="*/ 4672057 w 6223400"/>
              <a:gd name="connsiteY40" fmla="*/ 3182899 h 6858000"/>
              <a:gd name="connsiteX41" fmla="*/ 4684836 w 6223400"/>
              <a:gd name="connsiteY41" fmla="*/ 3210263 h 6858000"/>
              <a:gd name="connsiteX42" fmla="*/ 4684277 w 6223400"/>
              <a:gd name="connsiteY42" fmla="*/ 3214819 h 6858000"/>
              <a:gd name="connsiteX43" fmla="*/ 4679724 w 6223400"/>
              <a:gd name="connsiteY43" fmla="*/ 3215542 h 6858000"/>
              <a:gd name="connsiteX44" fmla="*/ 4677577 w 6223400"/>
              <a:gd name="connsiteY44" fmla="*/ 3227568 h 6858000"/>
              <a:gd name="connsiteX45" fmla="*/ 4679121 w 6223400"/>
              <a:gd name="connsiteY45" fmla="*/ 3243956 h 6858000"/>
              <a:gd name="connsiteX46" fmla="*/ 4675886 w 6223400"/>
              <a:gd name="connsiteY46" fmla="*/ 3258102 h 6858000"/>
              <a:gd name="connsiteX47" fmla="*/ 4666132 w 6223400"/>
              <a:gd name="connsiteY47" fmla="*/ 3289864 h 6858000"/>
              <a:gd name="connsiteX48" fmla="*/ 4665929 w 6223400"/>
              <a:gd name="connsiteY48" fmla="*/ 3300587 h 6858000"/>
              <a:gd name="connsiteX49" fmla="*/ 4662937 w 6223400"/>
              <a:gd name="connsiteY49" fmla="*/ 3311027 h 6858000"/>
              <a:gd name="connsiteX50" fmla="*/ 4660497 w 6223400"/>
              <a:gd name="connsiteY50" fmla="*/ 3311675 h 6858000"/>
              <a:gd name="connsiteX51" fmla="*/ 4654307 w 6223400"/>
              <a:gd name="connsiteY51" fmla="*/ 3305257 h 6858000"/>
              <a:gd name="connsiteX52" fmla="*/ 4651183 w 6223400"/>
              <a:gd name="connsiteY52" fmla="*/ 3460438 h 6858000"/>
              <a:gd name="connsiteX53" fmla="*/ 4668869 w 6223400"/>
              <a:gd name="connsiteY53" fmla="*/ 3559504 h 6858000"/>
              <a:gd name="connsiteX54" fmla="*/ 4706367 w 6223400"/>
              <a:gd name="connsiteY54" fmla="*/ 3636089 h 6858000"/>
              <a:gd name="connsiteX55" fmla="*/ 4745680 w 6223400"/>
              <a:gd name="connsiteY55" fmla="*/ 3768627 h 6858000"/>
              <a:gd name="connsiteX56" fmla="*/ 4848872 w 6223400"/>
              <a:gd name="connsiteY56" fmla="*/ 3937574 h 6858000"/>
              <a:gd name="connsiteX57" fmla="*/ 4963133 w 6223400"/>
              <a:gd name="connsiteY57" fmla="*/ 4114322 h 6858000"/>
              <a:gd name="connsiteX58" fmla="*/ 5099436 w 6223400"/>
              <a:gd name="connsiteY58" fmla="*/ 4390012 h 6858000"/>
              <a:gd name="connsiteX59" fmla="*/ 5177436 w 6223400"/>
              <a:gd name="connsiteY59" fmla="*/ 4529367 h 6858000"/>
              <a:gd name="connsiteX60" fmla="*/ 5245650 w 6223400"/>
              <a:gd name="connsiteY60" fmla="*/ 4634370 h 6858000"/>
              <a:gd name="connsiteX61" fmla="*/ 5265662 w 6223400"/>
              <a:gd name="connsiteY61" fmla="*/ 4708824 h 6858000"/>
              <a:gd name="connsiteX62" fmla="*/ 5305482 w 6223400"/>
              <a:gd name="connsiteY62" fmla="*/ 4824943 h 6858000"/>
              <a:gd name="connsiteX63" fmla="*/ 5341722 w 6223400"/>
              <a:gd name="connsiteY63" fmla="*/ 4867341 h 6858000"/>
              <a:gd name="connsiteX64" fmla="*/ 5391860 w 6223400"/>
              <a:gd name="connsiteY64" fmla="*/ 4969482 h 6858000"/>
              <a:gd name="connsiteX65" fmla="*/ 5443823 w 6223400"/>
              <a:gd name="connsiteY65" fmla="*/ 5045764 h 6858000"/>
              <a:gd name="connsiteX66" fmla="*/ 5698884 w 6223400"/>
              <a:gd name="connsiteY66" fmla="*/ 5240135 h 6858000"/>
              <a:gd name="connsiteX67" fmla="*/ 5802745 w 6223400"/>
              <a:gd name="connsiteY67" fmla="*/ 5405525 h 6858000"/>
              <a:gd name="connsiteX68" fmla="*/ 5896576 w 6223400"/>
              <a:gd name="connsiteY68" fmla="*/ 5514876 h 6858000"/>
              <a:gd name="connsiteX69" fmla="*/ 5905131 w 6223400"/>
              <a:gd name="connsiteY69" fmla="*/ 5543895 h 6858000"/>
              <a:gd name="connsiteX70" fmla="*/ 5919711 w 6223400"/>
              <a:gd name="connsiteY70" fmla="*/ 5592311 h 6858000"/>
              <a:gd name="connsiteX71" fmla="*/ 5921028 w 6223400"/>
              <a:gd name="connsiteY71" fmla="*/ 5636484 h 6858000"/>
              <a:gd name="connsiteX72" fmla="*/ 5937013 w 6223400"/>
              <a:gd name="connsiteY72" fmla="*/ 5673804 h 6858000"/>
              <a:gd name="connsiteX73" fmla="*/ 5953116 w 6223400"/>
              <a:gd name="connsiteY73" fmla="*/ 5672149 h 6858000"/>
              <a:gd name="connsiteX74" fmla="*/ 5966195 w 6223400"/>
              <a:gd name="connsiteY74" fmla="*/ 5715424 h 6858000"/>
              <a:gd name="connsiteX75" fmla="*/ 5984676 w 6223400"/>
              <a:gd name="connsiteY75" fmla="*/ 5782202 h 6858000"/>
              <a:gd name="connsiteX76" fmla="*/ 5991226 w 6223400"/>
              <a:gd name="connsiteY76" fmla="*/ 5790528 h 6858000"/>
              <a:gd name="connsiteX77" fmla="*/ 5983278 w 6223400"/>
              <a:gd name="connsiteY77" fmla="*/ 5805716 h 6858000"/>
              <a:gd name="connsiteX78" fmla="*/ 5983618 w 6223400"/>
              <a:gd name="connsiteY78" fmla="*/ 5862441 h 6858000"/>
              <a:gd name="connsiteX79" fmla="*/ 6015245 w 6223400"/>
              <a:gd name="connsiteY79" fmla="*/ 5963982 h 6858000"/>
              <a:gd name="connsiteX80" fmla="*/ 6027586 w 6223400"/>
              <a:gd name="connsiteY80" fmla="*/ 5986436 h 6858000"/>
              <a:gd name="connsiteX81" fmla="*/ 6049361 w 6223400"/>
              <a:gd name="connsiteY81" fmla="*/ 6034848 h 6858000"/>
              <a:gd name="connsiteX82" fmla="*/ 6070025 w 6223400"/>
              <a:gd name="connsiteY82" fmla="*/ 6064390 h 6858000"/>
              <a:gd name="connsiteX83" fmla="*/ 6066083 w 6223400"/>
              <a:gd name="connsiteY83" fmla="*/ 6074622 h 6858000"/>
              <a:gd name="connsiteX84" fmla="*/ 6068582 w 6223400"/>
              <a:gd name="connsiteY84" fmla="*/ 6095625 h 6858000"/>
              <a:gd name="connsiteX85" fmla="*/ 6098779 w 6223400"/>
              <a:gd name="connsiteY85" fmla="*/ 6194890 h 6858000"/>
              <a:gd name="connsiteX86" fmla="*/ 6109139 w 6223400"/>
              <a:gd name="connsiteY86" fmla="*/ 6211062 h 6858000"/>
              <a:gd name="connsiteX87" fmla="*/ 6145119 w 6223400"/>
              <a:gd name="connsiteY87" fmla="*/ 6303997 h 6858000"/>
              <a:gd name="connsiteX88" fmla="*/ 6165032 w 6223400"/>
              <a:gd name="connsiteY88" fmla="*/ 6461800 h 6858000"/>
              <a:gd name="connsiteX89" fmla="*/ 6210435 w 6223400"/>
              <a:gd name="connsiteY89" fmla="*/ 6633111 h 6858000"/>
              <a:gd name="connsiteX90" fmla="*/ 6219899 w 6223400"/>
              <a:gd name="connsiteY90" fmla="*/ 6838923 h 6858000"/>
              <a:gd name="connsiteX91" fmla="*/ 6216288 w 6223400"/>
              <a:gd name="connsiteY91" fmla="*/ 6858000 h 6858000"/>
              <a:gd name="connsiteX92" fmla="*/ 0 w 6223400"/>
              <a:gd name="connsiteY92" fmla="*/ 6858000 h 6858000"/>
              <a:gd name="connsiteX93" fmla="*/ 0 w 6223400"/>
              <a:gd name="connsiteY93"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0729 w 6223400"/>
              <a:gd name="connsiteY6" fmla="*/ 265981 h 6858000"/>
              <a:gd name="connsiteX7" fmla="*/ 4718625 w 6223400"/>
              <a:gd name="connsiteY7" fmla="*/ 279849 h 6858000"/>
              <a:gd name="connsiteX8" fmla="*/ 4740930 w 6223400"/>
              <a:gd name="connsiteY8" fmla="*/ 339224 h 6858000"/>
              <a:gd name="connsiteX9" fmla="*/ 4740041 w 6223400"/>
              <a:gd name="connsiteY9" fmla="*/ 340080 h 6858000"/>
              <a:gd name="connsiteX10" fmla="*/ 4738863 w 6223400"/>
              <a:gd name="connsiteY10" fmla="*/ 351201 h 6858000"/>
              <a:gd name="connsiteX11" fmla="*/ 4732241 w 6223400"/>
              <a:gd name="connsiteY11" fmla="*/ 351407 h 6858000"/>
              <a:gd name="connsiteX12" fmla="*/ 4732927 w 6223400"/>
              <a:gd name="connsiteY12" fmla="*/ 353369 h 6858000"/>
              <a:gd name="connsiteX13" fmla="*/ 4736091 w 6223400"/>
              <a:gd name="connsiteY13" fmla="*/ 365928 h 6858000"/>
              <a:gd name="connsiteX14" fmla="*/ 4739022 w 6223400"/>
              <a:gd name="connsiteY14" fmla="*/ 371555 h 6858000"/>
              <a:gd name="connsiteX15" fmla="*/ 4737700 w 6223400"/>
              <a:gd name="connsiteY15" fmla="*/ 372314 h 6858000"/>
              <a:gd name="connsiteX16" fmla="*/ 4766342 w 6223400"/>
              <a:gd name="connsiteY16" fmla="*/ 533311 h 6858000"/>
              <a:gd name="connsiteX17" fmla="*/ 4777327 w 6223400"/>
              <a:gd name="connsiteY17" fmla="*/ 543960 h 6858000"/>
              <a:gd name="connsiteX18" fmla="*/ 4785029 w 6223400"/>
              <a:gd name="connsiteY18" fmla="*/ 557747 h 6858000"/>
              <a:gd name="connsiteX19" fmla="*/ 4784573 w 6223400"/>
              <a:gd name="connsiteY19" fmla="*/ 559975 h 6858000"/>
              <a:gd name="connsiteX20" fmla="*/ 4789365 w 6223400"/>
              <a:gd name="connsiteY20" fmla="*/ 577604 h 6858000"/>
              <a:gd name="connsiteX21" fmla="*/ 4793212 w 6223400"/>
              <a:gd name="connsiteY21" fmla="*/ 580389 h 6858000"/>
              <a:gd name="connsiteX22" fmla="*/ 4820197 w 6223400"/>
              <a:gd name="connsiteY22" fmla="*/ 654308 h 6858000"/>
              <a:gd name="connsiteX23" fmla="*/ 4789004 w 6223400"/>
              <a:gd name="connsiteY23" fmla="*/ 709310 h 6858000"/>
              <a:gd name="connsiteX24" fmla="*/ 4809572 w 6223400"/>
              <a:gd name="connsiteY24" fmla="*/ 893538 h 6858000"/>
              <a:gd name="connsiteX25" fmla="*/ 4832997 w 6223400"/>
              <a:gd name="connsiteY25" fmla="*/ 1201806 h 6858000"/>
              <a:gd name="connsiteX26" fmla="*/ 4793622 w 6223400"/>
              <a:gd name="connsiteY26" fmla="*/ 1467065 h 6858000"/>
              <a:gd name="connsiteX27" fmla="*/ 4808087 w 6223400"/>
              <a:gd name="connsiteY27" fmla="*/ 1640574 h 6858000"/>
              <a:gd name="connsiteX28" fmla="*/ 4818290 w 6223400"/>
              <a:gd name="connsiteY28" fmla="*/ 1723113 h 6858000"/>
              <a:gd name="connsiteX29" fmla="*/ 4802030 w 6223400"/>
              <a:gd name="connsiteY29" fmla="*/ 1796477 h 6858000"/>
              <a:gd name="connsiteX30" fmla="*/ 4789394 w 6223400"/>
              <a:gd name="connsiteY30" fmla="*/ 1850084 h 6858000"/>
              <a:gd name="connsiteX31" fmla="*/ 4781341 w 6223400"/>
              <a:gd name="connsiteY31" fmla="*/ 1964880 h 6858000"/>
              <a:gd name="connsiteX32" fmla="*/ 4780876 w 6223400"/>
              <a:gd name="connsiteY32" fmla="*/ 2085740 h 6858000"/>
              <a:gd name="connsiteX33" fmla="*/ 4721183 w 6223400"/>
              <a:gd name="connsiteY33" fmla="*/ 2249323 h 6858000"/>
              <a:gd name="connsiteX34" fmla="*/ 4696718 w 6223400"/>
              <a:gd name="connsiteY34" fmla="*/ 2602688 h 6858000"/>
              <a:gd name="connsiteX35" fmla="*/ 4688423 w 6223400"/>
              <a:gd name="connsiteY35" fmla="*/ 2721695 h 6858000"/>
              <a:gd name="connsiteX36" fmla="*/ 4668388 w 6223400"/>
              <a:gd name="connsiteY36" fmla="*/ 2840426 h 6858000"/>
              <a:gd name="connsiteX37" fmla="*/ 4695734 w 6223400"/>
              <a:gd name="connsiteY37" fmla="*/ 2936681 h 6858000"/>
              <a:gd name="connsiteX38" fmla="*/ 4673957 w 6223400"/>
              <a:gd name="connsiteY38" fmla="*/ 3075786 h 6858000"/>
              <a:gd name="connsiteX39" fmla="*/ 4672057 w 6223400"/>
              <a:gd name="connsiteY39" fmla="*/ 3182899 h 6858000"/>
              <a:gd name="connsiteX40" fmla="*/ 4684836 w 6223400"/>
              <a:gd name="connsiteY40" fmla="*/ 3210263 h 6858000"/>
              <a:gd name="connsiteX41" fmla="*/ 4684277 w 6223400"/>
              <a:gd name="connsiteY41" fmla="*/ 3214819 h 6858000"/>
              <a:gd name="connsiteX42" fmla="*/ 4679724 w 6223400"/>
              <a:gd name="connsiteY42" fmla="*/ 3215542 h 6858000"/>
              <a:gd name="connsiteX43" fmla="*/ 4677577 w 6223400"/>
              <a:gd name="connsiteY43" fmla="*/ 3227568 h 6858000"/>
              <a:gd name="connsiteX44" fmla="*/ 4679121 w 6223400"/>
              <a:gd name="connsiteY44" fmla="*/ 3243956 h 6858000"/>
              <a:gd name="connsiteX45" fmla="*/ 4675886 w 6223400"/>
              <a:gd name="connsiteY45" fmla="*/ 3258102 h 6858000"/>
              <a:gd name="connsiteX46" fmla="*/ 4666132 w 6223400"/>
              <a:gd name="connsiteY46" fmla="*/ 3289864 h 6858000"/>
              <a:gd name="connsiteX47" fmla="*/ 4665929 w 6223400"/>
              <a:gd name="connsiteY47" fmla="*/ 3300587 h 6858000"/>
              <a:gd name="connsiteX48" fmla="*/ 4662937 w 6223400"/>
              <a:gd name="connsiteY48" fmla="*/ 3311027 h 6858000"/>
              <a:gd name="connsiteX49" fmla="*/ 4660497 w 6223400"/>
              <a:gd name="connsiteY49" fmla="*/ 3311675 h 6858000"/>
              <a:gd name="connsiteX50" fmla="*/ 4654307 w 6223400"/>
              <a:gd name="connsiteY50" fmla="*/ 3305257 h 6858000"/>
              <a:gd name="connsiteX51" fmla="*/ 4651183 w 6223400"/>
              <a:gd name="connsiteY51" fmla="*/ 3460438 h 6858000"/>
              <a:gd name="connsiteX52" fmla="*/ 4668869 w 6223400"/>
              <a:gd name="connsiteY52" fmla="*/ 3559504 h 6858000"/>
              <a:gd name="connsiteX53" fmla="*/ 4706367 w 6223400"/>
              <a:gd name="connsiteY53" fmla="*/ 3636089 h 6858000"/>
              <a:gd name="connsiteX54" fmla="*/ 4745680 w 6223400"/>
              <a:gd name="connsiteY54" fmla="*/ 3768627 h 6858000"/>
              <a:gd name="connsiteX55" fmla="*/ 4848872 w 6223400"/>
              <a:gd name="connsiteY55" fmla="*/ 3937574 h 6858000"/>
              <a:gd name="connsiteX56" fmla="*/ 4963133 w 6223400"/>
              <a:gd name="connsiteY56" fmla="*/ 4114322 h 6858000"/>
              <a:gd name="connsiteX57" fmla="*/ 5099436 w 6223400"/>
              <a:gd name="connsiteY57" fmla="*/ 4390012 h 6858000"/>
              <a:gd name="connsiteX58" fmla="*/ 5177436 w 6223400"/>
              <a:gd name="connsiteY58" fmla="*/ 4529367 h 6858000"/>
              <a:gd name="connsiteX59" fmla="*/ 5245650 w 6223400"/>
              <a:gd name="connsiteY59" fmla="*/ 4634370 h 6858000"/>
              <a:gd name="connsiteX60" fmla="*/ 5265662 w 6223400"/>
              <a:gd name="connsiteY60" fmla="*/ 4708824 h 6858000"/>
              <a:gd name="connsiteX61" fmla="*/ 5305482 w 6223400"/>
              <a:gd name="connsiteY61" fmla="*/ 4824943 h 6858000"/>
              <a:gd name="connsiteX62" fmla="*/ 5341722 w 6223400"/>
              <a:gd name="connsiteY62" fmla="*/ 4867341 h 6858000"/>
              <a:gd name="connsiteX63" fmla="*/ 5391860 w 6223400"/>
              <a:gd name="connsiteY63" fmla="*/ 4969482 h 6858000"/>
              <a:gd name="connsiteX64" fmla="*/ 5443823 w 6223400"/>
              <a:gd name="connsiteY64" fmla="*/ 5045764 h 6858000"/>
              <a:gd name="connsiteX65" fmla="*/ 5698884 w 6223400"/>
              <a:gd name="connsiteY65" fmla="*/ 5240135 h 6858000"/>
              <a:gd name="connsiteX66" fmla="*/ 5802745 w 6223400"/>
              <a:gd name="connsiteY66" fmla="*/ 5405525 h 6858000"/>
              <a:gd name="connsiteX67" fmla="*/ 5896576 w 6223400"/>
              <a:gd name="connsiteY67" fmla="*/ 5514876 h 6858000"/>
              <a:gd name="connsiteX68" fmla="*/ 5905131 w 6223400"/>
              <a:gd name="connsiteY68" fmla="*/ 5543895 h 6858000"/>
              <a:gd name="connsiteX69" fmla="*/ 5919711 w 6223400"/>
              <a:gd name="connsiteY69" fmla="*/ 5592311 h 6858000"/>
              <a:gd name="connsiteX70" fmla="*/ 5921028 w 6223400"/>
              <a:gd name="connsiteY70" fmla="*/ 5636484 h 6858000"/>
              <a:gd name="connsiteX71" fmla="*/ 5937013 w 6223400"/>
              <a:gd name="connsiteY71" fmla="*/ 5673804 h 6858000"/>
              <a:gd name="connsiteX72" fmla="*/ 5953116 w 6223400"/>
              <a:gd name="connsiteY72" fmla="*/ 5672149 h 6858000"/>
              <a:gd name="connsiteX73" fmla="*/ 5966195 w 6223400"/>
              <a:gd name="connsiteY73" fmla="*/ 5715424 h 6858000"/>
              <a:gd name="connsiteX74" fmla="*/ 5984676 w 6223400"/>
              <a:gd name="connsiteY74" fmla="*/ 5782202 h 6858000"/>
              <a:gd name="connsiteX75" fmla="*/ 5991226 w 6223400"/>
              <a:gd name="connsiteY75" fmla="*/ 5790528 h 6858000"/>
              <a:gd name="connsiteX76" fmla="*/ 5983278 w 6223400"/>
              <a:gd name="connsiteY76" fmla="*/ 5805716 h 6858000"/>
              <a:gd name="connsiteX77" fmla="*/ 5983618 w 6223400"/>
              <a:gd name="connsiteY77" fmla="*/ 5862441 h 6858000"/>
              <a:gd name="connsiteX78" fmla="*/ 6015245 w 6223400"/>
              <a:gd name="connsiteY78" fmla="*/ 5963982 h 6858000"/>
              <a:gd name="connsiteX79" fmla="*/ 6027586 w 6223400"/>
              <a:gd name="connsiteY79" fmla="*/ 5986436 h 6858000"/>
              <a:gd name="connsiteX80" fmla="*/ 6049361 w 6223400"/>
              <a:gd name="connsiteY80" fmla="*/ 6034848 h 6858000"/>
              <a:gd name="connsiteX81" fmla="*/ 6070025 w 6223400"/>
              <a:gd name="connsiteY81" fmla="*/ 6064390 h 6858000"/>
              <a:gd name="connsiteX82" fmla="*/ 6066083 w 6223400"/>
              <a:gd name="connsiteY82" fmla="*/ 6074622 h 6858000"/>
              <a:gd name="connsiteX83" fmla="*/ 6068582 w 6223400"/>
              <a:gd name="connsiteY83" fmla="*/ 6095625 h 6858000"/>
              <a:gd name="connsiteX84" fmla="*/ 6098779 w 6223400"/>
              <a:gd name="connsiteY84" fmla="*/ 6194890 h 6858000"/>
              <a:gd name="connsiteX85" fmla="*/ 6109139 w 6223400"/>
              <a:gd name="connsiteY85" fmla="*/ 6211062 h 6858000"/>
              <a:gd name="connsiteX86" fmla="*/ 6145119 w 6223400"/>
              <a:gd name="connsiteY86" fmla="*/ 6303997 h 6858000"/>
              <a:gd name="connsiteX87" fmla="*/ 6165032 w 6223400"/>
              <a:gd name="connsiteY87" fmla="*/ 6461800 h 6858000"/>
              <a:gd name="connsiteX88" fmla="*/ 6210435 w 6223400"/>
              <a:gd name="connsiteY88" fmla="*/ 6633111 h 6858000"/>
              <a:gd name="connsiteX89" fmla="*/ 6219899 w 6223400"/>
              <a:gd name="connsiteY89" fmla="*/ 6838923 h 6858000"/>
              <a:gd name="connsiteX90" fmla="*/ 6216288 w 6223400"/>
              <a:gd name="connsiteY90" fmla="*/ 6858000 h 6858000"/>
              <a:gd name="connsiteX91" fmla="*/ 0 w 6223400"/>
              <a:gd name="connsiteY91" fmla="*/ 6858000 h 6858000"/>
              <a:gd name="connsiteX92" fmla="*/ 0 w 6223400"/>
              <a:gd name="connsiteY92"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698971 w 6223400"/>
              <a:gd name="connsiteY5" fmla="*/ 233841 h 6858000"/>
              <a:gd name="connsiteX6" fmla="*/ 4718625 w 6223400"/>
              <a:gd name="connsiteY6" fmla="*/ 279849 h 6858000"/>
              <a:gd name="connsiteX7" fmla="*/ 4740930 w 6223400"/>
              <a:gd name="connsiteY7" fmla="*/ 339224 h 6858000"/>
              <a:gd name="connsiteX8" fmla="*/ 4740041 w 6223400"/>
              <a:gd name="connsiteY8" fmla="*/ 340080 h 6858000"/>
              <a:gd name="connsiteX9" fmla="*/ 4738863 w 6223400"/>
              <a:gd name="connsiteY9" fmla="*/ 351201 h 6858000"/>
              <a:gd name="connsiteX10" fmla="*/ 4732241 w 6223400"/>
              <a:gd name="connsiteY10" fmla="*/ 351407 h 6858000"/>
              <a:gd name="connsiteX11" fmla="*/ 4732927 w 6223400"/>
              <a:gd name="connsiteY11" fmla="*/ 353369 h 6858000"/>
              <a:gd name="connsiteX12" fmla="*/ 4736091 w 6223400"/>
              <a:gd name="connsiteY12" fmla="*/ 365928 h 6858000"/>
              <a:gd name="connsiteX13" fmla="*/ 4739022 w 6223400"/>
              <a:gd name="connsiteY13" fmla="*/ 371555 h 6858000"/>
              <a:gd name="connsiteX14" fmla="*/ 4737700 w 6223400"/>
              <a:gd name="connsiteY14" fmla="*/ 372314 h 6858000"/>
              <a:gd name="connsiteX15" fmla="*/ 4766342 w 6223400"/>
              <a:gd name="connsiteY15" fmla="*/ 533311 h 6858000"/>
              <a:gd name="connsiteX16" fmla="*/ 4777327 w 6223400"/>
              <a:gd name="connsiteY16" fmla="*/ 543960 h 6858000"/>
              <a:gd name="connsiteX17" fmla="*/ 4785029 w 6223400"/>
              <a:gd name="connsiteY17" fmla="*/ 557747 h 6858000"/>
              <a:gd name="connsiteX18" fmla="*/ 4784573 w 6223400"/>
              <a:gd name="connsiteY18" fmla="*/ 559975 h 6858000"/>
              <a:gd name="connsiteX19" fmla="*/ 4789365 w 6223400"/>
              <a:gd name="connsiteY19" fmla="*/ 577604 h 6858000"/>
              <a:gd name="connsiteX20" fmla="*/ 4793212 w 6223400"/>
              <a:gd name="connsiteY20" fmla="*/ 580389 h 6858000"/>
              <a:gd name="connsiteX21" fmla="*/ 4820197 w 6223400"/>
              <a:gd name="connsiteY21" fmla="*/ 654308 h 6858000"/>
              <a:gd name="connsiteX22" fmla="*/ 4789004 w 6223400"/>
              <a:gd name="connsiteY22" fmla="*/ 709310 h 6858000"/>
              <a:gd name="connsiteX23" fmla="*/ 4809572 w 6223400"/>
              <a:gd name="connsiteY23" fmla="*/ 893538 h 6858000"/>
              <a:gd name="connsiteX24" fmla="*/ 4832997 w 6223400"/>
              <a:gd name="connsiteY24" fmla="*/ 1201806 h 6858000"/>
              <a:gd name="connsiteX25" fmla="*/ 4793622 w 6223400"/>
              <a:gd name="connsiteY25" fmla="*/ 1467065 h 6858000"/>
              <a:gd name="connsiteX26" fmla="*/ 4808087 w 6223400"/>
              <a:gd name="connsiteY26" fmla="*/ 1640574 h 6858000"/>
              <a:gd name="connsiteX27" fmla="*/ 4818290 w 6223400"/>
              <a:gd name="connsiteY27" fmla="*/ 1723113 h 6858000"/>
              <a:gd name="connsiteX28" fmla="*/ 4802030 w 6223400"/>
              <a:gd name="connsiteY28" fmla="*/ 1796477 h 6858000"/>
              <a:gd name="connsiteX29" fmla="*/ 4789394 w 6223400"/>
              <a:gd name="connsiteY29" fmla="*/ 1850084 h 6858000"/>
              <a:gd name="connsiteX30" fmla="*/ 4781341 w 6223400"/>
              <a:gd name="connsiteY30" fmla="*/ 1964880 h 6858000"/>
              <a:gd name="connsiteX31" fmla="*/ 4780876 w 6223400"/>
              <a:gd name="connsiteY31" fmla="*/ 2085740 h 6858000"/>
              <a:gd name="connsiteX32" fmla="*/ 4721183 w 6223400"/>
              <a:gd name="connsiteY32" fmla="*/ 2249323 h 6858000"/>
              <a:gd name="connsiteX33" fmla="*/ 4696718 w 6223400"/>
              <a:gd name="connsiteY33" fmla="*/ 2602688 h 6858000"/>
              <a:gd name="connsiteX34" fmla="*/ 4688423 w 6223400"/>
              <a:gd name="connsiteY34" fmla="*/ 2721695 h 6858000"/>
              <a:gd name="connsiteX35" fmla="*/ 4668388 w 6223400"/>
              <a:gd name="connsiteY35" fmla="*/ 2840426 h 6858000"/>
              <a:gd name="connsiteX36" fmla="*/ 4695734 w 6223400"/>
              <a:gd name="connsiteY36" fmla="*/ 2936681 h 6858000"/>
              <a:gd name="connsiteX37" fmla="*/ 4673957 w 6223400"/>
              <a:gd name="connsiteY37" fmla="*/ 3075786 h 6858000"/>
              <a:gd name="connsiteX38" fmla="*/ 4672057 w 6223400"/>
              <a:gd name="connsiteY38" fmla="*/ 3182899 h 6858000"/>
              <a:gd name="connsiteX39" fmla="*/ 4684836 w 6223400"/>
              <a:gd name="connsiteY39" fmla="*/ 3210263 h 6858000"/>
              <a:gd name="connsiteX40" fmla="*/ 4684277 w 6223400"/>
              <a:gd name="connsiteY40" fmla="*/ 3214819 h 6858000"/>
              <a:gd name="connsiteX41" fmla="*/ 4679724 w 6223400"/>
              <a:gd name="connsiteY41" fmla="*/ 3215542 h 6858000"/>
              <a:gd name="connsiteX42" fmla="*/ 4677577 w 6223400"/>
              <a:gd name="connsiteY42" fmla="*/ 3227568 h 6858000"/>
              <a:gd name="connsiteX43" fmla="*/ 4679121 w 6223400"/>
              <a:gd name="connsiteY43" fmla="*/ 3243956 h 6858000"/>
              <a:gd name="connsiteX44" fmla="*/ 4675886 w 6223400"/>
              <a:gd name="connsiteY44" fmla="*/ 3258102 h 6858000"/>
              <a:gd name="connsiteX45" fmla="*/ 4666132 w 6223400"/>
              <a:gd name="connsiteY45" fmla="*/ 3289864 h 6858000"/>
              <a:gd name="connsiteX46" fmla="*/ 4665929 w 6223400"/>
              <a:gd name="connsiteY46" fmla="*/ 3300587 h 6858000"/>
              <a:gd name="connsiteX47" fmla="*/ 4662937 w 6223400"/>
              <a:gd name="connsiteY47" fmla="*/ 3311027 h 6858000"/>
              <a:gd name="connsiteX48" fmla="*/ 4660497 w 6223400"/>
              <a:gd name="connsiteY48" fmla="*/ 3311675 h 6858000"/>
              <a:gd name="connsiteX49" fmla="*/ 4654307 w 6223400"/>
              <a:gd name="connsiteY49" fmla="*/ 3305257 h 6858000"/>
              <a:gd name="connsiteX50" fmla="*/ 4651183 w 6223400"/>
              <a:gd name="connsiteY50" fmla="*/ 3460438 h 6858000"/>
              <a:gd name="connsiteX51" fmla="*/ 4668869 w 6223400"/>
              <a:gd name="connsiteY51" fmla="*/ 3559504 h 6858000"/>
              <a:gd name="connsiteX52" fmla="*/ 4706367 w 6223400"/>
              <a:gd name="connsiteY52" fmla="*/ 3636089 h 6858000"/>
              <a:gd name="connsiteX53" fmla="*/ 4745680 w 6223400"/>
              <a:gd name="connsiteY53" fmla="*/ 3768627 h 6858000"/>
              <a:gd name="connsiteX54" fmla="*/ 4848872 w 6223400"/>
              <a:gd name="connsiteY54" fmla="*/ 3937574 h 6858000"/>
              <a:gd name="connsiteX55" fmla="*/ 4963133 w 6223400"/>
              <a:gd name="connsiteY55" fmla="*/ 4114322 h 6858000"/>
              <a:gd name="connsiteX56" fmla="*/ 5099436 w 6223400"/>
              <a:gd name="connsiteY56" fmla="*/ 4390012 h 6858000"/>
              <a:gd name="connsiteX57" fmla="*/ 5177436 w 6223400"/>
              <a:gd name="connsiteY57" fmla="*/ 4529367 h 6858000"/>
              <a:gd name="connsiteX58" fmla="*/ 5245650 w 6223400"/>
              <a:gd name="connsiteY58" fmla="*/ 4634370 h 6858000"/>
              <a:gd name="connsiteX59" fmla="*/ 5265662 w 6223400"/>
              <a:gd name="connsiteY59" fmla="*/ 4708824 h 6858000"/>
              <a:gd name="connsiteX60" fmla="*/ 5305482 w 6223400"/>
              <a:gd name="connsiteY60" fmla="*/ 4824943 h 6858000"/>
              <a:gd name="connsiteX61" fmla="*/ 5341722 w 6223400"/>
              <a:gd name="connsiteY61" fmla="*/ 4867341 h 6858000"/>
              <a:gd name="connsiteX62" fmla="*/ 5391860 w 6223400"/>
              <a:gd name="connsiteY62" fmla="*/ 4969482 h 6858000"/>
              <a:gd name="connsiteX63" fmla="*/ 5443823 w 6223400"/>
              <a:gd name="connsiteY63" fmla="*/ 5045764 h 6858000"/>
              <a:gd name="connsiteX64" fmla="*/ 5698884 w 6223400"/>
              <a:gd name="connsiteY64" fmla="*/ 5240135 h 6858000"/>
              <a:gd name="connsiteX65" fmla="*/ 5802745 w 6223400"/>
              <a:gd name="connsiteY65" fmla="*/ 5405525 h 6858000"/>
              <a:gd name="connsiteX66" fmla="*/ 5896576 w 6223400"/>
              <a:gd name="connsiteY66" fmla="*/ 5514876 h 6858000"/>
              <a:gd name="connsiteX67" fmla="*/ 5905131 w 6223400"/>
              <a:gd name="connsiteY67" fmla="*/ 5543895 h 6858000"/>
              <a:gd name="connsiteX68" fmla="*/ 5919711 w 6223400"/>
              <a:gd name="connsiteY68" fmla="*/ 5592311 h 6858000"/>
              <a:gd name="connsiteX69" fmla="*/ 5921028 w 6223400"/>
              <a:gd name="connsiteY69" fmla="*/ 5636484 h 6858000"/>
              <a:gd name="connsiteX70" fmla="*/ 5937013 w 6223400"/>
              <a:gd name="connsiteY70" fmla="*/ 5673804 h 6858000"/>
              <a:gd name="connsiteX71" fmla="*/ 5953116 w 6223400"/>
              <a:gd name="connsiteY71" fmla="*/ 5672149 h 6858000"/>
              <a:gd name="connsiteX72" fmla="*/ 5966195 w 6223400"/>
              <a:gd name="connsiteY72" fmla="*/ 5715424 h 6858000"/>
              <a:gd name="connsiteX73" fmla="*/ 5984676 w 6223400"/>
              <a:gd name="connsiteY73" fmla="*/ 5782202 h 6858000"/>
              <a:gd name="connsiteX74" fmla="*/ 5991226 w 6223400"/>
              <a:gd name="connsiteY74" fmla="*/ 5790528 h 6858000"/>
              <a:gd name="connsiteX75" fmla="*/ 5983278 w 6223400"/>
              <a:gd name="connsiteY75" fmla="*/ 5805716 h 6858000"/>
              <a:gd name="connsiteX76" fmla="*/ 5983618 w 6223400"/>
              <a:gd name="connsiteY76" fmla="*/ 5862441 h 6858000"/>
              <a:gd name="connsiteX77" fmla="*/ 6015245 w 6223400"/>
              <a:gd name="connsiteY77" fmla="*/ 5963982 h 6858000"/>
              <a:gd name="connsiteX78" fmla="*/ 6027586 w 6223400"/>
              <a:gd name="connsiteY78" fmla="*/ 5986436 h 6858000"/>
              <a:gd name="connsiteX79" fmla="*/ 6049361 w 6223400"/>
              <a:gd name="connsiteY79" fmla="*/ 6034848 h 6858000"/>
              <a:gd name="connsiteX80" fmla="*/ 6070025 w 6223400"/>
              <a:gd name="connsiteY80" fmla="*/ 6064390 h 6858000"/>
              <a:gd name="connsiteX81" fmla="*/ 6066083 w 6223400"/>
              <a:gd name="connsiteY81" fmla="*/ 6074622 h 6858000"/>
              <a:gd name="connsiteX82" fmla="*/ 6068582 w 6223400"/>
              <a:gd name="connsiteY82" fmla="*/ 6095625 h 6858000"/>
              <a:gd name="connsiteX83" fmla="*/ 6098779 w 6223400"/>
              <a:gd name="connsiteY83" fmla="*/ 6194890 h 6858000"/>
              <a:gd name="connsiteX84" fmla="*/ 6109139 w 6223400"/>
              <a:gd name="connsiteY84" fmla="*/ 6211062 h 6858000"/>
              <a:gd name="connsiteX85" fmla="*/ 6145119 w 6223400"/>
              <a:gd name="connsiteY85" fmla="*/ 6303997 h 6858000"/>
              <a:gd name="connsiteX86" fmla="*/ 6165032 w 6223400"/>
              <a:gd name="connsiteY86" fmla="*/ 6461800 h 6858000"/>
              <a:gd name="connsiteX87" fmla="*/ 6210435 w 6223400"/>
              <a:gd name="connsiteY87" fmla="*/ 6633111 h 6858000"/>
              <a:gd name="connsiteX88" fmla="*/ 6219899 w 6223400"/>
              <a:gd name="connsiteY88" fmla="*/ 6838923 h 6858000"/>
              <a:gd name="connsiteX89" fmla="*/ 6216288 w 6223400"/>
              <a:gd name="connsiteY89" fmla="*/ 6858000 h 6858000"/>
              <a:gd name="connsiteX90" fmla="*/ 0 w 6223400"/>
              <a:gd name="connsiteY90" fmla="*/ 6858000 h 6858000"/>
              <a:gd name="connsiteX91" fmla="*/ 0 w 6223400"/>
              <a:gd name="connsiteY91"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688068 w 6223400"/>
              <a:gd name="connsiteY4" fmla="*/ 223730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18625 w 6223400"/>
              <a:gd name="connsiteY5" fmla="*/ 279849 h 6858000"/>
              <a:gd name="connsiteX6" fmla="*/ 4740930 w 6223400"/>
              <a:gd name="connsiteY6" fmla="*/ 339224 h 6858000"/>
              <a:gd name="connsiteX7" fmla="*/ 4740041 w 6223400"/>
              <a:gd name="connsiteY7" fmla="*/ 340080 h 6858000"/>
              <a:gd name="connsiteX8" fmla="*/ 4738863 w 6223400"/>
              <a:gd name="connsiteY8" fmla="*/ 351201 h 6858000"/>
              <a:gd name="connsiteX9" fmla="*/ 4732241 w 6223400"/>
              <a:gd name="connsiteY9" fmla="*/ 351407 h 6858000"/>
              <a:gd name="connsiteX10" fmla="*/ 4732927 w 6223400"/>
              <a:gd name="connsiteY10" fmla="*/ 353369 h 6858000"/>
              <a:gd name="connsiteX11" fmla="*/ 4736091 w 6223400"/>
              <a:gd name="connsiteY11" fmla="*/ 365928 h 6858000"/>
              <a:gd name="connsiteX12" fmla="*/ 4739022 w 6223400"/>
              <a:gd name="connsiteY12" fmla="*/ 371555 h 6858000"/>
              <a:gd name="connsiteX13" fmla="*/ 4737700 w 6223400"/>
              <a:gd name="connsiteY13" fmla="*/ 372314 h 6858000"/>
              <a:gd name="connsiteX14" fmla="*/ 4766342 w 6223400"/>
              <a:gd name="connsiteY14" fmla="*/ 533311 h 6858000"/>
              <a:gd name="connsiteX15" fmla="*/ 4777327 w 6223400"/>
              <a:gd name="connsiteY15" fmla="*/ 543960 h 6858000"/>
              <a:gd name="connsiteX16" fmla="*/ 4785029 w 6223400"/>
              <a:gd name="connsiteY16" fmla="*/ 557747 h 6858000"/>
              <a:gd name="connsiteX17" fmla="*/ 4784573 w 6223400"/>
              <a:gd name="connsiteY17" fmla="*/ 559975 h 6858000"/>
              <a:gd name="connsiteX18" fmla="*/ 4789365 w 6223400"/>
              <a:gd name="connsiteY18" fmla="*/ 577604 h 6858000"/>
              <a:gd name="connsiteX19" fmla="*/ 4793212 w 6223400"/>
              <a:gd name="connsiteY19" fmla="*/ 580389 h 6858000"/>
              <a:gd name="connsiteX20" fmla="*/ 4820197 w 6223400"/>
              <a:gd name="connsiteY20" fmla="*/ 654308 h 6858000"/>
              <a:gd name="connsiteX21" fmla="*/ 4789004 w 6223400"/>
              <a:gd name="connsiteY21" fmla="*/ 709310 h 6858000"/>
              <a:gd name="connsiteX22" fmla="*/ 4809572 w 6223400"/>
              <a:gd name="connsiteY22" fmla="*/ 893538 h 6858000"/>
              <a:gd name="connsiteX23" fmla="*/ 4832997 w 6223400"/>
              <a:gd name="connsiteY23" fmla="*/ 1201806 h 6858000"/>
              <a:gd name="connsiteX24" fmla="*/ 4793622 w 6223400"/>
              <a:gd name="connsiteY24" fmla="*/ 1467065 h 6858000"/>
              <a:gd name="connsiteX25" fmla="*/ 4808087 w 6223400"/>
              <a:gd name="connsiteY25" fmla="*/ 1640574 h 6858000"/>
              <a:gd name="connsiteX26" fmla="*/ 4818290 w 6223400"/>
              <a:gd name="connsiteY26" fmla="*/ 1723113 h 6858000"/>
              <a:gd name="connsiteX27" fmla="*/ 4802030 w 6223400"/>
              <a:gd name="connsiteY27" fmla="*/ 1796477 h 6858000"/>
              <a:gd name="connsiteX28" fmla="*/ 4789394 w 6223400"/>
              <a:gd name="connsiteY28" fmla="*/ 1850084 h 6858000"/>
              <a:gd name="connsiteX29" fmla="*/ 4781341 w 6223400"/>
              <a:gd name="connsiteY29" fmla="*/ 1964880 h 6858000"/>
              <a:gd name="connsiteX30" fmla="*/ 4780876 w 6223400"/>
              <a:gd name="connsiteY30" fmla="*/ 2085740 h 6858000"/>
              <a:gd name="connsiteX31" fmla="*/ 4721183 w 6223400"/>
              <a:gd name="connsiteY31" fmla="*/ 2249323 h 6858000"/>
              <a:gd name="connsiteX32" fmla="*/ 4696718 w 6223400"/>
              <a:gd name="connsiteY32" fmla="*/ 2602688 h 6858000"/>
              <a:gd name="connsiteX33" fmla="*/ 4688423 w 6223400"/>
              <a:gd name="connsiteY33" fmla="*/ 2721695 h 6858000"/>
              <a:gd name="connsiteX34" fmla="*/ 4668388 w 6223400"/>
              <a:gd name="connsiteY34" fmla="*/ 2840426 h 6858000"/>
              <a:gd name="connsiteX35" fmla="*/ 4695734 w 6223400"/>
              <a:gd name="connsiteY35" fmla="*/ 2936681 h 6858000"/>
              <a:gd name="connsiteX36" fmla="*/ 4673957 w 6223400"/>
              <a:gd name="connsiteY36" fmla="*/ 3075786 h 6858000"/>
              <a:gd name="connsiteX37" fmla="*/ 4672057 w 6223400"/>
              <a:gd name="connsiteY37" fmla="*/ 3182899 h 6858000"/>
              <a:gd name="connsiteX38" fmla="*/ 4684836 w 6223400"/>
              <a:gd name="connsiteY38" fmla="*/ 3210263 h 6858000"/>
              <a:gd name="connsiteX39" fmla="*/ 4684277 w 6223400"/>
              <a:gd name="connsiteY39" fmla="*/ 3214819 h 6858000"/>
              <a:gd name="connsiteX40" fmla="*/ 4679724 w 6223400"/>
              <a:gd name="connsiteY40" fmla="*/ 3215542 h 6858000"/>
              <a:gd name="connsiteX41" fmla="*/ 4677577 w 6223400"/>
              <a:gd name="connsiteY41" fmla="*/ 3227568 h 6858000"/>
              <a:gd name="connsiteX42" fmla="*/ 4679121 w 6223400"/>
              <a:gd name="connsiteY42" fmla="*/ 3243956 h 6858000"/>
              <a:gd name="connsiteX43" fmla="*/ 4675886 w 6223400"/>
              <a:gd name="connsiteY43" fmla="*/ 3258102 h 6858000"/>
              <a:gd name="connsiteX44" fmla="*/ 4666132 w 6223400"/>
              <a:gd name="connsiteY44" fmla="*/ 3289864 h 6858000"/>
              <a:gd name="connsiteX45" fmla="*/ 4665929 w 6223400"/>
              <a:gd name="connsiteY45" fmla="*/ 3300587 h 6858000"/>
              <a:gd name="connsiteX46" fmla="*/ 4662937 w 6223400"/>
              <a:gd name="connsiteY46" fmla="*/ 3311027 h 6858000"/>
              <a:gd name="connsiteX47" fmla="*/ 4660497 w 6223400"/>
              <a:gd name="connsiteY47" fmla="*/ 3311675 h 6858000"/>
              <a:gd name="connsiteX48" fmla="*/ 4654307 w 6223400"/>
              <a:gd name="connsiteY48" fmla="*/ 3305257 h 6858000"/>
              <a:gd name="connsiteX49" fmla="*/ 4651183 w 6223400"/>
              <a:gd name="connsiteY49" fmla="*/ 3460438 h 6858000"/>
              <a:gd name="connsiteX50" fmla="*/ 4668869 w 6223400"/>
              <a:gd name="connsiteY50" fmla="*/ 3559504 h 6858000"/>
              <a:gd name="connsiteX51" fmla="*/ 4706367 w 6223400"/>
              <a:gd name="connsiteY51" fmla="*/ 3636089 h 6858000"/>
              <a:gd name="connsiteX52" fmla="*/ 4745680 w 6223400"/>
              <a:gd name="connsiteY52" fmla="*/ 3768627 h 6858000"/>
              <a:gd name="connsiteX53" fmla="*/ 4848872 w 6223400"/>
              <a:gd name="connsiteY53" fmla="*/ 3937574 h 6858000"/>
              <a:gd name="connsiteX54" fmla="*/ 4963133 w 6223400"/>
              <a:gd name="connsiteY54" fmla="*/ 4114322 h 6858000"/>
              <a:gd name="connsiteX55" fmla="*/ 5099436 w 6223400"/>
              <a:gd name="connsiteY55" fmla="*/ 4390012 h 6858000"/>
              <a:gd name="connsiteX56" fmla="*/ 5177436 w 6223400"/>
              <a:gd name="connsiteY56" fmla="*/ 4529367 h 6858000"/>
              <a:gd name="connsiteX57" fmla="*/ 5245650 w 6223400"/>
              <a:gd name="connsiteY57" fmla="*/ 4634370 h 6858000"/>
              <a:gd name="connsiteX58" fmla="*/ 5265662 w 6223400"/>
              <a:gd name="connsiteY58" fmla="*/ 4708824 h 6858000"/>
              <a:gd name="connsiteX59" fmla="*/ 5305482 w 6223400"/>
              <a:gd name="connsiteY59" fmla="*/ 4824943 h 6858000"/>
              <a:gd name="connsiteX60" fmla="*/ 5341722 w 6223400"/>
              <a:gd name="connsiteY60" fmla="*/ 4867341 h 6858000"/>
              <a:gd name="connsiteX61" fmla="*/ 5391860 w 6223400"/>
              <a:gd name="connsiteY61" fmla="*/ 4969482 h 6858000"/>
              <a:gd name="connsiteX62" fmla="*/ 5443823 w 6223400"/>
              <a:gd name="connsiteY62" fmla="*/ 5045764 h 6858000"/>
              <a:gd name="connsiteX63" fmla="*/ 5698884 w 6223400"/>
              <a:gd name="connsiteY63" fmla="*/ 5240135 h 6858000"/>
              <a:gd name="connsiteX64" fmla="*/ 5802745 w 6223400"/>
              <a:gd name="connsiteY64" fmla="*/ 5405525 h 6858000"/>
              <a:gd name="connsiteX65" fmla="*/ 5896576 w 6223400"/>
              <a:gd name="connsiteY65" fmla="*/ 5514876 h 6858000"/>
              <a:gd name="connsiteX66" fmla="*/ 5905131 w 6223400"/>
              <a:gd name="connsiteY66" fmla="*/ 5543895 h 6858000"/>
              <a:gd name="connsiteX67" fmla="*/ 5919711 w 6223400"/>
              <a:gd name="connsiteY67" fmla="*/ 5592311 h 6858000"/>
              <a:gd name="connsiteX68" fmla="*/ 5921028 w 6223400"/>
              <a:gd name="connsiteY68" fmla="*/ 5636484 h 6858000"/>
              <a:gd name="connsiteX69" fmla="*/ 5937013 w 6223400"/>
              <a:gd name="connsiteY69" fmla="*/ 5673804 h 6858000"/>
              <a:gd name="connsiteX70" fmla="*/ 5953116 w 6223400"/>
              <a:gd name="connsiteY70" fmla="*/ 5672149 h 6858000"/>
              <a:gd name="connsiteX71" fmla="*/ 5966195 w 6223400"/>
              <a:gd name="connsiteY71" fmla="*/ 5715424 h 6858000"/>
              <a:gd name="connsiteX72" fmla="*/ 5984676 w 6223400"/>
              <a:gd name="connsiteY72" fmla="*/ 5782202 h 6858000"/>
              <a:gd name="connsiteX73" fmla="*/ 5991226 w 6223400"/>
              <a:gd name="connsiteY73" fmla="*/ 5790528 h 6858000"/>
              <a:gd name="connsiteX74" fmla="*/ 5983278 w 6223400"/>
              <a:gd name="connsiteY74" fmla="*/ 5805716 h 6858000"/>
              <a:gd name="connsiteX75" fmla="*/ 5983618 w 6223400"/>
              <a:gd name="connsiteY75" fmla="*/ 5862441 h 6858000"/>
              <a:gd name="connsiteX76" fmla="*/ 6015245 w 6223400"/>
              <a:gd name="connsiteY76" fmla="*/ 5963982 h 6858000"/>
              <a:gd name="connsiteX77" fmla="*/ 6027586 w 6223400"/>
              <a:gd name="connsiteY77" fmla="*/ 5986436 h 6858000"/>
              <a:gd name="connsiteX78" fmla="*/ 6049361 w 6223400"/>
              <a:gd name="connsiteY78" fmla="*/ 6034848 h 6858000"/>
              <a:gd name="connsiteX79" fmla="*/ 6070025 w 6223400"/>
              <a:gd name="connsiteY79" fmla="*/ 6064390 h 6858000"/>
              <a:gd name="connsiteX80" fmla="*/ 6066083 w 6223400"/>
              <a:gd name="connsiteY80" fmla="*/ 6074622 h 6858000"/>
              <a:gd name="connsiteX81" fmla="*/ 6068582 w 6223400"/>
              <a:gd name="connsiteY81" fmla="*/ 6095625 h 6858000"/>
              <a:gd name="connsiteX82" fmla="*/ 6098779 w 6223400"/>
              <a:gd name="connsiteY82" fmla="*/ 6194890 h 6858000"/>
              <a:gd name="connsiteX83" fmla="*/ 6109139 w 6223400"/>
              <a:gd name="connsiteY83" fmla="*/ 6211062 h 6858000"/>
              <a:gd name="connsiteX84" fmla="*/ 6145119 w 6223400"/>
              <a:gd name="connsiteY84" fmla="*/ 6303997 h 6858000"/>
              <a:gd name="connsiteX85" fmla="*/ 6165032 w 6223400"/>
              <a:gd name="connsiteY85" fmla="*/ 6461800 h 6858000"/>
              <a:gd name="connsiteX86" fmla="*/ 6210435 w 6223400"/>
              <a:gd name="connsiteY86" fmla="*/ 6633111 h 6858000"/>
              <a:gd name="connsiteX87" fmla="*/ 6219899 w 6223400"/>
              <a:gd name="connsiteY87" fmla="*/ 6838923 h 6858000"/>
              <a:gd name="connsiteX88" fmla="*/ 6216288 w 6223400"/>
              <a:gd name="connsiteY88" fmla="*/ 6858000 h 6858000"/>
              <a:gd name="connsiteX89" fmla="*/ 0 w 6223400"/>
              <a:gd name="connsiteY89" fmla="*/ 6858000 h 6858000"/>
              <a:gd name="connsiteX90" fmla="*/ 0 w 6223400"/>
              <a:gd name="connsiteY90"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820197 w 6223400"/>
              <a:gd name="connsiteY19" fmla="*/ 654308 h 6858000"/>
              <a:gd name="connsiteX20" fmla="*/ 4789004 w 6223400"/>
              <a:gd name="connsiteY20" fmla="*/ 709310 h 6858000"/>
              <a:gd name="connsiteX21" fmla="*/ 4809572 w 6223400"/>
              <a:gd name="connsiteY21" fmla="*/ 893538 h 6858000"/>
              <a:gd name="connsiteX22" fmla="*/ 4832997 w 6223400"/>
              <a:gd name="connsiteY22" fmla="*/ 1201806 h 6858000"/>
              <a:gd name="connsiteX23" fmla="*/ 4793622 w 6223400"/>
              <a:gd name="connsiteY23" fmla="*/ 1467065 h 6858000"/>
              <a:gd name="connsiteX24" fmla="*/ 4808087 w 6223400"/>
              <a:gd name="connsiteY24" fmla="*/ 1640574 h 6858000"/>
              <a:gd name="connsiteX25" fmla="*/ 4818290 w 6223400"/>
              <a:gd name="connsiteY25" fmla="*/ 1723113 h 6858000"/>
              <a:gd name="connsiteX26" fmla="*/ 4802030 w 6223400"/>
              <a:gd name="connsiteY26" fmla="*/ 1796477 h 6858000"/>
              <a:gd name="connsiteX27" fmla="*/ 4789394 w 6223400"/>
              <a:gd name="connsiteY27" fmla="*/ 1850084 h 6858000"/>
              <a:gd name="connsiteX28" fmla="*/ 4781341 w 6223400"/>
              <a:gd name="connsiteY28" fmla="*/ 1964880 h 6858000"/>
              <a:gd name="connsiteX29" fmla="*/ 4780876 w 6223400"/>
              <a:gd name="connsiteY29" fmla="*/ 2085740 h 6858000"/>
              <a:gd name="connsiteX30" fmla="*/ 4721183 w 6223400"/>
              <a:gd name="connsiteY30" fmla="*/ 2249323 h 6858000"/>
              <a:gd name="connsiteX31" fmla="*/ 4696718 w 6223400"/>
              <a:gd name="connsiteY31" fmla="*/ 2602688 h 6858000"/>
              <a:gd name="connsiteX32" fmla="*/ 4688423 w 6223400"/>
              <a:gd name="connsiteY32" fmla="*/ 2721695 h 6858000"/>
              <a:gd name="connsiteX33" fmla="*/ 4668388 w 6223400"/>
              <a:gd name="connsiteY33" fmla="*/ 2840426 h 6858000"/>
              <a:gd name="connsiteX34" fmla="*/ 4695734 w 6223400"/>
              <a:gd name="connsiteY34" fmla="*/ 2936681 h 6858000"/>
              <a:gd name="connsiteX35" fmla="*/ 4673957 w 6223400"/>
              <a:gd name="connsiteY35" fmla="*/ 3075786 h 6858000"/>
              <a:gd name="connsiteX36" fmla="*/ 4672057 w 6223400"/>
              <a:gd name="connsiteY36" fmla="*/ 3182899 h 6858000"/>
              <a:gd name="connsiteX37" fmla="*/ 4684836 w 6223400"/>
              <a:gd name="connsiteY37" fmla="*/ 3210263 h 6858000"/>
              <a:gd name="connsiteX38" fmla="*/ 4684277 w 6223400"/>
              <a:gd name="connsiteY38" fmla="*/ 3214819 h 6858000"/>
              <a:gd name="connsiteX39" fmla="*/ 4679724 w 6223400"/>
              <a:gd name="connsiteY39" fmla="*/ 3215542 h 6858000"/>
              <a:gd name="connsiteX40" fmla="*/ 4677577 w 6223400"/>
              <a:gd name="connsiteY40" fmla="*/ 3227568 h 6858000"/>
              <a:gd name="connsiteX41" fmla="*/ 4679121 w 6223400"/>
              <a:gd name="connsiteY41" fmla="*/ 3243956 h 6858000"/>
              <a:gd name="connsiteX42" fmla="*/ 4675886 w 6223400"/>
              <a:gd name="connsiteY42" fmla="*/ 3258102 h 6858000"/>
              <a:gd name="connsiteX43" fmla="*/ 4666132 w 6223400"/>
              <a:gd name="connsiteY43" fmla="*/ 3289864 h 6858000"/>
              <a:gd name="connsiteX44" fmla="*/ 4665929 w 6223400"/>
              <a:gd name="connsiteY44" fmla="*/ 3300587 h 6858000"/>
              <a:gd name="connsiteX45" fmla="*/ 4662937 w 6223400"/>
              <a:gd name="connsiteY45" fmla="*/ 3311027 h 6858000"/>
              <a:gd name="connsiteX46" fmla="*/ 4660497 w 6223400"/>
              <a:gd name="connsiteY46" fmla="*/ 3311675 h 6858000"/>
              <a:gd name="connsiteX47" fmla="*/ 4654307 w 6223400"/>
              <a:gd name="connsiteY47" fmla="*/ 3305257 h 6858000"/>
              <a:gd name="connsiteX48" fmla="*/ 4651183 w 6223400"/>
              <a:gd name="connsiteY48" fmla="*/ 3460438 h 6858000"/>
              <a:gd name="connsiteX49" fmla="*/ 4668869 w 6223400"/>
              <a:gd name="connsiteY49" fmla="*/ 3559504 h 6858000"/>
              <a:gd name="connsiteX50" fmla="*/ 4706367 w 6223400"/>
              <a:gd name="connsiteY50" fmla="*/ 3636089 h 6858000"/>
              <a:gd name="connsiteX51" fmla="*/ 4745680 w 6223400"/>
              <a:gd name="connsiteY51" fmla="*/ 3768627 h 6858000"/>
              <a:gd name="connsiteX52" fmla="*/ 4848872 w 6223400"/>
              <a:gd name="connsiteY52" fmla="*/ 3937574 h 6858000"/>
              <a:gd name="connsiteX53" fmla="*/ 4963133 w 6223400"/>
              <a:gd name="connsiteY53" fmla="*/ 4114322 h 6858000"/>
              <a:gd name="connsiteX54" fmla="*/ 5099436 w 6223400"/>
              <a:gd name="connsiteY54" fmla="*/ 4390012 h 6858000"/>
              <a:gd name="connsiteX55" fmla="*/ 5177436 w 6223400"/>
              <a:gd name="connsiteY55" fmla="*/ 4529367 h 6858000"/>
              <a:gd name="connsiteX56" fmla="*/ 5245650 w 6223400"/>
              <a:gd name="connsiteY56" fmla="*/ 4634370 h 6858000"/>
              <a:gd name="connsiteX57" fmla="*/ 5265662 w 6223400"/>
              <a:gd name="connsiteY57" fmla="*/ 4708824 h 6858000"/>
              <a:gd name="connsiteX58" fmla="*/ 5305482 w 6223400"/>
              <a:gd name="connsiteY58" fmla="*/ 4824943 h 6858000"/>
              <a:gd name="connsiteX59" fmla="*/ 5341722 w 6223400"/>
              <a:gd name="connsiteY59" fmla="*/ 4867341 h 6858000"/>
              <a:gd name="connsiteX60" fmla="*/ 5391860 w 6223400"/>
              <a:gd name="connsiteY60" fmla="*/ 4969482 h 6858000"/>
              <a:gd name="connsiteX61" fmla="*/ 5443823 w 6223400"/>
              <a:gd name="connsiteY61" fmla="*/ 5045764 h 6858000"/>
              <a:gd name="connsiteX62" fmla="*/ 5698884 w 6223400"/>
              <a:gd name="connsiteY62" fmla="*/ 5240135 h 6858000"/>
              <a:gd name="connsiteX63" fmla="*/ 5802745 w 6223400"/>
              <a:gd name="connsiteY63" fmla="*/ 5405525 h 6858000"/>
              <a:gd name="connsiteX64" fmla="*/ 5896576 w 6223400"/>
              <a:gd name="connsiteY64" fmla="*/ 5514876 h 6858000"/>
              <a:gd name="connsiteX65" fmla="*/ 5905131 w 6223400"/>
              <a:gd name="connsiteY65" fmla="*/ 5543895 h 6858000"/>
              <a:gd name="connsiteX66" fmla="*/ 5919711 w 6223400"/>
              <a:gd name="connsiteY66" fmla="*/ 5592311 h 6858000"/>
              <a:gd name="connsiteX67" fmla="*/ 5921028 w 6223400"/>
              <a:gd name="connsiteY67" fmla="*/ 5636484 h 6858000"/>
              <a:gd name="connsiteX68" fmla="*/ 5937013 w 6223400"/>
              <a:gd name="connsiteY68" fmla="*/ 5673804 h 6858000"/>
              <a:gd name="connsiteX69" fmla="*/ 5953116 w 6223400"/>
              <a:gd name="connsiteY69" fmla="*/ 5672149 h 6858000"/>
              <a:gd name="connsiteX70" fmla="*/ 5966195 w 6223400"/>
              <a:gd name="connsiteY70" fmla="*/ 5715424 h 6858000"/>
              <a:gd name="connsiteX71" fmla="*/ 5984676 w 6223400"/>
              <a:gd name="connsiteY71" fmla="*/ 5782202 h 6858000"/>
              <a:gd name="connsiteX72" fmla="*/ 5991226 w 6223400"/>
              <a:gd name="connsiteY72" fmla="*/ 5790528 h 6858000"/>
              <a:gd name="connsiteX73" fmla="*/ 5983278 w 6223400"/>
              <a:gd name="connsiteY73" fmla="*/ 5805716 h 6858000"/>
              <a:gd name="connsiteX74" fmla="*/ 5983618 w 6223400"/>
              <a:gd name="connsiteY74" fmla="*/ 5862441 h 6858000"/>
              <a:gd name="connsiteX75" fmla="*/ 6015245 w 6223400"/>
              <a:gd name="connsiteY75" fmla="*/ 5963982 h 6858000"/>
              <a:gd name="connsiteX76" fmla="*/ 6027586 w 6223400"/>
              <a:gd name="connsiteY76" fmla="*/ 5986436 h 6858000"/>
              <a:gd name="connsiteX77" fmla="*/ 6049361 w 6223400"/>
              <a:gd name="connsiteY77" fmla="*/ 6034848 h 6858000"/>
              <a:gd name="connsiteX78" fmla="*/ 6070025 w 6223400"/>
              <a:gd name="connsiteY78" fmla="*/ 6064390 h 6858000"/>
              <a:gd name="connsiteX79" fmla="*/ 6066083 w 6223400"/>
              <a:gd name="connsiteY79" fmla="*/ 6074622 h 6858000"/>
              <a:gd name="connsiteX80" fmla="*/ 6068582 w 6223400"/>
              <a:gd name="connsiteY80" fmla="*/ 6095625 h 6858000"/>
              <a:gd name="connsiteX81" fmla="*/ 6098779 w 6223400"/>
              <a:gd name="connsiteY81" fmla="*/ 6194890 h 6858000"/>
              <a:gd name="connsiteX82" fmla="*/ 6109139 w 6223400"/>
              <a:gd name="connsiteY82" fmla="*/ 6211062 h 6858000"/>
              <a:gd name="connsiteX83" fmla="*/ 6145119 w 6223400"/>
              <a:gd name="connsiteY83" fmla="*/ 6303997 h 6858000"/>
              <a:gd name="connsiteX84" fmla="*/ 6165032 w 6223400"/>
              <a:gd name="connsiteY84" fmla="*/ 6461800 h 6858000"/>
              <a:gd name="connsiteX85" fmla="*/ 6210435 w 6223400"/>
              <a:gd name="connsiteY85" fmla="*/ 6633111 h 6858000"/>
              <a:gd name="connsiteX86" fmla="*/ 6219899 w 6223400"/>
              <a:gd name="connsiteY86" fmla="*/ 6838923 h 6858000"/>
              <a:gd name="connsiteX87" fmla="*/ 6216288 w 6223400"/>
              <a:gd name="connsiteY87" fmla="*/ 6858000 h 6858000"/>
              <a:gd name="connsiteX88" fmla="*/ 0 w 6223400"/>
              <a:gd name="connsiteY88" fmla="*/ 6858000 h 6858000"/>
              <a:gd name="connsiteX89" fmla="*/ 0 w 6223400"/>
              <a:gd name="connsiteY89"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4963133 w 6223400"/>
              <a:gd name="connsiteY52" fmla="*/ 4114322 h 6858000"/>
              <a:gd name="connsiteX53" fmla="*/ 5099436 w 6223400"/>
              <a:gd name="connsiteY53" fmla="*/ 4390012 h 6858000"/>
              <a:gd name="connsiteX54" fmla="*/ 5177436 w 6223400"/>
              <a:gd name="connsiteY54" fmla="*/ 4529367 h 6858000"/>
              <a:gd name="connsiteX55" fmla="*/ 5245650 w 6223400"/>
              <a:gd name="connsiteY55" fmla="*/ 4634370 h 6858000"/>
              <a:gd name="connsiteX56" fmla="*/ 5265662 w 6223400"/>
              <a:gd name="connsiteY56" fmla="*/ 4708824 h 6858000"/>
              <a:gd name="connsiteX57" fmla="*/ 5305482 w 6223400"/>
              <a:gd name="connsiteY57" fmla="*/ 4824943 h 6858000"/>
              <a:gd name="connsiteX58" fmla="*/ 5341722 w 6223400"/>
              <a:gd name="connsiteY58" fmla="*/ 4867341 h 6858000"/>
              <a:gd name="connsiteX59" fmla="*/ 5391860 w 6223400"/>
              <a:gd name="connsiteY59" fmla="*/ 4969482 h 6858000"/>
              <a:gd name="connsiteX60" fmla="*/ 5443823 w 6223400"/>
              <a:gd name="connsiteY60" fmla="*/ 5045764 h 6858000"/>
              <a:gd name="connsiteX61" fmla="*/ 5698884 w 6223400"/>
              <a:gd name="connsiteY61" fmla="*/ 5240135 h 6858000"/>
              <a:gd name="connsiteX62" fmla="*/ 5802745 w 6223400"/>
              <a:gd name="connsiteY62" fmla="*/ 5405525 h 6858000"/>
              <a:gd name="connsiteX63" fmla="*/ 5896576 w 6223400"/>
              <a:gd name="connsiteY63" fmla="*/ 5514876 h 6858000"/>
              <a:gd name="connsiteX64" fmla="*/ 5905131 w 6223400"/>
              <a:gd name="connsiteY64" fmla="*/ 5543895 h 6858000"/>
              <a:gd name="connsiteX65" fmla="*/ 5919711 w 6223400"/>
              <a:gd name="connsiteY65" fmla="*/ 5592311 h 6858000"/>
              <a:gd name="connsiteX66" fmla="*/ 5921028 w 6223400"/>
              <a:gd name="connsiteY66" fmla="*/ 5636484 h 6858000"/>
              <a:gd name="connsiteX67" fmla="*/ 5937013 w 6223400"/>
              <a:gd name="connsiteY67" fmla="*/ 5673804 h 6858000"/>
              <a:gd name="connsiteX68" fmla="*/ 5953116 w 6223400"/>
              <a:gd name="connsiteY68" fmla="*/ 5672149 h 6858000"/>
              <a:gd name="connsiteX69" fmla="*/ 5966195 w 6223400"/>
              <a:gd name="connsiteY69" fmla="*/ 5715424 h 6858000"/>
              <a:gd name="connsiteX70" fmla="*/ 5984676 w 6223400"/>
              <a:gd name="connsiteY70" fmla="*/ 5782202 h 6858000"/>
              <a:gd name="connsiteX71" fmla="*/ 5991226 w 6223400"/>
              <a:gd name="connsiteY71" fmla="*/ 5790528 h 6858000"/>
              <a:gd name="connsiteX72" fmla="*/ 5983278 w 6223400"/>
              <a:gd name="connsiteY72" fmla="*/ 5805716 h 6858000"/>
              <a:gd name="connsiteX73" fmla="*/ 5983618 w 6223400"/>
              <a:gd name="connsiteY73" fmla="*/ 5862441 h 6858000"/>
              <a:gd name="connsiteX74" fmla="*/ 6015245 w 6223400"/>
              <a:gd name="connsiteY74" fmla="*/ 5963982 h 6858000"/>
              <a:gd name="connsiteX75" fmla="*/ 6027586 w 6223400"/>
              <a:gd name="connsiteY75" fmla="*/ 5986436 h 6858000"/>
              <a:gd name="connsiteX76" fmla="*/ 6049361 w 6223400"/>
              <a:gd name="connsiteY76" fmla="*/ 6034848 h 6858000"/>
              <a:gd name="connsiteX77" fmla="*/ 6070025 w 6223400"/>
              <a:gd name="connsiteY77" fmla="*/ 6064390 h 6858000"/>
              <a:gd name="connsiteX78" fmla="*/ 6066083 w 6223400"/>
              <a:gd name="connsiteY78" fmla="*/ 6074622 h 6858000"/>
              <a:gd name="connsiteX79" fmla="*/ 6068582 w 6223400"/>
              <a:gd name="connsiteY79" fmla="*/ 6095625 h 6858000"/>
              <a:gd name="connsiteX80" fmla="*/ 6098779 w 6223400"/>
              <a:gd name="connsiteY80" fmla="*/ 6194890 h 6858000"/>
              <a:gd name="connsiteX81" fmla="*/ 6109139 w 6223400"/>
              <a:gd name="connsiteY81" fmla="*/ 6211062 h 6858000"/>
              <a:gd name="connsiteX82" fmla="*/ 6145119 w 6223400"/>
              <a:gd name="connsiteY82" fmla="*/ 6303997 h 6858000"/>
              <a:gd name="connsiteX83" fmla="*/ 6165032 w 6223400"/>
              <a:gd name="connsiteY83" fmla="*/ 6461800 h 6858000"/>
              <a:gd name="connsiteX84" fmla="*/ 6210435 w 6223400"/>
              <a:gd name="connsiteY84" fmla="*/ 6633111 h 6858000"/>
              <a:gd name="connsiteX85" fmla="*/ 6219899 w 6223400"/>
              <a:gd name="connsiteY85" fmla="*/ 6838923 h 6858000"/>
              <a:gd name="connsiteX86" fmla="*/ 6216288 w 6223400"/>
              <a:gd name="connsiteY86" fmla="*/ 6858000 h 6858000"/>
              <a:gd name="connsiteX87" fmla="*/ 0 w 6223400"/>
              <a:gd name="connsiteY87" fmla="*/ 6858000 h 6858000"/>
              <a:gd name="connsiteX88" fmla="*/ 0 w 6223400"/>
              <a:gd name="connsiteY88"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7436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099436 w 6223400"/>
              <a:gd name="connsiteY52" fmla="*/ 4390012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45680 w 6223400"/>
              <a:gd name="connsiteY50" fmla="*/ 3795922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6223400"/>
              <a:gd name="connsiteY0" fmla="*/ 0 h 6858000"/>
              <a:gd name="connsiteX1" fmla="*/ 4660878 w 6223400"/>
              <a:gd name="connsiteY1" fmla="*/ 0 h 6858000"/>
              <a:gd name="connsiteX2" fmla="*/ 4675567 w 6223400"/>
              <a:gd name="connsiteY2" fmla="*/ 20728 h 6858000"/>
              <a:gd name="connsiteX3" fmla="*/ 4710569 w 6223400"/>
              <a:gd name="connsiteY3" fmla="*/ 83642 h 6858000"/>
              <a:gd name="connsiteX4" fmla="*/ 4742659 w 6223400"/>
              <a:gd name="connsiteY4" fmla="*/ 169139 h 6858000"/>
              <a:gd name="connsiteX5" fmla="*/ 4740930 w 6223400"/>
              <a:gd name="connsiteY5" fmla="*/ 339224 h 6858000"/>
              <a:gd name="connsiteX6" fmla="*/ 4740041 w 6223400"/>
              <a:gd name="connsiteY6" fmla="*/ 340080 h 6858000"/>
              <a:gd name="connsiteX7" fmla="*/ 4738863 w 6223400"/>
              <a:gd name="connsiteY7" fmla="*/ 351201 h 6858000"/>
              <a:gd name="connsiteX8" fmla="*/ 4732241 w 6223400"/>
              <a:gd name="connsiteY8" fmla="*/ 351407 h 6858000"/>
              <a:gd name="connsiteX9" fmla="*/ 4732927 w 6223400"/>
              <a:gd name="connsiteY9" fmla="*/ 353369 h 6858000"/>
              <a:gd name="connsiteX10" fmla="*/ 4736091 w 6223400"/>
              <a:gd name="connsiteY10" fmla="*/ 365928 h 6858000"/>
              <a:gd name="connsiteX11" fmla="*/ 4739022 w 6223400"/>
              <a:gd name="connsiteY11" fmla="*/ 371555 h 6858000"/>
              <a:gd name="connsiteX12" fmla="*/ 4737700 w 6223400"/>
              <a:gd name="connsiteY12" fmla="*/ 372314 h 6858000"/>
              <a:gd name="connsiteX13" fmla="*/ 4766342 w 6223400"/>
              <a:gd name="connsiteY13" fmla="*/ 533311 h 6858000"/>
              <a:gd name="connsiteX14" fmla="*/ 4777327 w 6223400"/>
              <a:gd name="connsiteY14" fmla="*/ 543960 h 6858000"/>
              <a:gd name="connsiteX15" fmla="*/ 4785029 w 6223400"/>
              <a:gd name="connsiteY15" fmla="*/ 557747 h 6858000"/>
              <a:gd name="connsiteX16" fmla="*/ 4784573 w 6223400"/>
              <a:gd name="connsiteY16" fmla="*/ 559975 h 6858000"/>
              <a:gd name="connsiteX17" fmla="*/ 4789365 w 6223400"/>
              <a:gd name="connsiteY17" fmla="*/ 577604 h 6858000"/>
              <a:gd name="connsiteX18" fmla="*/ 4793212 w 6223400"/>
              <a:gd name="connsiteY18" fmla="*/ 580389 h 6858000"/>
              <a:gd name="connsiteX19" fmla="*/ 4789004 w 6223400"/>
              <a:gd name="connsiteY19" fmla="*/ 709310 h 6858000"/>
              <a:gd name="connsiteX20" fmla="*/ 4809572 w 6223400"/>
              <a:gd name="connsiteY20" fmla="*/ 893538 h 6858000"/>
              <a:gd name="connsiteX21" fmla="*/ 4832997 w 6223400"/>
              <a:gd name="connsiteY21" fmla="*/ 1201806 h 6858000"/>
              <a:gd name="connsiteX22" fmla="*/ 4793622 w 6223400"/>
              <a:gd name="connsiteY22" fmla="*/ 1467065 h 6858000"/>
              <a:gd name="connsiteX23" fmla="*/ 4808087 w 6223400"/>
              <a:gd name="connsiteY23" fmla="*/ 1640574 h 6858000"/>
              <a:gd name="connsiteX24" fmla="*/ 4818290 w 6223400"/>
              <a:gd name="connsiteY24" fmla="*/ 1723113 h 6858000"/>
              <a:gd name="connsiteX25" fmla="*/ 4802030 w 6223400"/>
              <a:gd name="connsiteY25" fmla="*/ 1796477 h 6858000"/>
              <a:gd name="connsiteX26" fmla="*/ 4789394 w 6223400"/>
              <a:gd name="connsiteY26" fmla="*/ 1850084 h 6858000"/>
              <a:gd name="connsiteX27" fmla="*/ 4781341 w 6223400"/>
              <a:gd name="connsiteY27" fmla="*/ 1964880 h 6858000"/>
              <a:gd name="connsiteX28" fmla="*/ 4780876 w 6223400"/>
              <a:gd name="connsiteY28" fmla="*/ 2085740 h 6858000"/>
              <a:gd name="connsiteX29" fmla="*/ 4721183 w 6223400"/>
              <a:gd name="connsiteY29" fmla="*/ 2249323 h 6858000"/>
              <a:gd name="connsiteX30" fmla="*/ 4696718 w 6223400"/>
              <a:gd name="connsiteY30" fmla="*/ 2602688 h 6858000"/>
              <a:gd name="connsiteX31" fmla="*/ 4688423 w 6223400"/>
              <a:gd name="connsiteY31" fmla="*/ 2721695 h 6858000"/>
              <a:gd name="connsiteX32" fmla="*/ 4668388 w 6223400"/>
              <a:gd name="connsiteY32" fmla="*/ 2840426 h 6858000"/>
              <a:gd name="connsiteX33" fmla="*/ 4695734 w 6223400"/>
              <a:gd name="connsiteY33" fmla="*/ 2936681 h 6858000"/>
              <a:gd name="connsiteX34" fmla="*/ 4673957 w 6223400"/>
              <a:gd name="connsiteY34" fmla="*/ 3075786 h 6858000"/>
              <a:gd name="connsiteX35" fmla="*/ 4672057 w 6223400"/>
              <a:gd name="connsiteY35" fmla="*/ 3182899 h 6858000"/>
              <a:gd name="connsiteX36" fmla="*/ 4684836 w 6223400"/>
              <a:gd name="connsiteY36" fmla="*/ 3210263 h 6858000"/>
              <a:gd name="connsiteX37" fmla="*/ 4684277 w 6223400"/>
              <a:gd name="connsiteY37" fmla="*/ 3214819 h 6858000"/>
              <a:gd name="connsiteX38" fmla="*/ 4679724 w 6223400"/>
              <a:gd name="connsiteY38" fmla="*/ 3215542 h 6858000"/>
              <a:gd name="connsiteX39" fmla="*/ 4677577 w 6223400"/>
              <a:gd name="connsiteY39" fmla="*/ 3227568 h 6858000"/>
              <a:gd name="connsiteX40" fmla="*/ 4679121 w 6223400"/>
              <a:gd name="connsiteY40" fmla="*/ 3243956 h 6858000"/>
              <a:gd name="connsiteX41" fmla="*/ 4675886 w 6223400"/>
              <a:gd name="connsiteY41" fmla="*/ 3258102 h 6858000"/>
              <a:gd name="connsiteX42" fmla="*/ 4666132 w 6223400"/>
              <a:gd name="connsiteY42" fmla="*/ 3289864 h 6858000"/>
              <a:gd name="connsiteX43" fmla="*/ 4665929 w 6223400"/>
              <a:gd name="connsiteY43" fmla="*/ 3300587 h 6858000"/>
              <a:gd name="connsiteX44" fmla="*/ 4662937 w 6223400"/>
              <a:gd name="connsiteY44" fmla="*/ 3311027 h 6858000"/>
              <a:gd name="connsiteX45" fmla="*/ 4660497 w 6223400"/>
              <a:gd name="connsiteY45" fmla="*/ 3311675 h 6858000"/>
              <a:gd name="connsiteX46" fmla="*/ 4654307 w 6223400"/>
              <a:gd name="connsiteY46" fmla="*/ 3305257 h 6858000"/>
              <a:gd name="connsiteX47" fmla="*/ 4651183 w 6223400"/>
              <a:gd name="connsiteY47" fmla="*/ 3460438 h 6858000"/>
              <a:gd name="connsiteX48" fmla="*/ 4668869 w 6223400"/>
              <a:gd name="connsiteY48" fmla="*/ 3559504 h 6858000"/>
              <a:gd name="connsiteX49" fmla="*/ 4706367 w 6223400"/>
              <a:gd name="connsiteY49" fmla="*/ 3636089 h 6858000"/>
              <a:gd name="connsiteX50" fmla="*/ 4732032 w 6223400"/>
              <a:gd name="connsiteY50" fmla="*/ 3768627 h 6858000"/>
              <a:gd name="connsiteX51" fmla="*/ 4848872 w 6223400"/>
              <a:gd name="connsiteY51" fmla="*/ 3937574 h 6858000"/>
              <a:gd name="connsiteX52" fmla="*/ 5119907 w 6223400"/>
              <a:gd name="connsiteY52" fmla="*/ 4321773 h 6858000"/>
              <a:gd name="connsiteX53" fmla="*/ 5170612 w 6223400"/>
              <a:gd name="connsiteY53" fmla="*/ 4529367 h 6858000"/>
              <a:gd name="connsiteX54" fmla="*/ 5245650 w 6223400"/>
              <a:gd name="connsiteY54" fmla="*/ 4634370 h 6858000"/>
              <a:gd name="connsiteX55" fmla="*/ 5265662 w 6223400"/>
              <a:gd name="connsiteY55" fmla="*/ 4708824 h 6858000"/>
              <a:gd name="connsiteX56" fmla="*/ 5305482 w 6223400"/>
              <a:gd name="connsiteY56" fmla="*/ 4824943 h 6858000"/>
              <a:gd name="connsiteX57" fmla="*/ 5341722 w 6223400"/>
              <a:gd name="connsiteY57" fmla="*/ 4867341 h 6858000"/>
              <a:gd name="connsiteX58" fmla="*/ 5391860 w 6223400"/>
              <a:gd name="connsiteY58" fmla="*/ 4969482 h 6858000"/>
              <a:gd name="connsiteX59" fmla="*/ 5443823 w 6223400"/>
              <a:gd name="connsiteY59" fmla="*/ 5045764 h 6858000"/>
              <a:gd name="connsiteX60" fmla="*/ 5698884 w 6223400"/>
              <a:gd name="connsiteY60" fmla="*/ 5240135 h 6858000"/>
              <a:gd name="connsiteX61" fmla="*/ 5802745 w 6223400"/>
              <a:gd name="connsiteY61" fmla="*/ 5405525 h 6858000"/>
              <a:gd name="connsiteX62" fmla="*/ 5896576 w 6223400"/>
              <a:gd name="connsiteY62" fmla="*/ 5514876 h 6858000"/>
              <a:gd name="connsiteX63" fmla="*/ 5905131 w 6223400"/>
              <a:gd name="connsiteY63" fmla="*/ 5543895 h 6858000"/>
              <a:gd name="connsiteX64" fmla="*/ 5919711 w 6223400"/>
              <a:gd name="connsiteY64" fmla="*/ 5592311 h 6858000"/>
              <a:gd name="connsiteX65" fmla="*/ 5921028 w 6223400"/>
              <a:gd name="connsiteY65" fmla="*/ 5636484 h 6858000"/>
              <a:gd name="connsiteX66" fmla="*/ 5937013 w 6223400"/>
              <a:gd name="connsiteY66" fmla="*/ 5673804 h 6858000"/>
              <a:gd name="connsiteX67" fmla="*/ 5953116 w 6223400"/>
              <a:gd name="connsiteY67" fmla="*/ 5672149 h 6858000"/>
              <a:gd name="connsiteX68" fmla="*/ 5966195 w 6223400"/>
              <a:gd name="connsiteY68" fmla="*/ 5715424 h 6858000"/>
              <a:gd name="connsiteX69" fmla="*/ 5984676 w 6223400"/>
              <a:gd name="connsiteY69" fmla="*/ 5782202 h 6858000"/>
              <a:gd name="connsiteX70" fmla="*/ 5991226 w 6223400"/>
              <a:gd name="connsiteY70" fmla="*/ 5790528 h 6858000"/>
              <a:gd name="connsiteX71" fmla="*/ 5983278 w 6223400"/>
              <a:gd name="connsiteY71" fmla="*/ 5805716 h 6858000"/>
              <a:gd name="connsiteX72" fmla="*/ 5983618 w 6223400"/>
              <a:gd name="connsiteY72" fmla="*/ 5862441 h 6858000"/>
              <a:gd name="connsiteX73" fmla="*/ 6015245 w 6223400"/>
              <a:gd name="connsiteY73" fmla="*/ 5963982 h 6858000"/>
              <a:gd name="connsiteX74" fmla="*/ 6027586 w 6223400"/>
              <a:gd name="connsiteY74" fmla="*/ 5986436 h 6858000"/>
              <a:gd name="connsiteX75" fmla="*/ 6049361 w 6223400"/>
              <a:gd name="connsiteY75" fmla="*/ 6034848 h 6858000"/>
              <a:gd name="connsiteX76" fmla="*/ 6070025 w 6223400"/>
              <a:gd name="connsiteY76" fmla="*/ 6064390 h 6858000"/>
              <a:gd name="connsiteX77" fmla="*/ 6066083 w 6223400"/>
              <a:gd name="connsiteY77" fmla="*/ 6074622 h 6858000"/>
              <a:gd name="connsiteX78" fmla="*/ 6068582 w 6223400"/>
              <a:gd name="connsiteY78" fmla="*/ 6095625 h 6858000"/>
              <a:gd name="connsiteX79" fmla="*/ 6098779 w 6223400"/>
              <a:gd name="connsiteY79" fmla="*/ 6194890 h 6858000"/>
              <a:gd name="connsiteX80" fmla="*/ 6109139 w 6223400"/>
              <a:gd name="connsiteY80" fmla="*/ 6211062 h 6858000"/>
              <a:gd name="connsiteX81" fmla="*/ 6145119 w 6223400"/>
              <a:gd name="connsiteY81" fmla="*/ 6303997 h 6858000"/>
              <a:gd name="connsiteX82" fmla="*/ 6165032 w 6223400"/>
              <a:gd name="connsiteY82" fmla="*/ 6461800 h 6858000"/>
              <a:gd name="connsiteX83" fmla="*/ 6210435 w 6223400"/>
              <a:gd name="connsiteY83" fmla="*/ 6633111 h 6858000"/>
              <a:gd name="connsiteX84" fmla="*/ 6219899 w 6223400"/>
              <a:gd name="connsiteY84" fmla="*/ 6838923 h 6858000"/>
              <a:gd name="connsiteX85" fmla="*/ 6216288 w 6223400"/>
              <a:gd name="connsiteY85" fmla="*/ 6858000 h 6858000"/>
              <a:gd name="connsiteX86" fmla="*/ 0 w 6223400"/>
              <a:gd name="connsiteY86" fmla="*/ 6858000 h 6858000"/>
              <a:gd name="connsiteX87" fmla="*/ 0 w 6223400"/>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2709627 w 8933027"/>
              <a:gd name="connsiteY86" fmla="*/ 6858000 h 6858000"/>
              <a:gd name="connsiteX87" fmla="*/ 0 w 8933027"/>
              <a:gd name="connsiteY87" fmla="*/ 0 h 6858000"/>
              <a:gd name="connsiteX0" fmla="*/ 0 w 8933027"/>
              <a:gd name="connsiteY0" fmla="*/ 0 h 6858000"/>
              <a:gd name="connsiteX1" fmla="*/ 7370505 w 8933027"/>
              <a:gd name="connsiteY1" fmla="*/ 0 h 6858000"/>
              <a:gd name="connsiteX2" fmla="*/ 7385194 w 8933027"/>
              <a:gd name="connsiteY2" fmla="*/ 20728 h 6858000"/>
              <a:gd name="connsiteX3" fmla="*/ 7420196 w 8933027"/>
              <a:gd name="connsiteY3" fmla="*/ 83642 h 6858000"/>
              <a:gd name="connsiteX4" fmla="*/ 7452286 w 8933027"/>
              <a:gd name="connsiteY4" fmla="*/ 169139 h 6858000"/>
              <a:gd name="connsiteX5" fmla="*/ 7450557 w 8933027"/>
              <a:gd name="connsiteY5" fmla="*/ 339224 h 6858000"/>
              <a:gd name="connsiteX6" fmla="*/ 7449668 w 8933027"/>
              <a:gd name="connsiteY6" fmla="*/ 340080 h 6858000"/>
              <a:gd name="connsiteX7" fmla="*/ 7448490 w 8933027"/>
              <a:gd name="connsiteY7" fmla="*/ 351201 h 6858000"/>
              <a:gd name="connsiteX8" fmla="*/ 7441868 w 8933027"/>
              <a:gd name="connsiteY8" fmla="*/ 351407 h 6858000"/>
              <a:gd name="connsiteX9" fmla="*/ 7442554 w 8933027"/>
              <a:gd name="connsiteY9" fmla="*/ 353369 h 6858000"/>
              <a:gd name="connsiteX10" fmla="*/ 7445718 w 8933027"/>
              <a:gd name="connsiteY10" fmla="*/ 365928 h 6858000"/>
              <a:gd name="connsiteX11" fmla="*/ 7448649 w 8933027"/>
              <a:gd name="connsiteY11" fmla="*/ 371555 h 6858000"/>
              <a:gd name="connsiteX12" fmla="*/ 7447327 w 8933027"/>
              <a:gd name="connsiteY12" fmla="*/ 372314 h 6858000"/>
              <a:gd name="connsiteX13" fmla="*/ 7475969 w 8933027"/>
              <a:gd name="connsiteY13" fmla="*/ 533311 h 6858000"/>
              <a:gd name="connsiteX14" fmla="*/ 7486954 w 8933027"/>
              <a:gd name="connsiteY14" fmla="*/ 543960 h 6858000"/>
              <a:gd name="connsiteX15" fmla="*/ 7494656 w 8933027"/>
              <a:gd name="connsiteY15" fmla="*/ 557747 h 6858000"/>
              <a:gd name="connsiteX16" fmla="*/ 7494200 w 8933027"/>
              <a:gd name="connsiteY16" fmla="*/ 559975 h 6858000"/>
              <a:gd name="connsiteX17" fmla="*/ 7498992 w 8933027"/>
              <a:gd name="connsiteY17" fmla="*/ 577604 h 6858000"/>
              <a:gd name="connsiteX18" fmla="*/ 7502839 w 8933027"/>
              <a:gd name="connsiteY18" fmla="*/ 580389 h 6858000"/>
              <a:gd name="connsiteX19" fmla="*/ 7498631 w 8933027"/>
              <a:gd name="connsiteY19" fmla="*/ 709310 h 6858000"/>
              <a:gd name="connsiteX20" fmla="*/ 7519199 w 8933027"/>
              <a:gd name="connsiteY20" fmla="*/ 893538 h 6858000"/>
              <a:gd name="connsiteX21" fmla="*/ 7542624 w 8933027"/>
              <a:gd name="connsiteY21" fmla="*/ 1201806 h 6858000"/>
              <a:gd name="connsiteX22" fmla="*/ 7503249 w 8933027"/>
              <a:gd name="connsiteY22" fmla="*/ 1467065 h 6858000"/>
              <a:gd name="connsiteX23" fmla="*/ 7517714 w 8933027"/>
              <a:gd name="connsiteY23" fmla="*/ 1640574 h 6858000"/>
              <a:gd name="connsiteX24" fmla="*/ 7527917 w 8933027"/>
              <a:gd name="connsiteY24" fmla="*/ 1723113 h 6858000"/>
              <a:gd name="connsiteX25" fmla="*/ 7511657 w 8933027"/>
              <a:gd name="connsiteY25" fmla="*/ 1796477 h 6858000"/>
              <a:gd name="connsiteX26" fmla="*/ 7499021 w 8933027"/>
              <a:gd name="connsiteY26" fmla="*/ 1850084 h 6858000"/>
              <a:gd name="connsiteX27" fmla="*/ 7490968 w 8933027"/>
              <a:gd name="connsiteY27" fmla="*/ 1964880 h 6858000"/>
              <a:gd name="connsiteX28" fmla="*/ 7490503 w 8933027"/>
              <a:gd name="connsiteY28" fmla="*/ 2085740 h 6858000"/>
              <a:gd name="connsiteX29" fmla="*/ 7430810 w 8933027"/>
              <a:gd name="connsiteY29" fmla="*/ 2249323 h 6858000"/>
              <a:gd name="connsiteX30" fmla="*/ 7406345 w 8933027"/>
              <a:gd name="connsiteY30" fmla="*/ 2602688 h 6858000"/>
              <a:gd name="connsiteX31" fmla="*/ 7398050 w 8933027"/>
              <a:gd name="connsiteY31" fmla="*/ 2721695 h 6858000"/>
              <a:gd name="connsiteX32" fmla="*/ 7378015 w 8933027"/>
              <a:gd name="connsiteY32" fmla="*/ 2840426 h 6858000"/>
              <a:gd name="connsiteX33" fmla="*/ 7405361 w 8933027"/>
              <a:gd name="connsiteY33" fmla="*/ 2936681 h 6858000"/>
              <a:gd name="connsiteX34" fmla="*/ 7383584 w 8933027"/>
              <a:gd name="connsiteY34" fmla="*/ 3075786 h 6858000"/>
              <a:gd name="connsiteX35" fmla="*/ 7381684 w 8933027"/>
              <a:gd name="connsiteY35" fmla="*/ 3182899 h 6858000"/>
              <a:gd name="connsiteX36" fmla="*/ 7394463 w 8933027"/>
              <a:gd name="connsiteY36" fmla="*/ 3210263 h 6858000"/>
              <a:gd name="connsiteX37" fmla="*/ 7393904 w 8933027"/>
              <a:gd name="connsiteY37" fmla="*/ 3214819 h 6858000"/>
              <a:gd name="connsiteX38" fmla="*/ 7389351 w 8933027"/>
              <a:gd name="connsiteY38" fmla="*/ 3215542 h 6858000"/>
              <a:gd name="connsiteX39" fmla="*/ 7387204 w 8933027"/>
              <a:gd name="connsiteY39" fmla="*/ 3227568 h 6858000"/>
              <a:gd name="connsiteX40" fmla="*/ 7388748 w 8933027"/>
              <a:gd name="connsiteY40" fmla="*/ 3243956 h 6858000"/>
              <a:gd name="connsiteX41" fmla="*/ 7385513 w 8933027"/>
              <a:gd name="connsiteY41" fmla="*/ 3258102 h 6858000"/>
              <a:gd name="connsiteX42" fmla="*/ 7375759 w 8933027"/>
              <a:gd name="connsiteY42" fmla="*/ 3289864 h 6858000"/>
              <a:gd name="connsiteX43" fmla="*/ 7375556 w 8933027"/>
              <a:gd name="connsiteY43" fmla="*/ 3300587 h 6858000"/>
              <a:gd name="connsiteX44" fmla="*/ 7372564 w 8933027"/>
              <a:gd name="connsiteY44" fmla="*/ 3311027 h 6858000"/>
              <a:gd name="connsiteX45" fmla="*/ 7370124 w 8933027"/>
              <a:gd name="connsiteY45" fmla="*/ 3311675 h 6858000"/>
              <a:gd name="connsiteX46" fmla="*/ 7363934 w 8933027"/>
              <a:gd name="connsiteY46" fmla="*/ 3305257 h 6858000"/>
              <a:gd name="connsiteX47" fmla="*/ 7360810 w 8933027"/>
              <a:gd name="connsiteY47" fmla="*/ 3460438 h 6858000"/>
              <a:gd name="connsiteX48" fmla="*/ 7378496 w 8933027"/>
              <a:gd name="connsiteY48" fmla="*/ 3559504 h 6858000"/>
              <a:gd name="connsiteX49" fmla="*/ 7415994 w 8933027"/>
              <a:gd name="connsiteY49" fmla="*/ 3636089 h 6858000"/>
              <a:gd name="connsiteX50" fmla="*/ 7441659 w 8933027"/>
              <a:gd name="connsiteY50" fmla="*/ 3768627 h 6858000"/>
              <a:gd name="connsiteX51" fmla="*/ 7558499 w 8933027"/>
              <a:gd name="connsiteY51" fmla="*/ 3937574 h 6858000"/>
              <a:gd name="connsiteX52" fmla="*/ 7829534 w 8933027"/>
              <a:gd name="connsiteY52" fmla="*/ 4321773 h 6858000"/>
              <a:gd name="connsiteX53" fmla="*/ 7880239 w 8933027"/>
              <a:gd name="connsiteY53" fmla="*/ 4529367 h 6858000"/>
              <a:gd name="connsiteX54" fmla="*/ 7955277 w 8933027"/>
              <a:gd name="connsiteY54" fmla="*/ 4634370 h 6858000"/>
              <a:gd name="connsiteX55" fmla="*/ 7975289 w 8933027"/>
              <a:gd name="connsiteY55" fmla="*/ 4708824 h 6858000"/>
              <a:gd name="connsiteX56" fmla="*/ 8015109 w 8933027"/>
              <a:gd name="connsiteY56" fmla="*/ 4824943 h 6858000"/>
              <a:gd name="connsiteX57" fmla="*/ 8051349 w 8933027"/>
              <a:gd name="connsiteY57" fmla="*/ 4867341 h 6858000"/>
              <a:gd name="connsiteX58" fmla="*/ 8101487 w 8933027"/>
              <a:gd name="connsiteY58" fmla="*/ 4969482 h 6858000"/>
              <a:gd name="connsiteX59" fmla="*/ 8153450 w 8933027"/>
              <a:gd name="connsiteY59" fmla="*/ 5045764 h 6858000"/>
              <a:gd name="connsiteX60" fmla="*/ 8408511 w 8933027"/>
              <a:gd name="connsiteY60" fmla="*/ 5240135 h 6858000"/>
              <a:gd name="connsiteX61" fmla="*/ 8512372 w 8933027"/>
              <a:gd name="connsiteY61" fmla="*/ 5405525 h 6858000"/>
              <a:gd name="connsiteX62" fmla="*/ 8606203 w 8933027"/>
              <a:gd name="connsiteY62" fmla="*/ 5514876 h 6858000"/>
              <a:gd name="connsiteX63" fmla="*/ 8614758 w 8933027"/>
              <a:gd name="connsiteY63" fmla="*/ 5543895 h 6858000"/>
              <a:gd name="connsiteX64" fmla="*/ 8629338 w 8933027"/>
              <a:gd name="connsiteY64" fmla="*/ 5592311 h 6858000"/>
              <a:gd name="connsiteX65" fmla="*/ 8630655 w 8933027"/>
              <a:gd name="connsiteY65" fmla="*/ 5636484 h 6858000"/>
              <a:gd name="connsiteX66" fmla="*/ 8646640 w 8933027"/>
              <a:gd name="connsiteY66" fmla="*/ 5673804 h 6858000"/>
              <a:gd name="connsiteX67" fmla="*/ 8662743 w 8933027"/>
              <a:gd name="connsiteY67" fmla="*/ 5672149 h 6858000"/>
              <a:gd name="connsiteX68" fmla="*/ 8675822 w 8933027"/>
              <a:gd name="connsiteY68" fmla="*/ 5715424 h 6858000"/>
              <a:gd name="connsiteX69" fmla="*/ 8694303 w 8933027"/>
              <a:gd name="connsiteY69" fmla="*/ 5782202 h 6858000"/>
              <a:gd name="connsiteX70" fmla="*/ 8700853 w 8933027"/>
              <a:gd name="connsiteY70" fmla="*/ 5790528 h 6858000"/>
              <a:gd name="connsiteX71" fmla="*/ 8692905 w 8933027"/>
              <a:gd name="connsiteY71" fmla="*/ 5805716 h 6858000"/>
              <a:gd name="connsiteX72" fmla="*/ 8693245 w 8933027"/>
              <a:gd name="connsiteY72" fmla="*/ 5862441 h 6858000"/>
              <a:gd name="connsiteX73" fmla="*/ 8724872 w 8933027"/>
              <a:gd name="connsiteY73" fmla="*/ 5963982 h 6858000"/>
              <a:gd name="connsiteX74" fmla="*/ 8737213 w 8933027"/>
              <a:gd name="connsiteY74" fmla="*/ 5986436 h 6858000"/>
              <a:gd name="connsiteX75" fmla="*/ 8758988 w 8933027"/>
              <a:gd name="connsiteY75" fmla="*/ 6034848 h 6858000"/>
              <a:gd name="connsiteX76" fmla="*/ 8779652 w 8933027"/>
              <a:gd name="connsiteY76" fmla="*/ 6064390 h 6858000"/>
              <a:gd name="connsiteX77" fmla="*/ 8775710 w 8933027"/>
              <a:gd name="connsiteY77" fmla="*/ 6074622 h 6858000"/>
              <a:gd name="connsiteX78" fmla="*/ 8778209 w 8933027"/>
              <a:gd name="connsiteY78" fmla="*/ 6095625 h 6858000"/>
              <a:gd name="connsiteX79" fmla="*/ 8808406 w 8933027"/>
              <a:gd name="connsiteY79" fmla="*/ 6194890 h 6858000"/>
              <a:gd name="connsiteX80" fmla="*/ 8818766 w 8933027"/>
              <a:gd name="connsiteY80" fmla="*/ 6211062 h 6858000"/>
              <a:gd name="connsiteX81" fmla="*/ 8854746 w 8933027"/>
              <a:gd name="connsiteY81" fmla="*/ 6303997 h 6858000"/>
              <a:gd name="connsiteX82" fmla="*/ 8874659 w 8933027"/>
              <a:gd name="connsiteY82" fmla="*/ 6461800 h 6858000"/>
              <a:gd name="connsiteX83" fmla="*/ 8920062 w 8933027"/>
              <a:gd name="connsiteY83" fmla="*/ 6633111 h 6858000"/>
              <a:gd name="connsiteX84" fmla="*/ 8929526 w 8933027"/>
              <a:gd name="connsiteY84" fmla="*/ 6838923 h 6858000"/>
              <a:gd name="connsiteX85" fmla="*/ 8925915 w 8933027"/>
              <a:gd name="connsiteY85" fmla="*/ 6858000 h 6858000"/>
              <a:gd name="connsiteX86" fmla="*/ 17482 w 8933027"/>
              <a:gd name="connsiteY86" fmla="*/ 6858000 h 6858000"/>
              <a:gd name="connsiteX87" fmla="*/ 0 w 8933027"/>
              <a:gd name="connsiteY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933027" h="6858000">
                <a:moveTo>
                  <a:pt x="0" y="0"/>
                </a:moveTo>
                <a:lnTo>
                  <a:pt x="7370505" y="0"/>
                </a:lnTo>
                <a:lnTo>
                  <a:pt x="7385194" y="20728"/>
                </a:lnTo>
                <a:cubicBezTo>
                  <a:pt x="7402773" y="44339"/>
                  <a:pt x="7417961" y="64883"/>
                  <a:pt x="7420196" y="83642"/>
                </a:cubicBezTo>
                <a:cubicBezTo>
                  <a:pt x="7422280" y="117476"/>
                  <a:pt x="7454219" y="144106"/>
                  <a:pt x="7452286" y="169139"/>
                </a:cubicBezTo>
                <a:cubicBezTo>
                  <a:pt x="7457346" y="211736"/>
                  <a:pt x="7450993" y="310734"/>
                  <a:pt x="7450557" y="339224"/>
                </a:cubicBezTo>
                <a:lnTo>
                  <a:pt x="7449668" y="340080"/>
                </a:lnTo>
                <a:cubicBezTo>
                  <a:pt x="7447955" y="342755"/>
                  <a:pt x="7447213" y="346165"/>
                  <a:pt x="7448490" y="351201"/>
                </a:cubicBezTo>
                <a:lnTo>
                  <a:pt x="7441868" y="351407"/>
                </a:lnTo>
                <a:lnTo>
                  <a:pt x="7442554" y="353369"/>
                </a:lnTo>
                <a:lnTo>
                  <a:pt x="7445718" y="365928"/>
                </a:lnTo>
                <a:lnTo>
                  <a:pt x="7448649" y="371555"/>
                </a:lnTo>
                <a:lnTo>
                  <a:pt x="7447327" y="372314"/>
                </a:lnTo>
                <a:lnTo>
                  <a:pt x="7475969" y="533311"/>
                </a:lnTo>
                <a:cubicBezTo>
                  <a:pt x="7480219" y="536002"/>
                  <a:pt x="7483822" y="539653"/>
                  <a:pt x="7486954" y="543960"/>
                </a:cubicBezTo>
                <a:lnTo>
                  <a:pt x="7494656" y="557747"/>
                </a:lnTo>
                <a:lnTo>
                  <a:pt x="7494200" y="559975"/>
                </a:lnTo>
                <a:cubicBezTo>
                  <a:pt x="7494399" y="569169"/>
                  <a:pt x="7496317" y="574295"/>
                  <a:pt x="7498992" y="577604"/>
                </a:cubicBezTo>
                <a:lnTo>
                  <a:pt x="7502839" y="580389"/>
                </a:lnTo>
                <a:lnTo>
                  <a:pt x="7498631" y="709310"/>
                </a:lnTo>
                <a:lnTo>
                  <a:pt x="7519199" y="893538"/>
                </a:lnTo>
                <a:cubicBezTo>
                  <a:pt x="7531428" y="1011120"/>
                  <a:pt x="7556607" y="1065772"/>
                  <a:pt x="7542624" y="1201806"/>
                </a:cubicBezTo>
                <a:cubicBezTo>
                  <a:pt x="7552207" y="1319428"/>
                  <a:pt x="7507401" y="1393937"/>
                  <a:pt x="7503249" y="1467065"/>
                </a:cubicBezTo>
                <a:cubicBezTo>
                  <a:pt x="7485097" y="1512995"/>
                  <a:pt x="7519386" y="1586651"/>
                  <a:pt x="7517714" y="1640574"/>
                </a:cubicBezTo>
                <a:cubicBezTo>
                  <a:pt x="7495224" y="1653111"/>
                  <a:pt x="7505128" y="1684799"/>
                  <a:pt x="7527917" y="1723113"/>
                </a:cubicBezTo>
                <a:lnTo>
                  <a:pt x="7511657" y="1796477"/>
                </a:lnTo>
                <a:lnTo>
                  <a:pt x="7499021" y="1850084"/>
                </a:lnTo>
                <a:cubicBezTo>
                  <a:pt x="7490676" y="1872031"/>
                  <a:pt x="7500956" y="1931725"/>
                  <a:pt x="7490968" y="1964880"/>
                </a:cubicBezTo>
                <a:cubicBezTo>
                  <a:pt x="7490812" y="1965995"/>
                  <a:pt x="7490658" y="2084625"/>
                  <a:pt x="7490503" y="2085740"/>
                </a:cubicBezTo>
                <a:lnTo>
                  <a:pt x="7430810" y="2249323"/>
                </a:lnTo>
                <a:lnTo>
                  <a:pt x="7406345" y="2602688"/>
                </a:lnTo>
                <a:lnTo>
                  <a:pt x="7398050" y="2721695"/>
                </a:lnTo>
                <a:cubicBezTo>
                  <a:pt x="7481955" y="2749031"/>
                  <a:pt x="7345522" y="2680888"/>
                  <a:pt x="7378015" y="2840426"/>
                </a:cubicBezTo>
                <a:cubicBezTo>
                  <a:pt x="7379182" y="2845853"/>
                  <a:pt x="7402916" y="2931843"/>
                  <a:pt x="7405361" y="2936681"/>
                </a:cubicBezTo>
                <a:cubicBezTo>
                  <a:pt x="7384268" y="2974434"/>
                  <a:pt x="7392612" y="3026657"/>
                  <a:pt x="7383584" y="3075786"/>
                </a:cubicBezTo>
                <a:cubicBezTo>
                  <a:pt x="7363774" y="3081799"/>
                  <a:pt x="7368888" y="3142123"/>
                  <a:pt x="7381684" y="3182899"/>
                </a:cubicBezTo>
                <a:lnTo>
                  <a:pt x="7394463" y="3210263"/>
                </a:lnTo>
                <a:cubicBezTo>
                  <a:pt x="7394276" y="3211782"/>
                  <a:pt x="7394090" y="3213300"/>
                  <a:pt x="7393904" y="3214819"/>
                </a:cubicBezTo>
                <a:lnTo>
                  <a:pt x="7389351" y="3215542"/>
                </a:lnTo>
                <a:cubicBezTo>
                  <a:pt x="7387912" y="3217970"/>
                  <a:pt x="7387289" y="3222216"/>
                  <a:pt x="7387204" y="3227568"/>
                </a:cubicBezTo>
                <a:lnTo>
                  <a:pt x="7388748" y="3243956"/>
                </a:lnTo>
                <a:lnTo>
                  <a:pt x="7385513" y="3258102"/>
                </a:lnTo>
                <a:lnTo>
                  <a:pt x="7375759" y="3289864"/>
                </a:lnTo>
                <a:cubicBezTo>
                  <a:pt x="7375692" y="3293438"/>
                  <a:pt x="7375624" y="3297013"/>
                  <a:pt x="7375556" y="3300587"/>
                </a:cubicBezTo>
                <a:lnTo>
                  <a:pt x="7372564" y="3311027"/>
                </a:lnTo>
                <a:lnTo>
                  <a:pt x="7370124" y="3311675"/>
                </a:lnTo>
                <a:cubicBezTo>
                  <a:pt x="7367912" y="3310995"/>
                  <a:pt x="7365753" y="3308959"/>
                  <a:pt x="7363934" y="3305257"/>
                </a:cubicBezTo>
                <a:cubicBezTo>
                  <a:pt x="7362893" y="3356984"/>
                  <a:pt x="7361852" y="3408711"/>
                  <a:pt x="7360810" y="3460438"/>
                </a:cubicBezTo>
                <a:cubicBezTo>
                  <a:pt x="7363237" y="3502813"/>
                  <a:pt x="7365625" y="3529005"/>
                  <a:pt x="7378496" y="3559504"/>
                </a:cubicBezTo>
                <a:cubicBezTo>
                  <a:pt x="7377656" y="3571528"/>
                  <a:pt x="7418762" y="3623425"/>
                  <a:pt x="7415994" y="3636089"/>
                </a:cubicBezTo>
                <a:lnTo>
                  <a:pt x="7441659" y="3768627"/>
                </a:lnTo>
                <a:cubicBezTo>
                  <a:pt x="7476056" y="3843140"/>
                  <a:pt x="7524102" y="3890357"/>
                  <a:pt x="7558499" y="3937574"/>
                </a:cubicBezTo>
                <a:cubicBezTo>
                  <a:pt x="7617458" y="4041138"/>
                  <a:pt x="7774773" y="4223141"/>
                  <a:pt x="7829534" y="4321773"/>
                </a:cubicBezTo>
                <a:cubicBezTo>
                  <a:pt x="7868162" y="4359757"/>
                  <a:pt x="7864209" y="4500344"/>
                  <a:pt x="7880239" y="4529367"/>
                </a:cubicBezTo>
                <a:cubicBezTo>
                  <a:pt x="7895131" y="4552733"/>
                  <a:pt x="7945113" y="4623843"/>
                  <a:pt x="7955277" y="4634370"/>
                </a:cubicBezTo>
                <a:cubicBezTo>
                  <a:pt x="7964560" y="4670293"/>
                  <a:pt x="7949419" y="4646267"/>
                  <a:pt x="7975289" y="4708824"/>
                </a:cubicBezTo>
                <a:cubicBezTo>
                  <a:pt x="8013068" y="4766386"/>
                  <a:pt x="7983592" y="4778042"/>
                  <a:pt x="8015109" y="4824943"/>
                </a:cubicBezTo>
                <a:cubicBezTo>
                  <a:pt x="8031830" y="4840173"/>
                  <a:pt x="8016187" y="4858648"/>
                  <a:pt x="8051349" y="4867341"/>
                </a:cubicBezTo>
                <a:cubicBezTo>
                  <a:pt x="8094622" y="4937507"/>
                  <a:pt x="8037179" y="4893932"/>
                  <a:pt x="8101487" y="4969482"/>
                </a:cubicBezTo>
                <a:cubicBezTo>
                  <a:pt x="8118958" y="5001965"/>
                  <a:pt x="8107113" y="5015232"/>
                  <a:pt x="8153450" y="5045764"/>
                </a:cubicBezTo>
                <a:cubicBezTo>
                  <a:pt x="8324157" y="5137485"/>
                  <a:pt x="8208425" y="5141070"/>
                  <a:pt x="8408511" y="5240135"/>
                </a:cubicBezTo>
                <a:cubicBezTo>
                  <a:pt x="8433618" y="5266486"/>
                  <a:pt x="8494100" y="5378281"/>
                  <a:pt x="8512372" y="5405525"/>
                </a:cubicBezTo>
                <a:cubicBezTo>
                  <a:pt x="8537813" y="5448477"/>
                  <a:pt x="8559324" y="5474489"/>
                  <a:pt x="8606203" y="5514876"/>
                </a:cubicBezTo>
                <a:cubicBezTo>
                  <a:pt x="8601687" y="5527558"/>
                  <a:pt x="8604972" y="5535017"/>
                  <a:pt x="8614758" y="5543895"/>
                </a:cubicBezTo>
                <a:cubicBezTo>
                  <a:pt x="8626551" y="5565259"/>
                  <a:pt x="8606532" y="5580170"/>
                  <a:pt x="8629338" y="5592311"/>
                </a:cubicBezTo>
                <a:cubicBezTo>
                  <a:pt x="8617020" y="5597261"/>
                  <a:pt x="8646512" y="5637341"/>
                  <a:pt x="8630655" y="5636484"/>
                </a:cubicBezTo>
                <a:cubicBezTo>
                  <a:pt x="8628541" y="5658882"/>
                  <a:pt x="8647577" y="5652569"/>
                  <a:pt x="8646640" y="5673804"/>
                </a:cubicBezTo>
                <a:cubicBezTo>
                  <a:pt x="8652875" y="5691444"/>
                  <a:pt x="8652977" y="5655102"/>
                  <a:pt x="8662743" y="5672149"/>
                </a:cubicBezTo>
                <a:cubicBezTo>
                  <a:pt x="8672725" y="5694425"/>
                  <a:pt x="8691589" y="5678045"/>
                  <a:pt x="8675822" y="5715424"/>
                </a:cubicBezTo>
                <a:cubicBezTo>
                  <a:pt x="8692999" y="5732923"/>
                  <a:pt x="8684354" y="5746645"/>
                  <a:pt x="8694303" y="5782202"/>
                </a:cubicBezTo>
                <a:lnTo>
                  <a:pt x="8700853" y="5790528"/>
                </a:lnTo>
                <a:lnTo>
                  <a:pt x="8692905" y="5805716"/>
                </a:lnTo>
                <a:cubicBezTo>
                  <a:pt x="8690227" y="5813674"/>
                  <a:pt x="8688769" y="5852178"/>
                  <a:pt x="8693245" y="5862441"/>
                </a:cubicBezTo>
                <a:cubicBezTo>
                  <a:pt x="8698573" y="5888817"/>
                  <a:pt x="8717695" y="5938362"/>
                  <a:pt x="8724872" y="5963982"/>
                </a:cubicBezTo>
                <a:cubicBezTo>
                  <a:pt x="8728953" y="5969779"/>
                  <a:pt x="8744458" y="5980189"/>
                  <a:pt x="8737213" y="5986436"/>
                </a:cubicBezTo>
                <a:cubicBezTo>
                  <a:pt x="8743180" y="6003558"/>
                  <a:pt x="8750508" y="6019820"/>
                  <a:pt x="8758988" y="6034848"/>
                </a:cubicBezTo>
                <a:lnTo>
                  <a:pt x="8779652" y="6064390"/>
                </a:lnTo>
                <a:lnTo>
                  <a:pt x="8775710" y="6074622"/>
                </a:lnTo>
                <a:cubicBezTo>
                  <a:pt x="8774211" y="6081158"/>
                  <a:pt x="8774325" y="6088101"/>
                  <a:pt x="8778209" y="6095625"/>
                </a:cubicBezTo>
                <a:cubicBezTo>
                  <a:pt x="8783659" y="6115669"/>
                  <a:pt x="8801646" y="6175652"/>
                  <a:pt x="8808406" y="6194890"/>
                </a:cubicBezTo>
                <a:cubicBezTo>
                  <a:pt x="8811736" y="6198965"/>
                  <a:pt x="8823709" y="6205339"/>
                  <a:pt x="8818766" y="6211062"/>
                </a:cubicBezTo>
                <a:lnTo>
                  <a:pt x="8854746" y="6303997"/>
                </a:lnTo>
                <a:cubicBezTo>
                  <a:pt x="8854976" y="6312932"/>
                  <a:pt x="8867760" y="6455656"/>
                  <a:pt x="8874659" y="6461800"/>
                </a:cubicBezTo>
                <a:lnTo>
                  <a:pt x="8920062" y="6633111"/>
                </a:lnTo>
                <a:cubicBezTo>
                  <a:pt x="8932513" y="6728569"/>
                  <a:pt x="8936700" y="6782713"/>
                  <a:pt x="8929526" y="6838923"/>
                </a:cubicBezTo>
                <a:lnTo>
                  <a:pt x="8925915" y="6858000"/>
                </a:lnTo>
                <a:lnTo>
                  <a:pt x="17482" y="6858000"/>
                </a:lnTo>
                <a:cubicBezTo>
                  <a:pt x="11655" y="4572000"/>
                  <a:pt x="5827" y="2286000"/>
                  <a:pt x="0"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Bembo"/>
              <a:ea typeface="+mn-ea"/>
              <a:cs typeface="+mn-cs"/>
            </a:endParaRPr>
          </a:p>
        </p:txBody>
      </p:sp>
      <p:sp>
        <p:nvSpPr>
          <p:cNvPr id="2" name="Otsikko 1">
            <a:extLst>
              <a:ext uri="{FF2B5EF4-FFF2-40B4-BE49-F238E27FC236}">
                <a16:creationId xmlns:a16="http://schemas.microsoft.com/office/drawing/2014/main" id="{EE68D813-77E0-4104-90C7-D712BEDCE3ED}"/>
              </a:ext>
            </a:extLst>
          </p:cNvPr>
          <p:cNvSpPr>
            <a:spLocks noGrp="1"/>
          </p:cNvSpPr>
          <p:nvPr>
            <p:ph type="title"/>
          </p:nvPr>
        </p:nvSpPr>
        <p:spPr>
          <a:xfrm>
            <a:off x="723900" y="2703443"/>
            <a:ext cx="4523961" cy="3380604"/>
          </a:xfrm>
        </p:spPr>
        <p:txBody>
          <a:bodyPr anchor="b">
            <a:normAutofit/>
          </a:bodyPr>
          <a:lstStyle/>
          <a:p>
            <a:r>
              <a:rPr lang="fi-FI" dirty="0" err="1"/>
              <a:t>Vastuullien</a:t>
            </a:r>
            <a:r>
              <a:rPr lang="fi-FI" dirty="0"/>
              <a:t> sijoittamisen periaatteet (</a:t>
            </a:r>
            <a:r>
              <a:rPr lang="fi-FI" dirty="0" err="1"/>
              <a:t>Pri</a:t>
            </a:r>
            <a:r>
              <a:rPr lang="fi-FI" dirty="0"/>
              <a:t>)</a:t>
            </a:r>
          </a:p>
        </p:txBody>
      </p:sp>
      <p:sp>
        <p:nvSpPr>
          <p:cNvPr id="3" name="Sisällön paikkamerkki 2">
            <a:extLst>
              <a:ext uri="{FF2B5EF4-FFF2-40B4-BE49-F238E27FC236}">
                <a16:creationId xmlns:a16="http://schemas.microsoft.com/office/drawing/2014/main" id="{1CE5336E-4AEE-488C-9E8A-41FA01501D09}"/>
              </a:ext>
            </a:extLst>
          </p:cNvPr>
          <p:cNvSpPr>
            <a:spLocks noGrp="1"/>
          </p:cNvSpPr>
          <p:nvPr>
            <p:ph idx="1"/>
          </p:nvPr>
        </p:nvSpPr>
        <p:spPr>
          <a:xfrm>
            <a:off x="6096000" y="705224"/>
            <a:ext cx="4835856" cy="5549154"/>
          </a:xfrm>
        </p:spPr>
        <p:txBody>
          <a:bodyPr>
            <a:norm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Vastuullisen sijoittamisen periaatteet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Principles</a:t>
            </a:r>
            <a:r>
              <a:rPr lang="fi-FI" sz="1800" dirty="0">
                <a:effectLst/>
                <a:latin typeface="Calibri" panose="020F0502020204030204" pitchFamily="34" charset="0"/>
                <a:ea typeface="Calibri" panose="020F0502020204030204" pitchFamily="34" charset="0"/>
                <a:cs typeface="Times New Roman" panose="02020603050405020304" pitchFamily="18" charset="0"/>
              </a:rPr>
              <a:t> for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Responsible</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Investment</a:t>
            </a:r>
            <a:r>
              <a:rPr lang="fi-FI" sz="1800" dirty="0">
                <a:effectLst/>
                <a:latin typeface="Calibri" panose="020F0502020204030204" pitchFamily="34" charset="0"/>
                <a:ea typeface="Calibri" panose="020F0502020204030204" pitchFamily="34" charset="0"/>
                <a:cs typeface="Times New Roman" panose="02020603050405020304" pitchFamily="18" charset="0"/>
              </a:rPr>
              <a:t>; UNPRI tai PRI) on Yhdistyneiden Kansakuntien tukema kansainvälinen sijoittajien verkosto, joka työskentelee yhdessä toteuttaakseen kuutta pyrkimysperiaatetta, joita usein kutsutaan "Periaatteiksi". Sen tavoitteena on ymmärtää kestävän kehityksen vaikutukset sijoittajille ja tukea allekirjoittajia helpottamaan näiden asioiden sisällyttämistä sijoituspäätöksentekoon ja omistuskäytäntöihinsä. Näitä periaatteita toteuttaessaan allekirjoittajat edistävät kestävämmän globaalin rahoitusjärjestelmän kehittämistä.</a:t>
            </a:r>
          </a:p>
          <a:p>
            <a:r>
              <a:rPr lang="en-US" dirty="0"/>
              <a:t>(Wikipedia: </a:t>
            </a:r>
            <a:r>
              <a:rPr lang="en-US" dirty="0">
                <a:hlinkClick r:id="rId2"/>
              </a:rPr>
              <a:t>Principles for Responsible Investment - Wikipedia</a:t>
            </a:r>
            <a:r>
              <a:rPr lang="en-US" dirty="0"/>
              <a:t>) </a:t>
            </a:r>
            <a:endParaRPr lang="fi-FI" dirty="0"/>
          </a:p>
        </p:txBody>
      </p:sp>
      <p:sp>
        <p:nvSpPr>
          <p:cNvPr id="4" name="Alatunnisteen paikkamerkki 3">
            <a:extLst>
              <a:ext uri="{FF2B5EF4-FFF2-40B4-BE49-F238E27FC236}">
                <a16:creationId xmlns:a16="http://schemas.microsoft.com/office/drawing/2014/main" id="{5AE4D32E-F0C9-4F83-8704-CFB91B8EA338}"/>
              </a:ext>
            </a:extLst>
          </p:cNvPr>
          <p:cNvSpPr>
            <a:spLocks noGrp="1"/>
          </p:cNvSpPr>
          <p:nvPr>
            <p:ph type="ftr" sz="quarter" idx="11"/>
          </p:nvPr>
        </p:nvSpPr>
        <p:spPr>
          <a:xfrm rot="5400000">
            <a:off x="10451592" y="1408176"/>
            <a:ext cx="2770499" cy="365125"/>
          </a:xfrm>
        </p:spPr>
        <p:txBody>
          <a:bodyPr>
            <a:normAutofit lnSpcReduction="10000"/>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300" normalizeH="0" baseline="0" noProof="0">
                <a:ln>
                  <a:noFill/>
                </a:ln>
                <a:solidFill>
                  <a:srgbClr val="000000">
                    <a:lumMod val="85000"/>
                    <a:lumOff val="15000"/>
                  </a:srgbClr>
                </a:solidFill>
                <a:effectLst/>
                <a:uLnTx/>
                <a:uFillTx/>
                <a:latin typeface="Bembo"/>
                <a:ea typeface="+mn-ea"/>
                <a:cs typeface="+mn-cs"/>
              </a:rPr>
              <a:t>Rahoitusmarkkinaoikeus Luento 2</a:t>
            </a:r>
          </a:p>
        </p:txBody>
      </p:sp>
      <p:sp>
        <p:nvSpPr>
          <p:cNvPr id="5" name="Dian numeron paikkamerkki 4">
            <a:extLst>
              <a:ext uri="{FF2B5EF4-FFF2-40B4-BE49-F238E27FC236}">
                <a16:creationId xmlns:a16="http://schemas.microsoft.com/office/drawing/2014/main" id="{BAFC4B84-B081-4F93-BE69-4B4BD2222BAC}"/>
              </a:ext>
            </a:extLst>
          </p:cNvPr>
          <p:cNvSpPr>
            <a:spLocks noGrp="1"/>
          </p:cNvSpPr>
          <p:nvPr>
            <p:ph type="sldNum" sz="quarter" idx="12"/>
          </p:nvPr>
        </p:nvSpPr>
        <p:spPr>
          <a:xfrm>
            <a:off x="11558016" y="3136392"/>
            <a:ext cx="545911" cy="580029"/>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D4AEF59-F28E-467C-9EA3-92D1CFAD475A}" type="slidenum">
              <a:rPr kumimoji="0" lang="en-US" sz="1600" b="0" i="0" u="none" strike="noStrike" kern="1200" cap="none" spc="0" normalizeH="0" baseline="0" noProof="0" smtClean="0">
                <a:ln>
                  <a:noFill/>
                </a:ln>
                <a:solidFill>
                  <a:srgbClr val="000000">
                    <a:lumMod val="85000"/>
                    <a:lumOff val="15000"/>
                  </a:srgb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a:t>
            </a:fld>
            <a:endParaRPr kumimoji="0" lang="en-US" sz="1600" b="0" i="0" u="none" strike="noStrike" kern="1200" cap="none" spc="0" normalizeH="0" baseline="0" noProof="0">
              <a:ln>
                <a:noFill/>
              </a:ln>
              <a:solidFill>
                <a:srgbClr val="000000">
                  <a:lumMod val="85000"/>
                  <a:lumOff val="15000"/>
                </a:srgbClr>
              </a:solidFill>
              <a:effectLst/>
              <a:uLnTx/>
              <a:uFillTx/>
              <a:latin typeface="Bembo"/>
              <a:ea typeface="+mn-ea"/>
              <a:cs typeface="+mn-cs"/>
            </a:endParaRPr>
          </a:p>
        </p:txBody>
      </p:sp>
    </p:spTree>
    <p:extLst>
      <p:ext uri="{BB962C8B-B14F-4D97-AF65-F5344CB8AC3E}">
        <p14:creationId xmlns:p14="http://schemas.microsoft.com/office/powerpoint/2010/main" val="202556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5D95EF-EAEF-4375-9FFA-387E08AAA40B}"/>
              </a:ext>
            </a:extLst>
          </p:cNvPr>
          <p:cNvSpPr>
            <a:spLocks noGrp="1"/>
          </p:cNvSpPr>
          <p:nvPr>
            <p:ph type="title"/>
          </p:nvPr>
        </p:nvSpPr>
        <p:spPr/>
        <p:txBody>
          <a:bodyPr>
            <a:normAutofit fontScale="90000"/>
          </a:bodyPr>
          <a:lstStyle/>
          <a:p>
            <a:pPr algn="ctr"/>
            <a:r>
              <a:rPr lang="en-US" dirty="0" err="1"/>
              <a:t>Huolellisuusvelvoitteet</a:t>
            </a:r>
            <a:r>
              <a:rPr lang="en-US" dirty="0"/>
              <a:t> </a:t>
            </a:r>
            <a:r>
              <a:rPr lang="en-US" dirty="0" err="1"/>
              <a:t>eivät</a:t>
            </a:r>
            <a:r>
              <a:rPr lang="en-US" dirty="0"/>
              <a:t> </a:t>
            </a:r>
            <a:r>
              <a:rPr lang="en-US" dirty="0" err="1"/>
              <a:t>estä</a:t>
            </a:r>
            <a:r>
              <a:rPr lang="en-US" dirty="0"/>
              <a:t> ESG-</a:t>
            </a:r>
            <a:r>
              <a:rPr lang="en-US" dirty="0" err="1"/>
              <a:t>tekijöhin</a:t>
            </a:r>
            <a:r>
              <a:rPr lang="en-US" dirty="0"/>
              <a:t> </a:t>
            </a:r>
            <a:r>
              <a:rPr lang="en-US" dirty="0" err="1"/>
              <a:t>perustuvaa</a:t>
            </a:r>
            <a:r>
              <a:rPr lang="en-US" dirty="0"/>
              <a:t> </a:t>
            </a:r>
            <a:r>
              <a:rPr lang="en-US" dirty="0" err="1"/>
              <a:t>omistajuutta</a:t>
            </a:r>
            <a:endParaRPr lang="fi-FI" dirty="0"/>
          </a:p>
        </p:txBody>
      </p:sp>
      <p:sp>
        <p:nvSpPr>
          <p:cNvPr id="4" name="Alatunnisteen paikkamerkki 3">
            <a:extLst>
              <a:ext uri="{FF2B5EF4-FFF2-40B4-BE49-F238E27FC236}">
                <a16:creationId xmlns:a16="http://schemas.microsoft.com/office/drawing/2014/main" id="{28FB78D1-D2AA-443E-8654-82D18F722122}"/>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300" normalizeH="0" baseline="0" noProof="0">
                <a:ln>
                  <a:noFill/>
                </a:ln>
                <a:solidFill>
                  <a:srgbClr val="000000">
                    <a:lumMod val="85000"/>
                    <a:lumOff val="15000"/>
                  </a:srgbClr>
                </a:solidFill>
                <a:effectLst/>
                <a:uLnTx/>
                <a:uFillTx/>
                <a:latin typeface="Bembo"/>
                <a:ea typeface="+mn-ea"/>
                <a:cs typeface="+mn-cs"/>
              </a:rPr>
              <a:t>Rahoitusmarkkinaoikeus Luento 2</a:t>
            </a:r>
            <a:endParaRPr kumimoji="0" lang="en-US" sz="900" b="0" i="0" u="none" strike="noStrike" kern="1200" cap="all" spc="300" normalizeH="0" baseline="0" noProof="0" dirty="0">
              <a:ln>
                <a:noFill/>
              </a:ln>
              <a:solidFill>
                <a:srgbClr val="000000">
                  <a:lumMod val="85000"/>
                  <a:lumOff val="15000"/>
                </a:srgbClr>
              </a:solidFill>
              <a:effectLst/>
              <a:uLnTx/>
              <a:uFillTx/>
              <a:latin typeface="Bembo"/>
              <a:ea typeface="+mn-ea"/>
              <a:cs typeface="+mn-cs"/>
            </a:endParaRPr>
          </a:p>
        </p:txBody>
      </p:sp>
      <p:sp>
        <p:nvSpPr>
          <p:cNvPr id="5" name="Dian numeron paikkamerkki 4">
            <a:extLst>
              <a:ext uri="{FF2B5EF4-FFF2-40B4-BE49-F238E27FC236}">
                <a16:creationId xmlns:a16="http://schemas.microsoft.com/office/drawing/2014/main" id="{FCDEE966-30BB-4E0C-B70C-2DB986BC5A1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4AEF59-F28E-467C-9EA3-92D1CFAD475A}" type="slidenum">
              <a:rPr kumimoji="0" lang="en-US" sz="1600" b="0" i="0" u="none" strike="noStrike" kern="1200" cap="none" spc="0" normalizeH="0" baseline="0" noProof="0" smtClean="0">
                <a:ln>
                  <a:noFill/>
                </a:ln>
                <a:solidFill>
                  <a:srgbClr val="000000">
                    <a:lumMod val="85000"/>
                    <a:lumOff val="15000"/>
                  </a:srgbClr>
                </a:solidFill>
                <a:effectLst/>
                <a:uLnTx/>
                <a:uFillTx/>
                <a:latin typeface="Bembo"/>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srgbClr val="000000">
                  <a:lumMod val="85000"/>
                  <a:lumOff val="15000"/>
                </a:srgbClr>
              </a:solidFill>
              <a:effectLst/>
              <a:uLnTx/>
              <a:uFillTx/>
              <a:latin typeface="Bembo"/>
              <a:ea typeface="+mn-ea"/>
              <a:cs typeface="+mn-cs"/>
            </a:endParaRPr>
          </a:p>
        </p:txBody>
      </p:sp>
      <p:graphicFrame>
        <p:nvGraphicFramePr>
          <p:cNvPr id="7" name="Content Placeholder 6">
            <a:extLst>
              <a:ext uri="{FF2B5EF4-FFF2-40B4-BE49-F238E27FC236}">
                <a16:creationId xmlns:a16="http://schemas.microsoft.com/office/drawing/2014/main" id="{13A63FBA-2BD5-41D1-AC4F-7A6331669E82}"/>
              </a:ext>
            </a:extLst>
          </p:cNvPr>
          <p:cNvGraphicFramePr>
            <a:graphicFrameLocks noGrp="1"/>
          </p:cNvGraphicFramePr>
          <p:nvPr>
            <p:ph idx="1"/>
            <p:extLst>
              <p:ext uri="{D42A27DB-BD31-4B8C-83A1-F6EECF244321}">
                <p14:modId xmlns:p14="http://schemas.microsoft.com/office/powerpoint/2010/main" val="197739513"/>
              </p:ext>
            </p:extLst>
          </p:nvPr>
        </p:nvGraphicFramePr>
        <p:xfrm>
          <a:off x="1050879" y="1825624"/>
          <a:ext cx="9810604" cy="442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497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58A934E0-F178-409D-AC49-36E6FEDA187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41FDD95C-B532-40C0-8A69-89F433368B6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48370C74-2F60-4796-8855-A4B0A2A4C5E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AD0C2FC9-9CE0-43C2-A9DB-792F86260E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FFACEDD1-218C-405A-BAA7-77A84764DA5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558C2079-83DD-4B1A-ADD9-B69F43AF420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Univers Condensed Light"/>
              <a:ea typeface="+mn-ea"/>
              <a:cs typeface="+mn-cs"/>
            </a:endParaRPr>
          </a:p>
        </p:txBody>
      </p:sp>
      <p:sp>
        <p:nvSpPr>
          <p:cNvPr id="26" name="Rectangle 23">
            <a:extLst>
              <a:ext uri="{FF2B5EF4-FFF2-40B4-BE49-F238E27FC236}">
                <a16:creationId xmlns:a16="http://schemas.microsoft.com/office/drawing/2014/main" id="{8CECB99A-E2AB-482F-A307-48795531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50"/>
            <a:ext cx="5676966" cy="6869953"/>
          </a:xfrm>
          <a:custGeom>
            <a:avLst/>
            <a:gdLst>
              <a:gd name="connsiteX0" fmla="*/ 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0 w 5803153"/>
              <a:gd name="connsiteY4" fmla="*/ 0 h 6857998"/>
              <a:gd name="connsiteX0" fmla="*/ 1016000 w 5803153"/>
              <a:gd name="connsiteY0" fmla="*/ 0 h 6857998"/>
              <a:gd name="connsiteX1" fmla="*/ 5803153 w 5803153"/>
              <a:gd name="connsiteY1" fmla="*/ 0 h 6857998"/>
              <a:gd name="connsiteX2" fmla="*/ 5803153 w 5803153"/>
              <a:gd name="connsiteY2" fmla="*/ 6857998 h 6857998"/>
              <a:gd name="connsiteX3" fmla="*/ 0 w 5803153"/>
              <a:gd name="connsiteY3" fmla="*/ 6857998 h 6857998"/>
              <a:gd name="connsiteX4" fmla="*/ 1016000 w 5803153"/>
              <a:gd name="connsiteY4" fmla="*/ 0 h 6857998"/>
              <a:gd name="connsiteX0" fmla="*/ 133872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338729 w 6125882"/>
              <a:gd name="connsiteY4" fmla="*/ 0 h 6857998"/>
              <a:gd name="connsiteX0" fmla="*/ 1697317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697317 w 6125882"/>
              <a:gd name="connsiteY4" fmla="*/ 0 h 6857998"/>
              <a:gd name="connsiteX0" fmla="*/ 2702091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2702091 w 6125882"/>
              <a:gd name="connsiteY4" fmla="*/ 0 h 6857998"/>
              <a:gd name="connsiteX0" fmla="*/ 1215089 w 6125882"/>
              <a:gd name="connsiteY0" fmla="*/ 0 h 6857998"/>
              <a:gd name="connsiteX1" fmla="*/ 6125882 w 6125882"/>
              <a:gd name="connsiteY1" fmla="*/ 0 h 6857998"/>
              <a:gd name="connsiteX2" fmla="*/ 6125882 w 6125882"/>
              <a:gd name="connsiteY2" fmla="*/ 6857998 h 6857998"/>
              <a:gd name="connsiteX3" fmla="*/ 0 w 6125882"/>
              <a:gd name="connsiteY3" fmla="*/ 6846045 h 6857998"/>
              <a:gd name="connsiteX4" fmla="*/ 1215089 w 6125882"/>
              <a:gd name="connsiteY4" fmla="*/ 0 h 6857998"/>
              <a:gd name="connsiteX0" fmla="*/ 1222204 w 6132997"/>
              <a:gd name="connsiteY0" fmla="*/ 0 h 6881904"/>
              <a:gd name="connsiteX1" fmla="*/ 6132997 w 6132997"/>
              <a:gd name="connsiteY1" fmla="*/ 0 h 6881904"/>
              <a:gd name="connsiteX2" fmla="*/ 6132997 w 6132997"/>
              <a:gd name="connsiteY2" fmla="*/ 6857998 h 6881904"/>
              <a:gd name="connsiteX3" fmla="*/ 0 w 6132997"/>
              <a:gd name="connsiteY3" fmla="*/ 6881904 h 6881904"/>
              <a:gd name="connsiteX4" fmla="*/ 1222204 w 6132997"/>
              <a:gd name="connsiteY4" fmla="*/ 0 h 6881904"/>
              <a:gd name="connsiteX0" fmla="*/ 1348644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348644 w 6132997"/>
              <a:gd name="connsiteY4" fmla="*/ 0 h 6893857"/>
              <a:gd name="connsiteX0" fmla="*/ 1457021 w 6132997"/>
              <a:gd name="connsiteY0" fmla="*/ 0 h 6893857"/>
              <a:gd name="connsiteX1" fmla="*/ 6132997 w 6132997"/>
              <a:gd name="connsiteY1" fmla="*/ 11953 h 6893857"/>
              <a:gd name="connsiteX2" fmla="*/ 6132997 w 6132997"/>
              <a:gd name="connsiteY2" fmla="*/ 6869951 h 6893857"/>
              <a:gd name="connsiteX3" fmla="*/ 0 w 6132997"/>
              <a:gd name="connsiteY3" fmla="*/ 6893857 h 6893857"/>
              <a:gd name="connsiteX4" fmla="*/ 1457021 w 6132997"/>
              <a:gd name="connsiteY4" fmla="*/ 0 h 6893857"/>
              <a:gd name="connsiteX0" fmla="*/ 1754909 w 6430885"/>
              <a:gd name="connsiteY0" fmla="*/ 0 h 6869951"/>
              <a:gd name="connsiteX1" fmla="*/ 6430885 w 6430885"/>
              <a:gd name="connsiteY1" fmla="*/ 11953 h 6869951"/>
              <a:gd name="connsiteX2" fmla="*/ 6430885 w 6430885"/>
              <a:gd name="connsiteY2" fmla="*/ 6869951 h 6869951"/>
              <a:gd name="connsiteX3" fmla="*/ 0 w 6430885"/>
              <a:gd name="connsiteY3" fmla="*/ 6869951 h 6869951"/>
              <a:gd name="connsiteX4" fmla="*/ 1754909 w 6430885"/>
              <a:gd name="connsiteY4" fmla="*/ 0 h 6869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0885" h="6869951">
                <a:moveTo>
                  <a:pt x="1754909" y="0"/>
                </a:moveTo>
                <a:lnTo>
                  <a:pt x="6430885" y="11953"/>
                </a:lnTo>
                <a:lnTo>
                  <a:pt x="6430885" y="6869951"/>
                </a:lnTo>
                <a:lnTo>
                  <a:pt x="0" y="6869951"/>
                </a:lnTo>
                <a:lnTo>
                  <a:pt x="1754909"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Univers Condensed Light"/>
              <a:ea typeface="+mn-ea"/>
              <a:cs typeface="+mn-cs"/>
            </a:endParaRPr>
          </a:p>
        </p:txBody>
      </p:sp>
      <p:sp>
        <p:nvSpPr>
          <p:cNvPr id="2" name="Otsikko 1">
            <a:extLst>
              <a:ext uri="{FF2B5EF4-FFF2-40B4-BE49-F238E27FC236}">
                <a16:creationId xmlns:a16="http://schemas.microsoft.com/office/drawing/2014/main" id="{4144B70C-AD1C-49DD-884A-021A0A2AE958}"/>
              </a:ext>
            </a:extLst>
          </p:cNvPr>
          <p:cNvSpPr>
            <a:spLocks noGrp="1"/>
          </p:cNvSpPr>
          <p:nvPr>
            <p:ph type="ctrTitle"/>
          </p:nvPr>
        </p:nvSpPr>
        <p:spPr>
          <a:xfrm>
            <a:off x="883920" y="800849"/>
            <a:ext cx="4065767" cy="3510553"/>
          </a:xfrm>
        </p:spPr>
        <p:txBody>
          <a:bodyPr vert="horz" lIns="91440" tIns="45720" rIns="91440" bIns="45720" rtlCol="0" anchor="t">
            <a:normAutofit/>
          </a:bodyPr>
          <a:lstStyle/>
          <a:p>
            <a:pPr>
              <a:lnSpc>
                <a:spcPct val="90000"/>
              </a:lnSpc>
            </a:pPr>
            <a:r>
              <a:rPr lang="en-US" sz="3100">
                <a:solidFill>
                  <a:schemeClr val="tx2"/>
                </a:solidFill>
              </a:rPr>
              <a:t>Yksityisten investointien välttämättömyys </a:t>
            </a:r>
          </a:p>
        </p:txBody>
      </p:sp>
      <p:sp>
        <p:nvSpPr>
          <p:cNvPr id="3" name="Sisällön paikkamerkki 2">
            <a:extLst>
              <a:ext uri="{FF2B5EF4-FFF2-40B4-BE49-F238E27FC236}">
                <a16:creationId xmlns:a16="http://schemas.microsoft.com/office/drawing/2014/main" id="{07BB79FF-8299-4C24-AF96-51A6998A618A}"/>
              </a:ext>
            </a:extLst>
          </p:cNvPr>
          <p:cNvSpPr>
            <a:spLocks noGrp="1"/>
          </p:cNvSpPr>
          <p:nvPr>
            <p:ph sz="quarter" idx="14"/>
          </p:nvPr>
        </p:nvSpPr>
        <p:spPr>
          <a:xfrm>
            <a:off x="5895753" y="533400"/>
            <a:ext cx="5458046" cy="5791200"/>
          </a:xfrm>
        </p:spPr>
        <p:txBody>
          <a:bodyPr vert="horz" lIns="91440" tIns="45720" rIns="91440" bIns="45720" rtlCol="0" anchor="ctr">
            <a:normAutofit/>
          </a:bodyPr>
          <a:lstStyle/>
          <a:p>
            <a:pPr indent="-228600">
              <a:lnSpc>
                <a:spcPct val="90000"/>
              </a:lnSpc>
              <a:buFont typeface="Arial" panose="020B0604020202020204" pitchFamily="34" charset="0"/>
              <a:buChar char="•"/>
            </a:pPr>
            <a:r>
              <a:rPr lang="en-US">
                <a:latin typeface="+mn-lt"/>
              </a:rPr>
              <a:t>Työllisyydestä, kasvusta, investoinneista ja kilpailukyvystä vastaavan Euroopan komission varapuheenjohtajan Jyrki Kataisen mukaan energiatehokkuuteen ja uusiutuvaan energiaan on investoitava lisää vuosittain noin 180 miljardin euron edestä, jotta EU:n ilmastotavoitteet vuodelle 2030 voidaan saavuttaa. ”On olennaisen tärkeää mobilisoida yksityistä pääomaa kestävien investointien rahoittamista varten. Euroopan strategisten investointien rahastossa (ESIR) käytetään jo yksityisiä investointeja näiden tavoitteiden saavuttamiseksi. Tämänpäiväiset ehdotukset lisäävät kestävän rahoituksen ja sen tarjoamien investointimahdollisuuksien läpinäkyvyyttä. Näin investoijat saavat luotettavaa tietoa, mikä puolestaan helpottaa siirtymistä vähähiiliseen ja resurssitehokkaaseen kiertotalouteen. ”</a:t>
            </a:r>
          </a:p>
          <a:p>
            <a:pPr marL="0" marR="0" lvl="0" indent="-228600" fontAlgn="auto">
              <a:lnSpc>
                <a:spcPct val="90000"/>
              </a:lnSpc>
              <a:spcBef>
                <a:spcPts val="1000"/>
              </a:spcBef>
              <a:spcAft>
                <a:spcPts val="0"/>
              </a:spcAft>
              <a:buClrTx/>
              <a:buFont typeface="Arial" panose="020B0604020202020204" pitchFamily="34" charset="0"/>
              <a:buChar char="•"/>
              <a:tabLst/>
              <a:defRPr/>
            </a:pPr>
            <a:r>
              <a:rPr kumimoji="0" lang="en-US" b="0" i="0" u="none" strike="noStrike" cap="none" spc="0" normalizeH="0" baseline="0" noProof="0">
                <a:ln>
                  <a:noFill/>
                </a:ln>
                <a:effectLst/>
                <a:uLnTx/>
                <a:uFillTx/>
                <a:latin typeface="+mn-lt"/>
              </a:rPr>
              <a:t>(</a:t>
            </a:r>
            <a:r>
              <a:rPr kumimoji="0" lang="en-US" b="1" i="0" u="none" strike="noStrike" cap="none" spc="0" normalizeH="0" baseline="0" noProof="0">
                <a:ln>
                  <a:noFill/>
                </a:ln>
                <a:effectLst/>
                <a:uLnTx/>
                <a:uFillTx/>
                <a:latin typeface="+mn-lt"/>
                <a:hlinkClick r:id="rId2"/>
              </a:rPr>
              <a:t>Kestävä rahoitus: Rahoitusalasta tärkeä toimija ilmastonmuutoksen torjunnassa (europa.eu)</a:t>
            </a:r>
            <a:endParaRPr kumimoji="0" lang="en-US" b="0" i="0" u="none" strike="noStrike" cap="none" spc="0" normalizeH="0" baseline="0" noProof="0">
              <a:ln>
                <a:noFill/>
              </a:ln>
              <a:effectLst/>
              <a:uLnTx/>
              <a:uFillTx/>
              <a:latin typeface="+mn-lt"/>
            </a:endParaRPr>
          </a:p>
        </p:txBody>
      </p:sp>
      <p:sp>
        <p:nvSpPr>
          <p:cNvPr id="4" name="Alatunnisteen paikkamerkki 3">
            <a:extLst>
              <a:ext uri="{FF2B5EF4-FFF2-40B4-BE49-F238E27FC236}">
                <a16:creationId xmlns:a16="http://schemas.microsoft.com/office/drawing/2014/main" id="{614CD149-C226-4202-86E3-CC27E5DC4CB3}"/>
              </a:ext>
            </a:extLst>
          </p:cNvPr>
          <p:cNvSpPr>
            <a:spLocks noGrp="1"/>
          </p:cNvSpPr>
          <p:nvPr>
            <p:ph type="ftr" sz="quarter" idx="16"/>
          </p:nvPr>
        </p:nvSpPr>
        <p:spPr>
          <a:xfrm>
            <a:off x="154429" y="6398878"/>
            <a:ext cx="4497315"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30" normalizeH="0" baseline="0" noProof="0">
                <a:ln>
                  <a:noFill/>
                </a:ln>
                <a:solidFill>
                  <a:srgbClr val="412624"/>
                </a:solidFill>
                <a:effectLst/>
                <a:uLnTx/>
                <a:uFillTx/>
                <a:latin typeface="Walbaum Display Light"/>
                <a:ea typeface="+mn-ea"/>
                <a:cs typeface="+mn-cs"/>
              </a:rPr>
              <a:t>Rahoitusmarkkinaoikeus Luento 2</a:t>
            </a:r>
          </a:p>
        </p:txBody>
      </p:sp>
      <p:cxnSp>
        <p:nvCxnSpPr>
          <p:cNvPr id="28" name="Straight Connector 27">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4541520"/>
            <a:ext cx="5895754" cy="231050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 y="2988236"/>
            <a:ext cx="2418079" cy="388769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5" name="Dian numeron paikkamerkki 4">
            <a:extLst>
              <a:ext uri="{FF2B5EF4-FFF2-40B4-BE49-F238E27FC236}">
                <a16:creationId xmlns:a16="http://schemas.microsoft.com/office/drawing/2014/main" id="{633CE52D-FAC4-4EAC-BD48-39132137CA2A}"/>
              </a:ext>
            </a:extLst>
          </p:cNvPr>
          <p:cNvSpPr>
            <a:spLocks noGrp="1"/>
          </p:cNvSpPr>
          <p:nvPr>
            <p:ph type="sldNum" sz="quarter" idx="17"/>
          </p:nvPr>
        </p:nvSpPr>
        <p:spPr>
          <a:xfrm>
            <a:off x="11602477" y="6398878"/>
            <a:ext cx="47088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07628F-9402-FB47-93B5-FC3C3BFEEBE0}" type="slidenum">
              <a:rPr kumimoji="0" lang="en-US" sz="1100" b="0" i="0" u="none" strike="noStrike" kern="1200" cap="none" spc="0" normalizeH="0" baseline="0" noProof="0">
                <a:ln>
                  <a:noFill/>
                </a:ln>
                <a:solidFill>
                  <a:srgbClr val="412624"/>
                </a:solidFill>
                <a:effectLst/>
                <a:uLnTx/>
                <a:uFillTx/>
                <a:latin typeface="Univers Condensed Light"/>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srgbClr val="412624"/>
              </a:solidFill>
              <a:effectLst/>
              <a:uLnTx/>
              <a:uFillTx/>
              <a:latin typeface="Univers Condensed Light"/>
              <a:ea typeface="+mn-ea"/>
              <a:cs typeface="+mn-cs"/>
            </a:endParaRPr>
          </a:p>
        </p:txBody>
      </p:sp>
    </p:spTree>
    <p:extLst>
      <p:ext uri="{BB962C8B-B14F-4D97-AF65-F5344CB8AC3E}">
        <p14:creationId xmlns:p14="http://schemas.microsoft.com/office/powerpoint/2010/main" val="297933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Otsikko 1">
            <a:extLst>
              <a:ext uri="{FF2B5EF4-FFF2-40B4-BE49-F238E27FC236}">
                <a16:creationId xmlns:a16="http://schemas.microsoft.com/office/drawing/2014/main" id="{A2FE9855-B684-4B82-99FA-CAFF77AF6EDB}"/>
              </a:ext>
            </a:extLst>
          </p:cNvPr>
          <p:cNvSpPr>
            <a:spLocks noGrp="1"/>
          </p:cNvSpPr>
          <p:nvPr>
            <p:ph type="ctrTitle"/>
          </p:nvPr>
        </p:nvSpPr>
        <p:spPr>
          <a:xfrm>
            <a:off x="640080" y="1243013"/>
            <a:ext cx="3855720" cy="4371974"/>
          </a:xfrm>
        </p:spPr>
        <p:txBody>
          <a:bodyPr vert="horz" lIns="91440" tIns="45720" rIns="91440" bIns="45720" rtlCol="0" anchor="ctr">
            <a:normAutofit/>
          </a:bodyPr>
          <a:lstStyle/>
          <a:p>
            <a:pPr>
              <a:lnSpc>
                <a:spcPct val="90000"/>
              </a:lnSpc>
            </a:pPr>
            <a:r>
              <a:rPr lang="en-US" sz="3600" kern="1200">
                <a:solidFill>
                  <a:schemeClr val="tx2"/>
                </a:solidFill>
                <a:latin typeface="+mj-lt"/>
                <a:ea typeface="+mj-ea"/>
                <a:cs typeface="+mj-cs"/>
              </a:rPr>
              <a:t>Rahoitusalan kestävyys – koti- ja ulkomaisia näkökohtia </a:t>
            </a:r>
          </a:p>
        </p:txBody>
      </p:sp>
      <p:graphicFrame>
        <p:nvGraphicFramePr>
          <p:cNvPr id="6" name="Sisällön paikkamerkki 5">
            <a:extLst>
              <a:ext uri="{FF2B5EF4-FFF2-40B4-BE49-F238E27FC236}">
                <a16:creationId xmlns:a16="http://schemas.microsoft.com/office/drawing/2014/main" id="{5E667374-8F1F-46DB-A666-0E8994877E73}"/>
              </a:ext>
            </a:extLst>
          </p:cNvPr>
          <p:cNvGraphicFramePr>
            <a:graphicFrameLocks noGrp="1"/>
          </p:cNvGraphicFramePr>
          <p:nvPr>
            <p:ph sz="quarter" idx="14"/>
            <p:extLst>
              <p:ext uri="{D42A27DB-BD31-4B8C-83A1-F6EECF244321}">
                <p14:modId xmlns:p14="http://schemas.microsoft.com/office/powerpoint/2010/main" val="2076812402"/>
              </p:ext>
            </p:extLst>
          </p:nvPr>
        </p:nvGraphicFramePr>
        <p:xfrm>
          <a:off x="6172200" y="804672"/>
          <a:ext cx="5221224" cy="5230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C8B36D5B-6B67-4535-A210-0E2F4258232B}"/>
              </a:ext>
            </a:extLst>
          </p:cNvPr>
          <p:cNvSpPr>
            <a:spLocks noGrp="1"/>
          </p:cNvSpPr>
          <p:nvPr>
            <p:ph type="ftr" sz="quarter" idx="16"/>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tint val="75000"/>
                  </a:schemeClr>
                </a:solidFill>
                <a:latin typeface="+mn-lt"/>
                <a:ea typeface="+mn-ea"/>
                <a:cs typeface="+mn-cs"/>
              </a:rPr>
              <a:t>Rahoitusmarkkinaoikeus Luento 2</a:t>
            </a:r>
          </a:p>
        </p:txBody>
      </p:sp>
      <p:sp>
        <p:nvSpPr>
          <p:cNvPr id="5" name="Dian numeron paikkamerkki 4">
            <a:extLst>
              <a:ext uri="{FF2B5EF4-FFF2-40B4-BE49-F238E27FC236}">
                <a16:creationId xmlns:a16="http://schemas.microsoft.com/office/drawing/2014/main" id="{E6C08C53-F2CE-498C-A859-1D1BC2E35E80}"/>
              </a:ext>
            </a:extLst>
          </p:cNvPr>
          <p:cNvSpPr>
            <a:spLocks noGrp="1"/>
          </p:cNvSpPr>
          <p:nvPr>
            <p:ph type="sldNum" sz="quarter" idx="17"/>
          </p:nvPr>
        </p:nvSpPr>
        <p:spPr>
          <a:xfrm>
            <a:off x="8610600" y="6356350"/>
            <a:ext cx="2743200" cy="365125"/>
          </a:xfrm>
        </p:spPr>
        <p:txBody>
          <a:bodyPr vert="horz" lIns="91440" tIns="45720" rIns="91440" bIns="45720" rtlCol="0" anchor="ctr">
            <a:normAutofit/>
          </a:bodyPr>
          <a:lstStyle/>
          <a:p>
            <a:pPr>
              <a:spcAft>
                <a:spcPts val="600"/>
              </a:spcAft>
              <a:defRPr/>
            </a:pPr>
            <a:fld id="{1C07628F-9402-FB47-93B5-FC3C3BFEEBE0}" type="slidenum">
              <a:rPr lang="en-US" smtClean="0"/>
              <a:pPr>
                <a:spcAft>
                  <a:spcPts val="600"/>
                </a:spcAft>
                <a:defRPr/>
              </a:pPr>
              <a:t>9</a:t>
            </a:fld>
            <a:endParaRPr lang="en-US"/>
          </a:p>
        </p:txBody>
      </p:sp>
    </p:spTree>
    <p:extLst>
      <p:ext uri="{BB962C8B-B14F-4D97-AF65-F5344CB8AC3E}">
        <p14:creationId xmlns:p14="http://schemas.microsoft.com/office/powerpoint/2010/main" val="54650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7F36511C-CD92-4847-A79C-B4790A562EF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93FD993-2CB0-4217-84FB-79A307F4715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33E1310-FCD8-4E1F-8C00-0D82AAA8DC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B43DAF2-4655-4E4F-9994-4449F253F26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A1930F6-C2CA-4459-B200-06704BB28C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AngleLinesVTI">
  <a:themeElements>
    <a:clrScheme name="AnalogousFromLightSeed_2SEEDS">
      <a:dk1>
        <a:srgbClr val="000000"/>
      </a:dk1>
      <a:lt1>
        <a:srgbClr val="FFFFFF"/>
      </a:lt1>
      <a:dk2>
        <a:srgbClr val="412624"/>
      </a:dk2>
      <a:lt2>
        <a:srgbClr val="E2E8E8"/>
      </a:lt2>
      <a:accent1>
        <a:srgbClr val="BA827F"/>
      </a:accent1>
      <a:accent2>
        <a:srgbClr val="C696A8"/>
      </a:accent2>
      <a:accent3>
        <a:srgbClr val="BC9E84"/>
      </a:accent3>
      <a:accent4>
        <a:srgbClr val="77AE95"/>
      </a:accent4>
      <a:accent5>
        <a:srgbClr val="82ACAA"/>
      </a:accent5>
      <a:accent6>
        <a:srgbClr val="7FA3BA"/>
      </a:accent6>
      <a:hlink>
        <a:srgbClr val="578D90"/>
      </a:hlink>
      <a:folHlink>
        <a:srgbClr val="7F7F7F"/>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4.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rchiveVTI">
  <a:themeElements>
    <a:clrScheme name="AnalogousFromDarkSeedLeftStep">
      <a:dk1>
        <a:srgbClr val="000000"/>
      </a:dk1>
      <a:lt1>
        <a:srgbClr val="FFFFFF"/>
      </a:lt1>
      <a:dk2>
        <a:srgbClr val="311B25"/>
      </a:dk2>
      <a:lt2>
        <a:srgbClr val="F0F3F2"/>
      </a:lt2>
      <a:accent1>
        <a:srgbClr val="C34D82"/>
      </a:accent1>
      <a:accent2>
        <a:srgbClr val="B13BA1"/>
      </a:accent2>
      <a:accent3>
        <a:srgbClr val="A24DC3"/>
      </a:accent3>
      <a:accent4>
        <a:srgbClr val="5F3BB1"/>
      </a:accent4>
      <a:accent5>
        <a:srgbClr val="4D5AC3"/>
      </a:accent5>
      <a:accent6>
        <a:srgbClr val="3B7AB1"/>
      </a:accent6>
      <a:hlink>
        <a:srgbClr val="655FC9"/>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1367</TotalTime>
  <Words>3485</Words>
  <Application>Microsoft Office PowerPoint</Application>
  <PresentationFormat>Laajakuva</PresentationFormat>
  <Paragraphs>220</Paragraphs>
  <Slides>27</Slides>
  <Notes>0</Notes>
  <HiddenSlides>0</HiddenSlides>
  <MMClips>0</MMClips>
  <ScaleCrop>false</ScaleCrop>
  <HeadingPairs>
    <vt:vector size="6" baseType="variant">
      <vt:variant>
        <vt:lpstr>Käytetyt fontit</vt:lpstr>
      </vt:variant>
      <vt:variant>
        <vt:i4>12</vt:i4>
      </vt:variant>
      <vt:variant>
        <vt:lpstr>Teema</vt:lpstr>
      </vt:variant>
      <vt:variant>
        <vt:i4>5</vt:i4>
      </vt:variant>
      <vt:variant>
        <vt:lpstr>Dian otsikot</vt:lpstr>
      </vt:variant>
      <vt:variant>
        <vt:i4>27</vt:i4>
      </vt:variant>
    </vt:vector>
  </HeadingPairs>
  <TitlesOfParts>
    <vt:vector size="44" baseType="lpstr">
      <vt:lpstr>Arial</vt:lpstr>
      <vt:lpstr>Bembo</vt:lpstr>
      <vt:lpstr>Calibri</vt:lpstr>
      <vt:lpstr>Calibri Light</vt:lpstr>
      <vt:lpstr>Courier New</vt:lpstr>
      <vt:lpstr>georgia</vt:lpstr>
      <vt:lpstr>georgia</vt:lpstr>
      <vt:lpstr>IntervalSansProRegular</vt:lpstr>
      <vt:lpstr>Lato</vt:lpstr>
      <vt:lpstr>Lucida Grande</vt:lpstr>
      <vt:lpstr>Univers Condensed Light</vt:lpstr>
      <vt:lpstr>Walbaum Display Light</vt:lpstr>
      <vt:lpstr>Office-teema</vt:lpstr>
      <vt:lpstr>Aalto_BIZ_121031</vt:lpstr>
      <vt:lpstr>AngleLinesVTI</vt:lpstr>
      <vt:lpstr>1_Office-teema</vt:lpstr>
      <vt:lpstr>ArchiveVTI</vt:lpstr>
      <vt:lpstr>Rahoitus-markkinaoikeus  Luento 2</vt:lpstr>
      <vt:lpstr>Kestävän kehityksen tavoitteet</vt:lpstr>
      <vt:lpstr>Kestävät ratkaisut sääntelyssä</vt:lpstr>
      <vt:lpstr>Triple bottom line</vt:lpstr>
      <vt:lpstr>Yhtiön johdon Fidusisaarivelvoitteet: osakeyhtiölaki(oyl;624/2006)</vt:lpstr>
      <vt:lpstr>Vastuullien sijoittamisen periaatteet (Pri)</vt:lpstr>
      <vt:lpstr>Huolellisuusvelvoitteet eivät estä ESG-tekijöhin perustuvaa omistajuutta</vt:lpstr>
      <vt:lpstr>Yksityisten investointien välttämättömyys </vt:lpstr>
      <vt:lpstr>Rahoitusalan kestävyys – koti- ja ulkomaisia näkökohtia </vt:lpstr>
      <vt:lpstr>Vastuullinen sijoittaminen</vt:lpstr>
      <vt:lpstr>Vastuullinen sijoittaminen: esimerkkejä  Vastuullinen sijoittaminen – mitä se on? - Finsif</vt:lpstr>
      <vt:lpstr>Ilmaston-muutoksen torjuntaa ja kestävää kehitystä koskevat toimet</vt:lpstr>
      <vt:lpstr>KESTÄVÄ RAHOITUS: SIJOITUSTEN KESTÄVYYDEN LUOKITTELU  Kestävä rahoitus: sijoitusten kestävyyden luokittelu - EU2019FI  </vt:lpstr>
      <vt:lpstr>EU:n kestävän kasvun rahoituksen lainsäädäntöohjelma 1 Frequently asked questions: Commission proposals on financing sustainable growth (europa.eu)</vt:lpstr>
      <vt:lpstr>EU:n kestävän kasvun rahoituksen lainsäädäntöohjelma 2 </vt:lpstr>
      <vt:lpstr>EU:n kestävän kasvun rahoituksen lainsäädäntöohjelma 3 </vt:lpstr>
      <vt:lpstr>EU:n kestävän kasvun rahoituksen lainsäädäntöohjelma 4 </vt:lpstr>
      <vt:lpstr>Kestävä rahoitus : Säädöskehitys 1</vt:lpstr>
      <vt:lpstr>Kestävä rahoitus : Säädöskehitys 2 sijoituspalvelujen tarjoaminen</vt:lpstr>
      <vt:lpstr>Päästöoikeudet </vt:lpstr>
      <vt:lpstr>Rahapolitiikkaa, julkisen velan hoitoa ja ilmastotoimia koskeva poikkeus MVA 6 art.  </vt:lpstr>
      <vt:lpstr>Tiedonantoasetus 1 (EPNAs (EU) 2019/2088 kestävyyteen liittyvien tietojen antamisesta rahoituspalvelusektorilla):  Kestävä sijoitus </vt:lpstr>
      <vt:lpstr>Tiedonantoasetus 2    </vt:lpstr>
      <vt:lpstr>Tiedonantoasetus 3  Palkitsemispolitiikat ja ennen sopimusta annettavat tiedot </vt:lpstr>
      <vt:lpstr>Tiedonantoasetus 4  Ympäristöön tai yhteiskuntaan liittyvien ominaisuuksien sekä kestävien sijoitusten edistämisen avoimuus verkkosivustoilla ja määräaikaiskatsauksissa  </vt:lpstr>
      <vt:lpstr>Taksonomia-asetus 1  (EPNAs (EU) 2020/852 kestävää sijoittamista helpottavasta kehyksestä ja asetuksen (EU) 2019/2088 muuttamisesta 18.6.2020)  </vt:lpstr>
      <vt:lpstr>Taksonomia-asetus 2  Kestävän rahoituksen foorumi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Rahoitus-markkinaoikeus  Luento 12</dc:title>
  <dc:creator>Matti Rudanko</dc:creator>
  <cp:lastModifiedBy>Matti Rudanko</cp:lastModifiedBy>
  <cp:revision>42</cp:revision>
  <dcterms:created xsi:type="dcterms:W3CDTF">2020-12-01T09:58:07Z</dcterms:created>
  <dcterms:modified xsi:type="dcterms:W3CDTF">2023-03-02T10:11:20Z</dcterms:modified>
</cp:coreProperties>
</file>