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62" r:id="rId6"/>
    <p:sldId id="261" r:id="rId7"/>
    <p:sldId id="258" r:id="rId8"/>
    <p:sldId id="259" r:id="rId9"/>
    <p:sldId id="260" r:id="rId10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4B8F-4BD8-43AF-9EF3-AE75505E9E4D}" type="datetimeFigureOut">
              <a:rPr lang="fi-FI" smtClean="0"/>
              <a:t>8.3.2023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7F5C5-D99C-4B1E-BE55-1D727465394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6133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4B8F-4BD8-43AF-9EF3-AE75505E9E4D}" type="datetimeFigureOut">
              <a:rPr lang="fi-FI" smtClean="0"/>
              <a:t>8.3.2023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7F5C5-D99C-4B1E-BE55-1D727465394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8373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4B8F-4BD8-43AF-9EF3-AE75505E9E4D}" type="datetimeFigureOut">
              <a:rPr lang="fi-FI" smtClean="0"/>
              <a:t>8.3.2023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7F5C5-D99C-4B1E-BE55-1D727465394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6503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4B8F-4BD8-43AF-9EF3-AE75505E9E4D}" type="datetimeFigureOut">
              <a:rPr lang="fi-FI" smtClean="0"/>
              <a:t>8.3.2023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7F5C5-D99C-4B1E-BE55-1D727465394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56673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4B8F-4BD8-43AF-9EF3-AE75505E9E4D}" type="datetimeFigureOut">
              <a:rPr lang="fi-FI" smtClean="0"/>
              <a:t>8.3.2023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7F5C5-D99C-4B1E-BE55-1D727465394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47011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4B8F-4BD8-43AF-9EF3-AE75505E9E4D}" type="datetimeFigureOut">
              <a:rPr lang="fi-FI" smtClean="0"/>
              <a:t>8.3.2023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7F5C5-D99C-4B1E-BE55-1D727465394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1521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4B8F-4BD8-43AF-9EF3-AE75505E9E4D}" type="datetimeFigureOut">
              <a:rPr lang="fi-FI" smtClean="0"/>
              <a:t>8.3.2023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7F5C5-D99C-4B1E-BE55-1D727465394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6112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4B8F-4BD8-43AF-9EF3-AE75505E9E4D}" type="datetimeFigureOut">
              <a:rPr lang="fi-FI" smtClean="0"/>
              <a:t>8.3.2023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7F5C5-D99C-4B1E-BE55-1D727465394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2328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4B8F-4BD8-43AF-9EF3-AE75505E9E4D}" type="datetimeFigureOut">
              <a:rPr lang="fi-FI" smtClean="0"/>
              <a:t>8.3.2023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7F5C5-D99C-4B1E-BE55-1D727465394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1094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4B8F-4BD8-43AF-9EF3-AE75505E9E4D}" type="datetimeFigureOut">
              <a:rPr lang="fi-FI" smtClean="0"/>
              <a:t>8.3.2023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7F5C5-D99C-4B1E-BE55-1D727465394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34295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4B8F-4BD8-43AF-9EF3-AE75505E9E4D}" type="datetimeFigureOut">
              <a:rPr lang="fi-FI" smtClean="0"/>
              <a:t>8.3.2023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7F5C5-D99C-4B1E-BE55-1D727465394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8062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D4B8F-4BD8-43AF-9EF3-AE75505E9E4D}" type="datetimeFigureOut">
              <a:rPr lang="fi-FI" smtClean="0"/>
              <a:t>8.3.2023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7F5C5-D99C-4B1E-BE55-1D727465394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9870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Start-up</a:t>
            </a:r>
            <a:r>
              <a:rPr lang="fi-FI" dirty="0"/>
              <a:t> tai pienyritys patentoi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Panu Kuosmanen</a:t>
            </a:r>
          </a:p>
          <a:p>
            <a:r>
              <a:rPr lang="fi-FI" dirty="0"/>
              <a:t>Aalto-yliopisto</a:t>
            </a:r>
          </a:p>
        </p:txBody>
      </p:sp>
    </p:spTree>
    <p:extLst>
      <p:ext uri="{BB962C8B-B14F-4D97-AF65-F5344CB8AC3E}">
        <p14:creationId xmlns:p14="http://schemas.microsoft.com/office/powerpoint/2010/main" val="3040675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Hyöty </a:t>
            </a:r>
            <a:r>
              <a:rPr lang="fi-FI" dirty="0" err="1"/>
              <a:t>start-upille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Mitä hyötyä patentoinnista on </a:t>
            </a:r>
            <a:r>
              <a:rPr lang="fi-FI" dirty="0" err="1"/>
              <a:t>start-upille</a:t>
            </a:r>
            <a:r>
              <a:rPr lang="fi-FI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851401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Hyöty </a:t>
            </a:r>
            <a:r>
              <a:rPr lang="fi-FI" dirty="0" err="1"/>
              <a:t>start-upille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Sijoittajien vakuuttaminen</a:t>
            </a:r>
          </a:p>
          <a:p>
            <a:r>
              <a:rPr lang="fi-FI" dirty="0"/>
              <a:t>On todennäköisempää, että sijoittaja (yksityinen) tai rahoittaja (julkinen) rahoittaa suojattua keksintöä tai ideaa (yhdessä vakuuttavan tiimin kanssa) kuin suojaamatonta</a:t>
            </a:r>
          </a:p>
          <a:p>
            <a:r>
              <a:rPr lang="fi-FI" dirty="0"/>
              <a:t>Pienyrityksen </a:t>
            </a:r>
            <a:r>
              <a:rPr lang="fi-FI" dirty="0" err="1"/>
              <a:t>IPR-strategia</a:t>
            </a:r>
            <a:r>
              <a:rPr lang="fi-FI" dirty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4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Hyöty </a:t>
            </a:r>
            <a:r>
              <a:rPr lang="fi-FI" dirty="0" err="1"/>
              <a:t>start-upille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Pienyrityksen </a:t>
            </a:r>
            <a:r>
              <a:rPr lang="fi-FI" dirty="0" err="1"/>
              <a:t>IPR-strategia</a:t>
            </a:r>
            <a:r>
              <a:rPr lang="fi-FI" dirty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966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Hyöty </a:t>
            </a:r>
            <a:r>
              <a:rPr lang="fi-FI" dirty="0" err="1"/>
              <a:t>start-upille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Perusliiketoiminnan turvaaminen</a:t>
            </a:r>
          </a:p>
          <a:p>
            <a:r>
              <a:rPr lang="fi-FI" dirty="0"/>
              <a:t>Pidetään hajurakoa kilpailijoihin ja varmistetaan kassavirtaa</a:t>
            </a:r>
          </a:p>
          <a:p>
            <a:r>
              <a:rPr lang="fi-FI" dirty="0"/>
              <a:t>Mahdollistaa kasvun</a:t>
            </a:r>
          </a:p>
        </p:txBody>
      </p:sp>
    </p:spTree>
    <p:extLst>
      <p:ext uri="{BB962C8B-B14F-4D97-AF65-F5344CB8AC3E}">
        <p14:creationId xmlns:p14="http://schemas.microsoft.com/office/powerpoint/2010/main" val="917232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Hyöty </a:t>
            </a:r>
            <a:r>
              <a:rPr lang="fi-FI" dirty="0" err="1"/>
              <a:t>start-upille</a:t>
            </a:r>
            <a:r>
              <a:rPr lang="fi-FI" dirty="0"/>
              <a:t> tai pienelle yritykselle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Lisensointi tai myynti</a:t>
            </a:r>
          </a:p>
          <a:p>
            <a:r>
              <a:rPr lang="fi-FI" dirty="0"/>
              <a:t>Kun yritys myydään tai liiketoiminta luovutetaan, patentit ovat rahanarvoista kauppatavaraa</a:t>
            </a:r>
          </a:p>
          <a:p>
            <a:r>
              <a:rPr lang="fi-FI" dirty="0"/>
              <a:t>Lisenssi on helpompi myydä, jos jotain on patentoitu (toki ei ainoa kriteeri)</a:t>
            </a:r>
          </a:p>
          <a:p>
            <a:r>
              <a:rPr lang="en-US" dirty="0" err="1"/>
              <a:t>Sijoittajat</a:t>
            </a:r>
            <a:r>
              <a:rPr lang="en-US" dirty="0"/>
              <a:t> on </a:t>
            </a:r>
            <a:r>
              <a:rPr lang="en-US" dirty="0" err="1"/>
              <a:t>helpompi</a:t>
            </a:r>
            <a:r>
              <a:rPr lang="en-US" dirty="0"/>
              <a:t> </a:t>
            </a:r>
            <a:r>
              <a:rPr lang="en-US" dirty="0" err="1"/>
              <a:t>vakuuttaa</a:t>
            </a:r>
            <a:r>
              <a:rPr lang="en-US" dirty="0"/>
              <a:t>, </a:t>
            </a:r>
            <a:r>
              <a:rPr lang="en-US" dirty="0" err="1"/>
              <a:t>jos</a:t>
            </a:r>
            <a:r>
              <a:rPr lang="en-US" dirty="0"/>
              <a:t> on </a:t>
            </a:r>
            <a:r>
              <a:rPr lang="en-US" dirty="0" err="1"/>
              <a:t>patentoitua</a:t>
            </a:r>
            <a:r>
              <a:rPr lang="en-US" dirty="0"/>
              <a:t> </a:t>
            </a:r>
            <a:r>
              <a:rPr lang="en-US"/>
              <a:t>teknologiaa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0938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Hyöty </a:t>
            </a:r>
            <a:r>
              <a:rPr lang="fi-FI" dirty="0" err="1"/>
              <a:t>start-upille</a:t>
            </a:r>
            <a:r>
              <a:rPr lang="fi-FI" dirty="0"/>
              <a:t> tai pienelle yritykselle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Asiakkaiden vakuuttaminen, osa 1</a:t>
            </a:r>
          </a:p>
          <a:p>
            <a:r>
              <a:rPr lang="fi-FI" dirty="0"/>
              <a:t>Asiakas ostaa todennäköisemmin suojatun tuotteen tai ratkaisun kuin suojaamattoman (toki vasta, jos tuote tai ratkaisu tuo asiakkaalle tulevaa katetta tai ratkaisee ongelman)</a:t>
            </a:r>
          </a:p>
        </p:txBody>
      </p:sp>
    </p:spTree>
    <p:extLst>
      <p:ext uri="{BB962C8B-B14F-4D97-AF65-F5344CB8AC3E}">
        <p14:creationId xmlns:p14="http://schemas.microsoft.com/office/powerpoint/2010/main" val="4242349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Hyöty </a:t>
            </a:r>
            <a:r>
              <a:rPr lang="fi-FI" dirty="0" err="1"/>
              <a:t>start-upille</a:t>
            </a:r>
            <a:r>
              <a:rPr lang="fi-FI" dirty="0"/>
              <a:t> tai pienelle yritykselle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Asiakkaiden vakuuttaminen, osa 2</a:t>
            </a:r>
          </a:p>
          <a:p>
            <a:r>
              <a:rPr lang="fi-FI" dirty="0"/>
              <a:t>On helpompi vakuuttaa asiakas patentoidulla ratkaisulla siitä, että tuote ei loukkaa kilpailijan patentteja kuin jos ratkaisu ei ensinkään olisi suojattu</a:t>
            </a:r>
          </a:p>
          <a:p>
            <a:r>
              <a:rPr lang="fi-FI" dirty="0"/>
              <a:t>Pätee toki Suomessa, mutta erityisesti ulkomailla (USA:ssa)</a:t>
            </a:r>
          </a:p>
        </p:txBody>
      </p:sp>
    </p:spTree>
    <p:extLst>
      <p:ext uri="{BB962C8B-B14F-4D97-AF65-F5344CB8AC3E}">
        <p14:creationId xmlns:p14="http://schemas.microsoft.com/office/powerpoint/2010/main" val="3191150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Hyöty </a:t>
            </a:r>
            <a:r>
              <a:rPr lang="fi-FI" dirty="0" err="1"/>
              <a:t>start-upille</a:t>
            </a:r>
            <a:r>
              <a:rPr lang="fi-FI" dirty="0"/>
              <a:t> tai pienelle yritykselle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Yrityksen kasvumahdollisuuksien turvaaminen</a:t>
            </a:r>
          </a:p>
          <a:p>
            <a:r>
              <a:rPr lang="fi-FI" dirty="0"/>
              <a:t>Jos ja kun markkinaosuus esimerkiksi USA:ssa lähestyy 5 % rajaa, haaste esim. kilpailijalta tai </a:t>
            </a:r>
            <a:r>
              <a:rPr lang="fi-FI" dirty="0" err="1"/>
              <a:t>NPE:lta</a:t>
            </a:r>
            <a:r>
              <a:rPr lang="fi-FI" dirty="0"/>
              <a:t> on todennäköinen</a:t>
            </a:r>
          </a:p>
          <a:p>
            <a:r>
              <a:rPr lang="fi-FI" dirty="0"/>
              <a:t>Tällöin oma patenttisalkku on arvossa</a:t>
            </a:r>
          </a:p>
        </p:txBody>
      </p:sp>
    </p:spTree>
    <p:extLst>
      <p:ext uri="{BB962C8B-B14F-4D97-AF65-F5344CB8AC3E}">
        <p14:creationId xmlns:p14="http://schemas.microsoft.com/office/powerpoint/2010/main" val="3540560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222</Words>
  <Application>Microsoft Office PowerPoint</Application>
  <PresentationFormat>On-screen Show (4:3)</PresentationFormat>
  <Paragraphs>31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Arial</vt:lpstr>
      <vt:lpstr>Office Theme</vt:lpstr>
      <vt:lpstr>Start-up tai pienyritys patentoi</vt:lpstr>
      <vt:lpstr>Hyöty start-upille</vt:lpstr>
      <vt:lpstr>Hyöty start-upille</vt:lpstr>
      <vt:lpstr>Hyöty start-upille</vt:lpstr>
      <vt:lpstr>Hyöty start-upille</vt:lpstr>
      <vt:lpstr>Hyöty start-upille tai pienelle yritykselle</vt:lpstr>
      <vt:lpstr>Hyöty start-upille tai pienelle yritykselle</vt:lpstr>
      <vt:lpstr>Hyöty start-upille tai pienelle yritykselle</vt:lpstr>
      <vt:lpstr>Hyöty start-upille tai pienelle yritykselle</vt:lpstr>
    </vt:vector>
  </TitlesOfParts>
  <Company>Aalto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Start-up tai pienyritys patentoi</dc:title>
  <dc:creator>Kuosmanen Panu</dc:creator>
  <cp:lastModifiedBy>Kuosmanen Panu</cp:lastModifiedBy>
  <cp:revision>8</cp:revision>
  <dcterms:created xsi:type="dcterms:W3CDTF">2013-03-26T19:49:58Z</dcterms:created>
  <dcterms:modified xsi:type="dcterms:W3CDTF">2023-03-08T12:15:26Z</dcterms:modified>
</cp:coreProperties>
</file>