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56" r:id="rId2"/>
    <p:sldId id="374" r:id="rId3"/>
    <p:sldId id="430" r:id="rId4"/>
    <p:sldId id="377" r:id="rId5"/>
    <p:sldId id="378" r:id="rId6"/>
    <p:sldId id="379" r:id="rId7"/>
    <p:sldId id="383" r:id="rId8"/>
    <p:sldId id="384" r:id="rId9"/>
    <p:sldId id="385" r:id="rId10"/>
    <p:sldId id="388" r:id="rId11"/>
    <p:sldId id="390" r:id="rId12"/>
    <p:sldId id="391" r:id="rId13"/>
    <p:sldId id="441" r:id="rId14"/>
    <p:sldId id="424" r:id="rId15"/>
    <p:sldId id="387" r:id="rId16"/>
    <p:sldId id="427" r:id="rId17"/>
    <p:sldId id="428" r:id="rId18"/>
    <p:sldId id="429" r:id="rId19"/>
    <p:sldId id="431" r:id="rId20"/>
    <p:sldId id="432" r:id="rId21"/>
    <p:sldId id="433" r:id="rId22"/>
    <p:sldId id="434" r:id="rId23"/>
    <p:sldId id="435" r:id="rId24"/>
    <p:sldId id="436" r:id="rId25"/>
    <p:sldId id="437" r:id="rId26"/>
    <p:sldId id="438" r:id="rId27"/>
    <p:sldId id="439" r:id="rId28"/>
    <p:sldId id="440" r:id="rId29"/>
    <p:sldId id="267" r:id="rId30"/>
    <p:sldId id="269" r:id="rId31"/>
    <p:sldId id="332" r:id="rId32"/>
    <p:sldId id="268" r:id="rId33"/>
    <p:sldId id="272" r:id="rId34"/>
    <p:sldId id="273" r:id="rId35"/>
    <p:sldId id="333" r:id="rId36"/>
    <p:sldId id="340" r:id="rId37"/>
    <p:sldId id="334" r:id="rId38"/>
    <p:sldId id="335" r:id="rId39"/>
    <p:sldId id="343" r:id="rId40"/>
    <p:sldId id="336" r:id="rId41"/>
    <p:sldId id="274" r:id="rId42"/>
    <p:sldId id="275" r:id="rId43"/>
    <p:sldId id="277" r:id="rId44"/>
    <p:sldId id="276" r:id="rId45"/>
    <p:sldId id="337" r:id="rId46"/>
    <p:sldId id="278" r:id="rId47"/>
    <p:sldId id="279" r:id="rId48"/>
    <p:sldId id="280" r:id="rId49"/>
    <p:sldId id="282" r:id="rId50"/>
    <p:sldId id="281" r:id="rId51"/>
    <p:sldId id="283" r:id="rId52"/>
    <p:sldId id="284" r:id="rId53"/>
    <p:sldId id="339" r:id="rId54"/>
    <p:sldId id="341" r:id="rId55"/>
    <p:sldId id="285" r:id="rId56"/>
    <p:sldId id="286" r:id="rId57"/>
    <p:sldId id="287" r:id="rId58"/>
    <p:sldId id="288" r:id="rId59"/>
    <p:sldId id="344" r:id="rId60"/>
    <p:sldId id="289" r:id="rId61"/>
    <p:sldId id="290" r:id="rId6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2"/>
  </p:normalViewPr>
  <p:slideViewPr>
    <p:cSldViewPr snapToGrid="0" snapToObjects="1">
      <p:cViewPr varScale="1">
        <p:scale>
          <a:sx n="106" d="100"/>
          <a:sy n="106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CE92D-B9B5-6F4C-A862-B8EFA0D3829F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16450-08AD-D147-8AD7-C130CE44D79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7970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latin typeface="Arial" charset="0"/>
                <a:ea typeface="ＭＳ Ｐゴシック" charset="0"/>
                <a:cs typeface="ＭＳ Ｐゴシック" charset="0"/>
              </a:rPr>
              <a:t>France &amp; Russia are allies against Germany.  </a:t>
            </a:r>
          </a:p>
          <a:p>
            <a:pPr eaLnBrk="1" hangingPunct="1">
              <a:defRPr/>
            </a:pPr>
            <a:r>
              <a:rPr lang="en-US" sz="1200">
                <a:latin typeface="Arial" charset="0"/>
                <a:ea typeface="ＭＳ Ｐゴシック" charset="0"/>
                <a:cs typeface="ＭＳ Ｐゴシック" charset="0"/>
              </a:rPr>
              <a:t>Upper class Russians still speak French.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C3BEB-845E-644A-BFD2-EDD9DA6CD59E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8461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Image of </a:t>
            </a:r>
          </a:p>
          <a:p>
            <a:pPr eaLnBrk="1" hangingPunct="1"/>
            <a:r>
              <a:rPr lang="en-US"/>
              <a:t>Nijinsky 1910</a:t>
            </a:r>
          </a:p>
          <a:p>
            <a:pPr eaLnBrk="1" hangingPunct="1"/>
            <a:r>
              <a:rPr lang="en-US"/>
              <a:t>and a sketch</a:t>
            </a:r>
          </a:p>
          <a:p>
            <a:pPr eaLnBrk="1" hangingPunct="1"/>
            <a:r>
              <a:rPr lang="en-US"/>
              <a:t>for</a:t>
            </a:r>
          </a:p>
          <a:p>
            <a:pPr eaLnBrk="1" hangingPunct="1"/>
            <a:r>
              <a:rPr lang="en-US"/>
              <a:t>La </a:t>
            </a:r>
            <a:r>
              <a:rPr lang="en-US" err="1"/>
              <a:t>Bayadere</a:t>
            </a:r>
            <a:endParaRPr lang="en-US"/>
          </a:p>
          <a:p>
            <a:pPr eaLnBrk="1" hangingPunct="1"/>
            <a:r>
              <a:rPr lang="en-US"/>
              <a:t>from 1911.</a:t>
            </a:r>
          </a:p>
          <a:p>
            <a:pPr eaLnBrk="1" hangingPunct="1"/>
            <a:r>
              <a:rPr lang="en-US"/>
              <a:t>A new free and emotional form of expression.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C3BEB-845E-644A-BFD2-EDD9DA6CD59E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698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French</a:t>
            </a:r>
            <a:r>
              <a:rPr lang="fi-FI" dirty="0"/>
              <a:t> </a:t>
            </a:r>
            <a:r>
              <a:rPr lang="fi-FI" dirty="0" err="1"/>
              <a:t>couture</a:t>
            </a:r>
            <a:r>
              <a:rPr lang="fi-FI" dirty="0"/>
              <a:t> </a:t>
            </a:r>
            <a:r>
              <a:rPr lang="fi-FI" dirty="0" err="1"/>
              <a:t>designers</a:t>
            </a:r>
            <a:r>
              <a:rPr lang="fi-FI" baseline="0" dirty="0"/>
              <a:t> 1920 - 1947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B8F0E-C2F4-CF42-B222-4B9D7B003471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2346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Long </a:t>
            </a:r>
            <a:r>
              <a:rPr lang="fi-FI" dirty="0" err="1"/>
              <a:t>slim</a:t>
            </a:r>
            <a:r>
              <a:rPr lang="fi-FI" dirty="0"/>
              <a:t> </a:t>
            </a:r>
            <a:r>
              <a:rPr lang="fi-FI" dirty="0" err="1"/>
              <a:t>dresses</a:t>
            </a:r>
            <a:r>
              <a:rPr lang="fi-FI" dirty="0"/>
              <a:t>,</a:t>
            </a:r>
            <a:r>
              <a:rPr lang="fi-FI" baseline="0" dirty="0"/>
              <a:t> </a:t>
            </a:r>
            <a:r>
              <a:rPr lang="fi-FI" baseline="0" dirty="0" err="1"/>
              <a:t>never</a:t>
            </a:r>
            <a:r>
              <a:rPr lang="fi-FI" baseline="0" dirty="0"/>
              <a:t> </a:t>
            </a:r>
            <a:r>
              <a:rPr lang="fi-FI" baseline="0" dirty="0" err="1"/>
              <a:t>low</a:t>
            </a:r>
            <a:r>
              <a:rPr lang="fi-FI" baseline="0" dirty="0"/>
              <a:t> </a:t>
            </a:r>
            <a:r>
              <a:rPr lang="fi-FI" baseline="0" dirty="0" err="1"/>
              <a:t>cut</a:t>
            </a:r>
            <a:r>
              <a:rPr lang="fi-FI" baseline="0" dirty="0"/>
              <a:t>, </a:t>
            </a:r>
            <a:r>
              <a:rPr lang="fi-FI" baseline="0" dirty="0" err="1"/>
              <a:t>usually</a:t>
            </a:r>
            <a:r>
              <a:rPr lang="fi-FI" baseline="0" dirty="0"/>
              <a:t> </a:t>
            </a:r>
            <a:r>
              <a:rPr lang="fi-FI" baseline="0" dirty="0" err="1"/>
              <a:t>with</a:t>
            </a:r>
            <a:r>
              <a:rPr lang="fi-FI" baseline="0" dirty="0"/>
              <a:t> </a:t>
            </a:r>
            <a:r>
              <a:rPr lang="fi-FI" baseline="0" dirty="0" err="1"/>
              <a:t>sleeves</a:t>
            </a:r>
            <a:r>
              <a:rPr lang="fi-FI" baseline="0" dirty="0"/>
              <a:t>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B8F0E-C2F4-CF42-B222-4B9D7B003471}" type="slidenum">
              <a:rPr lang="fi-FI" smtClean="0"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7170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0A9C69-2AA2-4441-BB42-F950DB91B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8080E47-98CA-7F45-BD72-1E8F765790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E26168E-9B94-B340-8C32-1BF08410C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E8038-3C7D-EC44-8F6F-F431D45BCB6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FCCAD79-DF25-194B-AEE6-F0E5CB0B3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A878218-0149-594D-A708-91F39C5A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167E-DFE5-3948-95F6-44BE213135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7369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6119DD-8057-9947-9A0E-845B88BA2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2072013-7F3F-FD4B-ACB3-3C8BBB839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518C123-434A-154A-9AEA-D4AAAE7AE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E8038-3C7D-EC44-8F6F-F431D45BCB6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E023E94-28CC-A14D-A917-18CC92C82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BCF51F8-D33A-D341-BFDD-CFEDE4749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167E-DFE5-3948-95F6-44BE213135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62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613D9D27-52B2-7E40-9E92-F75E73046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2435D25-732A-724C-B8F2-C5E857B63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72AA805-F363-2D42-AE5E-ED30C67B4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E8038-3C7D-EC44-8F6F-F431D45BCB6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34BA02A-A33A-584A-8B25-577E57491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68DF04-1B95-1B40-871A-BDC3215D6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167E-DFE5-3948-95F6-44BE213135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3469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9200" y="609600"/>
            <a:ext cx="8128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59200" y="1981200"/>
            <a:ext cx="396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4800" y="1981200"/>
            <a:ext cx="396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F2846-B155-C647-98CB-5832EBE38F10}" type="datetime1">
              <a:rPr lang="fi-FI" smtClean="0"/>
              <a:t>16.3.2022</a:t>
            </a:fld>
            <a:endParaRPr lang="en-US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F2908-6F4B-6C48-8F47-E7F48FFA2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53231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5CFB2C-7AA9-9549-9981-15D51DE4F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9E525AD-B042-7940-9F92-397B8DE91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CF8B04D-C477-9144-85DC-D391478BE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E8038-3C7D-EC44-8F6F-F431D45BCB6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C4BDFF5-6A02-EA4A-88D4-9BD41B418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EE8D89A-ECCD-384F-A262-199982D41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167E-DFE5-3948-95F6-44BE213135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3191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890127-3DBA-D441-847B-C6AE761CD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46D6552-8BB7-264B-9508-992B73C30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0717572-607D-714C-947E-CC40390B2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E8038-3C7D-EC44-8F6F-F431D45BCB6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7947E05-9B5B-4543-A198-30B6014C2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9CED115-E038-B243-AE85-65E1C588E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167E-DFE5-3948-95F6-44BE213135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1536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D2E211-7E32-8D44-AB79-E3B7DCC3A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1817CA-7739-5D4E-ACCC-488A330DAF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ECE7A26-9009-F442-B481-B195A27F9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2C293FB-5E83-9C49-873A-E563B8AD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E8038-3C7D-EC44-8F6F-F431D45BCB6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F31DF0E-FF0C-2F45-B94E-75F07E121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ED8F135-46FB-284B-9EF6-11D4700D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167E-DFE5-3948-95F6-44BE213135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5050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28DB9E-D504-1641-8E5C-FBDB6530B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519B7FF-453A-CE4E-BB43-9EB6A7DA4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3A5CBFE-F70C-F846-B332-BA8679EF0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A0DB251-419A-2D4E-9A72-6D329F7350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5BE15E2-EDA4-3547-8405-69CFA21757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EC39D99-40C1-EB4F-97C2-F7C681FEC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E8038-3C7D-EC44-8F6F-F431D45BCB6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F1D10D2-A886-4449-8CC7-213FDEC01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97A3287-D054-C743-BAC1-B278E7D7C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167E-DFE5-3948-95F6-44BE213135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6874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57BC35-778D-6146-87C9-E0C9CFF73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B0FEC4E-1A10-6D43-B2AC-D50C910D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E8038-3C7D-EC44-8F6F-F431D45BCB6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D3D71E8-F056-F343-B128-798139315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44F93D7-1905-9144-BE02-E146041DF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167E-DFE5-3948-95F6-44BE213135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741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D7B9A39-D250-5542-B6B6-CBA87A1A5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E8038-3C7D-EC44-8F6F-F431D45BCB6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CD922BD-8B5B-6146-9E39-00D873B8F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928FE34-B2E7-004B-809B-4C1B46AA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167E-DFE5-3948-95F6-44BE213135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411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AC8E11-7681-0A49-9364-8831CB57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3B158E-F798-A241-9ECF-DF202A463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3E0369D-B8EA-0C41-A866-1C06D7D70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2248957-C7EC-B441-9940-0855B1919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E8038-3C7D-EC44-8F6F-F431D45BCB6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32C47F8-B772-6F4F-A660-D193F0C3B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D4B6E88-5BF8-794F-9428-BCE767A6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167E-DFE5-3948-95F6-44BE213135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652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2CA466-4B42-FE40-9011-DD4D79E1C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165CABD-870D-CA4D-B025-021C8FA6F8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51871D5-27A0-4A46-8C3F-14DBD4506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99BCD0E-9AFB-D944-8192-64583E920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E8038-3C7D-EC44-8F6F-F431D45BCB6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D71CC53-6668-CE45-81CF-D0E9C51C0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DBA603C-4F97-7845-BC7F-A4E1646D6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6167E-DFE5-3948-95F6-44BE213135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01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F0CE483-659D-524D-9254-4C6B86664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1F1435F-AB84-234F-828E-6728C9C5B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0F3A5E0-A4DC-B045-92E1-CB163CED1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E8038-3C7D-EC44-8F6F-F431D45BCB6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BE51FE6-226D-734E-855D-A07AF7720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19A6642-08DE-9D45-AF8B-5010130C2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6167E-DFE5-3948-95F6-44BE213135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533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4851E19-50C8-004C-8682-898140631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7641"/>
            <a:ext cx="9144000" cy="2330002"/>
          </a:xfrm>
        </p:spPr>
        <p:txBody>
          <a:bodyPr>
            <a:normAutofit/>
          </a:bodyPr>
          <a:lstStyle/>
          <a:p>
            <a:r>
              <a:rPr lang="fi-FI" sz="5400" dirty="0"/>
              <a:t>WW I to 1950s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AA1A8BF-3593-5C4F-A05A-1AE6E21A77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0165"/>
            <a:ext cx="9144000" cy="1279432"/>
          </a:xfrm>
        </p:spPr>
        <p:txBody>
          <a:bodyPr>
            <a:normAutofit/>
          </a:bodyPr>
          <a:lstStyle/>
          <a:p>
            <a:r>
              <a:rPr lang="fi-FI" dirty="0" err="1"/>
              <a:t>Period</a:t>
            </a:r>
            <a:r>
              <a:rPr lang="fi-FI" dirty="0"/>
              <a:t> </a:t>
            </a:r>
            <a:r>
              <a:rPr lang="fi-FI" dirty="0" err="1"/>
              <a:t>costume</a:t>
            </a:r>
            <a:r>
              <a:rPr lang="fi-FI" dirty="0"/>
              <a:t> &amp; </a:t>
            </a:r>
            <a:r>
              <a:rPr lang="fi-FI" dirty="0" err="1"/>
              <a:t>style</a:t>
            </a:r>
            <a:r>
              <a:rPr lang="fi-FI" dirty="0"/>
              <a:t> </a:t>
            </a:r>
          </a:p>
          <a:p>
            <a:r>
              <a:rPr lang="fi-FI" dirty="0"/>
              <a:t>17.3.2022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A75EE9-0DE4-4982-A870-290AD61EA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806097"/>
            <a:ext cx="5486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518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6"/>
          <p:cNvSpPr>
            <a:spLocks noGrp="1" noChangeArrowheads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1913, Sleek Silhouette</a:t>
            </a:r>
          </a:p>
        </p:txBody>
      </p:sp>
      <p:sp>
        <p:nvSpPr>
          <p:cNvPr id="29698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White satin embroidered blouse with the new sleeve cut with a softer armhole and a longer graceful length meant to be worn outside of the skirt.</a:t>
            </a:r>
          </a:p>
          <a:p>
            <a:r>
              <a:rPr lang="en-US" sz="2000" dirty="0"/>
              <a:t>Draped skirt </a:t>
            </a:r>
          </a:p>
          <a:p>
            <a:r>
              <a:rPr lang="en-US" sz="2000" dirty="0"/>
              <a:t>New delicate pumps come into fashion as ankles are exposed.</a:t>
            </a:r>
          </a:p>
          <a:p>
            <a:r>
              <a:rPr lang="en-US" sz="2000" dirty="0"/>
              <a:t>Fashion plate from </a:t>
            </a:r>
            <a:r>
              <a:rPr lang="en-US" sz="2000" i="1" dirty="0"/>
              <a:t>Les Costumes Parisiennes.</a:t>
            </a:r>
          </a:p>
          <a:p>
            <a:endParaRPr lang="en-US" sz="2000" i="1" dirty="0"/>
          </a:p>
        </p:txBody>
      </p:sp>
      <p:pic>
        <p:nvPicPr>
          <p:cNvPr id="29699" name="Picture 9" descr="EM 1913 white satin embroidered blouse, draped silk skirt, Paris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342" b="-2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2A8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23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2E4CC174-1D73-124C-B8D9-1DEA05C0A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/>
          </a:p>
        </p:txBody>
      </p:sp>
      <p:sp>
        <p:nvSpPr>
          <p:cNvPr id="3174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Some of the day dresses are growing bulkier with kimono inspired sleeves, the evening dresses stay slim.</a:t>
            </a:r>
          </a:p>
          <a:p>
            <a:endParaRPr lang="en-US" sz="2000" dirty="0"/>
          </a:p>
          <a:p>
            <a:r>
              <a:rPr lang="en-US" sz="2000" dirty="0"/>
              <a:t>This illustration by Georges </a:t>
            </a:r>
            <a:r>
              <a:rPr lang="en-US" sz="2000" dirty="0" err="1"/>
              <a:t>Barbier</a:t>
            </a:r>
            <a:r>
              <a:rPr lang="en-US" sz="2000" dirty="0"/>
              <a:t> in 1914 shows an evening gown with roses.  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31748" name="Picture 9" descr="EM 1914 Barbier Illustration Eve dress w roses stay trim when day is fuller,Sheer chiffon kimono is pop this year, Paris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3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98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0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6"/>
          <p:cNvSpPr>
            <a:spLocks noGrp="1" noChangeArrowheads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Suit, 1914</a:t>
            </a:r>
          </a:p>
        </p:txBody>
      </p:sp>
      <p:sp>
        <p:nvSpPr>
          <p:cNvPr id="32770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Walking suit, short cropped jacket.</a:t>
            </a:r>
          </a:p>
          <a:p>
            <a:r>
              <a:rPr lang="en-US" sz="2000"/>
              <a:t>Skirt is bone straight with slit front for walking ease.</a:t>
            </a:r>
          </a:p>
          <a:p>
            <a:r>
              <a:rPr lang="en-US" sz="2000"/>
              <a:t>Spats are worn with boots</a:t>
            </a:r>
          </a:p>
          <a:p>
            <a:r>
              <a:rPr lang="en-US" sz="2000"/>
              <a:t>Gentleman has similar silhouette with high waist, above knee coat and spats showing beneath shorter trousers.</a:t>
            </a:r>
          </a:p>
          <a:p>
            <a:r>
              <a:rPr lang="en-US" sz="2000"/>
              <a:t>Georges Barbier Illustration done for </a:t>
            </a:r>
            <a:r>
              <a:rPr lang="en-US" sz="2000" i="1"/>
              <a:t>Costumes Parisiennes</a:t>
            </a:r>
            <a:endParaRPr lang="en-US" sz="2000"/>
          </a:p>
        </p:txBody>
      </p:sp>
      <p:pic>
        <p:nvPicPr>
          <p:cNvPr id="32771" name="Picture 9" descr="EM 1914 Georges Barbier illus tailored suit of green ratine and blk velour, collar of taffeta strawberry,Costumes Parisiennes"/>
          <p:cNvPicPr>
            <a:picLocks noGrp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713" b="-2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3B5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85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5DB3B0C-FCD1-DA44-836D-F259FF46E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3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7" name="Freeform: Shape 7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E6004C0-3B80-4245-85B9-770187650FC5}"/>
              </a:ext>
            </a:extLst>
          </p:cNvPr>
          <p:cNvSpPr txBox="1"/>
          <p:nvPr/>
        </p:nvSpPr>
        <p:spPr>
          <a:xfrm>
            <a:off x="618063" y="4300538"/>
            <a:ext cx="9565028" cy="180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World War I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Women take over men’s work which changes the style of dress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German postwoman and rail conductress and English postwoman  </a:t>
            </a:r>
          </a:p>
        </p:txBody>
      </p:sp>
    </p:spTree>
    <p:extLst>
      <p:ext uri="{BB962C8B-B14F-4D97-AF65-F5344CB8AC3E}">
        <p14:creationId xmlns:p14="http://schemas.microsoft.com/office/powerpoint/2010/main" val="1415900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Mail Order still popular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188" y="2405067"/>
            <a:ext cx="6481602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1916 Mail order catalogue showing furs.</a:t>
            </a:r>
          </a:p>
          <a:p>
            <a:r>
              <a:rPr lang="en-US" sz="2000" dirty="0" err="1"/>
              <a:t>Bellas</a:t>
            </a:r>
            <a:r>
              <a:rPr lang="en-US" sz="2000" dirty="0"/>
              <a:t>-Hess Co., Inc is large company out of New York City</a:t>
            </a:r>
          </a:p>
          <a:p>
            <a:r>
              <a:rPr lang="en-US" sz="2000" dirty="0"/>
              <a:t>The jackets and boots are similar, but the skirt is a new fuller garment</a:t>
            </a:r>
          </a:p>
          <a:p>
            <a:r>
              <a:rPr lang="en-US" sz="2000" dirty="0"/>
              <a:t>Furs are also popular in the USA.</a:t>
            </a:r>
          </a:p>
        </p:txBody>
      </p:sp>
      <p:pic>
        <p:nvPicPr>
          <p:cNvPr id="35844" name="Picture 5" descr="EM 1916 mail order catalogue showing fur accessories,Skirted jacket+boot spat look same, but new look skirts American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63" b="1"/>
          <a:stretch/>
        </p:blipFill>
        <p:spPr>
          <a:xfrm rot="5400000">
            <a:off x="6266720" y="932720"/>
            <a:ext cx="6858000" cy="49925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3267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/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000"/>
              <a:t>1913 Mail order company Bellas Hess, New York</a:t>
            </a:r>
          </a:p>
          <a:p>
            <a:pPr marL="0"/>
            <a:endParaRPr lang="en-US" sz="2000"/>
          </a:p>
        </p:txBody>
      </p:sp>
      <p:pic>
        <p:nvPicPr>
          <p:cNvPr id="28676" name="Picture 9" descr="EM 1913 Night Clothes Mailorder, Bellas Hess Co, NYC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0" b="1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982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30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302865" y="375703"/>
            <a:ext cx="4572000" cy="857250"/>
          </a:xfrm>
        </p:spPr>
        <p:txBody>
          <a:bodyPr/>
          <a:lstStyle/>
          <a:p>
            <a:pPr eaLnBrk="1" hangingPunct="1"/>
            <a:r>
              <a:rPr lang="en-US" sz="2700" dirty="0">
                <a:latin typeface="Arial" charset="0"/>
                <a:ea typeface="ＭＳ Ｐゴシック" charset="0"/>
                <a:cs typeface="ＭＳ Ｐゴシック" charset="0"/>
              </a:rPr>
              <a:t>New Silhouette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6255" y="1929317"/>
            <a:ext cx="6329795" cy="4124355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In 1918 -  End of WWI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24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- New Silhouettes developed by Paul </a:t>
            </a:r>
            <a:r>
              <a:rPr lang="en-US" sz="2400" dirty="0" err="1">
                <a:latin typeface="Helvetica" charset="0"/>
                <a:ea typeface="ＭＳ Ｐゴシック" charset="0"/>
                <a:cs typeface="ＭＳ Ｐゴシック" charset="0"/>
              </a:rPr>
              <a:t>Poiret</a:t>
            </a: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 in 1912, now finally popular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24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- Boat neck, waistline drops to hips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24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- The corset is replaced by the brassiere and girdle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- Alternative underwear is the  </a:t>
            </a:r>
            <a:r>
              <a:rPr lang="ja-JP" altLang="en-US" sz="2400" dirty="0">
                <a:latin typeface="Helvetic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dirty="0">
                <a:latin typeface="Helvetica" charset="0"/>
                <a:ea typeface="ＭＳ Ｐゴシック" charset="0"/>
                <a:cs typeface="ＭＳ Ｐゴシック" charset="0"/>
              </a:rPr>
              <a:t>Step-in</a:t>
            </a:r>
            <a:r>
              <a:rPr lang="ja-JP" altLang="en-US" sz="2400" dirty="0">
                <a:latin typeface="Helvetic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 dirty="0">
                <a:latin typeface="Helvetica" charset="0"/>
                <a:ea typeface="ＭＳ Ｐゴシック" charset="0"/>
                <a:cs typeface="ＭＳ Ｐゴシック" charset="0"/>
              </a:rPr>
              <a:t> Chemise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87" y="265487"/>
            <a:ext cx="4455466" cy="648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In 1917, this is described as semi-fitted “tailored” costume.</a:t>
            </a:r>
          </a:p>
          <a:p>
            <a:r>
              <a:rPr lang="en-US" sz="2000"/>
              <a:t>Cording as emphasis to the side hips</a:t>
            </a:r>
          </a:p>
          <a:p>
            <a:r>
              <a:rPr lang="en-US" sz="2000"/>
              <a:t>Hats push down on the head</a:t>
            </a:r>
          </a:p>
        </p:txBody>
      </p:sp>
      <p:pic>
        <p:nvPicPr>
          <p:cNvPr id="39940" name="Picture 5" descr="EM 1917 Outdoor Costume semifitted tailored Costume, braided decoration, USA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984" b="-1"/>
          <a:stretch/>
        </p:blipFill>
        <p:spPr>
          <a:xfrm rot="5400000">
            <a:off x="6266720" y="932720"/>
            <a:ext cx="6858000" cy="49925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2542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Vionnet 1919</a:t>
            </a:r>
          </a:p>
        </p:txBody>
      </p:sp>
      <p:sp>
        <p:nvSpPr>
          <p:cNvPr id="43010" name="Text Placeholder 2"/>
          <p:cNvSpPr>
            <a:spLocks noGrp="1"/>
          </p:cNvSpPr>
          <p:nvPr>
            <p:ph type="body"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Madeleine Vionnet, who has her own fashion house since 1912, was forced to close during the first World War. </a:t>
            </a:r>
          </a:p>
          <a:p>
            <a:endParaRPr lang="en-US" sz="1700"/>
          </a:p>
          <a:p>
            <a:r>
              <a:rPr lang="en-US" sz="1700"/>
              <a:t>She re-opened again after the war and built her business up to over 1000 employees. She works for women</a:t>
            </a:r>
            <a:r>
              <a:rPr lang="en-US" altLang="ja-JP" sz="1700"/>
              <a:t>’s rights and for her employees.</a:t>
            </a:r>
          </a:p>
          <a:p>
            <a:pPr lvl="1"/>
            <a:endParaRPr lang="en-US" sz="1700" b="1"/>
          </a:p>
          <a:p>
            <a:pPr lvl="1"/>
            <a:r>
              <a:rPr lang="en-US" sz="1700"/>
              <a:t>Vacation time</a:t>
            </a:r>
          </a:p>
          <a:p>
            <a:pPr lvl="1"/>
            <a:r>
              <a:rPr lang="en-US" sz="1700"/>
              <a:t>Health care</a:t>
            </a:r>
          </a:p>
          <a:p>
            <a:pPr lvl="1"/>
            <a:r>
              <a:rPr lang="en-US" sz="1700"/>
              <a:t>Maternity leave</a:t>
            </a:r>
          </a:p>
          <a:p>
            <a:pPr lvl="1"/>
            <a:r>
              <a:rPr lang="en-US" sz="1700"/>
              <a:t>The Practical Post War Woman</a:t>
            </a:r>
          </a:p>
          <a:p>
            <a:endParaRPr lang="en-US" sz="1700"/>
          </a:p>
        </p:txBody>
      </p:sp>
      <p:pic>
        <p:nvPicPr>
          <p:cNvPr id="43011" name="Picture 6" descr="BW 1919 Vionet does the dolman sleeve and great back seams, double strap pumps, Franc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2" b="2"/>
          <a:stretch/>
        </p:blipFill>
        <p:spPr bwMode="auto">
          <a:xfrm rot="5400000">
            <a:off x="6266720" y="932720"/>
            <a:ext cx="6858000" cy="4992560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56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000"/>
              <a:t>Isadora Duncan was part of liberating women from the restrictive clothing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2"/>
          <a:srcRect l="957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8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971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14769"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7" descr="EM1920 Fortuny Delphos gown Venice hand printed wool faille dres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" b="5755"/>
          <a:stretch/>
        </p:blipFill>
        <p:spPr bwMode="auto"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76" name="Freeform: Shape 75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1909 Fortuny unveils the Delphos Gown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8056" y="2258171"/>
            <a:ext cx="3338132" cy="3918792"/>
          </a:xfrm>
        </p:spPr>
        <p:txBody>
          <a:bodyPr>
            <a:normAutofit/>
          </a:bodyPr>
          <a:lstStyle/>
          <a:p>
            <a:pPr eaLnBrk="1" hangingPunct="1">
              <a:buFont typeface="Wingdings" charset="0"/>
              <a:buNone/>
            </a:pPr>
            <a:r>
              <a:rPr lang="en-US" sz="1800" dirty="0">
                <a:ea typeface="ＭＳ Ｐゴシック" charset="0"/>
                <a:cs typeface="ＭＳ Ｐゴシック" charset="0"/>
              </a:rPr>
              <a:t>Gown from 1920</a:t>
            </a:r>
          </a:p>
          <a:p>
            <a:pPr eaLnBrk="1" hangingPunct="1">
              <a:buFont typeface="Wingdings" charset="0"/>
              <a:buNone/>
            </a:pPr>
            <a:r>
              <a:rPr lang="en-US" sz="1800" dirty="0">
                <a:ea typeface="ＭＳ Ｐゴシック" charset="0"/>
                <a:cs typeface="ＭＳ Ｐゴシック" charset="0"/>
              </a:rPr>
              <a:t>Retains its influence until 1949</a:t>
            </a:r>
          </a:p>
        </p:txBody>
      </p:sp>
    </p:spTree>
    <p:extLst>
      <p:ext uri="{BB962C8B-B14F-4D97-AF65-F5344CB8AC3E}">
        <p14:creationId xmlns:p14="http://schemas.microsoft.com/office/powerpoint/2010/main" val="374808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r="3997"/>
          <a:stretch/>
        </p:blipFill>
        <p:spPr>
          <a:xfrm>
            <a:off x="6100974" y="-800426"/>
            <a:ext cx="5421461" cy="8020623"/>
          </a:xfrm>
          <a:prstGeom prst="rect">
            <a:avLst/>
          </a:prstGeom>
          <a:effectLst/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48930" y="2438400"/>
            <a:ext cx="5452043" cy="378541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 err="1"/>
              <a:t>French</a:t>
            </a:r>
            <a:r>
              <a:rPr lang="fi-FI" sz="2400" dirty="0"/>
              <a:t> </a:t>
            </a:r>
            <a:r>
              <a:rPr lang="fi-FI" sz="2400" dirty="0" err="1"/>
              <a:t>couture</a:t>
            </a:r>
            <a:r>
              <a:rPr lang="fi-FI" sz="2400" dirty="0"/>
              <a:t> </a:t>
            </a:r>
            <a:r>
              <a:rPr lang="fi-FI" sz="2400" dirty="0" err="1"/>
              <a:t>designers</a:t>
            </a:r>
            <a:r>
              <a:rPr lang="fi-FI" sz="2400" dirty="0"/>
              <a:t> 1920 - 1947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570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dirty="0"/>
              <a:t>1919 – The Bauhaus is established in Germany &amp; the beginnings of Art Deco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Started much earlier, but delayed by World War I</a:t>
            </a:r>
          </a:p>
          <a:p>
            <a:r>
              <a:rPr lang="en-US" sz="2000" dirty="0"/>
              <a:t>Grows out of the Arts &amp; Crafts Movement. Frank Lloyd Wright in Germany creating Folios in 1910 and is profoundly influenced.</a:t>
            </a:r>
          </a:p>
          <a:p>
            <a:r>
              <a:rPr lang="en-US" sz="2000" dirty="0"/>
              <a:t>Geometric style Influenced by Cubist movement. </a:t>
            </a:r>
          </a:p>
          <a:p>
            <a:endParaRPr lang="en-US" sz="2000" dirty="0"/>
          </a:p>
          <a:p>
            <a:r>
              <a:rPr lang="en-US" sz="2000" dirty="0"/>
              <a:t>1919 </a:t>
            </a:r>
            <a:r>
              <a:rPr lang="en-US" sz="2000" dirty="0" err="1"/>
              <a:t>Marthe</a:t>
            </a:r>
            <a:r>
              <a:rPr lang="en-US" sz="2000" dirty="0"/>
              <a:t> </a:t>
            </a:r>
            <a:r>
              <a:rPr lang="en-US" sz="2000" dirty="0" err="1"/>
              <a:t>Romme</a:t>
            </a:r>
            <a:r>
              <a:rPr lang="en-US" sz="2000" dirty="0"/>
              <a:t> is inspired by Leon Bakst, the designer from the Ballets </a:t>
            </a:r>
            <a:r>
              <a:rPr lang="en-US" sz="2000" dirty="0" err="1"/>
              <a:t>Russes</a:t>
            </a:r>
            <a:r>
              <a:rPr lang="en-US" sz="2000" dirty="0"/>
              <a:t> to make these new hip expanded evening gowns.</a:t>
            </a:r>
          </a:p>
          <a:p>
            <a:endParaRPr lang="en-US" sz="2000" dirty="0"/>
          </a:p>
          <a:p>
            <a:endParaRPr lang="en-US" sz="2000" b="1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8132" name="Picture 5" descr="EM 1919 Marthe Romme gouache color rendering for Feuilles D'Art inspired by Leon Bakst designs for Ballet Russe Hip Draped paniers characteristic, Paris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57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791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80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994566" y="1981200"/>
            <a:ext cx="4892634" cy="4114800"/>
          </a:xfrm>
        </p:spPr>
        <p:txBody>
          <a:bodyPr/>
          <a:lstStyle/>
          <a:p>
            <a:r>
              <a:rPr lang="en-AU" dirty="0"/>
              <a:t>Loose 20s styles – kimono sleeves, shawl collars, waist drops out, hips shown off, boat necklines</a:t>
            </a:r>
          </a:p>
          <a:p>
            <a:r>
              <a:rPr lang="en-AU" dirty="0"/>
              <a:t>Skirts shortens until mid decade, then gets longer again 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69" y="0"/>
            <a:ext cx="6439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4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444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/>
          <a:srcRect t="12657" r="2" b="2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128017" y="2258171"/>
            <a:ext cx="3817798" cy="3918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1920’s - new softer and less restrictive </a:t>
            </a:r>
            <a:r>
              <a:rPr lang="en-US" dirty="0" err="1"/>
              <a:t>girdie</a:t>
            </a:r>
            <a:r>
              <a:rPr lang="en-US" dirty="0"/>
              <a:t> underwear for women</a:t>
            </a:r>
          </a:p>
        </p:txBody>
      </p:sp>
    </p:spTree>
    <p:extLst>
      <p:ext uri="{BB962C8B-B14F-4D97-AF65-F5344CB8AC3E}">
        <p14:creationId xmlns:p14="http://schemas.microsoft.com/office/powerpoint/2010/main" val="3164389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2" r="-1329"/>
          <a:stretch/>
        </p:blipFill>
        <p:spPr>
          <a:xfrm>
            <a:off x="1524001" y="126179"/>
            <a:ext cx="4717357" cy="6604213"/>
          </a:xfrm>
        </p:spPr>
      </p:pic>
    </p:spTree>
    <p:extLst>
      <p:ext uri="{BB962C8B-B14F-4D97-AF65-F5344CB8AC3E}">
        <p14:creationId xmlns:p14="http://schemas.microsoft.com/office/powerpoint/2010/main" val="565505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endParaRPr lang="fi-FI" sz="540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t="8842" b="170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GB" sz="2200"/>
              <a:t>Flapper dresses for 20s women who partied, danced, drank and smoke</a:t>
            </a:r>
          </a:p>
        </p:txBody>
      </p:sp>
    </p:spTree>
    <p:extLst>
      <p:ext uri="{BB962C8B-B14F-4D97-AF65-F5344CB8AC3E}">
        <p14:creationId xmlns:p14="http://schemas.microsoft.com/office/powerpoint/2010/main" val="1623064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endParaRPr lang="fi-FI" sz="540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r="3523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r>
              <a:rPr lang="fi-FI" sz="2200"/>
              <a:t>Paul Poiret’s design 1926</a:t>
            </a:r>
          </a:p>
          <a:p>
            <a:r>
              <a:rPr lang="fi-FI" sz="2200"/>
              <a:t>Shoking Harem trousers and open backless halterneck gown, popular in the 30s</a:t>
            </a:r>
          </a:p>
        </p:txBody>
      </p:sp>
    </p:spTree>
    <p:extLst>
      <p:ext uri="{BB962C8B-B14F-4D97-AF65-F5344CB8AC3E}">
        <p14:creationId xmlns:p14="http://schemas.microsoft.com/office/powerpoint/2010/main" val="2749871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50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iruutu 4"/>
          <p:cNvSpPr txBox="1"/>
          <p:nvPr/>
        </p:nvSpPr>
        <p:spPr>
          <a:xfrm>
            <a:off x="4654296" y="2706624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1927 - First bias cut dresses appear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Madeleine Vionnet is the leader of the bias cut dresses </a:t>
            </a:r>
          </a:p>
        </p:txBody>
      </p:sp>
    </p:spTree>
    <p:extLst>
      <p:ext uri="{BB962C8B-B14F-4D97-AF65-F5344CB8AC3E}">
        <p14:creationId xmlns:p14="http://schemas.microsoft.com/office/powerpoint/2010/main" val="1732881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endParaRPr lang="fi-FI" sz="540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921" y="640080"/>
            <a:ext cx="4782997" cy="5577840"/>
          </a:xfrm>
          <a:prstGeom prst="rect">
            <a:avLst/>
          </a:prstGeom>
        </p:spPr>
      </p:pic>
      <p:sp>
        <p:nvSpPr>
          <p:cNvPr id="11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anchor="t">
            <a:normAutofit/>
          </a:bodyPr>
          <a:lstStyle/>
          <a:p>
            <a:r>
              <a:rPr lang="fi-FI" sz="2200"/>
              <a:t>Vionnet’s bias cut dresses </a:t>
            </a:r>
          </a:p>
          <a:p>
            <a:r>
              <a:rPr lang="fi-FI" sz="2200"/>
              <a:t>Style lead to 1930s women’s main fashion style </a:t>
            </a:r>
          </a:p>
        </p:txBody>
      </p:sp>
    </p:spTree>
    <p:extLst>
      <p:ext uri="{BB962C8B-B14F-4D97-AF65-F5344CB8AC3E}">
        <p14:creationId xmlns:p14="http://schemas.microsoft.com/office/powerpoint/2010/main" val="4094371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iruutu 4"/>
          <p:cNvSpPr txBox="1"/>
          <p:nvPr/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In 1930’s the dress length drops down and waistline appears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Bias cut popular to create draped look</a:t>
            </a:r>
          </a:p>
        </p:txBody>
      </p:sp>
    </p:spTree>
    <p:extLst>
      <p:ext uri="{BB962C8B-B14F-4D97-AF65-F5344CB8AC3E}">
        <p14:creationId xmlns:p14="http://schemas.microsoft.com/office/powerpoint/2010/main" val="2594197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114301" y="1981200"/>
            <a:ext cx="5000140" cy="4114800"/>
          </a:xfrm>
        </p:spPr>
        <p:txBody>
          <a:bodyPr/>
          <a:lstStyle/>
          <a:p>
            <a:pPr marL="0" indent="0">
              <a:buNone/>
            </a:pP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patent</a:t>
            </a:r>
            <a:r>
              <a:rPr lang="fi-FI" dirty="0"/>
              <a:t> </a:t>
            </a:r>
            <a:r>
              <a:rPr lang="fi-FI" dirty="0" err="1"/>
              <a:t>which</a:t>
            </a:r>
            <a:r>
              <a:rPr lang="fi-FI" dirty="0"/>
              <a:t> </a:t>
            </a:r>
            <a:r>
              <a:rPr lang="fi-FI" dirty="0" err="1"/>
              <a:t>Fortuny</a:t>
            </a:r>
            <a:r>
              <a:rPr lang="fi-FI" dirty="0"/>
              <a:t> </a:t>
            </a:r>
            <a:r>
              <a:rPr lang="fi-FI" dirty="0" err="1"/>
              <a:t>sent</a:t>
            </a:r>
            <a:r>
              <a:rPr lang="fi-FI" dirty="0"/>
              <a:t> out in 1909 for </a:t>
            </a:r>
            <a:r>
              <a:rPr lang="fi-FI" dirty="0" err="1"/>
              <a:t>his</a:t>
            </a:r>
            <a:r>
              <a:rPr lang="fi-FI" dirty="0"/>
              <a:t> </a:t>
            </a:r>
            <a:r>
              <a:rPr lang="fi-FI" dirty="0" err="1"/>
              <a:t>Delphos</a:t>
            </a:r>
            <a:r>
              <a:rPr lang="fi-FI" dirty="0"/>
              <a:t> </a:t>
            </a:r>
            <a:r>
              <a:rPr lang="fi-FI" dirty="0" err="1"/>
              <a:t>gown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251" y="609600"/>
            <a:ext cx="7102744" cy="51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3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4" r="2" b="490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iruutu 4"/>
          <p:cNvSpPr txBox="1"/>
          <p:nvPr/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1930 Madeleine </a:t>
            </a:r>
            <a:r>
              <a:rPr lang="en-US" sz="2200" dirty="0" err="1"/>
              <a:t>Vionnet</a:t>
            </a:r>
            <a:r>
              <a:rPr lang="en-US" sz="2200" dirty="0"/>
              <a:t> evening gown</a:t>
            </a:r>
          </a:p>
        </p:txBody>
      </p:sp>
    </p:spTree>
    <p:extLst>
      <p:ext uri="{BB962C8B-B14F-4D97-AF65-F5344CB8AC3E}">
        <p14:creationId xmlns:p14="http://schemas.microsoft.com/office/powerpoint/2010/main" val="2513507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5"/>
            <a:ext cx="5407086" cy="4351338"/>
          </a:xfrm>
        </p:spPr>
        <p:txBody>
          <a:bodyPr/>
          <a:lstStyle/>
          <a:p>
            <a:r>
              <a:rPr lang="fi-FI" dirty="0" err="1"/>
              <a:t>Chanel’s</a:t>
            </a:r>
            <a:r>
              <a:rPr lang="fi-FI" dirty="0"/>
              <a:t> </a:t>
            </a:r>
            <a:r>
              <a:rPr lang="fi-FI" dirty="0" err="1"/>
              <a:t>little</a:t>
            </a:r>
            <a:r>
              <a:rPr lang="fi-FI" dirty="0"/>
              <a:t> </a:t>
            </a:r>
            <a:r>
              <a:rPr lang="fi-FI" dirty="0" err="1"/>
              <a:t>black</a:t>
            </a:r>
            <a:r>
              <a:rPr lang="fi-FI" dirty="0"/>
              <a:t> </a:t>
            </a:r>
            <a:r>
              <a:rPr lang="fi-FI" dirty="0" err="1"/>
              <a:t>dress</a:t>
            </a:r>
            <a:endParaRPr lang="fi-FI" dirty="0"/>
          </a:p>
          <a:p>
            <a:r>
              <a:rPr lang="fi-FI" dirty="0" err="1"/>
              <a:t>Huge</a:t>
            </a:r>
            <a:r>
              <a:rPr lang="fi-FI" dirty="0"/>
              <a:t> </a:t>
            </a:r>
            <a:r>
              <a:rPr lang="fi-FI" dirty="0" err="1"/>
              <a:t>impact</a:t>
            </a:r>
            <a:r>
              <a:rPr lang="fi-FI" dirty="0"/>
              <a:t> </a:t>
            </a:r>
            <a:r>
              <a:rPr lang="mr-IN" dirty="0"/>
              <a:t>–</a:t>
            </a:r>
            <a:r>
              <a:rPr lang="fi-FI" dirty="0"/>
              <a:t> </a:t>
            </a:r>
            <a:r>
              <a:rPr lang="fi-FI" dirty="0" err="1"/>
              <a:t>still</a:t>
            </a:r>
            <a:r>
              <a:rPr lang="fi-FI" dirty="0"/>
              <a:t> </a:t>
            </a:r>
            <a:r>
              <a:rPr lang="fi-FI" dirty="0" err="1"/>
              <a:t>one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key</a:t>
            </a:r>
            <a:r>
              <a:rPr lang="fi-FI" dirty="0"/>
              <a:t> </a:t>
            </a:r>
            <a:r>
              <a:rPr lang="fi-FI" dirty="0" err="1"/>
              <a:t>items</a:t>
            </a:r>
            <a:r>
              <a:rPr lang="fi-FI" dirty="0"/>
              <a:t> in </a:t>
            </a:r>
            <a:r>
              <a:rPr lang="fi-FI" dirty="0" err="1"/>
              <a:t>women’s</a:t>
            </a:r>
            <a:r>
              <a:rPr lang="fi-FI" dirty="0"/>
              <a:t> </a:t>
            </a:r>
            <a:r>
              <a:rPr lang="fi-FI" dirty="0" err="1"/>
              <a:t>wardrobe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286" y="0"/>
            <a:ext cx="4350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26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860138" y="1604270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1930 Chanel invents Costume Jewelry with Duc di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Verdura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from Italy.  </a:t>
            </a: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Ivory covered metal with faceted crystals.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6356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Content Placeholder 5" descr="1930 Duc di Verdura sumptuous fakes for chanel Ivory covered metail inlaid wiht faceted crystal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67"/>
          <a:stretch>
            <a:fillRect/>
          </a:stretch>
        </p:blipFill>
        <p:spPr>
          <a:xfrm rot="16200000">
            <a:off x="6235033" y="210726"/>
            <a:ext cx="4655838" cy="643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50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486400" y="1981200"/>
            <a:ext cx="6590805" cy="4114800"/>
          </a:xfrm>
        </p:spPr>
        <p:txBody>
          <a:bodyPr>
            <a:normAutofit/>
          </a:bodyPr>
          <a:lstStyle/>
          <a:p>
            <a:r>
              <a:rPr lang="fi-FI" dirty="0" err="1"/>
              <a:t>Prince</a:t>
            </a:r>
            <a:r>
              <a:rPr lang="fi-FI" dirty="0"/>
              <a:t> of Wales </a:t>
            </a:r>
            <a:r>
              <a:rPr lang="fi-FI" dirty="0" err="1"/>
              <a:t>becomes</a:t>
            </a:r>
            <a:r>
              <a:rPr lang="fi-FI" dirty="0"/>
              <a:t> </a:t>
            </a:r>
            <a:r>
              <a:rPr lang="fi-FI" dirty="0" err="1"/>
              <a:t>popular</a:t>
            </a:r>
            <a:r>
              <a:rPr lang="fi-FI" dirty="0"/>
              <a:t> </a:t>
            </a:r>
            <a:r>
              <a:rPr lang="fi-FI" dirty="0" err="1"/>
              <a:t>fashion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with </a:t>
            </a:r>
            <a:r>
              <a:rPr lang="fi-FI" dirty="0" err="1"/>
              <a:t>his</a:t>
            </a:r>
            <a:r>
              <a:rPr lang="fi-FI" dirty="0"/>
              <a:t> </a:t>
            </a:r>
            <a:r>
              <a:rPr lang="fi-FI" dirty="0" err="1"/>
              <a:t>wife</a:t>
            </a:r>
            <a:r>
              <a:rPr lang="fi-FI" dirty="0"/>
              <a:t> Wallace Simpson</a:t>
            </a:r>
          </a:p>
          <a:p>
            <a:r>
              <a:rPr lang="fi-FI" dirty="0"/>
              <a:t>He </a:t>
            </a:r>
            <a:r>
              <a:rPr lang="fi-FI" dirty="0" err="1"/>
              <a:t>gives</a:t>
            </a:r>
            <a:r>
              <a:rPr lang="fi-FI" dirty="0"/>
              <a:t> </a:t>
            </a:r>
            <a:r>
              <a:rPr lang="fi-FI" dirty="0" err="1"/>
              <a:t>up</a:t>
            </a:r>
            <a:r>
              <a:rPr lang="fi-FI" dirty="0"/>
              <a:t> of </a:t>
            </a:r>
            <a:r>
              <a:rPr lang="fi-FI" dirty="0" err="1"/>
              <a:t>his</a:t>
            </a:r>
            <a:r>
              <a:rPr lang="fi-FI" dirty="0"/>
              <a:t> </a:t>
            </a:r>
            <a:r>
              <a:rPr lang="fi-FI" dirty="0" err="1"/>
              <a:t>throne</a:t>
            </a:r>
            <a:r>
              <a:rPr lang="fi-FI" dirty="0"/>
              <a:t> and </a:t>
            </a:r>
            <a:r>
              <a:rPr lang="fi-FI" dirty="0" err="1"/>
              <a:t>marries</a:t>
            </a:r>
            <a:r>
              <a:rPr lang="fi-FI" dirty="0"/>
              <a:t> </a:t>
            </a:r>
            <a:r>
              <a:rPr lang="fi-FI" dirty="0" err="1"/>
              <a:t>divorced</a:t>
            </a:r>
            <a:r>
              <a:rPr lang="fi-FI" dirty="0"/>
              <a:t> Simpson  </a:t>
            </a:r>
          </a:p>
          <a:p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love</a:t>
            </a:r>
            <a:r>
              <a:rPr lang="fi-FI" dirty="0"/>
              <a:t> </a:t>
            </a:r>
            <a:r>
              <a:rPr lang="fi-FI" dirty="0" err="1"/>
              <a:t>story</a:t>
            </a:r>
            <a:r>
              <a:rPr lang="fi-FI" dirty="0"/>
              <a:t>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spread</a:t>
            </a:r>
            <a:r>
              <a:rPr lang="fi-FI" dirty="0"/>
              <a:t> </a:t>
            </a:r>
            <a:r>
              <a:rPr lang="fi-FI" dirty="0" err="1"/>
              <a:t>around</a:t>
            </a:r>
            <a:r>
              <a:rPr lang="fi-FI" dirty="0"/>
              <a:t> the </a:t>
            </a:r>
            <a:r>
              <a:rPr lang="fi-FI" dirty="0" err="1"/>
              <a:t>world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3" y="0"/>
            <a:ext cx="5040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0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981074" y="1981200"/>
            <a:ext cx="6906126" cy="4114800"/>
          </a:xfrm>
        </p:spPr>
        <p:txBody>
          <a:bodyPr>
            <a:normAutofit/>
          </a:bodyPr>
          <a:lstStyle/>
          <a:p>
            <a:r>
              <a:rPr lang="fi-FI" sz="2400" dirty="0" err="1"/>
              <a:t>Mrs</a:t>
            </a:r>
            <a:r>
              <a:rPr lang="fi-FI" sz="2400" dirty="0"/>
              <a:t> Wallace Simpson </a:t>
            </a:r>
            <a:r>
              <a:rPr lang="fi-FI" sz="2400" dirty="0" err="1"/>
              <a:t>had</a:t>
            </a:r>
            <a:r>
              <a:rPr lang="fi-FI" sz="2400" dirty="0"/>
              <a:t> the </a:t>
            </a:r>
            <a:r>
              <a:rPr lang="fi-FI" sz="2400" dirty="0" err="1"/>
              <a:t>perfect</a:t>
            </a:r>
            <a:r>
              <a:rPr lang="fi-FI" sz="2400" dirty="0"/>
              <a:t> </a:t>
            </a:r>
            <a:r>
              <a:rPr lang="fi-FI" sz="2400" dirty="0" err="1"/>
              <a:t>body</a:t>
            </a:r>
            <a:r>
              <a:rPr lang="fi-FI" sz="2400" dirty="0"/>
              <a:t> </a:t>
            </a:r>
            <a:r>
              <a:rPr lang="fi-FI" sz="2400" dirty="0" err="1"/>
              <a:t>figure</a:t>
            </a:r>
            <a:r>
              <a:rPr lang="fi-FI" sz="2400" dirty="0"/>
              <a:t> of </a:t>
            </a:r>
            <a:r>
              <a:rPr lang="fi-FI" sz="2400" dirty="0" err="1"/>
              <a:t>late</a:t>
            </a:r>
            <a:r>
              <a:rPr lang="fi-FI" sz="2400" dirty="0"/>
              <a:t> 1930s </a:t>
            </a:r>
          </a:p>
          <a:p>
            <a:r>
              <a:rPr lang="fi-FI" sz="2400" dirty="0" err="1"/>
              <a:t>Slim</a:t>
            </a:r>
            <a:r>
              <a:rPr lang="fi-FI" sz="2400" dirty="0"/>
              <a:t> </a:t>
            </a:r>
            <a:r>
              <a:rPr lang="fi-FI" sz="2400" dirty="0" err="1"/>
              <a:t>hips</a:t>
            </a:r>
            <a:r>
              <a:rPr lang="fi-FI" sz="2400" dirty="0"/>
              <a:t> and </a:t>
            </a:r>
            <a:r>
              <a:rPr lang="fi-FI" sz="2400" dirty="0" err="1"/>
              <a:t>sleek</a:t>
            </a:r>
            <a:r>
              <a:rPr lang="fi-FI" sz="2400" dirty="0"/>
              <a:t> </a:t>
            </a:r>
            <a:r>
              <a:rPr lang="fi-FI" sz="2400" dirty="0" err="1"/>
              <a:t>dresses</a:t>
            </a:r>
            <a:r>
              <a:rPr lang="fi-FI" sz="2400" dirty="0"/>
              <a:t> </a:t>
            </a:r>
            <a:r>
              <a:rPr lang="fi-FI" sz="2400" dirty="0" err="1"/>
              <a:t>were</a:t>
            </a:r>
            <a:r>
              <a:rPr lang="fi-FI" sz="2400" dirty="0"/>
              <a:t> in </a:t>
            </a:r>
            <a:r>
              <a:rPr lang="fi-FI" sz="2400" dirty="0" err="1"/>
              <a:t>fashion</a:t>
            </a:r>
            <a:endParaRPr lang="fi-FI" sz="24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44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3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435" y="0"/>
            <a:ext cx="4015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0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7" r="1" b="1"/>
          <a:stretch/>
        </p:blipFill>
        <p:spPr>
          <a:xfrm>
            <a:off x="5593080" y="10"/>
            <a:ext cx="6598919" cy="7168418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1930 street view of New York’s Garment District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Nearly all men in fedora hats </a:t>
            </a:r>
          </a:p>
        </p:txBody>
      </p:sp>
    </p:spTree>
    <p:extLst>
      <p:ext uri="{BB962C8B-B14F-4D97-AF65-F5344CB8AC3E}">
        <p14:creationId xmlns:p14="http://schemas.microsoft.com/office/powerpoint/2010/main" val="218926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7588332" y="2004951"/>
            <a:ext cx="4298867" cy="4114800"/>
          </a:xfrm>
        </p:spPr>
        <p:txBody>
          <a:bodyPr/>
          <a:lstStyle/>
          <a:p>
            <a:r>
              <a:rPr lang="fi-FI" dirty="0" err="1"/>
              <a:t>Mainbocher</a:t>
            </a:r>
            <a:r>
              <a:rPr lang="fi-FI" dirty="0"/>
              <a:t> </a:t>
            </a:r>
            <a:r>
              <a:rPr lang="fi-FI" dirty="0" err="1"/>
              <a:t>kept</a:t>
            </a:r>
            <a:r>
              <a:rPr lang="fi-FI" dirty="0"/>
              <a:t> a </a:t>
            </a:r>
            <a:r>
              <a:rPr lang="fi-FI" dirty="0" err="1"/>
              <a:t>separate</a:t>
            </a:r>
            <a:r>
              <a:rPr lang="fi-FI" dirty="0"/>
              <a:t> design </a:t>
            </a:r>
            <a:r>
              <a:rPr lang="fi-FI" dirty="0" err="1"/>
              <a:t>book</a:t>
            </a:r>
            <a:r>
              <a:rPr lang="fi-FI" dirty="0"/>
              <a:t> </a:t>
            </a:r>
            <a:r>
              <a:rPr lang="fi-FI" dirty="0" err="1"/>
              <a:t>especially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Duchess</a:t>
            </a:r>
            <a:r>
              <a:rPr lang="fi-FI" dirty="0"/>
              <a:t> of Windsor, </a:t>
            </a:r>
            <a:r>
              <a:rPr lang="fi-FI" dirty="0" err="1"/>
              <a:t>who</a:t>
            </a:r>
            <a:r>
              <a:rPr lang="fi-FI" dirty="0"/>
              <a:t>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his</a:t>
            </a:r>
            <a:r>
              <a:rPr lang="fi-FI" dirty="0"/>
              <a:t> </a:t>
            </a:r>
            <a:r>
              <a:rPr lang="fi-FI" dirty="0" err="1"/>
              <a:t>most</a:t>
            </a:r>
            <a:r>
              <a:rPr lang="fi-FI" dirty="0"/>
              <a:t> </a:t>
            </a:r>
            <a:r>
              <a:rPr lang="fi-FI" dirty="0" err="1"/>
              <a:t>important</a:t>
            </a:r>
            <a:r>
              <a:rPr lang="fi-FI" dirty="0"/>
              <a:t> </a:t>
            </a:r>
            <a:r>
              <a:rPr lang="fi-FI" dirty="0" err="1"/>
              <a:t>client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8" r="5528" b="49111"/>
          <a:stretch/>
        </p:blipFill>
        <p:spPr>
          <a:xfrm>
            <a:off x="-327418" y="926275"/>
            <a:ext cx="7932423" cy="5106390"/>
          </a:xfrm>
        </p:spPr>
      </p:pic>
    </p:spTree>
    <p:extLst>
      <p:ext uri="{BB962C8B-B14F-4D97-AF65-F5344CB8AC3E}">
        <p14:creationId xmlns:p14="http://schemas.microsoft.com/office/powerpoint/2010/main" val="11942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5386119" y="2040576"/>
            <a:ext cx="6061694" cy="4114800"/>
          </a:xfrm>
        </p:spPr>
        <p:txBody>
          <a:bodyPr/>
          <a:lstStyle/>
          <a:p>
            <a:r>
              <a:rPr lang="fi-FI" dirty="0"/>
              <a:t>Film </a:t>
            </a:r>
            <a:r>
              <a:rPr lang="fi-FI" dirty="0" err="1"/>
              <a:t>stars</a:t>
            </a:r>
            <a:r>
              <a:rPr lang="fi-FI" dirty="0"/>
              <a:t> </a:t>
            </a:r>
            <a:r>
              <a:rPr lang="fi-FI" dirty="0" err="1"/>
              <a:t>had</a:t>
            </a:r>
            <a:r>
              <a:rPr lang="fi-FI" dirty="0"/>
              <a:t> a </a:t>
            </a:r>
            <a:r>
              <a:rPr lang="fi-FI" dirty="0" err="1"/>
              <a:t>huge</a:t>
            </a:r>
            <a:r>
              <a:rPr lang="fi-FI" dirty="0"/>
              <a:t> </a:t>
            </a:r>
            <a:r>
              <a:rPr lang="fi-FI" dirty="0" err="1"/>
              <a:t>impact</a:t>
            </a:r>
            <a:r>
              <a:rPr lang="fi-FI" dirty="0"/>
              <a:t> on </a:t>
            </a:r>
            <a:r>
              <a:rPr lang="fi-FI" dirty="0" err="1"/>
              <a:t>fashions</a:t>
            </a:r>
            <a:r>
              <a:rPr lang="fi-FI" dirty="0"/>
              <a:t>: </a:t>
            </a:r>
            <a:r>
              <a:rPr lang="fi-FI" dirty="0" err="1"/>
              <a:t>public</a:t>
            </a:r>
            <a:r>
              <a:rPr lang="fi-FI" dirty="0"/>
              <a:t> </a:t>
            </a:r>
            <a:r>
              <a:rPr lang="fi-FI" dirty="0" err="1"/>
              <a:t>followed</a:t>
            </a:r>
            <a:r>
              <a:rPr lang="fi-FI" dirty="0"/>
              <a:t>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wore</a:t>
            </a:r>
            <a:endParaRPr lang="fi-FI" dirty="0"/>
          </a:p>
          <a:p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5" b="5774"/>
          <a:stretch/>
        </p:blipFill>
        <p:spPr>
          <a:xfrm>
            <a:off x="108688" y="-435327"/>
            <a:ext cx="5098943" cy="7293327"/>
          </a:xfrm>
        </p:spPr>
      </p:pic>
    </p:spTree>
    <p:extLst>
      <p:ext uri="{BB962C8B-B14F-4D97-AF65-F5344CB8AC3E}">
        <p14:creationId xmlns:p14="http://schemas.microsoft.com/office/powerpoint/2010/main" val="214298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998269" y="1981200"/>
            <a:ext cx="6888931" cy="41148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</a:rPr>
              <a:t>Macy’s department sold 500,000 copies of her dress in </a:t>
            </a:r>
            <a:r>
              <a:rPr lang="en-US" i="1" dirty="0">
                <a:latin typeface="Arial" charset="0"/>
              </a:rPr>
              <a:t>Letty Lynton </a:t>
            </a:r>
            <a:r>
              <a:rPr lang="en-US" dirty="0">
                <a:latin typeface="Arial" charset="0"/>
              </a:rPr>
              <a:t>(1932)</a:t>
            </a:r>
          </a:p>
          <a:p>
            <a:pPr>
              <a:defRPr/>
            </a:pPr>
            <a:endParaRPr lang="en-US" i="1" dirty="0">
              <a:latin typeface="Arial" charset="0"/>
            </a:endParaRPr>
          </a:p>
          <a:p>
            <a:pPr>
              <a:defRPr/>
            </a:pPr>
            <a:r>
              <a:rPr lang="en-US" dirty="0">
                <a:latin typeface="Arial" charset="0"/>
              </a:rPr>
              <a:t>From that on, nearly all her principal clothes were mass produced 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98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8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796925"/>
          </a:xfrm>
        </p:spPr>
        <p:txBody>
          <a:bodyPr/>
          <a:lstStyle/>
          <a:p>
            <a:pPr eaLnBrk="1" hangingPunct="1"/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The Ballets </a:t>
            </a:r>
            <a:r>
              <a:rPr lang="en-US" sz="3600" err="1">
                <a:latin typeface="Arial" charset="0"/>
                <a:ea typeface="ＭＳ Ｐゴシック" charset="0"/>
                <a:cs typeface="ＭＳ Ｐゴシック" charset="0"/>
              </a:rPr>
              <a:t>Russes</a:t>
            </a:r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 is a sensation in Paris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537983" y="1143000"/>
            <a:ext cx="6662917" cy="5486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Sergei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Diaghelev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producer </a:t>
            </a:r>
          </a:p>
          <a:p>
            <a:pPr eaLnBrk="1" hangingPunct="1"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Russian Dancers from Saint Petersburg </a:t>
            </a:r>
          </a:p>
          <a:p>
            <a:pPr eaLnBrk="1" hangingPunct="1"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Many Russians go to Paris prior the Russian Revolution in 1917</a:t>
            </a:r>
          </a:p>
          <a:p>
            <a:pPr eaLnBrk="1" hangingPunct="1"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Designers Alexandre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Benois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(scenery) &amp; Leon Bakst influence fashion in color and form</a:t>
            </a:r>
          </a:p>
          <a:p>
            <a:pPr eaLnBrk="1" hangingPunct="1"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Michel Fokine was the first star choreographer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     </a:t>
            </a:r>
          </a:p>
        </p:txBody>
      </p:sp>
      <p:pic>
        <p:nvPicPr>
          <p:cNvPr id="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5675" y="720725"/>
            <a:ext cx="43307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orakulmio 2"/>
          <p:cNvSpPr/>
          <p:nvPr/>
        </p:nvSpPr>
        <p:spPr>
          <a:xfrm>
            <a:off x="2969851" y="59830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Sketch by Bakst for the principle female  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     dancer in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Firebird,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Paris in 1910.</a:t>
            </a:r>
          </a:p>
        </p:txBody>
      </p:sp>
    </p:spTree>
    <p:extLst>
      <p:ext uri="{BB962C8B-B14F-4D97-AF65-F5344CB8AC3E}">
        <p14:creationId xmlns:p14="http://schemas.microsoft.com/office/powerpoint/2010/main" val="346365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003636" y="2014596"/>
            <a:ext cx="5396676" cy="4114800"/>
          </a:xfrm>
        </p:spPr>
        <p:txBody>
          <a:bodyPr/>
          <a:lstStyle/>
          <a:p>
            <a:r>
              <a:rPr lang="fi-FI" dirty="0"/>
              <a:t>Ginger Roberts and Fred Astaire </a:t>
            </a:r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Hollywood’s</a:t>
            </a:r>
            <a:r>
              <a:rPr lang="fi-FI" dirty="0"/>
              <a:t> </a:t>
            </a:r>
            <a:r>
              <a:rPr lang="fi-FI" dirty="0" err="1"/>
              <a:t>dream</a:t>
            </a:r>
            <a:r>
              <a:rPr lang="fi-FI" dirty="0"/>
              <a:t> </a:t>
            </a:r>
            <a:r>
              <a:rPr lang="fi-FI" dirty="0" err="1"/>
              <a:t>couple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4" t="19835" r="19514" b="19527"/>
          <a:stretch/>
        </p:blipFill>
        <p:spPr>
          <a:xfrm>
            <a:off x="748145" y="347604"/>
            <a:ext cx="5068325" cy="6373829"/>
          </a:xfrm>
        </p:spPr>
      </p:pic>
    </p:spTree>
    <p:extLst>
      <p:ext uri="{BB962C8B-B14F-4D97-AF65-F5344CB8AC3E}">
        <p14:creationId xmlns:p14="http://schemas.microsoft.com/office/powerpoint/2010/main" val="188689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9387" y="838200"/>
            <a:ext cx="6020790" cy="4885706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>
                <a:latin typeface="Arial" charset="0"/>
              </a:rPr>
              <a:t>Rita Hayworth in 1941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Arial" charset="0"/>
              </a:rPr>
              <a:t>A Hollywood Star, dress by Howard Greer</a:t>
            </a:r>
          </a:p>
          <a:p>
            <a:pPr>
              <a:defRPr/>
            </a:pPr>
            <a:r>
              <a:rPr lang="en-US" sz="2400" dirty="0">
                <a:latin typeface="Arial" charset="0"/>
              </a:rPr>
              <a:t>Fashionable hair is longer</a:t>
            </a:r>
          </a:p>
          <a:p>
            <a:pPr>
              <a:defRPr/>
            </a:pPr>
            <a:r>
              <a:rPr lang="en-US" sz="2400" dirty="0">
                <a:latin typeface="Arial" charset="0"/>
              </a:rPr>
              <a:t>Figure curvier</a:t>
            </a:r>
          </a:p>
          <a:p>
            <a:pPr>
              <a:defRPr/>
            </a:pPr>
            <a:endParaRPr lang="en-US" sz="2400" dirty="0">
              <a:latin typeface="Arial" charset="0"/>
            </a:endParaRPr>
          </a:p>
        </p:txBody>
      </p:sp>
      <p:pic>
        <p:nvPicPr>
          <p:cNvPr id="921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7694" y="0"/>
            <a:ext cx="4311732" cy="67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96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7517" y="152400"/>
            <a:ext cx="6240483" cy="17526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Floral Crepe de Chine Dress, 1940</a:t>
            </a:r>
          </a:p>
        </p:txBody>
      </p:sp>
      <p:sp>
        <p:nvSpPr>
          <p:cNvPr id="1024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07522" y="2286000"/>
            <a:ext cx="5898078" cy="4191000"/>
          </a:xfrm>
        </p:spPr>
        <p:txBody>
          <a:bodyPr/>
          <a:lstStyle/>
          <a:p>
            <a:r>
              <a:rPr lang="en-US" sz="2400" dirty="0">
                <a:latin typeface="Arial" charset="0"/>
                <a:cs typeface="Arial" charset="0"/>
              </a:rPr>
              <a:t>New fabric rayon (viscose) was invented 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Printed rayon floral dresses are the popular fashion for the masses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Rayon fibers show colors very bright</a:t>
            </a:r>
          </a:p>
        </p:txBody>
      </p:sp>
      <p:pic>
        <p:nvPicPr>
          <p:cNvPr id="10243" name="Picture 4" descr="1943 Floral Crepe de Chine dres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0" y="0"/>
            <a:ext cx="4380017" cy="6952186"/>
          </a:xfrm>
        </p:spPr>
      </p:pic>
    </p:spTree>
    <p:extLst>
      <p:ext uri="{BB962C8B-B14F-4D97-AF65-F5344CB8AC3E}">
        <p14:creationId xmlns:p14="http://schemas.microsoft.com/office/powerpoint/2010/main" val="171938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>
              <a:latin typeface="Calibri" charset="0"/>
            </a:endParaRPr>
          </a:p>
        </p:txBody>
      </p:sp>
      <p:sp>
        <p:nvSpPr>
          <p:cNvPr id="96258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510639" y="914400"/>
            <a:ext cx="5509161" cy="4114800"/>
          </a:xfrm>
        </p:spPr>
        <p:txBody>
          <a:bodyPr/>
          <a:lstStyle/>
          <a:p>
            <a:r>
              <a:rPr lang="fi-FI" sz="2400" dirty="0" err="1">
                <a:latin typeface="Arial" charset="0"/>
                <a:cs typeface="Arial" charset="0"/>
              </a:rPr>
              <a:t>Photograph</a:t>
            </a:r>
            <a:r>
              <a:rPr lang="fi-FI" sz="2400" dirty="0">
                <a:latin typeface="Arial" charset="0"/>
                <a:cs typeface="Arial" charset="0"/>
              </a:rPr>
              <a:t> </a:t>
            </a:r>
            <a:r>
              <a:rPr lang="fi-FI" sz="2400" dirty="0" err="1">
                <a:latin typeface="Arial" charset="0"/>
                <a:cs typeface="Arial" charset="0"/>
              </a:rPr>
              <a:t>from</a:t>
            </a:r>
            <a:r>
              <a:rPr lang="fi-FI" sz="2400" dirty="0">
                <a:latin typeface="Arial" charset="0"/>
                <a:cs typeface="Arial" charset="0"/>
              </a:rPr>
              <a:t> </a:t>
            </a:r>
            <a:r>
              <a:rPr lang="fi-FI" sz="2400" dirty="0" err="1">
                <a:latin typeface="Arial" charset="0"/>
                <a:cs typeface="Arial" charset="0"/>
              </a:rPr>
              <a:t>Vogue</a:t>
            </a:r>
            <a:r>
              <a:rPr lang="fi-FI" sz="2400" dirty="0">
                <a:latin typeface="Arial" charset="0"/>
                <a:cs typeface="Arial" charset="0"/>
              </a:rPr>
              <a:t> </a:t>
            </a:r>
            <a:r>
              <a:rPr lang="fi-FI" sz="2400" dirty="0" err="1">
                <a:latin typeface="Arial" charset="0"/>
                <a:cs typeface="Arial" charset="0"/>
              </a:rPr>
              <a:t>taken</a:t>
            </a:r>
            <a:r>
              <a:rPr lang="fi-FI" sz="2400" dirty="0">
                <a:latin typeface="Arial" charset="0"/>
                <a:cs typeface="Arial" charset="0"/>
              </a:rPr>
              <a:t> in </a:t>
            </a:r>
            <a:r>
              <a:rPr lang="fi-FI" sz="2400" dirty="0" err="1">
                <a:latin typeface="Arial" charset="0"/>
                <a:cs typeface="Arial" charset="0"/>
              </a:rPr>
              <a:t>Berling</a:t>
            </a:r>
            <a:r>
              <a:rPr lang="fi-FI" sz="2400" dirty="0">
                <a:latin typeface="Arial" charset="0"/>
                <a:cs typeface="Arial" charset="0"/>
              </a:rPr>
              <a:t> </a:t>
            </a:r>
            <a:r>
              <a:rPr lang="fi-FI" sz="2400" dirty="0" err="1">
                <a:latin typeface="Arial" charset="0"/>
                <a:cs typeface="Arial" charset="0"/>
              </a:rPr>
              <a:t>during</a:t>
            </a:r>
            <a:r>
              <a:rPr lang="fi-FI" sz="2400" dirty="0">
                <a:latin typeface="Arial" charset="0"/>
                <a:cs typeface="Arial" charset="0"/>
              </a:rPr>
              <a:t> WW II</a:t>
            </a:r>
          </a:p>
          <a:p>
            <a:r>
              <a:rPr lang="fi-FI" sz="2400" dirty="0" err="1">
                <a:latin typeface="Arial" charset="0"/>
                <a:cs typeface="Arial" charset="0"/>
              </a:rPr>
              <a:t>Fashionable</a:t>
            </a:r>
            <a:r>
              <a:rPr lang="fi-FI" sz="2400" dirty="0">
                <a:latin typeface="Arial" charset="0"/>
                <a:cs typeface="Arial" charset="0"/>
              </a:rPr>
              <a:t> </a:t>
            </a:r>
            <a:r>
              <a:rPr lang="fi-FI" sz="2400" dirty="0" err="1">
                <a:latin typeface="Arial" charset="0"/>
                <a:cs typeface="Arial" charset="0"/>
              </a:rPr>
              <a:t>woman</a:t>
            </a:r>
            <a:r>
              <a:rPr lang="fi-FI" sz="2400" dirty="0">
                <a:latin typeface="Arial" charset="0"/>
                <a:cs typeface="Arial" charset="0"/>
              </a:rPr>
              <a:t> with </a:t>
            </a:r>
            <a:r>
              <a:rPr lang="fi-FI" sz="2400" dirty="0" err="1">
                <a:latin typeface="Arial" charset="0"/>
                <a:cs typeface="Arial" charset="0"/>
              </a:rPr>
              <a:t>tailored</a:t>
            </a:r>
            <a:r>
              <a:rPr lang="fi-FI" sz="2400" dirty="0">
                <a:latin typeface="Arial" charset="0"/>
                <a:cs typeface="Arial" charset="0"/>
              </a:rPr>
              <a:t> suit, </a:t>
            </a:r>
            <a:r>
              <a:rPr lang="fi-FI" sz="2400" dirty="0" err="1">
                <a:latin typeface="Arial" charset="0"/>
                <a:cs typeface="Arial" charset="0"/>
              </a:rPr>
              <a:t>high</a:t>
            </a:r>
            <a:r>
              <a:rPr lang="fi-FI" sz="2400" dirty="0">
                <a:latin typeface="Arial" charset="0"/>
                <a:cs typeface="Arial" charset="0"/>
              </a:rPr>
              <a:t> </a:t>
            </a:r>
            <a:r>
              <a:rPr lang="fi-FI" sz="2400" dirty="0" err="1">
                <a:latin typeface="Arial" charset="0"/>
                <a:cs typeface="Arial" charset="0"/>
              </a:rPr>
              <a:t>heels</a:t>
            </a:r>
            <a:r>
              <a:rPr lang="fi-FI" sz="2400" dirty="0">
                <a:latin typeface="Arial" charset="0"/>
                <a:cs typeface="Arial" charset="0"/>
              </a:rPr>
              <a:t>, </a:t>
            </a:r>
            <a:r>
              <a:rPr lang="fi-FI" sz="2400" dirty="0" err="1">
                <a:latin typeface="Arial" charset="0"/>
                <a:cs typeface="Arial" charset="0"/>
              </a:rPr>
              <a:t>hat</a:t>
            </a:r>
            <a:r>
              <a:rPr lang="fi-FI" sz="2400" dirty="0">
                <a:latin typeface="Arial" charset="0"/>
                <a:cs typeface="Arial" charset="0"/>
              </a:rPr>
              <a:t> and a </a:t>
            </a:r>
            <a:r>
              <a:rPr lang="fi-FI" sz="2400" dirty="0" err="1">
                <a:latin typeface="Arial" charset="0"/>
                <a:cs typeface="Arial" charset="0"/>
              </a:rPr>
              <a:t>handbag</a:t>
            </a:r>
            <a:r>
              <a:rPr lang="fi-FI" sz="2400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96259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>
              <a:latin typeface="Calibri" charset="0"/>
            </a:endParaRPr>
          </a:p>
        </p:txBody>
      </p:sp>
      <p:pic>
        <p:nvPicPr>
          <p:cNvPr id="96262" name="Kuva 6" descr="Macintosh HD:Users:kalmakurki:Pictures:Skannaa 1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2052" y="0"/>
            <a:ext cx="4967845" cy="696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44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4100"/>
              <a:t>War-Time Fashion</a:t>
            </a:r>
            <a:br>
              <a:rPr lang="en-US" sz="4100"/>
            </a:br>
            <a:endParaRPr lang="en-US" sz="4100"/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65431" y="2438400"/>
            <a:ext cx="692176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This young lady is wearing military inspired fashionable dress</a:t>
            </a:r>
          </a:p>
          <a:p>
            <a:r>
              <a:rPr lang="en-US" sz="2000" dirty="0"/>
              <a:t>Wool blazers are popular and new suits made of Dad</a:t>
            </a:r>
            <a:r>
              <a:rPr lang="en-US" altLang="ja-JP" sz="2000" dirty="0"/>
              <a:t>’s old 30’s suits</a:t>
            </a:r>
            <a:endParaRPr lang="en-US" sz="2000" dirty="0"/>
          </a:p>
        </p:txBody>
      </p:sp>
      <p:pic>
        <p:nvPicPr>
          <p:cNvPr id="11267" name="Picture 5" descr="BW121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18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87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7243011" y="2221675"/>
            <a:ext cx="4948989" cy="4114800"/>
          </a:xfrm>
        </p:spPr>
        <p:txBody>
          <a:bodyPr/>
          <a:lstStyle/>
          <a:p>
            <a:r>
              <a:rPr lang="en-GB" dirty="0"/>
              <a:t>Model showing 1942 designs in a small fashion show in Lyon</a:t>
            </a:r>
          </a:p>
          <a:p>
            <a:r>
              <a:rPr lang="en-GB" dirty="0"/>
              <a:t>International visitors were allowed to travel for this kind of events regardless of the war</a:t>
            </a: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2" t="46640" r="6142"/>
          <a:stretch/>
        </p:blipFill>
        <p:spPr>
          <a:xfrm>
            <a:off x="-163599" y="293544"/>
            <a:ext cx="7102859" cy="6042931"/>
          </a:xfrm>
        </p:spPr>
      </p:pic>
    </p:spTree>
    <p:extLst>
      <p:ext uri="{BB962C8B-B14F-4D97-AF65-F5344CB8AC3E}">
        <p14:creationId xmlns:p14="http://schemas.microsoft.com/office/powerpoint/2010/main" val="345809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Nylon Stockings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8930" y="2438400"/>
            <a:ext cx="386591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Silk stockings are too expensive luxury in war time</a:t>
            </a:r>
          </a:p>
          <a:p>
            <a:r>
              <a:rPr lang="en-US" sz="2000" dirty="0"/>
              <a:t>Women paint lines up their legs to look like they have on stockings</a:t>
            </a:r>
          </a:p>
          <a:p>
            <a:r>
              <a:rPr lang="en-US" sz="2000" dirty="0"/>
              <a:t>Note the very popular wedge soled shoes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3" name="Picture 5" descr="BW12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09980" y="417711"/>
            <a:ext cx="5011093" cy="601933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38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>
              <a:latin typeface="Calibri" charset="0"/>
            </a:endParaRPr>
          </a:p>
        </p:txBody>
      </p:sp>
      <p:sp>
        <p:nvSpPr>
          <p:cNvPr id="97282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498764" y="1447800"/>
            <a:ext cx="5902036" cy="4114800"/>
          </a:xfrm>
        </p:spPr>
        <p:txBody>
          <a:bodyPr/>
          <a:lstStyle/>
          <a:p>
            <a:r>
              <a:rPr lang="en-US" sz="2400" dirty="0">
                <a:latin typeface="Arial" charset="0"/>
              </a:rPr>
              <a:t>Marker pens were used to paint the line </a:t>
            </a:r>
          </a:p>
          <a:p>
            <a:r>
              <a:rPr lang="en-US" sz="2400" dirty="0">
                <a:latin typeface="Arial" charset="0"/>
              </a:rPr>
              <a:t>By the end of the war, nylon stockings take over.</a:t>
            </a:r>
          </a:p>
          <a:p>
            <a:pPr marL="0" indent="0">
              <a:buNone/>
            </a:pPr>
            <a:endParaRPr lang="fi-FI" sz="2400" dirty="0">
              <a:latin typeface="Calibri" charset="0"/>
            </a:endParaRPr>
          </a:p>
        </p:txBody>
      </p:sp>
      <p:sp>
        <p:nvSpPr>
          <p:cNvPr id="97283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>
              <a:latin typeface="Calibri" charset="0"/>
            </a:endParaRPr>
          </a:p>
        </p:txBody>
      </p:sp>
      <p:pic>
        <p:nvPicPr>
          <p:cNvPr id="97286" name="Kuva 6" descr="Macintosh HD:Users:kalmakurki:Pictures:Skannaa 5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2919" y="-76200"/>
            <a:ext cx="5259216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82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/>
              <a:t>War Time Fashion</a:t>
            </a:r>
          </a:p>
        </p:txBody>
      </p:sp>
      <p:sp>
        <p:nvSpPr>
          <p:cNvPr id="1229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During WWII, the Duke and Duchess of Kent and their children embody the spirit of the British.</a:t>
            </a:r>
          </a:p>
          <a:p>
            <a:endParaRPr lang="en-US" sz="2000"/>
          </a:p>
          <a:p>
            <a:r>
              <a:rPr lang="en-US" sz="2000"/>
              <a:t>He is in military uniform and she wears the more simple modest dress of the war time wife.</a:t>
            </a:r>
          </a:p>
          <a:p>
            <a:r>
              <a:rPr lang="en-US" sz="2000"/>
              <a:t>Dresses have less fabric and are made of artificial fibers saving the wool for men</a:t>
            </a:r>
            <a:r>
              <a:rPr lang="en-US" altLang="ja-JP" sz="2000"/>
              <a:t>’s uniforms.</a:t>
            </a:r>
          </a:p>
          <a:p>
            <a:r>
              <a:rPr lang="en-US" sz="2000"/>
              <a:t>Hemline goes up again – for practical reasons</a:t>
            </a:r>
          </a:p>
          <a:p>
            <a:endParaRPr lang="en-US" sz="2000"/>
          </a:p>
        </p:txBody>
      </p:sp>
      <p:pic>
        <p:nvPicPr>
          <p:cNvPr id="12291" name="Picture 5" descr="BW120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18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61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5146358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1946 Pin Up Girl</a:t>
            </a:r>
          </a:p>
        </p:txBody>
      </p:sp>
      <p:sp>
        <p:nvSpPr>
          <p:cNvPr id="7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163820" y="2487889"/>
            <a:ext cx="5310548" cy="39369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+mn-lt"/>
              <a:ea typeface="+mn-ea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+mn-ea"/>
                <a:cs typeface="+mn-cs"/>
              </a:rPr>
              <a:t>Troops abroad are bolstered by provocative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+mn-lt"/>
                <a:ea typeface="+mn-ea"/>
                <a:cs typeface="+mn-cs"/>
              </a:rPr>
              <a:t>     images of the girls back home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+mn-ea"/>
                <a:cs typeface="+mn-cs"/>
              </a:rPr>
              <a:t>The turban hat is in fashion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+mn-ea"/>
                <a:cs typeface="+mn-cs"/>
              </a:rPr>
              <a:t>The 30s shoulder pads continue as women 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+mn-lt"/>
                <a:ea typeface="+mn-ea"/>
                <a:cs typeface="+mn-cs"/>
              </a:rPr>
              <a:t>     have a tailored look  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+mn-ea"/>
                <a:cs typeface="+mn-cs"/>
              </a:rPr>
              <a:t>Suiting fabrics are popular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+mn-ea"/>
                <a:cs typeface="+mn-cs"/>
              </a:rPr>
              <a:t>Nylon stockings and garter belts with high 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+mn-lt"/>
                <a:ea typeface="+mn-ea"/>
                <a:cs typeface="+mn-cs"/>
              </a:rPr>
              <a:t>    heels</a:t>
            </a:r>
          </a:p>
        </p:txBody>
      </p:sp>
      <p:pic>
        <p:nvPicPr>
          <p:cNvPr id="14338" name="Content Placeholder 5" descr="FO_1946 Pin-Up Girl, All Wet, Litho USA_4441c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17" b="1606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87655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091" name="Picture 6" descr="em1911Bayadere180c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23" r="2" b="18"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Content Placeholder 5" descr="em1910vaslavnjinski120c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7823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76" name="Freeform: Shape 75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Leon Bakst Costume Design for the Ballet Russes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095" name="Content Placeholder 89094">
            <a:extLst>
              <a:ext uri="{FF2B5EF4-FFF2-40B4-BE49-F238E27FC236}">
                <a16:creationId xmlns:a16="http://schemas.microsoft.com/office/drawing/2014/main" id="{EDC04971-0957-B1D8-E950-3EC1CDCB6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338787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Tweed suits for women 1943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65431" y="2438400"/>
            <a:ext cx="697891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Typical tweed suits during the war</a:t>
            </a:r>
          </a:p>
          <a:p>
            <a:r>
              <a:rPr lang="en-US" sz="2000" dirty="0"/>
              <a:t>Women need to run the country while the men go to the front</a:t>
            </a:r>
          </a:p>
        </p:txBody>
      </p:sp>
      <p:pic>
        <p:nvPicPr>
          <p:cNvPr id="13315" name="Picture 4" descr="1943 Tweed suits for ladies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6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0010" y="0"/>
            <a:ext cx="6125254" cy="12954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3600" dirty="0">
                <a:latin typeface="Arial" charset="0"/>
              </a:rPr>
              <a:t>Trousers for Women, 1942</a:t>
            </a:r>
          </a:p>
        </p:txBody>
      </p:sp>
      <p:pic>
        <p:nvPicPr>
          <p:cNvPr id="16387" name="Picture 4" descr="BW13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011366" y="1076809"/>
            <a:ext cx="7086600" cy="4713288"/>
          </a:xfrm>
        </p:spPr>
      </p:pic>
      <p:sp>
        <p:nvSpPr>
          <p:cNvPr id="1638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1257" y="2282792"/>
            <a:ext cx="6936765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Trousers worn during the war</a:t>
            </a:r>
          </a:p>
          <a:p>
            <a:pPr marL="0" indent="0">
              <a:buNone/>
            </a:pPr>
            <a:r>
              <a:rPr lang="en-US" sz="2400" dirty="0">
                <a:latin typeface="Arial" charset="0"/>
              </a:rPr>
              <a:t>and after war worn for leisure wear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Started in 30s –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Popularized by Katherine Hepburn, Hollywood star who lived in Connecticut, US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Arial" charset="0"/>
            </a:endParaRPr>
          </a:p>
          <a:p>
            <a:pPr marL="0" indent="0">
              <a:buNone/>
            </a:pPr>
            <a:endParaRPr lang="en-US" sz="2400" dirty="0">
              <a:latin typeface="Arial" charset="0"/>
            </a:endParaRPr>
          </a:p>
          <a:p>
            <a:pPr marL="0" indent="0">
              <a:buNone/>
            </a:pPr>
            <a:endParaRPr lang="en-US" sz="2400" dirty="0">
              <a:latin typeface="Arial" charset="0"/>
            </a:endParaRPr>
          </a:p>
          <a:p>
            <a:pPr marL="0" indent="0">
              <a:buNone/>
            </a:pPr>
            <a:endParaRPr lang="en-US" sz="2400" dirty="0">
              <a:latin typeface="Arial" charset="0"/>
            </a:endParaRPr>
          </a:p>
          <a:p>
            <a:pPr marL="0" indent="0">
              <a:buNone/>
            </a:pPr>
            <a:r>
              <a:rPr lang="en-US" sz="2000" dirty="0">
                <a:latin typeface="Arial" charset="0"/>
              </a:rPr>
              <a:t>Smithsonian Museum in Washington, D.C. </a:t>
            </a:r>
          </a:p>
          <a:p>
            <a:pPr>
              <a:lnSpc>
                <a:spcPct val="90000"/>
              </a:lnSpc>
            </a:pPr>
            <a:endParaRPr lang="en-US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5631" y="1219200"/>
            <a:ext cx="5794169" cy="54864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200" dirty="0">
                <a:latin typeface="Arial" charset="0"/>
              </a:rPr>
              <a:t>Lauren Bacall, a young woman modeling as the perfect home front girl.</a:t>
            </a:r>
          </a:p>
          <a:p>
            <a:pPr>
              <a:defRPr/>
            </a:pPr>
            <a:r>
              <a:rPr lang="en-US" sz="2200" dirty="0">
                <a:latin typeface="Arial" charset="0"/>
              </a:rPr>
              <a:t>Her hair is long again with natural soft curls.  Marcel waves are gone and combs holding up side hair</a:t>
            </a:r>
          </a:p>
          <a:p>
            <a:pPr>
              <a:defRPr/>
            </a:pPr>
            <a:endParaRPr lang="en-US" sz="2400" dirty="0">
              <a:latin typeface="Arial" charset="0"/>
            </a:endParaRPr>
          </a:p>
          <a:p>
            <a:pPr>
              <a:defRPr/>
            </a:pPr>
            <a:endParaRPr lang="en-US" sz="2400" dirty="0">
              <a:latin typeface="Arial" charset="0"/>
            </a:endParaRPr>
          </a:p>
        </p:txBody>
      </p:sp>
      <p:pic>
        <p:nvPicPr>
          <p:cNvPr id="17411" name="Picture 5" descr="1943 Lauren Bacall Farm girl home fron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16000" contras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9801" y="228600"/>
            <a:ext cx="4556125" cy="6400800"/>
          </a:xfrm>
        </p:spPr>
      </p:pic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152400"/>
            <a:ext cx="60960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The Home Front</a:t>
            </a:r>
          </a:p>
        </p:txBody>
      </p:sp>
    </p:spTree>
    <p:extLst>
      <p:ext uri="{BB962C8B-B14F-4D97-AF65-F5344CB8AC3E}">
        <p14:creationId xmlns:p14="http://schemas.microsoft.com/office/powerpoint/2010/main" val="30876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7692976" y="1981200"/>
            <a:ext cx="3962400" cy="4114800"/>
          </a:xfrm>
        </p:spPr>
        <p:txBody>
          <a:bodyPr/>
          <a:lstStyle/>
          <a:p>
            <a:r>
              <a:rPr lang="fi-FI" dirty="0" err="1"/>
              <a:t>Two</a:t>
            </a:r>
            <a:r>
              <a:rPr lang="fi-FI" dirty="0"/>
              <a:t> </a:t>
            </a:r>
            <a:r>
              <a:rPr lang="fi-FI" dirty="0" err="1"/>
              <a:t>women</a:t>
            </a:r>
            <a:r>
              <a:rPr lang="fi-FI" dirty="0"/>
              <a:t> </a:t>
            </a:r>
            <a:r>
              <a:rPr lang="fi-FI" dirty="0" err="1"/>
              <a:t>wearing</a:t>
            </a:r>
            <a:r>
              <a:rPr lang="fi-FI" dirty="0"/>
              <a:t> </a:t>
            </a:r>
            <a:r>
              <a:rPr lang="fi-FI" dirty="0" err="1"/>
              <a:t>shoking</a:t>
            </a:r>
            <a:r>
              <a:rPr lang="fi-FI" dirty="0"/>
              <a:t> </a:t>
            </a:r>
            <a:r>
              <a:rPr lang="fi-FI" dirty="0" err="1"/>
              <a:t>trousers</a:t>
            </a:r>
            <a:r>
              <a:rPr lang="fi-FI" dirty="0"/>
              <a:t> and </a:t>
            </a:r>
            <a:r>
              <a:rPr lang="fi-FI" dirty="0" err="1"/>
              <a:t>backless</a:t>
            </a:r>
            <a:r>
              <a:rPr lang="fi-FI" dirty="0"/>
              <a:t> </a:t>
            </a:r>
            <a:r>
              <a:rPr lang="fi-FI" dirty="0" err="1"/>
              <a:t>beach</a:t>
            </a:r>
            <a:r>
              <a:rPr lang="fi-FI" dirty="0"/>
              <a:t> </a:t>
            </a:r>
            <a:r>
              <a:rPr lang="fi-FI" dirty="0" err="1"/>
              <a:t>tops</a:t>
            </a:r>
            <a:r>
              <a:rPr lang="fi-FI" dirty="0"/>
              <a:t> at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Thorpe</a:t>
            </a:r>
            <a:r>
              <a:rPr lang="fi-FI" dirty="0"/>
              <a:t> Bay, UK</a:t>
            </a: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5"/>
          <a:stretch/>
        </p:blipFill>
        <p:spPr>
          <a:xfrm>
            <a:off x="518116" y="83128"/>
            <a:ext cx="6943037" cy="7436024"/>
          </a:xfrm>
        </p:spPr>
      </p:pic>
    </p:spTree>
    <p:extLst>
      <p:ext uri="{BB962C8B-B14F-4D97-AF65-F5344CB8AC3E}">
        <p14:creationId xmlns:p14="http://schemas.microsoft.com/office/powerpoint/2010/main" val="261267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780810" y="1128156"/>
            <a:ext cx="5106390" cy="4967844"/>
          </a:xfrm>
        </p:spPr>
        <p:txBody>
          <a:bodyPr>
            <a:normAutofit/>
          </a:bodyPr>
          <a:lstStyle/>
          <a:p>
            <a:r>
              <a:rPr lang="en-GB" dirty="0"/>
              <a:t>Zip’s were invented in late 19th century but did not become functional until in the 40s</a:t>
            </a:r>
          </a:p>
          <a:p>
            <a:r>
              <a:rPr lang="en-GB" dirty="0"/>
              <a:t>In the 1920s, B. F Goodrich bought zippers as closures in boots – term ”zipper boots”</a:t>
            </a:r>
          </a:p>
          <a:p>
            <a:r>
              <a:rPr lang="en-GB" dirty="0"/>
              <a:t>He registered the word </a:t>
            </a:r>
            <a:r>
              <a:rPr lang="en-GB" i="1" dirty="0"/>
              <a:t>zipper in </a:t>
            </a:r>
            <a:r>
              <a:rPr lang="en-GB" dirty="0"/>
              <a:t>1925</a:t>
            </a:r>
          </a:p>
          <a:p>
            <a:r>
              <a:rPr lang="en-GB" dirty="0"/>
              <a:t>mid 30s it was known devise, although not worn in clothes until in the 40s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789" y="1023586"/>
            <a:ext cx="6916882" cy="461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1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Sporting Attire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Skiing attire is improved during the war and becomes a popular sport after WWII.</a:t>
            </a:r>
          </a:p>
          <a:p>
            <a:r>
              <a:rPr lang="en-US" sz="2000"/>
              <a:t>This outfit from 1940 is at the Smithsonian Museum in Washington, D.C.</a:t>
            </a:r>
          </a:p>
        </p:txBody>
      </p:sp>
      <p:pic>
        <p:nvPicPr>
          <p:cNvPr id="20483" name="Picture 4" descr="BW12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18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A7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3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War time</a:t>
            </a:r>
            <a:br>
              <a:rPr lang="en-US" sz="4100"/>
            </a:br>
            <a:r>
              <a:rPr lang="en-US" sz="4100"/>
              <a:t>Swimsuit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An early two piece swimsuit from the 1940s.</a:t>
            </a:r>
          </a:p>
          <a:p>
            <a:r>
              <a:rPr lang="en-US" sz="2000"/>
              <a:t>The trunks lace up the sides and the top has a halter closing.</a:t>
            </a:r>
          </a:p>
          <a:p>
            <a:r>
              <a:rPr lang="en-US" sz="2000"/>
              <a:t>Bandanas are a popular way to control the hair during the war.</a:t>
            </a:r>
          </a:p>
          <a:p>
            <a:endParaRPr lang="en-US" sz="2000"/>
          </a:p>
        </p:txBody>
      </p:sp>
      <p:pic>
        <p:nvPicPr>
          <p:cNvPr id="21507" name="Picture 5" descr="BW13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18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677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94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Leisure wear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This little white and coral play suit from the 1940s would often be worn with a skirt over it, then removed at the beach.</a:t>
            </a:r>
          </a:p>
          <a:p>
            <a:r>
              <a:rPr lang="en-US" sz="2000"/>
              <a:t>Shorts are beginning to be seen in resorts and at tennis clubs</a:t>
            </a:r>
          </a:p>
          <a:p>
            <a:r>
              <a:rPr lang="en-US" sz="2000"/>
              <a:t>At the Smithsonian Museum, displayed with wedge slides.</a:t>
            </a:r>
          </a:p>
        </p:txBody>
      </p:sp>
      <p:pic>
        <p:nvPicPr>
          <p:cNvPr id="22531" name="Picture 5" descr="BW14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18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C6F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69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The late 40s Suit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The new elongated man</a:t>
            </a:r>
            <a:r>
              <a:rPr lang="en-US" altLang="ja-JP" sz="2000" dirty="0"/>
              <a:t>’s Hollywood suit with only two buttons.  The fashion was to button only the top button.</a:t>
            </a:r>
          </a:p>
          <a:p>
            <a:r>
              <a:rPr lang="en-US" sz="2000" dirty="0"/>
              <a:t>Pocket hankie is still fashionable.</a:t>
            </a:r>
          </a:p>
          <a:p>
            <a:r>
              <a:rPr lang="en-US" sz="2000" dirty="0"/>
              <a:t>The fedora hat is still in fashion </a:t>
            </a:r>
          </a:p>
          <a:p>
            <a:r>
              <a:rPr lang="en-US" sz="2000" dirty="0"/>
              <a:t>Cuffs and creases still in the trousers, but fewer pleats</a:t>
            </a:r>
          </a:p>
        </p:txBody>
      </p:sp>
      <p:pic>
        <p:nvPicPr>
          <p:cNvPr id="23555" name="Picture 4" descr="BW139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18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08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46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1" y="371959"/>
            <a:ext cx="5165765" cy="5724041"/>
          </a:xfrm>
        </p:spPr>
        <p:txBody>
          <a:bodyPr/>
          <a:lstStyle/>
          <a:p>
            <a:r>
              <a:rPr lang="en-GB" dirty="0"/>
              <a:t>Automobiles influenced in</a:t>
            </a:r>
            <a:br>
              <a:rPr lang="en-GB" dirty="0"/>
            </a:br>
            <a:r>
              <a:rPr lang="en-GB" dirty="0"/>
              <a:t>the length of women’s dresses</a:t>
            </a:r>
          </a:p>
          <a:p>
            <a:r>
              <a:rPr lang="en-GB" dirty="0"/>
              <a:t>No need for parasols anymore </a:t>
            </a:r>
          </a:p>
          <a:p>
            <a:r>
              <a:rPr lang="en-GB" dirty="0"/>
              <a:t>Use of wristwatches – impractical to use pocket watches while driving</a:t>
            </a:r>
          </a:p>
          <a:p>
            <a:r>
              <a:rPr lang="en-GB" dirty="0"/>
              <a:t>Walking sticks went out of style</a:t>
            </a: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76276" y="827564"/>
            <a:ext cx="7215724" cy="4812830"/>
          </a:xfrm>
        </p:spPr>
      </p:pic>
    </p:spTree>
    <p:extLst>
      <p:ext uri="{BB962C8B-B14F-4D97-AF65-F5344CB8AC3E}">
        <p14:creationId xmlns:p14="http://schemas.microsoft.com/office/powerpoint/2010/main" val="80958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1913</a:t>
            </a:r>
            <a:b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Leon Bakst and the Ballets Russes</a:t>
            </a:r>
          </a:p>
        </p:txBody>
      </p:sp>
      <p:sp>
        <p:nvSpPr>
          <p:cNvPr id="25602" name="Text Placeholder 2"/>
          <p:cNvSpPr>
            <a:spLocks noGrp="1"/>
          </p:cNvSpPr>
          <p:nvPr>
            <p:ph type="body" sz="half" idx="1"/>
          </p:nvPr>
        </p:nvSpPr>
        <p:spPr>
          <a:xfrm>
            <a:off x="342900" y="2438400"/>
            <a:ext cx="3811525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Design by Bakst for Anna Pavlova that inspired the Fashion world with color and new shapes. The harem pants were particularly sensational.</a:t>
            </a:r>
          </a:p>
          <a:p>
            <a:pPr marL="0"/>
            <a:endParaRPr lang="en-US" sz="20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3" name="Picture 6" descr="EM 1913costumeannapavlova127c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31041" y="807593"/>
            <a:ext cx="3968972" cy="52395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96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Hats in all shapes were fashionable</a:t>
            </a:r>
          </a:p>
          <a:p>
            <a:r>
              <a:rPr lang="en-US" sz="2000"/>
              <a:t>During and after the war, women’s wear was a mix of practicality and style </a:t>
            </a:r>
          </a:p>
          <a:p>
            <a:endParaRPr lang="en-US" sz="2000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5B7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4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4941535" y="640081"/>
            <a:ext cx="6610383" cy="4431982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defRPr/>
            </a:pPr>
            <a:br>
              <a:rPr lang="en-US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Christian Dior Creates the</a:t>
            </a:r>
            <a:r>
              <a:rPr lang="en-US" sz="2700" dirty="0">
                <a:latin typeface="+mn-lt"/>
              </a:rPr>
              <a:t> </a:t>
            </a:r>
            <a:r>
              <a:rPr lang="en-US" altLang="ja-JP" sz="27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“New Look” in 1947</a:t>
            </a:r>
            <a:br>
              <a:rPr lang="en-US" altLang="ja-JP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altLang="ja-JP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altLang="ja-JP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Dior opened his house in December of 1946 just after WWII</a:t>
            </a:r>
            <a:br>
              <a:rPr lang="en-US" altLang="ja-JP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altLang="ja-JP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altLang="ja-JP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with a full ray pleated skirt and a trim jacket that has lost the shoulder pads and has a new wasp waist and a peplum that curves out below from a circular cut.</a:t>
            </a:r>
            <a:br>
              <a:rPr lang="en-US" altLang="ja-JP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altLang="ja-JP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altLang="ja-JP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Sleeves are slightly short to show off the new coat length gloves.</a:t>
            </a:r>
            <a:br>
              <a:rPr lang="en-US" altLang="ja-JP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altLang="ja-JP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altLang="ja-JP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She wears plain court pumps </a:t>
            </a:r>
            <a:br>
              <a:rPr lang="en-US" altLang="ja-JP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ja-JP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650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97"/>
          <a:stretch>
            <a:fillRect/>
          </a:stretch>
        </p:blipFill>
        <p:spPr bwMode="auto">
          <a:xfrm>
            <a:off x="1097442" y="809244"/>
            <a:ext cx="2441121" cy="52395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01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330" y="3374286"/>
            <a:ext cx="3444240" cy="1574874"/>
          </a:xfrm>
        </p:spPr>
        <p:txBody>
          <a:bodyPr rtlCol="0" anchor="b">
            <a:normAutofit/>
          </a:bodyPr>
          <a:lstStyle/>
          <a:p>
            <a:pPr>
              <a:defRPr/>
            </a:pPr>
            <a:r>
              <a:rPr lang="en-US" sz="2100" dirty="0">
                <a:latin typeface="Arial" charset="0"/>
              </a:rPr>
              <a:t>1912 Paul </a:t>
            </a:r>
            <a:r>
              <a:rPr lang="en-US" sz="2100" dirty="0" err="1">
                <a:latin typeface="Arial" charset="0"/>
              </a:rPr>
              <a:t>Poiret</a:t>
            </a:r>
            <a:r>
              <a:rPr lang="en-US" sz="2100" dirty="0">
                <a:latin typeface="Arial" charset="0"/>
              </a:rPr>
              <a:t> </a:t>
            </a:r>
            <a:br>
              <a:rPr lang="en-US" sz="2100" dirty="0">
                <a:latin typeface="Arial" charset="0"/>
              </a:rPr>
            </a:br>
            <a:r>
              <a:rPr lang="en-US" sz="2100" dirty="0">
                <a:latin typeface="Arial" charset="0"/>
              </a:rPr>
              <a:t>Fashion modeled by</a:t>
            </a:r>
            <a:br>
              <a:rPr lang="en-US" sz="2100" dirty="0">
                <a:latin typeface="Arial" charset="0"/>
              </a:rPr>
            </a:br>
            <a:r>
              <a:rPr lang="en-US" sz="2100" dirty="0">
                <a:latin typeface="Arial" charset="0"/>
              </a:rPr>
              <a:t>his wife. She was his </a:t>
            </a:r>
            <a:br>
              <a:rPr lang="en-US" sz="2100" dirty="0">
                <a:latin typeface="Arial" charset="0"/>
              </a:rPr>
            </a:br>
            <a:r>
              <a:rPr lang="en-US" sz="2100" dirty="0">
                <a:latin typeface="Arial" charset="0"/>
              </a:rPr>
              <a:t>favorite mannequin and was very petit.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41D73DD-160B-4885-A9CF-94EADD70D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7763256" y="73152"/>
            <a:chExt cx="1178966" cy="232963"/>
          </a:xfrm>
        </p:grpSpPr>
        <p:sp>
          <p:nvSpPr>
            <p:cNvPr id="79" name="Rectangle 64">
              <a:extLst>
                <a:ext uri="{FF2B5EF4-FFF2-40B4-BE49-F238E27FC236}">
                  <a16:creationId xmlns:a16="http://schemas.microsoft.com/office/drawing/2014/main" id="{163DBB78-4E4E-4B2A-B257-CD3C2408A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6">
              <a:extLst>
                <a:ext uri="{FF2B5EF4-FFF2-40B4-BE49-F238E27FC236}">
                  <a16:creationId xmlns:a16="http://schemas.microsoft.com/office/drawing/2014/main" id="{DD0F509B-05E7-42D0-9A4A-9BBA9ABA4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4">
              <a:extLst>
                <a:ext uri="{FF2B5EF4-FFF2-40B4-BE49-F238E27FC236}">
                  <a16:creationId xmlns:a16="http://schemas.microsoft.com/office/drawing/2014/main" id="{FF4A0A03-6FCB-47AB-A889-ABEAF35DE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6">
              <a:extLst>
                <a:ext uri="{FF2B5EF4-FFF2-40B4-BE49-F238E27FC236}">
                  <a16:creationId xmlns:a16="http://schemas.microsoft.com/office/drawing/2014/main" id="{8A6A27D1-12E0-4FAD-8C16-8A32A4EF2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4">
              <a:extLst>
                <a:ext uri="{FF2B5EF4-FFF2-40B4-BE49-F238E27FC236}">
                  <a16:creationId xmlns:a16="http://schemas.microsoft.com/office/drawing/2014/main" id="{90BF3193-B4B0-4FDB-9734-8C9FABA53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6">
              <a:extLst>
                <a:ext uri="{FF2B5EF4-FFF2-40B4-BE49-F238E27FC236}">
                  <a16:creationId xmlns:a16="http://schemas.microsoft.com/office/drawing/2014/main" id="{AB0CFE0F-0383-4629-9009-F66B040A1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4">
              <a:extLst>
                <a:ext uri="{FF2B5EF4-FFF2-40B4-BE49-F238E27FC236}">
                  <a16:creationId xmlns:a16="http://schemas.microsoft.com/office/drawing/2014/main" id="{5C7EB065-8792-4BDB-9863-6F1BAA3C4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6">
              <a:extLst>
                <a:ext uri="{FF2B5EF4-FFF2-40B4-BE49-F238E27FC236}">
                  <a16:creationId xmlns:a16="http://schemas.microsoft.com/office/drawing/2014/main" id="{45ACE59D-97B6-4DD1-BB37-12C292F18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5F2AAD78-5862-44FE-AB92-AF713D5F1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C9BF96B3-92E5-4693-B918-69EDD8FD7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5B9B69C3-A82A-4F4F-A3C4-9D2B5AFAD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ED3C38D4-9B11-4F5F-A279-1A30E0CFB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3100DDA4-8F42-4CB2-8921-3894F7BA0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A5936488-9C8D-40DA-BB04-6850F2235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1B9028EA-A394-4A9A-865A-E02D2D9AF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3E802313-55B4-481A-BFD3-000851BC8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708829DB-C817-49E6-9A68-CA180E94F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F6D48ED4-3DDF-47BF-87FA-07B83FD95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4796464F-801F-4ACF-8CA7-B166D8E42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EFBA0710-DB96-4132-8292-1ECBDADD7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807" name="Content Placeholder 76806">
            <a:extLst>
              <a:ext uri="{FF2B5EF4-FFF2-40B4-BE49-F238E27FC236}">
                <a16:creationId xmlns:a16="http://schemas.microsoft.com/office/drawing/2014/main" id="{6A98F301-3A0F-F95D-8960-A294EB9C6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3155626"/>
            <a:ext cx="3444240" cy="2935176"/>
          </a:xfrm>
        </p:spPr>
        <p:txBody>
          <a:bodyPr anchor="ctr">
            <a:normAutofit/>
          </a:bodyPr>
          <a:lstStyle/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76803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3" r="1" b="1924"/>
          <a:stretch/>
        </p:blipFill>
        <p:spPr bwMode="auto">
          <a:xfrm rot="5400000">
            <a:off x="3461421" y="1536553"/>
            <a:ext cx="5577118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Content Placeholder 5" descr="EM 1912 Photo of Poiret wife &amp; child, Pari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32" r="1" b="989"/>
          <a:stretch/>
        </p:blipFill>
        <p:spPr>
          <a:xfrm rot="5400000">
            <a:off x="7315565" y="1536553"/>
            <a:ext cx="5577118" cy="3566160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72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5" descr="EM 1913 LePape illus of Sorbet by Poiret in Gazette du Bon Ton, Par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974036" y="940904"/>
            <a:ext cx="6691108" cy="4976191"/>
          </a:xfrm>
        </p:spPr>
      </p:pic>
      <p:sp>
        <p:nvSpPr>
          <p:cNvPr id="276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4314" y="1219200"/>
            <a:ext cx="6238906" cy="5638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1913 Illustration by Georges LePape showing a version of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Poiret</a:t>
            </a:r>
            <a:r>
              <a:rPr lang="ja-JP" altLang="en-US" sz="24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s Lampshade dress called </a:t>
            </a:r>
            <a:r>
              <a:rPr lang="ja-JP" altLang="en-US" sz="24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Le Sorbet.”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Illustration from The Gazette du Bon Ton </a:t>
            </a:r>
          </a:p>
        </p:txBody>
      </p:sp>
    </p:spTree>
    <p:extLst>
      <p:ext uri="{BB962C8B-B14F-4D97-AF65-F5344CB8AC3E}">
        <p14:creationId xmlns:p14="http://schemas.microsoft.com/office/powerpoint/2010/main" val="2437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8930" y="2438400"/>
            <a:ext cx="4944151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Poiret</a:t>
            </a:r>
            <a:r>
              <a:rPr lang="en-US" altLang="ja-JP" sz="2400" dirty="0" err="1"/>
              <a:t>’s</a:t>
            </a:r>
            <a:r>
              <a:rPr lang="en-US" altLang="ja-JP" sz="2400" dirty="0"/>
              <a:t> new slim line, no corseted and high-waisted look takes off  </a:t>
            </a:r>
          </a:p>
          <a:p>
            <a:r>
              <a:rPr lang="en-US" altLang="ja-JP" sz="2400" dirty="0"/>
              <a:t>The skirt is off the ground, no train</a:t>
            </a:r>
          </a:p>
          <a:p>
            <a:r>
              <a:rPr lang="en-US" altLang="ja-JP" sz="2400" dirty="0"/>
              <a:t>Women take to the streets in slim lines and large hats</a:t>
            </a:r>
          </a:p>
          <a:p>
            <a:r>
              <a:rPr lang="en-US" sz="2400" dirty="0"/>
              <a:t>Shopping becomes popular</a:t>
            </a:r>
          </a:p>
          <a:p>
            <a:endParaRPr lang="en-US" sz="24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6" name="Picture 4" descr="EM 1912 Paul Meras design for &quot;High liFe of the Tailor, London?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250" y="833418"/>
            <a:ext cx="3242448" cy="51879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6175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1790</Words>
  <Application>Microsoft Macintosh PowerPoint</Application>
  <PresentationFormat>Laajakuva</PresentationFormat>
  <Paragraphs>209</Paragraphs>
  <Slides>61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61</vt:i4>
      </vt:variant>
    </vt:vector>
  </HeadingPairs>
  <TitlesOfParts>
    <vt:vector size="68" baseType="lpstr">
      <vt:lpstr>Arial</vt:lpstr>
      <vt:lpstr>Calibri</vt:lpstr>
      <vt:lpstr>Calibri Light</vt:lpstr>
      <vt:lpstr>Helvetica</vt:lpstr>
      <vt:lpstr>Tw Cen MT</vt:lpstr>
      <vt:lpstr>Wingdings</vt:lpstr>
      <vt:lpstr>Office-teema</vt:lpstr>
      <vt:lpstr>WW I to 1950s</vt:lpstr>
      <vt:lpstr>1909 Fortuny unveils the Delphos Gown</vt:lpstr>
      <vt:lpstr>PowerPoint-esitys</vt:lpstr>
      <vt:lpstr>The Ballets Russes is a sensation in Paris</vt:lpstr>
      <vt:lpstr>Leon Bakst Costume Design for the Ballet Russes</vt:lpstr>
      <vt:lpstr>1913 Leon Bakst and the Ballets Russes</vt:lpstr>
      <vt:lpstr>1912 Paul Poiret  Fashion modeled by his wife. She was his  favorite mannequin and was very petit.</vt:lpstr>
      <vt:lpstr>PowerPoint-esitys</vt:lpstr>
      <vt:lpstr>PowerPoint-esitys</vt:lpstr>
      <vt:lpstr>1913, Sleek Silhouette</vt:lpstr>
      <vt:lpstr>PowerPoint-esitys</vt:lpstr>
      <vt:lpstr>Suit, 1914</vt:lpstr>
      <vt:lpstr>PowerPoint-esitys</vt:lpstr>
      <vt:lpstr>Mail Order still popular</vt:lpstr>
      <vt:lpstr>PowerPoint-esitys</vt:lpstr>
      <vt:lpstr>New Silhouette</vt:lpstr>
      <vt:lpstr>PowerPoint-esitys</vt:lpstr>
      <vt:lpstr>Vionnet 1919</vt:lpstr>
      <vt:lpstr>PowerPoint-esitys</vt:lpstr>
      <vt:lpstr>PowerPoint-esitys</vt:lpstr>
      <vt:lpstr>1919 – The Bauhaus is established in Germany &amp; the beginnings of Art Deco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1930 Chanel invents Costume Jewelry with Duc di Verdura, from Italy.   Ivory covered metal with faceted crystals.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Floral Crepe de Chine Dress, 1940</vt:lpstr>
      <vt:lpstr>PowerPoint-esitys</vt:lpstr>
      <vt:lpstr>War-Time Fashion </vt:lpstr>
      <vt:lpstr>PowerPoint-esitys</vt:lpstr>
      <vt:lpstr>Nylon Stockings</vt:lpstr>
      <vt:lpstr>PowerPoint-esitys</vt:lpstr>
      <vt:lpstr>War Time Fashion</vt:lpstr>
      <vt:lpstr>1946 Pin Up Girl</vt:lpstr>
      <vt:lpstr>Tweed suits for women 1943</vt:lpstr>
      <vt:lpstr>Trousers for Women, 1942</vt:lpstr>
      <vt:lpstr>The Home Front</vt:lpstr>
      <vt:lpstr>PowerPoint-esitys</vt:lpstr>
      <vt:lpstr>PowerPoint-esitys</vt:lpstr>
      <vt:lpstr>Sporting Attire</vt:lpstr>
      <vt:lpstr>War time Swimsuit</vt:lpstr>
      <vt:lpstr>Leisure wear</vt:lpstr>
      <vt:lpstr>The late 40s Suit</vt:lpstr>
      <vt:lpstr>PowerPoint-esitys</vt:lpstr>
      <vt:lpstr>PowerPoint-esitys</vt:lpstr>
      <vt:lpstr>   Christian Dior Creates the “New Look” in 1947  Dior opened his house in December of 1946 just after WWII  with a full ray pleated skirt and a trim jacket that has lost the shoulder pads and has a new wasp waist and a peplum that curves out below from a circular cut.  Sleeves are slightly short to show off the new coat length gloves.  She wears plain court pumps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1920s to 1950s</dc:title>
  <dc:creator>Maarit Kalmakurki</dc:creator>
  <cp:lastModifiedBy>Maarit Kalmakurki</cp:lastModifiedBy>
  <cp:revision>8</cp:revision>
  <dcterms:created xsi:type="dcterms:W3CDTF">2022-03-14T11:50:51Z</dcterms:created>
  <dcterms:modified xsi:type="dcterms:W3CDTF">2022-03-17T09:06:37Z</dcterms:modified>
</cp:coreProperties>
</file>