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sldIdLst>
    <p:sldId id="256" r:id="rId2"/>
    <p:sldId id="269" r:id="rId3"/>
    <p:sldId id="284" r:id="rId4"/>
    <p:sldId id="283" r:id="rId5"/>
    <p:sldId id="257" r:id="rId6"/>
    <p:sldId id="285" r:id="rId7"/>
    <p:sldId id="281" r:id="rId8"/>
    <p:sldId id="286" r:id="rId9"/>
    <p:sldId id="258" r:id="rId10"/>
    <p:sldId id="260" r:id="rId11"/>
    <p:sldId id="288" r:id="rId12"/>
    <p:sldId id="289" r:id="rId13"/>
    <p:sldId id="290" r:id="rId14"/>
    <p:sldId id="259" r:id="rId15"/>
    <p:sldId id="27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10.2.2022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383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10.2.2022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059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10.2.2022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809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10.2.2022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049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10.2.2022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777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10.2.2022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263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10.2.2022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268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10.2.2022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34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10.2.2022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940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10.2.2022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197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10.2.2022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556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10.2.2022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9716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85" r:id="rId6"/>
    <p:sldLayoutId id="2147483681" r:id="rId7"/>
    <p:sldLayoutId id="2147483682" r:id="rId8"/>
    <p:sldLayoutId id="2147483683" r:id="rId9"/>
    <p:sldLayoutId id="2147483684" r:id="rId10"/>
    <p:sldLayoutId id="214748368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CB288F-1038-4926-9ABF-BD7F9E547F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/>
          </a:bodyPr>
          <a:lstStyle/>
          <a:p>
            <a:r>
              <a:rPr lang="en-US" dirty="0"/>
              <a:t>Suomi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B51F5C-617B-47D4-AEA9-BB8493C3F5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10.2.2022</a:t>
            </a:r>
          </a:p>
        </p:txBody>
      </p:sp>
      <p:pic>
        <p:nvPicPr>
          <p:cNvPr id="4" name="Picture 3" descr="Colorful printed pages">
            <a:extLst>
              <a:ext uri="{FF2B5EF4-FFF2-40B4-BE49-F238E27FC236}">
                <a16:creationId xmlns:a16="http://schemas.microsoft.com/office/drawing/2014/main" id="{EFF8CFB4-8F8E-480E-A08D-CA2114A9BD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885" r="-2" b="-2"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087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17FEF-E692-4D42-BB99-BAD8E50F4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19150"/>
          </a:xfrm>
        </p:spPr>
        <p:txBody>
          <a:bodyPr/>
          <a:lstStyle/>
          <a:p>
            <a:r>
              <a:rPr lang="en-US" dirty="0"/>
              <a:t>Milloin?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65E8089-32D7-4016-8D7F-3446217718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604788"/>
            <a:ext cx="7867226" cy="498003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942A5CF-BA50-4F20-80A7-6D6B724AA6AE}"/>
              </a:ext>
            </a:extLst>
          </p:cNvPr>
          <p:cNvSpPr txBox="1"/>
          <p:nvPr/>
        </p:nvSpPr>
        <p:spPr>
          <a:xfrm>
            <a:off x="9029700" y="1976263"/>
            <a:ext cx="2743200" cy="3887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fi-FI" sz="3200" b="1" dirty="0"/>
              <a:t>AAMU</a:t>
            </a:r>
            <a:r>
              <a:rPr lang="fi-FI" sz="3200" b="1" u="sng" dirty="0"/>
              <a:t>LLA</a:t>
            </a:r>
          </a:p>
          <a:p>
            <a:pPr>
              <a:lnSpc>
                <a:spcPct val="200000"/>
              </a:lnSpc>
            </a:pPr>
            <a:r>
              <a:rPr lang="fi-FI" sz="3200" b="1" dirty="0"/>
              <a:t>PÄIVÄ</a:t>
            </a:r>
            <a:r>
              <a:rPr lang="fi-FI" sz="3200" b="1" u="sng" dirty="0"/>
              <a:t>LLÄ</a:t>
            </a:r>
          </a:p>
          <a:p>
            <a:pPr>
              <a:lnSpc>
                <a:spcPct val="200000"/>
              </a:lnSpc>
            </a:pPr>
            <a:r>
              <a:rPr lang="fi-FI" sz="3200" b="1" dirty="0"/>
              <a:t>ILLAL</a:t>
            </a:r>
            <a:r>
              <a:rPr lang="fi-FI" sz="3200" b="1" u="sng" dirty="0"/>
              <a:t>LA</a:t>
            </a:r>
          </a:p>
          <a:p>
            <a:pPr>
              <a:lnSpc>
                <a:spcPct val="200000"/>
              </a:lnSpc>
            </a:pPr>
            <a:r>
              <a:rPr lang="fi-FI" sz="3200" b="1" dirty="0"/>
              <a:t>YÖ</a:t>
            </a:r>
            <a:r>
              <a:rPr lang="fi-FI" sz="3200" b="1" u="sng" dirty="0"/>
              <a:t>LLÄ</a:t>
            </a:r>
          </a:p>
        </p:txBody>
      </p:sp>
    </p:spTree>
    <p:extLst>
      <p:ext uri="{BB962C8B-B14F-4D97-AF65-F5344CB8AC3E}">
        <p14:creationId xmlns:p14="http://schemas.microsoft.com/office/powerpoint/2010/main" val="514635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3508E4-3D49-4644-8031-C6D5414F11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408" y="423439"/>
            <a:ext cx="10676432" cy="640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816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90E5C2-B4EF-430D-9629-8142A0303D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947" y="659038"/>
            <a:ext cx="6833574" cy="57925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BAA1DB-19EB-46B3-82D5-014E7932DD1F}"/>
              </a:ext>
            </a:extLst>
          </p:cNvPr>
          <p:cNvSpPr txBox="1"/>
          <p:nvPr/>
        </p:nvSpPr>
        <p:spPr>
          <a:xfrm>
            <a:off x="7413221" y="340310"/>
            <a:ext cx="485855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400" b="1" dirty="0"/>
              <a:t>Mikä päivä tänään on?</a:t>
            </a:r>
          </a:p>
          <a:p>
            <a:r>
              <a:rPr lang="fi-FI" sz="2400" b="1" dirty="0">
                <a:solidFill>
                  <a:schemeClr val="accent2">
                    <a:lumMod val="75000"/>
                  </a:schemeClr>
                </a:solidFill>
              </a:rPr>
              <a:t>Tänään on 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 sz="24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400" b="1" dirty="0"/>
              <a:t>Mikä päivä huomenna on?</a:t>
            </a:r>
          </a:p>
          <a:p>
            <a:r>
              <a:rPr lang="fi-FI" sz="2400" b="1" dirty="0">
                <a:solidFill>
                  <a:schemeClr val="accent2">
                    <a:lumMod val="75000"/>
                  </a:schemeClr>
                </a:solidFill>
              </a:rPr>
              <a:t>Huomenna on 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 sz="24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400" b="1" dirty="0"/>
              <a:t>Mikä päivä ylihuomenna on?</a:t>
            </a:r>
          </a:p>
          <a:p>
            <a:r>
              <a:rPr lang="fi-FI" sz="2400" b="1" dirty="0">
                <a:solidFill>
                  <a:schemeClr val="accent2">
                    <a:lumMod val="75000"/>
                  </a:schemeClr>
                </a:solidFill>
              </a:rPr>
              <a:t>Ylihuomenna on 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 sz="24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400" b="1" dirty="0"/>
              <a:t>Mikä päivä eilen oli?</a:t>
            </a:r>
          </a:p>
          <a:p>
            <a:r>
              <a:rPr lang="fi-FI" sz="2400" b="1" dirty="0">
                <a:solidFill>
                  <a:schemeClr val="accent2">
                    <a:lumMod val="75000"/>
                  </a:schemeClr>
                </a:solidFill>
              </a:rPr>
              <a:t>Eilen oli 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 sz="24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400" b="1" dirty="0"/>
              <a:t>Mikä päivä toissapäivänä oli?</a:t>
            </a:r>
          </a:p>
          <a:p>
            <a:r>
              <a:rPr lang="fi-FI" sz="2400" b="1" dirty="0">
                <a:solidFill>
                  <a:schemeClr val="accent2">
                    <a:lumMod val="75000"/>
                  </a:schemeClr>
                </a:solidFill>
              </a:rPr>
              <a:t>Toissapäivänä oli …</a:t>
            </a:r>
          </a:p>
        </p:txBody>
      </p:sp>
    </p:spTree>
    <p:extLst>
      <p:ext uri="{BB962C8B-B14F-4D97-AF65-F5344CB8AC3E}">
        <p14:creationId xmlns:p14="http://schemas.microsoft.com/office/powerpoint/2010/main" val="3741272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E7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laulaa | Papunet">
            <a:extLst>
              <a:ext uri="{FF2B5EF4-FFF2-40B4-BE49-F238E27FC236}">
                <a16:creationId xmlns:a16="http://schemas.microsoft.com/office/drawing/2014/main" id="{88384B5B-0AE5-4D84-B58E-2890B67C0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5794" y="643467"/>
            <a:ext cx="2475653" cy="247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8" descr="opiskella | Papunet">
            <a:extLst>
              <a:ext uri="{FF2B5EF4-FFF2-40B4-BE49-F238E27FC236}">
                <a16:creationId xmlns:a16="http://schemas.microsoft.com/office/drawing/2014/main" id="{B0EC77AF-5C74-461C-84BD-AF74CA3AC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3816" y="650497"/>
            <a:ext cx="2468623" cy="246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998" y="487090"/>
            <a:ext cx="3588174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istua tuolilla | Papunet">
            <a:extLst>
              <a:ext uri="{FF2B5EF4-FFF2-40B4-BE49-F238E27FC236}">
                <a16:creationId xmlns:a16="http://schemas.microsoft.com/office/drawing/2014/main" id="{5FAE1EAC-D0A9-4498-8E72-0B4C5FE0E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05658" y="650497"/>
            <a:ext cx="2468623" cy="246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10" descr="pelata jalkapalloa | Papunet">
            <a:extLst>
              <a:ext uri="{FF2B5EF4-FFF2-40B4-BE49-F238E27FC236}">
                <a16:creationId xmlns:a16="http://schemas.microsoft.com/office/drawing/2014/main" id="{42C45443-641F-4D15-B50E-57C285D96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9205" y="3748194"/>
            <a:ext cx="2471631" cy="247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4FFA271-A10A-4AC3-8F06-E3313A197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502" y="3603670"/>
            <a:ext cx="3601167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F9FE375-3674-4B26-B67B-30AFAF78C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3610700"/>
            <a:ext cx="3588171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ajaa | Papunet">
            <a:extLst>
              <a:ext uri="{FF2B5EF4-FFF2-40B4-BE49-F238E27FC236}">
                <a16:creationId xmlns:a16="http://schemas.microsoft.com/office/drawing/2014/main" id="{511D4A9F-966A-447F-8E46-AA475F961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05433" y="3948776"/>
            <a:ext cx="3217333" cy="214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ostaa | Papunet">
            <a:extLst>
              <a:ext uri="{FF2B5EF4-FFF2-40B4-BE49-F238E27FC236}">
                <a16:creationId xmlns:a16="http://schemas.microsoft.com/office/drawing/2014/main" id="{BEA66277-F1FE-470F-B546-2F1AD19E6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07669" y="3755224"/>
            <a:ext cx="2464601" cy="246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037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E7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6" descr="juoda | Papunet">
            <a:extLst>
              <a:ext uri="{FF2B5EF4-FFF2-40B4-BE49-F238E27FC236}">
                <a16:creationId xmlns:a16="http://schemas.microsoft.com/office/drawing/2014/main" id="{40027305-822B-445F-90A1-9281E244D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0522" y="643467"/>
            <a:ext cx="2166196" cy="247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8" descr="katsoa televisiota | Papunet">
            <a:extLst>
              <a:ext uri="{FF2B5EF4-FFF2-40B4-BE49-F238E27FC236}">
                <a16:creationId xmlns:a16="http://schemas.microsoft.com/office/drawing/2014/main" id="{2A49266A-D22B-4252-88D7-46061920B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3816" y="650497"/>
            <a:ext cx="2468623" cy="246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998" y="487090"/>
            <a:ext cx="3588174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herätä | Papunet">
            <a:extLst>
              <a:ext uri="{FF2B5EF4-FFF2-40B4-BE49-F238E27FC236}">
                <a16:creationId xmlns:a16="http://schemas.microsoft.com/office/drawing/2014/main" id="{695F98B5-1AB8-4BE3-B60D-602027F2C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05658" y="650497"/>
            <a:ext cx="2468623" cy="246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yödä | Papunet">
            <a:extLst>
              <a:ext uri="{FF2B5EF4-FFF2-40B4-BE49-F238E27FC236}">
                <a16:creationId xmlns:a16="http://schemas.microsoft.com/office/drawing/2014/main" id="{BAE84FC4-C193-438C-9556-4EF3F6750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5383" y="3748194"/>
            <a:ext cx="1979274" cy="247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4FFA271-A10A-4AC3-8F06-E3313A197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502" y="3603670"/>
            <a:ext cx="3601167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F9FE375-3674-4B26-B67B-30AFAF78C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3610700"/>
            <a:ext cx="3588171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laittaa ruokaa | Papunet">
            <a:extLst>
              <a:ext uri="{FF2B5EF4-FFF2-40B4-BE49-F238E27FC236}">
                <a16:creationId xmlns:a16="http://schemas.microsoft.com/office/drawing/2014/main" id="{6626FE0C-3568-4F0A-BC9B-D8CB7FF2B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05433" y="3948776"/>
            <a:ext cx="3217333" cy="214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nukkua | Papunet">
            <a:extLst>
              <a:ext uri="{FF2B5EF4-FFF2-40B4-BE49-F238E27FC236}">
                <a16:creationId xmlns:a16="http://schemas.microsoft.com/office/drawing/2014/main" id="{87D392D6-CFEB-46E8-BF44-95EBC4640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7271" y="3755224"/>
            <a:ext cx="3105397" cy="246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702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E7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6" descr="keittää kahvia | Papunet">
            <a:extLst>
              <a:ext uri="{FF2B5EF4-FFF2-40B4-BE49-F238E27FC236}">
                <a16:creationId xmlns:a16="http://schemas.microsoft.com/office/drawing/2014/main" id="{4648B024-C4D1-40BB-98E5-13F6B81E4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5794" y="643467"/>
            <a:ext cx="2475653" cy="247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4" descr="siivota | Papunet">
            <a:extLst>
              <a:ext uri="{FF2B5EF4-FFF2-40B4-BE49-F238E27FC236}">
                <a16:creationId xmlns:a16="http://schemas.microsoft.com/office/drawing/2014/main" id="{C35B8A79-9C6A-43C3-9E20-E486AE51A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9205" y="3748194"/>
            <a:ext cx="2471631" cy="247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8" descr="haluta juotavaa | Papunet">
            <a:extLst>
              <a:ext uri="{FF2B5EF4-FFF2-40B4-BE49-F238E27FC236}">
                <a16:creationId xmlns:a16="http://schemas.microsoft.com/office/drawing/2014/main" id="{3E4ADC0C-E2AC-414E-A2A3-0D74094EA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81676" y="1809578"/>
            <a:ext cx="3252903" cy="325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524" y="487090"/>
            <a:ext cx="3588174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polttaa tupakkaa | Papunet">
            <a:extLst>
              <a:ext uri="{FF2B5EF4-FFF2-40B4-BE49-F238E27FC236}">
                <a16:creationId xmlns:a16="http://schemas.microsoft.com/office/drawing/2014/main" id="{117DB076-2AEF-41DA-A821-808AC43AE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13518" y="1809578"/>
            <a:ext cx="3252903" cy="325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764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C86C5-5FD0-4232-AA71-FDABFD42E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34" y="95250"/>
            <a:ext cx="8596668" cy="947057"/>
          </a:xfrm>
        </p:spPr>
        <p:txBody>
          <a:bodyPr/>
          <a:lstStyle/>
          <a:p>
            <a:pPr algn="ctr"/>
            <a:r>
              <a:rPr lang="en-US" b="1" dirty="0"/>
              <a:t>Verbityypit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AB941C7-F962-4041-89EF-DDBCE408A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62" y="1371600"/>
            <a:ext cx="10352087" cy="511628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dirty="0"/>
              <a:t>1. PUH</a:t>
            </a:r>
            <a:r>
              <a:rPr lang="en-US" sz="2400" u="sng" dirty="0"/>
              <a:t>U</a:t>
            </a:r>
            <a:r>
              <a:rPr lang="en-US" sz="2400" b="1" dirty="0">
                <a:solidFill>
                  <a:srgbClr val="FF0000"/>
                </a:solidFill>
              </a:rPr>
              <a:t>A</a:t>
            </a:r>
            <a:r>
              <a:rPr lang="en-US" sz="2400" dirty="0"/>
              <a:t>, KIRJOITT</a:t>
            </a:r>
            <a:r>
              <a:rPr lang="en-US" sz="2400" u="sng" dirty="0"/>
              <a:t>A</a:t>
            </a:r>
            <a:r>
              <a:rPr lang="en-US" sz="2400" b="1" dirty="0">
                <a:solidFill>
                  <a:srgbClr val="FF0000"/>
                </a:solidFill>
              </a:rPr>
              <a:t>A</a:t>
            </a:r>
            <a:r>
              <a:rPr lang="en-US" sz="2400" dirty="0"/>
              <a:t>, KATS</a:t>
            </a:r>
            <a:r>
              <a:rPr lang="en-US" sz="2400" u="sng" dirty="0"/>
              <a:t>O</a:t>
            </a:r>
            <a:r>
              <a:rPr lang="en-US" sz="2400" b="1" dirty="0">
                <a:solidFill>
                  <a:srgbClr val="FF0000"/>
                </a:solidFill>
              </a:rPr>
              <a:t>A</a:t>
            </a:r>
            <a:r>
              <a:rPr lang="en-US" sz="2400" dirty="0"/>
              <a:t>, KYS</a:t>
            </a:r>
            <a:r>
              <a:rPr lang="en-US" sz="2400" u="sng" dirty="0"/>
              <a:t>Y</a:t>
            </a:r>
            <a:r>
              <a:rPr lang="en-US" sz="2400" b="1" dirty="0">
                <a:solidFill>
                  <a:srgbClr val="FF0000"/>
                </a:solidFill>
              </a:rPr>
              <a:t>Ä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/>
              <a:t>puhu</a:t>
            </a:r>
            <a:r>
              <a:rPr lang="en-US" sz="2400" b="1" dirty="0">
                <a:solidFill>
                  <a:srgbClr val="FF0000"/>
                </a:solidFill>
              </a:rPr>
              <a:t> - 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/>
              <a:t>2. SYÖ</a:t>
            </a:r>
            <a:r>
              <a:rPr lang="en-US" sz="2400" b="1" dirty="0">
                <a:solidFill>
                  <a:srgbClr val="FF0000"/>
                </a:solidFill>
              </a:rPr>
              <a:t>DÄ</a:t>
            </a:r>
            <a:r>
              <a:rPr lang="en-US" sz="2400" dirty="0"/>
              <a:t>, JUO</a:t>
            </a:r>
            <a:r>
              <a:rPr lang="en-US" sz="2400" b="1" dirty="0">
                <a:solidFill>
                  <a:srgbClr val="FF0000"/>
                </a:solidFill>
              </a:rPr>
              <a:t>DA</a:t>
            </a:r>
            <a:r>
              <a:rPr lang="en-US" sz="2400" dirty="0"/>
              <a:t>, KÄY</a:t>
            </a:r>
            <a:r>
              <a:rPr lang="en-US" sz="2400" b="1" dirty="0">
                <a:solidFill>
                  <a:srgbClr val="FF0000"/>
                </a:solidFill>
              </a:rPr>
              <a:t>DÄ</a:t>
            </a:r>
            <a:r>
              <a:rPr lang="en-US" sz="2400" dirty="0"/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/>
              <a:t>syö</a:t>
            </a:r>
            <a:r>
              <a:rPr lang="en-US" sz="2400" dirty="0"/>
              <a:t> - 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/>
              <a:t>3. TUL</a:t>
            </a:r>
            <a:r>
              <a:rPr lang="en-US" sz="2400" b="1" dirty="0">
                <a:solidFill>
                  <a:srgbClr val="FF0000"/>
                </a:solidFill>
              </a:rPr>
              <a:t>LA</a:t>
            </a:r>
            <a:r>
              <a:rPr lang="en-US" sz="2400" dirty="0"/>
              <a:t>, OPISKEL</a:t>
            </a:r>
            <a:r>
              <a:rPr lang="en-US" sz="2400" b="1" dirty="0">
                <a:solidFill>
                  <a:srgbClr val="FF0000"/>
                </a:solidFill>
              </a:rPr>
              <a:t>LA</a:t>
            </a:r>
            <a:r>
              <a:rPr lang="en-US" sz="2400" dirty="0"/>
              <a:t>, PE</a:t>
            </a:r>
            <a:r>
              <a:rPr lang="en-US" sz="2400" u="sng" dirty="0">
                <a:solidFill>
                  <a:srgbClr val="FF0000"/>
                </a:solidFill>
              </a:rPr>
              <a:t>S</a:t>
            </a:r>
            <a:r>
              <a:rPr lang="en-US" sz="2400" b="1" dirty="0">
                <a:solidFill>
                  <a:srgbClr val="FF0000"/>
                </a:solidFill>
              </a:rPr>
              <a:t>TÄ</a:t>
            </a:r>
            <a:r>
              <a:rPr lang="en-US" sz="2400" dirty="0"/>
              <a:t>, MEN</a:t>
            </a:r>
            <a:r>
              <a:rPr lang="en-US" sz="2400" b="1" dirty="0">
                <a:solidFill>
                  <a:srgbClr val="FF0000"/>
                </a:solidFill>
              </a:rPr>
              <a:t>NÄ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/>
              <a:t>tul</a:t>
            </a:r>
            <a:r>
              <a:rPr lang="en-US" sz="2400" b="1" dirty="0">
                <a:solidFill>
                  <a:srgbClr val="FF0000"/>
                </a:solidFill>
              </a:rPr>
              <a:t>e - 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/>
              <a:t>4. HER</a:t>
            </a:r>
            <a:r>
              <a:rPr lang="en-US" sz="2400" u="sng" dirty="0"/>
              <a:t>Ä</a:t>
            </a:r>
            <a:r>
              <a:rPr lang="en-US" sz="2400" b="1" dirty="0">
                <a:solidFill>
                  <a:srgbClr val="FF0000"/>
                </a:solidFill>
              </a:rPr>
              <a:t>TÄ</a:t>
            </a:r>
            <a:r>
              <a:rPr lang="en-US" sz="2400" dirty="0"/>
              <a:t>, SIIV</a:t>
            </a:r>
            <a:r>
              <a:rPr lang="en-US" sz="2400" u="sng" dirty="0"/>
              <a:t>O</a:t>
            </a:r>
            <a:r>
              <a:rPr lang="en-US" sz="2400" b="1" dirty="0">
                <a:solidFill>
                  <a:srgbClr val="FF0000"/>
                </a:solidFill>
              </a:rPr>
              <a:t>TA</a:t>
            </a:r>
            <a:r>
              <a:rPr lang="en-US" sz="2400" dirty="0"/>
              <a:t>, PEL</a:t>
            </a:r>
            <a:r>
              <a:rPr lang="en-US" sz="2400" u="sng" dirty="0"/>
              <a:t>A</a:t>
            </a:r>
            <a:r>
              <a:rPr lang="en-US" sz="2400" b="1" dirty="0">
                <a:solidFill>
                  <a:srgbClr val="FF0000"/>
                </a:solidFill>
              </a:rPr>
              <a:t>TA</a:t>
            </a:r>
            <a:r>
              <a:rPr lang="en-US" sz="2400" b="1" dirty="0"/>
              <a:t>, </a:t>
            </a:r>
            <a:r>
              <a:rPr lang="en-US" sz="2400" dirty="0"/>
              <a:t>HAL</a:t>
            </a:r>
            <a:r>
              <a:rPr lang="en-US" sz="2400" u="sng" dirty="0"/>
              <a:t>U</a:t>
            </a:r>
            <a:r>
              <a:rPr lang="en-US" sz="2400" b="1" dirty="0">
                <a:solidFill>
                  <a:srgbClr val="FF0000"/>
                </a:solidFill>
              </a:rPr>
              <a:t>TA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/>
              <a:t>herä</a:t>
            </a:r>
            <a:r>
              <a:rPr lang="en-US" sz="2400" b="1" dirty="0">
                <a:solidFill>
                  <a:srgbClr val="FF0000"/>
                </a:solidFill>
              </a:rPr>
              <a:t>ä - 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/>
              <a:t>5. TARV</a:t>
            </a:r>
            <a:r>
              <a:rPr lang="en-US" sz="2400" u="sng" dirty="0"/>
              <a:t>I</a:t>
            </a:r>
            <a:r>
              <a:rPr lang="en-US" sz="2400" b="1" dirty="0">
                <a:solidFill>
                  <a:srgbClr val="FF0000"/>
                </a:solidFill>
              </a:rPr>
              <a:t>TA</a:t>
            </a:r>
            <a:r>
              <a:rPr lang="en-US" sz="2400" b="1" dirty="0"/>
              <a:t>, </a:t>
            </a:r>
            <a:r>
              <a:rPr lang="en-US" sz="2400" dirty="0"/>
              <a:t>HÄIR</a:t>
            </a:r>
            <a:r>
              <a:rPr lang="en-US" sz="2400" u="sng" dirty="0"/>
              <a:t>I</a:t>
            </a:r>
            <a:r>
              <a:rPr lang="en-US" sz="2400" b="1" dirty="0">
                <a:solidFill>
                  <a:srgbClr val="FF0000"/>
                </a:solidFill>
              </a:rPr>
              <a:t>TÄ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/>
              <a:t>tarvit</a:t>
            </a:r>
            <a:r>
              <a:rPr lang="en-US" sz="2400" b="1" dirty="0">
                <a:solidFill>
                  <a:srgbClr val="FF0000"/>
                </a:solidFill>
              </a:rPr>
              <a:t>se - n</a:t>
            </a:r>
          </a:p>
        </p:txBody>
      </p:sp>
    </p:spTree>
    <p:extLst>
      <p:ext uri="{BB962C8B-B14F-4D97-AF65-F5344CB8AC3E}">
        <p14:creationId xmlns:p14="http://schemas.microsoft.com/office/powerpoint/2010/main" val="4084814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BA720-4225-4524-91E7-3ED0F999C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Mikä verbityyppi?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9A664-6E0A-441F-B9E6-663FF29963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HERÄ</a:t>
            </a:r>
            <a:r>
              <a:rPr lang="fi-FI" b="1" dirty="0"/>
              <a:t>TÄ</a:t>
            </a:r>
            <a:r>
              <a:rPr lang="fi-FI" dirty="0"/>
              <a:t> (aikaisin)          TARVI</a:t>
            </a:r>
            <a:r>
              <a:rPr lang="fi-FI" b="1" dirty="0"/>
              <a:t>TA</a:t>
            </a:r>
            <a:r>
              <a:rPr lang="fi-FI" dirty="0"/>
              <a:t> (ruokaa)        PE</a:t>
            </a:r>
            <a:r>
              <a:rPr lang="fi-FI" b="1" dirty="0"/>
              <a:t>STÄ</a:t>
            </a:r>
            <a:r>
              <a:rPr lang="fi-FI" dirty="0"/>
              <a:t> (hampaat)</a:t>
            </a:r>
          </a:p>
          <a:p>
            <a:pPr marL="0" indent="0">
              <a:buNone/>
            </a:pPr>
            <a:r>
              <a:rPr lang="fi-FI" dirty="0"/>
              <a:t>LAULA</a:t>
            </a:r>
            <a:r>
              <a:rPr lang="fi-FI" b="1" dirty="0"/>
              <a:t>A</a:t>
            </a:r>
            <a:r>
              <a:rPr lang="fi-FI" dirty="0"/>
              <a:t> (laulua)             KÄY</a:t>
            </a:r>
            <a:r>
              <a:rPr lang="fi-FI" b="1" dirty="0"/>
              <a:t>DÄ</a:t>
            </a:r>
            <a:r>
              <a:rPr lang="fi-FI" dirty="0"/>
              <a:t> (kaupassa)     PELA</a:t>
            </a:r>
            <a:r>
              <a:rPr lang="fi-FI" b="1" dirty="0"/>
              <a:t>TA</a:t>
            </a:r>
            <a:r>
              <a:rPr lang="fi-FI" dirty="0"/>
              <a:t> (futista)</a:t>
            </a:r>
          </a:p>
          <a:p>
            <a:pPr marL="0" indent="0">
              <a:buNone/>
            </a:pPr>
            <a:r>
              <a:rPr lang="fi-FI" dirty="0"/>
              <a:t>OLLA (töissä)                  TAVA</a:t>
            </a:r>
            <a:r>
              <a:rPr lang="fi-FI" b="1" dirty="0"/>
              <a:t>TA</a:t>
            </a:r>
            <a:r>
              <a:rPr lang="fi-FI" dirty="0"/>
              <a:t> (kaveri)           KEITTÄ</a:t>
            </a:r>
            <a:r>
              <a:rPr lang="fi-FI" b="1" dirty="0"/>
              <a:t>Ä</a:t>
            </a:r>
            <a:r>
              <a:rPr lang="fi-FI" dirty="0"/>
              <a:t> (kahvia)</a:t>
            </a:r>
          </a:p>
          <a:p>
            <a:pPr marL="0" indent="0">
              <a:buNone/>
            </a:pPr>
            <a:r>
              <a:rPr lang="fi-FI" dirty="0"/>
              <a:t>SYÖ</a:t>
            </a:r>
            <a:r>
              <a:rPr lang="fi-FI" b="1" dirty="0"/>
              <a:t>DÄ</a:t>
            </a:r>
            <a:r>
              <a:rPr lang="fi-FI" dirty="0"/>
              <a:t> (jogurttia)          NOU</a:t>
            </a:r>
            <a:r>
              <a:rPr lang="fi-FI" b="1" dirty="0"/>
              <a:t>STA</a:t>
            </a:r>
            <a:r>
              <a:rPr lang="fi-FI" dirty="0"/>
              <a:t> (sängystä)    KATSO</a:t>
            </a:r>
            <a:r>
              <a:rPr lang="fi-FI" b="1" dirty="0"/>
              <a:t>A</a:t>
            </a:r>
            <a:r>
              <a:rPr lang="fi-FI" dirty="0"/>
              <a:t> (telkkaria)</a:t>
            </a:r>
          </a:p>
          <a:p>
            <a:pPr marL="0" indent="0">
              <a:buNone/>
            </a:pPr>
            <a:r>
              <a:rPr lang="fi-FI" dirty="0"/>
              <a:t>SOITTA</a:t>
            </a:r>
            <a:r>
              <a:rPr lang="fi-FI" b="1" dirty="0"/>
              <a:t>A</a:t>
            </a:r>
            <a:r>
              <a:rPr lang="fi-FI" dirty="0"/>
              <a:t> (äidille)            VIE</a:t>
            </a:r>
            <a:r>
              <a:rPr lang="fi-FI" b="1" dirty="0"/>
              <a:t>DÄ</a:t>
            </a:r>
            <a:r>
              <a:rPr lang="fi-FI" dirty="0"/>
              <a:t> (koira ulos)       ISTU</a:t>
            </a:r>
            <a:r>
              <a:rPr lang="fi-FI" b="1" dirty="0"/>
              <a:t>A</a:t>
            </a:r>
            <a:r>
              <a:rPr lang="fi-FI" dirty="0"/>
              <a:t> (sohvalla)</a:t>
            </a:r>
          </a:p>
          <a:p>
            <a:pPr marL="0" indent="0">
              <a:buNone/>
            </a:pPr>
            <a:r>
              <a:rPr lang="fi-FI" dirty="0"/>
              <a:t>NUKKU</a:t>
            </a:r>
            <a:r>
              <a:rPr lang="fi-FI" b="1" dirty="0"/>
              <a:t>A</a:t>
            </a:r>
            <a:r>
              <a:rPr lang="fi-FI" dirty="0"/>
              <a:t> (pitkään)         JUTEL</a:t>
            </a:r>
            <a:r>
              <a:rPr lang="fi-FI" b="1" dirty="0"/>
              <a:t>LA</a:t>
            </a:r>
            <a:r>
              <a:rPr lang="fi-FI" dirty="0"/>
              <a:t>                        OPISKEL</a:t>
            </a:r>
            <a:r>
              <a:rPr lang="fi-FI" b="1" dirty="0"/>
              <a:t>LA</a:t>
            </a:r>
            <a:r>
              <a:rPr lang="fi-FI" dirty="0"/>
              <a:t> (suomea)</a:t>
            </a:r>
          </a:p>
          <a:p>
            <a:pPr marL="0" indent="0">
              <a:buNone/>
            </a:pPr>
            <a:r>
              <a:rPr lang="fi-FI" dirty="0"/>
              <a:t>JUO</a:t>
            </a:r>
            <a:r>
              <a:rPr lang="fi-FI" b="1" dirty="0"/>
              <a:t>DA</a:t>
            </a:r>
            <a:r>
              <a:rPr lang="fi-FI" dirty="0"/>
              <a:t> (kahvia)              SIIVO</a:t>
            </a:r>
            <a:r>
              <a:rPr lang="fi-FI" b="1" dirty="0"/>
              <a:t>TA</a:t>
            </a:r>
            <a:r>
              <a:rPr lang="fi-FI" dirty="0"/>
              <a:t> (koti)               POLTTA</a:t>
            </a:r>
            <a:r>
              <a:rPr lang="fi-FI" b="1" dirty="0"/>
              <a:t>A</a:t>
            </a:r>
            <a:r>
              <a:rPr lang="fi-FI" dirty="0"/>
              <a:t> (tupakkaa)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98353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AF97E6-A0DB-4EFA-A87E-0C3BEB6C5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01168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2898AD-EB89-41EC-A582-EBDFC56ECA95}"/>
              </a:ext>
            </a:extLst>
          </p:cNvPr>
          <p:cNvSpPr txBox="1"/>
          <p:nvPr/>
        </p:nvSpPr>
        <p:spPr>
          <a:xfrm>
            <a:off x="6096000" y="5792561"/>
            <a:ext cx="2656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Sivu 45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F0C494-92E1-45ED-9723-E37A212A62FD}"/>
              </a:ext>
            </a:extLst>
          </p:cNvPr>
          <p:cNvSpPr txBox="1"/>
          <p:nvPr/>
        </p:nvSpPr>
        <p:spPr>
          <a:xfrm>
            <a:off x="8258174" y="759134"/>
            <a:ext cx="4581525" cy="556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i-FI" sz="2400" dirty="0"/>
              <a:t>istua = to sit</a:t>
            </a:r>
          </a:p>
          <a:p>
            <a:pPr>
              <a:lnSpc>
                <a:spcPct val="150000"/>
              </a:lnSpc>
            </a:pPr>
            <a:r>
              <a:rPr lang="fi-FI" sz="2400" dirty="0"/>
              <a:t>lähteä = to go</a:t>
            </a:r>
          </a:p>
          <a:p>
            <a:pPr>
              <a:lnSpc>
                <a:spcPct val="150000"/>
              </a:lnSpc>
            </a:pPr>
            <a:r>
              <a:rPr lang="fi-FI" sz="2400" dirty="0"/>
              <a:t>herätä = to wake up</a:t>
            </a:r>
          </a:p>
          <a:p>
            <a:pPr>
              <a:lnSpc>
                <a:spcPct val="150000"/>
              </a:lnSpc>
            </a:pPr>
            <a:r>
              <a:rPr lang="fi-FI" sz="2400" dirty="0"/>
              <a:t>ymmärtää = to understand</a:t>
            </a:r>
          </a:p>
          <a:p>
            <a:pPr>
              <a:lnSpc>
                <a:spcPct val="150000"/>
              </a:lnSpc>
            </a:pPr>
            <a:r>
              <a:rPr lang="fi-FI" sz="2400" dirty="0"/>
              <a:t>asua = to live</a:t>
            </a:r>
          </a:p>
          <a:p>
            <a:pPr>
              <a:lnSpc>
                <a:spcPct val="150000"/>
              </a:lnSpc>
            </a:pPr>
            <a:r>
              <a:rPr lang="fi-FI" sz="2400" dirty="0"/>
              <a:t>juoda = to drink</a:t>
            </a:r>
          </a:p>
          <a:p>
            <a:pPr>
              <a:lnSpc>
                <a:spcPct val="150000"/>
              </a:lnSpc>
            </a:pPr>
            <a:r>
              <a:rPr lang="fi-FI" sz="2400" dirty="0"/>
              <a:t>häiritä = to disturb</a:t>
            </a:r>
          </a:p>
          <a:p>
            <a:pPr>
              <a:lnSpc>
                <a:spcPct val="150000"/>
              </a:lnSpc>
            </a:pPr>
            <a:r>
              <a:rPr lang="fi-FI" sz="2400" dirty="0"/>
              <a:t>katsoa = To watch</a:t>
            </a:r>
          </a:p>
          <a:p>
            <a:pPr>
              <a:lnSpc>
                <a:spcPct val="150000"/>
              </a:lnSpc>
            </a:pPr>
            <a:r>
              <a:rPr lang="fi-FI" sz="2400" dirty="0"/>
              <a:t>syödä = to eat</a:t>
            </a:r>
          </a:p>
          <a:p>
            <a:pPr>
              <a:lnSpc>
                <a:spcPct val="150000"/>
              </a:lnSpc>
            </a:pPr>
            <a:r>
              <a:rPr lang="fi-FI" sz="2400" dirty="0"/>
              <a:t>käydä = to visit, to go</a:t>
            </a:r>
          </a:p>
        </p:txBody>
      </p:sp>
    </p:spTree>
    <p:extLst>
      <p:ext uri="{BB962C8B-B14F-4D97-AF65-F5344CB8AC3E}">
        <p14:creationId xmlns:p14="http://schemas.microsoft.com/office/powerpoint/2010/main" val="3283056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01E-6FF9-4432-BC37-D00AC2C62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137160"/>
            <a:ext cx="10895106" cy="61531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6"/>
                </a:solidFill>
              </a:rPr>
              <a:t>Verbiharjoitus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E197A-EE5A-4223-A9C2-C29C93640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94" y="885825"/>
            <a:ext cx="11274612" cy="5419726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lnSpc>
                <a:spcPct val="100000"/>
              </a:lnSpc>
              <a:buAutoNum type="arabicPeriod"/>
            </a:pPr>
            <a:r>
              <a:rPr lang="fi-FI" sz="3200" dirty="0"/>
              <a:t>Oscar (herätä) ______________ aikaisin.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fi-FI" sz="3200" dirty="0"/>
              <a:t>Taru (laulaa) __________ suihkussa.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fi-FI" sz="3200" dirty="0"/>
              <a:t>Oscar (syödä) ____________ kotona.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fi-FI" sz="3200" dirty="0"/>
              <a:t>He (soittaa) _____________ äidille.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fi-FI" sz="3200" dirty="0"/>
              <a:t>Sinä (käydä)___________ suihkussa.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fi-FI" sz="3200" dirty="0"/>
              <a:t>Äiti (nousta) __________ aikaisin.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fi-FI" sz="3200" dirty="0"/>
              <a:t>Te (opiskella) ____________suomea.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fi-FI" sz="3200" dirty="0"/>
              <a:t>Me (mennä) ___________ museoon.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fi-FI" sz="3200" dirty="0"/>
              <a:t>Hän (katsoa) _____________ telkkaria.</a:t>
            </a:r>
          </a:p>
          <a:p>
            <a:pPr marL="514350" indent="-514350">
              <a:buAutoNum type="arabicPeriod"/>
            </a:pPr>
            <a:endParaRPr lang="fi-FI" dirty="0"/>
          </a:p>
          <a:p>
            <a:pPr marL="514350" indent="-514350">
              <a:buAutoNum type="arabicPeriod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81984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4326F-ECB1-44B2-86E9-7FF7CAD8E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465996"/>
          </a:xfrm>
        </p:spPr>
        <p:txBody>
          <a:bodyPr>
            <a:normAutofit/>
          </a:bodyPr>
          <a:lstStyle/>
          <a:p>
            <a:r>
              <a:rPr lang="fi-FI" sz="3200" dirty="0">
                <a:solidFill>
                  <a:schemeClr val="accent6"/>
                </a:solidFill>
              </a:rPr>
              <a:t>Tee kysymys.</a:t>
            </a:r>
            <a:br>
              <a:rPr lang="fi-FI" sz="3200" dirty="0">
                <a:solidFill>
                  <a:schemeClr val="accent6"/>
                </a:solidFill>
              </a:rPr>
            </a:br>
            <a:r>
              <a:rPr lang="fi-FI" sz="3200" dirty="0">
                <a:solidFill>
                  <a:schemeClr val="accent6"/>
                </a:solidFill>
              </a:rPr>
              <a:t>Malli:</a:t>
            </a:r>
            <a:r>
              <a:rPr lang="fi-FI" sz="3200" b="1" dirty="0">
                <a:solidFill>
                  <a:schemeClr val="accent6"/>
                </a:solidFill>
              </a:rPr>
              <a:t> Minä puhun suomea. – Puhutko sinä suomea?</a:t>
            </a:r>
            <a:br>
              <a:rPr lang="en-US" sz="3200" b="1" dirty="0">
                <a:solidFill>
                  <a:schemeClr val="accent6"/>
                </a:solidFill>
              </a:rPr>
            </a:br>
            <a:endParaRPr lang="en-US" sz="3200" b="1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01F25-7EFA-4A6A-A19F-E072CE23F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24021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i-FI" sz="2800" dirty="0"/>
              <a:t>Minä syön tomaattia.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Minä juon maitoa.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Minä katson televisiota.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Minä käyn yliopistossa.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Minä ymmärrän kiinaa.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Minä herään aikaisin.</a:t>
            </a:r>
          </a:p>
          <a:p>
            <a:pPr marL="514350" indent="-514350">
              <a:buFont typeface="+mj-lt"/>
              <a:buAutoNum type="arabicPeriod"/>
            </a:pPr>
            <a:endParaRPr lang="fi-FI" sz="2800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7594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8EDF1E-86D1-4970-8459-47CCBA4D6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00" y="729343"/>
            <a:ext cx="11030385" cy="537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364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028BC-BE8E-481F-ACC4-8C5578CAC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Paritehtävät 1, 2, 3</a:t>
            </a:r>
            <a:br>
              <a:rPr lang="fi-FI" dirty="0"/>
            </a:br>
            <a:r>
              <a:rPr lang="fi-FI" dirty="0"/>
              <a:t>MyCourses</a:t>
            </a:r>
          </a:p>
        </p:txBody>
      </p:sp>
    </p:spTree>
    <p:extLst>
      <p:ext uri="{BB962C8B-B14F-4D97-AF65-F5344CB8AC3E}">
        <p14:creationId xmlns:p14="http://schemas.microsoft.com/office/powerpoint/2010/main" val="3101049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10CC93-E620-4D21-BD10-6F4EC46BC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77" y="1493520"/>
            <a:ext cx="11785602" cy="38303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766FDF-553B-4F0C-8D99-C90C11260C79}"/>
              </a:ext>
            </a:extLst>
          </p:cNvPr>
          <p:cNvSpPr txBox="1"/>
          <p:nvPr/>
        </p:nvSpPr>
        <p:spPr>
          <a:xfrm>
            <a:off x="2771774" y="304800"/>
            <a:ext cx="85058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/>
              <a:t>Paljonko kello on? / Mitä kello on?</a:t>
            </a:r>
          </a:p>
          <a:p>
            <a:r>
              <a:rPr lang="fi-FI" sz="2800" b="1" dirty="0"/>
              <a:t>Kello on…</a:t>
            </a:r>
          </a:p>
        </p:txBody>
      </p:sp>
    </p:spTree>
    <p:extLst>
      <p:ext uri="{BB962C8B-B14F-4D97-AF65-F5344CB8AC3E}">
        <p14:creationId xmlns:p14="http://schemas.microsoft.com/office/powerpoint/2010/main" val="110640756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AnalogousFromRegularSeedLeftStep">
      <a:dk1>
        <a:srgbClr val="000000"/>
      </a:dk1>
      <a:lt1>
        <a:srgbClr val="FFFFFF"/>
      </a:lt1>
      <a:dk2>
        <a:srgbClr val="1C2432"/>
      </a:dk2>
      <a:lt2>
        <a:srgbClr val="F0F2F3"/>
      </a:lt2>
      <a:accent1>
        <a:srgbClr val="CE7242"/>
      </a:accent1>
      <a:accent2>
        <a:srgbClr val="BC303B"/>
      </a:accent2>
      <a:accent3>
        <a:srgbClr val="CE4287"/>
      </a:accent3>
      <a:accent4>
        <a:srgbClr val="BC30AF"/>
      </a:accent4>
      <a:accent5>
        <a:srgbClr val="A042CE"/>
      </a:accent5>
      <a:accent6>
        <a:srgbClr val="5B38BE"/>
      </a:accent6>
      <a:hlink>
        <a:srgbClr val="3F93BF"/>
      </a:hlink>
      <a:folHlink>
        <a:srgbClr val="7F7F7F"/>
      </a:folHlink>
    </a:clrScheme>
    <a:fontScheme name="Retrospect">
      <a:majorFont>
        <a:latin typeface="Avenir Next LT Pro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venir Next LT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358</Words>
  <Application>Microsoft Office PowerPoint</Application>
  <PresentationFormat>Widescreen</PresentationFormat>
  <Paragraphs>73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Avenir Next LT Pro</vt:lpstr>
      <vt:lpstr>Avenir Next LT Pro Light</vt:lpstr>
      <vt:lpstr>Calibri</vt:lpstr>
      <vt:lpstr>RetrospectVTI</vt:lpstr>
      <vt:lpstr>Suomi 1</vt:lpstr>
      <vt:lpstr>Verbityypit</vt:lpstr>
      <vt:lpstr>Mikä verbityyppi?</vt:lpstr>
      <vt:lpstr>PowerPoint Presentation</vt:lpstr>
      <vt:lpstr>Verbiharjoitus</vt:lpstr>
      <vt:lpstr>Tee kysymys. Malli: Minä puhun suomea. – Puhutko sinä suomea? </vt:lpstr>
      <vt:lpstr>PowerPoint Presentation</vt:lpstr>
      <vt:lpstr>Paritehtävät 1, 2, 3 MyCourses</vt:lpstr>
      <vt:lpstr>PowerPoint Presentation</vt:lpstr>
      <vt:lpstr>Milloin?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Suomi 1</dc:title>
  <dc:creator>Kemppinen Julia</dc:creator>
  <cp:lastModifiedBy>Kemppinen Julia</cp:lastModifiedBy>
  <cp:revision>3</cp:revision>
  <dcterms:created xsi:type="dcterms:W3CDTF">2022-02-10T08:29:41Z</dcterms:created>
  <dcterms:modified xsi:type="dcterms:W3CDTF">2022-02-10T08:53:43Z</dcterms:modified>
</cp:coreProperties>
</file>